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2" r:id="rId2"/>
  </p:sldIdLst>
  <p:sldSz cx="30243463" cy="432054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1611313" indent="8699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3235325" indent="17335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4857750" indent="2595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6480175" indent="34607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12">
          <p15:clr>
            <a:srgbClr val="A4A3A4"/>
          </p15:clr>
        </p15:guide>
        <p15:guide id="2" pos="95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A325"/>
    <a:srgbClr val="41811D"/>
    <a:srgbClr val="346717"/>
    <a:srgbClr val="EFEEED"/>
    <a:srgbClr val="F3F2F1"/>
    <a:srgbClr val="EEF3E9"/>
    <a:srgbClr val="E2EADA"/>
    <a:srgbClr val="D5E0CA"/>
    <a:srgbClr val="F6F5F0"/>
    <a:srgbClr val="59B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3228" autoAdjust="0"/>
    <p:restoredTop sz="94237" autoAdjust="0"/>
  </p:normalViewPr>
  <p:slideViewPr>
    <p:cSldViewPr snapToGrid="0" showGuides="1">
      <p:cViewPr>
        <p:scale>
          <a:sx n="27" d="100"/>
          <a:sy n="27" d="100"/>
        </p:scale>
        <p:origin x="-96" y="-896"/>
      </p:cViewPr>
      <p:guideLst>
        <p:guide orient="horz" pos="13612"/>
        <p:guide pos="95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07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955731">
              <a:defRPr sz="13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1" name="Rectangle 3075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14" y="0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731">
              <a:defRPr sz="1300" smtClean="0"/>
            </a:lvl1pPr>
          </a:lstStyle>
          <a:p>
            <a:pPr>
              <a:defRPr/>
            </a:pPr>
            <a:fld id="{AC5AC96E-6C6E-4DC5-A713-9BFDFF22ABA6}" type="datetimeFigureOut">
              <a:rPr lang="fr-FR"/>
              <a:pPr>
                <a:defRPr/>
              </a:pPr>
              <a:t>06/05/2017</a:t>
            </a:fld>
            <a:endParaRPr lang="fr-FR"/>
          </a:p>
        </p:txBody>
      </p:sp>
      <p:sp>
        <p:nvSpPr>
          <p:cNvPr id="17412" name="Rectangle 3076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45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955731">
              <a:defRPr sz="13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3" name="Rectangle 3077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14" y="9430845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731">
              <a:defRPr sz="1300" smtClean="0"/>
            </a:lvl1pPr>
          </a:lstStyle>
          <a:p>
            <a:pPr>
              <a:defRPr/>
            </a:pPr>
            <a:fld id="{B860AADD-D937-45A9-9ABB-E40F4D81403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0749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955731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50294" y="0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731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fld id="{D0200A25-86BC-4CDE-A740-9016AF4F334D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97088" y="744538"/>
            <a:ext cx="260508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21" tIns="44111" rIns="88221" bIns="4411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9464" y="4714653"/>
            <a:ext cx="5438748" cy="446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9305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955731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50294" y="9429305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731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fld id="{C815A7F1-6125-4125-918A-467D7B702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00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611313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3235325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4857750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6480175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8113660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9736399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11359132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12981868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15A7F1-6125-4125-918A-467D7B702EB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91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287" y="13421721"/>
            <a:ext cx="25706948" cy="926114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6551" y="24483081"/>
            <a:ext cx="21170424" cy="110413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22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45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68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90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113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36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59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81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E01ED-BD3E-4DD9-AFE1-7970E87B3028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3545D-F829-4B00-8040-AEE542D24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7EF66-8492-4265-891F-CDE389184A69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BB5A-D2D6-444A-A5E5-66E0EA261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26540" y="1730279"/>
            <a:ext cx="6804776" cy="3686459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2181" y="1730279"/>
            <a:ext cx="19910279" cy="36864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EE157-82D9-499C-8999-02872D0CEF6C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FAF99-2750-416A-96B3-D6A71C20E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42A54-7BEB-467B-A83F-FAF0C8957B83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7C097-09EF-401B-95D8-FF35D18A7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54" y="27763498"/>
            <a:ext cx="25706948" cy="8581070"/>
          </a:xfrm>
        </p:spPr>
        <p:txBody>
          <a:bodyPr anchor="t"/>
          <a:lstStyle>
            <a:lvl1pPr algn="l">
              <a:defRPr sz="142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054" y="18312347"/>
            <a:ext cx="25706948" cy="9451187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2273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3245462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3pPr>
            <a:lvl4pPr marL="4868198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 marL="6490934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  <a:lvl6pPr marL="81136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6pPr>
            <a:lvl7pPr marL="9736399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7pPr>
            <a:lvl8pPr marL="11359132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8pPr>
            <a:lvl9pPr marL="12981868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B34BD-2D51-41FD-A199-0F11A6B11526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B9ACB-D522-4F9A-9FBE-D8AD1AA02B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2190" y="10081283"/>
            <a:ext cx="13357532" cy="28513578"/>
          </a:xfrm>
        </p:spPr>
        <p:txBody>
          <a:bodyPr/>
          <a:lstStyle>
            <a:lvl1pPr>
              <a:defRPr sz="9900"/>
            </a:lvl1pPr>
            <a:lvl2pPr>
              <a:defRPr sz="89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73783" y="10081283"/>
            <a:ext cx="13357532" cy="28513578"/>
          </a:xfrm>
        </p:spPr>
        <p:txBody>
          <a:bodyPr/>
          <a:lstStyle>
            <a:lvl1pPr>
              <a:defRPr sz="9900"/>
            </a:lvl1pPr>
            <a:lvl2pPr>
              <a:defRPr sz="89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24C21-78D4-48B0-9394-72F2A8486413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64DB3-16EA-4F7A-B430-4C2FC62D6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209" y="9671257"/>
            <a:ext cx="13362783" cy="4030530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1622733" indent="0">
              <a:buNone/>
              <a:defRPr sz="7200" b="1"/>
            </a:lvl2pPr>
            <a:lvl3pPr marL="3245462" indent="0">
              <a:buNone/>
              <a:defRPr sz="6400" b="1"/>
            </a:lvl3pPr>
            <a:lvl4pPr marL="4868198" indent="0">
              <a:buNone/>
              <a:defRPr sz="5300" b="1"/>
            </a:lvl4pPr>
            <a:lvl5pPr marL="6490934" indent="0">
              <a:buNone/>
              <a:defRPr sz="5300" b="1"/>
            </a:lvl5pPr>
            <a:lvl6pPr marL="8113660" indent="0">
              <a:buNone/>
              <a:defRPr sz="5300" b="1"/>
            </a:lvl6pPr>
            <a:lvl7pPr marL="9736399" indent="0">
              <a:buNone/>
              <a:defRPr sz="5300" b="1"/>
            </a:lvl7pPr>
            <a:lvl8pPr marL="11359132" indent="0">
              <a:buNone/>
              <a:defRPr sz="5300" b="1"/>
            </a:lvl8pPr>
            <a:lvl9pPr marL="12981868" indent="0">
              <a:buNone/>
              <a:defRPr sz="5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209" y="13701777"/>
            <a:ext cx="13362783" cy="24893098"/>
          </a:xfrm>
        </p:spPr>
        <p:txBody>
          <a:bodyPr/>
          <a:lstStyle>
            <a:lvl1pPr>
              <a:defRPr sz="8900"/>
            </a:lvl1pPr>
            <a:lvl2pPr>
              <a:defRPr sz="7200"/>
            </a:lvl2pPr>
            <a:lvl3pPr>
              <a:defRPr sz="64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3290" y="9671257"/>
            <a:ext cx="13368028" cy="4030530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1622733" indent="0">
              <a:buNone/>
              <a:defRPr sz="7200" b="1"/>
            </a:lvl2pPr>
            <a:lvl3pPr marL="3245462" indent="0">
              <a:buNone/>
              <a:defRPr sz="6400" b="1"/>
            </a:lvl3pPr>
            <a:lvl4pPr marL="4868198" indent="0">
              <a:buNone/>
              <a:defRPr sz="5300" b="1"/>
            </a:lvl4pPr>
            <a:lvl5pPr marL="6490934" indent="0">
              <a:buNone/>
              <a:defRPr sz="5300" b="1"/>
            </a:lvl5pPr>
            <a:lvl6pPr marL="8113660" indent="0">
              <a:buNone/>
              <a:defRPr sz="5300" b="1"/>
            </a:lvl6pPr>
            <a:lvl7pPr marL="9736399" indent="0">
              <a:buNone/>
              <a:defRPr sz="5300" b="1"/>
            </a:lvl7pPr>
            <a:lvl8pPr marL="11359132" indent="0">
              <a:buNone/>
              <a:defRPr sz="5300" b="1"/>
            </a:lvl8pPr>
            <a:lvl9pPr marL="12981868" indent="0">
              <a:buNone/>
              <a:defRPr sz="5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3290" y="13701777"/>
            <a:ext cx="13368028" cy="24893098"/>
          </a:xfrm>
        </p:spPr>
        <p:txBody>
          <a:bodyPr/>
          <a:lstStyle>
            <a:lvl1pPr>
              <a:defRPr sz="8900"/>
            </a:lvl1pPr>
            <a:lvl2pPr>
              <a:defRPr sz="7200"/>
            </a:lvl2pPr>
            <a:lvl3pPr>
              <a:defRPr sz="64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3A991-D711-45EE-A2DE-245274CDCA46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47011-0C6A-4A1E-B989-94793CE976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516D7-3A6F-40F4-BC8A-E08692B835CD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E9B3B-3F66-4749-8CF4-59C13360D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BDA24-D6C2-4969-ACA5-6FF7FC54A6D6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F84CD-4489-4050-BB83-B24CDFD8B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238" y="1720243"/>
            <a:ext cx="9949889" cy="7320910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380" y="1720275"/>
            <a:ext cx="16906939" cy="36874606"/>
          </a:xfrm>
        </p:spPr>
        <p:txBody>
          <a:bodyPr/>
          <a:lstStyle>
            <a:lvl1pPr>
              <a:defRPr sz="11400"/>
            </a:lvl1pPr>
            <a:lvl2pPr>
              <a:defRPr sz="9900"/>
            </a:lvl2pPr>
            <a:lvl3pPr>
              <a:defRPr sz="89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238" y="9041190"/>
            <a:ext cx="9949889" cy="29553697"/>
          </a:xfrm>
        </p:spPr>
        <p:txBody>
          <a:bodyPr/>
          <a:lstStyle>
            <a:lvl1pPr marL="0" indent="0">
              <a:buNone/>
              <a:defRPr sz="5000"/>
            </a:lvl1pPr>
            <a:lvl2pPr marL="1622733" indent="0">
              <a:buNone/>
              <a:defRPr sz="4200"/>
            </a:lvl2pPr>
            <a:lvl3pPr marL="3245462" indent="0">
              <a:buNone/>
              <a:defRPr sz="3200"/>
            </a:lvl3pPr>
            <a:lvl4pPr marL="4868198" indent="0">
              <a:buNone/>
              <a:defRPr sz="3200"/>
            </a:lvl4pPr>
            <a:lvl5pPr marL="6490934" indent="0">
              <a:buNone/>
              <a:defRPr sz="3200"/>
            </a:lvl5pPr>
            <a:lvl6pPr marL="8113660" indent="0">
              <a:buNone/>
              <a:defRPr sz="3200"/>
            </a:lvl6pPr>
            <a:lvl7pPr marL="9736399" indent="0">
              <a:buNone/>
              <a:defRPr sz="3200"/>
            </a:lvl7pPr>
            <a:lvl8pPr marL="11359132" indent="0">
              <a:buNone/>
              <a:defRPr sz="3200"/>
            </a:lvl8pPr>
            <a:lvl9pPr marL="12981868" indent="0">
              <a:buNone/>
              <a:defRPr sz="3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2FB67-BE26-43C2-8D40-2A16069E0A9B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7DDAD-556E-491B-9570-4BBF683EC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7929" y="30243817"/>
            <a:ext cx="18146078" cy="3570442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929" y="3860462"/>
            <a:ext cx="18146078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1400"/>
            </a:lvl1pPr>
            <a:lvl2pPr marL="1622733" indent="0">
              <a:buNone/>
              <a:defRPr sz="9900"/>
            </a:lvl2pPr>
            <a:lvl3pPr marL="3245462" indent="0">
              <a:buNone/>
              <a:defRPr sz="8900"/>
            </a:lvl3pPr>
            <a:lvl4pPr marL="4868198" indent="0">
              <a:buNone/>
              <a:defRPr sz="7200"/>
            </a:lvl4pPr>
            <a:lvl5pPr marL="6490934" indent="0">
              <a:buNone/>
              <a:defRPr sz="7200"/>
            </a:lvl5pPr>
            <a:lvl6pPr marL="8113660" indent="0">
              <a:buNone/>
              <a:defRPr sz="7200"/>
            </a:lvl6pPr>
            <a:lvl7pPr marL="9736399" indent="0">
              <a:buNone/>
              <a:defRPr sz="7200"/>
            </a:lvl7pPr>
            <a:lvl8pPr marL="11359132" indent="0">
              <a:buNone/>
              <a:defRPr sz="7200"/>
            </a:lvl8pPr>
            <a:lvl9pPr marL="12981868" indent="0">
              <a:buNone/>
              <a:defRPr sz="72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7929" y="33814281"/>
            <a:ext cx="18146078" cy="5070632"/>
          </a:xfrm>
        </p:spPr>
        <p:txBody>
          <a:bodyPr/>
          <a:lstStyle>
            <a:lvl1pPr marL="0" indent="0">
              <a:buNone/>
              <a:defRPr sz="5000"/>
            </a:lvl1pPr>
            <a:lvl2pPr marL="1622733" indent="0">
              <a:buNone/>
              <a:defRPr sz="4200"/>
            </a:lvl2pPr>
            <a:lvl3pPr marL="3245462" indent="0">
              <a:buNone/>
              <a:defRPr sz="3200"/>
            </a:lvl3pPr>
            <a:lvl4pPr marL="4868198" indent="0">
              <a:buNone/>
              <a:defRPr sz="3200"/>
            </a:lvl4pPr>
            <a:lvl5pPr marL="6490934" indent="0">
              <a:buNone/>
              <a:defRPr sz="3200"/>
            </a:lvl5pPr>
            <a:lvl6pPr marL="8113660" indent="0">
              <a:buNone/>
              <a:defRPr sz="3200"/>
            </a:lvl6pPr>
            <a:lvl7pPr marL="9736399" indent="0">
              <a:buNone/>
              <a:defRPr sz="3200"/>
            </a:lvl7pPr>
            <a:lvl8pPr marL="11359132" indent="0">
              <a:buNone/>
              <a:defRPr sz="3200"/>
            </a:lvl8pPr>
            <a:lvl9pPr marL="12981868" indent="0">
              <a:buNone/>
              <a:defRPr sz="3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0DD03-4281-4E9F-B8B7-C971FF4DA921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FC11D-433F-4F99-B8DB-6BFE7AE2D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06571" y="1726748"/>
            <a:ext cx="27230324" cy="7209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4538" tIns="162275" rIns="324538" bIns="1622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6571" y="10084255"/>
            <a:ext cx="27230324" cy="285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4538" tIns="162275" rIns="324538" bIns="1622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6571" y="40048542"/>
            <a:ext cx="7067542" cy="2298247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5A78EE-122C-45DF-824B-C5C897FDBBA4}" type="datetimeFigureOut">
              <a:rPr lang="en-US"/>
              <a:pPr>
                <a:defRPr/>
              </a:pPr>
              <a:t>5/6/17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4616" y="40048542"/>
            <a:ext cx="9574235" cy="2298247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69352" y="40048542"/>
            <a:ext cx="7067542" cy="2298247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BEB6A3C-863B-4CB3-8274-1CEA63868C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15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5pPr>
      <a:lvl6pPr marL="1622733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6pPr>
      <a:lvl7pPr marL="3245462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7pPr>
      <a:lvl8pPr marL="4868198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8pPr>
      <a:lvl9pPr marL="6490934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9pPr>
    </p:titleStyle>
    <p:bodyStyle>
      <a:lvl1pPr marL="1206500" indent="-12065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1400" kern="1200">
          <a:solidFill>
            <a:schemeClr val="tx1"/>
          </a:solidFill>
          <a:latin typeface="+mn-lt"/>
          <a:ea typeface="+mn-ea"/>
          <a:cs typeface="+mn-cs"/>
        </a:defRPr>
      </a:lvl1pPr>
      <a:lvl2pPr marL="2630488" indent="-100647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200" kern="1200">
          <a:solidFill>
            <a:schemeClr val="tx1"/>
          </a:solidFill>
          <a:latin typeface="+mn-lt"/>
          <a:ea typeface="+mn-ea"/>
          <a:cs typeface="+mn-cs"/>
        </a:defRPr>
      </a:lvl2pPr>
      <a:lvl3pPr marL="4046538" indent="-7985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3pPr>
      <a:lvl4pPr marL="5670550" indent="-7985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92975" indent="-7985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8925026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547761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70498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793226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622733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3245462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868198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490934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113660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736399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359132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981868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" name="Rectangle 1719"/>
          <p:cNvSpPr/>
          <p:nvPr/>
        </p:nvSpPr>
        <p:spPr>
          <a:xfrm>
            <a:off x="13002960" y="24450793"/>
            <a:ext cx="16814501" cy="12139268"/>
          </a:xfrm>
          <a:prstGeom prst="rect">
            <a:avLst/>
          </a:prstGeom>
          <a:solidFill>
            <a:srgbClr val="EEF3E9"/>
          </a:solidFill>
          <a:ln w="76200">
            <a:solidFill>
              <a:schemeClr val="accent3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nstantia" panose="02030602050306030303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992806" y="14219728"/>
            <a:ext cx="16824655" cy="10048148"/>
          </a:xfrm>
          <a:prstGeom prst="rect">
            <a:avLst/>
          </a:prstGeom>
          <a:solidFill>
            <a:srgbClr val="EFEEED"/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nstantia" panose="02030602050306030303" pitchFamily="18" charset="0"/>
            </a:endParaRPr>
          </a:p>
        </p:txBody>
      </p:sp>
      <p:pic>
        <p:nvPicPr>
          <p:cNvPr id="44" name="Image 43" descr="logo cerco.jpg"/>
          <p:cNvPicPr>
            <a:picLocks noChangeAspect="1"/>
          </p:cNvPicPr>
          <p:nvPr/>
        </p:nvPicPr>
        <p:blipFill>
          <a:blip r:embed="rId3" cstate="print">
            <a:lum bright="-10000" contrast="20000"/>
          </a:blip>
          <a:stretch>
            <a:fillRect/>
          </a:stretch>
        </p:blipFill>
        <p:spPr>
          <a:xfrm>
            <a:off x="525569" y="4954303"/>
            <a:ext cx="2240491" cy="27813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3291839" y="3146770"/>
            <a:ext cx="236829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800" dirty="0">
                <a:latin typeface="Constantia" panose="02030602050306030303" pitchFamily="18" charset="0"/>
              </a:rPr>
              <a:t>Emma </a:t>
            </a:r>
            <a:r>
              <a:rPr lang="fr-FR" sz="4800" dirty="0" err="1" smtClean="0">
                <a:latin typeface="Constantia" panose="02030602050306030303" pitchFamily="18" charset="0"/>
              </a:rPr>
              <a:t>Delhaye</a:t>
            </a:r>
            <a:r>
              <a:rPr lang="fr-FR" sz="4800" baseline="30000" dirty="0" err="1" smtClean="0">
                <a:latin typeface="Constantia" panose="02030602050306030303" pitchFamily="18" charset="0"/>
              </a:rPr>
              <a:t>a</a:t>
            </a:r>
            <a:r>
              <a:rPr lang="fr-FR" sz="4800" dirty="0" smtClean="0">
                <a:latin typeface="Constantia" panose="02030602050306030303" pitchFamily="18" charset="0"/>
              </a:rPr>
              <a:t>, </a:t>
            </a:r>
            <a:r>
              <a:rPr lang="fr-FR" sz="4800" dirty="0">
                <a:latin typeface="Constantia" panose="02030602050306030303" pitchFamily="18" charset="0"/>
              </a:rPr>
              <a:t>Christine </a:t>
            </a:r>
            <a:r>
              <a:rPr lang="fr-FR" sz="4800" dirty="0" err="1" smtClean="0">
                <a:latin typeface="Constantia" panose="02030602050306030303" pitchFamily="18" charset="0"/>
              </a:rPr>
              <a:t>Bastin</a:t>
            </a:r>
            <a:r>
              <a:rPr lang="fr-FR" sz="4800" baseline="30000" dirty="0" err="1">
                <a:latin typeface="Constantia" panose="02030602050306030303" pitchFamily="18" charset="0"/>
              </a:rPr>
              <a:t>a</a:t>
            </a:r>
            <a:r>
              <a:rPr lang="fr-FR" sz="4800" dirty="0" smtClean="0">
                <a:latin typeface="Constantia" panose="02030602050306030303" pitchFamily="18" charset="0"/>
              </a:rPr>
              <a:t>, </a:t>
            </a:r>
            <a:r>
              <a:rPr lang="fr-FR" sz="4800" dirty="0">
                <a:latin typeface="Constantia" panose="02030602050306030303" pitchFamily="18" charset="0"/>
              </a:rPr>
              <a:t>Christopher </a:t>
            </a:r>
            <a:r>
              <a:rPr lang="fr-FR" sz="4800" dirty="0" err="1">
                <a:latin typeface="Constantia" panose="02030602050306030303" pitchFamily="18" charset="0"/>
              </a:rPr>
              <a:t>Moulin</a:t>
            </a:r>
            <a:r>
              <a:rPr lang="fr-FR" sz="4800" baseline="30000" dirty="0" err="1">
                <a:latin typeface="Constantia" panose="02030602050306030303" pitchFamily="18" charset="0"/>
              </a:rPr>
              <a:t>c</a:t>
            </a:r>
            <a:r>
              <a:rPr lang="fr-FR" sz="4800" dirty="0">
                <a:latin typeface="Constantia" panose="02030602050306030303" pitchFamily="18" charset="0"/>
              </a:rPr>
              <a:t>, Gabriel </a:t>
            </a:r>
            <a:r>
              <a:rPr lang="fr-FR" sz="4800" dirty="0" err="1">
                <a:latin typeface="Constantia" panose="02030602050306030303" pitchFamily="18" charset="0"/>
              </a:rPr>
              <a:t>Besson</a:t>
            </a:r>
            <a:r>
              <a:rPr lang="fr-FR" sz="4800" baseline="30000" dirty="0" err="1">
                <a:latin typeface="Constantia" panose="02030602050306030303" pitchFamily="18" charset="0"/>
              </a:rPr>
              <a:t>a</a:t>
            </a:r>
            <a:r>
              <a:rPr lang="fr-FR" sz="4800" dirty="0">
                <a:latin typeface="Constantia" panose="02030602050306030303" pitchFamily="18" charset="0"/>
              </a:rPr>
              <a:t>, &amp; Emmanuel </a:t>
            </a:r>
            <a:r>
              <a:rPr lang="fr-FR" sz="4800" dirty="0" err="1" smtClean="0">
                <a:latin typeface="Constantia" panose="02030602050306030303" pitchFamily="18" charset="0"/>
              </a:rPr>
              <a:t>Barbeau</a:t>
            </a:r>
            <a:r>
              <a:rPr lang="fr-FR" sz="4800" baseline="30000" dirty="0" err="1" smtClean="0">
                <a:latin typeface="Constantia" panose="02030602050306030303" pitchFamily="18" charset="0"/>
              </a:rPr>
              <a:t>b</a:t>
            </a:r>
            <a:endParaRPr lang="fr-BE" sz="4800" dirty="0">
              <a:latin typeface="Constantia" panose="02030602050306030303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2948017" y="13507387"/>
            <a:ext cx="16873306" cy="611592"/>
          </a:xfrm>
          <a:prstGeom prst="rect">
            <a:avLst/>
          </a:prstGeom>
          <a:solidFill>
            <a:schemeClr val="tx2"/>
          </a:solidFill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 algn="ctr">
              <a:defRPr/>
            </a:pPr>
            <a:r>
              <a:rPr lang="en-US" sz="5400" b="1" smtClean="0">
                <a:solidFill>
                  <a:schemeClr val="accent6"/>
                </a:solidFill>
                <a:latin typeface="Constantia" panose="02030602050306030303" pitchFamily="18" charset="0"/>
              </a:rPr>
              <a:t>RESULTS</a:t>
            </a:r>
            <a:endParaRPr lang="en-US" sz="6000">
              <a:solidFill>
                <a:schemeClr val="accent6"/>
              </a:solidFill>
              <a:latin typeface="Constantia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717" y="41273063"/>
            <a:ext cx="14607097" cy="12332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" rIns="360000" bIns="360000"/>
          <a:lstStyle/>
          <a:p>
            <a:pPr>
              <a:spcBef>
                <a:spcPts val="600"/>
              </a:spcBef>
              <a:defRPr/>
            </a:pPr>
            <a:r>
              <a:rPr lang="en-US" sz="2800" b="1">
                <a:solidFill>
                  <a:schemeClr val="tx1"/>
                </a:solidFill>
                <a:latin typeface="Constantia" pitchFamily="18" charset="0"/>
              </a:rPr>
              <a:t>REFERENCES</a:t>
            </a:r>
          </a:p>
          <a:p>
            <a:r>
              <a:rPr lang="en-US" sz="2800" smtClean="0">
                <a:solidFill>
                  <a:schemeClr val="tx1"/>
                </a:solidFill>
                <a:latin typeface="Constantia" pitchFamily="18" charset="0"/>
              </a:rPr>
              <a:t>[1] </a:t>
            </a:r>
            <a:r>
              <a:rPr lang="en-GB" sz="2800">
                <a:solidFill>
                  <a:schemeClr val="tx1"/>
                </a:solidFill>
                <a:latin typeface="Constantia" pitchFamily="18" charset="0"/>
              </a:rPr>
              <a:t>Macmillan, N. A., &amp; Creelman, C. D. (2004). Detection theory: A user’s guide. Psychology Press.</a:t>
            </a:r>
          </a:p>
        </p:txBody>
      </p:sp>
      <p:pic>
        <p:nvPicPr>
          <p:cNvPr id="2058" name="Picture 27" descr="logoULg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775698" y="3822048"/>
            <a:ext cx="3314200" cy="2322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399794" y="7715310"/>
            <a:ext cx="29383872" cy="561427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540000" tIns="1800000" rIns="540000" bIns="360000"/>
          <a:lstStyle/>
          <a:p>
            <a:pPr>
              <a:spcBef>
                <a:spcPts val="24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22" name="Round Same Side Corner Rectangle 21"/>
          <p:cNvSpPr/>
          <p:nvPr/>
        </p:nvSpPr>
        <p:spPr>
          <a:xfrm>
            <a:off x="1" y="1"/>
            <a:ext cx="30243463" cy="2711904"/>
          </a:xfrm>
          <a:prstGeom prst="round2SameRect">
            <a:avLst/>
          </a:prstGeom>
          <a:solidFill>
            <a:srgbClr val="002147"/>
          </a:solidFill>
          <a:ln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8000">
                <a:latin typeface="Constantia" panose="02030602050306030303" pitchFamily="18" charset="0"/>
              </a:rPr>
              <a:t>Evolution of fast familiarity and novelty decisions in aging</a:t>
            </a:r>
            <a:endParaRPr lang="en-US" sz="8000" b="1" cap="small">
              <a:solidFill>
                <a:schemeClr val="accent6"/>
              </a:solidFill>
              <a:latin typeface="Constantia" panose="02030602050306030303" pitchFamily="18" charset="0"/>
            </a:endParaRPr>
          </a:p>
        </p:txBody>
      </p:sp>
      <p:sp>
        <p:nvSpPr>
          <p:cNvPr id="23" name="Round Same Side Corner Rectangle 22"/>
          <p:cNvSpPr/>
          <p:nvPr/>
        </p:nvSpPr>
        <p:spPr>
          <a:xfrm>
            <a:off x="-15605" y="42660595"/>
            <a:ext cx="30240626" cy="521675"/>
          </a:xfrm>
          <a:prstGeom prst="round2SameRect">
            <a:avLst>
              <a:gd name="adj1" fmla="val 0"/>
              <a:gd name="adj2" fmla="val 40155"/>
            </a:avLst>
          </a:prstGeom>
          <a:solidFill>
            <a:srgbClr val="F3973A"/>
          </a:solidFill>
          <a:ln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en-US" sz="4400" cap="small">
                <a:latin typeface="Constantia" panose="02030602050306030303" pitchFamily="18" charset="0"/>
              </a:rPr>
              <a:t>Cyclotron Research Centre</a:t>
            </a:r>
            <a:r>
              <a:rPr lang="en-US" sz="4400">
                <a:latin typeface="Constantia" panose="02030602050306030303" pitchFamily="18" charset="0"/>
              </a:rPr>
              <a:t>	 </a:t>
            </a:r>
            <a:r>
              <a:rPr lang="en-US" sz="4400">
                <a:solidFill>
                  <a:schemeClr val="tx2"/>
                </a:solidFill>
                <a:latin typeface="Constantia" panose="02030602050306030303" pitchFamily="18" charset="0"/>
              </a:rPr>
              <a:t>| </a:t>
            </a:r>
            <a:r>
              <a:rPr lang="en-US" sz="4400" cap="small" smtClean="0">
                <a:solidFill>
                  <a:schemeClr val="tx2"/>
                </a:solidFill>
                <a:latin typeface="Constantia" panose="02030602050306030303" pitchFamily="18" charset="0"/>
              </a:rPr>
              <a:t>Brain and Cognition </a:t>
            </a:r>
            <a:r>
              <a:rPr lang="en-US" sz="4400" cap="small">
                <a:solidFill>
                  <a:schemeClr val="tx2"/>
                </a:solidFill>
                <a:latin typeface="Constantia" panose="02030602050306030303" pitchFamily="18" charset="0"/>
              </a:rPr>
              <a:t>Research Centre </a:t>
            </a:r>
            <a:r>
              <a:rPr lang="en-US" sz="4400" cap="small">
                <a:latin typeface="Constantia" panose="02030602050306030303" pitchFamily="18" charset="0"/>
              </a:rPr>
              <a:t>| </a:t>
            </a:r>
            <a:r>
              <a:rPr lang="en-US" sz="4400" smtClean="0">
                <a:latin typeface="Constantia" panose="02030602050306030303" pitchFamily="18" charset="0"/>
              </a:rPr>
              <a:t>Emma </a:t>
            </a:r>
            <a:r>
              <a:rPr lang="en-US" sz="4400" err="1" smtClean="0">
                <a:latin typeface="Constantia" panose="02030602050306030303" pitchFamily="18" charset="0"/>
              </a:rPr>
              <a:t>Delhaye</a:t>
            </a:r>
            <a:r>
              <a:rPr lang="en-US" sz="4400" smtClean="0">
                <a:latin typeface="Constantia" panose="02030602050306030303" pitchFamily="18" charset="0"/>
              </a:rPr>
              <a:t> </a:t>
            </a:r>
            <a:r>
              <a:rPr lang="en-US" sz="4400" smtClean="0">
                <a:solidFill>
                  <a:schemeClr val="tx2"/>
                </a:solidFill>
                <a:latin typeface="Constantia" panose="02030602050306030303" pitchFamily="18" charset="0"/>
              </a:rPr>
              <a:t>| Emma.Delhaye@ulg.ac.be</a:t>
            </a:r>
            <a:endParaRPr lang="en-US" sz="4400">
              <a:solidFill>
                <a:schemeClr val="tx2"/>
              </a:solidFill>
              <a:latin typeface="Constantia" panose="02030602050306030303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758439" y="4989550"/>
            <a:ext cx="266529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i="1" baseline="30000">
                <a:latin typeface="Constantia" panose="02030602050306030303" pitchFamily="18" charset="0"/>
              </a:rPr>
              <a:t>a</a:t>
            </a:r>
            <a:r>
              <a:rPr lang="fr-FR" sz="3600" baseline="30000">
                <a:latin typeface="Constantia" panose="02030602050306030303" pitchFamily="18" charset="0"/>
              </a:rPr>
              <a:t> </a:t>
            </a:r>
            <a:r>
              <a:rPr lang="fr-FR" sz="3600" i="1" smtClean="0">
                <a:latin typeface="Constantia" panose="02030602050306030303" pitchFamily="18" charset="0"/>
              </a:rPr>
              <a:t>Brain and Cognition </a:t>
            </a:r>
            <a:r>
              <a:rPr lang="fr-FR" sz="3600" i="1" err="1" smtClean="0">
                <a:latin typeface="Constantia" panose="02030602050306030303" pitchFamily="18" charset="0"/>
              </a:rPr>
              <a:t>Research</a:t>
            </a:r>
            <a:r>
              <a:rPr lang="fr-FR" sz="3600" i="1" smtClean="0">
                <a:latin typeface="Constantia" panose="02030602050306030303" pitchFamily="18" charset="0"/>
              </a:rPr>
              <a:t> Center, </a:t>
            </a:r>
            <a:r>
              <a:rPr lang="fr-FR" sz="3600" i="1" err="1" smtClean="0">
                <a:latin typeface="Constantia" panose="02030602050306030303" pitchFamily="18" charset="0"/>
              </a:rPr>
              <a:t>University</a:t>
            </a:r>
            <a:r>
              <a:rPr lang="fr-FR" sz="3600" i="1" smtClean="0">
                <a:latin typeface="Constantia" panose="02030602050306030303" pitchFamily="18" charset="0"/>
              </a:rPr>
              <a:t> of Toulouse</a:t>
            </a:r>
            <a:r>
              <a:rPr lang="fr-FR" sz="3600" i="1">
                <a:latin typeface="Constantia" panose="02030602050306030303" pitchFamily="18" charset="0"/>
              </a:rPr>
              <a:t>, CNRS CERCO UMR 5549, </a:t>
            </a:r>
            <a:r>
              <a:rPr lang="fr-FR" sz="3600" i="1" smtClean="0">
                <a:latin typeface="Constantia" panose="02030602050306030303" pitchFamily="18" charset="0"/>
              </a:rPr>
              <a:t>France</a:t>
            </a:r>
            <a:endParaRPr lang="en-GB" sz="3600">
              <a:latin typeface="Constantia" panose="02030602050306030303" pitchFamily="18" charset="0"/>
            </a:endParaRPr>
          </a:p>
          <a:p>
            <a:pPr algn="ctr"/>
            <a:r>
              <a:rPr lang="fr-FR" sz="3600" i="1" baseline="30000">
                <a:latin typeface="Constantia" panose="02030602050306030303" pitchFamily="18" charset="0"/>
              </a:rPr>
              <a:t>b</a:t>
            </a:r>
            <a:r>
              <a:rPr lang="fr-FR" sz="3600" baseline="30000">
                <a:latin typeface="Constantia" panose="02030602050306030303" pitchFamily="18" charset="0"/>
              </a:rPr>
              <a:t> </a:t>
            </a:r>
            <a:r>
              <a:rPr lang="fr-FR" sz="3600" i="1" smtClean="0">
                <a:latin typeface="Constantia" panose="02030602050306030303" pitchFamily="18" charset="0"/>
              </a:rPr>
              <a:t>GIGA-CRC In-Vivo Imaging, </a:t>
            </a:r>
            <a:r>
              <a:rPr lang="fr-FR" sz="3600" i="1" err="1" smtClean="0">
                <a:latin typeface="Constantia" panose="02030602050306030303" pitchFamily="18" charset="0"/>
              </a:rPr>
              <a:t>University</a:t>
            </a:r>
            <a:r>
              <a:rPr lang="fr-FR" sz="3600" i="1" smtClean="0">
                <a:latin typeface="Constantia" panose="02030602050306030303" pitchFamily="18" charset="0"/>
              </a:rPr>
              <a:t> of Liège</a:t>
            </a:r>
            <a:r>
              <a:rPr lang="fr-FR" sz="3600" i="1">
                <a:latin typeface="Constantia" panose="02030602050306030303" pitchFamily="18" charset="0"/>
              </a:rPr>
              <a:t>, </a:t>
            </a:r>
            <a:r>
              <a:rPr lang="fr-FR" sz="3600" i="1" err="1" smtClean="0">
                <a:latin typeface="Constantia" panose="02030602050306030303" pitchFamily="18" charset="0"/>
              </a:rPr>
              <a:t>Belgium</a:t>
            </a:r>
            <a:endParaRPr lang="en-GB" sz="3600">
              <a:latin typeface="Constantia" panose="02030602050306030303" pitchFamily="18" charset="0"/>
            </a:endParaRPr>
          </a:p>
          <a:p>
            <a:pPr algn="ctr"/>
            <a:r>
              <a:rPr lang="fr-FR" sz="3600" i="1" baseline="30000" smtClean="0">
                <a:latin typeface="Constantia" panose="02030602050306030303" pitchFamily="18" charset="0"/>
              </a:rPr>
              <a:t>c</a:t>
            </a:r>
            <a:r>
              <a:rPr lang="fr-FR" sz="3600" baseline="30000" smtClean="0">
                <a:latin typeface="Constantia" panose="02030602050306030303" pitchFamily="18" charset="0"/>
              </a:rPr>
              <a:t> </a:t>
            </a:r>
            <a:r>
              <a:rPr lang="en-US" sz="3600" i="1">
                <a:latin typeface="Constantia" panose="02030602050306030303" pitchFamily="18" charset="0"/>
              </a:rPr>
              <a:t>Laboratory of Psychology &amp; </a:t>
            </a:r>
            <a:r>
              <a:rPr lang="en-US" sz="3600" i="1" err="1">
                <a:latin typeface="Constantia" panose="02030602050306030303" pitchFamily="18" charset="0"/>
              </a:rPr>
              <a:t>NeuroCognition</a:t>
            </a:r>
            <a:r>
              <a:rPr lang="en-US" sz="3600" i="1">
                <a:latin typeface="Constantia" panose="02030602050306030303" pitchFamily="18" charset="0"/>
              </a:rPr>
              <a:t> (CNRS UMR 5105), University of Grenoble </a:t>
            </a:r>
            <a:r>
              <a:rPr lang="en-US" sz="3600" i="1" err="1">
                <a:latin typeface="Constantia" panose="02030602050306030303" pitchFamily="18" charset="0"/>
              </a:rPr>
              <a:t>Alpes</a:t>
            </a:r>
            <a:r>
              <a:rPr lang="en-US" sz="3600" i="1">
                <a:latin typeface="Constantia" panose="02030602050306030303" pitchFamily="18" charset="0"/>
              </a:rPr>
              <a:t>, France</a:t>
            </a:r>
            <a:endParaRPr lang="en-GB" sz="3600">
              <a:latin typeface="Constantia" panose="02030602050306030303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87022" y="8738755"/>
            <a:ext cx="287524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smtClean="0">
                <a:latin typeface="Constantia" pitchFamily="18" charset="0"/>
              </a:rPr>
              <a:t>Memory and novelty detection are thoroughly intertwined since novelty detection relies on the capacity to distinguish what is already known from what is not. However, several questions remain unclear.</a:t>
            </a:r>
          </a:p>
          <a:p>
            <a:pPr algn="just">
              <a:lnSpc>
                <a:spcPct val="150000"/>
              </a:lnSpc>
            </a:pPr>
            <a:r>
              <a:rPr lang="fr-BE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(1) </a:t>
            </a:r>
            <a:r>
              <a:rPr lang="fr-BE" altLang="fr-FR" sz="3600" err="1">
                <a:latin typeface="Constantia" panose="02030602050306030303" pitchFamily="18" charset="0"/>
                <a:ea typeface="ＭＳ Ｐゴシック" panose="020B0600070205080204" pitchFamily="34" charset="-128"/>
              </a:rPr>
              <a:t>What</a:t>
            </a:r>
            <a:r>
              <a:rPr lang="fr-BE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 </a:t>
            </a:r>
            <a:r>
              <a:rPr lang="fr-BE" altLang="fr-FR" sz="3600" err="1">
                <a:latin typeface="Constantia" panose="02030602050306030303" pitchFamily="18" charset="0"/>
                <a:ea typeface="ＭＳ Ｐゴシック" panose="020B0600070205080204" pitchFamily="34" charset="-128"/>
              </a:rPr>
              <a:t>is</a:t>
            </a:r>
            <a:r>
              <a:rPr lang="fr-BE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 the nature of the </a:t>
            </a:r>
            <a:r>
              <a:rPr lang="fr-BE" altLang="fr-FR" sz="3600" err="1">
                <a:latin typeface="Constantia" panose="02030602050306030303" pitchFamily="18" charset="0"/>
                <a:ea typeface="ＭＳ Ｐゴシック" panose="020B0600070205080204" pitchFamily="34" charset="-128"/>
              </a:rPr>
              <a:t>relationship</a:t>
            </a:r>
            <a:r>
              <a:rPr lang="fr-BE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 </a:t>
            </a:r>
            <a:r>
              <a:rPr lang="fr-BE" altLang="fr-FR" sz="3600" err="1">
                <a:latin typeface="Constantia" panose="02030602050306030303" pitchFamily="18" charset="0"/>
                <a:ea typeface="ＭＳ Ｐゴシック" panose="020B0600070205080204" pitchFamily="34" charset="-128"/>
              </a:rPr>
              <a:t>between</a:t>
            </a:r>
            <a:r>
              <a:rPr lang="fr-BE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 </a:t>
            </a:r>
            <a:r>
              <a:rPr lang="fr-BE" altLang="fr-FR" sz="3600" err="1">
                <a:latin typeface="Constantia" panose="02030602050306030303" pitchFamily="18" charset="0"/>
                <a:ea typeface="ＭＳ Ｐゴシック" panose="020B0600070205080204" pitchFamily="34" charset="-128"/>
              </a:rPr>
              <a:t>familiarity</a:t>
            </a:r>
            <a:r>
              <a:rPr lang="fr-BE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 and </a:t>
            </a:r>
            <a:r>
              <a:rPr lang="fr-BE" altLang="fr-FR" sz="3600" err="1">
                <a:latin typeface="Constantia" panose="02030602050306030303" pitchFamily="18" charset="0"/>
                <a:ea typeface="ＭＳ Ｐゴシック" panose="020B0600070205080204" pitchFamily="34" charset="-128"/>
              </a:rPr>
              <a:t>novelty</a:t>
            </a:r>
            <a:r>
              <a:rPr lang="fr-BE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 </a:t>
            </a:r>
            <a:r>
              <a:rPr lang="fr-BE" altLang="fr-FR" sz="3600" err="1">
                <a:latin typeface="Constantia" panose="02030602050306030303" pitchFamily="18" charset="0"/>
                <a:ea typeface="ＭＳ Ｐゴシック" panose="020B0600070205080204" pitchFamily="34" charset="-128"/>
              </a:rPr>
              <a:t>detection</a:t>
            </a:r>
            <a:r>
              <a:rPr lang="fr-BE" altLang="fr-FR" sz="3600" smtClean="0">
                <a:latin typeface="Constantia" panose="02030602050306030303" pitchFamily="18" charset="0"/>
                <a:ea typeface="ＭＳ Ｐゴシック" panose="020B0600070205080204" pitchFamily="34" charset="-128"/>
              </a:rPr>
              <a:t>?	</a:t>
            </a:r>
            <a:endParaRPr lang="fr-BE" altLang="fr-FR" sz="3600">
              <a:latin typeface="Constantia" panose="02030602050306030303" pitchFamily="18" charset="0"/>
              <a:ea typeface="ＭＳ Ｐゴシック" panose="020B0600070205080204" pitchFamily="34" charset="-128"/>
            </a:endParaRPr>
          </a:p>
          <a:p>
            <a:pPr marL="2182813" lvl="1" indent="-571500" algn="just">
              <a:buFont typeface="Arial" panose="020B0604020202020204" pitchFamily="34" charset="0"/>
              <a:buChar char="•"/>
            </a:pPr>
            <a:r>
              <a:rPr lang="fr-BE" altLang="fr-FR" sz="3600" smtClean="0">
                <a:latin typeface="Constantia" panose="02030602050306030303" pitchFamily="18" charset="0"/>
                <a:ea typeface="ＭＳ Ｐゴシック" panose="020B0600070205080204" pitchFamily="34" charset="-128"/>
              </a:rPr>
              <a:t>Single </a:t>
            </a:r>
            <a:r>
              <a:rPr lang="fr-BE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continuum, two-step </a:t>
            </a:r>
            <a:r>
              <a:rPr lang="fr-BE" altLang="fr-FR" sz="3600" err="1">
                <a:latin typeface="Constantia" panose="02030602050306030303" pitchFamily="18" charset="0"/>
                <a:ea typeface="ＭＳ Ｐゴシック" panose="020B0600070205080204" pitchFamily="34" charset="-128"/>
              </a:rPr>
              <a:t>mechanism</a:t>
            </a:r>
            <a:r>
              <a:rPr lang="fr-BE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, or dual-route </a:t>
            </a:r>
            <a:r>
              <a:rPr lang="fr-BE" altLang="fr-FR" sz="3600" err="1" smtClean="0">
                <a:latin typeface="Constantia" panose="02030602050306030303" pitchFamily="18" charset="0"/>
                <a:ea typeface="ＭＳ Ｐゴシック" panose="020B0600070205080204" pitchFamily="34" charset="-128"/>
              </a:rPr>
              <a:t>with</a:t>
            </a:r>
            <a:r>
              <a:rPr lang="fr-BE" altLang="fr-FR" sz="3600" smtClean="0">
                <a:latin typeface="Constantia" panose="02030602050306030303" pitchFamily="18" charset="0"/>
                <a:ea typeface="ＭＳ Ｐゴシック" panose="020B0600070205080204" pitchFamily="34" charset="-128"/>
              </a:rPr>
              <a:t> </a:t>
            </a:r>
            <a:r>
              <a:rPr lang="fr-BE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convergence </a:t>
            </a:r>
            <a:r>
              <a:rPr lang="fr-BE" altLang="fr-FR" sz="2400">
                <a:latin typeface="Constantia" panose="02030602050306030303" pitchFamily="18" charset="0"/>
                <a:ea typeface="ＭＳ Ｐゴシック" panose="020B0600070205080204" pitchFamily="34" charset="-128"/>
              </a:rPr>
              <a:t>(</a:t>
            </a:r>
            <a:r>
              <a:rPr lang="fr-BE" altLang="fr-FR" sz="2400" err="1">
                <a:latin typeface="Constantia" panose="02030602050306030303" pitchFamily="18" charset="0"/>
                <a:ea typeface="ＭＳ Ｐゴシック" panose="020B0600070205080204" pitchFamily="34" charset="-128"/>
              </a:rPr>
              <a:t>Kafkas</a:t>
            </a:r>
            <a:r>
              <a:rPr lang="fr-BE" altLang="fr-FR" sz="2400">
                <a:latin typeface="Constantia" panose="02030602050306030303" pitchFamily="18" charset="0"/>
                <a:ea typeface="ＭＳ Ｐゴシック" panose="020B0600070205080204" pitchFamily="34" charset="-128"/>
              </a:rPr>
              <a:t> &amp; </a:t>
            </a:r>
            <a:r>
              <a:rPr lang="fr-BE" altLang="fr-FR" sz="2400" err="1">
                <a:latin typeface="Constantia" panose="02030602050306030303" pitchFamily="18" charset="0"/>
                <a:ea typeface="ＭＳ Ｐゴシック" panose="020B0600070205080204" pitchFamily="34" charset="-128"/>
              </a:rPr>
              <a:t>Montaldi</a:t>
            </a:r>
            <a:r>
              <a:rPr lang="fr-BE" altLang="fr-FR" sz="2400">
                <a:latin typeface="Constantia" panose="02030602050306030303" pitchFamily="18" charset="0"/>
                <a:ea typeface="ＭＳ Ｐゴシック" panose="020B0600070205080204" pitchFamily="34" charset="-128"/>
              </a:rPr>
              <a:t>, 2014, 2015)</a:t>
            </a:r>
            <a:r>
              <a:rPr lang="fr-BE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? </a:t>
            </a:r>
          </a:p>
          <a:p>
            <a:pPr algn="just">
              <a:lnSpc>
                <a:spcPct val="150000"/>
              </a:lnSpc>
            </a:pPr>
            <a:r>
              <a:rPr lang="en-US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(2) </a:t>
            </a:r>
            <a:r>
              <a:rPr lang="en-US" altLang="fr-FR" sz="3600" smtClean="0">
                <a:latin typeface="Constantia" panose="02030602050306030303" pitchFamily="18" charset="0"/>
                <a:ea typeface="ＭＳ Ｐゴシック" panose="020B0600070205080204" pitchFamily="34" charset="-128"/>
              </a:rPr>
              <a:t>How does </a:t>
            </a:r>
            <a:r>
              <a:rPr lang="en-US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this relationship evolve through aging</a:t>
            </a:r>
            <a:r>
              <a:rPr lang="en-US" altLang="fr-FR" sz="3600" smtClean="0">
                <a:latin typeface="Constantia" panose="02030602050306030303" pitchFamily="18" charset="0"/>
                <a:ea typeface="ＭＳ Ｐゴシック" panose="020B0600070205080204" pitchFamily="34" charset="-128"/>
              </a:rPr>
              <a:t>? </a:t>
            </a:r>
          </a:p>
          <a:p>
            <a:pPr marL="2182813" lvl="1" indent="-571500" algn="just">
              <a:buFont typeface="Arial" panose="020B0604020202020204" pitchFamily="34" charset="0"/>
              <a:buChar char="•"/>
            </a:pPr>
            <a:r>
              <a:rPr lang="en-US" altLang="fr-FR" sz="3600" smtClean="0">
                <a:latin typeface="Constantia" panose="02030602050306030303" pitchFamily="18" charset="0"/>
                <a:ea typeface="ＭＳ Ｐゴシック" panose="020B0600070205080204" pitchFamily="34" charset="-128"/>
              </a:rPr>
              <a:t>Familiarity is relatively preserved in aging. What </a:t>
            </a:r>
            <a:r>
              <a:rPr lang="en-US" altLang="fr-FR" sz="3600">
                <a:latin typeface="Constantia" panose="02030602050306030303" pitchFamily="18" charset="0"/>
                <a:ea typeface="ＭＳ Ｐゴシック" panose="020B0600070205080204" pitchFamily="34" charset="-128"/>
              </a:rPr>
              <a:t>about novelty</a:t>
            </a:r>
            <a:r>
              <a:rPr lang="en-US" altLang="fr-FR" sz="3600" smtClean="0">
                <a:latin typeface="Constantia" panose="02030602050306030303" pitchFamily="18" charset="0"/>
                <a:ea typeface="ＭＳ Ｐゴシック" panose="020B0600070205080204" pitchFamily="34" charset="-128"/>
              </a:rPr>
              <a:t>?</a:t>
            </a:r>
            <a:endParaRPr lang="en-US" sz="3600" smtClean="0">
              <a:latin typeface="Constantia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37454" y="13525153"/>
            <a:ext cx="12374213" cy="2306490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0" tIns="1800000" rIns="540000" bIns="360000"/>
          <a:lstStyle/>
          <a:p>
            <a:pPr>
              <a:spcBef>
                <a:spcPts val="6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399794" y="37391870"/>
            <a:ext cx="13406273" cy="378565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GB" sz="4000" smtClean="0">
                <a:latin typeface="Constantia" panose="02030602050306030303" pitchFamily="18" charset="0"/>
              </a:rPr>
              <a:t>(1) Single </a:t>
            </a:r>
            <a:r>
              <a:rPr lang="en-GB" sz="4000">
                <a:latin typeface="Constantia" pitchFamily="18" charset="0"/>
              </a:rPr>
              <a:t>continuum, two-step mechanism, or dual-route with convergence?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4000">
                <a:latin typeface="Constantia" pitchFamily="18" charset="0"/>
              </a:rPr>
              <a:t>Familiarity ≠ novelty across all </a:t>
            </a:r>
            <a:r>
              <a:rPr lang="en-GB" sz="4000" smtClean="0">
                <a:latin typeface="Constantia" pitchFamily="18" charset="0"/>
              </a:rPr>
              <a:t>measures	      suggests two distinct mechanisms</a:t>
            </a:r>
            <a:endParaRPr lang="en-GB" sz="4000">
              <a:latin typeface="Constantia" pitchFamily="18" charset="0"/>
            </a:endParaRPr>
          </a:p>
          <a:p>
            <a:pPr marL="2182813" lvl="1" indent="-571500" algn="just">
              <a:buFont typeface="Arial" panose="020B0604020202020204" pitchFamily="34" charset="0"/>
              <a:buChar char="•"/>
            </a:pPr>
            <a:r>
              <a:rPr lang="en-GB" sz="4000" smtClean="0">
                <a:latin typeface="Constantia" pitchFamily="18" charset="0"/>
              </a:rPr>
              <a:t>But could also be explained by processing fluency</a:t>
            </a:r>
            <a:endParaRPr lang="en-GB" sz="4000">
              <a:latin typeface="Constantia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4000">
                <a:latin typeface="Constantia" pitchFamily="18" charset="0"/>
              </a:rPr>
              <a:t>Correlated </a:t>
            </a:r>
            <a:r>
              <a:rPr lang="en-GB" sz="4000" smtClean="0">
                <a:latin typeface="Constantia" pitchFamily="18" charset="0"/>
              </a:rPr>
              <a:t>biases suggests one </a:t>
            </a:r>
            <a:r>
              <a:rPr lang="en-GB" sz="4000">
                <a:latin typeface="Constantia" pitchFamily="18" charset="0"/>
              </a:rPr>
              <a:t>single decision </a:t>
            </a:r>
            <a:r>
              <a:rPr lang="en-GB" sz="4000" smtClean="0">
                <a:latin typeface="Constantia" pitchFamily="18" charset="0"/>
              </a:rPr>
              <a:t>criterion</a:t>
            </a:r>
            <a:endParaRPr lang="en-GB" sz="4000">
              <a:latin typeface="Constant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17509" y="14199917"/>
            <a:ext cx="12094396" cy="13142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000" b="1" smtClean="0">
                <a:latin typeface="Constantia" pitchFamily="18" charset="0"/>
              </a:rPr>
              <a:t>Participants</a:t>
            </a:r>
            <a:r>
              <a:rPr lang="fr-BE" sz="4000" smtClean="0">
                <a:latin typeface="Constantia" pitchFamily="18" charset="0"/>
              </a:rPr>
              <a:t>: </a:t>
            </a:r>
          </a:p>
          <a:p>
            <a:r>
              <a:rPr lang="fr-BE" sz="4000" i="1" err="1" smtClean="0">
                <a:latin typeface="Constantia" pitchFamily="18" charset="0"/>
              </a:rPr>
              <a:t>Experiment</a:t>
            </a:r>
            <a:r>
              <a:rPr lang="fr-BE" sz="4000" i="1" smtClean="0">
                <a:latin typeface="Constantia" pitchFamily="18" charset="0"/>
              </a:rPr>
              <a:t> 1:</a:t>
            </a:r>
            <a:r>
              <a:rPr lang="fr-BE" sz="4000" u="sng" smtClean="0">
                <a:latin typeface="Constantia" pitchFamily="18" charset="0"/>
              </a:rPr>
              <a:t> </a:t>
            </a:r>
          </a:p>
          <a:p>
            <a:endParaRPr lang="fr-BE" sz="2800">
              <a:latin typeface="Constantia" pitchFamily="18" charset="0"/>
            </a:endParaRPr>
          </a:p>
          <a:p>
            <a:endParaRPr lang="fr-BE" sz="3200" smtClean="0">
              <a:latin typeface="Constantia" pitchFamily="18" charset="0"/>
            </a:endParaRPr>
          </a:p>
          <a:p>
            <a:endParaRPr lang="fr-BE" sz="3200">
              <a:latin typeface="Constantia" pitchFamily="18" charset="0"/>
            </a:endParaRPr>
          </a:p>
          <a:p>
            <a:endParaRPr lang="fr-BE" sz="4400" smtClean="0">
              <a:latin typeface="Constantia" pitchFamily="18" charset="0"/>
            </a:endParaRPr>
          </a:p>
          <a:p>
            <a:r>
              <a:rPr lang="fr-BE" sz="4000" i="1" err="1" smtClean="0">
                <a:latin typeface="Constantia" pitchFamily="18" charset="0"/>
              </a:rPr>
              <a:t>Experiment</a:t>
            </a:r>
            <a:r>
              <a:rPr lang="fr-BE" sz="4000" i="1" smtClean="0">
                <a:latin typeface="Constantia" pitchFamily="18" charset="0"/>
              </a:rPr>
              <a:t> 2:</a:t>
            </a:r>
          </a:p>
          <a:p>
            <a:endParaRPr lang="fr-BE" altLang="en-US" sz="4400">
              <a:solidFill>
                <a:srgbClr val="2D3235"/>
              </a:solidFill>
              <a:latin typeface="Constantia" pitchFamily="18" charset="0"/>
              <a:ea typeface="MS PGothic" panose="020B0600070205080204" pitchFamily="34" charset="-128"/>
            </a:endParaRPr>
          </a:p>
          <a:p>
            <a:endParaRPr lang="en-GB" altLang="en-US" sz="4400" smtClean="0">
              <a:solidFill>
                <a:srgbClr val="2D3235"/>
              </a:solidFill>
              <a:latin typeface="Constantia" panose="02030602050306030303" pitchFamily="18" charset="0"/>
              <a:ea typeface="MS PGothic" panose="020B0600070205080204" pitchFamily="34" charset="-128"/>
            </a:endParaRPr>
          </a:p>
          <a:p>
            <a:endParaRPr lang="en-US" sz="4400">
              <a:latin typeface="Constantia" pitchFamily="18" charset="0"/>
            </a:endParaRPr>
          </a:p>
          <a:p>
            <a:endParaRPr lang="fr-BE" sz="4400" smtClean="0">
              <a:latin typeface="Constantia" pitchFamily="18" charset="0"/>
            </a:endParaRPr>
          </a:p>
          <a:p>
            <a:endParaRPr lang="fr-BE" sz="4000" b="1" smtClean="0">
              <a:latin typeface="Constantia" pitchFamily="18" charset="0"/>
            </a:endParaRPr>
          </a:p>
          <a:p>
            <a:endParaRPr lang="fr-BE" sz="4000" b="1" smtClean="0">
              <a:latin typeface="Constantia" pitchFamily="18" charset="0"/>
            </a:endParaRPr>
          </a:p>
          <a:p>
            <a:r>
              <a:rPr lang="fr-BE" sz="4000" b="1" smtClean="0">
                <a:latin typeface="Constantia" pitchFamily="18" charset="0"/>
              </a:rPr>
              <a:t>Procedure</a:t>
            </a:r>
            <a:r>
              <a:rPr lang="fr-BE" sz="4000" smtClean="0">
                <a:latin typeface="Constantia" pitchFamily="18" charset="0"/>
              </a:rPr>
              <a:t>: 10 blocks of a recognition memory task </a:t>
            </a:r>
          </a:p>
          <a:p>
            <a:pPr marL="742950" indent="-742950">
              <a:buFont typeface="+mj-lt"/>
              <a:buAutoNum type="arabicParenR"/>
            </a:pPr>
            <a:r>
              <a:rPr lang="fr-BE" sz="4000" u="sng" err="1" smtClean="0">
                <a:latin typeface="Constantia" pitchFamily="18" charset="0"/>
              </a:rPr>
              <a:t>Study</a:t>
            </a:r>
            <a:r>
              <a:rPr lang="fr-BE" sz="4000" smtClean="0">
                <a:latin typeface="Constantia" pitchFamily="18" charset="0"/>
              </a:rPr>
              <a:t>: 30 items/block</a:t>
            </a:r>
          </a:p>
          <a:p>
            <a:pPr marL="742950" indent="-742950">
              <a:buFont typeface="+mj-lt"/>
              <a:buAutoNum type="arabicParenR"/>
            </a:pPr>
            <a:r>
              <a:rPr lang="fr-BE" sz="4000" u="sng" smtClean="0">
                <a:latin typeface="Constantia" pitchFamily="18" charset="0"/>
              </a:rPr>
              <a:t>Test</a:t>
            </a:r>
            <a:r>
              <a:rPr lang="fr-BE" sz="4000" smtClean="0">
                <a:latin typeface="Constantia" pitchFamily="18" charset="0"/>
              </a:rPr>
              <a:t>: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fr-BE" sz="3600" smtClean="0">
                <a:latin typeface="Constantia" pitchFamily="18" charset="0"/>
              </a:rPr>
              <a:t>30 </a:t>
            </a:r>
            <a:r>
              <a:rPr lang="fr-BE" sz="3600" err="1" smtClean="0">
                <a:latin typeface="Constantia" pitchFamily="18" charset="0"/>
              </a:rPr>
              <a:t>targets</a:t>
            </a:r>
            <a:r>
              <a:rPr lang="fr-BE" sz="3600" smtClean="0">
                <a:latin typeface="Constantia" pitchFamily="18" charset="0"/>
              </a:rPr>
              <a:t> &amp; 30 </a:t>
            </a:r>
            <a:r>
              <a:rPr lang="fr-BE" sz="3600" err="1" smtClean="0">
                <a:latin typeface="Constantia" pitchFamily="18" charset="0"/>
              </a:rPr>
              <a:t>distractors</a:t>
            </a:r>
            <a:r>
              <a:rPr lang="fr-BE" sz="3600" smtClean="0">
                <a:latin typeface="Constantia" pitchFamily="18" charset="0"/>
              </a:rPr>
              <a:t>/block</a:t>
            </a:r>
          </a:p>
          <a:p>
            <a:pPr marL="685800" indent="-685800">
              <a:buFont typeface="Wingdings" panose="05000000000000000000" pitchFamily="2" charset="2"/>
              <a:buChar char="v"/>
            </a:pPr>
            <a:r>
              <a:rPr lang="fr-BE" sz="3600" smtClean="0">
                <a:latin typeface="Constantia" pitchFamily="18" charset="0"/>
              </a:rPr>
              <a:t>2 conditions: </a:t>
            </a:r>
            <a:r>
              <a:rPr lang="fr-BE" sz="3600" err="1" smtClean="0">
                <a:latin typeface="Constantia" pitchFamily="18" charset="0"/>
              </a:rPr>
              <a:t>familiarity</a:t>
            </a:r>
            <a:r>
              <a:rPr lang="fr-BE" sz="3600" smtClean="0">
                <a:latin typeface="Constantia" pitchFamily="18" charset="0"/>
              </a:rPr>
              <a:t> versus </a:t>
            </a:r>
            <a:r>
              <a:rPr lang="fr-BE" sz="3600" err="1" smtClean="0">
                <a:latin typeface="Constantia" pitchFamily="18" charset="0"/>
              </a:rPr>
              <a:t>novelty</a:t>
            </a:r>
            <a:r>
              <a:rPr lang="fr-BE" sz="3600" smtClean="0">
                <a:latin typeface="Constantia" pitchFamily="18" charset="0"/>
              </a:rPr>
              <a:t> </a:t>
            </a:r>
            <a:r>
              <a:rPr lang="fr-BE" sz="3600" err="1" smtClean="0">
                <a:latin typeface="Constantia" pitchFamily="18" charset="0"/>
              </a:rPr>
              <a:t>detection</a:t>
            </a:r>
            <a:endParaRPr lang="fr-BE" sz="3600" smtClean="0">
              <a:latin typeface="Constantia" pitchFamily="18" charset="0"/>
            </a:endParaRPr>
          </a:p>
          <a:p>
            <a:pPr marL="2297113" lvl="1" indent="-685800">
              <a:buFont typeface="Wingdings" panose="05000000000000000000" pitchFamily="2" charset="2"/>
              <a:buChar char="v"/>
            </a:pPr>
            <a:r>
              <a:rPr lang="fr-BE" sz="3600" smtClean="0">
                <a:latin typeface="Constantia" pitchFamily="18" charset="0"/>
              </a:rPr>
              <a:t>5 blocks/condition</a:t>
            </a:r>
            <a:endParaRPr lang="fr-BE" sz="3600">
              <a:latin typeface="Constantia" pitchFamily="18" charset="0"/>
            </a:endParaRPr>
          </a:p>
          <a:p>
            <a:pPr marL="685800" indent="-685800">
              <a:buFont typeface="Wingdings" panose="05000000000000000000" pitchFamily="2" charset="2"/>
              <a:buChar char="v"/>
            </a:pPr>
            <a:r>
              <a:rPr lang="fr-BE" sz="3600" smtClean="0">
                <a:latin typeface="Constantia" pitchFamily="18" charset="0"/>
              </a:rPr>
              <a:t>Speed </a:t>
            </a:r>
            <a:r>
              <a:rPr lang="fr-BE" sz="3600">
                <a:latin typeface="Constantia" pitchFamily="18" charset="0"/>
              </a:rPr>
              <a:t>and </a:t>
            </a:r>
            <a:r>
              <a:rPr lang="fr-BE" sz="3600" err="1">
                <a:latin typeface="Constantia" pitchFamily="18" charset="0"/>
              </a:rPr>
              <a:t>Accuracy</a:t>
            </a:r>
            <a:r>
              <a:rPr lang="fr-BE" sz="3600">
                <a:latin typeface="Constantia" pitchFamily="18" charset="0"/>
              </a:rPr>
              <a:t> </a:t>
            </a:r>
            <a:r>
              <a:rPr lang="fr-BE" sz="3600" err="1">
                <a:latin typeface="Constantia" pitchFamily="18" charset="0"/>
              </a:rPr>
              <a:t>Boosting</a:t>
            </a:r>
            <a:r>
              <a:rPr lang="fr-BE" sz="3600">
                <a:latin typeface="Constantia" pitchFamily="18" charset="0"/>
              </a:rPr>
              <a:t> </a:t>
            </a:r>
            <a:r>
              <a:rPr lang="fr-BE" sz="3600" err="1">
                <a:latin typeface="Constantia" pitchFamily="18" charset="0"/>
              </a:rPr>
              <a:t>procedure</a:t>
            </a:r>
            <a:r>
              <a:rPr lang="fr-BE" sz="3600">
                <a:latin typeface="Constantia" pitchFamily="18" charset="0"/>
              </a:rPr>
              <a:t> (SAB</a:t>
            </a:r>
            <a:r>
              <a:rPr lang="fr-BE" sz="3600" smtClean="0">
                <a:latin typeface="Constantia" pitchFamily="18" charset="0"/>
              </a:rPr>
              <a:t>)</a:t>
            </a:r>
            <a:r>
              <a:rPr lang="fr-BE" sz="2800" smtClean="0">
                <a:latin typeface="Constantia" pitchFamily="18" charset="0"/>
              </a:rPr>
              <a:t>:     </a:t>
            </a:r>
            <a:r>
              <a:rPr lang="fr-BE" sz="3600" smtClean="0">
                <a:latin typeface="Constantia" pitchFamily="18" charset="0"/>
              </a:rPr>
              <a:t>speeded go/no-go recognition memory </a:t>
            </a:r>
            <a:r>
              <a:rPr lang="fr-BE" sz="3600" err="1" smtClean="0">
                <a:latin typeface="Constantia" pitchFamily="18" charset="0"/>
              </a:rPr>
              <a:t>task</a:t>
            </a:r>
            <a:r>
              <a:rPr lang="fr-BE" sz="3600" smtClean="0">
                <a:latin typeface="Constantia" pitchFamily="18" charset="0"/>
              </a:rPr>
              <a:t> </a:t>
            </a:r>
            <a:r>
              <a:rPr lang="fr-BE" sz="3600" err="1" smtClean="0">
                <a:latin typeface="Constantia" pitchFamily="18" charset="0"/>
              </a:rPr>
              <a:t>that</a:t>
            </a:r>
            <a:r>
              <a:rPr lang="fr-BE" sz="3600" smtClean="0">
                <a:latin typeface="Constantia" pitchFamily="18" charset="0"/>
              </a:rPr>
              <a:t> </a:t>
            </a:r>
            <a:r>
              <a:rPr lang="fr-BE" sz="3600" err="1" smtClean="0">
                <a:latin typeface="Constantia" pitchFamily="18" charset="0"/>
              </a:rPr>
              <a:t>constraints</a:t>
            </a:r>
            <a:r>
              <a:rPr lang="fr-BE" sz="3600" smtClean="0">
                <a:latin typeface="Constantia" pitchFamily="18" charset="0"/>
              </a:rPr>
              <a:t> </a:t>
            </a:r>
            <a:r>
              <a:rPr lang="fr-BE" sz="3600" err="1" smtClean="0">
                <a:latin typeface="Constantia" pitchFamily="18" charset="0"/>
              </a:rPr>
              <a:t>subjects</a:t>
            </a:r>
            <a:r>
              <a:rPr lang="fr-BE" sz="3600" smtClean="0">
                <a:latin typeface="Constantia" pitchFamily="18" charset="0"/>
              </a:rPr>
              <a:t> to use </a:t>
            </a:r>
            <a:r>
              <a:rPr lang="fr-BE" sz="3600" err="1" smtClean="0">
                <a:latin typeface="Constantia" pitchFamily="18" charset="0"/>
              </a:rPr>
              <a:t>their</a:t>
            </a:r>
            <a:r>
              <a:rPr lang="fr-BE" sz="3600" smtClean="0">
                <a:latin typeface="Constantia" pitchFamily="18" charset="0"/>
              </a:rPr>
              <a:t> </a:t>
            </a:r>
            <a:r>
              <a:rPr lang="fr-BE" sz="3600" err="1" smtClean="0">
                <a:latin typeface="Constantia" pitchFamily="18" charset="0"/>
              </a:rPr>
              <a:t>fastest</a:t>
            </a:r>
            <a:r>
              <a:rPr lang="fr-BE" sz="3600" smtClean="0">
                <a:latin typeface="Constantia" pitchFamily="18" charset="0"/>
              </a:rPr>
              <a:t> </a:t>
            </a:r>
            <a:r>
              <a:rPr lang="fr-BE" sz="3600" err="1" smtClean="0">
                <a:latin typeface="Constantia" pitchFamily="18" charset="0"/>
              </a:rPr>
              <a:t>strategy</a:t>
            </a:r>
            <a:endParaRPr lang="fr-BE" sz="3600" smtClean="0">
              <a:latin typeface="Constant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94283" y="34612292"/>
            <a:ext cx="120474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b="1">
                <a:latin typeface="Constantia" pitchFamily="18" charset="0"/>
                <a:cs typeface="Times New Roman" pitchFamily="18" charset="0"/>
              </a:rPr>
              <a:t>Minimal </a:t>
            </a:r>
            <a:r>
              <a:rPr lang="fr-BE" sz="3600" b="1" err="1" smtClean="0">
                <a:latin typeface="Constantia" pitchFamily="18" charset="0"/>
                <a:cs typeface="Times New Roman" pitchFamily="18" charset="0"/>
              </a:rPr>
              <a:t>reaction</a:t>
            </a:r>
            <a:r>
              <a:rPr lang="fr-BE" sz="3600" b="1" smtClean="0">
                <a:latin typeface="Constantia" pitchFamily="18" charset="0"/>
                <a:cs typeface="Times New Roman" pitchFamily="18" charset="0"/>
              </a:rPr>
              <a:t> time: </a:t>
            </a:r>
            <a:r>
              <a:rPr lang="fr-BE" sz="3600" smtClean="0">
                <a:latin typeface="Constantia" pitchFamily="18" charset="0"/>
                <a:cs typeface="Times New Roman" pitchFamily="18" charset="0"/>
              </a:rPr>
              <a:t>time </a:t>
            </a:r>
            <a:r>
              <a:rPr lang="fr-BE" sz="3600">
                <a:latin typeface="Constantia" pitchFamily="18" charset="0"/>
                <a:cs typeface="Times New Roman" pitchFamily="18" charset="0"/>
              </a:rPr>
              <a:t>at </a:t>
            </a:r>
            <a:r>
              <a:rPr lang="fr-BE" sz="3600" err="1">
                <a:latin typeface="Constantia" pitchFamily="18" charset="0"/>
                <a:cs typeface="Times New Roman" pitchFamily="18" charset="0"/>
              </a:rPr>
              <a:t>which</a:t>
            </a:r>
            <a:r>
              <a:rPr lang="fr-BE" sz="3600">
                <a:latin typeface="Constantia" pitchFamily="18" charset="0"/>
                <a:cs typeface="Times New Roman" pitchFamily="18" charset="0"/>
              </a:rPr>
              <a:t> the </a:t>
            </a:r>
            <a:r>
              <a:rPr lang="fr-BE" sz="3600" smtClean="0">
                <a:latin typeface="Constantia" pitchFamily="18" charset="0"/>
                <a:cs typeface="Times New Roman" pitchFamily="18" charset="0"/>
              </a:rPr>
              <a:t>proportion of hits </a:t>
            </a:r>
            <a:r>
              <a:rPr lang="fr-BE" sz="3600" err="1" smtClean="0">
                <a:latin typeface="Constantia" pitchFamily="18" charset="0"/>
                <a:cs typeface="Times New Roman" pitchFamily="18" charset="0"/>
              </a:rPr>
              <a:t>significantly</a:t>
            </a:r>
            <a:r>
              <a:rPr lang="fr-BE" sz="3600" smtClean="0">
                <a:latin typeface="Constantia" pitchFamily="18" charset="0"/>
                <a:cs typeface="Times New Roman" pitchFamily="18" charset="0"/>
              </a:rPr>
              <a:t> </a:t>
            </a:r>
            <a:r>
              <a:rPr lang="fr-BE" sz="3600" err="1" smtClean="0">
                <a:latin typeface="Constantia" pitchFamily="18" charset="0"/>
                <a:cs typeface="Times New Roman" pitchFamily="18" charset="0"/>
              </a:rPr>
              <a:t>outnumbers</a:t>
            </a:r>
            <a:r>
              <a:rPr lang="fr-BE" sz="3600" smtClean="0">
                <a:latin typeface="Constantia" pitchFamily="18" charset="0"/>
                <a:cs typeface="Times New Roman" pitchFamily="18" charset="0"/>
              </a:rPr>
              <a:t> the proportion of false </a:t>
            </a:r>
            <a:r>
              <a:rPr lang="fr-BE" sz="3600" err="1">
                <a:latin typeface="Constantia" pitchFamily="18" charset="0"/>
                <a:cs typeface="Times New Roman" pitchFamily="18" charset="0"/>
              </a:rPr>
              <a:t>alarms</a:t>
            </a:r>
            <a:endParaRPr lang="fr-BE" sz="3600" b="1">
              <a:latin typeface="Constantia" pitchFamily="18" charset="0"/>
              <a:cs typeface="Times New Roman" pitchFamily="18" charset="0"/>
            </a:endParaRPr>
          </a:p>
          <a:p>
            <a:endParaRPr lang="en-GB" sz="1400">
              <a:latin typeface="Constantia" pitchFamily="18" charset="0"/>
            </a:endParaRPr>
          </a:p>
        </p:txBody>
      </p:sp>
      <p:pic>
        <p:nvPicPr>
          <p:cNvPr id="2051" name="Picture 8" descr="CRC_logo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94" y="2736918"/>
            <a:ext cx="2445168" cy="240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6" name="Tableau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515215"/>
              </p:ext>
            </p:extLst>
          </p:nvPr>
        </p:nvGraphicFramePr>
        <p:xfrm>
          <a:off x="4273829" y="14964670"/>
          <a:ext cx="7006164" cy="2316704"/>
        </p:xfrm>
        <a:graphic>
          <a:graphicData uri="http://schemas.openxmlformats.org/drawingml/2006/table">
            <a:tbl>
              <a:tblPr>
                <a:tableStyleId>{AF606853-7671-496A-8E4F-DF71F8EC918B}</a:tableStyleId>
              </a:tblPr>
              <a:tblGrid>
                <a:gridCol w="2016218"/>
                <a:gridCol w="4989946"/>
              </a:tblGrid>
              <a:tr h="502732"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54" marR="91454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Participants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54" marR="91454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64371"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54" marR="91454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N = 31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54" marR="91454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64371"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Age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54" marR="91454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23.8 ± 2.8 (20–32)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54" marR="91454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63890"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M/F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54" marR="91454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12/19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54" marR="91454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Tableau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236074"/>
              </p:ext>
            </p:extLst>
          </p:nvPr>
        </p:nvGraphicFramePr>
        <p:xfrm>
          <a:off x="621544" y="18260440"/>
          <a:ext cx="11976627" cy="2895780"/>
        </p:xfrm>
        <a:graphic>
          <a:graphicData uri="http://schemas.openxmlformats.org/drawingml/2006/table">
            <a:tbl>
              <a:tblPr>
                <a:tableStyleId>{AF606853-7671-496A-8E4F-DF71F8EC918B}</a:tableStyleId>
              </a:tblPr>
              <a:tblGrid>
                <a:gridCol w="2982300"/>
                <a:gridCol w="4521555"/>
                <a:gridCol w="4472772"/>
              </a:tblGrid>
              <a:tr h="559013"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Participants</a:t>
                      </a:r>
                      <a:endParaRPr kumimoji="0" lang="en-GB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Middle-age</a:t>
                      </a:r>
                      <a:endParaRPr kumimoji="0" lang="en-GB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Older</a:t>
                      </a:r>
                      <a:endParaRPr kumimoji="0" lang="en-GB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59013"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N = 20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N = 20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59013"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Age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51 </a:t>
                      </a:r>
                      <a:r>
                        <a:rPr kumimoji="0" lang="fr-BE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± 2.7 (46-55)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69,1 </a:t>
                      </a:r>
                      <a:r>
                        <a:rPr kumimoji="0" lang="fr-BE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± 3.1 (65-75)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59013"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M/F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7/13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6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algn="l" defTabSz="3245462" rtl="0" eaLnBrk="1" latinLnBrk="0" hangingPunct="1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Arial" panose="020B0604020202020204" pitchFamily="34" charset="0"/>
                        <a:defRPr sz="2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algn="l" defTabSz="3245462" rtl="0" eaLnBrk="1" latinLnBrk="0" hangingPunct="1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Arial" panose="020B0604020202020204" pitchFamily="34" charset="0"/>
                        <a:defRPr sz="14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E2007A"/>
                        </a:buClr>
                        <a:buSzPct val="75000"/>
                        <a:buFont typeface="Arial" panose="020B0604020202020204" pitchFamily="34" charset="0"/>
                        <a:defRPr sz="12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algn="l" defTabSz="3245462" rtl="0" eaLnBrk="1" latinLnBrk="0" hangingPunct="1">
                        <a:spcBef>
                          <a:spcPts val="400"/>
                        </a:spcBef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algn="l" defTabSz="3245462" rtl="0" eaLnBrk="0" fontAlgn="base" latinLnBrk="0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9B51C"/>
                        </a:buClr>
                        <a:buSzPct val="65000"/>
                        <a:buFont typeface="Arial" panose="020B0604020202020204" pitchFamily="34" charset="0"/>
                        <a:defRPr sz="1000" kern="1200">
                          <a:solidFill>
                            <a:schemeClr val="bg2"/>
                          </a:solidFill>
                          <a:latin typeface="Century Gothic" panose="020B0502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9/11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59013">
                <a:tc>
                  <a:txBody>
                    <a:bodyPr/>
                    <a:lstStyle>
                      <a:lvl1pPr marL="0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1622733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3245462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4868198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6490934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8113660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9736399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11359132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12981868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Education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1622733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3245462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4868198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6490934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8113660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9736399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11359132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12981868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15 </a:t>
                      </a:r>
                      <a:r>
                        <a:rPr kumimoji="0" lang="fr-BE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± 2.48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1622733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3245462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4868198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6490934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8113660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9736399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11359132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12981868" algn="l" defTabSz="3245462" rtl="0" eaLnBrk="1" latinLnBrk="0" hangingPunct="1">
                        <a:defRPr sz="64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14 </a:t>
                      </a:r>
                      <a:r>
                        <a:rPr kumimoji="0" lang="fr-BE" altLang="en-US" sz="320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</a:rPr>
                        <a:t>± 2.62</a:t>
                      </a:r>
                      <a:endParaRPr kumimoji="0" lang="en-GB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MS PGothic" panose="020B0600070205080204" pitchFamily="34" charset="-128"/>
                      </a:endParaRPr>
                    </a:p>
                  </a:txBody>
                  <a:tcPr marL="91430" marR="91430" marT="45738" marB="457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399794" y="7703962"/>
            <a:ext cx="29372170" cy="644207"/>
          </a:xfrm>
          <a:prstGeom prst="rect">
            <a:avLst/>
          </a:prstGeom>
          <a:solidFill>
            <a:schemeClr val="tx2"/>
          </a:solidFill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 algn="ctr">
              <a:defRPr/>
            </a:pPr>
            <a:r>
              <a:rPr lang="en-US" sz="5400" b="1" smtClean="0">
                <a:solidFill>
                  <a:schemeClr val="accent6"/>
                </a:solidFill>
                <a:latin typeface="Constantia" panose="02030602050306030303" pitchFamily="18" charset="0"/>
              </a:rPr>
              <a:t>INTRODUCTION</a:t>
            </a:r>
            <a:endParaRPr lang="en-US" sz="5400">
              <a:solidFill>
                <a:schemeClr val="accent6"/>
              </a:solidFill>
              <a:latin typeface="Constantia" pitchFamily="18" charset="0"/>
            </a:endParaRPr>
          </a:p>
        </p:txBody>
      </p:sp>
      <p:pic>
        <p:nvPicPr>
          <p:cNvPr id="49" name="Imag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88" y="28064764"/>
            <a:ext cx="12392147" cy="5977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13086039" y="14188366"/>
            <a:ext cx="31021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000" i="1" err="1" smtClean="0">
                <a:latin typeface="Constantia" panose="02030602050306030303" pitchFamily="18" charset="0"/>
              </a:rPr>
              <a:t>Experiment</a:t>
            </a:r>
            <a:r>
              <a:rPr lang="fr-BE" sz="4000" i="1" smtClean="0">
                <a:latin typeface="Constantia" panose="02030602050306030303" pitchFamily="18" charset="0"/>
              </a:rPr>
              <a:t> 1:</a:t>
            </a:r>
            <a:endParaRPr lang="fr-BE" sz="4000" i="1">
              <a:latin typeface="Constantia" panose="02030602050306030303" pitchFamily="18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13096312" y="24375748"/>
            <a:ext cx="31806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000" i="1" err="1" smtClean="0">
                <a:latin typeface="Constantia" panose="02030602050306030303" pitchFamily="18" charset="0"/>
              </a:rPr>
              <a:t>Experiment</a:t>
            </a:r>
            <a:r>
              <a:rPr lang="fr-BE" sz="4000" i="1" smtClean="0">
                <a:latin typeface="Constantia" panose="02030602050306030303" pitchFamily="18" charset="0"/>
              </a:rPr>
              <a:t> 2:</a:t>
            </a:r>
            <a:endParaRPr lang="fr-BE" sz="4000" i="1">
              <a:latin typeface="Constantia" panose="02030602050306030303" pitchFamily="18" charset="0"/>
            </a:endParaRPr>
          </a:p>
        </p:txBody>
      </p:sp>
      <p:grpSp>
        <p:nvGrpSpPr>
          <p:cNvPr id="51" name="Groupe 2"/>
          <p:cNvGrpSpPr>
            <a:grpSpLocks/>
          </p:cNvGrpSpPr>
          <p:nvPr/>
        </p:nvGrpSpPr>
        <p:grpSpPr bwMode="auto">
          <a:xfrm>
            <a:off x="13187714" y="19541699"/>
            <a:ext cx="7600882" cy="4568797"/>
            <a:chOff x="-662632" y="83211"/>
            <a:chExt cx="10891037" cy="7304947"/>
          </a:xfrm>
        </p:grpSpPr>
        <p:sp>
          <p:nvSpPr>
            <p:cNvPr id="52" name="Line 53"/>
            <p:cNvSpPr>
              <a:spLocks noChangeShapeType="1"/>
            </p:cNvSpPr>
            <p:nvPr/>
          </p:nvSpPr>
          <p:spPr bwMode="auto">
            <a:xfrm flipV="1">
              <a:off x="8176936" y="680554"/>
              <a:ext cx="0" cy="5239618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53" name="Line 45"/>
            <p:cNvSpPr>
              <a:spLocks noChangeShapeType="1"/>
            </p:cNvSpPr>
            <p:nvPr/>
          </p:nvSpPr>
          <p:spPr bwMode="auto">
            <a:xfrm flipV="1">
              <a:off x="8252881" y="680554"/>
              <a:ext cx="0" cy="5239618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54" name="Line 7"/>
            <p:cNvSpPr>
              <a:spLocks noChangeShapeType="1"/>
            </p:cNvSpPr>
            <p:nvPr/>
          </p:nvSpPr>
          <p:spPr bwMode="auto">
            <a:xfrm>
              <a:off x="672211" y="5920172"/>
              <a:ext cx="910918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55" name="Line 8"/>
            <p:cNvSpPr>
              <a:spLocks noChangeShapeType="1"/>
            </p:cNvSpPr>
            <p:nvPr/>
          </p:nvSpPr>
          <p:spPr bwMode="auto">
            <a:xfrm flipV="1">
              <a:off x="672211" y="680554"/>
              <a:ext cx="0" cy="523961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56" name="Line 9"/>
            <p:cNvSpPr>
              <a:spLocks noChangeShapeType="1"/>
            </p:cNvSpPr>
            <p:nvPr/>
          </p:nvSpPr>
          <p:spPr bwMode="auto">
            <a:xfrm>
              <a:off x="672211" y="5920172"/>
              <a:ext cx="0" cy="482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57" name="Rectangle 10"/>
            <p:cNvSpPr>
              <a:spLocks noChangeArrowheads="1"/>
            </p:cNvSpPr>
            <p:nvPr/>
          </p:nvSpPr>
          <p:spPr bwMode="auto">
            <a:xfrm>
              <a:off x="534305" y="5992589"/>
              <a:ext cx="287110" cy="688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0</a:t>
              </a:r>
              <a:endParaRPr lang="en-US" altLang="en-US" sz="40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8" name="Line 11"/>
            <p:cNvSpPr>
              <a:spLocks noChangeShapeType="1"/>
            </p:cNvSpPr>
            <p:nvPr/>
          </p:nvSpPr>
          <p:spPr bwMode="auto">
            <a:xfrm>
              <a:off x="2190950" y="5920172"/>
              <a:ext cx="0" cy="482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60" name="Line 13"/>
            <p:cNvSpPr>
              <a:spLocks noChangeShapeType="1"/>
            </p:cNvSpPr>
            <p:nvPr/>
          </p:nvSpPr>
          <p:spPr bwMode="auto">
            <a:xfrm>
              <a:off x="3708068" y="5920172"/>
              <a:ext cx="0" cy="482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61" name="Rectangle 14"/>
            <p:cNvSpPr>
              <a:spLocks noChangeArrowheads="1"/>
            </p:cNvSpPr>
            <p:nvPr/>
          </p:nvSpPr>
          <p:spPr bwMode="auto">
            <a:xfrm>
              <a:off x="3308948" y="5992589"/>
              <a:ext cx="806207" cy="688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200</a:t>
              </a:r>
              <a:endParaRPr lang="en-US" altLang="en-US" sz="40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62" name="Line 15"/>
            <p:cNvSpPr>
              <a:spLocks noChangeShapeType="1"/>
            </p:cNvSpPr>
            <p:nvPr/>
          </p:nvSpPr>
          <p:spPr bwMode="auto">
            <a:xfrm>
              <a:off x="5226806" y="5920172"/>
              <a:ext cx="0" cy="482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64" name="Line 17"/>
            <p:cNvSpPr>
              <a:spLocks noChangeShapeType="1"/>
            </p:cNvSpPr>
            <p:nvPr/>
          </p:nvSpPr>
          <p:spPr bwMode="auto">
            <a:xfrm>
              <a:off x="6745545" y="5920172"/>
              <a:ext cx="0" cy="482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66" name="Rectangle 18"/>
            <p:cNvSpPr>
              <a:spLocks noChangeArrowheads="1"/>
            </p:cNvSpPr>
            <p:nvPr/>
          </p:nvSpPr>
          <p:spPr bwMode="auto">
            <a:xfrm>
              <a:off x="6318861" y="5992589"/>
              <a:ext cx="861332" cy="688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400</a:t>
              </a:r>
              <a:endParaRPr lang="en-US" altLang="en-US" sz="40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67" name="Line 19"/>
            <p:cNvSpPr>
              <a:spLocks noChangeShapeType="1"/>
            </p:cNvSpPr>
            <p:nvPr/>
          </p:nvSpPr>
          <p:spPr bwMode="auto">
            <a:xfrm>
              <a:off x="8264283" y="5920172"/>
              <a:ext cx="0" cy="482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69" name="Line 21"/>
            <p:cNvSpPr>
              <a:spLocks noChangeShapeType="1"/>
            </p:cNvSpPr>
            <p:nvPr/>
          </p:nvSpPr>
          <p:spPr bwMode="auto">
            <a:xfrm>
              <a:off x="9781401" y="5920172"/>
              <a:ext cx="0" cy="482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70" name="Rectangle 22"/>
            <p:cNvSpPr>
              <a:spLocks noChangeArrowheads="1"/>
            </p:cNvSpPr>
            <p:nvPr/>
          </p:nvSpPr>
          <p:spPr bwMode="auto">
            <a:xfrm>
              <a:off x="9367073" y="5992589"/>
              <a:ext cx="861332" cy="688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600</a:t>
              </a:r>
              <a:endParaRPr lang="en-US" altLang="en-US" sz="40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1" name="Line 23"/>
            <p:cNvSpPr>
              <a:spLocks noChangeShapeType="1"/>
            </p:cNvSpPr>
            <p:nvPr/>
          </p:nvSpPr>
          <p:spPr bwMode="auto">
            <a:xfrm flipH="1">
              <a:off x="555510" y="5920172"/>
              <a:ext cx="116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72" name="Rectangle 24"/>
            <p:cNvSpPr>
              <a:spLocks noChangeArrowheads="1"/>
            </p:cNvSpPr>
            <p:nvPr/>
          </p:nvSpPr>
          <p:spPr bwMode="auto">
            <a:xfrm>
              <a:off x="260713" y="5757575"/>
              <a:ext cx="287112" cy="688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0</a:t>
              </a:r>
              <a:endParaRPr lang="en-US" altLang="en-US" sz="40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4" name="Line 25"/>
            <p:cNvSpPr>
              <a:spLocks noChangeShapeType="1"/>
            </p:cNvSpPr>
            <p:nvPr/>
          </p:nvSpPr>
          <p:spPr bwMode="auto">
            <a:xfrm flipH="1">
              <a:off x="555510" y="5261636"/>
              <a:ext cx="116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76" name="Line 27"/>
            <p:cNvSpPr>
              <a:spLocks noChangeShapeType="1"/>
            </p:cNvSpPr>
            <p:nvPr/>
          </p:nvSpPr>
          <p:spPr bwMode="auto">
            <a:xfrm flipH="1">
              <a:off x="555510" y="4609890"/>
              <a:ext cx="116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77" name="Rectangle 28"/>
            <p:cNvSpPr>
              <a:spLocks noChangeArrowheads="1"/>
            </p:cNvSpPr>
            <p:nvPr/>
          </p:nvSpPr>
          <p:spPr bwMode="auto">
            <a:xfrm>
              <a:off x="297464" y="4333419"/>
              <a:ext cx="250360" cy="688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2</a:t>
              </a:r>
              <a:endParaRPr lang="en-US" altLang="en-US" sz="40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8" name="Line 29"/>
            <p:cNvSpPr>
              <a:spLocks noChangeShapeType="1"/>
            </p:cNvSpPr>
            <p:nvPr/>
          </p:nvSpPr>
          <p:spPr bwMode="auto">
            <a:xfrm flipH="1">
              <a:off x="555510" y="3952109"/>
              <a:ext cx="116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80" name="Line 31"/>
            <p:cNvSpPr>
              <a:spLocks noChangeShapeType="1"/>
            </p:cNvSpPr>
            <p:nvPr/>
          </p:nvSpPr>
          <p:spPr bwMode="auto">
            <a:xfrm flipH="1">
              <a:off x="555510" y="3300363"/>
              <a:ext cx="116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81" name="Rectangle 32"/>
            <p:cNvSpPr>
              <a:spLocks noChangeArrowheads="1"/>
            </p:cNvSpPr>
            <p:nvPr/>
          </p:nvSpPr>
          <p:spPr bwMode="auto">
            <a:xfrm>
              <a:off x="274495" y="2979651"/>
              <a:ext cx="273329" cy="688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4</a:t>
              </a:r>
              <a:endParaRPr lang="en-US" altLang="en-US" sz="40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2" name="Line 33"/>
            <p:cNvSpPr>
              <a:spLocks noChangeShapeType="1"/>
            </p:cNvSpPr>
            <p:nvPr/>
          </p:nvSpPr>
          <p:spPr bwMode="auto">
            <a:xfrm flipH="1">
              <a:off x="555510" y="2642582"/>
              <a:ext cx="116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84" name="Line 35"/>
            <p:cNvSpPr>
              <a:spLocks noChangeShapeType="1"/>
            </p:cNvSpPr>
            <p:nvPr/>
          </p:nvSpPr>
          <p:spPr bwMode="auto">
            <a:xfrm flipH="1">
              <a:off x="555510" y="1990836"/>
              <a:ext cx="116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85" name="Rectangle 36"/>
            <p:cNvSpPr>
              <a:spLocks noChangeArrowheads="1"/>
            </p:cNvSpPr>
            <p:nvPr/>
          </p:nvSpPr>
          <p:spPr bwMode="auto">
            <a:xfrm>
              <a:off x="260713" y="1561268"/>
              <a:ext cx="287112" cy="688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6</a:t>
              </a:r>
              <a:endParaRPr lang="en-US" altLang="en-US" sz="40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6" name="Line 37"/>
            <p:cNvSpPr>
              <a:spLocks noChangeShapeType="1"/>
            </p:cNvSpPr>
            <p:nvPr/>
          </p:nvSpPr>
          <p:spPr bwMode="auto">
            <a:xfrm flipH="1">
              <a:off x="555510" y="1332300"/>
              <a:ext cx="116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88" name="Line 39"/>
            <p:cNvSpPr>
              <a:spLocks noChangeShapeType="1"/>
            </p:cNvSpPr>
            <p:nvPr/>
          </p:nvSpPr>
          <p:spPr bwMode="auto">
            <a:xfrm flipH="1">
              <a:off x="555510" y="680554"/>
              <a:ext cx="116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89" name="Rectangle 40"/>
            <p:cNvSpPr>
              <a:spLocks noChangeArrowheads="1"/>
            </p:cNvSpPr>
            <p:nvPr/>
          </p:nvSpPr>
          <p:spPr bwMode="auto">
            <a:xfrm>
              <a:off x="264177" y="205659"/>
              <a:ext cx="275626" cy="688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8</a:t>
              </a:r>
              <a:endParaRPr lang="en-US" altLang="en-US" sz="40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0" name="Line 43"/>
            <p:cNvSpPr>
              <a:spLocks noChangeShapeType="1"/>
            </p:cNvSpPr>
            <p:nvPr/>
          </p:nvSpPr>
          <p:spPr bwMode="auto">
            <a:xfrm flipV="1">
              <a:off x="6589943" y="680554"/>
              <a:ext cx="0" cy="5239618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91" name="Rectangle 44"/>
            <p:cNvSpPr>
              <a:spLocks noChangeArrowheads="1"/>
            </p:cNvSpPr>
            <p:nvPr/>
          </p:nvSpPr>
          <p:spPr bwMode="auto">
            <a:xfrm>
              <a:off x="5071363" y="364970"/>
              <a:ext cx="1162224" cy="984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000" b="1">
                  <a:solidFill>
                    <a:srgbClr val="0070C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390</a:t>
              </a:r>
              <a:endParaRPr lang="en-US" altLang="en-US" sz="3600" b="1">
                <a:solidFill>
                  <a:srgbClr val="0070C0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2" name="Rectangle 47"/>
            <p:cNvSpPr>
              <a:spLocks noChangeArrowheads="1"/>
            </p:cNvSpPr>
            <p:nvPr/>
          </p:nvSpPr>
          <p:spPr bwMode="auto">
            <a:xfrm rot="16200000">
              <a:off x="-2498227" y="2948658"/>
              <a:ext cx="4376793" cy="705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% go-responses</a:t>
              </a:r>
              <a:endParaRPr lang="en-US" altLang="en-US" sz="4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" name="Rectangle 48"/>
            <p:cNvSpPr>
              <a:spLocks noChangeArrowheads="1"/>
            </p:cNvSpPr>
            <p:nvPr/>
          </p:nvSpPr>
          <p:spPr bwMode="auto">
            <a:xfrm>
              <a:off x="4260452" y="6600802"/>
              <a:ext cx="1967331" cy="787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 b="1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RT </a:t>
              </a: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(</a:t>
              </a:r>
              <a:r>
                <a:rPr lang="en-US" altLang="en-US" sz="3200" err="1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ms</a:t>
              </a: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)</a:t>
              </a:r>
              <a:endParaRPr lang="en-US" altLang="en-US" sz="4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98" name="Groupe 111"/>
            <p:cNvGrpSpPr>
              <a:grpSpLocks/>
            </p:cNvGrpSpPr>
            <p:nvPr/>
          </p:nvGrpSpPr>
          <p:grpSpPr bwMode="auto">
            <a:xfrm>
              <a:off x="675767" y="5373688"/>
              <a:ext cx="9110662" cy="549275"/>
              <a:chOff x="1695451" y="5373688"/>
              <a:chExt cx="9110662" cy="549275"/>
            </a:xfrm>
          </p:grpSpPr>
          <p:sp>
            <p:nvSpPr>
              <p:cNvPr id="112" name="Freeform 61"/>
              <p:cNvSpPr>
                <a:spLocks/>
              </p:cNvSpPr>
              <p:nvPr/>
            </p:nvSpPr>
            <p:spPr bwMode="auto">
              <a:xfrm>
                <a:off x="1695451" y="5373688"/>
                <a:ext cx="7440613" cy="549275"/>
              </a:xfrm>
              <a:custGeom>
                <a:avLst/>
                <a:gdLst>
                  <a:gd name="T0" fmla="*/ 0 w 4687"/>
                  <a:gd name="T1" fmla="*/ 2147483646 h 346"/>
                  <a:gd name="T2" fmla="*/ 2147483646 w 4687"/>
                  <a:gd name="T3" fmla="*/ 2147483646 h 346"/>
                  <a:gd name="T4" fmla="*/ 2147483646 w 4687"/>
                  <a:gd name="T5" fmla="*/ 2147483646 h 346"/>
                  <a:gd name="T6" fmla="*/ 2147483646 w 4687"/>
                  <a:gd name="T7" fmla="*/ 2147483646 h 346"/>
                  <a:gd name="T8" fmla="*/ 2147483646 w 4687"/>
                  <a:gd name="T9" fmla="*/ 2147483646 h 346"/>
                  <a:gd name="T10" fmla="*/ 2147483646 w 4687"/>
                  <a:gd name="T11" fmla="*/ 2147483646 h 346"/>
                  <a:gd name="T12" fmla="*/ 2147483646 w 4687"/>
                  <a:gd name="T13" fmla="*/ 2147483646 h 346"/>
                  <a:gd name="T14" fmla="*/ 2147483646 w 4687"/>
                  <a:gd name="T15" fmla="*/ 2147483646 h 346"/>
                  <a:gd name="T16" fmla="*/ 2147483646 w 4687"/>
                  <a:gd name="T17" fmla="*/ 2147483646 h 346"/>
                  <a:gd name="T18" fmla="*/ 2147483646 w 4687"/>
                  <a:gd name="T19" fmla="*/ 2147483646 h 346"/>
                  <a:gd name="T20" fmla="*/ 2147483646 w 4687"/>
                  <a:gd name="T21" fmla="*/ 2147483646 h 346"/>
                  <a:gd name="T22" fmla="*/ 2147483646 w 4687"/>
                  <a:gd name="T23" fmla="*/ 2147483646 h 346"/>
                  <a:gd name="T24" fmla="*/ 2147483646 w 4687"/>
                  <a:gd name="T25" fmla="*/ 2147483646 h 346"/>
                  <a:gd name="T26" fmla="*/ 2147483646 w 4687"/>
                  <a:gd name="T27" fmla="*/ 2147483646 h 346"/>
                  <a:gd name="T28" fmla="*/ 2147483646 w 4687"/>
                  <a:gd name="T29" fmla="*/ 2147483646 h 346"/>
                  <a:gd name="T30" fmla="*/ 2147483646 w 4687"/>
                  <a:gd name="T31" fmla="*/ 2147483646 h 346"/>
                  <a:gd name="T32" fmla="*/ 2147483646 w 4687"/>
                  <a:gd name="T33" fmla="*/ 2147483646 h 346"/>
                  <a:gd name="T34" fmla="*/ 2147483646 w 4687"/>
                  <a:gd name="T35" fmla="*/ 2147483646 h 346"/>
                  <a:gd name="T36" fmla="*/ 2147483646 w 4687"/>
                  <a:gd name="T37" fmla="*/ 2147483646 h 346"/>
                  <a:gd name="T38" fmla="*/ 2147483646 w 4687"/>
                  <a:gd name="T39" fmla="*/ 2147483646 h 346"/>
                  <a:gd name="T40" fmla="*/ 2147483646 w 4687"/>
                  <a:gd name="T41" fmla="*/ 2147483646 h 346"/>
                  <a:gd name="T42" fmla="*/ 2147483646 w 4687"/>
                  <a:gd name="T43" fmla="*/ 2147483646 h 346"/>
                  <a:gd name="T44" fmla="*/ 2147483646 w 4687"/>
                  <a:gd name="T45" fmla="*/ 2147483646 h 346"/>
                  <a:gd name="T46" fmla="*/ 2147483646 w 4687"/>
                  <a:gd name="T47" fmla="*/ 2147483646 h 346"/>
                  <a:gd name="T48" fmla="*/ 2147483646 w 4687"/>
                  <a:gd name="T49" fmla="*/ 2147483646 h 346"/>
                  <a:gd name="T50" fmla="*/ 2147483646 w 4687"/>
                  <a:gd name="T51" fmla="*/ 2147483646 h 346"/>
                  <a:gd name="T52" fmla="*/ 2147483646 w 4687"/>
                  <a:gd name="T53" fmla="*/ 2147483646 h 346"/>
                  <a:gd name="T54" fmla="*/ 2147483646 w 4687"/>
                  <a:gd name="T55" fmla="*/ 2147483646 h 346"/>
                  <a:gd name="T56" fmla="*/ 2147483646 w 4687"/>
                  <a:gd name="T57" fmla="*/ 2147483646 h 346"/>
                  <a:gd name="T58" fmla="*/ 2147483646 w 4687"/>
                  <a:gd name="T59" fmla="*/ 2147483646 h 346"/>
                  <a:gd name="T60" fmla="*/ 2147483646 w 4687"/>
                  <a:gd name="T61" fmla="*/ 2147483646 h 346"/>
                  <a:gd name="T62" fmla="*/ 2147483646 w 4687"/>
                  <a:gd name="T63" fmla="*/ 2147483646 h 346"/>
                  <a:gd name="T64" fmla="*/ 2147483646 w 4687"/>
                  <a:gd name="T65" fmla="*/ 2147483646 h 346"/>
                  <a:gd name="T66" fmla="*/ 2147483646 w 4687"/>
                  <a:gd name="T67" fmla="*/ 2147483646 h 346"/>
                  <a:gd name="T68" fmla="*/ 2147483646 w 4687"/>
                  <a:gd name="T69" fmla="*/ 2147483646 h 346"/>
                  <a:gd name="T70" fmla="*/ 2147483646 w 4687"/>
                  <a:gd name="T71" fmla="*/ 2147483646 h 346"/>
                  <a:gd name="T72" fmla="*/ 2147483646 w 4687"/>
                  <a:gd name="T73" fmla="*/ 2147483646 h 346"/>
                  <a:gd name="T74" fmla="*/ 2147483646 w 4687"/>
                  <a:gd name="T75" fmla="*/ 2147483646 h 346"/>
                  <a:gd name="T76" fmla="*/ 2147483646 w 4687"/>
                  <a:gd name="T77" fmla="*/ 2147483646 h 346"/>
                  <a:gd name="T78" fmla="*/ 2147483646 w 4687"/>
                  <a:gd name="T79" fmla="*/ 2147483646 h 346"/>
                  <a:gd name="T80" fmla="*/ 2147483646 w 4687"/>
                  <a:gd name="T81" fmla="*/ 2147483646 h 346"/>
                  <a:gd name="T82" fmla="*/ 2147483646 w 4687"/>
                  <a:gd name="T83" fmla="*/ 2147483646 h 346"/>
                  <a:gd name="T84" fmla="*/ 2147483646 w 4687"/>
                  <a:gd name="T85" fmla="*/ 2147483646 h 346"/>
                  <a:gd name="T86" fmla="*/ 2147483646 w 4687"/>
                  <a:gd name="T87" fmla="*/ 2147483646 h 346"/>
                  <a:gd name="T88" fmla="*/ 2147483646 w 4687"/>
                  <a:gd name="T89" fmla="*/ 2147483646 h 346"/>
                  <a:gd name="T90" fmla="*/ 2147483646 w 4687"/>
                  <a:gd name="T91" fmla="*/ 2147483646 h 346"/>
                  <a:gd name="T92" fmla="*/ 2147483646 w 4687"/>
                  <a:gd name="T93" fmla="*/ 2147483646 h 346"/>
                  <a:gd name="T94" fmla="*/ 2147483646 w 4687"/>
                  <a:gd name="T95" fmla="*/ 0 h 346"/>
                  <a:gd name="T96" fmla="*/ 2147483646 w 4687"/>
                  <a:gd name="T97" fmla="*/ 2147483646 h 346"/>
                  <a:gd name="T98" fmla="*/ 2147483646 w 4687"/>
                  <a:gd name="T99" fmla="*/ 2147483646 h 34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4687" h="346">
                    <a:moveTo>
                      <a:pt x="0" y="346"/>
                    </a:moveTo>
                    <a:lnTo>
                      <a:pt x="96" y="346"/>
                    </a:lnTo>
                    <a:lnTo>
                      <a:pt x="191" y="338"/>
                    </a:lnTo>
                    <a:lnTo>
                      <a:pt x="287" y="346"/>
                    </a:lnTo>
                    <a:lnTo>
                      <a:pt x="383" y="346"/>
                    </a:lnTo>
                    <a:lnTo>
                      <a:pt x="478" y="346"/>
                    </a:lnTo>
                    <a:lnTo>
                      <a:pt x="574" y="346"/>
                    </a:lnTo>
                    <a:lnTo>
                      <a:pt x="670" y="346"/>
                    </a:lnTo>
                    <a:lnTo>
                      <a:pt x="765" y="346"/>
                    </a:lnTo>
                    <a:lnTo>
                      <a:pt x="861" y="346"/>
                    </a:lnTo>
                    <a:lnTo>
                      <a:pt x="957" y="346"/>
                    </a:lnTo>
                    <a:lnTo>
                      <a:pt x="1052" y="346"/>
                    </a:lnTo>
                    <a:lnTo>
                      <a:pt x="1148" y="346"/>
                    </a:lnTo>
                    <a:lnTo>
                      <a:pt x="1244" y="346"/>
                    </a:lnTo>
                    <a:lnTo>
                      <a:pt x="1339" y="346"/>
                    </a:lnTo>
                    <a:lnTo>
                      <a:pt x="1435" y="346"/>
                    </a:lnTo>
                    <a:lnTo>
                      <a:pt x="1530" y="346"/>
                    </a:lnTo>
                    <a:lnTo>
                      <a:pt x="1626" y="346"/>
                    </a:lnTo>
                    <a:lnTo>
                      <a:pt x="1722" y="346"/>
                    </a:lnTo>
                    <a:lnTo>
                      <a:pt x="1818" y="346"/>
                    </a:lnTo>
                    <a:lnTo>
                      <a:pt x="1913" y="346"/>
                    </a:lnTo>
                    <a:lnTo>
                      <a:pt x="2009" y="338"/>
                    </a:lnTo>
                    <a:lnTo>
                      <a:pt x="2105" y="346"/>
                    </a:lnTo>
                    <a:lnTo>
                      <a:pt x="2200" y="346"/>
                    </a:lnTo>
                    <a:lnTo>
                      <a:pt x="2296" y="329"/>
                    </a:lnTo>
                    <a:lnTo>
                      <a:pt x="2391" y="338"/>
                    </a:lnTo>
                    <a:lnTo>
                      <a:pt x="2487" y="346"/>
                    </a:lnTo>
                    <a:lnTo>
                      <a:pt x="2583" y="338"/>
                    </a:lnTo>
                    <a:lnTo>
                      <a:pt x="2679" y="320"/>
                    </a:lnTo>
                    <a:lnTo>
                      <a:pt x="2774" y="320"/>
                    </a:lnTo>
                    <a:lnTo>
                      <a:pt x="2869" y="338"/>
                    </a:lnTo>
                    <a:lnTo>
                      <a:pt x="2965" y="338"/>
                    </a:lnTo>
                    <a:lnTo>
                      <a:pt x="3061" y="329"/>
                    </a:lnTo>
                    <a:lnTo>
                      <a:pt x="3157" y="338"/>
                    </a:lnTo>
                    <a:lnTo>
                      <a:pt x="3252" y="320"/>
                    </a:lnTo>
                    <a:lnTo>
                      <a:pt x="3348" y="303"/>
                    </a:lnTo>
                    <a:lnTo>
                      <a:pt x="3444" y="303"/>
                    </a:lnTo>
                    <a:lnTo>
                      <a:pt x="3539" y="258"/>
                    </a:lnTo>
                    <a:lnTo>
                      <a:pt x="3635" y="214"/>
                    </a:lnTo>
                    <a:lnTo>
                      <a:pt x="3730" y="284"/>
                    </a:lnTo>
                    <a:lnTo>
                      <a:pt x="3826" y="249"/>
                    </a:lnTo>
                    <a:lnTo>
                      <a:pt x="3922" y="125"/>
                    </a:lnTo>
                    <a:lnTo>
                      <a:pt x="4018" y="169"/>
                    </a:lnTo>
                    <a:lnTo>
                      <a:pt x="4113" y="178"/>
                    </a:lnTo>
                    <a:lnTo>
                      <a:pt x="4209" y="63"/>
                    </a:lnTo>
                    <a:lnTo>
                      <a:pt x="4304" y="27"/>
                    </a:lnTo>
                    <a:lnTo>
                      <a:pt x="4400" y="63"/>
                    </a:lnTo>
                    <a:lnTo>
                      <a:pt x="4496" y="0"/>
                    </a:lnTo>
                    <a:lnTo>
                      <a:pt x="4591" y="98"/>
                    </a:lnTo>
                    <a:lnTo>
                      <a:pt x="4687" y="205"/>
                    </a:lnTo>
                  </a:path>
                </a:pathLst>
              </a:custGeom>
              <a:noFill/>
              <a:ln w="25400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BE" sz="3200">
                  <a:latin typeface="Constantia" panose="02030602050306030303" pitchFamily="18" charset="0"/>
                </a:endParaRPr>
              </a:p>
            </p:txBody>
          </p:sp>
          <p:sp>
            <p:nvSpPr>
              <p:cNvPr id="113" name="Freeform 62"/>
              <p:cNvSpPr>
                <a:spLocks/>
              </p:cNvSpPr>
              <p:nvPr/>
            </p:nvSpPr>
            <p:spPr bwMode="auto">
              <a:xfrm>
                <a:off x="8983663" y="5416550"/>
                <a:ext cx="1822450" cy="438150"/>
              </a:xfrm>
              <a:custGeom>
                <a:avLst/>
                <a:gdLst>
                  <a:gd name="T0" fmla="*/ 0 w 1148"/>
                  <a:gd name="T1" fmla="*/ 2147483646 h 276"/>
                  <a:gd name="T2" fmla="*/ 2147483646 w 1148"/>
                  <a:gd name="T3" fmla="*/ 2147483646 h 276"/>
                  <a:gd name="T4" fmla="*/ 2147483646 w 1148"/>
                  <a:gd name="T5" fmla="*/ 2147483646 h 276"/>
                  <a:gd name="T6" fmla="*/ 2147483646 w 1148"/>
                  <a:gd name="T7" fmla="*/ 2147483646 h 276"/>
                  <a:gd name="T8" fmla="*/ 2147483646 w 1148"/>
                  <a:gd name="T9" fmla="*/ 0 h 276"/>
                  <a:gd name="T10" fmla="*/ 2147483646 w 1148"/>
                  <a:gd name="T11" fmla="*/ 2147483646 h 276"/>
                  <a:gd name="T12" fmla="*/ 2147483646 w 1148"/>
                  <a:gd name="T13" fmla="*/ 2147483646 h 276"/>
                  <a:gd name="T14" fmla="*/ 2147483646 w 1148"/>
                  <a:gd name="T15" fmla="*/ 2147483646 h 276"/>
                  <a:gd name="T16" fmla="*/ 2147483646 w 1148"/>
                  <a:gd name="T17" fmla="*/ 2147483646 h 276"/>
                  <a:gd name="T18" fmla="*/ 2147483646 w 1148"/>
                  <a:gd name="T19" fmla="*/ 2147483646 h 276"/>
                  <a:gd name="T20" fmla="*/ 2147483646 w 1148"/>
                  <a:gd name="T21" fmla="*/ 2147483646 h 276"/>
                  <a:gd name="T22" fmla="*/ 2147483646 w 1148"/>
                  <a:gd name="T23" fmla="*/ 2147483646 h 276"/>
                  <a:gd name="T24" fmla="*/ 2147483646 w 1148"/>
                  <a:gd name="T25" fmla="*/ 2147483646 h 27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148" h="276">
                    <a:moveTo>
                      <a:pt x="0" y="71"/>
                    </a:moveTo>
                    <a:lnTo>
                      <a:pt x="96" y="178"/>
                    </a:lnTo>
                    <a:lnTo>
                      <a:pt x="192" y="9"/>
                    </a:lnTo>
                    <a:lnTo>
                      <a:pt x="288" y="9"/>
                    </a:lnTo>
                    <a:lnTo>
                      <a:pt x="383" y="0"/>
                    </a:lnTo>
                    <a:lnTo>
                      <a:pt x="479" y="9"/>
                    </a:lnTo>
                    <a:lnTo>
                      <a:pt x="574" y="107"/>
                    </a:lnTo>
                    <a:lnTo>
                      <a:pt x="670" y="134"/>
                    </a:lnTo>
                    <a:lnTo>
                      <a:pt x="766" y="178"/>
                    </a:lnTo>
                    <a:lnTo>
                      <a:pt x="861" y="107"/>
                    </a:lnTo>
                    <a:lnTo>
                      <a:pt x="957" y="187"/>
                    </a:lnTo>
                    <a:lnTo>
                      <a:pt x="1053" y="178"/>
                    </a:lnTo>
                    <a:lnTo>
                      <a:pt x="1148" y="276"/>
                    </a:lnTo>
                  </a:path>
                </a:pathLst>
              </a:custGeom>
              <a:noFill/>
              <a:ln w="25400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BE" sz="3200">
                  <a:latin typeface="Constantia" panose="02030602050306030303" pitchFamily="18" charset="0"/>
                </a:endParaRPr>
              </a:p>
            </p:txBody>
          </p:sp>
        </p:grpSp>
        <p:grpSp>
          <p:nvGrpSpPr>
            <p:cNvPr id="99" name="Groupe 114"/>
            <p:cNvGrpSpPr>
              <a:grpSpLocks/>
            </p:cNvGrpSpPr>
            <p:nvPr/>
          </p:nvGrpSpPr>
          <p:grpSpPr bwMode="auto">
            <a:xfrm>
              <a:off x="675767" y="1935163"/>
              <a:ext cx="9110662" cy="3987800"/>
              <a:chOff x="1695451" y="1935163"/>
              <a:chExt cx="9110662" cy="3987800"/>
            </a:xfrm>
          </p:grpSpPr>
          <p:sp>
            <p:nvSpPr>
              <p:cNvPr id="110" name="Freeform 59"/>
              <p:cNvSpPr>
                <a:spLocks/>
              </p:cNvSpPr>
              <p:nvPr/>
            </p:nvSpPr>
            <p:spPr bwMode="auto">
              <a:xfrm>
                <a:off x="1695451" y="2189163"/>
                <a:ext cx="7440613" cy="3733800"/>
              </a:xfrm>
              <a:custGeom>
                <a:avLst/>
                <a:gdLst>
                  <a:gd name="T0" fmla="*/ 0 w 4687"/>
                  <a:gd name="T1" fmla="*/ 2147483646 h 2352"/>
                  <a:gd name="T2" fmla="*/ 2147483646 w 4687"/>
                  <a:gd name="T3" fmla="*/ 2147483646 h 2352"/>
                  <a:gd name="T4" fmla="*/ 2147483646 w 4687"/>
                  <a:gd name="T5" fmla="*/ 2147483646 h 2352"/>
                  <a:gd name="T6" fmla="*/ 2147483646 w 4687"/>
                  <a:gd name="T7" fmla="*/ 2147483646 h 2352"/>
                  <a:gd name="T8" fmla="*/ 2147483646 w 4687"/>
                  <a:gd name="T9" fmla="*/ 2147483646 h 2352"/>
                  <a:gd name="T10" fmla="*/ 2147483646 w 4687"/>
                  <a:gd name="T11" fmla="*/ 2147483646 h 2352"/>
                  <a:gd name="T12" fmla="*/ 2147483646 w 4687"/>
                  <a:gd name="T13" fmla="*/ 2147483646 h 2352"/>
                  <a:gd name="T14" fmla="*/ 2147483646 w 4687"/>
                  <a:gd name="T15" fmla="*/ 2147483646 h 2352"/>
                  <a:gd name="T16" fmla="*/ 2147483646 w 4687"/>
                  <a:gd name="T17" fmla="*/ 2147483646 h 2352"/>
                  <a:gd name="T18" fmla="*/ 2147483646 w 4687"/>
                  <a:gd name="T19" fmla="*/ 2147483646 h 2352"/>
                  <a:gd name="T20" fmla="*/ 2147483646 w 4687"/>
                  <a:gd name="T21" fmla="*/ 2147483646 h 2352"/>
                  <a:gd name="T22" fmla="*/ 2147483646 w 4687"/>
                  <a:gd name="T23" fmla="*/ 2147483646 h 2352"/>
                  <a:gd name="T24" fmla="*/ 2147483646 w 4687"/>
                  <a:gd name="T25" fmla="*/ 2147483646 h 2352"/>
                  <a:gd name="T26" fmla="*/ 2147483646 w 4687"/>
                  <a:gd name="T27" fmla="*/ 2147483646 h 2352"/>
                  <a:gd name="T28" fmla="*/ 2147483646 w 4687"/>
                  <a:gd name="T29" fmla="*/ 2147483646 h 2352"/>
                  <a:gd name="T30" fmla="*/ 2147483646 w 4687"/>
                  <a:gd name="T31" fmla="*/ 2147483646 h 2352"/>
                  <a:gd name="T32" fmla="*/ 2147483646 w 4687"/>
                  <a:gd name="T33" fmla="*/ 2147483646 h 2352"/>
                  <a:gd name="T34" fmla="*/ 2147483646 w 4687"/>
                  <a:gd name="T35" fmla="*/ 2147483646 h 2352"/>
                  <a:gd name="T36" fmla="*/ 2147483646 w 4687"/>
                  <a:gd name="T37" fmla="*/ 2147483646 h 2352"/>
                  <a:gd name="T38" fmla="*/ 2147483646 w 4687"/>
                  <a:gd name="T39" fmla="*/ 2147483646 h 2352"/>
                  <a:gd name="T40" fmla="*/ 2147483646 w 4687"/>
                  <a:gd name="T41" fmla="*/ 2147483646 h 2352"/>
                  <a:gd name="T42" fmla="*/ 2147483646 w 4687"/>
                  <a:gd name="T43" fmla="*/ 2147483646 h 2352"/>
                  <a:gd name="T44" fmla="*/ 2147483646 w 4687"/>
                  <a:gd name="T45" fmla="*/ 2147483646 h 2352"/>
                  <a:gd name="T46" fmla="*/ 2147483646 w 4687"/>
                  <a:gd name="T47" fmla="*/ 2147483646 h 2352"/>
                  <a:gd name="T48" fmla="*/ 2147483646 w 4687"/>
                  <a:gd name="T49" fmla="*/ 2147483646 h 2352"/>
                  <a:gd name="T50" fmla="*/ 2147483646 w 4687"/>
                  <a:gd name="T51" fmla="*/ 2147483646 h 2352"/>
                  <a:gd name="T52" fmla="*/ 2147483646 w 4687"/>
                  <a:gd name="T53" fmla="*/ 2147483646 h 2352"/>
                  <a:gd name="T54" fmla="*/ 2147483646 w 4687"/>
                  <a:gd name="T55" fmla="*/ 2147483646 h 2352"/>
                  <a:gd name="T56" fmla="*/ 2147483646 w 4687"/>
                  <a:gd name="T57" fmla="*/ 2147483646 h 2352"/>
                  <a:gd name="T58" fmla="*/ 2147483646 w 4687"/>
                  <a:gd name="T59" fmla="*/ 2147483646 h 2352"/>
                  <a:gd name="T60" fmla="*/ 2147483646 w 4687"/>
                  <a:gd name="T61" fmla="*/ 2147483646 h 2352"/>
                  <a:gd name="T62" fmla="*/ 2147483646 w 4687"/>
                  <a:gd name="T63" fmla="*/ 2147483646 h 2352"/>
                  <a:gd name="T64" fmla="*/ 2147483646 w 4687"/>
                  <a:gd name="T65" fmla="*/ 2147483646 h 2352"/>
                  <a:gd name="T66" fmla="*/ 2147483646 w 4687"/>
                  <a:gd name="T67" fmla="*/ 2147483646 h 2352"/>
                  <a:gd name="T68" fmla="*/ 2147483646 w 4687"/>
                  <a:gd name="T69" fmla="*/ 2147483646 h 2352"/>
                  <a:gd name="T70" fmla="*/ 2147483646 w 4687"/>
                  <a:gd name="T71" fmla="*/ 2147483646 h 2352"/>
                  <a:gd name="T72" fmla="*/ 2147483646 w 4687"/>
                  <a:gd name="T73" fmla="*/ 2147483646 h 2352"/>
                  <a:gd name="T74" fmla="*/ 2147483646 w 4687"/>
                  <a:gd name="T75" fmla="*/ 2147483646 h 2352"/>
                  <a:gd name="T76" fmla="*/ 2147483646 w 4687"/>
                  <a:gd name="T77" fmla="*/ 2147483646 h 2352"/>
                  <a:gd name="T78" fmla="*/ 2147483646 w 4687"/>
                  <a:gd name="T79" fmla="*/ 2147483646 h 2352"/>
                  <a:gd name="T80" fmla="*/ 2147483646 w 4687"/>
                  <a:gd name="T81" fmla="*/ 2147483646 h 2352"/>
                  <a:gd name="T82" fmla="*/ 2147483646 w 4687"/>
                  <a:gd name="T83" fmla="*/ 2147483646 h 2352"/>
                  <a:gd name="T84" fmla="*/ 2147483646 w 4687"/>
                  <a:gd name="T85" fmla="*/ 2147483646 h 2352"/>
                  <a:gd name="T86" fmla="*/ 2147483646 w 4687"/>
                  <a:gd name="T87" fmla="*/ 2147483646 h 2352"/>
                  <a:gd name="T88" fmla="*/ 2147483646 w 4687"/>
                  <a:gd name="T89" fmla="*/ 2147483646 h 2352"/>
                  <a:gd name="T90" fmla="*/ 2147483646 w 4687"/>
                  <a:gd name="T91" fmla="*/ 2147483646 h 2352"/>
                  <a:gd name="T92" fmla="*/ 2147483646 w 4687"/>
                  <a:gd name="T93" fmla="*/ 2147483646 h 2352"/>
                  <a:gd name="T94" fmla="*/ 2147483646 w 4687"/>
                  <a:gd name="T95" fmla="*/ 2147483646 h 2352"/>
                  <a:gd name="T96" fmla="*/ 2147483646 w 4687"/>
                  <a:gd name="T97" fmla="*/ 0 h 2352"/>
                  <a:gd name="T98" fmla="*/ 2147483646 w 4687"/>
                  <a:gd name="T99" fmla="*/ 2147483646 h 2352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4687" h="2352">
                    <a:moveTo>
                      <a:pt x="0" y="2352"/>
                    </a:moveTo>
                    <a:lnTo>
                      <a:pt x="96" y="2352"/>
                    </a:lnTo>
                    <a:lnTo>
                      <a:pt x="191" y="2352"/>
                    </a:lnTo>
                    <a:lnTo>
                      <a:pt x="287" y="2352"/>
                    </a:lnTo>
                    <a:lnTo>
                      <a:pt x="383" y="2352"/>
                    </a:lnTo>
                    <a:lnTo>
                      <a:pt x="478" y="2352"/>
                    </a:lnTo>
                    <a:lnTo>
                      <a:pt x="574" y="2352"/>
                    </a:lnTo>
                    <a:lnTo>
                      <a:pt x="670" y="2352"/>
                    </a:lnTo>
                    <a:lnTo>
                      <a:pt x="765" y="2352"/>
                    </a:lnTo>
                    <a:lnTo>
                      <a:pt x="861" y="2352"/>
                    </a:lnTo>
                    <a:lnTo>
                      <a:pt x="957" y="2352"/>
                    </a:lnTo>
                    <a:lnTo>
                      <a:pt x="1052" y="2352"/>
                    </a:lnTo>
                    <a:lnTo>
                      <a:pt x="1148" y="2352"/>
                    </a:lnTo>
                    <a:lnTo>
                      <a:pt x="1244" y="2352"/>
                    </a:lnTo>
                    <a:lnTo>
                      <a:pt x="1339" y="2352"/>
                    </a:lnTo>
                    <a:lnTo>
                      <a:pt x="1435" y="2352"/>
                    </a:lnTo>
                    <a:lnTo>
                      <a:pt x="1530" y="2352"/>
                    </a:lnTo>
                    <a:lnTo>
                      <a:pt x="1626" y="2352"/>
                    </a:lnTo>
                    <a:lnTo>
                      <a:pt x="1722" y="2352"/>
                    </a:lnTo>
                    <a:lnTo>
                      <a:pt x="1818" y="2352"/>
                    </a:lnTo>
                    <a:lnTo>
                      <a:pt x="1913" y="2352"/>
                    </a:lnTo>
                    <a:lnTo>
                      <a:pt x="2009" y="2352"/>
                    </a:lnTo>
                    <a:lnTo>
                      <a:pt x="2105" y="2335"/>
                    </a:lnTo>
                    <a:lnTo>
                      <a:pt x="2200" y="2344"/>
                    </a:lnTo>
                    <a:lnTo>
                      <a:pt x="2296" y="2352"/>
                    </a:lnTo>
                    <a:lnTo>
                      <a:pt x="2391" y="2352"/>
                    </a:lnTo>
                    <a:lnTo>
                      <a:pt x="2487" y="2344"/>
                    </a:lnTo>
                    <a:lnTo>
                      <a:pt x="2583" y="2344"/>
                    </a:lnTo>
                    <a:lnTo>
                      <a:pt x="2679" y="2352"/>
                    </a:lnTo>
                    <a:lnTo>
                      <a:pt x="2774" y="2344"/>
                    </a:lnTo>
                    <a:lnTo>
                      <a:pt x="2869" y="2335"/>
                    </a:lnTo>
                    <a:lnTo>
                      <a:pt x="2965" y="2344"/>
                    </a:lnTo>
                    <a:lnTo>
                      <a:pt x="3061" y="2326"/>
                    </a:lnTo>
                    <a:lnTo>
                      <a:pt x="3157" y="2309"/>
                    </a:lnTo>
                    <a:lnTo>
                      <a:pt x="3252" y="2264"/>
                    </a:lnTo>
                    <a:lnTo>
                      <a:pt x="3348" y="2246"/>
                    </a:lnTo>
                    <a:lnTo>
                      <a:pt x="3444" y="2237"/>
                    </a:lnTo>
                    <a:lnTo>
                      <a:pt x="3539" y="2264"/>
                    </a:lnTo>
                    <a:lnTo>
                      <a:pt x="3635" y="2157"/>
                    </a:lnTo>
                    <a:lnTo>
                      <a:pt x="3730" y="2202"/>
                    </a:lnTo>
                    <a:lnTo>
                      <a:pt x="3826" y="1953"/>
                    </a:lnTo>
                    <a:lnTo>
                      <a:pt x="3922" y="1793"/>
                    </a:lnTo>
                    <a:lnTo>
                      <a:pt x="4018" y="1358"/>
                    </a:lnTo>
                    <a:lnTo>
                      <a:pt x="4113" y="1181"/>
                    </a:lnTo>
                    <a:lnTo>
                      <a:pt x="4209" y="1039"/>
                    </a:lnTo>
                    <a:lnTo>
                      <a:pt x="4304" y="790"/>
                    </a:lnTo>
                    <a:lnTo>
                      <a:pt x="4400" y="462"/>
                    </a:lnTo>
                    <a:lnTo>
                      <a:pt x="4496" y="311"/>
                    </a:lnTo>
                    <a:lnTo>
                      <a:pt x="4591" y="0"/>
                    </a:lnTo>
                    <a:lnTo>
                      <a:pt x="4687" y="213"/>
                    </a:lnTo>
                  </a:path>
                </a:pathLst>
              </a:custGeom>
              <a:noFill/>
              <a:ln w="50800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BE" sz="3200">
                  <a:latin typeface="Constantia" panose="02030602050306030303" pitchFamily="18" charset="0"/>
                </a:endParaRPr>
              </a:p>
            </p:txBody>
          </p:sp>
          <p:sp>
            <p:nvSpPr>
              <p:cNvPr id="111" name="Freeform 60"/>
              <p:cNvSpPr>
                <a:spLocks/>
              </p:cNvSpPr>
              <p:nvPr/>
            </p:nvSpPr>
            <p:spPr bwMode="auto">
              <a:xfrm>
                <a:off x="8983663" y="1935163"/>
                <a:ext cx="1822450" cy="3538538"/>
              </a:xfrm>
              <a:custGeom>
                <a:avLst/>
                <a:gdLst>
                  <a:gd name="T0" fmla="*/ 0 w 1148"/>
                  <a:gd name="T1" fmla="*/ 2147483646 h 2229"/>
                  <a:gd name="T2" fmla="*/ 2147483646 w 1148"/>
                  <a:gd name="T3" fmla="*/ 2147483646 h 2229"/>
                  <a:gd name="T4" fmla="*/ 2147483646 w 1148"/>
                  <a:gd name="T5" fmla="*/ 0 h 2229"/>
                  <a:gd name="T6" fmla="*/ 2147483646 w 1148"/>
                  <a:gd name="T7" fmla="*/ 2147483646 h 2229"/>
                  <a:gd name="T8" fmla="*/ 2147483646 w 1148"/>
                  <a:gd name="T9" fmla="*/ 2147483646 h 2229"/>
                  <a:gd name="T10" fmla="*/ 2147483646 w 1148"/>
                  <a:gd name="T11" fmla="*/ 2147483646 h 2229"/>
                  <a:gd name="T12" fmla="*/ 2147483646 w 1148"/>
                  <a:gd name="T13" fmla="*/ 2147483646 h 2229"/>
                  <a:gd name="T14" fmla="*/ 2147483646 w 1148"/>
                  <a:gd name="T15" fmla="*/ 2147483646 h 2229"/>
                  <a:gd name="T16" fmla="*/ 2147483646 w 1148"/>
                  <a:gd name="T17" fmla="*/ 2147483646 h 2229"/>
                  <a:gd name="T18" fmla="*/ 2147483646 w 1148"/>
                  <a:gd name="T19" fmla="*/ 2147483646 h 2229"/>
                  <a:gd name="T20" fmla="*/ 2147483646 w 1148"/>
                  <a:gd name="T21" fmla="*/ 2147483646 h 2229"/>
                  <a:gd name="T22" fmla="*/ 2147483646 w 1148"/>
                  <a:gd name="T23" fmla="*/ 2147483646 h 2229"/>
                  <a:gd name="T24" fmla="*/ 2147483646 w 1148"/>
                  <a:gd name="T25" fmla="*/ 2147483646 h 22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148" h="2229">
                    <a:moveTo>
                      <a:pt x="0" y="160"/>
                    </a:moveTo>
                    <a:lnTo>
                      <a:pt x="96" y="373"/>
                    </a:lnTo>
                    <a:lnTo>
                      <a:pt x="192" y="0"/>
                    </a:lnTo>
                    <a:lnTo>
                      <a:pt x="288" y="275"/>
                    </a:lnTo>
                    <a:lnTo>
                      <a:pt x="383" y="489"/>
                    </a:lnTo>
                    <a:lnTo>
                      <a:pt x="479" y="444"/>
                    </a:lnTo>
                    <a:lnTo>
                      <a:pt x="574" y="763"/>
                    </a:lnTo>
                    <a:lnTo>
                      <a:pt x="670" y="915"/>
                    </a:lnTo>
                    <a:lnTo>
                      <a:pt x="766" y="1021"/>
                    </a:lnTo>
                    <a:lnTo>
                      <a:pt x="861" y="1243"/>
                    </a:lnTo>
                    <a:lnTo>
                      <a:pt x="957" y="1501"/>
                    </a:lnTo>
                    <a:lnTo>
                      <a:pt x="1053" y="1678"/>
                    </a:lnTo>
                    <a:lnTo>
                      <a:pt x="1148" y="2229"/>
                    </a:lnTo>
                  </a:path>
                </a:pathLst>
              </a:custGeom>
              <a:noFill/>
              <a:ln w="50800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BE" sz="3200">
                  <a:latin typeface="Constantia" panose="02030602050306030303" pitchFamily="18" charset="0"/>
                </a:endParaRPr>
              </a:p>
            </p:txBody>
          </p:sp>
        </p:grpSp>
        <p:grpSp>
          <p:nvGrpSpPr>
            <p:cNvPr id="100" name="Groupe 117"/>
            <p:cNvGrpSpPr>
              <a:grpSpLocks/>
            </p:cNvGrpSpPr>
            <p:nvPr/>
          </p:nvGrpSpPr>
          <p:grpSpPr bwMode="auto">
            <a:xfrm>
              <a:off x="675767" y="4711700"/>
              <a:ext cx="9110662" cy="1211263"/>
              <a:chOff x="1695451" y="4711700"/>
              <a:chExt cx="9110662" cy="1211263"/>
            </a:xfrm>
          </p:grpSpPr>
          <p:sp>
            <p:nvSpPr>
              <p:cNvPr id="108" name="Freeform 69"/>
              <p:cNvSpPr>
                <a:spLocks/>
              </p:cNvSpPr>
              <p:nvPr/>
            </p:nvSpPr>
            <p:spPr bwMode="auto">
              <a:xfrm>
                <a:off x="1695451" y="4711700"/>
                <a:ext cx="7440613" cy="1211263"/>
              </a:xfrm>
              <a:custGeom>
                <a:avLst/>
                <a:gdLst>
                  <a:gd name="T0" fmla="*/ 0 w 4687"/>
                  <a:gd name="T1" fmla="*/ 2147483646 h 763"/>
                  <a:gd name="T2" fmla="*/ 2147483646 w 4687"/>
                  <a:gd name="T3" fmla="*/ 2147483646 h 763"/>
                  <a:gd name="T4" fmla="*/ 2147483646 w 4687"/>
                  <a:gd name="T5" fmla="*/ 2147483646 h 763"/>
                  <a:gd name="T6" fmla="*/ 2147483646 w 4687"/>
                  <a:gd name="T7" fmla="*/ 2147483646 h 763"/>
                  <a:gd name="T8" fmla="*/ 2147483646 w 4687"/>
                  <a:gd name="T9" fmla="*/ 2147483646 h 763"/>
                  <a:gd name="T10" fmla="*/ 2147483646 w 4687"/>
                  <a:gd name="T11" fmla="*/ 2147483646 h 763"/>
                  <a:gd name="T12" fmla="*/ 2147483646 w 4687"/>
                  <a:gd name="T13" fmla="*/ 2147483646 h 763"/>
                  <a:gd name="T14" fmla="*/ 2147483646 w 4687"/>
                  <a:gd name="T15" fmla="*/ 2147483646 h 763"/>
                  <a:gd name="T16" fmla="*/ 2147483646 w 4687"/>
                  <a:gd name="T17" fmla="*/ 2147483646 h 763"/>
                  <a:gd name="T18" fmla="*/ 2147483646 w 4687"/>
                  <a:gd name="T19" fmla="*/ 2147483646 h 763"/>
                  <a:gd name="T20" fmla="*/ 2147483646 w 4687"/>
                  <a:gd name="T21" fmla="*/ 2147483646 h 763"/>
                  <a:gd name="T22" fmla="*/ 2147483646 w 4687"/>
                  <a:gd name="T23" fmla="*/ 2147483646 h 763"/>
                  <a:gd name="T24" fmla="*/ 2147483646 w 4687"/>
                  <a:gd name="T25" fmla="*/ 2147483646 h 763"/>
                  <a:gd name="T26" fmla="*/ 2147483646 w 4687"/>
                  <a:gd name="T27" fmla="*/ 2147483646 h 763"/>
                  <a:gd name="T28" fmla="*/ 2147483646 w 4687"/>
                  <a:gd name="T29" fmla="*/ 2147483646 h 763"/>
                  <a:gd name="T30" fmla="*/ 2147483646 w 4687"/>
                  <a:gd name="T31" fmla="*/ 2147483646 h 763"/>
                  <a:gd name="T32" fmla="*/ 2147483646 w 4687"/>
                  <a:gd name="T33" fmla="*/ 2147483646 h 763"/>
                  <a:gd name="T34" fmla="*/ 2147483646 w 4687"/>
                  <a:gd name="T35" fmla="*/ 2147483646 h 763"/>
                  <a:gd name="T36" fmla="*/ 2147483646 w 4687"/>
                  <a:gd name="T37" fmla="*/ 2147483646 h 763"/>
                  <a:gd name="T38" fmla="*/ 2147483646 w 4687"/>
                  <a:gd name="T39" fmla="*/ 2147483646 h 763"/>
                  <a:gd name="T40" fmla="*/ 2147483646 w 4687"/>
                  <a:gd name="T41" fmla="*/ 2147483646 h 763"/>
                  <a:gd name="T42" fmla="*/ 2147483646 w 4687"/>
                  <a:gd name="T43" fmla="*/ 2147483646 h 763"/>
                  <a:gd name="T44" fmla="*/ 2147483646 w 4687"/>
                  <a:gd name="T45" fmla="*/ 2147483646 h 763"/>
                  <a:gd name="T46" fmla="*/ 2147483646 w 4687"/>
                  <a:gd name="T47" fmla="*/ 2147483646 h 763"/>
                  <a:gd name="T48" fmla="*/ 2147483646 w 4687"/>
                  <a:gd name="T49" fmla="*/ 2147483646 h 763"/>
                  <a:gd name="T50" fmla="*/ 2147483646 w 4687"/>
                  <a:gd name="T51" fmla="*/ 2147483646 h 763"/>
                  <a:gd name="T52" fmla="*/ 2147483646 w 4687"/>
                  <a:gd name="T53" fmla="*/ 2147483646 h 763"/>
                  <a:gd name="T54" fmla="*/ 2147483646 w 4687"/>
                  <a:gd name="T55" fmla="*/ 2147483646 h 763"/>
                  <a:gd name="T56" fmla="*/ 2147483646 w 4687"/>
                  <a:gd name="T57" fmla="*/ 2147483646 h 763"/>
                  <a:gd name="T58" fmla="*/ 2147483646 w 4687"/>
                  <a:gd name="T59" fmla="*/ 2147483646 h 763"/>
                  <a:gd name="T60" fmla="*/ 2147483646 w 4687"/>
                  <a:gd name="T61" fmla="*/ 2147483646 h 763"/>
                  <a:gd name="T62" fmla="*/ 2147483646 w 4687"/>
                  <a:gd name="T63" fmla="*/ 2147483646 h 763"/>
                  <a:gd name="T64" fmla="*/ 2147483646 w 4687"/>
                  <a:gd name="T65" fmla="*/ 2147483646 h 763"/>
                  <a:gd name="T66" fmla="*/ 2147483646 w 4687"/>
                  <a:gd name="T67" fmla="*/ 2147483646 h 763"/>
                  <a:gd name="T68" fmla="*/ 2147483646 w 4687"/>
                  <a:gd name="T69" fmla="*/ 2147483646 h 763"/>
                  <a:gd name="T70" fmla="*/ 2147483646 w 4687"/>
                  <a:gd name="T71" fmla="*/ 2147483646 h 763"/>
                  <a:gd name="T72" fmla="*/ 2147483646 w 4687"/>
                  <a:gd name="T73" fmla="*/ 2147483646 h 763"/>
                  <a:gd name="T74" fmla="*/ 2147483646 w 4687"/>
                  <a:gd name="T75" fmla="*/ 2147483646 h 763"/>
                  <a:gd name="T76" fmla="*/ 2147483646 w 4687"/>
                  <a:gd name="T77" fmla="*/ 2147483646 h 763"/>
                  <a:gd name="T78" fmla="*/ 2147483646 w 4687"/>
                  <a:gd name="T79" fmla="*/ 2147483646 h 763"/>
                  <a:gd name="T80" fmla="*/ 2147483646 w 4687"/>
                  <a:gd name="T81" fmla="*/ 2147483646 h 763"/>
                  <a:gd name="T82" fmla="*/ 2147483646 w 4687"/>
                  <a:gd name="T83" fmla="*/ 2147483646 h 763"/>
                  <a:gd name="T84" fmla="*/ 2147483646 w 4687"/>
                  <a:gd name="T85" fmla="*/ 2147483646 h 763"/>
                  <a:gd name="T86" fmla="*/ 2147483646 w 4687"/>
                  <a:gd name="T87" fmla="*/ 2147483646 h 763"/>
                  <a:gd name="T88" fmla="*/ 2147483646 w 4687"/>
                  <a:gd name="T89" fmla="*/ 2147483646 h 763"/>
                  <a:gd name="T90" fmla="*/ 2147483646 w 4687"/>
                  <a:gd name="T91" fmla="*/ 2147483646 h 763"/>
                  <a:gd name="T92" fmla="*/ 2147483646 w 4687"/>
                  <a:gd name="T93" fmla="*/ 2147483646 h 763"/>
                  <a:gd name="T94" fmla="*/ 2147483646 w 4687"/>
                  <a:gd name="T95" fmla="*/ 0 h 763"/>
                  <a:gd name="T96" fmla="*/ 2147483646 w 4687"/>
                  <a:gd name="T97" fmla="*/ 2147483646 h 763"/>
                  <a:gd name="T98" fmla="*/ 2147483646 w 4687"/>
                  <a:gd name="T99" fmla="*/ 2147483646 h 763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4687" h="763">
                    <a:moveTo>
                      <a:pt x="0" y="763"/>
                    </a:moveTo>
                    <a:lnTo>
                      <a:pt x="96" y="755"/>
                    </a:lnTo>
                    <a:lnTo>
                      <a:pt x="191" y="763"/>
                    </a:lnTo>
                    <a:lnTo>
                      <a:pt x="287" y="763"/>
                    </a:lnTo>
                    <a:lnTo>
                      <a:pt x="383" y="763"/>
                    </a:lnTo>
                    <a:lnTo>
                      <a:pt x="478" y="763"/>
                    </a:lnTo>
                    <a:lnTo>
                      <a:pt x="574" y="763"/>
                    </a:lnTo>
                    <a:lnTo>
                      <a:pt x="670" y="763"/>
                    </a:lnTo>
                    <a:lnTo>
                      <a:pt x="765" y="763"/>
                    </a:lnTo>
                    <a:lnTo>
                      <a:pt x="861" y="763"/>
                    </a:lnTo>
                    <a:lnTo>
                      <a:pt x="957" y="763"/>
                    </a:lnTo>
                    <a:lnTo>
                      <a:pt x="1052" y="763"/>
                    </a:lnTo>
                    <a:lnTo>
                      <a:pt x="1148" y="763"/>
                    </a:lnTo>
                    <a:lnTo>
                      <a:pt x="1244" y="763"/>
                    </a:lnTo>
                    <a:lnTo>
                      <a:pt x="1339" y="763"/>
                    </a:lnTo>
                    <a:lnTo>
                      <a:pt x="1435" y="755"/>
                    </a:lnTo>
                    <a:lnTo>
                      <a:pt x="1530" y="763"/>
                    </a:lnTo>
                    <a:lnTo>
                      <a:pt x="1626" y="763"/>
                    </a:lnTo>
                    <a:lnTo>
                      <a:pt x="1722" y="763"/>
                    </a:lnTo>
                    <a:lnTo>
                      <a:pt x="1818" y="763"/>
                    </a:lnTo>
                    <a:lnTo>
                      <a:pt x="1913" y="763"/>
                    </a:lnTo>
                    <a:lnTo>
                      <a:pt x="2009" y="746"/>
                    </a:lnTo>
                    <a:lnTo>
                      <a:pt x="2105" y="755"/>
                    </a:lnTo>
                    <a:lnTo>
                      <a:pt x="2200" y="763"/>
                    </a:lnTo>
                    <a:lnTo>
                      <a:pt x="2296" y="763"/>
                    </a:lnTo>
                    <a:lnTo>
                      <a:pt x="2391" y="763"/>
                    </a:lnTo>
                    <a:lnTo>
                      <a:pt x="2487" y="755"/>
                    </a:lnTo>
                    <a:lnTo>
                      <a:pt x="2583" y="728"/>
                    </a:lnTo>
                    <a:lnTo>
                      <a:pt x="2679" y="746"/>
                    </a:lnTo>
                    <a:lnTo>
                      <a:pt x="2774" y="720"/>
                    </a:lnTo>
                    <a:lnTo>
                      <a:pt x="2869" y="755"/>
                    </a:lnTo>
                    <a:lnTo>
                      <a:pt x="2965" y="728"/>
                    </a:lnTo>
                    <a:lnTo>
                      <a:pt x="3061" y="737"/>
                    </a:lnTo>
                    <a:lnTo>
                      <a:pt x="3157" y="684"/>
                    </a:lnTo>
                    <a:lnTo>
                      <a:pt x="3252" y="693"/>
                    </a:lnTo>
                    <a:lnTo>
                      <a:pt x="3348" y="542"/>
                    </a:lnTo>
                    <a:lnTo>
                      <a:pt x="3444" y="613"/>
                    </a:lnTo>
                    <a:lnTo>
                      <a:pt x="3539" y="604"/>
                    </a:lnTo>
                    <a:lnTo>
                      <a:pt x="3635" y="435"/>
                    </a:lnTo>
                    <a:lnTo>
                      <a:pt x="3730" y="355"/>
                    </a:lnTo>
                    <a:lnTo>
                      <a:pt x="3826" y="285"/>
                    </a:lnTo>
                    <a:lnTo>
                      <a:pt x="3922" y="329"/>
                    </a:lnTo>
                    <a:lnTo>
                      <a:pt x="4018" y="98"/>
                    </a:lnTo>
                    <a:lnTo>
                      <a:pt x="4113" y="204"/>
                    </a:lnTo>
                    <a:lnTo>
                      <a:pt x="4209" y="107"/>
                    </a:lnTo>
                    <a:lnTo>
                      <a:pt x="4304" y="98"/>
                    </a:lnTo>
                    <a:lnTo>
                      <a:pt x="4400" y="169"/>
                    </a:lnTo>
                    <a:lnTo>
                      <a:pt x="4496" y="0"/>
                    </a:lnTo>
                    <a:lnTo>
                      <a:pt x="4591" y="80"/>
                    </a:lnTo>
                    <a:lnTo>
                      <a:pt x="4687" y="223"/>
                    </a:lnTo>
                  </a:path>
                </a:pathLst>
              </a:custGeom>
              <a:noFill/>
              <a:ln w="25400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BE" sz="3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9" name="Freeform 70"/>
              <p:cNvSpPr>
                <a:spLocks/>
              </p:cNvSpPr>
              <p:nvPr/>
            </p:nvSpPr>
            <p:spPr bwMode="auto">
              <a:xfrm>
                <a:off x="8983663" y="4838700"/>
                <a:ext cx="1822450" cy="958850"/>
              </a:xfrm>
              <a:custGeom>
                <a:avLst/>
                <a:gdLst>
                  <a:gd name="T0" fmla="*/ 0 w 1148"/>
                  <a:gd name="T1" fmla="*/ 0 h 604"/>
                  <a:gd name="T2" fmla="*/ 2147483646 w 1148"/>
                  <a:gd name="T3" fmla="*/ 2147483646 h 604"/>
                  <a:gd name="T4" fmla="*/ 2147483646 w 1148"/>
                  <a:gd name="T5" fmla="*/ 2147483646 h 604"/>
                  <a:gd name="T6" fmla="*/ 2147483646 w 1148"/>
                  <a:gd name="T7" fmla="*/ 2147483646 h 604"/>
                  <a:gd name="T8" fmla="*/ 2147483646 w 1148"/>
                  <a:gd name="T9" fmla="*/ 2147483646 h 604"/>
                  <a:gd name="T10" fmla="*/ 2147483646 w 1148"/>
                  <a:gd name="T11" fmla="*/ 2147483646 h 604"/>
                  <a:gd name="T12" fmla="*/ 2147483646 w 1148"/>
                  <a:gd name="T13" fmla="*/ 2147483646 h 604"/>
                  <a:gd name="T14" fmla="*/ 2147483646 w 1148"/>
                  <a:gd name="T15" fmla="*/ 2147483646 h 604"/>
                  <a:gd name="T16" fmla="*/ 2147483646 w 1148"/>
                  <a:gd name="T17" fmla="*/ 2147483646 h 604"/>
                  <a:gd name="T18" fmla="*/ 2147483646 w 1148"/>
                  <a:gd name="T19" fmla="*/ 2147483646 h 604"/>
                  <a:gd name="T20" fmla="*/ 2147483646 w 1148"/>
                  <a:gd name="T21" fmla="*/ 2147483646 h 604"/>
                  <a:gd name="T22" fmla="*/ 2147483646 w 1148"/>
                  <a:gd name="T23" fmla="*/ 2147483646 h 604"/>
                  <a:gd name="T24" fmla="*/ 2147483646 w 1148"/>
                  <a:gd name="T25" fmla="*/ 2147483646 h 60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148" h="604">
                    <a:moveTo>
                      <a:pt x="0" y="0"/>
                    </a:moveTo>
                    <a:lnTo>
                      <a:pt x="96" y="143"/>
                    </a:lnTo>
                    <a:lnTo>
                      <a:pt x="192" y="71"/>
                    </a:lnTo>
                    <a:lnTo>
                      <a:pt x="288" y="124"/>
                    </a:lnTo>
                    <a:lnTo>
                      <a:pt x="383" y="186"/>
                    </a:lnTo>
                    <a:lnTo>
                      <a:pt x="479" y="151"/>
                    </a:lnTo>
                    <a:lnTo>
                      <a:pt x="574" y="311"/>
                    </a:lnTo>
                    <a:lnTo>
                      <a:pt x="670" y="329"/>
                    </a:lnTo>
                    <a:lnTo>
                      <a:pt x="766" y="311"/>
                    </a:lnTo>
                    <a:lnTo>
                      <a:pt x="861" y="293"/>
                    </a:lnTo>
                    <a:lnTo>
                      <a:pt x="957" y="471"/>
                    </a:lnTo>
                    <a:lnTo>
                      <a:pt x="1053" y="471"/>
                    </a:lnTo>
                    <a:lnTo>
                      <a:pt x="1148" y="604"/>
                    </a:lnTo>
                  </a:path>
                </a:pathLst>
              </a:custGeom>
              <a:noFill/>
              <a:ln w="25400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BE" sz="3200">
                  <a:latin typeface="Constantia" panose="02030602050306030303" pitchFamily="18" charset="0"/>
                </a:endParaRPr>
              </a:p>
            </p:txBody>
          </p:sp>
        </p:grpSp>
        <p:grpSp>
          <p:nvGrpSpPr>
            <p:cNvPr id="101" name="Groupe 120"/>
            <p:cNvGrpSpPr>
              <a:grpSpLocks/>
            </p:cNvGrpSpPr>
            <p:nvPr/>
          </p:nvGrpSpPr>
          <p:grpSpPr bwMode="auto">
            <a:xfrm>
              <a:off x="675767" y="2851150"/>
              <a:ext cx="9110662" cy="3071813"/>
              <a:chOff x="1695451" y="2851150"/>
              <a:chExt cx="9110662" cy="3071813"/>
            </a:xfrm>
          </p:grpSpPr>
          <p:sp>
            <p:nvSpPr>
              <p:cNvPr id="106" name="Freeform 67"/>
              <p:cNvSpPr>
                <a:spLocks/>
              </p:cNvSpPr>
              <p:nvPr/>
            </p:nvSpPr>
            <p:spPr bwMode="auto">
              <a:xfrm>
                <a:off x="1695451" y="2978150"/>
                <a:ext cx="7440613" cy="2944813"/>
              </a:xfrm>
              <a:custGeom>
                <a:avLst/>
                <a:gdLst>
                  <a:gd name="T0" fmla="*/ 0 w 4687"/>
                  <a:gd name="T1" fmla="*/ 2147483646 h 1855"/>
                  <a:gd name="T2" fmla="*/ 2147483646 w 4687"/>
                  <a:gd name="T3" fmla="*/ 2147483646 h 1855"/>
                  <a:gd name="T4" fmla="*/ 2147483646 w 4687"/>
                  <a:gd name="T5" fmla="*/ 2147483646 h 1855"/>
                  <a:gd name="T6" fmla="*/ 2147483646 w 4687"/>
                  <a:gd name="T7" fmla="*/ 2147483646 h 1855"/>
                  <a:gd name="T8" fmla="*/ 2147483646 w 4687"/>
                  <a:gd name="T9" fmla="*/ 2147483646 h 1855"/>
                  <a:gd name="T10" fmla="*/ 2147483646 w 4687"/>
                  <a:gd name="T11" fmla="*/ 2147483646 h 1855"/>
                  <a:gd name="T12" fmla="*/ 2147483646 w 4687"/>
                  <a:gd name="T13" fmla="*/ 2147483646 h 1855"/>
                  <a:gd name="T14" fmla="*/ 2147483646 w 4687"/>
                  <a:gd name="T15" fmla="*/ 2147483646 h 1855"/>
                  <a:gd name="T16" fmla="*/ 2147483646 w 4687"/>
                  <a:gd name="T17" fmla="*/ 2147483646 h 1855"/>
                  <a:gd name="T18" fmla="*/ 2147483646 w 4687"/>
                  <a:gd name="T19" fmla="*/ 2147483646 h 1855"/>
                  <a:gd name="T20" fmla="*/ 2147483646 w 4687"/>
                  <a:gd name="T21" fmla="*/ 2147483646 h 1855"/>
                  <a:gd name="T22" fmla="*/ 2147483646 w 4687"/>
                  <a:gd name="T23" fmla="*/ 2147483646 h 1855"/>
                  <a:gd name="T24" fmla="*/ 2147483646 w 4687"/>
                  <a:gd name="T25" fmla="*/ 2147483646 h 1855"/>
                  <a:gd name="T26" fmla="*/ 2147483646 w 4687"/>
                  <a:gd name="T27" fmla="*/ 2147483646 h 1855"/>
                  <a:gd name="T28" fmla="*/ 2147483646 w 4687"/>
                  <a:gd name="T29" fmla="*/ 2147483646 h 1855"/>
                  <a:gd name="T30" fmla="*/ 2147483646 w 4687"/>
                  <a:gd name="T31" fmla="*/ 2147483646 h 1855"/>
                  <a:gd name="T32" fmla="*/ 2147483646 w 4687"/>
                  <a:gd name="T33" fmla="*/ 2147483646 h 1855"/>
                  <a:gd name="T34" fmla="*/ 2147483646 w 4687"/>
                  <a:gd name="T35" fmla="*/ 2147483646 h 1855"/>
                  <a:gd name="T36" fmla="*/ 2147483646 w 4687"/>
                  <a:gd name="T37" fmla="*/ 2147483646 h 1855"/>
                  <a:gd name="T38" fmla="*/ 2147483646 w 4687"/>
                  <a:gd name="T39" fmla="*/ 2147483646 h 1855"/>
                  <a:gd name="T40" fmla="*/ 2147483646 w 4687"/>
                  <a:gd name="T41" fmla="*/ 2147483646 h 1855"/>
                  <a:gd name="T42" fmla="*/ 2147483646 w 4687"/>
                  <a:gd name="T43" fmla="*/ 2147483646 h 1855"/>
                  <a:gd name="T44" fmla="*/ 2147483646 w 4687"/>
                  <a:gd name="T45" fmla="*/ 2147483646 h 1855"/>
                  <a:gd name="T46" fmla="*/ 2147483646 w 4687"/>
                  <a:gd name="T47" fmla="*/ 2147483646 h 1855"/>
                  <a:gd name="T48" fmla="*/ 2147483646 w 4687"/>
                  <a:gd name="T49" fmla="*/ 2147483646 h 1855"/>
                  <a:gd name="T50" fmla="*/ 2147483646 w 4687"/>
                  <a:gd name="T51" fmla="*/ 2147483646 h 1855"/>
                  <a:gd name="T52" fmla="*/ 2147483646 w 4687"/>
                  <a:gd name="T53" fmla="*/ 2147483646 h 1855"/>
                  <a:gd name="T54" fmla="*/ 2147483646 w 4687"/>
                  <a:gd name="T55" fmla="*/ 2147483646 h 1855"/>
                  <a:gd name="T56" fmla="*/ 2147483646 w 4687"/>
                  <a:gd name="T57" fmla="*/ 2147483646 h 1855"/>
                  <a:gd name="T58" fmla="*/ 2147483646 w 4687"/>
                  <a:gd name="T59" fmla="*/ 2147483646 h 1855"/>
                  <a:gd name="T60" fmla="*/ 2147483646 w 4687"/>
                  <a:gd name="T61" fmla="*/ 2147483646 h 1855"/>
                  <a:gd name="T62" fmla="*/ 2147483646 w 4687"/>
                  <a:gd name="T63" fmla="*/ 2147483646 h 1855"/>
                  <a:gd name="T64" fmla="*/ 2147483646 w 4687"/>
                  <a:gd name="T65" fmla="*/ 2147483646 h 1855"/>
                  <a:gd name="T66" fmla="*/ 2147483646 w 4687"/>
                  <a:gd name="T67" fmla="*/ 2147483646 h 1855"/>
                  <a:gd name="T68" fmla="*/ 2147483646 w 4687"/>
                  <a:gd name="T69" fmla="*/ 2147483646 h 1855"/>
                  <a:gd name="T70" fmla="*/ 2147483646 w 4687"/>
                  <a:gd name="T71" fmla="*/ 2147483646 h 1855"/>
                  <a:gd name="T72" fmla="*/ 2147483646 w 4687"/>
                  <a:gd name="T73" fmla="*/ 2147483646 h 1855"/>
                  <a:gd name="T74" fmla="*/ 2147483646 w 4687"/>
                  <a:gd name="T75" fmla="*/ 2147483646 h 1855"/>
                  <a:gd name="T76" fmla="*/ 2147483646 w 4687"/>
                  <a:gd name="T77" fmla="*/ 2147483646 h 1855"/>
                  <a:gd name="T78" fmla="*/ 2147483646 w 4687"/>
                  <a:gd name="T79" fmla="*/ 2147483646 h 1855"/>
                  <a:gd name="T80" fmla="*/ 2147483646 w 4687"/>
                  <a:gd name="T81" fmla="*/ 2147483646 h 1855"/>
                  <a:gd name="T82" fmla="*/ 2147483646 w 4687"/>
                  <a:gd name="T83" fmla="*/ 2147483646 h 1855"/>
                  <a:gd name="T84" fmla="*/ 2147483646 w 4687"/>
                  <a:gd name="T85" fmla="*/ 2147483646 h 1855"/>
                  <a:gd name="T86" fmla="*/ 2147483646 w 4687"/>
                  <a:gd name="T87" fmla="*/ 2147483646 h 1855"/>
                  <a:gd name="T88" fmla="*/ 2147483646 w 4687"/>
                  <a:gd name="T89" fmla="*/ 2147483646 h 1855"/>
                  <a:gd name="T90" fmla="*/ 2147483646 w 4687"/>
                  <a:gd name="T91" fmla="*/ 2147483646 h 1855"/>
                  <a:gd name="T92" fmla="*/ 2147483646 w 4687"/>
                  <a:gd name="T93" fmla="*/ 2147483646 h 1855"/>
                  <a:gd name="T94" fmla="*/ 2147483646 w 4687"/>
                  <a:gd name="T95" fmla="*/ 2147483646 h 1855"/>
                  <a:gd name="T96" fmla="*/ 2147483646 w 4687"/>
                  <a:gd name="T97" fmla="*/ 2147483646 h 1855"/>
                  <a:gd name="T98" fmla="*/ 2147483646 w 4687"/>
                  <a:gd name="T99" fmla="*/ 0 h 1855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4687" h="1855">
                    <a:moveTo>
                      <a:pt x="0" y="1855"/>
                    </a:moveTo>
                    <a:lnTo>
                      <a:pt x="96" y="1855"/>
                    </a:lnTo>
                    <a:lnTo>
                      <a:pt x="191" y="1855"/>
                    </a:lnTo>
                    <a:lnTo>
                      <a:pt x="287" y="1855"/>
                    </a:lnTo>
                    <a:lnTo>
                      <a:pt x="383" y="1847"/>
                    </a:lnTo>
                    <a:lnTo>
                      <a:pt x="478" y="1855"/>
                    </a:lnTo>
                    <a:lnTo>
                      <a:pt x="574" y="1855"/>
                    </a:lnTo>
                    <a:lnTo>
                      <a:pt x="670" y="1855"/>
                    </a:lnTo>
                    <a:lnTo>
                      <a:pt x="765" y="1855"/>
                    </a:lnTo>
                    <a:lnTo>
                      <a:pt x="861" y="1855"/>
                    </a:lnTo>
                    <a:lnTo>
                      <a:pt x="957" y="1855"/>
                    </a:lnTo>
                    <a:lnTo>
                      <a:pt x="1052" y="1855"/>
                    </a:lnTo>
                    <a:lnTo>
                      <a:pt x="1148" y="1855"/>
                    </a:lnTo>
                    <a:lnTo>
                      <a:pt x="1244" y="1855"/>
                    </a:lnTo>
                    <a:lnTo>
                      <a:pt x="1339" y="1855"/>
                    </a:lnTo>
                    <a:lnTo>
                      <a:pt x="1435" y="1847"/>
                    </a:lnTo>
                    <a:lnTo>
                      <a:pt x="1530" y="1855"/>
                    </a:lnTo>
                    <a:lnTo>
                      <a:pt x="1626" y="1855"/>
                    </a:lnTo>
                    <a:lnTo>
                      <a:pt x="1722" y="1855"/>
                    </a:lnTo>
                    <a:lnTo>
                      <a:pt x="1818" y="1855"/>
                    </a:lnTo>
                    <a:lnTo>
                      <a:pt x="1913" y="1838"/>
                    </a:lnTo>
                    <a:lnTo>
                      <a:pt x="2009" y="1855"/>
                    </a:lnTo>
                    <a:lnTo>
                      <a:pt x="2105" y="1838"/>
                    </a:lnTo>
                    <a:lnTo>
                      <a:pt x="2200" y="1829"/>
                    </a:lnTo>
                    <a:lnTo>
                      <a:pt x="2296" y="1855"/>
                    </a:lnTo>
                    <a:lnTo>
                      <a:pt x="2391" y="1855"/>
                    </a:lnTo>
                    <a:lnTo>
                      <a:pt x="2487" y="1847"/>
                    </a:lnTo>
                    <a:lnTo>
                      <a:pt x="2583" y="1812"/>
                    </a:lnTo>
                    <a:lnTo>
                      <a:pt x="2679" y="1838"/>
                    </a:lnTo>
                    <a:lnTo>
                      <a:pt x="2774" y="1820"/>
                    </a:lnTo>
                    <a:lnTo>
                      <a:pt x="2869" y="1847"/>
                    </a:lnTo>
                    <a:lnTo>
                      <a:pt x="2965" y="1829"/>
                    </a:lnTo>
                    <a:lnTo>
                      <a:pt x="3061" y="1785"/>
                    </a:lnTo>
                    <a:lnTo>
                      <a:pt x="3157" y="1802"/>
                    </a:lnTo>
                    <a:lnTo>
                      <a:pt x="3252" y="1767"/>
                    </a:lnTo>
                    <a:lnTo>
                      <a:pt x="3348" y="1705"/>
                    </a:lnTo>
                    <a:lnTo>
                      <a:pt x="3444" y="1643"/>
                    </a:lnTo>
                    <a:lnTo>
                      <a:pt x="3539" y="1643"/>
                    </a:lnTo>
                    <a:lnTo>
                      <a:pt x="3635" y="1581"/>
                    </a:lnTo>
                    <a:lnTo>
                      <a:pt x="3730" y="1350"/>
                    </a:lnTo>
                    <a:lnTo>
                      <a:pt x="3826" y="1208"/>
                    </a:lnTo>
                    <a:lnTo>
                      <a:pt x="3922" y="1146"/>
                    </a:lnTo>
                    <a:lnTo>
                      <a:pt x="4018" y="773"/>
                    </a:lnTo>
                    <a:lnTo>
                      <a:pt x="4113" y="559"/>
                    </a:lnTo>
                    <a:lnTo>
                      <a:pt x="4209" y="461"/>
                    </a:lnTo>
                    <a:lnTo>
                      <a:pt x="4304" y="80"/>
                    </a:lnTo>
                    <a:lnTo>
                      <a:pt x="4400" y="266"/>
                    </a:lnTo>
                    <a:lnTo>
                      <a:pt x="4496" y="26"/>
                    </a:lnTo>
                    <a:lnTo>
                      <a:pt x="4591" y="133"/>
                    </a:lnTo>
                    <a:lnTo>
                      <a:pt x="4687" y="0"/>
                    </a:lnTo>
                  </a:path>
                </a:pathLst>
              </a:custGeom>
              <a:noFill/>
              <a:ln w="50800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BE" sz="3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7" name="Freeform 68"/>
              <p:cNvSpPr>
                <a:spLocks/>
              </p:cNvSpPr>
              <p:nvPr/>
            </p:nvSpPr>
            <p:spPr bwMode="auto">
              <a:xfrm>
                <a:off x="8983663" y="2851150"/>
                <a:ext cx="1822450" cy="2663825"/>
              </a:xfrm>
              <a:custGeom>
                <a:avLst/>
                <a:gdLst>
                  <a:gd name="T0" fmla="*/ 0 w 1148"/>
                  <a:gd name="T1" fmla="*/ 2147483646 h 1678"/>
                  <a:gd name="T2" fmla="*/ 2147483646 w 1148"/>
                  <a:gd name="T3" fmla="*/ 2147483646 h 1678"/>
                  <a:gd name="T4" fmla="*/ 2147483646 w 1148"/>
                  <a:gd name="T5" fmla="*/ 2147483646 h 1678"/>
                  <a:gd name="T6" fmla="*/ 2147483646 w 1148"/>
                  <a:gd name="T7" fmla="*/ 2147483646 h 1678"/>
                  <a:gd name="T8" fmla="*/ 2147483646 w 1148"/>
                  <a:gd name="T9" fmla="*/ 0 h 1678"/>
                  <a:gd name="T10" fmla="*/ 2147483646 w 1148"/>
                  <a:gd name="T11" fmla="*/ 2147483646 h 1678"/>
                  <a:gd name="T12" fmla="*/ 2147483646 w 1148"/>
                  <a:gd name="T13" fmla="*/ 2147483646 h 1678"/>
                  <a:gd name="T14" fmla="*/ 2147483646 w 1148"/>
                  <a:gd name="T15" fmla="*/ 2147483646 h 1678"/>
                  <a:gd name="T16" fmla="*/ 2147483646 w 1148"/>
                  <a:gd name="T17" fmla="*/ 2147483646 h 1678"/>
                  <a:gd name="T18" fmla="*/ 2147483646 w 1148"/>
                  <a:gd name="T19" fmla="*/ 2147483646 h 1678"/>
                  <a:gd name="T20" fmla="*/ 2147483646 w 1148"/>
                  <a:gd name="T21" fmla="*/ 2147483646 h 1678"/>
                  <a:gd name="T22" fmla="*/ 2147483646 w 1148"/>
                  <a:gd name="T23" fmla="*/ 2147483646 h 1678"/>
                  <a:gd name="T24" fmla="*/ 2147483646 w 1148"/>
                  <a:gd name="T25" fmla="*/ 2147483646 h 16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148" h="1678">
                    <a:moveTo>
                      <a:pt x="0" y="213"/>
                    </a:moveTo>
                    <a:lnTo>
                      <a:pt x="96" y="80"/>
                    </a:lnTo>
                    <a:lnTo>
                      <a:pt x="192" y="160"/>
                    </a:lnTo>
                    <a:lnTo>
                      <a:pt x="288" y="168"/>
                    </a:lnTo>
                    <a:lnTo>
                      <a:pt x="383" y="0"/>
                    </a:lnTo>
                    <a:lnTo>
                      <a:pt x="479" y="151"/>
                    </a:lnTo>
                    <a:lnTo>
                      <a:pt x="574" y="506"/>
                    </a:lnTo>
                    <a:lnTo>
                      <a:pt x="670" y="426"/>
                    </a:lnTo>
                    <a:lnTo>
                      <a:pt x="766" y="692"/>
                    </a:lnTo>
                    <a:lnTo>
                      <a:pt x="861" y="586"/>
                    </a:lnTo>
                    <a:lnTo>
                      <a:pt x="957" y="959"/>
                    </a:lnTo>
                    <a:lnTo>
                      <a:pt x="1053" y="995"/>
                    </a:lnTo>
                    <a:lnTo>
                      <a:pt x="1148" y="1678"/>
                    </a:lnTo>
                  </a:path>
                </a:pathLst>
              </a:custGeom>
              <a:noFill/>
              <a:ln w="50800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BE" sz="3200">
                  <a:latin typeface="Constantia" panose="02030602050306030303" pitchFamily="18" charset="0"/>
                </a:endParaRPr>
              </a:p>
            </p:txBody>
          </p:sp>
        </p:grpSp>
        <p:sp>
          <p:nvSpPr>
            <p:cNvPr id="102" name="Line 51"/>
            <p:cNvSpPr>
              <a:spLocks noChangeShapeType="1"/>
            </p:cNvSpPr>
            <p:nvPr/>
          </p:nvSpPr>
          <p:spPr bwMode="auto">
            <a:xfrm flipV="1">
              <a:off x="6888180" y="680554"/>
              <a:ext cx="0" cy="5239618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3200">
                <a:latin typeface="Constantia" panose="02030602050306030303" pitchFamily="18" charset="0"/>
              </a:endParaRPr>
            </a:p>
          </p:txBody>
        </p:sp>
        <p:sp>
          <p:nvSpPr>
            <p:cNvPr id="103" name="Rectangle 52"/>
            <p:cNvSpPr>
              <a:spLocks noChangeArrowheads="1"/>
            </p:cNvSpPr>
            <p:nvPr/>
          </p:nvSpPr>
          <p:spPr bwMode="auto">
            <a:xfrm>
              <a:off x="6791686" y="83211"/>
              <a:ext cx="1079536" cy="984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000" b="1">
                  <a:solidFill>
                    <a:srgbClr val="C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410</a:t>
              </a:r>
              <a:endParaRPr lang="en-US" altLang="en-US" sz="3600" b="1">
                <a:solidFill>
                  <a:srgbClr val="C00000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04" name="Rectangle 46"/>
            <p:cNvSpPr>
              <a:spLocks noChangeArrowheads="1"/>
            </p:cNvSpPr>
            <p:nvPr/>
          </p:nvSpPr>
          <p:spPr bwMode="auto">
            <a:xfrm>
              <a:off x="8296389" y="887322"/>
              <a:ext cx="942551" cy="787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>
                  <a:solidFill>
                    <a:srgbClr val="0070C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499</a:t>
              </a:r>
              <a:endParaRPr lang="en-US" altLang="en-US" sz="4000">
                <a:solidFill>
                  <a:srgbClr val="0070C0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05" name="Rectangle 54"/>
            <p:cNvSpPr>
              <a:spLocks noChangeArrowheads="1"/>
            </p:cNvSpPr>
            <p:nvPr/>
          </p:nvSpPr>
          <p:spPr bwMode="auto">
            <a:xfrm>
              <a:off x="8218414" y="265505"/>
              <a:ext cx="933364" cy="787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>
                  <a:solidFill>
                    <a:srgbClr val="C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494</a:t>
              </a:r>
              <a:endParaRPr lang="en-US" altLang="en-US" sz="4000">
                <a:solidFill>
                  <a:srgbClr val="C00000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4" name="Groupe 11264"/>
          <p:cNvGrpSpPr>
            <a:grpSpLocks/>
          </p:cNvGrpSpPr>
          <p:nvPr/>
        </p:nvGrpSpPr>
        <p:grpSpPr bwMode="auto">
          <a:xfrm>
            <a:off x="17792838" y="14532347"/>
            <a:ext cx="11280402" cy="4543440"/>
            <a:chOff x="-30100" y="2097712"/>
            <a:chExt cx="8851146" cy="4366387"/>
          </a:xfrm>
        </p:grpSpPr>
        <p:sp>
          <p:nvSpPr>
            <p:cNvPr id="115" name="Line 11"/>
            <p:cNvSpPr>
              <a:spLocks noChangeShapeType="1"/>
            </p:cNvSpPr>
            <p:nvPr/>
          </p:nvSpPr>
          <p:spPr bwMode="auto">
            <a:xfrm>
              <a:off x="192910" y="6254524"/>
              <a:ext cx="23850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16" name="Line 13"/>
            <p:cNvSpPr>
              <a:spLocks noChangeShapeType="1"/>
            </p:cNvSpPr>
            <p:nvPr/>
          </p:nvSpPr>
          <p:spPr bwMode="auto">
            <a:xfrm flipV="1">
              <a:off x="749719" y="6260838"/>
              <a:ext cx="0" cy="585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18" name="Line 16"/>
            <p:cNvSpPr>
              <a:spLocks noChangeShapeType="1"/>
            </p:cNvSpPr>
            <p:nvPr/>
          </p:nvSpPr>
          <p:spPr bwMode="auto">
            <a:xfrm flipV="1">
              <a:off x="2009691" y="6260838"/>
              <a:ext cx="0" cy="585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776713" y="2097712"/>
              <a:ext cx="1436248" cy="354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Accuracy</a:t>
              </a: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 (d')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1" name="ZoneTexte 403"/>
            <p:cNvSpPr txBox="1">
              <a:spLocks noChangeArrowheads="1"/>
            </p:cNvSpPr>
            <p:nvPr/>
          </p:nvSpPr>
          <p:spPr bwMode="auto">
            <a:xfrm>
              <a:off x="888990" y="2651301"/>
              <a:ext cx="1047169" cy="62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fr-BE" altLang="fr-FR" sz="3600">
                  <a:latin typeface="Constantia" panose="02030602050306030303" pitchFamily="18" charset="0"/>
                  <a:cs typeface="Arial" panose="020B0604020202020204" pitchFamily="34" charset="0"/>
                </a:rPr>
                <a:t>***</a:t>
              </a:r>
              <a:endParaRPr lang="en-GB" altLang="fr-FR" sz="3600"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2" name="Line 13"/>
            <p:cNvSpPr>
              <a:spLocks noChangeShapeType="1"/>
            </p:cNvSpPr>
            <p:nvPr/>
          </p:nvSpPr>
          <p:spPr bwMode="auto">
            <a:xfrm flipV="1">
              <a:off x="6930074" y="6255945"/>
              <a:ext cx="0" cy="58592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24" name="Line 16"/>
            <p:cNvSpPr>
              <a:spLocks noChangeShapeType="1"/>
            </p:cNvSpPr>
            <p:nvPr/>
          </p:nvSpPr>
          <p:spPr bwMode="auto">
            <a:xfrm flipV="1">
              <a:off x="8188285" y="6255945"/>
              <a:ext cx="0" cy="58592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26" name="Line 19"/>
            <p:cNvSpPr>
              <a:spLocks noChangeShapeType="1"/>
            </p:cNvSpPr>
            <p:nvPr/>
          </p:nvSpPr>
          <p:spPr bwMode="auto">
            <a:xfrm>
              <a:off x="6331250" y="6249631"/>
              <a:ext cx="40898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27" name="Rectangle 21"/>
            <p:cNvSpPr>
              <a:spLocks noChangeArrowheads="1"/>
            </p:cNvSpPr>
            <p:nvPr/>
          </p:nvSpPr>
          <p:spPr bwMode="auto">
            <a:xfrm>
              <a:off x="5886044" y="5828704"/>
              <a:ext cx="441485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200</a:t>
              </a:r>
              <a:endParaRPr lang="en-US" altLang="en-US" sz="28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8" name="Line 22"/>
            <p:cNvSpPr>
              <a:spLocks noChangeShapeType="1"/>
            </p:cNvSpPr>
            <p:nvPr/>
          </p:nvSpPr>
          <p:spPr bwMode="auto">
            <a:xfrm>
              <a:off x="6331250" y="5769177"/>
              <a:ext cx="40898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29" name="Line 25"/>
            <p:cNvSpPr>
              <a:spLocks noChangeShapeType="1"/>
            </p:cNvSpPr>
            <p:nvPr/>
          </p:nvSpPr>
          <p:spPr bwMode="auto">
            <a:xfrm>
              <a:off x="6331250" y="5287259"/>
              <a:ext cx="40898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30" name="Rectangle 27"/>
            <p:cNvSpPr>
              <a:spLocks noChangeArrowheads="1"/>
            </p:cNvSpPr>
            <p:nvPr/>
          </p:nvSpPr>
          <p:spPr bwMode="auto">
            <a:xfrm>
              <a:off x="5873853" y="5101034"/>
              <a:ext cx="432681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300</a:t>
              </a:r>
              <a:endParaRPr lang="en-US" altLang="en-US" sz="28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" name="Line 28"/>
            <p:cNvSpPr>
              <a:spLocks noChangeShapeType="1"/>
            </p:cNvSpPr>
            <p:nvPr/>
          </p:nvSpPr>
          <p:spPr bwMode="auto">
            <a:xfrm>
              <a:off x="6331250" y="4818524"/>
              <a:ext cx="40898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32" name="Line 31"/>
            <p:cNvSpPr>
              <a:spLocks noChangeShapeType="1"/>
            </p:cNvSpPr>
            <p:nvPr/>
          </p:nvSpPr>
          <p:spPr bwMode="auto">
            <a:xfrm>
              <a:off x="6331250" y="4336605"/>
              <a:ext cx="40898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33" name="Rectangle 33"/>
            <p:cNvSpPr>
              <a:spLocks noChangeArrowheads="1"/>
            </p:cNvSpPr>
            <p:nvPr/>
          </p:nvSpPr>
          <p:spPr bwMode="auto">
            <a:xfrm>
              <a:off x="5834862" y="4142977"/>
              <a:ext cx="471672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400</a:t>
              </a:r>
              <a:endParaRPr lang="en-US" altLang="en-US" sz="28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4" name="Line 34"/>
            <p:cNvSpPr>
              <a:spLocks noChangeShapeType="1"/>
            </p:cNvSpPr>
            <p:nvPr/>
          </p:nvSpPr>
          <p:spPr bwMode="auto">
            <a:xfrm>
              <a:off x="6331250" y="3856151"/>
              <a:ext cx="40898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35" name="Line 37"/>
            <p:cNvSpPr>
              <a:spLocks noChangeShapeType="1"/>
            </p:cNvSpPr>
            <p:nvPr/>
          </p:nvSpPr>
          <p:spPr bwMode="auto">
            <a:xfrm>
              <a:off x="6331250" y="3385951"/>
              <a:ext cx="40898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36" name="Rectangle 39"/>
            <p:cNvSpPr>
              <a:spLocks noChangeArrowheads="1"/>
            </p:cNvSpPr>
            <p:nvPr/>
          </p:nvSpPr>
          <p:spPr bwMode="auto">
            <a:xfrm>
              <a:off x="5867564" y="3199725"/>
              <a:ext cx="438970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500</a:t>
              </a:r>
              <a:endParaRPr lang="en-US" altLang="en-US" sz="28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7" name="Line 40"/>
            <p:cNvSpPr>
              <a:spLocks noChangeShapeType="1"/>
            </p:cNvSpPr>
            <p:nvPr/>
          </p:nvSpPr>
          <p:spPr bwMode="auto">
            <a:xfrm>
              <a:off x="6331250" y="2905497"/>
              <a:ext cx="40898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38" name="Line 43"/>
            <p:cNvSpPr>
              <a:spLocks noChangeShapeType="1"/>
            </p:cNvSpPr>
            <p:nvPr/>
          </p:nvSpPr>
          <p:spPr bwMode="auto">
            <a:xfrm>
              <a:off x="6331250" y="2435297"/>
              <a:ext cx="40898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39" name="Rectangle 45"/>
            <p:cNvSpPr>
              <a:spLocks noChangeArrowheads="1"/>
            </p:cNvSpPr>
            <p:nvPr/>
          </p:nvSpPr>
          <p:spPr bwMode="auto">
            <a:xfrm>
              <a:off x="5841319" y="2256471"/>
              <a:ext cx="471672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600</a:t>
              </a:r>
              <a:endParaRPr lang="en-US" altLang="en-US" sz="28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40" name="Line 47"/>
            <p:cNvSpPr>
              <a:spLocks noChangeShapeType="1"/>
            </p:cNvSpPr>
            <p:nvPr/>
          </p:nvSpPr>
          <p:spPr bwMode="auto">
            <a:xfrm>
              <a:off x="6371262" y="6249631"/>
              <a:ext cx="2394913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41" name="Line 49"/>
            <p:cNvSpPr>
              <a:spLocks noChangeShapeType="1"/>
            </p:cNvSpPr>
            <p:nvPr/>
          </p:nvSpPr>
          <p:spPr bwMode="auto">
            <a:xfrm flipV="1">
              <a:off x="6376925" y="2435297"/>
              <a:ext cx="0" cy="3814334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42" name="Rectangle 158"/>
            <p:cNvSpPr>
              <a:spLocks noChangeArrowheads="1"/>
            </p:cNvSpPr>
            <p:nvPr/>
          </p:nvSpPr>
          <p:spPr bwMode="auto">
            <a:xfrm>
              <a:off x="6927262" y="2126919"/>
              <a:ext cx="1893784" cy="354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Minimal RT</a:t>
              </a: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 (</a:t>
              </a:r>
              <a:r>
                <a:rPr lang="en-US" altLang="en-US" sz="2400" err="1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ms</a:t>
              </a: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)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43" name="ZoneTexte 426"/>
            <p:cNvSpPr txBox="1">
              <a:spLocks noChangeArrowheads="1"/>
            </p:cNvSpPr>
            <p:nvPr/>
          </p:nvSpPr>
          <p:spPr bwMode="auto">
            <a:xfrm>
              <a:off x="7222672" y="2651301"/>
              <a:ext cx="661799" cy="62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fr-BE" altLang="fr-FR" sz="3600">
                  <a:latin typeface="Constantia" panose="02030602050306030303" pitchFamily="18" charset="0"/>
                  <a:cs typeface="Arial" panose="020B0604020202020204" pitchFamily="34" charset="0"/>
                </a:rPr>
                <a:t>*</a:t>
              </a:r>
              <a:endParaRPr lang="en-GB" altLang="fr-FR" sz="3600"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44" name="Line 135"/>
            <p:cNvSpPr>
              <a:spLocks noChangeShapeType="1"/>
            </p:cNvSpPr>
            <p:nvPr/>
          </p:nvSpPr>
          <p:spPr bwMode="auto">
            <a:xfrm>
              <a:off x="3183556" y="4071333"/>
              <a:ext cx="240556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45" name="Line 13"/>
            <p:cNvSpPr>
              <a:spLocks noChangeShapeType="1"/>
            </p:cNvSpPr>
            <p:nvPr/>
          </p:nvSpPr>
          <p:spPr bwMode="auto">
            <a:xfrm flipV="1">
              <a:off x="3755807" y="6252417"/>
              <a:ext cx="0" cy="58592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46" name="Line 16"/>
            <p:cNvSpPr>
              <a:spLocks noChangeShapeType="1"/>
            </p:cNvSpPr>
            <p:nvPr/>
          </p:nvSpPr>
          <p:spPr bwMode="auto">
            <a:xfrm flipV="1">
              <a:off x="5009996" y="6252417"/>
              <a:ext cx="0" cy="58592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47" name="Line 11"/>
            <p:cNvSpPr>
              <a:spLocks noChangeShapeType="1"/>
            </p:cNvSpPr>
            <p:nvPr/>
          </p:nvSpPr>
          <p:spPr bwMode="auto">
            <a:xfrm>
              <a:off x="3189095" y="6254524"/>
              <a:ext cx="2385042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50" name="ZoneTexte 433"/>
            <p:cNvSpPr txBox="1">
              <a:spLocks noChangeArrowheads="1"/>
            </p:cNvSpPr>
            <p:nvPr/>
          </p:nvSpPr>
          <p:spPr bwMode="auto">
            <a:xfrm>
              <a:off x="4005116" y="2651301"/>
              <a:ext cx="842733" cy="62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fr-BE" altLang="fr-FR" sz="3600">
                  <a:latin typeface="Constantia" panose="02030602050306030303" pitchFamily="18" charset="0"/>
                  <a:cs typeface="Arial" panose="020B0604020202020204" pitchFamily="34" charset="0"/>
                </a:rPr>
                <a:t>***</a:t>
              </a:r>
              <a:endParaRPr lang="en-GB" altLang="fr-FR" sz="3600"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1" name="Rectangle 119"/>
            <p:cNvSpPr>
              <a:spLocks noChangeArrowheads="1"/>
            </p:cNvSpPr>
            <p:nvPr/>
          </p:nvSpPr>
          <p:spPr bwMode="auto">
            <a:xfrm>
              <a:off x="3825077" y="2097712"/>
              <a:ext cx="1117122" cy="354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Bias </a:t>
              </a: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(c’) </a:t>
              </a:r>
              <a:r>
                <a:rPr lang="en-US" altLang="en-US" sz="16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[1]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52" name="Groupe 437"/>
            <p:cNvGrpSpPr>
              <a:grpSpLocks/>
            </p:cNvGrpSpPr>
            <p:nvPr/>
          </p:nvGrpSpPr>
          <p:grpSpPr bwMode="auto">
            <a:xfrm>
              <a:off x="6717564" y="3580625"/>
              <a:ext cx="421759" cy="858372"/>
              <a:chOff x="9020176" y="2657475"/>
              <a:chExt cx="523874" cy="930275"/>
            </a:xfrm>
          </p:grpSpPr>
          <p:sp>
            <p:nvSpPr>
              <p:cNvPr id="495" name="Line 48"/>
              <p:cNvSpPr>
                <a:spLocks noChangeShapeType="1"/>
              </p:cNvSpPr>
              <p:nvPr/>
            </p:nvSpPr>
            <p:spPr bwMode="auto">
              <a:xfrm>
                <a:off x="9150351" y="2657475"/>
                <a:ext cx="263524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96" name="Line 50"/>
              <p:cNvSpPr>
                <a:spLocks noChangeShapeType="1"/>
              </p:cNvSpPr>
              <p:nvPr/>
            </p:nvSpPr>
            <p:spPr bwMode="auto">
              <a:xfrm>
                <a:off x="9150351" y="3587750"/>
                <a:ext cx="263524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97" name="Freeform 52"/>
              <p:cNvSpPr>
                <a:spLocks/>
              </p:cNvSpPr>
              <p:nvPr/>
            </p:nvSpPr>
            <p:spPr bwMode="auto">
              <a:xfrm>
                <a:off x="9020176" y="2967038"/>
                <a:ext cx="523874" cy="396875"/>
              </a:xfrm>
              <a:custGeom>
                <a:avLst/>
                <a:gdLst>
                  <a:gd name="T0" fmla="*/ 2147483646 w 492"/>
                  <a:gd name="T1" fmla="*/ 2147483646 h 250"/>
                  <a:gd name="T2" fmla="*/ 0 w 492"/>
                  <a:gd name="T3" fmla="*/ 2147483646 h 250"/>
                  <a:gd name="T4" fmla="*/ 0 w 492"/>
                  <a:gd name="T5" fmla="*/ 0 h 250"/>
                  <a:gd name="T6" fmla="*/ 2147483646 w 492"/>
                  <a:gd name="T7" fmla="*/ 0 h 250"/>
                  <a:gd name="T8" fmla="*/ 2147483646 w 492"/>
                  <a:gd name="T9" fmla="*/ 2147483646 h 250"/>
                  <a:gd name="T10" fmla="*/ 2147483646 w 492"/>
                  <a:gd name="T11" fmla="*/ 2147483646 h 250"/>
                  <a:gd name="T12" fmla="*/ 2147483646 w 492"/>
                  <a:gd name="T13" fmla="*/ 2147483646 h 250"/>
                  <a:gd name="T14" fmla="*/ 2147483646 w 492"/>
                  <a:gd name="T15" fmla="*/ 2147483646 h 250"/>
                  <a:gd name="T16" fmla="*/ 0 w 492"/>
                  <a:gd name="T17" fmla="*/ 2147483646 h 250"/>
                  <a:gd name="T18" fmla="*/ 0 w 492"/>
                  <a:gd name="T19" fmla="*/ 2147483646 h 250"/>
                  <a:gd name="T20" fmla="*/ 2147483646 w 492"/>
                  <a:gd name="T21" fmla="*/ 2147483646 h 25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492" h="250">
                    <a:moveTo>
                      <a:pt x="123" y="195"/>
                    </a:moveTo>
                    <a:lnTo>
                      <a:pt x="0" y="140"/>
                    </a:lnTo>
                    <a:lnTo>
                      <a:pt x="0" y="0"/>
                    </a:lnTo>
                    <a:lnTo>
                      <a:pt x="492" y="0"/>
                    </a:lnTo>
                    <a:lnTo>
                      <a:pt x="492" y="140"/>
                    </a:lnTo>
                    <a:lnTo>
                      <a:pt x="369" y="195"/>
                    </a:lnTo>
                    <a:lnTo>
                      <a:pt x="492" y="250"/>
                    </a:lnTo>
                    <a:lnTo>
                      <a:pt x="492" y="195"/>
                    </a:lnTo>
                    <a:lnTo>
                      <a:pt x="0" y="195"/>
                    </a:lnTo>
                    <a:lnTo>
                      <a:pt x="0" y="250"/>
                    </a:lnTo>
                    <a:lnTo>
                      <a:pt x="123" y="195"/>
                    </a:lnTo>
                  </a:path>
                </a:pathLst>
              </a:custGeom>
              <a:solidFill>
                <a:srgbClr val="0070C0"/>
              </a:solidFill>
              <a:ln w="4763" cap="flat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98" name="Line 54"/>
              <p:cNvSpPr>
                <a:spLocks noChangeShapeType="1"/>
              </p:cNvSpPr>
              <p:nvPr/>
            </p:nvSpPr>
            <p:spPr bwMode="auto">
              <a:xfrm>
                <a:off x="9147176" y="3276600"/>
                <a:ext cx="269874" cy="0"/>
              </a:xfrm>
              <a:prstGeom prst="line">
                <a:avLst/>
              </a:prstGeom>
              <a:noFill/>
              <a:ln w="4763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99" name="Line 48"/>
              <p:cNvSpPr>
                <a:spLocks noChangeShapeType="1"/>
              </p:cNvSpPr>
              <p:nvPr/>
            </p:nvSpPr>
            <p:spPr bwMode="auto">
              <a:xfrm flipV="1">
                <a:off x="9278938" y="2660648"/>
                <a:ext cx="0" cy="306389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500" name="Line 48"/>
              <p:cNvSpPr>
                <a:spLocks noChangeShapeType="1"/>
              </p:cNvSpPr>
              <p:nvPr/>
            </p:nvSpPr>
            <p:spPr bwMode="auto">
              <a:xfrm flipV="1">
                <a:off x="9278938" y="3278981"/>
                <a:ext cx="0" cy="306389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</p:grpSp>
        <p:grpSp>
          <p:nvGrpSpPr>
            <p:cNvPr id="153" name="Groupe 444"/>
            <p:cNvGrpSpPr>
              <a:grpSpLocks/>
            </p:cNvGrpSpPr>
            <p:nvPr/>
          </p:nvGrpSpPr>
          <p:grpSpPr bwMode="auto">
            <a:xfrm>
              <a:off x="7976452" y="3007889"/>
              <a:ext cx="420250" cy="1431107"/>
              <a:chOff x="10583864" y="2036763"/>
              <a:chExt cx="522000" cy="1550987"/>
            </a:xfrm>
          </p:grpSpPr>
          <p:sp>
            <p:nvSpPr>
              <p:cNvPr id="489" name="Line 49"/>
              <p:cNvSpPr>
                <a:spLocks noChangeShapeType="1"/>
              </p:cNvSpPr>
              <p:nvPr/>
            </p:nvSpPr>
            <p:spPr bwMode="auto">
              <a:xfrm>
                <a:off x="10712452" y="2036763"/>
                <a:ext cx="260348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90" name="Line 51"/>
              <p:cNvSpPr>
                <a:spLocks noChangeShapeType="1"/>
              </p:cNvSpPr>
              <p:nvPr/>
            </p:nvSpPr>
            <p:spPr bwMode="auto">
              <a:xfrm>
                <a:off x="10712452" y="3587750"/>
                <a:ext cx="260348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91" name="Freeform 53"/>
              <p:cNvSpPr>
                <a:spLocks/>
              </p:cNvSpPr>
              <p:nvPr/>
            </p:nvSpPr>
            <p:spPr bwMode="auto">
              <a:xfrm>
                <a:off x="10583864" y="2657475"/>
                <a:ext cx="522000" cy="619125"/>
              </a:xfrm>
              <a:custGeom>
                <a:avLst/>
                <a:gdLst>
                  <a:gd name="T0" fmla="*/ 2147483646 w 493"/>
                  <a:gd name="T1" fmla="*/ 2147483646 h 390"/>
                  <a:gd name="T2" fmla="*/ 0 w 493"/>
                  <a:gd name="T3" fmla="*/ 2147483646 h 390"/>
                  <a:gd name="T4" fmla="*/ 0 w 493"/>
                  <a:gd name="T5" fmla="*/ 0 h 390"/>
                  <a:gd name="T6" fmla="*/ 2147483646 w 493"/>
                  <a:gd name="T7" fmla="*/ 0 h 390"/>
                  <a:gd name="T8" fmla="*/ 2147483646 w 493"/>
                  <a:gd name="T9" fmla="*/ 2147483646 h 390"/>
                  <a:gd name="T10" fmla="*/ 2147483646 w 493"/>
                  <a:gd name="T11" fmla="*/ 2147483646 h 390"/>
                  <a:gd name="T12" fmla="*/ 2147483646 w 493"/>
                  <a:gd name="T13" fmla="*/ 2147483646 h 390"/>
                  <a:gd name="T14" fmla="*/ 2147483646 w 493"/>
                  <a:gd name="T15" fmla="*/ 2147483646 h 390"/>
                  <a:gd name="T16" fmla="*/ 0 w 493"/>
                  <a:gd name="T17" fmla="*/ 2147483646 h 390"/>
                  <a:gd name="T18" fmla="*/ 0 w 493"/>
                  <a:gd name="T19" fmla="*/ 2147483646 h 390"/>
                  <a:gd name="T20" fmla="*/ 2147483646 w 493"/>
                  <a:gd name="T21" fmla="*/ 2147483646 h 39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493" h="390">
                    <a:moveTo>
                      <a:pt x="124" y="195"/>
                    </a:moveTo>
                    <a:lnTo>
                      <a:pt x="0" y="79"/>
                    </a:lnTo>
                    <a:lnTo>
                      <a:pt x="0" y="0"/>
                    </a:lnTo>
                    <a:lnTo>
                      <a:pt x="493" y="0"/>
                    </a:lnTo>
                    <a:lnTo>
                      <a:pt x="493" y="79"/>
                    </a:lnTo>
                    <a:lnTo>
                      <a:pt x="370" y="195"/>
                    </a:lnTo>
                    <a:lnTo>
                      <a:pt x="493" y="311"/>
                    </a:lnTo>
                    <a:lnTo>
                      <a:pt x="493" y="390"/>
                    </a:lnTo>
                    <a:lnTo>
                      <a:pt x="0" y="390"/>
                    </a:lnTo>
                    <a:lnTo>
                      <a:pt x="0" y="311"/>
                    </a:lnTo>
                    <a:lnTo>
                      <a:pt x="124" y="195"/>
                    </a:lnTo>
                  </a:path>
                </a:pathLst>
              </a:custGeom>
              <a:solidFill>
                <a:srgbClr val="C00000"/>
              </a:solidFill>
              <a:ln w="4763" cap="flat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92" name="Line 55"/>
              <p:cNvSpPr>
                <a:spLocks noChangeShapeType="1"/>
              </p:cNvSpPr>
              <p:nvPr/>
            </p:nvSpPr>
            <p:spPr bwMode="auto">
              <a:xfrm>
                <a:off x="10718802" y="2967038"/>
                <a:ext cx="253998" cy="0"/>
              </a:xfrm>
              <a:prstGeom prst="line">
                <a:avLst/>
              </a:prstGeom>
              <a:noFill/>
              <a:ln w="4763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93" name="Line 48"/>
              <p:cNvSpPr>
                <a:spLocks noChangeShapeType="1"/>
              </p:cNvSpPr>
              <p:nvPr/>
            </p:nvSpPr>
            <p:spPr bwMode="auto">
              <a:xfrm flipV="1">
                <a:off x="10843419" y="2036763"/>
                <a:ext cx="0" cy="620712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94" name="Line 48"/>
              <p:cNvSpPr>
                <a:spLocks noChangeShapeType="1"/>
              </p:cNvSpPr>
              <p:nvPr/>
            </p:nvSpPr>
            <p:spPr bwMode="auto">
              <a:xfrm flipV="1">
                <a:off x="10842625" y="3276600"/>
                <a:ext cx="0" cy="30877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</p:grpSp>
        <p:sp>
          <p:nvSpPr>
            <p:cNvPr id="154" name="Line 427"/>
            <p:cNvSpPr>
              <a:spLocks noChangeShapeType="1"/>
            </p:cNvSpPr>
            <p:nvPr/>
          </p:nvSpPr>
          <p:spPr bwMode="auto">
            <a:xfrm>
              <a:off x="7089635" y="3582879"/>
              <a:ext cx="1228356" cy="0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55" name="Line 403"/>
            <p:cNvSpPr>
              <a:spLocks noChangeShapeType="1"/>
            </p:cNvSpPr>
            <p:nvPr/>
          </p:nvSpPr>
          <p:spPr bwMode="auto">
            <a:xfrm flipV="1">
              <a:off x="6744368" y="3582879"/>
              <a:ext cx="1321312" cy="285546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56" name="Line 404"/>
            <p:cNvSpPr>
              <a:spLocks noChangeShapeType="1"/>
            </p:cNvSpPr>
            <p:nvPr/>
          </p:nvSpPr>
          <p:spPr bwMode="auto">
            <a:xfrm flipV="1">
              <a:off x="6492057" y="3868425"/>
              <a:ext cx="1447468" cy="287188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57" name="Line 406"/>
            <p:cNvSpPr>
              <a:spLocks noChangeShapeType="1"/>
            </p:cNvSpPr>
            <p:nvPr/>
          </p:nvSpPr>
          <p:spPr bwMode="auto">
            <a:xfrm>
              <a:off x="6807446" y="3868425"/>
              <a:ext cx="1289774" cy="287188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58" name="Line 407"/>
            <p:cNvSpPr>
              <a:spLocks noChangeShapeType="1"/>
            </p:cNvSpPr>
            <p:nvPr/>
          </p:nvSpPr>
          <p:spPr bwMode="auto">
            <a:xfrm flipV="1">
              <a:off x="6868864" y="3295693"/>
              <a:ext cx="1228356" cy="572733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59" name="Line 409"/>
            <p:cNvSpPr>
              <a:spLocks noChangeShapeType="1"/>
            </p:cNvSpPr>
            <p:nvPr/>
          </p:nvSpPr>
          <p:spPr bwMode="auto">
            <a:xfrm flipV="1">
              <a:off x="6681290" y="3868425"/>
              <a:ext cx="1321312" cy="287188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60" name="Line 410"/>
            <p:cNvSpPr>
              <a:spLocks noChangeShapeType="1"/>
            </p:cNvSpPr>
            <p:nvPr/>
          </p:nvSpPr>
          <p:spPr bwMode="auto">
            <a:xfrm flipV="1">
              <a:off x="6744368" y="3295693"/>
              <a:ext cx="1415929" cy="859920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61" name="Line 411"/>
            <p:cNvSpPr>
              <a:spLocks noChangeShapeType="1"/>
            </p:cNvSpPr>
            <p:nvPr/>
          </p:nvSpPr>
          <p:spPr bwMode="auto">
            <a:xfrm>
              <a:off x="6995019" y="3868425"/>
              <a:ext cx="1165278" cy="572734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62" name="Line 412"/>
            <p:cNvSpPr>
              <a:spLocks noChangeShapeType="1"/>
            </p:cNvSpPr>
            <p:nvPr/>
          </p:nvSpPr>
          <p:spPr bwMode="auto">
            <a:xfrm flipV="1">
              <a:off x="6807446" y="3868425"/>
              <a:ext cx="1258235" cy="287188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63" name="Line 413"/>
            <p:cNvSpPr>
              <a:spLocks noChangeShapeType="1"/>
            </p:cNvSpPr>
            <p:nvPr/>
          </p:nvSpPr>
          <p:spPr bwMode="auto">
            <a:xfrm flipV="1">
              <a:off x="6868864" y="3868425"/>
              <a:ext cx="1259894" cy="287188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64" name="Line 414"/>
            <p:cNvSpPr>
              <a:spLocks noChangeShapeType="1"/>
            </p:cNvSpPr>
            <p:nvPr/>
          </p:nvSpPr>
          <p:spPr bwMode="auto">
            <a:xfrm>
              <a:off x="6902063" y="4441159"/>
              <a:ext cx="1321312" cy="0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65" name="Line 415"/>
            <p:cNvSpPr>
              <a:spLocks noChangeShapeType="1"/>
            </p:cNvSpPr>
            <p:nvPr/>
          </p:nvSpPr>
          <p:spPr bwMode="auto">
            <a:xfrm flipV="1">
              <a:off x="6963480" y="3868425"/>
              <a:ext cx="1228356" cy="572734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66" name="Line 416"/>
            <p:cNvSpPr>
              <a:spLocks noChangeShapeType="1"/>
            </p:cNvSpPr>
            <p:nvPr/>
          </p:nvSpPr>
          <p:spPr bwMode="auto">
            <a:xfrm flipV="1">
              <a:off x="6995019" y="3868425"/>
              <a:ext cx="1259894" cy="287188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67" name="Line 417"/>
            <p:cNvSpPr>
              <a:spLocks noChangeShapeType="1"/>
            </p:cNvSpPr>
            <p:nvPr/>
          </p:nvSpPr>
          <p:spPr bwMode="auto">
            <a:xfrm flipV="1">
              <a:off x="7058097" y="3582879"/>
              <a:ext cx="1070661" cy="572734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68" name="Line 418"/>
            <p:cNvSpPr>
              <a:spLocks noChangeShapeType="1"/>
            </p:cNvSpPr>
            <p:nvPr/>
          </p:nvSpPr>
          <p:spPr bwMode="auto">
            <a:xfrm flipV="1">
              <a:off x="7121175" y="3010146"/>
              <a:ext cx="1039123" cy="1145466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69" name="Line 419"/>
            <p:cNvSpPr>
              <a:spLocks noChangeShapeType="1"/>
            </p:cNvSpPr>
            <p:nvPr/>
          </p:nvSpPr>
          <p:spPr bwMode="auto">
            <a:xfrm>
              <a:off x="7184253" y="4155613"/>
              <a:ext cx="1039123" cy="0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70" name="Line 420"/>
            <p:cNvSpPr>
              <a:spLocks noChangeShapeType="1"/>
            </p:cNvSpPr>
            <p:nvPr/>
          </p:nvSpPr>
          <p:spPr bwMode="auto">
            <a:xfrm>
              <a:off x="6774247" y="3582879"/>
              <a:ext cx="1543744" cy="285546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71" name="Line 421"/>
            <p:cNvSpPr>
              <a:spLocks noChangeShapeType="1"/>
            </p:cNvSpPr>
            <p:nvPr/>
          </p:nvSpPr>
          <p:spPr bwMode="auto">
            <a:xfrm flipV="1">
              <a:off x="7247330" y="3295693"/>
              <a:ext cx="976045" cy="859920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72" name="Line 422"/>
            <p:cNvSpPr>
              <a:spLocks noChangeShapeType="1"/>
            </p:cNvSpPr>
            <p:nvPr/>
          </p:nvSpPr>
          <p:spPr bwMode="auto">
            <a:xfrm flipV="1">
              <a:off x="7058097" y="3582879"/>
              <a:ext cx="1133739" cy="285546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73" name="Line 423"/>
            <p:cNvSpPr>
              <a:spLocks noChangeShapeType="1"/>
            </p:cNvSpPr>
            <p:nvPr/>
          </p:nvSpPr>
          <p:spPr bwMode="auto">
            <a:xfrm flipV="1">
              <a:off x="7310408" y="3868425"/>
              <a:ext cx="1070661" cy="287188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74" name="Line 424"/>
            <p:cNvSpPr>
              <a:spLocks noChangeShapeType="1"/>
            </p:cNvSpPr>
            <p:nvPr/>
          </p:nvSpPr>
          <p:spPr bwMode="auto">
            <a:xfrm>
              <a:off x="6902063" y="3582879"/>
              <a:ext cx="1384390" cy="572734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75" name="Line 426"/>
            <p:cNvSpPr>
              <a:spLocks noChangeShapeType="1"/>
            </p:cNvSpPr>
            <p:nvPr/>
          </p:nvSpPr>
          <p:spPr bwMode="auto">
            <a:xfrm>
              <a:off x="7026558" y="3582879"/>
              <a:ext cx="1322973" cy="572734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76" name="Line 428"/>
            <p:cNvSpPr>
              <a:spLocks noChangeShapeType="1"/>
            </p:cNvSpPr>
            <p:nvPr/>
          </p:nvSpPr>
          <p:spPr bwMode="auto">
            <a:xfrm flipV="1">
              <a:off x="7121175" y="3295693"/>
              <a:ext cx="1165278" cy="572733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77" name="Line 429"/>
            <p:cNvSpPr>
              <a:spLocks noChangeShapeType="1"/>
            </p:cNvSpPr>
            <p:nvPr/>
          </p:nvSpPr>
          <p:spPr bwMode="auto">
            <a:xfrm flipV="1">
              <a:off x="7373486" y="3868425"/>
              <a:ext cx="1070661" cy="287188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78" name="Line 430"/>
            <p:cNvSpPr>
              <a:spLocks noChangeShapeType="1"/>
            </p:cNvSpPr>
            <p:nvPr/>
          </p:nvSpPr>
          <p:spPr bwMode="auto">
            <a:xfrm flipV="1">
              <a:off x="6931942" y="3010146"/>
              <a:ext cx="1291433" cy="285546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79" name="Line 408"/>
            <p:cNvSpPr>
              <a:spLocks noChangeShapeType="1"/>
            </p:cNvSpPr>
            <p:nvPr/>
          </p:nvSpPr>
          <p:spPr bwMode="auto">
            <a:xfrm>
              <a:off x="6618212" y="4155613"/>
              <a:ext cx="1542085" cy="0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80" name="Line 425"/>
            <p:cNvSpPr>
              <a:spLocks noChangeShapeType="1"/>
            </p:cNvSpPr>
            <p:nvPr/>
          </p:nvSpPr>
          <p:spPr bwMode="auto">
            <a:xfrm>
              <a:off x="6963480" y="3582879"/>
              <a:ext cx="1291433" cy="0"/>
            </a:xfrm>
            <a:prstGeom prst="line">
              <a:avLst/>
            </a:prstGeom>
            <a:noFill/>
            <a:ln w="4763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81" name="Line 405"/>
            <p:cNvSpPr>
              <a:spLocks noChangeShapeType="1"/>
            </p:cNvSpPr>
            <p:nvPr/>
          </p:nvSpPr>
          <p:spPr bwMode="auto">
            <a:xfrm>
              <a:off x="6555135" y="4155613"/>
              <a:ext cx="1479007" cy="0"/>
            </a:xfrm>
            <a:prstGeom prst="line">
              <a:avLst/>
            </a:prstGeom>
            <a:noFill/>
            <a:ln w="4763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grpSp>
          <p:nvGrpSpPr>
            <p:cNvPr id="182" name="Groupe 181"/>
            <p:cNvGrpSpPr/>
            <p:nvPr/>
          </p:nvGrpSpPr>
          <p:grpSpPr>
            <a:xfrm>
              <a:off x="6448804" y="3253054"/>
              <a:ext cx="958321" cy="1235202"/>
              <a:chOff x="8686345" y="2302465"/>
              <a:chExt cx="1190348" cy="1338671"/>
            </a:xfrm>
            <a:solidFill>
              <a:schemeClr val="accent1"/>
            </a:solidFill>
          </p:grpSpPr>
          <p:sp>
            <p:nvSpPr>
              <p:cNvPr id="458" name="Freeform 58"/>
              <p:cNvSpPr>
                <a:spLocks/>
              </p:cNvSpPr>
              <p:nvPr/>
            </p:nvSpPr>
            <p:spPr bwMode="auto">
              <a:xfrm>
                <a:off x="8997096" y="2916828"/>
                <a:ext cx="95372" cy="97246"/>
              </a:xfrm>
              <a:custGeom>
                <a:avLst/>
                <a:gdLst>
                  <a:gd name="T0" fmla="*/ 121 w 121"/>
                  <a:gd name="T1" fmla="*/ 101 h 202"/>
                  <a:gd name="T2" fmla="*/ 116 w 121"/>
                  <a:gd name="T3" fmla="*/ 62 h 202"/>
                  <a:gd name="T4" fmla="*/ 103 w 121"/>
                  <a:gd name="T5" fmla="*/ 30 h 202"/>
                  <a:gd name="T6" fmla="*/ 83 w 121"/>
                  <a:gd name="T7" fmla="*/ 7 h 202"/>
                  <a:gd name="T8" fmla="*/ 60 w 121"/>
                  <a:gd name="T9" fmla="*/ 0 h 202"/>
                  <a:gd name="T10" fmla="*/ 37 w 121"/>
                  <a:gd name="T11" fmla="*/ 7 h 202"/>
                  <a:gd name="T12" fmla="*/ 17 w 121"/>
                  <a:gd name="T13" fmla="*/ 30 h 202"/>
                  <a:gd name="T14" fmla="*/ 4 w 121"/>
                  <a:gd name="T15" fmla="*/ 62 h 202"/>
                  <a:gd name="T16" fmla="*/ 0 w 121"/>
                  <a:gd name="T17" fmla="*/ 101 h 202"/>
                  <a:gd name="T18" fmla="*/ 4 w 121"/>
                  <a:gd name="T19" fmla="*/ 140 h 202"/>
                  <a:gd name="T20" fmla="*/ 17 w 121"/>
                  <a:gd name="T21" fmla="*/ 173 h 202"/>
                  <a:gd name="T22" fmla="*/ 37 w 121"/>
                  <a:gd name="T23" fmla="*/ 195 h 202"/>
                  <a:gd name="T24" fmla="*/ 60 w 121"/>
                  <a:gd name="T25" fmla="*/ 202 h 202"/>
                  <a:gd name="T26" fmla="*/ 83 w 121"/>
                  <a:gd name="T27" fmla="*/ 195 h 202"/>
                  <a:gd name="T28" fmla="*/ 103 w 121"/>
                  <a:gd name="T29" fmla="*/ 173 h 202"/>
                  <a:gd name="T30" fmla="*/ 116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6" y="62"/>
                    </a:lnTo>
                    <a:lnTo>
                      <a:pt x="103" y="30"/>
                    </a:lnTo>
                    <a:lnTo>
                      <a:pt x="83" y="7"/>
                    </a:lnTo>
                    <a:lnTo>
                      <a:pt x="60" y="0"/>
                    </a:lnTo>
                    <a:lnTo>
                      <a:pt x="37" y="7"/>
                    </a:lnTo>
                    <a:lnTo>
                      <a:pt x="17" y="30"/>
                    </a:lnTo>
                    <a:lnTo>
                      <a:pt x="4" y="62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7" y="173"/>
                    </a:lnTo>
                    <a:lnTo>
                      <a:pt x="37" y="195"/>
                    </a:lnTo>
                    <a:lnTo>
                      <a:pt x="60" y="202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59" name="Freeform 59"/>
              <p:cNvSpPr>
                <a:spLocks/>
              </p:cNvSpPr>
              <p:nvPr/>
            </p:nvSpPr>
            <p:spPr bwMode="auto">
              <a:xfrm>
                <a:off x="9076471" y="2916828"/>
                <a:ext cx="95372" cy="97246"/>
              </a:xfrm>
              <a:custGeom>
                <a:avLst/>
                <a:gdLst>
                  <a:gd name="T0" fmla="*/ 121 w 121"/>
                  <a:gd name="T1" fmla="*/ 101 h 202"/>
                  <a:gd name="T2" fmla="*/ 116 w 121"/>
                  <a:gd name="T3" fmla="*/ 62 h 202"/>
                  <a:gd name="T4" fmla="*/ 103 w 121"/>
                  <a:gd name="T5" fmla="*/ 30 h 202"/>
                  <a:gd name="T6" fmla="*/ 83 w 121"/>
                  <a:gd name="T7" fmla="*/ 7 h 202"/>
                  <a:gd name="T8" fmla="*/ 60 w 121"/>
                  <a:gd name="T9" fmla="*/ 0 h 202"/>
                  <a:gd name="T10" fmla="*/ 37 w 121"/>
                  <a:gd name="T11" fmla="*/ 7 h 202"/>
                  <a:gd name="T12" fmla="*/ 17 w 121"/>
                  <a:gd name="T13" fmla="*/ 30 h 202"/>
                  <a:gd name="T14" fmla="*/ 4 w 121"/>
                  <a:gd name="T15" fmla="*/ 62 h 202"/>
                  <a:gd name="T16" fmla="*/ 0 w 121"/>
                  <a:gd name="T17" fmla="*/ 101 h 202"/>
                  <a:gd name="T18" fmla="*/ 4 w 121"/>
                  <a:gd name="T19" fmla="*/ 140 h 202"/>
                  <a:gd name="T20" fmla="*/ 17 w 121"/>
                  <a:gd name="T21" fmla="*/ 173 h 202"/>
                  <a:gd name="T22" fmla="*/ 37 w 121"/>
                  <a:gd name="T23" fmla="*/ 195 h 202"/>
                  <a:gd name="T24" fmla="*/ 60 w 121"/>
                  <a:gd name="T25" fmla="*/ 202 h 202"/>
                  <a:gd name="T26" fmla="*/ 83 w 121"/>
                  <a:gd name="T27" fmla="*/ 195 h 202"/>
                  <a:gd name="T28" fmla="*/ 103 w 121"/>
                  <a:gd name="T29" fmla="*/ 173 h 202"/>
                  <a:gd name="T30" fmla="*/ 116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6" y="62"/>
                    </a:lnTo>
                    <a:lnTo>
                      <a:pt x="103" y="30"/>
                    </a:lnTo>
                    <a:lnTo>
                      <a:pt x="83" y="7"/>
                    </a:lnTo>
                    <a:lnTo>
                      <a:pt x="60" y="0"/>
                    </a:lnTo>
                    <a:lnTo>
                      <a:pt x="37" y="7"/>
                    </a:lnTo>
                    <a:lnTo>
                      <a:pt x="17" y="30"/>
                    </a:lnTo>
                    <a:lnTo>
                      <a:pt x="4" y="62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7" y="173"/>
                    </a:lnTo>
                    <a:lnTo>
                      <a:pt x="37" y="195"/>
                    </a:lnTo>
                    <a:lnTo>
                      <a:pt x="60" y="202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60" name="Freeform 60"/>
              <p:cNvSpPr>
                <a:spLocks/>
              </p:cNvSpPr>
              <p:nvPr/>
            </p:nvSpPr>
            <p:spPr bwMode="auto">
              <a:xfrm>
                <a:off x="9154657" y="2916828"/>
                <a:ext cx="96162" cy="97246"/>
              </a:xfrm>
              <a:custGeom>
                <a:avLst/>
                <a:gdLst>
                  <a:gd name="T0" fmla="*/ 122 w 122"/>
                  <a:gd name="T1" fmla="*/ 101 h 202"/>
                  <a:gd name="T2" fmla="*/ 117 w 122"/>
                  <a:gd name="T3" fmla="*/ 62 h 202"/>
                  <a:gd name="T4" fmla="*/ 104 w 122"/>
                  <a:gd name="T5" fmla="*/ 30 h 202"/>
                  <a:gd name="T6" fmla="*/ 84 w 122"/>
                  <a:gd name="T7" fmla="*/ 7 h 202"/>
                  <a:gd name="T8" fmla="*/ 61 w 122"/>
                  <a:gd name="T9" fmla="*/ 0 h 202"/>
                  <a:gd name="T10" fmla="*/ 38 w 122"/>
                  <a:gd name="T11" fmla="*/ 7 h 202"/>
                  <a:gd name="T12" fmla="*/ 18 w 122"/>
                  <a:gd name="T13" fmla="*/ 30 h 202"/>
                  <a:gd name="T14" fmla="*/ 5 w 122"/>
                  <a:gd name="T15" fmla="*/ 62 h 202"/>
                  <a:gd name="T16" fmla="*/ 0 w 122"/>
                  <a:gd name="T17" fmla="*/ 101 h 202"/>
                  <a:gd name="T18" fmla="*/ 5 w 122"/>
                  <a:gd name="T19" fmla="*/ 140 h 202"/>
                  <a:gd name="T20" fmla="*/ 18 w 122"/>
                  <a:gd name="T21" fmla="*/ 173 h 202"/>
                  <a:gd name="T22" fmla="*/ 38 w 122"/>
                  <a:gd name="T23" fmla="*/ 195 h 202"/>
                  <a:gd name="T24" fmla="*/ 61 w 122"/>
                  <a:gd name="T25" fmla="*/ 202 h 202"/>
                  <a:gd name="T26" fmla="*/ 84 w 122"/>
                  <a:gd name="T27" fmla="*/ 195 h 202"/>
                  <a:gd name="T28" fmla="*/ 104 w 122"/>
                  <a:gd name="T29" fmla="*/ 173 h 202"/>
                  <a:gd name="T30" fmla="*/ 117 w 122"/>
                  <a:gd name="T31" fmla="*/ 140 h 202"/>
                  <a:gd name="T32" fmla="*/ 122 w 122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2" h="202">
                    <a:moveTo>
                      <a:pt x="122" y="101"/>
                    </a:moveTo>
                    <a:lnTo>
                      <a:pt x="117" y="62"/>
                    </a:lnTo>
                    <a:lnTo>
                      <a:pt x="104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2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61" name="Freeform 61"/>
              <p:cNvSpPr>
                <a:spLocks/>
              </p:cNvSpPr>
              <p:nvPr/>
            </p:nvSpPr>
            <p:spPr bwMode="auto">
              <a:xfrm>
                <a:off x="9233633" y="2916828"/>
                <a:ext cx="95372" cy="97246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4 w 121"/>
                  <a:gd name="T5" fmla="*/ 30 h 202"/>
                  <a:gd name="T6" fmla="*/ 84 w 121"/>
                  <a:gd name="T7" fmla="*/ 7 h 202"/>
                  <a:gd name="T8" fmla="*/ 61 w 121"/>
                  <a:gd name="T9" fmla="*/ 0 h 202"/>
                  <a:gd name="T10" fmla="*/ 38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3 h 202"/>
                  <a:gd name="T22" fmla="*/ 38 w 121"/>
                  <a:gd name="T23" fmla="*/ 195 h 202"/>
                  <a:gd name="T24" fmla="*/ 61 w 121"/>
                  <a:gd name="T25" fmla="*/ 202 h 202"/>
                  <a:gd name="T26" fmla="*/ 84 w 121"/>
                  <a:gd name="T27" fmla="*/ 195 h 202"/>
                  <a:gd name="T28" fmla="*/ 104 w 121"/>
                  <a:gd name="T29" fmla="*/ 173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4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62" name="Freeform 62"/>
              <p:cNvSpPr>
                <a:spLocks/>
              </p:cNvSpPr>
              <p:nvPr/>
            </p:nvSpPr>
            <p:spPr bwMode="auto">
              <a:xfrm>
                <a:off x="9313008" y="2916828"/>
                <a:ext cx="95372" cy="97246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4 w 121"/>
                  <a:gd name="T5" fmla="*/ 30 h 202"/>
                  <a:gd name="T6" fmla="*/ 84 w 121"/>
                  <a:gd name="T7" fmla="*/ 7 h 202"/>
                  <a:gd name="T8" fmla="*/ 61 w 121"/>
                  <a:gd name="T9" fmla="*/ 0 h 202"/>
                  <a:gd name="T10" fmla="*/ 38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3 h 202"/>
                  <a:gd name="T22" fmla="*/ 38 w 121"/>
                  <a:gd name="T23" fmla="*/ 195 h 202"/>
                  <a:gd name="T24" fmla="*/ 61 w 121"/>
                  <a:gd name="T25" fmla="*/ 202 h 202"/>
                  <a:gd name="T26" fmla="*/ 84 w 121"/>
                  <a:gd name="T27" fmla="*/ 195 h 202"/>
                  <a:gd name="T28" fmla="*/ 104 w 121"/>
                  <a:gd name="T29" fmla="*/ 173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4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63" name="Freeform 63"/>
              <p:cNvSpPr>
                <a:spLocks/>
              </p:cNvSpPr>
              <p:nvPr/>
            </p:nvSpPr>
            <p:spPr bwMode="auto">
              <a:xfrm>
                <a:off x="9392383" y="2916828"/>
                <a:ext cx="95372" cy="97246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3 w 121"/>
                  <a:gd name="T5" fmla="*/ 30 h 202"/>
                  <a:gd name="T6" fmla="*/ 84 w 121"/>
                  <a:gd name="T7" fmla="*/ 7 h 202"/>
                  <a:gd name="T8" fmla="*/ 61 w 121"/>
                  <a:gd name="T9" fmla="*/ 0 h 202"/>
                  <a:gd name="T10" fmla="*/ 38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3 h 202"/>
                  <a:gd name="T22" fmla="*/ 38 w 121"/>
                  <a:gd name="T23" fmla="*/ 195 h 202"/>
                  <a:gd name="T24" fmla="*/ 61 w 121"/>
                  <a:gd name="T25" fmla="*/ 202 h 202"/>
                  <a:gd name="T26" fmla="*/ 84 w 121"/>
                  <a:gd name="T27" fmla="*/ 195 h 202"/>
                  <a:gd name="T28" fmla="*/ 103 w 121"/>
                  <a:gd name="T29" fmla="*/ 173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3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64" name="Freeform 64"/>
              <p:cNvSpPr>
                <a:spLocks/>
              </p:cNvSpPr>
              <p:nvPr/>
            </p:nvSpPr>
            <p:spPr bwMode="auto">
              <a:xfrm>
                <a:off x="9471758" y="2916828"/>
                <a:ext cx="95372" cy="97246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3 w 121"/>
                  <a:gd name="T5" fmla="*/ 30 h 202"/>
                  <a:gd name="T6" fmla="*/ 84 w 121"/>
                  <a:gd name="T7" fmla="*/ 7 h 202"/>
                  <a:gd name="T8" fmla="*/ 61 w 121"/>
                  <a:gd name="T9" fmla="*/ 0 h 202"/>
                  <a:gd name="T10" fmla="*/ 38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3 h 202"/>
                  <a:gd name="T22" fmla="*/ 38 w 121"/>
                  <a:gd name="T23" fmla="*/ 195 h 202"/>
                  <a:gd name="T24" fmla="*/ 61 w 121"/>
                  <a:gd name="T25" fmla="*/ 202 h 202"/>
                  <a:gd name="T26" fmla="*/ 84 w 121"/>
                  <a:gd name="T27" fmla="*/ 195 h 202"/>
                  <a:gd name="T28" fmla="*/ 103 w 121"/>
                  <a:gd name="T29" fmla="*/ 173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3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65" name="Freeform 65"/>
              <p:cNvSpPr>
                <a:spLocks/>
              </p:cNvSpPr>
              <p:nvPr/>
            </p:nvSpPr>
            <p:spPr bwMode="auto">
              <a:xfrm>
                <a:off x="8686345" y="3230118"/>
                <a:ext cx="96162" cy="97726"/>
              </a:xfrm>
              <a:custGeom>
                <a:avLst/>
                <a:gdLst>
                  <a:gd name="T0" fmla="*/ 122 w 122"/>
                  <a:gd name="T1" fmla="*/ 101 h 203"/>
                  <a:gd name="T2" fmla="*/ 117 w 122"/>
                  <a:gd name="T3" fmla="*/ 63 h 203"/>
                  <a:gd name="T4" fmla="*/ 104 w 122"/>
                  <a:gd name="T5" fmla="*/ 30 h 203"/>
                  <a:gd name="T6" fmla="*/ 84 w 122"/>
                  <a:gd name="T7" fmla="*/ 8 h 203"/>
                  <a:gd name="T8" fmla="*/ 61 w 122"/>
                  <a:gd name="T9" fmla="*/ 0 h 203"/>
                  <a:gd name="T10" fmla="*/ 38 w 122"/>
                  <a:gd name="T11" fmla="*/ 8 h 203"/>
                  <a:gd name="T12" fmla="*/ 18 w 122"/>
                  <a:gd name="T13" fmla="*/ 30 h 203"/>
                  <a:gd name="T14" fmla="*/ 5 w 122"/>
                  <a:gd name="T15" fmla="*/ 63 h 203"/>
                  <a:gd name="T16" fmla="*/ 0 w 122"/>
                  <a:gd name="T17" fmla="*/ 101 h 203"/>
                  <a:gd name="T18" fmla="*/ 5 w 122"/>
                  <a:gd name="T19" fmla="*/ 140 h 203"/>
                  <a:gd name="T20" fmla="*/ 18 w 122"/>
                  <a:gd name="T21" fmla="*/ 173 h 203"/>
                  <a:gd name="T22" fmla="*/ 38 w 122"/>
                  <a:gd name="T23" fmla="*/ 195 h 203"/>
                  <a:gd name="T24" fmla="*/ 61 w 122"/>
                  <a:gd name="T25" fmla="*/ 203 h 203"/>
                  <a:gd name="T26" fmla="*/ 84 w 122"/>
                  <a:gd name="T27" fmla="*/ 195 h 203"/>
                  <a:gd name="T28" fmla="*/ 104 w 122"/>
                  <a:gd name="T29" fmla="*/ 173 h 203"/>
                  <a:gd name="T30" fmla="*/ 117 w 122"/>
                  <a:gd name="T31" fmla="*/ 140 h 203"/>
                  <a:gd name="T32" fmla="*/ 122 w 122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2" h="203">
                    <a:moveTo>
                      <a:pt x="122" y="101"/>
                    </a:moveTo>
                    <a:lnTo>
                      <a:pt x="117" y="63"/>
                    </a:lnTo>
                    <a:lnTo>
                      <a:pt x="104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2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66" name="Freeform 66"/>
              <p:cNvSpPr>
                <a:spLocks/>
              </p:cNvSpPr>
              <p:nvPr/>
            </p:nvSpPr>
            <p:spPr bwMode="auto">
              <a:xfrm>
                <a:off x="8765321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7 w 121"/>
                  <a:gd name="T3" fmla="*/ 63 h 203"/>
                  <a:gd name="T4" fmla="*/ 104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1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4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7" y="63"/>
                    </a:lnTo>
                    <a:lnTo>
                      <a:pt x="104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67" name="Freeform 67"/>
              <p:cNvSpPr>
                <a:spLocks/>
              </p:cNvSpPr>
              <p:nvPr/>
            </p:nvSpPr>
            <p:spPr bwMode="auto">
              <a:xfrm>
                <a:off x="8844696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7 w 121"/>
                  <a:gd name="T3" fmla="*/ 63 h 203"/>
                  <a:gd name="T4" fmla="*/ 104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1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4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7" y="63"/>
                    </a:lnTo>
                    <a:lnTo>
                      <a:pt x="104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68" name="Freeform 68"/>
              <p:cNvSpPr>
                <a:spLocks/>
              </p:cNvSpPr>
              <p:nvPr/>
            </p:nvSpPr>
            <p:spPr bwMode="auto">
              <a:xfrm>
                <a:off x="8924071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7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1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7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69" name="Freeform 69"/>
              <p:cNvSpPr>
                <a:spLocks/>
              </p:cNvSpPr>
              <p:nvPr/>
            </p:nvSpPr>
            <p:spPr bwMode="auto">
              <a:xfrm>
                <a:off x="8997096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6 w 121"/>
                  <a:gd name="T3" fmla="*/ 63 h 203"/>
                  <a:gd name="T4" fmla="*/ 103 w 121"/>
                  <a:gd name="T5" fmla="*/ 30 h 203"/>
                  <a:gd name="T6" fmla="*/ 83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7 w 121"/>
                  <a:gd name="T13" fmla="*/ 30 h 203"/>
                  <a:gd name="T14" fmla="*/ 4 w 121"/>
                  <a:gd name="T15" fmla="*/ 63 h 203"/>
                  <a:gd name="T16" fmla="*/ 0 w 121"/>
                  <a:gd name="T17" fmla="*/ 101 h 203"/>
                  <a:gd name="T18" fmla="*/ 4 w 121"/>
                  <a:gd name="T19" fmla="*/ 140 h 203"/>
                  <a:gd name="T20" fmla="*/ 17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3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3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7" y="30"/>
                    </a:lnTo>
                    <a:lnTo>
                      <a:pt x="4" y="63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7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70" name="Freeform 70"/>
              <p:cNvSpPr>
                <a:spLocks/>
              </p:cNvSpPr>
              <p:nvPr/>
            </p:nvSpPr>
            <p:spPr bwMode="auto">
              <a:xfrm>
                <a:off x="9076471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6 w 121"/>
                  <a:gd name="T3" fmla="*/ 63 h 203"/>
                  <a:gd name="T4" fmla="*/ 103 w 121"/>
                  <a:gd name="T5" fmla="*/ 30 h 203"/>
                  <a:gd name="T6" fmla="*/ 83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7 w 121"/>
                  <a:gd name="T13" fmla="*/ 30 h 203"/>
                  <a:gd name="T14" fmla="*/ 4 w 121"/>
                  <a:gd name="T15" fmla="*/ 63 h 203"/>
                  <a:gd name="T16" fmla="*/ 0 w 121"/>
                  <a:gd name="T17" fmla="*/ 101 h 203"/>
                  <a:gd name="T18" fmla="*/ 4 w 121"/>
                  <a:gd name="T19" fmla="*/ 140 h 203"/>
                  <a:gd name="T20" fmla="*/ 17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3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3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7" y="30"/>
                    </a:lnTo>
                    <a:lnTo>
                      <a:pt x="4" y="63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7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71" name="Freeform 71"/>
              <p:cNvSpPr>
                <a:spLocks/>
              </p:cNvSpPr>
              <p:nvPr/>
            </p:nvSpPr>
            <p:spPr bwMode="auto">
              <a:xfrm>
                <a:off x="9154657" y="3230118"/>
                <a:ext cx="96162" cy="97726"/>
              </a:xfrm>
              <a:custGeom>
                <a:avLst/>
                <a:gdLst>
                  <a:gd name="T0" fmla="*/ 122 w 122"/>
                  <a:gd name="T1" fmla="*/ 101 h 203"/>
                  <a:gd name="T2" fmla="*/ 117 w 122"/>
                  <a:gd name="T3" fmla="*/ 63 h 203"/>
                  <a:gd name="T4" fmla="*/ 104 w 122"/>
                  <a:gd name="T5" fmla="*/ 30 h 203"/>
                  <a:gd name="T6" fmla="*/ 84 w 122"/>
                  <a:gd name="T7" fmla="*/ 8 h 203"/>
                  <a:gd name="T8" fmla="*/ 61 w 122"/>
                  <a:gd name="T9" fmla="*/ 0 h 203"/>
                  <a:gd name="T10" fmla="*/ 38 w 122"/>
                  <a:gd name="T11" fmla="*/ 8 h 203"/>
                  <a:gd name="T12" fmla="*/ 18 w 122"/>
                  <a:gd name="T13" fmla="*/ 30 h 203"/>
                  <a:gd name="T14" fmla="*/ 5 w 122"/>
                  <a:gd name="T15" fmla="*/ 63 h 203"/>
                  <a:gd name="T16" fmla="*/ 0 w 122"/>
                  <a:gd name="T17" fmla="*/ 101 h 203"/>
                  <a:gd name="T18" fmla="*/ 5 w 122"/>
                  <a:gd name="T19" fmla="*/ 140 h 203"/>
                  <a:gd name="T20" fmla="*/ 18 w 122"/>
                  <a:gd name="T21" fmla="*/ 173 h 203"/>
                  <a:gd name="T22" fmla="*/ 38 w 122"/>
                  <a:gd name="T23" fmla="*/ 195 h 203"/>
                  <a:gd name="T24" fmla="*/ 61 w 122"/>
                  <a:gd name="T25" fmla="*/ 203 h 203"/>
                  <a:gd name="T26" fmla="*/ 84 w 122"/>
                  <a:gd name="T27" fmla="*/ 195 h 203"/>
                  <a:gd name="T28" fmla="*/ 104 w 122"/>
                  <a:gd name="T29" fmla="*/ 173 h 203"/>
                  <a:gd name="T30" fmla="*/ 117 w 122"/>
                  <a:gd name="T31" fmla="*/ 140 h 203"/>
                  <a:gd name="T32" fmla="*/ 122 w 122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2" h="203">
                    <a:moveTo>
                      <a:pt x="122" y="101"/>
                    </a:moveTo>
                    <a:lnTo>
                      <a:pt x="117" y="63"/>
                    </a:lnTo>
                    <a:lnTo>
                      <a:pt x="104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2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72" name="Freeform 72"/>
              <p:cNvSpPr>
                <a:spLocks/>
              </p:cNvSpPr>
              <p:nvPr/>
            </p:nvSpPr>
            <p:spPr bwMode="auto">
              <a:xfrm>
                <a:off x="9233633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7 w 121"/>
                  <a:gd name="T3" fmla="*/ 63 h 203"/>
                  <a:gd name="T4" fmla="*/ 104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1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4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7" y="63"/>
                    </a:lnTo>
                    <a:lnTo>
                      <a:pt x="104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73" name="Freeform 73"/>
              <p:cNvSpPr>
                <a:spLocks/>
              </p:cNvSpPr>
              <p:nvPr/>
            </p:nvSpPr>
            <p:spPr bwMode="auto">
              <a:xfrm>
                <a:off x="9313008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7 w 121"/>
                  <a:gd name="T3" fmla="*/ 63 h 203"/>
                  <a:gd name="T4" fmla="*/ 104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1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4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7" y="63"/>
                    </a:lnTo>
                    <a:lnTo>
                      <a:pt x="104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74" name="Freeform 74"/>
              <p:cNvSpPr>
                <a:spLocks/>
              </p:cNvSpPr>
              <p:nvPr/>
            </p:nvSpPr>
            <p:spPr bwMode="auto">
              <a:xfrm>
                <a:off x="9392383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7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1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7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75" name="Freeform 75"/>
              <p:cNvSpPr>
                <a:spLocks/>
              </p:cNvSpPr>
              <p:nvPr/>
            </p:nvSpPr>
            <p:spPr bwMode="auto">
              <a:xfrm>
                <a:off x="9471758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7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1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7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76" name="Freeform 76"/>
              <p:cNvSpPr>
                <a:spLocks/>
              </p:cNvSpPr>
              <p:nvPr/>
            </p:nvSpPr>
            <p:spPr bwMode="auto">
              <a:xfrm>
                <a:off x="9544783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6 w 121"/>
                  <a:gd name="T3" fmla="*/ 63 h 203"/>
                  <a:gd name="T4" fmla="*/ 103 w 121"/>
                  <a:gd name="T5" fmla="*/ 30 h 203"/>
                  <a:gd name="T6" fmla="*/ 83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7 w 121"/>
                  <a:gd name="T13" fmla="*/ 30 h 203"/>
                  <a:gd name="T14" fmla="*/ 4 w 121"/>
                  <a:gd name="T15" fmla="*/ 63 h 203"/>
                  <a:gd name="T16" fmla="*/ 0 w 121"/>
                  <a:gd name="T17" fmla="*/ 101 h 203"/>
                  <a:gd name="T18" fmla="*/ 4 w 121"/>
                  <a:gd name="T19" fmla="*/ 140 h 203"/>
                  <a:gd name="T20" fmla="*/ 17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3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3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7" y="30"/>
                    </a:lnTo>
                    <a:lnTo>
                      <a:pt x="4" y="63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7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77" name="Freeform 77"/>
              <p:cNvSpPr>
                <a:spLocks/>
              </p:cNvSpPr>
              <p:nvPr/>
            </p:nvSpPr>
            <p:spPr bwMode="auto">
              <a:xfrm>
                <a:off x="9622970" y="3230118"/>
                <a:ext cx="96162" cy="97726"/>
              </a:xfrm>
              <a:custGeom>
                <a:avLst/>
                <a:gdLst>
                  <a:gd name="T0" fmla="*/ 122 w 122"/>
                  <a:gd name="T1" fmla="*/ 101 h 203"/>
                  <a:gd name="T2" fmla="*/ 117 w 122"/>
                  <a:gd name="T3" fmla="*/ 63 h 203"/>
                  <a:gd name="T4" fmla="*/ 104 w 122"/>
                  <a:gd name="T5" fmla="*/ 30 h 203"/>
                  <a:gd name="T6" fmla="*/ 84 w 122"/>
                  <a:gd name="T7" fmla="*/ 8 h 203"/>
                  <a:gd name="T8" fmla="*/ 61 w 122"/>
                  <a:gd name="T9" fmla="*/ 0 h 203"/>
                  <a:gd name="T10" fmla="*/ 38 w 122"/>
                  <a:gd name="T11" fmla="*/ 8 h 203"/>
                  <a:gd name="T12" fmla="*/ 18 w 122"/>
                  <a:gd name="T13" fmla="*/ 30 h 203"/>
                  <a:gd name="T14" fmla="*/ 5 w 122"/>
                  <a:gd name="T15" fmla="*/ 63 h 203"/>
                  <a:gd name="T16" fmla="*/ 0 w 122"/>
                  <a:gd name="T17" fmla="*/ 101 h 203"/>
                  <a:gd name="T18" fmla="*/ 5 w 122"/>
                  <a:gd name="T19" fmla="*/ 140 h 203"/>
                  <a:gd name="T20" fmla="*/ 18 w 122"/>
                  <a:gd name="T21" fmla="*/ 173 h 203"/>
                  <a:gd name="T22" fmla="*/ 38 w 122"/>
                  <a:gd name="T23" fmla="*/ 195 h 203"/>
                  <a:gd name="T24" fmla="*/ 61 w 122"/>
                  <a:gd name="T25" fmla="*/ 203 h 203"/>
                  <a:gd name="T26" fmla="*/ 84 w 122"/>
                  <a:gd name="T27" fmla="*/ 195 h 203"/>
                  <a:gd name="T28" fmla="*/ 104 w 122"/>
                  <a:gd name="T29" fmla="*/ 173 h 203"/>
                  <a:gd name="T30" fmla="*/ 117 w 122"/>
                  <a:gd name="T31" fmla="*/ 140 h 203"/>
                  <a:gd name="T32" fmla="*/ 122 w 122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2" h="203">
                    <a:moveTo>
                      <a:pt x="122" y="101"/>
                    </a:moveTo>
                    <a:lnTo>
                      <a:pt x="117" y="63"/>
                    </a:lnTo>
                    <a:lnTo>
                      <a:pt x="104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2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78" name="Freeform 78"/>
              <p:cNvSpPr>
                <a:spLocks/>
              </p:cNvSpPr>
              <p:nvPr/>
            </p:nvSpPr>
            <p:spPr bwMode="auto">
              <a:xfrm>
                <a:off x="9701946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7 w 121"/>
                  <a:gd name="T3" fmla="*/ 63 h 203"/>
                  <a:gd name="T4" fmla="*/ 104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1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4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7" y="63"/>
                    </a:lnTo>
                    <a:lnTo>
                      <a:pt x="104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79" name="Freeform 79"/>
              <p:cNvSpPr>
                <a:spLocks/>
              </p:cNvSpPr>
              <p:nvPr/>
            </p:nvSpPr>
            <p:spPr bwMode="auto">
              <a:xfrm>
                <a:off x="9781321" y="3230118"/>
                <a:ext cx="95372" cy="97726"/>
              </a:xfrm>
              <a:custGeom>
                <a:avLst/>
                <a:gdLst>
                  <a:gd name="T0" fmla="*/ 121 w 121"/>
                  <a:gd name="T1" fmla="*/ 101 h 203"/>
                  <a:gd name="T2" fmla="*/ 117 w 121"/>
                  <a:gd name="T3" fmla="*/ 63 h 203"/>
                  <a:gd name="T4" fmla="*/ 104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1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4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7" y="63"/>
                    </a:lnTo>
                    <a:lnTo>
                      <a:pt x="104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80" name="Freeform 80"/>
              <p:cNvSpPr>
                <a:spLocks/>
              </p:cNvSpPr>
              <p:nvPr/>
            </p:nvSpPr>
            <p:spPr bwMode="auto">
              <a:xfrm>
                <a:off x="9198708" y="3543890"/>
                <a:ext cx="95372" cy="97246"/>
              </a:xfrm>
              <a:custGeom>
                <a:avLst/>
                <a:gdLst>
                  <a:gd name="T0" fmla="*/ 121 w 121"/>
                  <a:gd name="T1" fmla="*/ 101 h 202"/>
                  <a:gd name="T2" fmla="*/ 116 w 121"/>
                  <a:gd name="T3" fmla="*/ 62 h 202"/>
                  <a:gd name="T4" fmla="*/ 103 w 121"/>
                  <a:gd name="T5" fmla="*/ 30 h 202"/>
                  <a:gd name="T6" fmla="*/ 83 w 121"/>
                  <a:gd name="T7" fmla="*/ 7 h 202"/>
                  <a:gd name="T8" fmla="*/ 60 w 121"/>
                  <a:gd name="T9" fmla="*/ 0 h 202"/>
                  <a:gd name="T10" fmla="*/ 37 w 121"/>
                  <a:gd name="T11" fmla="*/ 7 h 202"/>
                  <a:gd name="T12" fmla="*/ 18 w 121"/>
                  <a:gd name="T13" fmla="*/ 30 h 202"/>
                  <a:gd name="T14" fmla="*/ 4 w 121"/>
                  <a:gd name="T15" fmla="*/ 62 h 202"/>
                  <a:gd name="T16" fmla="*/ 0 w 121"/>
                  <a:gd name="T17" fmla="*/ 101 h 202"/>
                  <a:gd name="T18" fmla="*/ 4 w 121"/>
                  <a:gd name="T19" fmla="*/ 140 h 202"/>
                  <a:gd name="T20" fmla="*/ 18 w 121"/>
                  <a:gd name="T21" fmla="*/ 172 h 202"/>
                  <a:gd name="T22" fmla="*/ 37 w 121"/>
                  <a:gd name="T23" fmla="*/ 195 h 202"/>
                  <a:gd name="T24" fmla="*/ 60 w 121"/>
                  <a:gd name="T25" fmla="*/ 202 h 202"/>
                  <a:gd name="T26" fmla="*/ 83 w 121"/>
                  <a:gd name="T27" fmla="*/ 195 h 202"/>
                  <a:gd name="T28" fmla="*/ 103 w 121"/>
                  <a:gd name="T29" fmla="*/ 172 h 202"/>
                  <a:gd name="T30" fmla="*/ 116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6" y="62"/>
                    </a:lnTo>
                    <a:lnTo>
                      <a:pt x="103" y="30"/>
                    </a:lnTo>
                    <a:lnTo>
                      <a:pt x="83" y="7"/>
                    </a:lnTo>
                    <a:lnTo>
                      <a:pt x="60" y="0"/>
                    </a:lnTo>
                    <a:lnTo>
                      <a:pt x="37" y="7"/>
                    </a:lnTo>
                    <a:lnTo>
                      <a:pt x="18" y="30"/>
                    </a:lnTo>
                    <a:lnTo>
                      <a:pt x="4" y="62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8" y="172"/>
                    </a:lnTo>
                    <a:lnTo>
                      <a:pt x="37" y="195"/>
                    </a:lnTo>
                    <a:lnTo>
                      <a:pt x="60" y="202"/>
                    </a:lnTo>
                    <a:lnTo>
                      <a:pt x="83" y="195"/>
                    </a:lnTo>
                    <a:lnTo>
                      <a:pt x="103" y="172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81" name="Freeform 81"/>
              <p:cNvSpPr>
                <a:spLocks/>
              </p:cNvSpPr>
              <p:nvPr/>
            </p:nvSpPr>
            <p:spPr bwMode="auto">
              <a:xfrm>
                <a:off x="9270146" y="3543890"/>
                <a:ext cx="95372" cy="97246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3 w 121"/>
                  <a:gd name="T5" fmla="*/ 30 h 202"/>
                  <a:gd name="T6" fmla="*/ 84 w 121"/>
                  <a:gd name="T7" fmla="*/ 7 h 202"/>
                  <a:gd name="T8" fmla="*/ 60 w 121"/>
                  <a:gd name="T9" fmla="*/ 0 h 202"/>
                  <a:gd name="T10" fmla="*/ 37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2 h 202"/>
                  <a:gd name="T22" fmla="*/ 37 w 121"/>
                  <a:gd name="T23" fmla="*/ 195 h 202"/>
                  <a:gd name="T24" fmla="*/ 60 w 121"/>
                  <a:gd name="T25" fmla="*/ 202 h 202"/>
                  <a:gd name="T26" fmla="*/ 84 w 121"/>
                  <a:gd name="T27" fmla="*/ 195 h 202"/>
                  <a:gd name="T28" fmla="*/ 103 w 121"/>
                  <a:gd name="T29" fmla="*/ 172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3" y="30"/>
                    </a:lnTo>
                    <a:lnTo>
                      <a:pt x="84" y="7"/>
                    </a:lnTo>
                    <a:lnTo>
                      <a:pt x="60" y="0"/>
                    </a:lnTo>
                    <a:lnTo>
                      <a:pt x="37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2"/>
                    </a:lnTo>
                    <a:lnTo>
                      <a:pt x="37" y="195"/>
                    </a:lnTo>
                    <a:lnTo>
                      <a:pt x="60" y="202"/>
                    </a:lnTo>
                    <a:lnTo>
                      <a:pt x="84" y="195"/>
                    </a:lnTo>
                    <a:lnTo>
                      <a:pt x="103" y="172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82" name="Freeform 82"/>
              <p:cNvSpPr>
                <a:spLocks/>
              </p:cNvSpPr>
              <p:nvPr/>
            </p:nvSpPr>
            <p:spPr bwMode="auto">
              <a:xfrm>
                <a:off x="9039958" y="2603056"/>
                <a:ext cx="95372" cy="97726"/>
              </a:xfrm>
              <a:custGeom>
                <a:avLst/>
                <a:gdLst>
                  <a:gd name="T0" fmla="*/ 121 w 121"/>
                  <a:gd name="T1" fmla="*/ 102 h 203"/>
                  <a:gd name="T2" fmla="*/ 116 w 121"/>
                  <a:gd name="T3" fmla="*/ 63 h 203"/>
                  <a:gd name="T4" fmla="*/ 103 w 121"/>
                  <a:gd name="T5" fmla="*/ 30 h 203"/>
                  <a:gd name="T6" fmla="*/ 83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8 w 121"/>
                  <a:gd name="T13" fmla="*/ 30 h 203"/>
                  <a:gd name="T14" fmla="*/ 4 w 121"/>
                  <a:gd name="T15" fmla="*/ 63 h 203"/>
                  <a:gd name="T16" fmla="*/ 0 w 121"/>
                  <a:gd name="T17" fmla="*/ 102 h 203"/>
                  <a:gd name="T18" fmla="*/ 4 w 121"/>
                  <a:gd name="T19" fmla="*/ 140 h 203"/>
                  <a:gd name="T20" fmla="*/ 18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3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2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3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8" y="30"/>
                    </a:lnTo>
                    <a:lnTo>
                      <a:pt x="4" y="63"/>
                    </a:lnTo>
                    <a:lnTo>
                      <a:pt x="0" y="102"/>
                    </a:lnTo>
                    <a:lnTo>
                      <a:pt x="4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2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83" name="Freeform 83"/>
              <p:cNvSpPr>
                <a:spLocks/>
              </p:cNvSpPr>
              <p:nvPr/>
            </p:nvSpPr>
            <p:spPr bwMode="auto">
              <a:xfrm>
                <a:off x="9119333" y="2603056"/>
                <a:ext cx="95372" cy="97726"/>
              </a:xfrm>
              <a:custGeom>
                <a:avLst/>
                <a:gdLst>
                  <a:gd name="T0" fmla="*/ 121 w 121"/>
                  <a:gd name="T1" fmla="*/ 102 h 203"/>
                  <a:gd name="T2" fmla="*/ 116 w 121"/>
                  <a:gd name="T3" fmla="*/ 63 h 203"/>
                  <a:gd name="T4" fmla="*/ 103 w 121"/>
                  <a:gd name="T5" fmla="*/ 30 h 203"/>
                  <a:gd name="T6" fmla="*/ 83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8 w 121"/>
                  <a:gd name="T13" fmla="*/ 30 h 203"/>
                  <a:gd name="T14" fmla="*/ 4 w 121"/>
                  <a:gd name="T15" fmla="*/ 63 h 203"/>
                  <a:gd name="T16" fmla="*/ 0 w 121"/>
                  <a:gd name="T17" fmla="*/ 102 h 203"/>
                  <a:gd name="T18" fmla="*/ 4 w 121"/>
                  <a:gd name="T19" fmla="*/ 140 h 203"/>
                  <a:gd name="T20" fmla="*/ 18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3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2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3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8" y="30"/>
                    </a:lnTo>
                    <a:lnTo>
                      <a:pt x="4" y="63"/>
                    </a:lnTo>
                    <a:lnTo>
                      <a:pt x="0" y="102"/>
                    </a:lnTo>
                    <a:lnTo>
                      <a:pt x="4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2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84" name="Freeform 84"/>
              <p:cNvSpPr>
                <a:spLocks/>
              </p:cNvSpPr>
              <p:nvPr/>
            </p:nvSpPr>
            <p:spPr bwMode="auto">
              <a:xfrm>
                <a:off x="9198708" y="2603056"/>
                <a:ext cx="95372" cy="97726"/>
              </a:xfrm>
              <a:custGeom>
                <a:avLst/>
                <a:gdLst>
                  <a:gd name="T0" fmla="*/ 121 w 121"/>
                  <a:gd name="T1" fmla="*/ 102 h 203"/>
                  <a:gd name="T2" fmla="*/ 116 w 121"/>
                  <a:gd name="T3" fmla="*/ 63 h 203"/>
                  <a:gd name="T4" fmla="*/ 103 w 121"/>
                  <a:gd name="T5" fmla="*/ 30 h 203"/>
                  <a:gd name="T6" fmla="*/ 83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8 w 121"/>
                  <a:gd name="T13" fmla="*/ 30 h 203"/>
                  <a:gd name="T14" fmla="*/ 4 w 121"/>
                  <a:gd name="T15" fmla="*/ 63 h 203"/>
                  <a:gd name="T16" fmla="*/ 0 w 121"/>
                  <a:gd name="T17" fmla="*/ 102 h 203"/>
                  <a:gd name="T18" fmla="*/ 4 w 121"/>
                  <a:gd name="T19" fmla="*/ 140 h 203"/>
                  <a:gd name="T20" fmla="*/ 18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3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2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3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8" y="30"/>
                    </a:lnTo>
                    <a:lnTo>
                      <a:pt x="4" y="63"/>
                    </a:lnTo>
                    <a:lnTo>
                      <a:pt x="0" y="102"/>
                    </a:lnTo>
                    <a:lnTo>
                      <a:pt x="4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2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85" name="Freeform 85"/>
              <p:cNvSpPr>
                <a:spLocks/>
              </p:cNvSpPr>
              <p:nvPr/>
            </p:nvSpPr>
            <p:spPr bwMode="auto">
              <a:xfrm>
                <a:off x="9270146" y="2603056"/>
                <a:ext cx="95372" cy="97726"/>
              </a:xfrm>
              <a:custGeom>
                <a:avLst/>
                <a:gdLst>
                  <a:gd name="T0" fmla="*/ 121 w 121"/>
                  <a:gd name="T1" fmla="*/ 102 h 203"/>
                  <a:gd name="T2" fmla="*/ 117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2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2"/>
                    </a:moveTo>
                    <a:lnTo>
                      <a:pt x="117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2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2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86" name="Freeform 86"/>
              <p:cNvSpPr>
                <a:spLocks/>
              </p:cNvSpPr>
              <p:nvPr/>
            </p:nvSpPr>
            <p:spPr bwMode="auto">
              <a:xfrm>
                <a:off x="9349521" y="2603056"/>
                <a:ext cx="95372" cy="97726"/>
              </a:xfrm>
              <a:custGeom>
                <a:avLst/>
                <a:gdLst>
                  <a:gd name="T0" fmla="*/ 121 w 121"/>
                  <a:gd name="T1" fmla="*/ 102 h 203"/>
                  <a:gd name="T2" fmla="*/ 117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2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2"/>
                    </a:moveTo>
                    <a:lnTo>
                      <a:pt x="117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2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2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87" name="Freeform 87"/>
              <p:cNvSpPr>
                <a:spLocks/>
              </p:cNvSpPr>
              <p:nvPr/>
            </p:nvSpPr>
            <p:spPr bwMode="auto">
              <a:xfrm>
                <a:off x="9428896" y="2603056"/>
                <a:ext cx="95372" cy="97726"/>
              </a:xfrm>
              <a:custGeom>
                <a:avLst/>
                <a:gdLst>
                  <a:gd name="T0" fmla="*/ 121 w 121"/>
                  <a:gd name="T1" fmla="*/ 102 h 203"/>
                  <a:gd name="T2" fmla="*/ 116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8 w 121"/>
                  <a:gd name="T13" fmla="*/ 30 h 203"/>
                  <a:gd name="T14" fmla="*/ 4 w 121"/>
                  <a:gd name="T15" fmla="*/ 63 h 203"/>
                  <a:gd name="T16" fmla="*/ 0 w 121"/>
                  <a:gd name="T17" fmla="*/ 102 h 203"/>
                  <a:gd name="T18" fmla="*/ 4 w 121"/>
                  <a:gd name="T19" fmla="*/ 140 h 203"/>
                  <a:gd name="T20" fmla="*/ 18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2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8" y="30"/>
                    </a:lnTo>
                    <a:lnTo>
                      <a:pt x="4" y="63"/>
                    </a:lnTo>
                    <a:lnTo>
                      <a:pt x="0" y="102"/>
                    </a:lnTo>
                    <a:lnTo>
                      <a:pt x="4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2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88" name="Freeform 88"/>
              <p:cNvSpPr>
                <a:spLocks/>
              </p:cNvSpPr>
              <p:nvPr/>
            </p:nvSpPr>
            <p:spPr bwMode="auto">
              <a:xfrm>
                <a:off x="9233633" y="2302465"/>
                <a:ext cx="95372" cy="97246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4 w 121"/>
                  <a:gd name="T5" fmla="*/ 30 h 202"/>
                  <a:gd name="T6" fmla="*/ 84 w 121"/>
                  <a:gd name="T7" fmla="*/ 7 h 202"/>
                  <a:gd name="T8" fmla="*/ 61 w 121"/>
                  <a:gd name="T9" fmla="*/ 0 h 202"/>
                  <a:gd name="T10" fmla="*/ 38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2 h 202"/>
                  <a:gd name="T22" fmla="*/ 38 w 121"/>
                  <a:gd name="T23" fmla="*/ 195 h 202"/>
                  <a:gd name="T24" fmla="*/ 61 w 121"/>
                  <a:gd name="T25" fmla="*/ 202 h 202"/>
                  <a:gd name="T26" fmla="*/ 84 w 121"/>
                  <a:gd name="T27" fmla="*/ 195 h 202"/>
                  <a:gd name="T28" fmla="*/ 104 w 121"/>
                  <a:gd name="T29" fmla="*/ 172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4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2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4" y="172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</p:grpSp>
        <p:grpSp>
          <p:nvGrpSpPr>
            <p:cNvPr id="183" name="Groupe 182"/>
            <p:cNvGrpSpPr/>
            <p:nvPr/>
          </p:nvGrpSpPr>
          <p:grpSpPr>
            <a:xfrm>
              <a:off x="7897090" y="2962988"/>
              <a:ext cx="580176" cy="1525811"/>
              <a:chOff x="10485287" y="1988101"/>
              <a:chExt cx="720647" cy="1653624"/>
            </a:xfrm>
            <a:solidFill>
              <a:schemeClr val="accent1"/>
            </a:solidFill>
          </p:grpSpPr>
          <p:sp>
            <p:nvSpPr>
              <p:cNvPr id="430" name="Freeform 89"/>
              <p:cNvSpPr>
                <a:spLocks/>
              </p:cNvSpPr>
              <p:nvPr/>
            </p:nvSpPr>
            <p:spPr bwMode="auto">
              <a:xfrm>
                <a:off x="10636480" y="2602464"/>
                <a:ext cx="101142" cy="98910"/>
              </a:xfrm>
              <a:custGeom>
                <a:avLst/>
                <a:gdLst>
                  <a:gd name="T0" fmla="*/ 122 w 122"/>
                  <a:gd name="T1" fmla="*/ 102 h 203"/>
                  <a:gd name="T2" fmla="*/ 117 w 122"/>
                  <a:gd name="T3" fmla="*/ 63 h 203"/>
                  <a:gd name="T4" fmla="*/ 104 w 122"/>
                  <a:gd name="T5" fmla="*/ 30 h 203"/>
                  <a:gd name="T6" fmla="*/ 84 w 122"/>
                  <a:gd name="T7" fmla="*/ 8 h 203"/>
                  <a:gd name="T8" fmla="*/ 61 w 122"/>
                  <a:gd name="T9" fmla="*/ 0 h 203"/>
                  <a:gd name="T10" fmla="*/ 38 w 122"/>
                  <a:gd name="T11" fmla="*/ 8 h 203"/>
                  <a:gd name="T12" fmla="*/ 18 w 122"/>
                  <a:gd name="T13" fmla="*/ 30 h 203"/>
                  <a:gd name="T14" fmla="*/ 5 w 122"/>
                  <a:gd name="T15" fmla="*/ 63 h 203"/>
                  <a:gd name="T16" fmla="*/ 0 w 122"/>
                  <a:gd name="T17" fmla="*/ 102 h 203"/>
                  <a:gd name="T18" fmla="*/ 5 w 122"/>
                  <a:gd name="T19" fmla="*/ 140 h 203"/>
                  <a:gd name="T20" fmla="*/ 18 w 122"/>
                  <a:gd name="T21" fmla="*/ 173 h 203"/>
                  <a:gd name="T22" fmla="*/ 38 w 122"/>
                  <a:gd name="T23" fmla="*/ 195 h 203"/>
                  <a:gd name="T24" fmla="*/ 61 w 122"/>
                  <a:gd name="T25" fmla="*/ 203 h 203"/>
                  <a:gd name="T26" fmla="*/ 84 w 122"/>
                  <a:gd name="T27" fmla="*/ 195 h 203"/>
                  <a:gd name="T28" fmla="*/ 104 w 122"/>
                  <a:gd name="T29" fmla="*/ 173 h 203"/>
                  <a:gd name="T30" fmla="*/ 117 w 122"/>
                  <a:gd name="T31" fmla="*/ 140 h 203"/>
                  <a:gd name="T32" fmla="*/ 122 w 122"/>
                  <a:gd name="T33" fmla="*/ 1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2" h="203">
                    <a:moveTo>
                      <a:pt x="122" y="102"/>
                    </a:moveTo>
                    <a:lnTo>
                      <a:pt x="117" y="63"/>
                    </a:lnTo>
                    <a:lnTo>
                      <a:pt x="104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2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2" y="102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31" name="Freeform 90"/>
              <p:cNvSpPr>
                <a:spLocks/>
              </p:cNvSpPr>
              <p:nvPr/>
            </p:nvSpPr>
            <p:spPr bwMode="auto">
              <a:xfrm>
                <a:off x="10715475" y="2602464"/>
                <a:ext cx="100314" cy="98910"/>
              </a:xfrm>
              <a:custGeom>
                <a:avLst/>
                <a:gdLst>
                  <a:gd name="T0" fmla="*/ 121 w 121"/>
                  <a:gd name="T1" fmla="*/ 102 h 203"/>
                  <a:gd name="T2" fmla="*/ 117 w 121"/>
                  <a:gd name="T3" fmla="*/ 63 h 203"/>
                  <a:gd name="T4" fmla="*/ 104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2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4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2"/>
                    </a:moveTo>
                    <a:lnTo>
                      <a:pt x="117" y="63"/>
                    </a:lnTo>
                    <a:lnTo>
                      <a:pt x="104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2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1" y="102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32" name="Freeform 91"/>
              <p:cNvSpPr>
                <a:spLocks/>
              </p:cNvSpPr>
              <p:nvPr/>
            </p:nvSpPr>
            <p:spPr bwMode="auto">
              <a:xfrm>
                <a:off x="10794850" y="2602464"/>
                <a:ext cx="100314" cy="98910"/>
              </a:xfrm>
              <a:custGeom>
                <a:avLst/>
                <a:gdLst>
                  <a:gd name="T0" fmla="*/ 121 w 121"/>
                  <a:gd name="T1" fmla="*/ 102 h 203"/>
                  <a:gd name="T2" fmla="*/ 117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2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2"/>
                    </a:moveTo>
                    <a:lnTo>
                      <a:pt x="117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2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2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33" name="Freeform 92"/>
              <p:cNvSpPr>
                <a:spLocks/>
              </p:cNvSpPr>
              <p:nvPr/>
            </p:nvSpPr>
            <p:spPr bwMode="auto">
              <a:xfrm>
                <a:off x="10874225" y="2602464"/>
                <a:ext cx="100314" cy="98910"/>
              </a:xfrm>
              <a:custGeom>
                <a:avLst/>
                <a:gdLst>
                  <a:gd name="T0" fmla="*/ 121 w 121"/>
                  <a:gd name="T1" fmla="*/ 102 h 203"/>
                  <a:gd name="T2" fmla="*/ 117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1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2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1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2"/>
                    </a:moveTo>
                    <a:lnTo>
                      <a:pt x="117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1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2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2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34" name="Freeform 93"/>
              <p:cNvSpPr>
                <a:spLocks/>
              </p:cNvSpPr>
              <p:nvPr/>
            </p:nvSpPr>
            <p:spPr bwMode="auto">
              <a:xfrm>
                <a:off x="10953600" y="2602464"/>
                <a:ext cx="100314" cy="98910"/>
              </a:xfrm>
              <a:custGeom>
                <a:avLst/>
                <a:gdLst>
                  <a:gd name="T0" fmla="*/ 121 w 121"/>
                  <a:gd name="T1" fmla="*/ 102 h 203"/>
                  <a:gd name="T2" fmla="*/ 117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0 w 121"/>
                  <a:gd name="T9" fmla="*/ 0 h 203"/>
                  <a:gd name="T10" fmla="*/ 38 w 121"/>
                  <a:gd name="T11" fmla="*/ 8 h 203"/>
                  <a:gd name="T12" fmla="*/ 18 w 121"/>
                  <a:gd name="T13" fmla="*/ 30 h 203"/>
                  <a:gd name="T14" fmla="*/ 5 w 121"/>
                  <a:gd name="T15" fmla="*/ 63 h 203"/>
                  <a:gd name="T16" fmla="*/ 0 w 121"/>
                  <a:gd name="T17" fmla="*/ 102 h 203"/>
                  <a:gd name="T18" fmla="*/ 5 w 121"/>
                  <a:gd name="T19" fmla="*/ 140 h 203"/>
                  <a:gd name="T20" fmla="*/ 18 w 121"/>
                  <a:gd name="T21" fmla="*/ 173 h 203"/>
                  <a:gd name="T22" fmla="*/ 38 w 121"/>
                  <a:gd name="T23" fmla="*/ 195 h 203"/>
                  <a:gd name="T24" fmla="*/ 60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2"/>
                    </a:moveTo>
                    <a:lnTo>
                      <a:pt x="117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0" y="0"/>
                    </a:lnTo>
                    <a:lnTo>
                      <a:pt x="38" y="8"/>
                    </a:lnTo>
                    <a:lnTo>
                      <a:pt x="18" y="30"/>
                    </a:lnTo>
                    <a:lnTo>
                      <a:pt x="5" y="63"/>
                    </a:lnTo>
                    <a:lnTo>
                      <a:pt x="0" y="102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0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2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35" name="Freeform 94"/>
              <p:cNvSpPr>
                <a:spLocks/>
              </p:cNvSpPr>
              <p:nvPr/>
            </p:nvSpPr>
            <p:spPr bwMode="auto">
              <a:xfrm>
                <a:off x="10485287" y="2916239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3 w 121"/>
                  <a:gd name="T5" fmla="*/ 30 h 202"/>
                  <a:gd name="T6" fmla="*/ 84 w 121"/>
                  <a:gd name="T7" fmla="*/ 7 h 202"/>
                  <a:gd name="T8" fmla="*/ 60 w 121"/>
                  <a:gd name="T9" fmla="*/ 0 h 202"/>
                  <a:gd name="T10" fmla="*/ 38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3 h 202"/>
                  <a:gd name="T22" fmla="*/ 38 w 121"/>
                  <a:gd name="T23" fmla="*/ 195 h 202"/>
                  <a:gd name="T24" fmla="*/ 60 w 121"/>
                  <a:gd name="T25" fmla="*/ 202 h 202"/>
                  <a:gd name="T26" fmla="*/ 84 w 121"/>
                  <a:gd name="T27" fmla="*/ 195 h 202"/>
                  <a:gd name="T28" fmla="*/ 103 w 121"/>
                  <a:gd name="T29" fmla="*/ 173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3" y="30"/>
                    </a:lnTo>
                    <a:lnTo>
                      <a:pt x="84" y="7"/>
                    </a:lnTo>
                    <a:lnTo>
                      <a:pt x="60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0" y="202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36" name="Freeform 95"/>
              <p:cNvSpPr>
                <a:spLocks/>
              </p:cNvSpPr>
              <p:nvPr/>
            </p:nvSpPr>
            <p:spPr bwMode="auto">
              <a:xfrm>
                <a:off x="10557105" y="2916239"/>
                <a:ext cx="101142" cy="98424"/>
              </a:xfrm>
              <a:custGeom>
                <a:avLst/>
                <a:gdLst>
                  <a:gd name="T0" fmla="*/ 122 w 122"/>
                  <a:gd name="T1" fmla="*/ 101 h 202"/>
                  <a:gd name="T2" fmla="*/ 117 w 122"/>
                  <a:gd name="T3" fmla="*/ 62 h 202"/>
                  <a:gd name="T4" fmla="*/ 104 w 122"/>
                  <a:gd name="T5" fmla="*/ 30 h 202"/>
                  <a:gd name="T6" fmla="*/ 84 w 122"/>
                  <a:gd name="T7" fmla="*/ 7 h 202"/>
                  <a:gd name="T8" fmla="*/ 61 w 122"/>
                  <a:gd name="T9" fmla="*/ 0 h 202"/>
                  <a:gd name="T10" fmla="*/ 38 w 122"/>
                  <a:gd name="T11" fmla="*/ 7 h 202"/>
                  <a:gd name="T12" fmla="*/ 18 w 122"/>
                  <a:gd name="T13" fmla="*/ 30 h 202"/>
                  <a:gd name="T14" fmla="*/ 5 w 122"/>
                  <a:gd name="T15" fmla="*/ 62 h 202"/>
                  <a:gd name="T16" fmla="*/ 0 w 122"/>
                  <a:gd name="T17" fmla="*/ 101 h 202"/>
                  <a:gd name="T18" fmla="*/ 5 w 122"/>
                  <a:gd name="T19" fmla="*/ 140 h 202"/>
                  <a:gd name="T20" fmla="*/ 18 w 122"/>
                  <a:gd name="T21" fmla="*/ 173 h 202"/>
                  <a:gd name="T22" fmla="*/ 38 w 122"/>
                  <a:gd name="T23" fmla="*/ 195 h 202"/>
                  <a:gd name="T24" fmla="*/ 61 w 122"/>
                  <a:gd name="T25" fmla="*/ 202 h 202"/>
                  <a:gd name="T26" fmla="*/ 84 w 122"/>
                  <a:gd name="T27" fmla="*/ 195 h 202"/>
                  <a:gd name="T28" fmla="*/ 104 w 122"/>
                  <a:gd name="T29" fmla="*/ 173 h 202"/>
                  <a:gd name="T30" fmla="*/ 117 w 122"/>
                  <a:gd name="T31" fmla="*/ 140 h 202"/>
                  <a:gd name="T32" fmla="*/ 122 w 122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2" h="202">
                    <a:moveTo>
                      <a:pt x="122" y="101"/>
                    </a:moveTo>
                    <a:lnTo>
                      <a:pt x="117" y="62"/>
                    </a:lnTo>
                    <a:lnTo>
                      <a:pt x="104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2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37" name="Freeform 96"/>
              <p:cNvSpPr>
                <a:spLocks/>
              </p:cNvSpPr>
              <p:nvPr/>
            </p:nvSpPr>
            <p:spPr bwMode="auto">
              <a:xfrm>
                <a:off x="10636480" y="2916239"/>
                <a:ext cx="101142" cy="98424"/>
              </a:xfrm>
              <a:custGeom>
                <a:avLst/>
                <a:gdLst>
                  <a:gd name="T0" fmla="*/ 122 w 122"/>
                  <a:gd name="T1" fmla="*/ 101 h 202"/>
                  <a:gd name="T2" fmla="*/ 117 w 122"/>
                  <a:gd name="T3" fmla="*/ 62 h 202"/>
                  <a:gd name="T4" fmla="*/ 104 w 122"/>
                  <a:gd name="T5" fmla="*/ 30 h 202"/>
                  <a:gd name="T6" fmla="*/ 84 w 122"/>
                  <a:gd name="T7" fmla="*/ 7 h 202"/>
                  <a:gd name="T8" fmla="*/ 61 w 122"/>
                  <a:gd name="T9" fmla="*/ 0 h 202"/>
                  <a:gd name="T10" fmla="*/ 38 w 122"/>
                  <a:gd name="T11" fmla="*/ 7 h 202"/>
                  <a:gd name="T12" fmla="*/ 18 w 122"/>
                  <a:gd name="T13" fmla="*/ 30 h 202"/>
                  <a:gd name="T14" fmla="*/ 5 w 122"/>
                  <a:gd name="T15" fmla="*/ 62 h 202"/>
                  <a:gd name="T16" fmla="*/ 0 w 122"/>
                  <a:gd name="T17" fmla="*/ 101 h 202"/>
                  <a:gd name="T18" fmla="*/ 5 w 122"/>
                  <a:gd name="T19" fmla="*/ 140 h 202"/>
                  <a:gd name="T20" fmla="*/ 18 w 122"/>
                  <a:gd name="T21" fmla="*/ 173 h 202"/>
                  <a:gd name="T22" fmla="*/ 38 w 122"/>
                  <a:gd name="T23" fmla="*/ 195 h 202"/>
                  <a:gd name="T24" fmla="*/ 61 w 122"/>
                  <a:gd name="T25" fmla="*/ 202 h 202"/>
                  <a:gd name="T26" fmla="*/ 84 w 122"/>
                  <a:gd name="T27" fmla="*/ 195 h 202"/>
                  <a:gd name="T28" fmla="*/ 104 w 122"/>
                  <a:gd name="T29" fmla="*/ 173 h 202"/>
                  <a:gd name="T30" fmla="*/ 117 w 122"/>
                  <a:gd name="T31" fmla="*/ 140 h 202"/>
                  <a:gd name="T32" fmla="*/ 122 w 122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2" h="202">
                    <a:moveTo>
                      <a:pt x="122" y="101"/>
                    </a:moveTo>
                    <a:lnTo>
                      <a:pt x="117" y="62"/>
                    </a:lnTo>
                    <a:lnTo>
                      <a:pt x="104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2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38" name="Freeform 97"/>
              <p:cNvSpPr>
                <a:spLocks/>
              </p:cNvSpPr>
              <p:nvPr/>
            </p:nvSpPr>
            <p:spPr bwMode="auto">
              <a:xfrm>
                <a:off x="10715475" y="2916239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4 w 121"/>
                  <a:gd name="T5" fmla="*/ 30 h 202"/>
                  <a:gd name="T6" fmla="*/ 84 w 121"/>
                  <a:gd name="T7" fmla="*/ 7 h 202"/>
                  <a:gd name="T8" fmla="*/ 61 w 121"/>
                  <a:gd name="T9" fmla="*/ 0 h 202"/>
                  <a:gd name="T10" fmla="*/ 38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3 h 202"/>
                  <a:gd name="T22" fmla="*/ 38 w 121"/>
                  <a:gd name="T23" fmla="*/ 195 h 202"/>
                  <a:gd name="T24" fmla="*/ 61 w 121"/>
                  <a:gd name="T25" fmla="*/ 202 h 202"/>
                  <a:gd name="T26" fmla="*/ 84 w 121"/>
                  <a:gd name="T27" fmla="*/ 195 h 202"/>
                  <a:gd name="T28" fmla="*/ 104 w 121"/>
                  <a:gd name="T29" fmla="*/ 173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4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39" name="Freeform 98"/>
              <p:cNvSpPr>
                <a:spLocks/>
              </p:cNvSpPr>
              <p:nvPr/>
            </p:nvSpPr>
            <p:spPr bwMode="auto">
              <a:xfrm>
                <a:off x="10794850" y="2916239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3 w 121"/>
                  <a:gd name="T5" fmla="*/ 30 h 202"/>
                  <a:gd name="T6" fmla="*/ 84 w 121"/>
                  <a:gd name="T7" fmla="*/ 7 h 202"/>
                  <a:gd name="T8" fmla="*/ 61 w 121"/>
                  <a:gd name="T9" fmla="*/ 0 h 202"/>
                  <a:gd name="T10" fmla="*/ 38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3 h 202"/>
                  <a:gd name="T22" fmla="*/ 38 w 121"/>
                  <a:gd name="T23" fmla="*/ 195 h 202"/>
                  <a:gd name="T24" fmla="*/ 61 w 121"/>
                  <a:gd name="T25" fmla="*/ 202 h 202"/>
                  <a:gd name="T26" fmla="*/ 84 w 121"/>
                  <a:gd name="T27" fmla="*/ 195 h 202"/>
                  <a:gd name="T28" fmla="*/ 103 w 121"/>
                  <a:gd name="T29" fmla="*/ 173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3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40" name="Freeform 99"/>
              <p:cNvSpPr>
                <a:spLocks/>
              </p:cNvSpPr>
              <p:nvPr/>
            </p:nvSpPr>
            <p:spPr bwMode="auto">
              <a:xfrm>
                <a:off x="10874225" y="2916239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3 w 121"/>
                  <a:gd name="T5" fmla="*/ 30 h 202"/>
                  <a:gd name="T6" fmla="*/ 84 w 121"/>
                  <a:gd name="T7" fmla="*/ 7 h 202"/>
                  <a:gd name="T8" fmla="*/ 61 w 121"/>
                  <a:gd name="T9" fmla="*/ 0 h 202"/>
                  <a:gd name="T10" fmla="*/ 38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3 h 202"/>
                  <a:gd name="T22" fmla="*/ 38 w 121"/>
                  <a:gd name="T23" fmla="*/ 195 h 202"/>
                  <a:gd name="T24" fmla="*/ 61 w 121"/>
                  <a:gd name="T25" fmla="*/ 202 h 202"/>
                  <a:gd name="T26" fmla="*/ 84 w 121"/>
                  <a:gd name="T27" fmla="*/ 195 h 202"/>
                  <a:gd name="T28" fmla="*/ 103 w 121"/>
                  <a:gd name="T29" fmla="*/ 173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3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41" name="Freeform 100"/>
              <p:cNvSpPr>
                <a:spLocks/>
              </p:cNvSpPr>
              <p:nvPr/>
            </p:nvSpPr>
            <p:spPr bwMode="auto">
              <a:xfrm>
                <a:off x="10953600" y="2916239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3 w 121"/>
                  <a:gd name="T5" fmla="*/ 30 h 202"/>
                  <a:gd name="T6" fmla="*/ 84 w 121"/>
                  <a:gd name="T7" fmla="*/ 7 h 202"/>
                  <a:gd name="T8" fmla="*/ 60 w 121"/>
                  <a:gd name="T9" fmla="*/ 0 h 202"/>
                  <a:gd name="T10" fmla="*/ 38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3 h 202"/>
                  <a:gd name="T22" fmla="*/ 38 w 121"/>
                  <a:gd name="T23" fmla="*/ 195 h 202"/>
                  <a:gd name="T24" fmla="*/ 60 w 121"/>
                  <a:gd name="T25" fmla="*/ 202 h 202"/>
                  <a:gd name="T26" fmla="*/ 84 w 121"/>
                  <a:gd name="T27" fmla="*/ 195 h 202"/>
                  <a:gd name="T28" fmla="*/ 103 w 121"/>
                  <a:gd name="T29" fmla="*/ 173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3" y="30"/>
                    </a:lnTo>
                    <a:lnTo>
                      <a:pt x="84" y="7"/>
                    </a:lnTo>
                    <a:lnTo>
                      <a:pt x="60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0" y="202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42" name="Freeform 101"/>
              <p:cNvSpPr>
                <a:spLocks/>
              </p:cNvSpPr>
              <p:nvPr/>
            </p:nvSpPr>
            <p:spPr bwMode="auto">
              <a:xfrm>
                <a:off x="11032975" y="2916239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3 w 121"/>
                  <a:gd name="T5" fmla="*/ 30 h 202"/>
                  <a:gd name="T6" fmla="*/ 84 w 121"/>
                  <a:gd name="T7" fmla="*/ 7 h 202"/>
                  <a:gd name="T8" fmla="*/ 60 w 121"/>
                  <a:gd name="T9" fmla="*/ 0 h 202"/>
                  <a:gd name="T10" fmla="*/ 37 w 121"/>
                  <a:gd name="T11" fmla="*/ 7 h 202"/>
                  <a:gd name="T12" fmla="*/ 18 w 121"/>
                  <a:gd name="T13" fmla="*/ 30 h 202"/>
                  <a:gd name="T14" fmla="*/ 5 w 121"/>
                  <a:gd name="T15" fmla="*/ 62 h 202"/>
                  <a:gd name="T16" fmla="*/ 0 w 121"/>
                  <a:gd name="T17" fmla="*/ 101 h 202"/>
                  <a:gd name="T18" fmla="*/ 5 w 121"/>
                  <a:gd name="T19" fmla="*/ 140 h 202"/>
                  <a:gd name="T20" fmla="*/ 18 w 121"/>
                  <a:gd name="T21" fmla="*/ 173 h 202"/>
                  <a:gd name="T22" fmla="*/ 37 w 121"/>
                  <a:gd name="T23" fmla="*/ 195 h 202"/>
                  <a:gd name="T24" fmla="*/ 60 w 121"/>
                  <a:gd name="T25" fmla="*/ 202 h 202"/>
                  <a:gd name="T26" fmla="*/ 84 w 121"/>
                  <a:gd name="T27" fmla="*/ 195 h 202"/>
                  <a:gd name="T28" fmla="*/ 103 w 121"/>
                  <a:gd name="T29" fmla="*/ 173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3" y="30"/>
                    </a:lnTo>
                    <a:lnTo>
                      <a:pt x="84" y="7"/>
                    </a:lnTo>
                    <a:lnTo>
                      <a:pt x="60" y="0"/>
                    </a:lnTo>
                    <a:lnTo>
                      <a:pt x="37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2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43" name="Freeform 102"/>
              <p:cNvSpPr>
                <a:spLocks/>
              </p:cNvSpPr>
              <p:nvPr/>
            </p:nvSpPr>
            <p:spPr bwMode="auto">
              <a:xfrm>
                <a:off x="11104792" y="2916239"/>
                <a:ext cx="101142" cy="98424"/>
              </a:xfrm>
              <a:custGeom>
                <a:avLst/>
                <a:gdLst>
                  <a:gd name="T0" fmla="*/ 122 w 122"/>
                  <a:gd name="T1" fmla="*/ 101 h 202"/>
                  <a:gd name="T2" fmla="*/ 117 w 122"/>
                  <a:gd name="T3" fmla="*/ 62 h 202"/>
                  <a:gd name="T4" fmla="*/ 104 w 122"/>
                  <a:gd name="T5" fmla="*/ 30 h 202"/>
                  <a:gd name="T6" fmla="*/ 84 w 122"/>
                  <a:gd name="T7" fmla="*/ 7 h 202"/>
                  <a:gd name="T8" fmla="*/ 61 w 122"/>
                  <a:gd name="T9" fmla="*/ 0 h 202"/>
                  <a:gd name="T10" fmla="*/ 38 w 122"/>
                  <a:gd name="T11" fmla="*/ 7 h 202"/>
                  <a:gd name="T12" fmla="*/ 18 w 122"/>
                  <a:gd name="T13" fmla="*/ 30 h 202"/>
                  <a:gd name="T14" fmla="*/ 5 w 122"/>
                  <a:gd name="T15" fmla="*/ 62 h 202"/>
                  <a:gd name="T16" fmla="*/ 0 w 122"/>
                  <a:gd name="T17" fmla="*/ 101 h 202"/>
                  <a:gd name="T18" fmla="*/ 5 w 122"/>
                  <a:gd name="T19" fmla="*/ 140 h 202"/>
                  <a:gd name="T20" fmla="*/ 18 w 122"/>
                  <a:gd name="T21" fmla="*/ 173 h 202"/>
                  <a:gd name="T22" fmla="*/ 38 w 122"/>
                  <a:gd name="T23" fmla="*/ 195 h 202"/>
                  <a:gd name="T24" fmla="*/ 61 w 122"/>
                  <a:gd name="T25" fmla="*/ 202 h 202"/>
                  <a:gd name="T26" fmla="*/ 84 w 122"/>
                  <a:gd name="T27" fmla="*/ 195 h 202"/>
                  <a:gd name="T28" fmla="*/ 104 w 122"/>
                  <a:gd name="T29" fmla="*/ 173 h 202"/>
                  <a:gd name="T30" fmla="*/ 117 w 122"/>
                  <a:gd name="T31" fmla="*/ 140 h 202"/>
                  <a:gd name="T32" fmla="*/ 122 w 122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2" h="202">
                    <a:moveTo>
                      <a:pt x="122" y="101"/>
                    </a:moveTo>
                    <a:lnTo>
                      <a:pt x="117" y="62"/>
                    </a:lnTo>
                    <a:lnTo>
                      <a:pt x="104" y="30"/>
                    </a:lnTo>
                    <a:lnTo>
                      <a:pt x="84" y="7"/>
                    </a:lnTo>
                    <a:lnTo>
                      <a:pt x="61" y="0"/>
                    </a:lnTo>
                    <a:lnTo>
                      <a:pt x="38" y="7"/>
                    </a:lnTo>
                    <a:lnTo>
                      <a:pt x="18" y="30"/>
                    </a:lnTo>
                    <a:lnTo>
                      <a:pt x="5" y="62"/>
                    </a:lnTo>
                    <a:lnTo>
                      <a:pt x="0" y="101"/>
                    </a:lnTo>
                    <a:lnTo>
                      <a:pt x="5" y="140"/>
                    </a:lnTo>
                    <a:lnTo>
                      <a:pt x="18" y="173"/>
                    </a:lnTo>
                    <a:lnTo>
                      <a:pt x="38" y="195"/>
                    </a:lnTo>
                    <a:lnTo>
                      <a:pt x="61" y="202"/>
                    </a:lnTo>
                    <a:lnTo>
                      <a:pt x="84" y="195"/>
                    </a:lnTo>
                    <a:lnTo>
                      <a:pt x="104" y="173"/>
                    </a:lnTo>
                    <a:lnTo>
                      <a:pt x="117" y="140"/>
                    </a:lnTo>
                    <a:lnTo>
                      <a:pt x="122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44" name="Freeform 103"/>
              <p:cNvSpPr>
                <a:spLocks/>
              </p:cNvSpPr>
              <p:nvPr/>
            </p:nvSpPr>
            <p:spPr bwMode="auto">
              <a:xfrm>
                <a:off x="10601175" y="3229526"/>
                <a:ext cx="100314" cy="98910"/>
              </a:xfrm>
              <a:custGeom>
                <a:avLst/>
                <a:gdLst>
                  <a:gd name="T0" fmla="*/ 121 w 121"/>
                  <a:gd name="T1" fmla="*/ 101 h 203"/>
                  <a:gd name="T2" fmla="*/ 116 w 121"/>
                  <a:gd name="T3" fmla="*/ 63 h 203"/>
                  <a:gd name="T4" fmla="*/ 103 w 121"/>
                  <a:gd name="T5" fmla="*/ 30 h 203"/>
                  <a:gd name="T6" fmla="*/ 83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8 w 121"/>
                  <a:gd name="T13" fmla="*/ 30 h 203"/>
                  <a:gd name="T14" fmla="*/ 4 w 121"/>
                  <a:gd name="T15" fmla="*/ 63 h 203"/>
                  <a:gd name="T16" fmla="*/ 0 w 121"/>
                  <a:gd name="T17" fmla="*/ 101 h 203"/>
                  <a:gd name="T18" fmla="*/ 4 w 121"/>
                  <a:gd name="T19" fmla="*/ 140 h 203"/>
                  <a:gd name="T20" fmla="*/ 18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3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3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8" y="30"/>
                    </a:lnTo>
                    <a:lnTo>
                      <a:pt x="4" y="63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45" name="Freeform 104"/>
              <p:cNvSpPr>
                <a:spLocks/>
              </p:cNvSpPr>
              <p:nvPr/>
            </p:nvSpPr>
            <p:spPr bwMode="auto">
              <a:xfrm>
                <a:off x="10680550" y="3229526"/>
                <a:ext cx="100314" cy="98910"/>
              </a:xfrm>
              <a:custGeom>
                <a:avLst/>
                <a:gdLst>
                  <a:gd name="T0" fmla="*/ 121 w 121"/>
                  <a:gd name="T1" fmla="*/ 101 h 203"/>
                  <a:gd name="T2" fmla="*/ 116 w 121"/>
                  <a:gd name="T3" fmla="*/ 63 h 203"/>
                  <a:gd name="T4" fmla="*/ 103 w 121"/>
                  <a:gd name="T5" fmla="*/ 30 h 203"/>
                  <a:gd name="T6" fmla="*/ 83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7 w 121"/>
                  <a:gd name="T13" fmla="*/ 30 h 203"/>
                  <a:gd name="T14" fmla="*/ 4 w 121"/>
                  <a:gd name="T15" fmla="*/ 63 h 203"/>
                  <a:gd name="T16" fmla="*/ 0 w 121"/>
                  <a:gd name="T17" fmla="*/ 101 h 203"/>
                  <a:gd name="T18" fmla="*/ 4 w 121"/>
                  <a:gd name="T19" fmla="*/ 140 h 203"/>
                  <a:gd name="T20" fmla="*/ 17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3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3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7" y="30"/>
                    </a:lnTo>
                    <a:lnTo>
                      <a:pt x="4" y="63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7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46" name="Freeform 105"/>
              <p:cNvSpPr>
                <a:spLocks/>
              </p:cNvSpPr>
              <p:nvPr/>
            </p:nvSpPr>
            <p:spPr bwMode="auto">
              <a:xfrm>
                <a:off x="10759925" y="3229526"/>
                <a:ext cx="100314" cy="98910"/>
              </a:xfrm>
              <a:custGeom>
                <a:avLst/>
                <a:gdLst>
                  <a:gd name="T0" fmla="*/ 121 w 121"/>
                  <a:gd name="T1" fmla="*/ 101 h 203"/>
                  <a:gd name="T2" fmla="*/ 116 w 121"/>
                  <a:gd name="T3" fmla="*/ 63 h 203"/>
                  <a:gd name="T4" fmla="*/ 103 w 121"/>
                  <a:gd name="T5" fmla="*/ 30 h 203"/>
                  <a:gd name="T6" fmla="*/ 83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7 w 121"/>
                  <a:gd name="T13" fmla="*/ 30 h 203"/>
                  <a:gd name="T14" fmla="*/ 4 w 121"/>
                  <a:gd name="T15" fmla="*/ 63 h 203"/>
                  <a:gd name="T16" fmla="*/ 0 w 121"/>
                  <a:gd name="T17" fmla="*/ 101 h 203"/>
                  <a:gd name="T18" fmla="*/ 4 w 121"/>
                  <a:gd name="T19" fmla="*/ 140 h 203"/>
                  <a:gd name="T20" fmla="*/ 17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3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3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7" y="30"/>
                    </a:lnTo>
                    <a:lnTo>
                      <a:pt x="4" y="63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7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47" name="Freeform 106"/>
              <p:cNvSpPr>
                <a:spLocks/>
              </p:cNvSpPr>
              <p:nvPr/>
            </p:nvSpPr>
            <p:spPr bwMode="auto">
              <a:xfrm>
                <a:off x="10831362" y="3229526"/>
                <a:ext cx="100314" cy="98910"/>
              </a:xfrm>
              <a:custGeom>
                <a:avLst/>
                <a:gdLst>
                  <a:gd name="T0" fmla="*/ 121 w 121"/>
                  <a:gd name="T1" fmla="*/ 101 h 203"/>
                  <a:gd name="T2" fmla="*/ 117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8 w 121"/>
                  <a:gd name="T13" fmla="*/ 30 h 203"/>
                  <a:gd name="T14" fmla="*/ 4 w 121"/>
                  <a:gd name="T15" fmla="*/ 63 h 203"/>
                  <a:gd name="T16" fmla="*/ 0 w 121"/>
                  <a:gd name="T17" fmla="*/ 101 h 203"/>
                  <a:gd name="T18" fmla="*/ 4 w 121"/>
                  <a:gd name="T19" fmla="*/ 140 h 203"/>
                  <a:gd name="T20" fmla="*/ 18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7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8" y="30"/>
                    </a:lnTo>
                    <a:lnTo>
                      <a:pt x="4" y="63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48" name="Freeform 107"/>
              <p:cNvSpPr>
                <a:spLocks/>
              </p:cNvSpPr>
              <p:nvPr/>
            </p:nvSpPr>
            <p:spPr bwMode="auto">
              <a:xfrm>
                <a:off x="10910737" y="3229526"/>
                <a:ext cx="100314" cy="98910"/>
              </a:xfrm>
              <a:custGeom>
                <a:avLst/>
                <a:gdLst>
                  <a:gd name="T0" fmla="*/ 121 w 121"/>
                  <a:gd name="T1" fmla="*/ 101 h 203"/>
                  <a:gd name="T2" fmla="*/ 116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8 w 121"/>
                  <a:gd name="T13" fmla="*/ 30 h 203"/>
                  <a:gd name="T14" fmla="*/ 4 w 121"/>
                  <a:gd name="T15" fmla="*/ 63 h 203"/>
                  <a:gd name="T16" fmla="*/ 0 w 121"/>
                  <a:gd name="T17" fmla="*/ 101 h 203"/>
                  <a:gd name="T18" fmla="*/ 4 w 121"/>
                  <a:gd name="T19" fmla="*/ 140 h 203"/>
                  <a:gd name="T20" fmla="*/ 18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8" y="30"/>
                    </a:lnTo>
                    <a:lnTo>
                      <a:pt x="4" y="63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49" name="Freeform 108"/>
              <p:cNvSpPr>
                <a:spLocks/>
              </p:cNvSpPr>
              <p:nvPr/>
            </p:nvSpPr>
            <p:spPr bwMode="auto">
              <a:xfrm>
                <a:off x="10990112" y="3229526"/>
                <a:ext cx="100314" cy="98910"/>
              </a:xfrm>
              <a:custGeom>
                <a:avLst/>
                <a:gdLst>
                  <a:gd name="T0" fmla="*/ 121 w 121"/>
                  <a:gd name="T1" fmla="*/ 101 h 203"/>
                  <a:gd name="T2" fmla="*/ 116 w 121"/>
                  <a:gd name="T3" fmla="*/ 63 h 203"/>
                  <a:gd name="T4" fmla="*/ 103 w 121"/>
                  <a:gd name="T5" fmla="*/ 30 h 203"/>
                  <a:gd name="T6" fmla="*/ 83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8 w 121"/>
                  <a:gd name="T13" fmla="*/ 30 h 203"/>
                  <a:gd name="T14" fmla="*/ 4 w 121"/>
                  <a:gd name="T15" fmla="*/ 63 h 203"/>
                  <a:gd name="T16" fmla="*/ 0 w 121"/>
                  <a:gd name="T17" fmla="*/ 101 h 203"/>
                  <a:gd name="T18" fmla="*/ 4 w 121"/>
                  <a:gd name="T19" fmla="*/ 140 h 203"/>
                  <a:gd name="T20" fmla="*/ 18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3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3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8" y="30"/>
                    </a:lnTo>
                    <a:lnTo>
                      <a:pt x="4" y="63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50" name="Freeform 109"/>
              <p:cNvSpPr>
                <a:spLocks/>
              </p:cNvSpPr>
              <p:nvPr/>
            </p:nvSpPr>
            <p:spPr bwMode="auto">
              <a:xfrm>
                <a:off x="10680550" y="2301876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6 w 121"/>
                  <a:gd name="T3" fmla="*/ 62 h 202"/>
                  <a:gd name="T4" fmla="*/ 103 w 121"/>
                  <a:gd name="T5" fmla="*/ 30 h 202"/>
                  <a:gd name="T6" fmla="*/ 83 w 121"/>
                  <a:gd name="T7" fmla="*/ 7 h 202"/>
                  <a:gd name="T8" fmla="*/ 60 w 121"/>
                  <a:gd name="T9" fmla="*/ 0 h 202"/>
                  <a:gd name="T10" fmla="*/ 37 w 121"/>
                  <a:gd name="T11" fmla="*/ 7 h 202"/>
                  <a:gd name="T12" fmla="*/ 17 w 121"/>
                  <a:gd name="T13" fmla="*/ 30 h 202"/>
                  <a:gd name="T14" fmla="*/ 4 w 121"/>
                  <a:gd name="T15" fmla="*/ 62 h 202"/>
                  <a:gd name="T16" fmla="*/ 0 w 121"/>
                  <a:gd name="T17" fmla="*/ 101 h 202"/>
                  <a:gd name="T18" fmla="*/ 4 w 121"/>
                  <a:gd name="T19" fmla="*/ 140 h 202"/>
                  <a:gd name="T20" fmla="*/ 17 w 121"/>
                  <a:gd name="T21" fmla="*/ 172 h 202"/>
                  <a:gd name="T22" fmla="*/ 37 w 121"/>
                  <a:gd name="T23" fmla="*/ 195 h 202"/>
                  <a:gd name="T24" fmla="*/ 60 w 121"/>
                  <a:gd name="T25" fmla="*/ 202 h 202"/>
                  <a:gd name="T26" fmla="*/ 83 w 121"/>
                  <a:gd name="T27" fmla="*/ 195 h 202"/>
                  <a:gd name="T28" fmla="*/ 103 w 121"/>
                  <a:gd name="T29" fmla="*/ 172 h 202"/>
                  <a:gd name="T30" fmla="*/ 116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6" y="62"/>
                    </a:lnTo>
                    <a:lnTo>
                      <a:pt x="103" y="30"/>
                    </a:lnTo>
                    <a:lnTo>
                      <a:pt x="83" y="7"/>
                    </a:lnTo>
                    <a:lnTo>
                      <a:pt x="60" y="0"/>
                    </a:lnTo>
                    <a:lnTo>
                      <a:pt x="37" y="7"/>
                    </a:lnTo>
                    <a:lnTo>
                      <a:pt x="17" y="30"/>
                    </a:lnTo>
                    <a:lnTo>
                      <a:pt x="4" y="62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7" y="172"/>
                    </a:lnTo>
                    <a:lnTo>
                      <a:pt x="37" y="195"/>
                    </a:lnTo>
                    <a:lnTo>
                      <a:pt x="60" y="202"/>
                    </a:lnTo>
                    <a:lnTo>
                      <a:pt x="83" y="195"/>
                    </a:lnTo>
                    <a:lnTo>
                      <a:pt x="103" y="172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51" name="Freeform 110"/>
              <p:cNvSpPr>
                <a:spLocks/>
              </p:cNvSpPr>
              <p:nvPr/>
            </p:nvSpPr>
            <p:spPr bwMode="auto">
              <a:xfrm>
                <a:off x="10759925" y="2301876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6 w 121"/>
                  <a:gd name="T3" fmla="*/ 62 h 202"/>
                  <a:gd name="T4" fmla="*/ 103 w 121"/>
                  <a:gd name="T5" fmla="*/ 30 h 202"/>
                  <a:gd name="T6" fmla="*/ 83 w 121"/>
                  <a:gd name="T7" fmla="*/ 7 h 202"/>
                  <a:gd name="T8" fmla="*/ 60 w 121"/>
                  <a:gd name="T9" fmla="*/ 0 h 202"/>
                  <a:gd name="T10" fmla="*/ 37 w 121"/>
                  <a:gd name="T11" fmla="*/ 7 h 202"/>
                  <a:gd name="T12" fmla="*/ 17 w 121"/>
                  <a:gd name="T13" fmla="*/ 30 h 202"/>
                  <a:gd name="T14" fmla="*/ 4 w 121"/>
                  <a:gd name="T15" fmla="*/ 62 h 202"/>
                  <a:gd name="T16" fmla="*/ 0 w 121"/>
                  <a:gd name="T17" fmla="*/ 101 h 202"/>
                  <a:gd name="T18" fmla="*/ 4 w 121"/>
                  <a:gd name="T19" fmla="*/ 140 h 202"/>
                  <a:gd name="T20" fmla="*/ 17 w 121"/>
                  <a:gd name="T21" fmla="*/ 172 h 202"/>
                  <a:gd name="T22" fmla="*/ 37 w 121"/>
                  <a:gd name="T23" fmla="*/ 195 h 202"/>
                  <a:gd name="T24" fmla="*/ 60 w 121"/>
                  <a:gd name="T25" fmla="*/ 202 h 202"/>
                  <a:gd name="T26" fmla="*/ 83 w 121"/>
                  <a:gd name="T27" fmla="*/ 195 h 202"/>
                  <a:gd name="T28" fmla="*/ 103 w 121"/>
                  <a:gd name="T29" fmla="*/ 172 h 202"/>
                  <a:gd name="T30" fmla="*/ 116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6" y="62"/>
                    </a:lnTo>
                    <a:lnTo>
                      <a:pt x="103" y="30"/>
                    </a:lnTo>
                    <a:lnTo>
                      <a:pt x="83" y="7"/>
                    </a:lnTo>
                    <a:lnTo>
                      <a:pt x="60" y="0"/>
                    </a:lnTo>
                    <a:lnTo>
                      <a:pt x="37" y="7"/>
                    </a:lnTo>
                    <a:lnTo>
                      <a:pt x="17" y="30"/>
                    </a:lnTo>
                    <a:lnTo>
                      <a:pt x="4" y="62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7" y="172"/>
                    </a:lnTo>
                    <a:lnTo>
                      <a:pt x="37" y="195"/>
                    </a:lnTo>
                    <a:lnTo>
                      <a:pt x="60" y="202"/>
                    </a:lnTo>
                    <a:lnTo>
                      <a:pt x="83" y="195"/>
                    </a:lnTo>
                    <a:lnTo>
                      <a:pt x="103" y="172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52" name="Freeform 111"/>
              <p:cNvSpPr>
                <a:spLocks/>
              </p:cNvSpPr>
              <p:nvPr/>
            </p:nvSpPr>
            <p:spPr bwMode="auto">
              <a:xfrm>
                <a:off x="10831362" y="2301876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3 w 121"/>
                  <a:gd name="T5" fmla="*/ 30 h 202"/>
                  <a:gd name="T6" fmla="*/ 84 w 121"/>
                  <a:gd name="T7" fmla="*/ 7 h 202"/>
                  <a:gd name="T8" fmla="*/ 60 w 121"/>
                  <a:gd name="T9" fmla="*/ 0 h 202"/>
                  <a:gd name="T10" fmla="*/ 37 w 121"/>
                  <a:gd name="T11" fmla="*/ 7 h 202"/>
                  <a:gd name="T12" fmla="*/ 18 w 121"/>
                  <a:gd name="T13" fmla="*/ 30 h 202"/>
                  <a:gd name="T14" fmla="*/ 4 w 121"/>
                  <a:gd name="T15" fmla="*/ 62 h 202"/>
                  <a:gd name="T16" fmla="*/ 0 w 121"/>
                  <a:gd name="T17" fmla="*/ 101 h 202"/>
                  <a:gd name="T18" fmla="*/ 4 w 121"/>
                  <a:gd name="T19" fmla="*/ 140 h 202"/>
                  <a:gd name="T20" fmla="*/ 18 w 121"/>
                  <a:gd name="T21" fmla="*/ 172 h 202"/>
                  <a:gd name="T22" fmla="*/ 37 w 121"/>
                  <a:gd name="T23" fmla="*/ 195 h 202"/>
                  <a:gd name="T24" fmla="*/ 60 w 121"/>
                  <a:gd name="T25" fmla="*/ 202 h 202"/>
                  <a:gd name="T26" fmla="*/ 84 w 121"/>
                  <a:gd name="T27" fmla="*/ 195 h 202"/>
                  <a:gd name="T28" fmla="*/ 103 w 121"/>
                  <a:gd name="T29" fmla="*/ 172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3" y="30"/>
                    </a:lnTo>
                    <a:lnTo>
                      <a:pt x="84" y="7"/>
                    </a:lnTo>
                    <a:lnTo>
                      <a:pt x="60" y="0"/>
                    </a:lnTo>
                    <a:lnTo>
                      <a:pt x="37" y="7"/>
                    </a:lnTo>
                    <a:lnTo>
                      <a:pt x="18" y="30"/>
                    </a:lnTo>
                    <a:lnTo>
                      <a:pt x="4" y="62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8" y="172"/>
                    </a:lnTo>
                    <a:lnTo>
                      <a:pt x="37" y="195"/>
                    </a:lnTo>
                    <a:lnTo>
                      <a:pt x="60" y="202"/>
                    </a:lnTo>
                    <a:lnTo>
                      <a:pt x="84" y="195"/>
                    </a:lnTo>
                    <a:lnTo>
                      <a:pt x="103" y="172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53" name="Freeform 112"/>
              <p:cNvSpPr>
                <a:spLocks/>
              </p:cNvSpPr>
              <p:nvPr/>
            </p:nvSpPr>
            <p:spPr bwMode="auto">
              <a:xfrm>
                <a:off x="10910737" y="2301876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6 w 121"/>
                  <a:gd name="T3" fmla="*/ 62 h 202"/>
                  <a:gd name="T4" fmla="*/ 103 w 121"/>
                  <a:gd name="T5" fmla="*/ 30 h 202"/>
                  <a:gd name="T6" fmla="*/ 84 w 121"/>
                  <a:gd name="T7" fmla="*/ 7 h 202"/>
                  <a:gd name="T8" fmla="*/ 60 w 121"/>
                  <a:gd name="T9" fmla="*/ 0 h 202"/>
                  <a:gd name="T10" fmla="*/ 37 w 121"/>
                  <a:gd name="T11" fmla="*/ 7 h 202"/>
                  <a:gd name="T12" fmla="*/ 18 w 121"/>
                  <a:gd name="T13" fmla="*/ 30 h 202"/>
                  <a:gd name="T14" fmla="*/ 4 w 121"/>
                  <a:gd name="T15" fmla="*/ 62 h 202"/>
                  <a:gd name="T16" fmla="*/ 0 w 121"/>
                  <a:gd name="T17" fmla="*/ 101 h 202"/>
                  <a:gd name="T18" fmla="*/ 4 w 121"/>
                  <a:gd name="T19" fmla="*/ 140 h 202"/>
                  <a:gd name="T20" fmla="*/ 18 w 121"/>
                  <a:gd name="T21" fmla="*/ 172 h 202"/>
                  <a:gd name="T22" fmla="*/ 37 w 121"/>
                  <a:gd name="T23" fmla="*/ 195 h 202"/>
                  <a:gd name="T24" fmla="*/ 60 w 121"/>
                  <a:gd name="T25" fmla="*/ 202 h 202"/>
                  <a:gd name="T26" fmla="*/ 84 w 121"/>
                  <a:gd name="T27" fmla="*/ 195 h 202"/>
                  <a:gd name="T28" fmla="*/ 103 w 121"/>
                  <a:gd name="T29" fmla="*/ 172 h 202"/>
                  <a:gd name="T30" fmla="*/ 116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6" y="62"/>
                    </a:lnTo>
                    <a:lnTo>
                      <a:pt x="103" y="30"/>
                    </a:lnTo>
                    <a:lnTo>
                      <a:pt x="84" y="7"/>
                    </a:lnTo>
                    <a:lnTo>
                      <a:pt x="60" y="0"/>
                    </a:lnTo>
                    <a:lnTo>
                      <a:pt x="37" y="7"/>
                    </a:lnTo>
                    <a:lnTo>
                      <a:pt x="18" y="30"/>
                    </a:lnTo>
                    <a:lnTo>
                      <a:pt x="4" y="62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8" y="172"/>
                    </a:lnTo>
                    <a:lnTo>
                      <a:pt x="37" y="195"/>
                    </a:lnTo>
                    <a:lnTo>
                      <a:pt x="60" y="202"/>
                    </a:lnTo>
                    <a:lnTo>
                      <a:pt x="84" y="195"/>
                    </a:lnTo>
                    <a:lnTo>
                      <a:pt x="103" y="172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54" name="Freeform 113"/>
              <p:cNvSpPr>
                <a:spLocks/>
              </p:cNvSpPr>
              <p:nvPr/>
            </p:nvSpPr>
            <p:spPr bwMode="auto">
              <a:xfrm>
                <a:off x="10759925" y="3543301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6 w 121"/>
                  <a:gd name="T3" fmla="*/ 62 h 202"/>
                  <a:gd name="T4" fmla="*/ 103 w 121"/>
                  <a:gd name="T5" fmla="*/ 30 h 202"/>
                  <a:gd name="T6" fmla="*/ 83 w 121"/>
                  <a:gd name="T7" fmla="*/ 7 h 202"/>
                  <a:gd name="T8" fmla="*/ 60 w 121"/>
                  <a:gd name="T9" fmla="*/ 0 h 202"/>
                  <a:gd name="T10" fmla="*/ 37 w 121"/>
                  <a:gd name="T11" fmla="*/ 7 h 202"/>
                  <a:gd name="T12" fmla="*/ 17 w 121"/>
                  <a:gd name="T13" fmla="*/ 30 h 202"/>
                  <a:gd name="T14" fmla="*/ 4 w 121"/>
                  <a:gd name="T15" fmla="*/ 62 h 202"/>
                  <a:gd name="T16" fmla="*/ 0 w 121"/>
                  <a:gd name="T17" fmla="*/ 101 h 202"/>
                  <a:gd name="T18" fmla="*/ 4 w 121"/>
                  <a:gd name="T19" fmla="*/ 140 h 202"/>
                  <a:gd name="T20" fmla="*/ 17 w 121"/>
                  <a:gd name="T21" fmla="*/ 172 h 202"/>
                  <a:gd name="T22" fmla="*/ 37 w 121"/>
                  <a:gd name="T23" fmla="*/ 195 h 202"/>
                  <a:gd name="T24" fmla="*/ 60 w 121"/>
                  <a:gd name="T25" fmla="*/ 202 h 202"/>
                  <a:gd name="T26" fmla="*/ 83 w 121"/>
                  <a:gd name="T27" fmla="*/ 195 h 202"/>
                  <a:gd name="T28" fmla="*/ 103 w 121"/>
                  <a:gd name="T29" fmla="*/ 172 h 202"/>
                  <a:gd name="T30" fmla="*/ 116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6" y="62"/>
                    </a:lnTo>
                    <a:lnTo>
                      <a:pt x="103" y="30"/>
                    </a:lnTo>
                    <a:lnTo>
                      <a:pt x="83" y="7"/>
                    </a:lnTo>
                    <a:lnTo>
                      <a:pt x="60" y="0"/>
                    </a:lnTo>
                    <a:lnTo>
                      <a:pt x="37" y="7"/>
                    </a:lnTo>
                    <a:lnTo>
                      <a:pt x="17" y="30"/>
                    </a:lnTo>
                    <a:lnTo>
                      <a:pt x="4" y="62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7" y="172"/>
                    </a:lnTo>
                    <a:lnTo>
                      <a:pt x="37" y="195"/>
                    </a:lnTo>
                    <a:lnTo>
                      <a:pt x="60" y="202"/>
                    </a:lnTo>
                    <a:lnTo>
                      <a:pt x="83" y="195"/>
                    </a:lnTo>
                    <a:lnTo>
                      <a:pt x="103" y="172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55" name="Freeform 114"/>
              <p:cNvSpPr>
                <a:spLocks/>
              </p:cNvSpPr>
              <p:nvPr/>
            </p:nvSpPr>
            <p:spPr bwMode="auto">
              <a:xfrm>
                <a:off x="10831362" y="3543301"/>
                <a:ext cx="100314" cy="98424"/>
              </a:xfrm>
              <a:custGeom>
                <a:avLst/>
                <a:gdLst>
                  <a:gd name="T0" fmla="*/ 121 w 121"/>
                  <a:gd name="T1" fmla="*/ 101 h 202"/>
                  <a:gd name="T2" fmla="*/ 117 w 121"/>
                  <a:gd name="T3" fmla="*/ 62 h 202"/>
                  <a:gd name="T4" fmla="*/ 103 w 121"/>
                  <a:gd name="T5" fmla="*/ 30 h 202"/>
                  <a:gd name="T6" fmla="*/ 84 w 121"/>
                  <a:gd name="T7" fmla="*/ 7 h 202"/>
                  <a:gd name="T8" fmla="*/ 60 w 121"/>
                  <a:gd name="T9" fmla="*/ 0 h 202"/>
                  <a:gd name="T10" fmla="*/ 37 w 121"/>
                  <a:gd name="T11" fmla="*/ 7 h 202"/>
                  <a:gd name="T12" fmla="*/ 18 w 121"/>
                  <a:gd name="T13" fmla="*/ 30 h 202"/>
                  <a:gd name="T14" fmla="*/ 4 w 121"/>
                  <a:gd name="T15" fmla="*/ 62 h 202"/>
                  <a:gd name="T16" fmla="*/ 0 w 121"/>
                  <a:gd name="T17" fmla="*/ 101 h 202"/>
                  <a:gd name="T18" fmla="*/ 4 w 121"/>
                  <a:gd name="T19" fmla="*/ 140 h 202"/>
                  <a:gd name="T20" fmla="*/ 18 w 121"/>
                  <a:gd name="T21" fmla="*/ 172 h 202"/>
                  <a:gd name="T22" fmla="*/ 37 w 121"/>
                  <a:gd name="T23" fmla="*/ 195 h 202"/>
                  <a:gd name="T24" fmla="*/ 60 w 121"/>
                  <a:gd name="T25" fmla="*/ 202 h 202"/>
                  <a:gd name="T26" fmla="*/ 84 w 121"/>
                  <a:gd name="T27" fmla="*/ 195 h 202"/>
                  <a:gd name="T28" fmla="*/ 103 w 121"/>
                  <a:gd name="T29" fmla="*/ 172 h 202"/>
                  <a:gd name="T30" fmla="*/ 117 w 121"/>
                  <a:gd name="T31" fmla="*/ 140 h 202"/>
                  <a:gd name="T32" fmla="*/ 121 w 121"/>
                  <a:gd name="T33" fmla="*/ 1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2">
                    <a:moveTo>
                      <a:pt x="121" y="101"/>
                    </a:moveTo>
                    <a:lnTo>
                      <a:pt x="117" y="62"/>
                    </a:lnTo>
                    <a:lnTo>
                      <a:pt x="103" y="30"/>
                    </a:lnTo>
                    <a:lnTo>
                      <a:pt x="84" y="7"/>
                    </a:lnTo>
                    <a:lnTo>
                      <a:pt x="60" y="0"/>
                    </a:lnTo>
                    <a:lnTo>
                      <a:pt x="37" y="7"/>
                    </a:lnTo>
                    <a:lnTo>
                      <a:pt x="18" y="30"/>
                    </a:lnTo>
                    <a:lnTo>
                      <a:pt x="4" y="62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8" y="172"/>
                    </a:lnTo>
                    <a:lnTo>
                      <a:pt x="37" y="195"/>
                    </a:lnTo>
                    <a:lnTo>
                      <a:pt x="60" y="202"/>
                    </a:lnTo>
                    <a:lnTo>
                      <a:pt x="84" y="195"/>
                    </a:lnTo>
                    <a:lnTo>
                      <a:pt x="103" y="172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56" name="Freeform 115"/>
              <p:cNvSpPr>
                <a:spLocks/>
              </p:cNvSpPr>
              <p:nvPr/>
            </p:nvSpPr>
            <p:spPr bwMode="auto">
              <a:xfrm>
                <a:off x="10759925" y="1988101"/>
                <a:ext cx="100314" cy="98910"/>
              </a:xfrm>
              <a:custGeom>
                <a:avLst/>
                <a:gdLst>
                  <a:gd name="T0" fmla="*/ 121 w 121"/>
                  <a:gd name="T1" fmla="*/ 101 h 203"/>
                  <a:gd name="T2" fmla="*/ 116 w 121"/>
                  <a:gd name="T3" fmla="*/ 63 h 203"/>
                  <a:gd name="T4" fmla="*/ 103 w 121"/>
                  <a:gd name="T5" fmla="*/ 30 h 203"/>
                  <a:gd name="T6" fmla="*/ 83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7 w 121"/>
                  <a:gd name="T13" fmla="*/ 30 h 203"/>
                  <a:gd name="T14" fmla="*/ 4 w 121"/>
                  <a:gd name="T15" fmla="*/ 63 h 203"/>
                  <a:gd name="T16" fmla="*/ 0 w 121"/>
                  <a:gd name="T17" fmla="*/ 101 h 203"/>
                  <a:gd name="T18" fmla="*/ 4 w 121"/>
                  <a:gd name="T19" fmla="*/ 140 h 203"/>
                  <a:gd name="T20" fmla="*/ 17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3 w 121"/>
                  <a:gd name="T27" fmla="*/ 195 h 203"/>
                  <a:gd name="T28" fmla="*/ 103 w 121"/>
                  <a:gd name="T29" fmla="*/ 173 h 203"/>
                  <a:gd name="T30" fmla="*/ 116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6" y="63"/>
                    </a:lnTo>
                    <a:lnTo>
                      <a:pt x="103" y="30"/>
                    </a:lnTo>
                    <a:lnTo>
                      <a:pt x="83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7" y="30"/>
                    </a:lnTo>
                    <a:lnTo>
                      <a:pt x="4" y="63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7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3" y="195"/>
                    </a:lnTo>
                    <a:lnTo>
                      <a:pt x="103" y="173"/>
                    </a:lnTo>
                    <a:lnTo>
                      <a:pt x="116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57" name="Freeform 116"/>
              <p:cNvSpPr>
                <a:spLocks/>
              </p:cNvSpPr>
              <p:nvPr/>
            </p:nvSpPr>
            <p:spPr bwMode="auto">
              <a:xfrm>
                <a:off x="10831362" y="1988101"/>
                <a:ext cx="100314" cy="98910"/>
              </a:xfrm>
              <a:custGeom>
                <a:avLst/>
                <a:gdLst>
                  <a:gd name="T0" fmla="*/ 121 w 121"/>
                  <a:gd name="T1" fmla="*/ 101 h 203"/>
                  <a:gd name="T2" fmla="*/ 117 w 121"/>
                  <a:gd name="T3" fmla="*/ 63 h 203"/>
                  <a:gd name="T4" fmla="*/ 103 w 121"/>
                  <a:gd name="T5" fmla="*/ 30 h 203"/>
                  <a:gd name="T6" fmla="*/ 84 w 121"/>
                  <a:gd name="T7" fmla="*/ 8 h 203"/>
                  <a:gd name="T8" fmla="*/ 60 w 121"/>
                  <a:gd name="T9" fmla="*/ 0 h 203"/>
                  <a:gd name="T10" fmla="*/ 37 w 121"/>
                  <a:gd name="T11" fmla="*/ 8 h 203"/>
                  <a:gd name="T12" fmla="*/ 18 w 121"/>
                  <a:gd name="T13" fmla="*/ 30 h 203"/>
                  <a:gd name="T14" fmla="*/ 4 w 121"/>
                  <a:gd name="T15" fmla="*/ 63 h 203"/>
                  <a:gd name="T16" fmla="*/ 0 w 121"/>
                  <a:gd name="T17" fmla="*/ 101 h 203"/>
                  <a:gd name="T18" fmla="*/ 4 w 121"/>
                  <a:gd name="T19" fmla="*/ 140 h 203"/>
                  <a:gd name="T20" fmla="*/ 18 w 121"/>
                  <a:gd name="T21" fmla="*/ 173 h 203"/>
                  <a:gd name="T22" fmla="*/ 37 w 121"/>
                  <a:gd name="T23" fmla="*/ 195 h 203"/>
                  <a:gd name="T24" fmla="*/ 60 w 121"/>
                  <a:gd name="T25" fmla="*/ 203 h 203"/>
                  <a:gd name="T26" fmla="*/ 84 w 121"/>
                  <a:gd name="T27" fmla="*/ 195 h 203"/>
                  <a:gd name="T28" fmla="*/ 103 w 121"/>
                  <a:gd name="T29" fmla="*/ 173 h 203"/>
                  <a:gd name="T30" fmla="*/ 117 w 121"/>
                  <a:gd name="T31" fmla="*/ 140 h 203"/>
                  <a:gd name="T32" fmla="*/ 121 w 121"/>
                  <a:gd name="T33" fmla="*/ 10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1" h="203">
                    <a:moveTo>
                      <a:pt x="121" y="101"/>
                    </a:moveTo>
                    <a:lnTo>
                      <a:pt x="117" y="63"/>
                    </a:lnTo>
                    <a:lnTo>
                      <a:pt x="103" y="30"/>
                    </a:lnTo>
                    <a:lnTo>
                      <a:pt x="84" y="8"/>
                    </a:lnTo>
                    <a:lnTo>
                      <a:pt x="60" y="0"/>
                    </a:lnTo>
                    <a:lnTo>
                      <a:pt x="37" y="8"/>
                    </a:lnTo>
                    <a:lnTo>
                      <a:pt x="18" y="30"/>
                    </a:lnTo>
                    <a:lnTo>
                      <a:pt x="4" y="63"/>
                    </a:lnTo>
                    <a:lnTo>
                      <a:pt x="0" y="101"/>
                    </a:lnTo>
                    <a:lnTo>
                      <a:pt x="4" y="140"/>
                    </a:lnTo>
                    <a:lnTo>
                      <a:pt x="18" y="173"/>
                    </a:lnTo>
                    <a:lnTo>
                      <a:pt x="37" y="195"/>
                    </a:lnTo>
                    <a:lnTo>
                      <a:pt x="60" y="203"/>
                    </a:lnTo>
                    <a:lnTo>
                      <a:pt x="84" y="195"/>
                    </a:lnTo>
                    <a:lnTo>
                      <a:pt x="103" y="173"/>
                    </a:lnTo>
                    <a:lnTo>
                      <a:pt x="117" y="140"/>
                    </a:lnTo>
                    <a:lnTo>
                      <a:pt x="121" y="101"/>
                    </a:lnTo>
                    <a:close/>
                  </a:path>
                </a:pathLst>
              </a:custGeom>
              <a:grpFill/>
              <a:ln w="9525" cap="flat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</p:grpSp>
        <p:sp>
          <p:nvSpPr>
            <p:cNvPr id="184" name="Line 14"/>
            <p:cNvSpPr>
              <a:spLocks noChangeShapeType="1"/>
            </p:cNvSpPr>
            <p:nvPr/>
          </p:nvSpPr>
          <p:spPr bwMode="auto">
            <a:xfrm flipV="1">
              <a:off x="189239" y="2424900"/>
              <a:ext cx="0" cy="3828982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85" name="Line 16"/>
            <p:cNvSpPr>
              <a:spLocks noChangeShapeType="1"/>
            </p:cNvSpPr>
            <p:nvPr/>
          </p:nvSpPr>
          <p:spPr bwMode="auto">
            <a:xfrm flipH="1">
              <a:off x="149107" y="6253883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86" name="Line 17"/>
            <p:cNvSpPr>
              <a:spLocks noChangeShapeType="1"/>
            </p:cNvSpPr>
            <p:nvPr/>
          </p:nvSpPr>
          <p:spPr bwMode="auto">
            <a:xfrm flipH="1">
              <a:off x="149107" y="5776359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87" name="Line 18"/>
            <p:cNvSpPr>
              <a:spLocks noChangeShapeType="1"/>
            </p:cNvSpPr>
            <p:nvPr/>
          </p:nvSpPr>
          <p:spPr bwMode="auto">
            <a:xfrm flipH="1">
              <a:off x="149107" y="5297370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88" name="Line 19"/>
            <p:cNvSpPr>
              <a:spLocks noChangeShapeType="1"/>
            </p:cNvSpPr>
            <p:nvPr/>
          </p:nvSpPr>
          <p:spPr bwMode="auto">
            <a:xfrm flipH="1">
              <a:off x="149107" y="4818381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89" name="Line 20"/>
            <p:cNvSpPr>
              <a:spLocks noChangeShapeType="1"/>
            </p:cNvSpPr>
            <p:nvPr/>
          </p:nvSpPr>
          <p:spPr bwMode="auto">
            <a:xfrm flipH="1">
              <a:off x="149107" y="4339392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90" name="Line 21"/>
            <p:cNvSpPr>
              <a:spLocks noChangeShapeType="1"/>
            </p:cNvSpPr>
            <p:nvPr/>
          </p:nvSpPr>
          <p:spPr bwMode="auto">
            <a:xfrm flipH="1">
              <a:off x="149107" y="3860403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91" name="Line 22"/>
            <p:cNvSpPr>
              <a:spLocks noChangeShapeType="1"/>
            </p:cNvSpPr>
            <p:nvPr/>
          </p:nvSpPr>
          <p:spPr bwMode="auto">
            <a:xfrm flipH="1">
              <a:off x="149107" y="3381414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92" name="Line 23"/>
            <p:cNvSpPr>
              <a:spLocks noChangeShapeType="1"/>
            </p:cNvSpPr>
            <p:nvPr/>
          </p:nvSpPr>
          <p:spPr bwMode="auto">
            <a:xfrm flipH="1">
              <a:off x="149107" y="2903890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93" name="Line 24"/>
            <p:cNvSpPr>
              <a:spLocks noChangeShapeType="1"/>
            </p:cNvSpPr>
            <p:nvPr/>
          </p:nvSpPr>
          <p:spPr bwMode="auto">
            <a:xfrm flipH="1">
              <a:off x="149107" y="2424900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194" name="Rectangle 34"/>
            <p:cNvSpPr>
              <a:spLocks noChangeArrowheads="1"/>
            </p:cNvSpPr>
            <p:nvPr/>
          </p:nvSpPr>
          <p:spPr bwMode="auto">
            <a:xfrm>
              <a:off x="-30100" y="6048647"/>
              <a:ext cx="157225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0</a:t>
              </a:r>
              <a:endParaRPr lang="fr-FR" altLang="fr-FR" sz="28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195" name="Rectangle 36"/>
            <p:cNvSpPr>
              <a:spLocks noChangeArrowheads="1"/>
            </p:cNvSpPr>
            <p:nvPr/>
          </p:nvSpPr>
          <p:spPr bwMode="auto">
            <a:xfrm>
              <a:off x="39080" y="5092132"/>
              <a:ext cx="88045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1</a:t>
              </a:r>
              <a:endParaRPr lang="fr-FR" altLang="fr-FR" sz="28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196" name="Rectangle 38"/>
            <p:cNvSpPr>
              <a:spLocks noChangeArrowheads="1"/>
            </p:cNvSpPr>
            <p:nvPr/>
          </p:nvSpPr>
          <p:spPr bwMode="auto">
            <a:xfrm>
              <a:off x="-9974" y="4135620"/>
              <a:ext cx="137099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2</a:t>
              </a:r>
              <a:endParaRPr lang="fr-FR" altLang="fr-FR" sz="28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197" name="Rectangle 40"/>
            <p:cNvSpPr>
              <a:spLocks noChangeArrowheads="1"/>
            </p:cNvSpPr>
            <p:nvPr/>
          </p:nvSpPr>
          <p:spPr bwMode="auto">
            <a:xfrm>
              <a:off x="-1170" y="3174713"/>
              <a:ext cx="128295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3</a:t>
              </a:r>
              <a:endParaRPr lang="fr-FR" altLang="fr-FR" sz="28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198" name="Rectangle 42"/>
            <p:cNvSpPr>
              <a:spLocks noChangeArrowheads="1"/>
            </p:cNvSpPr>
            <p:nvPr/>
          </p:nvSpPr>
          <p:spPr bwMode="auto">
            <a:xfrm>
              <a:off x="-22552" y="2377741"/>
              <a:ext cx="149677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4</a:t>
              </a:r>
              <a:endParaRPr lang="fr-FR" altLang="fr-FR" sz="28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grpSp>
          <p:nvGrpSpPr>
            <p:cNvPr id="199" name="Groupe 198"/>
            <p:cNvGrpSpPr/>
            <p:nvPr/>
          </p:nvGrpSpPr>
          <p:grpSpPr>
            <a:xfrm>
              <a:off x="1800871" y="4286659"/>
              <a:ext cx="426871" cy="1643504"/>
              <a:chOff x="2787651" y="3422652"/>
              <a:chExt cx="781050" cy="1781175"/>
            </a:xfrm>
            <a:solidFill>
              <a:srgbClr val="C00000"/>
            </a:solidFill>
          </p:grpSpPr>
          <p:sp>
            <p:nvSpPr>
              <p:cNvPr id="424" name="Line 49"/>
              <p:cNvSpPr>
                <a:spLocks noChangeShapeType="1"/>
              </p:cNvSpPr>
              <p:nvPr/>
            </p:nvSpPr>
            <p:spPr bwMode="auto">
              <a:xfrm>
                <a:off x="2982913" y="3422652"/>
                <a:ext cx="390525" cy="0"/>
              </a:xfrm>
              <a:prstGeom prst="line">
                <a:avLst/>
              </a:prstGeom>
              <a:grpFill/>
              <a:ln w="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25" name="Line 51"/>
              <p:cNvSpPr>
                <a:spLocks noChangeShapeType="1"/>
              </p:cNvSpPr>
              <p:nvPr/>
            </p:nvSpPr>
            <p:spPr bwMode="auto">
              <a:xfrm>
                <a:off x="2982913" y="5203827"/>
                <a:ext cx="390525" cy="0"/>
              </a:xfrm>
              <a:prstGeom prst="line">
                <a:avLst/>
              </a:prstGeom>
              <a:grpFill/>
              <a:ln w="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26" name="Freeform 53"/>
              <p:cNvSpPr>
                <a:spLocks/>
              </p:cNvSpPr>
              <p:nvPr/>
            </p:nvSpPr>
            <p:spPr bwMode="auto">
              <a:xfrm>
                <a:off x="2787651" y="3883027"/>
                <a:ext cx="781050" cy="768350"/>
              </a:xfrm>
              <a:custGeom>
                <a:avLst/>
                <a:gdLst>
                  <a:gd name="T0" fmla="*/ 123 w 492"/>
                  <a:gd name="T1" fmla="*/ 247 h 484"/>
                  <a:gd name="T2" fmla="*/ 0 w 492"/>
                  <a:gd name="T3" fmla="*/ 110 h 484"/>
                  <a:gd name="T4" fmla="*/ 0 w 492"/>
                  <a:gd name="T5" fmla="*/ 0 h 484"/>
                  <a:gd name="T6" fmla="*/ 492 w 492"/>
                  <a:gd name="T7" fmla="*/ 0 h 484"/>
                  <a:gd name="T8" fmla="*/ 492 w 492"/>
                  <a:gd name="T9" fmla="*/ 110 h 484"/>
                  <a:gd name="T10" fmla="*/ 369 w 492"/>
                  <a:gd name="T11" fmla="*/ 247 h 484"/>
                  <a:gd name="T12" fmla="*/ 492 w 492"/>
                  <a:gd name="T13" fmla="*/ 383 h 484"/>
                  <a:gd name="T14" fmla="*/ 492 w 492"/>
                  <a:gd name="T15" fmla="*/ 484 h 484"/>
                  <a:gd name="T16" fmla="*/ 0 w 492"/>
                  <a:gd name="T17" fmla="*/ 484 h 484"/>
                  <a:gd name="T18" fmla="*/ 0 w 492"/>
                  <a:gd name="T19" fmla="*/ 383 h 484"/>
                  <a:gd name="T20" fmla="*/ 123 w 492"/>
                  <a:gd name="T21" fmla="*/ 247 h 4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84">
                    <a:moveTo>
                      <a:pt x="123" y="247"/>
                    </a:moveTo>
                    <a:lnTo>
                      <a:pt x="0" y="110"/>
                    </a:lnTo>
                    <a:lnTo>
                      <a:pt x="0" y="0"/>
                    </a:lnTo>
                    <a:lnTo>
                      <a:pt x="492" y="0"/>
                    </a:lnTo>
                    <a:lnTo>
                      <a:pt x="492" y="110"/>
                    </a:lnTo>
                    <a:lnTo>
                      <a:pt x="369" y="247"/>
                    </a:lnTo>
                    <a:lnTo>
                      <a:pt x="492" y="383"/>
                    </a:lnTo>
                    <a:lnTo>
                      <a:pt x="492" y="484"/>
                    </a:lnTo>
                    <a:lnTo>
                      <a:pt x="0" y="484"/>
                    </a:lnTo>
                    <a:lnTo>
                      <a:pt x="0" y="383"/>
                    </a:lnTo>
                    <a:lnTo>
                      <a:pt x="123" y="247"/>
                    </a:lnTo>
                  </a:path>
                </a:pathLst>
              </a:custGeom>
              <a:grpFill/>
              <a:ln w="15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27" name="Line 55"/>
              <p:cNvSpPr>
                <a:spLocks noChangeShapeType="1"/>
              </p:cNvSpPr>
              <p:nvPr/>
            </p:nvSpPr>
            <p:spPr bwMode="auto">
              <a:xfrm>
                <a:off x="2982913" y="4275139"/>
                <a:ext cx="390525" cy="0"/>
              </a:xfrm>
              <a:prstGeom prst="line">
                <a:avLst/>
              </a:prstGeom>
              <a:grpFill/>
              <a:ln w="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28" name="Line 51"/>
              <p:cNvSpPr>
                <a:spLocks noChangeShapeType="1"/>
              </p:cNvSpPr>
              <p:nvPr/>
            </p:nvSpPr>
            <p:spPr bwMode="auto">
              <a:xfrm>
                <a:off x="3175841" y="3422653"/>
                <a:ext cx="0" cy="460374"/>
              </a:xfrm>
              <a:prstGeom prst="line">
                <a:avLst/>
              </a:prstGeom>
              <a:grpFill/>
              <a:ln w="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29" name="Line 51"/>
              <p:cNvSpPr>
                <a:spLocks noChangeShapeType="1"/>
              </p:cNvSpPr>
              <p:nvPr/>
            </p:nvSpPr>
            <p:spPr bwMode="auto">
              <a:xfrm>
                <a:off x="3174673" y="4651377"/>
                <a:ext cx="0" cy="552450"/>
              </a:xfrm>
              <a:prstGeom prst="line">
                <a:avLst/>
              </a:prstGeom>
              <a:grpFill/>
              <a:ln w="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</p:grpSp>
        <p:grpSp>
          <p:nvGrpSpPr>
            <p:cNvPr id="200" name="Groupe 563"/>
            <p:cNvGrpSpPr>
              <a:grpSpLocks/>
            </p:cNvGrpSpPr>
            <p:nvPr/>
          </p:nvGrpSpPr>
          <p:grpSpPr bwMode="auto">
            <a:xfrm>
              <a:off x="543261" y="3324286"/>
              <a:ext cx="426871" cy="2384691"/>
              <a:chOff x="1350964" y="2379664"/>
              <a:chExt cx="530224" cy="2584450"/>
            </a:xfrm>
          </p:grpSpPr>
          <p:sp>
            <p:nvSpPr>
              <p:cNvPr id="418" name="Line 48"/>
              <p:cNvSpPr>
                <a:spLocks noChangeShapeType="1"/>
              </p:cNvSpPr>
              <p:nvPr/>
            </p:nvSpPr>
            <p:spPr bwMode="auto">
              <a:xfrm>
                <a:off x="1482388" y="2378910"/>
                <a:ext cx="265978" cy="0"/>
              </a:xfrm>
              <a:prstGeom prst="line">
                <a:avLst/>
              </a:prstGeom>
              <a:noFill/>
              <a:ln w="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19" name="Line 50"/>
              <p:cNvSpPr>
                <a:spLocks noChangeShapeType="1"/>
              </p:cNvSpPr>
              <p:nvPr/>
            </p:nvSpPr>
            <p:spPr bwMode="auto">
              <a:xfrm>
                <a:off x="1483520" y="4964114"/>
                <a:ext cx="265112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20" name="Freeform 52"/>
              <p:cNvSpPr>
                <a:spLocks/>
              </p:cNvSpPr>
              <p:nvPr/>
            </p:nvSpPr>
            <p:spPr bwMode="auto">
              <a:xfrm>
                <a:off x="1350964" y="2970214"/>
                <a:ext cx="530224" cy="838200"/>
              </a:xfrm>
              <a:custGeom>
                <a:avLst/>
                <a:gdLst>
                  <a:gd name="T0" fmla="*/ 2147483646 w 492"/>
                  <a:gd name="T1" fmla="*/ 2147483646 h 528"/>
                  <a:gd name="T2" fmla="*/ 0 w 492"/>
                  <a:gd name="T3" fmla="*/ 2147483646 h 528"/>
                  <a:gd name="T4" fmla="*/ 0 w 492"/>
                  <a:gd name="T5" fmla="*/ 0 h 528"/>
                  <a:gd name="T6" fmla="*/ 2147483646 w 492"/>
                  <a:gd name="T7" fmla="*/ 0 h 528"/>
                  <a:gd name="T8" fmla="*/ 2147483646 w 492"/>
                  <a:gd name="T9" fmla="*/ 2147483646 h 528"/>
                  <a:gd name="T10" fmla="*/ 2147483646 w 492"/>
                  <a:gd name="T11" fmla="*/ 2147483646 h 528"/>
                  <a:gd name="T12" fmla="*/ 2147483646 w 492"/>
                  <a:gd name="T13" fmla="*/ 2147483646 h 528"/>
                  <a:gd name="T14" fmla="*/ 2147483646 w 492"/>
                  <a:gd name="T15" fmla="*/ 2147483646 h 528"/>
                  <a:gd name="T16" fmla="*/ 0 w 492"/>
                  <a:gd name="T17" fmla="*/ 2147483646 h 528"/>
                  <a:gd name="T18" fmla="*/ 0 w 492"/>
                  <a:gd name="T19" fmla="*/ 2147483646 h 528"/>
                  <a:gd name="T20" fmla="*/ 2147483646 w 492"/>
                  <a:gd name="T21" fmla="*/ 2147483646 h 52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492" h="528">
                    <a:moveTo>
                      <a:pt x="123" y="249"/>
                    </a:moveTo>
                    <a:lnTo>
                      <a:pt x="0" y="100"/>
                    </a:lnTo>
                    <a:lnTo>
                      <a:pt x="0" y="0"/>
                    </a:lnTo>
                    <a:lnTo>
                      <a:pt x="492" y="0"/>
                    </a:lnTo>
                    <a:lnTo>
                      <a:pt x="492" y="100"/>
                    </a:lnTo>
                    <a:lnTo>
                      <a:pt x="369" y="249"/>
                    </a:lnTo>
                    <a:lnTo>
                      <a:pt x="492" y="398"/>
                    </a:lnTo>
                    <a:lnTo>
                      <a:pt x="492" y="528"/>
                    </a:lnTo>
                    <a:lnTo>
                      <a:pt x="0" y="528"/>
                    </a:lnTo>
                    <a:lnTo>
                      <a:pt x="0" y="398"/>
                    </a:lnTo>
                    <a:lnTo>
                      <a:pt x="123" y="249"/>
                    </a:lnTo>
                  </a:path>
                </a:pathLst>
              </a:custGeom>
              <a:solidFill>
                <a:srgbClr val="2E75B6"/>
              </a:solidFill>
              <a:ln w="15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21" name="Line 54"/>
              <p:cNvSpPr>
                <a:spLocks noChangeShapeType="1"/>
              </p:cNvSpPr>
              <p:nvPr/>
            </p:nvSpPr>
            <p:spPr bwMode="auto">
              <a:xfrm>
                <a:off x="1483520" y="3365502"/>
                <a:ext cx="265112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22" name="Line 50"/>
              <p:cNvSpPr>
                <a:spLocks noChangeShapeType="1"/>
              </p:cNvSpPr>
              <p:nvPr/>
            </p:nvSpPr>
            <p:spPr bwMode="auto">
              <a:xfrm flipH="1" flipV="1">
                <a:off x="1614486" y="2381246"/>
                <a:ext cx="0" cy="588967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23" name="Line 50"/>
              <p:cNvSpPr>
                <a:spLocks noChangeShapeType="1"/>
              </p:cNvSpPr>
              <p:nvPr/>
            </p:nvSpPr>
            <p:spPr bwMode="auto">
              <a:xfrm flipH="1" flipV="1">
                <a:off x="1614485" y="3808413"/>
                <a:ext cx="0" cy="1154904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</p:grpSp>
        <p:sp>
          <p:nvSpPr>
            <p:cNvPr id="201" name="Line 58"/>
            <p:cNvSpPr>
              <a:spLocks noChangeShapeType="1"/>
            </p:cNvSpPr>
            <p:nvPr/>
          </p:nvSpPr>
          <p:spPr bwMode="auto">
            <a:xfrm>
              <a:off x="825021" y="4039096"/>
              <a:ext cx="1150339" cy="1175006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02" name="Line 61"/>
            <p:cNvSpPr>
              <a:spLocks noChangeShapeType="1"/>
            </p:cNvSpPr>
            <p:nvPr/>
          </p:nvSpPr>
          <p:spPr bwMode="auto">
            <a:xfrm>
              <a:off x="844941" y="4408337"/>
              <a:ext cx="1195157" cy="1111003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03" name="Line 64"/>
            <p:cNvSpPr>
              <a:spLocks noChangeShapeType="1"/>
            </p:cNvSpPr>
            <p:nvPr/>
          </p:nvSpPr>
          <p:spPr bwMode="auto">
            <a:xfrm>
              <a:off x="715465" y="3576315"/>
              <a:ext cx="1254915" cy="1078183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04" name="Line 67"/>
            <p:cNvSpPr>
              <a:spLocks noChangeShapeType="1"/>
            </p:cNvSpPr>
            <p:nvPr/>
          </p:nvSpPr>
          <p:spPr bwMode="auto">
            <a:xfrm>
              <a:off x="725425" y="4608548"/>
              <a:ext cx="1347871" cy="82053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05" name="Line 76"/>
            <p:cNvSpPr>
              <a:spLocks noChangeShapeType="1"/>
            </p:cNvSpPr>
            <p:nvPr/>
          </p:nvSpPr>
          <p:spPr bwMode="auto">
            <a:xfrm>
              <a:off x="798462" y="3589443"/>
              <a:ext cx="1208436" cy="1043720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06" name="Line 79"/>
            <p:cNvSpPr>
              <a:spLocks noChangeShapeType="1"/>
            </p:cNvSpPr>
            <p:nvPr/>
          </p:nvSpPr>
          <p:spPr bwMode="auto">
            <a:xfrm>
              <a:off x="801782" y="3860220"/>
              <a:ext cx="1183538" cy="1153671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07" name="Line 82"/>
            <p:cNvSpPr>
              <a:spLocks noChangeShapeType="1"/>
            </p:cNvSpPr>
            <p:nvPr/>
          </p:nvSpPr>
          <p:spPr bwMode="auto">
            <a:xfrm>
              <a:off x="751984" y="4112945"/>
              <a:ext cx="1296414" cy="792636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08" name="Line 85"/>
            <p:cNvSpPr>
              <a:spLocks noChangeShapeType="1"/>
            </p:cNvSpPr>
            <p:nvPr/>
          </p:nvSpPr>
          <p:spPr bwMode="auto">
            <a:xfrm>
              <a:off x="733725" y="3738781"/>
              <a:ext cx="1283133" cy="548117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09" name="Line 91"/>
            <p:cNvSpPr>
              <a:spLocks noChangeShapeType="1"/>
            </p:cNvSpPr>
            <p:nvPr/>
          </p:nvSpPr>
          <p:spPr bwMode="auto">
            <a:xfrm>
              <a:off x="712145" y="3896324"/>
              <a:ext cx="1376091" cy="879613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10" name="Line 94"/>
            <p:cNvSpPr>
              <a:spLocks noChangeShapeType="1"/>
            </p:cNvSpPr>
            <p:nvPr/>
          </p:nvSpPr>
          <p:spPr bwMode="auto">
            <a:xfrm>
              <a:off x="750324" y="3323590"/>
              <a:ext cx="1230015" cy="1032233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11" name="Line 100"/>
            <p:cNvSpPr>
              <a:spLocks noChangeShapeType="1"/>
            </p:cNvSpPr>
            <p:nvPr/>
          </p:nvSpPr>
          <p:spPr bwMode="auto">
            <a:xfrm>
              <a:off x="707166" y="4414902"/>
              <a:ext cx="1269854" cy="1024027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12" name="Line 106"/>
            <p:cNvSpPr>
              <a:spLocks noChangeShapeType="1"/>
            </p:cNvSpPr>
            <p:nvPr/>
          </p:nvSpPr>
          <p:spPr bwMode="auto">
            <a:xfrm>
              <a:off x="788503" y="4296745"/>
              <a:ext cx="1293094" cy="1086388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13" name="Line 109"/>
            <p:cNvSpPr>
              <a:spLocks noChangeShapeType="1"/>
            </p:cNvSpPr>
            <p:nvPr/>
          </p:nvSpPr>
          <p:spPr bwMode="auto">
            <a:xfrm>
              <a:off x="742024" y="4503520"/>
              <a:ext cx="1268194" cy="896024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14" name="Line 112"/>
            <p:cNvSpPr>
              <a:spLocks noChangeShapeType="1"/>
            </p:cNvSpPr>
            <p:nvPr/>
          </p:nvSpPr>
          <p:spPr bwMode="auto">
            <a:xfrm>
              <a:off x="786843" y="5012251"/>
              <a:ext cx="1243295" cy="164107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15" name="Line 115"/>
            <p:cNvSpPr>
              <a:spLocks noChangeShapeType="1"/>
            </p:cNvSpPr>
            <p:nvPr/>
          </p:nvSpPr>
          <p:spPr bwMode="auto">
            <a:xfrm>
              <a:off x="763604" y="5189486"/>
              <a:ext cx="1239975" cy="146055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16" name="Line 118"/>
            <p:cNvSpPr>
              <a:spLocks noChangeShapeType="1"/>
            </p:cNvSpPr>
            <p:nvPr/>
          </p:nvSpPr>
          <p:spPr bwMode="auto">
            <a:xfrm>
              <a:off x="763604" y="4364028"/>
              <a:ext cx="1258235" cy="1371934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17" name="Line 121"/>
            <p:cNvSpPr>
              <a:spLocks noChangeShapeType="1"/>
            </p:cNvSpPr>
            <p:nvPr/>
          </p:nvSpPr>
          <p:spPr bwMode="auto">
            <a:xfrm flipV="1">
              <a:off x="796803" y="4536341"/>
              <a:ext cx="1163618" cy="1137260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18" name="Line 124"/>
            <p:cNvSpPr>
              <a:spLocks noChangeShapeType="1"/>
            </p:cNvSpPr>
            <p:nvPr/>
          </p:nvSpPr>
          <p:spPr bwMode="auto">
            <a:xfrm>
              <a:off x="692226" y="4963019"/>
              <a:ext cx="1326293" cy="966589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19" name="Line 127"/>
            <p:cNvSpPr>
              <a:spLocks noChangeShapeType="1"/>
            </p:cNvSpPr>
            <p:nvPr/>
          </p:nvSpPr>
          <p:spPr bwMode="auto">
            <a:xfrm>
              <a:off x="755304" y="3540211"/>
              <a:ext cx="1203457" cy="1357165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20" name="Line 130"/>
            <p:cNvSpPr>
              <a:spLocks noChangeShapeType="1"/>
            </p:cNvSpPr>
            <p:nvPr/>
          </p:nvSpPr>
          <p:spPr bwMode="auto">
            <a:xfrm>
              <a:off x="806762" y="3988224"/>
              <a:ext cx="1206776" cy="428319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21" name="Line 133"/>
            <p:cNvSpPr>
              <a:spLocks noChangeShapeType="1"/>
            </p:cNvSpPr>
            <p:nvPr/>
          </p:nvSpPr>
          <p:spPr bwMode="auto">
            <a:xfrm>
              <a:off x="778543" y="4943326"/>
              <a:ext cx="1175238" cy="333137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22" name="Line 139"/>
            <p:cNvSpPr>
              <a:spLocks noChangeShapeType="1"/>
            </p:cNvSpPr>
            <p:nvPr/>
          </p:nvSpPr>
          <p:spPr bwMode="auto">
            <a:xfrm>
              <a:off x="692226" y="4226178"/>
              <a:ext cx="1306373" cy="736841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23" name="Line 142"/>
            <p:cNvSpPr>
              <a:spLocks noChangeShapeType="1"/>
            </p:cNvSpPr>
            <p:nvPr/>
          </p:nvSpPr>
          <p:spPr bwMode="auto">
            <a:xfrm>
              <a:off x="803443" y="3635393"/>
              <a:ext cx="1175238" cy="1453987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24" name="Line 148"/>
            <p:cNvSpPr>
              <a:spLocks noChangeShapeType="1"/>
            </p:cNvSpPr>
            <p:nvPr/>
          </p:nvSpPr>
          <p:spPr bwMode="auto">
            <a:xfrm flipV="1">
              <a:off x="743685" y="5539034"/>
              <a:ext cx="1261555" cy="170671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25" name="Line 70"/>
            <p:cNvSpPr>
              <a:spLocks noChangeShapeType="1"/>
            </p:cNvSpPr>
            <p:nvPr/>
          </p:nvSpPr>
          <p:spPr bwMode="auto">
            <a:xfrm>
              <a:off x="790163" y="4808758"/>
              <a:ext cx="1248275" cy="626888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26" name="Line 73"/>
            <p:cNvSpPr>
              <a:spLocks noChangeShapeType="1"/>
            </p:cNvSpPr>
            <p:nvPr/>
          </p:nvSpPr>
          <p:spPr bwMode="auto">
            <a:xfrm>
              <a:off x="844941" y="4647934"/>
              <a:ext cx="1105520" cy="896024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27" name="Line 88"/>
            <p:cNvSpPr>
              <a:spLocks noChangeShapeType="1"/>
            </p:cNvSpPr>
            <p:nvPr/>
          </p:nvSpPr>
          <p:spPr bwMode="auto">
            <a:xfrm>
              <a:off x="766924" y="4183510"/>
              <a:ext cx="1303053" cy="393857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28" name="Line 97"/>
            <p:cNvSpPr>
              <a:spLocks noChangeShapeType="1"/>
            </p:cNvSpPr>
            <p:nvPr/>
          </p:nvSpPr>
          <p:spPr bwMode="auto">
            <a:xfrm>
              <a:off x="688906" y="4624959"/>
              <a:ext cx="1246616" cy="802482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29" name="Line 103"/>
            <p:cNvSpPr>
              <a:spLocks noChangeShapeType="1"/>
            </p:cNvSpPr>
            <p:nvPr/>
          </p:nvSpPr>
          <p:spPr bwMode="auto">
            <a:xfrm>
              <a:off x="722105" y="3653446"/>
              <a:ext cx="1357831" cy="1325984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30" name="Line 136"/>
            <p:cNvSpPr>
              <a:spLocks noChangeShapeType="1"/>
            </p:cNvSpPr>
            <p:nvPr/>
          </p:nvSpPr>
          <p:spPr bwMode="auto">
            <a:xfrm>
              <a:off x="816722" y="4234384"/>
              <a:ext cx="1205117" cy="631811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31" name="Line 145"/>
            <p:cNvSpPr>
              <a:spLocks noChangeShapeType="1"/>
            </p:cNvSpPr>
            <p:nvPr/>
          </p:nvSpPr>
          <p:spPr bwMode="auto">
            <a:xfrm>
              <a:off x="815062" y="3912735"/>
              <a:ext cx="1171918" cy="1160235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32" name="Freeform 56"/>
            <p:cNvSpPr>
              <a:spLocks/>
            </p:cNvSpPr>
            <p:nvPr/>
          </p:nvSpPr>
          <p:spPr bwMode="auto">
            <a:xfrm>
              <a:off x="786554" y="3992763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33" name="Freeform 59"/>
            <p:cNvSpPr>
              <a:spLocks/>
            </p:cNvSpPr>
            <p:nvPr/>
          </p:nvSpPr>
          <p:spPr bwMode="auto">
            <a:xfrm>
              <a:off x="805904" y="4363358"/>
              <a:ext cx="79239" cy="88296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5"/>
                  </a:moveTo>
                  <a:lnTo>
                    <a:pt x="34" y="28"/>
                  </a:lnTo>
                  <a:lnTo>
                    <a:pt x="31" y="13"/>
                  </a:lnTo>
                  <a:lnTo>
                    <a:pt x="25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6" y="13"/>
                  </a:lnTo>
                  <a:lnTo>
                    <a:pt x="2" y="28"/>
                  </a:lnTo>
                  <a:lnTo>
                    <a:pt x="0" y="45"/>
                  </a:lnTo>
                  <a:lnTo>
                    <a:pt x="2" y="62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1" y="76"/>
                  </a:lnTo>
                  <a:lnTo>
                    <a:pt x="34" y="62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34" name="Freeform 62"/>
            <p:cNvSpPr>
              <a:spLocks/>
            </p:cNvSpPr>
            <p:nvPr/>
          </p:nvSpPr>
          <p:spPr bwMode="auto">
            <a:xfrm>
              <a:off x="676635" y="3534282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35" name="Freeform 65"/>
            <p:cNvSpPr>
              <a:spLocks/>
            </p:cNvSpPr>
            <p:nvPr/>
          </p:nvSpPr>
          <p:spPr bwMode="auto">
            <a:xfrm>
              <a:off x="686866" y="4564034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5"/>
                  </a:lnTo>
                  <a:lnTo>
                    <a:pt x="17" y="89"/>
                  </a:lnTo>
                  <a:lnTo>
                    <a:pt x="24" y="85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36" name="Freeform 68"/>
            <p:cNvSpPr>
              <a:spLocks/>
            </p:cNvSpPr>
            <p:nvPr/>
          </p:nvSpPr>
          <p:spPr bwMode="auto">
            <a:xfrm>
              <a:off x="752684" y="4763247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4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4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37" name="Freeform 71"/>
            <p:cNvSpPr>
              <a:spLocks/>
            </p:cNvSpPr>
            <p:nvPr/>
          </p:nvSpPr>
          <p:spPr bwMode="auto">
            <a:xfrm>
              <a:off x="806542" y="4603348"/>
              <a:ext cx="79239" cy="87303"/>
            </a:xfrm>
            <a:custGeom>
              <a:avLst/>
              <a:gdLst>
                <a:gd name="T0" fmla="*/ 2147483646 w 36"/>
                <a:gd name="T1" fmla="*/ 2147483646 h 88"/>
                <a:gd name="T2" fmla="*/ 2147483646 w 36"/>
                <a:gd name="T3" fmla="*/ 2147483646 h 88"/>
                <a:gd name="T4" fmla="*/ 2147483646 w 36"/>
                <a:gd name="T5" fmla="*/ 2147483646 h 88"/>
                <a:gd name="T6" fmla="*/ 2147483646 w 36"/>
                <a:gd name="T7" fmla="*/ 2147483646 h 88"/>
                <a:gd name="T8" fmla="*/ 2147483646 w 36"/>
                <a:gd name="T9" fmla="*/ 0 h 88"/>
                <a:gd name="T10" fmla="*/ 2147483646 w 36"/>
                <a:gd name="T11" fmla="*/ 2147483646 h 88"/>
                <a:gd name="T12" fmla="*/ 2147483646 w 36"/>
                <a:gd name="T13" fmla="*/ 2147483646 h 88"/>
                <a:gd name="T14" fmla="*/ 2147483646 w 36"/>
                <a:gd name="T15" fmla="*/ 2147483646 h 88"/>
                <a:gd name="T16" fmla="*/ 0 w 36"/>
                <a:gd name="T17" fmla="*/ 2147483646 h 88"/>
                <a:gd name="T18" fmla="*/ 2147483646 w 36"/>
                <a:gd name="T19" fmla="*/ 2147483646 h 88"/>
                <a:gd name="T20" fmla="*/ 2147483646 w 36"/>
                <a:gd name="T21" fmla="*/ 2147483646 h 88"/>
                <a:gd name="T22" fmla="*/ 2147483646 w 36"/>
                <a:gd name="T23" fmla="*/ 2147483646 h 88"/>
                <a:gd name="T24" fmla="*/ 2147483646 w 36"/>
                <a:gd name="T25" fmla="*/ 2147483646 h 88"/>
                <a:gd name="T26" fmla="*/ 2147483646 w 36"/>
                <a:gd name="T27" fmla="*/ 2147483646 h 88"/>
                <a:gd name="T28" fmla="*/ 2147483646 w 36"/>
                <a:gd name="T29" fmla="*/ 2147483646 h 88"/>
                <a:gd name="T30" fmla="*/ 2147483646 w 36"/>
                <a:gd name="T31" fmla="*/ 2147483646 h 88"/>
                <a:gd name="T32" fmla="*/ 2147483646 w 36"/>
                <a:gd name="T33" fmla="*/ 2147483646 h 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8">
                  <a:moveTo>
                    <a:pt x="36" y="44"/>
                  </a:moveTo>
                  <a:lnTo>
                    <a:pt x="34" y="27"/>
                  </a:lnTo>
                  <a:lnTo>
                    <a:pt x="31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6" y="13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2" y="61"/>
                  </a:lnTo>
                  <a:lnTo>
                    <a:pt x="6" y="75"/>
                  </a:lnTo>
                  <a:lnTo>
                    <a:pt x="11" y="85"/>
                  </a:lnTo>
                  <a:lnTo>
                    <a:pt x="18" y="88"/>
                  </a:lnTo>
                  <a:lnTo>
                    <a:pt x="25" y="85"/>
                  </a:lnTo>
                  <a:lnTo>
                    <a:pt x="31" y="75"/>
                  </a:lnTo>
                  <a:lnTo>
                    <a:pt x="34" y="61"/>
                  </a:lnTo>
                  <a:lnTo>
                    <a:pt x="36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38" name="Freeform 74"/>
            <p:cNvSpPr>
              <a:spLocks/>
            </p:cNvSpPr>
            <p:nvPr/>
          </p:nvSpPr>
          <p:spPr bwMode="auto">
            <a:xfrm>
              <a:off x="759720" y="3544535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5"/>
                  </a:lnTo>
                  <a:lnTo>
                    <a:pt x="17" y="89"/>
                  </a:lnTo>
                  <a:lnTo>
                    <a:pt x="24" y="85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39" name="Freeform 77"/>
            <p:cNvSpPr>
              <a:spLocks/>
            </p:cNvSpPr>
            <p:nvPr/>
          </p:nvSpPr>
          <p:spPr bwMode="auto">
            <a:xfrm>
              <a:off x="763546" y="3816987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40" name="Freeform 80"/>
            <p:cNvSpPr>
              <a:spLocks/>
            </p:cNvSpPr>
            <p:nvPr/>
          </p:nvSpPr>
          <p:spPr bwMode="auto">
            <a:xfrm>
              <a:off x="710687" y="4066003"/>
              <a:ext cx="79239" cy="88296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5"/>
                  </a:moveTo>
                  <a:lnTo>
                    <a:pt x="34" y="28"/>
                  </a:lnTo>
                  <a:lnTo>
                    <a:pt x="31" y="13"/>
                  </a:lnTo>
                  <a:lnTo>
                    <a:pt x="25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6" y="13"/>
                  </a:lnTo>
                  <a:lnTo>
                    <a:pt x="2" y="28"/>
                  </a:lnTo>
                  <a:lnTo>
                    <a:pt x="0" y="45"/>
                  </a:lnTo>
                  <a:lnTo>
                    <a:pt x="2" y="62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1" y="76"/>
                  </a:lnTo>
                  <a:lnTo>
                    <a:pt x="34" y="62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41" name="Freeform 83"/>
            <p:cNvSpPr>
              <a:spLocks/>
            </p:cNvSpPr>
            <p:nvPr/>
          </p:nvSpPr>
          <p:spPr bwMode="auto">
            <a:xfrm>
              <a:off x="694531" y="3695410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42" name="Freeform 86"/>
            <p:cNvSpPr>
              <a:spLocks/>
            </p:cNvSpPr>
            <p:nvPr/>
          </p:nvSpPr>
          <p:spPr bwMode="auto">
            <a:xfrm>
              <a:off x="729041" y="4139243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43" name="Freeform 89"/>
            <p:cNvSpPr>
              <a:spLocks/>
            </p:cNvSpPr>
            <p:nvPr/>
          </p:nvSpPr>
          <p:spPr bwMode="auto">
            <a:xfrm>
              <a:off x="674082" y="3852142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5"/>
                  </a:lnTo>
                  <a:lnTo>
                    <a:pt x="11" y="85"/>
                  </a:lnTo>
                  <a:lnTo>
                    <a:pt x="17" y="89"/>
                  </a:lnTo>
                  <a:lnTo>
                    <a:pt x="24" y="85"/>
                  </a:lnTo>
                  <a:lnTo>
                    <a:pt x="30" y="75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44" name="Freeform 92"/>
            <p:cNvSpPr>
              <a:spLocks/>
            </p:cNvSpPr>
            <p:nvPr/>
          </p:nvSpPr>
          <p:spPr bwMode="auto">
            <a:xfrm>
              <a:off x="712428" y="3280871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2" y="61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45" name="Freeform 95"/>
            <p:cNvSpPr>
              <a:spLocks/>
            </p:cNvSpPr>
            <p:nvPr/>
          </p:nvSpPr>
          <p:spPr bwMode="auto">
            <a:xfrm>
              <a:off x="649800" y="4578682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5"/>
                  </a:lnTo>
                  <a:lnTo>
                    <a:pt x="17" y="89"/>
                  </a:lnTo>
                  <a:lnTo>
                    <a:pt x="24" y="85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46" name="Freeform 98"/>
            <p:cNvSpPr>
              <a:spLocks/>
            </p:cNvSpPr>
            <p:nvPr/>
          </p:nvSpPr>
          <p:spPr bwMode="auto">
            <a:xfrm>
              <a:off x="668332" y="4369217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5"/>
                  </a:lnTo>
                  <a:lnTo>
                    <a:pt x="11" y="85"/>
                  </a:lnTo>
                  <a:lnTo>
                    <a:pt x="17" y="89"/>
                  </a:lnTo>
                  <a:lnTo>
                    <a:pt x="24" y="85"/>
                  </a:lnTo>
                  <a:lnTo>
                    <a:pt x="30" y="75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47" name="Freeform 101"/>
            <p:cNvSpPr>
              <a:spLocks/>
            </p:cNvSpPr>
            <p:nvPr/>
          </p:nvSpPr>
          <p:spPr bwMode="auto">
            <a:xfrm>
              <a:off x="683848" y="3607522"/>
              <a:ext cx="79239" cy="88296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4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2" y="28"/>
                  </a:lnTo>
                  <a:lnTo>
                    <a:pt x="0" y="44"/>
                  </a:lnTo>
                  <a:lnTo>
                    <a:pt x="2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6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48" name="Freeform 104"/>
            <p:cNvSpPr>
              <a:spLocks/>
            </p:cNvSpPr>
            <p:nvPr/>
          </p:nvSpPr>
          <p:spPr bwMode="auto">
            <a:xfrm>
              <a:off x="750768" y="4252033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5"/>
                  </a:lnTo>
                  <a:lnTo>
                    <a:pt x="17" y="89"/>
                  </a:lnTo>
                  <a:lnTo>
                    <a:pt x="24" y="85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49" name="Freeform 107"/>
            <p:cNvSpPr>
              <a:spLocks/>
            </p:cNvSpPr>
            <p:nvPr/>
          </p:nvSpPr>
          <p:spPr bwMode="auto">
            <a:xfrm>
              <a:off x="703015" y="4461499"/>
              <a:ext cx="79239" cy="88296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6" y="13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2" y="61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6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50" name="Freeform 110"/>
            <p:cNvSpPr>
              <a:spLocks/>
            </p:cNvSpPr>
            <p:nvPr/>
          </p:nvSpPr>
          <p:spPr bwMode="auto">
            <a:xfrm>
              <a:off x="748219" y="4968319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51" name="Freeform 113"/>
            <p:cNvSpPr>
              <a:spLocks/>
            </p:cNvSpPr>
            <p:nvPr/>
          </p:nvSpPr>
          <p:spPr bwMode="auto">
            <a:xfrm>
              <a:off x="723749" y="5144094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52" name="Freeform 116"/>
            <p:cNvSpPr>
              <a:spLocks/>
            </p:cNvSpPr>
            <p:nvPr/>
          </p:nvSpPr>
          <p:spPr bwMode="auto">
            <a:xfrm>
              <a:off x="723929" y="4319414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4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4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53" name="Freeform 119"/>
            <p:cNvSpPr>
              <a:spLocks/>
            </p:cNvSpPr>
            <p:nvPr/>
          </p:nvSpPr>
          <p:spPr bwMode="auto">
            <a:xfrm>
              <a:off x="758435" y="5627478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54" name="Freeform 122"/>
            <p:cNvSpPr>
              <a:spLocks/>
            </p:cNvSpPr>
            <p:nvPr/>
          </p:nvSpPr>
          <p:spPr bwMode="auto">
            <a:xfrm>
              <a:off x="653633" y="4919981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0" y="3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0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55" name="Freeform 125"/>
            <p:cNvSpPr>
              <a:spLocks/>
            </p:cNvSpPr>
            <p:nvPr/>
          </p:nvSpPr>
          <p:spPr bwMode="auto">
            <a:xfrm>
              <a:off x="716252" y="3495961"/>
              <a:ext cx="77039" cy="87303"/>
            </a:xfrm>
            <a:custGeom>
              <a:avLst/>
              <a:gdLst>
                <a:gd name="T0" fmla="*/ 2147483646 w 35"/>
                <a:gd name="T1" fmla="*/ 2147483646 h 88"/>
                <a:gd name="T2" fmla="*/ 2147483646 w 35"/>
                <a:gd name="T3" fmla="*/ 2147483646 h 88"/>
                <a:gd name="T4" fmla="*/ 2147483646 w 35"/>
                <a:gd name="T5" fmla="*/ 2147483646 h 88"/>
                <a:gd name="T6" fmla="*/ 2147483646 w 35"/>
                <a:gd name="T7" fmla="*/ 2147483646 h 88"/>
                <a:gd name="T8" fmla="*/ 2147483646 w 35"/>
                <a:gd name="T9" fmla="*/ 0 h 88"/>
                <a:gd name="T10" fmla="*/ 2147483646 w 35"/>
                <a:gd name="T11" fmla="*/ 2147483646 h 88"/>
                <a:gd name="T12" fmla="*/ 2147483646 w 35"/>
                <a:gd name="T13" fmla="*/ 2147483646 h 88"/>
                <a:gd name="T14" fmla="*/ 2147483646 w 35"/>
                <a:gd name="T15" fmla="*/ 2147483646 h 88"/>
                <a:gd name="T16" fmla="*/ 0 w 35"/>
                <a:gd name="T17" fmla="*/ 2147483646 h 88"/>
                <a:gd name="T18" fmla="*/ 2147483646 w 35"/>
                <a:gd name="T19" fmla="*/ 2147483646 h 88"/>
                <a:gd name="T20" fmla="*/ 2147483646 w 35"/>
                <a:gd name="T21" fmla="*/ 2147483646 h 88"/>
                <a:gd name="T22" fmla="*/ 2147483646 w 35"/>
                <a:gd name="T23" fmla="*/ 2147483646 h 88"/>
                <a:gd name="T24" fmla="*/ 2147483646 w 35"/>
                <a:gd name="T25" fmla="*/ 2147483646 h 88"/>
                <a:gd name="T26" fmla="*/ 2147483646 w 35"/>
                <a:gd name="T27" fmla="*/ 2147483646 h 88"/>
                <a:gd name="T28" fmla="*/ 2147483646 w 35"/>
                <a:gd name="T29" fmla="*/ 2147483646 h 88"/>
                <a:gd name="T30" fmla="*/ 2147483646 w 35"/>
                <a:gd name="T31" fmla="*/ 2147483646 h 88"/>
                <a:gd name="T32" fmla="*/ 2147483646 w 35"/>
                <a:gd name="T33" fmla="*/ 2147483646 h 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8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5"/>
                  </a:lnTo>
                  <a:lnTo>
                    <a:pt x="11" y="85"/>
                  </a:lnTo>
                  <a:lnTo>
                    <a:pt x="18" y="88"/>
                  </a:lnTo>
                  <a:lnTo>
                    <a:pt x="24" y="85"/>
                  </a:lnTo>
                  <a:lnTo>
                    <a:pt x="30" y="75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56" name="Freeform 128"/>
            <p:cNvSpPr>
              <a:spLocks/>
            </p:cNvSpPr>
            <p:nvPr/>
          </p:nvSpPr>
          <p:spPr bwMode="auto">
            <a:xfrm>
              <a:off x="766923" y="3944425"/>
              <a:ext cx="79239" cy="88296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6" y="13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2" y="61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6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57" name="Freeform 131"/>
            <p:cNvSpPr>
              <a:spLocks/>
            </p:cNvSpPr>
            <p:nvPr/>
          </p:nvSpPr>
          <p:spPr bwMode="auto">
            <a:xfrm>
              <a:off x="739265" y="4900938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5"/>
                  </a:lnTo>
                  <a:lnTo>
                    <a:pt x="17" y="89"/>
                  </a:lnTo>
                  <a:lnTo>
                    <a:pt x="24" y="85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58" name="Freeform 134"/>
            <p:cNvSpPr>
              <a:spLocks/>
            </p:cNvSpPr>
            <p:nvPr/>
          </p:nvSpPr>
          <p:spPr bwMode="auto">
            <a:xfrm>
              <a:off x="777775" y="4187582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4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4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59" name="Freeform 137"/>
            <p:cNvSpPr>
              <a:spLocks/>
            </p:cNvSpPr>
            <p:nvPr/>
          </p:nvSpPr>
          <p:spPr bwMode="auto">
            <a:xfrm>
              <a:off x="652357" y="4183187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4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60" name="Freeform 140"/>
            <p:cNvSpPr>
              <a:spLocks/>
            </p:cNvSpPr>
            <p:nvPr/>
          </p:nvSpPr>
          <p:spPr bwMode="auto">
            <a:xfrm>
              <a:off x="763088" y="3592874"/>
              <a:ext cx="79239" cy="88296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4"/>
                  </a:moveTo>
                  <a:lnTo>
                    <a:pt x="34" y="28"/>
                  </a:lnTo>
                  <a:lnTo>
                    <a:pt x="31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6" y="13"/>
                  </a:lnTo>
                  <a:lnTo>
                    <a:pt x="2" y="28"/>
                  </a:lnTo>
                  <a:lnTo>
                    <a:pt x="0" y="44"/>
                  </a:lnTo>
                  <a:lnTo>
                    <a:pt x="2" y="62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1" y="76"/>
                  </a:lnTo>
                  <a:lnTo>
                    <a:pt x="34" y="62"/>
                  </a:lnTo>
                  <a:lnTo>
                    <a:pt x="36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61" name="Freeform 143"/>
            <p:cNvSpPr>
              <a:spLocks/>
            </p:cNvSpPr>
            <p:nvPr/>
          </p:nvSpPr>
          <p:spPr bwMode="auto">
            <a:xfrm>
              <a:off x="777607" y="3871185"/>
              <a:ext cx="77039" cy="88296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62" name="Freeform 146"/>
            <p:cNvSpPr>
              <a:spLocks/>
            </p:cNvSpPr>
            <p:nvPr/>
          </p:nvSpPr>
          <p:spPr bwMode="auto">
            <a:xfrm>
              <a:off x="703657" y="5667028"/>
              <a:ext cx="79239" cy="88296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4"/>
                  </a:moveTo>
                  <a:lnTo>
                    <a:pt x="34" y="27"/>
                  </a:lnTo>
                  <a:lnTo>
                    <a:pt x="31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6" y="13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2" y="61"/>
                  </a:lnTo>
                  <a:lnTo>
                    <a:pt x="6" y="75"/>
                  </a:lnTo>
                  <a:lnTo>
                    <a:pt x="11" y="85"/>
                  </a:lnTo>
                  <a:lnTo>
                    <a:pt x="18" y="89"/>
                  </a:lnTo>
                  <a:lnTo>
                    <a:pt x="25" y="85"/>
                  </a:lnTo>
                  <a:lnTo>
                    <a:pt x="31" y="75"/>
                  </a:lnTo>
                  <a:lnTo>
                    <a:pt x="34" y="61"/>
                  </a:lnTo>
                  <a:lnTo>
                    <a:pt x="36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63" name="Freeform 57"/>
            <p:cNvSpPr>
              <a:spLocks/>
            </p:cNvSpPr>
            <p:nvPr/>
          </p:nvSpPr>
          <p:spPr bwMode="auto">
            <a:xfrm>
              <a:off x="1936530" y="5168242"/>
              <a:ext cx="78870" cy="89805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6" y="13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2" y="61"/>
                  </a:lnTo>
                  <a:lnTo>
                    <a:pt x="6" y="76"/>
                  </a:lnTo>
                  <a:lnTo>
                    <a:pt x="11" y="85"/>
                  </a:lnTo>
                  <a:lnTo>
                    <a:pt x="18" y="89"/>
                  </a:lnTo>
                  <a:lnTo>
                    <a:pt x="25" y="85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6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64" name="Freeform 60"/>
            <p:cNvSpPr>
              <a:spLocks/>
            </p:cNvSpPr>
            <p:nvPr/>
          </p:nvSpPr>
          <p:spPr bwMode="auto">
            <a:xfrm>
              <a:off x="2002808" y="5475849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0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0" y="85"/>
                  </a:lnTo>
                  <a:lnTo>
                    <a:pt x="17" y="89"/>
                  </a:lnTo>
                  <a:lnTo>
                    <a:pt x="24" y="85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65" name="Freeform 63"/>
            <p:cNvSpPr>
              <a:spLocks/>
            </p:cNvSpPr>
            <p:nvPr/>
          </p:nvSpPr>
          <p:spPr bwMode="auto">
            <a:xfrm>
              <a:off x="1933147" y="4607224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0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0" y="85"/>
                  </a:lnTo>
                  <a:lnTo>
                    <a:pt x="17" y="89"/>
                  </a:lnTo>
                  <a:lnTo>
                    <a:pt x="24" y="85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66" name="Freeform 66"/>
            <p:cNvSpPr>
              <a:spLocks/>
            </p:cNvSpPr>
            <p:nvPr/>
          </p:nvSpPr>
          <p:spPr bwMode="auto">
            <a:xfrm>
              <a:off x="2034120" y="4646546"/>
              <a:ext cx="76680" cy="88796"/>
            </a:xfrm>
            <a:custGeom>
              <a:avLst/>
              <a:gdLst>
                <a:gd name="T0" fmla="*/ 2147483646 w 35"/>
                <a:gd name="T1" fmla="*/ 2147483646 h 88"/>
                <a:gd name="T2" fmla="*/ 2147483646 w 35"/>
                <a:gd name="T3" fmla="*/ 2147483646 h 88"/>
                <a:gd name="T4" fmla="*/ 2147483646 w 35"/>
                <a:gd name="T5" fmla="*/ 2147483646 h 88"/>
                <a:gd name="T6" fmla="*/ 2147483646 w 35"/>
                <a:gd name="T7" fmla="*/ 2147483646 h 88"/>
                <a:gd name="T8" fmla="*/ 2147483646 w 35"/>
                <a:gd name="T9" fmla="*/ 0 h 88"/>
                <a:gd name="T10" fmla="*/ 2147483646 w 35"/>
                <a:gd name="T11" fmla="*/ 2147483646 h 88"/>
                <a:gd name="T12" fmla="*/ 2147483646 w 35"/>
                <a:gd name="T13" fmla="*/ 2147483646 h 88"/>
                <a:gd name="T14" fmla="*/ 2147483646 w 35"/>
                <a:gd name="T15" fmla="*/ 2147483646 h 88"/>
                <a:gd name="T16" fmla="*/ 0 w 35"/>
                <a:gd name="T17" fmla="*/ 2147483646 h 88"/>
                <a:gd name="T18" fmla="*/ 2147483646 w 35"/>
                <a:gd name="T19" fmla="*/ 2147483646 h 88"/>
                <a:gd name="T20" fmla="*/ 2147483646 w 35"/>
                <a:gd name="T21" fmla="*/ 2147483646 h 88"/>
                <a:gd name="T22" fmla="*/ 2147483646 w 35"/>
                <a:gd name="T23" fmla="*/ 2147483646 h 88"/>
                <a:gd name="T24" fmla="*/ 2147483646 w 35"/>
                <a:gd name="T25" fmla="*/ 2147483646 h 88"/>
                <a:gd name="T26" fmla="*/ 2147483646 w 35"/>
                <a:gd name="T27" fmla="*/ 2147483646 h 88"/>
                <a:gd name="T28" fmla="*/ 2147483646 w 35"/>
                <a:gd name="T29" fmla="*/ 2147483646 h 88"/>
                <a:gd name="T30" fmla="*/ 2147483646 w 35"/>
                <a:gd name="T31" fmla="*/ 2147483646 h 88"/>
                <a:gd name="T32" fmla="*/ 2147483646 w 35"/>
                <a:gd name="T33" fmla="*/ 2147483646 h 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8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5"/>
                  </a:lnTo>
                  <a:lnTo>
                    <a:pt x="11" y="85"/>
                  </a:lnTo>
                  <a:lnTo>
                    <a:pt x="17" y="88"/>
                  </a:lnTo>
                  <a:lnTo>
                    <a:pt x="24" y="85"/>
                  </a:lnTo>
                  <a:lnTo>
                    <a:pt x="30" y="75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67" name="Freeform 69"/>
            <p:cNvSpPr>
              <a:spLocks/>
            </p:cNvSpPr>
            <p:nvPr/>
          </p:nvSpPr>
          <p:spPr bwMode="auto">
            <a:xfrm>
              <a:off x="2000249" y="5392355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4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68" name="Freeform 72"/>
            <p:cNvSpPr>
              <a:spLocks/>
            </p:cNvSpPr>
            <p:nvPr/>
          </p:nvSpPr>
          <p:spPr bwMode="auto">
            <a:xfrm>
              <a:off x="1911425" y="5499286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4"/>
                  </a:lnTo>
                  <a:lnTo>
                    <a:pt x="24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5" y="14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69" name="Freeform 75"/>
            <p:cNvSpPr>
              <a:spLocks/>
            </p:cNvSpPr>
            <p:nvPr/>
          </p:nvSpPr>
          <p:spPr bwMode="auto">
            <a:xfrm>
              <a:off x="1967208" y="4587954"/>
              <a:ext cx="78870" cy="88796"/>
            </a:xfrm>
            <a:custGeom>
              <a:avLst/>
              <a:gdLst>
                <a:gd name="T0" fmla="*/ 2147483646 w 36"/>
                <a:gd name="T1" fmla="*/ 2147483646 h 88"/>
                <a:gd name="T2" fmla="*/ 2147483646 w 36"/>
                <a:gd name="T3" fmla="*/ 2147483646 h 88"/>
                <a:gd name="T4" fmla="*/ 2147483646 w 36"/>
                <a:gd name="T5" fmla="*/ 2147483646 h 88"/>
                <a:gd name="T6" fmla="*/ 2147483646 w 36"/>
                <a:gd name="T7" fmla="*/ 2147483646 h 88"/>
                <a:gd name="T8" fmla="*/ 2147483646 w 36"/>
                <a:gd name="T9" fmla="*/ 0 h 88"/>
                <a:gd name="T10" fmla="*/ 2147483646 w 36"/>
                <a:gd name="T11" fmla="*/ 2147483646 h 88"/>
                <a:gd name="T12" fmla="*/ 2147483646 w 36"/>
                <a:gd name="T13" fmla="*/ 2147483646 h 88"/>
                <a:gd name="T14" fmla="*/ 2147483646 w 36"/>
                <a:gd name="T15" fmla="*/ 2147483646 h 88"/>
                <a:gd name="T16" fmla="*/ 0 w 36"/>
                <a:gd name="T17" fmla="*/ 2147483646 h 88"/>
                <a:gd name="T18" fmla="*/ 2147483646 w 36"/>
                <a:gd name="T19" fmla="*/ 2147483646 h 88"/>
                <a:gd name="T20" fmla="*/ 2147483646 w 36"/>
                <a:gd name="T21" fmla="*/ 2147483646 h 88"/>
                <a:gd name="T22" fmla="*/ 2147483646 w 36"/>
                <a:gd name="T23" fmla="*/ 2147483646 h 88"/>
                <a:gd name="T24" fmla="*/ 2147483646 w 36"/>
                <a:gd name="T25" fmla="*/ 2147483646 h 88"/>
                <a:gd name="T26" fmla="*/ 2147483646 w 36"/>
                <a:gd name="T27" fmla="*/ 2147483646 h 88"/>
                <a:gd name="T28" fmla="*/ 2147483646 w 36"/>
                <a:gd name="T29" fmla="*/ 2147483646 h 88"/>
                <a:gd name="T30" fmla="*/ 2147483646 w 36"/>
                <a:gd name="T31" fmla="*/ 2147483646 h 88"/>
                <a:gd name="T32" fmla="*/ 2147483646 w 36"/>
                <a:gd name="T33" fmla="*/ 2147483646 h 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8">
                  <a:moveTo>
                    <a:pt x="36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6" y="13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2" y="61"/>
                  </a:lnTo>
                  <a:lnTo>
                    <a:pt x="6" y="75"/>
                  </a:lnTo>
                  <a:lnTo>
                    <a:pt x="11" y="85"/>
                  </a:lnTo>
                  <a:lnTo>
                    <a:pt x="18" y="88"/>
                  </a:lnTo>
                  <a:lnTo>
                    <a:pt x="25" y="85"/>
                  </a:lnTo>
                  <a:lnTo>
                    <a:pt x="30" y="75"/>
                  </a:lnTo>
                  <a:lnTo>
                    <a:pt x="34" y="61"/>
                  </a:lnTo>
                  <a:lnTo>
                    <a:pt x="36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70" name="Freeform 78"/>
            <p:cNvSpPr>
              <a:spLocks/>
            </p:cNvSpPr>
            <p:nvPr/>
          </p:nvSpPr>
          <p:spPr bwMode="auto">
            <a:xfrm>
              <a:off x="1945474" y="4967564"/>
              <a:ext cx="78870" cy="89805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5"/>
                  </a:moveTo>
                  <a:lnTo>
                    <a:pt x="34" y="28"/>
                  </a:lnTo>
                  <a:lnTo>
                    <a:pt x="31" y="13"/>
                  </a:lnTo>
                  <a:lnTo>
                    <a:pt x="25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6" y="13"/>
                  </a:lnTo>
                  <a:lnTo>
                    <a:pt x="2" y="28"/>
                  </a:lnTo>
                  <a:lnTo>
                    <a:pt x="0" y="45"/>
                  </a:lnTo>
                  <a:lnTo>
                    <a:pt x="2" y="62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1" y="76"/>
                  </a:lnTo>
                  <a:lnTo>
                    <a:pt x="34" y="62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71" name="Freeform 81"/>
            <p:cNvSpPr>
              <a:spLocks/>
            </p:cNvSpPr>
            <p:nvPr/>
          </p:nvSpPr>
          <p:spPr bwMode="auto">
            <a:xfrm>
              <a:off x="2009835" y="4860634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4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72" name="Freeform 84"/>
            <p:cNvSpPr>
              <a:spLocks/>
            </p:cNvSpPr>
            <p:nvPr/>
          </p:nvSpPr>
          <p:spPr bwMode="auto">
            <a:xfrm>
              <a:off x="1976148" y="4241024"/>
              <a:ext cx="78870" cy="89805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4"/>
                  </a:moveTo>
                  <a:lnTo>
                    <a:pt x="34" y="28"/>
                  </a:lnTo>
                  <a:lnTo>
                    <a:pt x="31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6" y="13"/>
                  </a:lnTo>
                  <a:lnTo>
                    <a:pt x="2" y="28"/>
                  </a:lnTo>
                  <a:lnTo>
                    <a:pt x="0" y="44"/>
                  </a:lnTo>
                  <a:lnTo>
                    <a:pt x="2" y="62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1" y="76"/>
                  </a:lnTo>
                  <a:lnTo>
                    <a:pt x="34" y="62"/>
                  </a:lnTo>
                  <a:lnTo>
                    <a:pt x="36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73" name="Freeform 87"/>
            <p:cNvSpPr>
              <a:spLocks/>
            </p:cNvSpPr>
            <p:nvPr/>
          </p:nvSpPr>
          <p:spPr bwMode="auto">
            <a:xfrm>
              <a:off x="2030284" y="4533984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74" name="Freeform 90"/>
            <p:cNvSpPr>
              <a:spLocks/>
            </p:cNvSpPr>
            <p:nvPr/>
          </p:nvSpPr>
          <p:spPr bwMode="auto">
            <a:xfrm>
              <a:off x="2048996" y="4728802"/>
              <a:ext cx="78870" cy="89805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5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5" y="13"/>
                  </a:lnTo>
                  <a:lnTo>
                    <a:pt x="2" y="28"/>
                  </a:lnTo>
                  <a:lnTo>
                    <a:pt x="0" y="45"/>
                  </a:lnTo>
                  <a:lnTo>
                    <a:pt x="2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75" name="Freeform 93"/>
            <p:cNvSpPr>
              <a:spLocks/>
            </p:cNvSpPr>
            <p:nvPr/>
          </p:nvSpPr>
          <p:spPr bwMode="auto">
            <a:xfrm>
              <a:off x="1942100" y="4309870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5"/>
                  </a:lnTo>
                  <a:lnTo>
                    <a:pt x="17" y="89"/>
                  </a:lnTo>
                  <a:lnTo>
                    <a:pt x="24" y="85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76" name="Freeform 96"/>
            <p:cNvSpPr>
              <a:spLocks/>
            </p:cNvSpPr>
            <p:nvPr/>
          </p:nvSpPr>
          <p:spPr bwMode="auto">
            <a:xfrm>
              <a:off x="1897365" y="5382102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4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4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77" name="Freeform 99"/>
            <p:cNvSpPr>
              <a:spLocks/>
            </p:cNvSpPr>
            <p:nvPr/>
          </p:nvSpPr>
          <p:spPr bwMode="auto">
            <a:xfrm>
              <a:off x="1937625" y="5392355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4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78" name="Freeform 102"/>
            <p:cNvSpPr>
              <a:spLocks/>
            </p:cNvSpPr>
            <p:nvPr/>
          </p:nvSpPr>
          <p:spPr bwMode="auto">
            <a:xfrm>
              <a:off x="2041331" y="4933874"/>
              <a:ext cx="78870" cy="89805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4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6" y="13"/>
                  </a:lnTo>
                  <a:lnTo>
                    <a:pt x="2" y="28"/>
                  </a:lnTo>
                  <a:lnTo>
                    <a:pt x="0" y="44"/>
                  </a:lnTo>
                  <a:lnTo>
                    <a:pt x="2" y="61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6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79" name="Freeform 105"/>
            <p:cNvSpPr>
              <a:spLocks/>
            </p:cNvSpPr>
            <p:nvPr/>
          </p:nvSpPr>
          <p:spPr bwMode="auto">
            <a:xfrm>
              <a:off x="2044343" y="5338158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4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4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80" name="Freeform 108"/>
            <p:cNvSpPr>
              <a:spLocks/>
            </p:cNvSpPr>
            <p:nvPr/>
          </p:nvSpPr>
          <p:spPr bwMode="auto">
            <a:xfrm>
              <a:off x="1971034" y="5352806"/>
              <a:ext cx="78870" cy="89805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5"/>
                  </a:moveTo>
                  <a:lnTo>
                    <a:pt x="34" y="28"/>
                  </a:lnTo>
                  <a:lnTo>
                    <a:pt x="30" y="14"/>
                  </a:lnTo>
                  <a:lnTo>
                    <a:pt x="25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6" y="14"/>
                  </a:lnTo>
                  <a:lnTo>
                    <a:pt x="2" y="28"/>
                  </a:lnTo>
                  <a:lnTo>
                    <a:pt x="0" y="45"/>
                  </a:lnTo>
                  <a:lnTo>
                    <a:pt x="2" y="62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81" name="Freeform 111"/>
            <p:cNvSpPr>
              <a:spLocks/>
            </p:cNvSpPr>
            <p:nvPr/>
          </p:nvSpPr>
          <p:spPr bwMode="auto">
            <a:xfrm>
              <a:off x="1991493" y="5128692"/>
              <a:ext cx="78870" cy="89805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5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6" y="13"/>
                  </a:lnTo>
                  <a:lnTo>
                    <a:pt x="2" y="28"/>
                  </a:lnTo>
                  <a:lnTo>
                    <a:pt x="0" y="45"/>
                  </a:lnTo>
                  <a:lnTo>
                    <a:pt x="2" y="62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82" name="Freeform 114"/>
            <p:cNvSpPr>
              <a:spLocks/>
            </p:cNvSpPr>
            <p:nvPr/>
          </p:nvSpPr>
          <p:spPr bwMode="auto">
            <a:xfrm>
              <a:off x="1965105" y="5289820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83" name="Freeform 117"/>
            <p:cNvSpPr>
              <a:spLocks/>
            </p:cNvSpPr>
            <p:nvPr/>
          </p:nvSpPr>
          <p:spPr bwMode="auto">
            <a:xfrm>
              <a:off x="1982997" y="5689710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84" name="Freeform 120"/>
            <p:cNvSpPr>
              <a:spLocks/>
            </p:cNvSpPr>
            <p:nvPr/>
          </p:nvSpPr>
          <p:spPr bwMode="auto">
            <a:xfrm>
              <a:off x="1921648" y="4494435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85" name="Freeform 123"/>
            <p:cNvSpPr>
              <a:spLocks/>
            </p:cNvSpPr>
            <p:nvPr/>
          </p:nvSpPr>
          <p:spPr bwMode="auto">
            <a:xfrm>
              <a:off x="1980438" y="5885765"/>
              <a:ext cx="76680" cy="88796"/>
            </a:xfrm>
            <a:custGeom>
              <a:avLst/>
              <a:gdLst>
                <a:gd name="T0" fmla="*/ 2147483646 w 35"/>
                <a:gd name="T1" fmla="*/ 2147483646 h 88"/>
                <a:gd name="T2" fmla="*/ 2147483646 w 35"/>
                <a:gd name="T3" fmla="*/ 2147483646 h 88"/>
                <a:gd name="T4" fmla="*/ 2147483646 w 35"/>
                <a:gd name="T5" fmla="*/ 2147483646 h 88"/>
                <a:gd name="T6" fmla="*/ 2147483646 w 35"/>
                <a:gd name="T7" fmla="*/ 2147483646 h 88"/>
                <a:gd name="T8" fmla="*/ 2147483646 w 35"/>
                <a:gd name="T9" fmla="*/ 0 h 88"/>
                <a:gd name="T10" fmla="*/ 2147483646 w 35"/>
                <a:gd name="T11" fmla="*/ 2147483646 h 88"/>
                <a:gd name="T12" fmla="*/ 2147483646 w 35"/>
                <a:gd name="T13" fmla="*/ 2147483646 h 88"/>
                <a:gd name="T14" fmla="*/ 2147483646 w 35"/>
                <a:gd name="T15" fmla="*/ 2147483646 h 88"/>
                <a:gd name="T16" fmla="*/ 0 w 35"/>
                <a:gd name="T17" fmla="*/ 2147483646 h 88"/>
                <a:gd name="T18" fmla="*/ 2147483646 w 35"/>
                <a:gd name="T19" fmla="*/ 2147483646 h 88"/>
                <a:gd name="T20" fmla="*/ 2147483646 w 35"/>
                <a:gd name="T21" fmla="*/ 2147483646 h 88"/>
                <a:gd name="T22" fmla="*/ 2147483646 w 35"/>
                <a:gd name="T23" fmla="*/ 2147483646 h 88"/>
                <a:gd name="T24" fmla="*/ 2147483646 w 35"/>
                <a:gd name="T25" fmla="*/ 2147483646 h 88"/>
                <a:gd name="T26" fmla="*/ 2147483646 w 35"/>
                <a:gd name="T27" fmla="*/ 2147483646 h 88"/>
                <a:gd name="T28" fmla="*/ 2147483646 w 35"/>
                <a:gd name="T29" fmla="*/ 2147483646 h 88"/>
                <a:gd name="T30" fmla="*/ 2147483646 w 35"/>
                <a:gd name="T31" fmla="*/ 2147483646 h 88"/>
                <a:gd name="T32" fmla="*/ 2147483646 w 35"/>
                <a:gd name="T33" fmla="*/ 2147483646 h 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8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5"/>
                  </a:lnTo>
                  <a:lnTo>
                    <a:pt x="11" y="85"/>
                  </a:lnTo>
                  <a:lnTo>
                    <a:pt x="17" y="88"/>
                  </a:lnTo>
                  <a:lnTo>
                    <a:pt x="24" y="85"/>
                  </a:lnTo>
                  <a:lnTo>
                    <a:pt x="30" y="75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86" name="Freeform 126"/>
            <p:cNvSpPr>
              <a:spLocks/>
            </p:cNvSpPr>
            <p:nvPr/>
          </p:nvSpPr>
          <p:spPr bwMode="auto">
            <a:xfrm>
              <a:off x="1917351" y="4850380"/>
              <a:ext cx="78870" cy="89805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5"/>
                  </a:moveTo>
                  <a:lnTo>
                    <a:pt x="34" y="28"/>
                  </a:lnTo>
                  <a:lnTo>
                    <a:pt x="30" y="14"/>
                  </a:lnTo>
                  <a:lnTo>
                    <a:pt x="25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6" y="14"/>
                  </a:lnTo>
                  <a:lnTo>
                    <a:pt x="2" y="28"/>
                  </a:lnTo>
                  <a:lnTo>
                    <a:pt x="0" y="45"/>
                  </a:lnTo>
                  <a:lnTo>
                    <a:pt x="2" y="62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87" name="Freeform 129"/>
            <p:cNvSpPr>
              <a:spLocks/>
            </p:cNvSpPr>
            <p:nvPr/>
          </p:nvSpPr>
          <p:spPr bwMode="auto">
            <a:xfrm>
              <a:off x="1975329" y="4372856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88" name="Freeform 132"/>
            <p:cNvSpPr>
              <a:spLocks/>
            </p:cNvSpPr>
            <p:nvPr/>
          </p:nvSpPr>
          <p:spPr bwMode="auto">
            <a:xfrm>
              <a:off x="1915259" y="5231228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4"/>
                  </a:lnTo>
                  <a:lnTo>
                    <a:pt x="18" y="0"/>
                  </a:lnTo>
                  <a:lnTo>
                    <a:pt x="11" y="4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89" name="Freeform 135"/>
            <p:cNvSpPr>
              <a:spLocks/>
            </p:cNvSpPr>
            <p:nvPr/>
          </p:nvSpPr>
          <p:spPr bwMode="auto">
            <a:xfrm>
              <a:off x="1983635" y="4821084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4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1" y="4"/>
                  </a:lnTo>
                  <a:lnTo>
                    <a:pt x="5" y="14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90" name="Freeform 138"/>
            <p:cNvSpPr>
              <a:spLocks/>
            </p:cNvSpPr>
            <p:nvPr/>
          </p:nvSpPr>
          <p:spPr bwMode="auto">
            <a:xfrm>
              <a:off x="1961269" y="4919226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7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6"/>
                  </a:lnTo>
                  <a:lnTo>
                    <a:pt x="11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91" name="Freeform 141"/>
            <p:cNvSpPr>
              <a:spLocks/>
            </p:cNvSpPr>
            <p:nvPr/>
          </p:nvSpPr>
          <p:spPr bwMode="auto">
            <a:xfrm>
              <a:off x="1940820" y="5046663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4"/>
                  </a:moveTo>
                  <a:lnTo>
                    <a:pt x="34" y="27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5" y="13"/>
                  </a:lnTo>
                  <a:lnTo>
                    <a:pt x="1" y="27"/>
                  </a:lnTo>
                  <a:lnTo>
                    <a:pt x="0" y="44"/>
                  </a:lnTo>
                  <a:lnTo>
                    <a:pt x="1" y="61"/>
                  </a:lnTo>
                  <a:lnTo>
                    <a:pt x="5" y="75"/>
                  </a:lnTo>
                  <a:lnTo>
                    <a:pt x="11" y="85"/>
                  </a:lnTo>
                  <a:lnTo>
                    <a:pt x="18" y="89"/>
                  </a:lnTo>
                  <a:lnTo>
                    <a:pt x="24" y="85"/>
                  </a:lnTo>
                  <a:lnTo>
                    <a:pt x="30" y="75"/>
                  </a:lnTo>
                  <a:lnTo>
                    <a:pt x="34" y="61"/>
                  </a:lnTo>
                  <a:lnTo>
                    <a:pt x="35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92" name="Freeform 144"/>
            <p:cNvSpPr>
              <a:spLocks/>
            </p:cNvSpPr>
            <p:nvPr/>
          </p:nvSpPr>
          <p:spPr bwMode="auto">
            <a:xfrm>
              <a:off x="1949767" y="5026156"/>
              <a:ext cx="76680" cy="89805"/>
            </a:xfrm>
            <a:custGeom>
              <a:avLst/>
              <a:gdLst>
                <a:gd name="T0" fmla="*/ 2147483646 w 35"/>
                <a:gd name="T1" fmla="*/ 2147483646 h 89"/>
                <a:gd name="T2" fmla="*/ 2147483646 w 35"/>
                <a:gd name="T3" fmla="*/ 2147483646 h 89"/>
                <a:gd name="T4" fmla="*/ 2147483646 w 35"/>
                <a:gd name="T5" fmla="*/ 2147483646 h 89"/>
                <a:gd name="T6" fmla="*/ 2147483646 w 35"/>
                <a:gd name="T7" fmla="*/ 2147483646 h 89"/>
                <a:gd name="T8" fmla="*/ 2147483646 w 35"/>
                <a:gd name="T9" fmla="*/ 0 h 89"/>
                <a:gd name="T10" fmla="*/ 2147483646 w 35"/>
                <a:gd name="T11" fmla="*/ 2147483646 h 89"/>
                <a:gd name="T12" fmla="*/ 2147483646 w 35"/>
                <a:gd name="T13" fmla="*/ 2147483646 h 89"/>
                <a:gd name="T14" fmla="*/ 2147483646 w 35"/>
                <a:gd name="T15" fmla="*/ 2147483646 h 89"/>
                <a:gd name="T16" fmla="*/ 0 w 35"/>
                <a:gd name="T17" fmla="*/ 2147483646 h 89"/>
                <a:gd name="T18" fmla="*/ 2147483646 w 35"/>
                <a:gd name="T19" fmla="*/ 2147483646 h 89"/>
                <a:gd name="T20" fmla="*/ 2147483646 w 35"/>
                <a:gd name="T21" fmla="*/ 2147483646 h 89"/>
                <a:gd name="T22" fmla="*/ 2147483646 w 35"/>
                <a:gd name="T23" fmla="*/ 2147483646 h 89"/>
                <a:gd name="T24" fmla="*/ 2147483646 w 35"/>
                <a:gd name="T25" fmla="*/ 2147483646 h 89"/>
                <a:gd name="T26" fmla="*/ 2147483646 w 35"/>
                <a:gd name="T27" fmla="*/ 2147483646 h 89"/>
                <a:gd name="T28" fmla="*/ 2147483646 w 35"/>
                <a:gd name="T29" fmla="*/ 2147483646 h 89"/>
                <a:gd name="T30" fmla="*/ 2147483646 w 35"/>
                <a:gd name="T31" fmla="*/ 2147483646 h 89"/>
                <a:gd name="T32" fmla="*/ 2147483646 w 35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89">
                  <a:moveTo>
                    <a:pt x="35" y="45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4" y="4"/>
                  </a:lnTo>
                  <a:lnTo>
                    <a:pt x="17" y="0"/>
                  </a:lnTo>
                  <a:lnTo>
                    <a:pt x="10" y="4"/>
                  </a:lnTo>
                  <a:lnTo>
                    <a:pt x="5" y="13"/>
                  </a:lnTo>
                  <a:lnTo>
                    <a:pt x="1" y="28"/>
                  </a:lnTo>
                  <a:lnTo>
                    <a:pt x="0" y="45"/>
                  </a:lnTo>
                  <a:lnTo>
                    <a:pt x="1" y="62"/>
                  </a:lnTo>
                  <a:lnTo>
                    <a:pt x="5" y="76"/>
                  </a:lnTo>
                  <a:lnTo>
                    <a:pt x="10" y="86"/>
                  </a:lnTo>
                  <a:lnTo>
                    <a:pt x="17" y="89"/>
                  </a:lnTo>
                  <a:lnTo>
                    <a:pt x="24" y="86"/>
                  </a:lnTo>
                  <a:lnTo>
                    <a:pt x="30" y="76"/>
                  </a:lnTo>
                  <a:lnTo>
                    <a:pt x="34" y="62"/>
                  </a:lnTo>
                  <a:lnTo>
                    <a:pt x="35" y="4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93" name="Freeform 147"/>
            <p:cNvSpPr>
              <a:spLocks/>
            </p:cNvSpPr>
            <p:nvPr/>
          </p:nvSpPr>
          <p:spPr bwMode="auto">
            <a:xfrm>
              <a:off x="1966563" y="5494891"/>
              <a:ext cx="78870" cy="89805"/>
            </a:xfrm>
            <a:custGeom>
              <a:avLst/>
              <a:gdLst>
                <a:gd name="T0" fmla="*/ 2147483646 w 36"/>
                <a:gd name="T1" fmla="*/ 2147483646 h 89"/>
                <a:gd name="T2" fmla="*/ 2147483646 w 36"/>
                <a:gd name="T3" fmla="*/ 2147483646 h 89"/>
                <a:gd name="T4" fmla="*/ 2147483646 w 36"/>
                <a:gd name="T5" fmla="*/ 2147483646 h 89"/>
                <a:gd name="T6" fmla="*/ 2147483646 w 36"/>
                <a:gd name="T7" fmla="*/ 2147483646 h 89"/>
                <a:gd name="T8" fmla="*/ 2147483646 w 36"/>
                <a:gd name="T9" fmla="*/ 0 h 89"/>
                <a:gd name="T10" fmla="*/ 2147483646 w 36"/>
                <a:gd name="T11" fmla="*/ 2147483646 h 89"/>
                <a:gd name="T12" fmla="*/ 2147483646 w 36"/>
                <a:gd name="T13" fmla="*/ 2147483646 h 89"/>
                <a:gd name="T14" fmla="*/ 2147483646 w 36"/>
                <a:gd name="T15" fmla="*/ 2147483646 h 89"/>
                <a:gd name="T16" fmla="*/ 0 w 36"/>
                <a:gd name="T17" fmla="*/ 2147483646 h 89"/>
                <a:gd name="T18" fmla="*/ 2147483646 w 36"/>
                <a:gd name="T19" fmla="*/ 2147483646 h 89"/>
                <a:gd name="T20" fmla="*/ 2147483646 w 36"/>
                <a:gd name="T21" fmla="*/ 2147483646 h 89"/>
                <a:gd name="T22" fmla="*/ 2147483646 w 36"/>
                <a:gd name="T23" fmla="*/ 2147483646 h 89"/>
                <a:gd name="T24" fmla="*/ 2147483646 w 36"/>
                <a:gd name="T25" fmla="*/ 2147483646 h 89"/>
                <a:gd name="T26" fmla="*/ 2147483646 w 36"/>
                <a:gd name="T27" fmla="*/ 2147483646 h 89"/>
                <a:gd name="T28" fmla="*/ 2147483646 w 36"/>
                <a:gd name="T29" fmla="*/ 2147483646 h 89"/>
                <a:gd name="T30" fmla="*/ 2147483646 w 36"/>
                <a:gd name="T31" fmla="*/ 2147483646 h 89"/>
                <a:gd name="T32" fmla="*/ 2147483646 w 36"/>
                <a:gd name="T33" fmla="*/ 2147483646 h 8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6" h="89">
                  <a:moveTo>
                    <a:pt x="36" y="44"/>
                  </a:moveTo>
                  <a:lnTo>
                    <a:pt x="34" y="28"/>
                  </a:lnTo>
                  <a:lnTo>
                    <a:pt x="30" y="13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11" y="3"/>
                  </a:lnTo>
                  <a:lnTo>
                    <a:pt x="6" y="13"/>
                  </a:lnTo>
                  <a:lnTo>
                    <a:pt x="2" y="28"/>
                  </a:lnTo>
                  <a:lnTo>
                    <a:pt x="0" y="44"/>
                  </a:lnTo>
                  <a:lnTo>
                    <a:pt x="2" y="61"/>
                  </a:lnTo>
                  <a:lnTo>
                    <a:pt x="6" y="76"/>
                  </a:lnTo>
                  <a:lnTo>
                    <a:pt x="11" y="86"/>
                  </a:lnTo>
                  <a:lnTo>
                    <a:pt x="18" y="89"/>
                  </a:lnTo>
                  <a:lnTo>
                    <a:pt x="25" y="86"/>
                  </a:lnTo>
                  <a:lnTo>
                    <a:pt x="30" y="76"/>
                  </a:lnTo>
                  <a:lnTo>
                    <a:pt x="34" y="61"/>
                  </a:lnTo>
                  <a:lnTo>
                    <a:pt x="36" y="44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94" name="Line 14"/>
            <p:cNvSpPr>
              <a:spLocks noChangeShapeType="1"/>
            </p:cNvSpPr>
            <p:nvPr/>
          </p:nvSpPr>
          <p:spPr bwMode="auto">
            <a:xfrm flipV="1">
              <a:off x="3193315" y="2433688"/>
              <a:ext cx="0" cy="3821659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95" name="Line 16"/>
            <p:cNvSpPr>
              <a:spLocks noChangeShapeType="1"/>
            </p:cNvSpPr>
            <p:nvPr/>
          </p:nvSpPr>
          <p:spPr bwMode="auto">
            <a:xfrm flipH="1">
              <a:off x="3148582" y="6255347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96" name="Line 17"/>
            <p:cNvSpPr>
              <a:spLocks noChangeShapeType="1"/>
            </p:cNvSpPr>
            <p:nvPr/>
          </p:nvSpPr>
          <p:spPr bwMode="auto">
            <a:xfrm flipH="1">
              <a:off x="3148582" y="5708977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97" name="Line 18"/>
            <p:cNvSpPr>
              <a:spLocks noChangeShapeType="1"/>
            </p:cNvSpPr>
            <p:nvPr/>
          </p:nvSpPr>
          <p:spPr bwMode="auto">
            <a:xfrm flipH="1">
              <a:off x="3148582" y="5162608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98" name="Line 19"/>
            <p:cNvSpPr>
              <a:spLocks noChangeShapeType="1"/>
            </p:cNvSpPr>
            <p:nvPr/>
          </p:nvSpPr>
          <p:spPr bwMode="auto">
            <a:xfrm flipH="1">
              <a:off x="3148582" y="4617703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299" name="Line 20"/>
            <p:cNvSpPr>
              <a:spLocks noChangeShapeType="1"/>
            </p:cNvSpPr>
            <p:nvPr/>
          </p:nvSpPr>
          <p:spPr bwMode="auto">
            <a:xfrm flipH="1">
              <a:off x="3148582" y="4071333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00" name="Line 21"/>
            <p:cNvSpPr>
              <a:spLocks noChangeShapeType="1"/>
            </p:cNvSpPr>
            <p:nvPr/>
          </p:nvSpPr>
          <p:spPr bwMode="auto">
            <a:xfrm flipH="1">
              <a:off x="3148582" y="3524963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01" name="Line 23"/>
            <p:cNvSpPr>
              <a:spLocks noChangeShapeType="1"/>
            </p:cNvSpPr>
            <p:nvPr/>
          </p:nvSpPr>
          <p:spPr bwMode="auto">
            <a:xfrm flipH="1">
              <a:off x="3148582" y="2433688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02" name="Rectangle 32"/>
            <p:cNvSpPr>
              <a:spLocks noChangeArrowheads="1"/>
            </p:cNvSpPr>
            <p:nvPr/>
          </p:nvSpPr>
          <p:spPr bwMode="auto">
            <a:xfrm>
              <a:off x="2636130" y="6050003"/>
              <a:ext cx="486766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-0.8</a:t>
              </a:r>
              <a:endParaRPr lang="fr-FR" altLang="fr-FR" sz="40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303" name="Rectangle 33"/>
            <p:cNvSpPr>
              <a:spLocks noChangeArrowheads="1"/>
            </p:cNvSpPr>
            <p:nvPr/>
          </p:nvSpPr>
          <p:spPr bwMode="auto">
            <a:xfrm>
              <a:off x="2636130" y="5503634"/>
              <a:ext cx="486766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-0.6</a:t>
              </a:r>
              <a:endParaRPr lang="fr-FR" altLang="fr-FR" sz="40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304" name="Rectangle 34"/>
            <p:cNvSpPr>
              <a:spLocks noChangeArrowheads="1"/>
            </p:cNvSpPr>
            <p:nvPr/>
          </p:nvSpPr>
          <p:spPr bwMode="auto">
            <a:xfrm>
              <a:off x="2636130" y="4957264"/>
              <a:ext cx="486766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-0.4</a:t>
              </a:r>
              <a:endParaRPr lang="fr-FR" altLang="fr-FR" sz="40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305" name="Rectangle 35"/>
            <p:cNvSpPr>
              <a:spLocks noChangeArrowheads="1"/>
            </p:cNvSpPr>
            <p:nvPr/>
          </p:nvSpPr>
          <p:spPr bwMode="auto">
            <a:xfrm>
              <a:off x="2660028" y="4412359"/>
              <a:ext cx="462868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-0.2</a:t>
              </a:r>
              <a:endParaRPr lang="fr-FR" altLang="fr-FR" sz="40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306" name="Rectangle 36"/>
            <p:cNvSpPr>
              <a:spLocks noChangeArrowheads="1"/>
            </p:cNvSpPr>
            <p:nvPr/>
          </p:nvSpPr>
          <p:spPr bwMode="auto">
            <a:xfrm>
              <a:off x="2953412" y="3875098"/>
              <a:ext cx="157225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0</a:t>
              </a:r>
              <a:endParaRPr lang="fr-FR" altLang="fr-FR" sz="28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307" name="Rectangle 37"/>
            <p:cNvSpPr>
              <a:spLocks noChangeArrowheads="1"/>
            </p:cNvSpPr>
            <p:nvPr/>
          </p:nvSpPr>
          <p:spPr bwMode="auto">
            <a:xfrm>
              <a:off x="2756796" y="3319619"/>
              <a:ext cx="360987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0.2</a:t>
              </a:r>
              <a:endParaRPr lang="fr-FR" altLang="fr-FR" sz="40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308" name="Rectangle 38"/>
            <p:cNvSpPr>
              <a:spLocks noChangeArrowheads="1"/>
            </p:cNvSpPr>
            <p:nvPr/>
          </p:nvSpPr>
          <p:spPr bwMode="auto">
            <a:xfrm>
              <a:off x="2744218" y="2774713"/>
              <a:ext cx="373565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0.4</a:t>
              </a:r>
              <a:endParaRPr lang="fr-FR" altLang="fr-FR" sz="40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309" name="Rectangle 39"/>
            <p:cNvSpPr>
              <a:spLocks noChangeArrowheads="1"/>
            </p:cNvSpPr>
            <p:nvPr/>
          </p:nvSpPr>
          <p:spPr bwMode="auto">
            <a:xfrm>
              <a:off x="2741703" y="2228345"/>
              <a:ext cx="376080" cy="41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800">
                  <a:solidFill>
                    <a:srgbClr val="262626"/>
                  </a:solidFill>
                  <a:latin typeface="Constantia" panose="02030602050306030303" pitchFamily="18" charset="0"/>
                </a:rPr>
                <a:t>0.6</a:t>
              </a:r>
              <a:endParaRPr lang="fr-FR" altLang="fr-FR" sz="40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grpSp>
          <p:nvGrpSpPr>
            <p:cNvPr id="310" name="Groupe 679"/>
            <p:cNvGrpSpPr>
              <a:grpSpLocks/>
            </p:cNvGrpSpPr>
            <p:nvPr/>
          </p:nvGrpSpPr>
          <p:grpSpPr bwMode="auto">
            <a:xfrm>
              <a:off x="3549256" y="3567441"/>
              <a:ext cx="424314" cy="566350"/>
              <a:chOff x="5084764" y="2643187"/>
              <a:chExt cx="527048" cy="613791"/>
            </a:xfrm>
          </p:grpSpPr>
          <p:sp>
            <p:nvSpPr>
              <p:cNvPr id="412" name="Line 45"/>
              <p:cNvSpPr>
                <a:spLocks noChangeShapeType="1"/>
              </p:cNvSpPr>
              <p:nvPr/>
            </p:nvSpPr>
            <p:spPr bwMode="auto">
              <a:xfrm>
                <a:off x="5217064" y="2643189"/>
                <a:ext cx="263524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13" name="Line 47"/>
              <p:cNvSpPr>
                <a:spLocks noChangeShapeType="1"/>
              </p:cNvSpPr>
              <p:nvPr/>
            </p:nvSpPr>
            <p:spPr bwMode="auto">
              <a:xfrm>
                <a:off x="5217064" y="3254376"/>
                <a:ext cx="263524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14" name="Freeform 49"/>
              <p:cNvSpPr>
                <a:spLocks/>
              </p:cNvSpPr>
              <p:nvPr/>
            </p:nvSpPr>
            <p:spPr bwMode="auto">
              <a:xfrm>
                <a:off x="5084764" y="2752726"/>
                <a:ext cx="527048" cy="347663"/>
              </a:xfrm>
              <a:custGeom>
                <a:avLst/>
                <a:gdLst>
                  <a:gd name="T0" fmla="*/ 2147483646 w 490"/>
                  <a:gd name="T1" fmla="*/ 2147483646 h 219"/>
                  <a:gd name="T2" fmla="*/ 0 w 490"/>
                  <a:gd name="T3" fmla="*/ 2147483646 h 219"/>
                  <a:gd name="T4" fmla="*/ 0 w 490"/>
                  <a:gd name="T5" fmla="*/ 0 h 219"/>
                  <a:gd name="T6" fmla="*/ 2147483646 w 490"/>
                  <a:gd name="T7" fmla="*/ 0 h 219"/>
                  <a:gd name="T8" fmla="*/ 2147483646 w 490"/>
                  <a:gd name="T9" fmla="*/ 2147483646 h 219"/>
                  <a:gd name="T10" fmla="*/ 2147483646 w 490"/>
                  <a:gd name="T11" fmla="*/ 2147483646 h 219"/>
                  <a:gd name="T12" fmla="*/ 2147483646 w 490"/>
                  <a:gd name="T13" fmla="*/ 2147483646 h 219"/>
                  <a:gd name="T14" fmla="*/ 2147483646 w 490"/>
                  <a:gd name="T15" fmla="*/ 2147483646 h 219"/>
                  <a:gd name="T16" fmla="*/ 0 w 490"/>
                  <a:gd name="T17" fmla="*/ 2147483646 h 219"/>
                  <a:gd name="T18" fmla="*/ 0 w 490"/>
                  <a:gd name="T19" fmla="*/ 2147483646 h 219"/>
                  <a:gd name="T20" fmla="*/ 2147483646 w 490"/>
                  <a:gd name="T21" fmla="*/ 2147483646 h 21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490" h="219">
                    <a:moveTo>
                      <a:pt x="123" y="117"/>
                    </a:moveTo>
                    <a:lnTo>
                      <a:pt x="0" y="56"/>
                    </a:lnTo>
                    <a:lnTo>
                      <a:pt x="0" y="0"/>
                    </a:lnTo>
                    <a:lnTo>
                      <a:pt x="490" y="0"/>
                    </a:lnTo>
                    <a:lnTo>
                      <a:pt x="490" y="56"/>
                    </a:lnTo>
                    <a:lnTo>
                      <a:pt x="368" y="117"/>
                    </a:lnTo>
                    <a:lnTo>
                      <a:pt x="490" y="179"/>
                    </a:lnTo>
                    <a:lnTo>
                      <a:pt x="490" y="219"/>
                    </a:lnTo>
                    <a:lnTo>
                      <a:pt x="0" y="219"/>
                    </a:lnTo>
                    <a:lnTo>
                      <a:pt x="0" y="179"/>
                    </a:lnTo>
                    <a:lnTo>
                      <a:pt x="123" y="117"/>
                    </a:lnTo>
                  </a:path>
                </a:pathLst>
              </a:custGeom>
              <a:solidFill>
                <a:srgbClr val="2E75B6"/>
              </a:solidFill>
              <a:ln w="4763" cap="flat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15" name="Line 51"/>
              <p:cNvSpPr>
                <a:spLocks noChangeShapeType="1"/>
              </p:cNvSpPr>
              <p:nvPr/>
            </p:nvSpPr>
            <p:spPr bwMode="auto">
              <a:xfrm>
                <a:off x="5217064" y="2938464"/>
                <a:ext cx="263524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16" name="Line 45"/>
              <p:cNvSpPr>
                <a:spLocks noChangeShapeType="1"/>
              </p:cNvSpPr>
              <p:nvPr/>
            </p:nvSpPr>
            <p:spPr bwMode="auto">
              <a:xfrm flipH="1" flipV="1">
                <a:off x="5350439" y="2643187"/>
                <a:ext cx="0" cy="109537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17" name="Line 45"/>
              <p:cNvSpPr>
                <a:spLocks noChangeShapeType="1"/>
              </p:cNvSpPr>
              <p:nvPr/>
            </p:nvSpPr>
            <p:spPr bwMode="auto">
              <a:xfrm flipH="1" flipV="1">
                <a:off x="5347212" y="3098801"/>
                <a:ext cx="0" cy="158177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</p:grpSp>
        <p:grpSp>
          <p:nvGrpSpPr>
            <p:cNvPr id="311" name="Groupe 686"/>
            <p:cNvGrpSpPr>
              <a:grpSpLocks/>
            </p:cNvGrpSpPr>
            <p:nvPr/>
          </p:nvGrpSpPr>
          <p:grpSpPr bwMode="auto">
            <a:xfrm>
              <a:off x="4803031" y="3359441"/>
              <a:ext cx="421759" cy="1492630"/>
              <a:chOff x="6642101" y="2417763"/>
              <a:chExt cx="523874" cy="1617663"/>
            </a:xfrm>
          </p:grpSpPr>
          <p:sp>
            <p:nvSpPr>
              <p:cNvPr id="406" name="Line 46"/>
              <p:cNvSpPr>
                <a:spLocks noChangeShapeType="1"/>
              </p:cNvSpPr>
              <p:nvPr/>
            </p:nvSpPr>
            <p:spPr bwMode="auto">
              <a:xfrm>
                <a:off x="6772535" y="2417764"/>
                <a:ext cx="261937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07" name="Line 48"/>
              <p:cNvSpPr>
                <a:spLocks noChangeShapeType="1"/>
              </p:cNvSpPr>
              <p:nvPr/>
            </p:nvSpPr>
            <p:spPr bwMode="auto">
              <a:xfrm>
                <a:off x="6772535" y="4035426"/>
                <a:ext cx="261937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08" name="Freeform 50"/>
              <p:cNvSpPr>
                <a:spLocks/>
              </p:cNvSpPr>
              <p:nvPr/>
            </p:nvSpPr>
            <p:spPr bwMode="auto">
              <a:xfrm>
                <a:off x="6642101" y="3001964"/>
                <a:ext cx="523874" cy="584200"/>
              </a:xfrm>
              <a:custGeom>
                <a:avLst/>
                <a:gdLst>
                  <a:gd name="T0" fmla="*/ 2147483646 w 490"/>
                  <a:gd name="T1" fmla="*/ 2147483646 h 368"/>
                  <a:gd name="T2" fmla="*/ 0 w 490"/>
                  <a:gd name="T3" fmla="*/ 2147483646 h 368"/>
                  <a:gd name="T4" fmla="*/ 0 w 490"/>
                  <a:gd name="T5" fmla="*/ 0 h 368"/>
                  <a:gd name="T6" fmla="*/ 2147483646 w 490"/>
                  <a:gd name="T7" fmla="*/ 0 h 368"/>
                  <a:gd name="T8" fmla="*/ 2147483646 w 490"/>
                  <a:gd name="T9" fmla="*/ 2147483646 h 368"/>
                  <a:gd name="T10" fmla="*/ 2147483646 w 490"/>
                  <a:gd name="T11" fmla="*/ 2147483646 h 368"/>
                  <a:gd name="T12" fmla="*/ 2147483646 w 490"/>
                  <a:gd name="T13" fmla="*/ 2147483646 h 368"/>
                  <a:gd name="T14" fmla="*/ 2147483646 w 490"/>
                  <a:gd name="T15" fmla="*/ 2147483646 h 368"/>
                  <a:gd name="T16" fmla="*/ 0 w 490"/>
                  <a:gd name="T17" fmla="*/ 2147483646 h 368"/>
                  <a:gd name="T18" fmla="*/ 0 w 490"/>
                  <a:gd name="T19" fmla="*/ 2147483646 h 368"/>
                  <a:gd name="T20" fmla="*/ 2147483646 w 490"/>
                  <a:gd name="T21" fmla="*/ 2147483646 h 36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490" h="368">
                    <a:moveTo>
                      <a:pt x="122" y="192"/>
                    </a:moveTo>
                    <a:lnTo>
                      <a:pt x="0" y="88"/>
                    </a:lnTo>
                    <a:lnTo>
                      <a:pt x="0" y="0"/>
                    </a:lnTo>
                    <a:lnTo>
                      <a:pt x="490" y="0"/>
                    </a:lnTo>
                    <a:lnTo>
                      <a:pt x="490" y="88"/>
                    </a:lnTo>
                    <a:lnTo>
                      <a:pt x="367" y="192"/>
                    </a:lnTo>
                    <a:lnTo>
                      <a:pt x="490" y="296"/>
                    </a:lnTo>
                    <a:lnTo>
                      <a:pt x="490" y="368"/>
                    </a:lnTo>
                    <a:lnTo>
                      <a:pt x="0" y="368"/>
                    </a:lnTo>
                    <a:lnTo>
                      <a:pt x="0" y="296"/>
                    </a:lnTo>
                    <a:lnTo>
                      <a:pt x="122" y="192"/>
                    </a:lnTo>
                  </a:path>
                </a:pathLst>
              </a:custGeom>
              <a:solidFill>
                <a:srgbClr val="C00000"/>
              </a:solidFill>
              <a:ln w="4763" cap="flat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09" name="Line 52"/>
              <p:cNvSpPr>
                <a:spLocks noChangeShapeType="1"/>
              </p:cNvSpPr>
              <p:nvPr/>
            </p:nvSpPr>
            <p:spPr bwMode="auto">
              <a:xfrm>
                <a:off x="6772535" y="3306764"/>
                <a:ext cx="261937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10" name="Line 45"/>
              <p:cNvSpPr>
                <a:spLocks noChangeShapeType="1"/>
              </p:cNvSpPr>
              <p:nvPr/>
            </p:nvSpPr>
            <p:spPr bwMode="auto">
              <a:xfrm flipH="1" flipV="1">
                <a:off x="6904281" y="2417763"/>
                <a:ext cx="0" cy="582613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  <p:sp>
            <p:nvSpPr>
              <p:cNvPr id="411" name="Line 45"/>
              <p:cNvSpPr>
                <a:spLocks noChangeShapeType="1"/>
              </p:cNvSpPr>
              <p:nvPr/>
            </p:nvSpPr>
            <p:spPr bwMode="auto">
              <a:xfrm flipH="1" flipV="1">
                <a:off x="6904281" y="3585370"/>
                <a:ext cx="0" cy="448223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4000">
                  <a:latin typeface="Constantia" panose="02030602050306030303" pitchFamily="18" charset="0"/>
                </a:endParaRPr>
              </a:p>
            </p:txBody>
          </p:sp>
        </p:grpSp>
        <p:sp>
          <p:nvSpPr>
            <p:cNvPr id="312" name="Line 74"/>
            <p:cNvSpPr>
              <a:spLocks noChangeShapeType="1"/>
            </p:cNvSpPr>
            <p:nvPr/>
          </p:nvSpPr>
          <p:spPr bwMode="auto">
            <a:xfrm>
              <a:off x="3743196" y="3786372"/>
              <a:ext cx="1253255" cy="630171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13" name="Line 77"/>
            <p:cNvSpPr>
              <a:spLocks noChangeShapeType="1"/>
            </p:cNvSpPr>
            <p:nvPr/>
          </p:nvSpPr>
          <p:spPr bwMode="auto">
            <a:xfrm>
              <a:off x="3668499" y="3937350"/>
              <a:ext cx="1226695" cy="418473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14" name="Line 80"/>
            <p:cNvSpPr>
              <a:spLocks noChangeShapeType="1"/>
            </p:cNvSpPr>
            <p:nvPr/>
          </p:nvSpPr>
          <p:spPr bwMode="auto">
            <a:xfrm flipV="1">
              <a:off x="3708338" y="3873349"/>
              <a:ext cx="1259894" cy="118157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15" name="Line 83"/>
            <p:cNvSpPr>
              <a:spLocks noChangeShapeType="1"/>
            </p:cNvSpPr>
            <p:nvPr/>
          </p:nvSpPr>
          <p:spPr bwMode="auto">
            <a:xfrm flipV="1">
              <a:off x="3799634" y="4007917"/>
              <a:ext cx="1327952" cy="119798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16" name="Line 86"/>
            <p:cNvSpPr>
              <a:spLocks noChangeShapeType="1"/>
            </p:cNvSpPr>
            <p:nvPr/>
          </p:nvSpPr>
          <p:spPr bwMode="auto">
            <a:xfrm>
              <a:off x="3871012" y="3643599"/>
              <a:ext cx="1132079" cy="1112645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17" name="Line 92"/>
            <p:cNvSpPr>
              <a:spLocks noChangeShapeType="1"/>
            </p:cNvSpPr>
            <p:nvPr/>
          </p:nvSpPr>
          <p:spPr bwMode="auto">
            <a:xfrm>
              <a:off x="3826193" y="4006275"/>
              <a:ext cx="1248275" cy="39386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18" name="Line 95"/>
            <p:cNvSpPr>
              <a:spLocks noChangeShapeType="1"/>
            </p:cNvSpPr>
            <p:nvPr/>
          </p:nvSpPr>
          <p:spPr bwMode="auto">
            <a:xfrm>
              <a:off x="3822873" y="3840528"/>
              <a:ext cx="1092241" cy="433242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19" name="Line 98"/>
            <p:cNvSpPr>
              <a:spLocks noChangeShapeType="1"/>
            </p:cNvSpPr>
            <p:nvPr/>
          </p:nvSpPr>
          <p:spPr bwMode="auto">
            <a:xfrm>
              <a:off x="3807934" y="3568110"/>
              <a:ext cx="1196816" cy="554681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20" name="Line 101"/>
            <p:cNvSpPr>
              <a:spLocks noChangeShapeType="1"/>
            </p:cNvSpPr>
            <p:nvPr/>
          </p:nvSpPr>
          <p:spPr bwMode="auto">
            <a:xfrm>
              <a:off x="3690078" y="3879913"/>
              <a:ext cx="1223376" cy="16411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21" name="Line 104"/>
            <p:cNvSpPr>
              <a:spLocks noChangeShapeType="1"/>
            </p:cNvSpPr>
            <p:nvPr/>
          </p:nvSpPr>
          <p:spPr bwMode="auto">
            <a:xfrm>
              <a:off x="3842792" y="4106381"/>
              <a:ext cx="1088921" cy="336419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22" name="Line 107"/>
            <p:cNvSpPr>
              <a:spLocks noChangeShapeType="1"/>
            </p:cNvSpPr>
            <p:nvPr/>
          </p:nvSpPr>
          <p:spPr bwMode="auto">
            <a:xfrm>
              <a:off x="3678459" y="3832322"/>
              <a:ext cx="1376090" cy="720430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23" name="Line 110"/>
            <p:cNvSpPr>
              <a:spLocks noChangeShapeType="1"/>
            </p:cNvSpPr>
            <p:nvPr/>
          </p:nvSpPr>
          <p:spPr bwMode="auto">
            <a:xfrm>
              <a:off x="3861052" y="3568110"/>
              <a:ext cx="1156978" cy="1283316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24" name="Line 113"/>
            <p:cNvSpPr>
              <a:spLocks noChangeShapeType="1"/>
            </p:cNvSpPr>
            <p:nvPr/>
          </p:nvSpPr>
          <p:spPr bwMode="auto">
            <a:xfrm>
              <a:off x="3812914" y="4554392"/>
              <a:ext cx="1113820" cy="1304651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25" name="Line 116"/>
            <p:cNvSpPr>
              <a:spLocks noChangeShapeType="1"/>
            </p:cNvSpPr>
            <p:nvPr/>
          </p:nvSpPr>
          <p:spPr bwMode="auto">
            <a:xfrm>
              <a:off x="3874332" y="3838886"/>
              <a:ext cx="1150338" cy="827099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26" name="Line 119"/>
            <p:cNvSpPr>
              <a:spLocks noChangeShapeType="1"/>
            </p:cNvSpPr>
            <p:nvPr/>
          </p:nvSpPr>
          <p:spPr bwMode="auto">
            <a:xfrm>
              <a:off x="3806274" y="3881554"/>
              <a:ext cx="1090581" cy="324932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27" name="Line 122"/>
            <p:cNvSpPr>
              <a:spLocks noChangeShapeType="1"/>
            </p:cNvSpPr>
            <p:nvPr/>
          </p:nvSpPr>
          <p:spPr bwMode="auto">
            <a:xfrm>
              <a:off x="3839473" y="3879913"/>
              <a:ext cx="1234995" cy="300315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28" name="Line 125"/>
            <p:cNvSpPr>
              <a:spLocks noChangeShapeType="1"/>
            </p:cNvSpPr>
            <p:nvPr/>
          </p:nvSpPr>
          <p:spPr bwMode="auto">
            <a:xfrm flipV="1">
              <a:off x="3666839" y="3522160"/>
              <a:ext cx="1352852" cy="608836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29" name="Line 128"/>
            <p:cNvSpPr>
              <a:spLocks noChangeShapeType="1"/>
            </p:cNvSpPr>
            <p:nvPr/>
          </p:nvSpPr>
          <p:spPr bwMode="auto">
            <a:xfrm flipV="1">
              <a:off x="3718297" y="3614060"/>
              <a:ext cx="1306372" cy="858279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30" name="Line 131"/>
            <p:cNvSpPr>
              <a:spLocks noChangeShapeType="1"/>
            </p:cNvSpPr>
            <p:nvPr/>
          </p:nvSpPr>
          <p:spPr bwMode="auto">
            <a:xfrm flipV="1">
              <a:off x="3736556" y="3458158"/>
              <a:ext cx="1254915" cy="272417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31" name="Line 137"/>
            <p:cNvSpPr>
              <a:spLocks noChangeShapeType="1"/>
            </p:cNvSpPr>
            <p:nvPr/>
          </p:nvSpPr>
          <p:spPr bwMode="auto">
            <a:xfrm>
              <a:off x="3641940" y="3143073"/>
              <a:ext cx="1477347" cy="2289292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32" name="Line 140"/>
            <p:cNvSpPr>
              <a:spLocks noChangeShapeType="1"/>
            </p:cNvSpPr>
            <p:nvPr/>
          </p:nvSpPr>
          <p:spPr bwMode="auto">
            <a:xfrm>
              <a:off x="3799634" y="3958685"/>
              <a:ext cx="1322973" cy="397139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33" name="Line 143"/>
            <p:cNvSpPr>
              <a:spLocks noChangeShapeType="1"/>
            </p:cNvSpPr>
            <p:nvPr/>
          </p:nvSpPr>
          <p:spPr bwMode="auto">
            <a:xfrm flipV="1">
              <a:off x="3678459" y="3824117"/>
              <a:ext cx="1440828" cy="13129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34" name="Line 149"/>
            <p:cNvSpPr>
              <a:spLocks noChangeShapeType="1"/>
            </p:cNvSpPr>
            <p:nvPr/>
          </p:nvSpPr>
          <p:spPr bwMode="auto">
            <a:xfrm>
              <a:off x="3748176" y="3692831"/>
              <a:ext cx="1205117" cy="211697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35" name="Line 152"/>
            <p:cNvSpPr>
              <a:spLocks noChangeShapeType="1"/>
            </p:cNvSpPr>
            <p:nvPr/>
          </p:nvSpPr>
          <p:spPr bwMode="auto">
            <a:xfrm>
              <a:off x="3824534" y="3003582"/>
              <a:ext cx="1122120" cy="356112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36" name="Line 155"/>
            <p:cNvSpPr>
              <a:spLocks noChangeShapeType="1"/>
            </p:cNvSpPr>
            <p:nvPr/>
          </p:nvSpPr>
          <p:spPr bwMode="auto">
            <a:xfrm>
              <a:off x="3653559" y="4004634"/>
              <a:ext cx="1427549" cy="85336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37" name="Line 158"/>
            <p:cNvSpPr>
              <a:spLocks noChangeShapeType="1"/>
            </p:cNvSpPr>
            <p:nvPr/>
          </p:nvSpPr>
          <p:spPr bwMode="auto">
            <a:xfrm>
              <a:off x="3804614" y="3661650"/>
              <a:ext cx="1263214" cy="27899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38" name="Line 161"/>
            <p:cNvSpPr>
              <a:spLocks noChangeShapeType="1"/>
            </p:cNvSpPr>
            <p:nvPr/>
          </p:nvSpPr>
          <p:spPr bwMode="auto">
            <a:xfrm>
              <a:off x="3797975" y="2941222"/>
              <a:ext cx="1195157" cy="1255417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39" name="Line 71"/>
            <p:cNvSpPr>
              <a:spLocks noChangeShapeType="1"/>
            </p:cNvSpPr>
            <p:nvPr/>
          </p:nvSpPr>
          <p:spPr bwMode="auto">
            <a:xfrm>
              <a:off x="3776395" y="3743704"/>
              <a:ext cx="1298073" cy="615401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40" name="Line 89"/>
            <p:cNvSpPr>
              <a:spLocks noChangeShapeType="1"/>
            </p:cNvSpPr>
            <p:nvPr/>
          </p:nvSpPr>
          <p:spPr bwMode="auto">
            <a:xfrm>
              <a:off x="3696718" y="3980018"/>
              <a:ext cx="1384390" cy="106670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41" name="Line 134"/>
            <p:cNvSpPr>
              <a:spLocks noChangeShapeType="1"/>
            </p:cNvSpPr>
            <p:nvPr/>
          </p:nvSpPr>
          <p:spPr bwMode="auto">
            <a:xfrm>
              <a:off x="3681779" y="3909452"/>
              <a:ext cx="1271514" cy="252725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42" name="Line 146"/>
            <p:cNvSpPr>
              <a:spLocks noChangeShapeType="1"/>
            </p:cNvSpPr>
            <p:nvPr/>
          </p:nvSpPr>
          <p:spPr bwMode="auto">
            <a:xfrm>
              <a:off x="3836153" y="3049532"/>
              <a:ext cx="1196817" cy="1524553"/>
            </a:xfrm>
            <a:prstGeom prst="line">
              <a:avLst/>
            </a:prstGeom>
            <a:noFill/>
            <a:ln w="6350" cap="flat">
              <a:solidFill>
                <a:schemeClr val="tx2">
                  <a:lumMod val="7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43" name="Freeform 69"/>
            <p:cNvSpPr>
              <a:spLocks/>
            </p:cNvSpPr>
            <p:nvPr/>
          </p:nvSpPr>
          <p:spPr bwMode="auto">
            <a:xfrm>
              <a:off x="3740398" y="3693417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2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7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7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2" y="173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44" name="Freeform 72"/>
            <p:cNvSpPr>
              <a:spLocks/>
            </p:cNvSpPr>
            <p:nvPr/>
          </p:nvSpPr>
          <p:spPr bwMode="auto">
            <a:xfrm>
              <a:off x="3705890" y="3738827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2"/>
                  </a:lnTo>
                  <a:lnTo>
                    <a:pt x="102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7" y="30"/>
                  </a:lnTo>
                  <a:lnTo>
                    <a:pt x="4" y="62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7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2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45" name="Freeform 75"/>
            <p:cNvSpPr>
              <a:spLocks/>
            </p:cNvSpPr>
            <p:nvPr/>
          </p:nvSpPr>
          <p:spPr bwMode="auto">
            <a:xfrm>
              <a:off x="3630485" y="3894095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46" name="Freeform 78"/>
            <p:cNvSpPr>
              <a:spLocks/>
            </p:cNvSpPr>
            <p:nvPr/>
          </p:nvSpPr>
          <p:spPr bwMode="auto">
            <a:xfrm>
              <a:off x="3671383" y="3949758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5" y="63"/>
                  </a:lnTo>
                  <a:lnTo>
                    <a:pt x="102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7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7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2" y="173"/>
                  </a:lnTo>
                  <a:lnTo>
                    <a:pt x="115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47" name="Freeform 81"/>
            <p:cNvSpPr>
              <a:spLocks/>
            </p:cNvSpPr>
            <p:nvPr/>
          </p:nvSpPr>
          <p:spPr bwMode="auto">
            <a:xfrm>
              <a:off x="3763403" y="4083054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2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8" y="174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2" y="174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48" name="Freeform 84"/>
            <p:cNvSpPr>
              <a:spLocks/>
            </p:cNvSpPr>
            <p:nvPr/>
          </p:nvSpPr>
          <p:spPr bwMode="auto">
            <a:xfrm>
              <a:off x="3832418" y="3593811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49" name="Freeform 87"/>
            <p:cNvSpPr>
              <a:spLocks/>
            </p:cNvSpPr>
            <p:nvPr/>
          </p:nvSpPr>
          <p:spPr bwMode="auto">
            <a:xfrm>
              <a:off x="3658916" y="3939504"/>
              <a:ext cx="78466" cy="89349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2"/>
                  </a:lnTo>
                  <a:lnTo>
                    <a:pt x="103" y="30"/>
                  </a:lnTo>
                  <a:lnTo>
                    <a:pt x="84" y="7"/>
                  </a:lnTo>
                  <a:lnTo>
                    <a:pt x="61" y="0"/>
                  </a:lnTo>
                  <a:lnTo>
                    <a:pt x="38" y="7"/>
                  </a:lnTo>
                  <a:lnTo>
                    <a:pt x="18" y="30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8" y="195"/>
                  </a:lnTo>
                  <a:lnTo>
                    <a:pt x="61" y="203"/>
                  </a:lnTo>
                  <a:lnTo>
                    <a:pt x="84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50" name="Freeform 90"/>
            <p:cNvSpPr>
              <a:spLocks/>
            </p:cNvSpPr>
            <p:nvPr/>
          </p:nvSpPr>
          <p:spPr bwMode="auto">
            <a:xfrm>
              <a:off x="3786408" y="3961476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2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2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51" name="Freeform 93"/>
            <p:cNvSpPr>
              <a:spLocks/>
            </p:cNvSpPr>
            <p:nvPr/>
          </p:nvSpPr>
          <p:spPr bwMode="auto">
            <a:xfrm>
              <a:off x="3786408" y="3794489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2"/>
                  </a:lnTo>
                  <a:lnTo>
                    <a:pt x="102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4" y="62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2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52" name="Freeform 96"/>
            <p:cNvSpPr>
              <a:spLocks/>
            </p:cNvSpPr>
            <p:nvPr/>
          </p:nvSpPr>
          <p:spPr bwMode="auto">
            <a:xfrm>
              <a:off x="3768829" y="3526430"/>
              <a:ext cx="78466" cy="89349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53" name="Freeform 99"/>
            <p:cNvSpPr>
              <a:spLocks/>
            </p:cNvSpPr>
            <p:nvPr/>
          </p:nvSpPr>
          <p:spPr bwMode="auto">
            <a:xfrm>
              <a:off x="3653490" y="3838433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auto">
            <a:xfrm>
              <a:off x="3803337" y="4061082"/>
              <a:ext cx="78466" cy="89349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2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4" y="8"/>
                  </a:lnTo>
                  <a:lnTo>
                    <a:pt x="60" y="0"/>
                  </a:lnTo>
                  <a:lnTo>
                    <a:pt x="38" y="8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2"/>
                  </a:lnTo>
                  <a:lnTo>
                    <a:pt x="5" y="141"/>
                  </a:lnTo>
                  <a:lnTo>
                    <a:pt x="18" y="173"/>
                  </a:lnTo>
                  <a:lnTo>
                    <a:pt x="38" y="196"/>
                  </a:lnTo>
                  <a:lnTo>
                    <a:pt x="60" y="203"/>
                  </a:lnTo>
                  <a:lnTo>
                    <a:pt x="84" y="196"/>
                  </a:lnTo>
                  <a:lnTo>
                    <a:pt x="103" y="173"/>
                  </a:lnTo>
                  <a:lnTo>
                    <a:pt x="116" y="141"/>
                  </a:lnTo>
                  <a:lnTo>
                    <a:pt x="121" y="102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55" name="Freeform 105"/>
            <p:cNvSpPr>
              <a:spLocks/>
            </p:cNvSpPr>
            <p:nvPr/>
          </p:nvSpPr>
          <p:spPr bwMode="auto">
            <a:xfrm>
              <a:off x="3635911" y="3782771"/>
              <a:ext cx="78466" cy="89349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4" y="8"/>
                  </a:lnTo>
                  <a:lnTo>
                    <a:pt x="61" y="0"/>
                  </a:lnTo>
                  <a:lnTo>
                    <a:pt x="38" y="8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8" y="195"/>
                  </a:lnTo>
                  <a:lnTo>
                    <a:pt x="61" y="203"/>
                  </a:lnTo>
                  <a:lnTo>
                    <a:pt x="84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56" name="Freeform 108"/>
            <p:cNvSpPr>
              <a:spLocks/>
            </p:cNvSpPr>
            <p:nvPr/>
          </p:nvSpPr>
          <p:spPr bwMode="auto">
            <a:xfrm>
              <a:off x="3820915" y="3526430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57" name="Freeform 111"/>
            <p:cNvSpPr>
              <a:spLocks/>
            </p:cNvSpPr>
            <p:nvPr/>
          </p:nvSpPr>
          <p:spPr bwMode="auto">
            <a:xfrm>
              <a:off x="3774904" y="4507332"/>
              <a:ext cx="77819" cy="88910"/>
            </a:xfrm>
            <a:custGeom>
              <a:avLst/>
              <a:gdLst>
                <a:gd name="T0" fmla="*/ 2147483646 w 120"/>
                <a:gd name="T1" fmla="*/ 2147483646 h 202"/>
                <a:gd name="T2" fmla="*/ 2147483646 w 120"/>
                <a:gd name="T3" fmla="*/ 2147483646 h 202"/>
                <a:gd name="T4" fmla="*/ 2147483646 w 120"/>
                <a:gd name="T5" fmla="*/ 2147483646 h 202"/>
                <a:gd name="T6" fmla="*/ 2147483646 w 120"/>
                <a:gd name="T7" fmla="*/ 2147483646 h 202"/>
                <a:gd name="T8" fmla="*/ 2147483646 w 120"/>
                <a:gd name="T9" fmla="*/ 0 h 202"/>
                <a:gd name="T10" fmla="*/ 2147483646 w 120"/>
                <a:gd name="T11" fmla="*/ 2147483646 h 202"/>
                <a:gd name="T12" fmla="*/ 2147483646 w 120"/>
                <a:gd name="T13" fmla="*/ 2147483646 h 202"/>
                <a:gd name="T14" fmla="*/ 2147483646 w 120"/>
                <a:gd name="T15" fmla="*/ 2147483646 h 202"/>
                <a:gd name="T16" fmla="*/ 0 w 120"/>
                <a:gd name="T17" fmla="*/ 2147483646 h 202"/>
                <a:gd name="T18" fmla="*/ 2147483646 w 120"/>
                <a:gd name="T19" fmla="*/ 2147483646 h 202"/>
                <a:gd name="T20" fmla="*/ 2147483646 w 120"/>
                <a:gd name="T21" fmla="*/ 2147483646 h 202"/>
                <a:gd name="T22" fmla="*/ 2147483646 w 120"/>
                <a:gd name="T23" fmla="*/ 2147483646 h 202"/>
                <a:gd name="T24" fmla="*/ 2147483646 w 120"/>
                <a:gd name="T25" fmla="*/ 2147483646 h 202"/>
                <a:gd name="T26" fmla="*/ 2147483646 w 120"/>
                <a:gd name="T27" fmla="*/ 2147483646 h 202"/>
                <a:gd name="T28" fmla="*/ 2147483646 w 120"/>
                <a:gd name="T29" fmla="*/ 2147483646 h 202"/>
                <a:gd name="T30" fmla="*/ 2147483646 w 120"/>
                <a:gd name="T31" fmla="*/ 2147483646 h 202"/>
                <a:gd name="T32" fmla="*/ 2147483646 w 120"/>
                <a:gd name="T33" fmla="*/ 2147483646 h 2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2">
                  <a:moveTo>
                    <a:pt x="120" y="101"/>
                  </a:moveTo>
                  <a:lnTo>
                    <a:pt x="116" y="62"/>
                  </a:lnTo>
                  <a:lnTo>
                    <a:pt x="102" y="29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29"/>
                  </a:lnTo>
                  <a:lnTo>
                    <a:pt x="4" y="62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2"/>
                  </a:lnTo>
                  <a:lnTo>
                    <a:pt x="83" y="195"/>
                  </a:lnTo>
                  <a:lnTo>
                    <a:pt x="102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58" name="Freeform 114"/>
            <p:cNvSpPr>
              <a:spLocks/>
            </p:cNvSpPr>
            <p:nvPr/>
          </p:nvSpPr>
          <p:spPr bwMode="auto">
            <a:xfrm>
              <a:off x="3837845" y="3794489"/>
              <a:ext cx="78466" cy="89349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2"/>
                  </a:lnTo>
                  <a:lnTo>
                    <a:pt x="103" y="30"/>
                  </a:lnTo>
                  <a:lnTo>
                    <a:pt x="84" y="7"/>
                  </a:lnTo>
                  <a:lnTo>
                    <a:pt x="61" y="0"/>
                  </a:lnTo>
                  <a:lnTo>
                    <a:pt x="38" y="7"/>
                  </a:lnTo>
                  <a:lnTo>
                    <a:pt x="18" y="30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8" y="195"/>
                  </a:lnTo>
                  <a:lnTo>
                    <a:pt x="61" y="203"/>
                  </a:lnTo>
                  <a:lnTo>
                    <a:pt x="84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59" name="Freeform 117"/>
            <p:cNvSpPr>
              <a:spLocks/>
            </p:cNvSpPr>
            <p:nvPr/>
          </p:nvSpPr>
          <p:spPr bwMode="auto">
            <a:xfrm>
              <a:off x="3768829" y="3838433"/>
              <a:ext cx="78466" cy="89349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60" name="Freeform 120"/>
            <p:cNvSpPr>
              <a:spLocks/>
            </p:cNvSpPr>
            <p:nvPr/>
          </p:nvSpPr>
          <p:spPr bwMode="auto">
            <a:xfrm>
              <a:off x="3797910" y="3838433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61" name="Freeform 123"/>
            <p:cNvSpPr>
              <a:spLocks/>
            </p:cNvSpPr>
            <p:nvPr/>
          </p:nvSpPr>
          <p:spPr bwMode="auto">
            <a:xfrm>
              <a:off x="3630485" y="4083054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8" y="174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4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62" name="Freeform 126"/>
            <p:cNvSpPr>
              <a:spLocks/>
            </p:cNvSpPr>
            <p:nvPr/>
          </p:nvSpPr>
          <p:spPr bwMode="auto">
            <a:xfrm>
              <a:off x="3676495" y="4428746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2"/>
                  </a:lnTo>
                  <a:lnTo>
                    <a:pt x="5" y="141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63" name="Freeform 129"/>
            <p:cNvSpPr>
              <a:spLocks/>
            </p:cNvSpPr>
            <p:nvPr/>
          </p:nvSpPr>
          <p:spPr bwMode="auto">
            <a:xfrm>
              <a:off x="3699814" y="3683164"/>
              <a:ext cx="78466" cy="89349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2"/>
                  </a:lnTo>
                  <a:lnTo>
                    <a:pt x="103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64" name="Freeform 132"/>
            <p:cNvSpPr>
              <a:spLocks/>
            </p:cNvSpPr>
            <p:nvPr/>
          </p:nvSpPr>
          <p:spPr bwMode="auto">
            <a:xfrm>
              <a:off x="3641987" y="3860404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65" name="Freeform 135"/>
            <p:cNvSpPr>
              <a:spLocks/>
            </p:cNvSpPr>
            <p:nvPr/>
          </p:nvSpPr>
          <p:spPr bwMode="auto">
            <a:xfrm>
              <a:off x="3601403" y="3103104"/>
              <a:ext cx="78466" cy="89349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4" y="8"/>
                  </a:lnTo>
                  <a:lnTo>
                    <a:pt x="60" y="0"/>
                  </a:lnTo>
                  <a:lnTo>
                    <a:pt x="38" y="8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8" y="196"/>
                  </a:lnTo>
                  <a:lnTo>
                    <a:pt x="60" y="203"/>
                  </a:lnTo>
                  <a:lnTo>
                    <a:pt x="84" y="196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66" name="Freeform 138"/>
            <p:cNvSpPr>
              <a:spLocks/>
            </p:cNvSpPr>
            <p:nvPr/>
          </p:nvSpPr>
          <p:spPr bwMode="auto">
            <a:xfrm>
              <a:off x="3763403" y="3916067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2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2" y="173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67" name="Freeform 141"/>
            <p:cNvSpPr>
              <a:spLocks/>
            </p:cNvSpPr>
            <p:nvPr/>
          </p:nvSpPr>
          <p:spPr bwMode="auto">
            <a:xfrm>
              <a:off x="3635911" y="3794489"/>
              <a:ext cx="78466" cy="89349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2"/>
                  </a:lnTo>
                  <a:lnTo>
                    <a:pt x="103" y="30"/>
                  </a:lnTo>
                  <a:lnTo>
                    <a:pt x="84" y="7"/>
                  </a:lnTo>
                  <a:lnTo>
                    <a:pt x="61" y="0"/>
                  </a:lnTo>
                  <a:lnTo>
                    <a:pt x="38" y="7"/>
                  </a:lnTo>
                  <a:lnTo>
                    <a:pt x="18" y="30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8" y="195"/>
                  </a:lnTo>
                  <a:lnTo>
                    <a:pt x="61" y="203"/>
                  </a:lnTo>
                  <a:lnTo>
                    <a:pt x="84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68" name="Freeform 144"/>
            <p:cNvSpPr>
              <a:spLocks/>
            </p:cNvSpPr>
            <p:nvPr/>
          </p:nvSpPr>
          <p:spPr bwMode="auto">
            <a:xfrm>
              <a:off x="3797910" y="3003498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2"/>
                  </a:lnTo>
                  <a:lnTo>
                    <a:pt x="103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4" y="62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69" name="Freeform 147"/>
            <p:cNvSpPr>
              <a:spLocks/>
            </p:cNvSpPr>
            <p:nvPr/>
          </p:nvSpPr>
          <p:spPr bwMode="auto">
            <a:xfrm>
              <a:off x="3705890" y="3649473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2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7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7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2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70" name="Freeform 150"/>
            <p:cNvSpPr>
              <a:spLocks/>
            </p:cNvSpPr>
            <p:nvPr/>
          </p:nvSpPr>
          <p:spPr bwMode="auto">
            <a:xfrm>
              <a:off x="3786408" y="2958089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2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2" y="173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71" name="Freeform 153"/>
            <p:cNvSpPr>
              <a:spLocks/>
            </p:cNvSpPr>
            <p:nvPr/>
          </p:nvSpPr>
          <p:spPr bwMode="auto">
            <a:xfrm>
              <a:off x="3612906" y="3961476"/>
              <a:ext cx="78466" cy="89349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4" y="7"/>
                  </a:lnTo>
                  <a:lnTo>
                    <a:pt x="60" y="0"/>
                  </a:lnTo>
                  <a:lnTo>
                    <a:pt x="38" y="7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8" y="195"/>
                  </a:lnTo>
                  <a:lnTo>
                    <a:pt x="60" y="203"/>
                  </a:lnTo>
                  <a:lnTo>
                    <a:pt x="84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72" name="Freeform 156"/>
            <p:cNvSpPr>
              <a:spLocks/>
            </p:cNvSpPr>
            <p:nvPr/>
          </p:nvSpPr>
          <p:spPr bwMode="auto">
            <a:xfrm>
              <a:off x="3763403" y="3615784"/>
              <a:ext cx="77815" cy="89349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2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2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73" name="Freeform 70"/>
            <p:cNvSpPr>
              <a:spLocks/>
            </p:cNvSpPr>
            <p:nvPr/>
          </p:nvSpPr>
          <p:spPr bwMode="auto">
            <a:xfrm>
              <a:off x="5038513" y="4318088"/>
              <a:ext cx="77323" cy="88017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74" name="Freeform 73"/>
            <p:cNvSpPr>
              <a:spLocks/>
            </p:cNvSpPr>
            <p:nvPr/>
          </p:nvSpPr>
          <p:spPr bwMode="auto">
            <a:xfrm>
              <a:off x="4957676" y="4373750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75" name="Freeform 76"/>
            <p:cNvSpPr>
              <a:spLocks/>
            </p:cNvSpPr>
            <p:nvPr/>
          </p:nvSpPr>
          <p:spPr bwMode="auto">
            <a:xfrm>
              <a:off x="4854153" y="4307835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2"/>
                  </a:lnTo>
                  <a:lnTo>
                    <a:pt x="102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4" y="62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2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76" name="Freeform 79"/>
            <p:cNvSpPr>
              <a:spLocks/>
            </p:cNvSpPr>
            <p:nvPr/>
          </p:nvSpPr>
          <p:spPr bwMode="auto">
            <a:xfrm>
              <a:off x="4928600" y="3828845"/>
              <a:ext cx="77323" cy="88017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2"/>
                  </a:lnTo>
                  <a:lnTo>
                    <a:pt x="103" y="29"/>
                  </a:lnTo>
                  <a:lnTo>
                    <a:pt x="84" y="7"/>
                  </a:lnTo>
                  <a:lnTo>
                    <a:pt x="61" y="0"/>
                  </a:lnTo>
                  <a:lnTo>
                    <a:pt x="38" y="7"/>
                  </a:lnTo>
                  <a:lnTo>
                    <a:pt x="18" y="29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8" y="195"/>
                  </a:lnTo>
                  <a:lnTo>
                    <a:pt x="61" y="203"/>
                  </a:lnTo>
                  <a:lnTo>
                    <a:pt x="84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77" name="Freeform 82"/>
            <p:cNvSpPr>
              <a:spLocks/>
            </p:cNvSpPr>
            <p:nvPr/>
          </p:nvSpPr>
          <p:spPr bwMode="auto">
            <a:xfrm>
              <a:off x="5090594" y="3962142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78" name="Freeform 85"/>
            <p:cNvSpPr>
              <a:spLocks/>
            </p:cNvSpPr>
            <p:nvPr/>
          </p:nvSpPr>
          <p:spPr bwMode="auto">
            <a:xfrm>
              <a:off x="4964066" y="4707724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5" y="63"/>
                  </a:lnTo>
                  <a:lnTo>
                    <a:pt x="102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7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7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2" y="173"/>
                  </a:lnTo>
                  <a:lnTo>
                    <a:pt x="115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79" name="Freeform 88"/>
            <p:cNvSpPr>
              <a:spLocks/>
            </p:cNvSpPr>
            <p:nvPr/>
          </p:nvSpPr>
          <p:spPr bwMode="auto">
            <a:xfrm>
              <a:off x="5038513" y="4039776"/>
              <a:ext cx="77323" cy="88017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80" name="Freeform 91"/>
            <p:cNvSpPr>
              <a:spLocks/>
            </p:cNvSpPr>
            <p:nvPr/>
          </p:nvSpPr>
          <p:spPr bwMode="auto">
            <a:xfrm>
              <a:off x="5033081" y="4006086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2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7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7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2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81" name="Freeform 94"/>
            <p:cNvSpPr>
              <a:spLocks/>
            </p:cNvSpPr>
            <p:nvPr/>
          </p:nvSpPr>
          <p:spPr bwMode="auto">
            <a:xfrm>
              <a:off x="4877158" y="4228735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82" name="Freeform 97"/>
            <p:cNvSpPr>
              <a:spLocks/>
            </p:cNvSpPr>
            <p:nvPr/>
          </p:nvSpPr>
          <p:spPr bwMode="auto">
            <a:xfrm>
              <a:off x="4964066" y="4083720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5" y="63"/>
                  </a:lnTo>
                  <a:lnTo>
                    <a:pt x="102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7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7" y="174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2" y="174"/>
                  </a:lnTo>
                  <a:lnTo>
                    <a:pt x="115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83" name="Freeform 100"/>
            <p:cNvSpPr>
              <a:spLocks/>
            </p:cNvSpPr>
            <p:nvPr/>
          </p:nvSpPr>
          <p:spPr bwMode="auto">
            <a:xfrm>
              <a:off x="4877158" y="3850817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84" name="Freeform 103"/>
            <p:cNvSpPr>
              <a:spLocks/>
            </p:cNvSpPr>
            <p:nvPr/>
          </p:nvSpPr>
          <p:spPr bwMode="auto">
            <a:xfrm>
              <a:off x="4894093" y="4395722"/>
              <a:ext cx="77323" cy="88017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2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4" y="8"/>
                  </a:lnTo>
                  <a:lnTo>
                    <a:pt x="60" y="0"/>
                  </a:lnTo>
                  <a:lnTo>
                    <a:pt x="38" y="8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2"/>
                  </a:lnTo>
                  <a:lnTo>
                    <a:pt x="5" y="141"/>
                  </a:lnTo>
                  <a:lnTo>
                    <a:pt x="18" y="173"/>
                  </a:lnTo>
                  <a:lnTo>
                    <a:pt x="38" y="196"/>
                  </a:lnTo>
                  <a:lnTo>
                    <a:pt x="60" y="203"/>
                  </a:lnTo>
                  <a:lnTo>
                    <a:pt x="84" y="196"/>
                  </a:lnTo>
                  <a:lnTo>
                    <a:pt x="103" y="173"/>
                  </a:lnTo>
                  <a:lnTo>
                    <a:pt x="116" y="141"/>
                  </a:lnTo>
                  <a:lnTo>
                    <a:pt x="121" y="102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85" name="Freeform 106"/>
            <p:cNvSpPr>
              <a:spLocks/>
            </p:cNvSpPr>
            <p:nvPr/>
          </p:nvSpPr>
          <p:spPr bwMode="auto">
            <a:xfrm>
              <a:off x="5015508" y="4507996"/>
              <a:ext cx="77323" cy="87583"/>
            </a:xfrm>
            <a:custGeom>
              <a:avLst/>
              <a:gdLst>
                <a:gd name="T0" fmla="*/ 2147483646 w 121"/>
                <a:gd name="T1" fmla="*/ 2147483646 h 202"/>
                <a:gd name="T2" fmla="*/ 2147483646 w 121"/>
                <a:gd name="T3" fmla="*/ 2147483646 h 202"/>
                <a:gd name="T4" fmla="*/ 2147483646 w 121"/>
                <a:gd name="T5" fmla="*/ 2147483646 h 202"/>
                <a:gd name="T6" fmla="*/ 2147483646 w 121"/>
                <a:gd name="T7" fmla="*/ 2147483646 h 202"/>
                <a:gd name="T8" fmla="*/ 2147483646 w 121"/>
                <a:gd name="T9" fmla="*/ 0 h 202"/>
                <a:gd name="T10" fmla="*/ 2147483646 w 121"/>
                <a:gd name="T11" fmla="*/ 2147483646 h 202"/>
                <a:gd name="T12" fmla="*/ 2147483646 w 121"/>
                <a:gd name="T13" fmla="*/ 2147483646 h 202"/>
                <a:gd name="T14" fmla="*/ 2147483646 w 121"/>
                <a:gd name="T15" fmla="*/ 2147483646 h 202"/>
                <a:gd name="T16" fmla="*/ 0 w 121"/>
                <a:gd name="T17" fmla="*/ 2147483646 h 202"/>
                <a:gd name="T18" fmla="*/ 2147483646 w 121"/>
                <a:gd name="T19" fmla="*/ 2147483646 h 202"/>
                <a:gd name="T20" fmla="*/ 2147483646 w 121"/>
                <a:gd name="T21" fmla="*/ 2147483646 h 202"/>
                <a:gd name="T22" fmla="*/ 2147483646 w 121"/>
                <a:gd name="T23" fmla="*/ 2147483646 h 202"/>
                <a:gd name="T24" fmla="*/ 2147483646 w 121"/>
                <a:gd name="T25" fmla="*/ 2147483646 h 202"/>
                <a:gd name="T26" fmla="*/ 2147483646 w 121"/>
                <a:gd name="T27" fmla="*/ 2147483646 h 202"/>
                <a:gd name="T28" fmla="*/ 2147483646 w 121"/>
                <a:gd name="T29" fmla="*/ 2147483646 h 202"/>
                <a:gd name="T30" fmla="*/ 2147483646 w 121"/>
                <a:gd name="T31" fmla="*/ 2147483646 h 202"/>
                <a:gd name="T32" fmla="*/ 2147483646 w 121"/>
                <a:gd name="T33" fmla="*/ 2147483646 h 2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2">
                  <a:moveTo>
                    <a:pt x="121" y="101"/>
                  </a:moveTo>
                  <a:lnTo>
                    <a:pt x="116" y="62"/>
                  </a:lnTo>
                  <a:lnTo>
                    <a:pt x="103" y="29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29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2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86" name="Freeform 109"/>
            <p:cNvSpPr>
              <a:spLocks/>
            </p:cNvSpPr>
            <p:nvPr/>
          </p:nvSpPr>
          <p:spPr bwMode="auto">
            <a:xfrm>
              <a:off x="4981001" y="4808795"/>
              <a:ext cx="77323" cy="88017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87" name="Freeform 112"/>
            <p:cNvSpPr>
              <a:spLocks/>
            </p:cNvSpPr>
            <p:nvPr/>
          </p:nvSpPr>
          <p:spPr bwMode="auto">
            <a:xfrm>
              <a:off x="4888661" y="5810717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88" name="Freeform 115"/>
            <p:cNvSpPr>
              <a:spLocks/>
            </p:cNvSpPr>
            <p:nvPr/>
          </p:nvSpPr>
          <p:spPr bwMode="auto">
            <a:xfrm>
              <a:off x="4987071" y="4619836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2"/>
                  </a:lnTo>
                  <a:lnTo>
                    <a:pt x="102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7" y="30"/>
                  </a:lnTo>
                  <a:lnTo>
                    <a:pt x="4" y="62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7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2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89" name="Freeform 118"/>
            <p:cNvSpPr>
              <a:spLocks/>
            </p:cNvSpPr>
            <p:nvPr/>
          </p:nvSpPr>
          <p:spPr bwMode="auto">
            <a:xfrm>
              <a:off x="4859585" y="4162819"/>
              <a:ext cx="77323" cy="88017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2"/>
                  </a:lnTo>
                  <a:lnTo>
                    <a:pt x="103" y="30"/>
                  </a:lnTo>
                  <a:lnTo>
                    <a:pt x="84" y="7"/>
                  </a:lnTo>
                  <a:lnTo>
                    <a:pt x="60" y="0"/>
                  </a:lnTo>
                  <a:lnTo>
                    <a:pt x="38" y="7"/>
                  </a:lnTo>
                  <a:lnTo>
                    <a:pt x="18" y="30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8" y="195"/>
                  </a:lnTo>
                  <a:lnTo>
                    <a:pt x="60" y="203"/>
                  </a:lnTo>
                  <a:lnTo>
                    <a:pt x="84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90" name="Freeform 121"/>
            <p:cNvSpPr>
              <a:spLocks/>
            </p:cNvSpPr>
            <p:nvPr/>
          </p:nvSpPr>
          <p:spPr bwMode="auto">
            <a:xfrm>
              <a:off x="5038513" y="4140332"/>
              <a:ext cx="77323" cy="87583"/>
            </a:xfrm>
            <a:custGeom>
              <a:avLst/>
              <a:gdLst>
                <a:gd name="T0" fmla="*/ 2147483646 w 121"/>
                <a:gd name="T1" fmla="*/ 2147483646 h 202"/>
                <a:gd name="T2" fmla="*/ 2147483646 w 121"/>
                <a:gd name="T3" fmla="*/ 2147483646 h 202"/>
                <a:gd name="T4" fmla="*/ 2147483646 w 121"/>
                <a:gd name="T5" fmla="*/ 2147483646 h 202"/>
                <a:gd name="T6" fmla="*/ 2147483646 w 121"/>
                <a:gd name="T7" fmla="*/ 2147483646 h 202"/>
                <a:gd name="T8" fmla="*/ 2147483646 w 121"/>
                <a:gd name="T9" fmla="*/ 0 h 202"/>
                <a:gd name="T10" fmla="*/ 2147483646 w 121"/>
                <a:gd name="T11" fmla="*/ 2147483646 h 202"/>
                <a:gd name="T12" fmla="*/ 2147483646 w 121"/>
                <a:gd name="T13" fmla="*/ 2147483646 h 202"/>
                <a:gd name="T14" fmla="*/ 2147483646 w 121"/>
                <a:gd name="T15" fmla="*/ 2147483646 h 202"/>
                <a:gd name="T16" fmla="*/ 0 w 121"/>
                <a:gd name="T17" fmla="*/ 2147483646 h 202"/>
                <a:gd name="T18" fmla="*/ 2147483646 w 121"/>
                <a:gd name="T19" fmla="*/ 2147483646 h 202"/>
                <a:gd name="T20" fmla="*/ 2147483646 w 121"/>
                <a:gd name="T21" fmla="*/ 2147483646 h 202"/>
                <a:gd name="T22" fmla="*/ 2147483646 w 121"/>
                <a:gd name="T23" fmla="*/ 2147483646 h 202"/>
                <a:gd name="T24" fmla="*/ 2147483646 w 121"/>
                <a:gd name="T25" fmla="*/ 2147483646 h 202"/>
                <a:gd name="T26" fmla="*/ 2147483646 w 121"/>
                <a:gd name="T27" fmla="*/ 2147483646 h 202"/>
                <a:gd name="T28" fmla="*/ 2147483646 w 121"/>
                <a:gd name="T29" fmla="*/ 2147483646 h 202"/>
                <a:gd name="T30" fmla="*/ 2147483646 w 121"/>
                <a:gd name="T31" fmla="*/ 2147483646 h 202"/>
                <a:gd name="T32" fmla="*/ 2147483646 w 121"/>
                <a:gd name="T33" fmla="*/ 2147483646 h 2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2">
                  <a:moveTo>
                    <a:pt x="121" y="101"/>
                  </a:moveTo>
                  <a:lnTo>
                    <a:pt x="116" y="62"/>
                  </a:lnTo>
                  <a:lnTo>
                    <a:pt x="103" y="29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29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2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91" name="Freeform 124"/>
            <p:cNvSpPr>
              <a:spLocks/>
            </p:cNvSpPr>
            <p:nvPr/>
          </p:nvSpPr>
          <p:spPr bwMode="auto">
            <a:xfrm>
              <a:off x="4981001" y="3483153"/>
              <a:ext cx="77323" cy="88017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92" name="Freeform 127"/>
            <p:cNvSpPr>
              <a:spLocks/>
            </p:cNvSpPr>
            <p:nvPr/>
          </p:nvSpPr>
          <p:spPr bwMode="auto">
            <a:xfrm>
              <a:off x="4987071" y="3572506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2"/>
                  </a:lnTo>
                  <a:lnTo>
                    <a:pt x="102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7" y="30"/>
                  </a:lnTo>
                  <a:lnTo>
                    <a:pt x="4" y="62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7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2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93" name="Freeform 130"/>
            <p:cNvSpPr>
              <a:spLocks/>
            </p:cNvSpPr>
            <p:nvPr/>
          </p:nvSpPr>
          <p:spPr bwMode="auto">
            <a:xfrm>
              <a:off x="4952564" y="3415772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5" y="63"/>
                  </a:lnTo>
                  <a:lnTo>
                    <a:pt x="102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7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7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2" y="173"/>
                  </a:lnTo>
                  <a:lnTo>
                    <a:pt x="115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94" name="Freeform 133"/>
            <p:cNvSpPr>
              <a:spLocks/>
            </p:cNvSpPr>
            <p:nvPr/>
          </p:nvSpPr>
          <p:spPr bwMode="auto">
            <a:xfrm>
              <a:off x="4911666" y="4117411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95" name="Freeform 136"/>
            <p:cNvSpPr>
              <a:spLocks/>
            </p:cNvSpPr>
            <p:nvPr/>
          </p:nvSpPr>
          <p:spPr bwMode="auto">
            <a:xfrm>
              <a:off x="5079091" y="5387390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96" name="Freeform 139"/>
            <p:cNvSpPr>
              <a:spLocks/>
            </p:cNvSpPr>
            <p:nvPr/>
          </p:nvSpPr>
          <p:spPr bwMode="auto">
            <a:xfrm>
              <a:off x="5084523" y="4307835"/>
              <a:ext cx="77323" cy="88017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2"/>
                  </a:lnTo>
                  <a:lnTo>
                    <a:pt x="103" y="30"/>
                  </a:lnTo>
                  <a:lnTo>
                    <a:pt x="84" y="7"/>
                  </a:lnTo>
                  <a:lnTo>
                    <a:pt x="60" y="0"/>
                  </a:lnTo>
                  <a:lnTo>
                    <a:pt x="38" y="7"/>
                  </a:lnTo>
                  <a:lnTo>
                    <a:pt x="18" y="30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8" y="195"/>
                  </a:lnTo>
                  <a:lnTo>
                    <a:pt x="60" y="203"/>
                  </a:lnTo>
                  <a:lnTo>
                    <a:pt x="84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97" name="Freeform 142"/>
            <p:cNvSpPr>
              <a:spLocks/>
            </p:cNvSpPr>
            <p:nvPr/>
          </p:nvSpPr>
          <p:spPr bwMode="auto">
            <a:xfrm>
              <a:off x="5079091" y="3783437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98" name="Freeform 145"/>
            <p:cNvSpPr>
              <a:spLocks/>
            </p:cNvSpPr>
            <p:nvPr/>
          </p:nvSpPr>
          <p:spPr bwMode="auto">
            <a:xfrm>
              <a:off x="4992503" y="4530484"/>
              <a:ext cx="77323" cy="88017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2"/>
                  </a:lnTo>
                  <a:lnTo>
                    <a:pt x="103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399" name="Freeform 148"/>
            <p:cNvSpPr>
              <a:spLocks/>
            </p:cNvSpPr>
            <p:nvPr/>
          </p:nvSpPr>
          <p:spPr bwMode="auto">
            <a:xfrm>
              <a:off x="4911666" y="3861071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2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8" y="30"/>
                  </a:lnTo>
                  <a:lnTo>
                    <a:pt x="4" y="63"/>
                  </a:lnTo>
                  <a:lnTo>
                    <a:pt x="0" y="102"/>
                  </a:lnTo>
                  <a:lnTo>
                    <a:pt x="4" y="141"/>
                  </a:lnTo>
                  <a:lnTo>
                    <a:pt x="18" y="173"/>
                  </a:lnTo>
                  <a:lnTo>
                    <a:pt x="37" y="196"/>
                  </a:lnTo>
                  <a:lnTo>
                    <a:pt x="60" y="203"/>
                  </a:lnTo>
                  <a:lnTo>
                    <a:pt x="83" y="196"/>
                  </a:lnTo>
                  <a:lnTo>
                    <a:pt x="103" y="173"/>
                  </a:lnTo>
                  <a:lnTo>
                    <a:pt x="116" y="141"/>
                  </a:lnTo>
                  <a:lnTo>
                    <a:pt x="120" y="102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400" name="Freeform 151"/>
            <p:cNvSpPr>
              <a:spLocks/>
            </p:cNvSpPr>
            <p:nvPr/>
          </p:nvSpPr>
          <p:spPr bwMode="auto">
            <a:xfrm>
              <a:off x="4905595" y="3316166"/>
              <a:ext cx="77323" cy="88017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2"/>
                  </a:lnTo>
                  <a:lnTo>
                    <a:pt x="103" y="30"/>
                  </a:lnTo>
                  <a:lnTo>
                    <a:pt x="84" y="7"/>
                  </a:lnTo>
                  <a:lnTo>
                    <a:pt x="61" y="0"/>
                  </a:lnTo>
                  <a:lnTo>
                    <a:pt x="38" y="7"/>
                  </a:lnTo>
                  <a:lnTo>
                    <a:pt x="18" y="30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8" y="195"/>
                  </a:lnTo>
                  <a:lnTo>
                    <a:pt x="61" y="203"/>
                  </a:lnTo>
                  <a:lnTo>
                    <a:pt x="84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401" name="Freeform 154"/>
            <p:cNvSpPr>
              <a:spLocks/>
            </p:cNvSpPr>
            <p:nvPr/>
          </p:nvSpPr>
          <p:spPr bwMode="auto">
            <a:xfrm>
              <a:off x="5044584" y="4051494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6" y="62"/>
                  </a:lnTo>
                  <a:lnTo>
                    <a:pt x="102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4" y="62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2" y="173"/>
                  </a:lnTo>
                  <a:lnTo>
                    <a:pt x="116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402" name="Freeform 157"/>
            <p:cNvSpPr>
              <a:spLocks/>
            </p:cNvSpPr>
            <p:nvPr/>
          </p:nvSpPr>
          <p:spPr bwMode="auto">
            <a:xfrm>
              <a:off x="5027011" y="3650140"/>
              <a:ext cx="77323" cy="88017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3"/>
                  </a:lnTo>
                  <a:lnTo>
                    <a:pt x="103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5" y="63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403" name="Freeform 160"/>
            <p:cNvSpPr>
              <a:spLocks/>
            </p:cNvSpPr>
            <p:nvPr/>
          </p:nvSpPr>
          <p:spPr bwMode="auto">
            <a:xfrm>
              <a:off x="4952564" y="4151101"/>
              <a:ext cx="76684" cy="88017"/>
            </a:xfrm>
            <a:custGeom>
              <a:avLst/>
              <a:gdLst>
                <a:gd name="T0" fmla="*/ 2147483646 w 120"/>
                <a:gd name="T1" fmla="*/ 2147483646 h 203"/>
                <a:gd name="T2" fmla="*/ 2147483646 w 120"/>
                <a:gd name="T3" fmla="*/ 2147483646 h 203"/>
                <a:gd name="T4" fmla="*/ 2147483646 w 120"/>
                <a:gd name="T5" fmla="*/ 2147483646 h 203"/>
                <a:gd name="T6" fmla="*/ 2147483646 w 120"/>
                <a:gd name="T7" fmla="*/ 2147483646 h 203"/>
                <a:gd name="T8" fmla="*/ 2147483646 w 120"/>
                <a:gd name="T9" fmla="*/ 0 h 203"/>
                <a:gd name="T10" fmla="*/ 2147483646 w 120"/>
                <a:gd name="T11" fmla="*/ 2147483646 h 203"/>
                <a:gd name="T12" fmla="*/ 2147483646 w 120"/>
                <a:gd name="T13" fmla="*/ 2147483646 h 203"/>
                <a:gd name="T14" fmla="*/ 2147483646 w 120"/>
                <a:gd name="T15" fmla="*/ 2147483646 h 203"/>
                <a:gd name="T16" fmla="*/ 0 w 120"/>
                <a:gd name="T17" fmla="*/ 2147483646 h 203"/>
                <a:gd name="T18" fmla="*/ 2147483646 w 120"/>
                <a:gd name="T19" fmla="*/ 2147483646 h 203"/>
                <a:gd name="T20" fmla="*/ 2147483646 w 120"/>
                <a:gd name="T21" fmla="*/ 2147483646 h 203"/>
                <a:gd name="T22" fmla="*/ 2147483646 w 120"/>
                <a:gd name="T23" fmla="*/ 2147483646 h 203"/>
                <a:gd name="T24" fmla="*/ 2147483646 w 120"/>
                <a:gd name="T25" fmla="*/ 2147483646 h 203"/>
                <a:gd name="T26" fmla="*/ 2147483646 w 120"/>
                <a:gd name="T27" fmla="*/ 2147483646 h 203"/>
                <a:gd name="T28" fmla="*/ 2147483646 w 120"/>
                <a:gd name="T29" fmla="*/ 2147483646 h 203"/>
                <a:gd name="T30" fmla="*/ 2147483646 w 120"/>
                <a:gd name="T31" fmla="*/ 2147483646 h 203"/>
                <a:gd name="T32" fmla="*/ 2147483646 w 120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" h="203">
                  <a:moveTo>
                    <a:pt x="120" y="101"/>
                  </a:moveTo>
                  <a:lnTo>
                    <a:pt x="115" y="63"/>
                  </a:lnTo>
                  <a:lnTo>
                    <a:pt x="102" y="30"/>
                  </a:lnTo>
                  <a:lnTo>
                    <a:pt x="83" y="8"/>
                  </a:lnTo>
                  <a:lnTo>
                    <a:pt x="60" y="0"/>
                  </a:lnTo>
                  <a:lnTo>
                    <a:pt x="37" y="8"/>
                  </a:lnTo>
                  <a:lnTo>
                    <a:pt x="17" y="30"/>
                  </a:lnTo>
                  <a:lnTo>
                    <a:pt x="4" y="63"/>
                  </a:lnTo>
                  <a:lnTo>
                    <a:pt x="0" y="101"/>
                  </a:lnTo>
                  <a:lnTo>
                    <a:pt x="4" y="140"/>
                  </a:lnTo>
                  <a:lnTo>
                    <a:pt x="17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2" y="173"/>
                  </a:lnTo>
                  <a:lnTo>
                    <a:pt x="115" y="140"/>
                  </a:lnTo>
                  <a:lnTo>
                    <a:pt x="120" y="101"/>
                  </a:lnTo>
                  <a:close/>
                </a:path>
              </a:pathLst>
            </a:custGeom>
            <a:solidFill>
              <a:schemeClr val="accent1"/>
            </a:solidFill>
            <a:ln w="7938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404" name="Line 22"/>
            <p:cNvSpPr>
              <a:spLocks noChangeShapeType="1"/>
            </p:cNvSpPr>
            <p:nvPr/>
          </p:nvSpPr>
          <p:spPr bwMode="auto">
            <a:xfrm flipH="1">
              <a:off x="3148582" y="2980058"/>
              <a:ext cx="40576" cy="0"/>
            </a:xfrm>
            <a:prstGeom prst="line">
              <a:avLst/>
            </a:prstGeom>
            <a:noFill/>
            <a:ln w="12700">
              <a:solidFill>
                <a:srgbClr val="26262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  <p:sp>
          <p:nvSpPr>
            <p:cNvPr id="405" name="Freeform 159"/>
            <p:cNvSpPr>
              <a:spLocks/>
            </p:cNvSpPr>
            <p:nvPr/>
          </p:nvSpPr>
          <p:spPr bwMode="auto">
            <a:xfrm>
              <a:off x="3757326" y="2892173"/>
              <a:ext cx="78466" cy="89349"/>
            </a:xfrm>
            <a:custGeom>
              <a:avLst/>
              <a:gdLst>
                <a:gd name="T0" fmla="*/ 2147483646 w 121"/>
                <a:gd name="T1" fmla="*/ 2147483646 h 203"/>
                <a:gd name="T2" fmla="*/ 2147483646 w 121"/>
                <a:gd name="T3" fmla="*/ 2147483646 h 203"/>
                <a:gd name="T4" fmla="*/ 2147483646 w 121"/>
                <a:gd name="T5" fmla="*/ 2147483646 h 203"/>
                <a:gd name="T6" fmla="*/ 2147483646 w 121"/>
                <a:gd name="T7" fmla="*/ 2147483646 h 203"/>
                <a:gd name="T8" fmla="*/ 2147483646 w 121"/>
                <a:gd name="T9" fmla="*/ 0 h 203"/>
                <a:gd name="T10" fmla="*/ 2147483646 w 121"/>
                <a:gd name="T11" fmla="*/ 2147483646 h 203"/>
                <a:gd name="T12" fmla="*/ 2147483646 w 121"/>
                <a:gd name="T13" fmla="*/ 2147483646 h 203"/>
                <a:gd name="T14" fmla="*/ 2147483646 w 121"/>
                <a:gd name="T15" fmla="*/ 2147483646 h 203"/>
                <a:gd name="T16" fmla="*/ 0 w 121"/>
                <a:gd name="T17" fmla="*/ 2147483646 h 203"/>
                <a:gd name="T18" fmla="*/ 2147483646 w 121"/>
                <a:gd name="T19" fmla="*/ 2147483646 h 203"/>
                <a:gd name="T20" fmla="*/ 2147483646 w 121"/>
                <a:gd name="T21" fmla="*/ 2147483646 h 203"/>
                <a:gd name="T22" fmla="*/ 2147483646 w 121"/>
                <a:gd name="T23" fmla="*/ 2147483646 h 203"/>
                <a:gd name="T24" fmla="*/ 2147483646 w 121"/>
                <a:gd name="T25" fmla="*/ 2147483646 h 203"/>
                <a:gd name="T26" fmla="*/ 2147483646 w 121"/>
                <a:gd name="T27" fmla="*/ 2147483646 h 203"/>
                <a:gd name="T28" fmla="*/ 2147483646 w 121"/>
                <a:gd name="T29" fmla="*/ 2147483646 h 203"/>
                <a:gd name="T30" fmla="*/ 2147483646 w 121"/>
                <a:gd name="T31" fmla="*/ 2147483646 h 203"/>
                <a:gd name="T32" fmla="*/ 2147483646 w 121"/>
                <a:gd name="T33" fmla="*/ 2147483646 h 2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1" h="203">
                  <a:moveTo>
                    <a:pt x="121" y="101"/>
                  </a:moveTo>
                  <a:lnTo>
                    <a:pt x="116" y="62"/>
                  </a:lnTo>
                  <a:lnTo>
                    <a:pt x="103" y="30"/>
                  </a:lnTo>
                  <a:lnTo>
                    <a:pt x="83" y="7"/>
                  </a:lnTo>
                  <a:lnTo>
                    <a:pt x="60" y="0"/>
                  </a:lnTo>
                  <a:lnTo>
                    <a:pt x="37" y="7"/>
                  </a:lnTo>
                  <a:lnTo>
                    <a:pt x="18" y="30"/>
                  </a:lnTo>
                  <a:lnTo>
                    <a:pt x="5" y="62"/>
                  </a:lnTo>
                  <a:lnTo>
                    <a:pt x="0" y="101"/>
                  </a:lnTo>
                  <a:lnTo>
                    <a:pt x="5" y="140"/>
                  </a:lnTo>
                  <a:lnTo>
                    <a:pt x="18" y="173"/>
                  </a:lnTo>
                  <a:lnTo>
                    <a:pt x="37" y="195"/>
                  </a:lnTo>
                  <a:lnTo>
                    <a:pt x="60" y="203"/>
                  </a:lnTo>
                  <a:lnTo>
                    <a:pt x="83" y="195"/>
                  </a:lnTo>
                  <a:lnTo>
                    <a:pt x="103" y="173"/>
                  </a:lnTo>
                  <a:lnTo>
                    <a:pt x="116" y="140"/>
                  </a:lnTo>
                  <a:lnTo>
                    <a:pt x="121" y="101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4000">
                <a:latin typeface="Constantia" panose="02030602050306030303" pitchFamily="18" charset="0"/>
              </a:endParaRPr>
            </a:p>
          </p:txBody>
        </p:sp>
      </p:grpSp>
      <p:grpSp>
        <p:nvGrpSpPr>
          <p:cNvPr id="501" name="Groupe 500"/>
          <p:cNvGrpSpPr/>
          <p:nvPr/>
        </p:nvGrpSpPr>
        <p:grpSpPr>
          <a:xfrm>
            <a:off x="21541667" y="20086380"/>
            <a:ext cx="3613289" cy="3759019"/>
            <a:chOff x="1761907" y="1998663"/>
            <a:chExt cx="4610318" cy="4778173"/>
          </a:xfrm>
        </p:grpSpPr>
        <p:grpSp>
          <p:nvGrpSpPr>
            <p:cNvPr id="502" name="Groupe 1"/>
            <p:cNvGrpSpPr>
              <a:grpSpLocks/>
            </p:cNvGrpSpPr>
            <p:nvPr/>
          </p:nvGrpSpPr>
          <p:grpSpPr bwMode="auto">
            <a:xfrm>
              <a:off x="1761907" y="1998663"/>
              <a:ext cx="4610318" cy="4778173"/>
              <a:chOff x="1762657" y="1844824"/>
              <a:chExt cx="4609543" cy="4936480"/>
            </a:xfrm>
          </p:grpSpPr>
          <p:sp>
            <p:nvSpPr>
              <p:cNvPr id="504" name="Rectangle 59"/>
              <p:cNvSpPr>
                <a:spLocks noChangeArrowheads="1"/>
              </p:cNvSpPr>
              <p:nvPr/>
            </p:nvSpPr>
            <p:spPr bwMode="auto">
              <a:xfrm rot="16200000">
                <a:off x="1327988" y="3875085"/>
                <a:ext cx="1288657" cy="419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>
                    <a:solidFill>
                      <a:srgbClr val="C00000"/>
                    </a:solidFill>
                    <a:latin typeface="Constantia" panose="02030602050306030303" pitchFamily="18" charset="0"/>
                    <a:cs typeface="Arial" panose="020B0604020202020204" pitchFamily="34" charset="0"/>
                  </a:rPr>
                  <a:t>Novelty</a:t>
                </a:r>
              </a:p>
            </p:txBody>
          </p:sp>
          <p:sp>
            <p:nvSpPr>
              <p:cNvPr id="505" name="Rectangle 60"/>
              <p:cNvSpPr>
                <a:spLocks noChangeArrowheads="1"/>
              </p:cNvSpPr>
              <p:nvPr/>
            </p:nvSpPr>
            <p:spPr bwMode="auto">
              <a:xfrm>
                <a:off x="3572522" y="6349653"/>
                <a:ext cx="1814720" cy="4316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>
                    <a:solidFill>
                      <a:srgbClr val="2E75B6"/>
                    </a:solidFill>
                    <a:latin typeface="Constantia" panose="02030602050306030303" pitchFamily="18" charset="0"/>
                    <a:cs typeface="Arial" panose="020B0604020202020204" pitchFamily="34" charset="0"/>
                  </a:rPr>
                  <a:t>Familiarity</a:t>
                </a:r>
              </a:p>
            </p:txBody>
          </p:sp>
          <p:sp>
            <p:nvSpPr>
              <p:cNvPr id="506" name="Line 62"/>
              <p:cNvSpPr>
                <a:spLocks noChangeShapeType="1"/>
              </p:cNvSpPr>
              <p:nvPr/>
            </p:nvSpPr>
            <p:spPr bwMode="auto">
              <a:xfrm flipV="1">
                <a:off x="2604382" y="2216319"/>
                <a:ext cx="3759880" cy="3761252"/>
              </a:xfrm>
              <a:prstGeom prst="line">
                <a:avLst/>
              </a:prstGeom>
              <a:noFill/>
              <a:ln w="9525" algn="ctr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07" name="Line 6"/>
              <p:cNvSpPr>
                <a:spLocks noChangeShapeType="1"/>
              </p:cNvSpPr>
              <p:nvPr/>
            </p:nvSpPr>
            <p:spPr bwMode="auto">
              <a:xfrm>
                <a:off x="2605062" y="5973202"/>
                <a:ext cx="3767138" cy="0"/>
              </a:xfrm>
              <a:prstGeom prst="line">
                <a:avLst/>
              </a:prstGeom>
              <a:noFill/>
              <a:ln w="12700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08" name="Line 7"/>
              <p:cNvSpPr>
                <a:spLocks noChangeShapeType="1"/>
              </p:cNvSpPr>
              <p:nvPr/>
            </p:nvSpPr>
            <p:spPr bwMode="auto">
              <a:xfrm>
                <a:off x="2605062" y="5973202"/>
                <a:ext cx="0" cy="7200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09" name="Line 8"/>
              <p:cNvSpPr>
                <a:spLocks noChangeShapeType="1"/>
              </p:cNvSpPr>
              <p:nvPr/>
            </p:nvSpPr>
            <p:spPr bwMode="auto">
              <a:xfrm>
                <a:off x="3143225" y="5973202"/>
                <a:ext cx="0" cy="7200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10" name="Line 9"/>
              <p:cNvSpPr>
                <a:spLocks noChangeShapeType="1"/>
              </p:cNvSpPr>
              <p:nvPr/>
            </p:nvSpPr>
            <p:spPr bwMode="auto">
              <a:xfrm>
                <a:off x="3681387" y="5973202"/>
                <a:ext cx="0" cy="7200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11" name="Line 10"/>
              <p:cNvSpPr>
                <a:spLocks noChangeShapeType="1"/>
              </p:cNvSpPr>
              <p:nvPr/>
            </p:nvSpPr>
            <p:spPr bwMode="auto">
              <a:xfrm>
                <a:off x="4219550" y="5973202"/>
                <a:ext cx="0" cy="7200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12" name="Line 11"/>
              <p:cNvSpPr>
                <a:spLocks noChangeShapeType="1"/>
              </p:cNvSpPr>
              <p:nvPr/>
            </p:nvSpPr>
            <p:spPr bwMode="auto">
              <a:xfrm>
                <a:off x="4757712" y="5973202"/>
                <a:ext cx="0" cy="7200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13" name="Line 12"/>
              <p:cNvSpPr>
                <a:spLocks noChangeShapeType="1"/>
              </p:cNvSpPr>
              <p:nvPr/>
            </p:nvSpPr>
            <p:spPr bwMode="auto">
              <a:xfrm>
                <a:off x="5295875" y="5973202"/>
                <a:ext cx="0" cy="7200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14" name="Line 13"/>
              <p:cNvSpPr>
                <a:spLocks noChangeShapeType="1"/>
              </p:cNvSpPr>
              <p:nvPr/>
            </p:nvSpPr>
            <p:spPr bwMode="auto">
              <a:xfrm>
                <a:off x="5834037" y="5973202"/>
                <a:ext cx="0" cy="7200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15" name="Line 14"/>
              <p:cNvSpPr>
                <a:spLocks noChangeShapeType="1"/>
              </p:cNvSpPr>
              <p:nvPr/>
            </p:nvSpPr>
            <p:spPr bwMode="auto">
              <a:xfrm>
                <a:off x="6372200" y="5973202"/>
                <a:ext cx="0" cy="7200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16" name="Rectangle 788"/>
              <p:cNvSpPr>
                <a:spLocks noChangeArrowheads="1"/>
              </p:cNvSpPr>
              <p:nvPr/>
            </p:nvSpPr>
            <p:spPr bwMode="auto">
              <a:xfrm>
                <a:off x="2500831" y="6029399"/>
                <a:ext cx="220216" cy="503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262626"/>
                    </a:solidFill>
                    <a:latin typeface="Constantia" panose="02030602050306030303" pitchFamily="18" charset="0"/>
                  </a:rPr>
                  <a:t>0</a:t>
                </a:r>
                <a:endParaRPr lang="fr-FR" altLang="fr-FR" sz="28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517" name="Rectangle 789"/>
              <p:cNvSpPr>
                <a:spLocks noChangeArrowheads="1"/>
              </p:cNvSpPr>
              <p:nvPr/>
            </p:nvSpPr>
            <p:spPr bwMode="auto">
              <a:xfrm>
                <a:off x="3629595" y="6029399"/>
                <a:ext cx="127397" cy="503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262626"/>
                    </a:solidFill>
                    <a:latin typeface="Constantia" panose="02030602050306030303" pitchFamily="18" charset="0"/>
                  </a:rPr>
                  <a:t>1</a:t>
                </a:r>
                <a:endParaRPr lang="fr-FR" altLang="fr-FR" sz="28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518" name="Rectangle 790"/>
              <p:cNvSpPr>
                <a:spLocks noChangeArrowheads="1"/>
              </p:cNvSpPr>
              <p:nvPr/>
            </p:nvSpPr>
            <p:spPr bwMode="auto">
              <a:xfrm>
                <a:off x="4668843" y="6029399"/>
                <a:ext cx="198375" cy="503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262626"/>
                    </a:solidFill>
                    <a:latin typeface="Constantia" panose="02030602050306030303" pitchFamily="18" charset="0"/>
                  </a:rPr>
                  <a:t>2</a:t>
                </a:r>
                <a:endParaRPr lang="fr-FR" altLang="fr-FR" sz="28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519" name="Rectangle 791"/>
              <p:cNvSpPr>
                <a:spLocks noChangeArrowheads="1"/>
              </p:cNvSpPr>
              <p:nvPr/>
            </p:nvSpPr>
            <p:spPr bwMode="auto">
              <a:xfrm>
                <a:off x="5751539" y="6029399"/>
                <a:ext cx="185636" cy="503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262626"/>
                    </a:solidFill>
                    <a:latin typeface="Constantia" panose="02030602050306030303" pitchFamily="18" charset="0"/>
                  </a:rPr>
                  <a:t>3</a:t>
                </a:r>
                <a:endParaRPr lang="fr-FR" altLang="fr-FR" sz="28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520" name="Line 24"/>
              <p:cNvSpPr>
                <a:spLocks noChangeShapeType="1"/>
              </p:cNvSpPr>
              <p:nvPr/>
            </p:nvSpPr>
            <p:spPr bwMode="auto">
              <a:xfrm flipV="1">
                <a:off x="2605062" y="2209239"/>
                <a:ext cx="0" cy="3763963"/>
              </a:xfrm>
              <a:prstGeom prst="line">
                <a:avLst/>
              </a:prstGeom>
              <a:noFill/>
              <a:ln w="12700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21" name="Line 25"/>
              <p:cNvSpPr>
                <a:spLocks noChangeShapeType="1"/>
              </p:cNvSpPr>
              <p:nvPr/>
            </p:nvSpPr>
            <p:spPr bwMode="auto">
              <a:xfrm flipH="1">
                <a:off x="2533623" y="5973202"/>
                <a:ext cx="72000" cy="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22" name="Line 26"/>
              <p:cNvSpPr>
                <a:spLocks noChangeShapeType="1"/>
              </p:cNvSpPr>
              <p:nvPr/>
            </p:nvSpPr>
            <p:spPr bwMode="auto">
              <a:xfrm flipH="1">
                <a:off x="2533623" y="5435039"/>
                <a:ext cx="72000" cy="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23" name="Line 27"/>
              <p:cNvSpPr>
                <a:spLocks noChangeShapeType="1"/>
              </p:cNvSpPr>
              <p:nvPr/>
            </p:nvSpPr>
            <p:spPr bwMode="auto">
              <a:xfrm flipH="1">
                <a:off x="2533623" y="4896877"/>
                <a:ext cx="72000" cy="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24" name="Line 28"/>
              <p:cNvSpPr>
                <a:spLocks noChangeShapeType="1"/>
              </p:cNvSpPr>
              <p:nvPr/>
            </p:nvSpPr>
            <p:spPr bwMode="auto">
              <a:xfrm flipH="1">
                <a:off x="2533623" y="4360302"/>
                <a:ext cx="72000" cy="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25" name="Line 29"/>
              <p:cNvSpPr>
                <a:spLocks noChangeShapeType="1"/>
              </p:cNvSpPr>
              <p:nvPr/>
            </p:nvSpPr>
            <p:spPr bwMode="auto">
              <a:xfrm flipH="1">
                <a:off x="2533623" y="3822139"/>
                <a:ext cx="72000" cy="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26" name="Line 30"/>
              <p:cNvSpPr>
                <a:spLocks noChangeShapeType="1"/>
              </p:cNvSpPr>
              <p:nvPr/>
            </p:nvSpPr>
            <p:spPr bwMode="auto">
              <a:xfrm flipH="1">
                <a:off x="2533623" y="3283977"/>
                <a:ext cx="72000" cy="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27" name="Line 31"/>
              <p:cNvSpPr>
                <a:spLocks noChangeShapeType="1"/>
              </p:cNvSpPr>
              <p:nvPr/>
            </p:nvSpPr>
            <p:spPr bwMode="auto">
              <a:xfrm flipH="1">
                <a:off x="2533623" y="2745814"/>
                <a:ext cx="72000" cy="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28" name="Line 32"/>
              <p:cNvSpPr>
                <a:spLocks noChangeShapeType="1"/>
              </p:cNvSpPr>
              <p:nvPr/>
            </p:nvSpPr>
            <p:spPr bwMode="auto">
              <a:xfrm flipH="1">
                <a:off x="2533623" y="2209239"/>
                <a:ext cx="72000" cy="0"/>
              </a:xfrm>
              <a:prstGeom prst="line">
                <a:avLst/>
              </a:prstGeom>
              <a:noFill/>
              <a:ln w="3175">
                <a:solidFill>
                  <a:srgbClr val="26262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29" name="Rectangle 801"/>
              <p:cNvSpPr>
                <a:spLocks noChangeArrowheads="1"/>
              </p:cNvSpPr>
              <p:nvPr/>
            </p:nvSpPr>
            <p:spPr bwMode="auto">
              <a:xfrm>
                <a:off x="2284553" y="5717019"/>
                <a:ext cx="220216" cy="503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262626"/>
                    </a:solidFill>
                    <a:latin typeface="Constantia" panose="02030602050306030303" pitchFamily="18" charset="0"/>
                  </a:rPr>
                  <a:t>0</a:t>
                </a:r>
                <a:endParaRPr lang="fr-FR" altLang="fr-FR" sz="28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530" name="Rectangle 802"/>
              <p:cNvSpPr>
                <a:spLocks noChangeArrowheads="1"/>
              </p:cNvSpPr>
              <p:nvPr/>
            </p:nvSpPr>
            <p:spPr bwMode="auto">
              <a:xfrm>
                <a:off x="2377372" y="4642280"/>
                <a:ext cx="127397" cy="503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262626"/>
                    </a:solidFill>
                    <a:latin typeface="Constantia" panose="02030602050306030303" pitchFamily="18" charset="0"/>
                  </a:rPr>
                  <a:t>1</a:t>
                </a:r>
                <a:endParaRPr lang="fr-FR" altLang="fr-FR" sz="28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531" name="Rectangle 803"/>
              <p:cNvSpPr>
                <a:spLocks noChangeArrowheads="1"/>
              </p:cNvSpPr>
              <p:nvPr/>
            </p:nvSpPr>
            <p:spPr bwMode="auto">
              <a:xfrm>
                <a:off x="2306393" y="3564370"/>
                <a:ext cx="198377" cy="503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262626"/>
                    </a:solidFill>
                    <a:latin typeface="Constantia" panose="02030602050306030303" pitchFamily="18" charset="0"/>
                  </a:rPr>
                  <a:t>2</a:t>
                </a:r>
                <a:endParaRPr lang="fr-FR" altLang="fr-FR" sz="28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532" name="Rectangle 804"/>
              <p:cNvSpPr>
                <a:spLocks noChangeArrowheads="1"/>
              </p:cNvSpPr>
              <p:nvPr/>
            </p:nvSpPr>
            <p:spPr bwMode="auto">
              <a:xfrm>
                <a:off x="2319133" y="2489631"/>
                <a:ext cx="185636" cy="503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262626"/>
                    </a:solidFill>
                    <a:latin typeface="Constantia" panose="02030602050306030303" pitchFamily="18" charset="0"/>
                  </a:rPr>
                  <a:t>3</a:t>
                </a:r>
                <a:endParaRPr lang="fr-FR" altLang="fr-FR" sz="28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533" name="Line 49"/>
              <p:cNvSpPr>
                <a:spLocks noChangeShapeType="1"/>
              </p:cNvSpPr>
              <p:nvPr/>
            </p:nvSpPr>
            <p:spPr bwMode="auto">
              <a:xfrm flipV="1">
                <a:off x="3219425" y="4255527"/>
                <a:ext cx="2679700" cy="92392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34" name="Freeform 50"/>
              <p:cNvSpPr>
                <a:spLocks/>
              </p:cNvSpPr>
              <p:nvPr/>
            </p:nvSpPr>
            <p:spPr bwMode="auto">
              <a:xfrm>
                <a:off x="5030762" y="4741302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1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1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35" name="Freeform 51"/>
              <p:cNvSpPr>
                <a:spLocks/>
              </p:cNvSpPr>
              <p:nvPr/>
            </p:nvSpPr>
            <p:spPr bwMode="auto">
              <a:xfrm>
                <a:off x="4619600" y="5082614"/>
                <a:ext cx="127000" cy="127000"/>
              </a:xfrm>
              <a:custGeom>
                <a:avLst/>
                <a:gdLst>
                  <a:gd name="T0" fmla="*/ 2147483646 w 80"/>
                  <a:gd name="T1" fmla="*/ 2147483646 h 80"/>
                  <a:gd name="T2" fmla="*/ 2147483646 w 80"/>
                  <a:gd name="T3" fmla="*/ 2147483646 h 80"/>
                  <a:gd name="T4" fmla="*/ 2147483646 w 80"/>
                  <a:gd name="T5" fmla="*/ 2147483646 h 80"/>
                  <a:gd name="T6" fmla="*/ 2147483646 w 80"/>
                  <a:gd name="T7" fmla="*/ 2147483646 h 80"/>
                  <a:gd name="T8" fmla="*/ 2147483646 w 80"/>
                  <a:gd name="T9" fmla="*/ 0 h 80"/>
                  <a:gd name="T10" fmla="*/ 2147483646 w 80"/>
                  <a:gd name="T11" fmla="*/ 2147483646 h 80"/>
                  <a:gd name="T12" fmla="*/ 2147483646 w 80"/>
                  <a:gd name="T13" fmla="*/ 2147483646 h 80"/>
                  <a:gd name="T14" fmla="*/ 2147483646 w 80"/>
                  <a:gd name="T15" fmla="*/ 2147483646 h 80"/>
                  <a:gd name="T16" fmla="*/ 0 w 80"/>
                  <a:gd name="T17" fmla="*/ 2147483646 h 80"/>
                  <a:gd name="T18" fmla="*/ 2147483646 w 80"/>
                  <a:gd name="T19" fmla="*/ 2147483646 h 80"/>
                  <a:gd name="T20" fmla="*/ 2147483646 w 80"/>
                  <a:gd name="T21" fmla="*/ 2147483646 h 80"/>
                  <a:gd name="T22" fmla="*/ 2147483646 w 80"/>
                  <a:gd name="T23" fmla="*/ 2147483646 h 80"/>
                  <a:gd name="T24" fmla="*/ 2147483646 w 80"/>
                  <a:gd name="T25" fmla="*/ 2147483646 h 80"/>
                  <a:gd name="T26" fmla="*/ 2147483646 w 80"/>
                  <a:gd name="T27" fmla="*/ 2147483646 h 80"/>
                  <a:gd name="T28" fmla="*/ 2147483646 w 80"/>
                  <a:gd name="T29" fmla="*/ 2147483646 h 80"/>
                  <a:gd name="T30" fmla="*/ 2147483646 w 80"/>
                  <a:gd name="T31" fmla="*/ 2147483646 h 80"/>
                  <a:gd name="T32" fmla="*/ 2147483646 w 80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0" h="80">
                    <a:moveTo>
                      <a:pt x="80" y="40"/>
                    </a:moveTo>
                    <a:lnTo>
                      <a:pt x="77" y="24"/>
                    </a:lnTo>
                    <a:lnTo>
                      <a:pt x="68" y="11"/>
                    </a:lnTo>
                    <a:lnTo>
                      <a:pt x="55" y="3"/>
                    </a:lnTo>
                    <a:lnTo>
                      <a:pt x="40" y="0"/>
                    </a:lnTo>
                    <a:lnTo>
                      <a:pt x="24" y="3"/>
                    </a:lnTo>
                    <a:lnTo>
                      <a:pt x="11" y="11"/>
                    </a:lnTo>
                    <a:lnTo>
                      <a:pt x="3" y="24"/>
                    </a:lnTo>
                    <a:lnTo>
                      <a:pt x="0" y="40"/>
                    </a:lnTo>
                    <a:lnTo>
                      <a:pt x="3" y="55"/>
                    </a:lnTo>
                    <a:lnTo>
                      <a:pt x="11" y="68"/>
                    </a:lnTo>
                    <a:lnTo>
                      <a:pt x="24" y="77"/>
                    </a:lnTo>
                    <a:lnTo>
                      <a:pt x="40" y="80"/>
                    </a:lnTo>
                    <a:lnTo>
                      <a:pt x="55" y="77"/>
                    </a:lnTo>
                    <a:lnTo>
                      <a:pt x="68" y="68"/>
                    </a:lnTo>
                    <a:lnTo>
                      <a:pt x="77" y="55"/>
                    </a:lnTo>
                    <a:lnTo>
                      <a:pt x="80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36" name="Freeform 52"/>
              <p:cNvSpPr>
                <a:spLocks/>
              </p:cNvSpPr>
              <p:nvPr/>
            </p:nvSpPr>
            <p:spPr bwMode="auto">
              <a:xfrm>
                <a:off x="5549875" y="4112652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1"/>
                    </a:moveTo>
                    <a:lnTo>
                      <a:pt x="77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1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0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7" y="56"/>
                    </a:lnTo>
                    <a:lnTo>
                      <a:pt x="81" y="41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37" name="Freeform 53"/>
              <p:cNvSpPr>
                <a:spLocks/>
              </p:cNvSpPr>
              <p:nvPr/>
            </p:nvSpPr>
            <p:spPr bwMode="auto">
              <a:xfrm>
                <a:off x="4387825" y="4152339"/>
                <a:ext cx="128588" cy="127000"/>
              </a:xfrm>
              <a:custGeom>
                <a:avLst/>
                <a:gdLst>
                  <a:gd name="T0" fmla="*/ 2147483646 w 81"/>
                  <a:gd name="T1" fmla="*/ 2147483646 h 80"/>
                  <a:gd name="T2" fmla="*/ 2147483646 w 81"/>
                  <a:gd name="T3" fmla="*/ 2147483646 h 80"/>
                  <a:gd name="T4" fmla="*/ 2147483646 w 81"/>
                  <a:gd name="T5" fmla="*/ 2147483646 h 80"/>
                  <a:gd name="T6" fmla="*/ 2147483646 w 81"/>
                  <a:gd name="T7" fmla="*/ 2147483646 h 80"/>
                  <a:gd name="T8" fmla="*/ 2147483646 w 81"/>
                  <a:gd name="T9" fmla="*/ 0 h 80"/>
                  <a:gd name="T10" fmla="*/ 2147483646 w 81"/>
                  <a:gd name="T11" fmla="*/ 2147483646 h 80"/>
                  <a:gd name="T12" fmla="*/ 2147483646 w 81"/>
                  <a:gd name="T13" fmla="*/ 2147483646 h 80"/>
                  <a:gd name="T14" fmla="*/ 2147483646 w 81"/>
                  <a:gd name="T15" fmla="*/ 2147483646 h 80"/>
                  <a:gd name="T16" fmla="*/ 0 w 81"/>
                  <a:gd name="T17" fmla="*/ 2147483646 h 80"/>
                  <a:gd name="T18" fmla="*/ 2147483646 w 81"/>
                  <a:gd name="T19" fmla="*/ 2147483646 h 80"/>
                  <a:gd name="T20" fmla="*/ 2147483646 w 81"/>
                  <a:gd name="T21" fmla="*/ 2147483646 h 80"/>
                  <a:gd name="T22" fmla="*/ 2147483646 w 81"/>
                  <a:gd name="T23" fmla="*/ 2147483646 h 80"/>
                  <a:gd name="T24" fmla="*/ 2147483646 w 81"/>
                  <a:gd name="T25" fmla="*/ 2147483646 h 80"/>
                  <a:gd name="T26" fmla="*/ 2147483646 w 81"/>
                  <a:gd name="T27" fmla="*/ 2147483646 h 80"/>
                  <a:gd name="T28" fmla="*/ 2147483646 w 81"/>
                  <a:gd name="T29" fmla="*/ 2147483646 h 80"/>
                  <a:gd name="T30" fmla="*/ 2147483646 w 81"/>
                  <a:gd name="T31" fmla="*/ 2147483646 h 80"/>
                  <a:gd name="T32" fmla="*/ 2147483646 w 81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0">
                    <a:moveTo>
                      <a:pt x="81" y="40"/>
                    </a:moveTo>
                    <a:lnTo>
                      <a:pt x="78" y="24"/>
                    </a:lnTo>
                    <a:lnTo>
                      <a:pt x="69" y="11"/>
                    </a:lnTo>
                    <a:lnTo>
                      <a:pt x="56" y="3"/>
                    </a:lnTo>
                    <a:lnTo>
                      <a:pt x="41" y="0"/>
                    </a:lnTo>
                    <a:lnTo>
                      <a:pt x="25" y="3"/>
                    </a:lnTo>
                    <a:lnTo>
                      <a:pt x="12" y="11"/>
                    </a:lnTo>
                    <a:lnTo>
                      <a:pt x="3" y="24"/>
                    </a:lnTo>
                    <a:lnTo>
                      <a:pt x="0" y="40"/>
                    </a:lnTo>
                    <a:lnTo>
                      <a:pt x="3" y="55"/>
                    </a:lnTo>
                    <a:lnTo>
                      <a:pt x="12" y="68"/>
                    </a:lnTo>
                    <a:lnTo>
                      <a:pt x="25" y="77"/>
                    </a:lnTo>
                    <a:lnTo>
                      <a:pt x="41" y="80"/>
                    </a:lnTo>
                    <a:lnTo>
                      <a:pt x="56" y="77"/>
                    </a:lnTo>
                    <a:lnTo>
                      <a:pt x="69" y="68"/>
                    </a:lnTo>
                    <a:lnTo>
                      <a:pt x="78" y="55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38" name="Freeform 54"/>
              <p:cNvSpPr>
                <a:spLocks/>
              </p:cNvSpPr>
              <p:nvPr/>
            </p:nvSpPr>
            <p:spPr bwMode="auto">
              <a:xfrm>
                <a:off x="4167162" y="4990539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1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1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39" name="Freeform 55"/>
              <p:cNvSpPr>
                <a:spLocks/>
              </p:cNvSpPr>
              <p:nvPr/>
            </p:nvSpPr>
            <p:spPr bwMode="auto">
              <a:xfrm>
                <a:off x="4344962" y="5111189"/>
                <a:ext cx="128588" cy="127000"/>
              </a:xfrm>
              <a:custGeom>
                <a:avLst/>
                <a:gdLst>
                  <a:gd name="T0" fmla="*/ 2147483646 w 81"/>
                  <a:gd name="T1" fmla="*/ 2147483646 h 80"/>
                  <a:gd name="T2" fmla="*/ 2147483646 w 81"/>
                  <a:gd name="T3" fmla="*/ 2147483646 h 80"/>
                  <a:gd name="T4" fmla="*/ 2147483646 w 81"/>
                  <a:gd name="T5" fmla="*/ 2147483646 h 80"/>
                  <a:gd name="T6" fmla="*/ 2147483646 w 81"/>
                  <a:gd name="T7" fmla="*/ 2147483646 h 80"/>
                  <a:gd name="T8" fmla="*/ 2147483646 w 81"/>
                  <a:gd name="T9" fmla="*/ 0 h 80"/>
                  <a:gd name="T10" fmla="*/ 2147483646 w 81"/>
                  <a:gd name="T11" fmla="*/ 2147483646 h 80"/>
                  <a:gd name="T12" fmla="*/ 2147483646 w 81"/>
                  <a:gd name="T13" fmla="*/ 2147483646 h 80"/>
                  <a:gd name="T14" fmla="*/ 2147483646 w 81"/>
                  <a:gd name="T15" fmla="*/ 2147483646 h 80"/>
                  <a:gd name="T16" fmla="*/ 0 w 81"/>
                  <a:gd name="T17" fmla="*/ 2147483646 h 80"/>
                  <a:gd name="T18" fmla="*/ 2147483646 w 81"/>
                  <a:gd name="T19" fmla="*/ 2147483646 h 80"/>
                  <a:gd name="T20" fmla="*/ 2147483646 w 81"/>
                  <a:gd name="T21" fmla="*/ 2147483646 h 80"/>
                  <a:gd name="T22" fmla="*/ 2147483646 w 81"/>
                  <a:gd name="T23" fmla="*/ 2147483646 h 80"/>
                  <a:gd name="T24" fmla="*/ 2147483646 w 81"/>
                  <a:gd name="T25" fmla="*/ 2147483646 h 80"/>
                  <a:gd name="T26" fmla="*/ 2147483646 w 81"/>
                  <a:gd name="T27" fmla="*/ 2147483646 h 80"/>
                  <a:gd name="T28" fmla="*/ 2147483646 w 81"/>
                  <a:gd name="T29" fmla="*/ 2147483646 h 80"/>
                  <a:gd name="T30" fmla="*/ 2147483646 w 81"/>
                  <a:gd name="T31" fmla="*/ 2147483646 h 80"/>
                  <a:gd name="T32" fmla="*/ 2147483646 w 81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0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5"/>
                    </a:lnTo>
                    <a:lnTo>
                      <a:pt x="12" y="68"/>
                    </a:lnTo>
                    <a:lnTo>
                      <a:pt x="25" y="77"/>
                    </a:lnTo>
                    <a:lnTo>
                      <a:pt x="40" y="80"/>
                    </a:lnTo>
                    <a:lnTo>
                      <a:pt x="56" y="77"/>
                    </a:lnTo>
                    <a:lnTo>
                      <a:pt x="69" y="68"/>
                    </a:lnTo>
                    <a:lnTo>
                      <a:pt x="78" y="55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40" name="Freeform 56"/>
              <p:cNvSpPr>
                <a:spLocks/>
              </p:cNvSpPr>
              <p:nvPr/>
            </p:nvSpPr>
            <p:spPr bwMode="auto">
              <a:xfrm>
                <a:off x="5535587" y="4088839"/>
                <a:ext cx="127000" cy="128588"/>
              </a:xfrm>
              <a:custGeom>
                <a:avLst/>
                <a:gdLst>
                  <a:gd name="T0" fmla="*/ 2147483646 w 80"/>
                  <a:gd name="T1" fmla="*/ 2147483646 h 81"/>
                  <a:gd name="T2" fmla="*/ 2147483646 w 80"/>
                  <a:gd name="T3" fmla="*/ 2147483646 h 81"/>
                  <a:gd name="T4" fmla="*/ 2147483646 w 80"/>
                  <a:gd name="T5" fmla="*/ 2147483646 h 81"/>
                  <a:gd name="T6" fmla="*/ 2147483646 w 80"/>
                  <a:gd name="T7" fmla="*/ 2147483646 h 81"/>
                  <a:gd name="T8" fmla="*/ 2147483646 w 80"/>
                  <a:gd name="T9" fmla="*/ 0 h 81"/>
                  <a:gd name="T10" fmla="*/ 2147483646 w 80"/>
                  <a:gd name="T11" fmla="*/ 2147483646 h 81"/>
                  <a:gd name="T12" fmla="*/ 2147483646 w 80"/>
                  <a:gd name="T13" fmla="*/ 2147483646 h 81"/>
                  <a:gd name="T14" fmla="*/ 2147483646 w 80"/>
                  <a:gd name="T15" fmla="*/ 2147483646 h 81"/>
                  <a:gd name="T16" fmla="*/ 0 w 80"/>
                  <a:gd name="T17" fmla="*/ 2147483646 h 81"/>
                  <a:gd name="T18" fmla="*/ 2147483646 w 80"/>
                  <a:gd name="T19" fmla="*/ 2147483646 h 81"/>
                  <a:gd name="T20" fmla="*/ 2147483646 w 80"/>
                  <a:gd name="T21" fmla="*/ 2147483646 h 81"/>
                  <a:gd name="T22" fmla="*/ 2147483646 w 80"/>
                  <a:gd name="T23" fmla="*/ 2147483646 h 81"/>
                  <a:gd name="T24" fmla="*/ 2147483646 w 80"/>
                  <a:gd name="T25" fmla="*/ 2147483646 h 81"/>
                  <a:gd name="T26" fmla="*/ 2147483646 w 80"/>
                  <a:gd name="T27" fmla="*/ 2147483646 h 81"/>
                  <a:gd name="T28" fmla="*/ 2147483646 w 80"/>
                  <a:gd name="T29" fmla="*/ 2147483646 h 81"/>
                  <a:gd name="T30" fmla="*/ 2147483646 w 80"/>
                  <a:gd name="T31" fmla="*/ 2147483646 h 81"/>
                  <a:gd name="T32" fmla="*/ 2147483646 w 80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0" h="81">
                    <a:moveTo>
                      <a:pt x="80" y="40"/>
                    </a:moveTo>
                    <a:lnTo>
                      <a:pt x="77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0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7" y="56"/>
                    </a:lnTo>
                    <a:lnTo>
                      <a:pt x="80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41" name="Freeform 57"/>
              <p:cNvSpPr>
                <a:spLocks/>
              </p:cNvSpPr>
              <p:nvPr/>
            </p:nvSpPr>
            <p:spPr bwMode="auto">
              <a:xfrm>
                <a:off x="5232375" y="4515877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1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1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42" name="Freeform 58"/>
              <p:cNvSpPr>
                <a:spLocks/>
              </p:cNvSpPr>
              <p:nvPr/>
            </p:nvSpPr>
            <p:spPr bwMode="auto">
              <a:xfrm>
                <a:off x="4949800" y="4392052"/>
                <a:ext cx="128588" cy="127000"/>
              </a:xfrm>
              <a:custGeom>
                <a:avLst/>
                <a:gdLst>
                  <a:gd name="T0" fmla="*/ 2147483646 w 81"/>
                  <a:gd name="T1" fmla="*/ 2147483646 h 80"/>
                  <a:gd name="T2" fmla="*/ 2147483646 w 81"/>
                  <a:gd name="T3" fmla="*/ 2147483646 h 80"/>
                  <a:gd name="T4" fmla="*/ 2147483646 w 81"/>
                  <a:gd name="T5" fmla="*/ 2147483646 h 80"/>
                  <a:gd name="T6" fmla="*/ 2147483646 w 81"/>
                  <a:gd name="T7" fmla="*/ 2147483646 h 80"/>
                  <a:gd name="T8" fmla="*/ 2147483646 w 81"/>
                  <a:gd name="T9" fmla="*/ 0 h 80"/>
                  <a:gd name="T10" fmla="*/ 2147483646 w 81"/>
                  <a:gd name="T11" fmla="*/ 2147483646 h 80"/>
                  <a:gd name="T12" fmla="*/ 2147483646 w 81"/>
                  <a:gd name="T13" fmla="*/ 2147483646 h 80"/>
                  <a:gd name="T14" fmla="*/ 2147483646 w 81"/>
                  <a:gd name="T15" fmla="*/ 2147483646 h 80"/>
                  <a:gd name="T16" fmla="*/ 0 w 81"/>
                  <a:gd name="T17" fmla="*/ 2147483646 h 80"/>
                  <a:gd name="T18" fmla="*/ 2147483646 w 81"/>
                  <a:gd name="T19" fmla="*/ 2147483646 h 80"/>
                  <a:gd name="T20" fmla="*/ 2147483646 w 81"/>
                  <a:gd name="T21" fmla="*/ 2147483646 h 80"/>
                  <a:gd name="T22" fmla="*/ 2147483646 w 81"/>
                  <a:gd name="T23" fmla="*/ 2147483646 h 80"/>
                  <a:gd name="T24" fmla="*/ 2147483646 w 81"/>
                  <a:gd name="T25" fmla="*/ 2147483646 h 80"/>
                  <a:gd name="T26" fmla="*/ 2147483646 w 81"/>
                  <a:gd name="T27" fmla="*/ 2147483646 h 80"/>
                  <a:gd name="T28" fmla="*/ 2147483646 w 81"/>
                  <a:gd name="T29" fmla="*/ 2147483646 h 80"/>
                  <a:gd name="T30" fmla="*/ 2147483646 w 81"/>
                  <a:gd name="T31" fmla="*/ 2147483646 h 80"/>
                  <a:gd name="T32" fmla="*/ 2147483646 w 81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0">
                    <a:moveTo>
                      <a:pt x="81" y="40"/>
                    </a:moveTo>
                    <a:lnTo>
                      <a:pt x="78" y="24"/>
                    </a:lnTo>
                    <a:lnTo>
                      <a:pt x="69" y="11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1"/>
                    </a:lnTo>
                    <a:lnTo>
                      <a:pt x="3" y="24"/>
                    </a:lnTo>
                    <a:lnTo>
                      <a:pt x="0" y="40"/>
                    </a:lnTo>
                    <a:lnTo>
                      <a:pt x="3" y="55"/>
                    </a:lnTo>
                    <a:lnTo>
                      <a:pt x="12" y="68"/>
                    </a:lnTo>
                    <a:lnTo>
                      <a:pt x="25" y="77"/>
                    </a:lnTo>
                    <a:lnTo>
                      <a:pt x="40" y="80"/>
                    </a:lnTo>
                    <a:lnTo>
                      <a:pt x="56" y="77"/>
                    </a:lnTo>
                    <a:lnTo>
                      <a:pt x="69" y="68"/>
                    </a:lnTo>
                    <a:lnTo>
                      <a:pt x="78" y="55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43" name="Freeform 59"/>
              <p:cNvSpPr>
                <a:spLocks/>
              </p:cNvSpPr>
              <p:nvPr/>
            </p:nvSpPr>
            <p:spPr bwMode="auto">
              <a:xfrm>
                <a:off x="5367312" y="3701489"/>
                <a:ext cx="128588" cy="127000"/>
              </a:xfrm>
              <a:custGeom>
                <a:avLst/>
                <a:gdLst>
                  <a:gd name="T0" fmla="*/ 2147483646 w 81"/>
                  <a:gd name="T1" fmla="*/ 2147483646 h 80"/>
                  <a:gd name="T2" fmla="*/ 2147483646 w 81"/>
                  <a:gd name="T3" fmla="*/ 2147483646 h 80"/>
                  <a:gd name="T4" fmla="*/ 2147483646 w 81"/>
                  <a:gd name="T5" fmla="*/ 2147483646 h 80"/>
                  <a:gd name="T6" fmla="*/ 2147483646 w 81"/>
                  <a:gd name="T7" fmla="*/ 2147483646 h 80"/>
                  <a:gd name="T8" fmla="*/ 2147483646 w 81"/>
                  <a:gd name="T9" fmla="*/ 0 h 80"/>
                  <a:gd name="T10" fmla="*/ 2147483646 w 81"/>
                  <a:gd name="T11" fmla="*/ 2147483646 h 80"/>
                  <a:gd name="T12" fmla="*/ 2147483646 w 81"/>
                  <a:gd name="T13" fmla="*/ 2147483646 h 80"/>
                  <a:gd name="T14" fmla="*/ 2147483646 w 81"/>
                  <a:gd name="T15" fmla="*/ 2147483646 h 80"/>
                  <a:gd name="T16" fmla="*/ 0 w 81"/>
                  <a:gd name="T17" fmla="*/ 2147483646 h 80"/>
                  <a:gd name="T18" fmla="*/ 2147483646 w 81"/>
                  <a:gd name="T19" fmla="*/ 2147483646 h 80"/>
                  <a:gd name="T20" fmla="*/ 2147483646 w 81"/>
                  <a:gd name="T21" fmla="*/ 2147483646 h 80"/>
                  <a:gd name="T22" fmla="*/ 2147483646 w 81"/>
                  <a:gd name="T23" fmla="*/ 2147483646 h 80"/>
                  <a:gd name="T24" fmla="*/ 2147483646 w 81"/>
                  <a:gd name="T25" fmla="*/ 2147483646 h 80"/>
                  <a:gd name="T26" fmla="*/ 2147483646 w 81"/>
                  <a:gd name="T27" fmla="*/ 2147483646 h 80"/>
                  <a:gd name="T28" fmla="*/ 2147483646 w 81"/>
                  <a:gd name="T29" fmla="*/ 2147483646 h 80"/>
                  <a:gd name="T30" fmla="*/ 2147483646 w 81"/>
                  <a:gd name="T31" fmla="*/ 2147483646 h 80"/>
                  <a:gd name="T32" fmla="*/ 2147483646 w 81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0">
                    <a:moveTo>
                      <a:pt x="81" y="40"/>
                    </a:moveTo>
                    <a:lnTo>
                      <a:pt x="78" y="24"/>
                    </a:lnTo>
                    <a:lnTo>
                      <a:pt x="69" y="11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1"/>
                    </a:lnTo>
                    <a:lnTo>
                      <a:pt x="3" y="24"/>
                    </a:lnTo>
                    <a:lnTo>
                      <a:pt x="0" y="40"/>
                    </a:lnTo>
                    <a:lnTo>
                      <a:pt x="3" y="55"/>
                    </a:lnTo>
                    <a:lnTo>
                      <a:pt x="12" y="68"/>
                    </a:lnTo>
                    <a:lnTo>
                      <a:pt x="25" y="77"/>
                    </a:lnTo>
                    <a:lnTo>
                      <a:pt x="40" y="80"/>
                    </a:lnTo>
                    <a:lnTo>
                      <a:pt x="56" y="77"/>
                    </a:lnTo>
                    <a:lnTo>
                      <a:pt x="69" y="68"/>
                    </a:lnTo>
                    <a:lnTo>
                      <a:pt x="78" y="55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44" name="Freeform 60"/>
              <p:cNvSpPr>
                <a:spLocks/>
              </p:cNvSpPr>
              <p:nvPr/>
            </p:nvSpPr>
            <p:spPr bwMode="auto">
              <a:xfrm>
                <a:off x="4868837" y="4026927"/>
                <a:ext cx="127000" cy="128588"/>
              </a:xfrm>
              <a:custGeom>
                <a:avLst/>
                <a:gdLst>
                  <a:gd name="T0" fmla="*/ 2147483646 w 80"/>
                  <a:gd name="T1" fmla="*/ 2147483646 h 81"/>
                  <a:gd name="T2" fmla="*/ 2147483646 w 80"/>
                  <a:gd name="T3" fmla="*/ 2147483646 h 81"/>
                  <a:gd name="T4" fmla="*/ 2147483646 w 80"/>
                  <a:gd name="T5" fmla="*/ 2147483646 h 81"/>
                  <a:gd name="T6" fmla="*/ 2147483646 w 80"/>
                  <a:gd name="T7" fmla="*/ 2147483646 h 81"/>
                  <a:gd name="T8" fmla="*/ 2147483646 w 80"/>
                  <a:gd name="T9" fmla="*/ 0 h 81"/>
                  <a:gd name="T10" fmla="*/ 2147483646 w 80"/>
                  <a:gd name="T11" fmla="*/ 2147483646 h 81"/>
                  <a:gd name="T12" fmla="*/ 2147483646 w 80"/>
                  <a:gd name="T13" fmla="*/ 2147483646 h 81"/>
                  <a:gd name="T14" fmla="*/ 2147483646 w 80"/>
                  <a:gd name="T15" fmla="*/ 2147483646 h 81"/>
                  <a:gd name="T16" fmla="*/ 0 w 80"/>
                  <a:gd name="T17" fmla="*/ 2147483646 h 81"/>
                  <a:gd name="T18" fmla="*/ 2147483646 w 80"/>
                  <a:gd name="T19" fmla="*/ 2147483646 h 81"/>
                  <a:gd name="T20" fmla="*/ 2147483646 w 80"/>
                  <a:gd name="T21" fmla="*/ 2147483646 h 81"/>
                  <a:gd name="T22" fmla="*/ 2147483646 w 80"/>
                  <a:gd name="T23" fmla="*/ 2147483646 h 81"/>
                  <a:gd name="T24" fmla="*/ 2147483646 w 80"/>
                  <a:gd name="T25" fmla="*/ 2147483646 h 81"/>
                  <a:gd name="T26" fmla="*/ 2147483646 w 80"/>
                  <a:gd name="T27" fmla="*/ 2147483646 h 81"/>
                  <a:gd name="T28" fmla="*/ 2147483646 w 80"/>
                  <a:gd name="T29" fmla="*/ 2147483646 h 81"/>
                  <a:gd name="T30" fmla="*/ 2147483646 w 80"/>
                  <a:gd name="T31" fmla="*/ 2147483646 h 81"/>
                  <a:gd name="T32" fmla="*/ 2147483646 w 80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0" h="81">
                    <a:moveTo>
                      <a:pt x="80" y="40"/>
                    </a:moveTo>
                    <a:lnTo>
                      <a:pt x="77" y="25"/>
                    </a:lnTo>
                    <a:lnTo>
                      <a:pt x="68" y="12"/>
                    </a:lnTo>
                    <a:lnTo>
                      <a:pt x="55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0" y="81"/>
                    </a:lnTo>
                    <a:lnTo>
                      <a:pt x="55" y="78"/>
                    </a:lnTo>
                    <a:lnTo>
                      <a:pt x="68" y="69"/>
                    </a:lnTo>
                    <a:lnTo>
                      <a:pt x="77" y="56"/>
                    </a:lnTo>
                    <a:lnTo>
                      <a:pt x="80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45" name="Freeform 61"/>
              <p:cNvSpPr>
                <a:spLocks/>
              </p:cNvSpPr>
              <p:nvPr/>
            </p:nvSpPr>
            <p:spPr bwMode="auto">
              <a:xfrm>
                <a:off x="5189512" y="4247589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0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46" name="Freeform 62"/>
              <p:cNvSpPr>
                <a:spLocks/>
              </p:cNvSpPr>
              <p:nvPr/>
            </p:nvSpPr>
            <p:spPr bwMode="auto">
              <a:xfrm>
                <a:off x="5832450" y="3777689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7"/>
                    </a:lnTo>
                    <a:lnTo>
                      <a:pt x="40" y="81"/>
                    </a:lnTo>
                    <a:lnTo>
                      <a:pt x="56" y="77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47" name="Freeform 63"/>
              <p:cNvSpPr>
                <a:spLocks/>
              </p:cNvSpPr>
              <p:nvPr/>
            </p:nvSpPr>
            <p:spPr bwMode="auto">
              <a:xfrm>
                <a:off x="4373537" y="4981014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1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1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48" name="Freeform 64"/>
              <p:cNvSpPr>
                <a:spLocks/>
              </p:cNvSpPr>
              <p:nvPr/>
            </p:nvSpPr>
            <p:spPr bwMode="auto">
              <a:xfrm>
                <a:off x="4608487" y="4990539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1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1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49" name="Freeform 65"/>
              <p:cNvSpPr>
                <a:spLocks/>
              </p:cNvSpPr>
              <p:nvPr/>
            </p:nvSpPr>
            <p:spPr bwMode="auto">
              <a:xfrm>
                <a:off x="5462562" y="4477777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1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1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50" name="Freeform 66"/>
              <p:cNvSpPr>
                <a:spLocks/>
              </p:cNvSpPr>
              <p:nvPr/>
            </p:nvSpPr>
            <p:spPr bwMode="auto">
              <a:xfrm>
                <a:off x="4743425" y="4928627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7"/>
                    </a:lnTo>
                    <a:lnTo>
                      <a:pt x="40" y="81"/>
                    </a:lnTo>
                    <a:lnTo>
                      <a:pt x="56" y="77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51" name="Freeform 67"/>
              <p:cNvSpPr>
                <a:spLocks/>
              </p:cNvSpPr>
              <p:nvPr/>
            </p:nvSpPr>
            <p:spPr bwMode="auto">
              <a:xfrm>
                <a:off x="4508475" y="4947677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0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52" name="Freeform 68"/>
              <p:cNvSpPr>
                <a:spLocks/>
              </p:cNvSpPr>
              <p:nvPr/>
            </p:nvSpPr>
            <p:spPr bwMode="auto">
              <a:xfrm>
                <a:off x="3936975" y="4698439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1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7"/>
                    </a:lnTo>
                    <a:lnTo>
                      <a:pt x="41" y="81"/>
                    </a:lnTo>
                    <a:lnTo>
                      <a:pt x="56" y="77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53" name="Freeform 69"/>
              <p:cNvSpPr>
                <a:spLocks/>
              </p:cNvSpPr>
              <p:nvPr/>
            </p:nvSpPr>
            <p:spPr bwMode="auto">
              <a:xfrm>
                <a:off x="3740125" y="4876239"/>
                <a:ext cx="128588" cy="127000"/>
              </a:xfrm>
              <a:custGeom>
                <a:avLst/>
                <a:gdLst>
                  <a:gd name="T0" fmla="*/ 2147483646 w 81"/>
                  <a:gd name="T1" fmla="*/ 2147483646 h 80"/>
                  <a:gd name="T2" fmla="*/ 2147483646 w 81"/>
                  <a:gd name="T3" fmla="*/ 2147483646 h 80"/>
                  <a:gd name="T4" fmla="*/ 2147483646 w 81"/>
                  <a:gd name="T5" fmla="*/ 2147483646 h 80"/>
                  <a:gd name="T6" fmla="*/ 2147483646 w 81"/>
                  <a:gd name="T7" fmla="*/ 2147483646 h 80"/>
                  <a:gd name="T8" fmla="*/ 2147483646 w 81"/>
                  <a:gd name="T9" fmla="*/ 0 h 80"/>
                  <a:gd name="T10" fmla="*/ 2147483646 w 81"/>
                  <a:gd name="T11" fmla="*/ 2147483646 h 80"/>
                  <a:gd name="T12" fmla="*/ 2147483646 w 81"/>
                  <a:gd name="T13" fmla="*/ 2147483646 h 80"/>
                  <a:gd name="T14" fmla="*/ 2147483646 w 81"/>
                  <a:gd name="T15" fmla="*/ 2147483646 h 80"/>
                  <a:gd name="T16" fmla="*/ 0 w 81"/>
                  <a:gd name="T17" fmla="*/ 2147483646 h 80"/>
                  <a:gd name="T18" fmla="*/ 2147483646 w 81"/>
                  <a:gd name="T19" fmla="*/ 2147483646 h 80"/>
                  <a:gd name="T20" fmla="*/ 2147483646 w 81"/>
                  <a:gd name="T21" fmla="*/ 2147483646 h 80"/>
                  <a:gd name="T22" fmla="*/ 2147483646 w 81"/>
                  <a:gd name="T23" fmla="*/ 2147483646 h 80"/>
                  <a:gd name="T24" fmla="*/ 2147483646 w 81"/>
                  <a:gd name="T25" fmla="*/ 2147483646 h 80"/>
                  <a:gd name="T26" fmla="*/ 2147483646 w 81"/>
                  <a:gd name="T27" fmla="*/ 2147483646 h 80"/>
                  <a:gd name="T28" fmla="*/ 2147483646 w 81"/>
                  <a:gd name="T29" fmla="*/ 2147483646 h 80"/>
                  <a:gd name="T30" fmla="*/ 2147483646 w 81"/>
                  <a:gd name="T31" fmla="*/ 2147483646 h 80"/>
                  <a:gd name="T32" fmla="*/ 2147483646 w 81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0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1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5"/>
                    </a:lnTo>
                    <a:lnTo>
                      <a:pt x="12" y="68"/>
                    </a:lnTo>
                    <a:lnTo>
                      <a:pt x="25" y="77"/>
                    </a:lnTo>
                    <a:lnTo>
                      <a:pt x="41" y="80"/>
                    </a:lnTo>
                    <a:lnTo>
                      <a:pt x="56" y="77"/>
                    </a:lnTo>
                    <a:lnTo>
                      <a:pt x="69" y="68"/>
                    </a:lnTo>
                    <a:lnTo>
                      <a:pt x="78" y="55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54" name="Freeform 70"/>
              <p:cNvSpPr>
                <a:spLocks/>
              </p:cNvSpPr>
              <p:nvPr/>
            </p:nvSpPr>
            <p:spPr bwMode="auto">
              <a:xfrm>
                <a:off x="4667225" y="5327089"/>
                <a:ext cx="127000" cy="127000"/>
              </a:xfrm>
              <a:custGeom>
                <a:avLst/>
                <a:gdLst>
                  <a:gd name="T0" fmla="*/ 2147483646 w 80"/>
                  <a:gd name="T1" fmla="*/ 2147483646 h 80"/>
                  <a:gd name="T2" fmla="*/ 2147483646 w 80"/>
                  <a:gd name="T3" fmla="*/ 2147483646 h 80"/>
                  <a:gd name="T4" fmla="*/ 2147483646 w 80"/>
                  <a:gd name="T5" fmla="*/ 2147483646 h 80"/>
                  <a:gd name="T6" fmla="*/ 2147483646 w 80"/>
                  <a:gd name="T7" fmla="*/ 2147483646 h 80"/>
                  <a:gd name="T8" fmla="*/ 2147483646 w 80"/>
                  <a:gd name="T9" fmla="*/ 0 h 80"/>
                  <a:gd name="T10" fmla="*/ 2147483646 w 80"/>
                  <a:gd name="T11" fmla="*/ 2147483646 h 80"/>
                  <a:gd name="T12" fmla="*/ 2147483646 w 80"/>
                  <a:gd name="T13" fmla="*/ 2147483646 h 80"/>
                  <a:gd name="T14" fmla="*/ 2147483646 w 80"/>
                  <a:gd name="T15" fmla="*/ 2147483646 h 80"/>
                  <a:gd name="T16" fmla="*/ 0 w 80"/>
                  <a:gd name="T17" fmla="*/ 2147483646 h 80"/>
                  <a:gd name="T18" fmla="*/ 2147483646 w 80"/>
                  <a:gd name="T19" fmla="*/ 2147483646 h 80"/>
                  <a:gd name="T20" fmla="*/ 2147483646 w 80"/>
                  <a:gd name="T21" fmla="*/ 2147483646 h 80"/>
                  <a:gd name="T22" fmla="*/ 2147483646 w 80"/>
                  <a:gd name="T23" fmla="*/ 2147483646 h 80"/>
                  <a:gd name="T24" fmla="*/ 2147483646 w 80"/>
                  <a:gd name="T25" fmla="*/ 2147483646 h 80"/>
                  <a:gd name="T26" fmla="*/ 2147483646 w 80"/>
                  <a:gd name="T27" fmla="*/ 2147483646 h 80"/>
                  <a:gd name="T28" fmla="*/ 2147483646 w 80"/>
                  <a:gd name="T29" fmla="*/ 2147483646 h 80"/>
                  <a:gd name="T30" fmla="*/ 2147483646 w 80"/>
                  <a:gd name="T31" fmla="*/ 2147483646 h 80"/>
                  <a:gd name="T32" fmla="*/ 2147483646 w 80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0" h="80">
                    <a:moveTo>
                      <a:pt x="80" y="40"/>
                    </a:moveTo>
                    <a:lnTo>
                      <a:pt x="77" y="25"/>
                    </a:lnTo>
                    <a:lnTo>
                      <a:pt x="68" y="12"/>
                    </a:lnTo>
                    <a:lnTo>
                      <a:pt x="55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5"/>
                    </a:lnTo>
                    <a:lnTo>
                      <a:pt x="12" y="68"/>
                    </a:lnTo>
                    <a:lnTo>
                      <a:pt x="25" y="77"/>
                    </a:lnTo>
                    <a:lnTo>
                      <a:pt x="40" y="80"/>
                    </a:lnTo>
                    <a:lnTo>
                      <a:pt x="55" y="77"/>
                    </a:lnTo>
                    <a:lnTo>
                      <a:pt x="68" y="68"/>
                    </a:lnTo>
                    <a:lnTo>
                      <a:pt x="77" y="55"/>
                    </a:lnTo>
                    <a:lnTo>
                      <a:pt x="80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55" name="Freeform 71"/>
              <p:cNvSpPr>
                <a:spLocks/>
              </p:cNvSpPr>
              <p:nvPr/>
            </p:nvSpPr>
            <p:spPr bwMode="auto">
              <a:xfrm>
                <a:off x="3194025" y="3979302"/>
                <a:ext cx="128588" cy="127000"/>
              </a:xfrm>
              <a:custGeom>
                <a:avLst/>
                <a:gdLst>
                  <a:gd name="T0" fmla="*/ 2147483646 w 81"/>
                  <a:gd name="T1" fmla="*/ 2147483646 h 80"/>
                  <a:gd name="T2" fmla="*/ 2147483646 w 81"/>
                  <a:gd name="T3" fmla="*/ 2147483646 h 80"/>
                  <a:gd name="T4" fmla="*/ 2147483646 w 81"/>
                  <a:gd name="T5" fmla="*/ 2147483646 h 80"/>
                  <a:gd name="T6" fmla="*/ 2147483646 w 81"/>
                  <a:gd name="T7" fmla="*/ 2147483646 h 80"/>
                  <a:gd name="T8" fmla="*/ 2147483646 w 81"/>
                  <a:gd name="T9" fmla="*/ 0 h 80"/>
                  <a:gd name="T10" fmla="*/ 2147483646 w 81"/>
                  <a:gd name="T11" fmla="*/ 2147483646 h 80"/>
                  <a:gd name="T12" fmla="*/ 2147483646 w 81"/>
                  <a:gd name="T13" fmla="*/ 2147483646 h 80"/>
                  <a:gd name="T14" fmla="*/ 2147483646 w 81"/>
                  <a:gd name="T15" fmla="*/ 2147483646 h 80"/>
                  <a:gd name="T16" fmla="*/ 0 w 81"/>
                  <a:gd name="T17" fmla="*/ 2147483646 h 80"/>
                  <a:gd name="T18" fmla="*/ 2147483646 w 81"/>
                  <a:gd name="T19" fmla="*/ 2147483646 h 80"/>
                  <a:gd name="T20" fmla="*/ 2147483646 w 81"/>
                  <a:gd name="T21" fmla="*/ 2147483646 h 80"/>
                  <a:gd name="T22" fmla="*/ 2147483646 w 81"/>
                  <a:gd name="T23" fmla="*/ 2147483646 h 80"/>
                  <a:gd name="T24" fmla="*/ 2147483646 w 81"/>
                  <a:gd name="T25" fmla="*/ 2147483646 h 80"/>
                  <a:gd name="T26" fmla="*/ 2147483646 w 81"/>
                  <a:gd name="T27" fmla="*/ 2147483646 h 80"/>
                  <a:gd name="T28" fmla="*/ 2147483646 w 81"/>
                  <a:gd name="T29" fmla="*/ 2147483646 h 80"/>
                  <a:gd name="T30" fmla="*/ 2147483646 w 81"/>
                  <a:gd name="T31" fmla="*/ 2147483646 h 80"/>
                  <a:gd name="T32" fmla="*/ 2147483646 w 81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0">
                    <a:moveTo>
                      <a:pt x="81" y="40"/>
                    </a:moveTo>
                    <a:lnTo>
                      <a:pt x="77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5"/>
                    </a:lnTo>
                    <a:lnTo>
                      <a:pt x="12" y="68"/>
                    </a:lnTo>
                    <a:lnTo>
                      <a:pt x="25" y="77"/>
                    </a:lnTo>
                    <a:lnTo>
                      <a:pt x="40" y="80"/>
                    </a:lnTo>
                    <a:lnTo>
                      <a:pt x="56" y="77"/>
                    </a:lnTo>
                    <a:lnTo>
                      <a:pt x="69" y="68"/>
                    </a:lnTo>
                    <a:lnTo>
                      <a:pt x="77" y="55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56" name="Freeform 72"/>
              <p:cNvSpPr>
                <a:spLocks/>
              </p:cNvSpPr>
              <p:nvPr/>
            </p:nvSpPr>
            <p:spPr bwMode="auto">
              <a:xfrm>
                <a:off x="3990950" y="5547752"/>
                <a:ext cx="127000" cy="127000"/>
              </a:xfrm>
              <a:custGeom>
                <a:avLst/>
                <a:gdLst>
                  <a:gd name="T0" fmla="*/ 2147483646 w 80"/>
                  <a:gd name="T1" fmla="*/ 2147483646 h 80"/>
                  <a:gd name="T2" fmla="*/ 2147483646 w 80"/>
                  <a:gd name="T3" fmla="*/ 2147483646 h 80"/>
                  <a:gd name="T4" fmla="*/ 2147483646 w 80"/>
                  <a:gd name="T5" fmla="*/ 2147483646 h 80"/>
                  <a:gd name="T6" fmla="*/ 2147483646 w 80"/>
                  <a:gd name="T7" fmla="*/ 2147483646 h 80"/>
                  <a:gd name="T8" fmla="*/ 2147483646 w 80"/>
                  <a:gd name="T9" fmla="*/ 0 h 80"/>
                  <a:gd name="T10" fmla="*/ 2147483646 w 80"/>
                  <a:gd name="T11" fmla="*/ 2147483646 h 80"/>
                  <a:gd name="T12" fmla="*/ 2147483646 w 80"/>
                  <a:gd name="T13" fmla="*/ 2147483646 h 80"/>
                  <a:gd name="T14" fmla="*/ 2147483646 w 80"/>
                  <a:gd name="T15" fmla="*/ 2147483646 h 80"/>
                  <a:gd name="T16" fmla="*/ 0 w 80"/>
                  <a:gd name="T17" fmla="*/ 2147483646 h 80"/>
                  <a:gd name="T18" fmla="*/ 2147483646 w 80"/>
                  <a:gd name="T19" fmla="*/ 2147483646 h 80"/>
                  <a:gd name="T20" fmla="*/ 2147483646 w 80"/>
                  <a:gd name="T21" fmla="*/ 2147483646 h 80"/>
                  <a:gd name="T22" fmla="*/ 2147483646 w 80"/>
                  <a:gd name="T23" fmla="*/ 2147483646 h 80"/>
                  <a:gd name="T24" fmla="*/ 2147483646 w 80"/>
                  <a:gd name="T25" fmla="*/ 2147483646 h 80"/>
                  <a:gd name="T26" fmla="*/ 2147483646 w 80"/>
                  <a:gd name="T27" fmla="*/ 2147483646 h 80"/>
                  <a:gd name="T28" fmla="*/ 2147483646 w 80"/>
                  <a:gd name="T29" fmla="*/ 2147483646 h 80"/>
                  <a:gd name="T30" fmla="*/ 2147483646 w 80"/>
                  <a:gd name="T31" fmla="*/ 2147483646 h 80"/>
                  <a:gd name="T32" fmla="*/ 2147483646 w 80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0" h="80">
                    <a:moveTo>
                      <a:pt x="80" y="40"/>
                    </a:moveTo>
                    <a:lnTo>
                      <a:pt x="77" y="25"/>
                    </a:lnTo>
                    <a:lnTo>
                      <a:pt x="68" y="11"/>
                    </a:lnTo>
                    <a:lnTo>
                      <a:pt x="55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1" y="11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5"/>
                    </a:lnTo>
                    <a:lnTo>
                      <a:pt x="11" y="68"/>
                    </a:lnTo>
                    <a:lnTo>
                      <a:pt x="25" y="77"/>
                    </a:lnTo>
                    <a:lnTo>
                      <a:pt x="40" y="80"/>
                    </a:lnTo>
                    <a:lnTo>
                      <a:pt x="55" y="77"/>
                    </a:lnTo>
                    <a:lnTo>
                      <a:pt x="68" y="68"/>
                    </a:lnTo>
                    <a:lnTo>
                      <a:pt x="77" y="55"/>
                    </a:lnTo>
                    <a:lnTo>
                      <a:pt x="80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57" name="Freeform 73"/>
              <p:cNvSpPr>
                <a:spLocks/>
              </p:cNvSpPr>
              <p:nvPr/>
            </p:nvSpPr>
            <p:spPr bwMode="auto">
              <a:xfrm>
                <a:off x="5592737" y="4387289"/>
                <a:ext cx="128588" cy="127000"/>
              </a:xfrm>
              <a:custGeom>
                <a:avLst/>
                <a:gdLst>
                  <a:gd name="T0" fmla="*/ 2147483646 w 81"/>
                  <a:gd name="T1" fmla="*/ 2147483646 h 80"/>
                  <a:gd name="T2" fmla="*/ 2147483646 w 81"/>
                  <a:gd name="T3" fmla="*/ 2147483646 h 80"/>
                  <a:gd name="T4" fmla="*/ 2147483646 w 81"/>
                  <a:gd name="T5" fmla="*/ 2147483646 h 80"/>
                  <a:gd name="T6" fmla="*/ 2147483646 w 81"/>
                  <a:gd name="T7" fmla="*/ 2147483646 h 80"/>
                  <a:gd name="T8" fmla="*/ 2147483646 w 81"/>
                  <a:gd name="T9" fmla="*/ 0 h 80"/>
                  <a:gd name="T10" fmla="*/ 2147483646 w 81"/>
                  <a:gd name="T11" fmla="*/ 2147483646 h 80"/>
                  <a:gd name="T12" fmla="*/ 2147483646 w 81"/>
                  <a:gd name="T13" fmla="*/ 2147483646 h 80"/>
                  <a:gd name="T14" fmla="*/ 2147483646 w 81"/>
                  <a:gd name="T15" fmla="*/ 2147483646 h 80"/>
                  <a:gd name="T16" fmla="*/ 0 w 81"/>
                  <a:gd name="T17" fmla="*/ 2147483646 h 80"/>
                  <a:gd name="T18" fmla="*/ 2147483646 w 81"/>
                  <a:gd name="T19" fmla="*/ 2147483646 h 80"/>
                  <a:gd name="T20" fmla="*/ 2147483646 w 81"/>
                  <a:gd name="T21" fmla="*/ 2147483646 h 80"/>
                  <a:gd name="T22" fmla="*/ 2147483646 w 81"/>
                  <a:gd name="T23" fmla="*/ 2147483646 h 80"/>
                  <a:gd name="T24" fmla="*/ 2147483646 w 81"/>
                  <a:gd name="T25" fmla="*/ 2147483646 h 80"/>
                  <a:gd name="T26" fmla="*/ 2147483646 w 81"/>
                  <a:gd name="T27" fmla="*/ 2147483646 h 80"/>
                  <a:gd name="T28" fmla="*/ 2147483646 w 81"/>
                  <a:gd name="T29" fmla="*/ 2147483646 h 80"/>
                  <a:gd name="T30" fmla="*/ 2147483646 w 81"/>
                  <a:gd name="T31" fmla="*/ 2147483646 h 80"/>
                  <a:gd name="T32" fmla="*/ 2147483646 w 81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0">
                    <a:moveTo>
                      <a:pt x="81" y="40"/>
                    </a:moveTo>
                    <a:lnTo>
                      <a:pt x="78" y="24"/>
                    </a:lnTo>
                    <a:lnTo>
                      <a:pt x="69" y="11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1"/>
                    </a:lnTo>
                    <a:lnTo>
                      <a:pt x="3" y="24"/>
                    </a:lnTo>
                    <a:lnTo>
                      <a:pt x="0" y="40"/>
                    </a:lnTo>
                    <a:lnTo>
                      <a:pt x="3" y="55"/>
                    </a:lnTo>
                    <a:lnTo>
                      <a:pt x="12" y="68"/>
                    </a:lnTo>
                    <a:lnTo>
                      <a:pt x="25" y="77"/>
                    </a:lnTo>
                    <a:lnTo>
                      <a:pt x="40" y="80"/>
                    </a:lnTo>
                    <a:lnTo>
                      <a:pt x="56" y="77"/>
                    </a:lnTo>
                    <a:lnTo>
                      <a:pt x="69" y="68"/>
                    </a:lnTo>
                    <a:lnTo>
                      <a:pt x="78" y="55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58" name="Freeform 74"/>
              <p:cNvSpPr>
                <a:spLocks/>
              </p:cNvSpPr>
              <p:nvPr/>
            </p:nvSpPr>
            <p:spPr bwMode="auto">
              <a:xfrm>
                <a:off x="5089500" y="3844364"/>
                <a:ext cx="127000" cy="128588"/>
              </a:xfrm>
              <a:custGeom>
                <a:avLst/>
                <a:gdLst>
                  <a:gd name="T0" fmla="*/ 2147483646 w 80"/>
                  <a:gd name="T1" fmla="*/ 2147483646 h 81"/>
                  <a:gd name="T2" fmla="*/ 2147483646 w 80"/>
                  <a:gd name="T3" fmla="*/ 2147483646 h 81"/>
                  <a:gd name="T4" fmla="*/ 2147483646 w 80"/>
                  <a:gd name="T5" fmla="*/ 2147483646 h 81"/>
                  <a:gd name="T6" fmla="*/ 2147483646 w 80"/>
                  <a:gd name="T7" fmla="*/ 2147483646 h 81"/>
                  <a:gd name="T8" fmla="*/ 2147483646 w 80"/>
                  <a:gd name="T9" fmla="*/ 0 h 81"/>
                  <a:gd name="T10" fmla="*/ 2147483646 w 80"/>
                  <a:gd name="T11" fmla="*/ 2147483646 h 81"/>
                  <a:gd name="T12" fmla="*/ 2147483646 w 80"/>
                  <a:gd name="T13" fmla="*/ 2147483646 h 81"/>
                  <a:gd name="T14" fmla="*/ 2147483646 w 80"/>
                  <a:gd name="T15" fmla="*/ 2147483646 h 81"/>
                  <a:gd name="T16" fmla="*/ 0 w 80"/>
                  <a:gd name="T17" fmla="*/ 2147483646 h 81"/>
                  <a:gd name="T18" fmla="*/ 2147483646 w 80"/>
                  <a:gd name="T19" fmla="*/ 2147483646 h 81"/>
                  <a:gd name="T20" fmla="*/ 2147483646 w 80"/>
                  <a:gd name="T21" fmla="*/ 2147483646 h 81"/>
                  <a:gd name="T22" fmla="*/ 2147483646 w 80"/>
                  <a:gd name="T23" fmla="*/ 2147483646 h 81"/>
                  <a:gd name="T24" fmla="*/ 2147483646 w 80"/>
                  <a:gd name="T25" fmla="*/ 2147483646 h 81"/>
                  <a:gd name="T26" fmla="*/ 2147483646 w 80"/>
                  <a:gd name="T27" fmla="*/ 2147483646 h 81"/>
                  <a:gd name="T28" fmla="*/ 2147483646 w 80"/>
                  <a:gd name="T29" fmla="*/ 2147483646 h 81"/>
                  <a:gd name="T30" fmla="*/ 2147483646 w 80"/>
                  <a:gd name="T31" fmla="*/ 2147483646 h 81"/>
                  <a:gd name="T32" fmla="*/ 2147483646 w 80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0" h="81">
                    <a:moveTo>
                      <a:pt x="80" y="40"/>
                    </a:moveTo>
                    <a:lnTo>
                      <a:pt x="77" y="25"/>
                    </a:lnTo>
                    <a:lnTo>
                      <a:pt x="68" y="12"/>
                    </a:lnTo>
                    <a:lnTo>
                      <a:pt x="55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0" y="81"/>
                    </a:lnTo>
                    <a:lnTo>
                      <a:pt x="55" y="78"/>
                    </a:lnTo>
                    <a:lnTo>
                      <a:pt x="68" y="69"/>
                    </a:lnTo>
                    <a:lnTo>
                      <a:pt x="77" y="56"/>
                    </a:lnTo>
                    <a:lnTo>
                      <a:pt x="80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59" name="Freeform 75"/>
              <p:cNvSpPr>
                <a:spLocks/>
              </p:cNvSpPr>
              <p:nvPr/>
            </p:nvSpPr>
            <p:spPr bwMode="auto">
              <a:xfrm>
                <a:off x="4014762" y="4807977"/>
                <a:ext cx="127000" cy="128588"/>
              </a:xfrm>
              <a:custGeom>
                <a:avLst/>
                <a:gdLst>
                  <a:gd name="T0" fmla="*/ 2147483646 w 80"/>
                  <a:gd name="T1" fmla="*/ 2147483646 h 81"/>
                  <a:gd name="T2" fmla="*/ 2147483646 w 80"/>
                  <a:gd name="T3" fmla="*/ 2147483646 h 81"/>
                  <a:gd name="T4" fmla="*/ 2147483646 w 80"/>
                  <a:gd name="T5" fmla="*/ 2147483646 h 81"/>
                  <a:gd name="T6" fmla="*/ 2147483646 w 80"/>
                  <a:gd name="T7" fmla="*/ 2147483646 h 81"/>
                  <a:gd name="T8" fmla="*/ 2147483646 w 80"/>
                  <a:gd name="T9" fmla="*/ 0 h 81"/>
                  <a:gd name="T10" fmla="*/ 2147483646 w 80"/>
                  <a:gd name="T11" fmla="*/ 2147483646 h 81"/>
                  <a:gd name="T12" fmla="*/ 2147483646 w 80"/>
                  <a:gd name="T13" fmla="*/ 2147483646 h 81"/>
                  <a:gd name="T14" fmla="*/ 2147483646 w 80"/>
                  <a:gd name="T15" fmla="*/ 2147483646 h 81"/>
                  <a:gd name="T16" fmla="*/ 0 w 80"/>
                  <a:gd name="T17" fmla="*/ 2147483646 h 81"/>
                  <a:gd name="T18" fmla="*/ 2147483646 w 80"/>
                  <a:gd name="T19" fmla="*/ 2147483646 h 81"/>
                  <a:gd name="T20" fmla="*/ 2147483646 w 80"/>
                  <a:gd name="T21" fmla="*/ 2147483646 h 81"/>
                  <a:gd name="T22" fmla="*/ 2147483646 w 80"/>
                  <a:gd name="T23" fmla="*/ 2147483646 h 81"/>
                  <a:gd name="T24" fmla="*/ 2147483646 w 80"/>
                  <a:gd name="T25" fmla="*/ 2147483646 h 81"/>
                  <a:gd name="T26" fmla="*/ 2147483646 w 80"/>
                  <a:gd name="T27" fmla="*/ 2147483646 h 81"/>
                  <a:gd name="T28" fmla="*/ 2147483646 w 80"/>
                  <a:gd name="T29" fmla="*/ 2147483646 h 81"/>
                  <a:gd name="T30" fmla="*/ 2147483646 w 80"/>
                  <a:gd name="T31" fmla="*/ 2147483646 h 81"/>
                  <a:gd name="T32" fmla="*/ 2147483646 w 80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0" h="81">
                    <a:moveTo>
                      <a:pt x="80" y="41"/>
                    </a:moveTo>
                    <a:lnTo>
                      <a:pt x="77" y="25"/>
                    </a:lnTo>
                    <a:lnTo>
                      <a:pt x="68" y="12"/>
                    </a:lnTo>
                    <a:lnTo>
                      <a:pt x="55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1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0" y="81"/>
                    </a:lnTo>
                    <a:lnTo>
                      <a:pt x="55" y="78"/>
                    </a:lnTo>
                    <a:lnTo>
                      <a:pt x="68" y="69"/>
                    </a:lnTo>
                    <a:lnTo>
                      <a:pt x="77" y="56"/>
                    </a:lnTo>
                    <a:lnTo>
                      <a:pt x="80" y="41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60" name="Freeform 76"/>
              <p:cNvSpPr>
                <a:spLocks/>
              </p:cNvSpPr>
              <p:nvPr/>
            </p:nvSpPr>
            <p:spPr bwMode="auto">
              <a:xfrm>
                <a:off x="4810100" y="4347602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1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1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1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1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1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61" name="Freeform 77"/>
              <p:cNvSpPr>
                <a:spLocks/>
              </p:cNvSpPr>
              <p:nvPr/>
            </p:nvSpPr>
            <p:spPr bwMode="auto">
              <a:xfrm>
                <a:off x="4819625" y="4458727"/>
                <a:ext cx="128588" cy="127000"/>
              </a:xfrm>
              <a:custGeom>
                <a:avLst/>
                <a:gdLst>
                  <a:gd name="T0" fmla="*/ 2147483646 w 81"/>
                  <a:gd name="T1" fmla="*/ 2147483646 h 80"/>
                  <a:gd name="T2" fmla="*/ 2147483646 w 81"/>
                  <a:gd name="T3" fmla="*/ 2147483646 h 80"/>
                  <a:gd name="T4" fmla="*/ 2147483646 w 81"/>
                  <a:gd name="T5" fmla="*/ 2147483646 h 80"/>
                  <a:gd name="T6" fmla="*/ 2147483646 w 81"/>
                  <a:gd name="T7" fmla="*/ 2147483646 h 80"/>
                  <a:gd name="T8" fmla="*/ 2147483646 w 81"/>
                  <a:gd name="T9" fmla="*/ 0 h 80"/>
                  <a:gd name="T10" fmla="*/ 2147483646 w 81"/>
                  <a:gd name="T11" fmla="*/ 2147483646 h 80"/>
                  <a:gd name="T12" fmla="*/ 2147483646 w 81"/>
                  <a:gd name="T13" fmla="*/ 2147483646 h 80"/>
                  <a:gd name="T14" fmla="*/ 2147483646 w 81"/>
                  <a:gd name="T15" fmla="*/ 2147483646 h 80"/>
                  <a:gd name="T16" fmla="*/ 0 w 81"/>
                  <a:gd name="T17" fmla="*/ 2147483646 h 80"/>
                  <a:gd name="T18" fmla="*/ 2147483646 w 81"/>
                  <a:gd name="T19" fmla="*/ 2147483646 h 80"/>
                  <a:gd name="T20" fmla="*/ 2147483646 w 81"/>
                  <a:gd name="T21" fmla="*/ 2147483646 h 80"/>
                  <a:gd name="T22" fmla="*/ 2147483646 w 81"/>
                  <a:gd name="T23" fmla="*/ 2147483646 h 80"/>
                  <a:gd name="T24" fmla="*/ 2147483646 w 81"/>
                  <a:gd name="T25" fmla="*/ 2147483646 h 80"/>
                  <a:gd name="T26" fmla="*/ 2147483646 w 81"/>
                  <a:gd name="T27" fmla="*/ 2147483646 h 80"/>
                  <a:gd name="T28" fmla="*/ 2147483646 w 81"/>
                  <a:gd name="T29" fmla="*/ 2147483646 h 80"/>
                  <a:gd name="T30" fmla="*/ 2147483646 w 81"/>
                  <a:gd name="T31" fmla="*/ 2147483646 h 80"/>
                  <a:gd name="T32" fmla="*/ 2147483646 w 81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0">
                    <a:moveTo>
                      <a:pt x="81" y="40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1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7"/>
                    </a:lnTo>
                    <a:lnTo>
                      <a:pt x="41" y="80"/>
                    </a:lnTo>
                    <a:lnTo>
                      <a:pt x="56" y="77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62" name="Freeform 78"/>
              <p:cNvSpPr>
                <a:spLocks/>
              </p:cNvSpPr>
              <p:nvPr/>
            </p:nvSpPr>
            <p:spPr bwMode="auto">
              <a:xfrm>
                <a:off x="5487962" y="4601602"/>
                <a:ext cx="127000" cy="128588"/>
              </a:xfrm>
              <a:custGeom>
                <a:avLst/>
                <a:gdLst>
                  <a:gd name="T0" fmla="*/ 2147483646 w 80"/>
                  <a:gd name="T1" fmla="*/ 2147483646 h 81"/>
                  <a:gd name="T2" fmla="*/ 2147483646 w 80"/>
                  <a:gd name="T3" fmla="*/ 2147483646 h 81"/>
                  <a:gd name="T4" fmla="*/ 2147483646 w 80"/>
                  <a:gd name="T5" fmla="*/ 2147483646 h 81"/>
                  <a:gd name="T6" fmla="*/ 2147483646 w 80"/>
                  <a:gd name="T7" fmla="*/ 2147483646 h 81"/>
                  <a:gd name="T8" fmla="*/ 2147483646 w 80"/>
                  <a:gd name="T9" fmla="*/ 0 h 81"/>
                  <a:gd name="T10" fmla="*/ 2147483646 w 80"/>
                  <a:gd name="T11" fmla="*/ 2147483646 h 81"/>
                  <a:gd name="T12" fmla="*/ 2147483646 w 80"/>
                  <a:gd name="T13" fmla="*/ 2147483646 h 81"/>
                  <a:gd name="T14" fmla="*/ 2147483646 w 80"/>
                  <a:gd name="T15" fmla="*/ 2147483646 h 81"/>
                  <a:gd name="T16" fmla="*/ 0 w 80"/>
                  <a:gd name="T17" fmla="*/ 2147483646 h 81"/>
                  <a:gd name="T18" fmla="*/ 2147483646 w 80"/>
                  <a:gd name="T19" fmla="*/ 2147483646 h 81"/>
                  <a:gd name="T20" fmla="*/ 2147483646 w 80"/>
                  <a:gd name="T21" fmla="*/ 2147483646 h 81"/>
                  <a:gd name="T22" fmla="*/ 2147483646 w 80"/>
                  <a:gd name="T23" fmla="*/ 2147483646 h 81"/>
                  <a:gd name="T24" fmla="*/ 2147483646 w 80"/>
                  <a:gd name="T25" fmla="*/ 2147483646 h 81"/>
                  <a:gd name="T26" fmla="*/ 2147483646 w 80"/>
                  <a:gd name="T27" fmla="*/ 2147483646 h 81"/>
                  <a:gd name="T28" fmla="*/ 2147483646 w 80"/>
                  <a:gd name="T29" fmla="*/ 2147483646 h 81"/>
                  <a:gd name="T30" fmla="*/ 2147483646 w 80"/>
                  <a:gd name="T31" fmla="*/ 2147483646 h 81"/>
                  <a:gd name="T32" fmla="*/ 2147483646 w 80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0" h="81">
                    <a:moveTo>
                      <a:pt x="80" y="41"/>
                    </a:moveTo>
                    <a:lnTo>
                      <a:pt x="77" y="25"/>
                    </a:lnTo>
                    <a:lnTo>
                      <a:pt x="68" y="12"/>
                    </a:lnTo>
                    <a:lnTo>
                      <a:pt x="55" y="4"/>
                    </a:lnTo>
                    <a:lnTo>
                      <a:pt x="40" y="0"/>
                    </a:lnTo>
                    <a:lnTo>
                      <a:pt x="25" y="4"/>
                    </a:lnTo>
                    <a:lnTo>
                      <a:pt x="11" y="12"/>
                    </a:lnTo>
                    <a:lnTo>
                      <a:pt x="3" y="25"/>
                    </a:lnTo>
                    <a:lnTo>
                      <a:pt x="0" y="41"/>
                    </a:lnTo>
                    <a:lnTo>
                      <a:pt x="3" y="56"/>
                    </a:lnTo>
                    <a:lnTo>
                      <a:pt x="11" y="69"/>
                    </a:lnTo>
                    <a:lnTo>
                      <a:pt x="25" y="78"/>
                    </a:lnTo>
                    <a:lnTo>
                      <a:pt x="40" y="81"/>
                    </a:lnTo>
                    <a:lnTo>
                      <a:pt x="55" y="78"/>
                    </a:lnTo>
                    <a:lnTo>
                      <a:pt x="68" y="69"/>
                    </a:lnTo>
                    <a:lnTo>
                      <a:pt x="77" y="56"/>
                    </a:lnTo>
                    <a:lnTo>
                      <a:pt x="80" y="41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63" name="Freeform 79"/>
              <p:cNvSpPr>
                <a:spLocks/>
              </p:cNvSpPr>
              <p:nvPr/>
            </p:nvSpPr>
            <p:spPr bwMode="auto">
              <a:xfrm>
                <a:off x="5170462" y="4582552"/>
                <a:ext cx="128588" cy="128588"/>
              </a:xfrm>
              <a:custGeom>
                <a:avLst/>
                <a:gdLst>
                  <a:gd name="T0" fmla="*/ 2147483646 w 81"/>
                  <a:gd name="T1" fmla="*/ 2147483646 h 81"/>
                  <a:gd name="T2" fmla="*/ 2147483646 w 81"/>
                  <a:gd name="T3" fmla="*/ 2147483646 h 81"/>
                  <a:gd name="T4" fmla="*/ 2147483646 w 81"/>
                  <a:gd name="T5" fmla="*/ 2147483646 h 81"/>
                  <a:gd name="T6" fmla="*/ 2147483646 w 81"/>
                  <a:gd name="T7" fmla="*/ 2147483646 h 81"/>
                  <a:gd name="T8" fmla="*/ 2147483646 w 81"/>
                  <a:gd name="T9" fmla="*/ 0 h 81"/>
                  <a:gd name="T10" fmla="*/ 2147483646 w 81"/>
                  <a:gd name="T11" fmla="*/ 2147483646 h 81"/>
                  <a:gd name="T12" fmla="*/ 2147483646 w 81"/>
                  <a:gd name="T13" fmla="*/ 2147483646 h 81"/>
                  <a:gd name="T14" fmla="*/ 2147483646 w 81"/>
                  <a:gd name="T15" fmla="*/ 2147483646 h 81"/>
                  <a:gd name="T16" fmla="*/ 0 w 81"/>
                  <a:gd name="T17" fmla="*/ 2147483646 h 81"/>
                  <a:gd name="T18" fmla="*/ 2147483646 w 81"/>
                  <a:gd name="T19" fmla="*/ 2147483646 h 81"/>
                  <a:gd name="T20" fmla="*/ 2147483646 w 81"/>
                  <a:gd name="T21" fmla="*/ 2147483646 h 81"/>
                  <a:gd name="T22" fmla="*/ 2147483646 w 81"/>
                  <a:gd name="T23" fmla="*/ 2147483646 h 81"/>
                  <a:gd name="T24" fmla="*/ 2147483646 w 81"/>
                  <a:gd name="T25" fmla="*/ 2147483646 h 81"/>
                  <a:gd name="T26" fmla="*/ 2147483646 w 81"/>
                  <a:gd name="T27" fmla="*/ 2147483646 h 81"/>
                  <a:gd name="T28" fmla="*/ 2147483646 w 81"/>
                  <a:gd name="T29" fmla="*/ 2147483646 h 81"/>
                  <a:gd name="T30" fmla="*/ 2147483646 w 81"/>
                  <a:gd name="T31" fmla="*/ 2147483646 h 81"/>
                  <a:gd name="T32" fmla="*/ 2147483646 w 81"/>
                  <a:gd name="T33" fmla="*/ 2147483646 h 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1" h="81">
                    <a:moveTo>
                      <a:pt x="81" y="41"/>
                    </a:moveTo>
                    <a:lnTo>
                      <a:pt x="78" y="25"/>
                    </a:lnTo>
                    <a:lnTo>
                      <a:pt x="69" y="12"/>
                    </a:lnTo>
                    <a:lnTo>
                      <a:pt x="56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1"/>
                    </a:lnTo>
                    <a:lnTo>
                      <a:pt x="3" y="56"/>
                    </a:lnTo>
                    <a:lnTo>
                      <a:pt x="12" y="69"/>
                    </a:lnTo>
                    <a:lnTo>
                      <a:pt x="25" y="78"/>
                    </a:lnTo>
                    <a:lnTo>
                      <a:pt x="40" y="81"/>
                    </a:lnTo>
                    <a:lnTo>
                      <a:pt x="56" y="78"/>
                    </a:lnTo>
                    <a:lnTo>
                      <a:pt x="69" y="69"/>
                    </a:lnTo>
                    <a:lnTo>
                      <a:pt x="78" y="56"/>
                    </a:lnTo>
                    <a:lnTo>
                      <a:pt x="81" y="41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64" name="Freeform 80"/>
              <p:cNvSpPr>
                <a:spLocks/>
              </p:cNvSpPr>
              <p:nvPr/>
            </p:nvSpPr>
            <p:spPr bwMode="auto">
              <a:xfrm>
                <a:off x="3155925" y="5106427"/>
                <a:ext cx="127000" cy="127000"/>
              </a:xfrm>
              <a:custGeom>
                <a:avLst/>
                <a:gdLst>
                  <a:gd name="T0" fmla="*/ 2147483646 w 80"/>
                  <a:gd name="T1" fmla="*/ 2147483646 h 80"/>
                  <a:gd name="T2" fmla="*/ 2147483646 w 80"/>
                  <a:gd name="T3" fmla="*/ 2147483646 h 80"/>
                  <a:gd name="T4" fmla="*/ 2147483646 w 80"/>
                  <a:gd name="T5" fmla="*/ 2147483646 h 80"/>
                  <a:gd name="T6" fmla="*/ 2147483646 w 80"/>
                  <a:gd name="T7" fmla="*/ 2147483646 h 80"/>
                  <a:gd name="T8" fmla="*/ 2147483646 w 80"/>
                  <a:gd name="T9" fmla="*/ 0 h 80"/>
                  <a:gd name="T10" fmla="*/ 2147483646 w 80"/>
                  <a:gd name="T11" fmla="*/ 2147483646 h 80"/>
                  <a:gd name="T12" fmla="*/ 2147483646 w 80"/>
                  <a:gd name="T13" fmla="*/ 2147483646 h 80"/>
                  <a:gd name="T14" fmla="*/ 2147483646 w 80"/>
                  <a:gd name="T15" fmla="*/ 2147483646 h 80"/>
                  <a:gd name="T16" fmla="*/ 0 w 80"/>
                  <a:gd name="T17" fmla="*/ 2147483646 h 80"/>
                  <a:gd name="T18" fmla="*/ 2147483646 w 80"/>
                  <a:gd name="T19" fmla="*/ 2147483646 h 80"/>
                  <a:gd name="T20" fmla="*/ 2147483646 w 80"/>
                  <a:gd name="T21" fmla="*/ 2147483646 h 80"/>
                  <a:gd name="T22" fmla="*/ 2147483646 w 80"/>
                  <a:gd name="T23" fmla="*/ 2147483646 h 80"/>
                  <a:gd name="T24" fmla="*/ 2147483646 w 80"/>
                  <a:gd name="T25" fmla="*/ 2147483646 h 80"/>
                  <a:gd name="T26" fmla="*/ 2147483646 w 80"/>
                  <a:gd name="T27" fmla="*/ 2147483646 h 80"/>
                  <a:gd name="T28" fmla="*/ 2147483646 w 80"/>
                  <a:gd name="T29" fmla="*/ 2147483646 h 80"/>
                  <a:gd name="T30" fmla="*/ 2147483646 w 80"/>
                  <a:gd name="T31" fmla="*/ 2147483646 h 80"/>
                  <a:gd name="T32" fmla="*/ 2147483646 w 80"/>
                  <a:gd name="T33" fmla="*/ 2147483646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0" h="80">
                    <a:moveTo>
                      <a:pt x="80" y="40"/>
                    </a:moveTo>
                    <a:lnTo>
                      <a:pt x="77" y="25"/>
                    </a:lnTo>
                    <a:lnTo>
                      <a:pt x="68" y="12"/>
                    </a:lnTo>
                    <a:lnTo>
                      <a:pt x="55" y="3"/>
                    </a:lnTo>
                    <a:lnTo>
                      <a:pt x="40" y="0"/>
                    </a:lnTo>
                    <a:lnTo>
                      <a:pt x="25" y="3"/>
                    </a:lnTo>
                    <a:lnTo>
                      <a:pt x="12" y="12"/>
                    </a:lnTo>
                    <a:lnTo>
                      <a:pt x="3" y="25"/>
                    </a:lnTo>
                    <a:lnTo>
                      <a:pt x="0" y="40"/>
                    </a:lnTo>
                    <a:lnTo>
                      <a:pt x="3" y="55"/>
                    </a:lnTo>
                    <a:lnTo>
                      <a:pt x="12" y="68"/>
                    </a:lnTo>
                    <a:lnTo>
                      <a:pt x="25" y="77"/>
                    </a:lnTo>
                    <a:lnTo>
                      <a:pt x="40" y="80"/>
                    </a:lnTo>
                    <a:lnTo>
                      <a:pt x="55" y="77"/>
                    </a:lnTo>
                    <a:lnTo>
                      <a:pt x="68" y="68"/>
                    </a:lnTo>
                    <a:lnTo>
                      <a:pt x="77" y="55"/>
                    </a:lnTo>
                    <a:lnTo>
                      <a:pt x="80" y="4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BE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565" name="Rectangle 57"/>
              <p:cNvSpPr>
                <a:spLocks noChangeArrowheads="1"/>
              </p:cNvSpPr>
              <p:nvPr/>
            </p:nvSpPr>
            <p:spPr bwMode="auto">
              <a:xfrm>
                <a:off x="3447925" y="1844824"/>
                <a:ext cx="2078177" cy="4316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>
                    <a:solidFill>
                      <a:srgbClr val="000000"/>
                    </a:solidFill>
                    <a:latin typeface="Constantia" panose="02030602050306030303" pitchFamily="18" charset="0"/>
                    <a:cs typeface="Arial" panose="020B0604020202020204" pitchFamily="34" charset="0"/>
                  </a:rPr>
                  <a:t>Accuracy</a:t>
                </a:r>
                <a:r>
                  <a:rPr lang="en-US" altLang="en-US" sz="2400">
                    <a:solidFill>
                      <a:srgbClr val="000000"/>
                    </a:solidFill>
                    <a:latin typeface="Constantia" panose="02030602050306030303" pitchFamily="18" charset="0"/>
                    <a:cs typeface="Arial" panose="020B0604020202020204" pitchFamily="34" charset="0"/>
                  </a:rPr>
                  <a:t> (d')</a:t>
                </a:r>
                <a:endParaRPr lang="en-US" altLang="en-US" sz="2400">
                  <a:solidFill>
                    <a:schemeClr val="tx1"/>
                  </a:solidFill>
                  <a:latin typeface="Constantia" panose="02030602050306030303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03" name="ZoneTexte 74"/>
            <p:cNvSpPr txBox="1">
              <a:spLocks noChangeArrowheads="1"/>
            </p:cNvSpPr>
            <p:nvPr/>
          </p:nvSpPr>
          <p:spPr bwMode="auto">
            <a:xfrm>
              <a:off x="3230563" y="2692400"/>
              <a:ext cx="990591" cy="800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fr-BE" altLang="fr-FR" sz="2000">
                  <a:latin typeface="Constantia" panose="02030602050306030303" pitchFamily="18" charset="0"/>
                </a:rPr>
                <a:t>r = .5</a:t>
              </a:r>
            </a:p>
            <a:p>
              <a:r>
                <a:rPr lang="fr-BE" altLang="fr-FR" sz="2000" i="1">
                  <a:latin typeface="Constantia" panose="02030602050306030303" pitchFamily="18" charset="0"/>
                </a:rPr>
                <a:t>p</a:t>
              </a:r>
              <a:r>
                <a:rPr lang="fr-BE" altLang="fr-FR" sz="2000">
                  <a:latin typeface="Constantia" panose="02030602050306030303" pitchFamily="18" charset="0"/>
                </a:rPr>
                <a:t> &lt; .01</a:t>
              </a:r>
              <a:endParaRPr lang="fr-BE" altLang="fr-FR" sz="2000" i="1">
                <a:latin typeface="Constantia" panose="02030602050306030303" pitchFamily="18" charset="0"/>
              </a:endParaRPr>
            </a:p>
          </p:txBody>
        </p:sp>
      </p:grpSp>
      <p:grpSp>
        <p:nvGrpSpPr>
          <p:cNvPr id="566" name="Groupe 565"/>
          <p:cNvGrpSpPr/>
          <p:nvPr/>
        </p:nvGrpSpPr>
        <p:grpSpPr>
          <a:xfrm>
            <a:off x="25473924" y="20092800"/>
            <a:ext cx="3937503" cy="3801263"/>
            <a:chOff x="1606511" y="1334974"/>
            <a:chExt cx="4905089" cy="5611362"/>
          </a:xfrm>
        </p:grpSpPr>
        <p:sp>
          <p:nvSpPr>
            <p:cNvPr id="567" name="Line 61"/>
            <p:cNvSpPr>
              <a:spLocks noChangeShapeType="1"/>
            </p:cNvSpPr>
            <p:nvPr/>
          </p:nvSpPr>
          <p:spPr bwMode="auto">
            <a:xfrm>
              <a:off x="2687638" y="2208213"/>
              <a:ext cx="3767137" cy="3757612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68" name="Line 45"/>
            <p:cNvSpPr>
              <a:spLocks noChangeShapeType="1"/>
            </p:cNvSpPr>
            <p:nvPr/>
          </p:nvSpPr>
          <p:spPr bwMode="auto">
            <a:xfrm>
              <a:off x="4179888" y="3794125"/>
              <a:ext cx="1508125" cy="97313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69" name="Rectangle 69"/>
            <p:cNvSpPr>
              <a:spLocks noChangeArrowheads="1"/>
            </p:cNvSpPr>
            <p:nvPr/>
          </p:nvSpPr>
          <p:spPr bwMode="auto">
            <a:xfrm>
              <a:off x="3953066" y="1334974"/>
              <a:ext cx="1245809" cy="485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Bias</a:t>
              </a: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 (c’)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70" name="Line 37"/>
            <p:cNvSpPr>
              <a:spLocks noChangeShapeType="1"/>
            </p:cNvSpPr>
            <p:nvPr/>
          </p:nvSpPr>
          <p:spPr bwMode="auto">
            <a:xfrm>
              <a:off x="2687638" y="4087813"/>
              <a:ext cx="3778250" cy="0"/>
            </a:xfrm>
            <a:prstGeom prst="line">
              <a:avLst/>
            </a:prstGeom>
            <a:noFill/>
            <a:ln w="635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71" name="Line 38"/>
            <p:cNvSpPr>
              <a:spLocks noChangeShapeType="1"/>
            </p:cNvSpPr>
            <p:nvPr/>
          </p:nvSpPr>
          <p:spPr bwMode="auto">
            <a:xfrm flipV="1">
              <a:off x="4576763" y="2208213"/>
              <a:ext cx="0" cy="3768725"/>
            </a:xfrm>
            <a:prstGeom prst="line">
              <a:avLst/>
            </a:prstGeom>
            <a:noFill/>
            <a:ln w="635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72" name="Line 7"/>
            <p:cNvSpPr>
              <a:spLocks noChangeShapeType="1"/>
            </p:cNvSpPr>
            <p:nvPr/>
          </p:nvSpPr>
          <p:spPr bwMode="auto">
            <a:xfrm>
              <a:off x="2687638" y="5965825"/>
              <a:ext cx="3767137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73" name="Line 8"/>
            <p:cNvSpPr>
              <a:spLocks noChangeAspect="1" noChangeShapeType="1"/>
            </p:cNvSpPr>
            <p:nvPr/>
          </p:nvSpPr>
          <p:spPr bwMode="auto">
            <a:xfrm flipV="1">
              <a:off x="2687638" y="2208213"/>
              <a:ext cx="0" cy="3757612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74" name="Line 9"/>
            <p:cNvSpPr>
              <a:spLocks noChangeShapeType="1"/>
            </p:cNvSpPr>
            <p:nvPr/>
          </p:nvSpPr>
          <p:spPr bwMode="auto">
            <a:xfrm flipV="1">
              <a:off x="2962275" y="5972175"/>
              <a:ext cx="0" cy="4445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75" name="Rectangle 10"/>
            <p:cNvSpPr>
              <a:spLocks noChangeArrowheads="1"/>
            </p:cNvSpPr>
            <p:nvPr/>
          </p:nvSpPr>
          <p:spPr bwMode="auto">
            <a:xfrm>
              <a:off x="2429226" y="6042025"/>
              <a:ext cx="577586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-0.6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76" name="Line 11"/>
            <p:cNvSpPr>
              <a:spLocks noChangeShapeType="1"/>
            </p:cNvSpPr>
            <p:nvPr/>
          </p:nvSpPr>
          <p:spPr bwMode="auto">
            <a:xfrm flipV="1">
              <a:off x="3500438" y="5972175"/>
              <a:ext cx="0" cy="4445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77" name="Rectangle 12"/>
            <p:cNvSpPr>
              <a:spLocks noChangeArrowheads="1"/>
            </p:cNvSpPr>
            <p:nvPr/>
          </p:nvSpPr>
          <p:spPr bwMode="auto">
            <a:xfrm>
              <a:off x="3111867" y="6019368"/>
              <a:ext cx="574030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-0.4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78" name="Line 13"/>
            <p:cNvSpPr>
              <a:spLocks noChangeShapeType="1"/>
            </p:cNvSpPr>
            <p:nvPr/>
          </p:nvSpPr>
          <p:spPr bwMode="auto">
            <a:xfrm flipV="1">
              <a:off x="4038600" y="5972175"/>
              <a:ext cx="0" cy="4445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79" name="Rectangle 14"/>
            <p:cNvSpPr>
              <a:spLocks noChangeArrowheads="1"/>
            </p:cNvSpPr>
            <p:nvPr/>
          </p:nvSpPr>
          <p:spPr bwMode="auto">
            <a:xfrm>
              <a:off x="3800726" y="6042025"/>
              <a:ext cx="558037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-0.2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80" name="Line 15"/>
            <p:cNvSpPr>
              <a:spLocks noChangeShapeType="1"/>
            </p:cNvSpPr>
            <p:nvPr/>
          </p:nvSpPr>
          <p:spPr bwMode="auto">
            <a:xfrm flipV="1">
              <a:off x="4576763" y="5972175"/>
              <a:ext cx="0" cy="4445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81" name="Rectangle 16"/>
            <p:cNvSpPr>
              <a:spLocks noChangeArrowheads="1"/>
            </p:cNvSpPr>
            <p:nvPr/>
          </p:nvSpPr>
          <p:spPr bwMode="auto">
            <a:xfrm>
              <a:off x="4490793" y="6024564"/>
              <a:ext cx="183051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0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82" name="Line 17"/>
            <p:cNvSpPr>
              <a:spLocks noChangeShapeType="1"/>
            </p:cNvSpPr>
            <p:nvPr/>
          </p:nvSpPr>
          <p:spPr bwMode="auto">
            <a:xfrm flipV="1">
              <a:off x="5105400" y="5972175"/>
              <a:ext cx="0" cy="4445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83" name="Rectangle 18"/>
            <p:cNvSpPr>
              <a:spLocks noChangeArrowheads="1"/>
            </p:cNvSpPr>
            <p:nvPr/>
          </p:nvSpPr>
          <p:spPr bwMode="auto">
            <a:xfrm>
              <a:off x="4880639" y="6042025"/>
              <a:ext cx="435410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0.2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84" name="Line 19"/>
            <p:cNvSpPr>
              <a:spLocks noChangeShapeType="1"/>
            </p:cNvSpPr>
            <p:nvPr/>
          </p:nvSpPr>
          <p:spPr bwMode="auto">
            <a:xfrm flipV="1">
              <a:off x="5641975" y="5972175"/>
              <a:ext cx="0" cy="4445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85" name="Rectangle 20"/>
            <p:cNvSpPr>
              <a:spLocks noChangeArrowheads="1"/>
            </p:cNvSpPr>
            <p:nvPr/>
          </p:nvSpPr>
          <p:spPr bwMode="auto">
            <a:xfrm>
              <a:off x="5481360" y="6042025"/>
              <a:ext cx="451406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0.4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86" name="Line 21"/>
            <p:cNvSpPr>
              <a:spLocks noChangeShapeType="1"/>
            </p:cNvSpPr>
            <p:nvPr/>
          </p:nvSpPr>
          <p:spPr bwMode="auto">
            <a:xfrm flipV="1">
              <a:off x="6181725" y="5972175"/>
              <a:ext cx="0" cy="4445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87" name="Rectangle 22"/>
            <p:cNvSpPr>
              <a:spLocks noChangeArrowheads="1"/>
            </p:cNvSpPr>
            <p:nvPr/>
          </p:nvSpPr>
          <p:spPr bwMode="auto">
            <a:xfrm>
              <a:off x="6056640" y="6042025"/>
              <a:ext cx="454960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0.6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88" name="Line 23"/>
            <p:cNvSpPr>
              <a:spLocks noChangeShapeType="1"/>
            </p:cNvSpPr>
            <p:nvPr/>
          </p:nvSpPr>
          <p:spPr bwMode="auto">
            <a:xfrm>
              <a:off x="2636838" y="5691188"/>
              <a:ext cx="42862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89" name="Rectangle 24"/>
            <p:cNvSpPr>
              <a:spLocks noChangeArrowheads="1"/>
            </p:cNvSpPr>
            <p:nvPr/>
          </p:nvSpPr>
          <p:spPr bwMode="auto">
            <a:xfrm>
              <a:off x="2029087" y="5421619"/>
              <a:ext cx="577586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-0.6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90" name="Line 25"/>
            <p:cNvSpPr>
              <a:spLocks noChangeShapeType="1"/>
            </p:cNvSpPr>
            <p:nvPr/>
          </p:nvSpPr>
          <p:spPr bwMode="auto">
            <a:xfrm>
              <a:off x="2636838" y="5153025"/>
              <a:ext cx="42862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91" name="Rectangle 26"/>
            <p:cNvSpPr>
              <a:spLocks noChangeArrowheads="1"/>
            </p:cNvSpPr>
            <p:nvPr/>
          </p:nvSpPr>
          <p:spPr bwMode="auto">
            <a:xfrm>
              <a:off x="2032643" y="4882054"/>
              <a:ext cx="574031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-0.4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92" name="Line 27"/>
            <p:cNvSpPr>
              <a:spLocks noChangeShapeType="1"/>
            </p:cNvSpPr>
            <p:nvPr/>
          </p:nvSpPr>
          <p:spPr bwMode="auto">
            <a:xfrm>
              <a:off x="2636838" y="4614863"/>
              <a:ext cx="42862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93" name="Rectangle 28"/>
            <p:cNvSpPr>
              <a:spLocks noChangeArrowheads="1"/>
            </p:cNvSpPr>
            <p:nvPr/>
          </p:nvSpPr>
          <p:spPr bwMode="auto">
            <a:xfrm>
              <a:off x="2032765" y="4386635"/>
              <a:ext cx="558037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-0.2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94" name="Line 29"/>
            <p:cNvSpPr>
              <a:spLocks noChangeShapeType="1"/>
            </p:cNvSpPr>
            <p:nvPr/>
          </p:nvSpPr>
          <p:spPr bwMode="auto">
            <a:xfrm>
              <a:off x="2636838" y="4087813"/>
              <a:ext cx="42862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95" name="Rectangle 30"/>
            <p:cNvSpPr>
              <a:spLocks noChangeArrowheads="1"/>
            </p:cNvSpPr>
            <p:nvPr/>
          </p:nvSpPr>
          <p:spPr bwMode="auto">
            <a:xfrm>
              <a:off x="2363059" y="3778251"/>
              <a:ext cx="215040" cy="566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0</a:t>
              </a:r>
              <a:endParaRPr lang="en-US" altLang="en-US" sz="28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96" name="Line 31"/>
            <p:cNvSpPr>
              <a:spLocks noChangeShapeType="1"/>
            </p:cNvSpPr>
            <p:nvPr/>
          </p:nvSpPr>
          <p:spPr bwMode="auto">
            <a:xfrm>
              <a:off x="2636838" y="3548063"/>
              <a:ext cx="42862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97" name="Rectangle 32"/>
            <p:cNvSpPr>
              <a:spLocks noChangeArrowheads="1"/>
            </p:cNvSpPr>
            <p:nvPr/>
          </p:nvSpPr>
          <p:spPr bwMode="auto">
            <a:xfrm>
              <a:off x="2160153" y="3360951"/>
              <a:ext cx="435410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0.2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98" name="Line 33"/>
            <p:cNvSpPr>
              <a:spLocks noChangeShapeType="1"/>
            </p:cNvSpPr>
            <p:nvPr/>
          </p:nvSpPr>
          <p:spPr bwMode="auto">
            <a:xfrm>
              <a:off x="2636838" y="3011488"/>
              <a:ext cx="42862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599" name="Rectangle 34"/>
            <p:cNvSpPr>
              <a:spLocks noChangeArrowheads="1"/>
            </p:cNvSpPr>
            <p:nvPr/>
          </p:nvSpPr>
          <p:spPr bwMode="auto">
            <a:xfrm>
              <a:off x="2144157" y="2742061"/>
              <a:ext cx="451406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0.4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600" name="Line 35"/>
            <p:cNvSpPr>
              <a:spLocks noChangeShapeType="1"/>
            </p:cNvSpPr>
            <p:nvPr/>
          </p:nvSpPr>
          <p:spPr bwMode="auto">
            <a:xfrm>
              <a:off x="2636838" y="2471738"/>
              <a:ext cx="42862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01" name="Rectangle 36"/>
            <p:cNvSpPr>
              <a:spLocks noChangeArrowheads="1"/>
            </p:cNvSpPr>
            <p:nvPr/>
          </p:nvSpPr>
          <p:spPr bwMode="auto">
            <a:xfrm>
              <a:off x="2140603" y="2163639"/>
              <a:ext cx="454960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0.6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602" name="Rectangle 59"/>
            <p:cNvSpPr>
              <a:spLocks noChangeArrowheads="1"/>
            </p:cNvSpPr>
            <p:nvPr/>
          </p:nvSpPr>
          <p:spPr bwMode="auto">
            <a:xfrm rot="16200000">
              <a:off x="1086965" y="3842413"/>
              <a:ext cx="1448556" cy="409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C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Novelty</a:t>
              </a:r>
            </a:p>
          </p:txBody>
        </p:sp>
        <p:sp>
          <p:nvSpPr>
            <p:cNvPr id="603" name="Rectangle 60"/>
            <p:cNvSpPr>
              <a:spLocks noChangeArrowheads="1"/>
            </p:cNvSpPr>
            <p:nvPr/>
          </p:nvSpPr>
          <p:spPr bwMode="auto">
            <a:xfrm>
              <a:off x="3751056" y="6461125"/>
              <a:ext cx="1772068" cy="485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2E75B6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Familiarity</a:t>
              </a:r>
            </a:p>
          </p:txBody>
        </p:sp>
        <p:sp>
          <p:nvSpPr>
            <p:cNvPr id="604" name="Freeform 126"/>
            <p:cNvSpPr>
              <a:spLocks/>
            </p:cNvSpPr>
            <p:nvPr/>
          </p:nvSpPr>
          <p:spPr bwMode="auto">
            <a:xfrm>
              <a:off x="4832350" y="4313238"/>
              <a:ext cx="128588" cy="128587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1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1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05" name="Freeform 127"/>
            <p:cNvSpPr>
              <a:spLocks/>
            </p:cNvSpPr>
            <p:nvPr/>
          </p:nvSpPr>
          <p:spPr bwMode="auto">
            <a:xfrm>
              <a:off x="4789488" y="4370388"/>
              <a:ext cx="128587" cy="128587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06" name="Freeform 128"/>
            <p:cNvSpPr>
              <a:spLocks/>
            </p:cNvSpPr>
            <p:nvPr/>
          </p:nvSpPr>
          <p:spPr bwMode="auto">
            <a:xfrm>
              <a:off x="4640263" y="4308475"/>
              <a:ext cx="128587" cy="128588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1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7"/>
                  </a:lnTo>
                  <a:lnTo>
                    <a:pt x="41" y="81"/>
                  </a:lnTo>
                  <a:lnTo>
                    <a:pt x="56" y="77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07" name="Freeform 129"/>
            <p:cNvSpPr>
              <a:spLocks/>
            </p:cNvSpPr>
            <p:nvPr/>
          </p:nvSpPr>
          <p:spPr bwMode="auto">
            <a:xfrm>
              <a:off x="4587875" y="3832225"/>
              <a:ext cx="128588" cy="128588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1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1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1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08" name="Freeform 130"/>
            <p:cNvSpPr>
              <a:spLocks/>
            </p:cNvSpPr>
            <p:nvPr/>
          </p:nvSpPr>
          <p:spPr bwMode="auto">
            <a:xfrm>
              <a:off x="4452938" y="3967163"/>
              <a:ext cx="128587" cy="128587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1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1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09" name="Freeform 131"/>
            <p:cNvSpPr>
              <a:spLocks/>
            </p:cNvSpPr>
            <p:nvPr/>
          </p:nvSpPr>
          <p:spPr bwMode="auto">
            <a:xfrm>
              <a:off x="4933950" y="4706938"/>
              <a:ext cx="128588" cy="127000"/>
            </a:xfrm>
            <a:custGeom>
              <a:avLst/>
              <a:gdLst>
                <a:gd name="T0" fmla="*/ 2147483646 w 81"/>
                <a:gd name="T1" fmla="*/ 2147483646 h 80"/>
                <a:gd name="T2" fmla="*/ 2147483646 w 81"/>
                <a:gd name="T3" fmla="*/ 2147483646 h 80"/>
                <a:gd name="T4" fmla="*/ 2147483646 w 81"/>
                <a:gd name="T5" fmla="*/ 2147483646 h 80"/>
                <a:gd name="T6" fmla="*/ 2147483646 w 81"/>
                <a:gd name="T7" fmla="*/ 2147483646 h 80"/>
                <a:gd name="T8" fmla="*/ 2147483646 w 81"/>
                <a:gd name="T9" fmla="*/ 0 h 80"/>
                <a:gd name="T10" fmla="*/ 2147483646 w 81"/>
                <a:gd name="T11" fmla="*/ 2147483646 h 80"/>
                <a:gd name="T12" fmla="*/ 2147483646 w 81"/>
                <a:gd name="T13" fmla="*/ 2147483646 h 80"/>
                <a:gd name="T14" fmla="*/ 2147483646 w 81"/>
                <a:gd name="T15" fmla="*/ 2147483646 h 80"/>
                <a:gd name="T16" fmla="*/ 0 w 81"/>
                <a:gd name="T17" fmla="*/ 2147483646 h 80"/>
                <a:gd name="T18" fmla="*/ 2147483646 w 81"/>
                <a:gd name="T19" fmla="*/ 2147483646 h 80"/>
                <a:gd name="T20" fmla="*/ 2147483646 w 81"/>
                <a:gd name="T21" fmla="*/ 2147483646 h 80"/>
                <a:gd name="T22" fmla="*/ 2147483646 w 81"/>
                <a:gd name="T23" fmla="*/ 2147483646 h 80"/>
                <a:gd name="T24" fmla="*/ 2147483646 w 81"/>
                <a:gd name="T25" fmla="*/ 2147483646 h 80"/>
                <a:gd name="T26" fmla="*/ 2147483646 w 81"/>
                <a:gd name="T27" fmla="*/ 2147483646 h 80"/>
                <a:gd name="T28" fmla="*/ 2147483646 w 81"/>
                <a:gd name="T29" fmla="*/ 2147483646 h 80"/>
                <a:gd name="T30" fmla="*/ 2147483646 w 81"/>
                <a:gd name="T31" fmla="*/ 2147483646 h 80"/>
                <a:gd name="T32" fmla="*/ 2147483646 w 81"/>
                <a:gd name="T33" fmla="*/ 2147483646 h 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0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7"/>
                  </a:lnTo>
                  <a:lnTo>
                    <a:pt x="40" y="80"/>
                  </a:lnTo>
                  <a:lnTo>
                    <a:pt x="56" y="77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10" name="Freeform 132"/>
            <p:cNvSpPr>
              <a:spLocks/>
            </p:cNvSpPr>
            <p:nvPr/>
          </p:nvSpPr>
          <p:spPr bwMode="auto">
            <a:xfrm>
              <a:off x="4597400" y="4043363"/>
              <a:ext cx="128588" cy="128587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1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4"/>
                  </a:lnTo>
                  <a:lnTo>
                    <a:pt x="40" y="0"/>
                  </a:lnTo>
                  <a:lnTo>
                    <a:pt x="25" y="4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1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1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11" name="Freeform 133"/>
            <p:cNvSpPr>
              <a:spLocks/>
            </p:cNvSpPr>
            <p:nvPr/>
          </p:nvSpPr>
          <p:spPr bwMode="auto">
            <a:xfrm>
              <a:off x="4573588" y="4005263"/>
              <a:ext cx="128587" cy="128587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1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1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1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12" name="Freeform 134"/>
            <p:cNvSpPr>
              <a:spLocks/>
            </p:cNvSpPr>
            <p:nvPr/>
          </p:nvSpPr>
          <p:spPr bwMode="auto">
            <a:xfrm>
              <a:off x="4737100" y="4225925"/>
              <a:ext cx="128588" cy="128588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1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1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1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13" name="Freeform 135"/>
            <p:cNvSpPr>
              <a:spLocks/>
            </p:cNvSpPr>
            <p:nvPr/>
          </p:nvSpPr>
          <p:spPr bwMode="auto">
            <a:xfrm>
              <a:off x="5005388" y="4083050"/>
              <a:ext cx="128587" cy="127000"/>
            </a:xfrm>
            <a:custGeom>
              <a:avLst/>
              <a:gdLst>
                <a:gd name="T0" fmla="*/ 2147483646 w 81"/>
                <a:gd name="T1" fmla="*/ 2147483646 h 80"/>
                <a:gd name="T2" fmla="*/ 2147483646 w 81"/>
                <a:gd name="T3" fmla="*/ 2147483646 h 80"/>
                <a:gd name="T4" fmla="*/ 2147483646 w 81"/>
                <a:gd name="T5" fmla="*/ 2147483646 h 80"/>
                <a:gd name="T6" fmla="*/ 2147483646 w 81"/>
                <a:gd name="T7" fmla="*/ 2147483646 h 80"/>
                <a:gd name="T8" fmla="*/ 2147483646 w 81"/>
                <a:gd name="T9" fmla="*/ 0 h 80"/>
                <a:gd name="T10" fmla="*/ 2147483646 w 81"/>
                <a:gd name="T11" fmla="*/ 2147483646 h 80"/>
                <a:gd name="T12" fmla="*/ 2147483646 w 81"/>
                <a:gd name="T13" fmla="*/ 2147483646 h 80"/>
                <a:gd name="T14" fmla="*/ 2147483646 w 81"/>
                <a:gd name="T15" fmla="*/ 2147483646 h 80"/>
                <a:gd name="T16" fmla="*/ 0 w 81"/>
                <a:gd name="T17" fmla="*/ 2147483646 h 80"/>
                <a:gd name="T18" fmla="*/ 2147483646 w 81"/>
                <a:gd name="T19" fmla="*/ 2147483646 h 80"/>
                <a:gd name="T20" fmla="*/ 2147483646 w 81"/>
                <a:gd name="T21" fmla="*/ 2147483646 h 80"/>
                <a:gd name="T22" fmla="*/ 2147483646 w 81"/>
                <a:gd name="T23" fmla="*/ 2147483646 h 80"/>
                <a:gd name="T24" fmla="*/ 2147483646 w 81"/>
                <a:gd name="T25" fmla="*/ 2147483646 h 80"/>
                <a:gd name="T26" fmla="*/ 2147483646 w 81"/>
                <a:gd name="T27" fmla="*/ 2147483646 h 80"/>
                <a:gd name="T28" fmla="*/ 2147483646 w 81"/>
                <a:gd name="T29" fmla="*/ 2147483646 h 80"/>
                <a:gd name="T30" fmla="*/ 2147483646 w 81"/>
                <a:gd name="T31" fmla="*/ 2147483646 h 80"/>
                <a:gd name="T32" fmla="*/ 2147483646 w 81"/>
                <a:gd name="T33" fmla="*/ 2147483646 h 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0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1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5"/>
                  </a:lnTo>
                  <a:lnTo>
                    <a:pt x="12" y="68"/>
                  </a:lnTo>
                  <a:lnTo>
                    <a:pt x="25" y="77"/>
                  </a:lnTo>
                  <a:lnTo>
                    <a:pt x="41" y="80"/>
                  </a:lnTo>
                  <a:lnTo>
                    <a:pt x="56" y="77"/>
                  </a:lnTo>
                  <a:lnTo>
                    <a:pt x="69" y="68"/>
                  </a:lnTo>
                  <a:lnTo>
                    <a:pt x="78" y="55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14" name="Freeform 136"/>
            <p:cNvSpPr>
              <a:spLocks/>
            </p:cNvSpPr>
            <p:nvPr/>
          </p:nvSpPr>
          <p:spPr bwMode="auto">
            <a:xfrm>
              <a:off x="4699000" y="3857625"/>
              <a:ext cx="127000" cy="127000"/>
            </a:xfrm>
            <a:custGeom>
              <a:avLst/>
              <a:gdLst>
                <a:gd name="T0" fmla="*/ 2147483646 w 80"/>
                <a:gd name="T1" fmla="*/ 2147483646 h 80"/>
                <a:gd name="T2" fmla="*/ 2147483646 w 80"/>
                <a:gd name="T3" fmla="*/ 2147483646 h 80"/>
                <a:gd name="T4" fmla="*/ 2147483646 w 80"/>
                <a:gd name="T5" fmla="*/ 2147483646 h 80"/>
                <a:gd name="T6" fmla="*/ 2147483646 w 80"/>
                <a:gd name="T7" fmla="*/ 2147483646 h 80"/>
                <a:gd name="T8" fmla="*/ 2147483646 w 80"/>
                <a:gd name="T9" fmla="*/ 0 h 80"/>
                <a:gd name="T10" fmla="*/ 2147483646 w 80"/>
                <a:gd name="T11" fmla="*/ 2147483646 h 80"/>
                <a:gd name="T12" fmla="*/ 2147483646 w 80"/>
                <a:gd name="T13" fmla="*/ 2147483646 h 80"/>
                <a:gd name="T14" fmla="*/ 2147483646 w 80"/>
                <a:gd name="T15" fmla="*/ 2147483646 h 80"/>
                <a:gd name="T16" fmla="*/ 0 w 80"/>
                <a:gd name="T17" fmla="*/ 2147483646 h 80"/>
                <a:gd name="T18" fmla="*/ 2147483646 w 80"/>
                <a:gd name="T19" fmla="*/ 2147483646 h 80"/>
                <a:gd name="T20" fmla="*/ 2147483646 w 80"/>
                <a:gd name="T21" fmla="*/ 2147483646 h 80"/>
                <a:gd name="T22" fmla="*/ 2147483646 w 80"/>
                <a:gd name="T23" fmla="*/ 2147483646 h 80"/>
                <a:gd name="T24" fmla="*/ 2147483646 w 80"/>
                <a:gd name="T25" fmla="*/ 2147483646 h 80"/>
                <a:gd name="T26" fmla="*/ 2147483646 w 80"/>
                <a:gd name="T27" fmla="*/ 2147483646 h 80"/>
                <a:gd name="T28" fmla="*/ 2147483646 w 80"/>
                <a:gd name="T29" fmla="*/ 2147483646 h 80"/>
                <a:gd name="T30" fmla="*/ 2147483646 w 80"/>
                <a:gd name="T31" fmla="*/ 2147483646 h 80"/>
                <a:gd name="T32" fmla="*/ 2147483646 w 80"/>
                <a:gd name="T33" fmla="*/ 2147483646 h 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lnTo>
                    <a:pt x="77" y="25"/>
                  </a:lnTo>
                  <a:lnTo>
                    <a:pt x="68" y="11"/>
                  </a:lnTo>
                  <a:lnTo>
                    <a:pt x="55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1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5"/>
                  </a:lnTo>
                  <a:lnTo>
                    <a:pt x="12" y="68"/>
                  </a:lnTo>
                  <a:lnTo>
                    <a:pt x="25" y="77"/>
                  </a:lnTo>
                  <a:lnTo>
                    <a:pt x="40" y="80"/>
                  </a:lnTo>
                  <a:lnTo>
                    <a:pt x="55" y="77"/>
                  </a:lnTo>
                  <a:lnTo>
                    <a:pt x="68" y="68"/>
                  </a:lnTo>
                  <a:lnTo>
                    <a:pt x="77" y="55"/>
                  </a:lnTo>
                  <a:lnTo>
                    <a:pt x="80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15" name="Freeform 137"/>
            <p:cNvSpPr>
              <a:spLocks/>
            </p:cNvSpPr>
            <p:nvPr/>
          </p:nvSpPr>
          <p:spPr bwMode="auto">
            <a:xfrm>
              <a:off x="4471988" y="4394200"/>
              <a:ext cx="128587" cy="128588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1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1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16" name="Freeform 138"/>
            <p:cNvSpPr>
              <a:spLocks/>
            </p:cNvSpPr>
            <p:nvPr/>
          </p:nvSpPr>
          <p:spPr bwMode="auto">
            <a:xfrm>
              <a:off x="4746625" y="4505325"/>
              <a:ext cx="128588" cy="127000"/>
            </a:xfrm>
            <a:custGeom>
              <a:avLst/>
              <a:gdLst>
                <a:gd name="T0" fmla="*/ 2147483646 w 81"/>
                <a:gd name="T1" fmla="*/ 2147483646 h 80"/>
                <a:gd name="T2" fmla="*/ 2147483646 w 81"/>
                <a:gd name="T3" fmla="*/ 2147483646 h 80"/>
                <a:gd name="T4" fmla="*/ 2147483646 w 81"/>
                <a:gd name="T5" fmla="*/ 2147483646 h 80"/>
                <a:gd name="T6" fmla="*/ 2147483646 w 81"/>
                <a:gd name="T7" fmla="*/ 2147483646 h 80"/>
                <a:gd name="T8" fmla="*/ 2147483646 w 81"/>
                <a:gd name="T9" fmla="*/ 0 h 80"/>
                <a:gd name="T10" fmla="*/ 2147483646 w 81"/>
                <a:gd name="T11" fmla="*/ 2147483646 h 80"/>
                <a:gd name="T12" fmla="*/ 2147483646 w 81"/>
                <a:gd name="T13" fmla="*/ 2147483646 h 80"/>
                <a:gd name="T14" fmla="*/ 2147483646 w 81"/>
                <a:gd name="T15" fmla="*/ 2147483646 h 80"/>
                <a:gd name="T16" fmla="*/ 0 w 81"/>
                <a:gd name="T17" fmla="*/ 2147483646 h 80"/>
                <a:gd name="T18" fmla="*/ 2147483646 w 81"/>
                <a:gd name="T19" fmla="*/ 2147483646 h 80"/>
                <a:gd name="T20" fmla="*/ 2147483646 w 81"/>
                <a:gd name="T21" fmla="*/ 2147483646 h 80"/>
                <a:gd name="T22" fmla="*/ 2147483646 w 81"/>
                <a:gd name="T23" fmla="*/ 2147483646 h 80"/>
                <a:gd name="T24" fmla="*/ 2147483646 w 81"/>
                <a:gd name="T25" fmla="*/ 2147483646 h 80"/>
                <a:gd name="T26" fmla="*/ 2147483646 w 81"/>
                <a:gd name="T27" fmla="*/ 2147483646 h 80"/>
                <a:gd name="T28" fmla="*/ 2147483646 w 81"/>
                <a:gd name="T29" fmla="*/ 2147483646 h 80"/>
                <a:gd name="T30" fmla="*/ 2147483646 w 81"/>
                <a:gd name="T31" fmla="*/ 2147483646 h 80"/>
                <a:gd name="T32" fmla="*/ 2147483646 w 81"/>
                <a:gd name="T33" fmla="*/ 2147483646 h 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0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7"/>
                  </a:lnTo>
                  <a:lnTo>
                    <a:pt x="40" y="80"/>
                  </a:lnTo>
                  <a:lnTo>
                    <a:pt x="56" y="77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17" name="Freeform 139"/>
            <p:cNvSpPr>
              <a:spLocks/>
            </p:cNvSpPr>
            <p:nvPr/>
          </p:nvSpPr>
          <p:spPr bwMode="auto">
            <a:xfrm>
              <a:off x="5005388" y="4797425"/>
              <a:ext cx="128587" cy="128588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1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1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18" name="Freeform 141"/>
            <p:cNvSpPr>
              <a:spLocks/>
            </p:cNvSpPr>
            <p:nvPr/>
          </p:nvSpPr>
          <p:spPr bwMode="auto">
            <a:xfrm>
              <a:off x="4741863" y="4614863"/>
              <a:ext cx="128587" cy="128587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1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1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1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19" name="Freeform 142"/>
            <p:cNvSpPr>
              <a:spLocks/>
            </p:cNvSpPr>
            <p:nvPr/>
          </p:nvSpPr>
          <p:spPr bwMode="auto">
            <a:xfrm>
              <a:off x="4699000" y="4159250"/>
              <a:ext cx="127000" cy="128588"/>
            </a:xfrm>
            <a:custGeom>
              <a:avLst/>
              <a:gdLst>
                <a:gd name="T0" fmla="*/ 2147483646 w 80"/>
                <a:gd name="T1" fmla="*/ 2147483646 h 81"/>
                <a:gd name="T2" fmla="*/ 2147483646 w 80"/>
                <a:gd name="T3" fmla="*/ 2147483646 h 81"/>
                <a:gd name="T4" fmla="*/ 2147483646 w 80"/>
                <a:gd name="T5" fmla="*/ 2147483646 h 81"/>
                <a:gd name="T6" fmla="*/ 2147483646 w 80"/>
                <a:gd name="T7" fmla="*/ 2147483646 h 81"/>
                <a:gd name="T8" fmla="*/ 2147483646 w 80"/>
                <a:gd name="T9" fmla="*/ 0 h 81"/>
                <a:gd name="T10" fmla="*/ 2147483646 w 80"/>
                <a:gd name="T11" fmla="*/ 2147483646 h 81"/>
                <a:gd name="T12" fmla="*/ 2147483646 w 80"/>
                <a:gd name="T13" fmla="*/ 2147483646 h 81"/>
                <a:gd name="T14" fmla="*/ 2147483646 w 80"/>
                <a:gd name="T15" fmla="*/ 2147483646 h 81"/>
                <a:gd name="T16" fmla="*/ 0 w 80"/>
                <a:gd name="T17" fmla="*/ 2147483646 h 81"/>
                <a:gd name="T18" fmla="*/ 2147483646 w 80"/>
                <a:gd name="T19" fmla="*/ 2147483646 h 81"/>
                <a:gd name="T20" fmla="*/ 2147483646 w 80"/>
                <a:gd name="T21" fmla="*/ 2147483646 h 81"/>
                <a:gd name="T22" fmla="*/ 2147483646 w 80"/>
                <a:gd name="T23" fmla="*/ 2147483646 h 81"/>
                <a:gd name="T24" fmla="*/ 2147483646 w 80"/>
                <a:gd name="T25" fmla="*/ 2147483646 h 81"/>
                <a:gd name="T26" fmla="*/ 2147483646 w 80"/>
                <a:gd name="T27" fmla="*/ 2147483646 h 81"/>
                <a:gd name="T28" fmla="*/ 2147483646 w 80"/>
                <a:gd name="T29" fmla="*/ 2147483646 h 81"/>
                <a:gd name="T30" fmla="*/ 2147483646 w 80"/>
                <a:gd name="T31" fmla="*/ 2147483646 h 81"/>
                <a:gd name="T32" fmla="*/ 2147483646 w 80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0" h="81">
                  <a:moveTo>
                    <a:pt x="80" y="40"/>
                  </a:moveTo>
                  <a:lnTo>
                    <a:pt x="77" y="25"/>
                  </a:lnTo>
                  <a:lnTo>
                    <a:pt x="68" y="12"/>
                  </a:lnTo>
                  <a:lnTo>
                    <a:pt x="55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5" y="78"/>
                  </a:lnTo>
                  <a:lnTo>
                    <a:pt x="68" y="69"/>
                  </a:lnTo>
                  <a:lnTo>
                    <a:pt x="77" y="56"/>
                  </a:lnTo>
                  <a:lnTo>
                    <a:pt x="80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20" name="Freeform 143"/>
            <p:cNvSpPr>
              <a:spLocks/>
            </p:cNvSpPr>
            <p:nvPr/>
          </p:nvSpPr>
          <p:spPr bwMode="auto">
            <a:xfrm>
              <a:off x="4699000" y="4135438"/>
              <a:ext cx="127000" cy="128587"/>
            </a:xfrm>
            <a:custGeom>
              <a:avLst/>
              <a:gdLst>
                <a:gd name="T0" fmla="*/ 2147483646 w 80"/>
                <a:gd name="T1" fmla="*/ 2147483646 h 81"/>
                <a:gd name="T2" fmla="*/ 2147483646 w 80"/>
                <a:gd name="T3" fmla="*/ 2147483646 h 81"/>
                <a:gd name="T4" fmla="*/ 2147483646 w 80"/>
                <a:gd name="T5" fmla="*/ 2147483646 h 81"/>
                <a:gd name="T6" fmla="*/ 2147483646 w 80"/>
                <a:gd name="T7" fmla="*/ 2147483646 h 81"/>
                <a:gd name="T8" fmla="*/ 2147483646 w 80"/>
                <a:gd name="T9" fmla="*/ 0 h 81"/>
                <a:gd name="T10" fmla="*/ 2147483646 w 80"/>
                <a:gd name="T11" fmla="*/ 2147483646 h 81"/>
                <a:gd name="T12" fmla="*/ 2147483646 w 80"/>
                <a:gd name="T13" fmla="*/ 2147483646 h 81"/>
                <a:gd name="T14" fmla="*/ 2147483646 w 80"/>
                <a:gd name="T15" fmla="*/ 2147483646 h 81"/>
                <a:gd name="T16" fmla="*/ 0 w 80"/>
                <a:gd name="T17" fmla="*/ 2147483646 h 81"/>
                <a:gd name="T18" fmla="*/ 2147483646 w 80"/>
                <a:gd name="T19" fmla="*/ 2147483646 h 81"/>
                <a:gd name="T20" fmla="*/ 2147483646 w 80"/>
                <a:gd name="T21" fmla="*/ 2147483646 h 81"/>
                <a:gd name="T22" fmla="*/ 2147483646 w 80"/>
                <a:gd name="T23" fmla="*/ 2147483646 h 81"/>
                <a:gd name="T24" fmla="*/ 2147483646 w 80"/>
                <a:gd name="T25" fmla="*/ 2147483646 h 81"/>
                <a:gd name="T26" fmla="*/ 2147483646 w 80"/>
                <a:gd name="T27" fmla="*/ 2147483646 h 81"/>
                <a:gd name="T28" fmla="*/ 2147483646 w 80"/>
                <a:gd name="T29" fmla="*/ 2147483646 h 81"/>
                <a:gd name="T30" fmla="*/ 2147483646 w 80"/>
                <a:gd name="T31" fmla="*/ 2147483646 h 81"/>
                <a:gd name="T32" fmla="*/ 2147483646 w 80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0" h="81">
                  <a:moveTo>
                    <a:pt x="80" y="40"/>
                  </a:moveTo>
                  <a:lnTo>
                    <a:pt x="77" y="25"/>
                  </a:lnTo>
                  <a:lnTo>
                    <a:pt x="68" y="12"/>
                  </a:lnTo>
                  <a:lnTo>
                    <a:pt x="55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5" y="78"/>
                  </a:lnTo>
                  <a:lnTo>
                    <a:pt x="68" y="69"/>
                  </a:lnTo>
                  <a:lnTo>
                    <a:pt x="77" y="56"/>
                  </a:lnTo>
                  <a:lnTo>
                    <a:pt x="80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21" name="Freeform 144"/>
            <p:cNvSpPr>
              <a:spLocks/>
            </p:cNvSpPr>
            <p:nvPr/>
          </p:nvSpPr>
          <p:spPr bwMode="auto">
            <a:xfrm>
              <a:off x="4448175" y="3487738"/>
              <a:ext cx="128588" cy="127000"/>
            </a:xfrm>
            <a:custGeom>
              <a:avLst/>
              <a:gdLst>
                <a:gd name="T0" fmla="*/ 2147483646 w 81"/>
                <a:gd name="T1" fmla="*/ 2147483646 h 80"/>
                <a:gd name="T2" fmla="*/ 2147483646 w 81"/>
                <a:gd name="T3" fmla="*/ 2147483646 h 80"/>
                <a:gd name="T4" fmla="*/ 2147483646 w 81"/>
                <a:gd name="T5" fmla="*/ 2147483646 h 80"/>
                <a:gd name="T6" fmla="*/ 2147483646 w 81"/>
                <a:gd name="T7" fmla="*/ 2147483646 h 80"/>
                <a:gd name="T8" fmla="*/ 2147483646 w 81"/>
                <a:gd name="T9" fmla="*/ 0 h 80"/>
                <a:gd name="T10" fmla="*/ 2147483646 w 81"/>
                <a:gd name="T11" fmla="*/ 2147483646 h 80"/>
                <a:gd name="T12" fmla="*/ 2147483646 w 81"/>
                <a:gd name="T13" fmla="*/ 2147483646 h 80"/>
                <a:gd name="T14" fmla="*/ 2147483646 w 81"/>
                <a:gd name="T15" fmla="*/ 2147483646 h 80"/>
                <a:gd name="T16" fmla="*/ 0 w 81"/>
                <a:gd name="T17" fmla="*/ 2147483646 h 80"/>
                <a:gd name="T18" fmla="*/ 2147483646 w 81"/>
                <a:gd name="T19" fmla="*/ 2147483646 h 80"/>
                <a:gd name="T20" fmla="*/ 2147483646 w 81"/>
                <a:gd name="T21" fmla="*/ 2147483646 h 80"/>
                <a:gd name="T22" fmla="*/ 2147483646 w 81"/>
                <a:gd name="T23" fmla="*/ 2147483646 h 80"/>
                <a:gd name="T24" fmla="*/ 2147483646 w 81"/>
                <a:gd name="T25" fmla="*/ 2147483646 h 80"/>
                <a:gd name="T26" fmla="*/ 2147483646 w 81"/>
                <a:gd name="T27" fmla="*/ 2147483646 h 80"/>
                <a:gd name="T28" fmla="*/ 2147483646 w 81"/>
                <a:gd name="T29" fmla="*/ 2147483646 h 80"/>
                <a:gd name="T30" fmla="*/ 2147483646 w 81"/>
                <a:gd name="T31" fmla="*/ 2147483646 h 80"/>
                <a:gd name="T32" fmla="*/ 2147483646 w 81"/>
                <a:gd name="T33" fmla="*/ 2147483646 h 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0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1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5"/>
                  </a:lnTo>
                  <a:lnTo>
                    <a:pt x="12" y="69"/>
                  </a:lnTo>
                  <a:lnTo>
                    <a:pt x="25" y="77"/>
                  </a:lnTo>
                  <a:lnTo>
                    <a:pt x="41" y="80"/>
                  </a:lnTo>
                  <a:lnTo>
                    <a:pt x="56" y="77"/>
                  </a:lnTo>
                  <a:lnTo>
                    <a:pt x="69" y="69"/>
                  </a:lnTo>
                  <a:lnTo>
                    <a:pt x="78" y="55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22" name="Freeform 145"/>
            <p:cNvSpPr>
              <a:spLocks/>
            </p:cNvSpPr>
            <p:nvPr/>
          </p:nvSpPr>
          <p:spPr bwMode="auto">
            <a:xfrm>
              <a:off x="4113213" y="3578225"/>
              <a:ext cx="127000" cy="128588"/>
            </a:xfrm>
            <a:custGeom>
              <a:avLst/>
              <a:gdLst>
                <a:gd name="T0" fmla="*/ 2147483646 w 80"/>
                <a:gd name="T1" fmla="*/ 2147483646 h 81"/>
                <a:gd name="T2" fmla="*/ 2147483646 w 80"/>
                <a:gd name="T3" fmla="*/ 2147483646 h 81"/>
                <a:gd name="T4" fmla="*/ 2147483646 w 80"/>
                <a:gd name="T5" fmla="*/ 2147483646 h 81"/>
                <a:gd name="T6" fmla="*/ 2147483646 w 80"/>
                <a:gd name="T7" fmla="*/ 2147483646 h 81"/>
                <a:gd name="T8" fmla="*/ 2147483646 w 80"/>
                <a:gd name="T9" fmla="*/ 0 h 81"/>
                <a:gd name="T10" fmla="*/ 2147483646 w 80"/>
                <a:gd name="T11" fmla="*/ 2147483646 h 81"/>
                <a:gd name="T12" fmla="*/ 2147483646 w 80"/>
                <a:gd name="T13" fmla="*/ 2147483646 h 81"/>
                <a:gd name="T14" fmla="*/ 2147483646 w 80"/>
                <a:gd name="T15" fmla="*/ 2147483646 h 81"/>
                <a:gd name="T16" fmla="*/ 0 w 80"/>
                <a:gd name="T17" fmla="*/ 2147483646 h 81"/>
                <a:gd name="T18" fmla="*/ 2147483646 w 80"/>
                <a:gd name="T19" fmla="*/ 2147483646 h 81"/>
                <a:gd name="T20" fmla="*/ 2147483646 w 80"/>
                <a:gd name="T21" fmla="*/ 2147483646 h 81"/>
                <a:gd name="T22" fmla="*/ 2147483646 w 80"/>
                <a:gd name="T23" fmla="*/ 2147483646 h 81"/>
                <a:gd name="T24" fmla="*/ 2147483646 w 80"/>
                <a:gd name="T25" fmla="*/ 2147483646 h 81"/>
                <a:gd name="T26" fmla="*/ 2147483646 w 80"/>
                <a:gd name="T27" fmla="*/ 2147483646 h 81"/>
                <a:gd name="T28" fmla="*/ 2147483646 w 80"/>
                <a:gd name="T29" fmla="*/ 2147483646 h 81"/>
                <a:gd name="T30" fmla="*/ 2147483646 w 80"/>
                <a:gd name="T31" fmla="*/ 2147483646 h 81"/>
                <a:gd name="T32" fmla="*/ 2147483646 w 80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0" h="81">
                  <a:moveTo>
                    <a:pt x="80" y="40"/>
                  </a:moveTo>
                  <a:lnTo>
                    <a:pt x="77" y="25"/>
                  </a:lnTo>
                  <a:lnTo>
                    <a:pt x="68" y="12"/>
                  </a:lnTo>
                  <a:lnTo>
                    <a:pt x="55" y="3"/>
                  </a:lnTo>
                  <a:lnTo>
                    <a:pt x="40" y="0"/>
                  </a:lnTo>
                  <a:lnTo>
                    <a:pt x="24" y="3"/>
                  </a:lnTo>
                  <a:lnTo>
                    <a:pt x="11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1" y="69"/>
                  </a:lnTo>
                  <a:lnTo>
                    <a:pt x="24" y="78"/>
                  </a:lnTo>
                  <a:lnTo>
                    <a:pt x="40" y="81"/>
                  </a:lnTo>
                  <a:lnTo>
                    <a:pt x="55" y="78"/>
                  </a:lnTo>
                  <a:lnTo>
                    <a:pt x="68" y="69"/>
                  </a:lnTo>
                  <a:lnTo>
                    <a:pt x="77" y="56"/>
                  </a:lnTo>
                  <a:lnTo>
                    <a:pt x="80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23" name="Freeform 146"/>
            <p:cNvSpPr>
              <a:spLocks/>
            </p:cNvSpPr>
            <p:nvPr/>
          </p:nvSpPr>
          <p:spPr bwMode="auto">
            <a:xfrm>
              <a:off x="4846638" y="3424238"/>
              <a:ext cx="128587" cy="128587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1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1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1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1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1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24" name="Freeform 147"/>
            <p:cNvSpPr>
              <a:spLocks/>
            </p:cNvSpPr>
            <p:nvPr/>
          </p:nvSpPr>
          <p:spPr bwMode="auto">
            <a:xfrm>
              <a:off x="4668838" y="4116388"/>
              <a:ext cx="128587" cy="128587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1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4" y="25"/>
                  </a:lnTo>
                  <a:lnTo>
                    <a:pt x="0" y="40"/>
                  </a:lnTo>
                  <a:lnTo>
                    <a:pt x="4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1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25" name="Freeform 148"/>
            <p:cNvSpPr>
              <a:spLocks/>
            </p:cNvSpPr>
            <p:nvPr/>
          </p:nvSpPr>
          <p:spPr bwMode="auto">
            <a:xfrm>
              <a:off x="5424488" y="5368925"/>
              <a:ext cx="127000" cy="128588"/>
            </a:xfrm>
            <a:custGeom>
              <a:avLst/>
              <a:gdLst>
                <a:gd name="T0" fmla="*/ 2147483646 w 80"/>
                <a:gd name="T1" fmla="*/ 2147483646 h 81"/>
                <a:gd name="T2" fmla="*/ 2147483646 w 80"/>
                <a:gd name="T3" fmla="*/ 2147483646 h 81"/>
                <a:gd name="T4" fmla="*/ 2147483646 w 80"/>
                <a:gd name="T5" fmla="*/ 2147483646 h 81"/>
                <a:gd name="T6" fmla="*/ 2147483646 w 80"/>
                <a:gd name="T7" fmla="*/ 2147483646 h 81"/>
                <a:gd name="T8" fmla="*/ 2147483646 w 80"/>
                <a:gd name="T9" fmla="*/ 0 h 81"/>
                <a:gd name="T10" fmla="*/ 2147483646 w 80"/>
                <a:gd name="T11" fmla="*/ 2147483646 h 81"/>
                <a:gd name="T12" fmla="*/ 2147483646 w 80"/>
                <a:gd name="T13" fmla="*/ 2147483646 h 81"/>
                <a:gd name="T14" fmla="*/ 2147483646 w 80"/>
                <a:gd name="T15" fmla="*/ 2147483646 h 81"/>
                <a:gd name="T16" fmla="*/ 0 w 80"/>
                <a:gd name="T17" fmla="*/ 2147483646 h 81"/>
                <a:gd name="T18" fmla="*/ 2147483646 w 80"/>
                <a:gd name="T19" fmla="*/ 2147483646 h 81"/>
                <a:gd name="T20" fmla="*/ 2147483646 w 80"/>
                <a:gd name="T21" fmla="*/ 2147483646 h 81"/>
                <a:gd name="T22" fmla="*/ 2147483646 w 80"/>
                <a:gd name="T23" fmla="*/ 2147483646 h 81"/>
                <a:gd name="T24" fmla="*/ 2147483646 w 80"/>
                <a:gd name="T25" fmla="*/ 2147483646 h 81"/>
                <a:gd name="T26" fmla="*/ 2147483646 w 80"/>
                <a:gd name="T27" fmla="*/ 2147483646 h 81"/>
                <a:gd name="T28" fmla="*/ 2147483646 w 80"/>
                <a:gd name="T29" fmla="*/ 2147483646 h 81"/>
                <a:gd name="T30" fmla="*/ 2147483646 w 80"/>
                <a:gd name="T31" fmla="*/ 2147483646 h 81"/>
                <a:gd name="T32" fmla="*/ 2147483646 w 80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0" h="81">
                  <a:moveTo>
                    <a:pt x="80" y="40"/>
                  </a:moveTo>
                  <a:lnTo>
                    <a:pt x="77" y="25"/>
                  </a:lnTo>
                  <a:lnTo>
                    <a:pt x="68" y="12"/>
                  </a:lnTo>
                  <a:lnTo>
                    <a:pt x="55" y="3"/>
                  </a:lnTo>
                  <a:lnTo>
                    <a:pt x="40" y="0"/>
                  </a:lnTo>
                  <a:lnTo>
                    <a:pt x="24" y="3"/>
                  </a:lnTo>
                  <a:lnTo>
                    <a:pt x="11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1" y="69"/>
                  </a:lnTo>
                  <a:lnTo>
                    <a:pt x="24" y="78"/>
                  </a:lnTo>
                  <a:lnTo>
                    <a:pt x="40" y="81"/>
                  </a:lnTo>
                  <a:lnTo>
                    <a:pt x="55" y="78"/>
                  </a:lnTo>
                  <a:lnTo>
                    <a:pt x="68" y="69"/>
                  </a:lnTo>
                  <a:lnTo>
                    <a:pt x="77" y="56"/>
                  </a:lnTo>
                  <a:lnTo>
                    <a:pt x="80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26" name="Freeform 149"/>
            <p:cNvSpPr>
              <a:spLocks/>
            </p:cNvSpPr>
            <p:nvPr/>
          </p:nvSpPr>
          <p:spPr bwMode="auto">
            <a:xfrm>
              <a:off x="4621213" y="4308475"/>
              <a:ext cx="128587" cy="128588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1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7"/>
                  </a:lnTo>
                  <a:lnTo>
                    <a:pt x="41" y="81"/>
                  </a:lnTo>
                  <a:lnTo>
                    <a:pt x="56" y="77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27" name="Freeform 150"/>
            <p:cNvSpPr>
              <a:spLocks/>
            </p:cNvSpPr>
            <p:nvPr/>
          </p:nvSpPr>
          <p:spPr bwMode="auto">
            <a:xfrm>
              <a:off x="4741863" y="3784600"/>
              <a:ext cx="128587" cy="128588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28" name="Freeform 151"/>
            <p:cNvSpPr>
              <a:spLocks/>
            </p:cNvSpPr>
            <p:nvPr/>
          </p:nvSpPr>
          <p:spPr bwMode="auto">
            <a:xfrm>
              <a:off x="5519738" y="4524375"/>
              <a:ext cx="128587" cy="128588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29" name="Freeform 152"/>
            <p:cNvSpPr>
              <a:spLocks/>
            </p:cNvSpPr>
            <p:nvPr/>
          </p:nvSpPr>
          <p:spPr bwMode="auto">
            <a:xfrm>
              <a:off x="4881563" y="3867150"/>
              <a:ext cx="127000" cy="127000"/>
            </a:xfrm>
            <a:custGeom>
              <a:avLst/>
              <a:gdLst>
                <a:gd name="T0" fmla="*/ 2147483646 w 80"/>
                <a:gd name="T1" fmla="*/ 2147483646 h 80"/>
                <a:gd name="T2" fmla="*/ 2147483646 w 80"/>
                <a:gd name="T3" fmla="*/ 2147483646 h 80"/>
                <a:gd name="T4" fmla="*/ 2147483646 w 80"/>
                <a:gd name="T5" fmla="*/ 2147483646 h 80"/>
                <a:gd name="T6" fmla="*/ 2147483646 w 80"/>
                <a:gd name="T7" fmla="*/ 2147483646 h 80"/>
                <a:gd name="T8" fmla="*/ 2147483646 w 80"/>
                <a:gd name="T9" fmla="*/ 0 h 80"/>
                <a:gd name="T10" fmla="*/ 2147483646 w 80"/>
                <a:gd name="T11" fmla="*/ 2147483646 h 80"/>
                <a:gd name="T12" fmla="*/ 2147483646 w 80"/>
                <a:gd name="T13" fmla="*/ 2147483646 h 80"/>
                <a:gd name="T14" fmla="*/ 2147483646 w 80"/>
                <a:gd name="T15" fmla="*/ 2147483646 h 80"/>
                <a:gd name="T16" fmla="*/ 0 w 80"/>
                <a:gd name="T17" fmla="*/ 2147483646 h 80"/>
                <a:gd name="T18" fmla="*/ 2147483646 w 80"/>
                <a:gd name="T19" fmla="*/ 2147483646 h 80"/>
                <a:gd name="T20" fmla="*/ 2147483646 w 80"/>
                <a:gd name="T21" fmla="*/ 2147483646 h 80"/>
                <a:gd name="T22" fmla="*/ 2147483646 w 80"/>
                <a:gd name="T23" fmla="*/ 2147483646 h 80"/>
                <a:gd name="T24" fmla="*/ 2147483646 w 80"/>
                <a:gd name="T25" fmla="*/ 2147483646 h 80"/>
                <a:gd name="T26" fmla="*/ 2147483646 w 80"/>
                <a:gd name="T27" fmla="*/ 2147483646 h 80"/>
                <a:gd name="T28" fmla="*/ 2147483646 w 80"/>
                <a:gd name="T29" fmla="*/ 2147483646 h 80"/>
                <a:gd name="T30" fmla="*/ 2147483646 w 80"/>
                <a:gd name="T31" fmla="*/ 2147483646 h 80"/>
                <a:gd name="T32" fmla="*/ 2147483646 w 80"/>
                <a:gd name="T33" fmla="*/ 2147483646 h 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lnTo>
                    <a:pt x="77" y="25"/>
                  </a:lnTo>
                  <a:lnTo>
                    <a:pt x="68" y="12"/>
                  </a:lnTo>
                  <a:lnTo>
                    <a:pt x="55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5"/>
                  </a:lnTo>
                  <a:lnTo>
                    <a:pt x="12" y="68"/>
                  </a:lnTo>
                  <a:lnTo>
                    <a:pt x="25" y="77"/>
                  </a:lnTo>
                  <a:lnTo>
                    <a:pt x="40" y="80"/>
                  </a:lnTo>
                  <a:lnTo>
                    <a:pt x="55" y="77"/>
                  </a:lnTo>
                  <a:lnTo>
                    <a:pt x="68" y="68"/>
                  </a:lnTo>
                  <a:lnTo>
                    <a:pt x="77" y="55"/>
                  </a:lnTo>
                  <a:lnTo>
                    <a:pt x="80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30" name="Freeform 153"/>
            <p:cNvSpPr>
              <a:spLocks/>
            </p:cNvSpPr>
            <p:nvPr/>
          </p:nvSpPr>
          <p:spPr bwMode="auto">
            <a:xfrm>
              <a:off x="5562600" y="3328988"/>
              <a:ext cx="128588" cy="128587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1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1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31" name="Freeform 154"/>
            <p:cNvSpPr>
              <a:spLocks/>
            </p:cNvSpPr>
            <p:nvPr/>
          </p:nvSpPr>
          <p:spPr bwMode="auto">
            <a:xfrm>
              <a:off x="4573588" y="4049713"/>
              <a:ext cx="128587" cy="127000"/>
            </a:xfrm>
            <a:custGeom>
              <a:avLst/>
              <a:gdLst>
                <a:gd name="T0" fmla="*/ 2147483646 w 81"/>
                <a:gd name="T1" fmla="*/ 2147483646 h 80"/>
                <a:gd name="T2" fmla="*/ 2147483646 w 81"/>
                <a:gd name="T3" fmla="*/ 2147483646 h 80"/>
                <a:gd name="T4" fmla="*/ 2147483646 w 81"/>
                <a:gd name="T5" fmla="*/ 2147483646 h 80"/>
                <a:gd name="T6" fmla="*/ 2147483646 w 81"/>
                <a:gd name="T7" fmla="*/ 2147483646 h 80"/>
                <a:gd name="T8" fmla="*/ 2147483646 w 81"/>
                <a:gd name="T9" fmla="*/ 0 h 80"/>
                <a:gd name="T10" fmla="*/ 2147483646 w 81"/>
                <a:gd name="T11" fmla="*/ 2147483646 h 80"/>
                <a:gd name="T12" fmla="*/ 2147483646 w 81"/>
                <a:gd name="T13" fmla="*/ 2147483646 h 80"/>
                <a:gd name="T14" fmla="*/ 2147483646 w 81"/>
                <a:gd name="T15" fmla="*/ 2147483646 h 80"/>
                <a:gd name="T16" fmla="*/ 0 w 81"/>
                <a:gd name="T17" fmla="*/ 2147483646 h 80"/>
                <a:gd name="T18" fmla="*/ 2147483646 w 81"/>
                <a:gd name="T19" fmla="*/ 2147483646 h 80"/>
                <a:gd name="T20" fmla="*/ 2147483646 w 81"/>
                <a:gd name="T21" fmla="*/ 2147483646 h 80"/>
                <a:gd name="T22" fmla="*/ 2147483646 w 81"/>
                <a:gd name="T23" fmla="*/ 2147483646 h 80"/>
                <a:gd name="T24" fmla="*/ 2147483646 w 81"/>
                <a:gd name="T25" fmla="*/ 2147483646 h 80"/>
                <a:gd name="T26" fmla="*/ 2147483646 w 81"/>
                <a:gd name="T27" fmla="*/ 2147483646 h 80"/>
                <a:gd name="T28" fmla="*/ 2147483646 w 81"/>
                <a:gd name="T29" fmla="*/ 2147483646 h 80"/>
                <a:gd name="T30" fmla="*/ 2147483646 w 81"/>
                <a:gd name="T31" fmla="*/ 2147483646 h 80"/>
                <a:gd name="T32" fmla="*/ 2147483646 w 81"/>
                <a:gd name="T33" fmla="*/ 2147483646 h 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0">
                  <a:moveTo>
                    <a:pt x="81" y="40"/>
                  </a:moveTo>
                  <a:lnTo>
                    <a:pt x="78" y="24"/>
                  </a:lnTo>
                  <a:lnTo>
                    <a:pt x="69" y="11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1"/>
                  </a:lnTo>
                  <a:lnTo>
                    <a:pt x="3" y="24"/>
                  </a:lnTo>
                  <a:lnTo>
                    <a:pt x="0" y="40"/>
                  </a:lnTo>
                  <a:lnTo>
                    <a:pt x="3" y="55"/>
                  </a:lnTo>
                  <a:lnTo>
                    <a:pt x="12" y="68"/>
                  </a:lnTo>
                  <a:lnTo>
                    <a:pt x="25" y="77"/>
                  </a:lnTo>
                  <a:lnTo>
                    <a:pt x="40" y="80"/>
                  </a:lnTo>
                  <a:lnTo>
                    <a:pt x="56" y="77"/>
                  </a:lnTo>
                  <a:lnTo>
                    <a:pt x="69" y="68"/>
                  </a:lnTo>
                  <a:lnTo>
                    <a:pt x="78" y="55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32" name="Freeform 155"/>
            <p:cNvSpPr>
              <a:spLocks/>
            </p:cNvSpPr>
            <p:nvPr/>
          </p:nvSpPr>
          <p:spPr bwMode="auto">
            <a:xfrm>
              <a:off x="4914900" y="3651250"/>
              <a:ext cx="128588" cy="127000"/>
            </a:xfrm>
            <a:custGeom>
              <a:avLst/>
              <a:gdLst>
                <a:gd name="T0" fmla="*/ 2147483646 w 81"/>
                <a:gd name="T1" fmla="*/ 2147483646 h 80"/>
                <a:gd name="T2" fmla="*/ 2147483646 w 81"/>
                <a:gd name="T3" fmla="*/ 2147483646 h 80"/>
                <a:gd name="T4" fmla="*/ 2147483646 w 81"/>
                <a:gd name="T5" fmla="*/ 2147483646 h 80"/>
                <a:gd name="T6" fmla="*/ 2147483646 w 81"/>
                <a:gd name="T7" fmla="*/ 2147483646 h 80"/>
                <a:gd name="T8" fmla="*/ 2147483646 w 81"/>
                <a:gd name="T9" fmla="*/ 0 h 80"/>
                <a:gd name="T10" fmla="*/ 2147483646 w 81"/>
                <a:gd name="T11" fmla="*/ 2147483646 h 80"/>
                <a:gd name="T12" fmla="*/ 2147483646 w 81"/>
                <a:gd name="T13" fmla="*/ 2147483646 h 80"/>
                <a:gd name="T14" fmla="*/ 2147483646 w 81"/>
                <a:gd name="T15" fmla="*/ 2147483646 h 80"/>
                <a:gd name="T16" fmla="*/ 0 w 81"/>
                <a:gd name="T17" fmla="*/ 2147483646 h 80"/>
                <a:gd name="T18" fmla="*/ 2147483646 w 81"/>
                <a:gd name="T19" fmla="*/ 2147483646 h 80"/>
                <a:gd name="T20" fmla="*/ 2147483646 w 81"/>
                <a:gd name="T21" fmla="*/ 2147483646 h 80"/>
                <a:gd name="T22" fmla="*/ 2147483646 w 81"/>
                <a:gd name="T23" fmla="*/ 2147483646 h 80"/>
                <a:gd name="T24" fmla="*/ 2147483646 w 81"/>
                <a:gd name="T25" fmla="*/ 2147483646 h 80"/>
                <a:gd name="T26" fmla="*/ 2147483646 w 81"/>
                <a:gd name="T27" fmla="*/ 2147483646 h 80"/>
                <a:gd name="T28" fmla="*/ 2147483646 w 81"/>
                <a:gd name="T29" fmla="*/ 2147483646 h 80"/>
                <a:gd name="T30" fmla="*/ 2147483646 w 81"/>
                <a:gd name="T31" fmla="*/ 2147483646 h 80"/>
                <a:gd name="T32" fmla="*/ 2147483646 w 81"/>
                <a:gd name="T33" fmla="*/ 2147483646 h 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0">
                  <a:moveTo>
                    <a:pt x="81" y="40"/>
                  </a:moveTo>
                  <a:lnTo>
                    <a:pt x="78" y="24"/>
                  </a:lnTo>
                  <a:lnTo>
                    <a:pt x="69" y="11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1"/>
                  </a:lnTo>
                  <a:lnTo>
                    <a:pt x="3" y="24"/>
                  </a:lnTo>
                  <a:lnTo>
                    <a:pt x="0" y="40"/>
                  </a:lnTo>
                  <a:lnTo>
                    <a:pt x="3" y="55"/>
                  </a:lnTo>
                  <a:lnTo>
                    <a:pt x="12" y="68"/>
                  </a:lnTo>
                  <a:lnTo>
                    <a:pt x="25" y="77"/>
                  </a:lnTo>
                  <a:lnTo>
                    <a:pt x="40" y="80"/>
                  </a:lnTo>
                  <a:lnTo>
                    <a:pt x="56" y="77"/>
                  </a:lnTo>
                  <a:lnTo>
                    <a:pt x="69" y="68"/>
                  </a:lnTo>
                  <a:lnTo>
                    <a:pt x="78" y="55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33" name="Freeform 156"/>
            <p:cNvSpPr>
              <a:spLocks/>
            </p:cNvSpPr>
            <p:nvPr/>
          </p:nvSpPr>
          <p:spPr bwMode="auto">
            <a:xfrm>
              <a:off x="5626100" y="4154488"/>
              <a:ext cx="127000" cy="128587"/>
            </a:xfrm>
            <a:custGeom>
              <a:avLst/>
              <a:gdLst>
                <a:gd name="T0" fmla="*/ 2147483646 w 80"/>
                <a:gd name="T1" fmla="*/ 2147483646 h 81"/>
                <a:gd name="T2" fmla="*/ 2147483646 w 80"/>
                <a:gd name="T3" fmla="*/ 2147483646 h 81"/>
                <a:gd name="T4" fmla="*/ 2147483646 w 80"/>
                <a:gd name="T5" fmla="*/ 2147483646 h 81"/>
                <a:gd name="T6" fmla="*/ 2147483646 w 80"/>
                <a:gd name="T7" fmla="*/ 2147483646 h 81"/>
                <a:gd name="T8" fmla="*/ 2147483646 w 80"/>
                <a:gd name="T9" fmla="*/ 0 h 81"/>
                <a:gd name="T10" fmla="*/ 2147483646 w 80"/>
                <a:gd name="T11" fmla="*/ 2147483646 h 81"/>
                <a:gd name="T12" fmla="*/ 2147483646 w 80"/>
                <a:gd name="T13" fmla="*/ 2147483646 h 81"/>
                <a:gd name="T14" fmla="*/ 2147483646 w 80"/>
                <a:gd name="T15" fmla="*/ 2147483646 h 81"/>
                <a:gd name="T16" fmla="*/ 0 w 80"/>
                <a:gd name="T17" fmla="*/ 2147483646 h 81"/>
                <a:gd name="T18" fmla="*/ 2147483646 w 80"/>
                <a:gd name="T19" fmla="*/ 2147483646 h 81"/>
                <a:gd name="T20" fmla="*/ 2147483646 w 80"/>
                <a:gd name="T21" fmla="*/ 2147483646 h 81"/>
                <a:gd name="T22" fmla="*/ 2147483646 w 80"/>
                <a:gd name="T23" fmla="*/ 2147483646 h 81"/>
                <a:gd name="T24" fmla="*/ 2147483646 w 80"/>
                <a:gd name="T25" fmla="*/ 2147483646 h 81"/>
                <a:gd name="T26" fmla="*/ 2147483646 w 80"/>
                <a:gd name="T27" fmla="*/ 2147483646 h 81"/>
                <a:gd name="T28" fmla="*/ 2147483646 w 80"/>
                <a:gd name="T29" fmla="*/ 2147483646 h 81"/>
                <a:gd name="T30" fmla="*/ 2147483646 w 80"/>
                <a:gd name="T31" fmla="*/ 2147483646 h 81"/>
                <a:gd name="T32" fmla="*/ 2147483646 w 80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0" h="81">
                  <a:moveTo>
                    <a:pt x="80" y="40"/>
                  </a:moveTo>
                  <a:lnTo>
                    <a:pt x="77" y="25"/>
                  </a:lnTo>
                  <a:lnTo>
                    <a:pt x="68" y="12"/>
                  </a:lnTo>
                  <a:lnTo>
                    <a:pt x="55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1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1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5" y="78"/>
                  </a:lnTo>
                  <a:lnTo>
                    <a:pt x="68" y="69"/>
                  </a:lnTo>
                  <a:lnTo>
                    <a:pt x="77" y="56"/>
                  </a:lnTo>
                  <a:lnTo>
                    <a:pt x="80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34" name="Freeform 140"/>
            <p:cNvSpPr>
              <a:spLocks/>
            </p:cNvSpPr>
            <p:nvPr/>
          </p:nvSpPr>
          <p:spPr bwMode="auto">
            <a:xfrm>
              <a:off x="4030663" y="5791200"/>
              <a:ext cx="128587" cy="128588"/>
            </a:xfrm>
            <a:custGeom>
              <a:avLst/>
              <a:gdLst>
                <a:gd name="T0" fmla="*/ 2147483646 w 81"/>
                <a:gd name="T1" fmla="*/ 2147483646 h 81"/>
                <a:gd name="T2" fmla="*/ 2147483646 w 81"/>
                <a:gd name="T3" fmla="*/ 2147483646 h 81"/>
                <a:gd name="T4" fmla="*/ 2147483646 w 81"/>
                <a:gd name="T5" fmla="*/ 2147483646 h 81"/>
                <a:gd name="T6" fmla="*/ 2147483646 w 81"/>
                <a:gd name="T7" fmla="*/ 2147483646 h 81"/>
                <a:gd name="T8" fmla="*/ 2147483646 w 81"/>
                <a:gd name="T9" fmla="*/ 0 h 81"/>
                <a:gd name="T10" fmla="*/ 2147483646 w 81"/>
                <a:gd name="T11" fmla="*/ 2147483646 h 81"/>
                <a:gd name="T12" fmla="*/ 2147483646 w 81"/>
                <a:gd name="T13" fmla="*/ 2147483646 h 81"/>
                <a:gd name="T14" fmla="*/ 2147483646 w 81"/>
                <a:gd name="T15" fmla="*/ 2147483646 h 81"/>
                <a:gd name="T16" fmla="*/ 0 w 81"/>
                <a:gd name="T17" fmla="*/ 2147483646 h 81"/>
                <a:gd name="T18" fmla="*/ 2147483646 w 81"/>
                <a:gd name="T19" fmla="*/ 2147483646 h 81"/>
                <a:gd name="T20" fmla="*/ 2147483646 w 81"/>
                <a:gd name="T21" fmla="*/ 2147483646 h 81"/>
                <a:gd name="T22" fmla="*/ 2147483646 w 81"/>
                <a:gd name="T23" fmla="*/ 2147483646 h 81"/>
                <a:gd name="T24" fmla="*/ 2147483646 w 81"/>
                <a:gd name="T25" fmla="*/ 2147483646 h 81"/>
                <a:gd name="T26" fmla="*/ 2147483646 w 81"/>
                <a:gd name="T27" fmla="*/ 2147483646 h 81"/>
                <a:gd name="T28" fmla="*/ 2147483646 w 81"/>
                <a:gd name="T29" fmla="*/ 2147483646 h 81"/>
                <a:gd name="T30" fmla="*/ 2147483646 w 81"/>
                <a:gd name="T31" fmla="*/ 2147483646 h 81"/>
                <a:gd name="T32" fmla="*/ 2147483646 w 81"/>
                <a:gd name="T33" fmla="*/ 2147483646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1" h="81">
                  <a:moveTo>
                    <a:pt x="81" y="40"/>
                  </a:moveTo>
                  <a:lnTo>
                    <a:pt x="78" y="25"/>
                  </a:lnTo>
                  <a:lnTo>
                    <a:pt x="69" y="12"/>
                  </a:lnTo>
                  <a:lnTo>
                    <a:pt x="56" y="3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2"/>
                  </a:lnTo>
                  <a:lnTo>
                    <a:pt x="3" y="25"/>
                  </a:lnTo>
                  <a:lnTo>
                    <a:pt x="0" y="40"/>
                  </a:lnTo>
                  <a:lnTo>
                    <a:pt x="3" y="56"/>
                  </a:lnTo>
                  <a:lnTo>
                    <a:pt x="12" y="69"/>
                  </a:lnTo>
                  <a:lnTo>
                    <a:pt x="25" y="78"/>
                  </a:lnTo>
                  <a:lnTo>
                    <a:pt x="40" y="81"/>
                  </a:lnTo>
                  <a:lnTo>
                    <a:pt x="56" y="78"/>
                  </a:lnTo>
                  <a:lnTo>
                    <a:pt x="69" y="69"/>
                  </a:lnTo>
                  <a:lnTo>
                    <a:pt x="78" y="56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BE" sz="2800">
                <a:latin typeface="Constantia" panose="02030602050306030303" pitchFamily="18" charset="0"/>
              </a:endParaRPr>
            </a:p>
          </p:txBody>
        </p:sp>
        <p:sp>
          <p:nvSpPr>
            <p:cNvPr id="635" name="ZoneTexte 71"/>
            <p:cNvSpPr txBox="1">
              <a:spLocks noChangeArrowheads="1"/>
            </p:cNvSpPr>
            <p:nvPr/>
          </p:nvSpPr>
          <p:spPr bwMode="auto">
            <a:xfrm>
              <a:off x="2811899" y="4579396"/>
              <a:ext cx="1077331" cy="9299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fr-BE" altLang="fr-FR" sz="2000">
                  <a:latin typeface="Constantia" panose="02030602050306030303" pitchFamily="18" charset="0"/>
                </a:rPr>
                <a:t>r = -.49</a:t>
              </a:r>
            </a:p>
            <a:p>
              <a:r>
                <a:rPr lang="fr-BE" altLang="fr-FR" sz="2000" i="1">
                  <a:latin typeface="Constantia" panose="02030602050306030303" pitchFamily="18" charset="0"/>
                </a:rPr>
                <a:t>p</a:t>
              </a:r>
              <a:r>
                <a:rPr lang="fr-BE" altLang="fr-FR" sz="2000">
                  <a:latin typeface="Constantia" panose="02030602050306030303" pitchFamily="18" charset="0"/>
                </a:rPr>
                <a:t> &lt; .01</a:t>
              </a:r>
              <a:endParaRPr lang="fr-BE" altLang="fr-FR" sz="2000" i="1">
                <a:latin typeface="Constantia" panose="02030602050306030303" pitchFamily="18" charset="0"/>
              </a:endParaRPr>
            </a:p>
          </p:txBody>
        </p:sp>
      </p:grpSp>
      <p:grpSp>
        <p:nvGrpSpPr>
          <p:cNvPr id="636" name="Groupe 635"/>
          <p:cNvGrpSpPr/>
          <p:nvPr/>
        </p:nvGrpSpPr>
        <p:grpSpPr>
          <a:xfrm>
            <a:off x="13332376" y="25330959"/>
            <a:ext cx="11913209" cy="5166146"/>
            <a:chOff x="-74380" y="2639741"/>
            <a:chExt cx="9183464" cy="3573426"/>
          </a:xfrm>
        </p:grpSpPr>
        <p:sp>
          <p:nvSpPr>
            <p:cNvPr id="637" name="ZoneTexte 636"/>
            <p:cNvSpPr txBox="1"/>
            <p:nvPr/>
          </p:nvSpPr>
          <p:spPr>
            <a:xfrm>
              <a:off x="404184" y="5936411"/>
              <a:ext cx="1064727" cy="27675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BE" sz="2000" err="1">
                  <a:latin typeface="Constantia" panose="02030602050306030303" pitchFamily="18" charset="0"/>
                  <a:ea typeface="ＭＳ Ｐゴシック" panose="020B0600070205080204" pitchFamily="34" charset="-128"/>
                </a:rPr>
                <a:t>Familiarity</a:t>
              </a:r>
              <a:endParaRPr lang="fr-BE" sz="2000">
                <a:latin typeface="Constantia" panose="02030602050306030303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638" name="ZoneTexte 637"/>
            <p:cNvSpPr txBox="1"/>
            <p:nvPr/>
          </p:nvSpPr>
          <p:spPr>
            <a:xfrm>
              <a:off x="1904250" y="5936411"/>
              <a:ext cx="796877" cy="27675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BE" sz="2000" err="1">
                  <a:latin typeface="Constantia" panose="02030602050306030303" pitchFamily="18" charset="0"/>
                  <a:ea typeface="ＭＳ Ｐゴシック" panose="020B0600070205080204" pitchFamily="34" charset="-128"/>
                </a:rPr>
                <a:t>Novelty</a:t>
              </a:r>
              <a:endParaRPr lang="fr-BE" sz="2000">
                <a:latin typeface="Constantia" panose="02030602050306030303" pitchFamily="18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639" name="Groupe 5"/>
            <p:cNvGrpSpPr>
              <a:grpSpLocks/>
            </p:cNvGrpSpPr>
            <p:nvPr/>
          </p:nvGrpSpPr>
          <p:grpSpPr bwMode="auto">
            <a:xfrm>
              <a:off x="-74380" y="2848843"/>
              <a:ext cx="3031893" cy="3091187"/>
              <a:chOff x="-73753" y="2848602"/>
              <a:chExt cx="3030523" cy="3091938"/>
            </a:xfrm>
          </p:grpSpPr>
          <p:grpSp>
            <p:nvGrpSpPr>
              <p:cNvPr id="909" name="Groupe 19462"/>
              <p:cNvGrpSpPr>
                <a:grpSpLocks/>
              </p:cNvGrpSpPr>
              <p:nvPr/>
            </p:nvGrpSpPr>
            <p:grpSpPr bwMode="auto">
              <a:xfrm>
                <a:off x="676561" y="3170980"/>
                <a:ext cx="456244" cy="447176"/>
                <a:chOff x="2455169" y="2720462"/>
                <a:chExt cx="1363095" cy="527427"/>
              </a:xfrm>
            </p:grpSpPr>
            <p:cxnSp>
              <p:nvCxnSpPr>
                <p:cNvPr id="1035" name="Connecteur droit 1034"/>
                <p:cNvCxnSpPr/>
                <p:nvPr/>
              </p:nvCxnSpPr>
              <p:spPr>
                <a:xfrm>
                  <a:off x="2455169" y="3069617"/>
                  <a:ext cx="127526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6" name="Connecteur droit 1035"/>
                <p:cNvCxnSpPr/>
                <p:nvPr/>
              </p:nvCxnSpPr>
              <p:spPr>
                <a:xfrm>
                  <a:off x="3730437" y="3069617"/>
                  <a:ext cx="0" cy="9926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7" name="Connecteur droit 1036"/>
                <p:cNvCxnSpPr/>
                <p:nvPr/>
              </p:nvCxnSpPr>
              <p:spPr>
                <a:xfrm>
                  <a:off x="2455169" y="3069617"/>
                  <a:ext cx="0" cy="9926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8" name="ZoneTexte 269"/>
                <p:cNvSpPr txBox="1">
                  <a:spLocks noChangeArrowheads="1"/>
                </p:cNvSpPr>
                <p:nvPr/>
              </p:nvSpPr>
              <p:spPr bwMode="auto">
                <a:xfrm>
                  <a:off x="2470618" y="2720462"/>
                  <a:ext cx="1347646" cy="5274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r>
                    <a:rPr lang="fr-BE" altLang="en-US" sz="3600">
                      <a:solidFill>
                        <a:srgbClr val="2D3235"/>
                      </a:solidFill>
                      <a:latin typeface="Constantia" panose="02030602050306030303" pitchFamily="18" charset="0"/>
                    </a:rPr>
                    <a:t>**</a:t>
                  </a:r>
                  <a:endParaRPr lang="en-GB" altLang="en-US" sz="3600">
                    <a:solidFill>
                      <a:srgbClr val="2D3235"/>
                    </a:solidFill>
                    <a:latin typeface="Constantia" panose="02030602050306030303" pitchFamily="18" charset="0"/>
                  </a:endParaRPr>
                </a:p>
              </p:txBody>
            </p:sp>
          </p:grpSp>
          <p:sp>
            <p:nvSpPr>
              <p:cNvPr id="910" name="ZoneTexte 286"/>
              <p:cNvSpPr txBox="1">
                <a:spLocks noChangeArrowheads="1"/>
              </p:cNvSpPr>
              <p:nvPr/>
            </p:nvSpPr>
            <p:spPr bwMode="auto">
              <a:xfrm>
                <a:off x="1308766" y="2848602"/>
                <a:ext cx="605466" cy="4471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fr-BE" altLang="en-US" sz="3600">
                    <a:solidFill>
                      <a:srgbClr val="2D3235"/>
                    </a:solidFill>
                    <a:latin typeface="Constantia" panose="02030602050306030303" pitchFamily="18" charset="0"/>
                  </a:rPr>
                  <a:t>***</a:t>
                </a:r>
                <a:endParaRPr lang="en-GB" altLang="en-US" sz="3600">
                  <a:solidFill>
                    <a:srgbClr val="2D3235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911" name="Line 8"/>
              <p:cNvSpPr>
                <a:spLocks noChangeShapeType="1"/>
              </p:cNvSpPr>
              <p:nvPr/>
            </p:nvSpPr>
            <p:spPr bwMode="auto">
              <a:xfrm>
                <a:off x="193260" y="5940539"/>
                <a:ext cx="2763510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12" name="Line 16"/>
              <p:cNvSpPr>
                <a:spLocks noChangeShapeType="1"/>
              </p:cNvSpPr>
              <p:nvPr/>
            </p:nvSpPr>
            <p:spPr bwMode="auto">
              <a:xfrm flipV="1">
                <a:off x="707224" y="5893463"/>
                <a:ext cx="0" cy="4169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13" name="Line 19"/>
              <p:cNvSpPr>
                <a:spLocks noChangeShapeType="1"/>
              </p:cNvSpPr>
              <p:nvPr/>
            </p:nvSpPr>
            <p:spPr bwMode="auto">
              <a:xfrm flipV="1">
                <a:off x="1156401" y="5893463"/>
                <a:ext cx="0" cy="4169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14" name="Line 22"/>
              <p:cNvSpPr>
                <a:spLocks noChangeShapeType="1"/>
              </p:cNvSpPr>
              <p:nvPr/>
            </p:nvSpPr>
            <p:spPr bwMode="auto">
              <a:xfrm>
                <a:off x="203821" y="5936463"/>
                <a:ext cx="363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15" name="Line 23"/>
              <p:cNvSpPr>
                <a:spLocks noChangeShapeType="1"/>
              </p:cNvSpPr>
              <p:nvPr/>
            </p:nvSpPr>
            <p:spPr bwMode="auto">
              <a:xfrm flipH="1">
                <a:off x="1830067" y="5936505"/>
                <a:ext cx="363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16" name="Rectangle 24"/>
              <p:cNvSpPr>
                <a:spLocks noChangeArrowheads="1"/>
              </p:cNvSpPr>
              <p:nvPr/>
            </p:nvSpPr>
            <p:spPr bwMode="auto">
              <a:xfrm>
                <a:off x="-73753" y="5608742"/>
                <a:ext cx="149452" cy="298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0</a:t>
                </a:r>
                <a:endParaRPr lang="en-US" altLang="en-US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917" name="Line 25"/>
              <p:cNvSpPr>
                <a:spLocks noChangeShapeType="1"/>
              </p:cNvSpPr>
              <p:nvPr/>
            </p:nvSpPr>
            <p:spPr bwMode="auto">
              <a:xfrm>
                <a:off x="203821" y="5532939"/>
                <a:ext cx="363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18" name="Line 28"/>
              <p:cNvSpPr>
                <a:spLocks noChangeShapeType="1"/>
              </p:cNvSpPr>
              <p:nvPr/>
            </p:nvSpPr>
            <p:spPr bwMode="auto">
              <a:xfrm>
                <a:off x="203821" y="5137485"/>
                <a:ext cx="363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19" name="Rectangle 30"/>
              <p:cNvSpPr>
                <a:spLocks noChangeArrowheads="1"/>
              </p:cNvSpPr>
              <p:nvPr/>
            </p:nvSpPr>
            <p:spPr bwMode="auto">
              <a:xfrm>
                <a:off x="-51066" y="4957638"/>
                <a:ext cx="86460" cy="298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1</a:t>
                </a:r>
                <a:endParaRPr lang="en-US" altLang="en-US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920" name="Line 31"/>
              <p:cNvSpPr>
                <a:spLocks noChangeShapeType="1"/>
              </p:cNvSpPr>
              <p:nvPr/>
            </p:nvSpPr>
            <p:spPr bwMode="auto">
              <a:xfrm>
                <a:off x="203821" y="4731270"/>
                <a:ext cx="363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21" name="Line 34"/>
              <p:cNvSpPr>
                <a:spLocks noChangeShapeType="1"/>
              </p:cNvSpPr>
              <p:nvPr/>
            </p:nvSpPr>
            <p:spPr bwMode="auto">
              <a:xfrm>
                <a:off x="203821" y="4335816"/>
                <a:ext cx="363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22" name="Rectangle 36"/>
              <p:cNvSpPr>
                <a:spLocks noChangeArrowheads="1"/>
              </p:cNvSpPr>
              <p:nvPr/>
            </p:nvSpPr>
            <p:spPr bwMode="auto">
              <a:xfrm>
                <a:off x="-51066" y="4158660"/>
                <a:ext cx="134631" cy="298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2</a:t>
                </a:r>
                <a:endParaRPr lang="en-US" altLang="en-US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923" name="Line 37"/>
              <p:cNvSpPr>
                <a:spLocks noChangeShapeType="1"/>
              </p:cNvSpPr>
              <p:nvPr/>
            </p:nvSpPr>
            <p:spPr bwMode="auto">
              <a:xfrm>
                <a:off x="203821" y="3930947"/>
                <a:ext cx="363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24" name="Line 40"/>
              <p:cNvSpPr>
                <a:spLocks noChangeShapeType="1"/>
              </p:cNvSpPr>
              <p:nvPr/>
            </p:nvSpPr>
            <p:spPr bwMode="auto">
              <a:xfrm>
                <a:off x="203821" y="3534147"/>
                <a:ext cx="363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25" name="Rectangle 42"/>
              <p:cNvSpPr>
                <a:spLocks noChangeArrowheads="1"/>
              </p:cNvSpPr>
              <p:nvPr/>
            </p:nvSpPr>
            <p:spPr bwMode="auto">
              <a:xfrm>
                <a:off x="-51066" y="3356992"/>
                <a:ext cx="125984" cy="298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3</a:t>
                </a:r>
                <a:endParaRPr lang="en-US" altLang="en-US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926" name="Line 43"/>
              <p:cNvSpPr>
                <a:spLocks noChangeShapeType="1"/>
              </p:cNvSpPr>
              <p:nvPr/>
            </p:nvSpPr>
            <p:spPr bwMode="auto">
              <a:xfrm>
                <a:off x="203821" y="3138693"/>
                <a:ext cx="363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27" name="Line 49"/>
              <p:cNvSpPr>
                <a:spLocks noChangeShapeType="1"/>
              </p:cNvSpPr>
              <p:nvPr/>
            </p:nvSpPr>
            <p:spPr bwMode="auto">
              <a:xfrm flipV="1">
                <a:off x="203821" y="3138693"/>
                <a:ext cx="0" cy="27977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28" name="Line 51"/>
              <p:cNvSpPr>
                <a:spLocks noChangeShapeType="1"/>
              </p:cNvSpPr>
              <p:nvPr/>
            </p:nvSpPr>
            <p:spPr bwMode="auto">
              <a:xfrm flipV="1">
                <a:off x="677278" y="3664663"/>
                <a:ext cx="0" cy="4721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29" name="Line 52"/>
              <p:cNvSpPr>
                <a:spLocks noChangeShapeType="1"/>
              </p:cNvSpPr>
              <p:nvPr/>
            </p:nvSpPr>
            <p:spPr bwMode="auto">
              <a:xfrm flipV="1">
                <a:off x="1103997" y="4361415"/>
                <a:ext cx="0" cy="30936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30" name="Line 54"/>
              <p:cNvSpPr>
                <a:spLocks noChangeShapeType="1"/>
              </p:cNvSpPr>
              <p:nvPr/>
            </p:nvSpPr>
            <p:spPr bwMode="auto">
              <a:xfrm flipV="1">
                <a:off x="677278" y="4688270"/>
                <a:ext cx="0" cy="4990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31" name="Line 55"/>
              <p:cNvSpPr>
                <a:spLocks noChangeShapeType="1"/>
              </p:cNvSpPr>
              <p:nvPr/>
            </p:nvSpPr>
            <p:spPr bwMode="auto">
              <a:xfrm flipV="1">
                <a:off x="1103997" y="5101210"/>
                <a:ext cx="0" cy="5353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32" name="Line 57"/>
              <p:cNvSpPr>
                <a:spLocks noChangeShapeType="1"/>
              </p:cNvSpPr>
              <p:nvPr/>
            </p:nvSpPr>
            <p:spPr bwMode="auto">
              <a:xfrm>
                <a:off x="539317" y="3664663"/>
                <a:ext cx="27057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33" name="Line 58"/>
              <p:cNvSpPr>
                <a:spLocks noChangeShapeType="1"/>
              </p:cNvSpPr>
              <p:nvPr/>
            </p:nvSpPr>
            <p:spPr bwMode="auto">
              <a:xfrm>
                <a:off x="971383" y="4361415"/>
                <a:ext cx="26522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34" name="Line 60"/>
              <p:cNvSpPr>
                <a:spLocks noChangeShapeType="1"/>
              </p:cNvSpPr>
              <p:nvPr/>
            </p:nvSpPr>
            <p:spPr bwMode="auto">
              <a:xfrm>
                <a:off x="539317" y="5187295"/>
                <a:ext cx="27057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35" name="Line 61"/>
              <p:cNvSpPr>
                <a:spLocks noChangeShapeType="1"/>
              </p:cNvSpPr>
              <p:nvPr/>
            </p:nvSpPr>
            <p:spPr bwMode="auto">
              <a:xfrm>
                <a:off x="971383" y="5636553"/>
                <a:ext cx="26522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36" name="Freeform 64"/>
              <p:cNvSpPr>
                <a:spLocks/>
              </p:cNvSpPr>
              <p:nvPr/>
            </p:nvSpPr>
            <p:spPr bwMode="auto">
              <a:xfrm>
                <a:off x="981221" y="4670626"/>
                <a:ext cx="263407" cy="430318"/>
              </a:xfrm>
              <a:custGeom>
                <a:avLst/>
                <a:gdLst>
                  <a:gd name="T0" fmla="*/ 108973164 w 351"/>
                  <a:gd name="T1" fmla="*/ 529029127 h 245"/>
                  <a:gd name="T2" fmla="*/ 0 w 351"/>
                  <a:gd name="T3" fmla="*/ 146235576 h 245"/>
                  <a:gd name="T4" fmla="*/ 0 w 351"/>
                  <a:gd name="T5" fmla="*/ 0 h 245"/>
                  <a:gd name="T6" fmla="*/ 434653212 w 351"/>
                  <a:gd name="T7" fmla="*/ 0 h 245"/>
                  <a:gd name="T8" fmla="*/ 434653212 w 351"/>
                  <a:gd name="T9" fmla="*/ 146235576 h 245"/>
                  <a:gd name="T10" fmla="*/ 326918380 w 351"/>
                  <a:gd name="T11" fmla="*/ 529029127 h 245"/>
                  <a:gd name="T12" fmla="*/ 434653212 w 351"/>
                  <a:gd name="T13" fmla="*/ 907522302 h 245"/>
                  <a:gd name="T14" fmla="*/ 434653212 w 351"/>
                  <a:gd name="T15" fmla="*/ 1053757878 h 245"/>
                  <a:gd name="T16" fmla="*/ 0 w 351"/>
                  <a:gd name="T17" fmla="*/ 1053757878 h 245"/>
                  <a:gd name="T18" fmla="*/ 0 w 351"/>
                  <a:gd name="T19" fmla="*/ 907522302 h 245"/>
                  <a:gd name="T20" fmla="*/ 108973164 w 351"/>
                  <a:gd name="T21" fmla="*/ 529029127 h 24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51" h="245">
                    <a:moveTo>
                      <a:pt x="88" y="123"/>
                    </a:moveTo>
                    <a:lnTo>
                      <a:pt x="0" y="34"/>
                    </a:lnTo>
                    <a:lnTo>
                      <a:pt x="0" y="0"/>
                    </a:lnTo>
                    <a:lnTo>
                      <a:pt x="351" y="0"/>
                    </a:lnTo>
                    <a:lnTo>
                      <a:pt x="351" y="34"/>
                    </a:lnTo>
                    <a:lnTo>
                      <a:pt x="264" y="123"/>
                    </a:lnTo>
                    <a:lnTo>
                      <a:pt x="351" y="211"/>
                    </a:lnTo>
                    <a:lnTo>
                      <a:pt x="351" y="245"/>
                    </a:lnTo>
                    <a:lnTo>
                      <a:pt x="0" y="245"/>
                    </a:lnTo>
                    <a:lnTo>
                      <a:pt x="0" y="211"/>
                    </a:lnTo>
                    <a:lnTo>
                      <a:pt x="88" y="123"/>
                    </a:lnTo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7200">
                  <a:latin typeface="Constantia" panose="02030602050306030303" pitchFamily="18" charset="0"/>
                </a:endParaRPr>
              </a:p>
            </p:txBody>
          </p:sp>
          <p:grpSp>
            <p:nvGrpSpPr>
              <p:cNvPr id="937" name="Groupe 4"/>
              <p:cNvGrpSpPr>
                <a:grpSpLocks/>
              </p:cNvGrpSpPr>
              <p:nvPr/>
            </p:nvGrpSpPr>
            <p:grpSpPr bwMode="auto">
              <a:xfrm>
                <a:off x="554290" y="4135442"/>
                <a:ext cx="257742" cy="552828"/>
                <a:chOff x="2873251" y="3869840"/>
                <a:chExt cx="796231" cy="651338"/>
              </a:xfrm>
            </p:grpSpPr>
            <p:sp>
              <p:nvSpPr>
                <p:cNvPr id="1033" name="Freeform 63"/>
                <p:cNvSpPr>
                  <a:spLocks/>
                </p:cNvSpPr>
                <p:nvPr/>
              </p:nvSpPr>
              <p:spPr bwMode="auto">
                <a:xfrm>
                  <a:off x="2873517" y="3869919"/>
                  <a:ext cx="794122" cy="651050"/>
                </a:xfrm>
                <a:custGeom>
                  <a:avLst/>
                  <a:gdLst>
                    <a:gd name="T0" fmla="*/ 440210623 w 356"/>
                    <a:gd name="T1" fmla="*/ 718571017 h 314"/>
                    <a:gd name="T2" fmla="*/ 0 w 356"/>
                    <a:gd name="T3" fmla="*/ 253866246 h 314"/>
                    <a:gd name="T4" fmla="*/ 0 w 356"/>
                    <a:gd name="T5" fmla="*/ 0 h 314"/>
                    <a:gd name="T6" fmla="*/ 1780853386 w 356"/>
                    <a:gd name="T7" fmla="*/ 0 h 314"/>
                    <a:gd name="T8" fmla="*/ 1780853386 w 356"/>
                    <a:gd name="T9" fmla="*/ 253866246 h 314"/>
                    <a:gd name="T10" fmla="*/ 1340642763 w 356"/>
                    <a:gd name="T11" fmla="*/ 718571017 h 314"/>
                    <a:gd name="T12" fmla="*/ 1780853386 w 356"/>
                    <a:gd name="T13" fmla="*/ 1204790685 h 314"/>
                    <a:gd name="T14" fmla="*/ 1780853386 w 356"/>
                    <a:gd name="T15" fmla="*/ 1351086593 h 314"/>
                    <a:gd name="T16" fmla="*/ 0 w 356"/>
                    <a:gd name="T17" fmla="*/ 1351086593 h 314"/>
                    <a:gd name="T18" fmla="*/ 0 w 356"/>
                    <a:gd name="T19" fmla="*/ 1204790685 h 314"/>
                    <a:gd name="T20" fmla="*/ 440210623 w 356"/>
                    <a:gd name="T21" fmla="*/ 718571017 h 31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56" h="314">
                      <a:moveTo>
                        <a:pt x="88" y="167"/>
                      </a:moveTo>
                      <a:lnTo>
                        <a:pt x="0" y="59"/>
                      </a:lnTo>
                      <a:lnTo>
                        <a:pt x="0" y="0"/>
                      </a:lnTo>
                      <a:lnTo>
                        <a:pt x="356" y="0"/>
                      </a:lnTo>
                      <a:lnTo>
                        <a:pt x="356" y="59"/>
                      </a:lnTo>
                      <a:lnTo>
                        <a:pt x="268" y="167"/>
                      </a:lnTo>
                      <a:lnTo>
                        <a:pt x="356" y="280"/>
                      </a:lnTo>
                      <a:lnTo>
                        <a:pt x="356" y="314"/>
                      </a:lnTo>
                      <a:lnTo>
                        <a:pt x="0" y="314"/>
                      </a:lnTo>
                      <a:lnTo>
                        <a:pt x="0" y="280"/>
                      </a:lnTo>
                      <a:lnTo>
                        <a:pt x="88" y="167"/>
                      </a:lnTo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r-BE" sz="72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1034" name="Line 66"/>
                <p:cNvSpPr>
                  <a:spLocks noChangeShapeType="1"/>
                </p:cNvSpPr>
                <p:nvPr/>
              </p:nvSpPr>
              <p:spPr bwMode="auto">
                <a:xfrm>
                  <a:off x="3071073" y="4217289"/>
                  <a:ext cx="402588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</p:grpSp>
          <p:sp>
            <p:nvSpPr>
              <p:cNvPr id="938" name="Line 67"/>
              <p:cNvSpPr>
                <a:spLocks noChangeShapeType="1"/>
              </p:cNvSpPr>
              <p:nvPr/>
            </p:nvSpPr>
            <p:spPr bwMode="auto">
              <a:xfrm>
                <a:off x="1038759" y="4887342"/>
                <a:ext cx="13154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39" name="Oval 99"/>
              <p:cNvSpPr>
                <a:spLocks noChangeArrowheads="1"/>
              </p:cNvSpPr>
              <p:nvPr/>
            </p:nvSpPr>
            <p:spPr bwMode="auto">
              <a:xfrm>
                <a:off x="663863" y="4335583"/>
                <a:ext cx="58712" cy="6827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40" name="Oval 100"/>
              <p:cNvSpPr>
                <a:spLocks noChangeArrowheads="1"/>
              </p:cNvSpPr>
              <p:nvPr/>
            </p:nvSpPr>
            <p:spPr bwMode="auto">
              <a:xfrm>
                <a:off x="633715" y="4791305"/>
                <a:ext cx="58711" cy="69867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41" name="Oval 101"/>
              <p:cNvSpPr>
                <a:spLocks noChangeArrowheads="1"/>
              </p:cNvSpPr>
              <p:nvPr/>
            </p:nvSpPr>
            <p:spPr bwMode="auto">
              <a:xfrm>
                <a:off x="728922" y="4602347"/>
                <a:ext cx="60298" cy="6827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42" name="Oval 102"/>
              <p:cNvSpPr>
                <a:spLocks noChangeArrowheads="1"/>
              </p:cNvSpPr>
              <p:nvPr/>
            </p:nvSpPr>
            <p:spPr bwMode="auto">
              <a:xfrm>
                <a:off x="616260" y="4232369"/>
                <a:ext cx="60298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43" name="Oval 103"/>
              <p:cNvSpPr>
                <a:spLocks noChangeArrowheads="1"/>
              </p:cNvSpPr>
              <p:nvPr/>
            </p:nvSpPr>
            <p:spPr bwMode="auto">
              <a:xfrm>
                <a:off x="633715" y="4456262"/>
                <a:ext cx="58711" cy="69867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44" name="Oval 104"/>
              <p:cNvSpPr>
                <a:spLocks noChangeArrowheads="1"/>
              </p:cNvSpPr>
              <p:nvPr/>
            </p:nvSpPr>
            <p:spPr bwMode="auto">
              <a:xfrm>
                <a:off x="667037" y="3628973"/>
                <a:ext cx="58712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45" name="Oval 105"/>
              <p:cNvSpPr>
                <a:spLocks noChangeArrowheads="1"/>
              </p:cNvSpPr>
              <p:nvPr/>
            </p:nvSpPr>
            <p:spPr bwMode="auto">
              <a:xfrm>
                <a:off x="667037" y="5015198"/>
                <a:ext cx="58712" cy="6827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46" name="Oval 106"/>
              <p:cNvSpPr>
                <a:spLocks noChangeArrowheads="1"/>
              </p:cNvSpPr>
              <p:nvPr/>
            </p:nvSpPr>
            <p:spPr bwMode="auto">
              <a:xfrm>
                <a:off x="611500" y="5151756"/>
                <a:ext cx="58711" cy="71454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47" name="Oval 107"/>
              <p:cNvSpPr>
                <a:spLocks noChangeArrowheads="1"/>
              </p:cNvSpPr>
              <p:nvPr/>
            </p:nvSpPr>
            <p:spPr bwMode="auto">
              <a:xfrm>
                <a:off x="655930" y="4549947"/>
                <a:ext cx="58711" cy="69867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48" name="Oval 108"/>
              <p:cNvSpPr>
                <a:spLocks noChangeArrowheads="1"/>
              </p:cNvSpPr>
              <p:nvPr/>
            </p:nvSpPr>
            <p:spPr bwMode="auto">
              <a:xfrm>
                <a:off x="667037" y="3887799"/>
                <a:ext cx="58712" cy="6827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49" name="Oval 109"/>
              <p:cNvSpPr>
                <a:spLocks noChangeArrowheads="1"/>
              </p:cNvSpPr>
              <p:nvPr/>
            </p:nvSpPr>
            <p:spPr bwMode="auto">
              <a:xfrm>
                <a:off x="647995" y="4670626"/>
                <a:ext cx="58712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50" name="Oval 110"/>
              <p:cNvSpPr>
                <a:spLocks noChangeArrowheads="1"/>
              </p:cNvSpPr>
              <p:nvPr/>
            </p:nvSpPr>
            <p:spPr bwMode="auto">
              <a:xfrm>
                <a:off x="714641" y="4335583"/>
                <a:ext cx="58712" cy="6827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51" name="Oval 111"/>
              <p:cNvSpPr>
                <a:spLocks noChangeArrowheads="1"/>
              </p:cNvSpPr>
              <p:nvPr/>
            </p:nvSpPr>
            <p:spPr bwMode="auto">
              <a:xfrm>
                <a:off x="667037" y="3991011"/>
                <a:ext cx="58712" cy="69867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52" name="Oval 112"/>
              <p:cNvSpPr>
                <a:spLocks noChangeArrowheads="1"/>
              </p:cNvSpPr>
              <p:nvPr/>
            </p:nvSpPr>
            <p:spPr bwMode="auto">
              <a:xfrm>
                <a:off x="617847" y="4826239"/>
                <a:ext cx="58711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53" name="Oval 113"/>
              <p:cNvSpPr>
                <a:spLocks noChangeArrowheads="1"/>
              </p:cNvSpPr>
              <p:nvPr/>
            </p:nvSpPr>
            <p:spPr bwMode="auto">
              <a:xfrm>
                <a:off x="617847" y="4068818"/>
                <a:ext cx="58711" cy="6827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54" name="Oval 114"/>
              <p:cNvSpPr>
                <a:spLocks noChangeArrowheads="1"/>
              </p:cNvSpPr>
              <p:nvPr/>
            </p:nvSpPr>
            <p:spPr bwMode="auto">
              <a:xfrm>
                <a:off x="605153" y="4576941"/>
                <a:ext cx="58711" cy="682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55" name="Oval 115"/>
              <p:cNvSpPr>
                <a:spLocks noChangeArrowheads="1"/>
              </p:cNvSpPr>
              <p:nvPr/>
            </p:nvSpPr>
            <p:spPr bwMode="auto">
              <a:xfrm>
                <a:off x="667037" y="3946550"/>
                <a:ext cx="58712" cy="69867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56" name="Oval 116"/>
              <p:cNvSpPr>
                <a:spLocks noChangeArrowheads="1"/>
              </p:cNvSpPr>
              <p:nvPr/>
            </p:nvSpPr>
            <p:spPr bwMode="auto">
              <a:xfrm>
                <a:off x="667037" y="4205376"/>
                <a:ext cx="58712" cy="69867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57" name="Oval 117"/>
              <p:cNvSpPr>
                <a:spLocks noChangeArrowheads="1"/>
              </p:cNvSpPr>
              <p:nvPr/>
            </p:nvSpPr>
            <p:spPr bwMode="auto">
              <a:xfrm>
                <a:off x="670211" y="4635692"/>
                <a:ext cx="58712" cy="69867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58" name="Oval 118"/>
              <p:cNvSpPr>
                <a:spLocks noChangeArrowheads="1"/>
              </p:cNvSpPr>
              <p:nvPr/>
            </p:nvSpPr>
            <p:spPr bwMode="auto">
              <a:xfrm>
                <a:off x="743203" y="4137096"/>
                <a:ext cx="58712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59" name="Oval 119"/>
              <p:cNvSpPr>
                <a:spLocks noChangeArrowheads="1"/>
              </p:cNvSpPr>
              <p:nvPr/>
            </p:nvSpPr>
            <p:spPr bwMode="auto">
              <a:xfrm>
                <a:off x="1103404" y="4834179"/>
                <a:ext cx="58711" cy="69867"/>
              </a:xfrm>
              <a:prstGeom prst="ellipse">
                <a:avLst/>
              </a:prstGeom>
              <a:noFill/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60" name="Oval 120"/>
              <p:cNvSpPr>
                <a:spLocks noChangeArrowheads="1"/>
              </p:cNvSpPr>
              <p:nvPr/>
            </p:nvSpPr>
            <p:spPr bwMode="auto">
              <a:xfrm>
                <a:off x="1081538" y="4594114"/>
                <a:ext cx="58821" cy="68600"/>
              </a:xfrm>
              <a:prstGeom prst="ellipse">
                <a:avLst/>
              </a:prstGeom>
              <a:noFill/>
              <a:ln w="19050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GB" altLang="en-US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61" name="Oval 121"/>
              <p:cNvSpPr>
                <a:spLocks noChangeArrowheads="1"/>
              </p:cNvSpPr>
              <p:nvPr/>
            </p:nvSpPr>
            <p:spPr bwMode="auto">
              <a:xfrm>
                <a:off x="1058974" y="5042191"/>
                <a:ext cx="58711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62" name="Oval 122"/>
              <p:cNvSpPr>
                <a:spLocks noChangeArrowheads="1"/>
              </p:cNvSpPr>
              <p:nvPr/>
            </p:nvSpPr>
            <p:spPr bwMode="auto">
              <a:xfrm>
                <a:off x="1054213" y="4911985"/>
                <a:ext cx="58712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63" name="Oval 123"/>
              <p:cNvSpPr>
                <a:spLocks noChangeArrowheads="1"/>
              </p:cNvSpPr>
              <p:nvPr/>
            </p:nvSpPr>
            <p:spPr bwMode="auto">
              <a:xfrm>
                <a:off x="1152594" y="4851645"/>
                <a:ext cx="57124" cy="69867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64" name="Oval 124"/>
              <p:cNvSpPr>
                <a:spLocks noChangeArrowheads="1"/>
              </p:cNvSpPr>
              <p:nvPr/>
            </p:nvSpPr>
            <p:spPr bwMode="auto">
              <a:xfrm>
                <a:off x="1147834" y="4826239"/>
                <a:ext cx="58711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65" name="Oval 125"/>
              <p:cNvSpPr>
                <a:spLocks noChangeArrowheads="1"/>
              </p:cNvSpPr>
              <p:nvPr/>
            </p:nvSpPr>
            <p:spPr bwMode="auto">
              <a:xfrm>
                <a:off x="1097057" y="5601127"/>
                <a:ext cx="58711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66" name="Oval 126"/>
              <p:cNvSpPr>
                <a:spLocks noChangeArrowheads="1"/>
              </p:cNvSpPr>
              <p:nvPr/>
            </p:nvSpPr>
            <p:spPr bwMode="auto">
              <a:xfrm>
                <a:off x="1112924" y="4791305"/>
                <a:ext cx="60298" cy="69867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67" name="Oval 127"/>
              <p:cNvSpPr>
                <a:spLocks noChangeArrowheads="1"/>
              </p:cNvSpPr>
              <p:nvPr/>
            </p:nvSpPr>
            <p:spPr bwMode="auto">
              <a:xfrm>
                <a:off x="1054213" y="5100943"/>
                <a:ext cx="58712" cy="6827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68" name="Oval 128"/>
              <p:cNvSpPr>
                <a:spLocks noChangeArrowheads="1"/>
              </p:cNvSpPr>
              <p:nvPr/>
            </p:nvSpPr>
            <p:spPr bwMode="auto">
              <a:xfrm>
                <a:off x="1063733" y="4430856"/>
                <a:ext cx="60298" cy="6827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69" name="Oval 129"/>
              <p:cNvSpPr>
                <a:spLocks noChangeArrowheads="1"/>
              </p:cNvSpPr>
              <p:nvPr/>
            </p:nvSpPr>
            <p:spPr bwMode="auto">
              <a:xfrm>
                <a:off x="1074841" y="4326055"/>
                <a:ext cx="58711" cy="6827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70" name="Oval 130"/>
              <p:cNvSpPr>
                <a:spLocks noChangeArrowheads="1"/>
              </p:cNvSpPr>
              <p:nvPr/>
            </p:nvSpPr>
            <p:spPr bwMode="auto">
              <a:xfrm>
                <a:off x="1112924" y="4448322"/>
                <a:ext cx="60298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71" name="Oval 131"/>
              <p:cNvSpPr>
                <a:spLocks noChangeArrowheads="1"/>
              </p:cNvSpPr>
              <p:nvPr/>
            </p:nvSpPr>
            <p:spPr bwMode="auto">
              <a:xfrm>
                <a:off x="1103404" y="4670626"/>
                <a:ext cx="58711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72" name="Oval 132"/>
              <p:cNvSpPr>
                <a:spLocks noChangeArrowheads="1"/>
              </p:cNvSpPr>
              <p:nvPr/>
            </p:nvSpPr>
            <p:spPr bwMode="auto">
              <a:xfrm>
                <a:off x="1058974" y="4851645"/>
                <a:ext cx="58711" cy="69867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73" name="Oval 133"/>
              <p:cNvSpPr>
                <a:spLocks noChangeArrowheads="1"/>
              </p:cNvSpPr>
              <p:nvPr/>
            </p:nvSpPr>
            <p:spPr bwMode="auto">
              <a:xfrm>
                <a:off x="1103404" y="4921512"/>
                <a:ext cx="58711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74" name="Oval 134"/>
              <p:cNvSpPr>
                <a:spLocks noChangeArrowheads="1"/>
              </p:cNvSpPr>
              <p:nvPr/>
            </p:nvSpPr>
            <p:spPr bwMode="auto">
              <a:xfrm>
                <a:off x="1063733" y="5567782"/>
                <a:ext cx="60298" cy="6827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75" name="Oval 135"/>
              <p:cNvSpPr>
                <a:spLocks noChangeArrowheads="1"/>
              </p:cNvSpPr>
              <p:nvPr/>
            </p:nvSpPr>
            <p:spPr bwMode="auto">
              <a:xfrm>
                <a:off x="1081189" y="4594407"/>
                <a:ext cx="58711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76" name="Oval 136"/>
              <p:cNvSpPr>
                <a:spLocks noChangeArrowheads="1"/>
              </p:cNvSpPr>
              <p:nvPr/>
            </p:nvSpPr>
            <p:spPr bwMode="auto">
              <a:xfrm>
                <a:off x="1103404" y="5083476"/>
                <a:ext cx="58711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77" name="Oval 137"/>
              <p:cNvSpPr>
                <a:spLocks noChangeArrowheads="1"/>
              </p:cNvSpPr>
              <p:nvPr/>
            </p:nvSpPr>
            <p:spPr bwMode="auto">
              <a:xfrm>
                <a:off x="1117684" y="5119998"/>
                <a:ext cx="58712" cy="66691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78" name="Oval 138"/>
              <p:cNvSpPr>
                <a:spLocks noChangeArrowheads="1"/>
              </p:cNvSpPr>
              <p:nvPr/>
            </p:nvSpPr>
            <p:spPr bwMode="auto">
              <a:xfrm>
                <a:off x="1147834" y="5042191"/>
                <a:ext cx="58711" cy="6828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79" name="Line 154"/>
              <p:cNvSpPr>
                <a:spLocks noChangeShapeType="1"/>
              </p:cNvSpPr>
              <p:nvPr/>
            </p:nvSpPr>
            <p:spPr bwMode="auto">
              <a:xfrm flipV="1">
                <a:off x="2066419" y="5896153"/>
                <a:ext cx="0" cy="4169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80" name="Line 157"/>
              <p:cNvSpPr>
                <a:spLocks noChangeShapeType="1"/>
              </p:cNvSpPr>
              <p:nvPr/>
            </p:nvSpPr>
            <p:spPr bwMode="auto">
              <a:xfrm flipV="1">
                <a:off x="2512389" y="5896153"/>
                <a:ext cx="0" cy="4169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81" name="Line 189"/>
              <p:cNvSpPr>
                <a:spLocks noChangeShapeType="1"/>
              </p:cNvSpPr>
              <p:nvPr/>
            </p:nvSpPr>
            <p:spPr bwMode="auto">
              <a:xfrm flipV="1">
                <a:off x="2058933" y="4485163"/>
                <a:ext cx="0" cy="232699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82" name="Line 190"/>
              <p:cNvSpPr>
                <a:spLocks noChangeShapeType="1"/>
              </p:cNvSpPr>
              <p:nvPr/>
            </p:nvSpPr>
            <p:spPr bwMode="auto">
              <a:xfrm flipV="1">
                <a:off x="2485651" y="4915589"/>
                <a:ext cx="0" cy="293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83" name="Line 192"/>
              <p:cNvSpPr>
                <a:spLocks noChangeShapeType="1"/>
              </p:cNvSpPr>
              <p:nvPr/>
            </p:nvSpPr>
            <p:spPr bwMode="auto">
              <a:xfrm flipV="1">
                <a:off x="2058933" y="5328529"/>
                <a:ext cx="0" cy="31878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84" name="Line 193"/>
              <p:cNvSpPr>
                <a:spLocks noChangeShapeType="1"/>
              </p:cNvSpPr>
              <p:nvPr/>
            </p:nvSpPr>
            <p:spPr bwMode="auto">
              <a:xfrm flipV="1">
                <a:off x="2485651" y="5459002"/>
                <a:ext cx="0" cy="153339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85" name="Line 195"/>
              <p:cNvSpPr>
                <a:spLocks noChangeShapeType="1"/>
              </p:cNvSpPr>
              <p:nvPr/>
            </p:nvSpPr>
            <p:spPr bwMode="auto">
              <a:xfrm>
                <a:off x="1922041" y="4485163"/>
                <a:ext cx="2684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86" name="Line 196"/>
              <p:cNvSpPr>
                <a:spLocks noChangeShapeType="1"/>
              </p:cNvSpPr>
              <p:nvPr/>
            </p:nvSpPr>
            <p:spPr bwMode="auto">
              <a:xfrm>
                <a:off x="2355176" y="4915589"/>
                <a:ext cx="2620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87" name="Line 198"/>
              <p:cNvSpPr>
                <a:spLocks noChangeShapeType="1"/>
              </p:cNvSpPr>
              <p:nvPr/>
            </p:nvSpPr>
            <p:spPr bwMode="auto">
              <a:xfrm>
                <a:off x="1922041" y="5647313"/>
                <a:ext cx="2684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88" name="Line 199"/>
              <p:cNvSpPr>
                <a:spLocks noChangeShapeType="1"/>
              </p:cNvSpPr>
              <p:nvPr/>
            </p:nvSpPr>
            <p:spPr bwMode="auto">
              <a:xfrm>
                <a:off x="2355176" y="5612341"/>
                <a:ext cx="2620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89" name="Freeform 201"/>
              <p:cNvSpPr>
                <a:spLocks/>
              </p:cNvSpPr>
              <p:nvPr/>
            </p:nvSpPr>
            <p:spPr bwMode="auto">
              <a:xfrm>
                <a:off x="1917425" y="4718262"/>
                <a:ext cx="276101" cy="609748"/>
              </a:xfrm>
              <a:custGeom>
                <a:avLst/>
                <a:gdLst>
                  <a:gd name="T0" fmla="*/ 116518335 w 356"/>
                  <a:gd name="T1" fmla="*/ 927055313 h 348"/>
                  <a:gd name="T2" fmla="*/ 0 w 356"/>
                  <a:gd name="T3" fmla="*/ 381980108 h 348"/>
                  <a:gd name="T4" fmla="*/ 0 w 356"/>
                  <a:gd name="T5" fmla="*/ 0 h 348"/>
                  <a:gd name="T6" fmla="*/ 471367902 w 356"/>
                  <a:gd name="T7" fmla="*/ 0 h 348"/>
                  <a:gd name="T8" fmla="*/ 471367902 w 356"/>
                  <a:gd name="T9" fmla="*/ 381980108 h 348"/>
                  <a:gd name="T10" fmla="*/ 354849567 w 356"/>
                  <a:gd name="T11" fmla="*/ 927055313 h 348"/>
                  <a:gd name="T12" fmla="*/ 471367902 w 356"/>
                  <a:gd name="T13" fmla="*/ 1454961523 h 348"/>
                  <a:gd name="T14" fmla="*/ 471367902 w 356"/>
                  <a:gd name="T15" fmla="*/ 1493588655 h 348"/>
                  <a:gd name="T16" fmla="*/ 0 w 356"/>
                  <a:gd name="T17" fmla="*/ 1493588655 h 348"/>
                  <a:gd name="T18" fmla="*/ 0 w 356"/>
                  <a:gd name="T19" fmla="*/ 1454961523 h 348"/>
                  <a:gd name="T20" fmla="*/ 116518335 w 356"/>
                  <a:gd name="T21" fmla="*/ 927055313 h 34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56" h="348">
                    <a:moveTo>
                      <a:pt x="88" y="216"/>
                    </a:moveTo>
                    <a:lnTo>
                      <a:pt x="0" y="89"/>
                    </a:lnTo>
                    <a:lnTo>
                      <a:pt x="0" y="0"/>
                    </a:lnTo>
                    <a:lnTo>
                      <a:pt x="356" y="0"/>
                    </a:lnTo>
                    <a:lnTo>
                      <a:pt x="356" y="89"/>
                    </a:lnTo>
                    <a:lnTo>
                      <a:pt x="268" y="216"/>
                    </a:lnTo>
                    <a:lnTo>
                      <a:pt x="356" y="339"/>
                    </a:lnTo>
                    <a:lnTo>
                      <a:pt x="356" y="348"/>
                    </a:lnTo>
                    <a:lnTo>
                      <a:pt x="0" y="348"/>
                    </a:lnTo>
                    <a:lnTo>
                      <a:pt x="0" y="339"/>
                    </a:lnTo>
                    <a:lnTo>
                      <a:pt x="88" y="216"/>
                    </a:lnTo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90" name="Freeform 202"/>
              <p:cNvSpPr>
                <a:spLocks/>
              </p:cNvSpPr>
              <p:nvPr/>
            </p:nvSpPr>
            <p:spPr bwMode="auto">
              <a:xfrm>
                <a:off x="2353791" y="5208920"/>
                <a:ext cx="263407" cy="250886"/>
              </a:xfrm>
              <a:custGeom>
                <a:avLst/>
                <a:gdLst>
                  <a:gd name="T0" fmla="*/ 109645296 w 351"/>
                  <a:gd name="T1" fmla="*/ 254244251 h 142"/>
                  <a:gd name="T2" fmla="*/ 0 w 351"/>
                  <a:gd name="T3" fmla="*/ 43091435 h 142"/>
                  <a:gd name="T4" fmla="*/ 0 w 351"/>
                  <a:gd name="T5" fmla="*/ 0 h 142"/>
                  <a:gd name="T6" fmla="*/ 437336699 w 351"/>
                  <a:gd name="T7" fmla="*/ 0 h 142"/>
                  <a:gd name="T8" fmla="*/ 437336699 w 351"/>
                  <a:gd name="T9" fmla="*/ 43091435 h 142"/>
                  <a:gd name="T10" fmla="*/ 328937005 w 351"/>
                  <a:gd name="T11" fmla="*/ 254244251 h 142"/>
                  <a:gd name="T12" fmla="*/ 437336699 w 351"/>
                  <a:gd name="T13" fmla="*/ 465397067 h 142"/>
                  <a:gd name="T14" fmla="*/ 437336699 w 351"/>
                  <a:gd name="T15" fmla="*/ 611909611 h 142"/>
                  <a:gd name="T16" fmla="*/ 0 w 351"/>
                  <a:gd name="T17" fmla="*/ 611909611 h 142"/>
                  <a:gd name="T18" fmla="*/ 0 w 351"/>
                  <a:gd name="T19" fmla="*/ 465397067 h 142"/>
                  <a:gd name="T20" fmla="*/ 109645296 w 351"/>
                  <a:gd name="T21" fmla="*/ 254244251 h 14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51" h="142">
                    <a:moveTo>
                      <a:pt x="88" y="59"/>
                    </a:moveTo>
                    <a:lnTo>
                      <a:pt x="0" y="10"/>
                    </a:lnTo>
                    <a:lnTo>
                      <a:pt x="0" y="0"/>
                    </a:lnTo>
                    <a:lnTo>
                      <a:pt x="351" y="0"/>
                    </a:lnTo>
                    <a:lnTo>
                      <a:pt x="351" y="10"/>
                    </a:lnTo>
                    <a:lnTo>
                      <a:pt x="264" y="59"/>
                    </a:lnTo>
                    <a:lnTo>
                      <a:pt x="351" y="108"/>
                    </a:lnTo>
                    <a:lnTo>
                      <a:pt x="351" y="142"/>
                    </a:lnTo>
                    <a:lnTo>
                      <a:pt x="0" y="142"/>
                    </a:lnTo>
                    <a:lnTo>
                      <a:pt x="0" y="108"/>
                    </a:lnTo>
                    <a:lnTo>
                      <a:pt x="88" y="59"/>
                    </a:lnTo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991" name="Line 204"/>
              <p:cNvSpPr>
                <a:spLocks noChangeShapeType="1"/>
              </p:cNvSpPr>
              <p:nvPr/>
            </p:nvSpPr>
            <p:spPr bwMode="auto">
              <a:xfrm>
                <a:off x="1986209" y="5097174"/>
                <a:ext cx="139031" cy="0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92" name="Line 205"/>
              <p:cNvSpPr>
                <a:spLocks noChangeShapeType="1"/>
              </p:cNvSpPr>
              <p:nvPr/>
            </p:nvSpPr>
            <p:spPr bwMode="auto">
              <a:xfrm>
                <a:off x="2419344" y="5312388"/>
                <a:ext cx="132614" cy="0"/>
              </a:xfrm>
              <a:prstGeom prst="line">
                <a:avLst/>
              </a:prstGeom>
              <a:noFill/>
              <a:ln w="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993" name="Oval 243"/>
              <p:cNvSpPr>
                <a:spLocks noChangeArrowheads="1"/>
              </p:cNvSpPr>
              <p:nvPr/>
            </p:nvSpPr>
            <p:spPr bwMode="auto">
              <a:xfrm>
                <a:off x="2015805" y="5423284"/>
                <a:ext cx="58712" cy="68280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94" name="Oval 244"/>
              <p:cNvSpPr>
                <a:spLocks noChangeArrowheads="1"/>
              </p:cNvSpPr>
              <p:nvPr/>
            </p:nvSpPr>
            <p:spPr bwMode="auto">
              <a:xfrm>
                <a:off x="2030087" y="5218447"/>
                <a:ext cx="58711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95" name="Oval 245"/>
              <p:cNvSpPr>
                <a:spLocks noChangeArrowheads="1"/>
              </p:cNvSpPr>
              <p:nvPr/>
            </p:nvSpPr>
            <p:spPr bwMode="auto">
              <a:xfrm>
                <a:off x="2084038" y="4667450"/>
                <a:ext cx="58711" cy="68280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96" name="Oval 246"/>
              <p:cNvSpPr>
                <a:spLocks noChangeArrowheads="1"/>
              </p:cNvSpPr>
              <p:nvPr/>
            </p:nvSpPr>
            <p:spPr bwMode="auto">
              <a:xfrm>
                <a:off x="1998351" y="4992967"/>
                <a:ext cx="57124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97" name="Oval 247"/>
              <p:cNvSpPr>
                <a:spLocks noChangeArrowheads="1"/>
              </p:cNvSpPr>
              <p:nvPr/>
            </p:nvSpPr>
            <p:spPr bwMode="auto">
              <a:xfrm>
                <a:off x="2103079" y="5232737"/>
                <a:ext cx="58711" cy="71455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98" name="Oval 248"/>
              <p:cNvSpPr>
                <a:spLocks noChangeArrowheads="1"/>
              </p:cNvSpPr>
              <p:nvPr/>
            </p:nvSpPr>
            <p:spPr bwMode="auto">
              <a:xfrm>
                <a:off x="1942813" y="4718262"/>
                <a:ext cx="58712" cy="69867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999" name="Oval 249"/>
              <p:cNvSpPr>
                <a:spLocks noChangeArrowheads="1"/>
              </p:cNvSpPr>
              <p:nvPr/>
            </p:nvSpPr>
            <p:spPr bwMode="auto">
              <a:xfrm>
                <a:off x="1987243" y="5304193"/>
                <a:ext cx="57124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00" name="Oval 250"/>
              <p:cNvSpPr>
                <a:spLocks noChangeArrowheads="1"/>
              </p:cNvSpPr>
              <p:nvPr/>
            </p:nvSpPr>
            <p:spPr bwMode="auto">
              <a:xfrm>
                <a:off x="2045955" y="5140640"/>
                <a:ext cx="57124" cy="68280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01" name="Oval 251"/>
              <p:cNvSpPr>
                <a:spLocks noChangeArrowheads="1"/>
              </p:cNvSpPr>
              <p:nvPr/>
            </p:nvSpPr>
            <p:spPr bwMode="auto">
              <a:xfrm>
                <a:off x="2001525" y="5353417"/>
                <a:ext cx="57124" cy="69867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02" name="Oval 252"/>
              <p:cNvSpPr>
                <a:spLocks noChangeArrowheads="1"/>
              </p:cNvSpPr>
              <p:nvPr/>
            </p:nvSpPr>
            <p:spPr bwMode="auto">
              <a:xfrm>
                <a:off x="1988830" y="4684917"/>
                <a:ext cx="57124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03" name="Oval 253"/>
              <p:cNvSpPr>
                <a:spLocks noChangeArrowheads="1"/>
              </p:cNvSpPr>
              <p:nvPr/>
            </p:nvSpPr>
            <p:spPr bwMode="auto">
              <a:xfrm>
                <a:off x="2036434" y="4975500"/>
                <a:ext cx="57124" cy="69867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04" name="Oval 254"/>
              <p:cNvSpPr>
                <a:spLocks noChangeArrowheads="1"/>
              </p:cNvSpPr>
              <p:nvPr/>
            </p:nvSpPr>
            <p:spPr bwMode="auto">
              <a:xfrm>
                <a:off x="2045955" y="5312132"/>
                <a:ext cx="57124" cy="68280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05" name="Oval 255"/>
              <p:cNvSpPr>
                <a:spLocks noChangeArrowheads="1"/>
              </p:cNvSpPr>
              <p:nvPr/>
            </p:nvSpPr>
            <p:spPr bwMode="auto">
              <a:xfrm>
                <a:off x="2084038" y="5294665"/>
                <a:ext cx="58711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06" name="Oval 256"/>
              <p:cNvSpPr>
                <a:spLocks noChangeArrowheads="1"/>
              </p:cNvSpPr>
              <p:nvPr/>
            </p:nvSpPr>
            <p:spPr bwMode="auto">
              <a:xfrm>
                <a:off x="2023740" y="5612243"/>
                <a:ext cx="57124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07" name="Oval 257"/>
              <p:cNvSpPr>
                <a:spLocks noChangeArrowheads="1"/>
              </p:cNvSpPr>
              <p:nvPr/>
            </p:nvSpPr>
            <p:spPr bwMode="auto">
              <a:xfrm>
                <a:off x="1972963" y="4811948"/>
                <a:ext cx="57124" cy="69867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08" name="Oval 258"/>
              <p:cNvSpPr>
                <a:spLocks noChangeArrowheads="1"/>
              </p:cNvSpPr>
              <p:nvPr/>
            </p:nvSpPr>
            <p:spPr bwMode="auto">
              <a:xfrm>
                <a:off x="1988830" y="5123174"/>
                <a:ext cx="57124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09" name="Oval 259"/>
              <p:cNvSpPr>
                <a:spLocks noChangeArrowheads="1"/>
              </p:cNvSpPr>
              <p:nvPr/>
            </p:nvSpPr>
            <p:spPr bwMode="auto">
              <a:xfrm>
                <a:off x="1988830" y="4615050"/>
                <a:ext cx="57124" cy="69867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10" name="Oval 260"/>
              <p:cNvSpPr>
                <a:spLocks noChangeArrowheads="1"/>
              </p:cNvSpPr>
              <p:nvPr/>
            </p:nvSpPr>
            <p:spPr bwMode="auto">
              <a:xfrm>
                <a:off x="2036434" y="4675390"/>
                <a:ext cx="57124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11" name="Oval 261"/>
              <p:cNvSpPr>
                <a:spLocks noChangeArrowheads="1"/>
              </p:cNvSpPr>
              <p:nvPr/>
            </p:nvSpPr>
            <p:spPr bwMode="auto">
              <a:xfrm>
                <a:off x="2036434" y="4453086"/>
                <a:ext cx="57124" cy="66691"/>
              </a:xfrm>
              <a:prstGeom prst="ellipse">
                <a:avLst/>
              </a:prstGeom>
              <a:noFill/>
              <a:ln w="19050">
                <a:solidFill>
                  <a:schemeClr val="accent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12" name="Oval 262"/>
              <p:cNvSpPr>
                <a:spLocks noChangeArrowheads="1"/>
              </p:cNvSpPr>
              <p:nvPr/>
            </p:nvSpPr>
            <p:spPr bwMode="auto">
              <a:xfrm>
                <a:off x="2036434" y="4580117"/>
                <a:ext cx="57124" cy="69867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en-US" sz="72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013" name="Oval 263"/>
              <p:cNvSpPr>
                <a:spLocks noChangeArrowheads="1"/>
              </p:cNvSpPr>
              <p:nvPr/>
            </p:nvSpPr>
            <p:spPr bwMode="auto">
              <a:xfrm>
                <a:off x="2477561" y="5577309"/>
                <a:ext cx="58711" cy="69867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14" name="Oval 264"/>
              <p:cNvSpPr>
                <a:spLocks noChangeArrowheads="1"/>
              </p:cNvSpPr>
              <p:nvPr/>
            </p:nvSpPr>
            <p:spPr bwMode="auto">
              <a:xfrm>
                <a:off x="2521991" y="4735730"/>
                <a:ext cx="57124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15" name="Oval 265"/>
              <p:cNvSpPr>
                <a:spLocks noChangeArrowheads="1"/>
              </p:cNvSpPr>
              <p:nvPr/>
            </p:nvSpPr>
            <p:spPr bwMode="auto">
              <a:xfrm>
                <a:off x="2455346" y="5372471"/>
                <a:ext cx="58711" cy="68280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16" name="Oval 266"/>
              <p:cNvSpPr>
                <a:spLocks noChangeArrowheads="1"/>
              </p:cNvSpPr>
              <p:nvPr/>
            </p:nvSpPr>
            <p:spPr bwMode="auto">
              <a:xfrm>
                <a:off x="2463279" y="4881815"/>
                <a:ext cx="58712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17" name="Oval 267"/>
              <p:cNvSpPr>
                <a:spLocks noChangeArrowheads="1"/>
              </p:cNvSpPr>
              <p:nvPr/>
            </p:nvSpPr>
            <p:spPr bwMode="auto">
              <a:xfrm>
                <a:off x="2385527" y="5269259"/>
                <a:ext cx="58711" cy="66691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18" name="Oval 268"/>
              <p:cNvSpPr>
                <a:spLocks noChangeArrowheads="1"/>
              </p:cNvSpPr>
              <p:nvPr/>
            </p:nvSpPr>
            <p:spPr bwMode="auto">
              <a:xfrm>
                <a:off x="2425196" y="5553490"/>
                <a:ext cx="57124" cy="68280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19" name="Oval 269"/>
              <p:cNvSpPr>
                <a:spLocks noChangeArrowheads="1"/>
              </p:cNvSpPr>
              <p:nvPr/>
            </p:nvSpPr>
            <p:spPr bwMode="auto">
              <a:xfrm>
                <a:off x="2552139" y="5242265"/>
                <a:ext cx="57124" cy="69867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20" name="Oval 270"/>
              <p:cNvSpPr>
                <a:spLocks noChangeArrowheads="1"/>
              </p:cNvSpPr>
              <p:nvPr/>
            </p:nvSpPr>
            <p:spPr bwMode="auto">
              <a:xfrm>
                <a:off x="2482320" y="5232737"/>
                <a:ext cx="60298" cy="71455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21" name="Oval 271"/>
              <p:cNvSpPr>
                <a:spLocks noChangeArrowheads="1"/>
              </p:cNvSpPr>
              <p:nvPr/>
            </p:nvSpPr>
            <p:spPr bwMode="auto">
              <a:xfrm>
                <a:off x="2472800" y="5123174"/>
                <a:ext cx="58712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22" name="Oval 272"/>
              <p:cNvSpPr>
                <a:spLocks noChangeArrowheads="1"/>
              </p:cNvSpPr>
              <p:nvPr/>
            </p:nvSpPr>
            <p:spPr bwMode="auto">
              <a:xfrm>
                <a:off x="2499776" y="5250205"/>
                <a:ext cx="57124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23" name="Oval 273"/>
              <p:cNvSpPr>
                <a:spLocks noChangeArrowheads="1"/>
              </p:cNvSpPr>
              <p:nvPr/>
            </p:nvSpPr>
            <p:spPr bwMode="auto">
              <a:xfrm>
                <a:off x="2471213" y="4761136"/>
                <a:ext cx="58711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24" name="Oval 274"/>
              <p:cNvSpPr>
                <a:spLocks noChangeArrowheads="1"/>
              </p:cNvSpPr>
              <p:nvPr/>
            </p:nvSpPr>
            <p:spPr bwMode="auto">
              <a:xfrm>
                <a:off x="2482320" y="4632517"/>
                <a:ext cx="58712" cy="69867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25" name="Oval 275"/>
              <p:cNvSpPr>
                <a:spLocks noChangeArrowheads="1"/>
              </p:cNvSpPr>
              <p:nvPr/>
            </p:nvSpPr>
            <p:spPr bwMode="auto">
              <a:xfrm>
                <a:off x="2385527" y="5328011"/>
                <a:ext cx="58711" cy="69867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26" name="Oval 276"/>
              <p:cNvSpPr>
                <a:spLocks noChangeArrowheads="1"/>
              </p:cNvSpPr>
              <p:nvPr/>
            </p:nvSpPr>
            <p:spPr bwMode="auto">
              <a:xfrm>
                <a:off x="2434717" y="5226386"/>
                <a:ext cx="57124" cy="68280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27" name="Oval 277"/>
              <p:cNvSpPr>
                <a:spLocks noChangeArrowheads="1"/>
              </p:cNvSpPr>
              <p:nvPr/>
            </p:nvSpPr>
            <p:spPr bwMode="auto">
              <a:xfrm>
                <a:off x="2434717" y="5294665"/>
                <a:ext cx="57124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28" name="Oval 278"/>
              <p:cNvSpPr>
                <a:spLocks noChangeArrowheads="1"/>
              </p:cNvSpPr>
              <p:nvPr/>
            </p:nvSpPr>
            <p:spPr bwMode="auto">
              <a:xfrm>
                <a:off x="2482320" y="5467745"/>
                <a:ext cx="58712" cy="68280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29" name="Oval 279"/>
              <p:cNvSpPr>
                <a:spLocks noChangeArrowheads="1"/>
              </p:cNvSpPr>
              <p:nvPr/>
            </p:nvSpPr>
            <p:spPr bwMode="auto">
              <a:xfrm>
                <a:off x="2521991" y="5294665"/>
                <a:ext cx="57124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30" name="Oval 280"/>
              <p:cNvSpPr>
                <a:spLocks noChangeArrowheads="1"/>
              </p:cNvSpPr>
              <p:nvPr/>
            </p:nvSpPr>
            <p:spPr bwMode="auto">
              <a:xfrm>
                <a:off x="2529924" y="5477272"/>
                <a:ext cx="57124" cy="66691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31" name="Oval 281"/>
              <p:cNvSpPr>
                <a:spLocks noChangeArrowheads="1"/>
              </p:cNvSpPr>
              <p:nvPr/>
            </p:nvSpPr>
            <p:spPr bwMode="auto">
              <a:xfrm>
                <a:off x="2434717" y="5485212"/>
                <a:ext cx="57124" cy="6827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  <p:sp>
            <p:nvSpPr>
              <p:cNvPr id="1032" name="Oval 282"/>
              <p:cNvSpPr>
                <a:spLocks noChangeArrowheads="1"/>
              </p:cNvSpPr>
              <p:nvPr/>
            </p:nvSpPr>
            <p:spPr bwMode="auto">
              <a:xfrm>
                <a:off x="2472800" y="5312132"/>
                <a:ext cx="58712" cy="68280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7200">
                  <a:latin typeface="Constantia" panose="02030602050306030303" pitchFamily="18" charset="0"/>
                </a:endParaRPr>
              </a:p>
            </p:txBody>
          </p:sp>
        </p:grpSp>
        <p:grpSp>
          <p:nvGrpSpPr>
            <p:cNvPr id="640" name="Groupe 4"/>
            <p:cNvGrpSpPr>
              <a:grpSpLocks/>
            </p:cNvGrpSpPr>
            <p:nvPr/>
          </p:nvGrpSpPr>
          <p:grpSpPr bwMode="auto">
            <a:xfrm>
              <a:off x="5926539" y="2887663"/>
              <a:ext cx="3182545" cy="3092743"/>
              <a:chOff x="5926853" y="2814895"/>
              <a:chExt cx="3181651" cy="3092721"/>
            </a:xfrm>
          </p:grpSpPr>
          <p:sp>
            <p:nvSpPr>
              <p:cNvPr id="787" name="Rectangle 24"/>
              <p:cNvSpPr>
                <a:spLocks noChangeArrowheads="1"/>
              </p:cNvSpPr>
              <p:nvPr/>
            </p:nvSpPr>
            <p:spPr bwMode="auto">
              <a:xfrm>
                <a:off x="5927546" y="5606637"/>
                <a:ext cx="424960" cy="2980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300</a:t>
                </a:r>
                <a:endParaRPr lang="en-US" altLang="en-US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788" name="Rectangle 30"/>
              <p:cNvSpPr>
                <a:spLocks noChangeArrowheads="1"/>
              </p:cNvSpPr>
              <p:nvPr/>
            </p:nvSpPr>
            <p:spPr bwMode="auto">
              <a:xfrm>
                <a:off x="5932879" y="4790970"/>
                <a:ext cx="445962" cy="2980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400</a:t>
                </a:r>
                <a:endParaRPr lang="en-US" altLang="en-US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789" name="Rectangle 36"/>
              <p:cNvSpPr>
                <a:spLocks noChangeArrowheads="1"/>
              </p:cNvSpPr>
              <p:nvPr/>
            </p:nvSpPr>
            <p:spPr bwMode="auto">
              <a:xfrm>
                <a:off x="5926853" y="3923385"/>
                <a:ext cx="431138" cy="2980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500</a:t>
                </a:r>
                <a:endParaRPr lang="en-US" altLang="en-US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790" name="Rectangle 42"/>
              <p:cNvSpPr>
                <a:spLocks noChangeArrowheads="1"/>
              </p:cNvSpPr>
              <p:nvPr/>
            </p:nvSpPr>
            <p:spPr bwMode="auto">
              <a:xfrm>
                <a:off x="5926853" y="3065372"/>
                <a:ext cx="448433" cy="2980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600</a:t>
                </a:r>
                <a:endParaRPr lang="en-US" altLang="en-US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grpSp>
            <p:nvGrpSpPr>
              <p:cNvPr id="791" name="Groupe 3"/>
              <p:cNvGrpSpPr>
                <a:grpSpLocks/>
              </p:cNvGrpSpPr>
              <p:nvPr/>
            </p:nvGrpSpPr>
            <p:grpSpPr bwMode="auto">
              <a:xfrm>
                <a:off x="6405990" y="2814895"/>
                <a:ext cx="2702514" cy="3092721"/>
                <a:chOff x="6405990" y="2814895"/>
                <a:chExt cx="2702514" cy="3092721"/>
              </a:xfrm>
            </p:grpSpPr>
            <p:sp>
              <p:nvSpPr>
                <p:cNvPr id="792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6405990" y="5896760"/>
                  <a:ext cx="2702514" cy="10856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793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6405990" y="3245447"/>
                  <a:ext cx="0" cy="2647496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794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6405990" y="3245447"/>
                  <a:ext cx="0" cy="2647496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795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6951165" y="5856682"/>
                  <a:ext cx="0" cy="3978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79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7396725" y="5856973"/>
                  <a:ext cx="0" cy="3978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797" name="Line 22"/>
                <p:cNvSpPr>
                  <a:spLocks noChangeShapeType="1"/>
                </p:cNvSpPr>
                <p:nvPr/>
              </p:nvSpPr>
              <p:spPr bwMode="auto">
                <a:xfrm>
                  <a:off x="6405990" y="5892944"/>
                  <a:ext cx="2897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798" name="Line 25"/>
                <p:cNvSpPr>
                  <a:spLocks noChangeShapeType="1"/>
                </p:cNvSpPr>
                <p:nvPr/>
              </p:nvSpPr>
              <p:spPr bwMode="auto">
                <a:xfrm>
                  <a:off x="6405990" y="5446997"/>
                  <a:ext cx="2897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799" name="Line 28"/>
                <p:cNvSpPr>
                  <a:spLocks noChangeShapeType="1"/>
                </p:cNvSpPr>
                <p:nvPr/>
              </p:nvSpPr>
              <p:spPr bwMode="auto">
                <a:xfrm>
                  <a:off x="6405990" y="5007682"/>
                  <a:ext cx="2897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00" name="Line 31"/>
                <p:cNvSpPr>
                  <a:spLocks noChangeShapeType="1"/>
                </p:cNvSpPr>
                <p:nvPr/>
              </p:nvSpPr>
              <p:spPr bwMode="auto">
                <a:xfrm>
                  <a:off x="6405990" y="4570024"/>
                  <a:ext cx="2897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01" name="Line 34"/>
                <p:cNvSpPr>
                  <a:spLocks noChangeShapeType="1"/>
                </p:cNvSpPr>
                <p:nvPr/>
              </p:nvSpPr>
              <p:spPr bwMode="auto">
                <a:xfrm>
                  <a:off x="6405990" y="4130708"/>
                  <a:ext cx="2897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02" name="Line 37"/>
                <p:cNvSpPr>
                  <a:spLocks noChangeShapeType="1"/>
                </p:cNvSpPr>
                <p:nvPr/>
              </p:nvSpPr>
              <p:spPr bwMode="auto">
                <a:xfrm>
                  <a:off x="6405990" y="3693051"/>
                  <a:ext cx="2897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03" name="Line 40"/>
                <p:cNvSpPr>
                  <a:spLocks noChangeShapeType="1"/>
                </p:cNvSpPr>
                <p:nvPr/>
              </p:nvSpPr>
              <p:spPr bwMode="auto">
                <a:xfrm>
                  <a:off x="6405990" y="3253736"/>
                  <a:ext cx="2897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04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6405990" y="3245447"/>
                  <a:ext cx="0" cy="2647496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05" name="Oval 48"/>
                <p:cNvSpPr>
                  <a:spLocks noChangeArrowheads="1"/>
                </p:cNvSpPr>
                <p:nvPr/>
              </p:nvSpPr>
              <p:spPr bwMode="auto">
                <a:xfrm>
                  <a:off x="6882373" y="4565552"/>
                  <a:ext cx="22871" cy="23210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GB" altLang="en-US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06" name="Line 49"/>
                <p:cNvSpPr>
                  <a:spLocks noChangeShapeType="1"/>
                </p:cNvSpPr>
                <p:nvPr/>
              </p:nvSpPr>
              <p:spPr bwMode="auto">
                <a:xfrm flipV="1">
                  <a:off x="7312939" y="3776442"/>
                  <a:ext cx="0" cy="268562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ys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07" name="Oval 51"/>
                <p:cNvSpPr>
                  <a:spLocks noChangeArrowheads="1"/>
                </p:cNvSpPr>
                <p:nvPr/>
              </p:nvSpPr>
              <p:spPr bwMode="auto">
                <a:xfrm>
                  <a:off x="6882373" y="4565552"/>
                  <a:ext cx="22871" cy="23210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GB" altLang="en-US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08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7312939" y="4573841"/>
                  <a:ext cx="0" cy="258616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ys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09" name="Line 54"/>
                <p:cNvSpPr>
                  <a:spLocks noChangeShapeType="1"/>
                </p:cNvSpPr>
                <p:nvPr/>
              </p:nvSpPr>
              <p:spPr bwMode="auto">
                <a:xfrm>
                  <a:off x="6748554" y="4573832"/>
                  <a:ext cx="276148" cy="0"/>
                </a:xfrm>
                <a:prstGeom prst="line">
                  <a:avLst/>
                </a:prstGeom>
                <a:noFill/>
                <a:ln w="19050">
                  <a:solidFill>
                    <a:schemeClr val="accent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fr-BE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10" name="Line 55"/>
                <p:cNvSpPr>
                  <a:spLocks noChangeShapeType="1"/>
                </p:cNvSpPr>
                <p:nvPr/>
              </p:nvSpPr>
              <p:spPr bwMode="auto">
                <a:xfrm>
                  <a:off x="7178764" y="3776442"/>
                  <a:ext cx="268352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11" name="Line 57"/>
                <p:cNvSpPr>
                  <a:spLocks noChangeShapeType="1"/>
                </p:cNvSpPr>
                <p:nvPr/>
              </p:nvSpPr>
              <p:spPr bwMode="auto">
                <a:xfrm>
                  <a:off x="6748554" y="4573832"/>
                  <a:ext cx="276148" cy="0"/>
                </a:xfrm>
                <a:prstGeom prst="line">
                  <a:avLst/>
                </a:prstGeom>
                <a:noFill/>
                <a:ln w="19050">
                  <a:solidFill>
                    <a:schemeClr val="accent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fr-BE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12" name="Line 58"/>
                <p:cNvSpPr>
                  <a:spLocks noChangeShapeType="1"/>
                </p:cNvSpPr>
                <p:nvPr/>
              </p:nvSpPr>
              <p:spPr bwMode="auto">
                <a:xfrm>
                  <a:off x="7178764" y="4832457"/>
                  <a:ext cx="268352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13" name="Freeform 60"/>
                <p:cNvSpPr>
                  <a:spLocks/>
                </p:cNvSpPr>
                <p:nvPr/>
              </p:nvSpPr>
              <p:spPr bwMode="auto">
                <a:xfrm flipV="1">
                  <a:off x="6665800" y="4541719"/>
                  <a:ext cx="399241" cy="32123"/>
                </a:xfrm>
                <a:custGeom>
                  <a:avLst/>
                  <a:gdLst>
                    <a:gd name="T0" fmla="*/ 2147483646 w 357"/>
                    <a:gd name="T1" fmla="*/ 0 h 32991"/>
                    <a:gd name="T2" fmla="*/ 0 w 357"/>
                    <a:gd name="T3" fmla="*/ 0 h 32991"/>
                    <a:gd name="T4" fmla="*/ 2147483646 w 357"/>
                    <a:gd name="T5" fmla="*/ 0 h 32991"/>
                    <a:gd name="T6" fmla="*/ 2147483646 w 357"/>
                    <a:gd name="T7" fmla="*/ 0 h 32991"/>
                    <a:gd name="T8" fmla="*/ 2147483646 w 357"/>
                    <a:gd name="T9" fmla="*/ 0 h 32991"/>
                    <a:gd name="T10" fmla="*/ 0 w 357"/>
                    <a:gd name="T11" fmla="*/ 0 h 32991"/>
                    <a:gd name="T12" fmla="*/ 2147483646 w 357"/>
                    <a:gd name="T13" fmla="*/ 0 h 3299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57" h="32991">
                      <a:moveTo>
                        <a:pt x="88" y="0"/>
                      </a:moveTo>
                      <a:lnTo>
                        <a:pt x="0" y="0"/>
                      </a:lnTo>
                      <a:lnTo>
                        <a:pt x="357" y="0"/>
                      </a:lnTo>
                      <a:lnTo>
                        <a:pt x="269" y="0"/>
                      </a:lnTo>
                      <a:lnTo>
                        <a:pt x="357" y="0"/>
                      </a:lnTo>
                      <a:lnTo>
                        <a:pt x="0" y="0"/>
                      </a:lnTo>
                      <a:lnTo>
                        <a:pt x="88" y="0"/>
                      </a:lnTo>
                    </a:path>
                  </a:pathLst>
                </a:custGeom>
                <a:solidFill>
                  <a:schemeClr val="bg2"/>
                </a:solidFill>
                <a:ln w="0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14" name="Freeform 61"/>
                <p:cNvSpPr>
                  <a:spLocks/>
                </p:cNvSpPr>
                <p:nvPr/>
              </p:nvSpPr>
              <p:spPr bwMode="auto">
                <a:xfrm>
                  <a:off x="7165949" y="4045198"/>
                  <a:ext cx="295192" cy="528634"/>
                </a:xfrm>
                <a:custGeom>
                  <a:avLst/>
                  <a:gdLst>
                    <a:gd name="T0" fmla="*/ 76830384 w 351"/>
                    <a:gd name="T1" fmla="*/ 455125023 h 319"/>
                    <a:gd name="T2" fmla="*/ 0 w 351"/>
                    <a:gd name="T3" fmla="*/ 113056795 h 319"/>
                    <a:gd name="T4" fmla="*/ 0 w 351"/>
                    <a:gd name="T5" fmla="*/ 0 h 319"/>
                    <a:gd name="T6" fmla="*/ 309972544 w 351"/>
                    <a:gd name="T7" fmla="*/ 0 h 319"/>
                    <a:gd name="T8" fmla="*/ 309972544 w 351"/>
                    <a:gd name="T9" fmla="*/ 113056795 h 319"/>
                    <a:gd name="T10" fmla="*/ 232258804 w 351"/>
                    <a:gd name="T11" fmla="*/ 455125023 h 319"/>
                    <a:gd name="T12" fmla="*/ 309972544 w 351"/>
                    <a:gd name="T13" fmla="*/ 808789736 h 319"/>
                    <a:gd name="T14" fmla="*/ 309972544 w 351"/>
                    <a:gd name="T15" fmla="*/ 924744375 h 319"/>
                    <a:gd name="T16" fmla="*/ 0 w 351"/>
                    <a:gd name="T17" fmla="*/ 924744375 h 319"/>
                    <a:gd name="T18" fmla="*/ 0 w 351"/>
                    <a:gd name="T19" fmla="*/ 808789736 h 319"/>
                    <a:gd name="T20" fmla="*/ 76830384 w 351"/>
                    <a:gd name="T21" fmla="*/ 455125023 h 319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51" h="319">
                      <a:moveTo>
                        <a:pt x="87" y="157"/>
                      </a:moveTo>
                      <a:lnTo>
                        <a:pt x="0" y="39"/>
                      </a:lnTo>
                      <a:lnTo>
                        <a:pt x="0" y="0"/>
                      </a:lnTo>
                      <a:lnTo>
                        <a:pt x="351" y="0"/>
                      </a:lnTo>
                      <a:lnTo>
                        <a:pt x="351" y="39"/>
                      </a:lnTo>
                      <a:lnTo>
                        <a:pt x="263" y="157"/>
                      </a:lnTo>
                      <a:lnTo>
                        <a:pt x="351" y="279"/>
                      </a:lnTo>
                      <a:lnTo>
                        <a:pt x="351" y="319"/>
                      </a:lnTo>
                      <a:lnTo>
                        <a:pt x="0" y="319"/>
                      </a:lnTo>
                      <a:lnTo>
                        <a:pt x="0" y="279"/>
                      </a:lnTo>
                      <a:lnTo>
                        <a:pt x="87" y="157"/>
                      </a:lnTo>
                    </a:path>
                  </a:pathLst>
                </a:custGeom>
                <a:solidFill>
                  <a:schemeClr val="accent4">
                    <a:lumMod val="60000"/>
                    <a:lumOff val="40000"/>
                  </a:scheme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r-BE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15" name="Line 63"/>
                <p:cNvSpPr>
                  <a:spLocks noChangeShapeType="1"/>
                </p:cNvSpPr>
                <p:nvPr/>
              </p:nvSpPr>
              <p:spPr bwMode="auto">
                <a:xfrm>
                  <a:off x="6748554" y="4573832"/>
                  <a:ext cx="253929" cy="0"/>
                </a:xfrm>
                <a:prstGeom prst="line">
                  <a:avLst/>
                </a:prstGeom>
                <a:noFill/>
                <a:ln w="19050">
                  <a:solidFill>
                    <a:schemeClr val="accent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fr-BE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16" name="Line 64"/>
                <p:cNvSpPr>
                  <a:spLocks noChangeShapeType="1"/>
                </p:cNvSpPr>
                <p:nvPr/>
              </p:nvSpPr>
              <p:spPr bwMode="auto">
                <a:xfrm>
                  <a:off x="7238883" y="4305278"/>
                  <a:ext cx="14811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17" name="Oval 106"/>
                <p:cNvSpPr>
                  <a:spLocks noChangeArrowheads="1"/>
                </p:cNvSpPr>
                <p:nvPr/>
              </p:nvSpPr>
              <p:spPr bwMode="auto">
                <a:xfrm>
                  <a:off x="6926304" y="4540495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18" name="Oval 107"/>
                <p:cNvSpPr>
                  <a:spLocks noChangeArrowheads="1"/>
                </p:cNvSpPr>
                <p:nvPr/>
              </p:nvSpPr>
              <p:spPr bwMode="auto">
                <a:xfrm>
                  <a:off x="6910434" y="4538908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19" name="Oval 108"/>
                <p:cNvSpPr>
                  <a:spLocks noChangeArrowheads="1"/>
                </p:cNvSpPr>
                <p:nvPr/>
              </p:nvSpPr>
              <p:spPr bwMode="auto">
                <a:xfrm>
                  <a:off x="6926304" y="4540495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20" name="Oval 109"/>
                <p:cNvSpPr>
                  <a:spLocks noChangeArrowheads="1"/>
                </p:cNvSpPr>
                <p:nvPr/>
              </p:nvSpPr>
              <p:spPr bwMode="auto">
                <a:xfrm>
                  <a:off x="6823145" y="4540495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21" name="Oval 110"/>
                <p:cNvSpPr>
                  <a:spLocks noChangeArrowheads="1"/>
                </p:cNvSpPr>
                <p:nvPr/>
              </p:nvSpPr>
              <p:spPr bwMode="auto">
                <a:xfrm>
                  <a:off x="6864408" y="4013448"/>
                  <a:ext cx="58722" cy="63500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22" name="Oval 111"/>
                <p:cNvSpPr>
                  <a:spLocks noChangeArrowheads="1"/>
                </p:cNvSpPr>
                <p:nvPr/>
              </p:nvSpPr>
              <p:spPr bwMode="auto">
                <a:xfrm>
                  <a:off x="6897737" y="4538908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23" name="Oval 112"/>
                <p:cNvSpPr>
                  <a:spLocks noChangeArrowheads="1"/>
                </p:cNvSpPr>
                <p:nvPr/>
              </p:nvSpPr>
              <p:spPr bwMode="auto">
                <a:xfrm>
                  <a:off x="6854886" y="4272210"/>
                  <a:ext cx="58722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24" name="Oval 113"/>
                <p:cNvSpPr>
                  <a:spLocks noChangeArrowheads="1"/>
                </p:cNvSpPr>
                <p:nvPr/>
              </p:nvSpPr>
              <p:spPr bwMode="auto">
                <a:xfrm>
                  <a:off x="6851712" y="3745163"/>
                  <a:ext cx="60308" cy="63500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25" name="Oval 114"/>
                <p:cNvSpPr>
                  <a:spLocks noChangeArrowheads="1"/>
                </p:cNvSpPr>
                <p:nvPr/>
              </p:nvSpPr>
              <p:spPr bwMode="auto">
                <a:xfrm>
                  <a:off x="6904085" y="4805606"/>
                  <a:ext cx="58721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26" name="Oval 115"/>
                <p:cNvSpPr>
                  <a:spLocks noChangeArrowheads="1"/>
                </p:cNvSpPr>
                <p:nvPr/>
              </p:nvSpPr>
              <p:spPr bwMode="auto">
                <a:xfrm>
                  <a:off x="6789817" y="4540495"/>
                  <a:ext cx="58721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27" name="Oval 116"/>
                <p:cNvSpPr>
                  <a:spLocks noChangeArrowheads="1"/>
                </p:cNvSpPr>
                <p:nvPr/>
              </p:nvSpPr>
              <p:spPr bwMode="auto">
                <a:xfrm>
                  <a:off x="6769185" y="4537320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28" name="Oval 117"/>
                <p:cNvSpPr>
                  <a:spLocks noChangeArrowheads="1"/>
                </p:cNvSpPr>
                <p:nvPr/>
              </p:nvSpPr>
              <p:spPr bwMode="auto">
                <a:xfrm>
                  <a:off x="6815210" y="4540495"/>
                  <a:ext cx="58721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29" name="Oval 118"/>
                <p:cNvSpPr>
                  <a:spLocks noChangeArrowheads="1"/>
                </p:cNvSpPr>
                <p:nvPr/>
              </p:nvSpPr>
              <p:spPr bwMode="auto">
                <a:xfrm>
                  <a:off x="6850125" y="4540495"/>
                  <a:ext cx="58721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30" name="Oval 119"/>
                <p:cNvSpPr>
                  <a:spLocks noChangeArrowheads="1"/>
                </p:cNvSpPr>
                <p:nvPr/>
              </p:nvSpPr>
              <p:spPr bwMode="auto">
                <a:xfrm>
                  <a:off x="6904085" y="4272210"/>
                  <a:ext cx="58721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31" name="Oval 120"/>
                <p:cNvSpPr>
                  <a:spLocks noChangeArrowheads="1"/>
                </p:cNvSpPr>
                <p:nvPr/>
              </p:nvSpPr>
              <p:spPr bwMode="auto">
                <a:xfrm>
                  <a:off x="6886627" y="4537320"/>
                  <a:ext cx="58722" cy="63500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32" name="Oval 121"/>
                <p:cNvSpPr>
                  <a:spLocks noChangeArrowheads="1"/>
                </p:cNvSpPr>
                <p:nvPr/>
              </p:nvSpPr>
              <p:spPr bwMode="auto">
                <a:xfrm>
                  <a:off x="6804100" y="4537320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33" name="Oval 122"/>
                <p:cNvSpPr>
                  <a:spLocks noChangeArrowheads="1"/>
                </p:cNvSpPr>
                <p:nvPr/>
              </p:nvSpPr>
              <p:spPr bwMode="auto">
                <a:xfrm>
                  <a:off x="6873931" y="4540495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34" name="Oval 123"/>
                <p:cNvSpPr>
                  <a:spLocks noChangeArrowheads="1"/>
                </p:cNvSpPr>
                <p:nvPr/>
              </p:nvSpPr>
              <p:spPr bwMode="auto">
                <a:xfrm>
                  <a:off x="6873931" y="4540495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35" name="Oval 124"/>
                <p:cNvSpPr>
                  <a:spLocks noChangeArrowheads="1"/>
                </p:cNvSpPr>
                <p:nvPr/>
              </p:nvSpPr>
              <p:spPr bwMode="auto">
                <a:xfrm>
                  <a:off x="6854886" y="4800843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36" name="Oval 125"/>
                <p:cNvSpPr>
                  <a:spLocks noChangeArrowheads="1"/>
                </p:cNvSpPr>
                <p:nvPr/>
              </p:nvSpPr>
              <p:spPr bwMode="auto">
                <a:xfrm>
                  <a:off x="6824733" y="4538908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37" name="Oval 126"/>
                <p:cNvSpPr>
                  <a:spLocks noChangeArrowheads="1"/>
                </p:cNvSpPr>
                <p:nvPr/>
              </p:nvSpPr>
              <p:spPr bwMode="auto">
                <a:xfrm>
                  <a:off x="7269108" y="4013448"/>
                  <a:ext cx="58721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38" name="Oval 127"/>
                <p:cNvSpPr>
                  <a:spLocks noChangeArrowheads="1"/>
                </p:cNvSpPr>
                <p:nvPr/>
              </p:nvSpPr>
              <p:spPr bwMode="auto">
                <a:xfrm>
                  <a:off x="7221496" y="4272210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39" name="Oval 128"/>
                <p:cNvSpPr>
                  <a:spLocks noChangeArrowheads="1"/>
                </p:cNvSpPr>
                <p:nvPr/>
              </p:nvSpPr>
              <p:spPr bwMode="auto">
                <a:xfrm>
                  <a:off x="7351635" y="4272210"/>
                  <a:ext cx="58721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40" name="Oval 129"/>
                <p:cNvSpPr>
                  <a:spLocks noChangeArrowheads="1"/>
                </p:cNvSpPr>
                <p:nvPr/>
              </p:nvSpPr>
              <p:spPr bwMode="auto">
                <a:xfrm>
                  <a:off x="7380202" y="4540495"/>
                  <a:ext cx="58721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41" name="Oval 130"/>
                <p:cNvSpPr>
                  <a:spLocks noChangeArrowheads="1"/>
                </p:cNvSpPr>
                <p:nvPr/>
              </p:nvSpPr>
              <p:spPr bwMode="auto">
                <a:xfrm>
                  <a:off x="7308784" y="4013448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42" name="Oval 131"/>
                <p:cNvSpPr>
                  <a:spLocks noChangeArrowheads="1"/>
                </p:cNvSpPr>
                <p:nvPr/>
              </p:nvSpPr>
              <p:spPr bwMode="auto">
                <a:xfrm>
                  <a:off x="7178645" y="4015036"/>
                  <a:ext cx="58722" cy="63500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43" name="Oval 132"/>
                <p:cNvSpPr>
                  <a:spLocks noChangeArrowheads="1"/>
                </p:cNvSpPr>
                <p:nvPr/>
              </p:nvSpPr>
              <p:spPr bwMode="auto">
                <a:xfrm>
                  <a:off x="7397659" y="4013448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44" name="Oval 133"/>
                <p:cNvSpPr>
                  <a:spLocks noChangeArrowheads="1"/>
                </p:cNvSpPr>
                <p:nvPr/>
              </p:nvSpPr>
              <p:spPr bwMode="auto">
                <a:xfrm>
                  <a:off x="7361157" y="4013448"/>
                  <a:ext cx="58721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45" name="Oval 134"/>
                <p:cNvSpPr>
                  <a:spLocks noChangeArrowheads="1"/>
                </p:cNvSpPr>
                <p:nvPr/>
              </p:nvSpPr>
              <p:spPr bwMode="auto">
                <a:xfrm>
                  <a:off x="7283391" y="4540495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46" name="Oval 135"/>
                <p:cNvSpPr>
                  <a:spLocks noChangeArrowheads="1"/>
                </p:cNvSpPr>
                <p:nvPr/>
              </p:nvSpPr>
              <p:spPr bwMode="auto">
                <a:xfrm>
                  <a:off x="7319894" y="4540495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47" name="Oval 136"/>
                <p:cNvSpPr>
                  <a:spLocks noChangeArrowheads="1"/>
                </p:cNvSpPr>
                <p:nvPr/>
              </p:nvSpPr>
              <p:spPr bwMode="auto">
                <a:xfrm>
                  <a:off x="7253237" y="4800843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48" name="Oval 137"/>
                <p:cNvSpPr>
                  <a:spLocks noChangeArrowheads="1"/>
                </p:cNvSpPr>
                <p:nvPr/>
              </p:nvSpPr>
              <p:spPr bwMode="auto">
                <a:xfrm>
                  <a:off x="7186581" y="4540495"/>
                  <a:ext cx="58721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49" name="Oval 138"/>
                <p:cNvSpPr>
                  <a:spLocks noChangeArrowheads="1"/>
                </p:cNvSpPr>
                <p:nvPr/>
              </p:nvSpPr>
              <p:spPr bwMode="auto">
                <a:xfrm>
                  <a:off x="7259586" y="3745163"/>
                  <a:ext cx="58721" cy="63500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50" name="Oval 139"/>
                <p:cNvSpPr>
                  <a:spLocks noChangeArrowheads="1"/>
                </p:cNvSpPr>
                <p:nvPr/>
              </p:nvSpPr>
              <p:spPr bwMode="auto">
                <a:xfrm>
                  <a:off x="7308784" y="4272210"/>
                  <a:ext cx="58722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51" name="Oval 140"/>
                <p:cNvSpPr>
                  <a:spLocks noChangeArrowheads="1"/>
                </p:cNvSpPr>
                <p:nvPr/>
              </p:nvSpPr>
              <p:spPr bwMode="auto">
                <a:xfrm>
                  <a:off x="7229431" y="4013448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52" name="Oval 141"/>
                <p:cNvSpPr>
                  <a:spLocks noChangeArrowheads="1"/>
                </p:cNvSpPr>
                <p:nvPr/>
              </p:nvSpPr>
              <p:spPr bwMode="auto">
                <a:xfrm>
                  <a:off x="7256411" y="4272210"/>
                  <a:ext cx="58721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53" name="Oval 142"/>
                <p:cNvSpPr>
                  <a:spLocks noChangeArrowheads="1"/>
                </p:cNvSpPr>
                <p:nvPr/>
              </p:nvSpPr>
              <p:spPr bwMode="auto">
                <a:xfrm>
                  <a:off x="7248476" y="4540495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54" name="Line 158"/>
                <p:cNvSpPr>
                  <a:spLocks noChangeShapeType="1"/>
                </p:cNvSpPr>
                <p:nvPr/>
              </p:nvSpPr>
              <p:spPr bwMode="auto">
                <a:xfrm flipV="1">
                  <a:off x="8310175" y="5854437"/>
                  <a:ext cx="0" cy="3975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55" name="Line 161"/>
                <p:cNvSpPr>
                  <a:spLocks noChangeShapeType="1"/>
                </p:cNvSpPr>
                <p:nvPr/>
              </p:nvSpPr>
              <p:spPr bwMode="auto">
                <a:xfrm flipV="1">
                  <a:off x="8745460" y="5854437"/>
                  <a:ext cx="0" cy="3975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56" name="Line 190"/>
                <p:cNvSpPr>
                  <a:spLocks noChangeShapeType="1"/>
                </p:cNvSpPr>
                <p:nvPr/>
              </p:nvSpPr>
              <p:spPr bwMode="auto">
                <a:xfrm flipV="1">
                  <a:off x="8315369" y="3525388"/>
                  <a:ext cx="0" cy="526677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prstDash val="sys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57" name="Line 191"/>
                <p:cNvSpPr>
                  <a:spLocks noChangeShapeType="1"/>
                </p:cNvSpPr>
                <p:nvPr/>
              </p:nvSpPr>
              <p:spPr bwMode="auto">
                <a:xfrm flipV="1">
                  <a:off x="8707227" y="3517518"/>
                  <a:ext cx="0" cy="258369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ys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58" name="Line 193"/>
                <p:cNvSpPr>
                  <a:spLocks noChangeShapeType="1"/>
                </p:cNvSpPr>
                <p:nvPr/>
              </p:nvSpPr>
              <p:spPr bwMode="auto">
                <a:xfrm flipV="1">
                  <a:off x="8310326" y="4572526"/>
                  <a:ext cx="0" cy="258369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prstDash val="sys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59" name="Line 194"/>
                <p:cNvSpPr>
                  <a:spLocks noChangeShapeType="1"/>
                </p:cNvSpPr>
                <p:nvPr/>
              </p:nvSpPr>
              <p:spPr bwMode="auto">
                <a:xfrm flipV="1">
                  <a:off x="8707227" y="4175034"/>
                  <a:ext cx="0" cy="129185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ys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60" name="Line 196"/>
                <p:cNvSpPr>
                  <a:spLocks noChangeShapeType="1"/>
                </p:cNvSpPr>
                <p:nvPr/>
              </p:nvSpPr>
              <p:spPr bwMode="auto">
                <a:xfrm>
                  <a:off x="8170181" y="3517518"/>
                  <a:ext cx="274196" cy="0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61" name="Line 197"/>
                <p:cNvSpPr>
                  <a:spLocks noChangeShapeType="1"/>
                </p:cNvSpPr>
                <p:nvPr/>
              </p:nvSpPr>
              <p:spPr bwMode="auto">
                <a:xfrm>
                  <a:off x="8573176" y="3517518"/>
                  <a:ext cx="26810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62" name="Line 199"/>
                <p:cNvSpPr>
                  <a:spLocks noChangeShapeType="1"/>
                </p:cNvSpPr>
                <p:nvPr/>
              </p:nvSpPr>
              <p:spPr bwMode="auto">
                <a:xfrm>
                  <a:off x="8170181" y="4830895"/>
                  <a:ext cx="274196" cy="0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63" name="Line 200"/>
                <p:cNvSpPr>
                  <a:spLocks noChangeShapeType="1"/>
                </p:cNvSpPr>
                <p:nvPr/>
              </p:nvSpPr>
              <p:spPr bwMode="auto">
                <a:xfrm>
                  <a:off x="8573176" y="4304219"/>
                  <a:ext cx="26810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64" name="Freeform 202"/>
                <p:cNvSpPr>
                  <a:spLocks/>
                </p:cNvSpPr>
                <p:nvPr/>
              </p:nvSpPr>
              <p:spPr bwMode="auto">
                <a:xfrm>
                  <a:off x="8151510" y="4043611"/>
                  <a:ext cx="311063" cy="528633"/>
                </a:xfrm>
                <a:custGeom>
                  <a:avLst/>
                  <a:gdLst>
                    <a:gd name="T0" fmla="*/ 83818924 w 356"/>
                    <a:gd name="T1" fmla="*/ 454259745 h 319"/>
                    <a:gd name="T2" fmla="*/ 0 w 356"/>
                    <a:gd name="T3" fmla="*/ 112842015 h 319"/>
                    <a:gd name="T4" fmla="*/ 0 w 356"/>
                    <a:gd name="T5" fmla="*/ 0 h 319"/>
                    <a:gd name="T6" fmla="*/ 339085825 w 356"/>
                    <a:gd name="T7" fmla="*/ 0 h 319"/>
                    <a:gd name="T8" fmla="*/ 339085825 w 356"/>
                    <a:gd name="T9" fmla="*/ 112842015 h 319"/>
                    <a:gd name="T10" fmla="*/ 255266901 w 356"/>
                    <a:gd name="T11" fmla="*/ 454259745 h 319"/>
                    <a:gd name="T12" fmla="*/ 339085825 w 356"/>
                    <a:gd name="T13" fmla="*/ 807249313 h 319"/>
                    <a:gd name="T14" fmla="*/ 339085825 w 356"/>
                    <a:gd name="T15" fmla="*/ 922984713 h 319"/>
                    <a:gd name="T16" fmla="*/ 0 w 356"/>
                    <a:gd name="T17" fmla="*/ 922984713 h 319"/>
                    <a:gd name="T18" fmla="*/ 0 w 356"/>
                    <a:gd name="T19" fmla="*/ 807249313 h 319"/>
                    <a:gd name="T20" fmla="*/ 83818924 w 356"/>
                    <a:gd name="T21" fmla="*/ 454259745 h 319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56" h="319">
                      <a:moveTo>
                        <a:pt x="88" y="157"/>
                      </a:moveTo>
                      <a:lnTo>
                        <a:pt x="0" y="39"/>
                      </a:lnTo>
                      <a:lnTo>
                        <a:pt x="0" y="0"/>
                      </a:lnTo>
                      <a:lnTo>
                        <a:pt x="356" y="0"/>
                      </a:lnTo>
                      <a:lnTo>
                        <a:pt x="356" y="39"/>
                      </a:lnTo>
                      <a:lnTo>
                        <a:pt x="268" y="157"/>
                      </a:lnTo>
                      <a:lnTo>
                        <a:pt x="356" y="279"/>
                      </a:lnTo>
                      <a:lnTo>
                        <a:pt x="356" y="319"/>
                      </a:lnTo>
                      <a:lnTo>
                        <a:pt x="0" y="319"/>
                      </a:lnTo>
                      <a:lnTo>
                        <a:pt x="0" y="279"/>
                      </a:lnTo>
                      <a:lnTo>
                        <a:pt x="88" y="157"/>
                      </a:lnTo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r-BE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65" name="Freeform 203"/>
                <p:cNvSpPr>
                  <a:spLocks/>
                </p:cNvSpPr>
                <p:nvPr/>
              </p:nvSpPr>
              <p:spPr bwMode="auto">
                <a:xfrm>
                  <a:off x="8591124" y="3775325"/>
                  <a:ext cx="290432" cy="447672"/>
                </a:xfrm>
                <a:custGeom>
                  <a:avLst/>
                  <a:gdLst>
                    <a:gd name="T0" fmla="*/ 74886818 w 351"/>
                    <a:gd name="T1" fmla="*/ 468727220 h 270"/>
                    <a:gd name="T2" fmla="*/ 0 w 351"/>
                    <a:gd name="T3" fmla="*/ 156242974 h 270"/>
                    <a:gd name="T4" fmla="*/ 0 w 351"/>
                    <a:gd name="T5" fmla="*/ 0 h 270"/>
                    <a:gd name="T6" fmla="*/ 298696736 w 351"/>
                    <a:gd name="T7" fmla="*/ 0 h 270"/>
                    <a:gd name="T8" fmla="*/ 298696736 w 351"/>
                    <a:gd name="T9" fmla="*/ 156242974 h 270"/>
                    <a:gd name="T10" fmla="*/ 224660454 w 351"/>
                    <a:gd name="T11" fmla="*/ 468727220 h 270"/>
                    <a:gd name="T12" fmla="*/ 298696736 w 351"/>
                    <a:gd name="T13" fmla="*/ 781211466 h 270"/>
                    <a:gd name="T14" fmla="*/ 298696736 w 351"/>
                    <a:gd name="T15" fmla="*/ 697303202 h 270"/>
                    <a:gd name="T16" fmla="*/ 0 w 351"/>
                    <a:gd name="T17" fmla="*/ 697303202 h 270"/>
                    <a:gd name="T18" fmla="*/ 0 w 351"/>
                    <a:gd name="T19" fmla="*/ 781211466 h 270"/>
                    <a:gd name="T20" fmla="*/ 74886818 w 351"/>
                    <a:gd name="T21" fmla="*/ 468727220 h 27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51" h="270">
                      <a:moveTo>
                        <a:pt x="88" y="162"/>
                      </a:moveTo>
                      <a:lnTo>
                        <a:pt x="0" y="54"/>
                      </a:lnTo>
                      <a:lnTo>
                        <a:pt x="0" y="0"/>
                      </a:lnTo>
                      <a:lnTo>
                        <a:pt x="351" y="0"/>
                      </a:lnTo>
                      <a:lnTo>
                        <a:pt x="351" y="54"/>
                      </a:lnTo>
                      <a:lnTo>
                        <a:pt x="264" y="162"/>
                      </a:lnTo>
                      <a:lnTo>
                        <a:pt x="351" y="270"/>
                      </a:lnTo>
                      <a:lnTo>
                        <a:pt x="351" y="241"/>
                      </a:lnTo>
                      <a:lnTo>
                        <a:pt x="0" y="241"/>
                      </a:lnTo>
                      <a:lnTo>
                        <a:pt x="0" y="270"/>
                      </a:lnTo>
                      <a:lnTo>
                        <a:pt x="88" y="162"/>
                      </a:lnTo>
                    </a:path>
                  </a:pathLst>
                </a:custGeom>
                <a:solidFill>
                  <a:schemeClr val="accent4">
                    <a:lumMod val="60000"/>
                    <a:lumOff val="40000"/>
                  </a:scheme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r-BE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66" name="Line 205"/>
                <p:cNvSpPr>
                  <a:spLocks noChangeShapeType="1"/>
                </p:cNvSpPr>
                <p:nvPr/>
              </p:nvSpPr>
              <p:spPr bwMode="auto">
                <a:xfrm>
                  <a:off x="8228619" y="4304219"/>
                  <a:ext cx="157318" cy="0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67" name="Line 206"/>
                <p:cNvSpPr>
                  <a:spLocks noChangeShapeType="1"/>
                </p:cNvSpPr>
                <p:nvPr/>
              </p:nvSpPr>
              <p:spPr bwMode="auto">
                <a:xfrm>
                  <a:off x="8661615" y="4044194"/>
                  <a:ext cx="14539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68" name="Oval 235"/>
                <p:cNvSpPr>
                  <a:spLocks noChangeArrowheads="1"/>
                </p:cNvSpPr>
                <p:nvPr/>
              </p:nvSpPr>
              <p:spPr bwMode="auto">
                <a:xfrm>
                  <a:off x="8245146" y="3483227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69" name="Oval 236"/>
                <p:cNvSpPr>
                  <a:spLocks noChangeArrowheads="1"/>
                </p:cNvSpPr>
                <p:nvPr/>
              </p:nvSpPr>
              <p:spPr bwMode="auto">
                <a:xfrm>
                  <a:off x="8294345" y="4011861"/>
                  <a:ext cx="58721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70" name="Oval 237"/>
                <p:cNvSpPr>
                  <a:spLocks noChangeArrowheads="1"/>
                </p:cNvSpPr>
                <p:nvPr/>
              </p:nvSpPr>
              <p:spPr bwMode="auto">
                <a:xfrm>
                  <a:off x="8245146" y="4011861"/>
                  <a:ext cx="58722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71" name="Oval 238"/>
                <p:cNvSpPr>
                  <a:spLocks noChangeArrowheads="1"/>
                </p:cNvSpPr>
                <p:nvPr/>
              </p:nvSpPr>
              <p:spPr bwMode="auto">
                <a:xfrm>
                  <a:off x="8294345" y="3743575"/>
                  <a:ext cx="58721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72" name="Oval 239"/>
                <p:cNvSpPr>
                  <a:spLocks noChangeArrowheads="1"/>
                </p:cNvSpPr>
                <p:nvPr/>
              </p:nvSpPr>
              <p:spPr bwMode="auto">
                <a:xfrm>
                  <a:off x="8343544" y="4011861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73" name="Oval 240"/>
                <p:cNvSpPr>
                  <a:spLocks noChangeArrowheads="1"/>
                </p:cNvSpPr>
                <p:nvPr/>
              </p:nvSpPr>
              <p:spPr bwMode="auto">
                <a:xfrm>
                  <a:off x="8273713" y="4270622"/>
                  <a:ext cx="58722" cy="66675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74" name="Oval 241"/>
                <p:cNvSpPr>
                  <a:spLocks noChangeArrowheads="1"/>
                </p:cNvSpPr>
                <p:nvPr/>
              </p:nvSpPr>
              <p:spPr bwMode="auto">
                <a:xfrm>
                  <a:off x="8303868" y="3483227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75" name="Oval 242"/>
                <p:cNvSpPr>
                  <a:spLocks noChangeArrowheads="1"/>
                </p:cNvSpPr>
                <p:nvPr/>
              </p:nvSpPr>
              <p:spPr bwMode="auto">
                <a:xfrm>
                  <a:off x="8183252" y="4011861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76" name="Oval 243"/>
                <p:cNvSpPr>
                  <a:spLocks noChangeArrowheads="1"/>
                </p:cNvSpPr>
                <p:nvPr/>
              </p:nvSpPr>
              <p:spPr bwMode="auto">
                <a:xfrm>
                  <a:off x="8294345" y="4538908"/>
                  <a:ext cx="58721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77" name="Oval 244"/>
                <p:cNvSpPr>
                  <a:spLocks noChangeArrowheads="1"/>
                </p:cNvSpPr>
                <p:nvPr/>
              </p:nvSpPr>
              <p:spPr bwMode="auto">
                <a:xfrm>
                  <a:off x="8311802" y="4270622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78" name="Oval 245"/>
                <p:cNvSpPr>
                  <a:spLocks noChangeArrowheads="1"/>
                </p:cNvSpPr>
                <p:nvPr/>
              </p:nvSpPr>
              <p:spPr bwMode="auto">
                <a:xfrm>
                  <a:off x="8248320" y="4269035"/>
                  <a:ext cx="60308" cy="66675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79" name="Oval 246"/>
                <p:cNvSpPr>
                  <a:spLocks noChangeArrowheads="1"/>
                </p:cNvSpPr>
                <p:nvPr/>
              </p:nvSpPr>
              <p:spPr bwMode="auto">
                <a:xfrm>
                  <a:off x="8237211" y="4538908"/>
                  <a:ext cx="58721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80" name="Oval 247"/>
                <p:cNvSpPr>
                  <a:spLocks noChangeArrowheads="1"/>
                </p:cNvSpPr>
                <p:nvPr/>
              </p:nvSpPr>
              <p:spPr bwMode="auto">
                <a:xfrm>
                  <a:off x="8343544" y="4538908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81" name="Oval 248"/>
                <p:cNvSpPr>
                  <a:spLocks noChangeArrowheads="1"/>
                </p:cNvSpPr>
                <p:nvPr/>
              </p:nvSpPr>
              <p:spPr bwMode="auto">
                <a:xfrm>
                  <a:off x="8327673" y="4269035"/>
                  <a:ext cx="58722" cy="66675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82" name="Oval 249"/>
                <p:cNvSpPr>
                  <a:spLocks noChangeArrowheads="1"/>
                </p:cNvSpPr>
                <p:nvPr/>
              </p:nvSpPr>
              <p:spPr bwMode="auto">
                <a:xfrm>
                  <a:off x="8294345" y="4799256"/>
                  <a:ext cx="58721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83" name="Oval 250"/>
                <p:cNvSpPr>
                  <a:spLocks noChangeArrowheads="1"/>
                </p:cNvSpPr>
                <p:nvPr/>
              </p:nvSpPr>
              <p:spPr bwMode="auto">
                <a:xfrm>
                  <a:off x="8230863" y="4269035"/>
                  <a:ext cx="60308" cy="66675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84" name="Oval 251"/>
                <p:cNvSpPr>
                  <a:spLocks noChangeArrowheads="1"/>
                </p:cNvSpPr>
                <p:nvPr/>
              </p:nvSpPr>
              <p:spPr bwMode="auto">
                <a:xfrm>
                  <a:off x="8176903" y="4538908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3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85" name="Oval 252"/>
                <p:cNvSpPr>
                  <a:spLocks noChangeArrowheads="1"/>
                </p:cNvSpPr>
                <p:nvPr/>
              </p:nvSpPr>
              <p:spPr bwMode="auto">
                <a:xfrm>
                  <a:off x="8759352" y="4270622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86" name="Oval 253"/>
                <p:cNvSpPr>
                  <a:spLocks noChangeArrowheads="1"/>
                </p:cNvSpPr>
                <p:nvPr/>
              </p:nvSpPr>
              <p:spPr bwMode="auto">
                <a:xfrm>
                  <a:off x="8640323" y="4011861"/>
                  <a:ext cx="57134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87" name="Oval 254"/>
                <p:cNvSpPr>
                  <a:spLocks noChangeArrowheads="1"/>
                </p:cNvSpPr>
                <p:nvPr/>
              </p:nvSpPr>
              <p:spPr bwMode="auto">
                <a:xfrm>
                  <a:off x="8668890" y="3484815"/>
                  <a:ext cx="60308" cy="63500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88" name="Oval 255"/>
                <p:cNvSpPr>
                  <a:spLocks noChangeArrowheads="1"/>
                </p:cNvSpPr>
                <p:nvPr/>
              </p:nvSpPr>
              <p:spPr bwMode="auto">
                <a:xfrm>
                  <a:off x="8689522" y="3745163"/>
                  <a:ext cx="58722" cy="63500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89" name="Oval 256"/>
                <p:cNvSpPr>
                  <a:spLocks noChangeArrowheads="1"/>
                </p:cNvSpPr>
                <p:nvPr/>
              </p:nvSpPr>
              <p:spPr bwMode="auto">
                <a:xfrm>
                  <a:off x="8707227" y="4012725"/>
                  <a:ext cx="59409" cy="64594"/>
                </a:xfrm>
                <a:prstGeom prst="ellipse">
                  <a:avLst/>
                </a:prstGeom>
                <a:solidFill>
                  <a:schemeClr val="bg2"/>
                </a:solidFill>
                <a:ln w="0">
                  <a:solidFill>
                    <a:srgbClr val="00FF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GB" altLang="en-US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90" name="Oval 257"/>
                <p:cNvSpPr>
                  <a:spLocks noChangeArrowheads="1"/>
                </p:cNvSpPr>
                <p:nvPr/>
              </p:nvSpPr>
              <p:spPr bwMode="auto">
                <a:xfrm>
                  <a:off x="8748243" y="4011861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91" name="Oval 258"/>
                <p:cNvSpPr>
                  <a:spLocks noChangeArrowheads="1"/>
                </p:cNvSpPr>
                <p:nvPr/>
              </p:nvSpPr>
              <p:spPr bwMode="auto">
                <a:xfrm>
                  <a:off x="8676825" y="4270622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92" name="Oval 259"/>
                <p:cNvSpPr>
                  <a:spLocks noChangeArrowheads="1"/>
                </p:cNvSpPr>
                <p:nvPr/>
              </p:nvSpPr>
              <p:spPr bwMode="auto">
                <a:xfrm>
                  <a:off x="8699044" y="4270622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93" name="Oval 260"/>
                <p:cNvSpPr>
                  <a:spLocks noChangeArrowheads="1"/>
                </p:cNvSpPr>
                <p:nvPr/>
              </p:nvSpPr>
              <p:spPr bwMode="auto">
                <a:xfrm>
                  <a:off x="8654606" y="4011861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94" name="Oval 261"/>
                <p:cNvSpPr>
                  <a:spLocks noChangeArrowheads="1"/>
                </p:cNvSpPr>
                <p:nvPr/>
              </p:nvSpPr>
              <p:spPr bwMode="auto">
                <a:xfrm>
                  <a:off x="8624453" y="3745163"/>
                  <a:ext cx="60308" cy="63500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95" name="Oval 262"/>
                <p:cNvSpPr>
                  <a:spLocks noChangeArrowheads="1"/>
                </p:cNvSpPr>
                <p:nvPr/>
              </p:nvSpPr>
              <p:spPr bwMode="auto">
                <a:xfrm>
                  <a:off x="8706980" y="4011861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96" name="Oval 263"/>
                <p:cNvSpPr>
                  <a:spLocks noChangeArrowheads="1"/>
                </p:cNvSpPr>
                <p:nvPr/>
              </p:nvSpPr>
              <p:spPr bwMode="auto">
                <a:xfrm>
                  <a:off x="8751417" y="3745163"/>
                  <a:ext cx="58721" cy="63500"/>
                </a:xfrm>
                <a:prstGeom prst="ellipse">
                  <a:avLst/>
                </a:prstGeom>
                <a:solidFill>
                  <a:schemeClr val="bg2"/>
                </a:solidFill>
                <a:ln w="1270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97" name="ZoneTexte 465"/>
                <p:cNvSpPr txBox="1">
                  <a:spLocks noChangeArrowheads="1"/>
                </p:cNvSpPr>
                <p:nvPr/>
              </p:nvSpPr>
              <p:spPr bwMode="auto">
                <a:xfrm>
                  <a:off x="7596336" y="2814895"/>
                  <a:ext cx="605569" cy="4470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r>
                    <a:rPr lang="fr-BE" altLang="en-US" sz="3600">
                      <a:latin typeface="Constantia" panose="02030602050306030303" pitchFamily="18" charset="0"/>
                    </a:rPr>
                    <a:t>***</a:t>
                  </a:r>
                  <a:endParaRPr lang="en-GB" altLang="en-US" sz="36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98" name="Line 194"/>
                <p:cNvSpPr>
                  <a:spLocks noChangeShapeType="1"/>
                </p:cNvSpPr>
                <p:nvPr/>
              </p:nvSpPr>
              <p:spPr bwMode="auto">
                <a:xfrm flipV="1">
                  <a:off x="8707227" y="4174610"/>
                  <a:ext cx="0" cy="129185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prstDash val="sys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 sz="4400"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899" name="Oval 252"/>
                <p:cNvSpPr>
                  <a:spLocks noChangeArrowheads="1"/>
                </p:cNvSpPr>
                <p:nvPr/>
              </p:nvSpPr>
              <p:spPr bwMode="auto">
                <a:xfrm>
                  <a:off x="8759352" y="4270622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900" name="Oval 254"/>
                <p:cNvSpPr>
                  <a:spLocks noChangeArrowheads="1"/>
                </p:cNvSpPr>
                <p:nvPr/>
              </p:nvSpPr>
              <p:spPr bwMode="auto">
                <a:xfrm>
                  <a:off x="8668890" y="3484815"/>
                  <a:ext cx="60308" cy="61912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901" name="Oval 255"/>
                <p:cNvSpPr>
                  <a:spLocks noChangeArrowheads="1"/>
                </p:cNvSpPr>
                <p:nvPr/>
              </p:nvSpPr>
              <p:spPr bwMode="auto">
                <a:xfrm>
                  <a:off x="8689522" y="3743575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902" name="Oval 256"/>
                <p:cNvSpPr>
                  <a:spLocks noChangeArrowheads="1"/>
                </p:cNvSpPr>
                <p:nvPr/>
              </p:nvSpPr>
              <p:spPr bwMode="auto">
                <a:xfrm>
                  <a:off x="8733959" y="4011861"/>
                  <a:ext cx="58722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defRPr/>
                  </a:pPr>
                  <a:endParaRPr lang="en-GB" altLang="en-US" sz="7200" smtClean="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903" name="Oval 257"/>
                <p:cNvSpPr>
                  <a:spLocks noChangeArrowheads="1"/>
                </p:cNvSpPr>
                <p:nvPr/>
              </p:nvSpPr>
              <p:spPr bwMode="auto">
                <a:xfrm>
                  <a:off x="8748243" y="4011861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904" name="Oval 258"/>
                <p:cNvSpPr>
                  <a:spLocks noChangeArrowheads="1"/>
                </p:cNvSpPr>
                <p:nvPr/>
              </p:nvSpPr>
              <p:spPr bwMode="auto">
                <a:xfrm>
                  <a:off x="8676825" y="4270622"/>
                  <a:ext cx="58722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905" name="Oval 259"/>
                <p:cNvSpPr>
                  <a:spLocks noChangeArrowheads="1"/>
                </p:cNvSpPr>
                <p:nvPr/>
              </p:nvSpPr>
              <p:spPr bwMode="auto">
                <a:xfrm>
                  <a:off x="8699044" y="4270622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906" name="Oval 261"/>
                <p:cNvSpPr>
                  <a:spLocks noChangeArrowheads="1"/>
                </p:cNvSpPr>
                <p:nvPr/>
              </p:nvSpPr>
              <p:spPr bwMode="auto">
                <a:xfrm>
                  <a:off x="8624453" y="3743575"/>
                  <a:ext cx="60308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907" name="Oval 262"/>
                <p:cNvSpPr>
                  <a:spLocks noChangeArrowheads="1"/>
                </p:cNvSpPr>
                <p:nvPr/>
              </p:nvSpPr>
              <p:spPr bwMode="auto">
                <a:xfrm>
                  <a:off x="8706980" y="4011861"/>
                  <a:ext cx="60308" cy="65087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  <p:sp>
              <p:nvSpPr>
                <p:cNvPr id="908" name="Oval 263"/>
                <p:cNvSpPr>
                  <a:spLocks noChangeArrowheads="1"/>
                </p:cNvSpPr>
                <p:nvPr/>
              </p:nvSpPr>
              <p:spPr bwMode="auto">
                <a:xfrm>
                  <a:off x="8751417" y="3743575"/>
                  <a:ext cx="58721" cy="65088"/>
                </a:xfrm>
                <a:prstGeom prst="ellipse">
                  <a:avLst/>
                </a:prstGeom>
                <a:solidFill>
                  <a:schemeClr val="bg2"/>
                </a:solidFill>
                <a:ln w="19050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GB" sz="7200">
                    <a:solidFill>
                      <a:schemeClr val="bg2"/>
                    </a:solidFill>
                    <a:latin typeface="Constantia" panose="02030602050306030303" pitchFamily="18" charset="0"/>
                  </a:endParaRPr>
                </a:p>
              </p:txBody>
            </p:sp>
          </p:grpSp>
        </p:grpSp>
        <p:grpSp>
          <p:nvGrpSpPr>
            <p:cNvPr id="641" name="Groupe 2"/>
            <p:cNvGrpSpPr>
              <a:grpSpLocks/>
            </p:cNvGrpSpPr>
            <p:nvPr/>
          </p:nvGrpSpPr>
          <p:grpSpPr bwMode="auto">
            <a:xfrm>
              <a:off x="2907894" y="3068638"/>
              <a:ext cx="3007140" cy="2881312"/>
              <a:chOff x="2908082" y="3068960"/>
              <a:chExt cx="3006963" cy="2880320"/>
            </a:xfrm>
          </p:grpSpPr>
          <p:sp>
            <p:nvSpPr>
              <p:cNvPr id="663" name="Line 8"/>
              <p:cNvSpPr>
                <a:spLocks noChangeShapeType="1"/>
              </p:cNvSpPr>
              <p:nvPr/>
            </p:nvSpPr>
            <p:spPr bwMode="auto">
              <a:xfrm>
                <a:off x="3251974" y="5944149"/>
                <a:ext cx="2663071" cy="170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64" name="Line 16"/>
              <p:cNvSpPr>
                <a:spLocks noChangeShapeType="1"/>
              </p:cNvSpPr>
              <p:nvPr/>
            </p:nvSpPr>
            <p:spPr bwMode="auto">
              <a:xfrm flipV="1">
                <a:off x="3777794" y="5903113"/>
                <a:ext cx="0" cy="410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65" name="Line 19"/>
              <p:cNvSpPr>
                <a:spLocks noChangeShapeType="1"/>
              </p:cNvSpPr>
              <p:nvPr/>
            </p:nvSpPr>
            <p:spPr bwMode="auto">
              <a:xfrm flipV="1">
                <a:off x="4257633" y="5903113"/>
                <a:ext cx="0" cy="410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66" name="Line 22"/>
              <p:cNvSpPr>
                <a:spLocks noChangeShapeType="1"/>
              </p:cNvSpPr>
              <p:nvPr/>
            </p:nvSpPr>
            <p:spPr bwMode="auto">
              <a:xfrm>
                <a:off x="3230854" y="5735541"/>
                <a:ext cx="258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67" name="Rectangle 24"/>
              <p:cNvSpPr>
                <a:spLocks noChangeArrowheads="1"/>
              </p:cNvSpPr>
              <p:nvPr/>
            </p:nvSpPr>
            <p:spPr bwMode="auto">
              <a:xfrm>
                <a:off x="2908082" y="5589240"/>
                <a:ext cx="226120" cy="2979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-3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668" name="Line 25"/>
              <p:cNvSpPr>
                <a:spLocks noChangeShapeType="1"/>
              </p:cNvSpPr>
              <p:nvPr/>
            </p:nvSpPr>
            <p:spPr bwMode="auto">
              <a:xfrm>
                <a:off x="3226774" y="5316612"/>
                <a:ext cx="258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69" name="Rectangle 27"/>
              <p:cNvSpPr>
                <a:spLocks noChangeArrowheads="1"/>
              </p:cNvSpPr>
              <p:nvPr/>
            </p:nvSpPr>
            <p:spPr bwMode="auto">
              <a:xfrm>
                <a:off x="2908082" y="5157192"/>
                <a:ext cx="234769" cy="2979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-2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670" name="Line 28"/>
              <p:cNvSpPr>
                <a:spLocks noChangeShapeType="1"/>
              </p:cNvSpPr>
              <p:nvPr/>
            </p:nvSpPr>
            <p:spPr bwMode="auto">
              <a:xfrm>
                <a:off x="3230849" y="4897685"/>
                <a:ext cx="258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71" name="Rectangle 30"/>
              <p:cNvSpPr>
                <a:spLocks noChangeArrowheads="1"/>
              </p:cNvSpPr>
              <p:nvPr/>
            </p:nvSpPr>
            <p:spPr bwMode="auto">
              <a:xfrm>
                <a:off x="2931429" y="4725144"/>
                <a:ext cx="186580" cy="2979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-1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672" name="Line 31"/>
              <p:cNvSpPr>
                <a:spLocks noChangeShapeType="1"/>
              </p:cNvSpPr>
              <p:nvPr/>
            </p:nvSpPr>
            <p:spPr bwMode="auto">
              <a:xfrm>
                <a:off x="3228442" y="4478756"/>
                <a:ext cx="258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73" name="Rectangle 33"/>
              <p:cNvSpPr>
                <a:spLocks noChangeArrowheads="1"/>
              </p:cNvSpPr>
              <p:nvPr/>
            </p:nvSpPr>
            <p:spPr bwMode="auto">
              <a:xfrm>
                <a:off x="3003437" y="4365104"/>
                <a:ext cx="149511" cy="2979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0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674" name="Line 34"/>
              <p:cNvSpPr>
                <a:spLocks noChangeShapeType="1"/>
              </p:cNvSpPr>
              <p:nvPr/>
            </p:nvSpPr>
            <p:spPr bwMode="auto">
              <a:xfrm>
                <a:off x="3228442" y="4059828"/>
                <a:ext cx="258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75" name="Rectangle 36"/>
              <p:cNvSpPr>
                <a:spLocks noChangeArrowheads="1"/>
              </p:cNvSpPr>
              <p:nvPr/>
            </p:nvSpPr>
            <p:spPr bwMode="auto">
              <a:xfrm>
                <a:off x="3003437" y="3933056"/>
                <a:ext cx="86494" cy="2979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1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676" name="Line 37"/>
              <p:cNvSpPr>
                <a:spLocks noChangeShapeType="1"/>
              </p:cNvSpPr>
              <p:nvPr/>
            </p:nvSpPr>
            <p:spPr bwMode="auto">
              <a:xfrm>
                <a:off x="3230849" y="3640899"/>
                <a:ext cx="258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77" name="Rectangle 39"/>
              <p:cNvSpPr>
                <a:spLocks noChangeArrowheads="1"/>
              </p:cNvSpPr>
              <p:nvPr/>
            </p:nvSpPr>
            <p:spPr bwMode="auto">
              <a:xfrm>
                <a:off x="3003437" y="3501008"/>
                <a:ext cx="134684" cy="2979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2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678" name="Line 40"/>
              <p:cNvSpPr>
                <a:spLocks noChangeShapeType="1"/>
              </p:cNvSpPr>
              <p:nvPr/>
            </p:nvSpPr>
            <p:spPr bwMode="auto">
              <a:xfrm>
                <a:off x="3226771" y="3221972"/>
                <a:ext cx="258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79" name="Rectangle 42"/>
              <p:cNvSpPr>
                <a:spLocks noChangeArrowheads="1"/>
              </p:cNvSpPr>
              <p:nvPr/>
            </p:nvSpPr>
            <p:spPr bwMode="auto">
              <a:xfrm>
                <a:off x="3003437" y="3068960"/>
                <a:ext cx="126033" cy="2979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3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680" name="Line 46"/>
              <p:cNvSpPr>
                <a:spLocks noChangeShapeType="1"/>
              </p:cNvSpPr>
              <p:nvPr/>
            </p:nvSpPr>
            <p:spPr bwMode="auto">
              <a:xfrm flipV="1">
                <a:off x="3275856" y="3227102"/>
                <a:ext cx="0" cy="272217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81" name="Line 48"/>
              <p:cNvSpPr>
                <a:spLocks noChangeShapeType="1"/>
              </p:cNvSpPr>
              <p:nvPr/>
            </p:nvSpPr>
            <p:spPr bwMode="auto">
              <a:xfrm flipV="1">
                <a:off x="3777794" y="4343674"/>
                <a:ext cx="0" cy="126533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82" name="Line 49"/>
              <p:cNvSpPr>
                <a:spLocks noChangeShapeType="1"/>
              </p:cNvSpPr>
              <p:nvPr/>
            </p:nvSpPr>
            <p:spPr bwMode="auto">
              <a:xfrm flipV="1">
                <a:off x="4257633" y="4117965"/>
                <a:ext cx="0" cy="242807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83" name="Line 51"/>
              <p:cNvSpPr>
                <a:spLocks noChangeShapeType="1"/>
              </p:cNvSpPr>
              <p:nvPr/>
            </p:nvSpPr>
            <p:spPr bwMode="auto">
              <a:xfrm flipV="1">
                <a:off x="3778394" y="4554348"/>
                <a:ext cx="0" cy="49195"/>
              </a:xfrm>
              <a:prstGeom prst="line">
                <a:avLst/>
              </a:prstGeom>
              <a:noFill/>
              <a:ln w="19050">
                <a:solidFill>
                  <a:schemeClr val="accent3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684" name="Line 52"/>
              <p:cNvSpPr>
                <a:spLocks noChangeShapeType="1"/>
              </p:cNvSpPr>
              <p:nvPr/>
            </p:nvSpPr>
            <p:spPr bwMode="auto">
              <a:xfrm flipV="1">
                <a:off x="4257633" y="4588190"/>
                <a:ext cx="0" cy="12482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85" name="Line 54"/>
              <p:cNvSpPr>
                <a:spLocks noChangeShapeType="1"/>
              </p:cNvSpPr>
              <p:nvPr/>
            </p:nvSpPr>
            <p:spPr bwMode="auto">
              <a:xfrm>
                <a:off x="3652793" y="4343674"/>
                <a:ext cx="24456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86" name="Line 55"/>
              <p:cNvSpPr>
                <a:spLocks noChangeShapeType="1"/>
              </p:cNvSpPr>
              <p:nvPr/>
            </p:nvSpPr>
            <p:spPr bwMode="auto">
              <a:xfrm>
                <a:off x="4138067" y="4117965"/>
                <a:ext cx="239133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87" name="Line 57"/>
              <p:cNvSpPr>
                <a:spLocks noChangeShapeType="1"/>
              </p:cNvSpPr>
              <p:nvPr/>
            </p:nvSpPr>
            <p:spPr bwMode="auto">
              <a:xfrm>
                <a:off x="3652793" y="4603580"/>
                <a:ext cx="24456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88" name="Line 58"/>
              <p:cNvSpPr>
                <a:spLocks noChangeShapeType="1"/>
              </p:cNvSpPr>
              <p:nvPr/>
            </p:nvSpPr>
            <p:spPr bwMode="auto">
              <a:xfrm>
                <a:off x="4138067" y="4713014"/>
                <a:ext cx="239133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89" name="Freeform 60"/>
              <p:cNvSpPr>
                <a:spLocks/>
              </p:cNvSpPr>
              <p:nvPr/>
            </p:nvSpPr>
            <p:spPr bwMode="auto">
              <a:xfrm>
                <a:off x="3594255" y="4470239"/>
                <a:ext cx="361929" cy="84109"/>
              </a:xfrm>
              <a:custGeom>
                <a:avLst/>
                <a:gdLst>
                  <a:gd name="T0" fmla="*/ 88 w 356"/>
                  <a:gd name="T1" fmla="*/ 29 h 49"/>
                  <a:gd name="T2" fmla="*/ 0 w 356"/>
                  <a:gd name="T3" fmla="*/ 15 h 49"/>
                  <a:gd name="T4" fmla="*/ 0 w 356"/>
                  <a:gd name="T5" fmla="*/ 0 h 49"/>
                  <a:gd name="T6" fmla="*/ 356 w 356"/>
                  <a:gd name="T7" fmla="*/ 0 h 49"/>
                  <a:gd name="T8" fmla="*/ 356 w 356"/>
                  <a:gd name="T9" fmla="*/ 15 h 49"/>
                  <a:gd name="T10" fmla="*/ 268 w 356"/>
                  <a:gd name="T11" fmla="*/ 29 h 49"/>
                  <a:gd name="T12" fmla="*/ 356 w 356"/>
                  <a:gd name="T13" fmla="*/ 49 h 49"/>
                  <a:gd name="T14" fmla="*/ 0 w 356"/>
                  <a:gd name="T15" fmla="*/ 49 h 49"/>
                  <a:gd name="T16" fmla="*/ 88 w 356"/>
                  <a:gd name="T17" fmla="*/ 29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6" h="49">
                    <a:moveTo>
                      <a:pt x="88" y="29"/>
                    </a:moveTo>
                    <a:lnTo>
                      <a:pt x="0" y="15"/>
                    </a:lnTo>
                    <a:lnTo>
                      <a:pt x="0" y="0"/>
                    </a:lnTo>
                    <a:lnTo>
                      <a:pt x="356" y="0"/>
                    </a:lnTo>
                    <a:lnTo>
                      <a:pt x="356" y="15"/>
                    </a:lnTo>
                    <a:lnTo>
                      <a:pt x="268" y="29"/>
                    </a:lnTo>
                    <a:lnTo>
                      <a:pt x="356" y="49"/>
                    </a:lnTo>
                    <a:lnTo>
                      <a:pt x="0" y="49"/>
                    </a:lnTo>
                    <a:lnTo>
                      <a:pt x="88" y="29"/>
                    </a:lnTo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690" name="Freeform 61"/>
              <p:cNvSpPr>
                <a:spLocks/>
              </p:cNvSpPr>
              <p:nvPr/>
            </p:nvSpPr>
            <p:spPr bwMode="auto">
              <a:xfrm>
                <a:off x="4105400" y="4360740"/>
                <a:ext cx="303195" cy="234869"/>
              </a:xfrm>
              <a:custGeom>
                <a:avLst/>
                <a:gdLst>
                  <a:gd name="T0" fmla="*/ 88 w 351"/>
                  <a:gd name="T1" fmla="*/ 93 h 137"/>
                  <a:gd name="T2" fmla="*/ 0 w 351"/>
                  <a:gd name="T3" fmla="*/ 44 h 137"/>
                  <a:gd name="T4" fmla="*/ 0 w 351"/>
                  <a:gd name="T5" fmla="*/ 0 h 137"/>
                  <a:gd name="T6" fmla="*/ 351 w 351"/>
                  <a:gd name="T7" fmla="*/ 0 h 137"/>
                  <a:gd name="T8" fmla="*/ 351 w 351"/>
                  <a:gd name="T9" fmla="*/ 44 h 137"/>
                  <a:gd name="T10" fmla="*/ 264 w 351"/>
                  <a:gd name="T11" fmla="*/ 93 h 137"/>
                  <a:gd name="T12" fmla="*/ 351 w 351"/>
                  <a:gd name="T13" fmla="*/ 137 h 137"/>
                  <a:gd name="T14" fmla="*/ 351 w 351"/>
                  <a:gd name="T15" fmla="*/ 133 h 137"/>
                  <a:gd name="T16" fmla="*/ 0 w 351"/>
                  <a:gd name="T17" fmla="*/ 133 h 137"/>
                  <a:gd name="T18" fmla="*/ 0 w 351"/>
                  <a:gd name="T19" fmla="*/ 137 h 137"/>
                  <a:gd name="T20" fmla="*/ 88 w 351"/>
                  <a:gd name="T21" fmla="*/ 93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51" h="137">
                    <a:moveTo>
                      <a:pt x="88" y="93"/>
                    </a:moveTo>
                    <a:lnTo>
                      <a:pt x="0" y="44"/>
                    </a:lnTo>
                    <a:lnTo>
                      <a:pt x="0" y="0"/>
                    </a:lnTo>
                    <a:lnTo>
                      <a:pt x="351" y="0"/>
                    </a:lnTo>
                    <a:lnTo>
                      <a:pt x="351" y="44"/>
                    </a:lnTo>
                    <a:lnTo>
                      <a:pt x="264" y="93"/>
                    </a:lnTo>
                    <a:lnTo>
                      <a:pt x="351" y="137"/>
                    </a:lnTo>
                    <a:lnTo>
                      <a:pt x="351" y="133"/>
                    </a:lnTo>
                    <a:lnTo>
                      <a:pt x="0" y="133"/>
                    </a:lnTo>
                    <a:lnTo>
                      <a:pt x="0" y="137"/>
                    </a:lnTo>
                    <a:lnTo>
                      <a:pt x="88" y="93"/>
                    </a:lnTo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691" name="Line 63"/>
              <p:cNvSpPr>
                <a:spLocks noChangeShapeType="1"/>
              </p:cNvSpPr>
              <p:nvPr/>
            </p:nvSpPr>
            <p:spPr bwMode="auto">
              <a:xfrm>
                <a:off x="3683506" y="4519794"/>
                <a:ext cx="18314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92" name="Line 64"/>
              <p:cNvSpPr>
                <a:spLocks noChangeShapeType="1"/>
              </p:cNvSpPr>
              <p:nvPr/>
            </p:nvSpPr>
            <p:spPr bwMode="auto">
              <a:xfrm>
                <a:off x="4181670" y="4519794"/>
                <a:ext cx="151927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693" name="Oval 100"/>
              <p:cNvSpPr>
                <a:spLocks noChangeArrowheads="1"/>
              </p:cNvSpPr>
              <p:nvPr/>
            </p:nvSpPr>
            <p:spPr bwMode="auto">
              <a:xfrm>
                <a:off x="3718072" y="4470239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694" name="Oval 101"/>
              <p:cNvSpPr>
                <a:spLocks noChangeArrowheads="1"/>
              </p:cNvSpPr>
              <p:nvPr/>
            </p:nvSpPr>
            <p:spPr bwMode="auto">
              <a:xfrm>
                <a:off x="3818080" y="4571804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695" name="Oval 102"/>
              <p:cNvSpPr>
                <a:spLocks noChangeArrowheads="1"/>
              </p:cNvSpPr>
              <p:nvPr/>
            </p:nvSpPr>
            <p:spPr bwMode="auto">
              <a:xfrm>
                <a:off x="3770457" y="4571804"/>
                <a:ext cx="55559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696" name="Oval 103"/>
              <p:cNvSpPr>
                <a:spLocks noChangeArrowheads="1"/>
              </p:cNvSpPr>
              <p:nvPr/>
            </p:nvSpPr>
            <p:spPr bwMode="auto">
              <a:xfrm>
                <a:off x="3692674" y="4427392"/>
                <a:ext cx="52385" cy="68238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697" name="Oval 104"/>
              <p:cNvSpPr>
                <a:spLocks noChangeArrowheads="1"/>
              </p:cNvSpPr>
              <p:nvPr/>
            </p:nvSpPr>
            <p:spPr bwMode="auto">
              <a:xfrm>
                <a:off x="3745059" y="4505152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698" name="Oval 105"/>
              <p:cNvSpPr>
                <a:spLocks noChangeArrowheads="1"/>
              </p:cNvSpPr>
              <p:nvPr/>
            </p:nvSpPr>
            <p:spPr bwMode="auto">
              <a:xfrm>
                <a:off x="3811730" y="4511500"/>
                <a:ext cx="52384" cy="6823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699" name="Oval 106"/>
              <p:cNvSpPr>
                <a:spLocks noChangeArrowheads="1"/>
              </p:cNvSpPr>
              <p:nvPr/>
            </p:nvSpPr>
            <p:spPr bwMode="auto">
              <a:xfrm>
                <a:off x="3746646" y="4311544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00" name="Oval 107"/>
              <p:cNvSpPr>
                <a:spLocks noChangeArrowheads="1"/>
              </p:cNvSpPr>
              <p:nvPr/>
            </p:nvSpPr>
            <p:spPr bwMode="auto">
              <a:xfrm>
                <a:off x="3699024" y="4528957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01" name="Oval 108"/>
              <p:cNvSpPr>
                <a:spLocks noChangeArrowheads="1"/>
              </p:cNvSpPr>
              <p:nvPr/>
            </p:nvSpPr>
            <p:spPr bwMode="auto">
              <a:xfrm>
                <a:off x="3713311" y="4511500"/>
                <a:ext cx="52384" cy="6823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02" name="Oval 109"/>
              <p:cNvSpPr>
                <a:spLocks noChangeArrowheads="1"/>
              </p:cNvSpPr>
              <p:nvPr/>
            </p:nvSpPr>
            <p:spPr bwMode="auto">
              <a:xfrm>
                <a:off x="3732360" y="4495631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03" name="Oval 110"/>
              <p:cNvSpPr>
                <a:spLocks noChangeArrowheads="1"/>
              </p:cNvSpPr>
              <p:nvPr/>
            </p:nvSpPr>
            <p:spPr bwMode="auto">
              <a:xfrm>
                <a:off x="3826016" y="4462305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04" name="Oval 111"/>
              <p:cNvSpPr>
                <a:spLocks noChangeArrowheads="1"/>
              </p:cNvSpPr>
              <p:nvPr/>
            </p:nvSpPr>
            <p:spPr bwMode="auto">
              <a:xfrm>
                <a:off x="3738709" y="4421044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05" name="Oval 112"/>
              <p:cNvSpPr>
                <a:spLocks noChangeArrowheads="1"/>
              </p:cNvSpPr>
              <p:nvPr/>
            </p:nvSpPr>
            <p:spPr bwMode="auto">
              <a:xfrm>
                <a:off x="3705373" y="4478175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06" name="Oval 113"/>
              <p:cNvSpPr>
                <a:spLocks noChangeArrowheads="1"/>
              </p:cNvSpPr>
              <p:nvPr/>
            </p:nvSpPr>
            <p:spPr bwMode="auto">
              <a:xfrm>
                <a:off x="3765695" y="4536891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07" name="Oval 114"/>
              <p:cNvSpPr>
                <a:spLocks noChangeArrowheads="1"/>
              </p:cNvSpPr>
              <p:nvPr/>
            </p:nvSpPr>
            <p:spPr bwMode="auto">
              <a:xfrm>
                <a:off x="3765695" y="4470239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08" name="Oval 115"/>
              <p:cNvSpPr>
                <a:spLocks noChangeArrowheads="1"/>
              </p:cNvSpPr>
              <p:nvPr/>
            </p:nvSpPr>
            <p:spPr bwMode="auto">
              <a:xfrm>
                <a:off x="3692674" y="4427392"/>
                <a:ext cx="52385" cy="68238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09" name="Oval 116"/>
              <p:cNvSpPr>
                <a:spLocks noChangeArrowheads="1"/>
              </p:cNvSpPr>
              <p:nvPr/>
            </p:nvSpPr>
            <p:spPr bwMode="auto">
              <a:xfrm>
                <a:off x="3713311" y="4495631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10" name="Oval 117"/>
              <p:cNvSpPr>
                <a:spLocks noChangeArrowheads="1"/>
              </p:cNvSpPr>
              <p:nvPr/>
            </p:nvSpPr>
            <p:spPr bwMode="auto">
              <a:xfrm>
                <a:off x="3732360" y="4519435"/>
                <a:ext cx="52384" cy="68238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11" name="Oval 118"/>
              <p:cNvSpPr>
                <a:spLocks noChangeArrowheads="1"/>
              </p:cNvSpPr>
              <p:nvPr/>
            </p:nvSpPr>
            <p:spPr bwMode="auto">
              <a:xfrm>
                <a:off x="3672038" y="4444848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12" name="Oval 119"/>
              <p:cNvSpPr>
                <a:spLocks noChangeArrowheads="1"/>
              </p:cNvSpPr>
              <p:nvPr/>
            </p:nvSpPr>
            <p:spPr bwMode="auto">
              <a:xfrm>
                <a:off x="3805380" y="4360740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13" name="Oval 120"/>
              <p:cNvSpPr>
                <a:spLocks noChangeArrowheads="1"/>
              </p:cNvSpPr>
              <p:nvPr/>
            </p:nvSpPr>
            <p:spPr bwMode="auto">
              <a:xfrm>
                <a:off x="4318113" y="4511500"/>
                <a:ext cx="52385" cy="6823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14" name="Oval 121"/>
              <p:cNvSpPr>
                <a:spLocks noChangeArrowheads="1"/>
              </p:cNvSpPr>
              <p:nvPr/>
            </p:nvSpPr>
            <p:spPr bwMode="auto">
              <a:xfrm>
                <a:off x="4230806" y="4495631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15" name="Oval 122"/>
              <p:cNvSpPr>
                <a:spLocks noChangeArrowheads="1"/>
              </p:cNvSpPr>
              <p:nvPr/>
            </p:nvSpPr>
            <p:spPr bwMode="auto">
              <a:xfrm>
                <a:off x="4184770" y="4528957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16" name="Oval 123"/>
              <p:cNvSpPr>
                <a:spLocks noChangeArrowheads="1"/>
              </p:cNvSpPr>
              <p:nvPr/>
            </p:nvSpPr>
            <p:spPr bwMode="auto">
              <a:xfrm>
                <a:off x="4322875" y="4343283"/>
                <a:ext cx="53972" cy="6823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17" name="Oval 124"/>
              <p:cNvSpPr>
                <a:spLocks noChangeArrowheads="1"/>
              </p:cNvSpPr>
              <p:nvPr/>
            </p:nvSpPr>
            <p:spPr bwMode="auto">
              <a:xfrm>
                <a:off x="4237155" y="4562283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18" name="Oval 125"/>
              <p:cNvSpPr>
                <a:spLocks noChangeArrowheads="1"/>
              </p:cNvSpPr>
              <p:nvPr/>
            </p:nvSpPr>
            <p:spPr bwMode="auto">
              <a:xfrm>
                <a:off x="4230806" y="4495631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19" name="Oval 126"/>
              <p:cNvSpPr>
                <a:spLocks noChangeArrowheads="1"/>
              </p:cNvSpPr>
              <p:nvPr/>
            </p:nvSpPr>
            <p:spPr bwMode="auto">
              <a:xfrm>
                <a:off x="4264141" y="5701715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20" name="Oval 127"/>
              <p:cNvSpPr>
                <a:spLocks noChangeArrowheads="1"/>
              </p:cNvSpPr>
              <p:nvPr/>
            </p:nvSpPr>
            <p:spPr bwMode="auto">
              <a:xfrm>
                <a:off x="4205407" y="4678131"/>
                <a:ext cx="52384" cy="69826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21" name="Oval 128"/>
              <p:cNvSpPr>
                <a:spLocks noChangeArrowheads="1"/>
              </p:cNvSpPr>
              <p:nvPr/>
            </p:nvSpPr>
            <p:spPr bwMode="auto">
              <a:xfrm>
                <a:off x="4145086" y="4571804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22" name="Oval 129"/>
              <p:cNvSpPr>
                <a:spLocks noChangeArrowheads="1"/>
              </p:cNvSpPr>
              <p:nvPr/>
            </p:nvSpPr>
            <p:spPr bwMode="auto">
              <a:xfrm>
                <a:off x="4310176" y="4603543"/>
                <a:ext cx="53972" cy="6823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23" name="Oval 130"/>
              <p:cNvSpPr>
                <a:spLocks noChangeArrowheads="1"/>
              </p:cNvSpPr>
              <p:nvPr/>
            </p:nvSpPr>
            <p:spPr bwMode="auto">
              <a:xfrm>
                <a:off x="4203819" y="4544827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24" name="Oval 131"/>
              <p:cNvSpPr>
                <a:spLocks noChangeArrowheads="1"/>
              </p:cNvSpPr>
              <p:nvPr/>
            </p:nvSpPr>
            <p:spPr bwMode="auto">
              <a:xfrm>
                <a:off x="4197470" y="4478175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25" name="Oval 132"/>
              <p:cNvSpPr>
                <a:spLocks noChangeArrowheads="1"/>
              </p:cNvSpPr>
              <p:nvPr/>
            </p:nvSpPr>
            <p:spPr bwMode="auto">
              <a:xfrm>
                <a:off x="4164135" y="4421044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26" name="Oval 133"/>
              <p:cNvSpPr>
                <a:spLocks noChangeArrowheads="1"/>
              </p:cNvSpPr>
              <p:nvPr/>
            </p:nvSpPr>
            <p:spPr bwMode="auto">
              <a:xfrm>
                <a:off x="4157785" y="4478175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27" name="Oval 134"/>
              <p:cNvSpPr>
                <a:spLocks noChangeArrowheads="1"/>
              </p:cNvSpPr>
              <p:nvPr/>
            </p:nvSpPr>
            <p:spPr bwMode="auto">
              <a:xfrm>
                <a:off x="4230806" y="4086197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28" name="Oval 135"/>
              <p:cNvSpPr>
                <a:spLocks noChangeArrowheads="1"/>
              </p:cNvSpPr>
              <p:nvPr/>
            </p:nvSpPr>
            <p:spPr bwMode="auto">
              <a:xfrm>
                <a:off x="4270490" y="3867197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29" name="Oval 136"/>
              <p:cNvSpPr>
                <a:spLocks noChangeArrowheads="1"/>
              </p:cNvSpPr>
              <p:nvPr/>
            </p:nvSpPr>
            <p:spPr bwMode="auto">
              <a:xfrm>
                <a:off x="4219693" y="4244892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30" name="Oval 137"/>
              <p:cNvSpPr>
                <a:spLocks noChangeArrowheads="1"/>
              </p:cNvSpPr>
              <p:nvPr/>
            </p:nvSpPr>
            <p:spPr bwMode="auto">
              <a:xfrm>
                <a:off x="4270490" y="4184588"/>
                <a:ext cx="52385" cy="6823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31" name="Oval 138"/>
              <p:cNvSpPr>
                <a:spLocks noChangeArrowheads="1"/>
              </p:cNvSpPr>
              <p:nvPr/>
            </p:nvSpPr>
            <p:spPr bwMode="auto">
              <a:xfrm>
                <a:off x="4145086" y="4395653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32" name="Oval 139"/>
              <p:cNvSpPr>
                <a:spLocks noChangeArrowheads="1"/>
              </p:cNvSpPr>
              <p:nvPr/>
            </p:nvSpPr>
            <p:spPr bwMode="auto">
              <a:xfrm>
                <a:off x="4230806" y="4319479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33" name="Line 155"/>
              <p:cNvSpPr>
                <a:spLocks noChangeShapeType="1"/>
              </p:cNvSpPr>
              <p:nvPr/>
            </p:nvSpPr>
            <p:spPr bwMode="auto">
              <a:xfrm flipV="1">
                <a:off x="5130762" y="5903111"/>
                <a:ext cx="0" cy="410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734" name="Line 158"/>
              <p:cNvSpPr>
                <a:spLocks noChangeShapeType="1"/>
              </p:cNvSpPr>
              <p:nvPr/>
            </p:nvSpPr>
            <p:spPr bwMode="auto">
              <a:xfrm flipV="1">
                <a:off x="5592723" y="5903111"/>
                <a:ext cx="0" cy="410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735" name="Line 187"/>
              <p:cNvSpPr>
                <a:spLocks noChangeShapeType="1"/>
              </p:cNvSpPr>
              <p:nvPr/>
            </p:nvSpPr>
            <p:spPr bwMode="auto">
              <a:xfrm flipV="1">
                <a:off x="5130865" y="4435326"/>
                <a:ext cx="0" cy="76174"/>
              </a:xfrm>
              <a:prstGeom prst="line">
                <a:avLst/>
              </a:prstGeom>
              <a:noFill/>
              <a:ln w="19050">
                <a:solidFill>
                  <a:schemeClr val="accent3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36" name="Line 188"/>
              <p:cNvSpPr>
                <a:spLocks noChangeShapeType="1"/>
              </p:cNvSpPr>
              <p:nvPr/>
            </p:nvSpPr>
            <p:spPr bwMode="auto">
              <a:xfrm flipV="1">
                <a:off x="5592723" y="3623800"/>
                <a:ext cx="0" cy="67028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737" name="Line 190"/>
              <p:cNvSpPr>
                <a:spLocks noChangeShapeType="1"/>
              </p:cNvSpPr>
              <p:nvPr/>
            </p:nvSpPr>
            <p:spPr bwMode="auto">
              <a:xfrm flipV="1">
                <a:off x="5130762" y="4747212"/>
                <a:ext cx="0" cy="30949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738" name="Line 191"/>
              <p:cNvSpPr>
                <a:spLocks noChangeShapeType="1"/>
              </p:cNvSpPr>
              <p:nvPr/>
            </p:nvSpPr>
            <p:spPr bwMode="auto">
              <a:xfrm flipV="1">
                <a:off x="5592723" y="4906234"/>
                <a:ext cx="0" cy="73697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739" name="Line 193"/>
              <p:cNvSpPr>
                <a:spLocks noChangeShapeType="1"/>
              </p:cNvSpPr>
              <p:nvPr/>
            </p:nvSpPr>
            <p:spPr bwMode="auto">
              <a:xfrm>
                <a:off x="5005761" y="4436008"/>
                <a:ext cx="244568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740" name="Line 194"/>
              <p:cNvSpPr>
                <a:spLocks noChangeShapeType="1"/>
              </p:cNvSpPr>
              <p:nvPr/>
            </p:nvSpPr>
            <p:spPr bwMode="auto">
              <a:xfrm>
                <a:off x="5473157" y="3623800"/>
                <a:ext cx="23913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741" name="Line 196"/>
              <p:cNvSpPr>
                <a:spLocks noChangeShapeType="1"/>
              </p:cNvSpPr>
              <p:nvPr/>
            </p:nvSpPr>
            <p:spPr bwMode="auto">
              <a:xfrm>
                <a:off x="5005761" y="5056706"/>
                <a:ext cx="244568" cy="0"/>
              </a:xfrm>
              <a:prstGeom prst="line">
                <a:avLst/>
              </a:prstGeom>
              <a:noFill/>
              <a:ln w="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742" name="Line 197"/>
              <p:cNvSpPr>
                <a:spLocks noChangeShapeType="1"/>
              </p:cNvSpPr>
              <p:nvPr/>
            </p:nvSpPr>
            <p:spPr bwMode="auto">
              <a:xfrm>
                <a:off x="5473157" y="5643205"/>
                <a:ext cx="23913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743" name="Freeform 199"/>
              <p:cNvSpPr>
                <a:spLocks/>
              </p:cNvSpPr>
              <p:nvPr/>
            </p:nvSpPr>
            <p:spPr bwMode="auto">
              <a:xfrm>
                <a:off x="4965775" y="4487696"/>
                <a:ext cx="338118" cy="260260"/>
              </a:xfrm>
              <a:custGeom>
                <a:avLst/>
                <a:gdLst>
                  <a:gd name="T0" fmla="*/ 88 w 356"/>
                  <a:gd name="T1" fmla="*/ 49 h 152"/>
                  <a:gd name="T2" fmla="*/ 0 w 356"/>
                  <a:gd name="T3" fmla="*/ 0 h 152"/>
                  <a:gd name="T4" fmla="*/ 0 w 356"/>
                  <a:gd name="T5" fmla="*/ 14 h 152"/>
                  <a:gd name="T6" fmla="*/ 356 w 356"/>
                  <a:gd name="T7" fmla="*/ 14 h 152"/>
                  <a:gd name="T8" fmla="*/ 356 w 356"/>
                  <a:gd name="T9" fmla="*/ 0 h 152"/>
                  <a:gd name="T10" fmla="*/ 268 w 356"/>
                  <a:gd name="T11" fmla="*/ 49 h 152"/>
                  <a:gd name="T12" fmla="*/ 356 w 356"/>
                  <a:gd name="T13" fmla="*/ 93 h 152"/>
                  <a:gd name="T14" fmla="*/ 356 w 356"/>
                  <a:gd name="T15" fmla="*/ 152 h 152"/>
                  <a:gd name="T16" fmla="*/ 0 w 356"/>
                  <a:gd name="T17" fmla="*/ 152 h 152"/>
                  <a:gd name="T18" fmla="*/ 0 w 356"/>
                  <a:gd name="T19" fmla="*/ 93 h 152"/>
                  <a:gd name="T20" fmla="*/ 88 w 356"/>
                  <a:gd name="T21" fmla="*/ 49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56" h="152">
                    <a:moveTo>
                      <a:pt x="88" y="49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356" y="14"/>
                    </a:lnTo>
                    <a:lnTo>
                      <a:pt x="356" y="0"/>
                    </a:lnTo>
                    <a:lnTo>
                      <a:pt x="268" y="49"/>
                    </a:lnTo>
                    <a:lnTo>
                      <a:pt x="356" y="93"/>
                    </a:lnTo>
                    <a:lnTo>
                      <a:pt x="356" y="152"/>
                    </a:lnTo>
                    <a:lnTo>
                      <a:pt x="0" y="152"/>
                    </a:lnTo>
                    <a:lnTo>
                      <a:pt x="0" y="93"/>
                    </a:lnTo>
                    <a:lnTo>
                      <a:pt x="88" y="49"/>
                    </a:lnTo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44" name="Freeform 200"/>
              <p:cNvSpPr>
                <a:spLocks/>
              </p:cNvSpPr>
              <p:nvPr/>
            </p:nvSpPr>
            <p:spPr bwMode="auto">
              <a:xfrm>
                <a:off x="5418187" y="4294088"/>
                <a:ext cx="347642" cy="612564"/>
              </a:xfrm>
              <a:custGeom>
                <a:avLst/>
                <a:gdLst>
                  <a:gd name="T0" fmla="*/ 88 w 351"/>
                  <a:gd name="T1" fmla="*/ 211 h 358"/>
                  <a:gd name="T2" fmla="*/ 0 w 351"/>
                  <a:gd name="T3" fmla="*/ 83 h 358"/>
                  <a:gd name="T4" fmla="*/ 0 w 351"/>
                  <a:gd name="T5" fmla="*/ 0 h 358"/>
                  <a:gd name="T6" fmla="*/ 351 w 351"/>
                  <a:gd name="T7" fmla="*/ 0 h 358"/>
                  <a:gd name="T8" fmla="*/ 351 w 351"/>
                  <a:gd name="T9" fmla="*/ 83 h 358"/>
                  <a:gd name="T10" fmla="*/ 264 w 351"/>
                  <a:gd name="T11" fmla="*/ 211 h 358"/>
                  <a:gd name="T12" fmla="*/ 351 w 351"/>
                  <a:gd name="T13" fmla="*/ 333 h 358"/>
                  <a:gd name="T14" fmla="*/ 351 w 351"/>
                  <a:gd name="T15" fmla="*/ 358 h 358"/>
                  <a:gd name="T16" fmla="*/ 0 w 351"/>
                  <a:gd name="T17" fmla="*/ 358 h 358"/>
                  <a:gd name="T18" fmla="*/ 0 w 351"/>
                  <a:gd name="T19" fmla="*/ 333 h 358"/>
                  <a:gd name="T20" fmla="*/ 88 w 351"/>
                  <a:gd name="T21" fmla="*/ 211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51" h="358">
                    <a:moveTo>
                      <a:pt x="88" y="211"/>
                    </a:moveTo>
                    <a:lnTo>
                      <a:pt x="0" y="83"/>
                    </a:lnTo>
                    <a:lnTo>
                      <a:pt x="0" y="0"/>
                    </a:lnTo>
                    <a:lnTo>
                      <a:pt x="351" y="0"/>
                    </a:lnTo>
                    <a:lnTo>
                      <a:pt x="351" y="83"/>
                    </a:lnTo>
                    <a:lnTo>
                      <a:pt x="264" y="211"/>
                    </a:lnTo>
                    <a:lnTo>
                      <a:pt x="351" y="333"/>
                    </a:lnTo>
                    <a:lnTo>
                      <a:pt x="351" y="358"/>
                    </a:lnTo>
                    <a:lnTo>
                      <a:pt x="0" y="358"/>
                    </a:lnTo>
                    <a:lnTo>
                      <a:pt x="0" y="333"/>
                    </a:lnTo>
                    <a:lnTo>
                      <a:pt x="88" y="211"/>
                    </a:lnTo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45" name="Line 202"/>
              <p:cNvSpPr>
                <a:spLocks noChangeShapeType="1"/>
              </p:cNvSpPr>
              <p:nvPr/>
            </p:nvSpPr>
            <p:spPr bwMode="auto">
              <a:xfrm>
                <a:off x="5045606" y="4571092"/>
                <a:ext cx="171747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746" name="Line 203"/>
              <p:cNvSpPr>
                <a:spLocks noChangeShapeType="1"/>
              </p:cNvSpPr>
              <p:nvPr/>
            </p:nvSpPr>
            <p:spPr bwMode="auto">
              <a:xfrm>
                <a:off x="5505781" y="4654876"/>
                <a:ext cx="173884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747" name="Oval 237"/>
              <p:cNvSpPr>
                <a:spLocks noChangeArrowheads="1"/>
              </p:cNvSpPr>
              <p:nvPr/>
            </p:nvSpPr>
            <p:spPr bwMode="auto">
              <a:xfrm>
                <a:off x="5111817" y="4495631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48" name="Oval 238"/>
              <p:cNvSpPr>
                <a:spLocks noChangeArrowheads="1"/>
              </p:cNvSpPr>
              <p:nvPr/>
            </p:nvSpPr>
            <p:spPr bwMode="auto">
              <a:xfrm>
                <a:off x="5084831" y="4611479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49" name="Oval 239"/>
              <p:cNvSpPr>
                <a:spLocks noChangeArrowheads="1"/>
              </p:cNvSpPr>
              <p:nvPr/>
            </p:nvSpPr>
            <p:spPr bwMode="auto">
              <a:xfrm>
                <a:off x="5065782" y="4695587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50" name="Oval 240"/>
              <p:cNvSpPr>
                <a:spLocks noChangeArrowheads="1"/>
              </p:cNvSpPr>
              <p:nvPr/>
            </p:nvSpPr>
            <p:spPr bwMode="auto">
              <a:xfrm>
                <a:off x="5130865" y="4544827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51" name="Oval 241"/>
              <p:cNvSpPr>
                <a:spLocks noChangeArrowheads="1"/>
              </p:cNvSpPr>
              <p:nvPr/>
            </p:nvSpPr>
            <p:spPr bwMode="auto">
              <a:xfrm>
                <a:off x="5137215" y="4562283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52" name="Oval 242"/>
              <p:cNvSpPr>
                <a:spLocks noChangeArrowheads="1"/>
              </p:cNvSpPr>
              <p:nvPr/>
            </p:nvSpPr>
            <p:spPr bwMode="auto">
              <a:xfrm>
                <a:off x="5038796" y="4452783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53" name="Oval 243"/>
              <p:cNvSpPr>
                <a:spLocks noChangeArrowheads="1"/>
              </p:cNvSpPr>
              <p:nvPr/>
            </p:nvSpPr>
            <p:spPr bwMode="auto">
              <a:xfrm>
                <a:off x="5197537" y="4528957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54" name="Oval 244"/>
              <p:cNvSpPr>
                <a:spLocks noChangeArrowheads="1"/>
              </p:cNvSpPr>
              <p:nvPr/>
            </p:nvSpPr>
            <p:spPr bwMode="auto">
              <a:xfrm>
                <a:off x="5070544" y="4747957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55" name="Oval 245"/>
              <p:cNvSpPr>
                <a:spLocks noChangeArrowheads="1"/>
              </p:cNvSpPr>
              <p:nvPr/>
            </p:nvSpPr>
            <p:spPr bwMode="auto">
              <a:xfrm>
                <a:off x="5107055" y="5022499"/>
                <a:ext cx="52384" cy="6823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56" name="Oval 246"/>
              <p:cNvSpPr>
                <a:spLocks noChangeArrowheads="1"/>
              </p:cNvSpPr>
              <p:nvPr/>
            </p:nvSpPr>
            <p:spPr bwMode="auto">
              <a:xfrm>
                <a:off x="5045145" y="4462305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57" name="Oval 247"/>
              <p:cNvSpPr>
                <a:spLocks noChangeArrowheads="1"/>
              </p:cNvSpPr>
              <p:nvPr/>
            </p:nvSpPr>
            <p:spPr bwMode="auto">
              <a:xfrm>
                <a:off x="5091181" y="4562283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58" name="Oval 248"/>
              <p:cNvSpPr>
                <a:spLocks noChangeArrowheads="1"/>
              </p:cNvSpPr>
              <p:nvPr/>
            </p:nvSpPr>
            <p:spPr bwMode="auto">
              <a:xfrm>
                <a:off x="5089593" y="4755891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59" name="Oval 249"/>
              <p:cNvSpPr>
                <a:spLocks noChangeArrowheads="1"/>
              </p:cNvSpPr>
              <p:nvPr/>
            </p:nvSpPr>
            <p:spPr bwMode="auto">
              <a:xfrm>
                <a:off x="5130865" y="4720978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60" name="Oval 250"/>
              <p:cNvSpPr>
                <a:spLocks noChangeArrowheads="1"/>
              </p:cNvSpPr>
              <p:nvPr/>
            </p:nvSpPr>
            <p:spPr bwMode="auto">
              <a:xfrm>
                <a:off x="5127691" y="5114542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61" name="Oval 251"/>
              <p:cNvSpPr>
                <a:spLocks noChangeArrowheads="1"/>
              </p:cNvSpPr>
              <p:nvPr/>
            </p:nvSpPr>
            <p:spPr bwMode="auto">
              <a:xfrm>
                <a:off x="5097530" y="4511500"/>
                <a:ext cx="53972" cy="6823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62" name="Oval 252"/>
              <p:cNvSpPr>
                <a:spLocks noChangeArrowheads="1"/>
              </p:cNvSpPr>
              <p:nvPr/>
            </p:nvSpPr>
            <p:spPr bwMode="auto">
              <a:xfrm>
                <a:off x="5118166" y="4444848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63" name="Oval 253"/>
              <p:cNvSpPr>
                <a:spLocks noChangeArrowheads="1"/>
              </p:cNvSpPr>
              <p:nvPr/>
            </p:nvSpPr>
            <p:spPr bwMode="auto">
              <a:xfrm>
                <a:off x="5078482" y="4487696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64" name="Oval 254"/>
              <p:cNvSpPr>
                <a:spLocks noChangeArrowheads="1"/>
              </p:cNvSpPr>
              <p:nvPr/>
            </p:nvSpPr>
            <p:spPr bwMode="auto">
              <a:xfrm>
                <a:off x="5051495" y="4478175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65" name="Oval 255"/>
              <p:cNvSpPr>
                <a:spLocks noChangeArrowheads="1"/>
              </p:cNvSpPr>
              <p:nvPr/>
            </p:nvSpPr>
            <p:spPr bwMode="auto">
              <a:xfrm>
                <a:off x="5124516" y="4519435"/>
                <a:ext cx="53972" cy="68238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66" name="Oval 256"/>
              <p:cNvSpPr>
                <a:spLocks noChangeArrowheads="1"/>
              </p:cNvSpPr>
              <p:nvPr/>
            </p:nvSpPr>
            <p:spPr bwMode="auto">
              <a:xfrm>
                <a:off x="5107055" y="4403587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67" name="Oval 257"/>
              <p:cNvSpPr>
                <a:spLocks noChangeArrowheads="1"/>
              </p:cNvSpPr>
              <p:nvPr/>
            </p:nvSpPr>
            <p:spPr bwMode="auto">
              <a:xfrm>
                <a:off x="5548354" y="5609672"/>
                <a:ext cx="52384" cy="6823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68" name="Oval 258"/>
              <p:cNvSpPr>
                <a:spLocks noChangeArrowheads="1"/>
              </p:cNvSpPr>
              <p:nvPr/>
            </p:nvSpPr>
            <p:spPr bwMode="auto">
              <a:xfrm>
                <a:off x="5586452" y="4528957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69" name="Oval 259"/>
              <p:cNvSpPr>
                <a:spLocks noChangeArrowheads="1"/>
              </p:cNvSpPr>
              <p:nvPr/>
            </p:nvSpPr>
            <p:spPr bwMode="auto">
              <a:xfrm>
                <a:off x="5645186" y="4871739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70" name="Oval 260"/>
              <p:cNvSpPr>
                <a:spLocks noChangeArrowheads="1"/>
              </p:cNvSpPr>
              <p:nvPr/>
            </p:nvSpPr>
            <p:spPr bwMode="auto">
              <a:xfrm>
                <a:off x="5624550" y="4528957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71" name="Oval 261"/>
              <p:cNvSpPr>
                <a:spLocks noChangeArrowheads="1"/>
              </p:cNvSpPr>
              <p:nvPr/>
            </p:nvSpPr>
            <p:spPr bwMode="auto">
              <a:xfrm>
                <a:off x="5586452" y="4805087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72" name="Oval 262"/>
              <p:cNvSpPr>
                <a:spLocks noChangeArrowheads="1"/>
              </p:cNvSpPr>
              <p:nvPr/>
            </p:nvSpPr>
            <p:spPr bwMode="auto">
              <a:xfrm>
                <a:off x="5551529" y="4663848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73" name="Oval 263"/>
              <p:cNvSpPr>
                <a:spLocks noChangeArrowheads="1"/>
              </p:cNvSpPr>
              <p:nvPr/>
            </p:nvSpPr>
            <p:spPr bwMode="auto">
              <a:xfrm>
                <a:off x="5567403" y="5157391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74" name="Oval 264"/>
              <p:cNvSpPr>
                <a:spLocks noChangeArrowheads="1"/>
              </p:cNvSpPr>
              <p:nvPr/>
            </p:nvSpPr>
            <p:spPr bwMode="auto">
              <a:xfrm>
                <a:off x="5551529" y="4881261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75" name="Oval 265"/>
              <p:cNvSpPr>
                <a:spLocks noChangeArrowheads="1"/>
              </p:cNvSpPr>
              <p:nvPr/>
            </p:nvSpPr>
            <p:spPr bwMode="auto">
              <a:xfrm>
                <a:off x="5586452" y="4595609"/>
                <a:ext cx="52384" cy="68238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76" name="Oval 266"/>
              <p:cNvSpPr>
                <a:spLocks noChangeArrowheads="1"/>
              </p:cNvSpPr>
              <p:nvPr/>
            </p:nvSpPr>
            <p:spPr bwMode="auto">
              <a:xfrm>
                <a:off x="5605501" y="5006630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77" name="Oval 267"/>
              <p:cNvSpPr>
                <a:spLocks noChangeArrowheads="1"/>
              </p:cNvSpPr>
              <p:nvPr/>
            </p:nvSpPr>
            <p:spPr bwMode="auto">
              <a:xfrm>
                <a:off x="5592802" y="4646392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78" name="Oval 268"/>
              <p:cNvSpPr>
                <a:spLocks noChangeArrowheads="1"/>
              </p:cNvSpPr>
              <p:nvPr/>
            </p:nvSpPr>
            <p:spPr bwMode="auto">
              <a:xfrm>
                <a:off x="5486445" y="4528957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79" name="Oval 269"/>
              <p:cNvSpPr>
                <a:spLocks noChangeArrowheads="1"/>
              </p:cNvSpPr>
              <p:nvPr/>
            </p:nvSpPr>
            <p:spPr bwMode="auto">
              <a:xfrm>
                <a:off x="5572165" y="4981238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80" name="Oval 270"/>
              <p:cNvSpPr>
                <a:spLocks noChangeArrowheads="1"/>
              </p:cNvSpPr>
              <p:nvPr/>
            </p:nvSpPr>
            <p:spPr bwMode="auto">
              <a:xfrm>
                <a:off x="5545179" y="4695587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81" name="Oval 271"/>
              <p:cNvSpPr>
                <a:spLocks noChangeArrowheads="1"/>
              </p:cNvSpPr>
              <p:nvPr/>
            </p:nvSpPr>
            <p:spPr bwMode="auto">
              <a:xfrm>
                <a:off x="5605501" y="3649785"/>
                <a:ext cx="52384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82" name="Oval 272"/>
              <p:cNvSpPr>
                <a:spLocks noChangeArrowheads="1"/>
              </p:cNvSpPr>
              <p:nvPr/>
            </p:nvSpPr>
            <p:spPr bwMode="auto">
              <a:xfrm>
                <a:off x="5572165" y="3591067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83" name="Oval 273"/>
              <p:cNvSpPr>
                <a:spLocks noChangeArrowheads="1"/>
              </p:cNvSpPr>
              <p:nvPr/>
            </p:nvSpPr>
            <p:spPr bwMode="auto">
              <a:xfrm>
                <a:off x="5567403" y="3765632"/>
                <a:ext cx="53972" cy="68239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84" name="Oval 274"/>
              <p:cNvSpPr>
                <a:spLocks noChangeArrowheads="1"/>
              </p:cNvSpPr>
              <p:nvPr/>
            </p:nvSpPr>
            <p:spPr bwMode="auto">
              <a:xfrm>
                <a:off x="5618200" y="4244892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85" name="Oval 275"/>
              <p:cNvSpPr>
                <a:spLocks noChangeArrowheads="1"/>
              </p:cNvSpPr>
              <p:nvPr/>
            </p:nvSpPr>
            <p:spPr bwMode="auto">
              <a:xfrm>
                <a:off x="5567403" y="3724371"/>
                <a:ext cx="53972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  <p:sp>
            <p:nvSpPr>
              <p:cNvPr id="786" name="Oval 276"/>
              <p:cNvSpPr>
                <a:spLocks noChangeArrowheads="1"/>
              </p:cNvSpPr>
              <p:nvPr/>
            </p:nvSpPr>
            <p:spPr bwMode="auto">
              <a:xfrm>
                <a:off x="5499144" y="4276631"/>
                <a:ext cx="52385" cy="6665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accent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BE" sz="9600">
                  <a:latin typeface="Constantia" panose="02030602050306030303" pitchFamily="18" charset="0"/>
                </a:endParaRPr>
              </a:p>
            </p:txBody>
          </p:sp>
        </p:grpSp>
        <p:sp>
          <p:nvSpPr>
            <p:cNvPr id="642" name="Rectangle 119"/>
            <p:cNvSpPr>
              <a:spLocks noChangeArrowheads="1"/>
            </p:cNvSpPr>
            <p:nvPr/>
          </p:nvSpPr>
          <p:spPr bwMode="auto">
            <a:xfrm>
              <a:off x="942119" y="2639741"/>
              <a:ext cx="1411017" cy="255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Accuracy</a:t>
              </a: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 (d')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643" name="ZoneTexte 642"/>
            <p:cNvSpPr txBox="1"/>
            <p:nvPr/>
          </p:nvSpPr>
          <p:spPr>
            <a:xfrm>
              <a:off x="3492848" y="5936411"/>
              <a:ext cx="1064727" cy="27675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BE" sz="2000" err="1">
                  <a:latin typeface="Constantia" panose="02030602050306030303" pitchFamily="18" charset="0"/>
                  <a:ea typeface="ＭＳ Ｐゴシック" panose="020B0600070205080204" pitchFamily="34" charset="-128"/>
                </a:rPr>
                <a:t>Familiarity</a:t>
              </a:r>
              <a:endParaRPr lang="fr-BE" sz="2000">
                <a:latin typeface="Constantia" panose="02030602050306030303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644" name="ZoneTexte 643"/>
            <p:cNvSpPr txBox="1"/>
            <p:nvPr/>
          </p:nvSpPr>
          <p:spPr>
            <a:xfrm>
              <a:off x="4968728" y="5936411"/>
              <a:ext cx="796877" cy="27675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BE" sz="2000" err="1">
                  <a:latin typeface="Constantia" panose="02030602050306030303" pitchFamily="18" charset="0"/>
                  <a:ea typeface="ＭＳ Ｐゴシック" panose="020B0600070205080204" pitchFamily="34" charset="-128"/>
                </a:rPr>
                <a:t>Novelty</a:t>
              </a:r>
              <a:endParaRPr lang="fr-BE" sz="2000">
                <a:latin typeface="Constantia" panose="02030602050306030303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645" name="ZoneTexte 644"/>
            <p:cNvSpPr txBox="1"/>
            <p:nvPr/>
          </p:nvSpPr>
          <p:spPr>
            <a:xfrm>
              <a:off x="6645565" y="5936411"/>
              <a:ext cx="1064727" cy="27675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BE" sz="2000" err="1">
                  <a:latin typeface="Constantia" panose="02030602050306030303" pitchFamily="18" charset="0"/>
                  <a:ea typeface="ＭＳ Ｐゴシック" panose="020B0600070205080204" pitchFamily="34" charset="-128"/>
                </a:rPr>
                <a:t>Familiarity</a:t>
              </a:r>
              <a:endParaRPr lang="fr-BE" sz="2000">
                <a:latin typeface="Constantia" panose="02030602050306030303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646" name="ZoneTexte 645"/>
            <p:cNvSpPr txBox="1"/>
            <p:nvPr/>
          </p:nvSpPr>
          <p:spPr>
            <a:xfrm>
              <a:off x="8129589" y="5936411"/>
              <a:ext cx="796877" cy="27675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BE" sz="2000" err="1">
                  <a:latin typeface="Constantia" panose="02030602050306030303" pitchFamily="18" charset="0"/>
                  <a:ea typeface="ＭＳ Ｐゴシック" panose="020B0600070205080204" pitchFamily="34" charset="-128"/>
                </a:rPr>
                <a:t>Novelty</a:t>
              </a:r>
              <a:endParaRPr lang="fr-BE" sz="2000">
                <a:latin typeface="Constantia" panose="02030602050306030303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647" name="Rectangle 119"/>
            <p:cNvSpPr>
              <a:spLocks noChangeArrowheads="1"/>
            </p:cNvSpPr>
            <p:nvPr/>
          </p:nvSpPr>
          <p:spPr bwMode="auto">
            <a:xfrm>
              <a:off x="4069759" y="2639741"/>
              <a:ext cx="859008" cy="255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Bias </a:t>
              </a: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(c’)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648" name="Rectangle 158"/>
            <p:cNvSpPr>
              <a:spLocks noChangeArrowheads="1"/>
            </p:cNvSpPr>
            <p:nvPr/>
          </p:nvSpPr>
          <p:spPr bwMode="auto">
            <a:xfrm>
              <a:off x="7130123" y="2639741"/>
              <a:ext cx="1860515" cy="255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Minimal RT</a:t>
              </a: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  <a:cs typeface="Arial" panose="020B0604020202020204" pitchFamily="34" charset="0"/>
                </a:rPr>
                <a:t> (ms)</a:t>
              </a:r>
              <a:endParaRPr lang="en-US" altLang="en-US" sz="24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650" name="ZoneTexte 286"/>
            <p:cNvSpPr txBox="1">
              <a:spLocks noChangeArrowheads="1"/>
            </p:cNvSpPr>
            <p:nvPr/>
          </p:nvSpPr>
          <p:spPr bwMode="auto">
            <a:xfrm>
              <a:off x="4107495" y="2997012"/>
              <a:ext cx="718187" cy="276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fr-BE" altLang="en-US" sz="2000" i="1">
                  <a:solidFill>
                    <a:srgbClr val="2D3235"/>
                  </a:solidFill>
                  <a:latin typeface="Constantia" panose="02030602050306030303" pitchFamily="18" charset="0"/>
                </a:rPr>
                <a:t>p</a:t>
              </a:r>
              <a:r>
                <a:rPr lang="fr-BE" altLang="en-US" sz="2000">
                  <a:solidFill>
                    <a:srgbClr val="2D3235"/>
                  </a:solidFill>
                  <a:latin typeface="Constantia" panose="02030602050306030303" pitchFamily="18" charset="0"/>
                </a:rPr>
                <a:t> = .06</a:t>
              </a:r>
              <a:endParaRPr lang="en-GB" altLang="en-US" sz="2000" i="1">
                <a:solidFill>
                  <a:srgbClr val="2D3235"/>
                </a:solidFill>
                <a:latin typeface="Constantia" panose="02030602050306030303" pitchFamily="18" charset="0"/>
              </a:endParaRPr>
            </a:p>
          </p:txBody>
        </p:sp>
        <p:cxnSp>
          <p:nvCxnSpPr>
            <p:cNvPr id="651" name="Connecteur droit 650"/>
            <p:cNvCxnSpPr/>
            <p:nvPr/>
          </p:nvCxnSpPr>
          <p:spPr bwMode="auto">
            <a:xfrm>
              <a:off x="7304088" y="3619500"/>
              <a:ext cx="0" cy="841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2" name="Connecteur droit 651"/>
            <p:cNvCxnSpPr/>
            <p:nvPr/>
          </p:nvCxnSpPr>
          <p:spPr bwMode="auto">
            <a:xfrm>
              <a:off x="6875463" y="3619500"/>
              <a:ext cx="0" cy="841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3" name="ZoneTexte 269"/>
            <p:cNvSpPr txBox="1">
              <a:spLocks noChangeArrowheads="1"/>
            </p:cNvSpPr>
            <p:nvPr/>
          </p:nvSpPr>
          <p:spPr bwMode="auto">
            <a:xfrm>
              <a:off x="6954838" y="3344863"/>
              <a:ext cx="296815" cy="4470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fr-BE" altLang="en-US" sz="3600">
                  <a:solidFill>
                    <a:srgbClr val="2D3235"/>
                  </a:solidFill>
                  <a:latin typeface="Constantia" panose="02030602050306030303" pitchFamily="18" charset="0"/>
                </a:rPr>
                <a:t>*</a:t>
              </a:r>
              <a:endParaRPr lang="en-GB" altLang="en-US" sz="3600">
                <a:solidFill>
                  <a:srgbClr val="2D3235"/>
                </a:solidFill>
                <a:latin typeface="Constantia" panose="02030602050306030303" pitchFamily="18" charset="0"/>
              </a:endParaRPr>
            </a:p>
          </p:txBody>
        </p:sp>
        <p:cxnSp>
          <p:nvCxnSpPr>
            <p:cNvPr id="654" name="Connecteur droit 653"/>
            <p:cNvCxnSpPr/>
            <p:nvPr/>
          </p:nvCxnSpPr>
          <p:spPr>
            <a:xfrm flipV="1">
              <a:off x="6881813" y="3632200"/>
              <a:ext cx="433387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5" name="Connecteur droit 654"/>
            <p:cNvCxnSpPr/>
            <p:nvPr/>
          </p:nvCxnSpPr>
          <p:spPr bwMode="auto">
            <a:xfrm>
              <a:off x="8743950" y="3343275"/>
              <a:ext cx="0" cy="841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6" name="Connecteur droit 655"/>
            <p:cNvCxnSpPr/>
            <p:nvPr/>
          </p:nvCxnSpPr>
          <p:spPr bwMode="auto">
            <a:xfrm>
              <a:off x="8316913" y="3343275"/>
              <a:ext cx="0" cy="841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7" name="ZoneTexte 269"/>
            <p:cNvSpPr txBox="1">
              <a:spLocks noChangeArrowheads="1"/>
            </p:cNvSpPr>
            <p:nvPr/>
          </p:nvSpPr>
          <p:spPr bwMode="auto">
            <a:xfrm>
              <a:off x="8396288" y="3068638"/>
              <a:ext cx="296815" cy="4470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fr-BE" altLang="en-US" sz="3600">
                  <a:solidFill>
                    <a:srgbClr val="2D3235"/>
                  </a:solidFill>
                  <a:latin typeface="Constantia" panose="02030602050306030303" pitchFamily="18" charset="0"/>
                </a:rPr>
                <a:t>*</a:t>
              </a:r>
              <a:endParaRPr lang="en-GB" altLang="en-US" sz="3600">
                <a:solidFill>
                  <a:srgbClr val="2D3235"/>
                </a:solidFill>
                <a:latin typeface="Constantia" panose="02030602050306030303" pitchFamily="18" charset="0"/>
              </a:endParaRPr>
            </a:p>
          </p:txBody>
        </p:sp>
        <p:cxnSp>
          <p:nvCxnSpPr>
            <p:cNvPr id="658" name="Connecteur droit 657"/>
            <p:cNvCxnSpPr/>
            <p:nvPr/>
          </p:nvCxnSpPr>
          <p:spPr>
            <a:xfrm flipV="1">
              <a:off x="8321675" y="3355975"/>
              <a:ext cx="43338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e 3"/>
          <p:cNvGrpSpPr/>
          <p:nvPr/>
        </p:nvGrpSpPr>
        <p:grpSpPr>
          <a:xfrm>
            <a:off x="13200704" y="31067613"/>
            <a:ext cx="11087470" cy="5245895"/>
            <a:chOff x="13947091" y="30014577"/>
            <a:chExt cx="13445189" cy="5245895"/>
          </a:xfrm>
        </p:grpSpPr>
        <p:grpSp>
          <p:nvGrpSpPr>
            <p:cNvPr id="1443" name="Groupe 63"/>
            <p:cNvGrpSpPr>
              <a:grpSpLocks/>
            </p:cNvGrpSpPr>
            <p:nvPr/>
          </p:nvGrpSpPr>
          <p:grpSpPr bwMode="auto">
            <a:xfrm>
              <a:off x="20743257" y="30256632"/>
              <a:ext cx="6649023" cy="4619050"/>
              <a:chOff x="557591" y="4518234"/>
              <a:chExt cx="3571832" cy="1960520"/>
            </a:xfrm>
          </p:grpSpPr>
          <p:sp>
            <p:nvSpPr>
              <p:cNvPr id="1491" name="Line 239"/>
              <p:cNvSpPr>
                <a:spLocks noChangeShapeType="1"/>
              </p:cNvSpPr>
              <p:nvPr/>
            </p:nvSpPr>
            <p:spPr bwMode="auto">
              <a:xfrm>
                <a:off x="869950" y="6291263"/>
                <a:ext cx="30686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92" name="Line 240"/>
              <p:cNvSpPr>
                <a:spLocks noChangeShapeType="1"/>
              </p:cNvSpPr>
              <p:nvPr/>
            </p:nvSpPr>
            <p:spPr bwMode="auto">
              <a:xfrm flipV="1">
                <a:off x="866775" y="4664076"/>
                <a:ext cx="0" cy="16271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93" name="Line 241"/>
              <p:cNvSpPr>
                <a:spLocks noChangeShapeType="1"/>
              </p:cNvSpPr>
              <p:nvPr/>
            </p:nvSpPr>
            <p:spPr bwMode="auto">
              <a:xfrm>
                <a:off x="866775" y="6291263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94" name="Rectangle 242"/>
              <p:cNvSpPr>
                <a:spLocks noChangeArrowheads="1"/>
              </p:cNvSpPr>
              <p:nvPr/>
            </p:nvSpPr>
            <p:spPr bwMode="auto">
              <a:xfrm>
                <a:off x="792448" y="6281068"/>
                <a:ext cx="126354" cy="182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95" name="Line 243"/>
              <p:cNvSpPr>
                <a:spLocks noChangeShapeType="1"/>
              </p:cNvSpPr>
              <p:nvPr/>
            </p:nvSpPr>
            <p:spPr bwMode="auto">
              <a:xfrm>
                <a:off x="1381125" y="6291263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97" name="Line 245"/>
              <p:cNvSpPr>
                <a:spLocks noChangeShapeType="1"/>
              </p:cNvSpPr>
              <p:nvPr/>
            </p:nvSpPr>
            <p:spPr bwMode="auto">
              <a:xfrm>
                <a:off x="1892300" y="6291263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98" name="Rectangle 246"/>
              <p:cNvSpPr>
                <a:spLocks noChangeArrowheads="1"/>
              </p:cNvSpPr>
              <p:nvPr/>
            </p:nvSpPr>
            <p:spPr bwMode="auto">
              <a:xfrm>
                <a:off x="1679894" y="6288653"/>
                <a:ext cx="366530" cy="182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200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99" name="Line 247"/>
              <p:cNvSpPr>
                <a:spLocks noChangeShapeType="1"/>
              </p:cNvSpPr>
              <p:nvPr/>
            </p:nvSpPr>
            <p:spPr bwMode="auto">
              <a:xfrm>
                <a:off x="2405063" y="6291263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01" name="Line 249"/>
              <p:cNvSpPr>
                <a:spLocks noChangeShapeType="1"/>
              </p:cNvSpPr>
              <p:nvPr/>
            </p:nvSpPr>
            <p:spPr bwMode="auto">
              <a:xfrm>
                <a:off x="2916238" y="6291263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02" name="Rectangle 250"/>
              <p:cNvSpPr>
                <a:spLocks noChangeArrowheads="1"/>
              </p:cNvSpPr>
              <p:nvPr/>
            </p:nvSpPr>
            <p:spPr bwMode="auto">
              <a:xfrm>
                <a:off x="2702642" y="6281986"/>
                <a:ext cx="376973" cy="182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400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03" name="Line 251"/>
              <p:cNvSpPr>
                <a:spLocks noChangeShapeType="1"/>
              </p:cNvSpPr>
              <p:nvPr/>
            </p:nvSpPr>
            <p:spPr bwMode="auto">
              <a:xfrm>
                <a:off x="3427413" y="6291263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05" name="Line 253"/>
              <p:cNvSpPr>
                <a:spLocks noChangeShapeType="1"/>
              </p:cNvSpPr>
              <p:nvPr/>
            </p:nvSpPr>
            <p:spPr bwMode="auto">
              <a:xfrm>
                <a:off x="3938588" y="6291263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06" name="Rectangle 254"/>
              <p:cNvSpPr>
                <a:spLocks noChangeArrowheads="1"/>
              </p:cNvSpPr>
              <p:nvPr/>
            </p:nvSpPr>
            <p:spPr bwMode="auto">
              <a:xfrm>
                <a:off x="3750362" y="6295867"/>
                <a:ext cx="379061" cy="182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600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07" name="Line 255"/>
              <p:cNvSpPr>
                <a:spLocks noChangeShapeType="1"/>
              </p:cNvSpPr>
              <p:nvPr/>
            </p:nvSpPr>
            <p:spPr bwMode="auto">
              <a:xfrm flipH="1">
                <a:off x="831850" y="6291263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08" name="Rectangle 256"/>
              <p:cNvSpPr>
                <a:spLocks noChangeArrowheads="1"/>
              </p:cNvSpPr>
              <p:nvPr/>
            </p:nvSpPr>
            <p:spPr bwMode="auto">
              <a:xfrm>
                <a:off x="677236" y="6157536"/>
                <a:ext cx="126354" cy="182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09" name="Line 257"/>
              <p:cNvSpPr>
                <a:spLocks noChangeShapeType="1"/>
              </p:cNvSpPr>
              <p:nvPr/>
            </p:nvSpPr>
            <p:spPr bwMode="auto">
              <a:xfrm flipH="1">
                <a:off x="831850" y="5965826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10" name="Rectangle 258"/>
              <p:cNvSpPr>
                <a:spLocks noChangeArrowheads="1"/>
              </p:cNvSpPr>
              <p:nvPr/>
            </p:nvSpPr>
            <p:spPr bwMode="auto">
              <a:xfrm>
                <a:off x="696682" y="5833098"/>
                <a:ext cx="113823" cy="182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2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11" name="Line 259"/>
              <p:cNvSpPr>
                <a:spLocks noChangeShapeType="1"/>
              </p:cNvSpPr>
              <p:nvPr/>
            </p:nvSpPr>
            <p:spPr bwMode="auto">
              <a:xfrm flipH="1">
                <a:off x="831850" y="5640388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12" name="Rectangle 260"/>
              <p:cNvSpPr>
                <a:spLocks noChangeArrowheads="1"/>
              </p:cNvSpPr>
              <p:nvPr/>
            </p:nvSpPr>
            <p:spPr bwMode="auto">
              <a:xfrm>
                <a:off x="705999" y="5489350"/>
                <a:ext cx="124265" cy="182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4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13" name="Line 261"/>
              <p:cNvSpPr>
                <a:spLocks noChangeShapeType="1"/>
              </p:cNvSpPr>
              <p:nvPr/>
            </p:nvSpPr>
            <p:spPr bwMode="auto">
              <a:xfrm flipH="1">
                <a:off x="831850" y="5314951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14" name="Rectangle 262"/>
              <p:cNvSpPr>
                <a:spLocks noChangeArrowheads="1"/>
              </p:cNvSpPr>
              <p:nvPr/>
            </p:nvSpPr>
            <p:spPr bwMode="auto">
              <a:xfrm>
                <a:off x="677236" y="5176434"/>
                <a:ext cx="126354" cy="182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6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15" name="Line 263"/>
              <p:cNvSpPr>
                <a:spLocks noChangeShapeType="1"/>
              </p:cNvSpPr>
              <p:nvPr/>
            </p:nvSpPr>
            <p:spPr bwMode="auto">
              <a:xfrm flipH="1">
                <a:off x="831850" y="4989513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16" name="Rectangle 264"/>
              <p:cNvSpPr>
                <a:spLocks noChangeArrowheads="1"/>
              </p:cNvSpPr>
              <p:nvPr/>
            </p:nvSpPr>
            <p:spPr bwMode="auto">
              <a:xfrm>
                <a:off x="690891" y="4863753"/>
                <a:ext cx="125309" cy="182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8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17" name="Line 265"/>
              <p:cNvSpPr>
                <a:spLocks noChangeShapeType="1"/>
              </p:cNvSpPr>
              <p:nvPr/>
            </p:nvSpPr>
            <p:spPr bwMode="auto">
              <a:xfrm flipH="1">
                <a:off x="831850" y="4664076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18" name="Rectangle 266"/>
              <p:cNvSpPr>
                <a:spLocks noChangeArrowheads="1"/>
              </p:cNvSpPr>
              <p:nvPr/>
            </p:nvSpPr>
            <p:spPr bwMode="auto">
              <a:xfrm>
                <a:off x="557591" y="4561161"/>
                <a:ext cx="199451" cy="182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10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21" name="Rectangle 275"/>
              <p:cNvSpPr>
                <a:spLocks noChangeArrowheads="1"/>
              </p:cNvSpPr>
              <p:nvPr/>
            </p:nvSpPr>
            <p:spPr bwMode="auto">
              <a:xfrm>
                <a:off x="857250" y="6251576"/>
                <a:ext cx="25062" cy="783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12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 </a:t>
                </a:r>
                <a:endParaRPr lang="fr-FR" altLang="fr-FR" sz="44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22" name="Rectangle 276"/>
              <p:cNvSpPr>
                <a:spLocks noChangeArrowheads="1"/>
              </p:cNvSpPr>
              <p:nvPr/>
            </p:nvSpPr>
            <p:spPr bwMode="auto">
              <a:xfrm>
                <a:off x="3933825" y="4616451"/>
                <a:ext cx="21930" cy="685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105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 </a:t>
                </a:r>
                <a:endParaRPr lang="fr-FR" altLang="fr-FR" sz="3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23" name="Freeform 74"/>
              <p:cNvSpPr>
                <a:spLocks/>
              </p:cNvSpPr>
              <p:nvPr/>
            </p:nvSpPr>
            <p:spPr bwMode="auto">
              <a:xfrm>
                <a:off x="871413" y="5978156"/>
                <a:ext cx="3065298" cy="316157"/>
              </a:xfrm>
              <a:custGeom>
                <a:avLst/>
                <a:gdLst>
                  <a:gd name="T0" fmla="*/ 0 w 2343"/>
                  <a:gd name="T1" fmla="*/ 2147483646 h 184"/>
                  <a:gd name="T2" fmla="*/ 2147483646 w 2343"/>
                  <a:gd name="T3" fmla="*/ 2147483646 h 184"/>
                  <a:gd name="T4" fmla="*/ 2147483646 w 2343"/>
                  <a:gd name="T5" fmla="*/ 2147483646 h 184"/>
                  <a:gd name="T6" fmla="*/ 2147483646 w 2343"/>
                  <a:gd name="T7" fmla="*/ 2147483646 h 184"/>
                  <a:gd name="T8" fmla="*/ 2147483646 w 2343"/>
                  <a:gd name="T9" fmla="*/ 2147483646 h 184"/>
                  <a:gd name="T10" fmla="*/ 2147483646 w 2343"/>
                  <a:gd name="T11" fmla="*/ 2147483646 h 184"/>
                  <a:gd name="T12" fmla="*/ 2147483646 w 2343"/>
                  <a:gd name="T13" fmla="*/ 2147483646 h 184"/>
                  <a:gd name="T14" fmla="*/ 2147483646 w 2343"/>
                  <a:gd name="T15" fmla="*/ 2147483646 h 184"/>
                  <a:gd name="T16" fmla="*/ 2147483646 w 2343"/>
                  <a:gd name="T17" fmla="*/ 2147483646 h 184"/>
                  <a:gd name="T18" fmla="*/ 2147483646 w 2343"/>
                  <a:gd name="T19" fmla="*/ 2147483646 h 184"/>
                  <a:gd name="T20" fmla="*/ 2147483646 w 2343"/>
                  <a:gd name="T21" fmla="*/ 2147483646 h 184"/>
                  <a:gd name="T22" fmla="*/ 2147483646 w 2343"/>
                  <a:gd name="T23" fmla="*/ 2147483646 h 184"/>
                  <a:gd name="T24" fmla="*/ 2147483646 w 2343"/>
                  <a:gd name="T25" fmla="*/ 2147483646 h 184"/>
                  <a:gd name="T26" fmla="*/ 2147483646 w 2343"/>
                  <a:gd name="T27" fmla="*/ 2147483646 h 184"/>
                  <a:gd name="T28" fmla="*/ 2147483646 w 2343"/>
                  <a:gd name="T29" fmla="*/ 2147483646 h 184"/>
                  <a:gd name="T30" fmla="*/ 2147483646 w 2343"/>
                  <a:gd name="T31" fmla="*/ 2147483646 h 184"/>
                  <a:gd name="T32" fmla="*/ 2147483646 w 2343"/>
                  <a:gd name="T33" fmla="*/ 2147483646 h 184"/>
                  <a:gd name="T34" fmla="*/ 2147483646 w 2343"/>
                  <a:gd name="T35" fmla="*/ 2147483646 h 184"/>
                  <a:gd name="T36" fmla="*/ 2147483646 w 2343"/>
                  <a:gd name="T37" fmla="*/ 2147483646 h 184"/>
                  <a:gd name="T38" fmla="*/ 2147483646 w 2343"/>
                  <a:gd name="T39" fmla="*/ 2147483646 h 184"/>
                  <a:gd name="T40" fmla="*/ 2147483646 w 2343"/>
                  <a:gd name="T41" fmla="*/ 2147483646 h 184"/>
                  <a:gd name="T42" fmla="*/ 2147483646 w 2343"/>
                  <a:gd name="T43" fmla="*/ 2147483646 h 184"/>
                  <a:gd name="T44" fmla="*/ 2147483646 w 2343"/>
                  <a:gd name="T45" fmla="*/ 2147483646 h 184"/>
                  <a:gd name="T46" fmla="*/ 2147483646 w 2343"/>
                  <a:gd name="T47" fmla="*/ 2147483646 h 184"/>
                  <a:gd name="T48" fmla="*/ 2147483646 w 2343"/>
                  <a:gd name="T49" fmla="*/ 2147483646 h 184"/>
                  <a:gd name="T50" fmla="*/ 2147483646 w 2343"/>
                  <a:gd name="T51" fmla="*/ 2147483646 h 184"/>
                  <a:gd name="T52" fmla="*/ 2147483646 w 2343"/>
                  <a:gd name="T53" fmla="*/ 2147483646 h 184"/>
                  <a:gd name="T54" fmla="*/ 2147483646 w 2343"/>
                  <a:gd name="T55" fmla="*/ 2147483646 h 184"/>
                  <a:gd name="T56" fmla="*/ 2147483646 w 2343"/>
                  <a:gd name="T57" fmla="*/ 2147483646 h 184"/>
                  <a:gd name="T58" fmla="*/ 2147483646 w 2343"/>
                  <a:gd name="T59" fmla="*/ 2147483646 h 184"/>
                  <a:gd name="T60" fmla="*/ 2147483646 w 2343"/>
                  <a:gd name="T61" fmla="*/ 2147483646 h 184"/>
                  <a:gd name="T62" fmla="*/ 2147483646 w 2343"/>
                  <a:gd name="T63" fmla="*/ 2147483646 h 184"/>
                  <a:gd name="T64" fmla="*/ 2147483646 w 2343"/>
                  <a:gd name="T65" fmla="*/ 2147483646 h 184"/>
                  <a:gd name="T66" fmla="*/ 2147483646 w 2343"/>
                  <a:gd name="T67" fmla="*/ 2147483646 h 184"/>
                  <a:gd name="T68" fmla="*/ 2147483646 w 2343"/>
                  <a:gd name="T69" fmla="*/ 2147483646 h 184"/>
                  <a:gd name="T70" fmla="*/ 2147483646 w 2343"/>
                  <a:gd name="T71" fmla="*/ 2147483646 h 184"/>
                  <a:gd name="T72" fmla="*/ 2147483646 w 2343"/>
                  <a:gd name="T73" fmla="*/ 2147483646 h 184"/>
                  <a:gd name="T74" fmla="*/ 2147483646 w 2343"/>
                  <a:gd name="T75" fmla="*/ 2147483646 h 184"/>
                  <a:gd name="T76" fmla="*/ 2147483646 w 2343"/>
                  <a:gd name="T77" fmla="*/ 2147483646 h 184"/>
                  <a:gd name="T78" fmla="*/ 2147483646 w 2343"/>
                  <a:gd name="T79" fmla="*/ 2147483646 h 184"/>
                  <a:gd name="T80" fmla="*/ 2147483646 w 2343"/>
                  <a:gd name="T81" fmla="*/ 2147483646 h 184"/>
                  <a:gd name="T82" fmla="*/ 2147483646 w 2343"/>
                  <a:gd name="T83" fmla="*/ 2147483646 h 184"/>
                  <a:gd name="T84" fmla="*/ 2147483646 w 2343"/>
                  <a:gd name="T85" fmla="*/ 2147483646 h 184"/>
                  <a:gd name="T86" fmla="*/ 2147483646 w 2343"/>
                  <a:gd name="T87" fmla="*/ 2147483646 h 184"/>
                  <a:gd name="T88" fmla="*/ 2147483646 w 2343"/>
                  <a:gd name="T89" fmla="*/ 2147483646 h 184"/>
                  <a:gd name="T90" fmla="*/ 2147483646 w 2343"/>
                  <a:gd name="T91" fmla="*/ 2147483646 h 184"/>
                  <a:gd name="T92" fmla="*/ 2147483646 w 2343"/>
                  <a:gd name="T93" fmla="*/ 2147483646 h 184"/>
                  <a:gd name="T94" fmla="*/ 2147483646 w 2343"/>
                  <a:gd name="T95" fmla="*/ 2147483646 h 184"/>
                  <a:gd name="T96" fmla="*/ 2147483646 w 2343"/>
                  <a:gd name="T97" fmla="*/ 2147483646 h 184"/>
                  <a:gd name="T98" fmla="*/ 2147483646 w 2343"/>
                  <a:gd name="T99" fmla="*/ 0 h 184"/>
                  <a:gd name="T100" fmla="*/ 2147483646 w 2343"/>
                  <a:gd name="T101" fmla="*/ 2147483646 h 184"/>
                  <a:gd name="T102" fmla="*/ 2147483646 w 2343"/>
                  <a:gd name="T103" fmla="*/ 2147483646 h 184"/>
                  <a:gd name="T104" fmla="*/ 2147483646 w 2343"/>
                  <a:gd name="T105" fmla="*/ 2147483646 h 184"/>
                  <a:gd name="T106" fmla="*/ 2147483646 w 2343"/>
                  <a:gd name="T107" fmla="*/ 2147483646 h 184"/>
                  <a:gd name="T108" fmla="*/ 2147483646 w 2343"/>
                  <a:gd name="T109" fmla="*/ 2147483646 h 184"/>
                  <a:gd name="T110" fmla="*/ 2147483646 w 2343"/>
                  <a:gd name="T111" fmla="*/ 2147483646 h 184"/>
                  <a:gd name="T112" fmla="*/ 2147483646 w 2343"/>
                  <a:gd name="T113" fmla="*/ 2147483646 h 184"/>
                  <a:gd name="T114" fmla="*/ 2147483646 w 2343"/>
                  <a:gd name="T115" fmla="*/ 2147483646 h 184"/>
                  <a:gd name="T116" fmla="*/ 2147483646 w 2343"/>
                  <a:gd name="T117" fmla="*/ 2147483646 h 184"/>
                  <a:gd name="T118" fmla="*/ 2147483646 w 2343"/>
                  <a:gd name="T119" fmla="*/ 2147483646 h 184"/>
                  <a:gd name="T120" fmla="*/ 2147483646 w 2343"/>
                  <a:gd name="T121" fmla="*/ 2147483646 h 18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2343" h="184">
                    <a:moveTo>
                      <a:pt x="0" y="184"/>
                    </a:moveTo>
                    <a:lnTo>
                      <a:pt x="37" y="177"/>
                    </a:lnTo>
                    <a:lnTo>
                      <a:pt x="77" y="184"/>
                    </a:lnTo>
                    <a:lnTo>
                      <a:pt x="117" y="184"/>
                    </a:lnTo>
                    <a:lnTo>
                      <a:pt x="153" y="184"/>
                    </a:lnTo>
                    <a:lnTo>
                      <a:pt x="193" y="184"/>
                    </a:lnTo>
                    <a:lnTo>
                      <a:pt x="234" y="184"/>
                    </a:lnTo>
                    <a:lnTo>
                      <a:pt x="270" y="184"/>
                    </a:lnTo>
                    <a:lnTo>
                      <a:pt x="310" y="184"/>
                    </a:lnTo>
                    <a:lnTo>
                      <a:pt x="350" y="184"/>
                    </a:lnTo>
                    <a:lnTo>
                      <a:pt x="390" y="184"/>
                    </a:lnTo>
                    <a:lnTo>
                      <a:pt x="427" y="184"/>
                    </a:lnTo>
                    <a:lnTo>
                      <a:pt x="467" y="184"/>
                    </a:lnTo>
                    <a:lnTo>
                      <a:pt x="507" y="177"/>
                    </a:lnTo>
                    <a:lnTo>
                      <a:pt x="544" y="184"/>
                    </a:lnTo>
                    <a:lnTo>
                      <a:pt x="584" y="184"/>
                    </a:lnTo>
                    <a:lnTo>
                      <a:pt x="624" y="184"/>
                    </a:lnTo>
                    <a:lnTo>
                      <a:pt x="661" y="184"/>
                    </a:lnTo>
                    <a:lnTo>
                      <a:pt x="701" y="184"/>
                    </a:lnTo>
                    <a:lnTo>
                      <a:pt x="741" y="184"/>
                    </a:lnTo>
                    <a:lnTo>
                      <a:pt x="781" y="184"/>
                    </a:lnTo>
                    <a:lnTo>
                      <a:pt x="818" y="177"/>
                    </a:lnTo>
                    <a:lnTo>
                      <a:pt x="858" y="184"/>
                    </a:lnTo>
                    <a:lnTo>
                      <a:pt x="898" y="184"/>
                    </a:lnTo>
                    <a:lnTo>
                      <a:pt x="934" y="177"/>
                    </a:lnTo>
                    <a:lnTo>
                      <a:pt x="975" y="184"/>
                    </a:lnTo>
                    <a:lnTo>
                      <a:pt x="1015" y="184"/>
                    </a:lnTo>
                    <a:lnTo>
                      <a:pt x="1051" y="174"/>
                    </a:lnTo>
                    <a:lnTo>
                      <a:pt x="1091" y="177"/>
                    </a:lnTo>
                    <a:lnTo>
                      <a:pt x="1131" y="174"/>
                    </a:lnTo>
                    <a:lnTo>
                      <a:pt x="1171" y="174"/>
                    </a:lnTo>
                    <a:lnTo>
                      <a:pt x="1208" y="170"/>
                    </a:lnTo>
                    <a:lnTo>
                      <a:pt x="1248" y="177"/>
                    </a:lnTo>
                    <a:lnTo>
                      <a:pt x="1288" y="174"/>
                    </a:lnTo>
                    <a:lnTo>
                      <a:pt x="1325" y="184"/>
                    </a:lnTo>
                    <a:lnTo>
                      <a:pt x="1365" y="177"/>
                    </a:lnTo>
                    <a:lnTo>
                      <a:pt x="1405" y="170"/>
                    </a:lnTo>
                    <a:lnTo>
                      <a:pt x="1442" y="174"/>
                    </a:lnTo>
                    <a:lnTo>
                      <a:pt x="1482" y="170"/>
                    </a:lnTo>
                    <a:lnTo>
                      <a:pt x="1522" y="167"/>
                    </a:lnTo>
                    <a:lnTo>
                      <a:pt x="1562" y="127"/>
                    </a:lnTo>
                    <a:lnTo>
                      <a:pt x="1599" y="157"/>
                    </a:lnTo>
                    <a:lnTo>
                      <a:pt x="1639" y="107"/>
                    </a:lnTo>
                    <a:lnTo>
                      <a:pt x="1679" y="73"/>
                    </a:lnTo>
                    <a:lnTo>
                      <a:pt x="1715" y="117"/>
                    </a:lnTo>
                    <a:lnTo>
                      <a:pt x="1756" y="30"/>
                    </a:lnTo>
                    <a:lnTo>
                      <a:pt x="1796" y="13"/>
                    </a:lnTo>
                    <a:lnTo>
                      <a:pt x="1832" y="90"/>
                    </a:lnTo>
                    <a:lnTo>
                      <a:pt x="1872" y="73"/>
                    </a:lnTo>
                    <a:lnTo>
                      <a:pt x="1912" y="0"/>
                    </a:lnTo>
                    <a:lnTo>
                      <a:pt x="1952" y="33"/>
                    </a:lnTo>
                    <a:lnTo>
                      <a:pt x="1989" y="16"/>
                    </a:lnTo>
                    <a:lnTo>
                      <a:pt x="2029" y="6"/>
                    </a:lnTo>
                    <a:lnTo>
                      <a:pt x="2069" y="60"/>
                    </a:lnTo>
                    <a:lnTo>
                      <a:pt x="2106" y="37"/>
                    </a:lnTo>
                    <a:lnTo>
                      <a:pt x="2146" y="73"/>
                    </a:lnTo>
                    <a:lnTo>
                      <a:pt x="2186" y="80"/>
                    </a:lnTo>
                    <a:lnTo>
                      <a:pt x="2223" y="110"/>
                    </a:lnTo>
                    <a:lnTo>
                      <a:pt x="2263" y="97"/>
                    </a:lnTo>
                    <a:lnTo>
                      <a:pt x="2303" y="130"/>
                    </a:lnTo>
                    <a:lnTo>
                      <a:pt x="2343" y="170"/>
                    </a:lnTo>
                  </a:path>
                </a:pathLst>
              </a:custGeom>
              <a:noFill/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24" name="Freeform 73"/>
              <p:cNvSpPr>
                <a:spLocks/>
              </p:cNvSpPr>
              <p:nvPr/>
            </p:nvSpPr>
            <p:spPr bwMode="auto">
              <a:xfrm>
                <a:off x="871413" y="5405073"/>
                <a:ext cx="3069189" cy="886839"/>
              </a:xfrm>
              <a:custGeom>
                <a:avLst/>
                <a:gdLst>
                  <a:gd name="T0" fmla="*/ 0 w 2343"/>
                  <a:gd name="T1" fmla="*/ 2147483646 h 512"/>
                  <a:gd name="T2" fmla="*/ 2147483646 w 2343"/>
                  <a:gd name="T3" fmla="*/ 2147483646 h 512"/>
                  <a:gd name="T4" fmla="*/ 2147483646 w 2343"/>
                  <a:gd name="T5" fmla="*/ 2147483646 h 512"/>
                  <a:gd name="T6" fmla="*/ 2147483646 w 2343"/>
                  <a:gd name="T7" fmla="*/ 2147483646 h 512"/>
                  <a:gd name="T8" fmla="*/ 2147483646 w 2343"/>
                  <a:gd name="T9" fmla="*/ 2147483646 h 512"/>
                  <a:gd name="T10" fmla="*/ 2147483646 w 2343"/>
                  <a:gd name="T11" fmla="*/ 2147483646 h 512"/>
                  <a:gd name="T12" fmla="*/ 2147483646 w 2343"/>
                  <a:gd name="T13" fmla="*/ 2147483646 h 512"/>
                  <a:gd name="T14" fmla="*/ 2147483646 w 2343"/>
                  <a:gd name="T15" fmla="*/ 2147483646 h 512"/>
                  <a:gd name="T16" fmla="*/ 2147483646 w 2343"/>
                  <a:gd name="T17" fmla="*/ 2147483646 h 512"/>
                  <a:gd name="T18" fmla="*/ 2147483646 w 2343"/>
                  <a:gd name="T19" fmla="*/ 2147483646 h 512"/>
                  <a:gd name="T20" fmla="*/ 2147483646 w 2343"/>
                  <a:gd name="T21" fmla="*/ 2147483646 h 512"/>
                  <a:gd name="T22" fmla="*/ 2147483646 w 2343"/>
                  <a:gd name="T23" fmla="*/ 2147483646 h 512"/>
                  <a:gd name="T24" fmla="*/ 2147483646 w 2343"/>
                  <a:gd name="T25" fmla="*/ 2147483646 h 512"/>
                  <a:gd name="T26" fmla="*/ 2147483646 w 2343"/>
                  <a:gd name="T27" fmla="*/ 2147483646 h 512"/>
                  <a:gd name="T28" fmla="*/ 2147483646 w 2343"/>
                  <a:gd name="T29" fmla="*/ 2147483646 h 512"/>
                  <a:gd name="T30" fmla="*/ 2147483646 w 2343"/>
                  <a:gd name="T31" fmla="*/ 2147483646 h 512"/>
                  <a:gd name="T32" fmla="*/ 2147483646 w 2343"/>
                  <a:gd name="T33" fmla="*/ 2147483646 h 512"/>
                  <a:gd name="T34" fmla="*/ 2147483646 w 2343"/>
                  <a:gd name="T35" fmla="*/ 2147483646 h 512"/>
                  <a:gd name="T36" fmla="*/ 2147483646 w 2343"/>
                  <a:gd name="T37" fmla="*/ 2147483646 h 512"/>
                  <a:gd name="T38" fmla="*/ 2147483646 w 2343"/>
                  <a:gd name="T39" fmla="*/ 2147483646 h 512"/>
                  <a:gd name="T40" fmla="*/ 2147483646 w 2343"/>
                  <a:gd name="T41" fmla="*/ 2147483646 h 512"/>
                  <a:gd name="T42" fmla="*/ 2147483646 w 2343"/>
                  <a:gd name="T43" fmla="*/ 2147483646 h 512"/>
                  <a:gd name="T44" fmla="*/ 2147483646 w 2343"/>
                  <a:gd name="T45" fmla="*/ 2147483646 h 512"/>
                  <a:gd name="T46" fmla="*/ 2147483646 w 2343"/>
                  <a:gd name="T47" fmla="*/ 2147483646 h 512"/>
                  <a:gd name="T48" fmla="*/ 2147483646 w 2343"/>
                  <a:gd name="T49" fmla="*/ 2147483646 h 512"/>
                  <a:gd name="T50" fmla="*/ 2147483646 w 2343"/>
                  <a:gd name="T51" fmla="*/ 2147483646 h 512"/>
                  <a:gd name="T52" fmla="*/ 2147483646 w 2343"/>
                  <a:gd name="T53" fmla="*/ 2147483646 h 512"/>
                  <a:gd name="T54" fmla="*/ 2147483646 w 2343"/>
                  <a:gd name="T55" fmla="*/ 2147483646 h 512"/>
                  <a:gd name="T56" fmla="*/ 2147483646 w 2343"/>
                  <a:gd name="T57" fmla="*/ 2147483646 h 512"/>
                  <a:gd name="T58" fmla="*/ 2147483646 w 2343"/>
                  <a:gd name="T59" fmla="*/ 2147483646 h 512"/>
                  <a:gd name="T60" fmla="*/ 2147483646 w 2343"/>
                  <a:gd name="T61" fmla="*/ 2147483646 h 512"/>
                  <a:gd name="T62" fmla="*/ 2147483646 w 2343"/>
                  <a:gd name="T63" fmla="*/ 2147483646 h 512"/>
                  <a:gd name="T64" fmla="*/ 2147483646 w 2343"/>
                  <a:gd name="T65" fmla="*/ 2147483646 h 512"/>
                  <a:gd name="T66" fmla="*/ 2147483646 w 2343"/>
                  <a:gd name="T67" fmla="*/ 2147483646 h 512"/>
                  <a:gd name="T68" fmla="*/ 2147483646 w 2343"/>
                  <a:gd name="T69" fmla="*/ 2147483646 h 512"/>
                  <a:gd name="T70" fmla="*/ 2147483646 w 2343"/>
                  <a:gd name="T71" fmla="*/ 2147483646 h 512"/>
                  <a:gd name="T72" fmla="*/ 2147483646 w 2343"/>
                  <a:gd name="T73" fmla="*/ 2147483646 h 512"/>
                  <a:gd name="T74" fmla="*/ 2147483646 w 2343"/>
                  <a:gd name="T75" fmla="*/ 2147483646 h 512"/>
                  <a:gd name="T76" fmla="*/ 2147483646 w 2343"/>
                  <a:gd name="T77" fmla="*/ 2147483646 h 512"/>
                  <a:gd name="T78" fmla="*/ 2147483646 w 2343"/>
                  <a:gd name="T79" fmla="*/ 2147483646 h 512"/>
                  <a:gd name="T80" fmla="*/ 2147483646 w 2343"/>
                  <a:gd name="T81" fmla="*/ 2147483646 h 512"/>
                  <a:gd name="T82" fmla="*/ 2147483646 w 2343"/>
                  <a:gd name="T83" fmla="*/ 2147483646 h 512"/>
                  <a:gd name="T84" fmla="*/ 2147483646 w 2343"/>
                  <a:gd name="T85" fmla="*/ 2147483646 h 512"/>
                  <a:gd name="T86" fmla="*/ 2147483646 w 2343"/>
                  <a:gd name="T87" fmla="*/ 2147483646 h 512"/>
                  <a:gd name="T88" fmla="*/ 2147483646 w 2343"/>
                  <a:gd name="T89" fmla="*/ 2147483646 h 512"/>
                  <a:gd name="T90" fmla="*/ 2147483646 w 2343"/>
                  <a:gd name="T91" fmla="*/ 2147483646 h 512"/>
                  <a:gd name="T92" fmla="*/ 2147483646 w 2343"/>
                  <a:gd name="T93" fmla="*/ 2147483646 h 512"/>
                  <a:gd name="T94" fmla="*/ 2147483646 w 2343"/>
                  <a:gd name="T95" fmla="*/ 2147483646 h 512"/>
                  <a:gd name="T96" fmla="*/ 2147483646 w 2343"/>
                  <a:gd name="T97" fmla="*/ 2147483646 h 512"/>
                  <a:gd name="T98" fmla="*/ 2147483646 w 2343"/>
                  <a:gd name="T99" fmla="*/ 2147483646 h 512"/>
                  <a:gd name="T100" fmla="*/ 2147483646 w 2343"/>
                  <a:gd name="T101" fmla="*/ 2147483646 h 512"/>
                  <a:gd name="T102" fmla="*/ 2147483646 w 2343"/>
                  <a:gd name="T103" fmla="*/ 2147483646 h 512"/>
                  <a:gd name="T104" fmla="*/ 2147483646 w 2343"/>
                  <a:gd name="T105" fmla="*/ 2147483646 h 512"/>
                  <a:gd name="T106" fmla="*/ 2147483646 w 2343"/>
                  <a:gd name="T107" fmla="*/ 2147483646 h 512"/>
                  <a:gd name="T108" fmla="*/ 2147483646 w 2343"/>
                  <a:gd name="T109" fmla="*/ 0 h 512"/>
                  <a:gd name="T110" fmla="*/ 2147483646 w 2343"/>
                  <a:gd name="T111" fmla="*/ 2147483646 h 512"/>
                  <a:gd name="T112" fmla="*/ 2147483646 w 2343"/>
                  <a:gd name="T113" fmla="*/ 2147483646 h 512"/>
                  <a:gd name="T114" fmla="*/ 2147483646 w 2343"/>
                  <a:gd name="T115" fmla="*/ 2147483646 h 512"/>
                  <a:gd name="T116" fmla="*/ 2147483646 w 2343"/>
                  <a:gd name="T117" fmla="*/ 2147483646 h 512"/>
                  <a:gd name="T118" fmla="*/ 2147483646 w 2343"/>
                  <a:gd name="T119" fmla="*/ 2147483646 h 512"/>
                  <a:gd name="T120" fmla="*/ 2147483646 w 2343"/>
                  <a:gd name="T121" fmla="*/ 2147483646 h 512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2343" h="512">
                    <a:moveTo>
                      <a:pt x="0" y="512"/>
                    </a:moveTo>
                    <a:lnTo>
                      <a:pt x="37" y="512"/>
                    </a:lnTo>
                    <a:lnTo>
                      <a:pt x="77" y="512"/>
                    </a:lnTo>
                    <a:lnTo>
                      <a:pt x="117" y="512"/>
                    </a:lnTo>
                    <a:lnTo>
                      <a:pt x="153" y="512"/>
                    </a:lnTo>
                    <a:lnTo>
                      <a:pt x="193" y="512"/>
                    </a:lnTo>
                    <a:lnTo>
                      <a:pt x="234" y="512"/>
                    </a:lnTo>
                    <a:lnTo>
                      <a:pt x="270" y="512"/>
                    </a:lnTo>
                    <a:lnTo>
                      <a:pt x="310" y="512"/>
                    </a:lnTo>
                    <a:lnTo>
                      <a:pt x="350" y="512"/>
                    </a:lnTo>
                    <a:lnTo>
                      <a:pt x="390" y="512"/>
                    </a:lnTo>
                    <a:lnTo>
                      <a:pt x="427" y="512"/>
                    </a:lnTo>
                    <a:lnTo>
                      <a:pt x="467" y="512"/>
                    </a:lnTo>
                    <a:lnTo>
                      <a:pt x="507" y="512"/>
                    </a:lnTo>
                    <a:lnTo>
                      <a:pt x="544" y="512"/>
                    </a:lnTo>
                    <a:lnTo>
                      <a:pt x="584" y="512"/>
                    </a:lnTo>
                    <a:lnTo>
                      <a:pt x="624" y="512"/>
                    </a:lnTo>
                    <a:lnTo>
                      <a:pt x="661" y="505"/>
                    </a:lnTo>
                    <a:lnTo>
                      <a:pt x="701" y="512"/>
                    </a:lnTo>
                    <a:lnTo>
                      <a:pt x="741" y="512"/>
                    </a:lnTo>
                    <a:lnTo>
                      <a:pt x="781" y="512"/>
                    </a:lnTo>
                    <a:lnTo>
                      <a:pt x="818" y="512"/>
                    </a:lnTo>
                    <a:lnTo>
                      <a:pt x="858" y="512"/>
                    </a:lnTo>
                    <a:lnTo>
                      <a:pt x="898" y="512"/>
                    </a:lnTo>
                    <a:lnTo>
                      <a:pt x="934" y="505"/>
                    </a:lnTo>
                    <a:lnTo>
                      <a:pt x="975" y="512"/>
                    </a:lnTo>
                    <a:lnTo>
                      <a:pt x="1015" y="512"/>
                    </a:lnTo>
                    <a:lnTo>
                      <a:pt x="1051" y="505"/>
                    </a:lnTo>
                    <a:lnTo>
                      <a:pt x="1091" y="498"/>
                    </a:lnTo>
                    <a:lnTo>
                      <a:pt x="1131" y="505"/>
                    </a:lnTo>
                    <a:lnTo>
                      <a:pt x="1171" y="502"/>
                    </a:lnTo>
                    <a:lnTo>
                      <a:pt x="1208" y="498"/>
                    </a:lnTo>
                    <a:lnTo>
                      <a:pt x="1248" y="512"/>
                    </a:lnTo>
                    <a:lnTo>
                      <a:pt x="1288" y="502"/>
                    </a:lnTo>
                    <a:lnTo>
                      <a:pt x="1325" y="495"/>
                    </a:lnTo>
                    <a:lnTo>
                      <a:pt x="1365" y="485"/>
                    </a:lnTo>
                    <a:lnTo>
                      <a:pt x="1405" y="485"/>
                    </a:lnTo>
                    <a:lnTo>
                      <a:pt x="1442" y="475"/>
                    </a:lnTo>
                    <a:lnTo>
                      <a:pt x="1482" y="495"/>
                    </a:lnTo>
                    <a:lnTo>
                      <a:pt x="1522" y="438"/>
                    </a:lnTo>
                    <a:lnTo>
                      <a:pt x="1562" y="448"/>
                    </a:lnTo>
                    <a:lnTo>
                      <a:pt x="1599" y="388"/>
                    </a:lnTo>
                    <a:lnTo>
                      <a:pt x="1639" y="398"/>
                    </a:lnTo>
                    <a:lnTo>
                      <a:pt x="1679" y="385"/>
                    </a:lnTo>
                    <a:lnTo>
                      <a:pt x="1715" y="324"/>
                    </a:lnTo>
                    <a:lnTo>
                      <a:pt x="1756" y="268"/>
                    </a:lnTo>
                    <a:lnTo>
                      <a:pt x="1796" y="231"/>
                    </a:lnTo>
                    <a:lnTo>
                      <a:pt x="1832" y="164"/>
                    </a:lnTo>
                    <a:lnTo>
                      <a:pt x="1872" y="87"/>
                    </a:lnTo>
                    <a:lnTo>
                      <a:pt x="1912" y="80"/>
                    </a:lnTo>
                    <a:lnTo>
                      <a:pt x="1952" y="30"/>
                    </a:lnTo>
                    <a:lnTo>
                      <a:pt x="1989" y="47"/>
                    </a:lnTo>
                    <a:lnTo>
                      <a:pt x="2029" y="47"/>
                    </a:lnTo>
                    <a:lnTo>
                      <a:pt x="2069" y="60"/>
                    </a:lnTo>
                    <a:lnTo>
                      <a:pt x="2106" y="0"/>
                    </a:lnTo>
                    <a:lnTo>
                      <a:pt x="2146" y="83"/>
                    </a:lnTo>
                    <a:lnTo>
                      <a:pt x="2186" y="87"/>
                    </a:lnTo>
                    <a:lnTo>
                      <a:pt x="2223" y="137"/>
                    </a:lnTo>
                    <a:lnTo>
                      <a:pt x="2263" y="207"/>
                    </a:lnTo>
                    <a:lnTo>
                      <a:pt x="2303" y="83"/>
                    </a:lnTo>
                    <a:lnTo>
                      <a:pt x="2343" y="381"/>
                    </a:lnTo>
                  </a:path>
                </a:pathLst>
              </a:custGeom>
              <a:noFill/>
              <a:ln w="57150" cap="flat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25" name="Line 75"/>
              <p:cNvSpPr>
                <a:spLocks noChangeShapeType="1"/>
              </p:cNvSpPr>
              <p:nvPr/>
            </p:nvSpPr>
            <p:spPr bwMode="auto">
              <a:xfrm flipV="1">
                <a:off x="3115579" y="4719934"/>
                <a:ext cx="0" cy="1574379"/>
              </a:xfrm>
              <a:prstGeom prst="line">
                <a:avLst/>
              </a:prstGeom>
              <a:noFill/>
              <a:ln w="38100">
                <a:solidFill>
                  <a:schemeClr val="accent3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526" name="Rectangle 76"/>
              <p:cNvSpPr>
                <a:spLocks noChangeArrowheads="1"/>
              </p:cNvSpPr>
              <p:nvPr/>
            </p:nvSpPr>
            <p:spPr bwMode="auto">
              <a:xfrm>
                <a:off x="2888568" y="4518234"/>
                <a:ext cx="557627" cy="261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r>
                  <a:rPr lang="fr-FR" altLang="fr-FR" sz="4000" b="1" smtClean="0">
                    <a:solidFill>
                      <a:schemeClr val="accent3"/>
                    </a:solidFill>
                    <a:latin typeface="Constantia" panose="02030602050306030303" pitchFamily="18" charset="0"/>
                  </a:rPr>
                  <a:t>440</a:t>
                </a:r>
                <a:endParaRPr lang="fr-FR" altLang="fr-FR" sz="8000" b="1" smtClean="0">
                  <a:solidFill>
                    <a:schemeClr val="accent3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27" name="Freeform 171"/>
              <p:cNvSpPr>
                <a:spLocks/>
              </p:cNvSpPr>
              <p:nvPr/>
            </p:nvSpPr>
            <p:spPr bwMode="auto">
              <a:xfrm>
                <a:off x="874007" y="6019777"/>
                <a:ext cx="3058811" cy="272935"/>
              </a:xfrm>
              <a:custGeom>
                <a:avLst/>
                <a:gdLst>
                  <a:gd name="T0" fmla="*/ 0 w 2243"/>
                  <a:gd name="T1" fmla="*/ 160 h 160"/>
                  <a:gd name="T2" fmla="*/ 35 w 2243"/>
                  <a:gd name="T3" fmla="*/ 160 h 160"/>
                  <a:gd name="T4" fmla="*/ 74 w 2243"/>
                  <a:gd name="T5" fmla="*/ 160 h 160"/>
                  <a:gd name="T6" fmla="*/ 112 w 2243"/>
                  <a:gd name="T7" fmla="*/ 160 h 160"/>
                  <a:gd name="T8" fmla="*/ 147 w 2243"/>
                  <a:gd name="T9" fmla="*/ 160 h 160"/>
                  <a:gd name="T10" fmla="*/ 185 w 2243"/>
                  <a:gd name="T11" fmla="*/ 160 h 160"/>
                  <a:gd name="T12" fmla="*/ 224 w 2243"/>
                  <a:gd name="T13" fmla="*/ 160 h 160"/>
                  <a:gd name="T14" fmla="*/ 259 w 2243"/>
                  <a:gd name="T15" fmla="*/ 160 h 160"/>
                  <a:gd name="T16" fmla="*/ 297 w 2243"/>
                  <a:gd name="T17" fmla="*/ 154 h 160"/>
                  <a:gd name="T18" fmla="*/ 336 w 2243"/>
                  <a:gd name="T19" fmla="*/ 160 h 160"/>
                  <a:gd name="T20" fmla="*/ 374 w 2243"/>
                  <a:gd name="T21" fmla="*/ 154 h 160"/>
                  <a:gd name="T22" fmla="*/ 409 w 2243"/>
                  <a:gd name="T23" fmla="*/ 160 h 160"/>
                  <a:gd name="T24" fmla="*/ 447 w 2243"/>
                  <a:gd name="T25" fmla="*/ 154 h 160"/>
                  <a:gd name="T26" fmla="*/ 486 w 2243"/>
                  <a:gd name="T27" fmla="*/ 160 h 160"/>
                  <a:gd name="T28" fmla="*/ 521 w 2243"/>
                  <a:gd name="T29" fmla="*/ 160 h 160"/>
                  <a:gd name="T30" fmla="*/ 559 w 2243"/>
                  <a:gd name="T31" fmla="*/ 160 h 160"/>
                  <a:gd name="T32" fmla="*/ 598 w 2243"/>
                  <a:gd name="T33" fmla="*/ 160 h 160"/>
                  <a:gd name="T34" fmla="*/ 633 w 2243"/>
                  <a:gd name="T35" fmla="*/ 160 h 160"/>
                  <a:gd name="T36" fmla="*/ 671 w 2243"/>
                  <a:gd name="T37" fmla="*/ 160 h 160"/>
                  <a:gd name="T38" fmla="*/ 709 w 2243"/>
                  <a:gd name="T39" fmla="*/ 160 h 160"/>
                  <a:gd name="T40" fmla="*/ 748 w 2243"/>
                  <a:gd name="T41" fmla="*/ 160 h 160"/>
                  <a:gd name="T42" fmla="*/ 783 w 2243"/>
                  <a:gd name="T43" fmla="*/ 154 h 160"/>
                  <a:gd name="T44" fmla="*/ 821 w 2243"/>
                  <a:gd name="T45" fmla="*/ 154 h 160"/>
                  <a:gd name="T46" fmla="*/ 860 w 2243"/>
                  <a:gd name="T47" fmla="*/ 160 h 160"/>
                  <a:gd name="T48" fmla="*/ 895 w 2243"/>
                  <a:gd name="T49" fmla="*/ 154 h 160"/>
                  <a:gd name="T50" fmla="*/ 933 w 2243"/>
                  <a:gd name="T51" fmla="*/ 160 h 160"/>
                  <a:gd name="T52" fmla="*/ 971 w 2243"/>
                  <a:gd name="T53" fmla="*/ 154 h 160"/>
                  <a:gd name="T54" fmla="*/ 1007 w 2243"/>
                  <a:gd name="T55" fmla="*/ 154 h 160"/>
                  <a:gd name="T56" fmla="*/ 1045 w 2243"/>
                  <a:gd name="T57" fmla="*/ 160 h 160"/>
                  <a:gd name="T58" fmla="*/ 1083 w 2243"/>
                  <a:gd name="T59" fmla="*/ 147 h 160"/>
                  <a:gd name="T60" fmla="*/ 1122 w 2243"/>
                  <a:gd name="T61" fmla="*/ 154 h 160"/>
                  <a:gd name="T62" fmla="*/ 1157 w 2243"/>
                  <a:gd name="T63" fmla="*/ 141 h 160"/>
                  <a:gd name="T64" fmla="*/ 1195 w 2243"/>
                  <a:gd name="T65" fmla="*/ 154 h 160"/>
                  <a:gd name="T66" fmla="*/ 1233 w 2243"/>
                  <a:gd name="T67" fmla="*/ 147 h 160"/>
                  <a:gd name="T68" fmla="*/ 1269 w 2243"/>
                  <a:gd name="T69" fmla="*/ 147 h 160"/>
                  <a:gd name="T70" fmla="*/ 1307 w 2243"/>
                  <a:gd name="T71" fmla="*/ 147 h 160"/>
                  <a:gd name="T72" fmla="*/ 1345 w 2243"/>
                  <a:gd name="T73" fmla="*/ 135 h 160"/>
                  <a:gd name="T74" fmla="*/ 1380 w 2243"/>
                  <a:gd name="T75" fmla="*/ 141 h 160"/>
                  <a:gd name="T76" fmla="*/ 1419 w 2243"/>
                  <a:gd name="T77" fmla="*/ 135 h 160"/>
                  <a:gd name="T78" fmla="*/ 1457 w 2243"/>
                  <a:gd name="T79" fmla="*/ 154 h 160"/>
                  <a:gd name="T80" fmla="*/ 1496 w 2243"/>
                  <a:gd name="T81" fmla="*/ 131 h 160"/>
                  <a:gd name="T82" fmla="*/ 1531 w 2243"/>
                  <a:gd name="T83" fmla="*/ 109 h 160"/>
                  <a:gd name="T84" fmla="*/ 1569 w 2243"/>
                  <a:gd name="T85" fmla="*/ 125 h 160"/>
                  <a:gd name="T86" fmla="*/ 1607 w 2243"/>
                  <a:gd name="T87" fmla="*/ 109 h 160"/>
                  <a:gd name="T88" fmla="*/ 1643 w 2243"/>
                  <a:gd name="T89" fmla="*/ 90 h 160"/>
                  <a:gd name="T90" fmla="*/ 1681 w 2243"/>
                  <a:gd name="T91" fmla="*/ 90 h 160"/>
                  <a:gd name="T92" fmla="*/ 1719 w 2243"/>
                  <a:gd name="T93" fmla="*/ 51 h 160"/>
                  <a:gd name="T94" fmla="*/ 1754 w 2243"/>
                  <a:gd name="T95" fmla="*/ 35 h 160"/>
                  <a:gd name="T96" fmla="*/ 1793 w 2243"/>
                  <a:gd name="T97" fmla="*/ 13 h 160"/>
                  <a:gd name="T98" fmla="*/ 1831 w 2243"/>
                  <a:gd name="T99" fmla="*/ 35 h 160"/>
                  <a:gd name="T100" fmla="*/ 1869 w 2243"/>
                  <a:gd name="T101" fmla="*/ 0 h 160"/>
                  <a:gd name="T102" fmla="*/ 1905 w 2243"/>
                  <a:gd name="T103" fmla="*/ 39 h 160"/>
                  <a:gd name="T104" fmla="*/ 1943 w 2243"/>
                  <a:gd name="T105" fmla="*/ 58 h 160"/>
                  <a:gd name="T106" fmla="*/ 1981 w 2243"/>
                  <a:gd name="T107" fmla="*/ 13 h 160"/>
                  <a:gd name="T108" fmla="*/ 2016 w 2243"/>
                  <a:gd name="T109" fmla="*/ 39 h 160"/>
                  <a:gd name="T110" fmla="*/ 2055 w 2243"/>
                  <a:gd name="T111" fmla="*/ 45 h 160"/>
                  <a:gd name="T112" fmla="*/ 2093 w 2243"/>
                  <a:gd name="T113" fmla="*/ 0 h 160"/>
                  <a:gd name="T114" fmla="*/ 2128 w 2243"/>
                  <a:gd name="T115" fmla="*/ 6 h 160"/>
                  <a:gd name="T116" fmla="*/ 2167 w 2243"/>
                  <a:gd name="T117" fmla="*/ 45 h 160"/>
                  <a:gd name="T118" fmla="*/ 2205 w 2243"/>
                  <a:gd name="T119" fmla="*/ 16 h 160"/>
                  <a:gd name="T120" fmla="*/ 2243 w 2243"/>
                  <a:gd name="T121" fmla="*/ 103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243" h="160">
                    <a:moveTo>
                      <a:pt x="0" y="160"/>
                    </a:moveTo>
                    <a:lnTo>
                      <a:pt x="35" y="160"/>
                    </a:lnTo>
                    <a:lnTo>
                      <a:pt x="74" y="160"/>
                    </a:lnTo>
                    <a:lnTo>
                      <a:pt x="112" y="160"/>
                    </a:lnTo>
                    <a:lnTo>
                      <a:pt x="147" y="160"/>
                    </a:lnTo>
                    <a:lnTo>
                      <a:pt x="185" y="160"/>
                    </a:lnTo>
                    <a:lnTo>
                      <a:pt x="224" y="160"/>
                    </a:lnTo>
                    <a:lnTo>
                      <a:pt x="259" y="160"/>
                    </a:lnTo>
                    <a:lnTo>
                      <a:pt x="297" y="154"/>
                    </a:lnTo>
                    <a:lnTo>
                      <a:pt x="336" y="160"/>
                    </a:lnTo>
                    <a:lnTo>
                      <a:pt x="374" y="154"/>
                    </a:lnTo>
                    <a:lnTo>
                      <a:pt x="409" y="160"/>
                    </a:lnTo>
                    <a:lnTo>
                      <a:pt x="447" y="154"/>
                    </a:lnTo>
                    <a:lnTo>
                      <a:pt x="486" y="160"/>
                    </a:lnTo>
                    <a:lnTo>
                      <a:pt x="521" y="160"/>
                    </a:lnTo>
                    <a:lnTo>
                      <a:pt x="559" y="160"/>
                    </a:lnTo>
                    <a:lnTo>
                      <a:pt x="598" y="160"/>
                    </a:lnTo>
                    <a:lnTo>
                      <a:pt x="633" y="160"/>
                    </a:lnTo>
                    <a:lnTo>
                      <a:pt x="671" y="160"/>
                    </a:lnTo>
                    <a:lnTo>
                      <a:pt x="709" y="160"/>
                    </a:lnTo>
                    <a:lnTo>
                      <a:pt x="748" y="160"/>
                    </a:lnTo>
                    <a:lnTo>
                      <a:pt x="783" y="154"/>
                    </a:lnTo>
                    <a:lnTo>
                      <a:pt x="821" y="154"/>
                    </a:lnTo>
                    <a:lnTo>
                      <a:pt x="860" y="160"/>
                    </a:lnTo>
                    <a:lnTo>
                      <a:pt x="895" y="154"/>
                    </a:lnTo>
                    <a:lnTo>
                      <a:pt x="933" y="160"/>
                    </a:lnTo>
                    <a:lnTo>
                      <a:pt x="971" y="154"/>
                    </a:lnTo>
                    <a:lnTo>
                      <a:pt x="1007" y="154"/>
                    </a:lnTo>
                    <a:lnTo>
                      <a:pt x="1045" y="160"/>
                    </a:lnTo>
                    <a:lnTo>
                      <a:pt x="1083" y="147"/>
                    </a:lnTo>
                    <a:lnTo>
                      <a:pt x="1122" y="154"/>
                    </a:lnTo>
                    <a:lnTo>
                      <a:pt x="1157" y="141"/>
                    </a:lnTo>
                    <a:lnTo>
                      <a:pt x="1195" y="154"/>
                    </a:lnTo>
                    <a:lnTo>
                      <a:pt x="1233" y="147"/>
                    </a:lnTo>
                    <a:lnTo>
                      <a:pt x="1269" y="147"/>
                    </a:lnTo>
                    <a:lnTo>
                      <a:pt x="1307" y="147"/>
                    </a:lnTo>
                    <a:lnTo>
                      <a:pt x="1345" y="135"/>
                    </a:lnTo>
                    <a:lnTo>
                      <a:pt x="1380" y="141"/>
                    </a:lnTo>
                    <a:lnTo>
                      <a:pt x="1419" y="135"/>
                    </a:lnTo>
                    <a:lnTo>
                      <a:pt x="1457" y="154"/>
                    </a:lnTo>
                    <a:lnTo>
                      <a:pt x="1496" y="131"/>
                    </a:lnTo>
                    <a:lnTo>
                      <a:pt x="1531" y="109"/>
                    </a:lnTo>
                    <a:lnTo>
                      <a:pt x="1569" y="125"/>
                    </a:lnTo>
                    <a:lnTo>
                      <a:pt x="1607" y="109"/>
                    </a:lnTo>
                    <a:lnTo>
                      <a:pt x="1643" y="90"/>
                    </a:lnTo>
                    <a:lnTo>
                      <a:pt x="1681" y="90"/>
                    </a:lnTo>
                    <a:lnTo>
                      <a:pt x="1719" y="51"/>
                    </a:lnTo>
                    <a:lnTo>
                      <a:pt x="1754" y="35"/>
                    </a:lnTo>
                    <a:lnTo>
                      <a:pt x="1793" y="13"/>
                    </a:lnTo>
                    <a:lnTo>
                      <a:pt x="1831" y="35"/>
                    </a:lnTo>
                    <a:lnTo>
                      <a:pt x="1869" y="0"/>
                    </a:lnTo>
                    <a:lnTo>
                      <a:pt x="1905" y="39"/>
                    </a:lnTo>
                    <a:lnTo>
                      <a:pt x="1943" y="58"/>
                    </a:lnTo>
                    <a:lnTo>
                      <a:pt x="1981" y="13"/>
                    </a:lnTo>
                    <a:lnTo>
                      <a:pt x="2016" y="39"/>
                    </a:lnTo>
                    <a:lnTo>
                      <a:pt x="2055" y="45"/>
                    </a:lnTo>
                    <a:lnTo>
                      <a:pt x="2093" y="0"/>
                    </a:lnTo>
                    <a:lnTo>
                      <a:pt x="2128" y="6"/>
                    </a:lnTo>
                    <a:lnTo>
                      <a:pt x="2167" y="45"/>
                    </a:lnTo>
                    <a:lnTo>
                      <a:pt x="2205" y="16"/>
                    </a:lnTo>
                    <a:lnTo>
                      <a:pt x="2243" y="103"/>
                    </a:lnTo>
                  </a:path>
                </a:pathLst>
              </a:custGeom>
              <a:noFill/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528" name="Freeform 170"/>
              <p:cNvSpPr>
                <a:spLocks/>
              </p:cNvSpPr>
              <p:nvPr/>
            </p:nvSpPr>
            <p:spPr bwMode="auto">
              <a:xfrm>
                <a:off x="874007" y="5250596"/>
                <a:ext cx="3066595" cy="1042115"/>
              </a:xfrm>
              <a:custGeom>
                <a:avLst/>
                <a:gdLst>
                  <a:gd name="T0" fmla="*/ 0 w 2243"/>
                  <a:gd name="T1" fmla="*/ 589 h 589"/>
                  <a:gd name="T2" fmla="*/ 35 w 2243"/>
                  <a:gd name="T3" fmla="*/ 589 h 589"/>
                  <a:gd name="T4" fmla="*/ 74 w 2243"/>
                  <a:gd name="T5" fmla="*/ 589 h 589"/>
                  <a:gd name="T6" fmla="*/ 112 w 2243"/>
                  <a:gd name="T7" fmla="*/ 589 h 589"/>
                  <a:gd name="T8" fmla="*/ 147 w 2243"/>
                  <a:gd name="T9" fmla="*/ 589 h 589"/>
                  <a:gd name="T10" fmla="*/ 185 w 2243"/>
                  <a:gd name="T11" fmla="*/ 589 h 589"/>
                  <a:gd name="T12" fmla="*/ 224 w 2243"/>
                  <a:gd name="T13" fmla="*/ 589 h 589"/>
                  <a:gd name="T14" fmla="*/ 259 w 2243"/>
                  <a:gd name="T15" fmla="*/ 589 h 589"/>
                  <a:gd name="T16" fmla="*/ 297 w 2243"/>
                  <a:gd name="T17" fmla="*/ 589 h 589"/>
                  <a:gd name="T18" fmla="*/ 336 w 2243"/>
                  <a:gd name="T19" fmla="*/ 589 h 589"/>
                  <a:gd name="T20" fmla="*/ 374 w 2243"/>
                  <a:gd name="T21" fmla="*/ 589 h 589"/>
                  <a:gd name="T22" fmla="*/ 409 w 2243"/>
                  <a:gd name="T23" fmla="*/ 589 h 589"/>
                  <a:gd name="T24" fmla="*/ 447 w 2243"/>
                  <a:gd name="T25" fmla="*/ 589 h 589"/>
                  <a:gd name="T26" fmla="*/ 486 w 2243"/>
                  <a:gd name="T27" fmla="*/ 589 h 589"/>
                  <a:gd name="T28" fmla="*/ 521 w 2243"/>
                  <a:gd name="T29" fmla="*/ 589 h 589"/>
                  <a:gd name="T30" fmla="*/ 559 w 2243"/>
                  <a:gd name="T31" fmla="*/ 589 h 589"/>
                  <a:gd name="T32" fmla="*/ 598 w 2243"/>
                  <a:gd name="T33" fmla="*/ 589 h 589"/>
                  <a:gd name="T34" fmla="*/ 633 w 2243"/>
                  <a:gd name="T35" fmla="*/ 589 h 589"/>
                  <a:gd name="T36" fmla="*/ 671 w 2243"/>
                  <a:gd name="T37" fmla="*/ 589 h 589"/>
                  <a:gd name="T38" fmla="*/ 709 w 2243"/>
                  <a:gd name="T39" fmla="*/ 589 h 589"/>
                  <a:gd name="T40" fmla="*/ 748 w 2243"/>
                  <a:gd name="T41" fmla="*/ 589 h 589"/>
                  <a:gd name="T42" fmla="*/ 783 w 2243"/>
                  <a:gd name="T43" fmla="*/ 576 h 589"/>
                  <a:gd name="T44" fmla="*/ 821 w 2243"/>
                  <a:gd name="T45" fmla="*/ 589 h 589"/>
                  <a:gd name="T46" fmla="*/ 860 w 2243"/>
                  <a:gd name="T47" fmla="*/ 589 h 589"/>
                  <a:gd name="T48" fmla="*/ 895 w 2243"/>
                  <a:gd name="T49" fmla="*/ 583 h 589"/>
                  <a:gd name="T50" fmla="*/ 933 w 2243"/>
                  <a:gd name="T51" fmla="*/ 576 h 589"/>
                  <a:gd name="T52" fmla="*/ 971 w 2243"/>
                  <a:gd name="T53" fmla="*/ 576 h 589"/>
                  <a:gd name="T54" fmla="*/ 1007 w 2243"/>
                  <a:gd name="T55" fmla="*/ 583 h 589"/>
                  <a:gd name="T56" fmla="*/ 1045 w 2243"/>
                  <a:gd name="T57" fmla="*/ 589 h 589"/>
                  <a:gd name="T58" fmla="*/ 1083 w 2243"/>
                  <a:gd name="T59" fmla="*/ 583 h 589"/>
                  <a:gd name="T60" fmla="*/ 1122 w 2243"/>
                  <a:gd name="T61" fmla="*/ 583 h 589"/>
                  <a:gd name="T62" fmla="*/ 1157 w 2243"/>
                  <a:gd name="T63" fmla="*/ 576 h 589"/>
                  <a:gd name="T64" fmla="*/ 1195 w 2243"/>
                  <a:gd name="T65" fmla="*/ 583 h 589"/>
                  <a:gd name="T66" fmla="*/ 1233 w 2243"/>
                  <a:gd name="T67" fmla="*/ 583 h 589"/>
                  <a:gd name="T68" fmla="*/ 1269 w 2243"/>
                  <a:gd name="T69" fmla="*/ 583 h 589"/>
                  <a:gd name="T70" fmla="*/ 1307 w 2243"/>
                  <a:gd name="T71" fmla="*/ 570 h 589"/>
                  <a:gd name="T72" fmla="*/ 1345 w 2243"/>
                  <a:gd name="T73" fmla="*/ 583 h 589"/>
                  <a:gd name="T74" fmla="*/ 1380 w 2243"/>
                  <a:gd name="T75" fmla="*/ 525 h 589"/>
                  <a:gd name="T76" fmla="*/ 1419 w 2243"/>
                  <a:gd name="T77" fmla="*/ 554 h 589"/>
                  <a:gd name="T78" fmla="*/ 1457 w 2243"/>
                  <a:gd name="T79" fmla="*/ 548 h 589"/>
                  <a:gd name="T80" fmla="*/ 1496 w 2243"/>
                  <a:gd name="T81" fmla="*/ 564 h 589"/>
                  <a:gd name="T82" fmla="*/ 1531 w 2243"/>
                  <a:gd name="T83" fmla="*/ 548 h 589"/>
                  <a:gd name="T84" fmla="*/ 1569 w 2243"/>
                  <a:gd name="T85" fmla="*/ 554 h 589"/>
                  <a:gd name="T86" fmla="*/ 1607 w 2243"/>
                  <a:gd name="T87" fmla="*/ 570 h 589"/>
                  <a:gd name="T88" fmla="*/ 1643 w 2243"/>
                  <a:gd name="T89" fmla="*/ 496 h 589"/>
                  <a:gd name="T90" fmla="*/ 1681 w 2243"/>
                  <a:gd name="T91" fmla="*/ 458 h 589"/>
                  <a:gd name="T92" fmla="*/ 1719 w 2243"/>
                  <a:gd name="T93" fmla="*/ 445 h 589"/>
                  <a:gd name="T94" fmla="*/ 1754 w 2243"/>
                  <a:gd name="T95" fmla="*/ 468 h 589"/>
                  <a:gd name="T96" fmla="*/ 1793 w 2243"/>
                  <a:gd name="T97" fmla="*/ 343 h 589"/>
                  <a:gd name="T98" fmla="*/ 1831 w 2243"/>
                  <a:gd name="T99" fmla="*/ 282 h 589"/>
                  <a:gd name="T100" fmla="*/ 1869 w 2243"/>
                  <a:gd name="T101" fmla="*/ 221 h 589"/>
                  <a:gd name="T102" fmla="*/ 1905 w 2243"/>
                  <a:gd name="T103" fmla="*/ 105 h 589"/>
                  <a:gd name="T104" fmla="*/ 1943 w 2243"/>
                  <a:gd name="T105" fmla="*/ 83 h 589"/>
                  <a:gd name="T106" fmla="*/ 1981 w 2243"/>
                  <a:gd name="T107" fmla="*/ 96 h 589"/>
                  <a:gd name="T108" fmla="*/ 2016 w 2243"/>
                  <a:gd name="T109" fmla="*/ 22 h 589"/>
                  <a:gd name="T110" fmla="*/ 2055 w 2243"/>
                  <a:gd name="T111" fmla="*/ 0 h 589"/>
                  <a:gd name="T112" fmla="*/ 2093 w 2243"/>
                  <a:gd name="T113" fmla="*/ 96 h 589"/>
                  <a:gd name="T114" fmla="*/ 2128 w 2243"/>
                  <a:gd name="T115" fmla="*/ 32 h 589"/>
                  <a:gd name="T116" fmla="*/ 2167 w 2243"/>
                  <a:gd name="T117" fmla="*/ 128 h 589"/>
                  <a:gd name="T118" fmla="*/ 2205 w 2243"/>
                  <a:gd name="T119" fmla="*/ 112 h 589"/>
                  <a:gd name="T120" fmla="*/ 2243 w 2243"/>
                  <a:gd name="T121" fmla="*/ 333 h 5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243" h="589">
                    <a:moveTo>
                      <a:pt x="0" y="589"/>
                    </a:moveTo>
                    <a:lnTo>
                      <a:pt x="35" y="589"/>
                    </a:lnTo>
                    <a:lnTo>
                      <a:pt x="74" y="589"/>
                    </a:lnTo>
                    <a:lnTo>
                      <a:pt x="112" y="589"/>
                    </a:lnTo>
                    <a:lnTo>
                      <a:pt x="147" y="589"/>
                    </a:lnTo>
                    <a:lnTo>
                      <a:pt x="185" y="589"/>
                    </a:lnTo>
                    <a:lnTo>
                      <a:pt x="224" y="589"/>
                    </a:lnTo>
                    <a:lnTo>
                      <a:pt x="259" y="589"/>
                    </a:lnTo>
                    <a:lnTo>
                      <a:pt x="297" y="589"/>
                    </a:lnTo>
                    <a:lnTo>
                      <a:pt x="336" y="589"/>
                    </a:lnTo>
                    <a:lnTo>
                      <a:pt x="374" y="589"/>
                    </a:lnTo>
                    <a:lnTo>
                      <a:pt x="409" y="589"/>
                    </a:lnTo>
                    <a:lnTo>
                      <a:pt x="447" y="589"/>
                    </a:lnTo>
                    <a:lnTo>
                      <a:pt x="486" y="589"/>
                    </a:lnTo>
                    <a:lnTo>
                      <a:pt x="521" y="589"/>
                    </a:lnTo>
                    <a:lnTo>
                      <a:pt x="559" y="589"/>
                    </a:lnTo>
                    <a:lnTo>
                      <a:pt x="598" y="589"/>
                    </a:lnTo>
                    <a:lnTo>
                      <a:pt x="633" y="589"/>
                    </a:lnTo>
                    <a:lnTo>
                      <a:pt x="671" y="589"/>
                    </a:lnTo>
                    <a:lnTo>
                      <a:pt x="709" y="589"/>
                    </a:lnTo>
                    <a:lnTo>
                      <a:pt x="748" y="589"/>
                    </a:lnTo>
                    <a:lnTo>
                      <a:pt x="783" y="576"/>
                    </a:lnTo>
                    <a:lnTo>
                      <a:pt x="821" y="589"/>
                    </a:lnTo>
                    <a:lnTo>
                      <a:pt x="860" y="589"/>
                    </a:lnTo>
                    <a:lnTo>
                      <a:pt x="895" y="583"/>
                    </a:lnTo>
                    <a:lnTo>
                      <a:pt x="933" y="576"/>
                    </a:lnTo>
                    <a:lnTo>
                      <a:pt x="971" y="576"/>
                    </a:lnTo>
                    <a:lnTo>
                      <a:pt x="1007" y="583"/>
                    </a:lnTo>
                    <a:lnTo>
                      <a:pt x="1045" y="589"/>
                    </a:lnTo>
                    <a:lnTo>
                      <a:pt x="1083" y="583"/>
                    </a:lnTo>
                    <a:lnTo>
                      <a:pt x="1122" y="583"/>
                    </a:lnTo>
                    <a:lnTo>
                      <a:pt x="1157" y="576"/>
                    </a:lnTo>
                    <a:lnTo>
                      <a:pt x="1195" y="583"/>
                    </a:lnTo>
                    <a:lnTo>
                      <a:pt x="1233" y="583"/>
                    </a:lnTo>
                    <a:lnTo>
                      <a:pt x="1269" y="583"/>
                    </a:lnTo>
                    <a:lnTo>
                      <a:pt x="1307" y="570"/>
                    </a:lnTo>
                    <a:lnTo>
                      <a:pt x="1345" y="583"/>
                    </a:lnTo>
                    <a:lnTo>
                      <a:pt x="1380" y="525"/>
                    </a:lnTo>
                    <a:lnTo>
                      <a:pt x="1419" y="554"/>
                    </a:lnTo>
                    <a:lnTo>
                      <a:pt x="1457" y="548"/>
                    </a:lnTo>
                    <a:lnTo>
                      <a:pt x="1496" y="564"/>
                    </a:lnTo>
                    <a:lnTo>
                      <a:pt x="1531" y="548"/>
                    </a:lnTo>
                    <a:lnTo>
                      <a:pt x="1569" y="554"/>
                    </a:lnTo>
                    <a:lnTo>
                      <a:pt x="1607" y="570"/>
                    </a:lnTo>
                    <a:lnTo>
                      <a:pt x="1643" y="496"/>
                    </a:lnTo>
                    <a:lnTo>
                      <a:pt x="1681" y="458"/>
                    </a:lnTo>
                    <a:lnTo>
                      <a:pt x="1719" y="445"/>
                    </a:lnTo>
                    <a:lnTo>
                      <a:pt x="1754" y="468"/>
                    </a:lnTo>
                    <a:lnTo>
                      <a:pt x="1793" y="343"/>
                    </a:lnTo>
                    <a:lnTo>
                      <a:pt x="1831" y="282"/>
                    </a:lnTo>
                    <a:lnTo>
                      <a:pt x="1869" y="221"/>
                    </a:lnTo>
                    <a:lnTo>
                      <a:pt x="1905" y="105"/>
                    </a:lnTo>
                    <a:lnTo>
                      <a:pt x="1943" y="83"/>
                    </a:lnTo>
                    <a:lnTo>
                      <a:pt x="1981" y="96"/>
                    </a:lnTo>
                    <a:lnTo>
                      <a:pt x="2016" y="22"/>
                    </a:lnTo>
                    <a:lnTo>
                      <a:pt x="2055" y="0"/>
                    </a:lnTo>
                    <a:lnTo>
                      <a:pt x="2093" y="96"/>
                    </a:lnTo>
                    <a:lnTo>
                      <a:pt x="2128" y="32"/>
                    </a:lnTo>
                    <a:lnTo>
                      <a:pt x="2167" y="128"/>
                    </a:lnTo>
                    <a:lnTo>
                      <a:pt x="2205" y="112"/>
                    </a:lnTo>
                    <a:lnTo>
                      <a:pt x="2243" y="333"/>
                    </a:lnTo>
                  </a:path>
                </a:pathLst>
              </a:custGeom>
              <a:noFill/>
              <a:ln w="57150" cap="flat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529" name="Line 172"/>
              <p:cNvSpPr>
                <a:spLocks noChangeShapeType="1"/>
              </p:cNvSpPr>
              <p:nvPr/>
            </p:nvSpPr>
            <p:spPr bwMode="auto">
              <a:xfrm flipV="1">
                <a:off x="3336104" y="4762355"/>
                <a:ext cx="0" cy="1534358"/>
              </a:xfrm>
              <a:prstGeom prst="line">
                <a:avLst/>
              </a:prstGeom>
              <a:noFill/>
              <a:ln w="38100">
                <a:solidFill>
                  <a:schemeClr val="accent4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530" name="Rectangle 173"/>
              <p:cNvSpPr>
                <a:spLocks noChangeArrowheads="1"/>
              </p:cNvSpPr>
              <p:nvPr/>
            </p:nvSpPr>
            <p:spPr bwMode="auto">
              <a:xfrm>
                <a:off x="3388240" y="4629284"/>
                <a:ext cx="557627" cy="261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r>
                  <a:rPr lang="fr-FR" altLang="fr-FR" sz="4000" b="1" smtClean="0">
                    <a:solidFill>
                      <a:schemeClr val="accent4"/>
                    </a:solidFill>
                    <a:latin typeface="Constantia" panose="02030602050306030303" pitchFamily="18" charset="0"/>
                    <a:ea typeface="ＭＳ Ｐゴシック" panose="020B0600070205080204" pitchFamily="34" charset="-128"/>
                  </a:rPr>
                  <a:t>480</a:t>
                </a:r>
                <a:endParaRPr lang="fr-FR" altLang="fr-FR" sz="8000" b="1" smtClean="0">
                  <a:solidFill>
                    <a:schemeClr val="accent4"/>
                  </a:solidFill>
                  <a:latin typeface="Constantia" panose="02030602050306030303" pitchFamily="18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447" name="Groupe 122"/>
            <p:cNvGrpSpPr>
              <a:grpSpLocks/>
            </p:cNvGrpSpPr>
            <p:nvPr/>
          </p:nvGrpSpPr>
          <p:grpSpPr bwMode="auto">
            <a:xfrm>
              <a:off x="13947091" y="30190343"/>
              <a:ext cx="6969059" cy="5070129"/>
              <a:chOff x="376099" y="2299391"/>
              <a:chExt cx="3737722" cy="2078647"/>
            </a:xfrm>
          </p:grpSpPr>
          <p:sp>
            <p:nvSpPr>
              <p:cNvPr id="1453" name="Line 201"/>
              <p:cNvSpPr>
                <a:spLocks noChangeShapeType="1"/>
              </p:cNvSpPr>
              <p:nvPr/>
            </p:nvSpPr>
            <p:spPr bwMode="auto">
              <a:xfrm>
                <a:off x="869950" y="4035426"/>
                <a:ext cx="30686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54" name="Line 202"/>
              <p:cNvSpPr>
                <a:spLocks noChangeShapeType="1"/>
              </p:cNvSpPr>
              <p:nvPr/>
            </p:nvSpPr>
            <p:spPr bwMode="auto">
              <a:xfrm flipV="1">
                <a:off x="869950" y="2406651"/>
                <a:ext cx="0" cy="16287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55" name="Line 203"/>
              <p:cNvSpPr>
                <a:spLocks noChangeShapeType="1"/>
              </p:cNvSpPr>
              <p:nvPr/>
            </p:nvSpPr>
            <p:spPr bwMode="auto">
              <a:xfrm>
                <a:off x="869950" y="4035426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56" name="Rectangle 204"/>
              <p:cNvSpPr>
                <a:spLocks noChangeArrowheads="1"/>
              </p:cNvSpPr>
              <p:nvPr/>
            </p:nvSpPr>
            <p:spPr bwMode="auto">
              <a:xfrm>
                <a:off x="773627" y="4037387"/>
                <a:ext cx="126150" cy="176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57" name="Line 205"/>
              <p:cNvSpPr>
                <a:spLocks noChangeShapeType="1"/>
              </p:cNvSpPr>
              <p:nvPr/>
            </p:nvSpPr>
            <p:spPr bwMode="auto">
              <a:xfrm>
                <a:off x="1381125" y="4035426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59" name="Line 207"/>
              <p:cNvSpPr>
                <a:spLocks noChangeShapeType="1"/>
              </p:cNvSpPr>
              <p:nvPr/>
            </p:nvSpPr>
            <p:spPr bwMode="auto">
              <a:xfrm>
                <a:off x="1892300" y="4035426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60" name="Rectangle 208"/>
              <p:cNvSpPr>
                <a:spLocks noChangeArrowheads="1"/>
              </p:cNvSpPr>
              <p:nvPr/>
            </p:nvSpPr>
            <p:spPr bwMode="auto">
              <a:xfrm>
                <a:off x="1592409" y="4032329"/>
                <a:ext cx="365940" cy="176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200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61" name="Line 209"/>
              <p:cNvSpPr>
                <a:spLocks noChangeShapeType="1"/>
              </p:cNvSpPr>
              <p:nvPr/>
            </p:nvSpPr>
            <p:spPr bwMode="auto">
              <a:xfrm>
                <a:off x="2405063" y="4035426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63" name="Line 211"/>
              <p:cNvSpPr>
                <a:spLocks noChangeShapeType="1"/>
              </p:cNvSpPr>
              <p:nvPr/>
            </p:nvSpPr>
            <p:spPr bwMode="auto">
              <a:xfrm>
                <a:off x="2916238" y="4035426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64" name="Rectangle 212"/>
              <p:cNvSpPr>
                <a:spLocks noChangeArrowheads="1"/>
              </p:cNvSpPr>
              <p:nvPr/>
            </p:nvSpPr>
            <p:spPr bwMode="auto">
              <a:xfrm>
                <a:off x="2654360" y="4028904"/>
                <a:ext cx="376365" cy="176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400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65" name="Line 213"/>
              <p:cNvSpPr>
                <a:spLocks noChangeShapeType="1"/>
              </p:cNvSpPr>
              <p:nvPr/>
            </p:nvSpPr>
            <p:spPr bwMode="auto">
              <a:xfrm>
                <a:off x="3427413" y="4035426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67" name="Line 215"/>
              <p:cNvSpPr>
                <a:spLocks noChangeShapeType="1"/>
              </p:cNvSpPr>
              <p:nvPr/>
            </p:nvSpPr>
            <p:spPr bwMode="auto">
              <a:xfrm>
                <a:off x="3938588" y="4035426"/>
                <a:ext cx="0" cy="412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68" name="Rectangle 216"/>
              <p:cNvSpPr>
                <a:spLocks noChangeArrowheads="1"/>
              </p:cNvSpPr>
              <p:nvPr/>
            </p:nvSpPr>
            <p:spPr bwMode="auto">
              <a:xfrm>
                <a:off x="3735371" y="4038272"/>
                <a:ext cx="378450" cy="176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600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69" name="Line 217"/>
              <p:cNvSpPr>
                <a:spLocks noChangeShapeType="1"/>
              </p:cNvSpPr>
              <p:nvPr/>
            </p:nvSpPr>
            <p:spPr bwMode="auto">
              <a:xfrm flipH="1">
                <a:off x="835025" y="4035426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70" name="Rectangle 218"/>
              <p:cNvSpPr>
                <a:spLocks noChangeArrowheads="1"/>
              </p:cNvSpPr>
              <p:nvPr/>
            </p:nvSpPr>
            <p:spPr bwMode="auto">
              <a:xfrm>
                <a:off x="655767" y="3902422"/>
                <a:ext cx="126150" cy="176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71" name="Line 219"/>
              <p:cNvSpPr>
                <a:spLocks noChangeShapeType="1"/>
              </p:cNvSpPr>
              <p:nvPr/>
            </p:nvSpPr>
            <p:spPr bwMode="auto">
              <a:xfrm flipH="1">
                <a:off x="835025" y="3709988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72" name="Rectangle 220"/>
              <p:cNvSpPr>
                <a:spLocks noChangeArrowheads="1"/>
              </p:cNvSpPr>
              <p:nvPr/>
            </p:nvSpPr>
            <p:spPr bwMode="auto">
              <a:xfrm>
                <a:off x="645270" y="3574192"/>
                <a:ext cx="113640" cy="176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2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73" name="Line 221"/>
              <p:cNvSpPr>
                <a:spLocks noChangeShapeType="1"/>
              </p:cNvSpPr>
              <p:nvPr/>
            </p:nvSpPr>
            <p:spPr bwMode="auto">
              <a:xfrm flipH="1">
                <a:off x="835025" y="3384551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74" name="Rectangle 222"/>
              <p:cNvSpPr>
                <a:spLocks noChangeArrowheads="1"/>
              </p:cNvSpPr>
              <p:nvPr/>
            </p:nvSpPr>
            <p:spPr bwMode="auto">
              <a:xfrm>
                <a:off x="661483" y="3217932"/>
                <a:ext cx="124065" cy="176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4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75" name="Line 223"/>
              <p:cNvSpPr>
                <a:spLocks noChangeShapeType="1"/>
              </p:cNvSpPr>
              <p:nvPr/>
            </p:nvSpPr>
            <p:spPr bwMode="auto">
              <a:xfrm flipH="1">
                <a:off x="835025" y="3059113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76" name="Rectangle 224"/>
              <p:cNvSpPr>
                <a:spLocks noChangeArrowheads="1"/>
              </p:cNvSpPr>
              <p:nvPr/>
            </p:nvSpPr>
            <p:spPr bwMode="auto">
              <a:xfrm>
                <a:off x="655885" y="2910186"/>
                <a:ext cx="126150" cy="176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6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77" name="Line 225"/>
              <p:cNvSpPr>
                <a:spLocks noChangeShapeType="1"/>
              </p:cNvSpPr>
              <p:nvPr/>
            </p:nvSpPr>
            <p:spPr bwMode="auto">
              <a:xfrm flipH="1">
                <a:off x="835025" y="2733676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78" name="Rectangle 226"/>
              <p:cNvSpPr>
                <a:spLocks noChangeArrowheads="1"/>
              </p:cNvSpPr>
              <p:nvPr/>
            </p:nvSpPr>
            <p:spPr bwMode="auto">
              <a:xfrm>
                <a:off x="667081" y="2594529"/>
                <a:ext cx="125107" cy="176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8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79" name="Line 227"/>
              <p:cNvSpPr>
                <a:spLocks noChangeShapeType="1"/>
              </p:cNvSpPr>
              <p:nvPr/>
            </p:nvSpPr>
            <p:spPr bwMode="auto">
              <a:xfrm flipH="1">
                <a:off x="835025" y="2406651"/>
                <a:ext cx="349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80" name="Rectangle 228"/>
              <p:cNvSpPr>
                <a:spLocks noChangeArrowheads="1"/>
              </p:cNvSpPr>
              <p:nvPr/>
            </p:nvSpPr>
            <p:spPr bwMode="auto">
              <a:xfrm>
                <a:off x="560599" y="2299391"/>
                <a:ext cx="199130" cy="176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10</a:t>
                </a:r>
                <a:endParaRPr lang="fr-FR" altLang="fr-FR" sz="8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81" name="Rectangle 235"/>
              <p:cNvSpPr>
                <a:spLocks noChangeArrowheads="1"/>
              </p:cNvSpPr>
              <p:nvPr/>
            </p:nvSpPr>
            <p:spPr bwMode="auto">
              <a:xfrm rot="16200000">
                <a:off x="-387955" y="3085244"/>
                <a:ext cx="1768313" cy="240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4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% go-responses</a:t>
                </a:r>
                <a:endParaRPr lang="fr-FR" altLang="fr-FR" sz="72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82" name="Rectangle 236"/>
              <p:cNvSpPr>
                <a:spLocks noChangeArrowheads="1"/>
              </p:cNvSpPr>
              <p:nvPr/>
            </p:nvSpPr>
            <p:spPr bwMode="auto">
              <a:xfrm>
                <a:off x="2310191" y="4201383"/>
                <a:ext cx="787383" cy="176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 b="1" smtClean="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RT </a:t>
                </a:r>
                <a:r>
                  <a:rPr lang="fr-FR" altLang="fr-FR" smtClean="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(</a:t>
                </a: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ms</a:t>
                </a:r>
                <a:r>
                  <a:rPr lang="fr-FR" altLang="fr-FR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)</a:t>
                </a:r>
                <a:endParaRPr lang="fr-FR" altLang="fr-FR" sz="28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83" name="Freeform 35"/>
              <p:cNvSpPr>
                <a:spLocks/>
              </p:cNvSpPr>
              <p:nvPr/>
            </p:nvSpPr>
            <p:spPr bwMode="auto">
              <a:xfrm>
                <a:off x="878553" y="2958577"/>
                <a:ext cx="3056478" cy="1072321"/>
              </a:xfrm>
              <a:custGeom>
                <a:avLst/>
                <a:gdLst>
                  <a:gd name="T0" fmla="*/ 0 w 2343"/>
                  <a:gd name="T1" fmla="*/ 2147483646 h 605"/>
                  <a:gd name="T2" fmla="*/ 2147483646 w 2343"/>
                  <a:gd name="T3" fmla="*/ 2147483646 h 605"/>
                  <a:gd name="T4" fmla="*/ 2147483646 w 2343"/>
                  <a:gd name="T5" fmla="*/ 2147483646 h 605"/>
                  <a:gd name="T6" fmla="*/ 2147483646 w 2343"/>
                  <a:gd name="T7" fmla="*/ 2147483646 h 605"/>
                  <a:gd name="T8" fmla="*/ 2147483646 w 2343"/>
                  <a:gd name="T9" fmla="*/ 2147483646 h 605"/>
                  <a:gd name="T10" fmla="*/ 2147483646 w 2343"/>
                  <a:gd name="T11" fmla="*/ 2147483646 h 605"/>
                  <a:gd name="T12" fmla="*/ 2147483646 w 2343"/>
                  <a:gd name="T13" fmla="*/ 2147483646 h 605"/>
                  <a:gd name="T14" fmla="*/ 2147483646 w 2343"/>
                  <a:gd name="T15" fmla="*/ 2147483646 h 605"/>
                  <a:gd name="T16" fmla="*/ 2147483646 w 2343"/>
                  <a:gd name="T17" fmla="*/ 2147483646 h 605"/>
                  <a:gd name="T18" fmla="*/ 2147483646 w 2343"/>
                  <a:gd name="T19" fmla="*/ 2147483646 h 605"/>
                  <a:gd name="T20" fmla="*/ 2147483646 w 2343"/>
                  <a:gd name="T21" fmla="*/ 2147483646 h 605"/>
                  <a:gd name="T22" fmla="*/ 2147483646 w 2343"/>
                  <a:gd name="T23" fmla="*/ 2147483646 h 605"/>
                  <a:gd name="T24" fmla="*/ 2147483646 w 2343"/>
                  <a:gd name="T25" fmla="*/ 2147483646 h 605"/>
                  <a:gd name="T26" fmla="*/ 2147483646 w 2343"/>
                  <a:gd name="T27" fmla="*/ 2147483646 h 605"/>
                  <a:gd name="T28" fmla="*/ 2147483646 w 2343"/>
                  <a:gd name="T29" fmla="*/ 2147483646 h 605"/>
                  <a:gd name="T30" fmla="*/ 2147483646 w 2343"/>
                  <a:gd name="T31" fmla="*/ 2147483646 h 605"/>
                  <a:gd name="T32" fmla="*/ 2147483646 w 2343"/>
                  <a:gd name="T33" fmla="*/ 2147483646 h 605"/>
                  <a:gd name="T34" fmla="*/ 2147483646 w 2343"/>
                  <a:gd name="T35" fmla="*/ 2147483646 h 605"/>
                  <a:gd name="T36" fmla="*/ 2147483646 w 2343"/>
                  <a:gd name="T37" fmla="*/ 2147483646 h 605"/>
                  <a:gd name="T38" fmla="*/ 2147483646 w 2343"/>
                  <a:gd name="T39" fmla="*/ 2147483646 h 605"/>
                  <a:gd name="T40" fmla="*/ 2147483646 w 2343"/>
                  <a:gd name="T41" fmla="*/ 2147483646 h 605"/>
                  <a:gd name="T42" fmla="*/ 2147483646 w 2343"/>
                  <a:gd name="T43" fmla="*/ 2147483646 h 605"/>
                  <a:gd name="T44" fmla="*/ 2147483646 w 2343"/>
                  <a:gd name="T45" fmla="*/ 2147483646 h 605"/>
                  <a:gd name="T46" fmla="*/ 2147483646 w 2343"/>
                  <a:gd name="T47" fmla="*/ 2147483646 h 605"/>
                  <a:gd name="T48" fmla="*/ 2147483646 w 2343"/>
                  <a:gd name="T49" fmla="*/ 2147483646 h 605"/>
                  <a:gd name="T50" fmla="*/ 2147483646 w 2343"/>
                  <a:gd name="T51" fmla="*/ 2147483646 h 605"/>
                  <a:gd name="T52" fmla="*/ 2147483646 w 2343"/>
                  <a:gd name="T53" fmla="*/ 2147483646 h 605"/>
                  <a:gd name="T54" fmla="*/ 2147483646 w 2343"/>
                  <a:gd name="T55" fmla="*/ 2147483646 h 605"/>
                  <a:gd name="T56" fmla="*/ 2147483646 w 2343"/>
                  <a:gd name="T57" fmla="*/ 2147483646 h 605"/>
                  <a:gd name="T58" fmla="*/ 2147483646 w 2343"/>
                  <a:gd name="T59" fmla="*/ 2147483646 h 605"/>
                  <a:gd name="T60" fmla="*/ 2147483646 w 2343"/>
                  <a:gd name="T61" fmla="*/ 2147483646 h 605"/>
                  <a:gd name="T62" fmla="*/ 2147483646 w 2343"/>
                  <a:gd name="T63" fmla="*/ 2147483646 h 605"/>
                  <a:gd name="T64" fmla="*/ 2147483646 w 2343"/>
                  <a:gd name="T65" fmla="*/ 2147483646 h 605"/>
                  <a:gd name="T66" fmla="*/ 2147483646 w 2343"/>
                  <a:gd name="T67" fmla="*/ 2147483646 h 605"/>
                  <a:gd name="T68" fmla="*/ 2147483646 w 2343"/>
                  <a:gd name="T69" fmla="*/ 2147483646 h 605"/>
                  <a:gd name="T70" fmla="*/ 2147483646 w 2343"/>
                  <a:gd name="T71" fmla="*/ 2147483646 h 605"/>
                  <a:gd name="T72" fmla="*/ 2147483646 w 2343"/>
                  <a:gd name="T73" fmla="*/ 2147483646 h 605"/>
                  <a:gd name="T74" fmla="*/ 2147483646 w 2343"/>
                  <a:gd name="T75" fmla="*/ 2147483646 h 605"/>
                  <a:gd name="T76" fmla="*/ 2147483646 w 2343"/>
                  <a:gd name="T77" fmla="*/ 2147483646 h 605"/>
                  <a:gd name="T78" fmla="*/ 2147483646 w 2343"/>
                  <a:gd name="T79" fmla="*/ 2147483646 h 605"/>
                  <a:gd name="T80" fmla="*/ 2147483646 w 2343"/>
                  <a:gd name="T81" fmla="*/ 2147483646 h 605"/>
                  <a:gd name="T82" fmla="*/ 2147483646 w 2343"/>
                  <a:gd name="T83" fmla="*/ 2147483646 h 605"/>
                  <a:gd name="T84" fmla="*/ 2147483646 w 2343"/>
                  <a:gd name="T85" fmla="*/ 2147483646 h 605"/>
                  <a:gd name="T86" fmla="*/ 2147483646 w 2343"/>
                  <a:gd name="T87" fmla="*/ 2147483646 h 605"/>
                  <a:gd name="T88" fmla="*/ 2147483646 w 2343"/>
                  <a:gd name="T89" fmla="*/ 2147483646 h 605"/>
                  <a:gd name="T90" fmla="*/ 2147483646 w 2343"/>
                  <a:gd name="T91" fmla="*/ 2147483646 h 605"/>
                  <a:gd name="T92" fmla="*/ 2147483646 w 2343"/>
                  <a:gd name="T93" fmla="*/ 2147483646 h 605"/>
                  <a:gd name="T94" fmla="*/ 2147483646 w 2343"/>
                  <a:gd name="T95" fmla="*/ 2147483646 h 605"/>
                  <a:gd name="T96" fmla="*/ 2147483646 w 2343"/>
                  <a:gd name="T97" fmla="*/ 2147483646 h 605"/>
                  <a:gd name="T98" fmla="*/ 2147483646 w 2343"/>
                  <a:gd name="T99" fmla="*/ 2147483646 h 605"/>
                  <a:gd name="T100" fmla="*/ 2147483646 w 2343"/>
                  <a:gd name="T101" fmla="*/ 2147483646 h 605"/>
                  <a:gd name="T102" fmla="*/ 2147483646 w 2343"/>
                  <a:gd name="T103" fmla="*/ 2147483646 h 605"/>
                  <a:gd name="T104" fmla="*/ 2147483646 w 2343"/>
                  <a:gd name="T105" fmla="*/ 0 h 605"/>
                  <a:gd name="T106" fmla="*/ 2147483646 w 2343"/>
                  <a:gd name="T107" fmla="*/ 2147483646 h 605"/>
                  <a:gd name="T108" fmla="*/ 2147483646 w 2343"/>
                  <a:gd name="T109" fmla="*/ 2147483646 h 605"/>
                  <a:gd name="T110" fmla="*/ 2147483646 w 2343"/>
                  <a:gd name="T111" fmla="*/ 2147483646 h 605"/>
                  <a:gd name="T112" fmla="*/ 2147483646 w 2343"/>
                  <a:gd name="T113" fmla="*/ 2147483646 h 605"/>
                  <a:gd name="T114" fmla="*/ 2147483646 w 2343"/>
                  <a:gd name="T115" fmla="*/ 2147483646 h 605"/>
                  <a:gd name="T116" fmla="*/ 2147483646 w 2343"/>
                  <a:gd name="T117" fmla="*/ 2147483646 h 605"/>
                  <a:gd name="T118" fmla="*/ 2147483646 w 2343"/>
                  <a:gd name="T119" fmla="*/ 2147483646 h 605"/>
                  <a:gd name="T120" fmla="*/ 2147483646 w 2343"/>
                  <a:gd name="T121" fmla="*/ 2147483646 h 60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2343" h="605">
                    <a:moveTo>
                      <a:pt x="0" y="605"/>
                    </a:moveTo>
                    <a:lnTo>
                      <a:pt x="37" y="605"/>
                    </a:lnTo>
                    <a:lnTo>
                      <a:pt x="77" y="605"/>
                    </a:lnTo>
                    <a:lnTo>
                      <a:pt x="117" y="605"/>
                    </a:lnTo>
                    <a:lnTo>
                      <a:pt x="153" y="605"/>
                    </a:lnTo>
                    <a:lnTo>
                      <a:pt x="193" y="605"/>
                    </a:lnTo>
                    <a:lnTo>
                      <a:pt x="234" y="605"/>
                    </a:lnTo>
                    <a:lnTo>
                      <a:pt x="270" y="605"/>
                    </a:lnTo>
                    <a:lnTo>
                      <a:pt x="310" y="605"/>
                    </a:lnTo>
                    <a:lnTo>
                      <a:pt x="350" y="605"/>
                    </a:lnTo>
                    <a:lnTo>
                      <a:pt x="390" y="605"/>
                    </a:lnTo>
                    <a:lnTo>
                      <a:pt x="427" y="605"/>
                    </a:lnTo>
                    <a:lnTo>
                      <a:pt x="467" y="605"/>
                    </a:lnTo>
                    <a:lnTo>
                      <a:pt x="507" y="605"/>
                    </a:lnTo>
                    <a:lnTo>
                      <a:pt x="544" y="605"/>
                    </a:lnTo>
                    <a:lnTo>
                      <a:pt x="584" y="605"/>
                    </a:lnTo>
                    <a:lnTo>
                      <a:pt x="624" y="605"/>
                    </a:lnTo>
                    <a:lnTo>
                      <a:pt x="661" y="605"/>
                    </a:lnTo>
                    <a:lnTo>
                      <a:pt x="701" y="605"/>
                    </a:lnTo>
                    <a:lnTo>
                      <a:pt x="741" y="599"/>
                    </a:lnTo>
                    <a:lnTo>
                      <a:pt x="781" y="599"/>
                    </a:lnTo>
                    <a:lnTo>
                      <a:pt x="818" y="605"/>
                    </a:lnTo>
                    <a:lnTo>
                      <a:pt x="858" y="605"/>
                    </a:lnTo>
                    <a:lnTo>
                      <a:pt x="898" y="605"/>
                    </a:lnTo>
                    <a:lnTo>
                      <a:pt x="934" y="595"/>
                    </a:lnTo>
                    <a:lnTo>
                      <a:pt x="975" y="589"/>
                    </a:lnTo>
                    <a:lnTo>
                      <a:pt x="1015" y="595"/>
                    </a:lnTo>
                    <a:lnTo>
                      <a:pt x="1051" y="605"/>
                    </a:lnTo>
                    <a:lnTo>
                      <a:pt x="1091" y="595"/>
                    </a:lnTo>
                    <a:lnTo>
                      <a:pt x="1131" y="605"/>
                    </a:lnTo>
                    <a:lnTo>
                      <a:pt x="1171" y="592"/>
                    </a:lnTo>
                    <a:lnTo>
                      <a:pt x="1208" y="592"/>
                    </a:lnTo>
                    <a:lnTo>
                      <a:pt x="1248" y="592"/>
                    </a:lnTo>
                    <a:lnTo>
                      <a:pt x="1288" y="582"/>
                    </a:lnTo>
                    <a:lnTo>
                      <a:pt x="1325" y="589"/>
                    </a:lnTo>
                    <a:lnTo>
                      <a:pt x="1365" y="582"/>
                    </a:lnTo>
                    <a:lnTo>
                      <a:pt x="1405" y="558"/>
                    </a:lnTo>
                    <a:lnTo>
                      <a:pt x="1442" y="579"/>
                    </a:lnTo>
                    <a:lnTo>
                      <a:pt x="1482" y="579"/>
                    </a:lnTo>
                    <a:lnTo>
                      <a:pt x="1522" y="589"/>
                    </a:lnTo>
                    <a:lnTo>
                      <a:pt x="1562" y="555"/>
                    </a:lnTo>
                    <a:lnTo>
                      <a:pt x="1599" y="522"/>
                    </a:lnTo>
                    <a:lnTo>
                      <a:pt x="1639" y="485"/>
                    </a:lnTo>
                    <a:lnTo>
                      <a:pt x="1679" y="471"/>
                    </a:lnTo>
                    <a:lnTo>
                      <a:pt x="1715" y="368"/>
                    </a:lnTo>
                    <a:lnTo>
                      <a:pt x="1756" y="321"/>
                    </a:lnTo>
                    <a:lnTo>
                      <a:pt x="1796" y="264"/>
                    </a:lnTo>
                    <a:lnTo>
                      <a:pt x="1832" y="194"/>
                    </a:lnTo>
                    <a:lnTo>
                      <a:pt x="1872" y="120"/>
                    </a:lnTo>
                    <a:lnTo>
                      <a:pt x="1912" y="50"/>
                    </a:lnTo>
                    <a:lnTo>
                      <a:pt x="1952" y="56"/>
                    </a:lnTo>
                    <a:lnTo>
                      <a:pt x="1989" y="20"/>
                    </a:lnTo>
                    <a:lnTo>
                      <a:pt x="2029" y="0"/>
                    </a:lnTo>
                    <a:lnTo>
                      <a:pt x="2069" y="20"/>
                    </a:lnTo>
                    <a:lnTo>
                      <a:pt x="2106" y="36"/>
                    </a:lnTo>
                    <a:lnTo>
                      <a:pt x="2146" y="83"/>
                    </a:lnTo>
                    <a:lnTo>
                      <a:pt x="2186" y="127"/>
                    </a:lnTo>
                    <a:lnTo>
                      <a:pt x="2223" y="254"/>
                    </a:lnTo>
                    <a:lnTo>
                      <a:pt x="2263" y="304"/>
                    </a:lnTo>
                    <a:lnTo>
                      <a:pt x="2303" y="317"/>
                    </a:lnTo>
                    <a:lnTo>
                      <a:pt x="2343" y="461"/>
                    </a:lnTo>
                  </a:path>
                </a:pathLst>
              </a:custGeom>
              <a:noFill/>
              <a:ln w="57150" cap="flat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84" name="Freeform 36"/>
              <p:cNvSpPr>
                <a:spLocks/>
              </p:cNvSpPr>
              <p:nvPr/>
            </p:nvSpPr>
            <p:spPr bwMode="auto">
              <a:xfrm>
                <a:off x="878553" y="3830659"/>
                <a:ext cx="3053888" cy="200239"/>
              </a:xfrm>
              <a:custGeom>
                <a:avLst/>
                <a:gdLst>
                  <a:gd name="T0" fmla="*/ 0 w 2343"/>
                  <a:gd name="T1" fmla="*/ 2147483646 h 117"/>
                  <a:gd name="T2" fmla="*/ 2147483646 w 2343"/>
                  <a:gd name="T3" fmla="*/ 2147483646 h 117"/>
                  <a:gd name="T4" fmla="*/ 2147483646 w 2343"/>
                  <a:gd name="T5" fmla="*/ 2147483646 h 117"/>
                  <a:gd name="T6" fmla="*/ 2147483646 w 2343"/>
                  <a:gd name="T7" fmla="*/ 2147483646 h 117"/>
                  <a:gd name="T8" fmla="*/ 2147483646 w 2343"/>
                  <a:gd name="T9" fmla="*/ 2147483646 h 117"/>
                  <a:gd name="T10" fmla="*/ 2147483646 w 2343"/>
                  <a:gd name="T11" fmla="*/ 2147483646 h 117"/>
                  <a:gd name="T12" fmla="*/ 2147483646 w 2343"/>
                  <a:gd name="T13" fmla="*/ 2147483646 h 117"/>
                  <a:gd name="T14" fmla="*/ 2147483646 w 2343"/>
                  <a:gd name="T15" fmla="*/ 2147483646 h 117"/>
                  <a:gd name="T16" fmla="*/ 2147483646 w 2343"/>
                  <a:gd name="T17" fmla="*/ 2147483646 h 117"/>
                  <a:gd name="T18" fmla="*/ 2147483646 w 2343"/>
                  <a:gd name="T19" fmla="*/ 2147483646 h 117"/>
                  <a:gd name="T20" fmla="*/ 2147483646 w 2343"/>
                  <a:gd name="T21" fmla="*/ 2147483646 h 117"/>
                  <a:gd name="T22" fmla="*/ 2147483646 w 2343"/>
                  <a:gd name="T23" fmla="*/ 2147483646 h 117"/>
                  <a:gd name="T24" fmla="*/ 2147483646 w 2343"/>
                  <a:gd name="T25" fmla="*/ 2147483646 h 117"/>
                  <a:gd name="T26" fmla="*/ 2147483646 w 2343"/>
                  <a:gd name="T27" fmla="*/ 2147483646 h 117"/>
                  <a:gd name="T28" fmla="*/ 2147483646 w 2343"/>
                  <a:gd name="T29" fmla="*/ 2147483646 h 117"/>
                  <a:gd name="T30" fmla="*/ 2147483646 w 2343"/>
                  <a:gd name="T31" fmla="*/ 2147483646 h 117"/>
                  <a:gd name="T32" fmla="*/ 2147483646 w 2343"/>
                  <a:gd name="T33" fmla="*/ 2147483646 h 117"/>
                  <a:gd name="T34" fmla="*/ 2147483646 w 2343"/>
                  <a:gd name="T35" fmla="*/ 2147483646 h 117"/>
                  <a:gd name="T36" fmla="*/ 2147483646 w 2343"/>
                  <a:gd name="T37" fmla="*/ 2147483646 h 117"/>
                  <a:gd name="T38" fmla="*/ 2147483646 w 2343"/>
                  <a:gd name="T39" fmla="*/ 2147483646 h 117"/>
                  <a:gd name="T40" fmla="*/ 2147483646 w 2343"/>
                  <a:gd name="T41" fmla="*/ 2147483646 h 117"/>
                  <a:gd name="T42" fmla="*/ 2147483646 w 2343"/>
                  <a:gd name="T43" fmla="*/ 2147483646 h 117"/>
                  <a:gd name="T44" fmla="*/ 2147483646 w 2343"/>
                  <a:gd name="T45" fmla="*/ 2147483646 h 117"/>
                  <a:gd name="T46" fmla="*/ 2147483646 w 2343"/>
                  <a:gd name="T47" fmla="*/ 2147483646 h 117"/>
                  <a:gd name="T48" fmla="*/ 2147483646 w 2343"/>
                  <a:gd name="T49" fmla="*/ 2147483646 h 117"/>
                  <a:gd name="T50" fmla="*/ 2147483646 w 2343"/>
                  <a:gd name="T51" fmla="*/ 2147483646 h 117"/>
                  <a:gd name="T52" fmla="*/ 2147483646 w 2343"/>
                  <a:gd name="T53" fmla="*/ 2147483646 h 117"/>
                  <a:gd name="T54" fmla="*/ 2147483646 w 2343"/>
                  <a:gd name="T55" fmla="*/ 2147483646 h 117"/>
                  <a:gd name="T56" fmla="*/ 2147483646 w 2343"/>
                  <a:gd name="T57" fmla="*/ 2147483646 h 117"/>
                  <a:gd name="T58" fmla="*/ 2147483646 w 2343"/>
                  <a:gd name="T59" fmla="*/ 2147483646 h 117"/>
                  <a:gd name="T60" fmla="*/ 2147483646 w 2343"/>
                  <a:gd name="T61" fmla="*/ 2147483646 h 117"/>
                  <a:gd name="T62" fmla="*/ 2147483646 w 2343"/>
                  <a:gd name="T63" fmla="*/ 2147483646 h 117"/>
                  <a:gd name="T64" fmla="*/ 2147483646 w 2343"/>
                  <a:gd name="T65" fmla="*/ 2147483646 h 117"/>
                  <a:gd name="T66" fmla="*/ 2147483646 w 2343"/>
                  <a:gd name="T67" fmla="*/ 2147483646 h 117"/>
                  <a:gd name="T68" fmla="*/ 2147483646 w 2343"/>
                  <a:gd name="T69" fmla="*/ 2147483646 h 117"/>
                  <a:gd name="T70" fmla="*/ 2147483646 w 2343"/>
                  <a:gd name="T71" fmla="*/ 2147483646 h 117"/>
                  <a:gd name="T72" fmla="*/ 2147483646 w 2343"/>
                  <a:gd name="T73" fmla="*/ 2147483646 h 117"/>
                  <a:gd name="T74" fmla="*/ 2147483646 w 2343"/>
                  <a:gd name="T75" fmla="*/ 2147483646 h 117"/>
                  <a:gd name="T76" fmla="*/ 2147483646 w 2343"/>
                  <a:gd name="T77" fmla="*/ 2147483646 h 117"/>
                  <a:gd name="T78" fmla="*/ 2147483646 w 2343"/>
                  <a:gd name="T79" fmla="*/ 2147483646 h 117"/>
                  <a:gd name="T80" fmla="*/ 2147483646 w 2343"/>
                  <a:gd name="T81" fmla="*/ 2147483646 h 117"/>
                  <a:gd name="T82" fmla="*/ 2147483646 w 2343"/>
                  <a:gd name="T83" fmla="*/ 2147483646 h 117"/>
                  <a:gd name="T84" fmla="*/ 2147483646 w 2343"/>
                  <a:gd name="T85" fmla="*/ 2147483646 h 117"/>
                  <a:gd name="T86" fmla="*/ 2147483646 w 2343"/>
                  <a:gd name="T87" fmla="*/ 2147483646 h 117"/>
                  <a:gd name="T88" fmla="*/ 2147483646 w 2343"/>
                  <a:gd name="T89" fmla="*/ 2147483646 h 117"/>
                  <a:gd name="T90" fmla="*/ 2147483646 w 2343"/>
                  <a:gd name="T91" fmla="*/ 2147483646 h 117"/>
                  <a:gd name="T92" fmla="*/ 2147483646 w 2343"/>
                  <a:gd name="T93" fmla="*/ 2147483646 h 117"/>
                  <a:gd name="T94" fmla="*/ 2147483646 w 2343"/>
                  <a:gd name="T95" fmla="*/ 2147483646 h 117"/>
                  <a:gd name="T96" fmla="*/ 2147483646 w 2343"/>
                  <a:gd name="T97" fmla="*/ 2147483646 h 117"/>
                  <a:gd name="T98" fmla="*/ 2147483646 w 2343"/>
                  <a:gd name="T99" fmla="*/ 2147483646 h 117"/>
                  <a:gd name="T100" fmla="*/ 2147483646 w 2343"/>
                  <a:gd name="T101" fmla="*/ 0 h 117"/>
                  <a:gd name="T102" fmla="*/ 2147483646 w 2343"/>
                  <a:gd name="T103" fmla="*/ 2147483646 h 117"/>
                  <a:gd name="T104" fmla="*/ 2147483646 w 2343"/>
                  <a:gd name="T105" fmla="*/ 2147483646 h 117"/>
                  <a:gd name="T106" fmla="*/ 2147483646 w 2343"/>
                  <a:gd name="T107" fmla="*/ 2147483646 h 117"/>
                  <a:gd name="T108" fmla="*/ 2147483646 w 2343"/>
                  <a:gd name="T109" fmla="*/ 2147483646 h 117"/>
                  <a:gd name="T110" fmla="*/ 2147483646 w 2343"/>
                  <a:gd name="T111" fmla="*/ 2147483646 h 117"/>
                  <a:gd name="T112" fmla="*/ 2147483646 w 2343"/>
                  <a:gd name="T113" fmla="*/ 2147483646 h 117"/>
                  <a:gd name="T114" fmla="*/ 2147483646 w 2343"/>
                  <a:gd name="T115" fmla="*/ 2147483646 h 117"/>
                  <a:gd name="T116" fmla="*/ 2147483646 w 2343"/>
                  <a:gd name="T117" fmla="*/ 2147483646 h 117"/>
                  <a:gd name="T118" fmla="*/ 2147483646 w 2343"/>
                  <a:gd name="T119" fmla="*/ 2147483646 h 117"/>
                  <a:gd name="T120" fmla="*/ 2147483646 w 2343"/>
                  <a:gd name="T121" fmla="*/ 2147483646 h 117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2343" h="117">
                    <a:moveTo>
                      <a:pt x="0" y="117"/>
                    </a:moveTo>
                    <a:lnTo>
                      <a:pt x="37" y="117"/>
                    </a:lnTo>
                    <a:lnTo>
                      <a:pt x="77" y="117"/>
                    </a:lnTo>
                    <a:lnTo>
                      <a:pt x="117" y="117"/>
                    </a:lnTo>
                    <a:lnTo>
                      <a:pt x="153" y="117"/>
                    </a:lnTo>
                    <a:lnTo>
                      <a:pt x="193" y="117"/>
                    </a:lnTo>
                    <a:lnTo>
                      <a:pt x="234" y="117"/>
                    </a:lnTo>
                    <a:lnTo>
                      <a:pt x="270" y="117"/>
                    </a:lnTo>
                    <a:lnTo>
                      <a:pt x="310" y="117"/>
                    </a:lnTo>
                    <a:lnTo>
                      <a:pt x="350" y="117"/>
                    </a:lnTo>
                    <a:lnTo>
                      <a:pt x="390" y="117"/>
                    </a:lnTo>
                    <a:lnTo>
                      <a:pt x="427" y="117"/>
                    </a:lnTo>
                    <a:lnTo>
                      <a:pt x="467" y="117"/>
                    </a:lnTo>
                    <a:lnTo>
                      <a:pt x="507" y="117"/>
                    </a:lnTo>
                    <a:lnTo>
                      <a:pt x="544" y="117"/>
                    </a:lnTo>
                    <a:lnTo>
                      <a:pt x="584" y="117"/>
                    </a:lnTo>
                    <a:lnTo>
                      <a:pt x="624" y="117"/>
                    </a:lnTo>
                    <a:lnTo>
                      <a:pt x="661" y="117"/>
                    </a:lnTo>
                    <a:lnTo>
                      <a:pt x="701" y="117"/>
                    </a:lnTo>
                    <a:lnTo>
                      <a:pt x="741" y="117"/>
                    </a:lnTo>
                    <a:lnTo>
                      <a:pt x="781" y="117"/>
                    </a:lnTo>
                    <a:lnTo>
                      <a:pt x="818" y="111"/>
                    </a:lnTo>
                    <a:lnTo>
                      <a:pt x="858" y="107"/>
                    </a:lnTo>
                    <a:lnTo>
                      <a:pt x="898" y="111"/>
                    </a:lnTo>
                    <a:lnTo>
                      <a:pt x="934" y="111"/>
                    </a:lnTo>
                    <a:lnTo>
                      <a:pt x="975" y="117"/>
                    </a:lnTo>
                    <a:lnTo>
                      <a:pt x="1015" y="117"/>
                    </a:lnTo>
                    <a:lnTo>
                      <a:pt x="1051" y="104"/>
                    </a:lnTo>
                    <a:lnTo>
                      <a:pt x="1091" y="104"/>
                    </a:lnTo>
                    <a:lnTo>
                      <a:pt x="1131" y="117"/>
                    </a:lnTo>
                    <a:lnTo>
                      <a:pt x="1171" y="97"/>
                    </a:lnTo>
                    <a:lnTo>
                      <a:pt x="1208" y="107"/>
                    </a:lnTo>
                    <a:lnTo>
                      <a:pt x="1248" y="97"/>
                    </a:lnTo>
                    <a:lnTo>
                      <a:pt x="1288" y="107"/>
                    </a:lnTo>
                    <a:lnTo>
                      <a:pt x="1325" y="97"/>
                    </a:lnTo>
                    <a:lnTo>
                      <a:pt x="1365" y="87"/>
                    </a:lnTo>
                    <a:lnTo>
                      <a:pt x="1405" y="101"/>
                    </a:lnTo>
                    <a:lnTo>
                      <a:pt x="1442" y="94"/>
                    </a:lnTo>
                    <a:lnTo>
                      <a:pt x="1482" y="87"/>
                    </a:lnTo>
                    <a:lnTo>
                      <a:pt x="1522" y="70"/>
                    </a:lnTo>
                    <a:lnTo>
                      <a:pt x="1562" y="77"/>
                    </a:lnTo>
                    <a:lnTo>
                      <a:pt x="1599" y="57"/>
                    </a:lnTo>
                    <a:lnTo>
                      <a:pt x="1639" y="91"/>
                    </a:lnTo>
                    <a:lnTo>
                      <a:pt x="1679" y="60"/>
                    </a:lnTo>
                    <a:lnTo>
                      <a:pt x="1715" y="54"/>
                    </a:lnTo>
                    <a:lnTo>
                      <a:pt x="1756" y="44"/>
                    </a:lnTo>
                    <a:lnTo>
                      <a:pt x="1796" y="57"/>
                    </a:lnTo>
                    <a:lnTo>
                      <a:pt x="1832" y="24"/>
                    </a:lnTo>
                    <a:lnTo>
                      <a:pt x="1872" y="14"/>
                    </a:lnTo>
                    <a:lnTo>
                      <a:pt x="1912" y="40"/>
                    </a:lnTo>
                    <a:lnTo>
                      <a:pt x="1952" y="0"/>
                    </a:lnTo>
                    <a:lnTo>
                      <a:pt x="1989" y="50"/>
                    </a:lnTo>
                    <a:lnTo>
                      <a:pt x="2029" y="27"/>
                    </a:lnTo>
                    <a:lnTo>
                      <a:pt x="2069" y="27"/>
                    </a:lnTo>
                    <a:lnTo>
                      <a:pt x="2106" y="77"/>
                    </a:lnTo>
                    <a:lnTo>
                      <a:pt x="2146" y="67"/>
                    </a:lnTo>
                    <a:lnTo>
                      <a:pt x="2186" y="80"/>
                    </a:lnTo>
                    <a:lnTo>
                      <a:pt x="2223" y="67"/>
                    </a:lnTo>
                    <a:lnTo>
                      <a:pt x="2263" y="57"/>
                    </a:lnTo>
                    <a:lnTo>
                      <a:pt x="2303" y="84"/>
                    </a:lnTo>
                    <a:lnTo>
                      <a:pt x="2343" y="111"/>
                    </a:lnTo>
                  </a:path>
                </a:pathLst>
              </a:custGeom>
              <a:noFill/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85" name="Line 37"/>
              <p:cNvSpPr>
                <a:spLocks noChangeShapeType="1"/>
              </p:cNvSpPr>
              <p:nvPr/>
            </p:nvSpPr>
            <p:spPr bwMode="auto">
              <a:xfrm flipH="1" flipV="1">
                <a:off x="3028448" y="2853432"/>
                <a:ext cx="16837" cy="1174373"/>
              </a:xfrm>
              <a:prstGeom prst="line">
                <a:avLst/>
              </a:prstGeom>
              <a:noFill/>
              <a:ln w="38100">
                <a:solidFill>
                  <a:schemeClr val="accent3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</a:endParaRPr>
              </a:p>
            </p:txBody>
          </p:sp>
          <p:sp>
            <p:nvSpPr>
              <p:cNvPr id="1486" name="Rectangle 38"/>
              <p:cNvSpPr>
                <a:spLocks noChangeArrowheads="1"/>
              </p:cNvSpPr>
              <p:nvPr/>
            </p:nvSpPr>
            <p:spPr bwMode="auto">
              <a:xfrm>
                <a:off x="2500545" y="2621507"/>
                <a:ext cx="529621" cy="252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r>
                  <a:rPr lang="fr-FR" altLang="fr-FR" sz="4000" b="1" smtClean="0">
                    <a:solidFill>
                      <a:schemeClr val="accent3"/>
                    </a:solidFill>
                    <a:latin typeface="Constantia" panose="02030602050306030303" pitchFamily="18" charset="0"/>
                  </a:rPr>
                  <a:t>420</a:t>
                </a:r>
                <a:endParaRPr lang="fr-FR" altLang="fr-FR" sz="8000" b="1" smtClean="0">
                  <a:solidFill>
                    <a:schemeClr val="accent3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487" name="Freeform 133"/>
              <p:cNvSpPr>
                <a:spLocks/>
              </p:cNvSpPr>
              <p:nvPr/>
            </p:nvSpPr>
            <p:spPr bwMode="auto">
              <a:xfrm>
                <a:off x="874668" y="3817516"/>
                <a:ext cx="3057772" cy="211835"/>
              </a:xfrm>
              <a:custGeom>
                <a:avLst/>
                <a:gdLst>
                  <a:gd name="T0" fmla="*/ 0 w 2243"/>
                  <a:gd name="T1" fmla="*/ 128 h 128"/>
                  <a:gd name="T2" fmla="*/ 35 w 2243"/>
                  <a:gd name="T3" fmla="*/ 128 h 128"/>
                  <a:gd name="T4" fmla="*/ 74 w 2243"/>
                  <a:gd name="T5" fmla="*/ 128 h 128"/>
                  <a:gd name="T6" fmla="*/ 112 w 2243"/>
                  <a:gd name="T7" fmla="*/ 128 h 128"/>
                  <a:gd name="T8" fmla="*/ 147 w 2243"/>
                  <a:gd name="T9" fmla="*/ 128 h 128"/>
                  <a:gd name="T10" fmla="*/ 185 w 2243"/>
                  <a:gd name="T11" fmla="*/ 128 h 128"/>
                  <a:gd name="T12" fmla="*/ 224 w 2243"/>
                  <a:gd name="T13" fmla="*/ 128 h 128"/>
                  <a:gd name="T14" fmla="*/ 259 w 2243"/>
                  <a:gd name="T15" fmla="*/ 128 h 128"/>
                  <a:gd name="T16" fmla="*/ 297 w 2243"/>
                  <a:gd name="T17" fmla="*/ 128 h 128"/>
                  <a:gd name="T18" fmla="*/ 336 w 2243"/>
                  <a:gd name="T19" fmla="*/ 128 h 128"/>
                  <a:gd name="T20" fmla="*/ 374 w 2243"/>
                  <a:gd name="T21" fmla="*/ 128 h 128"/>
                  <a:gd name="T22" fmla="*/ 409 w 2243"/>
                  <a:gd name="T23" fmla="*/ 128 h 128"/>
                  <a:gd name="T24" fmla="*/ 447 w 2243"/>
                  <a:gd name="T25" fmla="*/ 128 h 128"/>
                  <a:gd name="T26" fmla="*/ 486 w 2243"/>
                  <a:gd name="T27" fmla="*/ 128 h 128"/>
                  <a:gd name="T28" fmla="*/ 521 w 2243"/>
                  <a:gd name="T29" fmla="*/ 128 h 128"/>
                  <a:gd name="T30" fmla="*/ 559 w 2243"/>
                  <a:gd name="T31" fmla="*/ 128 h 128"/>
                  <a:gd name="T32" fmla="*/ 598 w 2243"/>
                  <a:gd name="T33" fmla="*/ 128 h 128"/>
                  <a:gd name="T34" fmla="*/ 633 w 2243"/>
                  <a:gd name="T35" fmla="*/ 128 h 128"/>
                  <a:gd name="T36" fmla="*/ 671 w 2243"/>
                  <a:gd name="T37" fmla="*/ 128 h 128"/>
                  <a:gd name="T38" fmla="*/ 709 w 2243"/>
                  <a:gd name="T39" fmla="*/ 128 h 128"/>
                  <a:gd name="T40" fmla="*/ 748 w 2243"/>
                  <a:gd name="T41" fmla="*/ 128 h 128"/>
                  <a:gd name="T42" fmla="*/ 783 w 2243"/>
                  <a:gd name="T43" fmla="*/ 119 h 128"/>
                  <a:gd name="T44" fmla="*/ 821 w 2243"/>
                  <a:gd name="T45" fmla="*/ 128 h 128"/>
                  <a:gd name="T46" fmla="*/ 860 w 2243"/>
                  <a:gd name="T47" fmla="*/ 115 h 128"/>
                  <a:gd name="T48" fmla="*/ 895 w 2243"/>
                  <a:gd name="T49" fmla="*/ 119 h 128"/>
                  <a:gd name="T50" fmla="*/ 933 w 2243"/>
                  <a:gd name="T51" fmla="*/ 119 h 128"/>
                  <a:gd name="T52" fmla="*/ 971 w 2243"/>
                  <a:gd name="T53" fmla="*/ 128 h 128"/>
                  <a:gd name="T54" fmla="*/ 1007 w 2243"/>
                  <a:gd name="T55" fmla="*/ 122 h 128"/>
                  <a:gd name="T56" fmla="*/ 1045 w 2243"/>
                  <a:gd name="T57" fmla="*/ 119 h 128"/>
                  <a:gd name="T58" fmla="*/ 1083 w 2243"/>
                  <a:gd name="T59" fmla="*/ 115 h 128"/>
                  <a:gd name="T60" fmla="*/ 1122 w 2243"/>
                  <a:gd name="T61" fmla="*/ 122 h 128"/>
                  <a:gd name="T62" fmla="*/ 1157 w 2243"/>
                  <a:gd name="T63" fmla="*/ 112 h 128"/>
                  <a:gd name="T64" fmla="*/ 1195 w 2243"/>
                  <a:gd name="T65" fmla="*/ 122 h 128"/>
                  <a:gd name="T66" fmla="*/ 1233 w 2243"/>
                  <a:gd name="T67" fmla="*/ 119 h 128"/>
                  <a:gd name="T68" fmla="*/ 1269 w 2243"/>
                  <a:gd name="T69" fmla="*/ 119 h 128"/>
                  <a:gd name="T70" fmla="*/ 1307 w 2243"/>
                  <a:gd name="T71" fmla="*/ 115 h 128"/>
                  <a:gd name="T72" fmla="*/ 1345 w 2243"/>
                  <a:gd name="T73" fmla="*/ 106 h 128"/>
                  <a:gd name="T74" fmla="*/ 1380 w 2243"/>
                  <a:gd name="T75" fmla="*/ 115 h 128"/>
                  <a:gd name="T76" fmla="*/ 1419 w 2243"/>
                  <a:gd name="T77" fmla="*/ 103 h 128"/>
                  <a:gd name="T78" fmla="*/ 1457 w 2243"/>
                  <a:gd name="T79" fmla="*/ 96 h 128"/>
                  <a:gd name="T80" fmla="*/ 1496 w 2243"/>
                  <a:gd name="T81" fmla="*/ 106 h 128"/>
                  <a:gd name="T82" fmla="*/ 1531 w 2243"/>
                  <a:gd name="T83" fmla="*/ 71 h 128"/>
                  <a:gd name="T84" fmla="*/ 1569 w 2243"/>
                  <a:gd name="T85" fmla="*/ 80 h 128"/>
                  <a:gd name="T86" fmla="*/ 1607 w 2243"/>
                  <a:gd name="T87" fmla="*/ 51 h 128"/>
                  <a:gd name="T88" fmla="*/ 1643 w 2243"/>
                  <a:gd name="T89" fmla="*/ 71 h 128"/>
                  <a:gd name="T90" fmla="*/ 1681 w 2243"/>
                  <a:gd name="T91" fmla="*/ 58 h 128"/>
                  <a:gd name="T92" fmla="*/ 1719 w 2243"/>
                  <a:gd name="T93" fmla="*/ 26 h 128"/>
                  <a:gd name="T94" fmla="*/ 1754 w 2243"/>
                  <a:gd name="T95" fmla="*/ 26 h 128"/>
                  <a:gd name="T96" fmla="*/ 1793 w 2243"/>
                  <a:gd name="T97" fmla="*/ 0 h 128"/>
                  <a:gd name="T98" fmla="*/ 1831 w 2243"/>
                  <a:gd name="T99" fmla="*/ 10 h 128"/>
                  <a:gd name="T100" fmla="*/ 1869 w 2243"/>
                  <a:gd name="T101" fmla="*/ 10 h 128"/>
                  <a:gd name="T102" fmla="*/ 1905 w 2243"/>
                  <a:gd name="T103" fmla="*/ 26 h 128"/>
                  <a:gd name="T104" fmla="*/ 1943 w 2243"/>
                  <a:gd name="T105" fmla="*/ 48 h 128"/>
                  <a:gd name="T106" fmla="*/ 1981 w 2243"/>
                  <a:gd name="T107" fmla="*/ 35 h 128"/>
                  <a:gd name="T108" fmla="*/ 2016 w 2243"/>
                  <a:gd name="T109" fmla="*/ 42 h 128"/>
                  <a:gd name="T110" fmla="*/ 2055 w 2243"/>
                  <a:gd name="T111" fmla="*/ 39 h 128"/>
                  <a:gd name="T112" fmla="*/ 2093 w 2243"/>
                  <a:gd name="T113" fmla="*/ 0 h 128"/>
                  <a:gd name="T114" fmla="*/ 2128 w 2243"/>
                  <a:gd name="T115" fmla="*/ 19 h 128"/>
                  <a:gd name="T116" fmla="*/ 2167 w 2243"/>
                  <a:gd name="T117" fmla="*/ 32 h 128"/>
                  <a:gd name="T118" fmla="*/ 2205 w 2243"/>
                  <a:gd name="T119" fmla="*/ 58 h 128"/>
                  <a:gd name="T120" fmla="*/ 2243 w 2243"/>
                  <a:gd name="T121" fmla="*/ 96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243" h="128">
                    <a:moveTo>
                      <a:pt x="0" y="128"/>
                    </a:moveTo>
                    <a:lnTo>
                      <a:pt x="35" y="128"/>
                    </a:lnTo>
                    <a:lnTo>
                      <a:pt x="74" y="128"/>
                    </a:lnTo>
                    <a:lnTo>
                      <a:pt x="112" y="128"/>
                    </a:lnTo>
                    <a:lnTo>
                      <a:pt x="147" y="128"/>
                    </a:lnTo>
                    <a:lnTo>
                      <a:pt x="185" y="128"/>
                    </a:lnTo>
                    <a:lnTo>
                      <a:pt x="224" y="128"/>
                    </a:lnTo>
                    <a:lnTo>
                      <a:pt x="259" y="128"/>
                    </a:lnTo>
                    <a:lnTo>
                      <a:pt x="297" y="128"/>
                    </a:lnTo>
                    <a:lnTo>
                      <a:pt x="336" y="128"/>
                    </a:lnTo>
                    <a:lnTo>
                      <a:pt x="374" y="128"/>
                    </a:lnTo>
                    <a:lnTo>
                      <a:pt x="409" y="128"/>
                    </a:lnTo>
                    <a:lnTo>
                      <a:pt x="447" y="128"/>
                    </a:lnTo>
                    <a:lnTo>
                      <a:pt x="486" y="128"/>
                    </a:lnTo>
                    <a:lnTo>
                      <a:pt x="521" y="128"/>
                    </a:lnTo>
                    <a:lnTo>
                      <a:pt x="559" y="128"/>
                    </a:lnTo>
                    <a:lnTo>
                      <a:pt x="598" y="128"/>
                    </a:lnTo>
                    <a:lnTo>
                      <a:pt x="633" y="128"/>
                    </a:lnTo>
                    <a:lnTo>
                      <a:pt x="671" y="128"/>
                    </a:lnTo>
                    <a:lnTo>
                      <a:pt x="709" y="128"/>
                    </a:lnTo>
                    <a:lnTo>
                      <a:pt x="748" y="128"/>
                    </a:lnTo>
                    <a:lnTo>
                      <a:pt x="783" y="119"/>
                    </a:lnTo>
                    <a:lnTo>
                      <a:pt x="821" y="128"/>
                    </a:lnTo>
                    <a:lnTo>
                      <a:pt x="860" y="115"/>
                    </a:lnTo>
                    <a:lnTo>
                      <a:pt x="895" y="119"/>
                    </a:lnTo>
                    <a:lnTo>
                      <a:pt x="933" y="119"/>
                    </a:lnTo>
                    <a:lnTo>
                      <a:pt x="971" y="128"/>
                    </a:lnTo>
                    <a:lnTo>
                      <a:pt x="1007" y="122"/>
                    </a:lnTo>
                    <a:lnTo>
                      <a:pt x="1045" y="119"/>
                    </a:lnTo>
                    <a:lnTo>
                      <a:pt x="1083" y="115"/>
                    </a:lnTo>
                    <a:lnTo>
                      <a:pt x="1122" y="122"/>
                    </a:lnTo>
                    <a:lnTo>
                      <a:pt x="1157" y="112"/>
                    </a:lnTo>
                    <a:lnTo>
                      <a:pt x="1195" y="122"/>
                    </a:lnTo>
                    <a:lnTo>
                      <a:pt x="1233" y="119"/>
                    </a:lnTo>
                    <a:lnTo>
                      <a:pt x="1269" y="119"/>
                    </a:lnTo>
                    <a:lnTo>
                      <a:pt x="1307" y="115"/>
                    </a:lnTo>
                    <a:lnTo>
                      <a:pt x="1345" y="106"/>
                    </a:lnTo>
                    <a:lnTo>
                      <a:pt x="1380" y="115"/>
                    </a:lnTo>
                    <a:lnTo>
                      <a:pt x="1419" y="103"/>
                    </a:lnTo>
                    <a:lnTo>
                      <a:pt x="1457" y="96"/>
                    </a:lnTo>
                    <a:lnTo>
                      <a:pt x="1496" y="106"/>
                    </a:lnTo>
                    <a:lnTo>
                      <a:pt x="1531" y="71"/>
                    </a:lnTo>
                    <a:lnTo>
                      <a:pt x="1569" y="80"/>
                    </a:lnTo>
                    <a:lnTo>
                      <a:pt x="1607" y="51"/>
                    </a:lnTo>
                    <a:lnTo>
                      <a:pt x="1643" y="71"/>
                    </a:lnTo>
                    <a:lnTo>
                      <a:pt x="1681" y="58"/>
                    </a:lnTo>
                    <a:lnTo>
                      <a:pt x="1719" y="26"/>
                    </a:lnTo>
                    <a:lnTo>
                      <a:pt x="1754" y="26"/>
                    </a:lnTo>
                    <a:lnTo>
                      <a:pt x="1793" y="0"/>
                    </a:lnTo>
                    <a:lnTo>
                      <a:pt x="1831" y="10"/>
                    </a:lnTo>
                    <a:lnTo>
                      <a:pt x="1869" y="10"/>
                    </a:lnTo>
                    <a:lnTo>
                      <a:pt x="1905" y="26"/>
                    </a:lnTo>
                    <a:lnTo>
                      <a:pt x="1943" y="48"/>
                    </a:lnTo>
                    <a:lnTo>
                      <a:pt x="1981" y="35"/>
                    </a:lnTo>
                    <a:lnTo>
                      <a:pt x="2016" y="42"/>
                    </a:lnTo>
                    <a:lnTo>
                      <a:pt x="2055" y="39"/>
                    </a:lnTo>
                    <a:lnTo>
                      <a:pt x="2093" y="0"/>
                    </a:lnTo>
                    <a:lnTo>
                      <a:pt x="2128" y="19"/>
                    </a:lnTo>
                    <a:lnTo>
                      <a:pt x="2167" y="32"/>
                    </a:lnTo>
                    <a:lnTo>
                      <a:pt x="2205" y="58"/>
                    </a:lnTo>
                    <a:lnTo>
                      <a:pt x="2243" y="96"/>
                    </a:lnTo>
                  </a:path>
                </a:pathLst>
              </a:custGeom>
              <a:noFill/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488" name="Freeform 132"/>
              <p:cNvSpPr>
                <a:spLocks/>
              </p:cNvSpPr>
              <p:nvPr/>
            </p:nvSpPr>
            <p:spPr bwMode="auto">
              <a:xfrm>
                <a:off x="874668" y="2993368"/>
                <a:ext cx="3057772" cy="1040622"/>
              </a:xfrm>
              <a:custGeom>
                <a:avLst/>
                <a:gdLst>
                  <a:gd name="T0" fmla="*/ 0 w 2243"/>
                  <a:gd name="T1" fmla="*/ 570 h 570"/>
                  <a:gd name="T2" fmla="*/ 35 w 2243"/>
                  <a:gd name="T3" fmla="*/ 564 h 570"/>
                  <a:gd name="T4" fmla="*/ 74 w 2243"/>
                  <a:gd name="T5" fmla="*/ 570 h 570"/>
                  <a:gd name="T6" fmla="*/ 112 w 2243"/>
                  <a:gd name="T7" fmla="*/ 570 h 570"/>
                  <a:gd name="T8" fmla="*/ 147 w 2243"/>
                  <a:gd name="T9" fmla="*/ 570 h 570"/>
                  <a:gd name="T10" fmla="*/ 185 w 2243"/>
                  <a:gd name="T11" fmla="*/ 570 h 570"/>
                  <a:gd name="T12" fmla="*/ 224 w 2243"/>
                  <a:gd name="T13" fmla="*/ 570 h 570"/>
                  <a:gd name="T14" fmla="*/ 259 w 2243"/>
                  <a:gd name="T15" fmla="*/ 570 h 570"/>
                  <a:gd name="T16" fmla="*/ 297 w 2243"/>
                  <a:gd name="T17" fmla="*/ 570 h 570"/>
                  <a:gd name="T18" fmla="*/ 336 w 2243"/>
                  <a:gd name="T19" fmla="*/ 570 h 570"/>
                  <a:gd name="T20" fmla="*/ 374 w 2243"/>
                  <a:gd name="T21" fmla="*/ 570 h 570"/>
                  <a:gd name="T22" fmla="*/ 409 w 2243"/>
                  <a:gd name="T23" fmla="*/ 570 h 570"/>
                  <a:gd name="T24" fmla="*/ 447 w 2243"/>
                  <a:gd name="T25" fmla="*/ 564 h 570"/>
                  <a:gd name="T26" fmla="*/ 486 w 2243"/>
                  <a:gd name="T27" fmla="*/ 570 h 570"/>
                  <a:gd name="T28" fmla="*/ 521 w 2243"/>
                  <a:gd name="T29" fmla="*/ 570 h 570"/>
                  <a:gd name="T30" fmla="*/ 559 w 2243"/>
                  <a:gd name="T31" fmla="*/ 570 h 570"/>
                  <a:gd name="T32" fmla="*/ 598 w 2243"/>
                  <a:gd name="T33" fmla="*/ 570 h 570"/>
                  <a:gd name="T34" fmla="*/ 633 w 2243"/>
                  <a:gd name="T35" fmla="*/ 561 h 570"/>
                  <a:gd name="T36" fmla="*/ 671 w 2243"/>
                  <a:gd name="T37" fmla="*/ 570 h 570"/>
                  <a:gd name="T38" fmla="*/ 709 w 2243"/>
                  <a:gd name="T39" fmla="*/ 570 h 570"/>
                  <a:gd name="T40" fmla="*/ 748 w 2243"/>
                  <a:gd name="T41" fmla="*/ 564 h 570"/>
                  <a:gd name="T42" fmla="*/ 783 w 2243"/>
                  <a:gd name="T43" fmla="*/ 564 h 570"/>
                  <a:gd name="T44" fmla="*/ 821 w 2243"/>
                  <a:gd name="T45" fmla="*/ 564 h 570"/>
                  <a:gd name="T46" fmla="*/ 860 w 2243"/>
                  <a:gd name="T47" fmla="*/ 570 h 570"/>
                  <a:gd name="T48" fmla="*/ 895 w 2243"/>
                  <a:gd name="T49" fmla="*/ 561 h 570"/>
                  <a:gd name="T50" fmla="*/ 933 w 2243"/>
                  <a:gd name="T51" fmla="*/ 561 h 570"/>
                  <a:gd name="T52" fmla="*/ 971 w 2243"/>
                  <a:gd name="T53" fmla="*/ 557 h 570"/>
                  <a:gd name="T54" fmla="*/ 1007 w 2243"/>
                  <a:gd name="T55" fmla="*/ 561 h 570"/>
                  <a:gd name="T56" fmla="*/ 1045 w 2243"/>
                  <a:gd name="T57" fmla="*/ 557 h 570"/>
                  <a:gd name="T58" fmla="*/ 1083 w 2243"/>
                  <a:gd name="T59" fmla="*/ 554 h 570"/>
                  <a:gd name="T60" fmla="*/ 1122 w 2243"/>
                  <a:gd name="T61" fmla="*/ 564 h 570"/>
                  <a:gd name="T62" fmla="*/ 1157 w 2243"/>
                  <a:gd name="T63" fmla="*/ 557 h 570"/>
                  <a:gd name="T64" fmla="*/ 1195 w 2243"/>
                  <a:gd name="T65" fmla="*/ 557 h 570"/>
                  <a:gd name="T66" fmla="*/ 1233 w 2243"/>
                  <a:gd name="T67" fmla="*/ 561 h 570"/>
                  <a:gd name="T68" fmla="*/ 1269 w 2243"/>
                  <a:gd name="T69" fmla="*/ 564 h 570"/>
                  <a:gd name="T70" fmla="*/ 1307 w 2243"/>
                  <a:gd name="T71" fmla="*/ 570 h 570"/>
                  <a:gd name="T72" fmla="*/ 1345 w 2243"/>
                  <a:gd name="T73" fmla="*/ 557 h 570"/>
                  <a:gd name="T74" fmla="*/ 1380 w 2243"/>
                  <a:gd name="T75" fmla="*/ 554 h 570"/>
                  <a:gd name="T76" fmla="*/ 1419 w 2243"/>
                  <a:gd name="T77" fmla="*/ 554 h 570"/>
                  <a:gd name="T78" fmla="*/ 1457 w 2243"/>
                  <a:gd name="T79" fmla="*/ 532 h 570"/>
                  <a:gd name="T80" fmla="*/ 1496 w 2243"/>
                  <a:gd name="T81" fmla="*/ 545 h 570"/>
                  <a:gd name="T82" fmla="*/ 1531 w 2243"/>
                  <a:gd name="T83" fmla="*/ 516 h 570"/>
                  <a:gd name="T84" fmla="*/ 1569 w 2243"/>
                  <a:gd name="T85" fmla="*/ 461 h 570"/>
                  <a:gd name="T86" fmla="*/ 1607 w 2243"/>
                  <a:gd name="T87" fmla="*/ 452 h 570"/>
                  <a:gd name="T88" fmla="*/ 1643 w 2243"/>
                  <a:gd name="T89" fmla="*/ 420 h 570"/>
                  <a:gd name="T90" fmla="*/ 1681 w 2243"/>
                  <a:gd name="T91" fmla="*/ 336 h 570"/>
                  <a:gd name="T92" fmla="*/ 1719 w 2243"/>
                  <a:gd name="T93" fmla="*/ 314 h 570"/>
                  <a:gd name="T94" fmla="*/ 1754 w 2243"/>
                  <a:gd name="T95" fmla="*/ 330 h 570"/>
                  <a:gd name="T96" fmla="*/ 1793 w 2243"/>
                  <a:gd name="T97" fmla="*/ 269 h 570"/>
                  <a:gd name="T98" fmla="*/ 1831 w 2243"/>
                  <a:gd name="T99" fmla="*/ 218 h 570"/>
                  <a:gd name="T100" fmla="*/ 1869 w 2243"/>
                  <a:gd name="T101" fmla="*/ 99 h 570"/>
                  <a:gd name="T102" fmla="*/ 1905 w 2243"/>
                  <a:gd name="T103" fmla="*/ 163 h 570"/>
                  <a:gd name="T104" fmla="*/ 1943 w 2243"/>
                  <a:gd name="T105" fmla="*/ 0 h 570"/>
                  <a:gd name="T106" fmla="*/ 1981 w 2243"/>
                  <a:gd name="T107" fmla="*/ 106 h 570"/>
                  <a:gd name="T108" fmla="*/ 2016 w 2243"/>
                  <a:gd name="T109" fmla="*/ 3 h 570"/>
                  <a:gd name="T110" fmla="*/ 2055 w 2243"/>
                  <a:gd name="T111" fmla="*/ 54 h 570"/>
                  <a:gd name="T112" fmla="*/ 2093 w 2243"/>
                  <a:gd name="T113" fmla="*/ 41 h 570"/>
                  <a:gd name="T114" fmla="*/ 2128 w 2243"/>
                  <a:gd name="T115" fmla="*/ 109 h 570"/>
                  <a:gd name="T116" fmla="*/ 2167 w 2243"/>
                  <a:gd name="T117" fmla="*/ 70 h 570"/>
                  <a:gd name="T118" fmla="*/ 2205 w 2243"/>
                  <a:gd name="T119" fmla="*/ 150 h 570"/>
                  <a:gd name="T120" fmla="*/ 2243 w 2243"/>
                  <a:gd name="T121" fmla="*/ 445 h 5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243" h="570">
                    <a:moveTo>
                      <a:pt x="0" y="570"/>
                    </a:moveTo>
                    <a:lnTo>
                      <a:pt x="35" y="564"/>
                    </a:lnTo>
                    <a:lnTo>
                      <a:pt x="74" y="570"/>
                    </a:lnTo>
                    <a:lnTo>
                      <a:pt x="112" y="570"/>
                    </a:lnTo>
                    <a:lnTo>
                      <a:pt x="147" y="570"/>
                    </a:lnTo>
                    <a:lnTo>
                      <a:pt x="185" y="570"/>
                    </a:lnTo>
                    <a:lnTo>
                      <a:pt x="224" y="570"/>
                    </a:lnTo>
                    <a:lnTo>
                      <a:pt x="259" y="570"/>
                    </a:lnTo>
                    <a:lnTo>
                      <a:pt x="297" y="570"/>
                    </a:lnTo>
                    <a:lnTo>
                      <a:pt x="336" y="570"/>
                    </a:lnTo>
                    <a:lnTo>
                      <a:pt x="374" y="570"/>
                    </a:lnTo>
                    <a:lnTo>
                      <a:pt x="409" y="570"/>
                    </a:lnTo>
                    <a:lnTo>
                      <a:pt x="447" y="564"/>
                    </a:lnTo>
                    <a:lnTo>
                      <a:pt x="486" y="570"/>
                    </a:lnTo>
                    <a:lnTo>
                      <a:pt x="521" y="570"/>
                    </a:lnTo>
                    <a:lnTo>
                      <a:pt x="559" y="570"/>
                    </a:lnTo>
                    <a:lnTo>
                      <a:pt x="598" y="570"/>
                    </a:lnTo>
                    <a:lnTo>
                      <a:pt x="633" y="561"/>
                    </a:lnTo>
                    <a:lnTo>
                      <a:pt x="671" y="570"/>
                    </a:lnTo>
                    <a:lnTo>
                      <a:pt x="709" y="570"/>
                    </a:lnTo>
                    <a:lnTo>
                      <a:pt x="748" y="564"/>
                    </a:lnTo>
                    <a:lnTo>
                      <a:pt x="783" y="564"/>
                    </a:lnTo>
                    <a:lnTo>
                      <a:pt x="821" y="564"/>
                    </a:lnTo>
                    <a:lnTo>
                      <a:pt x="860" y="570"/>
                    </a:lnTo>
                    <a:lnTo>
                      <a:pt x="895" y="561"/>
                    </a:lnTo>
                    <a:lnTo>
                      <a:pt x="933" y="561"/>
                    </a:lnTo>
                    <a:lnTo>
                      <a:pt x="971" y="557"/>
                    </a:lnTo>
                    <a:lnTo>
                      <a:pt x="1007" y="561"/>
                    </a:lnTo>
                    <a:lnTo>
                      <a:pt x="1045" y="557"/>
                    </a:lnTo>
                    <a:lnTo>
                      <a:pt x="1083" y="554"/>
                    </a:lnTo>
                    <a:lnTo>
                      <a:pt x="1122" y="564"/>
                    </a:lnTo>
                    <a:lnTo>
                      <a:pt x="1157" y="557"/>
                    </a:lnTo>
                    <a:lnTo>
                      <a:pt x="1195" y="557"/>
                    </a:lnTo>
                    <a:lnTo>
                      <a:pt x="1233" y="561"/>
                    </a:lnTo>
                    <a:lnTo>
                      <a:pt x="1269" y="564"/>
                    </a:lnTo>
                    <a:lnTo>
                      <a:pt x="1307" y="570"/>
                    </a:lnTo>
                    <a:lnTo>
                      <a:pt x="1345" y="557"/>
                    </a:lnTo>
                    <a:lnTo>
                      <a:pt x="1380" y="554"/>
                    </a:lnTo>
                    <a:lnTo>
                      <a:pt x="1419" y="554"/>
                    </a:lnTo>
                    <a:lnTo>
                      <a:pt x="1457" y="532"/>
                    </a:lnTo>
                    <a:lnTo>
                      <a:pt x="1496" y="545"/>
                    </a:lnTo>
                    <a:lnTo>
                      <a:pt x="1531" y="516"/>
                    </a:lnTo>
                    <a:lnTo>
                      <a:pt x="1569" y="461"/>
                    </a:lnTo>
                    <a:lnTo>
                      <a:pt x="1607" y="452"/>
                    </a:lnTo>
                    <a:lnTo>
                      <a:pt x="1643" y="420"/>
                    </a:lnTo>
                    <a:lnTo>
                      <a:pt x="1681" y="336"/>
                    </a:lnTo>
                    <a:lnTo>
                      <a:pt x="1719" y="314"/>
                    </a:lnTo>
                    <a:lnTo>
                      <a:pt x="1754" y="330"/>
                    </a:lnTo>
                    <a:lnTo>
                      <a:pt x="1793" y="269"/>
                    </a:lnTo>
                    <a:lnTo>
                      <a:pt x="1831" y="218"/>
                    </a:lnTo>
                    <a:lnTo>
                      <a:pt x="1869" y="99"/>
                    </a:lnTo>
                    <a:lnTo>
                      <a:pt x="1905" y="163"/>
                    </a:lnTo>
                    <a:lnTo>
                      <a:pt x="1943" y="0"/>
                    </a:lnTo>
                    <a:lnTo>
                      <a:pt x="1981" y="106"/>
                    </a:lnTo>
                    <a:lnTo>
                      <a:pt x="2016" y="3"/>
                    </a:lnTo>
                    <a:lnTo>
                      <a:pt x="2055" y="54"/>
                    </a:lnTo>
                    <a:lnTo>
                      <a:pt x="2093" y="41"/>
                    </a:lnTo>
                    <a:lnTo>
                      <a:pt x="2128" y="109"/>
                    </a:lnTo>
                    <a:lnTo>
                      <a:pt x="2167" y="70"/>
                    </a:lnTo>
                    <a:lnTo>
                      <a:pt x="2205" y="150"/>
                    </a:lnTo>
                    <a:lnTo>
                      <a:pt x="2243" y="445"/>
                    </a:lnTo>
                  </a:path>
                </a:pathLst>
              </a:custGeom>
              <a:noFill/>
              <a:ln w="57150" cap="flat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489" name="Line 134"/>
              <p:cNvSpPr>
                <a:spLocks noChangeShapeType="1"/>
              </p:cNvSpPr>
              <p:nvPr/>
            </p:nvSpPr>
            <p:spPr bwMode="auto">
              <a:xfrm flipH="1" flipV="1">
                <a:off x="3134648" y="2652421"/>
                <a:ext cx="18132" cy="1383116"/>
              </a:xfrm>
              <a:prstGeom prst="line">
                <a:avLst/>
              </a:prstGeom>
              <a:noFill/>
              <a:ln w="38100">
                <a:solidFill>
                  <a:schemeClr val="accent4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3600">
                  <a:latin typeface="Constantia" panose="02030602050306030303" pitchFamily="18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490" name="Rectangle 135"/>
              <p:cNvSpPr>
                <a:spLocks noChangeArrowheads="1"/>
              </p:cNvSpPr>
              <p:nvPr/>
            </p:nvSpPr>
            <p:spPr bwMode="auto">
              <a:xfrm>
                <a:off x="3058584" y="2411046"/>
                <a:ext cx="556728" cy="252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r>
                  <a:rPr lang="fr-FR" altLang="fr-FR" sz="4000" b="1" smtClean="0">
                    <a:solidFill>
                      <a:schemeClr val="accent4"/>
                    </a:solidFill>
                    <a:latin typeface="Constantia" panose="02030602050306030303" pitchFamily="18" charset="0"/>
                    <a:ea typeface="ＭＳ Ｐゴシック" panose="020B0600070205080204" pitchFamily="34" charset="-128"/>
                  </a:rPr>
                  <a:t>440</a:t>
                </a:r>
                <a:endParaRPr lang="fr-FR" altLang="fr-FR" sz="8000" b="1" smtClean="0">
                  <a:solidFill>
                    <a:schemeClr val="accent4"/>
                  </a:solidFill>
                  <a:latin typeface="Constantia" panose="02030602050306030303" pitchFamily="18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445" name="ZoneTexte 1444"/>
            <p:cNvSpPr txBox="1"/>
            <p:nvPr/>
          </p:nvSpPr>
          <p:spPr>
            <a:xfrm>
              <a:off x="15943928" y="30014577"/>
              <a:ext cx="3086157" cy="5232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fr-BE" sz="2800" b="1" err="1">
                  <a:latin typeface="Constantia" panose="02030602050306030303" pitchFamily="18" charset="0"/>
                  <a:ea typeface="ＭＳ Ｐゴシック" panose="020B0600070205080204" pitchFamily="34" charset="-128"/>
                </a:rPr>
                <a:t>Familiarity</a:t>
              </a:r>
              <a:endParaRPr lang="fr-BE" sz="2800" b="1">
                <a:latin typeface="Constantia" panose="02030602050306030303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446" name="ZoneTexte 1445"/>
            <p:cNvSpPr txBox="1"/>
            <p:nvPr/>
          </p:nvSpPr>
          <p:spPr>
            <a:xfrm>
              <a:off x="22982304" y="30030406"/>
              <a:ext cx="2112146" cy="5232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fr-BE" sz="2800" b="1" err="1">
                  <a:latin typeface="Constantia" panose="02030602050306030303" pitchFamily="18" charset="0"/>
                  <a:ea typeface="ＭＳ Ｐゴシック" panose="020B0600070205080204" pitchFamily="34" charset="-128"/>
                </a:rPr>
                <a:t>Novelty</a:t>
              </a:r>
              <a:endParaRPr lang="fr-BE" sz="2800" b="1">
                <a:latin typeface="Constantia" panose="02030602050306030303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552" name="Groupe 1551"/>
          <p:cNvGrpSpPr/>
          <p:nvPr/>
        </p:nvGrpSpPr>
        <p:grpSpPr>
          <a:xfrm>
            <a:off x="25504161" y="27656879"/>
            <a:ext cx="4107360" cy="4119868"/>
            <a:chOff x="902692" y="2290452"/>
            <a:chExt cx="5291456" cy="4611577"/>
          </a:xfrm>
        </p:grpSpPr>
        <p:sp>
          <p:nvSpPr>
            <p:cNvPr id="1553" name="Rectangle 192"/>
            <p:cNvSpPr>
              <a:spLocks noChangeArrowheads="1"/>
            </p:cNvSpPr>
            <p:nvPr/>
          </p:nvSpPr>
          <p:spPr bwMode="auto">
            <a:xfrm>
              <a:off x="2942082" y="6488617"/>
              <a:ext cx="1850601" cy="413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Constantia" panose="02030602050306030303" pitchFamily="18" charset="0"/>
                </a:rPr>
                <a:t>Familiarity</a:t>
              </a:r>
              <a:endParaRPr lang="en-US" altLang="en-US" sz="40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grpSp>
          <p:nvGrpSpPr>
            <p:cNvPr id="1554" name="Groupe 1"/>
            <p:cNvGrpSpPr>
              <a:grpSpLocks/>
            </p:cNvGrpSpPr>
            <p:nvPr/>
          </p:nvGrpSpPr>
          <p:grpSpPr bwMode="auto">
            <a:xfrm>
              <a:off x="902692" y="2290452"/>
              <a:ext cx="5291456" cy="4282688"/>
              <a:chOff x="902692" y="2290452"/>
              <a:chExt cx="5291456" cy="4282688"/>
            </a:xfrm>
          </p:grpSpPr>
          <p:sp>
            <p:nvSpPr>
              <p:cNvPr id="1555" name="ZoneTexte 72"/>
              <p:cNvSpPr txBox="1">
                <a:spLocks noChangeArrowheads="1"/>
              </p:cNvSpPr>
              <p:nvPr/>
            </p:nvSpPr>
            <p:spPr bwMode="auto">
              <a:xfrm>
                <a:off x="4821576" y="4847101"/>
                <a:ext cx="1372572" cy="960443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r>
                  <a:rPr lang="fr-BE" altLang="fr-FR" sz="2400" smtClean="0">
                    <a:solidFill>
                      <a:schemeClr val="accent3"/>
                    </a:solidFill>
                    <a:latin typeface="Constantia" panose="02030602050306030303" pitchFamily="18" charset="0"/>
                  </a:rPr>
                  <a:t>r = .45</a:t>
                </a:r>
              </a:p>
              <a:p>
                <a:pPr>
                  <a:defRPr/>
                </a:pPr>
                <a:r>
                  <a:rPr lang="fr-BE" altLang="fr-FR" sz="2400" i="1" smtClean="0">
                    <a:solidFill>
                      <a:schemeClr val="accent3"/>
                    </a:solidFill>
                    <a:latin typeface="Constantia" panose="02030602050306030303" pitchFamily="18" charset="0"/>
                  </a:rPr>
                  <a:t>p </a:t>
                </a:r>
                <a:r>
                  <a:rPr lang="fr-BE" altLang="fr-FR" sz="2400" smtClean="0">
                    <a:solidFill>
                      <a:schemeClr val="accent3"/>
                    </a:solidFill>
                    <a:latin typeface="Constantia" panose="02030602050306030303" pitchFamily="18" charset="0"/>
                  </a:rPr>
                  <a:t>&lt; .05</a:t>
                </a:r>
                <a:endParaRPr lang="fr-BE" altLang="fr-FR" sz="2400" i="1" smtClean="0">
                  <a:solidFill>
                    <a:schemeClr val="accent3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56" name="ZoneTexte 1555"/>
              <p:cNvSpPr txBox="1"/>
              <p:nvPr/>
            </p:nvSpPr>
            <p:spPr bwMode="auto">
              <a:xfrm>
                <a:off x="2154249" y="3111975"/>
                <a:ext cx="1372572" cy="96044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BE" sz="2400">
                    <a:solidFill>
                      <a:schemeClr val="accent4"/>
                    </a:solidFill>
                    <a:latin typeface="Constantia" panose="02030602050306030303" pitchFamily="18" charset="0"/>
                  </a:rPr>
                  <a:t>r = .5</a:t>
                </a:r>
              </a:p>
              <a:p>
                <a:pPr>
                  <a:defRPr/>
                </a:pPr>
                <a:r>
                  <a:rPr lang="fr-BE" sz="2400" i="1">
                    <a:solidFill>
                      <a:schemeClr val="accent4"/>
                    </a:solidFill>
                    <a:latin typeface="Constantia" panose="02030602050306030303" pitchFamily="18" charset="0"/>
                  </a:rPr>
                  <a:t>p </a:t>
                </a:r>
                <a:r>
                  <a:rPr lang="fr-BE" sz="2400">
                    <a:solidFill>
                      <a:schemeClr val="accent4"/>
                    </a:solidFill>
                    <a:latin typeface="Constantia" panose="02030602050306030303" pitchFamily="18" charset="0"/>
                  </a:rPr>
                  <a:t>&lt; .05</a:t>
                </a:r>
                <a:endParaRPr lang="fr-BE" sz="2400" i="1">
                  <a:solidFill>
                    <a:schemeClr val="accent4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57" name="Oval 38"/>
              <p:cNvSpPr>
                <a:spLocks noChangeArrowheads="1"/>
              </p:cNvSpPr>
              <p:nvPr/>
            </p:nvSpPr>
            <p:spPr bwMode="auto">
              <a:xfrm>
                <a:off x="3478213" y="4887913"/>
                <a:ext cx="71437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58" name="Oval 39"/>
              <p:cNvSpPr>
                <a:spLocks noChangeArrowheads="1"/>
              </p:cNvSpPr>
              <p:nvPr/>
            </p:nvSpPr>
            <p:spPr bwMode="auto">
              <a:xfrm>
                <a:off x="3744913" y="3946525"/>
                <a:ext cx="71437" cy="82550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59" name="Oval 40"/>
              <p:cNvSpPr>
                <a:spLocks noChangeArrowheads="1"/>
              </p:cNvSpPr>
              <p:nvPr/>
            </p:nvSpPr>
            <p:spPr bwMode="auto">
              <a:xfrm>
                <a:off x="4257675" y="4513263"/>
                <a:ext cx="71438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60" name="Oval 41"/>
              <p:cNvSpPr>
                <a:spLocks noChangeArrowheads="1"/>
              </p:cNvSpPr>
              <p:nvPr/>
            </p:nvSpPr>
            <p:spPr bwMode="auto">
              <a:xfrm>
                <a:off x="3943350" y="4927600"/>
                <a:ext cx="71438" cy="80963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61" name="Oval 42"/>
              <p:cNvSpPr>
                <a:spLocks noChangeArrowheads="1"/>
              </p:cNvSpPr>
              <p:nvPr/>
            </p:nvSpPr>
            <p:spPr bwMode="auto">
              <a:xfrm>
                <a:off x="5175250" y="4038600"/>
                <a:ext cx="71438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latin typeface="Constantia" panose="02030602050306030303" pitchFamily="18" charset="0"/>
                </a:endParaRPr>
              </a:p>
            </p:txBody>
          </p:sp>
          <p:sp>
            <p:nvSpPr>
              <p:cNvPr id="1562" name="Oval 43"/>
              <p:cNvSpPr>
                <a:spLocks noChangeArrowheads="1"/>
              </p:cNvSpPr>
              <p:nvPr/>
            </p:nvSpPr>
            <p:spPr bwMode="auto">
              <a:xfrm>
                <a:off x="3163888" y="5049838"/>
                <a:ext cx="71437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63" name="Oval 44"/>
              <p:cNvSpPr>
                <a:spLocks noChangeArrowheads="1"/>
              </p:cNvSpPr>
              <p:nvPr/>
            </p:nvSpPr>
            <p:spPr bwMode="auto">
              <a:xfrm>
                <a:off x="2974975" y="4756150"/>
                <a:ext cx="71438" cy="80963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64" name="Oval 46"/>
              <p:cNvSpPr>
                <a:spLocks noChangeArrowheads="1"/>
              </p:cNvSpPr>
              <p:nvPr/>
            </p:nvSpPr>
            <p:spPr bwMode="auto">
              <a:xfrm>
                <a:off x="4738688" y="3968750"/>
                <a:ext cx="73025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65" name="Oval 47"/>
              <p:cNvSpPr>
                <a:spLocks noChangeArrowheads="1"/>
              </p:cNvSpPr>
              <p:nvPr/>
            </p:nvSpPr>
            <p:spPr bwMode="auto">
              <a:xfrm>
                <a:off x="3646488" y="4483100"/>
                <a:ext cx="73025" cy="80963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66" name="Oval 51"/>
              <p:cNvSpPr>
                <a:spLocks noChangeArrowheads="1"/>
              </p:cNvSpPr>
              <p:nvPr/>
            </p:nvSpPr>
            <p:spPr bwMode="auto">
              <a:xfrm>
                <a:off x="4479925" y="4189413"/>
                <a:ext cx="71438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67" name="Oval 52"/>
              <p:cNvSpPr>
                <a:spLocks noChangeArrowheads="1"/>
              </p:cNvSpPr>
              <p:nvPr/>
            </p:nvSpPr>
            <p:spPr bwMode="auto">
              <a:xfrm>
                <a:off x="3773488" y="4724400"/>
                <a:ext cx="71437" cy="82550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68" name="Oval 53"/>
              <p:cNvSpPr>
                <a:spLocks noChangeArrowheads="1"/>
              </p:cNvSpPr>
              <p:nvPr/>
            </p:nvSpPr>
            <p:spPr bwMode="auto">
              <a:xfrm>
                <a:off x="4651375" y="3846513"/>
                <a:ext cx="71438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69" name="Oval 54"/>
              <p:cNvSpPr>
                <a:spLocks noChangeArrowheads="1"/>
              </p:cNvSpPr>
              <p:nvPr/>
            </p:nvSpPr>
            <p:spPr bwMode="auto">
              <a:xfrm>
                <a:off x="4291013" y="3957638"/>
                <a:ext cx="73025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70" name="Oval 55"/>
              <p:cNvSpPr>
                <a:spLocks noChangeArrowheads="1"/>
              </p:cNvSpPr>
              <p:nvPr/>
            </p:nvSpPr>
            <p:spPr bwMode="auto">
              <a:xfrm>
                <a:off x="3692525" y="3563938"/>
                <a:ext cx="71438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71" name="Oval 56"/>
              <p:cNvSpPr>
                <a:spLocks noChangeArrowheads="1"/>
              </p:cNvSpPr>
              <p:nvPr/>
            </p:nvSpPr>
            <p:spPr bwMode="auto">
              <a:xfrm>
                <a:off x="4381500" y="3795713"/>
                <a:ext cx="71438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72" name="Oval 37"/>
              <p:cNvSpPr>
                <a:spLocks noChangeArrowheads="1"/>
              </p:cNvSpPr>
              <p:nvPr/>
            </p:nvSpPr>
            <p:spPr bwMode="auto">
              <a:xfrm>
                <a:off x="4140200" y="5241925"/>
                <a:ext cx="73025" cy="82550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73" name="Oval 45"/>
              <p:cNvSpPr>
                <a:spLocks noChangeArrowheads="1"/>
              </p:cNvSpPr>
              <p:nvPr/>
            </p:nvSpPr>
            <p:spPr bwMode="auto">
              <a:xfrm>
                <a:off x="3844925" y="5130800"/>
                <a:ext cx="71438" cy="80963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74" name="Oval 48"/>
              <p:cNvSpPr>
                <a:spLocks noChangeArrowheads="1"/>
              </p:cNvSpPr>
              <p:nvPr/>
            </p:nvSpPr>
            <p:spPr bwMode="auto">
              <a:xfrm>
                <a:off x="4140200" y="5051425"/>
                <a:ext cx="73025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75" name="Oval 49"/>
              <p:cNvSpPr>
                <a:spLocks noChangeArrowheads="1"/>
              </p:cNvSpPr>
              <p:nvPr/>
            </p:nvSpPr>
            <p:spPr bwMode="auto">
              <a:xfrm>
                <a:off x="4624388" y="5019675"/>
                <a:ext cx="71437" cy="80963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76" name="Oval 50"/>
              <p:cNvSpPr>
                <a:spLocks noChangeArrowheads="1"/>
              </p:cNvSpPr>
              <p:nvPr/>
            </p:nvSpPr>
            <p:spPr bwMode="auto">
              <a:xfrm>
                <a:off x="3459163" y="5564188"/>
                <a:ext cx="71437" cy="82550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GB" altLang="fr-FR" sz="4400" smtClean="0">
                  <a:solidFill>
                    <a:srgbClr val="FF00FF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577" name="Line 62"/>
              <p:cNvSpPr>
                <a:spLocks noChangeShapeType="1"/>
              </p:cNvSpPr>
              <p:nvPr/>
            </p:nvSpPr>
            <p:spPr bwMode="auto">
              <a:xfrm flipV="1">
                <a:off x="3040063" y="4038600"/>
                <a:ext cx="2120900" cy="1050925"/>
              </a:xfrm>
              <a:prstGeom prst="line">
                <a:avLst/>
              </a:prstGeom>
              <a:noFill/>
              <a:ln w="28575">
                <a:solidFill>
                  <a:schemeClr val="accent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78" name="Oval 98"/>
              <p:cNvSpPr>
                <a:spLocks noChangeArrowheads="1"/>
              </p:cNvSpPr>
              <p:nvPr/>
            </p:nvSpPr>
            <p:spPr bwMode="auto">
              <a:xfrm>
                <a:off x="3382963" y="5507038"/>
                <a:ext cx="68262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79" name="Oval 99"/>
              <p:cNvSpPr>
                <a:spLocks noChangeArrowheads="1"/>
              </p:cNvSpPr>
              <p:nvPr/>
            </p:nvSpPr>
            <p:spPr bwMode="auto">
              <a:xfrm>
                <a:off x="3717925" y="4059238"/>
                <a:ext cx="69850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80" name="Oval 100"/>
              <p:cNvSpPr>
                <a:spLocks noChangeArrowheads="1"/>
              </p:cNvSpPr>
              <p:nvPr/>
            </p:nvSpPr>
            <p:spPr bwMode="auto">
              <a:xfrm>
                <a:off x="3106738" y="5164138"/>
                <a:ext cx="69850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81" name="Oval 101"/>
              <p:cNvSpPr>
                <a:spLocks noChangeArrowheads="1"/>
              </p:cNvSpPr>
              <p:nvPr/>
            </p:nvSpPr>
            <p:spPr bwMode="auto">
              <a:xfrm>
                <a:off x="3290888" y="4321175"/>
                <a:ext cx="6985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82" name="Oval 102"/>
              <p:cNvSpPr>
                <a:spLocks noChangeArrowheads="1"/>
              </p:cNvSpPr>
              <p:nvPr/>
            </p:nvSpPr>
            <p:spPr bwMode="auto">
              <a:xfrm>
                <a:off x="3363913" y="4973638"/>
                <a:ext cx="69850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83" name="Oval 103"/>
              <p:cNvSpPr>
                <a:spLocks noChangeArrowheads="1"/>
              </p:cNvSpPr>
              <p:nvPr/>
            </p:nvSpPr>
            <p:spPr bwMode="auto">
              <a:xfrm>
                <a:off x="3409950" y="5465763"/>
                <a:ext cx="69850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84" name="Oval 104"/>
              <p:cNvSpPr>
                <a:spLocks noChangeArrowheads="1"/>
              </p:cNvSpPr>
              <p:nvPr/>
            </p:nvSpPr>
            <p:spPr bwMode="auto">
              <a:xfrm>
                <a:off x="2370138" y="4943475"/>
                <a:ext cx="69850" cy="80963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85" name="Oval 105"/>
              <p:cNvSpPr>
                <a:spLocks noChangeArrowheads="1"/>
              </p:cNvSpPr>
              <p:nvPr/>
            </p:nvSpPr>
            <p:spPr bwMode="auto">
              <a:xfrm>
                <a:off x="3441700" y="4922838"/>
                <a:ext cx="68263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86" name="Oval 106"/>
              <p:cNvSpPr>
                <a:spLocks noChangeArrowheads="1"/>
              </p:cNvSpPr>
              <p:nvPr/>
            </p:nvSpPr>
            <p:spPr bwMode="auto">
              <a:xfrm>
                <a:off x="3025775" y="4722813"/>
                <a:ext cx="6985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87" name="Oval 107"/>
              <p:cNvSpPr>
                <a:spLocks noChangeArrowheads="1"/>
              </p:cNvSpPr>
              <p:nvPr/>
            </p:nvSpPr>
            <p:spPr bwMode="auto">
              <a:xfrm>
                <a:off x="3914775" y="4953000"/>
                <a:ext cx="68263" cy="82550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88" name="Oval 108"/>
              <p:cNvSpPr>
                <a:spLocks noChangeArrowheads="1"/>
              </p:cNvSpPr>
              <p:nvPr/>
            </p:nvSpPr>
            <p:spPr bwMode="auto">
              <a:xfrm>
                <a:off x="4052888" y="4110038"/>
                <a:ext cx="6985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89" name="Oval 109"/>
              <p:cNvSpPr>
                <a:spLocks noChangeArrowheads="1"/>
              </p:cNvSpPr>
              <p:nvPr/>
            </p:nvSpPr>
            <p:spPr bwMode="auto">
              <a:xfrm>
                <a:off x="3890963" y="3887788"/>
                <a:ext cx="68262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90" name="Oval 110"/>
              <p:cNvSpPr>
                <a:spLocks noChangeArrowheads="1"/>
              </p:cNvSpPr>
              <p:nvPr/>
            </p:nvSpPr>
            <p:spPr bwMode="auto">
              <a:xfrm>
                <a:off x="3622675" y="5084763"/>
                <a:ext cx="6985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91" name="Oval 111"/>
              <p:cNvSpPr>
                <a:spLocks noChangeArrowheads="1"/>
              </p:cNvSpPr>
              <p:nvPr/>
            </p:nvSpPr>
            <p:spPr bwMode="auto">
              <a:xfrm>
                <a:off x="3363913" y="4913313"/>
                <a:ext cx="69850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92" name="Oval 112"/>
              <p:cNvSpPr>
                <a:spLocks noChangeArrowheads="1"/>
              </p:cNvSpPr>
              <p:nvPr/>
            </p:nvSpPr>
            <p:spPr bwMode="auto">
              <a:xfrm>
                <a:off x="3281363" y="5013325"/>
                <a:ext cx="69850" cy="82550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93" name="Oval 113"/>
              <p:cNvSpPr>
                <a:spLocks noChangeArrowheads="1"/>
              </p:cNvSpPr>
              <p:nvPr/>
            </p:nvSpPr>
            <p:spPr bwMode="auto">
              <a:xfrm>
                <a:off x="2403475" y="5326063"/>
                <a:ext cx="6985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94" name="Oval 114"/>
              <p:cNvSpPr>
                <a:spLocks noChangeArrowheads="1"/>
              </p:cNvSpPr>
              <p:nvPr/>
            </p:nvSpPr>
            <p:spPr bwMode="auto">
              <a:xfrm>
                <a:off x="3708400" y="5024438"/>
                <a:ext cx="6985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95" name="Oval 115"/>
              <p:cNvSpPr>
                <a:spLocks noChangeArrowheads="1"/>
              </p:cNvSpPr>
              <p:nvPr/>
            </p:nvSpPr>
            <p:spPr bwMode="auto">
              <a:xfrm>
                <a:off x="3048000" y="5345113"/>
                <a:ext cx="69850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96" name="Oval 116"/>
              <p:cNvSpPr>
                <a:spLocks noChangeArrowheads="1"/>
              </p:cNvSpPr>
              <p:nvPr/>
            </p:nvSpPr>
            <p:spPr bwMode="auto">
              <a:xfrm>
                <a:off x="3006725" y="5345113"/>
                <a:ext cx="69850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97" name="Oval 117"/>
              <p:cNvSpPr>
                <a:spLocks noChangeArrowheads="1"/>
              </p:cNvSpPr>
              <p:nvPr/>
            </p:nvSpPr>
            <p:spPr bwMode="auto">
              <a:xfrm>
                <a:off x="3111500" y="5065713"/>
                <a:ext cx="68263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98" name="Line 123"/>
              <p:cNvSpPr>
                <a:spLocks noChangeShapeType="1"/>
              </p:cNvSpPr>
              <p:nvPr/>
            </p:nvSpPr>
            <p:spPr bwMode="auto">
              <a:xfrm flipV="1">
                <a:off x="2403475" y="4592638"/>
                <a:ext cx="1716088" cy="854075"/>
              </a:xfrm>
              <a:prstGeom prst="line">
                <a:avLst/>
              </a:prstGeom>
              <a:noFill/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 sz="4400">
                  <a:latin typeface="Constantia" panose="02030602050306030303" pitchFamily="18" charset="0"/>
                </a:endParaRPr>
              </a:p>
            </p:txBody>
          </p:sp>
          <p:sp>
            <p:nvSpPr>
              <p:cNvPr id="1599" name="Line 129"/>
              <p:cNvSpPr>
                <a:spLocks noChangeShapeType="1"/>
              </p:cNvSpPr>
              <p:nvPr/>
            </p:nvSpPr>
            <p:spPr bwMode="auto">
              <a:xfrm>
                <a:off x="1855788" y="6110288"/>
                <a:ext cx="42513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00" name="Line 130"/>
              <p:cNvSpPr>
                <a:spLocks noChangeShapeType="1"/>
              </p:cNvSpPr>
              <p:nvPr/>
            </p:nvSpPr>
            <p:spPr bwMode="auto">
              <a:xfrm flipV="1">
                <a:off x="1855788" y="2652713"/>
                <a:ext cx="0" cy="34575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01" name="Line 131"/>
              <p:cNvSpPr>
                <a:spLocks noChangeShapeType="1"/>
              </p:cNvSpPr>
              <p:nvPr/>
            </p:nvSpPr>
            <p:spPr bwMode="auto">
              <a:xfrm flipV="1">
                <a:off x="1855788" y="6059488"/>
                <a:ext cx="0" cy="508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02" name="Line 133"/>
              <p:cNvSpPr>
                <a:spLocks noChangeShapeType="1"/>
              </p:cNvSpPr>
              <p:nvPr/>
            </p:nvSpPr>
            <p:spPr bwMode="auto">
              <a:xfrm flipV="1">
                <a:off x="2463800" y="6059488"/>
                <a:ext cx="0" cy="508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04" name="Line 135"/>
              <p:cNvSpPr>
                <a:spLocks noChangeShapeType="1"/>
              </p:cNvSpPr>
              <p:nvPr/>
            </p:nvSpPr>
            <p:spPr bwMode="auto">
              <a:xfrm flipV="1">
                <a:off x="3070225" y="6059488"/>
                <a:ext cx="0" cy="508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05" name="Rectangle 136"/>
              <p:cNvSpPr>
                <a:spLocks noChangeArrowheads="1"/>
              </p:cNvSpPr>
              <p:nvPr/>
            </p:nvSpPr>
            <p:spPr bwMode="auto">
              <a:xfrm>
                <a:off x="2917700" y="6090826"/>
                <a:ext cx="144559" cy="482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1</a:t>
                </a:r>
                <a:endParaRPr lang="en-US" altLang="en-US" sz="6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06" name="Line 137"/>
              <p:cNvSpPr>
                <a:spLocks noChangeShapeType="1"/>
              </p:cNvSpPr>
              <p:nvPr/>
            </p:nvSpPr>
            <p:spPr bwMode="auto">
              <a:xfrm flipV="1">
                <a:off x="3676650" y="6059488"/>
                <a:ext cx="0" cy="508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08" name="Line 139"/>
              <p:cNvSpPr>
                <a:spLocks noChangeShapeType="1"/>
              </p:cNvSpPr>
              <p:nvPr/>
            </p:nvSpPr>
            <p:spPr bwMode="auto">
              <a:xfrm flipV="1">
                <a:off x="4286250" y="6059488"/>
                <a:ext cx="0" cy="508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09" name="Rectangle 140"/>
              <p:cNvSpPr>
                <a:spLocks noChangeArrowheads="1"/>
              </p:cNvSpPr>
              <p:nvPr/>
            </p:nvSpPr>
            <p:spPr bwMode="auto">
              <a:xfrm>
                <a:off x="4184642" y="6084604"/>
                <a:ext cx="225100" cy="482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2</a:t>
                </a:r>
                <a:endParaRPr lang="en-US" altLang="en-US" sz="6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10" name="Line 141"/>
              <p:cNvSpPr>
                <a:spLocks noChangeShapeType="1"/>
              </p:cNvSpPr>
              <p:nvPr/>
            </p:nvSpPr>
            <p:spPr bwMode="auto">
              <a:xfrm flipV="1">
                <a:off x="4892675" y="6059488"/>
                <a:ext cx="0" cy="508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12" name="Line 143"/>
              <p:cNvSpPr>
                <a:spLocks noChangeShapeType="1"/>
              </p:cNvSpPr>
              <p:nvPr/>
            </p:nvSpPr>
            <p:spPr bwMode="auto">
              <a:xfrm flipV="1">
                <a:off x="5500688" y="6059488"/>
                <a:ext cx="0" cy="508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13" name="Rectangle 144"/>
              <p:cNvSpPr>
                <a:spLocks noChangeArrowheads="1"/>
              </p:cNvSpPr>
              <p:nvPr/>
            </p:nvSpPr>
            <p:spPr bwMode="auto">
              <a:xfrm>
                <a:off x="5376063" y="6085193"/>
                <a:ext cx="210643" cy="482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3</a:t>
                </a:r>
                <a:endParaRPr lang="en-US" altLang="en-US" sz="6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14" name="Line 145"/>
              <p:cNvSpPr>
                <a:spLocks noChangeShapeType="1"/>
              </p:cNvSpPr>
              <p:nvPr/>
            </p:nvSpPr>
            <p:spPr bwMode="auto">
              <a:xfrm flipV="1">
                <a:off x="6107113" y="6059488"/>
                <a:ext cx="0" cy="508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16" name="Line 147"/>
              <p:cNvSpPr>
                <a:spLocks noChangeShapeType="1"/>
              </p:cNvSpPr>
              <p:nvPr/>
            </p:nvSpPr>
            <p:spPr bwMode="auto">
              <a:xfrm>
                <a:off x="1855788" y="6110288"/>
                <a:ext cx="396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17" name="Rectangle 148"/>
              <p:cNvSpPr>
                <a:spLocks noChangeArrowheads="1"/>
              </p:cNvSpPr>
              <p:nvPr/>
            </p:nvSpPr>
            <p:spPr bwMode="auto">
              <a:xfrm>
                <a:off x="1658938" y="6029325"/>
                <a:ext cx="249881" cy="482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0</a:t>
                </a:r>
                <a:endParaRPr lang="en-US" altLang="en-US" sz="6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18" name="Line 149"/>
              <p:cNvSpPr>
                <a:spLocks noChangeShapeType="1"/>
              </p:cNvSpPr>
              <p:nvPr/>
            </p:nvSpPr>
            <p:spPr bwMode="auto">
              <a:xfrm>
                <a:off x="1855788" y="5411788"/>
                <a:ext cx="396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20" name="Line 151"/>
              <p:cNvSpPr>
                <a:spLocks noChangeShapeType="1"/>
              </p:cNvSpPr>
              <p:nvPr/>
            </p:nvSpPr>
            <p:spPr bwMode="auto">
              <a:xfrm>
                <a:off x="1855788" y="4724400"/>
                <a:ext cx="396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21" name="Rectangle 152"/>
              <p:cNvSpPr>
                <a:spLocks noChangeArrowheads="1"/>
              </p:cNvSpPr>
              <p:nvPr/>
            </p:nvSpPr>
            <p:spPr bwMode="auto">
              <a:xfrm>
                <a:off x="1487073" y="4462453"/>
                <a:ext cx="144559" cy="482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1</a:t>
                </a:r>
                <a:endParaRPr lang="en-US" altLang="en-US" sz="6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22" name="Line 153"/>
              <p:cNvSpPr>
                <a:spLocks noChangeShapeType="1"/>
              </p:cNvSpPr>
              <p:nvPr/>
            </p:nvSpPr>
            <p:spPr bwMode="auto">
              <a:xfrm>
                <a:off x="1855788" y="4029075"/>
                <a:ext cx="396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24" name="Line 155"/>
              <p:cNvSpPr>
                <a:spLocks noChangeShapeType="1"/>
              </p:cNvSpPr>
              <p:nvPr/>
            </p:nvSpPr>
            <p:spPr bwMode="auto">
              <a:xfrm>
                <a:off x="1855788" y="3340100"/>
                <a:ext cx="396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25" name="Rectangle 156"/>
              <p:cNvSpPr>
                <a:spLocks noChangeArrowheads="1"/>
              </p:cNvSpPr>
              <p:nvPr/>
            </p:nvSpPr>
            <p:spPr bwMode="auto">
              <a:xfrm>
                <a:off x="1460954" y="3029456"/>
                <a:ext cx="225100" cy="482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2</a:t>
                </a:r>
                <a:endParaRPr lang="en-US" altLang="en-US" sz="6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26" name="Line 157"/>
              <p:cNvSpPr>
                <a:spLocks noChangeShapeType="1"/>
              </p:cNvSpPr>
              <p:nvPr/>
            </p:nvSpPr>
            <p:spPr bwMode="auto">
              <a:xfrm>
                <a:off x="1855788" y="2652713"/>
                <a:ext cx="396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28" name="Rectangle 190"/>
              <p:cNvSpPr>
                <a:spLocks noChangeArrowheads="1"/>
              </p:cNvSpPr>
              <p:nvPr/>
            </p:nvSpPr>
            <p:spPr bwMode="auto">
              <a:xfrm>
                <a:off x="2719391" y="2290452"/>
                <a:ext cx="2380018" cy="4134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Accuracy (d')</a:t>
                </a:r>
                <a:endParaRPr lang="en-US" altLang="en-US" sz="5400" b="1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29" name="Rectangle 191"/>
              <p:cNvSpPr>
                <a:spLocks noChangeArrowheads="1"/>
              </p:cNvSpPr>
              <p:nvPr/>
            </p:nvSpPr>
            <p:spPr bwMode="auto">
              <a:xfrm rot="16200000">
                <a:off x="569067" y="4294951"/>
                <a:ext cx="1143055" cy="4758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Novelty</a:t>
                </a:r>
                <a:endParaRPr lang="en-US" altLang="en-US" sz="40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30" name="Line 193"/>
              <p:cNvSpPr>
                <a:spLocks noChangeShapeType="1"/>
              </p:cNvSpPr>
              <p:nvPr/>
            </p:nvSpPr>
            <p:spPr bwMode="auto">
              <a:xfrm>
                <a:off x="1855788" y="6110288"/>
                <a:ext cx="42513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31" name="Line 194"/>
              <p:cNvSpPr>
                <a:spLocks noChangeShapeType="1"/>
              </p:cNvSpPr>
              <p:nvPr/>
            </p:nvSpPr>
            <p:spPr bwMode="auto">
              <a:xfrm flipV="1">
                <a:off x="1855788" y="2652713"/>
                <a:ext cx="0" cy="34575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</p:grpSp>
      </p:grpSp>
      <p:grpSp>
        <p:nvGrpSpPr>
          <p:cNvPr id="5" name="Groupe 4"/>
          <p:cNvGrpSpPr/>
          <p:nvPr/>
        </p:nvGrpSpPr>
        <p:grpSpPr>
          <a:xfrm>
            <a:off x="25428773" y="31916525"/>
            <a:ext cx="4263219" cy="4368556"/>
            <a:chOff x="19369569" y="35177325"/>
            <a:chExt cx="4638164" cy="4373004"/>
          </a:xfrm>
        </p:grpSpPr>
        <p:sp>
          <p:nvSpPr>
            <p:cNvPr id="1632" name="Rectangle 59"/>
            <p:cNvSpPr>
              <a:spLocks noChangeArrowheads="1"/>
            </p:cNvSpPr>
            <p:nvPr/>
          </p:nvSpPr>
          <p:spPr bwMode="auto">
            <a:xfrm>
              <a:off x="21315697" y="39180621"/>
              <a:ext cx="1562820" cy="369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0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1pPr>
              <a:lvl2pPr marL="639763" indent="-273050">
                <a:spcBef>
                  <a:spcPts val="550"/>
                </a:spcBef>
                <a:buClr>
                  <a:schemeClr val="accent1"/>
                </a:buClr>
                <a:buSzPct val="70000"/>
                <a:buFont typeface="Arial" panose="020B0604020202020204" pitchFamily="34" charset="0"/>
                <a:buChar char="•"/>
                <a:defRPr sz="28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2pPr>
              <a:lvl3pPr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Arial" panose="020B0604020202020204" pitchFamily="34" charset="0"/>
                <a:buChar char="•"/>
                <a:defRPr sz="16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3pPr>
              <a:lvl4pPr indent="-228600">
                <a:spcBef>
                  <a:spcPts val="400"/>
                </a:spcBef>
                <a:buClr>
                  <a:srgbClr val="E2007A"/>
                </a:buClr>
                <a:buSzPct val="75000"/>
                <a:buFont typeface="Arial" panose="020B0604020202020204" pitchFamily="34" charset="0"/>
                <a:buChar char="•"/>
                <a:defRPr sz="14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4pPr>
              <a:lvl5pPr indent="-228600">
                <a:spcBef>
                  <a:spcPts val="400"/>
                </a:spcBef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79B51C"/>
                </a:buClr>
                <a:buSzPct val="65000"/>
                <a:buFont typeface="Arial" panose="020B0604020202020204" pitchFamily="34" charset="0"/>
                <a:buChar char="•"/>
                <a:defRPr sz="1200">
                  <a:solidFill>
                    <a:schemeClr val="bg2"/>
                  </a:solidFill>
                  <a:latin typeface="Century Gothic" panose="020B0502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solidFill>
                    <a:srgbClr val="000000"/>
                  </a:solidFill>
                  <a:latin typeface="Constantia" panose="02030602050306030303" pitchFamily="18" charset="0"/>
                </a:rPr>
                <a:t>Familiarity</a:t>
              </a:r>
              <a:endParaRPr lang="fr-FR" altLang="fr-FR" sz="5400">
                <a:solidFill>
                  <a:schemeClr val="tx1"/>
                </a:solidFill>
                <a:latin typeface="Constantia" panose="02030602050306030303" pitchFamily="18" charset="0"/>
              </a:endParaRPr>
            </a:p>
          </p:txBody>
        </p:sp>
        <p:grpSp>
          <p:nvGrpSpPr>
            <p:cNvPr id="1633" name="Groupe 2"/>
            <p:cNvGrpSpPr>
              <a:grpSpLocks/>
            </p:cNvGrpSpPr>
            <p:nvPr/>
          </p:nvGrpSpPr>
          <p:grpSpPr bwMode="auto">
            <a:xfrm>
              <a:off x="19369569" y="35177325"/>
              <a:ext cx="4638164" cy="4079796"/>
              <a:chOff x="1612772" y="2158024"/>
              <a:chExt cx="5046791" cy="4202525"/>
            </a:xfrm>
          </p:grpSpPr>
          <p:sp>
            <p:nvSpPr>
              <p:cNvPr id="1634" name="Line 7"/>
              <p:cNvSpPr>
                <a:spLocks noChangeShapeType="1"/>
              </p:cNvSpPr>
              <p:nvPr/>
            </p:nvSpPr>
            <p:spPr bwMode="auto">
              <a:xfrm>
                <a:off x="2501168" y="5935635"/>
                <a:ext cx="415839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35" name="Line 8"/>
              <p:cNvSpPr>
                <a:spLocks noChangeShapeType="1"/>
              </p:cNvSpPr>
              <p:nvPr/>
            </p:nvSpPr>
            <p:spPr bwMode="auto">
              <a:xfrm flipV="1">
                <a:off x="2501168" y="2581120"/>
                <a:ext cx="0" cy="33545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36" name="Line 9"/>
              <p:cNvSpPr>
                <a:spLocks noChangeShapeType="1"/>
              </p:cNvSpPr>
              <p:nvPr/>
            </p:nvSpPr>
            <p:spPr bwMode="auto">
              <a:xfrm flipV="1">
                <a:off x="2796798" y="5887570"/>
                <a:ext cx="0" cy="4806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37" name="Rectangle 10"/>
              <p:cNvSpPr>
                <a:spLocks noChangeArrowheads="1"/>
              </p:cNvSpPr>
              <p:nvPr/>
            </p:nvSpPr>
            <p:spPr bwMode="auto">
              <a:xfrm>
                <a:off x="2635670" y="5916248"/>
                <a:ext cx="348846" cy="4438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-3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38" name="Line 11"/>
              <p:cNvSpPr>
                <a:spLocks noChangeShapeType="1"/>
              </p:cNvSpPr>
              <p:nvPr/>
            </p:nvSpPr>
            <p:spPr bwMode="auto">
              <a:xfrm flipV="1">
                <a:off x="3390015" y="5887570"/>
                <a:ext cx="0" cy="4806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39" name="Rectangle 12"/>
              <p:cNvSpPr>
                <a:spLocks noChangeArrowheads="1"/>
              </p:cNvSpPr>
              <p:nvPr/>
            </p:nvSpPr>
            <p:spPr bwMode="auto">
              <a:xfrm>
                <a:off x="3228888" y="5916248"/>
                <a:ext cx="360551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-2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40" name="Line 13"/>
              <p:cNvSpPr>
                <a:spLocks noChangeShapeType="1"/>
              </p:cNvSpPr>
              <p:nvPr/>
            </p:nvSpPr>
            <p:spPr bwMode="auto">
              <a:xfrm flipV="1">
                <a:off x="3993022" y="5887570"/>
                <a:ext cx="0" cy="4806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41" name="Rectangle 14"/>
              <p:cNvSpPr>
                <a:spLocks noChangeArrowheads="1"/>
              </p:cNvSpPr>
              <p:nvPr/>
            </p:nvSpPr>
            <p:spPr bwMode="auto">
              <a:xfrm>
                <a:off x="3829937" y="5916248"/>
                <a:ext cx="286543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-1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42" name="Line 15"/>
              <p:cNvSpPr>
                <a:spLocks noChangeShapeType="1"/>
              </p:cNvSpPr>
              <p:nvPr/>
            </p:nvSpPr>
            <p:spPr bwMode="auto">
              <a:xfrm flipV="1">
                <a:off x="4584281" y="5887570"/>
                <a:ext cx="0" cy="4806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43" name="Rectangle 16"/>
              <p:cNvSpPr>
                <a:spLocks noChangeArrowheads="1"/>
              </p:cNvSpPr>
              <p:nvPr/>
            </p:nvSpPr>
            <p:spPr bwMode="auto">
              <a:xfrm>
                <a:off x="4462310" y="5916248"/>
                <a:ext cx="229614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0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44" name="Line 17"/>
              <p:cNvSpPr>
                <a:spLocks noChangeShapeType="1"/>
              </p:cNvSpPr>
              <p:nvPr/>
            </p:nvSpPr>
            <p:spPr bwMode="auto">
              <a:xfrm flipV="1">
                <a:off x="5177499" y="5887570"/>
                <a:ext cx="0" cy="4806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45" name="Rectangle 18"/>
              <p:cNvSpPr>
                <a:spLocks noChangeArrowheads="1"/>
              </p:cNvSpPr>
              <p:nvPr/>
            </p:nvSpPr>
            <p:spPr bwMode="auto">
              <a:xfrm>
                <a:off x="5055528" y="5916248"/>
                <a:ext cx="132834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1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46" name="Line 19"/>
              <p:cNvSpPr>
                <a:spLocks noChangeShapeType="1"/>
              </p:cNvSpPr>
              <p:nvPr/>
            </p:nvSpPr>
            <p:spPr bwMode="auto">
              <a:xfrm flipV="1">
                <a:off x="5770716" y="5887570"/>
                <a:ext cx="0" cy="4806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47" name="Rectangle 20"/>
              <p:cNvSpPr>
                <a:spLocks noChangeArrowheads="1"/>
              </p:cNvSpPr>
              <p:nvPr/>
            </p:nvSpPr>
            <p:spPr bwMode="auto">
              <a:xfrm>
                <a:off x="5646787" y="5916248"/>
                <a:ext cx="206843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2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48" name="Line 21"/>
              <p:cNvSpPr>
                <a:spLocks noChangeShapeType="1"/>
              </p:cNvSpPr>
              <p:nvPr/>
            </p:nvSpPr>
            <p:spPr bwMode="auto">
              <a:xfrm flipV="1">
                <a:off x="6363934" y="5887570"/>
                <a:ext cx="0" cy="4806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49" name="Rectangle 22"/>
              <p:cNvSpPr>
                <a:spLocks noChangeArrowheads="1"/>
              </p:cNvSpPr>
              <p:nvPr/>
            </p:nvSpPr>
            <p:spPr bwMode="auto">
              <a:xfrm>
                <a:off x="6240004" y="5916248"/>
                <a:ext cx="193558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3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50" name="Line 23"/>
              <p:cNvSpPr>
                <a:spLocks noChangeShapeType="1"/>
              </p:cNvSpPr>
              <p:nvPr/>
            </p:nvSpPr>
            <p:spPr bwMode="auto">
              <a:xfrm>
                <a:off x="2501168" y="5691306"/>
                <a:ext cx="469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51" name="Rectangle 24"/>
              <p:cNvSpPr>
                <a:spLocks noChangeArrowheads="1"/>
              </p:cNvSpPr>
              <p:nvPr/>
            </p:nvSpPr>
            <p:spPr bwMode="auto">
              <a:xfrm>
                <a:off x="2046689" y="5563774"/>
                <a:ext cx="348846" cy="4438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-3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52" name="Line 25"/>
              <p:cNvSpPr>
                <a:spLocks noChangeShapeType="1"/>
              </p:cNvSpPr>
              <p:nvPr/>
            </p:nvSpPr>
            <p:spPr bwMode="auto">
              <a:xfrm>
                <a:off x="2501168" y="5210659"/>
                <a:ext cx="469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53" name="Rectangle 26"/>
              <p:cNvSpPr>
                <a:spLocks noChangeArrowheads="1"/>
              </p:cNvSpPr>
              <p:nvPr/>
            </p:nvSpPr>
            <p:spPr bwMode="auto">
              <a:xfrm>
                <a:off x="2046689" y="5083127"/>
                <a:ext cx="360551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-2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54" name="Line 27"/>
              <p:cNvSpPr>
                <a:spLocks noChangeShapeType="1"/>
              </p:cNvSpPr>
              <p:nvPr/>
            </p:nvSpPr>
            <p:spPr bwMode="auto">
              <a:xfrm>
                <a:off x="2501168" y="4730012"/>
                <a:ext cx="469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55" name="Rectangle 28"/>
              <p:cNvSpPr>
                <a:spLocks noChangeArrowheads="1"/>
              </p:cNvSpPr>
              <p:nvPr/>
            </p:nvSpPr>
            <p:spPr bwMode="auto">
              <a:xfrm>
                <a:off x="2062482" y="4602480"/>
                <a:ext cx="286543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-1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56" name="Line 29"/>
              <p:cNvSpPr>
                <a:spLocks noChangeShapeType="1"/>
              </p:cNvSpPr>
              <p:nvPr/>
            </p:nvSpPr>
            <p:spPr bwMode="auto">
              <a:xfrm>
                <a:off x="2501168" y="4259379"/>
                <a:ext cx="469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57" name="Rectangle 30"/>
              <p:cNvSpPr>
                <a:spLocks noChangeArrowheads="1"/>
              </p:cNvSpPr>
              <p:nvPr/>
            </p:nvSpPr>
            <p:spPr bwMode="auto">
              <a:xfrm>
                <a:off x="2215114" y="4179271"/>
                <a:ext cx="229614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0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58" name="Line 31"/>
              <p:cNvSpPr>
                <a:spLocks noChangeShapeType="1"/>
              </p:cNvSpPr>
              <p:nvPr/>
            </p:nvSpPr>
            <p:spPr bwMode="auto">
              <a:xfrm>
                <a:off x="2501168" y="3778732"/>
                <a:ext cx="469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59" name="Rectangle 32"/>
              <p:cNvSpPr>
                <a:spLocks noChangeArrowheads="1"/>
              </p:cNvSpPr>
              <p:nvPr/>
            </p:nvSpPr>
            <p:spPr bwMode="auto">
              <a:xfrm>
                <a:off x="2215114" y="3698624"/>
                <a:ext cx="132834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1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60" name="Line 33"/>
              <p:cNvSpPr>
                <a:spLocks noChangeShapeType="1"/>
              </p:cNvSpPr>
              <p:nvPr/>
            </p:nvSpPr>
            <p:spPr bwMode="auto">
              <a:xfrm>
                <a:off x="2501168" y="3296082"/>
                <a:ext cx="469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61" name="Rectangle 34"/>
              <p:cNvSpPr>
                <a:spLocks noChangeArrowheads="1"/>
              </p:cNvSpPr>
              <p:nvPr/>
            </p:nvSpPr>
            <p:spPr bwMode="auto">
              <a:xfrm>
                <a:off x="2215114" y="3217977"/>
                <a:ext cx="206843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2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62" name="Line 35"/>
              <p:cNvSpPr>
                <a:spLocks noChangeShapeType="1"/>
              </p:cNvSpPr>
              <p:nvPr/>
            </p:nvSpPr>
            <p:spPr bwMode="auto">
              <a:xfrm>
                <a:off x="2501168" y="2815435"/>
                <a:ext cx="469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63" name="Rectangle 36"/>
              <p:cNvSpPr>
                <a:spLocks noChangeArrowheads="1"/>
              </p:cNvSpPr>
              <p:nvPr/>
            </p:nvSpPr>
            <p:spPr bwMode="auto">
              <a:xfrm>
                <a:off x="2215114" y="2737330"/>
                <a:ext cx="193558" cy="444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8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3</a:t>
                </a:r>
                <a:endParaRPr lang="fr-FR" altLang="fr-FR" sz="66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64" name="Oval 37"/>
              <p:cNvSpPr>
                <a:spLocks noChangeArrowheads="1"/>
              </p:cNvSpPr>
              <p:nvPr/>
            </p:nvSpPr>
            <p:spPr bwMode="auto">
              <a:xfrm>
                <a:off x="4507927" y="4277402"/>
                <a:ext cx="76354" cy="8010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fr-BE" altLang="fr-FR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65" name="Oval 38"/>
              <p:cNvSpPr>
                <a:spLocks noChangeArrowheads="1"/>
              </p:cNvSpPr>
              <p:nvPr/>
            </p:nvSpPr>
            <p:spPr bwMode="auto">
              <a:xfrm>
                <a:off x="4354512" y="4405313"/>
                <a:ext cx="77787" cy="77787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66" name="Oval 39"/>
              <p:cNvSpPr>
                <a:spLocks noChangeArrowheads="1"/>
              </p:cNvSpPr>
              <p:nvPr/>
            </p:nvSpPr>
            <p:spPr bwMode="auto">
              <a:xfrm>
                <a:off x="4365624" y="4513263"/>
                <a:ext cx="76200" cy="77787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67" name="Oval 40"/>
              <p:cNvSpPr>
                <a:spLocks noChangeArrowheads="1"/>
              </p:cNvSpPr>
              <p:nvPr/>
            </p:nvSpPr>
            <p:spPr bwMode="auto">
              <a:xfrm>
                <a:off x="4556124" y="4327525"/>
                <a:ext cx="77788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68" name="Oval 41"/>
              <p:cNvSpPr>
                <a:spLocks noChangeArrowheads="1"/>
              </p:cNvSpPr>
              <p:nvPr/>
            </p:nvSpPr>
            <p:spPr bwMode="auto">
              <a:xfrm>
                <a:off x="4451349" y="4357688"/>
                <a:ext cx="76200" cy="77787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69" name="Oval 42"/>
              <p:cNvSpPr>
                <a:spLocks noChangeArrowheads="1"/>
              </p:cNvSpPr>
              <p:nvPr/>
            </p:nvSpPr>
            <p:spPr bwMode="auto">
              <a:xfrm>
                <a:off x="4441824" y="4229100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70" name="Oval 43"/>
              <p:cNvSpPr>
                <a:spLocks noChangeArrowheads="1"/>
              </p:cNvSpPr>
              <p:nvPr/>
            </p:nvSpPr>
            <p:spPr bwMode="auto">
              <a:xfrm>
                <a:off x="4719638" y="4318000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71" name="Oval 44"/>
              <p:cNvSpPr>
                <a:spLocks noChangeArrowheads="1"/>
              </p:cNvSpPr>
              <p:nvPr/>
            </p:nvSpPr>
            <p:spPr bwMode="auto">
              <a:xfrm>
                <a:off x="4411662" y="4564063"/>
                <a:ext cx="79375" cy="77787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72" name="Oval 45"/>
              <p:cNvSpPr>
                <a:spLocks noChangeArrowheads="1"/>
              </p:cNvSpPr>
              <p:nvPr/>
            </p:nvSpPr>
            <p:spPr bwMode="auto">
              <a:xfrm>
                <a:off x="4441824" y="4886325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73" name="Oval 46"/>
              <p:cNvSpPr>
                <a:spLocks noChangeArrowheads="1"/>
              </p:cNvSpPr>
              <p:nvPr/>
            </p:nvSpPr>
            <p:spPr bwMode="auto">
              <a:xfrm>
                <a:off x="4460874" y="4238625"/>
                <a:ext cx="7620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74" name="Oval 47"/>
              <p:cNvSpPr>
                <a:spLocks noChangeArrowheads="1"/>
              </p:cNvSpPr>
              <p:nvPr/>
            </p:nvSpPr>
            <p:spPr bwMode="auto">
              <a:xfrm>
                <a:off x="4517716" y="4357510"/>
                <a:ext cx="76354" cy="78106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fr-BE" altLang="fr-FR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75" name="Oval 48"/>
              <p:cNvSpPr>
                <a:spLocks noChangeArrowheads="1"/>
              </p:cNvSpPr>
              <p:nvPr/>
            </p:nvSpPr>
            <p:spPr bwMode="auto">
              <a:xfrm>
                <a:off x="4567237" y="4572000"/>
                <a:ext cx="7620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76" name="Oval 49"/>
              <p:cNvSpPr>
                <a:spLocks noChangeArrowheads="1"/>
              </p:cNvSpPr>
              <p:nvPr/>
            </p:nvSpPr>
            <p:spPr bwMode="auto">
              <a:xfrm>
                <a:off x="4479924" y="4543425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77" name="Oval 50"/>
              <p:cNvSpPr>
                <a:spLocks noChangeArrowheads="1"/>
              </p:cNvSpPr>
              <p:nvPr/>
            </p:nvSpPr>
            <p:spPr bwMode="auto">
              <a:xfrm>
                <a:off x="4403724" y="4984750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78" name="Oval 51"/>
              <p:cNvSpPr>
                <a:spLocks noChangeArrowheads="1"/>
              </p:cNvSpPr>
              <p:nvPr/>
            </p:nvSpPr>
            <p:spPr bwMode="auto">
              <a:xfrm>
                <a:off x="4497387" y="4297363"/>
                <a:ext cx="77787" cy="77787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79" name="Oval 52"/>
              <p:cNvSpPr>
                <a:spLocks noChangeArrowheads="1"/>
              </p:cNvSpPr>
              <p:nvPr/>
            </p:nvSpPr>
            <p:spPr bwMode="auto">
              <a:xfrm>
                <a:off x="4567237" y="4219575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80" name="Oval 53"/>
              <p:cNvSpPr>
                <a:spLocks noChangeArrowheads="1"/>
              </p:cNvSpPr>
              <p:nvPr/>
            </p:nvSpPr>
            <p:spPr bwMode="auto">
              <a:xfrm>
                <a:off x="4470399" y="4268788"/>
                <a:ext cx="7620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81" name="Oval 54"/>
              <p:cNvSpPr>
                <a:spLocks noChangeArrowheads="1"/>
              </p:cNvSpPr>
              <p:nvPr/>
            </p:nvSpPr>
            <p:spPr bwMode="auto">
              <a:xfrm>
                <a:off x="4421187" y="4249738"/>
                <a:ext cx="76200" cy="77787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82" name="Oval 55"/>
              <p:cNvSpPr>
                <a:spLocks noChangeArrowheads="1"/>
              </p:cNvSpPr>
              <p:nvPr/>
            </p:nvSpPr>
            <p:spPr bwMode="auto">
              <a:xfrm>
                <a:off x="4546599" y="4297363"/>
                <a:ext cx="76200" cy="77787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83" name="Oval 56"/>
              <p:cNvSpPr>
                <a:spLocks noChangeArrowheads="1"/>
              </p:cNvSpPr>
              <p:nvPr/>
            </p:nvSpPr>
            <p:spPr bwMode="auto">
              <a:xfrm>
                <a:off x="4652962" y="4171950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84" name="Rectangle 57"/>
              <p:cNvSpPr>
                <a:spLocks noChangeArrowheads="1"/>
              </p:cNvSpPr>
              <p:nvPr/>
            </p:nvSpPr>
            <p:spPr bwMode="auto">
              <a:xfrm>
                <a:off x="3899867" y="2158024"/>
                <a:ext cx="1336237" cy="3808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400" b="1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Bias (c')</a:t>
                </a:r>
                <a:endParaRPr lang="fr-FR" altLang="fr-FR" sz="6000" b="1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85" name="Rectangle 58"/>
              <p:cNvSpPr>
                <a:spLocks noChangeArrowheads="1"/>
              </p:cNvSpPr>
              <p:nvPr/>
            </p:nvSpPr>
            <p:spPr bwMode="auto">
              <a:xfrm rot="16200000">
                <a:off x="1304896" y="4159124"/>
                <a:ext cx="1052967" cy="437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0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1pPr>
                <a:lvl2pPr marL="639763" indent="-2730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Arial" panose="020B0604020202020204" pitchFamily="34" charset="0"/>
                  <a:buChar char="•"/>
                  <a:defRPr sz="28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2pPr>
                <a:lvl3pPr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Arial" panose="020B0604020202020204" pitchFamily="34" charset="0"/>
                  <a:buChar char="•"/>
                  <a:defRPr sz="16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3pPr>
                <a:lvl4pPr indent="-228600">
                  <a:spcBef>
                    <a:spcPts val="400"/>
                  </a:spcBef>
                  <a:buClr>
                    <a:srgbClr val="E2007A"/>
                  </a:buClr>
                  <a:buSzPct val="75000"/>
                  <a:buFont typeface="Arial" panose="020B0604020202020204" pitchFamily="34" charset="0"/>
                  <a:buChar char="•"/>
                  <a:defRPr sz="14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4pPr>
                <a:lvl5pPr indent="-228600">
                  <a:spcBef>
                    <a:spcPts val="400"/>
                  </a:spcBef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5pPr>
                <a:lvl6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6pPr>
                <a:lvl7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7pPr>
                <a:lvl8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8pPr>
                <a:lvl9pPr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79B51C"/>
                  </a:buClr>
                  <a:buSzPct val="65000"/>
                  <a:buFont typeface="Arial" panose="020B0604020202020204" pitchFamily="34" charset="0"/>
                  <a:buChar char="•"/>
                  <a:defRPr sz="1200">
                    <a:solidFill>
                      <a:schemeClr val="bg2"/>
                    </a:solidFill>
                    <a:latin typeface="Century Gothic" panose="020B0502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400">
                    <a:solidFill>
                      <a:srgbClr val="000000"/>
                    </a:solidFill>
                    <a:latin typeface="Constantia" panose="02030602050306030303" pitchFamily="18" charset="0"/>
                  </a:rPr>
                  <a:t>Novelty</a:t>
                </a:r>
                <a:endParaRPr lang="fr-FR" altLang="fr-FR" sz="5400">
                  <a:solidFill>
                    <a:schemeClr val="tx1"/>
                  </a:solidFill>
                  <a:latin typeface="Constantia" panose="02030602050306030303" pitchFamily="18" charset="0"/>
                </a:endParaRPr>
              </a:p>
            </p:txBody>
          </p:sp>
          <p:sp>
            <p:nvSpPr>
              <p:cNvPr id="1686" name="Line 60"/>
              <p:cNvSpPr>
                <a:spLocks noChangeShapeType="1"/>
              </p:cNvSpPr>
              <p:nvPr/>
            </p:nvSpPr>
            <p:spPr bwMode="auto">
              <a:xfrm>
                <a:off x="2510958" y="4259379"/>
                <a:ext cx="4148605" cy="0"/>
              </a:xfrm>
              <a:prstGeom prst="line">
                <a:avLst/>
              </a:prstGeom>
              <a:noFill/>
              <a:ln w="0">
                <a:solidFill>
                  <a:schemeClr val="tx1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87" name="Line 61"/>
              <p:cNvSpPr>
                <a:spLocks noChangeShapeType="1"/>
              </p:cNvSpPr>
              <p:nvPr/>
            </p:nvSpPr>
            <p:spPr bwMode="auto">
              <a:xfrm flipV="1">
                <a:off x="4584281" y="2581120"/>
                <a:ext cx="0" cy="3354516"/>
              </a:xfrm>
              <a:prstGeom prst="line">
                <a:avLst/>
              </a:prstGeom>
              <a:noFill/>
              <a:ln w="0">
                <a:solidFill>
                  <a:schemeClr val="tx1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2800">
                  <a:latin typeface="Constantia" panose="02030602050306030303" pitchFamily="18" charset="0"/>
                </a:endParaRPr>
              </a:p>
            </p:txBody>
          </p:sp>
          <p:sp>
            <p:nvSpPr>
              <p:cNvPr id="1688" name="Line 62"/>
              <p:cNvSpPr>
                <a:spLocks noChangeShapeType="1"/>
              </p:cNvSpPr>
              <p:nvPr/>
            </p:nvSpPr>
            <p:spPr bwMode="auto">
              <a:xfrm flipV="1">
                <a:off x="4394199" y="4276725"/>
                <a:ext cx="361950" cy="188913"/>
              </a:xfrm>
              <a:prstGeom prst="line">
                <a:avLst/>
              </a:prstGeom>
              <a:noFill/>
              <a:ln w="28575">
                <a:solidFill>
                  <a:schemeClr val="accent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89" name="Oval 98"/>
              <p:cNvSpPr>
                <a:spLocks noChangeArrowheads="1"/>
              </p:cNvSpPr>
              <p:nvPr/>
            </p:nvSpPr>
            <p:spPr bwMode="auto">
              <a:xfrm>
                <a:off x="4454524" y="5578475"/>
                <a:ext cx="7620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90" name="Oval 99"/>
              <p:cNvSpPr>
                <a:spLocks noChangeArrowheads="1"/>
              </p:cNvSpPr>
              <p:nvPr/>
            </p:nvSpPr>
            <p:spPr bwMode="auto">
              <a:xfrm>
                <a:off x="4484687" y="4343400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91" name="Oval 100"/>
              <p:cNvSpPr>
                <a:spLocks noChangeArrowheads="1"/>
              </p:cNvSpPr>
              <p:nvPr/>
            </p:nvSpPr>
            <p:spPr bwMode="auto">
              <a:xfrm>
                <a:off x="4425949" y="4725988"/>
                <a:ext cx="77788" cy="77787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92" name="Oval 101"/>
              <p:cNvSpPr>
                <a:spLocks noChangeArrowheads="1"/>
              </p:cNvSpPr>
              <p:nvPr/>
            </p:nvSpPr>
            <p:spPr bwMode="auto">
              <a:xfrm>
                <a:off x="4694238" y="4343400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93" name="Oval 102"/>
              <p:cNvSpPr>
                <a:spLocks noChangeArrowheads="1"/>
              </p:cNvSpPr>
              <p:nvPr/>
            </p:nvSpPr>
            <p:spPr bwMode="auto">
              <a:xfrm>
                <a:off x="4378324" y="4656138"/>
                <a:ext cx="7620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94" name="Oval 103"/>
              <p:cNvSpPr>
                <a:spLocks noChangeArrowheads="1"/>
              </p:cNvSpPr>
              <p:nvPr/>
            </p:nvSpPr>
            <p:spPr bwMode="auto">
              <a:xfrm>
                <a:off x="4475162" y="4498975"/>
                <a:ext cx="7620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95" name="Oval 104"/>
              <p:cNvSpPr>
                <a:spLocks noChangeArrowheads="1"/>
              </p:cNvSpPr>
              <p:nvPr/>
            </p:nvSpPr>
            <p:spPr bwMode="auto">
              <a:xfrm>
                <a:off x="2771774" y="5057775"/>
                <a:ext cx="7620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96" name="Oval 105"/>
              <p:cNvSpPr>
                <a:spLocks noChangeArrowheads="1"/>
              </p:cNvSpPr>
              <p:nvPr/>
            </p:nvSpPr>
            <p:spPr bwMode="auto">
              <a:xfrm>
                <a:off x="4216399" y="4735513"/>
                <a:ext cx="7620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97" name="Oval 106"/>
              <p:cNvSpPr>
                <a:spLocks noChangeArrowheads="1"/>
              </p:cNvSpPr>
              <p:nvPr/>
            </p:nvSpPr>
            <p:spPr bwMode="auto">
              <a:xfrm>
                <a:off x="4368799" y="4411663"/>
                <a:ext cx="76200" cy="77787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98" name="Oval 107"/>
              <p:cNvSpPr>
                <a:spLocks noChangeArrowheads="1"/>
              </p:cNvSpPr>
              <p:nvPr/>
            </p:nvSpPr>
            <p:spPr bwMode="auto">
              <a:xfrm>
                <a:off x="4321174" y="4881563"/>
                <a:ext cx="77788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699" name="Oval 108"/>
              <p:cNvSpPr>
                <a:spLocks noChangeArrowheads="1"/>
              </p:cNvSpPr>
              <p:nvPr/>
            </p:nvSpPr>
            <p:spPr bwMode="auto">
              <a:xfrm>
                <a:off x="4408487" y="4470400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700" name="Oval 109"/>
              <p:cNvSpPr>
                <a:spLocks noChangeArrowheads="1"/>
              </p:cNvSpPr>
              <p:nvPr/>
            </p:nvSpPr>
            <p:spPr bwMode="auto">
              <a:xfrm>
                <a:off x="4503737" y="4343400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701" name="Oval 110"/>
              <p:cNvSpPr>
                <a:spLocks noChangeArrowheads="1"/>
              </p:cNvSpPr>
              <p:nvPr/>
            </p:nvSpPr>
            <p:spPr bwMode="auto">
              <a:xfrm>
                <a:off x="4579937" y="4862513"/>
                <a:ext cx="76200" cy="77787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702" name="Oval 111"/>
              <p:cNvSpPr>
                <a:spLocks noChangeArrowheads="1"/>
              </p:cNvSpPr>
              <p:nvPr/>
            </p:nvSpPr>
            <p:spPr bwMode="auto">
              <a:xfrm>
                <a:off x="4503737" y="4540250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703" name="Oval 112"/>
              <p:cNvSpPr>
                <a:spLocks noChangeArrowheads="1"/>
              </p:cNvSpPr>
              <p:nvPr/>
            </p:nvSpPr>
            <p:spPr bwMode="auto">
              <a:xfrm>
                <a:off x="5057775" y="3341688"/>
                <a:ext cx="76200" cy="77787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704" name="Oval 113"/>
              <p:cNvSpPr>
                <a:spLocks noChangeArrowheads="1"/>
              </p:cNvSpPr>
              <p:nvPr/>
            </p:nvSpPr>
            <p:spPr bwMode="auto">
              <a:xfrm>
                <a:off x="5364163" y="3271838"/>
                <a:ext cx="76200" cy="80962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705" name="Oval 114"/>
              <p:cNvSpPr>
                <a:spLocks noChangeArrowheads="1"/>
              </p:cNvSpPr>
              <p:nvPr/>
            </p:nvSpPr>
            <p:spPr bwMode="auto">
              <a:xfrm>
                <a:off x="4838700" y="3468688"/>
                <a:ext cx="7620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706" name="Oval 115"/>
              <p:cNvSpPr>
                <a:spLocks noChangeArrowheads="1"/>
              </p:cNvSpPr>
              <p:nvPr/>
            </p:nvSpPr>
            <p:spPr bwMode="auto">
              <a:xfrm>
                <a:off x="4924425" y="4019550"/>
                <a:ext cx="76200" cy="77788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707" name="Oval 116"/>
              <p:cNvSpPr>
                <a:spLocks noChangeArrowheads="1"/>
              </p:cNvSpPr>
              <p:nvPr/>
            </p:nvSpPr>
            <p:spPr bwMode="auto">
              <a:xfrm>
                <a:off x="4627562" y="3419475"/>
                <a:ext cx="76200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708" name="Oval 117"/>
              <p:cNvSpPr>
                <a:spLocks noChangeArrowheads="1"/>
              </p:cNvSpPr>
              <p:nvPr/>
            </p:nvSpPr>
            <p:spPr bwMode="auto">
              <a:xfrm>
                <a:off x="4732338" y="4057650"/>
                <a:ext cx="77787" cy="7937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709" name="Line 123"/>
              <p:cNvSpPr>
                <a:spLocks noChangeShapeType="1"/>
              </p:cNvSpPr>
              <p:nvPr/>
            </p:nvSpPr>
            <p:spPr bwMode="auto">
              <a:xfrm flipV="1">
                <a:off x="3713162" y="3165475"/>
                <a:ext cx="1689100" cy="2540000"/>
              </a:xfrm>
              <a:prstGeom prst="line">
                <a:avLst/>
              </a:prstGeom>
              <a:noFill/>
              <a:ln w="2857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fr-BE" sz="6000">
                  <a:latin typeface="Constantia" panose="02030602050306030303" pitchFamily="18" charset="0"/>
                </a:endParaRPr>
              </a:p>
            </p:txBody>
          </p:sp>
          <p:sp>
            <p:nvSpPr>
              <p:cNvPr id="1711" name="ZoneTexte 1710"/>
              <p:cNvSpPr txBox="1"/>
              <p:nvPr/>
            </p:nvSpPr>
            <p:spPr>
              <a:xfrm>
                <a:off x="2587624" y="2873376"/>
                <a:ext cx="1670297" cy="85686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BE" sz="2400">
                    <a:solidFill>
                      <a:schemeClr val="accent3"/>
                    </a:solidFill>
                    <a:latin typeface="Constantia" panose="02030602050306030303" pitchFamily="18" charset="0"/>
                  </a:rPr>
                  <a:t>r = .39</a:t>
                </a:r>
              </a:p>
              <a:p>
                <a:pPr>
                  <a:defRPr/>
                </a:pPr>
                <a:r>
                  <a:rPr lang="fr-BE" sz="2400" i="1">
                    <a:solidFill>
                      <a:schemeClr val="accent3"/>
                    </a:solidFill>
                    <a:latin typeface="Constantia" panose="02030602050306030303" pitchFamily="18" charset="0"/>
                  </a:rPr>
                  <a:t>p</a:t>
                </a:r>
                <a:r>
                  <a:rPr lang="fr-BE" sz="2400">
                    <a:solidFill>
                      <a:schemeClr val="accent3"/>
                    </a:solidFill>
                    <a:latin typeface="Constantia" panose="02030602050306030303" pitchFamily="18" charset="0"/>
                  </a:rPr>
                  <a:t> = 0.089</a:t>
                </a:r>
              </a:p>
            </p:txBody>
          </p:sp>
          <p:sp>
            <p:nvSpPr>
              <p:cNvPr id="1712" name="Rectangle 1711"/>
              <p:cNvSpPr/>
              <p:nvPr/>
            </p:nvSpPr>
            <p:spPr>
              <a:xfrm>
                <a:off x="5143966" y="4813915"/>
                <a:ext cx="1432361" cy="855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BE" sz="2400">
                    <a:solidFill>
                      <a:schemeClr val="accent4"/>
                    </a:solidFill>
                    <a:latin typeface="Constantia" panose="02030602050306030303" pitchFamily="18" charset="0"/>
                  </a:rPr>
                  <a:t>r = .64 </a:t>
                </a:r>
              </a:p>
              <a:p>
                <a:pPr>
                  <a:defRPr/>
                </a:pPr>
                <a:r>
                  <a:rPr lang="fr-BE" sz="2400" i="1">
                    <a:solidFill>
                      <a:schemeClr val="accent4"/>
                    </a:solidFill>
                    <a:latin typeface="Constantia" panose="02030602050306030303" pitchFamily="18" charset="0"/>
                  </a:rPr>
                  <a:t>p</a:t>
                </a:r>
                <a:r>
                  <a:rPr lang="fr-BE" sz="2400">
                    <a:solidFill>
                      <a:schemeClr val="accent4"/>
                    </a:solidFill>
                    <a:latin typeface="Constantia" panose="02030602050306030303" pitchFamily="18" charset="0"/>
                  </a:rPr>
                  <a:t> &lt; 0.01</a:t>
                </a:r>
              </a:p>
            </p:txBody>
          </p:sp>
        </p:grpSp>
      </p:grpSp>
      <p:sp>
        <p:nvSpPr>
          <p:cNvPr id="1717" name="Rectangle 1716"/>
          <p:cNvSpPr/>
          <p:nvPr/>
        </p:nvSpPr>
        <p:spPr>
          <a:xfrm>
            <a:off x="15377982" y="41232205"/>
            <a:ext cx="14566846" cy="12332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" rIns="360000" bIns="360000"/>
          <a:lstStyle/>
          <a:p>
            <a:r>
              <a:rPr lang="en-GB" sz="2800" b="1" smtClean="0">
                <a:solidFill>
                  <a:schemeClr val="tx1"/>
                </a:solidFill>
                <a:latin typeface="Constantia" pitchFamily="18" charset="0"/>
              </a:rPr>
              <a:t>ACKNOWLEDGMENTS</a:t>
            </a:r>
          </a:p>
          <a:p>
            <a:r>
              <a:rPr lang="en-GB" sz="2800">
                <a:solidFill>
                  <a:schemeClr val="tx1"/>
                </a:solidFill>
                <a:latin typeface="Constantia" pitchFamily="18" charset="0"/>
              </a:rPr>
              <a:t>This work was supported by the Leonardo Da Vinci Program, the University of Liege, the </a:t>
            </a:r>
            <a:r>
              <a:rPr lang="en-GB" sz="2800" smtClean="0">
                <a:solidFill>
                  <a:schemeClr val="tx1"/>
                </a:solidFill>
                <a:latin typeface="Constantia" pitchFamily="18" charset="0"/>
              </a:rPr>
              <a:t>Léon Frédéricq Foundation, </a:t>
            </a:r>
            <a:r>
              <a:rPr lang="en-GB" sz="2800">
                <a:solidFill>
                  <a:schemeClr val="tx1"/>
                </a:solidFill>
                <a:latin typeface="Constantia" pitchFamily="18" charset="0"/>
              </a:rPr>
              <a:t>SAO-FRA, and the Inter-University Attraction Pole P7/11</a:t>
            </a:r>
            <a:endParaRPr lang="en-US" sz="280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718" name="Rectangle 236"/>
          <p:cNvSpPr>
            <a:spLocks noChangeArrowheads="1"/>
          </p:cNvSpPr>
          <p:nvPr/>
        </p:nvSpPr>
        <p:spPr bwMode="auto">
          <a:xfrm>
            <a:off x="21096016" y="35914700"/>
            <a:ext cx="121065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0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  <a:defRPr sz="28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 indent="-228600">
              <a:spcBef>
                <a:spcPts val="400"/>
              </a:spcBef>
              <a:buClr>
                <a:srgbClr val="E2007A"/>
              </a:buClr>
              <a:buSzPct val="75000"/>
              <a:buFont typeface="Arial" panose="020B0604020202020204" pitchFamily="34" charset="0"/>
              <a:buChar char="•"/>
              <a:defRPr sz="14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 indent="-228600">
              <a:spcBef>
                <a:spcPts val="400"/>
              </a:spcBef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 b="1" smtClean="0">
                <a:solidFill>
                  <a:srgbClr val="000000"/>
                </a:solidFill>
                <a:latin typeface="Constantia" panose="02030602050306030303" pitchFamily="18" charset="0"/>
              </a:rPr>
              <a:t>RT </a:t>
            </a:r>
            <a:r>
              <a:rPr lang="fr-FR" altLang="fr-FR" smtClean="0">
                <a:solidFill>
                  <a:srgbClr val="000000"/>
                </a:solidFill>
                <a:latin typeface="Constantia" panose="02030602050306030303" pitchFamily="18" charset="0"/>
              </a:rPr>
              <a:t>(</a:t>
            </a:r>
            <a:r>
              <a:rPr lang="fr-FR" altLang="fr-FR" sz="2800">
                <a:solidFill>
                  <a:srgbClr val="000000"/>
                </a:solidFill>
                <a:latin typeface="Constantia" panose="02030602050306030303" pitchFamily="18" charset="0"/>
              </a:rPr>
              <a:t>ms</a:t>
            </a:r>
            <a:r>
              <a:rPr lang="fr-FR" altLang="fr-FR">
                <a:solidFill>
                  <a:srgbClr val="000000"/>
                </a:solidFill>
                <a:latin typeface="Constantia" panose="02030602050306030303" pitchFamily="18" charset="0"/>
              </a:rPr>
              <a:t>)</a:t>
            </a:r>
            <a:endParaRPr lang="fr-FR" altLang="fr-FR" sz="2800">
              <a:solidFill>
                <a:schemeClr val="tx1"/>
              </a:solidFill>
              <a:latin typeface="Constantia" panose="02030602050306030303" pitchFamily="18" charset="0"/>
            </a:endParaRPr>
          </a:p>
        </p:txBody>
      </p:sp>
      <p:sp>
        <p:nvSpPr>
          <p:cNvPr id="8" name="Flèche droite 7"/>
          <p:cNvSpPr/>
          <p:nvPr/>
        </p:nvSpPr>
        <p:spPr>
          <a:xfrm>
            <a:off x="10274404" y="38711814"/>
            <a:ext cx="304953" cy="412955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Constantia" panose="02030602050306030303" pitchFamily="18" charset="0"/>
            </a:endParaRPr>
          </a:p>
        </p:txBody>
      </p:sp>
      <p:sp>
        <p:nvSpPr>
          <p:cNvPr id="1719" name="ZoneTexte 1718"/>
          <p:cNvSpPr txBox="1"/>
          <p:nvPr/>
        </p:nvSpPr>
        <p:spPr>
          <a:xfrm>
            <a:off x="13951797" y="37396025"/>
            <a:ext cx="15865664" cy="37856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GB" sz="4000">
                <a:latin typeface="Constantia" pitchFamily="18" charset="0"/>
              </a:rPr>
              <a:t>(2) Age-related dissociations </a:t>
            </a:r>
            <a:r>
              <a:rPr lang="en-GB" sz="4000" smtClean="0">
                <a:latin typeface="Constantia" pitchFamily="18" charset="0"/>
              </a:rPr>
              <a:t>between </a:t>
            </a:r>
            <a:r>
              <a:rPr lang="en-GB" sz="4000">
                <a:latin typeface="Constantia" pitchFamily="18" charset="0"/>
              </a:rPr>
              <a:t>familiarity and </a:t>
            </a:r>
            <a:r>
              <a:rPr lang="en-GB" sz="4000" smtClean="0">
                <a:latin typeface="Constantia" pitchFamily="18" charset="0"/>
              </a:rPr>
              <a:t>novelty</a:t>
            </a:r>
            <a:endParaRPr lang="en-GB" sz="4000">
              <a:latin typeface="Constantia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4000" smtClean="0">
                <a:latin typeface="Constantia" pitchFamily="18" charset="0"/>
              </a:rPr>
              <a:t>We show decreased familiarity </a:t>
            </a:r>
            <a:r>
              <a:rPr lang="en-GB" sz="4000">
                <a:latin typeface="Constantia" pitchFamily="18" charset="0"/>
              </a:rPr>
              <a:t>with age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4000">
                <a:latin typeface="Constantia" pitchFamily="18" charset="0"/>
              </a:rPr>
              <a:t>Greater difficulty in older participants to reach novelty decisions within the allocated time</a:t>
            </a:r>
          </a:p>
          <a:p>
            <a:pPr marL="2182813" lvl="1" indent="-571500" algn="just">
              <a:buFont typeface="Arial" panose="020B0604020202020204" pitchFamily="34" charset="0"/>
              <a:buChar char="•"/>
            </a:pPr>
            <a:r>
              <a:rPr lang="en-GB" sz="4000" smtClean="0">
                <a:latin typeface="Constantia" pitchFamily="18" charset="0"/>
              </a:rPr>
              <a:t>Due to  the age-related </a:t>
            </a:r>
            <a:r>
              <a:rPr lang="en-GB" sz="4000">
                <a:latin typeface="Constantia" pitchFamily="18" charset="0"/>
              </a:rPr>
              <a:t>slowing of processing </a:t>
            </a:r>
            <a:r>
              <a:rPr lang="en-GB" sz="4000" smtClean="0">
                <a:latin typeface="Constantia" pitchFamily="18" charset="0"/>
              </a:rPr>
              <a:t>speed</a:t>
            </a:r>
          </a:p>
          <a:p>
            <a:pPr lvl="1" indent="0" algn="ctr"/>
            <a:r>
              <a:rPr lang="fr-BE" sz="4000" smtClean="0">
                <a:latin typeface="Constantia" pitchFamily="18" charset="0"/>
              </a:rPr>
              <a:t> Limitation </a:t>
            </a:r>
            <a:r>
              <a:rPr lang="fr-BE" sz="4000" err="1" smtClean="0">
                <a:latin typeface="Constantia" pitchFamily="18" charset="0"/>
              </a:rPr>
              <a:t>inherent</a:t>
            </a:r>
            <a:r>
              <a:rPr lang="fr-BE" sz="4000" smtClean="0">
                <a:latin typeface="Constantia" pitchFamily="18" charset="0"/>
              </a:rPr>
              <a:t> to the </a:t>
            </a:r>
            <a:r>
              <a:rPr lang="fr-BE" sz="4000" err="1" smtClean="0">
                <a:latin typeface="Constantia" pitchFamily="18" charset="0"/>
              </a:rPr>
              <a:t>speeded</a:t>
            </a:r>
            <a:r>
              <a:rPr lang="fr-BE" sz="4000" smtClean="0">
                <a:latin typeface="Constantia" pitchFamily="18" charset="0"/>
              </a:rPr>
              <a:t> design of the </a:t>
            </a:r>
            <a:r>
              <a:rPr lang="fr-BE" sz="4000" err="1" smtClean="0">
                <a:latin typeface="Constantia" pitchFamily="18" charset="0"/>
              </a:rPr>
              <a:t>task</a:t>
            </a:r>
            <a:endParaRPr lang="en-GB" sz="4000">
              <a:latin typeface="Constantia" pitchFamily="18" charset="0"/>
            </a:endParaRPr>
          </a:p>
        </p:txBody>
      </p:sp>
      <p:sp>
        <p:nvSpPr>
          <p:cNvPr id="9" name="Flèche droite 8"/>
          <p:cNvSpPr/>
          <p:nvPr/>
        </p:nvSpPr>
        <p:spPr>
          <a:xfrm>
            <a:off x="16321040" y="40505158"/>
            <a:ext cx="355716" cy="395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Constantia" panose="02030602050306030303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99794" y="13523514"/>
            <a:ext cx="12411873" cy="608812"/>
          </a:xfrm>
          <a:prstGeom prst="rect">
            <a:avLst/>
          </a:prstGeom>
          <a:solidFill>
            <a:schemeClr val="tx2"/>
          </a:solidFill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 algn="ctr">
              <a:defRPr/>
            </a:pPr>
            <a:r>
              <a:rPr lang="en-US" sz="5400" b="1" smtClean="0">
                <a:solidFill>
                  <a:schemeClr val="accent6"/>
                </a:solidFill>
                <a:latin typeface="Constantia" panose="02030602050306030303" pitchFamily="18" charset="0"/>
              </a:rPr>
              <a:t>METHODS</a:t>
            </a:r>
            <a:endParaRPr lang="en-US" sz="4800">
              <a:solidFill>
                <a:schemeClr val="accent6"/>
              </a:solidFill>
              <a:latin typeface="Constantia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9590243" y="31604766"/>
            <a:ext cx="2523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smtClean="0">
                <a:latin typeface="Constantia" panose="02030602050306030303" pitchFamily="18" charset="0"/>
              </a:rPr>
              <a:t>Besson et al., 2012</a:t>
            </a:r>
            <a:endParaRPr lang="en-GB" sz="2400">
              <a:latin typeface="Constantia" panose="02030602050306030303" pitchFamily="18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99794" y="36734656"/>
            <a:ext cx="29417667" cy="658212"/>
          </a:xfrm>
          <a:prstGeom prst="rect">
            <a:avLst/>
          </a:prstGeom>
          <a:solidFill>
            <a:schemeClr val="tx2"/>
          </a:solidFill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 algn="ctr">
              <a:defRPr/>
            </a:pPr>
            <a:r>
              <a:rPr lang="en-US" sz="5400" b="1" dirty="0" smtClean="0">
                <a:solidFill>
                  <a:srgbClr val="F3973A"/>
                </a:solidFill>
                <a:latin typeface="Constantia" panose="02030602050306030303" pitchFamily="18" charset="0"/>
              </a:rPr>
              <a:t>DISCUSSION</a:t>
            </a:r>
            <a:endParaRPr lang="en-US" sz="6600" dirty="0">
              <a:solidFill>
                <a:srgbClr val="F3973A"/>
              </a:solidFill>
              <a:latin typeface="Constantia" pitchFamily="18" charset="0"/>
            </a:endParaRPr>
          </a:p>
        </p:txBody>
      </p:sp>
      <p:sp>
        <p:nvSpPr>
          <p:cNvPr id="1244" name="Rectangle 59"/>
          <p:cNvSpPr>
            <a:spLocks noChangeArrowheads="1"/>
          </p:cNvSpPr>
          <p:nvPr/>
        </p:nvSpPr>
        <p:spPr bwMode="auto">
          <a:xfrm>
            <a:off x="14350693" y="16981144"/>
            <a:ext cx="1307905" cy="43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0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  <a:defRPr sz="28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 indent="-228600">
              <a:spcBef>
                <a:spcPts val="400"/>
              </a:spcBef>
              <a:buClr>
                <a:srgbClr val="E2007A"/>
              </a:buClr>
              <a:buSzPct val="75000"/>
              <a:buFont typeface="Arial" panose="020B0604020202020204" pitchFamily="34" charset="0"/>
              <a:buChar char="•"/>
              <a:defRPr sz="14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 indent="-228600">
              <a:spcBef>
                <a:spcPts val="400"/>
              </a:spcBef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C0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Novelty</a:t>
            </a:r>
          </a:p>
        </p:txBody>
      </p:sp>
      <p:sp>
        <p:nvSpPr>
          <p:cNvPr id="1245" name="Rectangle 60"/>
          <p:cNvSpPr>
            <a:spLocks noChangeArrowheads="1"/>
          </p:cNvSpPr>
          <p:nvPr/>
        </p:nvSpPr>
        <p:spPr bwMode="auto">
          <a:xfrm>
            <a:off x="14044004" y="16103197"/>
            <a:ext cx="1921283" cy="435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0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  <a:defRPr sz="28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 indent="-228600">
              <a:spcBef>
                <a:spcPts val="400"/>
              </a:spcBef>
              <a:buClr>
                <a:srgbClr val="E2007A"/>
              </a:buClr>
              <a:buSzPct val="75000"/>
              <a:buFont typeface="Arial" panose="020B0604020202020204" pitchFamily="34" charset="0"/>
              <a:buChar char="•"/>
              <a:defRPr sz="14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 indent="-228600">
              <a:spcBef>
                <a:spcPts val="400"/>
              </a:spcBef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2E75B6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Familiarity</a:t>
            </a:r>
          </a:p>
        </p:txBody>
      </p:sp>
      <p:sp>
        <p:nvSpPr>
          <p:cNvPr id="1246" name="ZoneTexte 1245"/>
          <p:cNvSpPr txBox="1"/>
          <p:nvPr/>
        </p:nvSpPr>
        <p:spPr>
          <a:xfrm>
            <a:off x="21327372" y="19512239"/>
            <a:ext cx="202735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600" i="1" err="1" smtClean="0">
                <a:latin typeface="Constantia" panose="02030602050306030303" pitchFamily="18" charset="0"/>
              </a:rPr>
              <a:t>Correlations:</a:t>
            </a:r>
            <a:endParaRPr lang="fr-BE" sz="2600" i="1">
              <a:latin typeface="Constantia" panose="02030602050306030303" pitchFamily="18" charset="0"/>
            </a:endParaRPr>
          </a:p>
        </p:txBody>
      </p:sp>
      <p:sp>
        <p:nvSpPr>
          <p:cNvPr id="1248" name="Rectangle 60"/>
          <p:cNvSpPr>
            <a:spLocks noChangeArrowheads="1"/>
          </p:cNvSpPr>
          <p:nvPr/>
        </p:nvSpPr>
        <p:spPr bwMode="auto">
          <a:xfrm>
            <a:off x="14801962" y="16531957"/>
            <a:ext cx="40536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0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  <a:defRPr sz="28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 indent="-228600">
              <a:spcBef>
                <a:spcPts val="400"/>
              </a:spcBef>
              <a:buClr>
                <a:srgbClr val="E2007A"/>
              </a:buClr>
              <a:buSzPct val="75000"/>
              <a:buFont typeface="Arial" panose="020B0604020202020204" pitchFamily="34" charset="0"/>
              <a:buChar char="•"/>
              <a:defRPr sz="14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 indent="-228600">
              <a:spcBef>
                <a:spcPts val="400"/>
              </a:spcBef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v</a:t>
            </a:r>
            <a:r>
              <a:rPr lang="en-US" altLang="en-US" sz="28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s.</a:t>
            </a:r>
          </a:p>
        </p:txBody>
      </p:sp>
      <p:sp>
        <p:nvSpPr>
          <p:cNvPr id="1251" name="ZoneTexte 128"/>
          <p:cNvSpPr txBox="1">
            <a:spLocks noChangeArrowheads="1"/>
          </p:cNvSpPr>
          <p:nvPr/>
        </p:nvSpPr>
        <p:spPr bwMode="auto">
          <a:xfrm>
            <a:off x="26608462" y="25519948"/>
            <a:ext cx="23759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fr-BE" altLang="en-US" sz="3200" b="1">
                <a:solidFill>
                  <a:schemeClr val="accent3"/>
                </a:solidFill>
                <a:latin typeface="Constantia" panose="02030602050306030303" pitchFamily="18" charset="0"/>
              </a:rPr>
              <a:t>Middle-age</a:t>
            </a:r>
            <a:endParaRPr lang="en-GB" altLang="en-US" sz="3200" b="1">
              <a:solidFill>
                <a:schemeClr val="accent3"/>
              </a:solidFill>
              <a:latin typeface="Constantia" panose="02030602050306030303" pitchFamily="18" charset="0"/>
            </a:endParaRPr>
          </a:p>
        </p:txBody>
      </p:sp>
      <p:sp>
        <p:nvSpPr>
          <p:cNvPr id="1252" name="ZoneTexte 129"/>
          <p:cNvSpPr txBox="1">
            <a:spLocks noChangeArrowheads="1"/>
          </p:cNvSpPr>
          <p:nvPr/>
        </p:nvSpPr>
        <p:spPr bwMode="auto">
          <a:xfrm>
            <a:off x="27139825" y="26287641"/>
            <a:ext cx="13131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fr-BE" altLang="en-US" sz="3200" b="1">
                <a:solidFill>
                  <a:schemeClr val="accent4"/>
                </a:solidFill>
                <a:latin typeface="Constantia" panose="02030602050306030303" pitchFamily="18" charset="0"/>
              </a:rPr>
              <a:t>Older</a:t>
            </a:r>
            <a:endParaRPr lang="en-GB" altLang="en-US" sz="3200" b="1">
              <a:solidFill>
                <a:schemeClr val="accent4"/>
              </a:solidFill>
              <a:latin typeface="Constantia" panose="02030602050306030303" pitchFamily="18" charset="0"/>
            </a:endParaRPr>
          </a:p>
        </p:txBody>
      </p:sp>
      <p:sp>
        <p:nvSpPr>
          <p:cNvPr id="1253" name="Rectangle 60"/>
          <p:cNvSpPr>
            <a:spLocks noChangeArrowheads="1"/>
          </p:cNvSpPr>
          <p:nvPr/>
        </p:nvSpPr>
        <p:spPr bwMode="auto">
          <a:xfrm>
            <a:off x="27593732" y="25934235"/>
            <a:ext cx="40536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0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  <a:defRPr sz="28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 indent="-228600">
              <a:spcBef>
                <a:spcPts val="400"/>
              </a:spcBef>
              <a:buClr>
                <a:srgbClr val="E2007A"/>
              </a:buClr>
              <a:buSzPct val="75000"/>
              <a:buFont typeface="Arial" panose="020B0604020202020204" pitchFamily="34" charset="0"/>
              <a:buChar char="•"/>
              <a:defRPr sz="14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 indent="-228600">
              <a:spcBef>
                <a:spcPts val="400"/>
              </a:spcBef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9B51C"/>
              </a:buClr>
              <a:buSzPct val="65000"/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v</a:t>
            </a:r>
            <a:r>
              <a:rPr lang="en-US" altLang="en-US" sz="2800">
                <a:solidFill>
                  <a:schemeClr val="tx1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s.</a:t>
            </a:r>
          </a:p>
        </p:txBody>
      </p:sp>
      <p:sp>
        <p:nvSpPr>
          <p:cNvPr id="1255" name="ZoneTexte 1254"/>
          <p:cNvSpPr txBox="1"/>
          <p:nvPr/>
        </p:nvSpPr>
        <p:spPr>
          <a:xfrm>
            <a:off x="25617790" y="27317037"/>
            <a:ext cx="202735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600" i="1" err="1" smtClean="0">
                <a:latin typeface="Constantia" panose="02030602050306030303" pitchFamily="18" charset="0"/>
              </a:rPr>
              <a:t>Correlations:</a:t>
            </a:r>
            <a:endParaRPr lang="fr-BE" sz="2600" i="1"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C_template_traditional_po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CRC_template_traditional_poster</Template>
  <TotalTime>2381</TotalTime>
  <Words>662</Words>
  <Application>Microsoft Macintosh PowerPoint</Application>
  <PresentationFormat>Personnalisé</PresentationFormat>
  <Paragraphs>247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Calibri</vt:lpstr>
      <vt:lpstr>Century</vt:lpstr>
      <vt:lpstr>Constantia</vt:lpstr>
      <vt:lpstr>MS PGothic</vt:lpstr>
      <vt:lpstr>ＭＳ Ｐゴシック</vt:lpstr>
      <vt:lpstr>Times New Roman</vt:lpstr>
      <vt:lpstr>Wingdings</vt:lpstr>
      <vt:lpstr>Arial</vt:lpstr>
      <vt:lpstr>CRC_template_traditional_poster</vt:lpstr>
      <vt:lpstr>Présentation PowerPoint</vt:lpstr>
    </vt:vector>
  </TitlesOfParts>
  <Company>Microsoft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Christine</dc:creator>
  <cp:lastModifiedBy>Utilisateur de Microsoft Office</cp:lastModifiedBy>
  <cp:revision>156</cp:revision>
  <cp:lastPrinted>2015-08-18T10:34:05Z</cp:lastPrinted>
  <dcterms:created xsi:type="dcterms:W3CDTF">2013-04-08T10:55:58Z</dcterms:created>
  <dcterms:modified xsi:type="dcterms:W3CDTF">2017-05-06T18:06:50Z</dcterms:modified>
</cp:coreProperties>
</file>