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80" r:id="rId3"/>
    <p:sldId id="268" r:id="rId4"/>
    <p:sldId id="267" r:id="rId5"/>
    <p:sldId id="271" r:id="rId6"/>
    <p:sldId id="278" r:id="rId7"/>
    <p:sldId id="270" r:id="rId8"/>
    <p:sldId id="279" r:id="rId9"/>
    <p:sldId id="272" r:id="rId10"/>
    <p:sldId id="276" r:id="rId11"/>
    <p:sldId id="269" r:id="rId12"/>
    <p:sldId id="266" r:id="rId13"/>
    <p:sldId id="260" r:id="rId14"/>
    <p:sldId id="261" r:id="rId15"/>
    <p:sldId id="285" r:id="rId16"/>
    <p:sldId id="284" r:id="rId17"/>
    <p:sldId id="265" r:id="rId18"/>
    <p:sldId id="257" r:id="rId19"/>
    <p:sldId id="277" r:id="rId20"/>
    <p:sldId id="281" r:id="rId21"/>
    <p:sldId id="275" r:id="rId22"/>
    <p:sldId id="259" r:id="rId23"/>
    <p:sldId id="258" r:id="rId2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4E75E59-6383-4403-BE3A-C7BFB5F904E9}">
          <p14:sldIdLst>
            <p14:sldId id="256"/>
            <p14:sldId id="280"/>
            <p14:sldId id="268"/>
            <p14:sldId id="267"/>
            <p14:sldId id="271"/>
            <p14:sldId id="278"/>
            <p14:sldId id="270"/>
            <p14:sldId id="279"/>
            <p14:sldId id="272"/>
            <p14:sldId id="276"/>
            <p14:sldId id="269"/>
            <p14:sldId id="266"/>
            <p14:sldId id="260"/>
            <p14:sldId id="261"/>
            <p14:sldId id="285"/>
            <p14:sldId id="284"/>
            <p14:sldId id="265"/>
            <p14:sldId id="257"/>
            <p14:sldId id="277"/>
            <p14:sldId id="281"/>
            <p14:sldId id="275"/>
            <p14:sldId id="259"/>
            <p14:sldId id="25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E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02" autoAdjust="0"/>
    <p:restoredTop sz="89941" autoAdjust="0"/>
  </p:normalViewPr>
  <p:slideViewPr>
    <p:cSldViewPr>
      <p:cViewPr varScale="1">
        <p:scale>
          <a:sx n="97" d="100"/>
          <a:sy n="97" d="100"/>
        </p:scale>
        <p:origin x="-143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370807-E932-41F5-862D-A4BF9618FBA5}" type="datetimeFigureOut">
              <a:rPr lang="en-GB" smtClean="0"/>
              <a:t>20/05/2015</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5C1D12-53BE-45C1-8797-413894DE4E76}" type="slidenum">
              <a:rPr lang="en-GB" smtClean="0"/>
              <a:t>‹N°›</a:t>
            </a:fld>
            <a:endParaRPr lang="en-GB"/>
          </a:p>
        </p:txBody>
      </p:sp>
    </p:spTree>
    <p:extLst>
      <p:ext uri="{BB962C8B-B14F-4D97-AF65-F5344CB8AC3E}">
        <p14:creationId xmlns:p14="http://schemas.microsoft.com/office/powerpoint/2010/main" val="631773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In July 2014, Detroit's Downtown Development Authority announced TIF financing for the new Red Wings hockey stadium. The total project cost, including additional private investments in retail and housing, is estimated at $650 million, of which $250 million will be financed using TIF capture to repay 30-year tax exempt bonds purchased by the Michigan Strategic Fund, the state's economic development arm.</a:t>
            </a:r>
          </a:p>
          <a:p>
            <a:endParaRPr lang="en-GB" dirty="0"/>
          </a:p>
        </p:txBody>
      </p:sp>
      <p:sp>
        <p:nvSpPr>
          <p:cNvPr id="4" name="Espace réservé du numéro de diapositive 3"/>
          <p:cNvSpPr>
            <a:spLocks noGrp="1"/>
          </p:cNvSpPr>
          <p:nvPr>
            <p:ph type="sldNum" sz="quarter" idx="10"/>
          </p:nvPr>
        </p:nvSpPr>
        <p:spPr/>
        <p:txBody>
          <a:bodyPr/>
          <a:lstStyle/>
          <a:p>
            <a:fld id="{585C1D12-53BE-45C1-8797-413894DE4E76}" type="slidenum">
              <a:rPr lang="en-GB" smtClean="0"/>
              <a:t>9</a:t>
            </a:fld>
            <a:endParaRPr lang="en-GB"/>
          </a:p>
        </p:txBody>
      </p:sp>
    </p:spTree>
    <p:extLst>
      <p:ext uri="{BB962C8B-B14F-4D97-AF65-F5344CB8AC3E}">
        <p14:creationId xmlns:p14="http://schemas.microsoft.com/office/powerpoint/2010/main" val="2323774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Comportement pas uniquement rationnel mais culturellement déterminé</a:t>
            </a:r>
          </a:p>
          <a:p>
            <a:pPr marL="0" marR="0" lvl="1" indent="0" algn="l" defTabSz="914400" rtl="0" eaLnBrk="1" fontAlgn="auto" latinLnBrk="0" hangingPunct="1">
              <a:lnSpc>
                <a:spcPct val="100000"/>
              </a:lnSpc>
              <a:spcBef>
                <a:spcPts val="0"/>
              </a:spcBef>
              <a:spcAft>
                <a:spcPts val="0"/>
              </a:spcAft>
              <a:buClrTx/>
              <a:buSzTx/>
              <a:buFontTx/>
              <a:buNone/>
              <a:tabLst/>
              <a:defRPr/>
            </a:pPr>
            <a:r>
              <a:rPr lang="fr-BE" dirty="0" smtClean="0"/>
              <a:t>Attitude hostile envers le gouvernement et attitude d’hyper-individualisme vs meilleur acceptation des interventions du gouvernement  et attitude plus collective</a:t>
            </a:r>
          </a:p>
          <a:p>
            <a:r>
              <a:rPr lang="fr-BE" dirty="0" err="1" smtClean="0"/>
              <a:t>Revolution</a:t>
            </a:r>
            <a:r>
              <a:rPr lang="fr-BE" dirty="0" smtClean="0"/>
              <a:t> indu: Limiter croissance des villes</a:t>
            </a:r>
            <a:r>
              <a:rPr lang="fr-BE" baseline="0" dirty="0" smtClean="0"/>
              <a:t> (</a:t>
            </a:r>
            <a:r>
              <a:rPr lang="fr-BE" baseline="0" dirty="0" err="1" smtClean="0"/>
              <a:t>dvp</a:t>
            </a:r>
            <a:r>
              <a:rPr lang="fr-BE" baseline="0" dirty="0" smtClean="0"/>
              <a:t> </a:t>
            </a:r>
            <a:r>
              <a:rPr lang="fr-BE" baseline="0" dirty="0" err="1" smtClean="0"/>
              <a:t>reseau</a:t>
            </a:r>
            <a:r>
              <a:rPr lang="fr-BE" baseline="0" dirty="0" smtClean="0"/>
              <a:t> dense et promouvoir </a:t>
            </a:r>
            <a:r>
              <a:rPr lang="fr-BE" baseline="0" dirty="0" err="1" smtClean="0"/>
              <a:t>acces</a:t>
            </a:r>
            <a:r>
              <a:rPr lang="fr-BE" baseline="0" dirty="0" smtClean="0"/>
              <a:t> à la propriété) </a:t>
            </a:r>
            <a:r>
              <a:rPr lang="fr-BE" baseline="0" dirty="0" err="1" smtClean="0"/>
              <a:t>vsindustrialisation</a:t>
            </a:r>
            <a:r>
              <a:rPr lang="fr-BE" baseline="0" dirty="0" smtClean="0"/>
              <a:t> tardive</a:t>
            </a:r>
          </a:p>
          <a:p>
            <a:r>
              <a:rPr lang="fr-BE" dirty="0" err="1" smtClean="0"/>
              <a:t>Apres-guerre</a:t>
            </a:r>
            <a:r>
              <a:rPr lang="fr-BE" dirty="0" smtClean="0"/>
              <a:t>: </a:t>
            </a:r>
            <a:r>
              <a:rPr lang="fr-BE" dirty="0" err="1" smtClean="0"/>
              <a:t>Nl</a:t>
            </a:r>
            <a:r>
              <a:rPr lang="fr-BE" dirty="0" smtClean="0"/>
              <a:t> </a:t>
            </a:r>
            <a:r>
              <a:rPr lang="fr-BE" dirty="0" err="1" smtClean="0"/>
              <a:t>detruit</a:t>
            </a:r>
            <a:r>
              <a:rPr lang="fr-BE" dirty="0" smtClean="0"/>
              <a:t> et forte pression </a:t>
            </a:r>
            <a:r>
              <a:rPr lang="fr-BE" dirty="0" err="1" smtClean="0"/>
              <a:t>demo</a:t>
            </a:r>
            <a:endParaRPr lang="fr-BE" dirty="0" smtClean="0"/>
          </a:p>
          <a:p>
            <a:r>
              <a:rPr lang="fr-BE" dirty="0" smtClean="0"/>
              <a:t>Système de l’AT fort similaire</a:t>
            </a:r>
            <a:endParaRPr lang="en-GB" dirty="0"/>
          </a:p>
        </p:txBody>
      </p:sp>
      <p:sp>
        <p:nvSpPr>
          <p:cNvPr id="4" name="Espace réservé du numéro de diapositive 3"/>
          <p:cNvSpPr>
            <a:spLocks noGrp="1"/>
          </p:cNvSpPr>
          <p:nvPr>
            <p:ph type="sldNum" sz="quarter" idx="10"/>
          </p:nvPr>
        </p:nvSpPr>
        <p:spPr/>
        <p:txBody>
          <a:bodyPr/>
          <a:lstStyle/>
          <a:p>
            <a:fld id="{585C1D12-53BE-45C1-8797-413894DE4E76}" type="slidenum">
              <a:rPr lang="en-GB" smtClean="0"/>
              <a:t>11</a:t>
            </a:fld>
            <a:endParaRPr lang="en-GB"/>
          </a:p>
        </p:txBody>
      </p:sp>
    </p:spTree>
    <p:extLst>
      <p:ext uri="{BB962C8B-B14F-4D97-AF65-F5344CB8AC3E}">
        <p14:creationId xmlns:p14="http://schemas.microsoft.com/office/powerpoint/2010/main" val="2577223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fr-FR" smtClean="0"/>
              <a:t>Modifiez le style du titre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20/05/2015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A309A6D-C09C-4548-B29A-6CF363A7E532}" type="datetimeFigureOut">
              <a:rPr lang="fr-FR" smtClean="0"/>
              <a:t>20/05/2015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fr-FR" smtClean="0"/>
              <a:t>Modifiez le style du titre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20/05/2015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A309A6D-C09C-4548-B29A-6CF363A7E532}" type="datetimeFigureOut">
              <a:rPr lang="fr-FR" smtClean="0"/>
              <a:t>20/05/2015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fr-FR" smtClean="0"/>
              <a:t>Modifiez le style du titre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20/05/2015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268760"/>
            <a:ext cx="4038600" cy="5122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48200" y="1268760"/>
            <a:ext cx="4038600" cy="5122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5" name="Date Placeholder 4"/>
          <p:cNvSpPr>
            <a:spLocks noGrp="1"/>
          </p:cNvSpPr>
          <p:nvPr>
            <p:ph type="dt" sz="half" idx="10"/>
          </p:nvPr>
        </p:nvSpPr>
        <p:spPr/>
        <p:txBody>
          <a:bodyPr/>
          <a:lstStyle/>
          <a:p>
            <a:fld id="{AA309A6D-C09C-4548-B29A-6CF363A7E532}" type="datetimeFigureOut">
              <a:rPr lang="fr-FR" smtClean="0"/>
              <a:t>20/05/2015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AA309A6D-C09C-4548-B29A-6CF363A7E532}" type="datetimeFigureOut">
              <a:rPr lang="fr-FR" smtClean="0"/>
              <a:t>20/05/2015</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t>‹N°›</a:t>
            </a:fld>
            <a:endParaRPr lang="fr-BE"/>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AA309A6D-C09C-4548-B29A-6CF363A7E532}" type="datetimeFigureOut">
              <a:rPr lang="fr-FR" smtClean="0"/>
              <a:t>20/05/2015</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09A6D-C09C-4548-B29A-6CF363A7E532}" type="datetimeFigureOut">
              <a:rPr lang="fr-FR" smtClean="0"/>
              <a:t>20/05/2015</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20/05/2015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20/05/2015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735360"/>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268760"/>
            <a:ext cx="8229600" cy="520824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A309A6D-C09C-4548-B29A-6CF363A7E532}" type="datetimeFigureOut">
              <a:rPr lang="fr-FR" smtClean="0"/>
              <a:t>20/05/2015</a:t>
            </a:fld>
            <a:endParaRPr lang="fr-BE"/>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fr-BE"/>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CF4668DC-857F-487D-BFFA-8C0CA5037977}"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371600"/>
            <a:ext cx="7990656" cy="1927225"/>
          </a:xfrm>
        </p:spPr>
        <p:txBody>
          <a:bodyPr/>
          <a:lstStyle/>
          <a:p>
            <a:r>
              <a:rPr lang="en-GB" sz="3200" dirty="0" smtClean="0"/>
              <a:t>The game for urban regeneration?</a:t>
            </a:r>
            <a:endParaRPr lang="en-GB" sz="3200" dirty="0"/>
          </a:p>
        </p:txBody>
      </p:sp>
      <p:sp>
        <p:nvSpPr>
          <p:cNvPr id="3" name="Sous-titre 2"/>
          <p:cNvSpPr>
            <a:spLocks noGrp="1"/>
          </p:cNvSpPr>
          <p:nvPr>
            <p:ph type="subTitle" idx="1"/>
          </p:nvPr>
        </p:nvSpPr>
        <p:spPr/>
        <p:txBody>
          <a:bodyPr/>
          <a:lstStyle/>
          <a:p>
            <a:r>
              <a:rPr lang="fr-BE" dirty="0" smtClean="0"/>
              <a:t>Perrine Dethier</a:t>
            </a:r>
          </a:p>
        </p:txBody>
      </p:sp>
      <p:pic>
        <p:nvPicPr>
          <p:cNvPr id="1026" name="Picture 2" descr="C:\Users\user\AppData\Local\Temp\logo_coul_texte_blason_cadre_300.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5908123"/>
            <a:ext cx="1008112" cy="7350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aperau2015.sciencesconf.org/conference/aperau2015/header/Copie_de_BANDEAU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4427" y="5843647"/>
            <a:ext cx="1862069" cy="86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cogeo.ulg.ac.be/images/logo300x80px.png"/>
          <p:cNvPicPr>
            <a:picLocks noChangeAspect="1" noChangeArrowheads="1"/>
          </p:cNvPicPr>
          <p:nvPr/>
        </p:nvPicPr>
        <p:blipFill rotWithShape="1">
          <a:blip r:embed="rId4">
            <a:extLst>
              <a:ext uri="{28A0092B-C50C-407E-A947-70E740481C1C}">
                <a14:useLocalDpi xmlns:a14="http://schemas.microsoft.com/office/drawing/2010/main" val="0"/>
              </a:ext>
            </a:extLst>
          </a:blip>
          <a:srcRect r="73291"/>
          <a:stretch/>
        </p:blipFill>
        <p:spPr bwMode="auto">
          <a:xfrm>
            <a:off x="1504542" y="5908123"/>
            <a:ext cx="763202" cy="73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406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Planning culture</a:t>
            </a:r>
            <a:endParaRPr lang="en-GB" dirty="0"/>
          </a:p>
        </p:txBody>
      </p:sp>
      <p:sp>
        <p:nvSpPr>
          <p:cNvPr id="3" name="Espace réservé du contenu 2"/>
          <p:cNvSpPr>
            <a:spLocks noGrp="1"/>
          </p:cNvSpPr>
          <p:nvPr>
            <p:ph idx="1"/>
          </p:nvPr>
        </p:nvSpPr>
        <p:spPr/>
        <p:txBody>
          <a:bodyPr/>
          <a:lstStyle/>
          <a:p>
            <a:r>
              <a:rPr lang="en-GB" dirty="0" smtClean="0"/>
              <a:t>Innovative strategies are developed in a specific </a:t>
            </a:r>
            <a:r>
              <a:rPr lang="en-GB" dirty="0" smtClean="0"/>
              <a:t>country.</a:t>
            </a:r>
            <a:endParaRPr lang="en-GB" dirty="0" smtClean="0"/>
          </a:p>
          <a:p>
            <a:r>
              <a:rPr lang="en-GB" dirty="0"/>
              <a:t>Each </a:t>
            </a:r>
            <a:r>
              <a:rPr lang="en-GB" dirty="0" smtClean="0"/>
              <a:t>national or </a:t>
            </a:r>
            <a:r>
              <a:rPr lang="en-GB" dirty="0"/>
              <a:t>region </a:t>
            </a:r>
            <a:r>
              <a:rPr lang="en-GB" dirty="0" smtClean="0"/>
              <a:t>context is characterised by  cultural particularities (history</a:t>
            </a:r>
            <a:r>
              <a:rPr lang="en-GB" dirty="0"/>
              <a:t>, beliefs, values, </a:t>
            </a:r>
            <a:r>
              <a:rPr lang="en-GB" dirty="0" smtClean="0"/>
              <a:t>political </a:t>
            </a:r>
            <a:r>
              <a:rPr lang="en-GB" dirty="0"/>
              <a:t>and legal </a:t>
            </a:r>
            <a:r>
              <a:rPr lang="en-GB" dirty="0" smtClean="0"/>
              <a:t>traditions, </a:t>
            </a:r>
            <a:r>
              <a:rPr lang="en-GB" dirty="0"/>
              <a:t>socio- economic </a:t>
            </a:r>
            <a:r>
              <a:rPr lang="en-GB" dirty="0" smtClean="0"/>
              <a:t>patterns...)</a:t>
            </a:r>
          </a:p>
          <a:p>
            <a:r>
              <a:rPr lang="en-GB" dirty="0" smtClean="0"/>
              <a:t>The </a:t>
            </a:r>
            <a:r>
              <a:rPr lang="en-GB" dirty="0" smtClean="0"/>
              <a:t>transferability of planning successes =&gt; need to take into account contextual obstacles =&gt; </a:t>
            </a:r>
            <a:r>
              <a:rPr lang="en-GB" b="1" dirty="0" smtClean="0">
                <a:solidFill>
                  <a:schemeClr val="accent1"/>
                </a:solidFill>
              </a:rPr>
              <a:t>planning culture</a:t>
            </a:r>
          </a:p>
          <a:p>
            <a:endParaRPr lang="en-GB" dirty="0"/>
          </a:p>
        </p:txBody>
      </p:sp>
    </p:spTree>
    <p:extLst>
      <p:ext uri="{BB962C8B-B14F-4D97-AF65-F5344CB8AC3E}">
        <p14:creationId xmlns:p14="http://schemas.microsoft.com/office/powerpoint/2010/main" val="897732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Planning culture</a:t>
            </a:r>
            <a:endParaRPr lang="en-GB" dirty="0"/>
          </a:p>
        </p:txBody>
      </p:sp>
      <p:sp>
        <p:nvSpPr>
          <p:cNvPr id="3" name="Espace réservé du contenu 2"/>
          <p:cNvSpPr>
            <a:spLocks noGrp="1"/>
          </p:cNvSpPr>
          <p:nvPr>
            <p:ph idx="1"/>
          </p:nvPr>
        </p:nvSpPr>
        <p:spPr/>
        <p:txBody>
          <a:bodyPr>
            <a:normAutofit fontScale="92500" lnSpcReduction="10000"/>
          </a:bodyPr>
          <a:lstStyle/>
          <a:p>
            <a:r>
              <a:rPr lang="en-GB" b="1" dirty="0" smtClean="0"/>
              <a:t>Unclear concept and difficult to define</a:t>
            </a:r>
          </a:p>
          <a:p>
            <a:pPr lvl="1"/>
            <a:r>
              <a:rPr lang="en-GB" i="1" dirty="0" smtClean="0"/>
              <a:t>«</a:t>
            </a:r>
            <a:r>
              <a:rPr lang="en-GB" dirty="0" smtClean="0"/>
              <a:t> </a:t>
            </a:r>
            <a:r>
              <a:rPr lang="en-GB" i="1" dirty="0" smtClean="0"/>
              <a:t>the collective ethos and dominant attitudes of planners regarding the appropriate role of the state, market forces, and civil society in influencing social outcomes » </a:t>
            </a:r>
          </a:p>
          <a:p>
            <a:pPr marL="274320" lvl="1" indent="0" algn="r">
              <a:buNone/>
            </a:pPr>
            <a:r>
              <a:rPr lang="en-GB" sz="1200" dirty="0" smtClean="0"/>
              <a:t>(</a:t>
            </a:r>
            <a:r>
              <a:rPr lang="en-GB" sz="1200" dirty="0" err="1" smtClean="0"/>
              <a:t>Sanyal</a:t>
            </a:r>
            <a:r>
              <a:rPr lang="en-GB" sz="1200" dirty="0" smtClean="0"/>
              <a:t>, 2005)</a:t>
            </a:r>
          </a:p>
          <a:p>
            <a:pPr marL="182880" lvl="1"/>
            <a:r>
              <a:rPr lang="en-GB" sz="2400" b="1" dirty="0" smtClean="0"/>
              <a:t>Driving forces</a:t>
            </a:r>
            <a:r>
              <a:rPr lang="en-GB" b="1" dirty="0" smtClean="0"/>
              <a:t> </a:t>
            </a:r>
            <a:r>
              <a:rPr lang="en-GB" sz="1200" dirty="0" smtClean="0"/>
              <a:t>(de </a:t>
            </a:r>
            <a:r>
              <a:rPr lang="en-GB" sz="1200" dirty="0" err="1" smtClean="0"/>
              <a:t>Vries</a:t>
            </a:r>
            <a:r>
              <a:rPr lang="en-GB" sz="1200" dirty="0" smtClean="0"/>
              <a:t>, 2015)</a:t>
            </a:r>
            <a:endParaRPr lang="en-GB" dirty="0" smtClean="0"/>
          </a:p>
          <a:p>
            <a:pPr lvl="1"/>
            <a:r>
              <a:rPr lang="en-GB" dirty="0" smtClean="0"/>
              <a:t>Realize international </a:t>
            </a:r>
            <a:r>
              <a:rPr lang="en-GB" dirty="0" smtClean="0"/>
              <a:t>comparative studies</a:t>
            </a:r>
          </a:p>
          <a:p>
            <a:pPr lvl="1"/>
            <a:r>
              <a:rPr lang="en-GB" dirty="0" smtClean="0"/>
              <a:t>Understand </a:t>
            </a:r>
            <a:r>
              <a:rPr lang="en-GB" dirty="0"/>
              <a:t>contextual conditions that provide planning</a:t>
            </a:r>
            <a:endParaRPr lang="en-GB" dirty="0" smtClean="0"/>
          </a:p>
          <a:p>
            <a:pPr lvl="1"/>
            <a:endParaRPr lang="en-GB" dirty="0" smtClean="0"/>
          </a:p>
          <a:p>
            <a:r>
              <a:rPr lang="en-GB" b="1" dirty="0"/>
              <a:t>Difficult to distinguish cultural influences with other influences </a:t>
            </a:r>
            <a:r>
              <a:rPr lang="en-GB" b="1" dirty="0" smtClean="0"/>
              <a:t>(institutional)</a:t>
            </a:r>
          </a:p>
          <a:p>
            <a:endParaRPr lang="en-GB" dirty="0" smtClean="0"/>
          </a:p>
          <a:p>
            <a:r>
              <a:rPr lang="en-GB" b="1" dirty="0" smtClean="0"/>
              <a:t>Example</a:t>
            </a:r>
          </a:p>
          <a:p>
            <a:pPr lvl="1"/>
            <a:r>
              <a:rPr lang="en-GB" dirty="0" smtClean="0"/>
              <a:t>Distrust </a:t>
            </a:r>
            <a:r>
              <a:rPr lang="en-GB" dirty="0"/>
              <a:t>to planning in Flanders and a principal trust in </a:t>
            </a:r>
            <a:r>
              <a:rPr lang="en-GB" dirty="0" smtClean="0"/>
              <a:t>planning in </a:t>
            </a:r>
            <a:r>
              <a:rPr lang="en-GB" dirty="0"/>
              <a:t>the </a:t>
            </a:r>
            <a:r>
              <a:rPr lang="en-GB" dirty="0" smtClean="0"/>
              <a:t>Netherlands</a:t>
            </a:r>
          </a:p>
          <a:p>
            <a:pPr marL="274320" lvl="1" indent="0" algn="r">
              <a:buNone/>
            </a:pPr>
            <a:r>
              <a:rPr lang="en-GB" sz="1200" dirty="0"/>
              <a:t>(de </a:t>
            </a:r>
            <a:r>
              <a:rPr lang="en-GB" sz="1200" dirty="0" err="1"/>
              <a:t>Vries</a:t>
            </a:r>
            <a:r>
              <a:rPr lang="en-GB" sz="1200" dirty="0"/>
              <a:t>, 2015</a:t>
            </a:r>
            <a:r>
              <a:rPr lang="en-GB" sz="1200" dirty="0" smtClean="0"/>
              <a:t>)</a:t>
            </a:r>
            <a:endParaRPr lang="en-GB" sz="1200" dirty="0"/>
          </a:p>
          <a:p>
            <a:pPr lvl="1"/>
            <a:endParaRPr lang="en-GB" dirty="0"/>
          </a:p>
        </p:txBody>
      </p:sp>
    </p:spTree>
    <p:extLst>
      <p:ext uri="{BB962C8B-B14F-4D97-AF65-F5344CB8AC3E}">
        <p14:creationId xmlns:p14="http://schemas.microsoft.com/office/powerpoint/2010/main" val="2423348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Planning culture</a:t>
            </a:r>
            <a:endParaRPr lang="en-GB" dirty="0"/>
          </a:p>
        </p:txBody>
      </p:sp>
      <p:sp>
        <p:nvSpPr>
          <p:cNvPr id="3" name="Espace réservé du contenu 2"/>
          <p:cNvSpPr>
            <a:spLocks noGrp="1"/>
          </p:cNvSpPr>
          <p:nvPr>
            <p:ph idx="1"/>
          </p:nvPr>
        </p:nvSpPr>
        <p:spPr/>
        <p:txBody>
          <a:bodyPr/>
          <a:lstStyle/>
          <a:p>
            <a:r>
              <a:rPr lang="en-GB" dirty="0" smtClean="0"/>
              <a:t>How?</a:t>
            </a:r>
          </a:p>
          <a:p>
            <a:r>
              <a:rPr lang="en-GB" dirty="0" smtClean="0"/>
              <a:t>Methodology =&gt; </a:t>
            </a:r>
            <a:r>
              <a:rPr lang="en-GB" b="1" dirty="0" smtClean="0">
                <a:solidFill>
                  <a:schemeClr val="accent1"/>
                </a:solidFill>
              </a:rPr>
              <a:t>G</a:t>
            </a:r>
            <a:r>
              <a:rPr lang="en-GB" b="1" dirty="0" smtClean="0">
                <a:solidFill>
                  <a:schemeClr val="accent1"/>
                </a:solidFill>
              </a:rPr>
              <a:t>ame theory</a:t>
            </a:r>
          </a:p>
          <a:p>
            <a:r>
              <a:rPr lang="en-GB" dirty="0" smtClean="0"/>
              <a:t>Variables:</a:t>
            </a:r>
          </a:p>
          <a:p>
            <a:pPr lvl="1"/>
            <a:r>
              <a:rPr lang="en-GB" dirty="0" smtClean="0"/>
              <a:t>Risk</a:t>
            </a:r>
          </a:p>
          <a:p>
            <a:pPr lvl="1"/>
            <a:r>
              <a:rPr lang="en-GB" dirty="0" smtClean="0"/>
              <a:t>Trust</a:t>
            </a:r>
          </a:p>
          <a:p>
            <a:pPr lvl="1"/>
            <a:r>
              <a:rPr lang="en-GB" dirty="0" smtClean="0"/>
              <a:t>Cooperation</a:t>
            </a:r>
            <a:endParaRPr lang="en-GB" dirty="0"/>
          </a:p>
        </p:txBody>
      </p:sp>
      <p:pic>
        <p:nvPicPr>
          <p:cNvPr id="1026" name="Picture 2" descr="C:\Users\user\Documents\AUTRES\cloud-game theor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70" t="4278" r="3011" b="6219"/>
          <a:stretch/>
        </p:blipFill>
        <p:spPr bwMode="auto">
          <a:xfrm>
            <a:off x="2586487" y="2348880"/>
            <a:ext cx="6294939" cy="419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471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trop-libre.fr/wp-content/uploads/2014/05/07.05.20143-300x1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153518"/>
            <a:ext cx="2857500" cy="1571626"/>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en-GB" dirty="0" smtClean="0"/>
              <a:t>Game theory</a:t>
            </a:r>
            <a:endParaRPr lang="en-GB" dirty="0"/>
          </a:p>
        </p:txBody>
      </p:sp>
      <p:pic>
        <p:nvPicPr>
          <p:cNvPr id="1032" name="Picture 8" descr="http://static.culturepub.fr/assets/2014/10/poster-24883-pmu-seconde-chance-le-penal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8447" y="4863825"/>
            <a:ext cx="3420254" cy="19241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data:image/jpeg;base64,/9j/4AAQSkZJRgABAQAAAQABAAD/2wCEAAkGBxQTEhQUEhQVFRUWFBQUFBUUFBQUFBQUFRQWFhUUFBQYHCggGBolHBQUITEhJSkrLi4uFx8zODMsNygtLisBCgoKBQUFDgUFDisZExkrKysrKysrKysrKysrKysrKysrKysrKysrKysrKysrKysrKysrKysrKysrKysrKysrK//AABEIALEBHAMBIgACEQEDEQH/xAAcAAABBQEBAQAAAAAAAAAAAAAGAAMEBQcCAQj/xAA7EAABAwIFAgUCBAQFBAMAAAABAAIDBBEFBhIhMUFREyJhcYEykQdCUqEUI7HBFXLR4fAzYoLxJJKi/8QAFAEBAAAAAAAAAAAAAAAAAAAAAP/EABQRAQAAAAAAAAAAAAAAAAAAAAD/2gAMAwEAAhEDEQA/AMdAXYautK9QeBq9DV6AnWREoOAFaUYu3hdYfhLnkXRTDhbWMQAE9Odalx0q9xSYeKbcKZh7TJsEDIiAXhlAVvVZfktcKnmoXt5BQWOH40GHcIuwvMDHW3QDBROcdgUQYXleRxBNwg0SiqmuVpGwKlwTA3RgXKIhSmyByK1lV4pSNedxsp7KchV2OVOhh722QBGbo422DbXVJQV4j+pcYvOXPO91wMMdIBYcoDTBcRbJbSo+Z6UOCsstYIImDvZVGcavbSEHeBtbGxeYnjzW7XVHhFSX+W6m1mXC8XQUGJY1r4CqHS3VpXYG9nRVUlO4G1kHrW6jYK/wfA99Tgo2X8Jc6QEjZHUrRGz4QCWYAGtshuKHUFdYvMJHgdLqViEUccVxbhAEVlPYqIWq2P8AMJXVNhRJQN0NMdNyolSzcoknaGMshyR3mQQnLlTJoeqikIO6Y+YWVuZ3KHhcYJuVNnkF0DYYu2xJ4gBcGVB3HEFd4XE3rZD5lTkVQ4cFBolFC3ooWZalzI9lR4bjjm7FWs9SJxZABTSlxuVe5ZqQx4unsQy4QC5oQ28uabcINuo62JzRwq3GGw26LLIMTkHDinH1r3fU4n5Qajl6KInojakjjttZfP1JWyMN2uIRThWdJI7B+4QbK0JxoQhgebWS2HVE7awWugnMZdCGe6Bxju08cqyfmFrXW6qpzLjYcwjugG8l4Ayd7jLw3p6qTmKuhppAxgG1r2XeS2vPiaeLoOzS0tqXB3dBp1NXNfCC08hZrmWR2s9k7SY4YWAdF1BiMcrtzue6Cmw2o0OBRzh2PtsA4pj/AASMtuAOEIYyDG4gXQaJUVcTm72QfiE8QfyEKvr38aioznEoNTwWsisLEJvMFQHNOkrOKSoc07EhF2VXfxEpZLfSGF1x3FrA/f8AZAMua4yi/dT8aaQwKTVSROqRExu2q1x3T+YaUMZZAKUUliiqic3TfZDLaNziNI91Lq/5bd3IOMVrWucQFRSHdONsXEqO926C5oqYvZeyqquKxRBR1QbB8IdleXOQeUt77KbIw3UmipbC5Uapm8xQXlTh9+FWzUrm9EUtC4lay26AUAUqmo3O4CsoY4y/oimgp2AC1kFJheXx9UpsBuqHE8dDJbQfS02v3sjjMdA+SBzY9jb7+iySVhaSDyDYoNty3M2pgBNr23TGKZKjkuWixVd+EhBifvvfhaQxqDG8QyfLHwLhUslK5psQR7rfZ9AHmsgzH5abV+VAAUWGvebNaT8IuwbIr32Mm3ojHLgp9Itpv8IoiaOiCgwvLkFOLusABydll+a88Sipe2mkIiabDYG9uStYzlRGWklY02Ok2PqvnWjpNdQyJ7xGHSNY6R24YC6znkdbC5sg3LKIZW07ZDbXw63dR8y5Wkc0+GfhAdDnZ2HSOhotE0AefPK06pBfdwLSNN+my3bC6pk8UcrfpkY17bgjZwuDY7oMqyfQV0Uzm2tGb6ie/ooOeKG04B+oi5W0VRYxpO17LFs5zufOX9uPZBUxYFLIfRWdHllzTchT8tYuC5rD12Wiso2loNkAhStLRaxUWvwpknI3RjLhw7KO7DEGX4hlYjdqpKjCpGctK2g0IHKp8XfCwHVZBl2H0uqVjHXAc9ocewJAJW1upaejiDYQACLOPN/UlZe3EYvG2F7mwsPsi/NdLI2nY+5F2j42QAWMNdS1fiW2J1DsWnsp2PVTZY2PY64cOOrSOhQ5VyukIDnF1vK25vYdgpMsJY0BBYUdb4FM51rlxIF/shyrhkNnPB33RZluiMoGsfy2uuOxPK7zfVs06WgdkAUxnNlDdGb8K5wpzWm7law4eJTqA2QV8e8PFtlWUVOXP9iifFQ2OPSEN0VVpcgsqyTSLKkkfup9dLqVU4FAWT4p2UCWqc7kpkrwIOw4qwocYfGebhV87g21zynqWnLyNIJQG+F48JBp4cdlneZKXw6h4ve51X91qOA4CyKLW4ee3XusvzNV+LUPcRY3tb22QafkEU8FMHBw1O3dcqdiWcWtuIxc/ssdpMSc1ukk2HARDhIkkZqsTbsguK/G5peXEDsFWhi7aLcr170DlPUvYbtcQifCc5SR2D/MO6DDIVd5fwOSeRo0kNJ3ceyDS8Nx2KqaWb7ixCH6L8OaSnkkrqo6423kihP0bbgyE/VvwOO9+l1WUcFFA4sLWvDCQXHk2WQYnmeqqYHtfK7Sx/mj20ee5aRtccOFr22va5KAcxSpD55JGMawOkc9sbWjQ0F1w0N4t6cLZ8j53/imtabNfG0B7Sd3AD/qM/7Rxa9xssNeUY5Bwt7nPlF9LLNNv1O339gB9x2Qa1mvEyGXaeiyevxZz3G9le5hMpbYOPsgWoppboLqjrNDtXBCKsL/ABG0nTIDbuFmrYJCbbn0VvRZXqJNwwgeqDY8MzXBNbS4X7KViGNRRN1OKzzA8sviILr3RHU4eJW6XhBQ49nrVdsI+UFVtZJKbucSi3EMl8mM/CHK3B5ovqYfcILv8MqaE1g8a1wwmO/GsEfva/7ozz1VAsLdwPQXH2WSse7UNN9V9rXvf0R9WUr20DHyud4pFzc777gH4sgzKY2cbW5RJh1Sx4a1w3JsPUqqipjI4gC7jwjTKOT3CRsj+W7gdAUE+WnEDGtJDGW3PXuVnGYaoOkcGG7RwUbfiLFJa3ACzVyDpgu1G+C2bAPZB+H86ebqx/jJIm6SCW9EDOOVNybqivun62q1lRLoJwqrDdLxWlQw0lXVNhd2goIeHVXLSNV+O4PRWhoH3AtyoOW4tUtha/S/RG1bI2KOz2jV3QZ/iUJZJZ3otHy3JTtjYA5uqwvci91m+KVJkkJ+AowkPdBpWc8ckiaGxkWcP+WWayyFxueUQYJGalpie7j6CdyD29k1XZWnjP06h3CCiR7+HWNsiJZJweEHnC5By0j4TkLhGfVBslZg8FQLs8pPUIcfleQSBmoG/VDlDmmVgs0/dOtx2Yu1l7r/ALfZBqGC5JiZZ0nmP7IrhgYxtmtAHoszwXPr2WEw1DuOUc4VmGGcDS4X7E7oMr/FTFHmo0NcS0AeU9yrPGcGZh+HPhe+M1EzQZw4fU4OJjdFc8Na7TcG4O5BDkQZ4yS2r88ZAf8A1QPmXCsRkY1lQWyNiaQ17gL6WjgvAv8Ae/KDP3I//C7MZgl8N2pzJCG+GA06nOcLyEnjQ0E87i6ACN1eYRTtiLZXu35DW3HwT/ZBrn4h1VNBCZNN3EeW1wHOJsG347n2HCzzB6llSx7bNZMxjpP+pp8UDfw2tc0jUAO4VfnDHXVDYmnhup3O/YXF9uvI6obCAmocyeC5sjG3OreN7WuaQOhPI55G63jAZmVFNDM1gZ4kbX6edJI3F+tjdfO0GFvcLDTuNQ87bm3tct562W3ZUzJTsghgvpMcbI9wACWtAJ+Tc/KAikoh2TD6MdlOZUtcLggj0XVwUFa2lCUlAxws4AqxcxQnVzBI2PUC48D2F0FPFluFshkDBcDmyo8+VWthbGOBwjTFsQDAbbG1iCsqzWHOuWm3pdAIwVbongi4IWx5axQSQteCNVhqA6GyxCokcDuiPKNeWSXLy1pFiOnogKM44kHXDll9ZbUdKO8y0r5QTGQ4e6BaikkYfMwj4QN08paQQiyjrmPYA8C6DrHtZOtn0oLnEsMiNy02VdQ0bCdyoM1U53VNB5CApFAzon7gbIYhxB7eqlf4p3QQaGqMbw5vIUrE8YfN9R2USkg1lP1FCfyi6CCkkkgIskvDZw530j+q0nE8Rjibqdc34FuVSZEo4BEC0hz/AM1+Qe1kXyU7JBpe0EeoQZfjWPOlu1jQ1v7qhEJvutHxbJIN3QGx/QePg9EK1VG6I6ZGlp9R/Q9UEzJWVRVveZH+HFE3VIRbUebNbfYcbk8fKo8br2NmcKcERg2br3c63V26mV1Q9tO8Ruc3zNL9JIuw+U3t0uW/dCyAsw+USNDiNP8AQ72uPkFTYHFrrtJBHUFUOX221OPGwH7k/wBkZ4JlyeoILG6WdXv2HwOqCzwrOE0Vg/zt9eVeZhxfxaKdzGFpETXG+xAkuGkD4O6s8FydBFu8l7wL3te3s1A/4vSSQPj8N7DG9hAA5AB3Y4jlt97HqSdkGVO5V7QgEMFruIJ+xtuqJ5urLApWNfeSQsFjuASfQWQLH2EPYDxouObfU69vt0Vc02IRbmyiP8HSzOsS5zxcA8O8zQf/AKk99z03IggIcKqmat2tDiAGuFxr3/NcnzccW4VrM2/+yC2u/Y3RvhdJNUBgiaXFzWuuPUb3PSxv9kDlFjtRTnyPNv0ncI/yrmmSp2dC7YfWPp+6ay/kBrbPqTrdzoH0j3PVGsNMxgDWNDQOABZBn2b801MZLGRujbxrPX5Qdg+MujqGTPcXWJv1NiOi22qpmvFnNDh2IuhTEsiwvOqP+W7ty0/CCHimY4qlt2PFx9/kLPMXrHaiL3HoVY5mybNES7SbfqZcj9uEGVETwbaiUD0ktzx916Kq23VV7mu63XdPESbAEk8AcoJkWJSMN2uI+dvsr/CMbkkIa5gcOp7KmbgcvJaQrjDonRi1rIG8x0zz9LLN9EMPajt1QTyqyso2P5Fj3CAScF4rSqwoj6d1XSREchBwkkkgfo5dLkTR04bGXvuLj9kJNNlc1ONOdCGEbcXQU8nJtxdcpL0ILnK+JvhmboP1EBwPBC2SnkuAe6zbK2VzqbLKdtiGj+60aEoLCIryroo5W6ZWhw9R/ReROUTEMSYAW33t0QBWN4tDQ/xFPCC7x2NBvZ2keYAG/LTqO3OwWcyMsrDMYAqJLO1b88/CepMJEzLsd5h07+nog0D8MMmOb/8AJqWtIexphZcOuDZwkdbYbWsPU8LUGCwsNvZYZlTOs9C7wpdUsQFjG528djsYnG9tvy8H05Wx4HjEVVCJoHXabixFnNcOWuHQi4+4PBQM5xxl1HTeOx4a/wClrXN1B9+n91guI4rJUyEvtqcegtcqdnTH555nxSuOmJ7mtb2sbXQ5G8ggjkFApGkEgixBsR6pyjgMj2sbyTb/AFK4nfqJJ5PKK/w2yyK2d+p+lsLNZtfUXHystbsd/hBZ/iFF4VFQxEHYbuIBGprBcauhBe644P1C2orPwi38TqzxK22kDw42M+ktJO7nA3AuA5zgCLiwG6EkHUXO/VbP+C8rv4eZjtw17S0/5gbj/wDI+6xccrTfw4x9tIxzJdo3kP8AEAJDX2A0uPTaxt0+UGvFyQeq6mxNkjQ5jmuaeC0ghSBOED7nLlNeIvQ9B68X5QzjmTqaouSzQ/8AUzb7jqryvro4WF8r2saOrjb4HcrOcyZ+e+7KUFrdwZD9R9Wj8v8AVBS4lk8RTtidURAO6k2IHq3ujLCcsQQNGgBxI3ebElZXK8uJLyXOJubm5KsMLx2eHaJ5t+k7t+x4QaRVUI7KqqaMdlEos8Md5Z26D+pu7ftyFbCqZILscHDuDdBRzUqhyU6vJ2KvmagqZYFBqKYHkK2lCpMRxJrdhuf6IK2to2t3vZRY2MtuU3NMXG5TaDxJJSKF4a8Ei4HQoGpBx7LkKViUoc+4/ZREGpZXxNkkTBqGoCxF99lb1WMRQjzO36NG7j8LHKaocxwLSQR22VpDW6zvz/VAW4jm57zpb/LaebbvI9+nwo+Zcyx+AI4vqIsT2H+qo2MF09X4GTGZHHTtcAhAOuZqBN917Q1jonBzT/umLrqJt0EisrnSOLjtcaTbt2RHkjHZKfV4bnC5aXN2LXbkGzT6W9duUJOFlZ4DTSyOIjBsN3u30sHdx6cfsguvxIqoJakSQWu5oMhA03PqP1IUYCSABcnYAbkn0CJM04d4Ucbi4O1lwB4I0kg3HThUNBO5jw5hs4Xsb25Fjv02ugL34dSQUsf8S3VUkEmOM+dtzdok6MNrc7+iZydjBp3VEkZET9LTGT5mAAm7JB1a64uehA4F1W0ZEzg2O4efybannqGHhx525PQFOspi0uuLEXDmvBBPcEcg/ugiZgxt9S68rWh2/wBPG5vt6KnT1VFpO17dOv7rimtrbq+nUNX+W+/7IOQCpMVSQLb27dL9/dHf4gYrSGnhjpg24tfTbYALP4ZLOBPF9/ZBc4RicsTtUUhZ6A8/5mnY/KOcLz5w2cW/72cfLf8AT7LNqmQars2HpdSKJr5SB0/U76R/qUG2UeMMkbqjeHDuDx6EdD7qmxrPLIrthtI/vf8Alt9z+b2H3VNguEwxtPEjnN0uc7q08tDegUbEspsfvC4sP6HG7D7HkfugosWxiSodqle6Q9B+RvoANgFXveTuplZQvg2kYR2IHkPs7g+3KhST/wDof82QItF7/ey4fImnyf8AAm7f8KDpx9V7DUPjN2OLT6H+qbK8JQEVFmxw2lGofqGx+3Ctm4tE9pcHDYXIOxHwhbDcGfLufK3uevt3RNT0TIm6Wj3PU+6AcxbGi+7WbDv1KpCiuuwmN248p9OPsqGrwx7fUdwggFeL0heIO4I9TgO5RRVYExkdwd7Knp6AtIPVO4piL/oOyCncvF6V4gSdilIcHdrfsmkkGhS4O17WviOk2B0/l+Oyg5mxFzYhGdza3sncDxUFjW33AAT2L4eyVpceQOUAAvWmy9kbYkeqssv0kUklpTYdBe1/coIDhq4HutBwGnjp6aCoErvAdqZXwgk6yQ/wzpH1N8wFv6qSMJjDbNaNPSwQ5m1wbpDdTHAaTb6Xs/Lcdwgo8bqQ+Z5Y57majoL9naelx34+ygJErxA+x13N0+Ui3mub831fHotofTQ1cMZnaC8xs/mN8rwS0cO6i/Q3HosSYVoGA5kAYxrugA9rbII+P5OmZd0R8aPsBaQD1b+b/wAfshqnwxz3aW/Ve2nix9T0WtUlYHcFe1WFxSkPc2zwbh7dnbcXPUehugxvEaN8TyyQWIUREOdm2nN5GybWu3pboehKp8NozNI1jSAT1KC+wnLJkjEhdzw0f3Ksf8Ke0WtwirCML8CJrObDldysCAXpTIw+it6fED1Uh8ITDqTsEEg1AcCCAQeQdwfcKgxHLkb7mP8Alntyw/HT4+ycmxdjHaXHcKwo6hsgu0oAmswySI+Zu36hu3/b5UJzh7rTTF3QtmGip23t5X9m9fccBANMjLiAASegCJMLwACzpdz+np8917gk8AFmGzuurk/KtXyIHC4AWCjyPXD5Ew6RB7IVFkKcc9R3uQRamla7kKvfhe+xVm4rjUg8hqGv45VTiRdq3+EyHEHZSv4gPFnfdBXJKVJSHpumHRkdEHCS9svEE3DnnUAOb7Iuq6jRD4byLkXuhrAsOMriQeFPzOxjWtAN3dd0A5Idz7pMdZcpIDDLeYw0COU+xV/jmEtqY9iL8tKzIdEQ4Tj0kNm31N7Hp7FBV12ESxGzmn3G4ULQey02lxGKcWNr9jymKrAmO4AQZ9HF3UyndYojmwKNou42HuqCuqGN2iH/AJH+yAhw7GWwtu4+w5KJ6mmndEJpHtZFp1aGm7nXHDj/AGWTscSe+60GXM7IqZjGt82nS5run3QCGZpY3PBjI4sQOFVQSlrgQbEdQuql13E9ySm2oDvLubXjS2bzMJsHdR7oze1rhcdVjkMti30N7dFd0GZpY3c3b+k8fHZAeyMsoT8dZBqDuvCi0GZIpdidLux/sVQZyjv5ggoMbrBLM5w4JU/LeKaHaSdlQLuMboDPFsz7aYvl3+iFppy4kk3KbXN0CuptLi72bXuOxUAlNoCmnxhj+dj6qTrB4QapMFa5vB2QErimnFQYMTB52UoSA8IEU054TFXWBuw5VS+Yk3ugclCZKkyKM5A7DUFqnNma4eqq16DZB1Md+ybUlsoOzvuuJIOo3CCywOoLA4tNjZV1XOXuJdymmuI4XKBJJJIEn4prJhehBMZMR9J39EU4NiE5adW+21+UNYfZpud0RQViCnxmolc7+Ze3S3CqijKQteLEXVNXYR1Z9kFO02IKm4jX+IG3AuBa/dQpIi02IScEDK90rxe6kD8IsuJH7pvUvAED0biTsraoY/wvO72CrKVhvsnqqU2s5BXruNcJ2EX2QdFybLk/JSOtflRyEHiSSSBJJJyOPqeEHkcZKfM+kWBTUkvQJpAnOukkkglPUd6SSDlJJJAlNp+EkkESTkrhJJAkkkkCXbEkkEqBWlMkkgsIk8EkkFHjCqikkgaK8SSQJORpJILKi6JjFeUkkEBP0vK8SQXrPpVJV8rxJAykkkgQUqX6QkkgilILxJB6vEkkH//Z"/>
          <p:cNvSpPr>
            <a:spLocks noChangeAspect="1" noChangeArrowheads="1"/>
          </p:cNvSpPr>
          <p:nvPr/>
        </p:nvSpPr>
        <p:spPr bwMode="auto">
          <a:xfrm>
            <a:off x="155575" y="-2819400"/>
            <a:ext cx="9420225" cy="5886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036" name="Picture 12" descr="http://images.forwallpaper.com/files/images/1/1d52/1d525004/162562/chess-black-wh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206766"/>
            <a:ext cx="3404930" cy="21276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tatic1.terrafemina.com/articles/7/13/18/47/@/126057-trois-applications-mobiles-pour-eviter-les-embouteillages--622x0-1.jpg"/>
          <p:cNvPicPr>
            <a:picLocks noChangeAspect="1" noChangeArrowheads="1"/>
          </p:cNvPicPr>
          <p:nvPr/>
        </p:nvPicPr>
        <p:blipFill rotWithShape="1">
          <a:blip r:embed="rId5">
            <a:extLst>
              <a:ext uri="{28A0092B-C50C-407E-A947-70E740481C1C}">
                <a14:useLocalDpi xmlns:a14="http://schemas.microsoft.com/office/drawing/2010/main" val="0"/>
              </a:ext>
            </a:extLst>
          </a:blip>
          <a:srcRect l="2109" r="1744"/>
          <a:stretch/>
        </p:blipFill>
        <p:spPr bwMode="auto">
          <a:xfrm>
            <a:off x="4925251" y="1323077"/>
            <a:ext cx="3777673" cy="18950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rim.eur.nl/fileadmin/default/content/images/erim%20large/dfa1.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67544" y="4653136"/>
            <a:ext cx="3235318" cy="2109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56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Prisoner dilemma</a:t>
            </a:r>
            <a:endParaRPr lang="en-GB" dirty="0"/>
          </a:p>
        </p:txBody>
      </p:sp>
      <p:grpSp>
        <p:nvGrpSpPr>
          <p:cNvPr id="4" name="Groupe 3"/>
          <p:cNvGrpSpPr/>
          <p:nvPr/>
        </p:nvGrpSpPr>
        <p:grpSpPr>
          <a:xfrm>
            <a:off x="5028062" y="1105986"/>
            <a:ext cx="1032691" cy="1205605"/>
            <a:chOff x="5040065" y="1124744"/>
            <a:chExt cx="1032691" cy="1205605"/>
          </a:xfrm>
        </p:grpSpPr>
        <p:pic>
          <p:nvPicPr>
            <p:cNvPr id="42" name="Image 4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5040065" y="1124744"/>
              <a:ext cx="1032691" cy="1205605"/>
            </a:xfrm>
            <a:prstGeom prst="rect">
              <a:avLst/>
            </a:prstGeom>
            <a:noFill/>
            <a:ln>
              <a:noFill/>
            </a:ln>
            <a:extLst>
              <a:ext uri="{53640926-AAD7-44D8-BBD7-CCE9431645EC}">
                <a14:shadowObscured xmlns:a14="http://schemas.microsoft.com/office/drawing/2010/main"/>
              </a:ext>
            </a:extLst>
          </p:spPr>
        </p:pic>
        <p:sp>
          <p:nvSpPr>
            <p:cNvPr id="101" name="Ellipse 100"/>
            <p:cNvSpPr/>
            <p:nvPr/>
          </p:nvSpPr>
          <p:spPr>
            <a:xfrm>
              <a:off x="5430833" y="1703037"/>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Rectangle 14"/>
          <p:cNvSpPr/>
          <p:nvPr/>
        </p:nvSpPr>
        <p:spPr>
          <a:xfrm>
            <a:off x="2844408" y="4653136"/>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p:cNvSpPr/>
          <p:nvPr/>
        </p:nvSpPr>
        <p:spPr>
          <a:xfrm>
            <a:off x="2844408" y="2853136"/>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p:cNvSpPr/>
          <p:nvPr/>
        </p:nvSpPr>
        <p:spPr>
          <a:xfrm>
            <a:off x="5544408" y="4653136"/>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p:cNvSpPr/>
          <p:nvPr/>
        </p:nvSpPr>
        <p:spPr>
          <a:xfrm>
            <a:off x="5544408" y="2853136"/>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e 29"/>
          <p:cNvGrpSpPr/>
          <p:nvPr/>
        </p:nvGrpSpPr>
        <p:grpSpPr>
          <a:xfrm>
            <a:off x="3101998" y="2996952"/>
            <a:ext cx="2184819" cy="1216298"/>
            <a:chOff x="2483768" y="3216995"/>
            <a:chExt cx="2184819" cy="1216298"/>
          </a:xfrm>
        </p:grpSpPr>
        <p:pic>
          <p:nvPicPr>
            <p:cNvPr id="24" name="Image 23"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29" name="Image 28"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grpSp>
        <p:nvGrpSpPr>
          <p:cNvPr id="34" name="Groupe 33"/>
          <p:cNvGrpSpPr/>
          <p:nvPr/>
        </p:nvGrpSpPr>
        <p:grpSpPr>
          <a:xfrm>
            <a:off x="5801998" y="4797152"/>
            <a:ext cx="2184819" cy="1216298"/>
            <a:chOff x="2483768" y="3216995"/>
            <a:chExt cx="2184819" cy="1216298"/>
          </a:xfrm>
        </p:grpSpPr>
        <p:pic>
          <p:nvPicPr>
            <p:cNvPr id="35" name="Image 34"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6" name="Image 35"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sp>
        <p:nvSpPr>
          <p:cNvPr id="88" name="ZoneTexte 87"/>
          <p:cNvSpPr txBox="1"/>
          <p:nvPr/>
        </p:nvSpPr>
        <p:spPr>
          <a:xfrm>
            <a:off x="2844408" y="2483604"/>
            <a:ext cx="2700000" cy="369332"/>
          </a:xfrm>
          <a:prstGeom prst="rect">
            <a:avLst/>
          </a:prstGeom>
          <a:noFill/>
          <a:ln w="28575">
            <a:solidFill>
              <a:schemeClr val="tx1"/>
            </a:solidFill>
          </a:ln>
        </p:spPr>
        <p:txBody>
          <a:bodyPr wrap="square" rtlCol="0">
            <a:spAutoFit/>
          </a:bodyPr>
          <a:lstStyle/>
          <a:p>
            <a:pPr algn="ctr"/>
            <a:r>
              <a:rPr lang="en-GB" dirty="0" smtClean="0"/>
              <a:t>Cooperates</a:t>
            </a:r>
            <a:endParaRPr lang="en-GB" dirty="0"/>
          </a:p>
        </p:txBody>
      </p:sp>
      <p:sp>
        <p:nvSpPr>
          <p:cNvPr id="89" name="ZoneTexte 88"/>
          <p:cNvSpPr txBox="1"/>
          <p:nvPr/>
        </p:nvSpPr>
        <p:spPr>
          <a:xfrm>
            <a:off x="2382943" y="2853136"/>
            <a:ext cx="461665" cy="1800000"/>
          </a:xfrm>
          <a:prstGeom prst="rect">
            <a:avLst/>
          </a:prstGeom>
          <a:noFill/>
          <a:ln w="28575">
            <a:solidFill>
              <a:schemeClr val="tx1"/>
            </a:solidFill>
          </a:ln>
        </p:spPr>
        <p:txBody>
          <a:bodyPr vert="vert" wrap="square" rtlCol="0">
            <a:spAutoFit/>
          </a:bodyPr>
          <a:lstStyle/>
          <a:p>
            <a:pPr algn="ctr"/>
            <a:r>
              <a:rPr lang="en-GB" dirty="0" smtClean="0"/>
              <a:t>Cooperates</a:t>
            </a:r>
            <a:endParaRPr lang="en-GB" dirty="0"/>
          </a:p>
        </p:txBody>
      </p:sp>
      <p:sp>
        <p:nvSpPr>
          <p:cNvPr id="90" name="ZoneTexte 89"/>
          <p:cNvSpPr txBox="1"/>
          <p:nvPr/>
        </p:nvSpPr>
        <p:spPr>
          <a:xfrm>
            <a:off x="5544408" y="2483804"/>
            <a:ext cx="2700000" cy="369332"/>
          </a:xfrm>
          <a:prstGeom prst="rect">
            <a:avLst/>
          </a:prstGeom>
          <a:noFill/>
          <a:ln w="28575">
            <a:solidFill>
              <a:schemeClr val="tx1"/>
            </a:solidFill>
          </a:ln>
        </p:spPr>
        <p:txBody>
          <a:bodyPr wrap="square" rtlCol="0">
            <a:spAutoFit/>
          </a:bodyPr>
          <a:lstStyle/>
          <a:p>
            <a:pPr algn="ctr"/>
            <a:r>
              <a:rPr lang="en-GB" dirty="0" smtClean="0"/>
              <a:t>Defects</a:t>
            </a:r>
            <a:endParaRPr lang="en-GB" dirty="0"/>
          </a:p>
        </p:txBody>
      </p:sp>
      <p:sp>
        <p:nvSpPr>
          <p:cNvPr id="91" name="ZoneTexte 90"/>
          <p:cNvSpPr txBox="1"/>
          <p:nvPr/>
        </p:nvSpPr>
        <p:spPr>
          <a:xfrm>
            <a:off x="2382943" y="4653136"/>
            <a:ext cx="461665" cy="1800000"/>
          </a:xfrm>
          <a:prstGeom prst="rect">
            <a:avLst/>
          </a:prstGeom>
          <a:noFill/>
          <a:ln w="28575">
            <a:solidFill>
              <a:schemeClr val="tx1"/>
            </a:solidFill>
          </a:ln>
        </p:spPr>
        <p:txBody>
          <a:bodyPr vert="vert" wrap="square" rtlCol="0">
            <a:spAutoFit/>
          </a:bodyPr>
          <a:lstStyle/>
          <a:p>
            <a:pPr algn="ctr"/>
            <a:r>
              <a:rPr lang="en-GB" dirty="0"/>
              <a:t>Defects</a:t>
            </a:r>
            <a:endParaRPr lang="en-GB" dirty="0"/>
          </a:p>
        </p:txBody>
      </p:sp>
      <p:sp>
        <p:nvSpPr>
          <p:cNvPr id="93" name="ZoneTexte 92"/>
          <p:cNvSpPr txBox="1"/>
          <p:nvPr/>
        </p:nvSpPr>
        <p:spPr>
          <a:xfrm>
            <a:off x="3654348" y="4307531"/>
            <a:ext cx="1080120" cy="369332"/>
          </a:xfrm>
          <a:prstGeom prst="rect">
            <a:avLst/>
          </a:prstGeom>
          <a:noFill/>
        </p:spPr>
        <p:txBody>
          <a:bodyPr wrap="square" rtlCol="0">
            <a:spAutoFit/>
          </a:bodyPr>
          <a:lstStyle/>
          <a:p>
            <a:pPr algn="ctr"/>
            <a:r>
              <a:rPr lang="en-GB" dirty="0" smtClean="0"/>
              <a:t>5 years</a:t>
            </a:r>
            <a:endParaRPr lang="en-GB" dirty="0"/>
          </a:p>
        </p:txBody>
      </p:sp>
      <p:sp>
        <p:nvSpPr>
          <p:cNvPr id="94" name="ZoneTexte 93"/>
          <p:cNvSpPr txBox="1"/>
          <p:nvPr/>
        </p:nvSpPr>
        <p:spPr>
          <a:xfrm>
            <a:off x="6354347" y="6083804"/>
            <a:ext cx="1068195" cy="369332"/>
          </a:xfrm>
          <a:prstGeom prst="rect">
            <a:avLst/>
          </a:prstGeom>
          <a:noFill/>
        </p:spPr>
        <p:txBody>
          <a:bodyPr wrap="square" rtlCol="0">
            <a:spAutoFit/>
          </a:bodyPr>
          <a:lstStyle/>
          <a:p>
            <a:pPr algn="ctr"/>
            <a:r>
              <a:rPr lang="en-GB" dirty="0" smtClean="0"/>
              <a:t>1 year</a:t>
            </a:r>
            <a:endParaRPr lang="en-GB" dirty="0"/>
          </a:p>
        </p:txBody>
      </p:sp>
      <p:sp>
        <p:nvSpPr>
          <p:cNvPr id="102" name="Ellipse 101"/>
          <p:cNvSpPr/>
          <p:nvPr/>
        </p:nvSpPr>
        <p:spPr>
          <a:xfrm>
            <a:off x="4644808" y="3573016"/>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 name="Ellipse 103"/>
          <p:cNvSpPr/>
          <p:nvPr/>
        </p:nvSpPr>
        <p:spPr>
          <a:xfrm>
            <a:off x="7326455" y="5373216"/>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Ellipse 105"/>
          <p:cNvSpPr/>
          <p:nvPr/>
        </p:nvSpPr>
        <p:spPr>
          <a:xfrm>
            <a:off x="3463385" y="3593632"/>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 name="Ellipse 107"/>
          <p:cNvSpPr/>
          <p:nvPr/>
        </p:nvSpPr>
        <p:spPr>
          <a:xfrm>
            <a:off x="6210332" y="5373216"/>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5" name="Groupe 54"/>
          <p:cNvGrpSpPr/>
          <p:nvPr/>
        </p:nvGrpSpPr>
        <p:grpSpPr>
          <a:xfrm>
            <a:off x="3006276" y="2914394"/>
            <a:ext cx="2376264" cy="1381413"/>
            <a:chOff x="8100392" y="2011883"/>
            <a:chExt cx="2376264" cy="1381413"/>
          </a:xfrm>
          <a:noFill/>
        </p:grpSpPr>
        <p:sp>
          <p:nvSpPr>
            <p:cNvPr id="43" name="Rectangle 42"/>
            <p:cNvSpPr/>
            <p:nvPr/>
          </p:nvSpPr>
          <p:spPr>
            <a:xfrm>
              <a:off x="8100392" y="2025144"/>
              <a:ext cx="2376264" cy="1368152"/>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5" name="Connecteur droit 44"/>
            <p:cNvCxnSpPr/>
            <p:nvPr/>
          </p:nvCxnSpPr>
          <p:spPr>
            <a:xfrm>
              <a:off x="831641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853244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874846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896448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9180512"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939653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a:off x="961256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982858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1004460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10259664" y="2011883"/>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e 6"/>
          <p:cNvGrpSpPr/>
          <p:nvPr/>
        </p:nvGrpSpPr>
        <p:grpSpPr>
          <a:xfrm>
            <a:off x="3006276" y="4722508"/>
            <a:ext cx="2328835" cy="1749208"/>
            <a:chOff x="5657982" y="2927655"/>
            <a:chExt cx="2328835" cy="1749208"/>
          </a:xfrm>
        </p:grpSpPr>
        <p:grpSp>
          <p:nvGrpSpPr>
            <p:cNvPr id="37" name="Groupe 36"/>
            <p:cNvGrpSpPr/>
            <p:nvPr/>
          </p:nvGrpSpPr>
          <p:grpSpPr>
            <a:xfrm>
              <a:off x="5801998" y="2996952"/>
              <a:ext cx="2184819" cy="1216298"/>
              <a:chOff x="2483768" y="3216995"/>
              <a:chExt cx="2184819" cy="1216298"/>
            </a:xfrm>
          </p:grpSpPr>
          <p:pic>
            <p:nvPicPr>
              <p:cNvPr id="38" name="Image 37"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9" name="Image 38"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sp>
          <p:nvSpPr>
            <p:cNvPr id="95" name="ZoneTexte 94"/>
            <p:cNvSpPr txBox="1"/>
            <p:nvPr/>
          </p:nvSpPr>
          <p:spPr>
            <a:xfrm>
              <a:off x="5717701" y="4307531"/>
              <a:ext cx="1176707" cy="369332"/>
            </a:xfrm>
            <a:prstGeom prst="rect">
              <a:avLst/>
            </a:prstGeom>
            <a:noFill/>
          </p:spPr>
          <p:txBody>
            <a:bodyPr wrap="square" rtlCol="0">
              <a:spAutoFit/>
            </a:bodyPr>
            <a:lstStyle/>
            <a:p>
              <a:pPr algn="ctr"/>
              <a:r>
                <a:rPr lang="en-GB" dirty="0" smtClean="0"/>
                <a:t>10 years</a:t>
              </a:r>
              <a:endParaRPr lang="en-GB" dirty="0"/>
            </a:p>
          </p:txBody>
        </p:sp>
        <p:sp>
          <p:nvSpPr>
            <p:cNvPr id="96" name="ZoneTexte 95"/>
            <p:cNvSpPr txBox="1"/>
            <p:nvPr/>
          </p:nvSpPr>
          <p:spPr>
            <a:xfrm>
              <a:off x="6954126" y="4295807"/>
              <a:ext cx="1032691" cy="369332"/>
            </a:xfrm>
            <a:prstGeom prst="rect">
              <a:avLst/>
            </a:prstGeom>
            <a:noFill/>
          </p:spPr>
          <p:txBody>
            <a:bodyPr wrap="square" rtlCol="0">
              <a:spAutoFit/>
            </a:bodyPr>
            <a:lstStyle/>
            <a:p>
              <a:pPr algn="ctr"/>
              <a:r>
                <a:rPr lang="en-GB" dirty="0" smtClean="0"/>
                <a:t>0 year</a:t>
              </a:r>
              <a:endParaRPr lang="en-GB" dirty="0"/>
            </a:p>
          </p:txBody>
        </p:sp>
        <p:sp>
          <p:nvSpPr>
            <p:cNvPr id="107" name="Ellipse 106"/>
            <p:cNvSpPr/>
            <p:nvPr/>
          </p:nvSpPr>
          <p:spPr>
            <a:xfrm>
              <a:off x="6210332" y="3573016"/>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0" name="Groupe 79"/>
            <p:cNvGrpSpPr/>
            <p:nvPr/>
          </p:nvGrpSpPr>
          <p:grpSpPr>
            <a:xfrm>
              <a:off x="5657982" y="2927655"/>
              <a:ext cx="1296144" cy="1368152"/>
              <a:chOff x="8244408" y="3076618"/>
              <a:chExt cx="1296144" cy="1368152"/>
            </a:xfrm>
          </p:grpSpPr>
          <p:sp>
            <p:nvSpPr>
              <p:cNvPr id="69" name="Rectangle 68"/>
              <p:cNvSpPr/>
              <p:nvPr/>
            </p:nvSpPr>
            <p:spPr>
              <a:xfrm>
                <a:off x="8244408" y="3076618"/>
                <a:ext cx="1296144" cy="1368152"/>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0" name="Connecteur droit 69"/>
              <p:cNvCxnSpPr/>
              <p:nvPr/>
            </p:nvCxnSpPr>
            <p:spPr>
              <a:xfrm>
                <a:off x="8460432"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a:off x="8676456"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a:off x="8892480"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a:off x="9108504"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a:off x="9324528"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6" name="Groupe 55"/>
          <p:cNvGrpSpPr/>
          <p:nvPr/>
        </p:nvGrpSpPr>
        <p:grpSpPr>
          <a:xfrm>
            <a:off x="5706276" y="4709247"/>
            <a:ext cx="2376264" cy="1381413"/>
            <a:chOff x="8100392" y="2011883"/>
            <a:chExt cx="2376264" cy="1381413"/>
          </a:xfrm>
          <a:noFill/>
        </p:grpSpPr>
        <p:sp>
          <p:nvSpPr>
            <p:cNvPr id="57" name="Rectangle 56"/>
            <p:cNvSpPr/>
            <p:nvPr/>
          </p:nvSpPr>
          <p:spPr>
            <a:xfrm>
              <a:off x="8100392" y="2025144"/>
              <a:ext cx="2376264" cy="1368152"/>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8" name="Connecteur droit 57"/>
            <p:cNvCxnSpPr/>
            <p:nvPr/>
          </p:nvCxnSpPr>
          <p:spPr>
            <a:xfrm>
              <a:off x="831641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a:off x="853244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874846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896448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9180512"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939653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961256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a:off x="982858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a:off x="1004460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10259664" y="2011883"/>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e 5"/>
          <p:cNvGrpSpPr/>
          <p:nvPr/>
        </p:nvGrpSpPr>
        <p:grpSpPr>
          <a:xfrm>
            <a:off x="5754070" y="2928462"/>
            <a:ext cx="2328835" cy="1762728"/>
            <a:chOff x="3101998" y="4715512"/>
            <a:chExt cx="2328835" cy="1762728"/>
          </a:xfrm>
        </p:grpSpPr>
        <p:grpSp>
          <p:nvGrpSpPr>
            <p:cNvPr id="31" name="Groupe 30"/>
            <p:cNvGrpSpPr/>
            <p:nvPr/>
          </p:nvGrpSpPr>
          <p:grpSpPr>
            <a:xfrm>
              <a:off x="3101998" y="4797152"/>
              <a:ext cx="2184819" cy="1216298"/>
              <a:chOff x="2483768" y="3216995"/>
              <a:chExt cx="2184819" cy="1216298"/>
            </a:xfrm>
          </p:grpSpPr>
          <p:pic>
            <p:nvPicPr>
              <p:cNvPr id="32" name="Image 3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3" name="Image 32"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sp>
          <p:nvSpPr>
            <p:cNvPr id="97" name="ZoneTexte 96"/>
            <p:cNvSpPr txBox="1"/>
            <p:nvPr/>
          </p:nvSpPr>
          <p:spPr>
            <a:xfrm>
              <a:off x="3149926" y="6090660"/>
              <a:ext cx="984398" cy="369332"/>
            </a:xfrm>
            <a:prstGeom prst="rect">
              <a:avLst/>
            </a:prstGeom>
            <a:noFill/>
          </p:spPr>
          <p:txBody>
            <a:bodyPr wrap="square" rtlCol="0">
              <a:spAutoFit/>
            </a:bodyPr>
            <a:lstStyle/>
            <a:p>
              <a:pPr algn="ctr"/>
              <a:r>
                <a:rPr lang="en-GB" dirty="0" smtClean="0"/>
                <a:t>0 year</a:t>
              </a:r>
              <a:endParaRPr lang="en-GB" dirty="0"/>
            </a:p>
          </p:txBody>
        </p:sp>
        <p:sp>
          <p:nvSpPr>
            <p:cNvPr id="98" name="ZoneTexte 97"/>
            <p:cNvSpPr txBox="1"/>
            <p:nvPr/>
          </p:nvSpPr>
          <p:spPr>
            <a:xfrm>
              <a:off x="4254126" y="6108908"/>
              <a:ext cx="1128414" cy="369332"/>
            </a:xfrm>
            <a:prstGeom prst="rect">
              <a:avLst/>
            </a:prstGeom>
            <a:noFill/>
          </p:spPr>
          <p:txBody>
            <a:bodyPr wrap="square" rtlCol="0">
              <a:spAutoFit/>
            </a:bodyPr>
            <a:lstStyle/>
            <a:p>
              <a:pPr algn="ctr"/>
              <a:r>
                <a:rPr lang="en-GB" dirty="0" smtClean="0"/>
                <a:t>10 years</a:t>
              </a:r>
              <a:endParaRPr lang="en-GB" dirty="0"/>
            </a:p>
          </p:txBody>
        </p:sp>
        <p:sp>
          <p:nvSpPr>
            <p:cNvPr id="103" name="Ellipse 102"/>
            <p:cNvSpPr/>
            <p:nvPr/>
          </p:nvSpPr>
          <p:spPr>
            <a:xfrm>
              <a:off x="4644808" y="5373216"/>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1" name="Groupe 80"/>
            <p:cNvGrpSpPr/>
            <p:nvPr/>
          </p:nvGrpSpPr>
          <p:grpSpPr>
            <a:xfrm>
              <a:off x="4134689" y="4715512"/>
              <a:ext cx="1296144" cy="1368152"/>
              <a:chOff x="8244408" y="3076618"/>
              <a:chExt cx="1296144" cy="1368152"/>
            </a:xfrm>
          </p:grpSpPr>
          <p:sp>
            <p:nvSpPr>
              <p:cNvPr id="82" name="Rectangle 81"/>
              <p:cNvSpPr/>
              <p:nvPr/>
            </p:nvSpPr>
            <p:spPr>
              <a:xfrm>
                <a:off x="8244408" y="3076618"/>
                <a:ext cx="1296144" cy="1368152"/>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3" name="Connecteur droit 82"/>
              <p:cNvCxnSpPr/>
              <p:nvPr/>
            </p:nvCxnSpPr>
            <p:spPr>
              <a:xfrm>
                <a:off x="8460432"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p:cNvCxnSpPr/>
              <p:nvPr/>
            </p:nvCxnSpPr>
            <p:spPr>
              <a:xfrm>
                <a:off x="8676456"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Connecteur droit 84"/>
              <p:cNvCxnSpPr/>
              <p:nvPr/>
            </p:nvCxnSpPr>
            <p:spPr>
              <a:xfrm>
                <a:off x="8892480"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p:nvCxnSpPr>
            <p:spPr>
              <a:xfrm>
                <a:off x="9108504"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9324528"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0" name="Groupe 109"/>
          <p:cNvGrpSpPr/>
          <p:nvPr/>
        </p:nvGrpSpPr>
        <p:grpSpPr>
          <a:xfrm>
            <a:off x="611560" y="3730182"/>
            <a:ext cx="1032691" cy="1216298"/>
            <a:chOff x="900391" y="3884048"/>
            <a:chExt cx="1032691" cy="1216298"/>
          </a:xfrm>
        </p:grpSpPr>
        <p:pic>
          <p:nvPicPr>
            <p:cNvPr id="112" name="Image 11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900391" y="3884048"/>
              <a:ext cx="1032691" cy="1216298"/>
            </a:xfrm>
            <a:prstGeom prst="rect">
              <a:avLst/>
            </a:prstGeom>
            <a:noFill/>
            <a:ln>
              <a:noFill/>
            </a:ln>
            <a:extLst>
              <a:ext uri="{53640926-AAD7-44D8-BBD7-CCE9431645EC}">
                <a14:shadowObscured xmlns:a14="http://schemas.microsoft.com/office/drawing/2010/main"/>
              </a:ext>
            </a:extLst>
          </p:spPr>
        </p:pic>
        <p:sp>
          <p:nvSpPr>
            <p:cNvPr id="113" name="Ellipse 112"/>
            <p:cNvSpPr/>
            <p:nvPr/>
          </p:nvSpPr>
          <p:spPr>
            <a:xfrm>
              <a:off x="1272721" y="4437112"/>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1144093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Prisoner dilemma</a:t>
            </a:r>
            <a:endParaRPr lang="en-GB" dirty="0"/>
          </a:p>
        </p:txBody>
      </p:sp>
      <p:grpSp>
        <p:nvGrpSpPr>
          <p:cNvPr id="4" name="Groupe 3"/>
          <p:cNvGrpSpPr/>
          <p:nvPr/>
        </p:nvGrpSpPr>
        <p:grpSpPr>
          <a:xfrm>
            <a:off x="5028062" y="1105986"/>
            <a:ext cx="1032691" cy="1205605"/>
            <a:chOff x="5040065" y="1124744"/>
            <a:chExt cx="1032691" cy="1205605"/>
          </a:xfrm>
        </p:grpSpPr>
        <p:pic>
          <p:nvPicPr>
            <p:cNvPr id="42" name="Image 4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5040065" y="1124744"/>
              <a:ext cx="1032691" cy="1205605"/>
            </a:xfrm>
            <a:prstGeom prst="rect">
              <a:avLst/>
            </a:prstGeom>
            <a:noFill/>
            <a:ln>
              <a:noFill/>
            </a:ln>
            <a:extLst>
              <a:ext uri="{53640926-AAD7-44D8-BBD7-CCE9431645EC}">
                <a14:shadowObscured xmlns:a14="http://schemas.microsoft.com/office/drawing/2010/main"/>
              </a:ext>
            </a:extLst>
          </p:spPr>
        </p:pic>
        <p:sp>
          <p:nvSpPr>
            <p:cNvPr id="101" name="Ellipse 100"/>
            <p:cNvSpPr/>
            <p:nvPr/>
          </p:nvSpPr>
          <p:spPr>
            <a:xfrm>
              <a:off x="5430833" y="1703037"/>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Rectangle 14"/>
          <p:cNvSpPr/>
          <p:nvPr/>
        </p:nvSpPr>
        <p:spPr>
          <a:xfrm>
            <a:off x="2844408" y="4653136"/>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p:cNvSpPr/>
          <p:nvPr/>
        </p:nvSpPr>
        <p:spPr>
          <a:xfrm>
            <a:off x="2844408" y="2853136"/>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p:cNvSpPr/>
          <p:nvPr/>
        </p:nvSpPr>
        <p:spPr>
          <a:xfrm>
            <a:off x="5544408" y="4653136"/>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p:cNvSpPr/>
          <p:nvPr/>
        </p:nvSpPr>
        <p:spPr>
          <a:xfrm>
            <a:off x="5544408" y="2853136"/>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e 29"/>
          <p:cNvGrpSpPr/>
          <p:nvPr/>
        </p:nvGrpSpPr>
        <p:grpSpPr>
          <a:xfrm>
            <a:off x="3101998" y="2996952"/>
            <a:ext cx="2184819" cy="1216298"/>
            <a:chOff x="2483768" y="3216995"/>
            <a:chExt cx="2184819" cy="1216298"/>
          </a:xfrm>
        </p:grpSpPr>
        <p:pic>
          <p:nvPicPr>
            <p:cNvPr id="24" name="Image 23"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29" name="Image 28"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grpSp>
        <p:nvGrpSpPr>
          <p:cNvPr id="34" name="Groupe 33"/>
          <p:cNvGrpSpPr/>
          <p:nvPr/>
        </p:nvGrpSpPr>
        <p:grpSpPr>
          <a:xfrm>
            <a:off x="5801998" y="4797152"/>
            <a:ext cx="2184819" cy="1216298"/>
            <a:chOff x="2483768" y="3216995"/>
            <a:chExt cx="2184819" cy="1216298"/>
          </a:xfrm>
        </p:grpSpPr>
        <p:pic>
          <p:nvPicPr>
            <p:cNvPr id="35" name="Image 34"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6" name="Image 35"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sp>
        <p:nvSpPr>
          <p:cNvPr id="88" name="ZoneTexte 87"/>
          <p:cNvSpPr txBox="1"/>
          <p:nvPr/>
        </p:nvSpPr>
        <p:spPr>
          <a:xfrm>
            <a:off x="2844408" y="2483604"/>
            <a:ext cx="2700000" cy="369332"/>
          </a:xfrm>
          <a:prstGeom prst="rect">
            <a:avLst/>
          </a:prstGeom>
          <a:noFill/>
          <a:ln w="28575">
            <a:solidFill>
              <a:schemeClr val="tx1"/>
            </a:solidFill>
          </a:ln>
        </p:spPr>
        <p:txBody>
          <a:bodyPr wrap="square" rtlCol="0">
            <a:spAutoFit/>
          </a:bodyPr>
          <a:lstStyle/>
          <a:p>
            <a:pPr algn="ctr"/>
            <a:r>
              <a:rPr lang="en-GB" dirty="0" smtClean="0"/>
              <a:t>Cooperates</a:t>
            </a:r>
            <a:endParaRPr lang="en-GB" dirty="0"/>
          </a:p>
        </p:txBody>
      </p:sp>
      <p:sp>
        <p:nvSpPr>
          <p:cNvPr id="89" name="ZoneTexte 88"/>
          <p:cNvSpPr txBox="1"/>
          <p:nvPr/>
        </p:nvSpPr>
        <p:spPr>
          <a:xfrm>
            <a:off x="2382943" y="2853136"/>
            <a:ext cx="461665" cy="1800000"/>
          </a:xfrm>
          <a:prstGeom prst="rect">
            <a:avLst/>
          </a:prstGeom>
          <a:noFill/>
          <a:ln w="28575">
            <a:solidFill>
              <a:schemeClr val="tx1"/>
            </a:solidFill>
          </a:ln>
        </p:spPr>
        <p:txBody>
          <a:bodyPr vert="vert" wrap="square" rtlCol="0">
            <a:spAutoFit/>
          </a:bodyPr>
          <a:lstStyle/>
          <a:p>
            <a:pPr algn="ctr"/>
            <a:r>
              <a:rPr lang="en-GB" dirty="0" smtClean="0"/>
              <a:t>Cooperates</a:t>
            </a:r>
            <a:endParaRPr lang="en-GB" dirty="0"/>
          </a:p>
        </p:txBody>
      </p:sp>
      <p:sp>
        <p:nvSpPr>
          <p:cNvPr id="90" name="ZoneTexte 89"/>
          <p:cNvSpPr txBox="1"/>
          <p:nvPr/>
        </p:nvSpPr>
        <p:spPr>
          <a:xfrm>
            <a:off x="5544408" y="2483804"/>
            <a:ext cx="2700000" cy="369332"/>
          </a:xfrm>
          <a:prstGeom prst="rect">
            <a:avLst/>
          </a:prstGeom>
          <a:noFill/>
          <a:ln w="28575">
            <a:solidFill>
              <a:schemeClr val="tx1"/>
            </a:solidFill>
          </a:ln>
        </p:spPr>
        <p:txBody>
          <a:bodyPr wrap="square" rtlCol="0">
            <a:spAutoFit/>
          </a:bodyPr>
          <a:lstStyle/>
          <a:p>
            <a:pPr algn="ctr"/>
            <a:r>
              <a:rPr lang="en-GB" dirty="0" smtClean="0"/>
              <a:t>Defects</a:t>
            </a:r>
            <a:endParaRPr lang="en-GB" dirty="0"/>
          </a:p>
        </p:txBody>
      </p:sp>
      <p:sp>
        <p:nvSpPr>
          <p:cNvPr id="91" name="ZoneTexte 90"/>
          <p:cNvSpPr txBox="1"/>
          <p:nvPr/>
        </p:nvSpPr>
        <p:spPr>
          <a:xfrm>
            <a:off x="2382943" y="4653136"/>
            <a:ext cx="461665" cy="1800000"/>
          </a:xfrm>
          <a:prstGeom prst="rect">
            <a:avLst/>
          </a:prstGeom>
          <a:noFill/>
          <a:ln w="28575">
            <a:solidFill>
              <a:schemeClr val="tx1"/>
            </a:solidFill>
          </a:ln>
        </p:spPr>
        <p:txBody>
          <a:bodyPr vert="vert" wrap="square" rtlCol="0">
            <a:spAutoFit/>
          </a:bodyPr>
          <a:lstStyle/>
          <a:p>
            <a:pPr algn="ctr"/>
            <a:r>
              <a:rPr lang="en-GB" dirty="0"/>
              <a:t>Defects</a:t>
            </a:r>
            <a:endParaRPr lang="en-GB" dirty="0"/>
          </a:p>
        </p:txBody>
      </p:sp>
      <p:sp>
        <p:nvSpPr>
          <p:cNvPr id="93" name="ZoneTexte 92"/>
          <p:cNvSpPr txBox="1"/>
          <p:nvPr/>
        </p:nvSpPr>
        <p:spPr>
          <a:xfrm>
            <a:off x="3654348" y="4307531"/>
            <a:ext cx="1080120" cy="369332"/>
          </a:xfrm>
          <a:prstGeom prst="rect">
            <a:avLst/>
          </a:prstGeom>
          <a:noFill/>
        </p:spPr>
        <p:txBody>
          <a:bodyPr wrap="square" rtlCol="0">
            <a:spAutoFit/>
          </a:bodyPr>
          <a:lstStyle/>
          <a:p>
            <a:pPr algn="ctr"/>
            <a:r>
              <a:rPr lang="en-GB" dirty="0" smtClean="0"/>
              <a:t>5 years</a:t>
            </a:r>
            <a:endParaRPr lang="en-GB" dirty="0"/>
          </a:p>
        </p:txBody>
      </p:sp>
      <p:sp>
        <p:nvSpPr>
          <p:cNvPr id="94" name="ZoneTexte 93"/>
          <p:cNvSpPr txBox="1"/>
          <p:nvPr/>
        </p:nvSpPr>
        <p:spPr>
          <a:xfrm>
            <a:off x="6354347" y="6083804"/>
            <a:ext cx="1068195" cy="369332"/>
          </a:xfrm>
          <a:prstGeom prst="rect">
            <a:avLst/>
          </a:prstGeom>
          <a:noFill/>
        </p:spPr>
        <p:txBody>
          <a:bodyPr wrap="square" rtlCol="0">
            <a:spAutoFit/>
          </a:bodyPr>
          <a:lstStyle/>
          <a:p>
            <a:pPr algn="ctr"/>
            <a:r>
              <a:rPr lang="en-GB" dirty="0" smtClean="0"/>
              <a:t>1 year</a:t>
            </a:r>
            <a:endParaRPr lang="en-GB" dirty="0"/>
          </a:p>
        </p:txBody>
      </p:sp>
      <p:sp>
        <p:nvSpPr>
          <p:cNvPr id="102" name="Ellipse 101"/>
          <p:cNvSpPr/>
          <p:nvPr/>
        </p:nvSpPr>
        <p:spPr>
          <a:xfrm>
            <a:off x="4644808" y="3573016"/>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 name="Ellipse 103"/>
          <p:cNvSpPr/>
          <p:nvPr/>
        </p:nvSpPr>
        <p:spPr>
          <a:xfrm>
            <a:off x="7326455" y="5373216"/>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Ellipse 105"/>
          <p:cNvSpPr/>
          <p:nvPr/>
        </p:nvSpPr>
        <p:spPr>
          <a:xfrm>
            <a:off x="3463385" y="3593632"/>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 name="Ellipse 107"/>
          <p:cNvSpPr/>
          <p:nvPr/>
        </p:nvSpPr>
        <p:spPr>
          <a:xfrm>
            <a:off x="6210332" y="5373216"/>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5" name="Groupe 54"/>
          <p:cNvGrpSpPr/>
          <p:nvPr/>
        </p:nvGrpSpPr>
        <p:grpSpPr>
          <a:xfrm>
            <a:off x="3006276" y="2914394"/>
            <a:ext cx="2376264" cy="1381413"/>
            <a:chOff x="8100392" y="2011883"/>
            <a:chExt cx="2376264" cy="1381413"/>
          </a:xfrm>
          <a:noFill/>
        </p:grpSpPr>
        <p:sp>
          <p:nvSpPr>
            <p:cNvPr id="43" name="Rectangle 42"/>
            <p:cNvSpPr/>
            <p:nvPr/>
          </p:nvSpPr>
          <p:spPr>
            <a:xfrm>
              <a:off x="8100392" y="2025144"/>
              <a:ext cx="2376264" cy="1368152"/>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5" name="Connecteur droit 44"/>
            <p:cNvCxnSpPr/>
            <p:nvPr/>
          </p:nvCxnSpPr>
          <p:spPr>
            <a:xfrm>
              <a:off x="831641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853244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874846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896448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9180512"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939653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a:off x="961256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982858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1004460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10259664" y="2011883"/>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e 6"/>
          <p:cNvGrpSpPr/>
          <p:nvPr/>
        </p:nvGrpSpPr>
        <p:grpSpPr>
          <a:xfrm>
            <a:off x="3006276" y="4722508"/>
            <a:ext cx="2328835" cy="1749208"/>
            <a:chOff x="5657982" y="2927655"/>
            <a:chExt cx="2328835" cy="1749208"/>
          </a:xfrm>
        </p:grpSpPr>
        <p:grpSp>
          <p:nvGrpSpPr>
            <p:cNvPr id="37" name="Groupe 36"/>
            <p:cNvGrpSpPr/>
            <p:nvPr/>
          </p:nvGrpSpPr>
          <p:grpSpPr>
            <a:xfrm>
              <a:off x="5801998" y="2996952"/>
              <a:ext cx="2184819" cy="1216298"/>
              <a:chOff x="2483768" y="3216995"/>
              <a:chExt cx="2184819" cy="1216298"/>
            </a:xfrm>
          </p:grpSpPr>
          <p:pic>
            <p:nvPicPr>
              <p:cNvPr id="38" name="Image 37"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9" name="Image 38"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sp>
          <p:nvSpPr>
            <p:cNvPr id="95" name="ZoneTexte 94"/>
            <p:cNvSpPr txBox="1"/>
            <p:nvPr/>
          </p:nvSpPr>
          <p:spPr>
            <a:xfrm>
              <a:off x="5717701" y="4307531"/>
              <a:ext cx="1176707" cy="369332"/>
            </a:xfrm>
            <a:prstGeom prst="rect">
              <a:avLst/>
            </a:prstGeom>
            <a:noFill/>
          </p:spPr>
          <p:txBody>
            <a:bodyPr wrap="square" rtlCol="0">
              <a:spAutoFit/>
            </a:bodyPr>
            <a:lstStyle/>
            <a:p>
              <a:pPr algn="ctr"/>
              <a:r>
                <a:rPr lang="en-GB" dirty="0" smtClean="0"/>
                <a:t>10 years</a:t>
              </a:r>
              <a:endParaRPr lang="en-GB" dirty="0"/>
            </a:p>
          </p:txBody>
        </p:sp>
        <p:sp>
          <p:nvSpPr>
            <p:cNvPr id="96" name="ZoneTexte 95"/>
            <p:cNvSpPr txBox="1"/>
            <p:nvPr/>
          </p:nvSpPr>
          <p:spPr>
            <a:xfrm>
              <a:off x="6954126" y="4295807"/>
              <a:ext cx="1032691" cy="369332"/>
            </a:xfrm>
            <a:prstGeom prst="rect">
              <a:avLst/>
            </a:prstGeom>
            <a:noFill/>
          </p:spPr>
          <p:txBody>
            <a:bodyPr wrap="square" rtlCol="0">
              <a:spAutoFit/>
            </a:bodyPr>
            <a:lstStyle/>
            <a:p>
              <a:pPr algn="ctr"/>
              <a:r>
                <a:rPr lang="en-GB" dirty="0" smtClean="0"/>
                <a:t>0 year</a:t>
              </a:r>
              <a:endParaRPr lang="en-GB" dirty="0"/>
            </a:p>
          </p:txBody>
        </p:sp>
        <p:sp>
          <p:nvSpPr>
            <p:cNvPr id="107" name="Ellipse 106"/>
            <p:cNvSpPr/>
            <p:nvPr/>
          </p:nvSpPr>
          <p:spPr>
            <a:xfrm>
              <a:off x="6210332" y="3573016"/>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0" name="Groupe 79"/>
            <p:cNvGrpSpPr/>
            <p:nvPr/>
          </p:nvGrpSpPr>
          <p:grpSpPr>
            <a:xfrm>
              <a:off x="5657982" y="2927655"/>
              <a:ext cx="1296144" cy="1368152"/>
              <a:chOff x="8244408" y="3076618"/>
              <a:chExt cx="1296144" cy="1368152"/>
            </a:xfrm>
          </p:grpSpPr>
          <p:sp>
            <p:nvSpPr>
              <p:cNvPr id="69" name="Rectangle 68"/>
              <p:cNvSpPr/>
              <p:nvPr/>
            </p:nvSpPr>
            <p:spPr>
              <a:xfrm>
                <a:off x="8244408" y="3076618"/>
                <a:ext cx="1296144" cy="1368152"/>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0" name="Connecteur droit 69"/>
              <p:cNvCxnSpPr/>
              <p:nvPr/>
            </p:nvCxnSpPr>
            <p:spPr>
              <a:xfrm>
                <a:off x="8460432"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a:off x="8676456"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a:off x="8892480"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a:off x="9108504"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a:off x="9324528"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6" name="Groupe 55"/>
          <p:cNvGrpSpPr/>
          <p:nvPr/>
        </p:nvGrpSpPr>
        <p:grpSpPr>
          <a:xfrm>
            <a:off x="5706276" y="4709247"/>
            <a:ext cx="2376264" cy="1381413"/>
            <a:chOff x="8100392" y="2011883"/>
            <a:chExt cx="2376264" cy="1381413"/>
          </a:xfrm>
          <a:noFill/>
        </p:grpSpPr>
        <p:sp>
          <p:nvSpPr>
            <p:cNvPr id="57" name="Rectangle 56"/>
            <p:cNvSpPr/>
            <p:nvPr/>
          </p:nvSpPr>
          <p:spPr>
            <a:xfrm>
              <a:off x="8100392" y="2025144"/>
              <a:ext cx="2376264" cy="1368152"/>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8" name="Connecteur droit 57"/>
            <p:cNvCxnSpPr/>
            <p:nvPr/>
          </p:nvCxnSpPr>
          <p:spPr>
            <a:xfrm>
              <a:off x="831641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a:off x="853244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874846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896448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9180512"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939653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961256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a:off x="982858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a:off x="1004460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10259664" y="2011883"/>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e 5"/>
          <p:cNvGrpSpPr/>
          <p:nvPr/>
        </p:nvGrpSpPr>
        <p:grpSpPr>
          <a:xfrm>
            <a:off x="5754070" y="2928462"/>
            <a:ext cx="2328835" cy="1762728"/>
            <a:chOff x="3101998" y="4715512"/>
            <a:chExt cx="2328835" cy="1762728"/>
          </a:xfrm>
        </p:grpSpPr>
        <p:grpSp>
          <p:nvGrpSpPr>
            <p:cNvPr id="31" name="Groupe 30"/>
            <p:cNvGrpSpPr/>
            <p:nvPr/>
          </p:nvGrpSpPr>
          <p:grpSpPr>
            <a:xfrm>
              <a:off x="3101998" y="4797152"/>
              <a:ext cx="2184819" cy="1216298"/>
              <a:chOff x="2483768" y="3216995"/>
              <a:chExt cx="2184819" cy="1216298"/>
            </a:xfrm>
          </p:grpSpPr>
          <p:pic>
            <p:nvPicPr>
              <p:cNvPr id="32" name="Image 3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3" name="Image 32"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sp>
          <p:nvSpPr>
            <p:cNvPr id="97" name="ZoneTexte 96"/>
            <p:cNvSpPr txBox="1"/>
            <p:nvPr/>
          </p:nvSpPr>
          <p:spPr>
            <a:xfrm>
              <a:off x="3149926" y="6090660"/>
              <a:ext cx="984398" cy="369332"/>
            </a:xfrm>
            <a:prstGeom prst="rect">
              <a:avLst/>
            </a:prstGeom>
            <a:noFill/>
          </p:spPr>
          <p:txBody>
            <a:bodyPr wrap="square" rtlCol="0">
              <a:spAutoFit/>
            </a:bodyPr>
            <a:lstStyle/>
            <a:p>
              <a:pPr algn="ctr"/>
              <a:r>
                <a:rPr lang="en-GB" dirty="0" smtClean="0"/>
                <a:t>0 year</a:t>
              </a:r>
              <a:endParaRPr lang="en-GB" dirty="0"/>
            </a:p>
          </p:txBody>
        </p:sp>
        <p:sp>
          <p:nvSpPr>
            <p:cNvPr id="98" name="ZoneTexte 97"/>
            <p:cNvSpPr txBox="1"/>
            <p:nvPr/>
          </p:nvSpPr>
          <p:spPr>
            <a:xfrm>
              <a:off x="4254126" y="6108908"/>
              <a:ext cx="1128414" cy="369332"/>
            </a:xfrm>
            <a:prstGeom prst="rect">
              <a:avLst/>
            </a:prstGeom>
            <a:noFill/>
          </p:spPr>
          <p:txBody>
            <a:bodyPr wrap="square" rtlCol="0">
              <a:spAutoFit/>
            </a:bodyPr>
            <a:lstStyle/>
            <a:p>
              <a:pPr algn="ctr"/>
              <a:r>
                <a:rPr lang="en-GB" dirty="0" smtClean="0"/>
                <a:t>10 years</a:t>
              </a:r>
              <a:endParaRPr lang="en-GB" dirty="0"/>
            </a:p>
          </p:txBody>
        </p:sp>
        <p:sp>
          <p:nvSpPr>
            <p:cNvPr id="103" name="Ellipse 102"/>
            <p:cNvSpPr/>
            <p:nvPr/>
          </p:nvSpPr>
          <p:spPr>
            <a:xfrm>
              <a:off x="4644808" y="5373216"/>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1" name="Groupe 80"/>
            <p:cNvGrpSpPr/>
            <p:nvPr/>
          </p:nvGrpSpPr>
          <p:grpSpPr>
            <a:xfrm>
              <a:off x="4134689" y="4715512"/>
              <a:ext cx="1296144" cy="1368152"/>
              <a:chOff x="8244408" y="3076618"/>
              <a:chExt cx="1296144" cy="1368152"/>
            </a:xfrm>
          </p:grpSpPr>
          <p:sp>
            <p:nvSpPr>
              <p:cNvPr id="82" name="Rectangle 81"/>
              <p:cNvSpPr/>
              <p:nvPr/>
            </p:nvSpPr>
            <p:spPr>
              <a:xfrm>
                <a:off x="8244408" y="3076618"/>
                <a:ext cx="1296144" cy="1368152"/>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3" name="Connecteur droit 82"/>
              <p:cNvCxnSpPr/>
              <p:nvPr/>
            </p:nvCxnSpPr>
            <p:spPr>
              <a:xfrm>
                <a:off x="8460432"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p:cNvCxnSpPr/>
              <p:nvPr/>
            </p:nvCxnSpPr>
            <p:spPr>
              <a:xfrm>
                <a:off x="8676456"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Connecteur droit 84"/>
              <p:cNvCxnSpPr/>
              <p:nvPr/>
            </p:nvCxnSpPr>
            <p:spPr>
              <a:xfrm>
                <a:off x="8892480"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p:nvCxnSpPr>
            <p:spPr>
              <a:xfrm>
                <a:off x="9108504"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9324528"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0" name="Groupe 109"/>
          <p:cNvGrpSpPr/>
          <p:nvPr/>
        </p:nvGrpSpPr>
        <p:grpSpPr>
          <a:xfrm>
            <a:off x="611560" y="3730182"/>
            <a:ext cx="1032691" cy="1216298"/>
            <a:chOff x="900391" y="3884048"/>
            <a:chExt cx="1032691" cy="1216298"/>
          </a:xfrm>
        </p:grpSpPr>
        <p:pic>
          <p:nvPicPr>
            <p:cNvPr id="112" name="Image 11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900391" y="3884048"/>
              <a:ext cx="1032691" cy="1216298"/>
            </a:xfrm>
            <a:prstGeom prst="rect">
              <a:avLst/>
            </a:prstGeom>
            <a:noFill/>
            <a:ln>
              <a:noFill/>
            </a:ln>
            <a:extLst>
              <a:ext uri="{53640926-AAD7-44D8-BBD7-CCE9431645EC}">
                <a14:shadowObscured xmlns:a14="http://schemas.microsoft.com/office/drawing/2010/main"/>
              </a:ext>
            </a:extLst>
          </p:spPr>
        </p:pic>
        <p:sp>
          <p:nvSpPr>
            <p:cNvPr id="113" name="Ellipse 112"/>
            <p:cNvSpPr/>
            <p:nvPr/>
          </p:nvSpPr>
          <p:spPr>
            <a:xfrm>
              <a:off x="1272721" y="4437112"/>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2" name="Rectangle 91"/>
          <p:cNvSpPr/>
          <p:nvPr/>
        </p:nvSpPr>
        <p:spPr>
          <a:xfrm>
            <a:off x="2843808" y="2843613"/>
            <a:ext cx="2700000" cy="18000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30131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Prisoner dilemma</a:t>
            </a:r>
            <a:endParaRPr lang="en-GB" dirty="0"/>
          </a:p>
        </p:txBody>
      </p:sp>
      <p:grpSp>
        <p:nvGrpSpPr>
          <p:cNvPr id="4" name="Groupe 3"/>
          <p:cNvGrpSpPr/>
          <p:nvPr/>
        </p:nvGrpSpPr>
        <p:grpSpPr>
          <a:xfrm>
            <a:off x="5028062" y="1105986"/>
            <a:ext cx="1032691" cy="1205605"/>
            <a:chOff x="5040065" y="1124744"/>
            <a:chExt cx="1032691" cy="1205605"/>
          </a:xfrm>
        </p:grpSpPr>
        <p:pic>
          <p:nvPicPr>
            <p:cNvPr id="42" name="Image 4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5040065" y="1124744"/>
              <a:ext cx="1032691" cy="1205605"/>
            </a:xfrm>
            <a:prstGeom prst="rect">
              <a:avLst/>
            </a:prstGeom>
            <a:noFill/>
            <a:ln>
              <a:noFill/>
            </a:ln>
            <a:extLst>
              <a:ext uri="{53640926-AAD7-44D8-BBD7-CCE9431645EC}">
                <a14:shadowObscured xmlns:a14="http://schemas.microsoft.com/office/drawing/2010/main"/>
              </a:ext>
            </a:extLst>
          </p:spPr>
        </p:pic>
        <p:sp>
          <p:nvSpPr>
            <p:cNvPr id="101" name="Ellipse 100"/>
            <p:cNvSpPr/>
            <p:nvPr/>
          </p:nvSpPr>
          <p:spPr>
            <a:xfrm>
              <a:off x="5430833" y="1703037"/>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Rectangle 14"/>
          <p:cNvSpPr/>
          <p:nvPr/>
        </p:nvSpPr>
        <p:spPr>
          <a:xfrm>
            <a:off x="2844408" y="4653136"/>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p:cNvSpPr/>
          <p:nvPr/>
        </p:nvSpPr>
        <p:spPr>
          <a:xfrm>
            <a:off x="2844408" y="2853136"/>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p:cNvSpPr/>
          <p:nvPr/>
        </p:nvSpPr>
        <p:spPr>
          <a:xfrm>
            <a:off x="5544408" y="4653136"/>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p:cNvSpPr/>
          <p:nvPr/>
        </p:nvSpPr>
        <p:spPr>
          <a:xfrm>
            <a:off x="5544408" y="2853136"/>
            <a:ext cx="2700000" cy="1800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e 29"/>
          <p:cNvGrpSpPr/>
          <p:nvPr/>
        </p:nvGrpSpPr>
        <p:grpSpPr>
          <a:xfrm>
            <a:off x="3101998" y="2996952"/>
            <a:ext cx="2184819" cy="1216298"/>
            <a:chOff x="2483768" y="3216995"/>
            <a:chExt cx="2184819" cy="1216298"/>
          </a:xfrm>
        </p:grpSpPr>
        <p:pic>
          <p:nvPicPr>
            <p:cNvPr id="24" name="Image 23"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29" name="Image 28"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grpSp>
        <p:nvGrpSpPr>
          <p:cNvPr id="34" name="Groupe 33"/>
          <p:cNvGrpSpPr/>
          <p:nvPr/>
        </p:nvGrpSpPr>
        <p:grpSpPr>
          <a:xfrm>
            <a:off x="5801998" y="4797152"/>
            <a:ext cx="2184819" cy="1216298"/>
            <a:chOff x="2483768" y="3216995"/>
            <a:chExt cx="2184819" cy="1216298"/>
          </a:xfrm>
        </p:grpSpPr>
        <p:pic>
          <p:nvPicPr>
            <p:cNvPr id="35" name="Image 34"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6" name="Image 35"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sp>
        <p:nvSpPr>
          <p:cNvPr id="88" name="ZoneTexte 87"/>
          <p:cNvSpPr txBox="1"/>
          <p:nvPr/>
        </p:nvSpPr>
        <p:spPr>
          <a:xfrm>
            <a:off x="2844408" y="2483604"/>
            <a:ext cx="2700000" cy="369332"/>
          </a:xfrm>
          <a:prstGeom prst="rect">
            <a:avLst/>
          </a:prstGeom>
          <a:noFill/>
          <a:ln w="28575">
            <a:solidFill>
              <a:schemeClr val="tx1"/>
            </a:solidFill>
          </a:ln>
        </p:spPr>
        <p:txBody>
          <a:bodyPr wrap="square" rtlCol="0">
            <a:spAutoFit/>
          </a:bodyPr>
          <a:lstStyle/>
          <a:p>
            <a:pPr algn="ctr"/>
            <a:r>
              <a:rPr lang="en-GB" dirty="0" smtClean="0"/>
              <a:t>Cooperates</a:t>
            </a:r>
            <a:endParaRPr lang="en-GB" dirty="0"/>
          </a:p>
        </p:txBody>
      </p:sp>
      <p:sp>
        <p:nvSpPr>
          <p:cNvPr id="89" name="ZoneTexte 88"/>
          <p:cNvSpPr txBox="1"/>
          <p:nvPr/>
        </p:nvSpPr>
        <p:spPr>
          <a:xfrm>
            <a:off x="2382943" y="2853136"/>
            <a:ext cx="461665" cy="1800000"/>
          </a:xfrm>
          <a:prstGeom prst="rect">
            <a:avLst/>
          </a:prstGeom>
          <a:noFill/>
          <a:ln w="28575">
            <a:solidFill>
              <a:schemeClr val="tx1"/>
            </a:solidFill>
          </a:ln>
        </p:spPr>
        <p:txBody>
          <a:bodyPr vert="vert" wrap="square" rtlCol="0">
            <a:spAutoFit/>
          </a:bodyPr>
          <a:lstStyle/>
          <a:p>
            <a:pPr algn="ctr"/>
            <a:r>
              <a:rPr lang="en-GB" dirty="0" smtClean="0"/>
              <a:t>Cooperates</a:t>
            </a:r>
            <a:endParaRPr lang="en-GB" dirty="0"/>
          </a:p>
        </p:txBody>
      </p:sp>
      <p:sp>
        <p:nvSpPr>
          <p:cNvPr id="90" name="ZoneTexte 89"/>
          <p:cNvSpPr txBox="1"/>
          <p:nvPr/>
        </p:nvSpPr>
        <p:spPr>
          <a:xfrm>
            <a:off x="5544408" y="2483804"/>
            <a:ext cx="2700000" cy="369332"/>
          </a:xfrm>
          <a:prstGeom prst="rect">
            <a:avLst/>
          </a:prstGeom>
          <a:noFill/>
          <a:ln w="28575">
            <a:solidFill>
              <a:schemeClr val="tx1"/>
            </a:solidFill>
          </a:ln>
        </p:spPr>
        <p:txBody>
          <a:bodyPr wrap="square" rtlCol="0">
            <a:spAutoFit/>
          </a:bodyPr>
          <a:lstStyle/>
          <a:p>
            <a:pPr algn="ctr"/>
            <a:r>
              <a:rPr lang="en-GB" dirty="0" smtClean="0"/>
              <a:t>Defects</a:t>
            </a:r>
            <a:endParaRPr lang="en-GB" dirty="0"/>
          </a:p>
        </p:txBody>
      </p:sp>
      <p:sp>
        <p:nvSpPr>
          <p:cNvPr id="91" name="ZoneTexte 90"/>
          <p:cNvSpPr txBox="1"/>
          <p:nvPr/>
        </p:nvSpPr>
        <p:spPr>
          <a:xfrm>
            <a:off x="2382943" y="4653136"/>
            <a:ext cx="461665" cy="1800000"/>
          </a:xfrm>
          <a:prstGeom prst="rect">
            <a:avLst/>
          </a:prstGeom>
          <a:noFill/>
          <a:ln w="28575">
            <a:solidFill>
              <a:schemeClr val="tx1"/>
            </a:solidFill>
          </a:ln>
        </p:spPr>
        <p:txBody>
          <a:bodyPr vert="vert" wrap="square" rtlCol="0">
            <a:spAutoFit/>
          </a:bodyPr>
          <a:lstStyle/>
          <a:p>
            <a:pPr algn="ctr"/>
            <a:r>
              <a:rPr lang="en-GB" dirty="0"/>
              <a:t>Defects</a:t>
            </a:r>
            <a:endParaRPr lang="en-GB" dirty="0"/>
          </a:p>
        </p:txBody>
      </p:sp>
      <p:sp>
        <p:nvSpPr>
          <p:cNvPr id="93" name="ZoneTexte 92"/>
          <p:cNvSpPr txBox="1"/>
          <p:nvPr/>
        </p:nvSpPr>
        <p:spPr>
          <a:xfrm>
            <a:off x="3654348" y="4307531"/>
            <a:ext cx="1080120" cy="369332"/>
          </a:xfrm>
          <a:prstGeom prst="rect">
            <a:avLst/>
          </a:prstGeom>
          <a:noFill/>
        </p:spPr>
        <p:txBody>
          <a:bodyPr wrap="square" rtlCol="0">
            <a:spAutoFit/>
          </a:bodyPr>
          <a:lstStyle/>
          <a:p>
            <a:pPr algn="ctr"/>
            <a:r>
              <a:rPr lang="en-GB" dirty="0" smtClean="0"/>
              <a:t>5 years</a:t>
            </a:r>
            <a:endParaRPr lang="en-GB" dirty="0"/>
          </a:p>
        </p:txBody>
      </p:sp>
      <p:sp>
        <p:nvSpPr>
          <p:cNvPr id="94" name="ZoneTexte 93"/>
          <p:cNvSpPr txBox="1"/>
          <p:nvPr/>
        </p:nvSpPr>
        <p:spPr>
          <a:xfrm>
            <a:off x="6354347" y="6083804"/>
            <a:ext cx="1068195" cy="369332"/>
          </a:xfrm>
          <a:prstGeom prst="rect">
            <a:avLst/>
          </a:prstGeom>
          <a:noFill/>
        </p:spPr>
        <p:txBody>
          <a:bodyPr wrap="square" rtlCol="0">
            <a:spAutoFit/>
          </a:bodyPr>
          <a:lstStyle/>
          <a:p>
            <a:pPr algn="ctr"/>
            <a:r>
              <a:rPr lang="en-GB" dirty="0" smtClean="0"/>
              <a:t>1 year</a:t>
            </a:r>
            <a:endParaRPr lang="en-GB" dirty="0"/>
          </a:p>
        </p:txBody>
      </p:sp>
      <p:sp>
        <p:nvSpPr>
          <p:cNvPr id="102" name="Ellipse 101"/>
          <p:cNvSpPr/>
          <p:nvPr/>
        </p:nvSpPr>
        <p:spPr>
          <a:xfrm>
            <a:off x="4644808" y="3573016"/>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 name="Ellipse 103"/>
          <p:cNvSpPr/>
          <p:nvPr/>
        </p:nvSpPr>
        <p:spPr>
          <a:xfrm>
            <a:off x="7326455" y="5373216"/>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Ellipse 105"/>
          <p:cNvSpPr/>
          <p:nvPr/>
        </p:nvSpPr>
        <p:spPr>
          <a:xfrm>
            <a:off x="3463385" y="3593632"/>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 name="Ellipse 107"/>
          <p:cNvSpPr/>
          <p:nvPr/>
        </p:nvSpPr>
        <p:spPr>
          <a:xfrm>
            <a:off x="6210332" y="5373216"/>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5" name="Groupe 54"/>
          <p:cNvGrpSpPr/>
          <p:nvPr/>
        </p:nvGrpSpPr>
        <p:grpSpPr>
          <a:xfrm>
            <a:off x="3006276" y="2914394"/>
            <a:ext cx="2376264" cy="1381413"/>
            <a:chOff x="8100392" y="2011883"/>
            <a:chExt cx="2376264" cy="1381413"/>
          </a:xfrm>
          <a:noFill/>
        </p:grpSpPr>
        <p:sp>
          <p:nvSpPr>
            <p:cNvPr id="43" name="Rectangle 42"/>
            <p:cNvSpPr/>
            <p:nvPr/>
          </p:nvSpPr>
          <p:spPr>
            <a:xfrm>
              <a:off x="8100392" y="2025144"/>
              <a:ext cx="2376264" cy="1368152"/>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5" name="Connecteur droit 44"/>
            <p:cNvCxnSpPr/>
            <p:nvPr/>
          </p:nvCxnSpPr>
          <p:spPr>
            <a:xfrm>
              <a:off x="831641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853244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874846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896448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9180512"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939653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a:off x="961256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982858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1004460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10259664" y="2011883"/>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e 6"/>
          <p:cNvGrpSpPr/>
          <p:nvPr/>
        </p:nvGrpSpPr>
        <p:grpSpPr>
          <a:xfrm>
            <a:off x="3006276" y="4722508"/>
            <a:ext cx="2328835" cy="1749208"/>
            <a:chOff x="5657982" y="2927655"/>
            <a:chExt cx="2328835" cy="1749208"/>
          </a:xfrm>
        </p:grpSpPr>
        <p:grpSp>
          <p:nvGrpSpPr>
            <p:cNvPr id="37" name="Groupe 36"/>
            <p:cNvGrpSpPr/>
            <p:nvPr/>
          </p:nvGrpSpPr>
          <p:grpSpPr>
            <a:xfrm>
              <a:off x="5801998" y="2996952"/>
              <a:ext cx="2184819" cy="1216298"/>
              <a:chOff x="2483768" y="3216995"/>
              <a:chExt cx="2184819" cy="1216298"/>
            </a:xfrm>
          </p:grpSpPr>
          <p:pic>
            <p:nvPicPr>
              <p:cNvPr id="38" name="Image 37"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9" name="Image 38"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sp>
          <p:nvSpPr>
            <p:cNvPr id="95" name="ZoneTexte 94"/>
            <p:cNvSpPr txBox="1"/>
            <p:nvPr/>
          </p:nvSpPr>
          <p:spPr>
            <a:xfrm>
              <a:off x="5717701" y="4307531"/>
              <a:ext cx="1176707" cy="369332"/>
            </a:xfrm>
            <a:prstGeom prst="rect">
              <a:avLst/>
            </a:prstGeom>
            <a:noFill/>
          </p:spPr>
          <p:txBody>
            <a:bodyPr wrap="square" rtlCol="0">
              <a:spAutoFit/>
            </a:bodyPr>
            <a:lstStyle/>
            <a:p>
              <a:pPr algn="ctr"/>
              <a:r>
                <a:rPr lang="en-GB" dirty="0" smtClean="0"/>
                <a:t>10 years</a:t>
              </a:r>
              <a:endParaRPr lang="en-GB" dirty="0"/>
            </a:p>
          </p:txBody>
        </p:sp>
        <p:sp>
          <p:nvSpPr>
            <p:cNvPr id="96" name="ZoneTexte 95"/>
            <p:cNvSpPr txBox="1"/>
            <p:nvPr/>
          </p:nvSpPr>
          <p:spPr>
            <a:xfrm>
              <a:off x="6954126" y="4295807"/>
              <a:ext cx="1032691" cy="369332"/>
            </a:xfrm>
            <a:prstGeom prst="rect">
              <a:avLst/>
            </a:prstGeom>
            <a:noFill/>
          </p:spPr>
          <p:txBody>
            <a:bodyPr wrap="square" rtlCol="0">
              <a:spAutoFit/>
            </a:bodyPr>
            <a:lstStyle/>
            <a:p>
              <a:pPr algn="ctr"/>
              <a:r>
                <a:rPr lang="en-GB" dirty="0" smtClean="0"/>
                <a:t>0 year</a:t>
              </a:r>
              <a:endParaRPr lang="en-GB" dirty="0"/>
            </a:p>
          </p:txBody>
        </p:sp>
        <p:sp>
          <p:nvSpPr>
            <p:cNvPr id="107" name="Ellipse 106"/>
            <p:cNvSpPr/>
            <p:nvPr/>
          </p:nvSpPr>
          <p:spPr>
            <a:xfrm>
              <a:off x="6210332" y="3573016"/>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0" name="Groupe 79"/>
            <p:cNvGrpSpPr/>
            <p:nvPr/>
          </p:nvGrpSpPr>
          <p:grpSpPr>
            <a:xfrm>
              <a:off x="5657982" y="2927655"/>
              <a:ext cx="1296144" cy="1368152"/>
              <a:chOff x="8244408" y="3076618"/>
              <a:chExt cx="1296144" cy="1368152"/>
            </a:xfrm>
          </p:grpSpPr>
          <p:sp>
            <p:nvSpPr>
              <p:cNvPr id="69" name="Rectangle 68"/>
              <p:cNvSpPr/>
              <p:nvPr/>
            </p:nvSpPr>
            <p:spPr>
              <a:xfrm>
                <a:off x="8244408" y="3076618"/>
                <a:ext cx="1296144" cy="1368152"/>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0" name="Connecteur droit 69"/>
              <p:cNvCxnSpPr/>
              <p:nvPr/>
            </p:nvCxnSpPr>
            <p:spPr>
              <a:xfrm>
                <a:off x="8460432"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a:off x="8676456"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a:off x="8892480"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a:off x="9108504"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a:off x="9324528"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6" name="Groupe 55"/>
          <p:cNvGrpSpPr/>
          <p:nvPr/>
        </p:nvGrpSpPr>
        <p:grpSpPr>
          <a:xfrm>
            <a:off x="5706276" y="4709247"/>
            <a:ext cx="2376264" cy="1381413"/>
            <a:chOff x="8100392" y="2011883"/>
            <a:chExt cx="2376264" cy="1381413"/>
          </a:xfrm>
          <a:noFill/>
        </p:grpSpPr>
        <p:sp>
          <p:nvSpPr>
            <p:cNvPr id="57" name="Rectangle 56"/>
            <p:cNvSpPr/>
            <p:nvPr/>
          </p:nvSpPr>
          <p:spPr>
            <a:xfrm>
              <a:off x="8100392" y="2025144"/>
              <a:ext cx="2376264" cy="1368152"/>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8" name="Connecteur droit 57"/>
            <p:cNvCxnSpPr/>
            <p:nvPr/>
          </p:nvCxnSpPr>
          <p:spPr>
            <a:xfrm>
              <a:off x="831641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a:off x="853244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874846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896448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9180512"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9396536"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9612560"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a:off x="9828584"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a:off x="10044608" y="2025144"/>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10259664" y="2011883"/>
              <a:ext cx="0" cy="1368152"/>
            </a:xfrm>
            <a:prstGeom prst="line">
              <a:avLst/>
            </a:prstGeom>
            <a:grp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e 5"/>
          <p:cNvGrpSpPr/>
          <p:nvPr/>
        </p:nvGrpSpPr>
        <p:grpSpPr>
          <a:xfrm>
            <a:off x="5754070" y="2928462"/>
            <a:ext cx="2328835" cy="1762728"/>
            <a:chOff x="3101998" y="4715512"/>
            <a:chExt cx="2328835" cy="1762728"/>
          </a:xfrm>
        </p:grpSpPr>
        <p:grpSp>
          <p:nvGrpSpPr>
            <p:cNvPr id="31" name="Groupe 30"/>
            <p:cNvGrpSpPr/>
            <p:nvPr/>
          </p:nvGrpSpPr>
          <p:grpSpPr>
            <a:xfrm>
              <a:off x="3101998" y="4797152"/>
              <a:ext cx="2184819" cy="1216298"/>
              <a:chOff x="2483768" y="3216995"/>
              <a:chExt cx="2184819" cy="1216298"/>
            </a:xfrm>
          </p:grpSpPr>
          <p:pic>
            <p:nvPicPr>
              <p:cNvPr id="32" name="Image 3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2483768" y="3216995"/>
                <a:ext cx="1032691" cy="1216298"/>
              </a:xfrm>
              <a:prstGeom prst="rect">
                <a:avLst/>
              </a:prstGeom>
              <a:noFill/>
              <a:ln>
                <a:noFill/>
              </a:ln>
              <a:extLst>
                <a:ext uri="{53640926-AAD7-44D8-BBD7-CCE9431645EC}">
                  <a14:shadowObscured xmlns:a14="http://schemas.microsoft.com/office/drawing/2010/main"/>
                </a:ext>
              </a:extLst>
            </p:spPr>
          </p:pic>
          <p:pic>
            <p:nvPicPr>
              <p:cNvPr id="33" name="Image 32"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49017" t="3012" r="33063" b="76067"/>
              <a:stretch/>
            </p:blipFill>
            <p:spPr bwMode="auto">
              <a:xfrm>
                <a:off x="3635896" y="3216995"/>
                <a:ext cx="1032691" cy="1205605"/>
              </a:xfrm>
              <a:prstGeom prst="rect">
                <a:avLst/>
              </a:prstGeom>
              <a:noFill/>
              <a:ln>
                <a:noFill/>
              </a:ln>
              <a:extLst>
                <a:ext uri="{53640926-AAD7-44D8-BBD7-CCE9431645EC}">
                  <a14:shadowObscured xmlns:a14="http://schemas.microsoft.com/office/drawing/2010/main"/>
                </a:ext>
              </a:extLst>
            </p:spPr>
          </p:pic>
        </p:grpSp>
        <p:sp>
          <p:nvSpPr>
            <p:cNvPr id="97" name="ZoneTexte 96"/>
            <p:cNvSpPr txBox="1"/>
            <p:nvPr/>
          </p:nvSpPr>
          <p:spPr>
            <a:xfrm>
              <a:off x="3149926" y="6090660"/>
              <a:ext cx="984398" cy="369332"/>
            </a:xfrm>
            <a:prstGeom prst="rect">
              <a:avLst/>
            </a:prstGeom>
            <a:noFill/>
          </p:spPr>
          <p:txBody>
            <a:bodyPr wrap="square" rtlCol="0">
              <a:spAutoFit/>
            </a:bodyPr>
            <a:lstStyle/>
            <a:p>
              <a:pPr algn="ctr"/>
              <a:r>
                <a:rPr lang="en-GB" dirty="0" smtClean="0"/>
                <a:t>0 year</a:t>
              </a:r>
              <a:endParaRPr lang="en-GB" dirty="0"/>
            </a:p>
          </p:txBody>
        </p:sp>
        <p:sp>
          <p:nvSpPr>
            <p:cNvPr id="98" name="ZoneTexte 97"/>
            <p:cNvSpPr txBox="1"/>
            <p:nvPr/>
          </p:nvSpPr>
          <p:spPr>
            <a:xfrm>
              <a:off x="4254126" y="6108908"/>
              <a:ext cx="1128414" cy="369332"/>
            </a:xfrm>
            <a:prstGeom prst="rect">
              <a:avLst/>
            </a:prstGeom>
            <a:noFill/>
          </p:spPr>
          <p:txBody>
            <a:bodyPr wrap="square" rtlCol="0">
              <a:spAutoFit/>
            </a:bodyPr>
            <a:lstStyle/>
            <a:p>
              <a:pPr algn="ctr"/>
              <a:r>
                <a:rPr lang="en-GB" dirty="0" smtClean="0"/>
                <a:t>10 years</a:t>
              </a:r>
              <a:endParaRPr lang="en-GB" dirty="0"/>
            </a:p>
          </p:txBody>
        </p:sp>
        <p:sp>
          <p:nvSpPr>
            <p:cNvPr id="103" name="Ellipse 102"/>
            <p:cNvSpPr/>
            <p:nvPr/>
          </p:nvSpPr>
          <p:spPr>
            <a:xfrm>
              <a:off x="4644808" y="5373216"/>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1" name="Groupe 80"/>
            <p:cNvGrpSpPr/>
            <p:nvPr/>
          </p:nvGrpSpPr>
          <p:grpSpPr>
            <a:xfrm>
              <a:off x="4134689" y="4715512"/>
              <a:ext cx="1296144" cy="1368152"/>
              <a:chOff x="8244408" y="3076618"/>
              <a:chExt cx="1296144" cy="1368152"/>
            </a:xfrm>
          </p:grpSpPr>
          <p:sp>
            <p:nvSpPr>
              <p:cNvPr id="82" name="Rectangle 81"/>
              <p:cNvSpPr/>
              <p:nvPr/>
            </p:nvSpPr>
            <p:spPr>
              <a:xfrm>
                <a:off x="8244408" y="3076618"/>
                <a:ext cx="1296144" cy="1368152"/>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3" name="Connecteur droit 82"/>
              <p:cNvCxnSpPr/>
              <p:nvPr/>
            </p:nvCxnSpPr>
            <p:spPr>
              <a:xfrm>
                <a:off x="8460432"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p:cNvCxnSpPr/>
              <p:nvPr/>
            </p:nvCxnSpPr>
            <p:spPr>
              <a:xfrm>
                <a:off x="8676456"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Connecteur droit 84"/>
              <p:cNvCxnSpPr/>
              <p:nvPr/>
            </p:nvCxnSpPr>
            <p:spPr>
              <a:xfrm>
                <a:off x="8892480"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p:nvCxnSpPr>
            <p:spPr>
              <a:xfrm>
                <a:off x="9108504"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9324528" y="3076618"/>
                <a:ext cx="0" cy="1368152"/>
              </a:xfrm>
              <a:prstGeom prst="line">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0" name="Groupe 109"/>
          <p:cNvGrpSpPr/>
          <p:nvPr/>
        </p:nvGrpSpPr>
        <p:grpSpPr>
          <a:xfrm>
            <a:off x="611560" y="3730182"/>
            <a:ext cx="1032691" cy="1216298"/>
            <a:chOff x="900391" y="3884048"/>
            <a:chExt cx="1032691" cy="1216298"/>
          </a:xfrm>
        </p:grpSpPr>
        <p:pic>
          <p:nvPicPr>
            <p:cNvPr id="112" name="Image 111" descr="C:\Users\user\AppData\Local\Microsoft\Windows\Temporary Internet Files\Content.Word\social_media_03.jpg"/>
            <p:cNvPicPr/>
            <p:nvPr/>
          </p:nvPicPr>
          <p:blipFill rotWithShape="1">
            <a:blip r:embed="rId2" cstate="print">
              <a:extLst>
                <a:ext uri="{28A0092B-C50C-407E-A947-70E740481C1C}">
                  <a14:useLocalDpi xmlns:a14="http://schemas.microsoft.com/office/drawing/2010/main" val="0"/>
                </a:ext>
              </a:extLst>
            </a:blip>
            <a:srcRect l="1818" t="24183" r="80262" b="54710"/>
            <a:stretch/>
          </p:blipFill>
          <p:spPr bwMode="auto">
            <a:xfrm>
              <a:off x="900391" y="3884048"/>
              <a:ext cx="1032691" cy="1216298"/>
            </a:xfrm>
            <a:prstGeom prst="rect">
              <a:avLst/>
            </a:prstGeom>
            <a:noFill/>
            <a:ln>
              <a:noFill/>
            </a:ln>
            <a:extLst>
              <a:ext uri="{53640926-AAD7-44D8-BBD7-CCE9431645EC}">
                <a14:shadowObscured xmlns:a14="http://schemas.microsoft.com/office/drawing/2010/main"/>
              </a:ext>
            </a:extLst>
          </p:spPr>
        </p:pic>
        <p:sp>
          <p:nvSpPr>
            <p:cNvPr id="113" name="Ellipse 112"/>
            <p:cNvSpPr/>
            <p:nvPr/>
          </p:nvSpPr>
          <p:spPr>
            <a:xfrm>
              <a:off x="1272721" y="4437112"/>
              <a:ext cx="288032" cy="144016"/>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2" name="Rectangle 91"/>
          <p:cNvSpPr/>
          <p:nvPr/>
        </p:nvSpPr>
        <p:spPr>
          <a:xfrm>
            <a:off x="2843808" y="2843613"/>
            <a:ext cx="2700000" cy="18000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p:cNvSpPr/>
          <p:nvPr/>
        </p:nvSpPr>
        <p:spPr>
          <a:xfrm>
            <a:off x="5544408" y="4653136"/>
            <a:ext cx="2700000" cy="1800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1262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Game theory</a:t>
            </a:r>
            <a:endParaRPr lang="en-GB" dirty="0"/>
          </a:p>
        </p:txBody>
      </p:sp>
      <p:sp>
        <p:nvSpPr>
          <p:cNvPr id="3" name="Espace réservé du contenu 2"/>
          <p:cNvSpPr>
            <a:spLocks noGrp="1"/>
          </p:cNvSpPr>
          <p:nvPr>
            <p:ph idx="1"/>
          </p:nvPr>
        </p:nvSpPr>
        <p:spPr/>
        <p:txBody>
          <a:bodyPr/>
          <a:lstStyle/>
          <a:p>
            <a:r>
              <a:rPr lang="en-GB" dirty="0" smtClean="0"/>
              <a:t>Wide </a:t>
            </a:r>
            <a:r>
              <a:rPr lang="en-GB" dirty="0"/>
              <a:t>variety of games (static, </a:t>
            </a:r>
            <a:r>
              <a:rPr lang="en-GB" dirty="0" smtClean="0"/>
              <a:t>dynamic, complete or incomplete information, </a:t>
            </a:r>
            <a:r>
              <a:rPr lang="en-GB" dirty="0"/>
              <a:t>2 to </a:t>
            </a:r>
            <a:r>
              <a:rPr lang="en-GB" dirty="0" smtClean="0"/>
              <a:t>a great number </a:t>
            </a:r>
            <a:r>
              <a:rPr lang="en-GB" dirty="0"/>
              <a:t>of p</a:t>
            </a:r>
            <a:r>
              <a:rPr lang="en-GB" dirty="0" smtClean="0"/>
              <a:t>layers... )</a:t>
            </a:r>
          </a:p>
          <a:p>
            <a:r>
              <a:rPr lang="en-GB" dirty="0"/>
              <a:t>Postulate : rationality of </a:t>
            </a:r>
            <a:r>
              <a:rPr lang="en-GB" dirty="0" smtClean="0"/>
              <a:t>players</a:t>
            </a:r>
          </a:p>
          <a:p>
            <a:r>
              <a:rPr lang="en-GB" dirty="0" smtClean="0"/>
              <a:t>At </a:t>
            </a:r>
            <a:r>
              <a:rPr lang="en-GB" dirty="0"/>
              <a:t>the same </a:t>
            </a:r>
            <a:r>
              <a:rPr lang="en-GB" dirty="0" smtClean="0"/>
              <a:t>time as </a:t>
            </a:r>
            <a:r>
              <a:rPr lang="en-GB" dirty="0"/>
              <a:t>its development, experimental economics </a:t>
            </a:r>
            <a:r>
              <a:rPr lang="en-GB" dirty="0" smtClean="0"/>
              <a:t>emerged</a:t>
            </a:r>
          </a:p>
          <a:p>
            <a:endParaRPr lang="en-GB" dirty="0" smtClean="0"/>
          </a:p>
          <a:p>
            <a:endParaRPr lang="fr-BE" dirty="0"/>
          </a:p>
          <a:p>
            <a:endParaRPr lang="fr-BE" dirty="0"/>
          </a:p>
          <a:p>
            <a:r>
              <a:rPr lang="en-GB" dirty="0"/>
              <a:t>Components</a:t>
            </a:r>
          </a:p>
          <a:p>
            <a:pPr lvl="1"/>
            <a:r>
              <a:rPr lang="en-GB" dirty="0"/>
              <a:t>Monetary incentive</a:t>
            </a:r>
          </a:p>
          <a:p>
            <a:pPr lvl="1"/>
            <a:r>
              <a:rPr lang="en-GB" dirty="0"/>
              <a:t>Anonymity</a:t>
            </a:r>
          </a:p>
          <a:p>
            <a:endParaRPr lang="en-GB" dirty="0"/>
          </a:p>
        </p:txBody>
      </p:sp>
      <p:sp>
        <p:nvSpPr>
          <p:cNvPr id="4" name="Titre 1"/>
          <p:cNvSpPr txBox="1">
            <a:spLocks/>
          </p:cNvSpPr>
          <p:nvPr/>
        </p:nvSpPr>
        <p:spPr>
          <a:xfrm>
            <a:off x="609600" y="3917776"/>
            <a:ext cx="8229600" cy="73536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dirty="0" smtClean="0"/>
              <a:t>Experimental economics</a:t>
            </a:r>
            <a:endParaRPr lang="en-GB" dirty="0"/>
          </a:p>
        </p:txBody>
      </p:sp>
    </p:spTree>
    <p:extLst>
      <p:ext uri="{BB962C8B-B14F-4D97-AF65-F5344CB8AC3E}">
        <p14:creationId xmlns:p14="http://schemas.microsoft.com/office/powerpoint/2010/main" val="3898870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Trust </a:t>
            </a:r>
            <a:r>
              <a:rPr lang="fr-BE" dirty="0" err="1" smtClean="0"/>
              <a:t>game</a:t>
            </a:r>
            <a:endParaRPr lang="en-GB" dirty="0"/>
          </a:p>
        </p:txBody>
      </p:sp>
      <p:grpSp>
        <p:nvGrpSpPr>
          <p:cNvPr id="4" name="Groupe 3"/>
          <p:cNvGrpSpPr/>
          <p:nvPr/>
        </p:nvGrpSpPr>
        <p:grpSpPr>
          <a:xfrm>
            <a:off x="1773074" y="1473206"/>
            <a:ext cx="5618361" cy="4606044"/>
            <a:chOff x="1773074" y="1473206"/>
            <a:chExt cx="5618361" cy="4606044"/>
          </a:xfrm>
        </p:grpSpPr>
        <p:grpSp>
          <p:nvGrpSpPr>
            <p:cNvPr id="5" name="Groupe 4"/>
            <p:cNvGrpSpPr/>
            <p:nvPr/>
          </p:nvGrpSpPr>
          <p:grpSpPr>
            <a:xfrm>
              <a:off x="1773074" y="1473206"/>
              <a:ext cx="5618361" cy="4606044"/>
              <a:chOff x="0" y="0"/>
              <a:chExt cx="3171825" cy="2600325"/>
            </a:xfrm>
          </p:grpSpPr>
          <p:pic>
            <p:nvPicPr>
              <p:cNvPr id="6" name="Image 5" descr="C:\Users\user\AppData\Local\Microsoft\Windows\Temporary Internet Files\Content.Word\social_media_03.jpg"/>
              <p:cNvPicPr>
                <a:picLocks noChangeAspect="1"/>
              </p:cNvPicPr>
              <p:nvPr/>
            </p:nvPicPr>
            <p:blipFill rotWithShape="1">
              <a:blip r:embed="rId2" cstate="print">
                <a:extLst>
                  <a:ext uri="{28A0092B-C50C-407E-A947-70E740481C1C}">
                    <a14:useLocalDpi xmlns:a14="http://schemas.microsoft.com/office/drawing/2010/main" val="0"/>
                  </a:ext>
                </a:extLst>
              </a:blip>
              <a:srcRect l="81157" b="76033"/>
              <a:stretch/>
            </p:blipFill>
            <p:spPr bwMode="auto">
              <a:xfrm>
                <a:off x="0" y="361950"/>
                <a:ext cx="1085850" cy="1381125"/>
              </a:xfrm>
              <a:prstGeom prst="rect">
                <a:avLst/>
              </a:prstGeom>
              <a:noFill/>
              <a:ln>
                <a:noFill/>
              </a:ln>
              <a:extLst>
                <a:ext uri="{53640926-AAD7-44D8-BBD7-CCE9431645EC}">
                  <a14:shadowObscured xmlns:a14="http://schemas.microsoft.com/office/drawing/2010/main"/>
                </a:ext>
              </a:extLst>
            </p:spPr>
          </p:pic>
          <p:pic>
            <p:nvPicPr>
              <p:cNvPr id="7" name="Image 6" descr="C:\Users\user\AppData\Local\Microsoft\Windows\Temporary Internet Files\Content.Word\social_media_03.jpg"/>
              <p:cNvPicPr>
                <a:picLocks noChangeAspect="1"/>
              </p:cNvPicPr>
              <p:nvPr/>
            </p:nvPicPr>
            <p:blipFill rotWithShape="1">
              <a:blip r:embed="rId3" cstate="print">
                <a:extLst>
                  <a:ext uri="{28A0092B-C50C-407E-A947-70E740481C1C}">
                    <a14:useLocalDpi xmlns:a14="http://schemas.microsoft.com/office/drawing/2010/main" val="0"/>
                  </a:ext>
                </a:extLst>
              </a:blip>
              <a:srcRect l="82149" t="66343" r="2755" b="13388"/>
              <a:stretch/>
            </p:blipFill>
            <p:spPr bwMode="auto">
              <a:xfrm>
                <a:off x="2143125" y="361950"/>
                <a:ext cx="1028700" cy="1381125"/>
              </a:xfrm>
              <a:prstGeom prst="rect">
                <a:avLst/>
              </a:prstGeom>
              <a:noFill/>
              <a:ln>
                <a:noFill/>
              </a:ln>
              <a:extLst>
                <a:ext uri="{53640926-AAD7-44D8-BBD7-CCE9431645EC}">
                  <a14:shadowObscured xmlns:a14="http://schemas.microsoft.com/office/drawing/2010/main"/>
                </a:ext>
              </a:extLst>
            </p:spPr>
          </p:pic>
          <p:sp>
            <p:nvSpPr>
              <p:cNvPr id="8" name="Flèche courbée vers le bas 7"/>
              <p:cNvSpPr/>
              <p:nvPr/>
            </p:nvSpPr>
            <p:spPr>
              <a:xfrm>
                <a:off x="771525" y="0"/>
                <a:ext cx="1676400" cy="638175"/>
              </a:xfrm>
              <a:prstGeom prst="curved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Flèche courbée vers le bas 8"/>
              <p:cNvSpPr/>
              <p:nvPr/>
            </p:nvSpPr>
            <p:spPr>
              <a:xfrm rot="10800000">
                <a:off x="704850" y="1962150"/>
                <a:ext cx="1676400" cy="638175"/>
              </a:xfrm>
              <a:prstGeom prst="curvedDownArrow">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0" name="Groupe 9"/>
              <p:cNvGrpSpPr/>
              <p:nvPr/>
            </p:nvGrpSpPr>
            <p:grpSpPr>
              <a:xfrm>
                <a:off x="116657" y="438150"/>
                <a:ext cx="759643" cy="1846077"/>
                <a:chOff x="-26218" y="0"/>
                <a:chExt cx="759643" cy="1846077"/>
              </a:xfrm>
            </p:grpSpPr>
            <p:sp>
              <p:nvSpPr>
                <p:cNvPr id="15" name="Zone de texte 9"/>
                <p:cNvSpPr txBox="1"/>
                <p:nvPr/>
              </p:nvSpPr>
              <p:spPr>
                <a:xfrm>
                  <a:off x="381000" y="0"/>
                  <a:ext cx="3524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b="1" dirty="0">
                      <a:effectLst/>
                      <a:ea typeface="Calibri"/>
                      <a:cs typeface="Times New Roman"/>
                    </a:rPr>
                    <a:t>E</a:t>
                  </a:r>
                  <a:endParaRPr lang="en-GB" dirty="0">
                    <a:effectLst/>
                    <a:ea typeface="Calibri"/>
                    <a:cs typeface="Times New Roman"/>
                  </a:endParaRPr>
                </a:p>
              </p:txBody>
            </p:sp>
            <p:sp>
              <p:nvSpPr>
                <p:cNvPr id="16" name="Zone de texte 11"/>
                <p:cNvSpPr txBox="1"/>
                <p:nvPr/>
              </p:nvSpPr>
              <p:spPr>
                <a:xfrm>
                  <a:off x="352083" y="1560327"/>
                  <a:ext cx="3524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b="1" dirty="0">
                      <a:effectLst/>
                      <a:ea typeface="Calibri"/>
                      <a:cs typeface="Times New Roman"/>
                    </a:rPr>
                    <a:t>R</a:t>
                  </a:r>
                  <a:endParaRPr lang="en-GB" dirty="0">
                    <a:effectLst/>
                    <a:ea typeface="Calibri"/>
                    <a:cs typeface="Times New Roman"/>
                  </a:endParaRPr>
                </a:p>
              </p:txBody>
            </p:sp>
            <p:sp>
              <p:nvSpPr>
                <p:cNvPr id="17" name="Zone de texte 19"/>
                <p:cNvSpPr txBox="1"/>
                <p:nvPr/>
              </p:nvSpPr>
              <p:spPr>
                <a:xfrm>
                  <a:off x="-26218" y="1274577"/>
                  <a:ext cx="7524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fr-BE" b="1" dirty="0">
                      <a:effectLst/>
                      <a:ea typeface="Calibri"/>
                      <a:cs typeface="Times New Roman"/>
                    </a:rPr>
                    <a:t>Y-E+R</a:t>
                  </a:r>
                  <a:endParaRPr lang="en-GB" sz="1200" dirty="0">
                    <a:effectLst/>
                    <a:ea typeface="Calibri"/>
                    <a:cs typeface="Times New Roman"/>
                  </a:endParaRPr>
                </a:p>
              </p:txBody>
            </p:sp>
          </p:grpSp>
          <p:grpSp>
            <p:nvGrpSpPr>
              <p:cNvPr id="11" name="Groupe 10"/>
              <p:cNvGrpSpPr/>
              <p:nvPr/>
            </p:nvGrpSpPr>
            <p:grpSpPr>
              <a:xfrm>
                <a:off x="2272065" y="438148"/>
                <a:ext cx="771525" cy="1846079"/>
                <a:chOff x="-52035" y="-19052"/>
                <a:chExt cx="771525" cy="1846079"/>
              </a:xfrm>
            </p:grpSpPr>
            <p:sp>
              <p:nvSpPr>
                <p:cNvPr id="12" name="Zone de texte 7"/>
                <p:cNvSpPr txBox="1"/>
                <p:nvPr/>
              </p:nvSpPr>
              <p:spPr>
                <a:xfrm>
                  <a:off x="57150" y="-19052"/>
                  <a:ext cx="4476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b="1" dirty="0">
                      <a:effectLst/>
                      <a:ea typeface="Calibri"/>
                      <a:cs typeface="Times New Roman"/>
                    </a:rPr>
                    <a:t>3E</a:t>
                  </a:r>
                  <a:endParaRPr lang="en-GB" dirty="0">
                    <a:effectLst/>
                    <a:ea typeface="Calibri"/>
                    <a:cs typeface="Times New Roman"/>
                  </a:endParaRPr>
                </a:p>
              </p:txBody>
            </p:sp>
            <p:sp>
              <p:nvSpPr>
                <p:cNvPr id="13" name="Zone de texte 10"/>
                <p:cNvSpPr txBox="1"/>
                <p:nvPr/>
              </p:nvSpPr>
              <p:spPr>
                <a:xfrm>
                  <a:off x="57150" y="1541277"/>
                  <a:ext cx="3524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b="1" dirty="0">
                      <a:effectLst/>
                      <a:ea typeface="Calibri"/>
                      <a:cs typeface="Times New Roman"/>
                    </a:rPr>
                    <a:t>R</a:t>
                  </a:r>
                  <a:endParaRPr lang="en-GB" dirty="0">
                    <a:effectLst/>
                    <a:ea typeface="Calibri"/>
                    <a:cs typeface="Times New Roman"/>
                  </a:endParaRPr>
                </a:p>
              </p:txBody>
            </p:sp>
            <p:sp>
              <p:nvSpPr>
                <p:cNvPr id="14" name="Zone de texte 20"/>
                <p:cNvSpPr txBox="1"/>
                <p:nvPr/>
              </p:nvSpPr>
              <p:spPr>
                <a:xfrm>
                  <a:off x="-52035" y="1247775"/>
                  <a:ext cx="7715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fr-BE" b="1" dirty="0">
                      <a:effectLst/>
                      <a:ea typeface="Calibri"/>
                      <a:cs typeface="Times New Roman"/>
                    </a:rPr>
                    <a:t>Y+3E-R</a:t>
                  </a:r>
                  <a:endParaRPr lang="en-GB" dirty="0">
                    <a:effectLst/>
                    <a:ea typeface="Calibri"/>
                    <a:cs typeface="Times New Roman"/>
                  </a:endParaRPr>
                </a:p>
              </p:txBody>
            </p:sp>
          </p:grpSp>
        </p:grpSp>
        <p:sp>
          <p:nvSpPr>
            <p:cNvPr id="18" name="Ellipse 17"/>
            <p:cNvSpPr/>
            <p:nvPr/>
          </p:nvSpPr>
          <p:spPr>
            <a:xfrm>
              <a:off x="2404562" y="3337557"/>
              <a:ext cx="490495" cy="379475"/>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llipse 18"/>
            <p:cNvSpPr/>
            <p:nvPr/>
          </p:nvSpPr>
          <p:spPr>
            <a:xfrm>
              <a:off x="6226062" y="3489957"/>
              <a:ext cx="490495" cy="379475"/>
            </a:xfrm>
            <a:prstGeom prst="ellipse">
              <a:avLst/>
            </a:prstGeom>
            <a:solidFill>
              <a:srgbClr val="FFD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420189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Research question</a:t>
            </a:r>
            <a:endParaRPr lang="en-GB" dirty="0"/>
          </a:p>
        </p:txBody>
      </p:sp>
      <p:sp>
        <p:nvSpPr>
          <p:cNvPr id="3" name="Espace réservé du contenu 2"/>
          <p:cNvSpPr>
            <a:spLocks noGrp="1"/>
          </p:cNvSpPr>
          <p:nvPr>
            <p:ph idx="1"/>
          </p:nvPr>
        </p:nvSpPr>
        <p:spPr/>
        <p:txBody>
          <a:bodyPr/>
          <a:lstStyle/>
          <a:p>
            <a:r>
              <a:rPr lang="en-GB" dirty="0" smtClean="0"/>
              <a:t>Does game </a:t>
            </a:r>
            <a:r>
              <a:rPr lang="en-GB" smtClean="0"/>
              <a:t>theory help </a:t>
            </a:r>
            <a:r>
              <a:rPr lang="en-GB" dirty="0" smtClean="0"/>
              <a:t>identify planning culture difference to adapt innovative strategies?</a:t>
            </a:r>
          </a:p>
        </p:txBody>
      </p:sp>
    </p:spTree>
    <p:extLst>
      <p:ext uri="{BB962C8B-B14F-4D97-AF65-F5344CB8AC3E}">
        <p14:creationId xmlns:p14="http://schemas.microsoft.com/office/powerpoint/2010/main" val="2450688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err="1" smtClean="0"/>
              <a:t>SimsCity</a:t>
            </a:r>
            <a:r>
              <a:rPr lang="fr-BE" dirty="0" smtClean="0"/>
              <a:t> </a:t>
            </a:r>
            <a:r>
              <a:rPr lang="fr-BE" dirty="0" err="1" smtClean="0"/>
              <a:t>ValueCap</a:t>
            </a:r>
            <a:endParaRPr lang="en-GB" dirty="0"/>
          </a:p>
        </p:txBody>
      </p:sp>
      <p:sp>
        <p:nvSpPr>
          <p:cNvPr id="3" name="Espace réservé du contenu 2"/>
          <p:cNvSpPr>
            <a:spLocks noGrp="1"/>
          </p:cNvSpPr>
          <p:nvPr>
            <p:ph idx="1"/>
          </p:nvPr>
        </p:nvSpPr>
        <p:spPr/>
        <p:txBody>
          <a:bodyPr/>
          <a:lstStyle/>
          <a:p>
            <a:r>
              <a:rPr lang="en-GB" dirty="0" smtClean="0"/>
              <a:t>Joint Programming Initiative Urban Europe</a:t>
            </a:r>
          </a:p>
          <a:p>
            <a:pPr lvl="1"/>
            <a:r>
              <a:rPr lang="en-GB" dirty="0" smtClean="0"/>
              <a:t>4 countries:</a:t>
            </a:r>
          </a:p>
          <a:p>
            <a:pPr lvl="2"/>
            <a:r>
              <a:rPr lang="en-GB" dirty="0" smtClean="0"/>
              <a:t>Netherlands</a:t>
            </a:r>
          </a:p>
          <a:p>
            <a:pPr lvl="2"/>
            <a:r>
              <a:rPr lang="en-GB" dirty="0" smtClean="0"/>
              <a:t>Norway</a:t>
            </a:r>
          </a:p>
          <a:p>
            <a:pPr lvl="2"/>
            <a:r>
              <a:rPr lang="en-GB" dirty="0" smtClean="0"/>
              <a:t>United Kingdom</a:t>
            </a:r>
          </a:p>
          <a:p>
            <a:pPr lvl="2"/>
            <a:r>
              <a:rPr lang="en-GB" dirty="0" smtClean="0"/>
              <a:t>Belgium</a:t>
            </a:r>
          </a:p>
          <a:p>
            <a:r>
              <a:rPr lang="en-GB" dirty="0" smtClean="0"/>
              <a:t>Doctoral thesis </a:t>
            </a:r>
            <a:endParaRPr lang="en-GB" dirty="0"/>
          </a:p>
        </p:txBody>
      </p:sp>
    </p:spTree>
    <p:extLst>
      <p:ext uri="{BB962C8B-B14F-4D97-AF65-F5344CB8AC3E}">
        <p14:creationId xmlns:p14="http://schemas.microsoft.com/office/powerpoint/2010/main" val="3449481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smtClean="0"/>
              <a:t>SimsCity</a:t>
            </a:r>
            <a:r>
              <a:rPr lang="en-GB" dirty="0" smtClean="0"/>
              <a:t> </a:t>
            </a:r>
            <a:r>
              <a:rPr lang="en-GB" dirty="0" err="1" smtClean="0"/>
              <a:t>ValueCap</a:t>
            </a:r>
            <a:endParaRPr lang="en-GB" dirty="0"/>
          </a:p>
        </p:txBody>
      </p:sp>
      <p:sp>
        <p:nvSpPr>
          <p:cNvPr id="3" name="Espace réservé du contenu 2"/>
          <p:cNvSpPr>
            <a:spLocks noGrp="1"/>
          </p:cNvSpPr>
          <p:nvPr>
            <p:ph idx="1"/>
          </p:nvPr>
        </p:nvSpPr>
        <p:spPr/>
        <p:txBody>
          <a:bodyPr/>
          <a:lstStyle/>
          <a:p>
            <a:r>
              <a:rPr lang="en-GB" dirty="0" smtClean="0"/>
              <a:t>Organize games for stakeholders</a:t>
            </a:r>
          </a:p>
          <a:p>
            <a:r>
              <a:rPr lang="en-GB" dirty="0" smtClean="0"/>
              <a:t>Games:</a:t>
            </a:r>
          </a:p>
          <a:p>
            <a:pPr lvl="1"/>
            <a:r>
              <a:rPr lang="en-GB" dirty="0" smtClean="0"/>
              <a:t>To evaluate </a:t>
            </a:r>
          </a:p>
          <a:p>
            <a:pPr lvl="2"/>
            <a:r>
              <a:rPr lang="en-GB" dirty="0" smtClean="0"/>
              <a:t>Risk</a:t>
            </a:r>
          </a:p>
          <a:p>
            <a:pPr lvl="2"/>
            <a:r>
              <a:rPr lang="en-GB" dirty="0" smtClean="0"/>
              <a:t>Trust</a:t>
            </a:r>
          </a:p>
          <a:p>
            <a:pPr lvl="2"/>
            <a:r>
              <a:rPr lang="en-GB" dirty="0" smtClean="0"/>
              <a:t>Cooperation</a:t>
            </a:r>
          </a:p>
          <a:p>
            <a:pPr lvl="1"/>
            <a:r>
              <a:rPr lang="en-GB" dirty="0" smtClean="0"/>
              <a:t>To test innovative strategies</a:t>
            </a:r>
          </a:p>
          <a:p>
            <a:endParaRPr lang="en-GB" dirty="0"/>
          </a:p>
        </p:txBody>
      </p:sp>
    </p:spTree>
    <p:extLst>
      <p:ext uri="{BB962C8B-B14F-4D97-AF65-F5344CB8AC3E}">
        <p14:creationId xmlns:p14="http://schemas.microsoft.com/office/powerpoint/2010/main" val="8505479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img.hebus.com/hebus_2013/10/23/1382556053_43706.jpg"/>
          <p:cNvPicPr>
            <a:picLocks noChangeAspect="1" noChangeArrowheads="1"/>
          </p:cNvPicPr>
          <p:nvPr/>
        </p:nvPicPr>
        <p:blipFill>
          <a:blip r:embed="rId2">
            <a:clrChange>
              <a:clrFrom>
                <a:srgbClr val="4E061A"/>
              </a:clrFrom>
              <a:clrTo>
                <a:srgbClr val="4E061A">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backgroundRemoval t="0" b="100000" l="1012" r="100000">
                        <a14:foregroundMark x1="24167" y1="36571" x2="32560" y2="27143"/>
                        <a14:foregroundMark x1="31369" y1="34857" x2="40238" y2="30381"/>
                        <a14:foregroundMark x1="41667" y1="21429" x2="41667" y2="21429"/>
                        <a14:foregroundMark x1="41667" y1="18381" x2="41667" y2="18381"/>
                        <a14:foregroundMark x1="44524" y1="16286" x2="44881" y2="16286"/>
                        <a14:foregroundMark x1="48631" y1="17714" x2="49048" y2="17810"/>
                      </a14:backgroundRemoval>
                    </a14:imgEffect>
                  </a14:imgLayer>
                </a14:imgProps>
              </a:ext>
              <a:ext uri="{28A0092B-C50C-407E-A947-70E740481C1C}">
                <a14:useLocalDpi xmlns:a14="http://schemas.microsoft.com/office/drawing/2010/main" val="0"/>
              </a:ext>
            </a:extLst>
          </a:blip>
          <a:srcRect/>
          <a:stretch>
            <a:fillRect/>
          </a:stretch>
        </p:blipFill>
        <p:spPr bwMode="auto">
          <a:xfrm>
            <a:off x="-108519" y="1075175"/>
            <a:ext cx="9252520" cy="578282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611560" y="2996952"/>
            <a:ext cx="8229600" cy="1143000"/>
          </a:xfrm>
        </p:spPr>
        <p:txBody>
          <a:bodyPr/>
          <a:lstStyle/>
          <a:p>
            <a:r>
              <a:rPr lang="en-GB" b="1" dirty="0" smtClean="0"/>
              <a:t>Thank you for your attention</a:t>
            </a:r>
            <a:endParaRPr lang="en-GB" dirty="0"/>
          </a:p>
        </p:txBody>
      </p:sp>
    </p:spTree>
    <p:extLst>
      <p:ext uri="{BB962C8B-B14F-4D97-AF65-F5344CB8AC3E}">
        <p14:creationId xmlns:p14="http://schemas.microsoft.com/office/powerpoint/2010/main" val="42186705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GB" dirty="0" smtClean="0"/>
              <a:t>Bomb task</a:t>
            </a:r>
            <a:endParaRPr lang="en-GB" dirty="0"/>
          </a:p>
        </p:txBody>
      </p:sp>
      <p:pic>
        <p:nvPicPr>
          <p:cNvPr id="4" name="Picture 3"/>
          <p:cNvPicPr/>
          <p:nvPr/>
        </p:nvPicPr>
        <p:blipFill>
          <a:blip r:embed="rId2" cstate="print"/>
          <a:srcRect/>
          <a:stretch>
            <a:fillRect/>
          </a:stretch>
        </p:blipFill>
        <p:spPr bwMode="auto">
          <a:xfrm>
            <a:off x="2051720" y="1772816"/>
            <a:ext cx="5888682" cy="4054778"/>
          </a:xfrm>
          <a:prstGeom prst="rect">
            <a:avLst/>
          </a:prstGeom>
          <a:noFill/>
          <a:ln w="9525">
            <a:noFill/>
            <a:miter lim="800000"/>
            <a:headEnd/>
            <a:tailEnd/>
          </a:ln>
        </p:spPr>
      </p:pic>
    </p:spTree>
    <p:extLst>
      <p:ext uri="{BB962C8B-B14F-4D97-AF65-F5344CB8AC3E}">
        <p14:creationId xmlns:p14="http://schemas.microsoft.com/office/powerpoint/2010/main" val="9451705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Public good </a:t>
            </a:r>
            <a:r>
              <a:rPr lang="fr-BE" dirty="0" err="1" smtClean="0"/>
              <a:t>game</a:t>
            </a:r>
            <a:endParaRPr lang="en-GB" dirty="0"/>
          </a:p>
        </p:txBody>
      </p:sp>
      <p:grpSp>
        <p:nvGrpSpPr>
          <p:cNvPr id="4" name="Groupe 3"/>
          <p:cNvGrpSpPr/>
          <p:nvPr/>
        </p:nvGrpSpPr>
        <p:grpSpPr>
          <a:xfrm>
            <a:off x="1634306" y="1121208"/>
            <a:ext cx="5890022" cy="5620160"/>
            <a:chOff x="0" y="0"/>
            <a:chExt cx="4781550" cy="4562475"/>
          </a:xfrm>
        </p:grpSpPr>
        <p:pic>
          <p:nvPicPr>
            <p:cNvPr id="5" name="Image 4" descr="C:\Users\user\AppData\Local\Microsoft\Windows\Temporary Internet Files\Content.Word\social_media_03.jpg"/>
            <p:cNvPicPr>
              <a:picLocks noChangeAspect="1"/>
            </p:cNvPicPr>
            <p:nvPr/>
          </p:nvPicPr>
          <p:blipFill rotWithShape="1">
            <a:blip r:embed="rId2" cstate="print">
              <a:extLst>
                <a:ext uri="{28A0092B-C50C-407E-A947-70E740481C1C}">
                  <a14:useLocalDpi xmlns:a14="http://schemas.microsoft.com/office/drawing/2010/main" val="0"/>
                </a:ext>
              </a:extLst>
            </a:blip>
            <a:srcRect l="34050" t="66118" r="49587" b="13221"/>
            <a:stretch/>
          </p:blipFill>
          <p:spPr bwMode="auto">
            <a:xfrm>
              <a:off x="1847850" y="57150"/>
              <a:ext cx="942975" cy="1190625"/>
            </a:xfrm>
            <a:prstGeom prst="rect">
              <a:avLst/>
            </a:prstGeom>
            <a:noFill/>
            <a:ln>
              <a:noFill/>
            </a:ln>
            <a:extLst>
              <a:ext uri="{53640926-AAD7-44D8-BBD7-CCE9431645EC}">
                <a14:shadowObscured xmlns:a14="http://schemas.microsoft.com/office/drawing/2010/main"/>
              </a:ext>
            </a:extLst>
          </p:spPr>
        </p:pic>
        <p:pic>
          <p:nvPicPr>
            <p:cNvPr id="6" name="Image 5" descr="C:\Users\user\AppData\Local\Microsoft\Windows\Temporary Internet Files\Content.Word\social_media_03.jpg"/>
            <p:cNvPicPr>
              <a:picLocks noChangeAspect="1"/>
            </p:cNvPicPr>
            <p:nvPr/>
          </p:nvPicPr>
          <p:blipFill rotWithShape="1">
            <a:blip r:embed="rId2" cstate="print">
              <a:extLst>
                <a:ext uri="{28A0092B-C50C-407E-A947-70E740481C1C}">
                  <a14:useLocalDpi xmlns:a14="http://schemas.microsoft.com/office/drawing/2010/main" val="0"/>
                </a:ext>
              </a:extLst>
            </a:blip>
            <a:srcRect l="81157" b="76033"/>
            <a:stretch/>
          </p:blipFill>
          <p:spPr bwMode="auto">
            <a:xfrm>
              <a:off x="1885950" y="2962275"/>
              <a:ext cx="1085850" cy="1381125"/>
            </a:xfrm>
            <a:prstGeom prst="rect">
              <a:avLst/>
            </a:prstGeom>
            <a:noFill/>
            <a:ln>
              <a:noFill/>
            </a:ln>
            <a:extLst>
              <a:ext uri="{53640926-AAD7-44D8-BBD7-CCE9431645EC}">
                <a14:shadowObscured xmlns:a14="http://schemas.microsoft.com/office/drawing/2010/main"/>
              </a:ext>
            </a:extLst>
          </p:spPr>
        </p:pic>
        <p:pic>
          <p:nvPicPr>
            <p:cNvPr id="7" name="Image 6" descr="C:\Users\user\AppData\Local\Microsoft\Windows\Temporary Internet Files\Content.Word\social_media_03.jpg"/>
            <p:cNvPicPr>
              <a:picLocks noChangeAspect="1"/>
            </p:cNvPicPr>
            <p:nvPr/>
          </p:nvPicPr>
          <p:blipFill rotWithShape="1">
            <a:blip r:embed="rId3" cstate="print">
              <a:extLst>
                <a:ext uri="{28A0092B-C50C-407E-A947-70E740481C1C}">
                  <a14:useLocalDpi xmlns:a14="http://schemas.microsoft.com/office/drawing/2010/main" val="0"/>
                </a:ext>
              </a:extLst>
            </a:blip>
            <a:srcRect l="82149" t="66343" r="2755" b="13388"/>
            <a:stretch/>
          </p:blipFill>
          <p:spPr bwMode="auto">
            <a:xfrm>
              <a:off x="3752850" y="1219200"/>
              <a:ext cx="1028700" cy="1381125"/>
            </a:xfrm>
            <a:prstGeom prst="rect">
              <a:avLst/>
            </a:prstGeom>
            <a:noFill/>
            <a:ln>
              <a:noFill/>
            </a:ln>
            <a:extLst>
              <a:ext uri="{53640926-AAD7-44D8-BBD7-CCE9431645EC}">
                <a14:shadowObscured xmlns:a14="http://schemas.microsoft.com/office/drawing/2010/main"/>
              </a:ext>
            </a:extLst>
          </p:spPr>
        </p:pic>
        <p:pic>
          <p:nvPicPr>
            <p:cNvPr id="8" name="Image 7" descr="C:\Users\user\AppData\Local\Microsoft\Windows\Temporary Internet Files\Content.Word\social_media_03.jpg"/>
            <p:cNvPicPr>
              <a:picLocks noChangeAspect="1"/>
            </p:cNvPicPr>
            <p:nvPr/>
          </p:nvPicPr>
          <p:blipFill rotWithShape="1">
            <a:blip r:embed="rId4" cstate="print">
              <a:extLst>
                <a:ext uri="{28A0092B-C50C-407E-A947-70E740481C1C}">
                  <a14:useLocalDpi xmlns:a14="http://schemas.microsoft.com/office/drawing/2010/main" val="0"/>
                </a:ext>
              </a:extLst>
            </a:blip>
            <a:srcRect l="33924" t="44956" r="49582" b="34076"/>
            <a:stretch/>
          </p:blipFill>
          <p:spPr bwMode="auto">
            <a:xfrm>
              <a:off x="0" y="1257300"/>
              <a:ext cx="1123950" cy="1428750"/>
            </a:xfrm>
            <a:prstGeom prst="rect">
              <a:avLst/>
            </a:prstGeom>
            <a:noFill/>
            <a:ln>
              <a:noFill/>
            </a:ln>
            <a:extLst>
              <a:ext uri="{53640926-AAD7-44D8-BBD7-CCE9431645EC}">
                <a14:shadowObscured xmlns:a14="http://schemas.microsoft.com/office/drawing/2010/main"/>
              </a:ext>
            </a:extLst>
          </p:spPr>
        </p:pic>
        <p:sp>
          <p:nvSpPr>
            <p:cNvPr id="9" name="Ellipse 8"/>
            <p:cNvSpPr/>
            <p:nvPr/>
          </p:nvSpPr>
          <p:spPr>
            <a:xfrm>
              <a:off x="1666875" y="1866900"/>
              <a:ext cx="1362075" cy="8572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0" name="Groupe 9"/>
            <p:cNvGrpSpPr/>
            <p:nvPr/>
          </p:nvGrpSpPr>
          <p:grpSpPr>
            <a:xfrm>
              <a:off x="1076325" y="1828800"/>
              <a:ext cx="600075" cy="971550"/>
              <a:chOff x="0" y="0"/>
              <a:chExt cx="600075" cy="971550"/>
            </a:xfrm>
          </p:grpSpPr>
          <p:sp>
            <p:nvSpPr>
              <p:cNvPr id="39" name="Flèche courbée vers le bas 38"/>
              <p:cNvSpPr/>
              <p:nvPr/>
            </p:nvSpPr>
            <p:spPr>
              <a:xfrm>
                <a:off x="9525" y="0"/>
                <a:ext cx="590550" cy="152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Flèche courbée vers le bas 39"/>
              <p:cNvSpPr/>
              <p:nvPr/>
            </p:nvSpPr>
            <p:spPr>
              <a:xfrm rot="10800000">
                <a:off x="0" y="819150"/>
                <a:ext cx="590550" cy="152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11" name="Groupe 10"/>
            <p:cNvGrpSpPr/>
            <p:nvPr/>
          </p:nvGrpSpPr>
          <p:grpSpPr>
            <a:xfrm rot="5400000">
              <a:off x="2028826" y="1076326"/>
              <a:ext cx="600075" cy="971550"/>
              <a:chOff x="0" y="0"/>
              <a:chExt cx="600075" cy="971550"/>
            </a:xfrm>
          </p:grpSpPr>
          <p:sp>
            <p:nvSpPr>
              <p:cNvPr id="37" name="Flèche courbée vers le bas 36"/>
              <p:cNvSpPr/>
              <p:nvPr/>
            </p:nvSpPr>
            <p:spPr>
              <a:xfrm>
                <a:off x="9525" y="0"/>
                <a:ext cx="590550" cy="152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Flèche courbée vers le bas 37"/>
              <p:cNvSpPr/>
              <p:nvPr/>
            </p:nvSpPr>
            <p:spPr>
              <a:xfrm rot="10800000">
                <a:off x="0" y="819150"/>
                <a:ext cx="590550" cy="152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12" name="Groupe 11"/>
            <p:cNvGrpSpPr/>
            <p:nvPr/>
          </p:nvGrpSpPr>
          <p:grpSpPr>
            <a:xfrm rot="5400000">
              <a:off x="2057401" y="2533651"/>
              <a:ext cx="600075" cy="971550"/>
              <a:chOff x="0" y="0"/>
              <a:chExt cx="600075" cy="971550"/>
            </a:xfrm>
          </p:grpSpPr>
          <p:sp>
            <p:nvSpPr>
              <p:cNvPr id="35" name="Flèche courbée vers le bas 34"/>
              <p:cNvSpPr/>
              <p:nvPr/>
            </p:nvSpPr>
            <p:spPr>
              <a:xfrm>
                <a:off x="9525" y="0"/>
                <a:ext cx="590550" cy="152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Flèche courbée vers le bas 35"/>
              <p:cNvSpPr/>
              <p:nvPr/>
            </p:nvSpPr>
            <p:spPr>
              <a:xfrm rot="10800000">
                <a:off x="0" y="819150"/>
                <a:ext cx="590550" cy="152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13" name="Groupe 12"/>
            <p:cNvGrpSpPr/>
            <p:nvPr/>
          </p:nvGrpSpPr>
          <p:grpSpPr>
            <a:xfrm rot="10800000">
              <a:off x="3114675" y="1781175"/>
              <a:ext cx="600075" cy="971550"/>
              <a:chOff x="0" y="0"/>
              <a:chExt cx="600075" cy="971550"/>
            </a:xfrm>
          </p:grpSpPr>
          <p:sp>
            <p:nvSpPr>
              <p:cNvPr id="33" name="Flèche courbée vers le bas 32"/>
              <p:cNvSpPr/>
              <p:nvPr/>
            </p:nvSpPr>
            <p:spPr>
              <a:xfrm>
                <a:off x="9525" y="0"/>
                <a:ext cx="590550" cy="152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Flèche courbée vers le bas 33"/>
              <p:cNvSpPr/>
              <p:nvPr/>
            </p:nvSpPr>
            <p:spPr>
              <a:xfrm rot="10800000">
                <a:off x="0" y="819150"/>
                <a:ext cx="590550" cy="152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14" name="Groupe 13"/>
            <p:cNvGrpSpPr/>
            <p:nvPr/>
          </p:nvGrpSpPr>
          <p:grpSpPr>
            <a:xfrm>
              <a:off x="152400" y="0"/>
              <a:ext cx="4629150" cy="4562475"/>
              <a:chOff x="0" y="0"/>
              <a:chExt cx="4629150" cy="4562475"/>
            </a:xfrm>
          </p:grpSpPr>
          <p:sp>
            <p:nvSpPr>
              <p:cNvPr id="15" name="Zone de texte 49"/>
              <p:cNvSpPr txBox="1"/>
              <p:nvPr/>
            </p:nvSpPr>
            <p:spPr>
              <a:xfrm>
                <a:off x="1504950" y="2171700"/>
                <a:ext cx="18954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T=α*(G</a:t>
                </a:r>
                <a:r>
                  <a:rPr lang="fr-BE" sz="1200" b="1" baseline="-25000">
                    <a:effectLst/>
                    <a:latin typeface="Times New Roman"/>
                    <a:ea typeface="Calibri"/>
                    <a:cs typeface="Times New Roman"/>
                  </a:rPr>
                  <a:t>1</a:t>
                </a:r>
                <a:r>
                  <a:rPr lang="fr-BE" sz="1200" b="1">
                    <a:effectLst/>
                    <a:latin typeface="Times New Roman"/>
                    <a:ea typeface="Calibri"/>
                    <a:cs typeface="Times New Roman"/>
                  </a:rPr>
                  <a:t>+ G</a:t>
                </a:r>
                <a:r>
                  <a:rPr lang="fr-BE" sz="1200" b="1" baseline="-25000">
                    <a:effectLst/>
                    <a:latin typeface="Times New Roman"/>
                    <a:ea typeface="Calibri"/>
                    <a:cs typeface="Times New Roman"/>
                  </a:rPr>
                  <a:t>2</a:t>
                </a:r>
                <a:r>
                  <a:rPr lang="fr-BE" sz="1200" b="1">
                    <a:effectLst/>
                    <a:latin typeface="Times New Roman"/>
                    <a:ea typeface="Calibri"/>
                    <a:cs typeface="Times New Roman"/>
                  </a:rPr>
                  <a:t>+ G</a:t>
                </a:r>
                <a:r>
                  <a:rPr lang="fr-BE" sz="1200" b="1" baseline="-25000">
                    <a:effectLst/>
                    <a:latin typeface="Times New Roman"/>
                    <a:ea typeface="Calibri"/>
                    <a:cs typeface="Times New Roman"/>
                  </a:rPr>
                  <a:t>3</a:t>
                </a:r>
                <a:r>
                  <a:rPr lang="fr-BE" sz="1200" b="1">
                    <a:effectLst/>
                    <a:latin typeface="Times New Roman"/>
                    <a:ea typeface="Calibri"/>
                    <a:cs typeface="Times New Roman"/>
                  </a:rPr>
                  <a:t>+ G</a:t>
                </a:r>
                <a:r>
                  <a:rPr lang="fr-BE" sz="1200" b="1" baseline="-25000">
                    <a:effectLst/>
                    <a:latin typeface="Times New Roman"/>
                    <a:ea typeface="Calibri"/>
                    <a:cs typeface="Times New Roman"/>
                  </a:rPr>
                  <a:t>4</a:t>
                </a:r>
                <a:r>
                  <a:rPr lang="fr-BE" sz="1200" b="1">
                    <a:effectLst/>
                    <a:latin typeface="Times New Roman"/>
                    <a:ea typeface="Calibri"/>
                    <a:cs typeface="Times New Roman"/>
                  </a:rPr>
                  <a:t>)</a:t>
                </a:r>
                <a:endParaRPr lang="en-GB" sz="1200">
                  <a:effectLst/>
                  <a:latin typeface="Times New Roman"/>
                  <a:ea typeface="Calibri"/>
                  <a:cs typeface="Times New Roman"/>
                </a:endParaRPr>
              </a:p>
            </p:txBody>
          </p:sp>
          <p:grpSp>
            <p:nvGrpSpPr>
              <p:cNvPr id="16" name="Groupe 15"/>
              <p:cNvGrpSpPr/>
              <p:nvPr/>
            </p:nvGrpSpPr>
            <p:grpSpPr>
              <a:xfrm>
                <a:off x="0" y="0"/>
                <a:ext cx="4629150" cy="4562475"/>
                <a:chOff x="0" y="0"/>
                <a:chExt cx="4629150" cy="4562475"/>
              </a:xfrm>
            </p:grpSpPr>
            <p:grpSp>
              <p:nvGrpSpPr>
                <p:cNvPr id="17" name="Groupe 16"/>
                <p:cNvGrpSpPr/>
                <p:nvPr/>
              </p:nvGrpSpPr>
              <p:grpSpPr>
                <a:xfrm>
                  <a:off x="0" y="1828800"/>
                  <a:ext cx="1524000" cy="1095375"/>
                  <a:chOff x="0" y="0"/>
                  <a:chExt cx="1524000" cy="1095375"/>
                </a:xfrm>
              </p:grpSpPr>
              <p:sp>
                <p:nvSpPr>
                  <p:cNvPr id="30" name="Zone de texte 31"/>
                  <p:cNvSpPr txBox="1"/>
                  <p:nvPr/>
                </p:nvSpPr>
                <p:spPr>
                  <a:xfrm>
                    <a:off x="1066800" y="0"/>
                    <a:ext cx="4095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G</a:t>
                    </a:r>
                    <a:r>
                      <a:rPr lang="fr-BE" sz="1200" b="1" baseline="-25000">
                        <a:effectLst/>
                        <a:latin typeface="Times New Roman"/>
                        <a:ea typeface="Calibri"/>
                        <a:cs typeface="Times New Roman"/>
                      </a:rPr>
                      <a:t>1</a:t>
                    </a:r>
                    <a:endParaRPr lang="en-GB" sz="1200">
                      <a:effectLst/>
                      <a:latin typeface="Times New Roman"/>
                      <a:ea typeface="Calibri"/>
                      <a:cs typeface="Times New Roman"/>
                    </a:endParaRPr>
                  </a:p>
                </p:txBody>
              </p:sp>
              <p:sp>
                <p:nvSpPr>
                  <p:cNvPr id="31" name="Zone de texte 32"/>
                  <p:cNvSpPr txBox="1"/>
                  <p:nvPr/>
                </p:nvSpPr>
                <p:spPr>
                  <a:xfrm>
                    <a:off x="1038225" y="704850"/>
                    <a:ext cx="4857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T/4</a:t>
                    </a:r>
                    <a:endParaRPr lang="en-GB" sz="1200">
                      <a:effectLst/>
                      <a:latin typeface="Times New Roman"/>
                      <a:ea typeface="Calibri"/>
                      <a:cs typeface="Times New Roman"/>
                    </a:endParaRPr>
                  </a:p>
                </p:txBody>
              </p:sp>
              <p:sp>
                <p:nvSpPr>
                  <p:cNvPr id="32" name="Zone de texte 50"/>
                  <p:cNvSpPr txBox="1"/>
                  <p:nvPr/>
                </p:nvSpPr>
                <p:spPr>
                  <a:xfrm>
                    <a:off x="0" y="809625"/>
                    <a:ext cx="9239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Y-G</a:t>
                    </a:r>
                    <a:r>
                      <a:rPr lang="fr-BE" sz="1200" b="1" baseline="-25000">
                        <a:effectLst/>
                        <a:latin typeface="Times New Roman"/>
                        <a:ea typeface="Calibri"/>
                        <a:cs typeface="Times New Roman"/>
                      </a:rPr>
                      <a:t>1</a:t>
                    </a:r>
                    <a:r>
                      <a:rPr lang="fr-BE" sz="1200" b="1">
                        <a:effectLst/>
                        <a:latin typeface="Times New Roman"/>
                        <a:ea typeface="Calibri"/>
                        <a:cs typeface="Times New Roman"/>
                      </a:rPr>
                      <a:t>+T/4</a:t>
                    </a:r>
                    <a:endParaRPr lang="en-GB" sz="1200">
                      <a:effectLst/>
                      <a:latin typeface="Times New Roman"/>
                      <a:ea typeface="Calibri"/>
                      <a:cs typeface="Times New Roman"/>
                    </a:endParaRPr>
                  </a:p>
                </p:txBody>
              </p:sp>
            </p:grpSp>
            <p:grpSp>
              <p:nvGrpSpPr>
                <p:cNvPr id="18" name="Groupe 17"/>
                <p:cNvGrpSpPr/>
                <p:nvPr/>
              </p:nvGrpSpPr>
              <p:grpSpPr>
                <a:xfrm>
                  <a:off x="3067050" y="1781175"/>
                  <a:ext cx="1562100" cy="1057275"/>
                  <a:chOff x="0" y="0"/>
                  <a:chExt cx="1562100" cy="1057275"/>
                </a:xfrm>
              </p:grpSpPr>
              <p:sp>
                <p:nvSpPr>
                  <p:cNvPr id="27" name="Zone de texte 43"/>
                  <p:cNvSpPr txBox="1"/>
                  <p:nvPr/>
                </p:nvSpPr>
                <p:spPr>
                  <a:xfrm>
                    <a:off x="28575" y="666750"/>
                    <a:ext cx="4095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G</a:t>
                    </a:r>
                    <a:r>
                      <a:rPr lang="fr-BE" sz="1200" b="1" baseline="-25000">
                        <a:effectLst/>
                        <a:latin typeface="Times New Roman"/>
                        <a:ea typeface="Calibri"/>
                        <a:cs typeface="Times New Roman"/>
                      </a:rPr>
                      <a:t>3</a:t>
                    </a:r>
                    <a:endParaRPr lang="en-GB" sz="1200">
                      <a:effectLst/>
                      <a:latin typeface="Times New Roman"/>
                      <a:ea typeface="Calibri"/>
                      <a:cs typeface="Times New Roman"/>
                    </a:endParaRPr>
                  </a:p>
                </p:txBody>
              </p:sp>
              <p:sp>
                <p:nvSpPr>
                  <p:cNvPr id="28" name="Zone de texte 47"/>
                  <p:cNvSpPr txBox="1"/>
                  <p:nvPr/>
                </p:nvSpPr>
                <p:spPr>
                  <a:xfrm>
                    <a:off x="0" y="0"/>
                    <a:ext cx="4857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T/4</a:t>
                    </a:r>
                    <a:endParaRPr lang="en-GB" sz="1200">
                      <a:effectLst/>
                      <a:latin typeface="Times New Roman"/>
                      <a:ea typeface="Calibri"/>
                      <a:cs typeface="Times New Roman"/>
                    </a:endParaRPr>
                  </a:p>
                </p:txBody>
              </p:sp>
              <p:sp>
                <p:nvSpPr>
                  <p:cNvPr id="29" name="Zone de texte 51"/>
                  <p:cNvSpPr txBox="1"/>
                  <p:nvPr/>
                </p:nvSpPr>
                <p:spPr>
                  <a:xfrm>
                    <a:off x="638175" y="771525"/>
                    <a:ext cx="9239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Y-G</a:t>
                    </a:r>
                    <a:r>
                      <a:rPr lang="fr-BE" sz="1200" b="1" baseline="-25000">
                        <a:effectLst/>
                        <a:latin typeface="Times New Roman"/>
                        <a:ea typeface="Calibri"/>
                        <a:cs typeface="Times New Roman"/>
                      </a:rPr>
                      <a:t>3</a:t>
                    </a:r>
                    <a:r>
                      <a:rPr lang="fr-BE" sz="1200" b="1">
                        <a:effectLst/>
                        <a:latin typeface="Times New Roman"/>
                        <a:ea typeface="Calibri"/>
                        <a:cs typeface="Times New Roman"/>
                      </a:rPr>
                      <a:t>+T/4</a:t>
                    </a:r>
                    <a:endParaRPr lang="en-GB" sz="1200">
                      <a:effectLst/>
                      <a:latin typeface="Times New Roman"/>
                      <a:ea typeface="Calibri"/>
                      <a:cs typeface="Times New Roman"/>
                    </a:endParaRPr>
                  </a:p>
                </p:txBody>
              </p:sp>
            </p:grpSp>
            <p:grpSp>
              <p:nvGrpSpPr>
                <p:cNvPr id="19" name="Groupe 18"/>
                <p:cNvGrpSpPr/>
                <p:nvPr/>
              </p:nvGrpSpPr>
              <p:grpSpPr>
                <a:xfrm>
                  <a:off x="1704975" y="2914650"/>
                  <a:ext cx="1123950" cy="1647825"/>
                  <a:chOff x="0" y="0"/>
                  <a:chExt cx="1123950" cy="1647825"/>
                </a:xfrm>
              </p:grpSpPr>
              <p:sp>
                <p:nvSpPr>
                  <p:cNvPr id="24" name="Zone de texte 45"/>
                  <p:cNvSpPr txBox="1"/>
                  <p:nvPr/>
                </p:nvSpPr>
                <p:spPr>
                  <a:xfrm>
                    <a:off x="0" y="0"/>
                    <a:ext cx="4095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G</a:t>
                    </a:r>
                    <a:r>
                      <a:rPr lang="fr-BE" sz="1200" b="1" baseline="-25000">
                        <a:effectLst/>
                        <a:latin typeface="Times New Roman"/>
                        <a:ea typeface="Calibri"/>
                        <a:cs typeface="Times New Roman"/>
                      </a:rPr>
                      <a:t>4</a:t>
                    </a:r>
                    <a:endParaRPr lang="en-GB" sz="1200">
                      <a:effectLst/>
                      <a:latin typeface="Times New Roman"/>
                      <a:ea typeface="Calibri"/>
                      <a:cs typeface="Times New Roman"/>
                    </a:endParaRPr>
                  </a:p>
                </p:txBody>
              </p:sp>
              <p:sp>
                <p:nvSpPr>
                  <p:cNvPr id="25" name="Zone de texte 48"/>
                  <p:cNvSpPr txBox="1"/>
                  <p:nvPr/>
                </p:nvSpPr>
                <p:spPr>
                  <a:xfrm>
                    <a:off x="638175" y="0"/>
                    <a:ext cx="4857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T/4</a:t>
                    </a:r>
                    <a:endParaRPr lang="en-GB" sz="1200">
                      <a:effectLst/>
                      <a:latin typeface="Times New Roman"/>
                      <a:ea typeface="Calibri"/>
                      <a:cs typeface="Times New Roman"/>
                    </a:endParaRPr>
                  </a:p>
                </p:txBody>
              </p:sp>
              <p:sp>
                <p:nvSpPr>
                  <p:cNvPr id="26" name="Zone de texte 52"/>
                  <p:cNvSpPr txBox="1"/>
                  <p:nvPr/>
                </p:nvSpPr>
                <p:spPr>
                  <a:xfrm>
                    <a:off x="114300" y="1362075"/>
                    <a:ext cx="9239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Y-G</a:t>
                    </a:r>
                    <a:r>
                      <a:rPr lang="fr-BE" sz="1200" b="1" baseline="-25000">
                        <a:effectLst/>
                        <a:latin typeface="Times New Roman"/>
                        <a:ea typeface="Calibri"/>
                        <a:cs typeface="Times New Roman"/>
                      </a:rPr>
                      <a:t>4</a:t>
                    </a:r>
                    <a:r>
                      <a:rPr lang="fr-BE" sz="1200" b="1">
                        <a:effectLst/>
                        <a:latin typeface="Times New Roman"/>
                        <a:ea typeface="Calibri"/>
                        <a:cs typeface="Times New Roman"/>
                      </a:rPr>
                      <a:t>+T/4</a:t>
                    </a:r>
                    <a:endParaRPr lang="en-GB" sz="1200">
                      <a:effectLst/>
                      <a:latin typeface="Times New Roman"/>
                      <a:ea typeface="Calibri"/>
                      <a:cs typeface="Times New Roman"/>
                    </a:endParaRPr>
                  </a:p>
                </p:txBody>
              </p:sp>
            </p:grpSp>
            <p:grpSp>
              <p:nvGrpSpPr>
                <p:cNvPr id="20" name="Groupe 19"/>
                <p:cNvGrpSpPr/>
                <p:nvPr/>
              </p:nvGrpSpPr>
              <p:grpSpPr>
                <a:xfrm>
                  <a:off x="1676400" y="0"/>
                  <a:ext cx="1123950" cy="1714500"/>
                  <a:chOff x="0" y="0"/>
                  <a:chExt cx="1123950" cy="1714500"/>
                </a:xfrm>
              </p:grpSpPr>
              <p:sp>
                <p:nvSpPr>
                  <p:cNvPr id="21" name="Zone de texte 44"/>
                  <p:cNvSpPr txBox="1"/>
                  <p:nvPr/>
                </p:nvSpPr>
                <p:spPr>
                  <a:xfrm>
                    <a:off x="714375" y="1428750"/>
                    <a:ext cx="4095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G</a:t>
                    </a:r>
                    <a:r>
                      <a:rPr lang="fr-BE" sz="1200" b="1" baseline="-25000">
                        <a:effectLst/>
                        <a:latin typeface="Times New Roman"/>
                        <a:ea typeface="Calibri"/>
                        <a:cs typeface="Times New Roman"/>
                      </a:rPr>
                      <a:t>2</a:t>
                    </a:r>
                    <a:endParaRPr lang="en-GB" sz="1200">
                      <a:effectLst/>
                      <a:latin typeface="Times New Roman"/>
                      <a:ea typeface="Calibri"/>
                      <a:cs typeface="Times New Roman"/>
                    </a:endParaRPr>
                  </a:p>
                </p:txBody>
              </p:sp>
              <p:sp>
                <p:nvSpPr>
                  <p:cNvPr id="22" name="Zone de texte 46"/>
                  <p:cNvSpPr txBox="1"/>
                  <p:nvPr/>
                </p:nvSpPr>
                <p:spPr>
                  <a:xfrm>
                    <a:off x="0" y="1428750"/>
                    <a:ext cx="48577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T/4</a:t>
                    </a:r>
                    <a:endParaRPr lang="en-GB" sz="1200">
                      <a:effectLst/>
                      <a:latin typeface="Times New Roman"/>
                      <a:ea typeface="Calibri"/>
                      <a:cs typeface="Times New Roman"/>
                    </a:endParaRPr>
                  </a:p>
                </p:txBody>
              </p:sp>
              <p:sp>
                <p:nvSpPr>
                  <p:cNvPr id="23" name="Zone de texte 53"/>
                  <p:cNvSpPr txBox="1"/>
                  <p:nvPr/>
                </p:nvSpPr>
                <p:spPr>
                  <a:xfrm>
                    <a:off x="95250" y="0"/>
                    <a:ext cx="923925" cy="285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fr-BE" sz="1200" b="1">
                        <a:effectLst/>
                        <a:latin typeface="Times New Roman"/>
                        <a:ea typeface="Calibri"/>
                        <a:cs typeface="Times New Roman"/>
                      </a:rPr>
                      <a:t>Y-G</a:t>
                    </a:r>
                    <a:r>
                      <a:rPr lang="fr-BE" sz="1200" b="1" baseline="-25000">
                        <a:effectLst/>
                        <a:latin typeface="Times New Roman"/>
                        <a:ea typeface="Calibri"/>
                        <a:cs typeface="Times New Roman"/>
                      </a:rPr>
                      <a:t>2</a:t>
                    </a:r>
                    <a:r>
                      <a:rPr lang="fr-BE" sz="1200" b="1">
                        <a:effectLst/>
                        <a:latin typeface="Times New Roman"/>
                        <a:ea typeface="Calibri"/>
                        <a:cs typeface="Times New Roman"/>
                      </a:rPr>
                      <a:t>+T/4</a:t>
                    </a:r>
                    <a:endParaRPr lang="en-GB" sz="1200">
                      <a:effectLst/>
                      <a:latin typeface="Times New Roman"/>
                      <a:ea typeface="Calibri"/>
                      <a:cs typeface="Times New Roman"/>
                    </a:endParaRPr>
                  </a:p>
                </p:txBody>
              </p:sp>
            </p:grpSp>
          </p:grpSp>
        </p:grpSp>
      </p:grpSp>
    </p:spTree>
    <p:extLst>
      <p:ext uri="{BB962C8B-B14F-4D97-AF65-F5344CB8AC3E}">
        <p14:creationId xmlns:p14="http://schemas.microsoft.com/office/powerpoint/2010/main" val="20033742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Urban regeneration</a:t>
            </a:r>
            <a:endParaRPr lang="en-GB" dirty="0"/>
          </a:p>
        </p:txBody>
      </p:sp>
      <p:sp>
        <p:nvSpPr>
          <p:cNvPr id="3" name="Espace réservé du contenu 2"/>
          <p:cNvSpPr>
            <a:spLocks noGrp="1"/>
          </p:cNvSpPr>
          <p:nvPr>
            <p:ph idx="1"/>
          </p:nvPr>
        </p:nvSpPr>
        <p:spPr/>
        <p:txBody>
          <a:bodyPr/>
          <a:lstStyle/>
          <a:p>
            <a:r>
              <a:rPr lang="en-GB" dirty="0" smtClean="0"/>
              <a:t>Urban regeneration is complex and faces many obstacles</a:t>
            </a:r>
          </a:p>
          <a:p>
            <a:pPr lvl="1"/>
            <a:r>
              <a:rPr lang="en-GB" dirty="0" smtClean="0"/>
              <a:t>Parcels fragmented</a:t>
            </a:r>
          </a:p>
          <a:p>
            <a:pPr lvl="1"/>
            <a:r>
              <a:rPr lang="en-GB" dirty="0" smtClean="0"/>
              <a:t>Significant costs for public infrastructure</a:t>
            </a:r>
          </a:p>
          <a:p>
            <a:pPr lvl="1"/>
            <a:r>
              <a:rPr lang="en-GB" dirty="0" smtClean="0"/>
              <a:t>Many actors involved</a:t>
            </a:r>
          </a:p>
          <a:p>
            <a:r>
              <a:rPr lang="en-GB" dirty="0" smtClean="0"/>
              <a:t>Innovative strategies</a:t>
            </a:r>
          </a:p>
          <a:p>
            <a:pPr lvl="1"/>
            <a:r>
              <a:rPr lang="en-GB" dirty="0" smtClean="0"/>
              <a:t>Self-organizing urban governance mechanisms</a:t>
            </a:r>
            <a:endParaRPr lang="en-GB" dirty="0"/>
          </a:p>
        </p:txBody>
      </p:sp>
    </p:spTree>
    <p:extLst>
      <p:ext uri="{BB962C8B-B14F-4D97-AF65-F5344CB8AC3E}">
        <p14:creationId xmlns:p14="http://schemas.microsoft.com/office/powerpoint/2010/main" val="34571842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GB" dirty="0"/>
              <a:t>Innovative strategies</a:t>
            </a:r>
          </a:p>
        </p:txBody>
      </p:sp>
      <p:sp>
        <p:nvSpPr>
          <p:cNvPr id="3" name="Espace réservé du contenu 2"/>
          <p:cNvSpPr>
            <a:spLocks noGrp="1"/>
          </p:cNvSpPr>
          <p:nvPr>
            <p:ph idx="1"/>
          </p:nvPr>
        </p:nvSpPr>
        <p:spPr/>
        <p:txBody>
          <a:bodyPr>
            <a:normAutofit/>
          </a:bodyPr>
          <a:lstStyle/>
          <a:p>
            <a:r>
              <a:rPr lang="en-GB" b="1" dirty="0" smtClean="0"/>
              <a:t>Land readjustment</a:t>
            </a:r>
          </a:p>
          <a:p>
            <a:pPr lvl="1"/>
            <a:r>
              <a:rPr lang="en-GB" dirty="0"/>
              <a:t>Transfer to a </a:t>
            </a:r>
            <a:r>
              <a:rPr lang="en-GB" dirty="0" smtClean="0"/>
              <a:t>co-ownership </a:t>
            </a:r>
            <a:r>
              <a:rPr lang="en-GB" dirty="0"/>
              <a:t>structure of property </a:t>
            </a:r>
            <a:r>
              <a:rPr lang="en-GB" dirty="0" smtClean="0"/>
              <a:t>rights. </a:t>
            </a:r>
            <a:r>
              <a:rPr lang="en-GB" dirty="0"/>
              <a:t>This </a:t>
            </a:r>
            <a:r>
              <a:rPr lang="en-GB" dirty="0"/>
              <a:t>co-ownership structure </a:t>
            </a:r>
            <a:r>
              <a:rPr lang="en-GB" dirty="0" smtClean="0"/>
              <a:t>manage </a:t>
            </a:r>
            <a:r>
              <a:rPr lang="en-GB" dirty="0"/>
              <a:t>the development of the perimeter. The owners are paid in proportion to the value of their property contributions</a:t>
            </a:r>
            <a:r>
              <a:rPr lang="en-GB" dirty="0" smtClean="0"/>
              <a:t>.</a:t>
            </a:r>
          </a:p>
          <a:p>
            <a:r>
              <a:rPr lang="en-GB" b="1" dirty="0" smtClean="0">
                <a:solidFill>
                  <a:schemeClr val="bg1">
                    <a:lumMod val="75000"/>
                  </a:schemeClr>
                </a:solidFill>
              </a:rPr>
              <a:t>Business improvement district (BID)</a:t>
            </a:r>
          </a:p>
          <a:p>
            <a:pPr lvl="1"/>
            <a:r>
              <a:rPr lang="en-GB" dirty="0">
                <a:solidFill>
                  <a:schemeClr val="bg1">
                    <a:lumMod val="75000"/>
                  </a:schemeClr>
                </a:solidFill>
              </a:rPr>
              <a:t>A</a:t>
            </a:r>
            <a:r>
              <a:rPr lang="en-GB" dirty="0" smtClean="0">
                <a:solidFill>
                  <a:schemeClr val="bg1">
                    <a:lumMod val="75000"/>
                  </a:schemeClr>
                </a:solidFill>
              </a:rPr>
              <a:t>ll </a:t>
            </a:r>
            <a:r>
              <a:rPr lang="en-GB" dirty="0">
                <a:solidFill>
                  <a:schemeClr val="bg1">
                    <a:lumMod val="75000"/>
                  </a:schemeClr>
                </a:solidFill>
              </a:rPr>
              <a:t>land owners </a:t>
            </a:r>
            <a:r>
              <a:rPr lang="en-GB" dirty="0" smtClean="0">
                <a:solidFill>
                  <a:schemeClr val="bg1">
                    <a:lumMod val="75000"/>
                  </a:schemeClr>
                </a:solidFill>
              </a:rPr>
              <a:t>within </a:t>
            </a:r>
            <a:r>
              <a:rPr lang="en-GB" dirty="0">
                <a:solidFill>
                  <a:schemeClr val="bg1">
                    <a:lumMod val="75000"/>
                  </a:schemeClr>
                </a:solidFill>
              </a:rPr>
              <a:t>the BID-defined perimeter are legally required to pay a levy towards the BID </a:t>
            </a:r>
            <a:r>
              <a:rPr lang="en-GB" dirty="0" smtClean="0">
                <a:solidFill>
                  <a:schemeClr val="bg1">
                    <a:lumMod val="75000"/>
                  </a:schemeClr>
                </a:solidFill>
              </a:rPr>
              <a:t>organization. </a:t>
            </a:r>
            <a:r>
              <a:rPr lang="en-GB" dirty="0">
                <a:solidFill>
                  <a:schemeClr val="bg1">
                    <a:lumMod val="75000"/>
                  </a:schemeClr>
                </a:solidFill>
              </a:rPr>
              <a:t>T</a:t>
            </a:r>
            <a:r>
              <a:rPr lang="en-GB" dirty="0" smtClean="0">
                <a:solidFill>
                  <a:schemeClr val="bg1">
                    <a:lumMod val="75000"/>
                  </a:schemeClr>
                </a:solidFill>
              </a:rPr>
              <a:t>he </a:t>
            </a:r>
            <a:r>
              <a:rPr lang="en-GB" dirty="0">
                <a:solidFill>
                  <a:schemeClr val="bg1">
                    <a:lumMod val="75000"/>
                  </a:schemeClr>
                </a:solidFill>
              </a:rPr>
              <a:t>organization conducts programmes to improve the attractiveness of the </a:t>
            </a:r>
            <a:r>
              <a:rPr lang="en-GB" dirty="0" smtClean="0">
                <a:solidFill>
                  <a:schemeClr val="bg1">
                    <a:lumMod val="75000"/>
                  </a:schemeClr>
                </a:solidFill>
              </a:rPr>
              <a:t>area (security</a:t>
            </a:r>
            <a:r>
              <a:rPr lang="en-GB" dirty="0">
                <a:solidFill>
                  <a:schemeClr val="bg1">
                    <a:lumMod val="75000"/>
                  </a:schemeClr>
                </a:solidFill>
              </a:rPr>
              <a:t>, </a:t>
            </a:r>
            <a:r>
              <a:rPr lang="en-GB" dirty="0" smtClean="0">
                <a:solidFill>
                  <a:schemeClr val="bg1">
                    <a:lumMod val="75000"/>
                  </a:schemeClr>
                </a:solidFill>
              </a:rPr>
              <a:t>cleaning, </a:t>
            </a:r>
            <a:r>
              <a:rPr lang="en-GB" dirty="0">
                <a:solidFill>
                  <a:schemeClr val="bg1">
                    <a:lumMod val="75000"/>
                  </a:schemeClr>
                </a:solidFill>
              </a:rPr>
              <a:t>entertainment, decoration, </a:t>
            </a:r>
            <a:r>
              <a:rPr lang="en-GB" dirty="0" smtClean="0">
                <a:solidFill>
                  <a:schemeClr val="bg1">
                    <a:lumMod val="75000"/>
                  </a:schemeClr>
                </a:solidFill>
              </a:rPr>
              <a:t>marketing...)</a:t>
            </a:r>
          </a:p>
          <a:p>
            <a:r>
              <a:rPr lang="en-GB" b="1" dirty="0" smtClean="0">
                <a:solidFill>
                  <a:schemeClr val="bg1">
                    <a:lumMod val="75000"/>
                  </a:schemeClr>
                </a:solidFill>
              </a:rPr>
              <a:t>Tax increment financing (TIF)</a:t>
            </a:r>
          </a:p>
          <a:p>
            <a:pPr lvl="1"/>
            <a:r>
              <a:rPr lang="en-GB" dirty="0" smtClean="0">
                <a:solidFill>
                  <a:schemeClr val="bg1">
                    <a:lumMod val="75000"/>
                  </a:schemeClr>
                </a:solidFill>
              </a:rPr>
              <a:t>Using anticipated </a:t>
            </a:r>
            <a:r>
              <a:rPr lang="en-GB" dirty="0">
                <a:solidFill>
                  <a:schemeClr val="bg1">
                    <a:lumMod val="75000"/>
                  </a:schemeClr>
                </a:solidFill>
              </a:rPr>
              <a:t>future increases in tax revenues to finance </a:t>
            </a:r>
            <a:r>
              <a:rPr lang="en-GB" dirty="0" smtClean="0">
                <a:solidFill>
                  <a:schemeClr val="bg1">
                    <a:lumMod val="75000"/>
                  </a:schemeClr>
                </a:solidFill>
              </a:rPr>
              <a:t>current improvements </a:t>
            </a:r>
            <a:r>
              <a:rPr lang="en-GB" dirty="0">
                <a:solidFill>
                  <a:schemeClr val="bg1">
                    <a:lumMod val="75000"/>
                  </a:schemeClr>
                </a:solidFill>
              </a:rPr>
              <a:t>(such as new or improved infrastructure</a:t>
            </a:r>
            <a:r>
              <a:rPr lang="en-GB" dirty="0" smtClean="0">
                <a:solidFill>
                  <a:schemeClr val="bg1">
                    <a:lumMod val="75000"/>
                  </a:schemeClr>
                </a:solidFill>
              </a:rPr>
              <a:t>).</a:t>
            </a:r>
            <a:endParaRPr lang="en-GB" dirty="0">
              <a:solidFill>
                <a:schemeClr val="bg1">
                  <a:lumMod val="75000"/>
                </a:schemeClr>
              </a:solidFill>
            </a:endParaRPr>
          </a:p>
        </p:txBody>
      </p:sp>
    </p:spTree>
    <p:extLst>
      <p:ext uri="{BB962C8B-B14F-4D97-AF65-F5344CB8AC3E}">
        <p14:creationId xmlns:p14="http://schemas.microsoft.com/office/powerpoint/2010/main" val="685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GB" b="1" dirty="0"/>
              <a:t>Land readjustment</a:t>
            </a:r>
          </a:p>
        </p:txBody>
      </p:sp>
      <p:pic>
        <p:nvPicPr>
          <p:cNvPr id="2050" name="Picture 2" descr="Figure of image of land readjustment pro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980405"/>
            <a:ext cx="4143375" cy="375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375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GB" dirty="0"/>
              <a:t>Innovative strategies</a:t>
            </a:r>
          </a:p>
        </p:txBody>
      </p:sp>
      <p:sp>
        <p:nvSpPr>
          <p:cNvPr id="3" name="Espace réservé du contenu 2"/>
          <p:cNvSpPr>
            <a:spLocks noGrp="1"/>
          </p:cNvSpPr>
          <p:nvPr>
            <p:ph idx="1"/>
          </p:nvPr>
        </p:nvSpPr>
        <p:spPr/>
        <p:txBody>
          <a:bodyPr>
            <a:normAutofit/>
          </a:bodyPr>
          <a:lstStyle/>
          <a:p>
            <a:r>
              <a:rPr lang="en-GB" b="1" dirty="0" smtClean="0">
                <a:solidFill>
                  <a:schemeClr val="bg1">
                    <a:lumMod val="75000"/>
                  </a:schemeClr>
                </a:solidFill>
              </a:rPr>
              <a:t>Land readjustment</a:t>
            </a:r>
          </a:p>
          <a:p>
            <a:pPr lvl="1"/>
            <a:r>
              <a:rPr lang="en-GB" dirty="0">
                <a:solidFill>
                  <a:schemeClr val="bg1">
                    <a:lumMod val="75000"/>
                  </a:schemeClr>
                </a:solidFill>
              </a:rPr>
              <a:t>Transfer to a co-ownership structure of property rights . This co-ownership structure manage the development of the perimeter. The owners are paid in proportion to the value of their property contributions.</a:t>
            </a:r>
          </a:p>
          <a:p>
            <a:r>
              <a:rPr lang="en-GB" b="1" dirty="0" smtClean="0"/>
              <a:t>Business </a:t>
            </a:r>
            <a:r>
              <a:rPr lang="en-GB" b="1" dirty="0" smtClean="0"/>
              <a:t>improvement district (BID)</a:t>
            </a:r>
          </a:p>
          <a:p>
            <a:pPr lvl="1"/>
            <a:r>
              <a:rPr lang="en-GB" dirty="0"/>
              <a:t>A</a:t>
            </a:r>
            <a:r>
              <a:rPr lang="en-GB" dirty="0" smtClean="0"/>
              <a:t>ll </a:t>
            </a:r>
            <a:r>
              <a:rPr lang="en-GB" dirty="0"/>
              <a:t>land owners </a:t>
            </a:r>
            <a:r>
              <a:rPr lang="en-GB" dirty="0" smtClean="0"/>
              <a:t>within </a:t>
            </a:r>
            <a:r>
              <a:rPr lang="en-GB" dirty="0"/>
              <a:t>the BID-defined perimeter are legally required to pay a levy towards the BID </a:t>
            </a:r>
            <a:r>
              <a:rPr lang="en-GB" dirty="0" smtClean="0"/>
              <a:t>organization. </a:t>
            </a:r>
            <a:r>
              <a:rPr lang="en-GB" dirty="0"/>
              <a:t>T</a:t>
            </a:r>
            <a:r>
              <a:rPr lang="en-GB" dirty="0" smtClean="0"/>
              <a:t>he </a:t>
            </a:r>
            <a:r>
              <a:rPr lang="en-GB" dirty="0"/>
              <a:t>organization conducts programmes to improve the attractiveness of the </a:t>
            </a:r>
            <a:r>
              <a:rPr lang="en-GB" dirty="0" smtClean="0"/>
              <a:t>area (security</a:t>
            </a:r>
            <a:r>
              <a:rPr lang="en-GB" dirty="0"/>
              <a:t>, </a:t>
            </a:r>
            <a:r>
              <a:rPr lang="en-GB" dirty="0" smtClean="0"/>
              <a:t>cleaning, </a:t>
            </a:r>
            <a:r>
              <a:rPr lang="en-GB" dirty="0"/>
              <a:t>entertainment, decoration, </a:t>
            </a:r>
            <a:r>
              <a:rPr lang="en-GB" dirty="0" smtClean="0"/>
              <a:t>marketing...)</a:t>
            </a:r>
          </a:p>
          <a:p>
            <a:r>
              <a:rPr lang="en-GB" b="1" dirty="0" smtClean="0">
                <a:solidFill>
                  <a:schemeClr val="bg1">
                    <a:lumMod val="75000"/>
                  </a:schemeClr>
                </a:solidFill>
              </a:rPr>
              <a:t>Tax increment financing (TIF)</a:t>
            </a:r>
          </a:p>
          <a:p>
            <a:pPr lvl="1"/>
            <a:r>
              <a:rPr lang="en-GB" dirty="0" smtClean="0">
                <a:solidFill>
                  <a:schemeClr val="bg1">
                    <a:lumMod val="75000"/>
                  </a:schemeClr>
                </a:solidFill>
              </a:rPr>
              <a:t>Using anticipated </a:t>
            </a:r>
            <a:r>
              <a:rPr lang="en-GB" dirty="0">
                <a:solidFill>
                  <a:schemeClr val="bg1">
                    <a:lumMod val="75000"/>
                  </a:schemeClr>
                </a:solidFill>
              </a:rPr>
              <a:t>future increases in tax revenues to finance </a:t>
            </a:r>
            <a:r>
              <a:rPr lang="en-GB" dirty="0" smtClean="0">
                <a:solidFill>
                  <a:schemeClr val="bg1">
                    <a:lumMod val="75000"/>
                  </a:schemeClr>
                </a:solidFill>
              </a:rPr>
              <a:t>current improvements </a:t>
            </a:r>
            <a:r>
              <a:rPr lang="en-GB" dirty="0">
                <a:solidFill>
                  <a:schemeClr val="bg1">
                    <a:lumMod val="75000"/>
                  </a:schemeClr>
                </a:solidFill>
              </a:rPr>
              <a:t>(such as new or improved infrastructure</a:t>
            </a:r>
            <a:r>
              <a:rPr lang="en-GB" dirty="0" smtClean="0">
                <a:solidFill>
                  <a:schemeClr val="bg1">
                    <a:lumMod val="75000"/>
                  </a:schemeClr>
                </a:solidFill>
              </a:rPr>
              <a:t>).</a:t>
            </a:r>
            <a:endParaRPr lang="en-GB" dirty="0">
              <a:solidFill>
                <a:schemeClr val="bg1">
                  <a:lumMod val="75000"/>
                </a:schemeClr>
              </a:solidFill>
            </a:endParaRPr>
          </a:p>
        </p:txBody>
      </p:sp>
    </p:spTree>
    <p:extLst>
      <p:ext uri="{BB962C8B-B14F-4D97-AF65-F5344CB8AC3E}">
        <p14:creationId xmlns:p14="http://schemas.microsoft.com/office/powerpoint/2010/main" val="31930512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23071" t="11245" r="21728" b="3835"/>
          <a:stretch/>
        </p:blipFill>
        <p:spPr bwMode="auto">
          <a:xfrm>
            <a:off x="-36512" y="-53715"/>
            <a:ext cx="9314014" cy="895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562545"/>
            <a:ext cx="2324100" cy="2076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86" y="5080953"/>
            <a:ext cx="2276475" cy="1571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3429000"/>
            <a:ext cx="2276475"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240" y="183952"/>
            <a:ext cx="2276475" cy="2619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6545" y="-13212"/>
            <a:ext cx="2247900" cy="1762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6545" y="4285729"/>
            <a:ext cx="2276475" cy="2076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11960" y="1916832"/>
            <a:ext cx="2016224" cy="2016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89530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GB" dirty="0"/>
              <a:t>Innovative strategies</a:t>
            </a:r>
          </a:p>
        </p:txBody>
      </p:sp>
      <p:sp>
        <p:nvSpPr>
          <p:cNvPr id="3" name="Espace réservé du contenu 2"/>
          <p:cNvSpPr>
            <a:spLocks noGrp="1"/>
          </p:cNvSpPr>
          <p:nvPr>
            <p:ph idx="1"/>
          </p:nvPr>
        </p:nvSpPr>
        <p:spPr/>
        <p:txBody>
          <a:bodyPr>
            <a:normAutofit/>
          </a:bodyPr>
          <a:lstStyle/>
          <a:p>
            <a:r>
              <a:rPr lang="en-GB" b="1" dirty="0" smtClean="0">
                <a:solidFill>
                  <a:schemeClr val="bg1">
                    <a:lumMod val="75000"/>
                  </a:schemeClr>
                </a:solidFill>
              </a:rPr>
              <a:t>Land readjustment</a:t>
            </a:r>
          </a:p>
          <a:p>
            <a:pPr lvl="1"/>
            <a:r>
              <a:rPr lang="en-GB" dirty="0">
                <a:solidFill>
                  <a:schemeClr val="bg1">
                    <a:lumMod val="75000"/>
                  </a:schemeClr>
                </a:solidFill>
              </a:rPr>
              <a:t>Transfer to a co-ownership structure of property rights . This co-ownership structure manage the development of the perimeter. The owners are paid in proportion to the value of their property contributions.</a:t>
            </a:r>
          </a:p>
          <a:p>
            <a:r>
              <a:rPr lang="en-GB" b="1" dirty="0" smtClean="0">
                <a:solidFill>
                  <a:schemeClr val="bg1">
                    <a:lumMod val="75000"/>
                  </a:schemeClr>
                </a:solidFill>
              </a:rPr>
              <a:t>Business </a:t>
            </a:r>
            <a:r>
              <a:rPr lang="en-GB" b="1" dirty="0" smtClean="0">
                <a:solidFill>
                  <a:schemeClr val="bg1">
                    <a:lumMod val="75000"/>
                  </a:schemeClr>
                </a:solidFill>
              </a:rPr>
              <a:t>improvement district (BID)</a:t>
            </a:r>
          </a:p>
          <a:p>
            <a:pPr lvl="1"/>
            <a:r>
              <a:rPr lang="en-GB" dirty="0">
                <a:solidFill>
                  <a:schemeClr val="bg1">
                    <a:lumMod val="75000"/>
                  </a:schemeClr>
                </a:solidFill>
              </a:rPr>
              <a:t>A</a:t>
            </a:r>
            <a:r>
              <a:rPr lang="en-GB" dirty="0" smtClean="0">
                <a:solidFill>
                  <a:schemeClr val="bg1">
                    <a:lumMod val="75000"/>
                  </a:schemeClr>
                </a:solidFill>
              </a:rPr>
              <a:t>ll </a:t>
            </a:r>
            <a:r>
              <a:rPr lang="en-GB" dirty="0">
                <a:solidFill>
                  <a:schemeClr val="bg1">
                    <a:lumMod val="75000"/>
                  </a:schemeClr>
                </a:solidFill>
              </a:rPr>
              <a:t>land owners </a:t>
            </a:r>
            <a:r>
              <a:rPr lang="en-GB" dirty="0" smtClean="0">
                <a:solidFill>
                  <a:schemeClr val="bg1">
                    <a:lumMod val="75000"/>
                  </a:schemeClr>
                </a:solidFill>
              </a:rPr>
              <a:t>within </a:t>
            </a:r>
            <a:r>
              <a:rPr lang="en-GB" dirty="0">
                <a:solidFill>
                  <a:schemeClr val="bg1">
                    <a:lumMod val="75000"/>
                  </a:schemeClr>
                </a:solidFill>
              </a:rPr>
              <a:t>the BID-defined perimeter are legally required to pay a levy towards the BID </a:t>
            </a:r>
            <a:r>
              <a:rPr lang="en-GB" dirty="0" smtClean="0">
                <a:solidFill>
                  <a:schemeClr val="bg1">
                    <a:lumMod val="75000"/>
                  </a:schemeClr>
                </a:solidFill>
              </a:rPr>
              <a:t>organization. </a:t>
            </a:r>
            <a:r>
              <a:rPr lang="en-GB" dirty="0">
                <a:solidFill>
                  <a:schemeClr val="bg1">
                    <a:lumMod val="75000"/>
                  </a:schemeClr>
                </a:solidFill>
              </a:rPr>
              <a:t>T</a:t>
            </a:r>
            <a:r>
              <a:rPr lang="en-GB" dirty="0" smtClean="0">
                <a:solidFill>
                  <a:schemeClr val="bg1">
                    <a:lumMod val="75000"/>
                  </a:schemeClr>
                </a:solidFill>
              </a:rPr>
              <a:t>he </a:t>
            </a:r>
            <a:r>
              <a:rPr lang="en-GB" dirty="0">
                <a:solidFill>
                  <a:schemeClr val="bg1">
                    <a:lumMod val="75000"/>
                  </a:schemeClr>
                </a:solidFill>
              </a:rPr>
              <a:t>organization conducts programmes to improve the attractiveness of the </a:t>
            </a:r>
            <a:r>
              <a:rPr lang="en-GB" dirty="0" smtClean="0">
                <a:solidFill>
                  <a:schemeClr val="bg1">
                    <a:lumMod val="75000"/>
                  </a:schemeClr>
                </a:solidFill>
              </a:rPr>
              <a:t>area (security</a:t>
            </a:r>
            <a:r>
              <a:rPr lang="en-GB" dirty="0">
                <a:solidFill>
                  <a:schemeClr val="bg1">
                    <a:lumMod val="75000"/>
                  </a:schemeClr>
                </a:solidFill>
              </a:rPr>
              <a:t>, </a:t>
            </a:r>
            <a:r>
              <a:rPr lang="en-GB" dirty="0" smtClean="0">
                <a:solidFill>
                  <a:schemeClr val="bg1">
                    <a:lumMod val="75000"/>
                  </a:schemeClr>
                </a:solidFill>
              </a:rPr>
              <a:t>cleaning, </a:t>
            </a:r>
            <a:r>
              <a:rPr lang="en-GB" dirty="0">
                <a:solidFill>
                  <a:schemeClr val="bg1">
                    <a:lumMod val="75000"/>
                  </a:schemeClr>
                </a:solidFill>
              </a:rPr>
              <a:t>entertainment, decoration, </a:t>
            </a:r>
            <a:r>
              <a:rPr lang="en-GB" dirty="0" smtClean="0">
                <a:solidFill>
                  <a:schemeClr val="bg1">
                    <a:lumMod val="75000"/>
                  </a:schemeClr>
                </a:solidFill>
              </a:rPr>
              <a:t>marketing...)</a:t>
            </a:r>
          </a:p>
          <a:p>
            <a:r>
              <a:rPr lang="en-GB" b="1" dirty="0" smtClean="0"/>
              <a:t>Tax increment financing (TIF)</a:t>
            </a:r>
          </a:p>
          <a:p>
            <a:pPr lvl="1"/>
            <a:r>
              <a:rPr lang="en-GB" dirty="0" smtClean="0"/>
              <a:t>Using anticipated </a:t>
            </a:r>
            <a:r>
              <a:rPr lang="en-GB" dirty="0"/>
              <a:t>future increases in tax revenues to finance </a:t>
            </a:r>
            <a:r>
              <a:rPr lang="en-GB" dirty="0" smtClean="0"/>
              <a:t>current improvements </a:t>
            </a:r>
            <a:r>
              <a:rPr lang="en-GB" dirty="0"/>
              <a:t>(such as new or improved infrastructure</a:t>
            </a:r>
            <a:r>
              <a:rPr lang="en-GB" dirty="0" smtClean="0"/>
              <a:t>).</a:t>
            </a:r>
            <a:endParaRPr lang="en-GB" dirty="0"/>
          </a:p>
        </p:txBody>
      </p:sp>
    </p:spTree>
    <p:extLst>
      <p:ext uri="{BB962C8B-B14F-4D97-AF65-F5344CB8AC3E}">
        <p14:creationId xmlns:p14="http://schemas.microsoft.com/office/powerpoint/2010/main" val="31930512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nderings show what the new Red Wings Arena could look like in 2017. (USATS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19" y="389120"/>
            <a:ext cx="4817244" cy="31838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esadelsolnm.com/wp-content/uploads/2013/10/aperture-suns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060848"/>
            <a:ext cx="4462242" cy="297854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464496" y="4725144"/>
            <a:ext cx="4644008" cy="307777"/>
          </a:xfrm>
          <a:prstGeom prst="rect">
            <a:avLst/>
          </a:prstGeom>
          <a:noFill/>
        </p:spPr>
        <p:txBody>
          <a:bodyPr wrap="square" rtlCol="0">
            <a:spAutoFit/>
          </a:bodyPr>
          <a:lstStyle/>
          <a:p>
            <a:pPr algn="r"/>
            <a:r>
              <a:rPr lang="en-GB" sz="1400" b="1" dirty="0" smtClean="0">
                <a:solidFill>
                  <a:schemeClr val="bg1"/>
                </a:solidFill>
              </a:rPr>
              <a:t>Mesa del Sol, Albuquerque , New Mexico</a:t>
            </a:r>
            <a:endParaRPr lang="en-GB" sz="1400" b="1" dirty="0">
              <a:solidFill>
                <a:schemeClr val="bg1"/>
              </a:solidFill>
            </a:endParaRPr>
          </a:p>
        </p:txBody>
      </p:sp>
      <p:sp>
        <p:nvSpPr>
          <p:cNvPr id="5" name="ZoneTexte 4"/>
          <p:cNvSpPr txBox="1"/>
          <p:nvPr/>
        </p:nvSpPr>
        <p:spPr>
          <a:xfrm>
            <a:off x="35496" y="3114082"/>
            <a:ext cx="4344417" cy="307777"/>
          </a:xfrm>
          <a:prstGeom prst="rect">
            <a:avLst/>
          </a:prstGeom>
          <a:noFill/>
        </p:spPr>
        <p:txBody>
          <a:bodyPr wrap="square" rtlCol="0">
            <a:spAutoFit/>
          </a:bodyPr>
          <a:lstStyle/>
          <a:p>
            <a:r>
              <a:rPr lang="en-GB" sz="1400" b="1" dirty="0" smtClean="0">
                <a:solidFill>
                  <a:schemeClr val="bg1"/>
                </a:solidFill>
              </a:rPr>
              <a:t>Red Wings hockey stadium, Detroit, Michigan</a:t>
            </a:r>
            <a:endParaRPr lang="en-GB" sz="1400" b="1" dirty="0">
              <a:solidFill>
                <a:schemeClr val="bg1"/>
              </a:solidFill>
            </a:endParaRPr>
          </a:p>
        </p:txBody>
      </p:sp>
      <p:pic>
        <p:nvPicPr>
          <p:cNvPr id="1032" name="Picture 8" descr="http://blog.placeilive.com/wp-content/uploads/ChicagoAir_85-600x37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3789040"/>
            <a:ext cx="4766726" cy="297920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59339" y="6453336"/>
            <a:ext cx="4344417" cy="307777"/>
          </a:xfrm>
          <a:prstGeom prst="rect">
            <a:avLst/>
          </a:prstGeom>
          <a:noFill/>
        </p:spPr>
        <p:txBody>
          <a:bodyPr wrap="square" rtlCol="0">
            <a:spAutoFit/>
          </a:bodyPr>
          <a:lstStyle/>
          <a:p>
            <a:r>
              <a:rPr lang="en-GB" sz="1400" b="1" dirty="0" smtClean="0">
                <a:solidFill>
                  <a:schemeClr val="bg1"/>
                </a:solidFill>
              </a:rPr>
              <a:t>Chicago 'L', Chicago, Illinois</a:t>
            </a:r>
            <a:endParaRPr lang="en-GB" sz="1400" b="1" dirty="0">
              <a:solidFill>
                <a:schemeClr val="bg1"/>
              </a:solidFill>
            </a:endParaRPr>
          </a:p>
        </p:txBody>
      </p:sp>
    </p:spTree>
    <p:extLst>
      <p:ext uri="{BB962C8B-B14F-4D97-AF65-F5344CB8AC3E}">
        <p14:creationId xmlns:p14="http://schemas.microsoft.com/office/powerpoint/2010/main" val="2865721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té">
  <a:themeElements>
    <a:clrScheme name="Personnalisé 1">
      <a:dk1>
        <a:srgbClr val="292934"/>
      </a:dk1>
      <a:lt1>
        <a:srgbClr val="FFFFFF"/>
      </a:lt1>
      <a:dk2>
        <a:srgbClr val="7D236B"/>
      </a:dk2>
      <a:lt2>
        <a:srgbClr val="F3F2DC"/>
      </a:lt2>
      <a:accent1>
        <a:srgbClr val="D51966"/>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té">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1586</TotalTime>
  <Words>809</Words>
  <Application>Microsoft Office PowerPoint</Application>
  <PresentationFormat>Affichage à l'écran (4:3)</PresentationFormat>
  <Paragraphs>152</Paragraphs>
  <Slides>23</Slides>
  <Notes>2</Notes>
  <HiddenSlides>0</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Clarté</vt:lpstr>
      <vt:lpstr>The game for urban regeneration?</vt:lpstr>
      <vt:lpstr>SimsCity ValueCap</vt:lpstr>
      <vt:lpstr>Urban regeneration</vt:lpstr>
      <vt:lpstr>Innovative strategies</vt:lpstr>
      <vt:lpstr>Land readjustment</vt:lpstr>
      <vt:lpstr>Innovative strategies</vt:lpstr>
      <vt:lpstr>Présentation PowerPoint</vt:lpstr>
      <vt:lpstr>Innovative strategies</vt:lpstr>
      <vt:lpstr>Présentation PowerPoint</vt:lpstr>
      <vt:lpstr>Planning culture</vt:lpstr>
      <vt:lpstr>Planning culture</vt:lpstr>
      <vt:lpstr>Planning culture</vt:lpstr>
      <vt:lpstr>Game theory</vt:lpstr>
      <vt:lpstr>Prisoner dilemma</vt:lpstr>
      <vt:lpstr>Prisoner dilemma</vt:lpstr>
      <vt:lpstr>Prisoner dilemma</vt:lpstr>
      <vt:lpstr>Game theory</vt:lpstr>
      <vt:lpstr>Trust game</vt:lpstr>
      <vt:lpstr>Research question</vt:lpstr>
      <vt:lpstr>SimsCity ValueCap</vt:lpstr>
      <vt:lpstr>Thank you for your attention</vt:lpstr>
      <vt:lpstr>Bomb task</vt:lpstr>
      <vt:lpstr>Public good game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jeu pour régénérer la ville?</dc:title>
  <dc:creator>Perrine</dc:creator>
  <cp:lastModifiedBy>Perrine Dethier</cp:lastModifiedBy>
  <cp:revision>71</cp:revision>
  <dcterms:created xsi:type="dcterms:W3CDTF">2015-05-07T12:07:16Z</dcterms:created>
  <dcterms:modified xsi:type="dcterms:W3CDTF">2015-05-20T15:16:32Z</dcterms:modified>
</cp:coreProperties>
</file>