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2" r:id="rId3"/>
    <p:sldId id="261" r:id="rId4"/>
    <p:sldId id="259" r:id="rId5"/>
    <p:sldId id="264" r:id="rId6"/>
    <p:sldId id="263" r:id="rId7"/>
    <p:sldId id="272" r:id="rId8"/>
    <p:sldId id="273" r:id="rId9"/>
    <p:sldId id="257" r:id="rId10"/>
    <p:sldId id="267" r:id="rId11"/>
    <p:sldId id="258" r:id="rId12"/>
    <p:sldId id="266" r:id="rId13"/>
    <p:sldId id="271" r:id="rId14"/>
    <p:sldId id="269" r:id="rId15"/>
    <p:sldId id="27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DeMarco" initials="R" lastIdx="2" clrIdx="0">
    <p:extLst>
      <p:ext uri="{19B8F6BF-5375-455C-9EA6-DF929625EA0E}">
        <p15:presenceInfo xmlns:p15="http://schemas.microsoft.com/office/powerpoint/2012/main" userId="R.DeMarc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94660"/>
  </p:normalViewPr>
  <p:slideViewPr>
    <p:cSldViewPr snapToGrid="0">
      <p:cViewPr varScale="1">
        <p:scale>
          <a:sx n="64" d="100"/>
          <a:sy n="64" d="100"/>
        </p:scale>
        <p:origin x="8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12T14:34:31.142"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350288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220008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411963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355028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360175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D6F5813-3582-4E88-B079-40C3886D41C7}" type="datetimeFigureOut">
              <a:rPr lang="fr-FR" smtClean="0"/>
              <a:t>16/12/2017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7704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D6F5813-3582-4E88-B079-40C3886D41C7}" type="datetimeFigureOut">
              <a:rPr lang="fr-FR" smtClean="0"/>
              <a:t>16/12/2017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398427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D6F5813-3582-4E88-B079-40C3886D41C7}" type="datetimeFigureOut">
              <a:rPr lang="fr-FR" smtClean="0"/>
              <a:t>16/12/2017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66506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6F5813-3582-4E88-B079-40C3886D41C7}" type="datetimeFigureOut">
              <a:rPr lang="fr-FR" smtClean="0"/>
              <a:t>16/12/2017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207605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D6F5813-3582-4E88-B079-40C3886D41C7}" type="datetimeFigureOut">
              <a:rPr lang="fr-FR" smtClean="0"/>
              <a:t>16/12/2017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3218890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D6F5813-3582-4E88-B079-40C3886D41C7}" type="datetimeFigureOut">
              <a:rPr lang="fr-FR" smtClean="0"/>
              <a:t>16/12/2017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AEFB8FF-AFAD-4438-A0FD-D11D357FCE1C}" type="slidenum">
              <a:rPr lang="fr-FR" smtClean="0"/>
              <a:t>‹N°›</a:t>
            </a:fld>
            <a:endParaRPr lang="fr-FR"/>
          </a:p>
        </p:txBody>
      </p:sp>
    </p:spTree>
    <p:extLst>
      <p:ext uri="{BB962C8B-B14F-4D97-AF65-F5344CB8AC3E}">
        <p14:creationId xmlns:p14="http://schemas.microsoft.com/office/powerpoint/2010/main" val="285647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F5813-3582-4E88-B079-40C3886D41C7}" type="datetimeFigureOut">
              <a:rPr lang="fr-FR" smtClean="0"/>
              <a:t>16/12/2017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FB8FF-AFAD-4438-A0FD-D11D357FCE1C}" type="slidenum">
              <a:rPr lang="fr-FR" smtClean="0"/>
              <a:t>‹N°›</a:t>
            </a:fld>
            <a:endParaRPr lang="fr-FR"/>
          </a:p>
        </p:txBody>
      </p:sp>
    </p:spTree>
    <p:extLst>
      <p:ext uri="{BB962C8B-B14F-4D97-AF65-F5344CB8AC3E}">
        <p14:creationId xmlns:p14="http://schemas.microsoft.com/office/powerpoint/2010/main" val="3777619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comments" Target="../comments/comment1.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0.jpe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hyperlink" Target="http://khipukamayuq.fas.harvard.edu/"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481" y="3348"/>
            <a:ext cx="12192000" cy="6854652"/>
          </a:xfrm>
          <a:prstGeom prst="rect">
            <a:avLst/>
          </a:prstGeom>
        </p:spPr>
      </p:pic>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227" y="1317318"/>
            <a:ext cx="2543254" cy="4914500"/>
          </a:xfrm>
          <a:prstGeom prst="rect">
            <a:avLst/>
          </a:prstGeom>
        </p:spPr>
      </p:pic>
      <p:sp>
        <p:nvSpPr>
          <p:cNvPr id="5" name="ZoneTexte 4"/>
          <p:cNvSpPr txBox="1"/>
          <p:nvPr/>
        </p:nvSpPr>
        <p:spPr>
          <a:xfrm>
            <a:off x="1300698" y="237710"/>
            <a:ext cx="6553782" cy="954107"/>
          </a:xfrm>
          <a:prstGeom prst="rect">
            <a:avLst/>
          </a:prstGeom>
          <a:solidFill>
            <a:schemeClr val="bg1"/>
          </a:solidFill>
        </p:spPr>
        <p:txBody>
          <a:bodyPr wrap="none" rtlCol="0">
            <a:spAutoFit/>
          </a:bodyPr>
          <a:lstStyle/>
          <a:p>
            <a:r>
              <a:rPr lang="fr-FR" sz="3600" dirty="0" smtClean="0">
                <a:solidFill>
                  <a:schemeClr val="tx2">
                    <a:lumMod val="60000"/>
                    <a:lumOff val="40000"/>
                  </a:schemeClr>
                </a:solidFill>
              </a:rPr>
              <a:t>Mnémotechnique et aristotélisme</a:t>
            </a:r>
          </a:p>
          <a:p>
            <a:r>
              <a:rPr lang="fr-BE" sz="2000" i="1" dirty="0">
                <a:solidFill>
                  <a:schemeClr val="tx2">
                    <a:lumMod val="60000"/>
                    <a:lumOff val="40000"/>
                  </a:schemeClr>
                </a:solidFill>
              </a:rPr>
              <a:t>Etat de la </a:t>
            </a:r>
            <a:r>
              <a:rPr lang="fr-BE" sz="2000" i="1" dirty="0" smtClean="0">
                <a:solidFill>
                  <a:schemeClr val="tx2">
                    <a:lumMod val="60000"/>
                    <a:lumOff val="40000"/>
                  </a:schemeClr>
                </a:solidFill>
              </a:rPr>
              <a:t>question (notes)</a:t>
            </a:r>
            <a:r>
              <a:rPr lang="fr-BE" sz="2000" i="1" dirty="0"/>
              <a:t> </a:t>
            </a:r>
            <a:endParaRPr lang="fr-FR" sz="2000" i="1" dirty="0" smtClean="0">
              <a:solidFill>
                <a:schemeClr val="tx2">
                  <a:lumMod val="60000"/>
                  <a:lumOff val="40000"/>
                </a:schemeClr>
              </a:solidFill>
            </a:endParaRPr>
          </a:p>
        </p:txBody>
      </p:sp>
      <p:grpSp>
        <p:nvGrpSpPr>
          <p:cNvPr id="6" name="Groupe 5"/>
          <p:cNvGrpSpPr/>
          <p:nvPr/>
        </p:nvGrpSpPr>
        <p:grpSpPr>
          <a:xfrm>
            <a:off x="-2117035" y="6269825"/>
            <a:ext cx="14880481" cy="701675"/>
            <a:chOff x="-2117035" y="6269825"/>
            <a:chExt cx="14880481" cy="701675"/>
          </a:xfrm>
        </p:grpSpPr>
        <p:sp>
          <p:nvSpPr>
            <p:cNvPr id="2" name="Rectangle 1"/>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3" name="Objet 2"/>
            <p:cNvGraphicFramePr>
              <a:graphicFrameLocks noChangeAspect="1"/>
            </p:cNvGraphicFramePr>
            <p:nvPr>
              <p:extLst>
                <p:ext uri="{D42A27DB-BD31-4B8C-83A1-F6EECF244321}">
                  <p14:modId xmlns:p14="http://schemas.microsoft.com/office/powerpoint/2010/main" val="2984200796"/>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027" name="Acrobat Document" r:id="rId5" imgW="5346330" imgH="1504796" progId="AcroExch.Document.DC">
                    <p:embed/>
                  </p:oleObj>
                </mc:Choice>
                <mc:Fallback>
                  <p:oleObj name="Acrobat Document" r:id="rId5" imgW="5346330" imgH="1504796" progId="AcroExch.Document.DC">
                    <p:embed/>
                    <p:pic>
                      <p:nvPicPr>
                        <p:cNvPr id="0" name=""/>
                        <p:cNvPicPr/>
                        <p:nvPr/>
                      </p:nvPicPr>
                      <p:blipFill>
                        <a:blip r:embed="rId6"/>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1669391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6701" y="253329"/>
            <a:ext cx="10654364" cy="5885133"/>
          </a:xfrm>
        </p:spPr>
        <p:txBody>
          <a:bodyPr>
            <a:normAutofit/>
          </a:bodyPr>
          <a:lstStyle/>
          <a:p>
            <a:pPr marL="0" indent="0">
              <a:buNone/>
            </a:pPr>
            <a:r>
              <a:rPr lang="fr-FR" dirty="0" smtClean="0"/>
              <a:t>« La </a:t>
            </a:r>
            <a:r>
              <a:rPr lang="fr-FR" dirty="0" smtClean="0">
                <a:solidFill>
                  <a:schemeClr val="accent1">
                    <a:lumMod val="75000"/>
                  </a:schemeClr>
                </a:solidFill>
              </a:rPr>
              <a:t>mémoire</a:t>
            </a:r>
            <a:r>
              <a:rPr lang="fr-FR" dirty="0" smtClean="0"/>
              <a:t> est un beau don de Dieu pour </a:t>
            </a:r>
            <a:r>
              <a:rPr lang="fr-FR" dirty="0" err="1" smtClean="0"/>
              <a:t>acquerir</a:t>
            </a:r>
            <a:r>
              <a:rPr lang="fr-FR" dirty="0" smtClean="0"/>
              <a:t> à force richesses spirituelles, et les débiter à l’oreille d’</a:t>
            </a:r>
            <a:r>
              <a:rPr lang="fr-FR" dirty="0" err="1" smtClean="0"/>
              <a:t>autruy</a:t>
            </a:r>
            <a:r>
              <a:rPr lang="fr-FR" dirty="0" smtClean="0"/>
              <a:t>, si la langue peut jouer de pareille facilité, mais ce don ne doit pas enorgueillir </a:t>
            </a:r>
            <a:r>
              <a:rPr lang="fr-FR" dirty="0" err="1" smtClean="0"/>
              <a:t>celuy</a:t>
            </a:r>
            <a:r>
              <a:rPr lang="fr-FR" dirty="0" smtClean="0"/>
              <a:t> qui l’a avec </a:t>
            </a:r>
            <a:r>
              <a:rPr lang="fr-FR" dirty="0" err="1" smtClean="0"/>
              <a:t>prerogative</a:t>
            </a:r>
            <a:r>
              <a:rPr lang="fr-FR" dirty="0" smtClean="0"/>
              <a:t>, non plus que le </a:t>
            </a:r>
            <a:r>
              <a:rPr lang="fr-FR" b="1" dirty="0" smtClean="0"/>
              <a:t>bon esprit et le bon jugement</a:t>
            </a:r>
            <a:r>
              <a:rPr lang="fr-FR" dirty="0" smtClean="0"/>
              <a:t>, ainsi beaucoup moins. </a:t>
            </a:r>
            <a:r>
              <a:rPr lang="fr-FR" dirty="0" smtClean="0">
                <a:solidFill>
                  <a:schemeClr val="accent1">
                    <a:lumMod val="75000"/>
                  </a:schemeClr>
                </a:solidFill>
              </a:rPr>
              <a:t>Car ces deux-</a:t>
            </a:r>
            <a:r>
              <a:rPr lang="fr-FR" dirty="0" err="1" smtClean="0">
                <a:solidFill>
                  <a:schemeClr val="accent1">
                    <a:lumMod val="75000"/>
                  </a:schemeClr>
                </a:solidFill>
              </a:rPr>
              <a:t>cy</a:t>
            </a:r>
            <a:r>
              <a:rPr lang="fr-FR" dirty="0" smtClean="0">
                <a:solidFill>
                  <a:schemeClr val="accent1">
                    <a:lumMod val="75000"/>
                  </a:schemeClr>
                </a:solidFill>
              </a:rPr>
              <a:t> sont les </a:t>
            </a:r>
            <a:r>
              <a:rPr lang="fr-FR" dirty="0" err="1" smtClean="0">
                <a:solidFill>
                  <a:schemeClr val="accent1">
                    <a:lumMod val="75000"/>
                  </a:schemeClr>
                </a:solidFill>
              </a:rPr>
              <a:t>Maistres</a:t>
            </a:r>
            <a:r>
              <a:rPr lang="fr-FR" dirty="0" smtClean="0">
                <a:solidFill>
                  <a:schemeClr val="accent1">
                    <a:lumMod val="75000"/>
                  </a:schemeClr>
                </a:solidFill>
              </a:rPr>
              <a:t> de la maison, la </a:t>
            </a:r>
            <a:r>
              <a:rPr lang="fr-FR" b="1" dirty="0" smtClean="0">
                <a:solidFill>
                  <a:schemeClr val="accent1">
                    <a:lumMod val="75000"/>
                  </a:schemeClr>
                </a:solidFill>
              </a:rPr>
              <a:t>mémoire</a:t>
            </a:r>
            <a:r>
              <a:rPr lang="fr-FR" dirty="0" smtClean="0">
                <a:solidFill>
                  <a:schemeClr val="accent1">
                    <a:lumMod val="75000"/>
                  </a:schemeClr>
                </a:solidFill>
              </a:rPr>
              <a:t> n’en est que la chambrière</a:t>
            </a:r>
            <a:r>
              <a:rPr lang="fr-FR" dirty="0" smtClean="0"/>
              <a:t>. </a:t>
            </a:r>
            <a:r>
              <a:rPr lang="fr-FR" dirty="0" err="1" smtClean="0"/>
              <a:t>Ceux-cy</a:t>
            </a:r>
            <a:r>
              <a:rPr lang="fr-FR" dirty="0" smtClean="0"/>
              <a:t> sont le donjon et le fort; la </a:t>
            </a:r>
            <a:r>
              <a:rPr lang="fr-FR" b="1" dirty="0" smtClean="0"/>
              <a:t>mémoire</a:t>
            </a:r>
            <a:r>
              <a:rPr lang="fr-FR" dirty="0" smtClean="0"/>
              <a:t> n’est que la cave, ou le grenier, l’esprit et le jugement sont la teste, la mémoire n’est que le </a:t>
            </a:r>
            <a:r>
              <a:rPr lang="fr-FR" b="1" dirty="0" smtClean="0"/>
              <a:t>ventre de l’âme</a:t>
            </a:r>
            <a:r>
              <a:rPr lang="fr-FR" dirty="0" smtClean="0"/>
              <a:t>, et partant la perte de l’esprit et du jugement, est sans comparaison, plus à craindre que celle de la mémoire »</a:t>
            </a:r>
          </a:p>
          <a:p>
            <a:pPr marL="0" indent="0" algn="r">
              <a:buNone/>
            </a:pPr>
            <a:endParaRPr lang="fr-FR" sz="1600" i="1" dirty="0" smtClean="0"/>
          </a:p>
          <a:p>
            <a:pPr marL="0" indent="0" algn="r">
              <a:buNone/>
            </a:pPr>
            <a:endParaRPr lang="fr-FR" sz="1600" i="1" dirty="0"/>
          </a:p>
          <a:p>
            <a:pPr marL="0" indent="0" algn="r">
              <a:buNone/>
            </a:pPr>
            <a:r>
              <a:rPr lang="fr-FR" sz="1600" i="1" dirty="0" smtClean="0"/>
              <a:t>L'Académie </a:t>
            </a:r>
            <a:r>
              <a:rPr lang="fr-FR" sz="1600" i="1" dirty="0"/>
              <a:t>d'honneur dressée par le Fils de Dieu au Royaume de son Église, sur l'humilité, selon les degrés d'icelle, </a:t>
            </a:r>
            <a:endParaRPr lang="fr-FR" sz="1600" i="1" dirty="0" smtClean="0"/>
          </a:p>
          <a:p>
            <a:pPr marL="0" indent="0" algn="r">
              <a:buNone/>
            </a:pPr>
            <a:r>
              <a:rPr lang="fr-FR" sz="1600" i="1" dirty="0" smtClean="0"/>
              <a:t>opposés </a:t>
            </a:r>
            <a:r>
              <a:rPr lang="fr-FR" sz="1600" i="1" dirty="0"/>
              <a:t>aux marches de l'orgueil</a:t>
            </a:r>
            <a:r>
              <a:rPr lang="fr-FR" sz="1600" dirty="0"/>
              <a:t>, in L. </a:t>
            </a:r>
            <a:r>
              <a:rPr lang="fr-FR" sz="1600" dirty="0" err="1"/>
              <a:t>Richeome</a:t>
            </a:r>
            <a:r>
              <a:rPr lang="fr-FR" sz="1600" dirty="0"/>
              <a:t>, 1628, p. 680.</a:t>
            </a:r>
          </a:p>
        </p:txBody>
      </p:sp>
      <p:grpSp>
        <p:nvGrpSpPr>
          <p:cNvPr id="4" name="Groupe 3"/>
          <p:cNvGrpSpPr/>
          <p:nvPr/>
        </p:nvGrpSpPr>
        <p:grpSpPr>
          <a:xfrm>
            <a:off x="-2117035" y="6269825"/>
            <a:ext cx="14880481" cy="701675"/>
            <a:chOff x="-2117035" y="6269825"/>
            <a:chExt cx="14880481" cy="701675"/>
          </a:xfrm>
        </p:grpSpPr>
        <p:sp>
          <p:nvSpPr>
            <p:cNvPr id="5" name="Rectangle 4"/>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6" name="Objet 5"/>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0243" name="Acrobat Document" r:id="rId3" imgW="5346330" imgH="1504796" progId="AcroExch.Document.DC">
                    <p:embed/>
                  </p:oleObj>
                </mc:Choice>
                <mc:Fallback>
                  <p:oleObj name="Acrobat Document" r:id="rId3" imgW="5346330" imgH="1504796" progId="AcroExch.Document.DC">
                    <p:embed/>
                    <p:pic>
                      <p:nvPicPr>
                        <p:cNvPr id="0" name=""/>
                        <p:cNvPicPr/>
                        <p:nvPr/>
                      </p:nvPicPr>
                      <p:blipFill>
                        <a:blip r:embed="rId4"/>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298570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349" y="5080060"/>
            <a:ext cx="4100346" cy="1477328"/>
          </a:xfrm>
          <a:prstGeom prst="rect">
            <a:avLst/>
          </a:prstGeom>
        </p:spPr>
        <p:txBody>
          <a:bodyPr wrap="square">
            <a:spAutoFit/>
          </a:bodyPr>
          <a:lstStyle/>
          <a:p>
            <a:r>
              <a:rPr lang="de-DE" b="1" dirty="0" smtClean="0"/>
              <a:t>FRIDOLIN (Stephan): </a:t>
            </a:r>
            <a:r>
              <a:rPr lang="de-DE" b="1" dirty="0" err="1" smtClean="0"/>
              <a:t>Schatzbehalter</a:t>
            </a:r>
            <a:r>
              <a:rPr lang="de-DE" b="1" dirty="0" smtClean="0"/>
              <a:t> oder Schrein der wahren Reichtümer des Heils und ewiger Seligkeit. </a:t>
            </a:r>
            <a:r>
              <a:rPr lang="de-DE" b="1" dirty="0" err="1" smtClean="0"/>
              <a:t>Nuremberg</a:t>
            </a:r>
            <a:r>
              <a:rPr lang="de-DE" b="1" dirty="0" smtClean="0"/>
              <a:t> (</a:t>
            </a:r>
            <a:r>
              <a:rPr lang="de-DE" b="1" dirty="0" err="1" smtClean="0"/>
              <a:t>Bavière</a:t>
            </a:r>
            <a:r>
              <a:rPr lang="de-DE" b="1" dirty="0" smtClean="0"/>
              <a:t>, </a:t>
            </a:r>
            <a:r>
              <a:rPr lang="de-DE" b="1" dirty="0" err="1" smtClean="0"/>
              <a:t>Allemagne</a:t>
            </a:r>
            <a:r>
              <a:rPr lang="de-DE" b="1" dirty="0" smtClean="0"/>
              <a:t>) Anton </a:t>
            </a:r>
            <a:r>
              <a:rPr lang="de-DE" b="1" dirty="0" err="1" smtClean="0"/>
              <a:t>Koberger</a:t>
            </a:r>
            <a:r>
              <a:rPr lang="de-DE" b="1" dirty="0" smtClean="0"/>
              <a:t> (1440?-1513), 1491</a:t>
            </a:r>
            <a:endParaRPr lang="de-DE" b="1"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91" y="-1"/>
            <a:ext cx="4831044" cy="68580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35" y="0"/>
            <a:ext cx="8991795" cy="6858000"/>
          </a:xfrm>
          <a:prstGeom prst="rect">
            <a:avLst/>
          </a:prstGeom>
        </p:spPr>
      </p:pic>
      <p:pic>
        <p:nvPicPr>
          <p:cNvPr id="13" name="Image 12"/>
          <p:cNvPicPr>
            <a:picLocks noChangeAspect="1"/>
          </p:cNvPicPr>
          <p:nvPr/>
        </p:nvPicPr>
        <p:blipFill>
          <a:blip r:embed="rId5"/>
          <a:stretch>
            <a:fillRect/>
          </a:stretch>
        </p:blipFill>
        <p:spPr>
          <a:xfrm>
            <a:off x="7629899" y="128586"/>
            <a:ext cx="4114800" cy="6600825"/>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0" y="-121809"/>
            <a:ext cx="3778897" cy="2514814"/>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911" y="351178"/>
            <a:ext cx="3925972" cy="5467546"/>
          </a:xfrm>
          <a:prstGeom prst="rect">
            <a:avLst/>
          </a:prstGeom>
        </p:spPr>
      </p:pic>
      <p:grpSp>
        <p:nvGrpSpPr>
          <p:cNvPr id="8" name="Groupe 7"/>
          <p:cNvGrpSpPr/>
          <p:nvPr/>
        </p:nvGrpSpPr>
        <p:grpSpPr>
          <a:xfrm>
            <a:off x="-2117035" y="6269825"/>
            <a:ext cx="14880481" cy="701675"/>
            <a:chOff x="-2117035" y="6269825"/>
            <a:chExt cx="14880481" cy="701675"/>
          </a:xfrm>
        </p:grpSpPr>
        <p:sp>
          <p:nvSpPr>
            <p:cNvPr id="9" name="Rectangle 8"/>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0" name="Objet 9"/>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1267" name="Acrobat Document" r:id="rId8" imgW="5346330" imgH="1504796" progId="AcroExch.Document.DC">
                    <p:embed/>
                  </p:oleObj>
                </mc:Choice>
                <mc:Fallback>
                  <p:oleObj name="Acrobat Document" r:id="rId8" imgW="5346330" imgH="1504796" progId="AcroExch.Document.DC">
                    <p:embed/>
                    <p:pic>
                      <p:nvPicPr>
                        <p:cNvPr id="0" name=""/>
                        <p:cNvPicPr/>
                        <p:nvPr/>
                      </p:nvPicPr>
                      <p:blipFill>
                        <a:blip r:embed="rId9"/>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97774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4876557" y="406817"/>
            <a:ext cx="7315443" cy="5824575"/>
          </a:xfrm>
          <a:prstGeom prst="rect">
            <a:avLst/>
          </a:prstGeom>
        </p:spPr>
      </p:pic>
      <p:pic>
        <p:nvPicPr>
          <p:cNvPr id="5" name="Image 4"/>
          <p:cNvPicPr>
            <a:picLocks noChangeAspect="1"/>
          </p:cNvPicPr>
          <p:nvPr/>
        </p:nvPicPr>
        <p:blipFill>
          <a:blip r:embed="rId4"/>
          <a:stretch>
            <a:fillRect/>
          </a:stretch>
        </p:blipFill>
        <p:spPr>
          <a:xfrm>
            <a:off x="1018932" y="406817"/>
            <a:ext cx="3857625" cy="6200775"/>
          </a:xfrm>
          <a:prstGeom prst="rect">
            <a:avLst/>
          </a:prstGeom>
        </p:spPr>
      </p:pic>
      <p:grpSp>
        <p:nvGrpSpPr>
          <p:cNvPr id="6" name="Groupe 5"/>
          <p:cNvGrpSpPr/>
          <p:nvPr/>
        </p:nvGrpSpPr>
        <p:grpSpPr>
          <a:xfrm>
            <a:off x="-2117035" y="6269825"/>
            <a:ext cx="14880481" cy="701675"/>
            <a:chOff x="-2117035" y="6269825"/>
            <a:chExt cx="14880481" cy="701675"/>
          </a:xfrm>
        </p:grpSpPr>
        <p:sp>
          <p:nvSpPr>
            <p:cNvPr id="7" name="Rectangle 6"/>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8" name="Objet 7"/>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2291" name="Acrobat Document" r:id="rId5" imgW="5346330" imgH="1504796" progId="AcroExch.Document.DC">
                    <p:embed/>
                  </p:oleObj>
                </mc:Choice>
                <mc:Fallback>
                  <p:oleObj name="Acrobat Document" r:id="rId5" imgW="5346330" imgH="1504796" progId="AcroExch.Document.DC">
                    <p:embed/>
                    <p:pic>
                      <p:nvPicPr>
                        <p:cNvPr id="0" name=""/>
                        <p:cNvPicPr/>
                        <p:nvPr/>
                      </p:nvPicPr>
                      <p:blipFill>
                        <a:blip r:embed="rId6"/>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1710587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9443" y="2242141"/>
            <a:ext cx="10515600" cy="2221081"/>
          </a:xfrm>
        </p:spPr>
        <p:txBody>
          <a:bodyPr>
            <a:normAutofit fontScale="85000" lnSpcReduction="20000"/>
          </a:bodyPr>
          <a:lstStyle/>
          <a:p>
            <a:pPr marL="0" indent="0" algn="r">
              <a:buNone/>
            </a:pPr>
            <a:endParaRPr lang="fr-FR" dirty="0"/>
          </a:p>
          <a:p>
            <a:pPr marL="0" indent="0" algn="r">
              <a:buNone/>
            </a:pPr>
            <a:endParaRPr lang="fr-FR" dirty="0"/>
          </a:p>
          <a:p>
            <a:pPr marL="0" indent="0">
              <a:buNone/>
            </a:pPr>
            <a:r>
              <a:rPr lang="fr-FR" dirty="0" smtClean="0">
                <a:effectLst/>
                <a:latin typeface="Calibri" panose="020F0502020204030204" pitchFamily="34" charset="0"/>
                <a:ea typeface="Calibri" panose="020F0502020204030204" pitchFamily="34" charset="0"/>
                <a:cs typeface="Times New Roman" panose="02020603050405020304" pitchFamily="18" charset="0"/>
              </a:rPr>
              <a:t>“ La table, et couche de </a:t>
            </a:r>
            <a:r>
              <a:rPr lang="fr-FR" dirty="0" err="1" smtClean="0">
                <a:effectLst/>
                <a:latin typeface="Calibri" panose="020F0502020204030204" pitchFamily="34" charset="0"/>
                <a:ea typeface="Calibri" panose="020F0502020204030204" pitchFamily="34" charset="0"/>
                <a:cs typeface="Times New Roman" panose="02020603050405020304" pitchFamily="18" charset="0"/>
              </a:rPr>
              <a:t>vostre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peinture, est l’</a:t>
            </a:r>
            <a:r>
              <a:rPr lang="fr-FR" dirty="0" smtClean="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âme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de vos auditeurs, </a:t>
            </a:r>
            <a:r>
              <a:rPr lang="fr-FR" dirty="0" err="1" smtClean="0">
                <a:effectLst/>
                <a:latin typeface="Calibri" panose="020F0502020204030204" pitchFamily="34" charset="0"/>
                <a:ea typeface="Calibri" panose="020F0502020204030204" pitchFamily="34" charset="0"/>
                <a:cs typeface="Times New Roman" panose="02020603050405020304" pitchFamily="18" charset="0"/>
              </a:rPr>
              <a:t>vostre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pinceau est </a:t>
            </a:r>
            <a:r>
              <a:rPr lang="fr-FR" dirty="0" err="1" smtClean="0">
                <a:effectLst/>
                <a:latin typeface="Calibri" panose="020F0502020204030204" pitchFamily="34" charset="0"/>
                <a:ea typeface="Calibri" panose="020F0502020204030204" pitchFamily="34" charset="0"/>
                <a:cs typeface="Times New Roman" panose="02020603050405020304" pitchFamily="18" charset="0"/>
              </a:rPr>
              <a:t>vostre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langue, </a:t>
            </a:r>
            <a:r>
              <a:rPr lang="fr-FR" dirty="0" err="1" smtClean="0">
                <a:effectLst/>
                <a:latin typeface="Calibri" panose="020F0502020204030204" pitchFamily="34" charset="0"/>
                <a:ea typeface="Calibri" panose="020F0502020204030204" pitchFamily="34" charset="0"/>
                <a:cs typeface="Times New Roman" panose="02020603050405020304" pitchFamily="18" charset="0"/>
              </a:rPr>
              <a:t>vostre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couleurs sont la </a:t>
            </a:r>
            <a:r>
              <a:rPr lang="fr-FR" dirty="0" err="1" smtClean="0">
                <a:effectLst/>
                <a:latin typeface="Calibri" panose="020F0502020204030204" pitchFamily="34" charset="0"/>
                <a:ea typeface="Calibri" panose="020F0502020204030204" pitchFamily="34" charset="0"/>
                <a:cs typeface="Times New Roman" panose="02020603050405020304" pitchFamily="18" charset="0"/>
              </a:rPr>
              <a:t>lumiere</a:t>
            </a:r>
            <a:r>
              <a:rPr lang="fr-FR" dirty="0" smtClean="0">
                <a:effectLst/>
                <a:latin typeface="Calibri" panose="020F0502020204030204" pitchFamily="34" charset="0"/>
                <a:ea typeface="Calibri" panose="020F0502020204030204" pitchFamily="34" charset="0"/>
                <a:cs typeface="Times New Roman" panose="02020603050405020304" pitchFamily="18" charset="0"/>
              </a:rPr>
              <a:t> de l’esprit de Dieu” </a:t>
            </a:r>
            <a:endParaRPr lang="fr-FR"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endParaRPr lang="fr-F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Louis </a:t>
            </a:r>
            <a:r>
              <a:rPr lang="fr-FR" sz="1600" dirty="0" err="1" smtClean="0">
                <a:effectLst/>
                <a:latin typeface="Calibri" panose="020F0502020204030204" pitchFamily="34" charset="0"/>
                <a:ea typeface="Calibri" panose="020F0502020204030204" pitchFamily="34" charset="0"/>
                <a:cs typeface="Times New Roman" panose="02020603050405020304" pitchFamily="18" charset="0"/>
              </a:rPr>
              <a:t>Richêome</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smtClean="0">
                <a:effectLst/>
                <a:latin typeface="Calibri" panose="020F0502020204030204" pitchFamily="34" charset="0"/>
                <a:ea typeface="Calibri" panose="020F0502020204030204" pitchFamily="34" charset="0"/>
                <a:cs typeface="Times New Roman" panose="02020603050405020304" pitchFamily="18" charset="0"/>
              </a:rPr>
              <a:t>La Peinture Spirituelle</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in L. </a:t>
            </a:r>
            <a:r>
              <a:rPr lang="fr-FR" sz="1600" dirty="0" err="1" smtClean="0">
                <a:effectLst/>
                <a:latin typeface="Calibri" panose="020F0502020204030204" pitchFamily="34" charset="0"/>
                <a:ea typeface="Batang"/>
                <a:cs typeface="Times New Roman" panose="02020603050405020304" pitchFamily="18" charset="0"/>
              </a:rPr>
              <a:t>Richêome</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smtClean="0">
                <a:effectLst/>
                <a:latin typeface="Calibri" panose="020F0502020204030204" pitchFamily="34" charset="0"/>
                <a:ea typeface="Calibri" panose="020F0502020204030204" pitchFamily="34" charset="0"/>
                <a:cs typeface="Times New Roman" panose="02020603050405020304" pitchFamily="18" charset="0"/>
              </a:rPr>
              <a:t>Les </a:t>
            </a:r>
            <a:r>
              <a:rPr lang="fr-FR" sz="1600" i="1" dirty="0" err="1" smtClean="0">
                <a:effectLst/>
                <a:latin typeface="Calibri" panose="020F0502020204030204" pitchFamily="34" charset="0"/>
                <a:ea typeface="Calibri" panose="020F0502020204030204" pitchFamily="34" charset="0"/>
                <a:cs typeface="Times New Roman" panose="02020603050405020304" pitchFamily="18" charset="0"/>
              </a:rPr>
              <a:t>oeuvres</a:t>
            </a:r>
            <a:r>
              <a:rPr lang="fr-FR" sz="1600" i="1" dirty="0" smtClean="0">
                <a:effectLst/>
                <a:latin typeface="Calibri" panose="020F0502020204030204" pitchFamily="34" charset="0"/>
                <a:ea typeface="Calibri" panose="020F0502020204030204" pitchFamily="34" charset="0"/>
                <a:cs typeface="Times New Roman" panose="02020603050405020304" pitchFamily="18" charset="0"/>
              </a:rPr>
              <a:t> du R. Père Louis </a:t>
            </a:r>
            <a:r>
              <a:rPr lang="fr-FR" sz="1600" i="1" dirty="0" err="1" smtClean="0">
                <a:effectLst/>
                <a:latin typeface="Calibri" panose="020F0502020204030204" pitchFamily="34" charset="0"/>
                <a:ea typeface="Calibri" panose="020F0502020204030204" pitchFamily="34" charset="0"/>
                <a:cs typeface="Times New Roman" panose="02020603050405020304" pitchFamily="18" charset="0"/>
              </a:rPr>
              <a:t>Richêome</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t.2 </a:t>
            </a:r>
            <a:endParaRPr lang="fr-F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Les traitez de </a:t>
            </a:r>
            <a:r>
              <a:rPr lang="fr-FR" sz="1600" dirty="0" err="1" smtClean="0">
                <a:effectLst/>
                <a:latin typeface="Calibri" panose="020F0502020204030204" pitchFamily="34" charset="0"/>
                <a:ea typeface="Calibri" panose="020F0502020204030204" pitchFamily="34" charset="0"/>
                <a:cs typeface="Times New Roman" panose="02020603050405020304" pitchFamily="18" charset="0"/>
              </a:rPr>
              <a:t>devotion</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600" dirty="0" err="1" smtClean="0">
                <a:effectLst/>
                <a:latin typeface="Calibri" panose="020F0502020204030204" pitchFamily="34" charset="0"/>
                <a:ea typeface="Calibri" panose="020F0502020204030204" pitchFamily="34" charset="0"/>
                <a:cs typeface="Times New Roman" panose="02020603050405020304" pitchFamily="18" charset="0"/>
              </a:rPr>
              <a:t>Craimosy</a:t>
            </a:r>
            <a:r>
              <a:rPr lang="fr-FR" sz="1600" dirty="0" smtClean="0">
                <a:effectLst/>
                <a:latin typeface="Calibri" panose="020F0502020204030204" pitchFamily="34" charset="0"/>
                <a:ea typeface="Calibri" panose="020F0502020204030204" pitchFamily="34" charset="0"/>
                <a:cs typeface="Times New Roman" panose="02020603050405020304" pitchFamily="18" charset="0"/>
              </a:rPr>
              <a:t>, 1628, p. 529.</a:t>
            </a:r>
          </a:p>
          <a:p>
            <a:pPr marL="0" indent="0">
              <a:buNone/>
            </a:pPr>
            <a:endParaRPr lang="fr-FR" dirty="0" smtClean="0"/>
          </a:p>
          <a:p>
            <a:pPr marL="0" indent="0">
              <a:buNone/>
            </a:pPr>
            <a:endParaRPr lang="fr-FR" dirty="0"/>
          </a:p>
          <a:p>
            <a:pPr marL="0" indent="0">
              <a:buNone/>
            </a:pPr>
            <a:endParaRPr lang="fr-FR" dirty="0"/>
          </a:p>
        </p:txBody>
      </p:sp>
      <p:sp>
        <p:nvSpPr>
          <p:cNvPr id="2" name="Rectangle 1"/>
          <p:cNvSpPr/>
          <p:nvPr/>
        </p:nvSpPr>
        <p:spPr>
          <a:xfrm>
            <a:off x="549443" y="1381300"/>
            <a:ext cx="10799545" cy="1107996"/>
          </a:xfrm>
          <a:prstGeom prst="rect">
            <a:avLst/>
          </a:prstGeom>
        </p:spPr>
        <p:txBody>
          <a:bodyPr wrap="square">
            <a:spAutoFit/>
          </a:bodyPr>
          <a:lstStyle/>
          <a:p>
            <a:r>
              <a:rPr lang="es-ES_tradnl" sz="2400" dirty="0"/>
              <a:t>“… Au </a:t>
            </a:r>
            <a:r>
              <a:rPr lang="es-ES_tradnl" sz="2400" dirty="0" err="1"/>
              <a:t>moyen</a:t>
            </a:r>
            <a:r>
              <a:rPr lang="es-ES_tradnl" sz="2400" dirty="0"/>
              <a:t> </a:t>
            </a:r>
            <a:r>
              <a:rPr lang="es-ES_tradnl" sz="2400" dirty="0" err="1"/>
              <a:t>dequoy</a:t>
            </a:r>
            <a:r>
              <a:rPr lang="es-ES_tradnl" sz="2400" dirty="0"/>
              <a:t> </a:t>
            </a:r>
            <a:r>
              <a:rPr lang="es-ES_tradnl" sz="2400" dirty="0" err="1"/>
              <a:t>vous</a:t>
            </a:r>
            <a:r>
              <a:rPr lang="es-ES_tradnl" sz="2400" dirty="0"/>
              <a:t> </a:t>
            </a:r>
            <a:r>
              <a:rPr lang="es-ES_tradnl" sz="2400" dirty="0" err="1"/>
              <a:t>peignez</a:t>
            </a:r>
            <a:r>
              <a:rPr lang="es-ES_tradnl" sz="2400" dirty="0"/>
              <a:t> en ces ames les celestes </a:t>
            </a:r>
            <a:r>
              <a:rPr lang="es-ES_tradnl" sz="2400" b="1" dirty="0" err="1">
                <a:solidFill>
                  <a:schemeClr val="accent1">
                    <a:lumMod val="75000"/>
                  </a:schemeClr>
                </a:solidFill>
              </a:rPr>
              <a:t>pourtrait</a:t>
            </a:r>
            <a:r>
              <a:rPr lang="es-ES_tradnl" sz="2400" dirty="0">
                <a:solidFill>
                  <a:schemeClr val="accent1">
                    <a:lumMod val="75000"/>
                  </a:schemeClr>
                </a:solidFill>
              </a:rPr>
              <a:t> </a:t>
            </a:r>
            <a:r>
              <a:rPr lang="es-ES_tradnl" sz="2400" dirty="0"/>
              <a:t>de la </a:t>
            </a:r>
            <a:r>
              <a:rPr lang="es-ES_tradnl" sz="2400" dirty="0" err="1"/>
              <a:t>loy</a:t>
            </a:r>
            <a:r>
              <a:rPr lang="es-ES_tradnl" sz="2400" dirty="0"/>
              <a:t> de </a:t>
            </a:r>
            <a:r>
              <a:rPr lang="es-ES_tradnl" sz="2400" dirty="0" err="1"/>
              <a:t>Dieu</a:t>
            </a:r>
            <a:r>
              <a:rPr lang="es-ES_tradnl" sz="2400" dirty="0"/>
              <a:t>, de </a:t>
            </a:r>
            <a:r>
              <a:rPr lang="es-ES_tradnl" sz="2400" dirty="0" err="1"/>
              <a:t>ses</a:t>
            </a:r>
            <a:r>
              <a:rPr lang="es-ES_tradnl" sz="2400" dirty="0"/>
              <a:t> </a:t>
            </a:r>
            <a:r>
              <a:rPr lang="es-ES_tradnl" sz="2400" dirty="0" err="1"/>
              <a:t>promesses</a:t>
            </a:r>
            <a:r>
              <a:rPr lang="es-ES_tradnl" sz="2400" dirty="0"/>
              <a:t> de la </a:t>
            </a:r>
            <a:r>
              <a:rPr lang="es-ES_tradnl" sz="2400" dirty="0" err="1"/>
              <a:t>terre</a:t>
            </a:r>
            <a:r>
              <a:rPr lang="es-ES_tradnl" sz="2400" dirty="0"/>
              <a:t> des </a:t>
            </a:r>
            <a:r>
              <a:rPr lang="es-ES_tradnl" sz="2400" dirty="0" err="1"/>
              <a:t>vivans</a:t>
            </a:r>
            <a:r>
              <a:rPr lang="es-ES_tradnl" sz="2400" dirty="0"/>
              <a:t>, de la felicité, e </a:t>
            </a:r>
            <a:r>
              <a:rPr lang="es-ES_tradnl" sz="2400" dirty="0" err="1"/>
              <a:t>autres</a:t>
            </a:r>
            <a:r>
              <a:rPr lang="es-ES_tradnl" sz="2400" dirty="0"/>
              <a:t> </a:t>
            </a:r>
            <a:r>
              <a:rPr lang="es-ES_tradnl" sz="2400" dirty="0" err="1"/>
              <a:t>divine</a:t>
            </a:r>
            <a:r>
              <a:rPr lang="es-ES_tradnl" sz="2400" dirty="0"/>
              <a:t> </a:t>
            </a:r>
            <a:r>
              <a:rPr lang="es-ES_tradnl" sz="2400" b="1" dirty="0">
                <a:solidFill>
                  <a:schemeClr val="accent1">
                    <a:lumMod val="75000"/>
                  </a:schemeClr>
                </a:solidFill>
              </a:rPr>
              <a:t>imagines</a:t>
            </a:r>
            <a:r>
              <a:rPr lang="es-ES_tradnl" sz="2400" dirty="0"/>
              <a:t>”.</a:t>
            </a:r>
          </a:p>
          <a:p>
            <a:endParaRPr lang="es-ES_tradnl" dirty="0"/>
          </a:p>
        </p:txBody>
      </p:sp>
      <p:pic>
        <p:nvPicPr>
          <p:cNvPr id="5" name="Espace réservé du contenu 3"/>
          <p:cNvPicPr>
            <a:picLocks noChangeAspect="1"/>
          </p:cNvPicPr>
          <p:nvPr/>
        </p:nvPicPr>
        <p:blipFill rotWithShape="1">
          <a:blip r:embed="rId3" cstate="print">
            <a:extLst>
              <a:ext uri="{28A0092B-C50C-407E-A947-70E740481C1C}">
                <a14:useLocalDpi xmlns:a14="http://schemas.microsoft.com/office/drawing/2010/main" val="0"/>
              </a:ext>
            </a:extLst>
          </a:blip>
          <a:srcRect t="18014" b="31636"/>
          <a:stretch/>
        </p:blipFill>
        <p:spPr>
          <a:xfrm>
            <a:off x="4137498" y="4600876"/>
            <a:ext cx="8054502" cy="3041583"/>
          </a:xfrm>
          <a:prstGeom prst="rect">
            <a:avLst/>
          </a:prstGeom>
        </p:spPr>
      </p:pic>
      <p:grpSp>
        <p:nvGrpSpPr>
          <p:cNvPr id="6" name="Groupe 5"/>
          <p:cNvGrpSpPr/>
          <p:nvPr/>
        </p:nvGrpSpPr>
        <p:grpSpPr>
          <a:xfrm>
            <a:off x="-2117035" y="6269825"/>
            <a:ext cx="14880481" cy="701675"/>
            <a:chOff x="-2117035" y="6269825"/>
            <a:chExt cx="14880481" cy="701675"/>
          </a:xfrm>
        </p:grpSpPr>
        <p:sp>
          <p:nvSpPr>
            <p:cNvPr id="7" name="Rectangle 6"/>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8" name="Objet 7"/>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3315" name="Acrobat Document" r:id="rId4" imgW="5346330" imgH="1504796" progId="AcroExch.Document.DC">
                    <p:embed/>
                  </p:oleObj>
                </mc:Choice>
                <mc:Fallback>
                  <p:oleObj name="Acrobat Document" r:id="rId4" imgW="5346330" imgH="1504796" progId="AcroExch.Document.DC">
                    <p:embed/>
                    <p:pic>
                      <p:nvPicPr>
                        <p:cNvPr id="0" name=""/>
                        <p:cNvPicPr/>
                        <p:nvPr/>
                      </p:nvPicPr>
                      <p:blipFill>
                        <a:blip r:embed="rId5"/>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1059001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032" y="1862564"/>
            <a:ext cx="9923646" cy="2062103"/>
          </a:xfrm>
          <a:prstGeom prst="rect">
            <a:avLst/>
          </a:prstGeom>
        </p:spPr>
        <p:txBody>
          <a:bodyPr wrap="square">
            <a:spAutoFit/>
          </a:bodyPr>
          <a:lstStyle/>
          <a:p>
            <a:r>
              <a:rPr lang="fr-FR" sz="3200" dirty="0"/>
              <a:t>“ La </a:t>
            </a:r>
            <a:r>
              <a:rPr lang="fr-FR" sz="3200" dirty="0" err="1">
                <a:solidFill>
                  <a:schemeClr val="accent1">
                    <a:lumMod val="75000"/>
                  </a:schemeClr>
                </a:solidFill>
              </a:rPr>
              <a:t>memoire</a:t>
            </a:r>
            <a:r>
              <a:rPr lang="fr-FR" sz="3200" dirty="0">
                <a:solidFill>
                  <a:schemeClr val="accent1">
                    <a:lumMod val="75000"/>
                  </a:schemeClr>
                </a:solidFill>
              </a:rPr>
              <a:t> </a:t>
            </a:r>
            <a:r>
              <a:rPr lang="fr-FR" sz="3200" dirty="0"/>
              <a:t>est la capacité et la peinture spirituelle de l’âme pour </a:t>
            </a:r>
            <a:r>
              <a:rPr lang="fr-FR" sz="3200" dirty="0" err="1"/>
              <a:t>guarder</a:t>
            </a:r>
            <a:r>
              <a:rPr lang="fr-FR" sz="3200" dirty="0"/>
              <a:t> ce que </a:t>
            </a:r>
            <a:r>
              <a:rPr lang="fr-FR" sz="3200" dirty="0" err="1"/>
              <a:t>luy</a:t>
            </a:r>
            <a:r>
              <a:rPr lang="fr-FR" sz="3200" dirty="0"/>
              <a:t> est connus &amp; donne en </a:t>
            </a:r>
            <a:r>
              <a:rPr lang="fr-FR" sz="3200" dirty="0" err="1"/>
              <a:t>depos</a:t>
            </a:r>
            <a:r>
              <a:rPr lang="fr-FR" sz="3200" dirty="0"/>
              <a:t>” </a:t>
            </a:r>
          </a:p>
          <a:p>
            <a:endParaRPr lang="fr-FR" dirty="0"/>
          </a:p>
          <a:p>
            <a:pPr algn="r"/>
            <a:r>
              <a:rPr lang="fr-FR" sz="1400" dirty="0"/>
              <a:t>Louis </a:t>
            </a:r>
            <a:r>
              <a:rPr lang="fr-FR" sz="1400" dirty="0" err="1"/>
              <a:t>Richêome</a:t>
            </a:r>
            <a:r>
              <a:rPr lang="fr-FR" sz="1400" dirty="0"/>
              <a:t>, </a:t>
            </a:r>
            <a:r>
              <a:rPr lang="fr-FR" sz="1400" i="1" dirty="0"/>
              <a:t>L'adieu de l'âme dévote </a:t>
            </a:r>
            <a:r>
              <a:rPr lang="fr-FR" sz="1400" i="1" dirty="0" err="1"/>
              <a:t>laschant</a:t>
            </a:r>
            <a:r>
              <a:rPr lang="fr-FR" sz="1400" i="1" dirty="0"/>
              <a:t> le corps</a:t>
            </a:r>
            <a:r>
              <a:rPr lang="fr-FR" sz="1400" dirty="0"/>
              <a:t>, in L. </a:t>
            </a:r>
            <a:r>
              <a:rPr lang="fr-FR" sz="1400" dirty="0" err="1"/>
              <a:t>Richeome</a:t>
            </a:r>
            <a:r>
              <a:rPr lang="fr-FR" sz="1400" dirty="0"/>
              <a:t>, </a:t>
            </a:r>
            <a:r>
              <a:rPr lang="fr-FR" sz="1400" dirty="0" smtClean="0"/>
              <a:t>1628</a:t>
            </a:r>
            <a:endParaRPr lang="fr-FR" sz="1400" dirty="0"/>
          </a:p>
        </p:txBody>
      </p:sp>
      <p:pic>
        <p:nvPicPr>
          <p:cNvPr id="6" name="Image 5"/>
          <p:cNvPicPr>
            <a:picLocks noChangeAspect="1"/>
          </p:cNvPicPr>
          <p:nvPr/>
        </p:nvPicPr>
        <p:blipFill rotWithShape="1">
          <a:blip r:embed="rId3"/>
          <a:srcRect t="19760"/>
          <a:stretch/>
        </p:blipFill>
        <p:spPr>
          <a:xfrm>
            <a:off x="5178392" y="3924667"/>
            <a:ext cx="5900286" cy="3012709"/>
          </a:xfrm>
          <a:prstGeom prst="rect">
            <a:avLst/>
          </a:prstGeom>
        </p:spPr>
      </p:pic>
      <p:grpSp>
        <p:nvGrpSpPr>
          <p:cNvPr id="7" name="Groupe 6"/>
          <p:cNvGrpSpPr/>
          <p:nvPr/>
        </p:nvGrpSpPr>
        <p:grpSpPr>
          <a:xfrm>
            <a:off x="-2117035" y="6269825"/>
            <a:ext cx="14880481" cy="701675"/>
            <a:chOff x="-2117035" y="6269825"/>
            <a:chExt cx="14880481" cy="701675"/>
          </a:xfrm>
        </p:grpSpPr>
        <p:sp>
          <p:nvSpPr>
            <p:cNvPr id="8" name="Rectangle 7"/>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9" name="Objet 8"/>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4339" name="Acrobat Document" r:id="rId4" imgW="5346330" imgH="1504796" progId="AcroExch.Document.DC">
                    <p:embed/>
                  </p:oleObj>
                </mc:Choice>
                <mc:Fallback>
                  <p:oleObj name="Acrobat Document" r:id="rId4" imgW="5346330" imgH="1504796" progId="AcroExch.Document.DC">
                    <p:embed/>
                    <p:pic>
                      <p:nvPicPr>
                        <p:cNvPr id="0" name=""/>
                        <p:cNvPicPr/>
                        <p:nvPr/>
                      </p:nvPicPr>
                      <p:blipFill>
                        <a:blip r:embed="rId5"/>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9622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16021" y="444297"/>
            <a:ext cx="10515600" cy="4351338"/>
          </a:xfrm>
        </p:spPr>
        <p:txBody>
          <a:bodyPr>
            <a:normAutofit/>
          </a:bodyPr>
          <a:lstStyle/>
          <a:p>
            <a:pPr marL="0" indent="0">
              <a:buNone/>
            </a:pPr>
            <a:endParaRPr lang="fr-FR" dirty="0"/>
          </a:p>
          <a:p>
            <a:pPr marL="0" indent="0">
              <a:buNone/>
            </a:pPr>
            <a:endParaRPr lang="it-IT" dirty="0"/>
          </a:p>
          <a:p>
            <a:pPr marL="0" indent="0">
              <a:buNone/>
            </a:pPr>
            <a:endParaRPr lang="it-IT" dirty="0" smtClean="0"/>
          </a:p>
          <a:p>
            <a:pPr marL="0" indent="0">
              <a:buNone/>
            </a:pPr>
            <a:endParaRPr lang="fr-FR" dirty="0"/>
          </a:p>
        </p:txBody>
      </p:sp>
      <p:sp>
        <p:nvSpPr>
          <p:cNvPr id="4" name="Rectangle 3"/>
          <p:cNvSpPr/>
          <p:nvPr/>
        </p:nvSpPr>
        <p:spPr>
          <a:xfrm>
            <a:off x="916022" y="2742996"/>
            <a:ext cx="10515599" cy="738664"/>
          </a:xfrm>
          <a:prstGeom prst="rect">
            <a:avLst/>
          </a:prstGeom>
        </p:spPr>
        <p:txBody>
          <a:bodyPr wrap="square">
            <a:spAutoFit/>
          </a:bodyPr>
          <a:lstStyle/>
          <a:p>
            <a:pPr algn="just">
              <a:spcAft>
                <a:spcPts val="0"/>
              </a:spcAft>
            </a:pPr>
            <a:r>
              <a:rPr lang="it-IT" i="1" dirty="0" smtClean="0">
                <a:effectLst/>
                <a:latin typeface="Times New Roman" panose="02020603050405020304" pitchFamily="18" charset="0"/>
                <a:ea typeface="MS Mincho"/>
              </a:rPr>
              <a:t>Il ne faut qu’avoir bonne memoire, et bonne main, pour bien retenir, et bien faire </a:t>
            </a:r>
            <a:r>
              <a:rPr lang="it-IT" sz="1200" dirty="0" smtClean="0">
                <a:effectLst/>
                <a:latin typeface="Times New Roman" panose="02020603050405020304" pitchFamily="18" charset="0"/>
                <a:ea typeface="Times New Roman" panose="02020603050405020304" pitchFamily="18" charset="0"/>
              </a:rPr>
              <a:t>L. Richêome, </a:t>
            </a:r>
            <a:r>
              <a:rPr lang="it-IT" sz="1200" i="1" dirty="0" smtClean="0">
                <a:effectLst/>
                <a:latin typeface="Times New Roman" panose="02020603050405020304" pitchFamily="18" charset="0"/>
                <a:ea typeface="Times New Roman" panose="02020603050405020304" pitchFamily="18" charset="0"/>
              </a:rPr>
              <a:t>La Peinture spirituelle</a:t>
            </a:r>
            <a:r>
              <a:rPr lang="it-IT" sz="1200" dirty="0" smtClean="0">
                <a:effectLst/>
                <a:latin typeface="Times New Roman" panose="02020603050405020304" pitchFamily="18" charset="0"/>
                <a:ea typeface="Times New Roman" panose="02020603050405020304" pitchFamily="18" charset="0"/>
              </a:rPr>
              <a:t>, 1628, p. 529.</a:t>
            </a:r>
            <a:endParaRPr lang="fr-FR" sz="1200" dirty="0" smtClean="0">
              <a:effectLst/>
              <a:latin typeface="Times New Roman" panose="02020603050405020304" pitchFamily="18" charset="0"/>
              <a:ea typeface="Times New Roman" panose="02020603050405020304" pitchFamily="18" charset="0"/>
            </a:endParaRPr>
          </a:p>
          <a:p>
            <a:pPr algn="just">
              <a:spcAft>
                <a:spcPts val="0"/>
              </a:spcAft>
            </a:pPr>
            <a:r>
              <a:rPr lang="it-IT" sz="1200" dirty="0" smtClean="0">
                <a:effectLst/>
                <a:latin typeface="Times New Roman" panose="02020603050405020304" pitchFamily="18" charset="0"/>
                <a:ea typeface="Times New Roman" panose="02020603050405020304" pitchFamily="18" charset="0"/>
              </a:rPr>
              <a:t>L. Richêome, </a:t>
            </a:r>
            <a:r>
              <a:rPr lang="it-IT" sz="1200" i="1" dirty="0" smtClean="0">
                <a:effectLst/>
                <a:latin typeface="Times New Roman" panose="02020603050405020304" pitchFamily="18" charset="0"/>
                <a:ea typeface="Times New Roman" panose="02020603050405020304" pitchFamily="18" charset="0"/>
              </a:rPr>
              <a:t>La Peinture Spirituelle</a:t>
            </a:r>
            <a:r>
              <a:rPr lang="it-IT" sz="1200" dirty="0" smtClean="0">
                <a:effectLst/>
                <a:latin typeface="Times New Roman" panose="02020603050405020304" pitchFamily="18" charset="0"/>
                <a:ea typeface="Times New Roman" panose="02020603050405020304" pitchFamily="18" charset="0"/>
              </a:rPr>
              <a:t>, 1628, p. 529.</a:t>
            </a:r>
            <a:endParaRPr lang="fr-FR" sz="1200" dirty="0">
              <a:effectLst/>
              <a:latin typeface="Times New Roman" panose="02020603050405020304" pitchFamily="18" charset="0"/>
              <a:ea typeface="Times New Roman" panose="02020603050405020304" pitchFamily="18" charset="0"/>
            </a:endParaRPr>
          </a:p>
        </p:txBody>
      </p:sp>
      <p:grpSp>
        <p:nvGrpSpPr>
          <p:cNvPr id="5" name="Groupe 4"/>
          <p:cNvGrpSpPr/>
          <p:nvPr/>
        </p:nvGrpSpPr>
        <p:grpSpPr>
          <a:xfrm>
            <a:off x="-2117035" y="6269825"/>
            <a:ext cx="14880481" cy="701675"/>
            <a:chOff x="-2117035" y="6269825"/>
            <a:chExt cx="14880481" cy="701675"/>
          </a:xfrm>
        </p:grpSpPr>
        <p:sp>
          <p:nvSpPr>
            <p:cNvPr id="6" name="Rectangle 5"/>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7" name="Objet 6"/>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15363" name="Acrobat Document" r:id="rId3" imgW="5346330" imgH="1504796" progId="AcroExch.Document.DC">
                    <p:embed/>
                  </p:oleObj>
                </mc:Choice>
                <mc:Fallback>
                  <p:oleObj name="Acrobat Document" r:id="rId3" imgW="5346330" imgH="1504796" progId="AcroExch.Document.DC">
                    <p:embed/>
                    <p:pic>
                      <p:nvPicPr>
                        <p:cNvPr id="0" name=""/>
                        <p:cNvPicPr/>
                        <p:nvPr/>
                      </p:nvPicPr>
                      <p:blipFill>
                        <a:blip r:embed="rId4"/>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133586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31" y="1906007"/>
            <a:ext cx="6654063" cy="4111752"/>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2848" y="1890315"/>
            <a:ext cx="2626393" cy="4143135"/>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19037" r="18184"/>
          <a:stretch/>
        </p:blipFill>
        <p:spPr>
          <a:xfrm>
            <a:off x="9577057" y="436432"/>
            <a:ext cx="3753489" cy="5978892"/>
          </a:xfrm>
          <a:prstGeom prst="rect">
            <a:avLst/>
          </a:prstGeom>
        </p:spPr>
      </p:pic>
      <p:sp>
        <p:nvSpPr>
          <p:cNvPr id="2" name="Rectangle 1"/>
          <p:cNvSpPr/>
          <p:nvPr/>
        </p:nvSpPr>
        <p:spPr>
          <a:xfrm>
            <a:off x="279030" y="436432"/>
            <a:ext cx="8457465" cy="1399294"/>
          </a:xfrm>
          <a:prstGeom prst="rect">
            <a:avLst/>
          </a:prstGeom>
        </p:spPr>
        <p:txBody>
          <a:bodyPr wrap="square">
            <a:spAutoFit/>
          </a:bodyPr>
          <a:lstStyle/>
          <a:p>
            <a:pPr>
              <a:lnSpc>
                <a:spcPct val="107000"/>
              </a:lnSpc>
              <a:spcAft>
                <a:spcPts val="0"/>
              </a:spcAft>
            </a:pPr>
            <a:r>
              <a:rPr lang="fr-FR" sz="2000" dirty="0">
                <a:latin typeface="Garamond" panose="02020404030301010803" pitchFamily="18" charset="0"/>
                <a:ea typeface="Calibri" panose="020F0502020204030204" pitchFamily="34" charset="0"/>
                <a:cs typeface="Times New Roman" panose="02020603050405020304" pitchFamily="18" charset="0"/>
              </a:rPr>
              <a:t>Sauvegarder des informations, retenir des </a:t>
            </a:r>
            <a:r>
              <a:rPr lang="fr-FR" sz="2000" dirty="0" smtClean="0">
                <a:latin typeface="Garamond" panose="02020404030301010803" pitchFamily="18" charset="0"/>
                <a:ea typeface="Calibri" panose="020F0502020204030204" pitchFamily="34" charset="0"/>
                <a:cs typeface="Times New Roman" panose="02020603050405020304" pitchFamily="18" charset="0"/>
              </a:rPr>
              <a:t>souvenirs et </a:t>
            </a:r>
            <a:r>
              <a:rPr lang="fr-FR" sz="2000" dirty="0">
                <a:latin typeface="Garamond" panose="02020404030301010803" pitchFamily="18" charset="0"/>
                <a:ea typeface="Calibri" panose="020F0502020204030204" pitchFamily="34" charset="0"/>
                <a:cs typeface="Times New Roman" panose="02020603050405020304" pitchFamily="18" charset="0"/>
              </a:rPr>
              <a:t>des savoirs, pouvoir les récupérer là où on les a stockés, ou encore les oublier, les effacer de la mémoire (de sa propre </a:t>
            </a:r>
            <a:r>
              <a:rPr lang="fr-FR" sz="2000" dirty="0" smtClean="0">
                <a:latin typeface="Garamond" panose="02020404030301010803" pitchFamily="18" charset="0"/>
                <a:ea typeface="Calibri" panose="020F0502020204030204" pitchFamily="34" charset="0"/>
                <a:cs typeface="Times New Roman" panose="02020603050405020304" pitchFamily="18" charset="0"/>
              </a:rPr>
              <a:t>mémoire </a:t>
            </a:r>
            <a:r>
              <a:rPr lang="fr-FR" sz="2000" dirty="0">
                <a:latin typeface="Garamond" panose="02020404030301010803" pitchFamily="18" charset="0"/>
                <a:ea typeface="Calibri" panose="020F0502020204030204" pitchFamily="34" charset="0"/>
                <a:cs typeface="Times New Roman" panose="02020603050405020304" pitchFamily="18" charset="0"/>
              </a:rPr>
              <a:t>ou d’une mémoire </a:t>
            </a:r>
            <a:r>
              <a:rPr lang="fr-FR" sz="2000" dirty="0" smtClean="0">
                <a:latin typeface="Garamond" panose="02020404030301010803" pitchFamily="18" charset="0"/>
                <a:ea typeface="Calibri" panose="020F0502020204030204" pitchFamily="34" charset="0"/>
                <a:cs typeface="Times New Roman" panose="02020603050405020304" pitchFamily="18" charset="0"/>
              </a:rPr>
              <a:t>collective)</a:t>
            </a:r>
            <a:r>
              <a:rPr lang="fr-FR" sz="2000" dirty="0">
                <a:latin typeface="Garamond" panose="02020404030301010803" pitchFamily="18" charset="0"/>
                <a:ea typeface="Calibri" panose="020F0502020204030204" pitchFamily="34" charset="0"/>
                <a:cs typeface="Times New Roman" panose="02020603050405020304" pitchFamily="18" charset="0"/>
              </a:rPr>
              <a:t> : une question qui n’a jamais cessé </a:t>
            </a:r>
            <a:r>
              <a:rPr lang="fr-FR" sz="2000" dirty="0" smtClean="0">
                <a:latin typeface="Garamond" panose="02020404030301010803" pitchFamily="18" charset="0"/>
                <a:ea typeface="Calibri" panose="020F0502020204030204" pitchFamily="34" charset="0"/>
                <a:cs typeface="Times New Roman" panose="02020603050405020304" pitchFamily="18" charset="0"/>
              </a:rPr>
              <a:t>d’inspirer utopies et </a:t>
            </a:r>
            <a:r>
              <a:rPr lang="fr-FR" sz="2000" dirty="0" err="1" smtClean="0">
                <a:latin typeface="Garamond" panose="02020404030301010803" pitchFamily="18" charset="0"/>
                <a:ea typeface="Calibri" panose="020F0502020204030204" pitchFamily="34" charset="0"/>
                <a:cs typeface="Times New Roman" panose="02020603050405020304" pitchFamily="18" charset="0"/>
              </a:rPr>
              <a:t>dystopies</a:t>
            </a:r>
            <a:r>
              <a:rPr lang="fr-FR" sz="2000" dirty="0">
                <a:latin typeface="Garamond" panose="02020404030301010803" pitchFamily="18" charset="0"/>
                <a:ea typeface="Calibri" panose="020F0502020204030204" pitchFamily="34" charset="0"/>
                <a:cs typeface="Times New Roman" panose="02020603050405020304" pitchFamily="18" charset="0"/>
              </a:rPr>
              <a:t>.</a:t>
            </a:r>
            <a:r>
              <a:rPr lang="fr-FR" sz="2000" dirty="0" smtClean="0">
                <a:latin typeface="Garamond" panose="02020404030301010803" pitchFamily="18" charset="0"/>
                <a:ea typeface="Calibri" panose="020F0502020204030204" pitchFamily="34" charset="0"/>
                <a:cs typeface="Times New Roman" panose="02020603050405020304" pitchFamily="18" charset="0"/>
              </a:rPr>
              <a:t> </a:t>
            </a:r>
            <a:endParaRPr lang="fr-FR" sz="2000" dirty="0">
              <a:effectLst/>
              <a:latin typeface="Garamond" panose="02020404030301010803" pitchFamily="18" charset="0"/>
              <a:ea typeface="Calibri" panose="020F0502020204030204" pitchFamily="34" charset="0"/>
              <a:cs typeface="Times New Roman" panose="02020603050405020304" pitchFamily="18" charset="0"/>
            </a:endParaRPr>
          </a:p>
        </p:txBody>
      </p:sp>
      <p:grpSp>
        <p:nvGrpSpPr>
          <p:cNvPr id="14" name="Groupe 13"/>
          <p:cNvGrpSpPr/>
          <p:nvPr/>
        </p:nvGrpSpPr>
        <p:grpSpPr>
          <a:xfrm>
            <a:off x="-2117035" y="6269825"/>
            <a:ext cx="14880481" cy="701675"/>
            <a:chOff x="-2117035" y="6269825"/>
            <a:chExt cx="14880481" cy="701675"/>
          </a:xfrm>
        </p:grpSpPr>
        <p:sp>
          <p:nvSpPr>
            <p:cNvPr id="15" name="Rectangle 14"/>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6" name="Objet 15"/>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2051" name="Acrobat Document" r:id="rId6" imgW="5346330" imgH="1504796" progId="AcroExch.Document.DC">
                    <p:embed/>
                  </p:oleObj>
                </mc:Choice>
                <mc:Fallback>
                  <p:oleObj name="Acrobat Document" r:id="rId6" imgW="5346330" imgH="1504796" progId="AcroExch.Document.DC">
                    <p:embed/>
                    <p:pic>
                      <p:nvPicPr>
                        <p:cNvPr id="0" name=""/>
                        <p:cNvPicPr/>
                        <p:nvPr/>
                      </p:nvPicPr>
                      <p:blipFill>
                        <a:blip r:embed="rId7"/>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19794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4866" y="2233295"/>
            <a:ext cx="2733575" cy="2835658"/>
          </a:xfrm>
        </p:spPr>
      </p:pic>
      <p:pic>
        <p:nvPicPr>
          <p:cNvPr id="7" name="Image 6"/>
          <p:cNvPicPr>
            <a:picLocks noChangeAspect="1"/>
          </p:cNvPicPr>
          <p:nvPr/>
        </p:nvPicPr>
        <p:blipFill>
          <a:blip r:embed="rId4"/>
          <a:stretch>
            <a:fillRect/>
          </a:stretch>
        </p:blipFill>
        <p:spPr>
          <a:xfrm>
            <a:off x="4164681" y="808522"/>
            <a:ext cx="8027319" cy="5137484"/>
          </a:xfrm>
          <a:prstGeom prst="rect">
            <a:avLst/>
          </a:prstGeom>
        </p:spPr>
      </p:pic>
      <p:pic>
        <p:nvPicPr>
          <p:cNvPr id="8" name="Image 7"/>
          <p:cNvPicPr>
            <a:picLocks noChangeAspect="1"/>
          </p:cNvPicPr>
          <p:nvPr/>
        </p:nvPicPr>
        <p:blipFill>
          <a:blip r:embed="rId5"/>
          <a:stretch>
            <a:fillRect/>
          </a:stretch>
        </p:blipFill>
        <p:spPr>
          <a:xfrm>
            <a:off x="4004109" y="143821"/>
            <a:ext cx="6794080" cy="6466886"/>
          </a:xfrm>
          <a:prstGeom prst="rect">
            <a:avLst/>
          </a:prstGeom>
        </p:spPr>
      </p:pic>
      <p:sp>
        <p:nvSpPr>
          <p:cNvPr id="9" name="Rectangle 8"/>
          <p:cNvSpPr/>
          <p:nvPr/>
        </p:nvSpPr>
        <p:spPr>
          <a:xfrm>
            <a:off x="383450" y="5068953"/>
            <a:ext cx="3631948" cy="1169551"/>
          </a:xfrm>
          <a:prstGeom prst="rect">
            <a:avLst/>
          </a:prstGeom>
        </p:spPr>
        <p:txBody>
          <a:bodyPr wrap="square">
            <a:spAutoFit/>
          </a:bodyPr>
          <a:lstStyle/>
          <a:p>
            <a:pPr algn="r"/>
            <a:r>
              <a:rPr lang="fr-FR" sz="1400" i="1" dirty="0" smtClean="0"/>
              <a:t>Gregor </a:t>
            </a:r>
            <a:r>
              <a:rPr lang="fr-FR" sz="1400" i="1" dirty="0" err="1" smtClean="0"/>
              <a:t>von</a:t>
            </a:r>
            <a:r>
              <a:rPr lang="fr-FR" sz="1400" i="1" dirty="0" smtClean="0"/>
              <a:t> </a:t>
            </a:r>
            <a:r>
              <a:rPr lang="fr-FR" sz="1400" i="1" dirty="0" err="1" smtClean="0"/>
              <a:t>Feinaigle</a:t>
            </a:r>
            <a:r>
              <a:rPr lang="fr-FR" sz="1400" i="1" dirty="0" smtClean="0"/>
              <a:t>, </a:t>
            </a:r>
            <a:r>
              <a:rPr lang="en-US" sz="1400" i="1" dirty="0" smtClean="0"/>
              <a:t>The New Art of Memory, Founded upon the principles taught by M. </a:t>
            </a:r>
            <a:r>
              <a:rPr lang="en-US" sz="1400" i="1" dirty="0" err="1" smtClean="0"/>
              <a:t>Gregor</a:t>
            </a:r>
            <a:r>
              <a:rPr lang="en-US" sz="1400" i="1" dirty="0" smtClean="0"/>
              <a:t> Von </a:t>
            </a:r>
            <a:r>
              <a:rPr lang="en-US" sz="1400" i="1" dirty="0" err="1" smtClean="0"/>
              <a:t>Feinaigle</a:t>
            </a:r>
            <a:r>
              <a:rPr lang="en-US" sz="1400" i="1" dirty="0" smtClean="0"/>
              <a:t>, to which are added, some account of the principal systems of artificial memory</a:t>
            </a:r>
            <a:r>
              <a:rPr lang="en-US" sz="1400" dirty="0" smtClean="0"/>
              <a:t> (1812)</a:t>
            </a:r>
            <a:r>
              <a:rPr lang="fr-FR" sz="1400" i="1" dirty="0" smtClean="0"/>
              <a:t> </a:t>
            </a:r>
            <a:endParaRPr lang="fr-FR" sz="1400" dirty="0"/>
          </a:p>
        </p:txBody>
      </p:sp>
      <p:sp>
        <p:nvSpPr>
          <p:cNvPr id="2" name="Rectangle 1"/>
          <p:cNvSpPr/>
          <p:nvPr/>
        </p:nvSpPr>
        <p:spPr>
          <a:xfrm>
            <a:off x="430435" y="650778"/>
            <a:ext cx="3140687" cy="1754326"/>
          </a:xfrm>
          <a:prstGeom prst="rect">
            <a:avLst/>
          </a:prstGeom>
        </p:spPr>
        <p:txBody>
          <a:bodyPr wrap="square">
            <a:spAutoFit/>
          </a:bodyPr>
          <a:lstStyle/>
          <a:p>
            <a:r>
              <a:rPr lang="fr-FR" b="1" dirty="0" smtClean="0">
                <a:latin typeface="Source Sans Pro ExtraLight" panose="020B0303030403020204" pitchFamily="34" charset="0"/>
                <a:ea typeface="Source Sans Pro ExtraLight" panose="020B0303030403020204" pitchFamily="34" charset="0"/>
              </a:rPr>
              <a:t>XIXe siècle</a:t>
            </a:r>
            <a:r>
              <a:rPr lang="fr-FR" dirty="0" smtClean="0">
                <a:latin typeface="Source Sans Pro ExtraLight" panose="020B0303030403020204" pitchFamily="34" charset="0"/>
                <a:ea typeface="Source Sans Pro ExtraLight" panose="020B0303030403020204" pitchFamily="34" charset="0"/>
              </a:rPr>
              <a:t>: intérêt pour les arts </a:t>
            </a:r>
            <a:r>
              <a:rPr lang="fr-FR" dirty="0">
                <a:latin typeface="Source Sans Pro ExtraLight" panose="020B0303030403020204" pitchFamily="34" charset="0"/>
                <a:ea typeface="Source Sans Pro ExtraLight" panose="020B0303030403020204" pitchFamily="34" charset="0"/>
              </a:rPr>
              <a:t>de </a:t>
            </a:r>
            <a:r>
              <a:rPr lang="fr-FR" dirty="0" smtClean="0">
                <a:latin typeface="Source Sans Pro ExtraLight" panose="020B0303030403020204" pitchFamily="34" charset="0"/>
                <a:ea typeface="Source Sans Pro ExtraLight" panose="020B0303030403020204" pitchFamily="34" charset="0"/>
              </a:rPr>
              <a:t>mémoire, </a:t>
            </a:r>
            <a:r>
              <a:rPr lang="fr-FR" dirty="0">
                <a:latin typeface="Source Sans Pro ExtraLight" panose="020B0303030403020204" pitchFamily="34" charset="0"/>
                <a:ea typeface="Source Sans Pro ExtraLight" panose="020B0303030403020204" pitchFamily="34" charset="0"/>
              </a:rPr>
              <a:t>non seulement en tant que </a:t>
            </a:r>
            <a:r>
              <a:rPr lang="fr-FR" dirty="0">
                <a:solidFill>
                  <a:schemeClr val="accent1">
                    <a:lumMod val="75000"/>
                  </a:schemeClr>
                </a:solidFill>
                <a:latin typeface="Source Sans Pro ExtraLight" panose="020B0303030403020204" pitchFamily="34" charset="0"/>
                <a:ea typeface="Source Sans Pro ExtraLight" panose="020B0303030403020204" pitchFamily="34" charset="0"/>
              </a:rPr>
              <a:t>mnémotechnique</a:t>
            </a:r>
            <a:r>
              <a:rPr lang="fr-FR" dirty="0">
                <a:latin typeface="Source Sans Pro ExtraLight" panose="020B0303030403020204" pitchFamily="34" charset="0"/>
                <a:ea typeface="Source Sans Pro ExtraLight" panose="020B0303030403020204" pitchFamily="34" charset="0"/>
              </a:rPr>
              <a:t> </a:t>
            </a:r>
            <a:r>
              <a:rPr lang="fr-FR" dirty="0" smtClean="0">
                <a:latin typeface="Source Sans Pro ExtraLight" panose="020B0303030403020204" pitchFamily="34" charset="0"/>
                <a:ea typeface="Source Sans Pro ExtraLight" panose="020B0303030403020204" pitchFamily="34" charset="0"/>
              </a:rPr>
              <a:t>et </a:t>
            </a:r>
            <a:r>
              <a:rPr lang="fr-FR" dirty="0" smtClean="0">
                <a:solidFill>
                  <a:schemeClr val="accent1">
                    <a:lumMod val="75000"/>
                  </a:schemeClr>
                </a:solidFill>
                <a:latin typeface="Source Sans Pro ExtraLight" panose="020B0303030403020204" pitchFamily="34" charset="0"/>
                <a:ea typeface="Source Sans Pro ExtraLight" panose="020B0303030403020204" pitchFamily="34" charset="0"/>
              </a:rPr>
              <a:t>synthèse </a:t>
            </a:r>
            <a:r>
              <a:rPr lang="fr-FR" dirty="0">
                <a:solidFill>
                  <a:schemeClr val="accent1">
                    <a:lumMod val="75000"/>
                  </a:schemeClr>
                </a:solidFill>
                <a:latin typeface="Source Sans Pro ExtraLight" panose="020B0303030403020204" pitchFamily="34" charset="0"/>
                <a:ea typeface="Source Sans Pro ExtraLight" panose="020B0303030403020204" pitchFamily="34" charset="0"/>
              </a:rPr>
              <a:t>du </a:t>
            </a:r>
            <a:r>
              <a:rPr lang="fr-FR" dirty="0" smtClean="0">
                <a:solidFill>
                  <a:schemeClr val="accent1">
                    <a:lumMod val="75000"/>
                  </a:schemeClr>
                </a:solidFill>
                <a:latin typeface="Source Sans Pro ExtraLight" panose="020B0303030403020204" pitchFamily="34" charset="0"/>
                <a:ea typeface="Source Sans Pro ExtraLight" panose="020B0303030403020204" pitchFamily="34" charset="0"/>
              </a:rPr>
              <a:t>savoir universel</a:t>
            </a:r>
            <a:r>
              <a:rPr lang="fr-FR" dirty="0" smtClean="0">
                <a:latin typeface="Source Sans Pro ExtraLight" panose="020B0303030403020204" pitchFamily="34" charset="0"/>
                <a:ea typeface="Source Sans Pro ExtraLight" panose="020B0303030403020204" pitchFamily="34" charset="0"/>
              </a:rPr>
              <a:t>, parfois dans ses confluences </a:t>
            </a:r>
            <a:r>
              <a:rPr lang="fr-FR" dirty="0">
                <a:latin typeface="Source Sans Pro ExtraLight" panose="020B0303030403020204" pitchFamily="34" charset="0"/>
                <a:ea typeface="Source Sans Pro ExtraLight" panose="020B0303030403020204" pitchFamily="34" charset="0"/>
              </a:rPr>
              <a:t>plus </a:t>
            </a:r>
            <a:r>
              <a:rPr lang="fr-FR" dirty="0" smtClean="0">
                <a:latin typeface="Source Sans Pro ExtraLight" panose="020B0303030403020204" pitchFamily="34" charset="0"/>
                <a:ea typeface="Source Sans Pro ExtraLight" panose="020B0303030403020204" pitchFamily="34" charset="0"/>
              </a:rPr>
              <a:t>hermétiques…</a:t>
            </a:r>
            <a:endParaRPr lang="fr-FR" dirty="0">
              <a:latin typeface="Source Sans Pro ExtraLight" panose="020B0303030403020204" pitchFamily="34" charset="0"/>
              <a:ea typeface="Source Sans Pro ExtraLight" panose="020B0303030403020204" pitchFamily="34" charset="0"/>
            </a:endParaRPr>
          </a:p>
        </p:txBody>
      </p:sp>
      <p:grpSp>
        <p:nvGrpSpPr>
          <p:cNvPr id="10" name="Groupe 9"/>
          <p:cNvGrpSpPr/>
          <p:nvPr/>
        </p:nvGrpSpPr>
        <p:grpSpPr>
          <a:xfrm>
            <a:off x="-2117035" y="6269825"/>
            <a:ext cx="14880481" cy="701675"/>
            <a:chOff x="-2117035" y="6269825"/>
            <a:chExt cx="14880481" cy="701675"/>
          </a:xfrm>
        </p:grpSpPr>
        <p:sp>
          <p:nvSpPr>
            <p:cNvPr id="11" name="Rectangle 10"/>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2" name="Objet 11"/>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3075" name="Acrobat Document" r:id="rId6" imgW="5346330" imgH="1504796" progId="AcroExch.Document.DC">
                    <p:embed/>
                  </p:oleObj>
                </mc:Choice>
                <mc:Fallback>
                  <p:oleObj name="Acrobat Document" r:id="rId6" imgW="5346330" imgH="1504796" progId="AcroExch.Document.DC">
                    <p:embed/>
                    <p:pic>
                      <p:nvPicPr>
                        <p:cNvPr id="0" name=""/>
                        <p:cNvPicPr/>
                        <p:nvPr/>
                      </p:nvPicPr>
                      <p:blipFill>
                        <a:blip r:embed="rId7"/>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27432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32" y="2336010"/>
            <a:ext cx="4560541" cy="303276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313" y="2609119"/>
            <a:ext cx="2991104" cy="224332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857" y="2336010"/>
            <a:ext cx="3422582" cy="2566937"/>
          </a:xfrm>
          <a:prstGeom prst="rect">
            <a:avLst/>
          </a:prstGeom>
        </p:spPr>
      </p:pic>
      <p:sp>
        <p:nvSpPr>
          <p:cNvPr id="8" name="ZoneTexte 7"/>
          <p:cNvSpPr txBox="1"/>
          <p:nvPr/>
        </p:nvSpPr>
        <p:spPr>
          <a:xfrm>
            <a:off x="5110313" y="4868988"/>
            <a:ext cx="1417247" cy="461665"/>
          </a:xfrm>
          <a:prstGeom prst="rect">
            <a:avLst/>
          </a:prstGeom>
          <a:noFill/>
        </p:spPr>
        <p:txBody>
          <a:bodyPr wrap="none" rtlCol="0">
            <a:spAutoFit/>
          </a:bodyPr>
          <a:lstStyle/>
          <a:p>
            <a:r>
              <a:rPr lang="fr-FR" sz="2400" dirty="0" err="1" smtClean="0">
                <a:hlinkClick r:id="rId6"/>
              </a:rPr>
              <a:t>KDProject</a:t>
            </a:r>
            <a:endParaRPr lang="fr-FR" sz="2400" dirty="0"/>
          </a:p>
        </p:txBody>
      </p:sp>
      <p:sp>
        <p:nvSpPr>
          <p:cNvPr id="2" name="Rectangle 1"/>
          <p:cNvSpPr/>
          <p:nvPr/>
        </p:nvSpPr>
        <p:spPr>
          <a:xfrm>
            <a:off x="563216" y="745114"/>
            <a:ext cx="10608365" cy="1564852"/>
          </a:xfrm>
          <a:prstGeom prst="rect">
            <a:avLst/>
          </a:prstGeom>
        </p:spPr>
        <p:txBody>
          <a:bodyPr wrap="square">
            <a:spAutoFit/>
          </a:bodyPr>
          <a:lstStyle/>
          <a:p>
            <a:pPr algn="just">
              <a:lnSpc>
                <a:spcPct val="107000"/>
              </a:lnSpc>
              <a:spcAft>
                <a:spcPts val="0"/>
              </a:spcAft>
            </a:pPr>
            <a:r>
              <a:rPr lang="fr-FR" dirty="0" smtClean="0">
                <a:latin typeface="Garamond" panose="02020404030301010803" pitchFamily="18" charset="0"/>
                <a:ea typeface="Calibri" panose="020F0502020204030204" pitchFamily="34" charset="0"/>
                <a:cs typeface="Times New Roman" panose="02020603050405020304" pitchFamily="18" charset="0"/>
              </a:rPr>
              <a:t>Inventer </a:t>
            </a:r>
            <a:r>
              <a:rPr lang="fr-FR" dirty="0">
                <a:latin typeface="Garamond" panose="02020404030301010803" pitchFamily="18" charset="0"/>
                <a:ea typeface="Calibri" panose="020F0502020204030204" pitchFamily="34" charset="0"/>
                <a:cs typeface="Times New Roman" panose="02020603050405020304" pitchFamily="18" charset="0"/>
              </a:rPr>
              <a:t>des techniques de mémorisation artificielle des plus variées pour satisfaire à différents besoins, mnémotechniques plus ou moins </a:t>
            </a:r>
            <a:r>
              <a:rPr lang="fr-FR" dirty="0" smtClean="0">
                <a:latin typeface="Garamond" panose="02020404030301010803" pitchFamily="18" charset="0"/>
                <a:ea typeface="Calibri" panose="020F0502020204030204" pitchFamily="34" charset="0"/>
                <a:cs typeface="Times New Roman" panose="02020603050405020304" pitchFamily="18" charset="0"/>
              </a:rPr>
              <a:t>efficaces.</a:t>
            </a:r>
            <a:endParaRPr lang="fr-FR" sz="1600" dirty="0" smtClean="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fr-FR" dirty="0">
                <a:latin typeface="Garamond" panose="02020404030301010803" pitchFamily="18" charset="0"/>
                <a:ea typeface="Calibri" panose="020F0502020204030204" pitchFamily="34" charset="0"/>
                <a:cs typeface="Times New Roman" panose="02020603050405020304" pitchFamily="18" charset="0"/>
              </a:rPr>
              <a:t>U</a:t>
            </a:r>
            <a:r>
              <a:rPr lang="fr-FR" dirty="0" smtClean="0">
                <a:latin typeface="Garamond" panose="02020404030301010803" pitchFamily="18" charset="0"/>
                <a:ea typeface="Calibri" panose="020F0502020204030204" pitchFamily="34" charset="0"/>
                <a:cs typeface="Times New Roman" panose="02020603050405020304" pitchFamily="18" charset="0"/>
              </a:rPr>
              <a:t>ne </a:t>
            </a:r>
            <a:r>
              <a:rPr lang="fr-FR" dirty="0">
                <a:latin typeface="Garamond" panose="02020404030301010803" pitchFamily="18" charset="0"/>
                <a:ea typeface="Calibri" panose="020F0502020204030204" pitchFamily="34" charset="0"/>
                <a:cs typeface="Times New Roman" panose="02020603050405020304" pitchFamily="18" charset="0"/>
              </a:rPr>
              <a:t>technique « libre » : car il n’y a aucun analogie ni aucun lien entre ce qui doit être rappelé et le signe qu’on utilise pour le récupérer la chose dont on veut se souvenir. Ils sont nombreux les </a:t>
            </a:r>
            <a:r>
              <a:rPr lang="fr-FR" i="1" dirty="0" err="1">
                <a:latin typeface="Garamond" panose="02020404030301010803" pitchFamily="18" charset="0"/>
                <a:ea typeface="Calibri" panose="020F0502020204030204" pitchFamily="34" charset="0"/>
                <a:cs typeface="Times New Roman" panose="02020603050405020304" pitchFamily="18" charset="0"/>
              </a:rPr>
              <a:t>artes</a:t>
            </a:r>
            <a:r>
              <a:rPr lang="fr-FR" i="1" dirty="0">
                <a:latin typeface="Garamond" panose="02020404030301010803" pitchFamily="18" charset="0"/>
                <a:ea typeface="Calibri" panose="020F0502020204030204" pitchFamily="34" charset="0"/>
                <a:cs typeface="Times New Roman" panose="02020603050405020304" pitchFamily="18" charset="0"/>
              </a:rPr>
              <a:t> </a:t>
            </a:r>
            <a:r>
              <a:rPr lang="fr-FR" i="1" dirty="0" err="1">
                <a:latin typeface="Garamond" panose="02020404030301010803" pitchFamily="18" charset="0"/>
                <a:ea typeface="Calibri" panose="020F0502020204030204" pitchFamily="34" charset="0"/>
                <a:cs typeface="Times New Roman" panose="02020603050405020304" pitchFamily="18" charset="0"/>
              </a:rPr>
              <a:t>memoriae</a:t>
            </a:r>
            <a:r>
              <a:rPr lang="fr-FR" dirty="0">
                <a:latin typeface="Garamond" panose="02020404030301010803" pitchFamily="18" charset="0"/>
                <a:ea typeface="Calibri" panose="020F0502020204030204" pitchFamily="34" charset="0"/>
                <a:cs typeface="Times New Roman" panose="02020603050405020304" pitchFamily="18" charset="0"/>
              </a:rPr>
              <a:t> inventées le long des siècles par des civilisations </a:t>
            </a:r>
            <a:r>
              <a:rPr lang="fr-FR" dirty="0" smtClean="0">
                <a:latin typeface="Garamond" panose="02020404030301010803" pitchFamily="18" charset="0"/>
                <a:ea typeface="Calibri" panose="020F0502020204030204" pitchFamily="34" charset="0"/>
                <a:cs typeface="Times New Roman" panose="02020603050405020304" pitchFamily="18" charset="0"/>
              </a:rPr>
              <a:t>différentes</a:t>
            </a:r>
            <a:r>
              <a:rPr lang="fr-FR" dirty="0">
                <a:latin typeface="Garamond" panose="02020404030301010803" pitchFamily="18" charset="0"/>
                <a:ea typeface="Calibri" panose="020F0502020204030204" pitchFamily="34" charset="0"/>
                <a:cs typeface="Times New Roman" panose="02020603050405020304" pitchFamily="18" charset="0"/>
              </a:rPr>
              <a:t> </a:t>
            </a:r>
            <a:r>
              <a:rPr lang="fr-FR" dirty="0" smtClean="0">
                <a:latin typeface="Garamond" panose="02020404030301010803" pitchFamily="18" charset="0"/>
                <a:ea typeface="Calibri" panose="020F0502020204030204" pitchFamily="34" charset="0"/>
                <a:cs typeface="Times New Roman" panose="02020603050405020304" pitchFamily="18" charset="0"/>
              </a:rPr>
              <a:t>…</a:t>
            </a:r>
            <a:endParaRPr lang="fr-FR" sz="1600" dirty="0">
              <a:latin typeface="Garamond" panose="02020404030301010803"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82325" y="5476768"/>
            <a:ext cx="10770146" cy="685059"/>
          </a:xfrm>
          <a:prstGeom prst="rect">
            <a:avLst/>
          </a:prstGeom>
        </p:spPr>
        <p:txBody>
          <a:bodyPr wrap="square">
            <a:spAutoFit/>
          </a:bodyPr>
          <a:lstStyle/>
          <a:p>
            <a:pPr algn="just">
              <a:lnSpc>
                <a:spcPct val="107000"/>
              </a:lnSpc>
              <a:spcAft>
                <a:spcPts val="0"/>
              </a:spcAft>
            </a:pPr>
            <a:r>
              <a:rPr lang="fr-FR" dirty="0">
                <a:latin typeface="Garamond" panose="02020404030301010803" pitchFamily="18" charset="0"/>
                <a:ea typeface="Calibri" panose="020F0502020204030204" pitchFamily="34" charset="0"/>
                <a:cs typeface="Times New Roman" panose="02020603050405020304" pitchFamily="18" charset="0"/>
              </a:rPr>
              <a:t>mais celle dont je voudrais vous parler, la plus ancienne (au moins dans la culture gréco-romaine et méditerranéenne) est </a:t>
            </a:r>
            <a:r>
              <a:rPr lang="fr-FR" i="1" dirty="0">
                <a:latin typeface="Garamond" panose="02020404030301010803" pitchFamily="18" charset="0"/>
                <a:ea typeface="Calibri" panose="020F0502020204030204" pitchFamily="34" charset="0"/>
                <a:cs typeface="Times New Roman" panose="02020603050405020304" pitchFamily="18" charset="0"/>
              </a:rPr>
              <a:t>la </a:t>
            </a:r>
            <a:r>
              <a:rPr lang="fr-FR" i="1" dirty="0" err="1">
                <a:latin typeface="Garamond" panose="02020404030301010803" pitchFamily="18" charset="0"/>
                <a:ea typeface="Calibri" panose="020F0502020204030204" pitchFamily="34" charset="0"/>
                <a:cs typeface="Times New Roman" panose="02020603050405020304" pitchFamily="18" charset="0"/>
              </a:rPr>
              <a:t>memoria</a:t>
            </a:r>
            <a:r>
              <a:rPr lang="fr-FR" i="1" dirty="0">
                <a:latin typeface="Garamond" panose="02020404030301010803" pitchFamily="18" charset="0"/>
                <a:ea typeface="Calibri" panose="020F0502020204030204" pitchFamily="34" charset="0"/>
                <a:cs typeface="Times New Roman" panose="02020603050405020304" pitchFamily="18" charset="0"/>
              </a:rPr>
              <a:t> </a:t>
            </a:r>
            <a:r>
              <a:rPr lang="fr-FR" i="1" dirty="0" err="1">
                <a:latin typeface="Garamond" panose="02020404030301010803" pitchFamily="18" charset="0"/>
                <a:ea typeface="Calibri" panose="020F0502020204030204" pitchFamily="34" charset="0"/>
                <a:cs typeface="Times New Roman" panose="02020603050405020304" pitchFamily="18" charset="0"/>
              </a:rPr>
              <a:t>locativa</a:t>
            </a:r>
            <a:r>
              <a:rPr lang="fr-FR" dirty="0">
                <a:latin typeface="Garamond" panose="02020404030301010803" pitchFamily="18" charset="0"/>
                <a:ea typeface="Calibri" panose="020F0502020204030204" pitchFamily="34" charset="0"/>
                <a:cs typeface="Times New Roman" panose="02020603050405020304" pitchFamily="18" charset="0"/>
              </a:rPr>
              <a:t>, la mémoire par </a:t>
            </a:r>
            <a:r>
              <a:rPr lang="fr-FR" i="1" dirty="0" err="1">
                <a:latin typeface="Garamond" panose="02020404030301010803" pitchFamily="18" charset="0"/>
                <a:ea typeface="Calibri" panose="020F0502020204030204" pitchFamily="34" charset="0"/>
                <a:cs typeface="Times New Roman" panose="02020603050405020304" pitchFamily="18" charset="0"/>
              </a:rPr>
              <a:t>loci</a:t>
            </a:r>
            <a:r>
              <a:rPr lang="fr-FR" dirty="0">
                <a:latin typeface="Garamond" panose="02020404030301010803" pitchFamily="18" charset="0"/>
                <a:ea typeface="Calibri" panose="020F0502020204030204" pitchFamily="34" charset="0"/>
                <a:cs typeface="Times New Roman" panose="02020603050405020304" pitchFamily="18" charset="0"/>
              </a:rPr>
              <a:t>.</a:t>
            </a:r>
            <a:endParaRPr lang="fr-FR" sz="1600" dirty="0">
              <a:latin typeface="Garamond" panose="02020404030301010803" pitchFamily="18" charset="0"/>
              <a:ea typeface="Calibri" panose="020F0502020204030204" pitchFamily="34" charset="0"/>
              <a:cs typeface="Times New Roman" panose="02020603050405020304" pitchFamily="18" charset="0"/>
            </a:endParaRPr>
          </a:p>
        </p:txBody>
      </p:sp>
      <p:grpSp>
        <p:nvGrpSpPr>
          <p:cNvPr id="9" name="Groupe 8"/>
          <p:cNvGrpSpPr/>
          <p:nvPr/>
        </p:nvGrpSpPr>
        <p:grpSpPr>
          <a:xfrm>
            <a:off x="-2117035" y="6269825"/>
            <a:ext cx="14880481" cy="701675"/>
            <a:chOff x="-2117035" y="6269825"/>
            <a:chExt cx="14880481" cy="701675"/>
          </a:xfrm>
        </p:grpSpPr>
        <p:sp>
          <p:nvSpPr>
            <p:cNvPr id="10" name="Rectangle 9"/>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1" name="Objet 10"/>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4099" name="Acrobat Document" r:id="rId7" imgW="5346330" imgH="1504796" progId="AcroExch.Document.DC">
                    <p:embed/>
                  </p:oleObj>
                </mc:Choice>
                <mc:Fallback>
                  <p:oleObj name="Acrobat Document" r:id="rId7" imgW="5346330" imgH="1504796" progId="AcroExch.Document.DC">
                    <p:embed/>
                    <p:pic>
                      <p:nvPicPr>
                        <p:cNvPr id="0" name=""/>
                        <p:cNvPicPr/>
                        <p:nvPr/>
                      </p:nvPicPr>
                      <p:blipFill>
                        <a:blip r:embed="rId8"/>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444952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080"/>
            <a:ext cx="4324349" cy="655204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822" y="-557213"/>
            <a:ext cx="6446177" cy="8703700"/>
          </a:xfrm>
          <a:prstGeom prst="rect">
            <a:avLst/>
          </a:prstGeom>
        </p:spPr>
      </p:pic>
      <p:grpSp>
        <p:nvGrpSpPr>
          <p:cNvPr id="6" name="Groupe 5"/>
          <p:cNvGrpSpPr/>
          <p:nvPr/>
        </p:nvGrpSpPr>
        <p:grpSpPr>
          <a:xfrm>
            <a:off x="-2117035" y="6269825"/>
            <a:ext cx="14880481" cy="701675"/>
            <a:chOff x="-2117035" y="6269825"/>
            <a:chExt cx="14880481" cy="701675"/>
          </a:xfrm>
        </p:grpSpPr>
        <p:sp>
          <p:nvSpPr>
            <p:cNvPr id="9" name="Rectangle 8"/>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0" name="Objet 9"/>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5123" name="Acrobat Document" r:id="rId6" imgW="5346330" imgH="1504796" progId="AcroExch.Document.DC">
                    <p:embed/>
                  </p:oleObj>
                </mc:Choice>
                <mc:Fallback>
                  <p:oleObj name="Acrobat Document" r:id="rId6" imgW="5346330" imgH="1504796" progId="AcroExch.Document.DC">
                    <p:embed/>
                    <p:pic>
                      <p:nvPicPr>
                        <p:cNvPr id="0" name=""/>
                        <p:cNvPicPr/>
                        <p:nvPr/>
                      </p:nvPicPr>
                      <p:blipFill>
                        <a:blip r:embed="rId7"/>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9899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1707" y="92533"/>
            <a:ext cx="4936671" cy="6279692"/>
          </a:xfr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378" y="92533"/>
            <a:ext cx="4762500" cy="63722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38" y="77002"/>
            <a:ext cx="4497572" cy="68580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43" y="77002"/>
            <a:ext cx="4772762" cy="4538311"/>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551" y="4150481"/>
            <a:ext cx="8256463" cy="2830787"/>
          </a:xfrm>
          <a:prstGeom prst="rect">
            <a:avLst/>
          </a:prstGeom>
        </p:spPr>
      </p:pic>
      <p:grpSp>
        <p:nvGrpSpPr>
          <p:cNvPr id="11" name="Groupe 10"/>
          <p:cNvGrpSpPr/>
          <p:nvPr/>
        </p:nvGrpSpPr>
        <p:grpSpPr>
          <a:xfrm>
            <a:off x="-2117035" y="6269825"/>
            <a:ext cx="14880481" cy="701675"/>
            <a:chOff x="-2117035" y="6269825"/>
            <a:chExt cx="14880481" cy="701675"/>
          </a:xfrm>
        </p:grpSpPr>
        <p:sp>
          <p:nvSpPr>
            <p:cNvPr id="12" name="Rectangle 11"/>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3" name="Objet 12"/>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6147" name="Acrobat Document" r:id="rId8" imgW="5346330" imgH="1504796" progId="AcroExch.Document.DC">
                    <p:embed/>
                  </p:oleObj>
                </mc:Choice>
                <mc:Fallback>
                  <p:oleObj name="Acrobat Document" r:id="rId8" imgW="5346330" imgH="1504796" progId="AcroExch.Document.DC">
                    <p:embed/>
                    <p:pic>
                      <p:nvPicPr>
                        <p:cNvPr id="0" name=""/>
                        <p:cNvPicPr/>
                        <p:nvPr/>
                      </p:nvPicPr>
                      <p:blipFill>
                        <a:blip r:embed="rId9"/>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801287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6326" y="1228859"/>
            <a:ext cx="10515600" cy="4351338"/>
          </a:xfrm>
        </p:spPr>
        <p:txBody>
          <a:bodyPr>
            <a:normAutofit fontScale="85000" lnSpcReduction="10000"/>
          </a:bodyPr>
          <a:lstStyle/>
          <a:p>
            <a:pPr marL="0" indent="0" algn="just">
              <a:buNone/>
            </a:pPr>
            <a:r>
              <a:rPr lang="fr-FR" dirty="0"/>
              <a:t>Si Cicéron et l’</a:t>
            </a:r>
            <a:r>
              <a:rPr lang="fr-FR" i="1" dirty="0"/>
              <a:t>Ad </a:t>
            </a:r>
            <a:r>
              <a:rPr lang="fr-FR" i="1" dirty="0" err="1"/>
              <a:t>Herennium</a:t>
            </a:r>
            <a:r>
              <a:rPr lang="fr-FR" dirty="0"/>
              <a:t> donnent les règles pour construire des architectures mnémotechniques et renforcer la mémoire artificielle c’est toutefois Aristote qui offre les </a:t>
            </a:r>
            <a:r>
              <a:rPr lang="fr-FR" dirty="0">
                <a:solidFill>
                  <a:srgbClr val="FF0000"/>
                </a:solidFill>
              </a:rPr>
              <a:t>bases </a:t>
            </a:r>
            <a:r>
              <a:rPr lang="fr-FR" dirty="0" smtClean="0">
                <a:solidFill>
                  <a:srgbClr val="FF0000"/>
                </a:solidFill>
              </a:rPr>
              <a:t>psychologiques</a:t>
            </a:r>
            <a:r>
              <a:rPr lang="fr-FR" dirty="0" smtClean="0"/>
              <a:t>, </a:t>
            </a:r>
            <a:r>
              <a:rPr lang="fr-FR" dirty="0"/>
              <a:t>les </a:t>
            </a:r>
            <a:r>
              <a:rPr lang="fr-FR" dirty="0">
                <a:solidFill>
                  <a:srgbClr val="FF0000"/>
                </a:solidFill>
              </a:rPr>
              <a:t>notions physiologiques</a:t>
            </a:r>
            <a:r>
              <a:rPr lang="fr-FR" dirty="0"/>
              <a:t> et </a:t>
            </a:r>
            <a:r>
              <a:rPr lang="fr-FR" dirty="0">
                <a:solidFill>
                  <a:srgbClr val="FF0000"/>
                </a:solidFill>
              </a:rPr>
              <a:t>philosophiques</a:t>
            </a:r>
            <a:r>
              <a:rPr lang="fr-FR" dirty="0"/>
              <a:t> à cet </a:t>
            </a:r>
            <a:r>
              <a:rPr lang="fr-FR" dirty="0" smtClean="0"/>
              <a:t>art, </a:t>
            </a:r>
            <a:r>
              <a:rPr lang="fr-FR" dirty="0"/>
              <a:t>et donne aux Scholastiques la légitimation de son </a:t>
            </a:r>
            <a:r>
              <a:rPr lang="fr-FR" dirty="0" smtClean="0"/>
              <a:t>usage.</a:t>
            </a:r>
          </a:p>
          <a:p>
            <a:pPr algn="just">
              <a:buFontTx/>
              <a:buChar char="-"/>
            </a:pPr>
            <a:r>
              <a:rPr lang="fr-FR" i="1" dirty="0" smtClean="0"/>
              <a:t>De </a:t>
            </a:r>
            <a:r>
              <a:rPr lang="fr-FR" i="1" dirty="0" err="1">
                <a:latin typeface="Source Sans Pro ExtraLight" panose="020B0303030403020204" pitchFamily="34" charset="0"/>
                <a:ea typeface="Source Sans Pro ExtraLight" panose="020B0303030403020204" pitchFamily="34" charset="0"/>
              </a:rPr>
              <a:t>Memoria</a:t>
            </a:r>
            <a:r>
              <a:rPr lang="fr-FR" i="1" dirty="0"/>
              <a:t> et </a:t>
            </a:r>
            <a:r>
              <a:rPr lang="fr-FR" i="1" dirty="0" err="1"/>
              <a:t>Reminescentia</a:t>
            </a:r>
            <a:r>
              <a:rPr lang="fr-FR" dirty="0"/>
              <a:t> </a:t>
            </a:r>
            <a:r>
              <a:rPr lang="fr-FR" dirty="0"/>
              <a:t>(</a:t>
            </a:r>
            <a:r>
              <a:rPr lang="fr-FR" dirty="0" smtClean="0"/>
              <a:t>une </a:t>
            </a:r>
            <a:r>
              <a:rPr lang="fr-FR" dirty="0"/>
              <a:t>sorte d’</a:t>
            </a:r>
            <a:r>
              <a:rPr lang="fr-FR" i="1" dirty="0" err="1"/>
              <a:t>appendix</a:t>
            </a:r>
            <a:r>
              <a:rPr lang="fr-FR" dirty="0"/>
              <a:t> au traité </a:t>
            </a:r>
            <a:r>
              <a:rPr lang="fr-FR" i="1" dirty="0"/>
              <a:t>De Anima</a:t>
            </a:r>
            <a:r>
              <a:rPr lang="fr-FR" dirty="0" smtClean="0"/>
              <a:t>). </a:t>
            </a:r>
          </a:p>
          <a:p>
            <a:pPr algn="just">
              <a:buFont typeface="Wingdings" panose="05000000000000000000" pitchFamily="2" charset="2"/>
              <a:buChar char="Ø"/>
            </a:pPr>
            <a:r>
              <a:rPr lang="fr-FR" dirty="0"/>
              <a:t>L’art</a:t>
            </a:r>
            <a:r>
              <a:rPr lang="fr-FR" dirty="0" smtClean="0"/>
              <a:t> </a:t>
            </a:r>
            <a:r>
              <a:rPr lang="fr-FR" dirty="0"/>
              <a:t>de mémoire se fonde exactement sur la théorie de la </a:t>
            </a:r>
            <a:r>
              <a:rPr lang="fr-FR" dirty="0" smtClean="0"/>
              <a:t>connaissance</a:t>
            </a:r>
          </a:p>
          <a:p>
            <a:pPr marL="0" indent="0" algn="ctr">
              <a:buNone/>
            </a:pPr>
            <a:r>
              <a:rPr lang="fr-FR" i="1" dirty="0" smtClean="0">
                <a:solidFill>
                  <a:schemeClr val="accent1">
                    <a:lumMod val="75000"/>
                  </a:schemeClr>
                </a:solidFill>
              </a:rPr>
              <a:t>nihil </a:t>
            </a:r>
            <a:r>
              <a:rPr lang="fr-FR" i="1" dirty="0">
                <a:solidFill>
                  <a:schemeClr val="accent1">
                    <a:lumMod val="75000"/>
                  </a:schemeClr>
                </a:solidFill>
              </a:rPr>
              <a:t>est in </a:t>
            </a:r>
            <a:r>
              <a:rPr lang="fr-FR" i="1" dirty="0" err="1">
                <a:solidFill>
                  <a:schemeClr val="accent1">
                    <a:lumMod val="75000"/>
                  </a:schemeClr>
                </a:solidFill>
              </a:rPr>
              <a:t>intellectu</a:t>
            </a:r>
            <a:r>
              <a:rPr lang="fr-FR" i="1" dirty="0">
                <a:solidFill>
                  <a:schemeClr val="accent1">
                    <a:lumMod val="75000"/>
                  </a:schemeClr>
                </a:solidFill>
              </a:rPr>
              <a:t> quod </a:t>
            </a:r>
            <a:r>
              <a:rPr lang="fr-FR" i="1" dirty="0" err="1">
                <a:solidFill>
                  <a:schemeClr val="accent1">
                    <a:lumMod val="75000"/>
                  </a:schemeClr>
                </a:solidFill>
              </a:rPr>
              <a:t>prius</a:t>
            </a:r>
            <a:r>
              <a:rPr lang="fr-FR" i="1" dirty="0">
                <a:solidFill>
                  <a:schemeClr val="accent1">
                    <a:lumMod val="75000"/>
                  </a:schemeClr>
                </a:solidFill>
              </a:rPr>
              <a:t> non </a:t>
            </a:r>
            <a:r>
              <a:rPr lang="fr-FR" i="1" dirty="0" err="1">
                <a:solidFill>
                  <a:schemeClr val="accent1">
                    <a:lumMod val="75000"/>
                  </a:schemeClr>
                </a:solidFill>
              </a:rPr>
              <a:t>fuerit</a:t>
            </a:r>
            <a:r>
              <a:rPr lang="fr-FR" i="1" dirty="0">
                <a:solidFill>
                  <a:schemeClr val="accent1">
                    <a:lumMod val="75000"/>
                  </a:schemeClr>
                </a:solidFill>
              </a:rPr>
              <a:t> in </a:t>
            </a:r>
            <a:r>
              <a:rPr lang="fr-FR" i="1" dirty="0" smtClean="0">
                <a:solidFill>
                  <a:schemeClr val="accent1">
                    <a:lumMod val="75000"/>
                  </a:schemeClr>
                </a:solidFill>
              </a:rPr>
              <a:t>sensu</a:t>
            </a:r>
          </a:p>
          <a:p>
            <a:pPr algn="just">
              <a:buFont typeface="Wingdings" panose="05000000000000000000" pitchFamily="2" charset="2"/>
              <a:buChar char="Ø"/>
            </a:pPr>
            <a:r>
              <a:rPr lang="fr-FR" dirty="0" smtClean="0"/>
              <a:t>L’imagination </a:t>
            </a:r>
            <a:r>
              <a:rPr lang="fr-FR" dirty="0"/>
              <a:t>comme une voie de connaissance proprement humaine, donne une légitimité à l’art de mémoire, qu’il faut alors </a:t>
            </a:r>
            <a:r>
              <a:rPr lang="fr-FR" dirty="0" smtClean="0"/>
              <a:t>renforcer.</a:t>
            </a:r>
          </a:p>
          <a:p>
            <a:pPr algn="just">
              <a:buFont typeface="Wingdings" panose="05000000000000000000" pitchFamily="2" charset="2"/>
              <a:buChar char="Ø"/>
            </a:pPr>
            <a:r>
              <a:rPr lang="fr-FR" dirty="0" smtClean="0"/>
              <a:t>Par </a:t>
            </a:r>
            <a:r>
              <a:rPr lang="fr-FR" dirty="0"/>
              <a:t>ailleurs, si on peut stocker les images, l’opération de récupération consiste dans un processus de  similitude, diversité et contiguïté entre le signe et la chose dont on veut se souvenir. Il faut encore un ordre, et un point de départ.</a:t>
            </a:r>
          </a:p>
          <a:p>
            <a:endParaRPr lang="fr-FR" dirty="0"/>
          </a:p>
        </p:txBody>
      </p:sp>
      <p:grpSp>
        <p:nvGrpSpPr>
          <p:cNvPr id="4" name="Groupe 3"/>
          <p:cNvGrpSpPr/>
          <p:nvPr/>
        </p:nvGrpSpPr>
        <p:grpSpPr>
          <a:xfrm>
            <a:off x="-2117035" y="6269825"/>
            <a:ext cx="14880481" cy="701675"/>
            <a:chOff x="-2117035" y="6269825"/>
            <a:chExt cx="14880481" cy="701675"/>
          </a:xfrm>
        </p:grpSpPr>
        <p:sp>
          <p:nvSpPr>
            <p:cNvPr id="5" name="Rectangle 4"/>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6" name="Objet 5"/>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7171" name="Acrobat Document" r:id="rId3" imgW="5346330" imgH="1504796" progId="AcroExch.Document.DC">
                    <p:embed/>
                  </p:oleObj>
                </mc:Choice>
                <mc:Fallback>
                  <p:oleObj name="Acrobat Document" r:id="rId3" imgW="5346330" imgH="1504796" progId="AcroExch.Document.DC">
                    <p:embed/>
                    <p:pic>
                      <p:nvPicPr>
                        <p:cNvPr id="0" name=""/>
                        <p:cNvPicPr/>
                        <p:nvPr/>
                      </p:nvPicPr>
                      <p:blipFill>
                        <a:blip r:embed="rId4"/>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251060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404" y="1388824"/>
            <a:ext cx="6304548" cy="707886"/>
          </a:xfrm>
          <a:prstGeom prst="rect">
            <a:avLst/>
          </a:prstGeom>
        </p:spPr>
        <p:txBody>
          <a:bodyPr wrap="square">
            <a:spAutoFit/>
          </a:bodyPr>
          <a:lstStyle/>
          <a:p>
            <a:r>
              <a:rPr lang="fr-FR" sz="2000" dirty="0" smtClean="0">
                <a:latin typeface="Source Sans Pro ExtraLight" panose="020B0303030403020204" pitchFamily="34" charset="0"/>
                <a:ea typeface="Source Sans Pro ExtraLight" panose="020B0303030403020204" pitchFamily="34" charset="0"/>
              </a:rPr>
              <a:t>La </a:t>
            </a:r>
            <a:r>
              <a:rPr lang="fr-FR" sz="2000" dirty="0">
                <a:latin typeface="Source Sans Pro ExtraLight" panose="020B0303030403020204" pitchFamily="34" charset="0"/>
                <a:ea typeface="Source Sans Pro ExtraLight" panose="020B0303030403020204" pitchFamily="34" charset="0"/>
              </a:rPr>
              <a:t>synthèse que les Scholastiques et surtout Alberto </a:t>
            </a:r>
            <a:r>
              <a:rPr lang="fr-FR" sz="2000" dirty="0" err="1">
                <a:latin typeface="Source Sans Pro ExtraLight" panose="020B0303030403020204" pitchFamily="34" charset="0"/>
                <a:ea typeface="Source Sans Pro ExtraLight" panose="020B0303030403020204" pitchFamily="34" charset="0"/>
              </a:rPr>
              <a:t>Magno</a:t>
            </a:r>
            <a:r>
              <a:rPr lang="fr-FR" sz="2000" dirty="0">
                <a:latin typeface="Source Sans Pro ExtraLight" panose="020B0303030403020204" pitchFamily="34" charset="0"/>
                <a:ea typeface="Source Sans Pro ExtraLight" panose="020B0303030403020204" pitchFamily="34" charset="0"/>
              </a:rPr>
              <a:t> font d’Aristote et de </a:t>
            </a:r>
            <a:r>
              <a:rPr lang="fr-FR" sz="2000" dirty="0" smtClean="0">
                <a:latin typeface="Source Sans Pro ExtraLight" panose="020B0303030403020204" pitchFamily="34" charset="0"/>
                <a:ea typeface="Source Sans Pro ExtraLight" panose="020B0303030403020204" pitchFamily="34" charset="0"/>
              </a:rPr>
              <a:t>Cicéron (</a:t>
            </a:r>
            <a:r>
              <a:rPr lang="fr-FR" sz="2000" i="1" dirty="0" smtClean="0">
                <a:latin typeface="Source Sans Pro ExtraLight" panose="020B0303030403020204" pitchFamily="34" charset="0"/>
                <a:ea typeface="Source Sans Pro ExtraLight" panose="020B0303030403020204" pitchFamily="34" charset="0"/>
              </a:rPr>
              <a:t>De </a:t>
            </a:r>
            <a:r>
              <a:rPr lang="fr-FR" sz="2000" i="1" dirty="0" err="1" smtClean="0">
                <a:latin typeface="Source Sans Pro ExtraLight" panose="020B0303030403020204" pitchFamily="34" charset="0"/>
                <a:ea typeface="Source Sans Pro ExtraLight" panose="020B0303030403020204" pitchFamily="34" charset="0"/>
              </a:rPr>
              <a:t>Inventione</a:t>
            </a:r>
            <a:r>
              <a:rPr lang="fr-FR" sz="2000" i="1" dirty="0" smtClean="0">
                <a:latin typeface="Source Sans Pro ExtraLight" panose="020B0303030403020204" pitchFamily="34" charset="0"/>
                <a:ea typeface="Source Sans Pro ExtraLight" panose="020B0303030403020204" pitchFamily="34" charset="0"/>
              </a:rPr>
              <a:t>)</a:t>
            </a:r>
            <a:endParaRPr lang="fr-FR" sz="2000" dirty="0">
              <a:latin typeface="Source Sans Pro ExtraLight" panose="020B0303030403020204" pitchFamily="34" charset="0"/>
              <a:ea typeface="Source Sans Pro ExtraLight" panose="020B0303030403020204" pitchFamily="34" charset="0"/>
            </a:endParaRPr>
          </a:p>
        </p:txBody>
      </p:sp>
      <p:sp>
        <p:nvSpPr>
          <p:cNvPr id="5" name="Rectangle 4"/>
          <p:cNvSpPr/>
          <p:nvPr/>
        </p:nvSpPr>
        <p:spPr>
          <a:xfrm>
            <a:off x="1068404" y="3115460"/>
            <a:ext cx="6096000" cy="1200329"/>
          </a:xfrm>
          <a:prstGeom prst="rect">
            <a:avLst/>
          </a:prstGeom>
        </p:spPr>
        <p:txBody>
          <a:bodyPr>
            <a:spAutoFit/>
          </a:bodyPr>
          <a:lstStyle/>
          <a:p>
            <a:pPr algn="r"/>
            <a:r>
              <a:rPr lang="fr-FR" sz="3600" b="1" dirty="0">
                <a:latin typeface="Source Sans Pro ExtraLight" panose="020B0303030403020204" pitchFamily="34" charset="0"/>
                <a:ea typeface="Source Sans Pro ExtraLight" panose="020B0303030403020204" pitchFamily="34" charset="0"/>
              </a:rPr>
              <a:t>La </a:t>
            </a:r>
            <a:r>
              <a:rPr lang="fr-FR" sz="3600" b="1" i="1" dirty="0" err="1">
                <a:latin typeface="Source Sans Pro ExtraLight" panose="020B0303030403020204" pitchFamily="34" charset="0"/>
                <a:ea typeface="Source Sans Pro ExtraLight" panose="020B0303030403020204" pitchFamily="34" charset="0"/>
              </a:rPr>
              <a:t>memoria</a:t>
            </a:r>
            <a:r>
              <a:rPr lang="fr-FR" sz="3600" b="1" dirty="0">
                <a:latin typeface="Source Sans Pro ExtraLight" panose="020B0303030403020204" pitchFamily="34" charset="0"/>
                <a:ea typeface="Source Sans Pro ExtraLight" panose="020B0303030403020204" pitchFamily="34" charset="0"/>
              </a:rPr>
              <a:t> </a:t>
            </a:r>
            <a:r>
              <a:rPr lang="fr-FR" sz="3600" b="1" dirty="0" smtClean="0">
                <a:latin typeface="Source Sans Pro ExtraLight" panose="020B0303030403020204" pitchFamily="34" charset="0"/>
                <a:ea typeface="Source Sans Pro ExtraLight" panose="020B0303030403020204" pitchFamily="34" charset="0"/>
              </a:rPr>
              <a:t>partie </a:t>
            </a:r>
            <a:r>
              <a:rPr lang="fr-FR" sz="3600" b="1" dirty="0">
                <a:latin typeface="Source Sans Pro ExtraLight" panose="020B0303030403020204" pitchFamily="34" charset="0"/>
                <a:ea typeface="Source Sans Pro ExtraLight" panose="020B0303030403020204" pitchFamily="34" charset="0"/>
              </a:rPr>
              <a:t>de la </a:t>
            </a:r>
            <a:r>
              <a:rPr lang="fr-FR" sz="3600" b="1" dirty="0" smtClean="0">
                <a:solidFill>
                  <a:schemeClr val="accent1">
                    <a:lumMod val="75000"/>
                  </a:schemeClr>
                </a:solidFill>
                <a:latin typeface="Source Sans Pro ExtraLight" panose="020B0303030403020204" pitchFamily="34" charset="0"/>
                <a:ea typeface="Source Sans Pro ExtraLight" panose="020B0303030403020204" pitchFamily="34" charset="0"/>
              </a:rPr>
              <a:t>Prudence</a:t>
            </a:r>
            <a:endParaRPr lang="fr-FR" sz="3600" b="1" dirty="0">
              <a:solidFill>
                <a:schemeClr val="accent1">
                  <a:lumMod val="75000"/>
                </a:schemeClr>
              </a:solidFill>
              <a:latin typeface="Source Sans Pro ExtraLight" panose="020B0303030403020204" pitchFamily="34" charset="0"/>
              <a:ea typeface="Source Sans Pro ExtraLight" panose="020B0303030403020204" pitchFamily="34" charset="0"/>
            </a:endParaRPr>
          </a:p>
        </p:txBody>
      </p:sp>
      <p:sp>
        <p:nvSpPr>
          <p:cNvPr id="6" name="Rectangle 5"/>
          <p:cNvSpPr/>
          <p:nvPr/>
        </p:nvSpPr>
        <p:spPr>
          <a:xfrm>
            <a:off x="1196189" y="5052889"/>
            <a:ext cx="9709709" cy="923330"/>
          </a:xfrm>
          <a:prstGeom prst="rect">
            <a:avLst/>
          </a:prstGeom>
        </p:spPr>
        <p:txBody>
          <a:bodyPr wrap="none">
            <a:spAutoFit/>
          </a:bodyPr>
          <a:lstStyle/>
          <a:p>
            <a:r>
              <a:rPr lang="fr-FR" sz="5400" i="1" dirty="0" err="1" smtClean="0">
                <a:latin typeface="Source Sans Pro ExtraLight" panose="020B0303030403020204" pitchFamily="34" charset="0"/>
                <a:ea typeface="Source Sans Pro ExtraLight" panose="020B0303030403020204" pitchFamily="34" charset="0"/>
              </a:rPr>
              <a:t>Memoria</a:t>
            </a:r>
            <a:r>
              <a:rPr lang="fr-FR" sz="5400" dirty="0" smtClean="0">
                <a:latin typeface="Source Sans Pro ExtraLight" panose="020B0303030403020204" pitchFamily="34" charset="0"/>
                <a:ea typeface="Source Sans Pro ExtraLight" panose="020B0303030403020204" pitchFamily="34" charset="0"/>
              </a:rPr>
              <a:t> </a:t>
            </a:r>
            <a:r>
              <a:rPr lang="fr-FR" sz="5400" i="1" dirty="0" err="1" smtClean="0">
                <a:latin typeface="Source Sans Pro ExtraLight" panose="020B0303030403020204" pitchFamily="34" charset="0"/>
                <a:ea typeface="Source Sans Pro ExtraLight" panose="020B0303030403020204" pitchFamily="34" charset="0"/>
              </a:rPr>
              <a:t>Intelligentia</a:t>
            </a:r>
            <a:r>
              <a:rPr lang="fr-FR" sz="5400" dirty="0" smtClean="0">
                <a:latin typeface="Source Sans Pro ExtraLight" panose="020B0303030403020204" pitchFamily="34" charset="0"/>
                <a:ea typeface="Source Sans Pro ExtraLight" panose="020B0303030403020204" pitchFamily="34" charset="0"/>
              </a:rPr>
              <a:t> </a:t>
            </a:r>
            <a:r>
              <a:rPr lang="fr-FR" sz="5400" i="1" dirty="0" err="1" smtClean="0">
                <a:latin typeface="Source Sans Pro ExtraLight" panose="020B0303030403020204" pitchFamily="34" charset="0"/>
                <a:ea typeface="Source Sans Pro ExtraLight" panose="020B0303030403020204" pitchFamily="34" charset="0"/>
              </a:rPr>
              <a:t>Provindentia</a:t>
            </a:r>
            <a:r>
              <a:rPr lang="fr-FR" sz="5400" dirty="0" smtClean="0">
                <a:latin typeface="Source Sans Pro ExtraLight" panose="020B0303030403020204" pitchFamily="34" charset="0"/>
                <a:ea typeface="Source Sans Pro ExtraLight" panose="020B0303030403020204" pitchFamily="34" charset="0"/>
              </a:rPr>
              <a:t> </a:t>
            </a:r>
            <a:endParaRPr lang="fr-FR" sz="5400" dirty="0">
              <a:latin typeface="Source Sans Pro ExtraLight" panose="020B0303030403020204" pitchFamily="34" charset="0"/>
              <a:ea typeface="Source Sans Pro ExtraLight" panose="020B0303030403020204" pitchFamily="34"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611" y="0"/>
            <a:ext cx="3973389" cy="4587394"/>
          </a:xfrm>
          <a:prstGeom prst="rect">
            <a:avLst/>
          </a:prstGeom>
        </p:spPr>
      </p:pic>
      <p:grpSp>
        <p:nvGrpSpPr>
          <p:cNvPr id="9" name="Groupe 8"/>
          <p:cNvGrpSpPr/>
          <p:nvPr/>
        </p:nvGrpSpPr>
        <p:grpSpPr>
          <a:xfrm>
            <a:off x="-2117035" y="6269825"/>
            <a:ext cx="14880481" cy="701675"/>
            <a:chOff x="-2117035" y="6269825"/>
            <a:chExt cx="14880481" cy="701675"/>
          </a:xfrm>
        </p:grpSpPr>
        <p:sp>
          <p:nvSpPr>
            <p:cNvPr id="10" name="Rectangle 9"/>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1" name="Objet 10"/>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8195" name="Acrobat Document" r:id="rId4" imgW="5346330" imgH="1504796" progId="AcroExch.Document.DC">
                    <p:embed/>
                  </p:oleObj>
                </mc:Choice>
                <mc:Fallback>
                  <p:oleObj name="Acrobat Document" r:id="rId4" imgW="5346330" imgH="1504796" progId="AcroExch.Document.DC">
                    <p:embed/>
                    <p:pic>
                      <p:nvPicPr>
                        <p:cNvPr id="0" name=""/>
                        <p:cNvPicPr/>
                        <p:nvPr/>
                      </p:nvPicPr>
                      <p:blipFill>
                        <a:blip r:embed="rId5"/>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42432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50185" y="0"/>
            <a:ext cx="3041815" cy="4351338"/>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55" y="0"/>
            <a:ext cx="2860569" cy="428655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143" y="1"/>
            <a:ext cx="2903799" cy="4351338"/>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5753" y="92904"/>
            <a:ext cx="2294467" cy="3195567"/>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742" y="0"/>
            <a:ext cx="2643583" cy="4286558"/>
          </a:xfrm>
          <a:prstGeom prst="rect">
            <a:avLst/>
          </a:prstGeom>
        </p:spPr>
      </p:pic>
      <p:sp>
        <p:nvSpPr>
          <p:cNvPr id="2" name="Rectangle 1"/>
          <p:cNvSpPr/>
          <p:nvPr/>
        </p:nvSpPr>
        <p:spPr>
          <a:xfrm>
            <a:off x="5072514" y="4927143"/>
            <a:ext cx="6096000" cy="1200329"/>
          </a:xfrm>
          <a:prstGeom prst="rect">
            <a:avLst/>
          </a:prstGeom>
        </p:spPr>
        <p:txBody>
          <a:bodyPr>
            <a:spAutoFit/>
          </a:bodyPr>
          <a:lstStyle/>
          <a:p>
            <a:r>
              <a:rPr lang="fr-FR" dirty="0" smtClean="0">
                <a:latin typeface="Source Sans Pro ExtraLight" panose="020B0303030403020204" pitchFamily="34" charset="0"/>
                <a:ea typeface="Source Sans Pro ExtraLight" panose="020B0303030403020204" pitchFamily="34" charset="0"/>
              </a:rPr>
              <a:t>Dans </a:t>
            </a:r>
            <a:r>
              <a:rPr lang="fr-FR" dirty="0">
                <a:latin typeface="Source Sans Pro ExtraLight" panose="020B0303030403020204" pitchFamily="34" charset="0"/>
                <a:ea typeface="Source Sans Pro ExtraLight" panose="020B0303030403020204" pitchFamily="34" charset="0"/>
              </a:rPr>
              <a:t>la préface à l’édition italienne (1972) </a:t>
            </a:r>
            <a:r>
              <a:rPr lang="fr-FR" dirty="0" smtClean="0">
                <a:latin typeface="Source Sans Pro ExtraLight" panose="020B0303030403020204" pitchFamily="34" charset="0"/>
                <a:ea typeface="Source Sans Pro ExtraLight" panose="020B0303030403020204" pitchFamily="34" charset="0"/>
              </a:rPr>
              <a:t>Frances </a:t>
            </a:r>
            <a:r>
              <a:rPr lang="fr-FR" dirty="0">
                <a:latin typeface="Source Sans Pro ExtraLight" panose="020B0303030403020204" pitchFamily="34" charset="0"/>
                <a:ea typeface="Source Sans Pro ExtraLight" panose="020B0303030403020204" pitchFamily="34" charset="0"/>
              </a:rPr>
              <a:t>Yates </a:t>
            </a:r>
            <a:r>
              <a:rPr lang="fr-FR" dirty="0" smtClean="0">
                <a:latin typeface="Source Sans Pro ExtraLight" panose="020B0303030403020204" pitchFamily="34" charset="0"/>
                <a:ea typeface="Source Sans Pro ExtraLight" panose="020B0303030403020204" pitchFamily="34" charset="0"/>
              </a:rPr>
              <a:t>souligne </a:t>
            </a:r>
            <a:r>
              <a:rPr lang="fr-FR" dirty="0">
                <a:latin typeface="Source Sans Pro ExtraLight" panose="020B0303030403020204" pitchFamily="34" charset="0"/>
                <a:ea typeface="Source Sans Pro ExtraLight" panose="020B0303030403020204" pitchFamily="34" charset="0"/>
              </a:rPr>
              <a:t>que plusieurs recenseurs de son livre avaient critiqué l’absence d’une tractation sur les Exercices Spirituels d’Ignace de Loyola, </a:t>
            </a:r>
            <a:r>
              <a:rPr lang="fr-FR" dirty="0" smtClean="0">
                <a:latin typeface="Source Sans Pro ExtraLight" panose="020B0303030403020204" pitchFamily="34" charset="0"/>
                <a:ea typeface="Source Sans Pro ExtraLight" panose="020B0303030403020204" pitchFamily="34" charset="0"/>
              </a:rPr>
              <a:t>basés </a:t>
            </a:r>
            <a:r>
              <a:rPr lang="fr-FR" dirty="0">
                <a:latin typeface="Source Sans Pro ExtraLight" panose="020B0303030403020204" pitchFamily="34" charset="0"/>
                <a:ea typeface="Source Sans Pro ExtraLight" panose="020B0303030403020204" pitchFamily="34" charset="0"/>
              </a:rPr>
              <a:t>sur la </a:t>
            </a:r>
            <a:r>
              <a:rPr lang="fr-FR" i="1" dirty="0" err="1">
                <a:latin typeface="Source Sans Pro ExtraLight" panose="020B0303030403020204" pitchFamily="34" charset="0"/>
                <a:ea typeface="Source Sans Pro ExtraLight" panose="020B0303030403020204" pitchFamily="34" charset="0"/>
              </a:rPr>
              <a:t>memoria</a:t>
            </a:r>
            <a:r>
              <a:rPr lang="fr-FR" i="1" dirty="0">
                <a:latin typeface="Source Sans Pro ExtraLight" panose="020B0303030403020204" pitchFamily="34" charset="0"/>
                <a:ea typeface="Source Sans Pro ExtraLight" panose="020B0303030403020204" pitchFamily="34" charset="0"/>
              </a:rPr>
              <a:t> </a:t>
            </a:r>
            <a:r>
              <a:rPr lang="fr-FR" i="1" dirty="0" err="1">
                <a:latin typeface="Source Sans Pro ExtraLight" panose="020B0303030403020204" pitchFamily="34" charset="0"/>
                <a:ea typeface="Source Sans Pro ExtraLight" panose="020B0303030403020204" pitchFamily="34" charset="0"/>
              </a:rPr>
              <a:t>locativa</a:t>
            </a:r>
            <a:r>
              <a:rPr lang="fr-FR" dirty="0">
                <a:latin typeface="Source Sans Pro ExtraLight" panose="020B0303030403020204" pitchFamily="34" charset="0"/>
                <a:ea typeface="Source Sans Pro ExtraLight" panose="020B0303030403020204" pitchFamily="34" charset="0"/>
              </a:rPr>
              <a:t>. </a:t>
            </a:r>
          </a:p>
        </p:txBody>
      </p:sp>
      <p:cxnSp>
        <p:nvCxnSpPr>
          <p:cNvPr id="7" name="Connecteur droit 6"/>
          <p:cNvCxnSpPr/>
          <p:nvPr/>
        </p:nvCxnSpPr>
        <p:spPr>
          <a:xfrm>
            <a:off x="5072514" y="4286558"/>
            <a:ext cx="0" cy="184091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2117035" y="6269825"/>
            <a:ext cx="14880481" cy="701675"/>
            <a:chOff x="-2117035" y="6269825"/>
            <a:chExt cx="14880481" cy="701675"/>
          </a:xfrm>
        </p:grpSpPr>
        <p:sp>
          <p:nvSpPr>
            <p:cNvPr id="13" name="Rectangle 12"/>
            <p:cNvSpPr/>
            <p:nvPr/>
          </p:nvSpPr>
          <p:spPr>
            <a:xfrm>
              <a:off x="-2117035" y="6269825"/>
              <a:ext cx="14880481" cy="62618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Rosa De Marco </a:t>
              </a:r>
              <a:r>
                <a:rPr lang="fr-FR" dirty="0" err="1" smtClean="0"/>
                <a:t>Postdoc</a:t>
              </a:r>
              <a:r>
                <a:rPr lang="fr-FR" dirty="0" smtClean="0"/>
                <a:t> Marie Curie </a:t>
              </a:r>
              <a:r>
                <a:rPr lang="fr-FR" dirty="0" err="1" smtClean="0"/>
                <a:t>CoFund</a:t>
              </a:r>
              <a:r>
                <a:rPr lang="fr-FR" dirty="0" smtClean="0"/>
                <a:t>, Université de Liège, </a:t>
              </a:r>
              <a:r>
                <a:rPr lang="fr-FR" i="1" dirty="0" err="1" smtClean="0"/>
                <a:t>Transistions</a:t>
              </a:r>
              <a:endParaRPr lang="fr-FR" i="1" dirty="0"/>
            </a:p>
          </p:txBody>
        </p:sp>
        <p:graphicFrame>
          <p:nvGraphicFramePr>
            <p:cNvPr id="14" name="Objet 13"/>
            <p:cNvGraphicFramePr>
              <a:graphicFrameLocks noChangeAspect="1"/>
            </p:cNvGraphicFramePr>
            <p:nvPr>
              <p:extLst>
                <p:ext uri="{D42A27DB-BD31-4B8C-83A1-F6EECF244321}">
                  <p14:modId xmlns:p14="http://schemas.microsoft.com/office/powerpoint/2010/main" val="415498009"/>
                </p:ext>
              </p:extLst>
            </p:nvPr>
          </p:nvGraphicFramePr>
          <p:xfrm>
            <a:off x="9104175" y="6269825"/>
            <a:ext cx="2495550" cy="701675"/>
          </p:xfrm>
          <a:graphic>
            <a:graphicData uri="http://schemas.openxmlformats.org/presentationml/2006/ole">
              <mc:AlternateContent xmlns:mc="http://schemas.openxmlformats.org/markup-compatibility/2006">
                <mc:Choice xmlns:v="urn:schemas-microsoft-com:vml" Requires="v">
                  <p:oleObj spid="_x0000_s9219" name="Acrobat Document" r:id="rId8" imgW="5346330" imgH="1504796" progId="AcroExch.Document.DC">
                    <p:embed/>
                  </p:oleObj>
                </mc:Choice>
                <mc:Fallback>
                  <p:oleObj name="Acrobat Document" r:id="rId8" imgW="5346330" imgH="1504796" progId="AcroExch.Document.DC">
                    <p:embed/>
                    <p:pic>
                      <p:nvPicPr>
                        <p:cNvPr id="0" name=""/>
                        <p:cNvPicPr/>
                        <p:nvPr/>
                      </p:nvPicPr>
                      <p:blipFill>
                        <a:blip r:embed="rId9"/>
                        <a:stretch>
                          <a:fillRect/>
                        </a:stretch>
                      </p:blipFill>
                      <p:spPr>
                        <a:xfrm>
                          <a:off x="9104175" y="6269825"/>
                          <a:ext cx="2495550" cy="701675"/>
                        </a:xfrm>
                        <a:prstGeom prst="rect">
                          <a:avLst/>
                        </a:prstGeom>
                      </p:spPr>
                    </p:pic>
                  </p:oleObj>
                </mc:Fallback>
              </mc:AlternateContent>
            </a:graphicData>
          </a:graphic>
        </p:graphicFrame>
      </p:grpSp>
    </p:spTree>
    <p:extLst>
      <p:ext uri="{BB962C8B-B14F-4D97-AF65-F5344CB8AC3E}">
        <p14:creationId xmlns:p14="http://schemas.microsoft.com/office/powerpoint/2010/main" val="6252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5994</TotalTime>
  <Words>706</Words>
  <Application>Microsoft Office PowerPoint</Application>
  <PresentationFormat>Grand écran</PresentationFormat>
  <Paragraphs>55</Paragraphs>
  <Slides>15</Slides>
  <Notes>0</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15</vt:i4>
      </vt:variant>
    </vt:vector>
  </HeadingPairs>
  <TitlesOfParts>
    <vt:vector size="26" baseType="lpstr">
      <vt:lpstr>Arial</vt:lpstr>
      <vt:lpstr>Batang</vt:lpstr>
      <vt:lpstr>Calibri</vt:lpstr>
      <vt:lpstr>Calibri Light</vt:lpstr>
      <vt:lpstr>Garamond</vt:lpstr>
      <vt:lpstr>MS Mincho</vt:lpstr>
      <vt:lpstr>Source Sans Pro ExtraLight</vt:lpstr>
      <vt:lpstr>Times New Roman</vt:lpstr>
      <vt:lpstr>Wingdings</vt:lpstr>
      <vt:lpstr>Thème Office</vt:lpstr>
      <vt:lpstr>Adobe 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R.DeMarco</dc:creator>
  <cp:lastModifiedBy>R.DeMarco</cp:lastModifiedBy>
  <cp:revision>60</cp:revision>
  <dcterms:created xsi:type="dcterms:W3CDTF">2017-06-08T10:32:26Z</dcterms:created>
  <dcterms:modified xsi:type="dcterms:W3CDTF">2017-12-16T15:08:36Z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