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485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hypotheses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enedition.org/catalogue-notebooks?page=catalogue&amp;pubtype=carnet&amp;lang=en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gid.hypotheses.org/" TargetMode="External"/><Relationship Id="rId3" Type="http://schemas.openxmlformats.org/officeDocument/2006/relationships/hyperlink" Target="http://revolution.hypotheses.org/" TargetMode="External"/><Relationship Id="rId7" Type="http://schemas.openxmlformats.org/officeDocument/2006/relationships/hyperlink" Target="http://bdl.hypotheses.org/" TargetMode="External"/><Relationship Id="rId2" Type="http://schemas.openxmlformats.org/officeDocument/2006/relationships/hyperlink" Target="http://sottovoce.hypotheses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rchivewk1.hypotheses.org/" TargetMode="External"/><Relationship Id="rId5" Type="http://schemas.openxmlformats.org/officeDocument/2006/relationships/hyperlink" Target="https://puc.hypotheses.org/" TargetMode="External"/><Relationship Id="rId4" Type="http://schemas.openxmlformats.org/officeDocument/2006/relationships/hyperlink" Target="https://vellocinodeoro.hypotheses.org/" TargetMode="External"/><Relationship Id="rId9" Type="http://schemas.openxmlformats.org/officeDocument/2006/relationships/hyperlink" Target="http://apres2015.hypotheses.org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Imparting knowledge in </a:t>
            </a:r>
            <a:r>
              <a:rPr lang="en-US" dirty="0" smtClean="0"/>
              <a:t>Humanities. </a:t>
            </a:r>
            <a:br>
              <a:rPr lang="en-US" dirty="0" smtClean="0"/>
            </a:br>
            <a:r>
              <a:rPr lang="en-US" sz="4000" dirty="0" smtClean="0"/>
              <a:t>About </a:t>
            </a:r>
            <a:r>
              <a:rPr lang="en-US" sz="4000" dirty="0"/>
              <a:t>some practices of scientific blogging on </a:t>
            </a:r>
            <a:r>
              <a:rPr lang="en-US" sz="4000" i="1" dirty="0" err="1" smtClean="0"/>
              <a:t>Hypothèses</a:t>
            </a:r>
            <a:endParaRPr lang="fr-BE" sz="5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i="1" dirty="0" smtClean="0"/>
          </a:p>
          <a:p>
            <a:pPr>
              <a:spcBef>
                <a:spcPts val="0"/>
              </a:spcBef>
            </a:pPr>
            <a:r>
              <a:rPr lang="en-US" sz="2500" dirty="0" smtClean="0"/>
              <a:t>Ingrid Mayeur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PhD Student - </a:t>
            </a:r>
            <a:r>
              <a:rPr lang="en-US" dirty="0" err="1" smtClean="0"/>
              <a:t>Université</a:t>
            </a:r>
            <a:r>
              <a:rPr lang="en-US" dirty="0" smtClean="0"/>
              <a:t> de Liège (Belgium)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i="1" dirty="0"/>
              <a:t>The 21st International Conference on Electronic </a:t>
            </a:r>
            <a:r>
              <a:rPr lang="en-US" i="1" dirty="0" smtClean="0"/>
              <a:t>Publishing - </a:t>
            </a:r>
            <a:r>
              <a:rPr lang="en-US" dirty="0" smtClean="0"/>
              <a:t>Limassol</a:t>
            </a:r>
            <a:r>
              <a:rPr lang="en-US" dirty="0"/>
              <a:t>, 6-8th June, 2017</a:t>
            </a:r>
          </a:p>
          <a:p>
            <a:pPr>
              <a:spcBef>
                <a:spcPts val="0"/>
              </a:spcBef>
            </a:pPr>
            <a:endParaRPr lang="en-US" sz="1400" dirty="0" smtClean="0"/>
          </a:p>
          <a:p>
            <a:pPr>
              <a:spcBef>
                <a:spcPts val="0"/>
              </a:spcBef>
            </a:pPr>
            <a:endParaRPr lang="en-US" sz="1400" dirty="0"/>
          </a:p>
          <a:p>
            <a:pPr>
              <a:spcBef>
                <a:spcPts val="0"/>
              </a:spcBef>
            </a:pPr>
            <a:endParaRPr lang="en-US" sz="1400" dirty="0" smtClean="0"/>
          </a:p>
          <a:p>
            <a:endParaRPr lang="en-US" i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2688" y="237788"/>
            <a:ext cx="1574394" cy="76361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5220" y="374028"/>
            <a:ext cx="2501095" cy="569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2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The digital as a new </a:t>
            </a:r>
            <a:r>
              <a:rPr lang="fr-BE" dirty="0" err="1" smtClean="0"/>
              <a:t>context</a:t>
            </a:r>
            <a:r>
              <a:rPr lang="fr-BE" dirty="0" smtClean="0"/>
              <a:t> for </a:t>
            </a:r>
            <a:r>
              <a:rPr lang="fr-BE" dirty="0" err="1" smtClean="0"/>
              <a:t>scientific</a:t>
            </a:r>
            <a:r>
              <a:rPr lang="fr-BE" dirty="0" smtClean="0"/>
              <a:t> communication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Open </a:t>
            </a:r>
            <a:r>
              <a:rPr lang="fr-BE" dirty="0" smtClean="0"/>
              <a:t>Access/Open Science </a:t>
            </a:r>
            <a:r>
              <a:rPr lang="fr-BE" dirty="0" err="1"/>
              <a:t>can</a:t>
            </a:r>
            <a:r>
              <a:rPr lang="fr-BE" dirty="0"/>
              <a:t> </a:t>
            </a:r>
            <a:r>
              <a:rPr lang="fr-BE" dirty="0" err="1"/>
              <a:t>be</a:t>
            </a:r>
            <a:r>
              <a:rPr lang="fr-BE" dirty="0"/>
              <a:t> </a:t>
            </a:r>
            <a:r>
              <a:rPr lang="fr-BE" dirty="0" err="1"/>
              <a:t>considered</a:t>
            </a:r>
            <a:r>
              <a:rPr lang="fr-BE" dirty="0"/>
              <a:t> as </a:t>
            </a:r>
            <a:r>
              <a:rPr lang="en-US" dirty="0"/>
              <a:t>an opportunity to systematize </a:t>
            </a:r>
            <a:r>
              <a:rPr lang="en-US" i="1" dirty="0"/>
              <a:t>direct scientific communication</a:t>
            </a:r>
            <a:r>
              <a:rPr lang="en-US" dirty="0"/>
              <a:t> </a:t>
            </a:r>
            <a:r>
              <a:rPr lang="en-US" dirty="0" smtClean="0"/>
              <a:t>(Beaudry 2011), </a:t>
            </a:r>
            <a:r>
              <a:rPr lang="en-US" dirty="0" err="1" smtClean="0"/>
              <a:t>i</a:t>
            </a:r>
            <a:r>
              <a:rPr lang="en-US" dirty="0" smtClean="0"/>
              <a:t>. e. blogging, archiving research results, etc.;</a:t>
            </a:r>
          </a:p>
          <a:p>
            <a:r>
              <a:rPr lang="en-US" dirty="0" smtClean="0"/>
              <a:t>Such a context allows to take into account a broader public than the scientific community;</a:t>
            </a:r>
          </a:p>
          <a:p>
            <a:r>
              <a:rPr lang="en-US" dirty="0" smtClean="0"/>
              <a:t>What </a:t>
            </a:r>
            <a:r>
              <a:rPr lang="en-US" dirty="0"/>
              <a:t>is popularizing science, in particular in </a:t>
            </a:r>
            <a:r>
              <a:rPr lang="en-US" dirty="0" smtClean="0"/>
              <a:t>the Humanities</a:t>
            </a:r>
            <a:r>
              <a:rPr lang="en-US" dirty="0"/>
              <a:t>? </a:t>
            </a:r>
            <a:endParaRPr lang="en-US" dirty="0" smtClean="0"/>
          </a:p>
          <a:p>
            <a:r>
              <a:rPr lang="en-US" dirty="0" smtClean="0"/>
              <a:t>How </a:t>
            </a:r>
            <a:r>
              <a:rPr lang="en-US" dirty="0"/>
              <a:t>can a scientific blog help such a project? </a:t>
            </a:r>
            <a:endParaRPr lang="en-US" dirty="0" smtClean="0"/>
          </a:p>
          <a:p>
            <a:r>
              <a:rPr lang="en-US" dirty="0" smtClean="0"/>
              <a:t>About </a:t>
            </a:r>
            <a:r>
              <a:rPr lang="en-US" i="1" dirty="0" smtClean="0">
                <a:hlinkClick r:id="rId2"/>
              </a:rPr>
              <a:t>Hypotheses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64223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Popularizing</a:t>
            </a:r>
            <a:r>
              <a:rPr lang="fr-BE" dirty="0" smtClean="0"/>
              <a:t> </a:t>
            </a:r>
            <a:r>
              <a:rPr lang="fr-BE" dirty="0" err="1" smtClean="0"/>
              <a:t>knowledge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</a:t>
            </a:r>
            <a:r>
              <a:rPr lang="en-US" dirty="0" smtClean="0"/>
              <a:t>ulgarization</a:t>
            </a:r>
            <a:r>
              <a:rPr lang="en-US" u="sng" dirty="0" smtClean="0"/>
              <a:t>s</a:t>
            </a:r>
            <a:r>
              <a:rPr lang="en-US" dirty="0" smtClean="0"/>
              <a:t> </a:t>
            </a:r>
            <a:r>
              <a:rPr lang="en-US" dirty="0"/>
              <a:t>(in the plural) </a:t>
            </a:r>
            <a:r>
              <a:rPr lang="en-US" dirty="0" smtClean="0"/>
              <a:t>could </a:t>
            </a:r>
            <a:r>
              <a:rPr lang="en-US" dirty="0"/>
              <a:t>be defined as “the attempts at the socio-dissemination of science outside the educational framework</a:t>
            </a:r>
            <a:r>
              <a:rPr lang="en-US" dirty="0" smtClean="0"/>
              <a:t>” (Jacobi, Schiele and Cyr 1990: </a:t>
            </a:r>
            <a:r>
              <a:rPr lang="en-US" dirty="0"/>
              <a:t>82, </a:t>
            </a:r>
            <a:r>
              <a:rPr lang="en-US" i="1" dirty="0"/>
              <a:t>my translation</a:t>
            </a:r>
            <a:r>
              <a:rPr lang="en-US" dirty="0" smtClean="0"/>
              <a:t>);</a:t>
            </a:r>
          </a:p>
          <a:p>
            <a:r>
              <a:rPr lang="en-US" dirty="0" smtClean="0"/>
              <a:t>Two paradigms: popularization as an activity by non-scientists (</a:t>
            </a:r>
            <a:r>
              <a:rPr lang="en-US" dirty="0" err="1" smtClean="0"/>
              <a:t>i</a:t>
            </a:r>
            <a:r>
              <a:rPr lang="en-US" dirty="0" smtClean="0"/>
              <a:t>. e. journalists) </a:t>
            </a:r>
            <a:r>
              <a:rPr lang="en-US" i="1" dirty="0" smtClean="0"/>
              <a:t>vs</a:t>
            </a:r>
            <a:r>
              <a:rPr lang="en-US" dirty="0" smtClean="0"/>
              <a:t>. popularization as a scientific activity (made by researchers); </a:t>
            </a:r>
            <a:r>
              <a:rPr lang="en-US" i="1" dirty="0" smtClean="0"/>
              <a:t>rupture </a:t>
            </a:r>
            <a:r>
              <a:rPr lang="en-US" dirty="0" smtClean="0"/>
              <a:t>vs. </a:t>
            </a:r>
            <a:r>
              <a:rPr lang="en-US" i="1" dirty="0" smtClean="0"/>
              <a:t>continuity;</a:t>
            </a:r>
          </a:p>
          <a:p>
            <a:r>
              <a:rPr lang="en-US" dirty="0" smtClean="0"/>
              <a:t>Recently: </a:t>
            </a:r>
            <a:r>
              <a:rPr lang="en-US" i="1" dirty="0" smtClean="0"/>
              <a:t>citizen scientists </a:t>
            </a:r>
            <a:r>
              <a:rPr lang="en-US" dirty="0" smtClean="0"/>
              <a:t>: </a:t>
            </a:r>
            <a:r>
              <a:rPr lang="en-US" dirty="0"/>
              <a:t>“people who intertwine their work and their citizenship, doing science differently, working with different people, drawing new connections and helping to redefine what it means to be a scientist” </a:t>
            </a:r>
            <a:r>
              <a:rPr lang="en-US" dirty="0" smtClean="0"/>
              <a:t>(</a:t>
            </a:r>
            <a:r>
              <a:rPr lang="en-US" dirty="0" err="1" smtClean="0"/>
              <a:t>Stilgoe</a:t>
            </a:r>
            <a:r>
              <a:rPr lang="en-US" dirty="0" smtClean="0"/>
              <a:t> 2009). A new paradigm? (cf. </a:t>
            </a:r>
            <a:r>
              <a:rPr lang="en-US" dirty="0" err="1" smtClean="0"/>
              <a:t>Bensaude</a:t>
            </a:r>
            <a:r>
              <a:rPr lang="en-US" dirty="0" smtClean="0"/>
              <a:t>-Vincent 2010).</a:t>
            </a:r>
          </a:p>
        </p:txBody>
      </p:sp>
    </p:spTree>
    <p:extLst>
      <p:ext uri="{BB962C8B-B14F-4D97-AF65-F5344CB8AC3E}">
        <p14:creationId xmlns:p14="http://schemas.microsoft.com/office/powerpoint/2010/main" val="64149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Scientific </a:t>
            </a:r>
            <a:r>
              <a:rPr lang="fr-BE" dirty="0" err="1" smtClean="0"/>
              <a:t>blogging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Motivations: </a:t>
            </a:r>
            <a:r>
              <a:rPr lang="fr-BE" dirty="0" err="1" smtClean="0"/>
              <a:t>increasing</a:t>
            </a:r>
            <a:r>
              <a:rPr lang="fr-BE" dirty="0" smtClean="0"/>
              <a:t> </a:t>
            </a:r>
            <a:r>
              <a:rPr lang="fr-BE" dirty="0" err="1" smtClean="0"/>
              <a:t>visibility</a:t>
            </a:r>
            <a:r>
              <a:rPr lang="fr-BE" dirty="0" smtClean="0"/>
              <a:t>, </a:t>
            </a:r>
            <a:r>
              <a:rPr lang="fr-BE" dirty="0" err="1" smtClean="0"/>
              <a:t>creating</a:t>
            </a:r>
            <a:r>
              <a:rPr lang="fr-BE" dirty="0" smtClean="0"/>
              <a:t> </a:t>
            </a:r>
            <a:r>
              <a:rPr lang="fr-BE" dirty="0" err="1" smtClean="0"/>
              <a:t>professional</a:t>
            </a:r>
            <a:r>
              <a:rPr lang="fr-BE" dirty="0" smtClean="0"/>
              <a:t> network, </a:t>
            </a:r>
            <a:r>
              <a:rPr lang="fr-BE" dirty="0" err="1" smtClean="0"/>
              <a:t>showing</a:t>
            </a:r>
            <a:r>
              <a:rPr lang="fr-BE" dirty="0" smtClean="0"/>
              <a:t> </a:t>
            </a:r>
            <a:r>
              <a:rPr lang="fr-BE" dirty="0" err="1" smtClean="0"/>
              <a:t>research</a:t>
            </a:r>
            <a:r>
              <a:rPr lang="fr-BE" dirty="0" smtClean="0"/>
              <a:t> in </a:t>
            </a:r>
            <a:r>
              <a:rPr lang="fr-BE" dirty="0" err="1" smtClean="0"/>
              <a:t>progress</a:t>
            </a:r>
            <a:r>
              <a:rPr lang="fr-BE" dirty="0" smtClean="0"/>
              <a:t>, </a:t>
            </a:r>
            <a:r>
              <a:rPr lang="fr-BE" dirty="0" err="1" smtClean="0"/>
              <a:t>diffusing</a:t>
            </a:r>
            <a:r>
              <a:rPr lang="fr-BE" dirty="0" smtClean="0"/>
              <a:t> news of a </a:t>
            </a:r>
            <a:r>
              <a:rPr lang="fr-BE" dirty="0" err="1" smtClean="0"/>
              <a:t>disciplinary</a:t>
            </a:r>
            <a:r>
              <a:rPr lang="fr-BE" dirty="0" smtClean="0"/>
              <a:t> </a:t>
            </a:r>
            <a:r>
              <a:rPr lang="fr-BE" dirty="0" err="1" smtClean="0"/>
              <a:t>field</a:t>
            </a:r>
            <a:r>
              <a:rPr lang="fr-BE" dirty="0" smtClean="0"/>
              <a:t>, etc.;</a:t>
            </a:r>
          </a:p>
          <a:p>
            <a:r>
              <a:rPr lang="fr-BE" dirty="0" err="1" smtClean="0"/>
              <a:t>Blogging</a:t>
            </a:r>
            <a:r>
              <a:rPr lang="fr-BE" dirty="0" smtClean="0"/>
              <a:t> as a « </a:t>
            </a:r>
            <a:r>
              <a:rPr lang="fr-BE" dirty="0" err="1" smtClean="0"/>
              <a:t>conversational</a:t>
            </a:r>
            <a:r>
              <a:rPr lang="fr-BE" dirty="0" smtClean="0"/>
              <a:t> </a:t>
            </a:r>
            <a:r>
              <a:rPr lang="fr-BE" dirty="0" err="1" smtClean="0"/>
              <a:t>scholarship</a:t>
            </a:r>
            <a:r>
              <a:rPr lang="fr-BE" dirty="0" smtClean="0"/>
              <a:t> » (Gregg 2006);</a:t>
            </a:r>
          </a:p>
          <a:p>
            <a:r>
              <a:rPr lang="fr-BE" dirty="0" err="1" smtClean="0"/>
              <a:t>What</a:t>
            </a:r>
            <a:r>
              <a:rPr lang="fr-BE" dirty="0" smtClean="0"/>
              <a:t> about the </a:t>
            </a:r>
            <a:r>
              <a:rPr lang="fr-BE" dirty="0" err="1" smtClean="0"/>
              <a:t>Humanities</a:t>
            </a:r>
            <a:r>
              <a:rPr lang="fr-BE" dirty="0" smtClean="0"/>
              <a:t>?</a:t>
            </a:r>
          </a:p>
          <a:p>
            <a:r>
              <a:rPr lang="fr-BE" dirty="0" smtClean="0"/>
              <a:t>Corpus: « </a:t>
            </a:r>
            <a:r>
              <a:rPr lang="fr-BE" dirty="0" err="1" smtClean="0"/>
              <a:t>non-specialist</a:t>
            </a:r>
            <a:r>
              <a:rPr lang="fr-BE" dirty="0" smtClean="0"/>
              <a:t> blogs » </a:t>
            </a:r>
            <a:r>
              <a:rPr lang="fr-BE" dirty="0" err="1" smtClean="0"/>
              <a:t>from</a:t>
            </a:r>
            <a:r>
              <a:rPr lang="fr-BE" dirty="0" smtClean="0"/>
              <a:t> the </a:t>
            </a:r>
            <a:r>
              <a:rPr lang="fr-BE" dirty="0" smtClean="0">
                <a:hlinkClick r:id="rId2"/>
              </a:rPr>
              <a:t>blog catalogue </a:t>
            </a:r>
            <a:r>
              <a:rPr lang="fr-BE" dirty="0" smtClean="0"/>
              <a:t>on </a:t>
            </a:r>
            <a:r>
              <a:rPr lang="fr-BE" i="1" dirty="0" smtClean="0"/>
              <a:t>Hypothèses.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86808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/>
              <a:t>ways for imparting knowledge in </a:t>
            </a:r>
            <a:r>
              <a:rPr lang="en-US" dirty="0" smtClean="0"/>
              <a:t>Humanities on </a:t>
            </a:r>
            <a:r>
              <a:rPr lang="en-US" i="1" dirty="0" err="1" smtClean="0"/>
              <a:t>Hypothèses</a:t>
            </a:r>
            <a:r>
              <a:rPr lang="en-US" dirty="0" smtClean="0"/>
              <a:t>?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Applied </a:t>
            </a:r>
            <a:r>
              <a:rPr lang="en-US" b="1" dirty="0"/>
              <a:t>Humanities </a:t>
            </a:r>
            <a:r>
              <a:rPr lang="en-US" dirty="0"/>
              <a:t>i.e. using knowledge in Humanities to explain a given subject in the realm of SSH, creating a clearer understanding of some </a:t>
            </a:r>
            <a:r>
              <a:rPr lang="en-US" dirty="0" err="1" smtClean="0"/>
              <a:t>phenomenons</a:t>
            </a:r>
            <a:r>
              <a:rPr lang="en-US" dirty="0"/>
              <a:t> </a:t>
            </a:r>
            <a:r>
              <a:rPr lang="en-US" dirty="0" smtClean="0"/>
              <a:t>(for instance </a:t>
            </a:r>
            <a:r>
              <a:rPr lang="en-US" i="1" u="sng" dirty="0" err="1" smtClean="0">
                <a:hlinkClick r:id="rId2"/>
              </a:rPr>
              <a:t>Sottovoce</a:t>
            </a:r>
            <a:r>
              <a:rPr lang="en-US" dirty="0" smtClean="0"/>
              <a:t>, </a:t>
            </a:r>
            <a:r>
              <a:rPr lang="en-US" i="1" u="sng" dirty="0" smtClean="0">
                <a:hlinkClick r:id="rId3"/>
              </a:rPr>
              <a:t>The </a:t>
            </a:r>
            <a:r>
              <a:rPr lang="en-US" i="1" u="sng" dirty="0">
                <a:hlinkClick r:id="rId3"/>
              </a:rPr>
              <a:t>French Revolution </a:t>
            </a:r>
            <a:r>
              <a:rPr lang="en-US" i="1" u="sng" dirty="0" smtClean="0">
                <a:hlinkClick r:id="rId3"/>
              </a:rPr>
              <a:t>Network</a:t>
            </a:r>
            <a:r>
              <a:rPr lang="en-US" dirty="0" smtClean="0"/>
              <a:t>)</a:t>
            </a:r>
            <a:r>
              <a:rPr lang="en-US" i="1" dirty="0" smtClean="0"/>
              <a:t>;</a:t>
            </a:r>
            <a:endParaRPr lang="en-US" dirty="0" smtClean="0"/>
          </a:p>
          <a:p>
            <a:r>
              <a:rPr lang="fr-BE" b="1" dirty="0" smtClean="0"/>
              <a:t>Cultural </a:t>
            </a:r>
            <a:r>
              <a:rPr lang="fr-BE" b="1" dirty="0" err="1" smtClean="0"/>
              <a:t>mediation</a:t>
            </a:r>
            <a:r>
              <a:rPr lang="fr-BE" b="1" dirty="0" smtClean="0"/>
              <a:t> </a:t>
            </a:r>
            <a:r>
              <a:rPr lang="en-US" dirty="0" err="1"/>
              <a:t>i</a:t>
            </a:r>
            <a:r>
              <a:rPr lang="en-US" dirty="0"/>
              <a:t>. e. enhancing and promoting </a:t>
            </a:r>
            <a:r>
              <a:rPr lang="en-US" dirty="0" smtClean="0"/>
              <a:t>a historical/cultural/patrimonial issue (for instance </a:t>
            </a:r>
            <a:r>
              <a:rPr lang="es-ES" u="sng" dirty="0">
                <a:hlinkClick r:id="rId4"/>
              </a:rPr>
              <a:t>El vellocino de oro</a:t>
            </a:r>
            <a:r>
              <a:rPr lang="en-US" dirty="0"/>
              <a:t>, </a:t>
            </a:r>
            <a:r>
              <a:rPr lang="en-US" i="1" u="sng" dirty="0" err="1" smtClean="0">
                <a:hlinkClick r:id="rId5"/>
              </a:rPr>
              <a:t>Publier</a:t>
            </a:r>
            <a:r>
              <a:rPr lang="en-US" i="1" u="sng" dirty="0" smtClean="0">
                <a:hlinkClick r:id="rId5"/>
              </a:rPr>
              <a:t> </a:t>
            </a:r>
            <a:r>
              <a:rPr lang="en-US" i="1" u="sng" dirty="0" err="1">
                <a:hlinkClick r:id="rId5"/>
              </a:rPr>
              <a:t>une</a:t>
            </a:r>
            <a:r>
              <a:rPr lang="en-US" i="1" u="sng" dirty="0">
                <a:hlinkClick r:id="rId5"/>
              </a:rPr>
              <a:t> </a:t>
            </a:r>
            <a:r>
              <a:rPr lang="en-US" i="1" u="sng" dirty="0" smtClean="0">
                <a:hlinkClick r:id="rId5"/>
              </a:rPr>
              <a:t>correspondence</a:t>
            </a:r>
            <a:r>
              <a:rPr lang="en-US" i="1" dirty="0" smtClean="0"/>
              <a:t>, </a:t>
            </a:r>
            <a:r>
              <a:rPr lang="en-US" i="1" u="sng" dirty="0">
                <a:hlinkClick r:id="rId6"/>
              </a:rPr>
              <a:t>1914-1918: </a:t>
            </a:r>
            <a:r>
              <a:rPr lang="en-US" i="1" u="sng" dirty="0" err="1">
                <a:hlinkClick r:id="rId6"/>
              </a:rPr>
              <a:t>Ein</a:t>
            </a:r>
            <a:r>
              <a:rPr lang="en-US" i="1" u="sng" dirty="0">
                <a:hlinkClick r:id="rId6"/>
              </a:rPr>
              <a:t> </a:t>
            </a:r>
            <a:r>
              <a:rPr lang="en-US" i="1" u="sng" dirty="0" err="1">
                <a:hlinkClick r:id="rId6"/>
              </a:rPr>
              <a:t>rheinisches</a:t>
            </a:r>
            <a:r>
              <a:rPr lang="en-US" i="1" u="sng" dirty="0">
                <a:hlinkClick r:id="rId6"/>
              </a:rPr>
              <a:t> </a:t>
            </a:r>
            <a:r>
              <a:rPr lang="en-US" i="1" u="sng" dirty="0" err="1" smtClean="0">
                <a:hlinkClick r:id="rId6"/>
              </a:rPr>
              <a:t>Tagebuch</a:t>
            </a:r>
            <a:r>
              <a:rPr lang="en-US" dirty="0" smtClean="0"/>
              <a:t>);</a:t>
            </a:r>
          </a:p>
          <a:p>
            <a:r>
              <a:rPr lang="en-US" b="1" dirty="0"/>
              <a:t>Publishing activities</a:t>
            </a:r>
            <a:r>
              <a:rPr lang="en-US" dirty="0"/>
              <a:t> i.e. making visible some activities of an academic team or </a:t>
            </a:r>
            <a:r>
              <a:rPr lang="en-US" dirty="0" smtClean="0"/>
              <a:t>institution (for instance </a:t>
            </a:r>
            <a:r>
              <a:rPr lang="en-US" i="1" u="sng" dirty="0">
                <a:hlinkClick r:id="rId7"/>
              </a:rPr>
              <a:t>Les </a:t>
            </a:r>
            <a:r>
              <a:rPr lang="en-US" i="1" u="sng" dirty="0" err="1">
                <a:hlinkClick r:id="rId7"/>
              </a:rPr>
              <a:t>langues</a:t>
            </a:r>
            <a:r>
              <a:rPr lang="en-US" i="1" u="sng" dirty="0">
                <a:hlinkClick r:id="rId7"/>
              </a:rPr>
              <a:t> à </a:t>
            </a:r>
            <a:r>
              <a:rPr lang="en-US" i="1" u="sng" dirty="0" err="1" smtClean="0">
                <a:hlinkClick r:id="rId7"/>
              </a:rPr>
              <a:t>l’EHESS</a:t>
            </a:r>
            <a:r>
              <a:rPr lang="en-US" u="sng" dirty="0" smtClean="0"/>
              <a:t>, </a:t>
            </a:r>
            <a:r>
              <a:rPr lang="de-DE" i="1" u="sng" dirty="0" smtClean="0">
                <a:hlinkClick r:id="rId8"/>
              </a:rPr>
              <a:t>Geisteswissenschaft </a:t>
            </a:r>
            <a:r>
              <a:rPr lang="de-DE" i="1" u="sng" dirty="0">
                <a:hlinkClick r:id="rId8"/>
              </a:rPr>
              <a:t>im </a:t>
            </a:r>
            <a:r>
              <a:rPr lang="de-DE" i="1" u="sng" dirty="0" smtClean="0">
                <a:hlinkClick r:id="rId8"/>
              </a:rPr>
              <a:t>Dialog</a:t>
            </a:r>
            <a:r>
              <a:rPr lang="de-DE" dirty="0" smtClean="0"/>
              <a:t>)</a:t>
            </a:r>
            <a:r>
              <a:rPr lang="de-DE" i="1" dirty="0"/>
              <a:t>;</a:t>
            </a:r>
            <a:endParaRPr lang="de-DE" i="1" dirty="0" smtClean="0"/>
          </a:p>
          <a:p>
            <a:r>
              <a:rPr lang="de-DE" dirty="0" smtClean="0"/>
              <a:t>These </a:t>
            </a:r>
            <a:r>
              <a:rPr lang="de-DE" dirty="0" err="1" smtClean="0"/>
              <a:t>applications</a:t>
            </a:r>
            <a:r>
              <a:rPr lang="de-DE" dirty="0" smtClean="0"/>
              <a:t> </a:t>
            </a:r>
            <a:r>
              <a:rPr lang="de-DE" dirty="0" err="1" smtClean="0"/>
              <a:t>could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non </a:t>
            </a:r>
            <a:r>
              <a:rPr lang="de-DE" dirty="0" err="1" smtClean="0"/>
              <a:t>exclusive</a:t>
            </a:r>
            <a:r>
              <a:rPr lang="de-DE" dirty="0" smtClean="0"/>
              <a:t>,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instance</a:t>
            </a:r>
            <a:r>
              <a:rPr lang="de-DE" dirty="0" smtClean="0"/>
              <a:t>: </a:t>
            </a:r>
            <a:r>
              <a:rPr lang="fr-BE" u="sng" dirty="0">
                <a:hlinkClick r:id="rId9"/>
              </a:rPr>
              <a:t>Janvier-décembre 2015. </a:t>
            </a:r>
            <a:r>
              <a:rPr lang="en-US" u="sng" dirty="0" err="1">
                <a:hlinkClick r:id="rId9"/>
              </a:rPr>
              <a:t>Réfléchir</a:t>
            </a:r>
            <a:r>
              <a:rPr lang="en-US" u="sng" dirty="0">
                <a:hlinkClick r:id="rId9"/>
              </a:rPr>
              <a:t> après</a:t>
            </a:r>
            <a:r>
              <a:rPr lang="en-US" u="sng" dirty="0" smtClean="0">
                <a:hlinkClick r:id="rId9"/>
              </a:rPr>
              <a:t>…</a:t>
            </a:r>
            <a:r>
              <a:rPr lang="en-US" u="sng" dirty="0" smtClean="0"/>
              <a:t>;</a:t>
            </a:r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81482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Conclusion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</a:t>
            </a:r>
            <a:r>
              <a:rPr lang="en-US" i="1" dirty="0" err="1" smtClean="0"/>
              <a:t>Hypothèses</a:t>
            </a:r>
            <a:r>
              <a:rPr lang="en-US" dirty="0" smtClean="0"/>
              <a:t>, researchers </a:t>
            </a:r>
            <a:r>
              <a:rPr lang="en-US" dirty="0"/>
              <a:t>communicate themselves their </a:t>
            </a:r>
            <a:r>
              <a:rPr lang="en-US" dirty="0" smtClean="0"/>
              <a:t>research (// paradigm of </a:t>
            </a:r>
            <a:r>
              <a:rPr lang="en-US" i="1" dirty="0" smtClean="0"/>
              <a:t>continuity</a:t>
            </a:r>
            <a:r>
              <a:rPr lang="en-US" dirty="0" smtClean="0"/>
              <a:t>);</a:t>
            </a:r>
          </a:p>
          <a:p>
            <a:r>
              <a:rPr lang="en-US" dirty="0"/>
              <a:t>Are these practices related to </a:t>
            </a:r>
            <a:r>
              <a:rPr lang="en-US" i="1" dirty="0"/>
              <a:t>citizen science</a:t>
            </a:r>
            <a:r>
              <a:rPr lang="en-US" dirty="0"/>
              <a:t>? </a:t>
            </a:r>
            <a:endParaRPr lang="en-US" dirty="0" smtClean="0"/>
          </a:p>
          <a:p>
            <a:r>
              <a:rPr lang="en-US" dirty="0" smtClean="0"/>
              <a:t>How can science serve common interest?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“In </a:t>
            </a:r>
            <a:r>
              <a:rPr lang="en-US" dirty="0"/>
              <a:t>the case of the sciences, that can mean new medicines and useful </a:t>
            </a:r>
            <a:r>
              <a:rPr lang="en-US" dirty="0" smtClean="0"/>
              <a:t>	technologies</a:t>
            </a:r>
            <a:r>
              <a:rPr lang="en-US" dirty="0"/>
              <a:t>, and in the case of the humanities it can mean enriched </a:t>
            </a:r>
            <a:r>
              <a:rPr lang="en-US" dirty="0" smtClean="0"/>
              <a:t>	education</a:t>
            </a:r>
            <a:r>
              <a:rPr lang="en-US" dirty="0"/>
              <a:t>, politics, compassion, imagination and understanding." </a:t>
            </a:r>
            <a:r>
              <a:rPr lang="en-US" dirty="0" smtClean="0"/>
              <a:t>(</a:t>
            </a:r>
            <a:r>
              <a:rPr lang="en-US" dirty="0" err="1" smtClean="0"/>
              <a:t>Suber</a:t>
            </a:r>
            <a:r>
              <a:rPr lang="en-US" dirty="0" smtClean="0"/>
              <a:t> 	in Eve 2014)</a:t>
            </a:r>
          </a:p>
          <a:p>
            <a:r>
              <a:rPr lang="fr-BE" dirty="0" smtClean="0"/>
              <a:t>That </a:t>
            </a:r>
            <a:r>
              <a:rPr lang="fr-BE" dirty="0" err="1" smtClean="0"/>
              <a:t>way</a:t>
            </a:r>
            <a:r>
              <a:rPr lang="fr-BE" dirty="0" smtClean="0"/>
              <a:t>, </a:t>
            </a:r>
            <a:r>
              <a:rPr lang="fr-BE" dirty="0" err="1" smtClean="0"/>
              <a:t>such</a:t>
            </a:r>
            <a:r>
              <a:rPr lang="fr-BE" dirty="0" smtClean="0"/>
              <a:t> practices of </a:t>
            </a:r>
            <a:r>
              <a:rPr lang="fr-BE" dirty="0" err="1" smtClean="0"/>
              <a:t>scientific</a:t>
            </a:r>
            <a:r>
              <a:rPr lang="fr-BE" dirty="0" smtClean="0"/>
              <a:t> </a:t>
            </a:r>
            <a:r>
              <a:rPr lang="fr-BE" dirty="0" err="1" smtClean="0"/>
              <a:t>blogging</a:t>
            </a:r>
            <a:r>
              <a:rPr lang="fr-BE" dirty="0" smtClean="0"/>
              <a:t> </a:t>
            </a:r>
            <a:r>
              <a:rPr lang="fr-BE" dirty="0" err="1" smtClean="0"/>
              <a:t>could</a:t>
            </a:r>
            <a:r>
              <a:rPr lang="fr-BE" dirty="0" smtClean="0"/>
              <a:t> </a:t>
            </a:r>
            <a:r>
              <a:rPr lang="fr-BE" dirty="0" err="1" smtClean="0"/>
              <a:t>be</a:t>
            </a:r>
            <a:r>
              <a:rPr lang="fr-BE" dirty="0" smtClean="0"/>
              <a:t> </a:t>
            </a:r>
            <a:r>
              <a:rPr lang="fr-BE" dirty="0" err="1" smtClean="0"/>
              <a:t>considered</a:t>
            </a:r>
            <a:r>
              <a:rPr lang="fr-BE" dirty="0" smtClean="0"/>
              <a:t> as </a:t>
            </a:r>
            <a:r>
              <a:rPr lang="fr-BE" i="1" dirty="0" err="1" smtClean="0"/>
              <a:t>citizen</a:t>
            </a:r>
            <a:r>
              <a:rPr lang="fr-BE" i="1" dirty="0" smtClean="0"/>
              <a:t> science</a:t>
            </a:r>
            <a:r>
              <a:rPr lang="fr-BE" dirty="0" smtClean="0"/>
              <a:t>.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41568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ri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255</TotalTime>
  <Words>408</Words>
  <Application>Microsoft Office PowerPoint</Application>
  <PresentationFormat>Grand écran</PresentationFormat>
  <Paragraphs>34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Brin</vt:lpstr>
      <vt:lpstr>Imparting knowledge in Humanities.  About some practices of scientific blogging on Hypothèses</vt:lpstr>
      <vt:lpstr>The digital as a new context for scientific communication</vt:lpstr>
      <vt:lpstr>Popularizing knowledge</vt:lpstr>
      <vt:lpstr>Scientific blogging</vt:lpstr>
      <vt:lpstr>What ways for imparting knowledge in Humanities on Hypothèses?</vt:lpstr>
      <vt:lpstr>Conclusion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Imparting knowledge in Humanities </dc:title>
  <dc:creator>Ingrid</dc:creator>
  <cp:lastModifiedBy>Ingrid</cp:lastModifiedBy>
  <cp:revision>29</cp:revision>
  <dcterms:created xsi:type="dcterms:W3CDTF">2017-05-24T10:57:38Z</dcterms:created>
  <dcterms:modified xsi:type="dcterms:W3CDTF">2017-05-31T13:44:42Z</dcterms:modified>
</cp:coreProperties>
</file>