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92" r:id="rId5"/>
    <p:sldId id="318" r:id="rId6"/>
    <p:sldId id="316" r:id="rId7"/>
    <p:sldId id="257" r:id="rId8"/>
    <p:sldId id="258" r:id="rId9"/>
    <p:sldId id="272" r:id="rId10"/>
    <p:sldId id="259" r:id="rId11"/>
    <p:sldId id="260" r:id="rId12"/>
    <p:sldId id="289" r:id="rId13"/>
    <p:sldId id="261" r:id="rId14"/>
    <p:sldId id="288" r:id="rId15"/>
    <p:sldId id="262" r:id="rId16"/>
    <p:sldId id="293" r:id="rId17"/>
    <p:sldId id="263" r:id="rId18"/>
    <p:sldId id="264" r:id="rId19"/>
    <p:sldId id="265" r:id="rId20"/>
    <p:sldId id="285" r:id="rId21"/>
    <p:sldId id="286" r:id="rId22"/>
    <p:sldId id="267" r:id="rId23"/>
    <p:sldId id="291" r:id="rId24"/>
    <p:sldId id="294" r:id="rId25"/>
    <p:sldId id="295" r:id="rId26"/>
    <p:sldId id="296" r:id="rId27"/>
    <p:sldId id="297" r:id="rId28"/>
    <p:sldId id="298" r:id="rId29"/>
    <p:sldId id="266" r:id="rId30"/>
    <p:sldId id="269" r:id="rId31"/>
    <p:sldId id="287" r:id="rId32"/>
    <p:sldId id="290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7" r:id="rId51"/>
    <p:sldId id="319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undas" initials="DD" lastIdx="7" clrIdx="0">
    <p:extLst>
      <p:ext uri="{19B8F6BF-5375-455C-9EA6-DF929625EA0E}">
        <p15:presenceInfo xmlns:p15="http://schemas.microsoft.com/office/powerpoint/2012/main" userId="82ff0737e9edc7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44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995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79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611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4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092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243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928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611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438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58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15E2-FEB9-48D5-9612-265AB5515055}" type="datetimeFigureOut">
              <a:rPr lang="fr-BE" smtClean="0"/>
              <a:t>31-05-17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468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lg.ac.be/damien-ernst/tedx-talk-the-global-grid-for-empowering-renewable-energy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orbi.ulg.ac.be/handle/2268/20492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P2230dhYb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335" y="1130419"/>
            <a:ext cx="11678923" cy="5462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dirty="0" smtClean="0"/>
              <a:t>Final </a:t>
            </a:r>
            <a:r>
              <a:rPr lang="fr-BE" sz="3600" dirty="0" err="1" smtClean="0"/>
              <a:t>energy</a:t>
            </a:r>
            <a:r>
              <a:rPr lang="fr-BE" sz="3600" dirty="0" smtClean="0"/>
              <a:t> </a:t>
            </a:r>
            <a:r>
              <a:rPr lang="fr-BE" sz="3600" dirty="0" err="1"/>
              <a:t>consumption</a:t>
            </a:r>
            <a:r>
              <a:rPr lang="fr-BE" sz="3600" dirty="0"/>
              <a:t> </a:t>
            </a:r>
            <a:r>
              <a:rPr lang="fr-BE" sz="3600" dirty="0" smtClean="0"/>
              <a:t>in </a:t>
            </a:r>
            <a:r>
              <a:rPr lang="fr-BE" sz="3600" dirty="0" err="1" smtClean="0"/>
              <a:t>Belgium</a:t>
            </a:r>
            <a:r>
              <a:rPr lang="fr-BE" sz="3600" dirty="0" smtClean="0"/>
              <a:t>:  </a:t>
            </a:r>
            <a:r>
              <a:rPr lang="fr-BE" sz="3600" b="1" dirty="0" smtClean="0">
                <a:solidFill>
                  <a:srgbClr val="FF0000"/>
                </a:solidFill>
              </a:rPr>
              <a:t>150 kWh/</a:t>
            </a:r>
            <a:r>
              <a:rPr lang="fr-BE" sz="3600" b="1" dirty="0" err="1" smtClean="0">
                <a:solidFill>
                  <a:srgbClr val="FF0000"/>
                </a:solidFill>
              </a:rPr>
              <a:t>person</a:t>
            </a:r>
            <a:r>
              <a:rPr lang="fr-BE" sz="3600" b="1" dirty="0" smtClean="0">
                <a:solidFill>
                  <a:srgbClr val="FF0000"/>
                </a:solidFill>
              </a:rPr>
              <a:t>/</a:t>
            </a:r>
            <a:r>
              <a:rPr lang="fr-BE" sz="3600" b="1" dirty="0" err="1" smtClean="0">
                <a:solidFill>
                  <a:srgbClr val="FF0000"/>
                </a:solidFill>
              </a:rPr>
              <a:t>day</a:t>
            </a:r>
            <a:r>
              <a:rPr lang="fr-BE" sz="3600" dirty="0" smtClean="0"/>
              <a:t> </a:t>
            </a:r>
          </a:p>
          <a:p>
            <a:pPr marL="0" indent="0">
              <a:buNone/>
            </a:pPr>
            <a:endParaRPr lang="fr-BE" sz="3600" dirty="0" smtClean="0"/>
          </a:p>
          <a:p>
            <a:pPr marL="0" indent="0">
              <a:buNone/>
            </a:pPr>
            <a:endParaRPr lang="fr-BE" sz="3600" dirty="0" smtClean="0"/>
          </a:p>
          <a:p>
            <a:pPr marL="0" indent="0">
              <a:buNone/>
            </a:pPr>
            <a:r>
              <a:rPr lang="fr-BE" sz="3600" dirty="0" err="1" smtClean="0"/>
              <a:t>Yearly</a:t>
            </a:r>
            <a:r>
              <a:rPr lang="fr-BE" sz="3600" dirty="0" smtClean="0"/>
              <a:t> </a:t>
            </a:r>
            <a:r>
              <a:rPr lang="fr-BE" sz="3600" dirty="0" err="1" smtClean="0"/>
              <a:t>energy</a:t>
            </a:r>
            <a:r>
              <a:rPr lang="fr-BE" sz="3600" dirty="0" smtClean="0"/>
              <a:t> </a:t>
            </a:r>
            <a:r>
              <a:rPr lang="fr-BE" sz="3600" dirty="0" err="1"/>
              <a:t>consumption</a:t>
            </a:r>
            <a:r>
              <a:rPr lang="fr-BE" sz="3600" dirty="0"/>
              <a:t> </a:t>
            </a:r>
            <a:r>
              <a:rPr lang="fr-BE" sz="3600" dirty="0" smtClean="0"/>
              <a:t>: </a:t>
            </a:r>
            <a:r>
              <a:rPr lang="fr-BE" sz="3600" dirty="0"/>
              <a:t>150 x 365 x 11 x 10</a:t>
            </a:r>
            <a:r>
              <a:rPr lang="fr-BE" sz="3600" baseline="30000" dirty="0"/>
              <a:t>6</a:t>
            </a:r>
            <a:r>
              <a:rPr lang="fr-BE" sz="3600" dirty="0"/>
              <a:t> ≃ </a:t>
            </a:r>
            <a:r>
              <a:rPr lang="fr-BE" sz="3600" b="1" dirty="0">
                <a:solidFill>
                  <a:srgbClr val="FF0000"/>
                </a:solidFill>
              </a:rPr>
              <a:t>600 </a:t>
            </a:r>
            <a:r>
              <a:rPr lang="fr-BE" sz="3600" b="1" dirty="0" smtClean="0">
                <a:solidFill>
                  <a:srgbClr val="FF0000"/>
                </a:solidFill>
              </a:rPr>
              <a:t>TWh</a:t>
            </a:r>
            <a:r>
              <a:rPr lang="fr-BE" sz="3600" dirty="0" smtClean="0"/>
              <a:t> </a:t>
            </a:r>
          </a:p>
          <a:p>
            <a:pPr marL="0" indent="0">
              <a:buNone/>
            </a:pPr>
            <a:r>
              <a:rPr lang="fr-BE" sz="3600" dirty="0" smtClean="0"/>
              <a:t> </a:t>
            </a:r>
          </a:p>
          <a:p>
            <a:pPr marL="0" indent="0">
              <a:buNone/>
            </a:pPr>
            <a:endParaRPr lang="fr-BE" sz="3600" dirty="0"/>
          </a:p>
          <a:p>
            <a:pPr marL="0" indent="0">
              <a:buNone/>
            </a:pPr>
            <a:r>
              <a:rPr lang="fr-BE" sz="3600" dirty="0" err="1"/>
              <a:t>Electricity</a:t>
            </a:r>
            <a:r>
              <a:rPr lang="fr-BE" sz="3600" dirty="0"/>
              <a:t> </a:t>
            </a:r>
            <a:r>
              <a:rPr lang="fr-BE" sz="3600" dirty="0" err="1"/>
              <a:t>consumption</a:t>
            </a:r>
            <a:r>
              <a:rPr lang="fr-BE" sz="3600" dirty="0"/>
              <a:t> </a:t>
            </a:r>
            <a:r>
              <a:rPr lang="fr-BE" sz="3600" dirty="0" smtClean="0"/>
              <a:t>: </a:t>
            </a:r>
            <a:r>
              <a:rPr lang="fr-BE" sz="3600" b="1" dirty="0" smtClean="0">
                <a:solidFill>
                  <a:srgbClr val="FF0000"/>
                </a:solidFill>
              </a:rPr>
              <a:t>80 TWh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39086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61860" y="2708474"/>
            <a:ext cx="6930140" cy="6175924"/>
          </a:xfrm>
        </p:spPr>
        <p:txBody>
          <a:bodyPr>
            <a:normAutofit fontScale="90000"/>
          </a:bodyPr>
          <a:lstStyle/>
          <a:p>
            <a:pPr algn="l"/>
            <a:r>
              <a:rPr lang="fr-BE" sz="3600" b="1" dirty="0">
                <a:solidFill>
                  <a:srgbClr val="FF0000"/>
                </a:solidFill>
              </a:rPr>
              <a:t>69 </a:t>
            </a:r>
            <a:r>
              <a:rPr lang="fr-BE" sz="3600" dirty="0"/>
              <a:t>AP1000 </a:t>
            </a:r>
            <a:r>
              <a:rPr lang="fr-BE" sz="3600" dirty="0" err="1"/>
              <a:t>nuclear</a:t>
            </a:r>
            <a:r>
              <a:rPr lang="fr-BE" sz="3600" dirty="0"/>
              <a:t> </a:t>
            </a:r>
            <a:r>
              <a:rPr lang="fr-BE" sz="3600" dirty="0" err="1"/>
              <a:t>reactors</a:t>
            </a:r>
            <a:r>
              <a:rPr lang="fr-BE" sz="3600" dirty="0"/>
              <a:t> (d</a:t>
            </a:r>
            <a:r>
              <a:rPr lang="en-US" sz="3600" dirty="0" err="1"/>
              <a:t>esigned</a:t>
            </a:r>
            <a:r>
              <a:rPr lang="en-US" sz="3600" dirty="0"/>
              <a:t> and sold by </a:t>
            </a:r>
            <a:r>
              <a:rPr lang="en-US" sz="3600" dirty="0" smtClean="0"/>
              <a:t>Westinghouse/Toshiba).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Price tag: in the range of</a:t>
            </a:r>
            <a:r>
              <a:rPr lang="fr-BE" sz="3600" b="1" dirty="0">
                <a:solidFill>
                  <a:srgbClr val="FF0000"/>
                </a:solidFill>
              </a:rPr>
              <a:t> </a:t>
            </a:r>
            <a:r>
              <a:rPr lang="fr-BE" sz="3600" b="1" dirty="0" smtClean="0"/>
              <a:t>€200 billion.</a:t>
            </a:r>
            <a:br>
              <a:rPr lang="fr-BE" sz="3600" b="1" dirty="0" smtClean="0"/>
            </a:br>
            <a:r>
              <a:rPr lang="fr-BE" sz="3600" b="1" dirty="0" smtClean="0"/>
              <a:t/>
            </a:r>
            <a:br>
              <a:rPr lang="fr-BE" sz="3600" b="1" dirty="0" smtClean="0"/>
            </a:br>
            <a:r>
              <a:rPr lang="fr-BE" sz="3600" b="1" dirty="0"/>
              <a:t/>
            </a:r>
            <a:br>
              <a:rPr lang="fr-BE" sz="3600" b="1" dirty="0"/>
            </a:br>
            <a:r>
              <a:rPr lang="fr-BE" sz="3600" dirty="0"/>
              <a:t>Note: GDP </a:t>
            </a:r>
            <a:r>
              <a:rPr lang="fr-BE" sz="3600" dirty="0" err="1"/>
              <a:t>Belgium</a:t>
            </a:r>
            <a:r>
              <a:rPr lang="fr-BE" sz="3600" dirty="0"/>
              <a:t> in 2015 : </a:t>
            </a:r>
            <a:r>
              <a:rPr lang="fr-BE" sz="3600" b="1" dirty="0"/>
              <a:t>€400 billion</a:t>
            </a:r>
            <a:r>
              <a:rPr lang="fr-BE" sz="3600" dirty="0"/>
              <a:t/>
            </a:r>
            <a:br>
              <a:rPr lang="fr-BE" sz="3600" dirty="0"/>
            </a:br>
            <a:r>
              <a:rPr lang="fr-BE" sz="3600" b="1" dirty="0" smtClean="0"/>
              <a:t/>
            </a:r>
            <a:br>
              <a:rPr lang="fr-BE" sz="3600" b="1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fr-BE" sz="3600" dirty="0"/>
              <a:t/>
            </a:r>
            <a:br>
              <a:rPr lang="fr-BE" sz="3600" dirty="0"/>
            </a:br>
            <a:r>
              <a:rPr lang="fr-BE" sz="3600" dirty="0"/>
              <a:t/>
            </a:r>
            <a:br>
              <a:rPr lang="fr-BE" sz="3600" dirty="0"/>
            </a:br>
            <a:r>
              <a:rPr lang="fr-BE" sz="3600" dirty="0"/>
              <a:t/>
            </a:r>
            <a:br>
              <a:rPr lang="fr-BE" sz="3600" dirty="0"/>
            </a:br>
            <a:r>
              <a:rPr lang="fr-BE" sz="3600" dirty="0"/>
              <a:t/>
            </a:r>
            <a:br>
              <a:rPr lang="fr-BE" sz="3600" dirty="0"/>
            </a:br>
            <a:r>
              <a:rPr lang="fr-BE" sz="3600" dirty="0"/>
              <a:t/>
            </a:r>
            <a:br>
              <a:rPr lang="fr-BE" sz="3600" dirty="0"/>
            </a:br>
            <a:r>
              <a:rPr lang="fr-BE" sz="2800" dirty="0"/>
              <a:t>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04486" y="-398805"/>
            <a:ext cx="123964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400" dirty="0"/>
              <a:t>How to </a:t>
            </a:r>
            <a:r>
              <a:rPr lang="fr-BE" sz="4400" dirty="0" err="1"/>
              <a:t>generate</a:t>
            </a:r>
            <a:r>
              <a:rPr lang="fr-BE" sz="4400" dirty="0"/>
              <a:t> 600 TWh of </a:t>
            </a:r>
            <a:r>
              <a:rPr lang="fr-BE" sz="4400" dirty="0" err="1" smtClean="0"/>
              <a:t>energy</a:t>
            </a:r>
            <a:r>
              <a:rPr lang="fr-BE" sz="4400" dirty="0" smtClean="0"/>
              <a:t> </a:t>
            </a:r>
            <a:r>
              <a:rPr lang="fr-BE" sz="4400" dirty="0" err="1" smtClean="0"/>
              <a:t>every</a:t>
            </a:r>
            <a:r>
              <a:rPr lang="fr-BE" sz="4400" dirty="0" smtClean="0"/>
              <a:t> </a:t>
            </a:r>
            <a:r>
              <a:rPr lang="fr-BE" sz="4400" dirty="0" err="1"/>
              <a:t>year</a:t>
            </a:r>
            <a:r>
              <a:rPr lang="fr-BE" sz="4400" dirty="0"/>
              <a:t> ?</a:t>
            </a:r>
          </a:p>
        </p:txBody>
      </p:sp>
      <p:pic>
        <p:nvPicPr>
          <p:cNvPr id="3074" name="Picture 2" descr="http://2.bp.blogspot.com/-LavUmYlnKlw/T2IeoM7o42I/AAAAAAAAR04/GTR_380e8CA/s1600/ap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3" y="919615"/>
            <a:ext cx="4381844" cy="57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955" y="315005"/>
            <a:ext cx="60483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tap.com/renewable-energy/renewable-energy-images/operate-solar-farms-with-et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2" y="155719"/>
            <a:ext cx="4014437" cy="28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125487" y="1035654"/>
            <a:ext cx="6930140" cy="617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300" b="1" dirty="0" smtClean="0">
                <a:solidFill>
                  <a:srgbClr val="FF0000"/>
                </a:solidFill>
              </a:rPr>
              <a:t>3424 km</a:t>
            </a:r>
            <a:r>
              <a:rPr lang="fr-BE" sz="3300" b="1" baseline="30000" dirty="0" smtClean="0">
                <a:solidFill>
                  <a:srgbClr val="FF0000"/>
                </a:solidFill>
              </a:rPr>
              <a:t>2 </a:t>
            </a:r>
            <a:r>
              <a:rPr lang="fr-BE" sz="3300" b="1" dirty="0" smtClean="0">
                <a:solidFill>
                  <a:srgbClr val="FF0000"/>
                </a:solidFill>
              </a:rPr>
              <a:t> </a:t>
            </a:r>
            <a:r>
              <a:rPr lang="fr-BE" sz="3300" dirty="0" smtClean="0"/>
              <a:t>of PV panels. This corresponds to an </a:t>
            </a:r>
            <a:r>
              <a:rPr lang="fr-BE" sz="3300" dirty="0" err="1" smtClean="0"/>
              <a:t>installed</a:t>
            </a:r>
            <a:r>
              <a:rPr lang="fr-BE" sz="3300" dirty="0" smtClean="0"/>
              <a:t> </a:t>
            </a:r>
            <a:r>
              <a:rPr lang="fr-BE" sz="3300" dirty="0" err="1" smtClean="0"/>
              <a:t>capacity</a:t>
            </a:r>
            <a:r>
              <a:rPr lang="fr-BE" sz="3300" dirty="0" smtClean="0"/>
              <a:t> of 685 GW or </a:t>
            </a:r>
            <a:r>
              <a:rPr lang="fr-BE" sz="3300" dirty="0" err="1" smtClean="0"/>
              <a:t>around</a:t>
            </a:r>
            <a:r>
              <a:rPr lang="fr-BE" sz="3300" dirty="0" smtClean="0"/>
              <a:t> 200 times the </a:t>
            </a:r>
            <a:r>
              <a:rPr lang="fr-BE" sz="3300" dirty="0" err="1" smtClean="0"/>
              <a:t>installed</a:t>
            </a:r>
            <a:r>
              <a:rPr lang="fr-BE" sz="3300" dirty="0" smtClean="0"/>
              <a:t> PV </a:t>
            </a:r>
            <a:r>
              <a:rPr lang="fr-BE" sz="3300" dirty="0" err="1" smtClean="0"/>
              <a:t>capacity</a:t>
            </a:r>
            <a:r>
              <a:rPr lang="fr-BE" sz="3300" dirty="0" smtClean="0"/>
              <a:t> in </a:t>
            </a:r>
            <a:r>
              <a:rPr lang="fr-BE" sz="3300" dirty="0" err="1" smtClean="0"/>
              <a:t>Belgium</a:t>
            </a:r>
            <a:r>
              <a:rPr lang="fr-BE" sz="3300" dirty="0" smtClean="0"/>
              <a:t> in 2016.</a:t>
            </a:r>
          </a:p>
          <a:p>
            <a:endParaRPr lang="fr-BE" sz="3600" dirty="0" smtClean="0"/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Price tag: in the range of</a:t>
            </a:r>
            <a:r>
              <a:rPr lang="fr-BE" sz="3600" b="1" dirty="0">
                <a:solidFill>
                  <a:srgbClr val="FF0000"/>
                </a:solidFill>
              </a:rPr>
              <a:t> </a:t>
            </a:r>
            <a:r>
              <a:rPr lang="fr-BE" sz="3600" b="1" dirty="0" smtClean="0"/>
              <a:t>€600 </a:t>
            </a:r>
            <a:r>
              <a:rPr lang="fr-BE" sz="3600" b="1" dirty="0"/>
              <a:t>billion.</a:t>
            </a:r>
            <a:br>
              <a:rPr lang="fr-BE" sz="3600" b="1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dirty="0" smtClean="0"/>
          </a:p>
          <a:p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3560"/>
          <a:stretch/>
        </p:blipFill>
        <p:spPr>
          <a:xfrm>
            <a:off x="1111050" y="2955790"/>
            <a:ext cx="3680267" cy="25969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r="20051"/>
          <a:stretch/>
        </p:blipFill>
        <p:spPr>
          <a:xfrm>
            <a:off x="1" y="4507438"/>
            <a:ext cx="2303362" cy="23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28" y="522513"/>
            <a:ext cx="7718443" cy="58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5205934" y="1148597"/>
            <a:ext cx="6323813" cy="525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FF0000"/>
                </a:solidFill>
              </a:rPr>
              <a:t>30220 </a:t>
            </a:r>
            <a:r>
              <a:rPr lang="fr-BE" sz="3600" dirty="0"/>
              <a:t>Enercon-126 </a:t>
            </a:r>
            <a:r>
              <a:rPr lang="fr-BE" sz="3600" dirty="0" err="1"/>
              <a:t>wind</a:t>
            </a:r>
            <a:r>
              <a:rPr lang="fr-BE" sz="3600" dirty="0"/>
              <a:t> turbines  = 229,071 MW of </a:t>
            </a:r>
            <a:r>
              <a:rPr lang="fr-BE" sz="3600" dirty="0" err="1"/>
              <a:t>installed</a:t>
            </a:r>
            <a:r>
              <a:rPr lang="fr-BE" sz="3600" dirty="0"/>
              <a:t> </a:t>
            </a:r>
            <a:r>
              <a:rPr lang="fr-BE" sz="3600" dirty="0" err="1"/>
              <a:t>wind</a:t>
            </a:r>
            <a:r>
              <a:rPr lang="fr-BE" sz="3600" dirty="0"/>
              <a:t> </a:t>
            </a:r>
            <a:r>
              <a:rPr lang="fr-BE" sz="3600" dirty="0" err="1"/>
              <a:t>capacity</a:t>
            </a:r>
            <a:r>
              <a:rPr lang="fr-BE" sz="3600" dirty="0"/>
              <a:t>, </a:t>
            </a:r>
            <a:r>
              <a:rPr lang="fr-BE" sz="3600" dirty="0" err="1"/>
              <a:t>around</a:t>
            </a:r>
            <a:r>
              <a:rPr lang="fr-BE" sz="3600" dirty="0"/>
              <a:t> 100 times more </a:t>
            </a:r>
            <a:r>
              <a:rPr lang="fr-BE" sz="3600" dirty="0" err="1"/>
              <a:t>than</a:t>
            </a:r>
            <a:r>
              <a:rPr lang="fr-BE" sz="3600" dirty="0"/>
              <a:t> the </a:t>
            </a:r>
            <a:r>
              <a:rPr lang="fr-BE" sz="3600" dirty="0" err="1"/>
              <a:t>wind</a:t>
            </a:r>
            <a:r>
              <a:rPr lang="fr-BE" sz="3600" dirty="0"/>
              <a:t> </a:t>
            </a:r>
            <a:r>
              <a:rPr lang="fr-BE" sz="3600" dirty="0" err="1"/>
              <a:t>capacity</a:t>
            </a:r>
            <a:r>
              <a:rPr lang="fr-BE" sz="3600" dirty="0"/>
              <a:t> </a:t>
            </a:r>
            <a:r>
              <a:rPr lang="fr-BE" sz="3600" dirty="0" err="1"/>
              <a:t>currently</a:t>
            </a:r>
            <a:r>
              <a:rPr lang="fr-BE" sz="3600" dirty="0"/>
              <a:t> </a:t>
            </a:r>
            <a:r>
              <a:rPr lang="fr-BE" sz="3600" dirty="0" err="1"/>
              <a:t>operational</a:t>
            </a:r>
            <a:r>
              <a:rPr lang="fr-BE" sz="3600" dirty="0"/>
              <a:t> in </a:t>
            </a:r>
            <a:r>
              <a:rPr lang="fr-BE" sz="3600" dirty="0" err="1"/>
              <a:t>Belgium</a:t>
            </a:r>
            <a:r>
              <a:rPr lang="fr-BE" sz="3600" dirty="0"/>
              <a:t> in 2016.  This </a:t>
            </a:r>
            <a:r>
              <a:rPr lang="fr-BE" sz="3600" dirty="0" err="1"/>
              <a:t>would</a:t>
            </a:r>
            <a:r>
              <a:rPr lang="fr-BE" sz="3600" dirty="0"/>
              <a:t> correspond to </a:t>
            </a:r>
            <a:r>
              <a:rPr lang="fr-BE" sz="3600" dirty="0" err="1"/>
              <a:t>wind</a:t>
            </a:r>
            <a:r>
              <a:rPr lang="fr-BE" sz="3600" dirty="0"/>
              <a:t> </a:t>
            </a:r>
            <a:r>
              <a:rPr lang="fr-BE" sz="3600" dirty="0" err="1"/>
              <a:t>farms</a:t>
            </a:r>
            <a:r>
              <a:rPr lang="fr-BE" sz="3600" dirty="0"/>
              <a:t> </a:t>
            </a:r>
            <a:r>
              <a:rPr lang="fr-BE" sz="3600" dirty="0" err="1"/>
              <a:t>covering</a:t>
            </a:r>
            <a:r>
              <a:rPr lang="fr-BE" sz="3600" dirty="0"/>
              <a:t> </a:t>
            </a:r>
            <a:r>
              <a:rPr lang="fr-BE" sz="3600" dirty="0" smtClean="0"/>
              <a:t>17,180 </a:t>
            </a:r>
            <a:r>
              <a:rPr lang="fr-BE" sz="3600" dirty="0"/>
              <a:t>km</a:t>
            </a:r>
            <a:r>
              <a:rPr lang="fr-BE" sz="3600" b="1" baseline="30000" dirty="0"/>
              <a:t>2</a:t>
            </a:r>
            <a:r>
              <a:rPr lang="fr-BE" sz="3600" dirty="0"/>
              <a:t> of land. 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 smtClean="0"/>
          </a:p>
          <a:p>
            <a:endParaRPr lang="en-US" sz="3600" dirty="0"/>
          </a:p>
          <a:p>
            <a:r>
              <a:rPr lang="en-US" sz="3600" dirty="0"/>
              <a:t>Price tag: in the range of</a:t>
            </a:r>
            <a:r>
              <a:rPr lang="fr-BE" sz="3600" b="1" dirty="0">
                <a:solidFill>
                  <a:srgbClr val="FF0000"/>
                </a:solidFill>
              </a:rPr>
              <a:t> </a:t>
            </a:r>
            <a:r>
              <a:rPr lang="fr-BE" sz="3600" b="1" dirty="0" smtClean="0"/>
              <a:t>€300 </a:t>
            </a:r>
            <a:r>
              <a:rPr lang="fr-BE" sz="3600" b="1" dirty="0"/>
              <a:t>billion.</a:t>
            </a:r>
            <a:r>
              <a:rPr lang="fr-BE" sz="2800" b="1" dirty="0"/>
              <a:t/>
            </a:r>
            <a:br>
              <a:rPr lang="fr-BE" sz="2800" b="1" dirty="0"/>
            </a:br>
            <a:endParaRPr lang="en-US" sz="28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02770"/>
            <a:ext cx="4523644" cy="603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8" y="875620"/>
            <a:ext cx="10450285" cy="5878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571" y="242892"/>
            <a:ext cx="10199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World’s most powerful wind turbine selected for Belgium’s largest offshore wind </a:t>
            </a:r>
            <a:r>
              <a:rPr lang="en-US" b="1" dirty="0" smtClean="0"/>
              <a:t>park. The V-164-8.4 MW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39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204486" y="-398805"/>
            <a:ext cx="123964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400" dirty="0" err="1"/>
              <a:t>What</a:t>
            </a:r>
            <a:r>
              <a:rPr lang="fr-BE" sz="4400" dirty="0"/>
              <a:t> about </a:t>
            </a:r>
            <a:r>
              <a:rPr lang="fr-BE" sz="4400" dirty="0" err="1"/>
              <a:t>storage</a:t>
            </a:r>
            <a:r>
              <a:rPr lang="fr-BE" sz="4400" dirty="0"/>
              <a:t> </a:t>
            </a:r>
            <a:r>
              <a:rPr lang="fr-BE" sz="4400" dirty="0" err="1"/>
              <a:t>needs</a:t>
            </a:r>
            <a:r>
              <a:rPr lang="fr-BE" sz="44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014" y="4351471"/>
            <a:ext cx="110769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Storage needs for daily fluctuations : </a:t>
            </a:r>
            <a:r>
              <a:rPr lang="en-US" sz="2400" dirty="0" smtClean="0">
                <a:latin typeface="Arial" panose="020B0604020202020204" pitchFamily="34" charset="0"/>
              </a:rPr>
              <a:t>C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omputation of storage </a:t>
            </a:r>
            <a:r>
              <a:rPr lang="en-US" sz="2400" dirty="0">
                <a:latin typeface="Arial" panose="020B0604020202020204" pitchFamily="34" charset="0"/>
              </a:rPr>
              <a:t>under the following </a:t>
            </a:r>
            <a:r>
              <a:rPr lang="en-US" sz="2400" dirty="0" smtClean="0">
                <a:latin typeface="Arial" panose="020B0604020202020204" pitchFamily="34" charset="0"/>
              </a:rPr>
              <a:t>assumptions: (</a:t>
            </a:r>
            <a:r>
              <a:rPr lang="en-US" sz="2400" dirty="0" err="1" smtClean="0">
                <a:latin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</a:rPr>
              <a:t>) 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all </a:t>
            </a:r>
            <a:r>
              <a:rPr lang="en-US" sz="2400" dirty="0">
                <a:effectLst/>
                <a:latin typeface="Arial" panose="020B0604020202020204" pitchFamily="34" charset="0"/>
              </a:rPr>
              <a:t>the energy (600 </a:t>
            </a:r>
            <a:r>
              <a:rPr lang="en-US" sz="2400" dirty="0" err="1" smtClean="0">
                <a:effectLst/>
                <a:latin typeface="Arial" panose="020B0604020202020204" pitchFamily="34" charset="0"/>
              </a:rPr>
              <a:t>TWh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/year) </a:t>
            </a:r>
            <a:r>
              <a:rPr lang="en-US" sz="2400" dirty="0">
                <a:effectLst/>
                <a:latin typeface="Arial" panose="020B0604020202020204" pitchFamily="34" charset="0"/>
              </a:rPr>
              <a:t>is generated by PV 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panels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(ii) </a:t>
            </a:r>
            <a:r>
              <a:rPr lang="en-US" sz="2400" dirty="0">
                <a:effectLst/>
                <a:latin typeface="Arial" panose="020B0604020202020204" pitchFamily="34" charset="0"/>
              </a:rPr>
              <a:t>the load will be constant 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(iii) </a:t>
            </a:r>
            <a:r>
              <a:rPr lang="en-US" sz="2400" dirty="0">
                <a:effectLst/>
                <a:latin typeface="Arial" panose="020B0604020202020204" pitchFamily="34" charset="0"/>
              </a:rPr>
              <a:t>PV sources generate a constant power from 7 am till 7 pm and no power outside those hours. (</a:t>
            </a:r>
            <a:r>
              <a:rPr lang="en-US" sz="2400" dirty="0" smtClean="0">
                <a:effectLst/>
                <a:latin typeface="Arial" panose="020B0604020202020204" pitchFamily="34" charset="0"/>
              </a:rPr>
              <a:t>iv) </a:t>
            </a:r>
            <a:r>
              <a:rPr lang="en-US" sz="2400" dirty="0">
                <a:effectLst/>
                <a:latin typeface="Arial" panose="020B0604020202020204" pitchFamily="34" charset="0"/>
              </a:rPr>
              <a:t>Efficiency of 1 for storage.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-322300" y="1976333"/>
            <a:ext cx="119742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rgbClr val="FF0000"/>
                </a:solidFill>
              </a:rPr>
              <a:t>Power </a:t>
            </a:r>
            <a:r>
              <a:rPr lang="fr-BE" sz="3200" b="1" dirty="0" err="1">
                <a:solidFill>
                  <a:srgbClr val="FF0000"/>
                </a:solidFill>
              </a:rPr>
              <a:t>Produced</a:t>
            </a:r>
            <a:r>
              <a:rPr lang="fr-BE" sz="3200" b="1" dirty="0">
                <a:solidFill>
                  <a:srgbClr val="FF0000"/>
                </a:solidFill>
              </a:rPr>
              <a:t> = Power </a:t>
            </a:r>
            <a:r>
              <a:rPr lang="fr-BE" sz="3200" b="1" dirty="0" err="1">
                <a:solidFill>
                  <a:srgbClr val="FF0000"/>
                </a:solidFill>
              </a:rPr>
              <a:t>Consumed</a:t>
            </a:r>
            <a:r>
              <a:rPr lang="fr-BE" sz="3200" b="1" dirty="0">
                <a:solidFill>
                  <a:srgbClr val="FF0000"/>
                </a:solidFill>
              </a:rPr>
              <a:t> </a:t>
            </a:r>
            <a:endParaRPr lang="fr-BE" sz="3200" b="1" dirty="0" smtClean="0">
              <a:solidFill>
                <a:srgbClr val="FF0000"/>
              </a:solidFill>
            </a:endParaRPr>
          </a:p>
          <a:p>
            <a:r>
              <a:rPr lang="fr-BE" sz="3200" b="1" dirty="0">
                <a:solidFill>
                  <a:srgbClr val="FF0000"/>
                </a:solidFill>
              </a:rPr>
              <a:t> </a:t>
            </a:r>
            <a:r>
              <a:rPr lang="fr-BE" sz="3200" b="1" dirty="0" smtClean="0">
                <a:solidFill>
                  <a:srgbClr val="FF0000"/>
                </a:solidFill>
              </a:rPr>
              <a:t>                          + </a:t>
            </a:r>
            <a:r>
              <a:rPr lang="fr-BE" sz="3200" b="1" dirty="0">
                <a:solidFill>
                  <a:srgbClr val="FF0000"/>
                </a:solidFill>
              </a:rPr>
              <a:t>Power </a:t>
            </a:r>
            <a:r>
              <a:rPr lang="fr-BE" sz="3200" b="1" dirty="0" err="1">
                <a:solidFill>
                  <a:srgbClr val="FF0000"/>
                </a:solidFill>
              </a:rPr>
              <a:t>Stored</a:t>
            </a:r>
            <a:r>
              <a:rPr lang="fr-BE" sz="3200" b="1" dirty="0">
                <a:solidFill>
                  <a:srgbClr val="FF0000"/>
                </a:solidFill>
              </a:rPr>
              <a:t> </a:t>
            </a:r>
            <a:endParaRPr lang="fr-BE" sz="3200" b="1" dirty="0" smtClean="0">
              <a:solidFill>
                <a:srgbClr val="FF0000"/>
              </a:solidFill>
            </a:endParaRPr>
          </a:p>
          <a:p>
            <a:r>
              <a:rPr lang="fr-BE" sz="3200" b="1" dirty="0">
                <a:solidFill>
                  <a:srgbClr val="FF0000"/>
                </a:solidFill>
              </a:rPr>
              <a:t> </a:t>
            </a:r>
            <a:r>
              <a:rPr lang="fr-BE" sz="3200" b="1" dirty="0" smtClean="0">
                <a:solidFill>
                  <a:srgbClr val="FF0000"/>
                </a:solidFill>
              </a:rPr>
              <a:t>                            + </a:t>
            </a:r>
            <a:r>
              <a:rPr lang="fr-BE" sz="3200" b="1" dirty="0">
                <a:solidFill>
                  <a:srgbClr val="FF0000"/>
                </a:solidFill>
              </a:rPr>
              <a:t>Power </a:t>
            </a:r>
            <a:r>
              <a:rPr lang="fr-BE" sz="3200" b="1" dirty="0" err="1">
                <a:solidFill>
                  <a:srgbClr val="FF0000"/>
                </a:solidFill>
              </a:rPr>
              <a:t>Wasted</a:t>
            </a:r>
            <a:endParaRPr lang="fr-B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9754" y="743477"/>
            <a:ext cx="7207447" cy="5823858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Storage capacity needed: 600</a:t>
            </a:r>
            <a:r>
              <a:rPr lang="fr-BE" sz="2800" dirty="0"/>
              <a:t>÷</a:t>
            </a:r>
            <a:r>
              <a:rPr lang="en-US" sz="2800" dirty="0">
                <a:latin typeface="Arial" panose="020B0604020202020204" pitchFamily="34" charset="0"/>
              </a:rPr>
              <a:t>365</a:t>
            </a:r>
            <a:r>
              <a:rPr lang="fr-BE" sz="2800" dirty="0"/>
              <a:t>÷</a:t>
            </a:r>
            <a:r>
              <a:rPr lang="en-US" sz="2800" dirty="0">
                <a:latin typeface="Arial" panose="020B0604020202020204" pitchFamily="34" charset="0"/>
              </a:rPr>
              <a:t>2= 0.82 </a:t>
            </a:r>
            <a:r>
              <a:rPr lang="en-US" sz="2800" dirty="0" err="1">
                <a:latin typeface="Arial" panose="020B0604020202020204" pitchFamily="34" charset="0"/>
              </a:rPr>
              <a:t>TWh</a:t>
            </a:r>
            <a:r>
              <a:rPr lang="en-US" sz="2800" dirty="0">
                <a:latin typeface="Arial" panose="020B0604020202020204" pitchFamily="34" charset="0"/>
              </a:rPr>
              <a:t> = 820,000,000 kWh</a:t>
            </a:r>
          </a:p>
          <a:p>
            <a:pPr algn="l"/>
            <a:endParaRPr lang="fr-BE" sz="3200" dirty="0"/>
          </a:p>
          <a:p>
            <a:pPr algn="l"/>
            <a:r>
              <a:rPr lang="fr-BE" sz="3200" dirty="0" smtClean="0">
                <a:solidFill>
                  <a:srgbClr val="FF0000"/>
                </a:solidFill>
              </a:rPr>
              <a:t>The </a:t>
            </a:r>
            <a:r>
              <a:rPr lang="fr-BE" sz="3200" dirty="0">
                <a:solidFill>
                  <a:srgbClr val="FF0000"/>
                </a:solidFill>
              </a:rPr>
              <a:t>Tesla </a:t>
            </a:r>
            <a:r>
              <a:rPr lang="fr-BE" sz="3200" dirty="0" err="1" smtClean="0">
                <a:solidFill>
                  <a:srgbClr val="FF0000"/>
                </a:solidFill>
              </a:rPr>
              <a:t>Powerwall</a:t>
            </a:r>
            <a:r>
              <a:rPr lang="fr-BE" sz="3200" dirty="0" smtClean="0">
                <a:solidFill>
                  <a:srgbClr val="FF0000"/>
                </a:solidFill>
              </a:rPr>
              <a:t> 2</a:t>
            </a:r>
            <a:r>
              <a:rPr lang="fr-BE" sz="3200" dirty="0" smtClean="0"/>
              <a:t>: </a:t>
            </a:r>
            <a:r>
              <a:rPr lang="fr-BE" sz="3200" dirty="0" err="1"/>
              <a:t>capacity</a:t>
            </a:r>
            <a:r>
              <a:rPr lang="fr-BE" sz="3200" dirty="0"/>
              <a:t> of </a:t>
            </a:r>
            <a:r>
              <a:rPr lang="fr-BE" sz="3200" dirty="0" smtClean="0"/>
              <a:t>14 </a:t>
            </a:r>
            <a:r>
              <a:rPr lang="fr-BE" sz="3200" dirty="0"/>
              <a:t>kWh </a:t>
            </a:r>
            <a:r>
              <a:rPr lang="fr-BE" sz="3200" dirty="0" smtClean="0"/>
              <a:t>=&gt; 58,571,428 </a:t>
            </a:r>
            <a:r>
              <a:rPr lang="fr-BE" sz="3200" dirty="0" err="1"/>
              <a:t>Powerwalls</a:t>
            </a:r>
            <a:r>
              <a:rPr lang="fr-BE" sz="3200" dirty="0"/>
              <a:t> </a:t>
            </a:r>
            <a:r>
              <a:rPr lang="fr-BE" sz="3200" dirty="0" err="1"/>
              <a:t>would</a:t>
            </a:r>
            <a:r>
              <a:rPr lang="fr-BE" sz="3200" dirty="0"/>
              <a:t> </a:t>
            </a:r>
            <a:r>
              <a:rPr lang="fr-BE" sz="3200" dirty="0" err="1"/>
              <a:t>be</a:t>
            </a:r>
            <a:r>
              <a:rPr lang="fr-BE" sz="3200" dirty="0"/>
              <a:t> </a:t>
            </a:r>
            <a:r>
              <a:rPr lang="fr-BE" sz="3200" dirty="0" err="1"/>
              <a:t>needed</a:t>
            </a:r>
            <a:r>
              <a:rPr lang="fr-BE" sz="3200" dirty="0"/>
              <a:t>. </a:t>
            </a:r>
            <a:endParaRPr lang="fr-BE" sz="3200" dirty="0" smtClean="0"/>
          </a:p>
          <a:p>
            <a:pPr algn="l"/>
            <a:endParaRPr lang="fr-BE" sz="3200" dirty="0" smtClean="0"/>
          </a:p>
          <a:p>
            <a:pPr algn="l"/>
            <a:r>
              <a:rPr lang="fr-BE" sz="3200" dirty="0" err="1" smtClean="0"/>
              <a:t>Manufacturing</a:t>
            </a:r>
            <a:r>
              <a:rPr lang="fr-BE" sz="3200" dirty="0" smtClean="0"/>
              <a:t> </a:t>
            </a:r>
            <a:r>
              <a:rPr lang="fr-BE" sz="3200" dirty="0" err="1"/>
              <a:t>price</a:t>
            </a:r>
            <a:r>
              <a:rPr lang="fr-BE" sz="3200" dirty="0"/>
              <a:t> of </a:t>
            </a:r>
            <a:r>
              <a:rPr lang="fr-BE" sz="3200" dirty="0" err="1"/>
              <a:t>around</a:t>
            </a:r>
            <a:r>
              <a:rPr lang="fr-BE" sz="3200" b="1" dirty="0">
                <a:solidFill>
                  <a:srgbClr val="FF0000"/>
                </a:solidFill>
              </a:rPr>
              <a:t> </a:t>
            </a:r>
            <a:r>
              <a:rPr lang="fr-BE" sz="3200" dirty="0"/>
              <a:t>€</a:t>
            </a:r>
            <a:r>
              <a:rPr lang="fr-BE" sz="3200" dirty="0" smtClean="0"/>
              <a:t>200/</a:t>
            </a:r>
            <a:r>
              <a:rPr lang="fr-BE" sz="3200" dirty="0" err="1" smtClean="0"/>
              <a:t>kwh</a:t>
            </a:r>
            <a:r>
              <a:rPr lang="fr-BE" sz="3200" dirty="0" smtClean="0"/>
              <a:t>. Price tag in the range of €160 </a:t>
            </a:r>
            <a:r>
              <a:rPr lang="fr-BE" sz="3200" dirty="0"/>
              <a:t>billion</a:t>
            </a:r>
          </a:p>
          <a:p>
            <a:pPr algn="l"/>
            <a:endParaRPr lang="fr-BE" sz="2800" dirty="0" smtClean="0"/>
          </a:p>
          <a:p>
            <a:pPr algn="l"/>
            <a:endParaRPr lang="fr-BE" sz="2800" dirty="0" smtClean="0"/>
          </a:p>
          <a:p>
            <a:pPr algn="l"/>
            <a:endParaRPr lang="fr-BE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5364"/>
            <a:ext cx="4310742" cy="6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8200" y="271005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</a:rPr>
              <a:t>Storage needs for </a:t>
            </a:r>
            <a:r>
              <a:rPr lang="en-US" sz="2400" b="1" dirty="0" err="1" smtClean="0">
                <a:latin typeface="Arial" panose="020B0604020202020204" pitchFamily="34" charset="0"/>
              </a:rPr>
              <a:t>interseasonal</a:t>
            </a:r>
            <a:r>
              <a:rPr lang="en-US" sz="2400" b="1" dirty="0" smtClean="0">
                <a:latin typeface="Arial" panose="020B0604020202020204" pitchFamily="34" charset="0"/>
              </a:rPr>
              <a:t> fluctuations</a:t>
            </a:r>
            <a:r>
              <a:rPr lang="en-US" sz="2400" b="1" dirty="0">
                <a:latin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</a:rPr>
              <a:t>S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olar irradiance during the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six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sunniest  months of the year 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 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three times higher than during the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other months of the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year =&gt; Storage needs: </a:t>
            </a:r>
            <a:r>
              <a:rPr lang="en-US" sz="2400" dirty="0" smtClean="0">
                <a:latin typeface="Arial" panose="020B0604020202020204" pitchFamily="34" charset="0"/>
              </a:rPr>
              <a:t>150 </a:t>
            </a:r>
            <a:r>
              <a:rPr lang="en-US" sz="2400" dirty="0" err="1">
                <a:latin typeface="Arial" panose="020B0604020202020204" pitchFamily="34" charset="0"/>
              </a:rPr>
              <a:t>TWh</a:t>
            </a:r>
            <a:r>
              <a:rPr lang="en-US" sz="2400" b="1" dirty="0" smtClean="0">
                <a:latin typeface="Arial" panose="020B0604020202020204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Price tag: </a:t>
            </a:r>
            <a:r>
              <a:rPr lang="fr-BE" sz="2400" b="1" dirty="0" smtClean="0">
                <a:solidFill>
                  <a:srgbClr val="FF0000"/>
                </a:solidFill>
              </a:rPr>
              <a:t>€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3000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billion. 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solutions: (i)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Oversize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the PV installations and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throw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(ii)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Transform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has a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 €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2/kWh</a:t>
            </a:r>
            <a:endParaRPr lang="fr-B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021"/>
            <a:ext cx="9960429" cy="23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0"/>
            <a:ext cx="9535886" cy="6357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9633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2016. Green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over the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1958-2002.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lluted water, blue with chlorine, at a lithium mine in the Atacama desert, Ch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8" y="179518"/>
            <a:ext cx="10383631" cy="62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0684" y="6474835"/>
            <a:ext cx="476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Lithium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mine in the Atacama desert, Chile</a:t>
            </a:r>
          </a:p>
        </p:txBody>
      </p:sp>
    </p:spTree>
    <p:extLst>
      <p:ext uri="{BB962C8B-B14F-4D97-AF65-F5344CB8AC3E}">
        <p14:creationId xmlns:p14="http://schemas.microsoft.com/office/powerpoint/2010/main" val="5268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51" y="1039159"/>
            <a:ext cx="6739456" cy="436274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7391135" y="879885"/>
            <a:ext cx="4443148" cy="551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3600" dirty="0"/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700" dirty="0"/>
          </a:p>
          <a:p>
            <a:r>
              <a:rPr lang="fr-BE" sz="28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392" y="5487419"/>
            <a:ext cx="5748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Lithium: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by countries and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proven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031068" y="784362"/>
            <a:ext cx="7207447" cy="582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298698" y="566057"/>
            <a:ext cx="4803215" cy="582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 kg of Lithium needed for 10 kwh. 14 million tons of proven reserve. That corresponds to a potential storage capacity of 140 </a:t>
            </a:r>
            <a:r>
              <a:rPr lang="en-US" dirty="0" err="1"/>
              <a:t>TWh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Equivalent to 12h of worldwide energy consumption (155,000 </a:t>
            </a:r>
            <a:r>
              <a:rPr lang="en-US" dirty="0" err="1"/>
              <a:t>TWh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Equivalent to the storage capacity of 1.75 billion of Tesla cars.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901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46" y="852762"/>
            <a:ext cx="5921828" cy="2846339"/>
          </a:xfrm>
          <a:prstGeom prst="rect">
            <a:avLst/>
          </a:prstGeom>
        </p:spPr>
      </p:pic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88736" y="-435406"/>
            <a:ext cx="1185247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 smtClean="0"/>
              <a:t>Distribution networks and </a:t>
            </a:r>
            <a:r>
              <a:rPr lang="fr-BE" sz="4000" dirty="0" err="1" smtClean="0"/>
              <a:t>renewables</a:t>
            </a:r>
            <a:r>
              <a:rPr lang="fr-BE" sz="4000" dirty="0" smtClean="0"/>
              <a:t>: challenges</a:t>
            </a:r>
            <a:endParaRPr lang="fr-BE" sz="40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79720" y="5414669"/>
            <a:ext cx="1147051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4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77" y="1491300"/>
            <a:ext cx="6180054" cy="197559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79720" y="5651500"/>
            <a:ext cx="4243026" cy="11363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56" y="3609975"/>
            <a:ext cx="83343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4670" y="1128939"/>
            <a:ext cx="122899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#1.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cheap and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poised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cheap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shale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revolution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315685" y="-527505"/>
            <a:ext cx="117456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 smtClean="0"/>
              <a:t>Forget the </a:t>
            </a:r>
            <a:r>
              <a:rPr lang="fr-BE" sz="4000" dirty="0" err="1" smtClean="0"/>
              <a:t>energy</a:t>
            </a:r>
            <a:r>
              <a:rPr lang="fr-BE" sz="4000" dirty="0" smtClean="0"/>
              <a:t> transition: let us go back to </a:t>
            </a:r>
            <a:r>
              <a:rPr lang="fr-BE" sz="4000" dirty="0" err="1" smtClean="0"/>
              <a:t>fossil</a:t>
            </a:r>
            <a:r>
              <a:rPr lang="fr-BE" sz="4000" dirty="0" smtClean="0"/>
              <a:t> fuels</a:t>
            </a:r>
            <a:endParaRPr lang="fr-BE" sz="4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833" y="2066879"/>
            <a:ext cx="4155623" cy="40011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5" y="2071354"/>
            <a:ext cx="5834742" cy="39966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" y="6253415"/>
            <a:ext cx="5872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Price barrel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$. 1 barrel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1.62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If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$60,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37 $/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457" y="166692"/>
            <a:ext cx="11582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#2.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liquefied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(LNG),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 have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to 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depend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anymore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98" y="1056973"/>
            <a:ext cx="8149718" cy="54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61" y="6519446"/>
            <a:ext cx="5748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LNG terminal in Zeebrugge.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3044"/>
            <a:ext cx="10515600" cy="571613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#3.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the EU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54" y="794657"/>
            <a:ext cx="8572500" cy="4343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068" y="2305673"/>
            <a:ext cx="7381875" cy="13144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333" y="3982129"/>
            <a:ext cx="65436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514350" indent="-514350"/>
            <a:r>
              <a:rPr lang="fr-FR" dirty="0"/>
              <a:t/>
            </a:r>
            <a:br>
              <a:rPr lang="fr-FR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6444" y="310177"/>
            <a:ext cx="11582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#4.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plentiful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Let us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burn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lots of CO2,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anyhow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hoax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). 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239138" y="2230359"/>
            <a:ext cx="4952862" cy="507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 err="1" smtClean="0"/>
              <a:t>Proved</a:t>
            </a:r>
            <a:r>
              <a:rPr lang="fr-BE" sz="2400" dirty="0" smtClean="0"/>
              <a:t> </a:t>
            </a:r>
            <a:r>
              <a:rPr lang="fr-BE" sz="2400" dirty="0" err="1"/>
              <a:t>recoverable</a:t>
            </a:r>
            <a:r>
              <a:rPr lang="fr-BE" sz="2400" dirty="0"/>
              <a:t> </a:t>
            </a:r>
            <a:r>
              <a:rPr lang="fr-BE" sz="2400" dirty="0" err="1"/>
              <a:t>coal</a:t>
            </a:r>
            <a:r>
              <a:rPr lang="fr-BE" sz="2400" dirty="0"/>
              <a:t> </a:t>
            </a:r>
            <a:r>
              <a:rPr lang="fr-BE" sz="2400" dirty="0" err="1" smtClean="0"/>
              <a:t>reserves</a:t>
            </a:r>
            <a:r>
              <a:rPr lang="fr-BE" sz="2400" dirty="0" smtClean="0"/>
              <a:t>: 1000 billions of tons = 8,141,000 TWh </a:t>
            </a:r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r>
              <a:rPr lang="fr-BE" sz="2400" dirty="0" smtClean="0"/>
              <a:t>Worldwide </a:t>
            </a:r>
            <a:r>
              <a:rPr lang="fr-BE" sz="2400" dirty="0" err="1" smtClean="0"/>
              <a:t>energy</a:t>
            </a:r>
            <a:r>
              <a:rPr lang="fr-BE" sz="2400" dirty="0" smtClean="0"/>
              <a:t> </a:t>
            </a:r>
            <a:r>
              <a:rPr lang="fr-BE" sz="2400" dirty="0" err="1" smtClean="0"/>
              <a:t>consumption</a:t>
            </a:r>
            <a:r>
              <a:rPr lang="fr-BE" sz="2400" dirty="0" smtClean="0"/>
              <a:t> per </a:t>
            </a:r>
            <a:r>
              <a:rPr lang="fr-BE" sz="2400" dirty="0" err="1" smtClean="0"/>
              <a:t>year</a:t>
            </a:r>
            <a:r>
              <a:rPr lang="fr-BE" sz="2400" dirty="0" smtClean="0"/>
              <a:t>: 155,000 TWh</a:t>
            </a:r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r>
              <a:rPr lang="fr-BE" sz="2400" dirty="0" smtClean="0"/>
              <a:t>Coal </a:t>
            </a:r>
            <a:r>
              <a:rPr lang="fr-BE" sz="2400" dirty="0" err="1" smtClean="0"/>
              <a:t>could</a:t>
            </a:r>
            <a:r>
              <a:rPr lang="fr-BE" sz="2400" dirty="0" smtClean="0"/>
              <a:t> </a:t>
            </a:r>
            <a:r>
              <a:rPr lang="fr-BE" sz="2400" dirty="0" err="1" smtClean="0"/>
              <a:t>cover</a:t>
            </a:r>
            <a:r>
              <a:rPr lang="fr-BE" sz="2400" dirty="0" smtClean="0"/>
              <a:t> all </a:t>
            </a:r>
            <a:r>
              <a:rPr lang="fr-BE" sz="2400" dirty="0" err="1" smtClean="0"/>
              <a:t>our</a:t>
            </a:r>
            <a:r>
              <a:rPr lang="fr-BE" sz="2400" dirty="0" smtClean="0"/>
              <a:t> </a:t>
            </a:r>
            <a:r>
              <a:rPr lang="fr-BE" sz="2400" dirty="0" err="1" smtClean="0"/>
              <a:t>energy</a:t>
            </a:r>
            <a:r>
              <a:rPr lang="fr-BE" sz="2400" dirty="0" smtClean="0"/>
              <a:t> </a:t>
            </a:r>
            <a:r>
              <a:rPr lang="fr-BE" sz="2400" dirty="0" err="1" smtClean="0"/>
              <a:t>needs</a:t>
            </a:r>
            <a:r>
              <a:rPr lang="fr-BE" sz="2400" dirty="0" smtClean="0"/>
              <a:t> for more </a:t>
            </a:r>
            <a:r>
              <a:rPr lang="fr-BE" sz="2400" dirty="0" err="1" smtClean="0"/>
              <a:t>than</a:t>
            </a:r>
            <a:r>
              <a:rPr lang="fr-BE" sz="2400" dirty="0" smtClean="0"/>
              <a:t> 50 </a:t>
            </a:r>
            <a:r>
              <a:rPr lang="fr-BE" sz="2400" dirty="0" err="1" smtClean="0"/>
              <a:t>years</a:t>
            </a:r>
            <a:r>
              <a:rPr lang="fr-BE" sz="2400" dirty="0" smtClean="0"/>
              <a:t>. </a:t>
            </a:r>
          </a:p>
          <a:p>
            <a:pPr marL="0" indent="0">
              <a:buNone/>
            </a:pPr>
            <a:endParaRPr lang="fr-BE" dirty="0" smtClean="0"/>
          </a:p>
          <a:p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935565"/>
            <a:ext cx="6673080" cy="38719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6315" y="6046586"/>
            <a:ext cx="5932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Price per ton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$. 1 ton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8.14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If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100$/ton,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12 $/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486" y="760019"/>
            <a:ext cx="446314" cy="3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4754"/>
            <a:ext cx="10515600" cy="1325563"/>
          </a:xfrm>
        </p:spPr>
        <p:txBody>
          <a:bodyPr/>
          <a:lstStyle/>
          <a:p>
            <a:r>
              <a:rPr lang="fr-FR" dirty="0" err="1" smtClean="0"/>
              <a:t>Wait</a:t>
            </a:r>
            <a:r>
              <a:rPr lang="fr-FR" dirty="0" smtClean="0"/>
              <a:t>….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In good locations,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becoming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cheapest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$/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cheaper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fossil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fuels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terrorism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dictatures,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boosts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the local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carefull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shale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Production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prices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go up in 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future,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once the best shale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ressources have been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exploited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(the U-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curse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). Production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brutally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stop due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14350" indent="-514350">
              <a:buAutoNum type="arabicPeriod"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77145" y="6259285"/>
            <a:ext cx="4696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Shale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bassin (Texas, USA)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885" y="367353"/>
            <a:ext cx="8022771" cy="57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-322574" y="-375561"/>
            <a:ext cx="123964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A global </a:t>
            </a:r>
            <a:r>
              <a:rPr lang="fr-BE" sz="3200" dirty="0" err="1" smtClean="0"/>
              <a:t>grid</a:t>
            </a:r>
            <a:r>
              <a:rPr lang="fr-BE" sz="3200" dirty="0" smtClean="0"/>
              <a:t> for the provision of cheap </a:t>
            </a:r>
            <a:r>
              <a:rPr lang="fr-BE" sz="3200" dirty="0" err="1" smtClean="0"/>
              <a:t>renewable</a:t>
            </a:r>
            <a:r>
              <a:rPr lang="fr-BE" sz="3200" dirty="0" smtClean="0"/>
              <a:t> </a:t>
            </a:r>
            <a:r>
              <a:rPr lang="fr-BE" sz="2800" dirty="0" err="1" smtClean="0"/>
              <a:t>energy</a:t>
            </a:r>
            <a:endParaRPr lang="fr-BE" sz="2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0" y="1030147"/>
            <a:ext cx="9900983" cy="4942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794" y="6075926"/>
            <a:ext cx="11609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dirty="0"/>
              <a:t>More at: </a:t>
            </a:r>
            <a:r>
              <a:rPr lang="fr-BE" sz="2000" dirty="0">
                <a:hlinkClick r:id="rId3"/>
              </a:rPr>
              <a:t>http://blogs.ulg.ac.be/damien-ernst/tedx-talk-the-global-grid-for-empowering-renewable-energy/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4096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0" y="0"/>
            <a:ext cx="8987883" cy="67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225" y="1152443"/>
            <a:ext cx="10720545" cy="226632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many countries, you have only a limited number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prime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harvesting renewable energy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Intermittency of renewable energy sources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Tapping into rich veins of renewable energy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-204486" y="-398805"/>
            <a:ext cx="1239648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err="1"/>
              <a:t>Why</a:t>
            </a:r>
            <a:r>
              <a:rPr lang="fr-BE" sz="3600" dirty="0"/>
              <a:t> a global </a:t>
            </a:r>
            <a:r>
              <a:rPr lang="fr-BE" sz="3600" dirty="0" err="1"/>
              <a:t>supergrid</a:t>
            </a:r>
            <a:r>
              <a:rPr lang="fr-BE" sz="3600" dirty="0"/>
              <a:t>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2" y="3373011"/>
            <a:ext cx="5729007" cy="34428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413420"/>
            <a:ext cx="5997891" cy="30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92" y="2112859"/>
            <a:ext cx="4157814" cy="4579749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66250" y="572013"/>
            <a:ext cx="11093245" cy="2554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b="1" dirty="0" smtClean="0"/>
              <a:t>A future </a:t>
            </a:r>
            <a:r>
              <a:rPr lang="fr-BE" b="1" dirty="0" err="1" smtClean="0"/>
              <a:t>element</a:t>
            </a:r>
            <a:r>
              <a:rPr lang="fr-BE" b="1" dirty="0" smtClean="0"/>
              <a:t> of the global </a:t>
            </a:r>
            <a:r>
              <a:rPr lang="fr-BE" b="1" dirty="0" err="1" smtClean="0"/>
              <a:t>grid</a:t>
            </a:r>
            <a:r>
              <a:rPr lang="fr-BE" b="1" dirty="0"/>
              <a:t>?</a:t>
            </a:r>
            <a:r>
              <a:rPr lang="fr-BE" b="1" dirty="0" smtClean="0"/>
              <a:t> </a:t>
            </a:r>
            <a:r>
              <a:rPr lang="fr-BE" dirty="0"/>
              <a:t>An </a:t>
            </a:r>
            <a:r>
              <a:rPr lang="fr-BE" dirty="0" err="1"/>
              <a:t>undersea</a:t>
            </a:r>
            <a:r>
              <a:rPr lang="fr-BE" dirty="0"/>
              <a:t> </a:t>
            </a:r>
            <a:r>
              <a:rPr lang="fr-BE" dirty="0" err="1"/>
              <a:t>cable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Morocco</a:t>
            </a:r>
            <a:r>
              <a:rPr lang="fr-BE" dirty="0"/>
              <a:t> and </a:t>
            </a:r>
            <a:r>
              <a:rPr lang="fr-BE" dirty="0" err="1"/>
              <a:t>Belgium</a:t>
            </a:r>
            <a:r>
              <a:rPr lang="fr-BE" dirty="0"/>
              <a:t>.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such</a:t>
            </a:r>
            <a:r>
              <a:rPr lang="fr-BE" dirty="0"/>
              <a:t> a </a:t>
            </a:r>
            <a:r>
              <a:rPr lang="fr-BE" dirty="0" err="1"/>
              <a:t>project</a:t>
            </a:r>
            <a:r>
              <a:rPr lang="fr-BE" dirty="0"/>
              <a:t>, </a:t>
            </a:r>
            <a:r>
              <a:rPr lang="fr-BE" dirty="0" err="1"/>
              <a:t>Northern</a:t>
            </a:r>
            <a:r>
              <a:rPr lang="fr-BE" dirty="0"/>
              <a:t> Europe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get</a:t>
            </a:r>
            <a:r>
              <a:rPr lang="fr-BE" dirty="0"/>
              <a:t> </a:t>
            </a:r>
            <a:r>
              <a:rPr lang="fr-BE" dirty="0" err="1"/>
              <a:t>access</a:t>
            </a:r>
            <a:r>
              <a:rPr lang="fr-BE" dirty="0"/>
              <a:t> to cheap </a:t>
            </a:r>
            <a:r>
              <a:rPr lang="fr-BE" dirty="0" err="1"/>
              <a:t>Moroccan</a:t>
            </a:r>
            <a:r>
              <a:rPr lang="fr-BE" dirty="0"/>
              <a:t> PV </a:t>
            </a:r>
            <a:r>
              <a:rPr lang="fr-BE" dirty="0" err="1"/>
              <a:t>energy</a:t>
            </a:r>
            <a:r>
              <a:rPr lang="fr-BE" dirty="0"/>
              <a:t>, </a:t>
            </a:r>
            <a:r>
              <a:rPr lang="fr-BE" dirty="0" err="1"/>
              <a:t>even</a:t>
            </a:r>
            <a:r>
              <a:rPr lang="fr-BE" dirty="0"/>
              <a:t> </a:t>
            </a:r>
            <a:r>
              <a:rPr lang="fr-BE" dirty="0" err="1"/>
              <a:t>during</a:t>
            </a:r>
            <a:r>
              <a:rPr lang="fr-BE" dirty="0"/>
              <a:t> the </a:t>
            </a:r>
            <a:r>
              <a:rPr lang="fr-BE" dirty="0" err="1"/>
              <a:t>winter</a:t>
            </a:r>
            <a:r>
              <a:rPr lang="fr-BE" dirty="0"/>
              <a:t>.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940777" y="4262284"/>
            <a:ext cx="626494" cy="254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e libre 5"/>
          <p:cNvSpPr/>
          <p:nvPr/>
        </p:nvSpPr>
        <p:spPr>
          <a:xfrm>
            <a:off x="2376215" y="3596826"/>
            <a:ext cx="1537525" cy="2967259"/>
          </a:xfrm>
          <a:custGeom>
            <a:avLst/>
            <a:gdLst>
              <a:gd name="connsiteX0" fmla="*/ 55201 w 1447617"/>
              <a:gd name="connsiteY0" fmla="*/ 2656054 h 2656054"/>
              <a:gd name="connsiteX1" fmla="*/ 41753 w 1447617"/>
              <a:gd name="connsiteY1" fmla="*/ 1217219 h 2656054"/>
              <a:gd name="connsiteX2" fmla="*/ 519124 w 1447617"/>
              <a:gd name="connsiteY2" fmla="*/ 403672 h 2656054"/>
              <a:gd name="connsiteX3" fmla="*/ 1030112 w 1447617"/>
              <a:gd name="connsiteY3" fmla="*/ 195243 h 2656054"/>
              <a:gd name="connsiteX4" fmla="*/ 1198201 w 1447617"/>
              <a:gd name="connsiteY4" fmla="*/ 47325 h 2656054"/>
              <a:gd name="connsiteX5" fmla="*/ 1319224 w 1447617"/>
              <a:gd name="connsiteY5" fmla="*/ 260 h 2656054"/>
              <a:gd name="connsiteX6" fmla="*/ 1440248 w 1447617"/>
              <a:gd name="connsiteY6" fmla="*/ 27154 h 2656054"/>
              <a:gd name="connsiteX7" fmla="*/ 1440248 w 1447617"/>
              <a:gd name="connsiteY7" fmla="*/ 27154 h 2656054"/>
              <a:gd name="connsiteX8" fmla="*/ 1446971 w 1447617"/>
              <a:gd name="connsiteY8" fmla="*/ 40601 h 2656054"/>
              <a:gd name="connsiteX9" fmla="*/ 1446971 w 1447617"/>
              <a:gd name="connsiteY9" fmla="*/ 33878 h 26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7617" h="2656054">
                <a:moveTo>
                  <a:pt x="55201" y="2656054"/>
                </a:moveTo>
                <a:cubicBezTo>
                  <a:pt x="9817" y="2124335"/>
                  <a:pt x="-35567" y="1592616"/>
                  <a:pt x="41753" y="1217219"/>
                </a:cubicBezTo>
                <a:cubicBezTo>
                  <a:pt x="119073" y="841822"/>
                  <a:pt x="354398" y="574001"/>
                  <a:pt x="519124" y="403672"/>
                </a:cubicBezTo>
                <a:cubicBezTo>
                  <a:pt x="683850" y="233343"/>
                  <a:pt x="916933" y="254634"/>
                  <a:pt x="1030112" y="195243"/>
                </a:cubicBezTo>
                <a:cubicBezTo>
                  <a:pt x="1143291" y="135852"/>
                  <a:pt x="1150016" y="79822"/>
                  <a:pt x="1198201" y="47325"/>
                </a:cubicBezTo>
                <a:cubicBezTo>
                  <a:pt x="1246386" y="14828"/>
                  <a:pt x="1278883" y="3622"/>
                  <a:pt x="1319224" y="260"/>
                </a:cubicBezTo>
                <a:cubicBezTo>
                  <a:pt x="1359565" y="-3102"/>
                  <a:pt x="1440248" y="27154"/>
                  <a:pt x="1440248" y="27154"/>
                </a:cubicBezTo>
                <a:lnTo>
                  <a:pt x="1440248" y="27154"/>
                </a:lnTo>
                <a:cubicBezTo>
                  <a:pt x="1441369" y="29395"/>
                  <a:pt x="1445851" y="39480"/>
                  <a:pt x="1446971" y="40601"/>
                </a:cubicBezTo>
                <a:cubicBezTo>
                  <a:pt x="1448091" y="41722"/>
                  <a:pt x="1447531" y="37800"/>
                  <a:pt x="1446971" y="3387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6022292" y="2861741"/>
            <a:ext cx="5754195" cy="2363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/>
              <a:t>The </a:t>
            </a:r>
            <a:r>
              <a:rPr lang="fr-BE" dirty="0" err="1"/>
              <a:t>cable</a:t>
            </a:r>
            <a:r>
              <a:rPr lang="fr-BE" dirty="0"/>
              <a:t>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connected</a:t>
            </a:r>
            <a:r>
              <a:rPr lang="fr-BE" dirty="0"/>
              <a:t> on the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side</a:t>
            </a:r>
            <a:r>
              <a:rPr lang="fr-BE" dirty="0"/>
              <a:t> at the </a:t>
            </a:r>
            <a:r>
              <a:rPr lang="fr-BE" dirty="0" err="1"/>
              <a:t>Doel</a:t>
            </a:r>
            <a:r>
              <a:rPr lang="fr-BE" dirty="0"/>
              <a:t> </a:t>
            </a:r>
            <a:r>
              <a:rPr lang="fr-BE" dirty="0" err="1"/>
              <a:t>nuclear</a:t>
            </a:r>
            <a:r>
              <a:rPr lang="fr-BE" dirty="0"/>
              <a:t> power plant,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closing</a:t>
            </a:r>
            <a:r>
              <a:rPr lang="fr-BE" dirty="0"/>
              <a:t> in 2025, and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located</a:t>
            </a:r>
            <a:r>
              <a:rPr lang="fr-BE" dirty="0"/>
              <a:t> </a:t>
            </a:r>
            <a:r>
              <a:rPr lang="fr-BE" dirty="0" err="1"/>
              <a:t>near</a:t>
            </a:r>
            <a:r>
              <a:rPr lang="fr-BE" dirty="0"/>
              <a:t> the </a:t>
            </a:r>
            <a:r>
              <a:rPr lang="fr-BE" dirty="0" err="1"/>
              <a:t>coast</a:t>
            </a:r>
            <a:r>
              <a:rPr lang="fr-BE" dirty="0"/>
              <a:t>. This </a:t>
            </a:r>
            <a:r>
              <a:rPr lang="fr-BE" dirty="0" err="1"/>
              <a:t>would</a:t>
            </a:r>
            <a:r>
              <a:rPr lang="fr-BE" dirty="0"/>
              <a:t> </a:t>
            </a:r>
            <a:r>
              <a:rPr lang="fr-BE" dirty="0" err="1"/>
              <a:t>allow</a:t>
            </a:r>
            <a:r>
              <a:rPr lang="fr-BE" dirty="0"/>
              <a:t> for the </a:t>
            </a:r>
            <a:r>
              <a:rPr lang="fr-BE" dirty="0" err="1"/>
              <a:t>reusing</a:t>
            </a:r>
            <a:r>
              <a:rPr lang="fr-BE" dirty="0"/>
              <a:t> of the </a:t>
            </a:r>
            <a:r>
              <a:rPr lang="fr-BE" dirty="0" err="1"/>
              <a:t>existing</a:t>
            </a:r>
            <a:r>
              <a:rPr lang="fr-BE" dirty="0"/>
              <a:t> </a:t>
            </a:r>
            <a:r>
              <a:rPr lang="fr-BE" dirty="0" err="1"/>
              <a:t>electrical</a:t>
            </a:r>
            <a:r>
              <a:rPr lang="fr-BE" dirty="0"/>
              <a:t> infrastructure in </a:t>
            </a:r>
            <a:r>
              <a:rPr lang="fr-BE" dirty="0" err="1"/>
              <a:t>Belgium</a:t>
            </a:r>
            <a:r>
              <a:rPr lang="fr-BE" dirty="0"/>
              <a:t> (</a:t>
            </a:r>
            <a:r>
              <a:rPr lang="fr-BE" dirty="0" err="1"/>
              <a:t>very</a:t>
            </a:r>
            <a:r>
              <a:rPr lang="fr-BE" dirty="0"/>
              <a:t> </a:t>
            </a:r>
            <a:r>
              <a:rPr lang="fr-BE" dirty="0" err="1"/>
              <a:t>difficult</a:t>
            </a:r>
            <a:r>
              <a:rPr lang="fr-BE" dirty="0"/>
              <a:t> to </a:t>
            </a:r>
            <a:r>
              <a:rPr lang="fr-BE" dirty="0" err="1"/>
              <a:t>build</a:t>
            </a:r>
            <a:r>
              <a:rPr lang="fr-BE" dirty="0"/>
              <a:t> new </a:t>
            </a:r>
            <a:r>
              <a:rPr lang="fr-BE" dirty="0" err="1"/>
              <a:t>lines</a:t>
            </a:r>
            <a:r>
              <a:rPr lang="fr-BE" dirty="0"/>
              <a:t> in </a:t>
            </a:r>
            <a:r>
              <a:rPr lang="fr-BE" dirty="0" err="1"/>
              <a:t>Belgium</a:t>
            </a:r>
            <a:r>
              <a:rPr lang="fr-BE" dirty="0"/>
              <a:t> due to NIMBY issues).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366250" y="34794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Around </a:t>
            </a:r>
            <a:r>
              <a:rPr lang="en-US" dirty="0" smtClean="0">
                <a:latin typeface="Calibri" panose="020F0502020204030204" pitchFamily="34" charset="0"/>
              </a:rPr>
              <a:t>3000 km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length of</a:t>
            </a:r>
          </a:p>
          <a:p>
            <a:r>
              <a:rPr lang="en-US" dirty="0">
                <a:latin typeface="Calibri" panose="020F0502020204030204" pitchFamily="34" charset="0"/>
              </a:rPr>
              <a:t>undersea 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18806" r="161" b="45751"/>
          <a:stretch/>
        </p:blipFill>
        <p:spPr>
          <a:xfrm>
            <a:off x="1480457" y="283027"/>
            <a:ext cx="9261364" cy="58347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4174" y="6422571"/>
            <a:ext cx="795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Picture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at the COP22 in Marrakech 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2016),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exiting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airplane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5" y="1774369"/>
            <a:ext cx="4216504" cy="3352801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303835" y="2269129"/>
            <a:ext cx="6311223" cy="285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dirty="0" smtClean="0"/>
              <a:t>« </a:t>
            </a:r>
            <a:r>
              <a:rPr lang="fr-BE" i="1" dirty="0" err="1" smtClean="0"/>
              <a:t>Humans</a:t>
            </a:r>
            <a:r>
              <a:rPr lang="fr-BE" i="1" dirty="0" smtClean="0"/>
              <a:t> are not good at global </a:t>
            </a:r>
            <a:r>
              <a:rPr lang="fr-BE" i="1" dirty="0" err="1" smtClean="0"/>
              <a:t>negotiations</a:t>
            </a:r>
            <a:r>
              <a:rPr lang="fr-BE" i="1" dirty="0" smtClean="0"/>
              <a:t>. But </a:t>
            </a:r>
            <a:r>
              <a:rPr lang="fr-BE" i="1" dirty="0" err="1" smtClean="0"/>
              <a:t>humans</a:t>
            </a:r>
            <a:r>
              <a:rPr lang="fr-BE" i="1" dirty="0" smtClean="0"/>
              <a:t> are a </a:t>
            </a:r>
            <a:r>
              <a:rPr lang="fr-BE" i="1" dirty="0" err="1" smtClean="0"/>
              <a:t>species</a:t>
            </a:r>
            <a:r>
              <a:rPr lang="fr-BE" i="1" dirty="0" smtClean="0"/>
              <a:t> of </a:t>
            </a:r>
            <a:r>
              <a:rPr lang="fr-BE" i="1" dirty="0" err="1" smtClean="0"/>
              <a:t>builders</a:t>
            </a:r>
            <a:r>
              <a:rPr lang="fr-BE" i="1" dirty="0" smtClean="0"/>
              <a:t>. So let us </a:t>
            </a:r>
            <a:r>
              <a:rPr lang="fr-BE" i="1" dirty="0" err="1" smtClean="0"/>
              <a:t>build</a:t>
            </a:r>
            <a:r>
              <a:rPr lang="fr-BE" i="1" dirty="0" smtClean="0"/>
              <a:t> </a:t>
            </a:r>
            <a:r>
              <a:rPr lang="fr-BE" i="1" dirty="0" err="1" smtClean="0"/>
              <a:t>this</a:t>
            </a:r>
            <a:r>
              <a:rPr lang="fr-BE" i="1" dirty="0" smtClean="0"/>
              <a:t> Global </a:t>
            </a:r>
            <a:r>
              <a:rPr lang="fr-BE" i="1" dirty="0" err="1" smtClean="0"/>
              <a:t>electrical</a:t>
            </a:r>
            <a:r>
              <a:rPr lang="fr-BE" i="1" dirty="0" smtClean="0"/>
              <a:t> </a:t>
            </a:r>
            <a:r>
              <a:rPr lang="fr-BE" i="1" dirty="0" err="1" smtClean="0"/>
              <a:t>grid</a:t>
            </a:r>
            <a:r>
              <a:rPr lang="fr-BE" dirty="0" smtClean="0"/>
              <a:t> » Nicholas Dunlop, Chairman of the </a:t>
            </a:r>
            <a:r>
              <a:rPr lang="fr-BE" dirty="0" err="1" smtClean="0"/>
              <a:t>Climate</a:t>
            </a:r>
            <a:r>
              <a:rPr lang="fr-BE" dirty="0" smtClean="0"/>
              <a:t> </a:t>
            </a:r>
            <a:r>
              <a:rPr lang="fr-BE" dirty="0" err="1" smtClean="0"/>
              <a:t>Parliament</a:t>
            </a:r>
            <a:r>
              <a:rPr lang="fr-BE" dirty="0" smtClean="0"/>
              <a:t>, </a:t>
            </a:r>
            <a:r>
              <a:rPr lang="fr-BE" dirty="0" err="1" smtClean="0"/>
              <a:t>November</a:t>
            </a:r>
            <a:r>
              <a:rPr lang="fr-BE" dirty="0" smtClean="0"/>
              <a:t> 2016, COP22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79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5" y="490246"/>
            <a:ext cx="8605157" cy="56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Connecteur droit avec flèche 85"/>
          <p:cNvCxnSpPr/>
          <p:nvPr/>
        </p:nvCxnSpPr>
        <p:spPr>
          <a:xfrm>
            <a:off x="3862877" y="1943974"/>
            <a:ext cx="2526499" cy="180780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>
            <a:off x="5046671" y="1942434"/>
            <a:ext cx="93010" cy="175282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>
            <a:off x="3213099" y="1897790"/>
            <a:ext cx="407463" cy="177932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endCxn id="38" idx="0"/>
          </p:cNvCxnSpPr>
          <p:nvPr/>
        </p:nvCxnSpPr>
        <p:spPr>
          <a:xfrm flipH="1">
            <a:off x="2220186" y="1896794"/>
            <a:ext cx="407463" cy="177932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453649" y="1942497"/>
            <a:ext cx="154494" cy="1719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endCxn id="29" idx="0"/>
          </p:cNvCxnSpPr>
          <p:nvPr/>
        </p:nvCxnSpPr>
        <p:spPr>
          <a:xfrm flipH="1">
            <a:off x="825726" y="1910525"/>
            <a:ext cx="1317010" cy="176559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12552" y="3512492"/>
            <a:ext cx="10515600" cy="55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grpSp>
        <p:nvGrpSpPr>
          <p:cNvPr id="15" name="Groupe 14"/>
          <p:cNvGrpSpPr/>
          <p:nvPr/>
        </p:nvGrpSpPr>
        <p:grpSpPr>
          <a:xfrm>
            <a:off x="127937" y="1258653"/>
            <a:ext cx="1560782" cy="672893"/>
            <a:chOff x="772511" y="1269151"/>
            <a:chExt cx="1560782" cy="672893"/>
          </a:xfrm>
        </p:grpSpPr>
        <p:sp>
          <p:nvSpPr>
            <p:cNvPr id="3" name="Rectangle 2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72511" y="1269151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Power</a:t>
              </a:r>
            </a:p>
            <a:p>
              <a:pPr algn="ctr"/>
              <a:r>
                <a:rPr lang="fr-BE" b="1" dirty="0"/>
                <a:t>producer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27937" y="2318088"/>
            <a:ext cx="5649322" cy="1040524"/>
            <a:chOff x="772512" y="2869890"/>
            <a:chExt cx="5649322" cy="1040524"/>
          </a:xfrm>
        </p:grpSpPr>
        <p:sp>
          <p:nvSpPr>
            <p:cNvPr id="16" name="Ellipse 15"/>
            <p:cNvSpPr/>
            <p:nvPr/>
          </p:nvSpPr>
          <p:spPr>
            <a:xfrm>
              <a:off x="772512" y="2869890"/>
              <a:ext cx="5649322" cy="10405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716757" y="3140765"/>
              <a:ext cx="35249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800" dirty="0" err="1"/>
                <a:t>Wholesale</a:t>
              </a:r>
              <a:r>
                <a:rPr lang="fr-BE" sz="2800" dirty="0"/>
                <a:t> </a:t>
              </a:r>
              <a:r>
                <a:rPr lang="fr-BE" sz="2800" dirty="0" err="1"/>
                <a:t>market</a:t>
              </a:r>
              <a:r>
                <a:rPr lang="fr-BE" sz="2800" dirty="0"/>
                <a:t>/</a:t>
              </a:r>
              <a:r>
                <a:rPr lang="fr-BE" sz="2800" dirty="0" err="1"/>
                <a:t>grid</a:t>
              </a:r>
              <a:endParaRPr lang="fr-BE" sz="2800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471136" y="1258653"/>
            <a:ext cx="1560782" cy="672893"/>
            <a:chOff x="772511" y="1269151"/>
            <a:chExt cx="1560782" cy="672893"/>
          </a:xfrm>
        </p:grpSpPr>
        <p:sp>
          <p:nvSpPr>
            <p:cNvPr id="20" name="Rectangle 19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72511" y="1269151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Power</a:t>
              </a:r>
            </a:p>
            <a:p>
              <a:pPr algn="ctr"/>
              <a:r>
                <a:rPr lang="fr-BE" b="1" dirty="0"/>
                <a:t>producer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801913" y="1269667"/>
            <a:ext cx="1560782" cy="672893"/>
            <a:chOff x="772511" y="1269151"/>
            <a:chExt cx="1560782" cy="672893"/>
          </a:xfrm>
        </p:grpSpPr>
        <p:sp>
          <p:nvSpPr>
            <p:cNvPr id="23" name="Rectangle 22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72511" y="1269151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Power</a:t>
              </a:r>
            </a:p>
            <a:p>
              <a:pPr algn="ctr"/>
              <a:r>
                <a:rPr lang="fr-BE" b="1" dirty="0"/>
                <a:t>producer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145112" y="1269604"/>
            <a:ext cx="1560782" cy="672893"/>
            <a:chOff x="772511" y="1269151"/>
            <a:chExt cx="1560782" cy="672893"/>
          </a:xfrm>
        </p:grpSpPr>
        <p:sp>
          <p:nvSpPr>
            <p:cNvPr id="26" name="Rectangle 25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72511" y="1269151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Power</a:t>
              </a:r>
            </a:p>
            <a:p>
              <a:pPr algn="ctr"/>
              <a:r>
                <a:rPr lang="fr-BE" b="1" dirty="0"/>
                <a:t>producer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67977" y="3676116"/>
            <a:ext cx="1560782" cy="646331"/>
            <a:chOff x="772511" y="1295713"/>
            <a:chExt cx="1560782" cy="646331"/>
          </a:xfrm>
        </p:grpSpPr>
        <p:sp>
          <p:nvSpPr>
            <p:cNvPr id="29" name="Rectangle 28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772511" y="1411045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Retailer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462437" y="3676116"/>
            <a:ext cx="1560782" cy="646331"/>
            <a:chOff x="772511" y="1295713"/>
            <a:chExt cx="1560782" cy="646331"/>
          </a:xfrm>
        </p:grpSpPr>
        <p:sp>
          <p:nvSpPr>
            <p:cNvPr id="38" name="Rectangle 37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72511" y="1411045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Retailer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2840525" y="3676116"/>
            <a:ext cx="1560782" cy="646331"/>
            <a:chOff x="772511" y="1295713"/>
            <a:chExt cx="1560782" cy="646331"/>
          </a:xfrm>
        </p:grpSpPr>
        <p:sp>
          <p:nvSpPr>
            <p:cNvPr id="41" name="Rectangle 40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72511" y="1411045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Retailer</a:t>
              </a: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4608599" y="3639667"/>
            <a:ext cx="1560782" cy="672893"/>
            <a:chOff x="772511" y="1269151"/>
            <a:chExt cx="1560782" cy="672893"/>
          </a:xfrm>
        </p:grpSpPr>
        <p:sp>
          <p:nvSpPr>
            <p:cNvPr id="45" name="Rectangle 44"/>
            <p:cNvSpPr/>
            <p:nvPr/>
          </p:nvSpPr>
          <p:spPr>
            <a:xfrm>
              <a:off x="944810" y="1295713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72511" y="1269151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Large consumer</a:t>
              </a: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6169381" y="3635029"/>
            <a:ext cx="1560782" cy="682138"/>
            <a:chOff x="1159527" y="1251856"/>
            <a:chExt cx="1560782" cy="682138"/>
          </a:xfrm>
        </p:grpSpPr>
        <p:sp>
          <p:nvSpPr>
            <p:cNvPr id="48" name="Rectangle 47"/>
            <p:cNvSpPr/>
            <p:nvPr/>
          </p:nvSpPr>
          <p:spPr>
            <a:xfrm>
              <a:off x="1394512" y="1295713"/>
              <a:ext cx="1135686" cy="6382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159527" y="1251856"/>
              <a:ext cx="1560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Large</a:t>
              </a:r>
            </a:p>
            <a:p>
              <a:pPr algn="ctr"/>
              <a:r>
                <a:rPr lang="en-US" b="1" dirty="0"/>
                <a:t>prosumer</a:t>
              </a:r>
            </a:p>
          </p:txBody>
        </p:sp>
      </p:grpSp>
      <p:cxnSp>
        <p:nvCxnSpPr>
          <p:cNvPr id="52" name="Connecteur droit avec flèche 51"/>
          <p:cNvCxnSpPr>
            <a:stCxn id="3" idx="2"/>
          </p:cNvCxnSpPr>
          <p:nvPr/>
        </p:nvCxnSpPr>
        <p:spPr>
          <a:xfrm>
            <a:off x="885686" y="1931546"/>
            <a:ext cx="316824" cy="5137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5221621" y="3162395"/>
            <a:ext cx="316824" cy="5137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3613264" y="3325844"/>
            <a:ext cx="213198" cy="35027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5777259" y="2878931"/>
            <a:ext cx="1061657" cy="79332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 flipV="1">
            <a:off x="5651419" y="2994050"/>
            <a:ext cx="924964" cy="679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4617743" y="1942434"/>
            <a:ext cx="163155" cy="470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>
            <a:off x="7730163" y="1331395"/>
            <a:ext cx="531103" cy="10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8321823" y="1064857"/>
            <a:ext cx="38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Electrical energy</a:t>
            </a:r>
            <a:r>
              <a:rPr lang="fr-BE" sz="2800" dirty="0"/>
              <a:t> sales</a:t>
            </a:r>
          </a:p>
        </p:txBody>
      </p:sp>
      <p:grpSp>
        <p:nvGrpSpPr>
          <p:cNvPr id="103" name="Groupe 102"/>
          <p:cNvGrpSpPr/>
          <p:nvPr/>
        </p:nvGrpSpPr>
        <p:grpSpPr>
          <a:xfrm>
            <a:off x="60325" y="4990354"/>
            <a:ext cx="1560782" cy="646331"/>
            <a:chOff x="749870" y="4990354"/>
            <a:chExt cx="1560782" cy="646331"/>
          </a:xfrm>
        </p:grpSpPr>
        <p:sp>
          <p:nvSpPr>
            <p:cNvPr id="95" name="Rectangle 94"/>
            <p:cNvSpPr/>
            <p:nvPr/>
          </p:nvSpPr>
          <p:spPr>
            <a:xfrm>
              <a:off x="922169" y="4990354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749870" y="5120676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Consumer</a:t>
              </a:r>
            </a:p>
          </p:txBody>
        </p:sp>
      </p:grpSp>
      <p:grpSp>
        <p:nvGrpSpPr>
          <p:cNvPr id="107" name="Groupe 106"/>
          <p:cNvGrpSpPr/>
          <p:nvPr/>
        </p:nvGrpSpPr>
        <p:grpSpPr>
          <a:xfrm>
            <a:off x="1471136" y="5004118"/>
            <a:ext cx="1560782" cy="646331"/>
            <a:chOff x="749870" y="4990354"/>
            <a:chExt cx="1560782" cy="646331"/>
          </a:xfrm>
        </p:grpSpPr>
        <p:sp>
          <p:nvSpPr>
            <p:cNvPr id="108" name="Rectangle 107"/>
            <p:cNvSpPr/>
            <p:nvPr/>
          </p:nvSpPr>
          <p:spPr>
            <a:xfrm>
              <a:off x="922169" y="4990354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749870" y="5120676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Consumer</a:t>
              </a:r>
            </a:p>
          </p:txBody>
        </p:sp>
      </p:grpSp>
      <p:grpSp>
        <p:nvGrpSpPr>
          <p:cNvPr id="110" name="Groupe 109"/>
          <p:cNvGrpSpPr/>
          <p:nvPr/>
        </p:nvGrpSpPr>
        <p:grpSpPr>
          <a:xfrm>
            <a:off x="2873978" y="5007128"/>
            <a:ext cx="1560782" cy="646331"/>
            <a:chOff x="749870" y="4990354"/>
            <a:chExt cx="1560782" cy="646331"/>
          </a:xfrm>
        </p:grpSpPr>
        <p:sp>
          <p:nvSpPr>
            <p:cNvPr id="111" name="Rectangle 110"/>
            <p:cNvSpPr/>
            <p:nvPr/>
          </p:nvSpPr>
          <p:spPr>
            <a:xfrm>
              <a:off x="922169" y="4990354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749870" y="5120676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Consumer</a:t>
              </a:r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4608599" y="5007129"/>
            <a:ext cx="1560782" cy="646331"/>
            <a:chOff x="749870" y="4990354"/>
            <a:chExt cx="1560782" cy="646331"/>
          </a:xfrm>
        </p:grpSpPr>
        <p:sp>
          <p:nvSpPr>
            <p:cNvPr id="114" name="Rectangle 113"/>
            <p:cNvSpPr/>
            <p:nvPr/>
          </p:nvSpPr>
          <p:spPr>
            <a:xfrm>
              <a:off x="922169" y="4990354"/>
              <a:ext cx="11709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749870" y="5120676"/>
              <a:ext cx="1560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Prosumer</a:t>
              </a:r>
            </a:p>
          </p:txBody>
        </p:sp>
      </p:grpSp>
      <p:cxnSp>
        <p:nvCxnSpPr>
          <p:cNvPr id="116" name="Connecteur droit avec flèche 115"/>
          <p:cNvCxnSpPr/>
          <p:nvPr/>
        </p:nvCxnSpPr>
        <p:spPr>
          <a:xfrm flipH="1">
            <a:off x="849506" y="4330285"/>
            <a:ext cx="127" cy="6562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 flipH="1">
            <a:off x="2251527" y="4333049"/>
            <a:ext cx="127" cy="6562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3349832" y="4320999"/>
            <a:ext cx="127" cy="65623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>
            <a:stCxn id="41" idx="2"/>
          </p:cNvCxnSpPr>
          <p:nvPr/>
        </p:nvCxnSpPr>
        <p:spPr>
          <a:xfrm>
            <a:off x="3598274" y="4322447"/>
            <a:ext cx="1173494" cy="84634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 flipH="1" flipV="1">
            <a:off x="3947335" y="4312684"/>
            <a:ext cx="978168" cy="69143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33"/>
          <p:cNvSpPr txBox="1"/>
          <p:nvPr/>
        </p:nvSpPr>
        <p:spPr>
          <a:xfrm>
            <a:off x="7678100" y="2221406"/>
            <a:ext cx="4127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Uber-like models for electricity: a definition</a:t>
            </a:r>
            <a:endParaRPr lang="fr-BE" sz="2800" u="sng" dirty="0"/>
          </a:p>
        </p:txBody>
      </p:sp>
      <p:sp>
        <p:nvSpPr>
          <p:cNvPr id="135" name="ZoneTexte 134"/>
          <p:cNvSpPr txBox="1"/>
          <p:nvPr/>
        </p:nvSpPr>
        <p:spPr>
          <a:xfrm>
            <a:off x="7694468" y="3390056"/>
            <a:ext cx="42943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Electrical energy consumed by loads that does not go (only) through the electrical energy sale channels defined </a:t>
            </a:r>
            <a:r>
              <a:rPr lang="en-US" sz="2800"/>
              <a:t>by </a:t>
            </a:r>
            <a:endParaRPr lang="en-US" sz="2800" dirty="0"/>
          </a:p>
        </p:txBody>
      </p:sp>
      <p:cxnSp>
        <p:nvCxnSpPr>
          <p:cNvPr id="136" name="Connecteur droit avec flèche 135"/>
          <p:cNvCxnSpPr/>
          <p:nvPr/>
        </p:nvCxnSpPr>
        <p:spPr>
          <a:xfrm>
            <a:off x="9489029" y="5388349"/>
            <a:ext cx="531103" cy="10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0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003" y="1554821"/>
            <a:ext cx="11910950" cy="969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6255" y="229258"/>
            <a:ext cx="12025745" cy="1325563"/>
          </a:xfrm>
        </p:spPr>
        <p:txBody>
          <a:bodyPr>
            <a:normAutofit/>
          </a:bodyPr>
          <a:lstStyle/>
          <a:p>
            <a:r>
              <a:rPr lang="fr-BE" sz="3600" dirty="0" err="1"/>
              <a:t>Microgrids</a:t>
            </a:r>
            <a:r>
              <a:rPr lang="fr-BE" sz="3600" dirty="0"/>
              <a:t>: the </a:t>
            </a:r>
            <a:r>
              <a:rPr lang="fr-BE" sz="3600" dirty="0" err="1"/>
              <a:t>most</a:t>
            </a:r>
            <a:r>
              <a:rPr lang="fr-BE" sz="3600" dirty="0"/>
              <a:t> </a:t>
            </a:r>
            <a:r>
              <a:rPr lang="fr-BE" sz="3600" dirty="0" err="1"/>
              <a:t>popular</a:t>
            </a:r>
            <a:r>
              <a:rPr lang="fr-BE" sz="3600" dirty="0"/>
              <a:t> </a:t>
            </a:r>
            <a:r>
              <a:rPr lang="fr-BE" sz="3600" dirty="0" err="1"/>
              <a:t>uber-like</a:t>
            </a:r>
            <a:r>
              <a:rPr lang="fr-BE" sz="3600" dirty="0"/>
              <a:t> model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6255" y="1554821"/>
            <a:ext cx="1183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microgrid</a:t>
            </a:r>
            <a:r>
              <a:rPr lang="en-US" sz="2400" dirty="0"/>
              <a:t> is an electrical system that includes one or multiple loads, as well as one or several distributed energy sources, that are operated in parallel with the broader utility  grid.</a:t>
            </a:r>
            <a:endParaRPr lang="fr-BE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7327392" y="3244515"/>
            <a:ext cx="44370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The single-user </a:t>
            </a:r>
            <a:r>
              <a:rPr lang="fr-BE" sz="3200" dirty="0" err="1"/>
              <a:t>microgrid</a:t>
            </a:r>
            <a:endParaRPr lang="fr-BE" sz="3200" dirty="0"/>
          </a:p>
          <a:p>
            <a:endParaRPr lang="fr-BE" sz="2800" dirty="0"/>
          </a:p>
          <a:p>
            <a:pPr marL="457200" indent="-457200">
              <a:buAutoNum type="arabicPeriod"/>
            </a:pPr>
            <a:r>
              <a:rPr lang="fr-BE" sz="2400" dirty="0" err="1"/>
              <a:t>Legal</a:t>
            </a:r>
            <a:r>
              <a:rPr lang="fr-BE" sz="2400" dirty="0"/>
              <a:t>.</a:t>
            </a:r>
          </a:p>
          <a:p>
            <a:pPr marL="457200" indent="-457200">
              <a:buAutoNum type="arabicPeriod"/>
            </a:pPr>
            <a:r>
              <a:rPr lang="fr-BE" sz="2400" dirty="0" err="1"/>
              <a:t>Popularised</a:t>
            </a:r>
            <a:r>
              <a:rPr lang="fr-BE" sz="2400" dirty="0"/>
              <a:t> by PV panels and batteries.  </a:t>
            </a:r>
          </a:p>
          <a:p>
            <a:pPr marL="457200" indent="-457200">
              <a:buAutoNum type="arabicPeriod"/>
            </a:pPr>
            <a:r>
              <a:rPr lang="fr-BE" sz="2400" dirty="0" err="1" smtClean="0"/>
              <a:t>Possibility</a:t>
            </a:r>
            <a:r>
              <a:rPr lang="fr-BE" sz="2400" dirty="0" smtClean="0"/>
              <a:t> </a:t>
            </a:r>
            <a:r>
              <a:rPr lang="fr-BE" sz="2400" dirty="0"/>
              <a:t>to have a microgrid </a:t>
            </a:r>
            <a:r>
              <a:rPr lang="fr-BE" sz="2400" dirty="0" err="1"/>
              <a:t>fully</a:t>
            </a:r>
            <a:r>
              <a:rPr lang="fr-BE" sz="2400" dirty="0"/>
              <a:t> </a:t>
            </a:r>
            <a:r>
              <a:rPr lang="fr-BE" sz="2400" dirty="0" err="1"/>
              <a:t>disconnected</a:t>
            </a:r>
            <a:r>
              <a:rPr lang="fr-BE" sz="2400" dirty="0"/>
              <a:t> </a:t>
            </a:r>
            <a:r>
              <a:rPr lang="fr-BE" sz="2400" dirty="0" err="1" smtClean="0"/>
              <a:t>from</a:t>
            </a:r>
            <a:r>
              <a:rPr lang="fr-BE" sz="2400" dirty="0" smtClean="0"/>
              <a:t> </a:t>
            </a:r>
            <a:r>
              <a:rPr lang="fr-BE" sz="2400" dirty="0"/>
              <a:t>the utility </a:t>
            </a:r>
            <a:r>
              <a:rPr lang="fr-BE" sz="2400" dirty="0" err="1"/>
              <a:t>grid</a:t>
            </a:r>
            <a:r>
              <a:rPr lang="fr-BE" sz="2400" dirty="0"/>
              <a:t>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23" y="4101356"/>
            <a:ext cx="733425" cy="742950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 flipV="1">
            <a:off x="2245426" y="4472831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1" y="3452883"/>
            <a:ext cx="1781375" cy="203989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60934" y="5745504"/>
            <a:ext cx="12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Utility </a:t>
            </a:r>
            <a:r>
              <a:rPr lang="fr-BE" b="1" dirty="0" err="1"/>
              <a:t>grid</a:t>
            </a:r>
            <a:endParaRPr lang="fr-BE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2695698" y="5754387"/>
            <a:ext cx="12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Meter</a:t>
            </a:r>
            <a:endParaRPr lang="fr-BE" b="1" dirty="0"/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3405373" y="4488147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202951" y="5745504"/>
            <a:ext cx="228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Single </a:t>
            </a:r>
            <a:r>
              <a:rPr lang="fr-BE" b="1" dirty="0" err="1"/>
              <a:t>legal</a:t>
            </a:r>
            <a:r>
              <a:rPr lang="fr-BE" b="1" dirty="0"/>
              <a:t> </a:t>
            </a:r>
            <a:r>
              <a:rPr lang="fr-BE" b="1" dirty="0" err="1"/>
              <a:t>entity</a:t>
            </a:r>
            <a:r>
              <a:rPr lang="fr-BE" b="1" dirty="0"/>
              <a:t> (</a:t>
            </a:r>
            <a:r>
              <a:rPr lang="fr-BE" b="1" dirty="0" err="1"/>
              <a:t>e.g</a:t>
            </a:r>
            <a:r>
              <a:rPr lang="fr-BE" b="1" dirty="0"/>
              <a:t>. a </a:t>
            </a:r>
            <a:r>
              <a:rPr lang="fr-BE" b="1" dirty="0" err="1"/>
              <a:t>household</a:t>
            </a:r>
            <a:r>
              <a:rPr lang="fr-BE" b="1" dirty="0"/>
              <a:t>, a </a:t>
            </a:r>
            <a:r>
              <a:rPr lang="fr-BE" b="1" dirty="0" err="1"/>
              <a:t>company</a:t>
            </a:r>
            <a:r>
              <a:rPr lang="fr-BE" b="1" dirty="0"/>
              <a:t>)</a:t>
            </a:r>
          </a:p>
        </p:txBody>
      </p:sp>
      <p:sp>
        <p:nvSpPr>
          <p:cNvPr id="27" name="Ellipse 26"/>
          <p:cNvSpPr/>
          <p:nvPr/>
        </p:nvSpPr>
        <p:spPr>
          <a:xfrm>
            <a:off x="3855645" y="3842012"/>
            <a:ext cx="2521404" cy="12813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27"/>
          <p:cNvSpPr/>
          <p:nvPr/>
        </p:nvSpPr>
        <p:spPr>
          <a:xfrm>
            <a:off x="4165763" y="4164981"/>
            <a:ext cx="2047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Electrical energy source(s) &amp; load(s)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5789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90259" y="675817"/>
            <a:ext cx="435236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The multi-user microgrid</a:t>
            </a:r>
          </a:p>
          <a:p>
            <a:endParaRPr lang="fr-BE" sz="2800" dirty="0"/>
          </a:p>
          <a:p>
            <a:endParaRPr lang="fr-BE" sz="2800" dirty="0"/>
          </a:p>
          <a:p>
            <a:endParaRPr lang="fr-BE" sz="2800" dirty="0"/>
          </a:p>
          <a:p>
            <a:pPr marL="457200" indent="-457200">
              <a:buAutoNum type="arabicPeriod"/>
            </a:pPr>
            <a:r>
              <a:rPr lang="fr-BE" sz="2400" dirty="0" err="1"/>
              <a:t>Regulatory</a:t>
            </a:r>
            <a:r>
              <a:rPr lang="fr-BE" sz="2400" dirty="0"/>
              <a:t> </a:t>
            </a:r>
            <a:r>
              <a:rPr lang="fr-BE" sz="2400" dirty="0" err="1"/>
              <a:t>framework</a:t>
            </a:r>
            <a:r>
              <a:rPr lang="fr-BE" sz="2400" dirty="0"/>
              <a:t> </a:t>
            </a:r>
            <a:r>
              <a:rPr lang="fr-BE" sz="2400" dirty="0" err="1"/>
              <a:t>may</a:t>
            </a:r>
            <a:r>
              <a:rPr lang="fr-BE" sz="2400" dirty="0"/>
              <a:t> not </a:t>
            </a:r>
            <a:r>
              <a:rPr lang="fr-BE" sz="2400" dirty="0" err="1"/>
              <a:t>allow</a:t>
            </a:r>
            <a:r>
              <a:rPr lang="fr-BE" sz="2400" dirty="0"/>
              <a:t> for the </a:t>
            </a:r>
            <a:r>
              <a:rPr lang="fr-BE" sz="2400" dirty="0" err="1"/>
              <a:t>creation</a:t>
            </a:r>
            <a:r>
              <a:rPr lang="fr-BE" sz="2400" dirty="0"/>
              <a:t> of  multi-user microgrids.</a:t>
            </a:r>
          </a:p>
          <a:p>
            <a:pPr marL="457200" indent="-457200">
              <a:buAutoNum type="arabicPeriod"/>
            </a:pPr>
            <a:r>
              <a:rPr lang="fr-BE" sz="2400" dirty="0" err="1"/>
              <a:t>Often</a:t>
            </a:r>
            <a:r>
              <a:rPr lang="fr-BE" sz="2400" dirty="0"/>
              <a:t> more </a:t>
            </a:r>
            <a:r>
              <a:rPr lang="fr-BE" sz="2400" dirty="0" err="1"/>
              <a:t>cost</a:t>
            </a:r>
            <a:r>
              <a:rPr lang="fr-BE" sz="2400" dirty="0"/>
              <a:t>-efficient </a:t>
            </a:r>
            <a:r>
              <a:rPr lang="fr-BE" sz="2400" dirty="0" err="1"/>
              <a:t>than</a:t>
            </a:r>
            <a:r>
              <a:rPr lang="fr-BE" sz="2400" dirty="0"/>
              <a:t> the single-user microgrid (</a:t>
            </a:r>
            <a:r>
              <a:rPr lang="fr-BE" sz="2400" dirty="0" err="1"/>
              <a:t>e.g</a:t>
            </a:r>
            <a:r>
              <a:rPr lang="fr-BE" sz="2400" dirty="0"/>
              <a:t>. </a:t>
            </a:r>
            <a:r>
              <a:rPr lang="fr-BE" sz="2400" dirty="0" err="1"/>
              <a:t>economy</a:t>
            </a:r>
            <a:r>
              <a:rPr lang="fr-BE" sz="2400" dirty="0"/>
              <a:t> of </a:t>
            </a:r>
            <a:r>
              <a:rPr lang="fr-BE" sz="2400" dirty="0" err="1"/>
              <a:t>scale</a:t>
            </a:r>
            <a:r>
              <a:rPr lang="fr-BE" sz="2400" dirty="0"/>
              <a:t> in </a:t>
            </a:r>
            <a:r>
              <a:rPr lang="fr-BE" sz="2400" dirty="0" err="1"/>
              <a:t>generation</a:t>
            </a:r>
            <a:r>
              <a:rPr lang="fr-BE" sz="2400" dirty="0"/>
              <a:t> and </a:t>
            </a:r>
            <a:r>
              <a:rPr lang="fr-BE" sz="2400" dirty="0" err="1"/>
              <a:t>storage</a:t>
            </a:r>
            <a:r>
              <a:rPr lang="fr-BE" sz="2400" dirty="0"/>
              <a:t>, </a:t>
            </a:r>
            <a:r>
              <a:rPr lang="fr-BE" sz="2400" dirty="0" err="1"/>
              <a:t>easier</a:t>
            </a:r>
            <a:r>
              <a:rPr lang="fr-BE" sz="2400" dirty="0"/>
              <a:t> to </a:t>
            </a:r>
            <a:r>
              <a:rPr lang="fr-BE" sz="2400" dirty="0" err="1"/>
              <a:t>get</a:t>
            </a:r>
            <a:r>
              <a:rPr lang="fr-BE" sz="2400" dirty="0"/>
              <a:t> </a:t>
            </a:r>
            <a:r>
              <a:rPr lang="fr-BE" sz="2400" dirty="0" err="1"/>
              <a:t>higher</a:t>
            </a:r>
            <a:r>
              <a:rPr lang="fr-BE" sz="2400" dirty="0"/>
              <a:t> self-</a:t>
            </a:r>
            <a:r>
              <a:rPr lang="fr-BE" sz="2400" dirty="0" err="1"/>
              <a:t>consumption</a:t>
            </a:r>
            <a:r>
              <a:rPr lang="fr-BE" sz="2400" dirty="0"/>
              <a:t> at the multi-user </a:t>
            </a:r>
            <a:r>
              <a:rPr lang="fr-BE" sz="2400" dirty="0" err="1"/>
              <a:t>level</a:t>
            </a:r>
            <a:r>
              <a:rPr lang="fr-BE" sz="2400" dirty="0"/>
              <a:t>).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70" y="3151331"/>
            <a:ext cx="733425" cy="74295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V="1">
            <a:off x="1936673" y="3522806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8" y="2502858"/>
            <a:ext cx="1781375" cy="20398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0306" y="4807354"/>
            <a:ext cx="12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Utility </a:t>
            </a:r>
            <a:r>
              <a:rPr lang="fr-BE" b="1" dirty="0" err="1"/>
              <a:t>grid</a:t>
            </a:r>
            <a:endParaRPr lang="fr-BE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007923" y="4828112"/>
            <a:ext cx="16962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Money </a:t>
            </a:r>
            <a:r>
              <a:rPr lang="fr-BE" b="1" dirty="0" err="1"/>
              <a:t>paid</a:t>
            </a:r>
            <a:r>
              <a:rPr lang="fr-BE" b="1" dirty="0"/>
              <a:t> for </a:t>
            </a:r>
            <a:r>
              <a:rPr lang="fr-BE" b="1" dirty="0" err="1"/>
              <a:t>energy</a:t>
            </a:r>
            <a:r>
              <a:rPr lang="fr-BE" b="1" dirty="0"/>
              <a:t> and  transmission/</a:t>
            </a:r>
          </a:p>
          <a:p>
            <a:r>
              <a:rPr lang="fr-BE" b="1" dirty="0"/>
              <a:t>distribution and  </a:t>
            </a:r>
            <a:r>
              <a:rPr lang="fr-BE" b="1" dirty="0" err="1"/>
              <a:t>tariffs</a:t>
            </a:r>
            <a:r>
              <a:rPr lang="fr-BE" b="1" dirty="0"/>
              <a:t> </a:t>
            </a:r>
            <a:r>
              <a:rPr lang="fr-BE" b="1" dirty="0" err="1"/>
              <a:t>only</a:t>
            </a:r>
            <a:r>
              <a:rPr lang="fr-BE" b="1" dirty="0"/>
              <a:t> </a:t>
            </a:r>
            <a:r>
              <a:rPr lang="fr-BE" b="1" dirty="0" err="1"/>
              <a:t>based</a:t>
            </a:r>
            <a:r>
              <a:rPr lang="fr-BE" b="1" dirty="0"/>
              <a:t> on </a:t>
            </a:r>
            <a:r>
              <a:rPr lang="fr-BE" b="1" dirty="0" err="1"/>
              <a:t>this</a:t>
            </a:r>
            <a:r>
              <a:rPr lang="fr-BE" b="1" dirty="0"/>
              <a:t> </a:t>
            </a:r>
            <a:r>
              <a:rPr lang="fr-BE" b="1" dirty="0" err="1"/>
              <a:t>meter</a:t>
            </a:r>
            <a:r>
              <a:rPr lang="fr-BE" b="1" dirty="0"/>
              <a:t> 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096620" y="3538122"/>
            <a:ext cx="951957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369207" y="4807354"/>
            <a:ext cx="228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Several</a:t>
            </a:r>
            <a:r>
              <a:rPr lang="fr-BE" b="1" dirty="0"/>
              <a:t> </a:t>
            </a:r>
            <a:r>
              <a:rPr lang="fr-BE" b="1" dirty="0" err="1"/>
              <a:t>legal</a:t>
            </a:r>
            <a:r>
              <a:rPr lang="fr-BE" b="1" dirty="0"/>
              <a:t> </a:t>
            </a:r>
            <a:r>
              <a:rPr lang="fr-BE" b="1" dirty="0" err="1"/>
              <a:t>entities</a:t>
            </a:r>
            <a:r>
              <a:rPr lang="fr-BE" b="1" dirty="0"/>
              <a:t>. </a:t>
            </a:r>
            <a:r>
              <a:rPr lang="fr-BE" b="1" dirty="0" err="1"/>
              <a:t>Submetering</a:t>
            </a:r>
            <a:endParaRPr lang="fr-BE" b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25" y="2938397"/>
            <a:ext cx="345503" cy="34999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V="1">
            <a:off x="4048577" y="3276512"/>
            <a:ext cx="0" cy="2700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3267754" y="1398901"/>
            <a:ext cx="1561643" cy="1281384"/>
            <a:chOff x="4132613" y="1407278"/>
            <a:chExt cx="1561643" cy="1281384"/>
          </a:xfrm>
        </p:grpSpPr>
        <p:sp>
          <p:nvSpPr>
            <p:cNvPr id="22" name="Ellipse 21"/>
            <p:cNvSpPr/>
            <p:nvPr/>
          </p:nvSpPr>
          <p:spPr>
            <a:xfrm>
              <a:off x="4132613" y="1407278"/>
              <a:ext cx="1561643" cy="1281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97578" y="1415536"/>
              <a:ext cx="14729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Electrical energy source(s) and/or load(s)</a:t>
              </a:r>
              <a:endParaRPr lang="fr-BE" sz="1600" b="1" dirty="0"/>
            </a:p>
          </p:txBody>
        </p:sp>
      </p:grpSp>
      <p:cxnSp>
        <p:nvCxnSpPr>
          <p:cNvPr id="25" name="Connecteur droit 24"/>
          <p:cNvCxnSpPr/>
          <p:nvPr/>
        </p:nvCxnSpPr>
        <p:spPr>
          <a:xfrm flipV="1">
            <a:off x="4033812" y="2668351"/>
            <a:ext cx="0" cy="2700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49" y="2936420"/>
            <a:ext cx="345503" cy="349990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 flipV="1">
            <a:off x="5780401" y="3274535"/>
            <a:ext cx="0" cy="2700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/>
          <p:cNvGrpSpPr/>
          <p:nvPr/>
        </p:nvGrpSpPr>
        <p:grpSpPr>
          <a:xfrm>
            <a:off x="4999578" y="1396924"/>
            <a:ext cx="1561643" cy="1281384"/>
            <a:chOff x="4132613" y="1407278"/>
            <a:chExt cx="1561643" cy="1281384"/>
          </a:xfrm>
        </p:grpSpPr>
        <p:sp>
          <p:nvSpPr>
            <p:cNvPr id="29" name="Ellipse 28"/>
            <p:cNvSpPr/>
            <p:nvPr/>
          </p:nvSpPr>
          <p:spPr>
            <a:xfrm>
              <a:off x="4132613" y="1407278"/>
              <a:ext cx="1561643" cy="1281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97578" y="1415536"/>
              <a:ext cx="14729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Electrical energy source(s) and/or load(s)</a:t>
              </a:r>
              <a:endParaRPr lang="fr-BE" sz="1600" b="1" dirty="0"/>
            </a:p>
          </p:txBody>
        </p:sp>
      </p:grpSp>
      <p:cxnSp>
        <p:nvCxnSpPr>
          <p:cNvPr id="31" name="Connecteur droit 30"/>
          <p:cNvCxnSpPr/>
          <p:nvPr/>
        </p:nvCxnSpPr>
        <p:spPr>
          <a:xfrm flipV="1">
            <a:off x="5765636" y="2666374"/>
            <a:ext cx="0" cy="2700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4062032" y="3536145"/>
            <a:ext cx="2303142" cy="8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561221" y="3544522"/>
            <a:ext cx="314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7044156" y="3544522"/>
            <a:ext cx="1166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8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Why</a:t>
            </a:r>
            <a:r>
              <a:rPr lang="fr-BE" dirty="0"/>
              <a:t> </a:t>
            </a:r>
            <a:r>
              <a:rPr lang="fr-BE" dirty="0" err="1"/>
              <a:t>microgrids</a:t>
            </a:r>
            <a:r>
              <a:rPr lang="fr-BE" dirty="0"/>
              <a:t>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7679"/>
          </a:xfrm>
        </p:spPr>
        <p:txBody>
          <a:bodyPr/>
          <a:lstStyle/>
          <a:p>
            <a:pPr marL="0" indent="0">
              <a:buNone/>
            </a:pPr>
            <a:r>
              <a:rPr lang="fr-BE" b="1" dirty="0">
                <a:solidFill>
                  <a:srgbClr val="FF0000"/>
                </a:solidFill>
              </a:rPr>
              <a:t> </a:t>
            </a:r>
            <a:r>
              <a:rPr lang="fr-BE" b="1" dirty="0"/>
              <a:t>1. Financial </a:t>
            </a:r>
            <a:r>
              <a:rPr lang="fr-BE" b="1" dirty="0" err="1"/>
              <a:t>reasons</a:t>
            </a:r>
            <a:r>
              <a:rPr lang="fr-BE" b="1" dirty="0"/>
              <a:t>: </a:t>
            </a:r>
            <a:r>
              <a:rPr lang="fr-BE" dirty="0">
                <a:solidFill>
                  <a:srgbClr val="FF0000"/>
                </a:solidFill>
              </a:rPr>
              <a:t>(i)</a:t>
            </a:r>
            <a:r>
              <a:rPr lang="fr-BE" dirty="0"/>
              <a:t> Price </a:t>
            </a:r>
            <a:r>
              <a:rPr lang="fr-BE" dirty="0" err="1"/>
              <a:t>paid</a:t>
            </a:r>
            <a:r>
              <a:rPr lang="fr-BE" dirty="0"/>
              <a:t> for </a:t>
            </a:r>
            <a:r>
              <a:rPr lang="fr-BE" dirty="0" err="1"/>
              <a:t>generating</a:t>
            </a:r>
            <a:r>
              <a:rPr lang="fr-BE" dirty="0"/>
              <a:t> </a:t>
            </a:r>
            <a:r>
              <a:rPr lang="fr-BE" dirty="0" err="1"/>
              <a:t>electricity</a:t>
            </a:r>
            <a:r>
              <a:rPr lang="fr-BE" dirty="0"/>
              <a:t> </a:t>
            </a:r>
            <a:r>
              <a:rPr lang="fr-BE" dirty="0" err="1"/>
              <a:t>locally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lower</a:t>
            </a:r>
            <a:r>
              <a:rPr lang="fr-BE" dirty="0"/>
              <a:t> </a:t>
            </a:r>
            <a:r>
              <a:rPr lang="fr-BE" dirty="0" err="1"/>
              <a:t>than</a:t>
            </a:r>
            <a:r>
              <a:rPr lang="fr-BE" dirty="0"/>
              <a:t> </a:t>
            </a:r>
            <a:r>
              <a:rPr lang="fr-BE" dirty="0" err="1"/>
              <a:t>price</a:t>
            </a:r>
            <a:r>
              <a:rPr lang="fr-BE" dirty="0"/>
              <a:t> </a:t>
            </a:r>
            <a:r>
              <a:rPr lang="fr-BE" dirty="0" err="1"/>
              <a:t>paid</a:t>
            </a:r>
            <a:r>
              <a:rPr lang="fr-BE" dirty="0"/>
              <a:t> for </a:t>
            </a:r>
            <a:r>
              <a:rPr lang="fr-BE" dirty="0" err="1"/>
              <a:t>buying</a:t>
            </a:r>
            <a:r>
              <a:rPr lang="fr-BE" dirty="0"/>
              <a:t> </a:t>
            </a:r>
            <a:r>
              <a:rPr lang="fr-BE" dirty="0" err="1"/>
              <a:t>electricity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utility </a:t>
            </a:r>
            <a:r>
              <a:rPr lang="fr-BE" dirty="0" err="1"/>
              <a:t>grid</a:t>
            </a:r>
            <a:r>
              <a:rPr lang="fr-BE" dirty="0"/>
              <a:t> </a:t>
            </a:r>
            <a:r>
              <a:rPr lang="fr-BE" dirty="0">
                <a:solidFill>
                  <a:srgbClr val="FF0000"/>
                </a:solidFill>
              </a:rPr>
              <a:t>(ii)</a:t>
            </a:r>
            <a:r>
              <a:rPr lang="fr-BE" dirty="0"/>
              <a:t> </a:t>
            </a:r>
            <a:r>
              <a:rPr lang="fr-BE" dirty="0" err="1"/>
              <a:t>Hedging</a:t>
            </a:r>
            <a:r>
              <a:rPr lang="fr-BE" dirty="0"/>
              <a:t> </a:t>
            </a:r>
            <a:r>
              <a:rPr lang="fr-BE" dirty="0" err="1"/>
              <a:t>against</a:t>
            </a:r>
            <a:r>
              <a:rPr lang="fr-BE" dirty="0"/>
              <a:t> high </a:t>
            </a:r>
            <a:r>
              <a:rPr lang="fr-BE" dirty="0" err="1"/>
              <a:t>electricity</a:t>
            </a:r>
            <a:r>
              <a:rPr lang="fr-BE" dirty="0"/>
              <a:t> </a:t>
            </a:r>
            <a:r>
              <a:rPr lang="fr-BE" dirty="0" err="1"/>
              <a:t>prices</a:t>
            </a:r>
            <a:r>
              <a:rPr lang="fr-BE" dirty="0"/>
              <a:t>.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b="1" dirty="0"/>
              <a:t>2. </a:t>
            </a:r>
            <a:r>
              <a:rPr lang="fr-BE" b="1" dirty="0" err="1"/>
              <a:t>Technical</a:t>
            </a:r>
            <a:r>
              <a:rPr lang="fr-BE" b="1" dirty="0"/>
              <a:t> </a:t>
            </a:r>
            <a:r>
              <a:rPr lang="fr-BE" b="1" dirty="0" err="1"/>
              <a:t>reasons</a:t>
            </a:r>
            <a:r>
              <a:rPr lang="fr-BE" b="1" dirty="0"/>
              <a:t>: </a:t>
            </a:r>
            <a:r>
              <a:rPr lang="fr-BE" dirty="0">
                <a:solidFill>
                  <a:srgbClr val="FF0000"/>
                </a:solidFill>
              </a:rPr>
              <a:t>(i)</a:t>
            </a:r>
            <a:r>
              <a:rPr lang="fr-BE" dirty="0"/>
              <a:t> Microgrids – </a:t>
            </a:r>
            <a:r>
              <a:rPr lang="fr-BE" dirty="0" err="1"/>
              <a:t>especially</a:t>
            </a:r>
            <a:r>
              <a:rPr lang="fr-BE" dirty="0"/>
              <a:t> multi-user </a:t>
            </a:r>
            <a:r>
              <a:rPr lang="fr-BE" dirty="0" err="1"/>
              <a:t>ones</a:t>
            </a:r>
            <a:r>
              <a:rPr lang="fr-BE" dirty="0"/>
              <a:t> – are a </a:t>
            </a:r>
            <a:r>
              <a:rPr lang="fr-BE" dirty="0" err="1"/>
              <a:t>great</a:t>
            </a:r>
            <a:r>
              <a:rPr lang="fr-BE" dirty="0"/>
              <a:t> </a:t>
            </a:r>
            <a:r>
              <a:rPr lang="fr-BE" dirty="0" err="1"/>
              <a:t>way</a:t>
            </a:r>
            <a:r>
              <a:rPr lang="fr-BE" dirty="0"/>
              <a:t> for </a:t>
            </a:r>
            <a:r>
              <a:rPr lang="fr-BE" dirty="0" err="1"/>
              <a:t>integrating</a:t>
            </a:r>
            <a:r>
              <a:rPr lang="fr-BE" dirty="0"/>
              <a:t> </a:t>
            </a:r>
            <a:r>
              <a:rPr lang="fr-BE" dirty="0" err="1"/>
              <a:t>renewables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the </a:t>
            </a:r>
            <a:r>
              <a:rPr lang="fr-BE" dirty="0" err="1"/>
              <a:t>grid</a:t>
            </a:r>
            <a:r>
              <a:rPr lang="fr-BE" dirty="0"/>
              <a:t> and </a:t>
            </a:r>
            <a:r>
              <a:rPr lang="fr-BE" dirty="0" err="1"/>
              <a:t>developing</a:t>
            </a:r>
            <a:r>
              <a:rPr lang="fr-BE" dirty="0"/>
              <a:t> active network management </a:t>
            </a:r>
            <a:r>
              <a:rPr lang="fr-BE" dirty="0" err="1"/>
              <a:t>schemes</a:t>
            </a:r>
            <a:r>
              <a:rPr lang="fr-BE" dirty="0"/>
              <a:t> </a:t>
            </a:r>
            <a:r>
              <a:rPr lang="fr-BE" dirty="0">
                <a:solidFill>
                  <a:srgbClr val="FF0000"/>
                </a:solidFill>
              </a:rPr>
              <a:t>(ii) </a:t>
            </a:r>
            <a:r>
              <a:rPr lang="fr-BE" dirty="0"/>
              <a:t>Security of </a:t>
            </a:r>
            <a:r>
              <a:rPr lang="fr-BE" dirty="0" err="1"/>
              <a:t>supply</a:t>
            </a:r>
            <a:r>
              <a:rPr lang="fr-BE" dirty="0"/>
              <a:t>, </a:t>
            </a:r>
            <a:r>
              <a:rPr lang="fr-BE" dirty="0" err="1"/>
              <a:t>especially</a:t>
            </a:r>
            <a:r>
              <a:rPr lang="fr-BE" dirty="0"/>
              <a:t> if the microgrids </a:t>
            </a:r>
            <a:r>
              <a:rPr lang="fr-BE" dirty="0" err="1"/>
              <a:t>can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operated</a:t>
            </a:r>
            <a:r>
              <a:rPr lang="fr-BE" dirty="0"/>
              <a:t> in an </a:t>
            </a:r>
            <a:r>
              <a:rPr lang="fr-BE" dirty="0" err="1"/>
              <a:t>autonomous</a:t>
            </a:r>
            <a:r>
              <a:rPr lang="fr-BE" dirty="0"/>
              <a:t> </a:t>
            </a:r>
            <a:r>
              <a:rPr lang="fr-BE" dirty="0" err="1"/>
              <a:t>way</a:t>
            </a:r>
            <a:r>
              <a:rPr lang="fr-BE" dirty="0"/>
              <a:t>.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b="1" dirty="0"/>
              <a:t>3. </a:t>
            </a:r>
            <a:r>
              <a:rPr lang="fr-BE" b="1" dirty="0" err="1"/>
              <a:t>Societal</a:t>
            </a:r>
            <a:r>
              <a:rPr lang="fr-BE" b="1" dirty="0"/>
              <a:t> </a:t>
            </a:r>
            <a:r>
              <a:rPr lang="fr-BE" b="1" dirty="0" err="1"/>
              <a:t>reasons</a:t>
            </a:r>
            <a:r>
              <a:rPr lang="fr-BE" b="1" dirty="0"/>
              <a:t>: </a:t>
            </a:r>
            <a:r>
              <a:rPr lang="fr-BE" dirty="0">
                <a:solidFill>
                  <a:srgbClr val="FF0000"/>
                </a:solidFill>
              </a:rPr>
              <a:t>(i)</a:t>
            </a:r>
            <a:r>
              <a:rPr lang="fr-BE" dirty="0"/>
              <a:t> Local jobs </a:t>
            </a:r>
            <a:r>
              <a:rPr lang="fr-BE" dirty="0">
                <a:solidFill>
                  <a:srgbClr val="FF0000"/>
                </a:solidFill>
              </a:rPr>
              <a:t>(ii) </a:t>
            </a:r>
            <a:r>
              <a:rPr lang="fr-BE" dirty="0" err="1"/>
              <a:t>Energy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belongs</a:t>
            </a:r>
            <a:r>
              <a:rPr lang="fr-BE" dirty="0"/>
              <a:t> to the people. </a:t>
            </a:r>
          </a:p>
        </p:txBody>
      </p:sp>
    </p:spTree>
    <p:extLst>
      <p:ext uri="{BB962C8B-B14F-4D97-AF65-F5344CB8AC3E}">
        <p14:creationId xmlns:p14="http://schemas.microsoft.com/office/powerpoint/2010/main" val="37705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06979" y="0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/>
              <a:t>A </a:t>
            </a:r>
            <a:r>
              <a:rPr lang="fr-BE" sz="3600" dirty="0" err="1"/>
              <a:t>taxonomy</a:t>
            </a:r>
            <a:r>
              <a:rPr lang="fr-BE" sz="3600" dirty="0"/>
              <a:t> for </a:t>
            </a:r>
            <a:r>
              <a:rPr lang="fr-BE" sz="3600" dirty="0" err="1"/>
              <a:t>uber-like</a:t>
            </a:r>
            <a:r>
              <a:rPr lang="fr-BE" sz="3600" dirty="0"/>
              <a:t> </a:t>
            </a:r>
            <a:r>
              <a:rPr lang="fr-BE" sz="3600" dirty="0" err="1"/>
              <a:t>models</a:t>
            </a:r>
            <a:r>
              <a:rPr lang="fr-BE" sz="3600" dirty="0"/>
              <a:t> for </a:t>
            </a:r>
            <a:r>
              <a:rPr lang="fr-BE" sz="3600" dirty="0" err="1"/>
              <a:t>electricity</a:t>
            </a:r>
            <a:endParaRPr lang="fr-BE" sz="3600" dirty="0"/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1542903" y="1049046"/>
            <a:ext cx="3042984" cy="7512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332038" y="2355268"/>
            <a:ext cx="439696" cy="54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54716" y="1714174"/>
            <a:ext cx="2315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>
                <a:solidFill>
                  <a:srgbClr val="FF0000"/>
                </a:solidFill>
              </a:rPr>
              <a:t>Microgrid</a:t>
            </a:r>
            <a:r>
              <a:rPr lang="fr-BE" sz="2800" dirty="0">
                <a:solidFill>
                  <a:srgbClr val="FF0000"/>
                </a:solidFill>
              </a:rPr>
              <a:t> </a:t>
            </a:r>
            <a:r>
              <a:rPr lang="fr-BE" sz="24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541360" y="2335324"/>
            <a:ext cx="616851" cy="6005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456784" y="1095125"/>
            <a:ext cx="2202024" cy="702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0259035" y="4230150"/>
            <a:ext cx="10839" cy="696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991154" y="3000202"/>
            <a:ext cx="213572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2. Multi-user</a:t>
            </a: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3104188" y="2452378"/>
            <a:ext cx="1724574" cy="1306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822412" y="4678220"/>
            <a:ext cx="1825585" cy="1549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4. Power </a:t>
            </a:r>
            <a:r>
              <a:rPr lang="fr-BE" sz="2400" dirty="0" err="1"/>
              <a:t>generation</a:t>
            </a:r>
            <a:r>
              <a:rPr lang="fr-BE" sz="2400" dirty="0"/>
              <a:t> and/or </a:t>
            </a:r>
            <a:r>
              <a:rPr lang="fr-BE" sz="2400" dirty="0" err="1"/>
              <a:t>storage</a:t>
            </a:r>
            <a:r>
              <a:rPr lang="fr-BE" sz="2400" dirty="0"/>
              <a:t> </a:t>
            </a:r>
            <a:r>
              <a:rPr lang="fr-BE" sz="2400" dirty="0" err="1"/>
              <a:t>anywhere</a:t>
            </a:r>
            <a:endParaRPr lang="fr-BE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sp>
        <p:nvSpPr>
          <p:cNvPr id="16" name="ZoneTexte 15"/>
          <p:cNvSpPr txBox="1"/>
          <p:nvPr/>
        </p:nvSpPr>
        <p:spPr>
          <a:xfrm>
            <a:off x="3487230" y="1774079"/>
            <a:ext cx="2568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</a:rPr>
              <a:t>Virtual </a:t>
            </a:r>
            <a:r>
              <a:rPr lang="fr-BE" sz="2400" dirty="0" err="1">
                <a:solidFill>
                  <a:srgbClr val="FF0000"/>
                </a:solidFill>
              </a:rPr>
              <a:t>microgrid</a:t>
            </a:r>
            <a:r>
              <a:rPr lang="fr-BE" sz="24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5006581" y="1035621"/>
            <a:ext cx="24475" cy="6701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675785" y="3304267"/>
            <a:ext cx="2315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6"/>
                </a:solidFill>
              </a:rPr>
              <a:t>Electric </a:t>
            </a:r>
            <a:r>
              <a:rPr lang="fr-BE" sz="2800" dirty="0" err="1">
                <a:solidFill>
                  <a:schemeClr val="accent6"/>
                </a:solidFill>
              </a:rPr>
              <a:t>Vehicles</a:t>
            </a:r>
            <a:r>
              <a:rPr lang="fr-BE" sz="2800" dirty="0">
                <a:solidFill>
                  <a:schemeClr val="accent6"/>
                </a:solidFill>
              </a:rPr>
              <a:t> (</a:t>
            </a:r>
            <a:r>
              <a:rPr lang="fr-BE" sz="2800" dirty="0" err="1">
                <a:solidFill>
                  <a:schemeClr val="accent6"/>
                </a:solidFill>
              </a:rPr>
              <a:t>EVs</a:t>
            </a:r>
            <a:r>
              <a:rPr lang="fr-BE" sz="2800" dirty="0">
                <a:solidFill>
                  <a:schemeClr val="accent6"/>
                </a:solidFill>
              </a:rPr>
              <a:t>)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375916" y="3324654"/>
            <a:ext cx="2508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accent6"/>
                </a:solidFill>
              </a:rPr>
              <a:t>No </a:t>
            </a:r>
            <a:r>
              <a:rPr lang="fr-BE" sz="2800" dirty="0">
                <a:solidFill>
                  <a:schemeClr val="accent6"/>
                </a:solidFill>
              </a:rPr>
              <a:t>E</a:t>
            </a:r>
            <a:r>
              <a:rPr lang="fr-BE" sz="2800" dirty="0" smtClean="0">
                <a:solidFill>
                  <a:schemeClr val="accent6"/>
                </a:solidFill>
              </a:rPr>
              <a:t>lectric </a:t>
            </a:r>
            <a:r>
              <a:rPr lang="fr-BE" sz="2800" dirty="0" err="1" smtClean="0">
                <a:solidFill>
                  <a:schemeClr val="accent6"/>
                </a:solidFill>
              </a:rPr>
              <a:t>Vehicle</a:t>
            </a:r>
            <a:r>
              <a:rPr lang="fr-BE" sz="2800" dirty="0" smtClean="0">
                <a:solidFill>
                  <a:schemeClr val="accent6"/>
                </a:solidFill>
              </a:rPr>
              <a:t> </a:t>
            </a:r>
            <a:r>
              <a:rPr lang="fr-BE" sz="2800" dirty="0" err="1" smtClean="0">
                <a:solidFill>
                  <a:schemeClr val="accent6"/>
                </a:solidFill>
              </a:rPr>
              <a:t>Battery</a:t>
            </a:r>
            <a:r>
              <a:rPr lang="fr-BE" sz="2800" dirty="0" smtClean="0">
                <a:solidFill>
                  <a:schemeClr val="accent6"/>
                </a:solidFill>
              </a:rPr>
              <a:t> </a:t>
            </a:r>
            <a:endParaRPr lang="fr-BE" sz="2800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3350259" y="4690459"/>
            <a:ext cx="1751191" cy="906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5. </a:t>
            </a:r>
            <a:r>
              <a:rPr lang="fr-BE" sz="2400" dirty="0" err="1"/>
              <a:t>Users</a:t>
            </a:r>
            <a:r>
              <a:rPr lang="fr-BE" sz="2400" dirty="0"/>
              <a:t> close to </a:t>
            </a:r>
            <a:r>
              <a:rPr lang="fr-BE" sz="2400" dirty="0" err="1"/>
              <a:t>each</a:t>
            </a:r>
            <a:r>
              <a:rPr lang="fr-BE" sz="2400" dirty="0"/>
              <a:t> </a:t>
            </a:r>
            <a:r>
              <a:rPr lang="fr-BE" sz="2400" dirty="0" err="1"/>
              <a:t>other</a:t>
            </a:r>
            <a:endParaRPr lang="fr-BE" sz="2400" dirty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6286272" y="4685660"/>
            <a:ext cx="213572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9407062" y="2485080"/>
            <a:ext cx="851973" cy="9696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473130" y="1774833"/>
            <a:ext cx="256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</a:rPr>
              <a:t>Mobile </a:t>
            </a:r>
            <a:r>
              <a:rPr lang="fr-BE" sz="2400" dirty="0" err="1">
                <a:solidFill>
                  <a:srgbClr val="FF0000"/>
                </a:solidFill>
              </a:rPr>
              <a:t>storage</a:t>
            </a:r>
            <a:r>
              <a:rPr lang="fr-BE" sz="2400" dirty="0">
                <a:solidFill>
                  <a:srgbClr val="FF0000"/>
                </a:solidFill>
              </a:rPr>
              <a:t> </a:t>
            </a:r>
            <a:r>
              <a:rPr lang="fr-BE" sz="2400" dirty="0" err="1">
                <a:solidFill>
                  <a:srgbClr val="FF0000"/>
                </a:solidFill>
              </a:rPr>
              <a:t>device</a:t>
            </a: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-18852" y="3016118"/>
            <a:ext cx="213572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1. Single-user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1493325" y="3744729"/>
            <a:ext cx="2135720" cy="4625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dirty="0">
                <a:solidFill>
                  <a:schemeClr val="accent6"/>
                </a:solidFill>
              </a:rPr>
              <a:t>Single-user </a:t>
            </a:r>
          </a:p>
        </p:txBody>
      </p:sp>
      <p:cxnSp>
        <p:nvCxnSpPr>
          <p:cNvPr id="34" name="Connecteur droit 33"/>
          <p:cNvCxnSpPr/>
          <p:nvPr/>
        </p:nvCxnSpPr>
        <p:spPr>
          <a:xfrm flipH="1">
            <a:off x="679134" y="4180140"/>
            <a:ext cx="1294920" cy="430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5031056" y="2452378"/>
            <a:ext cx="208852" cy="1233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24576" y="4694739"/>
            <a:ext cx="1966578" cy="1549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3. Power </a:t>
            </a:r>
            <a:r>
              <a:rPr lang="fr-BE" sz="2400" dirty="0" err="1"/>
              <a:t>generation</a:t>
            </a:r>
            <a:r>
              <a:rPr lang="fr-BE" sz="2400" dirty="0"/>
              <a:t> and/or </a:t>
            </a:r>
            <a:r>
              <a:rPr lang="fr-BE" sz="2400" dirty="0" err="1"/>
              <a:t>storage</a:t>
            </a:r>
            <a:r>
              <a:rPr lang="fr-BE" sz="2400" dirty="0"/>
              <a:t> close to the user  </a:t>
            </a: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3777330" y="3714937"/>
            <a:ext cx="213572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dirty="0">
                <a:solidFill>
                  <a:schemeClr val="accent6"/>
                </a:solidFill>
              </a:rPr>
              <a:t>Multi-user </a:t>
            </a: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4304861" y="4221224"/>
            <a:ext cx="281025" cy="411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5392547" y="4244991"/>
            <a:ext cx="234488" cy="4284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2794653" y="4230150"/>
            <a:ext cx="1" cy="402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4909818" y="4709198"/>
            <a:ext cx="1751191" cy="906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6. </a:t>
            </a:r>
            <a:r>
              <a:rPr lang="fr-BE" sz="2400" dirty="0" err="1"/>
              <a:t>Users</a:t>
            </a:r>
            <a:r>
              <a:rPr lang="fr-BE" sz="2400" dirty="0"/>
              <a:t> </a:t>
            </a:r>
            <a:r>
              <a:rPr lang="fr-BE" sz="2400" dirty="0" err="1"/>
              <a:t>located</a:t>
            </a:r>
            <a:r>
              <a:rPr lang="fr-BE" sz="2400" dirty="0"/>
              <a:t> </a:t>
            </a:r>
            <a:r>
              <a:rPr lang="fr-BE" sz="2400" dirty="0" err="1"/>
              <a:t>anywhere</a:t>
            </a:r>
            <a:endParaRPr lang="fr-BE" sz="2400" dirty="0"/>
          </a:p>
        </p:txBody>
      </p:sp>
      <p:cxnSp>
        <p:nvCxnSpPr>
          <p:cNvPr id="66" name="Connecteur droit 65"/>
          <p:cNvCxnSpPr/>
          <p:nvPr/>
        </p:nvCxnSpPr>
        <p:spPr>
          <a:xfrm flipH="1">
            <a:off x="7595667" y="4180140"/>
            <a:ext cx="210717" cy="4523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8133169" y="2621267"/>
            <a:ext cx="16291" cy="7371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8407730" y="4219732"/>
            <a:ext cx="251078" cy="418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681203" y="4638637"/>
            <a:ext cx="17661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 err="1">
                <a:solidFill>
                  <a:schemeClr val="accent4">
                    <a:lumMod val="50000"/>
                  </a:schemeClr>
                </a:solidFill>
              </a:rPr>
              <a:t>Vehicules</a:t>
            </a:r>
            <a:r>
              <a:rPr lang="fr-BE" sz="2400" dirty="0">
                <a:solidFill>
                  <a:schemeClr val="accent4">
                    <a:lumMod val="50000"/>
                  </a:schemeClr>
                </a:solidFill>
              </a:rPr>
              <a:t> to </a:t>
            </a:r>
          </a:p>
          <a:p>
            <a:r>
              <a:rPr lang="fr-BE" sz="2400" dirty="0" err="1">
                <a:solidFill>
                  <a:schemeClr val="accent4">
                    <a:lumMod val="50000"/>
                  </a:schemeClr>
                </a:solidFill>
              </a:rPr>
              <a:t>Grid</a:t>
            </a:r>
            <a:r>
              <a:rPr lang="fr-BE" sz="2400" dirty="0">
                <a:solidFill>
                  <a:schemeClr val="accent4">
                    <a:lumMod val="50000"/>
                  </a:schemeClr>
                </a:solidFill>
              </a:rPr>
              <a:t> (V2G)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484766" y="4670223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solidFill>
                  <a:schemeClr val="accent4">
                    <a:lumMod val="50000"/>
                  </a:schemeClr>
                </a:solidFill>
              </a:rPr>
              <a:t>Not V2G</a:t>
            </a:r>
          </a:p>
        </p:txBody>
      </p:sp>
      <p:cxnSp>
        <p:nvCxnSpPr>
          <p:cNvPr id="77" name="Connecteur droit 76"/>
          <p:cNvCxnSpPr/>
          <p:nvPr/>
        </p:nvCxnSpPr>
        <p:spPr>
          <a:xfrm flipH="1">
            <a:off x="6055985" y="5151997"/>
            <a:ext cx="794891" cy="7427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space réservé du contenu 2"/>
          <p:cNvSpPr txBox="1">
            <a:spLocks/>
          </p:cNvSpPr>
          <p:nvPr/>
        </p:nvSpPr>
        <p:spPr>
          <a:xfrm>
            <a:off x="4326832" y="5933404"/>
            <a:ext cx="2021836" cy="95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000" dirty="0"/>
              <a:t>7. Car not </a:t>
            </a:r>
            <a:r>
              <a:rPr lang="fr-BE" sz="2000" dirty="0" err="1"/>
              <a:t>always</a:t>
            </a:r>
            <a:r>
              <a:rPr lang="fr-BE" sz="2000" dirty="0"/>
              <a:t> </a:t>
            </a:r>
            <a:r>
              <a:rPr lang="fr-BE" sz="2000" dirty="0" err="1"/>
              <a:t>charged</a:t>
            </a:r>
            <a:r>
              <a:rPr lang="fr-BE" sz="2000" dirty="0"/>
              <a:t> at home</a:t>
            </a:r>
          </a:p>
        </p:txBody>
      </p:sp>
      <p:sp>
        <p:nvSpPr>
          <p:cNvPr id="80" name="Espace réservé du contenu 2"/>
          <p:cNvSpPr txBox="1">
            <a:spLocks/>
          </p:cNvSpPr>
          <p:nvPr/>
        </p:nvSpPr>
        <p:spPr>
          <a:xfrm>
            <a:off x="6335367" y="5894699"/>
            <a:ext cx="1742585" cy="906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000" dirty="0"/>
              <a:t>8. Car </a:t>
            </a:r>
            <a:r>
              <a:rPr lang="fr-BE" sz="2000" dirty="0" err="1"/>
              <a:t>discharging</a:t>
            </a:r>
            <a:r>
              <a:rPr lang="fr-BE" sz="2000" dirty="0"/>
              <a:t> </a:t>
            </a:r>
            <a:r>
              <a:rPr lang="fr-BE" sz="2000" dirty="0" err="1"/>
              <a:t>only</a:t>
            </a:r>
            <a:r>
              <a:rPr lang="fr-BE" sz="2000" dirty="0"/>
              <a:t> at home</a:t>
            </a:r>
          </a:p>
        </p:txBody>
      </p:sp>
      <p:cxnSp>
        <p:nvCxnSpPr>
          <p:cNvPr id="81" name="Connecteur droit 80"/>
          <p:cNvCxnSpPr/>
          <p:nvPr/>
        </p:nvCxnSpPr>
        <p:spPr>
          <a:xfrm flipH="1">
            <a:off x="6783796" y="5453115"/>
            <a:ext cx="1251896" cy="441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space réservé du contenu 2"/>
          <p:cNvSpPr txBox="1">
            <a:spLocks/>
          </p:cNvSpPr>
          <p:nvPr/>
        </p:nvSpPr>
        <p:spPr>
          <a:xfrm>
            <a:off x="7822569" y="5906552"/>
            <a:ext cx="2128953" cy="906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000" dirty="0"/>
              <a:t>9. Car as a substitute for the utility </a:t>
            </a:r>
            <a:r>
              <a:rPr lang="fr-BE" sz="2000" dirty="0" err="1"/>
              <a:t>grid</a:t>
            </a:r>
            <a:endParaRPr lang="fr-BE" sz="2000" dirty="0"/>
          </a:p>
        </p:txBody>
      </p:sp>
      <p:cxnSp>
        <p:nvCxnSpPr>
          <p:cNvPr id="85" name="Connecteur droit 84"/>
          <p:cNvCxnSpPr>
            <a:stCxn id="70" idx="2"/>
          </p:cNvCxnSpPr>
          <p:nvPr/>
        </p:nvCxnSpPr>
        <p:spPr>
          <a:xfrm flipH="1">
            <a:off x="8564265" y="5469634"/>
            <a:ext cx="1" cy="425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9316860" y="4926567"/>
            <a:ext cx="2147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10. Delivery of </a:t>
            </a:r>
            <a:r>
              <a:rPr lang="fr-BE" dirty="0" err="1"/>
              <a:t>electricity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storage</a:t>
            </a:r>
            <a:r>
              <a:rPr lang="fr-BE" dirty="0"/>
              <a:t> </a:t>
            </a:r>
            <a:r>
              <a:rPr lang="fr-BE" dirty="0" err="1"/>
              <a:t>devices</a:t>
            </a:r>
            <a:r>
              <a:rPr lang="fr-BE" dirty="0"/>
              <a:t> </a:t>
            </a:r>
          </a:p>
        </p:txBody>
      </p:sp>
      <p:cxnSp>
        <p:nvCxnSpPr>
          <p:cNvPr id="95" name="Connecteur droit 94"/>
          <p:cNvCxnSpPr/>
          <p:nvPr/>
        </p:nvCxnSpPr>
        <p:spPr>
          <a:xfrm>
            <a:off x="10964881" y="4207743"/>
            <a:ext cx="468140" cy="164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10041885" y="5901135"/>
            <a:ext cx="2150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11. Storage </a:t>
            </a:r>
            <a:r>
              <a:rPr lang="fr-BE" dirty="0" err="1"/>
              <a:t>devices</a:t>
            </a:r>
            <a:endParaRPr lang="fr-BE" dirty="0"/>
          </a:p>
          <a:p>
            <a:r>
              <a:rPr lang="fr-BE" dirty="0"/>
              <a:t>as a substitute for</a:t>
            </a:r>
          </a:p>
          <a:p>
            <a:r>
              <a:rPr lang="fr-BE" dirty="0"/>
              <a:t>the transmission </a:t>
            </a:r>
            <a:r>
              <a:rPr lang="fr-BE" dirty="0" err="1"/>
              <a:t>grid</a:t>
            </a:r>
            <a:r>
              <a:rPr lang="fr-B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85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fear</a:t>
            </a:r>
            <a:r>
              <a:rPr lang="fr-FR" dirty="0" smtClean="0"/>
              <a:t> of </a:t>
            </a:r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tipping</a:t>
            </a:r>
            <a:r>
              <a:rPr lang="fr-FR" dirty="0" smtClean="0"/>
              <a:t> points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534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 smtClean="0"/>
              <a:t>Example</a:t>
            </a:r>
            <a:r>
              <a:rPr lang="fr-FR" b="1" dirty="0" smtClean="0"/>
              <a:t> 1: 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en-US" dirty="0" smtClean="0"/>
              <a:t>sea </a:t>
            </a:r>
            <a:r>
              <a:rPr lang="en-US" dirty="0"/>
              <a:t>ice shrinks it leaves areas of dark ocean that absorb more </a:t>
            </a:r>
            <a:r>
              <a:rPr lang="en-US" dirty="0" smtClean="0"/>
              <a:t>heat, </a:t>
            </a:r>
            <a:r>
              <a:rPr lang="en-US" dirty="0"/>
              <a:t>which in turn causes further shrinkage, and so on in </a:t>
            </a:r>
            <a:r>
              <a:rPr lang="en-US" dirty="0" smtClean="0"/>
              <a:t>a </a:t>
            </a:r>
            <a:r>
              <a:rPr lang="en-US" dirty="0"/>
              <a:t>spiral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Example</a:t>
            </a:r>
            <a:r>
              <a:rPr lang="fr-FR" b="1" dirty="0"/>
              <a:t> </a:t>
            </a:r>
            <a:r>
              <a:rPr lang="fr-FR" b="1" dirty="0" smtClean="0"/>
              <a:t>2: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02" y="3410690"/>
            <a:ext cx="6585858" cy="32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73" y="3447325"/>
            <a:ext cx="1123945" cy="14653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02036" y="137604"/>
            <a:ext cx="62899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800" dirty="0"/>
          </a:p>
          <a:p>
            <a:r>
              <a:rPr lang="fr-BE" sz="3200" dirty="0"/>
              <a:t>Model 3 and 4: The single-user </a:t>
            </a:r>
            <a:r>
              <a:rPr lang="fr-BE" sz="3200" dirty="0" err="1"/>
              <a:t>virtual</a:t>
            </a:r>
            <a:r>
              <a:rPr lang="fr-BE" sz="3200" dirty="0"/>
              <a:t> microgrid</a:t>
            </a:r>
          </a:p>
          <a:p>
            <a:endParaRPr lang="fr-BE" sz="2800" dirty="0"/>
          </a:p>
          <a:p>
            <a:endParaRPr lang="fr-BE" sz="2800" dirty="0"/>
          </a:p>
          <a:p>
            <a:pPr marL="457200" indent="-457200">
              <a:buAutoNum type="arabicPeriod"/>
            </a:pPr>
            <a:r>
              <a:rPr lang="fr-BE" sz="2400" dirty="0"/>
              <a:t>If the user </a:t>
            </a:r>
            <a:r>
              <a:rPr lang="fr-BE" sz="2400" dirty="0" err="1"/>
              <a:t>is</a:t>
            </a:r>
            <a:r>
              <a:rPr lang="fr-BE" sz="2400" dirty="0"/>
              <a:t> </a:t>
            </a:r>
            <a:r>
              <a:rPr lang="fr-BE" sz="2400" dirty="0" err="1"/>
              <a:t>located</a:t>
            </a:r>
            <a:r>
              <a:rPr lang="fr-BE" sz="2400" dirty="0"/>
              <a:t> close to </a:t>
            </a:r>
            <a:r>
              <a:rPr lang="fr-BE" sz="2400" dirty="0" err="1"/>
              <a:t>generation</a:t>
            </a:r>
            <a:r>
              <a:rPr lang="fr-BE" sz="2400" dirty="0"/>
              <a:t>/</a:t>
            </a:r>
            <a:r>
              <a:rPr lang="fr-BE" sz="2400" dirty="0" err="1"/>
              <a:t>storage</a:t>
            </a:r>
            <a:r>
              <a:rPr lang="fr-BE" sz="2400" dirty="0"/>
              <a:t> (Model 3), </a:t>
            </a:r>
            <a:r>
              <a:rPr lang="fr-BE" sz="2400" dirty="0" err="1"/>
              <a:t>it</a:t>
            </a:r>
            <a:r>
              <a:rPr lang="fr-BE" sz="2400" dirty="0"/>
              <a:t> </a:t>
            </a:r>
            <a:r>
              <a:rPr lang="fr-BE" sz="2400" dirty="0" err="1"/>
              <a:t>may</a:t>
            </a:r>
            <a:r>
              <a:rPr lang="fr-BE" sz="2400" dirty="0"/>
              <a:t> have </a:t>
            </a:r>
            <a:r>
              <a:rPr lang="fr-BE" sz="2400" dirty="0" err="1"/>
              <a:t>beneficial</a:t>
            </a:r>
            <a:r>
              <a:rPr lang="fr-BE" sz="2400" dirty="0"/>
              <a:t> </a:t>
            </a:r>
            <a:r>
              <a:rPr lang="fr-BE" sz="2400" dirty="0" err="1"/>
              <a:t>effects</a:t>
            </a:r>
            <a:r>
              <a:rPr lang="fr-BE" sz="2400" dirty="0"/>
              <a:t> on the network to </a:t>
            </a:r>
            <a:r>
              <a:rPr lang="fr-BE" sz="2400" dirty="0" err="1"/>
              <a:t>increase</a:t>
            </a:r>
            <a:r>
              <a:rPr lang="fr-BE" sz="2400" dirty="0"/>
              <a:t> self-</a:t>
            </a:r>
            <a:r>
              <a:rPr lang="fr-BE" sz="2400" dirty="0" err="1"/>
              <a:t>consumption</a:t>
            </a:r>
            <a:r>
              <a:rPr lang="fr-BE" sz="2400" dirty="0"/>
              <a:t> in the </a:t>
            </a:r>
            <a:r>
              <a:rPr lang="fr-BE" sz="2400" dirty="0" err="1"/>
              <a:t>virtual</a:t>
            </a:r>
            <a:r>
              <a:rPr lang="fr-BE" sz="2400" dirty="0"/>
              <a:t> microgrid. </a:t>
            </a:r>
          </a:p>
          <a:p>
            <a:pPr marL="457200" indent="-457200">
              <a:buAutoNum type="arabicPeriod"/>
            </a:pPr>
            <a:r>
              <a:rPr lang="fr-BE" sz="2400" dirty="0"/>
              <a:t>Model 3 </a:t>
            </a:r>
            <a:r>
              <a:rPr lang="fr-BE" sz="2400" dirty="0" err="1"/>
              <a:t>tested</a:t>
            </a:r>
            <a:r>
              <a:rPr lang="fr-BE" sz="2400" dirty="0"/>
              <a:t> in </a:t>
            </a:r>
            <a:r>
              <a:rPr lang="fr-BE" sz="2400" dirty="0" err="1"/>
              <a:t>Belgium</a:t>
            </a:r>
            <a:r>
              <a:rPr lang="fr-BE" sz="2400" dirty="0"/>
              <a:t>. </a:t>
            </a:r>
            <a:r>
              <a:rPr lang="fr-BE" sz="2400" dirty="0" err="1"/>
              <a:t>Known</a:t>
            </a:r>
            <a:r>
              <a:rPr lang="fr-BE" sz="2400" dirty="0"/>
              <a:t> as </a:t>
            </a:r>
            <a:r>
              <a:rPr lang="fr-BE" sz="2400" dirty="0">
                <a:solidFill>
                  <a:srgbClr val="FF0000"/>
                </a:solidFill>
              </a:rPr>
              <a:t>E-Cloud</a:t>
            </a:r>
            <a:r>
              <a:rPr lang="fr-BE" sz="2400" dirty="0"/>
              <a:t>. </a:t>
            </a:r>
            <a:r>
              <a:rPr lang="fr-BE" sz="2400" dirty="0" err="1"/>
              <a:t>Big</a:t>
            </a:r>
            <a:r>
              <a:rPr lang="fr-BE" sz="2400" dirty="0"/>
              <a:t> </a:t>
            </a:r>
            <a:r>
              <a:rPr lang="fr-BE" sz="2400" dirty="0" err="1"/>
              <a:t>storage</a:t>
            </a:r>
            <a:r>
              <a:rPr lang="fr-BE" sz="2400" dirty="0"/>
              <a:t> </a:t>
            </a:r>
            <a:r>
              <a:rPr lang="fr-BE" sz="2400" dirty="0" err="1"/>
              <a:t>generation</a:t>
            </a:r>
            <a:r>
              <a:rPr lang="fr-BE" sz="2400" dirty="0"/>
              <a:t>/</a:t>
            </a:r>
            <a:r>
              <a:rPr lang="fr-BE" sz="2400" dirty="0" err="1"/>
              <a:t>storage</a:t>
            </a:r>
            <a:r>
              <a:rPr lang="fr-BE" sz="2400" dirty="0"/>
              <a:t> </a:t>
            </a:r>
            <a:r>
              <a:rPr lang="fr-BE" sz="2400" dirty="0" err="1"/>
              <a:t>devices</a:t>
            </a:r>
            <a:r>
              <a:rPr lang="fr-BE" sz="2400" dirty="0"/>
              <a:t> in an E-Cloud but </a:t>
            </a:r>
            <a:r>
              <a:rPr lang="fr-BE" sz="2400" dirty="0" err="1"/>
              <a:t>they</a:t>
            </a:r>
            <a:r>
              <a:rPr lang="fr-BE" sz="2400" dirty="0"/>
              <a:t> are </a:t>
            </a:r>
            <a:r>
              <a:rPr lang="fr-BE" sz="2400" dirty="0" err="1"/>
              <a:t>divided</a:t>
            </a:r>
            <a:r>
              <a:rPr lang="fr-BE" sz="2400" dirty="0"/>
              <a:t> up </a:t>
            </a:r>
            <a:r>
              <a:rPr lang="fr-BE" sz="2400" dirty="0" err="1"/>
              <a:t>among</a:t>
            </a:r>
            <a:r>
              <a:rPr lang="fr-BE" sz="2400" dirty="0"/>
              <a:t> </a:t>
            </a:r>
            <a:r>
              <a:rPr lang="fr-BE" sz="2400" dirty="0" err="1"/>
              <a:t>several</a:t>
            </a:r>
            <a:r>
              <a:rPr lang="fr-BE" sz="2400" dirty="0"/>
              <a:t> single </a:t>
            </a:r>
            <a:r>
              <a:rPr lang="fr-BE" sz="2400" dirty="0" err="1"/>
              <a:t>users</a:t>
            </a:r>
            <a:r>
              <a:rPr lang="fr-BE" sz="2400" dirty="0"/>
              <a:t>. </a:t>
            </a:r>
          </a:p>
          <a:p>
            <a:pPr marL="457200" indent="-457200">
              <a:buAutoNum type="arabicPeriod"/>
            </a:pPr>
            <a:r>
              <a:rPr lang="fr-BE" sz="2400" dirty="0"/>
              <a:t>Standard </a:t>
            </a:r>
            <a:r>
              <a:rPr lang="fr-BE" sz="2400" dirty="0" err="1"/>
              <a:t>regulations</a:t>
            </a:r>
            <a:r>
              <a:rPr lang="fr-BE" sz="2400" dirty="0"/>
              <a:t> do not </a:t>
            </a:r>
            <a:r>
              <a:rPr lang="fr-BE" sz="2400" dirty="0" err="1"/>
              <a:t>allow</a:t>
            </a:r>
            <a:r>
              <a:rPr lang="fr-BE" sz="2400" dirty="0"/>
              <a:t> for the </a:t>
            </a:r>
            <a:r>
              <a:rPr lang="fr-BE" sz="2400" dirty="0" err="1"/>
              <a:t>creation</a:t>
            </a:r>
            <a:r>
              <a:rPr lang="fr-BE" sz="2400" dirty="0"/>
              <a:t> of </a:t>
            </a:r>
            <a:r>
              <a:rPr lang="fr-BE" sz="2400" dirty="0" err="1"/>
              <a:t>virtual</a:t>
            </a:r>
            <a:r>
              <a:rPr lang="fr-BE" sz="2400" dirty="0"/>
              <a:t> </a:t>
            </a:r>
            <a:r>
              <a:rPr lang="fr-BE" sz="2400" dirty="0" err="1"/>
              <a:t>microgrids</a:t>
            </a:r>
            <a:r>
              <a:rPr lang="fr-BE" sz="2400" dirty="0"/>
              <a:t>. </a:t>
            </a:r>
          </a:p>
          <a:p>
            <a:pPr marL="457200" indent="-457200">
              <a:buAutoNum type="arabicPeriod"/>
            </a:pPr>
            <a:endParaRPr lang="fr-BE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fr-BE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5" y="4712271"/>
            <a:ext cx="1781375" cy="20398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908" y="5868630"/>
            <a:ext cx="553314" cy="5605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V="1">
            <a:off x="1991264" y="6164923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2991729" y="6168365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457951" y="5722970"/>
            <a:ext cx="1878156" cy="88390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3552953" y="5980257"/>
            <a:ext cx="173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/>
              <a:t>Single user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0" y="3587551"/>
            <a:ext cx="553314" cy="5605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flipV="1">
            <a:off x="705402" y="4229166"/>
            <a:ext cx="0" cy="435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05402" y="3121461"/>
            <a:ext cx="0" cy="435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19" y="2633699"/>
            <a:ext cx="699410" cy="48084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829" y="4502195"/>
            <a:ext cx="553314" cy="56050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1973185" y="4798488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2973650" y="4782445"/>
            <a:ext cx="1128395" cy="194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442001" y="4891400"/>
            <a:ext cx="173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 err="1"/>
              <a:t>Generation</a:t>
            </a:r>
            <a:endParaRPr lang="fr-BE" b="1" dirty="0"/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247062" y="228600"/>
            <a:ext cx="4041503" cy="219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 err="1"/>
              <a:t>From</a:t>
            </a:r>
            <a:r>
              <a:rPr lang="fr-BE" sz="2400" dirty="0"/>
              <a:t> the </a:t>
            </a:r>
            <a:r>
              <a:rPr lang="fr-BE" sz="2400" dirty="0" err="1"/>
              <a:t>market</a:t>
            </a:r>
            <a:r>
              <a:rPr lang="fr-BE" sz="2400" dirty="0"/>
              <a:t> point of </a:t>
            </a:r>
            <a:r>
              <a:rPr lang="fr-BE" sz="2400" dirty="0" err="1"/>
              <a:t>view</a:t>
            </a:r>
            <a:r>
              <a:rPr lang="fr-BE" sz="2400" dirty="0"/>
              <a:t>, the </a:t>
            </a:r>
            <a:r>
              <a:rPr lang="fr-BE" sz="2400" dirty="0" err="1"/>
              <a:t>consumption</a:t>
            </a:r>
            <a:r>
              <a:rPr lang="fr-BE" sz="2400" dirty="0"/>
              <a:t> of the ‘single user’ </a:t>
            </a:r>
            <a:r>
              <a:rPr lang="fr-BE" sz="2400" dirty="0" err="1"/>
              <a:t>is</a:t>
            </a:r>
            <a:r>
              <a:rPr lang="fr-BE" sz="2400" dirty="0"/>
              <a:t>  </a:t>
            </a:r>
            <a:r>
              <a:rPr lang="fr-BE" sz="2400" dirty="0" err="1"/>
              <a:t>equal</a:t>
            </a:r>
            <a:r>
              <a:rPr lang="fr-BE" sz="2400" dirty="0"/>
              <a:t> to the </a:t>
            </a:r>
            <a:r>
              <a:rPr lang="fr-BE" sz="2400" dirty="0" err="1"/>
              <a:t>sum</a:t>
            </a:r>
            <a:r>
              <a:rPr lang="fr-BE" sz="2400" dirty="0"/>
              <a:t> of the </a:t>
            </a:r>
            <a:r>
              <a:rPr lang="fr-BE" sz="2400" dirty="0" err="1"/>
              <a:t>consumption</a:t>
            </a:r>
            <a:r>
              <a:rPr lang="fr-BE" sz="2400" dirty="0"/>
              <a:t> </a:t>
            </a:r>
            <a:r>
              <a:rPr lang="fr-BE" sz="2400" dirty="0" err="1"/>
              <a:t>measured</a:t>
            </a:r>
            <a:r>
              <a:rPr lang="fr-BE" sz="2400" dirty="0"/>
              <a:t> by  the </a:t>
            </a:r>
            <a:r>
              <a:rPr lang="fr-BE" sz="2400" dirty="0" err="1"/>
              <a:t>three</a:t>
            </a:r>
            <a:r>
              <a:rPr lang="fr-BE" sz="2400" dirty="0"/>
              <a:t> </a:t>
            </a:r>
            <a:r>
              <a:rPr lang="fr-BE" sz="2400" dirty="0" err="1"/>
              <a:t>meters</a:t>
            </a:r>
            <a:r>
              <a:rPr lang="fr-BE" sz="2400" dirty="0"/>
              <a:t>, for </a:t>
            </a:r>
            <a:r>
              <a:rPr lang="fr-BE" sz="2400" dirty="0" err="1"/>
              <a:t>every</a:t>
            </a:r>
            <a:r>
              <a:rPr lang="fr-BE" sz="2400" dirty="0"/>
              <a:t> </a:t>
            </a:r>
            <a:r>
              <a:rPr lang="fr-BE" sz="2400" dirty="0" err="1"/>
              <a:t>market</a:t>
            </a:r>
            <a:r>
              <a:rPr lang="fr-BE" sz="2400" dirty="0"/>
              <a:t> </a:t>
            </a:r>
            <a:r>
              <a:rPr lang="fr-BE" sz="2400" dirty="0" err="1"/>
              <a:t>period</a:t>
            </a:r>
            <a:r>
              <a:rPr lang="fr-BE" sz="2400" dirty="0"/>
              <a:t>. </a:t>
            </a:r>
          </a:p>
        </p:txBody>
      </p:sp>
      <p:cxnSp>
        <p:nvCxnSpPr>
          <p:cNvPr id="29" name="Connecteur en arc 28"/>
          <p:cNvCxnSpPr/>
          <p:nvPr/>
        </p:nvCxnSpPr>
        <p:spPr>
          <a:xfrm flipV="1">
            <a:off x="971746" y="2633699"/>
            <a:ext cx="2410585" cy="126049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20" idx="0"/>
          </p:cNvCxnSpPr>
          <p:nvPr/>
        </p:nvCxnSpPr>
        <p:spPr>
          <a:xfrm rot="5400000" flipH="1" flipV="1">
            <a:off x="2372191" y="3389240"/>
            <a:ext cx="1438250" cy="78766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rc 32"/>
          <p:cNvCxnSpPr/>
          <p:nvPr/>
        </p:nvCxnSpPr>
        <p:spPr>
          <a:xfrm rot="5400000" flipH="1" flipV="1">
            <a:off x="1873759" y="4056580"/>
            <a:ext cx="2804684" cy="81941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296051" y="2123419"/>
            <a:ext cx="992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b="1" dirty="0"/>
              <a:t>Σ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94532" y="2719668"/>
            <a:ext cx="173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 err="1"/>
              <a:t>Battery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0263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32" y="3455911"/>
            <a:ext cx="482865" cy="48913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V="1">
            <a:off x="1866499" y="3700479"/>
            <a:ext cx="4502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8" y="2573198"/>
            <a:ext cx="1781375" cy="2039897"/>
          </a:xfrm>
          <a:prstGeom prst="rect">
            <a:avLst/>
          </a:prstGeom>
        </p:spPr>
      </p:pic>
      <p:cxnSp>
        <p:nvCxnSpPr>
          <p:cNvPr id="7" name="Connecteur droit 6"/>
          <p:cNvCxnSpPr>
            <a:stCxn id="46" idx="3"/>
            <a:endCxn id="52" idx="2"/>
          </p:cNvCxnSpPr>
          <p:nvPr/>
        </p:nvCxnSpPr>
        <p:spPr>
          <a:xfrm>
            <a:off x="2807497" y="3700479"/>
            <a:ext cx="4386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361264" y="5513706"/>
            <a:ext cx="1561643" cy="1281384"/>
            <a:chOff x="4132613" y="1407278"/>
            <a:chExt cx="1561643" cy="1281384"/>
          </a:xfrm>
        </p:grpSpPr>
        <p:sp>
          <p:nvSpPr>
            <p:cNvPr id="11" name="Ellipse 10"/>
            <p:cNvSpPr/>
            <p:nvPr/>
          </p:nvSpPr>
          <p:spPr>
            <a:xfrm>
              <a:off x="4132613" y="1407278"/>
              <a:ext cx="1561643" cy="1281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7578" y="1415536"/>
              <a:ext cx="14729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Electrical energy source(s) and/or load(s)</a:t>
              </a:r>
              <a:endParaRPr lang="fr-BE" sz="1600" b="1" dirty="0"/>
            </a:p>
          </p:txBody>
        </p:sp>
      </p:grpSp>
      <p:cxnSp>
        <p:nvCxnSpPr>
          <p:cNvPr id="13" name="Connecteur droit 12"/>
          <p:cNvCxnSpPr/>
          <p:nvPr/>
        </p:nvCxnSpPr>
        <p:spPr>
          <a:xfrm flipH="1" flipV="1">
            <a:off x="1138399" y="4662713"/>
            <a:ext cx="3425" cy="2008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36" y="4853249"/>
            <a:ext cx="482865" cy="489136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>
          <a:xfrm flipH="1" flipV="1">
            <a:off x="1876024" y="4607470"/>
            <a:ext cx="326020" cy="287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 flipV="1">
            <a:off x="2637414" y="5319342"/>
            <a:ext cx="244931" cy="2277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/>
          <p:cNvGrpSpPr/>
          <p:nvPr/>
        </p:nvGrpSpPr>
        <p:grpSpPr>
          <a:xfrm>
            <a:off x="2101523" y="5518564"/>
            <a:ext cx="1561643" cy="1281384"/>
            <a:chOff x="4132613" y="1407278"/>
            <a:chExt cx="1561643" cy="1281384"/>
          </a:xfrm>
        </p:grpSpPr>
        <p:sp>
          <p:nvSpPr>
            <p:cNvPr id="38" name="Ellipse 37"/>
            <p:cNvSpPr/>
            <p:nvPr/>
          </p:nvSpPr>
          <p:spPr>
            <a:xfrm>
              <a:off x="4132613" y="1407278"/>
              <a:ext cx="1561643" cy="1281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97578" y="1415536"/>
              <a:ext cx="14729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Electrical energy source(s) and/or load(s)</a:t>
              </a:r>
              <a:endParaRPr lang="fr-BE" sz="1600" b="1" dirty="0"/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67" y="4868146"/>
            <a:ext cx="482865" cy="489136"/>
          </a:xfrm>
          <a:prstGeom prst="rect">
            <a:avLst/>
          </a:prstGeom>
        </p:spPr>
      </p:pic>
      <p:grpSp>
        <p:nvGrpSpPr>
          <p:cNvPr id="51" name="Groupe 50"/>
          <p:cNvGrpSpPr/>
          <p:nvPr/>
        </p:nvGrpSpPr>
        <p:grpSpPr>
          <a:xfrm>
            <a:off x="3246171" y="3059787"/>
            <a:ext cx="1593157" cy="1281384"/>
            <a:chOff x="4077349" y="1407278"/>
            <a:chExt cx="1593157" cy="1281384"/>
          </a:xfrm>
        </p:grpSpPr>
        <p:sp>
          <p:nvSpPr>
            <p:cNvPr id="52" name="Ellipse 51"/>
            <p:cNvSpPr/>
            <p:nvPr/>
          </p:nvSpPr>
          <p:spPr>
            <a:xfrm>
              <a:off x="4077349" y="1407278"/>
              <a:ext cx="1561643" cy="1281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97578" y="1415536"/>
              <a:ext cx="14729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Electrical energy source(s) and/or load(s)</a:t>
              </a:r>
              <a:endParaRPr lang="fr-BE" sz="1600" b="1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1370241" y="1437734"/>
            <a:ext cx="1293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b="1" dirty="0"/>
              <a:t>Σ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5" y="1635127"/>
            <a:ext cx="684721" cy="69361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023077" y="1445993"/>
            <a:ext cx="356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6000" dirty="0"/>
              <a:t>=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51203" y="2144432"/>
            <a:ext cx="1151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user of </a:t>
            </a:r>
          </a:p>
          <a:p>
            <a:r>
              <a:rPr lang="fr-BE" dirty="0"/>
              <a:t>the </a:t>
            </a:r>
            <a:r>
              <a:rPr lang="fr-BE" dirty="0" err="1"/>
              <a:t>virtual</a:t>
            </a:r>
            <a:endParaRPr lang="fr-BE" dirty="0"/>
          </a:p>
          <a:p>
            <a:r>
              <a:rPr lang="fr-BE" dirty="0" err="1"/>
              <a:t>microgrid</a:t>
            </a:r>
            <a:r>
              <a:rPr lang="fr-BE" dirty="0"/>
              <a:t> 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38" y="1730029"/>
            <a:ext cx="482865" cy="489136"/>
          </a:xfrm>
          <a:prstGeom prst="rect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>
            <a:off x="682492" y="1191379"/>
            <a:ext cx="1" cy="42329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86846" y="604680"/>
            <a:ext cx="3767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Consumption</a:t>
            </a:r>
            <a:r>
              <a:rPr lang="fr-BE" dirty="0"/>
              <a:t> in the </a:t>
            </a:r>
            <a:r>
              <a:rPr lang="fr-BE" dirty="0" err="1"/>
              <a:t>virtual</a:t>
            </a:r>
            <a:r>
              <a:rPr lang="fr-BE" dirty="0"/>
              <a:t> microgrid, </a:t>
            </a:r>
          </a:p>
          <a:p>
            <a:r>
              <a:rPr lang="fr-BE" dirty="0"/>
              <a:t>as </a:t>
            </a:r>
            <a:r>
              <a:rPr lang="fr-BE" dirty="0" err="1"/>
              <a:t>seen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</a:t>
            </a:r>
            <a:r>
              <a:rPr lang="fr-BE" dirty="0" err="1"/>
              <a:t>market</a:t>
            </a:r>
            <a:endParaRPr lang="fr-BE" dirty="0"/>
          </a:p>
        </p:txBody>
      </p:sp>
      <p:cxnSp>
        <p:nvCxnSpPr>
          <p:cNvPr id="19" name="Connecteur droit 18"/>
          <p:cNvCxnSpPr>
            <a:stCxn id="11" idx="0"/>
          </p:cNvCxnSpPr>
          <p:nvPr/>
        </p:nvCxnSpPr>
        <p:spPr>
          <a:xfrm flipH="1" flipV="1">
            <a:off x="1142085" y="5326056"/>
            <a:ext cx="1" cy="187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5676952" y="151672"/>
            <a:ext cx="628996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Model 5 and 6:The multi-user </a:t>
            </a:r>
            <a:r>
              <a:rPr lang="fr-BE" sz="3200" dirty="0" err="1"/>
              <a:t>virtual</a:t>
            </a:r>
            <a:r>
              <a:rPr lang="fr-BE" sz="3200" dirty="0"/>
              <a:t> microgrid</a:t>
            </a:r>
          </a:p>
          <a:p>
            <a:endParaRPr lang="fr-BE" sz="2800" dirty="0"/>
          </a:p>
          <a:p>
            <a:endParaRPr lang="fr-BE" sz="2800" u="sng" dirty="0"/>
          </a:p>
          <a:p>
            <a:pPr marL="457200" indent="-457200">
              <a:buAutoNum type="arabicPeriod"/>
            </a:pPr>
            <a:r>
              <a:rPr lang="fr-BE" sz="2400" dirty="0"/>
              <a:t>May </a:t>
            </a:r>
            <a:r>
              <a:rPr lang="fr-BE" sz="2400" dirty="0" err="1"/>
              <a:t>be</a:t>
            </a:r>
            <a:r>
              <a:rPr lang="fr-BE" sz="2400" dirty="0"/>
              <a:t> </a:t>
            </a:r>
            <a:r>
              <a:rPr lang="fr-BE" sz="2400" dirty="0" err="1"/>
              <a:t>very</a:t>
            </a:r>
            <a:r>
              <a:rPr lang="fr-BE" sz="2400" dirty="0"/>
              <a:t> </a:t>
            </a:r>
            <a:r>
              <a:rPr lang="en-US" sz="2400" dirty="0"/>
              <a:t>helpful</a:t>
            </a:r>
            <a:r>
              <a:rPr lang="fr-BE" sz="2400" dirty="0"/>
              <a:t> to </a:t>
            </a:r>
            <a:r>
              <a:rPr lang="fr-BE" sz="2400" dirty="0" err="1"/>
              <a:t>integrate</a:t>
            </a:r>
            <a:r>
              <a:rPr lang="fr-BE" sz="2400" dirty="0"/>
              <a:t> </a:t>
            </a:r>
            <a:r>
              <a:rPr lang="fr-BE" sz="2400" dirty="0" err="1"/>
              <a:t>renewables</a:t>
            </a:r>
            <a:r>
              <a:rPr lang="fr-BE" sz="2400" dirty="0"/>
              <a:t> </a:t>
            </a:r>
            <a:r>
              <a:rPr lang="fr-BE" sz="2400" dirty="0" smtClean="0"/>
              <a:t>if </a:t>
            </a:r>
            <a:r>
              <a:rPr lang="fr-BE" sz="2400" dirty="0" err="1"/>
              <a:t>users</a:t>
            </a:r>
            <a:r>
              <a:rPr lang="fr-BE" sz="2400" dirty="0"/>
              <a:t> are </a:t>
            </a:r>
            <a:r>
              <a:rPr lang="fr-BE" sz="2400" dirty="0" err="1"/>
              <a:t>located</a:t>
            </a:r>
            <a:r>
              <a:rPr lang="fr-BE" sz="2400" dirty="0"/>
              <a:t> close to </a:t>
            </a:r>
            <a:r>
              <a:rPr lang="fr-BE" sz="2400" dirty="0" err="1"/>
              <a:t>each</a:t>
            </a:r>
            <a:r>
              <a:rPr lang="fr-BE" sz="2400" dirty="0"/>
              <a:t> </a:t>
            </a:r>
            <a:r>
              <a:rPr lang="fr-BE" sz="2400" dirty="0" err="1"/>
              <a:t>other</a:t>
            </a:r>
            <a:r>
              <a:rPr lang="fr-BE" sz="2400" dirty="0"/>
              <a:t> (Model 5</a:t>
            </a:r>
            <a:r>
              <a:rPr lang="fr-BE" sz="2400" dirty="0" smtClean="0"/>
              <a:t>).</a:t>
            </a:r>
            <a:endParaRPr lang="fr-BE" sz="2400" dirty="0"/>
          </a:p>
          <a:p>
            <a:pPr marL="457200" indent="-457200">
              <a:buAutoNum type="arabicPeriod"/>
            </a:pPr>
            <a:endParaRPr lang="fr-BE" sz="2400" dirty="0"/>
          </a:p>
          <a:p>
            <a:pPr marL="457200" indent="-457200">
              <a:buAutoNum type="arabicPeriod"/>
            </a:pPr>
            <a:r>
              <a:rPr lang="fr-BE" sz="2400" dirty="0" err="1"/>
              <a:t>Difficult</a:t>
            </a:r>
            <a:r>
              <a:rPr lang="fr-BE" sz="2400" dirty="0"/>
              <a:t> to have multi-user </a:t>
            </a:r>
            <a:r>
              <a:rPr lang="fr-BE" sz="2400" dirty="0" err="1"/>
              <a:t>virtual</a:t>
            </a:r>
            <a:r>
              <a:rPr lang="fr-BE" sz="2400" dirty="0"/>
              <a:t> microgrids </a:t>
            </a:r>
            <a:r>
              <a:rPr lang="fr-BE" sz="2400" dirty="0" err="1"/>
              <a:t>that</a:t>
            </a:r>
            <a:r>
              <a:rPr lang="fr-BE" sz="2400" dirty="0"/>
              <a:t> </a:t>
            </a:r>
            <a:r>
              <a:rPr lang="fr-BE" sz="2400" dirty="0" err="1"/>
              <a:t>can</a:t>
            </a:r>
            <a:r>
              <a:rPr lang="fr-BE" sz="2400" dirty="0"/>
              <a:t> </a:t>
            </a:r>
            <a:r>
              <a:rPr lang="fr-BE" sz="2400" dirty="0" err="1"/>
              <a:t>operate</a:t>
            </a:r>
            <a:r>
              <a:rPr lang="fr-BE" sz="2400" dirty="0"/>
              <a:t> in an </a:t>
            </a:r>
            <a:r>
              <a:rPr lang="fr-BE" sz="2400" dirty="0" err="1"/>
              <a:t>autonomous</a:t>
            </a:r>
            <a:r>
              <a:rPr lang="fr-BE" sz="2400" dirty="0"/>
              <a:t> </a:t>
            </a:r>
            <a:r>
              <a:rPr lang="fr-BE" sz="2400" dirty="0" err="1"/>
              <a:t>way</a:t>
            </a:r>
            <a:r>
              <a:rPr lang="fr-BE" sz="2400" dirty="0"/>
              <a:t>. </a:t>
            </a:r>
          </a:p>
          <a:p>
            <a:pPr marL="457200" indent="-457200">
              <a:buAutoNum type="arabicPeriod"/>
            </a:pPr>
            <a:endParaRPr lang="fr-BE" sz="2400" dirty="0"/>
          </a:p>
          <a:p>
            <a:pPr marL="457200" indent="-457200">
              <a:buAutoNum type="arabicPeriod"/>
            </a:pPr>
            <a:r>
              <a:rPr lang="fr-BE" sz="2400" dirty="0" err="1"/>
              <a:t>Easier</a:t>
            </a:r>
            <a:r>
              <a:rPr lang="fr-BE" sz="2400" dirty="0"/>
              <a:t> to </a:t>
            </a:r>
            <a:r>
              <a:rPr lang="fr-BE" sz="2400" dirty="0" err="1"/>
              <a:t>create</a:t>
            </a:r>
            <a:r>
              <a:rPr lang="fr-BE" sz="2400" dirty="0"/>
              <a:t> a multi-user </a:t>
            </a:r>
            <a:r>
              <a:rPr lang="fr-BE" sz="2400" dirty="0" err="1"/>
              <a:t>virtual</a:t>
            </a:r>
            <a:r>
              <a:rPr lang="fr-BE" sz="2400" dirty="0"/>
              <a:t> </a:t>
            </a:r>
            <a:r>
              <a:rPr lang="fr-BE" sz="2400" dirty="0" err="1"/>
              <a:t>microgrid</a:t>
            </a:r>
            <a:r>
              <a:rPr lang="fr-BE" sz="2400" dirty="0"/>
              <a:t> in one area of a network </a:t>
            </a:r>
            <a:r>
              <a:rPr lang="fr-BE" sz="2400" dirty="0" err="1"/>
              <a:t>than</a:t>
            </a:r>
            <a:r>
              <a:rPr lang="fr-BE" sz="2400" dirty="0"/>
              <a:t> a multi-user </a:t>
            </a:r>
            <a:r>
              <a:rPr lang="fr-BE" sz="2400" dirty="0" err="1"/>
              <a:t>microgrid</a:t>
            </a:r>
            <a:r>
              <a:rPr lang="fr-BE" sz="2400" dirty="0"/>
              <a:t>. In a multi-user </a:t>
            </a:r>
            <a:r>
              <a:rPr lang="fr-BE" sz="2400" dirty="0" err="1"/>
              <a:t>microgrid</a:t>
            </a:r>
            <a:r>
              <a:rPr lang="fr-BE" sz="2400" dirty="0"/>
              <a:t>, one single </a:t>
            </a:r>
            <a:r>
              <a:rPr lang="fr-BE" sz="2400" dirty="0" err="1"/>
              <a:t>potential</a:t>
            </a:r>
            <a:r>
              <a:rPr lang="fr-BE" sz="2400" dirty="0"/>
              <a:t> user </a:t>
            </a:r>
            <a:r>
              <a:rPr lang="fr-BE" sz="2400" dirty="0" err="1"/>
              <a:t>may</a:t>
            </a:r>
            <a:r>
              <a:rPr lang="fr-BE" sz="2400" dirty="0"/>
              <a:t> block the </a:t>
            </a:r>
            <a:r>
              <a:rPr lang="fr-BE" sz="2400" dirty="0" err="1"/>
              <a:t>creation</a:t>
            </a:r>
            <a:r>
              <a:rPr lang="fr-BE" sz="2400" dirty="0"/>
              <a:t> of the </a:t>
            </a:r>
            <a:r>
              <a:rPr lang="fr-BE" sz="2400" dirty="0" err="1"/>
              <a:t>microgrid</a:t>
            </a:r>
            <a:r>
              <a:rPr lang="fr-BE" sz="2400" dirty="0"/>
              <a:t>. </a:t>
            </a:r>
          </a:p>
          <a:p>
            <a:pPr marL="457200" indent="-457200">
              <a:buAutoNum type="arabicPeriod"/>
            </a:pPr>
            <a:endParaRPr lang="fr-BE" sz="2400" dirty="0"/>
          </a:p>
          <a:p>
            <a:pPr marL="457200" indent="-457200">
              <a:buAutoNum type="arabicPeriod"/>
            </a:pPr>
            <a:endParaRPr lang="fr-BE" sz="2400" dirty="0"/>
          </a:p>
          <a:p>
            <a:pPr marL="457200" indent="-457200">
              <a:buAutoNum type="arabicPeriod"/>
            </a:pPr>
            <a:endParaRPr lang="fr-BE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fr-BE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6265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9" y="2580324"/>
            <a:ext cx="9610725" cy="39147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064" y="1885442"/>
            <a:ext cx="6657975" cy="1247775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80701" y="-125218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/>
              <a:t> Model 5 (not 6) </a:t>
            </a:r>
            <a:r>
              <a:rPr lang="fr-BE" sz="3600" dirty="0" smtClean="0"/>
              <a:t> </a:t>
            </a:r>
            <a:r>
              <a:rPr lang="fr-BE" sz="3600" dirty="0" err="1"/>
              <a:t>authorized</a:t>
            </a:r>
            <a:r>
              <a:rPr lang="fr-BE" sz="3600" dirty="0"/>
              <a:t> in </a:t>
            </a:r>
            <a:r>
              <a:rPr lang="fr-BE" sz="3600" dirty="0" smtClean="0"/>
              <a:t>France?</a:t>
            </a:r>
            <a:endParaRPr lang="fr-BE" sz="36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51150" y="1091952"/>
            <a:ext cx="12040850" cy="117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400" dirty="0"/>
              <a:t>A </a:t>
            </a:r>
            <a:r>
              <a:rPr lang="fr-BE" sz="2400" dirty="0" err="1"/>
              <a:t>piece</a:t>
            </a:r>
            <a:r>
              <a:rPr lang="fr-BE" sz="2400" dirty="0"/>
              <a:t> of French </a:t>
            </a:r>
            <a:r>
              <a:rPr lang="fr-BE" sz="2400" dirty="0" err="1"/>
              <a:t>regulation</a:t>
            </a:r>
            <a:r>
              <a:rPr lang="fr-BE" sz="2400" dirty="0"/>
              <a:t> </a:t>
            </a:r>
            <a:r>
              <a:rPr lang="fr-BE" sz="2400" dirty="0" smtClean="0"/>
              <a:t>« </a:t>
            </a:r>
            <a:r>
              <a:rPr lang="fr-BE" sz="2400" dirty="0" err="1" smtClean="0"/>
              <a:t>authorizing</a:t>
            </a:r>
            <a:r>
              <a:rPr lang="fr-BE" sz="2400" dirty="0" smtClean="0"/>
              <a:t> » </a:t>
            </a:r>
            <a:r>
              <a:rPr lang="fr-BE" sz="2400" dirty="0"/>
              <a:t>the </a:t>
            </a:r>
            <a:r>
              <a:rPr lang="fr-BE" sz="2400" dirty="0" err="1"/>
              <a:t>creation</a:t>
            </a:r>
            <a:r>
              <a:rPr lang="fr-BE" sz="2400" dirty="0"/>
              <a:t> of  multi-user </a:t>
            </a:r>
            <a:r>
              <a:rPr lang="fr-BE" sz="2400" dirty="0" err="1"/>
              <a:t>virtual</a:t>
            </a:r>
            <a:r>
              <a:rPr lang="fr-BE" sz="2400" dirty="0"/>
              <a:t> microgrids for </a:t>
            </a:r>
            <a:r>
              <a:rPr lang="fr-BE" sz="2400" dirty="0" err="1"/>
              <a:t>which</a:t>
            </a:r>
            <a:r>
              <a:rPr lang="fr-BE" sz="2400" dirty="0"/>
              <a:t> all the </a:t>
            </a:r>
            <a:r>
              <a:rPr lang="fr-BE" sz="2400" dirty="0" err="1"/>
              <a:t>users</a:t>
            </a:r>
            <a:r>
              <a:rPr lang="fr-BE" sz="2400" dirty="0"/>
              <a:t> are </a:t>
            </a:r>
            <a:r>
              <a:rPr lang="fr-BE" sz="2400" dirty="0" err="1"/>
              <a:t>connected</a:t>
            </a:r>
            <a:r>
              <a:rPr lang="fr-BE" sz="2400" dirty="0"/>
              <a:t> to the </a:t>
            </a:r>
            <a:r>
              <a:rPr lang="fr-BE" sz="2400" dirty="0" err="1"/>
              <a:t>same</a:t>
            </a:r>
            <a:r>
              <a:rPr lang="fr-BE" sz="2400" dirty="0"/>
              <a:t> </a:t>
            </a:r>
            <a:r>
              <a:rPr lang="fr-BE" sz="2400" dirty="0" err="1"/>
              <a:t>low</a:t>
            </a:r>
            <a:r>
              <a:rPr lang="fr-BE" sz="2400" dirty="0"/>
              <a:t>-voltage feeder (Model 5):</a:t>
            </a:r>
          </a:p>
        </p:txBody>
      </p:sp>
      <p:sp>
        <p:nvSpPr>
          <p:cNvPr id="2" name="Rectangle 1"/>
          <p:cNvSpPr/>
          <p:nvPr/>
        </p:nvSpPr>
        <p:spPr>
          <a:xfrm>
            <a:off x="6992215" y="6310433"/>
            <a:ext cx="4979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PS: </a:t>
            </a:r>
            <a:r>
              <a:rPr lang="fr-BE" dirty="0" err="1"/>
              <a:t>Sorry</a:t>
            </a:r>
            <a:r>
              <a:rPr lang="fr-BE" dirty="0"/>
              <a:t> for </a:t>
            </a:r>
            <a:r>
              <a:rPr lang="fr-BE" dirty="0" err="1"/>
              <a:t>those</a:t>
            </a:r>
            <a:r>
              <a:rPr lang="fr-BE" dirty="0"/>
              <a:t> of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who</a:t>
            </a:r>
            <a:r>
              <a:rPr lang="fr-BE" dirty="0"/>
              <a:t> do not </a:t>
            </a:r>
            <a:r>
              <a:rPr lang="fr-BE" dirty="0" err="1"/>
              <a:t>speak</a:t>
            </a:r>
            <a:r>
              <a:rPr lang="fr-BE" dirty="0"/>
              <a:t> French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8"/>
          <p:cNvSpPr txBox="1">
            <a:spLocks/>
          </p:cNvSpPr>
          <p:nvPr/>
        </p:nvSpPr>
        <p:spPr>
          <a:xfrm>
            <a:off x="838200" y="562709"/>
            <a:ext cx="10515600" cy="198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Model 7: EV – Car not always charged at home</a:t>
            </a:r>
            <a:endParaRPr lang="fr-BE" sz="3200" dirty="0"/>
          </a:p>
          <a:p>
            <a:r>
              <a:rPr lang="en-US" sz="3200" dirty="0"/>
              <a:t>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562707" y="1458572"/>
            <a:ext cx="104663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few comments on how this model could affect the electrical industry: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1. May help domestic microgrids with PV and batteries to  go fully off grid. How? During a sunny period the owner of the (good-sized</a:t>
            </a:r>
            <a:r>
              <a:rPr lang="en-US" sz="2400" dirty="0" smtClean="0"/>
              <a:t>) domestic </a:t>
            </a:r>
            <a:r>
              <a:rPr lang="en-US" sz="2400" dirty="0"/>
              <a:t>microgrid would </a:t>
            </a:r>
            <a:r>
              <a:rPr lang="en-US" sz="2400" dirty="0" smtClean="0"/>
              <a:t>charge its EV at home. </a:t>
            </a:r>
            <a:r>
              <a:rPr lang="en-US" sz="2400" dirty="0"/>
              <a:t>Otherwise, </a:t>
            </a:r>
            <a:r>
              <a:rPr lang="en-US" sz="2400" dirty="0" smtClean="0"/>
              <a:t>he would </a:t>
            </a:r>
            <a:r>
              <a:rPr lang="en-US" sz="2400" dirty="0"/>
              <a:t>charge it at another location. This would help the fully off-grid microgrid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handle the inter-seasonal fluctuations</a:t>
            </a:r>
            <a:r>
              <a:rPr lang="en-US" sz="2400" dirty="0"/>
              <a:t> of PV energy. </a:t>
            </a:r>
          </a:p>
          <a:p>
            <a:endParaRPr lang="en-US" sz="2400" dirty="0"/>
          </a:p>
          <a:p>
            <a:r>
              <a:rPr lang="en-US" sz="2400" dirty="0"/>
              <a:t>2. The EVs could be charged immediately adjacent to renewable generation units where electricity costs may be much lower than retailing cost for electricity. Two numbers: retail price for electricity in Belgium: </a:t>
            </a:r>
            <a:r>
              <a:rPr lang="en-US" sz="2400" dirty="0">
                <a:solidFill>
                  <a:srgbClr val="FF0000"/>
                </a:solidFill>
              </a:rPr>
              <a:t>250 €/MWh</a:t>
            </a:r>
            <a:r>
              <a:rPr lang="en-US" sz="2400" dirty="0"/>
              <a:t>. Cost of PV energy in Belgium: less than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100 €/MWh</a:t>
            </a:r>
            <a:r>
              <a:rPr lang="en-US" sz="2400" dirty="0"/>
              <a:t>.</a:t>
            </a:r>
          </a:p>
          <a:p>
            <a:r>
              <a:rPr lang="en-US" sz="2400" dirty="0"/>
              <a:t>May also help to avoid problems on distribution networks caused by renewables. 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90" y="646383"/>
            <a:ext cx="8427647" cy="55690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18" y="6457318"/>
            <a:ext cx="119059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Download the reference:</a:t>
            </a:r>
            <a:r>
              <a:rPr lang="en-US" sz="1600" b="1" dirty="0"/>
              <a:t>  </a:t>
            </a:r>
            <a:r>
              <a:rPr lang="en-US" sz="1600" dirty="0">
                <a:hlinkClick r:id="rId3"/>
              </a:rPr>
              <a:t>An App-based Algorithmic Approach for Harvesting Local and Renewable Energy Using Electric Vehicles</a:t>
            </a:r>
            <a:r>
              <a:rPr lang="en-US" sz="1600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9892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75489" y="1825625"/>
            <a:ext cx="48310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Could allow for the creation of  fully off-grid microgrids that do not have their own generation capacities.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>
                <a:solidFill>
                  <a:srgbClr val="FF0000"/>
                </a:solidFill>
              </a:rPr>
              <a:t>Self-driving EVs </a:t>
            </a:r>
            <a:r>
              <a:rPr lang="en-US" dirty="0"/>
              <a:t>could, during the night, autonomously bring back electricity to the house. This electricity could be stored in the batteries of the house. </a:t>
            </a:r>
          </a:p>
        </p:txBody>
      </p:sp>
      <p:sp>
        <p:nvSpPr>
          <p:cNvPr id="25" name="Espace réservé du contenu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Model 8: V2G – Vehicle discharging only at home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52" y="1375030"/>
            <a:ext cx="6570667" cy="50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6021" y="241008"/>
            <a:ext cx="10515600" cy="7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Model 9: V2G – Car as a substitute for the utility grid</a:t>
            </a:r>
          </a:p>
        </p:txBody>
      </p:sp>
      <p:sp>
        <p:nvSpPr>
          <p:cNvPr id="4" name="Espace réservé du contenu 8"/>
          <p:cNvSpPr txBox="1">
            <a:spLocks/>
          </p:cNvSpPr>
          <p:nvPr/>
        </p:nvSpPr>
        <p:spPr>
          <a:xfrm>
            <a:off x="1286021" y="9651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86397" y="2082804"/>
            <a:ext cx="4374173" cy="3320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/>
              <a:t>EV </a:t>
            </a:r>
            <a:r>
              <a:rPr lang="fr-BE" dirty="0" err="1"/>
              <a:t>charging</a:t>
            </a:r>
            <a:r>
              <a:rPr lang="fr-BE" dirty="0"/>
              <a:t>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carried</a:t>
            </a:r>
            <a:r>
              <a:rPr lang="fr-BE" dirty="0"/>
              <a:t> out </a:t>
            </a:r>
            <a:r>
              <a:rPr lang="fr-BE" dirty="0" err="1"/>
              <a:t>next</a:t>
            </a:r>
            <a:r>
              <a:rPr lang="fr-BE" dirty="0"/>
              <a:t> to </a:t>
            </a:r>
            <a:r>
              <a:rPr lang="fr-BE" dirty="0" err="1"/>
              <a:t>electricity</a:t>
            </a:r>
            <a:r>
              <a:rPr lang="fr-BE" dirty="0"/>
              <a:t> sources at a cheap </a:t>
            </a:r>
            <a:r>
              <a:rPr lang="fr-BE" dirty="0" err="1"/>
              <a:t>price</a:t>
            </a:r>
            <a:r>
              <a:rPr lang="fr-BE" dirty="0"/>
              <a:t>. </a:t>
            </a:r>
            <a:r>
              <a:rPr lang="fr-BE" dirty="0" err="1"/>
              <a:t>Afterwards</a:t>
            </a:r>
            <a:r>
              <a:rPr lang="fr-BE" dirty="0"/>
              <a:t>, </a:t>
            </a:r>
            <a:r>
              <a:rPr lang="fr-BE" dirty="0" err="1"/>
              <a:t>EVs</a:t>
            </a:r>
            <a:r>
              <a:rPr lang="fr-BE" dirty="0"/>
              <a:t>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directly</a:t>
            </a:r>
            <a:r>
              <a:rPr lang="fr-BE" dirty="0"/>
              <a:t> </a:t>
            </a:r>
            <a:r>
              <a:rPr lang="fr-BE" dirty="0" err="1"/>
              <a:t>sell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electricity</a:t>
            </a:r>
            <a:r>
              <a:rPr lang="fr-BE" dirty="0"/>
              <a:t> (</a:t>
            </a:r>
            <a:r>
              <a:rPr lang="fr-BE" dirty="0" err="1"/>
              <a:t>without</a:t>
            </a:r>
            <a:r>
              <a:rPr lang="fr-BE" dirty="0"/>
              <a:t> </a:t>
            </a:r>
            <a:r>
              <a:rPr lang="fr-BE" dirty="0" err="1"/>
              <a:t>using</a:t>
            </a:r>
            <a:r>
              <a:rPr lang="fr-BE" dirty="0"/>
              <a:t> the </a:t>
            </a:r>
            <a:r>
              <a:rPr lang="fr-BE" dirty="0" err="1"/>
              <a:t>grid</a:t>
            </a:r>
            <a:r>
              <a:rPr lang="fr-BE" dirty="0"/>
              <a:t>) to </a:t>
            </a:r>
            <a:r>
              <a:rPr lang="fr-BE" dirty="0" err="1"/>
              <a:t>any</a:t>
            </a:r>
            <a:r>
              <a:rPr lang="fr-BE" dirty="0"/>
              <a:t> </a:t>
            </a:r>
            <a:r>
              <a:rPr lang="fr-BE" dirty="0" err="1" smtClean="0"/>
              <a:t>electricity</a:t>
            </a:r>
            <a:r>
              <a:rPr lang="fr-BE" dirty="0" smtClean="0"/>
              <a:t> consumer </a:t>
            </a:r>
            <a:r>
              <a:rPr lang="fr-BE" dirty="0"/>
              <a:t>at a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price</a:t>
            </a:r>
            <a:r>
              <a:rPr lang="fr-BE" dirty="0"/>
              <a:t>. As </a:t>
            </a:r>
            <a:r>
              <a:rPr lang="fr-BE" dirty="0" err="1"/>
              <a:t>such</a:t>
            </a:r>
            <a:r>
              <a:rPr lang="fr-BE" dirty="0"/>
              <a:t>,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will</a:t>
            </a:r>
            <a:r>
              <a:rPr lang="fr-BE" dirty="0"/>
              <a:t> </a:t>
            </a:r>
            <a:r>
              <a:rPr lang="fr-BE" dirty="0" err="1"/>
              <a:t>act</a:t>
            </a:r>
            <a:r>
              <a:rPr lang="fr-BE" dirty="0"/>
              <a:t> as a </a:t>
            </a:r>
            <a:r>
              <a:rPr lang="fr-BE" dirty="0" err="1">
                <a:solidFill>
                  <a:srgbClr val="FF0000"/>
                </a:solidFill>
              </a:rPr>
              <a:t>true</a:t>
            </a:r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BE" dirty="0" err="1">
                <a:solidFill>
                  <a:srgbClr val="FF0000"/>
                </a:solidFill>
              </a:rPr>
              <a:t>competitor</a:t>
            </a:r>
            <a:r>
              <a:rPr lang="fr-BE" dirty="0">
                <a:solidFill>
                  <a:srgbClr val="FF0000"/>
                </a:solidFill>
              </a:rPr>
              <a:t> for the utility </a:t>
            </a:r>
            <a:r>
              <a:rPr lang="fr-BE" dirty="0" err="1">
                <a:solidFill>
                  <a:srgbClr val="FF0000"/>
                </a:solidFill>
              </a:rPr>
              <a:t>grid</a:t>
            </a:r>
            <a:r>
              <a:rPr lang="fr-B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1" y="1446796"/>
            <a:ext cx="7120890" cy="4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437005"/>
            <a:ext cx="60198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Model 9 </a:t>
            </a:r>
            <a:r>
              <a:rPr lang="fr-BE" dirty="0" err="1"/>
              <a:t>may</a:t>
            </a:r>
            <a:r>
              <a:rPr lang="fr-BE" dirty="0"/>
              <a:t> </a:t>
            </a:r>
            <a:r>
              <a:rPr lang="fr-BE" dirty="0" err="1"/>
              <a:t>become</a:t>
            </a:r>
            <a:r>
              <a:rPr lang="fr-BE" dirty="0"/>
              <a:t> </a:t>
            </a:r>
            <a:r>
              <a:rPr lang="fr-BE" dirty="0" err="1"/>
              <a:t>very</a:t>
            </a:r>
            <a:r>
              <a:rPr lang="fr-BE" dirty="0"/>
              <a:t> </a:t>
            </a:r>
            <a:r>
              <a:rPr lang="fr-BE" dirty="0" err="1"/>
              <a:t>successful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rise</a:t>
            </a:r>
            <a:r>
              <a:rPr lang="fr-BE" dirty="0"/>
              <a:t> of </a:t>
            </a:r>
            <a:r>
              <a:rPr lang="fr-BE" dirty="0">
                <a:solidFill>
                  <a:srgbClr val="FF0000"/>
                </a:solidFill>
              </a:rPr>
              <a:t>self-</a:t>
            </a:r>
            <a:r>
              <a:rPr lang="fr-BE" dirty="0" err="1">
                <a:solidFill>
                  <a:srgbClr val="FF0000"/>
                </a:solidFill>
              </a:rPr>
              <a:t>driving</a:t>
            </a:r>
            <a:r>
              <a:rPr lang="fr-BE" dirty="0">
                <a:solidFill>
                  <a:srgbClr val="FF0000"/>
                </a:solidFill>
              </a:rPr>
              <a:t> cars</a:t>
            </a:r>
            <a:r>
              <a:rPr lang="fr-BE" dirty="0"/>
              <a:t> for </a:t>
            </a:r>
            <a:r>
              <a:rPr lang="fr-BE" dirty="0" err="1"/>
              <a:t>two</a:t>
            </a:r>
            <a:r>
              <a:rPr lang="fr-BE" dirty="0"/>
              <a:t> main </a:t>
            </a:r>
            <a:r>
              <a:rPr lang="fr-BE" dirty="0" err="1"/>
              <a:t>reasons</a:t>
            </a:r>
            <a:r>
              <a:rPr lang="fr-BE" dirty="0"/>
              <a:t>:</a:t>
            </a:r>
          </a:p>
          <a:p>
            <a:pPr marL="0" indent="0">
              <a:buNone/>
            </a:pPr>
            <a:r>
              <a:rPr lang="fr-BE" dirty="0"/>
              <a:t>1. No one </a:t>
            </a:r>
            <a:r>
              <a:rPr lang="fr-BE" dirty="0" err="1"/>
              <a:t>will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needed</a:t>
            </a:r>
            <a:r>
              <a:rPr lang="fr-BE" dirty="0"/>
              <a:t> to drive the car to </a:t>
            </a:r>
            <a:r>
              <a:rPr lang="fr-BE" dirty="0" err="1"/>
              <a:t>collect</a:t>
            </a:r>
            <a:r>
              <a:rPr lang="fr-BE" dirty="0"/>
              <a:t> </a:t>
            </a:r>
            <a:r>
              <a:rPr lang="fr-BE" dirty="0" err="1"/>
              <a:t>electricity</a:t>
            </a:r>
            <a:r>
              <a:rPr lang="fr-BE" dirty="0"/>
              <a:t> and </a:t>
            </a:r>
            <a:r>
              <a:rPr lang="fr-BE" dirty="0" err="1"/>
              <a:t>deliver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to the </a:t>
            </a:r>
            <a:r>
              <a:rPr lang="fr-BE" dirty="0" err="1" smtClean="0"/>
              <a:t>electricity</a:t>
            </a:r>
            <a:r>
              <a:rPr lang="fr-BE" dirty="0" smtClean="0"/>
              <a:t> consumer.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2. </a:t>
            </a:r>
            <a:r>
              <a:rPr lang="fr-BE" dirty="0" err="1"/>
              <a:t>Fleets</a:t>
            </a:r>
            <a:r>
              <a:rPr lang="fr-BE" dirty="0"/>
              <a:t> of self-</a:t>
            </a:r>
            <a:r>
              <a:rPr lang="fr-BE" dirty="0" err="1"/>
              <a:t>driving</a:t>
            </a:r>
            <a:r>
              <a:rPr lang="fr-BE" dirty="0"/>
              <a:t> cars </a:t>
            </a:r>
            <a:r>
              <a:rPr lang="fr-BE" dirty="0" err="1"/>
              <a:t>will</a:t>
            </a:r>
            <a:r>
              <a:rPr lang="fr-BE" dirty="0"/>
              <a:t> not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used</a:t>
            </a:r>
            <a:r>
              <a:rPr lang="fr-BE" dirty="0"/>
              <a:t> </a:t>
            </a:r>
            <a:r>
              <a:rPr lang="fr-BE" dirty="0" err="1"/>
              <a:t>during</a:t>
            </a:r>
            <a:r>
              <a:rPr lang="fr-BE" dirty="0"/>
              <a:t> the night to transport </a:t>
            </a:r>
            <a:r>
              <a:rPr lang="fr-BE" dirty="0" err="1"/>
              <a:t>passengers</a:t>
            </a:r>
            <a:r>
              <a:rPr lang="fr-BE" dirty="0"/>
              <a:t>. </a:t>
            </a:r>
            <a:r>
              <a:rPr lang="fr-BE" dirty="0" err="1"/>
              <a:t>Using</a:t>
            </a:r>
            <a:r>
              <a:rPr lang="fr-BE" dirty="0"/>
              <a:t> </a:t>
            </a:r>
            <a:r>
              <a:rPr lang="fr-BE" dirty="0" err="1"/>
              <a:t>them</a:t>
            </a:r>
            <a:r>
              <a:rPr lang="fr-BE" dirty="0"/>
              <a:t> </a:t>
            </a:r>
            <a:r>
              <a:rPr lang="fr-BE" dirty="0" err="1"/>
              <a:t>during</a:t>
            </a:r>
            <a:r>
              <a:rPr lang="fr-BE" dirty="0"/>
              <a:t> the night as a substitute for the </a:t>
            </a:r>
            <a:r>
              <a:rPr lang="fr-BE" dirty="0" err="1"/>
              <a:t>electrical</a:t>
            </a:r>
            <a:r>
              <a:rPr lang="fr-BE" dirty="0"/>
              <a:t> network </a:t>
            </a:r>
            <a:r>
              <a:rPr lang="fr-BE" dirty="0" err="1"/>
              <a:t>will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</a:t>
            </a:r>
            <a:r>
              <a:rPr lang="fr-BE" dirty="0" smtClean="0"/>
              <a:t>accrue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very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little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additional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capital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costs</a:t>
            </a:r>
            <a:r>
              <a:rPr lang="fr-BE" dirty="0"/>
              <a:t>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0" y="96788"/>
            <a:ext cx="4477376" cy="66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4410" y="396875"/>
            <a:ext cx="10976610" cy="8147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Model 10: </a:t>
            </a:r>
            <a:r>
              <a:rPr lang="en-US" sz="3200" dirty="0" smtClean="0"/>
              <a:t>No EV battery. Delivery </a:t>
            </a:r>
            <a:r>
              <a:rPr lang="en-US" sz="3200" dirty="0"/>
              <a:t>of electricity using storage devices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79" y="1657349"/>
            <a:ext cx="6873241" cy="4570603"/>
          </a:xfrm>
          <a:prstGeom prst="rect">
            <a:avLst/>
          </a:prstGeom>
        </p:spPr>
      </p:pic>
      <p:sp>
        <p:nvSpPr>
          <p:cNvPr id="5" name="Espace réservé du contenu 8"/>
          <p:cNvSpPr txBox="1">
            <a:spLocks/>
          </p:cNvSpPr>
          <p:nvPr/>
        </p:nvSpPr>
        <p:spPr>
          <a:xfrm>
            <a:off x="275489" y="1496441"/>
            <a:ext cx="48310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1. Many producers of electrical energy could start delivering electricity directly to home batteries through the use of mobile batteries.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2. Delivery system may be significantly cheaper than the cost of running distribution networks in rural areas.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BE" dirty="0"/>
              <a:t>3. </a:t>
            </a:r>
            <a:r>
              <a:rPr lang="fr-BE" dirty="0" err="1"/>
              <a:t>Biggest</a:t>
            </a:r>
            <a:r>
              <a:rPr lang="fr-BE" dirty="0"/>
              <a:t> </a:t>
            </a:r>
            <a:r>
              <a:rPr lang="fr-BE" dirty="0" err="1"/>
              <a:t>competitor</a:t>
            </a:r>
            <a:r>
              <a:rPr lang="fr-BE" dirty="0"/>
              <a:t> of Model 10: Model 9.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6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62" y="3314700"/>
            <a:ext cx="4479958" cy="3700046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75489" y="248285"/>
            <a:ext cx="5576671" cy="814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Model 11: </a:t>
            </a:r>
            <a:r>
              <a:rPr lang="en-US" sz="3200" dirty="0" smtClean="0"/>
              <a:t>No EV battery. Storage </a:t>
            </a:r>
            <a:r>
              <a:rPr lang="en-US" sz="3200" dirty="0"/>
              <a:t>devices as a substitute for the transmission grid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30" y="-102870"/>
            <a:ext cx="4080510" cy="3560912"/>
          </a:xfrm>
          <a:prstGeom prst="rect">
            <a:avLst/>
          </a:prstGeom>
        </p:spPr>
      </p:pic>
      <p:sp>
        <p:nvSpPr>
          <p:cNvPr id="7" name="Espace réservé du contenu 8"/>
          <p:cNvSpPr txBox="1">
            <a:spLocks/>
          </p:cNvSpPr>
          <p:nvPr/>
        </p:nvSpPr>
        <p:spPr>
          <a:xfrm>
            <a:off x="275488" y="1920240"/>
            <a:ext cx="5576672" cy="4526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100" dirty="0"/>
              <a:t>1. The off-shore grid could be replaced by a system of boats with batteries.</a:t>
            </a:r>
          </a:p>
          <a:p>
            <a:pPr marL="0" indent="0">
              <a:buNone/>
            </a:pPr>
            <a:r>
              <a:rPr lang="en-US" sz="3100" dirty="0"/>
              <a:t>2. Renewable energy collected at remote locations, such as the East coast of Greenland for example, where there is ample wind,  could be brought back to consumption </a:t>
            </a:r>
            <a:r>
              <a:rPr lang="en-US" sz="3100" dirty="0" err="1"/>
              <a:t>centres</a:t>
            </a:r>
            <a:r>
              <a:rPr lang="en-US" sz="3100" dirty="0"/>
              <a:t> </a:t>
            </a:r>
            <a:r>
              <a:rPr lang="en-US" sz="3100" dirty="0" smtClean="0"/>
              <a:t>with using </a:t>
            </a:r>
            <a:r>
              <a:rPr lang="en-US" sz="3100" dirty="0"/>
              <a:t>large ships full of batteries. Model is competitive with undersea  cables once cost of batteries drops </a:t>
            </a:r>
            <a:r>
              <a:rPr lang="en-US" sz="3100" dirty="0">
                <a:solidFill>
                  <a:schemeClr val="accent6"/>
                </a:solidFill>
              </a:rPr>
              <a:t>below 50 €/kWh</a:t>
            </a:r>
            <a:r>
              <a:rPr lang="en-US" sz="31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BE" sz="3100" dirty="0"/>
              <a:t>3. Model 11 </a:t>
            </a:r>
            <a:r>
              <a:rPr lang="fr-BE" sz="3100" dirty="0" err="1"/>
              <a:t>could</a:t>
            </a:r>
            <a:r>
              <a:rPr lang="fr-BE" sz="3100" dirty="0"/>
              <a:t> </a:t>
            </a:r>
            <a:r>
              <a:rPr lang="fr-BE" sz="3100" dirty="0" err="1"/>
              <a:t>be</a:t>
            </a:r>
            <a:r>
              <a:rPr lang="fr-BE" sz="3100" dirty="0"/>
              <a:t> </a:t>
            </a:r>
            <a:r>
              <a:rPr lang="fr-BE" sz="3100" dirty="0" err="1"/>
              <a:t>combined</a:t>
            </a:r>
            <a:r>
              <a:rPr lang="fr-BE" sz="3100" dirty="0"/>
              <a:t> </a:t>
            </a:r>
            <a:r>
              <a:rPr lang="fr-BE" sz="3100" dirty="0" err="1"/>
              <a:t>with</a:t>
            </a:r>
            <a:r>
              <a:rPr lang="fr-BE" sz="3100" dirty="0"/>
              <a:t> a model </a:t>
            </a:r>
            <a:r>
              <a:rPr lang="fr-BE" sz="3100" dirty="0" err="1"/>
              <a:t>based</a:t>
            </a:r>
            <a:r>
              <a:rPr lang="fr-BE" sz="3100" dirty="0"/>
              <a:t> on </a:t>
            </a:r>
            <a:r>
              <a:rPr lang="fr-BE" sz="3100" dirty="0" err="1"/>
              <a:t>electricity</a:t>
            </a:r>
            <a:r>
              <a:rPr lang="fr-BE" sz="3100" dirty="0"/>
              <a:t> distribution </a:t>
            </a:r>
            <a:r>
              <a:rPr lang="fr-BE" sz="3100" dirty="0" err="1"/>
              <a:t>with</a:t>
            </a:r>
            <a:r>
              <a:rPr lang="fr-BE" sz="3100" dirty="0"/>
              <a:t> batteries.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2389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3782" y="643196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Methane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bubble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Siberia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166255"/>
            <a:ext cx="9537810" cy="61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696" y="276377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BE" dirty="0" smtClean="0"/>
              <a:t>   Watch a French version of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conference</a:t>
            </a:r>
            <a:r>
              <a:rPr lang="fr-BE" dirty="0"/>
              <a:t> </a:t>
            </a:r>
            <a:r>
              <a:rPr lang="fr-BE" dirty="0" smtClean="0"/>
              <a:t>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https://www.youtube.com/watch?v=QP2230dhYbg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4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94656" y="87086"/>
            <a:ext cx="10515600" cy="947057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 smtClean="0"/>
              <a:t>Example</a:t>
            </a:r>
            <a:r>
              <a:rPr lang="fr-FR" b="1" dirty="0" smtClean="0"/>
              <a:t> 3:  </a:t>
            </a:r>
            <a:r>
              <a:rPr lang="en-US" dirty="0" smtClean="0"/>
              <a:t>Growth of  finger-width </a:t>
            </a:r>
            <a:r>
              <a:rPr lang="en-US" dirty="0" err="1"/>
              <a:t>cryoconite</a:t>
            </a:r>
            <a:r>
              <a:rPr lang="en-US" dirty="0"/>
              <a:t> cones </a:t>
            </a:r>
            <a:r>
              <a:rPr lang="en-US" dirty="0" smtClean="0"/>
              <a:t>holding </a:t>
            </a:r>
            <a:r>
              <a:rPr lang="en-US" dirty="0"/>
              <a:t>black microbial gunk that accelerates </a:t>
            </a:r>
            <a:r>
              <a:rPr lang="en-US" dirty="0" smtClean="0"/>
              <a:t>melting if the Greenland ice </a:t>
            </a:r>
            <a:r>
              <a:rPr lang="en-US" dirty="0"/>
              <a:t>s</a:t>
            </a:r>
            <a:r>
              <a:rPr lang="en-US" dirty="0" smtClean="0"/>
              <a:t>heet</a:t>
            </a:r>
            <a:r>
              <a:rPr lang="en-US" dirty="0"/>
              <a:t>.</a:t>
            </a:r>
            <a:endParaRPr lang="fr-FR" b="1" dirty="0" smtClean="0"/>
          </a:p>
          <a:p>
            <a:pPr marL="0" indent="0">
              <a:buNone/>
            </a:pP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8" y="1034143"/>
            <a:ext cx="8850086" cy="57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633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Greenhouse gas emissions, by source sector, EU-28,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(% of total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10" y="331692"/>
            <a:ext cx="8418500" cy="60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9713" y="1118053"/>
            <a:ext cx="10657114" cy="4760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dirty="0" err="1">
                <a:solidFill>
                  <a:srgbClr val="FF0000"/>
                </a:solidFill>
              </a:rPr>
              <a:t>Nuclear</a:t>
            </a:r>
            <a:r>
              <a:rPr lang="fr-BE" sz="3600" dirty="0">
                <a:solidFill>
                  <a:srgbClr val="FF0000"/>
                </a:solidFill>
              </a:rPr>
              <a:t> power.</a:t>
            </a:r>
            <a:r>
              <a:rPr lang="fr-BE" sz="3600" dirty="0"/>
              <a:t> </a:t>
            </a:r>
            <a:r>
              <a:rPr lang="fr-BE" sz="3600" dirty="0" err="1"/>
              <a:t>Costs</a:t>
            </a:r>
            <a:r>
              <a:rPr lang="fr-BE" sz="3600" dirty="0"/>
              <a:t> in 2016: 60€/MWh-120€/</a:t>
            </a:r>
            <a:r>
              <a:rPr lang="fr-BE" sz="3600" dirty="0" err="1"/>
              <a:t>MWh</a:t>
            </a:r>
            <a:r>
              <a:rPr lang="fr-BE" sz="3600" dirty="0"/>
              <a:t>. </a:t>
            </a:r>
          </a:p>
          <a:p>
            <a:pPr marL="0" indent="0">
              <a:buNone/>
            </a:pPr>
            <a:endParaRPr lang="fr-BE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BE" sz="3600" dirty="0" smtClean="0">
                <a:solidFill>
                  <a:srgbClr val="FF0000"/>
                </a:solidFill>
              </a:rPr>
              <a:t>Wind </a:t>
            </a:r>
            <a:r>
              <a:rPr lang="fr-BE" sz="3600" dirty="0" err="1">
                <a:solidFill>
                  <a:srgbClr val="FF0000"/>
                </a:solidFill>
              </a:rPr>
              <a:t>energy</a:t>
            </a:r>
            <a:r>
              <a:rPr lang="fr-BE" sz="3600" dirty="0">
                <a:solidFill>
                  <a:srgbClr val="FF0000"/>
                </a:solidFill>
              </a:rPr>
              <a:t>. </a:t>
            </a:r>
            <a:r>
              <a:rPr lang="fr-BE" sz="3600" dirty="0" err="1"/>
              <a:t>Cost</a:t>
            </a:r>
            <a:r>
              <a:rPr lang="fr-BE" sz="3600" dirty="0"/>
              <a:t> in 2016: </a:t>
            </a:r>
            <a:r>
              <a:rPr lang="fr-BE" sz="3600" dirty="0" smtClean="0"/>
              <a:t>25 </a:t>
            </a:r>
            <a:r>
              <a:rPr lang="fr-BE" sz="3600" dirty="0"/>
              <a:t>€/MWh-140€/</a:t>
            </a:r>
            <a:r>
              <a:rPr lang="fr-BE" sz="3600" dirty="0" err="1"/>
              <a:t>MWh</a:t>
            </a:r>
            <a:r>
              <a:rPr lang="fr-BE" sz="3600" dirty="0"/>
              <a:t>. </a:t>
            </a:r>
            <a:endParaRPr lang="fr-BE" sz="3600" dirty="0" smtClean="0"/>
          </a:p>
          <a:p>
            <a:pPr marL="0" indent="0">
              <a:buNone/>
            </a:pPr>
            <a:endParaRPr lang="fr-BE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BE" sz="3600" dirty="0" smtClean="0">
                <a:solidFill>
                  <a:srgbClr val="FF0000"/>
                </a:solidFill>
              </a:rPr>
              <a:t>Solar </a:t>
            </a:r>
            <a:r>
              <a:rPr lang="fr-BE" sz="3600" dirty="0" err="1">
                <a:solidFill>
                  <a:srgbClr val="FF0000"/>
                </a:solidFill>
              </a:rPr>
              <a:t>energy</a:t>
            </a:r>
            <a:r>
              <a:rPr lang="fr-BE" sz="3600" dirty="0">
                <a:solidFill>
                  <a:srgbClr val="FF0000"/>
                </a:solidFill>
              </a:rPr>
              <a:t>.</a:t>
            </a:r>
            <a:r>
              <a:rPr lang="fr-BE" sz="3600" dirty="0"/>
              <a:t> </a:t>
            </a:r>
            <a:r>
              <a:rPr lang="fr-BE" sz="3600" dirty="0" err="1"/>
              <a:t>Cost</a:t>
            </a:r>
            <a:r>
              <a:rPr lang="fr-BE" sz="3600" dirty="0"/>
              <a:t> in 2016: 26 €/MWh-130€/</a:t>
            </a:r>
            <a:r>
              <a:rPr lang="fr-BE" sz="3600" dirty="0" err="1"/>
              <a:t>MWh</a:t>
            </a:r>
            <a:r>
              <a:rPr lang="fr-BE" sz="3600" dirty="0"/>
              <a:t>. </a:t>
            </a:r>
            <a:endParaRPr lang="fr-BE" sz="3600" dirty="0" smtClean="0"/>
          </a:p>
          <a:p>
            <a:pPr marL="0" indent="0">
              <a:buNone/>
            </a:pPr>
            <a:endParaRPr lang="fr-B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1cleantechnicacom.wpengine.netdna-cdn.com/files/2016/05/Low-Solar-Prices-May-1-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39" y="88900"/>
            <a:ext cx="668911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17315</TotalTime>
  <Words>2197</Words>
  <Application>Microsoft Office PowerPoint</Application>
  <PresentationFormat>Grand écran</PresentationFormat>
  <Paragraphs>251</Paragraphs>
  <Slides>51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The fear of climate tipping points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69 AP1000 nuclear reactors (designed and sold by Westinghouse/Toshiba).    Price tag: in the range of €200 billion.   Note: GDP Belgium in 2015 : €400 billion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Distribution networks and renewables: challenges</vt:lpstr>
      <vt:lpstr>Forget the energy transition: let us go back to fossil fuels</vt:lpstr>
      <vt:lpstr>Présentation PowerPoint</vt:lpstr>
      <vt:lpstr>Présentation PowerPoint</vt:lpstr>
      <vt:lpstr>  </vt:lpstr>
      <vt:lpstr>Wait….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Microgrids: the most popular uber-like model</vt:lpstr>
      <vt:lpstr>Présentation PowerPoint</vt:lpstr>
      <vt:lpstr>Why microgrids? </vt:lpstr>
      <vt:lpstr>A taxonomy for uber-like models for electricity</vt:lpstr>
      <vt:lpstr>Présentation PowerPoint</vt:lpstr>
      <vt:lpstr>Présentation PowerPoint</vt:lpstr>
      <vt:lpstr> Model 5 (not 6)  authorized in France?</vt:lpstr>
      <vt:lpstr>Présentation PowerPoint</vt:lpstr>
      <vt:lpstr>Présentation PowerPoint</vt:lpstr>
      <vt:lpstr>Model 8: V2G – Vehicle discharging only at home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COP21 and the electrical system(s?)</dc:title>
  <dc:creator>Damien</dc:creator>
  <cp:lastModifiedBy>Damien</cp:lastModifiedBy>
  <cp:revision>124</cp:revision>
  <dcterms:created xsi:type="dcterms:W3CDTF">2016-04-17T11:55:35Z</dcterms:created>
  <dcterms:modified xsi:type="dcterms:W3CDTF">2017-05-31T08:04:28Z</dcterms:modified>
</cp:coreProperties>
</file>