
<file path=[Content_Types].xml><?xml version="1.0" encoding="utf-8"?>
<Types xmlns="http://schemas.openxmlformats.org/package/2006/content-types">
  <Default Extension="png" ContentType="image/png"/>
  <Default Extension="tmp"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7"/>
  </p:notesMasterIdLst>
  <p:sldIdLst>
    <p:sldId id="259" r:id="rId2"/>
    <p:sldId id="257" r:id="rId3"/>
    <p:sldId id="278" r:id="rId4"/>
    <p:sldId id="260" r:id="rId5"/>
    <p:sldId id="258" r:id="rId6"/>
    <p:sldId id="261" r:id="rId7"/>
    <p:sldId id="263" r:id="rId8"/>
    <p:sldId id="262" r:id="rId9"/>
    <p:sldId id="265" r:id="rId10"/>
    <p:sldId id="264" r:id="rId11"/>
    <p:sldId id="266" r:id="rId12"/>
    <p:sldId id="267" r:id="rId13"/>
    <p:sldId id="268" r:id="rId14"/>
    <p:sldId id="279" r:id="rId15"/>
    <p:sldId id="269" r:id="rId16"/>
    <p:sldId id="270" r:id="rId17"/>
    <p:sldId id="271" r:id="rId18"/>
    <p:sldId id="273" r:id="rId19"/>
    <p:sldId id="274" r:id="rId20"/>
    <p:sldId id="272" r:id="rId21"/>
    <p:sldId id="275" r:id="rId22"/>
    <p:sldId id="280" r:id="rId23"/>
    <p:sldId id="277" r:id="rId24"/>
    <p:sldId id="276" r:id="rId25"/>
    <p:sldId id="281" r:id="rId26"/>
  </p:sldIdLst>
  <p:sldSz cx="9144000" cy="6858000" type="screen4x3"/>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guide id="3" orient="horz">
          <p15:clr>
            <a:srgbClr val="A4A3A4"/>
          </p15:clr>
        </p15:guide>
        <p15:guide id="4" pos="229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2B800"/>
    <a:srgbClr val="BED600"/>
    <a:srgbClr val="2EA4A4"/>
    <a:srgbClr val="1E2C92"/>
    <a:srgbClr val="24807E"/>
    <a:srgbClr val="7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2082" autoAdjust="0"/>
  </p:normalViewPr>
  <p:slideViewPr>
    <p:cSldViewPr>
      <p:cViewPr varScale="1">
        <p:scale>
          <a:sx n="49" d="100"/>
          <a:sy n="49" d="100"/>
        </p:scale>
        <p:origin x="964" y="36"/>
      </p:cViewPr>
      <p:guideLst>
        <p:guide orient="horz" pos="2160"/>
        <p:guide pos="2880"/>
        <p:guide orient="horz"/>
        <p:guide pos="2290"/>
      </p:guideLst>
    </p:cSldViewPr>
  </p:slideViewPr>
  <p:notesTextViewPr>
    <p:cViewPr>
      <p:scale>
        <a:sx n="140" d="100"/>
        <a:sy n="140" d="100"/>
      </p:scale>
      <p:origin x="0" y="0"/>
    </p:cViewPr>
  </p:notesTextViewPr>
  <p:sorterViewPr>
    <p:cViewPr>
      <p:scale>
        <a:sx n="100" d="100"/>
        <a:sy n="100" d="100"/>
      </p:scale>
      <p:origin x="0" y="0"/>
    </p:cViewPr>
  </p:sorterViewPr>
  <p:notesViewPr>
    <p:cSldViewPr>
      <p:cViewPr>
        <p:scale>
          <a:sx n="183" d="100"/>
          <a:sy n="183" d="100"/>
        </p:scale>
        <p:origin x="-760" y="3072"/>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fr-BE"/>
          </a:p>
        </p:txBody>
      </p:sp>
      <p:sp>
        <p:nvSpPr>
          <p:cNvPr id="3" name="Espace réservé de la date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1D40013-689B-4907-9E23-5B80BD8408B5}" type="datetimeFigureOut">
              <a:rPr lang="fr-BE" smtClean="0"/>
              <a:t>18-05-17</a:t>
            </a:fld>
            <a:endParaRPr lang="fr-BE"/>
          </a:p>
        </p:txBody>
      </p:sp>
      <p:sp>
        <p:nvSpPr>
          <p:cNvPr id="4" name="Espace réservé de l'image des diapositives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fr-BE"/>
          </a:p>
        </p:txBody>
      </p:sp>
      <p:sp>
        <p:nvSpPr>
          <p:cNvPr id="5" name="Espace réservé des commentaires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fr-FR" dirty="0"/>
              <a:t>Modifiez les styles du texte du masque</a:t>
            </a:r>
          </a:p>
          <a:p>
            <a:pPr lvl="1"/>
            <a:r>
              <a:rPr lang="fr-FR" dirty="0"/>
              <a:t>Deuxième niveau</a:t>
            </a:r>
          </a:p>
          <a:p>
            <a:pPr lvl="2"/>
            <a:r>
              <a:rPr lang="fr-FR" dirty="0"/>
              <a:t>Troisième niveau</a:t>
            </a:r>
          </a:p>
          <a:p>
            <a:pPr lvl="3"/>
            <a:r>
              <a:rPr lang="fr-FR" dirty="0"/>
              <a:t>Quatrième niveau</a:t>
            </a:r>
          </a:p>
          <a:p>
            <a:pPr lvl="4"/>
            <a:r>
              <a:rPr lang="fr-FR" dirty="0"/>
              <a:t>Cinquième niveau</a:t>
            </a:r>
            <a:endParaRPr lang="fr-BE" dirty="0"/>
          </a:p>
        </p:txBody>
      </p:sp>
      <p:sp>
        <p:nvSpPr>
          <p:cNvPr id="6" name="Espace réservé du pied de page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fr-BE"/>
          </a:p>
        </p:txBody>
      </p:sp>
      <p:sp>
        <p:nvSpPr>
          <p:cNvPr id="7" name="Espace réservé du numéro de diapositive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BDB3AB5-9F5B-455C-84DC-14F3B5869DEA}" type="slidenum">
              <a:rPr lang="fr-BE" smtClean="0"/>
              <a:t>‹N°›</a:t>
            </a:fld>
            <a:endParaRPr lang="fr-BE"/>
          </a:p>
        </p:txBody>
      </p:sp>
    </p:spTree>
    <p:extLst>
      <p:ext uri="{BB962C8B-B14F-4D97-AF65-F5344CB8AC3E}">
        <p14:creationId xmlns:p14="http://schemas.microsoft.com/office/powerpoint/2010/main" val="6699468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sz="1200" b="0" i="0" u="none" strike="noStrike" kern="1200" baseline="0" dirty="0">
                <a:solidFill>
                  <a:schemeClr val="tx1"/>
                </a:solidFill>
                <a:latin typeface="+mn-lt"/>
                <a:ea typeface="+mn-ea"/>
                <a:cs typeface="+mn-cs"/>
              </a:rPr>
              <a:t>In a first </a:t>
            </a:r>
            <a:r>
              <a:rPr lang="fr-FR" sz="1200" b="0" i="0" u="none" strike="noStrike" kern="1200" baseline="0" dirty="0" err="1">
                <a:solidFill>
                  <a:schemeClr val="tx1"/>
                </a:solidFill>
                <a:latin typeface="+mn-lt"/>
                <a:ea typeface="+mn-ea"/>
                <a:cs typeface="+mn-cs"/>
              </a:rPr>
              <a:t>step</a:t>
            </a:r>
            <a:r>
              <a:rPr lang="fr-FR" sz="1200" b="0" i="0" u="none" strike="noStrike" kern="1200" baseline="0" dirty="0">
                <a:solidFill>
                  <a:schemeClr val="tx1"/>
                </a:solidFill>
                <a:latin typeface="+mn-lt"/>
                <a:ea typeface="+mn-ea"/>
                <a:cs typeface="+mn-cs"/>
              </a:rPr>
              <a:t>, the use case </a:t>
            </a:r>
            <a:r>
              <a:rPr lang="fr-FR" sz="1200" b="0" i="0" u="none" strike="noStrike" kern="1200" baseline="0" dirty="0" err="1">
                <a:solidFill>
                  <a:schemeClr val="tx1"/>
                </a:solidFill>
                <a:latin typeface="+mn-lt"/>
                <a:ea typeface="+mn-ea"/>
                <a:cs typeface="+mn-cs"/>
              </a:rPr>
              <a:t>is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defined</a:t>
            </a:r>
            <a:r>
              <a:rPr lang="fr-FR" sz="1200" b="0" i="0" u="none" strike="noStrike" kern="1200" baseline="0" dirty="0">
                <a:solidFill>
                  <a:schemeClr val="tx1"/>
                </a:solidFill>
                <a:latin typeface="+mn-lt"/>
                <a:ea typeface="+mn-ea"/>
                <a:cs typeface="+mn-cs"/>
              </a:rPr>
              <a:t> in </a:t>
            </a:r>
            <a:r>
              <a:rPr lang="fr-FR" sz="1200" b="0" i="0" u="none" strike="noStrike" kern="1200" baseline="0" dirty="0" err="1">
                <a:solidFill>
                  <a:schemeClr val="tx1"/>
                </a:solidFill>
                <a:latin typeface="+mn-lt"/>
                <a:ea typeface="+mn-ea"/>
                <a:cs typeface="+mn-cs"/>
              </a:rPr>
              <a:t>terms</a:t>
            </a:r>
            <a:r>
              <a:rPr lang="fr-FR" sz="1200" b="0" i="0" u="none" strike="noStrike" kern="1200" baseline="0" dirty="0">
                <a:solidFill>
                  <a:schemeClr val="tx1"/>
                </a:solidFill>
                <a:latin typeface="+mn-lt"/>
                <a:ea typeface="+mn-ea"/>
                <a:cs typeface="+mn-cs"/>
              </a:rPr>
              <a:t> of </a:t>
            </a:r>
            <a:r>
              <a:rPr lang="fr-FR" sz="1200" b="0" i="0" u="none" strike="noStrike" kern="1200" baseline="0" dirty="0" err="1">
                <a:solidFill>
                  <a:schemeClr val="tx1"/>
                </a:solidFill>
                <a:latin typeface="+mn-lt"/>
                <a:ea typeface="+mn-ea"/>
                <a:cs typeface="+mn-cs"/>
              </a:rPr>
              <a:t>investigated</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heat</a:t>
            </a:r>
            <a:r>
              <a:rPr lang="fr-FR" sz="1200" b="0" i="0" u="none" strike="noStrike" kern="1200" baseline="0" dirty="0">
                <a:solidFill>
                  <a:schemeClr val="tx1"/>
                </a:solidFill>
                <a:latin typeface="+mn-lt"/>
                <a:ea typeface="+mn-ea"/>
                <a:cs typeface="+mn-cs"/>
              </a:rPr>
              <a:t> sources and </a:t>
            </a:r>
            <a:r>
              <a:rPr lang="fr-FR" sz="1200" b="0" i="0" u="none" strike="noStrike" kern="1200" baseline="0" dirty="0" err="1">
                <a:solidFill>
                  <a:schemeClr val="tx1"/>
                </a:solidFill>
                <a:latin typeface="+mn-lt"/>
                <a:ea typeface="+mn-ea"/>
                <a:cs typeface="+mn-cs"/>
              </a:rPr>
              <a:t>heat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sinks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working</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fluid</a:t>
            </a:r>
            <a:r>
              <a:rPr lang="fr-FR" sz="1200" b="0" i="0" u="none" strike="noStrike" kern="1200" baseline="0" dirty="0">
                <a:solidFill>
                  <a:schemeClr val="tx1"/>
                </a:solidFill>
                <a:latin typeface="+mn-lt"/>
                <a:ea typeface="+mn-ea"/>
                <a:cs typeface="+mn-cs"/>
              </a:rPr>
              <a:t> candidates, technologies of the ORC components and </a:t>
            </a:r>
            <a:r>
              <a:rPr lang="fr-FR" sz="1200" b="0" i="0" u="none" strike="noStrike" kern="1200" baseline="0" dirty="0" err="1">
                <a:solidFill>
                  <a:schemeClr val="tx1"/>
                </a:solidFill>
                <a:latin typeface="+mn-lt"/>
                <a:ea typeface="+mn-ea"/>
                <a:cs typeface="+mn-cs"/>
              </a:rPr>
              <a:t>engine</a:t>
            </a:r>
            <a:r>
              <a:rPr lang="fr-FR" sz="1200" b="0" i="0" u="none" strike="noStrike" kern="1200" baseline="0" dirty="0">
                <a:solidFill>
                  <a:schemeClr val="tx1"/>
                </a:solidFill>
                <a:latin typeface="+mn-lt"/>
                <a:ea typeface="+mn-ea"/>
                <a:cs typeface="+mn-cs"/>
              </a:rPr>
              <a:t> operating conditions on </a:t>
            </a:r>
            <a:r>
              <a:rPr lang="fr-FR" sz="1200" b="0" i="0" u="none" strike="noStrike" kern="1200" baseline="0" dirty="0" err="1">
                <a:solidFill>
                  <a:schemeClr val="tx1"/>
                </a:solidFill>
                <a:latin typeface="+mn-lt"/>
                <a:ea typeface="+mn-ea"/>
                <a:cs typeface="+mn-cs"/>
              </a:rPr>
              <a:t>which</a:t>
            </a:r>
            <a:r>
              <a:rPr lang="fr-FR" sz="1200" b="0" i="0" u="none" strike="noStrike" kern="1200" baseline="0" dirty="0">
                <a:solidFill>
                  <a:schemeClr val="tx1"/>
                </a:solidFill>
                <a:latin typeface="+mn-lt"/>
                <a:ea typeface="+mn-ea"/>
                <a:cs typeface="+mn-cs"/>
              </a:rPr>
              <a:t> the system </a:t>
            </a:r>
            <a:r>
              <a:rPr lang="fr-FR" sz="1200" b="0" i="0" u="none" strike="noStrike" kern="1200" baseline="0" dirty="0" err="1">
                <a:solidFill>
                  <a:schemeClr val="tx1"/>
                </a:solidFill>
                <a:latin typeface="+mn-lt"/>
                <a:ea typeface="+mn-ea"/>
                <a:cs typeface="+mn-cs"/>
              </a:rPr>
              <a:t>will</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be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designed</a:t>
            </a:r>
            <a:r>
              <a:rPr lang="fr-FR" sz="1200" b="0" i="0" u="none" strike="noStrike" kern="1200" baseline="0" dirty="0">
                <a:solidFill>
                  <a:schemeClr val="tx1"/>
                </a:solidFill>
                <a:latin typeface="+mn-lt"/>
                <a:ea typeface="+mn-ea"/>
                <a:cs typeface="+mn-cs"/>
              </a:rPr>
              <a:t> and </a:t>
            </a:r>
            <a:r>
              <a:rPr lang="fr-FR" sz="1200" b="0" i="0" u="none" strike="noStrike" kern="1200" baseline="0" dirty="0" err="1">
                <a:solidFill>
                  <a:schemeClr val="tx1"/>
                </a:solidFill>
                <a:latin typeface="+mn-lt"/>
                <a:ea typeface="+mn-ea"/>
                <a:cs typeface="+mn-cs"/>
              </a:rPr>
              <a:t>its</a:t>
            </a:r>
            <a:r>
              <a:rPr lang="fr-FR" sz="1200" b="0" i="0" u="none" strike="noStrike" kern="1200" baseline="0" dirty="0">
                <a:solidFill>
                  <a:schemeClr val="tx1"/>
                </a:solidFill>
                <a:latin typeface="+mn-lt"/>
                <a:ea typeface="+mn-ea"/>
                <a:cs typeface="+mn-cs"/>
              </a:rPr>
              <a:t> performance </a:t>
            </a:r>
            <a:r>
              <a:rPr lang="fr-FR" sz="1200" b="0" i="0" u="none" strike="noStrike" kern="1200" baseline="0" dirty="0" err="1">
                <a:solidFill>
                  <a:schemeClr val="tx1"/>
                </a:solidFill>
                <a:latin typeface="+mn-lt"/>
                <a:ea typeface="+mn-ea"/>
                <a:cs typeface="+mn-cs"/>
              </a:rPr>
              <a:t>will</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be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evaluated</a:t>
            </a:r>
            <a:r>
              <a:rPr lang="fr-FR" sz="1200" b="0" i="0" u="none" strike="noStrike" kern="1200" baseline="0" dirty="0">
                <a:solidFill>
                  <a:schemeClr val="tx1"/>
                </a:solidFill>
                <a:latin typeface="+mn-lt"/>
                <a:ea typeface="+mn-ea"/>
                <a:cs typeface="+mn-cs"/>
              </a:rPr>
              <a:t>. </a:t>
            </a:r>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5</a:t>
            </a:fld>
            <a:endParaRPr lang="fr-BE"/>
          </a:p>
        </p:txBody>
      </p:sp>
    </p:spTree>
    <p:extLst>
      <p:ext uri="{BB962C8B-B14F-4D97-AF65-F5344CB8AC3E}">
        <p14:creationId xmlns:p14="http://schemas.microsoft.com/office/powerpoint/2010/main" val="402714368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err="1"/>
              <a:t>Trois</a:t>
            </a:r>
            <a:r>
              <a:rPr lang="en-US" baseline="0" dirty="0"/>
              <a:t> </a:t>
            </a:r>
            <a:r>
              <a:rPr lang="en-US" baseline="0" dirty="0" err="1"/>
              <a:t>optimisation</a:t>
            </a:r>
            <a:r>
              <a:rPr lang="en-US" baseline="0" dirty="0"/>
              <a:t> </a:t>
            </a:r>
            <a:r>
              <a:rPr lang="en-US" baseline="0" dirty="0" err="1"/>
              <a:t>à</a:t>
            </a:r>
            <a:r>
              <a:rPr lang="en-US" baseline="0" dirty="0"/>
              <a:t> la suite </a:t>
            </a:r>
            <a:r>
              <a:rPr lang="en-US" baseline="0" dirty="0" err="1"/>
              <a:t>l’une</a:t>
            </a:r>
            <a:r>
              <a:rPr lang="en-US" baseline="0" dirty="0"/>
              <a:t> de </a:t>
            </a:r>
            <a:r>
              <a:rPr lang="en-US" baseline="0" dirty="0" err="1"/>
              <a:t>l’autre</a:t>
            </a:r>
            <a:r>
              <a:rPr lang="en-US" baseline="0" dirty="0"/>
              <a:t>:</a:t>
            </a:r>
          </a:p>
          <a:p>
            <a:r>
              <a:rPr lang="en-US" baseline="0" dirty="0"/>
              <a:t>- identification du point de </a:t>
            </a:r>
            <a:r>
              <a:rPr lang="en-US" baseline="0" dirty="0" err="1"/>
              <a:t>dimensionnement</a:t>
            </a:r>
            <a:endParaRPr lang="en-US" baseline="0" dirty="0"/>
          </a:p>
          <a:p>
            <a:pPr marL="171450" indent="-171450">
              <a:buFontTx/>
              <a:buChar char="-"/>
            </a:pPr>
            <a:r>
              <a:rPr lang="en-US" dirty="0"/>
              <a:t>Design </a:t>
            </a:r>
            <a:r>
              <a:rPr lang="en-US" dirty="0" err="1"/>
              <a:t>thermoéconomique</a:t>
            </a:r>
            <a:r>
              <a:rPr lang="en-US" dirty="0"/>
              <a:t> du design</a:t>
            </a:r>
          </a:p>
          <a:p>
            <a:pPr marL="171450" indent="-171450">
              <a:buFontTx/>
              <a:buChar char="-"/>
            </a:pPr>
            <a:r>
              <a:rPr lang="en-US" dirty="0" err="1"/>
              <a:t>Optimation</a:t>
            </a:r>
            <a:r>
              <a:rPr lang="en-US" baseline="0" dirty="0"/>
              <a:t> des variables de </a:t>
            </a:r>
            <a:r>
              <a:rPr lang="en-US" baseline="0" dirty="0" err="1"/>
              <a:t>contrôle</a:t>
            </a:r>
            <a:r>
              <a:rPr lang="en-US" baseline="0" dirty="0"/>
              <a:t> en off-design</a:t>
            </a:r>
          </a:p>
          <a:p>
            <a:pPr marL="0" indent="0">
              <a:buFontTx/>
              <a:buNone/>
            </a:pPr>
            <a:endParaRPr lang="en-US" baseline="0" dirty="0"/>
          </a:p>
          <a:p>
            <a:pPr marL="0" indent="0">
              <a:buFontTx/>
              <a:buNone/>
            </a:pPr>
            <a:r>
              <a:rPr lang="en-US" baseline="0" dirty="0"/>
              <a:t>Si pinch trop </a:t>
            </a:r>
            <a:r>
              <a:rPr lang="en-US" baseline="0" dirty="0" err="1"/>
              <a:t>faible</a:t>
            </a:r>
            <a:r>
              <a:rPr lang="en-US" baseline="0" dirty="0"/>
              <a:t>, masse </a:t>
            </a:r>
            <a:r>
              <a:rPr lang="en-US" baseline="0" dirty="0" err="1"/>
              <a:t>échangeur</a:t>
            </a:r>
            <a:r>
              <a:rPr lang="en-US" baseline="0" dirty="0"/>
              <a:t> trop </a:t>
            </a:r>
            <a:r>
              <a:rPr lang="en-US" baseline="0" dirty="0" err="1"/>
              <a:t>importante</a:t>
            </a:r>
            <a:endParaRPr lang="en-US" dirty="0"/>
          </a:p>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16</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The </a:t>
            </a:r>
            <a:r>
              <a:rPr lang="fr-FR" sz="1200" b="0" i="0" u="none" strike="noStrike" kern="1200" baseline="0" dirty="0" err="1">
                <a:solidFill>
                  <a:schemeClr val="tx1"/>
                </a:solidFill>
                <a:latin typeface="+mn-lt"/>
                <a:ea typeface="+mn-ea"/>
                <a:cs typeface="+mn-cs"/>
              </a:rPr>
              <a:t>NOx</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reduction</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strategy</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should</a:t>
            </a:r>
            <a:r>
              <a:rPr lang="fr-FR" sz="1200" b="0" i="0" u="none" strike="noStrike" kern="1200" baseline="0" dirty="0">
                <a:solidFill>
                  <a:schemeClr val="tx1"/>
                </a:solidFill>
                <a:latin typeface="+mn-lt"/>
                <a:ea typeface="+mn-ea"/>
                <a:cs typeface="+mn-cs"/>
              </a:rPr>
              <a:t> not </a:t>
            </a:r>
            <a:r>
              <a:rPr lang="fr-FR" sz="1200" b="0" i="0" u="none" strike="noStrike" kern="1200" baseline="0" dirty="0" err="1">
                <a:solidFill>
                  <a:schemeClr val="tx1"/>
                </a:solidFill>
                <a:latin typeface="+mn-lt"/>
                <a:ea typeface="+mn-ea"/>
                <a:cs typeface="+mn-cs"/>
              </a:rPr>
              <a:t>be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impacted</a:t>
            </a:r>
            <a:r>
              <a:rPr lang="fr-FR" sz="1200" b="0" i="0" u="none" strike="noStrike" kern="1200" baseline="0" dirty="0">
                <a:solidFill>
                  <a:schemeClr val="tx1"/>
                </a:solidFill>
                <a:latin typeface="+mn-lt"/>
                <a:ea typeface="+mn-ea"/>
                <a:cs typeface="+mn-cs"/>
              </a:rPr>
              <a:t> by the WHR system and the </a:t>
            </a:r>
            <a:r>
              <a:rPr lang="fr-FR" sz="1200" b="0" i="0" u="none" strike="noStrike" kern="1200" baseline="0" dirty="0" err="1">
                <a:solidFill>
                  <a:schemeClr val="tx1"/>
                </a:solidFill>
                <a:latin typeface="+mn-lt"/>
                <a:ea typeface="+mn-ea"/>
                <a:cs typeface="+mn-cs"/>
              </a:rPr>
              <a:t>recirculated</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gases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should</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be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kept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below</a:t>
            </a:r>
            <a:r>
              <a:rPr lang="fr-FR" sz="1200" b="0" i="0" u="none" strike="noStrike" kern="1200" baseline="0" dirty="0">
                <a:solidFill>
                  <a:schemeClr val="tx1"/>
                </a:solidFill>
                <a:latin typeface="+mn-lt"/>
                <a:ea typeface="+mn-ea"/>
                <a:cs typeface="+mn-cs"/>
              </a:rPr>
              <a:t> a maximal </a:t>
            </a:r>
            <a:r>
              <a:rPr lang="fr-FR" sz="1200" b="0" i="0" u="none" strike="noStrike" kern="1200" baseline="0" dirty="0" err="1">
                <a:solidFill>
                  <a:schemeClr val="tx1"/>
                </a:solidFill>
                <a:latin typeface="+mn-lt"/>
                <a:ea typeface="+mn-ea"/>
                <a:cs typeface="+mn-cs"/>
              </a:rPr>
              <a:t>temperature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around</a:t>
            </a:r>
            <a:r>
              <a:rPr lang="fr-FR" sz="1200" b="0" i="0" u="none" strike="noStrike" kern="1200" baseline="0" dirty="0">
                <a:solidFill>
                  <a:schemeClr val="tx1"/>
                </a:solidFill>
                <a:latin typeface="+mn-lt"/>
                <a:ea typeface="+mn-ea"/>
                <a:cs typeface="+mn-cs"/>
              </a:rPr>
              <a:t> 120°C). </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Pressure ratio: a </a:t>
            </a:r>
            <a:r>
              <a:rPr lang="fr-FR" sz="1200" b="0" i="0" u="none" strike="noStrike" kern="1200" baseline="0" dirty="0" err="1">
                <a:solidFill>
                  <a:schemeClr val="tx1"/>
                </a:solidFill>
                <a:latin typeface="+mn-lt"/>
                <a:ea typeface="+mn-ea"/>
                <a:cs typeface="+mn-cs"/>
              </a:rPr>
              <a:t>limit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questionable</a:t>
            </a:r>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17</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As</a:t>
            </a:r>
            <a:r>
              <a:rPr lang="en-US" baseline="0" dirty="0"/>
              <a:t> for the heat exchanger, experimental data is used as starting point of the expander models. The models for all the four technologies are calibrated and validated using experimental data and are used as reference. During the design of the ORC systems, the parameters of the expander models are scaled to adapt the model to the machine currently </a:t>
            </a:r>
            <a:r>
              <a:rPr lang="en-US" baseline="0" dirty="0" err="1"/>
              <a:t>deisgned</a:t>
            </a:r>
            <a:r>
              <a:rPr lang="en-US" baseline="0" dirty="0"/>
              <a:t>.</a:t>
            </a:r>
            <a:endParaRPr lang="en-US"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18</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All pieces are considered</a:t>
            </a:r>
          </a:p>
          <a:p>
            <a:r>
              <a:rPr lang="en-US" dirty="0"/>
              <a:t>Scaling laws of</a:t>
            </a:r>
            <a:r>
              <a:rPr lang="en-US" baseline="0" dirty="0"/>
              <a:t> </a:t>
            </a:r>
            <a:r>
              <a:rPr lang="en-US" baseline="0" dirty="0" err="1"/>
              <a:t>solidworks</a:t>
            </a:r>
            <a:r>
              <a:rPr lang="en-US" baseline="0" dirty="0"/>
              <a:t> model</a:t>
            </a:r>
          </a:p>
          <a:p>
            <a:r>
              <a:rPr lang="en-US" baseline="0" dirty="0"/>
              <a:t>Mass and fabrication techniques. Stainless steel. Molding. 20000 piece production per year.</a:t>
            </a:r>
            <a:endParaRPr lang="en-US" dirty="0"/>
          </a:p>
          <a:p>
            <a:r>
              <a:rPr lang="en-US" dirty="0"/>
              <a:t>Finally</a:t>
            </a:r>
            <a:r>
              <a:rPr lang="en-US" baseline="0" dirty="0"/>
              <a:t> remain the cost relations</a:t>
            </a:r>
          </a:p>
          <a:p>
            <a:r>
              <a:rPr lang="en-US" baseline="0" dirty="0" err="1"/>
              <a:t>Cout</a:t>
            </a:r>
            <a:r>
              <a:rPr lang="en-US" baseline="0" dirty="0"/>
              <a:t> des </a:t>
            </a:r>
            <a:r>
              <a:rPr lang="en-US" baseline="0" dirty="0" err="1"/>
              <a:t>échangeur</a:t>
            </a:r>
            <a:r>
              <a:rPr lang="en-US" baseline="0" dirty="0"/>
              <a:t>: </a:t>
            </a:r>
            <a:r>
              <a:rPr lang="en-US" baseline="0" dirty="0" err="1"/>
              <a:t>parti</a:t>
            </a:r>
            <a:r>
              <a:rPr lang="en-US" baseline="0" dirty="0"/>
              <a:t> des </a:t>
            </a:r>
            <a:r>
              <a:rPr lang="en-US" baseline="0" dirty="0" err="1"/>
              <a:t>échangeurs</a:t>
            </a:r>
            <a:r>
              <a:rPr lang="en-US" baseline="0" dirty="0"/>
              <a:t> de </a:t>
            </a:r>
            <a:r>
              <a:rPr lang="en-US" baseline="0" dirty="0" err="1"/>
              <a:t>NoWaste</a:t>
            </a:r>
            <a:r>
              <a:rPr lang="en-US" baseline="0" dirty="0"/>
              <a:t> et des </a:t>
            </a:r>
            <a:r>
              <a:rPr lang="en-US" baseline="0" dirty="0" err="1"/>
              <a:t>lois</a:t>
            </a:r>
            <a:r>
              <a:rPr lang="en-US" baseline="0" dirty="0"/>
              <a:t> de </a:t>
            </a:r>
            <a:r>
              <a:rPr lang="en-US" baseline="0" dirty="0" err="1"/>
              <a:t>corrélations</a:t>
            </a:r>
            <a:endParaRPr lang="en-US"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b="0" i="0" u="none" strike="noStrike" kern="1200" baseline="0" dirty="0" err="1">
                <a:solidFill>
                  <a:schemeClr val="tx1"/>
                </a:solidFill>
                <a:latin typeface="+mn-lt"/>
                <a:ea typeface="+mn-ea"/>
                <a:cs typeface="+mn-cs"/>
              </a:rPr>
              <a:t>SystemCost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PP.Cost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EGR.Cost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EG.Cost</a:t>
            </a:r>
            <a:r>
              <a:rPr lang="en-US" sz="1200" b="0" i="0" u="none" strike="noStrike" kern="1200" baseline="0" dirty="0">
                <a:solidFill>
                  <a:schemeClr val="tx1"/>
                </a:solidFill>
                <a:latin typeface="+mn-lt"/>
                <a:ea typeface="+mn-ea"/>
                <a:cs typeface="+mn-cs"/>
              </a:rPr>
              <a:t> + EGR2.Cost + </a:t>
            </a:r>
            <a:r>
              <a:rPr lang="en-US" sz="1200" b="0" i="0" u="none" strike="noStrike" kern="1200" baseline="0" dirty="0" err="1">
                <a:solidFill>
                  <a:schemeClr val="tx1"/>
                </a:solidFill>
                <a:latin typeface="+mn-lt"/>
                <a:ea typeface="+mn-ea"/>
                <a:cs typeface="+mn-cs"/>
              </a:rPr>
              <a:t>EXP.Cost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CD.Cost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LTCost</a:t>
            </a:r>
            <a:r>
              <a:rPr lang="en-US" sz="1200" b="0" i="0" u="none" strike="noStrike" kern="1200" baseline="0" dirty="0">
                <a:solidFill>
                  <a:schemeClr val="tx1"/>
                </a:solidFill>
                <a:latin typeface="+mn-lt"/>
                <a:ea typeface="+mn-ea"/>
                <a:cs typeface="+mn-cs"/>
              </a:rPr>
              <a:t>;</a:t>
            </a:r>
            <a:endParaRPr lang="en-US" baseline="0" dirty="0"/>
          </a:p>
          <a:p>
            <a:r>
              <a:rPr lang="en-US" sz="1200" b="0" i="0" u="none" strike="noStrike" kern="1200" baseline="0" dirty="0" err="1">
                <a:solidFill>
                  <a:schemeClr val="tx1"/>
                </a:solidFill>
                <a:latin typeface="+mn-lt"/>
                <a:ea typeface="+mn-ea"/>
                <a:cs typeface="+mn-cs"/>
              </a:rPr>
              <a:t>WFCost</a:t>
            </a:r>
            <a:r>
              <a:rPr lang="en-US" sz="1200" b="0" i="0" u="none" strike="noStrike" kern="1200" baseline="0" dirty="0">
                <a:solidFill>
                  <a:schemeClr val="tx1"/>
                </a:solidFill>
                <a:latin typeface="+mn-lt"/>
                <a:ea typeface="+mn-ea"/>
                <a:cs typeface="+mn-cs"/>
              </a:rPr>
              <a:t> </a:t>
            </a:r>
          </a:p>
          <a:p>
            <a:r>
              <a:rPr lang="en-US" sz="1200" b="0" i="0" u="none" strike="noStrike" kern="1200" baseline="0" dirty="0" err="1">
                <a:solidFill>
                  <a:schemeClr val="tx1"/>
                </a:solidFill>
                <a:latin typeface="+mn-lt"/>
                <a:ea typeface="+mn-ea"/>
                <a:cs typeface="+mn-cs"/>
              </a:rPr>
              <a:t>InstallationCost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SystemCost</a:t>
            </a:r>
            <a:r>
              <a:rPr lang="en-US" sz="1200" b="0" i="0" u="none" strike="noStrike" kern="1200" baseline="0" dirty="0">
                <a:solidFill>
                  <a:schemeClr val="tx1"/>
                </a:solidFill>
                <a:latin typeface="+mn-lt"/>
                <a:ea typeface="+mn-ea"/>
                <a:cs typeface="+mn-cs"/>
              </a:rPr>
              <a:t>*0.45;</a:t>
            </a:r>
          </a:p>
          <a:p>
            <a:r>
              <a:rPr lang="en-US" sz="1200" b="0" i="0" u="none" strike="noStrike" kern="1200" baseline="0" dirty="0" err="1">
                <a:solidFill>
                  <a:schemeClr val="tx1"/>
                </a:solidFill>
                <a:latin typeface="+mn-lt"/>
                <a:ea typeface="+mn-ea"/>
                <a:cs typeface="+mn-cs"/>
              </a:rPr>
              <a:t>PipingCost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SystemCost</a:t>
            </a:r>
            <a:r>
              <a:rPr lang="en-US" sz="1200" b="0" i="0" u="none" strike="noStrike" kern="1200" baseline="0" dirty="0">
                <a:solidFill>
                  <a:schemeClr val="tx1"/>
                </a:solidFill>
                <a:latin typeface="+mn-lt"/>
                <a:ea typeface="+mn-ea"/>
                <a:cs typeface="+mn-cs"/>
              </a:rPr>
              <a:t>*0.35;</a:t>
            </a:r>
          </a:p>
          <a:p>
            <a:r>
              <a:rPr lang="en-US" sz="1200" b="0" i="0" u="none" strike="noStrike" kern="1200" baseline="0" dirty="0" err="1">
                <a:solidFill>
                  <a:schemeClr val="tx1"/>
                </a:solidFill>
                <a:latin typeface="+mn-lt"/>
                <a:ea typeface="+mn-ea"/>
                <a:cs typeface="+mn-cs"/>
              </a:rPr>
              <a:t>InstCtrlCost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SystemCost</a:t>
            </a:r>
            <a:r>
              <a:rPr lang="en-US" sz="1200" b="0" i="0" u="none" strike="noStrike" kern="1200" baseline="0" dirty="0">
                <a:solidFill>
                  <a:schemeClr val="tx1"/>
                </a:solidFill>
                <a:latin typeface="+mn-lt"/>
                <a:ea typeface="+mn-ea"/>
                <a:cs typeface="+mn-cs"/>
              </a:rPr>
              <a:t>*0.2;</a:t>
            </a:r>
          </a:p>
          <a:p>
            <a:r>
              <a:rPr lang="en-US" sz="1200" b="0" i="0" u="none" strike="noStrike" kern="1200" baseline="0" dirty="0" err="1">
                <a:solidFill>
                  <a:schemeClr val="tx1"/>
                </a:solidFill>
                <a:latin typeface="+mn-lt"/>
                <a:ea typeface="+mn-ea"/>
                <a:cs typeface="+mn-cs"/>
              </a:rPr>
              <a:t>ServFacCost</a:t>
            </a:r>
            <a:r>
              <a:rPr lang="en-US" sz="1200" b="0" i="0" u="none" strike="noStrike" kern="1200" baseline="0" dirty="0">
                <a:solidFill>
                  <a:schemeClr val="tx1"/>
                </a:solidFill>
                <a:latin typeface="+mn-lt"/>
                <a:ea typeface="+mn-ea"/>
                <a:cs typeface="+mn-cs"/>
              </a:rPr>
              <a:t> = 0;%</a:t>
            </a:r>
            <a:r>
              <a:rPr lang="en-US" sz="1200" b="0" i="0" u="none" strike="noStrike" kern="1200" baseline="0" dirty="0" err="1">
                <a:solidFill>
                  <a:schemeClr val="tx1"/>
                </a:solidFill>
                <a:latin typeface="+mn-lt"/>
                <a:ea typeface="+mn-ea"/>
                <a:cs typeface="+mn-cs"/>
              </a:rPr>
              <a:t>SystemCost</a:t>
            </a:r>
            <a:r>
              <a:rPr lang="en-US" sz="1200" b="0" i="0" u="none" strike="noStrike" kern="1200" baseline="0" dirty="0">
                <a:solidFill>
                  <a:schemeClr val="tx1"/>
                </a:solidFill>
                <a:latin typeface="+mn-lt"/>
                <a:ea typeface="+mn-ea"/>
                <a:cs typeface="+mn-cs"/>
              </a:rPr>
              <a:t>*0.5;</a:t>
            </a:r>
          </a:p>
          <a:p>
            <a:r>
              <a:rPr lang="en-US" sz="1200" b="0" i="0" u="none" strike="noStrike" kern="1200" baseline="0" dirty="0" err="1">
                <a:solidFill>
                  <a:schemeClr val="tx1"/>
                </a:solidFill>
                <a:latin typeface="+mn-lt"/>
                <a:ea typeface="+mn-ea"/>
                <a:cs typeface="+mn-cs"/>
              </a:rPr>
              <a:t>DirectCost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SystemCost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WFCost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InstallationCost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PipingCost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InstCtrlCost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ServFacCost</a:t>
            </a:r>
            <a:r>
              <a:rPr lang="en-US" sz="1200" b="0" i="0" u="none" strike="noStrike" kern="1200" baseline="0" dirty="0">
                <a:solidFill>
                  <a:schemeClr val="tx1"/>
                </a:solidFill>
                <a:latin typeface="+mn-lt"/>
                <a:ea typeface="+mn-ea"/>
                <a:cs typeface="+mn-cs"/>
              </a:rPr>
              <a:t>;</a:t>
            </a: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%Indirect Costs</a:t>
            </a:r>
          </a:p>
          <a:p>
            <a:r>
              <a:rPr lang="en-US" sz="1200" b="0" i="0" u="none" strike="noStrike" kern="1200" baseline="0" dirty="0" err="1">
                <a:solidFill>
                  <a:schemeClr val="tx1"/>
                </a:solidFill>
                <a:latin typeface="+mn-lt"/>
                <a:ea typeface="+mn-ea"/>
                <a:cs typeface="+mn-cs"/>
              </a:rPr>
              <a:t>EngineeringCost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DirectCost</a:t>
            </a:r>
            <a:r>
              <a:rPr lang="en-US" sz="1200" b="0" i="0" u="none" strike="noStrike" kern="1200" baseline="0" dirty="0">
                <a:solidFill>
                  <a:schemeClr val="tx1"/>
                </a:solidFill>
                <a:latin typeface="+mn-lt"/>
                <a:ea typeface="+mn-ea"/>
                <a:cs typeface="+mn-cs"/>
              </a:rPr>
              <a:t>*0.08;</a:t>
            </a:r>
          </a:p>
          <a:p>
            <a:r>
              <a:rPr lang="en-US" sz="1200" b="0" i="0" u="none" strike="noStrike" kern="1200" baseline="0" dirty="0" err="1">
                <a:solidFill>
                  <a:schemeClr val="tx1"/>
                </a:solidFill>
                <a:latin typeface="+mn-lt"/>
                <a:ea typeface="+mn-ea"/>
                <a:cs typeface="+mn-cs"/>
              </a:rPr>
              <a:t>ConstructionCost</a:t>
            </a:r>
            <a:r>
              <a:rPr lang="en-US" sz="1200" b="0" i="0" u="none" strike="noStrike" kern="1200" baseline="0" dirty="0">
                <a:solidFill>
                  <a:schemeClr val="tx1"/>
                </a:solidFill>
                <a:latin typeface="+mn-lt"/>
                <a:ea typeface="+mn-ea"/>
                <a:cs typeface="+mn-cs"/>
              </a:rPr>
              <a:t> = 0;%</a:t>
            </a:r>
            <a:r>
              <a:rPr lang="en-US" sz="1200" b="0" i="0" u="none" strike="noStrike" kern="1200" baseline="0" dirty="0" err="1">
                <a:solidFill>
                  <a:schemeClr val="tx1"/>
                </a:solidFill>
                <a:latin typeface="+mn-lt"/>
                <a:ea typeface="+mn-ea"/>
                <a:cs typeface="+mn-cs"/>
              </a:rPr>
              <a:t>DirectCost</a:t>
            </a:r>
            <a:r>
              <a:rPr lang="en-US" sz="1200" b="0" i="0" u="none" strike="noStrike" kern="1200" baseline="0" dirty="0">
                <a:solidFill>
                  <a:schemeClr val="tx1"/>
                </a:solidFill>
                <a:latin typeface="+mn-lt"/>
                <a:ea typeface="+mn-ea"/>
                <a:cs typeface="+mn-cs"/>
              </a:rPr>
              <a:t>*0.15;</a:t>
            </a:r>
          </a:p>
          <a:p>
            <a:r>
              <a:rPr lang="en-US" sz="1200" b="0" i="0" u="none" strike="noStrike" kern="1200" baseline="0" dirty="0" err="1">
                <a:solidFill>
                  <a:schemeClr val="tx1"/>
                </a:solidFill>
                <a:latin typeface="+mn-lt"/>
                <a:ea typeface="+mn-ea"/>
                <a:cs typeface="+mn-cs"/>
              </a:rPr>
              <a:t>ContingencyCost</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EngineeringCost</a:t>
            </a:r>
            <a:r>
              <a:rPr lang="en-US" sz="1200" b="0" i="0" u="none" strike="noStrike" kern="1200" baseline="0" dirty="0">
                <a:solidFill>
                  <a:schemeClr val="tx1"/>
                </a:solidFill>
                <a:latin typeface="+mn-lt"/>
                <a:ea typeface="+mn-ea"/>
                <a:cs typeface="+mn-cs"/>
              </a:rPr>
              <a:t>*0.15 + </a:t>
            </a:r>
            <a:r>
              <a:rPr lang="en-US" sz="1200" b="0" i="0" u="none" strike="noStrike" kern="1200" baseline="0" dirty="0" err="1">
                <a:solidFill>
                  <a:schemeClr val="tx1"/>
                </a:solidFill>
                <a:latin typeface="+mn-lt"/>
                <a:ea typeface="+mn-ea"/>
                <a:cs typeface="+mn-cs"/>
              </a:rPr>
              <a:t>ConstructionCost</a:t>
            </a:r>
            <a:r>
              <a:rPr lang="en-US" sz="1200" b="0" i="0" u="none" strike="noStrike" kern="1200" baseline="0" dirty="0">
                <a:solidFill>
                  <a:schemeClr val="tx1"/>
                </a:solidFill>
                <a:latin typeface="+mn-lt"/>
                <a:ea typeface="+mn-ea"/>
                <a:cs typeface="+mn-cs"/>
              </a:rPr>
              <a:t>*0.15; (</a:t>
            </a:r>
            <a:r>
              <a:rPr lang="en-US" sz="1200" b="0" i="0" u="none" strike="noStrike" kern="1200" baseline="0" dirty="0" err="1">
                <a:solidFill>
                  <a:schemeClr val="tx1"/>
                </a:solidFill>
                <a:latin typeface="+mn-lt"/>
                <a:ea typeface="+mn-ea"/>
                <a:cs typeface="+mn-cs"/>
              </a:rPr>
              <a:t>contégence</a:t>
            </a:r>
            <a:r>
              <a:rPr lang="en-US" sz="1200" b="0" i="0" u="none" strike="noStrike" kern="1200" baseline="0" dirty="0">
                <a:solidFill>
                  <a:schemeClr val="tx1"/>
                </a:solidFill>
                <a:latin typeface="+mn-lt"/>
                <a:ea typeface="+mn-ea"/>
                <a:cs typeface="+mn-cs"/>
              </a:rPr>
              <a:t> = </a:t>
            </a:r>
            <a:r>
              <a:rPr lang="en-US" sz="1200" b="0" i="0" u="none" strike="noStrike" kern="1200" baseline="0" dirty="0" err="1">
                <a:solidFill>
                  <a:schemeClr val="tx1"/>
                </a:solidFill>
                <a:latin typeface="+mn-lt"/>
                <a:ea typeface="+mn-ea"/>
                <a:cs typeface="+mn-cs"/>
              </a:rPr>
              <a:t>réserve</a:t>
            </a:r>
            <a:r>
              <a:rPr lang="en-US" sz="1200" b="0" i="0" u="none" strike="noStrike" kern="1200" baseline="0" dirty="0">
                <a:solidFill>
                  <a:schemeClr val="tx1"/>
                </a:solidFill>
                <a:latin typeface="+mn-lt"/>
                <a:ea typeface="+mn-ea"/>
                <a:cs typeface="+mn-cs"/>
              </a:rPr>
              <a:t> en </a:t>
            </a:r>
            <a:r>
              <a:rPr lang="en-US" sz="1200" b="0" i="0" u="none" strike="noStrike" kern="1200" baseline="0" dirty="0" err="1">
                <a:solidFill>
                  <a:schemeClr val="tx1"/>
                </a:solidFill>
                <a:latin typeface="+mn-lt"/>
                <a:ea typeface="+mn-ea"/>
                <a:cs typeface="+mn-cs"/>
              </a:rPr>
              <a:t>cas</a:t>
            </a:r>
            <a:r>
              <a:rPr lang="en-US" sz="1200" b="0" i="0" u="none" strike="noStrike" kern="1200" baseline="0" dirty="0">
                <a:solidFill>
                  <a:schemeClr val="tx1"/>
                </a:solidFill>
                <a:latin typeface="+mn-lt"/>
                <a:ea typeface="+mn-ea"/>
                <a:cs typeface="+mn-cs"/>
              </a:rPr>
              <a:t> de </a:t>
            </a:r>
            <a:r>
              <a:rPr lang="en-US" sz="1200" b="0" i="0" u="none" strike="noStrike" kern="1200" baseline="0" dirty="0" err="1">
                <a:solidFill>
                  <a:schemeClr val="tx1"/>
                </a:solidFill>
                <a:latin typeface="+mn-lt"/>
                <a:ea typeface="+mn-ea"/>
                <a:cs typeface="+mn-cs"/>
              </a:rPr>
              <a:t>problèem</a:t>
            </a:r>
            <a:r>
              <a:rPr lang="en-US" sz="1200" b="0" i="0" u="none" strike="noStrike" kern="1200" baseline="0" dirty="0">
                <a:solidFill>
                  <a:schemeClr val="tx1"/>
                </a:solidFill>
                <a:latin typeface="+mn-lt"/>
                <a:ea typeface="+mn-ea"/>
                <a:cs typeface="+mn-cs"/>
              </a:rPr>
              <a:t>)</a:t>
            </a:r>
          </a:p>
          <a:p>
            <a:r>
              <a:rPr lang="en-US" sz="1200" b="0" i="0" u="none" strike="noStrike" kern="1200" baseline="0" dirty="0" err="1">
                <a:solidFill>
                  <a:schemeClr val="tx1"/>
                </a:solidFill>
                <a:latin typeface="+mn-lt"/>
                <a:ea typeface="+mn-ea"/>
                <a:cs typeface="+mn-cs"/>
              </a:rPr>
              <a:t>IndirectCost</a:t>
            </a:r>
            <a:endParaRPr lang="en-US" sz="1200" b="0" i="0" u="none" strike="noStrike" kern="1200" baseline="0" dirty="0">
              <a:solidFill>
                <a:schemeClr val="tx1"/>
              </a:solidFill>
              <a:latin typeface="+mn-lt"/>
              <a:ea typeface="+mn-ea"/>
              <a:cs typeface="+mn-cs"/>
            </a:endParaRPr>
          </a:p>
          <a:p>
            <a:endParaRPr lang="en-US" sz="1200" b="0" i="0" u="none" strike="noStrike" kern="1200" baseline="0" dirty="0">
              <a:solidFill>
                <a:schemeClr val="tx1"/>
              </a:solidFill>
              <a:latin typeface="+mn-lt"/>
              <a:ea typeface="+mn-ea"/>
              <a:cs typeface="+mn-cs"/>
            </a:endParaRPr>
          </a:p>
          <a:p>
            <a:r>
              <a:rPr lang="en-US" sz="1200" b="0" i="0" u="none" strike="noStrike" kern="1200" baseline="0" dirty="0">
                <a:solidFill>
                  <a:schemeClr val="tx1"/>
                </a:solidFill>
                <a:latin typeface="+mn-lt"/>
                <a:ea typeface="+mn-ea"/>
                <a:cs typeface="+mn-cs"/>
              </a:rPr>
              <a:t>Expansion machine: </a:t>
            </a:r>
            <a:r>
              <a:rPr lang="en-US" sz="1200" b="0" i="0" u="none" strike="noStrike" kern="1200" baseline="0" dirty="0" err="1">
                <a:solidFill>
                  <a:schemeClr val="tx1"/>
                </a:solidFill>
                <a:latin typeface="+mn-lt"/>
                <a:ea typeface="+mn-ea"/>
                <a:cs typeface="+mn-cs"/>
              </a:rPr>
              <a:t>solidworks</a:t>
            </a:r>
            <a:endParaRPr lang="en-US" sz="1200" b="0" i="0" u="none" strike="noStrike" kern="1200" baseline="0" dirty="0">
              <a:solidFill>
                <a:schemeClr val="tx1"/>
              </a:solidFill>
              <a:latin typeface="+mn-lt"/>
              <a:ea typeface="+mn-ea"/>
              <a:cs typeface="+mn-cs"/>
            </a:endParaRPr>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19</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dirty="0" err="1"/>
              <a:t>Sizing</a:t>
            </a:r>
            <a:r>
              <a:rPr lang="fr-FR" dirty="0"/>
              <a:t> Point!</a:t>
            </a:r>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t>No </a:t>
            </a:r>
            <a:r>
              <a:rPr lang="fr-FR" dirty="0" err="1"/>
              <a:t>upper</a:t>
            </a:r>
            <a:r>
              <a:rPr lang="fr-FR" baseline="0" dirty="0"/>
              <a:t> </a:t>
            </a:r>
            <a:r>
              <a:rPr lang="fr-FR" baseline="0" dirty="0" err="1"/>
              <a:t>limit</a:t>
            </a:r>
            <a:r>
              <a:rPr lang="fr-FR" baseline="0" dirty="0"/>
              <a:t> on EGR </a:t>
            </a:r>
            <a:r>
              <a:rPr lang="fr-FR" baseline="0" dirty="0" err="1"/>
              <a:t>exhaust</a:t>
            </a:r>
            <a:r>
              <a:rPr lang="fr-FR" baseline="0" dirty="0"/>
              <a:t> </a:t>
            </a:r>
            <a:r>
              <a:rPr lang="fr-FR" baseline="0" dirty="0" err="1"/>
              <a:t>temperature</a:t>
            </a:r>
            <a:endParaRPr lang="fr-FR" baseline="0" dirty="0"/>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fr-FR" baseline="0" dirty="0"/>
              <a:t>Toujours intéressant utiliser EGR, faibles SIC</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fr-FR" baseline="0" dirty="0"/>
              <a:t>SIC plu </a:t>
            </a:r>
            <a:r>
              <a:rPr lang="fr-FR" baseline="0" dirty="0" err="1"/>
              <a:t>simportant</a:t>
            </a:r>
            <a:r>
              <a:rPr lang="fr-FR" baseline="0" dirty="0"/>
              <a:t> avec </a:t>
            </a:r>
            <a:r>
              <a:rPr lang="fr-FR" baseline="0" dirty="0" err="1"/>
              <a:t>vane</a:t>
            </a:r>
            <a:r>
              <a:rPr lang="fr-FR" baseline="0" dirty="0"/>
              <a:t> car </a:t>
            </a:r>
            <a:r>
              <a:rPr lang="fr-FR" baseline="0" dirty="0" err="1"/>
              <a:t>T_su</a:t>
            </a:r>
            <a:r>
              <a:rPr lang="fr-FR" baseline="0" dirty="0"/>
              <a:t> limite plus faible, donc moins compact et </a:t>
            </a:r>
            <a:r>
              <a:rPr lang="fr-FR" baseline="0" dirty="0" err="1"/>
              <a:t>perfo</a:t>
            </a:r>
            <a:r>
              <a:rPr lang="fr-FR" baseline="0" dirty="0"/>
              <a:t> du cycle moins bonnes</a:t>
            </a:r>
          </a:p>
          <a:p>
            <a:pPr marL="228600" marR="0" lvl="0" indent="-228600" algn="l" defTabSz="457200" rtl="0" eaLnBrk="1" fontAlgn="auto" latinLnBrk="0" hangingPunct="1">
              <a:lnSpc>
                <a:spcPct val="100000"/>
              </a:lnSpc>
              <a:spcBef>
                <a:spcPts val="0"/>
              </a:spcBef>
              <a:spcAft>
                <a:spcPts val="0"/>
              </a:spcAft>
              <a:buClrTx/>
              <a:buSzTx/>
              <a:buFontTx/>
              <a:buAutoNum type="arabicParenR"/>
              <a:tabLst/>
              <a:defRPr/>
            </a:pPr>
            <a:r>
              <a:rPr lang="fr-FR" baseline="0" dirty="0"/>
              <a:t>Eau à éviter en </a:t>
            </a:r>
            <a:r>
              <a:rPr lang="fr-FR" baseline="0" dirty="0" err="1"/>
              <a:t>exhaust</a:t>
            </a:r>
            <a:r>
              <a:rPr lang="fr-FR" baseline="0" dirty="0"/>
              <a:t> </a:t>
            </a:r>
            <a:r>
              <a:rPr lang="fr-FR" baseline="0" dirty="0" err="1"/>
              <a:t>only</a:t>
            </a:r>
            <a:r>
              <a:rPr lang="fr-FR" baseline="0" dirty="0"/>
              <a:t> car plus faible températures de gaz donc + volumineux et – performant</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baseline="0"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err="1">
                <a:solidFill>
                  <a:schemeClr val="tx1"/>
                </a:solidFill>
                <a:latin typeface="+mn-lt"/>
                <a:ea typeface="+mn-ea"/>
                <a:cs typeface="+mn-cs"/>
              </a:rPr>
              <a:t>Finally</a:t>
            </a:r>
            <a:r>
              <a:rPr lang="fr-FR" sz="1200" b="0" i="0" u="none" strike="noStrike" kern="1200" baseline="0" dirty="0">
                <a:solidFill>
                  <a:schemeClr val="tx1"/>
                </a:solidFill>
                <a:latin typeface="+mn-lt"/>
                <a:ea typeface="+mn-ea"/>
                <a:cs typeface="+mn-cs"/>
              </a:rPr>
              <a:t>, the </a:t>
            </a:r>
            <a:r>
              <a:rPr lang="fr-FR" sz="1200" b="0" i="0" u="none" strike="noStrike" kern="1200" baseline="0" dirty="0" err="1">
                <a:solidFill>
                  <a:schemeClr val="tx1"/>
                </a:solidFill>
                <a:latin typeface="+mn-lt"/>
                <a:ea typeface="+mn-ea"/>
                <a:cs typeface="+mn-cs"/>
              </a:rPr>
              <a:t>most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appropriate</a:t>
            </a:r>
            <a:r>
              <a:rPr lang="fr-FR" sz="1200" b="0" i="0" u="none" strike="noStrike" kern="1200" baseline="0" dirty="0">
                <a:solidFill>
                  <a:schemeClr val="tx1"/>
                </a:solidFill>
                <a:latin typeface="+mn-lt"/>
                <a:ea typeface="+mn-ea"/>
                <a:cs typeface="+mn-cs"/>
              </a:rPr>
              <a:t> solution, </a:t>
            </a:r>
            <a:r>
              <a:rPr lang="fr-FR" sz="1200" b="0" i="0" u="none" strike="noStrike" kern="1200" baseline="0" dirty="0" err="1">
                <a:solidFill>
                  <a:schemeClr val="tx1"/>
                </a:solidFill>
                <a:latin typeface="+mn-lt"/>
                <a:ea typeface="+mn-ea"/>
                <a:cs typeface="+mn-cs"/>
              </a:rPr>
              <a:t>based</a:t>
            </a:r>
            <a:r>
              <a:rPr lang="fr-FR" sz="1200" b="0" i="0" u="none" strike="noStrike" kern="1200" baseline="0" dirty="0">
                <a:solidFill>
                  <a:schemeClr val="tx1"/>
                </a:solidFill>
                <a:latin typeface="+mn-lt"/>
                <a:ea typeface="+mn-ea"/>
                <a:cs typeface="+mn-cs"/>
              </a:rPr>
              <a:t> on the </a:t>
            </a:r>
            <a:r>
              <a:rPr lang="fr-FR" sz="1200" b="0" i="0" u="none" strike="noStrike" kern="1200" baseline="0" dirty="0" err="1">
                <a:solidFill>
                  <a:schemeClr val="tx1"/>
                </a:solidFill>
                <a:latin typeface="+mn-lt"/>
                <a:ea typeface="+mn-ea"/>
                <a:cs typeface="+mn-cs"/>
              </a:rPr>
              <a:t>assumptions</a:t>
            </a:r>
            <a:r>
              <a:rPr lang="fr-FR" sz="1200" b="0" i="0" u="none" strike="noStrike" kern="1200" baseline="0" dirty="0">
                <a:solidFill>
                  <a:schemeClr val="tx1"/>
                </a:solidFill>
                <a:latin typeface="+mn-lt"/>
                <a:ea typeface="+mn-ea"/>
                <a:cs typeface="+mn-cs"/>
              </a:rPr>
              <a:t> made </a:t>
            </a:r>
            <a:r>
              <a:rPr lang="fr-FR" sz="1200" b="0" i="0" u="none" strike="noStrike" kern="1200" baseline="0" dirty="0" err="1">
                <a:solidFill>
                  <a:schemeClr val="tx1"/>
                </a:solidFill>
                <a:latin typeface="+mn-lt"/>
                <a:ea typeface="+mn-ea"/>
                <a:cs typeface="+mn-cs"/>
              </a:rPr>
              <a:t>here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is</a:t>
            </a:r>
            <a:r>
              <a:rPr lang="fr-FR" sz="1200" b="0" i="0" u="none" strike="noStrike" kern="1200" baseline="0" dirty="0">
                <a:solidFill>
                  <a:schemeClr val="tx1"/>
                </a:solidFill>
                <a:latin typeface="+mn-lt"/>
                <a:ea typeface="+mn-ea"/>
                <a:cs typeface="+mn-cs"/>
              </a:rPr>
              <a:t> the use of the </a:t>
            </a:r>
            <a:r>
              <a:rPr lang="fr-FR" sz="1200" b="0" i="0" u="none" strike="noStrike" kern="1200" baseline="0" dirty="0" err="1">
                <a:solidFill>
                  <a:schemeClr val="tx1"/>
                </a:solidFill>
                <a:latin typeface="+mn-lt"/>
                <a:ea typeface="+mn-ea"/>
                <a:cs typeface="+mn-cs"/>
              </a:rPr>
              <a:t>screw</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expander</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integrated</a:t>
            </a:r>
            <a:r>
              <a:rPr lang="fr-FR" sz="1200" b="0" i="0" u="none" strike="noStrike" kern="1200" baseline="0" dirty="0">
                <a:solidFill>
                  <a:schemeClr val="tx1"/>
                </a:solidFill>
                <a:latin typeface="+mn-lt"/>
                <a:ea typeface="+mn-ea"/>
                <a:cs typeface="+mn-cs"/>
              </a:rPr>
              <a:t> in the </a:t>
            </a:r>
            <a:r>
              <a:rPr lang="fr-FR" sz="1200" b="0" i="0" u="none" strike="noStrike" kern="1200" baseline="0" dirty="0" err="1">
                <a:solidFill>
                  <a:schemeClr val="tx1"/>
                </a:solidFill>
                <a:latin typeface="+mn-lt"/>
                <a:ea typeface="+mn-ea"/>
                <a:cs typeface="+mn-cs"/>
              </a:rPr>
              <a:t>parallel</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topology</a:t>
            </a:r>
            <a:r>
              <a:rPr lang="fr-FR" sz="1200" b="0" i="0" u="none" strike="noStrike" kern="1200" baseline="0" dirty="0">
                <a:solidFill>
                  <a:schemeClr val="tx1"/>
                </a:solidFill>
                <a:latin typeface="+mn-lt"/>
                <a:ea typeface="+mn-ea"/>
                <a:cs typeface="+mn-cs"/>
              </a:rPr>
              <a:t> and </a:t>
            </a:r>
            <a:r>
              <a:rPr lang="fr-FR" sz="1200" b="0" i="0" u="none" strike="noStrike" kern="1200" baseline="0" dirty="0" err="1">
                <a:solidFill>
                  <a:schemeClr val="tx1"/>
                </a:solidFill>
                <a:latin typeface="+mn-lt"/>
                <a:ea typeface="+mn-ea"/>
                <a:cs typeface="+mn-cs"/>
              </a:rPr>
              <a:t>using</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ethanol</a:t>
            </a:r>
            <a:r>
              <a:rPr lang="fr-FR" sz="1200" b="0" i="0" u="none" strike="noStrike" kern="1200" baseline="0" dirty="0">
                <a:solidFill>
                  <a:schemeClr val="tx1"/>
                </a:solidFill>
                <a:latin typeface="+mn-lt"/>
                <a:ea typeface="+mn-ea"/>
                <a:cs typeface="+mn-cs"/>
              </a:rPr>
              <a:t> as </a:t>
            </a:r>
            <a:r>
              <a:rPr lang="fr-FR" sz="1200" b="0" i="0" u="none" strike="noStrike" kern="1200" baseline="0" dirty="0" err="1">
                <a:solidFill>
                  <a:schemeClr val="tx1"/>
                </a:solidFill>
                <a:latin typeface="+mn-lt"/>
                <a:ea typeface="+mn-ea"/>
                <a:cs typeface="+mn-cs"/>
              </a:rPr>
              <a:t>working</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fluid</a:t>
            </a:r>
            <a:r>
              <a:rPr lang="fr-FR" sz="1200" b="0" i="0" u="none" strike="noStrike" kern="1200" baseline="0" dirty="0">
                <a:solidFill>
                  <a:schemeClr val="tx1"/>
                </a:solidFill>
                <a:latin typeface="+mn-lt"/>
                <a:ea typeface="+mn-ea"/>
                <a:cs typeface="+mn-cs"/>
              </a:rPr>
              <a:t> </a:t>
            </a:r>
            <a:endParaRPr lang="fr-FR" baseline="0" dirty="0"/>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20</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Drawback: architecture 5 </a:t>
            </a:r>
            <a:r>
              <a:rPr lang="fr-FR" sz="1200" b="0" i="0" u="none" strike="noStrike" kern="1200" baseline="0" dirty="0" err="1">
                <a:solidFill>
                  <a:schemeClr val="tx1"/>
                </a:solidFill>
                <a:latin typeface="+mn-lt"/>
                <a:ea typeface="+mn-ea"/>
                <a:cs typeface="+mn-cs"/>
              </a:rPr>
              <a:t>is</a:t>
            </a:r>
            <a:r>
              <a:rPr lang="fr-FR" sz="1200" b="0" i="0" u="none" strike="noStrike" kern="1200" baseline="0" dirty="0">
                <a:solidFill>
                  <a:schemeClr val="tx1"/>
                </a:solidFill>
                <a:latin typeface="+mn-lt"/>
                <a:ea typeface="+mn-ea"/>
                <a:cs typeface="+mn-cs"/>
              </a:rPr>
              <a:t> the </a:t>
            </a:r>
            <a:r>
              <a:rPr lang="fr-FR" sz="1200" b="0" i="0" u="none" strike="noStrike" kern="1200" baseline="0" dirty="0" err="1">
                <a:solidFill>
                  <a:schemeClr val="tx1"/>
                </a:solidFill>
                <a:latin typeface="+mn-lt"/>
                <a:ea typeface="+mn-ea"/>
                <a:cs typeface="+mn-cs"/>
              </a:rPr>
              <a:t>most</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difficult</a:t>
            </a:r>
            <a:r>
              <a:rPr lang="fr-FR" sz="1200" b="0" i="0" u="none" strike="noStrike" kern="1200" baseline="0" dirty="0">
                <a:solidFill>
                  <a:schemeClr val="tx1"/>
                </a:solidFill>
                <a:latin typeface="+mn-lt"/>
                <a:ea typeface="+mn-ea"/>
                <a:cs typeface="+mn-cs"/>
              </a:rPr>
              <a:t> to control</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Deux surchauffes différentes et </a:t>
            </a:r>
            <a:r>
              <a:rPr lang="fr-FR" sz="1200" b="0" i="0" u="none" strike="noStrike" kern="1200" baseline="0" dirty="0" err="1">
                <a:solidFill>
                  <a:schemeClr val="tx1"/>
                </a:solidFill>
                <a:latin typeface="+mn-lt"/>
                <a:ea typeface="+mn-ea"/>
                <a:cs typeface="+mn-cs"/>
              </a:rPr>
              <a:t>remélange</a:t>
            </a:r>
            <a:r>
              <a:rPr lang="fr-FR" sz="1200" b="0" i="0" u="none" strike="noStrike" kern="1200" baseline="0" dirty="0">
                <a:solidFill>
                  <a:schemeClr val="tx1"/>
                </a:solidFill>
                <a:latin typeface="+mn-lt"/>
                <a:ea typeface="+mn-ea"/>
                <a:cs typeface="+mn-cs"/>
              </a:rPr>
              <a:t> avant de rentrer dans turbine</a:t>
            </a:r>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21</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Ici, il y a la limite sur la température supérieure de l’EGR</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La 4 devient plus cher car l’EGR étant en sortie, il faut abaisser </a:t>
            </a:r>
            <a:r>
              <a:rPr lang="fr-FR" sz="1200" b="0" i="0" u="none" strike="noStrike" kern="1200" baseline="0" dirty="0" err="1">
                <a:solidFill>
                  <a:schemeClr val="tx1"/>
                </a:solidFill>
                <a:latin typeface="+mn-lt"/>
                <a:ea typeface="+mn-ea"/>
                <a:cs typeface="+mn-cs"/>
              </a:rPr>
              <a:t>Pev</a:t>
            </a:r>
            <a:r>
              <a:rPr lang="fr-FR" sz="1200" b="0" i="0" u="none" strike="noStrike" kern="1200" baseline="0" dirty="0">
                <a:solidFill>
                  <a:schemeClr val="tx1"/>
                </a:solidFill>
                <a:latin typeface="+mn-lt"/>
                <a:ea typeface="+mn-ea"/>
                <a:cs typeface="+mn-cs"/>
              </a:rPr>
              <a:t>, du coup plus volumineux et cher</a:t>
            </a:r>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22</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23</a:t>
            </a:fld>
            <a:endParaRPr lang="fr-BE"/>
          </a:p>
        </p:txBody>
      </p:sp>
    </p:spTree>
    <p:extLst>
      <p:ext uri="{BB962C8B-B14F-4D97-AF65-F5344CB8AC3E}">
        <p14:creationId xmlns:p14="http://schemas.microsoft.com/office/powerpoint/2010/main" val="40271436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err="1">
                <a:solidFill>
                  <a:schemeClr val="tx1"/>
                </a:solidFill>
                <a:latin typeface="+mn-lt"/>
                <a:ea typeface="+mn-ea"/>
                <a:cs typeface="+mn-cs"/>
              </a:rPr>
              <a:t>Weighted</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average</a:t>
            </a:r>
            <a:r>
              <a:rPr lang="fr-FR" sz="1200" b="0" i="0" u="none" strike="noStrike" kern="1200" baseline="0" dirty="0">
                <a:solidFill>
                  <a:schemeClr val="tx1"/>
                </a:solidFill>
                <a:latin typeface="+mn-lt"/>
                <a:ea typeface="+mn-ea"/>
                <a:cs typeface="+mn-cs"/>
              </a:rPr>
              <a:t> on the 17 points </a:t>
            </a:r>
            <a:r>
              <a:rPr lang="fr-FR" sz="1200" b="0" i="0" u="none" strike="noStrike" kern="1200" baseline="0" dirty="0" err="1">
                <a:solidFill>
                  <a:schemeClr val="tx1"/>
                </a:solidFill>
                <a:latin typeface="+mn-lt"/>
                <a:ea typeface="+mn-ea"/>
                <a:cs typeface="+mn-cs"/>
              </a:rPr>
              <a:t>with</a:t>
            </a:r>
            <a:r>
              <a:rPr lang="fr-FR" sz="1200" b="0" i="0" u="none" strike="noStrike" kern="1200" baseline="0" dirty="0">
                <a:solidFill>
                  <a:schemeClr val="tx1"/>
                </a:solidFill>
                <a:latin typeface="+mn-lt"/>
                <a:ea typeface="+mn-ea"/>
                <a:cs typeface="+mn-cs"/>
              </a:rPr>
              <a:t> the 4 more </a:t>
            </a:r>
            <a:r>
              <a:rPr lang="fr-FR" sz="1200" b="0" i="0" u="none" strike="noStrike" kern="1200" baseline="0" dirty="0" err="1">
                <a:solidFill>
                  <a:schemeClr val="tx1"/>
                </a:solidFill>
                <a:latin typeface="+mn-lt"/>
                <a:ea typeface="+mn-ea"/>
                <a:cs typeface="+mn-cs"/>
              </a:rPr>
              <a:t>interesting</a:t>
            </a:r>
            <a:r>
              <a:rPr lang="fr-FR" sz="1200" b="0" i="0" u="none" strike="noStrike" kern="1200" baseline="0" dirty="0">
                <a:solidFill>
                  <a:schemeClr val="tx1"/>
                </a:solidFill>
                <a:latin typeface="+mn-lt"/>
                <a:ea typeface="+mn-ea"/>
                <a:cs typeface="+mn-cs"/>
              </a:rPr>
              <a:t> architectures</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 Be </a:t>
            </a:r>
            <a:r>
              <a:rPr lang="fr-FR" sz="1200" b="0" i="0" u="none" strike="noStrike" kern="1200" baseline="0" dirty="0" err="1">
                <a:solidFill>
                  <a:schemeClr val="tx1"/>
                </a:solidFill>
                <a:latin typeface="+mn-lt"/>
                <a:ea typeface="+mn-ea"/>
                <a:cs typeface="+mn-cs"/>
              </a:rPr>
              <a:t>careful</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color</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is</a:t>
            </a:r>
            <a:r>
              <a:rPr lang="fr-FR" sz="1200" b="0" i="0" u="none" strike="noStrike" kern="1200" baseline="0" dirty="0">
                <a:solidFill>
                  <a:schemeClr val="tx1"/>
                </a:solidFill>
                <a:latin typeface="+mn-lt"/>
                <a:ea typeface="+mn-ea"/>
                <a:cs typeface="+mn-cs"/>
              </a:rPr>
              <a:t> the machine</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a:p>
            <a:pPr marL="0" marR="0" lvl="0" indent="0" algn="l" defTabSz="457200" rtl="0" eaLnBrk="1" fontAlgn="auto" latinLnBrk="0" hangingPunct="1">
              <a:lnSpc>
                <a:spcPct val="100000"/>
              </a:lnSpc>
              <a:spcBef>
                <a:spcPts val="0"/>
              </a:spcBef>
              <a:spcAft>
                <a:spcPts val="0"/>
              </a:spcAft>
              <a:buClrTx/>
              <a:buSzTx/>
              <a:buFontTx/>
              <a:buNone/>
              <a:tabLst/>
              <a:defRPr/>
            </a:pPr>
            <a:r>
              <a:rPr lang="fr-FR" dirty="0">
                <a:solidFill>
                  <a:srgbClr val="FF0000"/>
                </a:solidFill>
              </a:rPr>
              <a:t>LUDO:</a:t>
            </a:r>
            <a:r>
              <a:rPr lang="fr-FR" baseline="0" dirty="0">
                <a:solidFill>
                  <a:srgbClr val="FF0000"/>
                </a:solidFill>
              </a:rPr>
              <a:t> limite sur EGR?</a:t>
            </a:r>
            <a:endParaRPr lang="fr-FR" dirty="0">
              <a:solidFill>
                <a:srgbClr val="FF0000"/>
              </a:solidFill>
            </a:endParaRPr>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24</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No </a:t>
            </a:r>
            <a:r>
              <a:rPr lang="fr-FR" sz="1200" b="0" i="0" u="none" strike="noStrike" kern="1200" baseline="0" dirty="0" err="1">
                <a:solidFill>
                  <a:schemeClr val="tx1"/>
                </a:solidFill>
                <a:latin typeface="+mn-lt"/>
                <a:ea typeface="+mn-ea"/>
                <a:cs typeface="+mn-cs"/>
              </a:rPr>
              <a:t>pretentation</a:t>
            </a:r>
            <a:r>
              <a:rPr lang="fr-FR" sz="1200" b="0" i="0" u="none" strike="noStrike" kern="1200" baseline="0" dirty="0">
                <a:solidFill>
                  <a:schemeClr val="tx1"/>
                </a:solidFill>
                <a:latin typeface="+mn-lt"/>
                <a:ea typeface="+mn-ea"/>
                <a:cs typeface="+mn-cs"/>
              </a:rPr>
              <a:t> to show exact figures: </a:t>
            </a:r>
            <a:r>
              <a:rPr lang="fr-FR" sz="1200" b="0" i="0" u="none" strike="noStrike" kern="1200" baseline="0" dirty="0" err="1">
                <a:solidFill>
                  <a:schemeClr val="tx1"/>
                </a:solidFill>
                <a:latin typeface="+mn-lt"/>
                <a:ea typeface="+mn-ea"/>
                <a:cs typeface="+mn-cs"/>
              </a:rPr>
              <a:t>we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shox</a:t>
            </a:r>
            <a:r>
              <a:rPr lang="fr-FR" sz="1200" b="0" i="0" u="none" strike="noStrike" kern="1200" baseline="0" dirty="0">
                <a:solidFill>
                  <a:schemeClr val="tx1"/>
                </a:solidFill>
                <a:latin typeface="+mn-lt"/>
                <a:ea typeface="+mn-ea"/>
                <a:cs typeface="+mn-cs"/>
              </a:rPr>
              <a:t> the trends</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Pour le moment, on regarde que la </a:t>
            </a:r>
            <a:r>
              <a:rPr lang="fr-FR" sz="1200" b="0" i="0" u="none" strike="noStrike" kern="1200" baseline="0" dirty="0" err="1">
                <a:solidFill>
                  <a:schemeClr val="tx1"/>
                </a:solidFill>
                <a:latin typeface="+mn-lt"/>
                <a:ea typeface="+mn-ea"/>
                <a:cs typeface="+mn-cs"/>
              </a:rPr>
              <a:t>perfor</a:t>
            </a:r>
            <a:r>
              <a:rPr lang="fr-FR" sz="1200" b="0" i="0" u="none" strike="noStrike" kern="1200" baseline="0" dirty="0">
                <a:solidFill>
                  <a:schemeClr val="tx1"/>
                </a:solidFill>
                <a:latin typeface="+mn-lt"/>
                <a:ea typeface="+mn-ea"/>
                <a:cs typeface="+mn-cs"/>
              </a:rPr>
              <a:t> et le coût: </a:t>
            </a:r>
            <a:r>
              <a:rPr lang="fr-FR" sz="1200" b="0" i="0" u="none" strike="noStrike" kern="1200" baseline="0" dirty="0" err="1">
                <a:solidFill>
                  <a:schemeClr val="tx1"/>
                </a:solidFill>
                <a:latin typeface="+mn-lt"/>
                <a:ea typeface="+mn-ea"/>
                <a:cs typeface="+mn-cs"/>
              </a:rPr>
              <a:t>controlability</a:t>
            </a:r>
            <a:r>
              <a:rPr lang="fr-FR" sz="1200" b="0" i="0" u="none" strike="noStrike" kern="1200" baseline="0" dirty="0">
                <a:solidFill>
                  <a:schemeClr val="tx1"/>
                </a:solidFill>
                <a:latin typeface="+mn-lt"/>
                <a:ea typeface="+mn-ea"/>
                <a:cs typeface="+mn-cs"/>
              </a:rPr>
              <a:t>…(par exemple l’architecture 5)</a:t>
            </a: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a:solidFill>
                  <a:schemeClr val="tx1"/>
                </a:solidFill>
                <a:latin typeface="+mn-lt"/>
                <a:ea typeface="+mn-ea"/>
                <a:cs typeface="+mn-cs"/>
              </a:rPr>
              <a:t>Sur le choix des fluides, il y a aussi la compatibilité.</a:t>
            </a:r>
          </a:p>
          <a:p>
            <a:pPr marL="0" marR="0" lvl="0" indent="0" algn="l" defTabSz="457200" rtl="0" eaLnBrk="1" fontAlgn="auto" latinLnBrk="0" hangingPunct="1">
              <a:lnSpc>
                <a:spcPct val="100000"/>
              </a:lnSpc>
              <a:spcBef>
                <a:spcPts val="0"/>
              </a:spcBef>
              <a:spcAft>
                <a:spcPts val="0"/>
              </a:spcAft>
              <a:buClrTx/>
              <a:buSzTx/>
              <a:buFontTx/>
              <a:buNone/>
              <a:tabLst/>
              <a:defRPr/>
            </a:pPr>
            <a:endParaRPr lang="fr-FR"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fr-FR" sz="1200" b="0" i="0" u="none" strike="noStrike" kern="1200" baseline="0" dirty="0" err="1">
                <a:solidFill>
                  <a:schemeClr val="tx1"/>
                </a:solidFill>
                <a:latin typeface="+mn-lt"/>
                <a:ea typeface="+mn-ea"/>
                <a:cs typeface="+mn-cs"/>
              </a:rPr>
              <a:t>Results</a:t>
            </a:r>
            <a:r>
              <a:rPr lang="fr-FR" sz="1200" b="0" i="0" u="none" strike="noStrike" kern="1200" baseline="0" dirty="0">
                <a:solidFill>
                  <a:schemeClr val="tx1"/>
                </a:solidFill>
                <a:latin typeface="+mn-lt"/>
                <a:ea typeface="+mn-ea"/>
                <a:cs typeface="+mn-cs"/>
              </a:rPr>
              <a:t> are no </a:t>
            </a:r>
            <a:r>
              <a:rPr lang="fr-FR" sz="1200" b="0" i="0" u="none" strike="noStrike" kern="1200" baseline="0" dirty="0" err="1">
                <a:solidFill>
                  <a:schemeClr val="tx1"/>
                </a:solidFill>
                <a:latin typeface="+mn-lt"/>
                <a:ea typeface="+mn-ea"/>
                <a:cs typeface="+mn-cs"/>
              </a:rPr>
              <a:t>general</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here</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this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is</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only</a:t>
            </a:r>
            <a:r>
              <a:rPr lang="fr-FR" sz="1200" b="0" i="0" u="none" strike="noStrike" kern="1200" baseline="0" dirty="0">
                <a:solidFill>
                  <a:schemeClr val="tx1"/>
                </a:solidFill>
                <a:latin typeface="+mn-lt"/>
                <a:ea typeface="+mn-ea"/>
                <a:cs typeface="+mn-cs"/>
              </a:rPr>
              <a:t> one </a:t>
            </a:r>
            <a:r>
              <a:rPr lang="fr-FR" sz="1200" b="0" i="0" u="none" strike="noStrike" kern="1200" baseline="0" dirty="0" err="1">
                <a:solidFill>
                  <a:schemeClr val="tx1"/>
                </a:solidFill>
                <a:latin typeface="+mn-lt"/>
                <a:ea typeface="+mn-ea"/>
                <a:cs typeface="+mn-cs"/>
              </a:rPr>
              <a:t>given</a:t>
            </a:r>
            <a:r>
              <a:rPr lang="fr-FR" sz="1200" b="0" i="0" u="none" strike="noStrike" kern="1200" baseline="0" dirty="0">
                <a:solidFill>
                  <a:schemeClr val="tx1"/>
                </a:solidFill>
                <a:latin typeface="+mn-lt"/>
                <a:ea typeface="+mn-ea"/>
                <a:cs typeface="+mn-cs"/>
              </a:rPr>
              <a:t> </a:t>
            </a:r>
            <a:r>
              <a:rPr lang="fr-FR" sz="1200" b="0" i="0" u="none" strike="noStrike" kern="1200" baseline="0" dirty="0" err="1">
                <a:solidFill>
                  <a:schemeClr val="tx1"/>
                </a:solidFill>
                <a:latin typeface="+mn-lt"/>
                <a:ea typeface="+mn-ea"/>
                <a:cs typeface="+mn-cs"/>
              </a:rPr>
              <a:t>ruck</a:t>
            </a:r>
            <a:endParaRPr lang="fr-FR" sz="1200" b="0" i="0" u="none" strike="noStrike" kern="1200" baseline="0" dirty="0">
              <a:solidFill>
                <a:schemeClr val="tx1"/>
              </a:solidFill>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25</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a:t>Peut-être parler</a:t>
            </a:r>
            <a:r>
              <a:rPr lang="fr-FR" baseline="0" dirty="0"/>
              <a:t> des niveaux de températures.</a:t>
            </a:r>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6</a:t>
            </a:fld>
            <a:endParaRPr lang="fr-BE"/>
          </a:p>
        </p:txBody>
      </p:sp>
    </p:spTree>
    <p:extLst>
      <p:ext uri="{BB962C8B-B14F-4D97-AF65-F5344CB8AC3E}">
        <p14:creationId xmlns:p14="http://schemas.microsoft.com/office/powerpoint/2010/main" val="816114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9</a:t>
            </a:fld>
            <a:endParaRPr lang="fr-BE"/>
          </a:p>
        </p:txBody>
      </p:sp>
    </p:spTree>
    <p:extLst>
      <p:ext uri="{BB962C8B-B14F-4D97-AF65-F5344CB8AC3E}">
        <p14:creationId xmlns:p14="http://schemas.microsoft.com/office/powerpoint/2010/main" val="402714368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sz="3000" kern="1200" dirty="0">
                <a:solidFill>
                  <a:schemeClr val="tx1"/>
                </a:solidFill>
                <a:effectLst/>
                <a:latin typeface="+mn-lt"/>
                <a:ea typeface="+mn-ea"/>
                <a:cs typeface="+mn-cs"/>
              </a:rPr>
              <a:t>the systems being defined, the models of the components used for these systems are be briefly described. For the pump and the expansion machines, semi empirical models are developed. The semi empirical nature comes from the fact these models use a limited number of parameter to take the losses phenomena occurring during the expansion into account These parameters are generally calibrated based on experimental data and conserved to extrapolate the performance of the machine outside the validation domain.</a:t>
            </a: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kern="1200" dirty="0">
                <a:solidFill>
                  <a:schemeClr val="tx1"/>
                </a:solidFill>
                <a:effectLst/>
                <a:latin typeface="+mn-lt"/>
                <a:ea typeface="+mn-ea"/>
                <a:cs typeface="+mn-cs"/>
              </a:rPr>
              <a:t>Moving boundary models were built for plate, tube and tube and shell and tube technologies.</a:t>
            </a:r>
          </a:p>
          <a:p>
            <a:pPr marL="0" marR="0" lvl="0" indent="0" algn="l" defTabSz="457200" rtl="0" eaLnBrk="1" fontAlgn="auto" latinLnBrk="0" hangingPunct="1">
              <a:lnSpc>
                <a:spcPct val="100000"/>
              </a:lnSpc>
              <a:spcBef>
                <a:spcPts val="0"/>
              </a:spcBef>
              <a:spcAft>
                <a:spcPts val="0"/>
              </a:spcAft>
              <a:buClrTx/>
              <a:buSzTx/>
              <a:buFontTx/>
              <a:buNone/>
              <a:tabLst/>
              <a:defRPr/>
            </a:pPr>
            <a:endParaRPr lang="en-US" sz="3000" kern="120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3000" kern="1200" dirty="0">
                <a:solidFill>
                  <a:schemeClr val="tx1"/>
                </a:solidFill>
                <a:effectLst/>
                <a:latin typeface="+mn-lt"/>
                <a:ea typeface="+mn-ea"/>
                <a:cs typeface="+mn-cs"/>
              </a:rPr>
              <a:t>Model </a:t>
            </a:r>
            <a:r>
              <a:rPr lang="en-US" sz="3000" kern="1200" dirty="0" err="1">
                <a:solidFill>
                  <a:schemeClr val="tx1"/>
                </a:solidFill>
                <a:effectLst/>
                <a:latin typeface="+mn-lt"/>
                <a:ea typeface="+mn-ea"/>
                <a:cs typeface="+mn-cs"/>
              </a:rPr>
              <a:t>physcial</a:t>
            </a:r>
            <a:r>
              <a:rPr lang="en-US" sz="3000" kern="1200" dirty="0">
                <a:solidFill>
                  <a:schemeClr val="tx1"/>
                </a:solidFill>
                <a:effectLst/>
                <a:latin typeface="+mn-lt"/>
                <a:ea typeface="+mn-ea"/>
                <a:cs typeface="+mn-cs"/>
              </a:rPr>
              <a:t> (not simple</a:t>
            </a:r>
            <a:r>
              <a:rPr lang="en-US" sz="3000" kern="1200" baseline="0" dirty="0">
                <a:solidFill>
                  <a:schemeClr val="tx1"/>
                </a:solidFill>
                <a:effectLst/>
                <a:latin typeface="+mn-lt"/>
                <a:ea typeface="+mn-ea"/>
                <a:cs typeface="+mn-cs"/>
              </a:rPr>
              <a:t> effectiveness) </a:t>
            </a:r>
            <a:r>
              <a:rPr lang="en-US" sz="3000" kern="1200" dirty="0">
                <a:solidFill>
                  <a:schemeClr val="tx1"/>
                </a:solidFill>
                <a:effectLst/>
                <a:latin typeface="+mn-lt"/>
                <a:ea typeface="+mn-ea"/>
                <a:cs typeface="+mn-cs"/>
              </a:rPr>
              <a:t>validated!</a:t>
            </a:r>
            <a:r>
              <a:rPr lang="en-US" sz="3000" kern="1200" baseline="0" dirty="0">
                <a:solidFill>
                  <a:schemeClr val="tx1"/>
                </a:solidFill>
                <a:effectLst/>
                <a:latin typeface="+mn-lt"/>
                <a:ea typeface="+mn-ea"/>
                <a:cs typeface="+mn-cs"/>
              </a:rPr>
              <a:t> For hex and expanders. Correlations for hex, void fraction.</a:t>
            </a:r>
            <a:endParaRPr lang="en-US" sz="3000" kern="1200" dirty="0">
              <a:solidFill>
                <a:schemeClr val="tx1"/>
              </a:solidFill>
              <a:effectLst/>
              <a:latin typeface="+mn-lt"/>
              <a:ea typeface="+mn-ea"/>
              <a:cs typeface="+mn-cs"/>
            </a:endParaRPr>
          </a:p>
          <a:p>
            <a:endParaRPr lang="en-US" dirty="0"/>
          </a:p>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10</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200" b="0" i="0" u="none" strike="noStrike" kern="1200" cap="none" spc="0" normalizeH="0" baseline="0" noProof="0" dirty="0">
                <a:ln>
                  <a:noFill/>
                </a:ln>
                <a:solidFill>
                  <a:prstClr val="black"/>
                </a:solidFill>
                <a:effectLst/>
                <a:uLnTx/>
                <a:uFillTx/>
                <a:latin typeface="+mn-lt"/>
                <a:ea typeface="+mn-ea"/>
                <a:cs typeface="+mn-cs"/>
              </a:rPr>
              <a:t>Plate heat exchangers are considered here. Based on available measurements performed on an evaporator using exhaust gases as heat source, the model was calibrated and a correlation for the heat transfer coefficient was identified. This correlation is a simple </a:t>
            </a:r>
            <a:r>
              <a:rPr kumimoji="0" lang="en-US" sz="1200" b="0" i="0" u="none" strike="noStrike" kern="1200" cap="none" spc="0" normalizeH="0" baseline="0" noProof="0" dirty="0" err="1">
                <a:ln>
                  <a:noFill/>
                </a:ln>
                <a:solidFill>
                  <a:prstClr val="black"/>
                </a:solidFill>
                <a:effectLst/>
                <a:uLnTx/>
                <a:uFillTx/>
                <a:latin typeface="+mn-lt"/>
                <a:ea typeface="+mn-ea"/>
                <a:cs typeface="+mn-cs"/>
              </a:rPr>
              <a:t>dittus</a:t>
            </a:r>
            <a:r>
              <a:rPr kumimoji="0" lang="en-US" sz="1200" b="0" i="0" u="none" strike="noStrike" kern="1200" cap="none" spc="0" normalizeH="0" baseline="0" noProof="0" dirty="0">
                <a:ln>
                  <a:noFill/>
                </a:ln>
                <a:solidFill>
                  <a:prstClr val="black"/>
                </a:solidFill>
                <a:effectLst/>
                <a:uLnTx/>
                <a:uFillTx/>
                <a:latin typeface="+mn-lt"/>
                <a:ea typeface="+mn-ea"/>
                <a:cs typeface="+mn-cs"/>
              </a:rPr>
              <a:t> bolter type and is used for the sizing of the evaporator of the investigated ORC systems.</a:t>
            </a:r>
          </a:p>
          <a:p>
            <a:endParaRPr lang="en-US" dirty="0"/>
          </a:p>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11</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12</a:t>
            </a:fld>
            <a:endParaRPr lang="fr-BE"/>
          </a:p>
        </p:txBody>
      </p:sp>
    </p:spTree>
    <p:extLst>
      <p:ext uri="{BB962C8B-B14F-4D97-AF65-F5344CB8AC3E}">
        <p14:creationId xmlns:p14="http://schemas.microsoft.com/office/powerpoint/2010/main" val="402714368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driving</a:t>
            </a:r>
            <a:r>
              <a:rPr lang="en-US" baseline="0" dirty="0"/>
              <a:t> cycle is a combination (weighted) of 6 </a:t>
            </a:r>
            <a:r>
              <a:rPr lang="en-US" baseline="0" dirty="0" err="1"/>
              <a:t>typcial</a:t>
            </a:r>
            <a:r>
              <a:rPr lang="en-US" baseline="0" dirty="0"/>
              <a:t> cycles. Provided by a truck manufacturer. Flat, hilly parts.</a:t>
            </a:r>
            <a:endParaRPr lang="en-US" dirty="0"/>
          </a:p>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13</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en-US" dirty="0"/>
              <a:t>The driving</a:t>
            </a:r>
            <a:r>
              <a:rPr lang="en-US" baseline="0" dirty="0"/>
              <a:t> cycle is a combination (weighted) of 6 </a:t>
            </a:r>
            <a:r>
              <a:rPr lang="en-US" baseline="0" dirty="0" err="1"/>
              <a:t>typcial</a:t>
            </a:r>
            <a:r>
              <a:rPr lang="en-US" baseline="0" dirty="0"/>
              <a:t> cycles. Provided by a truck manufacturer. Flat, hilly parts.</a:t>
            </a:r>
          </a:p>
          <a:p>
            <a:endParaRPr lang="en-US" baseline="0" dirty="0"/>
          </a:p>
          <a:p>
            <a:r>
              <a:rPr lang="en-US" baseline="0" dirty="0" err="1"/>
              <a:t>Choisit</a:t>
            </a:r>
            <a:r>
              <a:rPr lang="en-US" baseline="0" dirty="0"/>
              <a:t>-on le point </a:t>
            </a:r>
            <a:r>
              <a:rPr lang="en-US" baseline="0" dirty="0" err="1"/>
              <a:t>sur</a:t>
            </a:r>
            <a:r>
              <a:rPr lang="en-US" baseline="0" dirty="0"/>
              <a:t> base de la puissance </a:t>
            </a:r>
            <a:r>
              <a:rPr lang="en-US" baseline="0" dirty="0" err="1"/>
              <a:t>moyenne</a:t>
            </a:r>
            <a:r>
              <a:rPr lang="en-US" baseline="0" dirty="0"/>
              <a:t> </a:t>
            </a:r>
            <a:r>
              <a:rPr lang="en-US" baseline="0" dirty="0" err="1"/>
              <a:t>ou</a:t>
            </a:r>
            <a:r>
              <a:rPr lang="en-US" baseline="0" dirty="0"/>
              <a:t> du SIC </a:t>
            </a:r>
            <a:r>
              <a:rPr lang="en-US" baseline="0" dirty="0" err="1"/>
              <a:t>moyen</a:t>
            </a:r>
            <a:r>
              <a:rPr lang="en-US" baseline="0" dirty="0"/>
              <a:t>?</a:t>
            </a:r>
            <a:endParaRPr lang="en-US" dirty="0"/>
          </a:p>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14</a:t>
            </a:fld>
            <a:endParaRPr lang="fr-BE"/>
          </a:p>
        </p:txBody>
      </p:sp>
    </p:spTree>
    <p:extLst>
      <p:ext uri="{BB962C8B-B14F-4D97-AF65-F5344CB8AC3E}">
        <p14:creationId xmlns:p14="http://schemas.microsoft.com/office/powerpoint/2010/main" val="303191993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err="1"/>
              <a:t>Now</a:t>
            </a:r>
            <a:r>
              <a:rPr lang="fr-FR" dirty="0"/>
              <a:t> </a:t>
            </a:r>
            <a:r>
              <a:rPr lang="fr-FR" dirty="0" err="1"/>
              <a:t>we</a:t>
            </a:r>
            <a:r>
              <a:rPr lang="fr-FR" dirty="0"/>
              <a:t> </a:t>
            </a:r>
            <a:r>
              <a:rPr lang="fr-FR" dirty="0" err="1"/>
              <a:t>introduce</a:t>
            </a:r>
            <a:r>
              <a:rPr lang="fr-FR" baseline="0" dirty="0"/>
              <a:t> more </a:t>
            </a:r>
            <a:r>
              <a:rPr lang="fr-FR" baseline="0" dirty="0" err="1"/>
              <a:t>deatiled</a:t>
            </a:r>
            <a:r>
              <a:rPr lang="fr-FR" baseline="0" dirty="0"/>
              <a:t> </a:t>
            </a:r>
            <a:r>
              <a:rPr lang="fr-FR" baseline="0" dirty="0" err="1"/>
              <a:t>models</a:t>
            </a:r>
            <a:r>
              <a:rPr lang="fr-FR" baseline="0" dirty="0"/>
              <a:t> of </a:t>
            </a:r>
            <a:r>
              <a:rPr lang="fr-FR" baseline="0" dirty="0" err="1"/>
              <a:t>expanders</a:t>
            </a:r>
            <a:endParaRPr lang="fr-FR" baseline="0" dirty="0"/>
          </a:p>
          <a:p>
            <a:r>
              <a:rPr lang="fr-FR" baseline="0" dirty="0"/>
              <a:t>For </a:t>
            </a:r>
            <a:r>
              <a:rPr lang="fr-FR" baseline="0" dirty="0" err="1"/>
              <a:t>hex</a:t>
            </a:r>
            <a:r>
              <a:rPr lang="fr-FR" baseline="0" dirty="0"/>
              <a:t>, </a:t>
            </a:r>
            <a:r>
              <a:rPr lang="fr-FR" baseline="0" dirty="0" err="1"/>
              <a:t>they</a:t>
            </a:r>
            <a:r>
              <a:rPr lang="fr-FR" baseline="0" dirty="0"/>
              <a:t> are the </a:t>
            </a:r>
            <a:r>
              <a:rPr lang="fr-FR" baseline="0" dirty="0" err="1"/>
              <a:t>same</a:t>
            </a:r>
            <a:endParaRPr lang="fr-FR" baseline="0" dirty="0"/>
          </a:p>
          <a:p>
            <a:endParaRPr lang="fr-FR" baseline="0" dirty="0"/>
          </a:p>
          <a:p>
            <a:r>
              <a:rPr lang="fr-FR" baseline="0" dirty="0"/>
              <a:t>Minimisation of the SIC </a:t>
            </a:r>
          </a:p>
          <a:p>
            <a:endParaRPr lang="fr-FR" dirty="0"/>
          </a:p>
        </p:txBody>
      </p:sp>
      <p:sp>
        <p:nvSpPr>
          <p:cNvPr id="4" name="Espace réservé du numéro de diapositive 3"/>
          <p:cNvSpPr>
            <a:spLocks noGrp="1"/>
          </p:cNvSpPr>
          <p:nvPr>
            <p:ph type="sldNum" sz="quarter" idx="10"/>
          </p:nvPr>
        </p:nvSpPr>
        <p:spPr/>
        <p:txBody>
          <a:bodyPr/>
          <a:lstStyle/>
          <a:p>
            <a:fld id="{DBDB3AB5-9F5B-455C-84DC-14F3B5869DEA}" type="slidenum">
              <a:rPr lang="fr-BE" smtClean="0"/>
              <a:t>15</a:t>
            </a:fld>
            <a:endParaRPr lang="fr-BE"/>
          </a:p>
        </p:txBody>
      </p:sp>
    </p:spTree>
    <p:extLst>
      <p:ext uri="{BB962C8B-B14F-4D97-AF65-F5344CB8AC3E}">
        <p14:creationId xmlns:p14="http://schemas.microsoft.com/office/powerpoint/2010/main" val="4027143688"/>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775197" y="0"/>
            <a:ext cx="4005943"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FFFF"/>
              </a:solidFill>
            </a:endParaRPr>
          </a:p>
        </p:txBody>
      </p:sp>
      <p:sp>
        <p:nvSpPr>
          <p:cNvPr id="20" name="Rectangle 19"/>
          <p:cNvSpPr/>
          <p:nvPr userDrawn="1"/>
        </p:nvSpPr>
        <p:spPr>
          <a:xfrm>
            <a:off x="-9069" y="5219700"/>
            <a:ext cx="9153069" cy="147370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FFFF"/>
              </a:solidFill>
            </a:endParaRPr>
          </a:p>
        </p:txBody>
      </p:sp>
      <p:sp>
        <p:nvSpPr>
          <p:cNvPr id="2" name="Title 1"/>
          <p:cNvSpPr>
            <a:spLocks noGrp="1"/>
          </p:cNvSpPr>
          <p:nvPr>
            <p:ph type="ctrTitle"/>
          </p:nvPr>
        </p:nvSpPr>
        <p:spPr>
          <a:xfrm>
            <a:off x="4775197" y="296918"/>
            <a:ext cx="4005943" cy="2992519"/>
          </a:xfrm>
        </p:spPr>
        <p:txBody>
          <a:bodyPr anchor="t">
            <a:noAutofit/>
          </a:bodyPr>
          <a:lstStyle>
            <a:lvl1pPr>
              <a:defRPr sz="44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4775197" y="3467604"/>
            <a:ext cx="4005943" cy="1752600"/>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4" name="Rectangle 3"/>
          <p:cNvSpPr/>
          <p:nvPr userDrawn="1"/>
        </p:nvSpPr>
        <p:spPr>
          <a:xfrm>
            <a:off x="224432" y="1412776"/>
            <a:ext cx="315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userDrawn="1"/>
        </p:nvSpPr>
        <p:spPr>
          <a:xfrm>
            <a:off x="4133055" y="1234877"/>
            <a:ext cx="315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userDrawn="1"/>
        </p:nvSpPr>
        <p:spPr>
          <a:xfrm>
            <a:off x="4133055" y="4509120"/>
            <a:ext cx="315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userDrawn="1"/>
        </p:nvSpPr>
        <p:spPr>
          <a:xfrm>
            <a:off x="224432" y="4365848"/>
            <a:ext cx="315120" cy="576064"/>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 name="Picture 2" descr="Image result for nouveau logo université de liè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77607"/>
          <a:stretch/>
        </p:blipFill>
        <p:spPr bwMode="auto">
          <a:xfrm>
            <a:off x="1273958" y="862665"/>
            <a:ext cx="1851970" cy="1810205"/>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056852" y="5183501"/>
            <a:ext cx="3442631" cy="1674499"/>
          </a:xfrm>
          <a:prstGeom prst="rect">
            <a:avLst/>
          </a:prstGeom>
        </p:spPr>
      </p:pic>
      <p:pic>
        <p:nvPicPr>
          <p:cNvPr id="16" name="Picture 2" descr="Image result for nouveau logo université de liè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912" r="45185"/>
          <a:stretch/>
        </p:blipFill>
        <p:spPr bwMode="auto">
          <a:xfrm>
            <a:off x="706951" y="2708635"/>
            <a:ext cx="2985984" cy="1872493"/>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50201025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1_Title Slide">
    <p:spTree>
      <p:nvGrpSpPr>
        <p:cNvPr id="1" name=""/>
        <p:cNvGrpSpPr/>
        <p:nvPr/>
      </p:nvGrpSpPr>
      <p:grpSpPr>
        <a:xfrm>
          <a:off x="0" y="0"/>
          <a:ext cx="0" cy="0"/>
          <a:chOff x="0" y="0"/>
          <a:chExt cx="0" cy="0"/>
        </a:xfrm>
      </p:grpSpPr>
      <p:sp>
        <p:nvSpPr>
          <p:cNvPr id="7" name="Rectangle 6"/>
          <p:cNvSpPr/>
          <p:nvPr userDrawn="1"/>
        </p:nvSpPr>
        <p:spPr>
          <a:xfrm>
            <a:off x="-9069" y="648072"/>
            <a:ext cx="9153069" cy="393305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FFFF"/>
              </a:solidFill>
            </a:endParaRPr>
          </a:p>
        </p:txBody>
      </p:sp>
      <p:sp>
        <p:nvSpPr>
          <p:cNvPr id="20" name="Rectangle 19"/>
          <p:cNvSpPr/>
          <p:nvPr userDrawn="1"/>
        </p:nvSpPr>
        <p:spPr>
          <a:xfrm>
            <a:off x="-9069" y="5219700"/>
            <a:ext cx="9153069" cy="1473708"/>
          </a:xfrm>
          <a:prstGeom prst="rect">
            <a:avLst/>
          </a:prstGeom>
          <a:solidFill>
            <a:schemeClr val="bg1">
              <a:lumMod val="75000"/>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BE">
              <a:solidFill>
                <a:srgbClr val="FFFFFF"/>
              </a:solidFill>
            </a:endParaRPr>
          </a:p>
        </p:txBody>
      </p:sp>
      <p:sp>
        <p:nvSpPr>
          <p:cNvPr id="2" name="Title 1"/>
          <p:cNvSpPr>
            <a:spLocks noGrp="1"/>
          </p:cNvSpPr>
          <p:nvPr>
            <p:ph type="ctrTitle"/>
          </p:nvPr>
        </p:nvSpPr>
        <p:spPr>
          <a:xfrm>
            <a:off x="-9069" y="776799"/>
            <a:ext cx="9153069" cy="2364170"/>
          </a:xfrm>
        </p:spPr>
        <p:txBody>
          <a:bodyPr anchor="t">
            <a:noAutofit/>
          </a:bodyPr>
          <a:lstStyle>
            <a:lvl1pPr>
              <a:defRPr sz="4400" cap="all" baseline="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9069" y="3467604"/>
            <a:ext cx="9153069" cy="1113524"/>
          </a:xfrm>
        </p:spPr>
        <p:txBody>
          <a:bodyPr/>
          <a:lstStyle>
            <a:lvl1pPr marL="0" indent="0" algn="l">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4" name="Picture 2" descr="Image result for nouveau logo université de liè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r="77607"/>
          <a:stretch/>
        </p:blipFill>
        <p:spPr bwMode="auto">
          <a:xfrm>
            <a:off x="939137" y="5442800"/>
            <a:ext cx="1051215" cy="1027508"/>
          </a:xfrm>
          <a:prstGeom prst="rect">
            <a:avLst/>
          </a:prstGeom>
          <a:noFill/>
          <a:extLst>
            <a:ext uri="{909E8E84-426E-40dd-AFC4-6F175D3DCCD1}">
              <a14:hiddenFill xmlns:a14="http://schemas.microsoft.com/office/drawing/2010/main" xmlns="">
                <a:solidFill>
                  <a:srgbClr val="FFFFFF"/>
                </a:solidFill>
              </a14:hiddenFill>
            </a:ext>
          </a:extLst>
        </p:spPr>
      </p:pic>
      <p:pic>
        <p:nvPicPr>
          <p:cNvPr id="15" name="Picture 1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436096" y="5183501"/>
            <a:ext cx="3442631" cy="1674499"/>
          </a:xfrm>
          <a:prstGeom prst="rect">
            <a:avLst/>
          </a:prstGeom>
        </p:spPr>
      </p:pic>
      <p:pic>
        <p:nvPicPr>
          <p:cNvPr id="16" name="Picture 2" descr="Image result for nouveau logo université de liège"/>
          <p:cNvPicPr>
            <a:picLocks noChangeAspect="1" noChangeArrowheads="1"/>
          </p:cNvPicPr>
          <p:nvPr userDrawn="1"/>
        </p:nvPicPr>
        <p:blipFill rotWithShape="1">
          <a:blip r:embed="rId2">
            <a:extLst>
              <a:ext uri="{28A0092B-C50C-407E-A947-70E740481C1C}">
                <a14:useLocalDpi xmlns:a14="http://schemas.microsoft.com/office/drawing/2010/main" val="0"/>
              </a:ext>
            </a:extLst>
          </a:blip>
          <a:srcRect l="19912" r="45185"/>
          <a:stretch/>
        </p:blipFill>
        <p:spPr bwMode="auto">
          <a:xfrm>
            <a:off x="1847836" y="5473957"/>
            <a:ext cx="1588838" cy="996351"/>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32747056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9" name="Rectangle 8"/>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260648"/>
            <a:ext cx="8229600" cy="752130"/>
          </a:xfrm>
        </p:spPr>
        <p:txBody>
          <a:bodyPr>
            <a:normAutofit/>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 y="1314264"/>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10" name="Text Placeholder 9"/>
          <p:cNvSpPr>
            <a:spLocks noGrp="1"/>
          </p:cNvSpPr>
          <p:nvPr>
            <p:ph type="body" sz="quarter" idx="13" hasCustomPrompt="1"/>
          </p:nvPr>
        </p:nvSpPr>
        <p:spPr>
          <a:xfrm>
            <a:off x="470045" y="863216"/>
            <a:ext cx="8136235" cy="503237"/>
          </a:xfrm>
        </p:spPr>
        <p:txBody>
          <a:bodyPr/>
          <a:lstStyle>
            <a:lvl1pPr marL="0" indent="0">
              <a:buNone/>
              <a:defRPr/>
            </a:lvl1pPr>
          </a:lstStyle>
          <a:p>
            <a:pPr lvl="0"/>
            <a:r>
              <a:rPr lang="en-US" dirty="0"/>
              <a:t>Click to add subtitle</a:t>
            </a:r>
          </a:p>
        </p:txBody>
      </p:sp>
      <p:sp>
        <p:nvSpPr>
          <p:cNvPr id="11" name="Date Placeholder 10"/>
          <p:cNvSpPr>
            <a:spLocks noGrp="1"/>
          </p:cNvSpPr>
          <p:nvPr>
            <p:ph type="dt" sz="half" idx="14"/>
          </p:nvPr>
        </p:nvSpPr>
        <p:spPr/>
        <p:txBody>
          <a:bodyPr/>
          <a:lstStyle/>
          <a:p>
            <a:fld id="{91ABA4B7-7886-4D6B-8060-13E5314B0029}" type="datetime2">
              <a:rPr lang="en-US" smtClean="0"/>
              <a:pPr/>
              <a:t>Thursday, May 18, 2017</a:t>
            </a:fld>
            <a:endParaRPr lang="en-US" dirty="0"/>
          </a:p>
        </p:txBody>
      </p:sp>
      <p:sp>
        <p:nvSpPr>
          <p:cNvPr id="12" name="Footer Placeholder 11"/>
          <p:cNvSpPr>
            <a:spLocks noGrp="1"/>
          </p:cNvSpPr>
          <p:nvPr>
            <p:ph type="ftr" sz="quarter" idx="15"/>
          </p:nvPr>
        </p:nvSpPr>
        <p:spPr>
          <a:xfrm>
            <a:off x="4057600" y="18288"/>
            <a:ext cx="4114800" cy="329184"/>
          </a:xfrm>
        </p:spPr>
        <p:txBody>
          <a:bodyPr/>
          <a:lstStyle/>
          <a:p>
            <a:pPr algn="r"/>
            <a:endParaRPr lang="en-US" dirty="0"/>
          </a:p>
        </p:txBody>
      </p:sp>
      <p:sp>
        <p:nvSpPr>
          <p:cNvPr id="13" name="Slide Number Placeholder 12"/>
          <p:cNvSpPr>
            <a:spLocks noGrp="1"/>
          </p:cNvSpPr>
          <p:nvPr>
            <p:ph type="sldNum" sz="quarter" idx="16"/>
          </p:nvPr>
        </p:nvSpPr>
        <p:spPr/>
        <p:txBody>
          <a:bodyPr/>
          <a:lstStyle/>
          <a:p>
            <a:fld id="{0CFEC368-1D7A-4F81-ABF6-AE0E36BAF64C}" type="slidenum">
              <a:rPr lang="en-US" smtClean="0"/>
              <a:pPr/>
              <a:t>‹N°›</a:t>
            </a:fld>
            <a:endParaRPr lang="en-US" dirty="0"/>
          </a:p>
        </p:txBody>
      </p:sp>
      <p:pic>
        <p:nvPicPr>
          <p:cNvPr id="14" name="Picture 4" descr="Image result for ulg nouveau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5188"/>
          <a:stretch/>
        </p:blipFill>
        <p:spPr bwMode="auto">
          <a:xfrm>
            <a:off x="8214262" y="12820"/>
            <a:ext cx="854038" cy="3410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87611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9" name="Rectangle 8"/>
          <p:cNvSpPr/>
          <p:nvPr userDrawn="1"/>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1"/>
          <p:cNvSpPr>
            <a:spLocks noGrp="1"/>
          </p:cNvSpPr>
          <p:nvPr>
            <p:ph type="title"/>
          </p:nvPr>
        </p:nvSpPr>
        <p:spPr>
          <a:xfrm>
            <a:off x="457200" y="313656"/>
            <a:ext cx="8229600" cy="752130"/>
          </a:xfrm>
        </p:spPr>
        <p:txBody>
          <a:bodyPr/>
          <a:lstStyle>
            <a:lvl1pPr>
              <a:defRPr sz="3600">
                <a:solidFill>
                  <a:schemeClr val="accent1"/>
                </a:solidFill>
              </a:defRPr>
            </a:lvl1pPr>
          </a:lstStyle>
          <a:p>
            <a:r>
              <a:rPr lang="en-US" dirty="0"/>
              <a:t>Click to edit Master title style</a:t>
            </a:r>
          </a:p>
        </p:txBody>
      </p:sp>
      <p:sp>
        <p:nvSpPr>
          <p:cNvPr id="3" name="Content Placeholder 2"/>
          <p:cNvSpPr>
            <a:spLocks noGrp="1"/>
          </p:cNvSpPr>
          <p:nvPr>
            <p:ph idx="1"/>
          </p:nvPr>
        </p:nvSpPr>
        <p:spPr>
          <a:xfrm>
            <a:off x="457200" y="1020414"/>
            <a:ext cx="8229600" cy="5374369"/>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cxnSp>
        <p:nvCxnSpPr>
          <p:cNvPr id="7" name="Straight Connector 6"/>
          <p:cNvCxnSpPr/>
          <p:nvPr userDrawn="1"/>
        </p:nvCxnSpPr>
        <p:spPr>
          <a:xfrm>
            <a:off x="457200" y="1007232"/>
            <a:ext cx="82296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4" name="Date Placeholder 3"/>
          <p:cNvSpPr>
            <a:spLocks noGrp="1"/>
          </p:cNvSpPr>
          <p:nvPr>
            <p:ph type="dt" sz="half" idx="10"/>
          </p:nvPr>
        </p:nvSpPr>
        <p:spPr/>
        <p:txBody>
          <a:bodyPr/>
          <a:lstStyle/>
          <a:p>
            <a:fld id="{91ABA4B7-7886-4D6B-8060-13E5314B0029}" type="datetime2">
              <a:rPr lang="en-US" smtClean="0"/>
              <a:pPr/>
              <a:t>Thursday, May 18, 2017</a:t>
            </a:fld>
            <a:endParaRPr lang="en-US" dirty="0"/>
          </a:p>
        </p:txBody>
      </p:sp>
      <p:sp>
        <p:nvSpPr>
          <p:cNvPr id="10" name="Footer Placeholder 9"/>
          <p:cNvSpPr>
            <a:spLocks noGrp="1"/>
          </p:cNvSpPr>
          <p:nvPr>
            <p:ph type="ftr" sz="quarter" idx="11"/>
          </p:nvPr>
        </p:nvSpPr>
        <p:spPr>
          <a:xfrm>
            <a:off x="4057600" y="18288"/>
            <a:ext cx="4114800" cy="329184"/>
          </a:xfrm>
        </p:spPr>
        <p:txBody>
          <a:bodyPr/>
          <a:lstStyle/>
          <a:p>
            <a:pPr algn="r"/>
            <a:endParaRPr lang="en-US" dirty="0"/>
          </a:p>
        </p:txBody>
      </p:sp>
      <p:sp>
        <p:nvSpPr>
          <p:cNvPr id="11" name="Slide Number Placeholder 10"/>
          <p:cNvSpPr>
            <a:spLocks noGrp="1"/>
          </p:cNvSpPr>
          <p:nvPr>
            <p:ph type="sldNum" sz="quarter" idx="12"/>
          </p:nvPr>
        </p:nvSpPr>
        <p:spPr/>
        <p:txBody>
          <a:bodyPr/>
          <a:lstStyle/>
          <a:p>
            <a:fld id="{0CFEC368-1D7A-4F81-ABF6-AE0E36BAF64C}" type="slidenum">
              <a:rPr lang="en-US" smtClean="0"/>
              <a:pPr/>
              <a:t>‹N°›</a:t>
            </a:fld>
            <a:endParaRPr lang="en-US" dirty="0"/>
          </a:p>
        </p:txBody>
      </p:sp>
      <p:pic>
        <p:nvPicPr>
          <p:cNvPr id="1028" name="Picture 4" descr="Image result for ulg nouveau logo"/>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r="45188"/>
          <a:stretch/>
        </p:blipFill>
        <p:spPr bwMode="auto">
          <a:xfrm>
            <a:off x="8214262" y="12820"/>
            <a:ext cx="854038" cy="341040"/>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227591685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6" name="Rectangle 5"/>
          <p:cNvSpPr/>
          <p:nvPr userDrawn="1"/>
        </p:nvSpPr>
        <p:spPr>
          <a:xfrm>
            <a:off x="0" y="2636912"/>
            <a:ext cx="9144000" cy="1584176"/>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0" y="4293096"/>
            <a:ext cx="9144000" cy="1800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57" y="5805264"/>
            <a:ext cx="1440000" cy="958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userDrawn="1"/>
        </p:nvSpPr>
        <p:spPr>
          <a:xfrm>
            <a:off x="0" y="-27384"/>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ooter Placeholder 4"/>
          <p:cNvSpPr txBox="1">
            <a:spLocks/>
          </p:cNvSpPr>
          <p:nvPr userDrawn="1"/>
        </p:nvSpPr>
        <p:spPr>
          <a:xfrm>
            <a:off x="3429000" y="-9096"/>
            <a:ext cx="5257800" cy="32918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LIEGE CREATIVE – 24 mars 2017 </a:t>
            </a:r>
            <a:endParaRPr lang="en-US" dirty="0"/>
          </a:p>
        </p:txBody>
      </p:sp>
      <p:sp>
        <p:nvSpPr>
          <p:cNvPr id="11" name="Date Placeholder 3"/>
          <p:cNvSpPr txBox="1">
            <a:spLocks/>
          </p:cNvSpPr>
          <p:nvPr userDrawn="1"/>
        </p:nvSpPr>
        <p:spPr>
          <a:xfrm>
            <a:off x="457200" y="-9096"/>
            <a:ext cx="2895600" cy="329184"/>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Emeline Georges</a:t>
            </a:r>
            <a:endParaRPr lang="en-US" dirty="0"/>
          </a:p>
        </p:txBody>
      </p:sp>
    </p:spTree>
    <p:extLst>
      <p:ext uri="{BB962C8B-B14F-4D97-AF65-F5344CB8AC3E}">
        <p14:creationId xmlns:p14="http://schemas.microsoft.com/office/powerpoint/2010/main" val="39524035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6" name="Rectangle 5"/>
          <p:cNvSpPr/>
          <p:nvPr userDrawn="1"/>
        </p:nvSpPr>
        <p:spPr>
          <a:xfrm>
            <a:off x="0" y="2636912"/>
            <a:ext cx="9144000" cy="194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0" y="4653136"/>
            <a:ext cx="9144000" cy="1800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57" y="5805264"/>
            <a:ext cx="1440000" cy="958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userDrawn="1"/>
        </p:nvSpPr>
        <p:spPr>
          <a:xfrm>
            <a:off x="0" y="-27384"/>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ooter Placeholder 4"/>
          <p:cNvSpPr txBox="1">
            <a:spLocks/>
          </p:cNvSpPr>
          <p:nvPr userDrawn="1"/>
        </p:nvSpPr>
        <p:spPr>
          <a:xfrm>
            <a:off x="3429000" y="-9096"/>
            <a:ext cx="5257800" cy="32918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LIEGE CREATIVE – 24 mars 2017 </a:t>
            </a:r>
            <a:endParaRPr lang="en-US" dirty="0"/>
          </a:p>
        </p:txBody>
      </p:sp>
      <p:sp>
        <p:nvSpPr>
          <p:cNvPr id="11" name="Date Placeholder 3"/>
          <p:cNvSpPr txBox="1">
            <a:spLocks/>
          </p:cNvSpPr>
          <p:nvPr userDrawn="1"/>
        </p:nvSpPr>
        <p:spPr>
          <a:xfrm>
            <a:off x="457200" y="-9096"/>
            <a:ext cx="2895600" cy="329184"/>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Emeline Georges</a:t>
            </a:r>
            <a:endParaRPr lang="en-US" dirty="0"/>
          </a:p>
        </p:txBody>
      </p:sp>
    </p:spTree>
    <p:extLst>
      <p:ext uri="{BB962C8B-B14F-4D97-AF65-F5344CB8AC3E}">
        <p14:creationId xmlns:p14="http://schemas.microsoft.com/office/powerpoint/2010/main" val="24095329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Disposition personnalisée">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a:t>Modifiez le style du titre</a:t>
            </a:r>
            <a:endParaRPr lang="fr-BE"/>
          </a:p>
        </p:txBody>
      </p:sp>
      <p:sp>
        <p:nvSpPr>
          <p:cNvPr id="6" name="Rectangle 5"/>
          <p:cNvSpPr/>
          <p:nvPr userDrawn="1"/>
        </p:nvSpPr>
        <p:spPr>
          <a:xfrm>
            <a:off x="0" y="2636912"/>
            <a:ext cx="9144000" cy="2484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7" name="Rectangle 6"/>
          <p:cNvSpPr/>
          <p:nvPr userDrawn="1"/>
        </p:nvSpPr>
        <p:spPr>
          <a:xfrm>
            <a:off x="0" y="5193216"/>
            <a:ext cx="9144000" cy="180000"/>
          </a:xfrm>
          <a:prstGeom prst="rect">
            <a:avLst/>
          </a:prstGeom>
          <a:solidFill>
            <a:srgbClr val="BED600"/>
          </a:solidFill>
          <a:ln>
            <a:solidFill>
              <a:srgbClr val="BED6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pic>
        <p:nvPicPr>
          <p:cNvPr id="8" name="Picture 4"/>
          <p:cNvPicPr>
            <a:picLocks noChangeAspect="1" noChangeArrowheads="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7604157" y="5805264"/>
            <a:ext cx="1440000" cy="958255"/>
          </a:xfrm>
          <a:prstGeom prst="rect">
            <a:avLst/>
          </a:prstGeom>
          <a:noFill/>
          <a:ln>
            <a:noFill/>
          </a:ln>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Lst>
        </p:spPr>
      </p:pic>
      <p:sp>
        <p:nvSpPr>
          <p:cNvPr id="9" name="Rectangle 8"/>
          <p:cNvSpPr/>
          <p:nvPr userDrawn="1"/>
        </p:nvSpPr>
        <p:spPr>
          <a:xfrm>
            <a:off x="0" y="-27384"/>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10" name="Footer Placeholder 4"/>
          <p:cNvSpPr txBox="1">
            <a:spLocks/>
          </p:cNvSpPr>
          <p:nvPr userDrawn="1"/>
        </p:nvSpPr>
        <p:spPr>
          <a:xfrm>
            <a:off x="3429000" y="-9096"/>
            <a:ext cx="5257800" cy="329184"/>
          </a:xfrm>
          <a:prstGeom prst="rect">
            <a:avLst/>
          </a:prstGeom>
        </p:spPr>
        <p:txBody>
          <a:bodyPr vert="horz" lIns="91440" tIns="45720" rIns="91440" bIns="45720" rtlCol="0" anchor="ctr"/>
          <a:lstStyle>
            <a:defPPr>
              <a:defRPr lang="fr-FR"/>
            </a:defPPr>
            <a:lvl1pPr marL="0" algn="ctr"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r"/>
            <a:r>
              <a:rPr lang="en-US"/>
              <a:t>LIEGE CREATIVE – 24 mars 2017 </a:t>
            </a:r>
            <a:endParaRPr lang="en-US" dirty="0"/>
          </a:p>
        </p:txBody>
      </p:sp>
      <p:sp>
        <p:nvSpPr>
          <p:cNvPr id="11" name="Date Placeholder 3"/>
          <p:cNvSpPr txBox="1">
            <a:spLocks/>
          </p:cNvSpPr>
          <p:nvPr userDrawn="1"/>
        </p:nvSpPr>
        <p:spPr>
          <a:xfrm>
            <a:off x="457200" y="-9096"/>
            <a:ext cx="2895600" cy="329184"/>
          </a:xfrm>
          <a:prstGeom prst="rect">
            <a:avLst/>
          </a:prstGeom>
        </p:spPr>
        <p:txBody>
          <a:bodyPr vert="horz" lIns="91440" tIns="45720" rIns="91440" bIns="45720" rtlCol="0" anchor="ctr"/>
          <a:lstStyle>
            <a:defPPr>
              <a:defRPr lang="fr-FR"/>
            </a:defPPr>
            <a:lvl1pPr marL="0" algn="l" defTabSz="914400" rtl="0" eaLnBrk="1" latinLnBrk="0" hangingPunct="1">
              <a:defRPr sz="1200" kern="1200">
                <a:solidFill>
                  <a:srgbClr val="FFFFFF"/>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a:t>Emeline Georges</a:t>
            </a:r>
            <a:endParaRPr lang="en-US" dirty="0"/>
          </a:p>
        </p:txBody>
      </p:sp>
    </p:spTree>
    <p:extLst>
      <p:ext uri="{BB962C8B-B14F-4D97-AF65-F5344CB8AC3E}">
        <p14:creationId xmlns:p14="http://schemas.microsoft.com/office/powerpoint/2010/main" val="315780279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FFFFFF"/>
              </a:solidFill>
            </a:endParaRPr>
          </a:p>
        </p:txBody>
      </p:sp>
      <p:sp>
        <p:nvSpPr>
          <p:cNvPr id="2" name="Title Placeholder 1"/>
          <p:cNvSpPr>
            <a:spLocks noGrp="1"/>
          </p:cNvSpPr>
          <p:nvPr>
            <p:ph type="title"/>
          </p:nvPr>
        </p:nvSpPr>
        <p:spPr>
          <a:xfrm>
            <a:off x="457200" y="446316"/>
            <a:ext cx="8229600" cy="75213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309912"/>
            <a:ext cx="8229600" cy="5116990"/>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fld id="{91ABA4B7-7886-4D6B-8060-13E5314B0029}" type="datetime2">
              <a:rPr lang="en-US" smtClean="0"/>
              <a:pPr/>
              <a:t>Thursday, May 18, 2017</a:t>
            </a:fld>
            <a:endParaRPr lang="en-US" dirty="0"/>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lgn="r"/>
            <a:r>
              <a:rPr lang="en-US"/>
              <a:t>International Conference on Compressors and their Technologies</a:t>
            </a:r>
            <a:endParaRPr lang="en-US" dirty="0"/>
          </a:p>
        </p:txBody>
      </p:sp>
      <p:sp>
        <p:nvSpPr>
          <p:cNvPr id="6" name="Slide Number Placeholder 5"/>
          <p:cNvSpPr>
            <a:spLocks noGrp="1"/>
          </p:cNvSpPr>
          <p:nvPr>
            <p:ph type="sldNum" sz="quarter" idx="4"/>
          </p:nvPr>
        </p:nvSpPr>
        <p:spPr>
          <a:xfrm>
            <a:off x="8686800" y="6528816"/>
            <a:ext cx="428171" cy="329184"/>
          </a:xfrm>
          <a:prstGeom prst="rect">
            <a:avLst/>
          </a:prstGeom>
        </p:spPr>
        <p:txBody>
          <a:bodyPr vert="horz" lIns="91440" tIns="45720" rIns="91440" bIns="45720" rtlCol="0" anchor="ctr"/>
          <a:lstStyle>
            <a:lvl1pPr algn="l">
              <a:defRPr sz="1400" b="1">
                <a:solidFill>
                  <a:srgbClr val="D2533C"/>
                </a:solidFill>
              </a:defRPr>
            </a:lvl1pPr>
          </a:lstStyle>
          <a:p>
            <a:fld id="{0CFEC368-1D7A-4F81-ABF6-AE0E36BAF64C}" type="slidenum">
              <a:rPr lang="en-US" smtClean="0"/>
              <a:pPr/>
              <a:t>‹N°›</a:t>
            </a:fld>
            <a:endParaRPr lang="en-US" dirty="0"/>
          </a:p>
        </p:txBody>
      </p:sp>
    </p:spTree>
    <p:extLst>
      <p:ext uri="{BB962C8B-B14F-4D97-AF65-F5344CB8AC3E}">
        <p14:creationId xmlns:p14="http://schemas.microsoft.com/office/powerpoint/2010/main" val="210203294"/>
      </p:ext>
    </p:extLst>
  </p:cSld>
  <p:clrMap bg1="lt1" tx1="dk1" bg2="lt2" tx2="dk2" accent1="accent1" accent2="accent2" accent3="accent3" accent4="accent4" accent5="accent5" accent6="accent6" hlink="hlink" folHlink="folHlink"/>
  <p:sldLayoutIdLst>
    <p:sldLayoutId id="2147483661" r:id="rId1"/>
    <p:sldLayoutId id="2147483667" r:id="rId2"/>
    <p:sldLayoutId id="2147483666" r:id="rId3"/>
    <p:sldLayoutId id="2147483662" r:id="rId4"/>
    <p:sldLayoutId id="2147483663" r:id="rId5"/>
    <p:sldLayoutId id="2147483664" r:id="rId6"/>
    <p:sldLayoutId id="2147483665" r:id="rId7"/>
  </p:sldLayoutIdLst>
  <p:hf hdr="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image" Target="../media/image27.png"/><Relationship Id="rId5" Type="http://schemas.openxmlformats.org/officeDocument/2006/relationships/image" Target="../media/image26.png"/><Relationship Id="rId4" Type="http://schemas.openxmlformats.org/officeDocument/2006/relationships/image" Target="../media/image25.tmp"/></Relationships>
</file>

<file path=ppt/slides/_rels/slide1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image" Target="../media/image31.png"/><Relationship Id="rId5" Type="http://schemas.openxmlformats.org/officeDocument/2006/relationships/image" Target="../media/image30.png"/><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33.tmp"/></Relationships>
</file>

<file path=ppt/slides/_rels/slide14.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35.tmp"/><Relationship Id="rId2" Type="http://schemas.openxmlformats.org/officeDocument/2006/relationships/notesSlide" Target="../notesSlides/notesSlide13.xml"/><Relationship Id="rId1" Type="http://schemas.openxmlformats.org/officeDocument/2006/relationships/slideLayout" Target="../slideLayouts/slideLayout3.xml"/><Relationship Id="rId6" Type="http://schemas.openxmlformats.org/officeDocument/2006/relationships/image" Target="../media/image38.jpeg"/><Relationship Id="rId5" Type="http://schemas.openxmlformats.org/officeDocument/2006/relationships/image" Target="../media/image37.tmp"/><Relationship Id="rId4" Type="http://schemas.openxmlformats.org/officeDocument/2006/relationships/image" Target="../media/image36.tmp"/></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39.tmp"/><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2.tmp"/><Relationship Id="rId5" Type="http://schemas.openxmlformats.org/officeDocument/2006/relationships/image" Target="../media/image41.tmp"/><Relationship Id="rId4" Type="http://schemas.openxmlformats.org/officeDocument/2006/relationships/image" Target="../media/image40.tmp"/></Relationships>
</file>

<file path=ppt/slides/_rels/slide21.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image" Target="../media/image44.tmp"/><Relationship Id="rId2" Type="http://schemas.openxmlformats.org/officeDocument/2006/relationships/notesSlide" Target="../notesSlides/notesSlide16.xml"/><Relationship Id="rId1" Type="http://schemas.openxmlformats.org/officeDocument/2006/relationships/slideLayout" Target="../slideLayouts/slideLayout3.xml"/><Relationship Id="rId5" Type="http://schemas.openxmlformats.org/officeDocument/2006/relationships/image" Target="../media/image14.png"/><Relationship Id="rId4" Type="http://schemas.openxmlformats.org/officeDocument/2006/relationships/image" Target="../media/image42.tmp"/></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3" Type="http://schemas.openxmlformats.org/officeDocument/2006/relationships/image" Target="../media/image45.tmp"/><Relationship Id="rId2" Type="http://schemas.openxmlformats.org/officeDocument/2006/relationships/notesSlide" Target="../notesSlides/notesSlide18.xml"/><Relationship Id="rId1" Type="http://schemas.openxmlformats.org/officeDocument/2006/relationships/slideLayout" Target="../slideLayouts/slideLayout3.xml"/><Relationship Id="rId4" Type="http://schemas.openxmlformats.org/officeDocument/2006/relationships/image" Target="../media/image46.tmp"/></Relationships>
</file>

<file path=ppt/slides/_rels/slide25.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3.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16.png"/><Relationship Id="rId2" Type="http://schemas.openxmlformats.org/officeDocument/2006/relationships/image" Target="../media/image11.png"/><Relationship Id="rId1" Type="http://schemas.openxmlformats.org/officeDocument/2006/relationships/slideLayout" Target="../slideLayouts/slideLayout3.xml"/><Relationship Id="rId6" Type="http://schemas.openxmlformats.org/officeDocument/2006/relationships/image" Target="../media/image15.pn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8" Type="http://schemas.openxmlformats.org/officeDocument/2006/relationships/image" Target="../media/image23.jpeg"/><Relationship Id="rId3" Type="http://schemas.openxmlformats.org/officeDocument/2006/relationships/image" Target="../media/image18.jpg"/><Relationship Id="rId7" Type="http://schemas.openxmlformats.org/officeDocument/2006/relationships/image" Target="../media/image22.jpeg"/><Relationship Id="rId2" Type="http://schemas.openxmlformats.org/officeDocument/2006/relationships/image" Target="../media/image17.png"/><Relationship Id="rId1" Type="http://schemas.openxmlformats.org/officeDocument/2006/relationships/slideLayout" Target="../slideLayouts/slideLayout3.xml"/><Relationship Id="rId6" Type="http://schemas.openxmlformats.org/officeDocument/2006/relationships/image" Target="../media/image21.jpeg"/><Relationship Id="rId5" Type="http://schemas.openxmlformats.org/officeDocument/2006/relationships/image" Target="../media/image20.jpg"/><Relationship Id="rId4" Type="http://schemas.openxmlformats.org/officeDocument/2006/relationships/image" Target="../media/image19.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sz="2400" dirty="0"/>
              <a:t>Thermo-economic optimization during preliminary design phase of organic </a:t>
            </a:r>
            <a:r>
              <a:rPr lang="en-US" sz="2400" dirty="0" err="1"/>
              <a:t>Rankine</a:t>
            </a:r>
            <a:r>
              <a:rPr lang="en-US" sz="2400" dirty="0"/>
              <a:t> cycle systems for waste heat recovery from exhaust and </a:t>
            </a:r>
            <a:r>
              <a:rPr lang="en-US" sz="2400" dirty="0" err="1"/>
              <a:t>recirculated</a:t>
            </a:r>
            <a:r>
              <a:rPr lang="en-US" sz="2400" dirty="0"/>
              <a:t> gases of heavy duty trucks</a:t>
            </a:r>
            <a:endParaRPr lang="en-US" dirty="0"/>
          </a:p>
        </p:txBody>
      </p:sp>
      <p:sp>
        <p:nvSpPr>
          <p:cNvPr id="3" name="Subtitle 2"/>
          <p:cNvSpPr>
            <a:spLocks noGrp="1"/>
          </p:cNvSpPr>
          <p:nvPr>
            <p:ph type="subTitle" idx="1"/>
          </p:nvPr>
        </p:nvSpPr>
        <p:spPr/>
        <p:txBody>
          <a:bodyPr>
            <a:normAutofit fontScale="92500" lnSpcReduction="20000"/>
          </a:bodyPr>
          <a:lstStyle/>
          <a:p>
            <a:r>
              <a:rPr lang="en-US" i="1" dirty="0"/>
              <a:t>L. Guillaume, A. </a:t>
            </a:r>
            <a:r>
              <a:rPr lang="en-US" i="1" dirty="0" err="1"/>
              <a:t>Legros</a:t>
            </a:r>
            <a:r>
              <a:rPr lang="en-US" i="1" dirty="0"/>
              <a:t>, R. </a:t>
            </a:r>
            <a:r>
              <a:rPr lang="en-US" i="1" dirty="0" err="1"/>
              <a:t>Dickes</a:t>
            </a:r>
            <a:r>
              <a:rPr lang="en-US" i="1" dirty="0"/>
              <a:t> , </a:t>
            </a:r>
            <a:r>
              <a:rPr lang="en-US" b="1" i="1" dirty="0"/>
              <a:t>V. Lemort</a:t>
            </a:r>
          </a:p>
          <a:p>
            <a:endParaRPr lang="en-US" dirty="0"/>
          </a:p>
          <a:p>
            <a:r>
              <a:rPr lang="en-US" dirty="0"/>
              <a:t>VTMS, London May 18</a:t>
            </a:r>
            <a:r>
              <a:rPr lang="en-US" baseline="30000" dirty="0"/>
              <a:t>th</a:t>
            </a:r>
            <a:r>
              <a:rPr lang="en-US" dirty="0"/>
              <a:t> 2017</a:t>
            </a:r>
          </a:p>
          <a:p>
            <a:endParaRPr lang="en-US" b="1" baseline="30000" dirty="0">
              <a:solidFill>
                <a:schemeClr val="tx1">
                  <a:lumMod val="75000"/>
                  <a:lumOff val="25000"/>
                </a:schemeClr>
              </a:solidFill>
            </a:endParaRPr>
          </a:p>
          <a:p>
            <a:endParaRPr lang="en-US" dirty="0"/>
          </a:p>
        </p:txBody>
      </p:sp>
    </p:spTree>
    <p:extLst>
      <p:ext uri="{BB962C8B-B14F-4D97-AF65-F5344CB8AC3E}">
        <p14:creationId xmlns:p14="http://schemas.microsoft.com/office/powerpoint/2010/main" val="368600949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Simulation model</a:t>
            </a:r>
          </a:p>
        </p:txBody>
      </p:sp>
      <p:sp>
        <p:nvSpPr>
          <p:cNvPr id="4" name="Text Placeholder 3"/>
          <p:cNvSpPr>
            <a:spLocks noGrp="1"/>
          </p:cNvSpPr>
          <p:nvPr>
            <p:ph type="body" sz="quarter" idx="13"/>
          </p:nvPr>
        </p:nvSpPr>
        <p:spPr/>
        <p:txBody>
          <a:bodyPr/>
          <a:lstStyle/>
          <a:p>
            <a:r>
              <a:rPr lang="en-US" i="1" dirty="0"/>
              <a:t>Component models</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10</a:t>
            </a:fld>
            <a:endParaRPr lang="en-US" dirty="0"/>
          </a:p>
        </p:txBody>
      </p:sp>
      <p:grpSp>
        <p:nvGrpSpPr>
          <p:cNvPr id="22" name="Groupe 10"/>
          <p:cNvGrpSpPr/>
          <p:nvPr/>
        </p:nvGrpSpPr>
        <p:grpSpPr>
          <a:xfrm>
            <a:off x="248573" y="1656430"/>
            <a:ext cx="8726749" cy="4580882"/>
            <a:chOff x="0" y="131436"/>
            <a:chExt cx="8229600" cy="3472373"/>
          </a:xfrm>
        </p:grpSpPr>
        <p:sp>
          <p:nvSpPr>
            <p:cNvPr id="23" name="Rectangle 22"/>
            <p:cNvSpPr/>
            <p:nvPr/>
          </p:nvSpPr>
          <p:spPr>
            <a:xfrm>
              <a:off x="0" y="138809"/>
              <a:ext cx="8229600" cy="3465000"/>
            </a:xfrm>
            <a:prstGeom prst="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4" name="ZoneTexte 23"/>
            <p:cNvSpPr txBox="1"/>
            <p:nvPr/>
          </p:nvSpPr>
          <p:spPr>
            <a:xfrm>
              <a:off x="0" y="131436"/>
              <a:ext cx="8229600" cy="3465000"/>
            </a:xfrm>
            <a:prstGeom prst="rect">
              <a:avLst/>
            </a:prstGeom>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16560" rIns="638708" bIns="142240" numCol="1" spcCol="1270" anchor="t" anchorCtr="0">
              <a:noAutofit/>
            </a:bodyPr>
            <a:lstStyle/>
            <a:p>
              <a:pPr marL="0" lvl="1" defTabSz="889000">
                <a:lnSpc>
                  <a:spcPct val="90000"/>
                </a:lnSpc>
                <a:spcBef>
                  <a:spcPct val="0"/>
                </a:spcBef>
                <a:spcAft>
                  <a:spcPct val="15000"/>
                </a:spcAft>
              </a:pPr>
              <a:endParaRPr lang="en-US" sz="2000" kern="1200" dirty="0"/>
            </a:p>
          </p:txBody>
        </p:sp>
      </p:grpSp>
      <p:graphicFrame>
        <p:nvGraphicFramePr>
          <p:cNvPr id="25" name="Tableau 24"/>
          <p:cNvGraphicFramePr>
            <a:graphicFrameLocks noGrp="1"/>
          </p:cNvGraphicFramePr>
          <p:nvPr>
            <p:extLst>
              <p:ext uri="{D42A27DB-BD31-4B8C-83A1-F6EECF244321}">
                <p14:modId xmlns:p14="http://schemas.microsoft.com/office/powerpoint/2010/main" val="1921761018"/>
              </p:ext>
            </p:extLst>
          </p:nvPr>
        </p:nvGraphicFramePr>
        <p:xfrm>
          <a:off x="248571" y="1655581"/>
          <a:ext cx="8726750" cy="4580882"/>
        </p:xfrm>
        <a:graphic>
          <a:graphicData uri="http://schemas.openxmlformats.org/drawingml/2006/table">
            <a:tbl>
              <a:tblPr firstRow="1" bandRow="1">
                <a:tableStyleId>{5940675A-B579-460E-94D1-54222C63F5DA}</a:tableStyleId>
              </a:tblPr>
              <a:tblGrid>
                <a:gridCol w="4363375">
                  <a:extLst>
                    <a:ext uri="{9D8B030D-6E8A-4147-A177-3AD203B41FA5}">
                      <a16:colId xmlns:a16="http://schemas.microsoft.com/office/drawing/2014/main" val="844762932"/>
                    </a:ext>
                  </a:extLst>
                </a:gridCol>
                <a:gridCol w="4363375">
                  <a:extLst>
                    <a:ext uri="{9D8B030D-6E8A-4147-A177-3AD203B41FA5}">
                      <a16:colId xmlns:a16="http://schemas.microsoft.com/office/drawing/2014/main" val="1247742735"/>
                    </a:ext>
                  </a:extLst>
                </a:gridCol>
              </a:tblGrid>
              <a:tr h="229044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1737305"/>
                  </a:ext>
                </a:extLst>
              </a:tr>
              <a:tr h="229044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3682350704"/>
                  </a:ext>
                </a:extLst>
              </a:tr>
            </a:tbl>
          </a:graphicData>
        </a:graphic>
      </p:graphicFrame>
      <p:sp>
        <p:nvSpPr>
          <p:cNvPr id="26" name="Rectangle 25"/>
          <p:cNvSpPr/>
          <p:nvPr/>
        </p:nvSpPr>
        <p:spPr>
          <a:xfrm>
            <a:off x="4737988" y="1718095"/>
            <a:ext cx="4003768" cy="2308324"/>
          </a:xfrm>
          <a:prstGeom prst="rect">
            <a:avLst/>
          </a:prstGeom>
          <a:ln w="25400">
            <a:noFill/>
          </a:ln>
        </p:spPr>
        <p:txBody>
          <a:bodyPr wrap="square">
            <a:spAutoFit/>
          </a:bodyPr>
          <a:lstStyle/>
          <a:p>
            <a:r>
              <a:rPr lang="fr-BE" dirty="0"/>
              <a:t>Expansion machine Model: </a:t>
            </a:r>
          </a:p>
          <a:p>
            <a:pPr marL="742950" lvl="1" indent="-285750">
              <a:buFont typeface="Arial" panose="020B0604020202020204" pitchFamily="34" charset="0"/>
              <a:buChar char="•"/>
            </a:pPr>
            <a:r>
              <a:rPr lang="fr-BE" sz="1400" dirty="0"/>
              <a:t>semi </a:t>
            </a:r>
            <a:r>
              <a:rPr lang="fr-BE" sz="1400" dirty="0" err="1"/>
              <a:t>empirical</a:t>
            </a:r>
            <a:r>
              <a:rPr lang="fr-BE" sz="1400" dirty="0"/>
              <a:t> model</a:t>
            </a:r>
          </a:p>
          <a:p>
            <a:endParaRPr lang="fr-BE" sz="1200" dirty="0"/>
          </a:p>
          <a:p>
            <a:endParaRPr lang="fr-BE" sz="1200" dirty="0"/>
          </a:p>
          <a:p>
            <a:endParaRPr lang="fr-BE" sz="1200" dirty="0"/>
          </a:p>
          <a:p>
            <a:endParaRPr lang="fr-BE" sz="1200" dirty="0"/>
          </a:p>
          <a:p>
            <a:endParaRPr lang="fr-BE" sz="1200" dirty="0"/>
          </a:p>
          <a:p>
            <a:endParaRPr lang="fr-BE" sz="1200" dirty="0"/>
          </a:p>
          <a:p>
            <a:endParaRPr lang="fr-BE" sz="1200" dirty="0"/>
          </a:p>
          <a:p>
            <a:endParaRPr lang="fr-BE" sz="1200" dirty="0"/>
          </a:p>
          <a:p>
            <a:endParaRPr lang="fr-BE" sz="1200" dirty="0"/>
          </a:p>
        </p:txBody>
      </p:sp>
      <p:sp>
        <p:nvSpPr>
          <p:cNvPr id="27" name="Rectangle 26"/>
          <p:cNvSpPr/>
          <p:nvPr/>
        </p:nvSpPr>
        <p:spPr>
          <a:xfrm>
            <a:off x="417144" y="1736033"/>
            <a:ext cx="3507377" cy="2254463"/>
          </a:xfrm>
          <a:prstGeom prst="rect">
            <a:avLst/>
          </a:prstGeom>
          <a:ln w="25400">
            <a:noFill/>
          </a:ln>
        </p:spPr>
        <p:txBody>
          <a:bodyPr wrap="square">
            <a:spAutoFit/>
          </a:bodyPr>
          <a:lstStyle/>
          <a:p>
            <a:r>
              <a:rPr lang="fr-BE" dirty="0" err="1"/>
              <a:t>Pump</a:t>
            </a:r>
            <a:r>
              <a:rPr lang="fr-BE" dirty="0"/>
              <a:t> Model</a:t>
            </a:r>
            <a:endParaRPr lang="fr-BE" sz="1200" dirty="0"/>
          </a:p>
          <a:p>
            <a:pPr marL="742950" lvl="1" indent="-285750">
              <a:buFont typeface="Arial" panose="020B0604020202020204" pitchFamily="34" charset="0"/>
              <a:buChar char="•"/>
            </a:pPr>
            <a:r>
              <a:rPr lang="fr-BE" sz="1400" dirty="0"/>
              <a:t>Semi </a:t>
            </a:r>
            <a:r>
              <a:rPr lang="fr-BE" sz="1400" dirty="0" err="1"/>
              <a:t>empirical</a:t>
            </a:r>
            <a:r>
              <a:rPr lang="fr-BE" sz="1400" dirty="0"/>
              <a:t> model</a:t>
            </a:r>
          </a:p>
          <a:p>
            <a:pPr marL="742950" lvl="1" indent="-285750">
              <a:buFont typeface="Arial" panose="020B0604020202020204" pitchFamily="34" charset="0"/>
              <a:buChar char="•"/>
            </a:pPr>
            <a:r>
              <a:rPr lang="fr-BE" sz="1400" dirty="0" err="1"/>
              <a:t>Fixed</a:t>
            </a:r>
            <a:r>
              <a:rPr lang="fr-BE" sz="1400" dirty="0"/>
              <a:t> </a:t>
            </a:r>
            <a:r>
              <a:rPr lang="fr-BE" sz="1400" dirty="0" err="1"/>
              <a:t>efficiencies</a:t>
            </a:r>
            <a:endParaRPr lang="fr-BE" sz="1200" dirty="0"/>
          </a:p>
          <a:p>
            <a:pPr marL="742950" lvl="1" indent="-285750">
              <a:buFont typeface="Arial" panose="020B0604020202020204" pitchFamily="34" charset="0"/>
              <a:buChar char="•"/>
            </a:pPr>
            <a:endParaRPr lang="fr-BE" sz="600" dirty="0"/>
          </a:p>
          <a:p>
            <a:pPr lvl="1"/>
            <a:endParaRPr lang="fr-BE" sz="600" dirty="0"/>
          </a:p>
          <a:p>
            <a:pPr marL="742950" lvl="1" indent="-285750">
              <a:buFont typeface="Arial" panose="020B0604020202020204" pitchFamily="34" charset="0"/>
              <a:buChar char="•"/>
            </a:pPr>
            <a:endParaRPr lang="fr-BE" sz="1050" dirty="0"/>
          </a:p>
          <a:p>
            <a:pPr marL="742950" lvl="1" indent="-285750">
              <a:buFont typeface="Arial" panose="020B0604020202020204" pitchFamily="34" charset="0"/>
              <a:buChar char="•"/>
            </a:pPr>
            <a:endParaRPr lang="fr-BE" dirty="0"/>
          </a:p>
          <a:p>
            <a:pPr marL="742950" lvl="1" indent="-285750">
              <a:buFont typeface="Arial" panose="020B0604020202020204" pitchFamily="34" charset="0"/>
              <a:buChar char="•"/>
            </a:pPr>
            <a:endParaRPr lang="fr-BE" dirty="0"/>
          </a:p>
          <a:p>
            <a:pPr marL="742950" lvl="1" indent="-285750">
              <a:buFont typeface="Arial" panose="020B0604020202020204" pitchFamily="34" charset="0"/>
              <a:buChar char="•"/>
            </a:pPr>
            <a:endParaRPr lang="fr-BE" dirty="0"/>
          </a:p>
          <a:p>
            <a:pPr marL="742950" lvl="1" indent="-285750">
              <a:buFont typeface="Arial" panose="020B0604020202020204" pitchFamily="34" charset="0"/>
              <a:buChar char="•"/>
            </a:pPr>
            <a:endParaRPr lang="fr-BE" dirty="0"/>
          </a:p>
        </p:txBody>
      </p:sp>
      <p:sp>
        <p:nvSpPr>
          <p:cNvPr id="28" name="Rectangle 27"/>
          <p:cNvSpPr/>
          <p:nvPr/>
        </p:nvSpPr>
        <p:spPr>
          <a:xfrm>
            <a:off x="576942" y="4108042"/>
            <a:ext cx="3507378" cy="1938992"/>
          </a:xfrm>
          <a:prstGeom prst="rect">
            <a:avLst/>
          </a:prstGeom>
          <a:ln w="25400">
            <a:noFill/>
          </a:ln>
        </p:spPr>
        <p:txBody>
          <a:bodyPr wrap="square">
            <a:spAutoFit/>
          </a:bodyPr>
          <a:lstStyle/>
          <a:p>
            <a:r>
              <a:rPr lang="fr-BE" dirty="0" err="1"/>
              <a:t>Heat</a:t>
            </a:r>
            <a:r>
              <a:rPr lang="fr-BE" dirty="0"/>
              <a:t> </a:t>
            </a:r>
            <a:r>
              <a:rPr lang="fr-BE" dirty="0" err="1"/>
              <a:t>exchanger</a:t>
            </a:r>
            <a:r>
              <a:rPr lang="fr-BE" dirty="0"/>
              <a:t> on the hot </a:t>
            </a:r>
            <a:r>
              <a:rPr lang="fr-BE" dirty="0" err="1"/>
              <a:t>side</a:t>
            </a:r>
            <a:endParaRPr lang="fr-BE" dirty="0"/>
          </a:p>
          <a:p>
            <a:pPr marL="628650" lvl="1" indent="-171450">
              <a:buFont typeface="Arial" panose="020B0604020202020204" pitchFamily="34" charset="0"/>
              <a:buChar char="•"/>
            </a:pPr>
            <a:r>
              <a:rPr lang="fr-BE" sz="1400" dirty="0"/>
              <a:t>Tube and tube</a:t>
            </a:r>
          </a:p>
          <a:p>
            <a:pPr marL="628650" lvl="1" indent="-171450">
              <a:buFont typeface="Arial" panose="020B0604020202020204" pitchFamily="34" charset="0"/>
              <a:buChar char="•"/>
            </a:pPr>
            <a:r>
              <a:rPr lang="fr-BE" sz="1400" dirty="0"/>
              <a:t>Shell and tube</a:t>
            </a:r>
          </a:p>
          <a:p>
            <a:pPr marL="628650" lvl="1" indent="-171450">
              <a:buFont typeface="Arial" panose="020B0604020202020204" pitchFamily="34" charset="0"/>
              <a:buChar char="•"/>
            </a:pPr>
            <a:r>
              <a:rPr lang="fr-BE" sz="1400" dirty="0"/>
              <a:t>Plates</a:t>
            </a:r>
          </a:p>
          <a:p>
            <a:pPr marL="628650" lvl="1" indent="-171450">
              <a:buFont typeface="Arial" panose="020B0604020202020204" pitchFamily="34" charset="0"/>
              <a:buChar char="•"/>
            </a:pPr>
            <a:endParaRPr lang="fr-BE" sz="1200" dirty="0"/>
          </a:p>
          <a:p>
            <a:pPr marL="628650" lvl="1" indent="-171450">
              <a:buFont typeface="Arial" panose="020B0604020202020204" pitchFamily="34" charset="0"/>
              <a:buChar char="•"/>
            </a:pPr>
            <a:endParaRPr lang="fr-BE" sz="1200" dirty="0"/>
          </a:p>
          <a:p>
            <a:pPr marL="628650" lvl="1" indent="-171450">
              <a:buFont typeface="Arial" panose="020B0604020202020204" pitchFamily="34" charset="0"/>
              <a:buChar char="•"/>
            </a:pPr>
            <a:endParaRPr lang="fr-BE" sz="1200" dirty="0"/>
          </a:p>
          <a:p>
            <a:pPr marL="628650" lvl="1" indent="-171450">
              <a:buFont typeface="Arial" panose="020B0604020202020204" pitchFamily="34" charset="0"/>
              <a:buChar char="•"/>
            </a:pPr>
            <a:endParaRPr lang="fr-BE" sz="1200" dirty="0"/>
          </a:p>
          <a:p>
            <a:pPr marL="628650" lvl="1" indent="-171450">
              <a:buFont typeface="Arial" panose="020B0604020202020204" pitchFamily="34" charset="0"/>
              <a:buChar char="•"/>
            </a:pPr>
            <a:endParaRPr lang="fr-BE" sz="1200" dirty="0"/>
          </a:p>
        </p:txBody>
      </p:sp>
      <p:sp>
        <p:nvSpPr>
          <p:cNvPr id="29" name="Rectangle 28"/>
          <p:cNvSpPr/>
          <p:nvPr/>
        </p:nvSpPr>
        <p:spPr>
          <a:xfrm>
            <a:off x="4835644" y="4072885"/>
            <a:ext cx="4003768" cy="1938992"/>
          </a:xfrm>
          <a:prstGeom prst="rect">
            <a:avLst/>
          </a:prstGeom>
          <a:ln w="25400">
            <a:noFill/>
          </a:ln>
        </p:spPr>
        <p:txBody>
          <a:bodyPr wrap="square">
            <a:spAutoFit/>
          </a:bodyPr>
          <a:lstStyle/>
          <a:p>
            <a:r>
              <a:rPr lang="fr-BE" dirty="0" err="1"/>
              <a:t>Heat</a:t>
            </a:r>
            <a:r>
              <a:rPr lang="fr-BE" dirty="0"/>
              <a:t> </a:t>
            </a:r>
            <a:r>
              <a:rPr lang="fr-BE" dirty="0" err="1"/>
              <a:t>exchanger</a:t>
            </a:r>
            <a:r>
              <a:rPr lang="fr-BE" dirty="0"/>
              <a:t> on the cold </a:t>
            </a:r>
            <a:r>
              <a:rPr lang="fr-BE" dirty="0" err="1"/>
              <a:t>side</a:t>
            </a:r>
            <a:endParaRPr lang="fr-BE" dirty="0"/>
          </a:p>
          <a:p>
            <a:pPr marL="628650" lvl="1" indent="-171450">
              <a:buFont typeface="Arial" panose="020B0604020202020204" pitchFamily="34" charset="0"/>
              <a:buChar char="•"/>
            </a:pPr>
            <a:r>
              <a:rPr lang="fr-BE" sz="1400" dirty="0"/>
              <a:t>Tube and tube</a:t>
            </a:r>
          </a:p>
          <a:p>
            <a:pPr marL="628650" lvl="1" indent="-171450">
              <a:buFont typeface="Arial" panose="020B0604020202020204" pitchFamily="34" charset="0"/>
              <a:buChar char="•"/>
            </a:pPr>
            <a:r>
              <a:rPr lang="fr-BE" sz="1400" dirty="0"/>
              <a:t>Shell and tube</a:t>
            </a:r>
          </a:p>
          <a:p>
            <a:pPr marL="628650" lvl="1" indent="-171450">
              <a:buFont typeface="Arial" panose="020B0604020202020204" pitchFamily="34" charset="0"/>
              <a:buChar char="•"/>
            </a:pPr>
            <a:r>
              <a:rPr lang="fr-BE" sz="1400" dirty="0"/>
              <a:t>Plates</a:t>
            </a:r>
          </a:p>
          <a:p>
            <a:pPr marL="628650" lvl="1" indent="-171450">
              <a:buFont typeface="Arial" panose="020B0604020202020204" pitchFamily="34" charset="0"/>
              <a:buChar char="•"/>
            </a:pPr>
            <a:endParaRPr lang="fr-BE" sz="1200" dirty="0"/>
          </a:p>
          <a:p>
            <a:pPr marL="628650" lvl="1" indent="-171450">
              <a:buFont typeface="Arial" panose="020B0604020202020204" pitchFamily="34" charset="0"/>
              <a:buChar char="•"/>
            </a:pPr>
            <a:endParaRPr lang="fr-BE" sz="1200" dirty="0"/>
          </a:p>
          <a:p>
            <a:pPr marL="628650" lvl="1" indent="-171450">
              <a:buFont typeface="Arial" panose="020B0604020202020204" pitchFamily="34" charset="0"/>
              <a:buChar char="•"/>
            </a:pPr>
            <a:endParaRPr lang="fr-BE" sz="1200" dirty="0"/>
          </a:p>
          <a:p>
            <a:pPr marL="628650" lvl="1" indent="-171450">
              <a:buFont typeface="Arial" panose="020B0604020202020204" pitchFamily="34" charset="0"/>
              <a:buChar char="•"/>
            </a:pPr>
            <a:endParaRPr lang="fr-BE" sz="1200" dirty="0"/>
          </a:p>
          <a:p>
            <a:pPr marL="628650" lvl="1" indent="-171450">
              <a:buFont typeface="Arial" panose="020B0604020202020204" pitchFamily="34" charset="0"/>
              <a:buChar char="•"/>
            </a:pPr>
            <a:endParaRPr lang="fr-BE" sz="1200" dirty="0"/>
          </a:p>
        </p:txBody>
      </p:sp>
      <p:pic>
        <p:nvPicPr>
          <p:cNvPr id="30" name="Image 29"/>
          <p:cNvPicPr>
            <a:picLocks noChangeAspect="1"/>
          </p:cNvPicPr>
          <p:nvPr/>
        </p:nvPicPr>
        <p:blipFill>
          <a:blip r:embed="rId3"/>
          <a:stretch>
            <a:fillRect/>
          </a:stretch>
        </p:blipFill>
        <p:spPr>
          <a:xfrm>
            <a:off x="676768" y="2706116"/>
            <a:ext cx="2986496" cy="1105499"/>
          </a:xfrm>
          <a:prstGeom prst="rect">
            <a:avLst/>
          </a:prstGeom>
        </p:spPr>
      </p:pic>
      <p:pic>
        <p:nvPicPr>
          <p:cNvPr id="31" name="Image 30" descr="Capture d’écran"/>
          <p:cNvPicPr>
            <a:picLocks noChangeAspect="1"/>
          </p:cNvPicPr>
          <p:nvPr/>
        </p:nvPicPr>
        <p:blipFill>
          <a:blip r:embed="rId4"/>
          <a:stretch>
            <a:fillRect/>
          </a:stretch>
        </p:blipFill>
        <p:spPr>
          <a:xfrm>
            <a:off x="5156438" y="2239688"/>
            <a:ext cx="3412052" cy="1666807"/>
          </a:xfrm>
          <a:prstGeom prst="rect">
            <a:avLst/>
          </a:prstGeom>
        </p:spPr>
      </p:pic>
      <p:pic>
        <p:nvPicPr>
          <p:cNvPr id="32" name="Image 31"/>
          <p:cNvPicPr/>
          <p:nvPr/>
        </p:nvPicPr>
        <p:blipFill>
          <a:blip r:embed="rId5" cstate="print">
            <a:extLst>
              <a:ext uri="{28A0092B-C50C-407E-A947-70E740481C1C}">
                <a14:useLocalDpi xmlns:a14="http://schemas.microsoft.com/office/drawing/2010/main" val="0"/>
              </a:ext>
            </a:extLst>
          </a:blip>
          <a:stretch>
            <a:fillRect/>
          </a:stretch>
        </p:blipFill>
        <p:spPr>
          <a:xfrm>
            <a:off x="676768" y="5291761"/>
            <a:ext cx="3247753" cy="720116"/>
          </a:xfrm>
          <a:prstGeom prst="rect">
            <a:avLst/>
          </a:prstGeom>
          <a:ln w="19050">
            <a:solidFill>
              <a:schemeClr val="tx1"/>
            </a:solidFill>
          </a:ln>
        </p:spPr>
      </p:pic>
      <p:pic>
        <p:nvPicPr>
          <p:cNvPr id="33" name="Image 32"/>
          <p:cNvPicPr/>
          <p:nvPr/>
        </p:nvPicPr>
        <p:blipFill>
          <a:blip r:embed="rId6" cstate="print">
            <a:extLst>
              <a:ext uri="{28A0092B-C50C-407E-A947-70E740481C1C}">
                <a14:useLocalDpi xmlns:a14="http://schemas.microsoft.com/office/drawing/2010/main" val="0"/>
              </a:ext>
            </a:extLst>
          </a:blip>
          <a:stretch>
            <a:fillRect/>
          </a:stretch>
        </p:blipFill>
        <p:spPr>
          <a:xfrm>
            <a:off x="5242966" y="5285857"/>
            <a:ext cx="3238995" cy="726020"/>
          </a:xfrm>
          <a:prstGeom prst="rect">
            <a:avLst/>
          </a:prstGeom>
          <a:ln w="19050">
            <a:solidFill>
              <a:schemeClr val="tx1"/>
            </a:solidFill>
          </a:ln>
        </p:spPr>
      </p:pic>
    </p:spTree>
    <p:extLst>
      <p:ext uri="{BB962C8B-B14F-4D97-AF65-F5344CB8AC3E}">
        <p14:creationId xmlns:p14="http://schemas.microsoft.com/office/powerpoint/2010/main" val="31305015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Simulation model</a:t>
            </a:r>
          </a:p>
        </p:txBody>
      </p:sp>
      <p:sp>
        <p:nvSpPr>
          <p:cNvPr id="4" name="Text Placeholder 3"/>
          <p:cNvSpPr>
            <a:spLocks noGrp="1"/>
          </p:cNvSpPr>
          <p:nvPr>
            <p:ph type="body" sz="quarter" idx="13"/>
          </p:nvPr>
        </p:nvSpPr>
        <p:spPr/>
        <p:txBody>
          <a:bodyPr/>
          <a:lstStyle/>
          <a:p>
            <a:r>
              <a:rPr lang="en-US" i="1" dirty="0"/>
              <a:t>Models validation</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11</a:t>
            </a:fld>
            <a:endParaRPr lang="en-US" dirty="0"/>
          </a:p>
        </p:txBody>
      </p:sp>
      <p:pic>
        <p:nvPicPr>
          <p:cNvPr id="18" name="Image 17"/>
          <p:cNvPicPr>
            <a:picLocks noChangeAspect="1"/>
          </p:cNvPicPr>
          <p:nvPr/>
        </p:nvPicPr>
        <p:blipFill>
          <a:blip r:embed="rId3"/>
          <a:stretch>
            <a:fillRect/>
          </a:stretch>
        </p:blipFill>
        <p:spPr>
          <a:xfrm>
            <a:off x="107504" y="1412776"/>
            <a:ext cx="4980815" cy="2376264"/>
          </a:xfrm>
          <a:prstGeom prst="rect">
            <a:avLst/>
          </a:prstGeom>
        </p:spPr>
      </p:pic>
      <p:pic>
        <p:nvPicPr>
          <p:cNvPr id="8" name="Image 7"/>
          <p:cNvPicPr>
            <a:picLocks noChangeAspect="1"/>
          </p:cNvPicPr>
          <p:nvPr/>
        </p:nvPicPr>
        <p:blipFill>
          <a:blip r:embed="rId4"/>
          <a:stretch>
            <a:fillRect/>
          </a:stretch>
        </p:blipFill>
        <p:spPr>
          <a:xfrm>
            <a:off x="899592" y="3789040"/>
            <a:ext cx="3254896" cy="2829816"/>
          </a:xfrm>
          <a:prstGeom prst="rect">
            <a:avLst/>
          </a:prstGeom>
        </p:spPr>
      </p:pic>
      <p:pic>
        <p:nvPicPr>
          <p:cNvPr id="9" name="Image 8"/>
          <p:cNvPicPr>
            <a:picLocks noChangeAspect="1"/>
          </p:cNvPicPr>
          <p:nvPr/>
        </p:nvPicPr>
        <p:blipFill>
          <a:blip r:embed="rId5" cstate="print">
            <a:extLst>
              <a:ext uri="{28A0092B-C50C-407E-A947-70E740481C1C}">
                <a14:useLocalDpi xmlns:a14="http://schemas.microsoft.com/office/drawing/2010/main"/>
              </a:ext>
            </a:extLst>
          </a:blip>
          <a:stretch>
            <a:fillRect/>
          </a:stretch>
        </p:blipFill>
        <p:spPr>
          <a:xfrm>
            <a:off x="5004048" y="1484784"/>
            <a:ext cx="3762214" cy="1792277"/>
          </a:xfrm>
          <a:prstGeom prst="rect">
            <a:avLst/>
          </a:prstGeom>
        </p:spPr>
      </p:pic>
      <p:sp>
        <p:nvSpPr>
          <p:cNvPr id="10" name="ZoneTexte 9"/>
          <p:cNvSpPr txBox="1"/>
          <p:nvPr/>
        </p:nvSpPr>
        <p:spPr>
          <a:xfrm>
            <a:off x="4785426" y="3015451"/>
            <a:ext cx="4126172" cy="307777"/>
          </a:xfrm>
          <a:prstGeom prst="rect">
            <a:avLst/>
          </a:prstGeom>
          <a:noFill/>
        </p:spPr>
        <p:txBody>
          <a:bodyPr wrap="square" rtlCol="0">
            <a:spAutoFit/>
          </a:bodyPr>
          <a:lstStyle/>
          <a:p>
            <a:r>
              <a:rPr lang="en-US" sz="1400" i="1" dirty="0"/>
              <a:t>Prototype of  axial piston expander fed with R245fa</a:t>
            </a:r>
          </a:p>
        </p:txBody>
      </p:sp>
      <p:sp>
        <p:nvSpPr>
          <p:cNvPr id="11" name="ZoneTexte 10"/>
          <p:cNvSpPr txBox="1"/>
          <p:nvPr/>
        </p:nvSpPr>
        <p:spPr>
          <a:xfrm>
            <a:off x="5327584" y="6103342"/>
            <a:ext cx="3126814" cy="523220"/>
          </a:xfrm>
          <a:prstGeom prst="rect">
            <a:avLst/>
          </a:prstGeom>
          <a:noFill/>
        </p:spPr>
        <p:txBody>
          <a:bodyPr wrap="square" rtlCol="0">
            <a:spAutoFit/>
          </a:bodyPr>
          <a:lstStyle/>
          <a:p>
            <a:r>
              <a:rPr lang="en-US" sz="1400" i="1" dirty="0"/>
              <a:t>Indicator diagram (measured and predicted)</a:t>
            </a:r>
          </a:p>
        </p:txBody>
      </p:sp>
      <p:pic>
        <p:nvPicPr>
          <p:cNvPr id="12" name="Image 11"/>
          <p:cNvPicPr>
            <a:picLocks noChangeAspect="1"/>
          </p:cNvPicPr>
          <p:nvPr/>
        </p:nvPicPr>
        <p:blipFill>
          <a:blip r:embed="rId6"/>
          <a:stretch>
            <a:fillRect/>
          </a:stretch>
        </p:blipFill>
        <p:spPr>
          <a:xfrm>
            <a:off x="5004048" y="3569687"/>
            <a:ext cx="3802919" cy="2527154"/>
          </a:xfrm>
          <a:prstGeom prst="rect">
            <a:avLst/>
          </a:prstGeom>
        </p:spPr>
      </p:pic>
    </p:spTree>
    <p:extLst>
      <p:ext uri="{BB962C8B-B14F-4D97-AF65-F5344CB8AC3E}">
        <p14:creationId xmlns:p14="http://schemas.microsoft.com/office/powerpoint/2010/main" val="422069818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Content of the presentation</a:t>
            </a:r>
          </a:p>
        </p:txBody>
      </p:sp>
      <p:sp>
        <p:nvSpPr>
          <p:cNvPr id="3" name="Content Placeholder 2"/>
          <p:cNvSpPr>
            <a:spLocks noGrp="1"/>
          </p:cNvSpPr>
          <p:nvPr>
            <p:ph idx="1"/>
          </p:nvPr>
        </p:nvSpPr>
        <p:spPr>
          <a:xfrm>
            <a:off x="899592" y="1628800"/>
            <a:ext cx="7787208" cy="4765983"/>
          </a:xfrm>
        </p:spPr>
        <p:txBody>
          <a:bodyPr>
            <a:normAutofit/>
          </a:bodyPr>
          <a:lstStyle/>
          <a:p>
            <a:pPr marL="457200" indent="-457200">
              <a:lnSpc>
                <a:spcPct val="114000"/>
              </a:lnSpc>
              <a:spcBef>
                <a:spcPts val="0"/>
              </a:spcBef>
              <a:spcAft>
                <a:spcPts val="600"/>
              </a:spcAft>
              <a:buFont typeface="+mj-lt"/>
              <a:buAutoNum type="arabicPeriod"/>
            </a:pPr>
            <a:r>
              <a:rPr lang="en-US" dirty="0"/>
              <a:t>Introduction</a:t>
            </a:r>
          </a:p>
          <a:p>
            <a:pPr marL="457200" indent="-457200">
              <a:lnSpc>
                <a:spcPct val="114000"/>
              </a:lnSpc>
              <a:spcBef>
                <a:spcPts val="0"/>
              </a:spcBef>
              <a:spcAft>
                <a:spcPts val="600"/>
              </a:spcAft>
              <a:buFont typeface="+mj-lt"/>
              <a:buAutoNum type="arabicPeriod"/>
            </a:pPr>
            <a:r>
              <a:rPr lang="en-US" dirty="0"/>
              <a:t>Definition of the case study</a:t>
            </a:r>
          </a:p>
          <a:p>
            <a:pPr marL="457200" indent="-457200">
              <a:lnSpc>
                <a:spcPct val="114000"/>
              </a:lnSpc>
              <a:spcBef>
                <a:spcPts val="0"/>
              </a:spcBef>
              <a:spcAft>
                <a:spcPts val="600"/>
              </a:spcAft>
              <a:buFont typeface="+mj-lt"/>
              <a:buAutoNum type="arabicPeriod"/>
            </a:pPr>
            <a:r>
              <a:rPr lang="en-US" dirty="0"/>
              <a:t>Simulation model of waste heat recovery systems</a:t>
            </a:r>
          </a:p>
          <a:p>
            <a:pPr marL="457200" indent="-457200">
              <a:lnSpc>
                <a:spcPct val="114000"/>
              </a:lnSpc>
              <a:spcBef>
                <a:spcPts val="0"/>
              </a:spcBef>
              <a:spcAft>
                <a:spcPts val="600"/>
              </a:spcAft>
              <a:buFont typeface="+mj-lt"/>
              <a:buAutoNum type="arabicPeriod"/>
            </a:pPr>
            <a:r>
              <a:rPr lang="en-US" b="1" dirty="0"/>
              <a:t>Selection of design conditions</a:t>
            </a:r>
          </a:p>
          <a:p>
            <a:pPr marL="457200" indent="-457200">
              <a:lnSpc>
                <a:spcPct val="114000"/>
              </a:lnSpc>
              <a:spcBef>
                <a:spcPts val="0"/>
              </a:spcBef>
              <a:spcAft>
                <a:spcPts val="600"/>
              </a:spcAft>
              <a:buFont typeface="+mj-lt"/>
              <a:buAutoNum type="arabicPeriod"/>
            </a:pPr>
            <a:r>
              <a:rPr lang="en-US" dirty="0" err="1"/>
              <a:t>Thermoeconomic</a:t>
            </a:r>
            <a:r>
              <a:rPr lang="en-US" dirty="0"/>
              <a:t> optimization of the design</a:t>
            </a:r>
          </a:p>
          <a:p>
            <a:pPr marL="457200" indent="-457200">
              <a:lnSpc>
                <a:spcPct val="114000"/>
              </a:lnSpc>
              <a:spcBef>
                <a:spcPts val="0"/>
              </a:spcBef>
              <a:spcAft>
                <a:spcPts val="600"/>
              </a:spcAft>
              <a:buFont typeface="+mj-lt"/>
              <a:buAutoNum type="arabicPeriod"/>
            </a:pPr>
            <a:r>
              <a:rPr lang="en-US" dirty="0"/>
              <a:t>Optimization of off-design performance</a:t>
            </a:r>
          </a:p>
          <a:p>
            <a:pPr marL="457200" indent="-457200">
              <a:lnSpc>
                <a:spcPct val="114000"/>
              </a:lnSpc>
              <a:spcBef>
                <a:spcPts val="0"/>
              </a:spcBef>
              <a:spcAft>
                <a:spcPts val="600"/>
              </a:spcAft>
              <a:buFont typeface="+mj-lt"/>
              <a:buAutoNum type="arabicPeriod"/>
            </a:pPr>
            <a:r>
              <a:rPr lang="en-US" dirty="0"/>
              <a:t>Conclusions</a:t>
            </a:r>
          </a:p>
          <a:p>
            <a:pPr marL="457200" indent="-457200">
              <a:buFont typeface="+mj-lt"/>
              <a:buAutoNum type="arabicPeriod"/>
            </a:pPr>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12</a:t>
            </a:fld>
            <a:endParaRPr lang="en-US" dirty="0"/>
          </a:p>
        </p:txBody>
      </p:sp>
    </p:spTree>
    <p:extLst>
      <p:ext uri="{BB962C8B-B14F-4D97-AF65-F5344CB8AC3E}">
        <p14:creationId xmlns:p14="http://schemas.microsoft.com/office/powerpoint/2010/main" val="20397666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Selection of design conditions</a:t>
            </a:r>
          </a:p>
        </p:txBody>
      </p:sp>
      <p:sp>
        <p:nvSpPr>
          <p:cNvPr id="4" name="Text Placeholder 3"/>
          <p:cNvSpPr>
            <a:spLocks noGrp="1"/>
          </p:cNvSpPr>
          <p:nvPr>
            <p:ph type="body" sz="quarter" idx="13"/>
          </p:nvPr>
        </p:nvSpPr>
        <p:spPr/>
        <p:txBody>
          <a:bodyPr/>
          <a:lstStyle/>
          <a:p>
            <a:r>
              <a:rPr lang="en-US" i="1" dirty="0"/>
              <a:t>Occurrence of representative operational points</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13</a:t>
            </a:fld>
            <a:endParaRPr lang="en-US" dirty="0"/>
          </a:p>
        </p:txBody>
      </p:sp>
      <p:pic>
        <p:nvPicPr>
          <p:cNvPr id="10" name="Image 9"/>
          <p:cNvPicPr>
            <a:picLocks noChangeAspect="1"/>
          </p:cNvPicPr>
          <p:nvPr/>
        </p:nvPicPr>
        <p:blipFill>
          <a:blip r:embed="rId3"/>
          <a:stretch>
            <a:fillRect/>
          </a:stretch>
        </p:blipFill>
        <p:spPr>
          <a:xfrm>
            <a:off x="3360145" y="3478267"/>
            <a:ext cx="5601810" cy="2672530"/>
          </a:xfrm>
          <a:prstGeom prst="rect">
            <a:avLst/>
          </a:prstGeom>
          <a:ln w="25400">
            <a:solidFill>
              <a:schemeClr val="tx1"/>
            </a:solidFill>
          </a:ln>
        </p:spPr>
      </p:pic>
      <p:sp>
        <p:nvSpPr>
          <p:cNvPr id="11" name="ZoneTexte 10"/>
          <p:cNvSpPr txBox="1"/>
          <p:nvPr/>
        </p:nvSpPr>
        <p:spPr>
          <a:xfrm>
            <a:off x="439593" y="3478267"/>
            <a:ext cx="2819507" cy="2695610"/>
          </a:xfrm>
          <a:prstGeom prst="rect">
            <a:avLst/>
          </a:prstGeom>
          <a:noFill/>
          <a:ln w="25400">
            <a:noFill/>
          </a:ln>
        </p:spPr>
        <p:txBody>
          <a:bodyPr wrap="square" rtlCol="0">
            <a:spAutoFit/>
          </a:bodyPr>
          <a:lstStyle/>
          <a:p>
            <a:pPr marL="285750" indent="-285750">
              <a:lnSpc>
                <a:spcPct val="114000"/>
              </a:lnSpc>
              <a:spcBef>
                <a:spcPts val="600"/>
              </a:spcBef>
              <a:buFont typeface="Arial" panose="020B0604020202020204" pitchFamily="34" charset="0"/>
              <a:buChar char="•"/>
            </a:pPr>
            <a:r>
              <a:rPr lang="en-US" dirty="0"/>
              <a:t>Driving cycle is a combination of different reference driving cycles</a:t>
            </a:r>
          </a:p>
          <a:p>
            <a:pPr marL="285750" indent="-285750">
              <a:lnSpc>
                <a:spcPct val="114000"/>
              </a:lnSpc>
              <a:spcBef>
                <a:spcPts val="600"/>
              </a:spcBef>
              <a:buFont typeface="Arial" panose="020B0604020202020204" pitchFamily="34" charset="0"/>
              <a:buChar char="•"/>
            </a:pPr>
            <a:r>
              <a:rPr lang="en-US" dirty="0"/>
              <a:t>Frequency distribution of the couples (engine torque, engine speed) over the driving cycle.</a:t>
            </a:r>
          </a:p>
        </p:txBody>
      </p:sp>
      <p:pic>
        <p:nvPicPr>
          <p:cNvPr id="12" name="Image 11"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79512" y="1532132"/>
            <a:ext cx="8912056" cy="1613805"/>
          </a:xfrm>
          <a:prstGeom prst="rect">
            <a:avLst/>
          </a:prstGeom>
        </p:spPr>
      </p:pic>
    </p:spTree>
    <p:extLst>
      <p:ext uri="{BB962C8B-B14F-4D97-AF65-F5344CB8AC3E}">
        <p14:creationId xmlns:p14="http://schemas.microsoft.com/office/powerpoint/2010/main" val="13075637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Selection of design conditions</a:t>
            </a:r>
          </a:p>
        </p:txBody>
      </p:sp>
      <p:sp>
        <p:nvSpPr>
          <p:cNvPr id="4" name="Text Placeholder 3"/>
          <p:cNvSpPr>
            <a:spLocks noGrp="1"/>
          </p:cNvSpPr>
          <p:nvPr>
            <p:ph type="body" sz="quarter" idx="13"/>
          </p:nvPr>
        </p:nvSpPr>
        <p:spPr/>
        <p:txBody>
          <a:bodyPr/>
          <a:lstStyle/>
          <a:p>
            <a:r>
              <a:rPr lang="en-US" i="1" dirty="0"/>
              <a:t>Selection procedure</a:t>
            </a:r>
          </a:p>
        </p:txBody>
      </p:sp>
      <p:sp>
        <p:nvSpPr>
          <p:cNvPr id="6" name="Footer Placeholder 5"/>
          <p:cNvSpPr>
            <a:spLocks noGrp="1"/>
          </p:cNvSpPr>
          <p:nvPr>
            <p:ph type="ftr" sz="quarter" idx="15"/>
          </p:nvPr>
        </p:nvSpPr>
        <p:spPr/>
        <p:txBody>
          <a:bodyPr/>
          <a:lstStyle/>
          <a:p>
            <a:pPr algn="r"/>
            <a:endParaRPr lang="en-US" dirty="0"/>
          </a:p>
        </p:txBody>
      </p:sp>
      <p:sp>
        <p:nvSpPr>
          <p:cNvPr id="12" name="TextBox 5"/>
          <p:cNvSpPr txBox="1"/>
          <p:nvPr/>
        </p:nvSpPr>
        <p:spPr>
          <a:xfrm>
            <a:off x="342900" y="1628800"/>
            <a:ext cx="8458200" cy="1895596"/>
          </a:xfrm>
          <a:prstGeom prst="rect">
            <a:avLst/>
          </a:prstGeom>
          <a:noFill/>
        </p:spPr>
        <p:txBody>
          <a:bodyPr wrap="square" rtlCol="0">
            <a:spAutoFit/>
          </a:bodyPr>
          <a:lstStyle/>
          <a:p>
            <a:pPr marL="342900" indent="-342900">
              <a:lnSpc>
                <a:spcPct val="114000"/>
              </a:lnSpc>
              <a:spcAft>
                <a:spcPts val="600"/>
              </a:spcAft>
              <a:buFont typeface="+mj-lt"/>
              <a:buAutoNum type="arabicPeriod"/>
            </a:pPr>
            <a:r>
              <a:rPr lang="en-US" dirty="0"/>
              <a:t>For each point, optimization of the design in order to minimize the SIC (simplified model and cost relationship for the expander are used)</a:t>
            </a:r>
          </a:p>
          <a:p>
            <a:pPr marL="342900" indent="-342900">
              <a:lnSpc>
                <a:spcPct val="114000"/>
              </a:lnSpc>
              <a:spcAft>
                <a:spcPts val="600"/>
              </a:spcAft>
              <a:buFont typeface="+mj-lt"/>
              <a:buAutoNum type="arabicPeriod"/>
            </a:pPr>
            <a:r>
              <a:rPr lang="en-US" dirty="0"/>
              <a:t>Imposing the design, evaluation of the performance on the 16 other points</a:t>
            </a:r>
          </a:p>
          <a:p>
            <a:pPr marL="342900" indent="-342900">
              <a:lnSpc>
                <a:spcPct val="114000"/>
              </a:lnSpc>
              <a:spcAft>
                <a:spcPts val="600"/>
              </a:spcAft>
              <a:buFont typeface="+mj-lt"/>
              <a:buAutoNum type="arabicPeriod"/>
            </a:pPr>
            <a:r>
              <a:rPr lang="en-US" dirty="0"/>
              <a:t>Computation of the weighted average power on the 17 points </a:t>
            </a:r>
          </a:p>
          <a:p>
            <a:pPr marL="342900" indent="-342900">
              <a:lnSpc>
                <a:spcPct val="114000"/>
              </a:lnSpc>
              <a:spcAft>
                <a:spcPts val="600"/>
              </a:spcAft>
              <a:buFont typeface="+mj-lt"/>
              <a:buAutoNum type="arabicPeriod"/>
            </a:pPr>
            <a:r>
              <a:rPr lang="en-US" dirty="0"/>
              <a:t>Selection of the design point</a:t>
            </a:r>
            <a:endParaRPr lang="fr-BE" dirty="0"/>
          </a:p>
        </p:txBody>
      </p:sp>
      <p:pic>
        <p:nvPicPr>
          <p:cNvPr id="13" name="Image 12"/>
          <p:cNvPicPr>
            <a:picLocks noChangeAspect="1"/>
          </p:cNvPicPr>
          <p:nvPr/>
        </p:nvPicPr>
        <p:blipFill>
          <a:blip r:embed="rId3"/>
          <a:stretch>
            <a:fillRect/>
          </a:stretch>
        </p:blipFill>
        <p:spPr>
          <a:xfrm>
            <a:off x="1403648" y="3717032"/>
            <a:ext cx="5601810" cy="2672530"/>
          </a:xfrm>
          <a:prstGeom prst="rect">
            <a:avLst/>
          </a:prstGeom>
          <a:ln w="25400">
            <a:solidFill>
              <a:schemeClr val="tx1"/>
            </a:solidFill>
          </a:ln>
        </p:spPr>
      </p:pic>
      <p:sp>
        <p:nvSpPr>
          <p:cNvPr id="14" name="Oval 3"/>
          <p:cNvSpPr/>
          <p:nvPr/>
        </p:nvSpPr>
        <p:spPr>
          <a:xfrm>
            <a:off x="3851920" y="4155915"/>
            <a:ext cx="2160240" cy="606151"/>
          </a:xfrm>
          <a:prstGeom prst="ellipse">
            <a:avLst/>
          </a:prstGeom>
          <a:noFill/>
          <a:ln>
            <a:solidFill>
              <a:srgbClr val="FF0000"/>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3"/>
          <p:cNvSpPr/>
          <p:nvPr/>
        </p:nvSpPr>
        <p:spPr>
          <a:xfrm>
            <a:off x="4788024" y="4155915"/>
            <a:ext cx="567680" cy="606151"/>
          </a:xfrm>
          <a:prstGeom prst="ellipse">
            <a:avLst/>
          </a:prstGeom>
          <a:noFill/>
          <a:ln>
            <a:solidFill>
              <a:srgbClr val="FF0000"/>
            </a:solidFill>
            <a:prstDash val="soli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22277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 calcmode="lin" valueType="num">
                                      <p:cBhvr additive="base">
                                        <p:cTn id="7" dur="500" fill="hold"/>
                                        <p:tgtEl>
                                          <p:spTgt spid="14"/>
                                        </p:tgtEl>
                                        <p:attrNameLst>
                                          <p:attrName>ppt_x</p:attrName>
                                        </p:attrNameLst>
                                      </p:cBhvr>
                                      <p:tavLst>
                                        <p:tav tm="0">
                                          <p:val>
                                            <p:strVal val="#ppt_x"/>
                                          </p:val>
                                        </p:tav>
                                        <p:tav tm="100000">
                                          <p:val>
                                            <p:strVal val="#ppt_x"/>
                                          </p:val>
                                        </p:tav>
                                      </p:tavLst>
                                    </p:anim>
                                    <p:anim calcmode="lin" valueType="num">
                                      <p:cBhvr additive="base">
                                        <p:cTn id="8"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ppt_x"/>
                                          </p:val>
                                        </p:tav>
                                        <p:tav tm="100000">
                                          <p:val>
                                            <p:strVal val="#ppt_x"/>
                                          </p:val>
                                        </p:tav>
                                      </p:tavLst>
                                    </p:anim>
                                    <p:anim calcmode="lin" valueType="num">
                                      <p:cBhvr additive="base">
                                        <p:cTn id="14"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Content of the presentation</a:t>
            </a:r>
          </a:p>
        </p:txBody>
      </p:sp>
      <p:sp>
        <p:nvSpPr>
          <p:cNvPr id="3" name="Content Placeholder 2"/>
          <p:cNvSpPr>
            <a:spLocks noGrp="1"/>
          </p:cNvSpPr>
          <p:nvPr>
            <p:ph idx="1"/>
          </p:nvPr>
        </p:nvSpPr>
        <p:spPr>
          <a:xfrm>
            <a:off x="899592" y="1628800"/>
            <a:ext cx="7787208" cy="4765983"/>
          </a:xfrm>
        </p:spPr>
        <p:txBody>
          <a:bodyPr>
            <a:normAutofit/>
          </a:bodyPr>
          <a:lstStyle/>
          <a:p>
            <a:pPr marL="457200" indent="-457200">
              <a:lnSpc>
                <a:spcPct val="114000"/>
              </a:lnSpc>
              <a:spcBef>
                <a:spcPts val="0"/>
              </a:spcBef>
              <a:spcAft>
                <a:spcPts val="600"/>
              </a:spcAft>
              <a:buFont typeface="+mj-lt"/>
              <a:buAutoNum type="arabicPeriod"/>
            </a:pPr>
            <a:r>
              <a:rPr lang="en-US" dirty="0"/>
              <a:t>Introduction</a:t>
            </a:r>
          </a:p>
          <a:p>
            <a:pPr marL="457200" indent="-457200">
              <a:lnSpc>
                <a:spcPct val="114000"/>
              </a:lnSpc>
              <a:spcBef>
                <a:spcPts val="0"/>
              </a:spcBef>
              <a:spcAft>
                <a:spcPts val="600"/>
              </a:spcAft>
              <a:buFont typeface="+mj-lt"/>
              <a:buAutoNum type="arabicPeriod"/>
            </a:pPr>
            <a:r>
              <a:rPr lang="en-US" dirty="0"/>
              <a:t>Definition of the case study</a:t>
            </a:r>
          </a:p>
          <a:p>
            <a:pPr marL="457200" indent="-457200">
              <a:lnSpc>
                <a:spcPct val="114000"/>
              </a:lnSpc>
              <a:spcBef>
                <a:spcPts val="0"/>
              </a:spcBef>
              <a:spcAft>
                <a:spcPts val="600"/>
              </a:spcAft>
              <a:buFont typeface="+mj-lt"/>
              <a:buAutoNum type="arabicPeriod"/>
            </a:pPr>
            <a:r>
              <a:rPr lang="en-US" dirty="0"/>
              <a:t>Simulation model of waste heat recovery systems</a:t>
            </a:r>
          </a:p>
          <a:p>
            <a:pPr marL="457200" indent="-457200">
              <a:lnSpc>
                <a:spcPct val="114000"/>
              </a:lnSpc>
              <a:spcBef>
                <a:spcPts val="0"/>
              </a:spcBef>
              <a:spcAft>
                <a:spcPts val="600"/>
              </a:spcAft>
              <a:buFont typeface="+mj-lt"/>
              <a:buAutoNum type="arabicPeriod"/>
            </a:pPr>
            <a:r>
              <a:rPr lang="en-US" dirty="0"/>
              <a:t>Selection of design conditions</a:t>
            </a:r>
          </a:p>
          <a:p>
            <a:pPr marL="457200" indent="-457200">
              <a:lnSpc>
                <a:spcPct val="114000"/>
              </a:lnSpc>
              <a:spcBef>
                <a:spcPts val="0"/>
              </a:spcBef>
              <a:spcAft>
                <a:spcPts val="600"/>
              </a:spcAft>
              <a:buFont typeface="+mj-lt"/>
              <a:buAutoNum type="arabicPeriod"/>
            </a:pPr>
            <a:r>
              <a:rPr lang="en-US" b="1" dirty="0" err="1"/>
              <a:t>Thermoeconomic</a:t>
            </a:r>
            <a:r>
              <a:rPr lang="en-US" b="1" dirty="0"/>
              <a:t> optimization of the design</a:t>
            </a:r>
          </a:p>
          <a:p>
            <a:pPr marL="457200" indent="-457200">
              <a:lnSpc>
                <a:spcPct val="114000"/>
              </a:lnSpc>
              <a:spcBef>
                <a:spcPts val="0"/>
              </a:spcBef>
              <a:spcAft>
                <a:spcPts val="600"/>
              </a:spcAft>
              <a:buFont typeface="+mj-lt"/>
              <a:buAutoNum type="arabicPeriod"/>
            </a:pPr>
            <a:r>
              <a:rPr lang="en-US" dirty="0"/>
              <a:t>Optimization of off-design performance</a:t>
            </a:r>
          </a:p>
          <a:p>
            <a:pPr marL="457200" indent="-457200">
              <a:lnSpc>
                <a:spcPct val="114000"/>
              </a:lnSpc>
              <a:spcBef>
                <a:spcPts val="0"/>
              </a:spcBef>
              <a:spcAft>
                <a:spcPts val="600"/>
              </a:spcAft>
              <a:buFont typeface="+mj-lt"/>
              <a:buAutoNum type="arabicPeriod"/>
            </a:pPr>
            <a:r>
              <a:rPr lang="en-US" dirty="0"/>
              <a:t>Conclusions</a:t>
            </a:r>
          </a:p>
          <a:p>
            <a:pPr marL="457200" indent="-457200">
              <a:buFont typeface="+mj-lt"/>
              <a:buAutoNum type="arabicPeriod"/>
            </a:pPr>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15</a:t>
            </a:fld>
            <a:endParaRPr lang="en-US" dirty="0"/>
          </a:p>
        </p:txBody>
      </p:sp>
    </p:spTree>
    <p:extLst>
      <p:ext uri="{BB962C8B-B14F-4D97-AF65-F5344CB8AC3E}">
        <p14:creationId xmlns:p14="http://schemas.microsoft.com/office/powerpoint/2010/main" val="115905792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Thermoeconomic</a:t>
            </a:r>
            <a:r>
              <a:rPr lang="en-US" sz="3200" dirty="0"/>
              <a:t> optimization</a:t>
            </a:r>
          </a:p>
        </p:txBody>
      </p:sp>
      <p:sp>
        <p:nvSpPr>
          <p:cNvPr id="4" name="Text Placeholder 3"/>
          <p:cNvSpPr>
            <a:spLocks noGrp="1"/>
          </p:cNvSpPr>
          <p:nvPr>
            <p:ph type="body" sz="quarter" idx="13"/>
          </p:nvPr>
        </p:nvSpPr>
        <p:spPr/>
        <p:txBody>
          <a:bodyPr/>
          <a:lstStyle/>
          <a:p>
            <a:r>
              <a:rPr lang="en-US" i="1" dirty="0"/>
              <a:t>Constraints and optimization variables</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16</a:t>
            </a:fld>
            <a:endParaRPr lang="en-US" dirty="0"/>
          </a:p>
        </p:txBody>
      </p:sp>
      <p:graphicFrame>
        <p:nvGraphicFramePr>
          <p:cNvPr id="12" name="Tableau 11"/>
          <p:cNvGraphicFramePr>
            <a:graphicFrameLocks noGrp="1"/>
          </p:cNvGraphicFramePr>
          <p:nvPr>
            <p:extLst>
              <p:ext uri="{D42A27DB-BD31-4B8C-83A1-F6EECF244321}">
                <p14:modId xmlns:p14="http://schemas.microsoft.com/office/powerpoint/2010/main" val="3702290259"/>
              </p:ext>
            </p:extLst>
          </p:nvPr>
        </p:nvGraphicFramePr>
        <p:xfrm>
          <a:off x="2364432" y="1634159"/>
          <a:ext cx="6096000" cy="4414520"/>
        </p:xfrm>
        <a:graphic>
          <a:graphicData uri="http://schemas.openxmlformats.org/drawingml/2006/table">
            <a:tbl>
              <a:tblPr firstRow="1" bandRow="1">
                <a:tableStyleId>{5940675A-B579-460E-94D1-54222C63F5DA}</a:tableStyleId>
              </a:tblPr>
              <a:tblGrid>
                <a:gridCol w="3048000">
                  <a:extLst>
                    <a:ext uri="{9D8B030D-6E8A-4147-A177-3AD203B41FA5}">
                      <a16:colId xmlns:a16="http://schemas.microsoft.com/office/drawing/2014/main" val="53137500"/>
                    </a:ext>
                  </a:extLst>
                </a:gridCol>
                <a:gridCol w="3048000">
                  <a:extLst>
                    <a:ext uri="{9D8B030D-6E8A-4147-A177-3AD203B41FA5}">
                      <a16:colId xmlns:a16="http://schemas.microsoft.com/office/drawing/2014/main" val="2696869009"/>
                    </a:ext>
                  </a:extLst>
                </a:gridCol>
              </a:tblGrid>
              <a:tr h="370840">
                <a:tc>
                  <a:txBody>
                    <a:bodyPr/>
                    <a:lstStyle/>
                    <a:p>
                      <a:r>
                        <a:rPr lang="en-US" b="1" noProof="0"/>
                        <a:t>Optimization variables</a:t>
                      </a:r>
                    </a:p>
                  </a:txBody>
                  <a:tcPr>
                    <a:solidFill>
                      <a:schemeClr val="bg1">
                        <a:lumMod val="75000"/>
                      </a:schemeClr>
                    </a:solidFill>
                  </a:tcPr>
                </a:tc>
                <a:tc>
                  <a:txBody>
                    <a:bodyPr/>
                    <a:lstStyle/>
                    <a:p>
                      <a:r>
                        <a:rPr lang="en-US" b="1" noProof="0"/>
                        <a:t>Economic</a:t>
                      </a:r>
                      <a:r>
                        <a:rPr lang="en-US" b="1" baseline="0" noProof="0"/>
                        <a:t> constraints</a:t>
                      </a:r>
                      <a:endParaRPr lang="en-US" b="1" noProof="0"/>
                    </a:p>
                  </a:txBody>
                  <a:tcPr>
                    <a:solidFill>
                      <a:schemeClr val="bg1">
                        <a:lumMod val="75000"/>
                      </a:schemeClr>
                    </a:solidFill>
                  </a:tcPr>
                </a:tc>
                <a:extLst>
                  <a:ext uri="{0D108BD9-81ED-4DB2-BD59-A6C34878D82A}">
                    <a16:rowId xmlns:a16="http://schemas.microsoft.com/office/drawing/2014/main" val="2760278599"/>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a:t>Pinch of the heat exchangers</a:t>
                      </a:r>
                    </a:p>
                  </a:txBody>
                  <a:tcPr/>
                </a:tc>
                <a:tc>
                  <a:txBody>
                    <a:bodyPr/>
                    <a:lstStyle/>
                    <a:p>
                      <a:r>
                        <a:rPr lang="en-US" noProof="0"/>
                        <a:t>Mass of the heat exchangers</a:t>
                      </a:r>
                    </a:p>
                  </a:txBody>
                  <a:tcPr/>
                </a:tc>
                <a:extLst>
                  <a:ext uri="{0D108BD9-81ED-4DB2-BD59-A6C34878D82A}">
                    <a16:rowId xmlns:a16="http://schemas.microsoft.com/office/drawing/2014/main" val="2799248338"/>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a:t>Evaporating</a:t>
                      </a:r>
                      <a:r>
                        <a:rPr lang="en-US" baseline="0" noProof="0"/>
                        <a:t> pressure</a:t>
                      </a:r>
                      <a:endParaRPr lang="en-US" noProof="0"/>
                    </a:p>
                  </a:txBody>
                  <a:tcPr/>
                </a:tc>
                <a:tc>
                  <a:txBody>
                    <a:bodyPr/>
                    <a:lstStyle/>
                    <a:p>
                      <a:r>
                        <a:rPr lang="en-US" b="1" noProof="0"/>
                        <a:t>Technical constraints</a:t>
                      </a:r>
                    </a:p>
                  </a:txBody>
                  <a:tcPr>
                    <a:solidFill>
                      <a:schemeClr val="bg1">
                        <a:lumMod val="75000"/>
                      </a:schemeClr>
                    </a:solidFill>
                  </a:tcPr>
                </a:tc>
                <a:extLst>
                  <a:ext uri="{0D108BD9-81ED-4DB2-BD59-A6C34878D82A}">
                    <a16:rowId xmlns:a16="http://schemas.microsoft.com/office/drawing/2014/main" val="19991684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endParaRPr lang="en-US" noProof="0"/>
                    </a:p>
                  </a:txBody>
                  <a:tcPr/>
                </a:tc>
                <a:tc>
                  <a:txBody>
                    <a:bodyPr/>
                    <a:lstStyle/>
                    <a:p>
                      <a:r>
                        <a:rPr lang="en-US" noProof="0"/>
                        <a:t>Temperature of the EGR</a:t>
                      </a:r>
                    </a:p>
                  </a:txBody>
                  <a:tcPr/>
                </a:tc>
                <a:extLst>
                  <a:ext uri="{0D108BD9-81ED-4DB2-BD59-A6C34878D82A}">
                    <a16:rowId xmlns:a16="http://schemas.microsoft.com/office/drawing/2014/main" val="1467787123"/>
                  </a:ext>
                </a:extLst>
              </a:tr>
              <a:tr h="370840">
                <a:tc>
                  <a:txBody>
                    <a:bodyPr/>
                    <a:lstStyle/>
                    <a:p>
                      <a:endParaRPr lang="en-US" noProof="0"/>
                    </a:p>
                  </a:txBody>
                  <a:tcPr/>
                </a:tc>
                <a:tc>
                  <a:txBody>
                    <a:bodyPr/>
                    <a:lstStyle/>
                    <a:p>
                      <a:r>
                        <a:rPr lang="en-US" noProof="0"/>
                        <a:t>Heat rejection capacity</a:t>
                      </a:r>
                    </a:p>
                  </a:txBody>
                  <a:tcPr/>
                </a:tc>
                <a:extLst>
                  <a:ext uri="{0D108BD9-81ED-4DB2-BD59-A6C34878D82A}">
                    <a16:rowId xmlns:a16="http://schemas.microsoft.com/office/drawing/2014/main" val="2430959167"/>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a:t>Built-in</a:t>
                      </a:r>
                      <a:r>
                        <a:rPr lang="en-US" baseline="0" noProof="0"/>
                        <a:t> volume ratio</a:t>
                      </a:r>
                      <a:endParaRPr lang="en-US" noProof="0"/>
                    </a:p>
                  </a:txBody>
                  <a:tcPr/>
                </a:tc>
                <a:tc>
                  <a:txBody>
                    <a:bodyPr/>
                    <a:lstStyle/>
                    <a:p>
                      <a:r>
                        <a:rPr lang="en-US" noProof="0"/>
                        <a:t>Limit</a:t>
                      </a:r>
                      <a:r>
                        <a:rPr lang="en-US" baseline="0" noProof="0"/>
                        <a:t>ed expander speed</a:t>
                      </a:r>
                      <a:endParaRPr lang="en-US" noProof="0"/>
                    </a:p>
                  </a:txBody>
                  <a:tcPr>
                    <a:noFill/>
                  </a:tcPr>
                </a:tc>
                <a:extLst>
                  <a:ext uri="{0D108BD9-81ED-4DB2-BD59-A6C34878D82A}">
                    <a16:rowId xmlns:a16="http://schemas.microsoft.com/office/drawing/2014/main" val="6219224"/>
                  </a:ext>
                </a:extLst>
              </a:tr>
              <a:tr h="370840">
                <a:tc>
                  <a:txBody>
                    <a:bodyPr/>
                    <a:lstStyle/>
                    <a:p>
                      <a:r>
                        <a:rPr lang="en-US" noProof="0"/>
                        <a:t>Expander speed</a:t>
                      </a:r>
                    </a:p>
                  </a:txBody>
                  <a:tcPr/>
                </a:tc>
                <a:tc>
                  <a:txBody>
                    <a:bodyPr/>
                    <a:lstStyle/>
                    <a:p>
                      <a:r>
                        <a:rPr lang="en-US" noProof="0"/>
                        <a:t>Limited expander inlet temperature</a:t>
                      </a:r>
                    </a:p>
                  </a:txBody>
                  <a:tcPr/>
                </a:tc>
                <a:extLst>
                  <a:ext uri="{0D108BD9-81ED-4DB2-BD59-A6C34878D82A}">
                    <a16:rowId xmlns:a16="http://schemas.microsoft.com/office/drawing/2014/main" val="3353749400"/>
                  </a:ext>
                </a:extLst>
              </a:tr>
              <a:tr h="370840">
                <a:tc>
                  <a: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noProof="0"/>
                        <a:t>Overheating degree</a:t>
                      </a:r>
                    </a:p>
                  </a:txBody>
                  <a:tcPr/>
                </a:tc>
                <a:tc>
                  <a:txBody>
                    <a:bodyPr/>
                    <a:lstStyle/>
                    <a:p>
                      <a:r>
                        <a:rPr lang="en-US" noProof="0"/>
                        <a:t>Expander outlet vapor mass fraction</a:t>
                      </a:r>
                    </a:p>
                  </a:txBody>
                  <a:tcPr/>
                </a:tc>
                <a:extLst>
                  <a:ext uri="{0D108BD9-81ED-4DB2-BD59-A6C34878D82A}">
                    <a16:rowId xmlns:a16="http://schemas.microsoft.com/office/drawing/2014/main" val="4152061005"/>
                  </a:ext>
                </a:extLst>
              </a:tr>
              <a:tr h="370840">
                <a:tc>
                  <a:txBody>
                    <a:bodyPr/>
                    <a:lstStyle/>
                    <a:p>
                      <a:endParaRPr lang="en-US" noProof="0"/>
                    </a:p>
                  </a:txBody>
                  <a:tcPr/>
                </a:tc>
                <a:tc>
                  <a:txBody>
                    <a:bodyPr/>
                    <a:lstStyle/>
                    <a:p>
                      <a:r>
                        <a:rPr lang="en-US" noProof="0" dirty="0"/>
                        <a:t>Gas temperature at the evaporator outlet</a:t>
                      </a:r>
                    </a:p>
                  </a:txBody>
                  <a:tcPr/>
                </a:tc>
                <a:extLst>
                  <a:ext uri="{0D108BD9-81ED-4DB2-BD59-A6C34878D82A}">
                    <a16:rowId xmlns:a16="http://schemas.microsoft.com/office/drawing/2014/main" val="3942561914"/>
                  </a:ext>
                </a:extLst>
              </a:tr>
            </a:tbl>
          </a:graphicData>
        </a:graphic>
      </p:graphicFrame>
      <p:cxnSp>
        <p:nvCxnSpPr>
          <p:cNvPr id="13" name="Connecteur droit 12"/>
          <p:cNvCxnSpPr/>
          <p:nvPr/>
        </p:nvCxnSpPr>
        <p:spPr>
          <a:xfrm>
            <a:off x="381755" y="3762914"/>
            <a:ext cx="8726749" cy="0"/>
          </a:xfrm>
          <a:prstGeom prst="line">
            <a:avLst/>
          </a:prstGeom>
          <a:ln>
            <a:solidFill>
              <a:srgbClr val="FF0000"/>
            </a:solidFill>
          </a:ln>
        </p:spPr>
        <p:style>
          <a:lnRef idx="2">
            <a:schemeClr val="accent1"/>
          </a:lnRef>
          <a:fillRef idx="0">
            <a:schemeClr val="accent1"/>
          </a:fillRef>
          <a:effectRef idx="1">
            <a:schemeClr val="accent1"/>
          </a:effectRef>
          <a:fontRef idx="minor">
            <a:schemeClr val="tx1"/>
          </a:fontRef>
        </p:style>
      </p:cxnSp>
      <p:sp>
        <p:nvSpPr>
          <p:cNvPr id="5" name="ZoneTexte 4"/>
          <p:cNvSpPr txBox="1"/>
          <p:nvPr/>
        </p:nvSpPr>
        <p:spPr>
          <a:xfrm>
            <a:off x="107504" y="1988840"/>
            <a:ext cx="1744168" cy="1477328"/>
          </a:xfrm>
          <a:prstGeom prst="rect">
            <a:avLst/>
          </a:prstGeom>
          <a:noFill/>
        </p:spPr>
        <p:txBody>
          <a:bodyPr wrap="square" rtlCol="0">
            <a:spAutoFit/>
          </a:bodyPr>
          <a:lstStyle/>
          <a:p>
            <a:r>
              <a:rPr lang="en-US" dirty="0"/>
              <a:t>Selection of design point </a:t>
            </a:r>
            <a:r>
              <a:rPr lang="en-US" i="1" dirty="0"/>
              <a:t>(simplified expander model)</a:t>
            </a:r>
          </a:p>
        </p:txBody>
      </p:sp>
      <p:sp>
        <p:nvSpPr>
          <p:cNvPr id="10" name="ZoneTexte 9"/>
          <p:cNvSpPr txBox="1"/>
          <p:nvPr/>
        </p:nvSpPr>
        <p:spPr>
          <a:xfrm>
            <a:off x="179512" y="4005064"/>
            <a:ext cx="1744168" cy="1477328"/>
          </a:xfrm>
          <a:prstGeom prst="rect">
            <a:avLst/>
          </a:prstGeom>
          <a:noFill/>
        </p:spPr>
        <p:txBody>
          <a:bodyPr wrap="square" rtlCol="0">
            <a:spAutoFit/>
          </a:bodyPr>
          <a:lstStyle/>
          <a:p>
            <a:r>
              <a:rPr lang="en-US" dirty="0"/>
              <a:t>Optimization of design </a:t>
            </a:r>
          </a:p>
          <a:p>
            <a:r>
              <a:rPr lang="en-US" i="1" dirty="0"/>
              <a:t>(more detailed expander model)</a:t>
            </a:r>
          </a:p>
        </p:txBody>
      </p:sp>
      <p:cxnSp>
        <p:nvCxnSpPr>
          <p:cNvPr id="9" name="Connecteur droit avec flèche 8"/>
          <p:cNvCxnSpPr/>
          <p:nvPr/>
        </p:nvCxnSpPr>
        <p:spPr>
          <a:xfrm>
            <a:off x="1995688" y="1556792"/>
            <a:ext cx="0" cy="2160240"/>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cxnSp>
        <p:nvCxnSpPr>
          <p:cNvPr id="14" name="Connecteur droit avec flèche 13"/>
          <p:cNvCxnSpPr/>
          <p:nvPr/>
        </p:nvCxnSpPr>
        <p:spPr>
          <a:xfrm flipH="1">
            <a:off x="2123728" y="1556792"/>
            <a:ext cx="15976" cy="4464496"/>
          </a:xfrm>
          <a:prstGeom prst="straightConnector1">
            <a:avLst/>
          </a:prstGeom>
          <a:ln>
            <a:solidFill>
              <a:srgbClr val="FF0000"/>
            </a:solidFill>
            <a:headEnd type="arrow"/>
            <a:tailEnd type="arrow"/>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20298475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Thermoeconomic</a:t>
            </a:r>
            <a:r>
              <a:rPr lang="en-US" sz="3200" dirty="0"/>
              <a:t> optimization</a:t>
            </a:r>
          </a:p>
        </p:txBody>
      </p:sp>
      <p:sp>
        <p:nvSpPr>
          <p:cNvPr id="4" name="Text Placeholder 3"/>
          <p:cNvSpPr>
            <a:spLocks noGrp="1"/>
          </p:cNvSpPr>
          <p:nvPr>
            <p:ph type="body" sz="quarter" idx="13"/>
          </p:nvPr>
        </p:nvSpPr>
        <p:spPr/>
        <p:txBody>
          <a:bodyPr/>
          <a:lstStyle/>
          <a:p>
            <a:r>
              <a:rPr lang="en-US" i="1" dirty="0"/>
              <a:t>Constraints and optimization variables</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17</a:t>
            </a:fld>
            <a:endParaRPr lang="en-US" dirty="0"/>
          </a:p>
        </p:txBody>
      </p:sp>
      <p:graphicFrame>
        <p:nvGraphicFramePr>
          <p:cNvPr id="8" name="Table 12"/>
          <p:cNvGraphicFramePr>
            <a:graphicFrameLocks noGrp="1"/>
          </p:cNvGraphicFramePr>
          <p:nvPr>
            <p:extLst>
              <p:ext uri="{D42A27DB-BD31-4B8C-83A1-F6EECF244321}">
                <p14:modId xmlns:p14="http://schemas.microsoft.com/office/powerpoint/2010/main" val="4239824946"/>
              </p:ext>
            </p:extLst>
          </p:nvPr>
        </p:nvGraphicFramePr>
        <p:xfrm>
          <a:off x="467544" y="2094195"/>
          <a:ext cx="8208912" cy="2764536"/>
        </p:xfrm>
        <a:graphic>
          <a:graphicData uri="http://schemas.openxmlformats.org/drawingml/2006/table">
            <a:tbl>
              <a:tblPr firstRow="1" firstCol="1" bandRow="1">
                <a:tableStyleId>{5940675A-B579-460E-94D1-54222C63F5DA}</a:tableStyleId>
              </a:tblPr>
              <a:tblGrid>
                <a:gridCol w="3153424">
                  <a:extLst>
                    <a:ext uri="{9D8B030D-6E8A-4147-A177-3AD203B41FA5}">
                      <a16:colId xmlns:a16="http://schemas.microsoft.com/office/drawing/2014/main" val="20000"/>
                    </a:ext>
                  </a:extLst>
                </a:gridCol>
                <a:gridCol w="1023040">
                  <a:extLst>
                    <a:ext uri="{9D8B030D-6E8A-4147-A177-3AD203B41FA5}">
                      <a16:colId xmlns:a16="http://schemas.microsoft.com/office/drawing/2014/main" val="20001"/>
                    </a:ext>
                  </a:extLst>
                </a:gridCol>
                <a:gridCol w="936104">
                  <a:extLst>
                    <a:ext uri="{9D8B030D-6E8A-4147-A177-3AD203B41FA5}">
                      <a16:colId xmlns:a16="http://schemas.microsoft.com/office/drawing/2014/main" val="20002"/>
                    </a:ext>
                  </a:extLst>
                </a:gridCol>
                <a:gridCol w="1327299">
                  <a:extLst>
                    <a:ext uri="{9D8B030D-6E8A-4147-A177-3AD203B41FA5}">
                      <a16:colId xmlns:a16="http://schemas.microsoft.com/office/drawing/2014/main" val="20003"/>
                    </a:ext>
                  </a:extLst>
                </a:gridCol>
                <a:gridCol w="1769045">
                  <a:extLst>
                    <a:ext uri="{9D8B030D-6E8A-4147-A177-3AD203B41FA5}">
                      <a16:colId xmlns:a16="http://schemas.microsoft.com/office/drawing/2014/main" val="2209422646"/>
                    </a:ext>
                  </a:extLst>
                </a:gridCol>
              </a:tblGrid>
              <a:tr h="533400">
                <a:tc>
                  <a:txBody>
                    <a:bodyPr/>
                    <a:lstStyle/>
                    <a:p>
                      <a:pPr algn="ctr">
                        <a:lnSpc>
                          <a:spcPct val="115000"/>
                        </a:lnSpc>
                        <a:spcAft>
                          <a:spcPts val="0"/>
                        </a:spcAft>
                      </a:pPr>
                      <a:r>
                        <a:rPr lang="en-US" sz="1800" b="1" dirty="0">
                          <a:effectLst/>
                        </a:rPr>
                        <a:t>Expander technology</a:t>
                      </a:r>
                      <a:endParaRPr lang="en-US" sz="1800" b="1" dirty="0">
                        <a:effectLst/>
                        <a:latin typeface="+mn-lt"/>
                        <a:ea typeface="Calibri"/>
                        <a:cs typeface="Times New Roman"/>
                      </a:endParaRPr>
                    </a:p>
                  </a:txBody>
                  <a:tcPr marL="68580" marR="68580" marT="0" marB="0">
                    <a:solidFill>
                      <a:schemeClr val="bg1">
                        <a:lumMod val="75000"/>
                      </a:schemeClr>
                    </a:solidFill>
                  </a:tcPr>
                </a:tc>
                <a:tc>
                  <a:txBody>
                    <a:bodyPr/>
                    <a:lstStyle/>
                    <a:p>
                      <a:pPr algn="ctr">
                        <a:lnSpc>
                          <a:spcPct val="115000"/>
                        </a:lnSpc>
                        <a:spcAft>
                          <a:spcPts val="0"/>
                        </a:spcAft>
                      </a:pPr>
                      <a:r>
                        <a:rPr lang="en-US" sz="1800" b="1" dirty="0">
                          <a:effectLst/>
                        </a:rPr>
                        <a:t>Scroll</a:t>
                      </a:r>
                      <a:endParaRPr lang="en-US" sz="1800" b="1" dirty="0">
                        <a:effectLst/>
                        <a:latin typeface="+mn-lt"/>
                        <a:ea typeface="Calibri"/>
                        <a:cs typeface="Times New Roman"/>
                      </a:endParaRPr>
                    </a:p>
                  </a:txBody>
                  <a:tcPr marL="68580" marR="68580" marT="0" marB="0">
                    <a:solidFill>
                      <a:schemeClr val="bg1">
                        <a:lumMod val="75000"/>
                      </a:schemeClr>
                    </a:solidFill>
                  </a:tcPr>
                </a:tc>
                <a:tc>
                  <a:txBody>
                    <a:bodyPr/>
                    <a:lstStyle/>
                    <a:p>
                      <a:pPr algn="ctr">
                        <a:lnSpc>
                          <a:spcPct val="115000"/>
                        </a:lnSpc>
                        <a:spcAft>
                          <a:spcPts val="0"/>
                        </a:spcAft>
                      </a:pPr>
                      <a:r>
                        <a:rPr lang="en-US" sz="1800" b="1" dirty="0">
                          <a:effectLst/>
                        </a:rPr>
                        <a:t>Screw</a:t>
                      </a:r>
                      <a:endParaRPr lang="en-US" sz="1800" b="1" dirty="0">
                        <a:effectLst/>
                        <a:latin typeface="+mn-lt"/>
                        <a:ea typeface="Calibri"/>
                        <a:cs typeface="Times New Roman"/>
                      </a:endParaRPr>
                    </a:p>
                  </a:txBody>
                  <a:tcPr marL="68580" marR="68580" marT="0" marB="0">
                    <a:solidFill>
                      <a:schemeClr val="bg1">
                        <a:lumMod val="75000"/>
                      </a:schemeClr>
                    </a:solidFill>
                  </a:tcPr>
                </a:tc>
                <a:tc>
                  <a:txBody>
                    <a:bodyPr/>
                    <a:lstStyle/>
                    <a:p>
                      <a:pPr algn="ctr">
                        <a:lnSpc>
                          <a:spcPct val="115000"/>
                        </a:lnSpc>
                        <a:spcAft>
                          <a:spcPts val="0"/>
                        </a:spcAft>
                      </a:pPr>
                      <a:r>
                        <a:rPr lang="en-US" sz="1800" b="1" dirty="0">
                          <a:effectLst/>
                        </a:rPr>
                        <a:t>Piston</a:t>
                      </a:r>
                      <a:endParaRPr lang="en-US" sz="1800" b="1" dirty="0">
                        <a:effectLst/>
                        <a:latin typeface="+mn-lt"/>
                        <a:ea typeface="Calibri"/>
                        <a:cs typeface="Times New Roman"/>
                      </a:endParaRPr>
                    </a:p>
                  </a:txBody>
                  <a:tcPr marL="68580" marR="68580" marT="0" marB="0">
                    <a:solidFill>
                      <a:schemeClr val="bg1">
                        <a:lumMod val="75000"/>
                      </a:schemeClr>
                    </a:solidFill>
                  </a:tcPr>
                </a:tc>
                <a:tc>
                  <a:txBody>
                    <a:bodyPr/>
                    <a:lstStyle/>
                    <a:p>
                      <a:pPr algn="ctr">
                        <a:lnSpc>
                          <a:spcPct val="115000"/>
                        </a:lnSpc>
                        <a:spcAft>
                          <a:spcPts val="0"/>
                        </a:spcAft>
                      </a:pPr>
                      <a:r>
                        <a:rPr lang="en-US" sz="1800" b="1" dirty="0">
                          <a:effectLst/>
                        </a:rPr>
                        <a:t>Vane</a:t>
                      </a:r>
                      <a:endParaRPr lang="en-US" sz="1800" b="1" dirty="0">
                        <a:effectLst/>
                        <a:latin typeface="+mn-lt"/>
                        <a:ea typeface="Calibri"/>
                        <a:cs typeface="Times New Roman"/>
                      </a:endParaRPr>
                    </a:p>
                  </a:txBody>
                  <a:tcPr marL="68580" marR="68580" marT="0" marB="0">
                    <a:solidFill>
                      <a:schemeClr val="bg1">
                        <a:lumMod val="75000"/>
                      </a:schemeClr>
                    </a:solidFill>
                  </a:tcPr>
                </a:tc>
                <a:extLst>
                  <a:ext uri="{0D108BD9-81ED-4DB2-BD59-A6C34878D82A}">
                    <a16:rowId xmlns:a16="http://schemas.microsoft.com/office/drawing/2014/main" val="10000"/>
                  </a:ext>
                </a:extLst>
              </a:tr>
              <a:tr h="533400">
                <a:tc>
                  <a:txBody>
                    <a:bodyPr/>
                    <a:lstStyle/>
                    <a:p>
                      <a:pPr algn="ctr">
                        <a:lnSpc>
                          <a:spcPct val="115000"/>
                        </a:lnSpc>
                        <a:spcAft>
                          <a:spcPts val="0"/>
                        </a:spcAft>
                      </a:pPr>
                      <a:r>
                        <a:rPr lang="en-US" sz="1800" b="1">
                          <a:effectLst/>
                        </a:rPr>
                        <a:t>Rotational speed [RPM]</a:t>
                      </a:r>
                      <a:endParaRPr lang="en-US" sz="1800" b="1">
                        <a:effectLst/>
                        <a:latin typeface="+mn-lt"/>
                        <a:ea typeface="Calibri"/>
                        <a:cs typeface="Times New Roman"/>
                      </a:endParaRPr>
                    </a:p>
                  </a:txBody>
                  <a:tcPr marL="68580" marR="68580" marT="0" marB="0">
                    <a:solidFill>
                      <a:schemeClr val="bg1">
                        <a:lumMod val="75000"/>
                      </a:schemeClr>
                    </a:solidFill>
                  </a:tcPr>
                </a:tc>
                <a:tc>
                  <a:txBody>
                    <a:bodyPr/>
                    <a:lstStyle/>
                    <a:p>
                      <a:pPr algn="ctr">
                        <a:lnSpc>
                          <a:spcPct val="115000"/>
                        </a:lnSpc>
                        <a:spcAft>
                          <a:spcPts val="0"/>
                        </a:spcAft>
                      </a:pPr>
                      <a:r>
                        <a:rPr lang="en-US" sz="1800">
                          <a:effectLst/>
                        </a:rPr>
                        <a:t>&lt;10000</a:t>
                      </a:r>
                      <a:endParaRPr lang="en-US" sz="180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a:effectLst/>
                        </a:rPr>
                        <a:t>&lt;25000</a:t>
                      </a:r>
                      <a:endParaRPr lang="en-US" sz="180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rPr>
                        <a:t>500-6000</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latin typeface="+mn-lt"/>
                          <a:ea typeface="Calibri"/>
                          <a:cs typeface="Times New Roman"/>
                        </a:rPr>
                        <a:t>&lt;4000</a:t>
                      </a:r>
                    </a:p>
                  </a:txBody>
                  <a:tcPr marL="68580" marR="68580" marT="0" marB="0"/>
                </a:tc>
                <a:extLst>
                  <a:ext uri="{0D108BD9-81ED-4DB2-BD59-A6C34878D82A}">
                    <a16:rowId xmlns:a16="http://schemas.microsoft.com/office/drawing/2014/main" val="10001"/>
                  </a:ext>
                </a:extLst>
              </a:tr>
              <a:tr h="533400">
                <a:tc>
                  <a:txBody>
                    <a:bodyPr/>
                    <a:lstStyle/>
                    <a:p>
                      <a:pPr algn="ctr">
                        <a:lnSpc>
                          <a:spcPct val="115000"/>
                        </a:lnSpc>
                        <a:spcAft>
                          <a:spcPts val="0"/>
                        </a:spcAft>
                      </a:pPr>
                      <a:r>
                        <a:rPr lang="en-US" sz="1800" b="1" dirty="0">
                          <a:effectLst/>
                        </a:rPr>
                        <a:t>Max. Inlet temperature [°C]</a:t>
                      </a:r>
                      <a:endParaRPr lang="en-US" sz="1800" b="1" dirty="0">
                        <a:effectLst/>
                        <a:latin typeface="+mn-lt"/>
                        <a:ea typeface="Calibri"/>
                        <a:cs typeface="Times New Roman"/>
                      </a:endParaRPr>
                    </a:p>
                  </a:txBody>
                  <a:tcPr marL="68580" marR="68580" marT="0" marB="0">
                    <a:solidFill>
                      <a:schemeClr val="bg1">
                        <a:lumMod val="75000"/>
                      </a:schemeClr>
                    </a:solidFill>
                  </a:tcPr>
                </a:tc>
                <a:tc>
                  <a:txBody>
                    <a:bodyPr/>
                    <a:lstStyle/>
                    <a:p>
                      <a:pPr algn="ctr">
                        <a:lnSpc>
                          <a:spcPct val="115000"/>
                        </a:lnSpc>
                        <a:spcAft>
                          <a:spcPts val="0"/>
                        </a:spcAft>
                      </a:pPr>
                      <a:r>
                        <a:rPr lang="en-US" sz="1800" dirty="0">
                          <a:effectLst/>
                        </a:rPr>
                        <a:t>250</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rPr>
                        <a:t>490</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rPr>
                        <a:t>&gt;500</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latin typeface="+mn-lt"/>
                          <a:ea typeface="Calibri"/>
                          <a:cs typeface="Times New Roman"/>
                        </a:rPr>
                        <a:t>&lt;165</a:t>
                      </a:r>
                    </a:p>
                  </a:txBody>
                  <a:tcPr marL="68580" marR="68580" marT="0" marB="0"/>
                </a:tc>
                <a:extLst>
                  <a:ext uri="{0D108BD9-81ED-4DB2-BD59-A6C34878D82A}">
                    <a16:rowId xmlns:a16="http://schemas.microsoft.com/office/drawing/2014/main" val="10002"/>
                  </a:ext>
                </a:extLst>
              </a:tr>
              <a:tr h="533400">
                <a:tc>
                  <a:txBody>
                    <a:bodyPr/>
                    <a:lstStyle/>
                    <a:p>
                      <a:pPr algn="ctr">
                        <a:lnSpc>
                          <a:spcPct val="115000"/>
                        </a:lnSpc>
                        <a:spcAft>
                          <a:spcPts val="0"/>
                        </a:spcAft>
                      </a:pPr>
                      <a:r>
                        <a:rPr lang="en-US" sz="1800" b="1">
                          <a:effectLst/>
                        </a:rPr>
                        <a:t>Built-in volume ratio [-]</a:t>
                      </a:r>
                      <a:endParaRPr lang="en-US" sz="1800" b="1">
                        <a:effectLst/>
                        <a:latin typeface="+mn-lt"/>
                        <a:ea typeface="Calibri"/>
                        <a:cs typeface="Times New Roman"/>
                      </a:endParaRPr>
                    </a:p>
                  </a:txBody>
                  <a:tcPr marL="68580" marR="68580" marT="0" marB="0">
                    <a:solidFill>
                      <a:schemeClr val="bg1">
                        <a:lumMod val="75000"/>
                      </a:schemeClr>
                    </a:solidFill>
                  </a:tcPr>
                </a:tc>
                <a:tc>
                  <a:txBody>
                    <a:bodyPr/>
                    <a:lstStyle/>
                    <a:p>
                      <a:pPr algn="ctr">
                        <a:lnSpc>
                          <a:spcPct val="115000"/>
                        </a:lnSpc>
                        <a:spcAft>
                          <a:spcPts val="0"/>
                        </a:spcAft>
                      </a:pPr>
                      <a:r>
                        <a:rPr lang="en-US" sz="1800" dirty="0">
                          <a:effectLst/>
                        </a:rPr>
                        <a:t>1.5-4.9</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rPr>
                        <a:t>2.5-6</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rPr>
                        <a:t>3</a:t>
                      </a:r>
                      <a:r>
                        <a:rPr lang="en-US" sz="1800">
                          <a:effectLst/>
                        </a:rPr>
                        <a:t>-14</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latin typeface="+mn-lt"/>
                          <a:ea typeface="Calibri"/>
                          <a:cs typeface="Times New Roman"/>
                        </a:rPr>
                        <a:t>2-4.5</a:t>
                      </a:r>
                    </a:p>
                  </a:txBody>
                  <a:tcPr marL="68580" marR="68580" marT="0" marB="0"/>
                </a:tc>
                <a:extLst>
                  <a:ext uri="{0D108BD9-81ED-4DB2-BD59-A6C34878D82A}">
                    <a16:rowId xmlns:a16="http://schemas.microsoft.com/office/drawing/2014/main" val="10003"/>
                  </a:ext>
                </a:extLst>
              </a:tr>
              <a:tr h="533400">
                <a:tc>
                  <a:txBody>
                    <a:bodyPr/>
                    <a:lstStyle/>
                    <a:p>
                      <a:pPr algn="ctr">
                        <a:lnSpc>
                          <a:spcPct val="115000"/>
                        </a:lnSpc>
                        <a:spcAft>
                          <a:spcPts val="0"/>
                        </a:spcAft>
                      </a:pPr>
                      <a:r>
                        <a:rPr lang="en-US" sz="1800" b="1" dirty="0">
                          <a:effectLst/>
                        </a:rPr>
                        <a:t>Pressure ratio [-]</a:t>
                      </a:r>
                      <a:endParaRPr lang="en-US" sz="1800" b="1" dirty="0">
                        <a:effectLst/>
                        <a:latin typeface="+mn-lt"/>
                        <a:ea typeface="Calibri"/>
                        <a:cs typeface="Times New Roman"/>
                      </a:endParaRPr>
                    </a:p>
                  </a:txBody>
                  <a:tcPr marL="68580" marR="68580" marT="0" marB="0">
                    <a:solidFill>
                      <a:schemeClr val="bg1">
                        <a:lumMod val="75000"/>
                      </a:schemeClr>
                    </a:solidFill>
                  </a:tcPr>
                </a:tc>
                <a:tc>
                  <a:txBody>
                    <a:bodyPr/>
                    <a:lstStyle/>
                    <a:p>
                      <a:pPr algn="ctr">
                        <a:lnSpc>
                          <a:spcPct val="115000"/>
                        </a:lnSpc>
                        <a:spcAft>
                          <a:spcPts val="0"/>
                        </a:spcAft>
                      </a:pPr>
                      <a:r>
                        <a:rPr lang="en-US" sz="1800" dirty="0">
                          <a:effectLst/>
                        </a:rPr>
                        <a:t>25</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rPr>
                        <a:t>50 </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r>
                        <a:rPr lang="en-US" sz="1800" dirty="0">
                          <a:effectLst/>
                        </a:rPr>
                        <a:t>Same as in ICE</a:t>
                      </a:r>
                      <a:endParaRPr lang="en-US" sz="1800" dirty="0">
                        <a:effectLst/>
                        <a:latin typeface="+mn-lt"/>
                        <a:ea typeface="Calibri"/>
                        <a:cs typeface="Times New Roman"/>
                      </a:endParaRPr>
                    </a:p>
                  </a:txBody>
                  <a:tcPr marL="68580" marR="68580" marT="0" marB="0"/>
                </a:tc>
                <a:tc>
                  <a:txBody>
                    <a:bodyPr/>
                    <a:lstStyle/>
                    <a:p>
                      <a:pPr algn="ctr">
                        <a:lnSpc>
                          <a:spcPct val="115000"/>
                        </a:lnSpc>
                        <a:spcAft>
                          <a:spcPts val="0"/>
                        </a:spcAft>
                      </a:pPr>
                      <a:endParaRPr lang="en-US" sz="1800" dirty="0">
                        <a:effectLst/>
                        <a:latin typeface="+mn-lt"/>
                        <a:ea typeface="Calibri"/>
                        <a:cs typeface="Times New Roman"/>
                      </a:endParaRPr>
                    </a:p>
                  </a:txBody>
                  <a:tcPr marL="68580" marR="68580" marT="0" marB="0"/>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13074469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Thermoeconomic</a:t>
            </a:r>
            <a:r>
              <a:rPr lang="en-US" sz="3200" dirty="0"/>
              <a:t> optimization</a:t>
            </a:r>
          </a:p>
        </p:txBody>
      </p:sp>
      <p:sp>
        <p:nvSpPr>
          <p:cNvPr id="4" name="Text Placeholder 3"/>
          <p:cNvSpPr>
            <a:spLocks noGrp="1"/>
          </p:cNvSpPr>
          <p:nvPr>
            <p:ph type="body" sz="quarter" idx="13"/>
          </p:nvPr>
        </p:nvSpPr>
        <p:spPr/>
        <p:txBody>
          <a:bodyPr/>
          <a:lstStyle/>
          <a:p>
            <a:r>
              <a:rPr lang="en-US" i="1" dirty="0"/>
              <a:t>Scaling of expansion machines</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18</a:t>
            </a:fld>
            <a:endParaRPr lang="en-US" dirty="0"/>
          </a:p>
        </p:txBody>
      </p:sp>
      <p:sp>
        <p:nvSpPr>
          <p:cNvPr id="12" name="TextBox 5"/>
          <p:cNvSpPr txBox="1"/>
          <p:nvPr/>
        </p:nvSpPr>
        <p:spPr>
          <a:xfrm>
            <a:off x="414338" y="1412776"/>
            <a:ext cx="8458200" cy="1818652"/>
          </a:xfrm>
          <a:prstGeom prst="rect">
            <a:avLst/>
          </a:prstGeom>
          <a:noFill/>
        </p:spPr>
        <p:txBody>
          <a:bodyPr wrap="square" rtlCol="0">
            <a:spAutoFit/>
          </a:bodyPr>
          <a:lstStyle/>
          <a:p>
            <a:pPr>
              <a:lnSpc>
                <a:spcPct val="114000"/>
              </a:lnSpc>
              <a:spcAft>
                <a:spcPts val="600"/>
              </a:spcAft>
            </a:pPr>
            <a:r>
              <a:rPr lang="en-US" dirty="0"/>
              <a:t>Expander model must be scalable.</a:t>
            </a:r>
          </a:p>
          <a:p>
            <a:pPr marL="342900" indent="-342900">
              <a:lnSpc>
                <a:spcPct val="114000"/>
              </a:lnSpc>
              <a:spcAft>
                <a:spcPts val="600"/>
              </a:spcAft>
              <a:buFont typeface="+mj-lt"/>
              <a:buAutoNum type="arabicPeriod"/>
            </a:pPr>
            <a:r>
              <a:rPr lang="en-US" dirty="0"/>
              <a:t>Calibration  of the models on existing machines using experimental data (reference machines)</a:t>
            </a:r>
          </a:p>
          <a:p>
            <a:pPr marL="342900" indent="-342900">
              <a:lnSpc>
                <a:spcPct val="114000"/>
              </a:lnSpc>
              <a:spcAft>
                <a:spcPts val="600"/>
              </a:spcAft>
              <a:buFont typeface="+mj-lt"/>
              <a:buAutoNum type="arabicPeriod"/>
            </a:pPr>
            <a:r>
              <a:rPr lang="en-US" dirty="0"/>
              <a:t>Scaling of the parameters to adapt the models to the machine being currently designed (efficiencies are maintained).</a:t>
            </a:r>
            <a:endParaRPr lang="fr-BE" dirty="0"/>
          </a:p>
        </p:txBody>
      </p:sp>
      <p:pic>
        <p:nvPicPr>
          <p:cNvPr id="13"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172200" y="3947367"/>
            <a:ext cx="1447800" cy="132891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pic>
        <p:nvPicPr>
          <p:cNvPr id="1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3288824"/>
            <a:ext cx="2590800" cy="2378051"/>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pic>
      <p:cxnSp>
        <p:nvCxnSpPr>
          <p:cNvPr id="15" name="Straight Arrow Connector 3"/>
          <p:cNvCxnSpPr/>
          <p:nvPr/>
        </p:nvCxnSpPr>
        <p:spPr>
          <a:xfrm>
            <a:off x="3581400" y="4587374"/>
            <a:ext cx="1905000" cy="0"/>
          </a:xfrm>
          <a:prstGeom prst="straightConnector1">
            <a:avLst/>
          </a:prstGeom>
          <a:ln w="254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6" name="TextBox 4"/>
          <p:cNvSpPr txBox="1"/>
          <p:nvPr/>
        </p:nvSpPr>
        <p:spPr>
          <a:xfrm>
            <a:off x="1828800" y="5420181"/>
            <a:ext cx="3124200" cy="646331"/>
          </a:xfrm>
          <a:prstGeom prst="rect">
            <a:avLst/>
          </a:prstGeom>
          <a:noFill/>
        </p:spPr>
        <p:txBody>
          <a:bodyPr wrap="square" rtlCol="0">
            <a:spAutoFit/>
          </a:bodyPr>
          <a:lstStyle/>
          <a:p>
            <a:pPr algn="ctr"/>
            <a:r>
              <a:rPr lang="fr-BE" dirty="0"/>
              <a:t>Model </a:t>
            </a:r>
            <a:r>
              <a:rPr lang="fr-BE" dirty="0" err="1"/>
              <a:t>calibrated</a:t>
            </a:r>
            <a:r>
              <a:rPr lang="fr-BE" dirty="0"/>
              <a:t> on a </a:t>
            </a:r>
            <a:r>
              <a:rPr lang="fr-BE" dirty="0" err="1"/>
              <a:t>existing</a:t>
            </a:r>
            <a:r>
              <a:rPr lang="fr-BE" dirty="0"/>
              <a:t> machine (</a:t>
            </a:r>
            <a:r>
              <a:rPr lang="fr-BE" dirty="0" err="1"/>
              <a:t>reference</a:t>
            </a:r>
            <a:r>
              <a:rPr lang="fr-BE" dirty="0"/>
              <a:t>)</a:t>
            </a:r>
          </a:p>
        </p:txBody>
      </p:sp>
      <p:sp>
        <p:nvSpPr>
          <p:cNvPr id="17" name="TextBox 11"/>
          <p:cNvSpPr txBox="1"/>
          <p:nvPr/>
        </p:nvSpPr>
        <p:spPr>
          <a:xfrm>
            <a:off x="5257800" y="5445926"/>
            <a:ext cx="3886200" cy="646331"/>
          </a:xfrm>
          <a:prstGeom prst="rect">
            <a:avLst/>
          </a:prstGeom>
          <a:noFill/>
        </p:spPr>
        <p:txBody>
          <a:bodyPr wrap="square" rtlCol="0">
            <a:spAutoFit/>
          </a:bodyPr>
          <a:lstStyle/>
          <a:p>
            <a:pPr algn="ctr"/>
            <a:r>
              <a:rPr lang="fr-BE" dirty="0"/>
              <a:t>Model of the machine </a:t>
            </a:r>
            <a:r>
              <a:rPr lang="fr-BE" dirty="0" err="1"/>
              <a:t>being</a:t>
            </a:r>
            <a:r>
              <a:rPr lang="fr-BE" dirty="0"/>
              <a:t> </a:t>
            </a:r>
            <a:r>
              <a:rPr lang="fr-BE" dirty="0" err="1"/>
              <a:t>designed</a:t>
            </a:r>
            <a:r>
              <a:rPr lang="fr-BE" dirty="0"/>
              <a:t> for the truck application</a:t>
            </a:r>
          </a:p>
        </p:txBody>
      </p:sp>
      <p:sp>
        <p:nvSpPr>
          <p:cNvPr id="18" name="TextBox 9"/>
          <p:cNvSpPr txBox="1"/>
          <p:nvPr/>
        </p:nvSpPr>
        <p:spPr>
          <a:xfrm>
            <a:off x="3280792" y="3511102"/>
            <a:ext cx="2438400" cy="923330"/>
          </a:xfrm>
          <a:prstGeom prst="rect">
            <a:avLst/>
          </a:prstGeom>
          <a:noFill/>
        </p:spPr>
        <p:txBody>
          <a:bodyPr wrap="square" rtlCol="0">
            <a:spAutoFit/>
          </a:bodyPr>
          <a:lstStyle/>
          <a:p>
            <a:pPr algn="ctr"/>
            <a:r>
              <a:rPr lang="fr-BE" dirty="0" err="1"/>
              <a:t>Scaling</a:t>
            </a:r>
            <a:r>
              <a:rPr lang="fr-BE" dirty="0"/>
              <a:t> relations </a:t>
            </a:r>
            <a:r>
              <a:rPr lang="fr-BE" dirty="0" err="1"/>
              <a:t>applied</a:t>
            </a:r>
            <a:r>
              <a:rPr lang="fr-BE" dirty="0"/>
              <a:t> to the model </a:t>
            </a:r>
            <a:r>
              <a:rPr lang="fr-BE" dirty="0" err="1"/>
              <a:t>parameters</a:t>
            </a:r>
            <a:endParaRPr lang="fr-BE" dirty="0"/>
          </a:p>
        </p:txBody>
      </p:sp>
    </p:spTree>
    <p:extLst>
      <p:ext uri="{BB962C8B-B14F-4D97-AF65-F5344CB8AC3E}">
        <p14:creationId xmlns:p14="http://schemas.microsoft.com/office/powerpoint/2010/main" val="40810342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Thermoeconomic</a:t>
            </a:r>
            <a:r>
              <a:rPr lang="en-US" sz="3200" dirty="0"/>
              <a:t> optimization</a:t>
            </a:r>
          </a:p>
        </p:txBody>
      </p:sp>
      <p:sp>
        <p:nvSpPr>
          <p:cNvPr id="4" name="Text Placeholder 3"/>
          <p:cNvSpPr>
            <a:spLocks noGrp="1"/>
          </p:cNvSpPr>
          <p:nvPr>
            <p:ph type="body" sz="quarter" idx="13"/>
          </p:nvPr>
        </p:nvSpPr>
        <p:spPr/>
        <p:txBody>
          <a:bodyPr/>
          <a:lstStyle/>
          <a:p>
            <a:r>
              <a:rPr lang="en-US" i="1" dirty="0"/>
              <a:t>Cost of components</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19</a:t>
            </a:fld>
            <a:endParaRPr lang="en-US" dirty="0"/>
          </a:p>
        </p:txBody>
      </p:sp>
      <p:sp>
        <p:nvSpPr>
          <p:cNvPr id="22" name="TextBox 6"/>
          <p:cNvSpPr txBox="1"/>
          <p:nvPr/>
        </p:nvSpPr>
        <p:spPr>
          <a:xfrm>
            <a:off x="286470" y="1556792"/>
            <a:ext cx="8857530" cy="5010603"/>
          </a:xfrm>
          <a:prstGeom prst="rect">
            <a:avLst/>
          </a:prstGeom>
          <a:noFill/>
          <a:ln w="25400">
            <a:noFill/>
          </a:ln>
        </p:spPr>
        <p:txBody>
          <a:bodyPr wrap="square" rtlCol="0">
            <a:spAutoFit/>
          </a:bodyPr>
          <a:lstStyle/>
          <a:p>
            <a:pPr>
              <a:lnSpc>
                <a:spcPct val="114000"/>
              </a:lnSpc>
              <a:spcAft>
                <a:spcPts val="600"/>
              </a:spcAft>
            </a:pPr>
            <a:r>
              <a:rPr lang="en-US" dirty="0"/>
              <a:t>Optimization objective: minimize SIC (specific investment cost in [EUR/kW])</a:t>
            </a:r>
          </a:p>
          <a:p>
            <a:pPr marL="285750" indent="-285750">
              <a:lnSpc>
                <a:spcPct val="114000"/>
              </a:lnSpc>
              <a:spcAft>
                <a:spcPts val="600"/>
              </a:spcAft>
              <a:buFont typeface="Courier New"/>
              <a:buChar char="o"/>
            </a:pPr>
            <a:r>
              <a:rPr lang="en-US" dirty="0"/>
              <a:t>Indirect costs: engineering, contingency</a:t>
            </a:r>
          </a:p>
          <a:p>
            <a:pPr marL="285750" indent="-285750">
              <a:lnSpc>
                <a:spcPct val="114000"/>
              </a:lnSpc>
              <a:spcAft>
                <a:spcPts val="600"/>
              </a:spcAft>
              <a:buFont typeface="Courier New"/>
              <a:buChar char="o"/>
            </a:pPr>
            <a:r>
              <a:rPr lang="en-US" dirty="0"/>
              <a:t>Direct costs: components, fluid, piping, sensors, control</a:t>
            </a:r>
          </a:p>
          <a:p>
            <a:pPr marL="742950" lvl="1" indent="-285750">
              <a:lnSpc>
                <a:spcPct val="114000"/>
              </a:lnSpc>
              <a:spcAft>
                <a:spcPts val="600"/>
              </a:spcAft>
              <a:buFont typeface="Arial"/>
              <a:buChar char="•"/>
            </a:pPr>
            <a:r>
              <a:rPr lang="en-US" dirty="0"/>
              <a:t>Heat exchangers: cost correlations established in previous project</a:t>
            </a:r>
          </a:p>
          <a:p>
            <a:pPr marL="742950" lvl="1" indent="-285750">
              <a:lnSpc>
                <a:spcPct val="114000"/>
              </a:lnSpc>
              <a:spcAft>
                <a:spcPts val="600"/>
              </a:spcAft>
              <a:buFont typeface="Arial"/>
              <a:buChar char="•"/>
            </a:pPr>
            <a:r>
              <a:rPr lang="en-US" dirty="0"/>
              <a:t>Expander: use of CAD tool to estimate the cost of each piece</a:t>
            </a:r>
            <a:endParaRPr lang="en-US" sz="1600" dirty="0"/>
          </a:p>
          <a:p>
            <a:pPr marL="742950" lvl="1" indent="-285750">
              <a:buFont typeface="Arial" panose="020B0604020202020204" pitchFamily="34" charset="0"/>
              <a:buChar char="•"/>
            </a:pPr>
            <a:endParaRPr lang="en-US" sz="1600" dirty="0"/>
          </a:p>
          <a:p>
            <a:pPr lvl="1"/>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marL="742950" lvl="1" indent="-285750">
              <a:buFont typeface="Arial" panose="020B0604020202020204" pitchFamily="34" charset="0"/>
              <a:buChar char="•"/>
            </a:pPr>
            <a:endParaRPr lang="en-US" sz="1600" dirty="0"/>
          </a:p>
          <a:p>
            <a:pPr lvl="1"/>
            <a:endParaRPr lang="en-US" sz="1400" dirty="0"/>
          </a:p>
          <a:p>
            <a:endParaRPr lang="en-US" dirty="0"/>
          </a:p>
        </p:txBody>
      </p:sp>
      <p:grpSp>
        <p:nvGrpSpPr>
          <p:cNvPr id="23" name="Groupe 7"/>
          <p:cNvGrpSpPr/>
          <p:nvPr/>
        </p:nvGrpSpPr>
        <p:grpSpPr>
          <a:xfrm>
            <a:off x="251520" y="4725144"/>
            <a:ext cx="4896544" cy="1863406"/>
            <a:chOff x="1314450" y="3663005"/>
            <a:chExt cx="5163131" cy="2079430"/>
          </a:xfrm>
        </p:grpSpPr>
        <p:pic>
          <p:nvPicPr>
            <p:cNvPr id="24" name="Image 23" descr="Capture d’écra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14450" y="3663005"/>
              <a:ext cx="5163131" cy="2079430"/>
            </a:xfrm>
            <a:prstGeom prst="rect">
              <a:avLst/>
            </a:prstGeom>
            <a:ln w="25400">
              <a:solidFill>
                <a:schemeClr val="tx1"/>
              </a:solidFill>
            </a:ln>
          </p:spPr>
        </p:pic>
        <p:pic>
          <p:nvPicPr>
            <p:cNvPr id="25" name="Image 24" descr="Capture d’écran"/>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381346" y="4383588"/>
              <a:ext cx="266737" cy="638264"/>
            </a:xfrm>
            <a:prstGeom prst="rect">
              <a:avLst/>
            </a:prstGeom>
          </p:spPr>
        </p:pic>
        <p:pic>
          <p:nvPicPr>
            <p:cNvPr id="26" name="Image 25" descr="Capture d’écran"/>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81294" y="5498771"/>
              <a:ext cx="981212" cy="190527"/>
            </a:xfrm>
            <a:prstGeom prst="rect">
              <a:avLst/>
            </a:prstGeom>
          </p:spPr>
        </p:pic>
      </p:grpSp>
      <p:pic>
        <p:nvPicPr>
          <p:cNvPr id="27" name="Image 26"/>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5292080" y="4725144"/>
            <a:ext cx="3697887" cy="1733384"/>
          </a:xfrm>
          <a:prstGeom prst="rect">
            <a:avLst/>
          </a:prstGeom>
          <a:ln w="19050">
            <a:solidFill>
              <a:schemeClr val="tx1"/>
            </a:solidFill>
          </a:ln>
        </p:spPr>
      </p:pic>
      <p:sp>
        <p:nvSpPr>
          <p:cNvPr id="3" name="Rectangle 2"/>
          <p:cNvSpPr/>
          <p:nvPr/>
        </p:nvSpPr>
        <p:spPr>
          <a:xfrm>
            <a:off x="323528" y="3933056"/>
            <a:ext cx="8081796" cy="717427"/>
          </a:xfrm>
          <a:prstGeom prst="rect">
            <a:avLst/>
          </a:prstGeom>
        </p:spPr>
        <p:txBody>
          <a:bodyPr wrap="square">
            <a:spAutoFit/>
          </a:bodyPr>
          <a:lstStyle/>
          <a:p>
            <a:pPr lvl="1">
              <a:lnSpc>
                <a:spcPct val="114000"/>
              </a:lnSpc>
              <a:spcAft>
                <a:spcPts val="600"/>
              </a:spcAft>
            </a:pPr>
            <a:r>
              <a:rPr lang="en-US" i="1" dirty="0"/>
              <a:t>Example for a piston expander (assumptions: swash plate, 5 cylinders, Constant L/D ratio, stainless steel, 20000 units/y)</a:t>
            </a:r>
          </a:p>
        </p:txBody>
      </p:sp>
    </p:spTree>
    <p:extLst>
      <p:ext uri="{BB962C8B-B14F-4D97-AF65-F5344CB8AC3E}">
        <p14:creationId xmlns:p14="http://schemas.microsoft.com/office/powerpoint/2010/main" val="321831620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Introduction</a:t>
            </a:r>
          </a:p>
        </p:txBody>
      </p:sp>
      <p:sp>
        <p:nvSpPr>
          <p:cNvPr id="4" name="Text Placeholder 3"/>
          <p:cNvSpPr>
            <a:spLocks noGrp="1"/>
          </p:cNvSpPr>
          <p:nvPr>
            <p:ph type="body" sz="quarter" idx="13"/>
          </p:nvPr>
        </p:nvSpPr>
        <p:spPr/>
        <p:txBody>
          <a:bodyPr/>
          <a:lstStyle/>
          <a:p>
            <a:r>
              <a:rPr lang="en-US" i="1" dirty="0"/>
              <a:t>Context</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2</a:t>
            </a:fld>
            <a:endParaRPr lang="en-US" dirty="0"/>
          </a:p>
        </p:txBody>
      </p:sp>
      <p:sp>
        <p:nvSpPr>
          <p:cNvPr id="8" name="ZoneTexte 7"/>
          <p:cNvSpPr txBox="1"/>
          <p:nvPr/>
        </p:nvSpPr>
        <p:spPr>
          <a:xfrm>
            <a:off x="83545" y="1458755"/>
            <a:ext cx="6294677" cy="3628379"/>
          </a:xfrm>
          <a:prstGeom prst="rect">
            <a:avLst/>
          </a:prstGeom>
          <a:noFill/>
        </p:spPr>
        <p:txBody>
          <a:bodyPr wrap="square" rtlCol="0">
            <a:spAutoFit/>
          </a:bodyPr>
          <a:lstStyle/>
          <a:p>
            <a:pPr marL="285750" indent="-285750">
              <a:lnSpc>
                <a:spcPct val="114000"/>
              </a:lnSpc>
              <a:spcAft>
                <a:spcPts val="600"/>
              </a:spcAft>
              <a:buFont typeface="Wingdings" charset="2"/>
              <a:buChar char="²"/>
            </a:pPr>
            <a:r>
              <a:rPr lang="en-US" dirty="0"/>
              <a:t>Reduce fuel consumption is necessary </a:t>
            </a:r>
          </a:p>
          <a:p>
            <a:pPr marL="742950" lvl="1" indent="-285750">
              <a:lnSpc>
                <a:spcPct val="114000"/>
              </a:lnSpc>
              <a:spcAft>
                <a:spcPts val="600"/>
              </a:spcAft>
              <a:buFont typeface="Wingdings" charset="2"/>
              <a:buChar char="Ø"/>
            </a:pPr>
            <a:r>
              <a:rPr lang="en-US" dirty="0"/>
              <a:t>to reduce GHG emissions (HD represents ¼ of EU road transport emissions)</a:t>
            </a:r>
          </a:p>
          <a:p>
            <a:pPr marL="742950" lvl="1" indent="-285750">
              <a:lnSpc>
                <a:spcPct val="114000"/>
              </a:lnSpc>
              <a:spcAft>
                <a:spcPts val="600"/>
              </a:spcAft>
              <a:buFont typeface="Wingdings" charset="2"/>
              <a:buChar char="Ø"/>
            </a:pPr>
            <a:r>
              <a:rPr lang="en-US" dirty="0"/>
              <a:t>to increase competitiveness of transportation by trucks  (fuel=28% of the total operating cost of the truck)</a:t>
            </a:r>
          </a:p>
          <a:p>
            <a:pPr marL="285750" indent="-285750">
              <a:lnSpc>
                <a:spcPct val="114000"/>
              </a:lnSpc>
              <a:spcAft>
                <a:spcPts val="600"/>
              </a:spcAft>
              <a:buFont typeface="Wingdings" charset="2"/>
              <a:buChar char="²"/>
            </a:pPr>
            <a:r>
              <a:rPr lang="en-US" dirty="0"/>
              <a:t>How could we reduce fuel consumption?</a:t>
            </a:r>
          </a:p>
          <a:p>
            <a:pPr marL="742950" lvl="2" indent="-285750">
              <a:lnSpc>
                <a:spcPct val="114000"/>
              </a:lnSpc>
              <a:spcAft>
                <a:spcPts val="600"/>
              </a:spcAft>
              <a:buFont typeface="Wingdings" charset="2"/>
              <a:buChar char="Ø"/>
            </a:pPr>
            <a:r>
              <a:rPr lang="en-US" dirty="0"/>
              <a:t>Waste heat valorization is a promising solution</a:t>
            </a:r>
          </a:p>
          <a:p>
            <a:pPr marL="742950" lvl="2" indent="-285750">
              <a:lnSpc>
                <a:spcPct val="114000"/>
              </a:lnSpc>
              <a:spcAft>
                <a:spcPts val="600"/>
              </a:spcAft>
              <a:buFont typeface="Wingdings" charset="2"/>
              <a:buChar char="Ø"/>
            </a:pPr>
            <a:r>
              <a:rPr lang="en-US" dirty="0"/>
              <a:t>Even with a large engine efficiency, 50-60% of fuel energy is lost in waste heat</a:t>
            </a:r>
          </a:p>
        </p:txBody>
      </p:sp>
      <p:pic>
        <p:nvPicPr>
          <p:cNvPr id="9" name="Image 8"/>
          <p:cNvPicPr>
            <a:picLocks noChangeAspect="1"/>
          </p:cNvPicPr>
          <p:nvPr/>
        </p:nvPicPr>
        <p:blipFill>
          <a:blip r:embed="rId2"/>
          <a:stretch>
            <a:fillRect/>
          </a:stretch>
        </p:blipFill>
        <p:spPr>
          <a:xfrm>
            <a:off x="1175824" y="5137635"/>
            <a:ext cx="6177003" cy="1531725"/>
          </a:xfrm>
          <a:prstGeom prst="rect">
            <a:avLst/>
          </a:prstGeom>
        </p:spPr>
      </p:pic>
      <p:sp>
        <p:nvSpPr>
          <p:cNvPr id="10" name="Rectangle 9"/>
          <p:cNvSpPr/>
          <p:nvPr/>
        </p:nvSpPr>
        <p:spPr>
          <a:xfrm>
            <a:off x="5022793" y="6183783"/>
            <a:ext cx="3518014" cy="307777"/>
          </a:xfrm>
          <a:prstGeom prst="rect">
            <a:avLst/>
          </a:prstGeom>
        </p:spPr>
        <p:txBody>
          <a:bodyPr wrap="none">
            <a:spAutoFit/>
          </a:bodyPr>
          <a:lstStyle/>
          <a:p>
            <a:pPr algn="ctr"/>
            <a:r>
              <a:rPr lang="en-US" sz="1400" dirty="0"/>
              <a:t>Typical energy distribution on a euro 5 engine</a:t>
            </a:r>
          </a:p>
        </p:txBody>
      </p:sp>
      <p:pic>
        <p:nvPicPr>
          <p:cNvPr id="11" name="Image 10"/>
          <p:cNvPicPr>
            <a:picLocks noChangeAspect="1"/>
          </p:cNvPicPr>
          <p:nvPr/>
        </p:nvPicPr>
        <p:blipFill>
          <a:blip r:embed="rId3"/>
          <a:stretch>
            <a:fillRect/>
          </a:stretch>
        </p:blipFill>
        <p:spPr>
          <a:xfrm>
            <a:off x="6218657" y="1458755"/>
            <a:ext cx="2826565" cy="2370667"/>
          </a:xfrm>
          <a:prstGeom prst="rect">
            <a:avLst/>
          </a:prstGeom>
        </p:spPr>
      </p:pic>
    </p:spTree>
    <p:extLst>
      <p:ext uri="{BB962C8B-B14F-4D97-AF65-F5344CB8AC3E}">
        <p14:creationId xmlns:p14="http://schemas.microsoft.com/office/powerpoint/2010/main" val="417097751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Thermoeconomic</a:t>
            </a:r>
            <a:r>
              <a:rPr lang="en-US" sz="3200" dirty="0"/>
              <a:t> optimization</a:t>
            </a:r>
          </a:p>
        </p:txBody>
      </p:sp>
      <p:sp>
        <p:nvSpPr>
          <p:cNvPr id="4" name="Text Placeholder 3"/>
          <p:cNvSpPr>
            <a:spLocks noGrp="1"/>
          </p:cNvSpPr>
          <p:nvPr>
            <p:ph type="body" sz="quarter" idx="13"/>
          </p:nvPr>
        </p:nvSpPr>
        <p:spPr/>
        <p:txBody>
          <a:bodyPr/>
          <a:lstStyle/>
          <a:p>
            <a:r>
              <a:rPr lang="en-US" i="1" dirty="0"/>
              <a:t>Results (nominal point, no upper limit on EGR temp)</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20</a:t>
            </a:fld>
            <a:endParaRPr lang="en-US" dirty="0"/>
          </a:p>
        </p:txBody>
      </p:sp>
      <p:grpSp>
        <p:nvGrpSpPr>
          <p:cNvPr id="9" name="Groupe 10"/>
          <p:cNvGrpSpPr/>
          <p:nvPr/>
        </p:nvGrpSpPr>
        <p:grpSpPr>
          <a:xfrm>
            <a:off x="248573" y="1656430"/>
            <a:ext cx="8726749" cy="4580882"/>
            <a:chOff x="0" y="131436"/>
            <a:chExt cx="8229600" cy="3472373"/>
          </a:xfrm>
        </p:grpSpPr>
        <p:sp>
          <p:nvSpPr>
            <p:cNvPr id="10" name="Rectangle 9"/>
            <p:cNvSpPr/>
            <p:nvPr/>
          </p:nvSpPr>
          <p:spPr>
            <a:xfrm>
              <a:off x="0" y="138809"/>
              <a:ext cx="8229600" cy="3465000"/>
            </a:xfrm>
            <a:prstGeom prst="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1" name="ZoneTexte 10"/>
            <p:cNvSpPr txBox="1"/>
            <p:nvPr/>
          </p:nvSpPr>
          <p:spPr>
            <a:xfrm>
              <a:off x="0" y="131436"/>
              <a:ext cx="8229600" cy="3465000"/>
            </a:xfrm>
            <a:prstGeom prst="rect">
              <a:avLst/>
            </a:prstGeom>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16560" rIns="638708" bIns="142240" numCol="1" spcCol="1270" anchor="t" anchorCtr="0">
              <a:noAutofit/>
            </a:bodyPr>
            <a:lstStyle/>
            <a:p>
              <a:pPr marL="0" lvl="1" defTabSz="889000">
                <a:lnSpc>
                  <a:spcPct val="90000"/>
                </a:lnSpc>
                <a:spcBef>
                  <a:spcPct val="0"/>
                </a:spcBef>
                <a:spcAft>
                  <a:spcPct val="15000"/>
                </a:spcAft>
              </a:pPr>
              <a:endParaRPr lang="en-US" sz="2000" kern="1200" dirty="0"/>
            </a:p>
          </p:txBody>
        </p:sp>
      </p:grpSp>
      <p:graphicFrame>
        <p:nvGraphicFramePr>
          <p:cNvPr id="12" name="Tableau 11"/>
          <p:cNvGraphicFramePr>
            <a:graphicFrameLocks noGrp="1"/>
          </p:cNvGraphicFramePr>
          <p:nvPr>
            <p:extLst>
              <p:ext uri="{D42A27DB-BD31-4B8C-83A1-F6EECF244321}">
                <p14:modId xmlns:p14="http://schemas.microsoft.com/office/powerpoint/2010/main" val="2299074985"/>
              </p:ext>
            </p:extLst>
          </p:nvPr>
        </p:nvGraphicFramePr>
        <p:xfrm>
          <a:off x="248571" y="1655581"/>
          <a:ext cx="8726750" cy="4580882"/>
        </p:xfrm>
        <a:graphic>
          <a:graphicData uri="http://schemas.openxmlformats.org/drawingml/2006/table">
            <a:tbl>
              <a:tblPr firstRow="1" bandRow="1">
                <a:tableStyleId>{5940675A-B579-460E-94D1-54222C63F5DA}</a:tableStyleId>
              </a:tblPr>
              <a:tblGrid>
                <a:gridCol w="4363375">
                  <a:extLst>
                    <a:ext uri="{9D8B030D-6E8A-4147-A177-3AD203B41FA5}">
                      <a16:colId xmlns:a16="http://schemas.microsoft.com/office/drawing/2014/main" val="844762932"/>
                    </a:ext>
                  </a:extLst>
                </a:gridCol>
                <a:gridCol w="4363375">
                  <a:extLst>
                    <a:ext uri="{9D8B030D-6E8A-4147-A177-3AD203B41FA5}">
                      <a16:colId xmlns:a16="http://schemas.microsoft.com/office/drawing/2014/main" val="1247742735"/>
                    </a:ext>
                  </a:extLst>
                </a:gridCol>
              </a:tblGrid>
              <a:tr h="2290441">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1737305"/>
                  </a:ext>
                </a:extLst>
              </a:tr>
              <a:tr h="2290441">
                <a:tc>
                  <a:txBody>
                    <a:bodyPr/>
                    <a:lstStyle/>
                    <a:p>
                      <a:endParaRPr lang="en-US"/>
                    </a:p>
                  </a:txBody>
                  <a:tcPr/>
                </a:tc>
                <a:tc>
                  <a:txBody>
                    <a:bodyPr/>
                    <a:lstStyle/>
                    <a:p>
                      <a:endParaRPr lang="en-US" dirty="0"/>
                    </a:p>
                  </a:txBody>
                  <a:tcPr/>
                </a:tc>
                <a:extLst>
                  <a:ext uri="{0D108BD9-81ED-4DB2-BD59-A6C34878D82A}">
                    <a16:rowId xmlns:a16="http://schemas.microsoft.com/office/drawing/2014/main" val="3682350704"/>
                  </a:ext>
                </a:extLst>
              </a:tr>
            </a:tbl>
          </a:graphicData>
        </a:graphic>
      </p:graphicFrame>
      <p:pic>
        <p:nvPicPr>
          <p:cNvPr id="13" name="Image 12" descr="Capture d’écran"/>
          <p:cNvPicPr>
            <a:picLocks noChangeAspect="1"/>
          </p:cNvPicPr>
          <p:nvPr/>
        </p:nvPicPr>
        <p:blipFill>
          <a:blip r:embed="rId3"/>
          <a:stretch>
            <a:fillRect/>
          </a:stretch>
        </p:blipFill>
        <p:spPr>
          <a:xfrm>
            <a:off x="4891596" y="4005002"/>
            <a:ext cx="3852912" cy="2177201"/>
          </a:xfrm>
          <a:prstGeom prst="rect">
            <a:avLst/>
          </a:prstGeom>
        </p:spPr>
      </p:pic>
      <p:pic>
        <p:nvPicPr>
          <p:cNvPr id="14" name="Image 13" descr="Capture d’écran"/>
          <p:cNvPicPr>
            <a:picLocks noChangeAspect="1"/>
          </p:cNvPicPr>
          <p:nvPr/>
        </p:nvPicPr>
        <p:blipFill>
          <a:blip r:embed="rId4"/>
          <a:stretch>
            <a:fillRect/>
          </a:stretch>
        </p:blipFill>
        <p:spPr>
          <a:xfrm>
            <a:off x="488273" y="4005001"/>
            <a:ext cx="3850466" cy="2177201"/>
          </a:xfrm>
          <a:prstGeom prst="rect">
            <a:avLst/>
          </a:prstGeom>
        </p:spPr>
      </p:pic>
      <p:pic>
        <p:nvPicPr>
          <p:cNvPr id="15" name="Image 14" descr="Capture d’écran"/>
          <p:cNvPicPr>
            <a:picLocks noChangeAspect="1"/>
          </p:cNvPicPr>
          <p:nvPr/>
        </p:nvPicPr>
        <p:blipFill>
          <a:blip r:embed="rId5"/>
          <a:stretch>
            <a:fillRect/>
          </a:stretch>
        </p:blipFill>
        <p:spPr>
          <a:xfrm>
            <a:off x="4856084" y="1726975"/>
            <a:ext cx="3932808" cy="2170499"/>
          </a:xfrm>
          <a:prstGeom prst="rect">
            <a:avLst/>
          </a:prstGeom>
        </p:spPr>
      </p:pic>
      <p:pic>
        <p:nvPicPr>
          <p:cNvPr id="16" name="Image 15" descr="Capture d’écran"/>
          <p:cNvPicPr>
            <a:picLocks noChangeAspect="1"/>
          </p:cNvPicPr>
          <p:nvPr/>
        </p:nvPicPr>
        <p:blipFill>
          <a:blip r:embed="rId6"/>
          <a:stretch>
            <a:fillRect/>
          </a:stretch>
        </p:blipFill>
        <p:spPr>
          <a:xfrm>
            <a:off x="414070" y="1718596"/>
            <a:ext cx="3968318" cy="2178878"/>
          </a:xfrm>
          <a:prstGeom prst="rect">
            <a:avLst/>
          </a:prstGeom>
        </p:spPr>
      </p:pic>
      <p:sp>
        <p:nvSpPr>
          <p:cNvPr id="17" name="Oval 3"/>
          <p:cNvSpPr/>
          <p:nvPr/>
        </p:nvSpPr>
        <p:spPr>
          <a:xfrm>
            <a:off x="1242122" y="2548566"/>
            <a:ext cx="243452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3"/>
          <p:cNvSpPr/>
          <p:nvPr/>
        </p:nvSpPr>
        <p:spPr>
          <a:xfrm>
            <a:off x="5685923" y="2548566"/>
            <a:ext cx="243452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3"/>
          <p:cNvSpPr/>
          <p:nvPr/>
        </p:nvSpPr>
        <p:spPr>
          <a:xfrm>
            <a:off x="5599958" y="5253301"/>
            <a:ext cx="243452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3"/>
          <p:cNvSpPr/>
          <p:nvPr/>
        </p:nvSpPr>
        <p:spPr>
          <a:xfrm>
            <a:off x="1239803" y="5268227"/>
            <a:ext cx="2434528"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ZoneTexte 20"/>
          <p:cNvSpPr txBox="1"/>
          <p:nvPr/>
        </p:nvSpPr>
        <p:spPr>
          <a:xfrm>
            <a:off x="3468757" y="1812663"/>
            <a:ext cx="2551043" cy="646331"/>
          </a:xfrm>
          <a:prstGeom prst="rect">
            <a:avLst/>
          </a:prstGeom>
          <a:solidFill>
            <a:schemeClr val="bg1"/>
          </a:solidFill>
          <a:ln w="25400">
            <a:solidFill>
              <a:schemeClr val="tx1"/>
            </a:solidFill>
          </a:ln>
        </p:spPr>
        <p:txBody>
          <a:bodyPr wrap="square" rtlCol="0">
            <a:spAutoFit/>
          </a:bodyPr>
          <a:lstStyle/>
          <a:p>
            <a:r>
              <a:rPr lang="en-US" dirty="0"/>
              <a:t>Topologies 2-5 are the most promising</a:t>
            </a:r>
          </a:p>
        </p:txBody>
      </p:sp>
      <p:sp>
        <p:nvSpPr>
          <p:cNvPr id="22" name="Oval 3"/>
          <p:cNvSpPr/>
          <p:nvPr/>
        </p:nvSpPr>
        <p:spPr>
          <a:xfrm>
            <a:off x="800601" y="1726975"/>
            <a:ext cx="1020617"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Oval 3"/>
          <p:cNvSpPr/>
          <p:nvPr/>
        </p:nvSpPr>
        <p:spPr>
          <a:xfrm>
            <a:off x="800601" y="4578206"/>
            <a:ext cx="1020617"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3"/>
          <p:cNvSpPr/>
          <p:nvPr/>
        </p:nvSpPr>
        <p:spPr>
          <a:xfrm>
            <a:off x="5256625" y="1845384"/>
            <a:ext cx="1020617"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3"/>
          <p:cNvSpPr/>
          <p:nvPr/>
        </p:nvSpPr>
        <p:spPr>
          <a:xfrm>
            <a:off x="5126104" y="4711265"/>
            <a:ext cx="1020617" cy="9144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ZoneTexte 25"/>
          <p:cNvSpPr txBox="1"/>
          <p:nvPr/>
        </p:nvSpPr>
        <p:spPr>
          <a:xfrm>
            <a:off x="2575061" y="1794707"/>
            <a:ext cx="2551043" cy="646331"/>
          </a:xfrm>
          <a:prstGeom prst="rect">
            <a:avLst/>
          </a:prstGeom>
          <a:solidFill>
            <a:schemeClr val="bg1"/>
          </a:solidFill>
          <a:ln w="25400">
            <a:solidFill>
              <a:schemeClr val="tx1"/>
            </a:solidFill>
          </a:ln>
        </p:spPr>
        <p:txBody>
          <a:bodyPr wrap="square" rtlCol="0">
            <a:spAutoFit/>
          </a:bodyPr>
          <a:lstStyle/>
          <a:p>
            <a:r>
              <a:rPr lang="en-US" dirty="0"/>
              <a:t>Water should be avoid with topology 1</a:t>
            </a:r>
          </a:p>
        </p:txBody>
      </p:sp>
      <p:sp>
        <p:nvSpPr>
          <p:cNvPr id="27" name="Oval 3"/>
          <p:cNvSpPr/>
          <p:nvPr/>
        </p:nvSpPr>
        <p:spPr>
          <a:xfrm>
            <a:off x="6019800" y="4121006"/>
            <a:ext cx="2434528"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ZoneTexte 28"/>
          <p:cNvSpPr txBox="1"/>
          <p:nvPr/>
        </p:nvSpPr>
        <p:spPr>
          <a:xfrm>
            <a:off x="3059833" y="1803662"/>
            <a:ext cx="2622144" cy="923330"/>
          </a:xfrm>
          <a:prstGeom prst="rect">
            <a:avLst/>
          </a:prstGeom>
          <a:solidFill>
            <a:schemeClr val="bg1"/>
          </a:solidFill>
          <a:ln w="25400">
            <a:solidFill>
              <a:schemeClr val="tx1"/>
            </a:solidFill>
          </a:ln>
        </p:spPr>
        <p:txBody>
          <a:bodyPr wrap="square" rtlCol="0">
            <a:spAutoFit/>
          </a:bodyPr>
          <a:lstStyle/>
          <a:p>
            <a:r>
              <a:rPr lang="en-US" dirty="0"/>
              <a:t>Inlet temperature constraint limits performance with water</a:t>
            </a:r>
          </a:p>
        </p:txBody>
      </p:sp>
    </p:spTree>
    <p:extLst>
      <p:ext uri="{BB962C8B-B14F-4D97-AF65-F5344CB8AC3E}">
        <p14:creationId xmlns:p14="http://schemas.microsoft.com/office/powerpoint/2010/main" val="607947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1000"/>
                                        <p:tgtEl>
                                          <p:spTgt spid="17"/>
                                        </p:tgtEl>
                                      </p:cBhvr>
                                    </p:animEffect>
                                    <p:anim calcmode="lin" valueType="num">
                                      <p:cBhvr>
                                        <p:cTn id="8" dur="1000" fill="hold"/>
                                        <p:tgtEl>
                                          <p:spTgt spid="17"/>
                                        </p:tgtEl>
                                        <p:attrNameLst>
                                          <p:attrName>ppt_x</p:attrName>
                                        </p:attrNameLst>
                                      </p:cBhvr>
                                      <p:tavLst>
                                        <p:tav tm="0">
                                          <p:val>
                                            <p:strVal val="#ppt_x"/>
                                          </p:val>
                                        </p:tav>
                                        <p:tav tm="100000">
                                          <p:val>
                                            <p:strVal val="#ppt_x"/>
                                          </p:val>
                                        </p:tav>
                                      </p:tavLst>
                                    </p:anim>
                                    <p:anim calcmode="lin" valueType="num">
                                      <p:cBhvr>
                                        <p:cTn id="9" dur="1000" fill="hold"/>
                                        <p:tgtEl>
                                          <p:spTgt spid="17"/>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21"/>
                                        </p:tgtEl>
                                        <p:attrNameLst>
                                          <p:attrName>style.visibility</p:attrName>
                                        </p:attrNameLst>
                                      </p:cBhvr>
                                      <p:to>
                                        <p:strVal val="visible"/>
                                      </p:to>
                                    </p:set>
                                    <p:animEffect transition="in" filter="fade">
                                      <p:cBhvr>
                                        <p:cTn id="12" dur="1000"/>
                                        <p:tgtEl>
                                          <p:spTgt spid="21"/>
                                        </p:tgtEl>
                                      </p:cBhvr>
                                    </p:animEffect>
                                    <p:anim calcmode="lin" valueType="num">
                                      <p:cBhvr>
                                        <p:cTn id="13" dur="1000" fill="hold"/>
                                        <p:tgtEl>
                                          <p:spTgt spid="21"/>
                                        </p:tgtEl>
                                        <p:attrNameLst>
                                          <p:attrName>ppt_x</p:attrName>
                                        </p:attrNameLst>
                                      </p:cBhvr>
                                      <p:tavLst>
                                        <p:tav tm="0">
                                          <p:val>
                                            <p:strVal val="#ppt_x"/>
                                          </p:val>
                                        </p:tav>
                                        <p:tav tm="100000">
                                          <p:val>
                                            <p:strVal val="#ppt_x"/>
                                          </p:val>
                                        </p:tav>
                                      </p:tavLst>
                                    </p:anim>
                                    <p:anim calcmode="lin" valueType="num">
                                      <p:cBhvr>
                                        <p:cTn id="14" dur="1000" fill="hold"/>
                                        <p:tgtEl>
                                          <p:spTgt spid="21"/>
                                        </p:tgtEl>
                                        <p:attrNameLst>
                                          <p:attrName>ppt_y</p:attrName>
                                        </p:attrNameLst>
                                      </p:cBhvr>
                                      <p:tavLst>
                                        <p:tav tm="0">
                                          <p:val>
                                            <p:strVal val="#ppt_y+.1"/>
                                          </p:val>
                                        </p:tav>
                                        <p:tav tm="100000">
                                          <p:val>
                                            <p:strVal val="#ppt_y"/>
                                          </p:val>
                                        </p:tav>
                                      </p:tavLst>
                                    </p:anim>
                                  </p:childTnLst>
                                </p:cTn>
                              </p:par>
                              <p:par>
                                <p:cTn id="15" presetID="42" presetClass="entr" presetSubtype="0" fill="hold" grpId="0" nodeType="withEffect">
                                  <p:stCondLst>
                                    <p:cond delay="0"/>
                                  </p:stCondLst>
                                  <p:childTnLst>
                                    <p:set>
                                      <p:cBhvr>
                                        <p:cTn id="16" dur="1" fill="hold">
                                          <p:stCondLst>
                                            <p:cond delay="0"/>
                                          </p:stCondLst>
                                        </p:cTn>
                                        <p:tgtEl>
                                          <p:spTgt spid="18"/>
                                        </p:tgtEl>
                                        <p:attrNameLst>
                                          <p:attrName>style.visibility</p:attrName>
                                        </p:attrNameLst>
                                      </p:cBhvr>
                                      <p:to>
                                        <p:strVal val="visible"/>
                                      </p:to>
                                    </p:set>
                                    <p:animEffect transition="in" filter="fade">
                                      <p:cBhvr>
                                        <p:cTn id="17" dur="1000"/>
                                        <p:tgtEl>
                                          <p:spTgt spid="18"/>
                                        </p:tgtEl>
                                      </p:cBhvr>
                                    </p:animEffect>
                                    <p:anim calcmode="lin" valueType="num">
                                      <p:cBhvr>
                                        <p:cTn id="18" dur="1000" fill="hold"/>
                                        <p:tgtEl>
                                          <p:spTgt spid="18"/>
                                        </p:tgtEl>
                                        <p:attrNameLst>
                                          <p:attrName>ppt_x</p:attrName>
                                        </p:attrNameLst>
                                      </p:cBhvr>
                                      <p:tavLst>
                                        <p:tav tm="0">
                                          <p:val>
                                            <p:strVal val="#ppt_x"/>
                                          </p:val>
                                        </p:tav>
                                        <p:tav tm="100000">
                                          <p:val>
                                            <p:strVal val="#ppt_x"/>
                                          </p:val>
                                        </p:tav>
                                      </p:tavLst>
                                    </p:anim>
                                    <p:anim calcmode="lin" valueType="num">
                                      <p:cBhvr>
                                        <p:cTn id="19" dur="1000" fill="hold"/>
                                        <p:tgtEl>
                                          <p:spTgt spid="18"/>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19"/>
                                        </p:tgtEl>
                                        <p:attrNameLst>
                                          <p:attrName>style.visibility</p:attrName>
                                        </p:attrNameLst>
                                      </p:cBhvr>
                                      <p:to>
                                        <p:strVal val="visible"/>
                                      </p:to>
                                    </p:set>
                                    <p:animEffect transition="in" filter="fade">
                                      <p:cBhvr>
                                        <p:cTn id="22" dur="1000"/>
                                        <p:tgtEl>
                                          <p:spTgt spid="19"/>
                                        </p:tgtEl>
                                      </p:cBhvr>
                                    </p:animEffect>
                                    <p:anim calcmode="lin" valueType="num">
                                      <p:cBhvr>
                                        <p:cTn id="23" dur="1000" fill="hold"/>
                                        <p:tgtEl>
                                          <p:spTgt spid="19"/>
                                        </p:tgtEl>
                                        <p:attrNameLst>
                                          <p:attrName>ppt_x</p:attrName>
                                        </p:attrNameLst>
                                      </p:cBhvr>
                                      <p:tavLst>
                                        <p:tav tm="0">
                                          <p:val>
                                            <p:strVal val="#ppt_x"/>
                                          </p:val>
                                        </p:tav>
                                        <p:tav tm="100000">
                                          <p:val>
                                            <p:strVal val="#ppt_x"/>
                                          </p:val>
                                        </p:tav>
                                      </p:tavLst>
                                    </p:anim>
                                    <p:anim calcmode="lin" valueType="num">
                                      <p:cBhvr>
                                        <p:cTn id="24" dur="1000" fill="hold"/>
                                        <p:tgtEl>
                                          <p:spTgt spid="19"/>
                                        </p:tgtEl>
                                        <p:attrNameLst>
                                          <p:attrName>ppt_y</p:attrName>
                                        </p:attrNameLst>
                                      </p:cBhvr>
                                      <p:tavLst>
                                        <p:tav tm="0">
                                          <p:val>
                                            <p:strVal val="#ppt_y+.1"/>
                                          </p:val>
                                        </p:tav>
                                        <p:tav tm="100000">
                                          <p:val>
                                            <p:strVal val="#ppt_y"/>
                                          </p:val>
                                        </p:tav>
                                      </p:tavLst>
                                    </p:anim>
                                  </p:childTnLst>
                                </p:cTn>
                              </p:par>
                              <p:par>
                                <p:cTn id="25" presetID="42" presetClass="entr" presetSubtype="0" fill="hold" grpId="0" nodeType="withEffect">
                                  <p:stCondLst>
                                    <p:cond delay="0"/>
                                  </p:stCondLst>
                                  <p:childTnLst>
                                    <p:set>
                                      <p:cBhvr>
                                        <p:cTn id="26" dur="1" fill="hold">
                                          <p:stCondLst>
                                            <p:cond delay="0"/>
                                          </p:stCondLst>
                                        </p:cTn>
                                        <p:tgtEl>
                                          <p:spTgt spid="20"/>
                                        </p:tgtEl>
                                        <p:attrNameLst>
                                          <p:attrName>style.visibility</p:attrName>
                                        </p:attrNameLst>
                                      </p:cBhvr>
                                      <p:to>
                                        <p:strVal val="visible"/>
                                      </p:to>
                                    </p:set>
                                    <p:animEffect transition="in" filter="fade">
                                      <p:cBhvr>
                                        <p:cTn id="27" dur="1000"/>
                                        <p:tgtEl>
                                          <p:spTgt spid="20"/>
                                        </p:tgtEl>
                                      </p:cBhvr>
                                    </p:animEffect>
                                    <p:anim calcmode="lin" valueType="num">
                                      <p:cBhvr>
                                        <p:cTn id="28" dur="1000" fill="hold"/>
                                        <p:tgtEl>
                                          <p:spTgt spid="20"/>
                                        </p:tgtEl>
                                        <p:attrNameLst>
                                          <p:attrName>ppt_x</p:attrName>
                                        </p:attrNameLst>
                                      </p:cBhvr>
                                      <p:tavLst>
                                        <p:tav tm="0">
                                          <p:val>
                                            <p:strVal val="#ppt_x"/>
                                          </p:val>
                                        </p:tav>
                                        <p:tav tm="100000">
                                          <p:val>
                                            <p:strVal val="#ppt_x"/>
                                          </p:val>
                                        </p:tav>
                                      </p:tavLst>
                                    </p:anim>
                                    <p:anim calcmode="lin" valueType="num">
                                      <p:cBhvr>
                                        <p:cTn id="2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30" fill="hold">
                      <p:stCondLst>
                        <p:cond delay="indefinite"/>
                      </p:stCondLst>
                      <p:childTnLst>
                        <p:par>
                          <p:cTn id="31" fill="hold">
                            <p:stCondLst>
                              <p:cond delay="0"/>
                            </p:stCondLst>
                            <p:childTnLst>
                              <p:par>
                                <p:cTn id="32" presetID="42" presetClass="exit" presetSubtype="0" fill="hold" grpId="1" nodeType="clickEffect">
                                  <p:stCondLst>
                                    <p:cond delay="0"/>
                                  </p:stCondLst>
                                  <p:childTnLst>
                                    <p:animEffect transition="out" filter="fade">
                                      <p:cBhvr>
                                        <p:cTn id="33" dur="1000"/>
                                        <p:tgtEl>
                                          <p:spTgt spid="17"/>
                                        </p:tgtEl>
                                      </p:cBhvr>
                                    </p:animEffect>
                                    <p:anim calcmode="lin" valueType="num">
                                      <p:cBhvr>
                                        <p:cTn id="34" dur="1000"/>
                                        <p:tgtEl>
                                          <p:spTgt spid="17"/>
                                        </p:tgtEl>
                                        <p:attrNameLst>
                                          <p:attrName>ppt_x</p:attrName>
                                        </p:attrNameLst>
                                      </p:cBhvr>
                                      <p:tavLst>
                                        <p:tav tm="0">
                                          <p:val>
                                            <p:strVal val="ppt_x"/>
                                          </p:val>
                                        </p:tav>
                                        <p:tav tm="100000">
                                          <p:val>
                                            <p:strVal val="ppt_x"/>
                                          </p:val>
                                        </p:tav>
                                      </p:tavLst>
                                    </p:anim>
                                    <p:anim calcmode="lin" valueType="num">
                                      <p:cBhvr>
                                        <p:cTn id="35" dur="1000"/>
                                        <p:tgtEl>
                                          <p:spTgt spid="17"/>
                                        </p:tgtEl>
                                        <p:attrNameLst>
                                          <p:attrName>ppt_y</p:attrName>
                                        </p:attrNameLst>
                                      </p:cBhvr>
                                      <p:tavLst>
                                        <p:tav tm="0">
                                          <p:val>
                                            <p:strVal val="ppt_y"/>
                                          </p:val>
                                        </p:tav>
                                        <p:tav tm="100000">
                                          <p:val>
                                            <p:strVal val="ppt_y+.1"/>
                                          </p:val>
                                        </p:tav>
                                      </p:tavLst>
                                    </p:anim>
                                    <p:set>
                                      <p:cBhvr>
                                        <p:cTn id="36" dur="1" fill="hold">
                                          <p:stCondLst>
                                            <p:cond delay="999"/>
                                          </p:stCondLst>
                                        </p:cTn>
                                        <p:tgtEl>
                                          <p:spTgt spid="17"/>
                                        </p:tgtEl>
                                        <p:attrNameLst>
                                          <p:attrName>style.visibility</p:attrName>
                                        </p:attrNameLst>
                                      </p:cBhvr>
                                      <p:to>
                                        <p:strVal val="hidden"/>
                                      </p:to>
                                    </p:set>
                                  </p:childTnLst>
                                </p:cTn>
                              </p:par>
                              <p:par>
                                <p:cTn id="37" presetID="42" presetClass="exit" presetSubtype="0" fill="hold" grpId="1" nodeType="withEffect">
                                  <p:stCondLst>
                                    <p:cond delay="0"/>
                                  </p:stCondLst>
                                  <p:childTnLst>
                                    <p:animEffect transition="out" filter="fade">
                                      <p:cBhvr>
                                        <p:cTn id="38" dur="1000"/>
                                        <p:tgtEl>
                                          <p:spTgt spid="21"/>
                                        </p:tgtEl>
                                      </p:cBhvr>
                                    </p:animEffect>
                                    <p:anim calcmode="lin" valueType="num">
                                      <p:cBhvr>
                                        <p:cTn id="39" dur="1000"/>
                                        <p:tgtEl>
                                          <p:spTgt spid="21"/>
                                        </p:tgtEl>
                                        <p:attrNameLst>
                                          <p:attrName>ppt_x</p:attrName>
                                        </p:attrNameLst>
                                      </p:cBhvr>
                                      <p:tavLst>
                                        <p:tav tm="0">
                                          <p:val>
                                            <p:strVal val="ppt_x"/>
                                          </p:val>
                                        </p:tav>
                                        <p:tav tm="100000">
                                          <p:val>
                                            <p:strVal val="ppt_x"/>
                                          </p:val>
                                        </p:tav>
                                      </p:tavLst>
                                    </p:anim>
                                    <p:anim calcmode="lin" valueType="num">
                                      <p:cBhvr>
                                        <p:cTn id="40" dur="1000"/>
                                        <p:tgtEl>
                                          <p:spTgt spid="21"/>
                                        </p:tgtEl>
                                        <p:attrNameLst>
                                          <p:attrName>ppt_y</p:attrName>
                                        </p:attrNameLst>
                                      </p:cBhvr>
                                      <p:tavLst>
                                        <p:tav tm="0">
                                          <p:val>
                                            <p:strVal val="ppt_y"/>
                                          </p:val>
                                        </p:tav>
                                        <p:tav tm="100000">
                                          <p:val>
                                            <p:strVal val="ppt_y+.1"/>
                                          </p:val>
                                        </p:tav>
                                      </p:tavLst>
                                    </p:anim>
                                    <p:set>
                                      <p:cBhvr>
                                        <p:cTn id="41" dur="1" fill="hold">
                                          <p:stCondLst>
                                            <p:cond delay="999"/>
                                          </p:stCondLst>
                                        </p:cTn>
                                        <p:tgtEl>
                                          <p:spTgt spid="21"/>
                                        </p:tgtEl>
                                        <p:attrNameLst>
                                          <p:attrName>style.visibility</p:attrName>
                                        </p:attrNameLst>
                                      </p:cBhvr>
                                      <p:to>
                                        <p:strVal val="hidden"/>
                                      </p:to>
                                    </p:set>
                                  </p:childTnLst>
                                </p:cTn>
                              </p:par>
                              <p:par>
                                <p:cTn id="42" presetID="42" presetClass="exit" presetSubtype="0" fill="hold" grpId="1" nodeType="withEffect">
                                  <p:stCondLst>
                                    <p:cond delay="0"/>
                                  </p:stCondLst>
                                  <p:childTnLst>
                                    <p:animEffect transition="out" filter="fade">
                                      <p:cBhvr>
                                        <p:cTn id="43" dur="1000"/>
                                        <p:tgtEl>
                                          <p:spTgt spid="18"/>
                                        </p:tgtEl>
                                      </p:cBhvr>
                                    </p:animEffect>
                                    <p:anim calcmode="lin" valueType="num">
                                      <p:cBhvr>
                                        <p:cTn id="44" dur="1000"/>
                                        <p:tgtEl>
                                          <p:spTgt spid="18"/>
                                        </p:tgtEl>
                                        <p:attrNameLst>
                                          <p:attrName>ppt_x</p:attrName>
                                        </p:attrNameLst>
                                      </p:cBhvr>
                                      <p:tavLst>
                                        <p:tav tm="0">
                                          <p:val>
                                            <p:strVal val="ppt_x"/>
                                          </p:val>
                                        </p:tav>
                                        <p:tav tm="100000">
                                          <p:val>
                                            <p:strVal val="ppt_x"/>
                                          </p:val>
                                        </p:tav>
                                      </p:tavLst>
                                    </p:anim>
                                    <p:anim calcmode="lin" valueType="num">
                                      <p:cBhvr>
                                        <p:cTn id="45" dur="1000"/>
                                        <p:tgtEl>
                                          <p:spTgt spid="18"/>
                                        </p:tgtEl>
                                        <p:attrNameLst>
                                          <p:attrName>ppt_y</p:attrName>
                                        </p:attrNameLst>
                                      </p:cBhvr>
                                      <p:tavLst>
                                        <p:tav tm="0">
                                          <p:val>
                                            <p:strVal val="ppt_y"/>
                                          </p:val>
                                        </p:tav>
                                        <p:tav tm="100000">
                                          <p:val>
                                            <p:strVal val="ppt_y+.1"/>
                                          </p:val>
                                        </p:tav>
                                      </p:tavLst>
                                    </p:anim>
                                    <p:set>
                                      <p:cBhvr>
                                        <p:cTn id="46" dur="1" fill="hold">
                                          <p:stCondLst>
                                            <p:cond delay="999"/>
                                          </p:stCondLst>
                                        </p:cTn>
                                        <p:tgtEl>
                                          <p:spTgt spid="18"/>
                                        </p:tgtEl>
                                        <p:attrNameLst>
                                          <p:attrName>style.visibility</p:attrName>
                                        </p:attrNameLst>
                                      </p:cBhvr>
                                      <p:to>
                                        <p:strVal val="hidden"/>
                                      </p:to>
                                    </p:set>
                                  </p:childTnLst>
                                </p:cTn>
                              </p:par>
                              <p:par>
                                <p:cTn id="47" presetID="42" presetClass="exit" presetSubtype="0" fill="hold" grpId="1" nodeType="withEffect">
                                  <p:stCondLst>
                                    <p:cond delay="0"/>
                                  </p:stCondLst>
                                  <p:childTnLst>
                                    <p:animEffect transition="out" filter="fade">
                                      <p:cBhvr>
                                        <p:cTn id="48" dur="1000"/>
                                        <p:tgtEl>
                                          <p:spTgt spid="19"/>
                                        </p:tgtEl>
                                      </p:cBhvr>
                                    </p:animEffect>
                                    <p:anim calcmode="lin" valueType="num">
                                      <p:cBhvr>
                                        <p:cTn id="49" dur="1000"/>
                                        <p:tgtEl>
                                          <p:spTgt spid="19"/>
                                        </p:tgtEl>
                                        <p:attrNameLst>
                                          <p:attrName>ppt_x</p:attrName>
                                        </p:attrNameLst>
                                      </p:cBhvr>
                                      <p:tavLst>
                                        <p:tav tm="0">
                                          <p:val>
                                            <p:strVal val="ppt_x"/>
                                          </p:val>
                                        </p:tav>
                                        <p:tav tm="100000">
                                          <p:val>
                                            <p:strVal val="ppt_x"/>
                                          </p:val>
                                        </p:tav>
                                      </p:tavLst>
                                    </p:anim>
                                    <p:anim calcmode="lin" valueType="num">
                                      <p:cBhvr>
                                        <p:cTn id="50" dur="1000"/>
                                        <p:tgtEl>
                                          <p:spTgt spid="19"/>
                                        </p:tgtEl>
                                        <p:attrNameLst>
                                          <p:attrName>ppt_y</p:attrName>
                                        </p:attrNameLst>
                                      </p:cBhvr>
                                      <p:tavLst>
                                        <p:tav tm="0">
                                          <p:val>
                                            <p:strVal val="ppt_y"/>
                                          </p:val>
                                        </p:tav>
                                        <p:tav tm="100000">
                                          <p:val>
                                            <p:strVal val="ppt_y+.1"/>
                                          </p:val>
                                        </p:tav>
                                      </p:tavLst>
                                    </p:anim>
                                    <p:set>
                                      <p:cBhvr>
                                        <p:cTn id="51" dur="1" fill="hold">
                                          <p:stCondLst>
                                            <p:cond delay="999"/>
                                          </p:stCondLst>
                                        </p:cTn>
                                        <p:tgtEl>
                                          <p:spTgt spid="19"/>
                                        </p:tgtEl>
                                        <p:attrNameLst>
                                          <p:attrName>style.visibility</p:attrName>
                                        </p:attrNameLst>
                                      </p:cBhvr>
                                      <p:to>
                                        <p:strVal val="hidden"/>
                                      </p:to>
                                    </p:set>
                                  </p:childTnLst>
                                </p:cTn>
                              </p:par>
                              <p:par>
                                <p:cTn id="52" presetID="42" presetClass="exit" presetSubtype="0" fill="hold" grpId="1" nodeType="withEffect">
                                  <p:stCondLst>
                                    <p:cond delay="0"/>
                                  </p:stCondLst>
                                  <p:childTnLst>
                                    <p:animEffect transition="out" filter="fade">
                                      <p:cBhvr>
                                        <p:cTn id="53" dur="1000"/>
                                        <p:tgtEl>
                                          <p:spTgt spid="20"/>
                                        </p:tgtEl>
                                      </p:cBhvr>
                                    </p:animEffect>
                                    <p:anim calcmode="lin" valueType="num">
                                      <p:cBhvr>
                                        <p:cTn id="54" dur="1000"/>
                                        <p:tgtEl>
                                          <p:spTgt spid="20"/>
                                        </p:tgtEl>
                                        <p:attrNameLst>
                                          <p:attrName>ppt_x</p:attrName>
                                        </p:attrNameLst>
                                      </p:cBhvr>
                                      <p:tavLst>
                                        <p:tav tm="0">
                                          <p:val>
                                            <p:strVal val="ppt_x"/>
                                          </p:val>
                                        </p:tav>
                                        <p:tav tm="100000">
                                          <p:val>
                                            <p:strVal val="ppt_x"/>
                                          </p:val>
                                        </p:tav>
                                      </p:tavLst>
                                    </p:anim>
                                    <p:anim calcmode="lin" valueType="num">
                                      <p:cBhvr>
                                        <p:cTn id="55" dur="1000"/>
                                        <p:tgtEl>
                                          <p:spTgt spid="20"/>
                                        </p:tgtEl>
                                        <p:attrNameLst>
                                          <p:attrName>ppt_y</p:attrName>
                                        </p:attrNameLst>
                                      </p:cBhvr>
                                      <p:tavLst>
                                        <p:tav tm="0">
                                          <p:val>
                                            <p:strVal val="ppt_y"/>
                                          </p:val>
                                        </p:tav>
                                        <p:tav tm="100000">
                                          <p:val>
                                            <p:strVal val="ppt_y+.1"/>
                                          </p:val>
                                        </p:tav>
                                      </p:tavLst>
                                    </p:anim>
                                    <p:set>
                                      <p:cBhvr>
                                        <p:cTn id="56" dur="1" fill="hold">
                                          <p:stCondLst>
                                            <p:cond delay="999"/>
                                          </p:stCondLst>
                                        </p:cTn>
                                        <p:tgtEl>
                                          <p:spTgt spid="20"/>
                                        </p:tgtEl>
                                        <p:attrNameLst>
                                          <p:attrName>style.visibility</p:attrName>
                                        </p:attrNameLst>
                                      </p:cBhvr>
                                      <p:to>
                                        <p:strVal val="hidden"/>
                                      </p:to>
                                    </p:set>
                                  </p:childTnLst>
                                </p:cTn>
                              </p:par>
                            </p:childTnLst>
                          </p:cTn>
                        </p:par>
                      </p:childTnLst>
                    </p:cTn>
                  </p:par>
                  <p:par>
                    <p:cTn id="57" fill="hold">
                      <p:stCondLst>
                        <p:cond delay="indefinite"/>
                      </p:stCondLst>
                      <p:childTnLst>
                        <p:par>
                          <p:cTn id="58" fill="hold">
                            <p:stCondLst>
                              <p:cond delay="0"/>
                            </p:stCondLst>
                            <p:childTnLst>
                              <p:par>
                                <p:cTn id="59" presetID="42" presetClass="entr" presetSubtype="0" fill="hold" grpId="0" nodeType="clickEffect">
                                  <p:stCondLst>
                                    <p:cond delay="0"/>
                                  </p:stCondLst>
                                  <p:childTnLst>
                                    <p:set>
                                      <p:cBhvr>
                                        <p:cTn id="60" dur="1" fill="hold">
                                          <p:stCondLst>
                                            <p:cond delay="0"/>
                                          </p:stCondLst>
                                        </p:cTn>
                                        <p:tgtEl>
                                          <p:spTgt spid="22"/>
                                        </p:tgtEl>
                                        <p:attrNameLst>
                                          <p:attrName>style.visibility</p:attrName>
                                        </p:attrNameLst>
                                      </p:cBhvr>
                                      <p:to>
                                        <p:strVal val="visible"/>
                                      </p:to>
                                    </p:set>
                                    <p:animEffect transition="in" filter="fade">
                                      <p:cBhvr>
                                        <p:cTn id="61" dur="1000"/>
                                        <p:tgtEl>
                                          <p:spTgt spid="22"/>
                                        </p:tgtEl>
                                      </p:cBhvr>
                                    </p:animEffect>
                                    <p:anim calcmode="lin" valueType="num">
                                      <p:cBhvr>
                                        <p:cTn id="62" dur="1000" fill="hold"/>
                                        <p:tgtEl>
                                          <p:spTgt spid="22"/>
                                        </p:tgtEl>
                                        <p:attrNameLst>
                                          <p:attrName>ppt_x</p:attrName>
                                        </p:attrNameLst>
                                      </p:cBhvr>
                                      <p:tavLst>
                                        <p:tav tm="0">
                                          <p:val>
                                            <p:strVal val="#ppt_x"/>
                                          </p:val>
                                        </p:tav>
                                        <p:tav tm="100000">
                                          <p:val>
                                            <p:strVal val="#ppt_x"/>
                                          </p:val>
                                        </p:tav>
                                      </p:tavLst>
                                    </p:anim>
                                    <p:anim calcmode="lin" valueType="num">
                                      <p:cBhvr>
                                        <p:cTn id="63" dur="1000" fill="hold"/>
                                        <p:tgtEl>
                                          <p:spTgt spid="22"/>
                                        </p:tgtEl>
                                        <p:attrNameLst>
                                          <p:attrName>ppt_y</p:attrName>
                                        </p:attrNameLst>
                                      </p:cBhvr>
                                      <p:tavLst>
                                        <p:tav tm="0">
                                          <p:val>
                                            <p:strVal val="#ppt_y+.1"/>
                                          </p:val>
                                        </p:tav>
                                        <p:tav tm="100000">
                                          <p:val>
                                            <p:strVal val="#ppt_y"/>
                                          </p:val>
                                        </p:tav>
                                      </p:tavLst>
                                    </p:anim>
                                  </p:childTnLst>
                                </p:cTn>
                              </p:par>
                              <p:par>
                                <p:cTn id="64" presetID="42" presetClass="entr" presetSubtype="0" fill="hold" grpId="0" nodeType="withEffect">
                                  <p:stCondLst>
                                    <p:cond delay="0"/>
                                  </p:stCondLst>
                                  <p:childTnLst>
                                    <p:set>
                                      <p:cBhvr>
                                        <p:cTn id="65" dur="1" fill="hold">
                                          <p:stCondLst>
                                            <p:cond delay="0"/>
                                          </p:stCondLst>
                                        </p:cTn>
                                        <p:tgtEl>
                                          <p:spTgt spid="23"/>
                                        </p:tgtEl>
                                        <p:attrNameLst>
                                          <p:attrName>style.visibility</p:attrName>
                                        </p:attrNameLst>
                                      </p:cBhvr>
                                      <p:to>
                                        <p:strVal val="visible"/>
                                      </p:to>
                                    </p:set>
                                    <p:animEffect transition="in" filter="fade">
                                      <p:cBhvr>
                                        <p:cTn id="66" dur="1000"/>
                                        <p:tgtEl>
                                          <p:spTgt spid="23"/>
                                        </p:tgtEl>
                                      </p:cBhvr>
                                    </p:animEffect>
                                    <p:anim calcmode="lin" valueType="num">
                                      <p:cBhvr>
                                        <p:cTn id="67" dur="1000" fill="hold"/>
                                        <p:tgtEl>
                                          <p:spTgt spid="23"/>
                                        </p:tgtEl>
                                        <p:attrNameLst>
                                          <p:attrName>ppt_x</p:attrName>
                                        </p:attrNameLst>
                                      </p:cBhvr>
                                      <p:tavLst>
                                        <p:tav tm="0">
                                          <p:val>
                                            <p:strVal val="#ppt_x"/>
                                          </p:val>
                                        </p:tav>
                                        <p:tav tm="100000">
                                          <p:val>
                                            <p:strVal val="#ppt_x"/>
                                          </p:val>
                                        </p:tav>
                                      </p:tavLst>
                                    </p:anim>
                                    <p:anim calcmode="lin" valueType="num">
                                      <p:cBhvr>
                                        <p:cTn id="68" dur="1000" fill="hold"/>
                                        <p:tgtEl>
                                          <p:spTgt spid="23"/>
                                        </p:tgtEl>
                                        <p:attrNameLst>
                                          <p:attrName>ppt_y</p:attrName>
                                        </p:attrNameLst>
                                      </p:cBhvr>
                                      <p:tavLst>
                                        <p:tav tm="0">
                                          <p:val>
                                            <p:strVal val="#ppt_y+.1"/>
                                          </p:val>
                                        </p:tav>
                                        <p:tav tm="100000">
                                          <p:val>
                                            <p:strVal val="#ppt_y"/>
                                          </p:val>
                                        </p:tav>
                                      </p:tavLst>
                                    </p:anim>
                                  </p:childTnLst>
                                </p:cTn>
                              </p:par>
                              <p:par>
                                <p:cTn id="69" presetID="42" presetClass="entr" presetSubtype="0" fill="hold" grpId="0" nodeType="with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4"/>
                                        </p:tgtEl>
                                        <p:attrNameLst>
                                          <p:attrName>style.visibility</p:attrName>
                                        </p:attrNameLst>
                                      </p:cBhvr>
                                      <p:to>
                                        <p:strVal val="visible"/>
                                      </p:to>
                                    </p:set>
                                    <p:animEffect transition="in" filter="fade">
                                      <p:cBhvr>
                                        <p:cTn id="76" dur="1000"/>
                                        <p:tgtEl>
                                          <p:spTgt spid="24"/>
                                        </p:tgtEl>
                                      </p:cBhvr>
                                    </p:animEffect>
                                    <p:anim calcmode="lin" valueType="num">
                                      <p:cBhvr>
                                        <p:cTn id="77" dur="1000" fill="hold"/>
                                        <p:tgtEl>
                                          <p:spTgt spid="24"/>
                                        </p:tgtEl>
                                        <p:attrNameLst>
                                          <p:attrName>ppt_x</p:attrName>
                                        </p:attrNameLst>
                                      </p:cBhvr>
                                      <p:tavLst>
                                        <p:tav tm="0">
                                          <p:val>
                                            <p:strVal val="#ppt_x"/>
                                          </p:val>
                                        </p:tav>
                                        <p:tav tm="100000">
                                          <p:val>
                                            <p:strVal val="#ppt_x"/>
                                          </p:val>
                                        </p:tav>
                                      </p:tavLst>
                                    </p:anim>
                                    <p:anim calcmode="lin" valueType="num">
                                      <p:cBhvr>
                                        <p:cTn id="78" dur="1000" fill="hold"/>
                                        <p:tgtEl>
                                          <p:spTgt spid="24"/>
                                        </p:tgtEl>
                                        <p:attrNameLst>
                                          <p:attrName>ppt_y</p:attrName>
                                        </p:attrNameLst>
                                      </p:cBhvr>
                                      <p:tavLst>
                                        <p:tav tm="0">
                                          <p:val>
                                            <p:strVal val="#ppt_y+.1"/>
                                          </p:val>
                                        </p:tav>
                                        <p:tav tm="100000">
                                          <p:val>
                                            <p:strVal val="#ppt_y"/>
                                          </p:val>
                                        </p:tav>
                                      </p:tavLst>
                                    </p:anim>
                                  </p:childTnLst>
                                </p:cTn>
                              </p:par>
                              <p:par>
                                <p:cTn id="79" presetID="42" presetClass="entr" presetSubtype="0" fill="hold" grpId="0" nodeType="withEffect">
                                  <p:stCondLst>
                                    <p:cond delay="0"/>
                                  </p:stCondLst>
                                  <p:childTnLst>
                                    <p:set>
                                      <p:cBhvr>
                                        <p:cTn id="80" dur="1" fill="hold">
                                          <p:stCondLst>
                                            <p:cond delay="0"/>
                                          </p:stCondLst>
                                        </p:cTn>
                                        <p:tgtEl>
                                          <p:spTgt spid="26"/>
                                        </p:tgtEl>
                                        <p:attrNameLst>
                                          <p:attrName>style.visibility</p:attrName>
                                        </p:attrNameLst>
                                      </p:cBhvr>
                                      <p:to>
                                        <p:strVal val="visible"/>
                                      </p:to>
                                    </p:set>
                                    <p:animEffect transition="in" filter="fade">
                                      <p:cBhvr>
                                        <p:cTn id="81" dur="1000"/>
                                        <p:tgtEl>
                                          <p:spTgt spid="26"/>
                                        </p:tgtEl>
                                      </p:cBhvr>
                                    </p:animEffect>
                                    <p:anim calcmode="lin" valueType="num">
                                      <p:cBhvr>
                                        <p:cTn id="82" dur="1000" fill="hold"/>
                                        <p:tgtEl>
                                          <p:spTgt spid="26"/>
                                        </p:tgtEl>
                                        <p:attrNameLst>
                                          <p:attrName>ppt_x</p:attrName>
                                        </p:attrNameLst>
                                      </p:cBhvr>
                                      <p:tavLst>
                                        <p:tav tm="0">
                                          <p:val>
                                            <p:strVal val="#ppt_x"/>
                                          </p:val>
                                        </p:tav>
                                        <p:tav tm="100000">
                                          <p:val>
                                            <p:strVal val="#ppt_x"/>
                                          </p:val>
                                        </p:tav>
                                      </p:tavLst>
                                    </p:anim>
                                    <p:anim calcmode="lin" valueType="num">
                                      <p:cBhvr>
                                        <p:cTn id="8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84" fill="hold">
                      <p:stCondLst>
                        <p:cond delay="indefinite"/>
                      </p:stCondLst>
                      <p:childTnLst>
                        <p:par>
                          <p:cTn id="85" fill="hold">
                            <p:stCondLst>
                              <p:cond delay="0"/>
                            </p:stCondLst>
                            <p:childTnLst>
                              <p:par>
                                <p:cTn id="86" presetID="42" presetClass="exit" presetSubtype="0" fill="hold" grpId="1" nodeType="clickEffect">
                                  <p:stCondLst>
                                    <p:cond delay="0"/>
                                  </p:stCondLst>
                                  <p:childTnLst>
                                    <p:animEffect transition="out" filter="fade">
                                      <p:cBhvr>
                                        <p:cTn id="87" dur="1000"/>
                                        <p:tgtEl>
                                          <p:spTgt spid="22"/>
                                        </p:tgtEl>
                                      </p:cBhvr>
                                    </p:animEffect>
                                    <p:anim calcmode="lin" valueType="num">
                                      <p:cBhvr>
                                        <p:cTn id="88" dur="1000"/>
                                        <p:tgtEl>
                                          <p:spTgt spid="22"/>
                                        </p:tgtEl>
                                        <p:attrNameLst>
                                          <p:attrName>ppt_x</p:attrName>
                                        </p:attrNameLst>
                                      </p:cBhvr>
                                      <p:tavLst>
                                        <p:tav tm="0">
                                          <p:val>
                                            <p:strVal val="ppt_x"/>
                                          </p:val>
                                        </p:tav>
                                        <p:tav tm="100000">
                                          <p:val>
                                            <p:strVal val="ppt_x"/>
                                          </p:val>
                                        </p:tav>
                                      </p:tavLst>
                                    </p:anim>
                                    <p:anim calcmode="lin" valueType="num">
                                      <p:cBhvr>
                                        <p:cTn id="89" dur="1000"/>
                                        <p:tgtEl>
                                          <p:spTgt spid="22"/>
                                        </p:tgtEl>
                                        <p:attrNameLst>
                                          <p:attrName>ppt_y</p:attrName>
                                        </p:attrNameLst>
                                      </p:cBhvr>
                                      <p:tavLst>
                                        <p:tav tm="0">
                                          <p:val>
                                            <p:strVal val="ppt_y"/>
                                          </p:val>
                                        </p:tav>
                                        <p:tav tm="100000">
                                          <p:val>
                                            <p:strVal val="ppt_y+.1"/>
                                          </p:val>
                                        </p:tav>
                                      </p:tavLst>
                                    </p:anim>
                                    <p:set>
                                      <p:cBhvr>
                                        <p:cTn id="90" dur="1" fill="hold">
                                          <p:stCondLst>
                                            <p:cond delay="999"/>
                                          </p:stCondLst>
                                        </p:cTn>
                                        <p:tgtEl>
                                          <p:spTgt spid="22"/>
                                        </p:tgtEl>
                                        <p:attrNameLst>
                                          <p:attrName>style.visibility</p:attrName>
                                        </p:attrNameLst>
                                      </p:cBhvr>
                                      <p:to>
                                        <p:strVal val="hidden"/>
                                      </p:to>
                                    </p:set>
                                  </p:childTnLst>
                                </p:cTn>
                              </p:par>
                              <p:par>
                                <p:cTn id="91" presetID="42" presetClass="exit" presetSubtype="0" fill="hold" grpId="1" nodeType="withEffect">
                                  <p:stCondLst>
                                    <p:cond delay="0"/>
                                  </p:stCondLst>
                                  <p:childTnLst>
                                    <p:animEffect transition="out" filter="fade">
                                      <p:cBhvr>
                                        <p:cTn id="92" dur="1000"/>
                                        <p:tgtEl>
                                          <p:spTgt spid="23"/>
                                        </p:tgtEl>
                                      </p:cBhvr>
                                    </p:animEffect>
                                    <p:anim calcmode="lin" valueType="num">
                                      <p:cBhvr>
                                        <p:cTn id="93" dur="1000"/>
                                        <p:tgtEl>
                                          <p:spTgt spid="23"/>
                                        </p:tgtEl>
                                        <p:attrNameLst>
                                          <p:attrName>ppt_x</p:attrName>
                                        </p:attrNameLst>
                                      </p:cBhvr>
                                      <p:tavLst>
                                        <p:tav tm="0">
                                          <p:val>
                                            <p:strVal val="ppt_x"/>
                                          </p:val>
                                        </p:tav>
                                        <p:tav tm="100000">
                                          <p:val>
                                            <p:strVal val="ppt_x"/>
                                          </p:val>
                                        </p:tav>
                                      </p:tavLst>
                                    </p:anim>
                                    <p:anim calcmode="lin" valueType="num">
                                      <p:cBhvr>
                                        <p:cTn id="94" dur="1000"/>
                                        <p:tgtEl>
                                          <p:spTgt spid="23"/>
                                        </p:tgtEl>
                                        <p:attrNameLst>
                                          <p:attrName>ppt_y</p:attrName>
                                        </p:attrNameLst>
                                      </p:cBhvr>
                                      <p:tavLst>
                                        <p:tav tm="0">
                                          <p:val>
                                            <p:strVal val="ppt_y"/>
                                          </p:val>
                                        </p:tav>
                                        <p:tav tm="100000">
                                          <p:val>
                                            <p:strVal val="ppt_y+.1"/>
                                          </p:val>
                                        </p:tav>
                                      </p:tavLst>
                                    </p:anim>
                                    <p:set>
                                      <p:cBhvr>
                                        <p:cTn id="95" dur="1" fill="hold">
                                          <p:stCondLst>
                                            <p:cond delay="999"/>
                                          </p:stCondLst>
                                        </p:cTn>
                                        <p:tgtEl>
                                          <p:spTgt spid="23"/>
                                        </p:tgtEl>
                                        <p:attrNameLst>
                                          <p:attrName>style.visibility</p:attrName>
                                        </p:attrNameLst>
                                      </p:cBhvr>
                                      <p:to>
                                        <p:strVal val="hidden"/>
                                      </p:to>
                                    </p:set>
                                  </p:childTnLst>
                                </p:cTn>
                              </p:par>
                              <p:par>
                                <p:cTn id="96" presetID="42" presetClass="exit" presetSubtype="0" fill="hold" grpId="1" nodeType="withEffect">
                                  <p:stCondLst>
                                    <p:cond delay="0"/>
                                  </p:stCondLst>
                                  <p:childTnLst>
                                    <p:animEffect transition="out" filter="fade">
                                      <p:cBhvr>
                                        <p:cTn id="97" dur="1000"/>
                                        <p:tgtEl>
                                          <p:spTgt spid="25"/>
                                        </p:tgtEl>
                                      </p:cBhvr>
                                    </p:animEffect>
                                    <p:anim calcmode="lin" valueType="num">
                                      <p:cBhvr>
                                        <p:cTn id="98" dur="1000"/>
                                        <p:tgtEl>
                                          <p:spTgt spid="25"/>
                                        </p:tgtEl>
                                        <p:attrNameLst>
                                          <p:attrName>ppt_x</p:attrName>
                                        </p:attrNameLst>
                                      </p:cBhvr>
                                      <p:tavLst>
                                        <p:tav tm="0">
                                          <p:val>
                                            <p:strVal val="ppt_x"/>
                                          </p:val>
                                        </p:tav>
                                        <p:tav tm="100000">
                                          <p:val>
                                            <p:strVal val="ppt_x"/>
                                          </p:val>
                                        </p:tav>
                                      </p:tavLst>
                                    </p:anim>
                                    <p:anim calcmode="lin" valueType="num">
                                      <p:cBhvr>
                                        <p:cTn id="99" dur="1000"/>
                                        <p:tgtEl>
                                          <p:spTgt spid="25"/>
                                        </p:tgtEl>
                                        <p:attrNameLst>
                                          <p:attrName>ppt_y</p:attrName>
                                        </p:attrNameLst>
                                      </p:cBhvr>
                                      <p:tavLst>
                                        <p:tav tm="0">
                                          <p:val>
                                            <p:strVal val="ppt_y"/>
                                          </p:val>
                                        </p:tav>
                                        <p:tav tm="100000">
                                          <p:val>
                                            <p:strVal val="ppt_y+.1"/>
                                          </p:val>
                                        </p:tav>
                                      </p:tavLst>
                                    </p:anim>
                                    <p:set>
                                      <p:cBhvr>
                                        <p:cTn id="100" dur="1" fill="hold">
                                          <p:stCondLst>
                                            <p:cond delay="999"/>
                                          </p:stCondLst>
                                        </p:cTn>
                                        <p:tgtEl>
                                          <p:spTgt spid="25"/>
                                        </p:tgtEl>
                                        <p:attrNameLst>
                                          <p:attrName>style.visibility</p:attrName>
                                        </p:attrNameLst>
                                      </p:cBhvr>
                                      <p:to>
                                        <p:strVal val="hidden"/>
                                      </p:to>
                                    </p:set>
                                  </p:childTnLst>
                                </p:cTn>
                              </p:par>
                              <p:par>
                                <p:cTn id="101" presetID="42" presetClass="exit" presetSubtype="0" fill="hold" grpId="1" nodeType="withEffect">
                                  <p:stCondLst>
                                    <p:cond delay="0"/>
                                  </p:stCondLst>
                                  <p:childTnLst>
                                    <p:animEffect transition="out" filter="fade">
                                      <p:cBhvr>
                                        <p:cTn id="102" dur="1000"/>
                                        <p:tgtEl>
                                          <p:spTgt spid="24"/>
                                        </p:tgtEl>
                                      </p:cBhvr>
                                    </p:animEffect>
                                    <p:anim calcmode="lin" valueType="num">
                                      <p:cBhvr>
                                        <p:cTn id="103" dur="1000"/>
                                        <p:tgtEl>
                                          <p:spTgt spid="24"/>
                                        </p:tgtEl>
                                        <p:attrNameLst>
                                          <p:attrName>ppt_x</p:attrName>
                                        </p:attrNameLst>
                                      </p:cBhvr>
                                      <p:tavLst>
                                        <p:tav tm="0">
                                          <p:val>
                                            <p:strVal val="ppt_x"/>
                                          </p:val>
                                        </p:tav>
                                        <p:tav tm="100000">
                                          <p:val>
                                            <p:strVal val="ppt_x"/>
                                          </p:val>
                                        </p:tav>
                                      </p:tavLst>
                                    </p:anim>
                                    <p:anim calcmode="lin" valueType="num">
                                      <p:cBhvr>
                                        <p:cTn id="104" dur="1000"/>
                                        <p:tgtEl>
                                          <p:spTgt spid="24"/>
                                        </p:tgtEl>
                                        <p:attrNameLst>
                                          <p:attrName>ppt_y</p:attrName>
                                        </p:attrNameLst>
                                      </p:cBhvr>
                                      <p:tavLst>
                                        <p:tav tm="0">
                                          <p:val>
                                            <p:strVal val="ppt_y"/>
                                          </p:val>
                                        </p:tav>
                                        <p:tav tm="100000">
                                          <p:val>
                                            <p:strVal val="ppt_y+.1"/>
                                          </p:val>
                                        </p:tav>
                                      </p:tavLst>
                                    </p:anim>
                                    <p:set>
                                      <p:cBhvr>
                                        <p:cTn id="105" dur="1" fill="hold">
                                          <p:stCondLst>
                                            <p:cond delay="999"/>
                                          </p:stCondLst>
                                        </p:cTn>
                                        <p:tgtEl>
                                          <p:spTgt spid="24"/>
                                        </p:tgtEl>
                                        <p:attrNameLst>
                                          <p:attrName>style.visibility</p:attrName>
                                        </p:attrNameLst>
                                      </p:cBhvr>
                                      <p:to>
                                        <p:strVal val="hidden"/>
                                      </p:to>
                                    </p:set>
                                  </p:childTnLst>
                                </p:cTn>
                              </p:par>
                              <p:par>
                                <p:cTn id="106" presetID="42" presetClass="exit" presetSubtype="0" fill="hold" grpId="1" nodeType="withEffect">
                                  <p:stCondLst>
                                    <p:cond delay="0"/>
                                  </p:stCondLst>
                                  <p:childTnLst>
                                    <p:animEffect transition="out" filter="fade">
                                      <p:cBhvr>
                                        <p:cTn id="107" dur="1000"/>
                                        <p:tgtEl>
                                          <p:spTgt spid="26"/>
                                        </p:tgtEl>
                                      </p:cBhvr>
                                    </p:animEffect>
                                    <p:anim calcmode="lin" valueType="num">
                                      <p:cBhvr>
                                        <p:cTn id="108" dur="1000"/>
                                        <p:tgtEl>
                                          <p:spTgt spid="26"/>
                                        </p:tgtEl>
                                        <p:attrNameLst>
                                          <p:attrName>ppt_x</p:attrName>
                                        </p:attrNameLst>
                                      </p:cBhvr>
                                      <p:tavLst>
                                        <p:tav tm="0">
                                          <p:val>
                                            <p:strVal val="ppt_x"/>
                                          </p:val>
                                        </p:tav>
                                        <p:tav tm="100000">
                                          <p:val>
                                            <p:strVal val="ppt_x"/>
                                          </p:val>
                                        </p:tav>
                                      </p:tavLst>
                                    </p:anim>
                                    <p:anim calcmode="lin" valueType="num">
                                      <p:cBhvr>
                                        <p:cTn id="109" dur="1000"/>
                                        <p:tgtEl>
                                          <p:spTgt spid="26"/>
                                        </p:tgtEl>
                                        <p:attrNameLst>
                                          <p:attrName>ppt_y</p:attrName>
                                        </p:attrNameLst>
                                      </p:cBhvr>
                                      <p:tavLst>
                                        <p:tav tm="0">
                                          <p:val>
                                            <p:strVal val="ppt_y"/>
                                          </p:val>
                                        </p:tav>
                                        <p:tav tm="100000">
                                          <p:val>
                                            <p:strVal val="ppt_y+.1"/>
                                          </p:val>
                                        </p:tav>
                                      </p:tavLst>
                                    </p:anim>
                                    <p:set>
                                      <p:cBhvr>
                                        <p:cTn id="110" dur="1" fill="hold">
                                          <p:stCondLst>
                                            <p:cond delay="999"/>
                                          </p:stCondLst>
                                        </p:cTn>
                                        <p:tgtEl>
                                          <p:spTgt spid="26"/>
                                        </p:tgtEl>
                                        <p:attrNameLst>
                                          <p:attrName>style.visibility</p:attrName>
                                        </p:attrNameLst>
                                      </p:cBhvr>
                                      <p:to>
                                        <p:strVal val="hidden"/>
                                      </p:to>
                                    </p:set>
                                  </p:childTnLst>
                                </p:cTn>
                              </p:par>
                            </p:childTnLst>
                          </p:cTn>
                        </p:par>
                      </p:childTnLst>
                    </p:cTn>
                  </p:par>
                  <p:par>
                    <p:cTn id="111" fill="hold">
                      <p:stCondLst>
                        <p:cond delay="indefinite"/>
                      </p:stCondLst>
                      <p:childTnLst>
                        <p:par>
                          <p:cTn id="112" fill="hold">
                            <p:stCondLst>
                              <p:cond delay="0"/>
                            </p:stCondLst>
                            <p:childTnLst>
                              <p:par>
                                <p:cTn id="113" presetID="42" presetClass="entr" presetSubtype="0" fill="hold" grpId="0" nodeType="clickEffect">
                                  <p:stCondLst>
                                    <p:cond delay="0"/>
                                  </p:stCondLst>
                                  <p:childTnLst>
                                    <p:set>
                                      <p:cBhvr>
                                        <p:cTn id="114" dur="1" fill="hold">
                                          <p:stCondLst>
                                            <p:cond delay="0"/>
                                          </p:stCondLst>
                                        </p:cTn>
                                        <p:tgtEl>
                                          <p:spTgt spid="29"/>
                                        </p:tgtEl>
                                        <p:attrNameLst>
                                          <p:attrName>style.visibility</p:attrName>
                                        </p:attrNameLst>
                                      </p:cBhvr>
                                      <p:to>
                                        <p:strVal val="visible"/>
                                      </p:to>
                                    </p:set>
                                    <p:animEffect transition="in" filter="fade">
                                      <p:cBhvr>
                                        <p:cTn id="115" dur="1000"/>
                                        <p:tgtEl>
                                          <p:spTgt spid="29"/>
                                        </p:tgtEl>
                                      </p:cBhvr>
                                    </p:animEffect>
                                    <p:anim calcmode="lin" valueType="num">
                                      <p:cBhvr>
                                        <p:cTn id="116" dur="1000" fill="hold"/>
                                        <p:tgtEl>
                                          <p:spTgt spid="29"/>
                                        </p:tgtEl>
                                        <p:attrNameLst>
                                          <p:attrName>ppt_x</p:attrName>
                                        </p:attrNameLst>
                                      </p:cBhvr>
                                      <p:tavLst>
                                        <p:tav tm="0">
                                          <p:val>
                                            <p:strVal val="#ppt_x"/>
                                          </p:val>
                                        </p:tav>
                                        <p:tav tm="100000">
                                          <p:val>
                                            <p:strVal val="#ppt_x"/>
                                          </p:val>
                                        </p:tav>
                                      </p:tavLst>
                                    </p:anim>
                                    <p:anim calcmode="lin" valueType="num">
                                      <p:cBhvr>
                                        <p:cTn id="117" dur="1000" fill="hold"/>
                                        <p:tgtEl>
                                          <p:spTgt spid="29"/>
                                        </p:tgtEl>
                                        <p:attrNameLst>
                                          <p:attrName>ppt_y</p:attrName>
                                        </p:attrNameLst>
                                      </p:cBhvr>
                                      <p:tavLst>
                                        <p:tav tm="0">
                                          <p:val>
                                            <p:strVal val="#ppt_y+.1"/>
                                          </p:val>
                                        </p:tav>
                                        <p:tav tm="100000">
                                          <p:val>
                                            <p:strVal val="#ppt_y"/>
                                          </p:val>
                                        </p:tav>
                                      </p:tavLst>
                                    </p:anim>
                                  </p:childTnLst>
                                </p:cTn>
                              </p:par>
                              <p:par>
                                <p:cTn id="118" presetID="42" presetClass="entr" presetSubtype="0" fill="hold" grpId="0" nodeType="withEffect">
                                  <p:stCondLst>
                                    <p:cond delay="0"/>
                                  </p:stCondLst>
                                  <p:childTnLst>
                                    <p:set>
                                      <p:cBhvr>
                                        <p:cTn id="119" dur="1" fill="hold">
                                          <p:stCondLst>
                                            <p:cond delay="0"/>
                                          </p:stCondLst>
                                        </p:cTn>
                                        <p:tgtEl>
                                          <p:spTgt spid="27"/>
                                        </p:tgtEl>
                                        <p:attrNameLst>
                                          <p:attrName>style.visibility</p:attrName>
                                        </p:attrNameLst>
                                      </p:cBhvr>
                                      <p:to>
                                        <p:strVal val="visible"/>
                                      </p:to>
                                    </p:set>
                                    <p:animEffect transition="in" filter="fade">
                                      <p:cBhvr>
                                        <p:cTn id="120" dur="1000"/>
                                        <p:tgtEl>
                                          <p:spTgt spid="27"/>
                                        </p:tgtEl>
                                      </p:cBhvr>
                                    </p:animEffect>
                                    <p:anim calcmode="lin" valueType="num">
                                      <p:cBhvr>
                                        <p:cTn id="121" dur="1000" fill="hold"/>
                                        <p:tgtEl>
                                          <p:spTgt spid="27"/>
                                        </p:tgtEl>
                                        <p:attrNameLst>
                                          <p:attrName>ppt_x</p:attrName>
                                        </p:attrNameLst>
                                      </p:cBhvr>
                                      <p:tavLst>
                                        <p:tav tm="0">
                                          <p:val>
                                            <p:strVal val="#ppt_x"/>
                                          </p:val>
                                        </p:tav>
                                        <p:tav tm="100000">
                                          <p:val>
                                            <p:strVal val="#ppt_x"/>
                                          </p:val>
                                        </p:tav>
                                      </p:tavLst>
                                    </p:anim>
                                    <p:anim calcmode="lin" valueType="num">
                                      <p:cBhvr>
                                        <p:cTn id="1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123" fill="hold">
                      <p:stCondLst>
                        <p:cond delay="indefinite"/>
                      </p:stCondLst>
                      <p:childTnLst>
                        <p:par>
                          <p:cTn id="124" fill="hold">
                            <p:stCondLst>
                              <p:cond delay="0"/>
                            </p:stCondLst>
                            <p:childTnLst>
                              <p:par>
                                <p:cTn id="125" presetID="42" presetClass="exit" presetSubtype="0" fill="hold" grpId="1" nodeType="clickEffect">
                                  <p:stCondLst>
                                    <p:cond delay="0"/>
                                  </p:stCondLst>
                                  <p:childTnLst>
                                    <p:animEffect transition="out" filter="fade">
                                      <p:cBhvr>
                                        <p:cTn id="126" dur="1000"/>
                                        <p:tgtEl>
                                          <p:spTgt spid="29"/>
                                        </p:tgtEl>
                                      </p:cBhvr>
                                    </p:animEffect>
                                    <p:anim calcmode="lin" valueType="num">
                                      <p:cBhvr>
                                        <p:cTn id="127" dur="1000"/>
                                        <p:tgtEl>
                                          <p:spTgt spid="29"/>
                                        </p:tgtEl>
                                        <p:attrNameLst>
                                          <p:attrName>ppt_x</p:attrName>
                                        </p:attrNameLst>
                                      </p:cBhvr>
                                      <p:tavLst>
                                        <p:tav tm="0">
                                          <p:val>
                                            <p:strVal val="ppt_x"/>
                                          </p:val>
                                        </p:tav>
                                        <p:tav tm="100000">
                                          <p:val>
                                            <p:strVal val="ppt_x"/>
                                          </p:val>
                                        </p:tav>
                                      </p:tavLst>
                                    </p:anim>
                                    <p:anim calcmode="lin" valueType="num">
                                      <p:cBhvr>
                                        <p:cTn id="128" dur="1000"/>
                                        <p:tgtEl>
                                          <p:spTgt spid="29"/>
                                        </p:tgtEl>
                                        <p:attrNameLst>
                                          <p:attrName>ppt_y</p:attrName>
                                        </p:attrNameLst>
                                      </p:cBhvr>
                                      <p:tavLst>
                                        <p:tav tm="0">
                                          <p:val>
                                            <p:strVal val="ppt_y"/>
                                          </p:val>
                                        </p:tav>
                                        <p:tav tm="100000">
                                          <p:val>
                                            <p:strVal val="ppt_y+.1"/>
                                          </p:val>
                                        </p:tav>
                                      </p:tavLst>
                                    </p:anim>
                                    <p:set>
                                      <p:cBhvr>
                                        <p:cTn id="129" dur="1" fill="hold">
                                          <p:stCondLst>
                                            <p:cond delay="999"/>
                                          </p:stCondLst>
                                        </p:cTn>
                                        <p:tgtEl>
                                          <p:spTgt spid="29"/>
                                        </p:tgtEl>
                                        <p:attrNameLst>
                                          <p:attrName>style.visibility</p:attrName>
                                        </p:attrNameLst>
                                      </p:cBhvr>
                                      <p:to>
                                        <p:strVal val="hidden"/>
                                      </p:to>
                                    </p:set>
                                  </p:childTnLst>
                                </p:cTn>
                              </p:par>
                              <p:par>
                                <p:cTn id="130" presetID="42" presetClass="exit" presetSubtype="0" fill="hold" grpId="1" nodeType="withEffect">
                                  <p:stCondLst>
                                    <p:cond delay="0"/>
                                  </p:stCondLst>
                                  <p:childTnLst>
                                    <p:animEffect transition="out" filter="fade">
                                      <p:cBhvr>
                                        <p:cTn id="131" dur="1000"/>
                                        <p:tgtEl>
                                          <p:spTgt spid="27"/>
                                        </p:tgtEl>
                                      </p:cBhvr>
                                    </p:animEffect>
                                    <p:anim calcmode="lin" valueType="num">
                                      <p:cBhvr>
                                        <p:cTn id="132" dur="1000"/>
                                        <p:tgtEl>
                                          <p:spTgt spid="27"/>
                                        </p:tgtEl>
                                        <p:attrNameLst>
                                          <p:attrName>ppt_x</p:attrName>
                                        </p:attrNameLst>
                                      </p:cBhvr>
                                      <p:tavLst>
                                        <p:tav tm="0">
                                          <p:val>
                                            <p:strVal val="ppt_x"/>
                                          </p:val>
                                        </p:tav>
                                        <p:tav tm="100000">
                                          <p:val>
                                            <p:strVal val="ppt_x"/>
                                          </p:val>
                                        </p:tav>
                                      </p:tavLst>
                                    </p:anim>
                                    <p:anim calcmode="lin" valueType="num">
                                      <p:cBhvr>
                                        <p:cTn id="133" dur="1000"/>
                                        <p:tgtEl>
                                          <p:spTgt spid="27"/>
                                        </p:tgtEl>
                                        <p:attrNameLst>
                                          <p:attrName>ppt_y</p:attrName>
                                        </p:attrNameLst>
                                      </p:cBhvr>
                                      <p:tavLst>
                                        <p:tav tm="0">
                                          <p:val>
                                            <p:strVal val="ppt_y"/>
                                          </p:val>
                                        </p:tav>
                                        <p:tav tm="100000">
                                          <p:val>
                                            <p:strVal val="ppt_y+.1"/>
                                          </p:val>
                                        </p:tav>
                                      </p:tavLst>
                                    </p:anim>
                                    <p:set>
                                      <p:cBhvr>
                                        <p:cTn id="134" dur="1" fill="hold">
                                          <p:stCondLst>
                                            <p:cond delay="999"/>
                                          </p:stCondLst>
                                        </p:cTn>
                                        <p:tgtEl>
                                          <p:spTgt spid="2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7" grpId="1" animBg="1"/>
      <p:bldP spid="18" grpId="0" animBg="1"/>
      <p:bldP spid="18" grpId="1" animBg="1"/>
      <p:bldP spid="19" grpId="0" animBg="1"/>
      <p:bldP spid="19" grpId="1" animBg="1"/>
      <p:bldP spid="20" grpId="0" animBg="1"/>
      <p:bldP spid="20" grpId="1" animBg="1"/>
      <p:bldP spid="21" grpId="0" animBg="1"/>
      <p:bldP spid="21" grpId="1" animBg="1"/>
      <p:bldP spid="22" grpId="0" animBg="1"/>
      <p:bldP spid="22" grpId="1" animBg="1"/>
      <p:bldP spid="23" grpId="0" animBg="1"/>
      <p:bldP spid="23" grpId="1" animBg="1"/>
      <p:bldP spid="24" grpId="0" animBg="1"/>
      <p:bldP spid="24" grpId="1" animBg="1"/>
      <p:bldP spid="25" grpId="0" animBg="1"/>
      <p:bldP spid="25" grpId="1" animBg="1"/>
      <p:bldP spid="26" grpId="0" animBg="1"/>
      <p:bldP spid="26" grpId="1" animBg="1"/>
      <p:bldP spid="27" grpId="0" animBg="1"/>
      <p:bldP spid="27" grpId="1" animBg="1"/>
      <p:bldP spid="29" grpId="0" animBg="1"/>
      <p:bldP spid="29" grpId="1"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Thermoeconomic</a:t>
            </a:r>
            <a:r>
              <a:rPr lang="en-US" sz="3200" dirty="0"/>
              <a:t> optimization</a:t>
            </a:r>
          </a:p>
        </p:txBody>
      </p:sp>
      <p:sp>
        <p:nvSpPr>
          <p:cNvPr id="4" name="Text Placeholder 3"/>
          <p:cNvSpPr>
            <a:spLocks noGrp="1"/>
          </p:cNvSpPr>
          <p:nvPr>
            <p:ph type="body" sz="quarter" idx="13"/>
          </p:nvPr>
        </p:nvSpPr>
        <p:spPr/>
        <p:txBody>
          <a:bodyPr/>
          <a:lstStyle/>
          <a:p>
            <a:r>
              <a:rPr lang="en-US" i="1" dirty="0"/>
              <a:t>Results (nominal point, no upper limit in EGR temp)</a:t>
            </a:r>
          </a:p>
          <a:p>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21</a:t>
            </a:fld>
            <a:endParaRPr lang="en-US" dirty="0"/>
          </a:p>
        </p:txBody>
      </p:sp>
      <p:pic>
        <p:nvPicPr>
          <p:cNvPr id="34" name="Image 33"/>
          <p:cNvPicPr>
            <a:picLocks noChangeAspect="1"/>
          </p:cNvPicPr>
          <p:nvPr/>
        </p:nvPicPr>
        <p:blipFill>
          <a:blip r:embed="rId3"/>
          <a:stretch>
            <a:fillRect/>
          </a:stretch>
        </p:blipFill>
        <p:spPr>
          <a:xfrm>
            <a:off x="3275856" y="2276872"/>
            <a:ext cx="5705475" cy="2721987"/>
          </a:xfrm>
          <a:prstGeom prst="rect">
            <a:avLst/>
          </a:prstGeom>
          <a:ln w="25400">
            <a:solidFill>
              <a:schemeClr val="tx1"/>
            </a:solidFill>
          </a:ln>
        </p:spPr>
      </p:pic>
      <p:sp>
        <p:nvSpPr>
          <p:cNvPr id="35" name="ZoneTexte 34"/>
          <p:cNvSpPr txBox="1"/>
          <p:nvPr/>
        </p:nvSpPr>
        <p:spPr>
          <a:xfrm>
            <a:off x="251520" y="2348880"/>
            <a:ext cx="3643511" cy="3416320"/>
          </a:xfrm>
          <a:prstGeom prst="rect">
            <a:avLst/>
          </a:prstGeom>
          <a:noFill/>
          <a:ln w="25400">
            <a:noFill/>
          </a:ln>
        </p:spPr>
        <p:txBody>
          <a:bodyPr wrap="square" rtlCol="0">
            <a:spAutoFit/>
          </a:bodyPr>
          <a:lstStyle/>
          <a:p>
            <a:r>
              <a:rPr lang="en-US" dirty="0"/>
              <a:t>Net power output:</a:t>
            </a:r>
          </a:p>
          <a:p>
            <a:r>
              <a:rPr lang="en-US" dirty="0"/>
              <a:t>	10.9 kW</a:t>
            </a:r>
          </a:p>
          <a:p>
            <a:r>
              <a:rPr lang="en-US" dirty="0"/>
              <a:t>Evaporating pressure:</a:t>
            </a:r>
          </a:p>
          <a:p>
            <a:r>
              <a:rPr lang="en-US" dirty="0"/>
              <a:t>	19 bar</a:t>
            </a:r>
          </a:p>
          <a:p>
            <a:r>
              <a:rPr lang="en-US" dirty="0"/>
              <a:t>Condensing pressure:</a:t>
            </a:r>
          </a:p>
          <a:p>
            <a:r>
              <a:rPr lang="en-US" dirty="0"/>
              <a:t>	1 bar</a:t>
            </a:r>
          </a:p>
          <a:p>
            <a:r>
              <a:rPr lang="en-US" dirty="0"/>
              <a:t>Rotational speed:</a:t>
            </a:r>
          </a:p>
          <a:p>
            <a:r>
              <a:rPr lang="en-US" dirty="0"/>
              <a:t>	25 </a:t>
            </a:r>
            <a:r>
              <a:rPr lang="en-US" dirty="0" err="1"/>
              <a:t>krpm</a:t>
            </a:r>
            <a:r>
              <a:rPr lang="en-US" dirty="0"/>
              <a:t> (6.25 cm³)</a:t>
            </a:r>
          </a:p>
          <a:p>
            <a:r>
              <a:rPr lang="en-US" dirty="0"/>
              <a:t>Overheating degree:</a:t>
            </a:r>
          </a:p>
          <a:p>
            <a:r>
              <a:rPr lang="en-US" dirty="0"/>
              <a:t>	48 °C</a:t>
            </a:r>
          </a:p>
          <a:p>
            <a:r>
              <a:rPr lang="en-US" dirty="0"/>
              <a:t>Built-in volume ratio:</a:t>
            </a:r>
          </a:p>
          <a:p>
            <a:r>
              <a:rPr lang="en-US" dirty="0"/>
              <a:t>	6</a:t>
            </a:r>
          </a:p>
        </p:txBody>
      </p:sp>
      <p:sp>
        <p:nvSpPr>
          <p:cNvPr id="36" name="ZoneTexte 35"/>
          <p:cNvSpPr txBox="1"/>
          <p:nvPr/>
        </p:nvSpPr>
        <p:spPr>
          <a:xfrm>
            <a:off x="683568" y="1628800"/>
            <a:ext cx="7387927" cy="369332"/>
          </a:xfrm>
          <a:prstGeom prst="rect">
            <a:avLst/>
          </a:prstGeom>
          <a:noFill/>
          <a:ln w="25400">
            <a:solidFill>
              <a:schemeClr val="tx1"/>
            </a:solidFill>
          </a:ln>
        </p:spPr>
        <p:txBody>
          <a:bodyPr wrap="square" rtlCol="0">
            <a:spAutoFit/>
          </a:bodyPr>
          <a:lstStyle/>
          <a:p>
            <a:r>
              <a:rPr lang="en-US" dirty="0"/>
              <a:t>Best case: Screw expander, topology 5 (parallel) and ethanol</a:t>
            </a:r>
            <a:endParaRPr lang="fr-BE" dirty="0"/>
          </a:p>
        </p:txBody>
      </p:sp>
    </p:spTree>
    <p:extLst>
      <p:ext uri="{BB962C8B-B14F-4D97-AF65-F5344CB8AC3E}">
        <p14:creationId xmlns:p14="http://schemas.microsoft.com/office/powerpoint/2010/main" val="23241681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err="1"/>
              <a:t>Thermoeconomic</a:t>
            </a:r>
            <a:r>
              <a:rPr lang="en-US" sz="3200" dirty="0"/>
              <a:t> optimization</a:t>
            </a:r>
          </a:p>
        </p:txBody>
      </p:sp>
      <p:sp>
        <p:nvSpPr>
          <p:cNvPr id="4" name="Text Placeholder 3"/>
          <p:cNvSpPr>
            <a:spLocks noGrp="1"/>
          </p:cNvSpPr>
          <p:nvPr>
            <p:ph type="body" sz="quarter" idx="13"/>
          </p:nvPr>
        </p:nvSpPr>
        <p:spPr/>
        <p:txBody>
          <a:bodyPr/>
          <a:lstStyle/>
          <a:p>
            <a:r>
              <a:rPr lang="en-US" i="1" dirty="0"/>
              <a:t>Results (nominal point, upper limit on EGR temp)</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22</a:t>
            </a:fld>
            <a:endParaRPr lang="en-US" dirty="0"/>
          </a:p>
        </p:txBody>
      </p:sp>
      <p:pic>
        <p:nvPicPr>
          <p:cNvPr id="12" name="Image 11" descr="Capture d’écran"/>
          <p:cNvPicPr>
            <a:picLocks noChangeAspect="1"/>
          </p:cNvPicPr>
          <p:nvPr/>
        </p:nvPicPr>
        <p:blipFill>
          <a:blip r:embed="rId3"/>
          <a:stretch>
            <a:fillRect/>
          </a:stretch>
        </p:blipFill>
        <p:spPr>
          <a:xfrm>
            <a:off x="4355976" y="3789040"/>
            <a:ext cx="4549815" cy="2528304"/>
          </a:xfrm>
          <a:prstGeom prst="rect">
            <a:avLst/>
          </a:prstGeom>
          <a:ln w="25400">
            <a:solidFill>
              <a:schemeClr val="tx1"/>
            </a:solidFill>
          </a:ln>
        </p:spPr>
      </p:pic>
      <p:pic>
        <p:nvPicPr>
          <p:cNvPr id="13" name="Image 12" descr="Capture d’écran"/>
          <p:cNvPicPr>
            <a:picLocks noChangeAspect="1"/>
          </p:cNvPicPr>
          <p:nvPr/>
        </p:nvPicPr>
        <p:blipFill>
          <a:blip r:embed="rId4"/>
          <a:stretch>
            <a:fillRect/>
          </a:stretch>
        </p:blipFill>
        <p:spPr>
          <a:xfrm>
            <a:off x="0" y="1484784"/>
            <a:ext cx="4604716" cy="2528304"/>
          </a:xfrm>
          <a:prstGeom prst="rect">
            <a:avLst/>
          </a:prstGeom>
          <a:ln w="25400">
            <a:solidFill>
              <a:schemeClr val="tx1"/>
            </a:solidFill>
          </a:ln>
        </p:spPr>
      </p:pic>
      <p:sp>
        <p:nvSpPr>
          <p:cNvPr id="14" name="Oval 3"/>
          <p:cNvSpPr/>
          <p:nvPr/>
        </p:nvSpPr>
        <p:spPr>
          <a:xfrm>
            <a:off x="6444208" y="3933056"/>
            <a:ext cx="1343527" cy="1338476"/>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ZoneTexte 14"/>
          <p:cNvSpPr txBox="1"/>
          <p:nvPr/>
        </p:nvSpPr>
        <p:spPr>
          <a:xfrm>
            <a:off x="5868144" y="1700808"/>
            <a:ext cx="2551043" cy="1200329"/>
          </a:xfrm>
          <a:prstGeom prst="rect">
            <a:avLst/>
          </a:prstGeom>
          <a:solidFill>
            <a:schemeClr val="bg1"/>
          </a:solidFill>
          <a:ln w="25400">
            <a:solidFill>
              <a:schemeClr val="tx1"/>
            </a:solidFill>
          </a:ln>
        </p:spPr>
        <p:txBody>
          <a:bodyPr wrap="square" rtlCol="0">
            <a:spAutoFit/>
          </a:bodyPr>
          <a:lstStyle/>
          <a:p>
            <a:r>
              <a:rPr lang="en-US" dirty="0"/>
              <a:t>Topology 4 is impacted negatively by the temperature limit on the EGR</a:t>
            </a:r>
          </a:p>
        </p:txBody>
      </p:sp>
      <p:sp>
        <p:nvSpPr>
          <p:cNvPr id="3" name="ZoneTexte 2"/>
          <p:cNvSpPr txBox="1"/>
          <p:nvPr/>
        </p:nvSpPr>
        <p:spPr>
          <a:xfrm>
            <a:off x="251520" y="4149080"/>
            <a:ext cx="4211960" cy="369332"/>
          </a:xfrm>
          <a:prstGeom prst="rect">
            <a:avLst/>
          </a:prstGeom>
          <a:noFill/>
        </p:spPr>
        <p:txBody>
          <a:bodyPr wrap="square" rtlCol="0">
            <a:spAutoFit/>
          </a:bodyPr>
          <a:lstStyle/>
          <a:p>
            <a:r>
              <a:rPr lang="en-US" i="1" dirty="0"/>
              <a:t>No upper limit on EGR temperature</a:t>
            </a:r>
          </a:p>
        </p:txBody>
      </p:sp>
      <p:sp>
        <p:nvSpPr>
          <p:cNvPr id="17" name="ZoneTexte 16"/>
          <p:cNvSpPr txBox="1"/>
          <p:nvPr/>
        </p:nvSpPr>
        <p:spPr>
          <a:xfrm>
            <a:off x="4283968" y="6372036"/>
            <a:ext cx="4320480" cy="369332"/>
          </a:xfrm>
          <a:prstGeom prst="rect">
            <a:avLst/>
          </a:prstGeom>
          <a:noFill/>
        </p:spPr>
        <p:txBody>
          <a:bodyPr wrap="square" rtlCol="0">
            <a:spAutoFit/>
          </a:bodyPr>
          <a:lstStyle/>
          <a:p>
            <a:r>
              <a:rPr lang="en-US" i="1" dirty="0"/>
              <a:t>Upper limit on EGR temperature (120°C)</a:t>
            </a:r>
          </a:p>
        </p:txBody>
      </p:sp>
      <p:pic>
        <p:nvPicPr>
          <p:cNvPr id="18" name="Image 17"/>
          <p:cNvPicPr>
            <a:picLocks noChangeAspect="1"/>
          </p:cNvPicPr>
          <p:nvPr/>
        </p:nvPicPr>
        <p:blipFill>
          <a:blip r:embed="rId5"/>
          <a:stretch>
            <a:fillRect/>
          </a:stretch>
        </p:blipFill>
        <p:spPr>
          <a:xfrm>
            <a:off x="323528" y="4725144"/>
            <a:ext cx="2820238" cy="1967074"/>
          </a:xfrm>
          <a:prstGeom prst="rect">
            <a:avLst/>
          </a:prstGeom>
        </p:spPr>
      </p:pic>
    </p:spTree>
    <p:extLst>
      <p:ext uri="{BB962C8B-B14F-4D97-AF65-F5344CB8AC3E}">
        <p14:creationId xmlns:p14="http://schemas.microsoft.com/office/powerpoint/2010/main" val="7733581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fade">
                                      <p:cBhvr>
                                        <p:cTn id="7" dur="1000"/>
                                        <p:tgtEl>
                                          <p:spTgt spid="15"/>
                                        </p:tgtEl>
                                      </p:cBhvr>
                                    </p:animEffect>
                                    <p:anim calcmode="lin" valueType="num">
                                      <p:cBhvr>
                                        <p:cTn id="8" dur="1000" fill="hold"/>
                                        <p:tgtEl>
                                          <p:spTgt spid="15"/>
                                        </p:tgtEl>
                                        <p:attrNameLst>
                                          <p:attrName>ppt_x</p:attrName>
                                        </p:attrNameLst>
                                      </p:cBhvr>
                                      <p:tavLst>
                                        <p:tav tm="0">
                                          <p:val>
                                            <p:strVal val="#ppt_x"/>
                                          </p:val>
                                        </p:tav>
                                        <p:tav tm="100000">
                                          <p:val>
                                            <p:strVal val="#ppt_x"/>
                                          </p:val>
                                        </p:tav>
                                      </p:tavLst>
                                    </p:anim>
                                    <p:anim calcmode="lin" valueType="num">
                                      <p:cBhvr>
                                        <p:cTn id="9" dur="1000" fill="hold"/>
                                        <p:tgtEl>
                                          <p:spTgt spid="15"/>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fade">
                                      <p:cBhvr>
                                        <p:cTn id="12" dur="1000"/>
                                        <p:tgtEl>
                                          <p:spTgt spid="14"/>
                                        </p:tgtEl>
                                      </p:cBhvr>
                                    </p:animEffect>
                                    <p:anim calcmode="lin" valueType="num">
                                      <p:cBhvr>
                                        <p:cTn id="13" dur="1000" fill="hold"/>
                                        <p:tgtEl>
                                          <p:spTgt spid="14"/>
                                        </p:tgtEl>
                                        <p:attrNameLst>
                                          <p:attrName>ppt_x</p:attrName>
                                        </p:attrNameLst>
                                      </p:cBhvr>
                                      <p:tavLst>
                                        <p:tav tm="0">
                                          <p:val>
                                            <p:strVal val="#ppt_x"/>
                                          </p:val>
                                        </p:tav>
                                        <p:tav tm="100000">
                                          <p:val>
                                            <p:strVal val="#ppt_x"/>
                                          </p:val>
                                        </p:tav>
                                      </p:tavLst>
                                    </p:anim>
                                    <p:anim calcmode="lin" valueType="num">
                                      <p:cBhvr>
                                        <p:cTn id="14" dur="1000" fill="hold"/>
                                        <p:tgtEl>
                                          <p:spTgt spid="14"/>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15"/>
                                        </p:tgtEl>
                                      </p:cBhvr>
                                    </p:animEffect>
                                    <p:anim calcmode="lin" valueType="num">
                                      <p:cBhvr>
                                        <p:cTn id="19" dur="1000"/>
                                        <p:tgtEl>
                                          <p:spTgt spid="15"/>
                                        </p:tgtEl>
                                        <p:attrNameLst>
                                          <p:attrName>ppt_x</p:attrName>
                                        </p:attrNameLst>
                                      </p:cBhvr>
                                      <p:tavLst>
                                        <p:tav tm="0">
                                          <p:val>
                                            <p:strVal val="ppt_x"/>
                                          </p:val>
                                        </p:tav>
                                        <p:tav tm="100000">
                                          <p:val>
                                            <p:strVal val="ppt_x"/>
                                          </p:val>
                                        </p:tav>
                                      </p:tavLst>
                                    </p:anim>
                                    <p:anim calcmode="lin" valueType="num">
                                      <p:cBhvr>
                                        <p:cTn id="20" dur="1000"/>
                                        <p:tgtEl>
                                          <p:spTgt spid="15"/>
                                        </p:tgtEl>
                                        <p:attrNameLst>
                                          <p:attrName>ppt_y</p:attrName>
                                        </p:attrNameLst>
                                      </p:cBhvr>
                                      <p:tavLst>
                                        <p:tav tm="0">
                                          <p:val>
                                            <p:strVal val="ppt_y"/>
                                          </p:val>
                                        </p:tav>
                                        <p:tav tm="100000">
                                          <p:val>
                                            <p:strVal val="ppt_y+.1"/>
                                          </p:val>
                                        </p:tav>
                                      </p:tavLst>
                                    </p:anim>
                                    <p:set>
                                      <p:cBhvr>
                                        <p:cTn id="21" dur="1" fill="hold">
                                          <p:stCondLst>
                                            <p:cond delay="999"/>
                                          </p:stCondLst>
                                        </p:cTn>
                                        <p:tgtEl>
                                          <p:spTgt spid="15"/>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14"/>
                                        </p:tgtEl>
                                      </p:cBhvr>
                                    </p:animEffect>
                                    <p:anim calcmode="lin" valueType="num">
                                      <p:cBhvr>
                                        <p:cTn id="24" dur="1000"/>
                                        <p:tgtEl>
                                          <p:spTgt spid="14"/>
                                        </p:tgtEl>
                                        <p:attrNameLst>
                                          <p:attrName>ppt_x</p:attrName>
                                        </p:attrNameLst>
                                      </p:cBhvr>
                                      <p:tavLst>
                                        <p:tav tm="0">
                                          <p:val>
                                            <p:strVal val="ppt_x"/>
                                          </p:val>
                                        </p:tav>
                                        <p:tav tm="100000">
                                          <p:val>
                                            <p:strVal val="ppt_x"/>
                                          </p:val>
                                        </p:tav>
                                      </p:tavLst>
                                    </p:anim>
                                    <p:anim calcmode="lin" valueType="num">
                                      <p:cBhvr>
                                        <p:cTn id="25" dur="1000"/>
                                        <p:tgtEl>
                                          <p:spTgt spid="14"/>
                                        </p:tgtEl>
                                        <p:attrNameLst>
                                          <p:attrName>ppt_y</p:attrName>
                                        </p:attrNameLst>
                                      </p:cBhvr>
                                      <p:tavLst>
                                        <p:tav tm="0">
                                          <p:val>
                                            <p:strVal val="ppt_y"/>
                                          </p:val>
                                        </p:tav>
                                        <p:tav tm="100000">
                                          <p:val>
                                            <p:strVal val="ppt_y+.1"/>
                                          </p:val>
                                        </p:tav>
                                      </p:tavLst>
                                    </p:anim>
                                    <p:set>
                                      <p:cBhvr>
                                        <p:cTn id="26" dur="1" fill="hold">
                                          <p:stCondLst>
                                            <p:cond delay="999"/>
                                          </p:stCondLst>
                                        </p:cTn>
                                        <p:tgtEl>
                                          <p:spTgt spid="14"/>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Content of the presentation</a:t>
            </a:r>
          </a:p>
        </p:txBody>
      </p:sp>
      <p:sp>
        <p:nvSpPr>
          <p:cNvPr id="3" name="Content Placeholder 2"/>
          <p:cNvSpPr>
            <a:spLocks noGrp="1"/>
          </p:cNvSpPr>
          <p:nvPr>
            <p:ph idx="1"/>
          </p:nvPr>
        </p:nvSpPr>
        <p:spPr>
          <a:xfrm>
            <a:off x="899592" y="1628800"/>
            <a:ext cx="7787208" cy="4765983"/>
          </a:xfrm>
        </p:spPr>
        <p:txBody>
          <a:bodyPr>
            <a:normAutofit/>
          </a:bodyPr>
          <a:lstStyle/>
          <a:p>
            <a:pPr marL="457200" indent="-457200">
              <a:lnSpc>
                <a:spcPct val="114000"/>
              </a:lnSpc>
              <a:spcBef>
                <a:spcPts val="0"/>
              </a:spcBef>
              <a:spcAft>
                <a:spcPts val="600"/>
              </a:spcAft>
              <a:buFont typeface="+mj-lt"/>
              <a:buAutoNum type="arabicPeriod"/>
            </a:pPr>
            <a:r>
              <a:rPr lang="en-US" dirty="0"/>
              <a:t>Introduction</a:t>
            </a:r>
          </a:p>
          <a:p>
            <a:pPr marL="457200" indent="-457200">
              <a:lnSpc>
                <a:spcPct val="114000"/>
              </a:lnSpc>
              <a:spcBef>
                <a:spcPts val="0"/>
              </a:spcBef>
              <a:spcAft>
                <a:spcPts val="600"/>
              </a:spcAft>
              <a:buFont typeface="+mj-lt"/>
              <a:buAutoNum type="arabicPeriod"/>
            </a:pPr>
            <a:r>
              <a:rPr lang="en-US" dirty="0"/>
              <a:t>Definition of the case study</a:t>
            </a:r>
          </a:p>
          <a:p>
            <a:pPr marL="457200" indent="-457200">
              <a:lnSpc>
                <a:spcPct val="114000"/>
              </a:lnSpc>
              <a:spcBef>
                <a:spcPts val="0"/>
              </a:spcBef>
              <a:spcAft>
                <a:spcPts val="600"/>
              </a:spcAft>
              <a:buFont typeface="+mj-lt"/>
              <a:buAutoNum type="arabicPeriod"/>
            </a:pPr>
            <a:r>
              <a:rPr lang="en-US" dirty="0"/>
              <a:t>Simulation model of waste heat recovery systems</a:t>
            </a:r>
          </a:p>
          <a:p>
            <a:pPr marL="457200" indent="-457200">
              <a:lnSpc>
                <a:spcPct val="114000"/>
              </a:lnSpc>
              <a:spcBef>
                <a:spcPts val="0"/>
              </a:spcBef>
              <a:spcAft>
                <a:spcPts val="600"/>
              </a:spcAft>
              <a:buFont typeface="+mj-lt"/>
              <a:buAutoNum type="arabicPeriod"/>
            </a:pPr>
            <a:r>
              <a:rPr lang="en-US" dirty="0"/>
              <a:t>Selection of design conditions</a:t>
            </a:r>
          </a:p>
          <a:p>
            <a:pPr marL="457200" indent="-457200">
              <a:lnSpc>
                <a:spcPct val="114000"/>
              </a:lnSpc>
              <a:spcBef>
                <a:spcPts val="0"/>
              </a:spcBef>
              <a:spcAft>
                <a:spcPts val="600"/>
              </a:spcAft>
              <a:buFont typeface="+mj-lt"/>
              <a:buAutoNum type="arabicPeriod"/>
            </a:pPr>
            <a:r>
              <a:rPr lang="en-US" dirty="0" err="1"/>
              <a:t>Thermoeconomic</a:t>
            </a:r>
            <a:r>
              <a:rPr lang="en-US" dirty="0"/>
              <a:t> optimization of the design</a:t>
            </a:r>
          </a:p>
          <a:p>
            <a:pPr marL="457200" indent="-457200">
              <a:lnSpc>
                <a:spcPct val="114000"/>
              </a:lnSpc>
              <a:spcBef>
                <a:spcPts val="0"/>
              </a:spcBef>
              <a:spcAft>
                <a:spcPts val="600"/>
              </a:spcAft>
              <a:buFont typeface="+mj-lt"/>
              <a:buAutoNum type="arabicPeriod"/>
            </a:pPr>
            <a:r>
              <a:rPr lang="en-US" b="1" dirty="0"/>
              <a:t>Optimization of off-design performance</a:t>
            </a:r>
          </a:p>
          <a:p>
            <a:pPr marL="457200" indent="-457200">
              <a:lnSpc>
                <a:spcPct val="114000"/>
              </a:lnSpc>
              <a:spcBef>
                <a:spcPts val="0"/>
              </a:spcBef>
              <a:spcAft>
                <a:spcPts val="600"/>
              </a:spcAft>
              <a:buFont typeface="+mj-lt"/>
              <a:buAutoNum type="arabicPeriod"/>
            </a:pPr>
            <a:r>
              <a:rPr lang="en-US" dirty="0"/>
              <a:t>Conclusions</a:t>
            </a:r>
          </a:p>
          <a:p>
            <a:pPr marL="457200" indent="-457200">
              <a:buFont typeface="+mj-lt"/>
              <a:buAutoNum type="arabicPeriod"/>
            </a:pPr>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23</a:t>
            </a:fld>
            <a:endParaRPr lang="en-US" dirty="0"/>
          </a:p>
        </p:txBody>
      </p:sp>
    </p:spTree>
    <p:extLst>
      <p:ext uri="{BB962C8B-B14F-4D97-AF65-F5344CB8AC3E}">
        <p14:creationId xmlns:p14="http://schemas.microsoft.com/office/powerpoint/2010/main" val="109168650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Off-design optimization</a:t>
            </a:r>
          </a:p>
        </p:txBody>
      </p:sp>
      <p:sp>
        <p:nvSpPr>
          <p:cNvPr id="4" name="Text Placeholder 3"/>
          <p:cNvSpPr>
            <a:spLocks noGrp="1"/>
          </p:cNvSpPr>
          <p:nvPr>
            <p:ph type="body" sz="quarter" idx="13"/>
          </p:nvPr>
        </p:nvSpPr>
        <p:spPr/>
        <p:txBody>
          <a:bodyPr/>
          <a:lstStyle/>
          <a:p>
            <a:r>
              <a:rPr lang="en-US" i="1" dirty="0"/>
              <a:t>Results</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24</a:t>
            </a:fld>
            <a:endParaRPr lang="en-US" dirty="0"/>
          </a:p>
        </p:txBody>
      </p:sp>
      <p:pic>
        <p:nvPicPr>
          <p:cNvPr id="12" name="Image 11" descr="Capture d’écran"/>
          <p:cNvPicPr>
            <a:picLocks noChangeAspect="1"/>
          </p:cNvPicPr>
          <p:nvPr/>
        </p:nvPicPr>
        <p:blipFill>
          <a:blip r:embed="rId3"/>
          <a:stretch>
            <a:fillRect/>
          </a:stretch>
        </p:blipFill>
        <p:spPr>
          <a:xfrm>
            <a:off x="4024187" y="3084940"/>
            <a:ext cx="4898585" cy="2719748"/>
          </a:xfrm>
          <a:prstGeom prst="rect">
            <a:avLst/>
          </a:prstGeom>
          <a:ln w="25400">
            <a:solidFill>
              <a:schemeClr val="tx1"/>
            </a:solidFill>
          </a:ln>
        </p:spPr>
      </p:pic>
      <p:pic>
        <p:nvPicPr>
          <p:cNvPr id="13" name="Image 12" descr="Capture d’écran"/>
          <p:cNvPicPr>
            <a:picLocks noChangeAspect="1"/>
          </p:cNvPicPr>
          <p:nvPr/>
        </p:nvPicPr>
        <p:blipFill>
          <a:blip r:embed="rId4"/>
          <a:stretch>
            <a:fillRect/>
          </a:stretch>
        </p:blipFill>
        <p:spPr>
          <a:xfrm>
            <a:off x="308622" y="1333091"/>
            <a:ext cx="4971434" cy="2715566"/>
          </a:xfrm>
          <a:prstGeom prst="rect">
            <a:avLst/>
          </a:prstGeom>
          <a:ln w="25400">
            <a:solidFill>
              <a:schemeClr val="tx1"/>
            </a:solidFill>
          </a:ln>
        </p:spPr>
      </p:pic>
      <p:sp>
        <p:nvSpPr>
          <p:cNvPr id="14" name="ZoneTexte 13"/>
          <p:cNvSpPr txBox="1"/>
          <p:nvPr/>
        </p:nvSpPr>
        <p:spPr>
          <a:xfrm>
            <a:off x="5825758" y="1376678"/>
            <a:ext cx="2551311" cy="1200329"/>
          </a:xfrm>
          <a:prstGeom prst="rect">
            <a:avLst/>
          </a:prstGeom>
          <a:solidFill>
            <a:schemeClr val="bg1"/>
          </a:solidFill>
          <a:ln w="25400">
            <a:solidFill>
              <a:schemeClr val="tx1"/>
            </a:solidFill>
          </a:ln>
        </p:spPr>
        <p:txBody>
          <a:bodyPr wrap="square" rtlCol="0">
            <a:spAutoFit/>
          </a:bodyPr>
          <a:lstStyle/>
          <a:p>
            <a:r>
              <a:rPr lang="en-US" dirty="0"/>
              <a:t>Inlet temperature constraint limits performance with ethanol</a:t>
            </a:r>
          </a:p>
        </p:txBody>
      </p:sp>
      <p:sp>
        <p:nvSpPr>
          <p:cNvPr id="15" name="Oval 3"/>
          <p:cNvSpPr/>
          <p:nvPr/>
        </p:nvSpPr>
        <p:spPr>
          <a:xfrm>
            <a:off x="5280055" y="3362857"/>
            <a:ext cx="2865461" cy="1371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3"/>
          <p:cNvSpPr/>
          <p:nvPr/>
        </p:nvSpPr>
        <p:spPr>
          <a:xfrm>
            <a:off x="7094483" y="4836900"/>
            <a:ext cx="893379" cy="78074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ZoneTexte 16"/>
          <p:cNvSpPr txBox="1"/>
          <p:nvPr/>
        </p:nvSpPr>
        <p:spPr>
          <a:xfrm>
            <a:off x="6084168" y="1412776"/>
            <a:ext cx="2551043" cy="1200329"/>
          </a:xfrm>
          <a:prstGeom prst="rect">
            <a:avLst/>
          </a:prstGeom>
          <a:solidFill>
            <a:schemeClr val="bg1"/>
          </a:solidFill>
          <a:ln w="25400">
            <a:solidFill>
              <a:schemeClr val="tx1"/>
            </a:solidFill>
          </a:ln>
        </p:spPr>
        <p:txBody>
          <a:bodyPr wrap="square" rtlCol="0">
            <a:spAutoFit/>
          </a:bodyPr>
          <a:lstStyle/>
          <a:p>
            <a:r>
              <a:rPr lang="en-US" dirty="0"/>
              <a:t>Topology 5 with ethanol and the screw expander appears to be the best choice</a:t>
            </a:r>
          </a:p>
        </p:txBody>
      </p:sp>
      <p:sp>
        <p:nvSpPr>
          <p:cNvPr id="18" name="Oval 3"/>
          <p:cNvSpPr/>
          <p:nvPr/>
        </p:nvSpPr>
        <p:spPr>
          <a:xfrm>
            <a:off x="3465628" y="1333091"/>
            <a:ext cx="893379" cy="2683629"/>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ZoneTexte 2"/>
          <p:cNvSpPr txBox="1"/>
          <p:nvPr/>
        </p:nvSpPr>
        <p:spPr>
          <a:xfrm>
            <a:off x="467543" y="4725144"/>
            <a:ext cx="3167831" cy="1863279"/>
          </a:xfrm>
          <a:prstGeom prst="rect">
            <a:avLst/>
          </a:prstGeom>
          <a:noFill/>
        </p:spPr>
        <p:txBody>
          <a:bodyPr wrap="square" rtlCol="0">
            <a:spAutoFit/>
          </a:bodyPr>
          <a:lstStyle/>
          <a:p>
            <a:pPr marL="285750" indent="-285750">
              <a:lnSpc>
                <a:spcPct val="114000"/>
              </a:lnSpc>
              <a:spcAft>
                <a:spcPts val="600"/>
              </a:spcAft>
              <a:buFont typeface="Arial"/>
              <a:buChar char="•"/>
            </a:pPr>
            <a:r>
              <a:rPr lang="en-US" dirty="0"/>
              <a:t>Working fluid: ethanol</a:t>
            </a:r>
          </a:p>
          <a:p>
            <a:pPr marL="285750" indent="-285750">
              <a:lnSpc>
                <a:spcPct val="114000"/>
              </a:lnSpc>
              <a:spcAft>
                <a:spcPts val="600"/>
              </a:spcAft>
              <a:buFont typeface="Arial"/>
              <a:buChar char="•"/>
            </a:pPr>
            <a:r>
              <a:rPr lang="en-US" dirty="0"/>
              <a:t>Design is fixed</a:t>
            </a:r>
          </a:p>
          <a:p>
            <a:pPr marL="285750" indent="-285750">
              <a:lnSpc>
                <a:spcPct val="114000"/>
              </a:lnSpc>
              <a:spcAft>
                <a:spcPts val="600"/>
              </a:spcAft>
              <a:buFont typeface="Arial"/>
              <a:buChar char="•"/>
            </a:pPr>
            <a:r>
              <a:rPr lang="en-US" dirty="0"/>
              <a:t>Evaporating pressure and superheat are adjusted</a:t>
            </a:r>
          </a:p>
          <a:p>
            <a:endParaRPr lang="en-US" dirty="0"/>
          </a:p>
        </p:txBody>
      </p:sp>
    </p:spTree>
    <p:extLst>
      <p:ext uri="{BB962C8B-B14F-4D97-AF65-F5344CB8AC3E}">
        <p14:creationId xmlns:p14="http://schemas.microsoft.com/office/powerpoint/2010/main" val="1395003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fade">
                                      <p:cBhvr>
                                        <p:cTn id="7" dur="1000"/>
                                        <p:tgtEl>
                                          <p:spTgt spid="14"/>
                                        </p:tgtEl>
                                      </p:cBhvr>
                                    </p:animEffect>
                                    <p:anim calcmode="lin" valueType="num">
                                      <p:cBhvr>
                                        <p:cTn id="8" dur="1000" fill="hold"/>
                                        <p:tgtEl>
                                          <p:spTgt spid="14"/>
                                        </p:tgtEl>
                                        <p:attrNameLst>
                                          <p:attrName>ppt_x</p:attrName>
                                        </p:attrNameLst>
                                      </p:cBhvr>
                                      <p:tavLst>
                                        <p:tav tm="0">
                                          <p:val>
                                            <p:strVal val="#ppt_x"/>
                                          </p:val>
                                        </p:tav>
                                        <p:tav tm="100000">
                                          <p:val>
                                            <p:strVal val="#ppt_x"/>
                                          </p:val>
                                        </p:tav>
                                      </p:tavLst>
                                    </p:anim>
                                    <p:anim calcmode="lin" valueType="num">
                                      <p:cBhvr>
                                        <p:cTn id="9" dur="1000" fill="hold"/>
                                        <p:tgtEl>
                                          <p:spTgt spid="14"/>
                                        </p:tgtEl>
                                        <p:attrNameLst>
                                          <p:attrName>ppt_y</p:attrName>
                                        </p:attrNameLst>
                                      </p:cBhvr>
                                      <p:tavLst>
                                        <p:tav tm="0">
                                          <p:val>
                                            <p:strVal val="#ppt_y+.1"/>
                                          </p:val>
                                        </p:tav>
                                        <p:tav tm="100000">
                                          <p:val>
                                            <p:strVal val="#ppt_y"/>
                                          </p:val>
                                        </p:tav>
                                      </p:tavLst>
                                    </p:anim>
                                  </p:childTnLst>
                                </p:cTn>
                              </p:par>
                              <p:par>
                                <p:cTn id="10" presetID="42" presetClass="entr" presetSubtype="0" fill="hold" grpId="0" nodeType="withEffect">
                                  <p:stCondLst>
                                    <p:cond delay="0"/>
                                  </p:stCondLst>
                                  <p:childTnLst>
                                    <p:set>
                                      <p:cBhvr>
                                        <p:cTn id="11" dur="1" fill="hold">
                                          <p:stCondLst>
                                            <p:cond delay="0"/>
                                          </p:stCondLst>
                                        </p:cTn>
                                        <p:tgtEl>
                                          <p:spTgt spid="15"/>
                                        </p:tgtEl>
                                        <p:attrNameLst>
                                          <p:attrName>style.visibility</p:attrName>
                                        </p:attrNameLst>
                                      </p:cBhvr>
                                      <p:to>
                                        <p:strVal val="visible"/>
                                      </p:to>
                                    </p:set>
                                    <p:animEffect transition="in" filter="fade">
                                      <p:cBhvr>
                                        <p:cTn id="12" dur="1000"/>
                                        <p:tgtEl>
                                          <p:spTgt spid="15"/>
                                        </p:tgtEl>
                                      </p:cBhvr>
                                    </p:animEffect>
                                    <p:anim calcmode="lin" valueType="num">
                                      <p:cBhvr>
                                        <p:cTn id="13" dur="1000" fill="hold"/>
                                        <p:tgtEl>
                                          <p:spTgt spid="15"/>
                                        </p:tgtEl>
                                        <p:attrNameLst>
                                          <p:attrName>ppt_x</p:attrName>
                                        </p:attrNameLst>
                                      </p:cBhvr>
                                      <p:tavLst>
                                        <p:tav tm="0">
                                          <p:val>
                                            <p:strVal val="#ppt_x"/>
                                          </p:val>
                                        </p:tav>
                                        <p:tav tm="100000">
                                          <p:val>
                                            <p:strVal val="#ppt_x"/>
                                          </p:val>
                                        </p:tav>
                                      </p:tavLst>
                                    </p:anim>
                                    <p:anim calcmode="lin" valueType="num">
                                      <p:cBhvr>
                                        <p:cTn id="14" dur="1000" fill="hold"/>
                                        <p:tgtEl>
                                          <p:spTgt spid="1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42" presetClass="exit" presetSubtype="0" fill="hold" grpId="1" nodeType="clickEffect">
                                  <p:stCondLst>
                                    <p:cond delay="0"/>
                                  </p:stCondLst>
                                  <p:childTnLst>
                                    <p:animEffect transition="out" filter="fade">
                                      <p:cBhvr>
                                        <p:cTn id="18" dur="1000"/>
                                        <p:tgtEl>
                                          <p:spTgt spid="14"/>
                                        </p:tgtEl>
                                      </p:cBhvr>
                                    </p:animEffect>
                                    <p:anim calcmode="lin" valueType="num">
                                      <p:cBhvr>
                                        <p:cTn id="19" dur="1000"/>
                                        <p:tgtEl>
                                          <p:spTgt spid="14"/>
                                        </p:tgtEl>
                                        <p:attrNameLst>
                                          <p:attrName>ppt_x</p:attrName>
                                        </p:attrNameLst>
                                      </p:cBhvr>
                                      <p:tavLst>
                                        <p:tav tm="0">
                                          <p:val>
                                            <p:strVal val="ppt_x"/>
                                          </p:val>
                                        </p:tav>
                                        <p:tav tm="100000">
                                          <p:val>
                                            <p:strVal val="ppt_x"/>
                                          </p:val>
                                        </p:tav>
                                      </p:tavLst>
                                    </p:anim>
                                    <p:anim calcmode="lin" valueType="num">
                                      <p:cBhvr>
                                        <p:cTn id="20" dur="1000"/>
                                        <p:tgtEl>
                                          <p:spTgt spid="14"/>
                                        </p:tgtEl>
                                        <p:attrNameLst>
                                          <p:attrName>ppt_y</p:attrName>
                                        </p:attrNameLst>
                                      </p:cBhvr>
                                      <p:tavLst>
                                        <p:tav tm="0">
                                          <p:val>
                                            <p:strVal val="ppt_y"/>
                                          </p:val>
                                        </p:tav>
                                        <p:tav tm="100000">
                                          <p:val>
                                            <p:strVal val="ppt_y+.1"/>
                                          </p:val>
                                        </p:tav>
                                      </p:tavLst>
                                    </p:anim>
                                    <p:set>
                                      <p:cBhvr>
                                        <p:cTn id="21" dur="1" fill="hold">
                                          <p:stCondLst>
                                            <p:cond delay="999"/>
                                          </p:stCondLst>
                                        </p:cTn>
                                        <p:tgtEl>
                                          <p:spTgt spid="14"/>
                                        </p:tgtEl>
                                        <p:attrNameLst>
                                          <p:attrName>style.visibility</p:attrName>
                                        </p:attrNameLst>
                                      </p:cBhvr>
                                      <p:to>
                                        <p:strVal val="hidden"/>
                                      </p:to>
                                    </p:set>
                                  </p:childTnLst>
                                </p:cTn>
                              </p:par>
                              <p:par>
                                <p:cTn id="22" presetID="42" presetClass="exit" presetSubtype="0" fill="hold" grpId="1" nodeType="withEffect">
                                  <p:stCondLst>
                                    <p:cond delay="0"/>
                                  </p:stCondLst>
                                  <p:childTnLst>
                                    <p:animEffect transition="out" filter="fade">
                                      <p:cBhvr>
                                        <p:cTn id="23" dur="1000"/>
                                        <p:tgtEl>
                                          <p:spTgt spid="15"/>
                                        </p:tgtEl>
                                      </p:cBhvr>
                                    </p:animEffect>
                                    <p:anim calcmode="lin" valueType="num">
                                      <p:cBhvr>
                                        <p:cTn id="24" dur="1000"/>
                                        <p:tgtEl>
                                          <p:spTgt spid="15"/>
                                        </p:tgtEl>
                                        <p:attrNameLst>
                                          <p:attrName>ppt_x</p:attrName>
                                        </p:attrNameLst>
                                      </p:cBhvr>
                                      <p:tavLst>
                                        <p:tav tm="0">
                                          <p:val>
                                            <p:strVal val="ppt_x"/>
                                          </p:val>
                                        </p:tav>
                                        <p:tav tm="100000">
                                          <p:val>
                                            <p:strVal val="ppt_x"/>
                                          </p:val>
                                        </p:tav>
                                      </p:tavLst>
                                    </p:anim>
                                    <p:anim calcmode="lin" valueType="num">
                                      <p:cBhvr>
                                        <p:cTn id="25" dur="1000"/>
                                        <p:tgtEl>
                                          <p:spTgt spid="15"/>
                                        </p:tgtEl>
                                        <p:attrNameLst>
                                          <p:attrName>ppt_y</p:attrName>
                                        </p:attrNameLst>
                                      </p:cBhvr>
                                      <p:tavLst>
                                        <p:tav tm="0">
                                          <p:val>
                                            <p:strVal val="ppt_y"/>
                                          </p:val>
                                        </p:tav>
                                        <p:tav tm="100000">
                                          <p:val>
                                            <p:strVal val="ppt_y+.1"/>
                                          </p:val>
                                        </p:tav>
                                      </p:tavLst>
                                    </p:anim>
                                    <p:set>
                                      <p:cBhvr>
                                        <p:cTn id="26" dur="1" fill="hold">
                                          <p:stCondLst>
                                            <p:cond delay="999"/>
                                          </p:stCondLst>
                                        </p:cTn>
                                        <p:tgtEl>
                                          <p:spTgt spid="15"/>
                                        </p:tgtEl>
                                        <p:attrNameLst>
                                          <p:attrName>style.visibility</p:attrName>
                                        </p:attrNameLst>
                                      </p:cBhvr>
                                      <p:to>
                                        <p:strVal val="hidden"/>
                                      </p:to>
                                    </p:set>
                                  </p:childTnLst>
                                </p:cTn>
                              </p:par>
                            </p:childTnLst>
                          </p:cTn>
                        </p:par>
                      </p:childTnLst>
                    </p:cTn>
                  </p:par>
                  <p:par>
                    <p:cTn id="27" fill="hold">
                      <p:stCondLst>
                        <p:cond delay="indefinite"/>
                      </p:stCondLst>
                      <p:childTnLst>
                        <p:par>
                          <p:cTn id="28" fill="hold">
                            <p:stCondLst>
                              <p:cond delay="0"/>
                            </p:stCondLst>
                            <p:childTnLst>
                              <p:par>
                                <p:cTn id="29" presetID="42" presetClass="entr" presetSubtype="0" fill="hold" grpId="0" nodeType="clickEffect">
                                  <p:stCondLst>
                                    <p:cond delay="0"/>
                                  </p:stCondLst>
                                  <p:childTnLst>
                                    <p:set>
                                      <p:cBhvr>
                                        <p:cTn id="30" dur="1" fill="hold">
                                          <p:stCondLst>
                                            <p:cond delay="0"/>
                                          </p:stCondLst>
                                        </p:cTn>
                                        <p:tgtEl>
                                          <p:spTgt spid="18"/>
                                        </p:tgtEl>
                                        <p:attrNameLst>
                                          <p:attrName>style.visibility</p:attrName>
                                        </p:attrNameLst>
                                      </p:cBhvr>
                                      <p:to>
                                        <p:strVal val="visible"/>
                                      </p:to>
                                    </p:set>
                                    <p:animEffect transition="in" filter="fade">
                                      <p:cBhvr>
                                        <p:cTn id="31" dur="1000"/>
                                        <p:tgtEl>
                                          <p:spTgt spid="18"/>
                                        </p:tgtEl>
                                      </p:cBhvr>
                                    </p:animEffect>
                                    <p:anim calcmode="lin" valueType="num">
                                      <p:cBhvr>
                                        <p:cTn id="32" dur="1000" fill="hold"/>
                                        <p:tgtEl>
                                          <p:spTgt spid="18"/>
                                        </p:tgtEl>
                                        <p:attrNameLst>
                                          <p:attrName>ppt_x</p:attrName>
                                        </p:attrNameLst>
                                      </p:cBhvr>
                                      <p:tavLst>
                                        <p:tav tm="0">
                                          <p:val>
                                            <p:strVal val="#ppt_x"/>
                                          </p:val>
                                        </p:tav>
                                        <p:tav tm="100000">
                                          <p:val>
                                            <p:strVal val="#ppt_x"/>
                                          </p:val>
                                        </p:tav>
                                      </p:tavLst>
                                    </p:anim>
                                    <p:anim calcmode="lin" valueType="num">
                                      <p:cBhvr>
                                        <p:cTn id="33" dur="1000" fill="hold"/>
                                        <p:tgtEl>
                                          <p:spTgt spid="18"/>
                                        </p:tgtEl>
                                        <p:attrNameLst>
                                          <p:attrName>ppt_y</p:attrName>
                                        </p:attrNameLst>
                                      </p:cBhvr>
                                      <p:tavLst>
                                        <p:tav tm="0">
                                          <p:val>
                                            <p:strVal val="#ppt_y+.1"/>
                                          </p:val>
                                        </p:tav>
                                        <p:tav tm="100000">
                                          <p:val>
                                            <p:strVal val="#ppt_y"/>
                                          </p:val>
                                        </p:tav>
                                      </p:tavLst>
                                    </p:anim>
                                  </p:childTnLst>
                                </p:cTn>
                              </p:par>
                              <p:par>
                                <p:cTn id="34" presetID="42" presetClass="entr" presetSubtype="0" fill="hold" grpId="0" nodeType="with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fade">
                                      <p:cBhvr>
                                        <p:cTn id="36" dur="1000"/>
                                        <p:tgtEl>
                                          <p:spTgt spid="17"/>
                                        </p:tgtEl>
                                      </p:cBhvr>
                                    </p:animEffect>
                                    <p:anim calcmode="lin" valueType="num">
                                      <p:cBhvr>
                                        <p:cTn id="37" dur="1000" fill="hold"/>
                                        <p:tgtEl>
                                          <p:spTgt spid="17"/>
                                        </p:tgtEl>
                                        <p:attrNameLst>
                                          <p:attrName>ppt_x</p:attrName>
                                        </p:attrNameLst>
                                      </p:cBhvr>
                                      <p:tavLst>
                                        <p:tav tm="0">
                                          <p:val>
                                            <p:strVal val="#ppt_x"/>
                                          </p:val>
                                        </p:tav>
                                        <p:tav tm="100000">
                                          <p:val>
                                            <p:strVal val="#ppt_x"/>
                                          </p:val>
                                        </p:tav>
                                      </p:tavLst>
                                    </p:anim>
                                    <p:anim calcmode="lin" valueType="num">
                                      <p:cBhvr>
                                        <p:cTn id="38" dur="1000" fill="hold"/>
                                        <p:tgtEl>
                                          <p:spTgt spid="17"/>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16"/>
                                        </p:tgtEl>
                                        <p:attrNameLst>
                                          <p:attrName>style.visibility</p:attrName>
                                        </p:attrNameLst>
                                      </p:cBhvr>
                                      <p:to>
                                        <p:strVal val="visible"/>
                                      </p:to>
                                    </p:set>
                                    <p:animEffect transition="in" filter="fade">
                                      <p:cBhvr>
                                        <p:cTn id="41" dur="1000"/>
                                        <p:tgtEl>
                                          <p:spTgt spid="16"/>
                                        </p:tgtEl>
                                      </p:cBhvr>
                                    </p:animEffect>
                                    <p:anim calcmode="lin" valueType="num">
                                      <p:cBhvr>
                                        <p:cTn id="42" dur="1000" fill="hold"/>
                                        <p:tgtEl>
                                          <p:spTgt spid="16"/>
                                        </p:tgtEl>
                                        <p:attrNameLst>
                                          <p:attrName>ppt_x</p:attrName>
                                        </p:attrNameLst>
                                      </p:cBhvr>
                                      <p:tavLst>
                                        <p:tav tm="0">
                                          <p:val>
                                            <p:strVal val="#ppt_x"/>
                                          </p:val>
                                        </p:tav>
                                        <p:tav tm="100000">
                                          <p:val>
                                            <p:strVal val="#ppt_x"/>
                                          </p:val>
                                        </p:tav>
                                      </p:tavLst>
                                    </p:anim>
                                    <p:anim calcmode="lin" valueType="num">
                                      <p:cBhvr>
                                        <p:cTn id="43"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15" grpId="0" animBg="1"/>
      <p:bldP spid="15" grpId="1" animBg="1"/>
      <p:bldP spid="16" grpId="0" animBg="1"/>
      <p:bldP spid="17" grpId="0" animBg="1"/>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Conclusions</a:t>
            </a:r>
          </a:p>
        </p:txBody>
      </p:sp>
      <p:sp>
        <p:nvSpPr>
          <p:cNvPr id="4" name="Text Placeholder 3"/>
          <p:cNvSpPr>
            <a:spLocks noGrp="1"/>
          </p:cNvSpPr>
          <p:nvPr>
            <p:ph type="body" sz="quarter" idx="13"/>
          </p:nvPr>
        </p:nvSpPr>
        <p:spPr/>
        <p:txBody>
          <a:bodyPr/>
          <a:lstStyle/>
          <a:p>
            <a:endParaRPr lang="en-US" i="1" dirty="0"/>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25</a:t>
            </a:fld>
            <a:endParaRPr lang="en-US" dirty="0"/>
          </a:p>
        </p:txBody>
      </p:sp>
      <p:grpSp>
        <p:nvGrpSpPr>
          <p:cNvPr id="19" name="Groupe 10"/>
          <p:cNvGrpSpPr/>
          <p:nvPr/>
        </p:nvGrpSpPr>
        <p:grpSpPr>
          <a:xfrm>
            <a:off x="251520" y="1484784"/>
            <a:ext cx="8726749" cy="4580882"/>
            <a:chOff x="0" y="131436"/>
            <a:chExt cx="8229600" cy="3472373"/>
          </a:xfrm>
        </p:grpSpPr>
        <p:sp>
          <p:nvSpPr>
            <p:cNvPr id="20" name="Rectangle 19"/>
            <p:cNvSpPr/>
            <p:nvPr/>
          </p:nvSpPr>
          <p:spPr>
            <a:xfrm>
              <a:off x="0" y="138809"/>
              <a:ext cx="8229600" cy="3465000"/>
            </a:xfrm>
            <a:prstGeom prst="rect">
              <a:avLst/>
            </a:prstGeom>
            <a:ln>
              <a:solidFill>
                <a:srgbClr val="FFFFFF"/>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21" name="ZoneTexte 20"/>
            <p:cNvSpPr txBox="1"/>
            <p:nvPr/>
          </p:nvSpPr>
          <p:spPr>
            <a:xfrm>
              <a:off x="0" y="131436"/>
              <a:ext cx="8229600" cy="3465000"/>
            </a:xfrm>
            <a:prstGeom prst="rect">
              <a:avLst/>
            </a:prstGeom>
            <a:ln>
              <a:solidFill>
                <a:srgbClr val="FFFFFF"/>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16560" rIns="638708" bIns="142240" numCol="1" spcCol="1270" anchor="t" anchorCtr="0">
              <a:noAutofit/>
            </a:bodyPr>
            <a:lstStyle/>
            <a:p>
              <a:pPr marL="0" lvl="1" defTabSz="889000">
                <a:lnSpc>
                  <a:spcPct val="90000"/>
                </a:lnSpc>
                <a:spcBef>
                  <a:spcPct val="0"/>
                </a:spcBef>
                <a:spcAft>
                  <a:spcPct val="15000"/>
                </a:spcAft>
              </a:pPr>
              <a:endParaRPr lang="en-US" sz="2000" kern="1200" dirty="0"/>
            </a:p>
          </p:txBody>
        </p:sp>
      </p:grpSp>
      <p:sp>
        <p:nvSpPr>
          <p:cNvPr id="22" name="Rectangle 21"/>
          <p:cNvSpPr/>
          <p:nvPr/>
        </p:nvSpPr>
        <p:spPr>
          <a:xfrm>
            <a:off x="327658" y="1468041"/>
            <a:ext cx="8348798" cy="3397033"/>
          </a:xfrm>
          <a:prstGeom prst="rect">
            <a:avLst/>
          </a:prstGeom>
        </p:spPr>
        <p:txBody>
          <a:bodyPr wrap="square">
            <a:spAutoFit/>
          </a:bodyPr>
          <a:lstStyle/>
          <a:p>
            <a:pPr marL="285750" indent="-285750">
              <a:lnSpc>
                <a:spcPct val="114000"/>
              </a:lnSpc>
              <a:spcAft>
                <a:spcPts val="600"/>
              </a:spcAft>
              <a:buFont typeface="Arial" panose="020B0604020202020204" pitchFamily="34" charset="0"/>
              <a:buChar char="•"/>
            </a:pPr>
            <a:r>
              <a:rPr lang="en-US" dirty="0"/>
              <a:t>3-step methodology: help ORC designers to best select the topology, expansion machine and working fluid for truck applications.</a:t>
            </a:r>
          </a:p>
          <a:p>
            <a:pPr marL="285750" indent="-285750">
              <a:lnSpc>
                <a:spcPct val="114000"/>
              </a:lnSpc>
              <a:spcAft>
                <a:spcPts val="600"/>
              </a:spcAft>
              <a:buFont typeface="Arial" panose="020B0604020202020204" pitchFamily="34" charset="0"/>
              <a:buChar char="•"/>
            </a:pPr>
            <a:r>
              <a:rPr lang="en-US" dirty="0"/>
              <a:t>Preliminary design: final design must be refined with more accurate tools</a:t>
            </a:r>
          </a:p>
          <a:p>
            <a:pPr marL="285750" indent="-285750">
              <a:lnSpc>
                <a:spcPct val="114000"/>
              </a:lnSpc>
              <a:spcAft>
                <a:spcPts val="600"/>
              </a:spcAft>
              <a:buFont typeface="Arial" panose="020B0604020202020204" pitchFamily="34" charset="0"/>
              <a:buChar char="•"/>
            </a:pPr>
            <a:r>
              <a:rPr lang="en-US" dirty="0"/>
              <a:t>Performance and cost are not the only criteria (complexity, controllability, etc.)</a:t>
            </a:r>
          </a:p>
          <a:p>
            <a:pPr marL="285750" indent="-285750">
              <a:lnSpc>
                <a:spcPct val="114000"/>
              </a:lnSpc>
              <a:spcAft>
                <a:spcPts val="600"/>
              </a:spcAft>
              <a:buFont typeface="Arial" panose="020B0604020202020204" pitchFamily="34" charset="0"/>
              <a:buChar char="•"/>
            </a:pPr>
            <a:r>
              <a:rPr lang="en-US" dirty="0"/>
              <a:t>Results are not general: they are specific to the </a:t>
            </a:r>
            <a:r>
              <a:rPr lang="en-US"/>
              <a:t>investigated engine.</a:t>
            </a:r>
            <a:endParaRPr lang="en-US" dirty="0"/>
          </a:p>
          <a:p>
            <a:pPr marL="285750" indent="-285750">
              <a:lnSpc>
                <a:spcPct val="114000"/>
              </a:lnSpc>
              <a:spcAft>
                <a:spcPts val="600"/>
              </a:spcAft>
              <a:buFont typeface="Arial" panose="020B0604020202020204" pitchFamily="34" charset="0"/>
              <a:buChar char="•"/>
            </a:pPr>
            <a:endParaRPr lang="en-US" dirty="0"/>
          </a:p>
          <a:p>
            <a:pPr marL="285750" indent="-285750">
              <a:lnSpc>
                <a:spcPct val="114000"/>
              </a:lnSpc>
              <a:spcAft>
                <a:spcPts val="600"/>
              </a:spcAft>
              <a:buFont typeface="Arial" panose="020B0604020202020204" pitchFamily="34" charset="0"/>
              <a:buChar char="•"/>
            </a:pPr>
            <a:r>
              <a:rPr lang="en-US" dirty="0"/>
              <a:t>Future work</a:t>
            </a:r>
          </a:p>
          <a:p>
            <a:pPr marL="742950" lvl="1" indent="-285750">
              <a:lnSpc>
                <a:spcPct val="114000"/>
              </a:lnSpc>
              <a:spcAft>
                <a:spcPts val="600"/>
              </a:spcAft>
              <a:buFont typeface="Arial" panose="020B0604020202020204" pitchFamily="34" charset="0"/>
              <a:buChar char="•"/>
            </a:pPr>
            <a:r>
              <a:rPr lang="en-US" sz="1600" dirty="0"/>
              <a:t>Mixtures water/ethanol</a:t>
            </a:r>
          </a:p>
          <a:p>
            <a:pPr marL="742950" lvl="1" indent="-285750">
              <a:lnSpc>
                <a:spcPct val="114000"/>
              </a:lnSpc>
              <a:spcAft>
                <a:spcPts val="600"/>
              </a:spcAft>
              <a:buFont typeface="Arial" panose="020B0604020202020204" pitchFamily="34" charset="0"/>
              <a:buChar char="•"/>
            </a:pPr>
            <a:r>
              <a:rPr lang="en-US" sz="1600" dirty="0"/>
              <a:t>Simulation of driving cycles</a:t>
            </a:r>
          </a:p>
        </p:txBody>
      </p:sp>
      <p:pic>
        <p:nvPicPr>
          <p:cNvPr id="23" name="Image 22"/>
          <p:cNvPicPr>
            <a:picLocks noChangeAspect="1"/>
          </p:cNvPicPr>
          <p:nvPr/>
        </p:nvPicPr>
        <p:blipFill>
          <a:blip r:embed="rId3"/>
          <a:stretch>
            <a:fillRect/>
          </a:stretch>
        </p:blipFill>
        <p:spPr>
          <a:xfrm>
            <a:off x="3707904" y="3933056"/>
            <a:ext cx="5360199" cy="2557261"/>
          </a:xfrm>
          <a:prstGeom prst="rect">
            <a:avLst/>
          </a:prstGeom>
          <a:ln w="25400">
            <a:solidFill>
              <a:schemeClr val="tx1"/>
            </a:solidFill>
          </a:ln>
        </p:spPr>
      </p:pic>
    </p:spTree>
    <p:extLst>
      <p:ext uri="{BB962C8B-B14F-4D97-AF65-F5344CB8AC3E}">
        <p14:creationId xmlns:p14="http://schemas.microsoft.com/office/powerpoint/2010/main" val="239840881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Introduction</a:t>
            </a:r>
          </a:p>
        </p:txBody>
      </p:sp>
      <p:sp>
        <p:nvSpPr>
          <p:cNvPr id="4" name="Text Placeholder 3"/>
          <p:cNvSpPr>
            <a:spLocks noGrp="1"/>
          </p:cNvSpPr>
          <p:nvPr>
            <p:ph type="body" sz="quarter" idx="13"/>
          </p:nvPr>
        </p:nvSpPr>
        <p:spPr/>
        <p:txBody>
          <a:bodyPr/>
          <a:lstStyle/>
          <a:p>
            <a:r>
              <a:rPr lang="en-US" i="1" dirty="0"/>
              <a:t>Context</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3</a:t>
            </a:fld>
            <a:endParaRPr lang="en-US" dirty="0"/>
          </a:p>
        </p:txBody>
      </p:sp>
      <p:sp>
        <p:nvSpPr>
          <p:cNvPr id="8" name="ZoneTexte 7"/>
          <p:cNvSpPr txBox="1"/>
          <p:nvPr/>
        </p:nvSpPr>
        <p:spPr>
          <a:xfrm>
            <a:off x="251520" y="1484784"/>
            <a:ext cx="8064896" cy="5199270"/>
          </a:xfrm>
          <a:prstGeom prst="rect">
            <a:avLst/>
          </a:prstGeom>
          <a:noFill/>
        </p:spPr>
        <p:txBody>
          <a:bodyPr wrap="square" rtlCol="0">
            <a:spAutoFit/>
          </a:bodyPr>
          <a:lstStyle/>
          <a:p>
            <a:pPr marL="285750" indent="-285750">
              <a:lnSpc>
                <a:spcPct val="114000"/>
              </a:lnSpc>
              <a:spcAft>
                <a:spcPts val="600"/>
              </a:spcAft>
              <a:buFont typeface="Wingdings" charset="2"/>
              <a:buChar char="²"/>
            </a:pPr>
            <a:r>
              <a:rPr lang="en-US" dirty="0"/>
              <a:t>Among the WHR techniques, the </a:t>
            </a:r>
            <a:r>
              <a:rPr lang="en-US" dirty="0" err="1"/>
              <a:t>Rankine</a:t>
            </a:r>
            <a:r>
              <a:rPr lang="en-US" dirty="0"/>
              <a:t> cycle is one of the most promising ones. </a:t>
            </a:r>
          </a:p>
          <a:p>
            <a:pPr marL="285750" indent="-285750">
              <a:lnSpc>
                <a:spcPct val="114000"/>
              </a:lnSpc>
              <a:spcAft>
                <a:spcPts val="600"/>
              </a:spcAft>
              <a:buFont typeface="Wingdings" charset="2"/>
              <a:buChar char="²"/>
            </a:pPr>
            <a:endParaRPr lang="en-US" dirty="0"/>
          </a:p>
          <a:p>
            <a:pPr marL="285750" indent="-285750">
              <a:lnSpc>
                <a:spcPct val="114000"/>
              </a:lnSpc>
              <a:spcAft>
                <a:spcPts val="600"/>
              </a:spcAft>
              <a:buFont typeface="Wingdings" charset="2"/>
              <a:buChar char="²"/>
            </a:pPr>
            <a:endParaRPr lang="en-US" dirty="0"/>
          </a:p>
          <a:p>
            <a:pPr marL="285750" indent="-285750">
              <a:lnSpc>
                <a:spcPct val="114000"/>
              </a:lnSpc>
              <a:spcAft>
                <a:spcPts val="600"/>
              </a:spcAft>
              <a:buFont typeface="Wingdings" charset="2"/>
              <a:buChar char="²"/>
            </a:pPr>
            <a:endParaRPr lang="en-US" dirty="0"/>
          </a:p>
          <a:p>
            <a:pPr marL="285750" indent="-285750">
              <a:lnSpc>
                <a:spcPct val="114000"/>
              </a:lnSpc>
              <a:spcAft>
                <a:spcPts val="600"/>
              </a:spcAft>
              <a:buFont typeface="Wingdings" charset="2"/>
              <a:buChar char="²"/>
            </a:pPr>
            <a:endParaRPr lang="en-US" dirty="0"/>
          </a:p>
          <a:p>
            <a:pPr marL="285750" indent="-285750">
              <a:lnSpc>
                <a:spcPct val="114000"/>
              </a:lnSpc>
              <a:spcAft>
                <a:spcPts val="600"/>
              </a:spcAft>
              <a:buFont typeface="Wingdings" charset="2"/>
              <a:buChar char="²"/>
            </a:pPr>
            <a:endParaRPr lang="en-US" dirty="0"/>
          </a:p>
          <a:p>
            <a:pPr marL="285750" indent="-285750">
              <a:lnSpc>
                <a:spcPct val="114000"/>
              </a:lnSpc>
              <a:spcAft>
                <a:spcPts val="600"/>
              </a:spcAft>
              <a:buFont typeface="Wingdings" charset="2"/>
              <a:buChar char="²"/>
            </a:pPr>
            <a:endParaRPr lang="en-US" dirty="0"/>
          </a:p>
          <a:p>
            <a:pPr marL="285750" indent="-285750">
              <a:lnSpc>
                <a:spcPct val="114000"/>
              </a:lnSpc>
              <a:spcAft>
                <a:spcPts val="600"/>
              </a:spcAft>
              <a:buFont typeface="Wingdings" charset="2"/>
              <a:buChar char="²"/>
            </a:pPr>
            <a:endParaRPr lang="en-US" dirty="0"/>
          </a:p>
          <a:p>
            <a:pPr marL="285750" indent="-285750">
              <a:lnSpc>
                <a:spcPct val="114000"/>
              </a:lnSpc>
              <a:spcAft>
                <a:spcPts val="600"/>
              </a:spcAft>
              <a:buFont typeface="Wingdings" charset="2"/>
              <a:buChar char="²"/>
            </a:pPr>
            <a:endParaRPr lang="en-US" dirty="0"/>
          </a:p>
          <a:p>
            <a:pPr marL="285750" indent="-285750">
              <a:lnSpc>
                <a:spcPct val="114000"/>
              </a:lnSpc>
              <a:spcAft>
                <a:spcPts val="600"/>
              </a:spcAft>
              <a:buFont typeface="Wingdings" charset="2"/>
              <a:buChar char="²"/>
            </a:pPr>
            <a:r>
              <a:rPr lang="en-US" dirty="0"/>
              <a:t>However, R&amp;D activities are still necessary to find the most appropriate architecture (working fluid, heat source/sink, expansion machine, etc.) in order to reach an acceptable economical profitability and to increase reliability</a:t>
            </a:r>
          </a:p>
        </p:txBody>
      </p:sp>
      <p:pic>
        <p:nvPicPr>
          <p:cNvPr id="9" name="Image 8"/>
          <p:cNvPicPr>
            <a:picLocks noChangeAspect="1"/>
          </p:cNvPicPr>
          <p:nvPr/>
        </p:nvPicPr>
        <p:blipFill>
          <a:blip r:embed="rId2"/>
          <a:stretch>
            <a:fillRect/>
          </a:stretch>
        </p:blipFill>
        <p:spPr>
          <a:xfrm>
            <a:off x="1475656" y="2492896"/>
            <a:ext cx="5544616" cy="2772309"/>
          </a:xfrm>
          <a:prstGeom prst="rect">
            <a:avLst/>
          </a:prstGeom>
        </p:spPr>
      </p:pic>
      <p:sp>
        <p:nvSpPr>
          <p:cNvPr id="3" name="ZoneTexte 2"/>
          <p:cNvSpPr txBox="1"/>
          <p:nvPr/>
        </p:nvSpPr>
        <p:spPr>
          <a:xfrm>
            <a:off x="6732240" y="4581128"/>
            <a:ext cx="2160240" cy="430887"/>
          </a:xfrm>
          <a:prstGeom prst="rect">
            <a:avLst/>
          </a:prstGeom>
          <a:noFill/>
        </p:spPr>
        <p:txBody>
          <a:bodyPr wrap="square" rtlCol="0">
            <a:spAutoFit/>
          </a:bodyPr>
          <a:lstStyle/>
          <a:p>
            <a:r>
              <a:rPr lang="en-US" sz="1100" i="1" dirty="0"/>
              <a:t>Many possible architectures for given boundary conditions</a:t>
            </a:r>
          </a:p>
        </p:txBody>
      </p:sp>
    </p:spTree>
    <p:extLst>
      <p:ext uri="{BB962C8B-B14F-4D97-AF65-F5344CB8AC3E}">
        <p14:creationId xmlns:p14="http://schemas.microsoft.com/office/powerpoint/2010/main" val="245473446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Introduction</a:t>
            </a:r>
          </a:p>
        </p:txBody>
      </p:sp>
      <p:sp>
        <p:nvSpPr>
          <p:cNvPr id="3" name="Content Placeholder 2"/>
          <p:cNvSpPr>
            <a:spLocks noGrp="1"/>
          </p:cNvSpPr>
          <p:nvPr>
            <p:ph idx="1"/>
          </p:nvPr>
        </p:nvSpPr>
        <p:spPr>
          <a:xfrm>
            <a:off x="467544" y="1484784"/>
            <a:ext cx="8219256" cy="4942118"/>
          </a:xfrm>
        </p:spPr>
        <p:txBody>
          <a:bodyPr/>
          <a:lstStyle/>
          <a:p>
            <a:pPr marL="0" indent="0">
              <a:buNone/>
            </a:pPr>
            <a:endParaRPr lang="en-US" dirty="0"/>
          </a:p>
          <a:p>
            <a:pPr marL="0" indent="0">
              <a:buNone/>
            </a:pPr>
            <a:endParaRPr lang="en-US" dirty="0"/>
          </a:p>
          <a:p>
            <a:pPr marL="0" indent="0">
              <a:buNone/>
            </a:pPr>
            <a:r>
              <a:rPr lang="en-US" dirty="0"/>
              <a:t>To propose a thermo-economical optimization methodology for the design of (organic or not) </a:t>
            </a:r>
            <a:r>
              <a:rPr lang="en-US" dirty="0" err="1"/>
              <a:t>Rankine</a:t>
            </a:r>
            <a:r>
              <a:rPr lang="en-US" dirty="0"/>
              <a:t> cycle systems integrated into HD Trucks</a:t>
            </a:r>
          </a:p>
        </p:txBody>
      </p:sp>
      <p:sp>
        <p:nvSpPr>
          <p:cNvPr id="4" name="Text Placeholder 3"/>
          <p:cNvSpPr>
            <a:spLocks noGrp="1"/>
          </p:cNvSpPr>
          <p:nvPr>
            <p:ph type="body" sz="quarter" idx="13"/>
          </p:nvPr>
        </p:nvSpPr>
        <p:spPr/>
        <p:txBody>
          <a:bodyPr/>
          <a:lstStyle/>
          <a:p>
            <a:r>
              <a:rPr lang="en-US" i="1" dirty="0"/>
              <a:t>Objectives of the work</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4</a:t>
            </a:fld>
            <a:endParaRPr lang="en-US" dirty="0"/>
          </a:p>
        </p:txBody>
      </p:sp>
    </p:spTree>
    <p:extLst>
      <p:ext uri="{BB962C8B-B14F-4D97-AF65-F5344CB8AC3E}">
        <p14:creationId xmlns:p14="http://schemas.microsoft.com/office/powerpoint/2010/main" val="234973607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Content of the presentation</a:t>
            </a:r>
          </a:p>
        </p:txBody>
      </p:sp>
      <p:sp>
        <p:nvSpPr>
          <p:cNvPr id="3" name="Content Placeholder 2"/>
          <p:cNvSpPr>
            <a:spLocks noGrp="1"/>
          </p:cNvSpPr>
          <p:nvPr>
            <p:ph idx="1"/>
          </p:nvPr>
        </p:nvSpPr>
        <p:spPr>
          <a:xfrm>
            <a:off x="899592" y="1628800"/>
            <a:ext cx="7787208" cy="4765983"/>
          </a:xfrm>
        </p:spPr>
        <p:txBody>
          <a:bodyPr>
            <a:normAutofit/>
          </a:bodyPr>
          <a:lstStyle/>
          <a:p>
            <a:pPr marL="457200" indent="-457200">
              <a:lnSpc>
                <a:spcPct val="114000"/>
              </a:lnSpc>
              <a:spcBef>
                <a:spcPts val="0"/>
              </a:spcBef>
              <a:spcAft>
                <a:spcPts val="600"/>
              </a:spcAft>
              <a:buFont typeface="+mj-lt"/>
              <a:buAutoNum type="arabicPeriod"/>
            </a:pPr>
            <a:r>
              <a:rPr lang="en-US" dirty="0"/>
              <a:t>Introduction</a:t>
            </a:r>
          </a:p>
          <a:p>
            <a:pPr marL="457200" indent="-457200">
              <a:lnSpc>
                <a:spcPct val="114000"/>
              </a:lnSpc>
              <a:spcBef>
                <a:spcPts val="0"/>
              </a:spcBef>
              <a:spcAft>
                <a:spcPts val="600"/>
              </a:spcAft>
              <a:buFont typeface="+mj-lt"/>
              <a:buAutoNum type="arabicPeriod"/>
            </a:pPr>
            <a:r>
              <a:rPr lang="en-US" b="1" dirty="0"/>
              <a:t>Definition of the case study</a:t>
            </a:r>
          </a:p>
          <a:p>
            <a:pPr marL="457200" indent="-457200">
              <a:lnSpc>
                <a:spcPct val="114000"/>
              </a:lnSpc>
              <a:spcBef>
                <a:spcPts val="0"/>
              </a:spcBef>
              <a:spcAft>
                <a:spcPts val="600"/>
              </a:spcAft>
              <a:buFont typeface="+mj-lt"/>
              <a:buAutoNum type="arabicPeriod"/>
            </a:pPr>
            <a:r>
              <a:rPr lang="en-US" dirty="0"/>
              <a:t>Simulation model of waste heat recovery systems</a:t>
            </a:r>
          </a:p>
          <a:p>
            <a:pPr marL="457200" indent="-457200">
              <a:lnSpc>
                <a:spcPct val="114000"/>
              </a:lnSpc>
              <a:spcBef>
                <a:spcPts val="0"/>
              </a:spcBef>
              <a:spcAft>
                <a:spcPts val="600"/>
              </a:spcAft>
              <a:buFont typeface="+mj-lt"/>
              <a:buAutoNum type="arabicPeriod"/>
            </a:pPr>
            <a:r>
              <a:rPr lang="en-US" dirty="0"/>
              <a:t>Selection of design conditions</a:t>
            </a:r>
          </a:p>
          <a:p>
            <a:pPr marL="457200" indent="-457200">
              <a:lnSpc>
                <a:spcPct val="114000"/>
              </a:lnSpc>
              <a:spcBef>
                <a:spcPts val="0"/>
              </a:spcBef>
              <a:spcAft>
                <a:spcPts val="600"/>
              </a:spcAft>
              <a:buFont typeface="+mj-lt"/>
              <a:buAutoNum type="arabicPeriod"/>
            </a:pPr>
            <a:r>
              <a:rPr lang="en-US" dirty="0" err="1"/>
              <a:t>Thermoeconomic</a:t>
            </a:r>
            <a:r>
              <a:rPr lang="en-US" dirty="0"/>
              <a:t> optimization of the design</a:t>
            </a:r>
          </a:p>
          <a:p>
            <a:pPr marL="457200" indent="-457200">
              <a:lnSpc>
                <a:spcPct val="114000"/>
              </a:lnSpc>
              <a:spcBef>
                <a:spcPts val="0"/>
              </a:spcBef>
              <a:spcAft>
                <a:spcPts val="600"/>
              </a:spcAft>
              <a:buFont typeface="+mj-lt"/>
              <a:buAutoNum type="arabicPeriod"/>
            </a:pPr>
            <a:r>
              <a:rPr lang="en-US" dirty="0"/>
              <a:t>Optimization of off-design performance</a:t>
            </a:r>
          </a:p>
          <a:p>
            <a:pPr marL="457200" indent="-457200">
              <a:lnSpc>
                <a:spcPct val="114000"/>
              </a:lnSpc>
              <a:spcBef>
                <a:spcPts val="0"/>
              </a:spcBef>
              <a:spcAft>
                <a:spcPts val="600"/>
              </a:spcAft>
              <a:buFont typeface="+mj-lt"/>
              <a:buAutoNum type="arabicPeriod"/>
            </a:pPr>
            <a:r>
              <a:rPr lang="en-US" dirty="0"/>
              <a:t>Conclusions</a:t>
            </a:r>
          </a:p>
          <a:p>
            <a:pPr marL="457200" indent="-457200">
              <a:buFont typeface="+mj-lt"/>
              <a:buAutoNum type="arabicPeriod"/>
            </a:pPr>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5</a:t>
            </a:fld>
            <a:endParaRPr lang="en-US" dirty="0"/>
          </a:p>
        </p:txBody>
      </p:sp>
    </p:spTree>
    <p:extLst>
      <p:ext uri="{BB962C8B-B14F-4D97-AF65-F5344CB8AC3E}">
        <p14:creationId xmlns:p14="http://schemas.microsoft.com/office/powerpoint/2010/main" val="27347927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Definition of the case study</a:t>
            </a:r>
          </a:p>
        </p:txBody>
      </p:sp>
      <p:sp>
        <p:nvSpPr>
          <p:cNvPr id="4" name="Text Placeholder 3"/>
          <p:cNvSpPr>
            <a:spLocks noGrp="1"/>
          </p:cNvSpPr>
          <p:nvPr>
            <p:ph type="body" sz="quarter" idx="13"/>
          </p:nvPr>
        </p:nvSpPr>
        <p:spPr/>
        <p:txBody>
          <a:bodyPr/>
          <a:lstStyle/>
          <a:p>
            <a:r>
              <a:rPr lang="en-US" i="1" dirty="0"/>
              <a:t>Heat sources and sink</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6</a:t>
            </a:fld>
            <a:endParaRPr lang="en-US" dirty="0"/>
          </a:p>
        </p:txBody>
      </p:sp>
      <p:pic>
        <p:nvPicPr>
          <p:cNvPr id="10" name="Picture 14"/>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23528" y="4005064"/>
            <a:ext cx="2657475" cy="2332990"/>
          </a:xfrm>
          <a:prstGeom prst="rect">
            <a:avLst/>
          </a:prstGeom>
          <a:noFill/>
          <a:ln w="25400">
            <a:solidFill>
              <a:schemeClr val="tx1"/>
            </a:solidFill>
          </a:ln>
        </p:spPr>
      </p:pic>
      <p:sp>
        <p:nvSpPr>
          <p:cNvPr id="11" name="ZoneTexte 10"/>
          <p:cNvSpPr txBox="1"/>
          <p:nvPr/>
        </p:nvSpPr>
        <p:spPr>
          <a:xfrm>
            <a:off x="251520" y="6383069"/>
            <a:ext cx="6336704" cy="646331"/>
          </a:xfrm>
          <a:prstGeom prst="rect">
            <a:avLst/>
          </a:prstGeom>
          <a:noFill/>
        </p:spPr>
        <p:txBody>
          <a:bodyPr wrap="square" rtlCol="0">
            <a:spAutoFit/>
          </a:bodyPr>
          <a:lstStyle/>
          <a:p>
            <a:r>
              <a:rPr lang="en-US" dirty="0"/>
              <a:t>Water cooled condenser + dedicated </a:t>
            </a:r>
            <a:r>
              <a:rPr lang="en-US" dirty="0" err="1"/>
              <a:t>radtiator</a:t>
            </a:r>
            <a:endParaRPr lang="en-US" dirty="0"/>
          </a:p>
          <a:p>
            <a:endParaRPr lang="en-US" dirty="0"/>
          </a:p>
        </p:txBody>
      </p:sp>
      <p:pic>
        <p:nvPicPr>
          <p:cNvPr id="5" name="Image 4"/>
          <p:cNvPicPr>
            <a:picLocks noChangeAspect="1"/>
          </p:cNvPicPr>
          <p:nvPr/>
        </p:nvPicPr>
        <p:blipFill>
          <a:blip r:embed="rId4"/>
          <a:stretch>
            <a:fillRect/>
          </a:stretch>
        </p:blipFill>
        <p:spPr>
          <a:xfrm>
            <a:off x="0" y="1476526"/>
            <a:ext cx="8316416" cy="2037728"/>
          </a:xfrm>
          <a:prstGeom prst="rect">
            <a:avLst/>
          </a:prstGeom>
        </p:spPr>
      </p:pic>
      <p:sp>
        <p:nvSpPr>
          <p:cNvPr id="12" name="Oval 3"/>
          <p:cNvSpPr/>
          <p:nvPr/>
        </p:nvSpPr>
        <p:spPr>
          <a:xfrm>
            <a:off x="107504" y="1814737"/>
            <a:ext cx="2664296" cy="606151"/>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8989396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Definition of the case study</a:t>
            </a:r>
          </a:p>
        </p:txBody>
      </p:sp>
      <p:sp>
        <p:nvSpPr>
          <p:cNvPr id="3" name="Content Placeholder 2"/>
          <p:cNvSpPr>
            <a:spLocks noGrp="1"/>
          </p:cNvSpPr>
          <p:nvPr>
            <p:ph idx="1"/>
          </p:nvPr>
        </p:nvSpPr>
        <p:spPr>
          <a:xfrm>
            <a:off x="251520" y="1412776"/>
            <a:ext cx="8075240" cy="1341718"/>
          </a:xfrm>
        </p:spPr>
        <p:txBody>
          <a:bodyPr/>
          <a:lstStyle/>
          <a:p>
            <a:pPr marL="0" indent="0">
              <a:lnSpc>
                <a:spcPct val="114000"/>
              </a:lnSpc>
              <a:spcBef>
                <a:spcPts val="0"/>
              </a:spcBef>
              <a:spcAft>
                <a:spcPts val="600"/>
              </a:spcAft>
              <a:buNone/>
            </a:pPr>
            <a:r>
              <a:rPr lang="en-US" dirty="0">
                <a:latin typeface="Wingdings"/>
                <a:ea typeface="Wingdings"/>
                <a:cs typeface="Wingdings"/>
                <a:sym typeface="Wingdings"/>
              </a:rPr>
              <a:t> </a:t>
            </a:r>
            <a:r>
              <a:rPr lang="en-US" dirty="0">
                <a:sym typeface="Wingdings"/>
              </a:rPr>
              <a:t>6 topologies</a:t>
            </a:r>
            <a:endParaRPr lang="en-US" dirty="0"/>
          </a:p>
        </p:txBody>
      </p:sp>
      <p:sp>
        <p:nvSpPr>
          <p:cNvPr id="4" name="Text Placeholder 3"/>
          <p:cNvSpPr>
            <a:spLocks noGrp="1"/>
          </p:cNvSpPr>
          <p:nvPr>
            <p:ph type="body" sz="quarter" idx="13"/>
          </p:nvPr>
        </p:nvSpPr>
        <p:spPr/>
        <p:txBody>
          <a:bodyPr/>
          <a:lstStyle/>
          <a:p>
            <a:r>
              <a:rPr lang="en-US" i="1" dirty="0"/>
              <a:t>Heat sources and sinks</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7</a:t>
            </a:fld>
            <a:endParaRPr lang="en-US" dirty="0"/>
          </a:p>
        </p:txBody>
      </p:sp>
      <p:grpSp>
        <p:nvGrpSpPr>
          <p:cNvPr id="12" name="Groupe 10"/>
          <p:cNvGrpSpPr/>
          <p:nvPr/>
        </p:nvGrpSpPr>
        <p:grpSpPr>
          <a:xfrm>
            <a:off x="248573" y="2007593"/>
            <a:ext cx="8726749" cy="4580882"/>
            <a:chOff x="0" y="131436"/>
            <a:chExt cx="8229600" cy="3472373"/>
          </a:xfrm>
        </p:grpSpPr>
        <p:sp>
          <p:nvSpPr>
            <p:cNvPr id="13" name="Rectangle 12"/>
            <p:cNvSpPr/>
            <p:nvPr/>
          </p:nvSpPr>
          <p:spPr>
            <a:xfrm>
              <a:off x="0" y="138809"/>
              <a:ext cx="8229600" cy="3465000"/>
            </a:xfrm>
            <a:prstGeom prst="rect">
              <a:avLst/>
            </a:prstGeom>
            <a:ln>
              <a:solidFill>
                <a:schemeClr val="tx1"/>
              </a:solidFill>
            </a:ln>
          </p:spPr>
          <p:style>
            <a:lnRef idx="2">
              <a:schemeClr val="accent1">
                <a:hueOff val="0"/>
                <a:satOff val="0"/>
                <a:lumOff val="0"/>
                <a:alphaOff val="0"/>
              </a:schemeClr>
            </a:lnRef>
            <a:fillRef idx="1">
              <a:schemeClr val="lt1">
                <a:alpha val="90000"/>
                <a:hueOff val="0"/>
                <a:satOff val="0"/>
                <a:lumOff val="0"/>
                <a:alphaOff val="0"/>
              </a:schemeClr>
            </a:fillRef>
            <a:effectRef idx="0">
              <a:schemeClr val="lt1">
                <a:alpha val="90000"/>
                <a:hueOff val="0"/>
                <a:satOff val="0"/>
                <a:lumOff val="0"/>
                <a:alphaOff val="0"/>
              </a:schemeClr>
            </a:effectRef>
            <a:fontRef idx="minor">
              <a:schemeClr val="dk1">
                <a:hueOff val="0"/>
                <a:satOff val="0"/>
                <a:lumOff val="0"/>
                <a:alphaOff val="0"/>
              </a:schemeClr>
            </a:fontRef>
          </p:style>
        </p:sp>
        <p:sp>
          <p:nvSpPr>
            <p:cNvPr id="14" name="ZoneTexte 13"/>
            <p:cNvSpPr txBox="1"/>
            <p:nvPr/>
          </p:nvSpPr>
          <p:spPr>
            <a:xfrm>
              <a:off x="0" y="131436"/>
              <a:ext cx="8229600" cy="3465000"/>
            </a:xfrm>
            <a:prstGeom prst="rect">
              <a:avLst/>
            </a:prstGeom>
            <a:ln>
              <a:solidFill>
                <a:schemeClr val="tx1"/>
              </a:solidFill>
            </a:ln>
          </p:spPr>
          <p:style>
            <a:lnRef idx="0">
              <a:scrgbClr r="0" g="0" b="0"/>
            </a:lnRef>
            <a:fillRef idx="0">
              <a:scrgbClr r="0" g="0" b="0"/>
            </a:fillRef>
            <a:effectRef idx="0">
              <a:scrgbClr r="0" g="0" b="0"/>
            </a:effectRef>
            <a:fontRef idx="minor">
              <a:schemeClr val="dk1">
                <a:hueOff val="0"/>
                <a:satOff val="0"/>
                <a:lumOff val="0"/>
                <a:alphaOff val="0"/>
              </a:schemeClr>
            </a:fontRef>
          </p:style>
          <p:txBody>
            <a:bodyPr spcFirstLastPara="0" vert="horz" wrap="square" lIns="638708" tIns="416560" rIns="638708" bIns="142240" numCol="1" spcCol="1270" anchor="t" anchorCtr="0">
              <a:noAutofit/>
            </a:bodyPr>
            <a:lstStyle/>
            <a:p>
              <a:pPr marL="0" lvl="1" defTabSz="889000">
                <a:lnSpc>
                  <a:spcPct val="90000"/>
                </a:lnSpc>
                <a:spcBef>
                  <a:spcPct val="0"/>
                </a:spcBef>
                <a:spcAft>
                  <a:spcPct val="15000"/>
                </a:spcAft>
              </a:pPr>
              <a:endParaRPr lang="en-US" sz="2000" kern="1200" dirty="0"/>
            </a:p>
          </p:txBody>
        </p:sp>
      </p:grpSp>
      <p:graphicFrame>
        <p:nvGraphicFramePr>
          <p:cNvPr id="15" name="Tableau 14"/>
          <p:cNvGraphicFramePr>
            <a:graphicFrameLocks noGrp="1"/>
          </p:cNvGraphicFramePr>
          <p:nvPr>
            <p:extLst>
              <p:ext uri="{D42A27DB-BD31-4B8C-83A1-F6EECF244321}">
                <p14:modId xmlns:p14="http://schemas.microsoft.com/office/powerpoint/2010/main" val="2279211457"/>
              </p:ext>
            </p:extLst>
          </p:nvPr>
        </p:nvGraphicFramePr>
        <p:xfrm>
          <a:off x="248573" y="2006744"/>
          <a:ext cx="8726748" cy="4590608"/>
        </p:xfrm>
        <a:graphic>
          <a:graphicData uri="http://schemas.openxmlformats.org/drawingml/2006/table">
            <a:tbl>
              <a:tblPr firstRow="1" bandRow="1">
                <a:tableStyleId>{5940675A-B579-460E-94D1-54222C63F5DA}</a:tableStyleId>
              </a:tblPr>
              <a:tblGrid>
                <a:gridCol w="2908916">
                  <a:extLst>
                    <a:ext uri="{9D8B030D-6E8A-4147-A177-3AD203B41FA5}">
                      <a16:colId xmlns:a16="http://schemas.microsoft.com/office/drawing/2014/main" val="3795503929"/>
                    </a:ext>
                  </a:extLst>
                </a:gridCol>
                <a:gridCol w="2908916">
                  <a:extLst>
                    <a:ext uri="{9D8B030D-6E8A-4147-A177-3AD203B41FA5}">
                      <a16:colId xmlns:a16="http://schemas.microsoft.com/office/drawing/2014/main" val="53760134"/>
                    </a:ext>
                  </a:extLst>
                </a:gridCol>
                <a:gridCol w="2908916">
                  <a:extLst>
                    <a:ext uri="{9D8B030D-6E8A-4147-A177-3AD203B41FA5}">
                      <a16:colId xmlns:a16="http://schemas.microsoft.com/office/drawing/2014/main" val="2707055690"/>
                    </a:ext>
                  </a:extLst>
                </a:gridCol>
              </a:tblGrid>
              <a:tr h="229530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2038926802"/>
                  </a:ext>
                </a:extLst>
              </a:tr>
              <a:tr h="2295304">
                <a:tc>
                  <a:txBody>
                    <a:bodyPr/>
                    <a:lstStyle/>
                    <a:p>
                      <a:endParaRPr lang="en-US" dirty="0"/>
                    </a:p>
                  </a:txBody>
                  <a:tcPr/>
                </a:tc>
                <a:tc>
                  <a:txBody>
                    <a:bodyPr/>
                    <a:lstStyle/>
                    <a:p>
                      <a:endParaRPr lang="en-US" dirty="0"/>
                    </a:p>
                  </a:txBody>
                  <a:tcPr/>
                </a:tc>
                <a:tc>
                  <a:txBody>
                    <a:bodyPr/>
                    <a:lstStyle/>
                    <a:p>
                      <a:endParaRPr lang="en-US" dirty="0"/>
                    </a:p>
                  </a:txBody>
                  <a:tcPr/>
                </a:tc>
                <a:extLst>
                  <a:ext uri="{0D108BD9-81ED-4DB2-BD59-A6C34878D82A}">
                    <a16:rowId xmlns:a16="http://schemas.microsoft.com/office/drawing/2014/main" val="1212825153"/>
                  </a:ext>
                </a:extLst>
              </a:tr>
            </a:tbl>
          </a:graphicData>
        </a:graphic>
      </p:graphicFrame>
      <p:pic>
        <p:nvPicPr>
          <p:cNvPr id="16" name="Image 15"/>
          <p:cNvPicPr>
            <a:picLocks noChangeAspect="1"/>
          </p:cNvPicPr>
          <p:nvPr/>
        </p:nvPicPr>
        <p:blipFill>
          <a:blip r:embed="rId2"/>
          <a:stretch>
            <a:fillRect/>
          </a:stretch>
        </p:blipFill>
        <p:spPr>
          <a:xfrm>
            <a:off x="257450" y="2247827"/>
            <a:ext cx="2873966" cy="1751186"/>
          </a:xfrm>
          <a:prstGeom prst="rect">
            <a:avLst/>
          </a:prstGeom>
        </p:spPr>
      </p:pic>
      <p:pic>
        <p:nvPicPr>
          <p:cNvPr id="17" name="Image 16"/>
          <p:cNvPicPr>
            <a:picLocks noChangeAspect="1"/>
          </p:cNvPicPr>
          <p:nvPr/>
        </p:nvPicPr>
        <p:blipFill>
          <a:blip r:embed="rId3"/>
          <a:stretch>
            <a:fillRect/>
          </a:stretch>
        </p:blipFill>
        <p:spPr>
          <a:xfrm>
            <a:off x="3178205" y="2247826"/>
            <a:ext cx="2866056" cy="1891556"/>
          </a:xfrm>
          <a:prstGeom prst="rect">
            <a:avLst/>
          </a:prstGeom>
        </p:spPr>
      </p:pic>
      <p:pic>
        <p:nvPicPr>
          <p:cNvPr id="18" name="Image 17"/>
          <p:cNvPicPr>
            <a:picLocks noChangeAspect="1"/>
          </p:cNvPicPr>
          <p:nvPr/>
        </p:nvPicPr>
        <p:blipFill>
          <a:blip r:embed="rId4"/>
          <a:stretch>
            <a:fillRect/>
          </a:stretch>
        </p:blipFill>
        <p:spPr>
          <a:xfrm>
            <a:off x="6084056" y="2247826"/>
            <a:ext cx="2864630" cy="1845503"/>
          </a:xfrm>
          <a:prstGeom prst="rect">
            <a:avLst/>
          </a:prstGeom>
        </p:spPr>
      </p:pic>
      <p:pic>
        <p:nvPicPr>
          <p:cNvPr id="19" name="Image 18"/>
          <p:cNvPicPr>
            <a:picLocks noChangeAspect="1"/>
          </p:cNvPicPr>
          <p:nvPr/>
        </p:nvPicPr>
        <p:blipFill>
          <a:blip r:embed="rId5"/>
          <a:stretch>
            <a:fillRect/>
          </a:stretch>
        </p:blipFill>
        <p:spPr>
          <a:xfrm>
            <a:off x="288544" y="4501553"/>
            <a:ext cx="2820238" cy="1967074"/>
          </a:xfrm>
          <a:prstGeom prst="rect">
            <a:avLst/>
          </a:prstGeom>
        </p:spPr>
      </p:pic>
      <p:pic>
        <p:nvPicPr>
          <p:cNvPr id="20" name="Image 19"/>
          <p:cNvPicPr>
            <a:picLocks noChangeAspect="1"/>
          </p:cNvPicPr>
          <p:nvPr/>
        </p:nvPicPr>
        <p:blipFill>
          <a:blip r:embed="rId6"/>
          <a:stretch>
            <a:fillRect/>
          </a:stretch>
        </p:blipFill>
        <p:spPr>
          <a:xfrm>
            <a:off x="3178205" y="4501554"/>
            <a:ext cx="2841595" cy="1981970"/>
          </a:xfrm>
          <a:prstGeom prst="rect">
            <a:avLst/>
          </a:prstGeom>
        </p:spPr>
      </p:pic>
      <p:pic>
        <p:nvPicPr>
          <p:cNvPr id="21" name="Image 20"/>
          <p:cNvPicPr>
            <a:picLocks noChangeAspect="1"/>
          </p:cNvPicPr>
          <p:nvPr/>
        </p:nvPicPr>
        <p:blipFill>
          <a:blip r:embed="rId7"/>
          <a:stretch>
            <a:fillRect/>
          </a:stretch>
        </p:blipFill>
        <p:spPr>
          <a:xfrm>
            <a:off x="6089223" y="4501552"/>
            <a:ext cx="2860209" cy="1907489"/>
          </a:xfrm>
          <a:prstGeom prst="rect">
            <a:avLst/>
          </a:prstGeom>
        </p:spPr>
      </p:pic>
    </p:spTree>
    <p:extLst>
      <p:ext uri="{BB962C8B-B14F-4D97-AF65-F5344CB8AC3E}">
        <p14:creationId xmlns:p14="http://schemas.microsoft.com/office/powerpoint/2010/main" val="292126296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Definition of the case study</a:t>
            </a:r>
          </a:p>
        </p:txBody>
      </p:sp>
      <p:sp>
        <p:nvSpPr>
          <p:cNvPr id="3" name="Content Placeholder 2"/>
          <p:cNvSpPr>
            <a:spLocks noGrp="1"/>
          </p:cNvSpPr>
          <p:nvPr>
            <p:ph idx="1"/>
          </p:nvPr>
        </p:nvSpPr>
        <p:spPr>
          <a:xfrm>
            <a:off x="323528" y="5542463"/>
            <a:ext cx="8075240" cy="1341718"/>
          </a:xfrm>
        </p:spPr>
        <p:txBody>
          <a:bodyPr>
            <a:normAutofit/>
          </a:bodyPr>
          <a:lstStyle/>
          <a:p>
            <a:pPr>
              <a:lnSpc>
                <a:spcPct val="114000"/>
              </a:lnSpc>
              <a:spcBef>
                <a:spcPts val="0"/>
              </a:spcBef>
              <a:spcAft>
                <a:spcPts val="600"/>
              </a:spcAft>
            </a:pPr>
            <a:r>
              <a:rPr lang="en-US" sz="2000" dirty="0"/>
              <a:t>4 expansion machines: scroll, screw, piston, vane</a:t>
            </a:r>
          </a:p>
          <a:p>
            <a:pPr>
              <a:lnSpc>
                <a:spcPct val="114000"/>
              </a:lnSpc>
              <a:spcBef>
                <a:spcPts val="0"/>
              </a:spcBef>
              <a:spcAft>
                <a:spcPts val="600"/>
              </a:spcAft>
            </a:pPr>
            <a:r>
              <a:rPr lang="en-US" sz="2000" dirty="0"/>
              <a:t>3 working fluids: water, ethanol and R245fa</a:t>
            </a:r>
          </a:p>
        </p:txBody>
      </p:sp>
      <p:sp>
        <p:nvSpPr>
          <p:cNvPr id="4" name="Text Placeholder 3"/>
          <p:cNvSpPr>
            <a:spLocks noGrp="1"/>
          </p:cNvSpPr>
          <p:nvPr>
            <p:ph type="body" sz="quarter" idx="13"/>
          </p:nvPr>
        </p:nvSpPr>
        <p:spPr/>
        <p:txBody>
          <a:bodyPr/>
          <a:lstStyle/>
          <a:p>
            <a:r>
              <a:rPr lang="en-US" i="1" dirty="0"/>
              <a:t>Expansion machines and working fluids</a:t>
            </a:r>
          </a:p>
        </p:txBody>
      </p:sp>
      <p:sp>
        <p:nvSpPr>
          <p:cNvPr id="6" name="Footer Placeholder 5"/>
          <p:cNvSpPr>
            <a:spLocks noGrp="1"/>
          </p:cNvSpPr>
          <p:nvPr>
            <p:ph type="ftr" sz="quarter" idx="15"/>
          </p:nvPr>
        </p:nvSpPr>
        <p:spPr/>
        <p:txBody>
          <a:bodyPr/>
          <a:lstStyle/>
          <a:p>
            <a:pPr algn="r"/>
            <a:endParaRPr lang="en-US" dirty="0"/>
          </a:p>
        </p:txBody>
      </p:sp>
      <p:sp>
        <p:nvSpPr>
          <p:cNvPr id="7" name="Slide Number Placeholder 6"/>
          <p:cNvSpPr>
            <a:spLocks noGrp="1"/>
          </p:cNvSpPr>
          <p:nvPr>
            <p:ph type="sldNum" sz="quarter" idx="16"/>
          </p:nvPr>
        </p:nvSpPr>
        <p:spPr/>
        <p:txBody>
          <a:bodyPr/>
          <a:lstStyle/>
          <a:p>
            <a:fld id="{0CFEC368-1D7A-4F81-ABF6-AE0E36BAF64C}" type="slidenum">
              <a:rPr lang="en-US" smtClean="0"/>
              <a:pPr/>
              <a:t>8</a:t>
            </a:fld>
            <a:endParaRPr lang="en-US" dirty="0"/>
          </a:p>
        </p:txBody>
      </p:sp>
      <p:pic>
        <p:nvPicPr>
          <p:cNvPr id="15" name="Picture 4"/>
          <p:cNvPicPr>
            <a:picLocks noChangeAspect="1" noChangeArrowheads="1"/>
          </p:cNvPicPr>
          <p:nvPr/>
        </p:nvPicPr>
        <p:blipFill>
          <a:blip r:embed="rId2"/>
          <a:srcRect/>
          <a:stretch>
            <a:fillRect/>
          </a:stretch>
        </p:blipFill>
        <p:spPr bwMode="auto">
          <a:xfrm>
            <a:off x="617252" y="1459703"/>
            <a:ext cx="1757356" cy="1616767"/>
          </a:xfrm>
          <a:prstGeom prst="rect">
            <a:avLst/>
          </a:prstGeom>
          <a:noFill/>
          <a:ln w="9525">
            <a:noFill/>
            <a:miter lim="800000"/>
            <a:headEnd/>
            <a:tailEnd/>
          </a:ln>
          <a:effectLst/>
        </p:spPr>
      </p:pic>
      <p:pic>
        <p:nvPicPr>
          <p:cNvPr id="16"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11869" y="3329097"/>
            <a:ext cx="1679240" cy="1767400"/>
          </a:xfrm>
          <a:prstGeom prst="rect">
            <a:avLst/>
          </a:prstGeom>
        </p:spPr>
      </p:pic>
      <p:pic>
        <p:nvPicPr>
          <p:cNvPr id="17" name="Image 2"/>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039081" y="3431345"/>
            <a:ext cx="1757189" cy="1297270"/>
          </a:xfrm>
          <a:prstGeom prst="rect">
            <a:avLst/>
          </a:prstGeom>
        </p:spPr>
      </p:pic>
      <p:pic>
        <p:nvPicPr>
          <p:cNvPr id="18" name="Picture 8"/>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333646" y="1412776"/>
            <a:ext cx="2089966" cy="1525755"/>
          </a:xfrm>
          <a:prstGeom prst="rect">
            <a:avLst/>
          </a:prstGeom>
        </p:spPr>
      </p:pic>
      <p:pic>
        <p:nvPicPr>
          <p:cNvPr id="19" name="Picture 2" descr="C:\Users\Ludo\Desktop\Conférences\Londres\r245fa.jpg"/>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297201" y="1678167"/>
            <a:ext cx="2209800" cy="1260364"/>
          </a:xfrm>
          <a:prstGeom prst="rect">
            <a:avLst/>
          </a:prstGeom>
          <a:noFill/>
          <a:extLst>
            <a:ext uri="{909E8E84-426E-40dd-AFC4-6F175D3DCCD1}">
              <a14:hiddenFill xmlns:a14="http://schemas.microsoft.com/office/drawing/2010/main" xmlns="">
                <a:solidFill>
                  <a:srgbClr val="FFFFFF"/>
                </a:solidFill>
              </a14:hiddenFill>
            </a:ext>
          </a:extLst>
        </p:spPr>
      </p:pic>
      <p:pic>
        <p:nvPicPr>
          <p:cNvPr id="20" name="Picture 3" descr="C:\Users\Ludo\Desktop\Conférences\Londres\water.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64813" y="3706652"/>
            <a:ext cx="1914999" cy="1533525"/>
          </a:xfrm>
          <a:prstGeom prst="rect">
            <a:avLst/>
          </a:prstGeom>
          <a:noFill/>
          <a:extLst>
            <a:ext uri="{909E8E84-426E-40dd-AFC4-6F175D3DCCD1}">
              <a14:hiddenFill xmlns:a14="http://schemas.microsoft.com/office/drawing/2010/main" xmlns="">
                <a:solidFill>
                  <a:srgbClr val="FFFFFF"/>
                </a:solidFill>
              </a14:hiddenFill>
            </a:ext>
          </a:extLst>
        </p:spPr>
      </p:pic>
      <p:pic>
        <p:nvPicPr>
          <p:cNvPr id="21" name="Picture 4" descr="C:\Users\Ludo\Desktop\Conférences\Londres\interrogation.jp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7134458" y="2938531"/>
            <a:ext cx="1705116" cy="2718056"/>
          </a:xfrm>
          <a:prstGeom prst="rect">
            <a:avLst/>
          </a:prstGeom>
          <a:noFill/>
          <a:extLst>
            <a:ext uri="{909E8E84-426E-40dd-AFC4-6F175D3DCCD1}">
              <a14:hiddenFill xmlns:a14="http://schemas.microsoft.com/office/drawing/2010/main" xmlns="">
                <a:solidFill>
                  <a:srgbClr val="FFFFFF"/>
                </a:solidFill>
              </a14:hiddenFill>
            </a:ext>
          </a:extLst>
        </p:spPr>
      </p:pic>
    </p:spTree>
    <p:extLst>
      <p:ext uri="{BB962C8B-B14F-4D97-AF65-F5344CB8AC3E}">
        <p14:creationId xmlns:p14="http://schemas.microsoft.com/office/powerpoint/2010/main" val="19843010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3200" dirty="0"/>
              <a:t>Content of the presentation</a:t>
            </a:r>
          </a:p>
        </p:txBody>
      </p:sp>
      <p:sp>
        <p:nvSpPr>
          <p:cNvPr id="3" name="Content Placeholder 2"/>
          <p:cNvSpPr>
            <a:spLocks noGrp="1"/>
          </p:cNvSpPr>
          <p:nvPr>
            <p:ph idx="1"/>
          </p:nvPr>
        </p:nvSpPr>
        <p:spPr>
          <a:xfrm>
            <a:off x="899592" y="1628800"/>
            <a:ext cx="7787208" cy="4765983"/>
          </a:xfrm>
        </p:spPr>
        <p:txBody>
          <a:bodyPr>
            <a:normAutofit/>
          </a:bodyPr>
          <a:lstStyle/>
          <a:p>
            <a:pPr marL="457200" indent="-457200">
              <a:lnSpc>
                <a:spcPct val="114000"/>
              </a:lnSpc>
              <a:spcBef>
                <a:spcPts val="0"/>
              </a:spcBef>
              <a:spcAft>
                <a:spcPts val="600"/>
              </a:spcAft>
              <a:buFont typeface="+mj-lt"/>
              <a:buAutoNum type="arabicPeriod"/>
            </a:pPr>
            <a:r>
              <a:rPr lang="en-US" dirty="0"/>
              <a:t>Introduction</a:t>
            </a:r>
          </a:p>
          <a:p>
            <a:pPr marL="457200" indent="-457200">
              <a:lnSpc>
                <a:spcPct val="114000"/>
              </a:lnSpc>
              <a:spcBef>
                <a:spcPts val="0"/>
              </a:spcBef>
              <a:spcAft>
                <a:spcPts val="600"/>
              </a:spcAft>
              <a:buFont typeface="+mj-lt"/>
              <a:buAutoNum type="arabicPeriod"/>
            </a:pPr>
            <a:r>
              <a:rPr lang="en-US" dirty="0"/>
              <a:t>Definition of the case study</a:t>
            </a:r>
          </a:p>
          <a:p>
            <a:pPr marL="457200" indent="-457200">
              <a:lnSpc>
                <a:spcPct val="114000"/>
              </a:lnSpc>
              <a:spcBef>
                <a:spcPts val="0"/>
              </a:spcBef>
              <a:spcAft>
                <a:spcPts val="600"/>
              </a:spcAft>
              <a:buFont typeface="+mj-lt"/>
              <a:buAutoNum type="arabicPeriod"/>
            </a:pPr>
            <a:r>
              <a:rPr lang="en-US" b="1" dirty="0"/>
              <a:t>Simulation model of waste heat recovery systems</a:t>
            </a:r>
          </a:p>
          <a:p>
            <a:pPr marL="457200" indent="-457200">
              <a:lnSpc>
                <a:spcPct val="114000"/>
              </a:lnSpc>
              <a:spcBef>
                <a:spcPts val="0"/>
              </a:spcBef>
              <a:spcAft>
                <a:spcPts val="600"/>
              </a:spcAft>
              <a:buFont typeface="+mj-lt"/>
              <a:buAutoNum type="arabicPeriod"/>
            </a:pPr>
            <a:r>
              <a:rPr lang="en-US" dirty="0"/>
              <a:t>Selection of design conditions</a:t>
            </a:r>
          </a:p>
          <a:p>
            <a:pPr marL="457200" indent="-457200">
              <a:lnSpc>
                <a:spcPct val="114000"/>
              </a:lnSpc>
              <a:spcBef>
                <a:spcPts val="0"/>
              </a:spcBef>
              <a:spcAft>
                <a:spcPts val="600"/>
              </a:spcAft>
              <a:buFont typeface="+mj-lt"/>
              <a:buAutoNum type="arabicPeriod"/>
            </a:pPr>
            <a:r>
              <a:rPr lang="en-US" dirty="0" err="1"/>
              <a:t>Thermoeconomic</a:t>
            </a:r>
            <a:r>
              <a:rPr lang="en-US" dirty="0"/>
              <a:t> optimization of the design</a:t>
            </a:r>
          </a:p>
          <a:p>
            <a:pPr marL="457200" indent="-457200">
              <a:lnSpc>
                <a:spcPct val="114000"/>
              </a:lnSpc>
              <a:spcBef>
                <a:spcPts val="0"/>
              </a:spcBef>
              <a:spcAft>
                <a:spcPts val="600"/>
              </a:spcAft>
              <a:buFont typeface="+mj-lt"/>
              <a:buAutoNum type="arabicPeriod"/>
            </a:pPr>
            <a:r>
              <a:rPr lang="en-US" dirty="0"/>
              <a:t>Optimization of off-design performance</a:t>
            </a:r>
          </a:p>
          <a:p>
            <a:pPr marL="457200" indent="-457200">
              <a:lnSpc>
                <a:spcPct val="114000"/>
              </a:lnSpc>
              <a:spcBef>
                <a:spcPts val="0"/>
              </a:spcBef>
              <a:spcAft>
                <a:spcPts val="600"/>
              </a:spcAft>
              <a:buFont typeface="+mj-lt"/>
              <a:buAutoNum type="arabicPeriod"/>
            </a:pPr>
            <a:r>
              <a:rPr lang="en-US" dirty="0"/>
              <a:t>Conclusions</a:t>
            </a:r>
          </a:p>
          <a:p>
            <a:pPr marL="457200" indent="-457200">
              <a:buFont typeface="+mj-lt"/>
              <a:buAutoNum type="arabicPeriod"/>
            </a:pPr>
            <a:endParaRPr lang="en-US" dirty="0"/>
          </a:p>
        </p:txBody>
      </p:sp>
      <p:sp>
        <p:nvSpPr>
          <p:cNvPr id="5" name="Footer Placeholder 4"/>
          <p:cNvSpPr>
            <a:spLocks noGrp="1"/>
          </p:cNvSpPr>
          <p:nvPr>
            <p:ph type="ftr" sz="quarter" idx="11"/>
          </p:nvPr>
        </p:nvSpPr>
        <p:spPr/>
        <p:txBody>
          <a:bodyPr/>
          <a:lstStyle/>
          <a:p>
            <a:pPr algn="r"/>
            <a:endParaRPr lang="en-US" dirty="0"/>
          </a:p>
        </p:txBody>
      </p:sp>
      <p:sp>
        <p:nvSpPr>
          <p:cNvPr id="6" name="Slide Number Placeholder 5"/>
          <p:cNvSpPr>
            <a:spLocks noGrp="1"/>
          </p:cNvSpPr>
          <p:nvPr>
            <p:ph type="sldNum" sz="quarter" idx="12"/>
          </p:nvPr>
        </p:nvSpPr>
        <p:spPr/>
        <p:txBody>
          <a:bodyPr/>
          <a:lstStyle/>
          <a:p>
            <a:fld id="{0CFEC368-1D7A-4F81-ABF6-AE0E36BAF64C}" type="slidenum">
              <a:rPr lang="en-US" smtClean="0"/>
              <a:pPr/>
              <a:t>9</a:t>
            </a:fld>
            <a:endParaRPr lang="en-US" dirty="0"/>
          </a:p>
        </p:txBody>
      </p:sp>
    </p:spTree>
    <p:extLst>
      <p:ext uri="{BB962C8B-B14F-4D97-AF65-F5344CB8AC3E}">
        <p14:creationId xmlns:p14="http://schemas.microsoft.com/office/powerpoint/2010/main" val="281539473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Personnalisé 2">
      <a:dk1>
        <a:sysClr val="windowText" lastClr="000000"/>
      </a:dk1>
      <a:lt1>
        <a:sysClr val="window" lastClr="FFFFFF"/>
      </a:lt1>
      <a:dk2>
        <a:srgbClr val="3E3D2D"/>
      </a:dk2>
      <a:lt2>
        <a:srgbClr val="004C54"/>
      </a:lt2>
      <a:accent1>
        <a:srgbClr val="004C54"/>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extLst>
    <a:ext uri="{05A4C25C-085E-4340-85A3-A5531E510DB2}">
      <thm15:themeFamily xmlns:thm15="http://schemas.microsoft.com/office/thememl/2012/main" name="LaboThAp" id="{C2FC2A4E-CD0C-4282-A97F-393566862E44}" vid="{F816C29C-C793-4521-A11E-D3867CDDB54E}"/>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9854</TotalTime>
  <Words>1965</Words>
  <Application>Microsoft Office PowerPoint</Application>
  <PresentationFormat>Affichage à l'écran (4:3)</PresentationFormat>
  <Paragraphs>348</Paragraphs>
  <Slides>25</Slides>
  <Notes>19</Notes>
  <HiddenSlides>0</HiddenSlides>
  <MMClips>0</MMClips>
  <ScaleCrop>false</ScaleCrop>
  <HeadingPairs>
    <vt:vector size="6" baseType="variant">
      <vt:variant>
        <vt:lpstr>Polices utilisées</vt:lpstr>
      </vt:variant>
      <vt:variant>
        <vt:i4>5</vt:i4>
      </vt:variant>
      <vt:variant>
        <vt:lpstr>Thème</vt:lpstr>
      </vt:variant>
      <vt:variant>
        <vt:i4>1</vt:i4>
      </vt:variant>
      <vt:variant>
        <vt:lpstr>Titres des diapositives</vt:lpstr>
      </vt:variant>
      <vt:variant>
        <vt:i4>25</vt:i4>
      </vt:variant>
    </vt:vector>
  </HeadingPairs>
  <TitlesOfParts>
    <vt:vector size="31" baseType="lpstr">
      <vt:lpstr>Arial</vt:lpstr>
      <vt:lpstr>Calibri</vt:lpstr>
      <vt:lpstr>Courier New</vt:lpstr>
      <vt:lpstr>Times New Roman</vt:lpstr>
      <vt:lpstr>Wingdings</vt:lpstr>
      <vt:lpstr>Clarity</vt:lpstr>
      <vt:lpstr>Thermo-economic optimization during preliminary design phase of organic Rankine cycle systems for waste heat recovery from exhaust and recirculated gases of heavy duty trucks</vt:lpstr>
      <vt:lpstr>Introduction</vt:lpstr>
      <vt:lpstr>Introduction</vt:lpstr>
      <vt:lpstr>Introduction</vt:lpstr>
      <vt:lpstr>Content of the presentation</vt:lpstr>
      <vt:lpstr>Definition of the case study</vt:lpstr>
      <vt:lpstr>Definition of the case study</vt:lpstr>
      <vt:lpstr>Definition of the case study</vt:lpstr>
      <vt:lpstr>Content of the presentation</vt:lpstr>
      <vt:lpstr>Simulation model</vt:lpstr>
      <vt:lpstr>Simulation model</vt:lpstr>
      <vt:lpstr>Content of the presentation</vt:lpstr>
      <vt:lpstr>Selection of design conditions</vt:lpstr>
      <vt:lpstr>Selection of design conditions</vt:lpstr>
      <vt:lpstr>Content of the presentation</vt:lpstr>
      <vt:lpstr>Thermoeconomic optimization</vt:lpstr>
      <vt:lpstr>Thermoeconomic optimization</vt:lpstr>
      <vt:lpstr>Thermoeconomic optimization</vt:lpstr>
      <vt:lpstr>Thermoeconomic optimization</vt:lpstr>
      <vt:lpstr>Thermoeconomic optimization</vt:lpstr>
      <vt:lpstr>Thermoeconomic optimization</vt:lpstr>
      <vt:lpstr>Thermoeconomic optimization</vt:lpstr>
      <vt:lpstr>Content of the presentation</vt:lpstr>
      <vt:lpstr>Off-design optimization</vt:lpstr>
      <vt:lpstr>Conclusions</vt:lpstr>
    </vt:vector>
  </TitlesOfParts>
  <Company>Microsoft</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Load modulation strategies of residential heat pumps for demand-response programs with different thermal storage options</dc:title>
  <dc:creator>Emiline Georges</dc:creator>
  <cp:lastModifiedBy>ludovic guillaume</cp:lastModifiedBy>
  <cp:revision>755</cp:revision>
  <dcterms:created xsi:type="dcterms:W3CDTF">2017-02-22T14:52:08Z</dcterms:created>
  <dcterms:modified xsi:type="dcterms:W3CDTF">2017-05-18T10:00:26Z</dcterms:modified>
</cp:coreProperties>
</file>