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1" r:id="rId4"/>
    <p:sldId id="260" r:id="rId5"/>
    <p:sldId id="262" r:id="rId6"/>
    <p:sldId id="267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54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7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86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3080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45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5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93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799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60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1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92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50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71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10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9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39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B0E3-4442-4D86-B99D-5525E3E20661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E570-1FBE-4E31-9BC0-6E43EED67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4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600" y="1803404"/>
            <a:ext cx="9448800" cy="2197095"/>
          </a:xfrm>
        </p:spPr>
        <p:txBody>
          <a:bodyPr>
            <a:normAutofit/>
          </a:bodyPr>
          <a:lstStyle/>
          <a:p>
            <a:r>
              <a:rPr lang="es-ES" sz="5400" dirty="0" smtClean="0"/>
              <a:t>Escritura y acción</a:t>
            </a: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3600" dirty="0" smtClean="0"/>
              <a:t>La razón de estado en la obra de </a:t>
            </a:r>
            <a:r>
              <a:rPr lang="en-GB" sz="3600" dirty="0" smtClean="0"/>
              <a:t>Gabriel </a:t>
            </a:r>
            <a:r>
              <a:rPr lang="en-GB" sz="3600" dirty="0" err="1" smtClean="0"/>
              <a:t>Naudé</a:t>
            </a:r>
            <a:r>
              <a:rPr lang="en-GB" sz="3600" dirty="0" smtClean="0"/>
              <a:t> Y </a:t>
            </a:r>
            <a:r>
              <a:rPr lang="en-GB" sz="3600" dirty="0" err="1" smtClean="0"/>
              <a:t>Guez</a:t>
            </a:r>
            <a:r>
              <a:rPr lang="en-GB" sz="3600" dirty="0" smtClean="0"/>
              <a:t> de Balzac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00499"/>
            <a:ext cx="9448800" cy="685800"/>
          </a:xfrm>
        </p:spPr>
        <p:txBody>
          <a:bodyPr/>
          <a:lstStyle/>
          <a:p>
            <a:r>
              <a:rPr lang="en-GB" dirty="0" smtClean="0"/>
              <a:t>Sara </a:t>
            </a:r>
            <a:r>
              <a:rPr lang="en-GB" dirty="0" err="1" smtClean="0"/>
              <a:t>Decoster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339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El </a:t>
            </a:r>
            <a:r>
              <a:rPr lang="es-ES" dirty="0" smtClean="0"/>
              <a:t>filosofo consejero</a:t>
            </a:r>
            <a:endParaRPr lang="es-E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6176" y="2194560"/>
            <a:ext cx="11510682" cy="4024125"/>
          </a:xfrm>
        </p:spPr>
        <p:txBody>
          <a:bodyPr>
            <a:normAutofit/>
          </a:bodyPr>
          <a:lstStyle/>
          <a:p>
            <a:r>
              <a:rPr lang="es-ES_tradnl" sz="2800" dirty="0" err="1" smtClean="0"/>
              <a:t>Guez</a:t>
            </a:r>
            <a:r>
              <a:rPr lang="es-ES_tradnl" sz="2800" dirty="0" smtClean="0"/>
              <a:t> de Balzac: </a:t>
            </a:r>
          </a:p>
          <a:p>
            <a:pPr lvl="1"/>
            <a:r>
              <a:rPr lang="es-ES_tradnl" sz="2600" dirty="0" smtClean="0"/>
              <a:t>Autoridad y personalidad del monarca</a:t>
            </a:r>
          </a:p>
          <a:p>
            <a:r>
              <a:rPr lang="es-ES_tradnl" sz="2800" dirty="0" err="1" smtClean="0"/>
              <a:t>Naudé</a:t>
            </a:r>
            <a:r>
              <a:rPr lang="es-ES_tradnl" sz="2800" dirty="0" smtClean="0"/>
              <a:t>: 2 sistemas </a:t>
            </a:r>
            <a:r>
              <a:rPr lang="es-ES_tradnl" sz="2800" dirty="0" smtClean="0"/>
              <a:t>políticos</a:t>
            </a:r>
            <a:endParaRPr lang="es-ES_tradnl" sz="2800" dirty="0" smtClean="0"/>
          </a:p>
          <a:p>
            <a:pPr lvl="1"/>
            <a:r>
              <a:rPr lang="es-ES_tradnl" sz="2400" dirty="0" smtClean="0"/>
              <a:t>Monarquía </a:t>
            </a:r>
            <a:r>
              <a:rPr lang="es-ES_tradnl" sz="2400" dirty="0" smtClean="0"/>
              <a:t>: natural</a:t>
            </a:r>
          </a:p>
          <a:p>
            <a:pPr lvl="1"/>
            <a:r>
              <a:rPr lang="es-ES_tradnl" sz="2400" dirty="0" smtClean="0"/>
              <a:t>Democracia: </a:t>
            </a:r>
            <a:r>
              <a:rPr lang="es-ES_tradnl" sz="2400" dirty="0" smtClean="0"/>
              <a:t>intrigas</a:t>
            </a:r>
          </a:p>
          <a:p>
            <a:r>
              <a:rPr lang="es-ES_tradnl" sz="2800" dirty="0" smtClean="0"/>
              <a:t>Filosofo consejero</a:t>
            </a:r>
            <a:endParaRPr lang="es-ES_tradnl" sz="2800" dirty="0"/>
          </a:p>
        </p:txBody>
      </p:sp>
      <p:sp>
        <p:nvSpPr>
          <p:cNvPr id="6" name="Rectangle avec flèche vers la droite 5"/>
          <p:cNvSpPr/>
          <p:nvPr/>
        </p:nvSpPr>
        <p:spPr>
          <a:xfrm>
            <a:off x="4612340" y="3608228"/>
            <a:ext cx="242047" cy="80682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Organigramme : Processus 6"/>
          <p:cNvSpPr/>
          <p:nvPr/>
        </p:nvSpPr>
        <p:spPr>
          <a:xfrm>
            <a:off x="5029200" y="3608228"/>
            <a:ext cx="6992471" cy="658906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smtClean="0">
                <a:solidFill>
                  <a:schemeClr val="tx1"/>
                </a:solidFill>
              </a:rPr>
              <a:t>Competencia del </a:t>
            </a:r>
            <a:r>
              <a:rPr lang="es-ES_tradnl" sz="2400" dirty="0" smtClean="0">
                <a:solidFill>
                  <a:schemeClr val="tx1"/>
                </a:solidFill>
              </a:rPr>
              <a:t>soberano </a:t>
            </a:r>
            <a:r>
              <a:rPr lang="es-ES_tradnl" sz="2400" dirty="0" smtClean="0">
                <a:solidFill>
                  <a:schemeClr val="tx1"/>
                </a:solidFill>
              </a:rPr>
              <a:t>no garantizada</a:t>
            </a:r>
            <a:endParaRPr lang="es-ES_trad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43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Introducción</a:t>
            </a:r>
            <a:endParaRPr lang="es-ES_tradn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800" dirty="0" err="1"/>
              <a:t>Guez</a:t>
            </a:r>
            <a:r>
              <a:rPr lang="fr-BE" sz="2800" dirty="0"/>
              <a:t> de Balzac (1595/1597-1654</a:t>
            </a:r>
            <a:r>
              <a:rPr lang="fr-BE" sz="2800" dirty="0" smtClean="0"/>
              <a:t>)</a:t>
            </a:r>
          </a:p>
          <a:p>
            <a:pPr lvl="1"/>
            <a:r>
              <a:rPr lang="fr-BE" sz="2400" i="1" dirty="0" smtClean="0"/>
              <a:t>Le Prince</a:t>
            </a:r>
            <a:r>
              <a:rPr lang="fr-BE" sz="2400" dirty="0" smtClean="0"/>
              <a:t> (1631)</a:t>
            </a:r>
            <a:endParaRPr lang="fr-BE" sz="2400" i="1" dirty="0"/>
          </a:p>
          <a:p>
            <a:r>
              <a:rPr lang="en-GB" sz="2800" dirty="0" smtClean="0"/>
              <a:t>Gabriel </a:t>
            </a:r>
            <a:r>
              <a:rPr lang="en-GB" sz="2800" dirty="0" err="1" smtClean="0"/>
              <a:t>Naudé</a:t>
            </a:r>
            <a:r>
              <a:rPr lang="en-GB" sz="2800" dirty="0" smtClean="0"/>
              <a:t> (1600-1653)</a:t>
            </a:r>
          </a:p>
          <a:p>
            <a:pPr lvl="1"/>
            <a:r>
              <a:rPr lang="en-GB" sz="2400" i="1" dirty="0" err="1" smtClean="0"/>
              <a:t>Considérations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politiques</a:t>
            </a:r>
            <a:r>
              <a:rPr lang="en-GB" sz="2400" i="1" dirty="0" smtClean="0"/>
              <a:t> sur les coups </a:t>
            </a:r>
            <a:r>
              <a:rPr lang="en-GB" sz="2400" i="1" dirty="0" err="1" smtClean="0"/>
              <a:t>d’État</a:t>
            </a:r>
            <a:r>
              <a:rPr lang="en-GB" sz="2400" i="1" dirty="0" smtClean="0"/>
              <a:t> </a:t>
            </a:r>
            <a:r>
              <a:rPr lang="en-GB" sz="2400" dirty="0" smtClean="0"/>
              <a:t>(1639)</a:t>
            </a:r>
            <a:endParaRPr lang="en-GB" sz="2400" dirty="0"/>
          </a:p>
          <a:p>
            <a:pPr lvl="1"/>
            <a:r>
              <a:rPr lang="en-GB" sz="2400" dirty="0" err="1" smtClean="0"/>
              <a:t>Libertinaje</a:t>
            </a:r>
            <a:r>
              <a:rPr lang="en-GB" sz="2400" dirty="0" smtClean="0"/>
              <a:t> </a:t>
            </a:r>
            <a:r>
              <a:rPr lang="en-GB" sz="2400" dirty="0" err="1" smtClean="0"/>
              <a:t>erudito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57843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Razón de Estado</a:t>
            </a:r>
            <a:endParaRPr lang="es-ES_tradn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37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Guez</a:t>
            </a:r>
            <a:r>
              <a:rPr lang="en-GB" dirty="0" smtClean="0"/>
              <a:t> de Balzac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El interés público prevalece sobre el bien de la persona</a:t>
            </a:r>
          </a:p>
          <a:p>
            <a:pPr lvl="1"/>
            <a:r>
              <a:rPr lang="es-ES" sz="2600" dirty="0" smtClean="0"/>
              <a:t>conspiración contra Concino </a:t>
            </a:r>
            <a:r>
              <a:rPr lang="es-ES" sz="2600" dirty="0" err="1" smtClean="0"/>
              <a:t>Concini</a:t>
            </a:r>
            <a:endParaRPr lang="es-ES" sz="2600" dirty="0" smtClean="0"/>
          </a:p>
          <a:p>
            <a:pPr lvl="1"/>
            <a:r>
              <a:rPr lang="es-ES" sz="2600" dirty="0" smtClean="0"/>
              <a:t>Sospecho : suficiente para detener a una persona</a:t>
            </a:r>
          </a:p>
          <a:p>
            <a:pPr lvl="2"/>
            <a:r>
              <a:rPr lang="es-ES" sz="2400" dirty="0" smtClean="0"/>
              <a:t>El “justo medio”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5681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Gabriel </a:t>
            </a:r>
            <a:r>
              <a:rPr lang="en-GB" dirty="0" err="1" smtClean="0"/>
              <a:t>Naudé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Razón de estado </a:t>
            </a:r>
            <a:r>
              <a:rPr lang="es-ES" sz="2800" dirty="0" smtClean="0">
                <a:sym typeface="Wingdings" panose="05000000000000000000" pitchFamily="2" charset="2"/>
              </a:rPr>
              <a:t> golpe de estado</a:t>
            </a:r>
          </a:p>
          <a:p>
            <a:r>
              <a:rPr lang="es-ES" sz="2800" dirty="0" smtClean="0">
                <a:sym typeface="Wingdings" panose="05000000000000000000" pitchFamily="2" charset="2"/>
              </a:rPr>
              <a:t>Utilitarismo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21903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protestantes</a:t>
            </a:r>
            <a:endParaRPr lang="es-ES_tradnl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Saint-</a:t>
            </a:r>
            <a:r>
              <a:rPr lang="en-GB" sz="2800" dirty="0" err="1" smtClean="0"/>
              <a:t>Barthélémy</a:t>
            </a:r>
            <a:endParaRPr lang="en-GB" sz="2800" dirty="0" smtClean="0"/>
          </a:p>
          <a:p>
            <a:pPr lvl="1"/>
            <a:r>
              <a:rPr lang="es-ES" sz="2400" dirty="0"/>
              <a:t>una oportunidad para resolver el </a:t>
            </a:r>
            <a:r>
              <a:rPr lang="es-ES" sz="2400" dirty="0" smtClean="0"/>
              <a:t>problema protestante</a:t>
            </a:r>
          </a:p>
          <a:p>
            <a:pPr lvl="1"/>
            <a:r>
              <a:rPr lang="es-ES" sz="2400" dirty="0"/>
              <a:t>u</a:t>
            </a:r>
            <a:r>
              <a:rPr lang="es-ES" sz="2400" dirty="0" smtClean="0"/>
              <a:t>nificación </a:t>
            </a:r>
            <a:r>
              <a:rPr lang="es-ES" sz="2400" dirty="0" smtClean="0"/>
              <a:t>religiosa del estado</a:t>
            </a:r>
            <a:endParaRPr lang="en-GB" sz="2400" dirty="0" smtClean="0"/>
          </a:p>
          <a:p>
            <a:r>
              <a:rPr lang="en-GB" sz="2800" dirty="0" smtClean="0"/>
              <a:t>La Rochelle</a:t>
            </a:r>
          </a:p>
          <a:p>
            <a:pPr lvl="1"/>
            <a:r>
              <a:rPr lang="es-ES_tradnl" sz="2400" dirty="0" smtClean="0"/>
              <a:t>Paz de </a:t>
            </a:r>
            <a:r>
              <a:rPr lang="es-ES_tradnl" sz="2400" dirty="0" err="1" smtClean="0"/>
              <a:t>Alès</a:t>
            </a:r>
            <a:r>
              <a:rPr lang="es-ES_tradnl" sz="2400" dirty="0" smtClean="0"/>
              <a:t>: ventajosa</a:t>
            </a:r>
          </a:p>
          <a:p>
            <a:pPr lvl="2"/>
            <a:r>
              <a:rPr lang="es-ES_tradnl" sz="2200" dirty="0" smtClean="0"/>
              <a:t>Destrucción de la ciudad: tratamiento ambiguo</a:t>
            </a:r>
          </a:p>
          <a:p>
            <a:pPr lvl="1"/>
            <a:r>
              <a:rPr lang="es-ES_tradnl" sz="2400" dirty="0" smtClean="0"/>
              <a:t>bondad del rey </a:t>
            </a:r>
            <a:r>
              <a:rPr lang="es-ES_tradnl" sz="2400" dirty="0" smtClean="0">
                <a:sym typeface="Wingdings" panose="05000000000000000000" pitchFamily="2" charset="2"/>
              </a:rPr>
              <a:t> autoridad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79382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religión</a:t>
            </a:r>
            <a:endParaRPr lang="es-ES_tradnl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32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Guez</a:t>
            </a:r>
            <a:r>
              <a:rPr lang="en-GB" dirty="0" smtClean="0"/>
              <a:t> de Balzac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Falsa devoción</a:t>
            </a:r>
          </a:p>
          <a:p>
            <a:pPr lvl="1"/>
            <a:r>
              <a:rPr lang="es-ES" sz="2400" dirty="0" smtClean="0"/>
              <a:t>Devoción finta</a:t>
            </a:r>
          </a:p>
          <a:p>
            <a:pPr lvl="1"/>
            <a:r>
              <a:rPr lang="es-ES" sz="2400" dirty="0" smtClean="0"/>
              <a:t>Religión instrumentalizada para conquistar</a:t>
            </a:r>
          </a:p>
          <a:p>
            <a:pPr lvl="1"/>
            <a:r>
              <a:rPr lang="es-ES" sz="2400" dirty="0" smtClean="0"/>
              <a:t>Superstición</a:t>
            </a:r>
          </a:p>
          <a:p>
            <a:r>
              <a:rPr lang="es-ES" sz="2800" dirty="0" smtClean="0"/>
              <a:t>Sincera devoción del rey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55101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Gabriel </a:t>
            </a:r>
            <a:r>
              <a:rPr lang="en-GB" dirty="0" err="1" smtClean="0"/>
              <a:t>Naudé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Religión: oprimir al pueblo</a:t>
            </a:r>
          </a:p>
          <a:p>
            <a:r>
              <a:rPr lang="es-ES" sz="2800" dirty="0" smtClean="0"/>
              <a:t>Desmitificación de los mecanismos del estado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32837953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Traînée de condensation</Template>
  <TotalTime>110</TotalTime>
  <Words>170</Words>
  <Application>Microsoft Office PowerPoint</Application>
  <PresentationFormat>Grand écran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</vt:lpstr>
      <vt:lpstr>Traînée de condensation</vt:lpstr>
      <vt:lpstr>Escritura y acción La razón de estado en la obra de Gabriel Naudé Y Guez de Balzac</vt:lpstr>
      <vt:lpstr>Introducción</vt:lpstr>
      <vt:lpstr>Razón de Estado</vt:lpstr>
      <vt:lpstr>Guez de Balzac</vt:lpstr>
      <vt:lpstr>Gabriel Naudé</vt:lpstr>
      <vt:lpstr>Los protestantes</vt:lpstr>
      <vt:lpstr>La religión</vt:lpstr>
      <vt:lpstr>Guez de Balzac</vt:lpstr>
      <vt:lpstr>Gabriel Naudé</vt:lpstr>
      <vt:lpstr>El filosofo consejero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L’écriture et l’action La raison d’état chez Gabriel Naudé et Guez de Balzac</dc:title>
  <dc:creator>sara.decoster@ulg.ac.be</dc:creator>
  <cp:lastModifiedBy>sara.decoster@ulg.ac.be</cp:lastModifiedBy>
  <cp:revision>25</cp:revision>
  <dcterms:created xsi:type="dcterms:W3CDTF">2017-05-21T15:47:18Z</dcterms:created>
  <dcterms:modified xsi:type="dcterms:W3CDTF">2017-06-13T19:15:56Z</dcterms:modified>
</cp:coreProperties>
</file>