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56" r:id="rId2"/>
    <p:sldId id="257" r:id="rId3"/>
    <p:sldId id="261" r:id="rId4"/>
    <p:sldId id="260" r:id="rId5"/>
    <p:sldId id="262" r:id="rId6"/>
    <p:sldId id="267" r:id="rId7"/>
    <p:sldId id="263" r:id="rId8"/>
    <p:sldId id="264" r:id="rId9"/>
    <p:sldId id="265" r:id="rId10"/>
    <p:sldId id="266" r:id="rId11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662" autoAdjust="0"/>
    <p:restoredTop sz="94660"/>
  </p:normalViewPr>
  <p:slideViewPr>
    <p:cSldViewPr snapToGrid="0">
      <p:cViewPr varScale="1">
        <p:scale>
          <a:sx n="64" d="100"/>
          <a:sy n="64" d="100"/>
        </p:scale>
        <p:origin x="115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3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1803405"/>
            <a:ext cx="94488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632201"/>
            <a:ext cx="94488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Modifier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909561" y="4314328"/>
            <a:ext cx="2910840" cy="374642"/>
          </a:xfrm>
        </p:spPr>
        <p:txBody>
          <a:bodyPr/>
          <a:lstStyle/>
          <a:p>
            <a:fld id="{BA7AB0E3-4442-4D86-B99D-5525E3E20661}" type="datetimeFigureOut">
              <a:rPr lang="en-GB" smtClean="0"/>
              <a:t>13/06/2017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371600" y="4323845"/>
            <a:ext cx="6400800" cy="365125"/>
          </a:xfr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7200" y="1430866"/>
            <a:ext cx="2743200" cy="365125"/>
          </a:xfrm>
        </p:spPr>
        <p:txBody>
          <a:bodyPr/>
          <a:lstStyle/>
          <a:p>
            <a:fld id="{94A4E570-1FBE-4E31-9BC0-6E43EED67DC4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855438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 panoramiqu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77" y="4697360"/>
            <a:ext cx="10822034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1727" y="941439"/>
            <a:ext cx="10821840" cy="3478161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516715"/>
            <a:ext cx="10820400" cy="701969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AB0E3-4442-4D86-B99D-5525E3E20661}" type="datetimeFigureOut">
              <a:rPr lang="en-GB" smtClean="0"/>
              <a:t>13/06/2017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A4E570-1FBE-4E31-9BC0-6E43EED67DC4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737795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3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2"/>
            <a:ext cx="1082040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9133"/>
            <a:ext cx="10130516" cy="99906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BA7AB0E3-4442-4D86-B99D-5525E3E20661}" type="datetimeFigureOut">
              <a:rPr lang="en-GB" smtClean="0"/>
              <a:t>13/06/2017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94A4E570-1FBE-4E31-9BC0-6E43EED67DC4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288669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3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67" y="753533"/>
            <a:ext cx="10151533" cy="2604495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303865" y="3365556"/>
            <a:ext cx="9592736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959862"/>
            <a:ext cx="10151533" cy="679871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BA7AB0E3-4442-4D86-B99D-5525E3E20661}" type="datetimeFigureOut">
              <a:rPr lang="en-GB" smtClean="0"/>
              <a:t>13/06/2017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94A4E570-1FBE-4E31-9BC0-6E43EED67DC4}" type="slidenum">
              <a:rPr lang="en-GB" smtClean="0"/>
              <a:t>‹N°›</a:t>
            </a:fld>
            <a:endParaRPr lang="en-GB"/>
          </a:p>
        </p:txBody>
      </p:sp>
      <p:sp>
        <p:nvSpPr>
          <p:cNvPr id="9" name="TextBox 8"/>
          <p:cNvSpPr txBox="1"/>
          <p:nvPr/>
        </p:nvSpPr>
        <p:spPr>
          <a:xfrm>
            <a:off x="476250" y="93345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984230" y="270129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14308076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3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95" y="1124701"/>
            <a:ext cx="10146186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8315"/>
            <a:ext cx="10144654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78883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BA7AB0E3-4442-4D86-B99D-5525E3E20661}" type="datetimeFigureOut">
              <a:rPr lang="en-GB" smtClean="0"/>
              <a:t>13/06/2017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8883"/>
            <a:ext cx="6991492" cy="365125"/>
          </a:xfr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94A4E570-1FBE-4E31-9BC0-6E43EED67DC4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7614582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 colon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895600" y="761999"/>
            <a:ext cx="8610599" cy="1303867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800" y="2202080"/>
            <a:ext cx="3456432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799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68800" y="2201333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366858" y="2904067"/>
            <a:ext cx="3456432" cy="331461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51800" y="2192866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8051801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AB0E3-4442-4D86-B99D-5525E3E20661}" type="datetimeFigureOut">
              <a:rPr lang="en-GB" smtClean="0"/>
              <a:t>13/06/2017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A4E570-1FBE-4E31-9BC0-6E43EED67DC4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355561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 colonnes d’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599" cy="1295400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8618" y="4191000"/>
            <a:ext cx="3451582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8618" y="2362200"/>
            <a:ext cx="3451582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8618" y="4873764"/>
            <a:ext cx="3451582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74263" y="4191000"/>
            <a:ext cx="3448935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374263" y="2362200"/>
            <a:ext cx="3448936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374264" y="4873763"/>
            <a:ext cx="344893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49731" y="4191000"/>
            <a:ext cx="3456469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049855" y="2362200"/>
            <a:ext cx="3447878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8049731" y="4873761"/>
            <a:ext cx="345244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AB0E3-4442-4D86-B99D-5525E3E20661}" type="datetimeFigureOut">
              <a:rPr lang="en-GB" smtClean="0"/>
              <a:t>13/06/2017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A4E570-1FBE-4E31-9BC0-6E43EED67DC4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0519391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194559"/>
            <a:ext cx="10820400" cy="4024125"/>
          </a:xfrm>
        </p:spPr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AB0E3-4442-4D86-B99D-5525E3E20661}" type="datetimeFigureOut">
              <a:rPr lang="en-GB" smtClean="0"/>
              <a:t>13/06/2017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A4E570-1FBE-4E31-9BC0-6E43EED67DC4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4979934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3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48800" y="745066"/>
            <a:ext cx="2057400" cy="3903133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4466" y="745067"/>
            <a:ext cx="8204201" cy="3903133"/>
          </a:xfrm>
        </p:spPr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79941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BA7AB0E3-4442-4D86-B99D-5525E3E20661}" type="datetimeFigureOut">
              <a:rPr lang="en-GB" smtClean="0"/>
              <a:t>13/06/2017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0"/>
            <a:ext cx="6991492" cy="365125"/>
          </a:xfr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94A4E570-1FBE-4E31-9BC0-6E43EED67DC4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516047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AB0E3-4442-4D86-B99D-5525E3E20661}" type="datetimeFigureOut">
              <a:rPr lang="en-GB" smtClean="0"/>
              <a:t>13/06/2017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A4E570-1FBE-4E31-9BC0-6E43EED67DC4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982150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3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3"/>
            <a:ext cx="10820399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467" y="3641725"/>
            <a:ext cx="10490200" cy="955675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BA7AB0E3-4442-4D86-B99D-5525E3E20661}" type="datetimeFigureOut">
              <a:rPr lang="en-GB" smtClean="0"/>
              <a:t>13/06/2017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1"/>
            <a:ext cx="6991492" cy="364065"/>
          </a:xfr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94A4E570-1FBE-4E31-9BC0-6E43EED67DC4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589261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194559"/>
            <a:ext cx="5334000" cy="4024125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194559"/>
            <a:ext cx="5334000" cy="4024125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AB0E3-4442-4D86-B99D-5525E3E20661}" type="datetimeFigureOut">
              <a:rPr lang="en-GB" smtClean="0"/>
              <a:t>13/06/2017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A4E570-1FBE-4E31-9BC0-6E43EED67DC4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96082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600" cy="1295400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9" y="2183802"/>
            <a:ext cx="507999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3132666"/>
            <a:ext cx="5311775" cy="3086019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0" y="2183802"/>
            <a:ext cx="5105400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132666"/>
            <a:ext cx="5334000" cy="3086019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AB0E3-4442-4D86-B99D-5525E3E20661}" type="datetimeFigureOut">
              <a:rPr lang="en-GB" smtClean="0"/>
              <a:t>13/06/2017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A4E570-1FBE-4E31-9BC0-6E43EED67DC4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085059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AB0E3-4442-4D86-B99D-5525E3E20661}" type="datetimeFigureOut">
              <a:rPr lang="en-GB" smtClean="0"/>
              <a:t>13/06/2017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A4E570-1FBE-4E31-9BC0-6E43EED67DC4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527137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AB0E3-4442-4D86-B99D-5525E3E20661}" type="datetimeFigureOut">
              <a:rPr lang="en-GB" smtClean="0"/>
              <a:t>13/06/2017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A4E570-1FBE-4E31-9BC0-6E43EED67DC4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991017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41148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95582" y="746759"/>
            <a:ext cx="6510618" cy="5471925"/>
          </a:xfrm>
        </p:spPr>
        <p:txBody>
          <a:bodyPr anchor="ctr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411480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AB0E3-4442-4D86-B99D-5525E3E20661}" type="datetimeFigureOut">
              <a:rPr lang="en-GB" smtClean="0"/>
              <a:t>13/06/2017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A4E570-1FBE-4E31-9BC0-6E43EED67DC4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047961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687324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861238" y="751241"/>
            <a:ext cx="3644962" cy="5467443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687324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AB0E3-4442-4D86-B99D-5525E3E20661}" type="datetimeFigureOut">
              <a:rPr lang="en-GB" smtClean="0"/>
              <a:t>13/06/2017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A4E570-1FBE-4E31-9BC0-6E43EED67DC4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093900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3-HD-TOP.pn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4414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895600" y="764373"/>
            <a:ext cx="861060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194560"/>
            <a:ext cx="10820400" cy="40241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95360" y="6356350"/>
            <a:ext cx="29108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7AB0E3-4442-4D86-B99D-5525E3E20661}" type="datetimeFigureOut">
              <a:rPr lang="en-GB" smtClean="0"/>
              <a:t>13/06/2017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355845"/>
            <a:ext cx="7772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3810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A4E570-1FBE-4E31-9BC0-6E43EED67DC4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92463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  <p:sldLayoutId id="2147483695" r:id="rId17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371600" y="1803404"/>
            <a:ext cx="9448800" cy="2197095"/>
          </a:xfrm>
        </p:spPr>
        <p:txBody>
          <a:bodyPr>
            <a:normAutofit/>
          </a:bodyPr>
          <a:lstStyle/>
          <a:p>
            <a:r>
              <a:rPr lang="es-ES" sz="5400" dirty="0" smtClean="0"/>
              <a:t>Escritura y acción</a:t>
            </a:r>
            <a:r>
              <a:rPr lang="es-ES" sz="4000" dirty="0" smtClean="0"/>
              <a:t/>
            </a:r>
            <a:br>
              <a:rPr lang="es-ES" sz="4000" dirty="0" smtClean="0"/>
            </a:br>
            <a:r>
              <a:rPr lang="es-ES" sz="3600" dirty="0" smtClean="0"/>
              <a:t>La razón de estado en la obra de </a:t>
            </a:r>
            <a:r>
              <a:rPr lang="en-GB" sz="3600" dirty="0" smtClean="0"/>
              <a:t>Gabriel </a:t>
            </a:r>
            <a:r>
              <a:rPr lang="en-GB" sz="3600" dirty="0" err="1" smtClean="0"/>
              <a:t>Naudé</a:t>
            </a:r>
            <a:r>
              <a:rPr lang="en-GB" sz="3600" dirty="0" smtClean="0"/>
              <a:t> Y </a:t>
            </a:r>
            <a:r>
              <a:rPr lang="en-GB" sz="3600" dirty="0" err="1" smtClean="0"/>
              <a:t>Guez</a:t>
            </a:r>
            <a:r>
              <a:rPr lang="en-GB" sz="3600" dirty="0" smtClean="0"/>
              <a:t> de Balzac</a:t>
            </a:r>
            <a:endParaRPr lang="en-GB" sz="3600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4000499"/>
            <a:ext cx="9448800" cy="685800"/>
          </a:xfrm>
        </p:spPr>
        <p:txBody>
          <a:bodyPr/>
          <a:lstStyle/>
          <a:p>
            <a:r>
              <a:rPr lang="en-GB" dirty="0" smtClean="0"/>
              <a:t>Sara </a:t>
            </a:r>
            <a:r>
              <a:rPr lang="en-GB" dirty="0" err="1" smtClean="0"/>
              <a:t>Decoster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5233984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/>
              <a:t>El </a:t>
            </a:r>
            <a:r>
              <a:rPr lang="es-ES" dirty="0" smtClean="0"/>
              <a:t>filosofo consejero</a:t>
            </a:r>
            <a:endParaRPr lang="es-ES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36176" y="2194560"/>
            <a:ext cx="11510682" cy="4024125"/>
          </a:xfrm>
        </p:spPr>
        <p:txBody>
          <a:bodyPr>
            <a:normAutofit/>
          </a:bodyPr>
          <a:lstStyle/>
          <a:p>
            <a:r>
              <a:rPr lang="es-ES_tradnl" sz="2800" dirty="0" err="1" smtClean="0"/>
              <a:t>Guez</a:t>
            </a:r>
            <a:r>
              <a:rPr lang="es-ES_tradnl" sz="2800" dirty="0" smtClean="0"/>
              <a:t> de Balzac: </a:t>
            </a:r>
          </a:p>
          <a:p>
            <a:pPr lvl="1"/>
            <a:r>
              <a:rPr lang="es-ES_tradnl" sz="2600" dirty="0" smtClean="0"/>
              <a:t>Autoridad y personalidad del monarca</a:t>
            </a:r>
          </a:p>
          <a:p>
            <a:r>
              <a:rPr lang="es-ES_tradnl" sz="2800" dirty="0" err="1" smtClean="0"/>
              <a:t>Naudé</a:t>
            </a:r>
            <a:r>
              <a:rPr lang="es-ES_tradnl" sz="2800" dirty="0" smtClean="0"/>
              <a:t>: 2 sistemas </a:t>
            </a:r>
            <a:r>
              <a:rPr lang="es-ES_tradnl" sz="2800" dirty="0" smtClean="0"/>
              <a:t>políticos</a:t>
            </a:r>
            <a:endParaRPr lang="es-ES_tradnl" sz="2800" dirty="0" smtClean="0"/>
          </a:p>
          <a:p>
            <a:pPr lvl="1"/>
            <a:r>
              <a:rPr lang="es-ES_tradnl" sz="2400" dirty="0" smtClean="0"/>
              <a:t>Monarquía </a:t>
            </a:r>
            <a:r>
              <a:rPr lang="es-ES_tradnl" sz="2400" dirty="0" smtClean="0"/>
              <a:t>: natural</a:t>
            </a:r>
          </a:p>
          <a:p>
            <a:pPr lvl="1"/>
            <a:r>
              <a:rPr lang="es-ES_tradnl" sz="2400" dirty="0" smtClean="0"/>
              <a:t>Democracia: </a:t>
            </a:r>
            <a:r>
              <a:rPr lang="es-ES_tradnl" sz="2400" dirty="0" smtClean="0"/>
              <a:t>intrigas</a:t>
            </a:r>
          </a:p>
          <a:p>
            <a:r>
              <a:rPr lang="es-ES_tradnl" sz="2800" dirty="0" smtClean="0"/>
              <a:t>Filosofo consejero</a:t>
            </a:r>
            <a:endParaRPr lang="es-ES_tradnl" sz="2800" dirty="0"/>
          </a:p>
        </p:txBody>
      </p:sp>
      <p:sp>
        <p:nvSpPr>
          <p:cNvPr id="6" name="Rectangle avec flèche vers la droite 5"/>
          <p:cNvSpPr/>
          <p:nvPr/>
        </p:nvSpPr>
        <p:spPr>
          <a:xfrm>
            <a:off x="4612340" y="3608228"/>
            <a:ext cx="242047" cy="806824"/>
          </a:xfrm>
          <a:prstGeom prst="rightArrow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7" name="Organigramme : Processus 6"/>
          <p:cNvSpPr/>
          <p:nvPr/>
        </p:nvSpPr>
        <p:spPr>
          <a:xfrm>
            <a:off x="5029200" y="3608228"/>
            <a:ext cx="6992471" cy="658906"/>
          </a:xfrm>
          <a:prstGeom prst="flowChartProcess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2400" dirty="0" smtClean="0">
                <a:solidFill>
                  <a:schemeClr val="tx1"/>
                </a:solidFill>
              </a:rPr>
              <a:t>Competencia del </a:t>
            </a:r>
            <a:r>
              <a:rPr lang="es-ES_tradnl" sz="2400" dirty="0" smtClean="0">
                <a:solidFill>
                  <a:schemeClr val="tx1"/>
                </a:solidFill>
              </a:rPr>
              <a:t>soberano </a:t>
            </a:r>
            <a:r>
              <a:rPr lang="es-ES_tradnl" sz="2400" dirty="0" smtClean="0">
                <a:solidFill>
                  <a:schemeClr val="tx1"/>
                </a:solidFill>
              </a:rPr>
              <a:t>no garantizada</a:t>
            </a:r>
            <a:endParaRPr lang="es-ES_tradnl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674328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 smtClean="0"/>
              <a:t>Introducción</a:t>
            </a:r>
            <a:endParaRPr lang="es-ES_tradnl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BE" sz="2800" dirty="0" err="1"/>
              <a:t>Guez</a:t>
            </a:r>
            <a:r>
              <a:rPr lang="fr-BE" sz="2800" dirty="0"/>
              <a:t> de Balzac (1595/1597-1654</a:t>
            </a:r>
            <a:r>
              <a:rPr lang="fr-BE" sz="2800" dirty="0" smtClean="0"/>
              <a:t>)</a:t>
            </a:r>
          </a:p>
          <a:p>
            <a:pPr lvl="1"/>
            <a:r>
              <a:rPr lang="fr-BE" sz="2400" i="1" dirty="0" smtClean="0"/>
              <a:t>Le Prince</a:t>
            </a:r>
            <a:r>
              <a:rPr lang="fr-BE" sz="2400" dirty="0" smtClean="0"/>
              <a:t> (1631)</a:t>
            </a:r>
            <a:endParaRPr lang="fr-BE" sz="2400" i="1" dirty="0"/>
          </a:p>
          <a:p>
            <a:r>
              <a:rPr lang="en-GB" sz="2800" dirty="0" smtClean="0"/>
              <a:t>Gabriel </a:t>
            </a:r>
            <a:r>
              <a:rPr lang="en-GB" sz="2800" dirty="0" err="1" smtClean="0"/>
              <a:t>Naudé</a:t>
            </a:r>
            <a:r>
              <a:rPr lang="en-GB" sz="2800" dirty="0" smtClean="0"/>
              <a:t> (1600-1653)</a:t>
            </a:r>
          </a:p>
          <a:p>
            <a:pPr lvl="1"/>
            <a:r>
              <a:rPr lang="en-GB" sz="2400" i="1" dirty="0" err="1" smtClean="0"/>
              <a:t>Considérations</a:t>
            </a:r>
            <a:r>
              <a:rPr lang="en-GB" sz="2400" i="1" dirty="0" smtClean="0"/>
              <a:t> </a:t>
            </a:r>
            <a:r>
              <a:rPr lang="en-GB" sz="2400" i="1" dirty="0" err="1" smtClean="0"/>
              <a:t>politiques</a:t>
            </a:r>
            <a:r>
              <a:rPr lang="en-GB" sz="2400" i="1" dirty="0" smtClean="0"/>
              <a:t> sur les coups </a:t>
            </a:r>
            <a:r>
              <a:rPr lang="en-GB" sz="2400" i="1" dirty="0" err="1" smtClean="0"/>
              <a:t>d’État</a:t>
            </a:r>
            <a:r>
              <a:rPr lang="en-GB" sz="2400" i="1" dirty="0" smtClean="0"/>
              <a:t> </a:t>
            </a:r>
            <a:r>
              <a:rPr lang="en-GB" sz="2400" dirty="0" smtClean="0"/>
              <a:t>(1639)</a:t>
            </a:r>
            <a:endParaRPr lang="en-GB" sz="2400" dirty="0"/>
          </a:p>
          <a:p>
            <a:pPr lvl="1"/>
            <a:r>
              <a:rPr lang="en-GB" sz="2400" dirty="0" err="1" smtClean="0"/>
              <a:t>Libertinaje</a:t>
            </a:r>
            <a:r>
              <a:rPr lang="en-GB" sz="2400" dirty="0" smtClean="0"/>
              <a:t> </a:t>
            </a:r>
            <a:r>
              <a:rPr lang="en-GB" sz="2400" dirty="0" err="1" smtClean="0"/>
              <a:t>erudito</a:t>
            </a:r>
            <a:endParaRPr lang="en-GB" sz="2400" dirty="0" smtClean="0"/>
          </a:p>
        </p:txBody>
      </p:sp>
    </p:spTree>
    <p:extLst>
      <p:ext uri="{BB962C8B-B14F-4D97-AF65-F5344CB8AC3E}">
        <p14:creationId xmlns:p14="http://schemas.microsoft.com/office/powerpoint/2010/main" val="35784350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 smtClean="0"/>
              <a:t>Razón de Estado</a:t>
            </a:r>
            <a:endParaRPr lang="es-ES_tradnl" dirty="0"/>
          </a:p>
        </p:txBody>
      </p:sp>
      <p:sp>
        <p:nvSpPr>
          <p:cNvPr id="5" name="Espace réservé du texte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813774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 smtClean="0"/>
              <a:t>Guez</a:t>
            </a:r>
            <a:r>
              <a:rPr lang="en-GB" dirty="0" smtClean="0"/>
              <a:t> de Balzac</a:t>
            </a:r>
            <a:endParaRPr lang="en-GB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ES" sz="2800" dirty="0" smtClean="0"/>
              <a:t>El interés público prevalece sobre el bien de la persona</a:t>
            </a:r>
          </a:p>
          <a:p>
            <a:pPr lvl="1"/>
            <a:r>
              <a:rPr lang="es-ES" sz="2600" dirty="0" smtClean="0"/>
              <a:t>conspiración contra Concino </a:t>
            </a:r>
            <a:r>
              <a:rPr lang="es-ES" sz="2600" dirty="0" err="1" smtClean="0"/>
              <a:t>Concini</a:t>
            </a:r>
            <a:endParaRPr lang="es-ES" sz="2600" dirty="0" smtClean="0"/>
          </a:p>
          <a:p>
            <a:pPr lvl="1"/>
            <a:r>
              <a:rPr lang="es-ES" sz="2600" dirty="0" smtClean="0"/>
              <a:t>Sospecho : suficiente para detener a una persona</a:t>
            </a:r>
          </a:p>
          <a:p>
            <a:pPr lvl="2"/>
            <a:r>
              <a:rPr lang="es-ES" sz="2400" dirty="0" smtClean="0"/>
              <a:t>El “justo medio”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41568196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Gabriel </a:t>
            </a:r>
            <a:r>
              <a:rPr lang="en-GB" dirty="0" err="1" smtClean="0"/>
              <a:t>Naudé</a:t>
            </a:r>
            <a:endParaRPr lang="en-GB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ES" sz="2800" dirty="0" smtClean="0"/>
              <a:t>Razón de estado </a:t>
            </a:r>
            <a:r>
              <a:rPr lang="es-ES" sz="2800" dirty="0" smtClean="0">
                <a:sym typeface="Wingdings" panose="05000000000000000000" pitchFamily="2" charset="2"/>
              </a:rPr>
              <a:t> golpe de estado</a:t>
            </a:r>
          </a:p>
          <a:p>
            <a:r>
              <a:rPr lang="es-ES" sz="2800" dirty="0" smtClean="0">
                <a:sym typeface="Wingdings" panose="05000000000000000000" pitchFamily="2" charset="2"/>
              </a:rPr>
              <a:t>Utilitarismo</a:t>
            </a:r>
            <a:endParaRPr lang="es-ES" sz="2800" dirty="0"/>
          </a:p>
        </p:txBody>
      </p:sp>
    </p:spTree>
    <p:extLst>
      <p:ext uri="{BB962C8B-B14F-4D97-AF65-F5344CB8AC3E}">
        <p14:creationId xmlns:p14="http://schemas.microsoft.com/office/powerpoint/2010/main" val="32190337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 smtClean="0"/>
              <a:t>Los protestantes</a:t>
            </a:r>
            <a:endParaRPr lang="es-ES_tradnl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2800" dirty="0" smtClean="0"/>
              <a:t>Saint-</a:t>
            </a:r>
            <a:r>
              <a:rPr lang="en-GB" sz="2800" dirty="0" err="1" smtClean="0"/>
              <a:t>Barthélémy</a:t>
            </a:r>
            <a:endParaRPr lang="en-GB" sz="2800" dirty="0" smtClean="0"/>
          </a:p>
          <a:p>
            <a:pPr lvl="1"/>
            <a:r>
              <a:rPr lang="es-ES" sz="2400" dirty="0"/>
              <a:t>una oportunidad para resolver el </a:t>
            </a:r>
            <a:r>
              <a:rPr lang="es-ES" sz="2400" dirty="0" smtClean="0"/>
              <a:t>problema protestante</a:t>
            </a:r>
          </a:p>
          <a:p>
            <a:pPr lvl="1"/>
            <a:r>
              <a:rPr lang="es-ES" sz="2400" dirty="0"/>
              <a:t>u</a:t>
            </a:r>
            <a:r>
              <a:rPr lang="es-ES" sz="2400" dirty="0" smtClean="0"/>
              <a:t>nificación </a:t>
            </a:r>
            <a:r>
              <a:rPr lang="es-ES" sz="2400" dirty="0" smtClean="0"/>
              <a:t>religiosa del estado</a:t>
            </a:r>
            <a:endParaRPr lang="en-GB" sz="2400" dirty="0" smtClean="0"/>
          </a:p>
          <a:p>
            <a:r>
              <a:rPr lang="en-GB" sz="2800" dirty="0" smtClean="0"/>
              <a:t>La Rochelle</a:t>
            </a:r>
          </a:p>
          <a:p>
            <a:pPr lvl="1"/>
            <a:r>
              <a:rPr lang="es-ES_tradnl" sz="2400" dirty="0" smtClean="0"/>
              <a:t>Paz de </a:t>
            </a:r>
            <a:r>
              <a:rPr lang="es-ES_tradnl" sz="2400" dirty="0" err="1" smtClean="0"/>
              <a:t>Alès</a:t>
            </a:r>
            <a:r>
              <a:rPr lang="es-ES_tradnl" sz="2400" dirty="0" smtClean="0"/>
              <a:t>: ventajosa</a:t>
            </a:r>
          </a:p>
          <a:p>
            <a:pPr lvl="2"/>
            <a:r>
              <a:rPr lang="es-ES_tradnl" sz="2200" dirty="0" smtClean="0"/>
              <a:t>Destrucción de la ciudad: tratamiento ambiguo</a:t>
            </a:r>
          </a:p>
          <a:p>
            <a:pPr lvl="1"/>
            <a:r>
              <a:rPr lang="es-ES_tradnl" sz="2400" dirty="0" smtClean="0"/>
              <a:t>bondad del rey </a:t>
            </a:r>
            <a:r>
              <a:rPr lang="es-ES_tradnl" sz="2400" dirty="0" smtClean="0">
                <a:sym typeface="Wingdings" panose="05000000000000000000" pitchFamily="2" charset="2"/>
              </a:rPr>
              <a:t> autoridad</a:t>
            </a:r>
            <a:endParaRPr lang="es-ES_tradnl" sz="2400" dirty="0"/>
          </a:p>
        </p:txBody>
      </p:sp>
    </p:spTree>
    <p:extLst>
      <p:ext uri="{BB962C8B-B14F-4D97-AF65-F5344CB8AC3E}">
        <p14:creationId xmlns:p14="http://schemas.microsoft.com/office/powerpoint/2010/main" val="37938257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 smtClean="0"/>
              <a:t>La religión</a:t>
            </a:r>
            <a:endParaRPr lang="es-ES_tradnl" dirty="0"/>
          </a:p>
        </p:txBody>
      </p:sp>
      <p:sp>
        <p:nvSpPr>
          <p:cNvPr id="5" name="Espace réservé du texte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3632820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 smtClean="0"/>
              <a:t>Guez</a:t>
            </a:r>
            <a:r>
              <a:rPr lang="en-GB" dirty="0" smtClean="0"/>
              <a:t> de Balzac</a:t>
            </a:r>
            <a:endParaRPr lang="en-GB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ES" sz="2800" dirty="0" smtClean="0"/>
              <a:t>Falsa devoción</a:t>
            </a:r>
          </a:p>
          <a:p>
            <a:pPr lvl="1"/>
            <a:r>
              <a:rPr lang="es-ES" sz="2400" dirty="0" smtClean="0"/>
              <a:t>Devoción finta</a:t>
            </a:r>
          </a:p>
          <a:p>
            <a:pPr lvl="1"/>
            <a:r>
              <a:rPr lang="es-ES" sz="2400" dirty="0" smtClean="0"/>
              <a:t>Religión instrumentalizada para conquistar</a:t>
            </a:r>
          </a:p>
          <a:p>
            <a:pPr lvl="1"/>
            <a:r>
              <a:rPr lang="es-ES" sz="2400" dirty="0" smtClean="0"/>
              <a:t>Superstición</a:t>
            </a:r>
          </a:p>
          <a:p>
            <a:r>
              <a:rPr lang="es-ES" sz="2800" dirty="0" smtClean="0"/>
              <a:t>Sincera devoción del rey</a:t>
            </a:r>
            <a:endParaRPr lang="es-ES" sz="2800" dirty="0"/>
          </a:p>
        </p:txBody>
      </p:sp>
    </p:spTree>
    <p:extLst>
      <p:ext uri="{BB962C8B-B14F-4D97-AF65-F5344CB8AC3E}">
        <p14:creationId xmlns:p14="http://schemas.microsoft.com/office/powerpoint/2010/main" val="195510160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Gabriel </a:t>
            </a:r>
            <a:r>
              <a:rPr lang="en-GB" dirty="0" err="1" smtClean="0"/>
              <a:t>Naudé</a:t>
            </a:r>
            <a:endParaRPr lang="en-GB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ES" sz="2800" dirty="0" smtClean="0"/>
              <a:t>Religión: oprimir al pueblo</a:t>
            </a:r>
          </a:p>
          <a:p>
            <a:r>
              <a:rPr lang="es-ES" sz="2800" dirty="0" smtClean="0"/>
              <a:t>Desmitificación de los mecanismos del estado</a:t>
            </a:r>
          </a:p>
          <a:p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432837953"/>
      </p:ext>
    </p:extLst>
  </p:cSld>
  <p:clrMapOvr>
    <a:masterClrMapping/>
  </p:clrMapOvr>
</p:sld>
</file>

<file path=ppt/theme/theme1.xml><?xml version="1.0" encoding="utf-8"?>
<a:theme xmlns:a="http://schemas.openxmlformats.org/drawingml/2006/main" name="Traînée de condensation">
  <a:themeElements>
    <a:clrScheme name="Traînée de condensation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C4220D"/>
      </a:accent1>
      <a:accent2>
        <a:srgbClr val="EB7712"/>
      </a:accent2>
      <a:accent3>
        <a:srgbClr val="ECBD31"/>
      </a:accent3>
      <a:accent4>
        <a:srgbClr val="92CE4A"/>
      </a:accent4>
      <a:accent5>
        <a:srgbClr val="50CFB4"/>
      </a:accent5>
      <a:accent6>
        <a:srgbClr val="0D8EC5"/>
      </a:accent6>
      <a:hlink>
        <a:srgbClr val="EA5A0C"/>
      </a:hlink>
      <a:folHlink>
        <a:srgbClr val="F09D3A"/>
      </a:folHlink>
    </a:clrScheme>
    <a:fontScheme name="Traînée de condensation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raînée de condensation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FE1EB5C7-81A8-4CBA-AE6E-B3BF73DC389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Traînée de condensation</Template>
  <TotalTime>110</TotalTime>
  <Words>170</Words>
  <Application>Microsoft Office PowerPoint</Application>
  <PresentationFormat>Grand écran</PresentationFormat>
  <Paragraphs>43</Paragraphs>
  <Slides>10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10</vt:i4>
      </vt:variant>
    </vt:vector>
  </HeadingPairs>
  <TitlesOfParts>
    <vt:vector size="14" baseType="lpstr">
      <vt:lpstr>Arial</vt:lpstr>
      <vt:lpstr>Century Gothic</vt:lpstr>
      <vt:lpstr>Wingdings</vt:lpstr>
      <vt:lpstr>Traînée de condensation</vt:lpstr>
      <vt:lpstr>Escritura y acción La razón de estado en la obra de Gabriel Naudé Y Guez de Balzac</vt:lpstr>
      <vt:lpstr>Introducción</vt:lpstr>
      <vt:lpstr>Razón de Estado</vt:lpstr>
      <vt:lpstr>Guez de Balzac</vt:lpstr>
      <vt:lpstr>Gabriel Naudé</vt:lpstr>
      <vt:lpstr>Los protestantes</vt:lpstr>
      <vt:lpstr>La religión</vt:lpstr>
      <vt:lpstr>Guez de Balzac</vt:lpstr>
      <vt:lpstr>Gabriel Naudé</vt:lpstr>
      <vt:lpstr>El filosofo consejero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L’écriture et l’action La raison d’état chez Gabriel Naudé et Guez de Balzac</dc:title>
  <dc:creator>sara.decoster@ulg.ac.be</dc:creator>
  <cp:lastModifiedBy>sara.decoster@ulg.ac.be</cp:lastModifiedBy>
  <cp:revision>25</cp:revision>
  <dcterms:created xsi:type="dcterms:W3CDTF">2017-05-21T15:47:18Z</dcterms:created>
  <dcterms:modified xsi:type="dcterms:W3CDTF">2017-06-13T19:15:56Z</dcterms:modified>
</cp:coreProperties>
</file>