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Compromis tunisien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Grammaire du compromis: les désinences des substantifs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01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Vocatif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2" y="2579223"/>
            <a:ext cx="7286663" cy="33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Accusatif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96" y="2552699"/>
            <a:ext cx="7748359" cy="30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Datif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67" y="2489199"/>
            <a:ext cx="7619802" cy="31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6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syntagmes politiques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Rangement des priorités, de la succession</a:t>
            </a:r>
          </a:p>
          <a:p>
            <a:endParaRPr lang="fr-FR" dirty="0"/>
          </a:p>
          <a:p>
            <a:r>
              <a:rPr lang="fr-FR" dirty="0" smtClean="0"/>
              <a:t>Dans les choix effectués, lesquels sont prioritaires?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89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syntagmes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98" y="2349499"/>
            <a:ext cx="5681392" cy="422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7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Grammaire tunisienne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Sous Ben Ali:</a:t>
            </a:r>
          </a:p>
          <a:p>
            <a:endParaRPr lang="fr-FR" dirty="0" smtClean="0"/>
          </a:p>
          <a:p>
            <a:r>
              <a:rPr lang="fr-FR" dirty="0" smtClean="0"/>
              <a:t>Etat </a:t>
            </a:r>
            <a:r>
              <a:rPr lang="fr-FR" dirty="0" smtClean="0"/>
              <a:t>(</a:t>
            </a:r>
            <a:r>
              <a:rPr lang="fr-FR" strike="sngStrike" dirty="0" smtClean="0"/>
              <a:t>Rel</a:t>
            </a:r>
            <a:r>
              <a:rPr lang="fr-FR" dirty="0" smtClean="0"/>
              <a:t>) &gt; Marché (</a:t>
            </a:r>
            <a:r>
              <a:rPr lang="fr-FR" strike="sngStrike" dirty="0" smtClean="0"/>
              <a:t>Ter</a:t>
            </a:r>
            <a:r>
              <a:rPr lang="fr-FR" dirty="0" smtClean="0"/>
              <a:t>) &gt; Capital (</a:t>
            </a:r>
            <a:r>
              <a:rPr lang="fr-FR" strike="sngStrike" dirty="0" err="1" smtClean="0"/>
              <a:t>Trav</a:t>
            </a:r>
            <a:r>
              <a:rPr lang="fr-FR" dirty="0" smtClean="0"/>
              <a:t>) &gt; Centre (</a:t>
            </a:r>
            <a:r>
              <a:rPr lang="fr-FR" strike="sngStrike" dirty="0" smtClean="0"/>
              <a:t>Péri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63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révolution et son syntagme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Passage par Travail et Marché: « Dégage » Etat</a:t>
            </a:r>
          </a:p>
          <a:p>
            <a:endParaRPr lang="fr-FR" dirty="0"/>
          </a:p>
          <a:p>
            <a:r>
              <a:rPr lang="fr-FR" dirty="0"/>
              <a:t>Révolution: Marché&gt;Travail&gt;Périphérie&gt;Etat= Elections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954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Institutionnalisation après la révolution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Etat </a:t>
            </a:r>
            <a:r>
              <a:rPr lang="fr-FR" i="1" dirty="0" err="1"/>
              <a:t>dégageable</a:t>
            </a:r>
            <a:r>
              <a:rPr lang="fr-FR" dirty="0"/>
              <a:t> = élections</a:t>
            </a:r>
          </a:p>
          <a:p>
            <a:r>
              <a:rPr lang="fr-FR" dirty="0"/>
              <a:t>Institutions: Etat&gt;Marché&gt;Travail&gt; </a:t>
            </a:r>
            <a:r>
              <a:rPr lang="fr-FR" dirty="0" err="1"/>
              <a:t>C?Pér</a:t>
            </a:r>
            <a:r>
              <a:rPr lang="fr-FR" dirty="0"/>
              <a:t>?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social est passé à l’arrière-plan.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74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4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paradoxe belge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institutions du compromis: </a:t>
            </a:r>
            <a:r>
              <a:rPr lang="fr-FR" dirty="0" err="1" smtClean="0"/>
              <a:t>Arend</a:t>
            </a:r>
            <a:r>
              <a:rPr lang="fr-FR" dirty="0" smtClean="0"/>
              <a:t> Lijphart</a:t>
            </a:r>
          </a:p>
          <a:p>
            <a:r>
              <a:rPr lang="fr-FR" dirty="0" smtClean="0"/>
              <a:t>Les référentiels du compromis</a:t>
            </a:r>
          </a:p>
          <a:p>
            <a:endParaRPr lang="fr-FR" dirty="0"/>
          </a:p>
          <a:p>
            <a:r>
              <a:rPr lang="fr-FR" dirty="0" smtClean="0"/>
              <a:t>2 cas: </a:t>
            </a:r>
          </a:p>
          <a:p>
            <a:pPr lvl="1"/>
            <a:r>
              <a:rPr lang="fr-FR" dirty="0" smtClean="0"/>
              <a:t>1828-1831</a:t>
            </a:r>
          </a:p>
          <a:p>
            <a:pPr lvl="1"/>
            <a:r>
              <a:rPr lang="fr-FR" dirty="0" smtClean="0"/>
              <a:t>2007-2012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38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institutions du consensus exécutif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i="1" dirty="0"/>
              <a:t>Concentration du pouvoir </a:t>
            </a:r>
            <a:r>
              <a:rPr lang="fr-FR" i="1" dirty="0" err="1"/>
              <a:t>exécutif</a:t>
            </a:r>
            <a:r>
              <a:rPr lang="fr-FR" i="1" dirty="0"/>
              <a:t> dans des cabinets </a:t>
            </a:r>
            <a:r>
              <a:rPr lang="fr-FR" i="1" dirty="0" smtClean="0"/>
              <a:t>mono</a:t>
            </a:r>
            <a:r>
              <a:rPr lang="fr-FR" i="1" dirty="0"/>
              <a:t>-partisans </a:t>
            </a:r>
            <a:r>
              <a:rPr lang="fr-FR" i="1" dirty="0" err="1"/>
              <a:t>opposée</a:t>
            </a:r>
            <a:r>
              <a:rPr lang="fr-FR" i="1" dirty="0"/>
              <a:t> à un partage de pouvoir dans des larges coalitions multipartites. </a:t>
            </a:r>
          </a:p>
          <a:p>
            <a:pPr marL="457200" indent="-457200">
              <a:buFont typeface="+mj-lt"/>
              <a:buAutoNum type="arabicPeriod"/>
            </a:pPr>
            <a:r>
              <a:rPr lang="fr-FR" i="1" dirty="0"/>
              <a:t>Relations </a:t>
            </a:r>
            <a:r>
              <a:rPr lang="fr-FR" i="1" dirty="0" err="1"/>
              <a:t>exécutif-législatif</a:t>
            </a:r>
            <a:r>
              <a:rPr lang="fr-FR" i="1" dirty="0"/>
              <a:t> dans lesquelles l’</a:t>
            </a:r>
            <a:r>
              <a:rPr lang="fr-FR" i="1" dirty="0" err="1"/>
              <a:t>exécutif</a:t>
            </a:r>
            <a:r>
              <a:rPr lang="fr-FR" i="1" dirty="0"/>
              <a:t> est </a:t>
            </a:r>
            <a:r>
              <a:rPr lang="fr-FR" i="1" dirty="0" smtClean="0"/>
              <a:t>dominant </a:t>
            </a:r>
            <a:r>
              <a:rPr lang="fr-FR" i="1" dirty="0" err="1"/>
              <a:t>opposée</a:t>
            </a:r>
            <a:r>
              <a:rPr lang="fr-FR" i="1" dirty="0"/>
              <a:t> à un </a:t>
            </a:r>
            <a:r>
              <a:rPr lang="fr-FR" i="1" dirty="0" err="1"/>
              <a:t>équilibre</a:t>
            </a:r>
            <a:r>
              <a:rPr lang="fr-FR" i="1" dirty="0"/>
              <a:t> de force </a:t>
            </a:r>
            <a:r>
              <a:rPr lang="fr-FR" i="1" dirty="0" err="1"/>
              <a:t>exécutif-législatif</a:t>
            </a:r>
            <a:r>
              <a:rPr lang="fr-FR" i="1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r-FR" i="1" dirty="0" err="1"/>
              <a:t>Système</a:t>
            </a:r>
            <a:r>
              <a:rPr lang="fr-FR" i="1" dirty="0"/>
              <a:t> bipartisan contre </a:t>
            </a:r>
            <a:r>
              <a:rPr lang="fr-FR" i="1" dirty="0" err="1"/>
              <a:t>système</a:t>
            </a:r>
            <a:r>
              <a:rPr lang="fr-FR" i="1" dirty="0"/>
              <a:t> multipartite. </a:t>
            </a:r>
          </a:p>
          <a:p>
            <a:pPr marL="457200" indent="-457200">
              <a:buFont typeface="+mj-lt"/>
              <a:buAutoNum type="arabicPeriod"/>
            </a:pPr>
            <a:r>
              <a:rPr lang="fr-FR" i="1" dirty="0" err="1"/>
              <a:t>Systèmes</a:t>
            </a:r>
            <a:r>
              <a:rPr lang="fr-FR" i="1" dirty="0"/>
              <a:t> </a:t>
            </a:r>
            <a:r>
              <a:rPr lang="fr-FR" i="1" dirty="0" err="1"/>
              <a:t>électoraux</a:t>
            </a:r>
            <a:r>
              <a:rPr lang="fr-FR" i="1" dirty="0"/>
              <a:t> majoritaire et disproportionnel contre </a:t>
            </a:r>
            <a:r>
              <a:rPr lang="fr-FR" i="1" dirty="0" err="1" smtClean="0"/>
              <a:t>représentation</a:t>
            </a:r>
            <a:r>
              <a:rPr lang="fr-FR" i="1" dirty="0" smtClean="0"/>
              <a:t> </a:t>
            </a:r>
            <a:r>
              <a:rPr lang="fr-FR" i="1" dirty="0"/>
              <a:t>proportionnelle. </a:t>
            </a:r>
          </a:p>
          <a:p>
            <a:pPr marL="457200" indent="-457200">
              <a:buFont typeface="+mj-lt"/>
              <a:buAutoNum type="arabicPeriod"/>
            </a:pPr>
            <a:r>
              <a:rPr lang="fr-FR" i="1" dirty="0" err="1"/>
              <a:t>Systèmes</a:t>
            </a:r>
            <a:r>
              <a:rPr lang="fr-FR" i="1" dirty="0"/>
              <a:t> de groupes d’</a:t>
            </a:r>
            <a:r>
              <a:rPr lang="fr-FR" i="1" dirty="0" err="1"/>
              <a:t>intérêts</a:t>
            </a:r>
            <a:r>
              <a:rPr lang="fr-FR" i="1" dirty="0"/>
              <a:t> pluralistes avec </a:t>
            </a:r>
            <a:r>
              <a:rPr lang="fr-FR" i="1" dirty="0" err="1"/>
              <a:t>compétition</a:t>
            </a:r>
            <a:r>
              <a:rPr lang="fr-FR" i="1" dirty="0"/>
              <a:t> d’</a:t>
            </a:r>
            <a:r>
              <a:rPr lang="fr-FR" i="1" dirty="0" err="1"/>
              <a:t>accès</a:t>
            </a:r>
            <a:r>
              <a:rPr lang="fr-FR" i="1" dirty="0"/>
              <a:t> libre entre les groupes contre </a:t>
            </a:r>
            <a:r>
              <a:rPr lang="fr-FR" i="1" dirty="0" err="1"/>
              <a:t>systèmes</a:t>
            </a:r>
            <a:r>
              <a:rPr lang="fr-FR" i="1" dirty="0"/>
              <a:t> de groupes </a:t>
            </a:r>
            <a:r>
              <a:rPr lang="fr-FR" i="1" dirty="0" smtClean="0"/>
              <a:t>d’</a:t>
            </a:r>
            <a:r>
              <a:rPr lang="fr-FR" i="1" dirty="0" err="1" smtClean="0"/>
              <a:t>intérêts</a:t>
            </a:r>
            <a:r>
              <a:rPr lang="fr-FR" i="1" dirty="0" smtClean="0"/>
              <a:t> </a:t>
            </a:r>
            <a:r>
              <a:rPr lang="fr-FR" i="1" dirty="0" err="1"/>
              <a:t>coordonnés</a:t>
            </a:r>
            <a:r>
              <a:rPr lang="fr-FR" i="1" dirty="0"/>
              <a:t> et « corporatistes » visant le compromis et la concertation. </a:t>
            </a:r>
          </a:p>
        </p:txBody>
      </p:sp>
    </p:spTree>
    <p:extLst>
      <p:ext uri="{BB962C8B-B14F-4D97-AF65-F5344CB8AC3E}">
        <p14:creationId xmlns:p14="http://schemas.microsoft.com/office/powerpoint/2010/main" val="75334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institutions du consensus fédéral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2400164"/>
            <a:ext cx="7610476" cy="367076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500" i="1" dirty="0"/>
              <a:t>Gouvernement unitaire et centralisé contre gouvernement </a:t>
            </a:r>
            <a:r>
              <a:rPr lang="fr-FR" sz="1500" i="1" dirty="0" err="1"/>
              <a:t>fédéral</a:t>
            </a:r>
            <a:r>
              <a:rPr lang="fr-FR" sz="1500" i="1" dirty="0"/>
              <a:t> et </a:t>
            </a:r>
            <a:r>
              <a:rPr lang="fr-FR" sz="1500" i="1" dirty="0" err="1" smtClean="0"/>
              <a:t>décentralisé</a:t>
            </a:r>
            <a:r>
              <a:rPr lang="fr-FR" sz="1500" i="1" dirty="0" smtClean="0"/>
              <a:t>. </a:t>
            </a:r>
            <a:endParaRPr lang="fr-FR" sz="1500" i="1" dirty="0"/>
          </a:p>
          <a:p>
            <a:pPr marL="457200" indent="-457200">
              <a:buFont typeface="+mj-lt"/>
              <a:buAutoNum type="arabicPeriod"/>
            </a:pPr>
            <a:r>
              <a:rPr lang="fr-FR" sz="1500" i="1" dirty="0"/>
              <a:t>Concentration du pouvoir </a:t>
            </a:r>
            <a:r>
              <a:rPr lang="fr-FR" sz="1500" i="1" dirty="0" err="1"/>
              <a:t>législatif</a:t>
            </a:r>
            <a:r>
              <a:rPr lang="fr-FR" sz="1500" i="1" dirty="0"/>
              <a:t> dans une </a:t>
            </a:r>
            <a:r>
              <a:rPr lang="fr-FR" sz="1500" i="1" dirty="0" err="1"/>
              <a:t>assemblée</a:t>
            </a:r>
            <a:r>
              <a:rPr lang="fr-FR" sz="1500" i="1" dirty="0"/>
              <a:t> </a:t>
            </a:r>
            <a:r>
              <a:rPr lang="fr-FR" sz="1500" i="1" dirty="0" err="1" smtClean="0"/>
              <a:t>monocamérale</a:t>
            </a:r>
            <a:r>
              <a:rPr lang="fr-FR" sz="1500" i="1" dirty="0" smtClean="0"/>
              <a:t> </a:t>
            </a:r>
            <a:r>
              <a:rPr lang="fr-FR" sz="1500" i="1" dirty="0" err="1"/>
              <a:t>opposée</a:t>
            </a:r>
            <a:r>
              <a:rPr lang="fr-FR" sz="1500" i="1" dirty="0"/>
              <a:t> à une division du pouvoir </a:t>
            </a:r>
            <a:r>
              <a:rPr lang="fr-FR" sz="1500" i="1" dirty="0" err="1"/>
              <a:t>législatif</a:t>
            </a:r>
            <a:r>
              <a:rPr lang="fr-FR" sz="1500" i="1" dirty="0"/>
              <a:t> entre deux chambres </a:t>
            </a:r>
            <a:r>
              <a:rPr lang="fr-FR" sz="1500" i="1" dirty="0" err="1"/>
              <a:t>également</a:t>
            </a:r>
            <a:r>
              <a:rPr lang="fr-FR" sz="1500" i="1" dirty="0"/>
              <a:t> fortes mais </a:t>
            </a:r>
            <a:r>
              <a:rPr lang="fr-FR" sz="1500" i="1" dirty="0" err="1"/>
              <a:t>composées</a:t>
            </a:r>
            <a:r>
              <a:rPr lang="fr-FR" sz="1500" i="1" dirty="0"/>
              <a:t> </a:t>
            </a:r>
            <a:r>
              <a:rPr lang="fr-FR" sz="1500" i="1" dirty="0" err="1" smtClean="0"/>
              <a:t>différemment</a:t>
            </a:r>
            <a:r>
              <a:rPr lang="fr-FR" sz="1500" i="1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500" i="1" dirty="0"/>
              <a:t>Constitutions flexibles qui peuvent </a:t>
            </a:r>
            <a:r>
              <a:rPr lang="fr-FR" sz="1500" i="1" dirty="0" err="1"/>
              <a:t>être</a:t>
            </a:r>
            <a:r>
              <a:rPr lang="fr-FR" sz="1500" i="1" dirty="0"/>
              <a:t> </a:t>
            </a:r>
            <a:r>
              <a:rPr lang="fr-FR" sz="1500" i="1" dirty="0" err="1"/>
              <a:t>révisées</a:t>
            </a:r>
            <a:r>
              <a:rPr lang="fr-FR" sz="1500" i="1" dirty="0"/>
              <a:t> par des </a:t>
            </a:r>
            <a:r>
              <a:rPr lang="fr-FR" sz="1500" i="1" dirty="0" err="1" smtClean="0"/>
              <a:t>majorités</a:t>
            </a:r>
            <a:r>
              <a:rPr lang="fr-FR" sz="1500" i="1" dirty="0" smtClean="0"/>
              <a:t> </a:t>
            </a:r>
            <a:r>
              <a:rPr lang="fr-FR" sz="1500" i="1" dirty="0"/>
              <a:t>simples contre des constitutions rigides qui peuvent </a:t>
            </a:r>
            <a:r>
              <a:rPr lang="fr-FR" sz="1500" i="1" dirty="0" err="1"/>
              <a:t>être</a:t>
            </a:r>
            <a:r>
              <a:rPr lang="fr-FR" sz="1500" i="1" dirty="0"/>
              <a:t> </a:t>
            </a:r>
            <a:r>
              <a:rPr lang="fr-FR" sz="1500" i="1" dirty="0" err="1"/>
              <a:t>changées</a:t>
            </a:r>
            <a:r>
              <a:rPr lang="fr-FR" sz="1500" i="1" dirty="0"/>
              <a:t> par des </a:t>
            </a:r>
            <a:r>
              <a:rPr lang="fr-FR" sz="1500" i="1" dirty="0" err="1"/>
              <a:t>majorités</a:t>
            </a:r>
            <a:r>
              <a:rPr lang="fr-FR" sz="1500" i="1" dirty="0"/>
              <a:t> extraordinaires.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500" i="1" dirty="0" err="1"/>
              <a:t>Systèmes</a:t>
            </a:r>
            <a:r>
              <a:rPr lang="fr-FR" sz="1500" i="1" dirty="0"/>
              <a:t> dans lesquels les </a:t>
            </a:r>
            <a:r>
              <a:rPr lang="fr-FR" sz="1500" i="1" dirty="0" err="1"/>
              <a:t>assemblées</a:t>
            </a:r>
            <a:r>
              <a:rPr lang="fr-FR" sz="1500" i="1" dirty="0"/>
              <a:t> ont le dernier mot sur la </a:t>
            </a:r>
            <a:r>
              <a:rPr lang="fr-FR" sz="1500" i="1" dirty="0" smtClean="0"/>
              <a:t>constitutionnalité </a:t>
            </a:r>
            <a:r>
              <a:rPr lang="fr-FR" sz="1500" i="1" dirty="0"/>
              <a:t>de leur propre </a:t>
            </a:r>
            <a:r>
              <a:rPr lang="fr-FR" sz="1500" i="1" dirty="0" err="1"/>
              <a:t>législation</a:t>
            </a:r>
            <a:r>
              <a:rPr lang="fr-FR" sz="1500" i="1" dirty="0"/>
              <a:t> contre des </a:t>
            </a:r>
            <a:r>
              <a:rPr lang="fr-FR" sz="1500" i="1" dirty="0" err="1" smtClean="0"/>
              <a:t>systèmes</a:t>
            </a:r>
            <a:r>
              <a:rPr lang="fr-FR" sz="1500" i="1" dirty="0" smtClean="0"/>
              <a:t> </a:t>
            </a:r>
            <a:r>
              <a:rPr lang="fr-FR" sz="1500" i="1" dirty="0"/>
              <a:t>dans lesquels les lois sont soumises à un </a:t>
            </a:r>
            <a:r>
              <a:rPr lang="fr-FR" sz="1500" i="1" dirty="0" err="1"/>
              <a:t>contrôle</a:t>
            </a:r>
            <a:r>
              <a:rPr lang="fr-FR" sz="1500" i="1" dirty="0"/>
              <a:t> </a:t>
            </a:r>
            <a:r>
              <a:rPr lang="fr-FR" sz="1500" i="1" dirty="0" smtClean="0"/>
              <a:t>judiciaire </a:t>
            </a:r>
            <a:r>
              <a:rPr lang="fr-FR" sz="1500" i="1" dirty="0"/>
              <a:t>de leur </a:t>
            </a:r>
            <a:r>
              <a:rPr lang="fr-FR" sz="1500" i="1" dirty="0" smtClean="0"/>
              <a:t>constitutionnalité </a:t>
            </a:r>
            <a:r>
              <a:rPr lang="fr-FR" sz="1500" i="1" dirty="0"/>
              <a:t>par des cours </a:t>
            </a:r>
            <a:r>
              <a:rPr lang="fr-FR" sz="1500" i="1" dirty="0" smtClean="0"/>
              <a:t>constitutionnelles</a:t>
            </a:r>
            <a:r>
              <a:rPr lang="fr-FR" sz="1500" i="1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500" i="1" dirty="0"/>
              <a:t>Banques centrales </a:t>
            </a:r>
            <a:r>
              <a:rPr lang="fr-FR" sz="1500" i="1" dirty="0" err="1"/>
              <a:t>dépendantes</a:t>
            </a:r>
            <a:r>
              <a:rPr lang="fr-FR" sz="1500" i="1" dirty="0"/>
              <a:t> de l’</a:t>
            </a:r>
            <a:r>
              <a:rPr lang="fr-FR" sz="1500" i="1" dirty="0" err="1"/>
              <a:t>exécutif</a:t>
            </a:r>
            <a:r>
              <a:rPr lang="fr-FR" sz="1500" i="1" dirty="0"/>
              <a:t> contre des banques centrales </a:t>
            </a:r>
            <a:r>
              <a:rPr lang="fr-FR" sz="1500" i="1" dirty="0" err="1"/>
              <a:t>indépendantes</a:t>
            </a:r>
            <a:r>
              <a:rPr lang="fr-FR" sz="15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479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Paradoxe belge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1828: pas d’institutions mais </a:t>
            </a:r>
          </a:p>
          <a:p>
            <a:pPr marL="0" indent="0">
              <a:buNone/>
            </a:pPr>
            <a:r>
              <a:rPr lang="fr-FR" dirty="0" smtClean="0"/>
              <a:t>		« union pour le redressement des griefs »</a:t>
            </a:r>
          </a:p>
          <a:p>
            <a:r>
              <a:rPr lang="fr-FR" dirty="0" smtClean="0"/>
              <a:t>2007: institutions mais</a:t>
            </a:r>
          </a:p>
          <a:p>
            <a:pPr marL="0" indent="0">
              <a:buNone/>
            </a:pPr>
            <a:r>
              <a:rPr lang="fr-FR" dirty="0" smtClean="0"/>
              <a:t>	« demandeurs de rien » &gt;&lt; « 5 minutes de courage 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Référentiels &gt; Institutions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9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 proposition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Déclinaison des substantifs</a:t>
            </a:r>
          </a:p>
          <a:p>
            <a:endParaRPr lang="fr-FR" dirty="0"/>
          </a:p>
          <a:p>
            <a:r>
              <a:rPr lang="fr-FR" dirty="0" smtClean="0"/>
              <a:t>Restera à décrypter </a:t>
            </a:r>
            <a:r>
              <a:rPr lang="fr-FR" smtClean="0"/>
              <a:t>les actions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73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déclinaisons des substantifs</a:t>
            </a:r>
          </a:p>
          <a:p>
            <a:endParaRPr lang="fr-FR" dirty="0"/>
          </a:p>
          <a:p>
            <a:r>
              <a:rPr lang="fr-FR" dirty="0" smtClean="0"/>
              <a:t>Ou</a:t>
            </a:r>
          </a:p>
          <a:p>
            <a:endParaRPr lang="fr-FR" dirty="0"/>
          </a:p>
          <a:p>
            <a:r>
              <a:rPr lang="fr-FR" dirty="0" smtClean="0"/>
              <a:t>Les paradigmes politiques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71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Quatre cas, quatre questions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83822"/>
              </p:ext>
            </p:extLst>
          </p:nvPr>
        </p:nvGraphicFramePr>
        <p:xfrm>
          <a:off x="1114425" y="2595563"/>
          <a:ext cx="7610476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05238"/>
                <a:gridCol w="380523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Identité/Diversité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Participation/Légitimation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Production/Rationalisation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Distribution/Rémunération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08" y="4745334"/>
            <a:ext cx="8036390" cy="1660854"/>
          </a:xfrm>
          <a:prstGeom prst="rect">
            <a:avLst/>
          </a:prstGeom>
        </p:spPr>
      </p:pic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259148"/>
              </p:ext>
            </p:extLst>
          </p:nvPr>
        </p:nvGraphicFramePr>
        <p:xfrm>
          <a:off x="896444" y="3710979"/>
          <a:ext cx="7610476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05238"/>
                <a:gridCol w="3805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Nominatif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Vocatif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Accusatif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Datif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1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Nominatif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9" y="2412999"/>
            <a:ext cx="8097105" cy="37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06997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41</TotalTime>
  <Words>371</Words>
  <Application>Microsoft Macintosh PowerPoint</Application>
  <PresentationFormat>Présentation à l'écran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Perception</vt:lpstr>
      <vt:lpstr>Compromis tunisien</vt:lpstr>
      <vt:lpstr>Un paradoxe belge</vt:lpstr>
      <vt:lpstr>Les institutions du consensus exécutif</vt:lpstr>
      <vt:lpstr>Les institutions du consensus fédéral</vt:lpstr>
      <vt:lpstr>Paradoxe belge</vt:lpstr>
      <vt:lpstr>Nouvelle proposition</vt:lpstr>
      <vt:lpstr>Grammaire</vt:lpstr>
      <vt:lpstr>Quatre cas, quatre questions</vt:lpstr>
      <vt:lpstr>Nominatif</vt:lpstr>
      <vt:lpstr>Vocatif</vt:lpstr>
      <vt:lpstr>Accusatif</vt:lpstr>
      <vt:lpstr>Datif</vt:lpstr>
      <vt:lpstr>Les syntagmes politiques</vt:lpstr>
      <vt:lpstr>Les syntagmes</vt:lpstr>
      <vt:lpstr>Grammaire tunisienne</vt:lpstr>
      <vt:lpstr>La révolution et son syntagme</vt:lpstr>
      <vt:lpstr>Institutionnalisation après la révolution</vt:lpstr>
      <vt:lpstr>Présentation PowerPoint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Compromis tunisien</dc:title>
  <dc:creator>Pierre Verjans</dc:creator>
  <cp:lastModifiedBy>Pierre Verjans</cp:lastModifiedBy>
  <cp:revision>6</cp:revision>
  <dcterms:created xsi:type="dcterms:W3CDTF">2017-05-20T10:02:02Z</dcterms:created>
  <dcterms:modified xsi:type="dcterms:W3CDTF">2017-05-21T18:31:00Z</dcterms:modified>
</cp:coreProperties>
</file>