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3" r:id="rId3"/>
    <p:sldId id="257" r:id="rId4"/>
    <p:sldId id="261" r:id="rId5"/>
    <p:sldId id="258" r:id="rId6"/>
    <p:sldId id="259" r:id="rId7"/>
    <p:sldId id="262" r:id="rId8"/>
    <p:sldId id="264" r:id="rId9"/>
    <p:sldId id="265" r:id="rId10"/>
    <p:sldId id="266" r:id="rId11"/>
    <p:sldId id="274" r:id="rId12"/>
    <p:sldId id="275" r:id="rId13"/>
    <p:sldId id="276" r:id="rId14"/>
    <p:sldId id="279" r:id="rId15"/>
    <p:sldId id="267" r:id="rId16"/>
    <p:sldId id="272" r:id="rId17"/>
    <p:sldId id="271" r:id="rId18"/>
    <p:sldId id="268" r:id="rId19"/>
    <p:sldId id="269" r:id="rId20"/>
    <p:sldId id="280" r:id="rId21"/>
    <p:sldId id="281" r:id="rId22"/>
    <p:sldId id="270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11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03022-D9A5-2146-921E-354D0C30E3D5}" type="datetimeFigureOut">
              <a:rPr lang="fr-FR" smtClean="0"/>
              <a:t>19/05/17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A53FF-99B3-B44C-A1BA-445CC54D4B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158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DC2F8-4756-F648-AC4B-0F1C29245480}" type="datetimeFigureOut">
              <a:rPr lang="fr-FR" smtClean="0"/>
              <a:t>19/05/17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7DAE3-0E1C-5448-A76B-32A718A8F5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4633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D238-3205-E54C-A7E1-869DBCFB442D}" type="datetime1">
              <a:rPr lang="fr-BE" smtClean="0"/>
              <a:t>19/05/17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19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D627-A9E5-9747-B6E4-A7B72C1AD3DF}" type="datetime1">
              <a:rPr lang="fr-BE" smtClean="0"/>
              <a:t>19/05/17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0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A7BC-D072-374B-8B82-BC58FA96902B}" type="datetime1">
              <a:rPr lang="fr-BE" smtClean="0"/>
              <a:t>19/05/17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432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0AA-19DD-7746-AC7E-02F2A8EA3A6D}" type="datetime1">
              <a:rPr lang="fr-BE" smtClean="0"/>
              <a:t>19/05/17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63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C99F-3A77-EB4C-A7DB-F552C37D4EDD}" type="datetime1">
              <a:rPr lang="fr-BE" smtClean="0"/>
              <a:t>19/05/17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86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4DDC-C1B4-F14D-8F4E-71AD410A879C}" type="datetime1">
              <a:rPr lang="fr-BE" smtClean="0"/>
              <a:t>19/05/17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13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6BEE-DD13-CE44-94A9-0D00C6F033FA}" type="datetime1">
              <a:rPr lang="fr-BE" smtClean="0"/>
              <a:t>19/05/17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40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66C8-C511-004D-8620-4315D4A4C2D8}" type="datetime1">
              <a:rPr lang="fr-BE" smtClean="0"/>
              <a:t>19/05/17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40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00CB-B610-AB4E-895A-616161F1F515}" type="datetime1">
              <a:rPr lang="fr-BE" smtClean="0"/>
              <a:t>19/05/17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38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E278-4721-ED4C-8C49-967AD8B2B58B}" type="datetime1">
              <a:rPr lang="fr-BE" smtClean="0"/>
              <a:t>19/05/17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4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10FB-96A4-E448-A2FE-151DBA91D046}" type="datetime1">
              <a:rPr lang="fr-BE" smtClean="0"/>
              <a:t>19/05/17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56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998FE-79F0-B64E-8CBE-702AD6EF95D2}" type="datetime1">
              <a:rPr lang="fr-BE" smtClean="0"/>
              <a:t>19/05/17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C8844-C840-6C45-8393-27B8F0303A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1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2.assemblee-nationale.fr/content/download/52585/509143/version/1/file/elections-legislatives-memento-du-candidat-2017-2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Présidentielles 2017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tour</a:t>
            </a:r>
          </a:p>
          <a:p>
            <a:r>
              <a:rPr lang="fr-FR" dirty="0" smtClean="0"/>
              <a:t>e/2 tours</a:t>
            </a:r>
          </a:p>
          <a:p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</a:t>
            </a:r>
            <a:r>
              <a:rPr lang="fr-FR" dirty="0" smtClean="0"/>
              <a:t>tour</a:t>
            </a:r>
          </a:p>
          <a:p>
            <a:r>
              <a:rPr lang="fr-FR" dirty="0" smtClean="0"/>
              <a:t>ensuite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8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smtClean="0">
                <a:solidFill>
                  <a:srgbClr val="B5A788"/>
                </a:solidFill>
                <a:latin typeface="Gill Sans MT" charset="0"/>
              </a:rPr>
              <a:t>Attac 18 mai 2017</a:t>
            </a:r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6793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5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Gouvernement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Premier et Ministres d’Etat</a:t>
            </a:r>
          </a:p>
          <a:p>
            <a:pPr lvl="1"/>
            <a:r>
              <a:rPr lang="fr-FR" dirty="0" smtClean="0"/>
              <a:t>Edouard Philippe (LR)</a:t>
            </a:r>
          </a:p>
          <a:p>
            <a:pPr lvl="1"/>
            <a:r>
              <a:rPr lang="fr-FR" dirty="0"/>
              <a:t>Gérard </a:t>
            </a:r>
            <a:r>
              <a:rPr lang="fr-FR" dirty="0" err="1"/>
              <a:t>Collomb</a:t>
            </a:r>
            <a:r>
              <a:rPr lang="fr-FR" dirty="0"/>
              <a:t> (PS) </a:t>
            </a:r>
            <a:r>
              <a:rPr lang="fr-FR" dirty="0" smtClean="0"/>
              <a:t>intérieur</a:t>
            </a:r>
          </a:p>
          <a:p>
            <a:pPr lvl="1"/>
            <a:r>
              <a:rPr lang="fr-FR" dirty="0"/>
              <a:t>Nicolas Hulot Transition </a:t>
            </a:r>
            <a:r>
              <a:rPr lang="fr-FR" dirty="0" smtClean="0"/>
              <a:t>écologique</a:t>
            </a:r>
          </a:p>
          <a:p>
            <a:pPr lvl="1"/>
            <a:r>
              <a:rPr lang="fr-FR" dirty="0"/>
              <a:t>François Bayrou (</a:t>
            </a:r>
            <a:r>
              <a:rPr lang="fr-FR" dirty="0" err="1"/>
              <a:t>MoDem</a:t>
            </a:r>
            <a:r>
              <a:rPr lang="fr-FR" dirty="0"/>
              <a:t>) </a:t>
            </a:r>
            <a:r>
              <a:rPr lang="fr-FR" dirty="0" smtClean="0"/>
              <a:t>Justice</a:t>
            </a:r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2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Bruno Le Maire (LR) Economie</a:t>
            </a:r>
          </a:p>
          <a:p>
            <a:r>
              <a:rPr lang="fr-FR" dirty="0"/>
              <a:t>Gérald </a:t>
            </a:r>
            <a:r>
              <a:rPr lang="fr-FR" dirty="0" err="1"/>
              <a:t>Darmanin</a:t>
            </a:r>
            <a:r>
              <a:rPr lang="fr-FR" dirty="0"/>
              <a:t> (LR) Budget</a:t>
            </a:r>
          </a:p>
          <a:p>
            <a:r>
              <a:rPr lang="fr-FR" dirty="0"/>
              <a:t>Marielle de </a:t>
            </a:r>
            <a:r>
              <a:rPr lang="fr-FR" dirty="0" err="1"/>
              <a:t>Sarnez</a:t>
            </a:r>
            <a:r>
              <a:rPr lang="fr-FR" dirty="0"/>
              <a:t> (</a:t>
            </a:r>
            <a:r>
              <a:rPr lang="fr-FR" dirty="0" err="1"/>
              <a:t>MoDem</a:t>
            </a:r>
            <a:r>
              <a:rPr lang="fr-FR" dirty="0"/>
              <a:t> ) </a:t>
            </a:r>
            <a:r>
              <a:rPr lang="fr-FR" dirty="0" err="1"/>
              <a:t>Aff.européennes</a:t>
            </a:r>
            <a:endParaRPr lang="fr-FR" dirty="0"/>
          </a:p>
          <a:p>
            <a:r>
              <a:rPr lang="fr-FR" dirty="0"/>
              <a:t>Jacques </a:t>
            </a:r>
            <a:r>
              <a:rPr lang="fr-FR" dirty="0" err="1"/>
              <a:t>Mézard</a:t>
            </a:r>
            <a:r>
              <a:rPr lang="fr-FR" dirty="0"/>
              <a:t> (Rad) Agriculture</a:t>
            </a:r>
          </a:p>
          <a:p>
            <a:r>
              <a:rPr lang="fr-FR" dirty="0"/>
              <a:t>Annick Girardin (Rad) </a:t>
            </a:r>
            <a:r>
              <a:rPr lang="fr-FR" dirty="0" err="1" smtClean="0"/>
              <a:t>OutreMer</a:t>
            </a:r>
            <a:endParaRPr lang="fr-FR" dirty="0" smtClean="0"/>
          </a:p>
          <a:p>
            <a:r>
              <a:rPr lang="fr-FR" dirty="0" smtClean="0"/>
              <a:t>Jean-Yves Le </a:t>
            </a:r>
            <a:r>
              <a:rPr lang="fr-FR" dirty="0" err="1" smtClean="0"/>
              <a:t>Drian</a:t>
            </a:r>
            <a:r>
              <a:rPr lang="fr-FR" dirty="0" smtClean="0"/>
              <a:t> (PS) Aff. EU et étrangères</a:t>
            </a:r>
          </a:p>
          <a:p>
            <a:r>
              <a:rPr lang="fr-FR" dirty="0" smtClean="0"/>
              <a:t>Christophe </a:t>
            </a:r>
            <a:r>
              <a:rPr lang="fr-FR" dirty="0" err="1" smtClean="0"/>
              <a:t>Castaner</a:t>
            </a:r>
            <a:r>
              <a:rPr lang="fr-FR" dirty="0" smtClean="0"/>
              <a:t> (PS) SE relations </a:t>
            </a:r>
            <a:r>
              <a:rPr lang="fr-FR" dirty="0" err="1" smtClean="0"/>
              <a:t>Palt</a:t>
            </a:r>
            <a:endParaRPr lang="fr-FR" dirty="0" smtClean="0"/>
          </a:p>
          <a:p>
            <a:r>
              <a:rPr lang="fr-FR" dirty="0" smtClean="0"/>
              <a:t>Mounir </a:t>
            </a:r>
            <a:r>
              <a:rPr lang="fr-FR" dirty="0" err="1" smtClean="0"/>
              <a:t>Mahjoubi</a:t>
            </a:r>
            <a:r>
              <a:rPr lang="fr-FR" dirty="0" smtClean="0"/>
              <a:t> (PS) SE Numérique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17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Sylvie Goulard Armées </a:t>
            </a:r>
            <a:endParaRPr lang="fr-FR" dirty="0"/>
          </a:p>
          <a:p>
            <a:r>
              <a:rPr lang="fr-FR" dirty="0"/>
              <a:t>Agnès </a:t>
            </a:r>
            <a:r>
              <a:rPr lang="fr-FR" dirty="0" err="1"/>
              <a:t>Buzin</a:t>
            </a:r>
            <a:r>
              <a:rPr lang="fr-FR" dirty="0"/>
              <a:t>  Solidarité santé</a:t>
            </a:r>
          </a:p>
          <a:p>
            <a:r>
              <a:rPr lang="fr-FR" dirty="0" smtClean="0"/>
              <a:t>Jean-Michel </a:t>
            </a:r>
            <a:r>
              <a:rPr lang="fr-FR" dirty="0" err="1" smtClean="0"/>
              <a:t>Blanquer</a:t>
            </a:r>
            <a:r>
              <a:rPr lang="fr-FR" dirty="0" smtClean="0"/>
              <a:t>  éducation</a:t>
            </a:r>
          </a:p>
          <a:p>
            <a:r>
              <a:rPr lang="fr-FR" dirty="0" smtClean="0"/>
              <a:t>Muriel Pénicaud (Aubry, Danone) Travail</a:t>
            </a:r>
          </a:p>
          <a:p>
            <a:r>
              <a:rPr lang="fr-FR" dirty="0" smtClean="0"/>
              <a:t>Laura </a:t>
            </a:r>
            <a:r>
              <a:rPr lang="fr-FR" dirty="0" err="1" smtClean="0"/>
              <a:t>Flessel</a:t>
            </a:r>
            <a:r>
              <a:rPr lang="fr-FR" dirty="0" smtClean="0"/>
              <a:t> Sports</a:t>
            </a:r>
          </a:p>
          <a:p>
            <a:r>
              <a:rPr lang="fr-FR" dirty="0" smtClean="0"/>
              <a:t>Richard Ferrand Territoires</a:t>
            </a:r>
          </a:p>
          <a:p>
            <a:r>
              <a:rPr lang="fr-FR" dirty="0" smtClean="0"/>
              <a:t>Françoise </a:t>
            </a:r>
            <a:r>
              <a:rPr lang="fr-FR" dirty="0" err="1" smtClean="0"/>
              <a:t>Nyssen</a:t>
            </a:r>
            <a:r>
              <a:rPr lang="fr-FR" dirty="0" smtClean="0"/>
              <a:t> Culture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95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Gauche: 6,        </a:t>
            </a:r>
            <a:r>
              <a:rPr lang="fr-FR" dirty="0" err="1" smtClean="0"/>
              <a:t>MoDem</a:t>
            </a:r>
            <a:r>
              <a:rPr lang="fr-FR" dirty="0" smtClean="0"/>
              <a:t>: 3,      LR: 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Société civile: 9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89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Législatives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tour: 11 juin</a:t>
            </a:r>
          </a:p>
          <a:p>
            <a:pPr lvl="1"/>
            <a:r>
              <a:rPr lang="fr-FR" dirty="0" smtClean="0"/>
              <a:t>Uninominal majorité absolue suffrages exprimés</a:t>
            </a:r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59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Partis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Les Républicains</a:t>
            </a:r>
          </a:p>
          <a:p>
            <a:r>
              <a:rPr lang="fr-FR" dirty="0" smtClean="0"/>
              <a:t>Parti Socialiste</a:t>
            </a:r>
          </a:p>
          <a:p>
            <a:r>
              <a:rPr lang="fr-FR" dirty="0" smtClean="0"/>
              <a:t>Front national</a:t>
            </a:r>
          </a:p>
          <a:p>
            <a:r>
              <a:rPr lang="fr-FR" dirty="0" smtClean="0"/>
              <a:t>Debout la France</a:t>
            </a:r>
          </a:p>
          <a:p>
            <a:r>
              <a:rPr lang="fr-FR" dirty="0" smtClean="0"/>
              <a:t>La France qui ose</a:t>
            </a:r>
          </a:p>
          <a:p>
            <a:r>
              <a:rPr lang="fr-FR" dirty="0" smtClean="0"/>
              <a:t>La France insoumise</a:t>
            </a:r>
          </a:p>
          <a:p>
            <a:r>
              <a:rPr lang="fr-FR" dirty="0" smtClean="0"/>
              <a:t>La République en marche</a:t>
            </a:r>
          </a:p>
          <a:p>
            <a:r>
              <a:rPr lang="fr-FR" dirty="0" smtClean="0"/>
              <a:t>Parti communiste français</a:t>
            </a:r>
          </a:p>
          <a:p>
            <a:r>
              <a:rPr lang="fr-FR" dirty="0" smtClean="0"/>
              <a:t>EELV</a:t>
            </a:r>
          </a:p>
          <a:p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13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Elus 1</a:t>
            </a:r>
            <a:r>
              <a:rPr lang="fr-FR" baseline="30000" dirty="0" smtClean="0"/>
              <a:t>er</a:t>
            </a:r>
            <a:r>
              <a:rPr lang="fr-FR" dirty="0" smtClean="0"/>
              <a:t> tour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2012: </a:t>
            </a:r>
          </a:p>
          <a:p>
            <a:pPr lvl="1"/>
            <a:r>
              <a:rPr lang="fr-FR" dirty="0" smtClean="0"/>
              <a:t>36/577 = 6,2%</a:t>
            </a:r>
          </a:p>
          <a:p>
            <a:r>
              <a:rPr lang="fr-FR" dirty="0" smtClean="0"/>
              <a:t>2007:</a:t>
            </a:r>
          </a:p>
          <a:p>
            <a:pPr lvl="1"/>
            <a:r>
              <a:rPr lang="fr-FR" dirty="0" smtClean="0"/>
              <a:t>110/577 = 19%</a:t>
            </a:r>
          </a:p>
          <a:p>
            <a:r>
              <a:rPr lang="fr-FR" dirty="0" smtClean="0"/>
              <a:t>2002:</a:t>
            </a:r>
          </a:p>
          <a:p>
            <a:pPr lvl="1"/>
            <a:r>
              <a:rPr lang="fr-FR" dirty="0" smtClean="0"/>
              <a:t>58/577 = 10%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19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tour: 18 </a:t>
            </a:r>
            <a:r>
              <a:rPr lang="fr-FR" dirty="0" smtClean="0"/>
              <a:t>juin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fr-FR" dirty="0" smtClean="0"/>
              <a:t>Sélection</a:t>
            </a:r>
            <a:r>
              <a:rPr lang="fr-FR" dirty="0"/>
              <a:t>: résultat au moins </a:t>
            </a:r>
            <a:r>
              <a:rPr lang="fr-FR" dirty="0" err="1"/>
              <a:t>égal</a:t>
            </a:r>
            <a:r>
              <a:rPr lang="fr-FR" dirty="0"/>
              <a:t> à 12,5 % du nombre des </a:t>
            </a:r>
            <a:r>
              <a:rPr lang="fr-FR" dirty="0" err="1"/>
              <a:t>électeurs</a:t>
            </a:r>
            <a:r>
              <a:rPr lang="fr-FR" dirty="0"/>
              <a:t> inscrits dans la circonscription </a:t>
            </a:r>
          </a:p>
          <a:p>
            <a:pPr lvl="1"/>
            <a:r>
              <a:rPr lang="fr-FR" dirty="0"/>
              <a:t>Si un seul candidat remplit cette condition, le candidat ayant obtenu le plus grand nombre de suffrages </a:t>
            </a:r>
            <a:r>
              <a:rPr lang="fr-FR" dirty="0" err="1"/>
              <a:t>après</a:t>
            </a:r>
            <a:r>
              <a:rPr lang="fr-FR" dirty="0"/>
              <a:t> lui peut se maintenir au second tour. </a:t>
            </a:r>
            <a:endParaRPr lang="fr-FR" dirty="0" smtClean="0"/>
          </a:p>
          <a:p>
            <a:pPr lvl="1"/>
            <a:r>
              <a:rPr lang="fr-FR" dirty="0" smtClean="0"/>
              <a:t>Si </a:t>
            </a:r>
            <a:r>
              <a:rPr lang="fr-FR" dirty="0"/>
              <a:t>aucun candidat ne remplit cette condition, seuls les deux candidats </a:t>
            </a:r>
            <a:r>
              <a:rPr lang="fr-FR" dirty="0" err="1"/>
              <a:t>arrivés</a:t>
            </a:r>
            <a:r>
              <a:rPr lang="fr-FR" dirty="0"/>
              <a:t> en </a:t>
            </a:r>
            <a:r>
              <a:rPr lang="fr-FR" dirty="0" err="1"/>
              <a:t>tête</a:t>
            </a:r>
            <a:r>
              <a:rPr lang="fr-FR" dirty="0"/>
              <a:t> peuvent se maintenir au second tour </a:t>
            </a:r>
            <a:endParaRPr lang="fr-FR" dirty="0" smtClean="0"/>
          </a:p>
          <a:p>
            <a:pPr lvl="1"/>
            <a:r>
              <a:rPr lang="fr-FR" dirty="0"/>
              <a:t>Si au moins deux candidats remplissent les conditions ci-dessus mais qu’un seul de ces candidats souhaite se </a:t>
            </a:r>
            <a:r>
              <a:rPr lang="fr-FR" dirty="0" err="1"/>
              <a:t>présenter</a:t>
            </a:r>
            <a:r>
              <a:rPr lang="fr-FR" dirty="0"/>
              <a:t> pour le second tour, cette circonstance ne permet pas à un candidat ne remplissant pas ces conditions de se </a:t>
            </a:r>
            <a:r>
              <a:rPr lang="fr-FR" dirty="0" err="1"/>
              <a:t>présenter</a:t>
            </a:r>
            <a:r>
              <a:rPr lang="fr-FR" dirty="0"/>
              <a:t> </a:t>
            </a:r>
          </a:p>
          <a:p>
            <a:pPr lvl="1"/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4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Interdiction cumul député 2014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maire, maire d'arrondissement, adjoint au maire, </a:t>
            </a:r>
            <a:endParaRPr lang="fr-FR" dirty="0" smtClean="0"/>
          </a:p>
          <a:p>
            <a:r>
              <a:rPr lang="fr-FR" dirty="0" err="1" smtClean="0"/>
              <a:t>président</a:t>
            </a:r>
            <a:r>
              <a:rPr lang="fr-FR" dirty="0" smtClean="0"/>
              <a:t> </a:t>
            </a:r>
            <a:r>
              <a:rPr lang="fr-FR" dirty="0"/>
              <a:t>et </a:t>
            </a:r>
            <a:r>
              <a:rPr lang="fr-FR" dirty="0" err="1"/>
              <a:t>vice-président</a:t>
            </a:r>
            <a:r>
              <a:rPr lang="fr-FR" dirty="0"/>
              <a:t> d'un </a:t>
            </a:r>
            <a:r>
              <a:rPr lang="fr-FR" dirty="0" err="1"/>
              <a:t>établissement</a:t>
            </a:r>
            <a:r>
              <a:rPr lang="fr-FR" dirty="0"/>
              <a:t> public de </a:t>
            </a:r>
            <a:r>
              <a:rPr lang="fr-FR" dirty="0" err="1"/>
              <a:t>coopération</a:t>
            </a:r>
            <a:r>
              <a:rPr lang="fr-FR" dirty="0"/>
              <a:t> intercommunale (EPCI)</a:t>
            </a:r>
            <a:r>
              <a:rPr lang="fr-FR" dirty="0" smtClean="0"/>
              <a:t>,</a:t>
            </a:r>
          </a:p>
          <a:p>
            <a:r>
              <a:rPr lang="fr-FR" dirty="0" smtClean="0"/>
              <a:t> </a:t>
            </a:r>
            <a:r>
              <a:rPr lang="fr-FR" dirty="0" err="1"/>
              <a:t>président</a:t>
            </a:r>
            <a:r>
              <a:rPr lang="fr-FR" dirty="0"/>
              <a:t> et </a:t>
            </a:r>
            <a:r>
              <a:rPr lang="fr-FR" dirty="0" err="1"/>
              <a:t>vice-président</a:t>
            </a:r>
            <a:r>
              <a:rPr lang="fr-FR" dirty="0"/>
              <a:t> d'un conseil </a:t>
            </a:r>
            <a:r>
              <a:rPr lang="fr-FR" dirty="0" err="1"/>
              <a:t>départemental</a:t>
            </a:r>
            <a:r>
              <a:rPr lang="fr-FR" dirty="0"/>
              <a:t>, </a:t>
            </a:r>
            <a:endParaRPr lang="fr-FR" dirty="0" smtClean="0"/>
          </a:p>
          <a:p>
            <a:r>
              <a:rPr lang="fr-FR" dirty="0" smtClean="0"/>
              <a:t>etc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85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2</a:t>
            </a:fld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2" y="330506"/>
            <a:ext cx="8408457" cy="6025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9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</a:t>
            </a:r>
            <a:r>
              <a:rPr lang="fr-FR" dirty="0" smtClean="0"/>
              <a:t>sondage 18 mai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Marge erreur: inconnue!, sondeur: </a:t>
            </a:r>
            <a:r>
              <a:rPr lang="fr-FR" dirty="0" smtClean="0"/>
              <a:t>Harris, vote uninominal à 2 tours largement imprévisible!</a:t>
            </a:r>
            <a:endParaRPr lang="fr-FR" dirty="0" smtClean="0"/>
          </a:p>
          <a:p>
            <a:pPr lvl="1"/>
            <a:r>
              <a:rPr lang="fr-FR" dirty="0" smtClean="0"/>
              <a:t>LREM + </a:t>
            </a:r>
            <a:r>
              <a:rPr lang="fr-FR" dirty="0" err="1" smtClean="0"/>
              <a:t>MoDem</a:t>
            </a:r>
            <a:r>
              <a:rPr lang="fr-FR" dirty="0" smtClean="0"/>
              <a:t>: 32%	</a:t>
            </a:r>
          </a:p>
          <a:p>
            <a:pPr lvl="1"/>
            <a:r>
              <a:rPr lang="fr-FR" dirty="0" smtClean="0"/>
              <a:t>LR+UDI: 			19%	</a:t>
            </a:r>
          </a:p>
          <a:p>
            <a:pPr lvl="1"/>
            <a:r>
              <a:rPr lang="fr-FR" dirty="0" smtClean="0"/>
              <a:t>FN:					19%	</a:t>
            </a:r>
          </a:p>
          <a:p>
            <a:pPr lvl="1"/>
            <a:r>
              <a:rPr lang="fr-FR" dirty="0" err="1" smtClean="0"/>
              <a:t>Fr.Insoumise</a:t>
            </a:r>
            <a:r>
              <a:rPr lang="fr-FR" dirty="0" smtClean="0"/>
              <a:t>: 	15%</a:t>
            </a:r>
          </a:p>
          <a:p>
            <a:pPr lvl="1"/>
            <a:r>
              <a:rPr lang="fr-FR" dirty="0" smtClean="0"/>
              <a:t>PS+PRG: 			6%</a:t>
            </a:r>
          </a:p>
          <a:p>
            <a:pPr lvl="2"/>
            <a:r>
              <a:rPr lang="fr-BE" i="1" dirty="0"/>
              <a:t>échantillon 5 015 personnes, représentatif des Français âgés de 18 ans et plus comprenant un échantillon de 4 598 inscrits sur les listes électorales, selon la méthode des </a:t>
            </a:r>
            <a:r>
              <a:rPr lang="fr-BE" i="1" dirty="0" smtClean="0"/>
              <a:t>quotas</a:t>
            </a:r>
            <a:endParaRPr lang="fr-BE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70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21</a:t>
            </a:fld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0" y="755911"/>
            <a:ext cx="7560149" cy="4973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92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hlinkClick r:id="rId2"/>
              </a:rPr>
              <a:t>Le Monde</a:t>
            </a:r>
          </a:p>
          <a:p>
            <a:r>
              <a:rPr lang="fr-FR" dirty="0" smtClean="0">
                <a:hlinkClick r:id="rId2"/>
              </a:rPr>
              <a:t>http</a:t>
            </a:r>
            <a:r>
              <a:rPr lang="fr-FR" dirty="0">
                <a:hlinkClick r:id="rId2"/>
              </a:rPr>
              <a:t>://www2.assemblee-nationale.fr/content/download/52585/509143/version/1/file/elections-legislatives-memento-du-candidat-2017-2.</a:t>
            </a:r>
            <a:r>
              <a:rPr lang="fr-FR" dirty="0" smtClean="0">
                <a:hlinkClick r:id="rId2"/>
              </a:rPr>
              <a:t>pdf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55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smtClean="0">
                <a:solidFill>
                  <a:srgbClr val="B5A788"/>
                </a:solidFill>
                <a:latin typeface="Gill Sans MT" charset="0"/>
              </a:rPr>
              <a:t>Attac 18 mai 2017</a:t>
            </a:r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sp>
        <p:nvSpPr>
          <p:cNvPr id="16386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B65722-4147-3D4B-8FDA-B354483CD95E}" type="slidenum">
              <a:rPr lang="fr-FR" sz="1200">
                <a:solidFill>
                  <a:srgbClr val="B5A788"/>
                </a:solidFill>
                <a:latin typeface="Gill Sans MT" charset="0"/>
              </a:rPr>
              <a:pPr eaLnBrk="1" hangingPunct="1"/>
              <a:t>3</a:t>
            </a:fld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6387" name="Imag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40" y="836612"/>
            <a:ext cx="9183639" cy="487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66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29"/>
            <a:ext cx="9144000" cy="3826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85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smtClean="0">
                <a:solidFill>
                  <a:srgbClr val="B5A788"/>
                </a:solidFill>
                <a:latin typeface="Gill Sans MT" charset="0"/>
              </a:rPr>
              <a:t>Attac 18 mai 2017</a:t>
            </a:r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sp>
        <p:nvSpPr>
          <p:cNvPr id="1741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A4BAFF-2B94-D445-AC99-BCC566F7013D}" type="slidenum">
              <a:rPr lang="fr-FR" sz="1200">
                <a:solidFill>
                  <a:srgbClr val="B5A788"/>
                </a:solidFill>
                <a:latin typeface="Gill Sans MT" charset="0"/>
              </a:rPr>
              <a:pPr eaLnBrk="1" hangingPunct="1"/>
              <a:t>5</a:t>
            </a:fld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7412" name="Imag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7" y="415220"/>
            <a:ext cx="8767802" cy="635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15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Souhait entre deux tours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Attac 18 mai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32212-6E1F-9C45-93CA-6D3902CC05A5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26332"/>
            <a:ext cx="7302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Sûreté du choix, entre-deux-tours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90" y="1920557"/>
            <a:ext cx="7115141" cy="39937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Attac 18 mai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1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tour</a:t>
            </a:r>
            <a:endParaRPr lang="fr-FR" dirty="0"/>
          </a:p>
        </p:txBody>
      </p:sp>
      <p:sp>
        <p:nvSpPr>
          <p:cNvPr id="165890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smtClean="0">
                <a:solidFill>
                  <a:srgbClr val="B5A788"/>
                </a:solidFill>
                <a:latin typeface="Gill Sans MT" charset="0"/>
              </a:rPr>
              <a:t>Attac 18 mai 2017</a:t>
            </a:r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6589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1844675"/>
            <a:ext cx="4192587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14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Présidentielles françaises</a:t>
            </a:r>
            <a:endParaRPr lang="fr-FR" dirty="0"/>
          </a:p>
        </p:txBody>
      </p:sp>
      <p:sp>
        <p:nvSpPr>
          <p:cNvPr id="166914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smtClean="0">
                <a:solidFill>
                  <a:srgbClr val="B5A788"/>
                </a:solidFill>
                <a:latin typeface="Gill Sans MT" charset="0"/>
              </a:rPr>
              <a:t>Attac 18 mai 2017</a:t>
            </a:r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6691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92400"/>
            <a:ext cx="879316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8844-C840-6C45-8393-27B8F0303AA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72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7313</TotalTime>
  <Words>553</Words>
  <Application>Microsoft Macintosh PowerPoint</Application>
  <PresentationFormat>Présentation à l'écran (4:3)</PresentationFormat>
  <Paragraphs>118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Présidentielles 2017</vt:lpstr>
      <vt:lpstr>Présentation PowerPoint</vt:lpstr>
      <vt:lpstr>Présentation PowerPoint</vt:lpstr>
      <vt:lpstr>Présentation PowerPoint</vt:lpstr>
      <vt:lpstr>Présentation PowerPoint</vt:lpstr>
      <vt:lpstr>Souhait entre deux tours</vt:lpstr>
      <vt:lpstr>Sûreté du choix, entre-deux-tours</vt:lpstr>
      <vt:lpstr>2e tour</vt:lpstr>
      <vt:lpstr>Présidentielles françaises</vt:lpstr>
      <vt:lpstr>Présentation PowerPoint</vt:lpstr>
      <vt:lpstr>Gouvernement</vt:lpstr>
      <vt:lpstr>Présentation PowerPoint</vt:lpstr>
      <vt:lpstr>Présentation PowerPoint</vt:lpstr>
      <vt:lpstr>Gauche: 6,        MoDem: 3,      LR: 3</vt:lpstr>
      <vt:lpstr>Législatives</vt:lpstr>
      <vt:lpstr>Partis</vt:lpstr>
      <vt:lpstr>Elus 1er tour</vt:lpstr>
      <vt:lpstr>2e tour: 18 juin</vt:lpstr>
      <vt:lpstr>Interdiction cumul député 2014</vt:lpstr>
      <vt:lpstr>Dernier sondage 18 mai</vt:lpstr>
      <vt:lpstr>Présentation PowerPoint</vt:lpstr>
      <vt:lpstr>Sources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Présidentielles 2017</dc:title>
  <dc:creator>Pierre Verjans</dc:creator>
  <cp:lastModifiedBy>Pierre Verjans</cp:lastModifiedBy>
  <cp:revision>21</cp:revision>
  <dcterms:created xsi:type="dcterms:W3CDTF">2017-05-03T09:56:06Z</dcterms:created>
  <dcterms:modified xsi:type="dcterms:W3CDTF">2017-05-20T09:10:07Z</dcterms:modified>
</cp:coreProperties>
</file>