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69" r:id="rId3"/>
    <p:sldId id="257" r:id="rId4"/>
    <p:sldId id="273" r:id="rId5"/>
    <p:sldId id="258" r:id="rId6"/>
    <p:sldId id="270" r:id="rId7"/>
    <p:sldId id="260" r:id="rId8"/>
    <p:sldId id="261" r:id="rId9"/>
    <p:sldId id="268" r:id="rId10"/>
    <p:sldId id="271" r:id="rId11"/>
    <p:sldId id="259" r:id="rId12"/>
    <p:sldId id="262" r:id="rId13"/>
    <p:sldId id="263" r:id="rId14"/>
    <p:sldId id="264" r:id="rId15"/>
    <p:sldId id="265" r:id="rId16"/>
    <p:sldId id="266" r:id="rId17"/>
    <p:sldId id="267" r:id="rId18"/>
    <p:sldId id="27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82095"/>
  </p:normalViewPr>
  <p:slideViewPr>
    <p:cSldViewPr snapToGrid="0" snapToObjects="1">
      <p:cViewPr varScale="1">
        <p:scale>
          <a:sx n="45" d="100"/>
          <a:sy n="45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F8D0D1-202E-444E-809E-F42954444F6B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C05DD65-4D5D-6043-B1A9-E53129AF51FC}">
      <dgm:prSet phldrT="[Texte]"/>
      <dgm:spPr/>
      <dgm:t>
        <a:bodyPr/>
        <a:lstStyle/>
        <a:p>
          <a:r>
            <a:rPr lang="fr-FR" dirty="0" smtClean="0"/>
            <a:t>SEUIL =</a:t>
          </a:r>
        </a:p>
        <a:p>
          <a:r>
            <a:rPr lang="fr-FR" dirty="0" smtClean="0"/>
            <a:t>2 Mi €/an</a:t>
          </a:r>
          <a:endParaRPr lang="fr-FR" dirty="0"/>
        </a:p>
      </dgm:t>
    </dgm:pt>
    <dgm:pt modelId="{E124CC36-7807-014C-8279-15FC5D092756}" type="parTrans" cxnId="{9EFEA508-4438-8748-861C-A9561E9A12C7}">
      <dgm:prSet/>
      <dgm:spPr/>
      <dgm:t>
        <a:bodyPr/>
        <a:lstStyle/>
        <a:p>
          <a:endParaRPr lang="fr-FR"/>
        </a:p>
      </dgm:t>
    </dgm:pt>
    <dgm:pt modelId="{22DF064F-E414-5542-8953-825899FD65C6}" type="sibTrans" cxnId="{9EFEA508-4438-8748-861C-A9561E9A12C7}">
      <dgm:prSet/>
      <dgm:spPr/>
      <dgm:t>
        <a:bodyPr/>
        <a:lstStyle/>
        <a:p>
          <a:endParaRPr lang="fr-FR"/>
        </a:p>
      </dgm:t>
    </dgm:pt>
    <dgm:pt modelId="{C19B5341-F275-2340-B957-D8956F8BA934}">
      <dgm:prSet phldrT="[Texte]"/>
      <dgm:spPr/>
      <dgm:t>
        <a:bodyPr/>
        <a:lstStyle/>
        <a:p>
          <a:r>
            <a:rPr lang="fr-FR" dirty="0" smtClean="0"/>
            <a:t>NOK seule</a:t>
          </a:r>
          <a:endParaRPr lang="fr-FR" dirty="0"/>
        </a:p>
      </dgm:t>
    </dgm:pt>
    <dgm:pt modelId="{1307D23F-7D9C-924B-95D7-50AADC6ADF6E}" type="parTrans" cxnId="{122927FF-97EA-CE48-A613-8F661F4D68FE}">
      <dgm:prSet/>
      <dgm:spPr/>
      <dgm:t>
        <a:bodyPr/>
        <a:lstStyle/>
        <a:p>
          <a:endParaRPr lang="fr-FR"/>
        </a:p>
      </dgm:t>
    </dgm:pt>
    <dgm:pt modelId="{5F0B0693-B69B-3F45-8D78-385F780CFAB0}" type="sibTrans" cxnId="{122927FF-97EA-CE48-A613-8F661F4D68FE}">
      <dgm:prSet/>
      <dgm:spPr/>
      <dgm:t>
        <a:bodyPr/>
        <a:lstStyle/>
        <a:p>
          <a:endParaRPr lang="fr-FR"/>
        </a:p>
      </dgm:t>
    </dgm:pt>
    <dgm:pt modelId="{742D0C21-DD33-3E46-9192-03D92E6BB215}">
      <dgm:prSet phldrT="[Texte]"/>
      <dgm:spPr/>
      <dgm:t>
        <a:bodyPr/>
        <a:lstStyle/>
        <a:p>
          <a:r>
            <a:rPr lang="fr-FR" b="1" dirty="0" smtClean="0"/>
            <a:t>Fin. INDIRECT</a:t>
          </a:r>
          <a:endParaRPr lang="fr-FR" b="1" dirty="0"/>
        </a:p>
      </dgm:t>
    </dgm:pt>
    <dgm:pt modelId="{D5B60189-BA61-C548-9661-8F9658C90C2C}" type="parTrans" cxnId="{979CBA06-1083-C145-8AC2-28D9A3053DE3}">
      <dgm:prSet/>
      <dgm:spPr/>
      <dgm:t>
        <a:bodyPr/>
        <a:lstStyle/>
        <a:p>
          <a:endParaRPr lang="fr-FR"/>
        </a:p>
      </dgm:t>
    </dgm:pt>
    <dgm:pt modelId="{8BDD078E-C795-2940-9E15-917B9213B99F}" type="sibTrans" cxnId="{979CBA06-1083-C145-8AC2-28D9A3053DE3}">
      <dgm:prSet/>
      <dgm:spPr/>
      <dgm:t>
        <a:bodyPr/>
        <a:lstStyle/>
        <a:p>
          <a:endParaRPr lang="fr-FR"/>
        </a:p>
      </dgm:t>
    </dgm:pt>
    <dgm:pt modelId="{ACC55327-E595-1740-830E-2FC4BB5E9C92}">
      <dgm:prSet phldrT="[Texte]"/>
      <dgm:spPr/>
      <dgm:t>
        <a:bodyPr/>
        <a:lstStyle/>
        <a:p>
          <a:r>
            <a:rPr lang="fr-FR" dirty="0" smtClean="0"/>
            <a:t>Partenariat</a:t>
          </a:r>
          <a:endParaRPr lang="fr-FR" dirty="0"/>
        </a:p>
      </dgm:t>
    </dgm:pt>
    <dgm:pt modelId="{2BC3C5B1-FB21-D44F-AB96-CBA6215DB969}" type="parTrans" cxnId="{0EA1D214-6BC8-FC43-BA74-E1316609C6B4}">
      <dgm:prSet/>
      <dgm:spPr/>
      <dgm:t>
        <a:bodyPr/>
        <a:lstStyle/>
        <a:p>
          <a:endParaRPr lang="fr-FR"/>
        </a:p>
      </dgm:t>
    </dgm:pt>
    <dgm:pt modelId="{292B4285-6422-7B43-9AFC-908A805DF835}" type="sibTrans" cxnId="{0EA1D214-6BC8-FC43-BA74-E1316609C6B4}">
      <dgm:prSet/>
      <dgm:spPr/>
      <dgm:t>
        <a:bodyPr/>
        <a:lstStyle/>
        <a:p>
          <a:endParaRPr lang="fr-FR"/>
        </a:p>
      </dgm:t>
    </dgm:pt>
    <dgm:pt modelId="{96EE5586-450D-A44D-A23F-8BB069D95B0E}">
      <dgm:prSet phldrT="[Texte]"/>
      <dgm:spPr/>
      <dgm:t>
        <a:bodyPr/>
        <a:lstStyle/>
        <a:p>
          <a:r>
            <a:rPr lang="fr-FR" dirty="0" smtClean="0"/>
            <a:t>OK seule</a:t>
          </a:r>
          <a:endParaRPr lang="fr-FR" dirty="0"/>
        </a:p>
      </dgm:t>
    </dgm:pt>
    <dgm:pt modelId="{58A50F09-3006-3041-8C94-901326B9DBC8}" type="parTrans" cxnId="{E2D15E3C-A1E5-024A-AA5A-67228664ADA7}">
      <dgm:prSet/>
      <dgm:spPr/>
      <dgm:t>
        <a:bodyPr/>
        <a:lstStyle/>
        <a:p>
          <a:endParaRPr lang="fr-FR"/>
        </a:p>
      </dgm:t>
    </dgm:pt>
    <dgm:pt modelId="{2D5AEC3A-0F9A-FB4A-8130-6DBE8B5417EA}" type="sibTrans" cxnId="{E2D15E3C-A1E5-024A-AA5A-67228664ADA7}">
      <dgm:prSet/>
      <dgm:spPr/>
      <dgm:t>
        <a:bodyPr/>
        <a:lstStyle/>
        <a:p>
          <a:endParaRPr lang="fr-FR"/>
        </a:p>
      </dgm:t>
    </dgm:pt>
    <dgm:pt modelId="{267ED8C8-9EE1-314E-A19C-1D4EA325C427}">
      <dgm:prSet phldrT="[Texte]"/>
      <dgm:spPr/>
      <dgm:t>
        <a:bodyPr/>
        <a:lstStyle/>
        <a:p>
          <a:r>
            <a:rPr lang="fr-FR" b="1" dirty="0" smtClean="0"/>
            <a:t>Fin. DIRECT</a:t>
          </a:r>
          <a:endParaRPr lang="fr-FR" b="1" dirty="0"/>
        </a:p>
      </dgm:t>
    </dgm:pt>
    <dgm:pt modelId="{8BABCBE0-AD37-FF4D-8107-1829FE27CEF3}" type="parTrans" cxnId="{1775D8E3-361E-994D-A3D0-77B2A7ED2E69}">
      <dgm:prSet/>
      <dgm:spPr/>
      <dgm:t>
        <a:bodyPr/>
        <a:lstStyle/>
        <a:p>
          <a:endParaRPr lang="fr-FR"/>
        </a:p>
      </dgm:t>
    </dgm:pt>
    <dgm:pt modelId="{FDA2EC59-F47E-F642-A44A-8056FB05CC01}" type="sibTrans" cxnId="{1775D8E3-361E-994D-A3D0-77B2A7ED2E69}">
      <dgm:prSet/>
      <dgm:spPr/>
      <dgm:t>
        <a:bodyPr/>
        <a:lstStyle/>
        <a:p>
          <a:endParaRPr lang="fr-FR"/>
        </a:p>
      </dgm:t>
    </dgm:pt>
    <dgm:pt modelId="{FA240E37-1873-A14E-B371-7354F7205D89}" type="pres">
      <dgm:prSet presAssocID="{D9F8D0D1-202E-444E-809E-F42954444F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2ADAC4C-5186-BD40-A9EF-97EC3E8B548B}" type="pres">
      <dgm:prSet presAssocID="{0C05DD65-4D5D-6043-B1A9-E53129AF51FC}" presName="hierRoot1" presStyleCnt="0"/>
      <dgm:spPr/>
    </dgm:pt>
    <dgm:pt modelId="{B8115421-523C-AC42-9F54-97F36BC353F8}" type="pres">
      <dgm:prSet presAssocID="{0C05DD65-4D5D-6043-B1A9-E53129AF51FC}" presName="composite" presStyleCnt="0"/>
      <dgm:spPr/>
    </dgm:pt>
    <dgm:pt modelId="{58D8C908-3489-4040-9D59-2FFF733FCFF7}" type="pres">
      <dgm:prSet presAssocID="{0C05DD65-4D5D-6043-B1A9-E53129AF51FC}" presName="background" presStyleLbl="node0" presStyleIdx="0" presStyleCnt="1"/>
      <dgm:spPr/>
    </dgm:pt>
    <dgm:pt modelId="{055E0F8E-4155-C34B-B6E6-84D124C312D5}" type="pres">
      <dgm:prSet presAssocID="{0C05DD65-4D5D-6043-B1A9-E53129AF51F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0C9AC5D-AB26-D24D-B82B-0224372C4931}" type="pres">
      <dgm:prSet presAssocID="{0C05DD65-4D5D-6043-B1A9-E53129AF51FC}" presName="hierChild2" presStyleCnt="0"/>
      <dgm:spPr/>
    </dgm:pt>
    <dgm:pt modelId="{D11CA311-2487-9E47-A2E8-F160714F2388}" type="pres">
      <dgm:prSet presAssocID="{1307D23F-7D9C-924B-95D7-50AADC6ADF6E}" presName="Name10" presStyleLbl="parChTrans1D2" presStyleIdx="0" presStyleCnt="2"/>
      <dgm:spPr/>
      <dgm:t>
        <a:bodyPr/>
        <a:lstStyle/>
        <a:p>
          <a:endParaRPr lang="fr-FR"/>
        </a:p>
      </dgm:t>
    </dgm:pt>
    <dgm:pt modelId="{5FE11B91-67B5-0045-840F-B1800738B9D0}" type="pres">
      <dgm:prSet presAssocID="{C19B5341-F275-2340-B957-D8956F8BA934}" presName="hierRoot2" presStyleCnt="0"/>
      <dgm:spPr/>
    </dgm:pt>
    <dgm:pt modelId="{0184E0A9-5B3D-BD45-8771-3918D494884B}" type="pres">
      <dgm:prSet presAssocID="{C19B5341-F275-2340-B957-D8956F8BA934}" presName="composite2" presStyleCnt="0"/>
      <dgm:spPr/>
    </dgm:pt>
    <dgm:pt modelId="{228CEB5D-B36E-124F-A480-F9EDE7BB1982}" type="pres">
      <dgm:prSet presAssocID="{C19B5341-F275-2340-B957-D8956F8BA934}" presName="background2" presStyleLbl="node2" presStyleIdx="0" presStyleCnt="2"/>
      <dgm:spPr/>
    </dgm:pt>
    <dgm:pt modelId="{F17ECBA8-7F78-AF41-A31C-D1645FEBE4F0}" type="pres">
      <dgm:prSet presAssocID="{C19B5341-F275-2340-B957-D8956F8BA93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158F9EF-3F5F-0845-AC7F-94D11CE2D747}" type="pres">
      <dgm:prSet presAssocID="{C19B5341-F275-2340-B957-D8956F8BA934}" presName="hierChild3" presStyleCnt="0"/>
      <dgm:spPr/>
    </dgm:pt>
    <dgm:pt modelId="{430E16CB-4F35-BB44-AE5C-ADE67F83FBB7}" type="pres">
      <dgm:prSet presAssocID="{D5B60189-BA61-C548-9661-8F9658C90C2C}" presName="Name17" presStyleLbl="parChTrans1D3" presStyleIdx="0" presStyleCnt="3"/>
      <dgm:spPr/>
      <dgm:t>
        <a:bodyPr/>
        <a:lstStyle/>
        <a:p>
          <a:endParaRPr lang="fr-FR"/>
        </a:p>
      </dgm:t>
    </dgm:pt>
    <dgm:pt modelId="{FAB7C997-B77F-E848-BE11-DBEE4314741C}" type="pres">
      <dgm:prSet presAssocID="{742D0C21-DD33-3E46-9192-03D92E6BB215}" presName="hierRoot3" presStyleCnt="0"/>
      <dgm:spPr/>
    </dgm:pt>
    <dgm:pt modelId="{C3D68733-9656-994D-B9D5-0A9447AC487E}" type="pres">
      <dgm:prSet presAssocID="{742D0C21-DD33-3E46-9192-03D92E6BB215}" presName="composite3" presStyleCnt="0"/>
      <dgm:spPr/>
    </dgm:pt>
    <dgm:pt modelId="{F89C6ADF-6578-9746-850D-2E22D595B929}" type="pres">
      <dgm:prSet presAssocID="{742D0C21-DD33-3E46-9192-03D92E6BB215}" presName="background3" presStyleLbl="node3" presStyleIdx="0" presStyleCnt="3"/>
      <dgm:spPr/>
    </dgm:pt>
    <dgm:pt modelId="{A053C538-4D62-C34D-8880-364FF4FCA884}" type="pres">
      <dgm:prSet presAssocID="{742D0C21-DD33-3E46-9192-03D92E6BB215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E3AD89F-BB16-144E-9E18-EC51FABB26DA}" type="pres">
      <dgm:prSet presAssocID="{742D0C21-DD33-3E46-9192-03D92E6BB215}" presName="hierChild4" presStyleCnt="0"/>
      <dgm:spPr/>
    </dgm:pt>
    <dgm:pt modelId="{C171AC2C-A2D7-F441-B38F-B5AF231DF299}" type="pres">
      <dgm:prSet presAssocID="{2BC3C5B1-FB21-D44F-AB96-CBA6215DB969}" presName="Name17" presStyleLbl="parChTrans1D3" presStyleIdx="1" presStyleCnt="3"/>
      <dgm:spPr/>
      <dgm:t>
        <a:bodyPr/>
        <a:lstStyle/>
        <a:p>
          <a:endParaRPr lang="fr-FR"/>
        </a:p>
      </dgm:t>
    </dgm:pt>
    <dgm:pt modelId="{0E404692-ACED-9B4C-B56E-DE077F176D92}" type="pres">
      <dgm:prSet presAssocID="{ACC55327-E595-1740-830E-2FC4BB5E9C92}" presName="hierRoot3" presStyleCnt="0"/>
      <dgm:spPr/>
    </dgm:pt>
    <dgm:pt modelId="{DDB5847D-0A0B-8C47-9FDE-2703BFB8D185}" type="pres">
      <dgm:prSet presAssocID="{ACC55327-E595-1740-830E-2FC4BB5E9C92}" presName="composite3" presStyleCnt="0"/>
      <dgm:spPr/>
    </dgm:pt>
    <dgm:pt modelId="{1DF1F400-71C3-6447-AE1C-6BDBDF1BBD41}" type="pres">
      <dgm:prSet presAssocID="{ACC55327-E595-1740-830E-2FC4BB5E9C92}" presName="background3" presStyleLbl="node3" presStyleIdx="1" presStyleCnt="3"/>
      <dgm:spPr/>
    </dgm:pt>
    <dgm:pt modelId="{7F0FDF6A-287E-214C-80A9-B2BCF64A8547}" type="pres">
      <dgm:prSet presAssocID="{ACC55327-E595-1740-830E-2FC4BB5E9C92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943408-44E4-C04B-9F08-E6A4DA0CE84F}" type="pres">
      <dgm:prSet presAssocID="{ACC55327-E595-1740-830E-2FC4BB5E9C92}" presName="hierChild4" presStyleCnt="0"/>
      <dgm:spPr/>
    </dgm:pt>
    <dgm:pt modelId="{BC6DFF5E-8A93-BA40-AEA4-A276E7DB0928}" type="pres">
      <dgm:prSet presAssocID="{58A50F09-3006-3041-8C94-901326B9DBC8}" presName="Name10" presStyleLbl="parChTrans1D2" presStyleIdx="1" presStyleCnt="2"/>
      <dgm:spPr/>
      <dgm:t>
        <a:bodyPr/>
        <a:lstStyle/>
        <a:p>
          <a:endParaRPr lang="fr-FR"/>
        </a:p>
      </dgm:t>
    </dgm:pt>
    <dgm:pt modelId="{B7B6CAED-2311-A849-AF19-4D44B83C57AD}" type="pres">
      <dgm:prSet presAssocID="{96EE5586-450D-A44D-A23F-8BB069D95B0E}" presName="hierRoot2" presStyleCnt="0"/>
      <dgm:spPr/>
    </dgm:pt>
    <dgm:pt modelId="{7AA0D68F-7D83-DE4E-9850-820638F7866D}" type="pres">
      <dgm:prSet presAssocID="{96EE5586-450D-A44D-A23F-8BB069D95B0E}" presName="composite2" presStyleCnt="0"/>
      <dgm:spPr/>
    </dgm:pt>
    <dgm:pt modelId="{7F598FEE-A937-EC45-8D2F-F083D470E6EE}" type="pres">
      <dgm:prSet presAssocID="{96EE5586-450D-A44D-A23F-8BB069D95B0E}" presName="background2" presStyleLbl="node2" presStyleIdx="1" presStyleCnt="2"/>
      <dgm:spPr/>
    </dgm:pt>
    <dgm:pt modelId="{DC9C4C98-5103-874C-AAA9-248C143F5F12}" type="pres">
      <dgm:prSet presAssocID="{96EE5586-450D-A44D-A23F-8BB069D95B0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6C5E1AA-9A47-9446-A3E8-F501CD062C43}" type="pres">
      <dgm:prSet presAssocID="{96EE5586-450D-A44D-A23F-8BB069D95B0E}" presName="hierChild3" presStyleCnt="0"/>
      <dgm:spPr/>
    </dgm:pt>
    <dgm:pt modelId="{87285130-CFF8-184C-A060-9408AFEE3DB2}" type="pres">
      <dgm:prSet presAssocID="{8BABCBE0-AD37-FF4D-8107-1829FE27CEF3}" presName="Name17" presStyleLbl="parChTrans1D3" presStyleIdx="2" presStyleCnt="3"/>
      <dgm:spPr/>
      <dgm:t>
        <a:bodyPr/>
        <a:lstStyle/>
        <a:p>
          <a:endParaRPr lang="fr-FR"/>
        </a:p>
      </dgm:t>
    </dgm:pt>
    <dgm:pt modelId="{78351B19-4DB5-2940-885C-2FBE16F804D7}" type="pres">
      <dgm:prSet presAssocID="{267ED8C8-9EE1-314E-A19C-1D4EA325C427}" presName="hierRoot3" presStyleCnt="0"/>
      <dgm:spPr/>
    </dgm:pt>
    <dgm:pt modelId="{29FDEA7D-89E2-C14D-9C53-9412E5577D6F}" type="pres">
      <dgm:prSet presAssocID="{267ED8C8-9EE1-314E-A19C-1D4EA325C427}" presName="composite3" presStyleCnt="0"/>
      <dgm:spPr/>
    </dgm:pt>
    <dgm:pt modelId="{0C2179F1-A504-0C4E-BF2D-08E458669BAD}" type="pres">
      <dgm:prSet presAssocID="{267ED8C8-9EE1-314E-A19C-1D4EA325C427}" presName="background3" presStyleLbl="node3" presStyleIdx="2" presStyleCnt="3"/>
      <dgm:spPr/>
    </dgm:pt>
    <dgm:pt modelId="{5C65CC5E-751E-FA48-949A-108595AF9A8D}" type="pres">
      <dgm:prSet presAssocID="{267ED8C8-9EE1-314E-A19C-1D4EA325C427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E594474-26E8-3A4F-BACA-EFB89373F714}" type="pres">
      <dgm:prSet presAssocID="{267ED8C8-9EE1-314E-A19C-1D4EA325C427}" presName="hierChild4" presStyleCnt="0"/>
      <dgm:spPr/>
    </dgm:pt>
  </dgm:ptLst>
  <dgm:cxnLst>
    <dgm:cxn modelId="{2BA7F408-67E2-F440-BA3A-A5F212AAC077}" type="presOf" srcId="{58A50F09-3006-3041-8C94-901326B9DBC8}" destId="{BC6DFF5E-8A93-BA40-AEA4-A276E7DB0928}" srcOrd="0" destOrd="0" presId="urn:microsoft.com/office/officeart/2005/8/layout/hierarchy1"/>
    <dgm:cxn modelId="{E014D05A-EBC6-424B-BEF7-159B92927314}" type="presOf" srcId="{1307D23F-7D9C-924B-95D7-50AADC6ADF6E}" destId="{D11CA311-2487-9E47-A2E8-F160714F2388}" srcOrd="0" destOrd="0" presId="urn:microsoft.com/office/officeart/2005/8/layout/hierarchy1"/>
    <dgm:cxn modelId="{DEFF48F3-1BBA-474E-8AFA-354ED9030FBE}" type="presOf" srcId="{ACC55327-E595-1740-830E-2FC4BB5E9C92}" destId="{7F0FDF6A-287E-214C-80A9-B2BCF64A8547}" srcOrd="0" destOrd="0" presId="urn:microsoft.com/office/officeart/2005/8/layout/hierarchy1"/>
    <dgm:cxn modelId="{AE7EA081-80EC-C144-82F1-1331626FAD02}" type="presOf" srcId="{267ED8C8-9EE1-314E-A19C-1D4EA325C427}" destId="{5C65CC5E-751E-FA48-949A-108595AF9A8D}" srcOrd="0" destOrd="0" presId="urn:microsoft.com/office/officeart/2005/8/layout/hierarchy1"/>
    <dgm:cxn modelId="{E2D15E3C-A1E5-024A-AA5A-67228664ADA7}" srcId="{0C05DD65-4D5D-6043-B1A9-E53129AF51FC}" destId="{96EE5586-450D-A44D-A23F-8BB069D95B0E}" srcOrd="1" destOrd="0" parTransId="{58A50F09-3006-3041-8C94-901326B9DBC8}" sibTransId="{2D5AEC3A-0F9A-FB4A-8130-6DBE8B5417EA}"/>
    <dgm:cxn modelId="{B17F8584-8B73-794E-9C0A-2080B3940D06}" type="presOf" srcId="{D5B60189-BA61-C548-9661-8F9658C90C2C}" destId="{430E16CB-4F35-BB44-AE5C-ADE67F83FBB7}" srcOrd="0" destOrd="0" presId="urn:microsoft.com/office/officeart/2005/8/layout/hierarchy1"/>
    <dgm:cxn modelId="{2A3EDCA8-8E2E-C440-981B-B57B6CAB2EC4}" type="presOf" srcId="{96EE5586-450D-A44D-A23F-8BB069D95B0E}" destId="{DC9C4C98-5103-874C-AAA9-248C143F5F12}" srcOrd="0" destOrd="0" presId="urn:microsoft.com/office/officeart/2005/8/layout/hierarchy1"/>
    <dgm:cxn modelId="{89DED1BF-F552-D644-9CB2-FD9073B4B772}" type="presOf" srcId="{D9F8D0D1-202E-444E-809E-F42954444F6B}" destId="{FA240E37-1873-A14E-B371-7354F7205D89}" srcOrd="0" destOrd="0" presId="urn:microsoft.com/office/officeart/2005/8/layout/hierarchy1"/>
    <dgm:cxn modelId="{ADB7C6BB-9DFD-4C4A-8751-C6936EEB7AE8}" type="presOf" srcId="{C19B5341-F275-2340-B957-D8956F8BA934}" destId="{F17ECBA8-7F78-AF41-A31C-D1645FEBE4F0}" srcOrd="0" destOrd="0" presId="urn:microsoft.com/office/officeart/2005/8/layout/hierarchy1"/>
    <dgm:cxn modelId="{122927FF-97EA-CE48-A613-8F661F4D68FE}" srcId="{0C05DD65-4D5D-6043-B1A9-E53129AF51FC}" destId="{C19B5341-F275-2340-B957-D8956F8BA934}" srcOrd="0" destOrd="0" parTransId="{1307D23F-7D9C-924B-95D7-50AADC6ADF6E}" sibTransId="{5F0B0693-B69B-3F45-8D78-385F780CFAB0}"/>
    <dgm:cxn modelId="{979CBA06-1083-C145-8AC2-28D9A3053DE3}" srcId="{C19B5341-F275-2340-B957-D8956F8BA934}" destId="{742D0C21-DD33-3E46-9192-03D92E6BB215}" srcOrd="0" destOrd="0" parTransId="{D5B60189-BA61-C548-9661-8F9658C90C2C}" sibTransId="{8BDD078E-C795-2940-9E15-917B9213B99F}"/>
    <dgm:cxn modelId="{0EA1D214-6BC8-FC43-BA74-E1316609C6B4}" srcId="{C19B5341-F275-2340-B957-D8956F8BA934}" destId="{ACC55327-E595-1740-830E-2FC4BB5E9C92}" srcOrd="1" destOrd="0" parTransId="{2BC3C5B1-FB21-D44F-AB96-CBA6215DB969}" sibTransId="{292B4285-6422-7B43-9AFC-908A805DF835}"/>
    <dgm:cxn modelId="{92AFC88A-E4D4-9246-A16A-B284FAB898AE}" type="presOf" srcId="{742D0C21-DD33-3E46-9192-03D92E6BB215}" destId="{A053C538-4D62-C34D-8880-364FF4FCA884}" srcOrd="0" destOrd="0" presId="urn:microsoft.com/office/officeart/2005/8/layout/hierarchy1"/>
    <dgm:cxn modelId="{1775D8E3-361E-994D-A3D0-77B2A7ED2E69}" srcId="{96EE5586-450D-A44D-A23F-8BB069D95B0E}" destId="{267ED8C8-9EE1-314E-A19C-1D4EA325C427}" srcOrd="0" destOrd="0" parTransId="{8BABCBE0-AD37-FF4D-8107-1829FE27CEF3}" sibTransId="{FDA2EC59-F47E-F642-A44A-8056FB05CC01}"/>
    <dgm:cxn modelId="{9EFEA508-4438-8748-861C-A9561E9A12C7}" srcId="{D9F8D0D1-202E-444E-809E-F42954444F6B}" destId="{0C05DD65-4D5D-6043-B1A9-E53129AF51FC}" srcOrd="0" destOrd="0" parTransId="{E124CC36-7807-014C-8279-15FC5D092756}" sibTransId="{22DF064F-E414-5542-8953-825899FD65C6}"/>
    <dgm:cxn modelId="{67EC161E-1829-2A4E-B8CF-A135E5E41F09}" type="presOf" srcId="{2BC3C5B1-FB21-D44F-AB96-CBA6215DB969}" destId="{C171AC2C-A2D7-F441-B38F-B5AF231DF299}" srcOrd="0" destOrd="0" presId="urn:microsoft.com/office/officeart/2005/8/layout/hierarchy1"/>
    <dgm:cxn modelId="{9FE2CEBE-785A-AB4D-A1B0-E6CD5CB602AE}" type="presOf" srcId="{0C05DD65-4D5D-6043-B1A9-E53129AF51FC}" destId="{055E0F8E-4155-C34B-B6E6-84D124C312D5}" srcOrd="0" destOrd="0" presId="urn:microsoft.com/office/officeart/2005/8/layout/hierarchy1"/>
    <dgm:cxn modelId="{8BBAB117-4B5D-2044-AB3A-98EA0B3D4589}" type="presOf" srcId="{8BABCBE0-AD37-FF4D-8107-1829FE27CEF3}" destId="{87285130-CFF8-184C-A060-9408AFEE3DB2}" srcOrd="0" destOrd="0" presId="urn:microsoft.com/office/officeart/2005/8/layout/hierarchy1"/>
    <dgm:cxn modelId="{CC8BA9C9-A737-7D4E-A820-05E9199514D8}" type="presParOf" srcId="{FA240E37-1873-A14E-B371-7354F7205D89}" destId="{42ADAC4C-5186-BD40-A9EF-97EC3E8B548B}" srcOrd="0" destOrd="0" presId="urn:microsoft.com/office/officeart/2005/8/layout/hierarchy1"/>
    <dgm:cxn modelId="{3BF93E57-7F10-2548-BCAA-296866A5DB57}" type="presParOf" srcId="{42ADAC4C-5186-BD40-A9EF-97EC3E8B548B}" destId="{B8115421-523C-AC42-9F54-97F36BC353F8}" srcOrd="0" destOrd="0" presId="urn:microsoft.com/office/officeart/2005/8/layout/hierarchy1"/>
    <dgm:cxn modelId="{381A7084-435C-AA48-B3E6-BF190D1A387F}" type="presParOf" srcId="{B8115421-523C-AC42-9F54-97F36BC353F8}" destId="{58D8C908-3489-4040-9D59-2FFF733FCFF7}" srcOrd="0" destOrd="0" presId="urn:microsoft.com/office/officeart/2005/8/layout/hierarchy1"/>
    <dgm:cxn modelId="{7CC0629A-FD1E-F24F-898B-933669627FA6}" type="presParOf" srcId="{B8115421-523C-AC42-9F54-97F36BC353F8}" destId="{055E0F8E-4155-C34B-B6E6-84D124C312D5}" srcOrd="1" destOrd="0" presId="urn:microsoft.com/office/officeart/2005/8/layout/hierarchy1"/>
    <dgm:cxn modelId="{2741A619-0AF6-9545-A28E-D668E99418F6}" type="presParOf" srcId="{42ADAC4C-5186-BD40-A9EF-97EC3E8B548B}" destId="{80C9AC5D-AB26-D24D-B82B-0224372C4931}" srcOrd="1" destOrd="0" presId="urn:microsoft.com/office/officeart/2005/8/layout/hierarchy1"/>
    <dgm:cxn modelId="{01E8FEC3-80D0-FE4F-B33A-552029D73CB4}" type="presParOf" srcId="{80C9AC5D-AB26-D24D-B82B-0224372C4931}" destId="{D11CA311-2487-9E47-A2E8-F160714F2388}" srcOrd="0" destOrd="0" presId="urn:microsoft.com/office/officeart/2005/8/layout/hierarchy1"/>
    <dgm:cxn modelId="{68036031-A720-304A-84CA-81F4679F865B}" type="presParOf" srcId="{80C9AC5D-AB26-D24D-B82B-0224372C4931}" destId="{5FE11B91-67B5-0045-840F-B1800738B9D0}" srcOrd="1" destOrd="0" presId="urn:microsoft.com/office/officeart/2005/8/layout/hierarchy1"/>
    <dgm:cxn modelId="{8741384F-FF6F-B044-96A5-98DEB65EEDB0}" type="presParOf" srcId="{5FE11B91-67B5-0045-840F-B1800738B9D0}" destId="{0184E0A9-5B3D-BD45-8771-3918D494884B}" srcOrd="0" destOrd="0" presId="urn:microsoft.com/office/officeart/2005/8/layout/hierarchy1"/>
    <dgm:cxn modelId="{D8CC2E12-8A94-4641-A178-DFB1FCECCDEF}" type="presParOf" srcId="{0184E0A9-5B3D-BD45-8771-3918D494884B}" destId="{228CEB5D-B36E-124F-A480-F9EDE7BB1982}" srcOrd="0" destOrd="0" presId="urn:microsoft.com/office/officeart/2005/8/layout/hierarchy1"/>
    <dgm:cxn modelId="{D8DA4376-8969-BB4D-B10B-D3571282CB91}" type="presParOf" srcId="{0184E0A9-5B3D-BD45-8771-3918D494884B}" destId="{F17ECBA8-7F78-AF41-A31C-D1645FEBE4F0}" srcOrd="1" destOrd="0" presId="urn:microsoft.com/office/officeart/2005/8/layout/hierarchy1"/>
    <dgm:cxn modelId="{0B66E86E-C447-F046-B54C-D15FF90B4F3D}" type="presParOf" srcId="{5FE11B91-67B5-0045-840F-B1800738B9D0}" destId="{5158F9EF-3F5F-0845-AC7F-94D11CE2D747}" srcOrd="1" destOrd="0" presId="urn:microsoft.com/office/officeart/2005/8/layout/hierarchy1"/>
    <dgm:cxn modelId="{4DB18B32-7D1D-6B40-A29C-34F002FBC895}" type="presParOf" srcId="{5158F9EF-3F5F-0845-AC7F-94D11CE2D747}" destId="{430E16CB-4F35-BB44-AE5C-ADE67F83FBB7}" srcOrd="0" destOrd="0" presId="urn:microsoft.com/office/officeart/2005/8/layout/hierarchy1"/>
    <dgm:cxn modelId="{A70F8533-D4D2-104C-A06F-5BF95B1E2D43}" type="presParOf" srcId="{5158F9EF-3F5F-0845-AC7F-94D11CE2D747}" destId="{FAB7C997-B77F-E848-BE11-DBEE4314741C}" srcOrd="1" destOrd="0" presId="urn:microsoft.com/office/officeart/2005/8/layout/hierarchy1"/>
    <dgm:cxn modelId="{B9675080-3291-CC44-81F3-96611D979D45}" type="presParOf" srcId="{FAB7C997-B77F-E848-BE11-DBEE4314741C}" destId="{C3D68733-9656-994D-B9D5-0A9447AC487E}" srcOrd="0" destOrd="0" presId="urn:microsoft.com/office/officeart/2005/8/layout/hierarchy1"/>
    <dgm:cxn modelId="{0F6D44C5-9846-D645-8EC3-7FFCD78C7E5E}" type="presParOf" srcId="{C3D68733-9656-994D-B9D5-0A9447AC487E}" destId="{F89C6ADF-6578-9746-850D-2E22D595B929}" srcOrd="0" destOrd="0" presId="urn:microsoft.com/office/officeart/2005/8/layout/hierarchy1"/>
    <dgm:cxn modelId="{34AB839B-A823-0E41-8E4F-1B854D588658}" type="presParOf" srcId="{C3D68733-9656-994D-B9D5-0A9447AC487E}" destId="{A053C538-4D62-C34D-8880-364FF4FCA884}" srcOrd="1" destOrd="0" presId="urn:microsoft.com/office/officeart/2005/8/layout/hierarchy1"/>
    <dgm:cxn modelId="{5BBAC714-4CD6-874A-8CD6-97915B658155}" type="presParOf" srcId="{FAB7C997-B77F-E848-BE11-DBEE4314741C}" destId="{2E3AD89F-BB16-144E-9E18-EC51FABB26DA}" srcOrd="1" destOrd="0" presId="urn:microsoft.com/office/officeart/2005/8/layout/hierarchy1"/>
    <dgm:cxn modelId="{873A0759-A9F2-2D4D-946B-FDBF81C8F21D}" type="presParOf" srcId="{5158F9EF-3F5F-0845-AC7F-94D11CE2D747}" destId="{C171AC2C-A2D7-F441-B38F-B5AF231DF299}" srcOrd="2" destOrd="0" presId="urn:microsoft.com/office/officeart/2005/8/layout/hierarchy1"/>
    <dgm:cxn modelId="{09F9159C-DDCB-7242-9A96-4315AC95780C}" type="presParOf" srcId="{5158F9EF-3F5F-0845-AC7F-94D11CE2D747}" destId="{0E404692-ACED-9B4C-B56E-DE077F176D92}" srcOrd="3" destOrd="0" presId="urn:microsoft.com/office/officeart/2005/8/layout/hierarchy1"/>
    <dgm:cxn modelId="{26200BE1-9A08-B94C-BB56-94E33E0E577C}" type="presParOf" srcId="{0E404692-ACED-9B4C-B56E-DE077F176D92}" destId="{DDB5847D-0A0B-8C47-9FDE-2703BFB8D185}" srcOrd="0" destOrd="0" presId="urn:microsoft.com/office/officeart/2005/8/layout/hierarchy1"/>
    <dgm:cxn modelId="{17F19970-3EE7-2440-BF57-D7A8AE9E5FAD}" type="presParOf" srcId="{DDB5847D-0A0B-8C47-9FDE-2703BFB8D185}" destId="{1DF1F400-71C3-6447-AE1C-6BDBDF1BBD41}" srcOrd="0" destOrd="0" presId="urn:microsoft.com/office/officeart/2005/8/layout/hierarchy1"/>
    <dgm:cxn modelId="{7779C719-223F-BD42-BF5B-073FEB6DFB47}" type="presParOf" srcId="{DDB5847D-0A0B-8C47-9FDE-2703BFB8D185}" destId="{7F0FDF6A-287E-214C-80A9-B2BCF64A8547}" srcOrd="1" destOrd="0" presId="urn:microsoft.com/office/officeart/2005/8/layout/hierarchy1"/>
    <dgm:cxn modelId="{962D3EB2-8467-D24D-B50F-718820A061BA}" type="presParOf" srcId="{0E404692-ACED-9B4C-B56E-DE077F176D92}" destId="{F8943408-44E4-C04B-9F08-E6A4DA0CE84F}" srcOrd="1" destOrd="0" presId="urn:microsoft.com/office/officeart/2005/8/layout/hierarchy1"/>
    <dgm:cxn modelId="{8D49806A-A65A-6245-A4B1-E504C968DF7D}" type="presParOf" srcId="{80C9AC5D-AB26-D24D-B82B-0224372C4931}" destId="{BC6DFF5E-8A93-BA40-AEA4-A276E7DB0928}" srcOrd="2" destOrd="0" presId="urn:microsoft.com/office/officeart/2005/8/layout/hierarchy1"/>
    <dgm:cxn modelId="{E56D4FA9-F9C9-734E-AD6B-33732B5EF7A4}" type="presParOf" srcId="{80C9AC5D-AB26-D24D-B82B-0224372C4931}" destId="{B7B6CAED-2311-A849-AF19-4D44B83C57AD}" srcOrd="3" destOrd="0" presId="urn:microsoft.com/office/officeart/2005/8/layout/hierarchy1"/>
    <dgm:cxn modelId="{6BF5030E-1715-DE44-95B3-C79C65D79843}" type="presParOf" srcId="{B7B6CAED-2311-A849-AF19-4D44B83C57AD}" destId="{7AA0D68F-7D83-DE4E-9850-820638F7866D}" srcOrd="0" destOrd="0" presId="urn:microsoft.com/office/officeart/2005/8/layout/hierarchy1"/>
    <dgm:cxn modelId="{E1545C24-C967-AE49-8769-9A42B851AC9D}" type="presParOf" srcId="{7AA0D68F-7D83-DE4E-9850-820638F7866D}" destId="{7F598FEE-A937-EC45-8D2F-F083D470E6EE}" srcOrd="0" destOrd="0" presId="urn:microsoft.com/office/officeart/2005/8/layout/hierarchy1"/>
    <dgm:cxn modelId="{A1CB3E0D-58DA-574D-8C32-F4074B31308D}" type="presParOf" srcId="{7AA0D68F-7D83-DE4E-9850-820638F7866D}" destId="{DC9C4C98-5103-874C-AAA9-248C143F5F12}" srcOrd="1" destOrd="0" presId="urn:microsoft.com/office/officeart/2005/8/layout/hierarchy1"/>
    <dgm:cxn modelId="{61D19EA2-AE45-C341-A9E3-A0E983D4E4B6}" type="presParOf" srcId="{B7B6CAED-2311-A849-AF19-4D44B83C57AD}" destId="{F6C5E1AA-9A47-9446-A3E8-F501CD062C43}" srcOrd="1" destOrd="0" presId="urn:microsoft.com/office/officeart/2005/8/layout/hierarchy1"/>
    <dgm:cxn modelId="{C5FB6EB6-7A84-4741-8008-5C199081BC49}" type="presParOf" srcId="{F6C5E1AA-9A47-9446-A3E8-F501CD062C43}" destId="{87285130-CFF8-184C-A060-9408AFEE3DB2}" srcOrd="0" destOrd="0" presId="urn:microsoft.com/office/officeart/2005/8/layout/hierarchy1"/>
    <dgm:cxn modelId="{D002DF7A-563A-8D47-A644-F1F476CE08F2}" type="presParOf" srcId="{F6C5E1AA-9A47-9446-A3E8-F501CD062C43}" destId="{78351B19-4DB5-2940-885C-2FBE16F804D7}" srcOrd="1" destOrd="0" presId="urn:microsoft.com/office/officeart/2005/8/layout/hierarchy1"/>
    <dgm:cxn modelId="{83228004-659D-434C-B647-A529F2BCFB4E}" type="presParOf" srcId="{78351B19-4DB5-2940-885C-2FBE16F804D7}" destId="{29FDEA7D-89E2-C14D-9C53-9412E5577D6F}" srcOrd="0" destOrd="0" presId="urn:microsoft.com/office/officeart/2005/8/layout/hierarchy1"/>
    <dgm:cxn modelId="{896EC130-57AB-6F4E-BAC0-2C686D0C755E}" type="presParOf" srcId="{29FDEA7D-89E2-C14D-9C53-9412E5577D6F}" destId="{0C2179F1-A504-0C4E-BF2D-08E458669BAD}" srcOrd="0" destOrd="0" presId="urn:microsoft.com/office/officeart/2005/8/layout/hierarchy1"/>
    <dgm:cxn modelId="{92CE6EB1-2D62-8F46-AC37-42DD38843ACD}" type="presParOf" srcId="{29FDEA7D-89E2-C14D-9C53-9412E5577D6F}" destId="{5C65CC5E-751E-FA48-949A-108595AF9A8D}" srcOrd="1" destOrd="0" presId="urn:microsoft.com/office/officeart/2005/8/layout/hierarchy1"/>
    <dgm:cxn modelId="{E1B3C354-71E1-894D-89D2-141F21E1FD88}" type="presParOf" srcId="{78351B19-4DB5-2940-885C-2FBE16F804D7}" destId="{2E594474-26E8-3A4F-BACA-EFB89373F7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48EFEA-E1B8-E443-988E-7C70E0CCCEF5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860F50E-758B-6F4E-8842-95B3F9F8C377}">
      <dgm:prSet phldrT="[Texte]"/>
      <dgm:spPr/>
      <dgm:t>
        <a:bodyPr/>
        <a:lstStyle/>
        <a:p>
          <a:pPr algn="ctr"/>
          <a:r>
            <a:rPr lang="fr-FR" smtClean="0"/>
            <a:t>Management</a:t>
          </a:r>
          <a:endParaRPr lang="fr-FR" dirty="0"/>
        </a:p>
      </dgm:t>
    </dgm:pt>
    <dgm:pt modelId="{0F50F371-71F6-0A47-A941-43A230496371}" type="parTrans" cxnId="{C21CF957-D6E7-5447-A372-B240B3EEF35C}">
      <dgm:prSet/>
      <dgm:spPr/>
      <dgm:t>
        <a:bodyPr/>
        <a:lstStyle/>
        <a:p>
          <a:pPr algn="ctr"/>
          <a:endParaRPr lang="fr-FR"/>
        </a:p>
      </dgm:t>
    </dgm:pt>
    <dgm:pt modelId="{F5D22CF6-E61E-2942-9946-55E66E0BD95A}" type="sibTrans" cxnId="{C21CF957-D6E7-5447-A372-B240B3EEF35C}">
      <dgm:prSet/>
      <dgm:spPr/>
      <dgm:t>
        <a:bodyPr/>
        <a:lstStyle/>
        <a:p>
          <a:pPr algn="ctr"/>
          <a:endParaRPr lang="fr-FR"/>
        </a:p>
      </dgm:t>
    </dgm:pt>
    <dgm:pt modelId="{09EEB71E-352D-2C40-807C-5A47C8041B08}">
      <dgm:prSet phldrT="[Texte]"/>
      <dgm:spPr/>
      <dgm:t>
        <a:bodyPr/>
        <a:lstStyle/>
        <a:p>
          <a:pPr algn="ctr"/>
          <a:r>
            <a:rPr lang="fr-FR" dirty="0" smtClean="0"/>
            <a:t>Valeurs</a:t>
          </a:r>
          <a:endParaRPr lang="fr-FR" dirty="0"/>
        </a:p>
      </dgm:t>
    </dgm:pt>
    <dgm:pt modelId="{0E05A64C-10C7-D94E-B6E2-D044B4D3EBF5}" type="parTrans" cxnId="{46036AC1-24F3-7648-899B-65B845E34A94}">
      <dgm:prSet/>
      <dgm:spPr/>
      <dgm:t>
        <a:bodyPr/>
        <a:lstStyle/>
        <a:p>
          <a:pPr algn="ctr"/>
          <a:endParaRPr lang="fr-FR"/>
        </a:p>
      </dgm:t>
    </dgm:pt>
    <dgm:pt modelId="{8220AA3F-F8CA-2E43-BDAE-978070842953}" type="sibTrans" cxnId="{46036AC1-24F3-7648-899B-65B845E34A94}">
      <dgm:prSet/>
      <dgm:spPr/>
      <dgm:t>
        <a:bodyPr/>
        <a:lstStyle/>
        <a:p>
          <a:pPr algn="ctr"/>
          <a:endParaRPr lang="fr-FR"/>
        </a:p>
      </dgm:t>
    </dgm:pt>
    <dgm:pt modelId="{3EF760A5-2A2F-B04C-8546-5D6513B09D90}" type="pres">
      <dgm:prSet presAssocID="{7948EFEA-E1B8-E443-988E-7C70E0CCCE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622FDE7-FB15-F947-9C49-A786835C355D}" type="pres">
      <dgm:prSet presAssocID="{3860F50E-758B-6F4E-8842-95B3F9F8C377}" presName="arrow" presStyleLbl="node1" presStyleIdx="0" presStyleCnt="2" custRadScaleRad="112740" custRadScaleInc="152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EB9FED-9398-E145-A573-DB72FB686B5E}" type="pres">
      <dgm:prSet presAssocID="{09EEB71E-352D-2C40-807C-5A47C8041B0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036AC1-24F3-7648-899B-65B845E34A94}" srcId="{7948EFEA-E1B8-E443-988E-7C70E0CCCEF5}" destId="{09EEB71E-352D-2C40-807C-5A47C8041B08}" srcOrd="1" destOrd="0" parTransId="{0E05A64C-10C7-D94E-B6E2-D044B4D3EBF5}" sibTransId="{8220AA3F-F8CA-2E43-BDAE-978070842953}"/>
    <dgm:cxn modelId="{D3956846-27DA-744B-B7A5-57DCC952F5D1}" type="presOf" srcId="{09EEB71E-352D-2C40-807C-5A47C8041B08}" destId="{ADEB9FED-9398-E145-A573-DB72FB686B5E}" srcOrd="0" destOrd="0" presId="urn:microsoft.com/office/officeart/2005/8/layout/arrow5"/>
    <dgm:cxn modelId="{C21CF957-D6E7-5447-A372-B240B3EEF35C}" srcId="{7948EFEA-E1B8-E443-988E-7C70E0CCCEF5}" destId="{3860F50E-758B-6F4E-8842-95B3F9F8C377}" srcOrd="0" destOrd="0" parTransId="{0F50F371-71F6-0A47-A941-43A230496371}" sibTransId="{F5D22CF6-E61E-2942-9946-55E66E0BD95A}"/>
    <dgm:cxn modelId="{1F65EA0B-2C55-EB4D-BCE5-2B232F3A0D99}" type="presOf" srcId="{3860F50E-758B-6F4E-8842-95B3F9F8C377}" destId="{3622FDE7-FB15-F947-9C49-A786835C355D}" srcOrd="0" destOrd="0" presId="urn:microsoft.com/office/officeart/2005/8/layout/arrow5"/>
    <dgm:cxn modelId="{9B52DB47-4DD3-4E4B-A55C-00B4D4C49AF5}" type="presOf" srcId="{7948EFEA-E1B8-E443-988E-7C70E0CCCEF5}" destId="{3EF760A5-2A2F-B04C-8546-5D6513B09D90}" srcOrd="0" destOrd="0" presId="urn:microsoft.com/office/officeart/2005/8/layout/arrow5"/>
    <dgm:cxn modelId="{D38C04CA-3977-674F-B434-2524340D88B0}" type="presParOf" srcId="{3EF760A5-2A2F-B04C-8546-5D6513B09D90}" destId="{3622FDE7-FB15-F947-9C49-A786835C355D}" srcOrd="0" destOrd="0" presId="urn:microsoft.com/office/officeart/2005/8/layout/arrow5"/>
    <dgm:cxn modelId="{6EC08912-58C8-5F42-8308-9F947E67964B}" type="presParOf" srcId="{3EF760A5-2A2F-B04C-8546-5D6513B09D90}" destId="{ADEB9FED-9398-E145-A573-DB72FB686B5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6A1DE6-E100-6847-9988-ADB95C21091D}" type="doc">
      <dgm:prSet loTypeId="urn:microsoft.com/office/officeart/2005/8/layout/arrow5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D6D8AF-3BF6-5B4D-9A73-1AA569C5D653}">
      <dgm:prSet phldrT="[Texte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dirty="0" smtClean="0">
              <a:solidFill>
                <a:sysClr val="windowText" lastClr="000000"/>
              </a:solidFill>
            </a:rPr>
            <a:t>gestionnaire</a:t>
          </a:r>
          <a:endParaRPr lang="fr-FR" dirty="0">
            <a:solidFill>
              <a:sysClr val="windowText" lastClr="000000"/>
            </a:solidFill>
          </a:endParaRPr>
        </a:p>
      </dgm:t>
    </dgm:pt>
    <dgm:pt modelId="{0B442B87-9C0E-7D44-ABF9-99ACDC1AB1BD}" type="parTrans" cxnId="{DD9BAB12-EB8B-CA46-B5A5-6E368DF3E168}">
      <dgm:prSet/>
      <dgm:spPr/>
      <dgm:t>
        <a:bodyPr/>
        <a:lstStyle/>
        <a:p>
          <a:endParaRPr lang="fr-FR"/>
        </a:p>
      </dgm:t>
    </dgm:pt>
    <dgm:pt modelId="{71070863-444C-B744-B027-77BBA923C00D}" type="sibTrans" cxnId="{DD9BAB12-EB8B-CA46-B5A5-6E368DF3E168}">
      <dgm:prSet/>
      <dgm:spPr/>
      <dgm:t>
        <a:bodyPr/>
        <a:lstStyle/>
        <a:p>
          <a:endParaRPr lang="fr-FR"/>
        </a:p>
      </dgm:t>
    </dgm:pt>
    <dgm:pt modelId="{BACEFEF2-0E8C-DB40-8D25-72653A7CB688}">
      <dgm:prSet phldrT="[Texte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dirty="0" smtClean="0">
              <a:solidFill>
                <a:sysClr val="windowText" lastClr="000000"/>
              </a:solidFill>
            </a:rPr>
            <a:t>militant</a:t>
          </a:r>
          <a:endParaRPr lang="fr-FR" dirty="0">
            <a:solidFill>
              <a:sysClr val="windowText" lastClr="000000"/>
            </a:solidFill>
          </a:endParaRPr>
        </a:p>
      </dgm:t>
    </dgm:pt>
    <dgm:pt modelId="{E152FD68-39EF-8048-983E-38732311F4CF}" type="parTrans" cxnId="{F91864AB-1416-F147-BAF3-FECEC4065FE4}">
      <dgm:prSet/>
      <dgm:spPr/>
      <dgm:t>
        <a:bodyPr/>
        <a:lstStyle/>
        <a:p>
          <a:endParaRPr lang="fr-FR"/>
        </a:p>
      </dgm:t>
    </dgm:pt>
    <dgm:pt modelId="{2BA9CD4C-71AA-B249-B4A9-408C8D21D442}" type="sibTrans" cxnId="{F91864AB-1416-F147-BAF3-FECEC4065FE4}">
      <dgm:prSet/>
      <dgm:spPr/>
      <dgm:t>
        <a:bodyPr/>
        <a:lstStyle/>
        <a:p>
          <a:endParaRPr lang="fr-FR"/>
        </a:p>
      </dgm:t>
    </dgm:pt>
    <dgm:pt modelId="{70C97F64-4F36-2E4D-8518-D5144C72B889}" type="pres">
      <dgm:prSet presAssocID="{D06A1DE6-E100-6847-9988-ADB95C21091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2649896-C046-DB48-A6E1-F04B31FDF0CB}" type="pres">
      <dgm:prSet presAssocID="{24D6D8AF-3BF6-5B4D-9A73-1AA569C5D653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19B2A0-7272-F143-9B0B-1043C7EBAA69}" type="pres">
      <dgm:prSet presAssocID="{BACEFEF2-0E8C-DB40-8D25-72653A7CB688}" presName="arrow" presStyleLbl="node1" presStyleIdx="1" presStyleCnt="2" custRadScaleRad="98736" custRadScaleInc="2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91864AB-1416-F147-BAF3-FECEC4065FE4}" srcId="{D06A1DE6-E100-6847-9988-ADB95C21091D}" destId="{BACEFEF2-0E8C-DB40-8D25-72653A7CB688}" srcOrd="1" destOrd="0" parTransId="{E152FD68-39EF-8048-983E-38732311F4CF}" sibTransId="{2BA9CD4C-71AA-B249-B4A9-408C8D21D442}"/>
    <dgm:cxn modelId="{BFA91EC6-4934-FB4B-9955-0DADAB70677E}" type="presOf" srcId="{BACEFEF2-0E8C-DB40-8D25-72653A7CB688}" destId="{9119B2A0-7272-F143-9B0B-1043C7EBAA69}" srcOrd="0" destOrd="0" presId="urn:microsoft.com/office/officeart/2005/8/layout/arrow5"/>
    <dgm:cxn modelId="{DD9BAB12-EB8B-CA46-B5A5-6E368DF3E168}" srcId="{D06A1DE6-E100-6847-9988-ADB95C21091D}" destId="{24D6D8AF-3BF6-5B4D-9A73-1AA569C5D653}" srcOrd="0" destOrd="0" parTransId="{0B442B87-9C0E-7D44-ABF9-99ACDC1AB1BD}" sibTransId="{71070863-444C-B744-B027-77BBA923C00D}"/>
    <dgm:cxn modelId="{291C68F5-B3E3-3948-80C2-7C1D5EDD2CEB}" type="presOf" srcId="{D06A1DE6-E100-6847-9988-ADB95C21091D}" destId="{70C97F64-4F36-2E4D-8518-D5144C72B889}" srcOrd="0" destOrd="0" presId="urn:microsoft.com/office/officeart/2005/8/layout/arrow5"/>
    <dgm:cxn modelId="{65E00BB4-BDD8-524B-9B76-F2018F2A6E3B}" type="presOf" srcId="{24D6D8AF-3BF6-5B4D-9A73-1AA569C5D653}" destId="{82649896-C046-DB48-A6E1-F04B31FDF0CB}" srcOrd="0" destOrd="0" presId="urn:microsoft.com/office/officeart/2005/8/layout/arrow5"/>
    <dgm:cxn modelId="{9A2F8A8A-AD06-0844-AF2A-C3337A03934B}" type="presParOf" srcId="{70C97F64-4F36-2E4D-8518-D5144C72B889}" destId="{82649896-C046-DB48-A6E1-F04B31FDF0CB}" srcOrd="0" destOrd="0" presId="urn:microsoft.com/office/officeart/2005/8/layout/arrow5"/>
    <dgm:cxn modelId="{9C6A8C2A-CD44-2942-9078-1B982914CD7C}" type="presParOf" srcId="{70C97F64-4F36-2E4D-8518-D5144C72B889}" destId="{9119B2A0-7272-F143-9B0B-1043C7EBAA6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85130-CFF8-184C-A060-9408AFEE3DB2}">
      <dsp:nvSpPr>
        <dsp:cNvPr id="0" name=""/>
        <dsp:cNvSpPr/>
      </dsp:nvSpPr>
      <dsp:spPr>
        <a:xfrm>
          <a:off x="7169121" y="2619731"/>
          <a:ext cx="91440" cy="487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DFF5E-8A93-BA40-AEA4-A276E7DB0928}">
      <dsp:nvSpPr>
        <dsp:cNvPr id="0" name=""/>
        <dsp:cNvSpPr/>
      </dsp:nvSpPr>
      <dsp:spPr>
        <a:xfrm>
          <a:off x="5677166" y="1066678"/>
          <a:ext cx="1537675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1537675" y="332464"/>
              </a:lnTo>
              <a:lnTo>
                <a:pt x="1537675" y="4878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71AC2C-A2D7-F441-B38F-B5AF231DF299}">
      <dsp:nvSpPr>
        <dsp:cNvPr id="0" name=""/>
        <dsp:cNvSpPr/>
      </dsp:nvSpPr>
      <dsp:spPr>
        <a:xfrm>
          <a:off x="4139490" y="2619731"/>
          <a:ext cx="1025116" cy="48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64"/>
              </a:lnTo>
              <a:lnTo>
                <a:pt x="1025116" y="332464"/>
              </a:lnTo>
              <a:lnTo>
                <a:pt x="1025116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E16CB-4F35-BB44-AE5C-ADE67F83FBB7}">
      <dsp:nvSpPr>
        <dsp:cNvPr id="0" name=""/>
        <dsp:cNvSpPr/>
      </dsp:nvSpPr>
      <dsp:spPr>
        <a:xfrm>
          <a:off x="3114373" y="2619731"/>
          <a:ext cx="1025116" cy="487862"/>
        </a:xfrm>
        <a:custGeom>
          <a:avLst/>
          <a:gdLst/>
          <a:ahLst/>
          <a:cxnLst/>
          <a:rect l="0" t="0" r="0" b="0"/>
          <a:pathLst>
            <a:path>
              <a:moveTo>
                <a:pt x="1025116" y="0"/>
              </a:moveTo>
              <a:lnTo>
                <a:pt x="1025116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CA311-2487-9E47-A2E8-F160714F2388}">
      <dsp:nvSpPr>
        <dsp:cNvPr id="0" name=""/>
        <dsp:cNvSpPr/>
      </dsp:nvSpPr>
      <dsp:spPr>
        <a:xfrm>
          <a:off x="4139490" y="1066678"/>
          <a:ext cx="1537675" cy="487862"/>
        </a:xfrm>
        <a:custGeom>
          <a:avLst/>
          <a:gdLst/>
          <a:ahLst/>
          <a:cxnLst/>
          <a:rect l="0" t="0" r="0" b="0"/>
          <a:pathLst>
            <a:path>
              <a:moveTo>
                <a:pt x="1537675" y="0"/>
              </a:moveTo>
              <a:lnTo>
                <a:pt x="1537675" y="332464"/>
              </a:lnTo>
              <a:lnTo>
                <a:pt x="0" y="332464"/>
              </a:lnTo>
              <a:lnTo>
                <a:pt x="0" y="4878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8C908-3489-4040-9D59-2FFF733FCFF7}">
      <dsp:nvSpPr>
        <dsp:cNvPr id="0" name=""/>
        <dsp:cNvSpPr/>
      </dsp:nvSpPr>
      <dsp:spPr>
        <a:xfrm>
          <a:off x="4838433" y="1489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E0F8E-4155-C34B-B6E6-84D124C312D5}">
      <dsp:nvSpPr>
        <dsp:cNvPr id="0" name=""/>
        <dsp:cNvSpPr/>
      </dsp:nvSpPr>
      <dsp:spPr>
        <a:xfrm>
          <a:off x="5024818" y="178554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SEUIL =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2 Mi €/an</a:t>
          </a:r>
          <a:endParaRPr lang="fr-FR" sz="2400" kern="1200" dirty="0"/>
        </a:p>
      </dsp:txBody>
      <dsp:txXfrm>
        <a:off x="5056016" y="209752"/>
        <a:ext cx="1615068" cy="1002793"/>
      </dsp:txXfrm>
    </dsp:sp>
    <dsp:sp modelId="{228CEB5D-B36E-124F-A480-F9EDE7BB1982}">
      <dsp:nvSpPr>
        <dsp:cNvPr id="0" name=""/>
        <dsp:cNvSpPr/>
      </dsp:nvSpPr>
      <dsp:spPr>
        <a:xfrm>
          <a:off x="3300758" y="1554541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ECBA8-7F78-AF41-A31C-D1645FEBE4F0}">
      <dsp:nvSpPr>
        <dsp:cNvPr id="0" name=""/>
        <dsp:cNvSpPr/>
      </dsp:nvSpPr>
      <dsp:spPr>
        <a:xfrm>
          <a:off x="3487143" y="1731606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NOK seule</a:t>
          </a:r>
          <a:endParaRPr lang="fr-FR" sz="2400" kern="1200" dirty="0"/>
        </a:p>
      </dsp:txBody>
      <dsp:txXfrm>
        <a:off x="3518341" y="1762804"/>
        <a:ext cx="1615068" cy="1002793"/>
      </dsp:txXfrm>
    </dsp:sp>
    <dsp:sp modelId="{F89C6ADF-6578-9746-850D-2E22D595B929}">
      <dsp:nvSpPr>
        <dsp:cNvPr id="0" name=""/>
        <dsp:cNvSpPr/>
      </dsp:nvSpPr>
      <dsp:spPr>
        <a:xfrm>
          <a:off x="2275641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3C538-4D62-C34D-8880-364FF4FCA884}">
      <dsp:nvSpPr>
        <dsp:cNvPr id="0" name=""/>
        <dsp:cNvSpPr/>
      </dsp:nvSpPr>
      <dsp:spPr>
        <a:xfrm>
          <a:off x="2462026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Fin. INDIRECT</a:t>
          </a:r>
          <a:endParaRPr lang="fr-FR" sz="2400" b="1" kern="1200" dirty="0"/>
        </a:p>
      </dsp:txBody>
      <dsp:txXfrm>
        <a:off x="2493224" y="3315857"/>
        <a:ext cx="1615068" cy="1002793"/>
      </dsp:txXfrm>
    </dsp:sp>
    <dsp:sp modelId="{1DF1F400-71C3-6447-AE1C-6BDBDF1BBD41}">
      <dsp:nvSpPr>
        <dsp:cNvPr id="0" name=""/>
        <dsp:cNvSpPr/>
      </dsp:nvSpPr>
      <dsp:spPr>
        <a:xfrm>
          <a:off x="4325875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FDF6A-287E-214C-80A9-B2BCF64A8547}">
      <dsp:nvSpPr>
        <dsp:cNvPr id="0" name=""/>
        <dsp:cNvSpPr/>
      </dsp:nvSpPr>
      <dsp:spPr>
        <a:xfrm>
          <a:off x="4512260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Partenariat</a:t>
          </a:r>
          <a:endParaRPr lang="fr-FR" sz="2400" kern="1200" dirty="0"/>
        </a:p>
      </dsp:txBody>
      <dsp:txXfrm>
        <a:off x="4543458" y="3315857"/>
        <a:ext cx="1615068" cy="1002793"/>
      </dsp:txXfrm>
    </dsp:sp>
    <dsp:sp modelId="{7F598FEE-A937-EC45-8D2F-F083D470E6EE}">
      <dsp:nvSpPr>
        <dsp:cNvPr id="0" name=""/>
        <dsp:cNvSpPr/>
      </dsp:nvSpPr>
      <dsp:spPr>
        <a:xfrm>
          <a:off x="6376109" y="1554541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C4C98-5103-874C-AAA9-248C143F5F12}">
      <dsp:nvSpPr>
        <dsp:cNvPr id="0" name=""/>
        <dsp:cNvSpPr/>
      </dsp:nvSpPr>
      <dsp:spPr>
        <a:xfrm>
          <a:off x="6562494" y="1731606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OK seule</a:t>
          </a:r>
          <a:endParaRPr lang="fr-FR" sz="2400" kern="1200" dirty="0"/>
        </a:p>
      </dsp:txBody>
      <dsp:txXfrm>
        <a:off x="6593692" y="1762804"/>
        <a:ext cx="1615068" cy="1002793"/>
      </dsp:txXfrm>
    </dsp:sp>
    <dsp:sp modelId="{0C2179F1-A504-0C4E-BF2D-08E458669BAD}">
      <dsp:nvSpPr>
        <dsp:cNvPr id="0" name=""/>
        <dsp:cNvSpPr/>
      </dsp:nvSpPr>
      <dsp:spPr>
        <a:xfrm>
          <a:off x="6376109" y="3107593"/>
          <a:ext cx="1677464" cy="10651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5CC5E-751E-FA48-949A-108595AF9A8D}">
      <dsp:nvSpPr>
        <dsp:cNvPr id="0" name=""/>
        <dsp:cNvSpPr/>
      </dsp:nvSpPr>
      <dsp:spPr>
        <a:xfrm>
          <a:off x="6562494" y="3284659"/>
          <a:ext cx="1677464" cy="1065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Fin. DIRECT</a:t>
          </a:r>
          <a:endParaRPr lang="fr-FR" sz="2400" b="1" kern="1200" dirty="0"/>
        </a:p>
      </dsp:txBody>
      <dsp:txXfrm>
        <a:off x="6593692" y="3315857"/>
        <a:ext cx="1615068" cy="100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2FDE7-FB15-F947-9C49-A786835C355D}">
      <dsp:nvSpPr>
        <dsp:cNvPr id="0" name=""/>
        <dsp:cNvSpPr/>
      </dsp:nvSpPr>
      <dsp:spPr>
        <a:xfrm rot="16200000">
          <a:off x="997" y="0"/>
          <a:ext cx="2891710" cy="289171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smtClean="0"/>
            <a:t>Management</a:t>
          </a:r>
          <a:endParaRPr lang="fr-FR" sz="2800" kern="1200" dirty="0"/>
        </a:p>
      </dsp:txBody>
      <dsp:txXfrm rot="5400000">
        <a:off x="997" y="722927"/>
        <a:ext cx="2385661" cy="1445855"/>
      </dsp:txXfrm>
    </dsp:sp>
    <dsp:sp modelId="{ADEB9FED-9398-E145-A573-DB72FB686B5E}">
      <dsp:nvSpPr>
        <dsp:cNvPr id="0" name=""/>
        <dsp:cNvSpPr/>
      </dsp:nvSpPr>
      <dsp:spPr>
        <a:xfrm rot="5400000">
          <a:off x="4632362" y="1203"/>
          <a:ext cx="2891710" cy="289171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Valeurs</a:t>
          </a:r>
          <a:endParaRPr lang="fr-FR" sz="2800" kern="1200" dirty="0"/>
        </a:p>
      </dsp:txBody>
      <dsp:txXfrm rot="-5400000">
        <a:off x="5138411" y="724131"/>
        <a:ext cx="2385661" cy="14458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49896-C046-DB48-A6E1-F04B31FDF0CB}">
      <dsp:nvSpPr>
        <dsp:cNvPr id="0" name=""/>
        <dsp:cNvSpPr/>
      </dsp:nvSpPr>
      <dsp:spPr>
        <a:xfrm rot="16200000">
          <a:off x="1945" y="1779"/>
          <a:ext cx="3106900" cy="3106900"/>
        </a:xfrm>
        <a:prstGeom prst="downArrow">
          <a:avLst>
            <a:gd name="adj1" fmla="val 50000"/>
            <a:gd name="adj2" fmla="val 35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>
              <a:solidFill>
                <a:sysClr val="windowText" lastClr="000000"/>
              </a:solidFill>
            </a:rPr>
            <a:t>gestionnaire</a:t>
          </a:r>
          <a:endParaRPr lang="fr-FR" sz="3200" kern="1200" dirty="0">
            <a:solidFill>
              <a:sysClr val="windowText" lastClr="000000"/>
            </a:solidFill>
          </a:endParaRPr>
        </a:p>
      </dsp:txBody>
      <dsp:txXfrm rot="5400000">
        <a:off x="1946" y="778503"/>
        <a:ext cx="2563193" cy="1553450"/>
      </dsp:txXfrm>
    </dsp:sp>
    <dsp:sp modelId="{9119B2A0-7272-F143-9B0B-1043C7EBAA69}">
      <dsp:nvSpPr>
        <dsp:cNvPr id="0" name=""/>
        <dsp:cNvSpPr/>
      </dsp:nvSpPr>
      <dsp:spPr>
        <a:xfrm rot="5400000">
          <a:off x="4716638" y="3545"/>
          <a:ext cx="3106900" cy="3106900"/>
        </a:xfrm>
        <a:prstGeom prst="downArrow">
          <a:avLst>
            <a:gd name="adj1" fmla="val 50000"/>
            <a:gd name="adj2" fmla="val 35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>
              <a:solidFill>
                <a:sysClr val="windowText" lastClr="000000"/>
              </a:solidFill>
            </a:rPr>
            <a:t>militant</a:t>
          </a:r>
          <a:endParaRPr lang="fr-FR" sz="3200" kern="1200" dirty="0">
            <a:solidFill>
              <a:sysClr val="windowText" lastClr="000000"/>
            </a:solidFill>
          </a:endParaRPr>
        </a:p>
      </dsp:txBody>
      <dsp:txXfrm rot="-5400000">
        <a:off x="5260346" y="780270"/>
        <a:ext cx="2563193" cy="1553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36674-DDBE-2843-893D-6452EE6E83D2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A7A1A-E9F0-A74B-9318-F9A83DDA7F0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253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A7A1A-E9F0-A74B-9318-F9A83DDA7F0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336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* Je reviendrai après sur les tensions.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A7A1A-E9F0-A74B-9318-F9A83DDA7F0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52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</a:t>
            </a:r>
            <a:r>
              <a:rPr lang="fr-B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l’appropriation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2) </a:t>
            </a:r>
            <a:r>
              <a:rPr lang="fr-B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l’harmonisation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;</a:t>
            </a:r>
            <a:r>
              <a:rPr lang="fr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</a:t>
            </a:r>
            <a:r>
              <a:rPr lang="fr-B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l’alignement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; 4) la </a:t>
            </a:r>
            <a:r>
              <a:rPr lang="fr-B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responsabilité mutuelle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; et 5) la </a:t>
            </a:r>
            <a:r>
              <a:rPr lang="fr-B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gestion axée sur les résultats 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(communément appelée la GAR).</a:t>
            </a:r>
            <a:r>
              <a:rPr lang="fr-BE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A7A1A-E9F0-A74B-9318-F9A83DDA7F0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419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Effets DP !!!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A7A1A-E9F0-A74B-9318-F9A83DDA7F0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77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!! Aux petites ONG nationales</a:t>
            </a:r>
            <a:r>
              <a:rPr lang="fr-FR" baseline="0" dirty="0" smtClean="0"/>
              <a:t> et internationales qui ont souffert !!</a:t>
            </a:r>
          </a:p>
          <a:p>
            <a:r>
              <a:rPr lang="fr-FR" baseline="0" dirty="0" smtClean="0"/>
              <a:t>Les ONG internationales ont TOUTES réussit le screening allant dans le sens de notre hypothèse n°2 sur les transformations différentes. D’ailleurs, sur base de notre entretiens CA il semblerait que compte tenu de la mise en concurrence entre ONG, les ONG internationales sont les plus armées 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A7A1A-E9F0-A74B-9318-F9A83DDA7F03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218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5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93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85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17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22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61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5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29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66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11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50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F722F-5269-CA4D-9F99-7B146A58F703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FAD1-F937-3E4D-BAA8-B6347FEF45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23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diagramData" Target="../diagrams/data3.xml"/><Relationship Id="rId8" Type="http://schemas.openxmlformats.org/officeDocument/2006/relationships/diagramLayout" Target="../diagrams/layout3.xml"/><Relationship Id="rId9" Type="http://schemas.openxmlformats.org/officeDocument/2006/relationships/diagramQuickStyle" Target="../diagrams/quickStyle3.xml"/><Relationship Id="rId10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3999" y="976784"/>
            <a:ext cx="9144000" cy="2387600"/>
          </a:xfrm>
        </p:spPr>
        <p:txBody>
          <a:bodyPr>
            <a:normAutofit/>
          </a:bodyPr>
          <a:lstStyle/>
          <a:p>
            <a:r>
              <a:rPr lang="fr-FR" smtClean="0"/>
              <a:t>Séminaire </a:t>
            </a:r>
            <a:r>
              <a:rPr lang="fr-FR" dirty="0" smtClean="0"/>
              <a:t>de recherche</a:t>
            </a:r>
            <a:r>
              <a:rPr lang="fr-FR" dirty="0"/>
              <a:t> </a:t>
            </a:r>
            <a:r>
              <a:rPr lang="fr-FR" dirty="0" smtClean="0"/>
              <a:t>Université Laval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3999" y="4006771"/>
            <a:ext cx="9144000" cy="2655887"/>
          </a:xfrm>
        </p:spPr>
        <p:txBody>
          <a:bodyPr/>
          <a:lstStyle/>
          <a:p>
            <a:r>
              <a:rPr lang="fr-FR" b="1" dirty="0" smtClean="0"/>
              <a:t>Justine </a:t>
            </a:r>
            <a:r>
              <a:rPr lang="fr-FR" b="1" dirty="0" err="1" smtClean="0"/>
              <a:t>Contor</a:t>
            </a:r>
            <a:endParaRPr lang="fr-FR" b="1" dirty="0" smtClean="0"/>
          </a:p>
          <a:p>
            <a:r>
              <a:rPr lang="fr-FR" dirty="0" smtClean="0"/>
              <a:t>Aspirante F.R.S-FNRS</a:t>
            </a:r>
          </a:p>
          <a:p>
            <a:r>
              <a:rPr lang="fr-FR" dirty="0" smtClean="0"/>
              <a:t>Centre de recherche Spiral, </a:t>
            </a:r>
            <a:r>
              <a:rPr lang="fr-FR" dirty="0" err="1" smtClean="0"/>
              <a:t>ULg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12 mai 2017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52675" cy="1141098"/>
          </a:xfrm>
          <a:prstGeom prst="rect">
            <a:avLst/>
          </a:prstGeom>
        </p:spPr>
      </p:pic>
      <p:pic>
        <p:nvPicPr>
          <p:cNvPr id="5" name="Picture 13" descr="C:\Users\juju\Desktop\spiral_ulg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1" y="91208"/>
            <a:ext cx="2352675" cy="102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juju\Desktop\fn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049" y="174528"/>
            <a:ext cx="10239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2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41715"/>
              </p:ext>
            </p:extLst>
          </p:nvPr>
        </p:nvGraphicFramePr>
        <p:xfrm>
          <a:off x="1045029" y="1362268"/>
          <a:ext cx="9909110" cy="4086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6607"/>
                <a:gridCol w="1896607"/>
                <a:gridCol w="2194483"/>
                <a:gridCol w="1728187"/>
                <a:gridCol w="2193226"/>
              </a:tblGrid>
              <a:tr h="1079978"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Langue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Nombre total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Nombre échecs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%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Taille budget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1117404"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Bilingues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42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13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35%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S à M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944714"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FR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39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43%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XS à S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944714"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N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23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22%</a:t>
                      </a:r>
                      <a:endParaRPr lang="fr-FR" sz="110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3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M à L</a:t>
                      </a:r>
                      <a:endParaRPr lang="fr-FR" sz="1100" dirty="0">
                        <a:effectLst/>
                        <a:latin typeface="Cambria" charset="0"/>
                        <a:ea typeface="MS Mincho" charset="-128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Ellipse 3"/>
          <p:cNvSpPr/>
          <p:nvPr/>
        </p:nvSpPr>
        <p:spPr>
          <a:xfrm>
            <a:off x="6979299" y="3405673"/>
            <a:ext cx="653142" cy="5598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86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fr-FR" sz="4000" dirty="0" smtClean="0"/>
              <a:t>* Focus sur l’accès aux subsides</a:t>
            </a:r>
            <a:endParaRPr lang="fr-FR" sz="40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courbée vers le haut 4"/>
          <p:cNvSpPr/>
          <p:nvPr/>
        </p:nvSpPr>
        <p:spPr>
          <a:xfrm>
            <a:off x="6096000" y="6176963"/>
            <a:ext cx="2450592" cy="5461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4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92" y="1364603"/>
            <a:ext cx="10856352" cy="4171223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716692" y="1136822"/>
            <a:ext cx="5535827" cy="390473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8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3" descr="../../../../../Desktop/Capture%20d’écran%202017-01-04%20à%2011.02.22.p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à coins arrondis 2"/>
          <p:cNvSpPr/>
          <p:nvPr/>
        </p:nvSpPr>
        <p:spPr>
          <a:xfrm>
            <a:off x="1077246" y="0"/>
            <a:ext cx="4379173" cy="6858000"/>
          </a:xfrm>
          <a:prstGeom prst="round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4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Une 5</a:t>
            </a:r>
            <a:r>
              <a:rPr lang="fr-FR" baseline="30000" dirty="0" smtClean="0"/>
              <a:t>ème</a:t>
            </a:r>
            <a:r>
              <a:rPr lang="fr-FR" dirty="0" smtClean="0"/>
              <a:t> génération d’ONG ?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3200" b="1" dirty="0" smtClean="0"/>
              <a:t>Les ONG « gestionnaires »</a:t>
            </a:r>
          </a:p>
          <a:p>
            <a:pPr marL="0" indent="0" algn="ctr">
              <a:buNone/>
            </a:pPr>
            <a:endParaRPr lang="fr-FR" sz="3200" b="1" dirty="0" smtClean="0"/>
          </a:p>
          <a:p>
            <a:pPr>
              <a:lnSpc>
                <a:spcPct val="110000"/>
              </a:lnSpc>
            </a:pPr>
            <a:r>
              <a:rPr lang="fr-FR" dirty="0" smtClean="0"/>
              <a:t>Soucieuses de leur performance et efficacité</a:t>
            </a:r>
          </a:p>
          <a:p>
            <a:pPr>
              <a:lnSpc>
                <a:spcPct val="110000"/>
              </a:lnSpc>
            </a:pPr>
            <a:r>
              <a:rPr lang="fr-FR" dirty="0" smtClean="0"/>
              <a:t>Pratiques de bonnes gestions multiples (ex. SPMO)</a:t>
            </a:r>
          </a:p>
          <a:p>
            <a:pPr>
              <a:lnSpc>
                <a:spcPct val="110000"/>
              </a:lnSpc>
            </a:pPr>
            <a:r>
              <a:rPr lang="fr-FR" dirty="0" smtClean="0"/>
              <a:t>Renforcement de capacités des partenaires Sud</a:t>
            </a:r>
          </a:p>
          <a:p>
            <a:pPr>
              <a:lnSpc>
                <a:spcPct val="110000"/>
              </a:lnSpc>
            </a:pPr>
            <a:r>
              <a:rPr lang="fr-FR" dirty="0" smtClean="0"/>
              <a:t>Processus EFQM (étape 1 pour toutes), certaines étape 2</a:t>
            </a:r>
          </a:p>
          <a:p>
            <a:pPr>
              <a:lnSpc>
                <a:spcPct val="110000"/>
              </a:lnSpc>
            </a:pPr>
            <a:r>
              <a:rPr lang="fr-FR" dirty="0">
                <a:sym typeface="Wingdings"/>
              </a:rPr>
              <a:t>Screening du secteur (30 % ont échoué)</a:t>
            </a:r>
          </a:p>
          <a:p>
            <a:pPr>
              <a:lnSpc>
                <a:spcPct val="110000"/>
              </a:lnSpc>
            </a:pPr>
            <a:r>
              <a:rPr lang="fr-FR" dirty="0">
                <a:sym typeface="Wingdings"/>
              </a:rPr>
              <a:t>Logique de partenariat (rationalisation des actions</a:t>
            </a:r>
            <a:r>
              <a:rPr lang="fr-FR" dirty="0" smtClean="0">
                <a:sym typeface="Wingdings"/>
              </a:rPr>
              <a:t>)</a:t>
            </a:r>
            <a:endParaRPr lang="fr-FR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4415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Transformation des ONG : vers une professionnalisation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dirty="0" smtClean="0"/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/>
              <a:t>Primaire</a:t>
            </a:r>
            <a:r>
              <a:rPr lang="fr-FR" dirty="0" smtClean="0"/>
              <a:t> = (1990) observée par </a:t>
            </a:r>
            <a:r>
              <a:rPr lang="fr-FR" dirty="0" err="1" smtClean="0"/>
              <a:t>Stangherlin</a:t>
            </a:r>
            <a:r>
              <a:rPr lang="fr-FR" dirty="0"/>
              <a:t>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+ (</a:t>
            </a:r>
            <a:r>
              <a:rPr lang="fr-FR" dirty="0" err="1" smtClean="0"/>
              <a:t>Enjolras</a:t>
            </a:r>
            <a:r>
              <a:rPr lang="fr-FR" dirty="0" smtClean="0"/>
              <a:t>, 1998) institutionnelle = NPM; normative = professionnels; coercitive = état régulateur.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/>
              <a:t>Secondaire</a:t>
            </a:r>
            <a:r>
              <a:rPr lang="fr-FR" dirty="0" smtClean="0"/>
              <a:t> = approche gestionnaire des structures.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S’observe aujourd’hui + évolution des profils des travailleurs (gestionnaire/marketing/com, etc.)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78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professionnalisme idéal-typique de </a:t>
            </a:r>
            <a:r>
              <a:rPr lang="fr-FR" dirty="0" err="1" smtClean="0"/>
              <a:t>Evetts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Professionnalisme occupationnel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Implication des professionnels dans la construction du discours;</a:t>
            </a:r>
          </a:p>
          <a:p>
            <a:r>
              <a:rPr lang="fr-FR" dirty="0" smtClean="0"/>
              <a:t>Autorité collégiale;</a:t>
            </a:r>
          </a:p>
          <a:p>
            <a:r>
              <a:rPr lang="fr-FR" dirty="0" smtClean="0"/>
              <a:t>Discrétion et CTRL prof. Du travail;</a:t>
            </a:r>
          </a:p>
          <a:p>
            <a:r>
              <a:rPr lang="fr-FR" dirty="0" smtClean="0"/>
              <a:t>Confiance;</a:t>
            </a:r>
          </a:p>
          <a:p>
            <a:r>
              <a:rPr lang="fr-FR" dirty="0" smtClean="0"/>
              <a:t>CTRL par les praticiens (pairs)</a:t>
            </a:r>
          </a:p>
          <a:p>
            <a:r>
              <a:rPr lang="fr-FR" dirty="0" smtClean="0"/>
              <a:t>Éthique prof. Surveillée par </a:t>
            </a:r>
            <a:r>
              <a:rPr lang="fr-FR" dirty="0" err="1" smtClean="0"/>
              <a:t>inst</a:t>
            </a:r>
            <a:r>
              <a:rPr lang="fr-FR" dirty="0" smtClean="0"/>
              <a:t>./</a:t>
            </a:r>
            <a:r>
              <a:rPr lang="fr-FR" dirty="0" err="1" smtClean="0"/>
              <a:t>assoc</a:t>
            </a:r>
            <a:r>
              <a:rPr lang="fr-FR" dirty="0" smtClean="0"/>
              <a:t>.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Professionnalisme organisationnel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352925"/>
          </a:xfrm>
        </p:spPr>
        <p:txBody>
          <a:bodyPr/>
          <a:lstStyle/>
          <a:p>
            <a:r>
              <a:rPr lang="fr-FR" dirty="0" smtClean="0"/>
              <a:t>CTRL au cœur des discours;</a:t>
            </a:r>
          </a:p>
          <a:p>
            <a:r>
              <a:rPr lang="fr-FR" dirty="0" smtClean="0"/>
              <a:t>Autorité rationnel-légale;</a:t>
            </a:r>
          </a:p>
          <a:p>
            <a:r>
              <a:rPr lang="fr-FR" dirty="0" smtClean="0"/>
              <a:t>Procédures standardisées;</a:t>
            </a:r>
          </a:p>
          <a:p>
            <a:r>
              <a:rPr lang="fr-FR" dirty="0" smtClean="0"/>
              <a:t>Structures hiérarchiques;</a:t>
            </a:r>
          </a:p>
          <a:p>
            <a:r>
              <a:rPr lang="fr-FR" dirty="0" smtClean="0"/>
              <a:t>Management,</a:t>
            </a:r>
          </a:p>
          <a:p>
            <a:r>
              <a:rPr lang="fr-FR" dirty="0" err="1" smtClean="0"/>
              <a:t>Accountability</a:t>
            </a:r>
            <a:r>
              <a:rPr lang="fr-FR" dirty="0" smtClean="0"/>
              <a:t> et régulation </a:t>
            </a:r>
            <a:r>
              <a:rPr lang="fr-FR" dirty="0" err="1" smtClean="0"/>
              <a:t>ext</a:t>
            </a:r>
            <a:r>
              <a:rPr lang="fr-FR" dirty="0" smtClean="0"/>
              <a:t>.;</a:t>
            </a:r>
          </a:p>
          <a:p>
            <a:r>
              <a:rPr lang="fr-FR" dirty="0" smtClean="0"/>
              <a:t>GAR et performance</a:t>
            </a:r>
          </a:p>
          <a:p>
            <a:pPr marL="0" indent="0" algn="ctr">
              <a:buNone/>
            </a:pPr>
            <a:r>
              <a:rPr lang="fr-FR" b="1" dirty="0" smtClean="0">
                <a:sym typeface="Wingdings"/>
              </a:rPr>
              <a:t> </a:t>
            </a:r>
            <a:r>
              <a:rPr lang="fr-FR" b="1" dirty="0" smtClean="0"/>
              <a:t>NPM</a:t>
            </a:r>
          </a:p>
          <a:p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5997575" y="1873770"/>
            <a:ext cx="5357813" cy="475188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2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351576"/>
              </p:ext>
            </p:extLst>
          </p:nvPr>
        </p:nvGraphicFramePr>
        <p:xfrm>
          <a:off x="2386558" y="0"/>
          <a:ext cx="7525062" cy="2894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001251"/>
              </p:ext>
            </p:extLst>
          </p:nvPr>
        </p:nvGraphicFramePr>
        <p:xfrm>
          <a:off x="2221353" y="3747541"/>
          <a:ext cx="7855471" cy="3110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0136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28675"/>
            <a:ext cx="10515600" cy="5348288"/>
          </a:xfr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400" i="1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i="1" dirty="0" smtClean="0"/>
              <a:t>Merci de votre attention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400" i="1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400" i="1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i="1" dirty="0" smtClean="0"/>
              <a:t>Place aux questions</a:t>
            </a:r>
            <a:r>
              <a:rPr lang="is-IS" sz="4400" i="1" dirty="0" smtClean="0"/>
              <a:t>…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2400" dirty="0" smtClean="0"/>
              <a:t>jcontor@ulg.ac.be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99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Qualitative</a:t>
            </a:r>
          </a:p>
          <a:p>
            <a:r>
              <a:rPr lang="fr-FR" dirty="0" smtClean="0"/>
              <a:t>Approche inductive (terrain &lt;-&gt; théories)</a:t>
            </a:r>
          </a:p>
          <a:p>
            <a:endParaRPr lang="fr-FR" dirty="0" smtClean="0"/>
          </a:p>
          <a:p>
            <a:r>
              <a:rPr lang="fr-FR" b="1" dirty="0" smtClean="0"/>
              <a:t>Etudes de cas </a:t>
            </a:r>
            <a:r>
              <a:rPr lang="fr-FR" dirty="0" smtClean="0"/>
              <a:t>(6 = FR; NL; internationale ; belge; 2 fédérations)</a:t>
            </a:r>
          </a:p>
          <a:p>
            <a:pPr marL="534988" indent="-254000"/>
            <a:r>
              <a:rPr lang="fr-FR" dirty="0" smtClean="0"/>
              <a:t>Entretiens semi-directifs</a:t>
            </a:r>
            <a:endParaRPr lang="fr-FR" dirty="0" smtClean="0"/>
          </a:p>
          <a:p>
            <a:pPr marL="534988" indent="-254000"/>
            <a:r>
              <a:rPr lang="fr-FR" dirty="0" smtClean="0"/>
              <a:t>[OP]</a:t>
            </a:r>
            <a:endParaRPr lang="fr-FR" dirty="0" smtClean="0"/>
          </a:p>
          <a:p>
            <a:pPr marL="534988" indent="-254000"/>
            <a:r>
              <a:rPr lang="fr-FR" dirty="0" smtClean="0"/>
              <a:t>Focus Group</a:t>
            </a:r>
          </a:p>
          <a:p>
            <a:pPr marL="534988" indent="-254000"/>
            <a:r>
              <a:rPr lang="fr-FR" dirty="0" smtClean="0"/>
              <a:t>Enquête Delphi (2018)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0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BE" b="1" i="1" dirty="0" smtClean="0"/>
          </a:p>
          <a:p>
            <a:pPr marL="0" indent="0" algn="ctr">
              <a:buNone/>
            </a:pPr>
            <a:r>
              <a:rPr lang="fr-BE" sz="3200" b="1" i="1" dirty="0" smtClean="0"/>
              <a:t>Comment </a:t>
            </a:r>
            <a:r>
              <a:rPr lang="fr-BE" sz="3200" b="1" i="1" dirty="0"/>
              <a:t>le secteur des ONG de développement belge se transforme-t-il face aux pratiques managériales ?</a:t>
            </a:r>
            <a:r>
              <a:rPr lang="fr-BE" sz="3200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825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175" y="0"/>
            <a:ext cx="10515600" cy="1325563"/>
          </a:xfrm>
        </p:spPr>
        <p:txBody>
          <a:bodyPr/>
          <a:lstStyle/>
          <a:p>
            <a:r>
              <a:rPr lang="fr-FR" smtClean="0"/>
              <a:t>Hypothèses actuelles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7175" y="1285874"/>
            <a:ext cx="11934825" cy="55721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b="1" dirty="0" smtClean="0"/>
              <a:t>Hypothèse (1</a:t>
            </a:r>
            <a:r>
              <a:rPr lang="fr-BE" b="1" dirty="0"/>
              <a:t>)</a:t>
            </a:r>
            <a:r>
              <a:rPr lang="fr-BE" dirty="0"/>
              <a:t> </a:t>
            </a:r>
            <a:r>
              <a:rPr lang="fr-BE" dirty="0" smtClean="0"/>
              <a:t>conjointement</a:t>
            </a:r>
            <a:r>
              <a:rPr lang="fr-BE" dirty="0"/>
              <a:t>, les principes du NPM et du nouveau paradigme de l’aide, (efficacité, efficience, harmonisation, etc.), percolent jusque dans le niveau, reconnu, le plus </a:t>
            </a:r>
            <a:r>
              <a:rPr lang="fr-BE" dirty="0" smtClean="0"/>
              <a:t>micro</a:t>
            </a:r>
            <a:r>
              <a:rPr lang="fr-BE" dirty="0"/>
              <a:t> de la chaîne du développement : les ONG</a:t>
            </a:r>
            <a:r>
              <a:rPr lang="fr-BE" dirty="0" smtClean="0"/>
              <a:t>.</a:t>
            </a:r>
          </a:p>
          <a:p>
            <a:pPr marL="0" indent="0" algn="just">
              <a:buNone/>
            </a:pPr>
            <a:endParaRPr lang="fr-BE" dirty="0" smtClean="0"/>
          </a:p>
          <a:p>
            <a:pPr marL="0" indent="0" algn="just">
              <a:buNone/>
            </a:pPr>
            <a:r>
              <a:rPr lang="fr-BE" b="1" dirty="0" smtClean="0"/>
              <a:t>Hypothèse (2</a:t>
            </a:r>
            <a:r>
              <a:rPr lang="fr-BE" b="1" dirty="0"/>
              <a:t>)</a:t>
            </a:r>
            <a:r>
              <a:rPr lang="fr-BE" dirty="0"/>
              <a:t> </a:t>
            </a:r>
            <a:r>
              <a:rPr lang="fr-BE" dirty="0" smtClean="0"/>
              <a:t>les ONG belges se </a:t>
            </a:r>
            <a:r>
              <a:rPr lang="fr-BE" dirty="0"/>
              <a:t>transforment différemment face aux processus </a:t>
            </a:r>
            <a:r>
              <a:rPr lang="fr-BE" dirty="0" smtClean="0"/>
              <a:t>managériaux, ainsi plus </a:t>
            </a:r>
            <a:r>
              <a:rPr lang="fr-BE" dirty="0"/>
              <a:t>une ONG est de grande taille (RH et moyens financiers) plus elle partage les principes managériaux et s’adapte donc facilement à ces derniers</a:t>
            </a:r>
            <a:r>
              <a:rPr lang="fr-BE" dirty="0" smtClean="0"/>
              <a:t>.</a:t>
            </a:r>
          </a:p>
          <a:p>
            <a:pPr marL="0" indent="0" algn="just">
              <a:buNone/>
            </a:pPr>
            <a:endParaRPr lang="fr-BE" dirty="0" smtClean="0"/>
          </a:p>
          <a:p>
            <a:pPr marL="0" indent="0" algn="just">
              <a:buNone/>
            </a:pPr>
            <a:r>
              <a:rPr lang="fr-BE" b="1" dirty="0" smtClean="0"/>
              <a:t>Hypothèse (3) </a:t>
            </a:r>
            <a:r>
              <a:rPr lang="fr-BE" dirty="0" err="1" smtClean="0"/>
              <a:t>Stangherlin</a:t>
            </a:r>
            <a:r>
              <a:rPr lang="fr-BE" dirty="0" smtClean="0"/>
              <a:t> </a:t>
            </a:r>
            <a:r>
              <a:rPr lang="fr-BE" dirty="0"/>
              <a:t>(2005) décrivait quatre générations </a:t>
            </a:r>
            <a:r>
              <a:rPr lang="fr-BE" dirty="0" smtClean="0"/>
              <a:t>d’ONG. Il </a:t>
            </a:r>
            <a:r>
              <a:rPr lang="fr-BE" dirty="0"/>
              <a:t>semble qu’aujourd’hui les ONG composent une nouvelle génération que je nomme </a:t>
            </a:r>
            <a:r>
              <a:rPr lang="fr-BE" dirty="0" smtClean="0"/>
              <a:t>« gestionnaire » qui entraine une double tension*.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44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Capture d’écran 2016-03-01 à 11.51.4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81" b="6081"/>
          <a:stretch>
            <a:fillRect/>
          </a:stretch>
        </p:blipFill>
        <p:spPr>
          <a:xfrm>
            <a:off x="444843" y="194171"/>
            <a:ext cx="11244828" cy="66638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822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3 moments clés pour la coopération en Belgique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Crise de 1995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Déclaration de Paris en 2005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Réforme de 2016 (*)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0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Les ONG belges de développement aujourd’hui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104 ONG = </a:t>
            </a:r>
            <a:r>
              <a:rPr lang="fr-FR" u="sng" dirty="0" smtClean="0"/>
              <a:t>42 ONG bilingues</a:t>
            </a:r>
            <a:r>
              <a:rPr lang="fr-FR" dirty="0" smtClean="0"/>
              <a:t>/ 39 ONG francophones/ 23 ONG flamandes (</a:t>
            </a:r>
            <a:r>
              <a:rPr lang="fr-FR" dirty="0" smtClean="0">
                <a:solidFill>
                  <a:srgbClr val="00B050"/>
                </a:solidFill>
              </a:rPr>
              <a:t>70 ✓screening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120 Mi€ annuel (APD 2015)</a:t>
            </a:r>
          </a:p>
          <a:p>
            <a:endParaRPr lang="fr-FR" dirty="0"/>
          </a:p>
          <a:p>
            <a:r>
              <a:rPr lang="fr-FR" dirty="0" smtClean="0"/>
              <a:t>Budget annuel par ONG (subsides + fonds propres) = de 100 000 € </a:t>
            </a:r>
            <a:r>
              <a:rPr lang="fr-FR" dirty="0"/>
              <a:t>à</a:t>
            </a:r>
            <a:r>
              <a:rPr lang="fr-FR" dirty="0" smtClean="0"/>
              <a:t>  &gt; 15 Mi €</a:t>
            </a:r>
          </a:p>
        </p:txBody>
      </p:sp>
    </p:spTree>
    <p:extLst>
      <p:ext uri="{BB962C8B-B14F-4D97-AF65-F5344CB8AC3E}">
        <p14:creationId xmlns:p14="http://schemas.microsoft.com/office/powerpoint/2010/main" val="128799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Dépendance / indépendance fonds publics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Globalement très dépendantes aux fonds publics = 65 – 90 %</a:t>
            </a:r>
          </a:p>
          <a:p>
            <a:endParaRPr lang="fr-FR" dirty="0" smtClean="0"/>
          </a:p>
          <a:p>
            <a:r>
              <a:rPr lang="fr-FR" dirty="0" smtClean="0"/>
              <a:t>Les ONG FR sont les plus </a:t>
            </a:r>
            <a:r>
              <a:rPr lang="fr-FR" u="sng" dirty="0" smtClean="0"/>
              <a:t>dépendantes</a:t>
            </a:r>
            <a:r>
              <a:rPr lang="fr-FR" dirty="0" smtClean="0"/>
              <a:t> aux fonds publics et sont aussi les plus petites en termes de budget annuel.</a:t>
            </a:r>
          </a:p>
          <a:p>
            <a:endParaRPr lang="fr-FR" dirty="0" smtClean="0"/>
          </a:p>
          <a:p>
            <a:r>
              <a:rPr lang="fr-FR" dirty="0" smtClean="0"/>
              <a:t>Les ONG bilingues sont les plus </a:t>
            </a:r>
            <a:r>
              <a:rPr lang="fr-FR" u="sng" dirty="0" smtClean="0"/>
              <a:t>indépendantes</a:t>
            </a:r>
            <a:r>
              <a:rPr lang="fr-FR" dirty="0" smtClean="0"/>
              <a:t> des fonds publics, elles  sont réparties équitablement entre petites et grandes.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82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sur l</a:t>
            </a:r>
            <a:r>
              <a:rPr lang="fr-FR" dirty="0" smtClean="0"/>
              <a:t>a </a:t>
            </a:r>
            <a:r>
              <a:rPr lang="fr-FR" dirty="0" smtClean="0"/>
              <a:t>réforme actuelle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050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Réforme du Ministre actuel </a:t>
            </a:r>
            <a:r>
              <a:rPr lang="fr-FR" dirty="0" smtClean="0">
                <a:sym typeface="Wingdings"/>
              </a:rPr>
              <a:t> </a:t>
            </a:r>
            <a:r>
              <a:rPr lang="fr-FR" dirty="0" smtClean="0"/>
              <a:t>implémentation d’une série de </a:t>
            </a:r>
            <a:r>
              <a:rPr lang="fr-FR" b="1" dirty="0" smtClean="0"/>
              <a:t>dispositifs managériaux</a:t>
            </a:r>
            <a:r>
              <a:rPr lang="fr-FR" b="1" dirty="0">
                <a:sym typeface="Wingdings"/>
              </a:rPr>
              <a:t> </a:t>
            </a:r>
            <a:r>
              <a:rPr lang="fr-FR" dirty="0">
                <a:sym typeface="Wingdings"/>
              </a:rPr>
              <a:t> Adéquation avec les principes du NPM</a:t>
            </a:r>
          </a:p>
          <a:p>
            <a:endParaRPr lang="fr-FR" b="1" dirty="0" smtClean="0">
              <a:sym typeface="Wingdings"/>
            </a:endParaRPr>
          </a:p>
          <a:p>
            <a:endParaRPr lang="fr-FR" b="1" dirty="0">
              <a:sym typeface="Wingdings"/>
            </a:endParaRPr>
          </a:p>
          <a:p>
            <a:pPr marL="598488" indent="-211138">
              <a:buFontTx/>
              <a:buChar char="-"/>
            </a:pPr>
            <a:r>
              <a:rPr lang="fr-FR" dirty="0" smtClean="0">
                <a:sym typeface="Wingdings"/>
              </a:rPr>
              <a:t>Réorganisation (CTB) et (OSC + AI)</a:t>
            </a:r>
          </a:p>
          <a:p>
            <a:pPr marL="598488" indent="-211138">
              <a:buFontTx/>
              <a:buChar char="-"/>
            </a:pPr>
            <a:r>
              <a:rPr lang="fr-FR" dirty="0" smtClean="0">
                <a:sym typeface="Wingdings"/>
              </a:rPr>
              <a:t>Screening (V/X)  2 types d’accès* au</a:t>
            </a:r>
            <a:r>
              <a:rPr lang="fr-FR" u="sng" dirty="0" smtClean="0">
                <a:sym typeface="Wingdings"/>
              </a:rPr>
              <a:t> financement </a:t>
            </a:r>
            <a:r>
              <a:rPr lang="fr-FR" dirty="0" smtClean="0">
                <a:sym typeface="Wingdings"/>
              </a:rPr>
              <a:t>public</a:t>
            </a:r>
          </a:p>
          <a:p>
            <a:pPr marL="598488" indent="-211138">
              <a:buFontTx/>
              <a:buChar char="-"/>
            </a:pPr>
            <a:r>
              <a:rPr lang="fr-FR" dirty="0" smtClean="0">
                <a:sym typeface="Wingdings"/>
              </a:rPr>
              <a:t>Cadres Stratégiques Communs</a:t>
            </a:r>
          </a:p>
          <a:p>
            <a:pPr marL="598488" indent="-211138">
              <a:buFontTx/>
              <a:buChar char="-"/>
            </a:pPr>
            <a:r>
              <a:rPr lang="fr-FR" dirty="0" smtClean="0">
                <a:sym typeface="Wingdings"/>
              </a:rPr>
              <a:t>Gestion Axée sur les </a:t>
            </a:r>
            <a:r>
              <a:rPr lang="fr-FR" u="sng" dirty="0" smtClean="0">
                <a:sym typeface="Wingdings"/>
              </a:rPr>
              <a:t>Résultats (GAR)</a:t>
            </a:r>
          </a:p>
          <a:p>
            <a:pPr>
              <a:buFont typeface="Arial" charset="0"/>
              <a:buChar char="•"/>
            </a:pPr>
            <a:endParaRPr lang="fr-FR" u="sng" dirty="0" smtClean="0">
              <a:sym typeface="Wingdings"/>
            </a:endParaRPr>
          </a:p>
          <a:p>
            <a:pPr>
              <a:buFontTx/>
              <a:buChar char="-"/>
            </a:pPr>
            <a:endParaRPr lang="fr-FR" dirty="0" smtClean="0">
              <a:sym typeface="Wingdings"/>
            </a:endParaRPr>
          </a:p>
          <a:p>
            <a:endParaRPr lang="fr-FR" dirty="0" smtClean="0">
              <a:sym typeface="Wingdings"/>
            </a:endParaRPr>
          </a:p>
          <a:p>
            <a:endParaRPr lang="fr-FR" dirty="0"/>
          </a:p>
          <a:p>
            <a:pPr>
              <a:buFontTx/>
              <a:buChar char="-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9871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581</Words>
  <Application>Microsoft Macintosh PowerPoint</Application>
  <PresentationFormat>Grand écran</PresentationFormat>
  <Paragraphs>141</Paragraphs>
  <Slides>18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Calibri</vt:lpstr>
      <vt:lpstr>Calibri Light</vt:lpstr>
      <vt:lpstr>Cambria</vt:lpstr>
      <vt:lpstr>MS Mincho</vt:lpstr>
      <vt:lpstr>Times New Roman</vt:lpstr>
      <vt:lpstr>Wingdings</vt:lpstr>
      <vt:lpstr>Arial</vt:lpstr>
      <vt:lpstr>Thème Office</vt:lpstr>
      <vt:lpstr>Séminaire de recherche Université Laval</vt:lpstr>
      <vt:lpstr>Méthodologie</vt:lpstr>
      <vt:lpstr>Présentation PowerPoint</vt:lpstr>
      <vt:lpstr>Hypothèses actuelles</vt:lpstr>
      <vt:lpstr>Présentation PowerPoint</vt:lpstr>
      <vt:lpstr>3 moments clés pour la coopération en Belgique</vt:lpstr>
      <vt:lpstr>Les ONG belges de développement aujourd’hui</vt:lpstr>
      <vt:lpstr>Dépendance / indépendance fonds publics</vt:lpstr>
      <vt:lpstr>Focus sur la réforme actuelle</vt:lpstr>
      <vt:lpstr>Présentation PowerPoint</vt:lpstr>
      <vt:lpstr>* Focus sur l’accès aux subsides</vt:lpstr>
      <vt:lpstr>Présentation PowerPoint</vt:lpstr>
      <vt:lpstr>Présentation PowerPoint</vt:lpstr>
      <vt:lpstr>Une 5ème génération d’ONG ?</vt:lpstr>
      <vt:lpstr>Transformation des ONG : vers une professionnalisation</vt:lpstr>
      <vt:lpstr>Le professionnalisme idéal-typique de Evetts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d’arrivée CIRDIS</dc:title>
  <dc:creator>Utilisateur de Microsoft Office</dc:creator>
  <cp:lastModifiedBy>Utilisateur de Microsoft Office</cp:lastModifiedBy>
  <cp:revision>38</cp:revision>
  <dcterms:created xsi:type="dcterms:W3CDTF">2017-04-20T13:33:53Z</dcterms:created>
  <dcterms:modified xsi:type="dcterms:W3CDTF">2017-05-12T14:11:19Z</dcterms:modified>
</cp:coreProperties>
</file>