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13"/>
  </p:notesMasterIdLst>
  <p:handoutMasterIdLst>
    <p:handoutMasterId r:id="rId14"/>
  </p:handoutMasterIdLst>
  <p:sldIdLst>
    <p:sldId id="257" r:id="rId2"/>
    <p:sldId id="276" r:id="rId3"/>
    <p:sldId id="277" r:id="rId4"/>
    <p:sldId id="287" r:id="rId5"/>
    <p:sldId id="279" r:id="rId6"/>
    <p:sldId id="280" r:id="rId7"/>
    <p:sldId id="281" r:id="rId8"/>
    <p:sldId id="288" r:id="rId9"/>
    <p:sldId id="283" r:id="rId10"/>
    <p:sldId id="286" r:id="rId11"/>
    <p:sldId id="27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43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0995E-A6CC-4040-A530-ECC68CDA5B28}"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fr-FR"/>
        </a:p>
      </dgm:t>
    </dgm:pt>
    <dgm:pt modelId="{D24ED72C-1A75-445B-BF78-1549BBA4C499}">
      <dgm:prSet phldrT="[Texte]"/>
      <dgm:spPr/>
      <dgm:t>
        <a:bodyPr/>
        <a:lstStyle/>
        <a:p>
          <a:pPr algn="l"/>
          <a:r>
            <a:rPr lang="fr-FR" dirty="0" err="1" smtClean="0"/>
            <a:t>Biology</a:t>
          </a:r>
          <a:endParaRPr lang="fr-FR" dirty="0"/>
        </a:p>
      </dgm:t>
    </dgm:pt>
    <dgm:pt modelId="{790AAF1A-4B10-4372-B09E-2B95C6547D3E}" type="parTrans" cxnId="{4264C9CE-6B00-4F27-B6CC-15A528809D1B}">
      <dgm:prSet/>
      <dgm:spPr/>
      <dgm:t>
        <a:bodyPr/>
        <a:lstStyle/>
        <a:p>
          <a:endParaRPr lang="fr-FR"/>
        </a:p>
      </dgm:t>
    </dgm:pt>
    <dgm:pt modelId="{926DB742-739B-4E75-B870-2329255C4C05}" type="sibTrans" cxnId="{4264C9CE-6B00-4F27-B6CC-15A528809D1B}">
      <dgm:prSet/>
      <dgm:spPr/>
      <dgm:t>
        <a:bodyPr/>
        <a:lstStyle/>
        <a:p>
          <a:endParaRPr lang="fr-FR"/>
        </a:p>
      </dgm:t>
    </dgm:pt>
    <dgm:pt modelId="{A423EA2D-F036-4D30-993C-8F2703470CF2}">
      <dgm:prSet phldrT="[Texte]"/>
      <dgm:spPr/>
      <dgm:t>
        <a:bodyPr/>
        <a:lstStyle/>
        <a:p>
          <a:pPr algn="ctr"/>
          <a:r>
            <a:rPr lang="fr-FR" dirty="0" smtClean="0"/>
            <a:t>Conservation </a:t>
          </a:r>
          <a:r>
            <a:rPr lang="fr-FR" dirty="0" err="1" smtClean="0"/>
            <a:t>biology</a:t>
          </a:r>
          <a:endParaRPr lang="fr-FR" dirty="0"/>
        </a:p>
      </dgm:t>
    </dgm:pt>
    <dgm:pt modelId="{D5650740-BEF0-4D28-9484-6E87042A6955}" type="parTrans" cxnId="{3D44F751-CA03-4234-96EE-6532CD859DF0}">
      <dgm:prSet/>
      <dgm:spPr/>
      <dgm:t>
        <a:bodyPr/>
        <a:lstStyle/>
        <a:p>
          <a:endParaRPr lang="fr-FR"/>
        </a:p>
      </dgm:t>
    </dgm:pt>
    <dgm:pt modelId="{5B89C2ED-4FB7-46DE-B45A-31C635FE5272}" type="sibTrans" cxnId="{3D44F751-CA03-4234-96EE-6532CD859DF0}">
      <dgm:prSet/>
      <dgm:spPr/>
      <dgm:t>
        <a:bodyPr/>
        <a:lstStyle/>
        <a:p>
          <a:endParaRPr lang="fr-FR"/>
        </a:p>
      </dgm:t>
    </dgm:pt>
    <dgm:pt modelId="{E47FA564-0E02-4046-A45A-F27D5493CC28}">
      <dgm:prSet phldrT="[Texte]" custT="1"/>
      <dgm:spPr>
        <a:solidFill>
          <a:schemeClr val="accent2">
            <a:lumMod val="40000"/>
            <a:lumOff val="60000"/>
            <a:alpha val="89804"/>
          </a:schemeClr>
        </a:solidFill>
      </dgm:spPr>
      <dgm:t>
        <a:bodyPr/>
        <a:lstStyle/>
        <a:p>
          <a:r>
            <a:rPr lang="fr-FR" sz="1600" dirty="0" smtClean="0"/>
            <a:t>Conservation </a:t>
          </a:r>
          <a:r>
            <a:rPr lang="fr-FR" sz="1600" dirty="0" err="1" smtClean="0"/>
            <a:t>physiology</a:t>
          </a:r>
          <a:endParaRPr lang="fr-FR" sz="1600" dirty="0"/>
        </a:p>
      </dgm:t>
    </dgm:pt>
    <dgm:pt modelId="{C894ED31-CDD0-46FC-B7DE-4123EB69F468}" type="parTrans" cxnId="{F3EBA8F6-3BFC-4DE9-B4C3-81BF5CAFEB18}">
      <dgm:prSet/>
      <dgm:spPr/>
      <dgm:t>
        <a:bodyPr/>
        <a:lstStyle/>
        <a:p>
          <a:endParaRPr lang="fr-FR"/>
        </a:p>
      </dgm:t>
    </dgm:pt>
    <dgm:pt modelId="{078C4A60-DF65-4CE1-85C2-2480EC4B8CA0}" type="sibTrans" cxnId="{F3EBA8F6-3BFC-4DE9-B4C3-81BF5CAFEB18}">
      <dgm:prSet/>
      <dgm:spPr/>
      <dgm:t>
        <a:bodyPr/>
        <a:lstStyle/>
        <a:p>
          <a:endParaRPr lang="fr-FR"/>
        </a:p>
      </dgm:t>
    </dgm:pt>
    <dgm:pt modelId="{17D3DDFF-025F-4E9E-8023-0031CAEE92A3}">
      <dgm:prSet phldrT="[Texte]" custT="1"/>
      <dgm:spPr/>
      <dgm:t>
        <a:bodyPr/>
        <a:lstStyle/>
        <a:p>
          <a:r>
            <a:rPr lang="fr-FR" sz="1600" dirty="0" smtClean="0"/>
            <a:t>Conservation </a:t>
          </a:r>
          <a:r>
            <a:rPr lang="fr-FR" sz="1600" dirty="0" err="1" smtClean="0"/>
            <a:t>ecology</a:t>
          </a:r>
          <a:endParaRPr lang="fr-FR" sz="1600" dirty="0"/>
        </a:p>
      </dgm:t>
    </dgm:pt>
    <dgm:pt modelId="{2A0CC62B-1577-4F80-B1BB-DB37D0515F1D}" type="parTrans" cxnId="{D5FBDF60-568F-48D4-AC5C-3F4629832AB5}">
      <dgm:prSet/>
      <dgm:spPr/>
      <dgm:t>
        <a:bodyPr/>
        <a:lstStyle/>
        <a:p>
          <a:endParaRPr lang="fr-FR"/>
        </a:p>
      </dgm:t>
    </dgm:pt>
    <dgm:pt modelId="{EC6F457B-50E7-4A21-BB1E-50BFC5DD257C}" type="sibTrans" cxnId="{D5FBDF60-568F-48D4-AC5C-3F4629832AB5}">
      <dgm:prSet/>
      <dgm:spPr/>
      <dgm:t>
        <a:bodyPr/>
        <a:lstStyle/>
        <a:p>
          <a:endParaRPr lang="fr-FR"/>
        </a:p>
      </dgm:t>
    </dgm:pt>
    <dgm:pt modelId="{CADA2C3E-AE1A-4E28-877A-1A67C01C0E46}">
      <dgm:prSet phldrT="[Texte]"/>
      <dgm:spPr/>
      <dgm:t>
        <a:bodyPr/>
        <a:lstStyle/>
        <a:p>
          <a:pPr algn="ctr"/>
          <a:r>
            <a:rPr lang="fr-FR" dirty="0" smtClean="0"/>
            <a:t>Ecophysiology</a:t>
          </a:r>
          <a:endParaRPr lang="fr-FR" dirty="0"/>
        </a:p>
      </dgm:t>
    </dgm:pt>
    <dgm:pt modelId="{27F75118-A7E5-4369-9DB9-7F1EE1F8D052}" type="sibTrans" cxnId="{6643F1CB-4A93-49B6-A6AB-7938AB847222}">
      <dgm:prSet/>
      <dgm:spPr/>
      <dgm:t>
        <a:bodyPr/>
        <a:lstStyle/>
        <a:p>
          <a:endParaRPr lang="fr-FR"/>
        </a:p>
      </dgm:t>
    </dgm:pt>
    <dgm:pt modelId="{276A3C95-41BE-4C76-8AA6-C5CFA6FA2155}" type="parTrans" cxnId="{6643F1CB-4A93-49B6-A6AB-7938AB847222}">
      <dgm:prSet/>
      <dgm:spPr/>
      <dgm:t>
        <a:bodyPr/>
        <a:lstStyle/>
        <a:p>
          <a:endParaRPr lang="fr-FR"/>
        </a:p>
      </dgm:t>
    </dgm:pt>
    <dgm:pt modelId="{EEABCCEC-C9E4-4856-B6CD-266F6397FE91}">
      <dgm:prSet phldrT="[Texte]" custT="1"/>
      <dgm:spPr/>
      <dgm:t>
        <a:bodyPr/>
        <a:lstStyle/>
        <a:p>
          <a:pPr>
            <a:lnSpc>
              <a:spcPct val="100000"/>
            </a:lnSpc>
          </a:pPr>
          <a:r>
            <a:rPr lang="fr-FR" sz="1100" b="1" dirty="0" err="1" smtClean="0"/>
            <a:t>Crop</a:t>
          </a:r>
          <a:r>
            <a:rPr lang="fr-FR" sz="1100" b="1" dirty="0" smtClean="0"/>
            <a:t> </a:t>
          </a:r>
          <a:r>
            <a:rPr lang="fr-FR" sz="1100" b="1" dirty="0" err="1" smtClean="0"/>
            <a:t>raiding</a:t>
          </a:r>
          <a:r>
            <a:rPr lang="fr-FR" sz="1100" b="1" dirty="0" smtClean="0"/>
            <a:t> </a:t>
          </a:r>
          <a:r>
            <a:rPr lang="fr-FR" sz="1100" b="1" dirty="0" err="1" smtClean="0"/>
            <a:t>behavior</a:t>
          </a:r>
          <a:r>
            <a:rPr lang="fr-FR" sz="1100" b="1" dirty="0" smtClean="0"/>
            <a:t> </a:t>
          </a:r>
        </a:p>
      </dgm:t>
    </dgm:pt>
    <dgm:pt modelId="{42F79C51-11FB-4851-881B-93A492A0002B}" type="parTrans" cxnId="{A06C6BB9-F706-4508-9E9A-A9B6CDA9D081}">
      <dgm:prSet/>
      <dgm:spPr/>
      <dgm:t>
        <a:bodyPr/>
        <a:lstStyle/>
        <a:p>
          <a:endParaRPr lang="fr-FR"/>
        </a:p>
      </dgm:t>
    </dgm:pt>
    <dgm:pt modelId="{0D5A12D3-80BA-4810-A687-685D92F952F7}" type="sibTrans" cxnId="{A06C6BB9-F706-4508-9E9A-A9B6CDA9D081}">
      <dgm:prSet/>
      <dgm:spPr/>
      <dgm:t>
        <a:bodyPr/>
        <a:lstStyle/>
        <a:p>
          <a:endParaRPr lang="fr-FR"/>
        </a:p>
      </dgm:t>
    </dgm:pt>
    <dgm:pt modelId="{D64800B8-7629-4E7A-B93E-0D880FAEC442}">
      <dgm:prSet phldrT="[Texte]" custT="1"/>
      <dgm:spPr/>
      <dgm:t>
        <a:bodyPr/>
        <a:lstStyle/>
        <a:p>
          <a:r>
            <a:rPr lang="fr-FR" sz="1600" b="1" dirty="0" smtClean="0"/>
            <a:t>Conservation </a:t>
          </a:r>
          <a:r>
            <a:rPr lang="fr-FR" sz="1600" b="1" dirty="0" err="1" smtClean="0"/>
            <a:t>behavior</a:t>
          </a:r>
          <a:endParaRPr lang="fr-FR" sz="1600" dirty="0"/>
        </a:p>
      </dgm:t>
    </dgm:pt>
    <dgm:pt modelId="{287D6BD6-96EE-472D-B970-5F0FF602C43D}" type="parTrans" cxnId="{7C70D2F7-D85D-4125-BA8B-905A6C818580}">
      <dgm:prSet/>
      <dgm:spPr/>
      <dgm:t>
        <a:bodyPr/>
        <a:lstStyle/>
        <a:p>
          <a:endParaRPr lang="fr-FR"/>
        </a:p>
      </dgm:t>
    </dgm:pt>
    <dgm:pt modelId="{B8390061-DEDF-4DF9-BC8F-6A7D26380C06}" type="sibTrans" cxnId="{7C70D2F7-D85D-4125-BA8B-905A6C818580}">
      <dgm:prSet/>
      <dgm:spPr/>
      <dgm:t>
        <a:bodyPr/>
        <a:lstStyle/>
        <a:p>
          <a:endParaRPr lang="fr-FR"/>
        </a:p>
      </dgm:t>
    </dgm:pt>
    <dgm:pt modelId="{3200DFC7-57C6-46F1-832B-AE07EAE70B6D}" type="pres">
      <dgm:prSet presAssocID="{1DD0995E-A6CC-4040-A530-ECC68CDA5B28}" presName="Name0" presStyleCnt="0">
        <dgm:presLayoutVars>
          <dgm:chMax val="3"/>
          <dgm:chPref val="1"/>
          <dgm:dir/>
          <dgm:animLvl val="lvl"/>
          <dgm:resizeHandles/>
        </dgm:presLayoutVars>
      </dgm:prSet>
      <dgm:spPr/>
      <dgm:t>
        <a:bodyPr/>
        <a:lstStyle/>
        <a:p>
          <a:endParaRPr lang="fr-FR"/>
        </a:p>
      </dgm:t>
    </dgm:pt>
    <dgm:pt modelId="{FA2BC387-D570-4397-A0C1-4427147BFFB7}" type="pres">
      <dgm:prSet presAssocID="{1DD0995E-A6CC-4040-A530-ECC68CDA5B28}" presName="outerBox" presStyleCnt="0"/>
      <dgm:spPr/>
    </dgm:pt>
    <dgm:pt modelId="{257E6DDA-FAAA-43DD-9484-D84FABE4CA35}" type="pres">
      <dgm:prSet presAssocID="{1DD0995E-A6CC-4040-A530-ECC68CDA5B28}" presName="outerBoxParent" presStyleLbl="node1" presStyleIdx="0" presStyleCnt="3"/>
      <dgm:spPr/>
      <dgm:t>
        <a:bodyPr/>
        <a:lstStyle/>
        <a:p>
          <a:endParaRPr lang="fr-FR"/>
        </a:p>
      </dgm:t>
    </dgm:pt>
    <dgm:pt modelId="{B9703F4A-7FBB-496C-9A64-06111EBF17B5}" type="pres">
      <dgm:prSet presAssocID="{1DD0995E-A6CC-4040-A530-ECC68CDA5B28}" presName="outerBoxChildren" presStyleCnt="0"/>
      <dgm:spPr/>
    </dgm:pt>
    <dgm:pt modelId="{3C6236EA-A769-4C0E-943B-8095D84179FB}" type="pres">
      <dgm:prSet presAssocID="{1DD0995E-A6CC-4040-A530-ECC68CDA5B28}" presName="middleBox" presStyleCnt="0"/>
      <dgm:spPr/>
    </dgm:pt>
    <dgm:pt modelId="{62067A8E-C9DB-43C7-AE98-C9B7E50CC799}" type="pres">
      <dgm:prSet presAssocID="{1DD0995E-A6CC-4040-A530-ECC68CDA5B28}" presName="middleBoxParent" presStyleLbl="node1" presStyleIdx="1" presStyleCnt="3" custLinFactNeighborX="-638"/>
      <dgm:spPr/>
      <dgm:t>
        <a:bodyPr/>
        <a:lstStyle/>
        <a:p>
          <a:endParaRPr lang="fr-FR"/>
        </a:p>
      </dgm:t>
    </dgm:pt>
    <dgm:pt modelId="{877D4A8E-F9DE-4F09-ACA7-3A4BF5F1DCA5}" type="pres">
      <dgm:prSet presAssocID="{1DD0995E-A6CC-4040-A530-ECC68CDA5B28}" presName="middleBoxChildren" presStyleCnt="0"/>
      <dgm:spPr/>
    </dgm:pt>
    <dgm:pt modelId="{951FA5F7-FE93-4A0F-B0FC-53EC6A420BC3}" type="pres">
      <dgm:prSet presAssocID="{EEABCCEC-C9E4-4856-B6CD-266F6397FE91}" presName="mChild" presStyleLbl="fgAcc1" presStyleIdx="0" presStyleCnt="4" custScaleX="84300" custScaleY="44564" custLinFactNeighborX="-9797" custLinFactNeighborY="-1994">
        <dgm:presLayoutVars>
          <dgm:bulletEnabled val="1"/>
        </dgm:presLayoutVars>
      </dgm:prSet>
      <dgm:spPr/>
      <dgm:t>
        <a:bodyPr/>
        <a:lstStyle/>
        <a:p>
          <a:endParaRPr lang="fr-FR"/>
        </a:p>
      </dgm:t>
    </dgm:pt>
    <dgm:pt modelId="{355E09F8-D460-442A-A65E-E8DC3E3C61BB}" type="pres">
      <dgm:prSet presAssocID="{1DD0995E-A6CC-4040-A530-ECC68CDA5B28}" presName="centerBox" presStyleCnt="0"/>
      <dgm:spPr/>
    </dgm:pt>
    <dgm:pt modelId="{E57D49D6-7A1B-4A95-9342-208F93F072FB}" type="pres">
      <dgm:prSet presAssocID="{1DD0995E-A6CC-4040-A530-ECC68CDA5B28}" presName="centerBoxParent" presStyleLbl="node1" presStyleIdx="2" presStyleCnt="3" custScaleX="101258" custScaleY="113264" custLinFactNeighborX="-1618" custLinFactNeighborY="-3362"/>
      <dgm:spPr/>
      <dgm:t>
        <a:bodyPr/>
        <a:lstStyle/>
        <a:p>
          <a:endParaRPr lang="fr-FR"/>
        </a:p>
      </dgm:t>
    </dgm:pt>
    <dgm:pt modelId="{8A546B36-00B8-4698-848A-83005B029243}" type="pres">
      <dgm:prSet presAssocID="{1DD0995E-A6CC-4040-A530-ECC68CDA5B28}" presName="centerBoxChildren" presStyleCnt="0"/>
      <dgm:spPr/>
    </dgm:pt>
    <dgm:pt modelId="{5C81083D-92D2-41A8-9EE7-15A10DEF55C9}" type="pres">
      <dgm:prSet presAssocID="{E47FA564-0E02-4046-A45A-F27D5493CC28}" presName="cChild" presStyleLbl="fgAcc1" presStyleIdx="1" presStyleCnt="4" custScaleX="38494" custLinFactX="-2172" custLinFactNeighborX="-100000" custLinFactNeighborY="16295">
        <dgm:presLayoutVars>
          <dgm:bulletEnabled val="1"/>
        </dgm:presLayoutVars>
      </dgm:prSet>
      <dgm:spPr/>
      <dgm:t>
        <a:bodyPr/>
        <a:lstStyle/>
        <a:p>
          <a:endParaRPr lang="fr-FR"/>
        </a:p>
      </dgm:t>
    </dgm:pt>
    <dgm:pt modelId="{379F538B-61BD-4D55-834A-941B45EDE4D7}" type="pres">
      <dgm:prSet presAssocID="{078C4A60-DF65-4CE1-85C2-2480EC4B8CA0}" presName="centerSibTrans" presStyleCnt="0"/>
      <dgm:spPr/>
    </dgm:pt>
    <dgm:pt modelId="{8DDDE189-DF20-4712-B5B3-2988C047EB5E}" type="pres">
      <dgm:prSet presAssocID="{17D3DDFF-025F-4E9E-8023-0031CAEE92A3}" presName="cChild" presStyleLbl="fgAcc1" presStyleIdx="2" presStyleCnt="4" custScaleX="36390" custLinFactNeighborX="-8354" custLinFactNeighborY="15696">
        <dgm:presLayoutVars>
          <dgm:bulletEnabled val="1"/>
        </dgm:presLayoutVars>
      </dgm:prSet>
      <dgm:spPr/>
      <dgm:t>
        <a:bodyPr/>
        <a:lstStyle/>
        <a:p>
          <a:endParaRPr lang="fr-FR"/>
        </a:p>
      </dgm:t>
    </dgm:pt>
    <dgm:pt modelId="{16A9EBFD-13BB-4927-BB81-530E75205D2A}" type="pres">
      <dgm:prSet presAssocID="{EC6F457B-50E7-4A21-BB1E-50BFC5DD257C}" presName="centerSibTrans" presStyleCnt="0"/>
      <dgm:spPr/>
    </dgm:pt>
    <dgm:pt modelId="{FC8418DA-EEFE-4596-85C0-936AE62A6C73}" type="pres">
      <dgm:prSet presAssocID="{D64800B8-7629-4E7A-B93E-0D880FAEC442}" presName="cChild" presStyleLbl="fgAcc1" presStyleIdx="3" presStyleCnt="4" custScaleX="45508" custScaleY="105713" custLinFactNeighborX="24337" custLinFactNeighborY="19493">
        <dgm:presLayoutVars>
          <dgm:bulletEnabled val="1"/>
        </dgm:presLayoutVars>
      </dgm:prSet>
      <dgm:spPr/>
      <dgm:t>
        <a:bodyPr/>
        <a:lstStyle/>
        <a:p>
          <a:endParaRPr lang="fr-FR"/>
        </a:p>
      </dgm:t>
    </dgm:pt>
  </dgm:ptLst>
  <dgm:cxnLst>
    <dgm:cxn modelId="{3CFC51C1-8F4E-438A-815E-1BC1728756BA}" type="presOf" srcId="{CADA2C3E-AE1A-4E28-877A-1A67C01C0E46}" destId="{E57D49D6-7A1B-4A95-9342-208F93F072FB}" srcOrd="0" destOrd="0" presId="urn:microsoft.com/office/officeart/2005/8/layout/target2"/>
    <dgm:cxn modelId="{3E88DAAF-981B-41AA-B22E-A6D37CC62C96}" type="presOf" srcId="{E47FA564-0E02-4046-A45A-F27D5493CC28}" destId="{5C81083D-92D2-41A8-9EE7-15A10DEF55C9}" srcOrd="0" destOrd="0" presId="urn:microsoft.com/office/officeart/2005/8/layout/target2"/>
    <dgm:cxn modelId="{0817ACBE-E74A-4240-909D-3F8D7B6AEB2B}" type="presOf" srcId="{D64800B8-7629-4E7A-B93E-0D880FAEC442}" destId="{FC8418DA-EEFE-4596-85C0-936AE62A6C73}" srcOrd="0" destOrd="0" presId="urn:microsoft.com/office/officeart/2005/8/layout/target2"/>
    <dgm:cxn modelId="{73C0B862-DFE4-4563-B9AC-8CC8C774E8C8}" type="presOf" srcId="{D24ED72C-1A75-445B-BF78-1549BBA4C499}" destId="{257E6DDA-FAAA-43DD-9484-D84FABE4CA35}" srcOrd="0" destOrd="0" presId="urn:microsoft.com/office/officeart/2005/8/layout/target2"/>
    <dgm:cxn modelId="{ABE9D86C-DABE-4EC5-8181-F70F56FBD593}" type="presOf" srcId="{1DD0995E-A6CC-4040-A530-ECC68CDA5B28}" destId="{3200DFC7-57C6-46F1-832B-AE07EAE70B6D}" srcOrd="0" destOrd="0" presId="urn:microsoft.com/office/officeart/2005/8/layout/target2"/>
    <dgm:cxn modelId="{7C70D2F7-D85D-4125-BA8B-905A6C818580}" srcId="{CADA2C3E-AE1A-4E28-877A-1A67C01C0E46}" destId="{D64800B8-7629-4E7A-B93E-0D880FAEC442}" srcOrd="2" destOrd="0" parTransId="{287D6BD6-96EE-472D-B970-5F0FF602C43D}" sibTransId="{B8390061-DEDF-4DF9-BC8F-6A7D26380C06}"/>
    <dgm:cxn modelId="{3D44F751-CA03-4234-96EE-6532CD859DF0}" srcId="{1DD0995E-A6CC-4040-A530-ECC68CDA5B28}" destId="{A423EA2D-F036-4D30-993C-8F2703470CF2}" srcOrd="1" destOrd="0" parTransId="{D5650740-BEF0-4D28-9484-6E87042A6955}" sibTransId="{5B89C2ED-4FB7-46DE-B45A-31C635FE5272}"/>
    <dgm:cxn modelId="{4264C9CE-6B00-4F27-B6CC-15A528809D1B}" srcId="{1DD0995E-A6CC-4040-A530-ECC68CDA5B28}" destId="{D24ED72C-1A75-445B-BF78-1549BBA4C499}" srcOrd="0" destOrd="0" parTransId="{790AAF1A-4B10-4372-B09E-2B95C6547D3E}" sibTransId="{926DB742-739B-4E75-B870-2329255C4C05}"/>
    <dgm:cxn modelId="{F3EBA8F6-3BFC-4DE9-B4C3-81BF5CAFEB18}" srcId="{CADA2C3E-AE1A-4E28-877A-1A67C01C0E46}" destId="{E47FA564-0E02-4046-A45A-F27D5493CC28}" srcOrd="0" destOrd="0" parTransId="{C894ED31-CDD0-46FC-B7DE-4123EB69F468}" sibTransId="{078C4A60-DF65-4CE1-85C2-2480EC4B8CA0}"/>
    <dgm:cxn modelId="{D5FBDF60-568F-48D4-AC5C-3F4629832AB5}" srcId="{CADA2C3E-AE1A-4E28-877A-1A67C01C0E46}" destId="{17D3DDFF-025F-4E9E-8023-0031CAEE92A3}" srcOrd="1" destOrd="0" parTransId="{2A0CC62B-1577-4F80-B1BB-DB37D0515F1D}" sibTransId="{EC6F457B-50E7-4A21-BB1E-50BFC5DD257C}"/>
    <dgm:cxn modelId="{A06C6BB9-F706-4508-9E9A-A9B6CDA9D081}" srcId="{A423EA2D-F036-4D30-993C-8F2703470CF2}" destId="{EEABCCEC-C9E4-4856-B6CD-266F6397FE91}" srcOrd="0" destOrd="0" parTransId="{42F79C51-11FB-4851-881B-93A492A0002B}" sibTransId="{0D5A12D3-80BA-4810-A687-685D92F952F7}"/>
    <dgm:cxn modelId="{4C3CACE3-15D9-4A9D-888A-2F5CD87568A3}" type="presOf" srcId="{A423EA2D-F036-4D30-993C-8F2703470CF2}" destId="{62067A8E-C9DB-43C7-AE98-C9B7E50CC799}" srcOrd="0" destOrd="0" presId="urn:microsoft.com/office/officeart/2005/8/layout/target2"/>
    <dgm:cxn modelId="{D25987CF-061D-4577-BD7E-C70EBC26A9E9}" type="presOf" srcId="{EEABCCEC-C9E4-4856-B6CD-266F6397FE91}" destId="{951FA5F7-FE93-4A0F-B0FC-53EC6A420BC3}" srcOrd="0" destOrd="0" presId="urn:microsoft.com/office/officeart/2005/8/layout/target2"/>
    <dgm:cxn modelId="{6643F1CB-4A93-49B6-A6AB-7938AB847222}" srcId="{1DD0995E-A6CC-4040-A530-ECC68CDA5B28}" destId="{CADA2C3E-AE1A-4E28-877A-1A67C01C0E46}" srcOrd="2" destOrd="0" parTransId="{276A3C95-41BE-4C76-8AA6-C5CFA6FA2155}" sibTransId="{27F75118-A7E5-4369-9DB9-7F1EE1F8D052}"/>
    <dgm:cxn modelId="{69BE383A-533E-4BAD-89C2-83B1F3292B46}" type="presOf" srcId="{17D3DDFF-025F-4E9E-8023-0031CAEE92A3}" destId="{8DDDE189-DF20-4712-B5B3-2988C047EB5E}" srcOrd="0" destOrd="0" presId="urn:microsoft.com/office/officeart/2005/8/layout/target2"/>
    <dgm:cxn modelId="{FAF94C0F-387D-47E4-85D0-C9FE79FBC2C6}" type="presParOf" srcId="{3200DFC7-57C6-46F1-832B-AE07EAE70B6D}" destId="{FA2BC387-D570-4397-A0C1-4427147BFFB7}" srcOrd="0" destOrd="0" presId="urn:microsoft.com/office/officeart/2005/8/layout/target2"/>
    <dgm:cxn modelId="{BD9FEB9E-8CF5-4CE3-8550-39BF2E147B2C}" type="presParOf" srcId="{FA2BC387-D570-4397-A0C1-4427147BFFB7}" destId="{257E6DDA-FAAA-43DD-9484-D84FABE4CA35}" srcOrd="0" destOrd="0" presId="urn:microsoft.com/office/officeart/2005/8/layout/target2"/>
    <dgm:cxn modelId="{FE59F923-F2DF-465C-A63A-320058E85D93}" type="presParOf" srcId="{FA2BC387-D570-4397-A0C1-4427147BFFB7}" destId="{B9703F4A-7FBB-496C-9A64-06111EBF17B5}" srcOrd="1" destOrd="0" presId="urn:microsoft.com/office/officeart/2005/8/layout/target2"/>
    <dgm:cxn modelId="{25D1A49C-3814-4AC1-80B1-7995DE77B9A5}" type="presParOf" srcId="{3200DFC7-57C6-46F1-832B-AE07EAE70B6D}" destId="{3C6236EA-A769-4C0E-943B-8095D84179FB}" srcOrd="1" destOrd="0" presId="urn:microsoft.com/office/officeart/2005/8/layout/target2"/>
    <dgm:cxn modelId="{880BA4DF-A4C5-4141-A877-39D12C186A64}" type="presParOf" srcId="{3C6236EA-A769-4C0E-943B-8095D84179FB}" destId="{62067A8E-C9DB-43C7-AE98-C9B7E50CC799}" srcOrd="0" destOrd="0" presId="urn:microsoft.com/office/officeart/2005/8/layout/target2"/>
    <dgm:cxn modelId="{4D00F5B0-F3E8-4AC0-90BF-86E2388D21FD}" type="presParOf" srcId="{3C6236EA-A769-4C0E-943B-8095D84179FB}" destId="{877D4A8E-F9DE-4F09-ACA7-3A4BF5F1DCA5}" srcOrd="1" destOrd="0" presId="urn:microsoft.com/office/officeart/2005/8/layout/target2"/>
    <dgm:cxn modelId="{EDA470B2-A66B-4A56-BEA7-E371DE9158FF}" type="presParOf" srcId="{877D4A8E-F9DE-4F09-ACA7-3A4BF5F1DCA5}" destId="{951FA5F7-FE93-4A0F-B0FC-53EC6A420BC3}" srcOrd="0" destOrd="0" presId="urn:microsoft.com/office/officeart/2005/8/layout/target2"/>
    <dgm:cxn modelId="{749235A4-2F54-473C-94D7-951A2824B470}" type="presParOf" srcId="{3200DFC7-57C6-46F1-832B-AE07EAE70B6D}" destId="{355E09F8-D460-442A-A65E-E8DC3E3C61BB}" srcOrd="2" destOrd="0" presId="urn:microsoft.com/office/officeart/2005/8/layout/target2"/>
    <dgm:cxn modelId="{9B42BC9A-1EFE-4E1F-9741-8FD9BAE6C342}" type="presParOf" srcId="{355E09F8-D460-442A-A65E-E8DC3E3C61BB}" destId="{E57D49D6-7A1B-4A95-9342-208F93F072FB}" srcOrd="0" destOrd="0" presId="urn:microsoft.com/office/officeart/2005/8/layout/target2"/>
    <dgm:cxn modelId="{E0368C6A-918C-4D19-BF65-3799401192D8}" type="presParOf" srcId="{355E09F8-D460-442A-A65E-E8DC3E3C61BB}" destId="{8A546B36-00B8-4698-848A-83005B029243}" srcOrd="1" destOrd="0" presId="urn:microsoft.com/office/officeart/2005/8/layout/target2"/>
    <dgm:cxn modelId="{B10EBFBA-AF6A-415D-B3D7-D0237897127B}" type="presParOf" srcId="{8A546B36-00B8-4698-848A-83005B029243}" destId="{5C81083D-92D2-41A8-9EE7-15A10DEF55C9}" srcOrd="0" destOrd="0" presId="urn:microsoft.com/office/officeart/2005/8/layout/target2"/>
    <dgm:cxn modelId="{60CA7498-0EF8-4AA1-90D7-521C7C0EECA1}" type="presParOf" srcId="{8A546B36-00B8-4698-848A-83005B029243}" destId="{379F538B-61BD-4D55-834A-941B45EDE4D7}" srcOrd="1" destOrd="0" presId="urn:microsoft.com/office/officeart/2005/8/layout/target2"/>
    <dgm:cxn modelId="{8E4022A9-5337-4FD5-BB3F-079C54EC4907}" type="presParOf" srcId="{8A546B36-00B8-4698-848A-83005B029243}" destId="{8DDDE189-DF20-4712-B5B3-2988C047EB5E}" srcOrd="2" destOrd="0" presId="urn:microsoft.com/office/officeart/2005/8/layout/target2"/>
    <dgm:cxn modelId="{7C0E7E34-F01A-4C53-9DAA-5CC0D50BADE0}" type="presParOf" srcId="{8A546B36-00B8-4698-848A-83005B029243}" destId="{16A9EBFD-13BB-4927-BB81-530E75205D2A}" srcOrd="3" destOrd="0" presId="urn:microsoft.com/office/officeart/2005/8/layout/target2"/>
    <dgm:cxn modelId="{65CE242D-2167-453C-B5D1-5073B1125624}" type="presParOf" srcId="{8A546B36-00B8-4698-848A-83005B029243}" destId="{FC8418DA-EEFE-4596-85C0-936AE62A6C73}"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6DDA-FAAA-43DD-9484-D84FABE4CA35}">
      <dsp:nvSpPr>
        <dsp:cNvPr id="0" name=""/>
        <dsp:cNvSpPr/>
      </dsp:nvSpPr>
      <dsp:spPr>
        <a:xfrm>
          <a:off x="0" y="0"/>
          <a:ext cx="7421490" cy="4045401"/>
        </a:xfrm>
        <a:prstGeom prst="roundRect">
          <a:avLst>
            <a:gd name="adj" fmla="val 85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3139681" numCol="1" spcCol="1270" anchor="t" anchorCtr="0">
          <a:noAutofit/>
        </a:bodyPr>
        <a:lstStyle/>
        <a:p>
          <a:pPr lvl="0" algn="l" defTabSz="1778000">
            <a:lnSpc>
              <a:spcPct val="90000"/>
            </a:lnSpc>
            <a:spcBef>
              <a:spcPct val="0"/>
            </a:spcBef>
            <a:spcAft>
              <a:spcPct val="35000"/>
            </a:spcAft>
          </a:pPr>
          <a:r>
            <a:rPr lang="fr-FR" sz="4000" kern="1200" dirty="0" err="1" smtClean="0"/>
            <a:t>Biology</a:t>
          </a:r>
          <a:endParaRPr lang="fr-FR" sz="4000" kern="1200" dirty="0"/>
        </a:p>
      </dsp:txBody>
      <dsp:txXfrm>
        <a:off x="100713" y="100713"/>
        <a:ext cx="7220064" cy="3843975"/>
      </dsp:txXfrm>
    </dsp:sp>
    <dsp:sp modelId="{62067A8E-C9DB-43C7-AE98-C9B7E50CC799}">
      <dsp:nvSpPr>
        <dsp:cNvPr id="0" name=""/>
        <dsp:cNvSpPr/>
      </dsp:nvSpPr>
      <dsp:spPr>
        <a:xfrm>
          <a:off x="140555" y="1011350"/>
          <a:ext cx="7050415" cy="2831780"/>
        </a:xfrm>
        <a:prstGeom prst="roundRect">
          <a:avLst>
            <a:gd name="adj" fmla="val 10500"/>
          </a:avLst>
        </a:prstGeom>
        <a:solidFill>
          <a:schemeClr val="accent5">
            <a:hueOff val="-4966938"/>
            <a:satOff val="19906"/>
            <a:lumOff val="431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798181" numCol="1" spcCol="1270" anchor="t" anchorCtr="0">
          <a:noAutofit/>
        </a:bodyPr>
        <a:lstStyle/>
        <a:p>
          <a:pPr lvl="0" algn="ctr" defTabSz="1778000">
            <a:lnSpc>
              <a:spcPct val="90000"/>
            </a:lnSpc>
            <a:spcBef>
              <a:spcPct val="0"/>
            </a:spcBef>
            <a:spcAft>
              <a:spcPct val="35000"/>
            </a:spcAft>
          </a:pPr>
          <a:r>
            <a:rPr lang="fr-FR" sz="4000" kern="1200" dirty="0" smtClean="0"/>
            <a:t>Conservation </a:t>
          </a:r>
          <a:r>
            <a:rPr lang="fr-FR" sz="4000" kern="1200" dirty="0" err="1" smtClean="0"/>
            <a:t>biology</a:t>
          </a:r>
          <a:endParaRPr lang="fr-FR" sz="4000" kern="1200" dirty="0"/>
        </a:p>
      </dsp:txBody>
      <dsp:txXfrm>
        <a:off x="227642" y="1098437"/>
        <a:ext cx="6876241" cy="2657606"/>
      </dsp:txXfrm>
    </dsp:sp>
    <dsp:sp modelId="{951FA5F7-FE93-4A0F-B0FC-53EC6A420BC3}">
      <dsp:nvSpPr>
        <dsp:cNvPr id="0" name=""/>
        <dsp:cNvSpPr/>
      </dsp:nvSpPr>
      <dsp:spPr>
        <a:xfrm>
          <a:off x="334343" y="1970005"/>
          <a:ext cx="1188700" cy="725623"/>
        </a:xfrm>
        <a:prstGeom prst="roundRect">
          <a:avLst>
            <a:gd name="adj" fmla="val 10500"/>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fr-FR" sz="1100" b="1" kern="1200" dirty="0" err="1" smtClean="0"/>
            <a:t>Crop</a:t>
          </a:r>
          <a:r>
            <a:rPr lang="fr-FR" sz="1100" b="1" kern="1200" dirty="0" smtClean="0"/>
            <a:t> </a:t>
          </a:r>
          <a:r>
            <a:rPr lang="fr-FR" sz="1100" b="1" kern="1200" dirty="0" err="1" smtClean="0"/>
            <a:t>raiding</a:t>
          </a:r>
          <a:r>
            <a:rPr lang="fr-FR" sz="1100" b="1" kern="1200" dirty="0" smtClean="0"/>
            <a:t> </a:t>
          </a:r>
          <a:r>
            <a:rPr lang="fr-FR" sz="1100" b="1" kern="1200" dirty="0" err="1" smtClean="0"/>
            <a:t>behavior</a:t>
          </a:r>
          <a:r>
            <a:rPr lang="fr-FR" sz="1100" b="1" kern="1200" dirty="0" smtClean="0"/>
            <a:t> </a:t>
          </a:r>
        </a:p>
      </dsp:txBody>
      <dsp:txXfrm>
        <a:off x="356658" y="1992320"/>
        <a:ext cx="1144070" cy="680993"/>
      </dsp:txXfrm>
    </dsp:sp>
    <dsp:sp modelId="{E57D49D6-7A1B-4A95-9342-208F93F072FB}">
      <dsp:nvSpPr>
        <dsp:cNvPr id="0" name=""/>
        <dsp:cNvSpPr/>
      </dsp:nvSpPr>
      <dsp:spPr>
        <a:xfrm>
          <a:off x="1814522" y="1860981"/>
          <a:ext cx="5185248" cy="1832793"/>
        </a:xfrm>
        <a:prstGeom prst="roundRect">
          <a:avLst>
            <a:gd name="adj" fmla="val 10500"/>
          </a:avLst>
        </a:prstGeom>
        <a:solidFill>
          <a:schemeClr val="accent5">
            <a:hueOff val="-9933876"/>
            <a:satOff val="39811"/>
            <a:lumOff val="86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913362" numCol="1" spcCol="1270" anchor="t" anchorCtr="0">
          <a:noAutofit/>
        </a:bodyPr>
        <a:lstStyle/>
        <a:p>
          <a:pPr lvl="0" algn="ctr" defTabSz="1778000">
            <a:lnSpc>
              <a:spcPct val="90000"/>
            </a:lnSpc>
            <a:spcBef>
              <a:spcPct val="0"/>
            </a:spcBef>
            <a:spcAft>
              <a:spcPct val="35000"/>
            </a:spcAft>
          </a:pPr>
          <a:r>
            <a:rPr lang="fr-FR" sz="4000" kern="1200" dirty="0" smtClean="0"/>
            <a:t>Ecophysiology</a:t>
          </a:r>
          <a:endParaRPr lang="fr-FR" sz="4000" kern="1200" dirty="0"/>
        </a:p>
      </dsp:txBody>
      <dsp:txXfrm>
        <a:off x="1870887" y="1917346"/>
        <a:ext cx="5072518" cy="1720063"/>
      </dsp:txXfrm>
    </dsp:sp>
    <dsp:sp modelId="{5C81083D-92D2-41A8-9EE7-15A10DEF55C9}">
      <dsp:nvSpPr>
        <dsp:cNvPr id="0" name=""/>
        <dsp:cNvSpPr/>
      </dsp:nvSpPr>
      <dsp:spPr>
        <a:xfrm>
          <a:off x="1884062" y="2869528"/>
          <a:ext cx="1497755" cy="728172"/>
        </a:xfrm>
        <a:prstGeom prst="roundRect">
          <a:avLst>
            <a:gd name="adj" fmla="val 10500"/>
          </a:avLst>
        </a:prstGeom>
        <a:solidFill>
          <a:schemeClr val="accent2">
            <a:lumMod val="40000"/>
            <a:lumOff val="60000"/>
            <a:alpha val="89804"/>
          </a:schemeClr>
        </a:solidFill>
        <a:ln w="26425"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Conservation </a:t>
          </a:r>
          <a:r>
            <a:rPr lang="fr-FR" sz="1600" kern="1200" dirty="0" err="1" smtClean="0"/>
            <a:t>physiology</a:t>
          </a:r>
          <a:endParaRPr lang="fr-FR" sz="1600" kern="1200" dirty="0"/>
        </a:p>
      </dsp:txBody>
      <dsp:txXfrm>
        <a:off x="1906456" y="2891922"/>
        <a:ext cx="1452967" cy="683384"/>
      </dsp:txXfrm>
    </dsp:sp>
    <dsp:sp modelId="{8DDDE189-DF20-4712-B5B3-2988C047EB5E}">
      <dsp:nvSpPr>
        <dsp:cNvPr id="0" name=""/>
        <dsp:cNvSpPr/>
      </dsp:nvSpPr>
      <dsp:spPr>
        <a:xfrm>
          <a:off x="3636961" y="2865166"/>
          <a:ext cx="1415890" cy="728172"/>
        </a:xfrm>
        <a:prstGeom prst="roundRect">
          <a:avLst>
            <a:gd name="adj" fmla="val 10500"/>
          </a:avLst>
        </a:prstGeom>
        <a:solidFill>
          <a:schemeClr val="lt1">
            <a:alpha val="90000"/>
            <a:hueOff val="0"/>
            <a:satOff val="0"/>
            <a:lumOff val="0"/>
            <a:alphaOff val="0"/>
          </a:schemeClr>
        </a:solidFill>
        <a:ln w="26425"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Conservation </a:t>
          </a:r>
          <a:r>
            <a:rPr lang="fr-FR" sz="1600" kern="1200" dirty="0" err="1" smtClean="0"/>
            <a:t>ecology</a:t>
          </a:r>
          <a:endParaRPr lang="fr-FR" sz="1600" kern="1200" dirty="0"/>
        </a:p>
      </dsp:txBody>
      <dsp:txXfrm>
        <a:off x="3659355" y="2887560"/>
        <a:ext cx="1371102" cy="683384"/>
      </dsp:txXfrm>
    </dsp:sp>
    <dsp:sp modelId="{FC8418DA-EEFE-4596-85C0-936AE62A6C73}">
      <dsp:nvSpPr>
        <dsp:cNvPr id="0" name=""/>
        <dsp:cNvSpPr/>
      </dsp:nvSpPr>
      <dsp:spPr>
        <a:xfrm>
          <a:off x="5170995" y="2872015"/>
          <a:ext cx="1770661" cy="769772"/>
        </a:xfrm>
        <a:prstGeom prst="roundRect">
          <a:avLst>
            <a:gd name="adj" fmla="val 10500"/>
          </a:avLst>
        </a:prstGeom>
        <a:solidFill>
          <a:schemeClr val="lt1">
            <a:alpha val="90000"/>
            <a:hueOff val="0"/>
            <a:satOff val="0"/>
            <a:lumOff val="0"/>
            <a:alphaOff val="0"/>
          </a:schemeClr>
        </a:solidFill>
        <a:ln w="26425"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Conservation </a:t>
          </a:r>
          <a:r>
            <a:rPr lang="fr-FR" sz="1600" b="1" kern="1200" dirty="0" err="1" smtClean="0"/>
            <a:t>behavior</a:t>
          </a:r>
          <a:endParaRPr lang="fr-FR" sz="1600" kern="1200" dirty="0"/>
        </a:p>
      </dsp:txBody>
      <dsp:txXfrm>
        <a:off x="5194668" y="2895688"/>
        <a:ext cx="1723315" cy="72242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3E390DB-0130-4E08-BD96-12592821F91A}" type="datetimeFigureOut">
              <a:rPr lang="fr-FR"/>
              <a:pPr>
                <a:defRPr/>
              </a:pPr>
              <a:t>28/10/2015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fr-FR"/>
              <a:t>Diapo </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8AFEC5-5C05-4E0D-9B5F-B1BE7940920E}" type="slidenum">
              <a:rPr lang="fr-FR"/>
              <a:pPr>
                <a:defRPr/>
              </a:pPr>
              <a:t>‹N°›</a:t>
            </a:fld>
            <a:endParaRPr lang="fr-FR"/>
          </a:p>
        </p:txBody>
      </p:sp>
    </p:spTree>
    <p:extLst>
      <p:ext uri="{BB962C8B-B14F-4D97-AF65-F5344CB8AC3E}">
        <p14:creationId xmlns:p14="http://schemas.microsoft.com/office/powerpoint/2010/main" val="37687806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B1A04D0-7748-4A6C-882F-7AAAE5583084}" type="datetimeFigureOut">
              <a:rPr lang="fr-FR"/>
              <a:pPr>
                <a:defRPr/>
              </a:pPr>
              <a:t>28/10/2015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fr-FR"/>
              <a:t>Diapo </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F260330-6A57-4517-A2BA-7EFE1F27F4F5}" type="slidenum">
              <a:rPr lang="fr-FR"/>
              <a:pPr>
                <a:defRPr/>
              </a:pPr>
              <a:t>‹N°›</a:t>
            </a:fld>
            <a:endParaRPr lang="fr-FR"/>
          </a:p>
        </p:txBody>
      </p:sp>
    </p:spTree>
    <p:extLst>
      <p:ext uri="{BB962C8B-B14F-4D97-AF65-F5344CB8AC3E}">
        <p14:creationId xmlns:p14="http://schemas.microsoft.com/office/powerpoint/2010/main" val="3171829837"/>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1</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10</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11</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2</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3</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4</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5</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6</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7</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8</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D4578-45FA-401F-A512-62D58009E21B}" type="slidenum">
              <a:rPr lang="fr-FR" altLang="fr-FR"/>
              <a:pPr eaLnBrk="1" hangingPunct="1"/>
              <a:t>9</a:t>
            </a:fld>
            <a:endParaRPr lang="fr-FR" altLang="fr-FR"/>
          </a:p>
        </p:txBody>
      </p:sp>
      <p:sp>
        <p:nvSpPr>
          <p:cNvPr id="23557"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fr-FR"/>
              <a:t>Diapo </a:t>
            </a:r>
          </a:p>
        </p:txBody>
      </p:sp>
      <p:sp>
        <p:nvSpPr>
          <p:cNvPr id="2" name="Espace réservé de l'en-tête 1"/>
          <p:cNvSpPr>
            <a:spLocks noGrp="1"/>
          </p:cNvSpPr>
          <p:nvPr>
            <p:ph type="hdr" sz="quarter" idx="10"/>
          </p:nvPr>
        </p:nvSpPr>
        <p:spPr/>
        <p:txBody>
          <a:bodyPr/>
          <a:lstStyle/>
          <a:p>
            <a:pPr>
              <a:defRPr/>
            </a:pP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D7596D3-AFBE-46B4-A62A-A96B973797CB}" type="datetime2">
              <a:rPr lang="en-US" altLang="fr-FR"/>
              <a:pPr>
                <a:defRPr/>
              </a:pPr>
              <a:t>Wednesday, October 28, 2015</a:t>
            </a:fld>
            <a:endParaRPr lang="en-US" altLang="fr-FR"/>
          </a:p>
        </p:txBody>
      </p:sp>
      <p:sp>
        <p:nvSpPr>
          <p:cNvPr id="6" name="Footer Placeholder 4"/>
          <p:cNvSpPr>
            <a:spLocks noGrp="1"/>
          </p:cNvSpPr>
          <p:nvPr>
            <p:ph type="ftr" sz="quarter" idx="11"/>
          </p:nvPr>
        </p:nvSpPr>
        <p:spPr/>
        <p:txBody>
          <a:bodyPr/>
          <a:lstStyle>
            <a:lvl1pPr>
              <a:defRPr smtClean="0"/>
            </a:lvl1pPr>
          </a:lstStyle>
          <a:p>
            <a:pPr>
              <a:defRPr/>
            </a:pPr>
            <a:r>
              <a:rPr lang="en-US"/>
              <a:t>Diapo</a:t>
            </a:r>
          </a:p>
        </p:txBody>
      </p:sp>
      <p:sp>
        <p:nvSpPr>
          <p:cNvPr id="7" name="Slide Number Placeholder 5"/>
          <p:cNvSpPr>
            <a:spLocks noGrp="1"/>
          </p:cNvSpPr>
          <p:nvPr>
            <p:ph type="sldNum" sz="quarter" idx="12"/>
          </p:nvPr>
        </p:nvSpPr>
        <p:spPr/>
        <p:txBody>
          <a:bodyPr/>
          <a:lstStyle>
            <a:lvl1pPr>
              <a:defRPr/>
            </a:lvl1pPr>
          </a:lstStyle>
          <a:p>
            <a:pPr>
              <a:defRPr/>
            </a:pPr>
            <a:fld id="{EED75347-51B8-446D-8077-3D984D117969}" type="slidenum">
              <a:rPr lang="en-US" altLang="fr-FR"/>
              <a:pPr>
                <a:defRPr/>
              </a:pPr>
              <a:t>‹N°›</a:t>
            </a:fld>
            <a:endParaRPr lang="en-US" altLang="fr-FR"/>
          </a:p>
        </p:txBody>
      </p:sp>
    </p:spTree>
    <p:extLst>
      <p:ext uri="{BB962C8B-B14F-4D97-AF65-F5344CB8AC3E}">
        <p14:creationId xmlns:p14="http://schemas.microsoft.com/office/powerpoint/2010/main" val="393629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EAE7B0-79EB-4488-B66D-5C3C6D85DAD3}" type="datetime2">
              <a:rPr lang="en-US" altLang="fr-FR"/>
              <a:pPr>
                <a:defRPr/>
              </a:pPr>
              <a:t>Wednesday, October 28, 2015</a:t>
            </a:fld>
            <a:endParaRPr lang="en-US" altLang="fr-FR"/>
          </a:p>
        </p:txBody>
      </p:sp>
      <p:sp>
        <p:nvSpPr>
          <p:cNvPr id="5" name="Footer Placeholder 4"/>
          <p:cNvSpPr>
            <a:spLocks noGrp="1"/>
          </p:cNvSpPr>
          <p:nvPr>
            <p:ph type="ftr" sz="quarter" idx="11"/>
          </p:nvPr>
        </p:nvSpPr>
        <p:spPr/>
        <p:txBody>
          <a:bodyPr/>
          <a:lstStyle>
            <a:lvl1pPr>
              <a:defRPr/>
            </a:lvl1pPr>
          </a:lstStyle>
          <a:p>
            <a:pPr>
              <a:defRPr/>
            </a:pPr>
            <a:r>
              <a:rPr lang="en-US"/>
              <a:t>Diapo</a:t>
            </a:r>
          </a:p>
        </p:txBody>
      </p:sp>
      <p:sp>
        <p:nvSpPr>
          <p:cNvPr id="6" name="Slide Number Placeholder 5"/>
          <p:cNvSpPr>
            <a:spLocks noGrp="1"/>
          </p:cNvSpPr>
          <p:nvPr>
            <p:ph type="sldNum" sz="quarter" idx="12"/>
          </p:nvPr>
        </p:nvSpPr>
        <p:spPr/>
        <p:txBody>
          <a:bodyPr/>
          <a:lstStyle>
            <a:lvl1pPr>
              <a:defRPr/>
            </a:lvl1pPr>
          </a:lstStyle>
          <a:p>
            <a:pPr>
              <a:defRPr/>
            </a:pPr>
            <a:fld id="{3C64317F-EDFE-4C9D-A383-2758B8D9BA5F}" type="slidenum">
              <a:rPr lang="en-US" altLang="fr-FR"/>
              <a:pPr>
                <a:defRPr/>
              </a:pPr>
              <a:t>‹N°›</a:t>
            </a:fld>
            <a:endParaRPr lang="en-US" altLang="fr-FR"/>
          </a:p>
        </p:txBody>
      </p:sp>
    </p:spTree>
    <p:extLst>
      <p:ext uri="{BB962C8B-B14F-4D97-AF65-F5344CB8AC3E}">
        <p14:creationId xmlns:p14="http://schemas.microsoft.com/office/powerpoint/2010/main" val="327731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FC300A-1D2D-465C-80A8-E6FD51D8C9E0}" type="datetime2">
              <a:rPr lang="en-US" altLang="fr-FR"/>
              <a:pPr>
                <a:defRPr/>
              </a:pPr>
              <a:t>Wednesday, October 28, 2015</a:t>
            </a:fld>
            <a:endParaRPr lang="en-US" altLang="fr-FR"/>
          </a:p>
        </p:txBody>
      </p:sp>
      <p:sp>
        <p:nvSpPr>
          <p:cNvPr id="5" name="Footer Placeholder 4"/>
          <p:cNvSpPr>
            <a:spLocks noGrp="1"/>
          </p:cNvSpPr>
          <p:nvPr>
            <p:ph type="ftr" sz="quarter" idx="11"/>
          </p:nvPr>
        </p:nvSpPr>
        <p:spPr/>
        <p:txBody>
          <a:bodyPr/>
          <a:lstStyle>
            <a:lvl1pPr>
              <a:defRPr/>
            </a:lvl1pPr>
          </a:lstStyle>
          <a:p>
            <a:pPr>
              <a:defRPr/>
            </a:pPr>
            <a:r>
              <a:rPr lang="en-US"/>
              <a:t>Diapo</a:t>
            </a:r>
          </a:p>
        </p:txBody>
      </p:sp>
      <p:sp>
        <p:nvSpPr>
          <p:cNvPr id="6" name="Slide Number Placeholder 5"/>
          <p:cNvSpPr>
            <a:spLocks noGrp="1"/>
          </p:cNvSpPr>
          <p:nvPr>
            <p:ph type="sldNum" sz="quarter" idx="12"/>
          </p:nvPr>
        </p:nvSpPr>
        <p:spPr/>
        <p:txBody>
          <a:bodyPr/>
          <a:lstStyle>
            <a:lvl1pPr>
              <a:defRPr/>
            </a:lvl1pPr>
          </a:lstStyle>
          <a:p>
            <a:pPr>
              <a:defRPr/>
            </a:pPr>
            <a:fld id="{608C8B20-EE94-497E-8AD1-00D98006F955}" type="slidenum">
              <a:rPr lang="en-US" altLang="fr-FR"/>
              <a:pPr>
                <a:defRPr/>
              </a:pPr>
              <a:t>‹N°›</a:t>
            </a:fld>
            <a:endParaRPr lang="en-US" altLang="fr-FR"/>
          </a:p>
        </p:txBody>
      </p:sp>
    </p:spTree>
    <p:extLst>
      <p:ext uri="{BB962C8B-B14F-4D97-AF65-F5344CB8AC3E}">
        <p14:creationId xmlns:p14="http://schemas.microsoft.com/office/powerpoint/2010/main" val="29046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8D9318-8727-441D-A04B-C53138CE3D3A}" type="datetime2">
              <a:rPr lang="en-US" altLang="fr-FR"/>
              <a:pPr>
                <a:defRPr/>
              </a:pPr>
              <a:t>Wednesday, October 28, 2015</a:t>
            </a:fld>
            <a:endParaRPr lang="en-US" altLang="fr-FR"/>
          </a:p>
        </p:txBody>
      </p:sp>
      <p:sp>
        <p:nvSpPr>
          <p:cNvPr id="5" name="Footer Placeholder 4"/>
          <p:cNvSpPr>
            <a:spLocks noGrp="1"/>
          </p:cNvSpPr>
          <p:nvPr>
            <p:ph type="ftr" sz="quarter" idx="11"/>
          </p:nvPr>
        </p:nvSpPr>
        <p:spPr/>
        <p:txBody>
          <a:bodyPr/>
          <a:lstStyle>
            <a:lvl1pPr>
              <a:defRPr/>
            </a:lvl1pPr>
          </a:lstStyle>
          <a:p>
            <a:pPr>
              <a:defRPr/>
            </a:pPr>
            <a:r>
              <a:rPr lang="en-US"/>
              <a:t>Diapo</a:t>
            </a:r>
          </a:p>
        </p:txBody>
      </p:sp>
      <p:sp>
        <p:nvSpPr>
          <p:cNvPr id="6" name="Slide Number Placeholder 5"/>
          <p:cNvSpPr>
            <a:spLocks noGrp="1"/>
          </p:cNvSpPr>
          <p:nvPr>
            <p:ph type="sldNum" sz="quarter" idx="12"/>
          </p:nvPr>
        </p:nvSpPr>
        <p:spPr/>
        <p:txBody>
          <a:bodyPr/>
          <a:lstStyle>
            <a:lvl1pPr>
              <a:defRPr/>
            </a:lvl1pPr>
          </a:lstStyle>
          <a:p>
            <a:pPr>
              <a:defRPr/>
            </a:pPr>
            <a:fld id="{423E4467-8072-4C65-A997-BF08BB9F32DF}" type="slidenum">
              <a:rPr lang="en-US" altLang="fr-FR"/>
              <a:pPr>
                <a:defRPr/>
              </a:pPr>
              <a:t>‹N°›</a:t>
            </a:fld>
            <a:endParaRPr lang="en-US" altLang="fr-FR"/>
          </a:p>
        </p:txBody>
      </p:sp>
    </p:spTree>
    <p:extLst>
      <p:ext uri="{BB962C8B-B14F-4D97-AF65-F5344CB8AC3E}">
        <p14:creationId xmlns:p14="http://schemas.microsoft.com/office/powerpoint/2010/main" val="307915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8"/>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D90C4D70-4D9C-4C06-94A3-1AD24534EABA}" type="datetime2">
              <a:rPr lang="en-US" altLang="fr-FR"/>
              <a:pPr>
                <a:defRPr/>
              </a:pPr>
              <a:t>Wednesday, October 28, 2015</a:t>
            </a:fld>
            <a:endParaRPr lang="en-US" altLang="fr-FR"/>
          </a:p>
        </p:txBody>
      </p:sp>
      <p:sp>
        <p:nvSpPr>
          <p:cNvPr id="6" name="Footer Placeholder 4"/>
          <p:cNvSpPr>
            <a:spLocks noGrp="1"/>
          </p:cNvSpPr>
          <p:nvPr>
            <p:ph type="ftr" sz="quarter" idx="11"/>
          </p:nvPr>
        </p:nvSpPr>
        <p:spPr/>
        <p:txBody>
          <a:bodyPr/>
          <a:lstStyle>
            <a:lvl1pPr>
              <a:defRPr smtClean="0"/>
            </a:lvl1pPr>
          </a:lstStyle>
          <a:p>
            <a:pPr>
              <a:defRPr/>
            </a:pPr>
            <a:r>
              <a:rPr lang="en-US"/>
              <a:t>Diapo</a:t>
            </a:r>
          </a:p>
        </p:txBody>
      </p:sp>
      <p:sp>
        <p:nvSpPr>
          <p:cNvPr id="7" name="Slide Number Placeholder 5"/>
          <p:cNvSpPr>
            <a:spLocks noGrp="1"/>
          </p:cNvSpPr>
          <p:nvPr>
            <p:ph type="sldNum" sz="quarter" idx="12"/>
          </p:nvPr>
        </p:nvSpPr>
        <p:spPr/>
        <p:txBody>
          <a:bodyPr/>
          <a:lstStyle>
            <a:lvl1pPr>
              <a:defRPr/>
            </a:lvl1pPr>
          </a:lstStyle>
          <a:p>
            <a:pPr>
              <a:defRPr/>
            </a:pPr>
            <a:fld id="{8EF7075F-92CC-4930-852C-2B1E66AAFC2F}" type="slidenum">
              <a:rPr lang="en-US" altLang="fr-FR"/>
              <a:pPr>
                <a:defRPr/>
              </a:pPr>
              <a:t>‹N°›</a:t>
            </a:fld>
            <a:endParaRPr lang="en-US" altLang="fr-FR"/>
          </a:p>
        </p:txBody>
      </p:sp>
    </p:spTree>
    <p:extLst>
      <p:ext uri="{BB962C8B-B14F-4D97-AF65-F5344CB8AC3E}">
        <p14:creationId xmlns:p14="http://schemas.microsoft.com/office/powerpoint/2010/main" val="179051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18D4697-E052-4D43-A626-C6155AE5A6C7}" type="datetime2">
              <a:rPr lang="en-US" altLang="fr-FR"/>
              <a:pPr>
                <a:defRPr/>
              </a:pPr>
              <a:t>Wednesday, October 28, 2015</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t>Diapo</a:t>
            </a:r>
          </a:p>
        </p:txBody>
      </p:sp>
      <p:sp>
        <p:nvSpPr>
          <p:cNvPr id="7" name="Slide Number Placeholder 5"/>
          <p:cNvSpPr>
            <a:spLocks noGrp="1"/>
          </p:cNvSpPr>
          <p:nvPr>
            <p:ph type="sldNum" sz="quarter" idx="12"/>
          </p:nvPr>
        </p:nvSpPr>
        <p:spPr/>
        <p:txBody>
          <a:bodyPr/>
          <a:lstStyle>
            <a:lvl1pPr>
              <a:defRPr/>
            </a:lvl1pPr>
          </a:lstStyle>
          <a:p>
            <a:pPr>
              <a:defRPr/>
            </a:pPr>
            <a:fld id="{1C5AAE2F-0956-4C27-AED5-E89C70E91C6C}" type="slidenum">
              <a:rPr lang="en-US" altLang="fr-FR"/>
              <a:pPr>
                <a:defRPr/>
              </a:pPr>
              <a:t>‹N°›</a:t>
            </a:fld>
            <a:endParaRPr lang="en-US" altLang="fr-FR"/>
          </a:p>
        </p:txBody>
      </p:sp>
    </p:spTree>
    <p:extLst>
      <p:ext uri="{BB962C8B-B14F-4D97-AF65-F5344CB8AC3E}">
        <p14:creationId xmlns:p14="http://schemas.microsoft.com/office/powerpoint/2010/main" val="251320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8"/>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A38957EC-B043-4FF1-BBD0-8414522EB498}" type="datetime2">
              <a:rPr lang="en-US" altLang="fr-FR"/>
              <a:pPr>
                <a:defRPr/>
              </a:pPr>
              <a:t>Wednesday, October 28, 2015</a:t>
            </a:fld>
            <a:endParaRPr lang="en-US" altLang="fr-FR"/>
          </a:p>
        </p:txBody>
      </p:sp>
      <p:sp>
        <p:nvSpPr>
          <p:cNvPr id="9" name="Footer Placeholder 7"/>
          <p:cNvSpPr>
            <a:spLocks noGrp="1"/>
          </p:cNvSpPr>
          <p:nvPr>
            <p:ph type="ftr" sz="quarter" idx="11"/>
          </p:nvPr>
        </p:nvSpPr>
        <p:spPr/>
        <p:txBody>
          <a:bodyPr/>
          <a:lstStyle>
            <a:lvl1pPr>
              <a:defRPr smtClean="0"/>
            </a:lvl1pPr>
          </a:lstStyle>
          <a:p>
            <a:pPr>
              <a:defRPr/>
            </a:pPr>
            <a:r>
              <a:rPr lang="en-US"/>
              <a:t>Diapo</a:t>
            </a:r>
          </a:p>
        </p:txBody>
      </p:sp>
      <p:sp>
        <p:nvSpPr>
          <p:cNvPr id="10" name="Slide Number Placeholder 8"/>
          <p:cNvSpPr>
            <a:spLocks noGrp="1"/>
          </p:cNvSpPr>
          <p:nvPr>
            <p:ph type="sldNum" sz="quarter" idx="12"/>
          </p:nvPr>
        </p:nvSpPr>
        <p:spPr/>
        <p:txBody>
          <a:bodyPr/>
          <a:lstStyle>
            <a:lvl1pPr>
              <a:defRPr/>
            </a:lvl1pPr>
          </a:lstStyle>
          <a:p>
            <a:pPr>
              <a:defRPr/>
            </a:pPr>
            <a:fld id="{550E7EED-0131-4210-B4C7-982E407D0DBC}" type="slidenum">
              <a:rPr lang="en-US" altLang="fr-FR"/>
              <a:pPr>
                <a:defRPr/>
              </a:pPr>
              <a:t>‹N°›</a:t>
            </a:fld>
            <a:endParaRPr lang="en-US" altLang="fr-FR"/>
          </a:p>
        </p:txBody>
      </p:sp>
    </p:spTree>
    <p:extLst>
      <p:ext uri="{BB962C8B-B14F-4D97-AF65-F5344CB8AC3E}">
        <p14:creationId xmlns:p14="http://schemas.microsoft.com/office/powerpoint/2010/main" val="110990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A09728-F8E0-4F3F-AE29-C1903066B5C6}" type="datetime2">
              <a:rPr lang="en-US" altLang="fr-FR"/>
              <a:pPr>
                <a:defRPr/>
              </a:pPr>
              <a:t>Wednesday, October 28, 2015</a:t>
            </a:fld>
            <a:endParaRPr lang="en-US" altLang="fr-FR"/>
          </a:p>
        </p:txBody>
      </p:sp>
      <p:sp>
        <p:nvSpPr>
          <p:cNvPr id="4" name="Footer Placeholder 4"/>
          <p:cNvSpPr>
            <a:spLocks noGrp="1"/>
          </p:cNvSpPr>
          <p:nvPr>
            <p:ph type="ftr" sz="quarter" idx="11"/>
          </p:nvPr>
        </p:nvSpPr>
        <p:spPr/>
        <p:txBody>
          <a:bodyPr/>
          <a:lstStyle>
            <a:lvl1pPr>
              <a:defRPr/>
            </a:lvl1pPr>
          </a:lstStyle>
          <a:p>
            <a:pPr>
              <a:defRPr/>
            </a:pPr>
            <a:r>
              <a:rPr lang="en-US"/>
              <a:t>Diapo</a:t>
            </a:r>
          </a:p>
        </p:txBody>
      </p:sp>
      <p:sp>
        <p:nvSpPr>
          <p:cNvPr id="5" name="Slide Number Placeholder 5"/>
          <p:cNvSpPr>
            <a:spLocks noGrp="1"/>
          </p:cNvSpPr>
          <p:nvPr>
            <p:ph type="sldNum" sz="quarter" idx="12"/>
          </p:nvPr>
        </p:nvSpPr>
        <p:spPr/>
        <p:txBody>
          <a:bodyPr/>
          <a:lstStyle>
            <a:lvl1pPr>
              <a:defRPr/>
            </a:lvl1pPr>
          </a:lstStyle>
          <a:p>
            <a:pPr>
              <a:defRPr/>
            </a:pPr>
            <a:fld id="{07C77B51-19A7-45D3-BB3A-B9AB55A6FAC2}" type="slidenum">
              <a:rPr lang="en-US" altLang="fr-FR"/>
              <a:pPr>
                <a:defRPr/>
              </a:pPr>
              <a:t>‹N°›</a:t>
            </a:fld>
            <a:endParaRPr lang="en-US" altLang="fr-FR"/>
          </a:p>
        </p:txBody>
      </p:sp>
    </p:spTree>
    <p:extLst>
      <p:ext uri="{BB962C8B-B14F-4D97-AF65-F5344CB8AC3E}">
        <p14:creationId xmlns:p14="http://schemas.microsoft.com/office/powerpoint/2010/main" val="124313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987413-D400-4029-BAC2-8403B25B02FE}" type="datetime2">
              <a:rPr lang="en-US" altLang="fr-FR"/>
              <a:pPr>
                <a:defRPr/>
              </a:pPr>
              <a:t>Wednesday, October 28, 2015</a:t>
            </a:fld>
            <a:endParaRPr lang="en-US" altLang="fr-FR"/>
          </a:p>
        </p:txBody>
      </p:sp>
      <p:sp>
        <p:nvSpPr>
          <p:cNvPr id="3" name="Footer Placeholder 4"/>
          <p:cNvSpPr>
            <a:spLocks noGrp="1"/>
          </p:cNvSpPr>
          <p:nvPr>
            <p:ph type="ftr" sz="quarter" idx="11"/>
          </p:nvPr>
        </p:nvSpPr>
        <p:spPr/>
        <p:txBody>
          <a:bodyPr/>
          <a:lstStyle>
            <a:lvl1pPr>
              <a:defRPr/>
            </a:lvl1pPr>
          </a:lstStyle>
          <a:p>
            <a:pPr>
              <a:defRPr/>
            </a:pPr>
            <a:r>
              <a:rPr lang="en-US"/>
              <a:t>Diapo</a:t>
            </a:r>
          </a:p>
        </p:txBody>
      </p:sp>
      <p:sp>
        <p:nvSpPr>
          <p:cNvPr id="4" name="Slide Number Placeholder 5"/>
          <p:cNvSpPr>
            <a:spLocks noGrp="1"/>
          </p:cNvSpPr>
          <p:nvPr>
            <p:ph type="sldNum" sz="quarter" idx="12"/>
          </p:nvPr>
        </p:nvSpPr>
        <p:spPr/>
        <p:txBody>
          <a:bodyPr/>
          <a:lstStyle>
            <a:lvl1pPr>
              <a:defRPr/>
            </a:lvl1pPr>
          </a:lstStyle>
          <a:p>
            <a:pPr>
              <a:defRPr/>
            </a:pPr>
            <a:fld id="{6AB9709F-D39D-43F0-8F45-4529FAB05D2F}" type="slidenum">
              <a:rPr lang="en-US" altLang="fr-FR"/>
              <a:pPr>
                <a:defRPr/>
              </a:pPr>
              <a:t>‹N°›</a:t>
            </a:fld>
            <a:endParaRPr lang="en-US" altLang="fr-FR"/>
          </a:p>
        </p:txBody>
      </p:sp>
    </p:spTree>
    <p:extLst>
      <p:ext uri="{BB962C8B-B14F-4D97-AF65-F5344CB8AC3E}">
        <p14:creationId xmlns:p14="http://schemas.microsoft.com/office/powerpoint/2010/main" val="234527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769E614F-CF6A-4009-809B-75EFFC548212}" type="datetime2">
              <a:rPr lang="en-US" altLang="fr-FR"/>
              <a:pPr>
                <a:defRPr/>
              </a:pPr>
              <a:t>Wednesday, October 28, 2015</a:t>
            </a:fld>
            <a:endParaRPr lang="en-US" altLang="fr-FR"/>
          </a:p>
        </p:txBody>
      </p:sp>
      <p:sp>
        <p:nvSpPr>
          <p:cNvPr id="7" name="Footer Placeholder 5"/>
          <p:cNvSpPr>
            <a:spLocks noGrp="1"/>
          </p:cNvSpPr>
          <p:nvPr>
            <p:ph type="ftr" sz="quarter" idx="11"/>
          </p:nvPr>
        </p:nvSpPr>
        <p:spPr/>
        <p:txBody>
          <a:bodyPr/>
          <a:lstStyle>
            <a:lvl1pPr>
              <a:defRPr smtClean="0"/>
            </a:lvl1pPr>
          </a:lstStyle>
          <a:p>
            <a:pPr>
              <a:defRPr/>
            </a:pPr>
            <a:r>
              <a:rPr lang="en-US"/>
              <a:t>Diapo</a:t>
            </a:r>
          </a:p>
        </p:txBody>
      </p:sp>
      <p:sp>
        <p:nvSpPr>
          <p:cNvPr id="8" name="Slide Number Placeholder 6"/>
          <p:cNvSpPr>
            <a:spLocks noGrp="1"/>
          </p:cNvSpPr>
          <p:nvPr>
            <p:ph type="sldNum" sz="quarter" idx="12"/>
          </p:nvPr>
        </p:nvSpPr>
        <p:spPr/>
        <p:txBody>
          <a:bodyPr/>
          <a:lstStyle>
            <a:lvl1pPr>
              <a:defRPr/>
            </a:lvl1pPr>
          </a:lstStyle>
          <a:p>
            <a:pPr>
              <a:defRPr/>
            </a:pPr>
            <a:fld id="{7AC619F8-24C8-4287-AF15-D05892D66575}" type="slidenum">
              <a:rPr lang="en-US" altLang="fr-FR"/>
              <a:pPr>
                <a:defRPr/>
              </a:pPr>
              <a:t>‹N°›</a:t>
            </a:fld>
            <a:endParaRPr lang="en-US" altLang="fr-FR"/>
          </a:p>
        </p:txBody>
      </p:sp>
    </p:spTree>
    <p:extLst>
      <p:ext uri="{BB962C8B-B14F-4D97-AF65-F5344CB8AC3E}">
        <p14:creationId xmlns:p14="http://schemas.microsoft.com/office/powerpoint/2010/main" val="74938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CFB0B8-BABB-4671-80B0-13A17D6B190A}" type="datetime2">
              <a:rPr lang="en-US" altLang="fr-FR"/>
              <a:pPr>
                <a:defRPr/>
              </a:pPr>
              <a:t>Wednesday, October 28, 2015</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t>Diapo</a:t>
            </a:r>
          </a:p>
        </p:txBody>
      </p:sp>
      <p:sp>
        <p:nvSpPr>
          <p:cNvPr id="7" name="Slide Number Placeholder 5"/>
          <p:cNvSpPr>
            <a:spLocks noGrp="1"/>
          </p:cNvSpPr>
          <p:nvPr>
            <p:ph type="sldNum" sz="quarter" idx="12"/>
          </p:nvPr>
        </p:nvSpPr>
        <p:spPr/>
        <p:txBody>
          <a:bodyPr/>
          <a:lstStyle>
            <a:lvl1pPr>
              <a:defRPr/>
            </a:lvl1pPr>
          </a:lstStyle>
          <a:p>
            <a:pPr>
              <a:defRPr/>
            </a:pPr>
            <a:fld id="{EC213BEC-E195-4375-A7F0-CADAFF232C03}" type="slidenum">
              <a:rPr lang="en-US" altLang="fr-FR"/>
              <a:pPr>
                <a:defRPr/>
              </a:pPr>
              <a:t>‹N°›</a:t>
            </a:fld>
            <a:endParaRPr lang="en-US" altLang="fr-FR"/>
          </a:p>
        </p:txBody>
      </p:sp>
    </p:spTree>
    <p:extLst>
      <p:ext uri="{BB962C8B-B14F-4D97-AF65-F5344CB8AC3E}">
        <p14:creationId xmlns:p14="http://schemas.microsoft.com/office/powerpoint/2010/main" val="254724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latin typeface="Arial" pitchFamily="34" charset="0"/>
              </a:defRPr>
            </a:lvl1pPr>
          </a:lstStyle>
          <a:p>
            <a:pPr>
              <a:defRPr/>
            </a:pPr>
            <a:fld id="{CADDE9A5-37F7-4994-A2F7-724E56C8BDB2}" type="datetime2">
              <a:rPr lang="en-US" altLang="fr-FR"/>
              <a:pPr>
                <a:defRPr/>
              </a:pPr>
              <a:t>Wednesday, October 28, 2015</a:t>
            </a:fld>
            <a:endParaRPr lang="en-US" altLang="fr-F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smtClean="0">
                <a:solidFill>
                  <a:srgbClr val="FFFFFF"/>
                </a:solidFill>
                <a:latin typeface="+mn-lt"/>
                <a:ea typeface="+mn-ea"/>
                <a:cs typeface="+mn-cs"/>
              </a:defRPr>
            </a:lvl1pPr>
          </a:lstStyle>
          <a:p>
            <a:pPr>
              <a:defRPr/>
            </a:pPr>
            <a:r>
              <a:rPr lang="en-US"/>
              <a:t>Diapo</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latin typeface="Arial" pitchFamily="34" charset="0"/>
              </a:defRPr>
            </a:lvl1pPr>
          </a:lstStyle>
          <a:p>
            <a:pPr>
              <a:defRPr/>
            </a:pPr>
            <a:fld id="{88F916BF-F12E-4813-AC29-11982F09775A}"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4088" r:id="rId1"/>
    <p:sldLayoutId id="2147484081" r:id="rId2"/>
    <p:sldLayoutId id="2147484089" r:id="rId3"/>
    <p:sldLayoutId id="2147484082" r:id="rId4"/>
    <p:sldLayoutId id="2147484090" r:id="rId5"/>
    <p:sldLayoutId id="2147484083" r:id="rId6"/>
    <p:sldLayoutId id="2147484084" r:id="rId7"/>
    <p:sldLayoutId id="2147484091" r:id="rId8"/>
    <p:sldLayoutId id="2147484085" r:id="rId9"/>
    <p:sldLayoutId id="2147484086" r:id="rId10"/>
    <p:sldLayoutId id="2147484087" r:id="rId11"/>
  </p:sldLayoutIdLst>
  <p:hf hdr="0" dt="0"/>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425450"/>
            <a:ext cx="9144000" cy="666371"/>
          </a:xfrm>
          <a:solidFill>
            <a:schemeClr val="bg1"/>
          </a:solidFill>
        </p:spPr>
        <p:txBody>
          <a:bodyPr>
            <a:noAutofit/>
          </a:bodyPr>
          <a:lstStyle/>
          <a:p>
            <a:pPr>
              <a:defRPr/>
            </a:pPr>
            <a:r>
              <a:rPr lang="fr-FR" sz="3600" b="1" dirty="0" smtClean="0"/>
              <a:t>		</a:t>
            </a:r>
            <a:endParaRPr lang="fr-FR" sz="3600" b="1" dirty="0"/>
          </a:p>
        </p:txBody>
      </p:sp>
      <p:sp>
        <p:nvSpPr>
          <p:cNvPr id="7171" name="Espace réservé du contenu 2"/>
          <p:cNvSpPr>
            <a:spLocks noGrp="1"/>
          </p:cNvSpPr>
          <p:nvPr>
            <p:ph idx="1"/>
          </p:nvPr>
        </p:nvSpPr>
        <p:spPr>
          <a:xfrm>
            <a:off x="0" y="1129608"/>
            <a:ext cx="9144000" cy="5799388"/>
          </a:xfrm>
          <a:solidFill>
            <a:schemeClr val="bg1"/>
          </a:solidFill>
        </p:spPr>
        <p:txBody>
          <a:bodyPr/>
          <a:lstStyle/>
          <a:p>
            <a:pPr marL="0" indent="0">
              <a:lnSpc>
                <a:spcPct val="150000"/>
              </a:lnSpc>
              <a:buNone/>
            </a:pPr>
            <a:r>
              <a:rPr lang="fr-FR" sz="2800" b="1" dirty="0" smtClean="0"/>
              <a:t>		</a:t>
            </a:r>
            <a:endParaRPr lang="fr-FR" altLang="fr-FR" sz="2800" dirty="0" smtClean="0">
              <a:ea typeface="ＭＳ Ｐゴシック" pitchFamily="34" charset="-128"/>
            </a:endParaRPr>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1</a:t>
            </a:fld>
            <a:endParaRPr lang="en-US" altLang="fr-FR" dirty="0" smtClean="0"/>
          </a:p>
        </p:txBody>
      </p:sp>
      <p:sp>
        <p:nvSpPr>
          <p:cNvPr id="11" name="Title 1"/>
          <p:cNvSpPr txBox="1">
            <a:spLocks/>
          </p:cNvSpPr>
          <p:nvPr/>
        </p:nvSpPr>
        <p:spPr>
          <a:xfrm>
            <a:off x="0" y="450850"/>
            <a:ext cx="9144000" cy="1022350"/>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gn="ctr" eaLnBrk="1" hangingPunct="1">
              <a:defRPr/>
            </a:pPr>
            <a:r>
              <a:rPr lang="fr-FR" altLang="fr-FR" b="1" dirty="0" smtClean="0">
                <a:ea typeface="ＭＳ Ｐゴシック" pitchFamily="34" charset="-128"/>
              </a:rPr>
              <a:t>The </a:t>
            </a:r>
            <a:r>
              <a:rPr lang="fr-FR" altLang="fr-FR" b="1" dirty="0" err="1" smtClean="0">
                <a:ea typeface="ＭＳ Ｐゴシック" pitchFamily="34" charset="-128"/>
              </a:rPr>
              <a:t>wildlife</a:t>
            </a:r>
            <a:r>
              <a:rPr lang="fr-FR" altLang="fr-FR" b="1" dirty="0" smtClean="0">
                <a:ea typeface="ＭＳ Ｐゴシック" pitchFamily="34" charset="-128"/>
              </a:rPr>
              <a:t> </a:t>
            </a:r>
            <a:r>
              <a:rPr lang="fr-FR" altLang="fr-FR" b="1" dirty="0" err="1" smtClean="0">
                <a:ea typeface="ＭＳ Ｐゴシック" pitchFamily="34" charset="-128"/>
              </a:rPr>
              <a:t>day</a:t>
            </a:r>
            <a:r>
              <a:rPr lang="fr-FR" altLang="fr-FR" b="1" dirty="0">
                <a:ea typeface="ＭＳ Ｐゴシック" pitchFamily="34" charset="-128"/>
              </a:rPr>
              <a:t> </a:t>
            </a:r>
            <a:r>
              <a:rPr lang="fr-FR" altLang="fr-FR" b="1" dirty="0" smtClean="0">
                <a:ea typeface="ＭＳ Ｐゴシック" pitchFamily="34" charset="-128"/>
              </a:rPr>
              <a:t>« </a:t>
            </a:r>
            <a:r>
              <a:rPr lang="en-US" altLang="fr-FR" b="1" dirty="0" err="1" smtClean="0">
                <a:ea typeface="ＭＳ Ｐゴシック" pitchFamily="34" charset="-128"/>
              </a:rPr>
              <a:t>sunstainable</a:t>
            </a:r>
            <a:r>
              <a:rPr lang="en-US" altLang="fr-FR" b="1" dirty="0" smtClean="0">
                <a:ea typeface="ＭＳ Ｐゴシック" pitchFamily="34" charset="-128"/>
              </a:rPr>
              <a:t> management </a:t>
            </a:r>
            <a:r>
              <a:rPr lang="en-US" altLang="fr-FR" b="1" dirty="0">
                <a:ea typeface="ＭＳ Ｐゴシック" pitchFamily="34" charset="-128"/>
              </a:rPr>
              <a:t>and conservation of wildlife</a:t>
            </a:r>
            <a:r>
              <a:rPr lang="fr-FR" altLang="fr-FR" b="1" dirty="0" smtClean="0">
                <a:ea typeface="ＭＳ Ｐゴシック" pitchFamily="34" charset="-128"/>
              </a:rPr>
              <a:t> »</a:t>
            </a:r>
            <a:r>
              <a:rPr lang="en-US" altLang="fr-FR" b="1" dirty="0" smtClean="0">
                <a:ea typeface="ＭＳ Ｐゴシック" pitchFamily="34" charset="-128"/>
              </a:rPr>
              <a:t> </a:t>
            </a:r>
            <a:endParaRPr lang="fr-FR" altLang="fr-FR" b="1" dirty="0" smtClean="0">
              <a:ea typeface="ＭＳ Ｐゴシック" pitchFamily="34" charset="-128"/>
            </a:endParaRPr>
          </a:p>
          <a:p>
            <a:pPr algn="ctr" eaLnBrk="1" hangingPunct="1">
              <a:defRPr/>
            </a:pPr>
            <a:r>
              <a:rPr lang="fr-FR" altLang="fr-FR" sz="1900" b="1" dirty="0" err="1" smtClean="0">
                <a:ea typeface="ＭＳ Ｐゴシック" pitchFamily="34" charset="-128"/>
              </a:rPr>
              <a:t>October</a:t>
            </a:r>
            <a:r>
              <a:rPr lang="fr-FR" altLang="fr-FR" sz="1900" b="1" dirty="0" smtClean="0">
                <a:ea typeface="ＭＳ Ｐゴシック" pitchFamily="34" charset="-128"/>
              </a:rPr>
              <a:t>, </a:t>
            </a:r>
            <a:r>
              <a:rPr lang="fr-FR" altLang="fr-FR" sz="1900" b="1" dirty="0" smtClean="0">
                <a:ea typeface="ＭＳ Ｐゴシック" pitchFamily="34" charset="-128"/>
              </a:rPr>
              <a:t>13th </a:t>
            </a:r>
            <a:r>
              <a:rPr lang="fr-FR" altLang="fr-FR" sz="1900" b="1" dirty="0" smtClean="0">
                <a:ea typeface="ＭＳ Ｐゴシック" pitchFamily="34" charset="-128"/>
              </a:rPr>
              <a:t>2015. Gembloux ABT, </a:t>
            </a:r>
            <a:r>
              <a:rPr lang="fr-FR" altLang="fr-FR" sz="1900" b="1" dirty="0" err="1" smtClean="0">
                <a:ea typeface="ＭＳ Ｐゴシック" pitchFamily="34" charset="-128"/>
              </a:rPr>
              <a:t>Ulg</a:t>
            </a:r>
            <a:r>
              <a:rPr lang="fr-FR" altLang="fr-FR" sz="1900" b="1" dirty="0" smtClean="0">
                <a:ea typeface="ＭＳ Ｐゴシック" pitchFamily="34" charset="-128"/>
              </a:rPr>
              <a:t> (</a:t>
            </a:r>
            <a:r>
              <a:rPr lang="fr-FR" altLang="fr-FR" sz="1900" b="1" dirty="0" err="1" smtClean="0">
                <a:ea typeface="ＭＳ Ｐゴシック" pitchFamily="34" charset="-128"/>
              </a:rPr>
              <a:t>Belgium</a:t>
            </a:r>
            <a:r>
              <a:rPr lang="fr-FR" altLang="fr-FR" sz="1900" b="1" dirty="0" smtClean="0">
                <a:ea typeface="ＭＳ Ｐゴシック" pitchFamily="34" charset="-128"/>
              </a:rPr>
              <a:t>)</a:t>
            </a:r>
            <a:endParaRPr lang="en-US" altLang="fr-FR" sz="1900" b="1" dirty="0" smtClean="0">
              <a:ea typeface="ＭＳ Ｐゴシック" pitchFamily="34" charset="-128"/>
            </a:endParaRPr>
          </a:p>
        </p:txBody>
      </p:sp>
      <p:sp>
        <p:nvSpPr>
          <p:cNvPr id="12" name="Subtitle 2"/>
          <p:cNvSpPr txBox="1">
            <a:spLocks/>
          </p:cNvSpPr>
          <p:nvPr/>
        </p:nvSpPr>
        <p:spPr bwMode="auto">
          <a:xfrm>
            <a:off x="0" y="2148453"/>
            <a:ext cx="9143999" cy="2939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eaLnBrk="1" hangingPunct="1">
              <a:defRPr/>
            </a:pPr>
            <a:endParaRPr lang="fr-FR" sz="1200" b="1" spc="-100" dirty="0" smtClean="0">
              <a:solidFill>
                <a:srgbClr val="1F497D"/>
              </a:solidFill>
            </a:endParaRPr>
          </a:p>
          <a:p>
            <a:pPr marL="0" indent="0" algn="ctr" eaLnBrk="1" hangingPunct="1">
              <a:buNone/>
              <a:defRPr/>
            </a:pPr>
            <a:r>
              <a:rPr lang="en-US" sz="4800" spc="-100" dirty="0" smtClean="0">
                <a:solidFill>
                  <a:srgbClr val="1F497D"/>
                </a:solidFill>
              </a:rPr>
              <a:t>Ecophysiology to </a:t>
            </a:r>
            <a:r>
              <a:rPr lang="en-US" sz="4800" spc="-100" dirty="0">
                <a:solidFill>
                  <a:srgbClr val="1F497D"/>
                </a:solidFill>
              </a:rPr>
              <a:t>understand elephants’ crop raiding </a:t>
            </a:r>
            <a:r>
              <a:rPr lang="en-US" sz="4800" spc="-100" dirty="0" smtClean="0">
                <a:solidFill>
                  <a:srgbClr val="1F497D"/>
                </a:solidFill>
              </a:rPr>
              <a:t>behavior</a:t>
            </a:r>
            <a:endParaRPr lang="en-US" altLang="fr-FR" sz="4800" dirty="0" smtClean="0">
              <a:solidFill>
                <a:srgbClr val="404040"/>
              </a:solidFill>
              <a:ea typeface="ＭＳ Ｐゴシック" pitchFamily="34" charset="-128"/>
            </a:endParaRPr>
          </a:p>
        </p:txBody>
      </p:sp>
      <p:cxnSp>
        <p:nvCxnSpPr>
          <p:cNvPr id="16" name="Connecteur droit 15"/>
          <p:cNvCxnSpPr/>
          <p:nvPr/>
        </p:nvCxnSpPr>
        <p:spPr>
          <a:xfrm flipV="1">
            <a:off x="415159" y="2516540"/>
            <a:ext cx="816653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520262" y="4412343"/>
            <a:ext cx="816653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29587" y="4641320"/>
            <a:ext cx="8057213" cy="584775"/>
          </a:xfrm>
          <a:prstGeom prst="rect">
            <a:avLst/>
          </a:prstGeom>
          <a:noFill/>
        </p:spPr>
        <p:txBody>
          <a:bodyPr wrap="square" rtlCol="0">
            <a:spAutoFit/>
          </a:bodyPr>
          <a:lstStyle/>
          <a:p>
            <a:pPr algn="just"/>
            <a:r>
              <a:rPr lang="en-US" sz="1200" b="1" dirty="0">
                <a:latin typeface="Times New Roman" panose="02020603050405020304" pitchFamily="18" charset="0"/>
                <a:ea typeface="Calibri"/>
                <a:cs typeface="Times New Roman" panose="02020603050405020304" pitchFamily="18" charset="0"/>
              </a:rPr>
              <a:t>Ngama S.</a:t>
            </a:r>
            <a:r>
              <a:rPr lang="en-US" sz="1200" b="1" baseline="30000" dirty="0">
                <a:latin typeface="Times New Roman" panose="02020603050405020304" pitchFamily="18" charset="0"/>
                <a:ea typeface="Calibri"/>
                <a:cs typeface="Times New Roman" panose="02020603050405020304" pitchFamily="18" charset="0"/>
              </a:rPr>
              <a:t>1,2</a:t>
            </a:r>
            <a:r>
              <a:rPr lang="en-US" sz="1200" b="1" dirty="0">
                <a:latin typeface="Times New Roman" panose="02020603050405020304" pitchFamily="18" charset="0"/>
                <a:ea typeface="Calibri"/>
                <a:cs typeface="Times New Roman" panose="02020603050405020304" pitchFamily="18" charset="0"/>
              </a:rPr>
              <a:t>, </a:t>
            </a:r>
            <a:r>
              <a:rPr lang="en-US" sz="1200" b="1" dirty="0" err="1">
                <a:latin typeface="Times New Roman" panose="02020603050405020304" pitchFamily="18" charset="0"/>
                <a:ea typeface="Calibri"/>
                <a:cs typeface="Times New Roman" panose="02020603050405020304" pitchFamily="18" charset="0"/>
              </a:rPr>
              <a:t>Vermeulen</a:t>
            </a:r>
            <a:r>
              <a:rPr lang="en-US" sz="1200" b="1" dirty="0">
                <a:latin typeface="Times New Roman" panose="02020603050405020304" pitchFamily="18" charset="0"/>
                <a:ea typeface="Calibri"/>
                <a:cs typeface="Times New Roman" panose="02020603050405020304" pitchFamily="18" charset="0"/>
              </a:rPr>
              <a:t> C.</a:t>
            </a:r>
            <a:r>
              <a:rPr lang="en-US" sz="1200" b="1" baseline="30000" dirty="0">
                <a:latin typeface="Times New Roman" panose="02020603050405020304" pitchFamily="18" charset="0"/>
                <a:ea typeface="Calibri"/>
                <a:cs typeface="Times New Roman" panose="02020603050405020304" pitchFamily="18" charset="0"/>
              </a:rPr>
              <a:t>1</a:t>
            </a:r>
            <a:r>
              <a:rPr lang="en-US" sz="1200" b="1" dirty="0">
                <a:latin typeface="Times New Roman" panose="02020603050405020304" pitchFamily="18" charset="0"/>
                <a:ea typeface="Calibri"/>
                <a:cs typeface="Times New Roman" panose="02020603050405020304" pitchFamily="18" charset="0"/>
              </a:rPr>
              <a:t>, </a:t>
            </a:r>
            <a:r>
              <a:rPr lang="en-US" sz="1200" b="1" dirty="0" err="1">
                <a:latin typeface="Times New Roman" panose="02020603050405020304" pitchFamily="18" charset="0"/>
                <a:ea typeface="Calibri"/>
                <a:cs typeface="Times New Roman" panose="02020603050405020304" pitchFamily="18" charset="0"/>
              </a:rPr>
              <a:t>Bindelle</a:t>
            </a:r>
            <a:r>
              <a:rPr lang="en-US" sz="1200" b="1" dirty="0">
                <a:latin typeface="Times New Roman" panose="02020603050405020304" pitchFamily="18" charset="0"/>
                <a:ea typeface="Calibri"/>
                <a:cs typeface="Times New Roman" panose="02020603050405020304" pitchFamily="18" charset="0"/>
              </a:rPr>
              <a:t> J.</a:t>
            </a:r>
            <a:r>
              <a:rPr lang="en-US" sz="1200" b="1" baseline="30000" dirty="0">
                <a:latin typeface="Times New Roman" panose="02020603050405020304" pitchFamily="18" charset="0"/>
                <a:ea typeface="Calibri"/>
                <a:cs typeface="Times New Roman" panose="02020603050405020304" pitchFamily="18" charset="0"/>
              </a:rPr>
              <a:t>1</a:t>
            </a:r>
          </a:p>
          <a:p>
            <a:pPr algn="just"/>
            <a:r>
              <a:rPr lang="en-US" sz="1000" dirty="0">
                <a:latin typeface="Times New Roman" panose="02020603050405020304" pitchFamily="18" charset="0"/>
                <a:ea typeface="Calibri"/>
                <a:cs typeface="Times New Roman" panose="02020603050405020304" pitchFamily="18" charset="0"/>
              </a:rPr>
              <a:t>1: </a:t>
            </a:r>
            <a:r>
              <a:rPr lang="en-US" sz="1000" dirty="0" err="1">
                <a:latin typeface="Times New Roman" panose="02020603050405020304" pitchFamily="18" charset="0"/>
                <a:ea typeface="Calibri"/>
                <a:cs typeface="Times New Roman" panose="02020603050405020304" pitchFamily="18" charset="0"/>
              </a:rPr>
              <a:t>Gembloux</a:t>
            </a:r>
            <a:r>
              <a:rPr lang="en-US" sz="1000" dirty="0">
                <a:latin typeface="Times New Roman" panose="02020603050405020304" pitchFamily="18" charset="0"/>
                <a:ea typeface="Calibri"/>
                <a:cs typeface="Times New Roman" panose="02020603050405020304" pitchFamily="18" charset="0"/>
              </a:rPr>
              <a:t> Agro Bio Tech, University of Liège.</a:t>
            </a:r>
          </a:p>
          <a:p>
            <a:pPr algn="just"/>
            <a:r>
              <a:rPr lang="en-US" sz="1000" dirty="0">
                <a:latin typeface="Times New Roman" panose="02020603050405020304" pitchFamily="18" charset="0"/>
                <a:cs typeface="Times New Roman" panose="02020603050405020304" pitchFamily="18" charset="0"/>
              </a:rPr>
              <a:t>2: </a:t>
            </a:r>
            <a:r>
              <a:rPr lang="en-US" sz="1000" dirty="0" err="1">
                <a:latin typeface="Times New Roman" panose="02020603050405020304" pitchFamily="18" charset="0"/>
                <a:cs typeface="Times New Roman" panose="02020603050405020304" pitchFamily="18" charset="0"/>
              </a:rPr>
              <a:t>Institut</a:t>
            </a:r>
            <a:r>
              <a:rPr lang="en-US" sz="1000" dirty="0">
                <a:latin typeface="Times New Roman" panose="02020603050405020304" pitchFamily="18" charset="0"/>
                <a:cs typeface="Times New Roman" panose="02020603050405020304" pitchFamily="18" charset="0"/>
              </a:rPr>
              <a:t> de </a:t>
            </a:r>
            <a:r>
              <a:rPr lang="en-US" sz="1000" dirty="0" err="1">
                <a:latin typeface="Times New Roman" panose="02020603050405020304" pitchFamily="18" charset="0"/>
                <a:cs typeface="Times New Roman" panose="02020603050405020304" pitchFamily="18" charset="0"/>
              </a:rPr>
              <a:t>Recherches</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Agronomiques</a:t>
            </a:r>
            <a:r>
              <a:rPr lang="en-US" sz="1000" dirty="0">
                <a:latin typeface="Times New Roman" panose="02020603050405020304" pitchFamily="18" charset="0"/>
                <a:cs typeface="Times New Roman" panose="02020603050405020304" pitchFamily="18" charset="0"/>
              </a:rPr>
              <a:t> et </a:t>
            </a:r>
            <a:r>
              <a:rPr lang="en-US" sz="1000" dirty="0" err="1">
                <a:latin typeface="Times New Roman" panose="02020603050405020304" pitchFamily="18" charset="0"/>
                <a:cs typeface="Times New Roman" panose="02020603050405020304" pitchFamily="18" charset="0"/>
              </a:rPr>
              <a:t>Forestières</a:t>
            </a:r>
            <a:r>
              <a:rPr lang="en-US" sz="1000" dirty="0">
                <a:latin typeface="Times New Roman" panose="02020603050405020304" pitchFamily="18" charset="0"/>
                <a:cs typeface="Times New Roman" panose="02020603050405020304" pitchFamily="18" charset="0"/>
              </a:rPr>
              <a:t> (IRAF) / Centre National  </a:t>
            </a:r>
            <a:r>
              <a:rPr lang="en-US" sz="1000" dirty="0" smtClean="0">
                <a:latin typeface="Times New Roman" panose="02020603050405020304" pitchFamily="18" charset="0"/>
                <a:cs typeface="Times New Roman" panose="02020603050405020304" pitchFamily="18" charset="0"/>
              </a:rPr>
              <a:t> de </a:t>
            </a:r>
            <a:r>
              <a:rPr lang="en-US" sz="1000" dirty="0">
                <a:latin typeface="Times New Roman" panose="02020603050405020304" pitchFamily="18" charset="0"/>
                <a:cs typeface="Times New Roman" panose="02020603050405020304" pitchFamily="18" charset="0"/>
              </a:rPr>
              <a:t>la </a:t>
            </a:r>
            <a:r>
              <a:rPr lang="en-US" sz="1000" dirty="0" err="1">
                <a:latin typeface="Times New Roman" panose="02020603050405020304" pitchFamily="18" charset="0"/>
                <a:cs typeface="Times New Roman" panose="02020603050405020304" pitchFamily="18" charset="0"/>
              </a:rPr>
              <a:t>Recherche</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Scientifique</a:t>
            </a:r>
            <a:r>
              <a:rPr lang="en-US" sz="1000" dirty="0">
                <a:latin typeface="Times New Roman" panose="02020603050405020304" pitchFamily="18" charset="0"/>
                <a:cs typeface="Times New Roman" panose="02020603050405020304" pitchFamily="18" charset="0"/>
              </a:rPr>
              <a:t> et </a:t>
            </a:r>
            <a:r>
              <a:rPr lang="en-US" sz="1000" dirty="0" err="1">
                <a:latin typeface="Times New Roman" panose="02020603050405020304" pitchFamily="18" charset="0"/>
                <a:cs typeface="Times New Roman" panose="02020603050405020304" pitchFamily="18" charset="0"/>
              </a:rPr>
              <a:t>Technologique</a:t>
            </a:r>
            <a:r>
              <a:rPr lang="en-US" sz="1000" dirty="0">
                <a:latin typeface="Times New Roman" panose="02020603050405020304" pitchFamily="18" charset="0"/>
                <a:cs typeface="Times New Roman" panose="02020603050405020304" pitchFamily="18" charset="0"/>
              </a:rPr>
              <a:t> (CENAREST</a:t>
            </a:r>
            <a:r>
              <a:rPr lang="en-US" sz="1000" dirty="0" smtClean="0">
                <a:latin typeface="Times New Roman" panose="02020603050405020304" pitchFamily="18" charset="0"/>
                <a:cs typeface="Times New Roman" panose="02020603050405020304" pitchFamily="18" charset="0"/>
              </a:rPr>
              <a:t>), Gabon.</a:t>
            </a:r>
            <a:endParaRPr lang="fr-FR" sz="1000" dirty="0"/>
          </a:p>
        </p:txBody>
      </p:sp>
      <p:pic>
        <p:nvPicPr>
          <p:cNvPr id="22" name="Picture 4" descr="C:\Users\student9\Documents\Mr NGAMA\Thèse\FORMATION DOCTORALE\LOGOS\Logo CENAR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602" y="6039866"/>
            <a:ext cx="787417" cy="7239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student9\Documents\Mr NGAMA\Thèse\FORMATION DOCTORALE\LOGOS\Logo Gembloux Liè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983" y="6239817"/>
            <a:ext cx="2459639" cy="5389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student9\Documents\Mr NGAMA\Thèse\FORMATION DOCTORALE\LOGOS\Logo IRA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2126" y="6039866"/>
            <a:ext cx="823175" cy="738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000" b="1" dirty="0">
                <a:sym typeface="Wingdings"/>
              </a:rPr>
              <a:t></a:t>
            </a:r>
            <a:r>
              <a:rPr lang="en-US" sz="2200" b="1" spc="-100" dirty="0" smtClean="0">
                <a:solidFill>
                  <a:srgbClr val="1F497D"/>
                </a:solidFill>
                <a:sym typeface="Wingdings"/>
              </a:rPr>
              <a:t> </a:t>
            </a:r>
            <a:r>
              <a:rPr lang="en-US" sz="2200" b="1" spc="-100" dirty="0">
                <a:solidFill>
                  <a:srgbClr val="1F497D"/>
                </a:solidFill>
                <a:sym typeface="Wingdings"/>
              </a:rPr>
              <a:t>Conclusions</a:t>
            </a:r>
            <a:r>
              <a:rPr lang="en-US" sz="2200" b="1" spc="-100" dirty="0" smtClean="0">
                <a:solidFill>
                  <a:srgbClr val="1F497D"/>
                </a:solidFill>
              </a:rPr>
              <a:t> </a:t>
            </a:r>
            <a:r>
              <a:rPr lang="en-US" sz="2200" b="1" spc="-100" dirty="0">
                <a:solidFill>
                  <a:srgbClr val="1F497D"/>
                </a:solidFill>
              </a:rPr>
              <a:t>:</a:t>
            </a:r>
            <a:endParaRPr lang="en-US" sz="2200" b="1" dirty="0"/>
          </a:p>
        </p:txBody>
      </p:sp>
      <p:sp>
        <p:nvSpPr>
          <p:cNvPr id="2" name="Titre 1"/>
          <p:cNvSpPr>
            <a:spLocks noGrp="1"/>
          </p:cNvSpPr>
          <p:nvPr>
            <p:ph type="title"/>
          </p:nvPr>
        </p:nvSpPr>
        <p:spPr>
          <a:xfrm>
            <a:off x="928687" y="1059543"/>
            <a:ext cx="8215314" cy="4429494"/>
          </a:xfrm>
          <a:solidFill>
            <a:schemeClr val="bg1"/>
          </a:solidFill>
        </p:spPr>
        <p:txBody>
          <a:bodyPr>
            <a:noAutofit/>
          </a:bodyPr>
          <a:lstStyle/>
          <a:p>
            <a:pPr>
              <a:lnSpc>
                <a:spcPct val="150000"/>
              </a:lnSpc>
            </a:pPr>
            <a:r>
              <a:rPr lang="en-GB" sz="1800" dirty="0" smtClean="0">
                <a:latin typeface="Times New Roman"/>
                <a:ea typeface="Calibri"/>
                <a:sym typeface="Wingdings"/>
              </a:rPr>
              <a:t> </a:t>
            </a:r>
            <a:r>
              <a:rPr lang="en-US" sz="1800" dirty="0" err="1">
                <a:latin typeface="Times New Roman"/>
                <a:ea typeface="Calibri"/>
              </a:rPr>
              <a:t>Ecophysiological</a:t>
            </a:r>
            <a:r>
              <a:rPr lang="en-US" sz="1800" dirty="0">
                <a:latin typeface="Times New Roman"/>
                <a:ea typeface="Calibri"/>
              </a:rPr>
              <a:t> investigations have already allowed great conservation outcomes in species like amphibians (</a:t>
            </a:r>
            <a:r>
              <a:rPr lang="en-GB" sz="1800" dirty="0" err="1">
                <a:latin typeface="Times New Roman"/>
                <a:ea typeface="Calibri"/>
              </a:rPr>
              <a:t>Blaustein</a:t>
            </a:r>
            <a:r>
              <a:rPr lang="en-GB" sz="1800" dirty="0">
                <a:latin typeface="Times New Roman"/>
                <a:ea typeface="Calibri"/>
              </a:rPr>
              <a:t> </a:t>
            </a:r>
            <a:r>
              <a:rPr lang="en-GB" sz="1800" i="1" dirty="0">
                <a:latin typeface="Times New Roman"/>
                <a:ea typeface="Calibri"/>
              </a:rPr>
              <a:t>et al</a:t>
            </a:r>
            <a:r>
              <a:rPr lang="en-GB" sz="1800" dirty="0">
                <a:latin typeface="Times New Roman"/>
                <a:ea typeface="Calibri"/>
              </a:rPr>
              <a:t>. 2012</a:t>
            </a:r>
            <a:r>
              <a:rPr lang="en-US" sz="1800" dirty="0">
                <a:latin typeface="Times New Roman"/>
                <a:ea typeface="Calibri"/>
              </a:rPr>
              <a:t>), terrestrial carnivores (</a:t>
            </a:r>
            <a:r>
              <a:rPr lang="en-GB" sz="1800" dirty="0">
                <a:latin typeface="Times New Roman"/>
                <a:ea typeface="Calibri"/>
              </a:rPr>
              <a:t>Bryan 2013</a:t>
            </a:r>
            <a:r>
              <a:rPr lang="en-US" sz="1800" dirty="0">
                <a:latin typeface="Times New Roman"/>
                <a:ea typeface="Calibri"/>
              </a:rPr>
              <a:t>) and small desert mammals (</a:t>
            </a:r>
            <a:r>
              <a:rPr lang="en-GB" sz="1800" dirty="0" err="1">
                <a:latin typeface="Times New Roman"/>
                <a:ea typeface="Calibri"/>
              </a:rPr>
              <a:t>Degen</a:t>
            </a:r>
            <a:r>
              <a:rPr lang="en-GB" sz="1800" dirty="0">
                <a:latin typeface="Times New Roman"/>
                <a:ea typeface="Calibri"/>
              </a:rPr>
              <a:t> 1997</a:t>
            </a:r>
            <a:r>
              <a:rPr lang="en-US" sz="1800" dirty="0">
                <a:latin typeface="Times New Roman"/>
                <a:ea typeface="Calibri"/>
              </a:rPr>
              <a:t>). </a:t>
            </a:r>
            <a:r>
              <a:rPr lang="en-US" sz="1800" dirty="0" smtClean="0">
                <a:latin typeface="Times New Roman"/>
                <a:ea typeface="Calibri"/>
              </a:rPr>
              <a:t/>
            </a:r>
            <a:br>
              <a:rPr lang="en-US" sz="1800" dirty="0" smtClean="0">
                <a:latin typeface="Times New Roman"/>
                <a:ea typeface="Calibri"/>
              </a:rPr>
            </a:br>
            <a:r>
              <a:rPr lang="en-US" sz="1800" dirty="0" smtClean="0">
                <a:latin typeface="Times New Roman"/>
                <a:ea typeface="Calibri"/>
              </a:rPr>
              <a:t/>
            </a:r>
            <a:br>
              <a:rPr lang="en-US" sz="1800" dirty="0" smtClean="0">
                <a:latin typeface="Times New Roman"/>
                <a:ea typeface="Calibri"/>
              </a:rPr>
            </a:br>
            <a:r>
              <a:rPr lang="en-GB" sz="1800" dirty="0" smtClean="0">
                <a:latin typeface="Times New Roman"/>
                <a:ea typeface="Calibri"/>
                <a:sym typeface="Wingdings"/>
              </a:rPr>
              <a:t> </a:t>
            </a:r>
            <a:r>
              <a:rPr lang="en-US" sz="1800" dirty="0" smtClean="0">
                <a:latin typeface="Times New Roman"/>
                <a:ea typeface="Calibri"/>
              </a:rPr>
              <a:t>In </a:t>
            </a:r>
            <a:r>
              <a:rPr lang="en-US" sz="1800" dirty="0">
                <a:latin typeface="Times New Roman"/>
                <a:ea typeface="Calibri"/>
              </a:rPr>
              <a:t>elephants, similar investigations are needed, and would have great potential in developing long-term strategies to </a:t>
            </a:r>
            <a:r>
              <a:rPr lang="en-US" sz="1800" dirty="0" smtClean="0">
                <a:latin typeface="Times New Roman"/>
                <a:ea typeface="Calibri"/>
              </a:rPr>
              <a:t>mitigate </a:t>
            </a:r>
            <a:r>
              <a:rPr lang="en-US" sz="1800" dirty="0">
                <a:latin typeface="Times New Roman"/>
                <a:ea typeface="Calibri"/>
              </a:rPr>
              <a:t>elephants’ crop raiding behaviours (</a:t>
            </a:r>
            <a:r>
              <a:rPr lang="en-GB" sz="1800" dirty="0">
                <a:latin typeface="Times New Roman"/>
                <a:ea typeface="Calibri"/>
              </a:rPr>
              <a:t>Tabitha 2013</a:t>
            </a:r>
            <a:r>
              <a:rPr lang="en-US" sz="1800" dirty="0">
                <a:latin typeface="Times New Roman"/>
                <a:ea typeface="Calibri"/>
              </a:rPr>
              <a:t>).</a:t>
            </a:r>
            <a:br>
              <a:rPr lang="en-US" sz="1800" dirty="0">
                <a:latin typeface="Times New Roman"/>
                <a:ea typeface="Calibri"/>
              </a:rPr>
            </a:br>
            <a:r>
              <a:rPr lang="en-US" sz="1800" dirty="0" smtClean="0">
                <a:latin typeface="Times New Roman"/>
                <a:ea typeface="Calibri"/>
              </a:rPr>
              <a:t/>
            </a:r>
            <a:br>
              <a:rPr lang="en-US" sz="1800" dirty="0" smtClean="0">
                <a:latin typeface="Times New Roman"/>
                <a:ea typeface="Calibri"/>
              </a:rPr>
            </a:br>
            <a:r>
              <a:rPr lang="en-GB" sz="1800" dirty="0" smtClean="0">
                <a:latin typeface="Times New Roman"/>
                <a:ea typeface="Calibri"/>
                <a:sym typeface="Wingdings"/>
              </a:rPr>
              <a:t>  </a:t>
            </a:r>
            <a:r>
              <a:rPr lang="en-US" sz="1800" dirty="0" smtClean="0">
                <a:latin typeface="Times New Roman"/>
                <a:ea typeface="Calibri"/>
              </a:rPr>
              <a:t>To </a:t>
            </a:r>
            <a:r>
              <a:rPr lang="en-US" sz="1800" dirty="0">
                <a:latin typeface="Times New Roman"/>
                <a:ea typeface="Calibri"/>
              </a:rPr>
              <a:t>that end, </a:t>
            </a:r>
            <a:r>
              <a:rPr lang="en-US" sz="1800" dirty="0" smtClean="0">
                <a:latin typeface="Times New Roman"/>
                <a:ea typeface="Calibri"/>
              </a:rPr>
              <a:t>simultaneous evaluations </a:t>
            </a:r>
            <a:r>
              <a:rPr lang="en-US" sz="1800" dirty="0">
                <a:latin typeface="Times New Roman"/>
                <a:ea typeface="Calibri"/>
              </a:rPr>
              <a:t>of </a:t>
            </a:r>
            <a:r>
              <a:rPr lang="en-US" sz="1800" dirty="0" smtClean="0">
                <a:latin typeface="Times New Roman"/>
                <a:ea typeface="Calibri"/>
              </a:rPr>
              <a:t>(</a:t>
            </a:r>
            <a:r>
              <a:rPr lang="en-US" sz="1800" dirty="0" err="1" smtClean="0">
                <a:latin typeface="Times New Roman"/>
                <a:ea typeface="Calibri"/>
              </a:rPr>
              <a:t>i</a:t>
            </a:r>
            <a:r>
              <a:rPr lang="en-US" sz="1800" dirty="0" smtClean="0">
                <a:latin typeface="Times New Roman"/>
                <a:ea typeface="Calibri"/>
              </a:rPr>
              <a:t>) excreted </a:t>
            </a:r>
            <a:r>
              <a:rPr lang="en-US" sz="1800" dirty="0">
                <a:latin typeface="Times New Roman"/>
                <a:ea typeface="Calibri"/>
              </a:rPr>
              <a:t>steroid </a:t>
            </a:r>
            <a:r>
              <a:rPr lang="en-US" sz="1800" dirty="0" smtClean="0">
                <a:latin typeface="Times New Roman"/>
                <a:ea typeface="Calibri"/>
              </a:rPr>
              <a:t>metabolites, (ii) nutritional parameters of ingested food and (iii) parasite </a:t>
            </a:r>
            <a:r>
              <a:rPr lang="en-US" sz="1800" dirty="0">
                <a:latin typeface="Times New Roman"/>
                <a:ea typeface="Calibri"/>
              </a:rPr>
              <a:t>loads in </a:t>
            </a:r>
            <a:r>
              <a:rPr lang="en-US" sz="1800" dirty="0" smtClean="0">
                <a:latin typeface="Times New Roman"/>
                <a:ea typeface="Calibri"/>
              </a:rPr>
              <a:t>dungs will give key data </a:t>
            </a:r>
            <a:r>
              <a:rPr lang="en-US" sz="1800" dirty="0">
                <a:latin typeface="Times New Roman"/>
                <a:ea typeface="Calibri"/>
              </a:rPr>
              <a:t>to </a:t>
            </a:r>
            <a:r>
              <a:rPr lang="en-US" sz="1800" dirty="0" smtClean="0">
                <a:latin typeface="Times New Roman"/>
                <a:ea typeface="Calibri"/>
              </a:rPr>
              <a:t>understand</a:t>
            </a:r>
            <a:r>
              <a:rPr lang="en-US" sz="1800" dirty="0">
                <a:latin typeface="Times New Roman"/>
                <a:ea typeface="Calibri"/>
              </a:rPr>
              <a:t>, </a:t>
            </a:r>
            <a:r>
              <a:rPr lang="en-US" sz="1800" dirty="0" smtClean="0">
                <a:latin typeface="Times New Roman"/>
                <a:ea typeface="Calibri"/>
              </a:rPr>
              <a:t>forecast  and mitigate </a:t>
            </a:r>
            <a:r>
              <a:rPr lang="en-US" sz="1800" dirty="0">
                <a:latin typeface="Times New Roman"/>
                <a:ea typeface="Calibri"/>
              </a:rPr>
              <a:t>elephants’ </a:t>
            </a:r>
            <a:r>
              <a:rPr lang="en-US" sz="1800" dirty="0" smtClean="0">
                <a:latin typeface="Times New Roman"/>
                <a:ea typeface="Calibri"/>
              </a:rPr>
              <a:t>crop raiding behaviours .</a:t>
            </a:r>
            <a:endParaRPr lang="fr-FR" sz="18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pic>
        <p:nvPicPr>
          <p:cNvPr id="14" name="Picture 6" descr="C:\Users\student9\Pictures\Elephants dans banan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29" y="5536335"/>
            <a:ext cx="2419872"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NGAMA\THESE\GAMBA\BEES ELEPHANTS DATA\Beehive camera trap images\Site10\Aug2012\31Aug2012\IMG_00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5238948" y="5536337"/>
            <a:ext cx="1485181"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DCIM\100PHOTO\PICT0263.JPG"/>
          <p:cNvPicPr>
            <a:picLocks noChangeAspect="1" noChangeArrowheads="1"/>
          </p:cNvPicPr>
          <p:nvPr/>
        </p:nvPicPr>
        <p:blipFill>
          <a:blip r:embed="rId5" cstate="print"/>
          <a:srcRect/>
          <a:stretch>
            <a:fillRect/>
          </a:stretch>
        </p:blipFill>
        <p:spPr bwMode="auto">
          <a:xfrm>
            <a:off x="3382067" y="5536335"/>
            <a:ext cx="1856881" cy="1392660"/>
          </a:xfrm>
          <a:prstGeom prst="rect">
            <a:avLst/>
          </a:prstGeom>
          <a:noFill/>
        </p:spPr>
      </p:pic>
      <p:pic>
        <p:nvPicPr>
          <p:cNvPr id="21" name="Picture 4" descr="I:\NGAMA\THESE\MONT de CRISTAL\Photos dégats d éléphants\IMG006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39" y="5536336"/>
            <a:ext cx="2443327"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student9\Pictures\Elephants devant plantation de banan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36335"/>
            <a:ext cx="1857375"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6"/>
          <p:cNvSpPr>
            <a:spLocks noGrp="1"/>
          </p:cNvSpPr>
          <p:nvPr>
            <p:ph type="sldNum" sz="quarter" idx="12"/>
          </p:nvPr>
        </p:nvSpPr>
        <p:spPr bwMode="auto">
          <a:xfrm>
            <a:off x="8581696" y="49539"/>
            <a:ext cx="388883"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10</a:t>
            </a:fld>
            <a:endParaRPr lang="en-US" altLang="fr-FR" dirty="0" smtClean="0"/>
          </a:p>
        </p:txBody>
      </p:sp>
    </p:spTree>
    <p:extLst>
      <p:ext uri="{BB962C8B-B14F-4D97-AF65-F5344CB8AC3E}">
        <p14:creationId xmlns:p14="http://schemas.microsoft.com/office/powerpoint/2010/main" val="271605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425450"/>
            <a:ext cx="9144000" cy="6432550"/>
          </a:xfrm>
          <a:solidFill>
            <a:schemeClr val="bg1"/>
          </a:solidFill>
        </p:spPr>
        <p:txBody>
          <a:bodyPr>
            <a:noAutofit/>
          </a:bodyPr>
          <a:lstStyle/>
          <a:p>
            <a:pPr>
              <a:defRPr/>
            </a:pPr>
            <a:r>
              <a:rPr lang="fr-FR" sz="3600" b="1" dirty="0" smtClean="0"/>
              <a:t>		</a:t>
            </a:r>
            <a:endParaRPr lang="fr-FR" sz="36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6" y="49539"/>
            <a:ext cx="388883"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11</a:t>
            </a:fld>
            <a:endParaRPr lang="en-US" altLang="fr-FR" dirty="0" smtClean="0"/>
          </a:p>
        </p:txBody>
      </p:sp>
      <p:pic>
        <p:nvPicPr>
          <p:cNvPr id="1026" name="Picture 2" descr="C:\Users\student9\Pictures\Femme et éléphant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3226" y="807226"/>
            <a:ext cx="6050774" cy="60507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Bulle ronde 2"/>
          <p:cNvSpPr/>
          <p:nvPr/>
        </p:nvSpPr>
        <p:spPr>
          <a:xfrm>
            <a:off x="191942" y="425450"/>
            <a:ext cx="3294992" cy="3237186"/>
          </a:xfrm>
          <a:prstGeom prst="wedgeEllipseCallout">
            <a:avLst>
              <a:gd name="adj1" fmla="val 98194"/>
              <a:gd name="adj2" fmla="val -8108"/>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3200" b="1" dirty="0" err="1" smtClean="0"/>
              <a:t>Thank</a:t>
            </a:r>
            <a:r>
              <a:rPr lang="fr-FR" sz="3200" b="1" dirty="0" smtClean="0"/>
              <a:t> </a:t>
            </a:r>
            <a:r>
              <a:rPr lang="fr-FR" sz="3200" b="1" dirty="0" err="1" smtClean="0"/>
              <a:t>you</a:t>
            </a:r>
            <a:r>
              <a:rPr lang="fr-FR" sz="3200" b="1" dirty="0" smtClean="0"/>
              <a:t> for attention </a:t>
            </a:r>
            <a:r>
              <a:rPr lang="fr-FR" sz="3200" b="1" dirty="0"/>
              <a:t>!</a:t>
            </a:r>
            <a:endParaRPr lang="fr-FR" sz="3200" dirty="0"/>
          </a:p>
        </p:txBody>
      </p:sp>
      <p:pic>
        <p:nvPicPr>
          <p:cNvPr id="1028" name="Picture 4" descr="C:\Users\student9\Documents\Mr NGAMA\Thèse\FORMATION DOCTORALE\LOGOS\Logo CENAR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3226" y="6001659"/>
            <a:ext cx="787417" cy="7239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tudent9\Documents\Mr NGAMA\Thèse\FORMATION DOCTORALE\LOGOS\Logo Gembloux Liè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07" y="6201610"/>
            <a:ext cx="2459639" cy="538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tudent9\Documents\Mr NGAMA\Thèse\FORMATION DOCTORALE\LOGOS\Logo IRA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1750" y="6001659"/>
            <a:ext cx="823175" cy="7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85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endParaRPr lang="en-US" sz="1600" b="1" dirty="0"/>
          </a:p>
        </p:txBody>
      </p:sp>
      <p:sp>
        <p:nvSpPr>
          <p:cNvPr id="2" name="Titre 1"/>
          <p:cNvSpPr>
            <a:spLocks noGrp="1"/>
          </p:cNvSpPr>
          <p:nvPr>
            <p:ph type="title"/>
          </p:nvPr>
        </p:nvSpPr>
        <p:spPr>
          <a:xfrm>
            <a:off x="928687" y="425450"/>
            <a:ext cx="8215314" cy="6432550"/>
          </a:xfrm>
          <a:solidFill>
            <a:schemeClr val="bg1"/>
          </a:solidFill>
        </p:spPr>
        <p:txBody>
          <a:bodyPr>
            <a:noAutofit/>
          </a:bodyPr>
          <a:lstStyle/>
          <a:p>
            <a:pPr>
              <a:lnSpc>
                <a:spcPct val="150000"/>
              </a:lnSpc>
            </a:pPr>
            <a:r>
              <a:rPr lang="en-US" sz="2800" b="1" u="sng" dirty="0" smtClean="0"/>
              <a:t>Content</a:t>
            </a:r>
            <a:r>
              <a:rPr lang="en-US" sz="2800" b="1" dirty="0" smtClean="0"/>
              <a:t> : </a:t>
            </a:r>
            <a:r>
              <a:rPr lang="en-US" sz="2000" b="1" dirty="0" smtClean="0"/>
              <a:t/>
            </a:r>
            <a:br>
              <a:rPr lang="en-US" sz="2000" b="1" dirty="0" smtClean="0"/>
            </a:br>
            <a:r>
              <a:rPr lang="en-US" sz="2000" b="1" dirty="0" smtClean="0">
                <a:sym typeface="Wingdings"/>
              </a:rPr>
              <a:t></a:t>
            </a:r>
            <a:r>
              <a:rPr lang="en-US" sz="2000" b="1" dirty="0" smtClean="0"/>
              <a:t> Introduction: conservation context</a:t>
            </a:r>
            <a:br>
              <a:rPr lang="en-US" sz="2000" b="1" dirty="0" smtClean="0"/>
            </a:br>
            <a:r>
              <a:rPr lang="en-US" sz="2000" b="1" dirty="0"/>
              <a:t/>
            </a:r>
            <a:br>
              <a:rPr lang="en-US" sz="2000" b="1" dirty="0"/>
            </a:br>
            <a:r>
              <a:rPr lang="en-US" sz="2000" b="1" dirty="0" smtClean="0">
                <a:sym typeface="Wingdings"/>
              </a:rPr>
              <a:t> </a:t>
            </a:r>
            <a:r>
              <a:rPr lang="en-US" sz="2000" b="1" dirty="0" smtClean="0"/>
              <a:t>Ecophysiology : definition and </a:t>
            </a:r>
            <a:r>
              <a:rPr lang="en-US" sz="2000" b="1" dirty="0"/>
              <a:t>conservation </a:t>
            </a:r>
            <a:r>
              <a:rPr lang="en-US" sz="2000" b="1" dirty="0" smtClean="0"/>
              <a:t>achievements</a:t>
            </a:r>
            <a:br>
              <a:rPr lang="en-US" sz="2000" b="1" dirty="0" smtClean="0"/>
            </a:br>
            <a:r>
              <a:rPr lang="en-US" sz="2000" b="1" dirty="0"/>
              <a:t/>
            </a:r>
            <a:br>
              <a:rPr lang="en-US" sz="2000" b="1" dirty="0"/>
            </a:br>
            <a:r>
              <a:rPr lang="en-US" sz="2000" b="1" dirty="0">
                <a:sym typeface="Wingdings"/>
              </a:rPr>
              <a:t></a:t>
            </a:r>
            <a:r>
              <a:rPr lang="en-US" sz="2000" b="1" dirty="0" smtClean="0"/>
              <a:t> </a:t>
            </a:r>
            <a:r>
              <a:rPr lang="en-US" sz="2000" b="1" dirty="0"/>
              <a:t>African elephant conservation status and basic </a:t>
            </a:r>
            <a:r>
              <a:rPr lang="en-US" sz="2000" b="1" dirty="0" smtClean="0"/>
              <a:t>biology</a:t>
            </a:r>
            <a:br>
              <a:rPr lang="en-US" sz="2000" b="1" dirty="0" smtClean="0"/>
            </a:br>
            <a:r>
              <a:rPr lang="en-US" sz="2000" b="1" dirty="0"/>
              <a:t/>
            </a:r>
            <a:br>
              <a:rPr lang="en-US" sz="2000" b="1" dirty="0"/>
            </a:br>
            <a:r>
              <a:rPr lang="en-US" sz="2000" b="1" dirty="0" smtClean="0">
                <a:sym typeface="Wingdings"/>
              </a:rPr>
              <a:t> How to investigate elephant ecophysiology ?</a:t>
            </a:r>
            <a:br>
              <a:rPr lang="en-US" sz="2000" b="1" dirty="0" smtClean="0">
                <a:sym typeface="Wingdings"/>
              </a:rPr>
            </a:br>
            <a:r>
              <a:rPr lang="en-US" sz="2000" b="1" dirty="0" smtClean="0">
                <a:sym typeface="Wingdings"/>
              </a:rPr>
              <a:t>  </a:t>
            </a:r>
            <a:r>
              <a:rPr lang="en-US" sz="1600" u="sng" dirty="0" smtClean="0">
                <a:sym typeface="Wingdings"/>
              </a:rPr>
              <a:t>Three basic approaches:</a:t>
            </a:r>
            <a:br>
              <a:rPr lang="en-US" sz="1600" u="sng" dirty="0" smtClean="0">
                <a:sym typeface="Wingdings"/>
              </a:rPr>
            </a:br>
            <a:r>
              <a:rPr lang="en-US" sz="1600" b="1" dirty="0" smtClean="0">
                <a:sym typeface="Wingdings"/>
              </a:rPr>
              <a:t> </a:t>
            </a:r>
            <a:r>
              <a:rPr lang="en-US" sz="1600" dirty="0" smtClean="0">
                <a:sym typeface="Wingdings 2"/>
              </a:rPr>
              <a:t> Using hormones: </a:t>
            </a:r>
            <a:r>
              <a:rPr lang="en-US" sz="1600" dirty="0" smtClean="0"/>
              <a:t>Hormones, reproduction </a:t>
            </a:r>
            <a:r>
              <a:rPr lang="en-US" sz="1600" dirty="0"/>
              <a:t>and crop raiding </a:t>
            </a:r>
            <a:r>
              <a:rPr lang="en-US" sz="1600" dirty="0" smtClean="0"/>
              <a:t>behavior </a:t>
            </a:r>
            <a:r>
              <a:rPr lang="en-US" sz="1600" dirty="0"/>
              <a:t>in elephants</a:t>
            </a:r>
            <a:br>
              <a:rPr lang="en-US" sz="1600" dirty="0"/>
            </a:br>
            <a:r>
              <a:rPr lang="en-US" sz="1600" dirty="0">
                <a:sym typeface="Wingdings"/>
              </a:rPr>
              <a:t> </a:t>
            </a:r>
            <a:r>
              <a:rPr lang="en-US" sz="1600" dirty="0" smtClean="0">
                <a:sym typeface="Wingdings 2"/>
              </a:rPr>
              <a:t> Using nutrition parameters:</a:t>
            </a:r>
            <a:r>
              <a:rPr lang="en-US" sz="1600" dirty="0" smtClean="0">
                <a:sym typeface="Wingdings"/>
              </a:rPr>
              <a:t> </a:t>
            </a:r>
            <a:r>
              <a:rPr lang="en-US" sz="1600" dirty="0" smtClean="0"/>
              <a:t>Reproduction and Nutrition are related to the crop </a:t>
            </a:r>
            <a:r>
              <a:rPr lang="en-US" sz="1600" dirty="0"/>
              <a:t>raiding </a:t>
            </a:r>
            <a:r>
              <a:rPr lang="en-US" sz="1600" dirty="0" smtClean="0"/>
              <a:t>behavior </a:t>
            </a:r>
            <a:r>
              <a:rPr lang="en-US" sz="1600" dirty="0"/>
              <a:t>in elephants</a:t>
            </a:r>
            <a:br>
              <a:rPr lang="en-US" sz="1600" dirty="0"/>
            </a:br>
            <a:r>
              <a:rPr lang="en-US" sz="1600" dirty="0" smtClean="0"/>
              <a:t> </a:t>
            </a:r>
            <a:r>
              <a:rPr lang="en-US" sz="1600" dirty="0" smtClean="0">
                <a:sym typeface="Wingdings 2"/>
              </a:rPr>
              <a:t></a:t>
            </a:r>
            <a:r>
              <a:rPr lang="en-US" sz="1600" dirty="0" smtClean="0">
                <a:sym typeface="Wingdings"/>
              </a:rPr>
              <a:t> Using health and infection parameters: </a:t>
            </a:r>
            <a:r>
              <a:rPr lang="en-US" sz="1600" dirty="0" smtClean="0"/>
              <a:t>Parasitism is related to the </a:t>
            </a:r>
            <a:r>
              <a:rPr lang="en-US" sz="1600" dirty="0"/>
              <a:t>crop raiding </a:t>
            </a:r>
            <a:r>
              <a:rPr lang="en-US" sz="1600" dirty="0" smtClean="0"/>
              <a:t>behavior </a:t>
            </a:r>
            <a:r>
              <a:rPr lang="en-US" sz="1600" dirty="0"/>
              <a:t>in </a:t>
            </a:r>
            <a:r>
              <a:rPr lang="en-US" sz="1600" dirty="0" smtClean="0"/>
              <a:t>elephants</a:t>
            </a:r>
            <a:r>
              <a:rPr lang="en-US" sz="1800" dirty="0" smtClean="0"/>
              <a:t/>
            </a:r>
            <a:br>
              <a:rPr lang="en-US" sz="1800" dirty="0" smtClean="0"/>
            </a:br>
            <a:r>
              <a:rPr lang="en-US" sz="2000" b="1" dirty="0" smtClean="0">
                <a:sym typeface="Wingdings"/>
              </a:rPr>
              <a:t> </a:t>
            </a:r>
            <a:r>
              <a:rPr lang="en-US" sz="2000" b="1" dirty="0" smtClean="0"/>
              <a:t>Conclusion</a:t>
            </a:r>
            <a:endParaRPr lang="fr-FR" sz="20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2</a:t>
            </a:fld>
            <a:endParaRPr lang="en-US" altLang="fr-FR" dirty="0" smtClean="0"/>
          </a:p>
        </p:txBody>
      </p:sp>
    </p:spTree>
    <p:extLst>
      <p:ext uri="{BB962C8B-B14F-4D97-AF65-F5344CB8AC3E}">
        <p14:creationId xmlns:p14="http://schemas.microsoft.com/office/powerpoint/2010/main" val="4246015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200" b="1" spc="-100" dirty="0">
                <a:solidFill>
                  <a:srgbClr val="1F497D"/>
                </a:solidFill>
                <a:sym typeface="Wingdings"/>
              </a:rPr>
              <a:t></a:t>
            </a:r>
            <a:r>
              <a:rPr lang="en-US" sz="2200" b="1" spc="-100" dirty="0">
                <a:solidFill>
                  <a:srgbClr val="1F497D"/>
                </a:solidFill>
              </a:rPr>
              <a:t> Introduction :</a:t>
            </a:r>
          </a:p>
        </p:txBody>
      </p:sp>
      <p:sp>
        <p:nvSpPr>
          <p:cNvPr id="2" name="Titre 1"/>
          <p:cNvSpPr>
            <a:spLocks noGrp="1"/>
          </p:cNvSpPr>
          <p:nvPr>
            <p:ph type="title"/>
          </p:nvPr>
        </p:nvSpPr>
        <p:spPr>
          <a:xfrm>
            <a:off x="928687" y="1059543"/>
            <a:ext cx="8215314" cy="4429494"/>
          </a:xfrm>
          <a:solidFill>
            <a:schemeClr val="bg1"/>
          </a:solidFill>
        </p:spPr>
        <p:txBody>
          <a:bodyPr>
            <a:noAutofit/>
          </a:bodyPr>
          <a:lstStyle/>
          <a:p>
            <a:pPr>
              <a:lnSpc>
                <a:spcPct val="150000"/>
              </a:lnSpc>
              <a:spcAft>
                <a:spcPts val="2400"/>
              </a:spcAft>
            </a:pPr>
            <a:r>
              <a:rPr lang="en-GB" sz="2000" dirty="0" smtClean="0">
                <a:latin typeface="Times New Roman"/>
                <a:ea typeface="Calibri"/>
                <a:sym typeface="Wingdings"/>
              </a:rPr>
              <a:t> </a:t>
            </a:r>
            <a:r>
              <a:rPr lang="en-GB" sz="2000" dirty="0" smtClean="0">
                <a:latin typeface="Times New Roman"/>
                <a:ea typeface="Calibri"/>
              </a:rPr>
              <a:t>The earth is facing </a:t>
            </a:r>
            <a:r>
              <a:rPr lang="en-GB" sz="2000" dirty="0">
                <a:latin typeface="Times New Roman"/>
                <a:ea typeface="Calibri"/>
              </a:rPr>
              <a:t>its sixth mass extinction due to human-related </a:t>
            </a:r>
            <a:r>
              <a:rPr lang="en-GB" sz="2000" dirty="0" smtClean="0">
                <a:latin typeface="Times New Roman"/>
                <a:ea typeface="Calibri"/>
              </a:rPr>
              <a:t>activities</a:t>
            </a:r>
            <a:r>
              <a:rPr lang="en-GB" sz="2000" dirty="0">
                <a:latin typeface="Times New Roman"/>
                <a:ea typeface="Calibri"/>
              </a:rPr>
              <a:t> </a:t>
            </a:r>
            <a:r>
              <a:rPr lang="en-GB" sz="2000" dirty="0" smtClean="0">
                <a:latin typeface="Times New Roman"/>
                <a:ea typeface="Calibri"/>
              </a:rPr>
              <a:t>(Leakey, 1996; Wilson, </a:t>
            </a:r>
            <a:r>
              <a:rPr lang="en-GB" sz="2000" dirty="0">
                <a:latin typeface="Times New Roman"/>
                <a:ea typeface="Calibri"/>
              </a:rPr>
              <a:t>2002</a:t>
            </a:r>
            <a:r>
              <a:rPr lang="en-GB" sz="2000" dirty="0" smtClean="0">
                <a:latin typeface="Times New Roman"/>
                <a:ea typeface="Calibri"/>
              </a:rPr>
              <a:t>).</a:t>
            </a:r>
            <a:br>
              <a:rPr lang="en-GB" sz="2000" dirty="0" smtClean="0">
                <a:latin typeface="Times New Roman"/>
                <a:ea typeface="Calibri"/>
              </a:rPr>
            </a:br>
            <a:r>
              <a:rPr lang="en-GB" sz="2000" dirty="0" smtClean="0">
                <a:latin typeface="Times New Roman"/>
                <a:ea typeface="Calibri"/>
                <a:sym typeface="Wingdings"/>
              </a:rPr>
              <a:t>  C</a:t>
            </a:r>
            <a:r>
              <a:rPr lang="en-GB" sz="2000" dirty="0" smtClean="0">
                <a:latin typeface="Times New Roman"/>
                <a:ea typeface="Calibri"/>
              </a:rPr>
              <a:t>onservation </a:t>
            </a:r>
            <a:r>
              <a:rPr lang="en-GB" sz="2000" dirty="0">
                <a:latin typeface="Times New Roman"/>
                <a:ea typeface="Calibri"/>
              </a:rPr>
              <a:t>science has emerged as a crisis discipline to stem that biodiversity loss (Soule´ 1985, </a:t>
            </a:r>
            <a:r>
              <a:rPr lang="en-GB" sz="2000" dirty="0" err="1">
                <a:latin typeface="Times New Roman"/>
                <a:ea typeface="Calibri"/>
              </a:rPr>
              <a:t>Kareiva</a:t>
            </a:r>
            <a:r>
              <a:rPr lang="en-GB" sz="2000" dirty="0">
                <a:latin typeface="Times New Roman"/>
                <a:ea typeface="Calibri"/>
              </a:rPr>
              <a:t> &amp; </a:t>
            </a:r>
            <a:r>
              <a:rPr lang="en-GB" sz="2000" dirty="0" err="1">
                <a:latin typeface="Times New Roman"/>
                <a:ea typeface="Calibri"/>
              </a:rPr>
              <a:t>Marvier</a:t>
            </a:r>
            <a:r>
              <a:rPr lang="en-GB" sz="2000" dirty="0">
                <a:latin typeface="Times New Roman"/>
                <a:ea typeface="Calibri"/>
              </a:rPr>
              <a:t> 2012, Cooke </a:t>
            </a:r>
            <a:r>
              <a:rPr lang="en-GB" sz="2000" i="1" dirty="0">
                <a:latin typeface="Times New Roman"/>
                <a:ea typeface="Calibri"/>
              </a:rPr>
              <a:t>et al.</a:t>
            </a:r>
            <a:r>
              <a:rPr lang="en-GB" sz="2000" dirty="0">
                <a:latin typeface="Times New Roman"/>
                <a:ea typeface="Calibri"/>
              </a:rPr>
              <a:t> 2014). </a:t>
            </a:r>
            <a:r>
              <a:rPr lang="en-GB" sz="2000" dirty="0" smtClean="0">
                <a:latin typeface="Times New Roman"/>
                <a:ea typeface="Calibri"/>
              </a:rPr>
              <a:t/>
            </a:r>
            <a:br>
              <a:rPr lang="en-GB" sz="2000" dirty="0" smtClean="0">
                <a:latin typeface="Times New Roman"/>
                <a:ea typeface="Calibri"/>
              </a:rPr>
            </a:br>
            <a:r>
              <a:rPr lang="en-GB" sz="2000" dirty="0" smtClean="0">
                <a:latin typeface="Times New Roman"/>
                <a:ea typeface="Calibri"/>
                <a:sym typeface="Wingdings"/>
              </a:rPr>
              <a:t>  </a:t>
            </a:r>
            <a:r>
              <a:rPr lang="en-GB" sz="2000" dirty="0" smtClean="0">
                <a:latin typeface="Times New Roman"/>
                <a:ea typeface="Calibri"/>
              </a:rPr>
              <a:t>To </a:t>
            </a:r>
            <a:r>
              <a:rPr lang="en-GB" sz="2000" dirty="0" err="1" smtClean="0">
                <a:latin typeface="Times New Roman"/>
                <a:ea typeface="Calibri"/>
              </a:rPr>
              <a:t>adress</a:t>
            </a:r>
            <a:r>
              <a:rPr lang="en-GB" sz="2000" dirty="0" smtClean="0">
                <a:latin typeface="Times New Roman"/>
                <a:ea typeface="Calibri"/>
              </a:rPr>
              <a:t> biodiversity loss conservation science requires  </a:t>
            </a:r>
            <a:r>
              <a:rPr lang="en-GB" sz="2000" dirty="0">
                <a:latin typeface="Times New Roman"/>
                <a:ea typeface="Calibri"/>
              </a:rPr>
              <a:t>interdisciplinary </a:t>
            </a:r>
            <a:r>
              <a:rPr lang="en-GB" sz="2000" dirty="0" smtClean="0">
                <a:latin typeface="Times New Roman"/>
                <a:ea typeface="Calibri"/>
              </a:rPr>
              <a:t>approaches which bring </a:t>
            </a:r>
            <a:r>
              <a:rPr lang="en-GB" sz="2000" dirty="0">
                <a:latin typeface="Times New Roman"/>
                <a:ea typeface="Calibri"/>
              </a:rPr>
              <a:t>together experts across different fields , such as “Ecophysiology</a:t>
            </a:r>
            <a:r>
              <a:rPr lang="en-GB" sz="2000" dirty="0" smtClean="0">
                <a:latin typeface="Times New Roman"/>
                <a:ea typeface="Calibri"/>
              </a:rPr>
              <a:t>” (</a:t>
            </a:r>
            <a:r>
              <a:rPr lang="en-GB" sz="2000" dirty="0">
                <a:latin typeface="Times New Roman"/>
                <a:ea typeface="Calibri"/>
              </a:rPr>
              <a:t>Soule´ 1986, Cooke </a:t>
            </a:r>
            <a:r>
              <a:rPr lang="en-GB" sz="2000" i="1" dirty="0">
                <a:latin typeface="Times New Roman"/>
                <a:ea typeface="Calibri"/>
              </a:rPr>
              <a:t>et al.</a:t>
            </a:r>
            <a:r>
              <a:rPr lang="en-GB" sz="2000" dirty="0">
                <a:latin typeface="Times New Roman"/>
                <a:ea typeface="Calibri"/>
              </a:rPr>
              <a:t> 2014</a:t>
            </a:r>
            <a:r>
              <a:rPr lang="en-GB" sz="2000" dirty="0" smtClean="0">
                <a:latin typeface="Times New Roman"/>
                <a:ea typeface="Calibri"/>
              </a:rPr>
              <a:t>).</a:t>
            </a:r>
            <a:br>
              <a:rPr lang="en-GB" sz="2000" dirty="0" smtClean="0">
                <a:latin typeface="Times New Roman"/>
                <a:ea typeface="Calibri"/>
              </a:rPr>
            </a:br>
            <a:r>
              <a:rPr lang="en-GB" sz="2000" dirty="0" smtClean="0">
                <a:latin typeface="Times New Roman"/>
                <a:ea typeface="Calibri"/>
                <a:sym typeface="Wingdings"/>
              </a:rPr>
              <a:t>  </a:t>
            </a:r>
            <a:r>
              <a:rPr lang="en-GB" sz="2000" dirty="0" smtClean="0"/>
              <a:t>Surprisingly </a:t>
            </a:r>
            <a:r>
              <a:rPr lang="en-GB" sz="2000" dirty="0"/>
              <a:t>few conservationists utilize </a:t>
            </a:r>
            <a:r>
              <a:rPr lang="en-GB" sz="2000" dirty="0" err="1" smtClean="0"/>
              <a:t>ecophysiological</a:t>
            </a:r>
            <a:r>
              <a:rPr lang="en-GB" sz="2000" dirty="0" smtClean="0"/>
              <a:t> methodology.</a:t>
            </a:r>
            <a:br>
              <a:rPr lang="en-GB" sz="2000" dirty="0" smtClean="0"/>
            </a:br>
            <a:r>
              <a:rPr lang="en-GB" sz="2000" dirty="0">
                <a:latin typeface="Times New Roman"/>
                <a:ea typeface="Calibri"/>
                <a:sym typeface="Wingdings"/>
              </a:rPr>
              <a:t> </a:t>
            </a:r>
            <a:r>
              <a:rPr lang="en-GB" sz="2000" dirty="0" smtClean="0">
                <a:latin typeface="Times New Roman"/>
                <a:ea typeface="Calibri"/>
                <a:sym typeface="Wingdings"/>
              </a:rPr>
              <a:t> </a:t>
            </a:r>
            <a:r>
              <a:rPr lang="en-GB" sz="2000" dirty="0" smtClean="0"/>
              <a:t>Here </a:t>
            </a:r>
            <a:r>
              <a:rPr lang="en-US" sz="2000" dirty="0" smtClean="0"/>
              <a:t>we </a:t>
            </a:r>
            <a:r>
              <a:rPr lang="en-US" sz="2000" dirty="0"/>
              <a:t>discuss how </a:t>
            </a:r>
            <a:r>
              <a:rPr lang="en-US" sz="2000" dirty="0" err="1"/>
              <a:t>ecophysiological</a:t>
            </a:r>
            <a:r>
              <a:rPr lang="en-US" sz="2000" dirty="0"/>
              <a:t> explorations could help understand elephant crop raiding </a:t>
            </a:r>
            <a:r>
              <a:rPr lang="en-US" sz="2000" dirty="0" err="1"/>
              <a:t>behaviour</a:t>
            </a:r>
            <a:r>
              <a:rPr lang="en-US" sz="2000" dirty="0"/>
              <a:t> and identify related gaps in knowledge.</a:t>
            </a:r>
            <a:endParaRPr lang="fr-FR" sz="20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3</a:t>
            </a:fld>
            <a:endParaRPr lang="en-US" altLang="fr-FR" dirty="0" smtClean="0"/>
          </a:p>
        </p:txBody>
      </p:sp>
      <p:pic>
        <p:nvPicPr>
          <p:cNvPr id="14" name="Picture 6" descr="C:\Users\student9\Pictures\Elephants dans banan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29" y="5536335"/>
            <a:ext cx="2419872"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NGAMA\THESE\GAMBA\BEES ELEPHANTS DATA\Beehive camera trap images\Site10\Aug2012\31Aug2012\IMG_00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5238948" y="5536337"/>
            <a:ext cx="1485181"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DCIM\100PHOTO\PICT0263.JPG"/>
          <p:cNvPicPr>
            <a:picLocks noChangeAspect="1" noChangeArrowheads="1"/>
          </p:cNvPicPr>
          <p:nvPr/>
        </p:nvPicPr>
        <p:blipFill>
          <a:blip r:embed="rId5" cstate="print"/>
          <a:srcRect/>
          <a:stretch>
            <a:fillRect/>
          </a:stretch>
        </p:blipFill>
        <p:spPr bwMode="auto">
          <a:xfrm>
            <a:off x="3382067" y="5536335"/>
            <a:ext cx="1856881" cy="1392660"/>
          </a:xfrm>
          <a:prstGeom prst="rect">
            <a:avLst/>
          </a:prstGeom>
          <a:noFill/>
        </p:spPr>
      </p:pic>
      <p:pic>
        <p:nvPicPr>
          <p:cNvPr id="21" name="Picture 4" descr="I:\NGAMA\THESE\MONT de CRISTAL\Photos dégats d éléphants\IMG006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39" y="5536336"/>
            <a:ext cx="2443327"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student9\Pictures\Elephants devant plantation de banan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36335"/>
            <a:ext cx="1857375"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95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200" b="1" spc="-100" dirty="0">
                <a:solidFill>
                  <a:srgbClr val="1F497D"/>
                </a:solidFill>
                <a:sym typeface="Wingdings"/>
              </a:rPr>
              <a:t></a:t>
            </a:r>
            <a:r>
              <a:rPr lang="en-US" sz="2200" b="1" spc="-100" dirty="0">
                <a:solidFill>
                  <a:srgbClr val="1F497D"/>
                </a:solidFill>
              </a:rPr>
              <a:t> Introduction :</a:t>
            </a:r>
          </a:p>
        </p:txBody>
      </p:sp>
      <p:sp>
        <p:nvSpPr>
          <p:cNvPr id="2" name="Titre 1"/>
          <p:cNvSpPr>
            <a:spLocks noGrp="1"/>
          </p:cNvSpPr>
          <p:nvPr>
            <p:ph type="title"/>
          </p:nvPr>
        </p:nvSpPr>
        <p:spPr>
          <a:xfrm>
            <a:off x="928687" y="1059543"/>
            <a:ext cx="8215314" cy="4429494"/>
          </a:xfrm>
          <a:solidFill>
            <a:schemeClr val="bg1"/>
          </a:solidFill>
        </p:spPr>
        <p:txBody>
          <a:bodyPr>
            <a:noAutofit/>
          </a:bodyPr>
          <a:lstStyle/>
          <a:p>
            <a:pPr>
              <a:lnSpc>
                <a:spcPct val="150000"/>
              </a:lnSpc>
              <a:spcAft>
                <a:spcPts val="2400"/>
              </a:spcAft>
            </a:pPr>
            <a:r>
              <a:rPr lang="en-GB" sz="2000" dirty="0" smtClean="0">
                <a:latin typeface="Times New Roman"/>
                <a:ea typeface="Calibri"/>
                <a:sym typeface="Wingdings"/>
              </a:rPr>
              <a:t></a:t>
            </a:r>
            <a:endParaRPr lang="fr-FR" sz="20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4</a:t>
            </a:fld>
            <a:endParaRPr lang="en-US" altLang="fr-FR" dirty="0" smtClean="0"/>
          </a:p>
        </p:txBody>
      </p:sp>
      <p:graphicFrame>
        <p:nvGraphicFramePr>
          <p:cNvPr id="11" name="Diagramme 10"/>
          <p:cNvGraphicFramePr/>
          <p:nvPr>
            <p:extLst>
              <p:ext uri="{D42A27DB-BD31-4B8C-83A1-F6EECF244321}">
                <p14:modId xmlns:p14="http://schemas.microsoft.com/office/powerpoint/2010/main" val="4095575256"/>
              </p:ext>
            </p:extLst>
          </p:nvPr>
        </p:nvGraphicFramePr>
        <p:xfrm>
          <a:off x="928687" y="1090386"/>
          <a:ext cx="7421490" cy="404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rot="19790328">
            <a:off x="7229298" y="1721616"/>
            <a:ext cx="1754478" cy="646331"/>
          </a:xfrm>
          <a:prstGeom prst="rect">
            <a:avLst/>
          </a:prstGeom>
          <a:solidFill>
            <a:schemeClr val="accent4">
              <a:lumMod val="60000"/>
              <a:lumOff val="40000"/>
            </a:schemeClr>
          </a:solidFill>
        </p:spPr>
        <p:txBody>
          <a:bodyPr wrap="square" rtlCol="0">
            <a:spAutoFit/>
          </a:bodyPr>
          <a:lstStyle/>
          <a:p>
            <a:pPr lvl="0" algn="ctr"/>
            <a:r>
              <a:rPr lang="fr-FR" b="1" dirty="0" err="1"/>
              <a:t>Anthropology</a:t>
            </a:r>
            <a:r>
              <a:rPr lang="fr-FR" b="1" dirty="0"/>
              <a:t>, etc</a:t>
            </a:r>
            <a:r>
              <a:rPr lang="fr-FR" b="1" dirty="0" smtClean="0"/>
              <a:t>…</a:t>
            </a:r>
            <a:endParaRPr lang="fr-FR" b="1" dirty="0"/>
          </a:p>
        </p:txBody>
      </p:sp>
      <p:sp>
        <p:nvSpPr>
          <p:cNvPr id="4" name="ZoneTexte 3"/>
          <p:cNvSpPr txBox="1"/>
          <p:nvPr/>
        </p:nvSpPr>
        <p:spPr>
          <a:xfrm rot="20420832">
            <a:off x="1135959" y="3909334"/>
            <a:ext cx="1735685" cy="369332"/>
          </a:xfrm>
          <a:prstGeom prst="rect">
            <a:avLst/>
          </a:prstGeom>
          <a:solidFill>
            <a:schemeClr val="accent3">
              <a:lumMod val="60000"/>
              <a:lumOff val="40000"/>
            </a:schemeClr>
          </a:solidFill>
          <a:ln>
            <a:solidFill>
              <a:srgbClr val="00B050"/>
            </a:solidFill>
          </a:ln>
        </p:spPr>
        <p:txBody>
          <a:bodyPr wrap="square" rtlCol="0">
            <a:spAutoFit/>
          </a:bodyPr>
          <a:lstStyle/>
          <a:p>
            <a:pPr lvl="0" algn="ctr"/>
            <a:r>
              <a:rPr lang="fr-FR" b="1" dirty="0"/>
              <a:t>- </a:t>
            </a:r>
            <a:r>
              <a:rPr lang="fr-FR" b="1" dirty="0" err="1" smtClean="0"/>
              <a:t>Elephants</a:t>
            </a:r>
            <a:r>
              <a:rPr lang="fr-FR" b="1" dirty="0" smtClean="0"/>
              <a:t>-</a:t>
            </a:r>
            <a:endParaRPr lang="fr-FR" b="1" dirty="0"/>
          </a:p>
        </p:txBody>
      </p:sp>
    </p:spTree>
    <p:extLst>
      <p:ext uri="{BB962C8B-B14F-4D97-AF65-F5344CB8AC3E}">
        <p14:creationId xmlns:p14="http://schemas.microsoft.com/office/powerpoint/2010/main" val="2207141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200" b="1" spc="-100" dirty="0">
                <a:solidFill>
                  <a:srgbClr val="1F497D"/>
                </a:solidFill>
                <a:sym typeface="Wingdings"/>
              </a:rPr>
              <a:t> Ecophysiology : definition and conservation achievements </a:t>
            </a:r>
            <a:r>
              <a:rPr lang="en-US" sz="2200" b="1" spc="-100" dirty="0" smtClean="0">
                <a:solidFill>
                  <a:srgbClr val="1F497D"/>
                </a:solidFill>
              </a:rPr>
              <a:t>:</a:t>
            </a:r>
            <a:endParaRPr lang="en-US" sz="2200" b="1" dirty="0"/>
          </a:p>
        </p:txBody>
      </p:sp>
      <p:sp>
        <p:nvSpPr>
          <p:cNvPr id="2" name="Titre 1"/>
          <p:cNvSpPr>
            <a:spLocks noGrp="1"/>
          </p:cNvSpPr>
          <p:nvPr>
            <p:ph type="title"/>
          </p:nvPr>
        </p:nvSpPr>
        <p:spPr>
          <a:xfrm>
            <a:off x="928687" y="1059543"/>
            <a:ext cx="8215314" cy="4429494"/>
          </a:xfrm>
          <a:solidFill>
            <a:schemeClr val="bg1"/>
          </a:solidFill>
        </p:spPr>
        <p:txBody>
          <a:bodyPr>
            <a:noAutofit/>
          </a:bodyPr>
          <a:lstStyle/>
          <a:p>
            <a:pPr>
              <a:lnSpc>
                <a:spcPct val="150000"/>
              </a:lnSpc>
            </a:pPr>
            <a:r>
              <a:rPr lang="en-GB" sz="2000" dirty="0" smtClean="0">
                <a:latin typeface="Times New Roman"/>
                <a:ea typeface="Calibri"/>
                <a:sym typeface="Wingdings"/>
              </a:rPr>
              <a:t> </a:t>
            </a:r>
            <a:r>
              <a:rPr lang="en-GB" sz="2000" dirty="0" smtClean="0">
                <a:latin typeface="Times New Roman"/>
                <a:ea typeface="Calibri"/>
              </a:rPr>
              <a:t>Ecophysiology </a:t>
            </a:r>
            <a:r>
              <a:rPr lang="en-GB" sz="2000" dirty="0">
                <a:latin typeface="Times New Roman"/>
                <a:ea typeface="Calibri"/>
              </a:rPr>
              <a:t>focuses on </a:t>
            </a:r>
            <a:r>
              <a:rPr lang="en-GB" sz="2000" dirty="0" smtClean="0">
                <a:latin typeface="Times New Roman"/>
                <a:ea typeface="Calibri"/>
              </a:rPr>
              <a:t>individual organisms </a:t>
            </a:r>
            <a:r>
              <a:rPr lang="en-GB" sz="2000" dirty="0">
                <a:latin typeface="Times New Roman"/>
                <a:ea typeface="Calibri"/>
              </a:rPr>
              <a:t>in relation to </a:t>
            </a:r>
            <a:r>
              <a:rPr lang="en-GB" sz="2000" dirty="0" smtClean="0">
                <a:latin typeface="Times New Roman"/>
                <a:ea typeface="Calibri"/>
              </a:rPr>
              <a:t>their environments </a:t>
            </a:r>
            <a:r>
              <a:rPr lang="en-GB" sz="2000" dirty="0">
                <a:latin typeface="Times New Roman"/>
                <a:ea typeface="Calibri"/>
              </a:rPr>
              <a:t>and is highly </a:t>
            </a:r>
            <a:r>
              <a:rPr lang="en-GB" sz="2000" dirty="0" smtClean="0">
                <a:latin typeface="Times New Roman"/>
                <a:ea typeface="Calibri"/>
              </a:rPr>
              <a:t>integrative embracing </a:t>
            </a:r>
            <a:r>
              <a:rPr lang="en-GB" sz="2000" dirty="0">
                <a:latin typeface="Times New Roman"/>
                <a:ea typeface="Calibri"/>
              </a:rPr>
              <a:t>many aspects of others fields </a:t>
            </a:r>
            <a:r>
              <a:rPr lang="en-GB" sz="2000" dirty="0" smtClean="0">
                <a:latin typeface="Times New Roman"/>
                <a:ea typeface="Calibri"/>
              </a:rPr>
              <a:t>(</a:t>
            </a:r>
            <a:r>
              <a:rPr lang="en-GB" sz="2000" dirty="0" err="1" smtClean="0">
                <a:latin typeface="Times New Roman"/>
                <a:ea typeface="Calibri"/>
              </a:rPr>
              <a:t>Degen</a:t>
            </a:r>
            <a:r>
              <a:rPr lang="en-GB" sz="2000" dirty="0" smtClean="0">
                <a:latin typeface="Times New Roman"/>
                <a:ea typeface="Calibri"/>
              </a:rPr>
              <a:t>, 1997; </a:t>
            </a:r>
            <a:r>
              <a:rPr lang="en-GB" sz="2000" dirty="0" err="1">
                <a:latin typeface="Times New Roman"/>
                <a:ea typeface="Calibri"/>
              </a:rPr>
              <a:t>Luttge</a:t>
            </a:r>
            <a:r>
              <a:rPr lang="en-GB" sz="2000" dirty="0">
                <a:latin typeface="Times New Roman"/>
                <a:ea typeface="Calibri"/>
              </a:rPr>
              <a:t> and </a:t>
            </a:r>
            <a:r>
              <a:rPr lang="en-GB" sz="2000" dirty="0" err="1" smtClean="0">
                <a:latin typeface="Times New Roman"/>
                <a:ea typeface="Calibri"/>
              </a:rPr>
              <a:t>Scarano</a:t>
            </a:r>
            <a:r>
              <a:rPr lang="en-GB" sz="2000" dirty="0" smtClean="0">
                <a:latin typeface="Times New Roman"/>
                <a:ea typeface="Calibri"/>
              </a:rPr>
              <a:t>, 2004; Stevenson, 2006).</a:t>
            </a:r>
            <a:br>
              <a:rPr lang="en-GB" sz="2000" dirty="0" smtClean="0">
                <a:latin typeface="Times New Roman"/>
                <a:ea typeface="Calibri"/>
              </a:rPr>
            </a:br>
            <a:r>
              <a:rPr lang="en-GB" sz="2000" dirty="0" smtClean="0">
                <a:latin typeface="Times New Roman"/>
                <a:ea typeface="Calibri"/>
                <a:sym typeface="Wingdings"/>
              </a:rPr>
              <a:t>For instance: </a:t>
            </a:r>
            <a:br>
              <a:rPr lang="en-GB" sz="2000" dirty="0" smtClean="0">
                <a:latin typeface="Times New Roman"/>
                <a:ea typeface="Calibri"/>
                <a:sym typeface="Wingdings"/>
              </a:rPr>
            </a:br>
            <a:r>
              <a:rPr lang="en-GB" sz="2000" dirty="0" smtClean="0">
                <a:latin typeface="Times New Roman"/>
                <a:ea typeface="Calibri"/>
                <a:sym typeface="Wingdings 2"/>
              </a:rPr>
              <a:t> </a:t>
            </a:r>
            <a:r>
              <a:rPr lang="en-GB" sz="2000" dirty="0" smtClean="0">
                <a:latin typeface="Times New Roman"/>
                <a:ea typeface="Calibri"/>
                <a:sym typeface="Wingdings"/>
              </a:rPr>
              <a:t>Small </a:t>
            </a:r>
            <a:r>
              <a:rPr lang="en-GB" sz="2000" dirty="0">
                <a:latin typeface="Times New Roman"/>
                <a:ea typeface="Calibri"/>
                <a:sym typeface="Wingdings"/>
              </a:rPr>
              <a:t>Desert Mammals </a:t>
            </a:r>
            <a:r>
              <a:rPr lang="en-US" sz="2000" dirty="0" smtClean="0">
                <a:latin typeface="Times New Roman"/>
                <a:ea typeface="Calibri"/>
              </a:rPr>
              <a:t>survival in deserts </a:t>
            </a:r>
            <a:r>
              <a:rPr lang="en-US" sz="2000" dirty="0">
                <a:latin typeface="Times New Roman"/>
                <a:ea typeface="Calibri"/>
              </a:rPr>
              <a:t>is due mainly to </a:t>
            </a:r>
            <a:r>
              <a:rPr lang="en-US" sz="2000" dirty="0" smtClean="0">
                <a:latin typeface="Times New Roman"/>
                <a:ea typeface="Calibri"/>
              </a:rPr>
              <a:t>behavioral </a:t>
            </a:r>
            <a:r>
              <a:rPr lang="en-US" sz="2000" dirty="0">
                <a:latin typeface="Times New Roman"/>
                <a:ea typeface="Calibri"/>
              </a:rPr>
              <a:t>adaptations and habitat selection, although physiological adaptations also contribute to their </a:t>
            </a:r>
            <a:r>
              <a:rPr lang="en-US" sz="2000" dirty="0" smtClean="0">
                <a:latin typeface="Times New Roman"/>
                <a:ea typeface="Calibri"/>
              </a:rPr>
              <a:t>success (</a:t>
            </a:r>
            <a:r>
              <a:rPr lang="en-US" sz="2000" dirty="0" err="1" smtClean="0">
                <a:latin typeface="Times New Roman"/>
                <a:ea typeface="Calibri"/>
              </a:rPr>
              <a:t>Degen</a:t>
            </a:r>
            <a:r>
              <a:rPr lang="en-US" sz="2000" dirty="0" smtClean="0">
                <a:latin typeface="Times New Roman"/>
                <a:ea typeface="Calibri"/>
              </a:rPr>
              <a:t>, 1997). </a:t>
            </a:r>
            <a:br>
              <a:rPr lang="en-US" sz="2000" dirty="0" smtClean="0">
                <a:latin typeface="Times New Roman"/>
                <a:ea typeface="Calibri"/>
              </a:rPr>
            </a:br>
            <a:r>
              <a:rPr lang="en-US" sz="2000" dirty="0">
                <a:latin typeface="Times New Roman"/>
                <a:ea typeface="Calibri"/>
                <a:sym typeface="Wingdings 2"/>
              </a:rPr>
              <a:t> </a:t>
            </a:r>
            <a:r>
              <a:rPr lang="en-US" sz="2000" dirty="0" err="1">
                <a:latin typeface="Times New Roman"/>
                <a:ea typeface="Calibri"/>
                <a:sym typeface="Wingdings 2"/>
              </a:rPr>
              <a:t>Blaustein</a:t>
            </a:r>
            <a:r>
              <a:rPr lang="en-US" sz="2000" dirty="0">
                <a:latin typeface="Times New Roman"/>
                <a:ea typeface="Calibri"/>
                <a:sym typeface="Wingdings 2"/>
              </a:rPr>
              <a:t> et al. (</a:t>
            </a:r>
            <a:r>
              <a:rPr lang="en-US" sz="2000" dirty="0" smtClean="0">
                <a:latin typeface="Times New Roman"/>
                <a:ea typeface="Calibri"/>
                <a:sym typeface="Wingdings 2"/>
              </a:rPr>
              <a:t>2012) reviewed </a:t>
            </a:r>
            <a:r>
              <a:rPr lang="en-US" sz="2000" dirty="0">
                <a:latin typeface="Times New Roman"/>
                <a:ea typeface="Calibri"/>
                <a:sym typeface="Wingdings 2"/>
              </a:rPr>
              <a:t>amphibian population </a:t>
            </a:r>
            <a:r>
              <a:rPr lang="en-US" sz="2000" smtClean="0">
                <a:latin typeface="Times New Roman"/>
                <a:ea typeface="Calibri"/>
                <a:sym typeface="Wingdings 2"/>
              </a:rPr>
              <a:t>declines</a:t>
            </a:r>
            <a:r>
              <a:rPr lang="en-US" sz="2000">
                <a:latin typeface="Times New Roman"/>
                <a:ea typeface="Calibri"/>
                <a:sym typeface="Wingdings 2"/>
              </a:rPr>
              <a:t> through understanding infections and disease consequences in the context of hosts’ </a:t>
            </a:r>
            <a:r>
              <a:rPr lang="en-US" sz="2000" smtClean="0">
                <a:latin typeface="Times New Roman"/>
                <a:ea typeface="Calibri"/>
                <a:sym typeface="Wingdings 2"/>
              </a:rPr>
              <a:t>ecophysiology. </a:t>
            </a:r>
            <a:endParaRPr lang="fr-FR" sz="20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5</a:t>
            </a:fld>
            <a:endParaRPr lang="en-US" altLang="fr-FR" dirty="0" smtClean="0"/>
          </a:p>
        </p:txBody>
      </p:sp>
      <p:pic>
        <p:nvPicPr>
          <p:cNvPr id="14" name="Picture 6" descr="C:\Users\student9\Pictures\Elephants dans banan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29" y="5536335"/>
            <a:ext cx="2419872"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NGAMA\THESE\GAMBA\BEES ELEPHANTS DATA\Beehive camera trap images\Site10\Aug2012\31Aug2012\IMG_00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5238948" y="5536337"/>
            <a:ext cx="1485181"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DCIM\100PHOTO\PICT0263.JPG"/>
          <p:cNvPicPr>
            <a:picLocks noChangeAspect="1" noChangeArrowheads="1"/>
          </p:cNvPicPr>
          <p:nvPr/>
        </p:nvPicPr>
        <p:blipFill>
          <a:blip r:embed="rId5" cstate="print"/>
          <a:srcRect/>
          <a:stretch>
            <a:fillRect/>
          </a:stretch>
        </p:blipFill>
        <p:spPr bwMode="auto">
          <a:xfrm>
            <a:off x="3382067" y="5536335"/>
            <a:ext cx="1856881" cy="1392660"/>
          </a:xfrm>
          <a:prstGeom prst="rect">
            <a:avLst/>
          </a:prstGeom>
          <a:noFill/>
        </p:spPr>
      </p:pic>
      <p:pic>
        <p:nvPicPr>
          <p:cNvPr id="21" name="Picture 4" descr="I:\NGAMA\THESE\MONT de CRISTAL\Photos dégats d éléphants\IMG006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39" y="5536336"/>
            <a:ext cx="2443327"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student9\Pictures\Elephants devant plantation de banan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36335"/>
            <a:ext cx="1857375"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10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200" b="1" spc="-100" dirty="0">
                <a:solidFill>
                  <a:srgbClr val="1F497D"/>
                </a:solidFill>
                <a:sym typeface="Wingdings"/>
              </a:rPr>
              <a:t> African elephant conservation status and basic biology</a:t>
            </a:r>
            <a:r>
              <a:rPr lang="en-US" sz="2200" b="1" spc="-100" dirty="0" smtClean="0">
                <a:solidFill>
                  <a:srgbClr val="1F497D"/>
                </a:solidFill>
              </a:rPr>
              <a:t> </a:t>
            </a:r>
            <a:r>
              <a:rPr lang="en-US" sz="2200" b="1" spc="-100" dirty="0">
                <a:solidFill>
                  <a:srgbClr val="1F497D"/>
                </a:solidFill>
              </a:rPr>
              <a:t>:</a:t>
            </a:r>
            <a:endParaRPr lang="en-US" sz="2200" b="1" dirty="0"/>
          </a:p>
        </p:txBody>
      </p:sp>
      <p:sp>
        <p:nvSpPr>
          <p:cNvPr id="2" name="Titre 1"/>
          <p:cNvSpPr>
            <a:spLocks noGrp="1"/>
          </p:cNvSpPr>
          <p:nvPr>
            <p:ph type="title"/>
          </p:nvPr>
        </p:nvSpPr>
        <p:spPr>
          <a:xfrm>
            <a:off x="928687" y="914404"/>
            <a:ext cx="8215314" cy="4621931"/>
          </a:xfrm>
          <a:solidFill>
            <a:schemeClr val="bg1"/>
          </a:solidFill>
        </p:spPr>
        <p:txBody>
          <a:bodyPr>
            <a:noAutofit/>
          </a:bodyPr>
          <a:lstStyle/>
          <a:p>
            <a:pPr>
              <a:spcAft>
                <a:spcPts val="1000"/>
              </a:spcAft>
            </a:pPr>
            <a:r>
              <a:rPr lang="en-GB" sz="2000" dirty="0" smtClean="0">
                <a:latin typeface="Times New Roman"/>
                <a:ea typeface="Calibri"/>
                <a:sym typeface="Wingdings"/>
              </a:rPr>
              <a:t> </a:t>
            </a:r>
            <a:r>
              <a:rPr lang="en-GB" sz="2000" dirty="0">
                <a:latin typeface="Times New Roman"/>
                <a:ea typeface="Calibri"/>
              </a:rPr>
              <a:t>African elephants are listed as “vulnerable” on the International Union for the Conservation of Nature (IUCN) Red List (IUCN Red List 2009</a:t>
            </a:r>
            <a:r>
              <a:rPr lang="en-GB" sz="2000" dirty="0" smtClean="0">
                <a:latin typeface="Times New Roman"/>
                <a:ea typeface="Calibri"/>
              </a:rPr>
              <a:t>).</a:t>
            </a:r>
            <a:br>
              <a:rPr lang="en-GB" sz="2000" dirty="0" smtClean="0">
                <a:latin typeface="Times New Roman"/>
                <a:ea typeface="Calibri"/>
              </a:rPr>
            </a:br>
            <a:r>
              <a:rPr lang="en-GB" sz="2000" dirty="0" smtClean="0">
                <a:latin typeface="Times New Roman"/>
                <a:ea typeface="Calibri"/>
              </a:rPr>
              <a:t/>
            </a:r>
            <a:br>
              <a:rPr lang="en-GB" sz="2000" dirty="0" smtClean="0">
                <a:latin typeface="Times New Roman"/>
                <a:ea typeface="Calibri"/>
              </a:rPr>
            </a:br>
            <a:r>
              <a:rPr lang="en-GB" sz="2000" dirty="0">
                <a:latin typeface="Times New Roman"/>
                <a:ea typeface="Calibri"/>
                <a:sym typeface="Wingdings"/>
              </a:rPr>
              <a:t> </a:t>
            </a:r>
            <a:r>
              <a:rPr lang="en-GB" sz="2000" dirty="0" smtClean="0">
                <a:latin typeface="Times New Roman"/>
                <a:ea typeface="Calibri"/>
                <a:sym typeface="Wingdings"/>
              </a:rPr>
              <a:t> I</a:t>
            </a:r>
            <a:r>
              <a:rPr lang="en-US" sz="2000" dirty="0" smtClean="0">
                <a:latin typeface="Times New Roman"/>
                <a:ea typeface="Calibri"/>
              </a:rPr>
              <a:t>n </a:t>
            </a:r>
            <a:r>
              <a:rPr lang="en-US" sz="2000" dirty="0">
                <a:latin typeface="Times New Roman"/>
                <a:ea typeface="Calibri"/>
              </a:rPr>
              <a:t>Central Africa forest elephants’ population size declined by 62% between 2002–2011, the taxon lost 30% of its home range and this population is now less than 10% of its potential size (</a:t>
            </a:r>
            <a:r>
              <a:rPr lang="en-US" sz="2000" dirty="0" err="1">
                <a:latin typeface="Times New Roman"/>
                <a:ea typeface="Calibri"/>
              </a:rPr>
              <a:t>Maisels</a:t>
            </a:r>
            <a:r>
              <a:rPr lang="en-US" sz="2000" dirty="0">
                <a:latin typeface="Times New Roman"/>
                <a:ea typeface="Calibri"/>
              </a:rPr>
              <a:t> et </a:t>
            </a:r>
            <a:r>
              <a:rPr lang="en-US" sz="2000" i="1" dirty="0">
                <a:latin typeface="Times New Roman"/>
                <a:ea typeface="Calibri"/>
              </a:rPr>
              <a:t>al</a:t>
            </a:r>
            <a:r>
              <a:rPr lang="en-US" sz="2000" dirty="0">
                <a:latin typeface="Times New Roman"/>
                <a:ea typeface="Calibri"/>
              </a:rPr>
              <a:t>, 2013). </a:t>
            </a:r>
            <a:r>
              <a:rPr lang="en-US" sz="2000" dirty="0" smtClean="0">
                <a:latin typeface="Times New Roman"/>
                <a:ea typeface="Calibri"/>
              </a:rPr>
              <a:t/>
            </a:r>
            <a:br>
              <a:rPr lang="en-US" sz="2000" dirty="0" smtClean="0">
                <a:latin typeface="Times New Roman"/>
                <a:ea typeface="Calibri"/>
              </a:rPr>
            </a:br>
            <a:r>
              <a:rPr lang="en-GB" sz="2000" dirty="0">
                <a:latin typeface="Times New Roman"/>
                <a:ea typeface="Calibri"/>
                <a:sym typeface="Wingdings"/>
              </a:rPr>
              <a:t/>
            </a:r>
            <a:br>
              <a:rPr lang="en-GB" sz="2000" dirty="0">
                <a:latin typeface="Times New Roman"/>
                <a:ea typeface="Calibri"/>
                <a:sym typeface="Wingdings"/>
              </a:rPr>
            </a:br>
            <a:r>
              <a:rPr lang="en-GB" sz="2000" dirty="0">
                <a:latin typeface="Times New Roman"/>
                <a:ea typeface="Calibri"/>
                <a:sym typeface="Wingdings"/>
              </a:rPr>
              <a:t> </a:t>
            </a:r>
            <a:r>
              <a:rPr lang="en-GB" sz="2000" dirty="0" smtClean="0">
                <a:latin typeface="Times New Roman"/>
                <a:ea typeface="Calibri"/>
                <a:sym typeface="Wingdings"/>
              </a:rPr>
              <a:t> </a:t>
            </a:r>
            <a:r>
              <a:rPr lang="en-GB" sz="2000" dirty="0" smtClean="0">
                <a:latin typeface="Times New Roman"/>
                <a:ea typeface="Calibri"/>
              </a:rPr>
              <a:t>Elephants </a:t>
            </a:r>
            <a:r>
              <a:rPr lang="en-GB" sz="2000" dirty="0">
                <a:latin typeface="Times New Roman"/>
                <a:ea typeface="Calibri"/>
              </a:rPr>
              <a:t>display distinct differences compared to other mammalian </a:t>
            </a:r>
            <a:r>
              <a:rPr lang="en-GB" sz="2000" dirty="0" smtClean="0">
                <a:latin typeface="Times New Roman"/>
                <a:ea typeface="Calibri"/>
              </a:rPr>
              <a:t>species (</a:t>
            </a:r>
            <a:r>
              <a:rPr lang="en-GB" sz="2000" dirty="0">
                <a:latin typeface="Times New Roman"/>
                <a:ea typeface="Calibri"/>
              </a:rPr>
              <a:t>Hildebrandt </a:t>
            </a:r>
            <a:r>
              <a:rPr lang="en-GB" sz="2000" i="1" dirty="0">
                <a:latin typeface="Times New Roman"/>
                <a:ea typeface="Calibri"/>
              </a:rPr>
              <a:t>et al</a:t>
            </a:r>
            <a:r>
              <a:rPr lang="en-GB" sz="2000" dirty="0">
                <a:latin typeface="Times New Roman"/>
                <a:ea typeface="Calibri"/>
              </a:rPr>
              <a:t>. 2011, Brown 2014</a:t>
            </a:r>
            <a:r>
              <a:rPr lang="en-GB" sz="2000" dirty="0" smtClean="0">
                <a:latin typeface="Times New Roman"/>
                <a:ea typeface="Calibri"/>
              </a:rPr>
              <a:t>):</a:t>
            </a:r>
            <a:br>
              <a:rPr lang="en-GB" sz="2000" dirty="0" smtClean="0">
                <a:latin typeface="Times New Roman"/>
                <a:ea typeface="Calibri"/>
              </a:rPr>
            </a:br>
            <a:r>
              <a:rPr lang="en-GB" sz="2000" dirty="0" smtClean="0">
                <a:latin typeface="Times New Roman"/>
                <a:ea typeface="Calibri"/>
                <a:sym typeface="Wingdings 2"/>
              </a:rPr>
              <a:t> </a:t>
            </a:r>
            <a:r>
              <a:rPr lang="en-GB" sz="1800" b="1" dirty="0" smtClean="0">
                <a:latin typeface="Times New Roman"/>
                <a:ea typeface="Calibri"/>
              </a:rPr>
              <a:t>- The longest ovarian cycle of all mammals studied to date: 14-16 weeks in duration, with an 8-12 week luteal phase and a 4-6 week follicular phase</a:t>
            </a:r>
            <a:br>
              <a:rPr lang="en-GB" sz="1800" b="1" dirty="0" smtClean="0">
                <a:latin typeface="Times New Roman"/>
                <a:ea typeface="Calibri"/>
              </a:rPr>
            </a:br>
            <a:r>
              <a:rPr lang="en-GB" sz="1800" dirty="0" smtClean="0">
                <a:latin typeface="Times New Roman"/>
                <a:ea typeface="Calibri"/>
                <a:sym typeface="Wingdings 2"/>
              </a:rPr>
              <a:t> </a:t>
            </a:r>
            <a:r>
              <a:rPr lang="en-GB" sz="1800" b="1" dirty="0" smtClean="0">
                <a:latin typeface="Times New Roman"/>
                <a:ea typeface="Calibri"/>
              </a:rPr>
              <a:t>-  The longest gestation: 20-22 months </a:t>
            </a:r>
            <a:br>
              <a:rPr lang="en-GB" sz="1800" b="1" dirty="0" smtClean="0">
                <a:latin typeface="Times New Roman"/>
                <a:ea typeface="Calibri"/>
              </a:rPr>
            </a:br>
            <a:r>
              <a:rPr lang="en-GB" sz="1800" dirty="0" smtClean="0">
                <a:latin typeface="Times New Roman"/>
                <a:ea typeface="Calibri"/>
                <a:sym typeface="Wingdings 2"/>
              </a:rPr>
              <a:t></a:t>
            </a:r>
            <a:r>
              <a:rPr lang="en-GB" sz="1800" b="1" dirty="0" smtClean="0">
                <a:latin typeface="Times New Roman"/>
                <a:ea typeface="Calibri"/>
                <a:sym typeface="Wingdings 2"/>
              </a:rPr>
              <a:t> </a:t>
            </a:r>
            <a:r>
              <a:rPr lang="en-GB" sz="1800" b="1" dirty="0" smtClean="0">
                <a:latin typeface="Times New Roman"/>
                <a:ea typeface="Calibri"/>
              </a:rPr>
              <a:t>-  </a:t>
            </a:r>
            <a:r>
              <a:rPr lang="en-GB" sz="1800" b="1" dirty="0" smtClean="0">
                <a:latin typeface="Times New Roman"/>
                <a:ea typeface="Calibri"/>
                <a:sym typeface="Wingdings 2"/>
              </a:rPr>
              <a:t>It’s a umbrella species</a:t>
            </a:r>
            <a:br>
              <a:rPr lang="en-GB" sz="1800" b="1" dirty="0" smtClean="0">
                <a:latin typeface="Times New Roman"/>
                <a:ea typeface="Calibri"/>
                <a:sym typeface="Wingdings 2"/>
              </a:rPr>
            </a:br>
            <a:r>
              <a:rPr lang="en-GB" sz="1800" dirty="0">
                <a:latin typeface="Times New Roman"/>
                <a:ea typeface="Calibri"/>
                <a:sym typeface="Wingdings 2"/>
              </a:rPr>
              <a:t></a:t>
            </a:r>
            <a:r>
              <a:rPr lang="en-GB" sz="1800" b="1" dirty="0">
                <a:latin typeface="Times New Roman"/>
                <a:ea typeface="Calibri"/>
                <a:sym typeface="Wingdings 2"/>
              </a:rPr>
              <a:t> </a:t>
            </a:r>
            <a:r>
              <a:rPr lang="en-GB" sz="1800" b="1" dirty="0" smtClean="0">
                <a:latin typeface="Times New Roman"/>
                <a:ea typeface="Calibri"/>
                <a:sym typeface="Wingdings 2"/>
              </a:rPr>
              <a:t>- The worst crop raider of its home range</a:t>
            </a:r>
            <a:endParaRPr lang="fr-FR" sz="18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6</a:t>
            </a:fld>
            <a:endParaRPr lang="en-US" altLang="fr-FR" dirty="0" smtClean="0"/>
          </a:p>
        </p:txBody>
      </p:sp>
      <p:pic>
        <p:nvPicPr>
          <p:cNvPr id="14" name="Picture 6" descr="C:\Users\student9\Pictures\Elephants dans banan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29" y="5536335"/>
            <a:ext cx="2419872"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NGAMA\THESE\GAMBA\BEES ELEPHANTS DATA\Beehive camera trap images\Site10\Aug2012\31Aug2012\IMG_00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5238948" y="5536337"/>
            <a:ext cx="1485181"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DCIM\100PHOTO\PICT0263.JPG"/>
          <p:cNvPicPr>
            <a:picLocks noChangeAspect="1" noChangeArrowheads="1"/>
          </p:cNvPicPr>
          <p:nvPr/>
        </p:nvPicPr>
        <p:blipFill>
          <a:blip r:embed="rId5" cstate="print"/>
          <a:srcRect/>
          <a:stretch>
            <a:fillRect/>
          </a:stretch>
        </p:blipFill>
        <p:spPr bwMode="auto">
          <a:xfrm>
            <a:off x="3382067" y="5536335"/>
            <a:ext cx="1856881" cy="1392660"/>
          </a:xfrm>
          <a:prstGeom prst="rect">
            <a:avLst/>
          </a:prstGeom>
          <a:noFill/>
        </p:spPr>
      </p:pic>
      <p:pic>
        <p:nvPicPr>
          <p:cNvPr id="21" name="Picture 4" descr="I:\NGAMA\THESE\MONT de CRISTAL\Photos dégats d éléphants\IMG006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39" y="5536336"/>
            <a:ext cx="2443327"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student9\Pictures\Elephants devant plantation de banan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36335"/>
            <a:ext cx="1857375"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03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200" b="1" spc="-100" dirty="0">
                <a:solidFill>
                  <a:srgbClr val="1F497D"/>
                </a:solidFill>
                <a:sym typeface="Wingdings"/>
              </a:rPr>
              <a:t> </a:t>
            </a:r>
            <a:r>
              <a:rPr lang="en-US" sz="2200" b="1" spc="-100" dirty="0" smtClean="0">
                <a:solidFill>
                  <a:srgbClr val="1F497D"/>
                </a:solidFill>
                <a:sym typeface="Wingdings"/>
              </a:rPr>
              <a:t>1-  </a:t>
            </a:r>
            <a:r>
              <a:rPr lang="en-US" sz="2200" b="1" spc="-100" dirty="0">
                <a:solidFill>
                  <a:srgbClr val="1F497D"/>
                </a:solidFill>
                <a:sym typeface="Wingdings"/>
              </a:rPr>
              <a:t>Using </a:t>
            </a:r>
            <a:r>
              <a:rPr lang="en-US" sz="2200" b="1" spc="-100" dirty="0" smtClean="0">
                <a:solidFill>
                  <a:srgbClr val="1F497D"/>
                </a:solidFill>
                <a:sym typeface="Wingdings"/>
              </a:rPr>
              <a:t>hormones: Why ? </a:t>
            </a:r>
            <a:endParaRPr lang="en-US" sz="2200" b="1" dirty="0"/>
          </a:p>
        </p:txBody>
      </p:sp>
      <p:sp>
        <p:nvSpPr>
          <p:cNvPr id="2" name="Titre 1"/>
          <p:cNvSpPr>
            <a:spLocks noGrp="1"/>
          </p:cNvSpPr>
          <p:nvPr>
            <p:ph type="title"/>
          </p:nvPr>
        </p:nvSpPr>
        <p:spPr>
          <a:xfrm>
            <a:off x="928687" y="1059543"/>
            <a:ext cx="8215314" cy="4429494"/>
          </a:xfrm>
          <a:solidFill>
            <a:schemeClr val="bg1"/>
          </a:solidFill>
        </p:spPr>
        <p:txBody>
          <a:bodyPr>
            <a:noAutofit/>
          </a:bodyPr>
          <a:lstStyle/>
          <a:p>
            <a:pPr>
              <a:lnSpc>
                <a:spcPct val="150000"/>
              </a:lnSpc>
            </a:pPr>
            <a:r>
              <a:rPr lang="en-GB" sz="2000" dirty="0" smtClean="0">
                <a:latin typeface="Times New Roman"/>
                <a:ea typeface="Calibri"/>
                <a:sym typeface="Wingdings"/>
              </a:rPr>
              <a:t> </a:t>
            </a:r>
            <a:r>
              <a:rPr lang="en-GB" sz="2000" dirty="0" smtClean="0">
                <a:solidFill>
                  <a:srgbClr val="1F497D"/>
                </a:solidFill>
                <a:latin typeface="Times New Roman"/>
                <a:ea typeface="Calibri"/>
              </a:rPr>
              <a:t>Hormones have a pivotal </a:t>
            </a:r>
            <a:r>
              <a:rPr lang="en-GB" sz="2000" dirty="0">
                <a:solidFill>
                  <a:srgbClr val="1F497D"/>
                </a:solidFill>
                <a:latin typeface="Times New Roman"/>
                <a:ea typeface="Calibri"/>
              </a:rPr>
              <a:t>role </a:t>
            </a:r>
            <a:r>
              <a:rPr lang="en-GB" sz="2000" dirty="0" smtClean="0">
                <a:solidFill>
                  <a:srgbClr val="1F497D"/>
                </a:solidFill>
                <a:latin typeface="Times New Roman"/>
                <a:ea typeface="Calibri"/>
              </a:rPr>
              <a:t>in genotypes </a:t>
            </a:r>
            <a:r>
              <a:rPr lang="en-GB" sz="2000" dirty="0">
                <a:solidFill>
                  <a:srgbClr val="1F497D"/>
                </a:solidFill>
                <a:latin typeface="Times New Roman"/>
                <a:ea typeface="Calibri"/>
              </a:rPr>
              <a:t>and environmental </a:t>
            </a:r>
            <a:r>
              <a:rPr lang="en-GB" sz="2000" dirty="0" smtClean="0">
                <a:solidFill>
                  <a:srgbClr val="1F497D"/>
                </a:solidFill>
                <a:latin typeface="Times New Roman"/>
                <a:ea typeface="Calibri"/>
              </a:rPr>
              <a:t>effects translations  </a:t>
            </a:r>
            <a:r>
              <a:rPr lang="en-GB" sz="2000" dirty="0">
                <a:solidFill>
                  <a:srgbClr val="1F497D"/>
                </a:solidFill>
                <a:latin typeface="Times New Roman"/>
                <a:ea typeface="Calibri"/>
              </a:rPr>
              <a:t>into morphological and/or behavioural phenotypes </a:t>
            </a:r>
            <a:r>
              <a:rPr lang="en-GB" sz="2000" dirty="0" smtClean="0">
                <a:solidFill>
                  <a:srgbClr val="1F497D"/>
                </a:solidFill>
                <a:latin typeface="Times New Roman"/>
                <a:ea typeface="Calibri"/>
              </a:rPr>
              <a:t>(</a:t>
            </a:r>
            <a:r>
              <a:rPr lang="en-GB" sz="2000" dirty="0">
                <a:solidFill>
                  <a:srgbClr val="1F497D"/>
                </a:solidFill>
                <a:latin typeface="Times New Roman"/>
                <a:ea typeface="Calibri"/>
              </a:rPr>
              <a:t>Knapp et al., 2003; </a:t>
            </a:r>
            <a:r>
              <a:rPr lang="en-GB" sz="2000" dirty="0" err="1">
                <a:solidFill>
                  <a:srgbClr val="1F497D"/>
                </a:solidFill>
                <a:latin typeface="Times New Roman"/>
                <a:ea typeface="Calibri"/>
              </a:rPr>
              <a:t>Rhen</a:t>
            </a:r>
            <a:r>
              <a:rPr lang="en-GB" sz="2000" dirty="0">
                <a:solidFill>
                  <a:srgbClr val="1F497D"/>
                </a:solidFill>
                <a:latin typeface="Times New Roman"/>
                <a:ea typeface="Calibri"/>
              </a:rPr>
              <a:t> and Crews, 2002</a:t>
            </a:r>
            <a:r>
              <a:rPr lang="en-GB" sz="2000" dirty="0" smtClean="0">
                <a:solidFill>
                  <a:srgbClr val="1F497D"/>
                </a:solidFill>
                <a:latin typeface="Times New Roman"/>
                <a:ea typeface="Calibri"/>
              </a:rPr>
              <a:t>).</a:t>
            </a:r>
            <a:br>
              <a:rPr lang="en-GB" sz="2000" dirty="0" smtClean="0">
                <a:solidFill>
                  <a:srgbClr val="1F497D"/>
                </a:solidFill>
                <a:latin typeface="Times New Roman"/>
                <a:ea typeface="Calibri"/>
              </a:rPr>
            </a:br>
            <a:r>
              <a:rPr lang="en-GB" sz="2000" dirty="0">
                <a:latin typeface="Times New Roman"/>
                <a:ea typeface="Calibri"/>
                <a:sym typeface="Wingdings"/>
              </a:rPr>
              <a:t/>
            </a:r>
            <a:br>
              <a:rPr lang="en-GB" sz="2000" dirty="0">
                <a:latin typeface="Times New Roman"/>
                <a:ea typeface="Calibri"/>
                <a:sym typeface="Wingdings"/>
              </a:rPr>
            </a:br>
            <a:r>
              <a:rPr lang="en-GB" sz="2000" dirty="0">
                <a:latin typeface="Times New Roman"/>
                <a:ea typeface="Calibri"/>
                <a:sym typeface="Wingdings"/>
              </a:rPr>
              <a:t> </a:t>
            </a:r>
            <a:r>
              <a:rPr lang="en-GB" sz="2000" dirty="0" smtClean="0">
                <a:latin typeface="Times New Roman"/>
                <a:ea typeface="Calibri"/>
                <a:sym typeface="Wingdings"/>
              </a:rPr>
              <a:t> </a:t>
            </a:r>
            <a:r>
              <a:rPr lang="en-GB" sz="2000" dirty="0" smtClean="0">
                <a:latin typeface="Times New Roman"/>
                <a:ea typeface="Calibri"/>
              </a:rPr>
              <a:t>hormone analyses </a:t>
            </a:r>
            <a:r>
              <a:rPr lang="en-GB" sz="2000" dirty="0">
                <a:latin typeface="Times New Roman"/>
                <a:ea typeface="Calibri"/>
              </a:rPr>
              <a:t>are essential to understand functions such as reproduction, metabolic activity, health, behaviour (</a:t>
            </a:r>
            <a:r>
              <a:rPr lang="en-GB" sz="2000" dirty="0" err="1">
                <a:latin typeface="Times New Roman"/>
                <a:ea typeface="Calibri"/>
              </a:rPr>
              <a:t>Ganswindt</a:t>
            </a:r>
            <a:r>
              <a:rPr lang="en-GB" sz="2000" dirty="0">
                <a:latin typeface="Times New Roman"/>
                <a:ea typeface="Calibri"/>
              </a:rPr>
              <a:t> </a:t>
            </a:r>
            <a:r>
              <a:rPr lang="en-GB" sz="2000" i="1" dirty="0">
                <a:latin typeface="Times New Roman"/>
                <a:ea typeface="Calibri"/>
              </a:rPr>
              <a:t>et al</a:t>
            </a:r>
            <a:r>
              <a:rPr lang="en-GB" sz="2000" dirty="0">
                <a:latin typeface="Times New Roman"/>
                <a:ea typeface="Calibri"/>
              </a:rPr>
              <a:t>. 2012, Brown 2014) and therefore ecophysiology in elephants</a:t>
            </a:r>
            <a:r>
              <a:rPr lang="en-GB" sz="2000" dirty="0" smtClean="0">
                <a:latin typeface="Times New Roman"/>
                <a:ea typeface="Calibri"/>
              </a:rPr>
              <a:t>.</a:t>
            </a:r>
            <a:br>
              <a:rPr lang="en-GB" sz="2000" dirty="0" smtClean="0">
                <a:latin typeface="Times New Roman"/>
                <a:ea typeface="Calibri"/>
              </a:rPr>
            </a:br>
            <a:r>
              <a:rPr lang="en-GB" sz="2000" dirty="0" smtClean="0">
                <a:latin typeface="Times New Roman"/>
                <a:ea typeface="Calibri"/>
              </a:rPr>
              <a:t/>
            </a:r>
            <a:br>
              <a:rPr lang="en-GB" sz="2000" dirty="0" smtClean="0">
                <a:latin typeface="Times New Roman"/>
                <a:ea typeface="Calibri"/>
              </a:rPr>
            </a:br>
            <a:endParaRPr lang="fr-FR" sz="20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7</a:t>
            </a:fld>
            <a:endParaRPr lang="en-US" altLang="fr-FR" dirty="0" smtClean="0"/>
          </a:p>
        </p:txBody>
      </p:sp>
      <p:pic>
        <p:nvPicPr>
          <p:cNvPr id="14" name="Picture 6" descr="C:\Users\student9\Pictures\Elephants dans banan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29" y="5536335"/>
            <a:ext cx="2419872"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NGAMA\THESE\GAMBA\BEES ELEPHANTS DATA\Beehive camera trap images\Site10\Aug2012\31Aug2012\IMG_00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5238948" y="5536337"/>
            <a:ext cx="1485181"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DCIM\100PHOTO\PICT0263.JPG"/>
          <p:cNvPicPr>
            <a:picLocks noChangeAspect="1" noChangeArrowheads="1"/>
          </p:cNvPicPr>
          <p:nvPr/>
        </p:nvPicPr>
        <p:blipFill>
          <a:blip r:embed="rId5" cstate="print"/>
          <a:srcRect/>
          <a:stretch>
            <a:fillRect/>
          </a:stretch>
        </p:blipFill>
        <p:spPr bwMode="auto">
          <a:xfrm>
            <a:off x="3382067" y="5536335"/>
            <a:ext cx="1856881" cy="1392660"/>
          </a:xfrm>
          <a:prstGeom prst="rect">
            <a:avLst/>
          </a:prstGeom>
          <a:noFill/>
        </p:spPr>
      </p:pic>
      <p:pic>
        <p:nvPicPr>
          <p:cNvPr id="21" name="Picture 4" descr="I:\NGAMA\THESE\MONT de CRISTAL\Photos dégats d éléphants\IMG006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39" y="5536336"/>
            <a:ext cx="2443327"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student9\Pictures\Elephants devant plantation de banan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36335"/>
            <a:ext cx="1857375"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90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200" b="1" spc="-100" dirty="0">
                <a:solidFill>
                  <a:srgbClr val="1F497D"/>
                </a:solidFill>
                <a:sym typeface="Wingdings"/>
              </a:rPr>
              <a:t> 2- Using nutrition parameters: </a:t>
            </a:r>
            <a:r>
              <a:rPr lang="en-US" sz="2200" b="1" spc="-100" dirty="0" smtClean="0">
                <a:solidFill>
                  <a:srgbClr val="1F497D"/>
                </a:solidFill>
                <a:sym typeface="Wingdings"/>
              </a:rPr>
              <a:t> Why ?</a:t>
            </a:r>
            <a:endParaRPr lang="en-US" sz="2200" b="1" dirty="0"/>
          </a:p>
        </p:txBody>
      </p:sp>
      <p:sp>
        <p:nvSpPr>
          <p:cNvPr id="2" name="Titre 1"/>
          <p:cNvSpPr>
            <a:spLocks noGrp="1"/>
          </p:cNvSpPr>
          <p:nvPr>
            <p:ph type="title"/>
          </p:nvPr>
        </p:nvSpPr>
        <p:spPr>
          <a:xfrm>
            <a:off x="928687" y="1059542"/>
            <a:ext cx="8215314" cy="5798457"/>
          </a:xfrm>
          <a:solidFill>
            <a:schemeClr val="bg1"/>
          </a:solidFill>
        </p:spPr>
        <p:txBody>
          <a:bodyPr>
            <a:noAutofit/>
          </a:bodyPr>
          <a:lstStyle/>
          <a:p>
            <a:pPr>
              <a:lnSpc>
                <a:spcPct val="150000"/>
              </a:lnSpc>
              <a:spcAft>
                <a:spcPts val="0"/>
              </a:spcAft>
            </a:pPr>
            <a:r>
              <a:rPr lang="en-GB" sz="1600" dirty="0" smtClean="0">
                <a:latin typeface="Times New Roman"/>
                <a:ea typeface="Calibri"/>
                <a:sym typeface="Wingdings"/>
              </a:rPr>
              <a:t> </a:t>
            </a:r>
            <a:r>
              <a:rPr lang="en-GB" sz="1600" dirty="0">
                <a:latin typeface="Times New Roman"/>
                <a:ea typeface="Calibri"/>
                <a:cs typeface="Times New Roman"/>
              </a:rPr>
              <a:t>The metabolic status of an organism, defined by the availability of energy and nutrients to the tissues, is a pivotal modulator of a myriad of biological functions (Tena-</a:t>
            </a:r>
            <a:r>
              <a:rPr lang="en-GB" sz="1600" dirty="0" err="1">
                <a:latin typeface="Times New Roman"/>
                <a:ea typeface="Calibri"/>
                <a:cs typeface="Times New Roman"/>
              </a:rPr>
              <a:t>Sempere</a:t>
            </a:r>
            <a:r>
              <a:rPr lang="en-GB" sz="1600" dirty="0">
                <a:latin typeface="Times New Roman"/>
                <a:ea typeface="Calibri"/>
                <a:cs typeface="Times New Roman"/>
              </a:rPr>
              <a:t>, 2007). </a:t>
            </a:r>
            <a:r>
              <a:rPr lang="en-GB" sz="1600" dirty="0" smtClean="0">
                <a:latin typeface="Times New Roman"/>
                <a:ea typeface="Calibri"/>
                <a:cs typeface="Times New Roman"/>
              </a:rPr>
              <a:t/>
            </a:r>
            <a:br>
              <a:rPr lang="en-GB" sz="1600" dirty="0" smtClean="0">
                <a:latin typeface="Times New Roman"/>
                <a:ea typeface="Calibri"/>
                <a:cs typeface="Times New Roman"/>
              </a:rPr>
            </a:br>
            <a:r>
              <a:rPr lang="en-GB" sz="1600" dirty="0" smtClean="0">
                <a:latin typeface="Times New Roman"/>
                <a:ea typeface="Calibri"/>
                <a:cs typeface="Times New Roman"/>
              </a:rPr>
              <a:t/>
            </a:r>
            <a:br>
              <a:rPr lang="en-GB" sz="1600" dirty="0" smtClean="0">
                <a:latin typeface="Times New Roman"/>
                <a:ea typeface="Calibri"/>
                <a:cs typeface="Times New Roman"/>
              </a:rPr>
            </a:br>
            <a:r>
              <a:rPr lang="en-GB" sz="1600" dirty="0">
                <a:latin typeface="Times New Roman"/>
                <a:ea typeface="Calibri"/>
                <a:sym typeface="Wingdings"/>
              </a:rPr>
              <a:t> </a:t>
            </a:r>
            <a:r>
              <a:rPr lang="en-GB" sz="1600" dirty="0" smtClean="0">
                <a:latin typeface="Times New Roman"/>
                <a:ea typeface="Calibri"/>
                <a:cs typeface="Times New Roman"/>
              </a:rPr>
              <a:t>This </a:t>
            </a:r>
            <a:r>
              <a:rPr lang="en-GB" sz="1600" dirty="0">
                <a:latin typeface="Times New Roman"/>
                <a:ea typeface="Calibri"/>
                <a:cs typeface="Times New Roman"/>
              </a:rPr>
              <a:t>is especially evident in females where pregnancy and lactation are linked to a considerable energetic drain, needed for the nurture of embryos and </a:t>
            </a:r>
            <a:r>
              <a:rPr lang="en-GB" sz="1600" dirty="0" err="1">
                <a:latin typeface="Times New Roman"/>
                <a:ea typeface="Calibri"/>
                <a:cs typeface="Times New Roman"/>
              </a:rPr>
              <a:t>newborns</a:t>
            </a:r>
            <a:r>
              <a:rPr lang="en-GB" sz="1600" dirty="0">
                <a:latin typeface="Calibri"/>
                <a:ea typeface="Calibri"/>
                <a:cs typeface="Times New Roman"/>
              </a:rPr>
              <a:t> (</a:t>
            </a:r>
            <a:r>
              <a:rPr lang="en-GB" sz="1600" dirty="0" err="1">
                <a:latin typeface="Times New Roman"/>
                <a:ea typeface="Calibri"/>
                <a:cs typeface="Times New Roman"/>
              </a:rPr>
              <a:t>Casanueva</a:t>
            </a:r>
            <a:r>
              <a:rPr lang="en-GB" sz="1600" dirty="0">
                <a:latin typeface="Times New Roman"/>
                <a:ea typeface="Calibri"/>
                <a:cs typeface="Times New Roman"/>
              </a:rPr>
              <a:t> et al, 1999). </a:t>
            </a:r>
            <a:r>
              <a:rPr lang="en-GB" sz="1600" dirty="0" smtClean="0">
                <a:latin typeface="Times New Roman"/>
                <a:ea typeface="Calibri"/>
                <a:cs typeface="Times New Roman"/>
              </a:rPr>
              <a:t/>
            </a:r>
            <a:br>
              <a:rPr lang="en-GB" sz="1600" dirty="0" smtClean="0">
                <a:latin typeface="Times New Roman"/>
                <a:ea typeface="Calibri"/>
                <a:cs typeface="Times New Roman"/>
              </a:rPr>
            </a:br>
            <a:r>
              <a:rPr lang="en-GB" sz="1600" dirty="0" smtClean="0">
                <a:latin typeface="Times New Roman"/>
                <a:ea typeface="Calibri"/>
                <a:cs typeface="Times New Roman"/>
              </a:rPr>
              <a:t/>
            </a:r>
            <a:br>
              <a:rPr lang="en-GB" sz="1600" dirty="0" smtClean="0">
                <a:latin typeface="Times New Roman"/>
                <a:ea typeface="Calibri"/>
                <a:cs typeface="Times New Roman"/>
              </a:rPr>
            </a:br>
            <a:r>
              <a:rPr lang="en-GB" sz="1600" dirty="0">
                <a:latin typeface="Times New Roman"/>
                <a:ea typeface="Calibri"/>
                <a:sym typeface="Wingdings"/>
              </a:rPr>
              <a:t> </a:t>
            </a:r>
            <a:r>
              <a:rPr lang="en-GB" sz="1600" dirty="0" smtClean="0">
                <a:latin typeface="Times New Roman"/>
                <a:ea typeface="Calibri"/>
                <a:sym typeface="Wingdings"/>
              </a:rPr>
              <a:t> </a:t>
            </a:r>
            <a:r>
              <a:rPr lang="en-GB" sz="1600" dirty="0" smtClean="0">
                <a:latin typeface="Times New Roman"/>
                <a:ea typeface="Calibri"/>
                <a:cs typeface="Times New Roman"/>
              </a:rPr>
              <a:t>But </a:t>
            </a:r>
            <a:r>
              <a:rPr lang="en-GB" sz="1600" dirty="0">
                <a:latin typeface="Times New Roman"/>
                <a:ea typeface="Calibri"/>
                <a:cs typeface="Times New Roman"/>
              </a:rPr>
              <a:t>the physiologic basis for such a joint regulation of energy balance and reproduction has begun to be unveiled only recently, in a phenomenon that involves multiple common regulatory signals, acting at different levels of the reproductive system (Tena-</a:t>
            </a:r>
            <a:r>
              <a:rPr lang="en-GB" sz="1600" dirty="0" err="1">
                <a:latin typeface="Times New Roman"/>
                <a:ea typeface="Calibri"/>
                <a:cs typeface="Times New Roman"/>
              </a:rPr>
              <a:t>Sempere</a:t>
            </a:r>
            <a:r>
              <a:rPr lang="en-GB" sz="1600" dirty="0">
                <a:latin typeface="Times New Roman"/>
                <a:ea typeface="Calibri"/>
                <a:cs typeface="Times New Roman"/>
              </a:rPr>
              <a:t>, 2007). </a:t>
            </a:r>
            <a:r>
              <a:rPr lang="en-GB" sz="1600" dirty="0" smtClean="0">
                <a:latin typeface="Times New Roman"/>
                <a:ea typeface="Calibri"/>
                <a:cs typeface="Times New Roman"/>
              </a:rPr>
              <a:t/>
            </a:r>
            <a:br>
              <a:rPr lang="en-GB" sz="1600" dirty="0" smtClean="0">
                <a:latin typeface="Times New Roman"/>
                <a:ea typeface="Calibri"/>
                <a:cs typeface="Times New Roman"/>
              </a:rPr>
            </a:br>
            <a:r>
              <a:rPr lang="en-GB" sz="1600" dirty="0" smtClean="0">
                <a:latin typeface="Times New Roman"/>
                <a:ea typeface="Calibri"/>
                <a:cs typeface="Times New Roman"/>
              </a:rPr>
              <a:t/>
            </a:r>
            <a:br>
              <a:rPr lang="en-GB" sz="1600" dirty="0" smtClean="0">
                <a:latin typeface="Times New Roman"/>
                <a:ea typeface="Calibri"/>
                <a:cs typeface="Times New Roman"/>
              </a:rPr>
            </a:br>
            <a:r>
              <a:rPr lang="en-GB" sz="1600" dirty="0">
                <a:latin typeface="Times New Roman"/>
                <a:ea typeface="Calibri"/>
                <a:sym typeface="Wingdings"/>
              </a:rPr>
              <a:t> </a:t>
            </a:r>
            <a:r>
              <a:rPr lang="en-US" sz="1600" dirty="0" smtClean="0">
                <a:latin typeface="Times New Roman"/>
                <a:ea typeface="Calibri"/>
                <a:cs typeface="Times New Roman"/>
              </a:rPr>
              <a:t>Several </a:t>
            </a:r>
            <a:r>
              <a:rPr lang="en-US" sz="1600" dirty="0">
                <a:latin typeface="Times New Roman"/>
                <a:ea typeface="Calibri"/>
                <a:cs typeface="Times New Roman"/>
              </a:rPr>
              <a:t>studies have suggested that nutrition, and mineral consumption in particular, may be important in affecting elephant population densities (McNaughton et al. 1997, </a:t>
            </a:r>
            <a:r>
              <a:rPr lang="en-US" sz="1600" dirty="0" err="1">
                <a:latin typeface="Times New Roman"/>
                <a:ea typeface="Calibri"/>
                <a:cs typeface="Times New Roman"/>
              </a:rPr>
              <a:t>Milewski</a:t>
            </a:r>
            <a:r>
              <a:rPr lang="en-US" sz="1600" dirty="0">
                <a:latin typeface="Times New Roman"/>
                <a:ea typeface="Calibri"/>
                <a:cs typeface="Times New Roman"/>
              </a:rPr>
              <a:t> </a:t>
            </a:r>
            <a:r>
              <a:rPr lang="en-US" sz="1600" dirty="0" smtClean="0">
                <a:latin typeface="Times New Roman"/>
                <a:ea typeface="Calibri"/>
                <a:cs typeface="Times New Roman"/>
              </a:rPr>
              <a:t>2000, </a:t>
            </a:r>
            <a:r>
              <a:rPr lang="en-US" sz="1600" dirty="0" err="1" smtClean="0">
                <a:latin typeface="Times New Roman"/>
                <a:ea typeface="Calibri"/>
                <a:cs typeface="Times New Roman"/>
              </a:rPr>
              <a:t>Vanleeuwe</a:t>
            </a:r>
            <a:r>
              <a:rPr lang="en-US" sz="1600" dirty="0" smtClean="0">
                <a:latin typeface="Times New Roman"/>
                <a:ea typeface="Calibri"/>
                <a:cs typeface="Times New Roman"/>
              </a:rPr>
              <a:t> </a:t>
            </a:r>
            <a:r>
              <a:rPr lang="en-US" sz="1600" dirty="0">
                <a:latin typeface="Times New Roman"/>
                <a:ea typeface="Calibri"/>
                <a:cs typeface="Times New Roman"/>
              </a:rPr>
              <a:t>et al. 1997</a:t>
            </a:r>
            <a:r>
              <a:rPr lang="en-US" sz="1600" dirty="0" smtClean="0">
                <a:latin typeface="Times New Roman"/>
                <a:ea typeface="Calibri"/>
                <a:cs typeface="Times New Roman"/>
              </a:rPr>
              <a:t>). </a:t>
            </a:r>
            <a:br>
              <a:rPr lang="en-US" sz="1600" dirty="0" smtClean="0">
                <a:latin typeface="Times New Roman"/>
                <a:ea typeface="Calibri"/>
                <a:cs typeface="Times New Roman"/>
              </a:rPr>
            </a:br>
            <a:r>
              <a:rPr lang="en-GB" sz="1600" dirty="0" smtClean="0">
                <a:latin typeface="Times New Roman"/>
                <a:ea typeface="Calibri"/>
                <a:cs typeface="Times New Roman"/>
              </a:rPr>
              <a:t/>
            </a:r>
            <a:br>
              <a:rPr lang="en-GB" sz="1600" dirty="0" smtClean="0">
                <a:latin typeface="Times New Roman"/>
                <a:ea typeface="Calibri"/>
                <a:cs typeface="Times New Roman"/>
              </a:rPr>
            </a:br>
            <a:r>
              <a:rPr lang="en-GB" sz="1600" dirty="0" smtClean="0">
                <a:latin typeface="Times New Roman"/>
                <a:ea typeface="Calibri"/>
                <a:sym typeface="Wingdings"/>
              </a:rPr>
              <a:t>  </a:t>
            </a:r>
            <a:r>
              <a:rPr lang="en-GB" sz="1600" dirty="0">
                <a:latin typeface="Times New Roman"/>
                <a:ea typeface="Calibri"/>
                <a:cs typeface="Times New Roman"/>
              </a:rPr>
              <a:t>In </a:t>
            </a:r>
            <a:r>
              <a:rPr lang="en-GB" sz="1600" dirty="0" smtClean="0">
                <a:latin typeface="Times New Roman"/>
                <a:ea typeface="Calibri"/>
                <a:cs typeface="Times New Roman"/>
              </a:rPr>
              <a:t>browsers </a:t>
            </a:r>
            <a:r>
              <a:rPr lang="en-GB" sz="1600" dirty="0">
                <a:latin typeface="Times New Roman"/>
                <a:ea typeface="Calibri"/>
                <a:cs typeface="Times New Roman"/>
              </a:rPr>
              <a:t>like </a:t>
            </a:r>
            <a:r>
              <a:rPr lang="en-GB" sz="1600" dirty="0" smtClean="0">
                <a:latin typeface="Times New Roman"/>
                <a:ea typeface="Calibri"/>
                <a:cs typeface="Times New Roman"/>
              </a:rPr>
              <a:t>elephants, </a:t>
            </a:r>
            <a:r>
              <a:rPr lang="en-GB" sz="1600" dirty="0">
                <a:latin typeface="Times New Roman"/>
                <a:ea typeface="Calibri"/>
                <a:cs typeface="Times New Roman"/>
              </a:rPr>
              <a:t>relations between reproduction and diet quality are poorly </a:t>
            </a:r>
            <a:r>
              <a:rPr lang="en-GB" sz="1600" dirty="0" smtClean="0">
                <a:latin typeface="Times New Roman"/>
                <a:ea typeface="Calibri"/>
                <a:cs typeface="Times New Roman"/>
              </a:rPr>
              <a:t>studied. </a:t>
            </a:r>
            <a:endParaRPr lang="fr-FR" sz="16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sp>
        <p:nvSpPr>
          <p:cNvPr id="7173" name="Espace réservé du numéro de diapositive 6"/>
          <p:cNvSpPr>
            <a:spLocks noGrp="1"/>
          </p:cNvSpPr>
          <p:nvPr>
            <p:ph type="sldNum" sz="quarter" idx="12"/>
          </p:nvPr>
        </p:nvSpPr>
        <p:spPr bwMode="auto">
          <a:xfrm>
            <a:off x="8581697" y="49539"/>
            <a:ext cx="357352"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8</a:t>
            </a:fld>
            <a:endParaRPr lang="en-US" altLang="fr-FR" dirty="0" smtClean="0"/>
          </a:p>
        </p:txBody>
      </p:sp>
    </p:spTree>
    <p:extLst>
      <p:ext uri="{BB962C8B-B14F-4D97-AF65-F5344CB8AC3E}">
        <p14:creationId xmlns:p14="http://schemas.microsoft.com/office/powerpoint/2010/main" val="271520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Espace réservé du contenu 2"/>
          <p:cNvSpPr>
            <a:spLocks noGrp="1"/>
          </p:cNvSpPr>
          <p:nvPr>
            <p:ph idx="1"/>
          </p:nvPr>
        </p:nvSpPr>
        <p:spPr>
          <a:xfrm>
            <a:off x="0" y="425450"/>
            <a:ext cx="9144000" cy="6503546"/>
          </a:xfrm>
          <a:solidFill>
            <a:schemeClr val="bg1"/>
          </a:solidFill>
        </p:spPr>
        <p:txBody>
          <a:bodyPr/>
          <a:lstStyle/>
          <a:p>
            <a:pPr marL="0" indent="0">
              <a:lnSpc>
                <a:spcPct val="150000"/>
              </a:lnSpc>
              <a:buNone/>
            </a:pPr>
            <a:r>
              <a:rPr lang="en-US" sz="2200" b="1" spc="-100" dirty="0">
                <a:solidFill>
                  <a:srgbClr val="1F497D"/>
                </a:solidFill>
                <a:sym typeface="Wingdings"/>
              </a:rPr>
              <a:t> </a:t>
            </a:r>
            <a:r>
              <a:rPr lang="en-US" sz="2200" b="1" spc="-100" dirty="0" smtClean="0">
                <a:solidFill>
                  <a:srgbClr val="1F497D"/>
                </a:solidFill>
                <a:sym typeface="Wingdings 2"/>
              </a:rPr>
              <a:t> </a:t>
            </a:r>
            <a:r>
              <a:rPr lang="en-US" sz="2200" b="1" spc="-100" dirty="0" smtClean="0">
                <a:solidFill>
                  <a:srgbClr val="1F497D"/>
                </a:solidFill>
                <a:sym typeface="Wingdings"/>
              </a:rPr>
              <a:t>Using </a:t>
            </a:r>
            <a:r>
              <a:rPr lang="en-US" sz="2200" b="1" spc="-100" dirty="0">
                <a:solidFill>
                  <a:srgbClr val="1F497D"/>
                </a:solidFill>
                <a:sym typeface="Wingdings"/>
              </a:rPr>
              <a:t>health and infection parameters: </a:t>
            </a:r>
            <a:r>
              <a:rPr lang="en-US" sz="2200" b="1" spc="-100" dirty="0" smtClean="0">
                <a:solidFill>
                  <a:srgbClr val="1F497D"/>
                </a:solidFill>
                <a:sym typeface="Wingdings"/>
              </a:rPr>
              <a:t> Why ?</a:t>
            </a:r>
            <a:endParaRPr lang="en-US" sz="2200" b="1" dirty="0"/>
          </a:p>
        </p:txBody>
      </p:sp>
      <p:sp>
        <p:nvSpPr>
          <p:cNvPr id="2" name="Titre 1"/>
          <p:cNvSpPr>
            <a:spLocks noGrp="1"/>
          </p:cNvSpPr>
          <p:nvPr>
            <p:ph type="title"/>
          </p:nvPr>
        </p:nvSpPr>
        <p:spPr>
          <a:xfrm>
            <a:off x="928687" y="1059543"/>
            <a:ext cx="8215314" cy="4429494"/>
          </a:xfrm>
          <a:solidFill>
            <a:schemeClr val="bg1"/>
          </a:solidFill>
        </p:spPr>
        <p:txBody>
          <a:bodyPr>
            <a:noAutofit/>
          </a:bodyPr>
          <a:lstStyle/>
          <a:p>
            <a:pPr>
              <a:lnSpc>
                <a:spcPct val="150000"/>
              </a:lnSpc>
            </a:pPr>
            <a:r>
              <a:rPr lang="en-GB" sz="2000" dirty="0" smtClean="0">
                <a:latin typeface="Times New Roman"/>
                <a:ea typeface="Calibri"/>
                <a:sym typeface="Wingdings"/>
              </a:rPr>
              <a:t></a:t>
            </a:r>
            <a:r>
              <a:rPr lang="en-GB" sz="2000" dirty="0" smtClean="0">
                <a:latin typeface="Times New Roman"/>
                <a:ea typeface="Calibri"/>
              </a:rPr>
              <a:t> In </a:t>
            </a:r>
            <a:r>
              <a:rPr lang="en-GB" sz="2000" dirty="0">
                <a:latin typeface="Times New Roman"/>
                <a:ea typeface="Calibri"/>
              </a:rPr>
              <a:t>both wild and domesticated species, studies have found that host susceptibility to Gastro-intestinal (GI) parasite </a:t>
            </a:r>
            <a:r>
              <a:rPr lang="en-GB" sz="2000" dirty="0" smtClean="0">
                <a:latin typeface="Times New Roman"/>
                <a:ea typeface="Calibri"/>
              </a:rPr>
              <a:t>infection </a:t>
            </a:r>
            <a:r>
              <a:rPr lang="en-GB" sz="2000" dirty="0">
                <a:latin typeface="Times New Roman"/>
                <a:ea typeface="Calibri"/>
              </a:rPr>
              <a:t>is strongly influenced by nutrition (Coop and </a:t>
            </a:r>
            <a:r>
              <a:rPr lang="en-GB" sz="2000" dirty="0" err="1">
                <a:latin typeface="Times New Roman"/>
                <a:ea typeface="Calibri"/>
              </a:rPr>
              <a:t>Kyriazakis</a:t>
            </a:r>
            <a:r>
              <a:rPr lang="en-GB" sz="2000" dirty="0">
                <a:latin typeface="Times New Roman"/>
                <a:ea typeface="Calibri"/>
              </a:rPr>
              <a:t> 2001, </a:t>
            </a:r>
            <a:r>
              <a:rPr lang="en-GB" sz="2000" dirty="0" err="1">
                <a:latin typeface="Times New Roman"/>
                <a:ea typeface="Calibri"/>
              </a:rPr>
              <a:t>Ezenwa</a:t>
            </a:r>
            <a:r>
              <a:rPr lang="en-GB" sz="2000" dirty="0">
                <a:latin typeface="Times New Roman"/>
                <a:ea typeface="Calibri"/>
              </a:rPr>
              <a:t> 2004).</a:t>
            </a:r>
            <a:r>
              <a:rPr lang="en-GB" sz="2000" dirty="0">
                <a:latin typeface="Times New Roman"/>
                <a:ea typeface="Calibri"/>
                <a:sym typeface="Wingdings"/>
              </a:rPr>
              <a:t> </a:t>
            </a:r>
            <a:r>
              <a:rPr lang="en-GB" sz="2000" dirty="0" smtClean="0">
                <a:latin typeface="Times New Roman"/>
                <a:ea typeface="Calibri"/>
                <a:sym typeface="Wingdings"/>
              </a:rPr>
              <a:t/>
            </a:r>
            <a:br>
              <a:rPr lang="en-GB" sz="2000" dirty="0" smtClean="0">
                <a:latin typeface="Times New Roman"/>
                <a:ea typeface="Calibri"/>
                <a:sym typeface="Wingdings"/>
              </a:rPr>
            </a:br>
            <a:r>
              <a:rPr lang="en-GB" sz="2000" dirty="0" smtClean="0">
                <a:latin typeface="Times New Roman"/>
                <a:ea typeface="Calibri"/>
                <a:sym typeface="Wingdings"/>
              </a:rPr>
              <a:t/>
            </a:r>
            <a:br>
              <a:rPr lang="en-GB" sz="2000" dirty="0" smtClean="0">
                <a:latin typeface="Times New Roman"/>
                <a:ea typeface="Calibri"/>
                <a:sym typeface="Wingdings"/>
              </a:rPr>
            </a:br>
            <a:r>
              <a:rPr lang="en-GB" sz="2000" dirty="0" smtClean="0">
                <a:latin typeface="Times New Roman"/>
                <a:ea typeface="Calibri"/>
                <a:sym typeface="Wingdings"/>
              </a:rPr>
              <a:t></a:t>
            </a:r>
            <a:r>
              <a:rPr lang="en-GB" sz="2000" dirty="0" smtClean="0">
                <a:latin typeface="Times New Roman"/>
                <a:ea typeface="Calibri"/>
              </a:rPr>
              <a:t> Gastro-intestinal (GI) parasite load is the best predictor of crop raiding behaviour in elephants, with crop raiders having fewer parasites than non-crop raiders (Tabitha, 2013). </a:t>
            </a:r>
            <a:br>
              <a:rPr lang="en-GB" sz="2000" dirty="0" smtClean="0">
                <a:latin typeface="Times New Roman"/>
                <a:ea typeface="Calibri"/>
              </a:rPr>
            </a:br>
            <a:r>
              <a:rPr lang="en-GB" sz="2000" dirty="0" smtClean="0">
                <a:latin typeface="Times New Roman"/>
                <a:ea typeface="Calibri"/>
              </a:rPr>
              <a:t/>
            </a:r>
            <a:br>
              <a:rPr lang="en-GB" sz="2000" dirty="0" smtClean="0">
                <a:latin typeface="Times New Roman"/>
                <a:ea typeface="Calibri"/>
              </a:rPr>
            </a:br>
            <a:r>
              <a:rPr lang="en-GB" sz="2000" dirty="0" smtClean="0">
                <a:latin typeface="Times New Roman"/>
                <a:ea typeface="Calibri"/>
                <a:sym typeface="Wingdings"/>
              </a:rPr>
              <a:t></a:t>
            </a:r>
            <a:r>
              <a:rPr lang="en-GB" sz="2000" dirty="0" smtClean="0">
                <a:latin typeface="Times New Roman"/>
                <a:ea typeface="Calibri"/>
              </a:rPr>
              <a:t> Thus</a:t>
            </a:r>
            <a:r>
              <a:rPr lang="en-GB" sz="2000" dirty="0">
                <a:latin typeface="Times New Roman"/>
                <a:ea typeface="Calibri"/>
              </a:rPr>
              <a:t>, future studies that address this question could provide further insight into what might be occurring with the GI parasite load by identifying possible inter-species transmission between </a:t>
            </a:r>
            <a:r>
              <a:rPr lang="en-GB" sz="2000" dirty="0" smtClean="0">
                <a:latin typeface="Times New Roman"/>
                <a:ea typeface="Calibri"/>
              </a:rPr>
              <a:t>elephants and even with </a:t>
            </a:r>
            <a:r>
              <a:rPr lang="en-GB" sz="2000" dirty="0">
                <a:latin typeface="Times New Roman"/>
                <a:ea typeface="Calibri"/>
              </a:rPr>
              <a:t>domestic hoof stock  </a:t>
            </a:r>
            <a:r>
              <a:rPr lang="en-GB" sz="2000" dirty="0" smtClean="0">
                <a:latin typeface="Times New Roman"/>
                <a:ea typeface="Calibri"/>
              </a:rPr>
              <a:t>and humans</a:t>
            </a:r>
            <a:r>
              <a:rPr lang="en-GB" sz="2000" dirty="0">
                <a:latin typeface="Times New Roman"/>
                <a:ea typeface="Calibri"/>
              </a:rPr>
              <a:t>.</a:t>
            </a:r>
            <a:r>
              <a:rPr lang="en-GB" sz="2000" dirty="0" smtClean="0">
                <a:latin typeface="Times New Roman"/>
                <a:ea typeface="Calibri"/>
              </a:rPr>
              <a:t/>
            </a:r>
            <a:br>
              <a:rPr lang="en-GB" sz="2000" dirty="0" smtClean="0">
                <a:latin typeface="Times New Roman"/>
                <a:ea typeface="Calibri"/>
              </a:rPr>
            </a:br>
            <a:endParaRPr lang="fr-FR" sz="2000" b="1" dirty="0"/>
          </a:p>
        </p:txBody>
      </p:sp>
      <p:sp>
        <p:nvSpPr>
          <p:cNvPr id="6" name="Espace réservé du pied de page 5"/>
          <p:cNvSpPr>
            <a:spLocks noGrp="1"/>
          </p:cNvSpPr>
          <p:nvPr>
            <p:ph type="ftr" sz="quarter" idx="11"/>
          </p:nvPr>
        </p:nvSpPr>
        <p:spPr>
          <a:xfrm>
            <a:off x="7957641" y="49539"/>
            <a:ext cx="606972" cy="328613"/>
          </a:xfrm>
          <a:solidFill>
            <a:schemeClr val="bg1"/>
          </a:solidFill>
        </p:spPr>
        <p:txBody>
          <a:bodyPr/>
          <a:lstStyle/>
          <a:p>
            <a:pPr>
              <a:defRPr/>
            </a:pPr>
            <a:r>
              <a:rPr lang="en-US" dirty="0" err="1">
                <a:solidFill>
                  <a:schemeClr val="tx1"/>
                </a:solidFill>
              </a:rPr>
              <a:t>Diapo</a:t>
            </a:r>
            <a:endParaRPr lang="en-US" dirty="0">
              <a:solidFill>
                <a:schemeClr val="tx1"/>
              </a:solidFill>
            </a:endParaRPr>
          </a:p>
        </p:txBody>
      </p:sp>
      <p:pic>
        <p:nvPicPr>
          <p:cNvPr id="14" name="Picture 6" descr="C:\Users\student9\Pictures\Elephants dans banan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29" y="5536335"/>
            <a:ext cx="2419872"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NGAMA\THESE\GAMBA\BEES ELEPHANTS DATA\Beehive camera trap images\Site10\Aug2012\31Aug2012\IMG_00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5238948" y="5536337"/>
            <a:ext cx="1485181"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DCIM\100PHOTO\PICT0263.JPG"/>
          <p:cNvPicPr>
            <a:picLocks noChangeAspect="1" noChangeArrowheads="1"/>
          </p:cNvPicPr>
          <p:nvPr/>
        </p:nvPicPr>
        <p:blipFill>
          <a:blip r:embed="rId5" cstate="print"/>
          <a:srcRect/>
          <a:stretch>
            <a:fillRect/>
          </a:stretch>
        </p:blipFill>
        <p:spPr bwMode="auto">
          <a:xfrm>
            <a:off x="3382067" y="5536335"/>
            <a:ext cx="1856881" cy="1392660"/>
          </a:xfrm>
          <a:prstGeom prst="rect">
            <a:avLst/>
          </a:prstGeom>
          <a:noFill/>
        </p:spPr>
      </p:pic>
      <p:pic>
        <p:nvPicPr>
          <p:cNvPr id="21" name="Picture 4" descr="I:\NGAMA\THESE\MONT de CRISTAL\Photos dégats d éléphants\IMG006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39" y="5536336"/>
            <a:ext cx="2443327" cy="1392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student9\Pictures\Elephants devant plantation de banan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36335"/>
            <a:ext cx="1857375"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6"/>
          <p:cNvSpPr>
            <a:spLocks noGrp="1"/>
          </p:cNvSpPr>
          <p:nvPr>
            <p:ph type="sldNum" sz="quarter" idx="12"/>
          </p:nvPr>
        </p:nvSpPr>
        <p:spPr bwMode="auto">
          <a:xfrm>
            <a:off x="8581696" y="49539"/>
            <a:ext cx="388883" cy="328613"/>
          </a:xfrm>
          <a:solidFill>
            <a:schemeClr val="bg1"/>
          </a:solidFill>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395AA2-3099-4B7F-9CD3-7F2E0BDD3901}" type="slidenum">
              <a:rPr lang="en-US" altLang="fr-FR" smtClean="0"/>
              <a:pPr eaLnBrk="1" hangingPunct="1"/>
              <a:t>9</a:t>
            </a:fld>
            <a:endParaRPr lang="en-US" altLang="fr-FR" dirty="0" smtClean="0"/>
          </a:p>
        </p:txBody>
      </p:sp>
    </p:spTree>
    <p:extLst>
      <p:ext uri="{BB962C8B-B14F-4D97-AF65-F5344CB8AC3E}">
        <p14:creationId xmlns:p14="http://schemas.microsoft.com/office/powerpoint/2010/main" val="2698212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2631</TotalTime>
  <Words>399</Words>
  <Application>Microsoft Office PowerPoint</Application>
  <PresentationFormat>Affichage à l'écran (4:3)</PresentationFormat>
  <Paragraphs>81</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Clarity</vt:lpstr>
      <vt:lpstr>  </vt:lpstr>
      <vt:lpstr>Content :   Introduction: conservation context   Ecophysiology : definition and conservation achievements   African elephant conservation status and basic biology   How to investigate elephant ecophysiology ?   Three basic approaches:   Using hormones: Hormones, reproduction and crop raiding behavior in elephants   Using nutrition parameters: Reproduction and Nutrition are related to the crop raiding behavior in elephants   Using health and infection parameters: Parasitism is related to the crop raiding behavior in elephants  Conclusion</vt:lpstr>
      <vt:lpstr> The earth is facing its sixth mass extinction due to human-related activities (Leakey, 1996; Wilson, 2002).   Conservation science has emerged as a crisis discipline to stem that biodiversity loss (Soule´ 1985, Kareiva &amp; Marvier 2012, Cooke et al. 2014).    To adress biodiversity loss conservation science requires  interdisciplinary approaches which bring together experts across different fields , such as “Ecophysiology” (Soule´ 1986, Cooke et al. 2014).   Surprisingly few conservationists utilize ecophysiological methodology.   Here we discuss how ecophysiological explorations could help understand elephant crop raiding behaviour and identify related gaps in knowledge.</vt:lpstr>
      <vt:lpstr></vt:lpstr>
      <vt:lpstr> Ecophysiology focuses on individual organisms in relation to their environments and is highly integrative embracing many aspects of others fields (Degen, 1997; Luttge and Scarano, 2004; Stevenson, 2006). For instance:   Small Desert Mammals survival in deserts is due mainly to behavioral adaptations and habitat selection, although physiological adaptations also contribute to their success (Degen, 1997).   Blaustein et al. (2012) reviewed amphibian population declines through understanding infections and disease consequences in the context of hosts’ ecophysiology. </vt:lpstr>
      <vt:lpstr> African elephants are listed as “vulnerable” on the International Union for the Conservation of Nature (IUCN) Red List (IUCN Red List 2009).    In Central Africa forest elephants’ population size declined by 62% between 2002–2011, the taxon lost 30% of its home range and this population is now less than 10% of its potential size (Maisels et al, 2013).     Elephants display distinct differences compared to other mammalian species (Hildebrandt et al. 2011, Brown 2014):  - The longest ovarian cycle of all mammals studied to date: 14-16 weeks in duration, with an 8-12 week luteal phase and a 4-6 week follicular phase  -  The longest gestation: 20-22 months   -  It’s a umbrella species  - The worst crop raider of its home range</vt:lpstr>
      <vt:lpstr> Hormones have a pivotal role in genotypes and environmental effects translations  into morphological and/or behavioural phenotypes (Knapp et al., 2003; Rhen and Crews, 2002).    hormone analyses are essential to understand functions such as reproduction, metabolic activity, health, behaviour (Ganswindt et al. 2012, Brown 2014) and therefore ecophysiology in elephants.  </vt:lpstr>
      <vt:lpstr> The metabolic status of an organism, defined by the availability of energy and nutrients to the tissues, is a pivotal modulator of a myriad of biological functions (Tena-Sempere, 2007).    This is especially evident in females where pregnancy and lactation are linked to a considerable energetic drain, needed for the nurture of embryos and newborns (Casanueva et al, 1999).     But the physiologic basis for such a joint regulation of energy balance and reproduction has begun to be unveiled only recently, in a phenomenon that involves multiple common regulatory signals, acting at different levels of the reproductive system (Tena-Sempere, 2007).    Several studies have suggested that nutrition, and mineral consumption in particular, may be important in affecting elephant population densities (McNaughton et al. 1997, Milewski 2000, Vanleeuwe et al. 1997).     In browsers like elephants, relations between reproduction and diet quality are poorly studied. </vt:lpstr>
      <vt:lpstr> In both wild and domesticated species, studies have found that host susceptibility to Gastro-intestinal (GI) parasite infection is strongly influenced by nutrition (Coop and Kyriazakis 2001, Ezenwa 2004).    Gastro-intestinal (GI) parasite load is the best predictor of crop raiding behaviour in elephants, with crop raiders having fewer parasites than non-crop raiders (Tabitha, 2013).    Thus, future studies that address this question could provide further insight into what might be occurring with the GI parasite load by identifying possible inter-species transmission between elephants and even with domestic hoof stock  and humans. </vt:lpstr>
      <vt:lpstr> Ecophysiological investigations have already allowed great conservation outcomes in species like amphibians (Blaustein et al. 2012), terrestrial carnivores (Bryan 2013) and small desert mammals (Degen 1997).    In elephants, similar investigations are needed, and would have great potential in developing long-term strategies to mitigate elephants’ crop raiding behaviours (Tabitha 2013).    To that end, simultaneous evaluations of (i) excreted steroid metabolites, (ii) nutritional parameters of ingested food and (iii) parasite loads in dungs will give key data to understand, forecast  and mitigate elephants’ crop raiding behaviours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en Ingénierie de la Forêt et de l’Environnement : Conservation de la Biodiversité et des Ecosystèmes Forestiers</dc:title>
  <dc:creator>John Poulsen</dc:creator>
  <cp:lastModifiedBy>Steeve NGAMA</cp:lastModifiedBy>
  <cp:revision>232</cp:revision>
  <dcterms:created xsi:type="dcterms:W3CDTF">2012-08-13T09:57:44Z</dcterms:created>
  <dcterms:modified xsi:type="dcterms:W3CDTF">2015-10-28T00:56:11Z</dcterms:modified>
</cp:coreProperties>
</file>