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636" r:id="rId2"/>
    <p:sldId id="523" r:id="rId3"/>
    <p:sldId id="537" r:id="rId4"/>
    <p:sldId id="538" r:id="rId5"/>
    <p:sldId id="629" r:id="rId6"/>
    <p:sldId id="577" r:id="rId7"/>
    <p:sldId id="627" r:id="rId8"/>
    <p:sldId id="628" r:id="rId9"/>
    <p:sldId id="503" r:id="rId10"/>
    <p:sldId id="621" r:id="rId11"/>
    <p:sldId id="564" r:id="rId12"/>
    <p:sldId id="581" r:id="rId13"/>
    <p:sldId id="575" r:id="rId14"/>
    <p:sldId id="568" r:id="rId15"/>
    <p:sldId id="539" r:id="rId16"/>
    <p:sldId id="561" r:id="rId17"/>
    <p:sldId id="560" r:id="rId18"/>
    <p:sldId id="547" r:id="rId19"/>
    <p:sldId id="552" r:id="rId20"/>
    <p:sldId id="624" r:id="rId21"/>
    <p:sldId id="498" r:id="rId22"/>
    <p:sldId id="622" r:id="rId23"/>
    <p:sldId id="541" r:id="rId24"/>
    <p:sldId id="553" r:id="rId25"/>
    <p:sldId id="620" r:id="rId26"/>
    <p:sldId id="633" r:id="rId27"/>
    <p:sldId id="554" r:id="rId28"/>
    <p:sldId id="566" r:id="rId29"/>
    <p:sldId id="555" r:id="rId30"/>
    <p:sldId id="556" r:id="rId31"/>
    <p:sldId id="549" r:id="rId32"/>
    <p:sldId id="557" r:id="rId33"/>
    <p:sldId id="458" r:id="rId34"/>
    <p:sldId id="559" r:id="rId35"/>
    <p:sldId id="550" r:id="rId36"/>
    <p:sldId id="571" r:id="rId37"/>
    <p:sldId id="576" r:id="rId38"/>
    <p:sldId id="572" r:id="rId39"/>
    <p:sldId id="567" r:id="rId40"/>
    <p:sldId id="589" r:id="rId41"/>
    <p:sldId id="634" r:id="rId42"/>
    <p:sldId id="583" r:id="rId43"/>
    <p:sldId id="584" r:id="rId44"/>
    <p:sldId id="579" r:id="rId45"/>
    <p:sldId id="630" r:id="rId46"/>
    <p:sldId id="638" r:id="rId47"/>
    <p:sldId id="580" r:id="rId48"/>
    <p:sldId id="637" r:id="rId49"/>
    <p:sldId id="590" r:id="rId50"/>
    <p:sldId id="591" r:id="rId51"/>
    <p:sldId id="608" r:id="rId52"/>
    <p:sldId id="609" r:id="rId53"/>
    <p:sldId id="631" r:id="rId54"/>
    <p:sldId id="635" r:id="rId55"/>
    <p:sldId id="616" r:id="rId56"/>
    <p:sldId id="598" r:id="rId57"/>
    <p:sldId id="618" r:id="rId58"/>
    <p:sldId id="626" r:id="rId59"/>
    <p:sldId id="600" r:id="rId60"/>
    <p:sldId id="601" r:id="rId61"/>
    <p:sldId id="602" r:id="rId62"/>
    <p:sldId id="603" r:id="rId63"/>
    <p:sldId id="604" r:id="rId64"/>
    <p:sldId id="610" r:id="rId65"/>
    <p:sldId id="605" r:id="rId66"/>
    <p:sldId id="615" r:id="rId67"/>
    <p:sldId id="632" r:id="rId68"/>
    <p:sldId id="619" r:id="rId69"/>
  </p:sldIdLst>
  <p:sldSz cx="9144000" cy="6858000" type="screen4x3"/>
  <p:notesSz cx="7099300" cy="10234613"/>
  <p:custDataLst>
    <p:tags r:id="rId72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DC909F6-A19F-4EF7-8BDC-416A5E277BFF}">
          <p14:sldIdLst>
            <p14:sldId id="636"/>
            <p14:sldId id="523"/>
            <p14:sldId id="537"/>
            <p14:sldId id="538"/>
          </p14:sldIdLst>
        </p14:section>
        <p14:section name="Section sans titre" id="{E184679B-666F-4F42-B550-F1EA51A1C79F}">
          <p14:sldIdLst>
            <p14:sldId id="629"/>
            <p14:sldId id="577"/>
            <p14:sldId id="627"/>
            <p14:sldId id="628"/>
            <p14:sldId id="503"/>
            <p14:sldId id="621"/>
            <p14:sldId id="564"/>
            <p14:sldId id="581"/>
            <p14:sldId id="575"/>
            <p14:sldId id="568"/>
            <p14:sldId id="539"/>
            <p14:sldId id="561"/>
            <p14:sldId id="560"/>
            <p14:sldId id="547"/>
            <p14:sldId id="552"/>
            <p14:sldId id="624"/>
            <p14:sldId id="498"/>
            <p14:sldId id="622"/>
            <p14:sldId id="541"/>
            <p14:sldId id="553"/>
            <p14:sldId id="620"/>
            <p14:sldId id="633"/>
            <p14:sldId id="554"/>
            <p14:sldId id="566"/>
            <p14:sldId id="555"/>
            <p14:sldId id="556"/>
            <p14:sldId id="549"/>
            <p14:sldId id="557"/>
            <p14:sldId id="458"/>
            <p14:sldId id="559"/>
            <p14:sldId id="550"/>
            <p14:sldId id="571"/>
            <p14:sldId id="576"/>
            <p14:sldId id="572"/>
            <p14:sldId id="567"/>
            <p14:sldId id="589"/>
            <p14:sldId id="634"/>
            <p14:sldId id="583"/>
            <p14:sldId id="584"/>
            <p14:sldId id="579"/>
            <p14:sldId id="630"/>
            <p14:sldId id="638"/>
            <p14:sldId id="580"/>
            <p14:sldId id="637"/>
            <p14:sldId id="590"/>
            <p14:sldId id="591"/>
            <p14:sldId id="608"/>
            <p14:sldId id="609"/>
            <p14:sldId id="631"/>
            <p14:sldId id="635"/>
            <p14:sldId id="616"/>
            <p14:sldId id="598"/>
            <p14:sldId id="618"/>
            <p14:sldId id="626"/>
            <p14:sldId id="600"/>
            <p14:sldId id="601"/>
            <p14:sldId id="602"/>
            <p14:sldId id="603"/>
            <p14:sldId id="604"/>
            <p14:sldId id="610"/>
            <p14:sldId id="605"/>
            <p14:sldId id="615"/>
            <p14:sldId id="632"/>
            <p14:sldId id="61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  <a:srgbClr val="FF33CC"/>
    <a:srgbClr val="FF7C80"/>
    <a:srgbClr val="FF99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1210" autoAdjust="0"/>
  </p:normalViewPr>
  <p:slideViewPr>
    <p:cSldViewPr>
      <p:cViewPr varScale="1">
        <p:scale>
          <a:sx n="91" d="100"/>
          <a:sy n="91" d="100"/>
        </p:scale>
        <p:origin x="-112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6"/>
    </p:cViewPr>
  </p:sorterViewPr>
  <p:notesViewPr>
    <p:cSldViewPr>
      <p:cViewPr varScale="1">
        <p:scale>
          <a:sx n="62" d="100"/>
          <a:sy n="62" d="100"/>
        </p:scale>
        <p:origin x="-1356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Feuil1!$B$86</c:f>
              <c:strCache>
                <c:ptCount val="1"/>
                <c:pt idx="0">
                  <c:v>% dairy cow</c:v>
                </c:pt>
              </c:strCache>
            </c:strRef>
          </c:tx>
          <c:invertIfNegative val="0"/>
          <c:cat>
            <c:strRef>
              <c:f>Feuil1!$A$87:$A$93</c:f>
              <c:strCache>
                <c:ptCount val="7"/>
                <c:pt idx="0">
                  <c:v>Asia</c:v>
                </c:pt>
                <c:pt idx="1">
                  <c:v>Africa</c:v>
                </c:pt>
                <c:pt idx="2">
                  <c:v>South America</c:v>
                </c:pt>
                <c:pt idx="3">
                  <c:v>European Union 28</c:v>
                </c:pt>
                <c:pt idx="4">
                  <c:v>Central and North America</c:v>
                </c:pt>
                <c:pt idx="5">
                  <c:v>Oceania</c:v>
                </c:pt>
                <c:pt idx="6">
                  <c:v>Russia Ukrenia</c:v>
                </c:pt>
              </c:strCache>
            </c:strRef>
          </c:cat>
          <c:val>
            <c:numRef>
              <c:f>Feuil1!$B$87:$B$93</c:f>
              <c:numCache>
                <c:formatCode>0.0</c:formatCode>
                <c:ptCount val="7"/>
                <c:pt idx="0">
                  <c:v>40.076078743732999</c:v>
                </c:pt>
                <c:pt idx="1">
                  <c:v>24.380185283750631</c:v>
                </c:pt>
                <c:pt idx="2">
                  <c:v>12.465152287759301</c:v>
                </c:pt>
                <c:pt idx="3">
                  <c:v>8.6511655605968674</c:v>
                </c:pt>
                <c:pt idx="4">
                  <c:v>6.4082570002493782</c:v>
                </c:pt>
                <c:pt idx="5">
                  <c:v>2.433477624884151</c:v>
                </c:pt>
                <c:pt idx="6">
                  <c:v>4.1940082406232193</c:v>
                </c:pt>
              </c:numCache>
            </c:numRef>
          </c:val>
        </c:ser>
        <c:ser>
          <c:idx val="1"/>
          <c:order val="1"/>
          <c:tx>
            <c:strRef>
              <c:f>Feuil1!$C$86</c:f>
              <c:strCache>
                <c:ptCount val="1"/>
                <c:pt idx="0">
                  <c:v>% Production</c:v>
                </c:pt>
              </c:strCache>
            </c:strRef>
          </c:tx>
          <c:invertIfNegative val="0"/>
          <c:cat>
            <c:strRef>
              <c:f>Feuil1!$A$87:$A$93</c:f>
              <c:strCache>
                <c:ptCount val="7"/>
                <c:pt idx="0">
                  <c:v>Asia</c:v>
                </c:pt>
                <c:pt idx="1">
                  <c:v>Africa</c:v>
                </c:pt>
                <c:pt idx="2">
                  <c:v>South America</c:v>
                </c:pt>
                <c:pt idx="3">
                  <c:v>European Union 28</c:v>
                </c:pt>
                <c:pt idx="4">
                  <c:v>Central and North America</c:v>
                </c:pt>
                <c:pt idx="5">
                  <c:v>Oceania</c:v>
                </c:pt>
                <c:pt idx="6">
                  <c:v>Russia Ukrenia</c:v>
                </c:pt>
              </c:strCache>
            </c:strRef>
          </c:cat>
          <c:val>
            <c:numRef>
              <c:f>Feuil1!$C$87:$C$93</c:f>
              <c:numCache>
                <c:formatCode>0.0</c:formatCode>
                <c:ptCount val="7"/>
                <c:pt idx="0">
                  <c:v>28.401176288500221</c:v>
                </c:pt>
                <c:pt idx="1">
                  <c:v>5.2778207707785167</c:v>
                </c:pt>
                <c:pt idx="2">
                  <c:v>10.84971366661507</c:v>
                </c:pt>
                <c:pt idx="3">
                  <c:v>23.835319609967492</c:v>
                </c:pt>
                <c:pt idx="4">
                  <c:v>18.046741990403959</c:v>
                </c:pt>
                <c:pt idx="5">
                  <c:v>4.6122891193313729</c:v>
                </c:pt>
                <c:pt idx="6">
                  <c:v>6.423154310478254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438336"/>
        <c:axId val="33228480"/>
      </c:barChart>
      <c:catAx>
        <c:axId val="39438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3228480"/>
        <c:crosses val="autoZero"/>
        <c:auto val="1"/>
        <c:lblAlgn val="ctr"/>
        <c:lblOffset val="100"/>
        <c:noMultiLvlLbl val="0"/>
      </c:catAx>
      <c:valAx>
        <c:axId val="33228480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3943833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/>
            </a:pPr>
            <a:endParaRPr lang="fr-FR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0.65486</cdr:x>
      <cdr:y>0.15395</cdr:y>
    </cdr:from>
    <cdr:to>
      <cdr:x>0.87275</cdr:x>
      <cdr:y>0.2327</cdr:y>
    </cdr:to>
    <cdr:sp macro="" textlink="">
      <cdr:nvSpPr>
        <cdr:cNvPr id="2" name="ZoneTexte 3"/>
        <cdr:cNvSpPr txBox="1"/>
      </cdr:nvSpPr>
      <cdr:spPr>
        <a:xfrm xmlns:a="http://schemas.openxmlformats.org/drawingml/2006/main">
          <a:off x="5400600" y="721991"/>
          <a:ext cx="1796902" cy="369332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269 millions </a:t>
          </a:r>
          <a:r>
            <a:rPr lang="fr-BE" dirty="0" err="1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VL</a:t>
          </a:r>
          <a:r>
            <a:rPr lang="fr-BE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fr-BE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0.59804</cdr:x>
      <cdr:y>0.06182</cdr:y>
    </cdr:from>
    <cdr:to>
      <cdr:x>0.90845</cdr:x>
      <cdr:y>0.14057</cdr:y>
    </cdr:to>
    <cdr:sp macro="" textlink="">
      <cdr:nvSpPr>
        <cdr:cNvPr id="3" name="ZoneTexte 6"/>
        <cdr:cNvSpPr txBox="1"/>
      </cdr:nvSpPr>
      <cdr:spPr>
        <a:xfrm xmlns:a="http://schemas.openxmlformats.org/drawingml/2006/main">
          <a:off x="4932012" y="289925"/>
          <a:ext cx="2559932" cy="369332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646,1 milliards de litres</a:t>
          </a:r>
          <a:endParaRPr lang="fr-BE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0DE7BB4-AF6D-4B9F-B538-944121AEDD84}" type="datetimeFigureOut">
              <a:rPr lang="fr-BE" smtClean="0"/>
              <a:pPr/>
              <a:t>9/05/2017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82DCA4F-1823-4755-8852-131B979A4C7D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90595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2B5F49F-24D2-49F2-858F-5DA4AB33E96C}" type="datetimeFigureOut">
              <a:rPr lang="fr-BE" smtClean="0"/>
              <a:pPr/>
              <a:t>9/05/2017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39ABDC2-07A6-4F6D-808C-EA40BF8224DD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499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  <a:p>
            <a:endParaRPr lang="fr-BE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milk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produced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around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world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commercialized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according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network.</a:t>
            </a:r>
          </a:p>
          <a:p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first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unformal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network :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producer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directly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sell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milk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consumers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53 % of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produced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milk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concerned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second network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factories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companies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control 47 % of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milk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production but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25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factories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control 25 % of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milk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produced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around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world. Last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France, the first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milk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company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world, the group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Lactalis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 been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finally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obliged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farmers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30 cts by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litter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price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milk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It has been a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great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victory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BBC26-8293-456B-849F-478EF62C0C0C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7253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6183D6C3-FA3A-DF4E-8733-265F9C61AF57}" type="slidenum">
              <a:rPr lang="fr-FR" sz="1300"/>
              <a:pPr/>
              <a:t>12</a:t>
            </a:fld>
            <a:endParaRPr lang="fr-FR" sz="1300"/>
          </a:p>
        </p:txBody>
      </p:sp>
      <p:sp>
        <p:nvSpPr>
          <p:cNvPr id="224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499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  <a:p>
            <a:endParaRPr lang="fr-BE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developping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countries,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price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milk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the global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figure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evolution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milk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price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New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Zealand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(green line) USA (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line ) and in Europa (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dotted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line). </a:t>
            </a:r>
          </a:p>
          <a:p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milk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price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decreasing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since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more or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Actually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price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Europa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25,7 Euros per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tonn</a:t>
            </a:r>
            <a:r>
              <a:rPr lang="fr-BE" baseline="0" dirty="0" smtClean="0"/>
              <a:t>. </a:t>
            </a:r>
          </a:p>
          <a:p>
            <a:pPr defTabSz="990478">
              <a:defRPr/>
            </a:pPr>
            <a:r>
              <a:rPr lang="fr-BE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Last </a:t>
            </a:r>
            <a:r>
              <a:rPr lang="fr-BE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fr-BE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France, the first </a:t>
            </a:r>
            <a:r>
              <a:rPr lang="fr-BE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milk</a:t>
            </a:r>
            <a:r>
              <a:rPr lang="fr-BE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company</a:t>
            </a:r>
            <a:r>
              <a:rPr lang="fr-BE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world, the group </a:t>
            </a:r>
            <a:r>
              <a:rPr lang="fr-BE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Lactalis</a:t>
            </a:r>
            <a:r>
              <a:rPr lang="fr-BE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 been </a:t>
            </a:r>
            <a:r>
              <a:rPr lang="fr-BE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finally</a:t>
            </a:r>
            <a:r>
              <a:rPr lang="fr-BE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obliged</a:t>
            </a:r>
            <a:r>
              <a:rPr lang="fr-BE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 the </a:t>
            </a:r>
            <a:r>
              <a:rPr lang="fr-BE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farmers</a:t>
            </a:r>
            <a:r>
              <a:rPr lang="fr-BE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fr-BE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</a:t>
            </a:r>
            <a:r>
              <a:rPr lang="fr-BE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30 cts by </a:t>
            </a:r>
            <a:r>
              <a:rPr lang="fr-BE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litter</a:t>
            </a:r>
            <a:r>
              <a:rPr lang="fr-BE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BE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price</a:t>
            </a:r>
            <a:r>
              <a:rPr lang="fr-BE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fr-BE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milk</a:t>
            </a:r>
            <a:r>
              <a:rPr lang="fr-BE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It has been a </a:t>
            </a:r>
            <a:r>
              <a:rPr lang="fr-BE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great</a:t>
            </a:r>
            <a:r>
              <a:rPr lang="fr-BE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victory</a:t>
            </a:r>
            <a:r>
              <a:rPr lang="fr-BE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BBC26-8293-456B-849F-478EF62C0C0C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84874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  <a:p>
            <a:pPr algn="l"/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 of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cows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milk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production are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quite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according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the continents. In one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side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have ASIA, continent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have  40 % of the total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cows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but assume 28 % of the total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milk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production.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compare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figures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thoses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recorded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Union 9 % and 24 %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respectively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or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thoses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recorded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Central and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North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Amercia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6,4 and 18 %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respectively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fr-BE" sz="19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BBC26-8293-456B-849F-478EF62C0C0C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946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77A4A4-53B6-D04F-B804-C51580AD059D}" type="slidenum">
              <a:rPr lang="fr-FR"/>
              <a:pPr/>
              <a:t>20</a:t>
            </a:fld>
            <a:endParaRPr lang="fr-FR"/>
          </a:p>
        </p:txBody>
      </p:sp>
      <p:sp>
        <p:nvSpPr>
          <p:cNvPr id="269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/>
              <a:t>Marchés de surplus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655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</a:p>
          <a:p>
            <a:endParaRPr lang="fr-BE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group of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concerns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BE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diseases</a:t>
            </a:r>
            <a:r>
              <a:rPr lang="fr-B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BBC26-8293-456B-849F-478EF62C0C0C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4447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7CA-5B7F-461C-93FE-B9568FFDA505}" type="datetimeFigureOut">
              <a:rPr lang="fr-BE" smtClean="0"/>
              <a:pPr/>
              <a:t>9/05/2017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CEA1-E77E-49B2-8DF3-BA8080492301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649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7CA-5B7F-461C-93FE-B9568FFDA505}" type="datetimeFigureOut">
              <a:rPr lang="fr-BE" smtClean="0"/>
              <a:pPr/>
              <a:t>9/05/2017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CEA1-E77E-49B2-8DF3-BA8080492301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8997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7CA-5B7F-461C-93FE-B9568FFDA505}" type="datetimeFigureOut">
              <a:rPr lang="fr-BE" smtClean="0"/>
              <a:pPr/>
              <a:t>9/05/2017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CEA1-E77E-49B2-8DF3-BA8080492301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1639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algn="l">
              <a:defRPr sz="2800">
                <a:latin typeface="+mn-lt"/>
              </a:defRPr>
            </a:lvl1pPr>
          </a:lstStyle>
          <a:p>
            <a:r>
              <a:rPr lang="fr-FR" dirty="0" smtClean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2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7CA-5B7F-461C-93FE-B9568FFDA505}" type="datetimeFigureOut">
              <a:rPr lang="fr-BE" smtClean="0"/>
              <a:pPr/>
              <a:t>9/05/2017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CEA1-E77E-49B2-8DF3-BA8080492301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47802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7CA-5B7F-461C-93FE-B9568FFDA505}" type="datetimeFigureOut">
              <a:rPr lang="fr-BE" smtClean="0"/>
              <a:pPr/>
              <a:t>9/05/2017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CEA1-E77E-49B2-8DF3-BA8080492301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861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7CA-5B7F-461C-93FE-B9568FFDA505}" type="datetimeFigureOut">
              <a:rPr lang="fr-BE" smtClean="0"/>
              <a:pPr/>
              <a:t>9/05/2017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CEA1-E77E-49B2-8DF3-BA8080492301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22823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7CA-5B7F-461C-93FE-B9568FFDA505}" type="datetimeFigureOut">
              <a:rPr lang="fr-BE" smtClean="0"/>
              <a:pPr/>
              <a:t>9/05/2017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CEA1-E77E-49B2-8DF3-BA8080492301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4887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7CA-5B7F-461C-93FE-B9568FFDA505}" type="datetimeFigureOut">
              <a:rPr lang="fr-BE" smtClean="0"/>
              <a:pPr/>
              <a:t>9/05/2017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CEA1-E77E-49B2-8DF3-BA8080492301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5765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7CA-5B7F-461C-93FE-B9568FFDA505}" type="datetimeFigureOut">
              <a:rPr lang="fr-BE" smtClean="0"/>
              <a:pPr/>
              <a:t>9/05/2017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CEA1-E77E-49B2-8DF3-BA8080492301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46705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7CA-5B7F-461C-93FE-B9568FFDA505}" type="datetimeFigureOut">
              <a:rPr lang="fr-BE" smtClean="0"/>
              <a:pPr/>
              <a:t>9/05/2017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CEA1-E77E-49B2-8DF3-BA8080492301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6124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7CA-5B7F-461C-93FE-B9568FFDA505}" type="datetimeFigureOut">
              <a:rPr lang="fr-BE" smtClean="0"/>
              <a:pPr/>
              <a:t>9/05/2017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CEA1-E77E-49B2-8DF3-BA8080492301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9436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C87CA-5B7F-461C-93FE-B9568FFDA505}" type="datetimeFigureOut">
              <a:rPr lang="fr-BE" smtClean="0"/>
              <a:pPr/>
              <a:t>9/05/2017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5CEA1-E77E-49B2-8DF3-BA8080492301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0155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reenbiz.com/article/how-cattle-can-save-worl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://www.maison-du-lait.com/f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ec.europa.eu/agriculture/market-observatory/milk/pdf/world-raw-milk-prices_en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theriogenologie" TargetMode="External"/><Relationship Id="rId2" Type="http://schemas.openxmlformats.org/officeDocument/2006/relationships/hyperlink" Target="mailto:christian.hanzen@ulg.ac.b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antoine@ulg.ac.b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cndairy.org/en/start/index.php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63.jpeg"/><Relationship Id="rId7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3.wdp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6" y="116632"/>
            <a:ext cx="8819338" cy="42775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83" y="4394200"/>
            <a:ext cx="42672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4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ucun texte alternatif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829"/>
            <a:ext cx="4646587" cy="331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2699792" y="164068"/>
            <a:ext cx="3892732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mondialisation du lait</a:t>
            </a:r>
            <a:endParaRPr lang="fr-BE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726569" cy="253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9174" y="4797152"/>
            <a:ext cx="80648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BE" sz="2400" dirty="0">
                <a:hlinkClick r:id="rId4"/>
              </a:rPr>
              <a:t>https://</a:t>
            </a:r>
            <a:r>
              <a:rPr lang="fr-BE" sz="2400" dirty="0" smtClean="0">
                <a:hlinkClick r:id="rId4"/>
              </a:rPr>
              <a:t>www.greenbiz.com/article/how-cattle-can-save-world</a:t>
            </a:r>
            <a:r>
              <a:rPr lang="fr-BE" sz="2400" dirty="0" smtClean="0"/>
              <a:t> </a:t>
            </a:r>
            <a:endParaRPr lang="fr-BE" sz="2400" dirty="0"/>
          </a:p>
        </p:txBody>
      </p:sp>
      <p:sp>
        <p:nvSpPr>
          <p:cNvPr id="7" name="ZoneTexte 3"/>
          <p:cNvSpPr txBox="1"/>
          <p:nvPr/>
        </p:nvSpPr>
        <p:spPr>
          <a:xfrm>
            <a:off x="2051720" y="5623133"/>
            <a:ext cx="1973297" cy="40011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269 millions </a:t>
            </a:r>
            <a:r>
              <a:rPr lang="fr-BE" sz="20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VL</a:t>
            </a:r>
            <a:r>
              <a:rPr lang="fr-BE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fr-BE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oneTexte 6"/>
          <p:cNvSpPr txBox="1"/>
          <p:nvPr/>
        </p:nvSpPr>
        <p:spPr>
          <a:xfrm>
            <a:off x="5160987" y="5607466"/>
            <a:ext cx="2676823" cy="40011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646 milliards de litres</a:t>
            </a:r>
            <a:endParaRPr lang="fr-BE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94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191" y="351334"/>
            <a:ext cx="4533852" cy="646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121579" y="6392786"/>
            <a:ext cx="4090381" cy="34035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http://</a:t>
            </a:r>
            <a:r>
              <a:rPr lang="fr-B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www.maison-du-lait.com/fr</a:t>
            </a:r>
            <a:r>
              <a:rPr lang="fr-B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fr-B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016023" y="15360"/>
            <a:ext cx="948465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1400" dirty="0" smtClean="0"/>
              <a:t>Milliards $</a:t>
            </a:r>
            <a:endParaRPr lang="fr-BE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86595" y="1052736"/>
            <a:ext cx="3892732" cy="34778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Quelques chiffres </a:t>
            </a:r>
          </a:p>
          <a:p>
            <a:endParaRPr lang="fr-B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Consommateurs de lait</a:t>
            </a:r>
          </a:p>
          <a:p>
            <a:r>
              <a:rPr lang="fr-B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2,4 milliards (2012)</a:t>
            </a:r>
          </a:p>
          <a:p>
            <a:r>
              <a:rPr lang="fr-B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4,2 milliards (2025)</a:t>
            </a:r>
          </a:p>
          <a:p>
            <a:endParaRPr lang="fr-B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47 % de la production mondiale </a:t>
            </a:r>
          </a:p>
          <a:p>
            <a:r>
              <a:rPr lang="fr-B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 contrôlée par des laiteries</a:t>
            </a:r>
          </a:p>
          <a:p>
            <a:endParaRPr lang="fr-B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25 % de la production laitière </a:t>
            </a:r>
          </a:p>
          <a:p>
            <a:r>
              <a:rPr lang="fr-B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 contrôlée par 25 laiteries</a:t>
            </a:r>
            <a:endParaRPr lang="fr-B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F983F-EA00-4A86-8421-378289104A51}" type="slidenum">
              <a:rPr lang="fr-BE" smtClean="0"/>
              <a:t>11</a:t>
            </a:fld>
            <a:endParaRPr lang="fr-BE"/>
          </a:p>
        </p:txBody>
      </p:sp>
      <p:sp>
        <p:nvSpPr>
          <p:cNvPr id="13" name="Rectangle à coins arrondis 12"/>
          <p:cNvSpPr/>
          <p:nvPr/>
        </p:nvSpPr>
        <p:spPr>
          <a:xfrm>
            <a:off x="106505" y="178412"/>
            <a:ext cx="3892732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lait un marché </a:t>
            </a:r>
            <a:r>
              <a:rPr lang="fr-BE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mondial</a:t>
            </a:r>
            <a:endParaRPr lang="fr-BE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utoShape 2" descr="Résultat de recherche d'images pour &quot;lactali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60" y="4797152"/>
            <a:ext cx="1796802" cy="115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3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8429625" y="1304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pic>
        <p:nvPicPr>
          <p:cNvPr id="66564" name="Picture 7" descr="laitman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6" y="908719"/>
            <a:ext cx="3160197" cy="392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à coins arrondis 7"/>
          <p:cNvSpPr/>
          <p:nvPr/>
        </p:nvSpPr>
        <p:spPr>
          <a:xfrm>
            <a:off x="189952" y="91051"/>
            <a:ext cx="5688632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prix du lait : personne n’est content</a:t>
            </a:r>
            <a:endParaRPr lang="fr-BE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5" descr="laitmanifpe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35" b="16635"/>
          <a:stretch>
            <a:fillRect/>
          </a:stretch>
        </p:blipFill>
        <p:spPr bwMode="auto">
          <a:xfrm>
            <a:off x="3127235" y="3645024"/>
            <a:ext cx="5913866" cy="308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lait_cowbel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2" r="20833" b="3296"/>
          <a:stretch/>
        </p:blipFill>
        <p:spPr>
          <a:xfrm>
            <a:off x="6109841" y="155278"/>
            <a:ext cx="2520280" cy="321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62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50659"/>
            <a:ext cx="797242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F983F-EA00-4A86-8421-378289104A51}" type="slidenum">
              <a:rPr lang="fr-BE" smtClean="0"/>
              <a:t>13</a:t>
            </a:fld>
            <a:endParaRPr lang="fr-BE"/>
          </a:p>
        </p:txBody>
      </p:sp>
      <p:sp>
        <p:nvSpPr>
          <p:cNvPr id="6" name="Rectangle à coins arrondis 5"/>
          <p:cNvSpPr/>
          <p:nvPr/>
        </p:nvSpPr>
        <p:spPr>
          <a:xfrm>
            <a:off x="251520" y="202587"/>
            <a:ext cx="7200800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400" dirty="0">
                <a:solidFill>
                  <a:schemeClr val="bg1"/>
                </a:solidFill>
              </a:rPr>
              <a:t>Evolution </a:t>
            </a:r>
            <a:r>
              <a:rPr lang="fr-BE" sz="2400" dirty="0" smtClean="0">
                <a:solidFill>
                  <a:schemeClr val="bg1"/>
                </a:solidFill>
              </a:rPr>
              <a:t>du prix du lait en </a:t>
            </a:r>
            <a:r>
              <a:rPr lang="fr-BE" sz="2400" dirty="0" err="1" smtClean="0">
                <a:solidFill>
                  <a:schemeClr val="bg1"/>
                </a:solidFill>
              </a:rPr>
              <a:t>NZ</a:t>
            </a:r>
            <a:r>
              <a:rPr lang="fr-BE" sz="2400" dirty="0">
                <a:solidFill>
                  <a:schemeClr val="bg1"/>
                </a:solidFill>
              </a:rPr>
              <a:t>, US </a:t>
            </a:r>
            <a:r>
              <a:rPr lang="fr-BE" sz="2400" dirty="0" smtClean="0">
                <a:solidFill>
                  <a:schemeClr val="bg1"/>
                </a:solidFill>
              </a:rPr>
              <a:t>et Europe</a:t>
            </a:r>
          </a:p>
          <a:p>
            <a:r>
              <a:rPr lang="fr-BE" sz="1400" dirty="0" smtClean="0">
                <a:solidFill>
                  <a:schemeClr val="bg1"/>
                </a:solidFill>
                <a:hlinkClick r:id="rId4"/>
              </a:rPr>
              <a:t>http</a:t>
            </a:r>
            <a:r>
              <a:rPr lang="fr-BE" sz="1400" dirty="0">
                <a:solidFill>
                  <a:schemeClr val="bg1"/>
                </a:solidFill>
                <a:hlinkClick r:id="rId4"/>
              </a:rPr>
              <a:t>://ec.europa.eu/agriculture/market-observatory/milk/pdf/world-raw-milk-prices_en.pdf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endParaRPr lang="fr-BE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2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Mistral" panose="03090702030407020403" pitchFamily="66" charset="0"/>
              <a:buChar char="●"/>
              <a:defRPr sz="2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fr-FR" sz="1400" smtClean="0"/>
              <a:t>Prof. Ch. Hanzen-La gestion de la reproduction bovine</a:t>
            </a:r>
            <a:endParaRPr lang="fr-FR" altLang="fr-FR" sz="140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81E7F09-0126-4A6F-98A1-D34667AF043B}" type="slidenum">
              <a:rPr lang="fr-FR" altLang="fr-FR" sz="1400">
                <a:solidFill>
                  <a:srgbClr val="A50021"/>
                </a:solidFill>
                <a:latin typeface="Arial Narrow" panose="020B0606020202030204" pitchFamily="34" charset="0"/>
              </a:rPr>
              <a:pPr/>
              <a:t>14</a:t>
            </a:fld>
            <a:endParaRPr lang="fr-FR" altLang="fr-FR" sz="1400">
              <a:solidFill>
                <a:srgbClr val="A5002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836613"/>
            <a:ext cx="520382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225"/>
            <a:ext cx="2697162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2987825" y="116632"/>
            <a:ext cx="5472607" cy="57812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sz="2400" kern="0" dirty="0"/>
              <a:t>Production laitière </a:t>
            </a:r>
            <a:r>
              <a:rPr lang="fr-BE" sz="2400" kern="0" dirty="0" smtClean="0"/>
              <a:t>durable (</a:t>
            </a:r>
            <a:r>
              <a:rPr lang="fr-BE" sz="2400" kern="0" dirty="0" err="1" smtClean="0"/>
              <a:t>sustainable</a:t>
            </a:r>
            <a:r>
              <a:rPr lang="fr-BE" sz="2400" kern="0" dirty="0" smtClean="0"/>
              <a:t>)</a:t>
            </a:r>
            <a:endParaRPr lang="fr-BE" sz="2400" kern="0" dirty="0"/>
          </a:p>
        </p:txBody>
      </p:sp>
    </p:spTree>
    <p:extLst>
      <p:ext uri="{BB962C8B-B14F-4D97-AF65-F5344CB8AC3E}">
        <p14:creationId xmlns:p14="http://schemas.microsoft.com/office/powerpoint/2010/main" val="285219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5832648"/>
          </a:xfrm>
        </p:spPr>
        <p:txBody>
          <a:bodyPr>
            <a:normAutofit/>
          </a:bodyPr>
          <a:lstStyle/>
          <a:p>
            <a:r>
              <a:rPr lang="fr-FR" dirty="0" smtClean="0"/>
              <a:t>Phase 2 : travail en groupes de 5 à 10 étudiants (15 minutes). </a:t>
            </a:r>
          </a:p>
          <a:p>
            <a:pPr lvl="1"/>
            <a:r>
              <a:rPr lang="fr-FR" dirty="0"/>
              <a:t>Chaque groupe se désigne un secrétaire </a:t>
            </a:r>
          </a:p>
          <a:p>
            <a:pPr lvl="1"/>
            <a:r>
              <a:rPr lang="fr-FR" dirty="0" smtClean="0"/>
              <a:t>Chaque groupe se choisit un thème parmi les suivants (plusieurs groupes pour un même thème sont possibles), se pose des questions et cherche de l’information. 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Le Marché du lait, cause des malheurs de nos producteurs ?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Le lait trop cher à produire... on arrête?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Le vétérinaire peut-il aider à la survie des exploitations? </a:t>
            </a:r>
          </a:p>
          <a:p>
            <a:pPr marL="514350" indent="-457200"/>
            <a:r>
              <a:rPr lang="fr-FR" dirty="0" smtClean="0"/>
              <a:t>Phase 3 : présentation par le secrétaire du groupe des idées et questions avancées par le groupe et discussion (3 x 15 minutes) 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51520" y="116632"/>
            <a:ext cx="2808312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dirty="0" smtClean="0"/>
              <a:t>Organisons-nous</a:t>
            </a:r>
          </a:p>
        </p:txBody>
      </p:sp>
    </p:spTree>
    <p:extLst>
      <p:ext uri="{BB962C8B-B14F-4D97-AF65-F5344CB8AC3E}">
        <p14:creationId xmlns:p14="http://schemas.microsoft.com/office/powerpoint/2010/main" val="300653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467544" y="2132856"/>
            <a:ext cx="8352928" cy="122413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fr-BE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Thème 1 : </a:t>
            </a:r>
            <a:r>
              <a:rPr lang="fr-FR" sz="3600" dirty="0">
                <a:solidFill>
                  <a:schemeClr val="bg1"/>
                </a:solidFill>
              </a:rPr>
              <a:t>Le Marché du lait, cause des malheurs de nos producteurs </a:t>
            </a:r>
            <a:r>
              <a:rPr lang="fr-FR" sz="3600" dirty="0" smtClean="0">
                <a:solidFill>
                  <a:schemeClr val="bg1"/>
                </a:solidFill>
              </a:rPr>
              <a:t>?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0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74120" y="167299"/>
            <a:ext cx="453650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Thème 1 : vos réflexions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356588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6175216"/>
              </p:ext>
            </p:extLst>
          </p:nvPr>
        </p:nvGraphicFramePr>
        <p:xfrm>
          <a:off x="251520" y="1266849"/>
          <a:ext cx="8246958" cy="4689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lèche droite 1"/>
          <p:cNvSpPr/>
          <p:nvPr/>
        </p:nvSpPr>
        <p:spPr>
          <a:xfrm>
            <a:off x="165797" y="315328"/>
            <a:ext cx="733806" cy="484632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F983F-EA00-4A86-8421-378289104A51}" type="slidenum">
              <a:rPr lang="fr-BE" smtClean="0"/>
              <a:t>18</a:t>
            </a:fld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2811948" y="4528793"/>
            <a:ext cx="895956" cy="14055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4603072" y="4509120"/>
            <a:ext cx="977039" cy="1410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à coins arrondis 11"/>
          <p:cNvSpPr/>
          <p:nvPr/>
        </p:nvSpPr>
        <p:spPr>
          <a:xfrm>
            <a:off x="923577" y="114568"/>
            <a:ext cx="8053474" cy="88615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24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Distribution par continent des vaches et de la production laitière (Source </a:t>
            </a:r>
            <a:r>
              <a:rPr lang="fr-BE" sz="2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http://www.fil-idf.org</a:t>
            </a:r>
            <a:r>
              <a:rPr lang="fr-BE" sz="24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fr-BE" sz="2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8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7416824" cy="45365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7524" y="332656"/>
            <a:ext cx="820891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cap="small" dirty="0" smtClean="0">
                <a:latin typeface="Arial Narrow" pitchFamily="34" charset="0"/>
              </a:rPr>
              <a:t>Population et consommation </a:t>
            </a:r>
            <a:r>
              <a:rPr lang="fr-FR" sz="2400" cap="small" dirty="0">
                <a:latin typeface="Arial Narrow" pitchFamily="34" charset="0"/>
              </a:rPr>
              <a:t>laitière </a:t>
            </a:r>
            <a:r>
              <a:rPr lang="fr-FR" sz="2400" cap="small" dirty="0" smtClean="0">
                <a:latin typeface="Arial Narrow" pitchFamily="34" charset="0"/>
              </a:rPr>
              <a:t>(et produits laitiers) moyenne </a:t>
            </a:r>
            <a:r>
              <a:rPr lang="fr-FR" sz="2400" cap="small" dirty="0">
                <a:latin typeface="Arial Narrow" pitchFamily="34" charset="0"/>
              </a:rPr>
              <a:t>par habitant en 2010 </a:t>
            </a:r>
            <a:r>
              <a:rPr lang="fr-FR" sz="2400" cap="small" dirty="0" smtClean="0">
                <a:latin typeface="Arial Narrow" pitchFamily="34" charset="0"/>
              </a:rPr>
              <a:t>(</a:t>
            </a:r>
            <a:r>
              <a:rPr lang="fr-FR" sz="2400" cap="small" dirty="0">
                <a:latin typeface="Arial Narrow" pitchFamily="34" charset="0"/>
              </a:rPr>
              <a:t>Source : Ph </a:t>
            </a:r>
            <a:r>
              <a:rPr lang="fr-FR" sz="2400" cap="small" dirty="0" err="1">
                <a:latin typeface="Arial Narrow" pitchFamily="34" charset="0"/>
              </a:rPr>
              <a:t>Jachnik</a:t>
            </a:r>
            <a:r>
              <a:rPr lang="fr-FR" sz="2400" cap="small" dirty="0">
                <a:latin typeface="Arial Narrow" pitchFamily="34" charset="0"/>
              </a:rPr>
              <a:t> CEREL).</a:t>
            </a:r>
            <a:endParaRPr lang="fr-BE" sz="2400" b="1" dirty="0">
              <a:latin typeface="Arial Narrow" pitchFamily="34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203848" y="5517232"/>
            <a:ext cx="2880320" cy="72008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à coins arrondis 5"/>
          <p:cNvSpPr/>
          <p:nvPr/>
        </p:nvSpPr>
        <p:spPr>
          <a:xfrm>
            <a:off x="4139952" y="2492896"/>
            <a:ext cx="1800200" cy="648072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à coins arrondis 6"/>
          <p:cNvSpPr/>
          <p:nvPr/>
        </p:nvSpPr>
        <p:spPr>
          <a:xfrm>
            <a:off x="3851920" y="4293096"/>
            <a:ext cx="1800200" cy="648072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0229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15616" y="4581128"/>
            <a:ext cx="6768752" cy="18466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BE" sz="2000" dirty="0" smtClean="0"/>
              <a:t>Pr Christian Hanzen (1)  </a:t>
            </a:r>
            <a:r>
              <a:rPr lang="fr-BE" sz="2000" dirty="0"/>
              <a:t>et Dr. Nicolas </a:t>
            </a:r>
            <a:r>
              <a:rPr lang="fr-BE" sz="2000" dirty="0" smtClean="0"/>
              <a:t>Antoine-</a:t>
            </a:r>
            <a:r>
              <a:rPr lang="fr-BE" sz="2000" dirty="0" err="1" smtClean="0"/>
              <a:t>Moussiaux</a:t>
            </a:r>
            <a:r>
              <a:rPr lang="fr-BE" sz="2000" dirty="0" smtClean="0"/>
              <a:t> (2)</a:t>
            </a:r>
          </a:p>
          <a:p>
            <a:pPr algn="ctr">
              <a:defRPr/>
            </a:pPr>
            <a:endParaRPr lang="fr-BE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/>
              <a:t>(1) Service </a:t>
            </a:r>
            <a:r>
              <a:rPr lang="fr-FR" dirty="0"/>
              <a:t>de </a:t>
            </a:r>
            <a:r>
              <a:rPr lang="fr-FR" dirty="0" err="1" smtClean="0"/>
              <a:t>Thériogenologie</a:t>
            </a:r>
            <a:r>
              <a:rPr lang="fr-FR" dirty="0" smtClean="0"/>
              <a:t>  </a:t>
            </a:r>
            <a:r>
              <a:rPr lang="fr-FR" dirty="0" smtClean="0">
                <a:hlinkClick r:id="rId2"/>
              </a:rPr>
              <a:t>christian.hanzen@ulg.ac.be</a:t>
            </a:r>
            <a:endParaRPr lang="fr-FR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/>
              <a:t>Page </a:t>
            </a:r>
            <a:r>
              <a:rPr lang="fr-FR" dirty="0" err="1" smtClean="0"/>
              <a:t>facebook</a:t>
            </a:r>
            <a:r>
              <a:rPr lang="fr-FR" dirty="0" smtClean="0"/>
              <a:t> : </a:t>
            </a:r>
            <a:r>
              <a:rPr lang="fr-FR" dirty="0" smtClean="0">
                <a:hlinkClick r:id="rId3"/>
              </a:rPr>
              <a:t>www.facebook.com/theriogenologie</a:t>
            </a:r>
            <a:r>
              <a:rPr lang="fr-FR" dirty="0" smtClean="0"/>
              <a:t>  </a:t>
            </a:r>
          </a:p>
          <a:p>
            <a:pPr algn="ctr"/>
            <a:r>
              <a:rPr lang="fr-BE" dirty="0" smtClean="0">
                <a:cs typeface="Arial Narrow"/>
              </a:rPr>
              <a:t>(2) Economie </a:t>
            </a:r>
            <a:r>
              <a:rPr lang="fr-BE" dirty="0">
                <a:cs typeface="Arial Narrow"/>
              </a:rPr>
              <a:t>de la santé </a:t>
            </a:r>
            <a:r>
              <a:rPr lang="fr-BE" dirty="0" smtClean="0">
                <a:cs typeface="Arial Narrow"/>
              </a:rPr>
              <a:t>animale </a:t>
            </a:r>
            <a:r>
              <a:rPr lang="fr-FR" dirty="0" smtClean="0">
                <a:cs typeface="Arial Narrow"/>
                <a:hlinkClick r:id="rId4"/>
              </a:rPr>
              <a:t>nantoine@ulg.ac.be</a:t>
            </a:r>
            <a:endParaRPr lang="fr-FR" dirty="0">
              <a:cs typeface="Arial Narrow"/>
            </a:endParaRPr>
          </a:p>
          <a:p>
            <a:pPr algn="ctr">
              <a:spcBef>
                <a:spcPct val="0"/>
              </a:spcBef>
            </a:pPr>
            <a:endParaRPr lang="fr-FR" sz="20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755576" y="2132856"/>
            <a:ext cx="7784092" cy="1796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/>
              <a:t>La médecine </a:t>
            </a:r>
            <a:r>
              <a:rPr lang="fr-FR" sz="3600" dirty="0"/>
              <a:t>vétérinaire </a:t>
            </a:r>
            <a:r>
              <a:rPr lang="fr-FR" sz="3600" dirty="0" smtClean="0"/>
              <a:t>rurale  </a:t>
            </a:r>
          </a:p>
          <a:p>
            <a:pPr algn="ctr"/>
            <a:r>
              <a:rPr lang="fr-FR" sz="3600" dirty="0" smtClean="0"/>
              <a:t>dans le contexte de la filière lait</a:t>
            </a:r>
            <a:endParaRPr lang="fr-FR" sz="3600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619672" y="360512"/>
            <a:ext cx="6477106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Cours </a:t>
            </a:r>
            <a:r>
              <a:rPr lang="fr-FR" sz="2400" dirty="0" smtClean="0">
                <a:solidFill>
                  <a:schemeClr val="tx1"/>
                </a:solidFill>
              </a:rPr>
              <a:t> Animal </a:t>
            </a:r>
            <a:r>
              <a:rPr lang="fr-FR" sz="2400" dirty="0">
                <a:solidFill>
                  <a:schemeClr val="tx1"/>
                </a:solidFill>
              </a:rPr>
              <a:t>- Santé – Société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1</a:t>
            </a:r>
            <a:r>
              <a:rPr lang="fr-FR" sz="2400" baseline="30000" dirty="0">
                <a:solidFill>
                  <a:schemeClr val="tx1"/>
                </a:solidFill>
              </a:rPr>
              <a:t>er</a:t>
            </a:r>
            <a:r>
              <a:rPr lang="fr-FR" sz="2400" dirty="0">
                <a:solidFill>
                  <a:schemeClr val="tx1"/>
                </a:solidFill>
              </a:rPr>
              <a:t> baccalauréat en médecine vétérinaire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9 mai 2017</a:t>
            </a:r>
          </a:p>
        </p:txBody>
      </p:sp>
    </p:spTree>
    <p:extLst>
      <p:ext uri="{BB962C8B-B14F-4D97-AF65-F5344CB8AC3E}">
        <p14:creationId xmlns:p14="http://schemas.microsoft.com/office/powerpoint/2010/main" val="6746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118448" cy="838200"/>
          </a:xfrm>
        </p:spPr>
        <p:txBody>
          <a:bodyPr/>
          <a:lstStyle/>
          <a:p>
            <a:r>
              <a:rPr lang="fr-FR" dirty="0">
                <a:solidFill>
                  <a:srgbClr val="004C97"/>
                </a:solidFill>
                <a:latin typeface="Arial Narrow" panose="020B0606020202030204" pitchFamily="34" charset="0"/>
              </a:rPr>
              <a:t>Marché mondial </a:t>
            </a:r>
            <a:r>
              <a:rPr lang="fr-FR" dirty="0" smtClean="0">
                <a:solidFill>
                  <a:srgbClr val="004C97"/>
                </a:solidFill>
                <a:latin typeface="Arial Narrow" panose="020B0606020202030204" pitchFamily="34" charset="0"/>
              </a:rPr>
              <a:t>agricole: pays exportateurs</a:t>
            </a:r>
            <a:endParaRPr lang="fr-FR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68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077200" cy="2362200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>
                <a:latin typeface="Arial Narrow" panose="020B0606020202030204" pitchFamily="34" charset="0"/>
              </a:rPr>
              <a:t>Instabilité des prix (volatilité)</a:t>
            </a:r>
          </a:p>
          <a:p>
            <a:pPr lvl="1">
              <a:buFontTx/>
              <a:buBlip>
                <a:blip r:embed="rId3"/>
              </a:buBlip>
            </a:pPr>
            <a:endParaRPr lang="fr-FR" sz="2800" dirty="0">
              <a:latin typeface="Arial Narrow" panose="020B0606020202030204" pitchFamily="34" charset="0"/>
            </a:endParaRPr>
          </a:p>
          <a:p>
            <a:pPr lvl="1">
              <a:buFontTx/>
              <a:buBlip>
                <a:blip r:embed="rId3"/>
              </a:buBlip>
            </a:pPr>
            <a:endParaRPr lang="fr-FR" sz="3200" dirty="0">
              <a:latin typeface="Constantia" charset="0"/>
            </a:endParaRPr>
          </a:p>
        </p:txBody>
      </p:sp>
      <p:pic>
        <p:nvPicPr>
          <p:cNvPr id="268295" name="Picture 7" descr="graph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20835"/>
            <a:ext cx="7685856" cy="428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263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22122" y="114569"/>
            <a:ext cx="8854929" cy="57812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2400" dirty="0"/>
              <a:t>Le potentiel de production laitière  </a:t>
            </a:r>
            <a:r>
              <a:rPr lang="fr-BE" sz="2400" dirty="0" smtClean="0"/>
              <a:t>en Europe</a:t>
            </a:r>
            <a:endParaRPr lang="fr-BE" sz="2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41256" cy="604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7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32920" y="4581128"/>
            <a:ext cx="7124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200" dirty="0" smtClean="0"/>
              <a:t>530.000 vaches laitières dans 8600 exploitations</a:t>
            </a:r>
          </a:p>
          <a:p>
            <a:pPr marL="285750" indent="-285750">
              <a:buFontTx/>
              <a:buChar char="-"/>
            </a:pPr>
            <a:r>
              <a:rPr lang="fr-BE" sz="2200" dirty="0" smtClean="0"/>
              <a:t>Production totale en 2014 : 3.455.000.000 litres</a:t>
            </a:r>
          </a:p>
          <a:p>
            <a:pPr marL="285750" indent="-285750">
              <a:buFontTx/>
              <a:buChar char="-"/>
            </a:pPr>
            <a:r>
              <a:rPr lang="fr-BE" sz="2200" dirty="0" smtClean="0"/>
              <a:t>Livraisons moyennes de 420.000 litres de lait en 2014 </a:t>
            </a:r>
          </a:p>
          <a:p>
            <a:r>
              <a:rPr lang="fr-BE" sz="2200" dirty="0"/>
              <a:t> </a:t>
            </a:r>
            <a:r>
              <a:rPr lang="fr-BE" sz="2200" dirty="0" smtClean="0"/>
              <a:t>     (65.000 en 1980 et 180.000 en 2000)</a:t>
            </a:r>
          </a:p>
          <a:p>
            <a:pPr marL="285750" indent="-285750">
              <a:buFontTx/>
              <a:buChar char="-"/>
            </a:pPr>
            <a:r>
              <a:rPr lang="fr-BE" sz="2200" dirty="0" smtClean="0"/>
              <a:t>26 % en livrent &gt; 500.000 litres  (50 % de la production) </a:t>
            </a:r>
          </a:p>
          <a:p>
            <a:pPr marL="285750" indent="-285750">
              <a:buFontTx/>
              <a:buChar char="-"/>
            </a:pPr>
            <a:r>
              <a:rPr lang="fr-BE" sz="2200" dirty="0" smtClean="0"/>
              <a:t>3,4 % en livrent &gt; 1 million de litre soit 11 % de la PT</a:t>
            </a:r>
            <a:endParaRPr lang="fr-BE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986" y="816529"/>
            <a:ext cx="2743200" cy="340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122122" y="114569"/>
            <a:ext cx="8854929" cy="57812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2400" dirty="0"/>
              <a:t>Le potentiel de production laitière  belge et français</a:t>
            </a:r>
            <a:endParaRPr lang="fr-BE" sz="2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44939"/>
            <a:ext cx="2657475" cy="2790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Résultat de recherche d'images pour &quot;drapeau belge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44737"/>
            <a:ext cx="2184750" cy="10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 de recherche d'images pour &quot;drapeau français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16529"/>
            <a:ext cx="1973660" cy="14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82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7848872" cy="649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59632" y="704782"/>
            <a:ext cx="1051891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FF00"/>
                </a:solidFill>
              </a:rPr>
              <a:t>Belgique </a:t>
            </a:r>
            <a:endParaRPr lang="fr-BE" dirty="0">
              <a:solidFill>
                <a:srgbClr val="FFFF00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107504" y="2348880"/>
            <a:ext cx="741682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à coins arrondis 4"/>
          <p:cNvSpPr/>
          <p:nvPr/>
        </p:nvSpPr>
        <p:spPr>
          <a:xfrm>
            <a:off x="107504" y="1124744"/>
            <a:ext cx="748883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à coins arrondis 5"/>
          <p:cNvSpPr/>
          <p:nvPr/>
        </p:nvSpPr>
        <p:spPr>
          <a:xfrm>
            <a:off x="107504" y="4725144"/>
            <a:ext cx="741682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2434856" y="6582405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/>
              <a:t>http://statbel.fgov.be/fr/binaries/FR_Kerncijfers%20landbouw_2016_Web_tcm326-279479.pdf</a:t>
            </a:r>
          </a:p>
        </p:txBody>
      </p:sp>
    </p:spTree>
    <p:extLst>
      <p:ext uri="{BB962C8B-B14F-4D97-AF65-F5344CB8AC3E}">
        <p14:creationId xmlns:p14="http://schemas.microsoft.com/office/powerpoint/2010/main" val="36412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816424" cy="453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903" y="2247243"/>
            <a:ext cx="3714788" cy="384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0944"/>
            <a:ext cx="207248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4427165"/>
            <a:ext cx="2232248" cy="227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21023" y="6381768"/>
            <a:ext cx="34563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http://www.maison-du-lait.com/fr/chiffres-cles</a:t>
            </a:r>
            <a:endParaRPr lang="fr-BE" sz="1200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4355976" y="332656"/>
            <a:ext cx="1857394" cy="7560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/>
              <a:t>Le lait en France 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22793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55" y="836712"/>
            <a:ext cx="8405192" cy="420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5"/>
            <a:ext cx="5184576" cy="595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88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67544" y="2528900"/>
            <a:ext cx="8352928" cy="122413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fr-BE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Thème 2 :</a:t>
            </a:r>
            <a:r>
              <a:rPr lang="fr-BE" sz="360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fr-FR" sz="3600" dirty="0">
                <a:solidFill>
                  <a:srgbClr val="FFFFFF"/>
                </a:solidFill>
              </a:rPr>
              <a:t>Le lait trop cher à produire... </a:t>
            </a:r>
            <a:endParaRPr lang="fr-FR" sz="3600" dirty="0" smtClean="0">
              <a:solidFill>
                <a:srgbClr val="FFFFFF"/>
              </a:solidFill>
            </a:endParaRPr>
          </a:p>
          <a:p>
            <a:pPr marL="0" lvl="1" algn="ctr"/>
            <a:r>
              <a:rPr lang="fr-FR" sz="3600" dirty="0" smtClean="0">
                <a:solidFill>
                  <a:srgbClr val="FFFFFF"/>
                </a:solidFill>
              </a:rPr>
              <a:t>on </a:t>
            </a:r>
            <a:r>
              <a:rPr lang="fr-FR" sz="3600" dirty="0">
                <a:solidFill>
                  <a:srgbClr val="FFFFFF"/>
                </a:solidFill>
              </a:rPr>
              <a:t>arrête</a:t>
            </a:r>
            <a:r>
              <a:rPr lang="fr-FR" sz="3600" dirty="0" smtClean="0">
                <a:solidFill>
                  <a:srgbClr val="FFFFFF"/>
                </a:solidFill>
              </a:rPr>
              <a:t>?</a:t>
            </a:r>
            <a:r>
              <a:rPr lang="fr-BE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418872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74120" y="167299"/>
            <a:ext cx="453650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Thème 2 : vos réflexions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238840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1691681" y="764705"/>
            <a:ext cx="3672408" cy="3455596"/>
          </a:xfrm>
          <a:prstGeom prst="ellipse">
            <a:avLst/>
          </a:prstGeom>
          <a:solidFill>
            <a:srgbClr val="5B9BD5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034795" y="764706"/>
            <a:ext cx="3619122" cy="3435494"/>
          </a:xfrm>
          <a:prstGeom prst="ellipse">
            <a:avLst/>
          </a:prstGeom>
          <a:solidFill>
            <a:schemeClr val="accent6">
              <a:lumMod val="75000"/>
              <a:alpha val="2784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/>
          <p:cNvSpPr/>
          <p:nvPr/>
        </p:nvSpPr>
        <p:spPr>
          <a:xfrm>
            <a:off x="2996050" y="3168995"/>
            <a:ext cx="3619122" cy="3500365"/>
          </a:xfrm>
          <a:prstGeom prst="ellipse">
            <a:avLst/>
          </a:prstGeom>
          <a:solidFill>
            <a:schemeClr val="accent2">
              <a:lumMod val="75000"/>
              <a:alpha val="2784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1475656" y="2118496"/>
            <a:ext cx="30510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Genetic</a:t>
            </a:r>
            <a:endParaRPr lang="fr-BE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1441" y="2118496"/>
            <a:ext cx="34829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Nutrition</a:t>
            </a:r>
            <a:endParaRPr lang="fr-BE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7121" y="4503909"/>
            <a:ext cx="34909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Diseases</a:t>
            </a:r>
            <a:endParaRPr lang="fr-BE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4350568" y="3148223"/>
            <a:ext cx="767338" cy="67323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>
                <a:solidFill>
                  <a:srgbClr val="FFFF00"/>
                </a:solidFill>
              </a:rPr>
              <a:t>PL</a:t>
            </a:r>
            <a:endParaRPr lang="fr-BE" sz="2800" dirty="0">
              <a:solidFill>
                <a:srgbClr val="FFFF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F983F-EA00-4A86-8421-378289104A51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77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4176464"/>
          </a:xfrm>
        </p:spPr>
        <p:txBody>
          <a:bodyPr/>
          <a:lstStyle/>
          <a:p>
            <a:r>
              <a:rPr lang="fr-BE" dirty="0"/>
              <a:t>c</a:t>
            </a:r>
            <a:r>
              <a:rPr lang="fr-BE" dirty="0" smtClean="0"/>
              <a:t>onnaître quelques chiffres clés de la production laitière </a:t>
            </a:r>
          </a:p>
          <a:p>
            <a:r>
              <a:rPr lang="fr-BE" dirty="0" smtClean="0"/>
              <a:t>expliquer en quoi la vache est un outil de production </a:t>
            </a:r>
          </a:p>
          <a:p>
            <a:r>
              <a:rPr lang="fr-BE" dirty="0" smtClean="0"/>
              <a:t>comprendre la volatilité du prix du lait </a:t>
            </a:r>
          </a:p>
          <a:p>
            <a:r>
              <a:rPr lang="fr-BE" dirty="0"/>
              <a:t>é</a:t>
            </a:r>
            <a:r>
              <a:rPr lang="fr-BE" dirty="0" smtClean="0"/>
              <a:t>noncer les principaux facteurs responsables des coûts de production </a:t>
            </a:r>
          </a:p>
          <a:p>
            <a:r>
              <a:rPr lang="fr-BE" dirty="0" smtClean="0"/>
              <a:t>prendre </a:t>
            </a:r>
            <a:r>
              <a:rPr lang="fr-BE" dirty="0"/>
              <a:t>conscience du rôle du vétérinaire dans </a:t>
            </a:r>
            <a:r>
              <a:rPr lang="fr-BE" dirty="0" smtClean="0"/>
              <a:t>la filière lait</a:t>
            </a:r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51520" y="260648"/>
            <a:ext cx="8640960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Si au terme de notre échange, vous n’êtes pas capable de  </a:t>
            </a:r>
            <a:endParaRPr lang="fr-BE" sz="2800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4139952" y="5877272"/>
            <a:ext cx="4752528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… c’est qu’on aura servi à rien.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402753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94" y="1484784"/>
            <a:ext cx="9002958" cy="442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122122" y="114569"/>
            <a:ext cx="8854929" cy="57812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24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Des niveaux de production différents selon les pays </a:t>
            </a:r>
            <a:endParaRPr lang="fr-BE" sz="2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utoShape 2" descr="Résultat de recherche d'images pour &quot;vache laitière montbéliard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1668673" y="899428"/>
            <a:ext cx="5984331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FF00"/>
                </a:solidFill>
              </a:rPr>
              <a:t>Production moyenne d’une vache dans le monde : 2.266 litres</a:t>
            </a:r>
            <a:endParaRPr lang="fr-B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2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827584" y="260648"/>
            <a:ext cx="8065949" cy="57812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24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Génétique : Des races et des critères de sél</a:t>
            </a:r>
            <a:r>
              <a:rPr lang="fr-BE" sz="2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fr-BE" sz="24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ction différents</a:t>
            </a:r>
            <a:endParaRPr lang="fr-BE" sz="2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utoShape 2" descr="Résultat de recherche d'images pour &quot;vache laitière montbéliard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49080"/>
            <a:ext cx="282588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Résultat de recherche d'images pour &quot;vache laitière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45216"/>
            <a:ext cx="2520280" cy="168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Résultat de recherche d'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08" y="4149080"/>
            <a:ext cx="278142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Résultat de recherche d'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20439"/>
            <a:ext cx="2953381" cy="197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Résultat de recherche d'images pour &quot;vache laitière normande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72816"/>
            <a:ext cx="287708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72" y="1745216"/>
            <a:ext cx="2508375" cy="168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029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7" name="Groupe 1"/>
          <p:cNvGrpSpPr>
            <a:grpSpLocks/>
          </p:cNvGrpSpPr>
          <p:nvPr/>
        </p:nvGrpSpPr>
        <p:grpSpPr bwMode="auto">
          <a:xfrm>
            <a:off x="790575" y="1196975"/>
            <a:ext cx="7526338" cy="5545138"/>
            <a:chOff x="971550" y="1484313"/>
            <a:chExt cx="6985000" cy="5227637"/>
          </a:xfrm>
        </p:grpSpPr>
        <p:pic>
          <p:nvPicPr>
            <p:cNvPr id="26628" name="Picture 5" descr="Critères de sélection génétique Holstei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0" y="2060575"/>
              <a:ext cx="6985000" cy="465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29" name="Text Box 6"/>
            <p:cNvSpPr txBox="1">
              <a:spLocks noChangeArrowheads="1"/>
            </p:cNvSpPr>
            <p:nvPr/>
          </p:nvSpPr>
          <p:spPr bwMode="auto">
            <a:xfrm>
              <a:off x="2264175" y="1484313"/>
              <a:ext cx="1294602" cy="4352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SzPct val="120000"/>
                <a:buChar char="•"/>
                <a:defRPr sz="26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algn="l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fr-BE" altLang="fr-FR" sz="2400">
                  <a:solidFill>
                    <a:srgbClr val="FFFF00"/>
                  </a:solidFill>
                </a:rPr>
                <a:t>Production</a:t>
              </a:r>
              <a:endParaRPr lang="fr-FR" altLang="fr-FR" sz="2400">
                <a:solidFill>
                  <a:srgbClr val="FFFF00"/>
                </a:solidFill>
              </a:endParaRPr>
            </a:p>
          </p:txBody>
        </p:sp>
        <p:sp>
          <p:nvSpPr>
            <p:cNvPr id="26630" name="Text Box 7"/>
            <p:cNvSpPr txBox="1">
              <a:spLocks noChangeArrowheads="1"/>
            </p:cNvSpPr>
            <p:nvPr/>
          </p:nvSpPr>
          <p:spPr bwMode="auto">
            <a:xfrm>
              <a:off x="3776001" y="1484313"/>
              <a:ext cx="1191950" cy="4352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SzPct val="120000"/>
                <a:buChar char="•"/>
                <a:defRPr sz="26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algn="l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fr-BE" altLang="fr-FR" sz="2400">
                  <a:solidFill>
                    <a:schemeClr val="tx1"/>
                  </a:solidFill>
                </a:rPr>
                <a:t>Longévité</a:t>
              </a:r>
              <a:endParaRPr lang="fr-FR" altLang="fr-FR" sz="2400">
                <a:solidFill>
                  <a:schemeClr val="tx1"/>
                </a:solidFill>
              </a:endParaRPr>
            </a:p>
          </p:txBody>
        </p:sp>
        <p:sp>
          <p:nvSpPr>
            <p:cNvPr id="26631" name="Text Box 8"/>
            <p:cNvSpPr txBox="1">
              <a:spLocks noChangeArrowheads="1"/>
            </p:cNvSpPr>
            <p:nvPr/>
          </p:nvSpPr>
          <p:spPr bwMode="auto">
            <a:xfrm>
              <a:off x="5199084" y="1484313"/>
              <a:ext cx="2419307" cy="43523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SzPct val="120000"/>
                <a:buChar char="•"/>
                <a:defRPr sz="26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algn="l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fr-BE" altLang="fr-FR" sz="2400"/>
                <a:t>Santé et reproduction</a:t>
              </a:r>
              <a:endParaRPr lang="fr-FR" altLang="fr-FR" sz="2400"/>
            </a:p>
          </p:txBody>
        </p:sp>
        <p:sp>
          <p:nvSpPr>
            <p:cNvPr id="26632" name="Rectangle 9"/>
            <p:cNvSpPr>
              <a:spLocks noChangeArrowheads="1"/>
            </p:cNvSpPr>
            <p:nvPr/>
          </p:nvSpPr>
          <p:spPr bwMode="auto">
            <a:xfrm>
              <a:off x="1763713" y="5949950"/>
              <a:ext cx="5040312" cy="2159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SzPct val="120000"/>
                <a:buChar char="•"/>
                <a:defRPr sz="26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algn="l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fr-FR" altLang="fr-FR" sz="1600">
                <a:solidFill>
                  <a:srgbClr val="FF9900"/>
                </a:solidFill>
              </a:endParaRPr>
            </a:p>
          </p:txBody>
        </p:sp>
        <p:sp>
          <p:nvSpPr>
            <p:cNvPr id="26633" name="Rectangle 10"/>
            <p:cNvSpPr>
              <a:spLocks noChangeArrowheads="1"/>
            </p:cNvSpPr>
            <p:nvPr/>
          </p:nvSpPr>
          <p:spPr bwMode="auto">
            <a:xfrm>
              <a:off x="5795963" y="2133600"/>
              <a:ext cx="2089150" cy="2159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SzPct val="120000"/>
                <a:buChar char="•"/>
                <a:defRPr sz="26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algn="l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fr-FR" altLang="fr-FR" sz="1600">
                <a:solidFill>
                  <a:srgbClr val="FF9900"/>
                </a:solidFill>
              </a:endParaRPr>
            </a:p>
          </p:txBody>
        </p:sp>
        <p:sp>
          <p:nvSpPr>
            <p:cNvPr id="26634" name="Rectangle 11"/>
            <p:cNvSpPr>
              <a:spLocks noChangeArrowheads="1"/>
            </p:cNvSpPr>
            <p:nvPr/>
          </p:nvSpPr>
          <p:spPr bwMode="auto">
            <a:xfrm>
              <a:off x="5148263" y="2420938"/>
              <a:ext cx="2232025" cy="14446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SzPct val="120000"/>
                <a:buChar char="•"/>
                <a:defRPr sz="26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algn="l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2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fr-FR" altLang="fr-FR" sz="1600">
                <a:solidFill>
                  <a:srgbClr val="FF9900"/>
                </a:solidFill>
              </a:endParaRPr>
            </a:p>
          </p:txBody>
        </p:sp>
      </p:grpSp>
      <p:sp>
        <p:nvSpPr>
          <p:cNvPr id="2" name="Rectangle à coins arrondis 1"/>
          <p:cNvSpPr/>
          <p:nvPr/>
        </p:nvSpPr>
        <p:spPr>
          <a:xfrm>
            <a:off x="251520" y="188640"/>
            <a:ext cx="8568952" cy="530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fr-FR" sz="2400" dirty="0">
                <a:solidFill>
                  <a:schemeClr val="bg1"/>
                </a:solidFill>
              </a:rPr>
              <a:t>Part relative de divers indices de sélection (</a:t>
            </a:r>
            <a:r>
              <a:rPr lang="fr-FR" altLang="fr-FR" sz="2400" dirty="0" err="1">
                <a:solidFill>
                  <a:schemeClr val="bg1"/>
                </a:solidFill>
              </a:rPr>
              <a:t>Miglior</a:t>
            </a:r>
            <a:r>
              <a:rPr lang="fr-FR" altLang="fr-FR" sz="2400" dirty="0">
                <a:solidFill>
                  <a:schemeClr val="bg1"/>
                </a:solidFill>
              </a:rPr>
              <a:t> et al. 2005)</a:t>
            </a:r>
            <a:endParaRPr lang="fr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8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web-agri.fr/ulf/TNM_Biblio/fiche_84375/26112008095915@Mod1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1" y="3188964"/>
            <a:ext cx="4752528" cy="337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Documents personnel\Multimedia\Dias personel\Vietnam mai 2013\2013-05-23 09.13.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631" y="2924944"/>
            <a:ext cx="3897842" cy="292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 vers le bas 5"/>
          <p:cNvSpPr/>
          <p:nvPr/>
        </p:nvSpPr>
        <p:spPr>
          <a:xfrm>
            <a:off x="1979712" y="1124744"/>
            <a:ext cx="680569" cy="1728192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Flèche à angle droit 7"/>
          <p:cNvSpPr/>
          <p:nvPr/>
        </p:nvSpPr>
        <p:spPr>
          <a:xfrm flipV="1">
            <a:off x="6624228" y="569803"/>
            <a:ext cx="2088232" cy="1495363"/>
          </a:xfrm>
          <a:prstGeom prst="bentUpArrow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à coins arrondis 9"/>
          <p:cNvSpPr/>
          <p:nvPr/>
        </p:nvSpPr>
        <p:spPr>
          <a:xfrm>
            <a:off x="149821" y="419338"/>
            <a:ext cx="5911082" cy="57812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24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Contextes d’élevage : taille des exploitations </a:t>
            </a:r>
            <a:endParaRPr lang="fr-BE" sz="2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0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319026" y="260648"/>
            <a:ext cx="6775178" cy="57812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24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Contextes d’élevage : taille des exploitations</a:t>
            </a:r>
            <a:endParaRPr lang="fr-BE" sz="2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0" y="1077075"/>
            <a:ext cx="8703437" cy="4953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95983" y="6430502"/>
            <a:ext cx="399781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Barkema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J.Dairy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Science 2015, 98, 1-20.</a:t>
            </a:r>
            <a:endParaRPr lang="fr-B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1056" y="2673875"/>
            <a:ext cx="2842979" cy="2019476"/>
            <a:chOff x="1141295" y="3666687"/>
            <a:chExt cx="3480211" cy="232001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295" y="3666687"/>
              <a:ext cx="3480211" cy="2320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3401110" y="5518945"/>
              <a:ext cx="1220396" cy="4553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BE" dirty="0" smtClean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Rwanda</a:t>
              </a:r>
              <a:endParaRPr lang="fr-BE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2991940" y="4094948"/>
            <a:ext cx="2770835" cy="2125961"/>
            <a:chOff x="7248211" y="1092757"/>
            <a:chExt cx="3563815" cy="267286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8211" y="1092757"/>
              <a:ext cx="3563815" cy="26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7248211" y="3119287"/>
              <a:ext cx="1054222" cy="5926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BE" dirty="0" err="1" smtClean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Israel</a:t>
              </a:r>
              <a:r>
                <a:rPr lang="fr-BE" dirty="0" smtClean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fr-BE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300" y="4693351"/>
            <a:ext cx="2811821" cy="193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320040" y="6220910"/>
            <a:ext cx="63940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Peru</a:t>
            </a:r>
            <a:endParaRPr lang="fr-BE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659" y="2309094"/>
            <a:ext cx="2946677" cy="189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6080813" y="3834699"/>
            <a:ext cx="9882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Senegal</a:t>
            </a:r>
            <a:endParaRPr lang="fr-BE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2" name="Picture 8" descr="D:\11 DOCUMENTS PERSONNELS\Multimedia\Dias personel\Vietnam mai 2013\2013-05-24 10.49.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781" y="1279869"/>
            <a:ext cx="2772363" cy="205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3095781" y="2946635"/>
            <a:ext cx="101822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Vietnam</a:t>
            </a:r>
            <a:endParaRPr lang="fr-BE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F983F-EA00-4A86-8421-378289104A51}" type="slidenum">
              <a:rPr lang="fr-BE" smtClean="0"/>
              <a:t>35</a:t>
            </a:fld>
            <a:endParaRPr lang="fr-BE"/>
          </a:p>
        </p:txBody>
      </p:sp>
      <p:sp>
        <p:nvSpPr>
          <p:cNvPr id="5" name="AutoShape 2" descr="Résultat de recherche d'images pour &quot;paturages neozélandais&quot;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5" y="121216"/>
            <a:ext cx="2841205" cy="212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941583" y="167383"/>
            <a:ext cx="19324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Nouvelle Zélande</a:t>
            </a:r>
            <a:endParaRPr lang="fr-BE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3181656" y="167383"/>
            <a:ext cx="5750006" cy="57812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24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Nutrition : des ressources différentes</a:t>
            </a:r>
            <a:endParaRPr lang="fr-BE" sz="2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01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8135938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necteur droit avec flèche 6"/>
          <p:cNvCxnSpPr>
            <a:cxnSpLocks noChangeShapeType="1"/>
          </p:cNvCxnSpPr>
          <p:nvPr/>
        </p:nvCxnSpPr>
        <p:spPr bwMode="auto">
          <a:xfrm flipV="1">
            <a:off x="8366125" y="5589588"/>
            <a:ext cx="0" cy="503237"/>
          </a:xfrm>
          <a:prstGeom prst="straightConnector1">
            <a:avLst/>
          </a:prstGeom>
          <a:noFill/>
          <a:ln w="38100" algn="ctr">
            <a:solidFill>
              <a:srgbClr val="FF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cteur droit avec flèche 8"/>
          <p:cNvCxnSpPr>
            <a:cxnSpLocks noChangeShapeType="1"/>
          </p:cNvCxnSpPr>
          <p:nvPr/>
        </p:nvCxnSpPr>
        <p:spPr bwMode="auto">
          <a:xfrm flipV="1">
            <a:off x="1476375" y="5516563"/>
            <a:ext cx="0" cy="433387"/>
          </a:xfrm>
          <a:prstGeom prst="straightConnector1">
            <a:avLst/>
          </a:prstGeom>
          <a:noFill/>
          <a:ln w="38100" algn="ctr">
            <a:solidFill>
              <a:srgbClr val="FF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necteur droit avec flèche 9"/>
          <p:cNvCxnSpPr>
            <a:cxnSpLocks noChangeShapeType="1"/>
          </p:cNvCxnSpPr>
          <p:nvPr/>
        </p:nvCxnSpPr>
        <p:spPr bwMode="auto">
          <a:xfrm flipV="1">
            <a:off x="3059113" y="5462588"/>
            <a:ext cx="0" cy="487362"/>
          </a:xfrm>
          <a:prstGeom prst="straightConnector1">
            <a:avLst/>
          </a:prstGeom>
          <a:noFill/>
          <a:ln w="38100" algn="ctr">
            <a:solidFill>
              <a:srgbClr val="FF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ZoneTexte 12"/>
          <p:cNvSpPr txBox="1"/>
          <p:nvPr/>
        </p:nvSpPr>
        <p:spPr>
          <a:xfrm>
            <a:off x="8148638" y="6092825"/>
            <a:ext cx="436562" cy="369888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rgbClr val="FF3399"/>
                </a:solidFill>
                <a:latin typeface="+mn-lt"/>
              </a:rPr>
              <a:t>NZ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22413" y="5710238"/>
            <a:ext cx="457200" cy="36988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rgbClr val="FF3399"/>
                </a:solidFill>
                <a:latin typeface="+mn-lt"/>
              </a:rPr>
              <a:t>CH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132138" y="5724525"/>
            <a:ext cx="373062" cy="3683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rgbClr val="FF3399"/>
                </a:solidFill>
                <a:latin typeface="+mn-lt"/>
              </a:rPr>
              <a:t>IR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08175" y="1773238"/>
            <a:ext cx="5813425" cy="287337"/>
          </a:xfrm>
          <a:prstGeom prst="rect">
            <a:avLst/>
          </a:prstGeom>
          <a:noFill/>
          <a:ln w="19050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Mistral" panose="03090702030407020403" pitchFamily="66" charset="0"/>
              <a:buChar char="●"/>
              <a:defRPr sz="2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b="1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fr-BE" altLang="fr-FR" sz="2400">
              <a:latin typeface="Times New Roman" panose="02020603050405020304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87239" y="167382"/>
            <a:ext cx="8640960" cy="88535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sz="2400" dirty="0">
                <a:solidFill>
                  <a:schemeClr val="bg1"/>
                </a:solidFill>
              </a:rPr>
              <a:t>Distribution des </a:t>
            </a:r>
            <a:r>
              <a:rPr lang="fr-BE" sz="2400" dirty="0" smtClean="0">
                <a:solidFill>
                  <a:schemeClr val="bg1"/>
                </a:solidFill>
              </a:rPr>
              <a:t>ressources </a:t>
            </a:r>
            <a:r>
              <a:rPr lang="fr-BE" sz="2400" dirty="0">
                <a:solidFill>
                  <a:schemeClr val="bg1"/>
                </a:solidFill>
              </a:rPr>
              <a:t>alimentaires pour la production du lait </a:t>
            </a:r>
          </a:p>
          <a:p>
            <a:pPr>
              <a:defRPr/>
            </a:pPr>
            <a:r>
              <a:rPr lang="fr-BE" sz="2400" dirty="0">
                <a:solidFill>
                  <a:schemeClr val="bg1"/>
                </a:solidFill>
                <a:hlinkClick r:id="rId3"/>
              </a:rPr>
              <a:t>http://www.ifcndairy.org/en/start/index.php</a:t>
            </a:r>
            <a:r>
              <a:rPr lang="fr-BE" sz="2400" dirty="0">
                <a:solidFill>
                  <a:schemeClr val="bg1"/>
                </a:solidFill>
              </a:rPr>
              <a:t> </a:t>
            </a:r>
            <a:endParaRPr lang="fr-BE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7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2112696" y="1944109"/>
            <a:ext cx="2426678" cy="3076047"/>
          </a:xfrm>
          <a:prstGeom prst="ellipse">
            <a:avLst/>
          </a:prstGeom>
          <a:solidFill>
            <a:schemeClr val="accent2">
              <a:lumMod val="75000"/>
              <a:alpha val="27843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3384" y="3051739"/>
            <a:ext cx="1952779" cy="646331"/>
          </a:xfrm>
          <a:prstGeom prst="rect">
            <a:avLst/>
          </a:prstGeom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fr-B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Diseases</a:t>
            </a:r>
            <a:endParaRPr lang="fr-BE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3" name="Groupe 32"/>
          <p:cNvGrpSpPr/>
          <p:nvPr/>
        </p:nvGrpSpPr>
        <p:grpSpPr>
          <a:xfrm rot="771271">
            <a:off x="784335" y="2014113"/>
            <a:ext cx="1710058" cy="571902"/>
            <a:chOff x="782872" y="5112961"/>
            <a:chExt cx="3396343" cy="846386"/>
          </a:xfrm>
          <a:solidFill>
            <a:srgbClr val="92D050"/>
          </a:solidFill>
        </p:grpSpPr>
        <p:sp>
          <p:nvSpPr>
            <p:cNvPr id="31" name="Ellipse 30"/>
            <p:cNvSpPr/>
            <p:nvPr/>
          </p:nvSpPr>
          <p:spPr>
            <a:xfrm>
              <a:off x="782872" y="5112961"/>
              <a:ext cx="3396343" cy="84638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32762" y="5245006"/>
              <a:ext cx="2349840" cy="54659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BE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Infectious</a:t>
              </a:r>
              <a:endParaRPr lang="fr-B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629401" y="3202265"/>
            <a:ext cx="1710058" cy="571902"/>
            <a:chOff x="782872" y="5112961"/>
            <a:chExt cx="3396343" cy="846386"/>
          </a:xfrm>
          <a:solidFill>
            <a:srgbClr val="002060"/>
          </a:solidFill>
        </p:grpSpPr>
        <p:sp>
          <p:nvSpPr>
            <p:cNvPr id="38" name="Ellipse 37"/>
            <p:cNvSpPr/>
            <p:nvPr/>
          </p:nvSpPr>
          <p:spPr>
            <a:xfrm>
              <a:off x="782872" y="5112961"/>
              <a:ext cx="3396343" cy="84638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467542" y="5171486"/>
              <a:ext cx="2027010" cy="54659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BE" dirty="0" err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Parasitic</a:t>
              </a:r>
              <a:endParaRPr lang="fr-BE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0" name="Groupe 39"/>
          <p:cNvGrpSpPr/>
          <p:nvPr/>
        </p:nvGrpSpPr>
        <p:grpSpPr>
          <a:xfrm rot="20194327">
            <a:off x="891948" y="4573365"/>
            <a:ext cx="1710058" cy="571902"/>
            <a:chOff x="782872" y="5112961"/>
            <a:chExt cx="3396343" cy="846386"/>
          </a:xfrm>
          <a:solidFill>
            <a:srgbClr val="FFFF00"/>
          </a:solidFill>
        </p:grpSpPr>
        <p:sp>
          <p:nvSpPr>
            <p:cNvPr id="41" name="Ellipse 40"/>
            <p:cNvSpPr/>
            <p:nvPr/>
          </p:nvSpPr>
          <p:spPr>
            <a:xfrm>
              <a:off x="782872" y="5112961"/>
              <a:ext cx="3396343" cy="84638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334756" y="5253455"/>
              <a:ext cx="2280690" cy="54659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BE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Metabolic</a:t>
              </a:r>
              <a:endParaRPr lang="fr-B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e 42"/>
          <p:cNvGrpSpPr/>
          <p:nvPr/>
        </p:nvGrpSpPr>
        <p:grpSpPr>
          <a:xfrm rot="20290355">
            <a:off x="4075384" y="1906853"/>
            <a:ext cx="1710058" cy="571901"/>
            <a:chOff x="782872" y="5112961"/>
            <a:chExt cx="3396343" cy="846386"/>
          </a:xfrm>
          <a:solidFill>
            <a:srgbClr val="7030A0"/>
          </a:solidFill>
        </p:grpSpPr>
        <p:sp>
          <p:nvSpPr>
            <p:cNvPr id="44" name="Ellipse 43"/>
            <p:cNvSpPr/>
            <p:nvPr/>
          </p:nvSpPr>
          <p:spPr>
            <a:xfrm>
              <a:off x="782872" y="5112961"/>
              <a:ext cx="3396343" cy="84638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74530" y="5242950"/>
              <a:ext cx="1886291" cy="546594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BE" dirty="0" err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Mastitis</a:t>
              </a:r>
              <a:endParaRPr lang="fr-BE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Groupe 45"/>
          <p:cNvGrpSpPr/>
          <p:nvPr/>
        </p:nvGrpSpPr>
        <p:grpSpPr>
          <a:xfrm rot="1119109">
            <a:off x="4075383" y="4596107"/>
            <a:ext cx="1710058" cy="571901"/>
            <a:chOff x="782872" y="5112961"/>
            <a:chExt cx="3396343" cy="846386"/>
          </a:xfrm>
          <a:solidFill>
            <a:srgbClr val="0070C0"/>
          </a:solidFill>
        </p:grpSpPr>
        <p:sp>
          <p:nvSpPr>
            <p:cNvPr id="47" name="Ellipse 46"/>
            <p:cNvSpPr/>
            <p:nvPr/>
          </p:nvSpPr>
          <p:spPr>
            <a:xfrm>
              <a:off x="782872" y="5112961"/>
              <a:ext cx="3396343" cy="84638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333012" y="5288497"/>
              <a:ext cx="2369324" cy="546594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BE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Lameness</a:t>
              </a:r>
              <a:endParaRPr lang="fr-B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4332779" y="3051739"/>
            <a:ext cx="2065723" cy="782033"/>
            <a:chOff x="782870" y="5112961"/>
            <a:chExt cx="4102729" cy="97847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0" name="Ellipse 49"/>
            <p:cNvSpPr/>
            <p:nvPr/>
          </p:nvSpPr>
          <p:spPr>
            <a:xfrm>
              <a:off x="782870" y="5112961"/>
              <a:ext cx="4102729" cy="97847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238902" y="5343306"/>
              <a:ext cx="3190663" cy="462104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BE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Reproduction</a:t>
              </a:r>
              <a:endParaRPr lang="fr-BE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6726089" y="582819"/>
            <a:ext cx="2177980" cy="5713748"/>
            <a:chOff x="8968118" y="582819"/>
            <a:chExt cx="2903973" cy="5713748"/>
          </a:xfrm>
        </p:grpSpPr>
        <p:grpSp>
          <p:nvGrpSpPr>
            <p:cNvPr id="54" name="Groupe 53"/>
            <p:cNvGrpSpPr/>
            <p:nvPr/>
          </p:nvGrpSpPr>
          <p:grpSpPr>
            <a:xfrm>
              <a:off x="9245375" y="4334097"/>
              <a:ext cx="2280077" cy="571901"/>
              <a:chOff x="782872" y="5112961"/>
              <a:chExt cx="3396343" cy="846386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55" name="Ellipse 54"/>
              <p:cNvSpPr/>
              <p:nvPr/>
            </p:nvSpPr>
            <p:spPr>
              <a:xfrm>
                <a:off x="782872" y="5112961"/>
                <a:ext cx="3396343" cy="84638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512787" y="5207857"/>
                <a:ext cx="1982058" cy="501044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16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Infertility</a:t>
                </a:r>
                <a:endParaRPr lang="fr-BE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7" name="Groupe 56"/>
            <p:cNvGrpSpPr/>
            <p:nvPr/>
          </p:nvGrpSpPr>
          <p:grpSpPr>
            <a:xfrm>
              <a:off x="9245375" y="3633949"/>
              <a:ext cx="2280077" cy="571901"/>
              <a:chOff x="782872" y="5112961"/>
              <a:chExt cx="3396343" cy="846386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58" name="Ellipse 57"/>
              <p:cNvSpPr/>
              <p:nvPr/>
            </p:nvSpPr>
            <p:spPr>
              <a:xfrm>
                <a:off x="782872" y="5112961"/>
                <a:ext cx="3396343" cy="84638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430582" y="5207857"/>
                <a:ext cx="2146466" cy="501044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16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Anoestrus</a:t>
                </a:r>
                <a:endParaRPr lang="fr-BE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0" name="Groupe 59"/>
            <p:cNvGrpSpPr/>
            <p:nvPr/>
          </p:nvGrpSpPr>
          <p:grpSpPr>
            <a:xfrm>
              <a:off x="9245375" y="859759"/>
              <a:ext cx="2280077" cy="571901"/>
              <a:chOff x="782872" y="5112961"/>
              <a:chExt cx="3396343" cy="846386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61" name="Ellipse 60"/>
              <p:cNvSpPr/>
              <p:nvPr/>
            </p:nvSpPr>
            <p:spPr>
              <a:xfrm>
                <a:off x="782872" y="5112961"/>
                <a:ext cx="3396343" cy="84638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562709" y="5207857"/>
                <a:ext cx="1882215" cy="501044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16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Dystocia</a:t>
                </a:r>
                <a:endParaRPr lang="fr-BE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3" name="Groupe 62"/>
            <p:cNvGrpSpPr/>
            <p:nvPr/>
          </p:nvGrpSpPr>
          <p:grpSpPr>
            <a:xfrm>
              <a:off x="9245375" y="1559907"/>
              <a:ext cx="2280077" cy="908774"/>
              <a:chOff x="782872" y="5112961"/>
              <a:chExt cx="3396343" cy="846386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64" name="Ellipse 63"/>
              <p:cNvSpPr/>
              <p:nvPr/>
            </p:nvSpPr>
            <p:spPr>
              <a:xfrm>
                <a:off x="782872" y="5112961"/>
                <a:ext cx="3396343" cy="84638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447740" y="5207858"/>
                <a:ext cx="2137508" cy="544630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BE" sz="16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Placenta </a:t>
                </a:r>
              </a:p>
              <a:p>
                <a:pPr algn="ctr"/>
                <a:r>
                  <a:rPr lang="fr-BE" sz="16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retention</a:t>
                </a:r>
                <a:endParaRPr lang="fr-BE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6" name="Groupe 65"/>
            <p:cNvGrpSpPr/>
            <p:nvPr/>
          </p:nvGrpSpPr>
          <p:grpSpPr>
            <a:xfrm>
              <a:off x="9245375" y="2596927"/>
              <a:ext cx="2280077" cy="908774"/>
              <a:chOff x="782872" y="5112961"/>
              <a:chExt cx="3396343" cy="846386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67" name="Ellipse 66"/>
              <p:cNvSpPr/>
              <p:nvPr/>
            </p:nvSpPr>
            <p:spPr>
              <a:xfrm>
                <a:off x="782872" y="5112961"/>
                <a:ext cx="3396343" cy="84638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447740" y="5207858"/>
                <a:ext cx="2137508" cy="544630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BE" sz="16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Uterine</a:t>
                </a:r>
                <a:endParaRPr lang="fr-BE" sz="16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fr-BE" sz="16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infections</a:t>
                </a:r>
              </a:p>
            </p:txBody>
          </p:sp>
        </p:grpSp>
        <p:grpSp>
          <p:nvGrpSpPr>
            <p:cNvPr id="69" name="Groupe 68"/>
            <p:cNvGrpSpPr/>
            <p:nvPr/>
          </p:nvGrpSpPr>
          <p:grpSpPr>
            <a:xfrm>
              <a:off x="9245375" y="5034247"/>
              <a:ext cx="2280078" cy="1022603"/>
              <a:chOff x="782872" y="5112961"/>
              <a:chExt cx="3396343" cy="846386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70" name="Ellipse 69"/>
              <p:cNvSpPr/>
              <p:nvPr/>
            </p:nvSpPr>
            <p:spPr>
              <a:xfrm>
                <a:off x="782872" y="5112961"/>
                <a:ext cx="3396343" cy="84638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1281551" y="5252895"/>
                <a:ext cx="2502333" cy="484005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BE" sz="16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Pregnancy</a:t>
                </a:r>
                <a:r>
                  <a:rPr lang="fr-BE" sz="16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algn="ctr"/>
                <a:r>
                  <a:rPr lang="fr-BE" sz="16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losses</a:t>
                </a:r>
                <a:endParaRPr lang="fr-BE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8968118" y="582819"/>
              <a:ext cx="2903973" cy="5713748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F983F-EA00-4A86-8421-378289104A51}" type="slidenum">
              <a:rPr lang="fr-BE" sz="18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fld>
            <a:endParaRPr lang="fr-BE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Rectangle à coins arrondis 51"/>
          <p:cNvSpPr/>
          <p:nvPr/>
        </p:nvSpPr>
        <p:spPr>
          <a:xfrm>
            <a:off x="287239" y="167382"/>
            <a:ext cx="4643173" cy="69237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sz="2400" dirty="0" smtClean="0">
                <a:solidFill>
                  <a:schemeClr val="bg1"/>
                </a:solidFill>
              </a:rPr>
              <a:t>Production laitière et pathologies </a:t>
            </a:r>
            <a:endParaRPr lang="fr-BE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5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448185" y="2564904"/>
            <a:ext cx="8352928" cy="151216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fr-FR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Thème 3 : </a:t>
            </a:r>
            <a:r>
              <a:rPr lang="fr-FR" sz="3600" dirty="0">
                <a:solidFill>
                  <a:srgbClr val="FFFFFF"/>
                </a:solidFill>
              </a:rPr>
              <a:t>Le vétérinaire peut-il aider à la survie des exploitations</a:t>
            </a:r>
            <a:r>
              <a:rPr lang="fr-FR" sz="3600" dirty="0" smtClean="0">
                <a:solidFill>
                  <a:srgbClr val="FFFFFF"/>
                </a:solidFill>
              </a:rPr>
              <a:t>?</a:t>
            </a:r>
            <a:endParaRPr lang="fr-FR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72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74120" y="167299"/>
            <a:ext cx="453650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Thème 3 : vos réflexions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32182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9685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smtClean="0"/>
              <a:t>On retient </a:t>
            </a:r>
            <a:r>
              <a:rPr lang="fr-FR" sz="2000" dirty="0" smtClean="0">
                <a:solidFill>
                  <a:schemeClr val="bg1">
                    <a:lumMod val="65000"/>
                  </a:schemeClr>
                </a:solidFill>
              </a:rPr>
              <a:t>(National </a:t>
            </a:r>
            <a:r>
              <a:rPr lang="fr-FR" sz="2000" dirty="0">
                <a:solidFill>
                  <a:schemeClr val="bg1">
                    <a:lumMod val="65000"/>
                  </a:schemeClr>
                </a:solidFill>
              </a:rPr>
              <a:t>Training </a:t>
            </a:r>
            <a:r>
              <a:rPr lang="fr-FR" sz="2000" dirty="0" err="1">
                <a:solidFill>
                  <a:schemeClr val="bg1">
                    <a:lumMod val="65000"/>
                  </a:schemeClr>
                </a:solidFill>
              </a:rPr>
              <a:t>Laboratories</a:t>
            </a:r>
            <a:r>
              <a:rPr lang="fr-FR" sz="2000" dirty="0">
                <a:solidFill>
                  <a:schemeClr val="bg1">
                    <a:lumMod val="65000"/>
                  </a:schemeClr>
                </a:solidFill>
              </a:rPr>
              <a:t> of </a:t>
            </a:r>
            <a:r>
              <a:rPr lang="fr-FR" sz="2000" dirty="0" err="1">
                <a:solidFill>
                  <a:schemeClr val="bg1">
                    <a:lumMod val="65000"/>
                  </a:schemeClr>
                </a:solidFill>
              </a:rPr>
              <a:t>Berthel</a:t>
            </a:r>
            <a:r>
              <a:rPr lang="fr-FR" sz="20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fr-FR" sz="2000" dirty="0" err="1">
                <a:solidFill>
                  <a:schemeClr val="bg1">
                    <a:lumMod val="65000"/>
                  </a:schemeClr>
                </a:solidFill>
              </a:rPr>
              <a:t>Brauer</a:t>
            </a:r>
            <a:r>
              <a:rPr lang="fr-FR" sz="2000" dirty="0">
                <a:solidFill>
                  <a:schemeClr val="bg1">
                    <a:lumMod val="65000"/>
                  </a:schemeClr>
                </a:solidFill>
              </a:rPr>
              <a:t>, 2011</a:t>
            </a:r>
            <a:r>
              <a:rPr lang="fr-FR" sz="20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fr-FR" sz="2000" u="sng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dirty="0"/>
              <a:t>5% de ce </a:t>
            </a:r>
            <a:r>
              <a:rPr lang="fr-FR" dirty="0" smtClean="0"/>
              <a:t>qu’on </a:t>
            </a:r>
            <a:r>
              <a:rPr lang="fr-FR" dirty="0"/>
              <a:t>entend dans un exposé </a:t>
            </a:r>
            <a:r>
              <a:rPr lang="fr-FR" dirty="0" smtClean="0"/>
              <a:t>magistral</a:t>
            </a:r>
          </a:p>
          <a:p>
            <a:endParaRPr lang="fr-FR" dirty="0"/>
          </a:p>
          <a:p>
            <a:r>
              <a:rPr lang="fr-FR" dirty="0"/>
              <a:t>50% d’une </a:t>
            </a:r>
            <a:r>
              <a:rPr lang="fr-FR" dirty="0" smtClean="0"/>
              <a:t>discussion </a:t>
            </a:r>
          </a:p>
          <a:p>
            <a:endParaRPr lang="fr-FR" dirty="0"/>
          </a:p>
          <a:p>
            <a:r>
              <a:rPr lang="fr-FR" dirty="0"/>
              <a:t>75% d’un </a:t>
            </a:r>
            <a:r>
              <a:rPr lang="fr-FR" dirty="0" smtClean="0"/>
              <a:t>exercice</a:t>
            </a:r>
          </a:p>
          <a:p>
            <a:endParaRPr lang="fr-FR" dirty="0"/>
          </a:p>
          <a:p>
            <a:r>
              <a:rPr lang="fr-FR" dirty="0"/>
              <a:t>90% de ce </a:t>
            </a:r>
            <a:r>
              <a:rPr lang="fr-FR" dirty="0" smtClean="0"/>
              <a:t>qu’on </a:t>
            </a:r>
            <a:r>
              <a:rPr lang="fr-FR" dirty="0"/>
              <a:t>enseigne aux </a:t>
            </a:r>
            <a:r>
              <a:rPr lang="fr-FR" dirty="0" smtClean="0"/>
              <a:t>autres  </a:t>
            </a:r>
          </a:p>
          <a:p>
            <a:endParaRPr lang="fr-FR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dirty="0" smtClean="0"/>
              <a:t>Il y aura donc du transmissif (un peu)</a:t>
            </a:r>
          </a:p>
          <a:p>
            <a:r>
              <a:rPr lang="fr-FR" dirty="0" smtClean="0"/>
              <a:t>Il y aura donc du réflexif (beaucoup, tendrement ….)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51520" y="260648"/>
            <a:ext cx="7704856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dirty="0" smtClean="0"/>
              <a:t>On ne veut pas enseigner, on veut vous apprendre</a:t>
            </a:r>
          </a:p>
        </p:txBody>
      </p:sp>
      <p:sp>
        <p:nvSpPr>
          <p:cNvPr id="2" name="Rectangle 1"/>
          <p:cNvSpPr/>
          <p:nvPr/>
        </p:nvSpPr>
        <p:spPr>
          <a:xfrm>
            <a:off x="3995936" y="2892653"/>
            <a:ext cx="246933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400" dirty="0"/>
              <a:t>vous allez discuter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6136" y="4365104"/>
            <a:ext cx="253043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400" dirty="0"/>
              <a:t>vous allez </a:t>
            </a:r>
            <a:r>
              <a:rPr lang="fr-FR" sz="2400" dirty="0" smtClean="0"/>
              <a:t>partager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5245923" y="6021288"/>
            <a:ext cx="2081404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400" dirty="0" smtClean="0"/>
              <a:t>On va s’amuser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6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 ACTIVITES ENSEIGNEMENTS\Ressources\My Cmaps\Approche intégratrice d'un vétérinaire compétent 2014.c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064896" cy="647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94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 ACTIVITES ENSEIGNEMENTS\Ressources\My Cmaps\Approche intégratrice d'un vétérinaire compétent 2014.c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531440"/>
            <a:ext cx="11521280" cy="92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rme libre 1"/>
          <p:cNvSpPr/>
          <p:nvPr/>
        </p:nvSpPr>
        <p:spPr>
          <a:xfrm>
            <a:off x="714375" y="-648331"/>
            <a:ext cx="8182260" cy="1772281"/>
          </a:xfrm>
          <a:custGeom>
            <a:avLst/>
            <a:gdLst>
              <a:gd name="connsiteX0" fmla="*/ 419100 w 8182260"/>
              <a:gd name="connsiteY0" fmla="*/ 133981 h 1772281"/>
              <a:gd name="connsiteX1" fmla="*/ 381000 w 8182260"/>
              <a:gd name="connsiteY1" fmla="*/ 181606 h 1772281"/>
              <a:gd name="connsiteX2" fmla="*/ 361950 w 8182260"/>
              <a:gd name="connsiteY2" fmla="*/ 210181 h 1772281"/>
              <a:gd name="connsiteX3" fmla="*/ 285750 w 8182260"/>
              <a:gd name="connsiteY3" fmla="*/ 286381 h 1772281"/>
              <a:gd name="connsiteX4" fmla="*/ 257175 w 8182260"/>
              <a:gd name="connsiteY4" fmla="*/ 324481 h 1772281"/>
              <a:gd name="connsiteX5" fmla="*/ 209550 w 8182260"/>
              <a:gd name="connsiteY5" fmla="*/ 400681 h 1772281"/>
              <a:gd name="connsiteX6" fmla="*/ 180975 w 8182260"/>
              <a:gd name="connsiteY6" fmla="*/ 429256 h 1772281"/>
              <a:gd name="connsiteX7" fmla="*/ 161925 w 8182260"/>
              <a:gd name="connsiteY7" fmla="*/ 467356 h 1772281"/>
              <a:gd name="connsiteX8" fmla="*/ 142875 w 8182260"/>
              <a:gd name="connsiteY8" fmla="*/ 495931 h 1772281"/>
              <a:gd name="connsiteX9" fmla="*/ 133350 w 8182260"/>
              <a:gd name="connsiteY9" fmla="*/ 524506 h 1772281"/>
              <a:gd name="connsiteX10" fmla="*/ 114300 w 8182260"/>
              <a:gd name="connsiteY10" fmla="*/ 553081 h 1772281"/>
              <a:gd name="connsiteX11" fmla="*/ 95250 w 8182260"/>
              <a:gd name="connsiteY11" fmla="*/ 591181 h 1772281"/>
              <a:gd name="connsiteX12" fmla="*/ 66675 w 8182260"/>
              <a:gd name="connsiteY12" fmla="*/ 619756 h 1772281"/>
              <a:gd name="connsiteX13" fmla="*/ 28575 w 8182260"/>
              <a:gd name="connsiteY13" fmla="*/ 724531 h 1772281"/>
              <a:gd name="connsiteX14" fmla="*/ 9525 w 8182260"/>
              <a:gd name="connsiteY14" fmla="*/ 781681 h 1772281"/>
              <a:gd name="connsiteX15" fmla="*/ 0 w 8182260"/>
              <a:gd name="connsiteY15" fmla="*/ 810256 h 1772281"/>
              <a:gd name="connsiteX16" fmla="*/ 9525 w 8182260"/>
              <a:gd name="connsiteY16" fmla="*/ 1096006 h 1772281"/>
              <a:gd name="connsiteX17" fmla="*/ 38100 w 8182260"/>
              <a:gd name="connsiteY17" fmla="*/ 1181731 h 1772281"/>
              <a:gd name="connsiteX18" fmla="*/ 57150 w 8182260"/>
              <a:gd name="connsiteY18" fmla="*/ 1257931 h 1772281"/>
              <a:gd name="connsiteX19" fmla="*/ 66675 w 8182260"/>
              <a:gd name="connsiteY19" fmla="*/ 1286506 h 1772281"/>
              <a:gd name="connsiteX20" fmla="*/ 104775 w 8182260"/>
              <a:gd name="connsiteY20" fmla="*/ 1343656 h 1772281"/>
              <a:gd name="connsiteX21" fmla="*/ 123825 w 8182260"/>
              <a:gd name="connsiteY21" fmla="*/ 1391281 h 1772281"/>
              <a:gd name="connsiteX22" fmla="*/ 133350 w 8182260"/>
              <a:gd name="connsiteY22" fmla="*/ 1419856 h 1772281"/>
              <a:gd name="connsiteX23" fmla="*/ 161925 w 8182260"/>
              <a:gd name="connsiteY23" fmla="*/ 1448431 h 1772281"/>
              <a:gd name="connsiteX24" fmla="*/ 219075 w 8182260"/>
              <a:gd name="connsiteY24" fmla="*/ 1562731 h 1772281"/>
              <a:gd name="connsiteX25" fmla="*/ 276225 w 8182260"/>
              <a:gd name="connsiteY25" fmla="*/ 1591306 h 1772281"/>
              <a:gd name="connsiteX26" fmla="*/ 371475 w 8182260"/>
              <a:gd name="connsiteY26" fmla="*/ 1619881 h 1772281"/>
              <a:gd name="connsiteX27" fmla="*/ 400050 w 8182260"/>
              <a:gd name="connsiteY27" fmla="*/ 1629406 h 1772281"/>
              <a:gd name="connsiteX28" fmla="*/ 523875 w 8182260"/>
              <a:gd name="connsiteY28" fmla="*/ 1638931 h 1772281"/>
              <a:gd name="connsiteX29" fmla="*/ 1885950 w 8182260"/>
              <a:gd name="connsiteY29" fmla="*/ 1657981 h 1772281"/>
              <a:gd name="connsiteX30" fmla="*/ 1943100 w 8182260"/>
              <a:gd name="connsiteY30" fmla="*/ 1667506 h 1772281"/>
              <a:gd name="connsiteX31" fmla="*/ 2190750 w 8182260"/>
              <a:gd name="connsiteY31" fmla="*/ 1657981 h 1772281"/>
              <a:gd name="connsiteX32" fmla="*/ 2228850 w 8182260"/>
              <a:gd name="connsiteY32" fmla="*/ 1648456 h 1772281"/>
              <a:gd name="connsiteX33" fmla="*/ 2286000 w 8182260"/>
              <a:gd name="connsiteY33" fmla="*/ 1638931 h 1772281"/>
              <a:gd name="connsiteX34" fmla="*/ 2724150 w 8182260"/>
              <a:gd name="connsiteY34" fmla="*/ 1648456 h 1772281"/>
              <a:gd name="connsiteX35" fmla="*/ 2762250 w 8182260"/>
              <a:gd name="connsiteY35" fmla="*/ 1705606 h 1772281"/>
              <a:gd name="connsiteX36" fmla="*/ 2781300 w 8182260"/>
              <a:gd name="connsiteY36" fmla="*/ 1734181 h 1772281"/>
              <a:gd name="connsiteX37" fmla="*/ 2790825 w 8182260"/>
              <a:gd name="connsiteY37" fmla="*/ 1762756 h 1772281"/>
              <a:gd name="connsiteX38" fmla="*/ 2819400 w 8182260"/>
              <a:gd name="connsiteY38" fmla="*/ 1772281 h 1772281"/>
              <a:gd name="connsiteX39" fmla="*/ 2914650 w 8182260"/>
              <a:gd name="connsiteY39" fmla="*/ 1762756 h 1772281"/>
              <a:gd name="connsiteX40" fmla="*/ 2962275 w 8182260"/>
              <a:gd name="connsiteY40" fmla="*/ 1705606 h 1772281"/>
              <a:gd name="connsiteX41" fmla="*/ 2990850 w 8182260"/>
              <a:gd name="connsiteY41" fmla="*/ 1677031 h 1772281"/>
              <a:gd name="connsiteX42" fmla="*/ 3028950 w 8182260"/>
              <a:gd name="connsiteY42" fmla="*/ 1619881 h 1772281"/>
              <a:gd name="connsiteX43" fmla="*/ 3048000 w 8182260"/>
              <a:gd name="connsiteY43" fmla="*/ 1591306 h 1772281"/>
              <a:gd name="connsiteX44" fmla="*/ 3076575 w 8182260"/>
              <a:gd name="connsiteY44" fmla="*/ 1534156 h 1772281"/>
              <a:gd name="connsiteX45" fmla="*/ 3095625 w 8182260"/>
              <a:gd name="connsiteY45" fmla="*/ 1496056 h 1772281"/>
              <a:gd name="connsiteX46" fmla="*/ 3124200 w 8182260"/>
              <a:gd name="connsiteY46" fmla="*/ 1467481 h 1772281"/>
              <a:gd name="connsiteX47" fmla="*/ 3162300 w 8182260"/>
              <a:gd name="connsiteY47" fmla="*/ 1410331 h 1772281"/>
              <a:gd name="connsiteX48" fmla="*/ 3181350 w 8182260"/>
              <a:gd name="connsiteY48" fmla="*/ 1381756 h 1772281"/>
              <a:gd name="connsiteX49" fmla="*/ 3209925 w 8182260"/>
              <a:gd name="connsiteY49" fmla="*/ 1362706 h 1772281"/>
              <a:gd name="connsiteX50" fmla="*/ 3248025 w 8182260"/>
              <a:gd name="connsiteY50" fmla="*/ 1305556 h 1772281"/>
              <a:gd name="connsiteX51" fmla="*/ 3267075 w 8182260"/>
              <a:gd name="connsiteY51" fmla="*/ 1276981 h 1772281"/>
              <a:gd name="connsiteX52" fmla="*/ 3286125 w 8182260"/>
              <a:gd name="connsiteY52" fmla="*/ 1238881 h 1772281"/>
              <a:gd name="connsiteX53" fmla="*/ 3314700 w 8182260"/>
              <a:gd name="connsiteY53" fmla="*/ 1210306 h 1772281"/>
              <a:gd name="connsiteX54" fmla="*/ 3352800 w 8182260"/>
              <a:gd name="connsiteY54" fmla="*/ 1153156 h 1772281"/>
              <a:gd name="connsiteX55" fmla="*/ 3381375 w 8182260"/>
              <a:gd name="connsiteY55" fmla="*/ 1124581 h 1772281"/>
              <a:gd name="connsiteX56" fmla="*/ 3419475 w 8182260"/>
              <a:gd name="connsiteY56" fmla="*/ 1067431 h 1772281"/>
              <a:gd name="connsiteX57" fmla="*/ 3448050 w 8182260"/>
              <a:gd name="connsiteY57" fmla="*/ 1038856 h 1772281"/>
              <a:gd name="connsiteX58" fmla="*/ 3486150 w 8182260"/>
              <a:gd name="connsiteY58" fmla="*/ 981706 h 1772281"/>
              <a:gd name="connsiteX59" fmla="*/ 3505200 w 8182260"/>
              <a:gd name="connsiteY59" fmla="*/ 953131 h 1772281"/>
              <a:gd name="connsiteX60" fmla="*/ 3524250 w 8182260"/>
              <a:gd name="connsiteY60" fmla="*/ 924556 h 1772281"/>
              <a:gd name="connsiteX61" fmla="*/ 3533775 w 8182260"/>
              <a:gd name="connsiteY61" fmla="*/ 895981 h 1772281"/>
              <a:gd name="connsiteX62" fmla="*/ 3562350 w 8182260"/>
              <a:gd name="connsiteY62" fmla="*/ 886456 h 1772281"/>
              <a:gd name="connsiteX63" fmla="*/ 3590925 w 8182260"/>
              <a:gd name="connsiteY63" fmla="*/ 829306 h 1772281"/>
              <a:gd name="connsiteX64" fmla="*/ 3619500 w 8182260"/>
              <a:gd name="connsiteY64" fmla="*/ 772156 h 1772281"/>
              <a:gd name="connsiteX65" fmla="*/ 3676650 w 8182260"/>
              <a:gd name="connsiteY65" fmla="*/ 715006 h 1772281"/>
              <a:gd name="connsiteX66" fmla="*/ 3733800 w 8182260"/>
              <a:gd name="connsiteY66" fmla="*/ 667381 h 1772281"/>
              <a:gd name="connsiteX67" fmla="*/ 3886200 w 8182260"/>
              <a:gd name="connsiteY67" fmla="*/ 629281 h 1772281"/>
              <a:gd name="connsiteX68" fmla="*/ 3914775 w 8182260"/>
              <a:gd name="connsiteY68" fmla="*/ 619756 h 1772281"/>
              <a:gd name="connsiteX69" fmla="*/ 6657975 w 8182260"/>
              <a:gd name="connsiteY69" fmla="*/ 629281 h 1772281"/>
              <a:gd name="connsiteX70" fmla="*/ 6724650 w 8182260"/>
              <a:gd name="connsiteY70" fmla="*/ 638806 h 1772281"/>
              <a:gd name="connsiteX71" fmla="*/ 7781925 w 8182260"/>
              <a:gd name="connsiteY71" fmla="*/ 629281 h 1772281"/>
              <a:gd name="connsiteX72" fmla="*/ 7839075 w 8182260"/>
              <a:gd name="connsiteY72" fmla="*/ 610231 h 1772281"/>
              <a:gd name="connsiteX73" fmla="*/ 7905750 w 8182260"/>
              <a:gd name="connsiteY73" fmla="*/ 591181 h 1772281"/>
              <a:gd name="connsiteX74" fmla="*/ 7972425 w 8182260"/>
              <a:gd name="connsiteY74" fmla="*/ 553081 h 1772281"/>
              <a:gd name="connsiteX75" fmla="*/ 8039100 w 8182260"/>
              <a:gd name="connsiteY75" fmla="*/ 524506 h 1772281"/>
              <a:gd name="connsiteX76" fmla="*/ 8058150 w 8182260"/>
              <a:gd name="connsiteY76" fmla="*/ 495931 h 1772281"/>
              <a:gd name="connsiteX77" fmla="*/ 8086725 w 8182260"/>
              <a:gd name="connsiteY77" fmla="*/ 486406 h 1772281"/>
              <a:gd name="connsiteX78" fmla="*/ 8124825 w 8182260"/>
              <a:gd name="connsiteY78" fmla="*/ 429256 h 1772281"/>
              <a:gd name="connsiteX79" fmla="*/ 8143875 w 8182260"/>
              <a:gd name="connsiteY79" fmla="*/ 400681 h 1772281"/>
              <a:gd name="connsiteX80" fmla="*/ 8162925 w 8182260"/>
              <a:gd name="connsiteY80" fmla="*/ 362581 h 1772281"/>
              <a:gd name="connsiteX81" fmla="*/ 8181975 w 8182260"/>
              <a:gd name="connsiteY81" fmla="*/ 286381 h 1772281"/>
              <a:gd name="connsiteX82" fmla="*/ 8172450 w 8182260"/>
              <a:gd name="connsiteY82" fmla="*/ 181606 h 1772281"/>
              <a:gd name="connsiteX83" fmla="*/ 8115300 w 8182260"/>
              <a:gd name="connsiteY83" fmla="*/ 162556 h 1772281"/>
              <a:gd name="connsiteX84" fmla="*/ 8086725 w 8182260"/>
              <a:gd name="connsiteY84" fmla="*/ 153031 h 1772281"/>
              <a:gd name="connsiteX85" fmla="*/ 8058150 w 8182260"/>
              <a:gd name="connsiteY85" fmla="*/ 143506 h 1772281"/>
              <a:gd name="connsiteX86" fmla="*/ 7981950 w 8182260"/>
              <a:gd name="connsiteY86" fmla="*/ 114931 h 1772281"/>
              <a:gd name="connsiteX87" fmla="*/ 7953375 w 8182260"/>
              <a:gd name="connsiteY87" fmla="*/ 105406 h 1772281"/>
              <a:gd name="connsiteX88" fmla="*/ 7877175 w 8182260"/>
              <a:gd name="connsiteY88" fmla="*/ 86356 h 1772281"/>
              <a:gd name="connsiteX89" fmla="*/ 7848600 w 8182260"/>
              <a:gd name="connsiteY89" fmla="*/ 76831 h 1772281"/>
              <a:gd name="connsiteX90" fmla="*/ 7762875 w 8182260"/>
              <a:gd name="connsiteY90" fmla="*/ 67306 h 1772281"/>
              <a:gd name="connsiteX91" fmla="*/ 7724775 w 8182260"/>
              <a:gd name="connsiteY91" fmla="*/ 57781 h 1772281"/>
              <a:gd name="connsiteX92" fmla="*/ 7239000 w 8182260"/>
              <a:gd name="connsiteY92" fmla="*/ 29206 h 1772281"/>
              <a:gd name="connsiteX93" fmla="*/ 5943600 w 8182260"/>
              <a:gd name="connsiteY93" fmla="*/ 19681 h 1772281"/>
              <a:gd name="connsiteX94" fmla="*/ 5324475 w 8182260"/>
              <a:gd name="connsiteY94" fmla="*/ 631 h 1772281"/>
              <a:gd name="connsiteX95" fmla="*/ 1028700 w 8182260"/>
              <a:gd name="connsiteY95" fmla="*/ 10156 h 1772281"/>
              <a:gd name="connsiteX96" fmla="*/ 990600 w 8182260"/>
              <a:gd name="connsiteY96" fmla="*/ 19681 h 1772281"/>
              <a:gd name="connsiteX97" fmla="*/ 790575 w 8182260"/>
              <a:gd name="connsiteY97" fmla="*/ 38731 h 1772281"/>
              <a:gd name="connsiteX98" fmla="*/ 704850 w 8182260"/>
              <a:gd name="connsiteY98" fmla="*/ 48256 h 1772281"/>
              <a:gd name="connsiteX99" fmla="*/ 609600 w 8182260"/>
              <a:gd name="connsiteY99" fmla="*/ 67306 h 1772281"/>
              <a:gd name="connsiteX100" fmla="*/ 514350 w 8182260"/>
              <a:gd name="connsiteY100" fmla="*/ 124456 h 1772281"/>
              <a:gd name="connsiteX101" fmla="*/ 485775 w 8182260"/>
              <a:gd name="connsiteY101" fmla="*/ 143506 h 1772281"/>
              <a:gd name="connsiteX102" fmla="*/ 419100 w 8182260"/>
              <a:gd name="connsiteY102" fmla="*/ 133981 h 177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8182260" h="1772281">
                <a:moveTo>
                  <a:pt x="419100" y="133981"/>
                </a:moveTo>
                <a:cubicBezTo>
                  <a:pt x="401638" y="140331"/>
                  <a:pt x="393198" y="165342"/>
                  <a:pt x="381000" y="181606"/>
                </a:cubicBezTo>
                <a:cubicBezTo>
                  <a:pt x="374131" y="190764"/>
                  <a:pt x="369651" y="201710"/>
                  <a:pt x="361950" y="210181"/>
                </a:cubicBezTo>
                <a:cubicBezTo>
                  <a:pt x="337787" y="236760"/>
                  <a:pt x="307303" y="257644"/>
                  <a:pt x="285750" y="286381"/>
                </a:cubicBezTo>
                <a:cubicBezTo>
                  <a:pt x="276225" y="299081"/>
                  <a:pt x="265589" y="311019"/>
                  <a:pt x="257175" y="324481"/>
                </a:cubicBezTo>
                <a:cubicBezTo>
                  <a:pt x="219648" y="384524"/>
                  <a:pt x="259364" y="342564"/>
                  <a:pt x="209550" y="400681"/>
                </a:cubicBezTo>
                <a:cubicBezTo>
                  <a:pt x="200784" y="410908"/>
                  <a:pt x="188805" y="418295"/>
                  <a:pt x="180975" y="429256"/>
                </a:cubicBezTo>
                <a:cubicBezTo>
                  <a:pt x="172722" y="440810"/>
                  <a:pt x="168970" y="455028"/>
                  <a:pt x="161925" y="467356"/>
                </a:cubicBezTo>
                <a:cubicBezTo>
                  <a:pt x="156245" y="477295"/>
                  <a:pt x="147995" y="485692"/>
                  <a:pt x="142875" y="495931"/>
                </a:cubicBezTo>
                <a:cubicBezTo>
                  <a:pt x="138385" y="504911"/>
                  <a:pt x="137840" y="515526"/>
                  <a:pt x="133350" y="524506"/>
                </a:cubicBezTo>
                <a:cubicBezTo>
                  <a:pt x="128230" y="534745"/>
                  <a:pt x="119980" y="543142"/>
                  <a:pt x="114300" y="553081"/>
                </a:cubicBezTo>
                <a:cubicBezTo>
                  <a:pt x="107255" y="565409"/>
                  <a:pt x="103503" y="579627"/>
                  <a:pt x="95250" y="591181"/>
                </a:cubicBezTo>
                <a:cubicBezTo>
                  <a:pt x="87420" y="602142"/>
                  <a:pt x="76200" y="610231"/>
                  <a:pt x="66675" y="619756"/>
                </a:cubicBezTo>
                <a:cubicBezTo>
                  <a:pt x="40167" y="686025"/>
                  <a:pt x="53032" y="651161"/>
                  <a:pt x="28575" y="724531"/>
                </a:cubicBezTo>
                <a:lnTo>
                  <a:pt x="9525" y="781681"/>
                </a:lnTo>
                <a:lnTo>
                  <a:pt x="0" y="810256"/>
                </a:lnTo>
                <a:cubicBezTo>
                  <a:pt x="3175" y="905506"/>
                  <a:pt x="1611" y="1001032"/>
                  <a:pt x="9525" y="1096006"/>
                </a:cubicBezTo>
                <a:cubicBezTo>
                  <a:pt x="10716" y="1110294"/>
                  <a:pt x="32742" y="1160300"/>
                  <a:pt x="38100" y="1181731"/>
                </a:cubicBezTo>
                <a:cubicBezTo>
                  <a:pt x="44450" y="1207131"/>
                  <a:pt x="48871" y="1233093"/>
                  <a:pt x="57150" y="1257931"/>
                </a:cubicBezTo>
                <a:cubicBezTo>
                  <a:pt x="60325" y="1267456"/>
                  <a:pt x="61799" y="1277729"/>
                  <a:pt x="66675" y="1286506"/>
                </a:cubicBezTo>
                <a:cubicBezTo>
                  <a:pt x="77794" y="1306520"/>
                  <a:pt x="96272" y="1322398"/>
                  <a:pt x="104775" y="1343656"/>
                </a:cubicBezTo>
                <a:cubicBezTo>
                  <a:pt x="111125" y="1359531"/>
                  <a:pt x="117822" y="1375272"/>
                  <a:pt x="123825" y="1391281"/>
                </a:cubicBezTo>
                <a:cubicBezTo>
                  <a:pt x="127350" y="1400682"/>
                  <a:pt x="127781" y="1411502"/>
                  <a:pt x="133350" y="1419856"/>
                </a:cubicBezTo>
                <a:cubicBezTo>
                  <a:pt x="140822" y="1431064"/>
                  <a:pt x="152400" y="1438906"/>
                  <a:pt x="161925" y="1448431"/>
                </a:cubicBezTo>
                <a:cubicBezTo>
                  <a:pt x="169322" y="1470621"/>
                  <a:pt x="191378" y="1553499"/>
                  <a:pt x="219075" y="1562731"/>
                </a:cubicBezTo>
                <a:cubicBezTo>
                  <a:pt x="323288" y="1597469"/>
                  <a:pt x="165438" y="1542067"/>
                  <a:pt x="276225" y="1591306"/>
                </a:cubicBezTo>
                <a:cubicBezTo>
                  <a:pt x="316969" y="1609414"/>
                  <a:pt x="332686" y="1608798"/>
                  <a:pt x="371475" y="1619881"/>
                </a:cubicBezTo>
                <a:cubicBezTo>
                  <a:pt x="381129" y="1622639"/>
                  <a:pt x="390087" y="1628161"/>
                  <a:pt x="400050" y="1629406"/>
                </a:cubicBezTo>
                <a:cubicBezTo>
                  <a:pt x="441127" y="1634541"/>
                  <a:pt x="482600" y="1635756"/>
                  <a:pt x="523875" y="1638931"/>
                </a:cubicBezTo>
                <a:cubicBezTo>
                  <a:pt x="1002907" y="1734737"/>
                  <a:pt x="507819" y="1638840"/>
                  <a:pt x="1885950" y="1657981"/>
                </a:cubicBezTo>
                <a:cubicBezTo>
                  <a:pt x="1905261" y="1658249"/>
                  <a:pt x="1924050" y="1664331"/>
                  <a:pt x="1943100" y="1667506"/>
                </a:cubicBezTo>
                <a:cubicBezTo>
                  <a:pt x="2025650" y="1664331"/>
                  <a:pt x="2108322" y="1663476"/>
                  <a:pt x="2190750" y="1657981"/>
                </a:cubicBezTo>
                <a:cubicBezTo>
                  <a:pt x="2203812" y="1657110"/>
                  <a:pt x="2216013" y="1651023"/>
                  <a:pt x="2228850" y="1648456"/>
                </a:cubicBezTo>
                <a:cubicBezTo>
                  <a:pt x="2247788" y="1644668"/>
                  <a:pt x="2266950" y="1642106"/>
                  <a:pt x="2286000" y="1638931"/>
                </a:cubicBezTo>
                <a:cubicBezTo>
                  <a:pt x="2432050" y="1642106"/>
                  <a:pt x="2579476" y="1628202"/>
                  <a:pt x="2724150" y="1648456"/>
                </a:cubicBezTo>
                <a:cubicBezTo>
                  <a:pt x="2746824" y="1651630"/>
                  <a:pt x="2749550" y="1686556"/>
                  <a:pt x="2762250" y="1705606"/>
                </a:cubicBezTo>
                <a:cubicBezTo>
                  <a:pt x="2768600" y="1715131"/>
                  <a:pt x="2777680" y="1723321"/>
                  <a:pt x="2781300" y="1734181"/>
                </a:cubicBezTo>
                <a:cubicBezTo>
                  <a:pt x="2784475" y="1743706"/>
                  <a:pt x="2783725" y="1755656"/>
                  <a:pt x="2790825" y="1762756"/>
                </a:cubicBezTo>
                <a:cubicBezTo>
                  <a:pt x="2797925" y="1769856"/>
                  <a:pt x="2809875" y="1769106"/>
                  <a:pt x="2819400" y="1772281"/>
                </a:cubicBezTo>
                <a:cubicBezTo>
                  <a:pt x="2851150" y="1769106"/>
                  <a:pt x="2884153" y="1772140"/>
                  <a:pt x="2914650" y="1762756"/>
                </a:cubicBezTo>
                <a:cubicBezTo>
                  <a:pt x="2933362" y="1756999"/>
                  <a:pt x="2951014" y="1719119"/>
                  <a:pt x="2962275" y="1705606"/>
                </a:cubicBezTo>
                <a:cubicBezTo>
                  <a:pt x="2970899" y="1695258"/>
                  <a:pt x="2982580" y="1687664"/>
                  <a:pt x="2990850" y="1677031"/>
                </a:cubicBezTo>
                <a:cubicBezTo>
                  <a:pt x="3004906" y="1658959"/>
                  <a:pt x="3016250" y="1638931"/>
                  <a:pt x="3028950" y="1619881"/>
                </a:cubicBezTo>
                <a:cubicBezTo>
                  <a:pt x="3035300" y="1610356"/>
                  <a:pt x="3044380" y="1602166"/>
                  <a:pt x="3048000" y="1591306"/>
                </a:cubicBezTo>
                <a:cubicBezTo>
                  <a:pt x="3065464" y="1538915"/>
                  <a:pt x="3047032" y="1585857"/>
                  <a:pt x="3076575" y="1534156"/>
                </a:cubicBezTo>
                <a:cubicBezTo>
                  <a:pt x="3083620" y="1521828"/>
                  <a:pt x="3087372" y="1507610"/>
                  <a:pt x="3095625" y="1496056"/>
                </a:cubicBezTo>
                <a:cubicBezTo>
                  <a:pt x="3103455" y="1485095"/>
                  <a:pt x="3115930" y="1478114"/>
                  <a:pt x="3124200" y="1467481"/>
                </a:cubicBezTo>
                <a:cubicBezTo>
                  <a:pt x="3138256" y="1449409"/>
                  <a:pt x="3149600" y="1429381"/>
                  <a:pt x="3162300" y="1410331"/>
                </a:cubicBezTo>
                <a:cubicBezTo>
                  <a:pt x="3168650" y="1400806"/>
                  <a:pt x="3171825" y="1388106"/>
                  <a:pt x="3181350" y="1381756"/>
                </a:cubicBezTo>
                <a:lnTo>
                  <a:pt x="3209925" y="1362706"/>
                </a:lnTo>
                <a:lnTo>
                  <a:pt x="3248025" y="1305556"/>
                </a:lnTo>
                <a:cubicBezTo>
                  <a:pt x="3254375" y="1296031"/>
                  <a:pt x="3261955" y="1287220"/>
                  <a:pt x="3267075" y="1276981"/>
                </a:cubicBezTo>
                <a:cubicBezTo>
                  <a:pt x="3273425" y="1264281"/>
                  <a:pt x="3277872" y="1250435"/>
                  <a:pt x="3286125" y="1238881"/>
                </a:cubicBezTo>
                <a:cubicBezTo>
                  <a:pt x="3293955" y="1227920"/>
                  <a:pt x="3306430" y="1220939"/>
                  <a:pt x="3314700" y="1210306"/>
                </a:cubicBezTo>
                <a:cubicBezTo>
                  <a:pt x="3328756" y="1192234"/>
                  <a:pt x="3336611" y="1169345"/>
                  <a:pt x="3352800" y="1153156"/>
                </a:cubicBezTo>
                <a:cubicBezTo>
                  <a:pt x="3362325" y="1143631"/>
                  <a:pt x="3373105" y="1135214"/>
                  <a:pt x="3381375" y="1124581"/>
                </a:cubicBezTo>
                <a:cubicBezTo>
                  <a:pt x="3395431" y="1106509"/>
                  <a:pt x="3403286" y="1083620"/>
                  <a:pt x="3419475" y="1067431"/>
                </a:cubicBezTo>
                <a:cubicBezTo>
                  <a:pt x="3429000" y="1057906"/>
                  <a:pt x="3439780" y="1049489"/>
                  <a:pt x="3448050" y="1038856"/>
                </a:cubicBezTo>
                <a:cubicBezTo>
                  <a:pt x="3462106" y="1020784"/>
                  <a:pt x="3473450" y="1000756"/>
                  <a:pt x="3486150" y="981706"/>
                </a:cubicBezTo>
                <a:lnTo>
                  <a:pt x="3505200" y="953131"/>
                </a:lnTo>
                <a:cubicBezTo>
                  <a:pt x="3511550" y="943606"/>
                  <a:pt x="3520630" y="935416"/>
                  <a:pt x="3524250" y="924556"/>
                </a:cubicBezTo>
                <a:cubicBezTo>
                  <a:pt x="3527425" y="915031"/>
                  <a:pt x="3526675" y="903081"/>
                  <a:pt x="3533775" y="895981"/>
                </a:cubicBezTo>
                <a:cubicBezTo>
                  <a:pt x="3540875" y="888881"/>
                  <a:pt x="3552825" y="889631"/>
                  <a:pt x="3562350" y="886456"/>
                </a:cubicBezTo>
                <a:cubicBezTo>
                  <a:pt x="3586291" y="814632"/>
                  <a:pt x="3553996" y="903164"/>
                  <a:pt x="3590925" y="829306"/>
                </a:cubicBezTo>
                <a:cubicBezTo>
                  <a:pt x="3609839" y="791478"/>
                  <a:pt x="3588303" y="807253"/>
                  <a:pt x="3619500" y="772156"/>
                </a:cubicBezTo>
                <a:cubicBezTo>
                  <a:pt x="3637398" y="752020"/>
                  <a:pt x="3657600" y="734056"/>
                  <a:pt x="3676650" y="715006"/>
                </a:cubicBezTo>
                <a:cubicBezTo>
                  <a:pt x="3694595" y="697061"/>
                  <a:pt x="3709930" y="677990"/>
                  <a:pt x="3733800" y="667381"/>
                </a:cubicBezTo>
                <a:cubicBezTo>
                  <a:pt x="3819340" y="629363"/>
                  <a:pt x="3775012" y="666344"/>
                  <a:pt x="3886200" y="629281"/>
                </a:cubicBezTo>
                <a:lnTo>
                  <a:pt x="3914775" y="619756"/>
                </a:lnTo>
                <a:lnTo>
                  <a:pt x="6657975" y="629281"/>
                </a:lnTo>
                <a:cubicBezTo>
                  <a:pt x="6680425" y="629433"/>
                  <a:pt x="6702199" y="638806"/>
                  <a:pt x="6724650" y="638806"/>
                </a:cubicBezTo>
                <a:lnTo>
                  <a:pt x="7781925" y="629281"/>
                </a:lnTo>
                <a:cubicBezTo>
                  <a:pt x="7800975" y="622931"/>
                  <a:pt x="7819594" y="615101"/>
                  <a:pt x="7839075" y="610231"/>
                </a:cubicBezTo>
                <a:cubicBezTo>
                  <a:pt x="7858409" y="605398"/>
                  <a:pt x="7886619" y="599380"/>
                  <a:pt x="7905750" y="591181"/>
                </a:cubicBezTo>
                <a:cubicBezTo>
                  <a:pt x="7963317" y="566509"/>
                  <a:pt x="7924596" y="580412"/>
                  <a:pt x="7972425" y="553081"/>
                </a:cubicBezTo>
                <a:cubicBezTo>
                  <a:pt x="8005381" y="534249"/>
                  <a:pt x="8007042" y="535192"/>
                  <a:pt x="8039100" y="524506"/>
                </a:cubicBezTo>
                <a:cubicBezTo>
                  <a:pt x="8045450" y="514981"/>
                  <a:pt x="8049211" y="503082"/>
                  <a:pt x="8058150" y="495931"/>
                </a:cubicBezTo>
                <a:cubicBezTo>
                  <a:pt x="8065990" y="489659"/>
                  <a:pt x="8079625" y="493506"/>
                  <a:pt x="8086725" y="486406"/>
                </a:cubicBezTo>
                <a:cubicBezTo>
                  <a:pt x="8102914" y="470217"/>
                  <a:pt x="8112125" y="448306"/>
                  <a:pt x="8124825" y="429256"/>
                </a:cubicBezTo>
                <a:cubicBezTo>
                  <a:pt x="8131175" y="419731"/>
                  <a:pt x="8138755" y="410920"/>
                  <a:pt x="8143875" y="400681"/>
                </a:cubicBezTo>
                <a:cubicBezTo>
                  <a:pt x="8150225" y="387981"/>
                  <a:pt x="8158435" y="376051"/>
                  <a:pt x="8162925" y="362581"/>
                </a:cubicBezTo>
                <a:cubicBezTo>
                  <a:pt x="8171204" y="337743"/>
                  <a:pt x="8181975" y="286381"/>
                  <a:pt x="8181975" y="286381"/>
                </a:cubicBezTo>
                <a:cubicBezTo>
                  <a:pt x="8178800" y="251456"/>
                  <a:pt x="8189076" y="212483"/>
                  <a:pt x="8172450" y="181606"/>
                </a:cubicBezTo>
                <a:cubicBezTo>
                  <a:pt x="8162930" y="163926"/>
                  <a:pt x="8134350" y="168906"/>
                  <a:pt x="8115300" y="162556"/>
                </a:cubicBezTo>
                <a:lnTo>
                  <a:pt x="8086725" y="153031"/>
                </a:lnTo>
                <a:cubicBezTo>
                  <a:pt x="8077200" y="149856"/>
                  <a:pt x="8066504" y="149075"/>
                  <a:pt x="8058150" y="143506"/>
                </a:cubicBezTo>
                <a:cubicBezTo>
                  <a:pt x="8011111" y="112147"/>
                  <a:pt x="8047862" y="131409"/>
                  <a:pt x="7981950" y="114931"/>
                </a:cubicBezTo>
                <a:cubicBezTo>
                  <a:pt x="7972210" y="112496"/>
                  <a:pt x="7963061" y="108048"/>
                  <a:pt x="7953375" y="105406"/>
                </a:cubicBezTo>
                <a:cubicBezTo>
                  <a:pt x="7928116" y="98517"/>
                  <a:pt x="7902013" y="94635"/>
                  <a:pt x="7877175" y="86356"/>
                </a:cubicBezTo>
                <a:cubicBezTo>
                  <a:pt x="7867650" y="83181"/>
                  <a:pt x="7858504" y="78482"/>
                  <a:pt x="7848600" y="76831"/>
                </a:cubicBezTo>
                <a:cubicBezTo>
                  <a:pt x="7820240" y="72104"/>
                  <a:pt x="7791450" y="70481"/>
                  <a:pt x="7762875" y="67306"/>
                </a:cubicBezTo>
                <a:cubicBezTo>
                  <a:pt x="7750175" y="64131"/>
                  <a:pt x="7737688" y="59933"/>
                  <a:pt x="7724775" y="57781"/>
                </a:cubicBezTo>
                <a:cubicBezTo>
                  <a:pt x="7528553" y="25077"/>
                  <a:pt x="7496378" y="32181"/>
                  <a:pt x="7239000" y="29206"/>
                </a:cubicBezTo>
                <a:lnTo>
                  <a:pt x="5943600" y="19681"/>
                </a:lnTo>
                <a:cubicBezTo>
                  <a:pt x="5693024" y="-5377"/>
                  <a:pt x="5779203" y="631"/>
                  <a:pt x="5324475" y="631"/>
                </a:cubicBezTo>
                <a:lnTo>
                  <a:pt x="1028700" y="10156"/>
                </a:lnTo>
                <a:cubicBezTo>
                  <a:pt x="1016000" y="13331"/>
                  <a:pt x="1003480" y="17339"/>
                  <a:pt x="990600" y="19681"/>
                </a:cubicBezTo>
                <a:cubicBezTo>
                  <a:pt x="912469" y="33887"/>
                  <a:pt x="881491" y="30825"/>
                  <a:pt x="790575" y="38731"/>
                </a:cubicBezTo>
                <a:cubicBezTo>
                  <a:pt x="761932" y="41222"/>
                  <a:pt x="733249" y="43772"/>
                  <a:pt x="704850" y="48256"/>
                </a:cubicBezTo>
                <a:cubicBezTo>
                  <a:pt x="672867" y="53306"/>
                  <a:pt x="609600" y="67306"/>
                  <a:pt x="609600" y="67306"/>
                </a:cubicBezTo>
                <a:cubicBezTo>
                  <a:pt x="469795" y="160509"/>
                  <a:pt x="616862" y="65878"/>
                  <a:pt x="514350" y="124456"/>
                </a:cubicBezTo>
                <a:cubicBezTo>
                  <a:pt x="504411" y="130136"/>
                  <a:pt x="497038" y="141458"/>
                  <a:pt x="485775" y="143506"/>
                </a:cubicBezTo>
                <a:cubicBezTo>
                  <a:pt x="460785" y="148050"/>
                  <a:pt x="436562" y="127631"/>
                  <a:pt x="419100" y="13398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Forme libre 2"/>
          <p:cNvSpPr/>
          <p:nvPr/>
        </p:nvSpPr>
        <p:spPr>
          <a:xfrm>
            <a:off x="208573" y="-28575"/>
            <a:ext cx="11002352" cy="6496050"/>
          </a:xfrm>
          <a:custGeom>
            <a:avLst/>
            <a:gdLst>
              <a:gd name="connsiteX0" fmla="*/ 6125552 w 11002352"/>
              <a:gd name="connsiteY0" fmla="*/ 619125 h 6496050"/>
              <a:gd name="connsiteX1" fmla="*/ 6135077 w 11002352"/>
              <a:gd name="connsiteY1" fmla="*/ 828675 h 6496050"/>
              <a:gd name="connsiteX2" fmla="*/ 6116027 w 11002352"/>
              <a:gd name="connsiteY2" fmla="*/ 857250 h 6496050"/>
              <a:gd name="connsiteX3" fmla="*/ 6106502 w 11002352"/>
              <a:gd name="connsiteY3" fmla="*/ 885825 h 6496050"/>
              <a:gd name="connsiteX4" fmla="*/ 6116027 w 11002352"/>
              <a:gd name="connsiteY4" fmla="*/ 952500 h 6496050"/>
              <a:gd name="connsiteX5" fmla="*/ 6163652 w 11002352"/>
              <a:gd name="connsiteY5" fmla="*/ 1000125 h 6496050"/>
              <a:gd name="connsiteX6" fmla="*/ 6458927 w 11002352"/>
              <a:gd name="connsiteY6" fmla="*/ 1009650 h 6496050"/>
              <a:gd name="connsiteX7" fmla="*/ 6516077 w 11002352"/>
              <a:gd name="connsiteY7" fmla="*/ 1038225 h 6496050"/>
              <a:gd name="connsiteX8" fmla="*/ 6544652 w 11002352"/>
              <a:gd name="connsiteY8" fmla="*/ 1047750 h 6496050"/>
              <a:gd name="connsiteX9" fmla="*/ 6601802 w 11002352"/>
              <a:gd name="connsiteY9" fmla="*/ 1076325 h 6496050"/>
              <a:gd name="connsiteX10" fmla="*/ 6620852 w 11002352"/>
              <a:gd name="connsiteY10" fmla="*/ 1104900 h 6496050"/>
              <a:gd name="connsiteX11" fmla="*/ 6649427 w 11002352"/>
              <a:gd name="connsiteY11" fmla="*/ 1123950 h 6496050"/>
              <a:gd name="connsiteX12" fmla="*/ 6687527 w 11002352"/>
              <a:gd name="connsiteY12" fmla="*/ 1181100 h 6496050"/>
              <a:gd name="connsiteX13" fmla="*/ 6716102 w 11002352"/>
              <a:gd name="connsiteY13" fmla="*/ 1238250 h 6496050"/>
              <a:gd name="connsiteX14" fmla="*/ 6706577 w 11002352"/>
              <a:gd name="connsiteY14" fmla="*/ 1409700 h 6496050"/>
              <a:gd name="connsiteX15" fmla="*/ 6697052 w 11002352"/>
              <a:gd name="connsiteY15" fmla="*/ 1466850 h 6496050"/>
              <a:gd name="connsiteX16" fmla="*/ 6687527 w 11002352"/>
              <a:gd name="connsiteY16" fmla="*/ 1571625 h 6496050"/>
              <a:gd name="connsiteX17" fmla="*/ 6697052 w 11002352"/>
              <a:gd name="connsiteY17" fmla="*/ 1828800 h 6496050"/>
              <a:gd name="connsiteX18" fmla="*/ 6706577 w 11002352"/>
              <a:gd name="connsiteY18" fmla="*/ 1857375 h 6496050"/>
              <a:gd name="connsiteX19" fmla="*/ 6716102 w 11002352"/>
              <a:gd name="connsiteY19" fmla="*/ 1914525 h 6496050"/>
              <a:gd name="connsiteX20" fmla="*/ 6744677 w 11002352"/>
              <a:gd name="connsiteY20" fmla="*/ 1981200 h 6496050"/>
              <a:gd name="connsiteX21" fmla="*/ 6773252 w 11002352"/>
              <a:gd name="connsiteY21" fmla="*/ 2047875 h 6496050"/>
              <a:gd name="connsiteX22" fmla="*/ 6792302 w 11002352"/>
              <a:gd name="connsiteY22" fmla="*/ 2124075 h 6496050"/>
              <a:gd name="connsiteX23" fmla="*/ 6801827 w 11002352"/>
              <a:gd name="connsiteY23" fmla="*/ 2152650 h 6496050"/>
              <a:gd name="connsiteX24" fmla="*/ 6830402 w 11002352"/>
              <a:gd name="connsiteY24" fmla="*/ 2257425 h 6496050"/>
              <a:gd name="connsiteX25" fmla="*/ 6839927 w 11002352"/>
              <a:gd name="connsiteY25" fmla="*/ 2438400 h 6496050"/>
              <a:gd name="connsiteX26" fmla="*/ 6858977 w 11002352"/>
              <a:gd name="connsiteY26" fmla="*/ 2466975 h 6496050"/>
              <a:gd name="connsiteX27" fmla="*/ 6878027 w 11002352"/>
              <a:gd name="connsiteY27" fmla="*/ 2524125 h 6496050"/>
              <a:gd name="connsiteX28" fmla="*/ 6887552 w 11002352"/>
              <a:gd name="connsiteY28" fmla="*/ 2552700 h 6496050"/>
              <a:gd name="connsiteX29" fmla="*/ 6925652 w 11002352"/>
              <a:gd name="connsiteY29" fmla="*/ 2609850 h 6496050"/>
              <a:gd name="connsiteX30" fmla="*/ 6935177 w 11002352"/>
              <a:gd name="connsiteY30" fmla="*/ 2638425 h 6496050"/>
              <a:gd name="connsiteX31" fmla="*/ 6982802 w 11002352"/>
              <a:gd name="connsiteY31" fmla="*/ 2705100 h 6496050"/>
              <a:gd name="connsiteX32" fmla="*/ 7020902 w 11002352"/>
              <a:gd name="connsiteY32" fmla="*/ 2762250 h 6496050"/>
              <a:gd name="connsiteX33" fmla="*/ 7078052 w 11002352"/>
              <a:gd name="connsiteY33" fmla="*/ 2800350 h 6496050"/>
              <a:gd name="connsiteX34" fmla="*/ 7106627 w 11002352"/>
              <a:gd name="connsiteY34" fmla="*/ 2819400 h 6496050"/>
              <a:gd name="connsiteX35" fmla="*/ 7211402 w 11002352"/>
              <a:gd name="connsiteY35" fmla="*/ 2847975 h 6496050"/>
              <a:gd name="connsiteX36" fmla="*/ 7268552 w 11002352"/>
              <a:gd name="connsiteY36" fmla="*/ 2886075 h 6496050"/>
              <a:gd name="connsiteX37" fmla="*/ 7297127 w 11002352"/>
              <a:gd name="connsiteY37" fmla="*/ 2905125 h 6496050"/>
              <a:gd name="connsiteX38" fmla="*/ 7325702 w 11002352"/>
              <a:gd name="connsiteY38" fmla="*/ 2914650 h 6496050"/>
              <a:gd name="connsiteX39" fmla="*/ 7382852 w 11002352"/>
              <a:gd name="connsiteY39" fmla="*/ 2962275 h 6496050"/>
              <a:gd name="connsiteX40" fmla="*/ 7411427 w 11002352"/>
              <a:gd name="connsiteY40" fmla="*/ 2971800 h 6496050"/>
              <a:gd name="connsiteX41" fmla="*/ 7468577 w 11002352"/>
              <a:gd name="connsiteY41" fmla="*/ 3019425 h 6496050"/>
              <a:gd name="connsiteX42" fmla="*/ 7506677 w 11002352"/>
              <a:gd name="connsiteY42" fmla="*/ 3048000 h 6496050"/>
              <a:gd name="connsiteX43" fmla="*/ 7535252 w 11002352"/>
              <a:gd name="connsiteY43" fmla="*/ 3057525 h 6496050"/>
              <a:gd name="connsiteX44" fmla="*/ 7630502 w 11002352"/>
              <a:gd name="connsiteY44" fmla="*/ 3095625 h 6496050"/>
              <a:gd name="connsiteX45" fmla="*/ 7659077 w 11002352"/>
              <a:gd name="connsiteY45" fmla="*/ 3105150 h 6496050"/>
              <a:gd name="connsiteX46" fmla="*/ 7782902 w 11002352"/>
              <a:gd name="connsiteY46" fmla="*/ 3124200 h 6496050"/>
              <a:gd name="connsiteX47" fmla="*/ 8449652 w 11002352"/>
              <a:gd name="connsiteY47" fmla="*/ 3133725 h 6496050"/>
              <a:gd name="connsiteX48" fmla="*/ 8478227 w 11002352"/>
              <a:gd name="connsiteY48" fmla="*/ 3143250 h 6496050"/>
              <a:gd name="connsiteX49" fmla="*/ 8544902 w 11002352"/>
              <a:gd name="connsiteY49" fmla="*/ 3228975 h 6496050"/>
              <a:gd name="connsiteX50" fmla="*/ 8602052 w 11002352"/>
              <a:gd name="connsiteY50" fmla="*/ 3276600 h 6496050"/>
              <a:gd name="connsiteX51" fmla="*/ 8640152 w 11002352"/>
              <a:gd name="connsiteY51" fmla="*/ 3343275 h 6496050"/>
              <a:gd name="connsiteX52" fmla="*/ 8697302 w 11002352"/>
              <a:gd name="connsiteY52" fmla="*/ 3400425 h 6496050"/>
              <a:gd name="connsiteX53" fmla="*/ 8716352 w 11002352"/>
              <a:gd name="connsiteY53" fmla="*/ 3429000 h 6496050"/>
              <a:gd name="connsiteX54" fmla="*/ 8735402 w 11002352"/>
              <a:gd name="connsiteY54" fmla="*/ 3467100 h 6496050"/>
              <a:gd name="connsiteX55" fmla="*/ 8773502 w 11002352"/>
              <a:gd name="connsiteY55" fmla="*/ 3505200 h 6496050"/>
              <a:gd name="connsiteX56" fmla="*/ 8792552 w 11002352"/>
              <a:gd name="connsiteY56" fmla="*/ 3562350 h 6496050"/>
              <a:gd name="connsiteX57" fmla="*/ 8802077 w 11002352"/>
              <a:gd name="connsiteY57" fmla="*/ 3590925 h 6496050"/>
              <a:gd name="connsiteX58" fmla="*/ 8792552 w 11002352"/>
              <a:gd name="connsiteY58" fmla="*/ 3848100 h 6496050"/>
              <a:gd name="connsiteX59" fmla="*/ 8783027 w 11002352"/>
              <a:gd name="connsiteY59" fmla="*/ 3905250 h 6496050"/>
              <a:gd name="connsiteX60" fmla="*/ 8754452 w 11002352"/>
              <a:gd name="connsiteY60" fmla="*/ 3924300 h 6496050"/>
              <a:gd name="connsiteX61" fmla="*/ 8763977 w 11002352"/>
              <a:gd name="connsiteY61" fmla="*/ 4048125 h 6496050"/>
              <a:gd name="connsiteX62" fmla="*/ 8783027 w 11002352"/>
              <a:gd name="connsiteY62" fmla="*/ 4105275 h 6496050"/>
              <a:gd name="connsiteX63" fmla="*/ 8735402 w 11002352"/>
              <a:gd name="connsiteY63" fmla="*/ 4248150 h 6496050"/>
              <a:gd name="connsiteX64" fmla="*/ 8678252 w 11002352"/>
              <a:gd name="connsiteY64" fmla="*/ 4257675 h 6496050"/>
              <a:gd name="connsiteX65" fmla="*/ 8382977 w 11002352"/>
              <a:gd name="connsiteY65" fmla="*/ 4248150 h 6496050"/>
              <a:gd name="connsiteX66" fmla="*/ 8325827 w 11002352"/>
              <a:gd name="connsiteY66" fmla="*/ 4219575 h 6496050"/>
              <a:gd name="connsiteX67" fmla="*/ 8287727 w 11002352"/>
              <a:gd name="connsiteY67" fmla="*/ 4200525 h 6496050"/>
              <a:gd name="connsiteX68" fmla="*/ 8230577 w 11002352"/>
              <a:gd name="connsiteY68" fmla="*/ 4181475 h 6496050"/>
              <a:gd name="connsiteX69" fmla="*/ 8144852 w 11002352"/>
              <a:gd name="connsiteY69" fmla="*/ 4162425 h 6496050"/>
              <a:gd name="connsiteX70" fmla="*/ 8078177 w 11002352"/>
              <a:gd name="connsiteY70" fmla="*/ 4210050 h 6496050"/>
              <a:gd name="connsiteX71" fmla="*/ 8049602 w 11002352"/>
              <a:gd name="connsiteY71" fmla="*/ 4248150 h 6496050"/>
              <a:gd name="connsiteX72" fmla="*/ 7992452 w 11002352"/>
              <a:gd name="connsiteY72" fmla="*/ 4286250 h 6496050"/>
              <a:gd name="connsiteX73" fmla="*/ 7963877 w 11002352"/>
              <a:gd name="connsiteY73" fmla="*/ 4305300 h 6496050"/>
              <a:gd name="connsiteX74" fmla="*/ 7935302 w 11002352"/>
              <a:gd name="connsiteY74" fmla="*/ 4314825 h 6496050"/>
              <a:gd name="connsiteX75" fmla="*/ 7906727 w 11002352"/>
              <a:gd name="connsiteY75" fmla="*/ 4333875 h 6496050"/>
              <a:gd name="connsiteX76" fmla="*/ 7878152 w 11002352"/>
              <a:gd name="connsiteY76" fmla="*/ 4343400 h 6496050"/>
              <a:gd name="connsiteX77" fmla="*/ 7821002 w 11002352"/>
              <a:gd name="connsiteY77" fmla="*/ 4391025 h 6496050"/>
              <a:gd name="connsiteX78" fmla="*/ 7782902 w 11002352"/>
              <a:gd name="connsiteY78" fmla="*/ 4448175 h 6496050"/>
              <a:gd name="connsiteX79" fmla="*/ 7735277 w 11002352"/>
              <a:gd name="connsiteY79" fmla="*/ 4505325 h 6496050"/>
              <a:gd name="connsiteX80" fmla="*/ 7725752 w 11002352"/>
              <a:gd name="connsiteY80" fmla="*/ 4533900 h 6496050"/>
              <a:gd name="connsiteX81" fmla="*/ 7735277 w 11002352"/>
              <a:gd name="connsiteY81" fmla="*/ 4648200 h 6496050"/>
              <a:gd name="connsiteX82" fmla="*/ 7754327 w 11002352"/>
              <a:gd name="connsiteY82" fmla="*/ 4705350 h 6496050"/>
              <a:gd name="connsiteX83" fmla="*/ 7763852 w 11002352"/>
              <a:gd name="connsiteY83" fmla="*/ 4743450 h 6496050"/>
              <a:gd name="connsiteX84" fmla="*/ 7735277 w 11002352"/>
              <a:gd name="connsiteY84" fmla="*/ 4867275 h 6496050"/>
              <a:gd name="connsiteX85" fmla="*/ 7725752 w 11002352"/>
              <a:gd name="connsiteY85" fmla="*/ 4895850 h 6496050"/>
              <a:gd name="connsiteX86" fmla="*/ 7668602 w 11002352"/>
              <a:gd name="connsiteY86" fmla="*/ 4924425 h 6496050"/>
              <a:gd name="connsiteX87" fmla="*/ 6678002 w 11002352"/>
              <a:gd name="connsiteY87" fmla="*/ 4924425 h 6496050"/>
              <a:gd name="connsiteX88" fmla="*/ 6420827 w 11002352"/>
              <a:gd name="connsiteY88" fmla="*/ 4914900 h 6496050"/>
              <a:gd name="connsiteX89" fmla="*/ 6373202 w 11002352"/>
              <a:gd name="connsiteY89" fmla="*/ 4819650 h 6496050"/>
              <a:gd name="connsiteX90" fmla="*/ 6382727 w 11002352"/>
              <a:gd name="connsiteY90" fmla="*/ 4772025 h 6496050"/>
              <a:gd name="connsiteX91" fmla="*/ 6392252 w 11002352"/>
              <a:gd name="connsiteY91" fmla="*/ 4695825 h 6496050"/>
              <a:gd name="connsiteX92" fmla="*/ 6401777 w 11002352"/>
              <a:gd name="connsiteY92" fmla="*/ 4657725 h 6496050"/>
              <a:gd name="connsiteX93" fmla="*/ 6382727 w 11002352"/>
              <a:gd name="connsiteY93" fmla="*/ 4562475 h 6496050"/>
              <a:gd name="connsiteX94" fmla="*/ 6344627 w 11002352"/>
              <a:gd name="connsiteY94" fmla="*/ 4552950 h 6496050"/>
              <a:gd name="connsiteX95" fmla="*/ 6316052 w 11002352"/>
              <a:gd name="connsiteY95" fmla="*/ 4533900 h 6496050"/>
              <a:gd name="connsiteX96" fmla="*/ 6277952 w 11002352"/>
              <a:gd name="connsiteY96" fmla="*/ 4524375 h 6496050"/>
              <a:gd name="connsiteX97" fmla="*/ 6192227 w 11002352"/>
              <a:gd name="connsiteY97" fmla="*/ 4505325 h 6496050"/>
              <a:gd name="connsiteX98" fmla="*/ 6087452 w 11002352"/>
              <a:gd name="connsiteY98" fmla="*/ 4514850 h 6496050"/>
              <a:gd name="connsiteX99" fmla="*/ 6030302 w 11002352"/>
              <a:gd name="connsiteY99" fmla="*/ 4552950 h 6496050"/>
              <a:gd name="connsiteX100" fmla="*/ 6001727 w 11002352"/>
              <a:gd name="connsiteY100" fmla="*/ 4572000 h 6496050"/>
              <a:gd name="connsiteX101" fmla="*/ 5973152 w 11002352"/>
              <a:gd name="connsiteY101" fmla="*/ 4591050 h 6496050"/>
              <a:gd name="connsiteX102" fmla="*/ 5916002 w 11002352"/>
              <a:gd name="connsiteY102" fmla="*/ 4610100 h 6496050"/>
              <a:gd name="connsiteX103" fmla="*/ 5887427 w 11002352"/>
              <a:gd name="connsiteY103" fmla="*/ 4619625 h 6496050"/>
              <a:gd name="connsiteX104" fmla="*/ 5849327 w 11002352"/>
              <a:gd name="connsiteY104" fmla="*/ 4629150 h 6496050"/>
              <a:gd name="connsiteX105" fmla="*/ 5811227 w 11002352"/>
              <a:gd name="connsiteY105" fmla="*/ 4648200 h 6496050"/>
              <a:gd name="connsiteX106" fmla="*/ 5744552 w 11002352"/>
              <a:gd name="connsiteY106" fmla="*/ 4667250 h 6496050"/>
              <a:gd name="connsiteX107" fmla="*/ 5668352 w 11002352"/>
              <a:gd name="connsiteY107" fmla="*/ 4686300 h 6496050"/>
              <a:gd name="connsiteX108" fmla="*/ 5411177 w 11002352"/>
              <a:gd name="connsiteY108" fmla="*/ 4676775 h 6496050"/>
              <a:gd name="connsiteX109" fmla="*/ 5392127 w 11002352"/>
              <a:gd name="connsiteY109" fmla="*/ 4648200 h 6496050"/>
              <a:gd name="connsiteX110" fmla="*/ 5354027 w 11002352"/>
              <a:gd name="connsiteY110" fmla="*/ 4638675 h 6496050"/>
              <a:gd name="connsiteX111" fmla="*/ 5296877 w 11002352"/>
              <a:gd name="connsiteY111" fmla="*/ 4619625 h 6496050"/>
              <a:gd name="connsiteX112" fmla="*/ 5268302 w 11002352"/>
              <a:gd name="connsiteY112" fmla="*/ 4610100 h 6496050"/>
              <a:gd name="connsiteX113" fmla="*/ 5239727 w 11002352"/>
              <a:gd name="connsiteY113" fmla="*/ 4600575 h 6496050"/>
              <a:gd name="connsiteX114" fmla="*/ 5163527 w 11002352"/>
              <a:gd name="connsiteY114" fmla="*/ 4610100 h 6496050"/>
              <a:gd name="connsiteX115" fmla="*/ 5077802 w 11002352"/>
              <a:gd name="connsiteY115" fmla="*/ 4619625 h 6496050"/>
              <a:gd name="connsiteX116" fmla="*/ 5039702 w 11002352"/>
              <a:gd name="connsiteY116" fmla="*/ 4629150 h 6496050"/>
              <a:gd name="connsiteX117" fmla="*/ 4973027 w 11002352"/>
              <a:gd name="connsiteY117" fmla="*/ 4638675 h 6496050"/>
              <a:gd name="connsiteX118" fmla="*/ 4925402 w 11002352"/>
              <a:gd name="connsiteY118" fmla="*/ 4648200 h 6496050"/>
              <a:gd name="connsiteX119" fmla="*/ 4811102 w 11002352"/>
              <a:gd name="connsiteY119" fmla="*/ 4657725 h 6496050"/>
              <a:gd name="connsiteX120" fmla="*/ 4706327 w 11002352"/>
              <a:gd name="connsiteY120" fmla="*/ 4676775 h 6496050"/>
              <a:gd name="connsiteX121" fmla="*/ 4649177 w 11002352"/>
              <a:gd name="connsiteY121" fmla="*/ 4686300 h 6496050"/>
              <a:gd name="connsiteX122" fmla="*/ 4611077 w 11002352"/>
              <a:gd name="connsiteY122" fmla="*/ 4705350 h 6496050"/>
              <a:gd name="connsiteX123" fmla="*/ 4582502 w 11002352"/>
              <a:gd name="connsiteY123" fmla="*/ 4714875 h 6496050"/>
              <a:gd name="connsiteX124" fmla="*/ 4553927 w 11002352"/>
              <a:gd name="connsiteY124" fmla="*/ 4733925 h 6496050"/>
              <a:gd name="connsiteX125" fmla="*/ 4506302 w 11002352"/>
              <a:gd name="connsiteY125" fmla="*/ 4743450 h 6496050"/>
              <a:gd name="connsiteX126" fmla="*/ 4401527 w 11002352"/>
              <a:gd name="connsiteY126" fmla="*/ 4762500 h 6496050"/>
              <a:gd name="connsiteX127" fmla="*/ 3963377 w 11002352"/>
              <a:gd name="connsiteY127" fmla="*/ 4743450 h 6496050"/>
              <a:gd name="connsiteX128" fmla="*/ 3896702 w 11002352"/>
              <a:gd name="connsiteY128" fmla="*/ 4714875 h 6496050"/>
              <a:gd name="connsiteX129" fmla="*/ 3839552 w 11002352"/>
              <a:gd name="connsiteY129" fmla="*/ 4686300 h 6496050"/>
              <a:gd name="connsiteX130" fmla="*/ 3782402 w 11002352"/>
              <a:gd name="connsiteY130" fmla="*/ 4638675 h 6496050"/>
              <a:gd name="connsiteX131" fmla="*/ 3753827 w 11002352"/>
              <a:gd name="connsiteY131" fmla="*/ 4629150 h 6496050"/>
              <a:gd name="connsiteX132" fmla="*/ 3325202 w 11002352"/>
              <a:gd name="connsiteY132" fmla="*/ 4619625 h 6496050"/>
              <a:gd name="connsiteX133" fmla="*/ 3268052 w 11002352"/>
              <a:gd name="connsiteY133" fmla="*/ 4572000 h 6496050"/>
              <a:gd name="connsiteX134" fmla="*/ 3287102 w 11002352"/>
              <a:gd name="connsiteY134" fmla="*/ 4495800 h 6496050"/>
              <a:gd name="connsiteX135" fmla="*/ 3296627 w 11002352"/>
              <a:gd name="connsiteY135" fmla="*/ 4467225 h 6496050"/>
              <a:gd name="connsiteX136" fmla="*/ 3325202 w 11002352"/>
              <a:gd name="connsiteY136" fmla="*/ 4448175 h 6496050"/>
              <a:gd name="connsiteX137" fmla="*/ 3334727 w 11002352"/>
              <a:gd name="connsiteY137" fmla="*/ 4305300 h 6496050"/>
              <a:gd name="connsiteX138" fmla="*/ 3315677 w 11002352"/>
              <a:gd name="connsiteY138" fmla="*/ 4210050 h 6496050"/>
              <a:gd name="connsiteX139" fmla="*/ 3249002 w 11002352"/>
              <a:gd name="connsiteY139" fmla="*/ 4152900 h 6496050"/>
              <a:gd name="connsiteX140" fmla="*/ 3163277 w 11002352"/>
              <a:gd name="connsiteY140" fmla="*/ 4105275 h 6496050"/>
              <a:gd name="connsiteX141" fmla="*/ 3134702 w 11002352"/>
              <a:gd name="connsiteY141" fmla="*/ 4086225 h 6496050"/>
              <a:gd name="connsiteX142" fmla="*/ 3048977 w 11002352"/>
              <a:gd name="connsiteY142" fmla="*/ 4048125 h 6496050"/>
              <a:gd name="connsiteX143" fmla="*/ 3001352 w 11002352"/>
              <a:gd name="connsiteY143" fmla="*/ 4000500 h 6496050"/>
              <a:gd name="connsiteX144" fmla="*/ 2982302 w 11002352"/>
              <a:gd name="connsiteY144" fmla="*/ 3971925 h 6496050"/>
              <a:gd name="connsiteX145" fmla="*/ 2925152 w 11002352"/>
              <a:gd name="connsiteY145" fmla="*/ 3924300 h 6496050"/>
              <a:gd name="connsiteX146" fmla="*/ 2887052 w 11002352"/>
              <a:gd name="connsiteY146" fmla="*/ 3838575 h 6496050"/>
              <a:gd name="connsiteX147" fmla="*/ 2877527 w 11002352"/>
              <a:gd name="connsiteY147" fmla="*/ 3810000 h 6496050"/>
              <a:gd name="connsiteX148" fmla="*/ 2868002 w 11002352"/>
              <a:gd name="connsiteY148" fmla="*/ 3781425 h 6496050"/>
              <a:gd name="connsiteX149" fmla="*/ 2877527 w 11002352"/>
              <a:gd name="connsiteY149" fmla="*/ 3743325 h 6496050"/>
              <a:gd name="connsiteX150" fmla="*/ 2934677 w 11002352"/>
              <a:gd name="connsiteY150" fmla="*/ 3695700 h 6496050"/>
              <a:gd name="connsiteX151" fmla="*/ 2963252 w 11002352"/>
              <a:gd name="connsiteY151" fmla="*/ 3686175 h 6496050"/>
              <a:gd name="connsiteX152" fmla="*/ 2991827 w 11002352"/>
              <a:gd name="connsiteY152" fmla="*/ 3667125 h 6496050"/>
              <a:gd name="connsiteX153" fmla="*/ 2982302 w 11002352"/>
              <a:gd name="connsiteY153" fmla="*/ 3562350 h 6496050"/>
              <a:gd name="connsiteX154" fmla="*/ 2934677 w 11002352"/>
              <a:gd name="connsiteY154" fmla="*/ 3505200 h 6496050"/>
              <a:gd name="connsiteX155" fmla="*/ 2877527 w 11002352"/>
              <a:gd name="connsiteY155" fmla="*/ 3486150 h 6496050"/>
              <a:gd name="connsiteX156" fmla="*/ 2810852 w 11002352"/>
              <a:gd name="connsiteY156" fmla="*/ 3457575 h 6496050"/>
              <a:gd name="connsiteX157" fmla="*/ 2753702 w 11002352"/>
              <a:gd name="connsiteY157" fmla="*/ 3429000 h 6496050"/>
              <a:gd name="connsiteX158" fmla="*/ 2725127 w 11002352"/>
              <a:gd name="connsiteY158" fmla="*/ 3409950 h 6496050"/>
              <a:gd name="connsiteX159" fmla="*/ 2658452 w 11002352"/>
              <a:gd name="connsiteY159" fmla="*/ 3390900 h 6496050"/>
              <a:gd name="connsiteX160" fmla="*/ 2582252 w 11002352"/>
              <a:gd name="connsiteY160" fmla="*/ 3362325 h 6496050"/>
              <a:gd name="connsiteX161" fmla="*/ 2553677 w 11002352"/>
              <a:gd name="connsiteY161" fmla="*/ 3343275 h 6496050"/>
              <a:gd name="connsiteX162" fmla="*/ 2515577 w 11002352"/>
              <a:gd name="connsiteY162" fmla="*/ 3333750 h 6496050"/>
              <a:gd name="connsiteX163" fmla="*/ 2487002 w 11002352"/>
              <a:gd name="connsiteY163" fmla="*/ 3324225 h 6496050"/>
              <a:gd name="connsiteX164" fmla="*/ 2429852 w 11002352"/>
              <a:gd name="connsiteY164" fmla="*/ 3267075 h 6496050"/>
              <a:gd name="connsiteX165" fmla="*/ 2410802 w 11002352"/>
              <a:gd name="connsiteY165" fmla="*/ 3238500 h 6496050"/>
              <a:gd name="connsiteX166" fmla="*/ 2382227 w 11002352"/>
              <a:gd name="connsiteY166" fmla="*/ 3219450 h 6496050"/>
              <a:gd name="connsiteX167" fmla="*/ 2353652 w 11002352"/>
              <a:gd name="connsiteY167" fmla="*/ 3190875 h 6496050"/>
              <a:gd name="connsiteX168" fmla="*/ 2315552 w 11002352"/>
              <a:gd name="connsiteY168" fmla="*/ 3105150 h 6496050"/>
              <a:gd name="connsiteX169" fmla="*/ 2306027 w 11002352"/>
              <a:gd name="connsiteY169" fmla="*/ 3076575 h 6496050"/>
              <a:gd name="connsiteX170" fmla="*/ 2239352 w 11002352"/>
              <a:gd name="connsiteY170" fmla="*/ 3000375 h 6496050"/>
              <a:gd name="connsiteX171" fmla="*/ 2191727 w 11002352"/>
              <a:gd name="connsiteY171" fmla="*/ 2943225 h 6496050"/>
              <a:gd name="connsiteX172" fmla="*/ 2163152 w 11002352"/>
              <a:gd name="connsiteY172" fmla="*/ 2933700 h 6496050"/>
              <a:gd name="connsiteX173" fmla="*/ 2106002 w 11002352"/>
              <a:gd name="connsiteY173" fmla="*/ 2895600 h 6496050"/>
              <a:gd name="connsiteX174" fmla="*/ 2077427 w 11002352"/>
              <a:gd name="connsiteY174" fmla="*/ 2867025 h 6496050"/>
              <a:gd name="connsiteX175" fmla="*/ 1991702 w 11002352"/>
              <a:gd name="connsiteY175" fmla="*/ 2847975 h 6496050"/>
              <a:gd name="connsiteX176" fmla="*/ 1915502 w 11002352"/>
              <a:gd name="connsiteY176" fmla="*/ 2828925 h 6496050"/>
              <a:gd name="connsiteX177" fmla="*/ 1705952 w 11002352"/>
              <a:gd name="connsiteY177" fmla="*/ 2790825 h 6496050"/>
              <a:gd name="connsiteX178" fmla="*/ 1639277 w 11002352"/>
              <a:gd name="connsiteY178" fmla="*/ 2781300 h 6496050"/>
              <a:gd name="connsiteX179" fmla="*/ 1582127 w 11002352"/>
              <a:gd name="connsiteY179" fmla="*/ 2771775 h 6496050"/>
              <a:gd name="connsiteX180" fmla="*/ 1458302 w 11002352"/>
              <a:gd name="connsiteY180" fmla="*/ 2762250 h 6496050"/>
              <a:gd name="connsiteX181" fmla="*/ 1448777 w 11002352"/>
              <a:gd name="connsiteY181" fmla="*/ 2733675 h 6496050"/>
              <a:gd name="connsiteX182" fmla="*/ 1363052 w 11002352"/>
              <a:gd name="connsiteY182" fmla="*/ 2676525 h 6496050"/>
              <a:gd name="connsiteX183" fmla="*/ 1286852 w 11002352"/>
              <a:gd name="connsiteY183" fmla="*/ 2695575 h 6496050"/>
              <a:gd name="connsiteX184" fmla="*/ 1258277 w 11002352"/>
              <a:gd name="connsiteY184" fmla="*/ 2705100 h 6496050"/>
              <a:gd name="connsiteX185" fmla="*/ 1201127 w 11002352"/>
              <a:gd name="connsiteY185" fmla="*/ 2743200 h 6496050"/>
              <a:gd name="connsiteX186" fmla="*/ 1172552 w 11002352"/>
              <a:gd name="connsiteY186" fmla="*/ 2762250 h 6496050"/>
              <a:gd name="connsiteX187" fmla="*/ 1115402 w 11002352"/>
              <a:gd name="connsiteY187" fmla="*/ 2781300 h 6496050"/>
              <a:gd name="connsiteX188" fmla="*/ 934427 w 11002352"/>
              <a:gd name="connsiteY188" fmla="*/ 2771775 h 6496050"/>
              <a:gd name="connsiteX189" fmla="*/ 877277 w 11002352"/>
              <a:gd name="connsiteY189" fmla="*/ 2752725 h 6496050"/>
              <a:gd name="connsiteX190" fmla="*/ 839177 w 11002352"/>
              <a:gd name="connsiteY190" fmla="*/ 2743200 h 6496050"/>
              <a:gd name="connsiteX191" fmla="*/ 810602 w 11002352"/>
              <a:gd name="connsiteY191" fmla="*/ 2724150 h 6496050"/>
              <a:gd name="connsiteX192" fmla="*/ 667727 w 11002352"/>
              <a:gd name="connsiteY192" fmla="*/ 2724150 h 6496050"/>
              <a:gd name="connsiteX193" fmla="*/ 582002 w 11002352"/>
              <a:gd name="connsiteY193" fmla="*/ 2790825 h 6496050"/>
              <a:gd name="connsiteX194" fmla="*/ 524852 w 11002352"/>
              <a:gd name="connsiteY194" fmla="*/ 2838450 h 6496050"/>
              <a:gd name="connsiteX195" fmla="*/ 477227 w 11002352"/>
              <a:gd name="connsiteY195" fmla="*/ 2924175 h 6496050"/>
              <a:gd name="connsiteX196" fmla="*/ 458177 w 11002352"/>
              <a:gd name="connsiteY196" fmla="*/ 2952750 h 6496050"/>
              <a:gd name="connsiteX197" fmla="*/ 439127 w 11002352"/>
              <a:gd name="connsiteY197" fmla="*/ 2981325 h 6496050"/>
              <a:gd name="connsiteX198" fmla="*/ 410552 w 11002352"/>
              <a:gd name="connsiteY198" fmla="*/ 3048000 h 6496050"/>
              <a:gd name="connsiteX199" fmla="*/ 391502 w 11002352"/>
              <a:gd name="connsiteY199" fmla="*/ 3086100 h 6496050"/>
              <a:gd name="connsiteX200" fmla="*/ 362927 w 11002352"/>
              <a:gd name="connsiteY200" fmla="*/ 3114675 h 6496050"/>
              <a:gd name="connsiteX201" fmla="*/ 324827 w 11002352"/>
              <a:gd name="connsiteY201" fmla="*/ 3171825 h 6496050"/>
              <a:gd name="connsiteX202" fmla="*/ 305777 w 11002352"/>
              <a:gd name="connsiteY202" fmla="*/ 3200400 h 6496050"/>
              <a:gd name="connsiteX203" fmla="*/ 286727 w 11002352"/>
              <a:gd name="connsiteY203" fmla="*/ 3238500 h 6496050"/>
              <a:gd name="connsiteX204" fmla="*/ 248627 w 11002352"/>
              <a:gd name="connsiteY204" fmla="*/ 3276600 h 6496050"/>
              <a:gd name="connsiteX205" fmla="*/ 220052 w 11002352"/>
              <a:gd name="connsiteY205" fmla="*/ 3314700 h 6496050"/>
              <a:gd name="connsiteX206" fmla="*/ 153377 w 11002352"/>
              <a:gd name="connsiteY206" fmla="*/ 3438525 h 6496050"/>
              <a:gd name="connsiteX207" fmla="*/ 124802 w 11002352"/>
              <a:gd name="connsiteY207" fmla="*/ 3495675 h 6496050"/>
              <a:gd name="connsiteX208" fmla="*/ 86702 w 11002352"/>
              <a:gd name="connsiteY208" fmla="*/ 3552825 h 6496050"/>
              <a:gd name="connsiteX209" fmla="*/ 58127 w 11002352"/>
              <a:gd name="connsiteY209" fmla="*/ 3648075 h 6496050"/>
              <a:gd name="connsiteX210" fmla="*/ 29552 w 11002352"/>
              <a:gd name="connsiteY210" fmla="*/ 3686175 h 6496050"/>
              <a:gd name="connsiteX211" fmla="*/ 20027 w 11002352"/>
              <a:gd name="connsiteY211" fmla="*/ 3771900 h 6496050"/>
              <a:gd name="connsiteX212" fmla="*/ 977 w 11002352"/>
              <a:gd name="connsiteY212" fmla="*/ 3819525 h 6496050"/>
              <a:gd name="connsiteX213" fmla="*/ 10502 w 11002352"/>
              <a:gd name="connsiteY213" fmla="*/ 4486275 h 6496050"/>
              <a:gd name="connsiteX214" fmla="*/ 39077 w 11002352"/>
              <a:gd name="connsiteY214" fmla="*/ 4591050 h 6496050"/>
              <a:gd name="connsiteX215" fmla="*/ 58127 w 11002352"/>
              <a:gd name="connsiteY215" fmla="*/ 4676775 h 6496050"/>
              <a:gd name="connsiteX216" fmla="*/ 67652 w 11002352"/>
              <a:gd name="connsiteY216" fmla="*/ 4705350 h 6496050"/>
              <a:gd name="connsiteX217" fmla="*/ 86702 w 11002352"/>
              <a:gd name="connsiteY217" fmla="*/ 4733925 h 6496050"/>
              <a:gd name="connsiteX218" fmla="*/ 96227 w 11002352"/>
              <a:gd name="connsiteY218" fmla="*/ 4781550 h 6496050"/>
              <a:gd name="connsiteX219" fmla="*/ 105752 w 11002352"/>
              <a:gd name="connsiteY219" fmla="*/ 4838700 h 6496050"/>
              <a:gd name="connsiteX220" fmla="*/ 134327 w 11002352"/>
              <a:gd name="connsiteY220" fmla="*/ 4905375 h 6496050"/>
              <a:gd name="connsiteX221" fmla="*/ 143852 w 11002352"/>
              <a:gd name="connsiteY221" fmla="*/ 4953000 h 6496050"/>
              <a:gd name="connsiteX222" fmla="*/ 162902 w 11002352"/>
              <a:gd name="connsiteY222" fmla="*/ 4981575 h 6496050"/>
              <a:gd name="connsiteX223" fmla="*/ 172427 w 11002352"/>
              <a:gd name="connsiteY223" fmla="*/ 5010150 h 6496050"/>
              <a:gd name="connsiteX224" fmla="*/ 201002 w 11002352"/>
              <a:gd name="connsiteY224" fmla="*/ 5086350 h 6496050"/>
              <a:gd name="connsiteX225" fmla="*/ 220052 w 11002352"/>
              <a:gd name="connsiteY225" fmla="*/ 5143500 h 6496050"/>
              <a:gd name="connsiteX226" fmla="*/ 248627 w 11002352"/>
              <a:gd name="connsiteY226" fmla="*/ 5191125 h 6496050"/>
              <a:gd name="connsiteX227" fmla="*/ 258152 w 11002352"/>
              <a:gd name="connsiteY227" fmla="*/ 5219700 h 6496050"/>
              <a:gd name="connsiteX228" fmla="*/ 296252 w 11002352"/>
              <a:gd name="connsiteY228" fmla="*/ 5324475 h 6496050"/>
              <a:gd name="connsiteX229" fmla="*/ 305777 w 11002352"/>
              <a:gd name="connsiteY229" fmla="*/ 5353050 h 6496050"/>
              <a:gd name="connsiteX230" fmla="*/ 324827 w 11002352"/>
              <a:gd name="connsiteY230" fmla="*/ 5400675 h 6496050"/>
              <a:gd name="connsiteX231" fmla="*/ 334352 w 11002352"/>
              <a:gd name="connsiteY231" fmla="*/ 5448300 h 6496050"/>
              <a:gd name="connsiteX232" fmla="*/ 353402 w 11002352"/>
              <a:gd name="connsiteY232" fmla="*/ 5495925 h 6496050"/>
              <a:gd name="connsiteX233" fmla="*/ 372452 w 11002352"/>
              <a:gd name="connsiteY233" fmla="*/ 5553075 h 6496050"/>
              <a:gd name="connsiteX234" fmla="*/ 401027 w 11002352"/>
              <a:gd name="connsiteY234" fmla="*/ 5638800 h 6496050"/>
              <a:gd name="connsiteX235" fmla="*/ 410552 w 11002352"/>
              <a:gd name="connsiteY235" fmla="*/ 5695950 h 6496050"/>
              <a:gd name="connsiteX236" fmla="*/ 448652 w 11002352"/>
              <a:gd name="connsiteY236" fmla="*/ 5762625 h 6496050"/>
              <a:gd name="connsiteX237" fmla="*/ 477227 w 11002352"/>
              <a:gd name="connsiteY237" fmla="*/ 5857875 h 6496050"/>
              <a:gd name="connsiteX238" fmla="*/ 515327 w 11002352"/>
              <a:gd name="connsiteY238" fmla="*/ 5924550 h 6496050"/>
              <a:gd name="connsiteX239" fmla="*/ 524852 w 11002352"/>
              <a:gd name="connsiteY239" fmla="*/ 5953125 h 6496050"/>
              <a:gd name="connsiteX240" fmla="*/ 543902 w 11002352"/>
              <a:gd name="connsiteY240" fmla="*/ 5991225 h 6496050"/>
              <a:gd name="connsiteX241" fmla="*/ 553427 w 11002352"/>
              <a:gd name="connsiteY241" fmla="*/ 6019800 h 6496050"/>
              <a:gd name="connsiteX242" fmla="*/ 620102 w 11002352"/>
              <a:gd name="connsiteY242" fmla="*/ 6105525 h 6496050"/>
              <a:gd name="connsiteX243" fmla="*/ 639152 w 11002352"/>
              <a:gd name="connsiteY243" fmla="*/ 6134100 h 6496050"/>
              <a:gd name="connsiteX244" fmla="*/ 705827 w 11002352"/>
              <a:gd name="connsiteY244" fmla="*/ 6191250 h 6496050"/>
              <a:gd name="connsiteX245" fmla="*/ 753452 w 11002352"/>
              <a:gd name="connsiteY245" fmla="*/ 6210300 h 6496050"/>
              <a:gd name="connsiteX246" fmla="*/ 782027 w 11002352"/>
              <a:gd name="connsiteY246" fmla="*/ 6229350 h 6496050"/>
              <a:gd name="connsiteX247" fmla="*/ 820127 w 11002352"/>
              <a:gd name="connsiteY247" fmla="*/ 6238875 h 6496050"/>
              <a:gd name="connsiteX248" fmla="*/ 858227 w 11002352"/>
              <a:gd name="connsiteY248" fmla="*/ 6257925 h 6496050"/>
              <a:gd name="connsiteX249" fmla="*/ 915377 w 11002352"/>
              <a:gd name="connsiteY249" fmla="*/ 6267450 h 6496050"/>
              <a:gd name="connsiteX250" fmla="*/ 963002 w 11002352"/>
              <a:gd name="connsiteY250" fmla="*/ 6276975 h 6496050"/>
              <a:gd name="connsiteX251" fmla="*/ 1029677 w 11002352"/>
              <a:gd name="connsiteY251" fmla="*/ 6305550 h 6496050"/>
              <a:gd name="connsiteX252" fmla="*/ 1086827 w 11002352"/>
              <a:gd name="connsiteY252" fmla="*/ 6315075 h 6496050"/>
              <a:gd name="connsiteX253" fmla="*/ 1134452 w 11002352"/>
              <a:gd name="connsiteY253" fmla="*/ 6324600 h 6496050"/>
              <a:gd name="connsiteX254" fmla="*/ 1191602 w 11002352"/>
              <a:gd name="connsiteY254" fmla="*/ 6353175 h 6496050"/>
              <a:gd name="connsiteX255" fmla="*/ 1248752 w 11002352"/>
              <a:gd name="connsiteY255" fmla="*/ 6362700 h 6496050"/>
              <a:gd name="connsiteX256" fmla="*/ 1296377 w 11002352"/>
              <a:gd name="connsiteY256" fmla="*/ 6372225 h 6496050"/>
              <a:gd name="connsiteX257" fmla="*/ 1334477 w 11002352"/>
              <a:gd name="connsiteY257" fmla="*/ 6400800 h 6496050"/>
              <a:gd name="connsiteX258" fmla="*/ 1458302 w 11002352"/>
              <a:gd name="connsiteY258" fmla="*/ 6410325 h 6496050"/>
              <a:gd name="connsiteX259" fmla="*/ 1515452 w 11002352"/>
              <a:gd name="connsiteY259" fmla="*/ 6419850 h 6496050"/>
              <a:gd name="connsiteX260" fmla="*/ 1725002 w 11002352"/>
              <a:gd name="connsiteY260" fmla="*/ 6448425 h 6496050"/>
              <a:gd name="connsiteX261" fmla="*/ 1858352 w 11002352"/>
              <a:gd name="connsiteY261" fmla="*/ 6467475 h 6496050"/>
              <a:gd name="connsiteX262" fmla="*/ 1925027 w 11002352"/>
              <a:gd name="connsiteY262" fmla="*/ 6477000 h 6496050"/>
              <a:gd name="connsiteX263" fmla="*/ 1991702 w 11002352"/>
              <a:gd name="connsiteY263" fmla="*/ 6486525 h 6496050"/>
              <a:gd name="connsiteX264" fmla="*/ 2191727 w 11002352"/>
              <a:gd name="connsiteY264" fmla="*/ 6496050 h 6496050"/>
              <a:gd name="connsiteX265" fmla="*/ 3858602 w 11002352"/>
              <a:gd name="connsiteY265" fmla="*/ 6486525 h 6496050"/>
              <a:gd name="connsiteX266" fmla="*/ 3915752 w 11002352"/>
              <a:gd name="connsiteY266" fmla="*/ 6467475 h 6496050"/>
              <a:gd name="connsiteX267" fmla="*/ 3944327 w 11002352"/>
              <a:gd name="connsiteY267" fmla="*/ 6457950 h 6496050"/>
              <a:gd name="connsiteX268" fmla="*/ 3972902 w 11002352"/>
              <a:gd name="connsiteY268" fmla="*/ 6429375 h 6496050"/>
              <a:gd name="connsiteX269" fmla="*/ 4039577 w 11002352"/>
              <a:gd name="connsiteY269" fmla="*/ 6391275 h 6496050"/>
              <a:gd name="connsiteX270" fmla="*/ 4096727 w 11002352"/>
              <a:gd name="connsiteY270" fmla="*/ 6305550 h 6496050"/>
              <a:gd name="connsiteX271" fmla="*/ 4106252 w 11002352"/>
              <a:gd name="connsiteY271" fmla="*/ 6257925 h 6496050"/>
              <a:gd name="connsiteX272" fmla="*/ 4163402 w 11002352"/>
              <a:gd name="connsiteY272" fmla="*/ 6210300 h 6496050"/>
              <a:gd name="connsiteX273" fmla="*/ 4182452 w 11002352"/>
              <a:gd name="connsiteY273" fmla="*/ 6181725 h 6496050"/>
              <a:gd name="connsiteX274" fmla="*/ 4220552 w 11002352"/>
              <a:gd name="connsiteY274" fmla="*/ 6134100 h 6496050"/>
              <a:gd name="connsiteX275" fmla="*/ 4249127 w 11002352"/>
              <a:gd name="connsiteY275" fmla="*/ 6210300 h 6496050"/>
              <a:gd name="connsiteX276" fmla="*/ 4277702 w 11002352"/>
              <a:gd name="connsiteY276" fmla="*/ 6248400 h 6496050"/>
              <a:gd name="connsiteX277" fmla="*/ 4344377 w 11002352"/>
              <a:gd name="connsiteY277" fmla="*/ 6315075 h 6496050"/>
              <a:gd name="connsiteX278" fmla="*/ 4392002 w 11002352"/>
              <a:gd name="connsiteY278" fmla="*/ 6334125 h 6496050"/>
              <a:gd name="connsiteX279" fmla="*/ 4544402 w 11002352"/>
              <a:gd name="connsiteY279" fmla="*/ 6353175 h 6496050"/>
              <a:gd name="connsiteX280" fmla="*/ 4715852 w 11002352"/>
              <a:gd name="connsiteY280" fmla="*/ 6391275 h 6496050"/>
              <a:gd name="connsiteX281" fmla="*/ 4830152 w 11002352"/>
              <a:gd name="connsiteY281" fmla="*/ 6419850 h 6496050"/>
              <a:gd name="connsiteX282" fmla="*/ 4896827 w 11002352"/>
              <a:gd name="connsiteY282" fmla="*/ 6429375 h 6496050"/>
              <a:gd name="connsiteX283" fmla="*/ 5125427 w 11002352"/>
              <a:gd name="connsiteY283" fmla="*/ 6419850 h 6496050"/>
              <a:gd name="connsiteX284" fmla="*/ 5201627 w 11002352"/>
              <a:gd name="connsiteY284" fmla="*/ 6381750 h 6496050"/>
              <a:gd name="connsiteX285" fmla="*/ 5239727 w 11002352"/>
              <a:gd name="connsiteY285" fmla="*/ 6372225 h 6496050"/>
              <a:gd name="connsiteX286" fmla="*/ 5249252 w 11002352"/>
              <a:gd name="connsiteY286" fmla="*/ 6343650 h 6496050"/>
              <a:gd name="connsiteX287" fmla="*/ 5325452 w 11002352"/>
              <a:gd name="connsiteY287" fmla="*/ 6296025 h 6496050"/>
              <a:gd name="connsiteX288" fmla="*/ 5525477 w 11002352"/>
              <a:gd name="connsiteY288" fmla="*/ 6276975 h 6496050"/>
              <a:gd name="connsiteX289" fmla="*/ 5744552 w 11002352"/>
              <a:gd name="connsiteY289" fmla="*/ 6248400 h 6496050"/>
              <a:gd name="connsiteX290" fmla="*/ 5877902 w 11002352"/>
              <a:gd name="connsiteY290" fmla="*/ 6229350 h 6496050"/>
              <a:gd name="connsiteX291" fmla="*/ 6373202 w 11002352"/>
              <a:gd name="connsiteY291" fmla="*/ 6191250 h 6496050"/>
              <a:gd name="connsiteX292" fmla="*/ 6716102 w 11002352"/>
              <a:gd name="connsiteY292" fmla="*/ 6162675 h 6496050"/>
              <a:gd name="connsiteX293" fmla="*/ 7687652 w 11002352"/>
              <a:gd name="connsiteY293" fmla="*/ 6143625 h 6496050"/>
              <a:gd name="connsiteX294" fmla="*/ 8144852 w 11002352"/>
              <a:gd name="connsiteY294" fmla="*/ 6153150 h 6496050"/>
              <a:gd name="connsiteX295" fmla="*/ 8297252 w 11002352"/>
              <a:gd name="connsiteY295" fmla="*/ 6181725 h 6496050"/>
              <a:gd name="connsiteX296" fmla="*/ 8373452 w 11002352"/>
              <a:gd name="connsiteY296" fmla="*/ 6191250 h 6496050"/>
              <a:gd name="connsiteX297" fmla="*/ 8573477 w 11002352"/>
              <a:gd name="connsiteY297" fmla="*/ 6219825 h 6496050"/>
              <a:gd name="connsiteX298" fmla="*/ 8706827 w 11002352"/>
              <a:gd name="connsiteY298" fmla="*/ 6238875 h 6496050"/>
              <a:gd name="connsiteX299" fmla="*/ 9621227 w 11002352"/>
              <a:gd name="connsiteY299" fmla="*/ 6229350 h 6496050"/>
              <a:gd name="connsiteX300" fmla="*/ 9716477 w 11002352"/>
              <a:gd name="connsiteY300" fmla="*/ 6210300 h 6496050"/>
              <a:gd name="connsiteX301" fmla="*/ 9840302 w 11002352"/>
              <a:gd name="connsiteY301" fmla="*/ 6200775 h 6496050"/>
              <a:gd name="connsiteX302" fmla="*/ 9887927 w 11002352"/>
              <a:gd name="connsiteY302" fmla="*/ 6172200 h 6496050"/>
              <a:gd name="connsiteX303" fmla="*/ 9973652 w 11002352"/>
              <a:gd name="connsiteY303" fmla="*/ 6153150 h 6496050"/>
              <a:gd name="connsiteX304" fmla="*/ 10011752 w 11002352"/>
              <a:gd name="connsiteY304" fmla="*/ 6134100 h 6496050"/>
              <a:gd name="connsiteX305" fmla="*/ 10049852 w 11002352"/>
              <a:gd name="connsiteY305" fmla="*/ 6124575 h 6496050"/>
              <a:gd name="connsiteX306" fmla="*/ 10107002 w 11002352"/>
              <a:gd name="connsiteY306" fmla="*/ 6086475 h 6496050"/>
              <a:gd name="connsiteX307" fmla="*/ 10221302 w 11002352"/>
              <a:gd name="connsiteY307" fmla="*/ 6057900 h 6496050"/>
              <a:gd name="connsiteX308" fmla="*/ 10345127 w 11002352"/>
              <a:gd name="connsiteY308" fmla="*/ 5991225 h 6496050"/>
              <a:gd name="connsiteX309" fmla="*/ 10411802 w 11002352"/>
              <a:gd name="connsiteY309" fmla="*/ 5962650 h 6496050"/>
              <a:gd name="connsiteX310" fmla="*/ 10459427 w 11002352"/>
              <a:gd name="connsiteY310" fmla="*/ 5924550 h 6496050"/>
              <a:gd name="connsiteX311" fmla="*/ 10488002 w 11002352"/>
              <a:gd name="connsiteY311" fmla="*/ 5895975 h 6496050"/>
              <a:gd name="connsiteX312" fmla="*/ 10554677 w 11002352"/>
              <a:gd name="connsiteY312" fmla="*/ 5857875 h 6496050"/>
              <a:gd name="connsiteX313" fmla="*/ 10659452 w 11002352"/>
              <a:gd name="connsiteY313" fmla="*/ 5743575 h 6496050"/>
              <a:gd name="connsiteX314" fmla="*/ 10707077 w 11002352"/>
              <a:gd name="connsiteY314" fmla="*/ 5686425 h 6496050"/>
              <a:gd name="connsiteX315" fmla="*/ 10745177 w 11002352"/>
              <a:gd name="connsiteY315" fmla="*/ 5610225 h 6496050"/>
              <a:gd name="connsiteX316" fmla="*/ 10783277 w 11002352"/>
              <a:gd name="connsiteY316" fmla="*/ 5553075 h 6496050"/>
              <a:gd name="connsiteX317" fmla="*/ 10840427 w 11002352"/>
              <a:gd name="connsiteY317" fmla="*/ 5438775 h 6496050"/>
              <a:gd name="connsiteX318" fmla="*/ 10849952 w 11002352"/>
              <a:gd name="connsiteY318" fmla="*/ 5400675 h 6496050"/>
              <a:gd name="connsiteX319" fmla="*/ 10869002 w 11002352"/>
              <a:gd name="connsiteY319" fmla="*/ 5353050 h 6496050"/>
              <a:gd name="connsiteX320" fmla="*/ 10888052 w 11002352"/>
              <a:gd name="connsiteY320" fmla="*/ 5238750 h 6496050"/>
              <a:gd name="connsiteX321" fmla="*/ 10926152 w 11002352"/>
              <a:gd name="connsiteY321" fmla="*/ 5143500 h 6496050"/>
              <a:gd name="connsiteX322" fmla="*/ 10935677 w 11002352"/>
              <a:gd name="connsiteY322" fmla="*/ 5076825 h 6496050"/>
              <a:gd name="connsiteX323" fmla="*/ 10954727 w 11002352"/>
              <a:gd name="connsiteY323" fmla="*/ 5019675 h 6496050"/>
              <a:gd name="connsiteX324" fmla="*/ 10964252 w 11002352"/>
              <a:gd name="connsiteY324" fmla="*/ 4981575 h 6496050"/>
              <a:gd name="connsiteX325" fmla="*/ 11002352 w 11002352"/>
              <a:gd name="connsiteY325" fmla="*/ 4562475 h 6496050"/>
              <a:gd name="connsiteX326" fmla="*/ 10992827 w 11002352"/>
              <a:gd name="connsiteY326" fmla="*/ 2228850 h 6496050"/>
              <a:gd name="connsiteX327" fmla="*/ 10964252 w 11002352"/>
              <a:gd name="connsiteY327" fmla="*/ 2066925 h 6496050"/>
              <a:gd name="connsiteX328" fmla="*/ 10954727 w 11002352"/>
              <a:gd name="connsiteY328" fmla="*/ 1990725 h 6496050"/>
              <a:gd name="connsiteX329" fmla="*/ 10945202 w 11002352"/>
              <a:gd name="connsiteY329" fmla="*/ 1866900 h 6496050"/>
              <a:gd name="connsiteX330" fmla="*/ 10935677 w 11002352"/>
              <a:gd name="connsiteY330" fmla="*/ 1819275 h 6496050"/>
              <a:gd name="connsiteX331" fmla="*/ 10907102 w 11002352"/>
              <a:gd name="connsiteY331" fmla="*/ 1638300 h 6496050"/>
              <a:gd name="connsiteX332" fmla="*/ 10897577 w 11002352"/>
              <a:gd name="connsiteY332" fmla="*/ 1581150 h 6496050"/>
              <a:gd name="connsiteX333" fmla="*/ 10888052 w 11002352"/>
              <a:gd name="connsiteY333" fmla="*/ 1504950 h 6496050"/>
              <a:gd name="connsiteX334" fmla="*/ 10849952 w 11002352"/>
              <a:gd name="connsiteY334" fmla="*/ 1400175 h 6496050"/>
              <a:gd name="connsiteX335" fmla="*/ 10821377 w 11002352"/>
              <a:gd name="connsiteY335" fmla="*/ 1266825 h 6496050"/>
              <a:gd name="connsiteX336" fmla="*/ 10792802 w 11002352"/>
              <a:gd name="connsiteY336" fmla="*/ 1162050 h 6496050"/>
              <a:gd name="connsiteX337" fmla="*/ 10764227 w 11002352"/>
              <a:gd name="connsiteY337" fmla="*/ 1085850 h 6496050"/>
              <a:gd name="connsiteX338" fmla="*/ 10726127 w 11002352"/>
              <a:gd name="connsiteY338" fmla="*/ 971550 h 6496050"/>
              <a:gd name="connsiteX339" fmla="*/ 10707077 w 11002352"/>
              <a:gd name="connsiteY339" fmla="*/ 876300 h 6496050"/>
              <a:gd name="connsiteX340" fmla="*/ 10668977 w 11002352"/>
              <a:gd name="connsiteY340" fmla="*/ 800100 h 6496050"/>
              <a:gd name="connsiteX341" fmla="*/ 10649927 w 11002352"/>
              <a:gd name="connsiteY341" fmla="*/ 762000 h 6496050"/>
              <a:gd name="connsiteX342" fmla="*/ 10640402 w 11002352"/>
              <a:gd name="connsiteY342" fmla="*/ 714375 h 6496050"/>
              <a:gd name="connsiteX343" fmla="*/ 10583252 w 11002352"/>
              <a:gd name="connsiteY343" fmla="*/ 619125 h 6496050"/>
              <a:gd name="connsiteX344" fmla="*/ 10573727 w 11002352"/>
              <a:gd name="connsiteY344" fmla="*/ 590550 h 6496050"/>
              <a:gd name="connsiteX345" fmla="*/ 10535627 w 11002352"/>
              <a:gd name="connsiteY345" fmla="*/ 552450 h 6496050"/>
              <a:gd name="connsiteX346" fmla="*/ 10478477 w 11002352"/>
              <a:gd name="connsiteY346" fmla="*/ 466725 h 6496050"/>
              <a:gd name="connsiteX347" fmla="*/ 10326077 w 11002352"/>
              <a:gd name="connsiteY347" fmla="*/ 323850 h 6496050"/>
              <a:gd name="connsiteX348" fmla="*/ 10278452 w 11002352"/>
              <a:gd name="connsiteY348" fmla="*/ 276225 h 6496050"/>
              <a:gd name="connsiteX349" fmla="*/ 10183202 w 11002352"/>
              <a:gd name="connsiteY349" fmla="*/ 228600 h 6496050"/>
              <a:gd name="connsiteX350" fmla="*/ 10154627 w 11002352"/>
              <a:gd name="connsiteY350" fmla="*/ 209550 h 6496050"/>
              <a:gd name="connsiteX351" fmla="*/ 10078427 w 11002352"/>
              <a:gd name="connsiteY351" fmla="*/ 180975 h 6496050"/>
              <a:gd name="connsiteX352" fmla="*/ 10040327 w 11002352"/>
              <a:gd name="connsiteY352" fmla="*/ 171450 h 6496050"/>
              <a:gd name="connsiteX353" fmla="*/ 10002227 w 11002352"/>
              <a:gd name="connsiteY353" fmla="*/ 152400 h 6496050"/>
              <a:gd name="connsiteX354" fmla="*/ 9945077 w 11002352"/>
              <a:gd name="connsiteY354" fmla="*/ 133350 h 6496050"/>
              <a:gd name="connsiteX355" fmla="*/ 9887927 w 11002352"/>
              <a:gd name="connsiteY355" fmla="*/ 104775 h 6496050"/>
              <a:gd name="connsiteX356" fmla="*/ 9811727 w 11002352"/>
              <a:gd name="connsiteY356" fmla="*/ 85725 h 6496050"/>
              <a:gd name="connsiteX357" fmla="*/ 9649802 w 11002352"/>
              <a:gd name="connsiteY357" fmla="*/ 66675 h 6496050"/>
              <a:gd name="connsiteX358" fmla="*/ 9516452 w 11002352"/>
              <a:gd name="connsiteY358" fmla="*/ 38100 h 6496050"/>
              <a:gd name="connsiteX359" fmla="*/ 9383102 w 11002352"/>
              <a:gd name="connsiteY359" fmla="*/ 28575 h 6496050"/>
              <a:gd name="connsiteX360" fmla="*/ 9268802 w 11002352"/>
              <a:gd name="connsiteY360" fmla="*/ 0 h 6496050"/>
              <a:gd name="connsiteX361" fmla="*/ 7516202 w 11002352"/>
              <a:gd name="connsiteY361" fmla="*/ 9525 h 6496050"/>
              <a:gd name="connsiteX362" fmla="*/ 7392377 w 11002352"/>
              <a:gd name="connsiteY362" fmla="*/ 47625 h 6496050"/>
              <a:gd name="connsiteX363" fmla="*/ 7325702 w 11002352"/>
              <a:gd name="connsiteY363" fmla="*/ 57150 h 6496050"/>
              <a:gd name="connsiteX364" fmla="*/ 7211402 w 11002352"/>
              <a:gd name="connsiteY364" fmla="*/ 95250 h 6496050"/>
              <a:gd name="connsiteX365" fmla="*/ 7154252 w 11002352"/>
              <a:gd name="connsiteY365" fmla="*/ 114300 h 6496050"/>
              <a:gd name="connsiteX366" fmla="*/ 7106627 w 11002352"/>
              <a:gd name="connsiteY366" fmla="*/ 123825 h 6496050"/>
              <a:gd name="connsiteX367" fmla="*/ 7078052 w 11002352"/>
              <a:gd name="connsiteY367" fmla="*/ 133350 h 6496050"/>
              <a:gd name="connsiteX368" fmla="*/ 7011377 w 11002352"/>
              <a:gd name="connsiteY368" fmla="*/ 152400 h 6496050"/>
              <a:gd name="connsiteX369" fmla="*/ 6963752 w 11002352"/>
              <a:gd name="connsiteY369" fmla="*/ 171450 h 6496050"/>
              <a:gd name="connsiteX370" fmla="*/ 6849452 w 11002352"/>
              <a:gd name="connsiteY370" fmla="*/ 200025 h 6496050"/>
              <a:gd name="connsiteX371" fmla="*/ 6763727 w 11002352"/>
              <a:gd name="connsiteY371" fmla="*/ 228600 h 6496050"/>
              <a:gd name="connsiteX372" fmla="*/ 6630377 w 11002352"/>
              <a:gd name="connsiteY372" fmla="*/ 266700 h 6496050"/>
              <a:gd name="connsiteX373" fmla="*/ 6601802 w 11002352"/>
              <a:gd name="connsiteY373" fmla="*/ 276225 h 6496050"/>
              <a:gd name="connsiteX374" fmla="*/ 6544652 w 11002352"/>
              <a:gd name="connsiteY374" fmla="*/ 285750 h 6496050"/>
              <a:gd name="connsiteX375" fmla="*/ 6487502 w 11002352"/>
              <a:gd name="connsiteY375" fmla="*/ 304800 h 6496050"/>
              <a:gd name="connsiteX376" fmla="*/ 6449402 w 11002352"/>
              <a:gd name="connsiteY376" fmla="*/ 314325 h 6496050"/>
              <a:gd name="connsiteX377" fmla="*/ 6411302 w 11002352"/>
              <a:gd name="connsiteY377" fmla="*/ 333375 h 6496050"/>
              <a:gd name="connsiteX378" fmla="*/ 6363677 w 11002352"/>
              <a:gd name="connsiteY378" fmla="*/ 342900 h 6496050"/>
              <a:gd name="connsiteX379" fmla="*/ 6325577 w 11002352"/>
              <a:gd name="connsiteY379" fmla="*/ 361950 h 6496050"/>
              <a:gd name="connsiteX380" fmla="*/ 6297002 w 11002352"/>
              <a:gd name="connsiteY380" fmla="*/ 371475 h 6496050"/>
              <a:gd name="connsiteX381" fmla="*/ 6220802 w 11002352"/>
              <a:gd name="connsiteY381" fmla="*/ 400050 h 6496050"/>
              <a:gd name="connsiteX382" fmla="*/ 6201752 w 11002352"/>
              <a:gd name="connsiteY382" fmla="*/ 428625 h 6496050"/>
              <a:gd name="connsiteX383" fmla="*/ 6173177 w 11002352"/>
              <a:gd name="connsiteY383" fmla="*/ 447675 h 6496050"/>
              <a:gd name="connsiteX384" fmla="*/ 6163652 w 11002352"/>
              <a:gd name="connsiteY384" fmla="*/ 485775 h 6496050"/>
              <a:gd name="connsiteX385" fmla="*/ 6154127 w 11002352"/>
              <a:gd name="connsiteY385" fmla="*/ 514350 h 6496050"/>
              <a:gd name="connsiteX386" fmla="*/ 6144602 w 11002352"/>
              <a:gd name="connsiteY386" fmla="*/ 552450 h 6496050"/>
              <a:gd name="connsiteX387" fmla="*/ 6135077 w 11002352"/>
              <a:gd name="connsiteY387" fmla="*/ 581025 h 6496050"/>
              <a:gd name="connsiteX388" fmla="*/ 6116027 w 11002352"/>
              <a:gd name="connsiteY388" fmla="*/ 609600 h 6496050"/>
              <a:gd name="connsiteX389" fmla="*/ 6125552 w 11002352"/>
              <a:gd name="connsiteY389" fmla="*/ 619125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</a:cxnLst>
            <a:rect l="l" t="t" r="r" b="b"/>
            <a:pathLst>
              <a:path w="11002352" h="6496050">
                <a:moveTo>
                  <a:pt x="6125552" y="619125"/>
                </a:moveTo>
                <a:cubicBezTo>
                  <a:pt x="6128727" y="655637"/>
                  <a:pt x="6157475" y="679354"/>
                  <a:pt x="6135077" y="828675"/>
                </a:cubicBezTo>
                <a:cubicBezTo>
                  <a:pt x="6133379" y="839996"/>
                  <a:pt x="6121147" y="847011"/>
                  <a:pt x="6116027" y="857250"/>
                </a:cubicBezTo>
                <a:cubicBezTo>
                  <a:pt x="6111537" y="866230"/>
                  <a:pt x="6109677" y="876300"/>
                  <a:pt x="6106502" y="885825"/>
                </a:cubicBezTo>
                <a:cubicBezTo>
                  <a:pt x="6109677" y="908050"/>
                  <a:pt x="6109576" y="930996"/>
                  <a:pt x="6116027" y="952500"/>
                </a:cubicBezTo>
                <a:cubicBezTo>
                  <a:pt x="6120286" y="966696"/>
                  <a:pt x="6146693" y="998629"/>
                  <a:pt x="6163652" y="1000125"/>
                </a:cubicBezTo>
                <a:cubicBezTo>
                  <a:pt x="6261747" y="1008780"/>
                  <a:pt x="6360502" y="1006475"/>
                  <a:pt x="6458927" y="1009650"/>
                </a:cubicBezTo>
                <a:cubicBezTo>
                  <a:pt x="6530751" y="1033591"/>
                  <a:pt x="6442219" y="1001296"/>
                  <a:pt x="6516077" y="1038225"/>
                </a:cubicBezTo>
                <a:cubicBezTo>
                  <a:pt x="6525057" y="1042715"/>
                  <a:pt x="6535672" y="1043260"/>
                  <a:pt x="6544652" y="1047750"/>
                </a:cubicBezTo>
                <a:cubicBezTo>
                  <a:pt x="6618510" y="1084679"/>
                  <a:pt x="6529978" y="1052384"/>
                  <a:pt x="6601802" y="1076325"/>
                </a:cubicBezTo>
                <a:cubicBezTo>
                  <a:pt x="6608152" y="1085850"/>
                  <a:pt x="6612757" y="1096805"/>
                  <a:pt x="6620852" y="1104900"/>
                </a:cubicBezTo>
                <a:cubicBezTo>
                  <a:pt x="6628947" y="1112995"/>
                  <a:pt x="6641889" y="1115335"/>
                  <a:pt x="6649427" y="1123950"/>
                </a:cubicBezTo>
                <a:cubicBezTo>
                  <a:pt x="6664504" y="1141180"/>
                  <a:pt x="6674827" y="1162050"/>
                  <a:pt x="6687527" y="1181100"/>
                </a:cubicBezTo>
                <a:cubicBezTo>
                  <a:pt x="6712146" y="1218029"/>
                  <a:pt x="6702957" y="1198815"/>
                  <a:pt x="6716102" y="1238250"/>
                </a:cubicBezTo>
                <a:cubicBezTo>
                  <a:pt x="6712927" y="1295400"/>
                  <a:pt x="6711330" y="1352660"/>
                  <a:pt x="6706577" y="1409700"/>
                </a:cubicBezTo>
                <a:cubicBezTo>
                  <a:pt x="6704973" y="1428946"/>
                  <a:pt x="6699309" y="1447670"/>
                  <a:pt x="6697052" y="1466850"/>
                </a:cubicBezTo>
                <a:cubicBezTo>
                  <a:pt x="6692954" y="1501679"/>
                  <a:pt x="6690702" y="1536700"/>
                  <a:pt x="6687527" y="1571625"/>
                </a:cubicBezTo>
                <a:cubicBezTo>
                  <a:pt x="6690702" y="1657350"/>
                  <a:pt x="6691346" y="1743206"/>
                  <a:pt x="6697052" y="1828800"/>
                </a:cubicBezTo>
                <a:cubicBezTo>
                  <a:pt x="6697720" y="1838818"/>
                  <a:pt x="6704399" y="1847574"/>
                  <a:pt x="6706577" y="1857375"/>
                </a:cubicBezTo>
                <a:cubicBezTo>
                  <a:pt x="6710767" y="1876228"/>
                  <a:pt x="6711912" y="1895672"/>
                  <a:pt x="6716102" y="1914525"/>
                </a:cubicBezTo>
                <a:cubicBezTo>
                  <a:pt x="6724703" y="1953230"/>
                  <a:pt x="6728794" y="1938844"/>
                  <a:pt x="6744677" y="1981200"/>
                </a:cubicBezTo>
                <a:cubicBezTo>
                  <a:pt x="6771037" y="2051494"/>
                  <a:pt x="6734646" y="1989967"/>
                  <a:pt x="6773252" y="2047875"/>
                </a:cubicBezTo>
                <a:cubicBezTo>
                  <a:pt x="6779602" y="2073275"/>
                  <a:pt x="6784023" y="2099237"/>
                  <a:pt x="6792302" y="2124075"/>
                </a:cubicBezTo>
                <a:cubicBezTo>
                  <a:pt x="6795477" y="2133600"/>
                  <a:pt x="6799185" y="2142964"/>
                  <a:pt x="6801827" y="2152650"/>
                </a:cubicBezTo>
                <a:cubicBezTo>
                  <a:pt x="6834055" y="2270818"/>
                  <a:pt x="6808478" y="2191653"/>
                  <a:pt x="6830402" y="2257425"/>
                </a:cubicBezTo>
                <a:cubicBezTo>
                  <a:pt x="6833577" y="2317750"/>
                  <a:pt x="6831765" y="2378545"/>
                  <a:pt x="6839927" y="2438400"/>
                </a:cubicBezTo>
                <a:cubicBezTo>
                  <a:pt x="6841474" y="2449743"/>
                  <a:pt x="6854328" y="2456514"/>
                  <a:pt x="6858977" y="2466975"/>
                </a:cubicBezTo>
                <a:cubicBezTo>
                  <a:pt x="6867132" y="2485325"/>
                  <a:pt x="6871677" y="2505075"/>
                  <a:pt x="6878027" y="2524125"/>
                </a:cubicBezTo>
                <a:cubicBezTo>
                  <a:pt x="6881202" y="2533650"/>
                  <a:pt x="6881983" y="2544346"/>
                  <a:pt x="6887552" y="2552700"/>
                </a:cubicBezTo>
                <a:cubicBezTo>
                  <a:pt x="6900252" y="2571750"/>
                  <a:pt x="6918412" y="2588130"/>
                  <a:pt x="6925652" y="2609850"/>
                </a:cubicBezTo>
                <a:cubicBezTo>
                  <a:pt x="6928827" y="2619375"/>
                  <a:pt x="6930687" y="2629445"/>
                  <a:pt x="6935177" y="2638425"/>
                </a:cubicBezTo>
                <a:cubicBezTo>
                  <a:pt x="6942919" y="2653909"/>
                  <a:pt x="6975252" y="2694314"/>
                  <a:pt x="6982802" y="2705100"/>
                </a:cubicBezTo>
                <a:cubicBezTo>
                  <a:pt x="6995932" y="2723857"/>
                  <a:pt x="7001852" y="2749550"/>
                  <a:pt x="7020902" y="2762250"/>
                </a:cubicBezTo>
                <a:lnTo>
                  <a:pt x="7078052" y="2800350"/>
                </a:lnTo>
                <a:cubicBezTo>
                  <a:pt x="7087577" y="2806700"/>
                  <a:pt x="7095402" y="2817155"/>
                  <a:pt x="7106627" y="2819400"/>
                </a:cubicBezTo>
                <a:cubicBezTo>
                  <a:pt x="7132187" y="2824512"/>
                  <a:pt x="7190685" y="2834164"/>
                  <a:pt x="7211402" y="2847975"/>
                </a:cubicBezTo>
                <a:lnTo>
                  <a:pt x="7268552" y="2886075"/>
                </a:lnTo>
                <a:cubicBezTo>
                  <a:pt x="7278077" y="2892425"/>
                  <a:pt x="7286267" y="2901505"/>
                  <a:pt x="7297127" y="2905125"/>
                </a:cubicBezTo>
                <a:cubicBezTo>
                  <a:pt x="7306652" y="2908300"/>
                  <a:pt x="7316722" y="2910160"/>
                  <a:pt x="7325702" y="2914650"/>
                </a:cubicBezTo>
                <a:cubicBezTo>
                  <a:pt x="7388028" y="2945813"/>
                  <a:pt x="7319655" y="2920144"/>
                  <a:pt x="7382852" y="2962275"/>
                </a:cubicBezTo>
                <a:cubicBezTo>
                  <a:pt x="7391206" y="2967844"/>
                  <a:pt x="7401902" y="2968625"/>
                  <a:pt x="7411427" y="2971800"/>
                </a:cubicBezTo>
                <a:cubicBezTo>
                  <a:pt x="7455899" y="3016272"/>
                  <a:pt x="7422163" y="2986272"/>
                  <a:pt x="7468577" y="3019425"/>
                </a:cubicBezTo>
                <a:cubicBezTo>
                  <a:pt x="7481495" y="3028652"/>
                  <a:pt x="7492894" y="3040124"/>
                  <a:pt x="7506677" y="3048000"/>
                </a:cubicBezTo>
                <a:cubicBezTo>
                  <a:pt x="7515394" y="3052981"/>
                  <a:pt x="7526024" y="3053570"/>
                  <a:pt x="7535252" y="3057525"/>
                </a:cubicBezTo>
                <a:cubicBezTo>
                  <a:pt x="7633358" y="3099570"/>
                  <a:pt x="7500420" y="3052264"/>
                  <a:pt x="7630502" y="3095625"/>
                </a:cubicBezTo>
                <a:lnTo>
                  <a:pt x="7659077" y="3105150"/>
                </a:lnTo>
                <a:cubicBezTo>
                  <a:pt x="7709868" y="3122080"/>
                  <a:pt x="7703261" y="3122209"/>
                  <a:pt x="7782902" y="3124200"/>
                </a:cubicBezTo>
                <a:cubicBezTo>
                  <a:pt x="8005105" y="3129755"/>
                  <a:pt x="8227402" y="3130550"/>
                  <a:pt x="8449652" y="3133725"/>
                </a:cubicBezTo>
                <a:cubicBezTo>
                  <a:pt x="8459177" y="3136900"/>
                  <a:pt x="8469873" y="3137681"/>
                  <a:pt x="8478227" y="3143250"/>
                </a:cubicBezTo>
                <a:cubicBezTo>
                  <a:pt x="8518445" y="3170062"/>
                  <a:pt x="8507057" y="3191130"/>
                  <a:pt x="8544902" y="3228975"/>
                </a:cubicBezTo>
                <a:cubicBezTo>
                  <a:pt x="8581572" y="3265645"/>
                  <a:pt x="8562269" y="3250078"/>
                  <a:pt x="8602052" y="3276600"/>
                </a:cubicBezTo>
                <a:cubicBezTo>
                  <a:pt x="8614023" y="3312512"/>
                  <a:pt x="8609623" y="3309354"/>
                  <a:pt x="8640152" y="3343275"/>
                </a:cubicBezTo>
                <a:cubicBezTo>
                  <a:pt x="8658174" y="3363300"/>
                  <a:pt x="8682358" y="3378009"/>
                  <a:pt x="8697302" y="3400425"/>
                </a:cubicBezTo>
                <a:cubicBezTo>
                  <a:pt x="8703652" y="3409950"/>
                  <a:pt x="8710672" y="3419061"/>
                  <a:pt x="8716352" y="3429000"/>
                </a:cubicBezTo>
                <a:cubicBezTo>
                  <a:pt x="8723397" y="3441328"/>
                  <a:pt x="8726883" y="3455741"/>
                  <a:pt x="8735402" y="3467100"/>
                </a:cubicBezTo>
                <a:cubicBezTo>
                  <a:pt x="8746178" y="3481468"/>
                  <a:pt x="8760802" y="3492500"/>
                  <a:pt x="8773502" y="3505200"/>
                </a:cubicBezTo>
                <a:lnTo>
                  <a:pt x="8792552" y="3562350"/>
                </a:lnTo>
                <a:lnTo>
                  <a:pt x="8802077" y="3590925"/>
                </a:lnTo>
                <a:cubicBezTo>
                  <a:pt x="8798902" y="3676650"/>
                  <a:pt x="8797741" y="3762473"/>
                  <a:pt x="8792552" y="3848100"/>
                </a:cubicBezTo>
                <a:cubicBezTo>
                  <a:pt x="8791384" y="3867377"/>
                  <a:pt x="8791664" y="3887976"/>
                  <a:pt x="8783027" y="3905250"/>
                </a:cubicBezTo>
                <a:cubicBezTo>
                  <a:pt x="8777907" y="3915489"/>
                  <a:pt x="8763977" y="3917950"/>
                  <a:pt x="8754452" y="3924300"/>
                </a:cubicBezTo>
                <a:cubicBezTo>
                  <a:pt x="8757627" y="3965575"/>
                  <a:pt x="8757521" y="4007235"/>
                  <a:pt x="8763977" y="4048125"/>
                </a:cubicBezTo>
                <a:cubicBezTo>
                  <a:pt x="8767109" y="4067960"/>
                  <a:pt x="8783027" y="4105275"/>
                  <a:pt x="8783027" y="4105275"/>
                </a:cubicBezTo>
                <a:cubicBezTo>
                  <a:pt x="8774723" y="4159254"/>
                  <a:pt x="8795301" y="4228184"/>
                  <a:pt x="8735402" y="4248150"/>
                </a:cubicBezTo>
                <a:cubicBezTo>
                  <a:pt x="8717080" y="4254257"/>
                  <a:pt x="8697302" y="4254500"/>
                  <a:pt x="8678252" y="4257675"/>
                </a:cubicBezTo>
                <a:cubicBezTo>
                  <a:pt x="8579827" y="4254500"/>
                  <a:pt x="8481283" y="4253933"/>
                  <a:pt x="8382977" y="4248150"/>
                </a:cubicBezTo>
                <a:cubicBezTo>
                  <a:pt x="8358643" y="4246719"/>
                  <a:pt x="8345539" y="4230839"/>
                  <a:pt x="8325827" y="4219575"/>
                </a:cubicBezTo>
                <a:cubicBezTo>
                  <a:pt x="8313499" y="4212530"/>
                  <a:pt x="8300910" y="4205798"/>
                  <a:pt x="8287727" y="4200525"/>
                </a:cubicBezTo>
                <a:cubicBezTo>
                  <a:pt x="8269083" y="4193067"/>
                  <a:pt x="8250384" y="4184776"/>
                  <a:pt x="8230577" y="4181475"/>
                </a:cubicBezTo>
                <a:cubicBezTo>
                  <a:pt x="8163523" y="4170299"/>
                  <a:pt x="8191749" y="4178057"/>
                  <a:pt x="8144852" y="4162425"/>
                </a:cubicBezTo>
                <a:cubicBezTo>
                  <a:pt x="8128627" y="4173242"/>
                  <a:pt x="8089992" y="4198235"/>
                  <a:pt x="8078177" y="4210050"/>
                </a:cubicBezTo>
                <a:cubicBezTo>
                  <a:pt x="8066952" y="4221275"/>
                  <a:pt x="8061467" y="4237603"/>
                  <a:pt x="8049602" y="4248150"/>
                </a:cubicBezTo>
                <a:cubicBezTo>
                  <a:pt x="8032490" y="4263361"/>
                  <a:pt x="8011502" y="4273550"/>
                  <a:pt x="7992452" y="4286250"/>
                </a:cubicBezTo>
                <a:cubicBezTo>
                  <a:pt x="7982927" y="4292600"/>
                  <a:pt x="7974737" y="4301680"/>
                  <a:pt x="7963877" y="4305300"/>
                </a:cubicBezTo>
                <a:cubicBezTo>
                  <a:pt x="7954352" y="4308475"/>
                  <a:pt x="7944282" y="4310335"/>
                  <a:pt x="7935302" y="4314825"/>
                </a:cubicBezTo>
                <a:cubicBezTo>
                  <a:pt x="7925063" y="4319945"/>
                  <a:pt x="7916966" y="4328755"/>
                  <a:pt x="7906727" y="4333875"/>
                </a:cubicBezTo>
                <a:cubicBezTo>
                  <a:pt x="7897747" y="4338365"/>
                  <a:pt x="7887132" y="4338910"/>
                  <a:pt x="7878152" y="4343400"/>
                </a:cubicBezTo>
                <a:cubicBezTo>
                  <a:pt x="7858140" y="4353406"/>
                  <a:pt x="7834407" y="4373790"/>
                  <a:pt x="7821002" y="4391025"/>
                </a:cubicBezTo>
                <a:cubicBezTo>
                  <a:pt x="7806946" y="4409097"/>
                  <a:pt x="7799091" y="4431986"/>
                  <a:pt x="7782902" y="4448175"/>
                </a:cubicBezTo>
                <a:cubicBezTo>
                  <a:pt x="7761836" y="4469241"/>
                  <a:pt x="7748538" y="4478803"/>
                  <a:pt x="7735277" y="4505325"/>
                </a:cubicBezTo>
                <a:cubicBezTo>
                  <a:pt x="7730787" y="4514305"/>
                  <a:pt x="7728927" y="4524375"/>
                  <a:pt x="7725752" y="4533900"/>
                </a:cubicBezTo>
                <a:cubicBezTo>
                  <a:pt x="7728927" y="4572000"/>
                  <a:pt x="7728992" y="4610488"/>
                  <a:pt x="7735277" y="4648200"/>
                </a:cubicBezTo>
                <a:cubicBezTo>
                  <a:pt x="7738578" y="4668007"/>
                  <a:pt x="7749457" y="4685869"/>
                  <a:pt x="7754327" y="4705350"/>
                </a:cubicBezTo>
                <a:lnTo>
                  <a:pt x="7763852" y="4743450"/>
                </a:lnTo>
                <a:cubicBezTo>
                  <a:pt x="7746786" y="4914112"/>
                  <a:pt x="7774323" y="4789182"/>
                  <a:pt x="7735277" y="4867275"/>
                </a:cubicBezTo>
                <a:cubicBezTo>
                  <a:pt x="7730787" y="4876255"/>
                  <a:pt x="7732024" y="4888010"/>
                  <a:pt x="7725752" y="4895850"/>
                </a:cubicBezTo>
                <a:cubicBezTo>
                  <a:pt x="7712323" y="4912636"/>
                  <a:pt x="7687426" y="4918150"/>
                  <a:pt x="7668602" y="4924425"/>
                </a:cubicBezTo>
                <a:cubicBezTo>
                  <a:pt x="7110699" y="4901179"/>
                  <a:pt x="7767740" y="4924425"/>
                  <a:pt x="6678002" y="4924425"/>
                </a:cubicBezTo>
                <a:cubicBezTo>
                  <a:pt x="6592218" y="4924425"/>
                  <a:pt x="6506552" y="4918075"/>
                  <a:pt x="6420827" y="4914900"/>
                </a:cubicBezTo>
                <a:cubicBezTo>
                  <a:pt x="6396757" y="4842690"/>
                  <a:pt x="6413825" y="4873814"/>
                  <a:pt x="6373202" y="4819650"/>
                </a:cubicBezTo>
                <a:cubicBezTo>
                  <a:pt x="6376377" y="4803775"/>
                  <a:pt x="6380265" y="4788026"/>
                  <a:pt x="6382727" y="4772025"/>
                </a:cubicBezTo>
                <a:cubicBezTo>
                  <a:pt x="6386619" y="4746725"/>
                  <a:pt x="6388044" y="4721074"/>
                  <a:pt x="6392252" y="4695825"/>
                </a:cubicBezTo>
                <a:cubicBezTo>
                  <a:pt x="6394404" y="4682912"/>
                  <a:pt x="6398602" y="4670425"/>
                  <a:pt x="6401777" y="4657725"/>
                </a:cubicBezTo>
                <a:cubicBezTo>
                  <a:pt x="6395427" y="4625975"/>
                  <a:pt x="6398232" y="4590900"/>
                  <a:pt x="6382727" y="4562475"/>
                </a:cubicBezTo>
                <a:cubicBezTo>
                  <a:pt x="6376458" y="4550983"/>
                  <a:pt x="6356659" y="4558107"/>
                  <a:pt x="6344627" y="4552950"/>
                </a:cubicBezTo>
                <a:cubicBezTo>
                  <a:pt x="6334105" y="4548441"/>
                  <a:pt x="6326574" y="4538409"/>
                  <a:pt x="6316052" y="4533900"/>
                </a:cubicBezTo>
                <a:cubicBezTo>
                  <a:pt x="6304020" y="4528743"/>
                  <a:pt x="6290731" y="4527215"/>
                  <a:pt x="6277952" y="4524375"/>
                </a:cubicBezTo>
                <a:cubicBezTo>
                  <a:pt x="6169121" y="4500190"/>
                  <a:pt x="6285145" y="4528554"/>
                  <a:pt x="6192227" y="4505325"/>
                </a:cubicBezTo>
                <a:cubicBezTo>
                  <a:pt x="6157302" y="4508500"/>
                  <a:pt x="6121096" y="4504955"/>
                  <a:pt x="6087452" y="4514850"/>
                </a:cubicBezTo>
                <a:cubicBezTo>
                  <a:pt x="6065487" y="4521310"/>
                  <a:pt x="6049352" y="4540250"/>
                  <a:pt x="6030302" y="4552950"/>
                </a:cubicBezTo>
                <a:lnTo>
                  <a:pt x="6001727" y="4572000"/>
                </a:lnTo>
                <a:cubicBezTo>
                  <a:pt x="5992202" y="4578350"/>
                  <a:pt x="5984012" y="4587430"/>
                  <a:pt x="5973152" y="4591050"/>
                </a:cubicBezTo>
                <a:lnTo>
                  <a:pt x="5916002" y="4610100"/>
                </a:lnTo>
                <a:cubicBezTo>
                  <a:pt x="5906477" y="4613275"/>
                  <a:pt x="5897167" y="4617190"/>
                  <a:pt x="5887427" y="4619625"/>
                </a:cubicBezTo>
                <a:cubicBezTo>
                  <a:pt x="5874727" y="4622800"/>
                  <a:pt x="5861584" y="4624553"/>
                  <a:pt x="5849327" y="4629150"/>
                </a:cubicBezTo>
                <a:cubicBezTo>
                  <a:pt x="5836032" y="4634136"/>
                  <a:pt x="5824278" y="4642607"/>
                  <a:pt x="5811227" y="4648200"/>
                </a:cubicBezTo>
                <a:cubicBezTo>
                  <a:pt x="5788389" y="4657988"/>
                  <a:pt x="5768719" y="4660345"/>
                  <a:pt x="5744552" y="4667250"/>
                </a:cubicBezTo>
                <a:cubicBezTo>
                  <a:pt x="5676211" y="4686776"/>
                  <a:pt x="5765178" y="4666935"/>
                  <a:pt x="5668352" y="4686300"/>
                </a:cubicBezTo>
                <a:cubicBezTo>
                  <a:pt x="5582627" y="4683125"/>
                  <a:pt x="5496156" y="4688496"/>
                  <a:pt x="5411177" y="4676775"/>
                </a:cubicBezTo>
                <a:cubicBezTo>
                  <a:pt x="5399837" y="4675211"/>
                  <a:pt x="5401652" y="4654550"/>
                  <a:pt x="5392127" y="4648200"/>
                </a:cubicBezTo>
                <a:cubicBezTo>
                  <a:pt x="5381235" y="4640938"/>
                  <a:pt x="5366566" y="4642437"/>
                  <a:pt x="5354027" y="4638675"/>
                </a:cubicBezTo>
                <a:cubicBezTo>
                  <a:pt x="5334793" y="4632905"/>
                  <a:pt x="5315927" y="4625975"/>
                  <a:pt x="5296877" y="4619625"/>
                </a:cubicBezTo>
                <a:lnTo>
                  <a:pt x="5268302" y="4610100"/>
                </a:lnTo>
                <a:lnTo>
                  <a:pt x="5239727" y="4600575"/>
                </a:lnTo>
                <a:lnTo>
                  <a:pt x="5163527" y="4610100"/>
                </a:lnTo>
                <a:cubicBezTo>
                  <a:pt x="5134973" y="4613459"/>
                  <a:pt x="5106219" y="4615253"/>
                  <a:pt x="5077802" y="4619625"/>
                </a:cubicBezTo>
                <a:cubicBezTo>
                  <a:pt x="5064863" y="4621616"/>
                  <a:pt x="5052582" y="4626808"/>
                  <a:pt x="5039702" y="4629150"/>
                </a:cubicBezTo>
                <a:cubicBezTo>
                  <a:pt x="5017613" y="4633166"/>
                  <a:pt x="4995172" y="4634984"/>
                  <a:pt x="4973027" y="4638675"/>
                </a:cubicBezTo>
                <a:cubicBezTo>
                  <a:pt x="4957058" y="4641337"/>
                  <a:pt x="4941480" y="4646308"/>
                  <a:pt x="4925402" y="4648200"/>
                </a:cubicBezTo>
                <a:cubicBezTo>
                  <a:pt x="4887432" y="4652667"/>
                  <a:pt x="4849202" y="4654550"/>
                  <a:pt x="4811102" y="4657725"/>
                </a:cubicBezTo>
                <a:cubicBezTo>
                  <a:pt x="4755075" y="4676401"/>
                  <a:pt x="4800567" y="4663312"/>
                  <a:pt x="4706327" y="4676775"/>
                </a:cubicBezTo>
                <a:cubicBezTo>
                  <a:pt x="4687208" y="4679506"/>
                  <a:pt x="4668227" y="4683125"/>
                  <a:pt x="4649177" y="4686300"/>
                </a:cubicBezTo>
                <a:cubicBezTo>
                  <a:pt x="4636477" y="4692650"/>
                  <a:pt x="4624128" y="4699757"/>
                  <a:pt x="4611077" y="4705350"/>
                </a:cubicBezTo>
                <a:cubicBezTo>
                  <a:pt x="4601849" y="4709305"/>
                  <a:pt x="4591482" y="4710385"/>
                  <a:pt x="4582502" y="4714875"/>
                </a:cubicBezTo>
                <a:cubicBezTo>
                  <a:pt x="4572263" y="4719995"/>
                  <a:pt x="4564646" y="4729905"/>
                  <a:pt x="4553927" y="4733925"/>
                </a:cubicBezTo>
                <a:cubicBezTo>
                  <a:pt x="4538768" y="4739609"/>
                  <a:pt x="4522106" y="4739938"/>
                  <a:pt x="4506302" y="4743450"/>
                </a:cubicBezTo>
                <a:cubicBezTo>
                  <a:pt x="4425464" y="4761414"/>
                  <a:pt x="4517104" y="4745989"/>
                  <a:pt x="4401527" y="4762500"/>
                </a:cubicBezTo>
                <a:cubicBezTo>
                  <a:pt x="4349705" y="4761099"/>
                  <a:pt x="4085327" y="4763775"/>
                  <a:pt x="3963377" y="4743450"/>
                </a:cubicBezTo>
                <a:cubicBezTo>
                  <a:pt x="3939008" y="4739389"/>
                  <a:pt x="3918783" y="4724338"/>
                  <a:pt x="3896702" y="4714875"/>
                </a:cubicBezTo>
                <a:cubicBezTo>
                  <a:pt x="3861325" y="4699713"/>
                  <a:pt x="3871854" y="4713219"/>
                  <a:pt x="3839552" y="4686300"/>
                </a:cubicBezTo>
                <a:cubicBezTo>
                  <a:pt x="3807954" y="4659968"/>
                  <a:pt x="3817875" y="4656412"/>
                  <a:pt x="3782402" y="4638675"/>
                </a:cubicBezTo>
                <a:cubicBezTo>
                  <a:pt x="3773422" y="4634185"/>
                  <a:pt x="3763859" y="4629568"/>
                  <a:pt x="3753827" y="4629150"/>
                </a:cubicBezTo>
                <a:cubicBezTo>
                  <a:pt x="3611041" y="4623201"/>
                  <a:pt x="3468077" y="4622800"/>
                  <a:pt x="3325202" y="4619625"/>
                </a:cubicBezTo>
                <a:cubicBezTo>
                  <a:pt x="3315577" y="4613208"/>
                  <a:pt x="3269235" y="4585012"/>
                  <a:pt x="3268052" y="4572000"/>
                </a:cubicBezTo>
                <a:cubicBezTo>
                  <a:pt x="3265682" y="4545926"/>
                  <a:pt x="3280213" y="4521059"/>
                  <a:pt x="3287102" y="4495800"/>
                </a:cubicBezTo>
                <a:cubicBezTo>
                  <a:pt x="3289744" y="4486114"/>
                  <a:pt x="3290355" y="4475065"/>
                  <a:pt x="3296627" y="4467225"/>
                </a:cubicBezTo>
                <a:cubicBezTo>
                  <a:pt x="3303778" y="4458286"/>
                  <a:pt x="3315677" y="4454525"/>
                  <a:pt x="3325202" y="4448175"/>
                </a:cubicBezTo>
                <a:cubicBezTo>
                  <a:pt x="3359140" y="4380300"/>
                  <a:pt x="3347503" y="4420285"/>
                  <a:pt x="3334727" y="4305300"/>
                </a:cubicBezTo>
                <a:cubicBezTo>
                  <a:pt x="3334135" y="4299976"/>
                  <a:pt x="3327671" y="4228042"/>
                  <a:pt x="3315677" y="4210050"/>
                </a:cubicBezTo>
                <a:cubicBezTo>
                  <a:pt x="3303344" y="4191550"/>
                  <a:pt x="3265508" y="4164454"/>
                  <a:pt x="3249002" y="4152900"/>
                </a:cubicBezTo>
                <a:cubicBezTo>
                  <a:pt x="3098839" y="4047786"/>
                  <a:pt x="3250698" y="4148985"/>
                  <a:pt x="3163277" y="4105275"/>
                </a:cubicBezTo>
                <a:cubicBezTo>
                  <a:pt x="3153038" y="4100155"/>
                  <a:pt x="3145163" y="4090874"/>
                  <a:pt x="3134702" y="4086225"/>
                </a:cubicBezTo>
                <a:cubicBezTo>
                  <a:pt x="3032687" y="4040885"/>
                  <a:pt x="3113646" y="4091238"/>
                  <a:pt x="3048977" y="4048125"/>
                </a:cubicBezTo>
                <a:cubicBezTo>
                  <a:pt x="2998177" y="3971925"/>
                  <a:pt x="3064852" y="4064000"/>
                  <a:pt x="3001352" y="4000500"/>
                </a:cubicBezTo>
                <a:cubicBezTo>
                  <a:pt x="2993257" y="3992405"/>
                  <a:pt x="2989631" y="3980719"/>
                  <a:pt x="2982302" y="3971925"/>
                </a:cubicBezTo>
                <a:cubicBezTo>
                  <a:pt x="2959383" y="3944423"/>
                  <a:pt x="2953249" y="3943031"/>
                  <a:pt x="2925152" y="3924300"/>
                </a:cubicBezTo>
                <a:cubicBezTo>
                  <a:pt x="2894963" y="3879017"/>
                  <a:pt x="2909722" y="3906585"/>
                  <a:pt x="2887052" y="3838575"/>
                </a:cubicBezTo>
                <a:lnTo>
                  <a:pt x="2877527" y="3810000"/>
                </a:lnTo>
                <a:lnTo>
                  <a:pt x="2868002" y="3781425"/>
                </a:lnTo>
                <a:cubicBezTo>
                  <a:pt x="2871177" y="3768725"/>
                  <a:pt x="2871032" y="3754691"/>
                  <a:pt x="2877527" y="3743325"/>
                </a:cubicBezTo>
                <a:cubicBezTo>
                  <a:pt x="2885953" y="3728579"/>
                  <a:pt x="2918896" y="3703590"/>
                  <a:pt x="2934677" y="3695700"/>
                </a:cubicBezTo>
                <a:cubicBezTo>
                  <a:pt x="2943657" y="3691210"/>
                  <a:pt x="2954272" y="3690665"/>
                  <a:pt x="2963252" y="3686175"/>
                </a:cubicBezTo>
                <a:cubicBezTo>
                  <a:pt x="2973491" y="3681055"/>
                  <a:pt x="2982302" y="3673475"/>
                  <a:pt x="2991827" y="3667125"/>
                </a:cubicBezTo>
                <a:cubicBezTo>
                  <a:pt x="2988652" y="3632200"/>
                  <a:pt x="2989180" y="3596738"/>
                  <a:pt x="2982302" y="3562350"/>
                </a:cubicBezTo>
                <a:cubicBezTo>
                  <a:pt x="2976493" y="3533304"/>
                  <a:pt x="2960264" y="3516572"/>
                  <a:pt x="2934677" y="3505200"/>
                </a:cubicBezTo>
                <a:cubicBezTo>
                  <a:pt x="2916327" y="3497045"/>
                  <a:pt x="2894235" y="3497289"/>
                  <a:pt x="2877527" y="3486150"/>
                </a:cubicBezTo>
                <a:cubicBezTo>
                  <a:pt x="2838060" y="3459838"/>
                  <a:pt x="2860058" y="3469876"/>
                  <a:pt x="2810852" y="3457575"/>
                </a:cubicBezTo>
                <a:cubicBezTo>
                  <a:pt x="2728960" y="3402980"/>
                  <a:pt x="2832572" y="3468435"/>
                  <a:pt x="2753702" y="3429000"/>
                </a:cubicBezTo>
                <a:cubicBezTo>
                  <a:pt x="2743463" y="3423880"/>
                  <a:pt x="2735649" y="3414459"/>
                  <a:pt x="2725127" y="3409950"/>
                </a:cubicBezTo>
                <a:cubicBezTo>
                  <a:pt x="2682401" y="3391639"/>
                  <a:pt x="2695523" y="3409436"/>
                  <a:pt x="2658452" y="3390900"/>
                </a:cubicBezTo>
                <a:cubicBezTo>
                  <a:pt x="2593048" y="3358198"/>
                  <a:pt x="2674136" y="3380702"/>
                  <a:pt x="2582252" y="3362325"/>
                </a:cubicBezTo>
                <a:cubicBezTo>
                  <a:pt x="2572727" y="3355975"/>
                  <a:pt x="2564199" y="3347784"/>
                  <a:pt x="2553677" y="3343275"/>
                </a:cubicBezTo>
                <a:cubicBezTo>
                  <a:pt x="2541645" y="3338118"/>
                  <a:pt x="2528164" y="3337346"/>
                  <a:pt x="2515577" y="3333750"/>
                </a:cubicBezTo>
                <a:cubicBezTo>
                  <a:pt x="2505923" y="3330992"/>
                  <a:pt x="2496527" y="3327400"/>
                  <a:pt x="2487002" y="3324225"/>
                </a:cubicBezTo>
                <a:cubicBezTo>
                  <a:pt x="2467952" y="3305175"/>
                  <a:pt x="2444796" y="3289491"/>
                  <a:pt x="2429852" y="3267075"/>
                </a:cubicBezTo>
                <a:cubicBezTo>
                  <a:pt x="2423502" y="3257550"/>
                  <a:pt x="2418897" y="3246595"/>
                  <a:pt x="2410802" y="3238500"/>
                </a:cubicBezTo>
                <a:cubicBezTo>
                  <a:pt x="2402707" y="3230405"/>
                  <a:pt x="2391021" y="3226779"/>
                  <a:pt x="2382227" y="3219450"/>
                </a:cubicBezTo>
                <a:cubicBezTo>
                  <a:pt x="2371879" y="3210826"/>
                  <a:pt x="2363177" y="3200400"/>
                  <a:pt x="2353652" y="3190875"/>
                </a:cubicBezTo>
                <a:cubicBezTo>
                  <a:pt x="2304505" y="3043433"/>
                  <a:pt x="2360835" y="3195716"/>
                  <a:pt x="2315552" y="3105150"/>
                </a:cubicBezTo>
                <a:cubicBezTo>
                  <a:pt x="2311062" y="3096170"/>
                  <a:pt x="2311348" y="3085089"/>
                  <a:pt x="2306027" y="3076575"/>
                </a:cubicBezTo>
                <a:cubicBezTo>
                  <a:pt x="2267802" y="3015414"/>
                  <a:pt x="2276810" y="3045324"/>
                  <a:pt x="2239352" y="3000375"/>
                </a:cubicBezTo>
                <a:cubicBezTo>
                  <a:pt x="2217388" y="2974019"/>
                  <a:pt x="2223033" y="2964096"/>
                  <a:pt x="2191727" y="2943225"/>
                </a:cubicBezTo>
                <a:cubicBezTo>
                  <a:pt x="2183373" y="2937656"/>
                  <a:pt x="2171929" y="2938576"/>
                  <a:pt x="2163152" y="2933700"/>
                </a:cubicBezTo>
                <a:cubicBezTo>
                  <a:pt x="2143138" y="2922581"/>
                  <a:pt x="2122191" y="2911789"/>
                  <a:pt x="2106002" y="2895600"/>
                </a:cubicBezTo>
                <a:cubicBezTo>
                  <a:pt x="2096477" y="2886075"/>
                  <a:pt x="2088635" y="2874497"/>
                  <a:pt x="2077427" y="2867025"/>
                </a:cubicBezTo>
                <a:cubicBezTo>
                  <a:pt x="2061416" y="2856351"/>
                  <a:pt x="1999345" y="2849613"/>
                  <a:pt x="1991702" y="2847975"/>
                </a:cubicBezTo>
                <a:cubicBezTo>
                  <a:pt x="1966101" y="2842489"/>
                  <a:pt x="1940902" y="2835275"/>
                  <a:pt x="1915502" y="2828925"/>
                </a:cubicBezTo>
                <a:cubicBezTo>
                  <a:pt x="1830450" y="2807662"/>
                  <a:pt x="1849345" y="2811310"/>
                  <a:pt x="1705952" y="2790825"/>
                </a:cubicBezTo>
                <a:lnTo>
                  <a:pt x="1639277" y="2781300"/>
                </a:lnTo>
                <a:cubicBezTo>
                  <a:pt x="1620189" y="2778363"/>
                  <a:pt x="1601334" y="2773797"/>
                  <a:pt x="1582127" y="2771775"/>
                </a:cubicBezTo>
                <a:cubicBezTo>
                  <a:pt x="1540958" y="2767441"/>
                  <a:pt x="1499577" y="2765425"/>
                  <a:pt x="1458302" y="2762250"/>
                </a:cubicBezTo>
                <a:cubicBezTo>
                  <a:pt x="1455127" y="2752725"/>
                  <a:pt x="1455311" y="2741298"/>
                  <a:pt x="1448777" y="2733675"/>
                </a:cubicBezTo>
                <a:cubicBezTo>
                  <a:pt x="1422356" y="2702851"/>
                  <a:pt x="1396782" y="2693390"/>
                  <a:pt x="1363052" y="2676525"/>
                </a:cubicBezTo>
                <a:cubicBezTo>
                  <a:pt x="1363052" y="2676525"/>
                  <a:pt x="1312111" y="2688686"/>
                  <a:pt x="1286852" y="2695575"/>
                </a:cubicBezTo>
                <a:cubicBezTo>
                  <a:pt x="1277166" y="2698217"/>
                  <a:pt x="1267054" y="2700224"/>
                  <a:pt x="1258277" y="2705100"/>
                </a:cubicBezTo>
                <a:cubicBezTo>
                  <a:pt x="1238263" y="2716219"/>
                  <a:pt x="1220177" y="2730500"/>
                  <a:pt x="1201127" y="2743200"/>
                </a:cubicBezTo>
                <a:cubicBezTo>
                  <a:pt x="1191602" y="2749550"/>
                  <a:pt x="1183412" y="2758630"/>
                  <a:pt x="1172552" y="2762250"/>
                </a:cubicBezTo>
                <a:lnTo>
                  <a:pt x="1115402" y="2781300"/>
                </a:lnTo>
                <a:cubicBezTo>
                  <a:pt x="1055077" y="2778125"/>
                  <a:pt x="994405" y="2778972"/>
                  <a:pt x="934427" y="2771775"/>
                </a:cubicBezTo>
                <a:cubicBezTo>
                  <a:pt x="914490" y="2769383"/>
                  <a:pt x="896758" y="2757595"/>
                  <a:pt x="877277" y="2752725"/>
                </a:cubicBezTo>
                <a:lnTo>
                  <a:pt x="839177" y="2743200"/>
                </a:lnTo>
                <a:cubicBezTo>
                  <a:pt x="829652" y="2736850"/>
                  <a:pt x="820841" y="2729270"/>
                  <a:pt x="810602" y="2724150"/>
                </a:cubicBezTo>
                <a:cubicBezTo>
                  <a:pt x="764284" y="2700991"/>
                  <a:pt x="721483" y="2719670"/>
                  <a:pt x="667727" y="2724150"/>
                </a:cubicBezTo>
                <a:cubicBezTo>
                  <a:pt x="523284" y="2820445"/>
                  <a:pt x="671531" y="2716218"/>
                  <a:pt x="582002" y="2790825"/>
                </a:cubicBezTo>
                <a:cubicBezTo>
                  <a:pt x="502436" y="2857130"/>
                  <a:pt x="608334" y="2754968"/>
                  <a:pt x="524852" y="2838450"/>
                </a:cubicBezTo>
                <a:cubicBezTo>
                  <a:pt x="508087" y="2888745"/>
                  <a:pt x="520896" y="2858671"/>
                  <a:pt x="477227" y="2924175"/>
                </a:cubicBezTo>
                <a:lnTo>
                  <a:pt x="458177" y="2952750"/>
                </a:lnTo>
                <a:lnTo>
                  <a:pt x="439127" y="2981325"/>
                </a:lnTo>
                <a:cubicBezTo>
                  <a:pt x="423482" y="3043903"/>
                  <a:pt x="439787" y="2996839"/>
                  <a:pt x="410552" y="3048000"/>
                </a:cubicBezTo>
                <a:cubicBezTo>
                  <a:pt x="403507" y="3060328"/>
                  <a:pt x="399755" y="3074546"/>
                  <a:pt x="391502" y="3086100"/>
                </a:cubicBezTo>
                <a:cubicBezTo>
                  <a:pt x="383672" y="3097061"/>
                  <a:pt x="371197" y="3104042"/>
                  <a:pt x="362927" y="3114675"/>
                </a:cubicBezTo>
                <a:cubicBezTo>
                  <a:pt x="348871" y="3132747"/>
                  <a:pt x="337527" y="3152775"/>
                  <a:pt x="324827" y="3171825"/>
                </a:cubicBezTo>
                <a:cubicBezTo>
                  <a:pt x="318477" y="3181350"/>
                  <a:pt x="310897" y="3190161"/>
                  <a:pt x="305777" y="3200400"/>
                </a:cubicBezTo>
                <a:cubicBezTo>
                  <a:pt x="299427" y="3213100"/>
                  <a:pt x="295246" y="3227141"/>
                  <a:pt x="286727" y="3238500"/>
                </a:cubicBezTo>
                <a:cubicBezTo>
                  <a:pt x="275951" y="3252868"/>
                  <a:pt x="260454" y="3263083"/>
                  <a:pt x="248627" y="3276600"/>
                </a:cubicBezTo>
                <a:cubicBezTo>
                  <a:pt x="238173" y="3288547"/>
                  <a:pt x="229577" y="3302000"/>
                  <a:pt x="220052" y="3314700"/>
                </a:cubicBezTo>
                <a:cubicBezTo>
                  <a:pt x="193186" y="3395299"/>
                  <a:pt x="236465" y="3272350"/>
                  <a:pt x="153377" y="3438525"/>
                </a:cubicBezTo>
                <a:cubicBezTo>
                  <a:pt x="143852" y="3457575"/>
                  <a:pt x="135534" y="3477278"/>
                  <a:pt x="124802" y="3495675"/>
                </a:cubicBezTo>
                <a:cubicBezTo>
                  <a:pt x="113266" y="3515451"/>
                  <a:pt x="86702" y="3552825"/>
                  <a:pt x="86702" y="3552825"/>
                </a:cubicBezTo>
                <a:cubicBezTo>
                  <a:pt x="79866" y="3580170"/>
                  <a:pt x="69722" y="3624885"/>
                  <a:pt x="58127" y="3648075"/>
                </a:cubicBezTo>
                <a:cubicBezTo>
                  <a:pt x="51027" y="3662274"/>
                  <a:pt x="39077" y="3673475"/>
                  <a:pt x="29552" y="3686175"/>
                </a:cubicBezTo>
                <a:cubicBezTo>
                  <a:pt x="26377" y="3714750"/>
                  <a:pt x="26051" y="3743787"/>
                  <a:pt x="20027" y="3771900"/>
                </a:cubicBezTo>
                <a:cubicBezTo>
                  <a:pt x="16444" y="3788618"/>
                  <a:pt x="1205" y="3802429"/>
                  <a:pt x="977" y="3819525"/>
                </a:cubicBezTo>
                <a:cubicBezTo>
                  <a:pt x="-1986" y="4041778"/>
                  <a:pt x="1959" y="4264167"/>
                  <a:pt x="10502" y="4486275"/>
                </a:cubicBezTo>
                <a:cubicBezTo>
                  <a:pt x="12612" y="4541145"/>
                  <a:pt x="28702" y="4549552"/>
                  <a:pt x="39077" y="4591050"/>
                </a:cubicBezTo>
                <a:cubicBezTo>
                  <a:pt x="58719" y="4669616"/>
                  <a:pt x="38571" y="4608329"/>
                  <a:pt x="58127" y="4676775"/>
                </a:cubicBezTo>
                <a:cubicBezTo>
                  <a:pt x="60885" y="4686429"/>
                  <a:pt x="63162" y="4696370"/>
                  <a:pt x="67652" y="4705350"/>
                </a:cubicBezTo>
                <a:cubicBezTo>
                  <a:pt x="72772" y="4715589"/>
                  <a:pt x="80352" y="4724400"/>
                  <a:pt x="86702" y="4733925"/>
                </a:cubicBezTo>
                <a:cubicBezTo>
                  <a:pt x="89877" y="4749800"/>
                  <a:pt x="93331" y="4765622"/>
                  <a:pt x="96227" y="4781550"/>
                </a:cubicBezTo>
                <a:cubicBezTo>
                  <a:pt x="99682" y="4800551"/>
                  <a:pt x="100203" y="4820202"/>
                  <a:pt x="105752" y="4838700"/>
                </a:cubicBezTo>
                <a:cubicBezTo>
                  <a:pt x="146642" y="4974999"/>
                  <a:pt x="108044" y="4800242"/>
                  <a:pt x="134327" y="4905375"/>
                </a:cubicBezTo>
                <a:cubicBezTo>
                  <a:pt x="138254" y="4921081"/>
                  <a:pt x="138168" y="4937841"/>
                  <a:pt x="143852" y="4953000"/>
                </a:cubicBezTo>
                <a:cubicBezTo>
                  <a:pt x="147872" y="4963719"/>
                  <a:pt x="157782" y="4971336"/>
                  <a:pt x="162902" y="4981575"/>
                </a:cubicBezTo>
                <a:cubicBezTo>
                  <a:pt x="167392" y="4990555"/>
                  <a:pt x="168996" y="5000714"/>
                  <a:pt x="172427" y="5010150"/>
                </a:cubicBezTo>
                <a:cubicBezTo>
                  <a:pt x="181698" y="5035644"/>
                  <a:pt x="191878" y="5060803"/>
                  <a:pt x="201002" y="5086350"/>
                </a:cubicBezTo>
                <a:cubicBezTo>
                  <a:pt x="207756" y="5105261"/>
                  <a:pt x="211743" y="5125219"/>
                  <a:pt x="220052" y="5143500"/>
                </a:cubicBezTo>
                <a:cubicBezTo>
                  <a:pt x="227713" y="5160354"/>
                  <a:pt x="240348" y="5174566"/>
                  <a:pt x="248627" y="5191125"/>
                </a:cubicBezTo>
                <a:cubicBezTo>
                  <a:pt x="253117" y="5200105"/>
                  <a:pt x="254627" y="5210299"/>
                  <a:pt x="258152" y="5219700"/>
                </a:cubicBezTo>
                <a:cubicBezTo>
                  <a:pt x="297914" y="5325731"/>
                  <a:pt x="256229" y="5204407"/>
                  <a:pt x="296252" y="5324475"/>
                </a:cubicBezTo>
                <a:cubicBezTo>
                  <a:pt x="299427" y="5334000"/>
                  <a:pt x="302048" y="5343728"/>
                  <a:pt x="305777" y="5353050"/>
                </a:cubicBezTo>
                <a:cubicBezTo>
                  <a:pt x="312127" y="5368925"/>
                  <a:pt x="319914" y="5384298"/>
                  <a:pt x="324827" y="5400675"/>
                </a:cubicBezTo>
                <a:cubicBezTo>
                  <a:pt x="329479" y="5416182"/>
                  <a:pt x="329700" y="5432793"/>
                  <a:pt x="334352" y="5448300"/>
                </a:cubicBezTo>
                <a:cubicBezTo>
                  <a:pt x="339265" y="5464677"/>
                  <a:pt x="347559" y="5479857"/>
                  <a:pt x="353402" y="5495925"/>
                </a:cubicBezTo>
                <a:cubicBezTo>
                  <a:pt x="360264" y="5514796"/>
                  <a:pt x="366102" y="5534025"/>
                  <a:pt x="372452" y="5553075"/>
                </a:cubicBezTo>
                <a:cubicBezTo>
                  <a:pt x="381977" y="5581650"/>
                  <a:pt x="396075" y="5609089"/>
                  <a:pt x="401027" y="5638800"/>
                </a:cubicBezTo>
                <a:cubicBezTo>
                  <a:pt x="404202" y="5657850"/>
                  <a:pt x="405003" y="5677452"/>
                  <a:pt x="410552" y="5695950"/>
                </a:cubicBezTo>
                <a:cubicBezTo>
                  <a:pt x="417144" y="5717922"/>
                  <a:pt x="435898" y="5743493"/>
                  <a:pt x="448652" y="5762625"/>
                </a:cubicBezTo>
                <a:cubicBezTo>
                  <a:pt x="457575" y="5807240"/>
                  <a:pt x="456342" y="5816104"/>
                  <a:pt x="477227" y="5857875"/>
                </a:cubicBezTo>
                <a:cubicBezTo>
                  <a:pt x="525056" y="5953534"/>
                  <a:pt x="465230" y="5807658"/>
                  <a:pt x="515327" y="5924550"/>
                </a:cubicBezTo>
                <a:cubicBezTo>
                  <a:pt x="519282" y="5933778"/>
                  <a:pt x="520897" y="5943897"/>
                  <a:pt x="524852" y="5953125"/>
                </a:cubicBezTo>
                <a:cubicBezTo>
                  <a:pt x="530445" y="5966176"/>
                  <a:pt x="538309" y="5978174"/>
                  <a:pt x="543902" y="5991225"/>
                </a:cubicBezTo>
                <a:cubicBezTo>
                  <a:pt x="547857" y="6000453"/>
                  <a:pt x="548551" y="6011023"/>
                  <a:pt x="553427" y="6019800"/>
                </a:cubicBezTo>
                <a:cubicBezTo>
                  <a:pt x="601575" y="6106466"/>
                  <a:pt x="573822" y="6049989"/>
                  <a:pt x="620102" y="6105525"/>
                </a:cubicBezTo>
                <a:cubicBezTo>
                  <a:pt x="627431" y="6114319"/>
                  <a:pt x="631823" y="6125306"/>
                  <a:pt x="639152" y="6134100"/>
                </a:cubicBezTo>
                <a:cubicBezTo>
                  <a:pt x="654087" y="6152022"/>
                  <a:pt x="686255" y="6180376"/>
                  <a:pt x="705827" y="6191250"/>
                </a:cubicBezTo>
                <a:cubicBezTo>
                  <a:pt x="720773" y="6199553"/>
                  <a:pt x="738159" y="6202654"/>
                  <a:pt x="753452" y="6210300"/>
                </a:cubicBezTo>
                <a:cubicBezTo>
                  <a:pt x="763691" y="6215420"/>
                  <a:pt x="771505" y="6224841"/>
                  <a:pt x="782027" y="6229350"/>
                </a:cubicBezTo>
                <a:cubicBezTo>
                  <a:pt x="794059" y="6234507"/>
                  <a:pt x="807870" y="6234278"/>
                  <a:pt x="820127" y="6238875"/>
                </a:cubicBezTo>
                <a:cubicBezTo>
                  <a:pt x="833422" y="6243861"/>
                  <a:pt x="844627" y="6253845"/>
                  <a:pt x="858227" y="6257925"/>
                </a:cubicBezTo>
                <a:cubicBezTo>
                  <a:pt x="876725" y="6263474"/>
                  <a:pt x="896376" y="6263995"/>
                  <a:pt x="915377" y="6267450"/>
                </a:cubicBezTo>
                <a:cubicBezTo>
                  <a:pt x="931305" y="6270346"/>
                  <a:pt x="947127" y="6273800"/>
                  <a:pt x="963002" y="6276975"/>
                </a:cubicBezTo>
                <a:cubicBezTo>
                  <a:pt x="985227" y="6286500"/>
                  <a:pt x="1006566" y="6298439"/>
                  <a:pt x="1029677" y="6305550"/>
                </a:cubicBezTo>
                <a:cubicBezTo>
                  <a:pt x="1048136" y="6311230"/>
                  <a:pt x="1067826" y="6311620"/>
                  <a:pt x="1086827" y="6315075"/>
                </a:cubicBezTo>
                <a:cubicBezTo>
                  <a:pt x="1102755" y="6317971"/>
                  <a:pt x="1118577" y="6321425"/>
                  <a:pt x="1134452" y="6324600"/>
                </a:cubicBezTo>
                <a:cubicBezTo>
                  <a:pt x="1153502" y="6334125"/>
                  <a:pt x="1171396" y="6346440"/>
                  <a:pt x="1191602" y="6353175"/>
                </a:cubicBezTo>
                <a:cubicBezTo>
                  <a:pt x="1209924" y="6359282"/>
                  <a:pt x="1229751" y="6359245"/>
                  <a:pt x="1248752" y="6362700"/>
                </a:cubicBezTo>
                <a:cubicBezTo>
                  <a:pt x="1264680" y="6365596"/>
                  <a:pt x="1280502" y="6369050"/>
                  <a:pt x="1296377" y="6372225"/>
                </a:cubicBezTo>
                <a:cubicBezTo>
                  <a:pt x="1309077" y="6381750"/>
                  <a:pt x="1319024" y="6397164"/>
                  <a:pt x="1334477" y="6400800"/>
                </a:cubicBezTo>
                <a:cubicBezTo>
                  <a:pt x="1374773" y="6410282"/>
                  <a:pt x="1417133" y="6405991"/>
                  <a:pt x="1458302" y="6410325"/>
                </a:cubicBezTo>
                <a:cubicBezTo>
                  <a:pt x="1477509" y="6412347"/>
                  <a:pt x="1496470" y="6416291"/>
                  <a:pt x="1515452" y="6419850"/>
                </a:cubicBezTo>
                <a:cubicBezTo>
                  <a:pt x="1726368" y="6459397"/>
                  <a:pt x="1486127" y="6420862"/>
                  <a:pt x="1725002" y="6448425"/>
                </a:cubicBezTo>
                <a:cubicBezTo>
                  <a:pt x="1769607" y="6453572"/>
                  <a:pt x="1813902" y="6461125"/>
                  <a:pt x="1858352" y="6467475"/>
                </a:cubicBezTo>
                <a:lnTo>
                  <a:pt x="1925027" y="6477000"/>
                </a:lnTo>
                <a:cubicBezTo>
                  <a:pt x="1947252" y="6480175"/>
                  <a:pt x="1969277" y="6485457"/>
                  <a:pt x="1991702" y="6486525"/>
                </a:cubicBezTo>
                <a:lnTo>
                  <a:pt x="2191727" y="6496050"/>
                </a:lnTo>
                <a:lnTo>
                  <a:pt x="3858602" y="6486525"/>
                </a:lnTo>
                <a:cubicBezTo>
                  <a:pt x="3878680" y="6486192"/>
                  <a:pt x="3896702" y="6473825"/>
                  <a:pt x="3915752" y="6467475"/>
                </a:cubicBezTo>
                <a:lnTo>
                  <a:pt x="3944327" y="6457950"/>
                </a:lnTo>
                <a:cubicBezTo>
                  <a:pt x="3953852" y="6448425"/>
                  <a:pt x="3961941" y="6437205"/>
                  <a:pt x="3972902" y="6429375"/>
                </a:cubicBezTo>
                <a:cubicBezTo>
                  <a:pt x="3999049" y="6410698"/>
                  <a:pt x="4017079" y="6413773"/>
                  <a:pt x="4039577" y="6391275"/>
                </a:cubicBezTo>
                <a:cubicBezTo>
                  <a:pt x="4059418" y="6371434"/>
                  <a:pt x="4083123" y="6328223"/>
                  <a:pt x="4096727" y="6305550"/>
                </a:cubicBezTo>
                <a:cubicBezTo>
                  <a:pt x="4099902" y="6289675"/>
                  <a:pt x="4099012" y="6272405"/>
                  <a:pt x="4106252" y="6257925"/>
                </a:cubicBezTo>
                <a:cubicBezTo>
                  <a:pt x="4115419" y="6239590"/>
                  <a:pt x="4146991" y="6221240"/>
                  <a:pt x="4163402" y="6210300"/>
                </a:cubicBezTo>
                <a:cubicBezTo>
                  <a:pt x="4169752" y="6200775"/>
                  <a:pt x="4179163" y="6192690"/>
                  <a:pt x="4182452" y="6181725"/>
                </a:cubicBezTo>
                <a:cubicBezTo>
                  <a:pt x="4203811" y="6110528"/>
                  <a:pt x="4168088" y="6099124"/>
                  <a:pt x="4220552" y="6134100"/>
                </a:cubicBezTo>
                <a:cubicBezTo>
                  <a:pt x="4227681" y="6155487"/>
                  <a:pt x="4239636" y="6193216"/>
                  <a:pt x="4249127" y="6210300"/>
                </a:cubicBezTo>
                <a:cubicBezTo>
                  <a:pt x="4256837" y="6224177"/>
                  <a:pt x="4267023" y="6236653"/>
                  <a:pt x="4277702" y="6248400"/>
                </a:cubicBezTo>
                <a:cubicBezTo>
                  <a:pt x="4298845" y="6271657"/>
                  <a:pt x="4315194" y="6303402"/>
                  <a:pt x="4344377" y="6315075"/>
                </a:cubicBezTo>
                <a:cubicBezTo>
                  <a:pt x="4360252" y="6321425"/>
                  <a:pt x="4375782" y="6328718"/>
                  <a:pt x="4392002" y="6334125"/>
                </a:cubicBezTo>
                <a:cubicBezTo>
                  <a:pt x="4442129" y="6350834"/>
                  <a:pt x="4490255" y="6348663"/>
                  <a:pt x="4544402" y="6353175"/>
                </a:cubicBezTo>
                <a:cubicBezTo>
                  <a:pt x="4654623" y="6408285"/>
                  <a:pt x="4546446" y="6363041"/>
                  <a:pt x="4715852" y="6391275"/>
                </a:cubicBezTo>
                <a:cubicBezTo>
                  <a:pt x="4754590" y="6397731"/>
                  <a:pt x="4792052" y="6410325"/>
                  <a:pt x="4830152" y="6419850"/>
                </a:cubicBezTo>
                <a:cubicBezTo>
                  <a:pt x="4851932" y="6425295"/>
                  <a:pt x="4874602" y="6426200"/>
                  <a:pt x="4896827" y="6429375"/>
                </a:cubicBezTo>
                <a:cubicBezTo>
                  <a:pt x="4973027" y="6426200"/>
                  <a:pt x="5049566" y="6427698"/>
                  <a:pt x="5125427" y="6419850"/>
                </a:cubicBezTo>
                <a:cubicBezTo>
                  <a:pt x="5177362" y="6414477"/>
                  <a:pt x="5163057" y="6398280"/>
                  <a:pt x="5201627" y="6381750"/>
                </a:cubicBezTo>
                <a:cubicBezTo>
                  <a:pt x="5213659" y="6376593"/>
                  <a:pt x="5227027" y="6375400"/>
                  <a:pt x="5239727" y="6372225"/>
                </a:cubicBezTo>
                <a:cubicBezTo>
                  <a:pt x="5242902" y="6362700"/>
                  <a:pt x="5243683" y="6352004"/>
                  <a:pt x="5249252" y="6343650"/>
                </a:cubicBezTo>
                <a:cubicBezTo>
                  <a:pt x="5269782" y="6312855"/>
                  <a:pt x="5290877" y="6307550"/>
                  <a:pt x="5325452" y="6296025"/>
                </a:cubicBezTo>
                <a:cubicBezTo>
                  <a:pt x="5388516" y="6275004"/>
                  <a:pt x="5464022" y="6280590"/>
                  <a:pt x="5525477" y="6276975"/>
                </a:cubicBezTo>
                <a:cubicBezTo>
                  <a:pt x="5772718" y="6235768"/>
                  <a:pt x="5512016" y="6276304"/>
                  <a:pt x="5744552" y="6248400"/>
                </a:cubicBezTo>
                <a:cubicBezTo>
                  <a:pt x="5789133" y="6243050"/>
                  <a:pt x="5833185" y="6233415"/>
                  <a:pt x="5877902" y="6229350"/>
                </a:cubicBezTo>
                <a:cubicBezTo>
                  <a:pt x="6042810" y="6214358"/>
                  <a:pt x="6208294" y="6206242"/>
                  <a:pt x="6373202" y="6191250"/>
                </a:cubicBezTo>
                <a:lnTo>
                  <a:pt x="6716102" y="6162675"/>
                </a:lnTo>
                <a:cubicBezTo>
                  <a:pt x="7039854" y="6152478"/>
                  <a:pt x="7363802" y="6149975"/>
                  <a:pt x="7687652" y="6143625"/>
                </a:cubicBezTo>
                <a:lnTo>
                  <a:pt x="8144852" y="6153150"/>
                </a:lnTo>
                <a:cubicBezTo>
                  <a:pt x="8194759" y="6154965"/>
                  <a:pt x="8249256" y="6173255"/>
                  <a:pt x="8297252" y="6181725"/>
                </a:cubicBezTo>
                <a:cubicBezTo>
                  <a:pt x="8322460" y="6186173"/>
                  <a:pt x="8348094" y="6187752"/>
                  <a:pt x="8373452" y="6191250"/>
                </a:cubicBezTo>
                <a:cubicBezTo>
                  <a:pt x="8440172" y="6200453"/>
                  <a:pt x="8507041" y="6208752"/>
                  <a:pt x="8573477" y="6219825"/>
                </a:cubicBezTo>
                <a:cubicBezTo>
                  <a:pt x="8655876" y="6233558"/>
                  <a:pt x="8611463" y="6226955"/>
                  <a:pt x="8706827" y="6238875"/>
                </a:cubicBezTo>
                <a:lnTo>
                  <a:pt x="9621227" y="6229350"/>
                </a:lnTo>
                <a:cubicBezTo>
                  <a:pt x="9699393" y="6227817"/>
                  <a:pt x="9654148" y="6217633"/>
                  <a:pt x="9716477" y="6210300"/>
                </a:cubicBezTo>
                <a:cubicBezTo>
                  <a:pt x="9757590" y="6205463"/>
                  <a:pt x="9799027" y="6203950"/>
                  <a:pt x="9840302" y="6200775"/>
                </a:cubicBezTo>
                <a:cubicBezTo>
                  <a:pt x="9856177" y="6191250"/>
                  <a:pt x="9871009" y="6179719"/>
                  <a:pt x="9887927" y="6172200"/>
                </a:cubicBezTo>
                <a:cubicBezTo>
                  <a:pt x="9898933" y="6167309"/>
                  <a:pt x="9966121" y="6154656"/>
                  <a:pt x="9973652" y="6153150"/>
                </a:cubicBezTo>
                <a:cubicBezTo>
                  <a:pt x="9986352" y="6146800"/>
                  <a:pt x="9998457" y="6139086"/>
                  <a:pt x="10011752" y="6134100"/>
                </a:cubicBezTo>
                <a:cubicBezTo>
                  <a:pt x="10024009" y="6129503"/>
                  <a:pt x="10038143" y="6130429"/>
                  <a:pt x="10049852" y="6124575"/>
                </a:cubicBezTo>
                <a:cubicBezTo>
                  <a:pt x="10070330" y="6114336"/>
                  <a:pt x="10085664" y="6094773"/>
                  <a:pt x="10107002" y="6086475"/>
                </a:cubicBezTo>
                <a:cubicBezTo>
                  <a:pt x="10143604" y="6072241"/>
                  <a:pt x="10184394" y="6071321"/>
                  <a:pt x="10221302" y="6057900"/>
                </a:cubicBezTo>
                <a:cubicBezTo>
                  <a:pt x="10340153" y="6014682"/>
                  <a:pt x="10282707" y="6026893"/>
                  <a:pt x="10345127" y="5991225"/>
                </a:cubicBezTo>
                <a:cubicBezTo>
                  <a:pt x="10378083" y="5972393"/>
                  <a:pt x="10379744" y="5973336"/>
                  <a:pt x="10411802" y="5962650"/>
                </a:cubicBezTo>
                <a:cubicBezTo>
                  <a:pt x="10454407" y="5898743"/>
                  <a:pt x="10404218" y="5961356"/>
                  <a:pt x="10459427" y="5924550"/>
                </a:cubicBezTo>
                <a:cubicBezTo>
                  <a:pt x="10470635" y="5917078"/>
                  <a:pt x="10477041" y="5903805"/>
                  <a:pt x="10488002" y="5895975"/>
                </a:cubicBezTo>
                <a:cubicBezTo>
                  <a:pt x="10525639" y="5869091"/>
                  <a:pt x="10522916" y="5886990"/>
                  <a:pt x="10554677" y="5857875"/>
                </a:cubicBezTo>
                <a:cubicBezTo>
                  <a:pt x="10712306" y="5713382"/>
                  <a:pt x="10599910" y="5820129"/>
                  <a:pt x="10659452" y="5743575"/>
                </a:cubicBezTo>
                <a:cubicBezTo>
                  <a:pt x="10674676" y="5724001"/>
                  <a:pt x="10693668" y="5707284"/>
                  <a:pt x="10707077" y="5686425"/>
                </a:cubicBezTo>
                <a:cubicBezTo>
                  <a:pt x="10722433" y="5662537"/>
                  <a:pt x="10729425" y="5633854"/>
                  <a:pt x="10745177" y="5610225"/>
                </a:cubicBezTo>
                <a:lnTo>
                  <a:pt x="10783277" y="5553075"/>
                </a:lnTo>
                <a:cubicBezTo>
                  <a:pt x="10804836" y="5466839"/>
                  <a:pt x="10774951" y="5569727"/>
                  <a:pt x="10840427" y="5438775"/>
                </a:cubicBezTo>
                <a:cubicBezTo>
                  <a:pt x="10846281" y="5427066"/>
                  <a:pt x="10845812" y="5413094"/>
                  <a:pt x="10849952" y="5400675"/>
                </a:cubicBezTo>
                <a:cubicBezTo>
                  <a:pt x="10855359" y="5384455"/>
                  <a:pt x="10862652" y="5368925"/>
                  <a:pt x="10869002" y="5353050"/>
                </a:cubicBezTo>
                <a:cubicBezTo>
                  <a:pt x="10875352" y="5314950"/>
                  <a:pt x="10870778" y="5273298"/>
                  <a:pt x="10888052" y="5238750"/>
                </a:cubicBezTo>
                <a:cubicBezTo>
                  <a:pt x="10916082" y="5182689"/>
                  <a:pt x="10902612" y="5214120"/>
                  <a:pt x="10926152" y="5143500"/>
                </a:cubicBezTo>
                <a:cubicBezTo>
                  <a:pt x="10929327" y="5121275"/>
                  <a:pt x="10930629" y="5098701"/>
                  <a:pt x="10935677" y="5076825"/>
                </a:cubicBezTo>
                <a:cubicBezTo>
                  <a:pt x="10940192" y="5057259"/>
                  <a:pt x="10948957" y="5038909"/>
                  <a:pt x="10954727" y="5019675"/>
                </a:cubicBezTo>
                <a:cubicBezTo>
                  <a:pt x="10958489" y="5007136"/>
                  <a:pt x="10961077" y="4994275"/>
                  <a:pt x="10964252" y="4981575"/>
                </a:cubicBezTo>
                <a:cubicBezTo>
                  <a:pt x="10988602" y="4689379"/>
                  <a:pt x="10975694" y="4829060"/>
                  <a:pt x="11002352" y="4562475"/>
                </a:cubicBezTo>
                <a:cubicBezTo>
                  <a:pt x="10999177" y="3784600"/>
                  <a:pt x="10998976" y="3006707"/>
                  <a:pt x="10992827" y="2228850"/>
                </a:cubicBezTo>
                <a:cubicBezTo>
                  <a:pt x="10992365" y="2170436"/>
                  <a:pt x="10974339" y="2124083"/>
                  <a:pt x="10964252" y="2066925"/>
                </a:cubicBezTo>
                <a:cubicBezTo>
                  <a:pt x="10959804" y="2041717"/>
                  <a:pt x="10957154" y="2016207"/>
                  <a:pt x="10954727" y="1990725"/>
                </a:cubicBezTo>
                <a:cubicBezTo>
                  <a:pt x="10950802" y="1949515"/>
                  <a:pt x="10949774" y="1908044"/>
                  <a:pt x="10945202" y="1866900"/>
                </a:cubicBezTo>
                <a:cubicBezTo>
                  <a:pt x="10943414" y="1850810"/>
                  <a:pt x="10938339" y="1835244"/>
                  <a:pt x="10935677" y="1819275"/>
                </a:cubicBezTo>
                <a:cubicBezTo>
                  <a:pt x="10925637" y="1759034"/>
                  <a:pt x="10916751" y="1698605"/>
                  <a:pt x="10907102" y="1638300"/>
                </a:cubicBezTo>
                <a:cubicBezTo>
                  <a:pt x="10904051" y="1619230"/>
                  <a:pt x="10899972" y="1600314"/>
                  <a:pt x="10897577" y="1581150"/>
                </a:cubicBezTo>
                <a:cubicBezTo>
                  <a:pt x="10894402" y="1555750"/>
                  <a:pt x="10893415" y="1529979"/>
                  <a:pt x="10888052" y="1504950"/>
                </a:cubicBezTo>
                <a:cubicBezTo>
                  <a:pt x="10863930" y="1392381"/>
                  <a:pt x="10876175" y="1499821"/>
                  <a:pt x="10849952" y="1400175"/>
                </a:cubicBezTo>
                <a:cubicBezTo>
                  <a:pt x="10838383" y="1356213"/>
                  <a:pt x="10835752" y="1309951"/>
                  <a:pt x="10821377" y="1266825"/>
                </a:cubicBezTo>
                <a:cubicBezTo>
                  <a:pt x="10680315" y="843639"/>
                  <a:pt x="10900507" y="1512091"/>
                  <a:pt x="10792802" y="1162050"/>
                </a:cubicBezTo>
                <a:cubicBezTo>
                  <a:pt x="10784824" y="1136122"/>
                  <a:pt x="10773752" y="1111250"/>
                  <a:pt x="10764227" y="1085850"/>
                </a:cubicBezTo>
                <a:cubicBezTo>
                  <a:pt x="10736739" y="920925"/>
                  <a:pt x="10779287" y="1141662"/>
                  <a:pt x="10726127" y="971550"/>
                </a:cubicBezTo>
                <a:cubicBezTo>
                  <a:pt x="10716469" y="940645"/>
                  <a:pt x="10717316" y="907017"/>
                  <a:pt x="10707077" y="876300"/>
                </a:cubicBezTo>
                <a:cubicBezTo>
                  <a:pt x="10698097" y="849359"/>
                  <a:pt x="10681677" y="825500"/>
                  <a:pt x="10668977" y="800100"/>
                </a:cubicBezTo>
                <a:lnTo>
                  <a:pt x="10649927" y="762000"/>
                </a:lnTo>
                <a:cubicBezTo>
                  <a:pt x="10646752" y="746125"/>
                  <a:pt x="10647248" y="729046"/>
                  <a:pt x="10640402" y="714375"/>
                </a:cubicBezTo>
                <a:cubicBezTo>
                  <a:pt x="10624744" y="680822"/>
                  <a:pt x="10594961" y="654251"/>
                  <a:pt x="10583252" y="619125"/>
                </a:cubicBezTo>
                <a:cubicBezTo>
                  <a:pt x="10580077" y="609600"/>
                  <a:pt x="10579563" y="598720"/>
                  <a:pt x="10573727" y="590550"/>
                </a:cubicBezTo>
                <a:cubicBezTo>
                  <a:pt x="10563288" y="575935"/>
                  <a:pt x="10546654" y="566627"/>
                  <a:pt x="10535627" y="552450"/>
                </a:cubicBezTo>
                <a:cubicBezTo>
                  <a:pt x="10490126" y="493949"/>
                  <a:pt x="10525670" y="517289"/>
                  <a:pt x="10478477" y="466725"/>
                </a:cubicBezTo>
                <a:cubicBezTo>
                  <a:pt x="10286819" y="261377"/>
                  <a:pt x="10442115" y="428284"/>
                  <a:pt x="10326077" y="323850"/>
                </a:cubicBezTo>
                <a:cubicBezTo>
                  <a:pt x="10309390" y="308831"/>
                  <a:pt x="10295983" y="290250"/>
                  <a:pt x="10278452" y="276225"/>
                </a:cubicBezTo>
                <a:cubicBezTo>
                  <a:pt x="10234297" y="240901"/>
                  <a:pt x="10231271" y="252635"/>
                  <a:pt x="10183202" y="228600"/>
                </a:cubicBezTo>
                <a:cubicBezTo>
                  <a:pt x="10172963" y="223480"/>
                  <a:pt x="10164866" y="214670"/>
                  <a:pt x="10154627" y="209550"/>
                </a:cubicBezTo>
                <a:cubicBezTo>
                  <a:pt x="10141207" y="202840"/>
                  <a:pt x="10097662" y="186471"/>
                  <a:pt x="10078427" y="180975"/>
                </a:cubicBezTo>
                <a:cubicBezTo>
                  <a:pt x="10065840" y="177379"/>
                  <a:pt x="10052584" y="176047"/>
                  <a:pt x="10040327" y="171450"/>
                </a:cubicBezTo>
                <a:cubicBezTo>
                  <a:pt x="10027032" y="166464"/>
                  <a:pt x="10015410" y="157673"/>
                  <a:pt x="10002227" y="152400"/>
                </a:cubicBezTo>
                <a:cubicBezTo>
                  <a:pt x="9983583" y="144942"/>
                  <a:pt x="9963613" y="141073"/>
                  <a:pt x="9945077" y="133350"/>
                </a:cubicBezTo>
                <a:cubicBezTo>
                  <a:pt x="9925417" y="125158"/>
                  <a:pt x="9907985" y="111938"/>
                  <a:pt x="9887927" y="104775"/>
                </a:cubicBezTo>
                <a:cubicBezTo>
                  <a:pt x="9863271" y="95969"/>
                  <a:pt x="9837400" y="90860"/>
                  <a:pt x="9811727" y="85725"/>
                </a:cubicBezTo>
                <a:cubicBezTo>
                  <a:pt x="9769614" y="77302"/>
                  <a:pt x="9687587" y="70453"/>
                  <a:pt x="9649802" y="66675"/>
                </a:cubicBezTo>
                <a:cubicBezTo>
                  <a:pt x="9605352" y="57150"/>
                  <a:pt x="9561454" y="44529"/>
                  <a:pt x="9516452" y="38100"/>
                </a:cubicBezTo>
                <a:cubicBezTo>
                  <a:pt x="9472337" y="31798"/>
                  <a:pt x="9427291" y="34339"/>
                  <a:pt x="9383102" y="28575"/>
                </a:cubicBezTo>
                <a:cubicBezTo>
                  <a:pt x="9330790" y="21752"/>
                  <a:pt x="9310325" y="13841"/>
                  <a:pt x="9268802" y="0"/>
                </a:cubicBezTo>
                <a:lnTo>
                  <a:pt x="7516202" y="9525"/>
                </a:lnTo>
                <a:cubicBezTo>
                  <a:pt x="7494759" y="9862"/>
                  <a:pt x="7415387" y="42315"/>
                  <a:pt x="7392377" y="47625"/>
                </a:cubicBezTo>
                <a:cubicBezTo>
                  <a:pt x="7370501" y="52673"/>
                  <a:pt x="7347927" y="53975"/>
                  <a:pt x="7325702" y="57150"/>
                </a:cubicBezTo>
                <a:cubicBezTo>
                  <a:pt x="7241978" y="90640"/>
                  <a:pt x="7314306" y="63587"/>
                  <a:pt x="7211402" y="95250"/>
                </a:cubicBezTo>
                <a:cubicBezTo>
                  <a:pt x="7192210" y="101155"/>
                  <a:pt x="7173625" y="109016"/>
                  <a:pt x="7154252" y="114300"/>
                </a:cubicBezTo>
                <a:cubicBezTo>
                  <a:pt x="7138633" y="118560"/>
                  <a:pt x="7122333" y="119898"/>
                  <a:pt x="7106627" y="123825"/>
                </a:cubicBezTo>
                <a:cubicBezTo>
                  <a:pt x="7096887" y="126260"/>
                  <a:pt x="7087706" y="130592"/>
                  <a:pt x="7078052" y="133350"/>
                </a:cubicBezTo>
                <a:cubicBezTo>
                  <a:pt x="7036019" y="145360"/>
                  <a:pt x="7047917" y="138697"/>
                  <a:pt x="7011377" y="152400"/>
                </a:cubicBezTo>
                <a:cubicBezTo>
                  <a:pt x="6995368" y="158403"/>
                  <a:pt x="6979972" y="166043"/>
                  <a:pt x="6963752" y="171450"/>
                </a:cubicBezTo>
                <a:cubicBezTo>
                  <a:pt x="6783109" y="231664"/>
                  <a:pt x="6988663" y="160250"/>
                  <a:pt x="6849452" y="200025"/>
                </a:cubicBezTo>
                <a:cubicBezTo>
                  <a:pt x="6820490" y="208300"/>
                  <a:pt x="6792689" y="220325"/>
                  <a:pt x="6763727" y="228600"/>
                </a:cubicBezTo>
                <a:cubicBezTo>
                  <a:pt x="6719277" y="241300"/>
                  <a:pt x="6674233" y="252081"/>
                  <a:pt x="6630377" y="266700"/>
                </a:cubicBezTo>
                <a:cubicBezTo>
                  <a:pt x="6620852" y="269875"/>
                  <a:pt x="6611603" y="274047"/>
                  <a:pt x="6601802" y="276225"/>
                </a:cubicBezTo>
                <a:cubicBezTo>
                  <a:pt x="6582949" y="280415"/>
                  <a:pt x="6563388" y="281066"/>
                  <a:pt x="6544652" y="285750"/>
                </a:cubicBezTo>
                <a:cubicBezTo>
                  <a:pt x="6525171" y="290620"/>
                  <a:pt x="6506983" y="299930"/>
                  <a:pt x="6487502" y="304800"/>
                </a:cubicBezTo>
                <a:cubicBezTo>
                  <a:pt x="6474802" y="307975"/>
                  <a:pt x="6461659" y="309728"/>
                  <a:pt x="6449402" y="314325"/>
                </a:cubicBezTo>
                <a:cubicBezTo>
                  <a:pt x="6436107" y="319311"/>
                  <a:pt x="6424772" y="328885"/>
                  <a:pt x="6411302" y="333375"/>
                </a:cubicBezTo>
                <a:cubicBezTo>
                  <a:pt x="6395943" y="338495"/>
                  <a:pt x="6379552" y="339725"/>
                  <a:pt x="6363677" y="342900"/>
                </a:cubicBezTo>
                <a:cubicBezTo>
                  <a:pt x="6350977" y="349250"/>
                  <a:pt x="6338628" y="356357"/>
                  <a:pt x="6325577" y="361950"/>
                </a:cubicBezTo>
                <a:cubicBezTo>
                  <a:pt x="6316349" y="365905"/>
                  <a:pt x="6306403" y="367950"/>
                  <a:pt x="6297002" y="371475"/>
                </a:cubicBezTo>
                <a:cubicBezTo>
                  <a:pt x="6205887" y="405643"/>
                  <a:pt x="6285662" y="378430"/>
                  <a:pt x="6220802" y="400050"/>
                </a:cubicBezTo>
                <a:cubicBezTo>
                  <a:pt x="6214452" y="409575"/>
                  <a:pt x="6209847" y="420530"/>
                  <a:pt x="6201752" y="428625"/>
                </a:cubicBezTo>
                <a:cubicBezTo>
                  <a:pt x="6193657" y="436720"/>
                  <a:pt x="6179527" y="438150"/>
                  <a:pt x="6173177" y="447675"/>
                </a:cubicBezTo>
                <a:cubicBezTo>
                  <a:pt x="6165915" y="458567"/>
                  <a:pt x="6167248" y="473188"/>
                  <a:pt x="6163652" y="485775"/>
                </a:cubicBezTo>
                <a:cubicBezTo>
                  <a:pt x="6160894" y="495429"/>
                  <a:pt x="6156885" y="504696"/>
                  <a:pt x="6154127" y="514350"/>
                </a:cubicBezTo>
                <a:cubicBezTo>
                  <a:pt x="6150531" y="526937"/>
                  <a:pt x="6148198" y="539863"/>
                  <a:pt x="6144602" y="552450"/>
                </a:cubicBezTo>
                <a:cubicBezTo>
                  <a:pt x="6141844" y="562104"/>
                  <a:pt x="6139567" y="572045"/>
                  <a:pt x="6135077" y="581025"/>
                </a:cubicBezTo>
                <a:cubicBezTo>
                  <a:pt x="6129957" y="591264"/>
                  <a:pt x="6121917" y="599784"/>
                  <a:pt x="6116027" y="609600"/>
                </a:cubicBezTo>
                <a:cubicBezTo>
                  <a:pt x="6112374" y="615688"/>
                  <a:pt x="6122377" y="582613"/>
                  <a:pt x="6125552" y="61912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orme libre 3"/>
          <p:cNvSpPr/>
          <p:nvPr/>
        </p:nvSpPr>
        <p:spPr>
          <a:xfrm>
            <a:off x="-561975" y="3191851"/>
            <a:ext cx="10407565" cy="5247299"/>
          </a:xfrm>
          <a:custGeom>
            <a:avLst/>
            <a:gdLst>
              <a:gd name="connsiteX0" fmla="*/ 1066800 w 10407565"/>
              <a:gd name="connsiteY0" fmla="*/ 65699 h 5247299"/>
              <a:gd name="connsiteX1" fmla="*/ 180975 w 10407565"/>
              <a:gd name="connsiteY1" fmla="*/ 56174 h 5247299"/>
              <a:gd name="connsiteX2" fmla="*/ 142875 w 10407565"/>
              <a:gd name="connsiteY2" fmla="*/ 84749 h 5247299"/>
              <a:gd name="connsiteX3" fmla="*/ 57150 w 10407565"/>
              <a:gd name="connsiteY3" fmla="*/ 160949 h 5247299"/>
              <a:gd name="connsiteX4" fmla="*/ 19050 w 10407565"/>
              <a:gd name="connsiteY4" fmla="*/ 246674 h 5247299"/>
              <a:gd name="connsiteX5" fmla="*/ 9525 w 10407565"/>
              <a:gd name="connsiteY5" fmla="*/ 275249 h 5247299"/>
              <a:gd name="connsiteX6" fmla="*/ 0 w 10407565"/>
              <a:gd name="connsiteY6" fmla="*/ 322874 h 5247299"/>
              <a:gd name="connsiteX7" fmla="*/ 19050 w 10407565"/>
              <a:gd name="connsiteY7" fmla="*/ 1008674 h 5247299"/>
              <a:gd name="connsiteX8" fmla="*/ 28575 w 10407565"/>
              <a:gd name="connsiteY8" fmla="*/ 1056299 h 5247299"/>
              <a:gd name="connsiteX9" fmla="*/ 38100 w 10407565"/>
              <a:gd name="connsiteY9" fmla="*/ 1132499 h 5247299"/>
              <a:gd name="connsiteX10" fmla="*/ 57150 w 10407565"/>
              <a:gd name="connsiteY10" fmla="*/ 1208699 h 5247299"/>
              <a:gd name="connsiteX11" fmla="*/ 66675 w 10407565"/>
              <a:gd name="connsiteY11" fmla="*/ 1294424 h 5247299"/>
              <a:gd name="connsiteX12" fmla="*/ 76200 w 10407565"/>
              <a:gd name="connsiteY12" fmla="*/ 1332524 h 5247299"/>
              <a:gd name="connsiteX13" fmla="*/ 104775 w 10407565"/>
              <a:gd name="connsiteY13" fmla="*/ 1484924 h 5247299"/>
              <a:gd name="connsiteX14" fmla="*/ 114300 w 10407565"/>
              <a:gd name="connsiteY14" fmla="*/ 1589699 h 5247299"/>
              <a:gd name="connsiteX15" fmla="*/ 123825 w 10407565"/>
              <a:gd name="connsiteY15" fmla="*/ 1713524 h 5247299"/>
              <a:gd name="connsiteX16" fmla="*/ 152400 w 10407565"/>
              <a:gd name="connsiteY16" fmla="*/ 1789724 h 5247299"/>
              <a:gd name="connsiteX17" fmla="*/ 180975 w 10407565"/>
              <a:gd name="connsiteY17" fmla="*/ 1913549 h 5247299"/>
              <a:gd name="connsiteX18" fmla="*/ 200025 w 10407565"/>
              <a:gd name="connsiteY18" fmla="*/ 1970699 h 5247299"/>
              <a:gd name="connsiteX19" fmla="*/ 219075 w 10407565"/>
              <a:gd name="connsiteY19" fmla="*/ 2037374 h 5247299"/>
              <a:gd name="connsiteX20" fmla="*/ 228600 w 10407565"/>
              <a:gd name="connsiteY20" fmla="*/ 2075474 h 5247299"/>
              <a:gd name="connsiteX21" fmla="*/ 257175 w 10407565"/>
              <a:gd name="connsiteY21" fmla="*/ 2180249 h 5247299"/>
              <a:gd name="connsiteX22" fmla="*/ 266700 w 10407565"/>
              <a:gd name="connsiteY22" fmla="*/ 3694724 h 5247299"/>
              <a:gd name="connsiteX23" fmla="*/ 276225 w 10407565"/>
              <a:gd name="connsiteY23" fmla="*/ 3742349 h 5247299"/>
              <a:gd name="connsiteX24" fmla="*/ 295275 w 10407565"/>
              <a:gd name="connsiteY24" fmla="*/ 3799499 h 5247299"/>
              <a:gd name="connsiteX25" fmla="*/ 342900 w 10407565"/>
              <a:gd name="connsiteY25" fmla="*/ 3999524 h 5247299"/>
              <a:gd name="connsiteX26" fmla="*/ 371475 w 10407565"/>
              <a:gd name="connsiteY26" fmla="*/ 4094774 h 5247299"/>
              <a:gd name="connsiteX27" fmla="*/ 390525 w 10407565"/>
              <a:gd name="connsiteY27" fmla="*/ 4132874 h 5247299"/>
              <a:gd name="connsiteX28" fmla="*/ 428625 w 10407565"/>
              <a:gd name="connsiteY28" fmla="*/ 4294799 h 5247299"/>
              <a:gd name="connsiteX29" fmla="*/ 457200 w 10407565"/>
              <a:gd name="connsiteY29" fmla="*/ 4399574 h 5247299"/>
              <a:gd name="connsiteX30" fmla="*/ 485775 w 10407565"/>
              <a:gd name="connsiteY30" fmla="*/ 4447199 h 5247299"/>
              <a:gd name="connsiteX31" fmla="*/ 504825 w 10407565"/>
              <a:gd name="connsiteY31" fmla="*/ 4513874 h 5247299"/>
              <a:gd name="connsiteX32" fmla="*/ 533400 w 10407565"/>
              <a:gd name="connsiteY32" fmla="*/ 4561499 h 5247299"/>
              <a:gd name="connsiteX33" fmla="*/ 542925 w 10407565"/>
              <a:gd name="connsiteY33" fmla="*/ 4618649 h 5247299"/>
              <a:gd name="connsiteX34" fmla="*/ 590550 w 10407565"/>
              <a:gd name="connsiteY34" fmla="*/ 4694849 h 5247299"/>
              <a:gd name="connsiteX35" fmla="*/ 619125 w 10407565"/>
              <a:gd name="connsiteY35" fmla="*/ 4751999 h 5247299"/>
              <a:gd name="connsiteX36" fmla="*/ 657225 w 10407565"/>
              <a:gd name="connsiteY36" fmla="*/ 4847249 h 5247299"/>
              <a:gd name="connsiteX37" fmla="*/ 704850 w 10407565"/>
              <a:gd name="connsiteY37" fmla="*/ 4932974 h 5247299"/>
              <a:gd name="connsiteX38" fmla="*/ 742950 w 10407565"/>
              <a:gd name="connsiteY38" fmla="*/ 4980599 h 5247299"/>
              <a:gd name="connsiteX39" fmla="*/ 771525 w 10407565"/>
              <a:gd name="connsiteY39" fmla="*/ 5028224 h 5247299"/>
              <a:gd name="connsiteX40" fmla="*/ 819150 w 10407565"/>
              <a:gd name="connsiteY40" fmla="*/ 5066324 h 5247299"/>
              <a:gd name="connsiteX41" fmla="*/ 847725 w 10407565"/>
              <a:gd name="connsiteY41" fmla="*/ 5085374 h 5247299"/>
              <a:gd name="connsiteX42" fmla="*/ 923925 w 10407565"/>
              <a:gd name="connsiteY42" fmla="*/ 5113949 h 5247299"/>
              <a:gd name="connsiteX43" fmla="*/ 962025 w 10407565"/>
              <a:gd name="connsiteY43" fmla="*/ 5123474 h 5247299"/>
              <a:gd name="connsiteX44" fmla="*/ 1009650 w 10407565"/>
              <a:gd name="connsiteY44" fmla="*/ 5152049 h 5247299"/>
              <a:gd name="connsiteX45" fmla="*/ 1095375 w 10407565"/>
              <a:gd name="connsiteY45" fmla="*/ 5171099 h 5247299"/>
              <a:gd name="connsiteX46" fmla="*/ 1219200 w 10407565"/>
              <a:gd name="connsiteY46" fmla="*/ 5209199 h 5247299"/>
              <a:gd name="connsiteX47" fmla="*/ 1381125 w 10407565"/>
              <a:gd name="connsiteY47" fmla="*/ 5218724 h 5247299"/>
              <a:gd name="connsiteX48" fmla="*/ 1552575 w 10407565"/>
              <a:gd name="connsiteY48" fmla="*/ 5247299 h 5247299"/>
              <a:gd name="connsiteX49" fmla="*/ 3581400 w 10407565"/>
              <a:gd name="connsiteY49" fmla="*/ 5237774 h 5247299"/>
              <a:gd name="connsiteX50" fmla="*/ 3648075 w 10407565"/>
              <a:gd name="connsiteY50" fmla="*/ 5228249 h 5247299"/>
              <a:gd name="connsiteX51" fmla="*/ 3724275 w 10407565"/>
              <a:gd name="connsiteY51" fmla="*/ 5218724 h 5247299"/>
              <a:gd name="connsiteX52" fmla="*/ 3819525 w 10407565"/>
              <a:gd name="connsiteY52" fmla="*/ 5199674 h 5247299"/>
              <a:gd name="connsiteX53" fmla="*/ 4086225 w 10407565"/>
              <a:gd name="connsiteY53" fmla="*/ 5171099 h 5247299"/>
              <a:gd name="connsiteX54" fmla="*/ 8743950 w 10407565"/>
              <a:gd name="connsiteY54" fmla="*/ 5152049 h 5247299"/>
              <a:gd name="connsiteX55" fmla="*/ 9563100 w 10407565"/>
              <a:gd name="connsiteY55" fmla="*/ 5132999 h 5247299"/>
              <a:gd name="connsiteX56" fmla="*/ 9601200 w 10407565"/>
              <a:gd name="connsiteY56" fmla="*/ 5113949 h 5247299"/>
              <a:gd name="connsiteX57" fmla="*/ 9658350 w 10407565"/>
              <a:gd name="connsiteY57" fmla="*/ 5094899 h 5247299"/>
              <a:gd name="connsiteX58" fmla="*/ 9686925 w 10407565"/>
              <a:gd name="connsiteY58" fmla="*/ 5085374 h 5247299"/>
              <a:gd name="connsiteX59" fmla="*/ 9715500 w 10407565"/>
              <a:gd name="connsiteY59" fmla="*/ 5075849 h 5247299"/>
              <a:gd name="connsiteX60" fmla="*/ 9772650 w 10407565"/>
              <a:gd name="connsiteY60" fmla="*/ 5047274 h 5247299"/>
              <a:gd name="connsiteX61" fmla="*/ 9886950 w 10407565"/>
              <a:gd name="connsiteY61" fmla="*/ 4999649 h 5247299"/>
              <a:gd name="connsiteX62" fmla="*/ 9915525 w 10407565"/>
              <a:gd name="connsiteY62" fmla="*/ 4971074 h 5247299"/>
              <a:gd name="connsiteX63" fmla="*/ 9944100 w 10407565"/>
              <a:gd name="connsiteY63" fmla="*/ 4961549 h 5247299"/>
              <a:gd name="connsiteX64" fmla="*/ 9991725 w 10407565"/>
              <a:gd name="connsiteY64" fmla="*/ 4932974 h 5247299"/>
              <a:gd name="connsiteX65" fmla="*/ 10077450 w 10407565"/>
              <a:gd name="connsiteY65" fmla="*/ 4866299 h 5247299"/>
              <a:gd name="connsiteX66" fmla="*/ 10106025 w 10407565"/>
              <a:gd name="connsiteY66" fmla="*/ 4828199 h 5247299"/>
              <a:gd name="connsiteX67" fmla="*/ 10144125 w 10407565"/>
              <a:gd name="connsiteY67" fmla="*/ 4790099 h 5247299"/>
              <a:gd name="connsiteX68" fmla="*/ 10182225 w 10407565"/>
              <a:gd name="connsiteY68" fmla="*/ 4704374 h 5247299"/>
              <a:gd name="connsiteX69" fmla="*/ 10210800 w 10407565"/>
              <a:gd name="connsiteY69" fmla="*/ 4628174 h 5247299"/>
              <a:gd name="connsiteX70" fmla="*/ 10229850 w 10407565"/>
              <a:gd name="connsiteY70" fmla="*/ 4590074 h 5247299"/>
              <a:gd name="connsiteX71" fmla="*/ 10239375 w 10407565"/>
              <a:gd name="connsiteY71" fmla="*/ 4551974 h 5247299"/>
              <a:gd name="connsiteX72" fmla="*/ 10258425 w 10407565"/>
              <a:gd name="connsiteY72" fmla="*/ 4494824 h 5247299"/>
              <a:gd name="connsiteX73" fmla="*/ 10267950 w 10407565"/>
              <a:gd name="connsiteY73" fmla="*/ 4409099 h 5247299"/>
              <a:gd name="connsiteX74" fmla="*/ 10296525 w 10407565"/>
              <a:gd name="connsiteY74" fmla="*/ 4323374 h 5247299"/>
              <a:gd name="connsiteX75" fmla="*/ 10315575 w 10407565"/>
              <a:gd name="connsiteY75" fmla="*/ 4294799 h 5247299"/>
              <a:gd name="connsiteX76" fmla="*/ 10334625 w 10407565"/>
              <a:gd name="connsiteY76" fmla="*/ 4218599 h 5247299"/>
              <a:gd name="connsiteX77" fmla="*/ 10344150 w 10407565"/>
              <a:gd name="connsiteY77" fmla="*/ 4161449 h 5247299"/>
              <a:gd name="connsiteX78" fmla="*/ 10353675 w 10407565"/>
              <a:gd name="connsiteY78" fmla="*/ 4132874 h 5247299"/>
              <a:gd name="connsiteX79" fmla="*/ 10372725 w 10407565"/>
              <a:gd name="connsiteY79" fmla="*/ 4028099 h 5247299"/>
              <a:gd name="connsiteX80" fmla="*/ 10382250 w 10407565"/>
              <a:gd name="connsiteY80" fmla="*/ 3999524 h 5247299"/>
              <a:gd name="connsiteX81" fmla="*/ 10382250 w 10407565"/>
              <a:gd name="connsiteY81" fmla="*/ 3380399 h 5247299"/>
              <a:gd name="connsiteX82" fmla="*/ 10372725 w 10407565"/>
              <a:gd name="connsiteY82" fmla="*/ 3332774 h 5247299"/>
              <a:gd name="connsiteX83" fmla="*/ 10344150 w 10407565"/>
              <a:gd name="connsiteY83" fmla="*/ 3256574 h 5247299"/>
              <a:gd name="connsiteX84" fmla="*/ 10334625 w 10407565"/>
              <a:gd name="connsiteY84" fmla="*/ 3208949 h 5247299"/>
              <a:gd name="connsiteX85" fmla="*/ 10296525 w 10407565"/>
              <a:gd name="connsiteY85" fmla="*/ 3113699 h 5247299"/>
              <a:gd name="connsiteX86" fmla="*/ 10287000 w 10407565"/>
              <a:gd name="connsiteY86" fmla="*/ 3056549 h 5247299"/>
              <a:gd name="connsiteX87" fmla="*/ 10258425 w 10407565"/>
              <a:gd name="connsiteY87" fmla="*/ 2961299 h 5247299"/>
              <a:gd name="connsiteX88" fmla="*/ 10239375 w 10407565"/>
              <a:gd name="connsiteY88" fmla="*/ 2913674 h 5247299"/>
              <a:gd name="connsiteX89" fmla="*/ 10220325 w 10407565"/>
              <a:gd name="connsiteY89" fmla="*/ 2885099 h 5247299"/>
              <a:gd name="connsiteX90" fmla="*/ 10201275 w 10407565"/>
              <a:gd name="connsiteY90" fmla="*/ 2846999 h 5247299"/>
              <a:gd name="connsiteX91" fmla="*/ 10163175 w 10407565"/>
              <a:gd name="connsiteY91" fmla="*/ 2808899 h 5247299"/>
              <a:gd name="connsiteX92" fmla="*/ 10096500 w 10407565"/>
              <a:gd name="connsiteY92" fmla="*/ 2694599 h 5247299"/>
              <a:gd name="connsiteX93" fmla="*/ 10058400 w 10407565"/>
              <a:gd name="connsiteY93" fmla="*/ 2656499 h 5247299"/>
              <a:gd name="connsiteX94" fmla="*/ 10039350 w 10407565"/>
              <a:gd name="connsiteY94" fmla="*/ 2627924 h 5247299"/>
              <a:gd name="connsiteX95" fmla="*/ 9934575 w 10407565"/>
              <a:gd name="connsiteY95" fmla="*/ 2551724 h 5247299"/>
              <a:gd name="connsiteX96" fmla="*/ 9839325 w 10407565"/>
              <a:gd name="connsiteY96" fmla="*/ 2494574 h 5247299"/>
              <a:gd name="connsiteX97" fmla="*/ 9782175 w 10407565"/>
              <a:gd name="connsiteY97" fmla="*/ 2485049 h 5247299"/>
              <a:gd name="connsiteX98" fmla="*/ 9686925 w 10407565"/>
              <a:gd name="connsiteY98" fmla="*/ 2446949 h 5247299"/>
              <a:gd name="connsiteX99" fmla="*/ 9629775 w 10407565"/>
              <a:gd name="connsiteY99" fmla="*/ 2427899 h 5247299"/>
              <a:gd name="connsiteX100" fmla="*/ 9382125 w 10407565"/>
              <a:gd name="connsiteY100" fmla="*/ 2399324 h 5247299"/>
              <a:gd name="connsiteX101" fmla="*/ 6181725 w 10407565"/>
              <a:gd name="connsiteY101" fmla="*/ 2389799 h 5247299"/>
              <a:gd name="connsiteX102" fmla="*/ 5943600 w 10407565"/>
              <a:gd name="connsiteY102" fmla="*/ 2399324 h 5247299"/>
              <a:gd name="connsiteX103" fmla="*/ 4191000 w 10407565"/>
              <a:gd name="connsiteY103" fmla="*/ 2408849 h 5247299"/>
              <a:gd name="connsiteX104" fmla="*/ 4124325 w 10407565"/>
              <a:gd name="connsiteY104" fmla="*/ 2399324 h 5247299"/>
              <a:gd name="connsiteX105" fmla="*/ 4019550 w 10407565"/>
              <a:gd name="connsiteY105" fmla="*/ 2380274 h 5247299"/>
              <a:gd name="connsiteX106" fmla="*/ 3971925 w 10407565"/>
              <a:gd name="connsiteY106" fmla="*/ 2370749 h 5247299"/>
              <a:gd name="connsiteX107" fmla="*/ 3829050 w 10407565"/>
              <a:gd name="connsiteY107" fmla="*/ 2361224 h 5247299"/>
              <a:gd name="connsiteX108" fmla="*/ 3619500 w 10407565"/>
              <a:gd name="connsiteY108" fmla="*/ 2323124 h 5247299"/>
              <a:gd name="connsiteX109" fmla="*/ 3486150 w 10407565"/>
              <a:gd name="connsiteY109" fmla="*/ 2304074 h 5247299"/>
              <a:gd name="connsiteX110" fmla="*/ 3343275 w 10407565"/>
              <a:gd name="connsiteY110" fmla="*/ 2275499 h 5247299"/>
              <a:gd name="connsiteX111" fmla="*/ 3276600 w 10407565"/>
              <a:gd name="connsiteY111" fmla="*/ 2265974 h 5247299"/>
              <a:gd name="connsiteX112" fmla="*/ 3219450 w 10407565"/>
              <a:gd name="connsiteY112" fmla="*/ 2246924 h 5247299"/>
              <a:gd name="connsiteX113" fmla="*/ 3171825 w 10407565"/>
              <a:gd name="connsiteY113" fmla="*/ 2227874 h 5247299"/>
              <a:gd name="connsiteX114" fmla="*/ 3133725 w 10407565"/>
              <a:gd name="connsiteY114" fmla="*/ 2218349 h 5247299"/>
              <a:gd name="connsiteX115" fmla="*/ 3048000 w 10407565"/>
              <a:gd name="connsiteY115" fmla="*/ 2189774 h 5247299"/>
              <a:gd name="connsiteX116" fmla="*/ 2962275 w 10407565"/>
              <a:gd name="connsiteY116" fmla="*/ 2180249 h 5247299"/>
              <a:gd name="connsiteX117" fmla="*/ 2905125 w 10407565"/>
              <a:gd name="connsiteY117" fmla="*/ 2151674 h 5247299"/>
              <a:gd name="connsiteX118" fmla="*/ 2867025 w 10407565"/>
              <a:gd name="connsiteY118" fmla="*/ 2142149 h 5247299"/>
              <a:gd name="connsiteX119" fmla="*/ 2762250 w 10407565"/>
              <a:gd name="connsiteY119" fmla="*/ 2123099 h 5247299"/>
              <a:gd name="connsiteX120" fmla="*/ 2733675 w 10407565"/>
              <a:gd name="connsiteY120" fmla="*/ 2104049 h 5247299"/>
              <a:gd name="connsiteX121" fmla="*/ 2657475 w 10407565"/>
              <a:gd name="connsiteY121" fmla="*/ 2084999 h 5247299"/>
              <a:gd name="connsiteX122" fmla="*/ 2628900 w 10407565"/>
              <a:gd name="connsiteY122" fmla="*/ 2075474 h 5247299"/>
              <a:gd name="connsiteX123" fmla="*/ 2562225 w 10407565"/>
              <a:gd name="connsiteY123" fmla="*/ 2037374 h 5247299"/>
              <a:gd name="connsiteX124" fmla="*/ 2505075 w 10407565"/>
              <a:gd name="connsiteY124" fmla="*/ 1999274 h 5247299"/>
              <a:gd name="connsiteX125" fmla="*/ 2428875 w 10407565"/>
              <a:gd name="connsiteY125" fmla="*/ 1961174 h 5247299"/>
              <a:gd name="connsiteX126" fmla="*/ 2362200 w 10407565"/>
              <a:gd name="connsiteY126" fmla="*/ 1932599 h 5247299"/>
              <a:gd name="connsiteX127" fmla="*/ 2305050 w 10407565"/>
              <a:gd name="connsiteY127" fmla="*/ 1894499 h 5247299"/>
              <a:gd name="connsiteX128" fmla="*/ 2238375 w 10407565"/>
              <a:gd name="connsiteY128" fmla="*/ 1856399 h 5247299"/>
              <a:gd name="connsiteX129" fmla="*/ 2209800 w 10407565"/>
              <a:gd name="connsiteY129" fmla="*/ 1799249 h 5247299"/>
              <a:gd name="connsiteX130" fmla="*/ 2181225 w 10407565"/>
              <a:gd name="connsiteY130" fmla="*/ 1789724 h 5247299"/>
              <a:gd name="connsiteX131" fmla="*/ 2152650 w 10407565"/>
              <a:gd name="connsiteY131" fmla="*/ 1761149 h 5247299"/>
              <a:gd name="connsiteX132" fmla="*/ 2085975 w 10407565"/>
              <a:gd name="connsiteY132" fmla="*/ 1713524 h 5247299"/>
              <a:gd name="connsiteX133" fmla="*/ 2028825 w 10407565"/>
              <a:gd name="connsiteY133" fmla="*/ 1646849 h 5247299"/>
              <a:gd name="connsiteX134" fmla="*/ 2000250 w 10407565"/>
              <a:gd name="connsiteY134" fmla="*/ 1637324 h 5247299"/>
              <a:gd name="connsiteX135" fmla="*/ 1933575 w 10407565"/>
              <a:gd name="connsiteY135" fmla="*/ 1570649 h 5247299"/>
              <a:gd name="connsiteX136" fmla="*/ 1847850 w 10407565"/>
              <a:gd name="connsiteY136" fmla="*/ 1484924 h 5247299"/>
              <a:gd name="connsiteX137" fmla="*/ 1809750 w 10407565"/>
              <a:gd name="connsiteY137" fmla="*/ 1446824 h 5247299"/>
              <a:gd name="connsiteX138" fmla="*/ 1752600 w 10407565"/>
              <a:gd name="connsiteY138" fmla="*/ 1399199 h 5247299"/>
              <a:gd name="connsiteX139" fmla="*/ 1733550 w 10407565"/>
              <a:gd name="connsiteY139" fmla="*/ 1370624 h 5247299"/>
              <a:gd name="connsiteX140" fmla="*/ 1676400 w 10407565"/>
              <a:gd name="connsiteY140" fmla="*/ 1294424 h 5247299"/>
              <a:gd name="connsiteX141" fmla="*/ 1628775 w 10407565"/>
              <a:gd name="connsiteY141" fmla="*/ 1218224 h 5247299"/>
              <a:gd name="connsiteX142" fmla="*/ 1609725 w 10407565"/>
              <a:gd name="connsiteY142" fmla="*/ 1189649 h 5247299"/>
              <a:gd name="connsiteX143" fmla="*/ 1571625 w 10407565"/>
              <a:gd name="connsiteY143" fmla="*/ 1103924 h 5247299"/>
              <a:gd name="connsiteX144" fmla="*/ 1562100 w 10407565"/>
              <a:gd name="connsiteY144" fmla="*/ 1065824 h 5247299"/>
              <a:gd name="connsiteX145" fmla="*/ 1524000 w 10407565"/>
              <a:gd name="connsiteY145" fmla="*/ 989624 h 5247299"/>
              <a:gd name="connsiteX146" fmla="*/ 1495425 w 10407565"/>
              <a:gd name="connsiteY146" fmla="*/ 922949 h 5247299"/>
              <a:gd name="connsiteX147" fmla="*/ 1476375 w 10407565"/>
              <a:gd name="connsiteY147" fmla="*/ 856274 h 5247299"/>
              <a:gd name="connsiteX148" fmla="*/ 1466850 w 10407565"/>
              <a:gd name="connsiteY148" fmla="*/ 808649 h 5247299"/>
              <a:gd name="connsiteX149" fmla="*/ 1447800 w 10407565"/>
              <a:gd name="connsiteY149" fmla="*/ 770549 h 5247299"/>
              <a:gd name="connsiteX150" fmla="*/ 1428750 w 10407565"/>
              <a:gd name="connsiteY150" fmla="*/ 684824 h 5247299"/>
              <a:gd name="connsiteX151" fmla="*/ 1419225 w 10407565"/>
              <a:gd name="connsiteY151" fmla="*/ 646724 h 5247299"/>
              <a:gd name="connsiteX152" fmla="*/ 1400175 w 10407565"/>
              <a:gd name="connsiteY152" fmla="*/ 484799 h 5247299"/>
              <a:gd name="connsiteX153" fmla="*/ 1390650 w 10407565"/>
              <a:gd name="connsiteY153" fmla="*/ 456224 h 5247299"/>
              <a:gd name="connsiteX154" fmla="*/ 1362075 w 10407565"/>
              <a:gd name="connsiteY154" fmla="*/ 322874 h 5247299"/>
              <a:gd name="connsiteX155" fmla="*/ 1352550 w 10407565"/>
              <a:gd name="connsiteY155" fmla="*/ 294299 h 5247299"/>
              <a:gd name="connsiteX156" fmla="*/ 1323975 w 10407565"/>
              <a:gd name="connsiteY156" fmla="*/ 265724 h 5247299"/>
              <a:gd name="connsiteX157" fmla="*/ 1276350 w 10407565"/>
              <a:gd name="connsiteY157" fmla="*/ 218099 h 5247299"/>
              <a:gd name="connsiteX158" fmla="*/ 1238250 w 10407565"/>
              <a:gd name="connsiteY158" fmla="*/ 179999 h 5247299"/>
              <a:gd name="connsiteX159" fmla="*/ 1209675 w 10407565"/>
              <a:gd name="connsiteY159" fmla="*/ 151424 h 5247299"/>
              <a:gd name="connsiteX160" fmla="*/ 1181100 w 10407565"/>
              <a:gd name="connsiteY160" fmla="*/ 141899 h 5247299"/>
              <a:gd name="connsiteX161" fmla="*/ 1123950 w 10407565"/>
              <a:gd name="connsiteY161" fmla="*/ 103799 h 5247299"/>
              <a:gd name="connsiteX162" fmla="*/ 1066800 w 10407565"/>
              <a:gd name="connsiteY162" fmla="*/ 84749 h 5247299"/>
              <a:gd name="connsiteX163" fmla="*/ 1009650 w 10407565"/>
              <a:gd name="connsiteY163" fmla="*/ 65699 h 524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0407565" h="5247299">
                <a:moveTo>
                  <a:pt x="1066800" y="65699"/>
                </a:moveTo>
                <a:cubicBezTo>
                  <a:pt x="763532" y="-55608"/>
                  <a:pt x="974335" y="21680"/>
                  <a:pt x="180975" y="56174"/>
                </a:cubicBezTo>
                <a:cubicBezTo>
                  <a:pt x="165115" y="56864"/>
                  <a:pt x="155793" y="75522"/>
                  <a:pt x="142875" y="84749"/>
                </a:cubicBezTo>
                <a:cubicBezTo>
                  <a:pt x="111558" y="107118"/>
                  <a:pt x="76093" y="123062"/>
                  <a:pt x="57150" y="160949"/>
                </a:cubicBezTo>
                <a:cubicBezTo>
                  <a:pt x="35503" y="204242"/>
                  <a:pt x="37293" y="198027"/>
                  <a:pt x="19050" y="246674"/>
                </a:cubicBezTo>
                <a:cubicBezTo>
                  <a:pt x="15525" y="256075"/>
                  <a:pt x="11960" y="265509"/>
                  <a:pt x="9525" y="275249"/>
                </a:cubicBezTo>
                <a:cubicBezTo>
                  <a:pt x="5598" y="290955"/>
                  <a:pt x="3175" y="306999"/>
                  <a:pt x="0" y="322874"/>
                </a:cubicBezTo>
                <a:cubicBezTo>
                  <a:pt x="6350" y="551474"/>
                  <a:pt x="10147" y="780159"/>
                  <a:pt x="19050" y="1008674"/>
                </a:cubicBezTo>
                <a:cubicBezTo>
                  <a:pt x="19680" y="1024851"/>
                  <a:pt x="26113" y="1040298"/>
                  <a:pt x="28575" y="1056299"/>
                </a:cubicBezTo>
                <a:cubicBezTo>
                  <a:pt x="32467" y="1081599"/>
                  <a:pt x="34208" y="1107199"/>
                  <a:pt x="38100" y="1132499"/>
                </a:cubicBezTo>
                <a:cubicBezTo>
                  <a:pt x="44668" y="1175191"/>
                  <a:pt x="45560" y="1173930"/>
                  <a:pt x="57150" y="1208699"/>
                </a:cubicBezTo>
                <a:cubicBezTo>
                  <a:pt x="60325" y="1237274"/>
                  <a:pt x="62303" y="1266007"/>
                  <a:pt x="66675" y="1294424"/>
                </a:cubicBezTo>
                <a:cubicBezTo>
                  <a:pt x="68666" y="1307363"/>
                  <a:pt x="73633" y="1319687"/>
                  <a:pt x="76200" y="1332524"/>
                </a:cubicBezTo>
                <a:cubicBezTo>
                  <a:pt x="86336" y="1383206"/>
                  <a:pt x="95250" y="1434124"/>
                  <a:pt x="104775" y="1484924"/>
                </a:cubicBezTo>
                <a:cubicBezTo>
                  <a:pt x="107950" y="1519849"/>
                  <a:pt x="111388" y="1554751"/>
                  <a:pt x="114300" y="1589699"/>
                </a:cubicBezTo>
                <a:cubicBezTo>
                  <a:pt x="117738" y="1630953"/>
                  <a:pt x="116079" y="1672858"/>
                  <a:pt x="123825" y="1713524"/>
                </a:cubicBezTo>
                <a:cubicBezTo>
                  <a:pt x="128901" y="1740172"/>
                  <a:pt x="143822" y="1763989"/>
                  <a:pt x="152400" y="1789724"/>
                </a:cubicBezTo>
                <a:cubicBezTo>
                  <a:pt x="196474" y="1921945"/>
                  <a:pt x="151175" y="1794349"/>
                  <a:pt x="180975" y="1913549"/>
                </a:cubicBezTo>
                <a:cubicBezTo>
                  <a:pt x="185845" y="1933030"/>
                  <a:pt x="194120" y="1951507"/>
                  <a:pt x="200025" y="1970699"/>
                </a:cubicBezTo>
                <a:cubicBezTo>
                  <a:pt x="206823" y="1992791"/>
                  <a:pt x="212993" y="2015074"/>
                  <a:pt x="219075" y="2037374"/>
                </a:cubicBezTo>
                <a:cubicBezTo>
                  <a:pt x="222519" y="2050004"/>
                  <a:pt x="224838" y="2062935"/>
                  <a:pt x="228600" y="2075474"/>
                </a:cubicBezTo>
                <a:cubicBezTo>
                  <a:pt x="257603" y="2172152"/>
                  <a:pt x="239815" y="2093447"/>
                  <a:pt x="257175" y="2180249"/>
                </a:cubicBezTo>
                <a:cubicBezTo>
                  <a:pt x="260350" y="2685074"/>
                  <a:pt x="260544" y="3189927"/>
                  <a:pt x="266700" y="3694724"/>
                </a:cubicBezTo>
                <a:cubicBezTo>
                  <a:pt x="266897" y="3710912"/>
                  <a:pt x="271965" y="3726730"/>
                  <a:pt x="276225" y="3742349"/>
                </a:cubicBezTo>
                <a:cubicBezTo>
                  <a:pt x="281509" y="3761722"/>
                  <a:pt x="288925" y="3780449"/>
                  <a:pt x="295275" y="3799499"/>
                </a:cubicBezTo>
                <a:cubicBezTo>
                  <a:pt x="315992" y="3985951"/>
                  <a:pt x="286270" y="3773003"/>
                  <a:pt x="342900" y="3999524"/>
                </a:cubicBezTo>
                <a:cubicBezTo>
                  <a:pt x="352256" y="4036948"/>
                  <a:pt x="356015" y="4056125"/>
                  <a:pt x="371475" y="4094774"/>
                </a:cubicBezTo>
                <a:cubicBezTo>
                  <a:pt x="376748" y="4107957"/>
                  <a:pt x="384175" y="4120174"/>
                  <a:pt x="390525" y="4132874"/>
                </a:cubicBezTo>
                <a:cubicBezTo>
                  <a:pt x="432629" y="4364445"/>
                  <a:pt x="387340" y="4143422"/>
                  <a:pt x="428625" y="4294799"/>
                </a:cubicBezTo>
                <a:cubicBezTo>
                  <a:pt x="443699" y="4350069"/>
                  <a:pt x="431033" y="4342007"/>
                  <a:pt x="457200" y="4399574"/>
                </a:cubicBezTo>
                <a:cubicBezTo>
                  <a:pt x="464861" y="4416428"/>
                  <a:pt x="476250" y="4431324"/>
                  <a:pt x="485775" y="4447199"/>
                </a:cubicBezTo>
                <a:cubicBezTo>
                  <a:pt x="492125" y="4469424"/>
                  <a:pt x="495935" y="4492538"/>
                  <a:pt x="504825" y="4513874"/>
                </a:cubicBezTo>
                <a:cubicBezTo>
                  <a:pt x="511945" y="4530963"/>
                  <a:pt x="527073" y="4544100"/>
                  <a:pt x="533400" y="4561499"/>
                </a:cubicBezTo>
                <a:cubicBezTo>
                  <a:pt x="540000" y="4579649"/>
                  <a:pt x="536325" y="4600499"/>
                  <a:pt x="542925" y="4618649"/>
                </a:cubicBezTo>
                <a:cubicBezTo>
                  <a:pt x="553061" y="4646524"/>
                  <a:pt x="576274" y="4669153"/>
                  <a:pt x="590550" y="4694849"/>
                </a:cubicBezTo>
                <a:cubicBezTo>
                  <a:pt x="600893" y="4713467"/>
                  <a:pt x="609600" y="4732949"/>
                  <a:pt x="619125" y="4751999"/>
                </a:cubicBezTo>
                <a:cubicBezTo>
                  <a:pt x="635867" y="4835707"/>
                  <a:pt x="616220" y="4765239"/>
                  <a:pt x="657225" y="4847249"/>
                </a:cubicBezTo>
                <a:cubicBezTo>
                  <a:pt x="700880" y="4934559"/>
                  <a:pt x="648645" y="4858034"/>
                  <a:pt x="704850" y="4932974"/>
                </a:cubicBezTo>
                <a:cubicBezTo>
                  <a:pt x="726828" y="4998909"/>
                  <a:pt x="695949" y="4925765"/>
                  <a:pt x="742950" y="4980599"/>
                </a:cubicBezTo>
                <a:cubicBezTo>
                  <a:pt x="754998" y="4994655"/>
                  <a:pt x="759225" y="5014387"/>
                  <a:pt x="771525" y="5028224"/>
                </a:cubicBezTo>
                <a:cubicBezTo>
                  <a:pt x="785031" y="5043419"/>
                  <a:pt x="802886" y="5054126"/>
                  <a:pt x="819150" y="5066324"/>
                </a:cubicBezTo>
                <a:cubicBezTo>
                  <a:pt x="828308" y="5073193"/>
                  <a:pt x="837486" y="5080254"/>
                  <a:pt x="847725" y="5085374"/>
                </a:cubicBezTo>
                <a:cubicBezTo>
                  <a:pt x="861145" y="5092084"/>
                  <a:pt x="904690" y="5108453"/>
                  <a:pt x="923925" y="5113949"/>
                </a:cubicBezTo>
                <a:cubicBezTo>
                  <a:pt x="936512" y="5117545"/>
                  <a:pt x="949325" y="5120299"/>
                  <a:pt x="962025" y="5123474"/>
                </a:cubicBezTo>
                <a:cubicBezTo>
                  <a:pt x="977900" y="5132999"/>
                  <a:pt x="993091" y="5143770"/>
                  <a:pt x="1009650" y="5152049"/>
                </a:cubicBezTo>
                <a:cubicBezTo>
                  <a:pt x="1033098" y="5163773"/>
                  <a:pt x="1073425" y="5167441"/>
                  <a:pt x="1095375" y="5171099"/>
                </a:cubicBezTo>
                <a:cubicBezTo>
                  <a:pt x="1139176" y="5188619"/>
                  <a:pt x="1169492" y="5203234"/>
                  <a:pt x="1219200" y="5209199"/>
                </a:cubicBezTo>
                <a:cubicBezTo>
                  <a:pt x="1272883" y="5215641"/>
                  <a:pt x="1327150" y="5215549"/>
                  <a:pt x="1381125" y="5218724"/>
                </a:cubicBezTo>
                <a:cubicBezTo>
                  <a:pt x="1448468" y="5235560"/>
                  <a:pt x="1479794" y="5247299"/>
                  <a:pt x="1552575" y="5247299"/>
                </a:cubicBezTo>
                <a:lnTo>
                  <a:pt x="3581400" y="5237774"/>
                </a:lnTo>
                <a:lnTo>
                  <a:pt x="3648075" y="5228249"/>
                </a:lnTo>
                <a:cubicBezTo>
                  <a:pt x="3673448" y="5224866"/>
                  <a:pt x="3699026" y="5222932"/>
                  <a:pt x="3724275" y="5218724"/>
                </a:cubicBezTo>
                <a:cubicBezTo>
                  <a:pt x="3756213" y="5213401"/>
                  <a:pt x="3787496" y="5204419"/>
                  <a:pt x="3819525" y="5199674"/>
                </a:cubicBezTo>
                <a:cubicBezTo>
                  <a:pt x="3826969" y="5198571"/>
                  <a:pt x="4049483" y="5171319"/>
                  <a:pt x="4086225" y="5171099"/>
                </a:cubicBezTo>
                <a:lnTo>
                  <a:pt x="8743950" y="5152049"/>
                </a:lnTo>
                <a:cubicBezTo>
                  <a:pt x="9062194" y="5099008"/>
                  <a:pt x="8643284" y="5165850"/>
                  <a:pt x="9563100" y="5132999"/>
                </a:cubicBezTo>
                <a:cubicBezTo>
                  <a:pt x="9577290" y="5132492"/>
                  <a:pt x="9588017" y="5119222"/>
                  <a:pt x="9601200" y="5113949"/>
                </a:cubicBezTo>
                <a:cubicBezTo>
                  <a:pt x="9619844" y="5106491"/>
                  <a:pt x="9639300" y="5101249"/>
                  <a:pt x="9658350" y="5094899"/>
                </a:cubicBezTo>
                <a:lnTo>
                  <a:pt x="9686925" y="5085374"/>
                </a:lnTo>
                <a:cubicBezTo>
                  <a:pt x="9696450" y="5082199"/>
                  <a:pt x="9706520" y="5080339"/>
                  <a:pt x="9715500" y="5075849"/>
                </a:cubicBezTo>
                <a:cubicBezTo>
                  <a:pt x="9734550" y="5066324"/>
                  <a:pt x="9752875" y="5055184"/>
                  <a:pt x="9772650" y="5047274"/>
                </a:cubicBezTo>
                <a:cubicBezTo>
                  <a:pt x="9820943" y="5027957"/>
                  <a:pt x="9836695" y="5049904"/>
                  <a:pt x="9886950" y="4999649"/>
                </a:cubicBezTo>
                <a:cubicBezTo>
                  <a:pt x="9896475" y="4990124"/>
                  <a:pt x="9904317" y="4978546"/>
                  <a:pt x="9915525" y="4971074"/>
                </a:cubicBezTo>
                <a:cubicBezTo>
                  <a:pt x="9923879" y="4965505"/>
                  <a:pt x="9935120" y="4966039"/>
                  <a:pt x="9944100" y="4961549"/>
                </a:cubicBezTo>
                <a:cubicBezTo>
                  <a:pt x="9960659" y="4953270"/>
                  <a:pt x="9976106" y="4942913"/>
                  <a:pt x="9991725" y="4932974"/>
                </a:cubicBezTo>
                <a:cubicBezTo>
                  <a:pt x="10032264" y="4907176"/>
                  <a:pt x="10049053" y="4899429"/>
                  <a:pt x="10077450" y="4866299"/>
                </a:cubicBezTo>
                <a:cubicBezTo>
                  <a:pt x="10087781" y="4854246"/>
                  <a:pt x="10095571" y="4840146"/>
                  <a:pt x="10106025" y="4828199"/>
                </a:cubicBezTo>
                <a:cubicBezTo>
                  <a:pt x="10117852" y="4814682"/>
                  <a:pt x="10133349" y="4804467"/>
                  <a:pt x="10144125" y="4790099"/>
                </a:cubicBezTo>
                <a:cubicBezTo>
                  <a:pt x="10156915" y="4773046"/>
                  <a:pt x="10174647" y="4721424"/>
                  <a:pt x="10182225" y="4704374"/>
                </a:cubicBezTo>
                <a:cubicBezTo>
                  <a:pt x="10267085" y="4513439"/>
                  <a:pt x="10142555" y="4810161"/>
                  <a:pt x="10210800" y="4628174"/>
                </a:cubicBezTo>
                <a:cubicBezTo>
                  <a:pt x="10215786" y="4614879"/>
                  <a:pt x="10224864" y="4603369"/>
                  <a:pt x="10229850" y="4590074"/>
                </a:cubicBezTo>
                <a:cubicBezTo>
                  <a:pt x="10234447" y="4577817"/>
                  <a:pt x="10235613" y="4564513"/>
                  <a:pt x="10239375" y="4551974"/>
                </a:cubicBezTo>
                <a:cubicBezTo>
                  <a:pt x="10245145" y="4532740"/>
                  <a:pt x="10252075" y="4513874"/>
                  <a:pt x="10258425" y="4494824"/>
                </a:cubicBezTo>
                <a:cubicBezTo>
                  <a:pt x="10261600" y="4466249"/>
                  <a:pt x="10263578" y="4437516"/>
                  <a:pt x="10267950" y="4409099"/>
                </a:cubicBezTo>
                <a:cubicBezTo>
                  <a:pt x="10271992" y="4382825"/>
                  <a:pt x="10285190" y="4346043"/>
                  <a:pt x="10296525" y="4323374"/>
                </a:cubicBezTo>
                <a:cubicBezTo>
                  <a:pt x="10301645" y="4313135"/>
                  <a:pt x="10309225" y="4304324"/>
                  <a:pt x="10315575" y="4294799"/>
                </a:cubicBezTo>
                <a:cubicBezTo>
                  <a:pt x="10321925" y="4269399"/>
                  <a:pt x="10329139" y="4244200"/>
                  <a:pt x="10334625" y="4218599"/>
                </a:cubicBezTo>
                <a:cubicBezTo>
                  <a:pt x="10338672" y="4199715"/>
                  <a:pt x="10339960" y="4180302"/>
                  <a:pt x="10344150" y="4161449"/>
                </a:cubicBezTo>
                <a:cubicBezTo>
                  <a:pt x="10346328" y="4151648"/>
                  <a:pt x="10351240" y="4142614"/>
                  <a:pt x="10353675" y="4132874"/>
                </a:cubicBezTo>
                <a:cubicBezTo>
                  <a:pt x="10371009" y="4063537"/>
                  <a:pt x="10355741" y="4104528"/>
                  <a:pt x="10372725" y="4028099"/>
                </a:cubicBezTo>
                <a:cubicBezTo>
                  <a:pt x="10374903" y="4018298"/>
                  <a:pt x="10379075" y="4009049"/>
                  <a:pt x="10382250" y="3999524"/>
                </a:cubicBezTo>
                <a:cubicBezTo>
                  <a:pt x="10422682" y="3716499"/>
                  <a:pt x="10408600" y="3872259"/>
                  <a:pt x="10382250" y="3380399"/>
                </a:cubicBezTo>
                <a:cubicBezTo>
                  <a:pt x="10381384" y="3364233"/>
                  <a:pt x="10377486" y="3348247"/>
                  <a:pt x="10372725" y="3332774"/>
                </a:cubicBezTo>
                <a:cubicBezTo>
                  <a:pt x="10364747" y="3306846"/>
                  <a:pt x="10352128" y="3282502"/>
                  <a:pt x="10344150" y="3256574"/>
                </a:cubicBezTo>
                <a:cubicBezTo>
                  <a:pt x="10339389" y="3241101"/>
                  <a:pt x="10338552" y="3224655"/>
                  <a:pt x="10334625" y="3208949"/>
                </a:cubicBezTo>
                <a:cubicBezTo>
                  <a:pt x="10327756" y="3181475"/>
                  <a:pt x="10304242" y="3131706"/>
                  <a:pt x="10296525" y="3113699"/>
                </a:cubicBezTo>
                <a:cubicBezTo>
                  <a:pt x="10293350" y="3094649"/>
                  <a:pt x="10290788" y="3075487"/>
                  <a:pt x="10287000" y="3056549"/>
                </a:cubicBezTo>
                <a:cubicBezTo>
                  <a:pt x="10280682" y="3024961"/>
                  <a:pt x="10269224" y="2990997"/>
                  <a:pt x="10258425" y="2961299"/>
                </a:cubicBezTo>
                <a:cubicBezTo>
                  <a:pt x="10252582" y="2945231"/>
                  <a:pt x="10247021" y="2928967"/>
                  <a:pt x="10239375" y="2913674"/>
                </a:cubicBezTo>
                <a:cubicBezTo>
                  <a:pt x="10234255" y="2903435"/>
                  <a:pt x="10226005" y="2895038"/>
                  <a:pt x="10220325" y="2885099"/>
                </a:cubicBezTo>
                <a:cubicBezTo>
                  <a:pt x="10213280" y="2872771"/>
                  <a:pt x="10209794" y="2858358"/>
                  <a:pt x="10201275" y="2846999"/>
                </a:cubicBezTo>
                <a:cubicBezTo>
                  <a:pt x="10190499" y="2832631"/>
                  <a:pt x="10173475" y="2823613"/>
                  <a:pt x="10163175" y="2808899"/>
                </a:cubicBezTo>
                <a:cubicBezTo>
                  <a:pt x="10065163" y="2668881"/>
                  <a:pt x="10210051" y="2836537"/>
                  <a:pt x="10096500" y="2694599"/>
                </a:cubicBezTo>
                <a:cubicBezTo>
                  <a:pt x="10085280" y="2680574"/>
                  <a:pt x="10070089" y="2670136"/>
                  <a:pt x="10058400" y="2656499"/>
                </a:cubicBezTo>
                <a:cubicBezTo>
                  <a:pt x="10050950" y="2647807"/>
                  <a:pt x="10048089" y="2635319"/>
                  <a:pt x="10039350" y="2627924"/>
                </a:cubicBezTo>
                <a:cubicBezTo>
                  <a:pt x="10006383" y="2600029"/>
                  <a:pt x="9969855" y="2576628"/>
                  <a:pt x="9934575" y="2551724"/>
                </a:cubicBezTo>
                <a:cubicBezTo>
                  <a:pt x="9918817" y="2540600"/>
                  <a:pt x="9864906" y="2502248"/>
                  <a:pt x="9839325" y="2494574"/>
                </a:cubicBezTo>
                <a:cubicBezTo>
                  <a:pt x="9820827" y="2489025"/>
                  <a:pt x="9801225" y="2488224"/>
                  <a:pt x="9782175" y="2485049"/>
                </a:cubicBezTo>
                <a:cubicBezTo>
                  <a:pt x="9732012" y="2451607"/>
                  <a:pt x="9769363" y="2472315"/>
                  <a:pt x="9686925" y="2446949"/>
                </a:cubicBezTo>
                <a:cubicBezTo>
                  <a:pt x="9667733" y="2441044"/>
                  <a:pt x="9649377" y="2432255"/>
                  <a:pt x="9629775" y="2427899"/>
                </a:cubicBezTo>
                <a:cubicBezTo>
                  <a:pt x="9529823" y="2405688"/>
                  <a:pt x="9486734" y="2406796"/>
                  <a:pt x="9382125" y="2399324"/>
                </a:cubicBezTo>
                <a:cubicBezTo>
                  <a:pt x="8347172" y="2140586"/>
                  <a:pt x="7248513" y="2383755"/>
                  <a:pt x="6181725" y="2389799"/>
                </a:cubicBezTo>
                <a:cubicBezTo>
                  <a:pt x="6102288" y="2390249"/>
                  <a:pt x="6022975" y="2396149"/>
                  <a:pt x="5943600" y="2399324"/>
                </a:cubicBezTo>
                <a:cubicBezTo>
                  <a:pt x="5244962" y="2469188"/>
                  <a:pt x="5735423" y="2426912"/>
                  <a:pt x="4191000" y="2408849"/>
                </a:cubicBezTo>
                <a:cubicBezTo>
                  <a:pt x="4168551" y="2408586"/>
                  <a:pt x="4146470" y="2403015"/>
                  <a:pt x="4124325" y="2399324"/>
                </a:cubicBezTo>
                <a:cubicBezTo>
                  <a:pt x="4089310" y="2393488"/>
                  <a:pt x="4054440" y="2386816"/>
                  <a:pt x="4019550" y="2380274"/>
                </a:cubicBezTo>
                <a:cubicBezTo>
                  <a:pt x="4003638" y="2377290"/>
                  <a:pt x="3988034" y="2372360"/>
                  <a:pt x="3971925" y="2370749"/>
                </a:cubicBezTo>
                <a:cubicBezTo>
                  <a:pt x="3924431" y="2366000"/>
                  <a:pt x="3876675" y="2364399"/>
                  <a:pt x="3829050" y="2361224"/>
                </a:cubicBezTo>
                <a:cubicBezTo>
                  <a:pt x="3683794" y="2324910"/>
                  <a:pt x="3753828" y="2336557"/>
                  <a:pt x="3619500" y="2323124"/>
                </a:cubicBezTo>
                <a:cubicBezTo>
                  <a:pt x="3520830" y="2298456"/>
                  <a:pt x="3666610" y="2332948"/>
                  <a:pt x="3486150" y="2304074"/>
                </a:cubicBezTo>
                <a:cubicBezTo>
                  <a:pt x="3438192" y="2296401"/>
                  <a:pt x="3391355" y="2282368"/>
                  <a:pt x="3343275" y="2275499"/>
                </a:cubicBezTo>
                <a:lnTo>
                  <a:pt x="3276600" y="2265974"/>
                </a:lnTo>
                <a:cubicBezTo>
                  <a:pt x="3257550" y="2259624"/>
                  <a:pt x="3238321" y="2253786"/>
                  <a:pt x="3219450" y="2246924"/>
                </a:cubicBezTo>
                <a:cubicBezTo>
                  <a:pt x="3203382" y="2241081"/>
                  <a:pt x="3188045" y="2233281"/>
                  <a:pt x="3171825" y="2227874"/>
                </a:cubicBezTo>
                <a:cubicBezTo>
                  <a:pt x="3159406" y="2223734"/>
                  <a:pt x="3146144" y="2222489"/>
                  <a:pt x="3133725" y="2218349"/>
                </a:cubicBezTo>
                <a:cubicBezTo>
                  <a:pt x="3090006" y="2203776"/>
                  <a:pt x="3090391" y="2196296"/>
                  <a:pt x="3048000" y="2189774"/>
                </a:cubicBezTo>
                <a:cubicBezTo>
                  <a:pt x="3019583" y="2185402"/>
                  <a:pt x="2990850" y="2183424"/>
                  <a:pt x="2962275" y="2180249"/>
                </a:cubicBezTo>
                <a:cubicBezTo>
                  <a:pt x="2943225" y="2170724"/>
                  <a:pt x="2924900" y="2159584"/>
                  <a:pt x="2905125" y="2151674"/>
                </a:cubicBezTo>
                <a:cubicBezTo>
                  <a:pt x="2892970" y="2146812"/>
                  <a:pt x="2879862" y="2144716"/>
                  <a:pt x="2867025" y="2142149"/>
                </a:cubicBezTo>
                <a:cubicBezTo>
                  <a:pt x="2832217" y="2135187"/>
                  <a:pt x="2797175" y="2129449"/>
                  <a:pt x="2762250" y="2123099"/>
                </a:cubicBezTo>
                <a:cubicBezTo>
                  <a:pt x="2752725" y="2116749"/>
                  <a:pt x="2743914" y="2109169"/>
                  <a:pt x="2733675" y="2104049"/>
                </a:cubicBezTo>
                <a:cubicBezTo>
                  <a:pt x="2711902" y="2093163"/>
                  <a:pt x="2679212" y="2090433"/>
                  <a:pt x="2657475" y="2084999"/>
                </a:cubicBezTo>
                <a:cubicBezTo>
                  <a:pt x="2647735" y="2082564"/>
                  <a:pt x="2638425" y="2078649"/>
                  <a:pt x="2628900" y="2075474"/>
                </a:cubicBezTo>
                <a:cubicBezTo>
                  <a:pt x="2503918" y="1981738"/>
                  <a:pt x="2655729" y="2089321"/>
                  <a:pt x="2562225" y="2037374"/>
                </a:cubicBezTo>
                <a:cubicBezTo>
                  <a:pt x="2542211" y="2026255"/>
                  <a:pt x="2524954" y="2010633"/>
                  <a:pt x="2505075" y="1999274"/>
                </a:cubicBezTo>
                <a:cubicBezTo>
                  <a:pt x="2480419" y="1985185"/>
                  <a:pt x="2454275" y="1973874"/>
                  <a:pt x="2428875" y="1961174"/>
                </a:cubicBezTo>
                <a:cubicBezTo>
                  <a:pt x="2381795" y="1937634"/>
                  <a:pt x="2404245" y="1946614"/>
                  <a:pt x="2362200" y="1932599"/>
                </a:cubicBezTo>
                <a:cubicBezTo>
                  <a:pt x="2271043" y="1841442"/>
                  <a:pt x="2387758" y="1949638"/>
                  <a:pt x="2305050" y="1894499"/>
                </a:cubicBezTo>
                <a:cubicBezTo>
                  <a:pt x="2236953" y="1849101"/>
                  <a:pt x="2318956" y="1876544"/>
                  <a:pt x="2238375" y="1856399"/>
                </a:cubicBezTo>
                <a:cubicBezTo>
                  <a:pt x="2232100" y="1837575"/>
                  <a:pt x="2226586" y="1812678"/>
                  <a:pt x="2209800" y="1799249"/>
                </a:cubicBezTo>
                <a:cubicBezTo>
                  <a:pt x="2201960" y="1792977"/>
                  <a:pt x="2190750" y="1792899"/>
                  <a:pt x="2181225" y="1789724"/>
                </a:cubicBezTo>
                <a:cubicBezTo>
                  <a:pt x="2171700" y="1780199"/>
                  <a:pt x="2162877" y="1769915"/>
                  <a:pt x="2152650" y="1761149"/>
                </a:cubicBezTo>
                <a:cubicBezTo>
                  <a:pt x="2131975" y="1743427"/>
                  <a:pt x="2108590" y="1728601"/>
                  <a:pt x="2085975" y="1713524"/>
                </a:cubicBezTo>
                <a:cubicBezTo>
                  <a:pt x="2067669" y="1686065"/>
                  <a:pt x="2058222" y="1667847"/>
                  <a:pt x="2028825" y="1646849"/>
                </a:cubicBezTo>
                <a:cubicBezTo>
                  <a:pt x="2020655" y="1641013"/>
                  <a:pt x="2009775" y="1640499"/>
                  <a:pt x="2000250" y="1637324"/>
                </a:cubicBezTo>
                <a:cubicBezTo>
                  <a:pt x="1962757" y="1581084"/>
                  <a:pt x="2002866" y="1634991"/>
                  <a:pt x="1933575" y="1570649"/>
                </a:cubicBezTo>
                <a:cubicBezTo>
                  <a:pt x="1903962" y="1543151"/>
                  <a:pt x="1876425" y="1513499"/>
                  <a:pt x="1847850" y="1484924"/>
                </a:cubicBezTo>
                <a:cubicBezTo>
                  <a:pt x="1835150" y="1472224"/>
                  <a:pt x="1824694" y="1456787"/>
                  <a:pt x="1809750" y="1446824"/>
                </a:cubicBezTo>
                <a:cubicBezTo>
                  <a:pt x="1781653" y="1428093"/>
                  <a:pt x="1775519" y="1426701"/>
                  <a:pt x="1752600" y="1399199"/>
                </a:cubicBezTo>
                <a:cubicBezTo>
                  <a:pt x="1745271" y="1390405"/>
                  <a:pt x="1740283" y="1379882"/>
                  <a:pt x="1733550" y="1370624"/>
                </a:cubicBezTo>
                <a:cubicBezTo>
                  <a:pt x="1714876" y="1344947"/>
                  <a:pt x="1694012" y="1320842"/>
                  <a:pt x="1676400" y="1294424"/>
                </a:cubicBezTo>
                <a:cubicBezTo>
                  <a:pt x="1632873" y="1229134"/>
                  <a:pt x="1686216" y="1310130"/>
                  <a:pt x="1628775" y="1218224"/>
                </a:cubicBezTo>
                <a:cubicBezTo>
                  <a:pt x="1622708" y="1208516"/>
                  <a:pt x="1616075" y="1199174"/>
                  <a:pt x="1609725" y="1189649"/>
                </a:cubicBezTo>
                <a:cubicBezTo>
                  <a:pt x="1587387" y="1100298"/>
                  <a:pt x="1618705" y="1209855"/>
                  <a:pt x="1571625" y="1103924"/>
                </a:cubicBezTo>
                <a:cubicBezTo>
                  <a:pt x="1566308" y="1091961"/>
                  <a:pt x="1567135" y="1077908"/>
                  <a:pt x="1562100" y="1065824"/>
                </a:cubicBezTo>
                <a:cubicBezTo>
                  <a:pt x="1551178" y="1039610"/>
                  <a:pt x="1532980" y="1016565"/>
                  <a:pt x="1524000" y="989624"/>
                </a:cubicBezTo>
                <a:cubicBezTo>
                  <a:pt x="1501662" y="922611"/>
                  <a:pt x="1530735" y="1005339"/>
                  <a:pt x="1495425" y="922949"/>
                </a:cubicBezTo>
                <a:cubicBezTo>
                  <a:pt x="1488082" y="905815"/>
                  <a:pt x="1480093" y="873005"/>
                  <a:pt x="1476375" y="856274"/>
                </a:cubicBezTo>
                <a:cubicBezTo>
                  <a:pt x="1472863" y="840470"/>
                  <a:pt x="1471970" y="824008"/>
                  <a:pt x="1466850" y="808649"/>
                </a:cubicBezTo>
                <a:cubicBezTo>
                  <a:pt x="1462360" y="795179"/>
                  <a:pt x="1454150" y="783249"/>
                  <a:pt x="1447800" y="770549"/>
                </a:cubicBezTo>
                <a:cubicBezTo>
                  <a:pt x="1441450" y="741974"/>
                  <a:pt x="1435332" y="713346"/>
                  <a:pt x="1428750" y="684824"/>
                </a:cubicBezTo>
                <a:cubicBezTo>
                  <a:pt x="1425806" y="672068"/>
                  <a:pt x="1420955" y="659700"/>
                  <a:pt x="1419225" y="646724"/>
                </a:cubicBezTo>
                <a:cubicBezTo>
                  <a:pt x="1408682" y="567648"/>
                  <a:pt x="1415063" y="551796"/>
                  <a:pt x="1400175" y="484799"/>
                </a:cubicBezTo>
                <a:cubicBezTo>
                  <a:pt x="1397997" y="474998"/>
                  <a:pt x="1393825" y="465749"/>
                  <a:pt x="1390650" y="456224"/>
                </a:cubicBezTo>
                <a:cubicBezTo>
                  <a:pt x="1378634" y="360099"/>
                  <a:pt x="1389220" y="404308"/>
                  <a:pt x="1362075" y="322874"/>
                </a:cubicBezTo>
                <a:cubicBezTo>
                  <a:pt x="1358900" y="313349"/>
                  <a:pt x="1359650" y="301399"/>
                  <a:pt x="1352550" y="294299"/>
                </a:cubicBezTo>
                <a:cubicBezTo>
                  <a:pt x="1343025" y="284774"/>
                  <a:pt x="1332599" y="276072"/>
                  <a:pt x="1323975" y="265724"/>
                </a:cubicBezTo>
                <a:cubicBezTo>
                  <a:pt x="1284288" y="218099"/>
                  <a:pt x="1328737" y="253024"/>
                  <a:pt x="1276350" y="218099"/>
                </a:cubicBezTo>
                <a:cubicBezTo>
                  <a:pt x="1258207" y="163670"/>
                  <a:pt x="1281793" y="209028"/>
                  <a:pt x="1238250" y="179999"/>
                </a:cubicBezTo>
                <a:cubicBezTo>
                  <a:pt x="1227042" y="172527"/>
                  <a:pt x="1220883" y="158896"/>
                  <a:pt x="1209675" y="151424"/>
                </a:cubicBezTo>
                <a:cubicBezTo>
                  <a:pt x="1201321" y="145855"/>
                  <a:pt x="1189877" y="146775"/>
                  <a:pt x="1181100" y="141899"/>
                </a:cubicBezTo>
                <a:cubicBezTo>
                  <a:pt x="1161086" y="130780"/>
                  <a:pt x="1145670" y="111039"/>
                  <a:pt x="1123950" y="103799"/>
                </a:cubicBezTo>
                <a:cubicBezTo>
                  <a:pt x="1104900" y="97449"/>
                  <a:pt x="1086281" y="89619"/>
                  <a:pt x="1066800" y="84749"/>
                </a:cubicBezTo>
                <a:cubicBezTo>
                  <a:pt x="1021812" y="73502"/>
                  <a:pt x="1040409" y="81078"/>
                  <a:pt x="1009650" y="65699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875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Liang 2017 couts patholog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75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Liang 2017 couts pathologies pluripa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54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611560" y="1700808"/>
            <a:ext cx="8352928" cy="352839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Rendez-vous sur </a:t>
            </a:r>
            <a:r>
              <a:rPr lang="fr-BE" sz="36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Socrative</a:t>
            </a:r>
            <a:r>
              <a:rPr lang="fr-BE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BE" sz="36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student</a:t>
            </a:r>
            <a:endParaRPr lang="fr-BE" sz="36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fr-BE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(via Google)</a:t>
            </a:r>
          </a:p>
          <a:p>
            <a:pPr algn="ctr"/>
            <a:endParaRPr lang="fr-BE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fr-BE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Room : HANZEN</a:t>
            </a:r>
          </a:p>
          <a:p>
            <a:pPr algn="ctr"/>
            <a:endParaRPr lang="fr-BE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fr-BE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Inscrivez-vous et répondez à 5 questions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25235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448185" y="1700808"/>
            <a:ext cx="8352928" cy="352839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>
                <a:solidFill>
                  <a:schemeClr val="bg1"/>
                </a:solidFill>
                <a:latin typeface="Arial Narrow" panose="020B0606020202030204" pitchFamily="34" charset="0"/>
              </a:rPr>
              <a:t>Mentionnez le mot qui vous vient à l’esprit </a:t>
            </a:r>
            <a:r>
              <a:rPr lang="fr-BE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après cet échange</a:t>
            </a:r>
          </a:p>
          <a:p>
            <a:pPr algn="ctr"/>
            <a:r>
              <a:rPr lang="fr-BE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BE" sz="3600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fr-BE" sz="36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fr-BE" sz="3600" dirty="0">
                <a:solidFill>
                  <a:schemeClr val="bg1"/>
                </a:solidFill>
                <a:latin typeface="Arial Narrow" panose="020B0606020202030204" pitchFamily="34" charset="0"/>
              </a:rPr>
              <a:t>https://answergarden.ch/share/232862 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299448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778098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l"/>
            <a:r>
              <a:rPr lang="fr-BE" sz="3200" dirty="0" smtClean="0">
                <a:solidFill>
                  <a:schemeClr val="bg1"/>
                </a:solidFill>
              </a:rPr>
              <a:t>Et leurs réponses</a:t>
            </a:r>
            <a:endParaRPr lang="fr-BE" sz="32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2" y="1700808"/>
            <a:ext cx="8832780" cy="380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4348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395536" y="260648"/>
            <a:ext cx="8352928" cy="1512168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Ce que j’aimerais encore vous dire</a:t>
            </a:r>
          </a:p>
          <a:p>
            <a:pPr algn="ctr"/>
            <a:r>
              <a:rPr lang="fr-BE" sz="3600" dirty="0">
                <a:solidFill>
                  <a:schemeClr val="bg1"/>
                </a:solidFill>
                <a:latin typeface="Arial Narrow" panose="020B0606020202030204" pitchFamily="34" charset="0"/>
              </a:rPr>
              <a:t>e</a:t>
            </a:r>
            <a:r>
              <a:rPr lang="fr-BE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 quelques mots clés </a:t>
            </a:r>
            <a:endParaRPr lang="fr-BE" sz="36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287524" y="2276872"/>
            <a:ext cx="3096344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/>
              <a:t>Triple concordance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2974504" y="5373216"/>
            <a:ext cx="4015680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Evaluation formative</a:t>
            </a:r>
            <a:endParaRPr lang="fr-BE" sz="2800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6819343" y="2276872"/>
            <a:ext cx="1459333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Outils</a:t>
            </a:r>
            <a:endParaRPr lang="fr-BE" sz="2800" dirty="0"/>
          </a:p>
        </p:txBody>
      </p:sp>
      <p:sp>
        <p:nvSpPr>
          <p:cNvPr id="16" name="Rectangle à coins arrondis 15"/>
          <p:cNvSpPr/>
          <p:nvPr/>
        </p:nvSpPr>
        <p:spPr>
          <a:xfrm>
            <a:off x="4208258" y="2276872"/>
            <a:ext cx="1548172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Passion </a:t>
            </a:r>
            <a:endParaRPr lang="fr-BE" sz="2800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2483768" y="3284984"/>
            <a:ext cx="2304256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Motivation</a:t>
            </a:r>
            <a:endParaRPr lang="fr-BE" sz="2800" dirty="0"/>
          </a:p>
        </p:txBody>
      </p:sp>
      <p:sp>
        <p:nvSpPr>
          <p:cNvPr id="19" name="Rectangle à coins arrondis 18"/>
          <p:cNvSpPr/>
          <p:nvPr/>
        </p:nvSpPr>
        <p:spPr>
          <a:xfrm>
            <a:off x="3807110" y="4365104"/>
            <a:ext cx="2350468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QCM </a:t>
            </a:r>
            <a:r>
              <a:rPr lang="fr-BE" sz="2800" dirty="0" err="1" smtClean="0"/>
              <a:t>SGI</a:t>
            </a:r>
            <a:r>
              <a:rPr lang="fr-BE" sz="2800" dirty="0" smtClean="0"/>
              <a:t> DC</a:t>
            </a:r>
            <a:endParaRPr lang="fr-BE" sz="2800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5364088" y="3284984"/>
            <a:ext cx="1766664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/>
              <a:t>Partage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172372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ésultat de recherche d'images pour &quot;avi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8" descr="Résultat de recherche d'images pour &quot;auto dion bouton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" name="AutoShape 10" descr="Résultat de recherche d'images pour &quot;auto dion bouton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" name="AutoShape 16" descr="Résultat de recherche d'images pour &quot;auto audi A5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7" name="Groupe 6"/>
          <p:cNvGrpSpPr/>
          <p:nvPr/>
        </p:nvGrpSpPr>
        <p:grpSpPr>
          <a:xfrm>
            <a:off x="107504" y="19977"/>
            <a:ext cx="8961666" cy="6751515"/>
            <a:chOff x="107504" y="19977"/>
            <a:chExt cx="8961666" cy="6751515"/>
          </a:xfrm>
        </p:grpSpPr>
        <p:pic>
          <p:nvPicPr>
            <p:cNvPr id="3074" name="Picture 2" descr="Résultat de recherche d'images pour &quot;avion wright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9977"/>
              <a:ext cx="2904257" cy="2181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Résultat de recherche d'images pour &quot;avion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40" y="30424"/>
              <a:ext cx="4875696" cy="223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Résultat de recherche d'images pour &quot;auto dion bouton&quot;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304746"/>
              <a:ext cx="2592288" cy="2132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0" name="Picture 18" descr="Résultat de recherche d'images pour &quot;auto audi A5&quot;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780" y="2298045"/>
              <a:ext cx="3153929" cy="1923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2" name="Picture 20" descr="Résultat de recherche d'images pour &quot;ecole 1900 photo&quot;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28" y="4648066"/>
              <a:ext cx="2745950" cy="2039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Résultat de recherche d'images pour &quot;amphitheatre université&quot;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1" y="4486902"/>
              <a:ext cx="4569179" cy="2284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lèche droite 5"/>
            <p:cNvSpPr/>
            <p:nvPr/>
          </p:nvSpPr>
          <p:spPr>
            <a:xfrm>
              <a:off x="3203848" y="836712"/>
              <a:ext cx="792088" cy="576064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4" name="Flèche droite 13"/>
            <p:cNvSpPr/>
            <p:nvPr/>
          </p:nvSpPr>
          <p:spPr>
            <a:xfrm>
              <a:off x="2894608" y="2492896"/>
              <a:ext cx="2757512" cy="576064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Flèche droite 14"/>
            <p:cNvSpPr/>
            <p:nvPr/>
          </p:nvSpPr>
          <p:spPr>
            <a:xfrm>
              <a:off x="3290652" y="5632101"/>
              <a:ext cx="1065324" cy="576064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16" name="Rectangle à coins arrondis 15"/>
          <p:cNvSpPr/>
          <p:nvPr/>
        </p:nvSpPr>
        <p:spPr>
          <a:xfrm>
            <a:off x="2771800" y="3323676"/>
            <a:ext cx="2952328" cy="679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latin typeface="Arial Narrow" panose="020B0606020202030204" pitchFamily="34" charset="0"/>
              </a:rPr>
              <a:t>Cherchez l’erreur</a:t>
            </a:r>
          </a:p>
        </p:txBody>
      </p:sp>
    </p:spTree>
    <p:extLst>
      <p:ext uri="{BB962C8B-B14F-4D97-AF65-F5344CB8AC3E}">
        <p14:creationId xmlns:p14="http://schemas.microsoft.com/office/powerpoint/2010/main" val="185469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84313"/>
            <a:ext cx="2317750" cy="25193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95288" y="4195763"/>
            <a:ext cx="3047629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2800" dirty="0" smtClean="0">
                <a:latin typeface="Arial Narrow" pitchFamily="34" charset="0"/>
              </a:rPr>
              <a:t>1977 </a:t>
            </a:r>
            <a:r>
              <a:rPr lang="fr-BE" sz="2800" dirty="0">
                <a:latin typeface="Arial Narrow" pitchFamily="34" charset="0"/>
              </a:rPr>
              <a:t>: </a:t>
            </a:r>
            <a:r>
              <a:rPr lang="fr-BE" sz="2800" dirty="0" smtClean="0">
                <a:latin typeface="Arial Narrow" pitchFamily="34" charset="0"/>
              </a:rPr>
              <a:t>jeune assistant</a:t>
            </a:r>
            <a:endParaRPr lang="fr-FR" sz="2800" dirty="0">
              <a:latin typeface="Arial Narrow" pitchFamily="34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7846078" y="69351"/>
            <a:ext cx="83869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2800" dirty="0" smtClean="0">
                <a:latin typeface="Arial Narrow" pitchFamily="34" charset="0"/>
              </a:rPr>
              <a:t>2017</a:t>
            </a:r>
            <a:endParaRPr lang="fr-FR" sz="2800" dirty="0">
              <a:latin typeface="Arial Narrow" pitchFamily="34" charset="0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2843213" y="2636838"/>
            <a:ext cx="2808287" cy="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140200" y="2636838"/>
            <a:ext cx="0" cy="2808287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465503" y="5445125"/>
            <a:ext cx="4511171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BE" sz="3200">
                <a:latin typeface="Arial Narrow" pitchFamily="34" charset="0"/>
              </a:rPr>
              <a:t>Une constante :</a:t>
            </a:r>
          </a:p>
          <a:p>
            <a:pPr algn="ctr"/>
            <a:r>
              <a:rPr lang="fr-BE" sz="3200">
                <a:latin typeface="Arial Narrow" pitchFamily="34" charset="0"/>
              </a:rPr>
              <a:t>Apprendre et faire apprendre</a:t>
            </a:r>
            <a:endParaRPr lang="fr-FR" sz="3200"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F4083-3178-46E5-8A58-E8749ABA9A37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179512" y="188640"/>
            <a:ext cx="5256584" cy="79208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>
                <a:solidFill>
                  <a:schemeClr val="bg1"/>
                </a:solidFill>
                <a:latin typeface="Arial Narrow" pitchFamily="34" charset="0"/>
              </a:rPr>
              <a:t>Et toi aussi tu as bien changé …. 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945" y="764704"/>
            <a:ext cx="2586037" cy="28504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58556"/>
              </p:ext>
            </p:extLst>
          </p:nvPr>
        </p:nvGraphicFramePr>
        <p:xfrm>
          <a:off x="6330110" y="3789040"/>
          <a:ext cx="1891391" cy="2825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Document" r:id="rId7" imgW="2129181" imgH="3337456" progId="Word.Document.8">
                  <p:embed/>
                </p:oleObj>
              </mc:Choice>
              <mc:Fallback>
                <p:oleObj name="Document" r:id="rId7" imgW="2129181" imgH="3337456" progId="Word.Document.8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110" y="3789040"/>
                        <a:ext cx="1891391" cy="282596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07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7" grpId="0" animBg="1"/>
      <p:bldP spid="15369" grpId="0" animBg="1"/>
      <p:bldP spid="15370" grpId="0" animBg="1"/>
      <p:bldP spid="153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400600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Phase </a:t>
            </a:r>
            <a:r>
              <a:rPr lang="fr-FR" dirty="0"/>
              <a:t>1 : contextualisation du sujet </a:t>
            </a:r>
            <a:r>
              <a:rPr lang="fr-FR" dirty="0" smtClean="0"/>
              <a:t>(10 minutes)</a:t>
            </a:r>
          </a:p>
          <a:p>
            <a:r>
              <a:rPr lang="fr-FR" dirty="0" smtClean="0"/>
              <a:t>Phase 2 : travail en groupes de 5 à 10 apprenants (15 minutes). </a:t>
            </a:r>
          </a:p>
          <a:p>
            <a:pPr lvl="1"/>
            <a:r>
              <a:rPr lang="fr-FR" dirty="0"/>
              <a:t>Chaque groupe se désigne un secrétaire </a:t>
            </a:r>
          </a:p>
          <a:p>
            <a:pPr lvl="1"/>
            <a:r>
              <a:rPr lang="fr-FR" dirty="0" smtClean="0"/>
              <a:t>Chaque groupe se choisit UN thème parmi les trois suivants, se pose des questions et cherche de l’information (vive internet, à vos tablettes et smartphones). 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Le Marché du lait, cause des malheurs de nos producteurs ?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Le lait trop cher à produire... on arrête ?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Le vétérinaire peut-il aider à la survie des exploitations ? </a:t>
            </a:r>
          </a:p>
          <a:p>
            <a:pPr marL="514350" indent="-457200"/>
            <a:r>
              <a:rPr lang="fr-FR" dirty="0" smtClean="0"/>
              <a:t>Phase 3 : présentation des idées et questions éventuelles par le secrétaire du groupe et discussion (3 x 15 minutes) </a:t>
            </a:r>
          </a:p>
          <a:p>
            <a:pPr marL="514350" indent="-457200"/>
            <a:r>
              <a:rPr lang="fr-FR" dirty="0" smtClean="0"/>
              <a:t>Phase 4 : qu’avez-vous retenu ? Quelques Vrai ou Faux (</a:t>
            </a:r>
            <a:r>
              <a:rPr lang="fr-FR" dirty="0" err="1" smtClean="0"/>
              <a:t>Socrative</a:t>
            </a:r>
            <a:r>
              <a:rPr lang="fr-FR" dirty="0" smtClean="0"/>
              <a:t>) (10 min)</a:t>
            </a:r>
          </a:p>
          <a:p>
            <a:pPr marL="514350" indent="-457200"/>
            <a:r>
              <a:rPr lang="fr-FR" dirty="0" smtClean="0"/>
              <a:t>Phase 5 : votre avis nous intéresse (via </a:t>
            </a:r>
            <a:r>
              <a:rPr lang="fr-FR" dirty="0" err="1" smtClean="0"/>
              <a:t>answergarden</a:t>
            </a:r>
            <a:r>
              <a:rPr lang="fr-FR" dirty="0" smtClean="0"/>
              <a:t>) (</a:t>
            </a:r>
            <a:r>
              <a:rPr lang="fr-FR" dirty="0"/>
              <a:t>5</a:t>
            </a:r>
            <a:r>
              <a:rPr lang="fr-FR" dirty="0" smtClean="0"/>
              <a:t> min)</a:t>
            </a:r>
          </a:p>
          <a:p>
            <a:pPr marL="514350" indent="-457200"/>
            <a:r>
              <a:rPr lang="fr-FR" dirty="0" smtClean="0"/>
              <a:t>Phase 6 : ce que j’aimerais encore vous dire (30 min)</a:t>
            </a:r>
            <a:endParaRPr lang="fr-BE" dirty="0"/>
          </a:p>
          <a:p>
            <a:endParaRPr lang="fr-BE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51520" y="116632"/>
            <a:ext cx="2808312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dirty="0" smtClean="0"/>
              <a:t>Organisons-nous</a:t>
            </a:r>
          </a:p>
        </p:txBody>
      </p:sp>
    </p:spTree>
    <p:extLst>
      <p:ext uri="{BB962C8B-B14F-4D97-AF65-F5344CB8AC3E}">
        <p14:creationId xmlns:p14="http://schemas.microsoft.com/office/powerpoint/2010/main" val="176385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Activités d'enseignements\Notes de cours\Notes de cours pédagogie Blida\Contexte de mes pratiques triple concordance.c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0604"/>
            <a:ext cx="6273248" cy="678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23E75-A28C-4060-9330-B2BE6DE0F8E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7" name="Rectangle à coins arrondis 6"/>
          <p:cNvSpPr/>
          <p:nvPr/>
        </p:nvSpPr>
        <p:spPr>
          <a:xfrm>
            <a:off x="647564" y="620688"/>
            <a:ext cx="936104" cy="5760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Eux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79512" y="2780928"/>
            <a:ext cx="1872208" cy="108012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Méthodes </a:t>
            </a:r>
          </a:p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et outils 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789187" y="5229200"/>
            <a:ext cx="913790" cy="5760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Moi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411760" y="332656"/>
            <a:ext cx="5832648" cy="20162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Ellipse 10"/>
          <p:cNvSpPr/>
          <p:nvPr/>
        </p:nvSpPr>
        <p:spPr>
          <a:xfrm>
            <a:off x="2411760" y="2420888"/>
            <a:ext cx="5832648" cy="20162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llipse 11"/>
          <p:cNvSpPr/>
          <p:nvPr/>
        </p:nvSpPr>
        <p:spPr>
          <a:xfrm>
            <a:off x="2051720" y="4509120"/>
            <a:ext cx="6497488" cy="23488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2246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 animBg="1"/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21" y="1412776"/>
            <a:ext cx="3065409" cy="251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042" y="1644829"/>
            <a:ext cx="3096344" cy="204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5492042" y="980728"/>
            <a:ext cx="3096344" cy="3600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à coins arrondis 5"/>
          <p:cNvSpPr/>
          <p:nvPr/>
        </p:nvSpPr>
        <p:spPr>
          <a:xfrm>
            <a:off x="179512" y="188640"/>
            <a:ext cx="3966318" cy="5760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Eux : ne pas confondre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73287" y="5229200"/>
            <a:ext cx="5652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dirty="0" smtClean="0"/>
              <a:t>Dynamique motivationnelle </a:t>
            </a:r>
            <a:r>
              <a:rPr lang="fr-BE" sz="2400" dirty="0" smtClean="0"/>
              <a:t>(Viau)</a:t>
            </a:r>
            <a:endParaRPr lang="fr-BE" sz="2400" dirty="0"/>
          </a:p>
        </p:txBody>
      </p:sp>
      <p:sp>
        <p:nvSpPr>
          <p:cNvPr id="5" name="Flèche vers le bas 4"/>
          <p:cNvSpPr/>
          <p:nvPr/>
        </p:nvSpPr>
        <p:spPr>
          <a:xfrm>
            <a:off x="2313677" y="4221088"/>
            <a:ext cx="598896" cy="100811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2123728" y="6237312"/>
            <a:ext cx="657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On apprend toujours tout seul mais jamais sans les autres (Ph. Carré)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4122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1992185" y="1980004"/>
            <a:ext cx="2520280" cy="172819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smtClean="0">
                <a:solidFill>
                  <a:schemeClr val="tx1"/>
                </a:solidFill>
              </a:rPr>
              <a:t>Objectifs</a:t>
            </a:r>
            <a:r>
              <a:rPr lang="fr-BE" sz="3200" dirty="0" smtClean="0"/>
              <a:t> </a:t>
            </a:r>
            <a:endParaRPr lang="fr-BE" sz="3200" dirty="0"/>
          </a:p>
        </p:txBody>
      </p:sp>
      <p:sp>
        <p:nvSpPr>
          <p:cNvPr id="3" name="Ellipse 2"/>
          <p:cNvSpPr/>
          <p:nvPr/>
        </p:nvSpPr>
        <p:spPr>
          <a:xfrm>
            <a:off x="4139952" y="2037026"/>
            <a:ext cx="2736304" cy="1728192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smtClean="0">
                <a:solidFill>
                  <a:schemeClr val="bg1">
                    <a:lumMod val="95000"/>
                  </a:schemeClr>
                </a:solidFill>
              </a:rPr>
              <a:t>Méthodes</a:t>
            </a:r>
          </a:p>
          <a:p>
            <a:pPr algn="ctr"/>
            <a:r>
              <a:rPr lang="fr-BE" sz="3200" dirty="0" smtClean="0">
                <a:solidFill>
                  <a:schemeClr val="bg1">
                    <a:lumMod val="95000"/>
                  </a:schemeClr>
                </a:solidFill>
              </a:rPr>
              <a:t>Outils </a:t>
            </a:r>
            <a:endParaRPr lang="fr-BE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2915816" y="3212976"/>
            <a:ext cx="2736304" cy="172819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smtClean="0">
                <a:solidFill>
                  <a:schemeClr val="bg1">
                    <a:lumMod val="95000"/>
                  </a:schemeClr>
                </a:solidFill>
              </a:rPr>
              <a:t>Evaluation </a:t>
            </a:r>
            <a:endParaRPr lang="fr-BE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348584">
            <a:off x="5685645" y="808120"/>
            <a:ext cx="3225307" cy="156966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2400" dirty="0" smtClean="0">
                <a:solidFill>
                  <a:schemeClr val="bg1">
                    <a:lumMod val="95000"/>
                  </a:schemeClr>
                </a:solidFill>
              </a:rPr>
              <a:t>Passive vs actif</a:t>
            </a:r>
          </a:p>
          <a:p>
            <a:r>
              <a:rPr lang="fr-BE" sz="2400" dirty="0" smtClean="0">
                <a:solidFill>
                  <a:schemeClr val="bg1">
                    <a:lumMod val="95000"/>
                  </a:schemeClr>
                </a:solidFill>
              </a:rPr>
              <a:t>Présence vs distance</a:t>
            </a:r>
          </a:p>
          <a:p>
            <a:r>
              <a:rPr lang="fr-BE" sz="2400" dirty="0" smtClean="0">
                <a:solidFill>
                  <a:schemeClr val="bg1">
                    <a:lumMod val="95000"/>
                  </a:schemeClr>
                </a:solidFill>
              </a:rPr>
              <a:t>Problèmes-projets</a:t>
            </a:r>
            <a:endParaRPr lang="fr-BE" sz="2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fr-BE" sz="2400" dirty="0" smtClean="0">
                <a:solidFill>
                  <a:schemeClr val="bg1">
                    <a:lumMod val="95000"/>
                  </a:schemeClr>
                </a:solidFill>
              </a:rPr>
              <a:t>Individuel vs collaboratif</a:t>
            </a:r>
            <a:endParaRPr lang="fr-BE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rot="19797088">
            <a:off x="362604" y="894403"/>
            <a:ext cx="2051972" cy="15696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2400" dirty="0" smtClean="0"/>
              <a:t>- Savoirs</a:t>
            </a:r>
          </a:p>
          <a:p>
            <a:r>
              <a:rPr lang="fr-BE" sz="2400" dirty="0" smtClean="0"/>
              <a:t>- Savoir-faire</a:t>
            </a:r>
          </a:p>
          <a:p>
            <a:r>
              <a:rPr lang="fr-BE" sz="2400" dirty="0" smtClean="0"/>
              <a:t>- Savoir-être</a:t>
            </a:r>
          </a:p>
          <a:p>
            <a:r>
              <a:rPr lang="fr-BE" sz="2400" dirty="0" smtClean="0"/>
              <a:t>- Compétences</a:t>
            </a:r>
            <a:endParaRPr lang="fr-BE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2538253" y="5085184"/>
            <a:ext cx="3787512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2400" dirty="0" smtClean="0">
                <a:solidFill>
                  <a:schemeClr val="bg1">
                    <a:lumMod val="95000"/>
                  </a:schemeClr>
                </a:solidFill>
              </a:rPr>
              <a:t>- Certificative vs formative </a:t>
            </a:r>
          </a:p>
          <a:p>
            <a:r>
              <a:rPr lang="fr-BE" sz="2400" dirty="0" smtClean="0">
                <a:solidFill>
                  <a:schemeClr val="bg1">
                    <a:lumMod val="95000"/>
                  </a:schemeClr>
                </a:solidFill>
              </a:rPr>
              <a:t>- Evaluation des apprenants, </a:t>
            </a:r>
          </a:p>
          <a:p>
            <a:r>
              <a:rPr lang="fr-BE" sz="2400" dirty="0" smtClean="0">
                <a:solidFill>
                  <a:schemeClr val="bg1">
                    <a:lumMod val="95000"/>
                  </a:schemeClr>
                </a:solidFill>
              </a:rPr>
              <a:t>de l’enseignant </a:t>
            </a:r>
          </a:p>
          <a:p>
            <a:r>
              <a:rPr lang="fr-BE" sz="2400" dirty="0" smtClean="0">
                <a:solidFill>
                  <a:schemeClr val="bg1">
                    <a:lumMod val="95000"/>
                  </a:schemeClr>
                </a:solidFill>
              </a:rPr>
              <a:t>(class room </a:t>
            </a:r>
            <a:r>
              <a:rPr lang="fr-BE" sz="2400" dirty="0" err="1" smtClean="0">
                <a:solidFill>
                  <a:schemeClr val="bg1">
                    <a:lumMod val="95000"/>
                  </a:schemeClr>
                </a:solidFill>
              </a:rPr>
              <a:t>assessment</a:t>
            </a:r>
            <a:r>
              <a:rPr lang="fr-BE" sz="24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fr-BE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339752" y="112684"/>
            <a:ext cx="3500381" cy="5760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>
                <a:solidFill>
                  <a:schemeClr val="bg1"/>
                </a:solidFill>
                <a:latin typeface="Arial Narrow" pitchFamily="34" charset="0"/>
              </a:rPr>
              <a:t>L</a:t>
            </a:r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a triple concordance 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9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4A1EDD-4E2A-4057-86EB-AA193ADE86EC}" type="slidenum">
              <a:rPr lang="fr-FR" altLang="fr-FR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fr-FR" altLang="fr-FR">
              <a:solidFill>
                <a:schemeClr val="tx1"/>
              </a:solidFill>
            </a:endParaRPr>
          </a:p>
        </p:txBody>
      </p:sp>
      <p:sp>
        <p:nvSpPr>
          <p:cNvPr id="470019" name="Rectangle 3"/>
          <p:cNvSpPr>
            <a:spLocks noChangeArrowheads="1"/>
          </p:cNvSpPr>
          <p:nvPr/>
        </p:nvSpPr>
        <p:spPr bwMode="auto">
          <a:xfrm>
            <a:off x="1835696" y="5733256"/>
            <a:ext cx="5616624" cy="51591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</a:rPr>
              <a:t>Connaissance</a:t>
            </a:r>
          </a:p>
        </p:txBody>
      </p:sp>
      <p:sp>
        <p:nvSpPr>
          <p:cNvPr id="470020" name="Rectangle 4"/>
          <p:cNvSpPr>
            <a:spLocks noChangeArrowheads="1"/>
          </p:cNvSpPr>
          <p:nvPr/>
        </p:nvSpPr>
        <p:spPr bwMode="auto">
          <a:xfrm>
            <a:off x="2033971" y="4797152"/>
            <a:ext cx="5058309" cy="504056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</a:rPr>
              <a:t>Compréhension  </a:t>
            </a:r>
          </a:p>
        </p:txBody>
      </p:sp>
      <p:sp>
        <p:nvSpPr>
          <p:cNvPr id="470021" name="Rectangle 5"/>
          <p:cNvSpPr>
            <a:spLocks noChangeArrowheads="1"/>
          </p:cNvSpPr>
          <p:nvPr/>
        </p:nvSpPr>
        <p:spPr bwMode="auto">
          <a:xfrm>
            <a:off x="3419873" y="2622308"/>
            <a:ext cx="2088232" cy="504825"/>
          </a:xfrm>
          <a:prstGeom prst="rect">
            <a:avLst/>
          </a:prstGeom>
          <a:solidFill>
            <a:srgbClr val="33993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</a:rPr>
              <a:t>Analyse</a:t>
            </a:r>
          </a:p>
        </p:txBody>
      </p:sp>
      <p:sp>
        <p:nvSpPr>
          <p:cNvPr id="470022" name="Rectangle 6"/>
          <p:cNvSpPr>
            <a:spLocks noChangeArrowheads="1"/>
          </p:cNvSpPr>
          <p:nvPr/>
        </p:nvSpPr>
        <p:spPr bwMode="auto">
          <a:xfrm>
            <a:off x="2796174" y="3650227"/>
            <a:ext cx="3600400" cy="543798"/>
          </a:xfrm>
          <a:prstGeom prst="rect">
            <a:avLst/>
          </a:prstGeom>
          <a:solidFill>
            <a:srgbClr val="CC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</a:rPr>
              <a:t>Application  </a:t>
            </a: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3833402" y="1571638"/>
            <a:ext cx="1440160" cy="504825"/>
          </a:xfrm>
          <a:prstGeom prst="rect">
            <a:avLst/>
          </a:prstGeom>
          <a:solidFill>
            <a:srgbClr val="FF33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</a:rPr>
              <a:t>Evaluer </a:t>
            </a:r>
          </a:p>
        </p:txBody>
      </p:sp>
      <p:sp>
        <p:nvSpPr>
          <p:cNvPr id="470024" name="Rectangle 8"/>
          <p:cNvSpPr>
            <a:spLocks noChangeArrowheads="1"/>
          </p:cNvSpPr>
          <p:nvPr/>
        </p:nvSpPr>
        <p:spPr bwMode="auto">
          <a:xfrm>
            <a:off x="3914670" y="376878"/>
            <a:ext cx="1098638" cy="504056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</a:rPr>
              <a:t>Créer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13992" y="908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concevoir une méthode, une idée, </a:t>
            </a:r>
          </a:p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un produit original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5360" y="2100980"/>
            <a:ext cx="3386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estimer en appliquant des critères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3987" y="3142845"/>
            <a:ext cx="3624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 identifier les composantes d’un tout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9732" y="41940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mobiliser des connaissances </a:t>
            </a:r>
          </a:p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dans une situation familière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18960" y="5280060"/>
            <a:ext cx="3069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donner du sens à l’information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48075" y="6263563"/>
            <a:ext cx="2668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récupérer de l’information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13" name="Triangle isocèle 12"/>
          <p:cNvSpPr/>
          <p:nvPr/>
        </p:nvSpPr>
        <p:spPr>
          <a:xfrm>
            <a:off x="701054" y="116632"/>
            <a:ext cx="7704856" cy="6516263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6409481" y="1065445"/>
            <a:ext cx="2315593" cy="7017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95300" indent="-495300">
              <a:lnSpc>
                <a:spcPct val="110000"/>
              </a:lnSpc>
            </a:pPr>
            <a:r>
              <a:rPr lang="fr-FR" altLang="fr-FR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Une carte conceptuelle, </a:t>
            </a:r>
          </a:p>
          <a:p>
            <a:pPr marL="495300" indent="-495300">
              <a:lnSpc>
                <a:spcPct val="110000"/>
              </a:lnSpc>
            </a:pPr>
            <a:r>
              <a:rPr lang="fr-FR" altLang="fr-FR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un </a:t>
            </a:r>
            <a:r>
              <a:rPr lang="fr-FR" altLang="fr-FR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TFE</a:t>
            </a:r>
            <a:endParaRPr lang="fr-FR" altLang="fr-FR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5632711" y="1339399"/>
            <a:ext cx="717179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85992" y="2050198"/>
            <a:ext cx="2175836" cy="397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95300" indent="-495300">
              <a:lnSpc>
                <a:spcPct val="110000"/>
              </a:lnSpc>
            </a:pPr>
            <a:r>
              <a:rPr lang="fr-FR" altLang="fr-FR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Les degrés de certitude</a:t>
            </a:r>
            <a:endParaRPr lang="fr-FR" altLang="fr-FR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6126224" y="2285646"/>
            <a:ext cx="659768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75472" y="2733266"/>
            <a:ext cx="2486356" cy="3970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95300" indent="-495300">
              <a:lnSpc>
                <a:spcPct val="110000"/>
              </a:lnSpc>
            </a:pPr>
            <a:r>
              <a:rPr lang="fr-FR" altLang="fr-FR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Rédaction d’une question</a:t>
            </a:r>
            <a:endParaRPr lang="fr-FR" altLang="fr-FR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7" name="Connecteur droit avec flèche 26"/>
          <p:cNvCxnSpPr>
            <a:endCxn id="26" idx="1"/>
          </p:cNvCxnSpPr>
          <p:nvPr/>
        </p:nvCxnSpPr>
        <p:spPr>
          <a:xfrm>
            <a:off x="5632711" y="2931782"/>
            <a:ext cx="842761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à coins arrondis 30"/>
          <p:cNvSpPr/>
          <p:nvPr/>
        </p:nvSpPr>
        <p:spPr>
          <a:xfrm>
            <a:off x="241690" y="116632"/>
            <a:ext cx="2302203" cy="5760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Les objectifs 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173047" y="847334"/>
            <a:ext cx="1719884" cy="1460989"/>
            <a:chOff x="107504" y="188640"/>
            <a:chExt cx="2876186" cy="1917458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88640"/>
              <a:ext cx="2876186" cy="1917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oneTexte 33"/>
            <p:cNvSpPr txBox="1"/>
            <p:nvPr/>
          </p:nvSpPr>
          <p:spPr>
            <a:xfrm>
              <a:off x="589651" y="1540585"/>
              <a:ext cx="1911893" cy="565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100" dirty="0" smtClean="0">
                  <a:solidFill>
                    <a:srgbClr val="FF0000"/>
                  </a:solidFill>
                </a:rPr>
                <a:t>Bloom (1956)</a:t>
              </a:r>
            </a:p>
            <a:p>
              <a:r>
                <a:rPr lang="fr-BE" sz="1100" dirty="0" smtClean="0">
                  <a:solidFill>
                    <a:srgbClr val="FF0000"/>
                  </a:solidFill>
                </a:rPr>
                <a:t>Anderson (2000)</a:t>
              </a:r>
              <a:endParaRPr lang="fr-BE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5273562" y="201003"/>
            <a:ext cx="3734529" cy="646331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BE" dirty="0" smtClean="0"/>
              <a:t>HOTS</a:t>
            </a:r>
            <a:r>
              <a:rPr lang="fr-BE" dirty="0"/>
              <a:t> : </a:t>
            </a:r>
            <a:r>
              <a:rPr lang="fr-BE" dirty="0" err="1"/>
              <a:t>Higher</a:t>
            </a:r>
            <a:r>
              <a:rPr lang="fr-BE" dirty="0"/>
              <a:t> </a:t>
            </a:r>
            <a:r>
              <a:rPr lang="fr-BE" dirty="0" err="1"/>
              <a:t>Order</a:t>
            </a:r>
            <a:r>
              <a:rPr lang="fr-BE" dirty="0"/>
              <a:t> </a:t>
            </a:r>
            <a:r>
              <a:rPr lang="fr-BE" dirty="0" err="1"/>
              <a:t>Thinking</a:t>
            </a:r>
            <a:r>
              <a:rPr lang="fr-BE" dirty="0"/>
              <a:t> </a:t>
            </a:r>
            <a:r>
              <a:rPr lang="fr-BE" dirty="0" err="1"/>
              <a:t>Skills</a:t>
            </a:r>
            <a:r>
              <a:rPr lang="fr-BE" dirty="0"/>
              <a:t> </a:t>
            </a:r>
            <a:endParaRPr lang="fr-BE" dirty="0" smtClean="0"/>
          </a:p>
          <a:p>
            <a:r>
              <a:rPr lang="fr-BE" dirty="0" smtClean="0"/>
              <a:t>habiletés cognitives </a:t>
            </a:r>
            <a:r>
              <a:rPr lang="fr-BE" dirty="0"/>
              <a:t>de haut niveau</a:t>
            </a:r>
          </a:p>
        </p:txBody>
      </p:sp>
      <p:sp>
        <p:nvSpPr>
          <p:cNvPr id="36" name="Rectangle à coins arrondis 35"/>
          <p:cNvSpPr/>
          <p:nvPr/>
        </p:nvSpPr>
        <p:spPr>
          <a:xfrm>
            <a:off x="2543893" y="260649"/>
            <a:ext cx="4404371" cy="32515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Rectangle à coins arrondis 36"/>
          <p:cNvSpPr/>
          <p:nvPr/>
        </p:nvSpPr>
        <p:spPr>
          <a:xfrm>
            <a:off x="1691679" y="3573016"/>
            <a:ext cx="6026971" cy="3162758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Rectangle 37"/>
          <p:cNvSpPr/>
          <p:nvPr/>
        </p:nvSpPr>
        <p:spPr>
          <a:xfrm>
            <a:off x="6876256" y="3511214"/>
            <a:ext cx="2138538" cy="120032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LOTS : </a:t>
            </a:r>
            <a:r>
              <a:rPr lang="fr-BE" dirty="0" err="1" smtClean="0">
                <a:solidFill>
                  <a:schemeClr val="bg1"/>
                </a:solidFill>
              </a:rPr>
              <a:t>Lower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Order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Thinking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Skills</a:t>
            </a:r>
            <a:r>
              <a:rPr lang="fr-BE" dirty="0">
                <a:solidFill>
                  <a:schemeClr val="bg1"/>
                </a:solidFill>
              </a:rPr>
              <a:t> : </a:t>
            </a:r>
            <a:endParaRPr lang="fr-BE" dirty="0" smtClean="0">
              <a:solidFill>
                <a:schemeClr val="bg1"/>
              </a:solidFill>
            </a:endParaRPr>
          </a:p>
          <a:p>
            <a:r>
              <a:rPr lang="fr-BE" dirty="0" smtClean="0">
                <a:solidFill>
                  <a:schemeClr val="bg1"/>
                </a:solidFill>
              </a:rPr>
              <a:t>habiletés cognitives </a:t>
            </a:r>
            <a:r>
              <a:rPr lang="fr-BE" dirty="0">
                <a:solidFill>
                  <a:schemeClr val="bg1"/>
                </a:solidFill>
              </a:rPr>
              <a:t>de bas niveau</a:t>
            </a:r>
          </a:p>
        </p:txBody>
      </p:sp>
    </p:spTree>
    <p:extLst>
      <p:ext uri="{BB962C8B-B14F-4D97-AF65-F5344CB8AC3E}">
        <p14:creationId xmlns:p14="http://schemas.microsoft.com/office/powerpoint/2010/main" val="124513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19" grpId="0" animBg="1"/>
      <p:bldP spid="470020" grpId="0" animBg="1"/>
      <p:bldP spid="470021" grpId="0" animBg="1"/>
      <p:bldP spid="470022" grpId="0" animBg="1"/>
      <p:bldP spid="470023" grpId="0" animBg="1"/>
      <p:bldP spid="47002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21" grpId="0" animBg="1"/>
      <p:bldP spid="23" grpId="0" animBg="1"/>
      <p:bldP spid="26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4A1EDD-4E2A-4057-86EB-AA193ADE86EC}" type="slidenum">
              <a:rPr lang="fr-FR" altLang="fr-FR">
                <a:solidFill>
                  <a:schemeClr val="tx1"/>
                </a:solidFill>
              </a:rPr>
              <a:pPr>
                <a:defRPr/>
              </a:pPr>
              <a:t>54</a:t>
            </a:fld>
            <a:endParaRPr lang="fr-FR" altLang="fr-FR">
              <a:solidFill>
                <a:schemeClr val="tx1"/>
              </a:solidFill>
            </a:endParaRPr>
          </a:p>
        </p:txBody>
      </p:sp>
      <p:sp>
        <p:nvSpPr>
          <p:cNvPr id="470019" name="Rectangle 3"/>
          <p:cNvSpPr>
            <a:spLocks noChangeArrowheads="1"/>
          </p:cNvSpPr>
          <p:nvPr/>
        </p:nvSpPr>
        <p:spPr bwMode="auto">
          <a:xfrm>
            <a:off x="1835696" y="5733256"/>
            <a:ext cx="5616624" cy="51591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</a:rPr>
              <a:t>Connaissance</a:t>
            </a:r>
          </a:p>
        </p:txBody>
      </p:sp>
      <p:sp>
        <p:nvSpPr>
          <p:cNvPr id="470020" name="Rectangle 4"/>
          <p:cNvSpPr>
            <a:spLocks noChangeArrowheads="1"/>
          </p:cNvSpPr>
          <p:nvPr/>
        </p:nvSpPr>
        <p:spPr bwMode="auto">
          <a:xfrm>
            <a:off x="2033971" y="4797152"/>
            <a:ext cx="5058309" cy="504056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</a:rPr>
              <a:t>Compréhension  </a:t>
            </a:r>
          </a:p>
        </p:txBody>
      </p:sp>
      <p:sp>
        <p:nvSpPr>
          <p:cNvPr id="470021" name="Rectangle 5"/>
          <p:cNvSpPr>
            <a:spLocks noChangeArrowheads="1"/>
          </p:cNvSpPr>
          <p:nvPr/>
        </p:nvSpPr>
        <p:spPr bwMode="auto">
          <a:xfrm>
            <a:off x="3419873" y="2622308"/>
            <a:ext cx="2088232" cy="504825"/>
          </a:xfrm>
          <a:prstGeom prst="rect">
            <a:avLst/>
          </a:prstGeom>
          <a:solidFill>
            <a:srgbClr val="33993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</a:rPr>
              <a:t>Analyse</a:t>
            </a:r>
          </a:p>
        </p:txBody>
      </p:sp>
      <p:sp>
        <p:nvSpPr>
          <p:cNvPr id="470022" name="Rectangle 6"/>
          <p:cNvSpPr>
            <a:spLocks noChangeArrowheads="1"/>
          </p:cNvSpPr>
          <p:nvPr/>
        </p:nvSpPr>
        <p:spPr bwMode="auto">
          <a:xfrm>
            <a:off x="2783987" y="3650227"/>
            <a:ext cx="3600400" cy="543798"/>
          </a:xfrm>
          <a:prstGeom prst="rect">
            <a:avLst/>
          </a:prstGeom>
          <a:solidFill>
            <a:srgbClr val="CC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</a:rPr>
              <a:t>Application  </a:t>
            </a: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3833402" y="1571638"/>
            <a:ext cx="1440160" cy="504825"/>
          </a:xfrm>
          <a:prstGeom prst="rect">
            <a:avLst/>
          </a:prstGeom>
          <a:solidFill>
            <a:srgbClr val="FF33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</a:rPr>
              <a:t>Evaluer </a:t>
            </a:r>
          </a:p>
        </p:txBody>
      </p:sp>
      <p:sp>
        <p:nvSpPr>
          <p:cNvPr id="470024" name="Rectangle 8"/>
          <p:cNvSpPr>
            <a:spLocks noChangeArrowheads="1"/>
          </p:cNvSpPr>
          <p:nvPr/>
        </p:nvSpPr>
        <p:spPr bwMode="auto">
          <a:xfrm>
            <a:off x="3914670" y="376878"/>
            <a:ext cx="1098638" cy="504056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 Narrow" pitchFamily="34" charset="0"/>
              <a:buChar char="●"/>
              <a:defRPr sz="2600">
                <a:solidFill>
                  <a:srgbClr val="CC3300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CC3300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CC3300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6600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6600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500" dirty="0" smtClean="0">
                <a:solidFill>
                  <a:schemeClr val="tx1"/>
                </a:solidFill>
              </a:rPr>
              <a:t>Créer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13992" y="908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concevoir une méthode, une idée, </a:t>
            </a:r>
          </a:p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un produit original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5360" y="2100980"/>
            <a:ext cx="3386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estimer en appliquant des critères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3987" y="3142845"/>
            <a:ext cx="3624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 identifier les composantes d’un tout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9732" y="41940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mobiliser des connaissances </a:t>
            </a:r>
          </a:p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dans une situation familière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18960" y="5280060"/>
            <a:ext cx="3069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donner du sens à l’information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48075" y="6263563"/>
            <a:ext cx="2668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dirty="0" smtClean="0">
                <a:solidFill>
                  <a:schemeClr val="tx1"/>
                </a:solidFill>
              </a:rPr>
              <a:t>récupérer de l’information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13" name="Triangle isocèle 12"/>
          <p:cNvSpPr/>
          <p:nvPr/>
        </p:nvSpPr>
        <p:spPr>
          <a:xfrm>
            <a:off x="701054" y="116632"/>
            <a:ext cx="7704856" cy="6516263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Flèche vers le bas 13"/>
          <p:cNvSpPr/>
          <p:nvPr/>
        </p:nvSpPr>
        <p:spPr>
          <a:xfrm>
            <a:off x="8100392" y="777930"/>
            <a:ext cx="792088" cy="5315366"/>
          </a:xfrm>
          <a:prstGeom prst="downArrow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Flèche vers le bas 27"/>
          <p:cNvSpPr/>
          <p:nvPr/>
        </p:nvSpPr>
        <p:spPr>
          <a:xfrm rot="10800000">
            <a:off x="107503" y="880934"/>
            <a:ext cx="792088" cy="5368234"/>
          </a:xfrm>
          <a:prstGeom prst="downArrow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à coins arrondis 14"/>
          <p:cNvSpPr/>
          <p:nvPr/>
        </p:nvSpPr>
        <p:spPr>
          <a:xfrm>
            <a:off x="162397" y="174080"/>
            <a:ext cx="1474390" cy="603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chemeClr val="tx1"/>
                </a:solidFill>
              </a:rPr>
              <a:t>Amphi</a:t>
            </a:r>
            <a:endParaRPr lang="fr-BE" sz="2400" dirty="0">
              <a:solidFill>
                <a:schemeClr val="tx1"/>
              </a:solidFill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7670696" y="6146304"/>
            <a:ext cx="1474390" cy="603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chemeClr val="tx1"/>
                </a:solidFill>
              </a:rPr>
              <a:t>Home</a:t>
            </a:r>
            <a:endParaRPr lang="fr-BE" sz="2400" dirty="0">
              <a:solidFill>
                <a:schemeClr val="tx1"/>
              </a:solidFill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5796136" y="174080"/>
            <a:ext cx="3096344" cy="454826"/>
          </a:xfrm>
          <a:prstGeom prst="round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/>
              <a:t>Classe inversée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204748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 animBg="1"/>
      <p:bldP spid="15" grpId="0" animBg="1"/>
      <p:bldP spid="3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41690" y="332656"/>
            <a:ext cx="6706574" cy="5760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Les méthodes : transmettre – réceptionner  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" name="Picture 18" descr="IMG_42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9913" y="1088801"/>
            <a:ext cx="4048964" cy="270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95" y="2468015"/>
            <a:ext cx="4501962" cy="227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88" y="3921871"/>
            <a:ext cx="3600695" cy="27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 vers le bas 4"/>
          <p:cNvSpPr/>
          <p:nvPr/>
        </p:nvSpPr>
        <p:spPr>
          <a:xfrm>
            <a:off x="1763688" y="908720"/>
            <a:ext cx="432048" cy="720080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980079" y="1631107"/>
            <a:ext cx="1999265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Interactivité </a:t>
            </a:r>
            <a:endParaRPr lang="fr-BE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35811" y="4979801"/>
            <a:ext cx="200728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2000" dirty="0" smtClean="0">
                <a:latin typeface="Arial Narrow" panose="020B0606020202030204" pitchFamily="34" charset="0"/>
              </a:rPr>
              <a:t>Les boitiers de vote</a:t>
            </a:r>
          </a:p>
          <a:p>
            <a:r>
              <a:rPr lang="fr-BE" sz="2000" dirty="0">
                <a:latin typeface="Arial Narrow" panose="020B0606020202030204" pitchFamily="34" charset="0"/>
              </a:rPr>
              <a:t>e</a:t>
            </a:r>
            <a:r>
              <a:rPr lang="fr-BE" sz="2000" dirty="0" smtClean="0">
                <a:latin typeface="Arial Narrow" panose="020B0606020202030204" pitchFamily="34" charset="0"/>
              </a:rPr>
              <a:t>n Algérie</a:t>
            </a:r>
            <a:endParaRPr lang="fr-BE" sz="2000" dirty="0">
              <a:latin typeface="Arial Narrow" panose="020B0606020202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488445" y="573631"/>
            <a:ext cx="134043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2000" dirty="0" smtClean="0">
                <a:latin typeface="Arial Narrow" panose="020B0606020202030204" pitchFamily="34" charset="0"/>
              </a:rPr>
              <a:t>Face to face</a:t>
            </a:r>
            <a:endParaRPr lang="fr-BE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2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/>
          <p:cNvSpPr>
            <a:spLocks noChangeArrowheads="1"/>
          </p:cNvSpPr>
          <p:nvPr/>
        </p:nvSpPr>
        <p:spPr bwMode="auto">
          <a:xfrm>
            <a:off x="0" y="1757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23E75-A28C-4060-9330-B2BE6DE0F8E2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9" name="Rectangle à coins arrondis 8"/>
          <p:cNvSpPr/>
          <p:nvPr/>
        </p:nvSpPr>
        <p:spPr>
          <a:xfrm>
            <a:off x="230029" y="188640"/>
            <a:ext cx="8578782" cy="5760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Les méthodes : faire pratiquer et guider (ici et ailleurs)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46" y="908720"/>
            <a:ext cx="3502467" cy="294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92479"/>
            <a:ext cx="3891182" cy="260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9" y="4221088"/>
            <a:ext cx="3123066" cy="234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720"/>
            <a:ext cx="3960440" cy="29704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092480"/>
            <a:ext cx="3356821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323528" y="4289191"/>
            <a:ext cx="2909771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2000" dirty="0" smtClean="0">
                <a:latin typeface="Arial Narrow" panose="020B0606020202030204" pitchFamily="34" charset="0"/>
              </a:rPr>
              <a:t>Ascenseur pour l’échafaud ? </a:t>
            </a:r>
            <a:endParaRPr lang="fr-BE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/>
          <p:cNvSpPr>
            <a:spLocks noChangeArrowheads="1"/>
          </p:cNvSpPr>
          <p:nvPr/>
        </p:nvSpPr>
        <p:spPr bwMode="auto">
          <a:xfrm>
            <a:off x="0" y="1757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23E75-A28C-4060-9330-B2BE6DE0F8E2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9" name="Rectangle à coins arrondis 8"/>
          <p:cNvSpPr/>
          <p:nvPr/>
        </p:nvSpPr>
        <p:spPr>
          <a:xfrm>
            <a:off x="230029" y="188640"/>
            <a:ext cx="8578782" cy="5760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Les méthodes : approvisionner et faire explorer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1" y="1844824"/>
            <a:ext cx="4940692" cy="296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130" y="893268"/>
            <a:ext cx="3765010" cy="433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à coins arrondis 7"/>
          <p:cNvSpPr/>
          <p:nvPr/>
        </p:nvSpPr>
        <p:spPr>
          <a:xfrm>
            <a:off x="5364088" y="5445224"/>
            <a:ext cx="2930254" cy="46166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4 ans déjà : 4200 j’aime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2951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92696"/>
            <a:ext cx="8964489" cy="14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3383868" y="98505"/>
            <a:ext cx="2088232" cy="46166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Le Top 20 ORBI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07503" y="2406524"/>
            <a:ext cx="4519451" cy="3470748"/>
            <a:chOff x="107503" y="2406524"/>
            <a:chExt cx="4519451" cy="3470748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03" y="3284984"/>
              <a:ext cx="4519451" cy="2592288"/>
            </a:xfrm>
            <a:prstGeom prst="rect">
              <a:avLst/>
            </a:prstGeom>
          </p:spPr>
        </p:pic>
        <p:cxnSp>
          <p:nvCxnSpPr>
            <p:cNvPr id="5" name="Connecteur droit 4"/>
            <p:cNvCxnSpPr/>
            <p:nvPr/>
          </p:nvCxnSpPr>
          <p:spPr>
            <a:xfrm>
              <a:off x="539552" y="4149080"/>
              <a:ext cx="388843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à coins arrondis 8"/>
            <p:cNvSpPr/>
            <p:nvPr/>
          </p:nvSpPr>
          <p:spPr>
            <a:xfrm>
              <a:off x="899592" y="2406524"/>
              <a:ext cx="2160240" cy="590428"/>
            </a:xfrm>
            <a:prstGeom prst="round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dirty="0" smtClean="0"/>
                <a:t>Top des auteurs visualisés</a:t>
              </a:r>
              <a:endParaRPr lang="fr-BE" dirty="0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4716015" y="2403223"/>
            <a:ext cx="4413101" cy="3447257"/>
            <a:chOff x="4716015" y="2403223"/>
            <a:chExt cx="4413101" cy="344725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6015" y="3284983"/>
              <a:ext cx="4413101" cy="2565497"/>
            </a:xfrm>
            <a:prstGeom prst="rect">
              <a:avLst/>
            </a:prstGeom>
          </p:spPr>
        </p:pic>
        <p:sp>
          <p:nvSpPr>
            <p:cNvPr id="10" name="Rectangle à coins arrondis 9"/>
            <p:cNvSpPr/>
            <p:nvPr/>
          </p:nvSpPr>
          <p:spPr>
            <a:xfrm>
              <a:off x="5724128" y="2403223"/>
              <a:ext cx="2232248" cy="593729"/>
            </a:xfrm>
            <a:prstGeom prst="roundRect">
              <a:avLst/>
            </a:prstGeom>
            <a:solidFill>
              <a:schemeClr val="accent2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dirty="0" smtClean="0"/>
                <a:t>Top des auteurs téléchargés</a:t>
              </a:r>
              <a:endParaRPr lang="fr-BE" dirty="0"/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4716015" y="4725144"/>
              <a:ext cx="388843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895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0" y="1757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741055" y="4365104"/>
            <a:ext cx="7920881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2400" u="sng" dirty="0">
                <a:latin typeface="Arial Narrow" pitchFamily="34" charset="0"/>
              </a:rPr>
              <a:t>Les exercices d’apprentissage au raisonnement clinique</a:t>
            </a:r>
            <a:r>
              <a:rPr lang="fr-BE" sz="2400" dirty="0">
                <a:latin typeface="Arial Narrow" pitchFamily="34" charset="0"/>
              </a:rPr>
              <a:t> (ARC) </a:t>
            </a:r>
            <a:r>
              <a:rPr lang="fr-BE" sz="2400" dirty="0" smtClean="0">
                <a:latin typeface="Arial Narrow" pitchFamily="34" charset="0"/>
              </a:rPr>
              <a:t>: master 2 et 3</a:t>
            </a:r>
          </a:p>
          <a:p>
            <a:r>
              <a:rPr lang="fr-BE" sz="2400" dirty="0" smtClean="0">
                <a:latin typeface="Arial Narrow" pitchFamily="34" charset="0"/>
              </a:rPr>
              <a:t>En collaboration avec V Frisée et E Picard</a:t>
            </a:r>
            <a:endParaRPr lang="fr-BE" sz="2400" dirty="0"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23E75-A28C-4060-9330-B2BE6DE0F8E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9" name="Rectangle à coins arrondis 8"/>
          <p:cNvSpPr/>
          <p:nvPr/>
        </p:nvSpPr>
        <p:spPr>
          <a:xfrm>
            <a:off x="230029" y="188640"/>
            <a:ext cx="8578782" cy="5760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Les méthodes : </a:t>
            </a:r>
            <a:r>
              <a:rPr lang="fr-BE" sz="3200" dirty="0">
                <a:solidFill>
                  <a:schemeClr val="bg1"/>
                </a:solidFill>
                <a:latin typeface="Arial Narrow" pitchFamily="34" charset="0"/>
              </a:rPr>
              <a:t>expérimentation - réactivité 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1" y="1412776"/>
            <a:ext cx="8892480" cy="273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41055" y="5909182"/>
            <a:ext cx="7920881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2400" dirty="0" smtClean="0">
                <a:latin typeface="Arial Narrow" pitchFamily="34" charset="0"/>
              </a:rPr>
              <a:t>Le projet d’ancrage facultaire Savoir Voir</a:t>
            </a:r>
            <a:endParaRPr lang="fr-BE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58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ésultat de recherche d'images pour &quot;courbe de lactation vach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6192688" cy="452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80" y="2167725"/>
            <a:ext cx="262036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ésultat de recherche d'images pour &quot;vache laitière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2115"/>
            <a:ext cx="2773462" cy="185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179512" y="116632"/>
            <a:ext cx="3979799" cy="79208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Avant toutes choses</a:t>
            </a:r>
            <a:endParaRPr lang="fr-BE" sz="3600" dirty="0"/>
          </a:p>
        </p:txBody>
      </p:sp>
      <p:sp>
        <p:nvSpPr>
          <p:cNvPr id="2" name="ZoneTexte 1"/>
          <p:cNvSpPr txBox="1"/>
          <p:nvPr/>
        </p:nvSpPr>
        <p:spPr>
          <a:xfrm>
            <a:off x="6538360" y="4761898"/>
            <a:ext cx="218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smtClean="0"/>
              <a:t>30 à 50 </a:t>
            </a:r>
            <a:r>
              <a:rPr lang="fr-BE" sz="1400" dirty="0" err="1" smtClean="0"/>
              <a:t>kgs</a:t>
            </a:r>
            <a:r>
              <a:rPr lang="fr-BE" sz="1400" dirty="0" smtClean="0"/>
              <a:t> de MF /jour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smtClean="0"/>
              <a:t>10 à 20 litres d’urine</a:t>
            </a:r>
            <a:endParaRPr lang="fr-BE" sz="1400" dirty="0"/>
          </a:p>
        </p:txBody>
      </p:sp>
      <p:grpSp>
        <p:nvGrpSpPr>
          <p:cNvPr id="11" name="Groupe 10"/>
          <p:cNvGrpSpPr/>
          <p:nvPr/>
        </p:nvGrpSpPr>
        <p:grpSpPr>
          <a:xfrm>
            <a:off x="206921" y="2018086"/>
            <a:ext cx="6244668" cy="4600412"/>
            <a:chOff x="179512" y="2060848"/>
            <a:chExt cx="6244668" cy="4600412"/>
          </a:xfrm>
        </p:grpSpPr>
        <p:grpSp>
          <p:nvGrpSpPr>
            <p:cNvPr id="8" name="Groupe 7"/>
            <p:cNvGrpSpPr/>
            <p:nvPr/>
          </p:nvGrpSpPr>
          <p:grpSpPr>
            <a:xfrm>
              <a:off x="539552" y="3284984"/>
              <a:ext cx="4536504" cy="2160240"/>
              <a:chOff x="539552" y="3284984"/>
              <a:chExt cx="4536504" cy="216024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539552" y="3573016"/>
                <a:ext cx="4536504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11560" y="3284984"/>
                <a:ext cx="648072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79512" y="6165304"/>
              <a:ext cx="4896544" cy="495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59832" y="2060848"/>
              <a:ext cx="3364348" cy="1584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338648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0" y="1757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314221" y="908720"/>
            <a:ext cx="424815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>
                <a:latin typeface="Arial Narrow" pitchFamily="34" charset="0"/>
              </a:rPr>
              <a:t>La carte conceptuelle de l’exercice de troupeaux</a:t>
            </a:r>
          </a:p>
          <a:p>
            <a:r>
              <a:rPr lang="fr-BE">
                <a:latin typeface="Arial Narrow" pitchFamily="34" charset="0"/>
              </a:rPr>
              <a:t>(master 2)</a:t>
            </a:r>
            <a:endParaRPr lang="fr-FR">
              <a:latin typeface="Arial Narrow" pitchFamily="34" charset="0"/>
            </a:endParaRPr>
          </a:p>
        </p:txBody>
      </p:sp>
      <p:pic>
        <p:nvPicPr>
          <p:cNvPr id="60420" name="Picture 7" descr="CMAP Facteurs d'infécondit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029" y="1628800"/>
            <a:ext cx="5158303" cy="427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5292080" y="908719"/>
            <a:ext cx="3024187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>
                <a:latin typeface="Arial Narrow" pitchFamily="34" charset="0"/>
              </a:rPr>
              <a:t>La rédaction de questions QCM </a:t>
            </a:r>
          </a:p>
          <a:p>
            <a:r>
              <a:rPr lang="fr-BE">
                <a:latin typeface="Arial Narrow" pitchFamily="34" charset="0"/>
              </a:rPr>
              <a:t>(master 2 et 3) </a:t>
            </a:r>
            <a:endParaRPr lang="fr-FR">
              <a:latin typeface="Arial Narrow" pitchFamily="34" charset="0"/>
            </a:endParaRPr>
          </a:p>
        </p:txBody>
      </p:sp>
      <p:pic>
        <p:nvPicPr>
          <p:cNvPr id="6247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2781300"/>
            <a:ext cx="2751137" cy="370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5795963" y="2276475"/>
            <a:ext cx="93627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dirty="0">
                <a:latin typeface="Arial Narrow" pitchFamily="34" charset="0"/>
              </a:rPr>
              <a:t>Le </a:t>
            </a:r>
            <a:r>
              <a:rPr lang="fr-BE" dirty="0" err="1" smtClean="0">
                <a:latin typeface="Arial Narrow" pitchFamily="34" charset="0"/>
              </a:rPr>
              <a:t>TFE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23E75-A28C-4060-9330-B2BE6DE0F8E2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11" name="Rectangle à coins arrondis 10"/>
          <p:cNvSpPr/>
          <p:nvPr/>
        </p:nvSpPr>
        <p:spPr>
          <a:xfrm>
            <a:off x="230029" y="188640"/>
            <a:ext cx="8578782" cy="5760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Les méthodes : création et confortation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26202" y="6093296"/>
            <a:ext cx="3024187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dirty="0" smtClean="0">
                <a:latin typeface="Arial Narrow" pitchFamily="34" charset="0"/>
              </a:rPr>
              <a:t>Le jeu du territoire</a:t>
            </a:r>
            <a:endParaRPr lang="fr-FR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2" grpId="0" animBg="1"/>
      <p:bldP spid="62474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ChangeArrowheads="1"/>
          </p:cNvSpPr>
          <p:nvPr/>
        </p:nvSpPr>
        <p:spPr bwMode="auto">
          <a:xfrm>
            <a:off x="0" y="1757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23E75-A28C-4060-9330-B2BE6DE0F8E2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7" name="Rectangle à coins arrondis 6"/>
          <p:cNvSpPr/>
          <p:nvPr/>
        </p:nvSpPr>
        <p:spPr>
          <a:xfrm>
            <a:off x="230029" y="188640"/>
            <a:ext cx="8578782" cy="5760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Les méthodes :</a:t>
            </a:r>
            <a:r>
              <a:rPr lang="fr-BE" sz="3200" dirty="0">
                <a:solidFill>
                  <a:schemeClr val="bg1"/>
                </a:solidFill>
                <a:latin typeface="Arial Narrow" pitchFamily="34" charset="0"/>
              </a:rPr>
              <a:t> métacognition - </a:t>
            </a:r>
            <a:r>
              <a:rPr lang="fr-BE" sz="3200" dirty="0" err="1">
                <a:solidFill>
                  <a:schemeClr val="bg1"/>
                </a:solidFill>
                <a:latin typeface="Arial Narrow" pitchFamily="34" charset="0"/>
              </a:rPr>
              <a:t>coréflexion</a:t>
            </a:r>
            <a:r>
              <a:rPr lang="fr-BE" sz="32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441" y="2476824"/>
            <a:ext cx="4480634" cy="23203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28" y="3784987"/>
            <a:ext cx="4269963" cy="29231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908720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ChangeArrowheads="1"/>
          </p:cNvSpPr>
          <p:nvPr/>
        </p:nvSpPr>
        <p:spPr bwMode="auto">
          <a:xfrm>
            <a:off x="0" y="1757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383264" y="1052736"/>
            <a:ext cx="5412872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2400" dirty="0">
                <a:latin typeface="Arial Narrow" pitchFamily="34" charset="0"/>
              </a:rPr>
              <a:t>Les forums de discussion sur </a:t>
            </a:r>
            <a:r>
              <a:rPr lang="fr-BE" sz="2400" dirty="0" smtClean="0">
                <a:latin typeface="Arial Narrow" pitchFamily="34" charset="0"/>
              </a:rPr>
              <a:t>eCampus ???? </a:t>
            </a:r>
            <a:endParaRPr lang="fr-FR" sz="2400" dirty="0">
              <a:latin typeface="Arial Narrow" pitchFamily="34" charset="0"/>
            </a:endParaRPr>
          </a:p>
        </p:txBody>
      </p:sp>
      <p:pic>
        <p:nvPicPr>
          <p:cNvPr id="6246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028" y="1757363"/>
            <a:ext cx="8659187" cy="36878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23E75-A28C-4060-9330-B2BE6DE0F8E2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8" name="Rectangle à coins arrondis 7"/>
          <p:cNvSpPr/>
          <p:nvPr/>
        </p:nvSpPr>
        <p:spPr>
          <a:xfrm>
            <a:off x="230029" y="188640"/>
            <a:ext cx="8578782" cy="5760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Les méthodes :</a:t>
            </a:r>
            <a:r>
              <a:rPr lang="fr-BE" sz="3200" dirty="0">
                <a:solidFill>
                  <a:schemeClr val="bg1"/>
                </a:solidFill>
                <a:latin typeface="Arial Narrow" pitchFamily="34" charset="0"/>
              </a:rPr>
              <a:t> débat – animation 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4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434190" y="942222"/>
            <a:ext cx="8280400" cy="650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>
                <a:latin typeface="Arial Narrow" pitchFamily="34" charset="0"/>
              </a:rPr>
              <a:t>"Si tu veux que ton enfant cesse de regarder la télévision, impose-lui après chaque épisode un examen sur ce qu'il a vu » (</a:t>
            </a:r>
            <a:r>
              <a:rPr lang="en-GB">
                <a:latin typeface="Arial Narrow" pitchFamily="34" charset="0"/>
              </a:rPr>
              <a:t>De Ketele et Roegiers 1993)</a:t>
            </a:r>
            <a:endParaRPr lang="fr-FR">
              <a:latin typeface="Arial Narrow" pitchFamily="34" charset="0"/>
            </a:endParaRPr>
          </a:p>
        </p:txBody>
      </p:sp>
      <p:pic>
        <p:nvPicPr>
          <p:cNvPr id="99353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365625"/>
            <a:ext cx="3168650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9354" name="Picture 26" descr="Exams ques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4581525"/>
            <a:ext cx="2592388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9" name="Rectangle 21"/>
          <p:cNvSpPr>
            <a:spLocks noChangeArrowheads="1"/>
          </p:cNvSpPr>
          <p:nvPr/>
        </p:nvSpPr>
        <p:spPr bwMode="auto">
          <a:xfrm>
            <a:off x="3132138" y="3284538"/>
            <a:ext cx="2446337" cy="406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000" dirty="0">
                <a:latin typeface="Arial Narrow" pitchFamily="34" charset="0"/>
              </a:rPr>
              <a:t>en privilégiant le formatif</a:t>
            </a:r>
          </a:p>
        </p:txBody>
      </p:sp>
      <p:sp>
        <p:nvSpPr>
          <p:cNvPr id="99350" name="Rectangle 22"/>
          <p:cNvSpPr>
            <a:spLocks noChangeArrowheads="1"/>
          </p:cNvSpPr>
          <p:nvPr/>
        </p:nvSpPr>
        <p:spPr bwMode="auto">
          <a:xfrm>
            <a:off x="1691680" y="3860800"/>
            <a:ext cx="1868488" cy="406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000" dirty="0">
                <a:latin typeface="Arial Narrow" pitchFamily="34" charset="0"/>
              </a:rPr>
              <a:t>en les impliquant  </a:t>
            </a:r>
          </a:p>
        </p:txBody>
      </p:sp>
      <p:sp>
        <p:nvSpPr>
          <p:cNvPr id="99351" name="Rectangle 23"/>
          <p:cNvSpPr>
            <a:spLocks noChangeArrowheads="1"/>
          </p:cNvSpPr>
          <p:nvPr/>
        </p:nvSpPr>
        <p:spPr bwMode="auto">
          <a:xfrm>
            <a:off x="250825" y="3284538"/>
            <a:ext cx="2738438" cy="406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000" dirty="0">
                <a:latin typeface="Arial Narrow" pitchFamily="34" charset="0"/>
              </a:rPr>
              <a:t>dans un contexte de qualité</a:t>
            </a:r>
          </a:p>
        </p:txBody>
      </p:sp>
      <p:sp>
        <p:nvSpPr>
          <p:cNvPr id="99357" name="Line 29"/>
          <p:cNvSpPr>
            <a:spLocks noChangeShapeType="1"/>
          </p:cNvSpPr>
          <p:nvPr/>
        </p:nvSpPr>
        <p:spPr bwMode="auto">
          <a:xfrm>
            <a:off x="971550" y="3716338"/>
            <a:ext cx="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9358" name="Line 30"/>
          <p:cNvSpPr>
            <a:spLocks noChangeShapeType="1"/>
          </p:cNvSpPr>
          <p:nvPr/>
        </p:nvSpPr>
        <p:spPr bwMode="auto">
          <a:xfrm>
            <a:off x="3132138" y="494188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9360" name="Rectangle 32"/>
          <p:cNvSpPr>
            <a:spLocks noChangeArrowheads="1"/>
          </p:cNvSpPr>
          <p:nvPr/>
        </p:nvSpPr>
        <p:spPr bwMode="auto">
          <a:xfrm>
            <a:off x="4932363" y="1989138"/>
            <a:ext cx="3816350" cy="406400"/>
          </a:xfrm>
          <a:prstGeom prst="rect">
            <a:avLst/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2000">
                <a:solidFill>
                  <a:schemeClr val="bg1"/>
                </a:solidFill>
                <a:latin typeface="Arial Narrow" pitchFamily="34" charset="0"/>
              </a:rPr>
              <a:t>Mon évaluation par les étudiants</a:t>
            </a:r>
          </a:p>
        </p:txBody>
      </p:sp>
      <p:sp>
        <p:nvSpPr>
          <p:cNvPr id="99362" name="Rectangle 34"/>
          <p:cNvSpPr>
            <a:spLocks noChangeArrowheads="1"/>
          </p:cNvSpPr>
          <p:nvPr/>
        </p:nvSpPr>
        <p:spPr bwMode="auto">
          <a:xfrm>
            <a:off x="6516688" y="2997200"/>
            <a:ext cx="2232025" cy="711200"/>
          </a:xfrm>
          <a:prstGeom prst="rect">
            <a:avLst/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Arial Narrow" pitchFamily="34" charset="0"/>
              </a:rPr>
              <a:t>Un outil de régulation</a:t>
            </a:r>
          </a:p>
          <a:p>
            <a:r>
              <a:rPr lang="fr-FR" sz="2000" dirty="0">
                <a:solidFill>
                  <a:schemeClr val="bg1"/>
                </a:solidFill>
                <a:latin typeface="Arial Narrow" pitchFamily="34" charset="0"/>
              </a:rPr>
              <a:t>indispensable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468313" y="1989138"/>
            <a:ext cx="3568700" cy="1871662"/>
            <a:chOff x="468313" y="1989138"/>
            <a:chExt cx="3568700" cy="1871662"/>
          </a:xfrm>
        </p:grpSpPr>
        <p:sp>
          <p:nvSpPr>
            <p:cNvPr id="99346" name="Rectangle 18"/>
            <p:cNvSpPr>
              <a:spLocks noChangeArrowheads="1"/>
            </p:cNvSpPr>
            <p:nvPr/>
          </p:nvSpPr>
          <p:spPr bwMode="auto">
            <a:xfrm>
              <a:off x="468313" y="1989138"/>
              <a:ext cx="2900362" cy="4064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fr-FR" sz="2000" dirty="0">
                  <a:latin typeface="Arial Narrow" pitchFamily="34" charset="0"/>
                </a:rPr>
                <a:t>Mon </a:t>
              </a:r>
              <a:r>
                <a:rPr lang="fr-FR" sz="2000" dirty="0" smtClean="0">
                  <a:latin typeface="Arial Narrow" pitchFamily="34" charset="0"/>
                </a:rPr>
                <a:t>évaluation des </a:t>
              </a:r>
              <a:r>
                <a:rPr lang="fr-FR" sz="2000" dirty="0">
                  <a:latin typeface="Arial Narrow" pitchFamily="34" charset="0"/>
                </a:rPr>
                <a:t>étudiants</a:t>
              </a:r>
            </a:p>
          </p:txBody>
        </p:sp>
        <p:sp>
          <p:nvSpPr>
            <p:cNvPr id="99352" name="Line 24"/>
            <p:cNvSpPr>
              <a:spLocks noChangeShapeType="1"/>
            </p:cNvSpPr>
            <p:nvPr/>
          </p:nvSpPr>
          <p:spPr bwMode="auto">
            <a:xfrm>
              <a:off x="1403350" y="2852738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355" name="Line 27"/>
            <p:cNvSpPr>
              <a:spLocks noChangeShapeType="1"/>
            </p:cNvSpPr>
            <p:nvPr/>
          </p:nvSpPr>
          <p:spPr bwMode="auto">
            <a:xfrm>
              <a:off x="3708400" y="2852738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356" name="Line 28"/>
            <p:cNvSpPr>
              <a:spLocks noChangeShapeType="1"/>
            </p:cNvSpPr>
            <p:nvPr/>
          </p:nvSpPr>
          <p:spPr bwMode="auto">
            <a:xfrm>
              <a:off x="3059113" y="2852738"/>
              <a:ext cx="0" cy="10080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363" name="Rectangle 35"/>
            <p:cNvSpPr>
              <a:spLocks noChangeArrowheads="1"/>
            </p:cNvSpPr>
            <p:nvPr/>
          </p:nvSpPr>
          <p:spPr bwMode="auto">
            <a:xfrm>
              <a:off x="971550" y="2492375"/>
              <a:ext cx="3065463" cy="4064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fr-FR" sz="2000">
                  <a:latin typeface="Arial Narrow" pitchFamily="34" charset="0"/>
                </a:rPr>
                <a:t>un mal nécessaire à concevoir </a:t>
              </a:r>
            </a:p>
          </p:txBody>
        </p:sp>
      </p:grpSp>
      <p:sp>
        <p:nvSpPr>
          <p:cNvPr id="99364" name="Line 36"/>
          <p:cNvSpPr>
            <a:spLocks noChangeShapeType="1"/>
          </p:cNvSpPr>
          <p:nvPr/>
        </p:nvSpPr>
        <p:spPr bwMode="auto">
          <a:xfrm>
            <a:off x="8172450" y="24209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3507" name="Line 37"/>
          <p:cNvSpPr>
            <a:spLocks noChangeShapeType="1"/>
          </p:cNvSpPr>
          <p:nvPr/>
        </p:nvSpPr>
        <p:spPr bwMode="auto">
          <a:xfrm>
            <a:off x="8101013" y="37163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6371084" y="4005263"/>
            <a:ext cx="2665412" cy="2303462"/>
            <a:chOff x="6227763" y="4005263"/>
            <a:chExt cx="2665412" cy="2303462"/>
          </a:xfrm>
        </p:grpSpPr>
        <p:sp>
          <p:nvSpPr>
            <p:cNvPr id="99361" name="Rectangle 33"/>
            <p:cNvSpPr>
              <a:spLocks noChangeArrowheads="1"/>
            </p:cNvSpPr>
            <p:nvPr/>
          </p:nvSpPr>
          <p:spPr bwMode="auto">
            <a:xfrm>
              <a:off x="6588125" y="4005263"/>
              <a:ext cx="1944688" cy="7112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fr-FR" sz="2000">
                  <a:latin typeface="Arial Narrow" pitchFamily="34" charset="0"/>
                </a:rPr>
                <a:t>Vive le class room</a:t>
              </a:r>
            </a:p>
            <a:p>
              <a:r>
                <a:rPr lang="fr-FR" sz="2000">
                  <a:latin typeface="Arial Narrow" pitchFamily="34" charset="0"/>
                </a:rPr>
                <a:t>assessment</a:t>
              </a:r>
            </a:p>
          </p:txBody>
        </p:sp>
        <p:sp>
          <p:nvSpPr>
            <p:cNvPr id="3" name="Espace réservé du contenu 2"/>
            <p:cNvSpPr>
              <a:spLocks/>
            </p:cNvSpPr>
            <p:nvPr/>
          </p:nvSpPr>
          <p:spPr bwMode="auto">
            <a:xfrm>
              <a:off x="6227763" y="4941888"/>
              <a:ext cx="2665412" cy="136683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175" indent="12700">
                <a:spcBef>
                  <a:spcPct val="20000"/>
                </a:spcBef>
                <a:buSzPct val="110000"/>
                <a:buFont typeface="Arial" charset="0"/>
                <a:buNone/>
              </a:pPr>
              <a:r>
                <a:rPr lang="fr-FR" sz="1600">
                  <a:latin typeface="Arial Narrow" pitchFamily="34" charset="0"/>
                </a:rPr>
                <a:t>Plus on sait de ce que les étudiants apprennent et comment ils apprennent et plus on pourra améliorer la qualité de leurs apprentissages.</a:t>
              </a:r>
              <a:endParaRPr lang="en-US" sz="1600">
                <a:latin typeface="Arial Narrow" pitchFamily="34" charset="0"/>
              </a:endParaRPr>
            </a:p>
          </p:txBody>
        </p:sp>
        <p:sp>
          <p:nvSpPr>
            <p:cNvPr id="63511" name="Line 23"/>
            <p:cNvSpPr>
              <a:spLocks noChangeShapeType="1"/>
            </p:cNvSpPr>
            <p:nvPr/>
          </p:nvSpPr>
          <p:spPr bwMode="auto">
            <a:xfrm>
              <a:off x="8101013" y="4724400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F4083-3178-46E5-8A58-E8749ABA9A37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230029" y="188640"/>
            <a:ext cx="6790243" cy="5760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Caractéristiques de mon activité évaluative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4031854" y="3795782"/>
            <a:ext cx="254589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000" dirty="0" smtClean="0">
                <a:latin typeface="Arial Narrow" pitchFamily="34" charset="0"/>
              </a:rPr>
              <a:t>Rédaction des questions </a:t>
            </a:r>
          </a:p>
          <a:p>
            <a:r>
              <a:rPr lang="fr-FR" sz="2000" dirty="0" smtClean="0">
                <a:latin typeface="Arial Narrow" pitchFamily="34" charset="0"/>
              </a:rPr>
              <a:t>par les étudiants</a:t>
            </a:r>
            <a:endParaRPr lang="fr-FR" sz="2000" dirty="0">
              <a:latin typeface="Arial Narrow" pitchFamily="34" charset="0"/>
            </a:endParaRPr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>
            <a:off x="3560168" y="4005263"/>
            <a:ext cx="47168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39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9" grpId="0" animBg="1"/>
      <p:bldP spid="99350" grpId="0" animBg="1"/>
      <p:bldP spid="99351" grpId="0" animBg="1"/>
      <p:bldP spid="99357" grpId="0" animBg="1"/>
      <p:bldP spid="99358" grpId="0" animBg="1"/>
      <p:bldP spid="99360" grpId="0" animBg="1"/>
      <p:bldP spid="99362" grpId="0" animBg="1"/>
      <p:bldP spid="99364" grpId="0" animBg="1"/>
      <p:bldP spid="63507" grpId="0" animBg="1"/>
      <p:bldP spid="28" grpId="0" animBg="1"/>
      <p:bldP spid="2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8" y="3108671"/>
            <a:ext cx="8380106" cy="341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8330"/>
            <a:ext cx="2506790" cy="276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467544" y="188640"/>
            <a:ext cx="4248472" cy="5760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dirty="0" smtClean="0">
                <a:solidFill>
                  <a:schemeClr val="bg1"/>
                </a:solidFill>
                <a:latin typeface="Arial Narrow" pitchFamily="34" charset="0"/>
              </a:rPr>
              <a:t>Evaluer : plus jamais cela  </a:t>
            </a:r>
            <a:endParaRPr lang="en-US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933825"/>
            <a:ext cx="392747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468313" y="836613"/>
            <a:ext cx="8337550" cy="284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i="1" dirty="0">
                <a:latin typeface="Arial Narrow" pitchFamily="34" charset="0"/>
              </a:rPr>
              <a:t>Le cours </a:t>
            </a:r>
            <a:r>
              <a:rPr lang="fr-FR" i="1" dirty="0">
                <a:solidFill>
                  <a:srgbClr val="990000"/>
                </a:solidFill>
                <a:latin typeface="Arial Narrow" pitchFamily="34" charset="0"/>
              </a:rPr>
              <a:t>génial</a:t>
            </a:r>
            <a:r>
              <a:rPr lang="fr-FR" i="1" dirty="0">
                <a:latin typeface="Arial Narrow" pitchFamily="34" charset="0"/>
              </a:rPr>
              <a:t>, les QCM très utiles, et les PDF aident bien à réviser et à approfondir la matière.  </a:t>
            </a:r>
            <a:br>
              <a:rPr lang="fr-FR" i="1" dirty="0">
                <a:latin typeface="Arial Narrow" pitchFamily="34" charset="0"/>
              </a:rPr>
            </a:br>
            <a:r>
              <a:rPr lang="fr-FR" i="1" dirty="0">
                <a:latin typeface="Arial Narrow" pitchFamily="34" charset="0"/>
              </a:rPr>
              <a:t>Vous êtes </a:t>
            </a:r>
            <a:r>
              <a:rPr lang="fr-FR" i="1" dirty="0">
                <a:solidFill>
                  <a:srgbClr val="990000"/>
                </a:solidFill>
                <a:latin typeface="Arial Narrow" pitchFamily="34" charset="0"/>
              </a:rPr>
              <a:t>très enthousiaste</a:t>
            </a:r>
            <a:r>
              <a:rPr lang="fr-FR" i="1" dirty="0">
                <a:latin typeface="Arial Narrow" pitchFamily="34" charset="0"/>
              </a:rPr>
              <a:t> en donnant cours. On sent bien que vous voulez vraiment </a:t>
            </a:r>
            <a:r>
              <a:rPr lang="fr-FR" i="1" dirty="0">
                <a:solidFill>
                  <a:srgbClr val="990000"/>
                </a:solidFill>
                <a:latin typeface="Arial Narrow" pitchFamily="34" charset="0"/>
              </a:rPr>
              <a:t>partager</a:t>
            </a:r>
            <a:r>
              <a:rPr lang="fr-FR" i="1" dirty="0">
                <a:latin typeface="Arial Narrow" pitchFamily="34" charset="0"/>
              </a:rPr>
              <a:t> </a:t>
            </a:r>
          </a:p>
          <a:p>
            <a:r>
              <a:rPr lang="fr-FR" i="1" dirty="0">
                <a:latin typeface="Arial Narrow" pitchFamily="34" charset="0"/>
              </a:rPr>
              <a:t>votre savoir avec nous et nous faire apprécier au maximum le cours. </a:t>
            </a:r>
          </a:p>
          <a:p>
            <a:r>
              <a:rPr lang="fr-FR" i="1" dirty="0">
                <a:latin typeface="Arial Narrow" pitchFamily="34" charset="0"/>
              </a:rPr>
              <a:t>Certains diront qu'ils n'aiment pas vos "</a:t>
            </a:r>
            <a:r>
              <a:rPr lang="fr-FR" i="1" dirty="0">
                <a:solidFill>
                  <a:srgbClr val="990000"/>
                </a:solidFill>
                <a:latin typeface="Arial Narrow" pitchFamily="34" charset="0"/>
              </a:rPr>
              <a:t>coups de gueule</a:t>
            </a:r>
            <a:r>
              <a:rPr lang="fr-FR" i="1" dirty="0">
                <a:latin typeface="Arial Narrow" pitchFamily="34" charset="0"/>
              </a:rPr>
              <a:t>" ou votre air </a:t>
            </a:r>
            <a:r>
              <a:rPr lang="fr-FR" i="1" dirty="0">
                <a:solidFill>
                  <a:srgbClr val="990000"/>
                </a:solidFill>
                <a:latin typeface="Arial Narrow" pitchFamily="34" charset="0"/>
              </a:rPr>
              <a:t>autoritaire</a:t>
            </a:r>
            <a:r>
              <a:rPr lang="fr-FR" i="1" dirty="0">
                <a:latin typeface="Arial Narrow" pitchFamily="34" charset="0"/>
              </a:rPr>
              <a:t>, moi je pense </a:t>
            </a:r>
          </a:p>
          <a:p>
            <a:r>
              <a:rPr lang="fr-FR" i="1" dirty="0">
                <a:latin typeface="Arial Narrow" pitchFamily="34" charset="0"/>
              </a:rPr>
              <a:t>que vous êtes un personnage </a:t>
            </a:r>
            <a:r>
              <a:rPr lang="fr-FR" i="1" dirty="0">
                <a:solidFill>
                  <a:srgbClr val="990000"/>
                </a:solidFill>
                <a:latin typeface="Arial Narrow" pitchFamily="34" charset="0"/>
              </a:rPr>
              <a:t>haut en couleurs</a:t>
            </a:r>
            <a:r>
              <a:rPr lang="fr-FR" i="1" dirty="0">
                <a:latin typeface="Arial Narrow" pitchFamily="34" charset="0"/>
              </a:rPr>
              <a:t> et que c'est utile de nous filer un </a:t>
            </a:r>
            <a:r>
              <a:rPr lang="fr-FR" i="1" dirty="0">
                <a:solidFill>
                  <a:srgbClr val="990000"/>
                </a:solidFill>
                <a:latin typeface="Arial Narrow" pitchFamily="34" charset="0"/>
              </a:rPr>
              <a:t>coup de pied </a:t>
            </a:r>
          </a:p>
          <a:p>
            <a:r>
              <a:rPr lang="fr-FR" i="1" dirty="0">
                <a:solidFill>
                  <a:srgbClr val="990000"/>
                </a:solidFill>
                <a:latin typeface="Arial Narrow" pitchFamily="34" charset="0"/>
              </a:rPr>
              <a:t>au cul</a:t>
            </a:r>
            <a:r>
              <a:rPr lang="fr-FR" i="1" dirty="0">
                <a:latin typeface="Arial Narrow" pitchFamily="34" charset="0"/>
              </a:rPr>
              <a:t> de temps en temps pour qu'on se bouge... </a:t>
            </a:r>
          </a:p>
          <a:p>
            <a:r>
              <a:rPr lang="fr-FR" i="1" dirty="0">
                <a:latin typeface="Arial Narrow" pitchFamily="34" charset="0"/>
              </a:rPr>
              <a:t>En toute franchise, j'apprécie énormément assister à vos cours </a:t>
            </a:r>
          </a:p>
          <a:p>
            <a:r>
              <a:rPr lang="fr-FR" i="1" dirty="0">
                <a:latin typeface="Arial Narrow" pitchFamily="34" charset="0"/>
              </a:rPr>
              <a:t>(ce qui n'est pas le cas pour certains autres cours), vous êtes </a:t>
            </a:r>
            <a:r>
              <a:rPr lang="fr-FR" i="1" dirty="0">
                <a:solidFill>
                  <a:srgbClr val="990000"/>
                </a:solidFill>
                <a:latin typeface="Arial Narrow" pitchFamily="34" charset="0"/>
              </a:rPr>
              <a:t>un des rares très bons enseignants</a:t>
            </a:r>
            <a:r>
              <a:rPr lang="fr-FR" i="1" dirty="0">
                <a:latin typeface="Arial Narrow" pitchFamily="34" charset="0"/>
              </a:rPr>
              <a:t> </a:t>
            </a:r>
          </a:p>
          <a:p>
            <a:r>
              <a:rPr lang="fr-FR" i="1" dirty="0">
                <a:latin typeface="Arial Narrow" pitchFamily="34" charset="0"/>
              </a:rPr>
              <a:t>que j'ai eu la </a:t>
            </a:r>
            <a:r>
              <a:rPr lang="fr-FR" i="1" dirty="0">
                <a:solidFill>
                  <a:srgbClr val="990000"/>
                </a:solidFill>
                <a:latin typeface="Arial Narrow" pitchFamily="34" charset="0"/>
              </a:rPr>
              <a:t>chance</a:t>
            </a:r>
            <a:r>
              <a:rPr lang="fr-FR" i="1" dirty="0">
                <a:latin typeface="Arial Narrow" pitchFamily="34" charset="0"/>
              </a:rPr>
              <a:t> de connaitre durant mon cursus scolaire. </a:t>
            </a:r>
          </a:p>
          <a:p>
            <a:r>
              <a:rPr lang="fr-FR" i="1" dirty="0">
                <a:solidFill>
                  <a:srgbClr val="990000"/>
                </a:solidFill>
                <a:latin typeface="Arial Narrow" pitchFamily="34" charset="0"/>
              </a:rPr>
              <a:t>Merci</a:t>
            </a:r>
            <a:r>
              <a:rPr lang="fr-FR" i="1" dirty="0">
                <a:latin typeface="Arial Narrow" pitchFamily="34" charset="0"/>
              </a:rPr>
              <a:t> pour tout ce que vous m'avez transmis.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23E75-A28C-4060-9330-B2BE6DE0F8E2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8" name="Rectangle à coins arrondis 7"/>
          <p:cNvSpPr/>
          <p:nvPr/>
        </p:nvSpPr>
        <p:spPr>
          <a:xfrm>
            <a:off x="395536" y="76581"/>
            <a:ext cx="4814335" cy="52032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bg1"/>
                </a:solidFill>
                <a:latin typeface="Arial Narrow" pitchFamily="34" charset="0"/>
              </a:rPr>
              <a:t>Il n’y a pas de mal à se faire du bien </a:t>
            </a:r>
          </a:p>
        </p:txBody>
      </p:sp>
      <p:sp>
        <p:nvSpPr>
          <p:cNvPr id="3" name="Rectangle 2"/>
          <p:cNvSpPr/>
          <p:nvPr/>
        </p:nvSpPr>
        <p:spPr>
          <a:xfrm>
            <a:off x="4637063" y="3933825"/>
            <a:ext cx="4104456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BE" i="1" dirty="0"/>
              <a:t>Bonsoir! je ne serai pas là pour votre dernier cours mais je tenais à vous remercier pour votre enseignement, votre écoute, votre humour. Venir à vos cours était un vrai plaisir et maintenant faire de l'obstétrique sur les bovins est devenu une passion!!!! MERCI </a:t>
            </a:r>
            <a:r>
              <a:rPr lang="fr-BE" i="1" dirty="0" err="1"/>
              <a:t>MERCI</a:t>
            </a:r>
            <a:r>
              <a:rPr lang="fr-BE" i="1" dirty="0"/>
              <a:t> </a:t>
            </a:r>
            <a:r>
              <a:rPr lang="fr-BE" i="1" dirty="0" err="1"/>
              <a:t>MERCI</a:t>
            </a:r>
            <a:r>
              <a:rPr lang="fr-BE" i="1" dirty="0"/>
              <a:t>!!!!!!</a:t>
            </a:r>
          </a:p>
        </p:txBody>
      </p:sp>
    </p:spTree>
    <p:extLst>
      <p:ext uri="{BB962C8B-B14F-4D97-AF65-F5344CB8AC3E}">
        <p14:creationId xmlns:p14="http://schemas.microsoft.com/office/powerpoint/2010/main" val="18768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2246923" y="1548812"/>
            <a:ext cx="4794619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ial Narrow" panose="020B0606020202030204" pitchFamily="34" charset="0"/>
                <a:cs typeface="Arial" panose="020B0604020202020204" pitchFamily="34" charset="0"/>
              </a:rPr>
              <a:t>En 40 </a:t>
            </a:r>
            <a:r>
              <a:rPr lang="fr-FR" sz="3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ans, </a:t>
            </a:r>
            <a:r>
              <a:rPr lang="fr-FR" sz="3200" dirty="0">
                <a:latin typeface="Arial Narrow" panose="020B0606020202030204" pitchFamily="34" charset="0"/>
                <a:cs typeface="Arial" panose="020B0604020202020204" pitchFamily="34" charset="0"/>
              </a:rPr>
              <a:t>j’ai beaucoup appris</a:t>
            </a:r>
            <a:endParaRPr lang="fr-BE" sz="3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6626575" y="6110860"/>
            <a:ext cx="2397756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Et ce n’est pas fini ….</a:t>
            </a:r>
            <a:endParaRPr lang="fr-BE" dirty="0"/>
          </a:p>
        </p:txBody>
      </p:sp>
      <p:sp>
        <p:nvSpPr>
          <p:cNvPr id="15" name="Ellipse 14"/>
          <p:cNvSpPr/>
          <p:nvPr/>
        </p:nvSpPr>
        <p:spPr>
          <a:xfrm>
            <a:off x="50522" y="1989852"/>
            <a:ext cx="2376264" cy="158417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de </a:t>
            </a:r>
            <a:r>
              <a:rPr lang="fr-FR" dirty="0" smtClean="0">
                <a:solidFill>
                  <a:schemeClr val="tx1"/>
                </a:solidFill>
              </a:rPr>
              <a:t>la plupart de mes </a:t>
            </a:r>
            <a:r>
              <a:rPr lang="fr-FR" dirty="0">
                <a:solidFill>
                  <a:schemeClr val="tx1"/>
                </a:solidFill>
              </a:rPr>
              <a:t>collègues facultaires </a:t>
            </a:r>
            <a:r>
              <a:rPr lang="fr-FR" dirty="0" smtClean="0">
                <a:solidFill>
                  <a:schemeClr val="tx1"/>
                </a:solidFill>
              </a:rPr>
              <a:t>et </a:t>
            </a:r>
            <a:r>
              <a:rPr lang="fr-FR" dirty="0">
                <a:solidFill>
                  <a:schemeClr val="tx1"/>
                </a:solidFill>
              </a:rPr>
              <a:t>extra </a:t>
            </a:r>
            <a:r>
              <a:rPr lang="fr-FR" dirty="0" smtClean="0">
                <a:solidFill>
                  <a:schemeClr val="tx1"/>
                </a:solidFill>
              </a:rPr>
              <a:t>facultaires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ici et ailleurs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1458424" y="3407729"/>
            <a:ext cx="2376264" cy="115212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</a:t>
            </a:r>
            <a:r>
              <a:rPr lang="fr-FR" dirty="0" smtClean="0">
                <a:solidFill>
                  <a:schemeClr val="tx1"/>
                </a:solidFill>
              </a:rPr>
              <a:t>ans les livres et les publications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858682" y="2877665"/>
            <a:ext cx="2376264" cy="51848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</a:t>
            </a:r>
            <a:r>
              <a:rPr lang="fr-FR" dirty="0" smtClean="0">
                <a:solidFill>
                  <a:schemeClr val="tx1"/>
                </a:solidFill>
              </a:rPr>
              <a:t>es confrères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458776" y="3387993"/>
            <a:ext cx="2376264" cy="5185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</a:t>
            </a:r>
            <a:r>
              <a:rPr lang="fr-FR" dirty="0" smtClean="0">
                <a:solidFill>
                  <a:schemeClr val="tx1"/>
                </a:solidFill>
              </a:rPr>
              <a:t>es éleveurs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194894" y="96322"/>
            <a:ext cx="3851920" cy="15841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2003 Diplôme d’Etudes Supérieures en pédagogie universitaire option EAD (Enseignement à Distance)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6372200" y="3889467"/>
            <a:ext cx="2376264" cy="51848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</a:t>
            </a:r>
            <a:r>
              <a:rPr lang="fr-FR" dirty="0" smtClean="0">
                <a:solidFill>
                  <a:schemeClr val="tx1"/>
                </a:solidFill>
              </a:rPr>
              <a:t>es étudiants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834688" y="4011198"/>
            <a:ext cx="2376264" cy="51848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Sur Internet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648067" y="2208734"/>
            <a:ext cx="2376264" cy="1584176"/>
          </a:xfrm>
          <a:prstGeom prst="ellipse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de mes voyages dans le cadre de la coopération</a:t>
            </a:r>
          </a:p>
        </p:txBody>
      </p:sp>
      <p:sp>
        <p:nvSpPr>
          <p:cNvPr id="23" name="Ellipse 22"/>
          <p:cNvSpPr/>
          <p:nvPr/>
        </p:nvSpPr>
        <p:spPr>
          <a:xfrm>
            <a:off x="4417237" y="371294"/>
            <a:ext cx="4643555" cy="11789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2012 Master complémentaire </a:t>
            </a:r>
            <a:r>
              <a:rPr lang="fr-FR" dirty="0" smtClean="0">
                <a:solidFill>
                  <a:schemeClr val="tx1"/>
                </a:solidFill>
              </a:rPr>
              <a:t>en pédagogie </a:t>
            </a:r>
            <a:r>
              <a:rPr lang="fr-FR" dirty="0">
                <a:solidFill>
                  <a:schemeClr val="tx1"/>
                </a:solidFill>
              </a:rPr>
              <a:t>de l’Enseignement Supérieur 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827584" y="4711759"/>
            <a:ext cx="7488832" cy="13383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De mes </a:t>
            </a:r>
            <a:r>
              <a:rPr lang="fr-FR" dirty="0" smtClean="0">
                <a:solidFill>
                  <a:schemeClr val="tx1"/>
                </a:solidFill>
              </a:rPr>
              <a:t>assistants et collaborateurs scientifiques , Y. </a:t>
            </a:r>
            <a:r>
              <a:rPr lang="fr-FR" dirty="0">
                <a:solidFill>
                  <a:schemeClr val="tx1"/>
                </a:solidFill>
              </a:rPr>
              <a:t>Laurent, </a:t>
            </a:r>
            <a:r>
              <a:rPr lang="fr-FR" dirty="0" smtClean="0">
                <a:solidFill>
                  <a:schemeClr val="tx1"/>
                </a:solidFill>
              </a:rPr>
              <a:t>P. </a:t>
            </a:r>
            <a:r>
              <a:rPr lang="fr-FR" dirty="0" err="1">
                <a:solidFill>
                  <a:schemeClr val="tx1"/>
                </a:solidFill>
              </a:rPr>
              <a:t>Pluvinage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err="1" smtClean="0">
                <a:solidFill>
                  <a:schemeClr val="tx1"/>
                </a:solidFill>
              </a:rPr>
              <a:t>T.Masure</a:t>
            </a:r>
            <a:r>
              <a:rPr lang="fr-FR" dirty="0" smtClean="0">
                <a:solidFill>
                  <a:schemeClr val="tx1"/>
                </a:solidFill>
              </a:rPr>
              <a:t>, F. </a:t>
            </a:r>
            <a:r>
              <a:rPr lang="fr-FR" dirty="0" err="1">
                <a:solidFill>
                  <a:schemeClr val="tx1"/>
                </a:solidFill>
              </a:rPr>
              <a:t>Bascon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smtClean="0">
                <a:solidFill>
                  <a:schemeClr val="tx1"/>
                </a:solidFill>
              </a:rPr>
              <a:t>B. Boudry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smtClean="0">
                <a:solidFill>
                  <a:schemeClr val="tx1"/>
                </a:solidFill>
              </a:rPr>
              <a:t>O. </a:t>
            </a:r>
            <a:r>
              <a:rPr lang="fr-FR" dirty="0" err="1" smtClean="0">
                <a:solidFill>
                  <a:schemeClr val="tx1"/>
                </a:solidFill>
              </a:rPr>
              <a:t>Lourtie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smtClean="0">
                <a:solidFill>
                  <a:schemeClr val="tx1"/>
                </a:solidFill>
              </a:rPr>
              <a:t>R. De </a:t>
            </a:r>
            <a:r>
              <a:rPr lang="fr-FR" dirty="0" err="1">
                <a:solidFill>
                  <a:schemeClr val="tx1"/>
                </a:solidFill>
              </a:rPr>
              <a:t>Roover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smtClean="0">
                <a:solidFill>
                  <a:schemeClr val="tx1"/>
                </a:solidFill>
              </a:rPr>
              <a:t>JF. </a:t>
            </a:r>
            <a:r>
              <a:rPr lang="fr-FR" dirty="0" err="1">
                <a:solidFill>
                  <a:schemeClr val="tx1"/>
                </a:solidFill>
              </a:rPr>
              <a:t>Borceux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smtClean="0">
                <a:solidFill>
                  <a:schemeClr val="tx1"/>
                </a:solidFill>
              </a:rPr>
              <a:t>S. Deleuze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smtClean="0">
                <a:solidFill>
                  <a:schemeClr val="tx1"/>
                </a:solidFill>
              </a:rPr>
              <a:t>JY. </a:t>
            </a:r>
            <a:r>
              <a:rPr lang="fr-FR" dirty="0" err="1" smtClean="0">
                <a:solidFill>
                  <a:schemeClr val="tx1"/>
                </a:solidFill>
              </a:rPr>
              <a:t>Houtain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smtClean="0">
                <a:solidFill>
                  <a:schemeClr val="tx1"/>
                </a:solidFill>
              </a:rPr>
              <a:t>J. </a:t>
            </a:r>
            <a:r>
              <a:rPr lang="fr-FR" dirty="0" err="1" smtClean="0">
                <a:solidFill>
                  <a:schemeClr val="tx1"/>
                </a:solidFill>
              </a:rPr>
              <a:t>Sterkendries</a:t>
            </a:r>
            <a:r>
              <a:rPr lang="fr-FR" dirty="0" smtClean="0">
                <a:solidFill>
                  <a:schemeClr val="tx1"/>
                </a:solidFill>
              </a:rPr>
              <a:t>, JL </a:t>
            </a:r>
            <a:r>
              <a:rPr lang="fr-FR" dirty="0" err="1" smtClean="0">
                <a:solidFill>
                  <a:schemeClr val="tx1"/>
                </a:solidFill>
              </a:rPr>
              <a:t>Castaigne</a:t>
            </a:r>
            <a:r>
              <a:rPr lang="fr-FR" dirty="0" smtClean="0">
                <a:solidFill>
                  <a:schemeClr val="tx1"/>
                </a:solidFill>
              </a:rPr>
              <a:t>, </a:t>
            </a:r>
            <a:r>
              <a:rPr lang="fr-FR" dirty="0" err="1" smtClean="0">
                <a:solidFill>
                  <a:schemeClr val="tx1"/>
                </a:solidFill>
              </a:rPr>
              <a:t>H.Gratia</a:t>
            </a:r>
            <a:r>
              <a:rPr lang="fr-FR" dirty="0" smtClean="0">
                <a:solidFill>
                  <a:schemeClr val="tx1"/>
                </a:solidFill>
              </a:rPr>
              <a:t>, Ph. </a:t>
            </a:r>
            <a:r>
              <a:rPr lang="fr-FR" dirty="0" err="1" smtClean="0">
                <a:solidFill>
                  <a:schemeClr val="tx1"/>
                </a:solidFill>
              </a:rPr>
              <a:t>Chapaux</a:t>
            </a:r>
            <a:r>
              <a:rPr lang="fr-FR" dirty="0" smtClean="0">
                <a:solidFill>
                  <a:schemeClr val="tx1"/>
                </a:solidFill>
              </a:rPr>
              <a:t>, V Frisée, E Picard </a:t>
            </a:r>
            <a:r>
              <a:rPr lang="fr-FR" dirty="0">
                <a:solidFill>
                  <a:schemeClr val="tx1"/>
                </a:solidFill>
              </a:rPr>
              <a:t>et last but not least Anne-Sophie Rao et Léonard </a:t>
            </a:r>
            <a:r>
              <a:rPr lang="fr-FR" dirty="0" smtClean="0">
                <a:solidFill>
                  <a:schemeClr val="tx1"/>
                </a:solidFill>
              </a:rPr>
              <a:t>Théron.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b="1" dirty="0" smtClean="0"/>
              <a:t>Pour les étudiants</a:t>
            </a:r>
          </a:p>
          <a:p>
            <a:r>
              <a:rPr lang="fr-BE" i="1" dirty="0" smtClean="0"/>
              <a:t>La seule chose qui puisse rendre un rêve impossible, c’est la peur d’échouer (P Coelho) </a:t>
            </a:r>
            <a:r>
              <a:rPr lang="fr-BE" dirty="0" smtClean="0"/>
              <a:t>: n’ayez pas peur et concrétisez votre rêve de devenir vétérinaire</a:t>
            </a:r>
          </a:p>
          <a:p>
            <a:r>
              <a:rPr lang="fr-BE" i="1" dirty="0" smtClean="0"/>
              <a:t>La vie n’est pas un restaurant mais un buffet. Levez-vous pour vous servir (D </a:t>
            </a:r>
            <a:r>
              <a:rPr lang="fr-BE" i="1" dirty="0" err="1" smtClean="0"/>
              <a:t>Glocheux</a:t>
            </a:r>
            <a:r>
              <a:rPr lang="fr-BE" i="1" dirty="0" smtClean="0"/>
              <a:t>) </a:t>
            </a:r>
            <a:r>
              <a:rPr lang="fr-BE" dirty="0" smtClean="0"/>
              <a:t>: soyez curieux </a:t>
            </a:r>
          </a:p>
          <a:p>
            <a:r>
              <a:rPr lang="fr-BE" b="1" dirty="0" smtClean="0"/>
              <a:t>Pour nous tous </a:t>
            </a:r>
          </a:p>
          <a:p>
            <a:r>
              <a:rPr lang="fr-BE" i="1" dirty="0" smtClean="0"/>
              <a:t>Soyons le changement que nous voulons voir dans le monde (universitaire      )(</a:t>
            </a:r>
            <a:r>
              <a:rPr lang="fr-BE" i="1" dirty="0" err="1" smtClean="0"/>
              <a:t>Ganghi</a:t>
            </a:r>
            <a:r>
              <a:rPr lang="fr-BE" i="1" dirty="0" smtClean="0"/>
              <a:t>)</a:t>
            </a:r>
          </a:p>
          <a:p>
            <a:r>
              <a:rPr lang="fr-BE" i="1" dirty="0" smtClean="0"/>
              <a:t>Il y a ceux qui vient le monde tel qui l’est et qui demandent pourquoi ? Il y a ceux qui voient le monde tel qui pourrait être et qui demandent pourquoi pas. (GB Shaw)</a:t>
            </a:r>
            <a:endParaRPr lang="fr-BE" i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683568" y="260648"/>
            <a:ext cx="532859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dirty="0"/>
              <a:t>Quelques dernières pour la route </a:t>
            </a:r>
          </a:p>
        </p:txBody>
      </p:sp>
      <p:pic>
        <p:nvPicPr>
          <p:cNvPr id="5122" name="Picture 2" descr="C:\Users\User\AppData\Local\Microsoft\Windows\Temporary Internet Files\Content.IE5\VPDHVDP3\Smiley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43" y="443711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46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763688" y="2132856"/>
            <a:ext cx="5976664" cy="288032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8800" dirty="0" smtClean="0"/>
              <a:t>MERCI </a:t>
            </a:r>
          </a:p>
          <a:p>
            <a:pPr algn="ctr"/>
            <a:r>
              <a:rPr lang="fr-BE" sz="8800" dirty="0" smtClean="0"/>
              <a:t>pour tout</a:t>
            </a:r>
            <a:endParaRPr lang="fr-BE" sz="8800" dirty="0"/>
          </a:p>
        </p:txBody>
      </p:sp>
    </p:spTree>
    <p:extLst>
      <p:ext uri="{BB962C8B-B14F-4D97-AF65-F5344CB8AC3E}">
        <p14:creationId xmlns:p14="http://schemas.microsoft.com/office/powerpoint/2010/main" val="53701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79512" y="116632"/>
            <a:ext cx="4320480" cy="648072"/>
          </a:xfrm>
          <a:prstGeom prst="round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Je n’ai pas pu m’en empêcher</a:t>
            </a:r>
            <a:endParaRPr lang="fr-BE" sz="2800" dirty="0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3696"/>
            <a:ext cx="4824536" cy="44279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cteur droit 23"/>
          <p:cNvCxnSpPr>
            <a:endCxn id="12" idx="0"/>
          </p:cNvCxnSpPr>
          <p:nvPr/>
        </p:nvCxnSpPr>
        <p:spPr>
          <a:xfrm flipV="1">
            <a:off x="3347864" y="2687638"/>
            <a:ext cx="3038946" cy="1912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endCxn id="12" idx="2"/>
          </p:cNvCxnSpPr>
          <p:nvPr/>
        </p:nvCxnSpPr>
        <p:spPr>
          <a:xfrm>
            <a:off x="3203848" y="5135563"/>
            <a:ext cx="3182962" cy="720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3131840" y="4077072"/>
            <a:ext cx="432048" cy="4320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1" name="Connecteur droit 30"/>
          <p:cNvCxnSpPr/>
          <p:nvPr/>
        </p:nvCxnSpPr>
        <p:spPr>
          <a:xfrm flipV="1">
            <a:off x="3347864" y="1719746"/>
            <a:ext cx="2942567" cy="25522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/>
          <p:cNvGrpSpPr/>
          <p:nvPr/>
        </p:nvGrpSpPr>
        <p:grpSpPr>
          <a:xfrm>
            <a:off x="5580112" y="2471738"/>
            <a:ext cx="3279651" cy="3529012"/>
            <a:chOff x="5580112" y="2471738"/>
            <a:chExt cx="3279651" cy="3529012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6854329" y="2471738"/>
              <a:ext cx="792163" cy="26638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600">
                  <a:solidFill>
                    <a:schemeClr val="tx2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2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2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b="1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200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 flipH="1">
              <a:off x="8151317" y="2687638"/>
              <a:ext cx="71437" cy="31686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600">
                  <a:solidFill>
                    <a:schemeClr val="tx2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2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2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b="1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800" b="0">
                <a:latin typeface="Arial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7143254" y="5135563"/>
              <a:ext cx="288925" cy="79216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600">
                  <a:solidFill>
                    <a:schemeClr val="tx2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2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2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b="1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200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 flipH="1">
              <a:off x="6351092" y="2687638"/>
              <a:ext cx="71437" cy="31686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600">
                  <a:solidFill>
                    <a:schemeClr val="tx2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2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2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b="1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800" b="0">
                <a:latin typeface="Arial" pitchFamily="34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7430592" y="5856288"/>
              <a:ext cx="792162" cy="714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600">
                  <a:solidFill>
                    <a:schemeClr val="tx2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2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2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b="1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200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6351092" y="5856288"/>
              <a:ext cx="792162" cy="714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600">
                  <a:solidFill>
                    <a:schemeClr val="tx2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2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2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b="1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200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6854329" y="2471738"/>
              <a:ext cx="0" cy="26638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7646492" y="2471738"/>
              <a:ext cx="0" cy="26638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6854329" y="5135563"/>
              <a:ext cx="28892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7430592" y="5135563"/>
              <a:ext cx="21590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5580112" y="2616200"/>
              <a:ext cx="842417" cy="7143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600">
                  <a:solidFill>
                    <a:schemeClr val="tx2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2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2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b="1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200"/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8151317" y="2616200"/>
              <a:ext cx="431800" cy="7143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600">
                  <a:solidFill>
                    <a:schemeClr val="tx2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2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2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b="1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200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7143254" y="5135563"/>
              <a:ext cx="0" cy="79216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7430592" y="5135563"/>
              <a:ext cx="0" cy="79216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7430592" y="5784850"/>
              <a:ext cx="215900" cy="2159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4" name="Rectangle à coins arrondis 33"/>
            <p:cNvSpPr/>
            <p:nvPr/>
          </p:nvSpPr>
          <p:spPr>
            <a:xfrm>
              <a:off x="7874670" y="3597961"/>
              <a:ext cx="985093" cy="399363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20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Sinus</a:t>
              </a:r>
              <a:endParaRPr lang="fr-BE" sz="2000" dirty="0"/>
            </a:p>
          </p:txBody>
        </p:sp>
        <p:sp>
          <p:nvSpPr>
            <p:cNvPr id="35" name="Rectangle à coins arrondis 34"/>
            <p:cNvSpPr/>
            <p:nvPr/>
          </p:nvSpPr>
          <p:spPr>
            <a:xfrm>
              <a:off x="7538542" y="5265949"/>
              <a:ext cx="971388" cy="395299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20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Canal</a:t>
              </a:r>
              <a:endParaRPr lang="fr-BE" sz="2000" dirty="0"/>
            </a:p>
          </p:txBody>
        </p:sp>
      </p:grpSp>
      <p:sp>
        <p:nvSpPr>
          <p:cNvPr id="32" name="Ellipse 31"/>
          <p:cNvSpPr/>
          <p:nvPr/>
        </p:nvSpPr>
        <p:spPr>
          <a:xfrm>
            <a:off x="6290431" y="599530"/>
            <a:ext cx="1994570" cy="187220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Rectangle à coins arrondis 36"/>
          <p:cNvSpPr/>
          <p:nvPr/>
        </p:nvSpPr>
        <p:spPr>
          <a:xfrm>
            <a:off x="6774979" y="1351521"/>
            <a:ext cx="1003957" cy="36822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Citerne</a:t>
            </a:r>
            <a:endParaRPr lang="fr-B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5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3141340"/>
            <a:ext cx="4608512" cy="3168352"/>
          </a:xfrm>
          <a:prstGeom prst="rect">
            <a:avLst/>
          </a:prstGeom>
        </p:spPr>
      </p:pic>
      <p:pic>
        <p:nvPicPr>
          <p:cNvPr id="3" name="Imag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067944" y="156612"/>
            <a:ext cx="4752528" cy="298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475656" y="1988840"/>
            <a:ext cx="5852007" cy="122413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Introduction :  le prix du lait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7836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-1"/>
  <p:tag name="COUNTDOWNSECONDS" val="15"/>
  <p:tag name="BACKUPSESSIONS" val="True"/>
  <p:tag name="REVIEWONLY" val="False"/>
  <p:tag name="RACEENDPOINTS" val="100"/>
  <p:tag name="PARTICIPANTSINLEADERBOARD" val="5"/>
  <p:tag name="BUBBLESIZEVISIBLE" val="True"/>
  <p:tag name="CUSTOMGRIDBACKCOLOR" val="-2830136"/>
  <p:tag name="CUSTOMCELLBACKCOLOR3" val="-268652"/>
  <p:tag name="DISPLAYDEVICENUMBER" val="True"/>
  <p:tag name="AUTOSIZEGRID" val="True"/>
  <p:tag name="POLLINGCYCLE" val="2"/>
  <p:tag name="INCLUDENONRESPONDERS" val="False"/>
  <p:tag name="CORRECTPOINTVALUE" val="1"/>
  <p:tag name="ZEROBASED" val="False"/>
  <p:tag name="FIBDISPLAYRESULTS" val="True"/>
  <p:tag name="PRRESPONSE1" val="10"/>
  <p:tag name="PRRESPONSE5" val="6"/>
  <p:tag name="PRRESPONSE9" val="2"/>
  <p:tag name="USESECONDARYMONITOR" val="True"/>
  <p:tag name="ANSWERNOWTEXT" val="Répondre maintenant"/>
  <p:tag name="INPUTSOURCE" val="1"/>
  <p:tag name="CHARTVALUEFORMAT" val="0%"/>
  <p:tag name="STDCHART" val="1"/>
  <p:tag name="TEAMSINLEADERBOARD" val="5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EXPANDSHOWBAR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False"/>
  <p:tag name="PRRESPONSE4" val="7"/>
  <p:tag name="TPVERSION" val="2008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True"/>
  <p:tag name="BACKUPMAINTENANCE" val="7"/>
  <p:tag name="BUBBLEVALUEFORMAT" val="0.0"/>
  <p:tag name="CHARTCOLORS" val="0"/>
  <p:tag name="FIBNUMRESULTS" val="5"/>
  <p:tag name="ALWAYSOPENPOLL" val="False"/>
  <p:tag name="ROTATIONINTERVAL" val="2"/>
  <p:tag name="USESCHEMECOLORS" val="True"/>
  <p:tag name="REALTIMEBACKUPPATH" val="(Aucun)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TASKPANEKEY" val="966bccd2-bf0c-43dc-9478-7def8cebd69a"/>
  <p:tag name="TPFULLVERSION" val="4.4.0.224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11160</TotalTime>
  <Words>2118</Words>
  <Application>Microsoft Office PowerPoint</Application>
  <PresentationFormat>Affichage à l'écran (4:3)</PresentationFormat>
  <Paragraphs>360</Paragraphs>
  <Slides>68</Slides>
  <Notes>6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0" baseType="lpstr"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Marché mondial agricole: pays exportateurs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 leurs réponses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User</cp:lastModifiedBy>
  <cp:revision>410</cp:revision>
  <cp:lastPrinted>2013-06-04T15:01:03Z</cp:lastPrinted>
  <dcterms:created xsi:type="dcterms:W3CDTF">2013-03-17T07:40:14Z</dcterms:created>
  <dcterms:modified xsi:type="dcterms:W3CDTF">2017-05-09T15:14:15Z</dcterms:modified>
</cp:coreProperties>
</file>