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109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1A8C7DD-B89F-2743-84C4-00F4E45F76BA}" type="datetimeFigureOut">
              <a:rPr lang="fr-FR" smtClean="0"/>
              <a:t>4/05/17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F5885D-BA28-3B45-93FD-EF212141F108}" type="slidenum">
              <a:rPr lang="fr-FR" smtClean="0"/>
              <a:t>‹#›</a:t>
            </a:fld>
            <a:endParaRPr lang="fr-FR"/>
          </a:p>
        </p:txBody>
      </p:sp>
    </p:spTree>
    <p:extLst>
      <p:ext uri="{BB962C8B-B14F-4D97-AF65-F5344CB8AC3E}">
        <p14:creationId xmlns:p14="http://schemas.microsoft.com/office/powerpoint/2010/main" val="381229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A8C7DD-B89F-2743-84C4-00F4E45F76BA}" type="datetimeFigureOut">
              <a:rPr lang="fr-FR" smtClean="0"/>
              <a:t>4/05/17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F5885D-BA28-3B45-93FD-EF212141F108}" type="slidenum">
              <a:rPr lang="fr-FR" smtClean="0"/>
              <a:t>‹#›</a:t>
            </a:fld>
            <a:endParaRPr lang="fr-FR"/>
          </a:p>
        </p:txBody>
      </p:sp>
    </p:spTree>
    <p:extLst>
      <p:ext uri="{BB962C8B-B14F-4D97-AF65-F5344CB8AC3E}">
        <p14:creationId xmlns:p14="http://schemas.microsoft.com/office/powerpoint/2010/main" val="174079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A8C7DD-B89F-2743-84C4-00F4E45F76BA}" type="datetimeFigureOut">
              <a:rPr lang="fr-FR" smtClean="0"/>
              <a:t>4/05/17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F5885D-BA28-3B45-93FD-EF212141F108}" type="slidenum">
              <a:rPr lang="fr-FR" smtClean="0"/>
              <a:t>‹#›</a:t>
            </a:fld>
            <a:endParaRPr lang="fr-FR"/>
          </a:p>
        </p:txBody>
      </p:sp>
    </p:spTree>
    <p:extLst>
      <p:ext uri="{BB962C8B-B14F-4D97-AF65-F5344CB8AC3E}">
        <p14:creationId xmlns:p14="http://schemas.microsoft.com/office/powerpoint/2010/main" val="1027591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A8C7DD-B89F-2743-84C4-00F4E45F76BA}" type="datetimeFigureOut">
              <a:rPr lang="fr-FR" smtClean="0"/>
              <a:t>4/05/17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F5885D-BA28-3B45-93FD-EF212141F108}" type="slidenum">
              <a:rPr lang="fr-FR" smtClean="0"/>
              <a:t>‹#›</a:t>
            </a:fld>
            <a:endParaRPr lang="fr-FR"/>
          </a:p>
        </p:txBody>
      </p:sp>
    </p:spTree>
    <p:extLst>
      <p:ext uri="{BB962C8B-B14F-4D97-AF65-F5344CB8AC3E}">
        <p14:creationId xmlns:p14="http://schemas.microsoft.com/office/powerpoint/2010/main" val="341993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1A8C7DD-B89F-2743-84C4-00F4E45F76BA}" type="datetimeFigureOut">
              <a:rPr lang="fr-FR" smtClean="0"/>
              <a:t>4/05/17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F5885D-BA28-3B45-93FD-EF212141F108}" type="slidenum">
              <a:rPr lang="fr-FR" smtClean="0"/>
              <a:t>‹#›</a:t>
            </a:fld>
            <a:endParaRPr lang="fr-FR"/>
          </a:p>
        </p:txBody>
      </p:sp>
    </p:spTree>
    <p:extLst>
      <p:ext uri="{BB962C8B-B14F-4D97-AF65-F5344CB8AC3E}">
        <p14:creationId xmlns:p14="http://schemas.microsoft.com/office/powerpoint/2010/main" val="24796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1A8C7DD-B89F-2743-84C4-00F4E45F76BA}" type="datetimeFigureOut">
              <a:rPr lang="fr-FR" smtClean="0"/>
              <a:t>4/05/17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F5885D-BA28-3B45-93FD-EF212141F108}" type="slidenum">
              <a:rPr lang="fr-FR" smtClean="0"/>
              <a:t>‹#›</a:t>
            </a:fld>
            <a:endParaRPr lang="fr-FR"/>
          </a:p>
        </p:txBody>
      </p:sp>
    </p:spTree>
    <p:extLst>
      <p:ext uri="{BB962C8B-B14F-4D97-AF65-F5344CB8AC3E}">
        <p14:creationId xmlns:p14="http://schemas.microsoft.com/office/powerpoint/2010/main" val="84891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1A8C7DD-B89F-2743-84C4-00F4E45F76BA}" type="datetimeFigureOut">
              <a:rPr lang="fr-FR" smtClean="0"/>
              <a:t>4/05/17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9F5885D-BA28-3B45-93FD-EF212141F108}" type="slidenum">
              <a:rPr lang="fr-FR" smtClean="0"/>
              <a:t>‹#›</a:t>
            </a:fld>
            <a:endParaRPr lang="fr-FR"/>
          </a:p>
        </p:txBody>
      </p:sp>
    </p:spTree>
    <p:extLst>
      <p:ext uri="{BB962C8B-B14F-4D97-AF65-F5344CB8AC3E}">
        <p14:creationId xmlns:p14="http://schemas.microsoft.com/office/powerpoint/2010/main" val="1856610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51A8C7DD-B89F-2743-84C4-00F4E45F76BA}" type="datetimeFigureOut">
              <a:rPr lang="fr-FR" smtClean="0"/>
              <a:t>4/05/17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9F5885D-BA28-3B45-93FD-EF212141F108}" type="slidenum">
              <a:rPr lang="fr-FR" smtClean="0"/>
              <a:t>‹#›</a:t>
            </a:fld>
            <a:endParaRPr lang="fr-FR"/>
          </a:p>
        </p:txBody>
      </p:sp>
    </p:spTree>
    <p:extLst>
      <p:ext uri="{BB962C8B-B14F-4D97-AF65-F5344CB8AC3E}">
        <p14:creationId xmlns:p14="http://schemas.microsoft.com/office/powerpoint/2010/main" val="91746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A8C7DD-B89F-2743-84C4-00F4E45F76BA}" type="datetimeFigureOut">
              <a:rPr lang="fr-FR" smtClean="0"/>
              <a:t>4/05/17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9F5885D-BA28-3B45-93FD-EF212141F108}" type="slidenum">
              <a:rPr lang="fr-FR" smtClean="0"/>
              <a:t>‹#›</a:t>
            </a:fld>
            <a:endParaRPr lang="fr-FR"/>
          </a:p>
        </p:txBody>
      </p:sp>
    </p:spTree>
    <p:extLst>
      <p:ext uri="{BB962C8B-B14F-4D97-AF65-F5344CB8AC3E}">
        <p14:creationId xmlns:p14="http://schemas.microsoft.com/office/powerpoint/2010/main" val="54505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1A8C7DD-B89F-2743-84C4-00F4E45F76BA}" type="datetimeFigureOut">
              <a:rPr lang="fr-FR" smtClean="0"/>
              <a:t>4/05/17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F5885D-BA28-3B45-93FD-EF212141F108}" type="slidenum">
              <a:rPr lang="fr-FR" smtClean="0"/>
              <a:t>‹#›</a:t>
            </a:fld>
            <a:endParaRPr lang="fr-FR"/>
          </a:p>
        </p:txBody>
      </p:sp>
    </p:spTree>
    <p:extLst>
      <p:ext uri="{BB962C8B-B14F-4D97-AF65-F5344CB8AC3E}">
        <p14:creationId xmlns:p14="http://schemas.microsoft.com/office/powerpoint/2010/main" val="3207439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1A8C7DD-B89F-2743-84C4-00F4E45F76BA}" type="datetimeFigureOut">
              <a:rPr lang="fr-FR" smtClean="0"/>
              <a:t>4/05/17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F5885D-BA28-3B45-93FD-EF212141F108}" type="slidenum">
              <a:rPr lang="fr-FR" smtClean="0"/>
              <a:t>‹#›</a:t>
            </a:fld>
            <a:endParaRPr lang="fr-FR"/>
          </a:p>
        </p:txBody>
      </p:sp>
    </p:spTree>
    <p:extLst>
      <p:ext uri="{BB962C8B-B14F-4D97-AF65-F5344CB8AC3E}">
        <p14:creationId xmlns:p14="http://schemas.microsoft.com/office/powerpoint/2010/main" val="31165910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8C7DD-B89F-2743-84C4-00F4E45F76BA}" type="datetimeFigureOut">
              <a:rPr lang="fr-FR" smtClean="0"/>
              <a:t>4/05/17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5885D-BA28-3B45-93FD-EF212141F108}" type="slidenum">
              <a:rPr lang="fr-FR" smtClean="0"/>
              <a:t>‹#›</a:t>
            </a:fld>
            <a:endParaRPr lang="fr-FR"/>
          </a:p>
        </p:txBody>
      </p:sp>
    </p:spTree>
    <p:extLst>
      <p:ext uri="{BB962C8B-B14F-4D97-AF65-F5344CB8AC3E}">
        <p14:creationId xmlns:p14="http://schemas.microsoft.com/office/powerpoint/2010/main" val="1375774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16864"/>
            <a:ext cx="7772400" cy="1948104"/>
          </a:xfrm>
        </p:spPr>
        <p:txBody>
          <a:bodyPr>
            <a:noAutofit/>
          </a:bodyPr>
          <a:lstStyle/>
          <a:p>
            <a:r>
              <a:rPr lang="fr-FR" sz="3600" b="1" dirty="0"/>
              <a:t>« Vrai, faux, non-fictif : </a:t>
            </a:r>
            <a:r>
              <a:rPr lang="fr-BE" sz="3600" dirty="0"/>
              <a:t/>
            </a:r>
            <a:br>
              <a:rPr lang="fr-BE" sz="3600" dirty="0"/>
            </a:br>
            <a:r>
              <a:rPr lang="fr-FR" sz="3600" b="1" dirty="0"/>
              <a:t>l’essai comme saisie des mondes contemporains »</a:t>
            </a:r>
            <a:r>
              <a:rPr lang="fr-BE" sz="3600" dirty="0"/>
              <a:t/>
            </a:r>
            <a:br>
              <a:rPr lang="fr-BE" sz="3600" dirty="0"/>
            </a:br>
            <a:endParaRPr lang="fr-FR" sz="3600" dirty="0"/>
          </a:p>
        </p:txBody>
      </p:sp>
      <p:sp>
        <p:nvSpPr>
          <p:cNvPr id="3" name="Sous-titre 2"/>
          <p:cNvSpPr>
            <a:spLocks noGrp="1"/>
          </p:cNvSpPr>
          <p:nvPr>
            <p:ph type="subTitle" idx="1"/>
          </p:nvPr>
        </p:nvSpPr>
        <p:spPr>
          <a:xfrm>
            <a:off x="1371600" y="3809575"/>
            <a:ext cx="6400800" cy="2803633"/>
          </a:xfrm>
        </p:spPr>
        <p:txBody>
          <a:bodyPr>
            <a:normAutofit fontScale="55000" lnSpcReduction="20000"/>
          </a:bodyPr>
          <a:lstStyle/>
          <a:p>
            <a:r>
              <a:rPr lang="fr-FR" sz="4000" b="1" dirty="0" smtClean="0"/>
              <a:t>Frédéric Claisse</a:t>
            </a:r>
          </a:p>
          <a:p>
            <a:r>
              <a:rPr lang="fr-FR" sz="4000" b="1" dirty="0" smtClean="0"/>
              <a:t>Chercheur post-doctorant PDR-FNRS</a:t>
            </a:r>
          </a:p>
          <a:p>
            <a:r>
              <a:rPr lang="fr-FR" sz="4000" b="1" dirty="0" smtClean="0"/>
              <a:t>Université de Liège</a:t>
            </a:r>
          </a:p>
          <a:p>
            <a:endParaRPr lang="fr-FR" dirty="0" smtClean="0"/>
          </a:p>
          <a:p>
            <a:r>
              <a:rPr lang="fr-FR" dirty="0" smtClean="0"/>
              <a:t>Journées d’étude </a:t>
            </a:r>
          </a:p>
          <a:p>
            <a:r>
              <a:rPr lang="fr-FR" dirty="0" smtClean="0"/>
              <a:t>« La </a:t>
            </a:r>
            <a:r>
              <a:rPr lang="fr-FR" dirty="0" err="1" smtClean="0"/>
              <a:t>ficton</a:t>
            </a:r>
            <a:r>
              <a:rPr lang="fr-FR" dirty="0" smtClean="0"/>
              <a:t> littéraire contemporaine face à ses pouvoirs »</a:t>
            </a:r>
            <a:endParaRPr lang="fr-BE" dirty="0" smtClean="0"/>
          </a:p>
          <a:p>
            <a:r>
              <a:rPr lang="fr-FR" dirty="0" smtClean="0"/>
              <a:t>Université de Liège</a:t>
            </a:r>
          </a:p>
          <a:p>
            <a:endParaRPr lang="fr-FR" dirty="0" smtClean="0"/>
          </a:p>
          <a:p>
            <a:r>
              <a:rPr lang="fr-FR" dirty="0" smtClean="0"/>
              <a:t>4-5 mai 2017</a:t>
            </a:r>
            <a:endParaRPr lang="fr-BE" dirty="0" smtClean="0"/>
          </a:p>
        </p:txBody>
      </p:sp>
    </p:spTree>
    <p:extLst>
      <p:ext uri="{BB962C8B-B14F-4D97-AF65-F5344CB8AC3E}">
        <p14:creationId xmlns:p14="http://schemas.microsoft.com/office/powerpoint/2010/main" val="19214492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i="1" dirty="0" smtClean="0"/>
              <a:t>6/5 [Le Soulèvement des machines]</a:t>
            </a:r>
            <a:endParaRPr lang="fr-FR" sz="3200" dirty="0"/>
          </a:p>
        </p:txBody>
      </p:sp>
      <p:sp>
        <p:nvSpPr>
          <p:cNvPr id="3" name="Espace réservé du contenu 2"/>
          <p:cNvSpPr>
            <a:spLocks noGrp="1"/>
          </p:cNvSpPr>
          <p:nvPr>
            <p:ph idx="1"/>
          </p:nvPr>
        </p:nvSpPr>
        <p:spPr/>
        <p:txBody>
          <a:bodyPr>
            <a:normAutofit fontScale="70000" lnSpcReduction="20000"/>
          </a:bodyPr>
          <a:lstStyle/>
          <a:p>
            <a:pPr marL="0" indent="0" algn="just">
              <a:buNone/>
            </a:pPr>
            <a:endParaRPr lang="fr-FR" dirty="0" smtClean="0"/>
          </a:p>
          <a:p>
            <a:pPr marL="0" indent="0" algn="just">
              <a:lnSpc>
                <a:spcPct val="120000"/>
              </a:lnSpc>
              <a:buNone/>
            </a:pPr>
            <a:endParaRPr lang="fr-FR" dirty="0" smtClean="0"/>
          </a:p>
          <a:p>
            <a:pPr marL="0" indent="0" algn="just">
              <a:lnSpc>
                <a:spcPct val="130000"/>
              </a:lnSpc>
              <a:buNone/>
            </a:pPr>
            <a:r>
              <a:rPr lang="fr-FR" dirty="0" smtClean="0"/>
              <a:t>«</a:t>
            </a:r>
            <a:r>
              <a:rPr lang="fr-FR" dirty="0"/>
              <a:t> Quoi qu’il en soit, il est 00 h 59 mn 59 s 999ms 999 µs et, à quelques mètres de mon bureau, le LIFFFE va bientôt ouvrir ses câbles pour une très longue journée qui se terminera à 21 heures GMT. Bientôt, à la vitesse de la lumière moins quelques millisecondes, les surfeurs vont se diriger vers les meilleures vagues et les bancs de poissons vont se reformer, en espérant que la synchronisation parfaite des uns et des autres leur permettra d’échapper à quelque requin dissimulé derrière un iceberg flottant à l’horizon, caché entre deux vagues » </a:t>
            </a:r>
            <a:endParaRPr lang="fr-FR" dirty="0" smtClean="0"/>
          </a:p>
          <a:p>
            <a:pPr marL="0" indent="0" algn="r">
              <a:lnSpc>
                <a:spcPct val="120000"/>
              </a:lnSpc>
              <a:buNone/>
            </a:pPr>
            <a:r>
              <a:rPr lang="fr-FR" i="1" dirty="0" smtClean="0"/>
              <a:t>5</a:t>
            </a:r>
            <a:r>
              <a:rPr lang="fr-FR" dirty="0"/>
              <a:t>, p. </a:t>
            </a:r>
            <a:r>
              <a:rPr lang="fr-FR" dirty="0" smtClean="0"/>
              <a:t>33</a:t>
            </a:r>
            <a:endParaRPr lang="fr-BE" dirty="0"/>
          </a:p>
          <a:p>
            <a:endParaRPr lang="fr-FR" dirty="0"/>
          </a:p>
        </p:txBody>
      </p:sp>
    </p:spTree>
    <p:extLst>
      <p:ext uri="{BB962C8B-B14F-4D97-AF65-F5344CB8AC3E}">
        <p14:creationId xmlns:p14="http://schemas.microsoft.com/office/powerpoint/2010/main" val="1070727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4530"/>
          </a:xfrm>
        </p:spPr>
        <p:txBody>
          <a:bodyPr>
            <a:normAutofit/>
          </a:bodyPr>
          <a:lstStyle/>
          <a:p>
            <a:r>
              <a:rPr lang="fr-FR" sz="3200" i="1" dirty="0" smtClean="0"/>
              <a:t>6/5 [Le Soulèvement des machines]</a:t>
            </a:r>
            <a:endParaRPr lang="fr-FR" sz="3200" dirty="0"/>
          </a:p>
        </p:txBody>
      </p:sp>
      <p:sp>
        <p:nvSpPr>
          <p:cNvPr id="3" name="Espace réservé du contenu 2"/>
          <p:cNvSpPr>
            <a:spLocks noGrp="1"/>
          </p:cNvSpPr>
          <p:nvPr>
            <p:ph idx="1"/>
          </p:nvPr>
        </p:nvSpPr>
        <p:spPr>
          <a:xfrm>
            <a:off x="457200" y="1132164"/>
            <a:ext cx="8229600" cy="5725836"/>
          </a:xfrm>
        </p:spPr>
        <p:txBody>
          <a:bodyPr>
            <a:noAutofit/>
          </a:bodyPr>
          <a:lstStyle/>
          <a:p>
            <a:pPr marL="0" indent="0" algn="just">
              <a:lnSpc>
                <a:spcPct val="110000"/>
              </a:lnSpc>
              <a:buNone/>
            </a:pPr>
            <a:endParaRPr lang="fr-FR" sz="1600" dirty="0" smtClean="0"/>
          </a:p>
          <a:p>
            <a:pPr marL="0" indent="0" algn="just">
              <a:lnSpc>
                <a:spcPct val="110000"/>
              </a:lnSpc>
              <a:buNone/>
            </a:pPr>
            <a:r>
              <a:rPr lang="fr-FR" sz="1600" dirty="0" smtClean="0"/>
              <a:t>«</a:t>
            </a:r>
            <a:r>
              <a:rPr lang="fr-FR" sz="1600" dirty="0"/>
              <a:t> Je n’ai ni tête, ni visage.</a:t>
            </a:r>
            <a:endParaRPr lang="fr-BE" sz="1600" dirty="0"/>
          </a:p>
          <a:p>
            <a:pPr marL="0" indent="0" algn="just">
              <a:lnSpc>
                <a:spcPct val="110000"/>
              </a:lnSpc>
              <a:buNone/>
            </a:pPr>
            <a:r>
              <a:rPr lang="fr-FR" sz="1600" dirty="0"/>
              <a:t>Je ne suis pas impressionné par les limousines.</a:t>
            </a:r>
            <a:endParaRPr lang="fr-BE" sz="1600" dirty="0"/>
          </a:p>
          <a:p>
            <a:pPr marL="0" indent="0" algn="just">
              <a:lnSpc>
                <a:spcPct val="110000"/>
              </a:lnSpc>
              <a:buNone/>
            </a:pPr>
            <a:r>
              <a:rPr lang="fr-FR" sz="1600" dirty="0"/>
              <a:t>Je ne dîne pas dans les restaurants quatre étoiles</a:t>
            </a:r>
            <a:r>
              <a:rPr lang="fr-FR" sz="1600" dirty="0" smtClean="0"/>
              <a:t>. (…)</a:t>
            </a:r>
          </a:p>
          <a:p>
            <a:pPr marL="0" indent="0" algn="just">
              <a:lnSpc>
                <a:spcPct val="110000"/>
              </a:lnSpc>
              <a:buNone/>
            </a:pPr>
            <a:r>
              <a:rPr lang="fr-FR" sz="1600" dirty="0" smtClean="0"/>
              <a:t>Depuis 2007 et le début de la crise économique, je n’ai cessé d’envahir les marchés financiers. </a:t>
            </a:r>
          </a:p>
          <a:p>
            <a:pPr marL="0" indent="0" algn="just">
              <a:lnSpc>
                <a:spcPct val="110000"/>
              </a:lnSpc>
              <a:buNone/>
            </a:pPr>
            <a:r>
              <a:rPr lang="fr-FR" sz="1600" dirty="0" smtClean="0"/>
              <a:t>(…) Ironiquement </a:t>
            </a:r>
            <a:r>
              <a:rPr lang="fr-FR" sz="1600" dirty="0"/>
              <a:t>(car il est peu probable que les concepteurs de mon bureau s’en soient aperçus), le mot </a:t>
            </a:r>
            <a:r>
              <a:rPr lang="fr-FR" sz="1600" i="1" dirty="0" err="1"/>
              <a:t>mahwah</a:t>
            </a:r>
            <a:r>
              <a:rPr lang="fr-FR" sz="1600" dirty="0"/>
              <a:t> signifiait, pour les Indiens </a:t>
            </a:r>
            <a:r>
              <a:rPr lang="fr-FR" sz="1600" dirty="0" err="1"/>
              <a:t>delawares</a:t>
            </a:r>
            <a:r>
              <a:rPr lang="fr-FR" sz="1600" dirty="0"/>
              <a:t> qui vivaient là au XVIII</a:t>
            </a:r>
            <a:r>
              <a:rPr lang="fr-FR" sz="1600" baseline="30000" dirty="0"/>
              <a:t>e</a:t>
            </a:r>
            <a:r>
              <a:rPr lang="fr-FR" sz="1600" dirty="0"/>
              <a:t> siècle, « lieu de rencontre » ou « lieu où les chemins se croisent », ce qui est très précisément la raison pour laquelle le bâtiment qui m’abrite depuis 2010 a été construit.</a:t>
            </a:r>
            <a:endParaRPr lang="fr-BE" sz="1600" dirty="0"/>
          </a:p>
          <a:p>
            <a:pPr marL="0" indent="0" algn="just">
              <a:lnSpc>
                <a:spcPct val="110000"/>
              </a:lnSpc>
              <a:buNone/>
            </a:pPr>
            <a:r>
              <a:rPr lang="fr-FR" sz="1600" dirty="0"/>
              <a:t>Mon bureau est grand comme sept stades de football américain. Il est relativement silencieux mais froid. Je n’en occupe pas la totalité. En réalité, l’espace où je travaille ne fait que quelques millimètres carrés, loués tout spécialement à </a:t>
            </a:r>
            <a:r>
              <a:rPr lang="fr-FR" sz="1600" dirty="0" err="1"/>
              <a:t>Mahwah</a:t>
            </a:r>
            <a:r>
              <a:rPr lang="fr-FR" sz="1600" dirty="0"/>
              <a:t> par mes employeurs pour une somme située entre 10 000 dollars et 25 000 dollars par mois.</a:t>
            </a:r>
            <a:endParaRPr lang="fr-BE" sz="1600" dirty="0"/>
          </a:p>
          <a:p>
            <a:pPr marL="0" indent="0" algn="just">
              <a:lnSpc>
                <a:spcPct val="110000"/>
              </a:lnSpc>
              <a:buNone/>
            </a:pPr>
            <a:r>
              <a:rPr lang="fr-FR" sz="1600" dirty="0"/>
              <a:t>Comme certains étudiants, je vis en colocation. Ceux qui partagent le réfrigérateur avec moi s’appellent </a:t>
            </a:r>
            <a:r>
              <a:rPr lang="fr-FR" sz="1600" dirty="0" err="1"/>
              <a:t>Guerrilla</a:t>
            </a:r>
            <a:r>
              <a:rPr lang="fr-FR" sz="1600" dirty="0"/>
              <a:t>, </a:t>
            </a:r>
            <a:r>
              <a:rPr lang="fr-FR" sz="1600" dirty="0" err="1"/>
              <a:t>Stealth</a:t>
            </a:r>
            <a:r>
              <a:rPr lang="fr-FR" sz="1600" dirty="0"/>
              <a:t>, Sumo, Blast, Iceberg et Shark. Je passe ma journée à les observer attentivement.</a:t>
            </a:r>
            <a:endParaRPr lang="fr-BE" sz="1600" dirty="0"/>
          </a:p>
          <a:p>
            <a:pPr marL="0" indent="0" algn="just">
              <a:lnSpc>
                <a:spcPct val="110000"/>
              </a:lnSpc>
              <a:buNone/>
            </a:pPr>
            <a:r>
              <a:rPr lang="fr-FR" sz="1600" dirty="0"/>
              <a:t>Je travaille de 9h30 à 16 heures, sans relâche.</a:t>
            </a:r>
            <a:endParaRPr lang="fr-BE" sz="1600" dirty="0"/>
          </a:p>
          <a:p>
            <a:pPr marL="0" indent="0" algn="just">
              <a:lnSpc>
                <a:spcPct val="110000"/>
              </a:lnSpc>
              <a:buNone/>
            </a:pPr>
            <a:r>
              <a:rPr lang="fr-FR" sz="1600" dirty="0"/>
              <a:t>Je m’appelle Sniper, et je suis un algorithme. » </a:t>
            </a:r>
            <a:r>
              <a:rPr lang="fr-FR" sz="1600" dirty="0" smtClean="0"/>
              <a:t>	(</a:t>
            </a:r>
            <a:r>
              <a:rPr lang="fr-FR" sz="1600" i="1" dirty="0" smtClean="0"/>
              <a:t>6</a:t>
            </a:r>
            <a:r>
              <a:rPr lang="fr-FR" sz="1600" dirty="0"/>
              <a:t>, p. </a:t>
            </a:r>
            <a:r>
              <a:rPr lang="fr-FR" sz="1600" dirty="0" smtClean="0"/>
              <a:t>13)</a:t>
            </a:r>
          </a:p>
          <a:p>
            <a:pPr marL="0" indent="0" algn="just">
              <a:lnSpc>
                <a:spcPct val="110000"/>
              </a:lnSpc>
              <a:buNone/>
            </a:pPr>
            <a:endParaRPr lang="fr-BE" sz="1600" dirty="0"/>
          </a:p>
          <a:p>
            <a:pPr marL="0" indent="0" algn="just">
              <a:lnSpc>
                <a:spcPct val="110000"/>
              </a:lnSpc>
              <a:buNone/>
            </a:pPr>
            <a:endParaRPr lang="fr-BE" sz="1600" dirty="0"/>
          </a:p>
          <a:p>
            <a:pPr algn="just">
              <a:lnSpc>
                <a:spcPct val="110000"/>
              </a:lnSpc>
            </a:pPr>
            <a:endParaRPr lang="fr-FR" sz="1600" dirty="0"/>
          </a:p>
        </p:txBody>
      </p:sp>
    </p:spTree>
    <p:extLst>
      <p:ext uri="{BB962C8B-B14F-4D97-AF65-F5344CB8AC3E}">
        <p14:creationId xmlns:p14="http://schemas.microsoft.com/office/powerpoint/2010/main" val="22319011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6/5 [Le Soulèvement des machines]</a:t>
            </a:r>
            <a:endParaRPr lang="fr-FR" dirty="0"/>
          </a:p>
        </p:txBody>
      </p:sp>
      <p:sp>
        <p:nvSpPr>
          <p:cNvPr id="3" name="Espace réservé du contenu 2"/>
          <p:cNvSpPr>
            <a:spLocks noGrp="1"/>
          </p:cNvSpPr>
          <p:nvPr>
            <p:ph idx="1"/>
          </p:nvPr>
        </p:nvSpPr>
        <p:spPr>
          <a:xfrm>
            <a:off x="3946355" y="1600200"/>
            <a:ext cx="4954652" cy="4525963"/>
          </a:xfrm>
        </p:spPr>
        <p:txBody>
          <a:bodyPr>
            <a:normAutofit/>
          </a:bodyPr>
          <a:lstStyle/>
          <a:p>
            <a:pPr marL="0" indent="0" algn="just">
              <a:buNone/>
            </a:pPr>
            <a:endParaRPr lang="fr-FR" dirty="0" smtClean="0"/>
          </a:p>
          <a:p>
            <a:pPr marL="0" indent="0" algn="just">
              <a:buNone/>
            </a:pPr>
            <a:r>
              <a:rPr lang="fr-FR" sz="2400" dirty="0" smtClean="0"/>
              <a:t>«</a:t>
            </a:r>
            <a:r>
              <a:rPr lang="fr-FR" sz="2400" dirty="0"/>
              <a:t> Je ne suis certes qu’un prédateur sans intelligence, mais il n’est pas impossible, chers humains de l’espèce </a:t>
            </a:r>
            <a:r>
              <a:rPr lang="fr-FR" sz="2400" i="1" dirty="0"/>
              <a:t>Homo </a:t>
            </a:r>
            <a:r>
              <a:rPr lang="fr-FR" sz="2400" i="1" dirty="0" err="1"/>
              <a:t>algorithmus</a:t>
            </a:r>
            <a:r>
              <a:rPr lang="fr-FR" sz="2400" dirty="0"/>
              <a:t>, que je finisse, un jour, peut-être, par parasiter ce monde de requins que sont les marchés financiers, au point de réduire tous vos efforts technologiques à néant et de causer votre perte. » (</a:t>
            </a:r>
            <a:r>
              <a:rPr lang="fr-FR" sz="2400" i="1" dirty="0"/>
              <a:t>6</a:t>
            </a:r>
            <a:r>
              <a:rPr lang="fr-FR" sz="2400" dirty="0"/>
              <a:t>, p. 86)</a:t>
            </a:r>
            <a:endParaRPr lang="fr-BE" sz="2400" dirty="0"/>
          </a:p>
          <a:p>
            <a:endParaRPr lang="fr-FR" dirty="0"/>
          </a:p>
        </p:txBody>
      </p:sp>
      <p:pic>
        <p:nvPicPr>
          <p:cNvPr id="4" name="Espace réservé du contenu 5" descr="couv-6_5.jpg"/>
          <p:cNvPicPr>
            <a:picLocks noChangeAspect="1"/>
          </p:cNvPicPr>
          <p:nvPr/>
        </p:nvPicPr>
        <p:blipFill rotWithShape="1">
          <a:blip r:embed="rId2">
            <a:extLst>
              <a:ext uri="{28A0092B-C50C-407E-A947-70E740481C1C}">
                <a14:useLocalDpi xmlns:a14="http://schemas.microsoft.com/office/drawing/2010/main" val="0"/>
              </a:ext>
            </a:extLst>
          </a:blip>
          <a:srcRect l="-615" r="-804"/>
          <a:stretch/>
        </p:blipFill>
        <p:spPr>
          <a:xfrm>
            <a:off x="229508" y="1548054"/>
            <a:ext cx="3502639" cy="5180467"/>
          </a:xfrm>
          <a:prstGeom prst="rect">
            <a:avLst/>
          </a:prstGeom>
        </p:spPr>
      </p:pic>
    </p:spTree>
    <p:extLst>
      <p:ext uri="{BB962C8B-B14F-4D97-AF65-F5344CB8AC3E}">
        <p14:creationId xmlns:p14="http://schemas.microsoft.com/office/powerpoint/2010/main" val="34879008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03423"/>
          </a:xfrm>
        </p:spPr>
        <p:txBody>
          <a:bodyPr>
            <a:normAutofit/>
          </a:bodyPr>
          <a:lstStyle/>
          <a:p>
            <a:r>
              <a:rPr lang="fr-FR" sz="3600" dirty="0" smtClean="0"/>
              <a:t>Eric </a:t>
            </a:r>
            <a:r>
              <a:rPr lang="fr-FR" sz="3600" dirty="0" err="1" smtClean="0"/>
              <a:t>Chauvier</a:t>
            </a:r>
            <a:r>
              <a:rPr lang="fr-FR" sz="3600" dirty="0" smtClean="0"/>
              <a:t>, </a:t>
            </a:r>
            <a:r>
              <a:rPr lang="fr-FR" sz="3600" i="1" dirty="0" err="1" smtClean="0"/>
              <a:t>Somaland</a:t>
            </a:r>
            <a:endParaRPr lang="fr-FR" sz="3600" dirty="0"/>
          </a:p>
        </p:txBody>
      </p:sp>
      <p:pic>
        <p:nvPicPr>
          <p:cNvPr id="4" name="Espace réservé du contenu 3" descr="somaland_cover.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11" r="-615"/>
          <a:stretch/>
        </p:blipFill>
        <p:spPr>
          <a:xfrm>
            <a:off x="457200" y="1466341"/>
            <a:ext cx="3014211" cy="4793627"/>
          </a:xfrm>
        </p:spPr>
      </p:pic>
      <p:sp>
        <p:nvSpPr>
          <p:cNvPr id="6" name="Rectangle 5"/>
          <p:cNvSpPr/>
          <p:nvPr/>
        </p:nvSpPr>
        <p:spPr>
          <a:xfrm>
            <a:off x="3840442" y="1417638"/>
            <a:ext cx="4846358" cy="2492990"/>
          </a:xfrm>
          <a:prstGeom prst="rect">
            <a:avLst/>
          </a:prstGeom>
        </p:spPr>
        <p:txBody>
          <a:bodyPr wrap="square">
            <a:spAutoFit/>
          </a:bodyPr>
          <a:lstStyle/>
          <a:p>
            <a:pPr algn="just">
              <a:lnSpc>
                <a:spcPct val="90000"/>
              </a:lnSpc>
            </a:pPr>
            <a:r>
              <a:rPr lang="fr-FR" sz="2400" dirty="0"/>
              <a:t>« Cette incertitude était une aubaine. Elle était à la fois notre terrain d’exploration et une formidable occasion de montrer nos </a:t>
            </a:r>
            <a:r>
              <a:rPr lang="fr-FR" sz="2400" dirty="0" smtClean="0"/>
              <a:t>compétences.</a:t>
            </a:r>
            <a:endParaRPr lang="fr-BE" sz="2400" dirty="0" smtClean="0"/>
          </a:p>
          <a:p>
            <a:pPr algn="just">
              <a:lnSpc>
                <a:spcPct val="90000"/>
              </a:lnSpc>
            </a:pPr>
            <a:r>
              <a:rPr lang="fr-FR" sz="2400" dirty="0" smtClean="0"/>
              <a:t>Et </a:t>
            </a:r>
            <a:r>
              <a:rPr lang="fr-FR" sz="2400" dirty="0"/>
              <a:t>puis ce beau programme a commencé à se fissurer </a:t>
            </a:r>
            <a:r>
              <a:rPr lang="fr-FR" sz="2400" dirty="0" smtClean="0"/>
              <a:t>»</a:t>
            </a:r>
            <a:r>
              <a:rPr lang="fr-FR" sz="2400" dirty="0"/>
              <a:t> </a:t>
            </a:r>
            <a:r>
              <a:rPr lang="fr-FR" sz="2400" dirty="0" smtClean="0"/>
              <a:t>(p. 10)</a:t>
            </a:r>
            <a:endParaRPr lang="fr-FR" sz="2400" dirty="0"/>
          </a:p>
        </p:txBody>
      </p:sp>
      <p:sp>
        <p:nvSpPr>
          <p:cNvPr id="7" name="ZoneTexte 6"/>
          <p:cNvSpPr txBox="1"/>
          <p:nvPr/>
        </p:nvSpPr>
        <p:spPr>
          <a:xfrm>
            <a:off x="3993447" y="4286908"/>
            <a:ext cx="4834979" cy="2092881"/>
          </a:xfrm>
          <a:prstGeom prst="rect">
            <a:avLst/>
          </a:prstGeom>
          <a:noFill/>
        </p:spPr>
        <p:txBody>
          <a:bodyPr wrap="square" rtlCol="0">
            <a:spAutoFit/>
          </a:bodyPr>
          <a:lstStyle/>
          <a:p>
            <a:pPr algn="just">
              <a:lnSpc>
                <a:spcPct val="90000"/>
              </a:lnSpc>
            </a:pPr>
            <a:r>
              <a:rPr lang="fr-FR" sz="2400" dirty="0"/>
              <a:t>« </a:t>
            </a:r>
            <a:r>
              <a:rPr lang="fr-FR" sz="2400" dirty="0" smtClean="0"/>
              <a:t>(…) </a:t>
            </a:r>
            <a:r>
              <a:rPr lang="fr-FR" sz="2400" i="1" dirty="0" smtClean="0"/>
              <a:t>penser </a:t>
            </a:r>
            <a:r>
              <a:rPr lang="fr-FR" sz="2400" i="1" dirty="0"/>
              <a:t>de façon claire, avec une police adaptée – Impact, mais en italique cette fois, et noir, puis gris comme l’évolution incertaine de mon humeur : </a:t>
            </a:r>
            <a:r>
              <a:rPr lang="fr-FR" sz="2400" i="1" dirty="0">
                <a:latin typeface="Impact"/>
                <a:cs typeface="Impact"/>
              </a:rPr>
              <a:t>risques socialement acceptables</a:t>
            </a:r>
            <a:r>
              <a:rPr lang="fr-FR" sz="2400" dirty="0"/>
              <a:t> » </a:t>
            </a:r>
            <a:r>
              <a:rPr lang="fr-FR" sz="2400" dirty="0" smtClean="0"/>
              <a:t>(p. 21)</a:t>
            </a:r>
            <a:endParaRPr lang="fr-FR" sz="2400" dirty="0"/>
          </a:p>
        </p:txBody>
      </p:sp>
    </p:spTree>
    <p:extLst>
      <p:ext uri="{BB962C8B-B14F-4D97-AF65-F5344CB8AC3E}">
        <p14:creationId xmlns:p14="http://schemas.microsoft.com/office/powerpoint/2010/main" val="158468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Conclusion : une nouvelle conscience de soi de la fiction ?</a:t>
            </a:r>
            <a:endParaRPr lang="fr-FR" dirty="0"/>
          </a:p>
        </p:txBody>
      </p:sp>
      <p:sp>
        <p:nvSpPr>
          <p:cNvPr id="3" name="Espace réservé du contenu 2"/>
          <p:cNvSpPr>
            <a:spLocks noGrp="1"/>
          </p:cNvSpPr>
          <p:nvPr>
            <p:ph idx="1"/>
          </p:nvPr>
        </p:nvSpPr>
        <p:spPr/>
        <p:txBody>
          <a:bodyPr>
            <a:normAutofit fontScale="85000" lnSpcReduction="20000"/>
          </a:bodyPr>
          <a:lstStyle/>
          <a:p>
            <a:pPr>
              <a:buFont typeface="Courier New"/>
              <a:buChar char="o"/>
            </a:pPr>
            <a:endParaRPr lang="fr-FR" dirty="0" smtClean="0"/>
          </a:p>
          <a:p>
            <a:pPr>
              <a:buFont typeface="Courier New"/>
              <a:buChar char="o"/>
            </a:pPr>
            <a:r>
              <a:rPr lang="fr-FR" dirty="0" smtClean="0"/>
              <a:t>Trois (non)fictions d’enqu</a:t>
            </a:r>
            <a:r>
              <a:rPr lang="fr-FR" dirty="0" smtClean="0"/>
              <a:t>ête:</a:t>
            </a:r>
            <a:endParaRPr lang="fr-FR" dirty="0"/>
          </a:p>
          <a:p>
            <a:pPr lvl="1">
              <a:buFont typeface="Arial"/>
              <a:buChar char="•"/>
            </a:pPr>
            <a:r>
              <a:rPr lang="fr-FR" dirty="0" smtClean="0"/>
              <a:t>Incertitude (nouvel état du monde)</a:t>
            </a:r>
          </a:p>
          <a:p>
            <a:pPr lvl="1">
              <a:buFont typeface="Arial"/>
              <a:buChar char="•"/>
            </a:pPr>
            <a:r>
              <a:rPr lang="fr-FR" dirty="0" smtClean="0"/>
              <a:t>Réalité comme construction</a:t>
            </a:r>
          </a:p>
          <a:p>
            <a:pPr lvl="1">
              <a:buFont typeface="Arial"/>
              <a:buChar char="•"/>
            </a:pPr>
            <a:r>
              <a:rPr lang="fr-FR" dirty="0" smtClean="0"/>
              <a:t>Réflexivité</a:t>
            </a:r>
            <a:endParaRPr lang="fr-FR" dirty="0"/>
          </a:p>
          <a:p>
            <a:pPr>
              <a:buFont typeface="Courier New"/>
              <a:buChar char="o"/>
            </a:pPr>
            <a:endParaRPr lang="fr-FR" dirty="0" smtClean="0"/>
          </a:p>
          <a:p>
            <a:pPr>
              <a:buFont typeface="Courier New"/>
              <a:buChar char="o"/>
            </a:pPr>
            <a:r>
              <a:rPr lang="fr-FR" dirty="0" smtClean="0"/>
              <a:t>« Dispositif » comme forme d’intelligibilité</a:t>
            </a:r>
          </a:p>
          <a:p>
            <a:pPr marL="0" indent="0">
              <a:buNone/>
            </a:pPr>
            <a:endParaRPr lang="fr-FR" dirty="0" smtClean="0"/>
          </a:p>
          <a:p>
            <a:pPr>
              <a:buFont typeface="Courier New"/>
              <a:buChar char="o"/>
            </a:pPr>
            <a:r>
              <a:rPr lang="fr-FR" dirty="0" smtClean="0"/>
              <a:t>Une autre sociologie « par la » littérature </a:t>
            </a:r>
          </a:p>
          <a:p>
            <a:pPr marL="0" indent="0">
              <a:buNone/>
            </a:pPr>
            <a:endParaRPr lang="fr-FR" dirty="0" smtClean="0"/>
          </a:p>
          <a:p>
            <a:pPr>
              <a:buFont typeface="Courier New"/>
              <a:buChar char="o"/>
            </a:pPr>
            <a:r>
              <a:rPr lang="fr-FR" dirty="0" smtClean="0"/>
              <a:t>Pôle documentaire et pôle fictionnel (Ph. </a:t>
            </a:r>
            <a:r>
              <a:rPr lang="fr-FR" dirty="0" err="1" smtClean="0"/>
              <a:t>Vasset</a:t>
            </a:r>
            <a:r>
              <a:rPr lang="fr-FR" dirty="0" smtClean="0"/>
              <a:t>)</a:t>
            </a:r>
            <a:endParaRPr lang="fr-FR" dirty="0"/>
          </a:p>
        </p:txBody>
      </p:sp>
    </p:spTree>
    <p:extLst>
      <p:ext uri="{BB962C8B-B14F-4D97-AF65-F5344CB8AC3E}">
        <p14:creationId xmlns:p14="http://schemas.microsoft.com/office/powerpoint/2010/main" val="181620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72072"/>
            <a:ext cx="8229600" cy="5254092"/>
          </a:xfrm>
        </p:spPr>
        <p:txBody>
          <a:bodyPr>
            <a:normAutofit fontScale="62500" lnSpcReduction="20000"/>
          </a:bodyPr>
          <a:lstStyle/>
          <a:p>
            <a:pPr marL="400050" lvl="1" indent="0">
              <a:lnSpc>
                <a:spcPct val="120000"/>
              </a:lnSpc>
              <a:buNone/>
            </a:pPr>
            <a:endParaRPr lang="fr-FR" dirty="0" smtClean="0"/>
          </a:p>
          <a:p>
            <a:pPr marL="400050" lvl="1" indent="0" algn="just">
              <a:lnSpc>
                <a:spcPct val="140000"/>
              </a:lnSpc>
              <a:buNone/>
            </a:pPr>
            <a:r>
              <a:rPr lang="fr-FR" dirty="0" smtClean="0"/>
              <a:t>«</a:t>
            </a:r>
            <a:r>
              <a:rPr lang="fr-FR" dirty="0"/>
              <a:t> Nous sommes perdus, nous sommes </a:t>
            </a:r>
            <a:r>
              <a:rPr lang="fr-FR" b="1" dirty="0"/>
              <a:t>perdus</a:t>
            </a:r>
            <a:r>
              <a:rPr lang="fr-FR" dirty="0"/>
              <a:t> depuis longtemps déjà. Nous essayons vainement d’appliquer nos </a:t>
            </a:r>
            <a:r>
              <a:rPr lang="fr-FR" b="1" dirty="0"/>
              <a:t>méthodes</a:t>
            </a:r>
            <a:r>
              <a:rPr lang="fr-FR" dirty="0"/>
              <a:t> dans un monde de plus en plus </a:t>
            </a:r>
            <a:r>
              <a:rPr lang="fr-FR" b="1" dirty="0"/>
              <a:t>chaotique</a:t>
            </a:r>
            <a:r>
              <a:rPr lang="fr-FR" dirty="0"/>
              <a:t>. Nous avons besoin de </a:t>
            </a:r>
            <a:r>
              <a:rPr lang="fr-FR" b="1" dirty="0"/>
              <a:t>criminels ordonnés</a:t>
            </a:r>
            <a:r>
              <a:rPr lang="fr-FR" dirty="0"/>
              <a:t> pour que nos </a:t>
            </a:r>
            <a:r>
              <a:rPr lang="fr-FR" b="1" dirty="0"/>
              <a:t>théories</a:t>
            </a:r>
            <a:r>
              <a:rPr lang="fr-FR" dirty="0"/>
              <a:t> fonctionnent, mais nous ne trouvons que des douleurs sans raison et des malheurs sans fin. </a:t>
            </a:r>
            <a:r>
              <a:rPr lang="fr-FR" dirty="0" err="1"/>
              <a:t>Darbon</a:t>
            </a:r>
            <a:r>
              <a:rPr lang="fr-FR" dirty="0"/>
              <a:t> a-t-il résolu les crimes des chemins de fer ? Les ai-je résolus, moi ? </a:t>
            </a:r>
            <a:r>
              <a:rPr lang="fr-FR" dirty="0" err="1"/>
              <a:t>Magrelli</a:t>
            </a:r>
            <a:r>
              <a:rPr lang="fr-FR" dirty="0"/>
              <a:t> est-il venu à bout de l’affaire des curés assassinés de Florence ? Caleb Lawson a-t-il attrapé Jack L’Eventreur ? Nous avons des succès mineurs qui pèsent peu face aux grandes affaires. Même les policiers sont parfois plus habiles que nous. Nous avions besoin d’une affaire où la </a:t>
            </a:r>
            <a:r>
              <a:rPr lang="fr-FR" b="1" dirty="0"/>
              <a:t>symétrie</a:t>
            </a:r>
            <a:r>
              <a:rPr lang="fr-FR" dirty="0"/>
              <a:t> serait conservée, une affaire qui redonne </a:t>
            </a:r>
            <a:r>
              <a:rPr lang="fr-FR" b="1" dirty="0"/>
              <a:t>foi en la méthode</a:t>
            </a:r>
            <a:r>
              <a:rPr lang="fr-FR" dirty="0"/>
              <a:t>. Je me suis rendu compte que nous ne pouvions plus compter sur les assassins. J’ai franchi la ligne, comme beaucoup d’entre vous auraient voulu le faire. (…) » </a:t>
            </a:r>
            <a:endParaRPr lang="fr-BE" dirty="0"/>
          </a:p>
          <a:p>
            <a:pPr marL="0" indent="0" algn="r">
              <a:buNone/>
            </a:pPr>
            <a:endParaRPr lang="fr-FR" dirty="0" smtClean="0"/>
          </a:p>
          <a:p>
            <a:pPr marL="0" indent="0" algn="r">
              <a:buNone/>
            </a:pPr>
            <a:r>
              <a:rPr lang="fr-FR" dirty="0" smtClean="0"/>
              <a:t>Pablo </a:t>
            </a:r>
            <a:r>
              <a:rPr lang="fr-FR" dirty="0"/>
              <a:t>de </a:t>
            </a:r>
            <a:r>
              <a:rPr lang="fr-FR" dirty="0" err="1"/>
              <a:t>Santis</a:t>
            </a:r>
            <a:r>
              <a:rPr lang="fr-FR" dirty="0"/>
              <a:t>, </a:t>
            </a:r>
            <a:r>
              <a:rPr lang="fr-FR" i="1" dirty="0"/>
              <a:t>Le Cercle des </a:t>
            </a:r>
            <a:r>
              <a:rPr lang="fr-FR" i="1" dirty="0" smtClean="0"/>
              <a:t>Douze,</a:t>
            </a:r>
            <a:r>
              <a:rPr lang="fr-FR" dirty="0" smtClean="0"/>
              <a:t> trad. </a:t>
            </a:r>
            <a:r>
              <a:rPr lang="fr-FR" dirty="0" err="1" smtClean="0"/>
              <a:t>fr.</a:t>
            </a:r>
            <a:r>
              <a:rPr lang="fr-FR" dirty="0" smtClean="0"/>
              <a:t>, Métailié, 2009 [2007], p. 266</a:t>
            </a:r>
            <a:r>
              <a:rPr lang="fr-BE" dirty="0" smtClean="0">
                <a:effectLst/>
              </a:rPr>
              <a:t> </a:t>
            </a:r>
            <a:endParaRPr lang="fr-FR" dirty="0"/>
          </a:p>
        </p:txBody>
      </p:sp>
    </p:spTree>
    <p:extLst>
      <p:ext uri="{BB962C8B-B14F-4D97-AF65-F5344CB8AC3E}">
        <p14:creationId xmlns:p14="http://schemas.microsoft.com/office/powerpoint/2010/main" val="101784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Trois (non)fictions d’enqu</a:t>
            </a:r>
            <a:r>
              <a:rPr lang="fr-FR" sz="3600" dirty="0" smtClean="0"/>
              <a:t>ête</a:t>
            </a:r>
            <a:endParaRPr lang="fr-FR" sz="3600" dirty="0"/>
          </a:p>
        </p:txBody>
      </p:sp>
      <p:sp>
        <p:nvSpPr>
          <p:cNvPr id="3" name="Espace réservé du contenu 2"/>
          <p:cNvSpPr>
            <a:spLocks noGrp="1"/>
          </p:cNvSpPr>
          <p:nvPr>
            <p:ph idx="1"/>
          </p:nvPr>
        </p:nvSpPr>
        <p:spPr>
          <a:xfrm>
            <a:off x="457200" y="1982688"/>
            <a:ext cx="8229600" cy="3616929"/>
          </a:xfrm>
        </p:spPr>
        <p:txBody>
          <a:bodyPr>
            <a:normAutofit fontScale="92500" lnSpcReduction="20000"/>
          </a:bodyPr>
          <a:lstStyle/>
          <a:p>
            <a:pPr marL="0" indent="0">
              <a:buNone/>
            </a:pPr>
            <a:endParaRPr lang="fr-FR" dirty="0" smtClean="0"/>
          </a:p>
          <a:p>
            <a:pPr marL="514350" indent="-514350">
              <a:buFont typeface="+mj-lt"/>
              <a:buAutoNum type="arabicParenR"/>
            </a:pPr>
            <a:r>
              <a:rPr lang="fr-FR" sz="3000" dirty="0" smtClean="0"/>
              <a:t>John D’Agata &amp; Jim Fingal, </a:t>
            </a:r>
            <a:r>
              <a:rPr lang="fr-FR" sz="3000" i="1" dirty="0" smtClean="0"/>
              <a:t>Que faire de corps qui tombe</a:t>
            </a:r>
            <a:r>
              <a:rPr lang="fr-FR" sz="3000" dirty="0" smtClean="0"/>
              <a:t>, trad. </a:t>
            </a:r>
            <a:r>
              <a:rPr lang="fr-FR" sz="3000" dirty="0" err="1" smtClean="0"/>
              <a:t>fr.</a:t>
            </a:r>
            <a:r>
              <a:rPr lang="fr-FR" sz="3000" dirty="0" smtClean="0"/>
              <a:t>, Bruxelles : Vies Parallèles, 2015 (</a:t>
            </a:r>
            <a:r>
              <a:rPr lang="fr-FR" sz="3000" i="1" dirty="0" smtClean="0"/>
              <a:t>The </a:t>
            </a:r>
            <a:r>
              <a:rPr lang="fr-FR" sz="3000" i="1" dirty="0" err="1" smtClean="0"/>
              <a:t>Lifespan</a:t>
            </a:r>
            <a:r>
              <a:rPr lang="fr-FR" sz="3000" i="1" dirty="0" smtClean="0"/>
              <a:t> of a </a:t>
            </a:r>
            <a:r>
              <a:rPr lang="fr-FR" sz="3000" i="1" dirty="0" err="1" smtClean="0"/>
              <a:t>Fact</a:t>
            </a:r>
            <a:r>
              <a:rPr lang="fr-FR" sz="3000" dirty="0" smtClean="0"/>
              <a:t>, 2012)</a:t>
            </a:r>
          </a:p>
          <a:p>
            <a:pPr marL="0" indent="0">
              <a:buNone/>
            </a:pPr>
            <a:endParaRPr lang="fr-FR" sz="3000" dirty="0" smtClean="0"/>
          </a:p>
          <a:p>
            <a:pPr marL="514350" indent="-514350">
              <a:buFont typeface="+mj-lt"/>
              <a:buAutoNum type="arabicParenR" startAt="2"/>
            </a:pPr>
            <a:r>
              <a:rPr lang="fr-FR" sz="3000" dirty="0" smtClean="0"/>
              <a:t> </a:t>
            </a:r>
            <a:r>
              <a:rPr lang="fr-FR" sz="3000" i="1" dirty="0" smtClean="0"/>
              <a:t>6/5</a:t>
            </a:r>
            <a:r>
              <a:rPr lang="fr-FR" sz="3000" dirty="0" smtClean="0"/>
              <a:t> [</a:t>
            </a:r>
            <a:r>
              <a:rPr lang="fr-FR" sz="3000" i="1" dirty="0" smtClean="0"/>
              <a:t>Le Soulèvement des Machines</a:t>
            </a:r>
            <a:r>
              <a:rPr lang="fr-FR" sz="3000" dirty="0" smtClean="0"/>
              <a:t>], Bruxelles : Zones Sensibles, 2014</a:t>
            </a:r>
          </a:p>
          <a:p>
            <a:pPr marL="0" indent="0">
              <a:buNone/>
            </a:pPr>
            <a:endParaRPr lang="fr-FR" sz="3000" dirty="0" smtClean="0"/>
          </a:p>
          <a:p>
            <a:pPr marL="514350" indent="-514350">
              <a:buFont typeface="+mj-lt"/>
              <a:buAutoNum type="arabicParenR" startAt="2"/>
            </a:pPr>
            <a:r>
              <a:rPr lang="fr-FR" sz="2800" dirty="0" smtClean="0"/>
              <a:t>É</a:t>
            </a:r>
            <a:r>
              <a:rPr lang="fr-FR" sz="3000" dirty="0" smtClean="0"/>
              <a:t>ric </a:t>
            </a:r>
            <a:r>
              <a:rPr lang="fr-FR" sz="3000" dirty="0" err="1" smtClean="0"/>
              <a:t>Chauvier</a:t>
            </a:r>
            <a:r>
              <a:rPr lang="fr-FR" sz="3000" dirty="0" smtClean="0"/>
              <a:t>, </a:t>
            </a:r>
            <a:r>
              <a:rPr lang="fr-FR" sz="3000" i="1" dirty="0" err="1" smtClean="0"/>
              <a:t>Somaland</a:t>
            </a:r>
            <a:r>
              <a:rPr lang="fr-FR" sz="3000" dirty="0" smtClean="0"/>
              <a:t>, Paris : Allia, 2012.</a:t>
            </a:r>
          </a:p>
          <a:p>
            <a:endParaRPr lang="fr-FR" dirty="0"/>
          </a:p>
        </p:txBody>
      </p:sp>
    </p:spTree>
    <p:extLst>
      <p:ext uri="{BB962C8B-B14F-4D97-AF65-F5344CB8AC3E}">
        <p14:creationId xmlns:p14="http://schemas.microsoft.com/office/powerpoint/2010/main" val="20457319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Trois dimensions</a:t>
            </a:r>
            <a:endParaRPr lang="fr-FR" sz="3600" dirty="0"/>
          </a:p>
        </p:txBody>
      </p:sp>
      <p:sp>
        <p:nvSpPr>
          <p:cNvPr id="3" name="Espace réservé du contenu 2"/>
          <p:cNvSpPr>
            <a:spLocks noGrp="1"/>
          </p:cNvSpPr>
          <p:nvPr>
            <p:ph idx="1"/>
          </p:nvPr>
        </p:nvSpPr>
        <p:spPr/>
        <p:txBody>
          <a:bodyPr>
            <a:normAutofit fontScale="70000" lnSpcReduction="20000"/>
          </a:bodyPr>
          <a:lstStyle/>
          <a:p>
            <a:pPr marL="514350" indent="-514350">
              <a:buFont typeface="+mj-lt"/>
              <a:buAutoNum type="arabicPeriod"/>
            </a:pPr>
            <a:endParaRPr lang="fr-FR" dirty="0" smtClean="0"/>
          </a:p>
          <a:p>
            <a:pPr marL="514350" indent="-514350">
              <a:buFont typeface="+mj-lt"/>
              <a:buAutoNum type="arabicPeriod"/>
            </a:pPr>
            <a:r>
              <a:rPr lang="fr-FR" dirty="0" smtClean="0"/>
              <a:t>Incertitude (basculement)</a:t>
            </a:r>
          </a:p>
          <a:p>
            <a:pPr marL="914400" lvl="1" indent="-514350">
              <a:buFont typeface="Arial"/>
              <a:buChar char="•"/>
            </a:pPr>
            <a:r>
              <a:rPr lang="fr-FR" dirty="0"/>
              <a:t>a</a:t>
            </a:r>
            <a:r>
              <a:rPr lang="fr-FR" dirty="0" smtClean="0"/>
              <a:t>symétries</a:t>
            </a:r>
          </a:p>
          <a:p>
            <a:pPr marL="914400" lvl="1" indent="-514350">
              <a:buFont typeface="Arial"/>
              <a:buChar char="•"/>
            </a:pPr>
            <a:r>
              <a:rPr lang="fr-FR" dirty="0"/>
              <a:t>c</a:t>
            </a:r>
            <a:r>
              <a:rPr lang="fr-FR" dirty="0" smtClean="0"/>
              <a:t>ontroverses</a:t>
            </a:r>
          </a:p>
          <a:p>
            <a:pPr marL="914400" lvl="1" indent="-514350">
              <a:buFont typeface="Arial"/>
              <a:buChar char="•"/>
            </a:pPr>
            <a:r>
              <a:rPr lang="fr-FR" dirty="0"/>
              <a:t>d</a:t>
            </a:r>
            <a:r>
              <a:rPr lang="fr-FR" dirty="0" smtClean="0"/>
              <a:t>ébordement</a:t>
            </a:r>
          </a:p>
          <a:p>
            <a:pPr marL="914400" lvl="1" indent="-514350">
              <a:buFont typeface="Arial"/>
              <a:buChar char="•"/>
            </a:pPr>
            <a:endParaRPr lang="fr-FR" dirty="0" smtClean="0"/>
          </a:p>
          <a:p>
            <a:pPr marL="514350" indent="-514350">
              <a:buFont typeface="+mj-lt"/>
              <a:buAutoNum type="arabicPeriod"/>
            </a:pPr>
            <a:r>
              <a:rPr lang="fr-FR" dirty="0" smtClean="0"/>
              <a:t>« Constructivisme »</a:t>
            </a:r>
          </a:p>
          <a:p>
            <a:pPr marL="914400" lvl="1" indent="-514350">
              <a:buFont typeface="Arial"/>
              <a:buChar char="•"/>
            </a:pPr>
            <a:r>
              <a:rPr lang="fr-FR" dirty="0"/>
              <a:t>r</a:t>
            </a:r>
            <a:r>
              <a:rPr lang="fr-FR" dirty="0" smtClean="0"/>
              <a:t>apport aux traces/indices</a:t>
            </a:r>
          </a:p>
          <a:p>
            <a:pPr marL="914400" lvl="1" indent="-514350">
              <a:buFont typeface="Arial"/>
              <a:buChar char="•"/>
            </a:pPr>
            <a:r>
              <a:rPr lang="fr-FR" dirty="0"/>
              <a:t>r</a:t>
            </a:r>
            <a:r>
              <a:rPr lang="fr-FR" dirty="0" smtClean="0"/>
              <a:t>apport réalité/fiction (p</a:t>
            </a:r>
            <a:r>
              <a:rPr lang="fr-FR" dirty="0" smtClean="0"/>
              <a:t>anfictionnalisme)</a:t>
            </a:r>
          </a:p>
          <a:p>
            <a:pPr marL="914400" lvl="1" indent="-514350">
              <a:buFont typeface="Arial"/>
              <a:buChar char="•"/>
            </a:pPr>
            <a:r>
              <a:rPr lang="fr-FR" dirty="0"/>
              <a:t>e</a:t>
            </a:r>
            <a:r>
              <a:rPr lang="fr-FR" dirty="0" smtClean="0"/>
              <a:t>ffectivité du faux</a:t>
            </a:r>
          </a:p>
          <a:p>
            <a:pPr marL="914400" lvl="1" indent="-514350">
              <a:buFont typeface="Arial"/>
              <a:buChar char="•"/>
            </a:pPr>
            <a:endParaRPr lang="fr-FR" dirty="0" smtClean="0"/>
          </a:p>
          <a:p>
            <a:pPr marL="514350" indent="-514350">
              <a:buFont typeface="+mj-lt"/>
              <a:buAutoNum type="arabicPeriod"/>
            </a:pPr>
            <a:r>
              <a:rPr lang="fr-FR" dirty="0" smtClean="0"/>
              <a:t>Réflexivité</a:t>
            </a:r>
          </a:p>
          <a:p>
            <a:pPr marL="857250" lvl="1" indent="-457200">
              <a:buFont typeface="Arial"/>
              <a:buChar char="•"/>
            </a:pPr>
            <a:r>
              <a:rPr lang="fr-FR" dirty="0" smtClean="0"/>
              <a:t>Une enqu</a:t>
            </a:r>
            <a:r>
              <a:rPr lang="fr-FR" dirty="0" smtClean="0"/>
              <a:t>ête « au second degré</a:t>
            </a:r>
            <a:endParaRPr lang="fr-FR" dirty="0" smtClean="0"/>
          </a:p>
          <a:p>
            <a:endParaRPr lang="fr-FR" dirty="0"/>
          </a:p>
        </p:txBody>
      </p:sp>
    </p:spTree>
    <p:extLst>
      <p:ext uri="{BB962C8B-B14F-4D97-AF65-F5344CB8AC3E}">
        <p14:creationId xmlns:p14="http://schemas.microsoft.com/office/powerpoint/2010/main" val="1354226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J. D’Agata &amp; J. Fingal, </a:t>
            </a:r>
            <a:br>
              <a:rPr lang="fr-FR" dirty="0" smtClean="0"/>
            </a:br>
            <a:r>
              <a:rPr lang="fr-FR" i="1" dirty="0" smtClean="0"/>
              <a:t>Que faire de ce corps qui tombe</a:t>
            </a:r>
            <a:endParaRPr lang="fr-FR" dirty="0"/>
          </a:p>
        </p:txBody>
      </p:sp>
      <p:pic>
        <p:nvPicPr>
          <p:cNvPr id="4" name="Espace réservé du contenu 3" descr="dagata couvertur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396" r="-94"/>
          <a:stretch/>
        </p:blipFill>
        <p:spPr>
          <a:xfrm>
            <a:off x="5519583" y="1600200"/>
            <a:ext cx="3167217" cy="4525963"/>
          </a:xfrm>
        </p:spPr>
      </p:pic>
      <p:sp>
        <p:nvSpPr>
          <p:cNvPr id="7" name="Rectangle 6"/>
          <p:cNvSpPr/>
          <p:nvPr/>
        </p:nvSpPr>
        <p:spPr>
          <a:xfrm>
            <a:off x="737296" y="2402595"/>
            <a:ext cx="4572000" cy="2831544"/>
          </a:xfrm>
          <a:prstGeom prst="rect">
            <a:avLst/>
          </a:prstGeom>
        </p:spPr>
        <p:txBody>
          <a:bodyPr>
            <a:spAutoFit/>
          </a:bodyPr>
          <a:lstStyle/>
          <a:p>
            <a:pPr algn="just"/>
            <a:r>
              <a:rPr lang="fr-FR" sz="2400" dirty="0"/>
              <a:t>« </a:t>
            </a:r>
            <a:r>
              <a:rPr lang="fr-FR" sz="2400" dirty="0" smtClean="0"/>
              <a:t>Si </a:t>
            </a:r>
            <a:r>
              <a:rPr lang="fr-FR" sz="2400" dirty="0"/>
              <a:t>une petite touche de réalité ne fait pas joli, nous la faisons disparaître. Vous ne venez pas ici pour être confronté à la réalité, mais pour vivre dans un rêve »</a:t>
            </a:r>
            <a:r>
              <a:rPr lang="fr-BE" sz="2400" dirty="0" smtClean="0">
                <a:effectLst/>
              </a:rPr>
              <a:t> </a:t>
            </a:r>
          </a:p>
          <a:p>
            <a:endParaRPr lang="fr-BE" dirty="0" smtClean="0">
              <a:effectLst/>
            </a:endParaRPr>
          </a:p>
          <a:p>
            <a:pPr algn="r"/>
            <a:r>
              <a:rPr lang="fr-BE" sz="2000" dirty="0" smtClean="0"/>
              <a:t>Dina Titus, Sénatrice de l’Etat du Nevada (cité par J. D’Agata, p. 60)</a:t>
            </a:r>
            <a:endParaRPr lang="fr-FR" sz="2000" dirty="0"/>
          </a:p>
        </p:txBody>
      </p:sp>
    </p:spTree>
    <p:extLst>
      <p:ext uri="{BB962C8B-B14F-4D97-AF65-F5344CB8AC3E}">
        <p14:creationId xmlns:p14="http://schemas.microsoft.com/office/powerpoint/2010/main" val="39902043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dagata interieur.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172" t="386" r="1277" b="386"/>
          <a:stretch/>
        </p:blipFill>
        <p:spPr>
          <a:xfrm>
            <a:off x="107104" y="137696"/>
            <a:ext cx="8920229" cy="6532563"/>
          </a:xfrm>
        </p:spPr>
      </p:pic>
    </p:spTree>
    <p:extLst>
      <p:ext uri="{BB962C8B-B14F-4D97-AF65-F5344CB8AC3E}">
        <p14:creationId xmlns:p14="http://schemas.microsoft.com/office/powerpoint/2010/main" val="24914551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J. D’Agata &amp; J. Fingal, </a:t>
            </a:r>
            <a:br>
              <a:rPr lang="fr-FR" dirty="0" smtClean="0"/>
            </a:br>
            <a:r>
              <a:rPr lang="fr-FR" i="1" dirty="0" smtClean="0"/>
              <a:t>Que faire de ce corps qui tombe</a:t>
            </a:r>
            <a:endParaRPr lang="fr-FR" dirty="0"/>
          </a:p>
        </p:txBody>
      </p:sp>
      <p:sp>
        <p:nvSpPr>
          <p:cNvPr id="3" name="Espace réservé du contenu 2"/>
          <p:cNvSpPr>
            <a:spLocks noGrp="1"/>
          </p:cNvSpPr>
          <p:nvPr>
            <p:ph idx="1"/>
          </p:nvPr>
        </p:nvSpPr>
        <p:spPr>
          <a:xfrm>
            <a:off x="457200" y="1600200"/>
            <a:ext cx="8229600" cy="4932686"/>
          </a:xfrm>
        </p:spPr>
        <p:txBody>
          <a:bodyPr>
            <a:normAutofit fontScale="70000" lnSpcReduction="20000"/>
          </a:bodyPr>
          <a:lstStyle/>
          <a:p>
            <a:pPr marL="0" indent="0" algn="just">
              <a:lnSpc>
                <a:spcPct val="120000"/>
              </a:lnSpc>
              <a:buNone/>
            </a:pPr>
            <a:endParaRPr lang="fr-FR" dirty="0" smtClean="0"/>
          </a:p>
          <a:p>
            <a:pPr marL="0" indent="0" algn="just">
              <a:lnSpc>
                <a:spcPct val="120000"/>
              </a:lnSpc>
              <a:buNone/>
            </a:pPr>
            <a:r>
              <a:rPr lang="fr-FR" dirty="0" smtClean="0"/>
              <a:t>«</a:t>
            </a:r>
            <a:r>
              <a:rPr lang="fr-FR" dirty="0"/>
              <a:t> Ce dont les lecteurs se soucieront, d’après moi, c’est de la signification suggérée par la convergence de ces événements – peu importe dans quels intervalles de temps ils se sont déroulés. Les faits utilisés ici ne sont pas censés fonctionner platement comme des "faits". Leur fonction est plus de faire image que d’informer. » (p. 12)</a:t>
            </a:r>
            <a:r>
              <a:rPr lang="fr-BE" dirty="0" smtClean="0">
                <a:effectLst/>
              </a:rPr>
              <a:t> </a:t>
            </a:r>
          </a:p>
          <a:p>
            <a:pPr marL="0" indent="0" algn="just">
              <a:buNone/>
            </a:pPr>
            <a:endParaRPr lang="fr-FR" dirty="0" smtClean="0"/>
          </a:p>
          <a:p>
            <a:pPr marL="0" indent="0" algn="just">
              <a:buNone/>
            </a:pPr>
            <a:endParaRPr lang="fr-FR" dirty="0" smtClean="0"/>
          </a:p>
          <a:p>
            <a:pPr marL="0" indent="0" algn="just">
              <a:lnSpc>
                <a:spcPct val="120000"/>
              </a:lnSpc>
              <a:buNone/>
            </a:pPr>
            <a:r>
              <a:rPr lang="fr-FR" dirty="0" smtClean="0"/>
              <a:t>« Les </a:t>
            </a:r>
            <a:r>
              <a:rPr lang="fr-FR" dirty="0"/>
              <a:t>lecteurs qui se soucient de la différence entre "quatre" et "huit" pourraient me retirer leur confiance. Mais ceux qui se soucient des phrases intéressantes et de l’effet métaphorique produit par l’accumulation de ces phrases me pardonneront sans </a:t>
            </a:r>
            <a:r>
              <a:rPr lang="fr-FR" dirty="0" smtClean="0"/>
              <a:t>doute.</a:t>
            </a:r>
            <a:r>
              <a:rPr lang="fr-FR" dirty="0"/>
              <a:t> » (p. 13)</a:t>
            </a:r>
            <a:r>
              <a:rPr lang="fr-BE" dirty="0" smtClean="0">
                <a:effectLst/>
              </a:rPr>
              <a:t> </a:t>
            </a:r>
          </a:p>
          <a:p>
            <a:pPr marL="0" indent="0" algn="just">
              <a:buNone/>
            </a:pPr>
            <a:endParaRPr lang="fr-BE" dirty="0"/>
          </a:p>
          <a:p>
            <a:pPr marL="0" indent="0" algn="just">
              <a:buNone/>
            </a:pPr>
            <a:endParaRPr lang="fr-BE" dirty="0"/>
          </a:p>
          <a:p>
            <a:pPr marL="0" indent="0" algn="just">
              <a:buNone/>
            </a:pPr>
            <a:endParaRPr lang="fr-FR" dirty="0"/>
          </a:p>
        </p:txBody>
      </p:sp>
    </p:spTree>
    <p:extLst>
      <p:ext uri="{BB962C8B-B14F-4D97-AF65-F5344CB8AC3E}">
        <p14:creationId xmlns:p14="http://schemas.microsoft.com/office/powerpoint/2010/main" val="1215698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89584"/>
            <a:ext cx="8229600" cy="5636579"/>
          </a:xfrm>
        </p:spPr>
        <p:txBody>
          <a:bodyPr>
            <a:normAutofit fontScale="77500" lnSpcReduction="20000"/>
          </a:bodyPr>
          <a:lstStyle/>
          <a:p>
            <a:endParaRPr lang="fr-FR" dirty="0" smtClean="0"/>
          </a:p>
          <a:p>
            <a:pPr marL="0" indent="0" algn="just">
              <a:lnSpc>
                <a:spcPct val="120000"/>
              </a:lnSpc>
              <a:buNone/>
            </a:pPr>
            <a:r>
              <a:rPr lang="fr-FR" dirty="0" smtClean="0"/>
              <a:t>«</a:t>
            </a:r>
            <a:r>
              <a:rPr lang="fr-FR" dirty="0"/>
              <a:t> Pour chaque moyen de parler de la société, il y aura un groupe pour qui ce moyen est justifié par un pacte moral entre fabricants et usagers, pacte qui spécifie les méthodes licites pour persuader les usagers que ce qui est dit est valide et peut donc être publiquement reconnu comme acceptable, et qui identifie des moyens détournés et inacceptables. Ceux qui utilisent des moyens détournés sont considérés par les adhérents de ce pacte comme des tricheurs qui violent l’accord moral passé entre fabricants et utilisateurs. » </a:t>
            </a:r>
            <a:endParaRPr lang="fr-FR" dirty="0" smtClean="0"/>
          </a:p>
          <a:p>
            <a:pPr marL="0" indent="0" algn="just">
              <a:buNone/>
            </a:pPr>
            <a:endParaRPr lang="fr-FR" dirty="0"/>
          </a:p>
          <a:p>
            <a:pPr marL="0" indent="0" algn="r">
              <a:lnSpc>
                <a:spcPct val="130000"/>
              </a:lnSpc>
              <a:buNone/>
            </a:pPr>
            <a:r>
              <a:rPr lang="fr-FR" sz="2800" dirty="0" smtClean="0"/>
              <a:t>Howard S. Becker, </a:t>
            </a:r>
            <a:r>
              <a:rPr lang="fr-FR" sz="2800" i="1" dirty="0" smtClean="0"/>
              <a:t>Comment parler de la société. Artistes, écrivains, chercheurs et représentations sociales</a:t>
            </a:r>
            <a:r>
              <a:rPr lang="fr-FR" sz="2800" dirty="0" smtClean="0"/>
              <a:t>, trad. </a:t>
            </a:r>
            <a:r>
              <a:rPr lang="fr-FR" sz="2800" dirty="0" err="1" smtClean="0"/>
              <a:t>fr.</a:t>
            </a:r>
            <a:r>
              <a:rPr lang="fr-FR" sz="2800" dirty="0" smtClean="0"/>
              <a:t>, Paris : La Découverte, 2009 [2007], p</a:t>
            </a:r>
            <a:r>
              <a:rPr lang="fr-FR" sz="2800" dirty="0"/>
              <a:t>. </a:t>
            </a:r>
            <a:r>
              <a:rPr lang="fr-FR" sz="2800" dirty="0" smtClean="0"/>
              <a:t>144</a:t>
            </a:r>
            <a:endParaRPr lang="fr-FR" sz="2800" dirty="0"/>
          </a:p>
        </p:txBody>
      </p:sp>
    </p:spTree>
    <p:extLst>
      <p:ext uri="{BB962C8B-B14F-4D97-AF65-F5344CB8AC3E}">
        <p14:creationId xmlns:p14="http://schemas.microsoft.com/office/powerpoint/2010/main" val="35168787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6/5 [Le Soulèvement des machines]</a:t>
            </a:r>
            <a:endParaRPr lang="fr-FR" i="1" dirty="0"/>
          </a:p>
        </p:txBody>
      </p:sp>
      <p:pic>
        <p:nvPicPr>
          <p:cNvPr id="6" name="Espace réservé du contenu 5" descr="couv-6_5.jpg"/>
          <p:cNvPicPr>
            <a:picLocks noGrp="1" noChangeAspect="1"/>
          </p:cNvPicPr>
          <p:nvPr>
            <p:ph idx="1"/>
          </p:nvPr>
        </p:nvPicPr>
        <p:blipFill rotWithShape="1">
          <a:blip r:embed="rId2">
            <a:extLst>
              <a:ext uri="{28A0092B-C50C-407E-A947-70E740481C1C}">
                <a14:useLocalDpi xmlns:a14="http://schemas.microsoft.com/office/drawing/2010/main" val="0"/>
              </a:ext>
            </a:extLst>
          </a:blip>
          <a:srcRect l="-615" r="-804"/>
          <a:stretch/>
        </p:blipFill>
        <p:spPr>
          <a:xfrm>
            <a:off x="581421" y="1600200"/>
            <a:ext cx="3502639" cy="5180467"/>
          </a:xfrm>
        </p:spPr>
      </p:pic>
      <p:pic>
        <p:nvPicPr>
          <p:cNvPr id="7" name="Image 6" descr="6_5 portfolio .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8268" y="1417638"/>
            <a:ext cx="4724220" cy="5363029"/>
          </a:xfrm>
          <a:prstGeom prst="rect">
            <a:avLst/>
          </a:prstGeom>
        </p:spPr>
      </p:pic>
    </p:spTree>
    <p:extLst>
      <p:ext uri="{BB962C8B-B14F-4D97-AF65-F5344CB8AC3E}">
        <p14:creationId xmlns:p14="http://schemas.microsoft.com/office/powerpoint/2010/main" val="11744668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TotalTime>
  <Words>188</Words>
  <Application>Microsoft Macintosh PowerPoint</Application>
  <PresentationFormat>Présentation à l'écran (4:3)</PresentationFormat>
  <Paragraphs>87</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 Vrai, faux, non-fictif :  l’essai comme saisie des mondes contemporains » </vt:lpstr>
      <vt:lpstr>Présentation PowerPoint</vt:lpstr>
      <vt:lpstr>Trois (non)fictions d’enquête</vt:lpstr>
      <vt:lpstr>Trois dimensions</vt:lpstr>
      <vt:lpstr>J. D’Agata &amp; J. Fingal,  Que faire de ce corps qui tombe</vt:lpstr>
      <vt:lpstr>Présentation PowerPoint</vt:lpstr>
      <vt:lpstr>J. D’Agata &amp; J. Fingal,  Que faire de ce corps qui tombe</vt:lpstr>
      <vt:lpstr>Présentation PowerPoint</vt:lpstr>
      <vt:lpstr>6/5 [Le Soulèvement des machines]</vt:lpstr>
      <vt:lpstr>6/5 [Le Soulèvement des machines]</vt:lpstr>
      <vt:lpstr>6/5 [Le Soulèvement des machines]</vt:lpstr>
      <vt:lpstr>6/5 [Le Soulèvement des machines]</vt:lpstr>
      <vt:lpstr>Eric Chauvier, Somaland</vt:lpstr>
      <vt:lpstr>Conclusion : une nouvelle conscience de soi de la fiction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Vrai, faux, non-fictif :  l’essai comme saisie des mondes contemporains » </dc:title>
  <dc:creator>Frédéric Claisse</dc:creator>
  <cp:lastModifiedBy>Frédéric Claisse</cp:lastModifiedBy>
  <cp:revision>14</cp:revision>
  <dcterms:created xsi:type="dcterms:W3CDTF">2017-05-04T08:40:53Z</dcterms:created>
  <dcterms:modified xsi:type="dcterms:W3CDTF">2017-05-04T10:25:48Z</dcterms:modified>
</cp:coreProperties>
</file>