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8"/>
  </p:notesMasterIdLst>
  <p:handoutMasterIdLst>
    <p:handoutMasterId r:id="rId29"/>
  </p:handoutMasterIdLst>
  <p:sldIdLst>
    <p:sldId id="289" r:id="rId2"/>
    <p:sldId id="324" r:id="rId3"/>
    <p:sldId id="291" r:id="rId4"/>
    <p:sldId id="290" r:id="rId5"/>
    <p:sldId id="338" r:id="rId6"/>
    <p:sldId id="347" r:id="rId7"/>
    <p:sldId id="340" r:id="rId8"/>
    <p:sldId id="341" r:id="rId9"/>
    <p:sldId id="343" r:id="rId10"/>
    <p:sldId id="333" r:id="rId11"/>
    <p:sldId id="334" r:id="rId12"/>
    <p:sldId id="335" r:id="rId13"/>
    <p:sldId id="336" r:id="rId14"/>
    <p:sldId id="271" r:id="rId15"/>
    <p:sldId id="325" r:id="rId16"/>
    <p:sldId id="316" r:id="rId17"/>
    <p:sldId id="322" r:id="rId18"/>
    <p:sldId id="314" r:id="rId19"/>
    <p:sldId id="307" r:id="rId20"/>
    <p:sldId id="345" r:id="rId21"/>
    <p:sldId id="346" r:id="rId22"/>
    <p:sldId id="327" r:id="rId23"/>
    <p:sldId id="329" r:id="rId24"/>
    <p:sldId id="328" r:id="rId25"/>
    <p:sldId id="331" r:id="rId26"/>
    <p:sldId id="288" r:id="rId2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ric Pirard" initials="EP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9900"/>
    <a:srgbClr val="004749"/>
    <a:srgbClr val="00474F"/>
    <a:srgbClr val="0000C0"/>
    <a:srgbClr val="00C000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86369" autoAdjust="0"/>
  </p:normalViewPr>
  <p:slideViewPr>
    <p:cSldViewPr>
      <p:cViewPr>
        <p:scale>
          <a:sx n="66" d="100"/>
          <a:sy n="66" d="100"/>
        </p:scale>
        <p:origin x="-2011" y="-2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9" y="211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120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0E889-DCF7-41CF-9E13-2D3F0E9D6364}" type="datetimeFigureOut">
              <a:rPr lang="fr-BE" smtClean="0"/>
              <a:t>04-06-15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4C48F-8521-4327-ACA2-6A304AD7947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06639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B3F38-C712-4476-86E6-B031C2A0332F}" type="datetimeFigureOut">
              <a:rPr lang="fr-BE" smtClean="0"/>
              <a:t>04-06-15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7DA30-9BBB-4C95-9AA6-B3DD699EC44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41572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7DA30-9BBB-4C95-9AA6-B3DD699EC446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75405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Superimpose</a:t>
            </a:r>
            <a:r>
              <a:rPr lang="fr-BE" dirty="0" smtClean="0"/>
              <a:t> </a:t>
            </a:r>
            <a:r>
              <a:rPr lang="fr-BE" dirty="0" err="1" smtClean="0"/>
              <a:t>Australia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7DA30-9BBB-4C95-9AA6-B3DD699EC446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95344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Superimpose</a:t>
            </a:r>
            <a:r>
              <a:rPr lang="fr-BE" dirty="0" smtClean="0"/>
              <a:t> </a:t>
            </a:r>
            <a:r>
              <a:rPr lang="fr-BE" dirty="0" err="1" smtClean="0"/>
              <a:t>Australia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7DA30-9BBB-4C95-9AA6-B3DD699EC446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95344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Superimpose</a:t>
            </a:r>
            <a:r>
              <a:rPr lang="fr-BE" dirty="0" smtClean="0"/>
              <a:t> </a:t>
            </a:r>
            <a:r>
              <a:rPr lang="fr-BE" dirty="0" err="1" smtClean="0"/>
              <a:t>Australia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7DA30-9BBB-4C95-9AA6-B3DD699EC446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95344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Superimpose</a:t>
            </a:r>
            <a:r>
              <a:rPr lang="fr-BE" dirty="0" smtClean="0"/>
              <a:t> </a:t>
            </a:r>
            <a:r>
              <a:rPr lang="fr-BE" dirty="0" err="1" smtClean="0"/>
              <a:t>Australia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7DA30-9BBB-4C95-9AA6-B3DD699EC446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95344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Superimpose</a:t>
            </a:r>
            <a:r>
              <a:rPr lang="fr-BE" dirty="0" smtClean="0"/>
              <a:t> </a:t>
            </a:r>
            <a:r>
              <a:rPr lang="fr-BE" dirty="0" err="1" smtClean="0"/>
              <a:t>Australia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7DA30-9BBB-4C95-9AA6-B3DD699EC446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95344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Superimpose</a:t>
            </a:r>
            <a:r>
              <a:rPr lang="fr-BE" dirty="0" smtClean="0"/>
              <a:t> </a:t>
            </a:r>
            <a:r>
              <a:rPr lang="fr-BE" dirty="0" err="1" smtClean="0"/>
              <a:t>Australia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7DA30-9BBB-4C95-9AA6-B3DD699EC446}" type="slidenum">
              <a:rPr lang="fr-BE" smtClean="0"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95344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Superimpose</a:t>
            </a:r>
            <a:r>
              <a:rPr lang="fr-BE" dirty="0" smtClean="0"/>
              <a:t> </a:t>
            </a:r>
            <a:r>
              <a:rPr lang="fr-BE" dirty="0" err="1" smtClean="0"/>
              <a:t>Australia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7DA30-9BBB-4C95-9AA6-B3DD699EC446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953445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Superimpose</a:t>
            </a:r>
            <a:r>
              <a:rPr lang="fr-BE" dirty="0" smtClean="0"/>
              <a:t> </a:t>
            </a:r>
            <a:r>
              <a:rPr lang="fr-BE" dirty="0" err="1" smtClean="0"/>
              <a:t>Australia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7DA30-9BBB-4C95-9AA6-B3DD699EC446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95344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7DA30-9BBB-4C95-9AA6-B3DD699EC446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95344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Superimpose</a:t>
            </a:r>
            <a:r>
              <a:rPr lang="fr-BE" dirty="0" smtClean="0"/>
              <a:t> </a:t>
            </a:r>
            <a:r>
              <a:rPr lang="fr-BE" dirty="0" err="1" smtClean="0"/>
              <a:t>Australia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7DA30-9BBB-4C95-9AA6-B3DD699EC446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95344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Superimpose</a:t>
            </a:r>
            <a:r>
              <a:rPr lang="fr-BE" dirty="0" smtClean="0"/>
              <a:t> </a:t>
            </a:r>
            <a:r>
              <a:rPr lang="fr-BE" dirty="0" err="1" smtClean="0"/>
              <a:t>Australia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7DA30-9BBB-4C95-9AA6-B3DD699EC446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95344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Superimpose</a:t>
            </a:r>
            <a:r>
              <a:rPr lang="fr-BE" dirty="0" smtClean="0"/>
              <a:t> </a:t>
            </a:r>
            <a:r>
              <a:rPr lang="fr-BE" dirty="0" err="1" smtClean="0"/>
              <a:t>Australia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7DA30-9BBB-4C95-9AA6-B3DD699EC446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95344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Superimpose</a:t>
            </a:r>
            <a:r>
              <a:rPr lang="fr-BE" dirty="0" smtClean="0"/>
              <a:t> </a:t>
            </a:r>
            <a:r>
              <a:rPr lang="fr-BE" dirty="0" err="1" smtClean="0"/>
              <a:t>Australia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7DA30-9BBB-4C95-9AA6-B3DD699EC446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95344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Superimpose</a:t>
            </a:r>
            <a:r>
              <a:rPr lang="fr-BE" dirty="0" smtClean="0"/>
              <a:t> </a:t>
            </a:r>
            <a:r>
              <a:rPr lang="fr-BE" dirty="0" err="1" smtClean="0"/>
              <a:t>Australia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7DA30-9BBB-4C95-9AA6-B3DD699EC446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95344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Superimpose</a:t>
            </a:r>
            <a:r>
              <a:rPr lang="fr-BE" dirty="0" smtClean="0"/>
              <a:t> </a:t>
            </a:r>
            <a:r>
              <a:rPr lang="fr-BE" dirty="0" err="1" smtClean="0"/>
              <a:t>Australia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7DA30-9BBB-4C95-9AA6-B3DD699EC446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95344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Superimpose</a:t>
            </a:r>
            <a:r>
              <a:rPr lang="fr-BE" dirty="0" smtClean="0"/>
              <a:t> </a:t>
            </a:r>
            <a:r>
              <a:rPr lang="fr-BE" dirty="0" err="1" smtClean="0"/>
              <a:t>Australia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7DA30-9BBB-4C95-9AA6-B3DD699EC446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95344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5791" y="2177959"/>
            <a:ext cx="7081473" cy="2502082"/>
          </a:xfrm>
        </p:spPr>
        <p:txBody>
          <a:bodyPr anchor="ctr" anchorCtr="1"/>
          <a:lstStyle>
            <a:lvl1pPr algn="ctr">
              <a:defRPr lang="en-US" sz="4400" b="1" i="0" kern="1200" dirty="0">
                <a:ln w="12700">
                  <a:solidFill>
                    <a:schemeClr val="tx2"/>
                  </a:solidFill>
                </a:ln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pbarnabe\Dropbox\GeMMe-Commun\Templates\ULg_GeMMe_300f.gi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6672"/>
            <a:ext cx="2788691" cy="104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2.ulg.ac.be/cord/pict/logoulg.gi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6672"/>
            <a:ext cx="1424160" cy="103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C3FA5-BCF1-4293-BDB2-C23140B060F6}" type="slidenum">
              <a:rPr lang="fr-BE" smtClean="0"/>
              <a:t>‹N°›</a:t>
            </a:fld>
            <a:endParaRPr lang="fr-BE" dirty="0"/>
          </a:p>
        </p:txBody>
      </p:sp>
      <p:sp>
        <p:nvSpPr>
          <p:cNvPr id="4" name="Espace réservé du contenu 5"/>
          <p:cNvSpPr>
            <a:spLocks noGrp="1"/>
          </p:cNvSpPr>
          <p:nvPr>
            <p:ph sz="quarter" idx="12" hasCustomPrompt="1"/>
          </p:nvPr>
        </p:nvSpPr>
        <p:spPr>
          <a:xfrm>
            <a:off x="827585" y="1412875"/>
            <a:ext cx="8065590" cy="4896445"/>
          </a:xfrm>
        </p:spPr>
        <p:txBody>
          <a:bodyPr>
            <a:normAutofit/>
          </a:bodyPr>
          <a:lstStyle>
            <a:lvl1pPr marL="342900" indent="-342900">
              <a:buClr>
                <a:srgbClr val="00C000"/>
              </a:buClr>
              <a:buFont typeface="Arial" pitchFamily="34" charset="0"/>
              <a:buChar char="►"/>
              <a:defRPr sz="2000"/>
            </a:lvl1pPr>
            <a:lvl2pPr marL="742950" indent="-285750">
              <a:buClr>
                <a:srgbClr val="C00000"/>
              </a:buClr>
              <a:buFont typeface="Arial" pitchFamily="34" charset="0"/>
              <a:buChar char="►"/>
              <a:defRPr sz="1800">
                <a:solidFill>
                  <a:schemeClr val="accent1"/>
                </a:solidFill>
              </a:defRPr>
            </a:lvl2pPr>
            <a:lvl3pPr marL="1143000" indent="-228600">
              <a:buClrTx/>
              <a:buFont typeface="Arial" pitchFamily="34" charset="0"/>
              <a:buChar char="•"/>
              <a:defRPr sz="1600"/>
            </a:lvl3pPr>
            <a:lvl4pPr marL="1600200" indent="-228600">
              <a:buClrTx/>
              <a:buFont typeface="Arial" pitchFamily="34" charset="0"/>
              <a:buChar char="•"/>
              <a:defRPr sz="1400" i="0">
                <a:solidFill>
                  <a:schemeClr val="accent5"/>
                </a:solidFill>
              </a:defRPr>
            </a:lvl4pPr>
            <a:lvl5pPr>
              <a:defRPr sz="1400" i="1">
                <a:solidFill>
                  <a:schemeClr val="accent6"/>
                </a:solidFill>
              </a:defRPr>
            </a:lvl5pPr>
          </a:lstStyle>
          <a:p>
            <a:pPr>
              <a:buClr>
                <a:schemeClr val="accent5"/>
              </a:buClr>
              <a:buFont typeface="Calibri" pitchFamily="34" charset="0"/>
              <a:buChar char="●"/>
            </a:pPr>
            <a:r>
              <a:rPr lang="fr-BE" dirty="0" smtClean="0"/>
              <a:t>Just </a:t>
            </a:r>
            <a:r>
              <a:rPr lang="fr-BE" dirty="0" err="1" smtClean="0"/>
              <a:t>try</a:t>
            </a:r>
            <a:endParaRPr lang="fr-BE" dirty="0" smtClean="0"/>
          </a:p>
          <a:p>
            <a:pPr lvl="1">
              <a:buClr>
                <a:schemeClr val="accent1"/>
              </a:buClr>
              <a:buFont typeface="Courier New" pitchFamily="49" charset="0"/>
              <a:buChar char="o"/>
            </a:pPr>
            <a:r>
              <a:rPr lang="fr-BE" dirty="0" smtClean="0"/>
              <a:t>To </a:t>
            </a:r>
            <a:r>
              <a:rPr lang="fr-BE" dirty="0" err="1" smtClean="0"/>
              <a:t>write</a:t>
            </a:r>
            <a:r>
              <a:rPr lang="fr-BE" dirty="0" smtClean="0"/>
              <a:t> down </a:t>
            </a:r>
            <a:r>
              <a:rPr lang="fr-BE" dirty="0" err="1" smtClean="0"/>
              <a:t>something</a:t>
            </a:r>
            <a:endParaRPr lang="fr-BE" dirty="0" smtClean="0"/>
          </a:p>
          <a:p>
            <a:pPr lvl="2">
              <a:buClrTx/>
              <a:buFont typeface="Arial" pitchFamily="34" charset="0"/>
              <a:buChar char="•"/>
            </a:pPr>
            <a:r>
              <a:rPr lang="fr-BE" dirty="0" smtClean="0"/>
              <a:t>That </a:t>
            </a:r>
            <a:r>
              <a:rPr lang="fr-BE" dirty="0" err="1" smtClean="0"/>
              <a:t>is</a:t>
            </a:r>
            <a:r>
              <a:rPr lang="fr-BE" dirty="0" smtClean="0"/>
              <a:t> of </a:t>
            </a:r>
            <a:r>
              <a:rPr lang="fr-BE" dirty="0" err="1" smtClean="0"/>
              <a:t>interest</a:t>
            </a:r>
            <a:endParaRPr lang="fr-BE" dirty="0" smtClean="0"/>
          </a:p>
          <a:p>
            <a:pPr lvl="3">
              <a:buFont typeface="Wingdings" pitchFamily="2" charset="2"/>
              <a:buChar char="ü"/>
            </a:pPr>
            <a:r>
              <a:rPr lang="fr-BE" dirty="0" smtClean="0"/>
              <a:t>To </a:t>
            </a:r>
            <a:r>
              <a:rPr lang="fr-BE" dirty="0" err="1" smtClean="0"/>
              <a:t>your</a:t>
            </a:r>
            <a:r>
              <a:rPr lang="fr-BE" dirty="0" smtClean="0"/>
              <a:t> audience</a:t>
            </a:r>
          </a:p>
          <a:p>
            <a:pPr lvl="4"/>
            <a:r>
              <a:rPr lang="fr-BE" dirty="0" smtClean="0">
                <a:solidFill>
                  <a:schemeClr val="accent1"/>
                </a:solidFill>
              </a:rPr>
              <a:t>And </a:t>
            </a:r>
            <a:r>
              <a:rPr lang="fr-BE" dirty="0" err="1" smtClean="0">
                <a:solidFill>
                  <a:schemeClr val="accent1"/>
                </a:solidFill>
              </a:rPr>
              <a:t>don’t</a:t>
            </a:r>
            <a:r>
              <a:rPr lang="fr-BE" dirty="0" smtClean="0">
                <a:solidFill>
                  <a:schemeClr val="accent1"/>
                </a:solidFill>
              </a:rPr>
              <a:t> </a:t>
            </a:r>
            <a:r>
              <a:rPr lang="fr-BE" dirty="0" err="1" smtClean="0">
                <a:solidFill>
                  <a:schemeClr val="accent1"/>
                </a:solidFill>
              </a:rPr>
              <a:t>forget</a:t>
            </a:r>
            <a:r>
              <a:rPr lang="fr-BE" dirty="0" smtClean="0">
                <a:solidFill>
                  <a:schemeClr val="accent1"/>
                </a:solidFill>
              </a:rPr>
              <a:t> to </a:t>
            </a:r>
            <a:r>
              <a:rPr lang="fr-BE" dirty="0" err="1" smtClean="0">
                <a:solidFill>
                  <a:schemeClr val="accent1"/>
                </a:solidFill>
              </a:rPr>
              <a:t>illustrate</a:t>
            </a:r>
            <a:r>
              <a:rPr lang="fr-BE" dirty="0" smtClean="0">
                <a:solidFill>
                  <a:schemeClr val="accent1"/>
                </a:solidFill>
              </a:rPr>
              <a:t> </a:t>
            </a:r>
            <a:r>
              <a:rPr lang="fr-BE" dirty="0" err="1" smtClean="0">
                <a:solidFill>
                  <a:schemeClr val="accent1"/>
                </a:solidFill>
              </a:rPr>
              <a:t>it!</a:t>
            </a:r>
            <a:endParaRPr lang="fr-BE" dirty="0" smtClean="0">
              <a:solidFill>
                <a:schemeClr val="accent1"/>
              </a:solidFill>
            </a:endParaRPr>
          </a:p>
        </p:txBody>
      </p:sp>
      <p:sp>
        <p:nvSpPr>
          <p:cNvPr id="7" name="Espace réservé du contenu 6" title="SOUS_TITRE"/>
          <p:cNvSpPr>
            <a:spLocks noGrp="1"/>
          </p:cNvSpPr>
          <p:nvPr>
            <p:ph sz="quarter" idx="13" hasCustomPrompt="1"/>
          </p:nvPr>
        </p:nvSpPr>
        <p:spPr>
          <a:xfrm>
            <a:off x="827584" y="908720"/>
            <a:ext cx="8064896" cy="576064"/>
          </a:xfrm>
          <a:noFill/>
          <a:ln w="28575">
            <a:noFill/>
          </a:ln>
        </p:spPr>
        <p:txBody>
          <a:bodyPr>
            <a:noAutofit/>
          </a:bodyPr>
          <a:lstStyle>
            <a:lvl1pPr algn="r">
              <a:defRPr lang="fr-FR" sz="2800" i="0" kern="1200" baseline="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 smtClean="0"/>
              <a:t>Sous titre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4" hasCustomPrompt="1"/>
          </p:nvPr>
        </p:nvSpPr>
        <p:spPr>
          <a:xfrm>
            <a:off x="6156176" y="6525344"/>
            <a:ext cx="2376637" cy="216024"/>
          </a:xfrm>
        </p:spPr>
        <p:txBody>
          <a:bodyPr>
            <a:noAutofit/>
          </a:bodyPr>
          <a:lstStyle>
            <a:lvl1pPr algn="r">
              <a:defRPr lang="en-US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fr-FR" dirty="0" smtClean="0"/>
              <a:t>prenom.nom@ulg.ac.be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290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fr-BE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C3FA5-BCF1-4293-BDB2-C23140B060F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34075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fr-BE" sz="4400" b="1" i="0" kern="1200" dirty="0">
                <a:ln w="12700">
                  <a:solidFill>
                    <a:schemeClr val="tx2"/>
                  </a:solidFill>
                </a:ln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Modifiez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/>
            </a:lvl4pPr>
            <a:lvl5pPr>
              <a:defRPr sz="1200">
                <a:solidFill>
                  <a:srgbClr val="C00000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556825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C3FA5-BCF1-4293-BDB2-C23140B060F6}" type="slidenum">
              <a:rPr lang="fr-BE" smtClean="0"/>
              <a:t>‹N°›</a:t>
            </a:fld>
            <a:endParaRPr lang="fr-BE"/>
          </a:p>
        </p:txBody>
      </p:sp>
      <p:sp>
        <p:nvSpPr>
          <p:cNvPr id="4" name="Espace réservé du contenu 5"/>
          <p:cNvSpPr>
            <a:spLocks noGrp="1"/>
          </p:cNvSpPr>
          <p:nvPr>
            <p:ph sz="quarter" idx="12" hasCustomPrompt="1"/>
          </p:nvPr>
        </p:nvSpPr>
        <p:spPr>
          <a:xfrm>
            <a:off x="827585" y="1412875"/>
            <a:ext cx="8065590" cy="4896445"/>
          </a:xfrm>
        </p:spPr>
        <p:txBody>
          <a:bodyPr>
            <a:normAutofit/>
          </a:bodyPr>
          <a:lstStyle>
            <a:lvl1pPr marL="342900" indent="-342900">
              <a:buClr>
                <a:srgbClr val="00C000"/>
              </a:buClr>
              <a:buFont typeface="Arial" pitchFamily="34" charset="0"/>
              <a:buChar char="►"/>
              <a:defRPr sz="2000"/>
            </a:lvl1pPr>
            <a:lvl2pPr marL="742950" indent="-285750">
              <a:buClr>
                <a:srgbClr val="C00000"/>
              </a:buClr>
              <a:buFont typeface="Arial" pitchFamily="34" charset="0"/>
              <a:buChar char="►"/>
              <a:defRPr sz="1800">
                <a:solidFill>
                  <a:schemeClr val="accent1"/>
                </a:solidFill>
              </a:defRPr>
            </a:lvl2pPr>
            <a:lvl3pPr marL="1143000" indent="-228600">
              <a:buClrTx/>
              <a:buFont typeface="Arial" pitchFamily="34" charset="0"/>
              <a:buChar char="•"/>
              <a:defRPr sz="1600"/>
            </a:lvl3pPr>
            <a:lvl4pPr marL="1600200" indent="-228600">
              <a:buClrTx/>
              <a:buFont typeface="Arial" pitchFamily="34" charset="0"/>
              <a:buChar char="•"/>
              <a:defRPr sz="1400" i="0">
                <a:solidFill>
                  <a:schemeClr val="accent5"/>
                </a:solidFill>
              </a:defRPr>
            </a:lvl4pPr>
            <a:lvl5pPr>
              <a:defRPr sz="1400" i="1">
                <a:solidFill>
                  <a:schemeClr val="accent6"/>
                </a:solidFill>
              </a:defRPr>
            </a:lvl5pPr>
          </a:lstStyle>
          <a:p>
            <a:pPr>
              <a:buClr>
                <a:schemeClr val="accent5"/>
              </a:buClr>
              <a:buFont typeface="Calibri" pitchFamily="34" charset="0"/>
              <a:buChar char="●"/>
            </a:pPr>
            <a:r>
              <a:rPr lang="fr-BE" dirty="0" smtClean="0"/>
              <a:t>Just </a:t>
            </a:r>
            <a:r>
              <a:rPr lang="fr-BE" dirty="0" err="1" smtClean="0"/>
              <a:t>try</a:t>
            </a:r>
            <a:endParaRPr lang="fr-BE" dirty="0" smtClean="0"/>
          </a:p>
          <a:p>
            <a:pPr lvl="1">
              <a:buClr>
                <a:schemeClr val="accent1"/>
              </a:buClr>
              <a:buFont typeface="Courier New" pitchFamily="49" charset="0"/>
              <a:buChar char="o"/>
            </a:pPr>
            <a:r>
              <a:rPr lang="fr-BE" dirty="0" smtClean="0"/>
              <a:t>To </a:t>
            </a:r>
            <a:r>
              <a:rPr lang="fr-BE" dirty="0" err="1" smtClean="0"/>
              <a:t>write</a:t>
            </a:r>
            <a:r>
              <a:rPr lang="fr-BE" dirty="0" smtClean="0"/>
              <a:t> down </a:t>
            </a:r>
            <a:r>
              <a:rPr lang="fr-BE" dirty="0" err="1" smtClean="0"/>
              <a:t>something</a:t>
            </a:r>
            <a:endParaRPr lang="fr-BE" dirty="0" smtClean="0"/>
          </a:p>
          <a:p>
            <a:pPr lvl="2">
              <a:buClrTx/>
              <a:buFont typeface="Arial" pitchFamily="34" charset="0"/>
              <a:buChar char="•"/>
            </a:pPr>
            <a:r>
              <a:rPr lang="fr-BE" dirty="0" smtClean="0"/>
              <a:t>That </a:t>
            </a:r>
            <a:r>
              <a:rPr lang="fr-BE" dirty="0" err="1" smtClean="0"/>
              <a:t>is</a:t>
            </a:r>
            <a:r>
              <a:rPr lang="fr-BE" dirty="0" smtClean="0"/>
              <a:t> of </a:t>
            </a:r>
            <a:r>
              <a:rPr lang="fr-BE" dirty="0" err="1" smtClean="0"/>
              <a:t>interest</a:t>
            </a:r>
            <a:endParaRPr lang="fr-BE" dirty="0" smtClean="0"/>
          </a:p>
          <a:p>
            <a:pPr lvl="3">
              <a:buFont typeface="Wingdings" pitchFamily="2" charset="2"/>
              <a:buChar char="ü"/>
            </a:pPr>
            <a:r>
              <a:rPr lang="fr-BE" dirty="0" smtClean="0"/>
              <a:t>To </a:t>
            </a:r>
            <a:r>
              <a:rPr lang="fr-BE" dirty="0" err="1" smtClean="0"/>
              <a:t>your</a:t>
            </a:r>
            <a:r>
              <a:rPr lang="fr-BE" dirty="0" smtClean="0"/>
              <a:t> audience</a:t>
            </a:r>
          </a:p>
          <a:p>
            <a:pPr lvl="4"/>
            <a:r>
              <a:rPr lang="fr-BE" dirty="0" smtClean="0">
                <a:solidFill>
                  <a:schemeClr val="accent1"/>
                </a:solidFill>
              </a:rPr>
              <a:t>And </a:t>
            </a:r>
            <a:r>
              <a:rPr lang="fr-BE" dirty="0" err="1" smtClean="0">
                <a:solidFill>
                  <a:schemeClr val="accent1"/>
                </a:solidFill>
              </a:rPr>
              <a:t>don’t</a:t>
            </a:r>
            <a:r>
              <a:rPr lang="fr-BE" dirty="0" smtClean="0">
                <a:solidFill>
                  <a:schemeClr val="accent1"/>
                </a:solidFill>
              </a:rPr>
              <a:t> </a:t>
            </a:r>
            <a:r>
              <a:rPr lang="fr-BE" dirty="0" err="1" smtClean="0">
                <a:solidFill>
                  <a:schemeClr val="accent1"/>
                </a:solidFill>
              </a:rPr>
              <a:t>forget</a:t>
            </a:r>
            <a:r>
              <a:rPr lang="fr-BE" dirty="0" smtClean="0">
                <a:solidFill>
                  <a:schemeClr val="accent1"/>
                </a:solidFill>
              </a:rPr>
              <a:t> to </a:t>
            </a:r>
            <a:r>
              <a:rPr lang="fr-BE" dirty="0" err="1" smtClean="0">
                <a:solidFill>
                  <a:schemeClr val="accent1"/>
                </a:solidFill>
              </a:rPr>
              <a:t>illustrate</a:t>
            </a:r>
            <a:r>
              <a:rPr lang="fr-BE" dirty="0" smtClean="0">
                <a:solidFill>
                  <a:schemeClr val="accent1"/>
                </a:solidFill>
              </a:rPr>
              <a:t> </a:t>
            </a:r>
            <a:r>
              <a:rPr lang="fr-BE" dirty="0" err="1" smtClean="0">
                <a:solidFill>
                  <a:schemeClr val="accent1"/>
                </a:solidFill>
              </a:rPr>
              <a:t>it!</a:t>
            </a:r>
            <a:endParaRPr lang="fr-BE" dirty="0" smtClean="0">
              <a:solidFill>
                <a:schemeClr val="accent1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Espace réservé du contenu 6" title="SOUS_TITRE"/>
          <p:cNvSpPr>
            <a:spLocks noGrp="1"/>
          </p:cNvSpPr>
          <p:nvPr>
            <p:ph sz="quarter" idx="13" hasCustomPrompt="1"/>
          </p:nvPr>
        </p:nvSpPr>
        <p:spPr>
          <a:xfrm>
            <a:off x="827584" y="908720"/>
            <a:ext cx="8064896" cy="576064"/>
          </a:xfrm>
          <a:noFill/>
          <a:ln w="28575">
            <a:noFill/>
          </a:ln>
        </p:spPr>
        <p:txBody>
          <a:bodyPr>
            <a:noAutofit/>
          </a:bodyPr>
          <a:lstStyle>
            <a:lvl1pPr algn="r">
              <a:defRPr lang="fr-FR" sz="2800" i="1" kern="1200" baseline="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 smtClean="0"/>
              <a:t>Sous titre</a:t>
            </a:r>
          </a:p>
        </p:txBody>
      </p:sp>
    </p:spTree>
    <p:extLst>
      <p:ext uri="{BB962C8B-B14F-4D97-AF65-F5344CB8AC3E}">
        <p14:creationId xmlns:p14="http://schemas.microsoft.com/office/powerpoint/2010/main" val="2663660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8064896" cy="782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584" y="1412775"/>
            <a:ext cx="8064896" cy="4682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52698" y="6525010"/>
            <a:ext cx="339335" cy="2324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66C3FA5-BCF1-4293-BDB2-C23140B060F6}" type="slidenum">
              <a:rPr lang="fr-BE" smtClean="0"/>
              <a:t>‹N°›</a:t>
            </a:fld>
            <a:endParaRPr lang="fr-BE"/>
          </a:p>
        </p:txBody>
      </p:sp>
      <p:sp>
        <p:nvSpPr>
          <p:cNvPr id="11" name="Espace réservé du pied de page 5"/>
          <p:cNvSpPr txBox="1">
            <a:spLocks/>
          </p:cNvSpPr>
          <p:nvPr/>
        </p:nvSpPr>
        <p:spPr>
          <a:xfrm>
            <a:off x="1259632" y="6528858"/>
            <a:ext cx="7632847" cy="230762"/>
          </a:xfrm>
          <a:prstGeom prst="rect">
            <a:avLst/>
          </a:prstGeom>
          <a:noFill/>
          <a:ln w="3175">
            <a:solidFill>
              <a:schemeClr val="accent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b="1" i="0" dirty="0" smtClean="0"/>
              <a:t>Université de Liège </a:t>
            </a:r>
            <a:r>
              <a:rPr lang="fr-BE" b="1" i="0" baseline="0" dirty="0" smtClean="0"/>
              <a:t>- </a:t>
            </a:r>
            <a:r>
              <a:rPr lang="fr-BE" b="1" i="0" dirty="0" err="1" smtClean="0"/>
              <a:t>GeMMe</a:t>
            </a:r>
            <a:r>
              <a:rPr lang="fr-BE" b="1" i="0" dirty="0" smtClean="0"/>
              <a:t> </a:t>
            </a:r>
            <a:r>
              <a:rPr lang="fr-BE" i="0" dirty="0" smtClean="0"/>
              <a:t>– </a:t>
            </a:r>
            <a:r>
              <a:rPr lang="fr-BE" i="0" dirty="0" err="1" smtClean="0"/>
              <a:t>Minerals</a:t>
            </a:r>
            <a:r>
              <a:rPr lang="fr-BE" i="0" baseline="0" dirty="0" smtClean="0"/>
              <a:t> Engineering, </a:t>
            </a:r>
            <a:r>
              <a:rPr lang="fr-BE" i="0" baseline="0" dirty="0" err="1" smtClean="0"/>
              <a:t>Materials</a:t>
            </a:r>
            <a:r>
              <a:rPr lang="fr-BE" i="0" baseline="0" dirty="0" smtClean="0"/>
              <a:t> &amp; </a:t>
            </a:r>
            <a:r>
              <a:rPr lang="fr-BE" i="0" baseline="0" dirty="0" err="1" smtClean="0"/>
              <a:t>Environment</a:t>
            </a:r>
            <a:endParaRPr lang="fr-BE" i="0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1259632" y="1340768"/>
            <a:ext cx="763284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e 9"/>
          <p:cNvGrpSpPr/>
          <p:nvPr/>
        </p:nvGrpSpPr>
        <p:grpSpPr>
          <a:xfrm>
            <a:off x="8967394" y="6465642"/>
            <a:ext cx="141110" cy="347734"/>
            <a:chOff x="1043608" y="2492895"/>
            <a:chExt cx="800100" cy="1971675"/>
          </a:xfrm>
        </p:grpSpPr>
        <p:sp>
          <p:nvSpPr>
            <p:cNvPr id="13" name="Triangle isocèle 12"/>
            <p:cNvSpPr/>
            <p:nvPr/>
          </p:nvSpPr>
          <p:spPr>
            <a:xfrm rot="5400000">
              <a:off x="457820" y="3078683"/>
              <a:ext cx="1666875" cy="495300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4" name="Triangle isocèle 13"/>
            <p:cNvSpPr/>
            <p:nvPr/>
          </p:nvSpPr>
          <p:spPr>
            <a:xfrm rot="5400000">
              <a:off x="610220" y="3231083"/>
              <a:ext cx="1666875" cy="495300"/>
            </a:xfrm>
            <a:prstGeom prst="triangle">
              <a:avLst/>
            </a:prstGeom>
            <a:solidFill>
              <a:srgbClr val="00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5" name="Triangle isocèle 14"/>
            <p:cNvSpPr/>
            <p:nvPr/>
          </p:nvSpPr>
          <p:spPr>
            <a:xfrm rot="5400000">
              <a:off x="762620" y="3383483"/>
              <a:ext cx="1666875" cy="495300"/>
            </a:xfrm>
            <a:prstGeom prst="triangle">
              <a:avLst/>
            </a:prstGeom>
            <a:solidFill>
              <a:srgbClr val="000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571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pbarnabe\Dropbox\GeMMe-Commun\Templates\GeMMe-logo4-215x190.gif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13" y="6525344"/>
            <a:ext cx="295517" cy="26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9" r:id="rId3"/>
    <p:sldLayoutId id="2147483690" r:id="rId4"/>
    <p:sldLayoutId id="2147483691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lang="en-US" sz="4400" b="1" i="0" kern="1200" dirty="0">
          <a:ln w="12700">
            <a:solidFill>
              <a:schemeClr val="tx2"/>
            </a:solidFill>
          </a:ln>
          <a:solidFill>
            <a:schemeClr val="accent4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marR="0" indent="-28575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˃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marR="0" indent="-2286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Calibri" pitchFamily="34" charset="0"/>
        <a:buChar char="+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marR="0" indent="-2286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–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marR="0" indent="-2286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»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1475656" y="3429000"/>
            <a:ext cx="7488832" cy="1951791"/>
          </a:xfrm>
        </p:spPr>
        <p:txBody>
          <a:bodyPr/>
          <a:lstStyle/>
          <a:p>
            <a:r>
              <a:rPr lang="en-GB" sz="3600" b="0" dirty="0">
                <a:effectLst/>
              </a:rPr>
              <a:t/>
            </a:r>
            <a:br>
              <a:rPr lang="en-GB" sz="3600" b="0" dirty="0">
                <a:effectLst/>
              </a:rPr>
            </a:br>
            <a:r>
              <a:rPr lang="en-GB" sz="3600" b="0" dirty="0" smtClean="0">
                <a:effectLst/>
              </a:rPr>
              <a:t>Design and calibration of a 2-cameras characterization prototype</a:t>
            </a:r>
            <a:endParaRPr lang="en-GB" sz="3600" b="0" dirty="0"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47864" y="6237312"/>
            <a:ext cx="410445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Funding :</a:t>
            </a:r>
            <a:endParaRPr lang="en-US" sz="1400" dirty="0"/>
          </a:p>
          <a:p>
            <a:pPr algn="r"/>
            <a:r>
              <a:rPr lang="en-US" sz="1400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Service  public de </a:t>
            </a:r>
            <a:r>
              <a:rPr lang="en-US" sz="1400" dirty="0" err="1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Wallonie</a:t>
            </a:r>
            <a:r>
              <a:rPr lang="en-US" sz="1400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 |   </a:t>
            </a:r>
            <a:r>
              <a:rPr lang="en-US" sz="1400" dirty="0" err="1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WBGreen</a:t>
            </a:r>
            <a:r>
              <a:rPr lang="en-US" sz="1400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Program </a:t>
            </a:r>
            <a:endParaRPr lang="en-US" sz="1400" dirty="0"/>
          </a:p>
          <a:p>
            <a:r>
              <a:rPr lang="en-US" dirty="0"/>
              <a:t> </a:t>
            </a:r>
          </a:p>
        </p:txBody>
      </p:sp>
      <p:pic>
        <p:nvPicPr>
          <p:cNvPr id="8" name="Picture 4" descr="sp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373" y="5949738"/>
            <a:ext cx="690838" cy="75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LOGGER_PHOTO_ID_5625763823251691922" descr="coq_walloni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949280"/>
            <a:ext cx="546830" cy="7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C:\Users\pbarnabe\Desktop\tes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427" y="116630"/>
            <a:ext cx="1483891" cy="2204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490114" y="5826750"/>
            <a:ext cx="6178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u="sng" dirty="0" err="1" smtClean="0"/>
              <a:t>Authors</a:t>
            </a:r>
            <a:r>
              <a:rPr lang="fr-BE" sz="1600" b="1" u="sng" dirty="0" smtClean="0"/>
              <a:t> :</a:t>
            </a:r>
            <a:r>
              <a:rPr lang="fr-BE" sz="1600" b="1" dirty="0"/>
              <a:t> </a:t>
            </a:r>
            <a:r>
              <a:rPr lang="fr-BE" sz="1600" dirty="0" smtClean="0"/>
              <a:t>Pierre Barnabé, Godefroid </a:t>
            </a:r>
            <a:r>
              <a:rPr lang="fr-BE" sz="1600" dirty="0" err="1" smtClean="0"/>
              <a:t>Dislaire</a:t>
            </a:r>
            <a:r>
              <a:rPr lang="fr-BE" sz="1600" dirty="0" smtClean="0"/>
              <a:t>, Sophie Leroy, </a:t>
            </a:r>
            <a:r>
              <a:rPr lang="fr-BE" sz="1600" dirty="0" err="1" smtClean="0"/>
              <a:t>Eric</a:t>
            </a:r>
            <a:r>
              <a:rPr lang="fr-BE" sz="1600" dirty="0" smtClean="0"/>
              <a:t> Pirard.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" r="19410" b="9664"/>
          <a:stretch/>
        </p:blipFill>
        <p:spPr bwMode="auto">
          <a:xfrm>
            <a:off x="6012160" y="182757"/>
            <a:ext cx="1440160" cy="2071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re 5"/>
          <p:cNvSpPr txBox="1">
            <a:spLocks/>
          </p:cNvSpPr>
          <p:nvPr/>
        </p:nvSpPr>
        <p:spPr>
          <a:xfrm>
            <a:off x="1331640" y="2276872"/>
            <a:ext cx="7488832" cy="1504593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400" b="1" i="0" kern="1200" dirty="0">
                <a:ln w="12700">
                  <a:solidFill>
                    <a:schemeClr val="tx2"/>
                  </a:solidFill>
                </a:ln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Hyperspectral machine vision applied to recycling</a:t>
            </a:r>
            <a:endParaRPr lang="en-GB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882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Classification</a:t>
            </a:r>
            <a:endParaRPr lang="fr-BE" dirty="0"/>
          </a:p>
        </p:txBody>
      </p:sp>
      <p:pic>
        <p:nvPicPr>
          <p:cNvPr id="13" name="Picture 3" descr="C:\Data\vnir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4864"/>
            <a:ext cx="4534814" cy="31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Data\swir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334" y="2204864"/>
            <a:ext cx="448866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contenu 7"/>
          <p:cNvSpPr txBox="1">
            <a:spLocks/>
          </p:cNvSpPr>
          <p:nvPr/>
        </p:nvSpPr>
        <p:spPr>
          <a:xfrm>
            <a:off x="539552" y="908720"/>
            <a:ext cx="8352928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˃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alibri" pitchFamily="34" charset="0"/>
              <a:buChar char="+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24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Average</a:t>
            </a:r>
            <a:r>
              <a:rPr lang="fr-BE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BE" sz="2400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reflectance</a:t>
            </a:r>
            <a:r>
              <a:rPr lang="fr-BE" sz="24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BE" sz="24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Spectra</a:t>
            </a:r>
            <a:endParaRPr lang="fr-BE" sz="24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241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Classification</a:t>
            </a:r>
            <a:endParaRPr lang="fr-BE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755576" y="1412776"/>
            <a:ext cx="8136904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˃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alibri" pitchFamily="34" charset="0"/>
              <a:buChar char="+"/>
              <a:tabLst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2">
              <a:buFont typeface="Arial" pitchFamily="34" charset="0"/>
              <a:buChar char="•"/>
            </a:pPr>
            <a:r>
              <a:rPr lang="fr-BE" sz="2200" dirty="0" smtClean="0">
                <a:solidFill>
                  <a:schemeClr val="tx2"/>
                </a:solidFill>
              </a:rPr>
              <a:t>PCA</a:t>
            </a:r>
          </a:p>
          <a:p>
            <a:pPr marL="685800" lvl="2">
              <a:buFont typeface="Arial" pitchFamily="34" charset="0"/>
              <a:buChar char="•"/>
            </a:pPr>
            <a:endParaRPr lang="fr-BE" sz="2200" dirty="0">
              <a:solidFill>
                <a:schemeClr val="tx2"/>
              </a:solidFill>
            </a:endParaRPr>
          </a:p>
          <a:p>
            <a:pPr marL="685800" lvl="2">
              <a:buFont typeface="Arial" pitchFamily="34" charset="0"/>
              <a:buChar char="•"/>
            </a:pPr>
            <a:endParaRPr lang="fr-BE" sz="2200" dirty="0" smtClean="0">
              <a:solidFill>
                <a:schemeClr val="tx2"/>
              </a:solidFill>
            </a:endParaRPr>
          </a:p>
          <a:p>
            <a:pPr marL="685800" lvl="2">
              <a:buFont typeface="Arial" pitchFamily="34" charset="0"/>
              <a:buChar char="•"/>
            </a:pPr>
            <a:endParaRPr lang="fr-BE" sz="2200" dirty="0">
              <a:solidFill>
                <a:schemeClr val="tx2"/>
              </a:solidFill>
            </a:endParaRPr>
          </a:p>
          <a:p>
            <a:pPr marL="685800" lvl="2">
              <a:buFont typeface="Arial" pitchFamily="34" charset="0"/>
              <a:buChar char="•"/>
            </a:pPr>
            <a:endParaRPr lang="fr-BE" sz="2200" dirty="0" smtClean="0">
              <a:solidFill>
                <a:schemeClr val="tx2"/>
              </a:solidFill>
            </a:endParaRPr>
          </a:p>
          <a:p>
            <a:pPr marL="685800" lvl="2">
              <a:buFont typeface="Arial" pitchFamily="34" charset="0"/>
              <a:buChar char="•"/>
            </a:pPr>
            <a:endParaRPr lang="fr-BE" sz="2200" dirty="0" smtClean="0">
              <a:solidFill>
                <a:schemeClr val="tx2"/>
              </a:solidFill>
            </a:endParaRPr>
          </a:p>
          <a:p>
            <a:pPr marL="685800" lvl="2">
              <a:buFont typeface="Arial" pitchFamily="34" charset="0"/>
              <a:buChar char="•"/>
            </a:pPr>
            <a:r>
              <a:rPr lang="fr-BE" sz="2200" dirty="0" smtClean="0">
                <a:solidFill>
                  <a:schemeClr val="tx2"/>
                </a:solidFill>
              </a:rPr>
              <a:t>LDA</a:t>
            </a:r>
          </a:p>
          <a:p>
            <a:pPr marL="285750" lvl="1">
              <a:buFont typeface="Arial" pitchFamily="34" charset="0"/>
              <a:buChar char="•"/>
            </a:pPr>
            <a:endParaRPr lang="fr-BE" sz="2200" dirty="0" smtClean="0">
              <a:solidFill>
                <a:schemeClr val="tx2"/>
              </a:solidFill>
            </a:endParaRPr>
          </a:p>
          <a:p>
            <a:pPr marL="285750" lvl="1">
              <a:buFont typeface="Arial" pitchFamily="34" charset="0"/>
              <a:buChar char="•"/>
            </a:pPr>
            <a:endParaRPr lang="fr-BE" sz="2200" dirty="0" smtClean="0">
              <a:solidFill>
                <a:schemeClr val="tx2"/>
              </a:solidFill>
            </a:endParaRPr>
          </a:p>
          <a:p>
            <a:pPr marL="0" lvl="1" indent="0">
              <a:buFont typeface="Arial" pitchFamily="34" charset="0"/>
              <a:buNone/>
            </a:pPr>
            <a:endParaRPr lang="fr-BE" sz="2200" dirty="0" smtClean="0">
              <a:solidFill>
                <a:schemeClr val="tx2"/>
              </a:solidFill>
            </a:endParaRPr>
          </a:p>
          <a:p>
            <a:pPr marL="0" lvl="1" indent="0">
              <a:buFont typeface="Arial" pitchFamily="34" charset="0"/>
              <a:buNone/>
            </a:pPr>
            <a:endParaRPr lang="fr-BE" sz="2000" dirty="0" smtClean="0"/>
          </a:p>
          <a:p>
            <a:endParaRPr lang="fr-BE" sz="2200" dirty="0" smtClean="0"/>
          </a:p>
        </p:txBody>
      </p:sp>
      <p:pic>
        <p:nvPicPr>
          <p:cNvPr id="1026" name="Picture 2" descr="C:\Users\pbarnabe\Desktop\QCAV images\PCA1v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056" y="1988840"/>
            <a:ext cx="2088808" cy="148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barnabe\Desktop\QCAV images\PCA1v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100" y="2060848"/>
            <a:ext cx="2074028" cy="147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barnabe\Desktop\QCAV images\PCA1v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060848"/>
            <a:ext cx="2074028" cy="147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barnabe\Desktop\QCAV images\lda1v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198" y="4509120"/>
            <a:ext cx="1957214" cy="146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barnabe\Desktop\QCAV images\lda1v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599" y="4509120"/>
            <a:ext cx="1957215" cy="146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barnabe\Desktop\QCAV images\lda1v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365104"/>
            <a:ext cx="2136019" cy="160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ce réservé du contenu 7"/>
          <p:cNvSpPr txBox="1">
            <a:spLocks/>
          </p:cNvSpPr>
          <p:nvPr/>
        </p:nvSpPr>
        <p:spPr>
          <a:xfrm>
            <a:off x="539552" y="908720"/>
            <a:ext cx="8352928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˃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alibri" pitchFamily="34" charset="0"/>
              <a:buChar char="+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24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Feature</a:t>
            </a:r>
            <a:r>
              <a:rPr lang="fr-BE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extraction</a:t>
            </a:r>
            <a:endParaRPr lang="fr-BE" sz="24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38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Classification</a:t>
            </a:r>
            <a:endParaRPr lang="fr-BE" dirty="0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827584" y="1412775"/>
            <a:ext cx="8064896" cy="4682803"/>
          </a:xfrm>
        </p:spPr>
        <p:txBody>
          <a:bodyPr>
            <a:normAutofit/>
          </a:bodyPr>
          <a:lstStyle/>
          <a:p>
            <a:pPr marL="285750" lvl="1">
              <a:buFont typeface="Arial" pitchFamily="34" charset="0"/>
              <a:buChar char="•"/>
            </a:pPr>
            <a:endParaRPr lang="fr-BE" sz="2200" dirty="0">
              <a:solidFill>
                <a:schemeClr val="tx2"/>
              </a:solidFill>
            </a:endParaRPr>
          </a:p>
          <a:p>
            <a:pPr marL="285750" lvl="1">
              <a:buFont typeface="Arial" pitchFamily="34" charset="0"/>
              <a:buChar char="•"/>
            </a:pPr>
            <a:endParaRPr lang="fr-BE" sz="2200" dirty="0" smtClean="0">
              <a:solidFill>
                <a:schemeClr val="tx2"/>
              </a:solidFill>
            </a:endParaRPr>
          </a:p>
          <a:p>
            <a:pPr marL="0" lvl="1" indent="0">
              <a:buNone/>
            </a:pPr>
            <a:endParaRPr lang="fr-BE" sz="2200" dirty="0" smtClean="0">
              <a:solidFill>
                <a:schemeClr val="tx2"/>
              </a:solidFill>
            </a:endParaRPr>
          </a:p>
          <a:p>
            <a:pPr marL="0" lvl="1" indent="0">
              <a:buNone/>
            </a:pPr>
            <a:endParaRPr lang="fr-BE" sz="2000" dirty="0" smtClean="0"/>
          </a:p>
          <a:p>
            <a:pPr marL="1085850" lvl="1" indent="-342900">
              <a:buFont typeface="Arial" pitchFamily="34" charset="0"/>
              <a:buChar char="•"/>
            </a:pPr>
            <a:endParaRPr lang="fr-BE" sz="2000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944"/>
            <a:ext cx="669925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100" y="3796481"/>
            <a:ext cx="139065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95736" y="2636912"/>
            <a:ext cx="3972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1" dirty="0"/>
              <a:t>LDA + </a:t>
            </a:r>
            <a:r>
              <a:rPr lang="fr-BE" b="1" dirty="0" err="1"/>
              <a:t>Random</a:t>
            </a:r>
            <a:r>
              <a:rPr lang="fr-BE" b="1" dirty="0"/>
              <a:t> Forest </a:t>
            </a:r>
            <a:r>
              <a:rPr lang="fr-BE" b="1" dirty="0" smtClean="0"/>
              <a:t>classifier </a:t>
            </a:r>
            <a:r>
              <a:rPr lang="fr-BE" b="1" dirty="0" err="1" smtClean="0"/>
              <a:t>results</a:t>
            </a:r>
            <a:r>
              <a:rPr lang="fr-BE" b="1" dirty="0" smtClean="0"/>
              <a:t> : </a:t>
            </a:r>
            <a:endParaRPr lang="fr-BE" dirty="0"/>
          </a:p>
        </p:txBody>
      </p:sp>
      <p:sp>
        <p:nvSpPr>
          <p:cNvPr id="7" name="Rectangle 6"/>
          <p:cNvSpPr/>
          <p:nvPr/>
        </p:nvSpPr>
        <p:spPr>
          <a:xfrm>
            <a:off x="1691680" y="1772816"/>
            <a:ext cx="64665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smtClean="0"/>
              <a:t>Test set : 100 fragments (20 for </a:t>
            </a:r>
            <a:r>
              <a:rPr lang="fr-BE" dirty="0" err="1" smtClean="0"/>
              <a:t>each</a:t>
            </a:r>
            <a:r>
              <a:rPr lang="fr-BE" dirty="0" smtClean="0"/>
              <a:t> class)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smtClean="0"/>
              <a:t>Training set : </a:t>
            </a:r>
            <a:r>
              <a:rPr lang="fr-BE" dirty="0" err="1" smtClean="0"/>
              <a:t>subset</a:t>
            </a:r>
            <a:r>
              <a:rPr lang="fr-BE" dirty="0" smtClean="0"/>
              <a:t> of pixels </a:t>
            </a:r>
            <a:r>
              <a:rPr lang="fr-BE" dirty="0" err="1" smtClean="0"/>
              <a:t>from</a:t>
            </a:r>
            <a:r>
              <a:rPr lang="fr-BE" dirty="0" smtClean="0"/>
              <a:t> 5 </a:t>
            </a:r>
            <a:r>
              <a:rPr lang="fr-BE" dirty="0" err="1" smtClean="0"/>
              <a:t>random</a:t>
            </a:r>
            <a:r>
              <a:rPr lang="fr-BE" dirty="0" smtClean="0"/>
              <a:t> fragments by class</a:t>
            </a:r>
            <a:endParaRPr lang="fr-BE" dirty="0"/>
          </a:p>
        </p:txBody>
      </p:sp>
      <p:sp>
        <p:nvSpPr>
          <p:cNvPr id="8" name="Espace réservé du contenu 7"/>
          <p:cNvSpPr txBox="1">
            <a:spLocks/>
          </p:cNvSpPr>
          <p:nvPr/>
        </p:nvSpPr>
        <p:spPr>
          <a:xfrm>
            <a:off x="539552" y="908720"/>
            <a:ext cx="8352928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˃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alibri" pitchFamily="34" charset="0"/>
              <a:buChar char="+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24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Results</a:t>
            </a:r>
            <a:endParaRPr lang="fr-BE" sz="24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992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Classification</a:t>
            </a:r>
            <a:endParaRPr lang="fr-BE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246595"/>
              </p:ext>
            </p:extLst>
          </p:nvPr>
        </p:nvGraphicFramePr>
        <p:xfrm>
          <a:off x="1091866" y="1700808"/>
          <a:ext cx="7635620" cy="1872207"/>
        </p:xfrm>
        <a:graphic>
          <a:graphicData uri="http://schemas.openxmlformats.org/drawingml/2006/table">
            <a:tbl>
              <a:tblPr/>
              <a:tblGrid>
                <a:gridCol w="1119700"/>
                <a:gridCol w="1119700"/>
                <a:gridCol w="899370"/>
                <a:gridCol w="899370"/>
                <a:gridCol w="899370"/>
                <a:gridCol w="899370"/>
                <a:gridCol w="899370"/>
                <a:gridCol w="899370"/>
              </a:tblGrid>
              <a:tr h="283007">
                <a:tc>
                  <a:txBody>
                    <a:bodyPr/>
                    <a:lstStyle/>
                    <a:p>
                      <a:pPr algn="l" fontAlgn="b"/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fr-BE" sz="1600" b="0" i="0" u="sng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Decisions</a:t>
                      </a:r>
                      <a:endParaRPr lang="fr-BE" sz="1600" b="0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BE" sz="1600" b="0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2124">
                <a:tc>
                  <a:txBody>
                    <a:bodyPr/>
                    <a:lstStyle/>
                    <a:p>
                      <a:pPr algn="l" fontAlgn="b"/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Zinc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Stain</a:t>
                      </a:r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</a:t>
                      </a:r>
                      <a:r>
                        <a:rPr lang="fr-B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Steel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Copper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Aluminium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Brass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123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fr-BE" sz="16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True labels</a:t>
                      </a: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Zinc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91.1%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5.1%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5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100%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</a:tr>
              <a:tr h="261238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St. Steel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7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82.0%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6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B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6.2%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6.2%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100%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61238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Copper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B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87.3%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E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7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100%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61238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Alu.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9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6.1%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B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86.6%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1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100%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72124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Brass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B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E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72.4%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B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100%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211960" y="1340768"/>
            <a:ext cx="1584176" cy="432049"/>
          </a:xfrm>
        </p:spPr>
        <p:txBody>
          <a:bodyPr>
            <a:normAutofit/>
          </a:bodyPr>
          <a:lstStyle/>
          <a:p>
            <a:r>
              <a:rPr lang="fr-BE" b="1" u="sng" dirty="0" smtClean="0"/>
              <a:t>Pixel </a:t>
            </a:r>
            <a:r>
              <a:rPr lang="fr-BE" b="1" u="sng" dirty="0" err="1" smtClean="0"/>
              <a:t>level</a:t>
            </a:r>
            <a:r>
              <a:rPr lang="fr-BE" b="1" u="sng" dirty="0" smtClean="0"/>
              <a:t> :</a:t>
            </a:r>
            <a:endParaRPr lang="fr-BE" b="1" u="sng" dirty="0"/>
          </a:p>
        </p:txBody>
      </p:sp>
      <p:sp>
        <p:nvSpPr>
          <p:cNvPr id="9" name="Espace réservé du contenu 5"/>
          <p:cNvSpPr txBox="1">
            <a:spLocks/>
          </p:cNvSpPr>
          <p:nvPr/>
        </p:nvSpPr>
        <p:spPr>
          <a:xfrm>
            <a:off x="4067944" y="3861047"/>
            <a:ext cx="1584176" cy="432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˃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alibri" pitchFamily="34" charset="0"/>
              <a:buChar char="+"/>
              <a:tabLst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b="1" u="sng" dirty="0" smtClean="0"/>
              <a:t>Object </a:t>
            </a:r>
            <a:r>
              <a:rPr lang="fr-BE" b="1" u="sng" dirty="0" err="1" smtClean="0"/>
              <a:t>level</a:t>
            </a:r>
            <a:r>
              <a:rPr lang="fr-BE" b="1" u="sng" dirty="0" smtClean="0"/>
              <a:t> :</a:t>
            </a:r>
            <a:endParaRPr lang="fr-BE" b="1" u="sng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750371"/>
              </p:ext>
            </p:extLst>
          </p:nvPr>
        </p:nvGraphicFramePr>
        <p:xfrm>
          <a:off x="1115617" y="4221086"/>
          <a:ext cx="7596842" cy="1872210"/>
        </p:xfrm>
        <a:graphic>
          <a:graphicData uri="http://schemas.openxmlformats.org/drawingml/2006/table">
            <a:tbl>
              <a:tblPr/>
              <a:tblGrid>
                <a:gridCol w="1114012"/>
                <a:gridCol w="1114012"/>
                <a:gridCol w="894803"/>
                <a:gridCol w="894803"/>
                <a:gridCol w="894803"/>
                <a:gridCol w="894803"/>
                <a:gridCol w="894803"/>
                <a:gridCol w="894803"/>
              </a:tblGrid>
              <a:tr h="283008">
                <a:tc>
                  <a:txBody>
                    <a:bodyPr/>
                    <a:lstStyle/>
                    <a:p>
                      <a:pPr algn="l" fontAlgn="b"/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fr-BE" sz="1600" b="0" i="0" u="sng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Decisions</a:t>
                      </a:r>
                      <a:endParaRPr lang="fr-BE" sz="1600" b="0" i="0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fr-BE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2123">
                <a:tc>
                  <a:txBody>
                    <a:bodyPr/>
                    <a:lstStyle/>
                    <a:p>
                      <a:pPr algn="l" fontAlgn="b"/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Zinc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Stain</a:t>
                      </a:r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</a:t>
                      </a:r>
                      <a:r>
                        <a:rPr lang="fr-B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Steel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Copper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Aluminium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Brass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fr-BE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1239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fr-BE" sz="16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True labels</a:t>
                      </a: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Zinc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100.0%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BE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100%</a:t>
                      </a:r>
                      <a:endParaRPr lang="fr-BE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</a:tr>
              <a:tr h="261239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St. Steel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100.0%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BE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100%</a:t>
                      </a:r>
                      <a:endParaRPr lang="fr-BE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61239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Copper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5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94.7%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78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BE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100%</a:t>
                      </a:r>
                      <a:endParaRPr lang="fr-BE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61239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Alu.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5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95.0%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71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BE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100%</a:t>
                      </a:r>
                      <a:endParaRPr lang="fr-BE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72123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Brass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9.52%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E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90.5%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17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BE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100%</a:t>
                      </a:r>
                      <a:endParaRPr lang="fr-BE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Espace réservé du contenu 5"/>
          <p:cNvSpPr txBox="1">
            <a:spLocks/>
          </p:cNvSpPr>
          <p:nvPr/>
        </p:nvSpPr>
        <p:spPr>
          <a:xfrm>
            <a:off x="6876256" y="3573016"/>
            <a:ext cx="1584176" cy="43204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˃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alibri" pitchFamily="34" charset="0"/>
              <a:buChar char="+"/>
              <a:tabLst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 smtClean="0"/>
              <a:t>=&gt; </a:t>
            </a:r>
            <a:r>
              <a:rPr lang="fr-BE" b="1" dirty="0" err="1" smtClean="0"/>
              <a:t>Error</a:t>
            </a:r>
            <a:r>
              <a:rPr lang="fr-BE" dirty="0" smtClean="0"/>
              <a:t> = 16.13%</a:t>
            </a:r>
            <a:endParaRPr lang="fr-BE" dirty="0"/>
          </a:p>
        </p:txBody>
      </p:sp>
      <p:sp>
        <p:nvSpPr>
          <p:cNvPr id="12" name="Espace réservé du contenu 5"/>
          <p:cNvSpPr txBox="1">
            <a:spLocks/>
          </p:cNvSpPr>
          <p:nvPr/>
        </p:nvSpPr>
        <p:spPr>
          <a:xfrm>
            <a:off x="6948264" y="6021288"/>
            <a:ext cx="1584176" cy="432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˃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alibri" pitchFamily="34" charset="0"/>
              <a:buChar char="+"/>
              <a:tabLst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500" dirty="0" smtClean="0"/>
              <a:t>=&gt; </a:t>
            </a:r>
            <a:r>
              <a:rPr lang="fr-BE" sz="1500" b="1" dirty="0" err="1" smtClean="0"/>
              <a:t>Error</a:t>
            </a:r>
            <a:r>
              <a:rPr lang="fr-BE" sz="1500" dirty="0" smtClean="0"/>
              <a:t>  = 4%</a:t>
            </a:r>
            <a:endParaRPr lang="fr-BE" sz="1500" dirty="0"/>
          </a:p>
        </p:txBody>
      </p:sp>
      <p:sp>
        <p:nvSpPr>
          <p:cNvPr id="13" name="Espace réservé du contenu 7"/>
          <p:cNvSpPr txBox="1">
            <a:spLocks/>
          </p:cNvSpPr>
          <p:nvPr/>
        </p:nvSpPr>
        <p:spPr>
          <a:xfrm>
            <a:off x="539552" y="908720"/>
            <a:ext cx="8352928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˃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alibri" pitchFamily="34" charset="0"/>
              <a:buChar char="+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24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Results</a:t>
            </a:r>
            <a:r>
              <a:rPr lang="fr-BE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: confusion matrix</a:t>
            </a:r>
            <a:endParaRPr lang="fr-BE" sz="24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380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827584" y="188640"/>
            <a:ext cx="8064896" cy="782960"/>
          </a:xfrm>
        </p:spPr>
        <p:txBody>
          <a:bodyPr/>
          <a:lstStyle/>
          <a:p>
            <a:r>
              <a:rPr lang="en-GB" dirty="0" smtClean="0"/>
              <a:t>Calibration</a:t>
            </a:r>
            <a:endParaRPr lang="en-GB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276872"/>
            <a:ext cx="2457451" cy="117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211960" y="3429000"/>
            <a:ext cx="15568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 smtClean="0"/>
              <a:t>(Source :  www.laserfocusworld.com)</a:t>
            </a:r>
            <a:endParaRPr lang="en-GB" sz="7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203" y="2348880"/>
            <a:ext cx="2488285" cy="108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ZoneTexte 29"/>
          <p:cNvSpPr txBox="1"/>
          <p:nvPr/>
        </p:nvSpPr>
        <p:spPr>
          <a:xfrm>
            <a:off x="6948264" y="3429000"/>
            <a:ext cx="152958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 smtClean="0"/>
              <a:t>(</a:t>
            </a:r>
            <a:r>
              <a:rPr lang="en-GB" sz="700" dirty="0" err="1" smtClean="0"/>
              <a:t>Imec</a:t>
            </a:r>
            <a:r>
              <a:rPr lang="en-GB" sz="700" dirty="0" smtClean="0"/>
              <a:t> </a:t>
            </a:r>
            <a:r>
              <a:rPr lang="en-GB" sz="700" dirty="0" err="1" smtClean="0"/>
              <a:t>hyperspectral</a:t>
            </a:r>
            <a:r>
              <a:rPr lang="en-GB" sz="700" dirty="0" smtClean="0"/>
              <a:t> filter structures)</a:t>
            </a:r>
            <a:endParaRPr lang="en-GB" sz="700" dirty="0"/>
          </a:p>
        </p:txBody>
      </p:sp>
      <p:pic>
        <p:nvPicPr>
          <p:cNvPr id="5129" name="Picture 9" descr="http://www2.chemistry.msu.edu/faculty/reusch/VirtTxtJml/Spectrpy/Images/prism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04864"/>
            <a:ext cx="2353683" cy="14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5868145" y="4221087"/>
            <a:ext cx="2372266" cy="1812400"/>
            <a:chOff x="7206462" y="3912029"/>
            <a:chExt cx="3194838" cy="227302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6700" y="4365104"/>
              <a:ext cx="2514600" cy="132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Connecteur droit avec flèche 13"/>
            <p:cNvCxnSpPr/>
            <p:nvPr/>
          </p:nvCxnSpPr>
          <p:spPr>
            <a:xfrm>
              <a:off x="7886700" y="5877272"/>
              <a:ext cx="25146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 flipV="1">
              <a:off x="7703549" y="4365104"/>
              <a:ext cx="0" cy="1320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7206462" y="5877272"/>
              <a:ext cx="26958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400" dirty="0"/>
                <a:t> </a:t>
              </a:r>
              <a:r>
                <a:rPr lang="fr-BE" sz="1400" dirty="0" smtClean="0"/>
                <a:t>     Spatial direction (line of pixels)</a:t>
              </a:r>
              <a:endParaRPr lang="fr-BE" sz="1400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7206463" y="4433395"/>
              <a:ext cx="400110" cy="1375119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fr-BE" sz="1400" dirty="0" smtClean="0"/>
                <a:t>Spectral direction</a:t>
              </a:r>
              <a:endParaRPr lang="fr-BE" sz="1400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8734273" y="3912029"/>
              <a:ext cx="8194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dirty="0" err="1" smtClean="0"/>
                <a:t>Sensor</a:t>
              </a:r>
              <a:endParaRPr lang="fr-BE" dirty="0"/>
            </a:p>
          </p:txBody>
        </p:sp>
      </p:grpSp>
      <p:sp>
        <p:nvSpPr>
          <p:cNvPr id="22" name="Espace réservé du contenu 7"/>
          <p:cNvSpPr txBox="1">
            <a:spLocks/>
          </p:cNvSpPr>
          <p:nvPr/>
        </p:nvSpPr>
        <p:spPr>
          <a:xfrm>
            <a:off x="539552" y="908720"/>
            <a:ext cx="8352928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˃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alibri" pitchFamily="34" charset="0"/>
              <a:buChar char="+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24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Hyperspectral</a:t>
            </a:r>
            <a:r>
              <a:rPr lang="fr-BE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BE" sz="24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imaging</a:t>
            </a:r>
            <a:endParaRPr lang="fr-BE" sz="24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" name="Espace réservé du contenu 2"/>
          <p:cNvSpPr>
            <a:spLocks noGrp="1"/>
          </p:cNvSpPr>
          <p:nvPr>
            <p:ph idx="4294967295"/>
          </p:nvPr>
        </p:nvSpPr>
        <p:spPr>
          <a:xfrm>
            <a:off x="683568" y="1484785"/>
            <a:ext cx="8064896" cy="7200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lvl="1">
              <a:buFont typeface="Arial" pitchFamily="34" charset="0"/>
              <a:buChar char="•"/>
            </a:pPr>
            <a:r>
              <a:rPr lang="en-GB" u="sng" dirty="0" smtClean="0"/>
              <a:t>Light </a:t>
            </a:r>
            <a:r>
              <a:rPr lang="en-GB" u="sng" dirty="0"/>
              <a:t>Dispersion</a:t>
            </a:r>
            <a:r>
              <a:rPr lang="en-GB" dirty="0"/>
              <a:t>: </a:t>
            </a:r>
            <a:r>
              <a:rPr lang="fr-BE" dirty="0"/>
              <a:t>transmission </a:t>
            </a:r>
            <a:r>
              <a:rPr lang="en-GB" dirty="0"/>
              <a:t>or reflective (</a:t>
            </a:r>
            <a:r>
              <a:rPr lang="en-GB" dirty="0" err="1"/>
              <a:t>Offner</a:t>
            </a:r>
            <a:r>
              <a:rPr lang="en-GB" dirty="0"/>
              <a:t>) diffraction </a:t>
            </a:r>
            <a:r>
              <a:rPr lang="en-GB" b="1" dirty="0"/>
              <a:t>gratings</a:t>
            </a:r>
            <a:r>
              <a:rPr lang="en-GB" dirty="0"/>
              <a:t> …or even small </a:t>
            </a:r>
            <a:r>
              <a:rPr lang="en-GB" b="1" dirty="0"/>
              <a:t>filters </a:t>
            </a:r>
            <a:r>
              <a:rPr lang="en-GB" dirty="0"/>
              <a:t>network</a:t>
            </a:r>
          </a:p>
          <a:p>
            <a:endParaRPr lang="en-GB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Espace réservé du contenu 2"/>
          <p:cNvSpPr>
            <a:spLocks noGrp="1"/>
          </p:cNvSpPr>
          <p:nvPr>
            <p:ph idx="4294967295"/>
          </p:nvPr>
        </p:nvSpPr>
        <p:spPr>
          <a:xfrm>
            <a:off x="-36512" y="3933056"/>
            <a:ext cx="4752528" cy="20356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028700" lvl="1">
              <a:buFont typeface="Arial" panose="020B0604020202020204" pitchFamily="34" charset="0"/>
              <a:buChar char="•"/>
            </a:pPr>
            <a:r>
              <a:rPr lang="en-GB" u="sng" dirty="0" smtClean="0"/>
              <a:t>Sensor</a:t>
            </a:r>
            <a:r>
              <a:rPr lang="en-GB" u="sng" dirty="0"/>
              <a:t>:</a:t>
            </a:r>
          </a:p>
          <a:p>
            <a:pPr marL="1428750" lvl="2">
              <a:buFont typeface="Arial" panose="020B0604020202020204" pitchFamily="34" charset="0"/>
              <a:buChar char="•"/>
            </a:pPr>
            <a:r>
              <a:rPr lang="en-GB" dirty="0"/>
              <a:t>CMOS/CCD for Visible-and-near-Infrared, 400-1000nm (</a:t>
            </a:r>
            <a:r>
              <a:rPr lang="en-GB" b="1" dirty="0"/>
              <a:t>VNIR</a:t>
            </a:r>
            <a:r>
              <a:rPr lang="en-GB" dirty="0"/>
              <a:t>)</a:t>
            </a:r>
          </a:p>
          <a:p>
            <a:pPr marL="1428750" lvl="2">
              <a:buFont typeface="Arial" panose="020B0604020202020204" pitchFamily="34" charset="0"/>
              <a:buChar char="•"/>
            </a:pPr>
            <a:r>
              <a:rPr lang="fr-BE" dirty="0"/>
              <a:t>Indium gallium </a:t>
            </a:r>
            <a:r>
              <a:rPr lang="fr-BE" dirty="0" err="1"/>
              <a:t>arsenide</a:t>
            </a:r>
            <a:r>
              <a:rPr lang="fr-BE" dirty="0"/>
              <a:t> (</a:t>
            </a:r>
            <a:r>
              <a:rPr lang="fr-BE" dirty="0" err="1"/>
              <a:t>InGaAs</a:t>
            </a:r>
            <a:r>
              <a:rPr lang="fr-BE" dirty="0"/>
              <a:t>)</a:t>
            </a:r>
            <a:r>
              <a:rPr lang="en-GB" dirty="0"/>
              <a:t>/</a:t>
            </a:r>
            <a:r>
              <a:rPr lang="fr-BE" dirty="0"/>
              <a:t>Mercury cadmium </a:t>
            </a:r>
            <a:r>
              <a:rPr lang="fr-BE" dirty="0" err="1"/>
              <a:t>telluride</a:t>
            </a:r>
            <a:r>
              <a:rPr lang="fr-BE" dirty="0"/>
              <a:t> (MCT) for Short-</a:t>
            </a:r>
            <a:r>
              <a:rPr lang="fr-BE" dirty="0" err="1"/>
              <a:t>wavelength</a:t>
            </a:r>
            <a:r>
              <a:rPr lang="fr-BE" dirty="0"/>
              <a:t>-</a:t>
            </a:r>
            <a:r>
              <a:rPr lang="fr-BE" dirty="0" err="1"/>
              <a:t>Infrared</a:t>
            </a:r>
            <a:r>
              <a:rPr lang="fr-BE" dirty="0"/>
              <a:t>,</a:t>
            </a:r>
            <a:r>
              <a:rPr lang="en-GB" dirty="0"/>
              <a:t> 1000-2500nm</a:t>
            </a:r>
            <a:r>
              <a:rPr lang="fr-BE" dirty="0"/>
              <a:t> (</a:t>
            </a:r>
            <a:r>
              <a:rPr lang="fr-BE" b="1" dirty="0"/>
              <a:t>SWIR</a:t>
            </a:r>
            <a:r>
              <a:rPr lang="fr-BE" dirty="0" smtClean="0"/>
              <a:t>)</a:t>
            </a:r>
            <a:endParaRPr lang="en-GB" u="sng" dirty="0"/>
          </a:p>
        </p:txBody>
      </p:sp>
      <p:sp>
        <p:nvSpPr>
          <p:cNvPr id="26" name="Espace réservé du contenu 2"/>
          <p:cNvSpPr>
            <a:spLocks noGrp="1"/>
          </p:cNvSpPr>
          <p:nvPr>
            <p:ph idx="4294967295"/>
          </p:nvPr>
        </p:nvSpPr>
        <p:spPr>
          <a:xfrm>
            <a:off x="-108520" y="5808491"/>
            <a:ext cx="5400600" cy="86086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028700" lvl="1">
              <a:buFont typeface="Arial" panose="020B0604020202020204" pitchFamily="34" charset="0"/>
              <a:buChar char="•"/>
            </a:pPr>
            <a:r>
              <a:rPr lang="fr-BE" u="sng" dirty="0" smtClean="0"/>
              <a:t>Lens</a:t>
            </a:r>
            <a:endParaRPr lang="fr-BE" dirty="0" smtClean="0"/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fr-BE" u="sng" dirty="0" smtClean="0"/>
              <a:t>Illumination system</a:t>
            </a:r>
            <a:r>
              <a:rPr lang="fr-BE" dirty="0" smtClean="0"/>
              <a:t> =&gt; </a:t>
            </a:r>
            <a:r>
              <a:rPr lang="fr-BE" b="1" dirty="0" err="1" smtClean="0"/>
              <a:t>Reflectance</a:t>
            </a:r>
            <a:r>
              <a:rPr lang="fr-BE" dirty="0"/>
              <a:t> </a:t>
            </a:r>
            <a:r>
              <a:rPr lang="fr-BE" dirty="0" err="1"/>
              <a:t>measurement</a:t>
            </a:r>
            <a:endParaRPr lang="en-GB" u="sng" dirty="0"/>
          </a:p>
        </p:txBody>
      </p:sp>
    </p:spTree>
    <p:extLst>
      <p:ext uri="{BB962C8B-B14F-4D97-AF65-F5344CB8AC3E}">
        <p14:creationId xmlns:p14="http://schemas.microsoft.com/office/powerpoint/2010/main" val="187712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 txBox="1">
            <a:spLocks/>
          </p:cNvSpPr>
          <p:nvPr/>
        </p:nvSpPr>
        <p:spPr>
          <a:xfrm>
            <a:off x="827584" y="188640"/>
            <a:ext cx="8064896" cy="782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b="1" i="0" kern="1200" dirty="0">
                <a:ln w="12700">
                  <a:solidFill>
                    <a:schemeClr val="tx2"/>
                  </a:solidFill>
                </a:ln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 smtClean="0"/>
              <a:t>Calibration</a:t>
            </a:r>
            <a:endParaRPr lang="fr-BE" dirty="0"/>
          </a:p>
        </p:txBody>
      </p:sp>
      <p:pic>
        <p:nvPicPr>
          <p:cNvPr id="4098" name="Picture 2" descr="C:\Users\pbarnabe\Desktop\inclined_vnir_FF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519" y="1556792"/>
            <a:ext cx="4971388" cy="208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pbarnabe\Desktop\inclined_vnir_FF_3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113" y="3933056"/>
            <a:ext cx="507219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wn Arrow 2"/>
          <p:cNvSpPr/>
          <p:nvPr/>
        </p:nvSpPr>
        <p:spPr>
          <a:xfrm>
            <a:off x="4844213" y="3573016"/>
            <a:ext cx="216024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space réservé du contenu 7"/>
          <p:cNvSpPr txBox="1"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˃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alibri" pitchFamily="34" charset="0"/>
              <a:buChar char="+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24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Alignment</a:t>
            </a:r>
            <a:r>
              <a:rPr lang="fr-BE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: Camera &amp; </a:t>
            </a:r>
            <a:r>
              <a:rPr lang="fr-BE" sz="24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Spectrograph</a:t>
            </a:r>
            <a:r>
              <a:rPr lang="fr-BE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(VNIR)</a:t>
            </a:r>
            <a:endParaRPr lang="fr-BE" sz="24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637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827584" y="188640"/>
            <a:ext cx="8064896" cy="782960"/>
          </a:xfrm>
        </p:spPr>
        <p:txBody>
          <a:bodyPr/>
          <a:lstStyle/>
          <a:p>
            <a:r>
              <a:rPr lang="fr-BE" dirty="0"/>
              <a:t>Calibration</a:t>
            </a:r>
          </a:p>
        </p:txBody>
      </p:sp>
      <p:sp>
        <p:nvSpPr>
          <p:cNvPr id="21" name="Espace réservé du contenu 2"/>
          <p:cNvSpPr>
            <a:spLocks noGrp="1"/>
          </p:cNvSpPr>
          <p:nvPr>
            <p:ph idx="4294967295"/>
          </p:nvPr>
        </p:nvSpPr>
        <p:spPr>
          <a:xfrm>
            <a:off x="827584" y="1412775"/>
            <a:ext cx="8064896" cy="4682803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B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4174673" cy="351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56686"/>
            <a:ext cx="4177472" cy="3544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139952" y="3284984"/>
            <a:ext cx="151216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contenu 7"/>
          <p:cNvSpPr txBox="1">
            <a:spLocks noGrp="1"/>
          </p:cNvSpPr>
          <p:nvPr>
            <p:ph sz="quarter" idx="13"/>
          </p:nvPr>
        </p:nvSpPr>
        <p:spPr>
          <a:xfrm>
            <a:off x="827584" y="908720"/>
            <a:ext cx="806489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˃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alibri" pitchFamily="34" charset="0"/>
              <a:buChar char="+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24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Smile</a:t>
            </a:r>
            <a:r>
              <a:rPr lang="fr-BE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fr-BE" sz="24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Effect</a:t>
            </a:r>
            <a:r>
              <a:rPr lang="fr-BE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(VNIR)</a:t>
            </a:r>
            <a:endParaRPr lang="fr-BE" sz="24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752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827584" y="188640"/>
            <a:ext cx="8064896" cy="782960"/>
          </a:xfrm>
        </p:spPr>
        <p:txBody>
          <a:bodyPr/>
          <a:lstStyle/>
          <a:p>
            <a:r>
              <a:rPr lang="fr-BE" dirty="0"/>
              <a:t>Calibration</a:t>
            </a:r>
          </a:p>
        </p:txBody>
      </p:sp>
      <p:sp>
        <p:nvSpPr>
          <p:cNvPr id="21" name="Espace réservé du contenu 2"/>
          <p:cNvSpPr>
            <a:spLocks noGrp="1"/>
          </p:cNvSpPr>
          <p:nvPr>
            <p:ph idx="4294967295"/>
          </p:nvPr>
        </p:nvSpPr>
        <p:spPr>
          <a:xfrm>
            <a:off x="827584" y="1412775"/>
            <a:ext cx="8064896" cy="4682803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B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4294967295"/>
          </p:nvPr>
        </p:nvSpPr>
        <p:spPr>
          <a:xfrm>
            <a:off x="827584" y="1412775"/>
            <a:ext cx="8064896" cy="468280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>
              <a:buFont typeface="Arial" panose="020B0604020202020204" pitchFamily="34" charset="0"/>
              <a:buChar char="•"/>
            </a:pPr>
            <a:r>
              <a:rPr lang="fr-BE" dirty="0" smtClean="0"/>
              <a:t> High </a:t>
            </a:r>
            <a:r>
              <a:rPr lang="fr-BE" dirty="0" err="1" smtClean="0"/>
              <a:t>pass</a:t>
            </a:r>
            <a:r>
              <a:rPr lang="fr-BE" dirty="0" smtClean="0"/>
              <a:t> </a:t>
            </a:r>
            <a:r>
              <a:rPr lang="fr-BE" dirty="0" err="1" smtClean="0"/>
              <a:t>filter</a:t>
            </a:r>
            <a:r>
              <a:rPr lang="fr-BE" dirty="0" smtClean="0"/>
              <a:t> (</a:t>
            </a:r>
            <a:r>
              <a:rPr lang="fr-BE" dirty="0" err="1" smtClean="0"/>
              <a:t>remove</a:t>
            </a:r>
            <a:r>
              <a:rPr lang="fr-BE" dirty="0" smtClean="0"/>
              <a:t> </a:t>
            </a:r>
            <a:r>
              <a:rPr lang="fr-BE" dirty="0" err="1" smtClean="0"/>
              <a:t>low</a:t>
            </a:r>
            <a:r>
              <a:rPr lang="fr-BE" dirty="0" smtClean="0"/>
              <a:t> </a:t>
            </a:r>
            <a:r>
              <a:rPr lang="fr-BE" dirty="0" err="1" smtClean="0"/>
              <a:t>frequency</a:t>
            </a:r>
            <a:r>
              <a:rPr lang="fr-BE" dirty="0" smtClean="0"/>
              <a:t> components)</a:t>
            </a:r>
          </a:p>
          <a:p>
            <a:pPr marL="1028700" lvl="1">
              <a:buFont typeface="Arial" panose="020B0604020202020204" pitchFamily="34" charset="0"/>
              <a:buChar char="•"/>
            </a:pPr>
            <a:endParaRPr lang="fr-BE" dirty="0"/>
          </a:p>
          <a:p>
            <a:pPr marL="1028700" lvl="1">
              <a:buFont typeface="Arial" panose="020B0604020202020204" pitchFamily="34" charset="0"/>
              <a:buChar char="•"/>
            </a:pPr>
            <a:endParaRPr lang="fr-BE" dirty="0" smtClean="0"/>
          </a:p>
          <a:p>
            <a:pPr marL="1028700" lvl="1">
              <a:buFont typeface="Arial" panose="020B0604020202020204" pitchFamily="34" charset="0"/>
              <a:buChar char="•"/>
            </a:pPr>
            <a:endParaRPr lang="fr-BE" dirty="0"/>
          </a:p>
          <a:p>
            <a:pPr marL="1028700" lvl="1">
              <a:buFont typeface="Arial" panose="020B0604020202020204" pitchFamily="34" charset="0"/>
              <a:buChar char="•"/>
            </a:pPr>
            <a:endParaRPr lang="fr-BE" dirty="0" smtClean="0"/>
          </a:p>
          <a:p>
            <a:pPr marL="285750">
              <a:buFont typeface="Arial" panose="020B0604020202020204" pitchFamily="34" charset="0"/>
              <a:buChar char="•"/>
            </a:pPr>
            <a:endParaRPr lang="fr-BE" dirty="0"/>
          </a:p>
          <a:p>
            <a:pPr marL="285750">
              <a:buFont typeface="Arial" panose="020B0604020202020204" pitchFamily="34" charset="0"/>
              <a:buChar char="•"/>
            </a:pPr>
            <a:r>
              <a:rPr lang="fr-BE" dirty="0" smtClean="0"/>
              <a:t> </a:t>
            </a:r>
            <a:r>
              <a:rPr lang="fr-BE" dirty="0" err="1" smtClean="0"/>
              <a:t>Find</a:t>
            </a:r>
            <a:r>
              <a:rPr lang="fr-BE" dirty="0" smtClean="0"/>
              <a:t> offset </a:t>
            </a:r>
            <a:r>
              <a:rPr lang="fr-BE" dirty="0" err="1" smtClean="0"/>
              <a:t>between</a:t>
            </a:r>
            <a:r>
              <a:rPr lang="fr-BE" dirty="0" smtClean="0"/>
              <a:t> </a:t>
            </a:r>
            <a:r>
              <a:rPr lang="fr-BE" dirty="0" err="1" smtClean="0"/>
              <a:t>signals</a:t>
            </a:r>
            <a:r>
              <a:rPr lang="fr-BE" dirty="0" smtClean="0"/>
              <a:t> </a:t>
            </a:r>
            <a:r>
              <a:rPr lang="fr-BE" dirty="0" err="1" smtClean="0"/>
              <a:t>from</a:t>
            </a:r>
            <a:r>
              <a:rPr lang="fr-BE" dirty="0" smtClean="0"/>
              <a:t> </a:t>
            </a:r>
            <a:r>
              <a:rPr lang="fr-BE" dirty="0" err="1" smtClean="0"/>
              <a:t>each</a:t>
            </a:r>
            <a:r>
              <a:rPr lang="fr-BE" dirty="0" smtClean="0"/>
              <a:t> </a:t>
            </a:r>
            <a:r>
              <a:rPr lang="fr-BE" dirty="0" err="1" smtClean="0"/>
              <a:t>column</a:t>
            </a:r>
            <a:r>
              <a:rPr lang="fr-BE" dirty="0" smtClean="0"/>
              <a:t> and the central </a:t>
            </a:r>
            <a:r>
              <a:rPr lang="fr-BE" dirty="0" err="1" smtClean="0"/>
              <a:t>column</a:t>
            </a:r>
            <a:r>
              <a:rPr lang="fr-BE" dirty="0" smtClean="0"/>
              <a:t>, </a:t>
            </a:r>
            <a:r>
              <a:rPr lang="fr-BE" dirty="0" err="1" smtClean="0"/>
              <a:t>obtained</a:t>
            </a:r>
            <a:r>
              <a:rPr lang="fr-BE" dirty="0" smtClean="0"/>
              <a:t> </a:t>
            </a:r>
            <a:r>
              <a:rPr lang="fr-BE" dirty="0" err="1" smtClean="0"/>
              <a:t>with</a:t>
            </a:r>
            <a:r>
              <a:rPr lang="fr-BE" dirty="0" smtClean="0"/>
              <a:t> maximum of cross-</a:t>
            </a:r>
            <a:r>
              <a:rPr lang="fr-BE" dirty="0" err="1" smtClean="0"/>
              <a:t>correlation</a:t>
            </a:r>
            <a:endParaRPr lang="fr-BE" dirty="0" smtClean="0"/>
          </a:p>
          <a:p>
            <a:pPr marL="1028700" lvl="1">
              <a:buFont typeface="Arial" panose="020B0604020202020204" pitchFamily="34" charset="0"/>
              <a:buChar char="•"/>
            </a:pPr>
            <a:endParaRPr lang="fr-BE" dirty="0" smtClean="0"/>
          </a:p>
          <a:p>
            <a:pPr marL="1028700" lvl="1">
              <a:buFont typeface="Arial" panose="020B0604020202020204" pitchFamily="34" charset="0"/>
              <a:buChar char="•"/>
            </a:pPr>
            <a:endParaRPr lang="fr-BE" dirty="0"/>
          </a:p>
          <a:p>
            <a:pPr marL="1028700" lvl="1">
              <a:buFont typeface="Arial" panose="020B0604020202020204" pitchFamily="34" charset="0"/>
              <a:buChar char="•"/>
            </a:pPr>
            <a:endParaRPr lang="fr-BE" dirty="0" smtClean="0"/>
          </a:p>
          <a:p>
            <a:pPr marL="1028700" lvl="1">
              <a:buFont typeface="Arial" panose="020B0604020202020204" pitchFamily="34" charset="0"/>
              <a:buChar char="•"/>
            </a:pPr>
            <a:endParaRPr lang="fr-BE" dirty="0"/>
          </a:p>
          <a:p>
            <a:pPr marL="285750">
              <a:buFont typeface="Arial" panose="020B0604020202020204" pitchFamily="34" charset="0"/>
              <a:buChar char="•"/>
            </a:pPr>
            <a:r>
              <a:rPr lang="fr-BE" dirty="0" smtClean="0"/>
              <a:t> =&gt; </a:t>
            </a:r>
            <a:r>
              <a:rPr lang="fr-BE" dirty="0" err="1" smtClean="0"/>
              <a:t>Compute</a:t>
            </a:r>
            <a:r>
              <a:rPr lang="fr-BE" dirty="0" smtClean="0"/>
              <a:t> «</a:t>
            </a:r>
            <a:r>
              <a:rPr lang="fr-BE" dirty="0"/>
              <a:t> </a:t>
            </a:r>
            <a:r>
              <a:rPr lang="fr-BE" dirty="0" err="1" smtClean="0"/>
              <a:t>Smile</a:t>
            </a:r>
            <a:r>
              <a:rPr lang="fr-BE" dirty="0" smtClean="0"/>
              <a:t> » </a:t>
            </a:r>
            <a:r>
              <a:rPr lang="fr-BE" dirty="0" err="1" smtClean="0"/>
              <a:t>vector</a:t>
            </a:r>
            <a:r>
              <a:rPr lang="fr-BE" dirty="0" smtClean="0"/>
              <a:t> </a:t>
            </a:r>
            <a:r>
              <a:rPr lang="fr-BE" dirty="0" err="1" smtClean="0"/>
              <a:t>with</a:t>
            </a:r>
            <a:r>
              <a:rPr lang="fr-BE" dirty="0" smtClean="0"/>
              <a:t> offset for </a:t>
            </a:r>
            <a:r>
              <a:rPr lang="fr-BE" dirty="0" err="1" smtClean="0"/>
              <a:t>each</a:t>
            </a:r>
            <a:r>
              <a:rPr lang="fr-BE" dirty="0" smtClean="0"/>
              <a:t> </a:t>
            </a:r>
            <a:r>
              <a:rPr lang="fr-BE" dirty="0" err="1" smtClean="0"/>
              <a:t>column</a:t>
            </a:r>
            <a:r>
              <a:rPr lang="fr-BE" dirty="0" smtClean="0"/>
              <a:t> of the </a:t>
            </a:r>
            <a:r>
              <a:rPr lang="fr-BE" dirty="0" err="1" smtClean="0"/>
              <a:t>sensor</a:t>
            </a:r>
            <a:endParaRPr lang="fr-BE" dirty="0" smtClean="0"/>
          </a:p>
          <a:p>
            <a:pPr marL="1028700" lvl="1">
              <a:buFont typeface="Arial" panose="020B0604020202020204" pitchFamily="34" charset="0"/>
              <a:buChar char="•"/>
            </a:pPr>
            <a:endParaRPr lang="fr-BE" dirty="0" smtClean="0"/>
          </a:p>
          <a:p>
            <a:pPr marL="1028700" lvl="1">
              <a:buFont typeface="Arial" panose="020B0604020202020204" pitchFamily="34" charset="0"/>
              <a:buChar char="•"/>
            </a:pPr>
            <a:endParaRPr lang="fr-BE" dirty="0"/>
          </a:p>
        </p:txBody>
      </p:sp>
      <p:pic>
        <p:nvPicPr>
          <p:cNvPr id="1029" name="Picture 5" descr="C:\Users\pbarnabe\Desktop\col_center_signal_and_smooth_for_Smile_cal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68544"/>
            <a:ext cx="3672408" cy="143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barnabe\Desktop\col_center_oscill_for_Smile_cal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68544"/>
            <a:ext cx="3672409" cy="143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pbarnabe\Desktop\col150_vs_col_center_oscill_for_Smile_cal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612" y="3810675"/>
            <a:ext cx="3158808" cy="123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4716016" y="2346744"/>
            <a:ext cx="648072" cy="146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 descr="C:\Users\pbarnabe\Desktop\smile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288" y="5301208"/>
            <a:ext cx="5165487" cy="122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contenu 7"/>
          <p:cNvSpPr txBox="1">
            <a:spLocks noGrp="1"/>
          </p:cNvSpPr>
          <p:nvPr>
            <p:ph sz="quarter" idx="13"/>
          </p:nvPr>
        </p:nvSpPr>
        <p:spPr>
          <a:xfrm>
            <a:off x="827584" y="908720"/>
            <a:ext cx="806489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˃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alibri" pitchFamily="34" charset="0"/>
              <a:buChar char="+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24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Smile</a:t>
            </a:r>
            <a:r>
              <a:rPr lang="fr-BE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fr-BE" sz="24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Effect</a:t>
            </a:r>
            <a:r>
              <a:rPr lang="fr-BE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(</a:t>
            </a:r>
            <a:r>
              <a:rPr lang="fr-BE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VNIR)</a:t>
            </a:r>
          </a:p>
          <a:p>
            <a:pPr algn="r"/>
            <a:endParaRPr lang="fr-BE" sz="24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979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 txBox="1">
            <a:spLocks/>
          </p:cNvSpPr>
          <p:nvPr/>
        </p:nvSpPr>
        <p:spPr>
          <a:xfrm>
            <a:off x="827584" y="188640"/>
            <a:ext cx="8064896" cy="782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b="1" i="0" kern="1200" dirty="0">
                <a:ln w="12700">
                  <a:solidFill>
                    <a:schemeClr val="tx2"/>
                  </a:solidFill>
                </a:ln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 smtClean="0"/>
              <a:t>Calibration</a:t>
            </a:r>
            <a:endParaRPr lang="fr-BE" dirty="0"/>
          </a:p>
        </p:txBody>
      </p:sp>
      <p:sp>
        <p:nvSpPr>
          <p:cNvPr id="9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539552" y="908720"/>
            <a:ext cx="8352928" cy="576064"/>
          </a:xfrm>
        </p:spPr>
        <p:txBody>
          <a:bodyPr/>
          <a:lstStyle/>
          <a:p>
            <a:r>
              <a:rPr lang="fr-BE" sz="2000" dirty="0" err="1" smtClean="0"/>
              <a:t>Wavelength</a:t>
            </a:r>
            <a:r>
              <a:rPr lang="fr-BE" sz="2000" dirty="0" smtClean="0"/>
              <a:t> &amp; </a:t>
            </a:r>
            <a:r>
              <a:rPr lang="fr-BE" sz="2000" dirty="0" err="1" smtClean="0"/>
              <a:t>Radiometric</a:t>
            </a:r>
            <a:r>
              <a:rPr lang="fr-BE" sz="2000" dirty="0" smtClean="0"/>
              <a:t> </a:t>
            </a:r>
            <a:r>
              <a:rPr lang="fr-BE" sz="2000" dirty="0"/>
              <a:t>Calibration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11560" y="1412776"/>
            <a:ext cx="2372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Wavelength</a:t>
            </a:r>
            <a:r>
              <a:rPr lang="fr-BE" dirty="0" smtClean="0"/>
              <a:t> Calibration</a:t>
            </a:r>
            <a:endParaRPr lang="fr-BE" dirty="0"/>
          </a:p>
        </p:txBody>
      </p:sp>
      <p:pic>
        <p:nvPicPr>
          <p:cNvPr id="8" name="Imag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547" y="1772816"/>
            <a:ext cx="3504565" cy="1986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25" y="4941169"/>
            <a:ext cx="5170242" cy="118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45" y="4333746"/>
            <a:ext cx="2908935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649425" y="4149080"/>
            <a:ext cx="2395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Radiometric</a:t>
            </a:r>
            <a:r>
              <a:rPr lang="fr-BE" dirty="0" smtClean="0"/>
              <a:t> Calibration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574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827584" y="188640"/>
            <a:ext cx="8064896" cy="782960"/>
          </a:xfrm>
        </p:spPr>
        <p:txBody>
          <a:bodyPr/>
          <a:lstStyle/>
          <a:p>
            <a:r>
              <a:rPr lang="fr-BE" dirty="0"/>
              <a:t>Calibration</a:t>
            </a:r>
          </a:p>
        </p:txBody>
      </p:sp>
      <p:sp>
        <p:nvSpPr>
          <p:cNvPr id="21" name="Espace réservé du contenu 2"/>
          <p:cNvSpPr>
            <a:spLocks noGrp="1"/>
          </p:cNvSpPr>
          <p:nvPr>
            <p:ph idx="4294967295"/>
          </p:nvPr>
        </p:nvSpPr>
        <p:spPr>
          <a:xfrm>
            <a:off x="827584" y="1412775"/>
            <a:ext cx="8064896" cy="4682803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B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space réservé du contenu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827584" y="1412775"/>
                <a:ext cx="8064896" cy="4682803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BE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BE" dirty="0" err="1" smtClean="0"/>
                  <a:t>From</a:t>
                </a:r>
                <a:r>
                  <a:rPr lang="fr-BE" dirty="0" smtClean="0"/>
                  <a:t> signal to </a:t>
                </a:r>
                <a:r>
                  <a:rPr lang="fr-BE" dirty="0" err="1" smtClean="0"/>
                  <a:t>reflectance</a:t>
                </a:r>
                <a:r>
                  <a:rPr lang="fr-BE" dirty="0" smtClean="0"/>
                  <a:t> (for a pixel [</a:t>
                </a:r>
                <a:r>
                  <a:rPr lang="fr-BE" dirty="0" err="1" smtClean="0"/>
                  <a:t>x,y</a:t>
                </a:r>
                <a:r>
                  <a:rPr lang="fr-BE" dirty="0" smtClean="0"/>
                  <a:t>]):</a:t>
                </a:r>
              </a:p>
              <a:p>
                <a:pPr marL="1657350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𝑅𝑒𝑓𝑙𝑒𝑐𝑡𝑎𝑛𝑐𝑒</m:t>
                      </m:r>
                      <m:d>
                        <m:d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fr-BE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latin typeface="Cambria Math"/>
                            </a:rPr>
                            <m:t>𝐿</m:t>
                          </m:r>
                          <m:d>
                            <m:d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BE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fr-BE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fr-BE" b="0" i="1" smtClean="0">
                              <a:latin typeface="Cambria Math"/>
                            </a:rPr>
                            <m:t>−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𝐵</m:t>
                          </m:r>
                          <m:d>
                            <m:d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BE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fr-BE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fr-BE" b="0" i="1" smtClean="0">
                              <a:latin typeface="Cambria Math"/>
                            </a:rPr>
                            <m:t>𝑊</m:t>
                          </m:r>
                          <m:d>
                            <m:d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BE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fr-BE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fr-BE" b="0" i="1" smtClean="0">
                              <a:latin typeface="Cambria Math"/>
                            </a:rPr>
                            <m:t>−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𝐵</m:t>
                          </m:r>
                          <m:d>
                            <m:d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BE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fr-BE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fr-BE" b="0" dirty="0" smtClean="0"/>
              </a:p>
              <a:p>
                <a:r>
                  <a:rPr lang="fr-BE" sz="1400" dirty="0"/>
                  <a:t> </a:t>
                </a:r>
                <a:r>
                  <a:rPr lang="fr-BE" sz="1400" dirty="0" smtClean="0"/>
                  <a:t>     </a:t>
                </a:r>
              </a:p>
              <a:p>
                <a:r>
                  <a:rPr lang="fr-BE" sz="1400" dirty="0" err="1" smtClean="0"/>
                  <a:t>Where</a:t>
                </a:r>
                <a:r>
                  <a:rPr lang="fr-BE" sz="1400" dirty="0" smtClean="0"/>
                  <a:t>: B = Black </a:t>
                </a:r>
                <a:r>
                  <a:rPr lang="fr-BE" sz="1400" dirty="0" err="1" smtClean="0"/>
                  <a:t>reference</a:t>
                </a:r>
                <a:r>
                  <a:rPr lang="fr-BE" sz="1400" dirty="0" smtClean="0"/>
                  <a:t>, pixel </a:t>
                </a:r>
                <a:r>
                  <a:rPr lang="fr-BE" sz="1400" i="1" dirty="0"/>
                  <a:t>x</a:t>
                </a:r>
                <a:r>
                  <a:rPr lang="fr-BE" sz="1400" dirty="0" smtClean="0"/>
                  <a:t> of the line, </a:t>
                </a:r>
                <a:r>
                  <a:rPr lang="fr-BE" sz="1400" dirty="0" err="1" smtClean="0"/>
                  <a:t>wavelength</a:t>
                </a:r>
                <a:r>
                  <a:rPr lang="fr-BE" sz="1400" dirty="0" smtClean="0"/>
                  <a:t> </a:t>
                </a:r>
                <a:r>
                  <a:rPr lang="fr-BE" sz="1400" i="1" dirty="0" smtClean="0"/>
                  <a:t>i</a:t>
                </a:r>
              </a:p>
              <a:p>
                <a:r>
                  <a:rPr lang="fr-BE" sz="1400" dirty="0" smtClean="0"/>
                  <a:t>                    W= White </a:t>
                </a:r>
                <a:r>
                  <a:rPr lang="fr-BE" sz="1400" dirty="0" err="1" smtClean="0"/>
                  <a:t>reference</a:t>
                </a:r>
                <a:r>
                  <a:rPr lang="fr-BE" sz="1400" dirty="0"/>
                  <a:t>, pixel </a:t>
                </a:r>
                <a:r>
                  <a:rPr lang="fr-BE" sz="1400" i="1" dirty="0" smtClean="0"/>
                  <a:t>x</a:t>
                </a:r>
                <a:r>
                  <a:rPr lang="fr-BE" sz="1400" dirty="0" smtClean="0"/>
                  <a:t> </a:t>
                </a:r>
                <a:r>
                  <a:rPr lang="fr-BE" sz="1400" dirty="0"/>
                  <a:t>of the line, </a:t>
                </a:r>
                <a:r>
                  <a:rPr lang="fr-BE" sz="1400" dirty="0" err="1"/>
                  <a:t>wavelength</a:t>
                </a:r>
                <a:r>
                  <a:rPr lang="fr-BE" sz="1400" dirty="0"/>
                  <a:t> </a:t>
                </a:r>
                <a:r>
                  <a:rPr lang="fr-BE" sz="1400" i="1" dirty="0" smtClean="0"/>
                  <a:t>i</a:t>
                </a:r>
                <a:endParaRPr lang="fr-BE" i="1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B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BE" dirty="0" err="1" smtClean="0"/>
                  <a:t>Reflectance</a:t>
                </a:r>
                <a:r>
                  <a:rPr lang="fr-BE" dirty="0" smtClean="0"/>
                  <a:t> </a:t>
                </a:r>
                <a:r>
                  <a:rPr lang="fr-BE" dirty="0" err="1" smtClean="0"/>
                  <a:t>presents</a:t>
                </a:r>
                <a:r>
                  <a:rPr lang="fr-BE" dirty="0" smtClean="0"/>
                  <a:t> variations </a:t>
                </a:r>
                <a:r>
                  <a:rPr lang="fr-BE" dirty="0" err="1" smtClean="0"/>
                  <a:t>depending</a:t>
                </a:r>
                <a:r>
                  <a:rPr lang="fr-BE" dirty="0" smtClean="0"/>
                  <a:t> of the position of the fragment, </a:t>
                </a:r>
                <a:r>
                  <a:rPr lang="fr-BE" dirty="0" err="1" smtClean="0"/>
                  <a:t>his</a:t>
                </a:r>
                <a:r>
                  <a:rPr lang="fr-BE" dirty="0" smtClean="0"/>
                  <a:t> orientation, etc. -&gt; Normalisation to « signatures » (for </a:t>
                </a:r>
                <a:r>
                  <a:rPr lang="fr-BE" i="1" dirty="0" smtClean="0"/>
                  <a:t>k</a:t>
                </a:r>
                <a:r>
                  <a:rPr lang="fr-BE" dirty="0" smtClean="0"/>
                  <a:t> </a:t>
                </a:r>
                <a:r>
                  <a:rPr lang="fr-BE" dirty="0" err="1" smtClean="0"/>
                  <a:t>wavelengths</a:t>
                </a:r>
                <a:r>
                  <a:rPr lang="fr-BE" dirty="0" smtClean="0"/>
                  <a:t>)</a:t>
                </a:r>
              </a:p>
              <a:p>
                <a:pPr marL="120015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𝑁𝑜𝑟𝑚</m:t>
                      </m:r>
                      <m:r>
                        <a:rPr lang="fr-BE" b="0" i="1" smtClean="0">
                          <a:latin typeface="Cambria Math"/>
                        </a:rPr>
                        <m:t>. </m:t>
                      </m:r>
                      <m:r>
                        <a:rPr lang="fr-BE" b="0" i="1" smtClean="0">
                          <a:latin typeface="Cambria Math"/>
                        </a:rPr>
                        <m:t>𝑅𝑒𝑓𝑙𝑒𝑐𝑡𝑎𝑛𝑐𝑒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fr-BE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fr-BE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fr-BE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BE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i="1">
                              <a:latin typeface="Cambria Math"/>
                            </a:rPr>
                            <m:t>𝑅𝑒𝑓𝑙𝑒𝑐𝑡𝑎𝑛𝑐𝑒</m:t>
                          </m:r>
                          <m:d>
                            <m:dPr>
                              <m:ctrlPr>
                                <a:rPr lang="fr-BE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BE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fr-BE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ctrlPr>
                                <a:rPr lang="fr-BE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fr-BE" b="0" i="1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fr-BE" b="0" i="1" smtClean="0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fr-BE" b="0" i="1" smtClean="0">
                                  <a:latin typeface="Cambria Math"/>
                                </a:rPr>
                                <m:t>𝑘</m:t>
                              </m:r>
                            </m:sup>
                            <m:e>
                              <m:r>
                                <a:rPr lang="fr-BE" i="1">
                                  <a:latin typeface="Cambria Math"/>
                                </a:rPr>
                                <m:t>𝑅𝑒𝑓𝑙𝑒𝑐𝑡𝑎𝑛𝑐𝑒</m:t>
                              </m:r>
                              <m:d>
                                <m:dPr>
                                  <m:ctrlPr>
                                    <a:rPr lang="fr-BE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BE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latin typeface="Cambria Math"/>
                                        </a:rPr>
                                        <m:t>λ</m:t>
                                      </m:r>
                                    </m:e>
                                    <m:sub>
                                      <m:r>
                                        <a:rPr lang="fr-BE" b="0" i="1" smtClean="0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fr-BE" dirty="0"/>
              </a:p>
              <a:p>
                <a:pPr marL="1028700" lvl="1">
                  <a:buFont typeface="Arial" panose="020B0604020202020204" pitchFamily="34" charset="0"/>
                  <a:buChar char="•"/>
                </a:pPr>
                <a:endParaRPr lang="fr-BE" dirty="0" smtClean="0"/>
              </a:p>
              <a:p>
                <a:pPr marL="1028700" lvl="1">
                  <a:buFont typeface="Arial" panose="020B0604020202020204" pitchFamily="34" charset="0"/>
                  <a:buChar char="•"/>
                </a:pPr>
                <a:endParaRPr lang="fr-BE" dirty="0"/>
              </a:p>
            </p:txBody>
          </p:sp>
        </mc:Choice>
        <mc:Fallback xmlns="">
          <p:sp>
            <p:nvSpPr>
              <p:cNvPr id="11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827584" y="1412775"/>
                <a:ext cx="8064896" cy="4682803"/>
              </a:xfrm>
              <a:prstGeom prst="rect">
                <a:avLst/>
              </a:prstGeom>
              <a:blipFill rotWithShape="1">
                <a:blip r:embed="rId3"/>
                <a:stretch>
                  <a:fillRect l="-529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04134"/>
            <a:ext cx="3491880" cy="166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1" y="4869160"/>
            <a:ext cx="3349629" cy="160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539552" y="908720"/>
            <a:ext cx="8352928" cy="576064"/>
          </a:xfrm>
        </p:spPr>
        <p:txBody>
          <a:bodyPr/>
          <a:lstStyle/>
          <a:p>
            <a:r>
              <a:rPr lang="fr-BE" sz="2000" dirty="0" err="1" smtClean="0"/>
              <a:t>Radiometric</a:t>
            </a:r>
            <a:r>
              <a:rPr lang="fr-BE" sz="2000" dirty="0" smtClean="0"/>
              <a:t> Calibration &amp; </a:t>
            </a:r>
            <a:r>
              <a:rPr lang="fr-BE" sz="2000" dirty="0" err="1" smtClean="0"/>
              <a:t>Reflectance</a:t>
            </a:r>
            <a:r>
              <a:rPr lang="fr-BE" sz="2000" dirty="0" smtClean="0"/>
              <a:t> </a:t>
            </a:r>
            <a:r>
              <a:rPr lang="fr-BE" sz="2000" dirty="0" err="1" smtClean="0"/>
              <a:t>normalization</a:t>
            </a:r>
            <a:endParaRPr lang="fr-BE" sz="2000" dirty="0"/>
          </a:p>
        </p:txBody>
      </p:sp>
    </p:spTree>
    <p:extLst>
      <p:ext uri="{BB962C8B-B14F-4D97-AF65-F5344CB8AC3E}">
        <p14:creationId xmlns:p14="http://schemas.microsoft.com/office/powerpoint/2010/main" val="396621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C3FA5-BCF1-4293-BDB2-C23140B060F6}" type="slidenum">
              <a:rPr lang="fr-BE" smtClean="0"/>
              <a:pPr/>
              <a:t>2</a:t>
            </a:fld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>
                <a:ln w="12700">
                  <a:noFill/>
                </a:ln>
              </a:rPr>
              <a:t>GeMMe</a:t>
            </a:r>
            <a:r>
              <a:rPr lang="fr-BE" dirty="0" smtClean="0">
                <a:ln w="12700">
                  <a:noFill/>
                </a:ln>
              </a:rPr>
              <a:t> </a:t>
            </a:r>
            <a:r>
              <a:rPr lang="fr-BE" dirty="0" err="1" smtClean="0">
                <a:ln w="12700">
                  <a:noFill/>
                </a:ln>
              </a:rPr>
              <a:t>Research</a:t>
            </a:r>
            <a:r>
              <a:rPr lang="fr-BE" dirty="0" smtClean="0">
                <a:ln w="12700">
                  <a:noFill/>
                </a:ln>
              </a:rPr>
              <a:t> Unit</a:t>
            </a:r>
            <a:endParaRPr lang="fr-BE" dirty="0">
              <a:ln w="12700">
                <a:noFill/>
              </a:ln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980340"/>
            <a:ext cx="8064449" cy="3464801"/>
          </a:xfrm>
          <a:prstGeom prst="rect">
            <a:avLst/>
          </a:prstGeom>
        </p:spPr>
      </p:pic>
      <p:pic>
        <p:nvPicPr>
          <p:cNvPr id="14" name="Espace réservé du contenu 1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132856"/>
            <a:ext cx="2088232" cy="2088232"/>
          </a:xfrm>
        </p:spPr>
      </p:pic>
    </p:spTree>
    <p:extLst>
      <p:ext uri="{BB962C8B-B14F-4D97-AF65-F5344CB8AC3E}">
        <p14:creationId xmlns:p14="http://schemas.microsoft.com/office/powerpoint/2010/main" val="239364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 txBox="1">
            <a:spLocks/>
          </p:cNvSpPr>
          <p:nvPr/>
        </p:nvSpPr>
        <p:spPr>
          <a:xfrm>
            <a:off x="827584" y="188640"/>
            <a:ext cx="8064896" cy="782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b="1" i="0" kern="1200" dirty="0">
                <a:ln w="12700">
                  <a:solidFill>
                    <a:schemeClr val="tx2"/>
                  </a:solidFill>
                </a:ln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 smtClean="0"/>
              <a:t>Calibration</a:t>
            </a:r>
            <a:endParaRPr lang="fr-BE" dirty="0"/>
          </a:p>
        </p:txBody>
      </p:sp>
      <p:sp>
        <p:nvSpPr>
          <p:cNvPr id="2" name="ZoneTexte 1"/>
          <p:cNvSpPr txBox="1"/>
          <p:nvPr/>
        </p:nvSpPr>
        <p:spPr>
          <a:xfrm>
            <a:off x="816450" y="1515472"/>
            <a:ext cx="58653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smtClean="0"/>
              <a:t>Cameras </a:t>
            </a:r>
            <a:r>
              <a:rPr lang="fr-BE" dirty="0" err="1" smtClean="0"/>
              <a:t>alignment</a:t>
            </a:r>
            <a:endParaRPr lang="fr-B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 smtClean="0"/>
              <a:t>Roll, to </a:t>
            </a:r>
            <a:r>
              <a:rPr lang="fr-BE" dirty="0" err="1" smtClean="0"/>
              <a:t>measure</a:t>
            </a:r>
            <a:r>
              <a:rPr lang="fr-BE" dirty="0" smtClean="0"/>
              <a:t> </a:t>
            </a:r>
            <a:r>
              <a:rPr lang="fr-BE" dirty="0" err="1" smtClean="0"/>
              <a:t>parallel</a:t>
            </a:r>
            <a:r>
              <a:rPr lang="fr-BE" dirty="0" smtClean="0"/>
              <a:t> </a:t>
            </a:r>
            <a:r>
              <a:rPr lang="fr-BE" dirty="0" err="1" smtClean="0"/>
              <a:t>lines</a:t>
            </a:r>
            <a:r>
              <a:rPr lang="fr-BE" dirty="0" smtClean="0"/>
              <a:t> (</a:t>
            </a:r>
            <a:r>
              <a:rPr lang="fr-BE" dirty="0" err="1" smtClean="0"/>
              <a:t>loose</a:t>
            </a:r>
            <a:r>
              <a:rPr lang="fr-BE" dirty="0" smtClean="0"/>
              <a:t> </a:t>
            </a:r>
            <a:r>
              <a:rPr lang="fr-BE" dirty="0" err="1" smtClean="0"/>
              <a:t>fitting</a:t>
            </a:r>
            <a:r>
              <a:rPr lang="fr-BE" dirty="0" smtClean="0"/>
              <a:t> </a:t>
            </a:r>
            <a:r>
              <a:rPr lang="fr-BE" dirty="0" err="1" smtClean="0"/>
              <a:t>screw</a:t>
            </a:r>
            <a:r>
              <a:rPr lang="fr-BE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 smtClean="0"/>
              <a:t>Pitch, to </a:t>
            </a:r>
            <a:r>
              <a:rPr lang="fr-BE" dirty="0" err="1" smtClean="0"/>
              <a:t>measure</a:t>
            </a:r>
            <a:r>
              <a:rPr lang="fr-BE" dirty="0" smtClean="0"/>
              <a:t> the </a:t>
            </a:r>
            <a:r>
              <a:rPr lang="fr-BE" dirty="0" err="1" smtClean="0"/>
              <a:t>same</a:t>
            </a:r>
            <a:r>
              <a:rPr lang="fr-BE" dirty="0" smtClean="0"/>
              <a:t> line (</a:t>
            </a:r>
            <a:r>
              <a:rPr lang="fr-BE" dirty="0" err="1" smtClean="0"/>
              <a:t>mirrors</a:t>
            </a:r>
            <a:r>
              <a:rPr lang="fr-BE" dirty="0" smtClean="0"/>
              <a:t> orientation)</a:t>
            </a:r>
          </a:p>
          <a:p>
            <a:pPr lvl="1"/>
            <a:r>
              <a:rPr lang="fr-BE" dirty="0"/>
              <a:t>	</a:t>
            </a:r>
            <a:endParaRPr lang="fr-BE" dirty="0" smtClean="0"/>
          </a:p>
          <a:p>
            <a:r>
              <a:rPr lang="fr-BE" dirty="0" smtClean="0"/>
              <a:t>=&gt; Use of a fine </a:t>
            </a:r>
            <a:r>
              <a:rPr lang="fr-BE" dirty="0" err="1" smtClean="0"/>
              <a:t>reflectant</a:t>
            </a:r>
            <a:r>
              <a:rPr lang="fr-BE" dirty="0" smtClean="0"/>
              <a:t> string</a:t>
            </a:r>
          </a:p>
          <a:p>
            <a:endParaRPr lang="fr-B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smtClean="0"/>
              <a:t>Pixel </a:t>
            </a:r>
            <a:r>
              <a:rPr lang="fr-BE" dirty="0" err="1" smtClean="0"/>
              <a:t>merging</a:t>
            </a:r>
            <a:endParaRPr lang="fr-BE" dirty="0"/>
          </a:p>
          <a:p>
            <a:endParaRPr lang="fr-BE" dirty="0"/>
          </a:p>
        </p:txBody>
      </p:sp>
      <p:sp>
        <p:nvSpPr>
          <p:cNvPr id="3" name="ZoneTexte 2"/>
          <p:cNvSpPr txBox="1"/>
          <p:nvPr/>
        </p:nvSpPr>
        <p:spPr>
          <a:xfrm>
            <a:off x="1331640" y="22048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BE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73016"/>
            <a:ext cx="7600982" cy="294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539552" y="908720"/>
            <a:ext cx="8352928" cy="576064"/>
          </a:xfrm>
        </p:spPr>
        <p:txBody>
          <a:bodyPr/>
          <a:lstStyle/>
          <a:p>
            <a:r>
              <a:rPr lang="fr-BE" sz="2000" dirty="0" err="1" smtClean="0"/>
              <a:t>Geometric</a:t>
            </a:r>
            <a:r>
              <a:rPr lang="fr-BE" sz="2000" dirty="0" smtClean="0"/>
              <a:t> calibration for registration</a:t>
            </a:r>
            <a:endParaRPr lang="fr-BE" sz="2000" dirty="0"/>
          </a:p>
        </p:txBody>
      </p:sp>
    </p:spTree>
    <p:extLst>
      <p:ext uri="{BB962C8B-B14F-4D97-AF65-F5344CB8AC3E}">
        <p14:creationId xmlns:p14="http://schemas.microsoft.com/office/powerpoint/2010/main" val="360089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 txBox="1">
            <a:spLocks/>
          </p:cNvSpPr>
          <p:nvPr/>
        </p:nvSpPr>
        <p:spPr>
          <a:xfrm>
            <a:off x="827584" y="188640"/>
            <a:ext cx="8064896" cy="782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b="1" i="0" kern="1200" dirty="0">
                <a:ln w="12700">
                  <a:solidFill>
                    <a:schemeClr val="tx2"/>
                  </a:solidFill>
                </a:ln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 smtClean="0"/>
              <a:t>Calibration</a:t>
            </a:r>
            <a:endParaRPr lang="fr-B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3892598" cy="271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816450" y="1515472"/>
            <a:ext cx="65977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smtClean="0"/>
              <a:t>Pixel </a:t>
            </a:r>
            <a:r>
              <a:rPr lang="fr-BE" dirty="0" err="1" smtClean="0"/>
              <a:t>merging</a:t>
            </a:r>
            <a:endParaRPr lang="fr-BE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 smtClean="0"/>
              <a:t>Offsets in spatial pixels </a:t>
            </a:r>
            <a:r>
              <a:rPr lang="fr-BE" u="sng" dirty="0" smtClean="0"/>
              <a:t>and</a:t>
            </a:r>
            <a:r>
              <a:rPr lang="fr-BE" dirty="0" smtClean="0"/>
              <a:t> frame </a:t>
            </a:r>
            <a:r>
              <a:rPr lang="fr-BE" dirty="0" err="1" smtClean="0"/>
              <a:t>number</a:t>
            </a:r>
            <a:r>
              <a:rPr lang="fr-BE" dirty="0" smtClean="0"/>
              <a:t> </a:t>
            </a:r>
            <a:r>
              <a:rPr lang="fr-BE" dirty="0" err="1" smtClean="0"/>
              <a:t>between</a:t>
            </a:r>
            <a:r>
              <a:rPr lang="fr-BE" dirty="0" smtClean="0"/>
              <a:t> cameras</a:t>
            </a:r>
            <a:endParaRPr lang="fr-BE" dirty="0"/>
          </a:p>
          <a:p>
            <a:endParaRPr lang="fr-BE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52148"/>
            <a:ext cx="4059502" cy="27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539552" y="908720"/>
            <a:ext cx="8352928" cy="576064"/>
          </a:xfrm>
        </p:spPr>
        <p:txBody>
          <a:bodyPr/>
          <a:lstStyle/>
          <a:p>
            <a:r>
              <a:rPr lang="fr-BE" sz="2000" dirty="0" err="1" smtClean="0"/>
              <a:t>Geometric</a:t>
            </a:r>
            <a:r>
              <a:rPr lang="fr-BE" sz="2000" dirty="0" smtClean="0"/>
              <a:t> calibration for registration</a:t>
            </a:r>
            <a:endParaRPr lang="fr-BE" sz="2000" dirty="0"/>
          </a:p>
        </p:txBody>
      </p:sp>
    </p:spTree>
    <p:extLst>
      <p:ext uri="{BB962C8B-B14F-4D97-AF65-F5344CB8AC3E}">
        <p14:creationId xmlns:p14="http://schemas.microsoft.com/office/powerpoint/2010/main" val="167783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827584" y="188640"/>
            <a:ext cx="8064896" cy="782960"/>
          </a:xfrm>
        </p:spPr>
        <p:txBody>
          <a:bodyPr/>
          <a:lstStyle/>
          <a:p>
            <a:r>
              <a:rPr lang="fr-BE" dirty="0"/>
              <a:t>Calibration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539552" y="908720"/>
            <a:ext cx="8352928" cy="576064"/>
          </a:xfrm>
        </p:spPr>
        <p:txBody>
          <a:bodyPr/>
          <a:lstStyle/>
          <a:p>
            <a:r>
              <a:rPr lang="en-US" sz="2000" dirty="0" err="1">
                <a:effectLst/>
              </a:rPr>
              <a:t>Hyperspectral</a:t>
            </a:r>
            <a:r>
              <a:rPr lang="en-US" sz="2000" dirty="0">
                <a:effectLst/>
              </a:rPr>
              <a:t> machine vision applied to mineral industry and recycling</a:t>
            </a:r>
            <a:endParaRPr lang="fr-BE" sz="2000" dirty="0"/>
          </a:p>
        </p:txBody>
      </p:sp>
      <p:sp>
        <p:nvSpPr>
          <p:cNvPr id="21" name="Espace réservé du contenu 2"/>
          <p:cNvSpPr>
            <a:spLocks noGrp="1"/>
          </p:cNvSpPr>
          <p:nvPr>
            <p:ph idx="4294967295"/>
          </p:nvPr>
        </p:nvSpPr>
        <p:spPr>
          <a:xfrm>
            <a:off x="827584" y="1412775"/>
            <a:ext cx="8064896" cy="4682803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B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4294967295"/>
          </p:nvPr>
        </p:nvSpPr>
        <p:spPr>
          <a:xfrm>
            <a:off x="827584" y="1412775"/>
            <a:ext cx="8064896" cy="468280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Non linearity + Noisy signal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GB" dirty="0" smtClean="0"/>
              <a:t>Depending of the orientation of fragments and hence the actual response of the sensor, reflectance calculated in comparison of the 99% diffuse refl. </a:t>
            </a:r>
            <a:r>
              <a:rPr lang="en-GB" dirty="0" err="1" smtClean="0"/>
              <a:t>Spectralon</a:t>
            </a:r>
            <a:r>
              <a:rPr lang="en-GB" dirty="0" smtClean="0"/>
              <a:t> may be biased</a:t>
            </a:r>
          </a:p>
          <a:p>
            <a:pPr lvl="1" indent="0">
              <a:buNone/>
            </a:pPr>
            <a:r>
              <a:rPr lang="en-GB" dirty="0" smtClean="0"/>
              <a:t>	=&gt; “Steps” between corrected reflectance of the 2 cameras may appear for a lot of pixels (especially when signal-to-noise ratio decreases)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85" y="3076872"/>
            <a:ext cx="5040111" cy="315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/>
          <p:cNvSpPr/>
          <p:nvPr/>
        </p:nvSpPr>
        <p:spPr>
          <a:xfrm>
            <a:off x="1979712" y="4437112"/>
            <a:ext cx="288032" cy="288032"/>
          </a:xfrm>
          <a:prstGeom prst="ellipse">
            <a:avLst/>
          </a:prstGeom>
          <a:noFill/>
          <a:ln w="3175"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66716"/>
            <a:ext cx="3394466" cy="156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5974848" y="6135687"/>
            <a:ext cx="3071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200" dirty="0" err="1" smtClean="0"/>
              <a:t>Combination</a:t>
            </a:r>
            <a:r>
              <a:rPr lang="fr-BE" sz="1200" dirty="0" smtClean="0"/>
              <a:t> of </a:t>
            </a:r>
            <a:r>
              <a:rPr lang="fr-BE" sz="1200" dirty="0" err="1" smtClean="0"/>
              <a:t>halogen</a:t>
            </a:r>
            <a:r>
              <a:rPr lang="fr-BE" sz="1200" dirty="0" smtClean="0"/>
              <a:t> light source </a:t>
            </a:r>
            <a:r>
              <a:rPr lang="fr-BE" sz="1200" dirty="0" err="1" smtClean="0"/>
              <a:t>spectrum</a:t>
            </a:r>
            <a:endParaRPr lang="fr-BE" sz="1200" dirty="0" smtClean="0"/>
          </a:p>
          <a:p>
            <a:pPr algn="ctr"/>
            <a:r>
              <a:rPr lang="fr-BE" sz="1200" dirty="0" smtClean="0"/>
              <a:t>and CMOS </a:t>
            </a:r>
            <a:r>
              <a:rPr lang="fr-BE" sz="1200" dirty="0" err="1" smtClean="0"/>
              <a:t>response</a:t>
            </a:r>
            <a:r>
              <a:rPr lang="fr-BE" sz="1200" dirty="0" smtClean="0"/>
              <a:t> in VNIR</a:t>
            </a:r>
            <a:endParaRPr lang="fr-BE" sz="12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649" y="2959232"/>
            <a:ext cx="1834973" cy="126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5459064" y="4175502"/>
            <a:ext cx="2281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050" dirty="0" err="1" smtClean="0"/>
              <a:t>Sensivity</a:t>
            </a:r>
            <a:r>
              <a:rPr lang="fr-BE" sz="1050" dirty="0" smtClean="0"/>
              <a:t> of </a:t>
            </a:r>
            <a:r>
              <a:rPr lang="fr-BE" sz="1050" dirty="0" err="1" smtClean="0"/>
              <a:t>Photonfocus</a:t>
            </a:r>
            <a:r>
              <a:rPr lang="fr-BE" sz="1050" dirty="0" smtClean="0"/>
              <a:t> CMOS</a:t>
            </a:r>
            <a:endParaRPr lang="fr-BE" sz="1050" dirty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440" y="3773195"/>
            <a:ext cx="2890259" cy="190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10206097" y="5675715"/>
            <a:ext cx="16818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dirty="0" err="1" smtClean="0"/>
              <a:t>Sensibilty</a:t>
            </a:r>
            <a:r>
              <a:rPr lang="fr-BE" sz="1100" dirty="0" smtClean="0"/>
              <a:t> of a MCT </a:t>
            </a:r>
            <a:r>
              <a:rPr lang="fr-BE" sz="1100" dirty="0" err="1" smtClean="0"/>
              <a:t>sensor</a:t>
            </a:r>
            <a:endParaRPr lang="fr-BE" sz="1100" dirty="0"/>
          </a:p>
        </p:txBody>
      </p:sp>
      <p:pic>
        <p:nvPicPr>
          <p:cNvPr id="14" name="Picture 5" descr="http://www.olympusmicro.com/primer/lightandcolor/images/lightsourcesfigure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01" y="3014760"/>
            <a:ext cx="1519238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7489741" y="4256333"/>
            <a:ext cx="178446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700" dirty="0" smtClean="0"/>
              <a:t>(Source :  http://www.olympusmicro.com)</a:t>
            </a:r>
            <a:endParaRPr lang="fr-BE" sz="700" dirty="0"/>
          </a:p>
        </p:txBody>
      </p:sp>
      <p:cxnSp>
        <p:nvCxnSpPr>
          <p:cNvPr id="5" name="Connecteur en arc 4"/>
          <p:cNvCxnSpPr/>
          <p:nvPr/>
        </p:nvCxnSpPr>
        <p:spPr>
          <a:xfrm rot="5400000">
            <a:off x="7073546" y="3951787"/>
            <a:ext cx="685538" cy="648075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en arc 6"/>
          <p:cNvCxnSpPr/>
          <p:nvPr/>
        </p:nvCxnSpPr>
        <p:spPr>
          <a:xfrm rot="16200000" flipH="1">
            <a:off x="5978119" y="4149734"/>
            <a:ext cx="537443" cy="469361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27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827584" y="188640"/>
            <a:ext cx="8064896" cy="782960"/>
          </a:xfrm>
        </p:spPr>
        <p:txBody>
          <a:bodyPr/>
          <a:lstStyle/>
          <a:p>
            <a:r>
              <a:rPr lang="fr-BE" dirty="0"/>
              <a:t>Calibration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539552" y="908720"/>
            <a:ext cx="8352928" cy="576064"/>
          </a:xfrm>
        </p:spPr>
        <p:txBody>
          <a:bodyPr/>
          <a:lstStyle/>
          <a:p>
            <a:r>
              <a:rPr lang="en-US" sz="2000" dirty="0" err="1">
                <a:effectLst/>
              </a:rPr>
              <a:t>Hyperspectral</a:t>
            </a:r>
            <a:r>
              <a:rPr lang="en-US" sz="2000" dirty="0">
                <a:effectLst/>
              </a:rPr>
              <a:t> machine vision applied to mineral industry and recycling</a:t>
            </a:r>
            <a:endParaRPr lang="fr-BE" sz="2000" dirty="0"/>
          </a:p>
        </p:txBody>
      </p:sp>
      <p:sp>
        <p:nvSpPr>
          <p:cNvPr id="21" name="Espace réservé du contenu 2"/>
          <p:cNvSpPr>
            <a:spLocks noGrp="1"/>
          </p:cNvSpPr>
          <p:nvPr>
            <p:ph idx="4294967295"/>
          </p:nvPr>
        </p:nvSpPr>
        <p:spPr>
          <a:xfrm>
            <a:off x="827584" y="1412775"/>
            <a:ext cx="8064896" cy="4682803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B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4294967295"/>
          </p:nvPr>
        </p:nvSpPr>
        <p:spPr>
          <a:xfrm>
            <a:off x="827584" y="1412775"/>
            <a:ext cx="8064896" cy="468280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Dynamic noise (moving pattern)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GB" dirty="0" smtClean="0"/>
              <a:t>Delta of subsequent “dark” frames (taken with shutter on) at:</a:t>
            </a:r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12" y="2828880"/>
            <a:ext cx="3968512" cy="297638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735" y="2812949"/>
            <a:ext cx="3989753" cy="299231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330017" y="2492896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25 FPS</a:t>
            </a:r>
            <a:endParaRPr lang="fr-BE" dirty="0"/>
          </a:p>
        </p:txBody>
      </p:sp>
      <p:sp>
        <p:nvSpPr>
          <p:cNvPr id="13" name="ZoneTexte 12"/>
          <p:cNvSpPr txBox="1"/>
          <p:nvPr/>
        </p:nvSpPr>
        <p:spPr>
          <a:xfrm>
            <a:off x="6578489" y="2483604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100 FPS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7691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827584" y="188640"/>
            <a:ext cx="8064896" cy="782960"/>
          </a:xfrm>
        </p:spPr>
        <p:txBody>
          <a:bodyPr/>
          <a:lstStyle/>
          <a:p>
            <a:r>
              <a:rPr lang="fr-BE" dirty="0"/>
              <a:t>Calibration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539552" y="908720"/>
            <a:ext cx="8352928" cy="576064"/>
          </a:xfrm>
        </p:spPr>
        <p:txBody>
          <a:bodyPr/>
          <a:lstStyle/>
          <a:p>
            <a:r>
              <a:rPr lang="en-US" sz="2000" dirty="0" err="1">
                <a:effectLst/>
              </a:rPr>
              <a:t>Hyperspectral</a:t>
            </a:r>
            <a:r>
              <a:rPr lang="en-US" sz="2000" dirty="0">
                <a:effectLst/>
              </a:rPr>
              <a:t> machine vision applied to mineral industry and recycling</a:t>
            </a:r>
            <a:endParaRPr lang="fr-BE" sz="2000" dirty="0"/>
          </a:p>
        </p:txBody>
      </p:sp>
      <p:sp>
        <p:nvSpPr>
          <p:cNvPr id="21" name="Espace réservé du contenu 2"/>
          <p:cNvSpPr>
            <a:spLocks noGrp="1"/>
          </p:cNvSpPr>
          <p:nvPr>
            <p:ph idx="4294967295"/>
          </p:nvPr>
        </p:nvSpPr>
        <p:spPr>
          <a:xfrm>
            <a:off x="827584" y="1412775"/>
            <a:ext cx="8064896" cy="4682803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B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4294967295"/>
          </p:nvPr>
        </p:nvSpPr>
        <p:spPr>
          <a:xfrm>
            <a:off x="827584" y="1412775"/>
            <a:ext cx="8064896" cy="468280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Dynamic noise (moving pattern)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GB" dirty="0" smtClean="0"/>
              <a:t>Effect visible in noisy bands, for low reflectance objects…</a:t>
            </a:r>
            <a:endParaRPr lang="en-GB" dirty="0"/>
          </a:p>
        </p:txBody>
      </p:sp>
      <p:pic>
        <p:nvPicPr>
          <p:cNvPr id="7170" name="Picture 2" descr="C:\Users\pbarnabe\Desktop\moving_nois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132856"/>
            <a:ext cx="4248472" cy="42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78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Conclusions</a:t>
            </a:r>
            <a:endParaRPr lang="fr-BE" dirty="0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827584" y="1412775"/>
            <a:ext cx="8064896" cy="4682803"/>
          </a:xfrm>
        </p:spPr>
        <p:txBody>
          <a:bodyPr>
            <a:normAutofit fontScale="85000" lnSpcReduction="20000"/>
          </a:bodyPr>
          <a:lstStyle/>
          <a:p>
            <a:pPr marL="0" lvl="1" indent="0">
              <a:buNone/>
            </a:pPr>
            <a:r>
              <a:rPr lang="en-GB" sz="22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Remarks :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200" smtClean="0">
                <a:solidFill>
                  <a:schemeClr val="tx2"/>
                </a:solidFill>
              </a:rPr>
              <a:t>Monotonous </a:t>
            </a:r>
            <a:r>
              <a:rPr lang="en-GB" sz="2200" dirty="0" smtClean="0">
                <a:solidFill>
                  <a:schemeClr val="tx2"/>
                </a:solidFill>
              </a:rPr>
              <a:t>reflectance curves, especially SWIR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chemeClr val="tx2"/>
                </a:solidFill>
              </a:rPr>
              <a:t>Variability in intensities (depending of orientation)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chemeClr val="tx2"/>
                </a:solidFill>
              </a:rPr>
              <a:t>Calibration requires attention =&gt; before tuning classifiers, optimizing data quality is crucial</a:t>
            </a:r>
          </a:p>
          <a:p>
            <a:r>
              <a:rPr lang="en-GB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/>
              <a:t>Non destructive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/>
              <a:t>Quick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/>
              <a:t>VNIR is sufficient for most metals =&gt; Low cost characterisation tool</a:t>
            </a:r>
            <a:endParaRPr lang="en-GB" sz="2000" dirty="0" smtClean="0"/>
          </a:p>
          <a:p>
            <a:r>
              <a:rPr lang="en-GB" sz="3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/>
              <a:t>Surface properties only! </a:t>
            </a:r>
          </a:p>
          <a:p>
            <a:r>
              <a:rPr lang="en-GB" sz="2200" dirty="0" smtClean="0"/>
              <a:t>      =&gt; Sample “preparation” (sanding, washing,…) to reduce error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chemeClr val="tx2"/>
                </a:solidFill>
              </a:rPr>
              <a:t>Limited speed for in-line measurement (need extremely powerful lighting system =&gt; problems of heat with halogen)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/>
              <a:t>Lots of data to process</a:t>
            </a: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181743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sz="2800" dirty="0" err="1" smtClean="0"/>
              <a:t>Thanks</a:t>
            </a:r>
            <a:r>
              <a:rPr lang="fr-BE" sz="2800" dirty="0" smtClean="0"/>
              <a:t> for </a:t>
            </a:r>
            <a:r>
              <a:rPr lang="fr-BE" sz="2800" dirty="0" err="1" smtClean="0"/>
              <a:t>your</a:t>
            </a:r>
            <a:r>
              <a:rPr lang="fr-BE" sz="2800" dirty="0" smtClean="0"/>
              <a:t> attention !</a:t>
            </a:r>
            <a:endParaRPr lang="fr-BE" sz="28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8805863" y="6524625"/>
            <a:ext cx="338137" cy="233363"/>
          </a:xfrm>
        </p:spPr>
        <p:txBody>
          <a:bodyPr/>
          <a:lstStyle/>
          <a:p>
            <a:fld id="{366C3FA5-BCF1-4293-BDB2-C23140B060F6}" type="slidenum">
              <a:rPr lang="fr-BE" smtClean="0"/>
              <a:t>26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6281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8805863" y="6524625"/>
            <a:ext cx="338137" cy="233363"/>
          </a:xfrm>
        </p:spPr>
        <p:txBody>
          <a:bodyPr/>
          <a:lstStyle/>
          <a:p>
            <a:fld id="{366C3FA5-BCF1-4293-BDB2-C23140B060F6}" type="slidenum">
              <a:rPr lang="fr-BE" smtClean="0"/>
              <a:t>3</a:t>
            </a:fld>
            <a:endParaRPr lang="fr-BE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2339752" y="2348880"/>
            <a:ext cx="6012160" cy="3456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˃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alibri" pitchFamily="34" charset="0"/>
              <a:buChar char="+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fr-BE" sz="2800" b="1" dirty="0" smtClean="0">
                <a:solidFill>
                  <a:srgbClr val="0047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BE" sz="2800" dirty="0" smtClean="0"/>
              <a:t>Prototype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BE" sz="2800" dirty="0" smtClean="0"/>
              <a:t>Classification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BE" sz="2800" dirty="0" smtClean="0"/>
              <a:t>Calibration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BE" sz="2800" dirty="0" smtClean="0"/>
              <a:t>Conclusions </a:t>
            </a:r>
            <a:r>
              <a:rPr lang="fr-BE" sz="2800" dirty="0"/>
              <a:t>&amp; Perspectives</a:t>
            </a:r>
          </a:p>
        </p:txBody>
      </p:sp>
    </p:spTree>
    <p:extLst>
      <p:ext uri="{BB962C8B-B14F-4D97-AF65-F5344CB8AC3E}">
        <p14:creationId xmlns:p14="http://schemas.microsoft.com/office/powerpoint/2010/main" val="141068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827584" y="188640"/>
            <a:ext cx="8064896" cy="782960"/>
          </a:xfrm>
        </p:spPr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32" name="Espace réservé du contenu 2"/>
          <p:cNvSpPr>
            <a:spLocks noGrp="1"/>
          </p:cNvSpPr>
          <p:nvPr>
            <p:ph idx="4294967295"/>
          </p:nvPr>
        </p:nvSpPr>
        <p:spPr>
          <a:xfrm>
            <a:off x="827584" y="1556793"/>
            <a:ext cx="7992888" cy="15841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sz="2400" b="1" u="sng" dirty="0" smtClean="0"/>
              <a:t>Goals: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Classify metallic non ferrous scraps by hyperspectral imaging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Part of a global project dedicated to real-time sorting for industrial application</a:t>
            </a:r>
            <a:endParaRPr lang="en-GB" sz="2000" dirty="0"/>
          </a:p>
        </p:txBody>
      </p:sp>
      <p:pic>
        <p:nvPicPr>
          <p:cNvPr id="6" name="Image 5" descr="C:\Users\Godefroid\Desktop\sepfluox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73016"/>
            <a:ext cx="3619500" cy="29076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Espace réservé du contenu 2"/>
          <p:cNvSpPr>
            <a:spLocks noGrp="1"/>
          </p:cNvSpPr>
          <p:nvPr>
            <p:ph idx="4294967295"/>
          </p:nvPr>
        </p:nvSpPr>
        <p:spPr>
          <a:xfrm>
            <a:off x="844352" y="3284984"/>
            <a:ext cx="4176464" cy="295232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sz="2400" b="1" u="sng" dirty="0" smtClean="0"/>
              <a:t>Context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Recycling industry needs efficient characterization/sorting tools</a:t>
            </a:r>
            <a:endParaRPr lang="en-GB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European directives for January 2015 : &gt;95% recycling of end-of-life vehicles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Different particle size flows =&gt; different approaches</a:t>
            </a:r>
          </a:p>
        </p:txBody>
      </p:sp>
    </p:spTree>
    <p:extLst>
      <p:ext uri="{BB962C8B-B14F-4D97-AF65-F5344CB8AC3E}">
        <p14:creationId xmlns:p14="http://schemas.microsoft.com/office/powerpoint/2010/main" val="315621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 txBox="1">
            <a:spLocks/>
          </p:cNvSpPr>
          <p:nvPr/>
        </p:nvSpPr>
        <p:spPr>
          <a:xfrm>
            <a:off x="827584" y="188640"/>
            <a:ext cx="8064896" cy="782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b="1" i="0" kern="1200" dirty="0">
                <a:ln w="12700">
                  <a:solidFill>
                    <a:schemeClr val="tx2"/>
                  </a:solidFill>
                </a:ln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 smtClean="0"/>
              <a:t>Prototype</a:t>
            </a:r>
            <a:endParaRPr lang="fr-BE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06968"/>
            <a:ext cx="1343465" cy="287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043608" y="6021288"/>
            <a:ext cx="1871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Dispersion system</a:t>
            </a:r>
            <a:endParaRPr lang="fr-B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116397" y="6021288"/>
            <a:ext cx="1487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Conveyor</a:t>
            </a:r>
            <a:r>
              <a:rPr lang="fr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B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belt</a:t>
            </a:r>
            <a:endParaRPr lang="fr-B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795762" y="1406968"/>
            <a:ext cx="776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Frame</a:t>
            </a:r>
            <a:endParaRPr lang="fr-B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871011"/>
            <a:ext cx="1235650" cy="126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6012160" y="3140968"/>
            <a:ext cx="27333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Specim</a:t>
            </a:r>
            <a:r>
              <a:rPr lang="fr-B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SWIR Camera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Photonfocus</a:t>
            </a:r>
            <a:r>
              <a:rPr lang="fr-B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CMOS</a:t>
            </a:r>
          </a:p>
          <a:p>
            <a:r>
              <a:rPr lang="fr-B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fr-BE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B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BE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Specim</a:t>
            </a:r>
            <a:r>
              <a:rPr lang="fr-B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VNIR </a:t>
            </a:r>
            <a:r>
              <a:rPr lang="fr-BE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Spectrograph</a:t>
            </a:r>
            <a:endParaRPr lang="fr-BE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600033" y="1711518"/>
            <a:ext cx="2013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Illumination system</a:t>
            </a:r>
            <a:endParaRPr lang="fr-B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58251"/>
            <a:ext cx="1398522" cy="202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32116" y="4135231"/>
            <a:ext cx="3199509" cy="195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3" r="14297" b="15724"/>
          <a:stretch/>
        </p:blipFill>
        <p:spPr bwMode="auto">
          <a:xfrm flipH="1">
            <a:off x="1979473" y="2015542"/>
            <a:ext cx="1357931" cy="1250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422502"/>
            <a:ext cx="2048565" cy="153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4"/>
          <p:cNvSpPr txBox="1"/>
          <p:nvPr/>
        </p:nvSpPr>
        <p:spPr>
          <a:xfrm>
            <a:off x="6671542" y="5960299"/>
            <a:ext cx="1737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Sorting</a:t>
            </a:r>
            <a:r>
              <a:rPr lang="fr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manifold</a:t>
            </a:r>
          </a:p>
        </p:txBody>
      </p:sp>
      <p:sp>
        <p:nvSpPr>
          <p:cNvPr id="21" name="ZoneTexte 13"/>
          <p:cNvSpPr txBox="1"/>
          <p:nvPr/>
        </p:nvSpPr>
        <p:spPr>
          <a:xfrm>
            <a:off x="6313202" y="1547500"/>
            <a:ext cx="994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Cameras</a:t>
            </a:r>
            <a:endParaRPr lang="fr-BE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3225933" y="2959784"/>
            <a:ext cx="1505937" cy="3066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 flipV="1">
            <a:off x="5476773" y="2146340"/>
            <a:ext cx="927444" cy="2025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45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 txBox="1">
            <a:spLocks/>
          </p:cNvSpPr>
          <p:nvPr/>
        </p:nvSpPr>
        <p:spPr>
          <a:xfrm>
            <a:off x="827584" y="188640"/>
            <a:ext cx="8064896" cy="782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b="1" i="0" kern="1200" dirty="0">
                <a:ln w="12700">
                  <a:solidFill>
                    <a:schemeClr val="tx2"/>
                  </a:solidFill>
                </a:ln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 smtClean="0"/>
              <a:t>Prototype</a:t>
            </a:r>
            <a:endParaRPr lang="fr-BE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06968"/>
            <a:ext cx="1343465" cy="287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795762" y="1406968"/>
            <a:ext cx="776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Frame</a:t>
            </a:r>
            <a:endParaRPr lang="fr-B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871011"/>
            <a:ext cx="1235650" cy="126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6012160" y="3140968"/>
            <a:ext cx="27333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Specim</a:t>
            </a:r>
            <a:r>
              <a:rPr lang="fr-B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SWIR Camera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Photonfous</a:t>
            </a:r>
            <a:r>
              <a:rPr lang="fr-B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CMOS</a:t>
            </a:r>
          </a:p>
          <a:p>
            <a:r>
              <a:rPr lang="fr-B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fr-BE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B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BE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Specim</a:t>
            </a:r>
            <a:r>
              <a:rPr lang="fr-B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VNIR </a:t>
            </a:r>
            <a:r>
              <a:rPr lang="fr-BE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Spectrograph</a:t>
            </a:r>
            <a:endParaRPr lang="fr-BE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600033" y="1711518"/>
            <a:ext cx="2013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Illumination system</a:t>
            </a:r>
            <a:endParaRPr lang="fr-B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3" r="14297" b="15724"/>
          <a:stretch/>
        </p:blipFill>
        <p:spPr bwMode="auto">
          <a:xfrm flipH="1">
            <a:off x="1979473" y="2015542"/>
            <a:ext cx="1357931" cy="1250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13"/>
          <p:cNvSpPr txBox="1"/>
          <p:nvPr/>
        </p:nvSpPr>
        <p:spPr>
          <a:xfrm>
            <a:off x="6313202" y="1547500"/>
            <a:ext cx="994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Cameras</a:t>
            </a:r>
            <a:endParaRPr lang="fr-BE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3225933" y="2959784"/>
            <a:ext cx="1505937" cy="3066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 flipV="1">
            <a:off x="5476773" y="2146340"/>
            <a:ext cx="927444" cy="2025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5" name="Ellipse 36"/>
          <p:cNvSpPr/>
          <p:nvPr/>
        </p:nvSpPr>
        <p:spPr>
          <a:xfrm>
            <a:off x="2259132" y="6218373"/>
            <a:ext cx="359795" cy="14197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6" name="Ellipse 30"/>
          <p:cNvSpPr/>
          <p:nvPr/>
        </p:nvSpPr>
        <p:spPr>
          <a:xfrm>
            <a:off x="2641539" y="6048782"/>
            <a:ext cx="359795" cy="14197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7" name="Connecteur droit 10"/>
          <p:cNvCxnSpPr/>
          <p:nvPr/>
        </p:nvCxnSpPr>
        <p:spPr>
          <a:xfrm>
            <a:off x="1470145" y="5935567"/>
            <a:ext cx="223792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23"/>
          <p:cNvCxnSpPr/>
          <p:nvPr/>
        </p:nvCxnSpPr>
        <p:spPr>
          <a:xfrm>
            <a:off x="808657" y="6468067"/>
            <a:ext cx="223792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14"/>
          <p:cNvCxnSpPr/>
          <p:nvPr/>
        </p:nvCxnSpPr>
        <p:spPr>
          <a:xfrm flipV="1">
            <a:off x="2589109" y="5935567"/>
            <a:ext cx="567574" cy="53250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0" name="Connecteur droit 24"/>
          <p:cNvCxnSpPr/>
          <p:nvPr/>
        </p:nvCxnSpPr>
        <p:spPr>
          <a:xfrm flipH="1">
            <a:off x="2589110" y="4477833"/>
            <a:ext cx="297125" cy="199023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26"/>
          <p:cNvCxnSpPr/>
          <p:nvPr/>
        </p:nvCxnSpPr>
        <p:spPr>
          <a:xfrm flipH="1" flipV="1">
            <a:off x="2919403" y="4499534"/>
            <a:ext cx="219789" cy="149522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28"/>
          <p:cNvCxnSpPr/>
          <p:nvPr/>
        </p:nvCxnSpPr>
        <p:spPr>
          <a:xfrm>
            <a:off x="1470145" y="6201817"/>
            <a:ext cx="388877" cy="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ZoneTexte 34"/>
          <p:cNvSpPr txBox="1"/>
          <p:nvPr/>
        </p:nvSpPr>
        <p:spPr>
          <a:xfrm>
            <a:off x="509971" y="6059838"/>
            <a:ext cx="99052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BE" sz="1400" dirty="0" smtClean="0">
                <a:solidFill>
                  <a:srgbClr val="009900"/>
                </a:solidFill>
              </a:rPr>
              <a:t>Translation</a:t>
            </a:r>
            <a:endParaRPr lang="fr-BE" sz="1400" dirty="0">
              <a:solidFill>
                <a:srgbClr val="009900"/>
              </a:solidFill>
            </a:endParaRPr>
          </a:p>
        </p:txBody>
      </p:sp>
      <p:sp>
        <p:nvSpPr>
          <p:cNvPr id="64" name="Ellipse 37"/>
          <p:cNvSpPr/>
          <p:nvPr/>
        </p:nvSpPr>
        <p:spPr>
          <a:xfrm>
            <a:off x="2103314" y="5977792"/>
            <a:ext cx="359795" cy="14197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5" name="Picture 4" descr="C:\Users\pbarnabe\Desktop\vnir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78648" y="3691833"/>
            <a:ext cx="823374" cy="109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7" name="Straight Connector 43"/>
          <p:cNvCxnSpPr/>
          <p:nvPr/>
        </p:nvCxnSpPr>
        <p:spPr>
          <a:xfrm>
            <a:off x="2886235" y="4483001"/>
            <a:ext cx="220430" cy="138848"/>
          </a:xfrm>
          <a:prstGeom prst="line">
            <a:avLst/>
          </a:prstGeom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Arc 46"/>
          <p:cNvSpPr/>
          <p:nvPr/>
        </p:nvSpPr>
        <p:spPr>
          <a:xfrm>
            <a:off x="2247673" y="5980594"/>
            <a:ext cx="1316791" cy="616503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Arc 47"/>
          <p:cNvSpPr/>
          <p:nvPr/>
        </p:nvSpPr>
        <p:spPr>
          <a:xfrm>
            <a:off x="2652955" y="5508095"/>
            <a:ext cx="1316791" cy="616503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Arc 48"/>
          <p:cNvSpPr/>
          <p:nvPr/>
        </p:nvSpPr>
        <p:spPr>
          <a:xfrm flipH="1">
            <a:off x="2299992" y="5516977"/>
            <a:ext cx="1316791" cy="616503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Arc 49"/>
          <p:cNvSpPr/>
          <p:nvPr/>
        </p:nvSpPr>
        <p:spPr>
          <a:xfrm flipH="1">
            <a:off x="1918324" y="5980849"/>
            <a:ext cx="1316791" cy="616503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1" name="Straight Connector 27"/>
          <p:cNvCxnSpPr/>
          <p:nvPr/>
        </p:nvCxnSpPr>
        <p:spPr>
          <a:xfrm flipH="1">
            <a:off x="2576720" y="5516977"/>
            <a:ext cx="410554" cy="4638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28"/>
          <p:cNvCxnSpPr/>
          <p:nvPr/>
        </p:nvCxnSpPr>
        <p:spPr>
          <a:xfrm flipH="1">
            <a:off x="2907773" y="5516722"/>
            <a:ext cx="410554" cy="4638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29"/>
          <p:cNvCxnSpPr/>
          <p:nvPr/>
        </p:nvCxnSpPr>
        <p:spPr>
          <a:xfrm flipH="1">
            <a:off x="3574170" y="5804754"/>
            <a:ext cx="410554" cy="4638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487" y="4056862"/>
            <a:ext cx="1677192" cy="85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4" name="Straight Connector 43"/>
          <p:cNvCxnSpPr/>
          <p:nvPr/>
        </p:nvCxnSpPr>
        <p:spPr>
          <a:xfrm flipH="1">
            <a:off x="2665805" y="4172024"/>
            <a:ext cx="220430" cy="138848"/>
          </a:xfrm>
          <a:prstGeom prst="line">
            <a:avLst/>
          </a:prstGeom>
          <a:ln w="381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24"/>
          <p:cNvCxnSpPr/>
          <p:nvPr/>
        </p:nvCxnSpPr>
        <p:spPr>
          <a:xfrm flipH="1">
            <a:off x="2610650" y="4241448"/>
            <a:ext cx="262246" cy="214004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26"/>
          <p:cNvCxnSpPr/>
          <p:nvPr/>
        </p:nvCxnSpPr>
        <p:spPr>
          <a:xfrm flipH="1" flipV="1">
            <a:off x="2886235" y="4172024"/>
            <a:ext cx="206452" cy="176354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24"/>
          <p:cNvCxnSpPr/>
          <p:nvPr/>
        </p:nvCxnSpPr>
        <p:spPr>
          <a:xfrm flipH="1" flipV="1">
            <a:off x="2545890" y="4499534"/>
            <a:ext cx="301580" cy="559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24"/>
          <p:cNvCxnSpPr/>
          <p:nvPr/>
        </p:nvCxnSpPr>
        <p:spPr>
          <a:xfrm flipH="1">
            <a:off x="2545890" y="4552425"/>
            <a:ext cx="260097" cy="3008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24"/>
          <p:cNvCxnSpPr/>
          <p:nvPr/>
        </p:nvCxnSpPr>
        <p:spPr>
          <a:xfrm flipH="1" flipV="1">
            <a:off x="2886235" y="4166434"/>
            <a:ext cx="301580" cy="559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24"/>
          <p:cNvCxnSpPr/>
          <p:nvPr/>
        </p:nvCxnSpPr>
        <p:spPr>
          <a:xfrm flipH="1" flipV="1">
            <a:off x="2907509" y="4184211"/>
            <a:ext cx="301580" cy="559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3016181" y="4581708"/>
            <a:ext cx="979755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BE" sz="800" dirty="0" smtClean="0"/>
              <a:t>Gold </a:t>
            </a:r>
            <a:r>
              <a:rPr lang="fr-BE" sz="800" dirty="0" err="1" smtClean="0"/>
              <a:t>coated</a:t>
            </a:r>
            <a:r>
              <a:rPr lang="fr-BE" sz="800" dirty="0" smtClean="0"/>
              <a:t> </a:t>
            </a:r>
            <a:r>
              <a:rPr lang="fr-BE" sz="800" dirty="0" err="1" smtClean="0"/>
              <a:t>mirror</a:t>
            </a:r>
            <a:endParaRPr lang="fr-BE" sz="800" dirty="0"/>
          </a:p>
        </p:txBody>
      </p:sp>
      <p:sp>
        <p:nvSpPr>
          <p:cNvPr id="75" name="ZoneTexte 74"/>
          <p:cNvSpPr txBox="1"/>
          <p:nvPr/>
        </p:nvSpPr>
        <p:spPr>
          <a:xfrm>
            <a:off x="2383334" y="3858567"/>
            <a:ext cx="84530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BE" sz="800" dirty="0" smtClean="0"/>
              <a:t>Aluminium </a:t>
            </a:r>
            <a:r>
              <a:rPr lang="fr-BE" sz="800" dirty="0" err="1" smtClean="0"/>
              <a:t>coated</a:t>
            </a:r>
            <a:r>
              <a:rPr lang="fr-BE" sz="800" dirty="0" smtClean="0"/>
              <a:t> </a:t>
            </a:r>
            <a:r>
              <a:rPr lang="fr-BE" sz="800" dirty="0" err="1" smtClean="0"/>
              <a:t>mirror</a:t>
            </a:r>
            <a:endParaRPr lang="fr-BE" sz="800" dirty="0"/>
          </a:p>
        </p:txBody>
      </p:sp>
      <p:sp>
        <p:nvSpPr>
          <p:cNvPr id="37" name="ZoneTexte 36"/>
          <p:cNvSpPr txBox="1"/>
          <p:nvPr/>
        </p:nvSpPr>
        <p:spPr>
          <a:xfrm>
            <a:off x="3322816" y="3779748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VNIR</a:t>
            </a:r>
            <a:endParaRPr lang="fr-BE" dirty="0"/>
          </a:p>
        </p:txBody>
      </p:sp>
      <p:sp>
        <p:nvSpPr>
          <p:cNvPr id="76" name="ZoneTexte 75"/>
          <p:cNvSpPr txBox="1"/>
          <p:nvPr/>
        </p:nvSpPr>
        <p:spPr>
          <a:xfrm>
            <a:off x="1435091" y="3802692"/>
            <a:ext cx="676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SWIR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574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contenu 2"/>
          <p:cNvSpPr>
            <a:spLocks noGrp="1"/>
          </p:cNvSpPr>
          <p:nvPr>
            <p:ph idx="4294967295"/>
          </p:nvPr>
        </p:nvSpPr>
        <p:spPr>
          <a:xfrm>
            <a:off x="827584" y="1412775"/>
            <a:ext cx="8064896" cy="4682803"/>
          </a:xfrm>
          <a:prstGeom prst="rect">
            <a:avLst/>
          </a:prstGeom>
        </p:spPr>
        <p:txBody>
          <a:bodyPr/>
          <a:lstStyle/>
          <a:p>
            <a:pPr marL="1028700" lvl="1">
              <a:buFont typeface="Arial" panose="020B0604020202020204" pitchFamily="34" charset="0"/>
              <a:buChar char="•"/>
            </a:pPr>
            <a:endParaRPr lang="fr-BE" dirty="0" smtClean="0"/>
          </a:p>
          <a:p>
            <a:pPr marL="1028700" lvl="1">
              <a:buFont typeface="Arial" panose="020B0604020202020204" pitchFamily="34" charset="0"/>
              <a:buChar char="•"/>
            </a:pPr>
            <a:endParaRPr lang="fr-BE" dirty="0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827584" y="188640"/>
            <a:ext cx="8064896" cy="782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b="1" i="0" kern="1200" dirty="0">
                <a:ln w="12700">
                  <a:solidFill>
                    <a:schemeClr val="tx2"/>
                  </a:solidFill>
                </a:ln>
                <a:solidFill>
                  <a:schemeClr val="accent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 smtClean="0"/>
              <a:t>Prototype</a:t>
            </a:r>
            <a:endParaRPr lang="fr-BE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1844823"/>
            <a:ext cx="5328592" cy="399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" r="19410" b="9664"/>
          <a:stretch/>
        </p:blipFill>
        <p:spPr bwMode="auto">
          <a:xfrm>
            <a:off x="899592" y="1844822"/>
            <a:ext cx="2509447" cy="3986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539552" y="908720"/>
            <a:ext cx="8352928" cy="576064"/>
          </a:xfrm>
        </p:spPr>
        <p:txBody>
          <a:bodyPr/>
          <a:lstStyle/>
          <a:p>
            <a:r>
              <a:rPr lang="fr-BE" sz="2400" dirty="0" smtClean="0"/>
              <a:t>Cameras &amp; </a:t>
            </a:r>
            <a:r>
              <a:rPr lang="fr-BE" sz="2400" dirty="0" err="1" smtClean="0"/>
              <a:t>mirrors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381295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827584" y="188640"/>
            <a:ext cx="8064896" cy="782960"/>
          </a:xfrm>
        </p:spPr>
        <p:txBody>
          <a:bodyPr/>
          <a:lstStyle/>
          <a:p>
            <a:r>
              <a:rPr lang="fr-BE" dirty="0" smtClean="0"/>
              <a:t>Prototype</a:t>
            </a:r>
            <a:endParaRPr lang="fr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38" y="3352890"/>
            <a:ext cx="3888432" cy="259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Espace réservé du contenu 2"/>
          <p:cNvSpPr>
            <a:spLocks noGrp="1"/>
          </p:cNvSpPr>
          <p:nvPr>
            <p:ph idx="4294967295"/>
          </p:nvPr>
        </p:nvSpPr>
        <p:spPr>
          <a:xfrm>
            <a:off x="827584" y="1412775"/>
            <a:ext cx="8064896" cy="4682803"/>
          </a:xfrm>
          <a:prstGeom prst="rect">
            <a:avLst/>
          </a:prstGeom>
        </p:spPr>
        <p:txBody>
          <a:bodyPr/>
          <a:lstStyle/>
          <a:p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 smtClean="0"/>
              <a:t>Elliptical</a:t>
            </a:r>
            <a:r>
              <a:rPr lang="fr-BE" dirty="0" smtClean="0"/>
              <a:t> </a:t>
            </a:r>
            <a:r>
              <a:rPr lang="fr-BE" dirty="0" err="1" smtClean="0"/>
              <a:t>reflectors</a:t>
            </a:r>
            <a:r>
              <a:rPr lang="fr-BE" dirty="0" smtClean="0"/>
              <a:t> :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fr-BE" dirty="0" err="1" smtClean="0"/>
              <a:t>Lamp</a:t>
            </a:r>
            <a:r>
              <a:rPr lang="fr-BE" dirty="0" smtClean="0"/>
              <a:t> </a:t>
            </a:r>
            <a:r>
              <a:rPr lang="fr-BE" dirty="0" err="1" smtClean="0"/>
              <a:t>array</a:t>
            </a:r>
            <a:r>
              <a:rPr lang="fr-BE" dirty="0" smtClean="0"/>
              <a:t> in one focus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fr-BE" dirty="0" err="1" smtClean="0"/>
              <a:t>Measured</a:t>
            </a:r>
            <a:r>
              <a:rPr lang="fr-BE" dirty="0" smtClean="0"/>
              <a:t> line in the </a:t>
            </a:r>
            <a:r>
              <a:rPr lang="fr-BE" dirty="0" err="1" smtClean="0"/>
              <a:t>other</a:t>
            </a:r>
            <a:r>
              <a:rPr lang="fr-BE" dirty="0" smtClean="0"/>
              <a:t> 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 smtClean="0"/>
              <a:t>Allows</a:t>
            </a:r>
            <a:r>
              <a:rPr lang="fr-BE" dirty="0" smtClean="0"/>
              <a:t> to maximise angle of illumination and </a:t>
            </a:r>
            <a:r>
              <a:rPr lang="fr-BE" dirty="0" err="1" smtClean="0"/>
              <a:t>collected</a:t>
            </a:r>
            <a:r>
              <a:rPr lang="fr-BE" dirty="0" smtClean="0"/>
              <a:t> light</a:t>
            </a:r>
            <a:endParaRPr lang="fr-BE" dirty="0"/>
          </a:p>
          <a:p>
            <a:pPr marL="1028700" lvl="1">
              <a:buFont typeface="Arial" panose="020B0604020202020204" pitchFamily="34" charset="0"/>
              <a:buChar char="•"/>
            </a:pPr>
            <a:endParaRPr lang="fr-BE" dirty="0" smtClean="0"/>
          </a:p>
          <a:p>
            <a:pPr marL="285750">
              <a:buFont typeface="Arial" panose="020B0604020202020204" pitchFamily="34" charset="0"/>
              <a:buChar char="•"/>
            </a:pPr>
            <a:endParaRPr lang="fr-BE" dirty="0" smtClean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8" t="25196" r="23763" b="17430"/>
          <a:stretch/>
        </p:blipFill>
        <p:spPr bwMode="auto">
          <a:xfrm>
            <a:off x="6770765" y="1484784"/>
            <a:ext cx="2098576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3" r="14297" b="15724"/>
          <a:stretch/>
        </p:blipFill>
        <p:spPr bwMode="auto">
          <a:xfrm>
            <a:off x="1475656" y="3229909"/>
            <a:ext cx="3085657" cy="2842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539552" y="908720"/>
            <a:ext cx="8352928" cy="576064"/>
          </a:xfrm>
        </p:spPr>
        <p:txBody>
          <a:bodyPr/>
          <a:lstStyle/>
          <a:p>
            <a:r>
              <a:rPr lang="fr-BE" sz="2400" dirty="0" smtClean="0"/>
              <a:t>Illumination system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247506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Classification</a:t>
            </a:r>
            <a:endParaRPr lang="fr-BE" dirty="0"/>
          </a:p>
        </p:txBody>
      </p:sp>
      <p:sp>
        <p:nvSpPr>
          <p:cNvPr id="4" name="ZoneTexte 3"/>
          <p:cNvSpPr txBox="1"/>
          <p:nvPr/>
        </p:nvSpPr>
        <p:spPr>
          <a:xfrm>
            <a:off x="1676329" y="1263632"/>
            <a:ext cx="675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Brass</a:t>
            </a:r>
            <a:endParaRPr lang="fr-BE" dirty="0"/>
          </a:p>
        </p:txBody>
      </p:sp>
      <p:sp>
        <p:nvSpPr>
          <p:cNvPr id="7" name="ZoneTexte 6"/>
          <p:cNvSpPr txBox="1"/>
          <p:nvPr/>
        </p:nvSpPr>
        <p:spPr>
          <a:xfrm>
            <a:off x="4441468" y="1271847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Copper</a:t>
            </a:r>
            <a:endParaRPr lang="fr-BE" dirty="0"/>
          </a:p>
        </p:txBody>
      </p:sp>
      <p:sp>
        <p:nvSpPr>
          <p:cNvPr id="8" name="ZoneTexte 7"/>
          <p:cNvSpPr txBox="1"/>
          <p:nvPr/>
        </p:nvSpPr>
        <p:spPr>
          <a:xfrm>
            <a:off x="7221648" y="1283832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Zinc</a:t>
            </a:r>
            <a:endParaRPr lang="fr-BE" dirty="0"/>
          </a:p>
        </p:txBody>
      </p:sp>
      <p:sp>
        <p:nvSpPr>
          <p:cNvPr id="9" name="ZoneTexte 8"/>
          <p:cNvSpPr txBox="1"/>
          <p:nvPr/>
        </p:nvSpPr>
        <p:spPr>
          <a:xfrm>
            <a:off x="1504847" y="3884951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Aluminium</a:t>
            </a:r>
            <a:endParaRPr lang="fr-BE" dirty="0"/>
          </a:p>
        </p:txBody>
      </p:sp>
      <p:sp>
        <p:nvSpPr>
          <p:cNvPr id="10" name="ZoneTexte 9"/>
          <p:cNvSpPr txBox="1"/>
          <p:nvPr/>
        </p:nvSpPr>
        <p:spPr>
          <a:xfrm>
            <a:off x="4114935" y="3894112"/>
            <a:ext cx="1496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Stainless</a:t>
            </a:r>
            <a:r>
              <a:rPr lang="fr-BE" dirty="0" smtClean="0"/>
              <a:t> </a:t>
            </a:r>
            <a:r>
              <a:rPr lang="fr-BE" dirty="0" err="1" smtClean="0"/>
              <a:t>steel</a:t>
            </a:r>
            <a:endParaRPr lang="fr-BE" dirty="0"/>
          </a:p>
        </p:txBody>
      </p:sp>
      <p:sp>
        <p:nvSpPr>
          <p:cNvPr id="11" name="ZoneTexte 10"/>
          <p:cNvSpPr txBox="1"/>
          <p:nvPr/>
        </p:nvSpPr>
        <p:spPr>
          <a:xfrm>
            <a:off x="7038264" y="3930694"/>
            <a:ext cx="1255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« </a:t>
            </a:r>
            <a:r>
              <a:rPr lang="fr-BE" dirty="0" err="1" smtClean="0"/>
              <a:t>Wastes</a:t>
            </a:r>
            <a:r>
              <a:rPr lang="fr-BE" dirty="0" smtClean="0"/>
              <a:t>  »</a:t>
            </a: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987" y="1632964"/>
            <a:ext cx="2717949" cy="208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629194"/>
            <a:ext cx="2616290" cy="2088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59" y="4293328"/>
            <a:ext cx="2274191" cy="2088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5" y="4293328"/>
            <a:ext cx="2309112" cy="2088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35" y="1632964"/>
            <a:ext cx="2766841" cy="2088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655" y="4293328"/>
            <a:ext cx="2491364" cy="208800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4067944" y="6237312"/>
            <a:ext cx="502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+ Lead, </a:t>
            </a:r>
            <a:r>
              <a:rPr lang="fr-BE" dirty="0" err="1" smtClean="0"/>
              <a:t>magnesium</a:t>
            </a:r>
            <a:r>
              <a:rPr lang="fr-BE" dirty="0" smtClean="0"/>
              <a:t>, </a:t>
            </a:r>
            <a:r>
              <a:rPr lang="fr-BE" dirty="0" err="1" smtClean="0"/>
              <a:t>chromium</a:t>
            </a:r>
            <a:r>
              <a:rPr lang="fr-BE" dirty="0" smtClean="0"/>
              <a:t>, </a:t>
            </a:r>
            <a:r>
              <a:rPr lang="fr-BE" dirty="0" err="1" smtClean="0"/>
              <a:t>iron</a:t>
            </a:r>
            <a:r>
              <a:rPr lang="fr-BE" dirty="0" smtClean="0"/>
              <a:t>, </a:t>
            </a:r>
            <a:r>
              <a:rPr lang="fr-BE" dirty="0" err="1" smtClean="0"/>
              <a:t>cables</a:t>
            </a:r>
            <a:r>
              <a:rPr lang="fr-BE" dirty="0" smtClean="0"/>
              <a:t>, glass…</a:t>
            </a:r>
            <a:endParaRPr lang="fr-BE" dirty="0"/>
          </a:p>
        </p:txBody>
      </p:sp>
      <p:sp>
        <p:nvSpPr>
          <p:cNvPr id="18" name="Espace réservé du contenu 7"/>
          <p:cNvSpPr>
            <a:spLocks noGrp="1"/>
          </p:cNvSpPr>
          <p:nvPr>
            <p:ph sz="quarter" idx="4294967295"/>
          </p:nvPr>
        </p:nvSpPr>
        <p:spPr>
          <a:xfrm>
            <a:off x="539552" y="908720"/>
            <a:ext cx="8352928" cy="576064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fr-BE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Hand </a:t>
            </a:r>
            <a:r>
              <a:rPr lang="fr-BE" sz="24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sorted</a:t>
            </a:r>
            <a:r>
              <a:rPr lang="fr-BE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classes (3-15mm)</a:t>
            </a:r>
            <a:endParaRPr lang="fr-BE" sz="24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384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MMe_13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thermiqu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iqu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GeMMe_13</Template>
  <TotalTime>4294</TotalTime>
  <Words>974</Words>
  <Application>Microsoft Office PowerPoint</Application>
  <PresentationFormat>Affichage à l'écran (4:3)</PresentationFormat>
  <Paragraphs>301</Paragraphs>
  <Slides>26</Slides>
  <Notes>17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GeMMe_13</vt:lpstr>
      <vt:lpstr> Design and calibration of a 2-cameras characterization prototype</vt:lpstr>
      <vt:lpstr>GeMMe Research Unit</vt:lpstr>
      <vt:lpstr>Présentation PowerPoint</vt:lpstr>
      <vt:lpstr>Introduction</vt:lpstr>
      <vt:lpstr>Présentation PowerPoint</vt:lpstr>
      <vt:lpstr>Présentation PowerPoint</vt:lpstr>
      <vt:lpstr>Présentation PowerPoint</vt:lpstr>
      <vt:lpstr>Prototype</vt:lpstr>
      <vt:lpstr>Classification</vt:lpstr>
      <vt:lpstr>Classification</vt:lpstr>
      <vt:lpstr>Classification</vt:lpstr>
      <vt:lpstr>Classification</vt:lpstr>
      <vt:lpstr>Classification</vt:lpstr>
      <vt:lpstr>Calibration</vt:lpstr>
      <vt:lpstr>Présentation PowerPoint</vt:lpstr>
      <vt:lpstr>Calibration</vt:lpstr>
      <vt:lpstr>Calibration</vt:lpstr>
      <vt:lpstr>Présentation PowerPoint</vt:lpstr>
      <vt:lpstr>Calibration</vt:lpstr>
      <vt:lpstr>Présentation PowerPoint</vt:lpstr>
      <vt:lpstr>Présentation PowerPoint</vt:lpstr>
      <vt:lpstr>Calibration</vt:lpstr>
      <vt:lpstr>Calibration</vt:lpstr>
      <vt:lpstr>Calibration</vt:lpstr>
      <vt:lpstr>Conclusions</vt:lpstr>
      <vt:lpstr>Thanks for your attention !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European Master program  in Georesources Engineering. Opportunities for education</dc:title>
  <dc:creator>Godefroid</dc:creator>
  <cp:lastModifiedBy>Pierre Barnabé</cp:lastModifiedBy>
  <cp:revision>704</cp:revision>
  <dcterms:created xsi:type="dcterms:W3CDTF">2013-01-09T09:00:15Z</dcterms:created>
  <dcterms:modified xsi:type="dcterms:W3CDTF">2015-06-04T12:02:35Z</dcterms:modified>
</cp:coreProperties>
</file>