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6" y="-19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CB3E95-B635-49C7-B9AC-A3A61B72B61B}" type="datetimeFigureOut">
              <a:rPr lang="fr-BE" smtClean="0"/>
              <a:t>10-03-16</a:t>
            </a:fld>
            <a:endParaRPr lang="fr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851648" cy="2633464"/>
          </a:xfrm>
        </p:spPr>
        <p:txBody>
          <a:bodyPr>
            <a:normAutofit fontScale="90000"/>
          </a:bodyPr>
          <a:lstStyle/>
          <a:p>
            <a:pPr algn="ctr"/>
            <a:r>
              <a:rPr lang="fr-BE" dirty="0" smtClean="0"/>
              <a:t>Démocratiser les structures judiciaires</a:t>
            </a:r>
            <a:br>
              <a:rPr lang="fr-BE" dirty="0" smtClean="0"/>
            </a:br>
            <a:r>
              <a:rPr lang="fr-BE" sz="3100" dirty="0" smtClean="0"/>
              <a:t>Colloque de l’Association Syndicale de la Magistrature – Bruxelles, 10 mars 2016</a:t>
            </a:r>
            <a:endParaRPr lang="fr-BE" sz="31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4221088"/>
            <a:ext cx="7854696" cy="21602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BE" sz="3200" dirty="0" smtClean="0"/>
              <a:t>Management et démocratisation, un mariage impossible?</a:t>
            </a:r>
          </a:p>
          <a:p>
            <a:pPr algn="ctr"/>
            <a:endParaRPr lang="fr-BE" sz="3200" dirty="0" smtClean="0"/>
          </a:p>
          <a:p>
            <a:pPr algn="ctr"/>
            <a:r>
              <a:rPr lang="fr-BE" sz="2400" dirty="0" smtClean="0"/>
              <a:t>Frédéric Schoenaers</a:t>
            </a:r>
          </a:p>
          <a:p>
            <a:pPr algn="ctr"/>
            <a:r>
              <a:rPr lang="fr-BE" sz="2400" dirty="0" smtClean="0"/>
              <a:t>Faculté des Sciences Sociales – Université de Liège</a:t>
            </a:r>
          </a:p>
          <a:p>
            <a:pPr algn="ctr"/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1485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Quelques principes pour penser la gouvernance de la Justice dans le respect de la démocratie:</a:t>
            </a:r>
          </a:p>
          <a:p>
            <a:pPr lvl="1"/>
            <a:r>
              <a:rPr lang="fr-BE" dirty="0" smtClean="0"/>
              <a:t>Un management raisonné (qui tient compte des caractéristiques et valeurs de la justice)</a:t>
            </a:r>
          </a:p>
          <a:p>
            <a:pPr lvl="1"/>
            <a:r>
              <a:rPr lang="fr-BE" dirty="0" smtClean="0"/>
              <a:t>Un management raisonnable </a:t>
            </a:r>
          </a:p>
          <a:p>
            <a:pPr lvl="2"/>
            <a:r>
              <a:rPr lang="fr-BE" dirty="0" smtClean="0"/>
              <a:t>Vers un « soft » management : dispositifs circonscrits et soutenus par des ressources humaines compétentes</a:t>
            </a:r>
          </a:p>
          <a:p>
            <a:pPr lvl="2"/>
            <a:r>
              <a:rPr lang="fr-BE" dirty="0" smtClean="0"/>
              <a:t>Vers un « slow » management : diagnostiquer, réfléchir, agir en phases</a:t>
            </a:r>
          </a:p>
          <a:p>
            <a:pPr lvl="1"/>
            <a:r>
              <a:rPr lang="fr-BE" dirty="0" smtClean="0"/>
              <a:t>Un management au service d’un « projet Justice » à définir (au contraire d’un management qui est une « fin en soi »)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9255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La « </a:t>
            </a:r>
            <a:r>
              <a:rPr lang="fr-BE" dirty="0" err="1" smtClean="0"/>
              <a:t>managérialisation</a:t>
            </a:r>
            <a:r>
              <a:rPr lang="fr-BE" dirty="0" smtClean="0"/>
              <a:t> » de la justice pose questions!</a:t>
            </a:r>
          </a:p>
          <a:p>
            <a:pPr lvl="1"/>
            <a:r>
              <a:rPr lang="fr-BE" dirty="0" smtClean="0"/>
              <a:t>Effet d’emballement</a:t>
            </a:r>
          </a:p>
          <a:p>
            <a:pPr lvl="1"/>
            <a:r>
              <a:rPr lang="fr-BE" dirty="0" smtClean="0"/>
              <a:t>Toutes dimensions de la vie judiciaire touchées</a:t>
            </a:r>
          </a:p>
          <a:p>
            <a:pPr lvl="1"/>
            <a:r>
              <a:rPr lang="fr-BE" dirty="0" smtClean="0"/>
              <a:t>Quid des effets induits notamment en termes d’enjeux démocratiques?</a:t>
            </a:r>
          </a:p>
          <a:p>
            <a:r>
              <a:rPr lang="fr-BE" dirty="0" smtClean="0"/>
              <a:t>Plan </a:t>
            </a:r>
          </a:p>
          <a:p>
            <a:pPr lvl="1"/>
            <a:r>
              <a:rPr lang="fr-BE" dirty="0"/>
              <a:t>R</a:t>
            </a:r>
            <a:r>
              <a:rPr lang="fr-BE" dirty="0" smtClean="0"/>
              <a:t>etour sur la définition du Nouveau Management Public</a:t>
            </a:r>
          </a:p>
          <a:p>
            <a:pPr lvl="1"/>
            <a:r>
              <a:rPr lang="fr-BE" dirty="0"/>
              <a:t>R</a:t>
            </a:r>
            <a:r>
              <a:rPr lang="fr-BE" dirty="0" smtClean="0"/>
              <a:t>etour sur le NMP dans la justice belge</a:t>
            </a:r>
          </a:p>
          <a:p>
            <a:pPr lvl="1"/>
            <a:r>
              <a:rPr lang="fr-BE" dirty="0" smtClean="0"/>
              <a:t>Quelles précautions pour un NMP respectueux de la démocratie?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6687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Retour sur la définition du Nouveau </a:t>
            </a:r>
            <a:r>
              <a:rPr lang="fr-BE" dirty="0"/>
              <a:t>M</a:t>
            </a:r>
            <a:r>
              <a:rPr lang="fr-BE" dirty="0" smtClean="0"/>
              <a:t>anagement Public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Contexte d’apparition: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Crise post choc pétrolier: les budgets de l’Etat en chute libre</a:t>
            </a:r>
          </a:p>
          <a:p>
            <a:pPr lvl="1"/>
            <a:endParaRPr lang="fr-BE" dirty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Critique de la bureaucratie que se généralise : coût, lenteur, opacité et faiblesse du contrôle</a:t>
            </a:r>
          </a:p>
        </p:txBody>
      </p:sp>
    </p:spTree>
    <p:extLst>
      <p:ext uri="{BB962C8B-B14F-4D97-AF65-F5344CB8AC3E}">
        <p14:creationId xmlns:p14="http://schemas.microsoft.com/office/powerpoint/2010/main" val="33411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Retour sur la définition du Nouveau Management Public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Développement d’une « idéologie » managériale publique: </a:t>
            </a:r>
          </a:p>
          <a:p>
            <a:pPr lvl="1"/>
            <a:r>
              <a:rPr lang="fr-BE" dirty="0"/>
              <a:t>Importer dans le public des techniques de gestion du privé</a:t>
            </a:r>
          </a:p>
          <a:p>
            <a:pPr lvl="1"/>
            <a:r>
              <a:rPr lang="fr-BE" dirty="0"/>
              <a:t>Développer la prise en charge sur un modèle « privé » (de « marché ») de différents aspects d’intérêt </a:t>
            </a:r>
            <a:r>
              <a:rPr lang="fr-BE" dirty="0" smtClean="0"/>
              <a:t>collectif</a:t>
            </a:r>
          </a:p>
          <a:p>
            <a:r>
              <a:rPr lang="fr-BE" dirty="0" smtClean="0"/>
              <a:t>Une idéologie qui se transforme en un discours (politique, médiatique) de plus en plus dominant</a:t>
            </a:r>
          </a:p>
          <a:p>
            <a:pPr lvl="1"/>
            <a:r>
              <a:rPr lang="fr-BE" dirty="0" smtClean="0"/>
              <a:t>Apparition de nouvelles exigences (efficacité, efficience, qualité, transparence, ouverture, etc.)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7813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Retour sur la définition du Nouveau Management Public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smtClean="0"/>
              <a:t>Le caractère polysémique du NMP:</a:t>
            </a:r>
          </a:p>
          <a:p>
            <a:pPr lvl="1"/>
            <a:r>
              <a:rPr lang="fr-BE" dirty="0" err="1" smtClean="0"/>
              <a:t>Cost</a:t>
            </a:r>
            <a:r>
              <a:rPr lang="fr-BE" dirty="0" smtClean="0"/>
              <a:t> </a:t>
            </a:r>
            <a:r>
              <a:rPr lang="fr-BE" dirty="0" err="1" smtClean="0"/>
              <a:t>cutting</a:t>
            </a:r>
            <a:r>
              <a:rPr lang="fr-BE" dirty="0" smtClean="0"/>
              <a:t>: approche budgétaire (moins de remplacements que de départs, sous-traitance, PPP, désinvestissement de l’Etat, mise en concurrence avec le privé)</a:t>
            </a:r>
          </a:p>
          <a:p>
            <a:pPr lvl="1"/>
            <a:r>
              <a:rPr lang="fr-BE" dirty="0" smtClean="0"/>
              <a:t>Performance: efficacité (statistique, tableaux de bord, …: mesurabilité), efficience (BPR: rentabilité/productivité), GRH (compétences, etc.)</a:t>
            </a:r>
          </a:p>
          <a:p>
            <a:pPr lvl="1"/>
            <a:r>
              <a:rPr lang="fr-BE" dirty="0" smtClean="0"/>
              <a:t>Qualité: TQM</a:t>
            </a:r>
          </a:p>
          <a:p>
            <a:pPr lvl="1"/>
            <a:r>
              <a:rPr lang="fr-BE" dirty="0" smtClean="0"/>
              <a:t>Transparence: reddition de comptes, rapports d’activités, etc.</a:t>
            </a:r>
          </a:p>
          <a:p>
            <a:pPr lvl="1"/>
            <a:r>
              <a:rPr lang="fr-BE" dirty="0" smtClean="0"/>
              <a:t>NGP et « Public value »: ouverture, participation des citoyens, centrage sur la « satisfaction », le service public comme contributeur au PIB (plutôt que comme « charge »)</a:t>
            </a:r>
          </a:p>
          <a:p>
            <a:pPr marL="393192" lvl="1" indent="0">
              <a:buNone/>
            </a:pPr>
            <a:endParaRPr lang="fr-BE" dirty="0"/>
          </a:p>
          <a:p>
            <a:pPr marL="393192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Des orientations de sens très variables allant d’une approche néo-libérale à une approche « </a:t>
            </a:r>
            <a:r>
              <a:rPr lang="fr-BE" dirty="0" err="1" smtClean="0">
                <a:sym typeface="Wingdings" panose="05000000000000000000" pitchFamily="2" charset="2"/>
              </a:rPr>
              <a:t>communautarienne</a:t>
            </a:r>
            <a:r>
              <a:rPr lang="fr-BE" dirty="0" smtClean="0">
                <a:sym typeface="Wingdings" panose="05000000000000000000" pitchFamily="2" charset="2"/>
              </a:rPr>
              <a:t> »</a:t>
            </a:r>
            <a:endParaRPr lang="fr-BE" dirty="0" smtClean="0"/>
          </a:p>
          <a:p>
            <a:pPr marL="393192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083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Retour sur le NMP dans la justice belge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Management judiciaire 1.0:</a:t>
            </a:r>
          </a:p>
          <a:p>
            <a:pPr lvl="1"/>
            <a:r>
              <a:rPr lang="fr-BE" dirty="0" smtClean="0"/>
              <a:t>Discours politique « post affaire Dutroux » fort et crise de légitimité (mise en évidence de dysfonctionnements)</a:t>
            </a:r>
          </a:p>
          <a:p>
            <a:pPr lvl="1"/>
            <a:r>
              <a:rPr lang="fr-BE" dirty="0" smtClean="0"/>
              <a:t>Dispositifs faibles, bricolés localement(peu de procédures « centrales »)</a:t>
            </a:r>
          </a:p>
          <a:p>
            <a:pPr lvl="1"/>
            <a:r>
              <a:rPr lang="fr-BE" dirty="0" smtClean="0"/>
              <a:t>Des projets mis en difficulté: informatique, MCT au siège</a:t>
            </a:r>
          </a:p>
          <a:p>
            <a:pPr lvl="1"/>
            <a:r>
              <a:rPr lang="fr-BE" dirty="0" smtClean="0"/>
              <a:t>Système de sanctions relativement faible</a:t>
            </a:r>
          </a:p>
          <a:p>
            <a:pPr lvl="1"/>
            <a:r>
              <a:rPr lang="fr-BE" dirty="0" smtClean="0"/>
              <a:t>Centrage sur la « performance » reposant sur l’accélération du temps (tableaux de bord)</a:t>
            </a:r>
          </a:p>
          <a:p>
            <a:pPr lvl="1"/>
            <a:r>
              <a:rPr lang="fr-BE" dirty="0" smtClean="0"/>
              <a:t>Dimension performative forte (le discours percole dans toutes les strates des organisations) d’autant que la demande augmente ou se complexifie (aspirations internes à gagner en efficacité/efficience)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2187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/>
              <a:t>Retour sur le NMP dans la justice belge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Management judiciaire 2.0</a:t>
            </a:r>
          </a:p>
          <a:p>
            <a:pPr lvl="1"/>
            <a:r>
              <a:rPr lang="fr-BE" dirty="0" smtClean="0"/>
              <a:t>Échec de Thémis</a:t>
            </a:r>
          </a:p>
          <a:p>
            <a:pPr lvl="1"/>
            <a:r>
              <a:rPr lang="fr-BE" dirty="0" smtClean="0"/>
              <a:t>Projet « Atomium »</a:t>
            </a:r>
          </a:p>
          <a:p>
            <a:pPr lvl="2"/>
            <a:r>
              <a:rPr lang="fr-BE" dirty="0" smtClean="0"/>
              <a:t>Donnée de départ: part de budget public faible, réorganiser paysage et modèle de gestion pour faire mieux avec le budget disponible (voire un peu plus)</a:t>
            </a:r>
          </a:p>
          <a:p>
            <a:pPr lvl="2"/>
            <a:r>
              <a:rPr lang="fr-BE" dirty="0" smtClean="0"/>
              <a:t>Une orientation de sens défendable: la visée « démocratique » d’une maîtrise des coûts et d’une amélioration de la qualité</a:t>
            </a:r>
          </a:p>
          <a:p>
            <a:pPr lvl="1"/>
            <a:r>
              <a:rPr lang="fr-BE" dirty="0" smtClean="0"/>
              <a:t>Lois « management » de 2013 et 2014</a:t>
            </a:r>
          </a:p>
          <a:p>
            <a:pPr lvl="2"/>
            <a:r>
              <a:rPr lang="fr-BE" dirty="0" smtClean="0"/>
              <a:t>Fusion des arrondissements pour des économies d’échelle</a:t>
            </a:r>
          </a:p>
          <a:p>
            <a:pPr lvl="2"/>
            <a:r>
              <a:rPr lang="fr-BE" dirty="0" smtClean="0"/>
              <a:t>Mobilité pour plus de flexibilité</a:t>
            </a:r>
          </a:p>
          <a:p>
            <a:pPr lvl="2"/>
            <a:r>
              <a:rPr lang="fr-BE" dirty="0" smtClean="0"/>
              <a:t>Contrats de gestion pour plus d’autonomie et de contrôle budgétaire</a:t>
            </a:r>
          </a:p>
          <a:p>
            <a:pPr marL="667512" lvl="2" indent="0">
              <a:buNone/>
            </a:pPr>
            <a:endParaRPr lang="fr-BE" dirty="0" smtClean="0"/>
          </a:p>
          <a:p>
            <a:pPr lvl="2">
              <a:buFont typeface="Wingdings"/>
              <a:buChar char="à"/>
            </a:pPr>
            <a:r>
              <a:rPr lang="fr-BE" dirty="0" smtClean="0">
                <a:sym typeface="Wingdings" panose="05000000000000000000" pitchFamily="2" charset="2"/>
              </a:rPr>
              <a:t>Une orientation de sens « typée »: rationalisation</a:t>
            </a:r>
          </a:p>
          <a:p>
            <a:pPr marL="667512" lvl="2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lvl="2">
              <a:buFont typeface="Wingdings"/>
              <a:buChar char="à"/>
            </a:pPr>
            <a:r>
              <a:rPr lang="fr-BE" dirty="0" smtClean="0">
                <a:sym typeface="Wingdings" panose="05000000000000000000" pitchFamily="2" charset="2"/>
              </a:rPr>
              <a:t>Un contexte défavorable: emballement de la crise budgétaire et le </a:t>
            </a:r>
            <a:r>
              <a:rPr lang="fr-BE" dirty="0" err="1" smtClean="0">
                <a:sym typeface="Wingdings" panose="05000000000000000000" pitchFamily="2" charset="2"/>
              </a:rPr>
              <a:t>cost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cutting</a:t>
            </a:r>
            <a:r>
              <a:rPr lang="fr-BE" dirty="0" smtClean="0">
                <a:sym typeface="Wingdings" panose="05000000000000000000" pitchFamily="2" charset="2"/>
              </a:rPr>
              <a:t> qui en résulte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605955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Retour sur le NMP dans la justice belge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05888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Bilan intermédiaire 1.0 + 2.0:</a:t>
            </a:r>
          </a:p>
          <a:p>
            <a:pPr lvl="1"/>
            <a:r>
              <a:rPr lang="fr-BE" dirty="0" smtClean="0"/>
              <a:t>Une fusion peu « guidée » (émiettement de l’action sur le territoire)</a:t>
            </a:r>
          </a:p>
          <a:p>
            <a:pPr lvl="1"/>
            <a:r>
              <a:rPr lang="fr-BE" dirty="0" smtClean="0"/>
              <a:t>Une mobilité (subie) qui peut introduire de l’arbitraire</a:t>
            </a:r>
          </a:p>
          <a:p>
            <a:pPr lvl="1"/>
            <a:r>
              <a:rPr lang="fr-BE" dirty="0" smtClean="0"/>
              <a:t>Des fortes incertitudes sur la gestion autonome</a:t>
            </a:r>
          </a:p>
          <a:p>
            <a:pPr lvl="1"/>
            <a:r>
              <a:rPr lang="fr-BE" dirty="0" smtClean="0"/>
              <a:t>« Le tout » à la maîtrise ou à la diminution des coûts</a:t>
            </a:r>
          </a:p>
          <a:p>
            <a:pPr lvl="1"/>
            <a:r>
              <a:rPr lang="fr-BE" dirty="0" smtClean="0"/>
              <a:t>En complément, dispositions légales pour la diminution des délais (compléments législatifs sur les procédures)</a:t>
            </a:r>
          </a:p>
          <a:p>
            <a:pPr lvl="1"/>
            <a:r>
              <a:rPr lang="fr-BE" dirty="0" smtClean="0"/>
              <a:t>La démocratie en questions: qualité effective du travail judiciaire dans un contexte de pression budgétaire et à la performance,</a:t>
            </a:r>
            <a:r>
              <a:rPr lang="fr-BE" dirty="0"/>
              <a:t> compétition </a:t>
            </a:r>
            <a:r>
              <a:rPr lang="fr-BE" dirty="0" smtClean="0"/>
              <a:t>inter-juridictionnelle, séparation des pouvoir, etc.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9970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Précautions </a:t>
            </a:r>
            <a:r>
              <a:rPr lang="fr-BE" dirty="0"/>
              <a:t>pour un NMP respectueux de la démocratie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 fontScale="85000" lnSpcReduction="10000"/>
          </a:bodyPr>
          <a:lstStyle/>
          <a:p>
            <a:r>
              <a:rPr lang="fr-BE" dirty="0" smtClean="0"/>
              <a:t>Réinterroger le Nouveau Management Judiciaire pour éviter </a:t>
            </a:r>
            <a:r>
              <a:rPr lang="fr-BE" dirty="0"/>
              <a:t>d</a:t>
            </a:r>
            <a:r>
              <a:rPr lang="fr-BE" dirty="0" smtClean="0"/>
              <a:t>es confusions  problématiques en termes démocratiques</a:t>
            </a:r>
          </a:p>
          <a:p>
            <a:pPr lvl="1"/>
            <a:r>
              <a:rPr lang="fr-BE" dirty="0" smtClean="0"/>
              <a:t>Ne pas confondre vitesse et précipitation: le spectre d’une justice expéditive</a:t>
            </a:r>
          </a:p>
          <a:p>
            <a:pPr lvl="1"/>
            <a:r>
              <a:rPr lang="fr-BE" dirty="0" smtClean="0"/>
              <a:t>Ne pas confondre autonomie et compétition: le spectre des guerres inter-juridictionnelles dans la course aux moyens (contrats de gestion)</a:t>
            </a:r>
          </a:p>
          <a:p>
            <a:pPr lvl="1"/>
            <a:r>
              <a:rPr lang="fr-BE" dirty="0" smtClean="0"/>
              <a:t>Ne pas confondre mandat et carte blanche: le spectre d’un retour de l’arbitraire dans la gestion locale</a:t>
            </a:r>
          </a:p>
          <a:p>
            <a:pPr lvl="1"/>
            <a:r>
              <a:rPr lang="fr-BE" dirty="0" smtClean="0"/>
              <a:t>Ne pas confondre objectifs de « saine » gestion et contrôle abusif par le politique: le spectre d’une rupture de la séparation des pouvoirs</a:t>
            </a:r>
          </a:p>
          <a:p>
            <a:pPr lvl="1"/>
            <a:r>
              <a:rPr lang="fr-BE" dirty="0" smtClean="0"/>
              <a:t>Ne pas confondre le magistrat « responsable » et le magistrat manager : le spectre d’un centrage sur la réponse à la désirabilité sociale </a:t>
            </a:r>
          </a:p>
          <a:p>
            <a:pPr lvl="1"/>
            <a:r>
              <a:rPr lang="fr-BE" dirty="0" smtClean="0"/>
              <a:t>Ne pas confondre maîtrise des coûts et étranglement budgétaire: du spectre du « bâclage </a:t>
            </a:r>
            <a:r>
              <a:rPr lang="fr-BE" smtClean="0"/>
              <a:t>» au </a:t>
            </a:r>
            <a:r>
              <a:rPr lang="fr-BE" dirty="0" smtClean="0"/>
              <a:t>spectre de la privatisation (ODR)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53698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326</Words>
  <Application>Microsoft Office PowerPoint</Application>
  <PresentationFormat>Affichage à l'écran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Démocratiser les structures judiciaires Colloque de l’Association Syndicale de la Magistrature – Bruxelles, 10 mars 2016</vt:lpstr>
      <vt:lpstr>Introduction </vt:lpstr>
      <vt:lpstr>Retour sur la définition du Nouveau Management Public</vt:lpstr>
      <vt:lpstr>Retour sur la définition du Nouveau Management Public</vt:lpstr>
      <vt:lpstr>Retour sur la définition du Nouveau Management Public</vt:lpstr>
      <vt:lpstr>Retour sur le NMP dans la justice belge</vt:lpstr>
      <vt:lpstr>Retour sur le NMP dans la justice belge</vt:lpstr>
      <vt:lpstr>Retour sur le NMP dans la justice belge</vt:lpstr>
      <vt:lpstr>Précautions pour un NMP respectueux de la démocratie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Démocratiser les structures judiciaires Colloque de l’Association syndicale de la magistrature</dc:title>
  <dc:creator>Frederic</dc:creator>
  <cp:lastModifiedBy>Frederic</cp:lastModifiedBy>
  <cp:revision>12</cp:revision>
  <dcterms:created xsi:type="dcterms:W3CDTF">2016-03-10T08:01:08Z</dcterms:created>
  <dcterms:modified xsi:type="dcterms:W3CDTF">2016-03-10T10:44:53Z</dcterms:modified>
</cp:coreProperties>
</file>