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00" y="-3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2973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34907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984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5388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3372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590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875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3125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6920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23930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013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C65F0-EA3E-4F86-B95C-3C5FBE32448D}" type="datetimeFigureOut">
              <a:rPr lang="fr-BE" smtClean="0"/>
              <a:t>13-01-16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F176-7ACD-4B1D-80B1-FEF3ED4CE45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9254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640960" cy="1728192"/>
          </a:xfrm>
        </p:spPr>
        <p:txBody>
          <a:bodyPr>
            <a:normAutofit/>
          </a:bodyPr>
          <a:lstStyle/>
          <a:p>
            <a:r>
              <a:rPr lang="fr-BE" sz="3600" dirty="0" smtClean="0"/>
              <a:t>L'Etat et les services publics à l'horizon 2050 : enjeux et perspectives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sz="2700" dirty="0" smtClean="0"/>
              <a:t>IEV – Charleroi – 16 janvier 2016</a:t>
            </a:r>
            <a:endParaRPr lang="fr-BE" sz="27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3140968"/>
            <a:ext cx="8640960" cy="2880320"/>
          </a:xfrm>
        </p:spPr>
        <p:txBody>
          <a:bodyPr>
            <a:normAutofit lnSpcReduction="10000"/>
          </a:bodyPr>
          <a:lstStyle/>
          <a:p>
            <a:r>
              <a:rPr lang="fr-BE" sz="3600" b="1" dirty="0" smtClean="0"/>
              <a:t>Quels services pour quels publics?</a:t>
            </a:r>
          </a:p>
          <a:p>
            <a:r>
              <a:rPr lang="fr-BE" sz="3600" b="1" dirty="0" smtClean="0"/>
              <a:t>Exposé introductif</a:t>
            </a:r>
          </a:p>
          <a:p>
            <a:endParaRPr lang="fr-BE" sz="3600" b="1" dirty="0" smtClean="0"/>
          </a:p>
          <a:p>
            <a:r>
              <a:rPr lang="fr-BE" sz="2800" dirty="0" smtClean="0"/>
              <a:t>Frédéric Schoenaers</a:t>
            </a:r>
          </a:p>
          <a:p>
            <a:r>
              <a:rPr lang="fr-BE" sz="2800" dirty="0" smtClean="0"/>
              <a:t>Faculté des Sciences Sociales de </a:t>
            </a:r>
            <a:r>
              <a:rPr lang="fr-BE" sz="2800" dirty="0" err="1" smtClean="0"/>
              <a:t>l’ULg</a:t>
            </a:r>
            <a:r>
              <a:rPr lang="fr-BE" sz="2800" dirty="0" smtClean="0"/>
              <a:t>. </a:t>
            </a:r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446562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Discussion conclusive…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Faut-il jeter le bébé avec l’eau du bain?</a:t>
            </a:r>
          </a:p>
          <a:p>
            <a:pPr lvl="1"/>
            <a:r>
              <a:rPr lang="fr-BE" dirty="0" smtClean="0"/>
              <a:t>Difficile! Situation budgétaire… précaire!</a:t>
            </a:r>
          </a:p>
          <a:p>
            <a:pPr lvl="1"/>
            <a:r>
              <a:rPr lang="fr-BE" dirty="0" smtClean="0"/>
              <a:t>Réflexion de fond sur le périmètre (faire moins avec plus?)</a:t>
            </a:r>
          </a:p>
          <a:p>
            <a:pPr lvl="1"/>
            <a:r>
              <a:rPr lang="fr-BE" dirty="0" smtClean="0"/>
              <a:t>Trouver la juste distance managériale (vers un « slow management »)</a:t>
            </a:r>
          </a:p>
          <a:p>
            <a:pPr lvl="1"/>
            <a:r>
              <a:rPr lang="fr-BE" dirty="0" smtClean="0"/>
              <a:t>Le management non comme une fin en soi mais mis au service d’un PROJET (réaliste… mais à définir)</a:t>
            </a:r>
            <a:endParaRPr lang="fr-BE" dirty="0"/>
          </a:p>
          <a:p>
            <a:endParaRPr lang="fr-BE" dirty="0" smtClean="0"/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70141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Introduction générale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Un constat incontestable: l’Etat, les services publics et les administrations publiques vivent une période de mutations… </a:t>
            </a:r>
          </a:p>
          <a:p>
            <a:pPr lvl="1"/>
            <a:r>
              <a:rPr lang="fr-BE" dirty="0" smtClean="0"/>
              <a:t>Comment comprendre ce qui se passe? </a:t>
            </a:r>
          </a:p>
          <a:p>
            <a:pPr lvl="1"/>
            <a:r>
              <a:rPr lang="fr-BE" dirty="0" smtClean="0"/>
              <a:t>Quels sont les enjeux et les questions posés par les changements à l’œuvre?</a:t>
            </a:r>
          </a:p>
          <a:p>
            <a:r>
              <a:rPr lang="fr-BE" dirty="0" smtClean="0"/>
              <a:t>Plan de la présentation:</a:t>
            </a:r>
          </a:p>
          <a:p>
            <a:pPr lvl="1"/>
            <a:r>
              <a:rPr lang="fr-BE" dirty="0" smtClean="0"/>
              <a:t>Pourquoi a-t-on des créé des services/administrations publics? </a:t>
            </a:r>
          </a:p>
          <a:p>
            <a:pPr lvl="1"/>
            <a:r>
              <a:rPr lang="fr-BE" dirty="0" smtClean="0"/>
              <a:t>Pourquoi a-t-on critiqué les services/administrations publics?</a:t>
            </a:r>
          </a:p>
          <a:p>
            <a:pPr lvl="1"/>
            <a:r>
              <a:rPr lang="fr-BE" dirty="0" smtClean="0"/>
              <a:t>Comment tente-on de répondre à ces critiques?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63857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Autofit/>
          </a:bodyPr>
          <a:lstStyle/>
          <a:p>
            <a:r>
              <a:rPr lang="fr-BE" sz="3600" b="1" dirty="0" smtClean="0"/>
              <a:t>1. </a:t>
            </a:r>
            <a:r>
              <a:rPr lang="fr-BE" sz="3600" b="1" dirty="0"/>
              <a:t>C</a:t>
            </a:r>
            <a:r>
              <a:rPr lang="fr-BE" sz="3600" b="1" dirty="0" smtClean="0"/>
              <a:t>réation des services/administrations publiques</a:t>
            </a:r>
            <a:endParaRPr lang="fr-BE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508518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fr-BE" sz="3000" dirty="0" smtClean="0"/>
              <a:t>Volonté de l’Etat, c’est-à-dire du Gouvernement légitime qui le dirige, de souverainement </a:t>
            </a:r>
            <a:r>
              <a:rPr lang="fr-BE" sz="3000" dirty="0">
                <a:solidFill>
                  <a:prstClr val="black"/>
                </a:solidFill>
              </a:rPr>
              <a:t>définir </a:t>
            </a:r>
            <a:r>
              <a:rPr lang="fr-BE" sz="3000" dirty="0" smtClean="0">
                <a:solidFill>
                  <a:prstClr val="black"/>
                </a:solidFill>
              </a:rPr>
              <a:t>qu’il </a:t>
            </a:r>
            <a:r>
              <a:rPr lang="fr-BE" sz="3000" dirty="0">
                <a:solidFill>
                  <a:prstClr val="black"/>
                </a:solidFill>
              </a:rPr>
              <a:t>va </a:t>
            </a:r>
            <a:r>
              <a:rPr lang="fr-BE" sz="3000" dirty="0" smtClean="0">
                <a:solidFill>
                  <a:prstClr val="black"/>
                </a:solidFill>
              </a:rPr>
              <a:t>prendre </a:t>
            </a:r>
            <a:r>
              <a:rPr lang="fr-BE" sz="3000" dirty="0">
                <a:solidFill>
                  <a:prstClr val="black"/>
                </a:solidFill>
              </a:rPr>
              <a:t>en charge, réguler, organiser </a:t>
            </a:r>
            <a:r>
              <a:rPr lang="fr-BE" sz="3000" dirty="0" smtClean="0">
                <a:solidFill>
                  <a:prstClr val="black"/>
                </a:solidFill>
              </a:rPr>
              <a:t>lui-même un bien</a:t>
            </a:r>
            <a:r>
              <a:rPr lang="fr-BE" sz="3000" dirty="0">
                <a:solidFill>
                  <a:prstClr val="black"/>
                </a:solidFill>
              </a:rPr>
              <a:t>, un domaine ou une dimension de la vie </a:t>
            </a:r>
            <a:r>
              <a:rPr lang="fr-BE" sz="3000" dirty="0" smtClean="0">
                <a:solidFill>
                  <a:prstClr val="black"/>
                </a:solidFill>
              </a:rPr>
              <a:t>collective qui sont considérés comme ayant des </a:t>
            </a:r>
            <a:r>
              <a:rPr lang="fr-BE" sz="3000" dirty="0">
                <a:solidFill>
                  <a:prstClr val="black"/>
                </a:solidFill>
              </a:rPr>
              <a:t>caractéristiques telles que le simple jeu du marché ne peut assurer leur </a:t>
            </a:r>
            <a:r>
              <a:rPr lang="fr-BE" sz="3000" dirty="0" smtClean="0">
                <a:solidFill>
                  <a:prstClr val="black"/>
                </a:solidFill>
              </a:rPr>
              <a:t>satisfaction. </a:t>
            </a:r>
          </a:p>
          <a:p>
            <a:pPr lvl="0"/>
            <a:endParaRPr lang="fr-BE" sz="3000" dirty="0">
              <a:solidFill>
                <a:prstClr val="black"/>
              </a:solidFill>
            </a:endParaRPr>
          </a:p>
          <a:p>
            <a:pPr lvl="0"/>
            <a:r>
              <a:rPr lang="fr-BE" sz="3000" dirty="0" smtClean="0">
                <a:solidFill>
                  <a:prstClr val="black"/>
                </a:solidFill>
              </a:rPr>
              <a:t>Ces éléments sont définis comme relevant de l’Intérêt Général et acquièrent le statut de « bien public » ou « bien commun »:</a:t>
            </a:r>
            <a:endParaRPr lang="fr-BE" sz="2600" dirty="0">
              <a:solidFill>
                <a:prstClr val="black"/>
              </a:solidFill>
            </a:endParaRPr>
          </a:p>
          <a:p>
            <a:pPr lvl="2"/>
            <a:r>
              <a:rPr lang="fr-BE" sz="2600" dirty="0">
                <a:solidFill>
                  <a:prstClr val="black"/>
                </a:solidFill>
              </a:rPr>
              <a:t>Sécurité (armée, police), justice (tribunaux), émission de la monnaie</a:t>
            </a:r>
          </a:p>
          <a:p>
            <a:pPr lvl="2"/>
            <a:r>
              <a:rPr lang="fr-BE" sz="2600" dirty="0">
                <a:solidFill>
                  <a:prstClr val="black"/>
                </a:solidFill>
              </a:rPr>
              <a:t>Distribution de l’énergie, transports, santé, éducation, </a:t>
            </a:r>
            <a:r>
              <a:rPr lang="fr-BE" sz="2600" dirty="0" smtClean="0">
                <a:solidFill>
                  <a:prstClr val="black"/>
                </a:solidFill>
              </a:rPr>
              <a:t>etc.</a:t>
            </a:r>
          </a:p>
          <a:p>
            <a:pPr lvl="2"/>
            <a:endParaRPr lang="fr-BE" sz="2600" dirty="0">
              <a:solidFill>
                <a:prstClr val="black"/>
              </a:solidFill>
            </a:endParaRPr>
          </a:p>
          <a:p>
            <a:pPr marL="914400" lvl="2" indent="0">
              <a:buNone/>
            </a:pPr>
            <a:r>
              <a:rPr lang="fr-BE" sz="2600" dirty="0" smtClean="0">
                <a:solidFill>
                  <a:prstClr val="black"/>
                </a:solidFill>
                <a:sym typeface="Wingdings" panose="05000000000000000000" pitchFamily="2" charset="2"/>
              </a:rPr>
              <a:t> Variabilité en fonction de l’idéologie « dominante » (collectivisme/libéralisme)</a:t>
            </a:r>
            <a:endParaRPr lang="fr-BE" sz="2600" dirty="0" smtClean="0">
              <a:solidFill>
                <a:prstClr val="black"/>
              </a:solidFill>
            </a:endParaRPr>
          </a:p>
          <a:p>
            <a:pPr marL="914400" lvl="2" indent="0">
              <a:buNone/>
            </a:pPr>
            <a:endParaRPr lang="fr-BE" sz="2600" dirty="0" smtClean="0">
              <a:solidFill>
                <a:prstClr val="black"/>
              </a:solidFill>
            </a:endParaRPr>
          </a:p>
          <a:p>
            <a:r>
              <a:rPr lang="fr-BE" sz="3000" dirty="0">
                <a:solidFill>
                  <a:prstClr val="black"/>
                </a:solidFill>
              </a:rPr>
              <a:t>I</a:t>
            </a:r>
            <a:r>
              <a:rPr lang="fr-BE" sz="3000" dirty="0" smtClean="0">
                <a:solidFill>
                  <a:prstClr val="black"/>
                </a:solidFill>
              </a:rPr>
              <a:t>l </a:t>
            </a:r>
            <a:r>
              <a:rPr lang="fr-BE" sz="3000" dirty="0">
                <a:solidFill>
                  <a:prstClr val="black"/>
                </a:solidFill>
              </a:rPr>
              <a:t>paraît nécessaire de les doter </a:t>
            </a:r>
            <a:r>
              <a:rPr lang="fr-BE" sz="3000" dirty="0" smtClean="0">
                <a:solidFill>
                  <a:prstClr val="black"/>
                </a:solidFill>
              </a:rPr>
              <a:t>d’une </a:t>
            </a:r>
            <a:r>
              <a:rPr lang="fr-BE" sz="3000" dirty="0">
                <a:solidFill>
                  <a:prstClr val="black"/>
                </a:solidFill>
              </a:rPr>
              <a:t>série d’attributs spécifiques à leur </a:t>
            </a:r>
            <a:r>
              <a:rPr lang="fr-BE" sz="3000" dirty="0" smtClean="0">
                <a:solidFill>
                  <a:prstClr val="black"/>
                </a:solidFill>
              </a:rPr>
              <a:t>statut:</a:t>
            </a:r>
            <a:endParaRPr lang="fr-BE" sz="2600" dirty="0">
              <a:solidFill>
                <a:prstClr val="black"/>
              </a:solidFill>
            </a:endParaRPr>
          </a:p>
          <a:p>
            <a:pPr lvl="2"/>
            <a:r>
              <a:rPr lang="fr-BE" sz="2600" dirty="0">
                <a:solidFill>
                  <a:prstClr val="black"/>
                </a:solidFill>
              </a:rPr>
              <a:t>Continuité</a:t>
            </a:r>
          </a:p>
          <a:p>
            <a:pPr lvl="2"/>
            <a:r>
              <a:rPr lang="fr-BE" sz="2600" dirty="0">
                <a:solidFill>
                  <a:prstClr val="black"/>
                </a:solidFill>
              </a:rPr>
              <a:t>Égalité de traitement (refus des privilèges</a:t>
            </a:r>
            <a:r>
              <a:rPr lang="fr-BE" sz="2600" dirty="0" smtClean="0">
                <a:solidFill>
                  <a:prstClr val="black"/>
                </a:solidFill>
              </a:rPr>
              <a:t>)</a:t>
            </a:r>
            <a:r>
              <a:rPr lang="fr-BE" sz="2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432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b="1" dirty="0">
                <a:solidFill>
                  <a:prstClr val="black"/>
                </a:solidFill>
              </a:rPr>
              <a:t>1. Création des services/administrations publiques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Historiquement:</a:t>
            </a:r>
          </a:p>
          <a:p>
            <a:pPr marL="0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Forme traditionnelle: administrations publiques (SPF Finances), entreprises publiques (Poste)</a:t>
            </a:r>
          </a:p>
          <a:p>
            <a:pPr marL="457200" lvl="1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Statut particulier du personnel: fonctionnariat (nomination à vie, pas propriétaire du poste, salaire correct et « connu »)</a:t>
            </a:r>
          </a:p>
          <a:p>
            <a:pPr marL="457200" lvl="1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Organisation: bureaucratie (centralisation, règles et droit, pyramide)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96001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b="1" dirty="0" smtClean="0"/>
              <a:t>2. Critiques à l’égard des services publics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fr-BE" dirty="0" smtClean="0"/>
              <a:t>Coût (périmètre d’action augmente, Etat Social/Providence)</a:t>
            </a:r>
          </a:p>
          <a:p>
            <a:pPr marL="0" indent="0">
              <a:buNone/>
            </a:pPr>
            <a:endParaRPr lang="fr-BE" dirty="0" smtClean="0"/>
          </a:p>
          <a:p>
            <a:r>
              <a:rPr lang="fr-BE" dirty="0" smtClean="0"/>
              <a:t>Lenteur/lourdeur</a:t>
            </a:r>
          </a:p>
          <a:p>
            <a:pPr marL="0" indent="0">
              <a:buNone/>
            </a:pPr>
            <a:endParaRPr lang="fr-BE" dirty="0" smtClean="0"/>
          </a:p>
          <a:p>
            <a:r>
              <a:rPr lang="fr-BE" dirty="0" smtClean="0"/>
              <a:t>Des règles aveugles</a:t>
            </a:r>
          </a:p>
          <a:p>
            <a:pPr marL="0" indent="0">
              <a:buNone/>
            </a:pPr>
            <a:endParaRPr lang="fr-BE" dirty="0" smtClean="0"/>
          </a:p>
          <a:p>
            <a:r>
              <a:rPr lang="fr-BE" dirty="0" smtClean="0"/>
              <a:t>Buts de système (intérêts des structures et fonctionnaires, respect des règles) surpassent les buts de mission (services rendus au public)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22797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3. Quels changements?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fr-BE" dirty="0" smtClean="0"/>
              <a:t>Contexte:</a:t>
            </a:r>
          </a:p>
          <a:p>
            <a:pPr marL="0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Crise budgétaire post choc pétrolier de 1974 … qui continue jusqu’à aujourd’hui!</a:t>
            </a:r>
          </a:p>
          <a:p>
            <a:pPr marL="457200" lvl="1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Une société « critique » (post 1968)</a:t>
            </a:r>
          </a:p>
          <a:p>
            <a:pPr marL="457200" lvl="1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Influence du secteur privé qui semble performant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52650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3. Quels changements?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/>
          <a:lstStyle/>
          <a:p>
            <a:r>
              <a:rPr lang="fr-BE" dirty="0" smtClean="0"/>
              <a:t>Quelques tendances:</a:t>
            </a:r>
          </a:p>
          <a:p>
            <a:pPr marL="0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Nouvelles formes de prise en charge (jouer sur le périmètre)</a:t>
            </a:r>
          </a:p>
          <a:p>
            <a:pPr lvl="2"/>
            <a:r>
              <a:rPr lang="fr-BE" dirty="0"/>
              <a:t>E</a:t>
            </a:r>
            <a:r>
              <a:rPr lang="fr-BE" dirty="0" smtClean="0"/>
              <a:t>largir le spectre des types d’organisations en charge de services publics (agences) </a:t>
            </a:r>
            <a:r>
              <a:rPr lang="fr-BE" dirty="0" smtClean="0">
                <a:sym typeface="Wingdings" panose="05000000000000000000" pitchFamily="2" charset="2"/>
              </a:rPr>
              <a:t> AFSCA</a:t>
            </a:r>
            <a:endParaRPr lang="fr-BE" dirty="0" smtClean="0"/>
          </a:p>
          <a:p>
            <a:pPr lvl="2"/>
            <a:r>
              <a:rPr lang="fr-BE" dirty="0" smtClean="0"/>
              <a:t>Démonopolisation et mise en concurrence </a:t>
            </a:r>
            <a:r>
              <a:rPr lang="fr-BE" dirty="0" smtClean="0">
                <a:sym typeface="Wingdings" panose="05000000000000000000" pitchFamily="2" charset="2"/>
              </a:rPr>
              <a:t> télécommunications</a:t>
            </a:r>
          </a:p>
          <a:p>
            <a:pPr lvl="2"/>
            <a:r>
              <a:rPr lang="fr-BE" dirty="0" smtClean="0">
                <a:sym typeface="Wingdings" panose="05000000000000000000" pitchFamily="2" charset="2"/>
              </a:rPr>
              <a:t>Mise en régie ou sous-traitance  cantines scolaires</a:t>
            </a:r>
          </a:p>
          <a:p>
            <a:pPr lvl="2"/>
            <a:r>
              <a:rPr lang="fr-BE" dirty="0" smtClean="0">
                <a:sym typeface="Wingdings" panose="05000000000000000000" pitchFamily="2" charset="2"/>
              </a:rPr>
              <a:t>PPP  gestion des événements: gardiennage – police</a:t>
            </a:r>
          </a:p>
          <a:p>
            <a:pPr lvl="2"/>
            <a:r>
              <a:rPr lang="fr-BE" dirty="0" smtClean="0">
                <a:sym typeface="Wingdings" panose="05000000000000000000" pitchFamily="2" charset="2"/>
              </a:rPr>
              <a:t>Désengagement total de l’Etat  transport aérien</a:t>
            </a:r>
          </a:p>
          <a:p>
            <a:pPr lvl="2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06284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r-BE" b="1" dirty="0" smtClean="0"/>
              <a:t>3. Quels changements?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832648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fr-BE" dirty="0" smtClean="0"/>
              <a:t>Émergence d’un/de « New Public Management(s) » pour les administrations publiques</a:t>
            </a:r>
          </a:p>
          <a:p>
            <a:pPr marL="457200" lvl="1" indent="0">
              <a:buNone/>
            </a:pPr>
            <a:endParaRPr lang="fr-BE" dirty="0" smtClean="0"/>
          </a:p>
          <a:p>
            <a:pPr lvl="2"/>
            <a:r>
              <a:rPr lang="fr-BE" dirty="0" smtClean="0"/>
              <a:t>NPM comme philosophie: de l’usager au client (le patient-client, l’étudiant-client), du service au produit (filière de formation universitaire!!!) </a:t>
            </a:r>
            <a:r>
              <a:rPr lang="fr-BE" dirty="0" smtClean="0">
                <a:sym typeface="Wingdings" panose="05000000000000000000" pitchFamily="2" charset="2"/>
              </a:rPr>
              <a:t> approche néo-libérale</a:t>
            </a:r>
            <a:endParaRPr lang="fr-BE" dirty="0" smtClean="0"/>
          </a:p>
          <a:p>
            <a:pPr marL="914400" lvl="2" indent="0">
              <a:buNone/>
            </a:pPr>
            <a:endParaRPr lang="fr-BE" dirty="0" smtClean="0"/>
          </a:p>
          <a:p>
            <a:pPr lvl="2"/>
            <a:r>
              <a:rPr lang="fr-BE" dirty="0" smtClean="0"/>
              <a:t>NPM comme ensemble de principes de gestion (largement importés du secteur privé):</a:t>
            </a:r>
          </a:p>
          <a:p>
            <a:pPr lvl="3"/>
            <a:r>
              <a:rPr lang="fr-BE" dirty="0" smtClean="0"/>
              <a:t>Performance (indicateurs, tableaux de bords, statistiques </a:t>
            </a:r>
            <a:r>
              <a:rPr lang="fr-BE" dirty="0" smtClean="0">
                <a:sym typeface="Wingdings" panose="05000000000000000000" pitchFamily="2" charset="2"/>
              </a:rPr>
              <a:t></a:t>
            </a:r>
            <a:r>
              <a:rPr lang="fr-BE" dirty="0" smtClean="0"/>
              <a:t> justice)</a:t>
            </a:r>
          </a:p>
          <a:p>
            <a:pPr lvl="3"/>
            <a:r>
              <a:rPr lang="fr-BE" dirty="0" smtClean="0"/>
              <a:t>Rationalisation des ressources (</a:t>
            </a:r>
            <a:r>
              <a:rPr lang="fr-BE" dirty="0" err="1" smtClean="0"/>
              <a:t>sncb</a:t>
            </a:r>
            <a:r>
              <a:rPr lang="fr-BE" dirty="0" smtClean="0"/>
              <a:t>)</a:t>
            </a:r>
          </a:p>
          <a:p>
            <a:pPr lvl="3"/>
            <a:r>
              <a:rPr lang="fr-BE" dirty="0" smtClean="0"/>
              <a:t>Qualité (simplification administrative SPW)</a:t>
            </a:r>
          </a:p>
          <a:p>
            <a:pPr lvl="3"/>
            <a:r>
              <a:rPr lang="fr-BE" dirty="0" smtClean="0"/>
              <a:t>Flexibilité du personnel </a:t>
            </a:r>
            <a:r>
              <a:rPr lang="fr-BE" dirty="0" smtClean="0">
                <a:sym typeface="Wingdings" panose="05000000000000000000" pitchFamily="2" charset="2"/>
              </a:rPr>
              <a:t> </a:t>
            </a:r>
            <a:r>
              <a:rPr lang="fr-BE" dirty="0" smtClean="0"/>
              <a:t>CDD, chaires privées à l’Université</a:t>
            </a:r>
          </a:p>
          <a:p>
            <a:pPr lvl="3"/>
            <a:r>
              <a:rPr lang="fr-BE" dirty="0" smtClean="0"/>
              <a:t>Contractualisation entre le politique et l’administration </a:t>
            </a:r>
            <a:r>
              <a:rPr lang="fr-BE" dirty="0" smtClean="0">
                <a:sym typeface="Wingdings" panose="05000000000000000000" pitchFamily="2" charset="2"/>
              </a:rPr>
              <a:t> contrats d’administration</a:t>
            </a:r>
          </a:p>
          <a:p>
            <a:pPr lvl="3"/>
            <a:r>
              <a:rPr lang="fr-BE" dirty="0" smtClean="0">
                <a:sym typeface="Wingdings" panose="05000000000000000000" pitchFamily="2" charset="2"/>
              </a:rPr>
              <a:t>Ouverture/écoute  concertations transversales en santé mentale (redéfinition des « </a:t>
            </a:r>
            <a:r>
              <a:rPr lang="fr-BE" dirty="0" err="1" smtClean="0">
                <a:sym typeface="Wingdings" panose="05000000000000000000" pitchFamily="2" charset="2"/>
              </a:rPr>
              <a:t>proces</a:t>
            </a:r>
            <a:r>
              <a:rPr lang="fr-BE" dirty="0" smtClean="0">
                <a:sym typeface="Wingdings" panose="05000000000000000000" pitchFamily="2" charset="2"/>
              </a:rPr>
              <a:t> » ou des missions)</a:t>
            </a:r>
          </a:p>
          <a:p>
            <a:pPr lvl="3"/>
            <a:endParaRPr lang="fr-BE" dirty="0" smtClean="0">
              <a:sym typeface="Wingdings" panose="05000000000000000000" pitchFamily="2" charset="2"/>
            </a:endParaRPr>
          </a:p>
          <a:p>
            <a:pPr lvl="3"/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872188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/>
              <a:t>Discussion conclusive…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544616"/>
          </a:xfrm>
        </p:spPr>
        <p:txBody>
          <a:bodyPr>
            <a:normAutofit fontScale="92500" lnSpcReduction="20000"/>
          </a:bodyPr>
          <a:lstStyle/>
          <a:p>
            <a:r>
              <a:rPr lang="fr-BE" dirty="0" smtClean="0"/>
              <a:t>Après les critiques adressées à la bureaucratie, les critiques adressées au(x) NPM(s)</a:t>
            </a:r>
          </a:p>
          <a:p>
            <a:pPr lvl="1"/>
            <a:r>
              <a:rPr lang="fr-BE" dirty="0" smtClean="0"/>
              <a:t>Rationalisation et diminution du champ de « couverture » des services publics (limitation au service universel?)</a:t>
            </a:r>
          </a:p>
          <a:p>
            <a:pPr lvl="1"/>
            <a:r>
              <a:rPr lang="fr-BE" dirty="0" smtClean="0"/>
              <a:t>Le chiffre comme fin en soi et les dérives qui s’en suivent (bidouillage des statistiques)</a:t>
            </a:r>
          </a:p>
          <a:p>
            <a:pPr lvl="1"/>
            <a:r>
              <a:rPr lang="fr-BE" dirty="0" smtClean="0"/>
              <a:t>La confusion des genres: économies </a:t>
            </a:r>
            <a:r>
              <a:rPr lang="fr-BE" i="1" dirty="0" smtClean="0"/>
              <a:t>vs </a:t>
            </a:r>
            <a:r>
              <a:rPr lang="fr-BE" dirty="0" smtClean="0"/>
              <a:t>écoute</a:t>
            </a:r>
          </a:p>
          <a:p>
            <a:pPr lvl="1"/>
            <a:r>
              <a:rPr lang="fr-BE" dirty="0" smtClean="0"/>
              <a:t>Un personnel sous pression (</a:t>
            </a:r>
            <a:r>
              <a:rPr lang="fr-BE" dirty="0" err="1" smtClean="0"/>
              <a:t>burn</a:t>
            </a:r>
            <a:r>
              <a:rPr lang="fr-BE" dirty="0" smtClean="0"/>
              <a:t> out/mal-être)</a:t>
            </a:r>
          </a:p>
          <a:p>
            <a:pPr lvl="1"/>
            <a:r>
              <a:rPr lang="fr-BE" dirty="0" smtClean="0"/>
              <a:t>Des managers éloignés du terrain</a:t>
            </a:r>
          </a:p>
          <a:p>
            <a:pPr lvl="1"/>
            <a:r>
              <a:rPr lang="fr-BE" dirty="0" smtClean="0"/>
              <a:t>Des discours qui précèdent les moyens mais qui « engagent »</a:t>
            </a:r>
          </a:p>
          <a:p>
            <a:pPr lvl="1"/>
            <a:r>
              <a:rPr lang="fr-BE" dirty="0" smtClean="0"/>
              <a:t>Des coûts de structure cachés et donc non pris en compte (réunions, alimentation des statistiques, etc.)</a:t>
            </a:r>
          </a:p>
          <a:p>
            <a:pPr lvl="1"/>
            <a:r>
              <a:rPr lang="fr-BE" dirty="0" smtClean="0"/>
              <a:t>Mise en avant de l’effectivité plutôt que des impacts réels</a:t>
            </a:r>
          </a:p>
          <a:p>
            <a:pPr lvl="1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841521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428</Words>
  <Application>Microsoft Office PowerPoint</Application>
  <PresentationFormat>Affichage à l'écran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L'Etat et les services publics à l'horizon 2050 : enjeux et perspectives IEV – Charleroi – 16 janvier 2016</vt:lpstr>
      <vt:lpstr>Introduction générale</vt:lpstr>
      <vt:lpstr>1. Création des services/administrations publiques</vt:lpstr>
      <vt:lpstr>1. Création des services/administrations publiques</vt:lpstr>
      <vt:lpstr>2. Critiques à l’égard des services publics</vt:lpstr>
      <vt:lpstr>3. Quels changements?</vt:lpstr>
      <vt:lpstr>3. Quels changements?</vt:lpstr>
      <vt:lpstr>3. Quels changements?</vt:lpstr>
      <vt:lpstr>Discussion conclusive…</vt:lpstr>
      <vt:lpstr>Discussion conclusive…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L'Etat et les services publics à l'horizon 2050 : enjeux et perspectives IEV – Charleroi – 16 janvier 2016</dc:title>
  <dc:creator>Frederic</dc:creator>
  <cp:lastModifiedBy>Frederic</cp:lastModifiedBy>
  <cp:revision>18</cp:revision>
  <dcterms:created xsi:type="dcterms:W3CDTF">2016-01-13T15:27:00Z</dcterms:created>
  <dcterms:modified xsi:type="dcterms:W3CDTF">2016-01-13T22:49:13Z</dcterms:modified>
</cp:coreProperties>
</file>