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3" r:id="rId5"/>
    <p:sldId id="264" r:id="rId6"/>
    <p:sldId id="265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84" d="100"/>
          <a:sy n="84" d="100"/>
        </p:scale>
        <p:origin x="-1430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B3E95-B635-49C7-B9AC-A3A61B72B61B}" type="datetimeFigureOut">
              <a:rPr lang="fr-BE" smtClean="0"/>
              <a:t>24-05-16</a:t>
            </a:fld>
            <a:endParaRPr lang="fr-BE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1789-B2C3-405E-BAB3-4D103D5CDCB1}" type="slidenum">
              <a:rPr lang="fr-BE" smtClean="0"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B3E95-B635-49C7-B9AC-A3A61B72B61B}" type="datetimeFigureOut">
              <a:rPr lang="fr-BE" smtClean="0"/>
              <a:t>24-05-16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1789-B2C3-405E-BAB3-4D103D5CDCB1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B3E95-B635-49C7-B9AC-A3A61B72B61B}" type="datetimeFigureOut">
              <a:rPr lang="fr-BE" smtClean="0"/>
              <a:t>24-05-16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1789-B2C3-405E-BAB3-4D103D5CDCB1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B3E95-B635-49C7-B9AC-A3A61B72B61B}" type="datetimeFigureOut">
              <a:rPr lang="fr-BE" smtClean="0"/>
              <a:t>24-05-16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1789-B2C3-405E-BAB3-4D103D5CDCB1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B3E95-B635-49C7-B9AC-A3A61B72B61B}" type="datetimeFigureOut">
              <a:rPr lang="fr-BE" smtClean="0"/>
              <a:t>24-05-16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1789-B2C3-405E-BAB3-4D103D5CDCB1}" type="slidenum">
              <a:rPr lang="fr-BE" smtClean="0"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B3E95-B635-49C7-B9AC-A3A61B72B61B}" type="datetimeFigureOut">
              <a:rPr lang="fr-BE" smtClean="0"/>
              <a:t>24-05-16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1789-B2C3-405E-BAB3-4D103D5CDCB1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B3E95-B635-49C7-B9AC-A3A61B72B61B}" type="datetimeFigureOut">
              <a:rPr lang="fr-BE" smtClean="0"/>
              <a:t>24-05-16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1789-B2C3-405E-BAB3-4D103D5CDCB1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B3E95-B635-49C7-B9AC-A3A61B72B61B}" type="datetimeFigureOut">
              <a:rPr lang="fr-BE" smtClean="0"/>
              <a:t>24-05-16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1789-B2C3-405E-BAB3-4D103D5CDCB1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B3E95-B635-49C7-B9AC-A3A61B72B61B}" type="datetimeFigureOut">
              <a:rPr lang="fr-BE" smtClean="0"/>
              <a:t>24-05-16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1789-B2C3-405E-BAB3-4D103D5CDCB1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B3E95-B635-49C7-B9AC-A3A61B72B61B}" type="datetimeFigureOut">
              <a:rPr lang="fr-BE" smtClean="0"/>
              <a:t>24-05-16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1789-B2C3-405E-BAB3-4D103D5CDCB1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B3E95-B635-49C7-B9AC-A3A61B72B61B}" type="datetimeFigureOut">
              <a:rPr lang="fr-BE" smtClean="0"/>
              <a:t>24-05-16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A171789-B2C3-405E-BAB3-4D103D5CDCB1}" type="slidenum">
              <a:rPr lang="fr-BE" smtClean="0"/>
              <a:t>‹N°›</a:t>
            </a:fld>
            <a:endParaRPr lang="fr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5CB3E95-B635-49C7-B9AC-A3A61B72B61B}" type="datetimeFigureOut">
              <a:rPr lang="fr-BE" smtClean="0"/>
              <a:t>24-05-16</a:t>
            </a:fld>
            <a:endParaRPr lang="fr-BE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A171789-B2C3-405E-BAB3-4D103D5CDCB1}" type="slidenum">
              <a:rPr lang="fr-BE" smtClean="0"/>
              <a:t>‹N°›</a:t>
            </a:fld>
            <a:endParaRPr lang="fr-BE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836712"/>
            <a:ext cx="7851648" cy="1440160"/>
          </a:xfrm>
        </p:spPr>
        <p:txBody>
          <a:bodyPr>
            <a:noAutofit/>
          </a:bodyPr>
          <a:lstStyle/>
          <a:p>
            <a:pPr algn="ctr"/>
            <a:r>
              <a:rPr lang="fr-BE" sz="4000" dirty="0" smtClean="0"/>
              <a:t> Journée Justice: état des savoirs</a:t>
            </a:r>
            <a:br>
              <a:rPr lang="fr-BE" sz="4000" dirty="0" smtClean="0"/>
            </a:br>
            <a:r>
              <a:rPr lang="fr-BE" sz="2800" dirty="0" smtClean="0"/>
              <a:t>Frontières du droit, frontières de la justice</a:t>
            </a:r>
            <a:br>
              <a:rPr lang="fr-BE" sz="2800" dirty="0" smtClean="0"/>
            </a:br>
            <a:r>
              <a:rPr lang="fr-BE" sz="2400" dirty="0" smtClean="0"/>
              <a:t>EHESS – Paris – 27 mai 2016</a:t>
            </a:r>
            <a:endParaRPr lang="fr-BE" sz="4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9552" y="3645024"/>
            <a:ext cx="7854696" cy="3024336"/>
          </a:xfrm>
        </p:spPr>
        <p:txBody>
          <a:bodyPr>
            <a:normAutofit/>
          </a:bodyPr>
          <a:lstStyle/>
          <a:p>
            <a:pPr algn="ctr"/>
            <a:r>
              <a:rPr lang="fr-BE" sz="3200" dirty="0"/>
              <a:t>Quand le management entre au tribunal : quels effets sur la justice ?</a:t>
            </a:r>
            <a:endParaRPr lang="fr-BE" sz="3200" dirty="0" smtClean="0"/>
          </a:p>
          <a:p>
            <a:pPr algn="ctr"/>
            <a:endParaRPr lang="fr-BE" sz="2400" dirty="0"/>
          </a:p>
          <a:p>
            <a:pPr algn="ctr"/>
            <a:r>
              <a:rPr lang="fr-BE" sz="2400" dirty="0" smtClean="0"/>
              <a:t>Frédéric </a:t>
            </a:r>
            <a:r>
              <a:rPr lang="fr-BE" sz="2400" dirty="0" smtClean="0"/>
              <a:t>Schoenaers</a:t>
            </a:r>
          </a:p>
          <a:p>
            <a:pPr algn="ctr"/>
            <a:r>
              <a:rPr lang="fr-BE" sz="2400" dirty="0" smtClean="0"/>
              <a:t>Faculté des Sciences Sociales – Université de Liège</a:t>
            </a:r>
          </a:p>
          <a:p>
            <a:pPr algn="ctr"/>
            <a:endParaRPr lang="fr-BE" sz="3200" dirty="0"/>
          </a:p>
        </p:txBody>
      </p:sp>
    </p:spTree>
    <p:extLst>
      <p:ext uri="{BB962C8B-B14F-4D97-AF65-F5344CB8AC3E}">
        <p14:creationId xmlns:p14="http://schemas.microsoft.com/office/powerpoint/2010/main" val="1485364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fr-BE" dirty="0" smtClean="0"/>
              <a:t>Introduction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328592"/>
          </a:xfrm>
        </p:spPr>
        <p:txBody>
          <a:bodyPr>
            <a:normAutofit fontScale="92500" lnSpcReduction="10000"/>
          </a:bodyPr>
          <a:lstStyle/>
          <a:p>
            <a:r>
              <a:rPr lang="fr-BE" dirty="0" smtClean="0"/>
              <a:t>La « </a:t>
            </a:r>
            <a:r>
              <a:rPr lang="fr-BE" dirty="0" err="1" smtClean="0"/>
              <a:t>managérialisation</a:t>
            </a:r>
            <a:r>
              <a:rPr lang="fr-BE" dirty="0" smtClean="0"/>
              <a:t> » de la justice belge</a:t>
            </a:r>
          </a:p>
          <a:p>
            <a:pPr lvl="1"/>
            <a:r>
              <a:rPr lang="fr-BE" dirty="0" smtClean="0"/>
              <a:t>Effet d’emballement depuis 2008</a:t>
            </a:r>
          </a:p>
          <a:p>
            <a:pPr lvl="1"/>
            <a:r>
              <a:rPr lang="fr-BE" dirty="0" smtClean="0"/>
              <a:t>Toutes dimensions de la vie judiciaire touchées</a:t>
            </a:r>
          </a:p>
          <a:p>
            <a:pPr lvl="1"/>
            <a:r>
              <a:rPr lang="fr-BE" dirty="0" smtClean="0"/>
              <a:t>Quels </a:t>
            </a:r>
            <a:r>
              <a:rPr lang="fr-BE" dirty="0" smtClean="0"/>
              <a:t>effets induits?</a:t>
            </a:r>
          </a:p>
          <a:p>
            <a:pPr marL="393192" lvl="1" indent="0">
              <a:buNone/>
            </a:pPr>
            <a:endParaRPr lang="fr-BE" dirty="0" smtClean="0"/>
          </a:p>
          <a:p>
            <a:r>
              <a:rPr lang="fr-BE" dirty="0" smtClean="0"/>
              <a:t>Plan </a:t>
            </a:r>
          </a:p>
          <a:p>
            <a:pPr lvl="1"/>
            <a:r>
              <a:rPr lang="fr-BE" dirty="0" smtClean="0"/>
              <a:t>Bref retour </a:t>
            </a:r>
            <a:r>
              <a:rPr lang="fr-BE" dirty="0" smtClean="0"/>
              <a:t>sur </a:t>
            </a:r>
            <a:r>
              <a:rPr lang="fr-BE" dirty="0" smtClean="0"/>
              <a:t>l’histoire  du NMP </a:t>
            </a:r>
            <a:r>
              <a:rPr lang="fr-BE" dirty="0" smtClean="0"/>
              <a:t>dans la justice belge</a:t>
            </a:r>
          </a:p>
          <a:p>
            <a:pPr lvl="1"/>
            <a:r>
              <a:rPr lang="fr-BE" dirty="0" smtClean="0"/>
              <a:t>Quels </a:t>
            </a:r>
            <a:r>
              <a:rPr lang="fr-BE" dirty="0" smtClean="0"/>
              <a:t>impacts présents ou à venir suite à la</a:t>
            </a:r>
            <a:r>
              <a:rPr lang="fr-BE" dirty="0" smtClean="0"/>
              <a:t> </a:t>
            </a:r>
            <a:r>
              <a:rPr lang="fr-BE" dirty="0" smtClean="0"/>
              <a:t>réforme de </a:t>
            </a:r>
            <a:r>
              <a:rPr lang="fr-BE" dirty="0" smtClean="0"/>
              <a:t>2013/14 (première analyse exploratoire)</a:t>
            </a:r>
          </a:p>
          <a:p>
            <a:pPr marL="393192" lvl="1" indent="0">
              <a:buNone/>
            </a:pPr>
            <a:endParaRPr lang="fr-BE" dirty="0" smtClean="0"/>
          </a:p>
          <a:p>
            <a:r>
              <a:rPr lang="fr-BE" dirty="0" smtClean="0"/>
              <a:t>Méthodologie</a:t>
            </a:r>
          </a:p>
          <a:p>
            <a:pPr lvl="1"/>
            <a:r>
              <a:rPr lang="fr-BE" dirty="0" smtClean="0"/>
              <a:t>30 entretiens semi-directifs</a:t>
            </a:r>
          </a:p>
          <a:p>
            <a:pPr lvl="1"/>
            <a:r>
              <a:rPr lang="fr-BE" dirty="0" smtClean="0"/>
              <a:t>2 focus groups</a:t>
            </a:r>
          </a:p>
          <a:p>
            <a:pPr lvl="1"/>
            <a:r>
              <a:rPr lang="fr-BE" dirty="0" smtClean="0"/>
              <a:t>Analyse documentaire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966876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Retour sur le NMP dans la justice belge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733880"/>
          </a:xfrm>
        </p:spPr>
        <p:txBody>
          <a:bodyPr>
            <a:normAutofit fontScale="77500" lnSpcReduction="20000"/>
          </a:bodyPr>
          <a:lstStyle/>
          <a:p>
            <a:r>
              <a:rPr lang="fr-BE" dirty="0" smtClean="0"/>
              <a:t>Avant 1996, une justice belge protégée des velléités managériales</a:t>
            </a:r>
          </a:p>
          <a:p>
            <a:pPr lvl="1"/>
            <a:r>
              <a:rPr lang="fr-BE" dirty="0" smtClean="0"/>
              <a:t>Une forte capacité de résistance par rapport aux « intrusions » (distance au monde politique forte par effet de délégation dans un état « </a:t>
            </a:r>
            <a:r>
              <a:rPr lang="fr-BE" dirty="0" err="1" smtClean="0"/>
              <a:t>consociatif</a:t>
            </a:r>
            <a:r>
              <a:rPr lang="fr-BE" dirty="0" smtClean="0"/>
              <a:t> »)</a:t>
            </a:r>
            <a:endParaRPr lang="fr-BE" dirty="0" smtClean="0"/>
          </a:p>
          <a:p>
            <a:r>
              <a:rPr lang="fr-BE" dirty="0" smtClean="0"/>
              <a:t>Management </a:t>
            </a:r>
            <a:r>
              <a:rPr lang="fr-BE" dirty="0" smtClean="0"/>
              <a:t>judiciaire </a:t>
            </a:r>
            <a:r>
              <a:rPr lang="fr-BE" dirty="0" smtClean="0"/>
              <a:t>1.0 en suite de l’affaire Dutroux:</a:t>
            </a:r>
            <a:endParaRPr lang="fr-BE" dirty="0" smtClean="0"/>
          </a:p>
          <a:p>
            <a:pPr lvl="1"/>
            <a:r>
              <a:rPr lang="fr-BE" dirty="0" smtClean="0"/>
              <a:t>Discours politique « post affaire Dutroux » fort et crise de légitimité (mise en évidence de dysfonctionnements)</a:t>
            </a:r>
          </a:p>
          <a:p>
            <a:pPr lvl="1"/>
            <a:r>
              <a:rPr lang="fr-BE" dirty="0" smtClean="0"/>
              <a:t>Dispositifs faibles, bricolés localement(peu de procédures « centrales </a:t>
            </a:r>
            <a:r>
              <a:rPr lang="fr-BE" dirty="0" smtClean="0"/>
              <a:t>»): mandats, statistique, rapports d’activités</a:t>
            </a:r>
            <a:endParaRPr lang="fr-BE" dirty="0" smtClean="0"/>
          </a:p>
          <a:p>
            <a:pPr lvl="1"/>
            <a:r>
              <a:rPr lang="fr-BE" dirty="0" smtClean="0"/>
              <a:t>Système </a:t>
            </a:r>
            <a:r>
              <a:rPr lang="fr-BE" dirty="0" smtClean="0"/>
              <a:t>de sanctions relativement faible</a:t>
            </a:r>
          </a:p>
          <a:p>
            <a:pPr lvl="1"/>
            <a:r>
              <a:rPr lang="fr-BE" dirty="0" smtClean="0"/>
              <a:t>Centrage sur la « performance » reposant sur l’accélération du temps (tableaux de bord)</a:t>
            </a:r>
          </a:p>
          <a:p>
            <a:pPr lvl="1"/>
            <a:r>
              <a:rPr lang="fr-BE" dirty="0" smtClean="0"/>
              <a:t>Dimension performative forte (le discours percole dans toutes les strates des organisations</a:t>
            </a:r>
            <a:r>
              <a:rPr lang="fr-BE" dirty="0" smtClean="0"/>
              <a:t>)</a:t>
            </a:r>
          </a:p>
          <a:p>
            <a:pPr marL="393192" lvl="1" indent="0">
              <a:buNone/>
            </a:pPr>
            <a:endParaRPr lang="fr-BE" dirty="0" smtClean="0"/>
          </a:p>
          <a:p>
            <a:pPr marL="393192" lvl="1" indent="0">
              <a:buNone/>
            </a:pPr>
            <a:r>
              <a:rPr lang="fr-BE" dirty="0" smtClean="0">
                <a:sym typeface="Wingdings" panose="05000000000000000000" pitchFamily="2" charset="2"/>
              </a:rPr>
              <a:t> Évolution plutôt que révolution / Maintien des frontières entre politique et judiciaire 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821873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BE" dirty="0"/>
              <a:t>Retour sur le NMP dans la justice belge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256584"/>
          </a:xfrm>
        </p:spPr>
        <p:txBody>
          <a:bodyPr>
            <a:normAutofit fontScale="85000" lnSpcReduction="20000"/>
          </a:bodyPr>
          <a:lstStyle/>
          <a:p>
            <a:r>
              <a:rPr lang="fr-BE" dirty="0" smtClean="0"/>
              <a:t>Management judiciaire 2.0</a:t>
            </a:r>
          </a:p>
          <a:p>
            <a:pPr marL="393192" lvl="1" indent="0">
              <a:buNone/>
            </a:pPr>
            <a:endParaRPr lang="fr-BE" dirty="0" smtClean="0"/>
          </a:p>
          <a:p>
            <a:pPr lvl="1"/>
            <a:r>
              <a:rPr lang="fr-BE" dirty="0" smtClean="0"/>
              <a:t>Projet « Atomium </a:t>
            </a:r>
            <a:r>
              <a:rPr lang="fr-BE" dirty="0" smtClean="0"/>
              <a:t>»  pour un « nouveau paysage judiciaire »(2008/09)</a:t>
            </a:r>
            <a:endParaRPr lang="fr-BE" dirty="0" smtClean="0"/>
          </a:p>
          <a:p>
            <a:pPr lvl="2"/>
            <a:r>
              <a:rPr lang="fr-BE" dirty="0" smtClean="0"/>
              <a:t>Donnée de départ: part de budget public faible, réorganiser paysage </a:t>
            </a:r>
            <a:r>
              <a:rPr lang="fr-BE" dirty="0" smtClean="0"/>
              <a:t>et développer un nouveau </a:t>
            </a:r>
            <a:r>
              <a:rPr lang="fr-BE" dirty="0" smtClean="0"/>
              <a:t>modèle de gestion pour </a:t>
            </a:r>
            <a:r>
              <a:rPr lang="fr-BE" dirty="0" smtClean="0"/>
              <a:t>« faire mieux » </a:t>
            </a:r>
            <a:r>
              <a:rPr lang="fr-BE" dirty="0" smtClean="0"/>
              <a:t>avec le budget disponible (voire un peu plus)</a:t>
            </a:r>
          </a:p>
          <a:p>
            <a:pPr lvl="1"/>
            <a:r>
              <a:rPr lang="fr-BE" dirty="0" smtClean="0"/>
              <a:t>Lois </a:t>
            </a:r>
            <a:r>
              <a:rPr lang="fr-BE" dirty="0" smtClean="0"/>
              <a:t>« management » de 2013 et 2014</a:t>
            </a:r>
          </a:p>
          <a:p>
            <a:pPr lvl="2"/>
            <a:r>
              <a:rPr lang="fr-BE" dirty="0" smtClean="0"/>
              <a:t>Fusion des arrondissements pour des économies d’échelle</a:t>
            </a:r>
          </a:p>
          <a:p>
            <a:pPr lvl="2"/>
            <a:r>
              <a:rPr lang="fr-BE" dirty="0" smtClean="0"/>
              <a:t>Mobilité pour plus de flexibilité</a:t>
            </a:r>
          </a:p>
          <a:p>
            <a:pPr lvl="2"/>
            <a:r>
              <a:rPr lang="fr-BE" dirty="0" smtClean="0"/>
              <a:t>Contrats de gestion pour plus d’autonomie </a:t>
            </a:r>
            <a:r>
              <a:rPr lang="fr-BE" dirty="0" smtClean="0"/>
              <a:t>, de maîtrise et </a:t>
            </a:r>
            <a:r>
              <a:rPr lang="fr-BE" dirty="0" smtClean="0"/>
              <a:t>de </a:t>
            </a:r>
            <a:r>
              <a:rPr lang="fr-BE" dirty="0" smtClean="0"/>
              <a:t>contrôle </a:t>
            </a:r>
            <a:r>
              <a:rPr lang="fr-BE" dirty="0" smtClean="0"/>
              <a:t>budgétaire</a:t>
            </a:r>
          </a:p>
          <a:p>
            <a:pPr lvl="3"/>
            <a:r>
              <a:rPr lang="fr-BE" dirty="0" smtClean="0"/>
              <a:t>Nouveaux organes: Collège des Cours et Tribunaux/Collège du Ministère public (négociation avec le politique à propos des moyens de l’ordre judiciaire</a:t>
            </a:r>
          </a:p>
          <a:p>
            <a:pPr lvl="3"/>
            <a:r>
              <a:rPr lang="fr-BE" dirty="0" smtClean="0"/>
              <a:t>Signature de contrats de gestion avec les entités locales</a:t>
            </a:r>
          </a:p>
          <a:p>
            <a:pPr lvl="3"/>
            <a:endParaRPr lang="fr-BE" dirty="0" smtClean="0"/>
          </a:p>
          <a:p>
            <a:pPr marL="667512" lvl="2" indent="0">
              <a:buNone/>
            </a:pPr>
            <a:r>
              <a:rPr lang="fr-BE" dirty="0" smtClean="0">
                <a:sym typeface="Wingdings" panose="05000000000000000000" pitchFamily="2" charset="2"/>
              </a:rPr>
              <a:t> Un </a:t>
            </a:r>
            <a:r>
              <a:rPr lang="fr-BE" dirty="0">
                <a:sym typeface="Wingdings" panose="05000000000000000000" pitchFamily="2" charset="2"/>
              </a:rPr>
              <a:t>contexte défavorable: emballement de la crise budgétaire et le </a:t>
            </a:r>
            <a:r>
              <a:rPr lang="fr-BE" dirty="0" err="1">
                <a:sym typeface="Wingdings" panose="05000000000000000000" pitchFamily="2" charset="2"/>
              </a:rPr>
              <a:t>cost</a:t>
            </a:r>
            <a:r>
              <a:rPr lang="fr-BE" dirty="0">
                <a:sym typeface="Wingdings" panose="05000000000000000000" pitchFamily="2" charset="2"/>
              </a:rPr>
              <a:t> </a:t>
            </a:r>
            <a:r>
              <a:rPr lang="fr-BE" dirty="0" err="1">
                <a:sym typeface="Wingdings" panose="05000000000000000000" pitchFamily="2" charset="2"/>
              </a:rPr>
              <a:t>cutting</a:t>
            </a:r>
            <a:r>
              <a:rPr lang="fr-BE" dirty="0">
                <a:sym typeface="Wingdings" panose="05000000000000000000" pitchFamily="2" charset="2"/>
              </a:rPr>
              <a:t> qui en résulte</a:t>
            </a:r>
            <a:endParaRPr lang="fr-BE" dirty="0"/>
          </a:p>
          <a:p>
            <a:pPr marL="667512" lvl="2" indent="0">
              <a:buNone/>
            </a:pPr>
            <a:r>
              <a:rPr lang="fr-BE" dirty="0" smtClean="0">
                <a:sym typeface="Wingdings" panose="05000000000000000000" pitchFamily="2" charset="2"/>
              </a:rPr>
              <a:t> </a:t>
            </a:r>
            <a:r>
              <a:rPr lang="fr-BE" dirty="0" smtClean="0">
                <a:sym typeface="Wingdings" panose="05000000000000000000" pitchFamily="2" charset="2"/>
              </a:rPr>
              <a:t>Une </a:t>
            </a:r>
            <a:r>
              <a:rPr lang="fr-BE" dirty="0" smtClean="0">
                <a:sym typeface="Wingdings" panose="05000000000000000000" pitchFamily="2" charset="2"/>
              </a:rPr>
              <a:t>orientation de sens « typée »: rationalisation</a:t>
            </a:r>
          </a:p>
          <a:p>
            <a:pPr marL="667512" lvl="2" indent="0">
              <a:buNone/>
            </a:pPr>
            <a:endParaRPr lang="fr-BE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605955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Retour sur le NMP dans la justice belge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805888"/>
          </a:xfrm>
        </p:spPr>
        <p:txBody>
          <a:bodyPr>
            <a:normAutofit fontScale="92500" lnSpcReduction="20000"/>
          </a:bodyPr>
          <a:lstStyle/>
          <a:p>
            <a:r>
              <a:rPr lang="fr-BE" dirty="0" smtClean="0"/>
              <a:t>Bilan intermédiaire 2.0:</a:t>
            </a:r>
          </a:p>
          <a:p>
            <a:pPr lvl="1"/>
            <a:r>
              <a:rPr lang="fr-BE" dirty="0" smtClean="0"/>
              <a:t>Une fusion peu « guidée » (émiettement de l’action sur le territoire)</a:t>
            </a:r>
          </a:p>
          <a:p>
            <a:pPr lvl="1"/>
            <a:r>
              <a:rPr lang="fr-BE" dirty="0" smtClean="0"/>
              <a:t>Une mobilité (subie) qui peut introduire de l’arbitraire</a:t>
            </a:r>
          </a:p>
          <a:p>
            <a:pPr lvl="1"/>
            <a:r>
              <a:rPr lang="fr-BE" dirty="0" smtClean="0"/>
              <a:t>De fortes incertitudes sur la gestion autonome</a:t>
            </a:r>
          </a:p>
          <a:p>
            <a:pPr lvl="1"/>
            <a:r>
              <a:rPr lang="fr-BE" dirty="0" smtClean="0"/>
              <a:t>« Le tout » à la maîtrise ou à la diminution des coûts</a:t>
            </a:r>
          </a:p>
          <a:p>
            <a:pPr lvl="1"/>
            <a:r>
              <a:rPr lang="fr-BE" dirty="0" smtClean="0"/>
              <a:t>En complément, dispositions légales pour la diminution des délais (compléments législatifs sur les procédures, renforcement du rôle du parquet</a:t>
            </a:r>
            <a:r>
              <a:rPr lang="fr-BE" dirty="0" smtClean="0"/>
              <a:t>)</a:t>
            </a:r>
          </a:p>
          <a:p>
            <a:pPr lvl="1">
              <a:buFont typeface="Wingdings"/>
              <a:buChar char="à"/>
            </a:pPr>
            <a:r>
              <a:rPr lang="fr-BE" dirty="0" smtClean="0">
                <a:sym typeface="Wingdings" panose="05000000000000000000" pitchFamily="2" charset="2"/>
              </a:rPr>
              <a:t>Une double pression : nouveau cadre managérial / nouvelles procédures juridiques</a:t>
            </a:r>
          </a:p>
          <a:p>
            <a:pPr lvl="1">
              <a:buFont typeface="Wingdings"/>
              <a:buChar char="à"/>
            </a:pPr>
            <a:r>
              <a:rPr lang="fr-BE" dirty="0" smtClean="0">
                <a:sym typeface="Wingdings" panose="05000000000000000000" pitchFamily="2" charset="2"/>
              </a:rPr>
              <a:t>Une autonomie seulement en apparence? Brouillage des frontières (commissaires du gouvernement dans les Collèges, contrôle politique indirect fort)</a:t>
            </a:r>
            <a:endParaRPr lang="fr-BE" dirty="0" smtClean="0"/>
          </a:p>
        </p:txBody>
      </p:sp>
    </p:spTree>
    <p:extLst>
      <p:ext uri="{BB962C8B-B14F-4D97-AF65-F5344CB8AC3E}">
        <p14:creationId xmlns:p14="http://schemas.microsoft.com/office/powerpoint/2010/main" val="1499704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BE" smtClean="0"/>
              <a:t>En guise </a:t>
            </a:r>
            <a:r>
              <a:rPr lang="fr-BE" dirty="0" smtClean="0"/>
              <a:t>de conclusion, les enjeux </a:t>
            </a:r>
            <a:r>
              <a:rPr lang="fr-BE" dirty="0" smtClean="0"/>
              <a:t>du management 2.0 à la belge…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112568"/>
          </a:xfrm>
        </p:spPr>
        <p:txBody>
          <a:bodyPr>
            <a:normAutofit fontScale="85000" lnSpcReduction="10000"/>
          </a:bodyPr>
          <a:lstStyle/>
          <a:p>
            <a:r>
              <a:rPr lang="fr-BE" dirty="0" smtClean="0"/>
              <a:t>Apparition progressive de « confusions » qui posent question  </a:t>
            </a:r>
            <a:endParaRPr lang="fr-BE" dirty="0" smtClean="0"/>
          </a:p>
          <a:p>
            <a:pPr lvl="1"/>
            <a:r>
              <a:rPr lang="fr-BE" dirty="0" smtClean="0"/>
              <a:t>Confusion entre</a:t>
            </a:r>
            <a:r>
              <a:rPr lang="fr-BE" dirty="0" smtClean="0"/>
              <a:t> </a:t>
            </a:r>
            <a:r>
              <a:rPr lang="fr-BE" dirty="0" smtClean="0"/>
              <a:t>vitesse et précipitation: le spectre d’une justice expéditive</a:t>
            </a:r>
          </a:p>
          <a:p>
            <a:pPr lvl="1"/>
            <a:r>
              <a:rPr lang="fr-BE" dirty="0" smtClean="0"/>
              <a:t>Confusion entre</a:t>
            </a:r>
            <a:r>
              <a:rPr lang="fr-BE" dirty="0" smtClean="0"/>
              <a:t> </a:t>
            </a:r>
            <a:r>
              <a:rPr lang="fr-BE" dirty="0" smtClean="0"/>
              <a:t>autonomie et compétition: le spectre des guerres inter-juridictionnelles dans la course aux moyens (contrats de gestion)</a:t>
            </a:r>
          </a:p>
          <a:p>
            <a:pPr lvl="1"/>
            <a:r>
              <a:rPr lang="fr-BE" dirty="0" smtClean="0"/>
              <a:t>Confusion entre</a:t>
            </a:r>
            <a:r>
              <a:rPr lang="fr-BE" dirty="0" smtClean="0"/>
              <a:t> </a:t>
            </a:r>
            <a:r>
              <a:rPr lang="fr-BE" dirty="0" smtClean="0"/>
              <a:t>mandat et carte blanche: le spectre d’un retour de l’arbitraire dans la gestion locale</a:t>
            </a:r>
          </a:p>
          <a:p>
            <a:pPr lvl="1"/>
            <a:r>
              <a:rPr lang="fr-BE" dirty="0" smtClean="0"/>
              <a:t>Confusion entre </a:t>
            </a:r>
            <a:r>
              <a:rPr lang="fr-BE" dirty="0" smtClean="0"/>
              <a:t>objectifs </a:t>
            </a:r>
            <a:r>
              <a:rPr lang="fr-BE" dirty="0" smtClean="0"/>
              <a:t>de « saine » gestion et contrôle abusif par le politique: le spectre d’une rupture de la séparation des pouvoirs</a:t>
            </a:r>
          </a:p>
          <a:p>
            <a:pPr lvl="1"/>
            <a:r>
              <a:rPr lang="fr-BE" dirty="0" smtClean="0"/>
              <a:t>Confusion entre la figure</a:t>
            </a:r>
            <a:r>
              <a:rPr lang="fr-BE" dirty="0" smtClean="0"/>
              <a:t> du </a:t>
            </a:r>
            <a:r>
              <a:rPr lang="fr-BE" dirty="0" smtClean="0"/>
              <a:t>magistrat « responsable » et </a:t>
            </a:r>
            <a:r>
              <a:rPr lang="fr-BE" dirty="0" smtClean="0"/>
              <a:t>du</a:t>
            </a:r>
            <a:r>
              <a:rPr lang="fr-BE" dirty="0" smtClean="0"/>
              <a:t> </a:t>
            </a:r>
            <a:r>
              <a:rPr lang="fr-BE" dirty="0" smtClean="0"/>
              <a:t>magistrat manager : le spectre d’un centrage sur la réponse à la (supposée) désirabilité sociale </a:t>
            </a:r>
          </a:p>
          <a:p>
            <a:pPr lvl="1"/>
            <a:r>
              <a:rPr lang="fr-BE" dirty="0" smtClean="0"/>
              <a:t>Confusion entre</a:t>
            </a:r>
            <a:r>
              <a:rPr lang="fr-BE" dirty="0" smtClean="0"/>
              <a:t> </a:t>
            </a:r>
            <a:r>
              <a:rPr lang="fr-BE" dirty="0" smtClean="0"/>
              <a:t>maîtrise des coûts et étranglement budgétaire: du spectre du « bâclage » au spectre de la privatisation (ODR)</a:t>
            </a:r>
          </a:p>
          <a:p>
            <a:pPr lvl="1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8536985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206</TotalTime>
  <Words>107</Words>
  <Application>Microsoft Office PowerPoint</Application>
  <PresentationFormat>Affichage à l'écran (4:3)</PresentationFormat>
  <Paragraphs>61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Débit</vt:lpstr>
      <vt:lpstr> Journée Justice: état des savoirs Frontières du droit, frontières de la justice EHESS – Paris – 27 mai 2016</vt:lpstr>
      <vt:lpstr>Introduction </vt:lpstr>
      <vt:lpstr>Retour sur le NMP dans la justice belge</vt:lpstr>
      <vt:lpstr>Retour sur le NMP dans la justice belge</vt:lpstr>
      <vt:lpstr>Retour sur le NMP dans la justice belge</vt:lpstr>
      <vt:lpstr>En guise de conclusion, les enjeux du management 2.0 à la belge…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Démocratiser les structures judiciaires Colloque de l’Association syndicale de la magistrature</dc:title>
  <dc:creator>Frederic</dc:creator>
  <cp:lastModifiedBy>Frederic</cp:lastModifiedBy>
  <cp:revision>18</cp:revision>
  <dcterms:created xsi:type="dcterms:W3CDTF">2016-03-10T08:01:08Z</dcterms:created>
  <dcterms:modified xsi:type="dcterms:W3CDTF">2016-05-24T20:59:54Z</dcterms:modified>
</cp:coreProperties>
</file>