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4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16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8785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543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2596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073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0119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072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151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6329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084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75009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70BAA-D061-4B2A-B058-87A9C3B94754}" type="datetimeFigureOut">
              <a:rPr lang="fr-BE" smtClean="0"/>
              <a:t>2/10/2014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B5E17-075C-41FC-B846-3D87098D37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7605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36004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Debate on Labor Relations </a:t>
            </a:r>
            <a:br>
              <a:rPr lang="en-US" sz="3600" b="1" dirty="0" smtClean="0"/>
            </a:br>
            <a:r>
              <a:rPr lang="en-US" sz="3600" b="1" dirty="0" smtClean="0"/>
              <a:t>in Wallonia</a:t>
            </a:r>
            <a:br>
              <a:rPr lang="en-US" sz="3600" b="1" dirty="0" smtClean="0"/>
            </a:br>
            <a:r>
              <a:rPr lang="en-US" sz="1800" b="1" dirty="0" smtClean="0"/>
              <a:t>AMCHAM Belgium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HEC School of Management of </a:t>
            </a:r>
            <a:r>
              <a:rPr lang="en-US" sz="1800" b="1" dirty="0" err="1" smtClean="0"/>
              <a:t>ULg</a:t>
            </a:r>
            <a:r>
              <a:rPr lang="en-US" sz="1800" b="1" dirty="0" smtClean="0"/>
              <a:t>. – 2</a:t>
            </a:r>
            <a:r>
              <a:rPr lang="en-US" sz="1800" b="1" baseline="30000" dirty="0" smtClean="0"/>
              <a:t>nd</a:t>
            </a:r>
            <a:r>
              <a:rPr lang="en-US" sz="1800" b="1" dirty="0" smtClean="0"/>
              <a:t> October 2014</a:t>
            </a:r>
            <a:br>
              <a:rPr lang="en-US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2800" b="1" dirty="0" smtClean="0"/>
              <a:t>“Overview of Labor Relations in Belgium”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2160240"/>
          </a:xfrm>
        </p:spPr>
        <p:txBody>
          <a:bodyPr>
            <a:normAutofit/>
          </a:bodyPr>
          <a:lstStyle/>
          <a:p>
            <a:r>
              <a:rPr lang="fr-BE" sz="2400" dirty="0" smtClean="0"/>
              <a:t>Prof. Dr. Frédéric SCHOENAERS</a:t>
            </a:r>
          </a:p>
          <a:p>
            <a:r>
              <a:rPr lang="fr-BE" sz="2000" dirty="0" smtClean="0"/>
              <a:t>Institut des Sciences Humaines et Sociales</a:t>
            </a:r>
          </a:p>
          <a:p>
            <a:r>
              <a:rPr lang="fr-BE" sz="2000" dirty="0" err="1" smtClean="0"/>
              <a:t>University</a:t>
            </a:r>
            <a:r>
              <a:rPr lang="fr-BE" sz="2000" dirty="0" smtClean="0"/>
              <a:t> of Liège</a:t>
            </a:r>
          </a:p>
          <a:p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984177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prstClr val="black"/>
                </a:solidFill>
              </a:rPr>
              <a:t>Sociological issues/trends/questioning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Individualizing society: </a:t>
            </a:r>
            <a:endParaRPr lang="en-US" dirty="0" smtClean="0">
              <a:solidFill>
                <a:prstClr val="black"/>
              </a:solidFill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Global trend in our western societies: decline of</a:t>
            </a:r>
          </a:p>
          <a:p>
            <a:pPr lvl="2"/>
            <a:r>
              <a:rPr lang="en-US" dirty="0" smtClean="0">
                <a:solidFill>
                  <a:prstClr val="black"/>
                </a:solidFill>
              </a:rPr>
              <a:t> Integrative institutions (family, religion, work, school)</a:t>
            </a:r>
          </a:p>
          <a:p>
            <a:pPr lvl="2"/>
            <a:r>
              <a:rPr lang="en-US" dirty="0" smtClean="0">
                <a:solidFill>
                  <a:prstClr val="black"/>
                </a:solidFill>
              </a:rPr>
              <a:t>TV, PC, etc. = </a:t>
            </a:r>
            <a:endParaRPr lang="en-US" dirty="0">
              <a:solidFill>
                <a:prstClr val="black"/>
              </a:solidFill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Example: </a:t>
            </a:r>
            <a:r>
              <a:rPr lang="en-US" dirty="0" err="1" smtClean="0">
                <a:solidFill>
                  <a:prstClr val="black"/>
                </a:solidFill>
              </a:rPr>
              <a:t>Indivudialized</a:t>
            </a:r>
            <a:r>
              <a:rPr lang="en-US" dirty="0" smtClean="0">
                <a:solidFill>
                  <a:prstClr val="black"/>
                </a:solidFill>
              </a:rPr>
              <a:t> HRM 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No more </a:t>
            </a:r>
            <a:r>
              <a:rPr lang="en-US" dirty="0">
                <a:solidFill>
                  <a:prstClr val="black"/>
                </a:solidFill>
              </a:rPr>
              <a:t>class </a:t>
            </a:r>
            <a:r>
              <a:rPr lang="en-US" dirty="0" smtClean="0">
                <a:solidFill>
                  <a:prstClr val="black"/>
                </a:solidFill>
              </a:rPr>
              <a:t>conflict: </a:t>
            </a:r>
            <a:r>
              <a:rPr lang="en-US" dirty="0">
                <a:solidFill>
                  <a:prstClr val="black"/>
                </a:solidFill>
              </a:rPr>
              <a:t>Marxism is dead</a:t>
            </a:r>
            <a:r>
              <a:rPr lang="en-US" dirty="0" smtClean="0">
                <a:solidFill>
                  <a:prstClr val="black"/>
                </a:solidFill>
              </a:rPr>
              <a:t>? 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“Service</a:t>
            </a:r>
            <a:r>
              <a:rPr lang="en-US" dirty="0">
                <a:solidFill>
                  <a:prstClr val="black"/>
                </a:solidFill>
              </a:rPr>
              <a:t>” </a:t>
            </a:r>
            <a:r>
              <a:rPr lang="en-US" dirty="0" smtClean="0">
                <a:solidFill>
                  <a:prstClr val="black"/>
                </a:solidFill>
              </a:rPr>
              <a:t>unionism : a good way to recruit members… (not more interested in global class conflict)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en-US" dirty="0" smtClean="0">
              <a:solidFill>
                <a:prstClr val="black"/>
              </a:solidFill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Defense </a:t>
            </a:r>
            <a:r>
              <a:rPr lang="en-US" dirty="0">
                <a:solidFill>
                  <a:prstClr val="black"/>
                </a:solidFill>
              </a:rPr>
              <a:t>of “category” interests  </a:t>
            </a: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L</a:t>
            </a:r>
            <a:r>
              <a:rPr lang="en-US" dirty="0" smtClean="0">
                <a:solidFill>
                  <a:prstClr val="black"/>
                </a:solidFill>
              </a:rPr>
              <a:t>ess </a:t>
            </a:r>
            <a:r>
              <a:rPr lang="en-US" dirty="0">
                <a:solidFill>
                  <a:prstClr val="black"/>
                </a:solidFill>
              </a:rPr>
              <a:t>global pressure </a:t>
            </a:r>
            <a:r>
              <a:rPr lang="en-US" dirty="0" smtClean="0">
                <a:solidFill>
                  <a:prstClr val="black"/>
                </a:solidFill>
              </a:rPr>
              <a:t>but </a:t>
            </a:r>
            <a:r>
              <a:rPr lang="en-US" dirty="0">
                <a:solidFill>
                  <a:prstClr val="black"/>
                </a:solidFill>
              </a:rPr>
              <a:t>increased local pressure?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2454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Introduction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</p:spPr>
        <p:txBody>
          <a:bodyPr/>
          <a:lstStyle/>
          <a:p>
            <a:r>
              <a:rPr lang="en-US" dirty="0" smtClean="0"/>
              <a:t>Quick overview of the </a:t>
            </a:r>
            <a:r>
              <a:rPr lang="en-US" dirty="0"/>
              <a:t>B</a:t>
            </a:r>
            <a:r>
              <a:rPr lang="en-US" dirty="0" smtClean="0"/>
              <a:t>elgian labor relations context </a:t>
            </a:r>
          </a:p>
          <a:p>
            <a:pPr lvl="1"/>
            <a:r>
              <a:rPr lang="en-US" dirty="0" smtClean="0"/>
              <a:t>Institutional specific aspects</a:t>
            </a:r>
          </a:p>
          <a:p>
            <a:pPr lvl="1"/>
            <a:r>
              <a:rPr lang="en-US" dirty="0" smtClean="0"/>
              <a:t>Some numbers </a:t>
            </a:r>
          </a:p>
          <a:p>
            <a:pPr lvl="1"/>
            <a:endParaRPr lang="en-US" dirty="0"/>
          </a:p>
          <a:p>
            <a:r>
              <a:rPr lang="en-US" dirty="0" smtClean="0"/>
              <a:t>Quick overview of some sociological issues/enigmas/stakes/questions regarding labor relations in Belgium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16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 smtClean="0"/>
              <a:t>Context</a:t>
            </a:r>
            <a:r>
              <a:rPr lang="fr-BE" dirty="0" smtClean="0"/>
              <a:t> : </a:t>
            </a:r>
            <a:r>
              <a:rPr lang="fr-BE" dirty="0" err="1" smtClean="0"/>
              <a:t>Belgium</a:t>
            </a:r>
            <a:r>
              <a:rPr lang="fr-BE" dirty="0" smtClean="0"/>
              <a:t> as a </a:t>
            </a:r>
            <a:r>
              <a:rPr lang="fr-BE" dirty="0" err="1" smtClean="0"/>
              <a:t>pillarized</a:t>
            </a:r>
            <a:r>
              <a:rPr lang="fr-BE" dirty="0" smtClean="0"/>
              <a:t> society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Belgium as a “</a:t>
            </a:r>
            <a:r>
              <a:rPr lang="en-US" dirty="0" err="1" smtClean="0"/>
              <a:t>consociational</a:t>
            </a:r>
            <a:r>
              <a:rPr lang="en-US" dirty="0" smtClean="0"/>
              <a:t>” democracy</a:t>
            </a:r>
          </a:p>
          <a:p>
            <a:pPr lvl="1"/>
            <a:r>
              <a:rPr lang="en-US" dirty="0" err="1" smtClean="0"/>
              <a:t>Pillarized</a:t>
            </a:r>
            <a:r>
              <a:rPr lang="en-US" dirty="0" smtClean="0"/>
              <a:t> society : confessional pillar (</a:t>
            </a:r>
            <a:r>
              <a:rPr lang="en-US" dirty="0"/>
              <a:t>C</a:t>
            </a:r>
            <a:r>
              <a:rPr lang="en-US" dirty="0" smtClean="0"/>
              <a:t>hristian) </a:t>
            </a:r>
            <a:r>
              <a:rPr lang="en-US" i="1" dirty="0" smtClean="0"/>
              <a:t>versus</a:t>
            </a:r>
            <a:r>
              <a:rPr lang="en-US" dirty="0" smtClean="0"/>
              <a:t> non confessional or “lay” pillar (socialist / liberal) </a:t>
            </a:r>
            <a:r>
              <a:rPr lang="en-US" dirty="0" smtClean="0">
                <a:sym typeface="Wingdings" panose="05000000000000000000" pitchFamily="2" charset="2"/>
              </a:rPr>
              <a:t> schools, hospitals, trade unions, mutuality's, etc. </a:t>
            </a:r>
            <a:endParaRPr lang="en-US" dirty="0" smtClean="0"/>
          </a:p>
          <a:p>
            <a:pPr lvl="1"/>
            <a:r>
              <a:rPr lang="en-US" dirty="0" smtClean="0"/>
              <a:t> Decentralized (weak?) State : federal level, regional level, community level (+ Province and municipal level)</a:t>
            </a:r>
          </a:p>
          <a:p>
            <a:pPr lvl="1"/>
            <a:r>
              <a:rPr lang="en-US" dirty="0" smtClean="0"/>
              <a:t>Elites (from the “pillars”) are responsible to build “consensus” (participation in the decision making processes of diverse entities such as Social Security, school councils, hospital councils, etc.)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77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 smtClean="0"/>
              <a:t>Context</a:t>
            </a:r>
            <a:r>
              <a:rPr lang="fr-BE" dirty="0" smtClean="0"/>
              <a:t> : </a:t>
            </a:r>
            <a:r>
              <a:rPr lang="fr-BE" dirty="0" err="1" smtClean="0"/>
              <a:t>interesting</a:t>
            </a:r>
            <a:r>
              <a:rPr lang="fr-BE" dirty="0" smtClean="0"/>
              <a:t> aspects in </a:t>
            </a:r>
            <a:r>
              <a:rPr lang="fr-BE" dirty="0" err="1" smtClean="0"/>
              <a:t>terms</a:t>
            </a:r>
            <a:r>
              <a:rPr lang="fr-BE" dirty="0" smtClean="0"/>
              <a:t> of « </a:t>
            </a:r>
            <a:r>
              <a:rPr lang="fr-BE" dirty="0" err="1" smtClean="0"/>
              <a:t>political</a:t>
            </a:r>
            <a:r>
              <a:rPr lang="fr-BE" dirty="0" smtClean="0"/>
              <a:t> » </a:t>
            </a:r>
            <a:r>
              <a:rPr lang="fr-BE" dirty="0" err="1" smtClean="0"/>
              <a:t>sociology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For what the labor relation field concerns:</a:t>
            </a:r>
          </a:p>
          <a:p>
            <a:pPr lvl="1"/>
            <a:r>
              <a:rPr lang="en-US" dirty="0" smtClean="0"/>
              <a:t>Collective bargaining at three levels: National (</a:t>
            </a:r>
            <a:r>
              <a:rPr lang="en-US" dirty="0" err="1" smtClean="0"/>
              <a:t>intersectorial</a:t>
            </a:r>
            <a:r>
              <a:rPr lang="en-US" dirty="0" smtClean="0"/>
              <a:t> collective agreement every two years), sectorial level (</a:t>
            </a:r>
            <a:r>
              <a:rPr lang="en-US" dirty="0" err="1" smtClean="0"/>
              <a:t>sectoral</a:t>
            </a:r>
            <a:r>
              <a:rPr lang="en-US" dirty="0" smtClean="0"/>
              <a:t> applied agreement), company level (three potential instances: Committee for Prevention and Protection at the Workplace if at least 50 workers; Trade Union Delegation representing unionized workers; the Works </a:t>
            </a:r>
            <a:r>
              <a:rPr lang="en-US" smtClean="0"/>
              <a:t>Council compulsory </a:t>
            </a:r>
            <a:r>
              <a:rPr lang="en-US" dirty="0" smtClean="0"/>
              <a:t>from 100 workers)</a:t>
            </a:r>
          </a:p>
          <a:p>
            <a:pPr lvl="1"/>
            <a:r>
              <a:rPr lang="en-US" dirty="0" smtClean="0"/>
              <a:t>Tripartite policy </a:t>
            </a:r>
            <a:r>
              <a:rPr lang="en-US" dirty="0" err="1" smtClean="0"/>
              <a:t>concertation</a:t>
            </a:r>
            <a:r>
              <a:rPr lang="en-US" dirty="0" smtClean="0"/>
              <a:t> (State – Trade Unions – Employer Organizations) into two main entities:</a:t>
            </a:r>
          </a:p>
          <a:p>
            <a:pPr lvl="2"/>
            <a:r>
              <a:rPr lang="en-US" dirty="0" smtClean="0"/>
              <a:t>Central Economic Council</a:t>
            </a:r>
          </a:p>
          <a:p>
            <a:pPr lvl="2"/>
            <a:r>
              <a:rPr lang="en-US" dirty="0" smtClean="0"/>
              <a:t>National Labor Council</a:t>
            </a:r>
          </a:p>
          <a:p>
            <a:pPr lvl="2"/>
            <a:endParaRPr lang="en-US" dirty="0" smtClean="0"/>
          </a:p>
          <a:p>
            <a:pPr marL="514350" lvl="1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global trends defined at a “centralized” level! (other levels = refining global decisions)</a:t>
            </a:r>
          </a:p>
          <a:p>
            <a:pPr marL="51435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45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Context</a:t>
            </a:r>
            <a:r>
              <a:rPr lang="fr-BE" dirty="0" smtClean="0"/>
              <a:t>: </a:t>
            </a:r>
            <a:r>
              <a:rPr lang="fr-BE" dirty="0" err="1" smtClean="0"/>
              <a:t>some</a:t>
            </a:r>
            <a:r>
              <a:rPr lang="fr-BE" dirty="0" smtClean="0"/>
              <a:t> </a:t>
            </a:r>
            <a:r>
              <a:rPr lang="fr-BE" dirty="0" err="1" smtClean="0"/>
              <a:t>numbers</a:t>
            </a:r>
            <a:r>
              <a:rPr lang="fr-BE" dirty="0" smtClean="0"/>
              <a:t>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Trade unions density: 52%</a:t>
            </a:r>
          </a:p>
          <a:p>
            <a:r>
              <a:rPr lang="en-US" dirty="0" smtClean="0"/>
              <a:t>Employer organization density : 76%</a:t>
            </a:r>
          </a:p>
          <a:p>
            <a:r>
              <a:rPr lang="en-US" dirty="0" smtClean="0"/>
              <a:t>Collective bargaining coverage: 96% (extension principle!)</a:t>
            </a:r>
          </a:p>
          <a:p>
            <a:r>
              <a:rPr lang="en-US" dirty="0" smtClean="0"/>
              <a:t>Number of working days lost due to strikes:</a:t>
            </a:r>
          </a:p>
          <a:p>
            <a:pPr lvl="1"/>
            <a:r>
              <a:rPr lang="en-US" dirty="0" smtClean="0"/>
              <a:t>2013: 200500 days (50% in industry, 75% by males, 66% blue collar)</a:t>
            </a:r>
          </a:p>
          <a:p>
            <a:pPr lvl="1"/>
            <a:r>
              <a:rPr lang="en-US" dirty="0" smtClean="0"/>
              <a:t>2012: 320000 days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wages increase margin frozen by government!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6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>
                <a:solidFill>
                  <a:prstClr val="black"/>
                </a:solidFill>
              </a:rPr>
              <a:t>Context</a:t>
            </a:r>
            <a:r>
              <a:rPr lang="fr-BE" dirty="0">
                <a:solidFill>
                  <a:prstClr val="black"/>
                </a:solidFill>
              </a:rPr>
              <a:t>: </a:t>
            </a:r>
            <a:r>
              <a:rPr lang="fr-BE" dirty="0" err="1">
                <a:solidFill>
                  <a:prstClr val="black"/>
                </a:solidFill>
              </a:rPr>
              <a:t>some</a:t>
            </a:r>
            <a:r>
              <a:rPr lang="fr-BE" dirty="0">
                <a:solidFill>
                  <a:prstClr val="black"/>
                </a:solidFill>
              </a:rPr>
              <a:t> </a:t>
            </a:r>
            <a:r>
              <a:rPr lang="fr-BE" dirty="0" err="1">
                <a:solidFill>
                  <a:prstClr val="black"/>
                </a:solidFill>
              </a:rPr>
              <a:t>numbers</a:t>
            </a:r>
            <a:r>
              <a:rPr lang="fr-BE" dirty="0">
                <a:solidFill>
                  <a:prstClr val="black"/>
                </a:solidFill>
              </a:rPr>
              <a:t>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err="1" smtClean="0"/>
              <a:t>Three</a:t>
            </a:r>
            <a:r>
              <a:rPr lang="fr-BE" dirty="0" smtClean="0"/>
              <a:t> main </a:t>
            </a:r>
            <a:r>
              <a:rPr lang="fr-BE" dirty="0" err="1" smtClean="0"/>
              <a:t>trade</a:t>
            </a:r>
            <a:r>
              <a:rPr lang="fr-BE" dirty="0" smtClean="0"/>
              <a:t> unions:</a:t>
            </a:r>
          </a:p>
          <a:p>
            <a:pPr lvl="1"/>
            <a:r>
              <a:rPr lang="fr-BE" dirty="0" err="1" smtClean="0"/>
              <a:t>Confederation</a:t>
            </a:r>
            <a:r>
              <a:rPr lang="fr-BE" dirty="0" smtClean="0"/>
              <a:t> of Christian Trade Unions: 1,7 million </a:t>
            </a:r>
            <a:r>
              <a:rPr lang="fr-BE" dirty="0" err="1" smtClean="0"/>
              <a:t>members</a:t>
            </a:r>
            <a:endParaRPr lang="fr-BE" dirty="0" smtClean="0"/>
          </a:p>
          <a:p>
            <a:pPr lvl="1"/>
            <a:r>
              <a:rPr lang="fr-BE" dirty="0" err="1" smtClean="0"/>
              <a:t>Belgian</a:t>
            </a:r>
            <a:r>
              <a:rPr lang="fr-BE" dirty="0" smtClean="0"/>
              <a:t> </a:t>
            </a:r>
            <a:r>
              <a:rPr lang="fr-BE" dirty="0"/>
              <a:t>G</a:t>
            </a:r>
            <a:r>
              <a:rPr lang="fr-BE" dirty="0" smtClean="0"/>
              <a:t>eneral </a:t>
            </a:r>
            <a:r>
              <a:rPr lang="fr-BE" dirty="0" err="1"/>
              <a:t>F</a:t>
            </a:r>
            <a:r>
              <a:rPr lang="fr-BE" dirty="0" err="1" smtClean="0"/>
              <a:t>edration</a:t>
            </a:r>
            <a:r>
              <a:rPr lang="fr-BE" dirty="0" smtClean="0"/>
              <a:t> of Labor: 1,3 million </a:t>
            </a:r>
            <a:r>
              <a:rPr lang="fr-BE" dirty="0" err="1" smtClean="0"/>
              <a:t>members</a:t>
            </a:r>
            <a:endParaRPr lang="fr-BE" dirty="0" smtClean="0"/>
          </a:p>
          <a:p>
            <a:pPr lvl="1"/>
            <a:r>
              <a:rPr lang="fr-BE" dirty="0" err="1" smtClean="0"/>
              <a:t>Federation</a:t>
            </a:r>
            <a:r>
              <a:rPr lang="fr-BE" dirty="0" smtClean="0"/>
              <a:t> of Liberal Trade Unions of </a:t>
            </a:r>
            <a:r>
              <a:rPr lang="fr-BE" dirty="0" err="1" smtClean="0"/>
              <a:t>Belgium</a:t>
            </a:r>
            <a:r>
              <a:rPr lang="fr-BE" dirty="0" smtClean="0"/>
              <a:t>: 250000 membres</a:t>
            </a:r>
          </a:p>
          <a:p>
            <a:pPr lvl="1"/>
            <a:endParaRPr lang="fr-BE" dirty="0"/>
          </a:p>
          <a:p>
            <a:pPr marL="45720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 Social </a:t>
            </a:r>
            <a:r>
              <a:rPr lang="fr-BE" dirty="0" err="1" smtClean="0">
                <a:sym typeface="Wingdings" panose="05000000000000000000" pitchFamily="2" charset="2"/>
              </a:rPr>
              <a:t>elections</a:t>
            </a:r>
            <a:r>
              <a:rPr lang="fr-BE" dirty="0" smtClean="0">
                <a:sym typeface="Wingdings" panose="05000000000000000000" pitchFamily="2" charset="2"/>
              </a:rPr>
              <a:t> </a:t>
            </a:r>
            <a:r>
              <a:rPr lang="fr-BE" dirty="0" err="1" smtClean="0">
                <a:sym typeface="Wingdings" panose="05000000000000000000" pitchFamily="2" charset="2"/>
              </a:rPr>
              <a:t>every</a:t>
            </a:r>
            <a:r>
              <a:rPr lang="fr-BE" dirty="0" smtClean="0">
                <a:sym typeface="Wingdings" panose="05000000000000000000" pitchFamily="2" charset="2"/>
              </a:rPr>
              <a:t> four </a:t>
            </a:r>
            <a:r>
              <a:rPr lang="fr-BE" dirty="0" err="1" smtClean="0">
                <a:sym typeface="Wingdings" panose="05000000000000000000" pitchFamily="2" charset="2"/>
              </a:rPr>
              <a:t>years</a:t>
            </a:r>
            <a:r>
              <a:rPr lang="fr-BE" dirty="0" smtClean="0">
                <a:sym typeface="Wingdings" panose="05000000000000000000" pitchFamily="2" charset="2"/>
              </a:rPr>
              <a:t> (+/- 70% participation)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5511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Sociological issues/trends/questioning 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Managing the human factor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Work as a secondary element for identity construction (work : from central value to means…)</a:t>
            </a:r>
          </a:p>
          <a:p>
            <a:pPr lvl="1"/>
            <a:r>
              <a:rPr lang="en-US" dirty="0" smtClean="0"/>
              <a:t>Work = middle:</a:t>
            </a:r>
          </a:p>
          <a:p>
            <a:pPr lvl="2"/>
            <a:r>
              <a:rPr lang="en-US" dirty="0" smtClean="0"/>
              <a:t>Money (to do something else… no investment/motivation for work content)</a:t>
            </a:r>
          </a:p>
          <a:p>
            <a:pPr lvl="2"/>
            <a:r>
              <a:rPr lang="en-US" dirty="0" smtClean="0"/>
              <a:t>High expectation over work: personal development, autonomy, responsibilities, etc.</a:t>
            </a:r>
          </a:p>
          <a:p>
            <a:pPr marL="914400" lvl="2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Paradox </a:t>
            </a:r>
            <a:endParaRPr lang="en-US" dirty="0" smtClean="0"/>
          </a:p>
          <a:p>
            <a:pPr lvl="1"/>
            <a:r>
              <a:rPr lang="en-US" dirty="0" smtClean="0"/>
              <a:t>“Y generation” or “Y culture”? 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6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prstClr val="black"/>
                </a:solidFill>
              </a:rPr>
              <a:t>Sociological issues/trends/questioning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 smtClean="0">
                <a:solidFill>
                  <a:prstClr val="black"/>
                </a:solidFill>
              </a:rPr>
              <a:t>A </a:t>
            </a:r>
            <a:r>
              <a:rPr lang="en-US" sz="2700" dirty="0">
                <a:solidFill>
                  <a:prstClr val="black"/>
                </a:solidFill>
              </a:rPr>
              <a:t>society without </a:t>
            </a:r>
            <a:r>
              <a:rPr lang="en-US" sz="2700" dirty="0" smtClean="0">
                <a:solidFill>
                  <a:prstClr val="black"/>
                </a:solidFill>
              </a:rPr>
              <a:t>workers?</a:t>
            </a:r>
          </a:p>
          <a:p>
            <a:pPr marL="0" indent="0">
              <a:buNone/>
            </a:pPr>
            <a:endParaRPr lang="en-US" sz="2700" dirty="0" smtClean="0">
              <a:solidFill>
                <a:prstClr val="black"/>
              </a:solidFill>
            </a:endParaRPr>
          </a:p>
          <a:p>
            <a:pPr lvl="1"/>
            <a:r>
              <a:rPr lang="en-US" sz="2300" dirty="0" smtClean="0">
                <a:solidFill>
                  <a:prstClr val="black"/>
                </a:solidFill>
              </a:rPr>
              <a:t>Finance </a:t>
            </a:r>
            <a:r>
              <a:rPr lang="en-US" sz="2300" dirty="0">
                <a:solidFill>
                  <a:prstClr val="black"/>
                </a:solidFill>
              </a:rPr>
              <a:t>economy (neo-liberalism</a:t>
            </a:r>
            <a:r>
              <a:rPr lang="en-US" sz="2300" dirty="0" smtClean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sz="2300" dirty="0" smtClean="0">
                <a:solidFill>
                  <a:prstClr val="black"/>
                </a:solidFill>
              </a:rPr>
              <a:t>Globalization + digitalization</a:t>
            </a:r>
            <a:r>
              <a:rPr lang="en-US" sz="2300" dirty="0">
                <a:solidFill>
                  <a:prstClr val="black"/>
                </a:solidFill>
              </a:rPr>
              <a:t>, automation, </a:t>
            </a:r>
            <a:r>
              <a:rPr lang="en-US" sz="2300" dirty="0" err="1" smtClean="0">
                <a:solidFill>
                  <a:prstClr val="black"/>
                </a:solidFill>
              </a:rPr>
              <a:t>robotization</a:t>
            </a:r>
            <a:endParaRPr lang="en-US" sz="2300" dirty="0">
              <a:solidFill>
                <a:prstClr val="black"/>
              </a:solidFill>
            </a:endParaRPr>
          </a:p>
          <a:p>
            <a:pPr lvl="1"/>
            <a:r>
              <a:rPr lang="en-US" sz="2300" dirty="0" smtClean="0">
                <a:solidFill>
                  <a:prstClr val="black"/>
                </a:solidFill>
              </a:rPr>
              <a:t>Competitiveness and productivity</a:t>
            </a:r>
            <a:r>
              <a:rPr lang="en-US" sz="2300" dirty="0">
                <a:solidFill>
                  <a:prstClr val="black"/>
                </a:solidFill>
              </a:rPr>
              <a:t> </a:t>
            </a:r>
            <a:r>
              <a:rPr lang="en-US" sz="2300" dirty="0" smtClean="0">
                <a:solidFill>
                  <a:prstClr val="black"/>
                </a:solidFill>
              </a:rPr>
              <a:t>gains</a:t>
            </a:r>
          </a:p>
          <a:p>
            <a:pPr lvl="1"/>
            <a:r>
              <a:rPr lang="en-US" sz="2300" dirty="0" smtClean="0">
                <a:solidFill>
                  <a:prstClr val="black"/>
                </a:solidFill>
              </a:rPr>
              <a:t>Heavy </a:t>
            </a:r>
            <a:r>
              <a:rPr lang="en-US" sz="2300" dirty="0" err="1" smtClean="0">
                <a:solidFill>
                  <a:prstClr val="black"/>
                </a:solidFill>
              </a:rPr>
              <a:t>downcising</a:t>
            </a:r>
            <a:r>
              <a:rPr lang="en-US" sz="2300" dirty="0" smtClean="0">
                <a:solidFill>
                  <a:prstClr val="black"/>
                </a:solidFill>
              </a:rPr>
              <a:t> trend</a:t>
            </a:r>
          </a:p>
          <a:p>
            <a:pPr lvl="1"/>
            <a:endParaRPr lang="en-US" sz="2300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US" sz="2300" dirty="0" smtClean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solidFill>
                  <a:prstClr val="black"/>
                </a:solidFill>
                <a:sym typeface="Wingdings" panose="05000000000000000000" pitchFamily="2" charset="2"/>
              </a:rPr>
              <a:t>No consumers more? </a:t>
            </a:r>
            <a:r>
              <a:rPr lang="en-US" sz="3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sym typeface="Wingdings" panose="05000000000000000000" pitchFamily="2" charset="2"/>
              </a:rPr>
              <a:t>A n</a:t>
            </a:r>
            <a:r>
              <a:rPr lang="en-US" sz="3200" dirty="0" smtClean="0">
                <a:solidFill>
                  <a:prstClr val="black"/>
                </a:solidFill>
              </a:rPr>
              <a:t>eed </a:t>
            </a:r>
            <a:r>
              <a:rPr lang="en-US" sz="3200" dirty="0">
                <a:solidFill>
                  <a:prstClr val="black"/>
                </a:solidFill>
              </a:rPr>
              <a:t>for new work distribution?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4125650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prstClr val="black"/>
                </a:solidFill>
              </a:rPr>
              <a:t>Sociological issues/trends/questioning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Justice/law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Important element for labor relation : regulation aspect (Europeanization!) </a:t>
            </a:r>
            <a:endParaRPr lang="en-US" dirty="0">
              <a:solidFill>
                <a:prstClr val="black"/>
              </a:solidFill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strike </a:t>
            </a:r>
            <a:r>
              <a:rPr lang="en-US" dirty="0">
                <a:solidFill>
                  <a:prstClr val="black"/>
                </a:solidFill>
              </a:rPr>
              <a:t>right versus working </a:t>
            </a:r>
            <a:r>
              <a:rPr lang="en-US" dirty="0" smtClean="0">
                <a:solidFill>
                  <a:prstClr val="black"/>
                </a:solidFill>
              </a:rPr>
              <a:t>right (emblematic decisions!)</a:t>
            </a:r>
          </a:p>
          <a:p>
            <a:pPr lvl="1"/>
            <a:r>
              <a:rPr lang="en-US" sz="2600" dirty="0" smtClean="0">
                <a:solidFill>
                  <a:prstClr val="black"/>
                </a:solidFill>
              </a:rPr>
              <a:t>Obligation of (psychosocial-</a:t>
            </a:r>
            <a:r>
              <a:rPr lang="en-US" sz="2600" dirty="0">
                <a:solidFill>
                  <a:prstClr val="black"/>
                </a:solidFill>
              </a:rPr>
              <a:t>)risk </a:t>
            </a:r>
            <a:r>
              <a:rPr lang="en-US" sz="2600" dirty="0" smtClean="0">
                <a:solidFill>
                  <a:prstClr val="black"/>
                </a:solidFill>
              </a:rPr>
              <a:t>management/prevention</a:t>
            </a:r>
          </a:p>
          <a:p>
            <a:pPr marL="457200" lvl="1" indent="0">
              <a:buNone/>
            </a:pPr>
            <a:endParaRPr lang="en-US" sz="2600" dirty="0" smtClean="0">
              <a:solidFill>
                <a:prstClr val="black"/>
              </a:solidFill>
            </a:endParaRPr>
          </a:p>
          <a:p>
            <a:pPr lvl="2"/>
            <a:r>
              <a:rPr lang="en-US" sz="2200" dirty="0" smtClean="0">
                <a:solidFill>
                  <a:prstClr val="black"/>
                </a:solidFill>
              </a:rPr>
              <a:t>Example : </a:t>
            </a:r>
            <a:r>
              <a:rPr lang="en-US" dirty="0">
                <a:solidFill>
                  <a:prstClr val="black"/>
                </a:solidFill>
              </a:rPr>
              <a:t>b</a:t>
            </a:r>
            <a:r>
              <a:rPr lang="en-US" dirty="0" smtClean="0">
                <a:solidFill>
                  <a:prstClr val="black"/>
                </a:solidFill>
              </a:rPr>
              <a:t>urn out in Belgian law since a few weeks</a:t>
            </a:r>
            <a:endParaRPr lang="en-US" dirty="0">
              <a:solidFill>
                <a:prstClr val="black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533394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609</Words>
  <Application>Microsoft Office PowerPoint</Application>
  <PresentationFormat>Affichage à l'écran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Debate on Labor Relations  in Wallonia AMCHAM Belgium HEC School of Management of ULg. – 2nd October 2014  “Overview of Labor Relations in Belgium”</vt:lpstr>
      <vt:lpstr>Introduction</vt:lpstr>
      <vt:lpstr>Context : Belgium as a pillarized society</vt:lpstr>
      <vt:lpstr>Context : interesting aspects in terms of « political » sociology </vt:lpstr>
      <vt:lpstr>Context: some numbers…</vt:lpstr>
      <vt:lpstr>Context: some numbers…</vt:lpstr>
      <vt:lpstr>Sociological issues/trends/questioning  </vt:lpstr>
      <vt:lpstr>Sociological issues/trends/questioning </vt:lpstr>
      <vt:lpstr>Sociological issues/trends/questioning </vt:lpstr>
      <vt:lpstr>Sociological issues/trends/questioning 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 on Labor Relations  in Wallonia AMCHAM Belgium HEC School of Management of ULg. – 2nd October 2014  “Overview of Labor Relations in Belgium”</dc:title>
  <dc:creator>Frédéric</dc:creator>
  <cp:lastModifiedBy>Frédéric</cp:lastModifiedBy>
  <cp:revision>17</cp:revision>
  <dcterms:created xsi:type="dcterms:W3CDTF">2014-10-02T19:38:27Z</dcterms:created>
  <dcterms:modified xsi:type="dcterms:W3CDTF">2014-10-03T07:45:41Z</dcterms:modified>
</cp:coreProperties>
</file>