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86" y="-2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25530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94720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92510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64360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69518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84174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66948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36622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03147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69393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68504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5ECDA-092C-4F57-AC2C-D256C2BD068E}" type="datetimeFigureOut">
              <a:rPr lang="fr-BE" smtClean="0"/>
              <a:t>04-07-16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0EEBD-9A0F-44C3-ABA4-07AB53050E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69027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2376264"/>
          </a:xfrm>
        </p:spPr>
        <p:txBody>
          <a:bodyPr>
            <a:normAutofit/>
          </a:bodyPr>
          <a:lstStyle/>
          <a:p>
            <a:r>
              <a:rPr lang="fr-BE" dirty="0" smtClean="0"/>
              <a:t>XXème Congrès de l’AISLF</a:t>
            </a:r>
            <a:br>
              <a:rPr lang="fr-BE" dirty="0" smtClean="0"/>
            </a:br>
            <a:r>
              <a:rPr lang="fr-BE" dirty="0" smtClean="0"/>
              <a:t>Montréal</a:t>
            </a:r>
            <a:br>
              <a:rPr lang="fr-BE" dirty="0" smtClean="0"/>
            </a:br>
            <a:r>
              <a:rPr lang="fr-BE" dirty="0" smtClean="0"/>
              <a:t>4 -8 juillet 2016</a:t>
            </a:r>
            <a:endParaRPr lang="fr-BE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8136904" cy="2639144"/>
          </a:xfrm>
        </p:spPr>
        <p:txBody>
          <a:bodyPr>
            <a:normAutofit lnSpcReduction="10000"/>
          </a:bodyPr>
          <a:lstStyle/>
          <a:p>
            <a:r>
              <a:rPr lang="fr-BE" dirty="0" smtClean="0"/>
              <a:t>La justice belge en 2016, quels mouvements paradigmatiques pour quelles réformes ?</a:t>
            </a:r>
          </a:p>
          <a:p>
            <a:endParaRPr lang="fr-BE" dirty="0" smtClean="0"/>
          </a:p>
          <a:p>
            <a:r>
              <a:rPr lang="fr-BE" sz="2000" dirty="0" smtClean="0"/>
              <a:t>Frédéric Schoenaers</a:t>
            </a:r>
          </a:p>
          <a:p>
            <a:r>
              <a:rPr lang="fr-BE" sz="2000" dirty="0" smtClean="0"/>
              <a:t>Université de Liège</a:t>
            </a:r>
          </a:p>
          <a:p>
            <a:r>
              <a:rPr lang="fr-BE" sz="2000" dirty="0" smtClean="0"/>
              <a:t>CRIS - Faculté des Sciences Sociales</a:t>
            </a:r>
            <a:endParaRPr lang="fr-BE" sz="2000" dirty="0"/>
          </a:p>
        </p:txBody>
      </p:sp>
    </p:spTree>
    <p:extLst>
      <p:ext uri="{BB962C8B-B14F-4D97-AF65-F5344CB8AC3E}">
        <p14:creationId xmlns:p14="http://schemas.microsoft.com/office/powerpoint/2010/main" val="3721437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b="1" dirty="0" smtClean="0"/>
              <a:t>Introduction </a:t>
            </a:r>
            <a:endParaRPr lang="fr-BE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fr-BE" dirty="0" smtClean="0"/>
              <a:t>Un mouvement de réformes depuis 1998</a:t>
            </a:r>
          </a:p>
          <a:p>
            <a:pPr lvl="1"/>
            <a:r>
              <a:rPr lang="fr-BE" dirty="0" smtClean="0"/>
              <a:t>Nouvelles procédures pour accélérer le « temps »</a:t>
            </a:r>
          </a:p>
          <a:p>
            <a:pPr lvl="1"/>
            <a:r>
              <a:rPr lang="fr-BE" dirty="0" smtClean="0"/>
              <a:t>Développement d’une rhétorique managériale</a:t>
            </a:r>
          </a:p>
          <a:p>
            <a:r>
              <a:rPr lang="fr-BE" dirty="0" smtClean="0"/>
              <a:t>Question : Justice et management sont-ils solubles l’un dans l’autre?</a:t>
            </a:r>
          </a:p>
          <a:p>
            <a:r>
              <a:rPr lang="fr-BE" dirty="0" smtClean="0"/>
              <a:t>Plan de la communication:</a:t>
            </a:r>
            <a:endParaRPr lang="fr-BE" dirty="0"/>
          </a:p>
          <a:p>
            <a:pPr lvl="1"/>
            <a:r>
              <a:rPr lang="fr-BE" dirty="0" smtClean="0"/>
              <a:t>Le management 1.0 entre 1998 et 2012</a:t>
            </a:r>
          </a:p>
          <a:p>
            <a:pPr lvl="1"/>
            <a:r>
              <a:rPr lang="fr-BE" dirty="0" smtClean="0"/>
              <a:t>Le management 2.0 depuis 2012</a:t>
            </a:r>
          </a:p>
          <a:p>
            <a:pPr lvl="1"/>
            <a:r>
              <a:rPr lang="fr-BE" dirty="0" smtClean="0"/>
              <a:t>Première ébauche relative aux enjeux pour la justice…</a:t>
            </a:r>
          </a:p>
        </p:txBody>
      </p:sp>
    </p:spTree>
    <p:extLst>
      <p:ext uri="{BB962C8B-B14F-4D97-AF65-F5344CB8AC3E}">
        <p14:creationId xmlns:p14="http://schemas.microsoft.com/office/powerpoint/2010/main" val="391097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b="1" dirty="0" smtClean="0"/>
              <a:t>Brève note méthodologique</a:t>
            </a:r>
            <a:endParaRPr lang="fr-BE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r>
              <a:rPr lang="fr-BE" dirty="0" smtClean="0"/>
              <a:t>Projet financé par la recherche scientifique fédérale belge</a:t>
            </a:r>
          </a:p>
          <a:p>
            <a:r>
              <a:rPr lang="fr-BE" dirty="0" smtClean="0"/>
              <a:t>WP relatif aux impacts de la </a:t>
            </a:r>
            <a:r>
              <a:rPr lang="fr-BE" dirty="0" err="1" smtClean="0"/>
              <a:t>managérialisation</a:t>
            </a:r>
            <a:r>
              <a:rPr lang="fr-BE" dirty="0" smtClean="0"/>
              <a:t> sur la fonction de chef de corps</a:t>
            </a:r>
          </a:p>
          <a:p>
            <a:r>
              <a:rPr lang="fr-BE" dirty="0" smtClean="0"/>
              <a:t>Entretiens n = 25 (en collaboration avec doctorante)</a:t>
            </a:r>
          </a:p>
          <a:p>
            <a:r>
              <a:rPr lang="fr-BE" dirty="0" smtClean="0"/>
              <a:t>Deux Focus group (n = 12 + n = 10)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451529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fr-BE" sz="3200" b="1" dirty="0" smtClean="0"/>
              <a:t>Le management 1.0 entre 1998 et 2012</a:t>
            </a:r>
            <a:endParaRPr lang="fr-BE" sz="32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76064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fr-BE" dirty="0" smtClean="0"/>
          </a:p>
          <a:p>
            <a:r>
              <a:rPr lang="fr-BE" dirty="0" smtClean="0"/>
              <a:t>Discours politique « post affaire Dutroux » fort et crise de légitimité (mise en évidence de dysfonctionnements)</a:t>
            </a:r>
          </a:p>
          <a:p>
            <a:pPr marL="0" indent="0">
              <a:buNone/>
            </a:pPr>
            <a:endParaRPr lang="fr-BE" dirty="0" smtClean="0"/>
          </a:p>
          <a:p>
            <a:r>
              <a:rPr lang="fr-BE" dirty="0" smtClean="0"/>
              <a:t>Dispositifs faibles, bricolés localement(peu de procédures « centrales »)</a:t>
            </a:r>
          </a:p>
          <a:p>
            <a:endParaRPr lang="fr-BE" dirty="0" smtClean="0"/>
          </a:p>
          <a:p>
            <a:r>
              <a:rPr lang="fr-BE" dirty="0" smtClean="0"/>
              <a:t>Des projets mis en difficulté: informatique, MCT au siège</a:t>
            </a:r>
          </a:p>
          <a:p>
            <a:endParaRPr lang="fr-BE" dirty="0" smtClean="0"/>
          </a:p>
          <a:p>
            <a:r>
              <a:rPr lang="fr-BE" dirty="0" smtClean="0"/>
              <a:t>Système de sanctions relativement faible</a:t>
            </a:r>
          </a:p>
          <a:p>
            <a:endParaRPr lang="fr-BE" dirty="0" smtClean="0"/>
          </a:p>
          <a:p>
            <a:r>
              <a:rPr lang="fr-BE" dirty="0" smtClean="0"/>
              <a:t>Centrage sur la « performance » reposant sur l’accélération du temps (tableaux de bord)</a:t>
            </a:r>
          </a:p>
          <a:p>
            <a:endParaRPr lang="fr-BE" dirty="0" smtClean="0"/>
          </a:p>
          <a:p>
            <a:r>
              <a:rPr lang="fr-BE" dirty="0" smtClean="0"/>
              <a:t>Dimension performative forte (le discours percole dans toutes les strates des organisations) d’autant que la demande de justice augmente ou se complexifie (aspirations internes à gagner en efficacité/efficience)</a:t>
            </a:r>
          </a:p>
          <a:p>
            <a:endParaRPr lang="fr-BE" dirty="0"/>
          </a:p>
          <a:p>
            <a:pPr marL="0" indent="0">
              <a:buNone/>
            </a:pPr>
            <a:r>
              <a:rPr lang="fr-BE" dirty="0" smtClean="0">
                <a:sym typeface="Wingdings" panose="05000000000000000000" pitchFamily="2" charset="2"/>
              </a:rPr>
              <a:t> Superposition de paradigmes gestionnaires et organisationnels: bureaucratie professionnelle + « soft management »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018333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864096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fr-BE" sz="3600" b="1" dirty="0" smtClean="0"/>
              <a:t>Le management 2.0 depuis 2012</a:t>
            </a:r>
            <a:endParaRPr lang="fr-BE" sz="36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256584"/>
          </a:xfrm>
        </p:spPr>
        <p:txBody>
          <a:bodyPr>
            <a:normAutofit fontScale="77500" lnSpcReduction="20000"/>
          </a:bodyPr>
          <a:lstStyle/>
          <a:p>
            <a:r>
              <a:rPr lang="fr-BE" dirty="0" smtClean="0"/>
              <a:t>Management judiciaire 2.0</a:t>
            </a:r>
          </a:p>
          <a:p>
            <a:pPr marL="393192" lvl="1" indent="0">
              <a:buNone/>
            </a:pPr>
            <a:endParaRPr lang="fr-BE" dirty="0" smtClean="0"/>
          </a:p>
          <a:p>
            <a:pPr lvl="1"/>
            <a:r>
              <a:rPr lang="fr-BE" dirty="0" smtClean="0"/>
              <a:t>Projet « Atomium »</a:t>
            </a:r>
          </a:p>
          <a:p>
            <a:pPr lvl="2"/>
            <a:r>
              <a:rPr lang="fr-BE" dirty="0" smtClean="0"/>
              <a:t>Donnée de départ: part de budget public faible, réorganiser paysage et modèle de gestion pour faire mieux avec le budget disponible (voire un peu plus)</a:t>
            </a:r>
          </a:p>
          <a:p>
            <a:pPr lvl="2"/>
            <a:r>
              <a:rPr lang="fr-BE" dirty="0" smtClean="0"/>
              <a:t>Une orientation de sens défendable: la visée « démocratique » d’une maîtrise des coûts et d’une amélioration de la qualité</a:t>
            </a:r>
          </a:p>
          <a:p>
            <a:pPr lvl="1"/>
            <a:r>
              <a:rPr lang="fr-BE" dirty="0" smtClean="0"/>
              <a:t>Lois « management » de 2013 et 2014</a:t>
            </a:r>
          </a:p>
          <a:p>
            <a:pPr lvl="2"/>
            <a:r>
              <a:rPr lang="fr-BE" dirty="0" smtClean="0"/>
              <a:t>Fusion des arrondissements pour des économies d’échelle</a:t>
            </a:r>
          </a:p>
          <a:p>
            <a:pPr lvl="2"/>
            <a:r>
              <a:rPr lang="fr-BE" dirty="0" smtClean="0"/>
              <a:t>Mobilité pour plus de flexibilité</a:t>
            </a:r>
          </a:p>
          <a:p>
            <a:pPr lvl="2"/>
            <a:r>
              <a:rPr lang="fr-BE" dirty="0" smtClean="0"/>
              <a:t>Contrats de gestion pour plus d’autonomie et de contrôle budgétaire</a:t>
            </a:r>
          </a:p>
          <a:p>
            <a:pPr marL="667512" lvl="2" indent="0">
              <a:buNone/>
            </a:pPr>
            <a:endParaRPr lang="fr-BE" dirty="0" smtClean="0"/>
          </a:p>
          <a:p>
            <a:pPr lvl="2">
              <a:buFont typeface="Wingdings"/>
              <a:buChar char="à"/>
            </a:pPr>
            <a:r>
              <a:rPr lang="fr-BE" dirty="0" smtClean="0">
                <a:sym typeface="Wingdings" panose="05000000000000000000" pitchFamily="2" charset="2"/>
              </a:rPr>
              <a:t>Une orientation de sens « typée »: rationalisation</a:t>
            </a:r>
          </a:p>
          <a:p>
            <a:pPr marL="667512" lvl="2" indent="0">
              <a:buNone/>
            </a:pPr>
            <a:endParaRPr lang="fr-BE" dirty="0">
              <a:sym typeface="Wingdings" panose="05000000000000000000" pitchFamily="2" charset="2"/>
            </a:endParaRPr>
          </a:p>
          <a:p>
            <a:pPr lvl="2">
              <a:buFont typeface="Wingdings"/>
              <a:buChar char="à"/>
            </a:pPr>
            <a:r>
              <a:rPr lang="fr-BE" dirty="0" smtClean="0">
                <a:sym typeface="Wingdings" panose="05000000000000000000" pitchFamily="2" charset="2"/>
              </a:rPr>
              <a:t>Un contexte défavorable: emballement de la crise budgétaire et le </a:t>
            </a:r>
            <a:r>
              <a:rPr lang="fr-BE" dirty="0" err="1" smtClean="0">
                <a:sym typeface="Wingdings" panose="05000000000000000000" pitchFamily="2" charset="2"/>
              </a:rPr>
              <a:t>cost</a:t>
            </a:r>
            <a:r>
              <a:rPr lang="fr-BE" dirty="0" smtClean="0">
                <a:sym typeface="Wingdings" panose="05000000000000000000" pitchFamily="2" charset="2"/>
              </a:rPr>
              <a:t> </a:t>
            </a:r>
            <a:r>
              <a:rPr lang="fr-BE" dirty="0" err="1" smtClean="0">
                <a:sym typeface="Wingdings" panose="05000000000000000000" pitchFamily="2" charset="2"/>
              </a:rPr>
              <a:t>cutting</a:t>
            </a:r>
            <a:r>
              <a:rPr lang="fr-BE" dirty="0" smtClean="0">
                <a:sym typeface="Wingdings" panose="05000000000000000000" pitchFamily="2" charset="2"/>
              </a:rPr>
              <a:t> qui en résulte</a:t>
            </a:r>
            <a:endParaRPr lang="fr-BE" dirty="0" smtClean="0"/>
          </a:p>
        </p:txBody>
      </p:sp>
    </p:spTree>
    <p:extLst>
      <p:ext uri="{BB962C8B-B14F-4D97-AF65-F5344CB8AC3E}">
        <p14:creationId xmlns:p14="http://schemas.microsoft.com/office/powerpoint/2010/main" val="2614434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BE" b="1" dirty="0"/>
              <a:t>Le management 2.0 depuis 2012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400600"/>
          </a:xfrm>
        </p:spPr>
        <p:txBody>
          <a:bodyPr>
            <a:normAutofit lnSpcReduction="10000"/>
          </a:bodyPr>
          <a:lstStyle/>
          <a:p>
            <a:r>
              <a:rPr lang="fr-BE" dirty="0" smtClean="0"/>
              <a:t>Bilan intermédiaire 2.0:</a:t>
            </a:r>
          </a:p>
          <a:p>
            <a:pPr lvl="1"/>
            <a:r>
              <a:rPr lang="fr-BE" dirty="0" smtClean="0"/>
              <a:t>Une fusion peu « guidée » (émiettement de l’action sur le territoire)</a:t>
            </a:r>
          </a:p>
          <a:p>
            <a:pPr marL="457200" lvl="1" indent="0">
              <a:buNone/>
            </a:pPr>
            <a:endParaRPr lang="fr-BE" dirty="0" smtClean="0"/>
          </a:p>
          <a:p>
            <a:pPr lvl="1"/>
            <a:r>
              <a:rPr lang="fr-BE" dirty="0" smtClean="0"/>
              <a:t>Une mobilité (subie) qui peut introduire de l’arbitraire</a:t>
            </a:r>
          </a:p>
          <a:p>
            <a:pPr lvl="1"/>
            <a:endParaRPr lang="fr-BE" dirty="0" smtClean="0"/>
          </a:p>
          <a:p>
            <a:pPr lvl="1"/>
            <a:r>
              <a:rPr lang="fr-BE" dirty="0" smtClean="0"/>
              <a:t>De fortes incertitudes sur la gestion autonome</a:t>
            </a:r>
          </a:p>
          <a:p>
            <a:pPr lvl="1"/>
            <a:endParaRPr lang="fr-BE" dirty="0" smtClean="0"/>
          </a:p>
          <a:p>
            <a:pPr lvl="1"/>
            <a:r>
              <a:rPr lang="fr-BE" dirty="0" smtClean="0"/>
              <a:t>« Le tout » à la maîtrise ou à la diminution des coûts</a:t>
            </a:r>
          </a:p>
        </p:txBody>
      </p:sp>
    </p:spTree>
    <p:extLst>
      <p:ext uri="{BB962C8B-B14F-4D97-AF65-F5344CB8AC3E}">
        <p14:creationId xmlns:p14="http://schemas.microsoft.com/office/powerpoint/2010/main" val="3506831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fr-BE" sz="3600" b="1" dirty="0" smtClean="0"/>
              <a:t/>
            </a:r>
            <a:br>
              <a:rPr lang="fr-BE" sz="3600" b="1" dirty="0" smtClean="0"/>
            </a:br>
            <a:r>
              <a:rPr lang="fr-BE" sz="3600" b="1" dirty="0" smtClean="0"/>
              <a:t>Première </a:t>
            </a:r>
            <a:r>
              <a:rPr lang="fr-BE" sz="3600" b="1" dirty="0"/>
              <a:t>ébauche relative aux enjeux </a:t>
            </a:r>
            <a:r>
              <a:rPr lang="fr-BE" sz="3600" b="1" dirty="0" smtClean="0"/>
              <a:t/>
            </a:r>
            <a:br>
              <a:rPr lang="fr-BE" sz="3600" b="1" dirty="0" smtClean="0"/>
            </a:br>
            <a:r>
              <a:rPr lang="fr-BE" sz="3600" b="1" dirty="0" smtClean="0"/>
              <a:t>pour </a:t>
            </a:r>
            <a:r>
              <a:rPr lang="fr-BE" sz="3600" b="1" dirty="0"/>
              <a:t>la justice…</a:t>
            </a:r>
            <a:r>
              <a:rPr lang="fr-BE" dirty="0"/>
              <a:t/>
            </a:r>
            <a:br>
              <a:rPr lang="fr-BE" dirty="0"/>
            </a:br>
            <a:endParaRPr lang="fr-BE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rmAutofit fontScale="85000" lnSpcReduction="20000"/>
          </a:bodyPr>
          <a:lstStyle/>
          <a:p>
            <a:r>
              <a:rPr lang="fr-BE" dirty="0" smtClean="0"/>
              <a:t>Apparitions de confusions  </a:t>
            </a:r>
          </a:p>
          <a:p>
            <a:pPr lvl="1"/>
            <a:r>
              <a:rPr lang="fr-BE" dirty="0" smtClean="0"/>
              <a:t>Confusion entre vitesse et précipitation: le spectre d’une justice expéditive</a:t>
            </a:r>
          </a:p>
          <a:p>
            <a:pPr lvl="1"/>
            <a:r>
              <a:rPr lang="fr-BE" dirty="0" smtClean="0"/>
              <a:t>Confusion entre autonomie et compétition: le spectre des guerres inter-juridictionnelles dans la course aux moyens (contrats de gestion)</a:t>
            </a:r>
          </a:p>
          <a:p>
            <a:pPr lvl="1"/>
            <a:r>
              <a:rPr lang="fr-BE" dirty="0" smtClean="0"/>
              <a:t>Confusion entre mandat et carte blanche: le spectre d’un retour de l’arbitraire dans la gestion locale</a:t>
            </a:r>
          </a:p>
          <a:p>
            <a:pPr lvl="1"/>
            <a:r>
              <a:rPr lang="fr-BE" dirty="0" smtClean="0"/>
              <a:t>Confusion entre objectifs de « saine » gestion et contrôle abusif par le politique: le spectre d’une rupture de la séparation des pouvoirs</a:t>
            </a:r>
          </a:p>
          <a:p>
            <a:pPr lvl="1"/>
            <a:r>
              <a:rPr lang="fr-BE" dirty="0" smtClean="0"/>
              <a:t>Confusion entre le magistrat « responsable » et le magistrat manager : le spectre d’un centrage sur la réponse à la (supposée) désirabilité sociale </a:t>
            </a:r>
          </a:p>
          <a:p>
            <a:pPr lvl="1"/>
            <a:r>
              <a:rPr lang="fr-BE" dirty="0" smtClean="0"/>
              <a:t>Confusion entre maîtrise des coûts et étranglement budgétaire: du spectre du « bâclage » au spectre de la privatisation (ODR)</a:t>
            </a:r>
          </a:p>
          <a:p>
            <a:pPr lvl="1"/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986867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b="1" dirty="0" smtClean="0"/>
              <a:t>Conclusion </a:t>
            </a:r>
            <a:endParaRPr lang="fr-BE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/>
          </a:bodyPr>
          <a:lstStyle/>
          <a:p>
            <a:r>
              <a:rPr lang="fr-BE" dirty="0" smtClean="0"/>
              <a:t>Le référentiel managérial écrase-t-il les valeurs traditionnelles de la justice?</a:t>
            </a:r>
          </a:p>
          <a:p>
            <a:pPr lvl="1"/>
            <a:r>
              <a:rPr lang="fr-BE" dirty="0" smtClean="0"/>
              <a:t>Qualité </a:t>
            </a:r>
            <a:r>
              <a:rPr lang="fr-BE" dirty="0"/>
              <a:t>effective du travail judiciaire dans un contexte de pression budgétaire et à la </a:t>
            </a:r>
            <a:r>
              <a:rPr lang="fr-BE" dirty="0" smtClean="0"/>
              <a:t>performance</a:t>
            </a:r>
          </a:p>
          <a:p>
            <a:pPr lvl="1"/>
            <a:r>
              <a:rPr lang="fr-BE" dirty="0" smtClean="0"/>
              <a:t>compétition inter-juridictionnelle</a:t>
            </a:r>
          </a:p>
          <a:p>
            <a:r>
              <a:rPr lang="fr-BE" dirty="0" smtClean="0"/>
              <a:t>La </a:t>
            </a:r>
            <a:r>
              <a:rPr lang="fr-BE" dirty="0"/>
              <a:t>démocratie en questions</a:t>
            </a:r>
            <a:r>
              <a:rPr lang="fr-BE" dirty="0" smtClean="0"/>
              <a:t>: séparation </a:t>
            </a:r>
            <a:r>
              <a:rPr lang="fr-BE" dirty="0"/>
              <a:t>des </a:t>
            </a:r>
            <a:r>
              <a:rPr lang="fr-BE" dirty="0" smtClean="0"/>
              <a:t>pouvoir</a:t>
            </a:r>
            <a:r>
              <a:rPr lang="fr-BE" dirty="0"/>
              <a:t>?</a:t>
            </a:r>
          </a:p>
          <a:p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50402148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216</Words>
  <Application>Microsoft Office PowerPoint</Application>
  <PresentationFormat>Affichage à l'écran (4:3)</PresentationFormat>
  <Paragraphs>71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XXème Congrès de l’AISLF Montréal 4 -8 juillet 2016</vt:lpstr>
      <vt:lpstr>Introduction </vt:lpstr>
      <vt:lpstr>Brève note méthodologique</vt:lpstr>
      <vt:lpstr>Le management 1.0 entre 1998 et 2012</vt:lpstr>
      <vt:lpstr>Le management 2.0 depuis 2012</vt:lpstr>
      <vt:lpstr>Le management 2.0 depuis 2012</vt:lpstr>
      <vt:lpstr> Première ébauche relative aux enjeux  pour la justice… </vt:lpstr>
      <vt:lpstr>Conclusion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XXème Congrès de l’AISLF Montréal 4 -8 juillet 2016</dc:title>
  <dc:creator>Frederic</dc:creator>
  <cp:lastModifiedBy>Frederic</cp:lastModifiedBy>
  <cp:revision>5</cp:revision>
  <dcterms:created xsi:type="dcterms:W3CDTF">2016-07-04T19:29:52Z</dcterms:created>
  <dcterms:modified xsi:type="dcterms:W3CDTF">2016-07-04T20:18:11Z</dcterms:modified>
</cp:coreProperties>
</file>