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71108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70763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5983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3026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90082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04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95228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99166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71362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38873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5012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A467A-7A6E-4A30-B726-D7620DC5FE4D}" type="datetimeFigureOut">
              <a:rPr lang="fr-BE" smtClean="0"/>
              <a:t>08-02-17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E0B41-49EC-41DE-8DDE-7DF6A40B739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581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584176"/>
          </a:xfrm>
        </p:spPr>
        <p:txBody>
          <a:bodyPr>
            <a:normAutofit/>
          </a:bodyPr>
          <a:lstStyle/>
          <a:p>
            <a:r>
              <a:rPr lang="nl-NL" sz="3600" b="1" dirty="0" err="1"/>
              <a:t>Op.Recht.Mechelen</a:t>
            </a:r>
            <a:r>
              <a:rPr lang="nl-NL" sz="3600" b="1" dirty="0"/>
              <a:t>. </a:t>
            </a: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sz="2700" dirty="0"/>
              <a:t>Congres: </a:t>
            </a:r>
            <a:r>
              <a:rPr lang="nl-BE" sz="2700" dirty="0"/>
              <a:t>Beter management van justitie: ook beter voor de burger?</a:t>
            </a:r>
            <a:endParaRPr lang="fr-BE" sz="27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3140968"/>
            <a:ext cx="8352928" cy="3384376"/>
          </a:xfrm>
        </p:spPr>
        <p:txBody>
          <a:bodyPr>
            <a:normAutofit lnSpcReduction="10000"/>
          </a:bodyPr>
          <a:lstStyle/>
          <a:p>
            <a:r>
              <a:rPr lang="nl-BE" b="1" dirty="0" smtClean="0"/>
              <a:t>“De </a:t>
            </a:r>
            <a:r>
              <a:rPr lang="nl-BE" b="1" dirty="0"/>
              <a:t>werven van Justitie : management, digitalisering en legitimiteit. Uitdagingen en </a:t>
            </a:r>
            <a:r>
              <a:rPr lang="nl-BE" b="1" dirty="0" smtClean="0"/>
              <a:t>vooruitzicht”</a:t>
            </a:r>
          </a:p>
          <a:p>
            <a:endParaRPr lang="nl-BE" b="1" dirty="0"/>
          </a:p>
          <a:p>
            <a:r>
              <a:rPr lang="nl-BE" sz="1900" b="1" dirty="0" smtClean="0"/>
              <a:t>Mechelen, 10 februari 2017</a:t>
            </a:r>
          </a:p>
          <a:p>
            <a:endParaRPr lang="nl-BE" sz="1800" b="1" dirty="0"/>
          </a:p>
          <a:p>
            <a:r>
              <a:rPr lang="nl-BE" sz="1800" b="1" dirty="0" smtClean="0"/>
              <a:t>Frédéric Schoenaers</a:t>
            </a:r>
          </a:p>
          <a:p>
            <a:r>
              <a:rPr lang="nl-BE" sz="1800" b="1" dirty="0" smtClean="0"/>
              <a:t>Faculté des Sciences Sociales – </a:t>
            </a:r>
            <a:r>
              <a:rPr lang="nl-BE" sz="1800" b="1" dirty="0" err="1" smtClean="0"/>
              <a:t>Unversiteit</a:t>
            </a:r>
            <a:r>
              <a:rPr lang="nl-BE" sz="1800" b="1" dirty="0" smtClean="0"/>
              <a:t> van Luik</a:t>
            </a:r>
            <a:endParaRPr lang="fr-BE" sz="18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60648"/>
            <a:ext cx="2520280" cy="9581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1512168" cy="1104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290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2. </a:t>
            </a:r>
            <a:r>
              <a:rPr lang="fr-BE" dirty="0" err="1"/>
              <a:t>Justitie</a:t>
            </a:r>
            <a:r>
              <a:rPr lang="fr-BE" dirty="0"/>
              <a:t> en </a:t>
            </a:r>
            <a:r>
              <a:rPr lang="fr-BE" dirty="0" err="1" smtClean="0"/>
              <a:t>digitalisering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BE" dirty="0" smtClean="0"/>
              <a:t>« </a:t>
            </a:r>
            <a:r>
              <a:rPr lang="fr-BE" dirty="0" err="1"/>
              <a:t>I</a:t>
            </a:r>
            <a:r>
              <a:rPr lang="fr-BE" dirty="0" err="1" smtClean="0"/>
              <a:t>deale</a:t>
            </a:r>
            <a:r>
              <a:rPr lang="fr-BE" dirty="0" smtClean="0"/>
              <a:t> </a:t>
            </a:r>
            <a:r>
              <a:rPr lang="fr-BE" dirty="0" err="1" smtClean="0"/>
              <a:t>gedigitaliseerde</a:t>
            </a:r>
            <a:r>
              <a:rPr lang="fr-BE" dirty="0" smtClean="0"/>
              <a:t> </a:t>
            </a:r>
            <a:r>
              <a:rPr lang="fr-BE" dirty="0" err="1" smtClean="0"/>
              <a:t>justitie</a:t>
            </a:r>
            <a:r>
              <a:rPr lang="fr-BE" dirty="0" smtClean="0"/>
              <a:t> »</a:t>
            </a:r>
          </a:p>
          <a:p>
            <a:pPr lvl="1"/>
            <a:r>
              <a:rPr lang="fr-BE" dirty="0" err="1"/>
              <a:t>N</a:t>
            </a:r>
            <a:r>
              <a:rPr lang="fr-BE" dirty="0" err="1" smtClean="0"/>
              <a:t>ood</a:t>
            </a:r>
            <a:r>
              <a:rPr lang="fr-BE" dirty="0" smtClean="0"/>
              <a:t> om de </a:t>
            </a:r>
            <a:r>
              <a:rPr lang="fr-BE" dirty="0" err="1" smtClean="0"/>
              <a:t>nieuwe</a:t>
            </a:r>
            <a:r>
              <a:rPr lang="fr-BE" dirty="0" smtClean="0"/>
              <a:t> </a:t>
            </a:r>
            <a:r>
              <a:rPr lang="fr-BE" dirty="0" err="1" smtClean="0"/>
              <a:t>realiteit</a:t>
            </a:r>
            <a:r>
              <a:rPr lang="fr-BE" dirty="0" smtClean="0"/>
              <a:t> </a:t>
            </a:r>
            <a:r>
              <a:rPr lang="fr-BE" dirty="0" err="1" smtClean="0"/>
              <a:t>onder</a:t>
            </a:r>
            <a:r>
              <a:rPr lang="fr-BE" dirty="0" smtClean="0"/>
              <a:t> </a:t>
            </a:r>
            <a:r>
              <a:rPr lang="fr-BE" dirty="0" err="1" smtClean="0"/>
              <a:t>ogen</a:t>
            </a:r>
            <a:r>
              <a:rPr lang="fr-BE" dirty="0" smtClean="0"/>
              <a:t> te </a:t>
            </a:r>
            <a:r>
              <a:rPr lang="fr-BE" dirty="0" err="1" smtClean="0"/>
              <a:t>zien</a:t>
            </a:r>
            <a:endParaRPr lang="fr-BE" dirty="0" smtClean="0"/>
          </a:p>
          <a:p>
            <a:pPr lvl="1"/>
            <a:r>
              <a:rPr lang="fr-BE" dirty="0" err="1" smtClean="0"/>
              <a:t>Een</a:t>
            </a:r>
            <a:r>
              <a:rPr lang="fr-BE" dirty="0" smtClean="0"/>
              <a:t> « new deal » </a:t>
            </a:r>
            <a:r>
              <a:rPr lang="fr-BE" dirty="0" err="1" smtClean="0"/>
              <a:t>voor</a:t>
            </a:r>
            <a:r>
              <a:rPr lang="fr-BE" dirty="0" smtClean="0"/>
              <a:t> </a:t>
            </a:r>
            <a:r>
              <a:rPr lang="fr-BE" dirty="0" err="1" smtClean="0"/>
              <a:t>informatica</a:t>
            </a:r>
            <a:r>
              <a:rPr lang="fr-BE" dirty="0" smtClean="0"/>
              <a:t> in </a:t>
            </a:r>
            <a:r>
              <a:rPr lang="fr-BE" dirty="0" err="1" smtClean="0"/>
              <a:t>justitie</a:t>
            </a:r>
            <a:endParaRPr lang="fr-BE" dirty="0" smtClean="0"/>
          </a:p>
          <a:p>
            <a:pPr lvl="1"/>
            <a:r>
              <a:rPr lang="fr-BE" dirty="0" smtClean="0"/>
              <a:t>De </a:t>
            </a:r>
            <a:r>
              <a:rPr lang="fr-BE" dirty="0" err="1" smtClean="0"/>
              <a:t>competenties</a:t>
            </a:r>
            <a:r>
              <a:rPr lang="fr-BE" dirty="0" smtClean="0"/>
              <a:t> van de </a:t>
            </a:r>
            <a:r>
              <a:rPr lang="fr-BE" dirty="0" err="1" smtClean="0"/>
              <a:t>actoren</a:t>
            </a:r>
            <a:r>
              <a:rPr lang="fr-BE" dirty="0" smtClean="0"/>
              <a:t> van de </a:t>
            </a:r>
            <a:r>
              <a:rPr lang="fr-BE" dirty="0" err="1" smtClean="0"/>
              <a:t>rechterlijke</a:t>
            </a:r>
            <a:r>
              <a:rPr lang="fr-BE" dirty="0" smtClean="0"/>
              <a:t> </a:t>
            </a:r>
            <a:r>
              <a:rPr lang="fr-BE" dirty="0" err="1" smtClean="0"/>
              <a:t>orde</a:t>
            </a:r>
            <a:r>
              <a:rPr lang="fr-BE" dirty="0" smtClean="0"/>
              <a:t> </a:t>
            </a:r>
            <a:r>
              <a:rPr lang="fr-BE" dirty="0" err="1" smtClean="0"/>
              <a:t>sterk</a:t>
            </a:r>
            <a:r>
              <a:rPr lang="fr-BE" dirty="0" smtClean="0"/>
              <a:t> </a:t>
            </a:r>
            <a:r>
              <a:rPr lang="fr-BE" dirty="0" err="1" smtClean="0"/>
              <a:t>ontwikkelen</a:t>
            </a:r>
            <a:endParaRPr lang="fr-BE" dirty="0" smtClean="0"/>
          </a:p>
          <a:p>
            <a:pPr lvl="1"/>
            <a:r>
              <a:rPr lang="fr-BE" dirty="0" err="1" smtClean="0"/>
              <a:t>Partnerships</a:t>
            </a:r>
            <a:r>
              <a:rPr lang="fr-BE" dirty="0" smtClean="0"/>
              <a:t> </a:t>
            </a:r>
            <a:r>
              <a:rPr lang="fr-BE" dirty="0" err="1" smtClean="0"/>
              <a:t>ontwikkelen</a:t>
            </a:r>
            <a:r>
              <a:rPr lang="fr-BE" dirty="0" smtClean="0"/>
              <a:t> met de </a:t>
            </a:r>
            <a:r>
              <a:rPr lang="fr-BE" dirty="0" err="1" smtClean="0"/>
              <a:t>andere</a:t>
            </a:r>
            <a:r>
              <a:rPr lang="fr-BE" dirty="0" smtClean="0"/>
              <a:t> </a:t>
            </a:r>
            <a:r>
              <a:rPr lang="fr-BE" dirty="0" err="1" smtClean="0"/>
              <a:t>stakeholders</a:t>
            </a:r>
            <a:endParaRPr lang="fr-BE" dirty="0" smtClean="0"/>
          </a:p>
          <a:p>
            <a:pPr lvl="1"/>
            <a:r>
              <a:rPr lang="fr-BE" dirty="0" err="1" smtClean="0"/>
              <a:t>Zoals</a:t>
            </a:r>
            <a:r>
              <a:rPr lang="fr-BE" dirty="0" smtClean="0"/>
              <a:t> management </a:t>
            </a:r>
            <a:r>
              <a:rPr lang="fr-BE" dirty="0" err="1" smtClean="0"/>
              <a:t>is</a:t>
            </a:r>
            <a:r>
              <a:rPr lang="fr-BE" dirty="0"/>
              <a:t> </a:t>
            </a:r>
            <a:r>
              <a:rPr lang="fr-BE" dirty="0" smtClean="0"/>
              <a:t>het </a:t>
            </a:r>
            <a:r>
              <a:rPr lang="fr-BE" dirty="0" err="1" smtClean="0"/>
              <a:t>digitaliseren</a:t>
            </a:r>
            <a:r>
              <a:rPr lang="fr-BE" dirty="0" smtClean="0"/>
              <a:t> </a:t>
            </a:r>
            <a:r>
              <a:rPr lang="fr-BE" dirty="0" err="1" smtClean="0"/>
              <a:t>geen</a:t>
            </a:r>
            <a:r>
              <a:rPr lang="fr-BE" dirty="0" smtClean="0"/>
              <a:t> </a:t>
            </a:r>
            <a:r>
              <a:rPr lang="fr-BE" dirty="0" err="1" smtClean="0"/>
              <a:t>doel</a:t>
            </a:r>
            <a:r>
              <a:rPr lang="fr-BE" dirty="0" smtClean="0"/>
              <a:t> op </a:t>
            </a:r>
            <a:r>
              <a:rPr lang="fr-BE" dirty="0" err="1" smtClean="0"/>
              <a:t>zich</a:t>
            </a:r>
            <a:r>
              <a:rPr lang="fr-BE" dirty="0" smtClean="0"/>
              <a:t>: </a:t>
            </a:r>
            <a:r>
              <a:rPr lang="fr-BE" dirty="0" err="1" smtClean="0"/>
              <a:t>nood</a:t>
            </a:r>
            <a:r>
              <a:rPr lang="fr-BE" dirty="0" smtClean="0"/>
              <a:t> om </a:t>
            </a:r>
            <a:r>
              <a:rPr lang="fr-BE" dirty="0" err="1" smtClean="0"/>
              <a:t>beredeneerd</a:t>
            </a:r>
            <a:r>
              <a:rPr lang="fr-BE" dirty="0" smtClean="0"/>
              <a:t> te </a:t>
            </a:r>
            <a:r>
              <a:rPr lang="fr-BE" dirty="0" err="1" smtClean="0"/>
              <a:t>werk</a:t>
            </a:r>
            <a:r>
              <a:rPr lang="fr-BE" dirty="0" smtClean="0"/>
              <a:t> te </a:t>
            </a:r>
            <a:r>
              <a:rPr lang="fr-BE" dirty="0" err="1" smtClean="0"/>
              <a:t>gaan</a:t>
            </a:r>
            <a:r>
              <a:rPr lang="fr-BE" dirty="0" smtClean="0"/>
              <a:t> (software </a:t>
            </a:r>
            <a:r>
              <a:rPr lang="fr-BE" dirty="0" err="1" smtClean="0"/>
              <a:t>voor</a:t>
            </a:r>
            <a:r>
              <a:rPr lang="fr-BE" dirty="0" smtClean="0"/>
              <a:t> </a:t>
            </a:r>
            <a:r>
              <a:rPr lang="fr-BE" dirty="0" err="1" smtClean="0"/>
              <a:t>steun</a:t>
            </a:r>
            <a:r>
              <a:rPr lang="fr-BE" dirty="0" smtClean="0"/>
              <a:t> </a:t>
            </a:r>
            <a:r>
              <a:rPr lang="fr-BE" dirty="0" err="1" smtClean="0"/>
              <a:t>aan</a:t>
            </a:r>
            <a:r>
              <a:rPr lang="fr-BE" dirty="0" smtClean="0"/>
              <a:t> de </a:t>
            </a:r>
            <a:r>
              <a:rPr lang="fr-BE" dirty="0" err="1" smtClean="0"/>
              <a:t>Amerikaanse</a:t>
            </a:r>
            <a:r>
              <a:rPr lang="fr-BE" dirty="0" smtClean="0"/>
              <a:t> </a:t>
            </a:r>
            <a:r>
              <a:rPr lang="fr-BE" dirty="0" err="1" smtClean="0"/>
              <a:t>rechters</a:t>
            </a:r>
            <a:r>
              <a:rPr lang="fr-BE" dirty="0" smtClean="0"/>
              <a:t> </a:t>
            </a:r>
            <a:r>
              <a:rPr lang="fr-BE" dirty="0" err="1" smtClean="0"/>
              <a:t>voor</a:t>
            </a:r>
            <a:r>
              <a:rPr lang="fr-BE" dirty="0" smtClean="0"/>
              <a:t> </a:t>
            </a:r>
            <a:r>
              <a:rPr lang="fr-BE" dirty="0" err="1" smtClean="0"/>
              <a:t>voorspelbaarheid</a:t>
            </a:r>
            <a:r>
              <a:rPr lang="fr-BE" dirty="0" smtClean="0"/>
              <a:t> </a:t>
            </a:r>
            <a:r>
              <a:rPr lang="fr-BE" dirty="0" err="1" smtClean="0"/>
              <a:t>recidive</a:t>
            </a:r>
            <a:r>
              <a:rPr lang="fr-BE" dirty="0"/>
              <a:t>)</a:t>
            </a:r>
            <a:endParaRPr lang="fr-BE" dirty="0" smtClean="0"/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21502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3. </a:t>
            </a:r>
            <a:r>
              <a:rPr lang="fr-BE" dirty="0" err="1" smtClean="0"/>
              <a:t>Justitie</a:t>
            </a:r>
            <a:r>
              <a:rPr lang="fr-BE" dirty="0" smtClean="0"/>
              <a:t> en </a:t>
            </a:r>
            <a:r>
              <a:rPr lang="fr-BE" dirty="0" err="1" smtClean="0"/>
              <a:t>legitimiteit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>
            <a:normAutofit fontScale="92500" lnSpcReduction="10000"/>
          </a:bodyPr>
          <a:lstStyle/>
          <a:p>
            <a:r>
              <a:rPr lang="fr-BE" dirty="0" err="1" smtClean="0"/>
              <a:t>Paradox</a:t>
            </a:r>
            <a:r>
              <a:rPr lang="fr-BE" dirty="0" smtClean="0"/>
              <a:t>: harde </a:t>
            </a:r>
            <a:r>
              <a:rPr lang="fr-BE" dirty="0" err="1" smtClean="0"/>
              <a:t>kritiek</a:t>
            </a:r>
            <a:r>
              <a:rPr lang="fr-BE" dirty="0" smtClean="0"/>
              <a:t> op </a:t>
            </a:r>
            <a:r>
              <a:rPr lang="fr-BE" dirty="0" err="1" smtClean="0"/>
              <a:t>justitie</a:t>
            </a:r>
            <a:r>
              <a:rPr lang="fr-BE" dirty="0" smtClean="0"/>
              <a:t> / </a:t>
            </a:r>
            <a:r>
              <a:rPr lang="fr-BE" dirty="0" err="1" smtClean="0"/>
              <a:t>justitie</a:t>
            </a:r>
            <a:r>
              <a:rPr lang="fr-BE" dirty="0" smtClean="0"/>
              <a:t> </a:t>
            </a:r>
            <a:r>
              <a:rPr lang="fr-BE" dirty="0" err="1" smtClean="0"/>
              <a:t>blijft</a:t>
            </a:r>
            <a:r>
              <a:rPr lang="fr-BE" dirty="0" smtClean="0"/>
              <a:t> </a:t>
            </a:r>
            <a:r>
              <a:rPr lang="fr-BE" dirty="0" err="1" smtClean="0"/>
              <a:t>populair</a:t>
            </a:r>
            <a:r>
              <a:rPr lang="fr-BE" dirty="0" smtClean="0"/>
              <a:t> </a:t>
            </a:r>
            <a:r>
              <a:rPr lang="fr-BE" dirty="0" err="1" smtClean="0"/>
              <a:t>bij</a:t>
            </a:r>
            <a:r>
              <a:rPr lang="fr-BE" dirty="0" smtClean="0"/>
              <a:t> de </a:t>
            </a:r>
            <a:r>
              <a:rPr lang="fr-BE" dirty="0" err="1" smtClean="0"/>
              <a:t>rechtzoekende</a:t>
            </a:r>
            <a:endParaRPr lang="fr-BE" dirty="0" smtClean="0"/>
          </a:p>
          <a:p>
            <a:pPr marL="0" indent="0">
              <a:buNone/>
            </a:pPr>
            <a:endParaRPr lang="fr-BE" dirty="0" smtClean="0"/>
          </a:p>
          <a:p>
            <a:r>
              <a:rPr lang="fr-BE" dirty="0" err="1" smtClean="0"/>
              <a:t>Vertrouwen</a:t>
            </a:r>
            <a:r>
              <a:rPr lang="fr-BE" dirty="0" smtClean="0"/>
              <a:t> in </a:t>
            </a:r>
            <a:r>
              <a:rPr lang="fr-BE" dirty="0" err="1" smtClean="0"/>
              <a:t>justitie</a:t>
            </a:r>
            <a:r>
              <a:rPr lang="fr-BE" dirty="0" smtClean="0"/>
              <a:t> (</a:t>
            </a:r>
            <a:r>
              <a:rPr lang="fr-BE" dirty="0" err="1" smtClean="0"/>
              <a:t>volgens</a:t>
            </a:r>
            <a:r>
              <a:rPr lang="fr-BE" dirty="0" smtClean="0"/>
              <a:t> </a:t>
            </a:r>
            <a:r>
              <a:rPr lang="fr-BE" dirty="0" err="1" smtClean="0"/>
              <a:t>peilingen</a:t>
            </a:r>
            <a:r>
              <a:rPr lang="fr-BE" dirty="0" smtClean="0"/>
              <a:t> en </a:t>
            </a:r>
            <a:r>
              <a:rPr lang="fr-BE" dirty="0" err="1" smtClean="0"/>
              <a:t>barometers</a:t>
            </a:r>
            <a:r>
              <a:rPr lang="fr-BE" dirty="0" smtClean="0"/>
              <a:t>): </a:t>
            </a:r>
            <a:r>
              <a:rPr lang="fr-BE" dirty="0" err="1" smtClean="0"/>
              <a:t>minder</a:t>
            </a:r>
            <a:r>
              <a:rPr lang="fr-BE" dirty="0" smtClean="0"/>
              <a:t> </a:t>
            </a:r>
            <a:r>
              <a:rPr lang="fr-BE" dirty="0" err="1" smtClean="0"/>
              <a:t>goed</a:t>
            </a:r>
            <a:r>
              <a:rPr lang="fr-BE" dirty="0" smtClean="0"/>
              <a:t> </a:t>
            </a:r>
            <a:r>
              <a:rPr lang="fr-BE" dirty="0" err="1" smtClean="0"/>
              <a:t>als</a:t>
            </a:r>
            <a:r>
              <a:rPr lang="fr-BE" dirty="0" smtClean="0"/>
              <a:t> </a:t>
            </a:r>
            <a:r>
              <a:rPr lang="fr-BE" dirty="0" err="1" smtClean="0"/>
              <a:t>onderwijs</a:t>
            </a:r>
            <a:r>
              <a:rPr lang="fr-BE" dirty="0" smtClean="0"/>
              <a:t>, </a:t>
            </a:r>
            <a:r>
              <a:rPr lang="fr-BE" dirty="0" err="1" smtClean="0"/>
              <a:t>politie</a:t>
            </a:r>
            <a:r>
              <a:rPr lang="fr-BE" dirty="0" smtClean="0"/>
              <a:t>, etc.</a:t>
            </a:r>
          </a:p>
          <a:p>
            <a:endParaRPr lang="fr-BE" dirty="0"/>
          </a:p>
          <a:p>
            <a:r>
              <a:rPr lang="fr-BE" dirty="0" smtClean="0"/>
              <a:t>De </a:t>
            </a:r>
            <a:r>
              <a:rPr lang="fr-BE" dirty="0" err="1" smtClean="0"/>
              <a:t>legitimiteit</a:t>
            </a:r>
            <a:r>
              <a:rPr lang="fr-BE" dirty="0" smtClean="0"/>
              <a:t> van </a:t>
            </a:r>
            <a:r>
              <a:rPr lang="fr-BE" dirty="0" err="1" smtClean="0"/>
              <a:t>justitie</a:t>
            </a:r>
            <a:r>
              <a:rPr lang="fr-BE" dirty="0" smtClean="0"/>
              <a:t> </a:t>
            </a:r>
            <a:r>
              <a:rPr lang="fr-BE" dirty="0" err="1" smtClean="0"/>
              <a:t>als</a:t>
            </a:r>
            <a:r>
              <a:rPr lang="fr-BE" dirty="0" smtClean="0"/>
              <a:t> centrale </a:t>
            </a:r>
            <a:r>
              <a:rPr lang="fr-BE" dirty="0" err="1" smtClean="0"/>
              <a:t>instelling</a:t>
            </a:r>
            <a:r>
              <a:rPr lang="fr-BE" dirty="0" smtClean="0"/>
              <a:t> in </a:t>
            </a:r>
            <a:r>
              <a:rPr lang="fr-BE" dirty="0" err="1" smtClean="0"/>
              <a:t>vraag</a:t>
            </a:r>
            <a:r>
              <a:rPr lang="fr-BE" dirty="0" smtClean="0"/>
              <a:t>: CETA (</a:t>
            </a:r>
            <a:r>
              <a:rPr lang="fr-BE" dirty="0" err="1" smtClean="0"/>
              <a:t>handelsakkoord</a:t>
            </a:r>
            <a:r>
              <a:rPr lang="fr-BE" dirty="0" smtClean="0"/>
              <a:t> Canada), </a:t>
            </a:r>
            <a:r>
              <a:rPr lang="fr-BE" dirty="0" err="1" smtClean="0"/>
              <a:t>burgemeesters</a:t>
            </a:r>
            <a:r>
              <a:rPr lang="fr-BE" dirty="0" smtClean="0"/>
              <a:t> en </a:t>
            </a:r>
            <a:r>
              <a:rPr lang="fr-BE" dirty="0" err="1" smtClean="0"/>
              <a:t>arrestaties</a:t>
            </a:r>
            <a:r>
              <a:rPr lang="fr-BE" dirty="0" smtClean="0"/>
              <a:t> </a:t>
            </a:r>
          </a:p>
          <a:p>
            <a:pPr lvl="1"/>
            <a:r>
              <a:rPr lang="fr-BE" dirty="0" err="1" smtClean="0"/>
              <a:t>Weinig</a:t>
            </a:r>
            <a:r>
              <a:rPr lang="fr-BE" dirty="0" smtClean="0"/>
              <a:t> sociale </a:t>
            </a:r>
            <a:r>
              <a:rPr lang="fr-BE" dirty="0" err="1" smtClean="0"/>
              <a:t>tegenstand</a:t>
            </a:r>
            <a:r>
              <a:rPr lang="fr-BE" dirty="0" smtClean="0"/>
              <a:t> om </a:t>
            </a:r>
            <a:r>
              <a:rPr lang="fr-BE" dirty="0" err="1" smtClean="0"/>
              <a:t>justitie</a:t>
            </a:r>
            <a:r>
              <a:rPr lang="fr-BE" dirty="0" smtClean="0"/>
              <a:t> te « </a:t>
            </a:r>
            <a:r>
              <a:rPr lang="fr-BE" dirty="0" err="1" smtClean="0"/>
              <a:t>beschermen</a:t>
            </a:r>
            <a:r>
              <a:rPr lang="fr-BE" dirty="0" smtClean="0"/>
              <a:t> »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48818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31867"/>
            <a:ext cx="8229600" cy="804845"/>
          </a:xfrm>
        </p:spPr>
        <p:txBody>
          <a:bodyPr/>
          <a:lstStyle/>
          <a:p>
            <a:r>
              <a:rPr lang="fr-BE" dirty="0"/>
              <a:t>3. </a:t>
            </a:r>
            <a:r>
              <a:rPr lang="fr-BE" dirty="0" err="1"/>
              <a:t>Justitie</a:t>
            </a:r>
            <a:r>
              <a:rPr lang="fr-BE" dirty="0"/>
              <a:t> en </a:t>
            </a:r>
            <a:r>
              <a:rPr lang="fr-BE" dirty="0" err="1"/>
              <a:t>legitimiteit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832648"/>
          </a:xfrm>
        </p:spPr>
        <p:txBody>
          <a:bodyPr>
            <a:normAutofit fontScale="92500" lnSpcReduction="20000"/>
          </a:bodyPr>
          <a:lstStyle/>
          <a:p>
            <a:r>
              <a:rPr lang="fr-BE" dirty="0" err="1" smtClean="0"/>
              <a:t>Eerste</a:t>
            </a:r>
            <a:r>
              <a:rPr lang="fr-BE" dirty="0" smtClean="0"/>
              <a:t> </a:t>
            </a:r>
            <a:r>
              <a:rPr lang="fr-BE" dirty="0" err="1"/>
              <a:t>v</a:t>
            </a:r>
            <a:r>
              <a:rPr lang="fr-BE" dirty="0" err="1" smtClean="0"/>
              <a:t>aststelling</a:t>
            </a:r>
            <a:endParaRPr lang="fr-BE" dirty="0"/>
          </a:p>
          <a:p>
            <a:pPr lvl="1"/>
            <a:r>
              <a:rPr lang="fr-BE" dirty="0" err="1" smtClean="0"/>
              <a:t>Afstand</a:t>
            </a:r>
            <a:r>
              <a:rPr lang="fr-BE" dirty="0" smtClean="0"/>
              <a:t> </a:t>
            </a:r>
            <a:r>
              <a:rPr lang="fr-BE" dirty="0" err="1" smtClean="0"/>
              <a:t>justitie</a:t>
            </a:r>
            <a:r>
              <a:rPr lang="fr-BE" dirty="0" smtClean="0"/>
              <a:t> – </a:t>
            </a:r>
            <a:r>
              <a:rPr lang="fr-BE" dirty="0" err="1" smtClean="0"/>
              <a:t>rechtzoekende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groot</a:t>
            </a:r>
            <a:r>
              <a:rPr lang="fr-BE" dirty="0" smtClean="0"/>
              <a:t>: </a:t>
            </a:r>
            <a:r>
              <a:rPr lang="fr-BE" dirty="0" err="1" smtClean="0"/>
              <a:t>onbegrijpelijke</a:t>
            </a:r>
            <a:r>
              <a:rPr lang="fr-BE" dirty="0" smtClean="0"/>
              <a:t> </a:t>
            </a:r>
            <a:r>
              <a:rPr lang="fr-BE" dirty="0" err="1" smtClean="0"/>
              <a:t>taal</a:t>
            </a:r>
            <a:r>
              <a:rPr lang="fr-BE" dirty="0" smtClean="0"/>
              <a:t>, </a:t>
            </a:r>
            <a:r>
              <a:rPr lang="fr-BE" dirty="0" err="1" smtClean="0"/>
              <a:t>zwakke</a:t>
            </a:r>
            <a:r>
              <a:rPr lang="fr-BE" dirty="0" smtClean="0"/>
              <a:t> </a:t>
            </a:r>
            <a:r>
              <a:rPr lang="fr-BE" dirty="0" err="1" smtClean="0"/>
              <a:t>proactieve</a:t>
            </a:r>
            <a:r>
              <a:rPr lang="fr-BE" dirty="0" smtClean="0"/>
              <a:t> </a:t>
            </a:r>
            <a:r>
              <a:rPr lang="fr-BE" dirty="0" err="1" smtClean="0"/>
              <a:t>communicatie</a:t>
            </a:r>
            <a:endParaRPr lang="fr-BE" dirty="0"/>
          </a:p>
          <a:p>
            <a:r>
              <a:rPr lang="fr-BE" dirty="0" err="1" smtClean="0"/>
              <a:t>Tweede</a:t>
            </a:r>
            <a:r>
              <a:rPr lang="fr-BE" dirty="0" smtClean="0"/>
              <a:t> </a:t>
            </a:r>
            <a:r>
              <a:rPr lang="fr-BE" dirty="0" err="1" smtClean="0"/>
              <a:t>vastelling</a:t>
            </a:r>
            <a:r>
              <a:rPr lang="fr-BE" dirty="0" smtClean="0"/>
              <a:t>:</a:t>
            </a:r>
          </a:p>
          <a:p>
            <a:pPr lvl="1"/>
            <a:r>
              <a:rPr lang="fr-BE" dirty="0" smtClean="0"/>
              <a:t>« </a:t>
            </a:r>
            <a:r>
              <a:rPr lang="fr-BE" dirty="0" err="1"/>
              <a:t>J</a:t>
            </a:r>
            <a:r>
              <a:rPr lang="fr-BE" dirty="0" err="1" smtClean="0"/>
              <a:t>usititie</a:t>
            </a:r>
            <a:r>
              <a:rPr lang="fr-BE" dirty="0" smtClean="0"/>
              <a:t> </a:t>
            </a:r>
            <a:r>
              <a:rPr lang="fr-BE" dirty="0" err="1" smtClean="0"/>
              <a:t>bashing</a:t>
            </a:r>
            <a:r>
              <a:rPr lang="fr-BE" dirty="0" smtClean="0"/>
              <a:t> » </a:t>
            </a:r>
            <a:r>
              <a:rPr lang="fr-BE" dirty="0" err="1" smtClean="0"/>
              <a:t>door</a:t>
            </a:r>
            <a:r>
              <a:rPr lang="fr-BE" dirty="0" smtClean="0"/>
              <a:t> de </a:t>
            </a:r>
            <a:r>
              <a:rPr lang="fr-BE" dirty="0" err="1" smtClean="0"/>
              <a:t>politieke</a:t>
            </a:r>
            <a:r>
              <a:rPr lang="fr-BE" dirty="0" smtClean="0"/>
              <a:t> </a:t>
            </a:r>
            <a:r>
              <a:rPr lang="fr-BE" dirty="0" err="1" smtClean="0"/>
              <a:t>wereld</a:t>
            </a:r>
            <a:r>
              <a:rPr lang="fr-BE" dirty="0" smtClean="0"/>
              <a:t> </a:t>
            </a:r>
            <a:r>
              <a:rPr lang="fr-BE" dirty="0" err="1" smtClean="0"/>
              <a:t>helpt</a:t>
            </a:r>
            <a:r>
              <a:rPr lang="fr-BE" dirty="0" smtClean="0"/>
              <a:t> niet! </a:t>
            </a:r>
          </a:p>
          <a:p>
            <a:pPr lvl="1"/>
            <a:r>
              <a:rPr lang="fr-BE" dirty="0" err="1" smtClean="0"/>
              <a:t>Gebrek</a:t>
            </a:r>
            <a:r>
              <a:rPr lang="fr-BE" dirty="0" smtClean="0"/>
              <a:t> </a:t>
            </a:r>
            <a:r>
              <a:rPr lang="fr-BE" dirty="0" err="1" smtClean="0"/>
              <a:t>aan</a:t>
            </a:r>
            <a:r>
              <a:rPr lang="fr-BE" dirty="0" smtClean="0"/>
              <a:t> </a:t>
            </a:r>
            <a:r>
              <a:rPr lang="fr-BE" dirty="0" err="1" smtClean="0"/>
              <a:t>steun</a:t>
            </a:r>
            <a:r>
              <a:rPr lang="fr-BE" dirty="0" smtClean="0"/>
              <a:t>: </a:t>
            </a:r>
            <a:r>
              <a:rPr lang="fr-BE" dirty="0" err="1" smtClean="0"/>
              <a:t>lineaire</a:t>
            </a:r>
            <a:r>
              <a:rPr lang="fr-BE" dirty="0" smtClean="0"/>
              <a:t> </a:t>
            </a:r>
            <a:r>
              <a:rPr lang="fr-BE" dirty="0" err="1" smtClean="0"/>
              <a:t>budgetvermindering</a:t>
            </a:r>
            <a:endParaRPr lang="fr-BE" dirty="0" smtClean="0"/>
          </a:p>
          <a:p>
            <a:pPr lvl="1"/>
            <a:r>
              <a:rPr lang="fr-BE" dirty="0" err="1" smtClean="0"/>
              <a:t>Psychologische</a:t>
            </a:r>
            <a:r>
              <a:rPr lang="fr-BE" dirty="0" smtClean="0"/>
              <a:t> </a:t>
            </a:r>
            <a:r>
              <a:rPr lang="fr-BE" dirty="0" err="1" smtClean="0"/>
              <a:t>oorlog</a:t>
            </a:r>
            <a:r>
              <a:rPr lang="fr-BE" dirty="0" smtClean="0"/>
              <a:t> </a:t>
            </a:r>
            <a:r>
              <a:rPr lang="fr-BE" dirty="0" err="1" smtClean="0"/>
              <a:t>tussen</a:t>
            </a:r>
            <a:r>
              <a:rPr lang="fr-BE" dirty="0" smtClean="0"/>
              <a:t> </a:t>
            </a:r>
            <a:r>
              <a:rPr lang="fr-BE" dirty="0" err="1" smtClean="0"/>
              <a:t>jusititie</a:t>
            </a:r>
            <a:r>
              <a:rPr lang="fr-BE" dirty="0" smtClean="0"/>
              <a:t> en </a:t>
            </a:r>
            <a:r>
              <a:rPr lang="fr-BE" dirty="0" err="1" smtClean="0"/>
              <a:t>politieke</a:t>
            </a:r>
            <a:r>
              <a:rPr lang="fr-BE" dirty="0" smtClean="0"/>
              <a:t> </a:t>
            </a:r>
            <a:r>
              <a:rPr lang="fr-BE" dirty="0" err="1" smtClean="0"/>
              <a:t>wereld</a:t>
            </a:r>
            <a:r>
              <a:rPr lang="fr-BE" dirty="0" smtClean="0"/>
              <a:t>? (</a:t>
            </a:r>
            <a:r>
              <a:rPr lang="fr-BE" dirty="0" err="1" smtClean="0"/>
              <a:t>afschaffing</a:t>
            </a:r>
            <a:r>
              <a:rPr lang="fr-BE" dirty="0" smtClean="0"/>
              <a:t> van </a:t>
            </a:r>
            <a:r>
              <a:rPr lang="fr-BE" dirty="0" err="1" smtClean="0"/>
              <a:t>snelrecht</a:t>
            </a:r>
            <a:r>
              <a:rPr lang="fr-BE" dirty="0" smtClean="0"/>
              <a:t>)</a:t>
            </a:r>
            <a:endParaRPr lang="fr-BE" dirty="0"/>
          </a:p>
          <a:p>
            <a:r>
              <a:rPr lang="fr-BE" dirty="0" err="1" smtClean="0"/>
              <a:t>Derde</a:t>
            </a:r>
            <a:r>
              <a:rPr lang="fr-BE" dirty="0" smtClean="0"/>
              <a:t> </a:t>
            </a:r>
            <a:r>
              <a:rPr lang="fr-BE" dirty="0" err="1" smtClean="0"/>
              <a:t>vaststelling</a:t>
            </a:r>
            <a:endParaRPr lang="fr-BE" dirty="0" smtClean="0"/>
          </a:p>
          <a:p>
            <a:pPr lvl="1"/>
            <a:r>
              <a:rPr lang="fr-BE" dirty="0" smtClean="0"/>
              <a:t>Wat </a:t>
            </a:r>
            <a:r>
              <a:rPr lang="fr-BE" dirty="0" err="1" smtClean="0"/>
              <a:t>weten</a:t>
            </a:r>
            <a:r>
              <a:rPr lang="fr-BE" dirty="0" smtClean="0"/>
              <a:t> </a:t>
            </a:r>
            <a:r>
              <a:rPr lang="fr-BE" dirty="0" err="1" smtClean="0"/>
              <a:t>we</a:t>
            </a:r>
            <a:r>
              <a:rPr lang="fr-BE" dirty="0" smtClean="0"/>
              <a:t> over </a:t>
            </a:r>
            <a:r>
              <a:rPr lang="fr-BE" dirty="0" err="1" smtClean="0"/>
              <a:t>wat</a:t>
            </a:r>
            <a:r>
              <a:rPr lang="fr-BE" dirty="0" smtClean="0"/>
              <a:t> de </a:t>
            </a:r>
            <a:r>
              <a:rPr lang="fr-BE" dirty="0" err="1" smtClean="0"/>
              <a:t>rechtzoekende</a:t>
            </a:r>
            <a:r>
              <a:rPr lang="fr-BE" dirty="0" smtClean="0"/>
              <a:t> </a:t>
            </a:r>
            <a:r>
              <a:rPr lang="fr-BE" dirty="0" err="1" smtClean="0"/>
              <a:t>echt</a:t>
            </a:r>
            <a:r>
              <a:rPr lang="fr-BE" dirty="0" smtClean="0"/>
              <a:t> </a:t>
            </a:r>
            <a:r>
              <a:rPr lang="fr-BE" dirty="0" err="1" smtClean="0"/>
              <a:t>wil</a:t>
            </a:r>
            <a:r>
              <a:rPr lang="fr-BE" dirty="0" smtClean="0"/>
              <a:t>? </a:t>
            </a:r>
          </a:p>
          <a:p>
            <a:pPr lvl="2"/>
            <a:r>
              <a:rPr lang="fr-BE" dirty="0" smtClean="0"/>
              <a:t>« </a:t>
            </a:r>
            <a:r>
              <a:rPr lang="fr-BE" dirty="0" err="1"/>
              <a:t>V</a:t>
            </a:r>
            <a:r>
              <a:rPr lang="fr-BE" dirty="0" err="1" smtClean="0"/>
              <a:t>ersnelling</a:t>
            </a:r>
            <a:r>
              <a:rPr lang="fr-BE" dirty="0" smtClean="0"/>
              <a:t> » van de </a:t>
            </a:r>
            <a:r>
              <a:rPr lang="fr-BE" dirty="0" err="1" smtClean="0"/>
              <a:t>tijd</a:t>
            </a:r>
            <a:r>
              <a:rPr lang="fr-BE" dirty="0" smtClean="0"/>
              <a:t> </a:t>
            </a:r>
            <a:r>
              <a:rPr lang="fr-BE" dirty="0" err="1" smtClean="0"/>
              <a:t>binnen</a:t>
            </a:r>
            <a:r>
              <a:rPr lang="fr-BE" dirty="0" smtClean="0"/>
              <a:t> </a:t>
            </a:r>
            <a:r>
              <a:rPr lang="fr-BE" dirty="0" err="1" smtClean="0"/>
              <a:t>justitie</a:t>
            </a:r>
            <a:r>
              <a:rPr lang="fr-BE" dirty="0" smtClean="0"/>
              <a:t>? </a:t>
            </a:r>
          </a:p>
          <a:p>
            <a:pPr marL="914400" lvl="2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 </a:t>
            </a:r>
            <a:r>
              <a:rPr lang="fr-BE" dirty="0" err="1" smtClean="0">
                <a:sym typeface="Wingdings" panose="05000000000000000000" pitchFamily="2" charset="2"/>
              </a:rPr>
              <a:t>Legitimiteit</a:t>
            </a:r>
            <a:r>
              <a:rPr lang="fr-BE" dirty="0" smtClean="0">
                <a:sym typeface="Wingdings" panose="05000000000000000000" pitchFamily="2" charset="2"/>
              </a:rPr>
              <a:t> in </a:t>
            </a:r>
            <a:r>
              <a:rPr lang="fr-BE" dirty="0" err="1" smtClean="0">
                <a:sym typeface="Wingdings" panose="05000000000000000000" pitchFamily="2" charset="2"/>
              </a:rPr>
              <a:t>gevaar</a:t>
            </a:r>
            <a:r>
              <a:rPr lang="fr-BE" dirty="0" smtClean="0">
                <a:sym typeface="Wingdings" panose="05000000000000000000" pitchFamily="2" charset="2"/>
              </a:rPr>
              <a:t>! (</a:t>
            </a:r>
            <a:r>
              <a:rPr lang="fr-BE" dirty="0" err="1" smtClean="0">
                <a:sym typeface="Wingdings" panose="05000000000000000000" pitchFamily="2" charset="2"/>
              </a:rPr>
              <a:t>ook</a:t>
            </a:r>
            <a:r>
              <a:rPr lang="fr-BE" dirty="0" smtClean="0">
                <a:sym typeface="Wingdings" panose="05000000000000000000" pitchFamily="2" charset="2"/>
              </a:rPr>
              <a:t> </a:t>
            </a:r>
            <a:r>
              <a:rPr lang="fr-BE" dirty="0" err="1" smtClean="0">
                <a:sym typeface="Wingdings" panose="05000000000000000000" pitchFamily="2" charset="2"/>
              </a:rPr>
              <a:t>als</a:t>
            </a:r>
            <a:r>
              <a:rPr lang="fr-BE" dirty="0" smtClean="0">
                <a:sym typeface="Wingdings" panose="05000000000000000000" pitchFamily="2" charset="2"/>
              </a:rPr>
              <a:t> </a:t>
            </a:r>
            <a:r>
              <a:rPr lang="fr-BE" dirty="0" err="1" smtClean="0">
                <a:sym typeface="Wingdings" panose="05000000000000000000" pitchFamily="2" charset="2"/>
              </a:rPr>
              <a:t>resultaat</a:t>
            </a:r>
            <a:r>
              <a:rPr lang="fr-BE" dirty="0" smtClean="0">
                <a:sym typeface="Wingdings" panose="05000000000000000000" pitchFamily="2" charset="2"/>
              </a:rPr>
              <a:t> van </a:t>
            </a:r>
            <a:r>
              <a:rPr lang="fr-BE" dirty="0" err="1" smtClean="0">
                <a:sym typeface="Wingdings" panose="05000000000000000000" pitchFamily="2" charset="2"/>
              </a:rPr>
              <a:t>managerialism</a:t>
            </a:r>
            <a:r>
              <a:rPr lang="fr-BE" dirty="0" smtClean="0">
                <a:sym typeface="Wingdings" panose="05000000000000000000" pitchFamily="2" charset="2"/>
              </a:rPr>
              <a:t> en </a:t>
            </a:r>
            <a:r>
              <a:rPr lang="fr-BE" dirty="0" err="1" smtClean="0">
                <a:sym typeface="Wingdings" panose="05000000000000000000" pitchFamily="2" charset="2"/>
              </a:rPr>
              <a:t>gebrek</a:t>
            </a:r>
            <a:r>
              <a:rPr lang="fr-BE" dirty="0" smtClean="0">
                <a:sym typeface="Wingdings" panose="05000000000000000000" pitchFamily="2" charset="2"/>
              </a:rPr>
              <a:t> </a:t>
            </a:r>
            <a:r>
              <a:rPr lang="fr-BE" dirty="0" err="1" smtClean="0">
                <a:sym typeface="Wingdings" panose="05000000000000000000" pitchFamily="2" charset="2"/>
              </a:rPr>
              <a:t>aan</a:t>
            </a:r>
            <a:r>
              <a:rPr lang="fr-BE" dirty="0" smtClean="0">
                <a:sym typeface="Wingdings" panose="05000000000000000000" pitchFamily="2" charset="2"/>
              </a:rPr>
              <a:t> </a:t>
            </a:r>
            <a:r>
              <a:rPr lang="fr-BE" dirty="0" err="1" smtClean="0">
                <a:sym typeface="Wingdings" panose="05000000000000000000" pitchFamily="2" charset="2"/>
              </a:rPr>
              <a:t>digitalisering</a:t>
            </a:r>
            <a:r>
              <a:rPr lang="fr-BE" dirty="0" smtClean="0">
                <a:sym typeface="Wingdings" panose="05000000000000000000" pitchFamily="2" charset="2"/>
              </a:rPr>
              <a:t>)</a:t>
            </a:r>
            <a:endParaRPr lang="fr-BE" dirty="0" smtClean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058181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r>
              <a:rPr lang="fr-BE" dirty="0"/>
              <a:t>3. </a:t>
            </a:r>
            <a:r>
              <a:rPr lang="fr-BE" dirty="0" err="1"/>
              <a:t>Justitie</a:t>
            </a:r>
            <a:r>
              <a:rPr lang="fr-BE" dirty="0"/>
              <a:t> en </a:t>
            </a:r>
            <a:r>
              <a:rPr lang="fr-BE" dirty="0" err="1"/>
              <a:t>legitimiteit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832648"/>
          </a:xfrm>
        </p:spPr>
        <p:txBody>
          <a:bodyPr/>
          <a:lstStyle/>
          <a:p>
            <a:r>
              <a:rPr lang="fr-BE" dirty="0" smtClean="0"/>
              <a:t>« De </a:t>
            </a:r>
            <a:r>
              <a:rPr lang="fr-BE" dirty="0" err="1" smtClean="0"/>
              <a:t>ideale</a:t>
            </a:r>
            <a:r>
              <a:rPr lang="fr-BE" dirty="0" smtClean="0"/>
              <a:t> </a:t>
            </a:r>
            <a:r>
              <a:rPr lang="fr-BE" dirty="0" err="1" smtClean="0"/>
              <a:t>legitieme</a:t>
            </a:r>
            <a:r>
              <a:rPr lang="fr-BE" dirty="0" smtClean="0"/>
              <a:t> </a:t>
            </a:r>
            <a:r>
              <a:rPr lang="fr-BE" dirty="0" err="1" smtClean="0"/>
              <a:t>justitie</a:t>
            </a:r>
            <a:r>
              <a:rPr lang="fr-BE" dirty="0" smtClean="0"/>
              <a:t> »</a:t>
            </a:r>
          </a:p>
          <a:p>
            <a:pPr marL="0" indent="0">
              <a:buNone/>
            </a:pPr>
            <a:endParaRPr lang="fr-BE" dirty="0" smtClean="0"/>
          </a:p>
          <a:p>
            <a:pPr lvl="1"/>
            <a:r>
              <a:rPr lang="fr-BE" dirty="0" err="1" smtClean="0"/>
              <a:t>Legitimiteit</a:t>
            </a:r>
            <a:r>
              <a:rPr lang="fr-BE" dirty="0" smtClean="0"/>
              <a:t> « </a:t>
            </a:r>
            <a:r>
              <a:rPr lang="fr-BE" dirty="0" err="1" smtClean="0"/>
              <a:t>herwinnen</a:t>
            </a:r>
            <a:r>
              <a:rPr lang="fr-BE" dirty="0" smtClean="0"/>
              <a:t> »</a:t>
            </a:r>
          </a:p>
          <a:p>
            <a:pPr marL="457200" lvl="1" indent="0">
              <a:buNone/>
            </a:pPr>
            <a:endParaRPr lang="fr-BE" dirty="0" smtClean="0"/>
          </a:p>
          <a:p>
            <a:pPr lvl="1"/>
            <a:r>
              <a:rPr lang="fr-BE" dirty="0" err="1" smtClean="0"/>
              <a:t>Een</a:t>
            </a:r>
            <a:r>
              <a:rPr lang="fr-BE" dirty="0" smtClean="0"/>
              <a:t> </a:t>
            </a:r>
            <a:r>
              <a:rPr lang="fr-BE" dirty="0" err="1" smtClean="0"/>
              <a:t>logica</a:t>
            </a:r>
            <a:r>
              <a:rPr lang="fr-BE" dirty="0" smtClean="0"/>
              <a:t> van New Public </a:t>
            </a:r>
            <a:r>
              <a:rPr lang="fr-BE" dirty="0" err="1" smtClean="0"/>
              <a:t>Governance</a:t>
            </a:r>
            <a:r>
              <a:rPr lang="fr-BE" dirty="0" smtClean="0"/>
              <a:t> </a:t>
            </a:r>
            <a:r>
              <a:rPr lang="fr-BE" dirty="0" err="1" smtClean="0"/>
              <a:t>introduceren</a:t>
            </a:r>
            <a:r>
              <a:rPr lang="fr-BE" dirty="0" smtClean="0"/>
              <a:t> </a:t>
            </a:r>
            <a:r>
              <a:rPr lang="fr-BE" dirty="0" err="1" smtClean="0"/>
              <a:t>naast</a:t>
            </a:r>
            <a:r>
              <a:rPr lang="fr-BE" dirty="0" smtClean="0"/>
              <a:t> de New Public Management </a:t>
            </a:r>
            <a:r>
              <a:rPr lang="fr-BE" dirty="0" err="1" smtClean="0"/>
              <a:t>retoriek</a:t>
            </a:r>
            <a:endParaRPr lang="fr-BE" dirty="0" smtClean="0"/>
          </a:p>
          <a:p>
            <a:pPr lvl="2"/>
            <a:r>
              <a:rPr lang="fr-BE" dirty="0" err="1" smtClean="0"/>
              <a:t>Regelmatige</a:t>
            </a:r>
            <a:r>
              <a:rPr lang="fr-BE" dirty="0" smtClean="0"/>
              <a:t> en </a:t>
            </a:r>
            <a:r>
              <a:rPr lang="fr-BE" dirty="0" err="1" smtClean="0"/>
              <a:t>precieze</a:t>
            </a:r>
            <a:r>
              <a:rPr lang="fr-BE" dirty="0" smtClean="0"/>
              <a:t> (per </a:t>
            </a:r>
            <a:r>
              <a:rPr lang="fr-BE" dirty="0" err="1" smtClean="0"/>
              <a:t>juridische</a:t>
            </a:r>
            <a:r>
              <a:rPr lang="fr-BE" dirty="0" smtClean="0"/>
              <a:t> </a:t>
            </a:r>
            <a:r>
              <a:rPr lang="fr-BE" dirty="0" err="1" smtClean="0"/>
              <a:t>materie</a:t>
            </a:r>
            <a:r>
              <a:rPr lang="fr-BE" dirty="0" smtClean="0"/>
              <a:t>) </a:t>
            </a:r>
            <a:r>
              <a:rPr lang="fr-BE" dirty="0" err="1" smtClean="0"/>
              <a:t>peilingen</a:t>
            </a:r>
            <a:endParaRPr lang="fr-BE" dirty="0" smtClean="0"/>
          </a:p>
          <a:p>
            <a:pPr lvl="2"/>
            <a:r>
              <a:rPr lang="fr-BE" dirty="0" err="1" smtClean="0"/>
              <a:t>Debat</a:t>
            </a:r>
            <a:r>
              <a:rPr lang="fr-BE" dirty="0" smtClean="0"/>
              <a:t> </a:t>
            </a:r>
            <a:r>
              <a:rPr lang="fr-BE" dirty="0" err="1" smtClean="0"/>
              <a:t>openen</a:t>
            </a:r>
            <a:r>
              <a:rPr lang="fr-BE" dirty="0" smtClean="0"/>
              <a:t> over « </a:t>
            </a:r>
            <a:r>
              <a:rPr lang="fr-BE" dirty="0" err="1" smtClean="0"/>
              <a:t>lokale</a:t>
            </a:r>
            <a:r>
              <a:rPr lang="fr-BE" dirty="0" smtClean="0"/>
              <a:t> » </a:t>
            </a:r>
            <a:r>
              <a:rPr lang="fr-BE" dirty="0" err="1" smtClean="0"/>
              <a:t>rechtzoekende</a:t>
            </a:r>
            <a:r>
              <a:rPr lang="fr-BE" dirty="0" smtClean="0"/>
              <a:t> comités</a:t>
            </a:r>
          </a:p>
          <a:p>
            <a:pPr lvl="2"/>
            <a:r>
              <a:rPr lang="fr-BE" dirty="0" err="1" smtClean="0"/>
              <a:t>Toekomstige</a:t>
            </a:r>
            <a:r>
              <a:rPr lang="fr-BE" dirty="0" smtClean="0"/>
              <a:t> autonomie « au </a:t>
            </a:r>
            <a:r>
              <a:rPr lang="fr-BE" dirty="0" err="1" smtClean="0"/>
              <a:t>serieux</a:t>
            </a:r>
            <a:r>
              <a:rPr lang="fr-BE" dirty="0" smtClean="0"/>
              <a:t> » </a:t>
            </a:r>
            <a:r>
              <a:rPr lang="fr-BE" dirty="0" err="1" smtClean="0"/>
              <a:t>nemen</a:t>
            </a:r>
            <a:r>
              <a:rPr lang="fr-BE" dirty="0" smtClean="0"/>
              <a:t> en er </a:t>
            </a:r>
            <a:r>
              <a:rPr lang="fr-BE" dirty="0" err="1" smtClean="0"/>
              <a:t>gebruik</a:t>
            </a:r>
            <a:r>
              <a:rPr lang="fr-BE" dirty="0" smtClean="0"/>
              <a:t> </a:t>
            </a:r>
            <a:r>
              <a:rPr lang="fr-BE" dirty="0" err="1" smtClean="0"/>
              <a:t>maken</a:t>
            </a:r>
            <a:r>
              <a:rPr lang="fr-BE" dirty="0" smtClean="0"/>
              <a:t> om </a:t>
            </a:r>
            <a:r>
              <a:rPr lang="fr-BE" dirty="0" err="1" smtClean="0"/>
              <a:t>zich</a:t>
            </a:r>
            <a:r>
              <a:rPr lang="fr-BE" dirty="0" smtClean="0"/>
              <a:t> te </a:t>
            </a:r>
            <a:r>
              <a:rPr lang="fr-BE" dirty="0" err="1" smtClean="0"/>
              <a:t>bewijzen</a:t>
            </a: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3701104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Inleiding</a:t>
            </a: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err="1" smtClean="0"/>
              <a:t>Een</a:t>
            </a:r>
            <a:r>
              <a:rPr lang="fr-BE" dirty="0" smtClean="0"/>
              <a:t> </a:t>
            </a:r>
            <a:r>
              <a:rPr lang="fr-BE" dirty="0" err="1" smtClean="0"/>
              <a:t>bijzondere</a:t>
            </a:r>
            <a:r>
              <a:rPr lang="fr-BE" dirty="0" smtClean="0"/>
              <a:t> </a:t>
            </a:r>
            <a:r>
              <a:rPr lang="fr-BE" dirty="0" err="1" smtClean="0"/>
              <a:t>vraag</a:t>
            </a:r>
            <a:r>
              <a:rPr lang="fr-BE" dirty="0" smtClean="0"/>
              <a:t> </a:t>
            </a:r>
            <a:r>
              <a:rPr lang="fr-BE" dirty="0" err="1" smtClean="0"/>
              <a:t>voor</a:t>
            </a:r>
            <a:r>
              <a:rPr lang="fr-BE" dirty="0" smtClean="0"/>
              <a:t> </a:t>
            </a:r>
            <a:r>
              <a:rPr lang="fr-BE" dirty="0" err="1" smtClean="0"/>
              <a:t>een</a:t>
            </a:r>
            <a:r>
              <a:rPr lang="fr-BE" dirty="0" smtClean="0"/>
              <a:t> </a:t>
            </a:r>
            <a:r>
              <a:rPr lang="fr-BE" dirty="0" err="1" smtClean="0"/>
              <a:t>socioloog</a:t>
            </a:r>
            <a:r>
              <a:rPr lang="fr-BE" dirty="0" smtClean="0"/>
              <a:t>! </a:t>
            </a:r>
          </a:p>
          <a:p>
            <a:pPr lvl="1"/>
            <a:r>
              <a:rPr lang="fr-BE" dirty="0" smtClean="0"/>
              <a:t>« De </a:t>
            </a:r>
            <a:r>
              <a:rPr lang="fr-BE" dirty="0" err="1" smtClean="0"/>
              <a:t>ideale</a:t>
            </a:r>
            <a:r>
              <a:rPr lang="fr-BE" dirty="0" smtClean="0"/>
              <a:t> </a:t>
            </a:r>
            <a:r>
              <a:rPr lang="fr-BE" dirty="0" err="1" smtClean="0"/>
              <a:t>visie</a:t>
            </a:r>
            <a:r>
              <a:rPr lang="fr-BE" dirty="0" smtClean="0"/>
              <a:t> van </a:t>
            </a:r>
            <a:r>
              <a:rPr lang="fr-BE" dirty="0" err="1" smtClean="0"/>
              <a:t>justitie</a:t>
            </a:r>
            <a:r>
              <a:rPr lang="fr-BE" dirty="0" smtClean="0"/>
              <a:t>… »</a:t>
            </a:r>
          </a:p>
          <a:p>
            <a:pPr lvl="1"/>
            <a:r>
              <a:rPr lang="fr-BE" dirty="0" err="1" smtClean="0"/>
              <a:t>Een</a:t>
            </a:r>
            <a:r>
              <a:rPr lang="fr-BE" dirty="0" smtClean="0"/>
              <a:t> </a:t>
            </a:r>
            <a:r>
              <a:rPr lang="fr-BE" dirty="0" smtClean="0"/>
              <a:t>compromis </a:t>
            </a:r>
            <a:r>
              <a:rPr lang="fr-BE" dirty="0" err="1" smtClean="0"/>
              <a:t>tussen</a:t>
            </a:r>
            <a:r>
              <a:rPr lang="fr-BE" dirty="0" smtClean="0"/>
              <a:t> </a:t>
            </a:r>
            <a:r>
              <a:rPr lang="fr-BE" dirty="0" err="1" smtClean="0"/>
              <a:t>analytische</a:t>
            </a:r>
            <a:r>
              <a:rPr lang="fr-BE" dirty="0" smtClean="0"/>
              <a:t> </a:t>
            </a:r>
            <a:r>
              <a:rPr lang="fr-BE" dirty="0" err="1" smtClean="0"/>
              <a:t>vaststelling</a:t>
            </a:r>
            <a:r>
              <a:rPr lang="fr-BE" dirty="0" smtClean="0"/>
              <a:t> </a:t>
            </a:r>
            <a:r>
              <a:rPr lang="fr-BE" dirty="0" smtClean="0"/>
              <a:t>en futurologie… </a:t>
            </a:r>
          </a:p>
          <a:p>
            <a:pPr lvl="1"/>
            <a:r>
              <a:rPr lang="fr-BE" dirty="0" err="1" smtClean="0"/>
              <a:t>Drie</a:t>
            </a:r>
            <a:r>
              <a:rPr lang="fr-BE" dirty="0" smtClean="0"/>
              <a:t> </a:t>
            </a:r>
            <a:r>
              <a:rPr lang="fr-BE" dirty="0" err="1" smtClean="0"/>
              <a:t>vaststellingen</a:t>
            </a:r>
            <a:r>
              <a:rPr lang="fr-BE" dirty="0" smtClean="0"/>
              <a:t>, hun </a:t>
            </a:r>
            <a:r>
              <a:rPr lang="fr-BE" dirty="0" err="1" smtClean="0"/>
              <a:t>respectievelijke</a:t>
            </a:r>
            <a:r>
              <a:rPr lang="fr-BE" dirty="0" smtClean="0"/>
              <a:t> </a:t>
            </a:r>
            <a:r>
              <a:rPr lang="fr-BE" dirty="0" err="1" smtClean="0"/>
              <a:t>uitdagingen</a:t>
            </a:r>
            <a:r>
              <a:rPr lang="fr-BE" dirty="0" smtClean="0"/>
              <a:t> en de </a:t>
            </a:r>
            <a:r>
              <a:rPr lang="fr-BE" dirty="0" err="1" smtClean="0"/>
              <a:t>ideale</a:t>
            </a:r>
            <a:r>
              <a:rPr lang="fr-BE" dirty="0" smtClean="0"/>
              <a:t> </a:t>
            </a:r>
            <a:r>
              <a:rPr lang="fr-BE" dirty="0" err="1" smtClean="0"/>
              <a:t>visie</a:t>
            </a:r>
            <a:r>
              <a:rPr lang="fr-BE" dirty="0" smtClean="0"/>
              <a:t> </a:t>
            </a:r>
            <a:r>
              <a:rPr lang="fr-BE" dirty="0" smtClean="0"/>
              <a:t>die </a:t>
            </a:r>
            <a:r>
              <a:rPr lang="fr-BE" dirty="0" smtClean="0"/>
              <a:t>men kan </a:t>
            </a:r>
            <a:r>
              <a:rPr lang="fr-BE" dirty="0" err="1" smtClean="0"/>
              <a:t>ontwikkelen</a:t>
            </a:r>
            <a:endParaRPr lang="fr-BE" dirty="0" smtClean="0"/>
          </a:p>
          <a:p>
            <a:pPr lvl="2"/>
            <a:r>
              <a:rPr lang="fr-BE" dirty="0" err="1" smtClean="0"/>
              <a:t>Justitie</a:t>
            </a:r>
            <a:r>
              <a:rPr lang="fr-BE" dirty="0" smtClean="0"/>
              <a:t> en management</a:t>
            </a:r>
          </a:p>
          <a:p>
            <a:pPr lvl="2"/>
            <a:r>
              <a:rPr lang="fr-BE" dirty="0" err="1" smtClean="0"/>
              <a:t>Justitie</a:t>
            </a:r>
            <a:r>
              <a:rPr lang="fr-BE" dirty="0" smtClean="0"/>
              <a:t> en </a:t>
            </a:r>
            <a:r>
              <a:rPr lang="fr-BE" dirty="0" err="1" smtClean="0"/>
              <a:t>digitalisering</a:t>
            </a:r>
            <a:r>
              <a:rPr lang="fr-BE" dirty="0" smtClean="0"/>
              <a:t> </a:t>
            </a:r>
            <a:endParaRPr lang="fr-BE" dirty="0" smtClean="0"/>
          </a:p>
          <a:p>
            <a:pPr lvl="2"/>
            <a:r>
              <a:rPr lang="fr-BE" dirty="0" err="1" smtClean="0"/>
              <a:t>Justitie</a:t>
            </a:r>
            <a:r>
              <a:rPr lang="fr-BE" dirty="0" smtClean="0"/>
              <a:t> en </a:t>
            </a:r>
            <a:r>
              <a:rPr lang="fr-BE" dirty="0" err="1" smtClean="0"/>
              <a:t>legitimiteit</a:t>
            </a:r>
            <a:r>
              <a:rPr lang="fr-BE" dirty="0" smtClean="0"/>
              <a:t> </a:t>
            </a:r>
            <a:endParaRPr lang="fr-BE" dirty="0" smtClean="0"/>
          </a:p>
          <a:p>
            <a:pPr marL="914400" lvl="2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80316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fr-BE" b="1" dirty="0" err="1" smtClean="0"/>
              <a:t>Inleiding</a:t>
            </a:r>
            <a:r>
              <a:rPr lang="fr-BE" b="1" dirty="0" smtClean="0"/>
              <a:t> 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10000"/>
          </a:bodyPr>
          <a:lstStyle/>
          <a:p>
            <a:r>
              <a:rPr lang="fr-BE" dirty="0" err="1" smtClean="0"/>
              <a:t>Vertrekpunt</a:t>
            </a:r>
            <a:r>
              <a:rPr lang="fr-BE" dirty="0" smtClean="0"/>
              <a:t> van de </a:t>
            </a:r>
            <a:r>
              <a:rPr lang="fr-BE" dirty="0" err="1" smtClean="0"/>
              <a:t>redenering</a:t>
            </a:r>
            <a:endParaRPr lang="fr-BE" dirty="0" smtClean="0"/>
          </a:p>
          <a:p>
            <a:pPr lvl="1"/>
            <a:r>
              <a:rPr lang="fr-BE" dirty="0" err="1" smtClean="0"/>
              <a:t>Mutatie</a:t>
            </a:r>
            <a:r>
              <a:rPr lang="fr-BE" dirty="0" smtClean="0"/>
              <a:t> van </a:t>
            </a:r>
            <a:r>
              <a:rPr lang="fr-BE" dirty="0" err="1" smtClean="0"/>
              <a:t>justitie</a:t>
            </a:r>
            <a:r>
              <a:rPr lang="fr-BE" dirty="0" smtClean="0"/>
              <a:t> </a:t>
            </a:r>
            <a:r>
              <a:rPr lang="fr-BE" dirty="0" err="1" smtClean="0"/>
              <a:t>sinds</a:t>
            </a:r>
            <a:r>
              <a:rPr lang="fr-BE" dirty="0" smtClean="0"/>
              <a:t> </a:t>
            </a:r>
            <a:r>
              <a:rPr lang="fr-BE" dirty="0" smtClean="0"/>
              <a:t>de </a:t>
            </a:r>
            <a:r>
              <a:rPr lang="fr-BE" dirty="0" err="1" smtClean="0"/>
              <a:t>zaak</a:t>
            </a:r>
            <a:r>
              <a:rPr lang="fr-BE" dirty="0" smtClean="0"/>
              <a:t> Dutroux</a:t>
            </a:r>
            <a:endParaRPr lang="fr-BE" dirty="0" smtClean="0"/>
          </a:p>
          <a:p>
            <a:pPr lvl="2"/>
            <a:r>
              <a:rPr lang="fr-BE" dirty="0" err="1" smtClean="0"/>
              <a:t>Disfuncties</a:t>
            </a:r>
            <a:r>
              <a:rPr lang="fr-BE" dirty="0" smtClean="0"/>
              <a:t>: te </a:t>
            </a:r>
            <a:r>
              <a:rPr lang="fr-BE" dirty="0" err="1" smtClean="0"/>
              <a:t>bureaucratisch</a:t>
            </a:r>
            <a:r>
              <a:rPr lang="fr-BE" dirty="0" smtClean="0"/>
              <a:t>, te </a:t>
            </a:r>
            <a:r>
              <a:rPr lang="fr-BE" dirty="0" err="1" smtClean="0"/>
              <a:t>autonoom</a:t>
            </a:r>
            <a:r>
              <a:rPr lang="fr-BE" dirty="0" smtClean="0"/>
              <a:t>, te </a:t>
            </a:r>
            <a:r>
              <a:rPr lang="fr-BE" dirty="0" err="1" smtClean="0"/>
              <a:t>geïsoleerd</a:t>
            </a:r>
            <a:endParaRPr lang="fr-BE" dirty="0" smtClean="0"/>
          </a:p>
          <a:p>
            <a:pPr lvl="2"/>
            <a:r>
              <a:rPr lang="fr-BE" dirty="0" err="1" smtClean="0"/>
              <a:t>Profiel</a:t>
            </a:r>
            <a:r>
              <a:rPr lang="fr-BE" dirty="0" smtClean="0"/>
              <a:t> van </a:t>
            </a:r>
            <a:r>
              <a:rPr lang="fr-BE" dirty="0" err="1" smtClean="0"/>
              <a:t>openbare</a:t>
            </a:r>
            <a:r>
              <a:rPr lang="fr-BE" dirty="0" smtClean="0"/>
              <a:t> </a:t>
            </a:r>
            <a:r>
              <a:rPr lang="fr-BE" dirty="0" err="1" smtClean="0"/>
              <a:t>dienst</a:t>
            </a:r>
            <a:r>
              <a:rPr lang="fr-BE" dirty="0" smtClean="0"/>
              <a:t> </a:t>
            </a:r>
            <a:r>
              <a:rPr lang="fr-BE" dirty="0" err="1" smtClean="0"/>
              <a:t>versterken</a:t>
            </a:r>
            <a:r>
              <a:rPr lang="fr-BE" dirty="0" smtClean="0"/>
              <a:t> om </a:t>
            </a:r>
            <a:r>
              <a:rPr lang="fr-BE" dirty="0" err="1" smtClean="0"/>
              <a:t>meer</a:t>
            </a:r>
            <a:r>
              <a:rPr lang="fr-BE" dirty="0" smtClean="0"/>
              <a:t> </a:t>
            </a:r>
            <a:r>
              <a:rPr lang="fr-BE" dirty="0" err="1" smtClean="0"/>
              <a:t>overeenstemming</a:t>
            </a:r>
            <a:r>
              <a:rPr lang="fr-BE" dirty="0" smtClean="0"/>
              <a:t> te </a:t>
            </a:r>
            <a:r>
              <a:rPr lang="fr-BE" dirty="0" err="1" smtClean="0"/>
              <a:t>vinden</a:t>
            </a:r>
            <a:r>
              <a:rPr lang="fr-BE" dirty="0" smtClean="0"/>
              <a:t> </a:t>
            </a:r>
            <a:r>
              <a:rPr lang="fr-BE" dirty="0" smtClean="0"/>
              <a:t>met de sociale </a:t>
            </a:r>
            <a:r>
              <a:rPr lang="fr-BE" dirty="0" err="1" smtClean="0"/>
              <a:t>realiteit</a:t>
            </a:r>
            <a:r>
              <a:rPr lang="fr-BE" dirty="0" smtClean="0"/>
              <a:t> </a:t>
            </a:r>
            <a:r>
              <a:rPr lang="fr-BE" dirty="0" smtClean="0"/>
              <a:t>en </a:t>
            </a:r>
            <a:r>
              <a:rPr lang="fr-BE" dirty="0" err="1" smtClean="0"/>
              <a:t>verwachtingen</a:t>
            </a:r>
            <a:r>
              <a:rPr lang="fr-BE" dirty="0" smtClean="0"/>
              <a:t> van de </a:t>
            </a:r>
            <a:r>
              <a:rPr lang="fr-BE" dirty="0" smtClean="0"/>
              <a:t>21ste </a:t>
            </a:r>
            <a:r>
              <a:rPr lang="fr-BE" dirty="0" err="1" smtClean="0"/>
              <a:t>eeuw</a:t>
            </a:r>
            <a:endParaRPr lang="fr-BE" dirty="0" smtClean="0"/>
          </a:p>
          <a:p>
            <a:pPr lvl="2"/>
            <a:r>
              <a:rPr lang="fr-BE" dirty="0" err="1" smtClean="0"/>
              <a:t>Twee</a:t>
            </a:r>
            <a:r>
              <a:rPr lang="fr-BE" dirty="0" smtClean="0"/>
              <a:t> </a:t>
            </a:r>
            <a:r>
              <a:rPr lang="fr-BE" dirty="0" err="1" smtClean="0"/>
              <a:t>strategiëen</a:t>
            </a:r>
            <a:r>
              <a:rPr lang="fr-BE" dirty="0" smtClean="0"/>
              <a:t>: </a:t>
            </a:r>
            <a:r>
              <a:rPr lang="fr-BE" dirty="0" err="1" smtClean="0"/>
              <a:t>organisatorische</a:t>
            </a:r>
            <a:r>
              <a:rPr lang="fr-BE" dirty="0" smtClean="0"/>
              <a:t> </a:t>
            </a:r>
            <a:r>
              <a:rPr lang="fr-BE" dirty="0" err="1" smtClean="0"/>
              <a:t>veranderingen</a:t>
            </a:r>
            <a:r>
              <a:rPr lang="fr-BE" dirty="0" smtClean="0"/>
              <a:t> (</a:t>
            </a:r>
            <a:r>
              <a:rPr lang="fr-BE" dirty="0" err="1" smtClean="0"/>
              <a:t>mandaten</a:t>
            </a:r>
            <a:r>
              <a:rPr lang="fr-BE" dirty="0" smtClean="0"/>
              <a:t>, </a:t>
            </a:r>
            <a:r>
              <a:rPr lang="fr-BE" dirty="0" err="1" smtClean="0"/>
              <a:t>jaarlijks</a:t>
            </a:r>
            <a:r>
              <a:rPr lang="fr-BE" dirty="0" smtClean="0"/>
              <a:t> </a:t>
            </a:r>
            <a:r>
              <a:rPr lang="fr-BE" dirty="0" err="1" smtClean="0"/>
              <a:t>verslag</a:t>
            </a:r>
            <a:r>
              <a:rPr lang="fr-BE" dirty="0" smtClean="0"/>
              <a:t>) en </a:t>
            </a:r>
            <a:r>
              <a:rPr lang="fr-BE" dirty="0" err="1" smtClean="0"/>
              <a:t>juridische</a:t>
            </a:r>
            <a:r>
              <a:rPr lang="fr-BE" dirty="0" smtClean="0"/>
              <a:t> </a:t>
            </a:r>
            <a:r>
              <a:rPr lang="fr-BE" dirty="0" err="1" smtClean="0"/>
              <a:t>innovaties</a:t>
            </a:r>
            <a:r>
              <a:rPr lang="fr-BE" dirty="0" smtClean="0"/>
              <a:t> (</a:t>
            </a:r>
            <a:r>
              <a:rPr lang="fr-BE" dirty="0" err="1" smtClean="0"/>
              <a:t>Franchimont</a:t>
            </a:r>
            <a:r>
              <a:rPr lang="fr-BE" dirty="0" smtClean="0"/>
              <a:t>, </a:t>
            </a:r>
            <a:r>
              <a:rPr lang="fr-BE" dirty="0" err="1" smtClean="0"/>
              <a:t>Salduz</a:t>
            </a:r>
            <a:r>
              <a:rPr lang="fr-BE" dirty="0" smtClean="0"/>
              <a:t>)</a:t>
            </a:r>
          </a:p>
          <a:p>
            <a:pPr lvl="2"/>
            <a:r>
              <a:rPr lang="fr-BE" dirty="0" err="1" smtClean="0"/>
              <a:t>Successen</a:t>
            </a:r>
            <a:r>
              <a:rPr lang="fr-BE" dirty="0" smtClean="0"/>
              <a:t> </a:t>
            </a:r>
            <a:r>
              <a:rPr lang="fr-BE" dirty="0" smtClean="0"/>
              <a:t>en </a:t>
            </a:r>
            <a:r>
              <a:rPr lang="fr-BE" dirty="0" err="1" smtClean="0"/>
              <a:t>mislukkingen</a:t>
            </a:r>
            <a:r>
              <a:rPr lang="fr-BE" dirty="0" smtClean="0"/>
              <a:t> </a:t>
            </a:r>
            <a:r>
              <a:rPr lang="fr-BE" dirty="0" smtClean="0"/>
              <a:t>(</a:t>
            </a:r>
            <a:r>
              <a:rPr lang="fr-BE" dirty="0" err="1" smtClean="0"/>
              <a:t>juridische</a:t>
            </a:r>
            <a:r>
              <a:rPr lang="fr-BE" dirty="0" smtClean="0"/>
              <a:t> </a:t>
            </a:r>
            <a:r>
              <a:rPr lang="fr-BE" dirty="0" err="1" smtClean="0"/>
              <a:t>achterstand</a:t>
            </a:r>
            <a:r>
              <a:rPr lang="fr-BE" dirty="0" smtClean="0"/>
              <a:t> </a:t>
            </a:r>
            <a:r>
              <a:rPr lang="fr-BE" dirty="0" err="1" smtClean="0"/>
              <a:t>gedaald</a:t>
            </a:r>
            <a:r>
              <a:rPr lang="fr-BE" dirty="0" smtClean="0"/>
              <a:t>,  </a:t>
            </a:r>
            <a:r>
              <a:rPr lang="fr-BE" dirty="0" err="1" smtClean="0"/>
              <a:t>werklastmeting</a:t>
            </a:r>
            <a:r>
              <a:rPr lang="fr-BE" dirty="0" smtClean="0"/>
              <a:t> </a:t>
            </a:r>
            <a:r>
              <a:rPr lang="fr-BE" dirty="0" err="1" smtClean="0"/>
              <a:t>als</a:t>
            </a:r>
            <a:r>
              <a:rPr lang="fr-BE" dirty="0" smtClean="0"/>
              <a:t> – </a:t>
            </a:r>
            <a:r>
              <a:rPr lang="fr-BE" dirty="0" err="1" smtClean="0"/>
              <a:t>heel</a:t>
            </a:r>
            <a:r>
              <a:rPr lang="fr-BE" dirty="0" smtClean="0"/>
              <a:t> – </a:t>
            </a:r>
            <a:r>
              <a:rPr lang="fr-BE" dirty="0" err="1" smtClean="0"/>
              <a:t>traag</a:t>
            </a:r>
            <a:r>
              <a:rPr lang="fr-BE" dirty="0" smtClean="0"/>
              <a:t> </a:t>
            </a:r>
            <a:r>
              <a:rPr lang="fr-BE" dirty="0" err="1" smtClean="0"/>
              <a:t>proces</a:t>
            </a:r>
            <a:r>
              <a:rPr lang="fr-BE" dirty="0" smtClean="0"/>
              <a:t>)</a:t>
            </a:r>
          </a:p>
          <a:p>
            <a:pPr marL="914400" lvl="2" indent="0">
              <a:buNone/>
            </a:pPr>
            <a:endParaRPr lang="fr-BE" dirty="0"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 Na </a:t>
            </a:r>
            <a:r>
              <a:rPr lang="fr-BE" dirty="0" smtClean="0">
                <a:sym typeface="Wingdings" panose="05000000000000000000" pitchFamily="2" charset="2"/>
              </a:rPr>
              <a:t>20 </a:t>
            </a:r>
            <a:r>
              <a:rPr lang="fr-BE" dirty="0" err="1" smtClean="0">
                <a:sym typeface="Wingdings" panose="05000000000000000000" pitchFamily="2" charset="2"/>
              </a:rPr>
              <a:t>jaar</a:t>
            </a:r>
            <a:r>
              <a:rPr lang="fr-BE" dirty="0" smtClean="0">
                <a:sym typeface="Wingdings" panose="05000000000000000000" pitchFamily="2" charset="2"/>
              </a:rPr>
              <a:t>: </a:t>
            </a:r>
            <a:r>
              <a:rPr lang="fr-BE" dirty="0" err="1" smtClean="0">
                <a:sym typeface="Wingdings" panose="05000000000000000000" pitchFamily="2" charset="2"/>
              </a:rPr>
              <a:t>welke</a:t>
            </a:r>
            <a:r>
              <a:rPr lang="fr-BE" dirty="0" smtClean="0">
                <a:sym typeface="Wingdings" panose="05000000000000000000" pitchFamily="2" charset="2"/>
              </a:rPr>
              <a:t> balans? </a:t>
            </a:r>
            <a:r>
              <a:rPr lang="fr-BE" dirty="0" err="1" smtClean="0">
                <a:sym typeface="Wingdings" panose="05000000000000000000" pitchFamily="2" charset="2"/>
              </a:rPr>
              <a:t>Beantwoordt</a:t>
            </a:r>
            <a:r>
              <a:rPr lang="fr-BE" dirty="0" smtClean="0">
                <a:sym typeface="Wingdings" panose="05000000000000000000" pitchFamily="2" charset="2"/>
              </a:rPr>
              <a:t> </a:t>
            </a:r>
            <a:r>
              <a:rPr lang="fr-BE" dirty="0" err="1" smtClean="0">
                <a:sym typeface="Wingdings" panose="05000000000000000000" pitchFamily="2" charset="2"/>
              </a:rPr>
              <a:t>j</a:t>
            </a:r>
            <a:r>
              <a:rPr lang="fr-BE" dirty="0" err="1" smtClean="0">
                <a:sym typeface="Wingdings" panose="05000000000000000000" pitchFamily="2" charset="2"/>
              </a:rPr>
              <a:t>ustitie</a:t>
            </a:r>
            <a:r>
              <a:rPr lang="fr-BE" dirty="0" smtClean="0">
                <a:sym typeface="Wingdings" panose="05000000000000000000" pitchFamily="2" charset="2"/>
              </a:rPr>
              <a:t> </a:t>
            </a:r>
            <a:r>
              <a:rPr lang="fr-BE" dirty="0" err="1" smtClean="0">
                <a:sym typeface="Wingdings" panose="05000000000000000000" pitchFamily="2" charset="2"/>
              </a:rPr>
              <a:t>aan</a:t>
            </a:r>
            <a:r>
              <a:rPr lang="fr-BE" dirty="0" smtClean="0">
                <a:sym typeface="Wingdings" panose="05000000000000000000" pitchFamily="2" charset="2"/>
              </a:rPr>
              <a:t> de « </a:t>
            </a:r>
            <a:r>
              <a:rPr lang="fr-BE" dirty="0" err="1" smtClean="0">
                <a:sym typeface="Wingdings" panose="05000000000000000000" pitchFamily="2" charset="2"/>
              </a:rPr>
              <a:t>verwachtingen</a:t>
            </a:r>
            <a:r>
              <a:rPr lang="fr-BE" dirty="0" smtClean="0">
                <a:sym typeface="Wingdings" panose="05000000000000000000" pitchFamily="2" charset="2"/>
              </a:rPr>
              <a:t> »?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06296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1. </a:t>
            </a:r>
            <a:r>
              <a:rPr lang="fr-BE" dirty="0" err="1" smtClean="0"/>
              <a:t>Justitie</a:t>
            </a:r>
            <a:r>
              <a:rPr lang="fr-BE" dirty="0" smtClean="0"/>
              <a:t> en Management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Bureaucratie </a:t>
            </a:r>
            <a:r>
              <a:rPr lang="fr-BE" dirty="0" err="1" smtClean="0"/>
              <a:t>als</a:t>
            </a:r>
            <a:r>
              <a:rPr lang="fr-BE" dirty="0" smtClean="0"/>
              <a:t> « </a:t>
            </a:r>
            <a:r>
              <a:rPr lang="fr-BE" dirty="0" err="1" smtClean="0"/>
              <a:t>aangepast</a:t>
            </a:r>
            <a:r>
              <a:rPr lang="fr-BE" dirty="0" smtClean="0"/>
              <a:t> model » met de </a:t>
            </a:r>
            <a:r>
              <a:rPr lang="fr-BE" dirty="0" err="1" smtClean="0"/>
              <a:t>karakteristieken</a:t>
            </a:r>
            <a:r>
              <a:rPr lang="fr-BE" dirty="0" smtClean="0"/>
              <a:t> van </a:t>
            </a:r>
            <a:r>
              <a:rPr lang="fr-BE" dirty="0" err="1" smtClean="0"/>
              <a:t>justitie</a:t>
            </a:r>
            <a:r>
              <a:rPr lang="fr-BE" dirty="0" smtClean="0"/>
              <a:t> na de </a:t>
            </a:r>
            <a:r>
              <a:rPr lang="fr-BE" dirty="0" err="1" smtClean="0"/>
              <a:t>Franse</a:t>
            </a:r>
            <a:r>
              <a:rPr lang="fr-BE" dirty="0" smtClean="0"/>
              <a:t> </a:t>
            </a:r>
            <a:r>
              <a:rPr lang="fr-BE" dirty="0" err="1" smtClean="0"/>
              <a:t>revolutie</a:t>
            </a:r>
            <a:r>
              <a:rPr lang="fr-BE" dirty="0" smtClean="0"/>
              <a:t> (</a:t>
            </a:r>
            <a:r>
              <a:rPr lang="fr-BE" dirty="0" err="1" smtClean="0"/>
              <a:t>onafhankelijkheid</a:t>
            </a:r>
            <a:r>
              <a:rPr lang="fr-BE" dirty="0" smtClean="0"/>
              <a:t>, </a:t>
            </a:r>
            <a:r>
              <a:rPr lang="fr-BE" dirty="0" err="1" smtClean="0"/>
              <a:t>gelijke</a:t>
            </a:r>
            <a:r>
              <a:rPr lang="fr-BE" dirty="0" smtClean="0"/>
              <a:t> </a:t>
            </a:r>
            <a:r>
              <a:rPr lang="fr-BE" dirty="0" err="1" smtClean="0"/>
              <a:t>behandeling</a:t>
            </a:r>
            <a:r>
              <a:rPr lang="fr-BE" dirty="0" smtClean="0"/>
              <a:t>)</a:t>
            </a:r>
          </a:p>
          <a:p>
            <a:r>
              <a:rPr lang="fr-BE" dirty="0" smtClean="0"/>
              <a:t>Te </a:t>
            </a:r>
            <a:r>
              <a:rPr lang="fr-BE" dirty="0" err="1" smtClean="0"/>
              <a:t>bureaucratisch</a:t>
            </a:r>
            <a:r>
              <a:rPr lang="fr-BE" dirty="0" smtClean="0"/>
              <a:t>, te </a:t>
            </a:r>
            <a:r>
              <a:rPr lang="fr-BE" dirty="0" err="1" smtClean="0"/>
              <a:t>autonoom</a:t>
            </a:r>
            <a:endParaRPr lang="fr-BE" dirty="0" smtClean="0"/>
          </a:p>
          <a:p>
            <a:r>
              <a:rPr lang="fr-BE" dirty="0" smtClean="0"/>
              <a:t>In </a:t>
            </a:r>
            <a:r>
              <a:rPr lang="fr-BE" dirty="0"/>
              <a:t>de </a:t>
            </a:r>
            <a:r>
              <a:rPr lang="fr-BE" dirty="0" err="1"/>
              <a:t>jaren</a:t>
            </a:r>
            <a:r>
              <a:rPr lang="fr-BE" dirty="0"/>
              <a:t> 90: </a:t>
            </a:r>
            <a:r>
              <a:rPr lang="fr-BE" dirty="0" err="1" smtClean="0"/>
              <a:t>budgetcrisis</a:t>
            </a:r>
            <a:r>
              <a:rPr lang="fr-BE" dirty="0" smtClean="0"/>
              <a:t> </a:t>
            </a:r>
          </a:p>
          <a:p>
            <a:r>
              <a:rPr lang="fr-BE" dirty="0" err="1" smtClean="0"/>
              <a:t>Stijging</a:t>
            </a:r>
            <a:r>
              <a:rPr lang="fr-BE" dirty="0" smtClean="0"/>
              <a:t> van </a:t>
            </a:r>
            <a:r>
              <a:rPr lang="fr-BE" dirty="0" err="1"/>
              <a:t>k</a:t>
            </a:r>
            <a:r>
              <a:rPr lang="fr-BE" dirty="0" err="1" smtClean="0"/>
              <a:t>ritiek</a:t>
            </a:r>
            <a:r>
              <a:rPr lang="fr-BE" dirty="0" smtClean="0"/>
              <a:t>: </a:t>
            </a:r>
            <a:r>
              <a:rPr lang="fr-BE" dirty="0" err="1" smtClean="0"/>
              <a:t>traag</a:t>
            </a:r>
            <a:r>
              <a:rPr lang="fr-BE" dirty="0" smtClean="0"/>
              <a:t>, </a:t>
            </a:r>
            <a:r>
              <a:rPr lang="fr-BE" dirty="0" err="1" smtClean="0"/>
              <a:t>duur</a:t>
            </a:r>
            <a:r>
              <a:rPr lang="fr-BE" dirty="0" smtClean="0"/>
              <a:t>, </a:t>
            </a:r>
            <a:r>
              <a:rPr lang="fr-BE" dirty="0" err="1" smtClean="0"/>
              <a:t>geïsoleerd</a:t>
            </a:r>
            <a:r>
              <a:rPr lang="fr-BE" dirty="0" smtClean="0"/>
              <a:t>, </a:t>
            </a:r>
            <a:r>
              <a:rPr lang="fr-BE" dirty="0" err="1" smtClean="0"/>
              <a:t>gesloten</a:t>
            </a:r>
            <a:r>
              <a:rPr lang="fr-BE" dirty="0" smtClean="0"/>
              <a:t> </a:t>
            </a:r>
            <a:r>
              <a:rPr lang="fr-BE" dirty="0" err="1" smtClean="0"/>
              <a:t>voor</a:t>
            </a:r>
            <a:r>
              <a:rPr lang="fr-BE" dirty="0" smtClean="0"/>
              <a:t> </a:t>
            </a:r>
            <a:r>
              <a:rPr lang="fr-BE" dirty="0" err="1" smtClean="0"/>
              <a:t>controle</a:t>
            </a:r>
            <a:r>
              <a:rPr lang="fr-BE" dirty="0" smtClean="0"/>
              <a:t> en </a:t>
            </a:r>
            <a:r>
              <a:rPr lang="fr-BE" dirty="0" err="1" smtClean="0"/>
              <a:t>verandering</a:t>
            </a: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1591673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1. </a:t>
            </a:r>
            <a:r>
              <a:rPr lang="fr-BE" dirty="0" err="1"/>
              <a:t>Justitie</a:t>
            </a:r>
            <a:r>
              <a:rPr lang="fr-BE" dirty="0"/>
              <a:t> en Management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Een</a:t>
            </a:r>
            <a:r>
              <a:rPr lang="fr-BE" dirty="0" smtClean="0"/>
              <a:t> </a:t>
            </a:r>
            <a:r>
              <a:rPr lang="fr-BE" dirty="0" err="1" smtClean="0"/>
              <a:t>nieuw</a:t>
            </a:r>
            <a:r>
              <a:rPr lang="fr-BE" dirty="0" smtClean="0"/>
              <a:t> </a:t>
            </a:r>
            <a:r>
              <a:rPr lang="fr-BE" dirty="0" err="1" smtClean="0"/>
              <a:t>tijdperk</a:t>
            </a:r>
            <a:r>
              <a:rPr lang="fr-BE" dirty="0" smtClean="0"/>
              <a:t>: </a:t>
            </a:r>
            <a:r>
              <a:rPr lang="fr-BE" dirty="0" err="1" smtClean="0"/>
              <a:t>invoering</a:t>
            </a:r>
            <a:r>
              <a:rPr lang="fr-BE" dirty="0" smtClean="0"/>
              <a:t> van de « New Public Management » </a:t>
            </a:r>
            <a:r>
              <a:rPr lang="fr-BE" dirty="0" err="1" smtClean="0"/>
              <a:t>retoriek</a:t>
            </a:r>
            <a:endParaRPr lang="fr-BE" dirty="0" smtClean="0"/>
          </a:p>
          <a:p>
            <a:pPr lvl="1"/>
            <a:r>
              <a:rPr lang="fr-BE" dirty="0" smtClean="0"/>
              <a:t>Management 1.0: soft management, </a:t>
            </a:r>
            <a:r>
              <a:rPr lang="fr-BE" dirty="0" err="1" smtClean="0"/>
              <a:t>organisatorische</a:t>
            </a:r>
            <a:r>
              <a:rPr lang="fr-BE" dirty="0" smtClean="0"/>
              <a:t> </a:t>
            </a:r>
            <a:r>
              <a:rPr lang="fr-BE" dirty="0" err="1" smtClean="0"/>
              <a:t>funderingen</a:t>
            </a:r>
            <a:r>
              <a:rPr lang="fr-BE" dirty="0" smtClean="0"/>
              <a:t> </a:t>
            </a:r>
            <a:r>
              <a:rPr lang="fr-BE" dirty="0" err="1" smtClean="0"/>
              <a:t>onaangetast</a:t>
            </a:r>
            <a:r>
              <a:rPr lang="fr-BE" dirty="0" smtClean="0"/>
              <a:t> </a:t>
            </a:r>
          </a:p>
          <a:p>
            <a:pPr lvl="2"/>
            <a:r>
              <a:rPr lang="fr-BE" dirty="0" err="1" smtClean="0"/>
              <a:t>Hoge</a:t>
            </a:r>
            <a:r>
              <a:rPr lang="fr-BE" dirty="0" smtClean="0"/>
              <a:t> </a:t>
            </a:r>
            <a:r>
              <a:rPr lang="fr-BE" dirty="0" err="1" smtClean="0"/>
              <a:t>performativiteit</a:t>
            </a:r>
            <a:r>
              <a:rPr lang="fr-BE" dirty="0" smtClean="0"/>
              <a:t>!</a:t>
            </a:r>
          </a:p>
          <a:p>
            <a:pPr lvl="1"/>
            <a:r>
              <a:rPr lang="fr-BE" dirty="0" smtClean="0"/>
              <a:t>Management 2.0</a:t>
            </a:r>
          </a:p>
          <a:p>
            <a:pPr lvl="2"/>
            <a:r>
              <a:rPr lang="fr-BE" dirty="0" err="1" smtClean="0"/>
              <a:t>Nieuwe</a:t>
            </a:r>
            <a:r>
              <a:rPr lang="fr-BE" dirty="0" smtClean="0"/>
              <a:t> </a:t>
            </a:r>
            <a:r>
              <a:rPr lang="fr-BE" dirty="0" err="1" smtClean="0"/>
              <a:t>kaart</a:t>
            </a:r>
            <a:r>
              <a:rPr lang="fr-BE" dirty="0" smtClean="0"/>
              <a:t>, </a:t>
            </a:r>
            <a:r>
              <a:rPr lang="fr-BE" dirty="0" err="1" smtClean="0"/>
              <a:t>mobiliteit</a:t>
            </a:r>
            <a:r>
              <a:rPr lang="fr-BE" dirty="0" smtClean="0"/>
              <a:t>, </a:t>
            </a:r>
            <a:r>
              <a:rPr lang="fr-BE" dirty="0" err="1" smtClean="0"/>
              <a:t>beheersautonomie</a:t>
            </a:r>
            <a:endParaRPr lang="fr-BE" dirty="0" smtClean="0"/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49213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/>
          <a:lstStyle/>
          <a:p>
            <a:r>
              <a:rPr lang="fr-BE" dirty="0"/>
              <a:t>1. </a:t>
            </a:r>
            <a:r>
              <a:rPr lang="fr-BE" dirty="0" err="1"/>
              <a:t>Justitie</a:t>
            </a:r>
            <a:r>
              <a:rPr lang="fr-BE" dirty="0"/>
              <a:t> en Management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760640"/>
          </a:xfrm>
        </p:spPr>
        <p:txBody>
          <a:bodyPr>
            <a:normAutofit fontScale="85000" lnSpcReduction="20000"/>
          </a:bodyPr>
          <a:lstStyle/>
          <a:p>
            <a:r>
              <a:rPr lang="fr-BE" dirty="0" err="1" smtClean="0"/>
              <a:t>Eerste</a:t>
            </a:r>
            <a:r>
              <a:rPr lang="fr-BE" dirty="0" smtClean="0"/>
              <a:t> analyse </a:t>
            </a:r>
          </a:p>
          <a:p>
            <a:pPr lvl="1"/>
            <a:r>
              <a:rPr lang="fr-BE" dirty="0"/>
              <a:t>Van </a:t>
            </a:r>
            <a:r>
              <a:rPr lang="fr-BE" dirty="0" err="1"/>
              <a:t>gezond</a:t>
            </a:r>
            <a:r>
              <a:rPr lang="fr-BE" dirty="0"/>
              <a:t> management </a:t>
            </a:r>
            <a:r>
              <a:rPr lang="fr-BE" dirty="0" err="1"/>
              <a:t>naar</a:t>
            </a:r>
            <a:r>
              <a:rPr lang="fr-BE" dirty="0"/>
              <a:t> « </a:t>
            </a:r>
            <a:r>
              <a:rPr lang="fr-BE" dirty="0" err="1"/>
              <a:t>managerialism</a:t>
            </a:r>
            <a:r>
              <a:rPr lang="fr-BE" dirty="0"/>
              <a:t> </a:t>
            </a:r>
            <a:r>
              <a:rPr lang="fr-BE" dirty="0" smtClean="0"/>
              <a:t>»</a:t>
            </a:r>
          </a:p>
          <a:p>
            <a:pPr lvl="1"/>
            <a:r>
              <a:rPr lang="fr-BE" dirty="0" err="1" smtClean="0"/>
              <a:t>Alle</a:t>
            </a:r>
            <a:r>
              <a:rPr lang="fr-BE" dirty="0" smtClean="0"/>
              <a:t> </a:t>
            </a:r>
            <a:r>
              <a:rPr lang="fr-BE" dirty="0" err="1" smtClean="0"/>
              <a:t>aspecten</a:t>
            </a:r>
            <a:r>
              <a:rPr lang="fr-BE" dirty="0" smtClean="0"/>
              <a:t> van het sociale </a:t>
            </a:r>
            <a:r>
              <a:rPr lang="fr-BE" dirty="0" err="1" smtClean="0"/>
              <a:t>leven</a:t>
            </a:r>
            <a:r>
              <a:rPr lang="fr-BE" dirty="0" smtClean="0"/>
              <a:t> met de principes van management </a:t>
            </a:r>
            <a:r>
              <a:rPr lang="fr-BE" dirty="0" err="1" smtClean="0"/>
              <a:t>beheren</a:t>
            </a:r>
            <a:r>
              <a:rPr lang="fr-BE" dirty="0" smtClean="0"/>
              <a:t> en </a:t>
            </a:r>
            <a:r>
              <a:rPr lang="fr-BE" dirty="0" err="1" smtClean="0"/>
              <a:t>besturen</a:t>
            </a:r>
            <a:endParaRPr lang="fr-BE" dirty="0" smtClean="0"/>
          </a:p>
          <a:p>
            <a:pPr lvl="1"/>
            <a:r>
              <a:rPr lang="fr-BE" dirty="0" smtClean="0"/>
              <a:t>Management </a:t>
            </a:r>
            <a:r>
              <a:rPr lang="fr-BE" dirty="0" err="1" smtClean="0"/>
              <a:t>wordt</a:t>
            </a:r>
            <a:r>
              <a:rPr lang="fr-BE" dirty="0" smtClean="0"/>
              <a:t> </a:t>
            </a:r>
            <a:r>
              <a:rPr lang="fr-BE" dirty="0" err="1" smtClean="0"/>
              <a:t>een</a:t>
            </a:r>
            <a:r>
              <a:rPr lang="fr-BE" dirty="0" smtClean="0"/>
              <a:t> </a:t>
            </a:r>
            <a:r>
              <a:rPr lang="fr-BE" dirty="0" err="1" smtClean="0"/>
              <a:t>doel</a:t>
            </a:r>
            <a:r>
              <a:rPr lang="fr-BE" dirty="0" smtClean="0"/>
              <a:t> op </a:t>
            </a:r>
            <a:r>
              <a:rPr lang="fr-BE" dirty="0" err="1" smtClean="0"/>
              <a:t>zich</a:t>
            </a:r>
            <a:endParaRPr lang="fr-BE" dirty="0" smtClean="0"/>
          </a:p>
          <a:p>
            <a:pPr lvl="1"/>
            <a:r>
              <a:rPr lang="fr-BE" dirty="0" err="1" smtClean="0"/>
              <a:t>Signalen</a:t>
            </a:r>
            <a:r>
              <a:rPr lang="fr-BE" dirty="0" smtClean="0"/>
              <a:t>: </a:t>
            </a:r>
            <a:r>
              <a:rPr lang="fr-BE" dirty="0" err="1" smtClean="0"/>
              <a:t>complexiteit</a:t>
            </a:r>
            <a:r>
              <a:rPr lang="fr-BE" dirty="0" smtClean="0"/>
              <a:t> van de (macro en micro) </a:t>
            </a:r>
            <a:r>
              <a:rPr lang="fr-BE" dirty="0" err="1" smtClean="0"/>
              <a:t>structuren</a:t>
            </a:r>
            <a:r>
              <a:rPr lang="fr-BE" dirty="0" smtClean="0"/>
              <a:t>, het </a:t>
            </a:r>
            <a:r>
              <a:rPr lang="fr-BE" dirty="0" err="1" smtClean="0"/>
              <a:t>regeren</a:t>
            </a:r>
            <a:r>
              <a:rPr lang="fr-BE" dirty="0" smtClean="0"/>
              <a:t> van de « </a:t>
            </a:r>
            <a:r>
              <a:rPr lang="fr-BE" dirty="0" err="1" smtClean="0"/>
              <a:t>cijfers</a:t>
            </a:r>
            <a:r>
              <a:rPr lang="fr-BE" dirty="0" smtClean="0"/>
              <a:t> », </a:t>
            </a:r>
            <a:r>
              <a:rPr lang="fr-BE" dirty="0" err="1" smtClean="0"/>
              <a:t>obsessie</a:t>
            </a:r>
            <a:r>
              <a:rPr lang="fr-BE" dirty="0" smtClean="0"/>
              <a:t> </a:t>
            </a:r>
            <a:r>
              <a:rPr lang="fr-BE" dirty="0" err="1" smtClean="0"/>
              <a:t>voor</a:t>
            </a:r>
            <a:r>
              <a:rPr lang="fr-BE" dirty="0" smtClean="0"/>
              <a:t> </a:t>
            </a:r>
            <a:r>
              <a:rPr lang="fr-BE" dirty="0" err="1" smtClean="0"/>
              <a:t>verantwoording</a:t>
            </a:r>
            <a:r>
              <a:rPr lang="fr-BE" dirty="0" smtClean="0"/>
              <a:t>, het </a:t>
            </a:r>
            <a:r>
              <a:rPr lang="fr-BE" dirty="0" err="1" smtClean="0"/>
              <a:t>syndroom</a:t>
            </a:r>
            <a:r>
              <a:rPr lang="fr-BE" dirty="0" smtClean="0"/>
              <a:t> van « </a:t>
            </a:r>
            <a:r>
              <a:rPr lang="fr-BE" dirty="0" err="1" smtClean="0"/>
              <a:t>vergaderen</a:t>
            </a:r>
            <a:r>
              <a:rPr lang="fr-BE" dirty="0" smtClean="0"/>
              <a:t> »</a:t>
            </a:r>
          </a:p>
          <a:p>
            <a:r>
              <a:rPr lang="fr-BE" dirty="0" err="1" smtClean="0"/>
              <a:t>Tweede</a:t>
            </a:r>
            <a:r>
              <a:rPr lang="fr-BE" dirty="0" smtClean="0"/>
              <a:t> analyse</a:t>
            </a:r>
          </a:p>
          <a:p>
            <a:pPr lvl="1"/>
            <a:r>
              <a:rPr lang="fr-BE" dirty="0" err="1" smtClean="0"/>
              <a:t>Risico</a:t>
            </a:r>
            <a:r>
              <a:rPr lang="fr-BE" dirty="0" smtClean="0"/>
              <a:t>: </a:t>
            </a:r>
            <a:r>
              <a:rPr lang="fr-BE" dirty="0" err="1" smtClean="0"/>
              <a:t>meer</a:t>
            </a:r>
            <a:r>
              <a:rPr lang="fr-BE" dirty="0" smtClean="0"/>
              <a:t> </a:t>
            </a:r>
            <a:r>
              <a:rPr lang="fr-BE" dirty="0" err="1" smtClean="0"/>
              <a:t>bezig</a:t>
            </a:r>
            <a:r>
              <a:rPr lang="fr-BE" dirty="0" smtClean="0"/>
              <a:t> </a:t>
            </a:r>
            <a:r>
              <a:rPr lang="fr-BE" dirty="0" err="1" smtClean="0"/>
              <a:t>zijn</a:t>
            </a:r>
            <a:r>
              <a:rPr lang="fr-BE" dirty="0" smtClean="0"/>
              <a:t> met management dan met de </a:t>
            </a:r>
            <a:r>
              <a:rPr lang="fr-BE" dirty="0" err="1" smtClean="0"/>
              <a:t>missies</a:t>
            </a:r>
            <a:endParaRPr lang="fr-BE" dirty="0" smtClean="0"/>
          </a:p>
          <a:p>
            <a:pPr lvl="1"/>
            <a:r>
              <a:rPr lang="fr-BE" dirty="0" err="1" smtClean="0"/>
              <a:t>Welke</a:t>
            </a:r>
            <a:r>
              <a:rPr lang="fr-BE" dirty="0" smtClean="0"/>
              <a:t> </a:t>
            </a:r>
            <a:r>
              <a:rPr lang="fr-BE" dirty="0" err="1" smtClean="0"/>
              <a:t>kost</a:t>
            </a:r>
            <a:r>
              <a:rPr lang="fr-BE" dirty="0" smtClean="0"/>
              <a:t> </a:t>
            </a:r>
            <a:r>
              <a:rPr lang="fr-BE" dirty="0" err="1" smtClean="0"/>
              <a:t>voor</a:t>
            </a:r>
            <a:r>
              <a:rPr lang="fr-BE" dirty="0" smtClean="0"/>
              <a:t> de « </a:t>
            </a:r>
            <a:r>
              <a:rPr lang="fr-BE" dirty="0" err="1" smtClean="0"/>
              <a:t>nieuwe</a:t>
            </a:r>
            <a:r>
              <a:rPr lang="fr-BE" dirty="0" smtClean="0"/>
              <a:t> » management </a:t>
            </a:r>
            <a:r>
              <a:rPr lang="fr-BE" dirty="0" err="1" smtClean="0"/>
              <a:t>infrastructuur</a:t>
            </a:r>
            <a:r>
              <a:rPr lang="fr-BE" dirty="0" smtClean="0"/>
              <a:t>?</a:t>
            </a:r>
          </a:p>
          <a:p>
            <a:r>
              <a:rPr lang="fr-BE" dirty="0" err="1" smtClean="0"/>
              <a:t>Derde</a:t>
            </a:r>
            <a:r>
              <a:rPr lang="fr-BE" dirty="0" smtClean="0"/>
              <a:t> analyse</a:t>
            </a:r>
          </a:p>
          <a:p>
            <a:pPr lvl="1"/>
            <a:r>
              <a:rPr lang="fr-BE" dirty="0" err="1" smtClean="0"/>
              <a:t>Competitie</a:t>
            </a:r>
            <a:r>
              <a:rPr lang="fr-BE" dirty="0" smtClean="0"/>
              <a:t> </a:t>
            </a:r>
            <a:r>
              <a:rPr lang="fr-BE" dirty="0" err="1" smtClean="0"/>
              <a:t>tussen</a:t>
            </a:r>
            <a:r>
              <a:rPr lang="fr-BE" dirty="0" smtClean="0"/>
              <a:t> </a:t>
            </a:r>
            <a:r>
              <a:rPr lang="fr-BE" dirty="0" err="1" smtClean="0"/>
              <a:t>entiteiten</a:t>
            </a:r>
            <a:r>
              <a:rPr lang="fr-BE" dirty="0" smtClean="0"/>
              <a:t> </a:t>
            </a:r>
            <a:r>
              <a:rPr lang="fr-BE" dirty="0" err="1" smtClean="0"/>
              <a:t>voorspelbaar</a:t>
            </a:r>
            <a:endParaRPr lang="fr-BE" dirty="0" smtClean="0"/>
          </a:p>
          <a:p>
            <a:pPr lvl="1"/>
            <a:r>
              <a:rPr lang="fr-BE" dirty="0" smtClean="0"/>
              <a:t>Performant </a:t>
            </a:r>
            <a:r>
              <a:rPr lang="fr-BE" dirty="0" err="1" smtClean="0"/>
              <a:t>presteren</a:t>
            </a:r>
            <a:r>
              <a:rPr lang="fr-BE" dirty="0" smtClean="0"/>
              <a:t> </a:t>
            </a:r>
            <a:r>
              <a:rPr lang="fr-BE" dirty="0" err="1" smtClean="0"/>
              <a:t>kost</a:t>
            </a:r>
            <a:r>
              <a:rPr lang="fr-BE" dirty="0" smtClean="0"/>
              <a:t> </a:t>
            </a:r>
            <a:r>
              <a:rPr lang="fr-BE" dirty="0" err="1" smtClean="0"/>
              <a:t>wat</a:t>
            </a:r>
            <a:r>
              <a:rPr lang="fr-BE" dirty="0" smtClean="0"/>
              <a:t> </a:t>
            </a:r>
            <a:r>
              <a:rPr lang="fr-BE" dirty="0" err="1" smtClean="0"/>
              <a:t>kost</a:t>
            </a:r>
            <a:r>
              <a:rPr lang="fr-BE" dirty="0" smtClean="0"/>
              <a:t>… </a:t>
            </a:r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26665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1. </a:t>
            </a:r>
            <a:r>
              <a:rPr lang="fr-BE" dirty="0" err="1"/>
              <a:t>Justitie</a:t>
            </a:r>
            <a:r>
              <a:rPr lang="fr-BE" dirty="0"/>
              <a:t> en Management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« Het </a:t>
            </a:r>
            <a:r>
              <a:rPr lang="fr-BE" dirty="0" err="1" smtClean="0"/>
              <a:t>ideale</a:t>
            </a:r>
            <a:r>
              <a:rPr lang="fr-BE" dirty="0" smtClean="0"/>
              <a:t> management »</a:t>
            </a:r>
          </a:p>
          <a:p>
            <a:pPr lvl="1"/>
            <a:r>
              <a:rPr lang="fr-BE" dirty="0" err="1" smtClean="0"/>
              <a:t>Een</a:t>
            </a:r>
            <a:r>
              <a:rPr lang="fr-BE" dirty="0" smtClean="0"/>
              <a:t> </a:t>
            </a:r>
            <a:r>
              <a:rPr lang="fr-BE" dirty="0" err="1" smtClean="0"/>
              <a:t>redenering</a:t>
            </a:r>
            <a:r>
              <a:rPr lang="fr-BE" dirty="0" smtClean="0"/>
              <a:t> </a:t>
            </a:r>
            <a:r>
              <a:rPr lang="fr-BE" dirty="0" err="1" smtClean="0"/>
              <a:t>vanuit</a:t>
            </a:r>
            <a:r>
              <a:rPr lang="fr-BE" dirty="0" smtClean="0"/>
              <a:t> </a:t>
            </a:r>
            <a:r>
              <a:rPr lang="fr-BE" dirty="0" err="1" smtClean="0"/>
              <a:t>een</a:t>
            </a:r>
            <a:r>
              <a:rPr lang="fr-BE" dirty="0" smtClean="0"/>
              <a:t> « </a:t>
            </a:r>
            <a:r>
              <a:rPr lang="fr-BE" dirty="0" err="1" smtClean="0"/>
              <a:t>project</a:t>
            </a:r>
            <a:r>
              <a:rPr lang="fr-BE" dirty="0" smtClean="0"/>
              <a:t> »</a:t>
            </a:r>
          </a:p>
          <a:p>
            <a:pPr lvl="1"/>
            <a:r>
              <a:rPr lang="fr-BE" dirty="0" smtClean="0"/>
              <a:t>Management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geen</a:t>
            </a:r>
            <a:r>
              <a:rPr lang="fr-BE" dirty="0" smtClean="0"/>
              <a:t> </a:t>
            </a:r>
            <a:r>
              <a:rPr lang="fr-BE" dirty="0" err="1" smtClean="0"/>
              <a:t>project</a:t>
            </a:r>
            <a:r>
              <a:rPr lang="fr-BE" dirty="0" smtClean="0"/>
              <a:t> op </a:t>
            </a:r>
            <a:r>
              <a:rPr lang="fr-BE" dirty="0" err="1" smtClean="0"/>
              <a:t>zich</a:t>
            </a:r>
            <a:r>
              <a:rPr lang="fr-BE" dirty="0" smtClean="0"/>
              <a:t>…</a:t>
            </a:r>
          </a:p>
          <a:p>
            <a:pPr lvl="1"/>
            <a:r>
              <a:rPr lang="fr-BE" dirty="0" err="1" smtClean="0"/>
              <a:t>Tijd</a:t>
            </a:r>
            <a:r>
              <a:rPr lang="fr-BE" dirty="0" smtClean="0"/>
              <a:t> </a:t>
            </a:r>
            <a:r>
              <a:rPr lang="fr-BE" dirty="0" err="1" smtClean="0"/>
              <a:t>nemen</a:t>
            </a:r>
            <a:r>
              <a:rPr lang="fr-BE" dirty="0" smtClean="0"/>
              <a:t> om de impact van de </a:t>
            </a:r>
            <a:r>
              <a:rPr lang="fr-BE" dirty="0" err="1" smtClean="0"/>
              <a:t>managementinfrastructuur</a:t>
            </a:r>
            <a:r>
              <a:rPr lang="fr-BE" dirty="0" smtClean="0"/>
              <a:t> te </a:t>
            </a:r>
            <a:r>
              <a:rPr lang="fr-BE" dirty="0" err="1" smtClean="0"/>
              <a:t>evalueren</a:t>
            </a:r>
            <a:endParaRPr lang="fr-BE" dirty="0" smtClean="0"/>
          </a:p>
          <a:p>
            <a:pPr lvl="1"/>
            <a:r>
              <a:rPr lang="fr-BE" dirty="0" smtClean="0"/>
              <a:t>Slow management?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96604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2. </a:t>
            </a:r>
            <a:r>
              <a:rPr lang="fr-BE" dirty="0" err="1" smtClean="0"/>
              <a:t>Justitie</a:t>
            </a:r>
            <a:r>
              <a:rPr lang="fr-BE" dirty="0" smtClean="0"/>
              <a:t> en </a:t>
            </a:r>
            <a:r>
              <a:rPr lang="fr-BE" dirty="0" err="1" smtClean="0"/>
              <a:t>digitalisering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Justitie</a:t>
            </a:r>
            <a:r>
              <a:rPr lang="fr-BE" dirty="0" smtClean="0"/>
              <a:t> </a:t>
            </a:r>
            <a:r>
              <a:rPr lang="fr-BE" dirty="0" err="1" smtClean="0"/>
              <a:t>nog</a:t>
            </a:r>
            <a:r>
              <a:rPr lang="fr-BE" dirty="0" smtClean="0"/>
              <a:t> niet in </a:t>
            </a:r>
            <a:r>
              <a:rPr lang="fr-BE" dirty="0" err="1" smtClean="0"/>
              <a:t>orde</a:t>
            </a:r>
            <a:r>
              <a:rPr lang="fr-BE" dirty="0" smtClean="0"/>
              <a:t> met « basis » </a:t>
            </a:r>
            <a:r>
              <a:rPr lang="fr-BE" dirty="0" err="1" smtClean="0"/>
              <a:t>informatica</a:t>
            </a:r>
            <a:r>
              <a:rPr lang="fr-BE" dirty="0" smtClean="0"/>
              <a:t> (software niet up to date, </a:t>
            </a:r>
            <a:r>
              <a:rPr lang="fr-BE" dirty="0" err="1" smtClean="0"/>
              <a:t>programma’s</a:t>
            </a:r>
            <a:r>
              <a:rPr lang="fr-BE" dirty="0" smtClean="0"/>
              <a:t> niet </a:t>
            </a:r>
            <a:r>
              <a:rPr lang="fr-BE" dirty="0" err="1" smtClean="0"/>
              <a:t>compatibel</a:t>
            </a:r>
            <a:r>
              <a:rPr lang="fr-BE" dirty="0" smtClean="0"/>
              <a:t>, </a:t>
            </a:r>
            <a:r>
              <a:rPr lang="fr-BE" dirty="0" err="1" smtClean="0"/>
              <a:t>zwakke</a:t>
            </a:r>
            <a:r>
              <a:rPr lang="fr-BE" dirty="0" smtClean="0"/>
              <a:t> </a:t>
            </a:r>
            <a:r>
              <a:rPr lang="fr-BE" dirty="0" err="1" smtClean="0"/>
              <a:t>netwerken</a:t>
            </a:r>
            <a:r>
              <a:rPr lang="fr-BE" dirty="0" smtClean="0"/>
              <a:t>)</a:t>
            </a:r>
          </a:p>
          <a:p>
            <a:r>
              <a:rPr lang="fr-BE" dirty="0" smtClean="0"/>
              <a:t>In de </a:t>
            </a:r>
            <a:r>
              <a:rPr lang="fr-BE" dirty="0" err="1" smtClean="0"/>
              <a:t>maatschappij</a:t>
            </a:r>
            <a:r>
              <a:rPr lang="fr-BE" dirty="0" smtClean="0"/>
              <a:t>: digitale </a:t>
            </a:r>
            <a:r>
              <a:rPr lang="fr-BE" dirty="0" err="1" smtClean="0"/>
              <a:t>revolutie</a:t>
            </a:r>
            <a:r>
              <a:rPr lang="fr-BE" dirty="0"/>
              <a:t> </a:t>
            </a:r>
            <a:r>
              <a:rPr lang="fr-BE" dirty="0" smtClean="0"/>
              <a:t>(internet, sociale media, etc.)</a:t>
            </a:r>
          </a:p>
          <a:p>
            <a:r>
              <a:rPr lang="fr-BE" dirty="0" smtClean="0"/>
              <a:t>In de privé </a:t>
            </a:r>
            <a:r>
              <a:rPr lang="fr-BE" dirty="0" err="1" smtClean="0"/>
              <a:t>sector</a:t>
            </a:r>
            <a:r>
              <a:rPr lang="fr-BE" dirty="0" smtClean="0"/>
              <a:t>: digitale </a:t>
            </a:r>
            <a:r>
              <a:rPr lang="fr-BE" dirty="0" err="1" smtClean="0"/>
              <a:t>ontwikkelingen</a:t>
            </a:r>
            <a:r>
              <a:rPr lang="fr-BE" dirty="0" smtClean="0"/>
              <a:t> in </a:t>
            </a:r>
            <a:r>
              <a:rPr lang="fr-BE" dirty="0" err="1" smtClean="0"/>
              <a:t>verband</a:t>
            </a:r>
            <a:r>
              <a:rPr lang="fr-BE" dirty="0" smtClean="0"/>
              <a:t> met « </a:t>
            </a:r>
            <a:r>
              <a:rPr lang="fr-BE" dirty="0" err="1" smtClean="0"/>
              <a:t>recht</a:t>
            </a:r>
            <a:r>
              <a:rPr lang="fr-BE" dirty="0" smtClean="0"/>
              <a:t> »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51433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2. </a:t>
            </a:r>
            <a:r>
              <a:rPr lang="fr-BE" dirty="0" err="1"/>
              <a:t>Justitie</a:t>
            </a:r>
            <a:r>
              <a:rPr lang="fr-BE" dirty="0"/>
              <a:t> en </a:t>
            </a:r>
            <a:r>
              <a:rPr lang="fr-BE" dirty="0" err="1" smtClean="0"/>
              <a:t>digitalisering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 fontScale="85000" lnSpcReduction="20000"/>
          </a:bodyPr>
          <a:lstStyle/>
          <a:p>
            <a:r>
              <a:rPr lang="fr-BE" dirty="0" err="1" smtClean="0"/>
              <a:t>Eerste</a:t>
            </a:r>
            <a:r>
              <a:rPr lang="fr-BE" dirty="0" smtClean="0"/>
              <a:t> </a:t>
            </a:r>
            <a:r>
              <a:rPr lang="fr-BE" dirty="0" err="1" smtClean="0"/>
              <a:t>vaststelling</a:t>
            </a:r>
            <a:endParaRPr lang="fr-BE" dirty="0" smtClean="0"/>
          </a:p>
          <a:p>
            <a:pPr lvl="1"/>
            <a:r>
              <a:rPr lang="fr-BE" dirty="0" err="1" smtClean="0"/>
              <a:t>Justitie</a:t>
            </a:r>
            <a:r>
              <a:rPr lang="fr-BE" dirty="0" smtClean="0"/>
              <a:t> </a:t>
            </a:r>
            <a:r>
              <a:rPr lang="fr-BE" dirty="0" err="1" smtClean="0"/>
              <a:t>lijkt</a:t>
            </a:r>
            <a:r>
              <a:rPr lang="fr-BE" dirty="0" smtClean="0"/>
              <a:t> </a:t>
            </a:r>
            <a:r>
              <a:rPr lang="fr-BE" dirty="0" err="1" smtClean="0"/>
              <a:t>weinig</a:t>
            </a:r>
            <a:r>
              <a:rPr lang="fr-BE" dirty="0" smtClean="0"/>
              <a:t> </a:t>
            </a:r>
            <a:r>
              <a:rPr lang="fr-BE" dirty="0" err="1" smtClean="0"/>
              <a:t>bezig</a:t>
            </a:r>
            <a:r>
              <a:rPr lang="fr-BE" dirty="0" smtClean="0"/>
              <a:t> met de digitale </a:t>
            </a:r>
            <a:r>
              <a:rPr lang="fr-BE" dirty="0" err="1" smtClean="0"/>
              <a:t>realitieit</a:t>
            </a:r>
            <a:r>
              <a:rPr lang="fr-BE" dirty="0" smtClean="0"/>
              <a:t>!</a:t>
            </a:r>
          </a:p>
          <a:p>
            <a:pPr lvl="2"/>
            <a:r>
              <a:rPr lang="fr-BE" dirty="0" err="1" smtClean="0"/>
              <a:t>Verlies</a:t>
            </a:r>
            <a:r>
              <a:rPr lang="fr-BE" dirty="0" smtClean="0"/>
              <a:t> </a:t>
            </a:r>
            <a:r>
              <a:rPr lang="fr-BE" dirty="0" err="1" smtClean="0"/>
              <a:t>aan</a:t>
            </a:r>
            <a:r>
              <a:rPr lang="fr-BE" dirty="0" smtClean="0"/>
              <a:t> </a:t>
            </a:r>
            <a:r>
              <a:rPr lang="fr-BE" dirty="0" err="1" smtClean="0"/>
              <a:t>doeltreffendheid</a:t>
            </a:r>
            <a:r>
              <a:rPr lang="fr-BE" dirty="0" smtClean="0"/>
              <a:t> en </a:t>
            </a:r>
            <a:r>
              <a:rPr lang="fr-BE" dirty="0" err="1" smtClean="0"/>
              <a:t>effectiviteit</a:t>
            </a:r>
            <a:endParaRPr lang="fr-BE" dirty="0" smtClean="0"/>
          </a:p>
          <a:p>
            <a:pPr lvl="2"/>
            <a:endParaRPr lang="fr-BE" dirty="0"/>
          </a:p>
          <a:p>
            <a:r>
              <a:rPr lang="fr-BE" dirty="0" err="1" smtClean="0"/>
              <a:t>Tweede</a:t>
            </a:r>
            <a:r>
              <a:rPr lang="fr-BE" dirty="0" smtClean="0"/>
              <a:t> </a:t>
            </a:r>
            <a:r>
              <a:rPr lang="fr-BE" dirty="0" err="1" smtClean="0"/>
              <a:t>vaststelling</a:t>
            </a:r>
            <a:endParaRPr lang="fr-BE" dirty="0" smtClean="0"/>
          </a:p>
          <a:p>
            <a:pPr lvl="1"/>
            <a:r>
              <a:rPr lang="fr-BE" dirty="0" err="1" smtClean="0"/>
              <a:t>Andere</a:t>
            </a:r>
            <a:r>
              <a:rPr lang="fr-BE" dirty="0" smtClean="0"/>
              <a:t>/ </a:t>
            </a:r>
            <a:r>
              <a:rPr lang="fr-BE" dirty="0" err="1" smtClean="0"/>
              <a:t>nieuwe</a:t>
            </a:r>
            <a:r>
              <a:rPr lang="fr-BE" dirty="0" smtClean="0"/>
              <a:t> « </a:t>
            </a:r>
            <a:r>
              <a:rPr lang="fr-BE" dirty="0" err="1" smtClean="0"/>
              <a:t>stakeholders</a:t>
            </a:r>
            <a:r>
              <a:rPr lang="fr-BE" dirty="0" smtClean="0"/>
              <a:t> » </a:t>
            </a:r>
            <a:r>
              <a:rPr lang="fr-BE" dirty="0" err="1" smtClean="0"/>
              <a:t>zijn</a:t>
            </a:r>
            <a:r>
              <a:rPr lang="fr-BE" dirty="0" smtClean="0"/>
              <a:t> </a:t>
            </a:r>
            <a:r>
              <a:rPr lang="fr-BE" dirty="0" err="1" smtClean="0"/>
              <a:t>bezig</a:t>
            </a:r>
            <a:r>
              <a:rPr lang="fr-BE" dirty="0" smtClean="0"/>
              <a:t> met </a:t>
            </a:r>
            <a:r>
              <a:rPr lang="fr-BE" dirty="0" err="1" smtClean="0"/>
              <a:t>recht</a:t>
            </a:r>
            <a:r>
              <a:rPr lang="fr-BE" dirty="0" smtClean="0"/>
              <a:t> en </a:t>
            </a:r>
            <a:r>
              <a:rPr lang="fr-BE" dirty="0" err="1" smtClean="0"/>
              <a:t>digitalisering</a:t>
            </a:r>
            <a:r>
              <a:rPr lang="fr-BE" dirty="0" smtClean="0"/>
              <a:t>!</a:t>
            </a:r>
          </a:p>
          <a:p>
            <a:pPr lvl="2"/>
            <a:r>
              <a:rPr lang="fr-BE" dirty="0" smtClean="0"/>
              <a:t>Start </a:t>
            </a:r>
            <a:r>
              <a:rPr lang="fr-BE" dirty="0" err="1" smtClean="0"/>
              <a:t>ups</a:t>
            </a:r>
            <a:r>
              <a:rPr lang="fr-BE" dirty="0" smtClean="0"/>
              <a:t>; </a:t>
            </a:r>
            <a:r>
              <a:rPr lang="fr-BE" dirty="0" err="1" smtClean="0"/>
              <a:t>law</a:t>
            </a:r>
            <a:r>
              <a:rPr lang="fr-BE" dirty="0" smtClean="0"/>
              <a:t> </a:t>
            </a:r>
            <a:r>
              <a:rPr lang="fr-BE" dirty="0" err="1" smtClean="0"/>
              <a:t>firms</a:t>
            </a:r>
            <a:r>
              <a:rPr lang="fr-BE" dirty="0" smtClean="0"/>
              <a:t>; </a:t>
            </a:r>
            <a:r>
              <a:rPr lang="fr-BE" dirty="0" err="1" smtClean="0"/>
              <a:t>balies</a:t>
            </a:r>
            <a:endParaRPr lang="fr-BE" dirty="0" smtClean="0"/>
          </a:p>
          <a:p>
            <a:pPr lvl="2"/>
            <a:r>
              <a:rPr lang="fr-BE" dirty="0" smtClean="0"/>
              <a:t>Online dispute </a:t>
            </a:r>
            <a:r>
              <a:rPr lang="fr-BE" dirty="0" err="1" smtClean="0"/>
              <a:t>resolution</a:t>
            </a:r>
            <a:r>
              <a:rPr lang="fr-BE" dirty="0" smtClean="0"/>
              <a:t> (AXA) , open </a:t>
            </a:r>
            <a:r>
              <a:rPr lang="fr-BE" dirty="0" err="1" smtClean="0"/>
              <a:t>law</a:t>
            </a:r>
            <a:r>
              <a:rPr lang="fr-BE" dirty="0" smtClean="0"/>
              <a:t>, algorithmes, « </a:t>
            </a:r>
            <a:r>
              <a:rPr lang="fr-BE" dirty="0" err="1" smtClean="0"/>
              <a:t>artificial</a:t>
            </a:r>
            <a:r>
              <a:rPr lang="fr-BE" dirty="0" smtClean="0"/>
              <a:t> intelligence » (van </a:t>
            </a:r>
            <a:r>
              <a:rPr lang="fr-BE" dirty="0" err="1" smtClean="0"/>
              <a:t>steun</a:t>
            </a:r>
            <a:r>
              <a:rPr lang="fr-BE" dirty="0" smtClean="0"/>
              <a:t> </a:t>
            </a:r>
            <a:r>
              <a:rPr lang="fr-BE" dirty="0" err="1" smtClean="0"/>
              <a:t>voor</a:t>
            </a:r>
            <a:r>
              <a:rPr lang="fr-BE" dirty="0" smtClean="0"/>
              <a:t> de </a:t>
            </a:r>
            <a:r>
              <a:rPr lang="fr-BE" dirty="0" err="1" smtClean="0"/>
              <a:t>beslissing</a:t>
            </a:r>
            <a:r>
              <a:rPr lang="fr-BE" dirty="0" smtClean="0"/>
              <a:t> </a:t>
            </a:r>
            <a:r>
              <a:rPr lang="fr-BE" dirty="0" err="1" smtClean="0"/>
              <a:t>naar</a:t>
            </a:r>
            <a:r>
              <a:rPr lang="fr-BE" dirty="0" smtClean="0"/>
              <a:t> autonome </a:t>
            </a:r>
            <a:r>
              <a:rPr lang="fr-BE" dirty="0" err="1" smtClean="0"/>
              <a:t>beslissing</a:t>
            </a:r>
            <a:r>
              <a:rPr lang="fr-BE" dirty="0" smtClean="0"/>
              <a:t>)</a:t>
            </a:r>
          </a:p>
          <a:p>
            <a:r>
              <a:rPr lang="fr-BE" dirty="0" err="1" smtClean="0"/>
              <a:t>Derde</a:t>
            </a:r>
            <a:r>
              <a:rPr lang="fr-BE" dirty="0" smtClean="0"/>
              <a:t> </a:t>
            </a:r>
            <a:r>
              <a:rPr lang="fr-BE" dirty="0" err="1" smtClean="0"/>
              <a:t>vaststelling</a:t>
            </a:r>
            <a:endParaRPr lang="fr-BE" dirty="0" smtClean="0"/>
          </a:p>
          <a:p>
            <a:pPr lvl="1"/>
            <a:r>
              <a:rPr lang="fr-BE" dirty="0" err="1" smtClean="0"/>
              <a:t>Effectief</a:t>
            </a:r>
            <a:r>
              <a:rPr lang="fr-BE" dirty="0" smtClean="0"/>
              <a:t> </a:t>
            </a:r>
            <a:r>
              <a:rPr lang="fr-BE" dirty="0" err="1" smtClean="0"/>
              <a:t>risico</a:t>
            </a:r>
            <a:r>
              <a:rPr lang="fr-BE" dirty="0" smtClean="0"/>
              <a:t>: </a:t>
            </a:r>
            <a:r>
              <a:rPr lang="fr-BE" dirty="0" err="1" smtClean="0"/>
              <a:t>justitie</a:t>
            </a:r>
            <a:r>
              <a:rPr lang="fr-BE" dirty="0" smtClean="0"/>
              <a:t> </a:t>
            </a:r>
            <a:r>
              <a:rPr lang="fr-BE" dirty="0" err="1" smtClean="0"/>
              <a:t>achterhaald</a:t>
            </a:r>
            <a:r>
              <a:rPr lang="fr-BE" dirty="0" smtClean="0"/>
              <a:t> </a:t>
            </a:r>
            <a:r>
              <a:rPr lang="fr-BE" dirty="0" err="1" smtClean="0"/>
              <a:t>door</a:t>
            </a:r>
            <a:r>
              <a:rPr lang="fr-BE" dirty="0" smtClean="0"/>
              <a:t> </a:t>
            </a:r>
            <a:r>
              <a:rPr lang="fr-BE" dirty="0" err="1" smtClean="0"/>
              <a:t>andere</a:t>
            </a:r>
            <a:r>
              <a:rPr lang="fr-BE" dirty="0" smtClean="0"/>
              <a:t> </a:t>
            </a:r>
            <a:r>
              <a:rPr lang="fr-BE" dirty="0" err="1" smtClean="0"/>
              <a:t>operatoren</a:t>
            </a:r>
            <a:endParaRPr lang="fr-BE" dirty="0" smtClean="0"/>
          </a:p>
          <a:p>
            <a:pPr lvl="2"/>
            <a:r>
              <a:rPr lang="fr-BE" dirty="0" err="1" smtClean="0"/>
              <a:t>Minder</a:t>
            </a:r>
            <a:r>
              <a:rPr lang="fr-BE" dirty="0" smtClean="0"/>
              <a:t> </a:t>
            </a:r>
            <a:r>
              <a:rPr lang="fr-BE" dirty="0" err="1" smtClean="0"/>
              <a:t>centraal</a:t>
            </a:r>
            <a:r>
              <a:rPr lang="fr-BE" dirty="0" smtClean="0"/>
              <a:t> </a:t>
            </a:r>
            <a:r>
              <a:rPr lang="fr-BE" dirty="0" err="1" smtClean="0"/>
              <a:t>voor</a:t>
            </a:r>
            <a:r>
              <a:rPr lang="fr-BE" dirty="0" smtClean="0"/>
              <a:t> het </a:t>
            </a:r>
            <a:r>
              <a:rPr lang="fr-BE" dirty="0" err="1" smtClean="0"/>
              <a:t>behandelen</a:t>
            </a:r>
            <a:r>
              <a:rPr lang="fr-BE" dirty="0" smtClean="0"/>
              <a:t> van de </a:t>
            </a:r>
            <a:r>
              <a:rPr lang="fr-BE" dirty="0" err="1" smtClean="0"/>
              <a:t>geschillen</a:t>
            </a:r>
            <a:r>
              <a:rPr lang="fr-BE" dirty="0" smtClean="0"/>
              <a:t>: </a:t>
            </a:r>
            <a:r>
              <a:rPr lang="fr-BE" dirty="0" err="1" smtClean="0"/>
              <a:t>een</a:t>
            </a:r>
            <a:r>
              <a:rPr lang="fr-BE" dirty="0" smtClean="0"/>
              <a:t> </a:t>
            </a:r>
            <a:r>
              <a:rPr lang="fr-BE" dirty="0" err="1" smtClean="0"/>
              <a:t>democratisch</a:t>
            </a:r>
            <a:r>
              <a:rPr lang="fr-BE" dirty="0" smtClean="0"/>
              <a:t> </a:t>
            </a:r>
            <a:r>
              <a:rPr lang="fr-BE" dirty="0" err="1" smtClean="0"/>
              <a:t>probleem</a:t>
            </a:r>
            <a:endParaRPr lang="fr-BE" dirty="0" smtClean="0"/>
          </a:p>
          <a:p>
            <a:pPr lvl="2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542529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281</Words>
  <Application>Microsoft Office PowerPoint</Application>
  <PresentationFormat>Affichage à l'écran (4:3)</PresentationFormat>
  <Paragraphs>104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Op.Recht.Mechelen.  Congres: Beter management van justitie: ook beter voor de burger?</vt:lpstr>
      <vt:lpstr>Inleiding </vt:lpstr>
      <vt:lpstr>Inleiding </vt:lpstr>
      <vt:lpstr>1. Justitie en Management</vt:lpstr>
      <vt:lpstr>1. Justitie en Management</vt:lpstr>
      <vt:lpstr>1. Justitie en Management</vt:lpstr>
      <vt:lpstr>1. Justitie en Management</vt:lpstr>
      <vt:lpstr>2. Justitie en digitalisering</vt:lpstr>
      <vt:lpstr>2. Justitie en digitalisering</vt:lpstr>
      <vt:lpstr>2. Justitie en digitalisering</vt:lpstr>
      <vt:lpstr>3. Justitie en legitimiteit</vt:lpstr>
      <vt:lpstr>3. Justitie en legitimiteit</vt:lpstr>
      <vt:lpstr>3. Justitie en legitimiteit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Op.Recht.Mechelen.  Congres: Beter management van justitie: ook beter voor de burger?</dc:title>
  <dc:creator>Frederic</dc:creator>
  <cp:lastModifiedBy>Frederic</cp:lastModifiedBy>
  <cp:revision>21</cp:revision>
  <dcterms:created xsi:type="dcterms:W3CDTF">2017-02-08T14:17:07Z</dcterms:created>
  <dcterms:modified xsi:type="dcterms:W3CDTF">2017-02-08T22:26:43Z</dcterms:modified>
</cp:coreProperties>
</file>