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56" r:id="rId2"/>
  </p:sldIdLst>
  <p:sldSz cx="6858000" cy="9906000" type="A4"/>
  <p:notesSz cx="7018338" cy="100949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40" d="100"/>
          <a:sy n="140" d="100"/>
        </p:scale>
        <p:origin x="-1554" y="-13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280" cy="504745"/>
          </a:xfrm>
          <a:prstGeom prst="rect">
            <a:avLst/>
          </a:prstGeom>
        </p:spPr>
        <p:txBody>
          <a:bodyPr vert="horz" lIns="94110" tIns="47055" rIns="94110" bIns="47055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5434" y="1"/>
            <a:ext cx="3041280" cy="504745"/>
          </a:xfrm>
          <a:prstGeom prst="rect">
            <a:avLst/>
          </a:prstGeom>
        </p:spPr>
        <p:txBody>
          <a:bodyPr vert="horz" lIns="94110" tIns="47055" rIns="94110" bIns="47055" rtlCol="0"/>
          <a:lstStyle>
            <a:lvl1pPr algn="r">
              <a:defRPr sz="1200"/>
            </a:lvl1pPr>
          </a:lstStyle>
          <a:p>
            <a:fld id="{7A6507A5-B212-4049-A03A-89EE3B8EA57B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98688" y="757238"/>
            <a:ext cx="2620962" cy="3784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10" tIns="47055" rIns="94110" bIns="47055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834" y="4795084"/>
            <a:ext cx="5614670" cy="4542711"/>
          </a:xfrm>
          <a:prstGeom prst="rect">
            <a:avLst/>
          </a:prstGeom>
        </p:spPr>
        <p:txBody>
          <a:bodyPr vert="horz" lIns="94110" tIns="47055" rIns="94110" bIns="47055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88416"/>
            <a:ext cx="3041280" cy="504745"/>
          </a:xfrm>
          <a:prstGeom prst="rect">
            <a:avLst/>
          </a:prstGeom>
        </p:spPr>
        <p:txBody>
          <a:bodyPr vert="horz" lIns="94110" tIns="47055" rIns="94110" bIns="47055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5434" y="9588416"/>
            <a:ext cx="3041280" cy="504745"/>
          </a:xfrm>
          <a:prstGeom prst="rect">
            <a:avLst/>
          </a:prstGeom>
        </p:spPr>
        <p:txBody>
          <a:bodyPr vert="horz" lIns="94110" tIns="47055" rIns="94110" bIns="47055" rtlCol="0" anchor="b"/>
          <a:lstStyle>
            <a:lvl1pPr algn="r">
              <a:defRPr sz="1200"/>
            </a:lvl1pPr>
          </a:lstStyle>
          <a:p>
            <a:fld id="{A695C925-8BB3-4627-A65E-5D7F76000005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73720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98688" y="757238"/>
            <a:ext cx="2620962" cy="37846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5C925-8BB3-4627-A65E-5D7F76000005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35600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7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9" y="529697"/>
            <a:ext cx="3357563" cy="112680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9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8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3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3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3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4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91" y="394411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4" y="2072928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6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400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17798-BAD8-4A58-95D2-10A34C40A268}" type="datetimeFigureOut">
              <a:rPr lang="fr-BE" smtClean="0"/>
              <a:pPr/>
              <a:t>18-04-17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400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400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5.png"/><Relationship Id="rId26" Type="http://schemas.openxmlformats.org/officeDocument/2006/relationships/image" Target="../media/image22.png"/><Relationship Id="rId3" Type="http://schemas.openxmlformats.org/officeDocument/2006/relationships/image" Target="../media/image1.jpeg"/><Relationship Id="rId21" Type="http://schemas.openxmlformats.org/officeDocument/2006/relationships/image" Target="../media/image17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4.png"/><Relationship Id="rId25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6" Type="http://schemas.microsoft.com/office/2007/relationships/hdphoto" Target="../media/hdphoto1.wdp"/><Relationship Id="rId20" Type="http://schemas.microsoft.com/office/2007/relationships/hdphoto" Target="../media/hdphoto2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0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19.pn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2656" y="1456258"/>
            <a:ext cx="1296144" cy="312034"/>
          </a:xfrm>
        </p:spPr>
        <p:txBody>
          <a:bodyPr>
            <a:normAutofit/>
          </a:bodyPr>
          <a:lstStyle/>
          <a:p>
            <a:pPr algn="l"/>
            <a:r>
              <a:rPr lang="fr-BE" sz="1200" b="1" dirty="0" smtClean="0">
                <a:solidFill>
                  <a:srgbClr val="0070C0"/>
                </a:solidFill>
              </a:rPr>
              <a:t>Introduction</a:t>
            </a:r>
            <a:endParaRPr lang="fr-BE" sz="1200" b="1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12776" y="0"/>
            <a:ext cx="4032448" cy="896549"/>
          </a:xfrm>
        </p:spPr>
        <p:txBody>
          <a:bodyPr>
            <a:norm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Study of interactions within the enzymatic core of the divisome </a:t>
            </a:r>
            <a:r>
              <a:rPr lang="fr-BE" sz="1600" b="1" dirty="0" smtClean="0">
                <a:solidFill>
                  <a:srgbClr val="000000"/>
                </a:solidFill>
              </a:rPr>
              <a:t>in </a:t>
            </a:r>
            <a:r>
              <a:rPr lang="fr-BE" sz="1600" b="1" i="1" dirty="0" smtClean="0">
                <a:solidFill>
                  <a:srgbClr val="000000"/>
                </a:solidFill>
              </a:rPr>
              <a:t>Escherichia coli</a:t>
            </a:r>
            <a:r>
              <a:rPr lang="en-US" sz="1600" b="1" dirty="0" smtClean="0">
                <a:solidFill>
                  <a:srgbClr val="000000"/>
                </a:solidFill>
              </a:rPr>
              <a:t>.</a:t>
            </a:r>
            <a:endParaRPr lang="en-GB" sz="1600" b="1" dirty="0">
              <a:solidFill>
                <a:srgbClr val="000000"/>
              </a:solidFill>
            </a:endParaRPr>
          </a:p>
          <a:p>
            <a:pPr algn="l"/>
            <a:endParaRPr lang="fr-BE" sz="1200" dirty="0"/>
          </a:p>
        </p:txBody>
      </p:sp>
      <p:sp>
        <p:nvSpPr>
          <p:cNvPr id="4" name="AutoShape 21"/>
          <p:cNvSpPr>
            <a:spLocks noChangeArrowheads="1"/>
          </p:cNvSpPr>
          <p:nvPr/>
        </p:nvSpPr>
        <p:spPr bwMode="auto">
          <a:xfrm>
            <a:off x="18149" y="1167354"/>
            <a:ext cx="6821705" cy="11923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itchFamily="34" charset="0"/>
              <a:buChar char="›"/>
              <a:defRPr sz="26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dirty="0">
              <a:latin typeface="Arial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-171400" y="740533"/>
            <a:ext cx="648072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itchFamily="34" charset="0"/>
              <a:buChar char="›"/>
              <a:defRPr sz="26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000" dirty="0">
                <a:latin typeface="Arial" charset="0"/>
              </a:rPr>
              <a:t>                     </a:t>
            </a:r>
            <a:r>
              <a:rPr lang="en-GB" altLang="fr-FR" sz="1000" dirty="0" smtClean="0">
                <a:latin typeface="Arial" charset="0"/>
              </a:rPr>
              <a:t> </a:t>
            </a:r>
            <a:r>
              <a:rPr lang="en-GB" altLang="fr-FR" sz="1000" u="sng" dirty="0" smtClean="0">
                <a:latin typeface="Arial" charset="0"/>
              </a:rPr>
              <a:t>A. </a:t>
            </a:r>
            <a:r>
              <a:rPr lang="en-GB" altLang="fr-FR" sz="1000" u="sng" dirty="0" err="1" smtClean="0">
                <a:latin typeface="Arial" charset="0"/>
              </a:rPr>
              <a:t>Boes</a:t>
            </a:r>
            <a:r>
              <a:rPr lang="en-GB" altLang="fr-FR" sz="1000" dirty="0" smtClean="0">
                <a:latin typeface="Arial" charset="0"/>
              </a:rPr>
              <a:t>, S. </a:t>
            </a:r>
            <a:r>
              <a:rPr lang="en-GB" altLang="fr-FR" sz="1000" dirty="0" err="1" smtClean="0">
                <a:latin typeface="Arial" charset="0"/>
              </a:rPr>
              <a:t>Olatunji</a:t>
            </a:r>
            <a:r>
              <a:rPr lang="en-GB" altLang="fr-FR" sz="1000" dirty="0" smtClean="0">
                <a:latin typeface="Arial" charset="0"/>
              </a:rPr>
              <a:t>, and M. </a:t>
            </a:r>
            <a:r>
              <a:rPr lang="en-GB" altLang="fr-FR" sz="1000" dirty="0" err="1" smtClean="0">
                <a:latin typeface="Arial" charset="0"/>
              </a:rPr>
              <a:t>Terrak</a:t>
            </a:r>
            <a:endParaRPr lang="fr-FR" altLang="fr-FR" sz="1000" dirty="0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fr-FR" sz="800" dirty="0" smtClean="0">
                <a:latin typeface="Arial" charset="0"/>
              </a:rPr>
              <a:t>                     Centre </a:t>
            </a:r>
            <a:r>
              <a:rPr lang="en-GB" altLang="fr-FR" sz="800" dirty="0">
                <a:latin typeface="Arial" charset="0"/>
              </a:rPr>
              <a:t>for Protein Engineering, University of Liège, </a:t>
            </a:r>
            <a:r>
              <a:rPr lang="en-GB" altLang="fr-FR" sz="800" dirty="0" err="1">
                <a:latin typeface="Arial" charset="0"/>
              </a:rPr>
              <a:t>Sart</a:t>
            </a:r>
            <a:r>
              <a:rPr lang="en-GB" altLang="fr-FR" sz="800" dirty="0">
                <a:latin typeface="Arial" charset="0"/>
              </a:rPr>
              <a:t> </a:t>
            </a:r>
            <a:r>
              <a:rPr lang="en-GB" altLang="fr-FR" sz="800" dirty="0" err="1">
                <a:latin typeface="Arial" charset="0"/>
              </a:rPr>
              <a:t>Tilman</a:t>
            </a:r>
            <a:r>
              <a:rPr lang="en-GB" altLang="fr-FR" sz="800" dirty="0">
                <a:latin typeface="Arial" charset="0"/>
              </a:rPr>
              <a:t>, 4000 Liège, Belgium. </a:t>
            </a:r>
            <a:r>
              <a:rPr lang="en-GB" altLang="fr-FR" sz="800" smtClean="0">
                <a:latin typeface="Arial" charset="0"/>
              </a:rPr>
              <a:t>adrien.boes@doct.ulg.ac.be</a:t>
            </a:r>
            <a:endParaRPr lang="en-GB" altLang="fr-FR" sz="800" dirty="0">
              <a:latin typeface="Arial" charset="0"/>
            </a:endParaRPr>
          </a:p>
        </p:txBody>
      </p:sp>
      <p:pic>
        <p:nvPicPr>
          <p:cNvPr id="7" name="Picture 68" descr="X:\logos\CIP-logo1_mh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0" y="69089"/>
            <a:ext cx="95021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32656" y="1726072"/>
            <a:ext cx="2448272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00" dirty="0" err="1" smtClean="0"/>
              <a:t>Peptidoglycan</a:t>
            </a:r>
            <a:r>
              <a:rPr lang="en-US" sz="700" dirty="0" smtClean="0"/>
              <a:t> (PG</a:t>
            </a:r>
            <a:r>
              <a:rPr lang="en-US" sz="700" dirty="0"/>
              <a:t>) synthesis is controlled by specialized multiprotein machineries that are essential for bacterial growth and division. The </a:t>
            </a:r>
            <a:r>
              <a:rPr lang="en-US" sz="700" dirty="0" smtClean="0"/>
              <a:t>divisome (</a:t>
            </a:r>
            <a:r>
              <a:rPr lang="en-US" sz="700" b="1" dirty="0" smtClean="0"/>
              <a:t>figure 1A</a:t>
            </a:r>
            <a:r>
              <a:rPr lang="en-US" sz="700" dirty="0" smtClean="0"/>
              <a:t>) </a:t>
            </a:r>
            <a:r>
              <a:rPr lang="en-US" sz="700" dirty="0"/>
              <a:t>controls septal PG synthesis and separation of daughter cells. In </a:t>
            </a:r>
            <a:r>
              <a:rPr lang="en-US" sz="700" i="1" dirty="0"/>
              <a:t>E. coli, </a:t>
            </a:r>
            <a:r>
              <a:rPr lang="en-US" sz="700" dirty="0" smtClean="0"/>
              <a:t>PBP3, PBP1b and </a:t>
            </a:r>
            <a:r>
              <a:rPr lang="en-US" sz="700" dirty="0" err="1" smtClean="0"/>
              <a:t>FtsW</a:t>
            </a:r>
            <a:r>
              <a:rPr lang="en-US" sz="700" dirty="0" smtClean="0"/>
              <a:t> interact and collaborate to synthesized the new cell wall at the division site [1-6]. Nevertheless, the </a:t>
            </a:r>
            <a:r>
              <a:rPr lang="fr-BE" sz="700" dirty="0" err="1" smtClean="0"/>
              <a:t>factors</a:t>
            </a:r>
            <a:r>
              <a:rPr lang="fr-BE" sz="700" dirty="0" smtClean="0"/>
              <a:t> </a:t>
            </a:r>
            <a:r>
              <a:rPr lang="fr-BE" sz="700" dirty="0" err="1" smtClean="0"/>
              <a:t>responsible</a:t>
            </a:r>
            <a:r>
              <a:rPr lang="fr-BE" sz="700" dirty="0" smtClean="0"/>
              <a:t> for </a:t>
            </a:r>
            <a:r>
              <a:rPr lang="fr-BE" sz="700" dirty="0" err="1" smtClean="0"/>
              <a:t>triggering</a:t>
            </a:r>
            <a:r>
              <a:rPr lang="fr-BE" sz="700" dirty="0" smtClean="0"/>
              <a:t> </a:t>
            </a:r>
            <a:r>
              <a:rPr lang="en-US" sz="700" dirty="0" smtClean="0"/>
              <a:t>the synthesis of the </a:t>
            </a:r>
            <a:r>
              <a:rPr lang="en-US" sz="700" dirty="0" err="1" smtClean="0"/>
              <a:t>septal</a:t>
            </a:r>
            <a:r>
              <a:rPr lang="en-US" sz="700" dirty="0" smtClean="0"/>
              <a:t> PG </a:t>
            </a:r>
            <a:r>
              <a:rPr lang="fr-BE" sz="700" dirty="0" smtClean="0"/>
              <a:t>are </a:t>
            </a:r>
            <a:r>
              <a:rPr lang="fr-BE" sz="700" dirty="0" err="1" smtClean="0"/>
              <a:t>largely</a:t>
            </a:r>
            <a:r>
              <a:rPr lang="fr-BE" sz="700" dirty="0" smtClean="0"/>
              <a:t> </a:t>
            </a:r>
            <a:r>
              <a:rPr lang="fr-BE" sz="700" dirty="0" err="1" smtClean="0"/>
              <a:t>unknown</a:t>
            </a:r>
            <a:r>
              <a:rPr lang="fr-BE" sz="700" dirty="0" smtClean="0"/>
              <a:t>. A R</a:t>
            </a:r>
            <a:r>
              <a:rPr lang="en-US" sz="700" dirty="0" err="1" smtClean="0"/>
              <a:t>ecent</a:t>
            </a:r>
            <a:r>
              <a:rPr lang="en-US" sz="700" dirty="0" smtClean="0"/>
              <a:t> </a:t>
            </a:r>
            <a:r>
              <a:rPr lang="en-US" sz="700" i="1" dirty="0" smtClean="0"/>
              <a:t>in vivo </a:t>
            </a:r>
            <a:r>
              <a:rPr lang="en-US" sz="700" dirty="0" smtClean="0"/>
              <a:t>study suggests that </a:t>
            </a:r>
            <a:r>
              <a:rPr lang="en-US" sz="700" dirty="0" err="1" smtClean="0"/>
              <a:t>FtsN</a:t>
            </a:r>
            <a:r>
              <a:rPr lang="en-US" sz="700" dirty="0" smtClean="0"/>
              <a:t> would collaborate with the complex </a:t>
            </a:r>
            <a:r>
              <a:rPr lang="en-US" sz="700" dirty="0" err="1" smtClean="0"/>
              <a:t>FtsBLQ</a:t>
            </a:r>
            <a:r>
              <a:rPr lang="en-US" sz="700" dirty="0" smtClean="0"/>
              <a:t> to activate the PG synthesis at the division site [7] (</a:t>
            </a:r>
            <a:r>
              <a:rPr lang="en-US" sz="700" b="1" dirty="0" smtClean="0"/>
              <a:t>figure 1B</a:t>
            </a:r>
            <a:r>
              <a:rPr lang="en-US" sz="700" dirty="0" smtClean="0"/>
              <a:t>). In </a:t>
            </a:r>
            <a:r>
              <a:rPr lang="en-US" sz="700" dirty="0"/>
              <a:t>this work we have investigated </a:t>
            </a:r>
            <a:r>
              <a:rPr lang="en-US" sz="700" dirty="0" smtClean="0"/>
              <a:t>interactions between these proteins and we aim to characterize their biochemical activities. </a:t>
            </a:r>
            <a:endParaRPr lang="en-US" sz="700" dirty="0"/>
          </a:p>
        </p:txBody>
      </p:sp>
      <p:sp>
        <p:nvSpPr>
          <p:cNvPr id="9" name="ZoneTexte 8"/>
          <p:cNvSpPr txBox="1"/>
          <p:nvPr/>
        </p:nvSpPr>
        <p:spPr>
          <a:xfrm>
            <a:off x="6093079" y="390071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BE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36468" y="3596612"/>
            <a:ext cx="1196752" cy="312035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1200" cap="none" dirty="0" err="1" smtClean="0">
                <a:solidFill>
                  <a:srgbClr val="0070C0"/>
                </a:solidFill>
                <a:effectLst/>
              </a:rPr>
              <a:t>Results</a:t>
            </a:r>
            <a:endParaRPr lang="fr-BE" sz="1200" cap="none" dirty="0">
              <a:solidFill>
                <a:srgbClr val="0070C0"/>
              </a:solidFill>
              <a:effectLst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70184" y="4010180"/>
            <a:ext cx="17743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700" dirty="0"/>
              <a:t>The </a:t>
            </a:r>
            <a:r>
              <a:rPr lang="en-US" sz="700" dirty="0" smtClean="0"/>
              <a:t>full-length form of the three proteins  </a:t>
            </a:r>
            <a:r>
              <a:rPr lang="en-US" sz="700" dirty="0" err="1" smtClean="0"/>
              <a:t>FtsB</a:t>
            </a:r>
            <a:r>
              <a:rPr lang="en-US" sz="700" dirty="0" smtClean="0"/>
              <a:t>, </a:t>
            </a:r>
            <a:r>
              <a:rPr lang="en-US" sz="700" dirty="0" err="1" smtClean="0"/>
              <a:t>FtsL</a:t>
            </a:r>
            <a:r>
              <a:rPr lang="en-US" sz="700" dirty="0" smtClean="0"/>
              <a:t> and </a:t>
            </a:r>
            <a:r>
              <a:rPr lang="en-US" sz="700" dirty="0" err="1" smtClean="0"/>
              <a:t>FtsQ</a:t>
            </a:r>
            <a:r>
              <a:rPr lang="en-US" sz="700" dirty="0" smtClean="0"/>
              <a:t> </a:t>
            </a:r>
            <a:r>
              <a:rPr lang="en-US" sz="700" dirty="0"/>
              <a:t>were co-expressed in </a:t>
            </a:r>
            <a:r>
              <a:rPr lang="en-US" sz="700" i="1" dirty="0"/>
              <a:t>E. coli</a:t>
            </a:r>
            <a:r>
              <a:rPr lang="en-US" sz="700" dirty="0"/>
              <a:t> followed by affinity co-purification with </a:t>
            </a:r>
            <a:r>
              <a:rPr lang="en-US" sz="700" dirty="0" err="1" smtClean="0"/>
              <a:t>FtsB</a:t>
            </a:r>
            <a:r>
              <a:rPr lang="en-US" sz="700" dirty="0" smtClean="0"/>
              <a:t> containing an N-terminal </a:t>
            </a:r>
            <a:r>
              <a:rPr lang="en-US" sz="700" dirty="0"/>
              <a:t>His-tag (bait) and </a:t>
            </a:r>
            <a:r>
              <a:rPr lang="en-US" sz="700" dirty="0" smtClean="0"/>
              <a:t>the others proteins untagged </a:t>
            </a:r>
            <a:r>
              <a:rPr lang="en-US" sz="700" dirty="0"/>
              <a:t>(prey</a:t>
            </a:r>
            <a:r>
              <a:rPr lang="en-US" sz="700" dirty="0" smtClean="0"/>
              <a:t>) (</a:t>
            </a:r>
            <a:r>
              <a:rPr lang="en-US" sz="700" b="1" dirty="0" smtClean="0"/>
              <a:t>figure 2</a:t>
            </a:r>
            <a:r>
              <a:rPr lang="en-US" sz="700" dirty="0" smtClean="0"/>
              <a:t>). </a:t>
            </a:r>
            <a:endParaRPr lang="en-US" sz="700" dirty="0"/>
          </a:p>
        </p:txBody>
      </p:sp>
      <p:sp>
        <p:nvSpPr>
          <p:cNvPr id="185" name="AutoShape 21"/>
          <p:cNvSpPr>
            <a:spLocks noChangeArrowheads="1"/>
          </p:cNvSpPr>
          <p:nvPr/>
        </p:nvSpPr>
        <p:spPr bwMode="auto">
          <a:xfrm>
            <a:off x="6519" y="9077634"/>
            <a:ext cx="6821705" cy="11923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itchFamily="34" charset="0"/>
              <a:buChar char="›"/>
              <a:defRPr sz="26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dirty="0">
              <a:latin typeface="Arial" charset="0"/>
            </a:endParaRPr>
          </a:p>
        </p:txBody>
      </p:sp>
      <p:sp>
        <p:nvSpPr>
          <p:cNvPr id="186" name="Text Box 12"/>
          <p:cNvSpPr txBox="1">
            <a:spLocks noChangeArrowheads="1"/>
          </p:cNvSpPr>
          <p:nvPr/>
        </p:nvSpPr>
        <p:spPr bwMode="auto">
          <a:xfrm>
            <a:off x="1" y="9165468"/>
            <a:ext cx="54070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itchFamily="34" charset="0"/>
              <a:buChar char="›"/>
              <a:defRPr sz="26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000" b="1" dirty="0" smtClean="0">
                <a:solidFill>
                  <a:schemeClr val="accent1"/>
                </a:solidFill>
                <a:latin typeface="Arial" charset="0"/>
              </a:rPr>
              <a:t>References</a:t>
            </a:r>
            <a:endParaRPr lang="en-GB" altLang="fr-FR" sz="1000" b="1" dirty="0">
              <a:solidFill>
                <a:schemeClr val="accent1"/>
              </a:solidFill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600" dirty="0">
                <a:latin typeface="Arial" pitchFamily="34" charset="0"/>
                <a:cs typeface="Arial" pitchFamily="34" charset="0"/>
              </a:rPr>
              <a:t>1- </a:t>
            </a:r>
            <a:r>
              <a:rPr lang="fr-BE" altLang="fr-FR" sz="600" dirty="0">
                <a:latin typeface="Arial" pitchFamily="34" charset="0"/>
                <a:cs typeface="Arial" pitchFamily="34" charset="0"/>
              </a:rPr>
              <a:t>Egan AJ and Vollmer W.</a:t>
            </a:r>
            <a:r>
              <a:rPr lang="en-US" altLang="fr-FR" sz="600" dirty="0">
                <a:latin typeface="Arial" pitchFamily="34" charset="0"/>
                <a:cs typeface="Arial" pitchFamily="34" charset="0"/>
              </a:rPr>
              <a:t> Ann N Y </a:t>
            </a:r>
            <a:r>
              <a:rPr lang="en-US" altLang="fr-FR" sz="600" dirty="0" err="1">
                <a:latin typeface="Arial" pitchFamily="34" charset="0"/>
                <a:cs typeface="Arial" pitchFamily="34" charset="0"/>
              </a:rPr>
              <a:t>Acad</a:t>
            </a:r>
            <a:r>
              <a:rPr lang="en-US" altLang="fr-FR" sz="600" dirty="0">
                <a:latin typeface="Arial" pitchFamily="34" charset="0"/>
                <a:cs typeface="Arial" pitchFamily="34" charset="0"/>
              </a:rPr>
              <a:t> Sci. 2013 1277, 8-28; 2-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Bertsche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et al., 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Mol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Microbiol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2006 61 675-90; 3- 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Mohammadi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et al., </a:t>
            </a:r>
            <a:r>
              <a:rPr lang="en-US" altLang="fr-FR" sz="600" dirty="0">
                <a:latin typeface="Arial" pitchFamily="34" charset="0"/>
                <a:cs typeface="Arial" pitchFamily="34" charset="0"/>
              </a:rPr>
              <a:t>EMBO J</a:t>
            </a:r>
            <a:r>
              <a:rPr lang="pt-BR" altLang="fr-FR" sz="600" dirty="0">
                <a:latin typeface="Arial" pitchFamily="34" charset="0"/>
                <a:cs typeface="Arial" pitchFamily="34" charset="0"/>
              </a:rPr>
              <a:t> 2011 30,1425-32; 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4- Müller et al., J 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Biol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Chem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2007 282 36394-402; 5-Fraipont et al., </a:t>
            </a:r>
            <a:r>
              <a:rPr lang="en-US" altLang="fr-FR" sz="600" dirty="0">
                <a:latin typeface="Arial" pitchFamily="34" charset="0"/>
                <a:cs typeface="Arial" pitchFamily="34" charset="0"/>
              </a:rPr>
              <a:t>Microbiology </a:t>
            </a:r>
            <a:r>
              <a:rPr lang="en-US" altLang="fr-FR" sz="600" dirty="0" smtClean="0">
                <a:latin typeface="Arial" pitchFamily="34" charset="0"/>
                <a:cs typeface="Arial" pitchFamily="34" charset="0"/>
              </a:rPr>
              <a:t> 2011 157, 251-9;</a:t>
            </a:r>
            <a:r>
              <a:rPr lang="fr-FR" altLang="fr-FR" sz="600" dirty="0" smtClean="0">
                <a:latin typeface="Arial" pitchFamily="34" charset="0"/>
                <a:cs typeface="Arial" pitchFamily="34" charset="0"/>
              </a:rPr>
              <a:t>6; 6-Leclercq et al, </a:t>
            </a:r>
            <a:r>
              <a:rPr lang="fr-FR" altLang="fr-FR" sz="600" dirty="0" err="1" smtClean="0">
                <a:latin typeface="Arial" pitchFamily="34" charset="0"/>
                <a:cs typeface="Arial" pitchFamily="34" charset="0"/>
              </a:rPr>
              <a:t>Scientific</a:t>
            </a:r>
            <a:r>
              <a:rPr lang="fr-FR" altLang="fr-FR" sz="600" dirty="0" smtClean="0">
                <a:latin typeface="Arial" pitchFamily="34" charset="0"/>
                <a:cs typeface="Arial" pitchFamily="34" charset="0"/>
              </a:rPr>
              <a:t> Report, 2017-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600" dirty="0" smtClean="0">
                <a:latin typeface="Arial" pitchFamily="34" charset="0"/>
                <a:cs typeface="Arial" pitchFamily="34" charset="0"/>
              </a:rPr>
              <a:t>7- Bing Liu et al., Mol </a:t>
            </a:r>
            <a:r>
              <a:rPr lang="fr-FR" altLang="fr-FR" sz="600" dirty="0" err="1" smtClean="0">
                <a:latin typeface="Arial" pitchFamily="34" charset="0"/>
                <a:cs typeface="Arial" pitchFamily="34" charset="0"/>
              </a:rPr>
              <a:t>Microbiol</a:t>
            </a:r>
            <a:r>
              <a:rPr lang="fr-FR" altLang="fr-FR" sz="600" dirty="0" smtClean="0">
                <a:latin typeface="Arial" pitchFamily="34" charset="0"/>
                <a:cs typeface="Arial" pitchFamily="34" charset="0"/>
              </a:rPr>
              <a:t> 2015 95(6), 945–970</a:t>
            </a:r>
            <a:r>
              <a:rPr lang="fr-BE" sz="600" dirty="0" smtClean="0">
                <a:latin typeface="Arial" pitchFamily="34" charset="0"/>
                <a:cs typeface="Arial" pitchFamily="34" charset="0"/>
              </a:rPr>
              <a:t>. </a:t>
            </a:r>
            <a:endParaRPr lang="en-GB" altLang="fr-FR" sz="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7" name="Picture 8" descr="Belspo_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281" y="9498206"/>
            <a:ext cx="822027" cy="236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" name="Text Box 47"/>
          <p:cNvSpPr txBox="1">
            <a:spLocks noChangeArrowheads="1"/>
          </p:cNvSpPr>
          <p:nvPr/>
        </p:nvSpPr>
        <p:spPr bwMode="auto">
          <a:xfrm>
            <a:off x="5301208" y="9165468"/>
            <a:ext cx="13970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itchFamily="34" charset="0"/>
              <a:buChar char="›"/>
              <a:defRPr sz="26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fr-FR" sz="800" b="1" dirty="0">
                <a:solidFill>
                  <a:schemeClr val="accent6"/>
                </a:solidFill>
                <a:latin typeface="Arial" charset="0"/>
              </a:rPr>
              <a:t>Acknowledgement to</a:t>
            </a:r>
          </a:p>
        </p:txBody>
      </p:sp>
      <p:pic>
        <p:nvPicPr>
          <p:cNvPr id="18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217" y="9399494"/>
            <a:ext cx="481013" cy="33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2" name="Titre 1"/>
          <p:cNvSpPr txBox="1">
            <a:spLocks/>
          </p:cNvSpPr>
          <p:nvPr/>
        </p:nvSpPr>
        <p:spPr>
          <a:xfrm>
            <a:off x="404664" y="3860879"/>
            <a:ext cx="2448272" cy="312035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700" b="0" dirty="0" smtClean="0">
                <a:solidFill>
                  <a:srgbClr val="0070C0"/>
                </a:solidFill>
                <a:effectLst/>
              </a:rPr>
              <a:t>1) P</a:t>
            </a:r>
            <a:r>
              <a:rPr lang="fr-BE" sz="700" b="0" cap="none" dirty="0" smtClean="0">
                <a:solidFill>
                  <a:srgbClr val="0070C0"/>
                </a:solidFill>
                <a:effectLst/>
              </a:rPr>
              <a:t>urification of the </a:t>
            </a:r>
            <a:r>
              <a:rPr lang="fr-BE" sz="700" b="0" cap="none" dirty="0" err="1" smtClean="0">
                <a:solidFill>
                  <a:srgbClr val="0070C0"/>
                </a:solidFill>
                <a:effectLst/>
              </a:rPr>
              <a:t>FtsBLQ</a:t>
            </a:r>
            <a:r>
              <a:rPr lang="fr-BE" sz="700" b="0" cap="none" dirty="0" smtClean="0">
                <a:solidFill>
                  <a:srgbClr val="0070C0"/>
                </a:solidFill>
                <a:effectLst/>
              </a:rPr>
              <a:t> </a:t>
            </a:r>
            <a:r>
              <a:rPr lang="fr-BE" sz="700" b="0" cap="none" dirty="0" err="1" smtClean="0">
                <a:solidFill>
                  <a:srgbClr val="0070C0"/>
                </a:solidFill>
                <a:effectLst/>
              </a:rPr>
              <a:t>complex</a:t>
            </a:r>
            <a:endParaRPr lang="fr-BE" sz="700" b="0" cap="none" dirty="0">
              <a:solidFill>
                <a:srgbClr val="0070C0"/>
              </a:solidFill>
              <a:effectLst/>
            </a:endParaRPr>
          </a:p>
        </p:txBody>
      </p:sp>
      <p:sp>
        <p:nvSpPr>
          <p:cNvPr id="152" name="Titre 1"/>
          <p:cNvSpPr txBox="1">
            <a:spLocks/>
          </p:cNvSpPr>
          <p:nvPr/>
        </p:nvSpPr>
        <p:spPr>
          <a:xfrm>
            <a:off x="404664" y="5087652"/>
            <a:ext cx="2495072" cy="312035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700" b="0" dirty="0" smtClean="0">
                <a:solidFill>
                  <a:schemeClr val="accent1"/>
                </a:solidFill>
                <a:effectLst/>
              </a:rPr>
              <a:t>2) 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FtsBLQ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complex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interacts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with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the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FtsW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-PBP3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complex</a:t>
            </a:r>
            <a:endParaRPr lang="fr-BE" sz="700" b="0" cap="none" dirty="0" smtClean="0">
              <a:solidFill>
                <a:schemeClr val="accent1"/>
              </a:solidFill>
              <a:effectLst/>
            </a:endParaRPr>
          </a:p>
          <a:p>
            <a:pPr algn="l"/>
            <a:endParaRPr lang="fr-BE" sz="700" b="0" cap="none" dirty="0" smtClean="0">
              <a:effectLst/>
            </a:endParaRPr>
          </a:p>
        </p:txBody>
      </p:sp>
      <p:sp>
        <p:nvSpPr>
          <p:cNvPr id="172" name="ZoneTexte 171"/>
          <p:cNvSpPr txBox="1"/>
          <p:nvPr/>
        </p:nvSpPr>
        <p:spPr>
          <a:xfrm>
            <a:off x="372860" y="5245625"/>
            <a:ext cx="2743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700" dirty="0" smtClean="0"/>
              <a:t>We performed co-expression of strep-</a:t>
            </a:r>
            <a:r>
              <a:rPr lang="en-US" sz="700" dirty="0" err="1" smtClean="0"/>
              <a:t>FtsB</a:t>
            </a:r>
            <a:r>
              <a:rPr lang="en-US" sz="700" dirty="0" smtClean="0"/>
              <a:t>, </a:t>
            </a:r>
            <a:r>
              <a:rPr lang="en-US" sz="700" dirty="0" err="1" smtClean="0"/>
              <a:t>FtsL</a:t>
            </a:r>
            <a:r>
              <a:rPr lang="en-US" sz="700" dirty="0" smtClean="0"/>
              <a:t>, </a:t>
            </a:r>
            <a:r>
              <a:rPr lang="en-US" sz="700" dirty="0" err="1" smtClean="0"/>
              <a:t>FtsQ</a:t>
            </a:r>
            <a:r>
              <a:rPr lang="en-US" sz="700" dirty="0" smtClean="0"/>
              <a:t>, with His-FtsW-PBP3 in </a:t>
            </a:r>
            <a:r>
              <a:rPr lang="en-US" sz="700" i="1" dirty="0"/>
              <a:t>E. coli</a:t>
            </a:r>
            <a:r>
              <a:rPr lang="en-US" sz="700" dirty="0"/>
              <a:t> followed by affinity </a:t>
            </a:r>
            <a:r>
              <a:rPr lang="en-US" sz="700" dirty="0" smtClean="0"/>
              <a:t>purification on  a Ni-NTA column (</a:t>
            </a:r>
            <a:r>
              <a:rPr lang="en-US" sz="700" b="1" dirty="0" smtClean="0"/>
              <a:t>figure </a:t>
            </a:r>
            <a:r>
              <a:rPr lang="en-US" sz="700" b="1" dirty="0" smtClean="0"/>
              <a:t>3</a:t>
            </a:r>
            <a:r>
              <a:rPr lang="en-US" sz="700" dirty="0" smtClean="0"/>
              <a:t>). </a:t>
            </a:r>
            <a:r>
              <a:rPr lang="en-US" sz="700" dirty="0" smtClean="0"/>
              <a:t>These results suggest that the proteins FtsW-PBP3 and </a:t>
            </a:r>
            <a:r>
              <a:rPr lang="en-US" sz="700" dirty="0" err="1" smtClean="0"/>
              <a:t>FtsBLQ</a:t>
            </a:r>
            <a:r>
              <a:rPr lang="en-US" sz="700" dirty="0" smtClean="0"/>
              <a:t> form a larger </a:t>
            </a:r>
            <a:r>
              <a:rPr lang="en-US" sz="700" dirty="0" smtClean="0"/>
              <a:t>complex.</a:t>
            </a:r>
            <a:endParaRPr lang="en-US" sz="700" dirty="0"/>
          </a:p>
        </p:txBody>
      </p:sp>
      <p:sp>
        <p:nvSpPr>
          <p:cNvPr id="173" name="Flèche droite 172"/>
          <p:cNvSpPr/>
          <p:nvPr/>
        </p:nvSpPr>
        <p:spPr>
          <a:xfrm>
            <a:off x="2331208" y="4273728"/>
            <a:ext cx="288032" cy="2340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7" name="Titre 1"/>
          <p:cNvSpPr txBox="1">
            <a:spLocks/>
          </p:cNvSpPr>
          <p:nvPr/>
        </p:nvSpPr>
        <p:spPr>
          <a:xfrm>
            <a:off x="437964" y="7645318"/>
            <a:ext cx="2160240" cy="312035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1200" cap="none" dirty="0">
                <a:solidFill>
                  <a:schemeClr val="accent1"/>
                </a:solidFill>
                <a:effectLst/>
              </a:rPr>
              <a:t>Conclusions and Perspectives</a:t>
            </a:r>
          </a:p>
          <a:p>
            <a:pPr algn="l"/>
            <a:endParaRPr lang="fr-BE" sz="1200" cap="none" dirty="0">
              <a:solidFill>
                <a:schemeClr val="accent1"/>
              </a:solidFill>
              <a:effectLst/>
            </a:endParaRPr>
          </a:p>
        </p:txBody>
      </p:sp>
      <p:sp>
        <p:nvSpPr>
          <p:cNvPr id="178" name="ZoneTexte 177"/>
          <p:cNvSpPr txBox="1"/>
          <p:nvPr/>
        </p:nvSpPr>
        <p:spPr>
          <a:xfrm>
            <a:off x="398092" y="7880921"/>
            <a:ext cx="271253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700" dirty="0" smtClean="0"/>
              <a:t>Using co-expression and co-purification experiments, we </a:t>
            </a:r>
            <a:r>
              <a:rPr lang="en-US" sz="700" dirty="0" smtClean="0"/>
              <a:t>reconstituted </a:t>
            </a:r>
            <a:r>
              <a:rPr lang="en-US" sz="700" dirty="0" smtClean="0"/>
              <a:t>the </a:t>
            </a:r>
            <a:r>
              <a:rPr lang="en-US" sz="700" dirty="0" err="1" smtClean="0"/>
              <a:t>FtsBLQ</a:t>
            </a:r>
            <a:r>
              <a:rPr lang="en-US" sz="700" dirty="0" smtClean="0"/>
              <a:t> complex and we showed that </a:t>
            </a:r>
            <a:r>
              <a:rPr lang="en-US" sz="700" dirty="0" err="1" smtClean="0"/>
              <a:t>FtsBLQ</a:t>
            </a:r>
            <a:r>
              <a:rPr lang="en-US" sz="700" dirty="0" smtClean="0"/>
              <a:t> interacts strongly with the complex FtsW-PBP3 to form a larger </a:t>
            </a:r>
            <a:r>
              <a:rPr lang="en-US" sz="700" dirty="0" smtClean="0"/>
              <a:t>sub-complex. </a:t>
            </a:r>
            <a:r>
              <a:rPr lang="en-US" sz="700" dirty="0" smtClean="0"/>
              <a:t>We also demonstrated that </a:t>
            </a:r>
            <a:r>
              <a:rPr lang="en-US" sz="700" dirty="0" err="1" smtClean="0"/>
              <a:t>FtsBLQ</a:t>
            </a:r>
            <a:r>
              <a:rPr lang="en-US" sz="700" dirty="0" smtClean="0"/>
              <a:t> interacts with FtsN. Reconstitution of larger complex are in </a:t>
            </a:r>
            <a:r>
              <a:rPr lang="en-US" sz="700" dirty="0" smtClean="0"/>
              <a:t>progress </a:t>
            </a:r>
            <a:r>
              <a:rPr lang="en-GB" sz="700" dirty="0"/>
              <a:t>w</a:t>
            </a:r>
            <a:r>
              <a:rPr lang="en-GB" sz="700" dirty="0" smtClean="0"/>
              <a:t>ith </a:t>
            </a:r>
            <a:r>
              <a:rPr lang="en-GB" sz="700" dirty="0" smtClean="0"/>
              <a:t>the aim to study  </a:t>
            </a:r>
            <a:r>
              <a:rPr lang="en-US" sz="700" dirty="0" smtClean="0"/>
              <a:t>the </a:t>
            </a:r>
            <a:r>
              <a:rPr lang="en-US" sz="700" dirty="0"/>
              <a:t>effect of both </a:t>
            </a:r>
            <a:r>
              <a:rPr lang="en-US" sz="700" dirty="0" err="1"/>
              <a:t>FtsBLQ</a:t>
            </a:r>
            <a:r>
              <a:rPr lang="en-US" sz="700" dirty="0"/>
              <a:t> and FtsN </a:t>
            </a:r>
            <a:r>
              <a:rPr lang="en-US" sz="700" dirty="0" smtClean="0"/>
              <a:t> on PBP3 and/or PBP1b activities using labelled </a:t>
            </a:r>
            <a:r>
              <a:rPr lang="en-US" sz="700" dirty="0" smtClean="0"/>
              <a:t>lipid </a:t>
            </a:r>
            <a:r>
              <a:rPr lang="en-US" sz="700" dirty="0" smtClean="0"/>
              <a:t>II.</a:t>
            </a:r>
            <a:endParaRPr lang="en-US" sz="700" dirty="0"/>
          </a:p>
        </p:txBody>
      </p:sp>
      <p:pic>
        <p:nvPicPr>
          <p:cNvPr id="31" name="Image 16" descr="Divisome_04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12977" y="1754645"/>
            <a:ext cx="1428909" cy="1482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ZoneTexte 32"/>
          <p:cNvSpPr txBox="1"/>
          <p:nvPr/>
        </p:nvSpPr>
        <p:spPr>
          <a:xfrm>
            <a:off x="4437112" y="2690748"/>
            <a:ext cx="2016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600" b="1" u="sng" dirty="0" smtClean="0"/>
              <a:t>Figure 1</a:t>
            </a:r>
            <a:r>
              <a:rPr lang="fr-BE" sz="600" dirty="0" smtClean="0"/>
              <a:t> :</a:t>
            </a:r>
          </a:p>
          <a:p>
            <a:pPr algn="just"/>
            <a:r>
              <a:rPr lang="fr-BE" sz="600" b="1" dirty="0" smtClean="0"/>
              <a:t>A</a:t>
            </a:r>
            <a:r>
              <a:rPr lang="fr-BE" sz="600" dirty="0" smtClean="0"/>
              <a:t>. </a:t>
            </a:r>
            <a:r>
              <a:rPr lang="fr-BE" sz="600" dirty="0" err="1" smtClean="0"/>
              <a:t>Schematic</a:t>
            </a:r>
            <a:r>
              <a:rPr lang="fr-BE" sz="600" dirty="0" smtClean="0"/>
              <a:t> </a:t>
            </a:r>
            <a:r>
              <a:rPr lang="fr-BE" sz="600" dirty="0" err="1" smtClean="0"/>
              <a:t>representation</a:t>
            </a:r>
            <a:r>
              <a:rPr lang="fr-BE" sz="600" dirty="0" smtClean="0"/>
              <a:t> of the divisome in </a:t>
            </a:r>
            <a:r>
              <a:rPr lang="fr-BE" sz="600" i="1" dirty="0" smtClean="0"/>
              <a:t>E. coli</a:t>
            </a:r>
            <a:r>
              <a:rPr lang="fr-BE" sz="600" dirty="0" smtClean="0"/>
              <a:t>. </a:t>
            </a:r>
          </a:p>
          <a:p>
            <a:pPr algn="just"/>
            <a:endParaRPr lang="fr-BE" sz="600" dirty="0" smtClean="0"/>
          </a:p>
          <a:p>
            <a:pPr algn="just"/>
            <a:r>
              <a:rPr lang="fr-BE" sz="600" b="1" dirty="0" smtClean="0"/>
              <a:t>B</a:t>
            </a:r>
            <a:r>
              <a:rPr lang="fr-BE" sz="600" dirty="0" smtClean="0"/>
              <a:t>. Model for PG </a:t>
            </a:r>
            <a:r>
              <a:rPr lang="fr-BE" sz="600" dirty="0" err="1" smtClean="0"/>
              <a:t>synthsesis</a:t>
            </a:r>
            <a:r>
              <a:rPr lang="fr-BE" sz="600" dirty="0" smtClean="0"/>
              <a:t> activation by the collaboration of </a:t>
            </a:r>
            <a:r>
              <a:rPr lang="fr-BE" sz="600" dirty="0" err="1" smtClean="0"/>
              <a:t>FtsN</a:t>
            </a:r>
            <a:r>
              <a:rPr lang="fr-BE" sz="600" dirty="0" smtClean="0"/>
              <a:t> and FtsBLQ.</a:t>
            </a:r>
            <a:endParaRPr lang="fr-BE" sz="600" u="sng" dirty="0"/>
          </a:p>
        </p:txBody>
      </p:sp>
      <p:pic>
        <p:nvPicPr>
          <p:cNvPr id="1031" name="Picture 7" descr="C:\Users\adrien\Desktop\Screenshot_5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5145" y="1676636"/>
            <a:ext cx="1824725" cy="1014113"/>
          </a:xfrm>
          <a:prstGeom prst="rect">
            <a:avLst/>
          </a:prstGeom>
          <a:noFill/>
        </p:spPr>
      </p:pic>
      <p:sp>
        <p:nvSpPr>
          <p:cNvPr id="34" name="Rectangle à coins arrondis 33"/>
          <p:cNvSpPr/>
          <p:nvPr/>
        </p:nvSpPr>
        <p:spPr>
          <a:xfrm>
            <a:off x="260648" y="1364601"/>
            <a:ext cx="6336704" cy="19502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5" name="Rectangle à coins arrondis 34"/>
          <p:cNvSpPr/>
          <p:nvPr/>
        </p:nvSpPr>
        <p:spPr>
          <a:xfrm>
            <a:off x="260648" y="3411876"/>
            <a:ext cx="6336704" cy="41334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1" name="Rectangle à coins arrondis 40"/>
          <p:cNvSpPr/>
          <p:nvPr/>
        </p:nvSpPr>
        <p:spPr>
          <a:xfrm>
            <a:off x="260648" y="7626821"/>
            <a:ext cx="6336704" cy="13586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60790" y="7779960"/>
            <a:ext cx="70135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ZoneTexte 42"/>
          <p:cNvSpPr txBox="1"/>
          <p:nvPr/>
        </p:nvSpPr>
        <p:spPr>
          <a:xfrm>
            <a:off x="3550196" y="8189456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>
                <a:solidFill>
                  <a:srgbClr val="00B050"/>
                </a:solidFill>
              </a:rPr>
              <a:t>FtsW</a:t>
            </a:r>
            <a:endParaRPr lang="fr-BE" sz="700" dirty="0">
              <a:solidFill>
                <a:srgbClr val="00B050"/>
              </a:solidFill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3640044" y="7774455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>
                <a:solidFill>
                  <a:schemeClr val="accent3"/>
                </a:solidFill>
              </a:rPr>
              <a:t>   PBP3</a:t>
            </a:r>
            <a:endParaRPr lang="fr-BE" sz="700" dirty="0">
              <a:solidFill>
                <a:schemeClr val="accent3"/>
              </a:solidFill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4149502" y="7751788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>
                <a:solidFill>
                  <a:srgbClr val="7030A0"/>
                </a:solidFill>
              </a:rPr>
              <a:t>  </a:t>
            </a:r>
            <a:r>
              <a:rPr lang="fr-BE" sz="700" dirty="0" err="1" smtClean="0">
                <a:solidFill>
                  <a:srgbClr val="7030A0"/>
                </a:solidFill>
              </a:rPr>
              <a:t>FtsQ</a:t>
            </a:r>
            <a:endParaRPr lang="fr-BE" sz="700" dirty="0">
              <a:solidFill>
                <a:srgbClr val="7030A0"/>
              </a:solidFill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4093034" y="8507232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>
                <a:solidFill>
                  <a:schemeClr val="tx2"/>
                </a:solidFill>
              </a:rPr>
              <a:t>FtsB</a:t>
            </a:r>
            <a:endParaRPr lang="fr-BE" sz="700" dirty="0">
              <a:solidFill>
                <a:schemeClr val="tx2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4264486" y="8411263"/>
            <a:ext cx="57606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>
                <a:solidFill>
                  <a:srgbClr val="00B0F0"/>
                </a:solidFill>
              </a:rPr>
              <a:t>FtsL</a:t>
            </a:r>
            <a:endParaRPr lang="fr-BE" sz="700" dirty="0">
              <a:solidFill>
                <a:srgbClr val="00B0F0"/>
              </a:solidFill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5243619" y="3677328"/>
            <a:ext cx="119856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fr-BE" sz="600" b="1" u="sng" dirty="0" smtClean="0"/>
              <a:t>Figure 2</a:t>
            </a:r>
            <a:r>
              <a:rPr lang="fr-BE" sz="600" dirty="0" smtClean="0"/>
              <a:t> :  </a:t>
            </a:r>
            <a:endParaRPr lang="fr-BE" sz="600" dirty="0" smtClean="0"/>
          </a:p>
          <a:p>
            <a:pPr algn="just"/>
            <a:r>
              <a:rPr lang="fr-BE" sz="600" b="1" dirty="0" smtClean="0"/>
              <a:t>A</a:t>
            </a:r>
            <a:r>
              <a:rPr lang="fr-BE" sz="600" dirty="0" smtClean="0"/>
              <a:t>. </a:t>
            </a:r>
            <a:r>
              <a:rPr lang="fr-BE" sz="600" dirty="0" err="1" smtClean="0"/>
              <a:t>Coexpression</a:t>
            </a:r>
            <a:r>
              <a:rPr lang="fr-BE" sz="600" dirty="0" smtClean="0"/>
              <a:t> </a:t>
            </a:r>
            <a:r>
              <a:rPr lang="fr-BE" sz="600" dirty="0" smtClean="0"/>
              <a:t>and purification of </a:t>
            </a:r>
            <a:r>
              <a:rPr lang="fr-BE" sz="600" dirty="0" err="1" smtClean="0"/>
              <a:t>FtsBLQ</a:t>
            </a:r>
            <a:r>
              <a:rPr lang="fr-BE" sz="600" dirty="0" smtClean="0"/>
              <a:t> </a:t>
            </a:r>
            <a:r>
              <a:rPr lang="fr-BE" sz="600" dirty="0" err="1" smtClean="0"/>
              <a:t>complex</a:t>
            </a:r>
            <a:r>
              <a:rPr lang="fr-BE" sz="600" dirty="0" smtClean="0"/>
              <a:t> on IMAC. </a:t>
            </a:r>
            <a:endParaRPr lang="fr-BE" sz="600" dirty="0" smtClean="0"/>
          </a:p>
          <a:p>
            <a:pPr algn="just"/>
            <a:r>
              <a:rPr lang="fr-BE" sz="600" b="1" dirty="0" smtClean="0"/>
              <a:t>B. </a:t>
            </a:r>
            <a:r>
              <a:rPr lang="fr-BE" sz="600" dirty="0" smtClean="0"/>
              <a:t>Western </a:t>
            </a:r>
            <a:r>
              <a:rPr lang="fr-BE" sz="600" dirty="0" smtClean="0"/>
              <a:t>blot </a:t>
            </a:r>
            <a:r>
              <a:rPr lang="fr-BE" sz="600" dirty="0" err="1" smtClean="0"/>
              <a:t>performed</a:t>
            </a:r>
            <a:r>
              <a:rPr lang="fr-BE" sz="600" dirty="0" smtClean="0"/>
              <a:t> on </a:t>
            </a:r>
            <a:r>
              <a:rPr lang="fr-BE" sz="600" dirty="0" err="1" smtClean="0"/>
              <a:t>FtsBLQ</a:t>
            </a:r>
            <a:r>
              <a:rPr lang="fr-BE" sz="600" dirty="0" smtClean="0"/>
              <a:t>. </a:t>
            </a:r>
            <a:r>
              <a:rPr lang="fr-BE" sz="600" b="1" dirty="0"/>
              <a:t>C</a:t>
            </a:r>
            <a:r>
              <a:rPr lang="fr-BE" sz="600" dirty="0" smtClean="0"/>
              <a:t>. </a:t>
            </a:r>
            <a:r>
              <a:rPr lang="fr-BE" sz="600" dirty="0" err="1" smtClean="0"/>
              <a:t>After</a:t>
            </a:r>
            <a:r>
              <a:rPr lang="fr-BE" sz="600" dirty="0" smtClean="0"/>
              <a:t> gel filtration.                                  </a:t>
            </a:r>
            <a:endParaRPr lang="fr-BE" sz="600" u="sng" dirty="0"/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62837" y="6061195"/>
            <a:ext cx="272029" cy="132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ZoneTexte 48"/>
          <p:cNvSpPr txBox="1"/>
          <p:nvPr/>
        </p:nvSpPr>
        <p:spPr>
          <a:xfrm>
            <a:off x="476064" y="6418904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/>
              <a:t>FtsW</a:t>
            </a:r>
            <a:endParaRPr lang="fr-BE" sz="700" dirty="0"/>
          </a:p>
        </p:txBody>
      </p:sp>
      <p:sp>
        <p:nvSpPr>
          <p:cNvPr id="52" name="ZoneTexte 51"/>
          <p:cNvSpPr txBox="1"/>
          <p:nvPr/>
        </p:nvSpPr>
        <p:spPr>
          <a:xfrm>
            <a:off x="429516" y="6685577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/>
              <a:t>FtsW</a:t>
            </a:r>
            <a:r>
              <a:rPr lang="fr-BE" sz="700" dirty="0" smtClean="0"/>
              <a:t>*</a:t>
            </a:r>
            <a:endParaRPr lang="fr-BE" sz="700" dirty="0"/>
          </a:p>
        </p:txBody>
      </p:sp>
      <p:sp>
        <p:nvSpPr>
          <p:cNvPr id="54" name="ZoneTexte 53"/>
          <p:cNvSpPr txBox="1"/>
          <p:nvPr/>
        </p:nvSpPr>
        <p:spPr>
          <a:xfrm>
            <a:off x="525377" y="7149846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/>
              <a:t>FtsB</a:t>
            </a:r>
            <a:endParaRPr lang="fr-BE" sz="700" dirty="0" smtClean="0"/>
          </a:p>
        </p:txBody>
      </p:sp>
      <p:sp>
        <p:nvSpPr>
          <p:cNvPr id="55" name="ZoneTexte 54"/>
          <p:cNvSpPr txBox="1"/>
          <p:nvPr/>
        </p:nvSpPr>
        <p:spPr>
          <a:xfrm>
            <a:off x="522612" y="7244610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</a:t>
            </a:r>
            <a:r>
              <a:rPr lang="fr-BE" sz="700" dirty="0" err="1"/>
              <a:t>L</a:t>
            </a:r>
            <a:endParaRPr lang="fr-BE" sz="700" dirty="0"/>
          </a:p>
        </p:txBody>
      </p:sp>
      <p:sp>
        <p:nvSpPr>
          <p:cNvPr id="56" name="ZoneTexte 55"/>
          <p:cNvSpPr txBox="1"/>
          <p:nvPr/>
        </p:nvSpPr>
        <p:spPr>
          <a:xfrm>
            <a:off x="4659586" y="4134946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FtsQ</a:t>
            </a:r>
            <a:endParaRPr lang="fr-BE" sz="700" dirty="0"/>
          </a:p>
        </p:txBody>
      </p:sp>
      <p:sp>
        <p:nvSpPr>
          <p:cNvPr id="57" name="ZoneTexte 56"/>
          <p:cNvSpPr txBox="1"/>
          <p:nvPr/>
        </p:nvSpPr>
        <p:spPr>
          <a:xfrm>
            <a:off x="476064" y="6187761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PBP3</a:t>
            </a:r>
            <a:endParaRPr lang="fr-BE" sz="700" dirty="0"/>
          </a:p>
        </p:txBody>
      </p:sp>
      <p:sp>
        <p:nvSpPr>
          <p:cNvPr id="58" name="ZoneTexte 57"/>
          <p:cNvSpPr txBox="1"/>
          <p:nvPr/>
        </p:nvSpPr>
        <p:spPr>
          <a:xfrm>
            <a:off x="2734614" y="5820274"/>
            <a:ext cx="95115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600" b="1" u="sng" dirty="0" smtClean="0"/>
              <a:t>Figure </a:t>
            </a:r>
            <a:r>
              <a:rPr lang="fr-BE" sz="600" b="1" u="sng" dirty="0" smtClean="0"/>
              <a:t>3</a:t>
            </a:r>
            <a:r>
              <a:rPr lang="fr-BE" sz="600" dirty="0" smtClean="0"/>
              <a:t>  </a:t>
            </a:r>
            <a:r>
              <a:rPr lang="fr-BE" sz="600" dirty="0" smtClean="0"/>
              <a:t>: </a:t>
            </a:r>
          </a:p>
          <a:p>
            <a:pPr algn="just"/>
            <a:r>
              <a:rPr lang="fr-BE" sz="600" b="1" dirty="0" smtClean="0"/>
              <a:t>A</a:t>
            </a:r>
            <a:r>
              <a:rPr lang="fr-BE" sz="600" dirty="0" smtClean="0"/>
              <a:t>. </a:t>
            </a:r>
            <a:r>
              <a:rPr lang="fr-BE" sz="600" dirty="0" err="1" smtClean="0"/>
              <a:t>Coexpression</a:t>
            </a:r>
            <a:r>
              <a:rPr lang="fr-BE" sz="600" dirty="0" smtClean="0"/>
              <a:t> and purification of </a:t>
            </a:r>
            <a:r>
              <a:rPr lang="fr-BE" sz="600" dirty="0" err="1" smtClean="0"/>
              <a:t>HisFtsBLQ</a:t>
            </a:r>
            <a:r>
              <a:rPr lang="fr-BE" sz="600" dirty="0" smtClean="0"/>
              <a:t>/</a:t>
            </a:r>
            <a:r>
              <a:rPr lang="fr-BE" sz="600" dirty="0" err="1" smtClean="0"/>
              <a:t>FtsW</a:t>
            </a:r>
            <a:r>
              <a:rPr lang="fr-BE" sz="600" dirty="0" smtClean="0"/>
              <a:t>/PBP3 on IMAC. </a:t>
            </a:r>
          </a:p>
          <a:p>
            <a:pPr algn="just"/>
            <a:r>
              <a:rPr lang="fr-BE" sz="600" b="1" dirty="0"/>
              <a:t>B</a:t>
            </a:r>
            <a:r>
              <a:rPr lang="fr-BE" sz="600" dirty="0" smtClean="0"/>
              <a:t>. </a:t>
            </a:r>
            <a:r>
              <a:rPr lang="fr-BE" sz="600" dirty="0" err="1" smtClean="0"/>
              <a:t>FtsW</a:t>
            </a:r>
            <a:r>
              <a:rPr lang="fr-BE" sz="600" dirty="0" smtClean="0"/>
              <a:t>-PBP3 </a:t>
            </a:r>
            <a:r>
              <a:rPr lang="fr-BE" sz="600" dirty="0" err="1" smtClean="0"/>
              <a:t>complex</a:t>
            </a:r>
            <a:r>
              <a:rPr lang="fr-BE" sz="600" dirty="0" smtClean="0"/>
              <a:t> (control). </a:t>
            </a:r>
          </a:p>
          <a:p>
            <a:pPr algn="just"/>
            <a:r>
              <a:rPr lang="fr-BE" sz="600" b="1" dirty="0" smtClean="0"/>
              <a:t>C</a:t>
            </a:r>
            <a:r>
              <a:rPr lang="fr-BE" sz="600" dirty="0" smtClean="0"/>
              <a:t> </a:t>
            </a:r>
            <a:r>
              <a:rPr lang="fr-BE" sz="600" dirty="0" smtClean="0"/>
              <a:t>and </a:t>
            </a:r>
            <a:r>
              <a:rPr lang="fr-BE" sz="600" b="1" dirty="0" smtClean="0"/>
              <a:t>D</a:t>
            </a:r>
            <a:r>
              <a:rPr lang="fr-BE" sz="600" dirty="0" smtClean="0"/>
              <a:t>. PBP3 </a:t>
            </a:r>
            <a:r>
              <a:rPr lang="fr-BE" sz="600" dirty="0" err="1" smtClean="0"/>
              <a:t>labelled</a:t>
            </a:r>
            <a:r>
              <a:rPr lang="fr-BE" sz="600" dirty="0" smtClean="0"/>
              <a:t> </a:t>
            </a:r>
            <a:r>
              <a:rPr lang="fr-BE" sz="600" dirty="0" err="1" smtClean="0"/>
              <a:t>with</a:t>
            </a:r>
            <a:r>
              <a:rPr lang="fr-BE" sz="600" dirty="0" smtClean="0"/>
              <a:t> fluorescent </a:t>
            </a:r>
            <a:r>
              <a:rPr lang="fr-BE" sz="600" dirty="0" err="1" smtClean="0"/>
              <a:t>ampicillin</a:t>
            </a:r>
            <a:r>
              <a:rPr lang="fr-BE" sz="600" dirty="0" smtClean="0"/>
              <a:t>.  </a:t>
            </a:r>
          </a:p>
          <a:p>
            <a:pPr algn="just"/>
            <a:r>
              <a:rPr lang="fr-BE" sz="600" b="1" dirty="0" smtClean="0"/>
              <a:t>E</a:t>
            </a:r>
            <a:r>
              <a:rPr lang="fr-BE" sz="600" dirty="0" smtClean="0"/>
              <a:t>. Western blot </a:t>
            </a:r>
            <a:r>
              <a:rPr lang="fr-BE" sz="600" dirty="0" err="1" smtClean="0"/>
              <a:t>performed</a:t>
            </a:r>
            <a:r>
              <a:rPr lang="fr-BE" sz="600" dirty="0" smtClean="0"/>
              <a:t> on </a:t>
            </a:r>
            <a:r>
              <a:rPr lang="fr-BE" sz="600" dirty="0" err="1" smtClean="0"/>
              <a:t>HisFtsBLQ</a:t>
            </a:r>
            <a:r>
              <a:rPr lang="fr-BE" sz="600" dirty="0" smtClean="0"/>
              <a:t>/</a:t>
            </a:r>
            <a:r>
              <a:rPr lang="fr-BE" sz="600" dirty="0" err="1" smtClean="0"/>
              <a:t>FtsW</a:t>
            </a:r>
            <a:r>
              <a:rPr lang="fr-BE" sz="600" dirty="0" smtClean="0"/>
              <a:t>/PBP3 </a:t>
            </a:r>
            <a:r>
              <a:rPr lang="fr-BE" sz="600" dirty="0" err="1" smtClean="0"/>
              <a:t>complex</a:t>
            </a:r>
            <a:r>
              <a:rPr lang="fr-BE" sz="600" dirty="0" smtClean="0"/>
              <a:t>.</a:t>
            </a:r>
          </a:p>
          <a:p>
            <a:pPr algn="just"/>
            <a:endParaRPr lang="fr-BE" sz="600" dirty="0" smtClean="0"/>
          </a:p>
          <a:p>
            <a:pPr algn="just"/>
            <a:r>
              <a:rPr lang="fr-BE" sz="600" dirty="0" err="1" smtClean="0"/>
              <a:t>FtsW</a:t>
            </a:r>
            <a:r>
              <a:rPr lang="fr-BE" sz="600" dirty="0" smtClean="0"/>
              <a:t>* = </a:t>
            </a:r>
            <a:r>
              <a:rPr lang="fr-BE" sz="600" dirty="0" err="1" smtClean="0"/>
              <a:t>degradation</a:t>
            </a:r>
            <a:r>
              <a:rPr lang="fr-BE" sz="600" dirty="0" smtClean="0"/>
              <a:t> of FtsW.</a:t>
            </a:r>
            <a:endParaRPr lang="fr-BE" sz="600" u="sng" dirty="0"/>
          </a:p>
        </p:txBody>
      </p:sp>
      <p:sp>
        <p:nvSpPr>
          <p:cNvPr id="61" name="ZoneTexte 60"/>
          <p:cNvSpPr txBox="1"/>
          <p:nvPr/>
        </p:nvSpPr>
        <p:spPr>
          <a:xfrm>
            <a:off x="2982820" y="3564645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A</a:t>
            </a:r>
            <a:endParaRPr lang="fr-BE" sz="700" b="1" dirty="0"/>
          </a:p>
        </p:txBody>
      </p:sp>
      <p:sp>
        <p:nvSpPr>
          <p:cNvPr id="63" name="ZoneTexte 62"/>
          <p:cNvSpPr txBox="1"/>
          <p:nvPr/>
        </p:nvSpPr>
        <p:spPr>
          <a:xfrm>
            <a:off x="4297546" y="3565903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C</a:t>
            </a:r>
            <a:endParaRPr lang="fr-BE" sz="700" b="1" dirty="0"/>
          </a:p>
        </p:txBody>
      </p:sp>
      <p:sp>
        <p:nvSpPr>
          <p:cNvPr id="64" name="ZoneTexte 63"/>
          <p:cNvSpPr txBox="1"/>
          <p:nvPr/>
        </p:nvSpPr>
        <p:spPr>
          <a:xfrm>
            <a:off x="804553" y="5874424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A</a:t>
            </a:r>
            <a:endParaRPr lang="fr-BE" sz="700" b="1" dirty="0"/>
          </a:p>
        </p:txBody>
      </p:sp>
      <p:sp>
        <p:nvSpPr>
          <p:cNvPr id="65" name="ZoneTexte 64"/>
          <p:cNvSpPr txBox="1"/>
          <p:nvPr/>
        </p:nvSpPr>
        <p:spPr>
          <a:xfrm>
            <a:off x="1083410" y="5879769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B</a:t>
            </a:r>
            <a:endParaRPr lang="fr-BE" sz="700" b="1" dirty="0"/>
          </a:p>
        </p:txBody>
      </p:sp>
      <p:sp>
        <p:nvSpPr>
          <p:cNvPr id="66" name="ZoneTexte 65"/>
          <p:cNvSpPr txBox="1"/>
          <p:nvPr/>
        </p:nvSpPr>
        <p:spPr>
          <a:xfrm>
            <a:off x="1338172" y="5872071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 C</a:t>
            </a:r>
            <a:endParaRPr lang="fr-BE" sz="700" b="1" dirty="0"/>
          </a:p>
        </p:txBody>
      </p:sp>
      <p:cxnSp>
        <p:nvCxnSpPr>
          <p:cNvPr id="79" name="Connecteur droit avec flèche 78"/>
          <p:cNvCxnSpPr/>
          <p:nvPr/>
        </p:nvCxnSpPr>
        <p:spPr>
          <a:xfrm flipH="1">
            <a:off x="4571604" y="4235425"/>
            <a:ext cx="144016" cy="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ZoneTexte 80"/>
          <p:cNvSpPr txBox="1"/>
          <p:nvPr/>
        </p:nvSpPr>
        <p:spPr>
          <a:xfrm>
            <a:off x="4659256" y="4447236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FtsB</a:t>
            </a:r>
            <a:endParaRPr lang="fr-BE" sz="700" dirty="0"/>
          </a:p>
        </p:txBody>
      </p:sp>
      <p:sp>
        <p:nvSpPr>
          <p:cNvPr id="84" name="ZoneTexte 83"/>
          <p:cNvSpPr txBox="1"/>
          <p:nvPr/>
        </p:nvSpPr>
        <p:spPr>
          <a:xfrm>
            <a:off x="4654814" y="4531380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FtsL</a:t>
            </a:r>
            <a:endParaRPr lang="fr-BE" sz="700" dirty="0"/>
          </a:p>
        </p:txBody>
      </p:sp>
      <p:sp>
        <p:nvSpPr>
          <p:cNvPr id="87" name="ZoneTexte 86"/>
          <p:cNvSpPr txBox="1"/>
          <p:nvPr/>
        </p:nvSpPr>
        <p:spPr>
          <a:xfrm>
            <a:off x="467616" y="6559184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FtsQ</a:t>
            </a:r>
            <a:endParaRPr lang="fr-BE" sz="700" dirty="0"/>
          </a:p>
        </p:txBody>
      </p:sp>
      <p:sp>
        <p:nvSpPr>
          <p:cNvPr id="89" name="ZoneTexte 88"/>
          <p:cNvSpPr txBox="1"/>
          <p:nvPr/>
        </p:nvSpPr>
        <p:spPr>
          <a:xfrm>
            <a:off x="3826544" y="1710766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A</a:t>
            </a:r>
            <a:endParaRPr lang="fr-BE" sz="700" b="1" dirty="0"/>
          </a:p>
        </p:txBody>
      </p:sp>
      <p:sp>
        <p:nvSpPr>
          <p:cNvPr id="90" name="ZoneTexte 89"/>
          <p:cNvSpPr txBox="1"/>
          <p:nvPr/>
        </p:nvSpPr>
        <p:spPr>
          <a:xfrm>
            <a:off x="4739770" y="1710766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B</a:t>
            </a:r>
            <a:endParaRPr lang="fr-BE" sz="700" b="1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96324" y="6045904"/>
            <a:ext cx="238125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" name="ZoneTexte 90"/>
          <p:cNvSpPr txBox="1"/>
          <p:nvPr/>
        </p:nvSpPr>
        <p:spPr>
          <a:xfrm>
            <a:off x="1606407" y="5873434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D</a:t>
            </a:r>
            <a:endParaRPr lang="fr-BE" sz="700" b="1" dirty="0"/>
          </a:p>
        </p:txBody>
      </p:sp>
      <p:sp>
        <p:nvSpPr>
          <p:cNvPr id="88" name="ZoneTexte 87"/>
          <p:cNvSpPr txBox="1"/>
          <p:nvPr/>
        </p:nvSpPr>
        <p:spPr>
          <a:xfrm>
            <a:off x="2120489" y="5664843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E</a:t>
            </a:r>
            <a:endParaRPr lang="fr-BE" sz="700" b="1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846" y="6011304"/>
            <a:ext cx="248786" cy="1292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558" y="6081651"/>
            <a:ext cx="247650" cy="12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980" y="3795589"/>
            <a:ext cx="3810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546" y="3896685"/>
            <a:ext cx="256286" cy="860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Image 81"/>
          <p:cNvPicPr/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-4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477" y="4005493"/>
            <a:ext cx="254600" cy="729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7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237" y="3773437"/>
            <a:ext cx="273374" cy="951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9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075" y="3783749"/>
            <a:ext cx="314325" cy="942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2" name="Connecteur droit avec flèche 91"/>
          <p:cNvCxnSpPr/>
          <p:nvPr/>
        </p:nvCxnSpPr>
        <p:spPr>
          <a:xfrm flipH="1">
            <a:off x="4567944" y="4565723"/>
            <a:ext cx="144016" cy="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avec flèche 93"/>
          <p:cNvCxnSpPr/>
          <p:nvPr/>
        </p:nvCxnSpPr>
        <p:spPr>
          <a:xfrm flipH="1">
            <a:off x="4562079" y="4635475"/>
            <a:ext cx="144016" cy="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3322180" y="3740872"/>
            <a:ext cx="193686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3215661" y="3556292"/>
            <a:ext cx="44422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err="1" smtClean="0"/>
              <a:t>Anti-Q</a:t>
            </a:r>
            <a:endParaRPr lang="fr-FR" sz="700" dirty="0"/>
          </a:p>
        </p:txBody>
      </p:sp>
      <p:cxnSp>
        <p:nvCxnSpPr>
          <p:cNvPr id="107" name="Connecteur droit 106"/>
          <p:cNvCxnSpPr/>
          <p:nvPr/>
        </p:nvCxnSpPr>
        <p:spPr>
          <a:xfrm>
            <a:off x="3598405" y="3740874"/>
            <a:ext cx="25689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108"/>
          <p:cNvCxnSpPr/>
          <p:nvPr/>
        </p:nvCxnSpPr>
        <p:spPr>
          <a:xfrm flipV="1">
            <a:off x="3960355" y="3740872"/>
            <a:ext cx="193686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ZoneTexte 109"/>
          <p:cNvSpPr txBox="1"/>
          <p:nvPr/>
        </p:nvSpPr>
        <p:spPr>
          <a:xfrm>
            <a:off x="3539856" y="3559867"/>
            <a:ext cx="44422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err="1" smtClean="0"/>
              <a:t>Anti-L</a:t>
            </a:r>
            <a:endParaRPr lang="fr-FR" sz="700" dirty="0"/>
          </a:p>
        </p:txBody>
      </p:sp>
      <p:sp>
        <p:nvSpPr>
          <p:cNvPr id="111" name="ZoneTexte 110"/>
          <p:cNvSpPr txBox="1"/>
          <p:nvPr/>
        </p:nvSpPr>
        <p:spPr>
          <a:xfrm>
            <a:off x="3854137" y="3566909"/>
            <a:ext cx="44422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err="1" smtClean="0"/>
              <a:t>Anti-B</a:t>
            </a:r>
            <a:endParaRPr lang="fr-FR" sz="700" dirty="0"/>
          </a:p>
        </p:txBody>
      </p:sp>
      <p:sp>
        <p:nvSpPr>
          <p:cNvPr id="112" name="ZoneTexte 111"/>
          <p:cNvSpPr txBox="1"/>
          <p:nvPr/>
        </p:nvSpPr>
        <p:spPr>
          <a:xfrm>
            <a:off x="3611411" y="3429896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/>
              <a:t>B</a:t>
            </a:r>
          </a:p>
        </p:txBody>
      </p:sp>
      <p:pic>
        <p:nvPicPr>
          <p:cNvPr id="113" name="Image 112"/>
          <p:cNvPicPr/>
          <p:nvPr/>
        </p:nvPicPr>
        <p:blipFill>
          <a:blip r:embed="rId19" cstate="print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rightnessContrast contrast="-2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554" y="6234829"/>
            <a:ext cx="214099" cy="1167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Image 114"/>
          <p:cNvPicPr/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637" y="6170011"/>
            <a:ext cx="232707" cy="12268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582" y="7804190"/>
            <a:ext cx="483503" cy="873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9" name="ZoneTexte 118"/>
          <p:cNvSpPr txBox="1"/>
          <p:nvPr/>
        </p:nvSpPr>
        <p:spPr>
          <a:xfrm>
            <a:off x="5368434" y="7750786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>
                <a:solidFill>
                  <a:srgbClr val="7030A0"/>
                </a:solidFill>
              </a:rPr>
              <a:t>  </a:t>
            </a:r>
            <a:r>
              <a:rPr lang="fr-BE" sz="700" dirty="0" err="1" smtClean="0">
                <a:solidFill>
                  <a:srgbClr val="7030A0"/>
                </a:solidFill>
              </a:rPr>
              <a:t>FtsQ</a:t>
            </a:r>
            <a:endParaRPr lang="fr-BE" sz="700" dirty="0">
              <a:solidFill>
                <a:srgbClr val="7030A0"/>
              </a:solidFill>
            </a:endParaRPr>
          </a:p>
        </p:txBody>
      </p:sp>
      <p:sp>
        <p:nvSpPr>
          <p:cNvPr id="120" name="ZoneTexte 119"/>
          <p:cNvSpPr txBox="1"/>
          <p:nvPr/>
        </p:nvSpPr>
        <p:spPr>
          <a:xfrm>
            <a:off x="4896991" y="7769835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>
                <a:solidFill>
                  <a:srgbClr val="FF0000"/>
                </a:solidFill>
              </a:rPr>
              <a:t>FtsN</a:t>
            </a:r>
            <a:endParaRPr lang="fr-BE" sz="700" dirty="0">
              <a:solidFill>
                <a:srgbClr val="FF0000"/>
              </a:solidFill>
            </a:endParaRPr>
          </a:p>
        </p:txBody>
      </p:sp>
      <p:sp>
        <p:nvSpPr>
          <p:cNvPr id="121" name="ZoneTexte 120"/>
          <p:cNvSpPr txBox="1"/>
          <p:nvPr/>
        </p:nvSpPr>
        <p:spPr>
          <a:xfrm>
            <a:off x="5483686" y="8411263"/>
            <a:ext cx="57606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>
                <a:solidFill>
                  <a:srgbClr val="00B0F0"/>
                </a:solidFill>
              </a:rPr>
              <a:t>FtsL</a:t>
            </a:r>
            <a:endParaRPr lang="fr-BE" sz="700" dirty="0">
              <a:solidFill>
                <a:srgbClr val="00B0F0"/>
              </a:solidFill>
            </a:endParaRPr>
          </a:p>
        </p:txBody>
      </p:sp>
      <p:sp>
        <p:nvSpPr>
          <p:cNvPr id="122" name="ZoneTexte 121"/>
          <p:cNvSpPr txBox="1"/>
          <p:nvPr/>
        </p:nvSpPr>
        <p:spPr>
          <a:xfrm>
            <a:off x="5293184" y="8507232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>
                <a:solidFill>
                  <a:schemeClr val="tx2"/>
                </a:solidFill>
              </a:rPr>
              <a:t>FtsB</a:t>
            </a:r>
            <a:endParaRPr lang="fr-BE" sz="700" dirty="0">
              <a:solidFill>
                <a:schemeClr val="tx2"/>
              </a:solidFill>
            </a:endParaRPr>
          </a:p>
        </p:txBody>
      </p:sp>
      <p:pic>
        <p:nvPicPr>
          <p:cNvPr id="123" name="Image 122"/>
          <p:cNvPicPr/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697" y="6020829"/>
            <a:ext cx="210616" cy="136651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9" name="Connecteur droit 58"/>
          <p:cNvCxnSpPr/>
          <p:nvPr/>
        </p:nvCxnSpPr>
        <p:spPr>
          <a:xfrm>
            <a:off x="3340102" y="3586944"/>
            <a:ext cx="809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>
            <a:off x="1881190" y="5834064"/>
            <a:ext cx="7328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ZoneTexte 135"/>
          <p:cNvSpPr txBox="1"/>
          <p:nvPr/>
        </p:nvSpPr>
        <p:spPr>
          <a:xfrm>
            <a:off x="1779290" y="5805489"/>
            <a:ext cx="44422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err="1" smtClean="0"/>
              <a:t>Anti-Q</a:t>
            </a:r>
            <a:endParaRPr lang="fr-FR" sz="700" dirty="0"/>
          </a:p>
        </p:txBody>
      </p:sp>
      <p:sp>
        <p:nvSpPr>
          <p:cNvPr id="137" name="ZoneTexte 136"/>
          <p:cNvSpPr txBox="1"/>
          <p:nvPr/>
        </p:nvSpPr>
        <p:spPr>
          <a:xfrm>
            <a:off x="2050168" y="5803426"/>
            <a:ext cx="44422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err="1" smtClean="0"/>
              <a:t>Anti-L</a:t>
            </a:r>
            <a:endParaRPr lang="fr-FR" sz="700" dirty="0"/>
          </a:p>
        </p:txBody>
      </p:sp>
      <p:sp>
        <p:nvSpPr>
          <p:cNvPr id="138" name="ZoneTexte 137"/>
          <p:cNvSpPr txBox="1"/>
          <p:nvPr/>
        </p:nvSpPr>
        <p:spPr>
          <a:xfrm>
            <a:off x="2312120" y="5803847"/>
            <a:ext cx="44422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err="1" smtClean="0"/>
              <a:t>Anti-B</a:t>
            </a:r>
            <a:endParaRPr lang="fr-FR" sz="700" dirty="0"/>
          </a:p>
        </p:txBody>
      </p:sp>
      <p:sp>
        <p:nvSpPr>
          <p:cNvPr id="139" name="Titre 1"/>
          <p:cNvSpPr txBox="1">
            <a:spLocks/>
          </p:cNvSpPr>
          <p:nvPr/>
        </p:nvSpPr>
        <p:spPr>
          <a:xfrm>
            <a:off x="4470271" y="5091836"/>
            <a:ext cx="2495072" cy="312035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700" b="0" dirty="0" smtClean="0">
                <a:solidFill>
                  <a:schemeClr val="accent1"/>
                </a:solidFill>
                <a:effectLst/>
              </a:rPr>
              <a:t>3) 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FtsBLQ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complex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interacts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with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FtsN</a:t>
            </a:r>
          </a:p>
          <a:p>
            <a:pPr algn="l"/>
            <a:endParaRPr lang="fr-BE" sz="700" b="0" cap="none" dirty="0" smtClean="0">
              <a:effectLst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4" cstate="print">
            <a:lum contrast="-18000"/>
          </a:blip>
          <a:srcRect/>
          <a:stretch>
            <a:fillRect/>
          </a:stretch>
        </p:blipFill>
        <p:spPr bwMode="auto">
          <a:xfrm>
            <a:off x="4538769" y="6042645"/>
            <a:ext cx="194326" cy="137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" name="Rectangle 96"/>
          <p:cNvSpPr/>
          <p:nvPr/>
        </p:nvSpPr>
        <p:spPr>
          <a:xfrm>
            <a:off x="1340768" y="6018262"/>
            <a:ext cx="50405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8" name="Rectangle 97"/>
          <p:cNvSpPr/>
          <p:nvPr/>
        </p:nvSpPr>
        <p:spPr>
          <a:xfrm>
            <a:off x="1854348" y="6105128"/>
            <a:ext cx="507995" cy="182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9" name="Rectangle 98"/>
          <p:cNvSpPr/>
          <p:nvPr/>
        </p:nvSpPr>
        <p:spPr>
          <a:xfrm>
            <a:off x="1350293" y="7276306"/>
            <a:ext cx="50405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4772143" y="6033120"/>
            <a:ext cx="217180" cy="137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0" name="Connecteur droit avec flèche 99"/>
          <p:cNvCxnSpPr/>
          <p:nvPr/>
        </p:nvCxnSpPr>
        <p:spPr>
          <a:xfrm flipH="1">
            <a:off x="5004776" y="6537176"/>
            <a:ext cx="144016" cy="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avec flèche 100"/>
          <p:cNvCxnSpPr/>
          <p:nvPr/>
        </p:nvCxnSpPr>
        <p:spPr>
          <a:xfrm flipH="1">
            <a:off x="5004776" y="6689142"/>
            <a:ext cx="144016" cy="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avec flèche 101"/>
          <p:cNvCxnSpPr/>
          <p:nvPr/>
        </p:nvCxnSpPr>
        <p:spPr>
          <a:xfrm flipH="1">
            <a:off x="5005225" y="7182554"/>
            <a:ext cx="144016" cy="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avec flèche 103"/>
          <p:cNvCxnSpPr/>
          <p:nvPr/>
        </p:nvCxnSpPr>
        <p:spPr>
          <a:xfrm flipH="1">
            <a:off x="5004776" y="7257256"/>
            <a:ext cx="144016" cy="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ZoneTexte 104"/>
          <p:cNvSpPr txBox="1"/>
          <p:nvPr/>
        </p:nvSpPr>
        <p:spPr>
          <a:xfrm>
            <a:off x="5085184" y="7069807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FtsB</a:t>
            </a:r>
            <a:endParaRPr lang="fr-BE" sz="700" dirty="0"/>
          </a:p>
        </p:txBody>
      </p:sp>
      <p:sp>
        <p:nvSpPr>
          <p:cNvPr id="106" name="ZoneTexte 105"/>
          <p:cNvSpPr txBox="1"/>
          <p:nvPr/>
        </p:nvSpPr>
        <p:spPr>
          <a:xfrm>
            <a:off x="5085184" y="7167242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FtsL</a:t>
            </a:r>
            <a:endParaRPr lang="fr-BE" sz="700" dirty="0"/>
          </a:p>
        </p:txBody>
      </p:sp>
      <p:sp>
        <p:nvSpPr>
          <p:cNvPr id="108" name="ZoneTexte 107"/>
          <p:cNvSpPr txBox="1"/>
          <p:nvPr/>
        </p:nvSpPr>
        <p:spPr>
          <a:xfrm>
            <a:off x="5088116" y="6593810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FtsQ</a:t>
            </a:r>
            <a:endParaRPr lang="fr-BE" sz="700" dirty="0"/>
          </a:p>
        </p:txBody>
      </p:sp>
      <p:sp>
        <p:nvSpPr>
          <p:cNvPr id="114" name="ZoneTexte 113"/>
          <p:cNvSpPr txBox="1"/>
          <p:nvPr/>
        </p:nvSpPr>
        <p:spPr>
          <a:xfrm>
            <a:off x="5064263" y="6438153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 FtsN</a:t>
            </a:r>
            <a:endParaRPr lang="fr-BE" sz="700" dirty="0"/>
          </a:p>
        </p:txBody>
      </p:sp>
      <p:sp>
        <p:nvSpPr>
          <p:cNvPr id="116" name="Rectangle 115"/>
          <p:cNvSpPr/>
          <p:nvPr/>
        </p:nvSpPr>
        <p:spPr>
          <a:xfrm>
            <a:off x="4420761" y="5246170"/>
            <a:ext cx="2088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00" dirty="0" smtClean="0"/>
              <a:t>We performed co-expression of His-FtsB, FtsL, FtsQ, with FtsN in </a:t>
            </a:r>
            <a:r>
              <a:rPr lang="en-US" sz="700" i="1" dirty="0" smtClean="0"/>
              <a:t>E. coli</a:t>
            </a:r>
            <a:r>
              <a:rPr lang="en-US" sz="700" dirty="0" smtClean="0"/>
              <a:t> followed by affinity purification on a Ni-NTA column (</a:t>
            </a:r>
            <a:r>
              <a:rPr lang="en-US" sz="700" b="1" dirty="0" smtClean="0"/>
              <a:t>figure </a:t>
            </a:r>
            <a:r>
              <a:rPr lang="en-US" sz="700" b="1" dirty="0" smtClean="0"/>
              <a:t>4</a:t>
            </a:r>
            <a:r>
              <a:rPr lang="en-US" sz="700" dirty="0" smtClean="0"/>
              <a:t>). </a:t>
            </a:r>
            <a:r>
              <a:rPr lang="en-US" sz="700" dirty="0" smtClean="0"/>
              <a:t>These results suggest that the </a:t>
            </a:r>
            <a:r>
              <a:rPr lang="en-US" sz="700" dirty="0" err="1" smtClean="0"/>
              <a:t>FtsBLQ</a:t>
            </a:r>
            <a:r>
              <a:rPr lang="en-US" sz="700" dirty="0" smtClean="0"/>
              <a:t> complex interacts with FtsN. </a:t>
            </a:r>
            <a:endParaRPr lang="fr-BE" sz="700" dirty="0"/>
          </a:p>
        </p:txBody>
      </p:sp>
      <p:sp>
        <p:nvSpPr>
          <p:cNvPr id="117" name="ZoneTexte 116"/>
          <p:cNvSpPr txBox="1"/>
          <p:nvPr/>
        </p:nvSpPr>
        <p:spPr>
          <a:xfrm>
            <a:off x="5778321" y="5952356"/>
            <a:ext cx="7252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600" b="1" u="sng" smtClean="0"/>
              <a:t>Figure </a:t>
            </a:r>
            <a:r>
              <a:rPr lang="fr-BE" sz="600" b="1" u="sng" smtClean="0"/>
              <a:t>4</a:t>
            </a:r>
            <a:r>
              <a:rPr lang="fr-BE" sz="600" smtClean="0"/>
              <a:t>  </a:t>
            </a:r>
            <a:r>
              <a:rPr lang="fr-BE" sz="600" dirty="0" smtClean="0"/>
              <a:t>: </a:t>
            </a:r>
          </a:p>
          <a:p>
            <a:pPr algn="just"/>
            <a:r>
              <a:rPr lang="fr-BE" sz="600" b="1" dirty="0" smtClean="0"/>
              <a:t>A</a:t>
            </a:r>
            <a:r>
              <a:rPr lang="fr-BE" sz="600" dirty="0" smtClean="0"/>
              <a:t>. Western blot </a:t>
            </a:r>
            <a:r>
              <a:rPr lang="fr-BE" sz="600" dirty="0" err="1" smtClean="0"/>
              <a:t>performed</a:t>
            </a:r>
            <a:r>
              <a:rPr lang="fr-BE" sz="600" dirty="0" smtClean="0"/>
              <a:t> on </a:t>
            </a:r>
            <a:r>
              <a:rPr lang="fr-BE" sz="600" dirty="0" err="1" smtClean="0"/>
              <a:t>HisFtsBLQ</a:t>
            </a:r>
            <a:r>
              <a:rPr lang="fr-BE" sz="600" dirty="0" smtClean="0"/>
              <a:t>/FtsN </a:t>
            </a:r>
            <a:r>
              <a:rPr lang="fr-BE" sz="600" dirty="0" err="1" smtClean="0"/>
              <a:t>complex</a:t>
            </a:r>
            <a:r>
              <a:rPr lang="fr-BE" sz="600" dirty="0" smtClean="0"/>
              <a:t>.</a:t>
            </a:r>
          </a:p>
          <a:p>
            <a:pPr algn="just"/>
            <a:endParaRPr lang="fr-BE" sz="600" dirty="0" smtClean="0"/>
          </a:p>
          <a:p>
            <a:pPr algn="just"/>
            <a:r>
              <a:rPr lang="fr-BE" sz="600" b="1" dirty="0" smtClean="0"/>
              <a:t>B</a:t>
            </a:r>
            <a:r>
              <a:rPr lang="fr-BE" sz="600" dirty="0" smtClean="0"/>
              <a:t>. </a:t>
            </a:r>
            <a:r>
              <a:rPr lang="fr-BE" sz="600" dirty="0" err="1" smtClean="0"/>
              <a:t>Coexpression</a:t>
            </a:r>
            <a:r>
              <a:rPr lang="fr-BE" sz="600" dirty="0" smtClean="0"/>
              <a:t> and purification </a:t>
            </a:r>
            <a:r>
              <a:rPr lang="fr-BE" sz="600" dirty="0" smtClean="0"/>
              <a:t>of </a:t>
            </a:r>
            <a:r>
              <a:rPr lang="fr-BE" sz="600" dirty="0" err="1" smtClean="0"/>
              <a:t>HisFtsBLQ</a:t>
            </a:r>
            <a:r>
              <a:rPr lang="fr-BE" sz="600" dirty="0" smtClean="0"/>
              <a:t>/</a:t>
            </a:r>
            <a:r>
              <a:rPr lang="fr-BE" sz="600" dirty="0" err="1" smtClean="0"/>
              <a:t>FtsN</a:t>
            </a:r>
            <a:r>
              <a:rPr lang="fr-BE" sz="600" dirty="0" smtClean="0"/>
              <a:t> </a:t>
            </a:r>
            <a:r>
              <a:rPr lang="fr-BE" sz="600" dirty="0" smtClean="0"/>
              <a:t>on IMAC. </a:t>
            </a:r>
          </a:p>
          <a:p>
            <a:pPr algn="just"/>
            <a:endParaRPr lang="fr-BE" sz="600" dirty="0" smtClean="0"/>
          </a:p>
        </p:txBody>
      </p:sp>
      <p:pic>
        <p:nvPicPr>
          <p:cNvPr id="13" name="Picture 4" descr="C:\Users\adrien\Desktop\logoULgBic.png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5543328" y="-70869"/>
            <a:ext cx="1219672" cy="890838"/>
          </a:xfrm>
          <a:prstGeom prst="rect">
            <a:avLst/>
          </a:prstGeom>
          <a:noFill/>
        </p:spPr>
      </p:pic>
      <p:sp>
        <p:nvSpPr>
          <p:cNvPr id="118" name="ZoneTexte 117"/>
          <p:cNvSpPr txBox="1"/>
          <p:nvPr/>
        </p:nvSpPr>
        <p:spPr>
          <a:xfrm>
            <a:off x="4423426" y="5845671"/>
            <a:ext cx="44422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err="1" smtClean="0"/>
              <a:t>Anti-N</a:t>
            </a:r>
            <a:endParaRPr lang="fr-FR" sz="700" dirty="0"/>
          </a:p>
        </p:txBody>
      </p:sp>
      <p:sp>
        <p:nvSpPr>
          <p:cNvPr id="124" name="ZoneTexte 123"/>
          <p:cNvSpPr txBox="1"/>
          <p:nvPr/>
        </p:nvSpPr>
        <p:spPr>
          <a:xfrm>
            <a:off x="4504928" y="5716794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A</a:t>
            </a:r>
            <a:endParaRPr lang="fr-BE" sz="700" b="1" dirty="0"/>
          </a:p>
        </p:txBody>
      </p:sp>
      <p:cxnSp>
        <p:nvCxnSpPr>
          <p:cNvPr id="126" name="Connecteur droit 125"/>
          <p:cNvCxnSpPr/>
          <p:nvPr/>
        </p:nvCxnSpPr>
        <p:spPr>
          <a:xfrm>
            <a:off x="4523978" y="5879579"/>
            <a:ext cx="2160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ZoneTexte 129"/>
          <p:cNvSpPr txBox="1"/>
          <p:nvPr/>
        </p:nvSpPr>
        <p:spPr>
          <a:xfrm>
            <a:off x="4768577" y="5851004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B</a:t>
            </a:r>
            <a:endParaRPr lang="fr-BE" sz="700" b="1" dirty="0"/>
          </a:p>
        </p:txBody>
      </p:sp>
      <p:cxnSp>
        <p:nvCxnSpPr>
          <p:cNvPr id="125" name="Connecteur droit 124"/>
          <p:cNvCxnSpPr/>
          <p:nvPr/>
        </p:nvCxnSpPr>
        <p:spPr>
          <a:xfrm flipV="1">
            <a:off x="2421173" y="5979796"/>
            <a:ext cx="193686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cteur droit 126"/>
          <p:cNvCxnSpPr/>
          <p:nvPr/>
        </p:nvCxnSpPr>
        <p:spPr>
          <a:xfrm flipV="1">
            <a:off x="2151170" y="5974451"/>
            <a:ext cx="193686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127"/>
          <p:cNvCxnSpPr/>
          <p:nvPr/>
        </p:nvCxnSpPr>
        <p:spPr>
          <a:xfrm flipV="1">
            <a:off x="1880119" y="5979794"/>
            <a:ext cx="193686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necteur droit 130"/>
          <p:cNvCxnSpPr/>
          <p:nvPr/>
        </p:nvCxnSpPr>
        <p:spPr>
          <a:xfrm flipV="1">
            <a:off x="4537626" y="6019472"/>
            <a:ext cx="193686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923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7330</TotalTime>
  <Words>661</Words>
  <Application>Microsoft Office PowerPoint</Application>
  <PresentationFormat>Format A4 (210 x 297 mm)</PresentationFormat>
  <Paragraphs>78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Introduction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adrien .</dc:creator>
  <cp:lastModifiedBy>Adrien</cp:lastModifiedBy>
  <cp:revision>61</cp:revision>
  <cp:lastPrinted>2017-01-30T10:46:37Z</cp:lastPrinted>
  <dcterms:created xsi:type="dcterms:W3CDTF">2016-11-12T15:42:01Z</dcterms:created>
  <dcterms:modified xsi:type="dcterms:W3CDTF">2017-04-18T11:58:59Z</dcterms:modified>
</cp:coreProperties>
</file>