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diagrams/quickStyle1.xml" ContentType="application/vnd.openxmlformats-officedocument.drawingml.diagramStyl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1"/>
  </p:notesMasterIdLst>
  <p:sldIdLst>
    <p:sldId id="264" r:id="rId2"/>
    <p:sldId id="283" r:id="rId3"/>
    <p:sldId id="275" r:id="rId4"/>
    <p:sldId id="318" r:id="rId5"/>
    <p:sldId id="319" r:id="rId6"/>
    <p:sldId id="320" r:id="rId7"/>
    <p:sldId id="277" r:id="rId8"/>
    <p:sldId id="278" r:id="rId9"/>
    <p:sldId id="279" r:id="rId10"/>
    <p:sldId id="280" r:id="rId11"/>
    <p:sldId id="273" r:id="rId12"/>
    <p:sldId id="286" r:id="rId13"/>
    <p:sldId id="268" r:id="rId14"/>
    <p:sldId id="343" r:id="rId15"/>
    <p:sldId id="271" r:id="rId16"/>
    <p:sldId id="321" r:id="rId17"/>
    <p:sldId id="289" r:id="rId18"/>
    <p:sldId id="342" r:id="rId19"/>
    <p:sldId id="324" r:id="rId20"/>
    <p:sldId id="269" r:id="rId21"/>
    <p:sldId id="333" r:id="rId22"/>
    <p:sldId id="329" r:id="rId23"/>
    <p:sldId id="330" r:id="rId24"/>
    <p:sldId id="331" r:id="rId25"/>
    <p:sldId id="332" r:id="rId26"/>
    <p:sldId id="325" r:id="rId27"/>
    <p:sldId id="326" r:id="rId28"/>
    <p:sldId id="327" r:id="rId29"/>
    <p:sldId id="328" r:id="rId30"/>
    <p:sldId id="334" r:id="rId31"/>
    <p:sldId id="335" r:id="rId32"/>
    <p:sldId id="336" r:id="rId33"/>
    <p:sldId id="322" r:id="rId34"/>
    <p:sldId id="272" r:id="rId35"/>
    <p:sldId id="302" r:id="rId36"/>
    <p:sldId id="323" r:id="rId37"/>
    <p:sldId id="274" r:id="rId38"/>
    <p:sldId id="338" r:id="rId39"/>
    <p:sldId id="339" r:id="rId40"/>
    <p:sldId id="340" r:id="rId41"/>
    <p:sldId id="341" r:id="rId42"/>
    <p:sldId id="293" r:id="rId43"/>
    <p:sldId id="295" r:id="rId44"/>
    <p:sldId id="294" r:id="rId45"/>
    <p:sldId id="288" r:id="rId46"/>
    <p:sldId id="290" r:id="rId47"/>
    <p:sldId id="281" r:id="rId48"/>
    <p:sldId id="291" r:id="rId49"/>
    <p:sldId id="292" r:id="rId5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24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NORMES:Normes%20R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>
        <c:manualLayout>
          <c:layoutTarget val="inner"/>
          <c:xMode val="edge"/>
          <c:yMode val="edge"/>
          <c:x val="0.0669882467037661"/>
          <c:y val="0.0339702760084926"/>
          <c:w val="0.380937492784076"/>
          <c:h val="0.908119263754451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exp"/>
          </c:trendline>
          <c:xVal>
            <c:numRef>
              <c:f>'50 sujets sains'!$E$5:$E$55</c:f>
              <c:numCache>
                <c:formatCode>General</c:formatCode>
                <c:ptCount val="51"/>
                <c:pt idx="0">
                  <c:v>30.0</c:v>
                </c:pt>
                <c:pt idx="1">
                  <c:v>30.0</c:v>
                </c:pt>
                <c:pt idx="2">
                  <c:v>34.0</c:v>
                </c:pt>
                <c:pt idx="3">
                  <c:v>35.0</c:v>
                </c:pt>
                <c:pt idx="4">
                  <c:v>35.0</c:v>
                </c:pt>
                <c:pt idx="5">
                  <c:v>35.0</c:v>
                </c:pt>
                <c:pt idx="6">
                  <c:v>35.0</c:v>
                </c:pt>
                <c:pt idx="7">
                  <c:v>37.0</c:v>
                </c:pt>
                <c:pt idx="8">
                  <c:v>39.0</c:v>
                </c:pt>
                <c:pt idx="9">
                  <c:v>40.0</c:v>
                </c:pt>
                <c:pt idx="10">
                  <c:v>41.0</c:v>
                </c:pt>
                <c:pt idx="11">
                  <c:v>41.0</c:v>
                </c:pt>
                <c:pt idx="12">
                  <c:v>42.0</c:v>
                </c:pt>
                <c:pt idx="13">
                  <c:v>45.0</c:v>
                </c:pt>
                <c:pt idx="14">
                  <c:v>45.0</c:v>
                </c:pt>
                <c:pt idx="15">
                  <c:v>46.0</c:v>
                </c:pt>
                <c:pt idx="16">
                  <c:v>49.0</c:v>
                </c:pt>
                <c:pt idx="17">
                  <c:v>49.0</c:v>
                </c:pt>
                <c:pt idx="18">
                  <c:v>50.0</c:v>
                </c:pt>
                <c:pt idx="19">
                  <c:v>50.0</c:v>
                </c:pt>
                <c:pt idx="20">
                  <c:v>51.0</c:v>
                </c:pt>
                <c:pt idx="21">
                  <c:v>51.0</c:v>
                </c:pt>
                <c:pt idx="22">
                  <c:v>52.0</c:v>
                </c:pt>
                <c:pt idx="23">
                  <c:v>53.0</c:v>
                </c:pt>
                <c:pt idx="24">
                  <c:v>54.0</c:v>
                </c:pt>
                <c:pt idx="25">
                  <c:v>55.0</c:v>
                </c:pt>
                <c:pt idx="26">
                  <c:v>55.0</c:v>
                </c:pt>
                <c:pt idx="27">
                  <c:v>56.0</c:v>
                </c:pt>
                <c:pt idx="28">
                  <c:v>56.0</c:v>
                </c:pt>
                <c:pt idx="29">
                  <c:v>58.0</c:v>
                </c:pt>
                <c:pt idx="30">
                  <c:v>59.0</c:v>
                </c:pt>
                <c:pt idx="31">
                  <c:v>61.0</c:v>
                </c:pt>
                <c:pt idx="32">
                  <c:v>61.0</c:v>
                </c:pt>
                <c:pt idx="33">
                  <c:v>63.0</c:v>
                </c:pt>
                <c:pt idx="34">
                  <c:v>64.0</c:v>
                </c:pt>
                <c:pt idx="35">
                  <c:v>64.0</c:v>
                </c:pt>
                <c:pt idx="36">
                  <c:v>65.0</c:v>
                </c:pt>
                <c:pt idx="37">
                  <c:v>66.0</c:v>
                </c:pt>
                <c:pt idx="38">
                  <c:v>69.0</c:v>
                </c:pt>
                <c:pt idx="39">
                  <c:v>70.0</c:v>
                </c:pt>
                <c:pt idx="40">
                  <c:v>70.0</c:v>
                </c:pt>
                <c:pt idx="41">
                  <c:v>71.0</c:v>
                </c:pt>
                <c:pt idx="42">
                  <c:v>72.0</c:v>
                </c:pt>
                <c:pt idx="43">
                  <c:v>73.0</c:v>
                </c:pt>
                <c:pt idx="44">
                  <c:v>74.0</c:v>
                </c:pt>
                <c:pt idx="45">
                  <c:v>76.0</c:v>
                </c:pt>
                <c:pt idx="46">
                  <c:v>76.0</c:v>
                </c:pt>
                <c:pt idx="47">
                  <c:v>77.0</c:v>
                </c:pt>
                <c:pt idx="48">
                  <c:v>79.0</c:v>
                </c:pt>
                <c:pt idx="49">
                  <c:v>79.0</c:v>
                </c:pt>
                <c:pt idx="50">
                  <c:v>80.0</c:v>
                </c:pt>
              </c:numCache>
            </c:numRef>
          </c:xVal>
          <c:yVal>
            <c:numRef>
              <c:f>Feuil1!$J$1:$J$50</c:f>
              <c:numCache>
                <c:formatCode>General</c:formatCode>
                <c:ptCount val="50"/>
                <c:pt idx="0">
                  <c:v>2100.0</c:v>
                </c:pt>
                <c:pt idx="1">
                  <c:v>2410.0</c:v>
                </c:pt>
                <c:pt idx="2">
                  <c:v>5400.0</c:v>
                </c:pt>
                <c:pt idx="3">
                  <c:v>4450.0</c:v>
                </c:pt>
                <c:pt idx="4">
                  <c:v>2350.0</c:v>
                </c:pt>
                <c:pt idx="5">
                  <c:v>3660.0</c:v>
                </c:pt>
                <c:pt idx="6">
                  <c:v>10600.0</c:v>
                </c:pt>
                <c:pt idx="7">
                  <c:v>5740.0</c:v>
                </c:pt>
                <c:pt idx="8">
                  <c:v>2940.0</c:v>
                </c:pt>
                <c:pt idx="9">
                  <c:v>1650.0</c:v>
                </c:pt>
                <c:pt idx="10">
                  <c:v>2140.0</c:v>
                </c:pt>
                <c:pt idx="11">
                  <c:v>2280.0</c:v>
                </c:pt>
                <c:pt idx="12">
                  <c:v>3740.0</c:v>
                </c:pt>
                <c:pt idx="13">
                  <c:v>5280.0</c:v>
                </c:pt>
                <c:pt idx="14">
                  <c:v>2410.0</c:v>
                </c:pt>
                <c:pt idx="15">
                  <c:v>1820.0</c:v>
                </c:pt>
                <c:pt idx="16">
                  <c:v>9180.0</c:v>
                </c:pt>
                <c:pt idx="17">
                  <c:v>6640.0</c:v>
                </c:pt>
                <c:pt idx="18">
                  <c:v>3310.0</c:v>
                </c:pt>
                <c:pt idx="19">
                  <c:v>2500.0</c:v>
                </c:pt>
                <c:pt idx="20">
                  <c:v>6140.0</c:v>
                </c:pt>
                <c:pt idx="21">
                  <c:v>2870.0</c:v>
                </c:pt>
                <c:pt idx="22">
                  <c:v>5540.0</c:v>
                </c:pt>
                <c:pt idx="23">
                  <c:v>2190.0</c:v>
                </c:pt>
                <c:pt idx="24">
                  <c:v>2870.0</c:v>
                </c:pt>
                <c:pt idx="25">
                  <c:v>2280.0</c:v>
                </c:pt>
                <c:pt idx="26">
                  <c:v>3960.0</c:v>
                </c:pt>
                <c:pt idx="27">
                  <c:v>1810.0</c:v>
                </c:pt>
                <c:pt idx="28">
                  <c:v>2270.0</c:v>
                </c:pt>
                <c:pt idx="29">
                  <c:v>1530.0</c:v>
                </c:pt>
                <c:pt idx="30">
                  <c:v>2530.0</c:v>
                </c:pt>
                <c:pt idx="31">
                  <c:v>6190.0</c:v>
                </c:pt>
                <c:pt idx="32">
                  <c:v>1200.0</c:v>
                </c:pt>
                <c:pt idx="33">
                  <c:v>7080.0</c:v>
                </c:pt>
                <c:pt idx="34">
                  <c:v>1140.0</c:v>
                </c:pt>
                <c:pt idx="35">
                  <c:v>2320.0</c:v>
                </c:pt>
                <c:pt idx="36">
                  <c:v>3050.0</c:v>
                </c:pt>
                <c:pt idx="37">
                  <c:v>6350.0</c:v>
                </c:pt>
                <c:pt idx="38">
                  <c:v>718.0</c:v>
                </c:pt>
                <c:pt idx="39">
                  <c:v>1420.0</c:v>
                </c:pt>
                <c:pt idx="40">
                  <c:v>3420.0</c:v>
                </c:pt>
                <c:pt idx="41">
                  <c:v>2540.0</c:v>
                </c:pt>
                <c:pt idx="42">
                  <c:v>6510.0</c:v>
                </c:pt>
                <c:pt idx="43">
                  <c:v>1360.0</c:v>
                </c:pt>
                <c:pt idx="44">
                  <c:v>2980.0</c:v>
                </c:pt>
                <c:pt idx="45">
                  <c:v>850.0</c:v>
                </c:pt>
                <c:pt idx="46">
                  <c:v>2490.0</c:v>
                </c:pt>
                <c:pt idx="47">
                  <c:v>732.0</c:v>
                </c:pt>
                <c:pt idx="48">
                  <c:v>855.0</c:v>
                </c:pt>
                <c:pt idx="49">
                  <c:v>1150.0</c:v>
                </c:pt>
              </c:numCache>
            </c:numRef>
          </c:yVal>
        </c:ser>
        <c:axId val="245310632"/>
        <c:axId val="245313576"/>
      </c:scatterChart>
      <c:valAx>
        <c:axId val="245310632"/>
        <c:scaling>
          <c:orientation val="minMax"/>
          <c:min val="20.0"/>
        </c:scaling>
        <c:axPos val="b"/>
        <c:numFmt formatCode="General" sourceLinked="1"/>
        <c:tickLblPos val="nextTo"/>
        <c:crossAx val="245313576"/>
        <c:crosses val="autoZero"/>
        <c:crossBetween val="midCat"/>
      </c:valAx>
      <c:valAx>
        <c:axId val="245313576"/>
        <c:scaling>
          <c:logBase val="10.0"/>
          <c:orientation val="minMax"/>
          <c:max val="200000.0"/>
          <c:min val="200.0"/>
        </c:scaling>
        <c:axPos val="l"/>
        <c:majorGridlines/>
        <c:numFmt formatCode="General" sourceLinked="1"/>
        <c:tickLblPos val="nextTo"/>
        <c:crossAx val="245310632"/>
        <c:crosses val="autoZero"/>
        <c:crossBetween val="midCat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5202DA-CA9A-4F39-9CA7-637ECCFFC911}" type="doc">
      <dgm:prSet loTypeId="urn:microsoft.com/office/officeart/2005/8/layout/cycle2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8C7BD093-AF16-4824-A027-16AB9EA7E7EE}">
      <dgm:prSet phldrT="[Texte]"/>
      <dgm:spPr/>
      <dgm:t>
        <a:bodyPr/>
        <a:lstStyle/>
        <a:p>
          <a:pPr algn="l"/>
          <a:r>
            <a:rPr lang="fr-FR" dirty="0" smtClean="0"/>
            <a:t>          </a:t>
          </a:r>
          <a:r>
            <a:rPr lang="fr-FR" dirty="0" smtClean="0">
              <a:latin typeface="Fago Offc" panose="020B0504030101020102" pitchFamily="34" charset="0"/>
            </a:rPr>
            <a:t>En bref</a:t>
          </a:r>
          <a:endParaRPr lang="fr-FR" dirty="0">
            <a:latin typeface="Fago Offc" panose="020B0504030101020102" pitchFamily="34" charset="0"/>
          </a:endParaRPr>
        </a:p>
      </dgm:t>
    </dgm:pt>
    <dgm:pt modelId="{8B9F054D-FD0B-4972-9796-1029A5E460BB}" type="parTrans" cxnId="{1AD5EF83-FE61-483D-9312-B6C4B31B0955}">
      <dgm:prSet/>
      <dgm:spPr/>
      <dgm:t>
        <a:bodyPr/>
        <a:lstStyle/>
        <a:p>
          <a:endParaRPr lang="fr-FR"/>
        </a:p>
      </dgm:t>
    </dgm:pt>
    <dgm:pt modelId="{E735180A-BCCF-4B75-A27E-EA16C36BEB1E}" type="sibTrans" cxnId="{1AD5EF83-FE61-483D-9312-B6C4B31B0955}">
      <dgm:prSet/>
      <dgm:spPr/>
      <dgm:t>
        <a:bodyPr/>
        <a:lstStyle/>
        <a:p>
          <a:endParaRPr lang="fr-FR"/>
        </a:p>
      </dgm:t>
    </dgm:pt>
    <dgm:pt modelId="{0BB3BD69-C045-46D6-A1EF-224E70B15F94}">
      <dgm:prSet phldrT="[Texte]"/>
      <dgm:spPr/>
      <dgm:t>
        <a:bodyPr/>
        <a:lstStyle/>
        <a:p>
          <a:pPr algn="l"/>
          <a:r>
            <a:rPr lang="fr-FR" dirty="0" smtClean="0">
              <a:latin typeface="Fago Offc" panose="020B0504030101020102" pitchFamily="34" charset="0"/>
            </a:rPr>
            <a:t>Durée de test inférieure à 3 minutes</a:t>
          </a:r>
          <a:endParaRPr lang="fr-FR" dirty="0">
            <a:latin typeface="Fago Offc" panose="020B0504030101020102" pitchFamily="34" charset="0"/>
          </a:endParaRPr>
        </a:p>
      </dgm:t>
    </dgm:pt>
    <dgm:pt modelId="{E79AB056-645E-40CD-92CA-3CCD1BDC24FB}" type="parTrans" cxnId="{49F6D8B9-5BA5-4ADE-B15A-4533FEC5337F}">
      <dgm:prSet/>
      <dgm:spPr/>
      <dgm:t>
        <a:bodyPr/>
        <a:lstStyle/>
        <a:p>
          <a:endParaRPr lang="fr-FR"/>
        </a:p>
      </dgm:t>
    </dgm:pt>
    <dgm:pt modelId="{0272ADF1-FC13-4028-90AD-1D441EBDAC47}" type="sibTrans" cxnId="{49F6D8B9-5BA5-4ADE-B15A-4533FEC5337F}">
      <dgm:prSet/>
      <dgm:spPr/>
      <dgm:t>
        <a:bodyPr/>
        <a:lstStyle/>
        <a:p>
          <a:endParaRPr lang="fr-FR"/>
        </a:p>
      </dgm:t>
    </dgm:pt>
    <dgm:pt modelId="{D6AC6E05-4D93-47F7-8CAD-3D35557F78E2}">
      <dgm:prSet/>
      <dgm:spPr/>
      <dgm:t>
        <a:bodyPr/>
        <a:lstStyle/>
        <a:p>
          <a:pPr algn="l"/>
          <a:r>
            <a:rPr lang="fr-FR" dirty="0" smtClean="0">
              <a:latin typeface="Fago Offc" panose="020B0504030101020102" pitchFamily="34" charset="0"/>
            </a:rPr>
            <a:t>Résultats immédiats et quantitatifs</a:t>
          </a:r>
          <a:endParaRPr lang="fr-FR" dirty="0">
            <a:latin typeface="Fago Offc" panose="020B0504030101020102" pitchFamily="34" charset="0"/>
          </a:endParaRPr>
        </a:p>
      </dgm:t>
    </dgm:pt>
    <dgm:pt modelId="{7605603D-EA44-4549-AF3C-6EFED427338A}" type="parTrans" cxnId="{68AF0404-EE06-4AAC-880C-39DF771D2772}">
      <dgm:prSet/>
      <dgm:spPr/>
      <dgm:t>
        <a:bodyPr/>
        <a:lstStyle/>
        <a:p>
          <a:endParaRPr lang="fr-FR"/>
        </a:p>
      </dgm:t>
    </dgm:pt>
    <dgm:pt modelId="{C27D04BC-C78B-414F-A792-350EAAD937F4}" type="sibTrans" cxnId="{68AF0404-EE06-4AAC-880C-39DF771D2772}">
      <dgm:prSet/>
      <dgm:spPr/>
      <dgm:t>
        <a:bodyPr/>
        <a:lstStyle/>
        <a:p>
          <a:endParaRPr lang="fr-FR"/>
        </a:p>
      </dgm:t>
    </dgm:pt>
    <dgm:pt modelId="{CCC362EE-D215-4839-8AF4-0D0F27A22651}">
      <dgm:prSet phldrT="[Texte]"/>
      <dgm:spPr/>
      <dgm:t>
        <a:bodyPr/>
        <a:lstStyle/>
        <a:p>
          <a:pPr algn="l"/>
          <a:r>
            <a:rPr lang="fr-FR" dirty="0" smtClean="0">
              <a:latin typeface="Fago Offc" panose="020B0504030101020102" pitchFamily="34" charset="0"/>
            </a:rPr>
            <a:t>Facile d’utilisation</a:t>
          </a:r>
          <a:endParaRPr lang="fr-FR" dirty="0">
            <a:latin typeface="Fago Offc" panose="020B0504030101020102" pitchFamily="34" charset="0"/>
          </a:endParaRPr>
        </a:p>
      </dgm:t>
    </dgm:pt>
    <dgm:pt modelId="{AB311FA1-7AC1-4968-9619-EC3029EDA71B}" type="parTrans" cxnId="{32861DDC-9684-4208-A522-35207605DDF7}">
      <dgm:prSet/>
      <dgm:spPr/>
      <dgm:t>
        <a:bodyPr/>
        <a:lstStyle/>
        <a:p>
          <a:endParaRPr lang="fr-FR"/>
        </a:p>
      </dgm:t>
    </dgm:pt>
    <dgm:pt modelId="{56C21D67-5169-47CB-88BF-6EB8334811D5}" type="sibTrans" cxnId="{32861DDC-9684-4208-A522-35207605DDF7}">
      <dgm:prSet/>
      <dgm:spPr/>
      <dgm:t>
        <a:bodyPr/>
        <a:lstStyle/>
        <a:p>
          <a:endParaRPr lang="fr-FR"/>
        </a:p>
      </dgm:t>
    </dgm:pt>
    <dgm:pt modelId="{8EDEAE61-9D4D-4380-A435-B69CF67D5FDC}">
      <dgm:prSet phldrT="[Texte]"/>
      <dgm:spPr/>
      <dgm:t>
        <a:bodyPr/>
        <a:lstStyle/>
        <a:p>
          <a:pPr algn="l"/>
          <a:r>
            <a:rPr lang="fr-FR" dirty="0" smtClean="0">
              <a:latin typeface="Fago Offc" panose="020B0504030101020102" pitchFamily="34" charset="0"/>
            </a:rPr>
            <a:t>Procédure non-invasive</a:t>
          </a:r>
          <a:endParaRPr lang="fr-FR" dirty="0">
            <a:latin typeface="Fago Offc" panose="020B0504030101020102" pitchFamily="34" charset="0"/>
          </a:endParaRPr>
        </a:p>
      </dgm:t>
    </dgm:pt>
    <dgm:pt modelId="{25B459B0-3216-414E-A4CA-7AFDE328E9AD}" type="sibTrans" cxnId="{7B274857-D2AA-4537-80C8-20CB1D50DC6C}">
      <dgm:prSet/>
      <dgm:spPr/>
      <dgm:t>
        <a:bodyPr/>
        <a:lstStyle/>
        <a:p>
          <a:endParaRPr lang="fr-FR"/>
        </a:p>
      </dgm:t>
    </dgm:pt>
    <dgm:pt modelId="{85B9ACD0-1897-4890-96E7-BAA3D77D96D1}" type="parTrans" cxnId="{7B274857-D2AA-4537-80C8-20CB1D50DC6C}">
      <dgm:prSet/>
      <dgm:spPr/>
      <dgm:t>
        <a:bodyPr/>
        <a:lstStyle/>
        <a:p>
          <a:endParaRPr lang="fr-FR"/>
        </a:p>
      </dgm:t>
    </dgm:pt>
    <dgm:pt modelId="{2A9FF00D-57F6-44EC-B455-8A51641D7214}">
      <dgm:prSet phldrT="[Texte]"/>
      <dgm:spPr/>
      <dgm:t>
        <a:bodyPr/>
        <a:lstStyle/>
        <a:p>
          <a:pPr algn="l"/>
          <a:r>
            <a:rPr lang="fr-FR" dirty="0" smtClean="0">
              <a:latin typeface="Fago Offc" panose="020B0504030101020102" pitchFamily="34" charset="0"/>
            </a:rPr>
            <a:t>Indépendant de l’opérateur</a:t>
          </a:r>
          <a:endParaRPr lang="fr-FR" dirty="0">
            <a:latin typeface="Fago Offc" panose="020B0504030101020102" pitchFamily="34" charset="0"/>
          </a:endParaRPr>
        </a:p>
      </dgm:t>
    </dgm:pt>
    <dgm:pt modelId="{04BD76AE-9E3B-4C6B-853C-76381DAE8074}" type="parTrans" cxnId="{C52E8B34-F9EF-4294-8DD5-28F30EA3A90B}">
      <dgm:prSet/>
      <dgm:spPr/>
      <dgm:t>
        <a:bodyPr/>
        <a:lstStyle/>
        <a:p>
          <a:endParaRPr lang="fr-FR"/>
        </a:p>
      </dgm:t>
    </dgm:pt>
    <dgm:pt modelId="{A8787DE5-BF9C-4219-86B7-37CA59203D0B}" type="sibTrans" cxnId="{C52E8B34-F9EF-4294-8DD5-28F30EA3A90B}">
      <dgm:prSet/>
      <dgm:spPr/>
      <dgm:t>
        <a:bodyPr/>
        <a:lstStyle/>
        <a:p>
          <a:endParaRPr lang="fr-FR"/>
        </a:p>
      </dgm:t>
    </dgm:pt>
    <dgm:pt modelId="{7F649800-2AFB-4926-9665-ED6BEA232B03}">
      <dgm:prSet/>
      <dgm:spPr/>
      <dgm:t>
        <a:bodyPr/>
        <a:lstStyle/>
        <a:p>
          <a:pPr algn="l"/>
          <a:r>
            <a:rPr lang="fr-FR" dirty="0" smtClean="0">
              <a:latin typeface="Fago Offc" panose="020B0504030101020102" pitchFamily="34" charset="0"/>
            </a:rPr>
            <a:t>Compact, ergonomique</a:t>
          </a:r>
          <a:endParaRPr lang="fr-FR" dirty="0">
            <a:latin typeface="Fago Offc" panose="020B0504030101020102" pitchFamily="34" charset="0"/>
          </a:endParaRPr>
        </a:p>
      </dgm:t>
    </dgm:pt>
    <dgm:pt modelId="{CDCEF9B1-3B09-4294-80B6-FD0542B9C8E5}" type="parTrans" cxnId="{31BC7C57-9BE5-489D-A4FD-AE2DFC16FFC1}">
      <dgm:prSet/>
      <dgm:spPr/>
      <dgm:t>
        <a:bodyPr/>
        <a:lstStyle/>
        <a:p>
          <a:endParaRPr lang="fr-FR"/>
        </a:p>
      </dgm:t>
    </dgm:pt>
    <dgm:pt modelId="{D139F678-2934-483C-88F1-5A5B2B065808}" type="sibTrans" cxnId="{31BC7C57-9BE5-489D-A4FD-AE2DFC16FFC1}">
      <dgm:prSet/>
      <dgm:spPr/>
      <dgm:t>
        <a:bodyPr/>
        <a:lstStyle/>
        <a:p>
          <a:endParaRPr lang="fr-FR"/>
        </a:p>
      </dgm:t>
    </dgm:pt>
    <dgm:pt modelId="{C57694DB-4FFA-4CAA-8D8F-DB0488B7CFE9}" type="pres">
      <dgm:prSet presAssocID="{C55202DA-CA9A-4F39-9CA7-637ECCFFC91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A9A1FE9-B164-480F-A02A-0E8B9C17CB4D}" type="pres">
      <dgm:prSet presAssocID="{8C7BD093-AF16-4824-A027-16AB9EA7E7EE}" presName="node" presStyleLbl="node1" presStyleIdx="0" presStyleCnt="1" custRadScaleRad="90856" custRadScaleInc="-35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1BC7C57-9BE5-489D-A4FD-AE2DFC16FFC1}" srcId="{8C7BD093-AF16-4824-A027-16AB9EA7E7EE}" destId="{7F649800-2AFB-4926-9665-ED6BEA232B03}" srcOrd="5" destOrd="0" parTransId="{CDCEF9B1-3B09-4294-80B6-FD0542B9C8E5}" sibTransId="{D139F678-2934-483C-88F1-5A5B2B065808}"/>
    <dgm:cxn modelId="{7B5819E5-D4C8-594D-82DC-B35334C5081D}" type="presOf" srcId="{D6AC6E05-4D93-47F7-8CAD-3D35557F78E2}" destId="{5A9A1FE9-B164-480F-A02A-0E8B9C17CB4D}" srcOrd="0" destOrd="5" presId="urn:microsoft.com/office/officeart/2005/8/layout/cycle2"/>
    <dgm:cxn modelId="{49F6D8B9-5BA5-4ADE-B15A-4533FEC5337F}" srcId="{8C7BD093-AF16-4824-A027-16AB9EA7E7EE}" destId="{0BB3BD69-C045-46D6-A1EF-224E70B15F94}" srcOrd="1" destOrd="0" parTransId="{E79AB056-645E-40CD-92CA-3CCD1BDC24FB}" sibTransId="{0272ADF1-FC13-4028-90AD-1D441EBDAC47}"/>
    <dgm:cxn modelId="{25059A11-BC72-D840-85A2-44C070B73E2B}" type="presOf" srcId="{C55202DA-CA9A-4F39-9CA7-637ECCFFC911}" destId="{C57694DB-4FFA-4CAA-8D8F-DB0488B7CFE9}" srcOrd="0" destOrd="0" presId="urn:microsoft.com/office/officeart/2005/8/layout/cycle2"/>
    <dgm:cxn modelId="{325018D1-1201-1343-9DF1-F3C1E4427541}" type="presOf" srcId="{8EDEAE61-9D4D-4380-A435-B69CF67D5FDC}" destId="{5A9A1FE9-B164-480F-A02A-0E8B9C17CB4D}" srcOrd="0" destOrd="1" presId="urn:microsoft.com/office/officeart/2005/8/layout/cycle2"/>
    <dgm:cxn modelId="{68AF0404-EE06-4AAC-880C-39DF771D2772}" srcId="{8C7BD093-AF16-4824-A027-16AB9EA7E7EE}" destId="{D6AC6E05-4D93-47F7-8CAD-3D35557F78E2}" srcOrd="4" destOrd="0" parTransId="{7605603D-EA44-4549-AF3C-6EFED427338A}" sibTransId="{C27D04BC-C78B-414F-A792-350EAAD937F4}"/>
    <dgm:cxn modelId="{4AEADFE0-B897-BF4A-9A18-6A7F6EABA078}" type="presOf" srcId="{CCC362EE-D215-4839-8AF4-0D0F27A22651}" destId="{5A9A1FE9-B164-480F-A02A-0E8B9C17CB4D}" srcOrd="0" destOrd="3" presId="urn:microsoft.com/office/officeart/2005/8/layout/cycle2"/>
    <dgm:cxn modelId="{32861DDC-9684-4208-A522-35207605DDF7}" srcId="{8C7BD093-AF16-4824-A027-16AB9EA7E7EE}" destId="{CCC362EE-D215-4839-8AF4-0D0F27A22651}" srcOrd="2" destOrd="0" parTransId="{AB311FA1-7AC1-4968-9619-EC3029EDA71B}" sibTransId="{56C21D67-5169-47CB-88BF-6EB8334811D5}"/>
    <dgm:cxn modelId="{EF9D6B54-B90F-754D-A5D2-515406216BDA}" type="presOf" srcId="{0BB3BD69-C045-46D6-A1EF-224E70B15F94}" destId="{5A9A1FE9-B164-480F-A02A-0E8B9C17CB4D}" srcOrd="0" destOrd="2" presId="urn:microsoft.com/office/officeart/2005/8/layout/cycle2"/>
    <dgm:cxn modelId="{FD661AA8-A174-8744-A9ED-2BF28F18B598}" type="presOf" srcId="{2A9FF00D-57F6-44EC-B455-8A51641D7214}" destId="{5A9A1FE9-B164-480F-A02A-0E8B9C17CB4D}" srcOrd="0" destOrd="4" presId="urn:microsoft.com/office/officeart/2005/8/layout/cycle2"/>
    <dgm:cxn modelId="{C52E8B34-F9EF-4294-8DD5-28F30EA3A90B}" srcId="{8C7BD093-AF16-4824-A027-16AB9EA7E7EE}" destId="{2A9FF00D-57F6-44EC-B455-8A51641D7214}" srcOrd="3" destOrd="0" parTransId="{04BD76AE-9E3B-4C6B-853C-76381DAE8074}" sibTransId="{A8787DE5-BF9C-4219-86B7-37CA59203D0B}"/>
    <dgm:cxn modelId="{346015D7-9E39-4E40-8868-C7549CDA3C96}" type="presOf" srcId="{7F649800-2AFB-4926-9665-ED6BEA232B03}" destId="{5A9A1FE9-B164-480F-A02A-0E8B9C17CB4D}" srcOrd="0" destOrd="6" presId="urn:microsoft.com/office/officeart/2005/8/layout/cycle2"/>
    <dgm:cxn modelId="{1AD5EF83-FE61-483D-9312-B6C4B31B0955}" srcId="{C55202DA-CA9A-4F39-9CA7-637ECCFFC911}" destId="{8C7BD093-AF16-4824-A027-16AB9EA7E7EE}" srcOrd="0" destOrd="0" parTransId="{8B9F054D-FD0B-4972-9796-1029A5E460BB}" sibTransId="{E735180A-BCCF-4B75-A27E-EA16C36BEB1E}"/>
    <dgm:cxn modelId="{7B274857-D2AA-4537-80C8-20CB1D50DC6C}" srcId="{8C7BD093-AF16-4824-A027-16AB9EA7E7EE}" destId="{8EDEAE61-9D4D-4380-A435-B69CF67D5FDC}" srcOrd="0" destOrd="0" parTransId="{85B9ACD0-1897-4890-96E7-BAA3D77D96D1}" sibTransId="{25B459B0-3216-414E-A4CA-7AFDE328E9AD}"/>
    <dgm:cxn modelId="{04FE4B47-9B2E-CD49-85B1-B6AA66AAE100}" type="presOf" srcId="{8C7BD093-AF16-4824-A027-16AB9EA7E7EE}" destId="{5A9A1FE9-B164-480F-A02A-0E8B9C17CB4D}" srcOrd="0" destOrd="0" presId="urn:microsoft.com/office/officeart/2005/8/layout/cycle2"/>
    <dgm:cxn modelId="{98F3C9CA-B458-6D4F-A7C9-0F8598CEEB84}" type="presParOf" srcId="{C57694DB-4FFA-4CAA-8D8F-DB0488B7CFE9}" destId="{5A9A1FE9-B164-480F-A02A-0E8B9C17CB4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9A1FE9-B164-480F-A02A-0E8B9C17CB4D}">
      <dsp:nvSpPr>
        <dsp:cNvPr id="0" name=""/>
        <dsp:cNvSpPr/>
      </dsp:nvSpPr>
      <dsp:spPr>
        <a:xfrm>
          <a:off x="36701" y="1205"/>
          <a:ext cx="3095138" cy="309513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          </a:t>
          </a:r>
          <a:r>
            <a:rPr lang="fr-FR" sz="1700" kern="1200" dirty="0" smtClean="0">
              <a:latin typeface="Fago Offc" panose="020B0504030101020102" pitchFamily="34" charset="0"/>
            </a:rPr>
            <a:t>En bref</a:t>
          </a:r>
          <a:endParaRPr lang="fr-FR" sz="1700" kern="1200" dirty="0">
            <a:latin typeface="Fago Offc" panose="020B0504030101020102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>
              <a:latin typeface="Fago Offc" panose="020B0504030101020102" pitchFamily="34" charset="0"/>
            </a:rPr>
            <a:t>Procédure non-invasive</a:t>
          </a:r>
          <a:endParaRPr lang="fr-FR" sz="1300" kern="1200" dirty="0">
            <a:latin typeface="Fago Offc" panose="020B0504030101020102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>
              <a:latin typeface="Fago Offc" panose="020B0504030101020102" pitchFamily="34" charset="0"/>
            </a:rPr>
            <a:t>Durée de test inférieure à 3 minutes</a:t>
          </a:r>
          <a:endParaRPr lang="fr-FR" sz="1300" kern="1200" dirty="0">
            <a:latin typeface="Fago Offc" panose="020B0504030101020102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>
              <a:latin typeface="Fago Offc" panose="020B0504030101020102" pitchFamily="34" charset="0"/>
            </a:rPr>
            <a:t>Facile d’utilisation</a:t>
          </a:r>
          <a:endParaRPr lang="fr-FR" sz="1300" kern="1200" dirty="0">
            <a:latin typeface="Fago Offc" panose="020B0504030101020102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>
              <a:latin typeface="Fago Offc" panose="020B0504030101020102" pitchFamily="34" charset="0"/>
            </a:rPr>
            <a:t>Indépendant de l’opérateur</a:t>
          </a:r>
          <a:endParaRPr lang="fr-FR" sz="1300" kern="1200" dirty="0">
            <a:latin typeface="Fago Offc" panose="020B0504030101020102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>
              <a:latin typeface="Fago Offc" panose="020B0504030101020102" pitchFamily="34" charset="0"/>
            </a:rPr>
            <a:t>Résultats immédiats et quantitatifs</a:t>
          </a:r>
          <a:endParaRPr lang="fr-FR" sz="1300" kern="1200" dirty="0">
            <a:latin typeface="Fago Offc" panose="020B0504030101020102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>
              <a:latin typeface="Fago Offc" panose="020B0504030101020102" pitchFamily="34" charset="0"/>
            </a:rPr>
            <a:t>Compact, ergonomique</a:t>
          </a:r>
          <a:endParaRPr lang="fr-FR" sz="1300" kern="1200" dirty="0">
            <a:latin typeface="Fago Offc" panose="020B0504030101020102" pitchFamily="34" charset="0"/>
          </a:endParaRPr>
        </a:p>
      </dsp:txBody>
      <dsp:txXfrm>
        <a:off x="36701" y="1205"/>
        <a:ext cx="3095138" cy="3095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D04B1-A30C-BB46-8E31-9AB20482121B}" type="datetimeFigureOut">
              <a:rPr lang="fr-FR" smtClean="0"/>
              <a:pPr/>
              <a:t>22/04/17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2B452-3832-1541-BF9F-F25AF0E89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3CAA-3F33-5A4C-96E8-034E8F770ECE}" type="datetimeFigureOut">
              <a:rPr lang="fr-FR" smtClean="0"/>
              <a:pPr/>
              <a:t>22/04/17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A91D-1F3B-9F42-B806-674FB7F2B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3CAA-3F33-5A4C-96E8-034E8F770ECE}" type="datetimeFigureOut">
              <a:rPr lang="fr-FR" smtClean="0"/>
              <a:pPr/>
              <a:t>22/04/17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A91D-1F3B-9F42-B806-674FB7F2B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3CAA-3F33-5A4C-96E8-034E8F770ECE}" type="datetimeFigureOut">
              <a:rPr lang="fr-FR" smtClean="0"/>
              <a:pPr/>
              <a:t>22/04/17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A91D-1F3B-9F42-B806-674FB7F2B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15888"/>
            <a:ext cx="8999538" cy="1081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 rot="16200000" flipV="1">
            <a:off x="5665788" y="3370262"/>
            <a:ext cx="6884988" cy="144463"/>
          </a:xfrm>
          <a:prstGeom prst="rect">
            <a:avLst/>
          </a:prstGeom>
          <a:solidFill>
            <a:srgbClr val="3C5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fr-FR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rot="16200000" flipV="1">
            <a:off x="5629275" y="3370263"/>
            <a:ext cx="6884988" cy="144462"/>
          </a:xfrm>
          <a:prstGeom prst="rect">
            <a:avLst/>
          </a:prstGeom>
          <a:solidFill>
            <a:srgbClr val="3C5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fr-FR" smtClean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42325" y="6308725"/>
            <a:ext cx="4778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rmAutofit/>
          </a:bodyPr>
          <a:lstStyle>
            <a:lvl1pPr algn="l">
              <a:defRPr sz="4000" b="1" cap="small" baseline="0">
                <a:solidFill>
                  <a:schemeClr val="bg1"/>
                </a:solidFill>
                <a:latin typeface="Fago Offc" panose="020B0504030101020102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003232" cy="5040559"/>
          </a:xfrm>
        </p:spPr>
        <p:txBody>
          <a:bodyPr/>
          <a:lstStyle>
            <a:lvl1pPr>
              <a:buClr>
                <a:srgbClr val="CACB00"/>
              </a:buClr>
              <a:buFont typeface="Wingdings" pitchFamily="2" charset="2"/>
              <a:buChar char="§"/>
              <a:defRPr>
                <a:solidFill>
                  <a:srgbClr val="3C5F6F"/>
                </a:solidFill>
                <a:latin typeface="Fago Offc" panose="020B0504030101020102" pitchFamily="34" charset="0"/>
              </a:defRPr>
            </a:lvl1pPr>
            <a:lvl2pPr>
              <a:buClr>
                <a:srgbClr val="CACB00"/>
              </a:buClr>
              <a:buFont typeface="Wingdings" pitchFamily="2" charset="2"/>
              <a:buChar char="§"/>
              <a:defRPr>
                <a:solidFill>
                  <a:srgbClr val="3C5F6F"/>
                </a:solidFill>
                <a:latin typeface="Fago Offc" panose="020B0504030101020102" pitchFamily="34" charset="0"/>
              </a:defRPr>
            </a:lvl2pPr>
            <a:lvl3pPr>
              <a:buClr>
                <a:srgbClr val="CACB00"/>
              </a:buClr>
              <a:buFont typeface="Wingdings" pitchFamily="2" charset="2"/>
              <a:buChar char="§"/>
              <a:defRPr>
                <a:solidFill>
                  <a:srgbClr val="3C5F6F"/>
                </a:solidFill>
                <a:latin typeface="Fago Offc" panose="020B0504030101020102" pitchFamily="34" charset="0"/>
              </a:defRPr>
            </a:lvl3pPr>
            <a:lvl4pPr>
              <a:buClr>
                <a:srgbClr val="CACB00"/>
              </a:buClr>
              <a:buFont typeface="Wingdings" pitchFamily="2" charset="2"/>
              <a:buChar char="§"/>
              <a:defRPr>
                <a:solidFill>
                  <a:srgbClr val="3C5F6F"/>
                </a:solidFill>
                <a:latin typeface="Fago Offc" panose="020B0504030101020102" pitchFamily="34" charset="0"/>
              </a:defRPr>
            </a:lvl4pPr>
            <a:lvl5pPr>
              <a:buClr>
                <a:srgbClr val="CACB00"/>
              </a:buClr>
              <a:buFont typeface="Wingdings" pitchFamily="2" charset="2"/>
              <a:buChar char="§"/>
              <a:defRPr>
                <a:solidFill>
                  <a:srgbClr val="3C5F6F"/>
                </a:solidFill>
                <a:latin typeface="Fago Offc" panose="020B0504030101020102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0"/>
          </p:nvPr>
        </p:nvSpPr>
        <p:spPr>
          <a:xfrm>
            <a:off x="34925" y="6448425"/>
            <a:ext cx="5032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3C5F6F"/>
                </a:solidFill>
                <a:latin typeface="Calibri" pitchFamily="4" charset="0"/>
              </a:defRPr>
            </a:lvl1pPr>
          </a:lstStyle>
          <a:p>
            <a:pPr>
              <a:defRPr/>
            </a:pPr>
            <a:fld id="{EA513E87-81A0-B64E-B32C-6B330FABF7F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3CAA-3F33-5A4C-96E8-034E8F770ECE}" type="datetimeFigureOut">
              <a:rPr lang="fr-FR" smtClean="0"/>
              <a:pPr/>
              <a:t>22/04/17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A91D-1F3B-9F42-B806-674FB7F2B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3CAA-3F33-5A4C-96E8-034E8F770ECE}" type="datetimeFigureOut">
              <a:rPr lang="fr-FR" smtClean="0"/>
              <a:pPr/>
              <a:t>22/04/17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A91D-1F3B-9F42-B806-674FB7F2B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3CAA-3F33-5A4C-96E8-034E8F770ECE}" type="datetimeFigureOut">
              <a:rPr lang="fr-FR" smtClean="0"/>
              <a:pPr/>
              <a:t>22/04/17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A91D-1F3B-9F42-B806-674FB7F2B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3CAA-3F33-5A4C-96E8-034E8F770ECE}" type="datetimeFigureOut">
              <a:rPr lang="fr-FR" smtClean="0"/>
              <a:pPr/>
              <a:t>22/04/17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A91D-1F3B-9F42-B806-674FB7F2B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3CAA-3F33-5A4C-96E8-034E8F770ECE}" type="datetimeFigureOut">
              <a:rPr lang="fr-FR" smtClean="0"/>
              <a:pPr/>
              <a:t>22/04/17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A91D-1F3B-9F42-B806-674FB7F2B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3CAA-3F33-5A4C-96E8-034E8F770ECE}" type="datetimeFigureOut">
              <a:rPr lang="fr-FR" smtClean="0"/>
              <a:pPr/>
              <a:t>22/04/17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A91D-1F3B-9F42-B806-674FB7F2B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3CAA-3F33-5A4C-96E8-034E8F770ECE}" type="datetimeFigureOut">
              <a:rPr lang="fr-FR" smtClean="0"/>
              <a:pPr/>
              <a:t>22/04/17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A91D-1F3B-9F42-B806-674FB7F2B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3CAA-3F33-5A4C-96E8-034E8F770ECE}" type="datetimeFigureOut">
              <a:rPr lang="fr-FR" smtClean="0"/>
              <a:pPr/>
              <a:t>22/04/17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A91D-1F3B-9F42-B806-674FB7F2B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D3CAA-3F33-5A4C-96E8-034E8F770ECE}" type="datetimeFigureOut">
              <a:rPr lang="fr-FR" smtClean="0"/>
              <a:pPr/>
              <a:t>22/04/17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7A91D-1F3B-9F42-B806-674FB7F2B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francoiswang/Documents/AMEJ%202017/PEL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???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francoiswang/Documents/AMEJ%202017/RCS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oleObject" Target="???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francoiswang/Documents/AMEJ%202017/RR%20spontane%CC%81%202.avi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francoiswang/Documents/AMEJ%202017/RR%20brady%202.avi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francoiswang/Documents/AMEJ%202017/RR%20ortho.avi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francoiswang/Documents/AMEJ%202017/RR%20valsalva.avi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1" Type="http://schemas.openxmlformats.org/officeDocument/2006/relationships/audio" Target="file://localhost/C/%5CMes%20documents%5CLIEGE%202004%5CInternet%5CMyotonie1.mp3" TargetMode="Externa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4"/>
          <p:cNvSpPr/>
          <p:nvPr/>
        </p:nvSpPr>
        <p:spPr>
          <a:xfrm>
            <a:off x="876300" y="1054100"/>
            <a:ext cx="1276604" cy="1783556"/>
          </a:xfrm>
          <a:prstGeom prst="triangle">
            <a:avLst/>
          </a:prstGeom>
          <a:gradFill flip="none" rotWithShape="1">
            <a:gsLst>
              <a:gs pos="43000">
                <a:schemeClr val="accent4">
                  <a:lumMod val="40000"/>
                  <a:lumOff val="60000"/>
                  <a:alpha val="58000"/>
                </a:schemeClr>
              </a:gs>
              <a:gs pos="100000">
                <a:srgbClr val="000000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742266"/>
            <a:ext cx="8229600" cy="202353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Apports de l’ENMG dans les syndromes douloureux diffus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2222" dirty="0" smtClean="0"/>
              <a:t>F. Wang – 22 avril 2017</a:t>
            </a:r>
            <a:endParaRPr lang="en-US" sz="2222" dirty="0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457200" y="3005931"/>
            <a:ext cx="6197600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3200" b="1" baseline="30000" dirty="0"/>
              <a:t>Association des Médecins Experts Judiciaires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77850" y="283369"/>
            <a:ext cx="5441950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A M E J</a:t>
            </a:r>
          </a:p>
          <a:p>
            <a:pPr>
              <a:defRPr/>
            </a:pPr>
            <a:r>
              <a:rPr lang="en-US" sz="8000" b="1" dirty="0">
                <a:latin typeface="Times New Roman" pitchFamily="-83" charset="0"/>
                <a:ea typeface="Times New Roman" pitchFamily="-83" charset="0"/>
                <a:cs typeface="Times New Roman" pitchFamily="-83" charset="0"/>
              </a:rPr>
              <a:t>  A M E 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100" y="1371600"/>
            <a:ext cx="8305800" cy="4864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0000" dist="279400" dir="37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35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Moyens d’exploration</a:t>
            </a:r>
            <a:endParaRPr lang="en-U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08000" y="1460497"/>
            <a:ext cx="8940800" cy="4851403"/>
          </a:xfrm>
        </p:spPr>
        <p:txBody>
          <a:bodyPr>
            <a:normAutofit fontScale="92500" lnSpcReduction="10000"/>
          </a:bodyPr>
          <a:lstStyle/>
          <a:p>
            <a:pPr marL="622300" indent="-622300">
              <a:buFont typeface="Wingdings" charset="2"/>
              <a:buChar char=""/>
              <a:tabLst>
                <a:tab pos="533400" algn="l"/>
                <a:tab pos="901700" algn="l"/>
                <a:tab pos="2870200" algn="l"/>
              </a:tabLst>
            </a:pPr>
            <a:r>
              <a:rPr lang="fr-FR" b="1" dirty="0" smtClean="0">
                <a:solidFill>
                  <a:srgbClr val="FF0000"/>
                </a:solidFill>
              </a:rPr>
              <a:t>ENMG </a:t>
            </a:r>
            <a:r>
              <a:rPr lang="fr-FR" b="1" dirty="0" smtClean="0"/>
              <a:t>: LIMITES</a:t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dirty="0" smtClean="0"/>
              <a:t>- 	ne permet pas d’affirmer ou d’exclure </a:t>
            </a:r>
            <a:br>
              <a:rPr lang="fr-FR" dirty="0" smtClean="0"/>
            </a:br>
            <a:r>
              <a:rPr lang="fr-FR" dirty="0" smtClean="0"/>
              <a:t>	l’existence d’une </a:t>
            </a:r>
            <a:r>
              <a:rPr lang="fr-FR" u="sng" dirty="0" smtClean="0"/>
              <a:t>cause lésionnelle</a:t>
            </a:r>
            <a:r>
              <a:rPr lang="fr-FR" dirty="0" smtClean="0"/>
              <a:t> à une 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b="1" dirty="0" smtClean="0"/>
              <a:t>douleur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	ne permet pas de </a:t>
            </a:r>
            <a:r>
              <a:rPr lang="fr-FR" u="sng" dirty="0" smtClean="0"/>
              <a:t>quantifier</a:t>
            </a:r>
            <a:r>
              <a:rPr lang="fr-FR" dirty="0" smtClean="0"/>
              <a:t> une </a:t>
            </a:r>
            <a:r>
              <a:rPr lang="fr-FR" b="1" dirty="0" smtClean="0"/>
              <a:t>douleur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	ne permet pas d’</a:t>
            </a:r>
            <a:r>
              <a:rPr lang="fr-FR" u="sng" dirty="0" smtClean="0"/>
              <a:t>affirmer</a:t>
            </a:r>
            <a:r>
              <a:rPr lang="fr-FR" dirty="0" smtClean="0"/>
              <a:t> qu’une </a:t>
            </a:r>
            <a:r>
              <a:rPr lang="fr-FR" b="1" dirty="0" smtClean="0"/>
              <a:t>douleur </a:t>
            </a:r>
            <a:r>
              <a:rPr lang="fr-FR" dirty="0" smtClean="0"/>
              <a:t>est 	</a:t>
            </a:r>
            <a:r>
              <a:rPr lang="fr-FR" dirty="0" err="1" smtClean="0"/>
              <a:t>neuropathique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	ne permet pas d’</a:t>
            </a:r>
            <a:r>
              <a:rPr lang="fr-FR" u="sng" dirty="0" smtClean="0"/>
              <a:t>exclure</a:t>
            </a:r>
            <a:r>
              <a:rPr lang="fr-FR" dirty="0" smtClean="0"/>
              <a:t> l’origine 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dirty="0" err="1" smtClean="0"/>
              <a:t>neuropathique</a:t>
            </a:r>
            <a:r>
              <a:rPr lang="fr-FR" dirty="0" smtClean="0"/>
              <a:t> d’une </a:t>
            </a:r>
            <a:r>
              <a:rPr lang="fr-FR" b="1" dirty="0" smtClean="0"/>
              <a:t>douleur </a:t>
            </a:r>
            <a:r>
              <a:rPr lang="fr-FR" dirty="0" smtClean="0"/>
              <a:t>lorsqu’il est </a:t>
            </a:r>
            <a:br>
              <a:rPr lang="fr-FR" dirty="0" smtClean="0"/>
            </a:br>
            <a:r>
              <a:rPr lang="fr-FR" dirty="0" smtClean="0"/>
              <a:t>	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2700"/>
            <a:ext cx="8229600" cy="50038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PETITES FIBRES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2400" dirty="0" smtClean="0"/>
              <a:t>Dans un nerf périphérique, 70% des fibres sont des petites fibres.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62200" y="37973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 indent="-622300">
              <a:buFont typeface="Wingdings" charset="2"/>
              <a:buChar char=""/>
              <a:tabLst>
                <a:tab pos="622300" algn="l"/>
              </a:tabLst>
            </a:pPr>
            <a:r>
              <a:rPr lang="fr-FR" b="1" dirty="0" smtClean="0"/>
              <a:t>A delta</a:t>
            </a:r>
            <a:br>
              <a:rPr lang="fr-FR" b="1" dirty="0" smtClean="0"/>
            </a:br>
            <a:r>
              <a:rPr lang="fr-FR" dirty="0" smtClean="0">
                <a:solidFill>
                  <a:srgbClr val="000000"/>
                </a:solidFill>
              </a:rPr>
              <a:t>- 1-5 </a:t>
            </a:r>
            <a:r>
              <a:rPr lang="fr-FR" dirty="0" err="1" smtClean="0">
                <a:solidFill>
                  <a:srgbClr val="000000"/>
                </a:solidFill>
              </a:rPr>
              <a:t>𝜇m</a:t>
            </a:r>
            <a:r>
              <a:rPr lang="fr-FR" dirty="0" smtClean="0">
                <a:solidFill>
                  <a:srgbClr val="000000"/>
                </a:solidFill>
              </a:rPr>
              <a:t/>
            </a:r>
            <a:br>
              <a:rPr lang="fr-FR" dirty="0" smtClean="0">
                <a:solidFill>
                  <a:srgbClr val="000000"/>
                </a:solidFill>
              </a:rPr>
            </a:br>
            <a:r>
              <a:rPr lang="fr-FR" dirty="0" smtClean="0">
                <a:solidFill>
                  <a:srgbClr val="000000"/>
                </a:solidFill>
              </a:rPr>
              <a:t>- faiblement myélinisées</a:t>
            </a:r>
            <a:br>
              <a:rPr lang="fr-FR" dirty="0" smtClean="0">
                <a:solidFill>
                  <a:srgbClr val="000000"/>
                </a:solidFill>
              </a:rPr>
            </a:br>
            <a:r>
              <a:rPr lang="fr-FR" dirty="0" smtClean="0">
                <a:solidFill>
                  <a:srgbClr val="000000"/>
                </a:solidFill>
              </a:rPr>
              <a:t>- 5-40 m/s</a:t>
            </a:r>
          </a:p>
          <a:p>
            <a:pPr marL="622300" indent="-622300">
              <a:buFont typeface="Wingdings" charset="2"/>
              <a:buChar char=""/>
            </a:pPr>
            <a:r>
              <a:rPr lang="fr-FR" b="1" dirty="0" smtClean="0"/>
              <a:t>C</a:t>
            </a:r>
            <a:br>
              <a:rPr lang="fr-FR" b="1" dirty="0" smtClean="0"/>
            </a:br>
            <a:r>
              <a:rPr lang="fr-FR" dirty="0" smtClean="0">
                <a:solidFill>
                  <a:srgbClr val="000000"/>
                </a:solidFill>
              </a:rPr>
              <a:t>- 0,3-1,5 </a:t>
            </a:r>
            <a:r>
              <a:rPr lang="fr-FR" dirty="0" err="1" smtClean="0">
                <a:solidFill>
                  <a:srgbClr val="000000"/>
                </a:solidFill>
              </a:rPr>
              <a:t>𝜇m</a:t>
            </a:r>
            <a:r>
              <a:rPr lang="fr-FR" dirty="0" smtClean="0">
                <a:solidFill>
                  <a:srgbClr val="000000"/>
                </a:solidFill>
              </a:rPr>
              <a:t/>
            </a:r>
            <a:br>
              <a:rPr lang="fr-FR" dirty="0" smtClean="0">
                <a:solidFill>
                  <a:srgbClr val="000000"/>
                </a:solidFill>
              </a:rPr>
            </a:br>
            <a:r>
              <a:rPr lang="fr-FR" dirty="0" smtClean="0">
                <a:solidFill>
                  <a:srgbClr val="000000"/>
                </a:solidFill>
              </a:rPr>
              <a:t>- </a:t>
            </a:r>
            <a:r>
              <a:rPr lang="fr-FR" dirty="0" err="1" smtClean="0">
                <a:solidFill>
                  <a:srgbClr val="000000"/>
                </a:solidFill>
              </a:rPr>
              <a:t>nonmyélinisées</a:t>
            </a:r>
            <a:r>
              <a:rPr lang="fr-FR" dirty="0" smtClean="0">
                <a:solidFill>
                  <a:srgbClr val="000000"/>
                </a:solidFill>
              </a:rPr>
              <a:t/>
            </a:r>
            <a:br>
              <a:rPr lang="fr-FR" dirty="0" smtClean="0">
                <a:solidFill>
                  <a:srgbClr val="000000"/>
                </a:solidFill>
              </a:rPr>
            </a:br>
            <a:r>
              <a:rPr lang="fr-FR" dirty="0" smtClean="0">
                <a:solidFill>
                  <a:srgbClr val="000000"/>
                </a:solidFill>
              </a:rPr>
              <a:t>- 1-2m/s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100" y="1752597"/>
            <a:ext cx="8305800" cy="42418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0000" dist="279400" dir="37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175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Quand y penser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52597"/>
            <a:ext cx="8509000" cy="4851403"/>
          </a:xfrm>
        </p:spPr>
        <p:txBody>
          <a:bodyPr>
            <a:normAutofit/>
          </a:bodyPr>
          <a:lstStyle/>
          <a:p>
            <a:pPr marL="622300" indent="-622300">
              <a:buFont typeface="Wingdings" charset="2"/>
              <a:buChar char=""/>
            </a:pPr>
            <a:r>
              <a:rPr lang="fr-FR" b="1" dirty="0" smtClean="0">
                <a:solidFill>
                  <a:srgbClr val="FF0000"/>
                </a:solidFill>
              </a:rPr>
              <a:t>ENMG </a:t>
            </a:r>
            <a:r>
              <a:rPr lang="fr-FR" b="1" dirty="0" smtClean="0"/>
              <a:t>normal</a:t>
            </a:r>
            <a:endParaRPr lang="fr-FR" dirty="0" smtClean="0"/>
          </a:p>
          <a:p>
            <a:pPr marL="622300" indent="-622300">
              <a:buFont typeface="Wingdings" charset="2"/>
              <a:buChar char=""/>
            </a:pPr>
            <a:r>
              <a:rPr lang="fr-FR" b="1" dirty="0" smtClean="0"/>
              <a:t>Douleurs </a:t>
            </a:r>
            <a:r>
              <a:rPr lang="fr-FR" b="1" dirty="0" err="1" smtClean="0"/>
              <a:t>neuropathiques</a:t>
            </a:r>
            <a:endParaRPr lang="fr-FR" dirty="0" smtClean="0"/>
          </a:p>
          <a:p>
            <a:pPr marL="622300" indent="-622300">
              <a:buFont typeface="Wingdings" charset="2"/>
              <a:buChar char=""/>
              <a:tabLst>
                <a:tab pos="812800" algn="l"/>
              </a:tabLst>
            </a:pPr>
            <a:r>
              <a:rPr lang="fr-FR" b="1" dirty="0" smtClean="0"/>
              <a:t>Signes de </a:t>
            </a:r>
            <a:r>
              <a:rPr lang="fr-FR" b="1" dirty="0" err="1" smtClean="0"/>
              <a:t>dysautonomie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dirty="0" smtClean="0"/>
              <a:t>- hypotension OS</a:t>
            </a:r>
            <a:br>
              <a:rPr lang="fr-FR" dirty="0" smtClean="0"/>
            </a:br>
            <a:r>
              <a:rPr lang="fr-FR" dirty="0" smtClean="0"/>
              <a:t>- nausées/vomissements, diarrhée/	constipation</a:t>
            </a:r>
            <a:br>
              <a:rPr lang="fr-FR" dirty="0" smtClean="0"/>
            </a:br>
            <a:r>
              <a:rPr lang="fr-FR" dirty="0" smtClean="0"/>
              <a:t>- perturbations vésicales/sphinctériennes</a:t>
            </a:r>
            <a:br>
              <a:rPr lang="fr-FR" dirty="0" smtClean="0"/>
            </a:br>
            <a:r>
              <a:rPr lang="fr-FR" dirty="0" smtClean="0"/>
              <a:t>- impuissance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100" y="1574801"/>
            <a:ext cx="8305800" cy="441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0000" dist="279400" dir="37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ETIOLOGIES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52597"/>
            <a:ext cx="8229600" cy="4851403"/>
          </a:xfrm>
        </p:spPr>
        <p:txBody>
          <a:bodyPr>
            <a:normAutofit/>
          </a:bodyPr>
          <a:lstStyle/>
          <a:p>
            <a:pPr marL="622300" indent="-622300">
              <a:buFont typeface="Wingdings" charset="2"/>
              <a:buChar char=""/>
            </a:pPr>
            <a:r>
              <a:rPr lang="fr-FR" b="1" dirty="0" smtClean="0"/>
              <a:t>Métabolique </a:t>
            </a:r>
            <a:r>
              <a:rPr lang="fr-FR" dirty="0" smtClean="0"/>
              <a:t>: </a:t>
            </a:r>
            <a:r>
              <a:rPr lang="fr-FR" b="1" dirty="0" smtClean="0">
                <a:solidFill>
                  <a:srgbClr val="FF0000"/>
                </a:solidFill>
              </a:rPr>
              <a:t>diabète</a:t>
            </a:r>
            <a:r>
              <a:rPr lang="fr-FR" dirty="0" smtClean="0"/>
              <a:t>, intolérance</a:t>
            </a:r>
          </a:p>
          <a:p>
            <a:pPr marL="622300" indent="-622300">
              <a:buFont typeface="Wingdings" charset="2"/>
              <a:buChar char=""/>
            </a:pPr>
            <a:r>
              <a:rPr lang="fr-FR" b="1" dirty="0" smtClean="0"/>
              <a:t>Infectieux </a:t>
            </a:r>
            <a:r>
              <a:rPr lang="fr-FR" dirty="0" smtClean="0"/>
              <a:t>: HIV, HC</a:t>
            </a:r>
          </a:p>
          <a:p>
            <a:pPr marL="622300" indent="-622300">
              <a:buFont typeface="Wingdings" charset="2"/>
              <a:buChar char=""/>
            </a:pPr>
            <a:r>
              <a:rPr lang="fr-FR" b="1" dirty="0" smtClean="0"/>
              <a:t>Toxique </a:t>
            </a:r>
            <a:r>
              <a:rPr lang="fr-FR" dirty="0" smtClean="0"/>
              <a:t>: Médicaments, alcool</a:t>
            </a:r>
          </a:p>
          <a:p>
            <a:pPr marL="622300" indent="-622300">
              <a:buFont typeface="Wingdings" charset="2"/>
              <a:buChar char=""/>
            </a:pPr>
            <a:r>
              <a:rPr lang="fr-FR" b="1" dirty="0" err="1" smtClean="0"/>
              <a:t>Dysimmun</a:t>
            </a:r>
            <a:r>
              <a:rPr lang="fr-FR" b="1" dirty="0" smtClean="0"/>
              <a:t> </a:t>
            </a:r>
            <a:r>
              <a:rPr lang="fr-FR" dirty="0" smtClean="0"/>
              <a:t>: </a:t>
            </a:r>
            <a:r>
              <a:rPr lang="fr-FR" dirty="0" err="1" smtClean="0"/>
              <a:t>Sjögren</a:t>
            </a:r>
            <a:r>
              <a:rPr lang="fr-FR" dirty="0" smtClean="0"/>
              <a:t>, Sarcoïdose</a:t>
            </a:r>
          </a:p>
          <a:p>
            <a:pPr marL="622300" indent="-622300">
              <a:buFont typeface="Wingdings" charset="2"/>
              <a:buChar char=""/>
            </a:pPr>
            <a:r>
              <a:rPr lang="fr-FR" b="1" dirty="0" smtClean="0"/>
              <a:t>Génétique </a:t>
            </a:r>
            <a:r>
              <a:rPr lang="fr-FR" dirty="0" smtClean="0"/>
              <a:t>: </a:t>
            </a:r>
            <a:r>
              <a:rPr lang="fr-FR" b="1" dirty="0" smtClean="0">
                <a:solidFill>
                  <a:srgbClr val="FF0000"/>
                </a:solidFill>
              </a:rPr>
              <a:t>Amylose</a:t>
            </a:r>
            <a:r>
              <a:rPr lang="fr-FR" dirty="0" smtClean="0"/>
              <a:t>, Fabry, HSAN, </a:t>
            </a:r>
            <a:r>
              <a:rPr lang="fr-FR" dirty="0" err="1" smtClean="0"/>
              <a:t>Tangier</a:t>
            </a:r>
            <a:r>
              <a:rPr lang="fr-FR" dirty="0" smtClean="0"/>
              <a:t>,</a:t>
            </a:r>
            <a:br>
              <a:rPr lang="fr-FR" dirty="0" smtClean="0"/>
            </a:br>
            <a:r>
              <a:rPr lang="fr-FR" dirty="0" smtClean="0"/>
              <a:t>mutations Na</a:t>
            </a:r>
            <a:r>
              <a:rPr lang="fr-FR" baseline="-25000" dirty="0" smtClean="0"/>
              <a:t>v</a:t>
            </a:r>
            <a:r>
              <a:rPr lang="fr-FR" dirty="0" smtClean="0"/>
              <a:t>1.7</a:t>
            </a:r>
          </a:p>
          <a:p>
            <a:pPr marL="622300" indent="-622300">
              <a:buFont typeface="Wingdings" charset="2"/>
              <a:buChar char=""/>
            </a:pPr>
            <a:r>
              <a:rPr lang="fr-FR" b="1" dirty="0" smtClean="0"/>
              <a:t>Idiopathique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Fabry : </a:t>
            </a:r>
            <a:r>
              <a:rPr lang="fr-FR" dirty="0" err="1" smtClean="0"/>
              <a:t>angiokératose</a:t>
            </a:r>
            <a:endParaRPr lang="en-US" dirty="0"/>
          </a:p>
        </p:txBody>
      </p:sp>
      <p:pic>
        <p:nvPicPr>
          <p:cNvPr id="7" name="Image 6" descr="FABRY ANGI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191881"/>
            <a:ext cx="8001000" cy="5694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100" y="998539"/>
            <a:ext cx="8305800" cy="52371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0000" dist="279400" dir="37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9900" y="998539"/>
            <a:ext cx="9144000" cy="5859462"/>
          </a:xfrm>
        </p:spPr>
        <p:txBody>
          <a:bodyPr>
            <a:normAutofit/>
          </a:bodyPr>
          <a:lstStyle/>
          <a:p>
            <a:pPr marL="533400" indent="-533400">
              <a:buFont typeface="Wingdings" charset="2"/>
              <a:buChar char=""/>
              <a:tabLst>
                <a:tab pos="723900" algn="l"/>
              </a:tabLst>
            </a:pPr>
            <a:r>
              <a:rPr lang="fr-FR" b="1" dirty="0" smtClean="0"/>
              <a:t>QST</a:t>
            </a:r>
            <a:br>
              <a:rPr lang="fr-FR" b="1" dirty="0" smtClean="0"/>
            </a:br>
            <a:r>
              <a:rPr lang="fr-FR" u="sng" dirty="0" smtClean="0"/>
              <a:t>Seuil de détection au froid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 smtClean="0"/>
              <a:t>	- A delta sensitives </a:t>
            </a:r>
            <a:br>
              <a:rPr lang="fr-FR" dirty="0" smtClean="0"/>
            </a:br>
            <a:r>
              <a:rPr lang="fr-FR" dirty="0" smtClean="0"/>
              <a:t>	-	JPL : sensibilité = </a:t>
            </a:r>
            <a:r>
              <a:rPr lang="fr-FR" b="1" dirty="0" smtClean="0">
                <a:solidFill>
                  <a:srgbClr val="008000"/>
                </a:solidFill>
              </a:rPr>
              <a:t>29%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u="sng" dirty="0" smtClean="0"/>
              <a:t>Seuil de détection au chaud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 smtClean="0"/>
              <a:t>	-	</a:t>
            </a:r>
            <a:r>
              <a:rPr lang="fr-FR" b="1" dirty="0" smtClean="0">
                <a:solidFill>
                  <a:srgbClr val="FF0000"/>
                </a:solidFill>
              </a:rPr>
              <a:t>C sensitives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-	JPL : sensibilité = </a:t>
            </a:r>
            <a:r>
              <a:rPr lang="fr-FR" b="1" dirty="0" smtClean="0">
                <a:solidFill>
                  <a:srgbClr val="008000"/>
                </a:solidFill>
              </a:rPr>
              <a:t>55%</a:t>
            </a:r>
          </a:p>
          <a:p>
            <a:pPr marL="533400" indent="-533400">
              <a:buFont typeface="Wingdings" charset="2"/>
              <a:buChar char=""/>
              <a:tabLst>
                <a:tab pos="723900" algn="l"/>
                <a:tab pos="5207000" algn="l"/>
              </a:tabLst>
            </a:pPr>
            <a:r>
              <a:rPr lang="fr-FR" b="1" dirty="0" smtClean="0"/>
              <a:t>QST : LIMITES</a:t>
            </a:r>
            <a:br>
              <a:rPr lang="fr-FR" b="1" dirty="0" smtClean="0"/>
            </a:br>
            <a:r>
              <a:rPr lang="fr-FR" b="1" dirty="0" smtClean="0"/>
              <a:t>	</a:t>
            </a:r>
            <a:r>
              <a:rPr lang="fr-FR" dirty="0" smtClean="0"/>
              <a:t>- collaboration du patient</a:t>
            </a:r>
            <a:br>
              <a:rPr lang="fr-FR" dirty="0" smtClean="0"/>
            </a:br>
            <a:r>
              <a:rPr lang="fr-FR" dirty="0" smtClean="0"/>
              <a:t>	- long 	</a:t>
            </a:r>
            <a:r>
              <a:rPr lang="fr-FR" sz="1400" dirty="0" smtClean="0"/>
              <a:t>JPL = JP </a:t>
            </a:r>
            <a:r>
              <a:rPr lang="fr-FR" sz="1400" dirty="0" err="1" smtClean="0"/>
              <a:t>Lefaucheur</a:t>
            </a:r>
            <a:r>
              <a:rPr lang="fr-FR" sz="1400" dirty="0" smtClean="0"/>
              <a:t> et al, NCCN, 2015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508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Moyens d’exploration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100" y="1239839"/>
            <a:ext cx="8305800" cy="47545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0000" dist="279400" dir="37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9900" y="1239839"/>
            <a:ext cx="8864600" cy="5859462"/>
          </a:xfrm>
        </p:spPr>
        <p:txBody>
          <a:bodyPr>
            <a:normAutofit/>
          </a:bodyPr>
          <a:lstStyle/>
          <a:p>
            <a:pPr marL="533400" indent="-533400">
              <a:buFont typeface="Wingdings" charset="2"/>
              <a:buChar char=""/>
              <a:tabLst>
                <a:tab pos="723900" algn="l"/>
              </a:tabLst>
            </a:pPr>
            <a:r>
              <a:rPr lang="fr-FR" b="1" dirty="0" smtClean="0">
                <a:solidFill>
                  <a:srgbClr val="FF0000"/>
                </a:solidFill>
              </a:rPr>
              <a:t>P</a:t>
            </a:r>
            <a:r>
              <a:rPr lang="fr-FR" b="1" dirty="0" smtClean="0"/>
              <a:t>otentiels </a:t>
            </a:r>
            <a:r>
              <a:rPr lang="fr-FR" b="1" dirty="0" smtClean="0">
                <a:solidFill>
                  <a:srgbClr val="FF0000"/>
                </a:solidFill>
              </a:rPr>
              <a:t>E</a:t>
            </a:r>
            <a:r>
              <a:rPr lang="fr-FR" b="1" dirty="0" smtClean="0"/>
              <a:t>voqués avec stimulation </a:t>
            </a:r>
            <a:r>
              <a:rPr lang="fr-FR" b="1" dirty="0" smtClean="0">
                <a:solidFill>
                  <a:srgbClr val="FF0000"/>
                </a:solidFill>
              </a:rPr>
              <a:t>L</a:t>
            </a:r>
            <a:r>
              <a:rPr lang="fr-FR" b="1" dirty="0" smtClean="0"/>
              <a:t>aser 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 smtClean="0"/>
              <a:t>	- </a:t>
            </a:r>
            <a:r>
              <a:rPr lang="fr-FR" b="1" dirty="0" smtClean="0">
                <a:solidFill>
                  <a:srgbClr val="FF0000"/>
                </a:solidFill>
              </a:rPr>
              <a:t>A delta sensitives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-	JPL : sensibilité = </a:t>
            </a:r>
            <a:r>
              <a:rPr lang="fr-FR" b="1" dirty="0" smtClean="0">
                <a:solidFill>
                  <a:srgbClr val="008000"/>
                </a:solidFill>
              </a:rPr>
              <a:t>79%</a:t>
            </a:r>
          </a:p>
          <a:p>
            <a:pPr marL="533400" indent="-533400">
              <a:buFont typeface="Wingdings" charset="2"/>
              <a:buChar char=""/>
            </a:pPr>
            <a:r>
              <a:rPr lang="fr-FR" b="1" dirty="0" smtClean="0">
                <a:solidFill>
                  <a:srgbClr val="FF0000"/>
                </a:solidFill>
              </a:rPr>
              <a:t>R</a:t>
            </a:r>
            <a:r>
              <a:rPr lang="fr-FR" b="1" dirty="0" smtClean="0"/>
              <a:t>éflexe </a:t>
            </a:r>
            <a:r>
              <a:rPr lang="fr-FR" b="1" dirty="0" smtClean="0">
                <a:solidFill>
                  <a:srgbClr val="FF0000"/>
                </a:solidFill>
              </a:rPr>
              <a:t>C</a:t>
            </a:r>
            <a:r>
              <a:rPr lang="fr-FR" b="1" dirty="0" smtClean="0"/>
              <a:t>utané </a:t>
            </a:r>
            <a:r>
              <a:rPr lang="fr-FR" b="1" dirty="0" smtClean="0">
                <a:solidFill>
                  <a:srgbClr val="FF0000"/>
                </a:solidFill>
              </a:rPr>
              <a:t>S</a:t>
            </a:r>
            <a:r>
              <a:rPr lang="fr-FR" b="1" dirty="0" smtClean="0"/>
              <a:t>ympathique 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 smtClean="0"/>
              <a:t>	- C autonomes </a:t>
            </a:r>
            <a:br>
              <a:rPr lang="fr-FR" dirty="0" smtClean="0"/>
            </a:br>
            <a:r>
              <a:rPr lang="fr-FR" dirty="0" smtClean="0"/>
              <a:t>	- JPL : sensibilité = </a:t>
            </a:r>
            <a:r>
              <a:rPr lang="fr-FR" b="1" dirty="0" smtClean="0">
                <a:solidFill>
                  <a:srgbClr val="008000"/>
                </a:solidFill>
              </a:rPr>
              <a:t>41%</a:t>
            </a:r>
          </a:p>
          <a:p>
            <a:pPr marL="533400" indent="-533400">
              <a:buFont typeface="Wingdings" charset="2"/>
              <a:buChar char=""/>
            </a:pPr>
            <a:r>
              <a:rPr lang="fr-FR" dirty="0" smtClean="0"/>
              <a:t>Variabilité de l’espace </a:t>
            </a:r>
            <a:r>
              <a:rPr lang="fr-FR" b="1" dirty="0" smtClean="0"/>
              <a:t>RR </a:t>
            </a:r>
            <a:r>
              <a:rPr lang="fr-FR" dirty="0" smtClean="0"/>
              <a:t>du QRS</a:t>
            </a:r>
          </a:p>
          <a:p>
            <a:endParaRPr lang="fr-FR" dirty="0" smtClean="0"/>
          </a:p>
          <a:p>
            <a:pPr>
              <a:buNone/>
              <a:tabLst>
                <a:tab pos="5029200" algn="l"/>
              </a:tabLst>
            </a:pPr>
            <a:r>
              <a:rPr lang="fr-FR" sz="1400" dirty="0" smtClean="0"/>
              <a:t>		JPL = JP </a:t>
            </a:r>
            <a:r>
              <a:rPr lang="fr-FR" sz="1400" dirty="0" err="1" smtClean="0"/>
              <a:t>Lefaucheur</a:t>
            </a:r>
            <a:r>
              <a:rPr lang="fr-FR" sz="1400" dirty="0" smtClean="0"/>
              <a:t> et al, NCCN, 2015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-508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Moyens d’exploration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PEL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70575" y="5851525"/>
            <a:ext cx="339725" cy="158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PEL PL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9598"/>
            <a:ext cx="9144000" cy="5869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PEL (laser YAP-1340 nm)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70575" y="5851525"/>
            <a:ext cx="339725" cy="158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EL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238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3073400" y="2190754"/>
          <a:ext cx="6083300" cy="4635500"/>
        </p:xfrm>
        <a:graphic>
          <a:graphicData uri="http://schemas.openxmlformats.org/presentationml/2006/ole">
            <p:oleObj spid="_x0000_s92162" name="Document" r:id="rId3" imgW="6083300" imgH="4635500" progId="Word.Document.12">
              <p:link updateAutomatic="1"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-93662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PEL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70575" y="5851525"/>
            <a:ext cx="339725" cy="158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38101" y="46034"/>
          <a:ext cx="4241799" cy="3141670"/>
        </p:xfrm>
        <a:graphic>
          <a:graphicData uri="http://schemas.openxmlformats.org/drawingml/2006/table">
            <a:tbl>
              <a:tblPr/>
              <a:tblGrid>
                <a:gridCol w="1413933"/>
                <a:gridCol w="1413933"/>
                <a:gridCol w="1413933"/>
              </a:tblGrid>
              <a:tr h="314167"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latin typeface="Verdana"/>
                        </a:rPr>
                        <a:t>MS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latin typeface="Verdana"/>
                        </a:rPr>
                        <a:t>MI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1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latin typeface="Verdana"/>
                        </a:rPr>
                        <a:t>Seuil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Verdana"/>
                        </a:rPr>
                        <a:t>2,25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Verdana"/>
                        </a:rPr>
                        <a:t>2,75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</a:tr>
              <a:tr h="3141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latin typeface="Verdana"/>
                        </a:rPr>
                        <a:t>I stim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Verdana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Verdana"/>
                        </a:rPr>
                        <a:t>4,75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</a:tr>
              <a:tr h="3141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latin typeface="Verdana"/>
                        </a:rPr>
                        <a:t>Lat N2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Verdana"/>
                        </a:rPr>
                        <a:t>250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Verdana"/>
                        </a:rPr>
                        <a:t>300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</a:tr>
              <a:tr h="3141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latin typeface="Verdana"/>
                        </a:rPr>
                        <a:t>N2P2 all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</a:tr>
              <a:tr h="3141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latin typeface="Verdana"/>
                        </a:rPr>
                        <a:t>N2P2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latin typeface="Verdana"/>
                        </a:rPr>
                        <a:t>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1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latin typeface="Verdana"/>
                        </a:rPr>
                        <a:t>N1 all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1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latin typeface="Verdana"/>
                        </a:rPr>
                        <a:t>N1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latin typeface="Verdana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1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latin typeface="Verdana"/>
                        </a:rPr>
                        <a:t>Diff N2P2 all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Verdana"/>
                        </a:rPr>
                        <a:t>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Verdana"/>
                        </a:rPr>
                        <a:t>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</a:tr>
              <a:tr h="3141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latin typeface="Verdana"/>
                        </a:rPr>
                        <a:t>Diff N2P2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latin typeface="Verdana"/>
                        </a:rPr>
                        <a:t>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latin typeface="Verdana"/>
                        </a:rPr>
                        <a:t>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5000" y="1866900"/>
            <a:ext cx="7861300" cy="3924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0000" dist="279400" dir="37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3 types de douleur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324097"/>
            <a:ext cx="8229600" cy="2171703"/>
          </a:xfrm>
        </p:spPr>
        <p:txBody>
          <a:bodyPr>
            <a:normAutofit/>
          </a:bodyPr>
          <a:lstStyle/>
          <a:p>
            <a:pPr marL="723900" indent="-723900">
              <a:buFont typeface="Wingdings" charset="2"/>
              <a:buChar char=""/>
              <a:tabLst>
                <a:tab pos="533400" algn="l"/>
                <a:tab pos="2870200" algn="l"/>
              </a:tabLst>
            </a:pPr>
            <a:r>
              <a:rPr lang="fr-FR" dirty="0" smtClean="0"/>
              <a:t>Douleurs </a:t>
            </a:r>
            <a:r>
              <a:rPr lang="fr-FR" dirty="0" err="1" smtClean="0"/>
              <a:t>neuropathiques</a:t>
            </a:r>
            <a:endParaRPr lang="fr-FR" dirty="0" smtClean="0"/>
          </a:p>
          <a:p>
            <a:pPr marL="723900" indent="-723900">
              <a:buFont typeface="Wingdings" charset="2"/>
              <a:buChar char=""/>
              <a:tabLst>
                <a:tab pos="533400" algn="l"/>
                <a:tab pos="2870200" algn="l"/>
              </a:tabLst>
            </a:pPr>
            <a:r>
              <a:rPr lang="fr-FR" dirty="0" smtClean="0"/>
              <a:t>Douleurs nociceptives</a:t>
            </a:r>
          </a:p>
          <a:p>
            <a:pPr marL="723900" indent="-723900">
              <a:buFont typeface="Wingdings" charset="2"/>
              <a:buChar char=""/>
              <a:tabLst>
                <a:tab pos="533400" algn="l"/>
                <a:tab pos="2870200" algn="l"/>
              </a:tabLst>
            </a:pPr>
            <a:r>
              <a:rPr lang="fr-FR" dirty="0" smtClean="0"/>
              <a:t>Douleurs psychogènes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RCS</a:t>
            </a:r>
            <a:endParaRPr lang="en-US" dirty="0"/>
          </a:p>
        </p:txBody>
      </p:sp>
      <p:pic>
        <p:nvPicPr>
          <p:cNvPr id="12" name="RCS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RCS</a:t>
            </a:r>
            <a:endParaRPr lang="en-US" dirty="0"/>
          </a:p>
        </p:txBody>
      </p:sp>
      <p:graphicFrame>
        <p:nvGraphicFramePr>
          <p:cNvPr id="5" name="Graphique 4"/>
          <p:cNvGraphicFramePr/>
          <p:nvPr/>
        </p:nvGraphicFramePr>
        <p:xfrm>
          <a:off x="63500" y="1417638"/>
          <a:ext cx="7251700" cy="5002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722043" y="1688068"/>
            <a:ext cx="6768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Ampl</a:t>
            </a:r>
            <a:endParaRPr lang="fr-FR" dirty="0" smtClean="0"/>
          </a:p>
          <a:p>
            <a:r>
              <a:rPr lang="fr-FR" dirty="0" smtClean="0"/>
              <a:t>MS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17543" y="6419850"/>
            <a:ext cx="539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Age</a:t>
            </a:r>
            <a:endParaRPr lang="en-US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532188" y="1336675"/>
          <a:ext cx="6704012" cy="5356225"/>
        </p:xfrm>
        <a:graphic>
          <a:graphicData uri="http://schemas.openxmlformats.org/presentationml/2006/ole">
            <p:oleObj spid="_x0000_s111618" name="Document" r:id="rId4" imgW="6121400" imgH="4445000" progId="Word.Document.12">
              <p:link updateAutomatic="1"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8191500" y="5851525"/>
            <a:ext cx="339725" cy="158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8178800" y="5759648"/>
            <a:ext cx="484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340</a:t>
            </a:r>
            <a:endParaRPr lang="en-US"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RR – </a:t>
            </a:r>
            <a:r>
              <a:rPr lang="fr-FR" dirty="0" err="1" smtClean="0"/>
              <a:t>respi</a:t>
            </a:r>
            <a:r>
              <a:rPr lang="fr-FR" dirty="0" smtClean="0"/>
              <a:t> spontanée</a:t>
            </a:r>
            <a:endParaRPr lang="en-US" dirty="0"/>
          </a:p>
        </p:txBody>
      </p:sp>
      <p:pic>
        <p:nvPicPr>
          <p:cNvPr id="11" name="RR spontané 2.avi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794974"/>
            <a:ext cx="9144000" cy="5063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RR – </a:t>
            </a:r>
            <a:r>
              <a:rPr lang="fr-FR" dirty="0" err="1" smtClean="0"/>
              <a:t>bradypnée</a:t>
            </a:r>
            <a:endParaRPr lang="en-US" dirty="0"/>
          </a:p>
        </p:txBody>
      </p:sp>
      <p:pic>
        <p:nvPicPr>
          <p:cNvPr id="4" name="RR brady 2.avi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554916"/>
            <a:ext cx="9144000" cy="5303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RR – orthostatisme</a:t>
            </a:r>
            <a:endParaRPr lang="en-US" dirty="0"/>
          </a:p>
        </p:txBody>
      </p:sp>
      <p:pic>
        <p:nvPicPr>
          <p:cNvPr id="5" name="RR ortho.avi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799187"/>
            <a:ext cx="9144000" cy="5063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RR – </a:t>
            </a:r>
            <a:r>
              <a:rPr lang="fr-FR" dirty="0" err="1" smtClean="0"/>
              <a:t>valsalva</a:t>
            </a:r>
            <a:endParaRPr lang="en-US" dirty="0"/>
          </a:p>
        </p:txBody>
      </p:sp>
      <p:pic>
        <p:nvPicPr>
          <p:cNvPr id="4" name="RR valsalva.avi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811887"/>
            <a:ext cx="9144000" cy="5063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Cas n°1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9100" y="1544639"/>
            <a:ext cx="8305800" cy="34083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0000" dist="279400" dir="37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673100" y="1646239"/>
            <a:ext cx="8661400" cy="5859462"/>
          </a:xfrm>
        </p:spPr>
        <p:txBody>
          <a:bodyPr>
            <a:normAutofit/>
          </a:bodyPr>
          <a:lstStyle/>
          <a:p>
            <a:pPr marL="533400" indent="-533400">
              <a:buFont typeface="Wingdings" charset="2"/>
              <a:buChar char=""/>
            </a:pPr>
            <a:r>
              <a:rPr lang="fr-FR" dirty="0" smtClean="0"/>
              <a:t>Femme de 29 ans</a:t>
            </a:r>
          </a:p>
          <a:p>
            <a:pPr marL="533400" indent="-533400">
              <a:buFont typeface="Wingdings" charset="2"/>
              <a:buChar char=""/>
            </a:pPr>
            <a:r>
              <a:rPr lang="fr-FR" dirty="0" err="1" smtClean="0"/>
              <a:t>Tri-thérapie</a:t>
            </a:r>
            <a:r>
              <a:rPr lang="fr-FR" dirty="0" smtClean="0"/>
              <a:t> pour BK</a:t>
            </a:r>
          </a:p>
          <a:p>
            <a:pPr marL="533400" indent="-533400">
              <a:buFont typeface="Wingdings" charset="2"/>
              <a:buChar char=""/>
            </a:pPr>
            <a:r>
              <a:rPr lang="fr-FR" dirty="0" smtClean="0"/>
              <a:t>Douleurs </a:t>
            </a:r>
            <a:r>
              <a:rPr lang="fr-FR" dirty="0" err="1" smtClean="0"/>
              <a:t>neuropathiques</a:t>
            </a:r>
            <a:r>
              <a:rPr lang="fr-FR" dirty="0" smtClean="0"/>
              <a:t> X 4</a:t>
            </a:r>
          </a:p>
          <a:p>
            <a:pPr marL="533400" indent="-533400">
              <a:buFont typeface="Wingdings" charset="2"/>
              <a:buChar char=""/>
            </a:pPr>
            <a:r>
              <a:rPr lang="fr-FR" dirty="0" smtClean="0"/>
              <a:t>Effet toxique ? SGB ?</a:t>
            </a:r>
          </a:p>
          <a:p>
            <a:pPr marL="533400" indent="-533400">
              <a:buFont typeface="Wingdings" charset="2"/>
              <a:buChar char=""/>
            </a:pPr>
            <a:r>
              <a:rPr lang="fr-FR" dirty="0" smtClean="0"/>
              <a:t>ENMG normal</a:t>
            </a:r>
          </a:p>
          <a:p>
            <a:endParaRPr lang="fr-FR" dirty="0" smtClean="0"/>
          </a:p>
          <a:p>
            <a:pPr>
              <a:buNone/>
              <a:tabLst>
                <a:tab pos="5029200" algn="l"/>
              </a:tabLst>
            </a:pPr>
            <a:r>
              <a:rPr lang="fr-FR" sz="1400" dirty="0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MS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1" y="-12700"/>
            <a:ext cx="3098797" cy="3086630"/>
          </a:xfrm>
          <a:prstGeom prst="rect">
            <a:avLst/>
          </a:prstGeom>
        </p:spPr>
      </p:pic>
      <p:pic>
        <p:nvPicPr>
          <p:cNvPr id="8" name="Image 7" descr="M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3239848"/>
            <a:ext cx="3111499" cy="3618151"/>
          </a:xfrm>
          <a:prstGeom prst="rect">
            <a:avLst/>
          </a:prstGeom>
        </p:spPr>
      </p:pic>
      <p:pic>
        <p:nvPicPr>
          <p:cNvPr id="9" name="Image 8" descr="MS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092" y="0"/>
            <a:ext cx="3772758" cy="3073930"/>
          </a:xfrm>
          <a:prstGeom prst="rect">
            <a:avLst/>
          </a:prstGeom>
        </p:spPr>
      </p:pic>
      <p:pic>
        <p:nvPicPr>
          <p:cNvPr id="10" name="Image 9" descr="M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092" y="3416299"/>
            <a:ext cx="2822689" cy="344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RC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82" y="0"/>
            <a:ext cx="8259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47650"/>
            <a:ext cx="8191500" cy="636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5000" y="1574800"/>
            <a:ext cx="8051800" cy="4864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0000" dist="279400" dir="37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Douleurs </a:t>
            </a:r>
            <a:r>
              <a:rPr lang="fr-FR" dirty="0" err="1" smtClean="0"/>
              <a:t>neuropathiques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1200" y="1587497"/>
            <a:ext cx="8229600" cy="4851403"/>
          </a:xfrm>
        </p:spPr>
        <p:txBody>
          <a:bodyPr>
            <a:normAutofit/>
          </a:bodyPr>
          <a:lstStyle/>
          <a:p>
            <a:pPr marL="533400" indent="-533400">
              <a:buFont typeface="Wingdings" charset="2"/>
              <a:buChar char=""/>
              <a:tabLst>
                <a:tab pos="723900" algn="l"/>
                <a:tab pos="1079500" algn="l"/>
              </a:tabLst>
            </a:pPr>
            <a:r>
              <a:rPr lang="fr-FR" b="1" dirty="0" smtClean="0"/>
              <a:t>Spontanées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u="sng" dirty="0" smtClean="0"/>
              <a:t>fond douloureux permanent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 smtClean="0"/>
              <a:t>		- brûlure superficielle </a:t>
            </a:r>
            <a:br>
              <a:rPr lang="fr-FR" dirty="0" smtClean="0"/>
            </a:br>
            <a:r>
              <a:rPr lang="fr-FR" dirty="0" smtClean="0"/>
              <a:t>		- étau profond 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u="sng" dirty="0" smtClean="0"/>
              <a:t>paroxysmes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 smtClean="0"/>
              <a:t>		- décharges électriques </a:t>
            </a:r>
            <a:br>
              <a:rPr lang="fr-FR" dirty="0" smtClean="0"/>
            </a:br>
            <a:r>
              <a:rPr lang="fr-FR" dirty="0" smtClean="0"/>
              <a:t>		- élancements</a:t>
            </a:r>
          </a:p>
          <a:p>
            <a:pPr marL="533400" indent="-533400">
              <a:buFont typeface="Wingdings" charset="2"/>
              <a:buChar char=""/>
              <a:tabLst>
                <a:tab pos="533400" algn="l"/>
                <a:tab pos="1079500" algn="l"/>
              </a:tabLst>
            </a:pPr>
            <a:r>
              <a:rPr lang="fr-FR" b="1" dirty="0" smtClean="0"/>
              <a:t>Provoquées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	- </a:t>
            </a:r>
            <a:r>
              <a:rPr lang="fr-FR" dirty="0" err="1" smtClean="0"/>
              <a:t>allodynie</a:t>
            </a:r>
            <a:r>
              <a:rPr lang="fr-FR" dirty="0" smtClean="0"/>
              <a:t> mécanique au frottement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Cas n°2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9100" y="1544639"/>
            <a:ext cx="8305800" cy="43227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0000" dist="279400" dir="37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419100" y="1646239"/>
            <a:ext cx="7531100" cy="5859462"/>
          </a:xfrm>
        </p:spPr>
        <p:txBody>
          <a:bodyPr>
            <a:normAutofit/>
          </a:bodyPr>
          <a:lstStyle/>
          <a:p>
            <a:pPr marL="533400" indent="-533400">
              <a:buFont typeface="Wingdings" charset="2"/>
              <a:buChar char=""/>
            </a:pPr>
            <a:r>
              <a:rPr lang="fr-FR" dirty="0" smtClean="0"/>
              <a:t>Femme de 47 ans</a:t>
            </a:r>
          </a:p>
          <a:p>
            <a:pPr marL="533400" indent="-533400">
              <a:buFont typeface="Wingdings" charset="2"/>
              <a:buChar char=""/>
            </a:pPr>
            <a:r>
              <a:rPr lang="fr-FR" dirty="0" smtClean="0"/>
              <a:t>Suspicion de syndrome de </a:t>
            </a:r>
            <a:r>
              <a:rPr lang="fr-FR" dirty="0" err="1" smtClean="0"/>
              <a:t>Sjögren</a:t>
            </a:r>
            <a:endParaRPr lang="fr-FR" dirty="0" smtClean="0"/>
          </a:p>
          <a:p>
            <a:pPr marL="533400" indent="-533400">
              <a:buFont typeface="Wingdings" charset="2"/>
              <a:buChar char=""/>
            </a:pPr>
            <a:r>
              <a:rPr lang="fr-FR" dirty="0" smtClean="0"/>
              <a:t>Syndrome sec formel</a:t>
            </a:r>
          </a:p>
          <a:p>
            <a:pPr marL="533400" indent="-533400">
              <a:buFont typeface="Wingdings" charset="2"/>
              <a:buChar char=""/>
            </a:pPr>
            <a:r>
              <a:rPr lang="fr-FR" dirty="0" err="1" smtClean="0"/>
              <a:t>Plaquenil</a:t>
            </a:r>
            <a:r>
              <a:rPr lang="fr-FR" dirty="0" smtClean="0"/>
              <a:t> et </a:t>
            </a:r>
            <a:r>
              <a:rPr lang="fr-FR" dirty="0" err="1" smtClean="0"/>
              <a:t>médrol</a:t>
            </a:r>
            <a:r>
              <a:rPr lang="fr-FR" dirty="0" smtClean="0"/>
              <a:t> 4 mg</a:t>
            </a:r>
          </a:p>
          <a:p>
            <a:pPr marL="533400" indent="-533400">
              <a:buFont typeface="Wingdings" charset="2"/>
              <a:buChar char=""/>
            </a:pPr>
            <a:r>
              <a:rPr lang="fr-FR" dirty="0" smtClean="0"/>
              <a:t>Perte de sensibilité à la chaleur </a:t>
            </a:r>
            <a:br>
              <a:rPr lang="fr-FR" dirty="0" smtClean="0"/>
            </a:br>
            <a:r>
              <a:rPr lang="fr-FR" dirty="0" smtClean="0"/>
              <a:t>et à la douleur </a:t>
            </a:r>
            <a:r>
              <a:rPr lang="fr-FR" dirty="0" err="1" smtClean="0"/>
              <a:t>stt</a:t>
            </a:r>
            <a:r>
              <a:rPr lang="fr-FR" dirty="0" smtClean="0"/>
              <a:t> aux MS</a:t>
            </a:r>
          </a:p>
          <a:p>
            <a:pPr marL="533400" indent="-533400">
              <a:buFont typeface="Wingdings" charset="2"/>
              <a:buChar char=""/>
            </a:pPr>
            <a:r>
              <a:rPr lang="fr-FR" dirty="0" smtClean="0"/>
              <a:t>ENMG normal</a:t>
            </a:r>
          </a:p>
          <a:p>
            <a:endParaRPr lang="fr-FR" dirty="0" smtClean="0"/>
          </a:p>
          <a:p>
            <a:pPr>
              <a:buNone/>
              <a:tabLst>
                <a:tab pos="5029200" algn="l"/>
              </a:tabLst>
            </a:pPr>
            <a:r>
              <a:rPr lang="fr-FR" sz="1400" dirty="0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MSG P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495549"/>
            <a:ext cx="4648200" cy="2810993"/>
          </a:xfrm>
          <a:prstGeom prst="rect">
            <a:avLst/>
          </a:prstGeom>
        </p:spPr>
      </p:pic>
      <p:pic>
        <p:nvPicPr>
          <p:cNvPr id="8" name="Image 7" descr="MSD P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823" y="2495548"/>
            <a:ext cx="4388177" cy="2810993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PEL 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QST MS</a:t>
            </a:r>
            <a:endParaRPr lang="en-US" dirty="0"/>
          </a:p>
        </p:txBody>
      </p:sp>
      <p:pic>
        <p:nvPicPr>
          <p:cNvPr id="5" name="Image 4" descr="Q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0" y="1654213"/>
            <a:ext cx="9512300" cy="4921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1201739"/>
            <a:ext cx="8496300" cy="21637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0000" dist="279400" dir="37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3906838"/>
            <a:ext cx="3673475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9788" y="3906838"/>
            <a:ext cx="3743325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contenu 2"/>
          <p:cNvSpPr txBox="1">
            <a:spLocks/>
          </p:cNvSpPr>
          <p:nvPr/>
        </p:nvSpPr>
        <p:spPr>
          <a:xfrm>
            <a:off x="304800" y="1409697"/>
            <a:ext cx="8686800" cy="1981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marR="0" lvl="0" indent="-5334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"/>
              <a:tabLst/>
              <a:defRPr/>
            </a:pP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Capacité des glandes sudoripares à libérer des ions chlorures en réponse à un stimulus électrochimique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Imag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8550" y="2701925"/>
            <a:ext cx="38163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200" y="-508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Moyens d’exploration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1163639"/>
            <a:ext cx="8496300" cy="21637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0000" dist="279400" dir="37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7462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err="1" smtClean="0"/>
              <a:t>Sudoscan</a:t>
            </a:r>
            <a:endParaRPr lang="en-US" dirty="0"/>
          </a:p>
        </p:txBody>
      </p:sp>
      <p:pic>
        <p:nvPicPr>
          <p:cNvPr id="8" name="Image 7" descr="sudoscan-resiz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875788"/>
            <a:ext cx="2535084" cy="2714242"/>
          </a:xfrm>
          <a:prstGeom prst="rect">
            <a:avLst/>
          </a:prstGeom>
        </p:spPr>
      </p:pic>
      <p:pic>
        <p:nvPicPr>
          <p:cNvPr id="9" name="Image 8" descr="55210a3645-sudoscan-patient-ve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657600"/>
            <a:ext cx="4267200" cy="3200400"/>
          </a:xfrm>
          <a:prstGeom prst="rect">
            <a:avLst/>
          </a:prstGeom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241300" y="1163639"/>
            <a:ext cx="9144000" cy="2328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22300" marR="0" lvl="0" indent="-6223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"/>
              <a:tabLst>
                <a:tab pos="901700" algn="l"/>
                <a:tab pos="5384800" algn="l"/>
              </a:tabLst>
              <a:defRPr/>
            </a:pP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Sudoscan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b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	Conductance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électro-chimique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𝜇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siemens</a:t>
            </a:r>
            <a:b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	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autonomes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	JPL : sensibilité =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61%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JPL = JP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Lefaucheur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al, NCCN,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2720975"/>
            <a:ext cx="333375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850900"/>
          </a:xfrm>
        </p:spPr>
        <p:txBody>
          <a:bodyPr>
            <a:normAutofit fontScale="90000"/>
          </a:bodyPr>
          <a:lstStyle/>
          <a:p>
            <a:r>
              <a:rPr lang="fr-FR" sz="2800" cap="none"/>
              <a:t>LA MESURE EST FACILE, RAPIDE ET QUANTITATIVE…</a:t>
            </a:r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334310-18CA-1C44-BC91-05A42F726B1D}" type="slidenum">
              <a:rPr lang="fr-FR"/>
              <a:pPr/>
              <a:t>35</a:t>
            </a:fld>
            <a:endParaRPr lang="fr-FR"/>
          </a:p>
        </p:txBody>
      </p:sp>
      <p:sp>
        <p:nvSpPr>
          <p:cNvPr id="25605" name="ZoneTexte 5"/>
          <p:cNvSpPr txBox="1">
            <a:spLocks noChangeArrowheads="1"/>
          </p:cNvSpPr>
          <p:nvPr/>
        </p:nvSpPr>
        <p:spPr bwMode="auto">
          <a:xfrm>
            <a:off x="1547813" y="54991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rgbClr val="3C5F6F"/>
                </a:solidFill>
                <a:latin typeface="Fago Offc" pitchFamily="34" charset="0"/>
              </a:rPr>
              <a:t>Mains</a:t>
            </a:r>
          </a:p>
        </p:txBody>
      </p:sp>
      <p:sp>
        <p:nvSpPr>
          <p:cNvPr id="25606" name="ZoneTexte 8"/>
          <p:cNvSpPr txBox="1">
            <a:spLocks noChangeArrowheads="1"/>
          </p:cNvSpPr>
          <p:nvPr/>
        </p:nvSpPr>
        <p:spPr bwMode="auto">
          <a:xfrm>
            <a:off x="4070350" y="5313363"/>
            <a:ext cx="7905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rgbClr val="3C5F6F"/>
                </a:solidFill>
                <a:latin typeface="Fago Offc" pitchFamily="34" charset="0"/>
              </a:rPr>
              <a:t>Pieds</a:t>
            </a:r>
            <a:r>
              <a:rPr lang="fr-FR">
                <a:solidFill>
                  <a:srgbClr val="3C5F6F"/>
                </a:solidFill>
              </a:rPr>
              <a:t> </a:t>
            </a:r>
          </a:p>
        </p:txBody>
      </p:sp>
      <p:cxnSp>
        <p:nvCxnSpPr>
          <p:cNvPr id="8" name="Connecteur droit avec flèche 7"/>
          <p:cNvCxnSpPr>
            <a:stCxn id="25605" idx="0"/>
          </p:cNvCxnSpPr>
          <p:nvPr/>
        </p:nvCxnSpPr>
        <p:spPr>
          <a:xfrm flipH="1" flipV="1">
            <a:off x="1692275" y="4941888"/>
            <a:ext cx="255588" cy="557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3419475" y="4581525"/>
            <a:ext cx="725488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me 9"/>
          <p:cNvGraphicFramePr/>
          <p:nvPr/>
        </p:nvGraphicFramePr>
        <p:xfrm>
          <a:off x="5076056" y="1484784"/>
          <a:ext cx="3131840" cy="309634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" y="1930400"/>
            <a:ext cx="8496300" cy="21637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0000" dist="279400" dir="37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44462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METHODES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400" y="2131219"/>
            <a:ext cx="9144000" cy="2265361"/>
          </a:xfrm>
        </p:spPr>
        <p:txBody>
          <a:bodyPr>
            <a:normAutofit/>
          </a:bodyPr>
          <a:lstStyle/>
          <a:p>
            <a:pPr marL="622300" indent="-622300">
              <a:buFont typeface="Wingdings" charset="2"/>
              <a:buChar char=""/>
            </a:pPr>
            <a:r>
              <a:rPr lang="fr-FR" dirty="0" smtClean="0"/>
              <a:t>IENFD : </a:t>
            </a:r>
            <a:r>
              <a:rPr lang="fr-FR" dirty="0" err="1" smtClean="0"/>
              <a:t>intraepidermal</a:t>
            </a:r>
            <a:r>
              <a:rPr lang="fr-FR" dirty="0" smtClean="0"/>
              <a:t> nerve </a:t>
            </a:r>
            <a:r>
              <a:rPr lang="fr-FR" dirty="0" err="1" smtClean="0"/>
              <a:t>fiber</a:t>
            </a:r>
            <a:r>
              <a:rPr lang="fr-FR" dirty="0" smtClean="0"/>
              <a:t> </a:t>
            </a:r>
            <a:r>
              <a:rPr lang="fr-FR" dirty="0" err="1" smtClean="0"/>
              <a:t>density</a:t>
            </a:r>
            <a:endParaRPr lang="fr-FR" dirty="0" smtClean="0"/>
          </a:p>
          <a:p>
            <a:pPr marL="622300" indent="-622300">
              <a:buFont typeface="Wingdings" charset="2"/>
              <a:buChar char=""/>
            </a:pPr>
            <a:r>
              <a:rPr lang="fr-FR" dirty="0" smtClean="0"/>
              <a:t>QSART : quantitative </a:t>
            </a:r>
            <a:r>
              <a:rPr lang="fr-FR" dirty="0" err="1" smtClean="0"/>
              <a:t>sudomotor</a:t>
            </a:r>
            <a:r>
              <a:rPr lang="fr-FR" dirty="0" smtClean="0"/>
              <a:t> </a:t>
            </a:r>
            <a:r>
              <a:rPr lang="fr-FR" dirty="0" err="1" smtClean="0"/>
              <a:t>axon</a:t>
            </a:r>
            <a:r>
              <a:rPr lang="fr-FR" dirty="0" smtClean="0"/>
              <a:t> reflex</a:t>
            </a:r>
          </a:p>
          <a:p>
            <a:pPr marL="622300" indent="-622300">
              <a:buFont typeface="Wingdings" charset="2"/>
              <a:buChar char=""/>
            </a:pPr>
            <a:r>
              <a:rPr lang="fr-FR" dirty="0" smtClean="0"/>
              <a:t>Réflexe nociceptif (RIII)</a:t>
            </a:r>
          </a:p>
          <a:p>
            <a:pPr>
              <a:buFont typeface="Wingdings" charset="2"/>
              <a:buChar char=""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" y="2171698"/>
            <a:ext cx="8496300" cy="33655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0000" dist="279400" dir="378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Douleurs nociceptives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71697"/>
            <a:ext cx="8229600" cy="3213103"/>
          </a:xfrm>
        </p:spPr>
        <p:txBody>
          <a:bodyPr>
            <a:normAutofit/>
          </a:bodyPr>
          <a:lstStyle/>
          <a:p>
            <a:pPr marL="723900" indent="-723900">
              <a:buFont typeface="Wingdings" charset="2"/>
              <a:buChar char=""/>
              <a:tabLst>
                <a:tab pos="533400" algn="l"/>
                <a:tab pos="2870200" algn="l"/>
              </a:tabLst>
            </a:pPr>
            <a:r>
              <a:rPr lang="fr-FR" dirty="0" smtClean="0"/>
              <a:t>Articulaire(s), osseuse(s), musculaires(s)</a:t>
            </a:r>
          </a:p>
          <a:p>
            <a:pPr marL="723900" indent="-723900">
              <a:buFont typeface="Wingdings" charset="2"/>
              <a:buChar char=""/>
              <a:tabLst>
                <a:tab pos="533400" algn="l"/>
                <a:tab pos="2870200" algn="l"/>
              </a:tabLst>
            </a:pPr>
            <a:r>
              <a:rPr lang="fr-FR" dirty="0" smtClean="0"/>
              <a:t>Stimulation excessive des nocicepteurs</a:t>
            </a:r>
          </a:p>
          <a:p>
            <a:pPr marL="723900" indent="-723900">
              <a:buFont typeface="Wingdings" charset="2"/>
              <a:buChar char=""/>
              <a:tabLst>
                <a:tab pos="533400" algn="l"/>
                <a:tab pos="2870200" algn="l"/>
              </a:tabLst>
            </a:pPr>
            <a:r>
              <a:rPr lang="fr-FR" dirty="0" smtClean="0"/>
              <a:t>Absence d’atteinte des troncs nerveux périphériques</a:t>
            </a:r>
            <a:br>
              <a:rPr lang="fr-FR" dirty="0" smtClean="0"/>
            </a:br>
            <a:r>
              <a:rPr lang="fr-FR" dirty="0" smtClean="0"/>
              <a:t>=&gt; pas de topo. neurologique systématisée </a:t>
            </a:r>
            <a:br>
              <a:rPr lang="fr-FR" dirty="0" smtClean="0"/>
            </a:br>
            <a:r>
              <a:rPr lang="fr-FR" dirty="0" smtClean="0"/>
              <a:t>=&gt; examen </a:t>
            </a:r>
            <a:r>
              <a:rPr lang="fr-FR" dirty="0" err="1" smtClean="0"/>
              <a:t>neuro</a:t>
            </a:r>
            <a:r>
              <a:rPr lang="fr-FR" dirty="0" smtClean="0"/>
              <a:t> 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" y="2171698"/>
            <a:ext cx="8496300" cy="37084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0000" dist="279400" dir="378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Douleurs nociceptives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179935"/>
            <a:ext cx="8229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2300">
              <a:buFont typeface="Wingdings" charset="2"/>
              <a:buChar char=""/>
              <a:tabLst>
                <a:tab pos="533400" algn="l"/>
                <a:tab pos="2870200" algn="l"/>
              </a:tabLst>
            </a:pPr>
            <a:r>
              <a:rPr lang="fr-FR" sz="3200" u="sng" dirty="0" smtClean="0"/>
              <a:t>Mécanique</a:t>
            </a:r>
            <a:r>
              <a:rPr lang="fr-FR" sz="3200" dirty="0" smtClean="0"/>
              <a:t> : aggravation par le mouvement</a:t>
            </a:r>
          </a:p>
          <a:p>
            <a:pPr indent="622300">
              <a:buFont typeface="Wingdings" charset="2"/>
              <a:buChar char=""/>
              <a:tabLst>
                <a:tab pos="533400" algn="l"/>
                <a:tab pos="2870200" algn="l"/>
              </a:tabLst>
            </a:pPr>
            <a:r>
              <a:rPr lang="fr-FR" sz="3200" u="sng" dirty="0" smtClean="0"/>
              <a:t>Inflammatoire</a:t>
            </a:r>
            <a:r>
              <a:rPr lang="fr-FR" sz="3200" dirty="0" smtClean="0"/>
              <a:t> : aggravation </a:t>
            </a:r>
            <a:r>
              <a:rPr lang="fr-FR" sz="3200" dirty="0" err="1" smtClean="0"/>
              <a:t>svt</a:t>
            </a:r>
            <a:r>
              <a:rPr lang="fr-FR" sz="3200" dirty="0" smtClean="0"/>
              <a:t> nocturne</a:t>
            </a:r>
          </a:p>
          <a:p>
            <a:pPr indent="622300">
              <a:buFont typeface="Wingdings" charset="2"/>
              <a:buChar char=""/>
              <a:tabLst>
                <a:tab pos="533400" algn="l"/>
                <a:tab pos="723900" algn="l"/>
                <a:tab pos="2870200" algn="l"/>
              </a:tabLst>
            </a:pPr>
            <a:r>
              <a:rPr lang="fr-FR" sz="3200" b="1" dirty="0" smtClean="0"/>
              <a:t>Cas particulier des douleurs &gt; musculaires</a:t>
            </a:r>
            <a:br>
              <a:rPr lang="fr-FR" sz="3200" b="1" dirty="0" smtClean="0"/>
            </a:br>
            <a:r>
              <a:rPr lang="fr-FR" sz="3200" b="1" dirty="0" smtClean="0"/>
              <a:t>	</a:t>
            </a:r>
            <a:r>
              <a:rPr lang="fr-FR" sz="3200" dirty="0" smtClean="0"/>
              <a:t>- myalgies/contractures/courbatures</a:t>
            </a:r>
            <a:br>
              <a:rPr lang="fr-FR" sz="3200" dirty="0" smtClean="0"/>
            </a:br>
            <a:r>
              <a:rPr lang="fr-FR" sz="3200" dirty="0" smtClean="0"/>
              <a:t>	- augmentées par la palpation</a:t>
            </a:r>
            <a:br>
              <a:rPr lang="fr-FR" sz="3200" dirty="0" smtClean="0"/>
            </a:br>
            <a:r>
              <a:rPr lang="fr-FR" sz="3200" dirty="0" smtClean="0"/>
              <a:t>	- parfois décrites comme des crampes, des 			brûlures</a:t>
            </a:r>
          </a:p>
          <a:p>
            <a:pPr indent="622300">
              <a:buFont typeface="Wingdings" charset="2"/>
              <a:buChar char=""/>
              <a:tabLst>
                <a:tab pos="533400" algn="l"/>
                <a:tab pos="2870200" algn="l"/>
              </a:tabLst>
            </a:pPr>
            <a:endParaRPr lang="fr-FR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" y="1346198"/>
            <a:ext cx="8496300" cy="51435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0000" dist="279400" dir="378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508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Douleurs et intolérance musculaire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354435"/>
            <a:ext cx="8229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2300">
              <a:buFont typeface="Wingdings" charset="2"/>
              <a:buChar char=""/>
              <a:tabLst>
                <a:tab pos="533400" algn="l"/>
                <a:tab pos="723900" algn="l"/>
                <a:tab pos="2870200" algn="l"/>
              </a:tabLst>
            </a:pPr>
            <a:r>
              <a:rPr lang="fr-FR" sz="3200" b="1" cap="all" dirty="0" smtClean="0"/>
              <a:t>à</a:t>
            </a:r>
            <a:r>
              <a:rPr lang="fr-FR" sz="3200" b="1" dirty="0" smtClean="0"/>
              <a:t> l’effort (IME)</a:t>
            </a:r>
            <a:br>
              <a:rPr lang="fr-FR" sz="3200" b="1" dirty="0" smtClean="0"/>
            </a:br>
            <a:r>
              <a:rPr lang="fr-FR" sz="3200" b="1" dirty="0" smtClean="0"/>
              <a:t>	</a:t>
            </a:r>
            <a:r>
              <a:rPr lang="fr-FR" sz="3200" dirty="0" smtClean="0"/>
              <a:t>- </a:t>
            </a:r>
            <a:r>
              <a:rPr lang="fr-FR" sz="3200" b="1" dirty="0" smtClean="0">
                <a:solidFill>
                  <a:srgbClr val="FF0000"/>
                </a:solidFill>
              </a:rPr>
              <a:t>glycogénoses</a:t>
            </a:r>
            <a:r>
              <a:rPr lang="fr-FR" sz="3200" dirty="0" smtClean="0"/>
              <a:t> (Mc </a:t>
            </a:r>
            <a:r>
              <a:rPr lang="fr-FR" sz="3200" dirty="0" err="1" smtClean="0"/>
              <a:t>Ardle</a:t>
            </a:r>
            <a:r>
              <a:rPr lang="fr-FR" sz="3200" dirty="0" smtClean="0"/>
              <a:t>) </a:t>
            </a:r>
            <a:br>
              <a:rPr lang="fr-FR" sz="3200" dirty="0" smtClean="0"/>
            </a:br>
            <a:r>
              <a:rPr lang="fr-FR" sz="3200" dirty="0" smtClean="0"/>
              <a:t>		(effort court/second souffle)</a:t>
            </a:r>
            <a:br>
              <a:rPr lang="fr-FR" sz="3200" dirty="0" smtClean="0"/>
            </a:br>
            <a:r>
              <a:rPr lang="fr-FR" sz="3200" dirty="0" smtClean="0"/>
              <a:t>	- </a:t>
            </a:r>
            <a:r>
              <a:rPr lang="fr-FR" sz="3200" b="1" dirty="0" smtClean="0">
                <a:solidFill>
                  <a:srgbClr val="FF0000"/>
                </a:solidFill>
              </a:rPr>
              <a:t>déficit en CPT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		(</a:t>
            </a:r>
            <a:r>
              <a:rPr lang="fr-FR" sz="3200" dirty="0" err="1" smtClean="0"/>
              <a:t>myolyse</a:t>
            </a:r>
            <a:r>
              <a:rPr lang="fr-FR" sz="3200" dirty="0" smtClean="0"/>
              <a:t> après jeune/ou effort prolongé)</a:t>
            </a:r>
            <a:br>
              <a:rPr lang="fr-FR" sz="3200" dirty="0" smtClean="0"/>
            </a:br>
            <a:r>
              <a:rPr lang="fr-FR" sz="3200" dirty="0" smtClean="0"/>
              <a:t>	- </a:t>
            </a:r>
            <a:r>
              <a:rPr lang="fr-FR" sz="3200" b="1" dirty="0" smtClean="0">
                <a:solidFill>
                  <a:srgbClr val="FF0000"/>
                </a:solidFill>
              </a:rPr>
              <a:t>myopathie mitochondriale</a:t>
            </a:r>
            <a:r>
              <a:rPr lang="fr-FR" sz="3200" dirty="0" smtClean="0"/>
              <a:t> </a:t>
            </a:r>
            <a:br>
              <a:rPr lang="fr-FR" sz="3200" dirty="0" smtClean="0"/>
            </a:br>
            <a:r>
              <a:rPr lang="fr-FR" sz="3200" dirty="0" smtClean="0"/>
              <a:t>		(pas de </a:t>
            </a:r>
            <a:r>
              <a:rPr lang="fr-FR" sz="3200" dirty="0" err="1" smtClean="0"/>
              <a:t>myolyse</a:t>
            </a:r>
            <a:r>
              <a:rPr lang="fr-FR" sz="3200" dirty="0" smtClean="0"/>
              <a:t>/ptôsis)</a:t>
            </a:r>
            <a:br>
              <a:rPr lang="fr-FR" sz="3200" dirty="0" smtClean="0"/>
            </a:br>
            <a:r>
              <a:rPr lang="fr-FR" sz="3200" dirty="0" smtClean="0"/>
              <a:t>	-	 syndrome de </a:t>
            </a:r>
            <a:r>
              <a:rPr lang="fr-FR" sz="3200" dirty="0" err="1" smtClean="0"/>
              <a:t>Brody</a:t>
            </a:r>
            <a:r>
              <a:rPr lang="fr-FR" sz="3200" dirty="0" smtClean="0"/>
              <a:t>, hyperthermie maligne</a:t>
            </a:r>
            <a:br>
              <a:rPr lang="fr-FR" sz="3200" dirty="0" smtClean="0"/>
            </a:br>
            <a:r>
              <a:rPr lang="fr-FR" sz="3200" dirty="0" smtClean="0"/>
              <a:t>	- certaines dystrophies musculaires </a:t>
            </a:r>
            <a:br>
              <a:rPr lang="fr-FR" sz="3200" dirty="0" smtClean="0"/>
            </a:br>
            <a:r>
              <a:rPr lang="fr-FR" sz="3200" dirty="0" smtClean="0"/>
              <a:t>		(hypertrophie mollets)</a:t>
            </a:r>
            <a:endParaRPr lang="fr-FR" sz="3200" b="1" dirty="0" smtClean="0"/>
          </a:p>
          <a:p>
            <a:pPr indent="622300">
              <a:tabLst>
                <a:tab pos="533400" algn="l"/>
                <a:tab pos="2870200" algn="l"/>
              </a:tabLst>
            </a:pPr>
            <a:endParaRPr lang="fr-FR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5000" y="1866900"/>
            <a:ext cx="7861300" cy="3924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0000" dist="279400" dir="37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Douleurs </a:t>
            </a:r>
            <a:r>
              <a:rPr lang="fr-FR" dirty="0" err="1" smtClean="0"/>
              <a:t>neuropathiques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5000" y="2006597"/>
            <a:ext cx="8229600" cy="4851403"/>
          </a:xfrm>
        </p:spPr>
        <p:txBody>
          <a:bodyPr>
            <a:normAutofit/>
          </a:bodyPr>
          <a:lstStyle/>
          <a:p>
            <a:pPr marL="622300" indent="-622300">
              <a:buFont typeface="Wingdings" charset="2"/>
              <a:buChar char=""/>
              <a:tabLst>
                <a:tab pos="533400" algn="l"/>
                <a:tab pos="2870200" algn="l"/>
              </a:tabLst>
            </a:pPr>
            <a:r>
              <a:rPr lang="fr-FR" dirty="0" smtClean="0"/>
              <a:t>Souvent </a:t>
            </a:r>
            <a:r>
              <a:rPr lang="fr-FR" b="1" dirty="0" smtClean="0"/>
              <a:t>distales</a:t>
            </a:r>
          </a:p>
          <a:p>
            <a:pPr marL="622300" indent="-622300">
              <a:buFont typeface="Wingdings" charset="2"/>
              <a:buChar char=""/>
              <a:tabLst>
                <a:tab pos="533400" algn="l"/>
                <a:tab pos="2870200" algn="l"/>
              </a:tabLst>
            </a:pPr>
            <a:r>
              <a:rPr lang="fr-FR" b="1" dirty="0" smtClean="0"/>
              <a:t>Vespérales</a:t>
            </a:r>
            <a:r>
              <a:rPr lang="fr-FR" dirty="0" smtClean="0"/>
              <a:t>, voire </a:t>
            </a:r>
            <a:r>
              <a:rPr lang="fr-FR" b="1" dirty="0" smtClean="0"/>
              <a:t>nocturnes</a:t>
            </a:r>
            <a:endParaRPr lang="fr-FR" dirty="0" smtClean="0"/>
          </a:p>
          <a:p>
            <a:pPr marL="622300" indent="-622300">
              <a:buFont typeface="Wingdings" charset="2"/>
              <a:buChar char=""/>
              <a:tabLst>
                <a:tab pos="533400" algn="l"/>
                <a:tab pos="1168400" algn="l"/>
              </a:tabLst>
            </a:pPr>
            <a:r>
              <a:rPr lang="fr-FR" b="1" dirty="0" smtClean="0"/>
              <a:t>Paresthésies/dysesthésies </a:t>
            </a:r>
            <a:br>
              <a:rPr lang="fr-FR" b="1" dirty="0" smtClean="0"/>
            </a:br>
            <a:r>
              <a:rPr lang="fr-FR" b="1" dirty="0" smtClean="0"/>
              <a:t>	</a:t>
            </a:r>
            <a:r>
              <a:rPr lang="fr-FR" dirty="0" smtClean="0"/>
              <a:t>spontanées ou provoquées</a:t>
            </a:r>
          </a:p>
          <a:p>
            <a:pPr marL="622300" indent="-622300">
              <a:buFont typeface="Wingdings" charset="2"/>
              <a:buChar char=""/>
              <a:tabLst>
                <a:tab pos="533400" algn="l"/>
                <a:tab pos="2870200" algn="l"/>
              </a:tabLst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" y="1676398"/>
            <a:ext cx="8496300" cy="37719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0000" dist="279400" dir="378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508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Douleurs musculaires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84635"/>
            <a:ext cx="8229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2300">
              <a:buFont typeface="Wingdings" charset="2"/>
              <a:buChar char=""/>
              <a:tabLst>
                <a:tab pos="533400" algn="l"/>
                <a:tab pos="723900" algn="l"/>
                <a:tab pos="2870200" algn="l"/>
              </a:tabLst>
            </a:pPr>
            <a:r>
              <a:rPr lang="fr-FR" sz="3200" b="1" dirty="0" smtClean="0"/>
              <a:t>Permanentes</a:t>
            </a:r>
            <a:br>
              <a:rPr lang="fr-FR" sz="3200" b="1" dirty="0" smtClean="0"/>
            </a:br>
            <a:r>
              <a:rPr lang="fr-FR" sz="3200" b="1" dirty="0" smtClean="0"/>
              <a:t>	</a:t>
            </a:r>
            <a:r>
              <a:rPr lang="fr-FR" sz="3200" dirty="0" smtClean="0"/>
              <a:t>- myosite, </a:t>
            </a:r>
            <a:r>
              <a:rPr lang="fr-FR" sz="3200" dirty="0" err="1" smtClean="0"/>
              <a:t>dysthyroïdies</a:t>
            </a:r>
            <a:r>
              <a:rPr lang="fr-FR" sz="3200" dirty="0" smtClean="0"/>
              <a:t>, PROMM, 						canalopathies musculaires (</a:t>
            </a:r>
            <a:r>
              <a:rPr lang="fr-FR" sz="3200" dirty="0" err="1" smtClean="0"/>
              <a:t>PPhyperK</a:t>
            </a:r>
            <a:r>
              <a:rPr lang="fr-FR" sz="3200" dirty="0" smtClean="0"/>
              <a:t>/Na, 			</a:t>
            </a:r>
            <a:r>
              <a:rPr lang="fr-FR" sz="3200" dirty="0" err="1" smtClean="0"/>
              <a:t>PPhypoK</a:t>
            </a:r>
            <a:r>
              <a:rPr lang="fr-FR" sz="3200" dirty="0" smtClean="0"/>
              <a:t>/Ca) </a:t>
            </a:r>
            <a:r>
              <a:rPr lang="fr-FR" sz="3200" dirty="0" err="1" smtClean="0"/>
              <a:t>vascularites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	- traitements </a:t>
            </a:r>
            <a:r>
              <a:rPr lang="fr-FR" sz="3200" dirty="0" err="1" smtClean="0"/>
              <a:t>myotoxiques</a:t>
            </a:r>
            <a:r>
              <a:rPr lang="fr-FR" sz="3200" dirty="0" smtClean="0"/>
              <a:t> (</a:t>
            </a:r>
            <a:r>
              <a:rPr lang="fr-FR" sz="3200" dirty="0" err="1" smtClean="0"/>
              <a:t>hypolipémiants</a:t>
            </a:r>
            <a:r>
              <a:rPr lang="fr-FR" sz="3200" dirty="0" smtClean="0"/>
              <a:t>)</a:t>
            </a:r>
            <a:br>
              <a:rPr lang="fr-FR" sz="3200" dirty="0" smtClean="0"/>
            </a:br>
            <a:r>
              <a:rPr lang="fr-FR" sz="3200" dirty="0" smtClean="0"/>
              <a:t>	- douleurs psychogènes/</a:t>
            </a:r>
            <a:r>
              <a:rPr lang="fr-FR" sz="3200" dirty="0" err="1" smtClean="0"/>
              <a:t>fibromyalgie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		(céphalées, troubles du sommeil…)</a:t>
            </a:r>
            <a:endParaRPr lang="fr-FR" sz="3200" b="1" dirty="0" smtClean="0"/>
          </a:p>
          <a:p>
            <a:pPr indent="622300">
              <a:tabLst>
                <a:tab pos="533400" algn="l"/>
                <a:tab pos="2870200" algn="l"/>
              </a:tabLst>
            </a:pPr>
            <a:endParaRPr lang="fr-FR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" y="1346198"/>
            <a:ext cx="8496300" cy="47371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0000" dist="279400" dir="378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508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Moyens d’exploration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" y="1354435"/>
            <a:ext cx="84963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2300">
              <a:buFont typeface="Wingdings" charset="2"/>
              <a:buChar char=""/>
              <a:tabLst>
                <a:tab pos="622300" algn="l"/>
                <a:tab pos="812800" algn="l"/>
              </a:tabLst>
            </a:pPr>
            <a:r>
              <a:rPr lang="fr-FR" sz="3200" b="1" dirty="0" smtClean="0">
                <a:solidFill>
                  <a:srgbClr val="FF0000"/>
                </a:solidFill>
              </a:rPr>
              <a:t>ENMG </a:t>
            </a:r>
            <a:r>
              <a:rPr lang="fr-FR" sz="3200" b="1" dirty="0" smtClean="0"/>
              <a:t>:</a:t>
            </a:r>
            <a:br>
              <a:rPr lang="fr-FR" sz="3200" b="1" dirty="0" smtClean="0"/>
            </a:br>
            <a:r>
              <a:rPr lang="fr-FR" sz="3200" b="1" dirty="0" smtClean="0"/>
              <a:t>	</a:t>
            </a:r>
            <a:r>
              <a:rPr lang="fr-FR" sz="3200" dirty="0" smtClean="0"/>
              <a:t>- 	signes </a:t>
            </a:r>
            <a:r>
              <a:rPr lang="fr-FR" sz="3200" u="sng" dirty="0" smtClean="0"/>
              <a:t>myogènes</a:t>
            </a:r>
            <a:r>
              <a:rPr lang="fr-FR" sz="3200" dirty="0" smtClean="0"/>
              <a:t> avec ou sans signes de 			nécrose musculaire</a:t>
            </a:r>
            <a:br>
              <a:rPr lang="fr-FR" sz="3200" dirty="0" smtClean="0"/>
            </a:br>
            <a:r>
              <a:rPr lang="fr-FR" sz="3200" dirty="0" smtClean="0"/>
              <a:t>	- 	</a:t>
            </a:r>
            <a:r>
              <a:rPr lang="fr-FR" sz="3200" u="sng" dirty="0" smtClean="0"/>
              <a:t>crampes</a:t>
            </a:r>
            <a:r>
              <a:rPr lang="fr-FR" sz="3200" dirty="0" smtClean="0"/>
              <a:t> électriquement silencieuses </a:t>
            </a:r>
            <a:br>
              <a:rPr lang="fr-FR" sz="3200" dirty="0" smtClean="0"/>
            </a:br>
            <a:r>
              <a:rPr lang="fr-FR" sz="3200" dirty="0" smtClean="0"/>
              <a:t>			(Mc </a:t>
            </a:r>
            <a:r>
              <a:rPr lang="fr-FR" sz="3200" dirty="0" err="1" smtClean="0"/>
              <a:t>Ardle</a:t>
            </a:r>
            <a:r>
              <a:rPr lang="fr-FR" sz="3200" dirty="0" smtClean="0"/>
              <a:t>)</a:t>
            </a:r>
            <a:br>
              <a:rPr lang="fr-FR" sz="3200" dirty="0" smtClean="0"/>
            </a:br>
            <a:r>
              <a:rPr lang="fr-FR" sz="3200" dirty="0" smtClean="0"/>
              <a:t>	- 	</a:t>
            </a:r>
            <a:r>
              <a:rPr lang="fr-FR" sz="3200" u="sng" dirty="0" smtClean="0"/>
              <a:t>décharges myotoniques</a:t>
            </a:r>
            <a:r>
              <a:rPr lang="fr-FR" sz="3200" dirty="0" smtClean="0"/>
              <a:t> (PROMM)</a:t>
            </a:r>
            <a:br>
              <a:rPr lang="fr-FR" sz="3200" dirty="0" smtClean="0"/>
            </a:br>
            <a:r>
              <a:rPr lang="fr-FR" sz="3200" dirty="0" smtClean="0"/>
              <a:t>	- 	PAGM après </a:t>
            </a:r>
            <a:r>
              <a:rPr lang="fr-FR" sz="3200" u="sng" dirty="0" smtClean="0"/>
              <a:t>SNR</a:t>
            </a:r>
            <a:r>
              <a:rPr lang="fr-FR" sz="3200" dirty="0" smtClean="0"/>
              <a:t> ou </a:t>
            </a:r>
            <a:r>
              <a:rPr lang="fr-FR" sz="3200" u="sng" dirty="0" smtClean="0"/>
              <a:t>test d’effort</a:t>
            </a:r>
            <a:r>
              <a:rPr lang="fr-FR" sz="3200" dirty="0" smtClean="0"/>
              <a:t> court et/ou 			long (paralysies périodiques et syndrome 			</a:t>
            </a:r>
            <a:r>
              <a:rPr lang="fr-FR" sz="3200" dirty="0" err="1" smtClean="0"/>
              <a:t>myotonique</a:t>
            </a:r>
            <a:r>
              <a:rPr lang="fr-FR" sz="3200" dirty="0" smtClean="0"/>
              <a:t>)</a:t>
            </a:r>
          </a:p>
          <a:p>
            <a:pPr indent="622300">
              <a:buFont typeface="Wingdings" charset="2"/>
              <a:buChar char=""/>
              <a:tabLst>
                <a:tab pos="533400" algn="l"/>
                <a:tab pos="723900" algn="l"/>
                <a:tab pos="2870200" algn="l"/>
              </a:tabLst>
            </a:pPr>
            <a:endParaRPr lang="fr-FR" sz="3200" b="1" dirty="0" smtClean="0"/>
          </a:p>
          <a:p>
            <a:pPr indent="622300">
              <a:tabLst>
                <a:tab pos="533400" algn="l"/>
                <a:tab pos="2870200" algn="l"/>
              </a:tabLst>
            </a:pPr>
            <a:endParaRPr lang="fr-FR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Moyens d’exploration</a:t>
            </a:r>
            <a:endParaRPr lang="en-US" dirty="0"/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923925" y="1231900"/>
            <a:ext cx="7048500" cy="5524500"/>
            <a:chOff x="0" y="0"/>
            <a:chExt cx="5760" cy="4320"/>
          </a:xfrm>
        </p:grpSpPr>
        <p:pic>
          <p:nvPicPr>
            <p:cNvPr id="8" name="MacOS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</p:spPr>
        </p:pic>
        <p:pic>
          <p:nvPicPr>
            <p:cNvPr id="9" name="Picture 2" descr="C:\Mes documents\Mes images\Myotonie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2880" cy="2160"/>
            </a:xfrm>
            <a:prstGeom prst="rect">
              <a:avLst/>
            </a:prstGeom>
            <a:noFill/>
            <a:ln w="38100">
              <a:solidFill>
                <a:srgbClr val="000066"/>
              </a:solidFill>
              <a:miter lim="800000"/>
              <a:headEnd/>
              <a:tailEnd/>
            </a:ln>
          </p:spPr>
        </p:pic>
        <p:pic>
          <p:nvPicPr>
            <p:cNvPr id="10" name="Picture 3" descr="C:\Mes documents\Mes images\Myotonie3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0"/>
              <a:ext cx="2880" cy="2160"/>
            </a:xfrm>
            <a:prstGeom prst="rect">
              <a:avLst/>
            </a:prstGeom>
            <a:noFill/>
            <a:ln w="38100">
              <a:solidFill>
                <a:srgbClr val="000066"/>
              </a:solidFill>
              <a:miter lim="800000"/>
              <a:headEnd/>
              <a:tailEnd/>
            </a:ln>
          </p:spPr>
        </p:pic>
        <p:pic>
          <p:nvPicPr>
            <p:cNvPr id="11" name="Picture 4" descr="C:\Mes documents\Mes images\Myotonie4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2160"/>
              <a:ext cx="2880" cy="2160"/>
            </a:xfrm>
            <a:prstGeom prst="rect">
              <a:avLst/>
            </a:prstGeom>
            <a:noFill/>
            <a:ln w="38100">
              <a:solidFill>
                <a:srgbClr val="000066"/>
              </a:solidFill>
              <a:miter lim="800000"/>
              <a:headEnd/>
              <a:tailEnd/>
            </a:ln>
          </p:spPr>
        </p:pic>
        <p:pic>
          <p:nvPicPr>
            <p:cNvPr id="12" name="Picture 5" descr="C:\Mes documents\Mes images\Myotonie5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80" y="2160"/>
              <a:ext cx="2880" cy="2160"/>
            </a:xfrm>
            <a:prstGeom prst="rect">
              <a:avLst/>
            </a:prstGeom>
            <a:noFill/>
            <a:ln w="38100">
              <a:solidFill>
                <a:srgbClr val="000066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Moyens d’exploration</a:t>
            </a:r>
            <a:endParaRPr lang="en-US" dirty="0"/>
          </a:p>
        </p:txBody>
      </p:sp>
      <p:pic>
        <p:nvPicPr>
          <p:cNvPr id="13" name="Picture 3" descr="C:\Mes documents\Mes images\Décrémen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079" y="1904999"/>
            <a:ext cx="8115721" cy="4407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Moyens d’exploration</a:t>
            </a:r>
            <a:endParaRPr lang="en-US" dirty="0"/>
          </a:p>
        </p:txBody>
      </p:sp>
      <p:pic>
        <p:nvPicPr>
          <p:cNvPr id="6" name="Image 5" descr="P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5998"/>
            <a:ext cx="9144000" cy="5062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Moyens d’exploration</a:t>
            </a:r>
            <a:endParaRPr lang="en-U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3200" y="1752597"/>
            <a:ext cx="8940800" cy="4851403"/>
          </a:xfrm>
        </p:spPr>
        <p:txBody>
          <a:bodyPr>
            <a:normAutofit/>
          </a:bodyPr>
          <a:lstStyle/>
          <a:p>
            <a:pPr>
              <a:tabLst>
                <a:tab pos="533400" algn="l"/>
                <a:tab pos="2870200" algn="l"/>
              </a:tabLst>
            </a:pPr>
            <a:r>
              <a:rPr lang="fr-FR" sz="2400" b="1" dirty="0" smtClean="0"/>
              <a:t>Biologie </a:t>
            </a:r>
            <a:r>
              <a:rPr lang="fr-FR" sz="2400" dirty="0" smtClean="0"/>
              <a:t>: TSH, CK (au repos, &gt; 500 à 2 reprises), </a:t>
            </a:r>
            <a:r>
              <a:rPr lang="fr-FR" sz="2400" dirty="0" err="1" smtClean="0"/>
              <a:t>myoglobinémie</a:t>
            </a:r>
            <a:r>
              <a:rPr lang="fr-FR" sz="2400" dirty="0" smtClean="0"/>
              <a:t> et </a:t>
            </a:r>
            <a:r>
              <a:rPr lang="fr-FR" sz="2400" dirty="0" err="1" smtClean="0"/>
              <a:t>myoglobinurie</a:t>
            </a:r>
            <a:r>
              <a:rPr lang="fr-FR" sz="2400" dirty="0" smtClean="0"/>
              <a:t>, </a:t>
            </a:r>
            <a:r>
              <a:rPr lang="fr-FR" sz="2400" dirty="0" err="1" smtClean="0"/>
              <a:t>acylcarnitines</a:t>
            </a:r>
            <a:r>
              <a:rPr lang="fr-FR" sz="2400" dirty="0" smtClean="0"/>
              <a:t> (</a:t>
            </a:r>
            <a:r>
              <a:rPr lang="fr-FR" sz="2400" u="sng" dirty="0" smtClean="0"/>
              <a:t>déficit en </a:t>
            </a:r>
            <a:r>
              <a:rPr lang="fr-FR" sz="2400" b="1" u="sng" dirty="0" smtClean="0">
                <a:solidFill>
                  <a:srgbClr val="FF0000"/>
                </a:solidFill>
              </a:rPr>
              <a:t>CPT</a:t>
            </a:r>
            <a:r>
              <a:rPr lang="fr-FR" sz="2400" dirty="0" smtClean="0"/>
              <a:t> : après 14 heures de jeûne strict)</a:t>
            </a:r>
            <a:br>
              <a:rPr lang="fr-FR" sz="2400" dirty="0" smtClean="0"/>
            </a:br>
            <a:r>
              <a:rPr lang="fr-FR" sz="2400" dirty="0" err="1" smtClean="0"/>
              <a:t>alpha-galactosidase</a:t>
            </a:r>
            <a:r>
              <a:rPr lang="fr-FR" sz="2400" dirty="0" smtClean="0"/>
              <a:t> et </a:t>
            </a:r>
            <a:r>
              <a:rPr lang="fr-FR" sz="2400" dirty="0" err="1" smtClean="0"/>
              <a:t>globotriaosylcéramide</a:t>
            </a:r>
            <a:r>
              <a:rPr lang="fr-FR" sz="2400" dirty="0" smtClean="0"/>
              <a:t> (GB3) urinaire chez la femme (</a:t>
            </a:r>
            <a:r>
              <a:rPr lang="fr-FR" sz="2400" u="sng" dirty="0" smtClean="0"/>
              <a:t>maladie de </a:t>
            </a:r>
            <a:r>
              <a:rPr lang="fr-FR" sz="2400" b="1" u="sng" dirty="0" smtClean="0">
                <a:solidFill>
                  <a:srgbClr val="FF0000"/>
                </a:solidFill>
              </a:rPr>
              <a:t>Fabry</a:t>
            </a:r>
            <a:r>
              <a:rPr lang="fr-FR" sz="2400" dirty="0" smtClean="0"/>
              <a:t>)</a:t>
            </a:r>
          </a:p>
          <a:p>
            <a:pPr>
              <a:tabLst>
                <a:tab pos="533400" algn="l"/>
                <a:tab pos="2870200" algn="l"/>
              </a:tabLst>
            </a:pPr>
            <a:r>
              <a:rPr lang="fr-FR" sz="2400" b="1" dirty="0" smtClean="0"/>
              <a:t>Test d’effort </a:t>
            </a:r>
            <a:r>
              <a:rPr lang="fr-FR" sz="2400" dirty="0" smtClean="0"/>
              <a:t>sur bicyclette ergométrique</a:t>
            </a:r>
            <a:br>
              <a:rPr lang="fr-FR" sz="2400" dirty="0" smtClean="0"/>
            </a:br>
            <a:r>
              <a:rPr lang="fr-FR" sz="2400" dirty="0" smtClean="0"/>
              <a:t>- absence d’élévation de la </a:t>
            </a:r>
            <a:r>
              <a:rPr lang="fr-FR" sz="2400" dirty="0" err="1" smtClean="0"/>
              <a:t>lactacidémie</a:t>
            </a:r>
            <a:r>
              <a:rPr lang="fr-FR" sz="2400" dirty="0" smtClean="0"/>
              <a:t> (</a:t>
            </a:r>
            <a:r>
              <a:rPr lang="fr-FR" sz="2400" u="sng" dirty="0" smtClean="0"/>
              <a:t>glycogénose</a:t>
            </a:r>
            <a:r>
              <a:rPr lang="fr-FR" sz="2400" dirty="0" smtClean="0"/>
              <a:t>)</a:t>
            </a:r>
            <a:br>
              <a:rPr lang="fr-FR" sz="2400" dirty="0" smtClean="0"/>
            </a:br>
            <a:r>
              <a:rPr lang="fr-FR" sz="2400" dirty="0" smtClean="0"/>
              <a:t>- perturbation du rapport lactate/pyruvate (</a:t>
            </a:r>
            <a:r>
              <a:rPr lang="fr-FR" sz="2400" u="sng" dirty="0" err="1" smtClean="0"/>
              <a:t>mitochondriopathie</a:t>
            </a:r>
            <a:r>
              <a:rPr lang="fr-FR" sz="2400" dirty="0" smtClean="0"/>
              <a:t>)</a:t>
            </a:r>
          </a:p>
          <a:p>
            <a:pPr>
              <a:tabLst>
                <a:tab pos="533400" algn="l"/>
                <a:tab pos="2870200" algn="l"/>
              </a:tabLst>
            </a:pPr>
            <a:r>
              <a:rPr lang="fr-FR" sz="2400" b="1" dirty="0" smtClean="0"/>
              <a:t>Imagerie musculaire</a:t>
            </a:r>
          </a:p>
          <a:p>
            <a:pPr>
              <a:tabLst>
                <a:tab pos="533400" algn="l"/>
                <a:tab pos="2870200" algn="l"/>
              </a:tabLst>
            </a:pPr>
            <a:r>
              <a:rPr lang="fr-FR" sz="2400" b="1" dirty="0" smtClean="0"/>
              <a:t>Biopsie musculaire</a:t>
            </a:r>
          </a:p>
          <a:p>
            <a:pPr>
              <a:tabLst>
                <a:tab pos="533400" algn="l"/>
                <a:tab pos="2870200" algn="l"/>
              </a:tabLst>
            </a:pPr>
            <a:r>
              <a:rPr lang="fr-FR" sz="2400" b="1" dirty="0" smtClean="0"/>
              <a:t>Biologie moléculaire</a:t>
            </a:r>
          </a:p>
          <a:p>
            <a:pPr>
              <a:tabLst>
                <a:tab pos="533400" algn="l"/>
                <a:tab pos="2870200" algn="l"/>
              </a:tabLst>
            </a:pPr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Trouble de l’adaptation à l’exercice</a:t>
            </a:r>
            <a:endParaRPr lang="en-U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3200" y="1435097"/>
            <a:ext cx="8940800" cy="5422903"/>
          </a:xfrm>
        </p:spPr>
        <p:txBody>
          <a:bodyPr>
            <a:normAutofit/>
          </a:bodyPr>
          <a:lstStyle/>
          <a:p>
            <a:pPr>
              <a:tabLst>
                <a:tab pos="533400" algn="l"/>
                <a:tab pos="2870200" algn="l"/>
              </a:tabLst>
            </a:pPr>
            <a:r>
              <a:rPr lang="fr-FR" b="1" dirty="0" smtClean="0"/>
              <a:t>Myalgies </a:t>
            </a:r>
            <a:r>
              <a:rPr lang="fr-FR" dirty="0" smtClean="0"/>
              <a:t>et baisse de performance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sportifs après une interruption de leur activité</a:t>
            </a:r>
            <a:br>
              <a:rPr lang="fr-FR" dirty="0" smtClean="0"/>
            </a:br>
            <a:r>
              <a:rPr lang="fr-FR" dirty="0" smtClean="0"/>
              <a:t>- anxieux/perfectionniste</a:t>
            </a:r>
            <a:br>
              <a:rPr lang="fr-FR" dirty="0" smtClean="0"/>
            </a:br>
            <a:r>
              <a:rPr lang="fr-FR" dirty="0" smtClean="0"/>
              <a:t>- entraînement mal adapté</a:t>
            </a:r>
            <a:br>
              <a:rPr lang="fr-FR" dirty="0" smtClean="0"/>
            </a:br>
            <a:r>
              <a:rPr lang="fr-FR" dirty="0" smtClean="0"/>
              <a:t>- environnement extrême : altitude, chaleur, froid 	</a:t>
            </a:r>
            <a:r>
              <a:rPr lang="fr-FR" dirty="0" err="1" smtClean="0"/>
              <a:t>etc</a:t>
            </a:r>
            <a:r>
              <a:rPr lang="fr-FR" dirty="0" smtClean="0"/>
              <a:t>…</a:t>
            </a:r>
            <a:br>
              <a:rPr lang="fr-FR" dirty="0" smtClean="0"/>
            </a:br>
            <a:r>
              <a:rPr lang="fr-FR" dirty="0" smtClean="0"/>
              <a:t>- privation de sommeil ou décalage horaire répété</a:t>
            </a:r>
          </a:p>
          <a:p>
            <a:pPr>
              <a:tabLst>
                <a:tab pos="533400" algn="l"/>
                <a:tab pos="2870200" algn="l"/>
              </a:tabLst>
            </a:pPr>
            <a:r>
              <a:rPr lang="fr-FR" dirty="0" smtClean="0"/>
              <a:t>Bicyclette ergométrique</a:t>
            </a:r>
          </a:p>
          <a:p>
            <a:pPr>
              <a:tabLst>
                <a:tab pos="533400" algn="l"/>
                <a:tab pos="2870200" algn="l"/>
              </a:tabLst>
            </a:pPr>
            <a:r>
              <a:rPr lang="fr-FR" dirty="0" smtClean="0"/>
              <a:t>Réentraînement progressif à l’effort</a:t>
            </a:r>
          </a:p>
          <a:p>
            <a:pPr>
              <a:tabLst>
                <a:tab pos="533400" algn="l"/>
                <a:tab pos="2870200" algn="l"/>
              </a:tabLst>
            </a:pPr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Douleurs psychogènes et/ou</a:t>
            </a:r>
            <a:br>
              <a:rPr lang="fr-FR" dirty="0" smtClean="0"/>
            </a:br>
            <a:r>
              <a:rPr lang="fr-FR" dirty="0" smtClean="0"/>
              <a:t>Syndrome de myalgies fonctionnelles</a:t>
            </a:r>
            <a:br>
              <a:rPr lang="fr-FR" dirty="0" smtClean="0"/>
            </a:br>
            <a:r>
              <a:rPr lang="fr-FR" dirty="0" smtClean="0"/>
              <a:t>(IME associée à une </a:t>
            </a:r>
            <a:r>
              <a:rPr lang="fr-FR" b="1" dirty="0" err="1" smtClean="0"/>
              <a:t>fibromyalgie</a:t>
            </a:r>
            <a:r>
              <a:rPr lang="fr-FR" dirty="0" smtClean="0"/>
              <a:t>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24097"/>
            <a:ext cx="8229600" cy="3848103"/>
          </a:xfrm>
        </p:spPr>
        <p:txBody>
          <a:bodyPr>
            <a:normAutofit/>
          </a:bodyPr>
          <a:lstStyle/>
          <a:p>
            <a:pPr>
              <a:tabLst>
                <a:tab pos="533400" algn="l"/>
                <a:tab pos="2870200" algn="l"/>
              </a:tabLst>
            </a:pPr>
            <a:r>
              <a:rPr lang="fr-FR" dirty="0" smtClean="0"/>
              <a:t>Sans cause somatique</a:t>
            </a:r>
          </a:p>
          <a:p>
            <a:pPr>
              <a:tabLst>
                <a:tab pos="533400" algn="l"/>
                <a:tab pos="2870200" algn="l"/>
              </a:tabLst>
            </a:pPr>
            <a:r>
              <a:rPr lang="fr-FR" dirty="0" smtClean="0"/>
              <a:t>Myalgies d’effort</a:t>
            </a:r>
          </a:p>
          <a:p>
            <a:pPr>
              <a:tabLst>
                <a:tab pos="533400" algn="l"/>
                <a:tab pos="2870200" algn="l"/>
              </a:tabLst>
            </a:pPr>
            <a:r>
              <a:rPr lang="fr-FR" dirty="0" err="1" smtClean="0"/>
              <a:t>Arthromyalgies</a:t>
            </a:r>
            <a:r>
              <a:rPr lang="fr-FR" dirty="0" smtClean="0"/>
              <a:t> diffuses</a:t>
            </a:r>
          </a:p>
          <a:p>
            <a:pPr>
              <a:tabLst>
                <a:tab pos="533400" algn="l"/>
                <a:tab pos="2870200" algn="l"/>
              </a:tabLst>
            </a:pPr>
            <a:r>
              <a:rPr lang="fr-FR" dirty="0" smtClean="0"/>
              <a:t>Troubles du sommeil</a:t>
            </a:r>
          </a:p>
          <a:p>
            <a:pPr>
              <a:tabLst>
                <a:tab pos="533400" algn="l"/>
                <a:tab pos="2870200" algn="l"/>
              </a:tabLst>
            </a:pPr>
            <a:r>
              <a:rPr lang="fr-FR" dirty="0" smtClean="0"/>
              <a:t>Céphalées</a:t>
            </a:r>
          </a:p>
          <a:p>
            <a:pPr>
              <a:tabLst>
                <a:tab pos="533400" algn="l"/>
                <a:tab pos="2870200" algn="l"/>
              </a:tabLst>
            </a:pPr>
            <a:r>
              <a:rPr lang="fr-FR" dirty="0" smtClean="0"/>
              <a:t>Contexte </a:t>
            </a:r>
            <a:r>
              <a:rPr lang="fr-FR" dirty="0" err="1" smtClean="0"/>
              <a:t>anxiodépressif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Douleurs </a:t>
            </a:r>
            <a:r>
              <a:rPr lang="fr-FR" smtClean="0"/>
              <a:t>psychogènes et/ou</a:t>
            </a:r>
            <a:br>
              <a:rPr lang="fr-FR" smtClean="0"/>
            </a:br>
            <a:r>
              <a:rPr lang="fr-FR" dirty="0" smtClean="0"/>
              <a:t>Syndrome de myalgies fonctionnelles</a:t>
            </a:r>
            <a:br>
              <a:rPr lang="fr-FR" dirty="0" smtClean="0"/>
            </a:br>
            <a:r>
              <a:rPr lang="fr-FR" dirty="0" smtClean="0"/>
              <a:t>(IME associée à une </a:t>
            </a:r>
            <a:r>
              <a:rPr lang="fr-FR" b="1" dirty="0" err="1" smtClean="0"/>
              <a:t>fibromyalgie</a:t>
            </a:r>
            <a:r>
              <a:rPr lang="fr-FR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6145768"/>
            <a:ext cx="2435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De Tommaso et al, 2011</a:t>
            </a:r>
            <a:endParaRPr lang="en-US" dirty="0"/>
          </a:p>
        </p:txBody>
      </p:sp>
      <p:pic>
        <p:nvPicPr>
          <p:cNvPr id="6" name="Image 5" descr="F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2333178"/>
            <a:ext cx="5967681" cy="3583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Douleurs </a:t>
            </a:r>
            <a:r>
              <a:rPr lang="fr-FR" smtClean="0"/>
              <a:t>psychogènes et/ou</a:t>
            </a:r>
            <a:br>
              <a:rPr lang="fr-FR" smtClean="0"/>
            </a:br>
            <a:r>
              <a:rPr lang="fr-FR" dirty="0" smtClean="0"/>
              <a:t>Syndrome de myalgies fonctionnelles</a:t>
            </a:r>
            <a:br>
              <a:rPr lang="fr-FR" dirty="0" smtClean="0"/>
            </a:br>
            <a:r>
              <a:rPr lang="fr-FR" dirty="0" smtClean="0"/>
              <a:t>(IME associée à une </a:t>
            </a:r>
            <a:r>
              <a:rPr lang="fr-FR" b="1" dirty="0" err="1" smtClean="0"/>
              <a:t>fibromyalgie</a:t>
            </a:r>
            <a:r>
              <a:rPr lang="fr-FR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6145768"/>
            <a:ext cx="2435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De Tommaso et al, 2011</a:t>
            </a:r>
            <a:endParaRPr lang="en-US" dirty="0"/>
          </a:p>
        </p:txBody>
      </p:sp>
      <p:pic>
        <p:nvPicPr>
          <p:cNvPr id="7" name="Image 6" descr="FM Habit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" y="2120160"/>
            <a:ext cx="5422900" cy="39707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61951" y="3178770"/>
            <a:ext cx="32044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533400" algn="l"/>
                <a:tab pos="2870200" algn="l"/>
              </a:tabLst>
            </a:pPr>
            <a:r>
              <a:rPr lang="fr-FR" b="1" dirty="0" smtClean="0">
                <a:solidFill>
                  <a:srgbClr val="FF0000"/>
                </a:solidFill>
              </a:rPr>
              <a:t>Déficit d’inhibition par les voies 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descendantes de la douleur 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endogène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100" y="1841500"/>
            <a:ext cx="8305800" cy="355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0000" dist="279400" dir="37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683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Douleurs </a:t>
            </a:r>
            <a:r>
              <a:rPr lang="fr-FR" dirty="0" err="1" smtClean="0"/>
              <a:t>neuropathiques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854197"/>
            <a:ext cx="8229600" cy="4851403"/>
          </a:xfrm>
        </p:spPr>
        <p:txBody>
          <a:bodyPr>
            <a:normAutofit/>
          </a:bodyPr>
          <a:lstStyle/>
          <a:p>
            <a:pPr marL="533400" indent="-533400">
              <a:buFont typeface="Wingdings" charset="2"/>
              <a:buChar char=""/>
              <a:tabLst>
                <a:tab pos="723900" algn="l"/>
                <a:tab pos="1079500" algn="l"/>
              </a:tabLst>
            </a:pPr>
            <a:r>
              <a:rPr lang="fr-FR" b="1" dirty="0" smtClean="0"/>
              <a:t>Topographie </a:t>
            </a:r>
            <a:r>
              <a:rPr lang="fr-FR" dirty="0" smtClean="0"/>
              <a:t>neurologique </a:t>
            </a:r>
            <a:r>
              <a:rPr lang="fr-FR" b="1" dirty="0" smtClean="0"/>
              <a:t>systématisée</a:t>
            </a:r>
          </a:p>
          <a:p>
            <a:pPr marL="533400" indent="-533400">
              <a:buFont typeface="Wingdings" charset="2"/>
              <a:buChar char=""/>
              <a:tabLst>
                <a:tab pos="723900" algn="l"/>
                <a:tab pos="1079500" algn="l"/>
              </a:tabLst>
            </a:pPr>
            <a:r>
              <a:rPr lang="fr-FR" b="1" dirty="0" smtClean="0"/>
              <a:t>Troubles objectifs </a:t>
            </a:r>
            <a:r>
              <a:rPr lang="fr-FR" dirty="0" smtClean="0"/>
              <a:t>de la sensibilité </a:t>
            </a:r>
            <a:br>
              <a:rPr lang="fr-FR" dirty="0" smtClean="0"/>
            </a:br>
            <a:r>
              <a:rPr lang="fr-FR" dirty="0" smtClean="0"/>
              <a:t>		- « négatifs » : hypoalgésie, hypoesthésie </a:t>
            </a:r>
            <a:br>
              <a:rPr lang="fr-FR" dirty="0" smtClean="0"/>
            </a:br>
            <a:r>
              <a:rPr lang="fr-FR" dirty="0" smtClean="0"/>
              <a:t>		- « positifs » : </a:t>
            </a:r>
            <a:r>
              <a:rPr lang="fr-FR" dirty="0" err="1" smtClean="0"/>
              <a:t>allodynie</a:t>
            </a:r>
            <a:r>
              <a:rPr lang="fr-FR" dirty="0" smtClean="0"/>
              <a:t>, hyperalgésie </a:t>
            </a:r>
          </a:p>
          <a:p>
            <a:pPr marL="533400" indent="-533400">
              <a:buFont typeface="Wingdings" charset="2"/>
              <a:buChar char=""/>
              <a:tabLst>
                <a:tab pos="533400" algn="l"/>
                <a:tab pos="1079500" algn="l"/>
              </a:tabLst>
            </a:pPr>
            <a:r>
              <a:rPr lang="fr-FR" b="1" dirty="0" smtClean="0"/>
              <a:t>Provoquées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	- </a:t>
            </a:r>
            <a:r>
              <a:rPr lang="fr-FR" dirty="0" err="1" smtClean="0"/>
              <a:t>allodynie</a:t>
            </a:r>
            <a:r>
              <a:rPr lang="fr-FR" dirty="0" smtClean="0"/>
              <a:t> mécanique au frottement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100" y="1841500"/>
            <a:ext cx="8305800" cy="4152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0000" dist="279400" dir="37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683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Douleurs </a:t>
            </a:r>
            <a:r>
              <a:rPr lang="fr-FR" dirty="0" err="1" smtClean="0"/>
              <a:t>neuropathiques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854197"/>
            <a:ext cx="8229600" cy="4851403"/>
          </a:xfrm>
        </p:spPr>
        <p:txBody>
          <a:bodyPr>
            <a:normAutofit/>
          </a:bodyPr>
          <a:lstStyle/>
          <a:p>
            <a:pPr marL="533400" indent="-533400">
              <a:buFont typeface="Wingdings" charset="2"/>
              <a:buChar char=""/>
              <a:tabLst>
                <a:tab pos="723900" algn="l"/>
                <a:tab pos="1079500" algn="l"/>
                <a:tab pos="1524000" algn="l"/>
              </a:tabLst>
            </a:pPr>
            <a:r>
              <a:rPr lang="fr-FR" b="1" dirty="0" smtClean="0"/>
              <a:t>Questionnaire DN4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	- 	permet de conforter la composante 				</a:t>
            </a:r>
            <a:r>
              <a:rPr lang="fr-FR" dirty="0" err="1" smtClean="0"/>
              <a:t>neuropathique</a:t>
            </a:r>
            <a:r>
              <a:rPr lang="fr-FR" dirty="0" smtClean="0"/>
              <a:t> d’une douleur </a:t>
            </a:r>
            <a:br>
              <a:rPr lang="fr-FR" dirty="0" smtClean="0"/>
            </a:br>
            <a:r>
              <a:rPr lang="fr-FR" dirty="0" smtClean="0"/>
              <a:t>		-	spécificité: 90%</a:t>
            </a:r>
            <a:br>
              <a:rPr lang="fr-FR" dirty="0" smtClean="0"/>
            </a:br>
            <a:r>
              <a:rPr lang="fr-FR" dirty="0" smtClean="0"/>
              <a:t>		-	sensibilité: 83%</a:t>
            </a:r>
            <a:br>
              <a:rPr lang="fr-FR" dirty="0" smtClean="0"/>
            </a:br>
            <a:r>
              <a:rPr lang="fr-FR" dirty="0" smtClean="0"/>
              <a:t>		-	4 questions</a:t>
            </a:r>
            <a:br>
              <a:rPr lang="fr-FR" dirty="0" smtClean="0"/>
            </a:br>
            <a:r>
              <a:rPr lang="fr-FR" dirty="0" smtClean="0"/>
              <a:t>		-	10 items</a:t>
            </a:r>
            <a:br>
              <a:rPr lang="fr-FR" dirty="0" smtClean="0"/>
            </a:br>
            <a:r>
              <a:rPr lang="fr-FR" dirty="0" smtClean="0"/>
              <a:t>		- 	positif &gt; 4/10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DN4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6501"/>
            <a:ext cx="8686800" cy="5397500"/>
          </a:xfrm>
        </p:spPr>
        <p:txBody>
          <a:bodyPr>
            <a:normAutofit/>
          </a:bodyPr>
          <a:lstStyle/>
          <a:p>
            <a:pPr>
              <a:tabLst>
                <a:tab pos="533400" algn="l"/>
                <a:tab pos="1168400" algn="l"/>
                <a:tab pos="2870200" algn="l"/>
              </a:tabLst>
            </a:pPr>
            <a:r>
              <a:rPr lang="fr-FR" b="1" dirty="0" smtClean="0"/>
              <a:t>Q1 : 	</a:t>
            </a:r>
            <a:r>
              <a:rPr lang="fr-FR" sz="1800" b="1" dirty="0" smtClean="0"/>
              <a:t>La douleur présente-t-elle une ou plusieurs des caractéristiques suivantes ?</a:t>
            </a:r>
            <a:br>
              <a:rPr lang="fr-FR" sz="1800" b="1" dirty="0" smtClean="0"/>
            </a:br>
            <a:r>
              <a:rPr lang="fr-FR" sz="1800" b="1" dirty="0" smtClean="0"/>
              <a:t>		</a:t>
            </a:r>
            <a:r>
              <a:rPr lang="fr-FR" sz="1800" dirty="0" smtClean="0"/>
              <a:t>1) Brûlure</a:t>
            </a:r>
            <a:br>
              <a:rPr lang="fr-FR" sz="1800" dirty="0" smtClean="0"/>
            </a:br>
            <a:r>
              <a:rPr lang="fr-FR" sz="1800" dirty="0" smtClean="0"/>
              <a:t>		2) Sensation de froid douloureux</a:t>
            </a:r>
            <a:br>
              <a:rPr lang="fr-FR" sz="1800" dirty="0" smtClean="0"/>
            </a:br>
            <a:r>
              <a:rPr lang="fr-FR" sz="1800" dirty="0" smtClean="0"/>
              <a:t>		3) Décharges électriques</a:t>
            </a:r>
          </a:p>
          <a:p>
            <a:pPr>
              <a:tabLst>
                <a:tab pos="533400" algn="l"/>
                <a:tab pos="1168400" algn="l"/>
                <a:tab pos="2870200" algn="l"/>
              </a:tabLst>
            </a:pPr>
            <a:r>
              <a:rPr lang="fr-FR" b="1" dirty="0" smtClean="0"/>
              <a:t>Q2 : </a:t>
            </a:r>
            <a:r>
              <a:rPr lang="fr-FR" sz="1800" b="1" dirty="0" smtClean="0"/>
              <a:t>La douleur est-elle associée dans la même région à un ou plusieurs des symptômes suivants ?</a:t>
            </a:r>
            <a:br>
              <a:rPr lang="fr-FR" sz="1800" b="1" dirty="0" smtClean="0"/>
            </a:br>
            <a:r>
              <a:rPr lang="fr-FR" sz="1800" b="1" dirty="0" smtClean="0"/>
              <a:t>		</a:t>
            </a:r>
            <a:r>
              <a:rPr lang="fr-FR" sz="1800" dirty="0" smtClean="0"/>
              <a:t>4) Fourmillements</a:t>
            </a:r>
            <a:br>
              <a:rPr lang="fr-FR" sz="1800" dirty="0" smtClean="0"/>
            </a:br>
            <a:r>
              <a:rPr lang="fr-FR" sz="1800" dirty="0" smtClean="0"/>
              <a:t>		5) Picotements</a:t>
            </a:r>
            <a:br>
              <a:rPr lang="fr-FR" sz="1800" dirty="0" smtClean="0"/>
            </a:br>
            <a:r>
              <a:rPr lang="fr-FR" sz="1800" dirty="0" smtClean="0"/>
              <a:t>		6) Engourdissements</a:t>
            </a:r>
            <a:br>
              <a:rPr lang="fr-FR" sz="1800" dirty="0" smtClean="0"/>
            </a:br>
            <a:r>
              <a:rPr lang="fr-FR" sz="1800" dirty="0" smtClean="0"/>
              <a:t>		7) Démangeaisons</a:t>
            </a:r>
          </a:p>
          <a:p>
            <a:pPr>
              <a:tabLst>
                <a:tab pos="533400" algn="l"/>
                <a:tab pos="1168400" algn="l"/>
                <a:tab pos="2870200" algn="l"/>
              </a:tabLst>
            </a:pPr>
            <a:r>
              <a:rPr lang="fr-FR" b="1" dirty="0" smtClean="0"/>
              <a:t>Q3 : </a:t>
            </a:r>
            <a:r>
              <a:rPr lang="fr-FR" sz="1800" b="1" dirty="0" smtClean="0"/>
              <a:t>La douleur est-elle localisée dans un territoire où l’examen met en évidence ?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		8) Hypoesthésie au tact</a:t>
            </a:r>
            <a:br>
              <a:rPr lang="fr-FR" sz="1800" dirty="0" smtClean="0"/>
            </a:br>
            <a:r>
              <a:rPr lang="fr-FR" sz="1800" dirty="0" smtClean="0"/>
              <a:t>		9) Hypoesthésie à la piqûre</a:t>
            </a:r>
          </a:p>
          <a:p>
            <a:pPr>
              <a:tabLst>
                <a:tab pos="533400" algn="l"/>
                <a:tab pos="1168400" algn="l"/>
                <a:tab pos="2870200" algn="l"/>
              </a:tabLst>
            </a:pPr>
            <a:r>
              <a:rPr lang="fr-FR" b="1" dirty="0" smtClean="0"/>
              <a:t>Q4 : </a:t>
            </a:r>
            <a:r>
              <a:rPr lang="fr-FR" sz="1946" b="1" dirty="0" smtClean="0"/>
              <a:t>La douleur est-elle augmentée ou provoquée par</a:t>
            </a:r>
            <a:br>
              <a:rPr lang="fr-FR" sz="1946" b="1" dirty="0" smtClean="0"/>
            </a:br>
            <a:r>
              <a:rPr lang="fr-FR" sz="1946" b="1" dirty="0" smtClean="0"/>
              <a:t>			</a:t>
            </a:r>
            <a:r>
              <a:rPr lang="fr-FR" sz="1946" dirty="0" smtClean="0"/>
              <a:t>10) Le frottement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100" y="1727200"/>
            <a:ext cx="8305800" cy="4762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0000" dist="279400" dir="37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Etiologies des douleurs </a:t>
            </a:r>
            <a:r>
              <a:rPr lang="fr-FR" dirty="0" err="1" smtClean="0"/>
              <a:t>neuropathiques</a:t>
            </a:r>
            <a:r>
              <a:rPr lang="fr-FR" dirty="0" smtClean="0"/>
              <a:t> diffuses</a:t>
            </a:r>
            <a:endParaRPr lang="en-U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752597"/>
            <a:ext cx="8229600" cy="4851403"/>
          </a:xfrm>
        </p:spPr>
        <p:txBody>
          <a:bodyPr>
            <a:normAutofit/>
          </a:bodyPr>
          <a:lstStyle/>
          <a:p>
            <a:pPr marL="533400" indent="-533400">
              <a:buFont typeface="Wingdings" charset="2"/>
              <a:buChar char=""/>
              <a:tabLst>
                <a:tab pos="533400" algn="l"/>
                <a:tab pos="723900" algn="l"/>
                <a:tab pos="2870200" algn="l"/>
              </a:tabLst>
            </a:pPr>
            <a:r>
              <a:rPr lang="fr-FR" b="1" dirty="0" err="1" smtClean="0"/>
              <a:t>Polyneuropathies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diabète, éthylisme, iatrogènes, infectieuses, 	toxiques, nutritionnelles, héréditaires, 	dysimmunes, tumorales, idiopathiques</a:t>
            </a:r>
          </a:p>
          <a:p>
            <a:pPr marL="533400" indent="-533400">
              <a:buFont typeface="Wingdings" charset="2"/>
              <a:buChar char=""/>
              <a:tabLst>
                <a:tab pos="533400" algn="l"/>
                <a:tab pos="723900" algn="l"/>
              </a:tabLst>
            </a:pPr>
            <a:r>
              <a:rPr lang="fr-FR" b="1" dirty="0" err="1" smtClean="0"/>
              <a:t>Polyradiculopathies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dirty="0" smtClean="0"/>
              <a:t>- SGB, PRNC, méningite carcinomateuse, </a:t>
            </a:r>
            <a:br>
              <a:rPr lang="fr-FR" dirty="0" smtClean="0"/>
            </a:br>
            <a:r>
              <a:rPr lang="fr-FR" dirty="0" smtClean="0"/>
              <a:t>	syndrome de la queue de cheval, CLE</a:t>
            </a:r>
          </a:p>
          <a:p>
            <a:pPr marL="533400" indent="-533400">
              <a:buFont typeface="Wingdings" charset="2"/>
              <a:buChar char=""/>
              <a:tabLst>
                <a:tab pos="533400" algn="l"/>
              </a:tabLst>
            </a:pPr>
            <a:r>
              <a:rPr lang="fr-FR" b="1" dirty="0" err="1" smtClean="0"/>
              <a:t>Médullopathies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</a:t>
            </a:r>
            <a:r>
              <a:rPr lang="fr-FR" dirty="0" err="1" smtClean="0"/>
              <a:t>cervicarthrosiques</a:t>
            </a:r>
            <a:r>
              <a:rPr lang="fr-FR" dirty="0" smtClean="0"/>
              <a:t>, SEP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100" y="1841500"/>
            <a:ext cx="8305800" cy="4152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0000" dist="279400" dir="37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Moyens d’exploration</a:t>
            </a:r>
            <a:endParaRPr lang="en-U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968497"/>
            <a:ext cx="8229600" cy="4038603"/>
          </a:xfrm>
        </p:spPr>
        <p:txBody>
          <a:bodyPr>
            <a:normAutofit/>
          </a:bodyPr>
          <a:lstStyle/>
          <a:p>
            <a:pPr marL="533400" indent="-533400">
              <a:buFont typeface="Wingdings" charset="2"/>
              <a:buChar char=""/>
              <a:tabLst>
                <a:tab pos="533400" algn="l"/>
                <a:tab pos="2870200" algn="l"/>
              </a:tabLst>
            </a:pPr>
            <a:r>
              <a:rPr lang="fr-FR" b="1" dirty="0" smtClean="0">
                <a:solidFill>
                  <a:srgbClr val="FF0000"/>
                </a:solidFill>
              </a:rPr>
              <a:t>ENMG </a:t>
            </a:r>
            <a:r>
              <a:rPr lang="fr-FR" b="1" dirty="0" smtClean="0"/>
              <a:t>: PNP et PRN/PRNP</a:t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dirty="0" smtClean="0"/>
              <a:t>- sensitif ou </a:t>
            </a:r>
            <a:r>
              <a:rPr lang="fr-FR" dirty="0" err="1" smtClean="0"/>
              <a:t>sensitivo-moteur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</a:t>
            </a:r>
            <a:r>
              <a:rPr lang="fr-FR" dirty="0" err="1" smtClean="0"/>
              <a:t>longueur-dépendant</a:t>
            </a:r>
            <a:r>
              <a:rPr lang="fr-FR" dirty="0" smtClean="0"/>
              <a:t> ou non</a:t>
            </a:r>
            <a:br>
              <a:rPr lang="fr-FR" dirty="0" smtClean="0"/>
            </a:br>
            <a:r>
              <a:rPr lang="fr-FR" dirty="0" smtClean="0"/>
              <a:t>- axonal, démyélinisant, mixte, BC</a:t>
            </a:r>
            <a:br>
              <a:rPr lang="fr-FR" dirty="0" smtClean="0"/>
            </a:br>
            <a:r>
              <a:rPr lang="fr-FR" dirty="0" smtClean="0"/>
              <a:t>- chronique, subaigu/aigu</a:t>
            </a:r>
            <a:br>
              <a:rPr lang="fr-FR" dirty="0" smtClean="0"/>
            </a:br>
            <a:r>
              <a:rPr lang="fr-FR" dirty="0" smtClean="0"/>
              <a:t>- modéré, moyen, sévère, très sévère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16068</TotalTime>
  <Words>1568</Words>
  <Application>Microsoft Macintosh PowerPoint</Application>
  <PresentationFormat>Présentation à l'écran (4:3)</PresentationFormat>
  <Paragraphs>175</Paragraphs>
  <Slides>49</Slides>
  <Notes>0</Notes>
  <HiddenSlides>0</HiddenSlides>
  <MMClips>7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Liaisons</vt:lpstr>
      </vt:variant>
      <vt:variant>
        <vt:i4>2</vt:i4>
      </vt:variant>
      <vt:variant>
        <vt:lpstr>Titres des diapositives</vt:lpstr>
      </vt:variant>
      <vt:variant>
        <vt:i4>49</vt:i4>
      </vt:variant>
    </vt:vector>
  </HeadingPairs>
  <TitlesOfParts>
    <vt:vector size="52" baseType="lpstr">
      <vt:lpstr>Thème Office</vt:lpstr>
      <vt:lpstr>???</vt:lpstr>
      <vt:lpstr>???</vt:lpstr>
      <vt:lpstr>Apports de l’ENMG dans les syndromes douloureux diffus  F. Wang – 22 avril 2017</vt:lpstr>
      <vt:lpstr>3 types de douleur</vt:lpstr>
      <vt:lpstr>Douleurs neuropathiques</vt:lpstr>
      <vt:lpstr>Douleurs neuropathiques</vt:lpstr>
      <vt:lpstr>Douleurs neuropathiques</vt:lpstr>
      <vt:lpstr>Douleurs neuropathiques</vt:lpstr>
      <vt:lpstr>DN4</vt:lpstr>
      <vt:lpstr>Etiologies des douleurs neuropathiques diffuses</vt:lpstr>
      <vt:lpstr>Moyens d’exploration</vt:lpstr>
      <vt:lpstr>Moyens d’exploration</vt:lpstr>
      <vt:lpstr>PETITES FIBRES  Dans un nerf périphérique, 70% des fibres sont des petites fibres.    </vt:lpstr>
      <vt:lpstr>Quand y penser ?</vt:lpstr>
      <vt:lpstr>ETIOLOGIES</vt:lpstr>
      <vt:lpstr>Fabry : angiokératose</vt:lpstr>
      <vt:lpstr>Moyens d’exploration</vt:lpstr>
      <vt:lpstr>Moyens d’exploration</vt:lpstr>
      <vt:lpstr>PEL</vt:lpstr>
      <vt:lpstr>PEL (laser YAP-1340 nm)</vt:lpstr>
      <vt:lpstr>PEL</vt:lpstr>
      <vt:lpstr>RCS</vt:lpstr>
      <vt:lpstr>RCS</vt:lpstr>
      <vt:lpstr>RR – respi spontanée</vt:lpstr>
      <vt:lpstr>RR – bradypnée</vt:lpstr>
      <vt:lpstr>RR – orthostatisme</vt:lpstr>
      <vt:lpstr>RR – valsalva</vt:lpstr>
      <vt:lpstr>Cas n°1</vt:lpstr>
      <vt:lpstr>Diapositive 27</vt:lpstr>
      <vt:lpstr>Diapositive 28</vt:lpstr>
      <vt:lpstr>Diapositive 29</vt:lpstr>
      <vt:lpstr>Cas n°2</vt:lpstr>
      <vt:lpstr>PEL MS</vt:lpstr>
      <vt:lpstr>QST MS</vt:lpstr>
      <vt:lpstr>Moyens d’exploration</vt:lpstr>
      <vt:lpstr>Sudoscan</vt:lpstr>
      <vt:lpstr>LA MESURE EST FACILE, RAPIDE ET QUANTITATIVE…</vt:lpstr>
      <vt:lpstr>METHODES</vt:lpstr>
      <vt:lpstr>Douleurs nociceptives</vt:lpstr>
      <vt:lpstr>Douleurs nociceptives</vt:lpstr>
      <vt:lpstr>Douleurs et intolérance musculaire</vt:lpstr>
      <vt:lpstr>Douleurs musculaires</vt:lpstr>
      <vt:lpstr>Moyens d’exploration</vt:lpstr>
      <vt:lpstr>Moyens d’exploration</vt:lpstr>
      <vt:lpstr>Moyens d’exploration</vt:lpstr>
      <vt:lpstr>Moyens d’exploration</vt:lpstr>
      <vt:lpstr>Moyens d’exploration</vt:lpstr>
      <vt:lpstr>Trouble de l’adaptation à l’exercice</vt:lpstr>
      <vt:lpstr>Douleurs psychogènes et/ou Syndrome de myalgies fonctionnelles (IME associée à une fibromyalgie)</vt:lpstr>
      <vt:lpstr>Douleurs psychogènes et/ou Syndrome de myalgies fonctionnelles (IME associée à une fibromyalgie)</vt:lpstr>
      <vt:lpstr>Douleurs psychogènes et/ou Syndrome de myalgies fonctionnelles (IME associée à une fibromyalgie)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Francois Wang</dc:creator>
  <cp:lastModifiedBy>Francois Wang</cp:lastModifiedBy>
  <cp:revision>71</cp:revision>
  <dcterms:created xsi:type="dcterms:W3CDTF">2017-04-22T06:09:30Z</dcterms:created>
  <dcterms:modified xsi:type="dcterms:W3CDTF">2017-04-22T06:18:16Z</dcterms:modified>
</cp:coreProperties>
</file>