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03" r:id="rId2"/>
    <p:sldId id="533" r:id="rId3"/>
    <p:sldId id="531" r:id="rId4"/>
    <p:sldId id="537" r:id="rId5"/>
    <p:sldId id="567" r:id="rId6"/>
    <p:sldId id="566" r:id="rId7"/>
    <p:sldId id="545" r:id="rId8"/>
    <p:sldId id="541" r:id="rId9"/>
    <p:sldId id="568" r:id="rId10"/>
    <p:sldId id="582" r:id="rId11"/>
    <p:sldId id="578" r:id="rId12"/>
    <p:sldId id="580" r:id="rId13"/>
    <p:sldId id="547" r:id="rId14"/>
    <p:sldId id="544" r:id="rId15"/>
    <p:sldId id="577" r:id="rId16"/>
    <p:sldId id="550" r:id="rId17"/>
    <p:sldId id="556" r:id="rId18"/>
    <p:sldId id="559" r:id="rId19"/>
    <p:sldId id="570" r:id="rId20"/>
    <p:sldId id="563" r:id="rId21"/>
    <p:sldId id="564" r:id="rId22"/>
    <p:sldId id="565" r:id="rId23"/>
    <p:sldId id="579" r:id="rId24"/>
    <p:sldId id="52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pitchFamily="16" charset="0"/>
        <a:ea typeface="Times New Roman" pitchFamily="16" charset="0"/>
        <a:cs typeface="Times New Roman" pitchFamily="1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FFE4BE"/>
    <a:srgbClr val="3EFFF3"/>
    <a:srgbClr val="000069"/>
    <a:srgbClr val="290029"/>
    <a:srgbClr val="82007A"/>
    <a:srgbClr val="6C1B64"/>
    <a:srgbClr val="F2F8AA"/>
    <a:srgbClr val="E2ED98"/>
    <a:srgbClr val="3D0D47"/>
    <a:srgbClr val="0C43F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657" autoAdjust="0"/>
    <p:restoredTop sz="97368" autoAdjust="0"/>
  </p:normalViewPr>
  <p:slideViewPr>
    <p:cSldViewPr snapToGrid="0">
      <p:cViewPr>
        <p:scale>
          <a:sx n="100" d="100"/>
          <a:sy n="100" d="100"/>
        </p:scale>
        <p:origin x="-1216" y="-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53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CB559157-B03F-0245-A195-89308B1632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65" charset="0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AA1A5150-837D-D14C-B479-1BCAF0C514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Times New Roman" pitchFamily="-65" charset="0"/>
        <a:cs typeface="Times New Roman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19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20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21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22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24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3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4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5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6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7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8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1A1F2-932B-914D-95CD-989CF81F18F7}" type="slidenum">
              <a:rPr lang="fr-FR">
                <a:latin typeface="Comic Sans MS" pitchFamily="16" charset="0"/>
                <a:ea typeface="Times New Roman" pitchFamily="16" charset="0"/>
                <a:cs typeface="Times New Roman" pitchFamily="16" charset="0"/>
              </a:rPr>
              <a:pPr/>
              <a:t>9</a:t>
            </a:fld>
            <a:endParaRPr lang="fr-FR">
              <a:latin typeface="Comic Sans MS" pitchFamily="16" charset="0"/>
              <a:ea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6" charset="0"/>
              <a:ea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9052-5D3F-EE4F-8ED1-A8490C95191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26D3-1C44-0F49-BEEA-61CC3B1296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E2288-5DAE-B848-A508-68B8A141ADF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D00A6-F22B-434A-808C-97602B2758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7A94A-B51B-D842-8A40-F10F2F2A2B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091A6-16D5-CA47-8066-78485835F0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D50B-4958-E94F-B919-BBC5A5D43B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87379-9B2D-6649-BAD9-645612AC54F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5EE10-CC89-C84D-82E5-32BE5E0DB6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C51FA-BA55-6345-8E70-B63BD67244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DEA8-0592-5441-BF40-F846B59BD8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9125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Times New Roman" pitchFamily="-65" charset="0"/>
                <a:cs typeface="Times New Roman" pitchFamily="-65" charset="0"/>
              </a:defRPr>
            </a:lvl1pPr>
          </a:lstStyle>
          <a:p>
            <a:pPr>
              <a:defRPr/>
            </a:pPr>
            <a:fld id="{6684A7D4-DB0A-AF42-A094-9D9343CD87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Times New Roman" pitchFamily="-65" charset="0"/>
          <a:cs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6.png"/><Relationship Id="rId1" Type="http://schemas.openxmlformats.org/officeDocument/2006/relationships/video" Target="file://localhost/Users/francoiswang/Documents/Fe%CC%80s/Axi_musculo.mov" TargetMode="Externa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7.png"/><Relationship Id="rId1" Type="http://schemas.openxmlformats.org/officeDocument/2006/relationships/video" Target="file://localhost/Users/francoiswang/Documents/Fe%CC%80s/Sus-scapulaire.mov" TargetMode="Externa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8.png"/><Relationship Id="rId1" Type="http://schemas.openxmlformats.org/officeDocument/2006/relationships/video" Target="file://localhost/Users/francoiswang/Documents/Fe%CC%80s/Grand_pectoral.mov" TargetMode="Externa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3.png"/><Relationship Id="rId1" Type="http://schemas.openxmlformats.org/officeDocument/2006/relationships/video" Target="file://localhost/Users/francoiswang/Documents/Fe%CC%80s/Nerf_spinal.mov" TargetMode="Externa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www.rad.washington.edu" TargetMode="External"/><Relationship Id="rId5" Type="http://schemas.openxmlformats.org/officeDocument/2006/relationships/hyperlink" Target="http://enmgblog.blogspot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8.png"/><Relationship Id="rId1" Type="http://schemas.openxmlformats.org/officeDocument/2006/relationships/video" Target="file://localhost/Users/francoiswang/Documents/Fe%CC%80s/Thoracique_long.mov" TargetMode="Externa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863600"/>
            <a:ext cx="7239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Atelier </a:t>
            </a:r>
            <a:r>
              <a:rPr lang="en-US" sz="4000" b="1" dirty="0" err="1" smtClean="0">
                <a:solidFill>
                  <a:srgbClr val="FFE4BE"/>
                </a:solidFill>
                <a:latin typeface="Cambria" pitchFamily="-65" charset="0"/>
              </a:rPr>
              <a:t>épaule</a:t>
            </a:r>
            <a:r>
              <a:rPr lang="en-US" sz="4000" b="1" dirty="0" smtClean="0">
                <a:solidFill>
                  <a:srgbClr val="FFE4BE"/>
                </a:solidFill>
                <a:latin typeface="Cambria" pitchFamily="-65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mbria" pitchFamily="-65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mbria" pitchFamily="-65" charset="0"/>
              </a:rPr>
              <a:t>François </a:t>
            </a:r>
            <a:r>
              <a:rPr lang="en-US" b="1" dirty="0" smtClean="0">
                <a:solidFill>
                  <a:schemeClr val="bg1"/>
                </a:solidFill>
                <a:latin typeface="Cambria" pitchFamily="-65" charset="0"/>
              </a:rPr>
              <a:t>Wang</a:t>
            </a:r>
            <a:endParaRPr lang="en-US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15 avril 2017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pic>
        <p:nvPicPr>
          <p:cNvPr id="8" name="Image 7" descr="SOMARE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325" y="3378201"/>
            <a:ext cx="2393950" cy="2202604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9359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Electrode aiguille vs électrode de surface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Espace réservé du contenu 8"/>
          <p:cNvSpPr>
            <a:spLocks/>
          </p:cNvSpPr>
          <p:nvPr/>
        </p:nvSpPr>
        <p:spPr bwMode="auto">
          <a:xfrm>
            <a:off x="469900" y="338137"/>
            <a:ext cx="86741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tabLst>
                <a:tab pos="990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Electrode </a:t>
            </a:r>
            <a:r>
              <a:rPr lang="en-US" sz="2400" b="1" dirty="0" err="1" smtClean="0">
                <a:solidFill>
                  <a:srgbClr val="FFFF00"/>
                </a:solidFill>
                <a:latin typeface="Century Gothic" charset="0"/>
              </a:rPr>
              <a:t>aiguille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pour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contre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faible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(+/- 20 UM)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la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latence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motrice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ne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reflète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pas le conduction 	des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fibres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les plus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rapides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le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paramètre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amplitude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est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peu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fiable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pas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d’alternative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sus-épineux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grand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dentelé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	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personnes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corpulentes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ou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poitrine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volumineuse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tabLst>
                <a:tab pos="990600" algn="l"/>
              </a:tabLst>
            </a:pPr>
            <a: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  <a:t>Electrode de surface</a:t>
            </a:r>
            <a:br>
              <a:rPr lang="en-US" sz="2400" b="1" dirty="0" smtClean="0">
                <a:solidFill>
                  <a:srgbClr val="FFFF00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pour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large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étudié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contre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territoire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musculaire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moins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 	(conduction en volume)</a:t>
            </a:r>
            <a:br>
              <a:rPr lang="en-US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charset="0"/>
              </a:rPr>
              <a:t>=&gt; 	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stimulation et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détection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doivent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être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le plus 	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</a:rPr>
              <a:t>spécifique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</a:rPr>
              <a:t>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La référence n’est pas électriquement neutre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2" y="1079500"/>
            <a:ext cx="4150994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474" y="1028700"/>
            <a:ext cx="4085415" cy="49530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77000" y="11775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acromion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7100" y="1177548"/>
            <a:ext cx="2667000" cy="898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200" y="42128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3,2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14,4 mV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9200" y="4212848"/>
            <a:ext cx="26670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LDM : 2,2 ms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smtClean="0">
                <a:latin typeface="Century Gothic" charset="0"/>
              </a:rPr>
              <a:t>AMP : 12,2 mV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endParaRPr lang="en-US" sz="4000" b="1" dirty="0" smtClean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045200" y="4483100"/>
            <a:ext cx="8255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Enregistrement bipolaire vs monopolaire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axillaire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G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0" y="1079500"/>
            <a:ext cx="3810155" cy="49022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30" y="1079499"/>
            <a:ext cx="3797270" cy="489931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854200" y="11775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</a:t>
            </a:r>
            <a:r>
              <a:rPr lang="en-US" b="1" dirty="0" err="1" smtClean="0">
                <a:latin typeface="Century Gothic" charset="0"/>
              </a:rPr>
              <a:t>épicondyle</a:t>
            </a:r>
            <a:r>
              <a:rPr lang="en-US" b="1" dirty="0" smtClean="0">
                <a:latin typeface="Century Gothic" charset="0"/>
              </a:rPr>
              <a:t> </a:t>
            </a:r>
            <a:r>
              <a:rPr lang="en-US" b="1" dirty="0" err="1" smtClean="0">
                <a:latin typeface="Century Gothic" charset="0"/>
              </a:rPr>
              <a:t>ipsilatéral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3900" y="1177548"/>
            <a:ext cx="2667000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en-US" b="1" dirty="0" err="1" smtClean="0">
                <a:latin typeface="Century Gothic" charset="0"/>
              </a:rPr>
              <a:t>Référence</a:t>
            </a:r>
            <a:r>
              <a:rPr lang="en-US" b="1" dirty="0" smtClean="0">
                <a:latin typeface="Century Gothic" charset="0"/>
              </a:rPr>
              <a:t> (G2) : bras </a:t>
            </a:r>
            <a:r>
              <a:rPr lang="en-US" b="1" dirty="0" err="1" smtClean="0">
                <a:latin typeface="Century Gothic" charset="0"/>
              </a:rPr>
              <a:t>controlatéral</a:t>
            </a:r>
            <a:endParaRPr lang="en-US" b="1" u="sng" dirty="0" smtClean="0">
              <a:latin typeface="Century Gothic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0104" y="4836468"/>
            <a:ext cx="148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Bipolaire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5104" y="4760268"/>
            <a:ext cx="2086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Century Gothic" charset="0"/>
              </a:rPr>
              <a:t>Monopolaire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057" y="14582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17757" y="2321868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Dr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2657" y="31219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70157" y="3299768"/>
            <a:ext cx="453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charset="0"/>
              </a:rPr>
              <a:t>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Nerfs axillaire et musculocutané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8" name="Axi_musculo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sus-scapulaire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9" name="Sus-scapulair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651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Moyenne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± DS</a:t>
            </a:r>
            <a:endParaRPr lang="fr-BE" b="1" dirty="0" smtClean="0">
              <a:solidFill>
                <a:schemeClr val="bg1"/>
              </a:solidFill>
              <a:latin typeface="+mn-lt"/>
              <a:cs typeface="Cambria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2226735" y="2209800"/>
          <a:ext cx="4677728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2322"/>
                <a:gridCol w="1130990"/>
                <a:gridCol w="12244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Branches</a:t>
                      </a:r>
                    </a:p>
                    <a:p>
                      <a:r>
                        <a:rPr lang="en-US" dirty="0" err="1" smtClean="0"/>
                        <a:t>nerveuses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Latences</a:t>
                      </a:r>
                      <a:r>
                        <a:rPr lang="en-US" dirty="0" smtClean="0"/>
                        <a:t> (ms)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Amplitude</a:t>
                      </a:r>
                    </a:p>
                    <a:p>
                      <a:r>
                        <a:rPr lang="en-US" dirty="0" smtClean="0"/>
                        <a:t>(mV)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Delto</a:t>
                      </a:r>
                      <a:r>
                        <a:rPr lang="en-US" dirty="0" err="1" smtClean="0"/>
                        <a:t>ïde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4,4 ± 0,5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8,2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± 2,5</a:t>
                      </a:r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Biceps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4,8 ± 0,5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 ± 4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Triceps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4,9 ± 0,5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Sous-épineux</a:t>
                      </a:r>
                      <a:r>
                        <a:rPr lang="en-US" dirty="0" smtClean="0"/>
                        <a:t> (surface)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± 0,4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7,2 ± 1,6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Sous-épineux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aiguille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± 0,4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Sus-épineux (</a:t>
                      </a:r>
                      <a:r>
                        <a:rPr lang="en-US" dirty="0" err="1" smtClean="0"/>
                        <a:t>aiguille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</a:t>
                      </a:r>
                      <a:r>
                        <a:rPr lang="en-US" dirty="0" smtClean="0"/>
                        <a:t>± 0,3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Trapèze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supérieur</a:t>
                      </a:r>
                      <a:endParaRPr lang="en-US" dirty="0"/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2,3 ± 0,45</a:t>
                      </a:r>
                    </a:p>
                  </a:txBody>
                  <a:tcPr>
                    <a:solidFill>
                      <a:srgbClr val="F2F8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8,9 ± 2,3</a:t>
                      </a:r>
                    </a:p>
                  </a:txBody>
                  <a:tcPr>
                    <a:solidFill>
                      <a:srgbClr val="F2F8AA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77667" y="414179"/>
            <a:ext cx="66595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Neurographie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motrice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limites</a:t>
            </a:r>
            <a:r>
              <a:rPr lang="en-US" b="1" u="sng" dirty="0" smtClean="0">
                <a:solidFill>
                  <a:schemeClr val="bg1"/>
                </a:solidFill>
                <a:latin typeface="Century Gothic" charset="0"/>
              </a:rPr>
              <a:t> de </a:t>
            </a:r>
            <a:r>
              <a:rPr lang="en-US" b="1" u="sng" dirty="0" err="1" smtClean="0">
                <a:solidFill>
                  <a:schemeClr val="bg1"/>
                </a:solidFill>
                <a:latin typeface="Century Gothic" charset="0"/>
              </a:rPr>
              <a:t>normalité</a:t>
            </a:r>
            <a:endParaRPr lang="en-US" b="1" u="sng" dirty="0" smtClean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EMG du muscle grand pectoral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7" name="Grand_pector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 sous-scapulaire inférieur et muscle grand dorsal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altAlyjwHLUuMTPO8ONUBw4NHBt5Ub6dT4jKcQuJqMaLd4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10100" cy="3457575"/>
          </a:xfrm>
          <a:prstGeom prst="rect">
            <a:avLst/>
          </a:prstGeom>
        </p:spPr>
      </p:pic>
      <p:pic>
        <p:nvPicPr>
          <p:cNvPr id="14" name="Image 13" descr="altAithVFAQHO_EqB1-Cbd9Yugf3R-oydeOjT1le6tzpdX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1"/>
            <a:ext cx="3670300" cy="3454670"/>
          </a:xfrm>
          <a:prstGeom prst="rect">
            <a:avLst/>
          </a:prstGeom>
        </p:spPr>
      </p:pic>
      <p:pic>
        <p:nvPicPr>
          <p:cNvPr id="15" name="Image 14" descr="altAsKVfmhtovRMo_1D0-rL_GeE1BsbdL6ccjQhhfhFh4TJ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2273300"/>
            <a:ext cx="2290763" cy="2349500"/>
          </a:xfrm>
          <a:prstGeom prst="rect">
            <a:avLst/>
          </a:prstGeom>
        </p:spPr>
      </p:pic>
      <p:pic>
        <p:nvPicPr>
          <p:cNvPr id="16" name="Image 15" descr="DSC0277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3231685"/>
            <a:ext cx="5422900" cy="304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Muscles grand et petit pectoral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-63282"/>
            <a:ext cx="845820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TPI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Image 13" descr="petit pecto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03" y="0"/>
            <a:ext cx="2453897" cy="26811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66" y="2819400"/>
            <a:ext cx="2513434" cy="3429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863014"/>
            <a:ext cx="2590800" cy="33853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2620" y="2819400"/>
            <a:ext cx="1980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Pectoralis</a:t>
            </a:r>
            <a:r>
              <a:rPr lang="en-US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major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6152" y="281940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Pectoralis</a:t>
            </a:r>
            <a:r>
              <a:rPr lang="en-US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minor</a:t>
            </a:r>
          </a:p>
        </p:txBody>
      </p:sp>
      <p:pic>
        <p:nvPicPr>
          <p:cNvPr id="24" name="Image 23" descr="grand pectora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0"/>
            <a:ext cx="2592198" cy="26162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905000" y="33528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6" name="ZoneTexte 25"/>
          <p:cNvSpPr txBox="1"/>
          <p:nvPr/>
        </p:nvSpPr>
        <p:spPr>
          <a:xfrm>
            <a:off x="8229600" y="3276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981200" y="5105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1676400" y="5410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1219200" y="41148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4</a:t>
            </a:r>
            <a:endParaRPr lang="en-US"/>
          </a:p>
        </p:txBody>
      </p:sp>
      <p:sp>
        <p:nvSpPr>
          <p:cNvPr id="30" name="ZoneTexte 29"/>
          <p:cNvSpPr txBox="1"/>
          <p:nvPr/>
        </p:nvSpPr>
        <p:spPr>
          <a:xfrm>
            <a:off x="1600200" y="4724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</a:t>
            </a:r>
            <a:endParaRPr lang="en-US"/>
          </a:p>
        </p:txBody>
      </p:sp>
      <p:sp>
        <p:nvSpPr>
          <p:cNvPr id="31" name="ZoneTexte 30"/>
          <p:cNvSpPr txBox="1"/>
          <p:nvPr/>
        </p:nvSpPr>
        <p:spPr>
          <a:xfrm>
            <a:off x="7924800" y="4419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6</a:t>
            </a: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077200" y="5334000"/>
            <a:ext cx="3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17800" y="749300"/>
            <a:ext cx="39154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 	</a:t>
            </a:r>
            <a:r>
              <a:rPr lang="en-US" dirty="0" err="1" smtClean="0">
                <a:solidFill>
                  <a:schemeClr val="bg1"/>
                </a:solidFill>
              </a:rPr>
              <a:t>Clavicule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2 	</a:t>
            </a:r>
            <a:r>
              <a:rPr lang="en-US" dirty="0" err="1" smtClean="0">
                <a:solidFill>
                  <a:schemeClr val="bg1"/>
                </a:solidFill>
              </a:rPr>
              <a:t>Mamelon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3 	</a:t>
            </a:r>
            <a:r>
              <a:rPr lang="en-US" dirty="0" err="1" smtClean="0">
                <a:solidFill>
                  <a:schemeClr val="bg1"/>
                </a:solidFill>
              </a:rPr>
              <a:t>Ligne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axillaire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moy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4 	Grand pectoral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(portion </a:t>
            </a:r>
            <a:r>
              <a:rPr lang="en-US" dirty="0" err="1" smtClean="0">
                <a:solidFill>
                  <a:schemeClr val="bg1"/>
                </a:solidFill>
              </a:rPr>
              <a:t>clav</a:t>
            </a:r>
            <a:r>
              <a:rPr lang="en-US" dirty="0" smtClean="0">
                <a:solidFill>
                  <a:schemeClr val="bg1"/>
                </a:solidFill>
              </a:rPr>
              <a:t>, C5C6)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5 	Grand pectoral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(portion St-Cos, C7C8)</a:t>
            </a:r>
          </a:p>
          <a:p>
            <a:pPr>
              <a:tabLst>
                <a:tab pos="35560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6 	Petit pectoral (C7C8)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191000"/>
            <a:ext cx="2730500" cy="203948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749294" y="5791200"/>
            <a:ext cx="1483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TOS </a:t>
            </a:r>
            <a:r>
              <a:rPr lang="en-US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droit</a:t>
            </a:r>
            <a:endParaRPr lang="en-US" b="1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rot="16200000" flipV="1">
            <a:off x="3932772" y="56007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rot="5400000" flipH="1" flipV="1">
            <a:off x="4686300" y="56007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Atteinte tronculaire distale du nerf pectoral médial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3041650"/>
            <a:ext cx="40767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Complexe pourquoi ?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47650" y="290531"/>
            <a:ext cx="8896350" cy="185281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Techniquement difficile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Risqué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Compliqué à retenir</a:t>
            </a: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  <p:pic>
        <p:nvPicPr>
          <p:cNvPr id="8" name="Image 7" descr="Numériser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33" y="344939"/>
            <a:ext cx="3429000" cy="3177194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Figure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44" y="2607734"/>
            <a:ext cx="4412555" cy="3022600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 descr="pneumothorax_coup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433" y="3979332"/>
            <a:ext cx="2518834" cy="2015067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3810000" cy="5080000"/>
          </a:xfrm>
          <a:prstGeom prst="rect">
            <a:avLst/>
          </a:prstGeom>
        </p:spPr>
      </p:pic>
      <p:pic>
        <p:nvPicPr>
          <p:cNvPr id="8" name="Image 7" descr="S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1176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Image 8" descr="SAb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0"/>
            <a:ext cx="3810000" cy="5080000"/>
          </a:xfrm>
          <a:prstGeom prst="rect">
            <a:avLst/>
          </a:prstGeom>
        </p:spPr>
      </p:pic>
      <p:pic>
        <p:nvPicPr>
          <p:cNvPr id="11" name="Image 10" descr="SA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1176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spinal accessoire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Nerf_spin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intercosto-brachial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0"/>
            <a:ext cx="2881312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4488" y="2954338"/>
            <a:ext cx="4241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ntercostobrachia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5100"/>
            <a:ext cx="3278467" cy="6413500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1905000" y="914400"/>
            <a:ext cx="3860800" cy="76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600" y="153650"/>
            <a:ext cx="8077200" cy="144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Merci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</a:t>
            </a:r>
            <a:endParaRPr lang="en-US" sz="40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96566"/>
            <a:ext cx="4953000" cy="3482314"/>
          </a:xfrm>
          <a:prstGeom prst="rect">
            <a:avLst/>
          </a:prstGeom>
        </p:spPr>
      </p:pic>
      <p:sp>
        <p:nvSpPr>
          <p:cNvPr id="11" name="Espace réservé du contenu 8"/>
          <p:cNvSpPr>
            <a:spLocks/>
          </p:cNvSpPr>
          <p:nvPr/>
        </p:nvSpPr>
        <p:spPr bwMode="auto">
          <a:xfrm>
            <a:off x="685800" y="4876800"/>
            <a:ext cx="7620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b="1" dirty="0" smtClean="0">
                <a:solidFill>
                  <a:srgbClr val="FF9900"/>
                </a:solidFill>
                <a:latin typeface="Century Gothic" charset="0"/>
                <a:hlinkClick r:id="rId4"/>
              </a:rPr>
              <a:t>http://www.rad.washington.edu</a:t>
            </a:r>
            <a:endParaRPr lang="en-US" sz="2400" b="1" dirty="0" smtClean="0">
              <a:solidFill>
                <a:srgbClr val="FF9900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entury Gothic" charset="0"/>
                <a:hlinkClick r:id="rId5"/>
              </a:rPr>
              <a:t>http://</a:t>
            </a:r>
            <a:r>
              <a:rPr lang="en-US" sz="2400" dirty="0" smtClean="0">
                <a:solidFill>
                  <a:schemeClr val="bg1"/>
                </a:solidFill>
                <a:latin typeface="Century Gothic" charset="0"/>
                <a:hlinkClick r:id="rId5"/>
              </a:rPr>
              <a:t>enmgblog.blogspot.com</a:t>
            </a: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</a:pPr>
            <a:endParaRPr lang="en-US" sz="2400" dirty="0" smtClean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50798" y="6324600"/>
            <a:ext cx="8398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b="1" dirty="0" smtClean="0">
                <a:solidFill>
                  <a:schemeClr val="bg1"/>
                </a:solidFill>
                <a:latin typeface="Cambria" pitchFamily="-65" charset="0"/>
              </a:rPr>
              <a:t>Complexe pourquoi ?</a:t>
            </a:r>
            <a:endParaRPr lang="fr-FR" sz="1800" b="1" dirty="0">
              <a:solidFill>
                <a:schemeClr val="bg1"/>
              </a:solidFill>
              <a:latin typeface="Cambria" pitchFamily="-65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47650" y="290531"/>
            <a:ext cx="8896350" cy="584159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indent="444500"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On sort de la routine électrophysiologique </a:t>
            </a:r>
            <a:endParaRPr lang="fr-BE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L’anatomie du plexus brachial est complexe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La stimulation au point d’Erb ou axillaire n’est pas 	sélective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La détection des PAGM n’est pas toujours possible par 	électrodes de surface (ex. muscle sus-épineux)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Le contingent sensitif n’est souvent pas accessible aux 	techniques neurographiques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Certains troncs nerveux sont principalement moteurs </a:t>
            </a:r>
            <a:b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	(sus-scapulaire, spinal, thoracique long)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chemeClr val="bg1"/>
                </a:solidFill>
                <a:latin typeface="Cambria"/>
                <a:cs typeface="Cambria"/>
              </a:rPr>
              <a:t>Risque de pneumothorax</a:t>
            </a:r>
          </a:p>
          <a:p>
            <a:pPr indent="444500">
              <a:lnSpc>
                <a:spcPct val="120000"/>
              </a:lnSpc>
              <a:buFontTx/>
              <a:buBlip>
                <a:blip r:embed="rId3"/>
              </a:buBlip>
              <a:tabLst>
                <a:tab pos="476250" algn="l"/>
                <a:tab pos="857250" algn="l"/>
                <a:tab pos="6096000" algn="l"/>
              </a:tabLst>
            </a:pPr>
            <a:endParaRPr lang="fr-BE" b="1" dirty="0" smtClean="0">
              <a:solidFill>
                <a:srgbClr val="FF9900"/>
              </a:solidFill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dorsal de la scapula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20" name="Image 19" descr="WP_20140122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99" y="3212865"/>
            <a:ext cx="4838701" cy="2718036"/>
          </a:xfrm>
          <a:prstGeom prst="rect">
            <a:avLst/>
          </a:prstGeom>
        </p:spPr>
      </p:pic>
      <p:pic>
        <p:nvPicPr>
          <p:cNvPr id="21" name="Image 20" descr="WP_20140122_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299" y="716844"/>
            <a:ext cx="4699001" cy="2639562"/>
          </a:xfrm>
          <a:prstGeom prst="rect">
            <a:avLst/>
          </a:prstGeom>
        </p:spPr>
      </p:pic>
      <p:pic>
        <p:nvPicPr>
          <p:cNvPr id="22" name="Image 21" descr="WP_20140122_0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1795"/>
            <a:ext cx="2931720" cy="5219105"/>
          </a:xfrm>
          <a:prstGeom prst="rect">
            <a:avLst/>
          </a:prstGeom>
        </p:spPr>
      </p:pic>
      <p:pic>
        <p:nvPicPr>
          <p:cNvPr id="23" name="Image 22" descr="WP_20140122_04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814" y="723902"/>
            <a:ext cx="2939186" cy="5194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3" name="Image 12" descr="WP_20140122_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2700" y="-736600"/>
            <a:ext cx="2518285" cy="4483100"/>
          </a:xfrm>
          <a:prstGeom prst="rect">
            <a:avLst/>
          </a:prstGeom>
        </p:spPr>
      </p:pic>
      <p:pic>
        <p:nvPicPr>
          <p:cNvPr id="14" name="Image 13" descr="WP_20140122_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3" y="-736600"/>
            <a:ext cx="2523067" cy="4491614"/>
          </a:xfrm>
          <a:prstGeom prst="rect">
            <a:avLst/>
          </a:prstGeom>
        </p:spPr>
      </p:pic>
      <p:pic>
        <p:nvPicPr>
          <p:cNvPr id="15" name="Image 14" descr="WP_20140122_03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87" y="-736600"/>
            <a:ext cx="2525419" cy="4495800"/>
          </a:xfrm>
          <a:prstGeom prst="rect">
            <a:avLst/>
          </a:prstGeom>
        </p:spPr>
      </p:pic>
      <p:pic>
        <p:nvPicPr>
          <p:cNvPr id="16" name="Image 15" descr="WP_20140122_03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732" y="-736600"/>
            <a:ext cx="2532552" cy="4508499"/>
          </a:xfrm>
          <a:prstGeom prst="rect">
            <a:avLst/>
          </a:prstGeom>
        </p:spPr>
      </p:pic>
      <p:pic>
        <p:nvPicPr>
          <p:cNvPr id="17" name="Image 16" descr="WP_20140122_03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942" y="-732694"/>
            <a:ext cx="2530358" cy="4504594"/>
          </a:xfrm>
          <a:prstGeom prst="rect">
            <a:avLst/>
          </a:prstGeom>
        </p:spPr>
      </p:pic>
      <p:pic>
        <p:nvPicPr>
          <p:cNvPr id="18" name="Image 17" descr="WP_20140122_03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44600" y="3105776"/>
            <a:ext cx="5617170" cy="3155324"/>
          </a:xfrm>
          <a:prstGeom prst="rect">
            <a:avLst/>
          </a:prstGeom>
        </p:spPr>
      </p:pic>
      <p:pic>
        <p:nvPicPr>
          <p:cNvPr id="19" name="Image 18" descr="WP_20140122_03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100" y="3126552"/>
            <a:ext cx="5562600" cy="312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10" name="Image 9" descr="Figur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3810000" cy="5080000"/>
          </a:xfrm>
          <a:prstGeom prst="rect">
            <a:avLst/>
          </a:prstGeom>
        </p:spPr>
      </p:pic>
      <p:pic>
        <p:nvPicPr>
          <p:cNvPr id="11" name="Image 10" descr="Figure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1600200"/>
            <a:ext cx="5080000" cy="347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chemeClr val="bg1"/>
                </a:solidFill>
                <a:latin typeface="Cambria"/>
                <a:cs typeface="Cambria"/>
              </a:rPr>
              <a:t>Nerf thoracique long</a:t>
            </a:r>
            <a:endParaRPr lang="fr-BE" b="1" dirty="0" smtClean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9" name="Thoracique_long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03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83989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fr-BE" b="1" dirty="0" smtClean="0">
                <a:solidFill>
                  <a:srgbClr val="FFFFFF"/>
                </a:solidFill>
                <a:latin typeface="Cambria"/>
                <a:cs typeface="Cambria"/>
              </a:rPr>
              <a:t>3. </a:t>
            </a:r>
            <a:r>
              <a:rPr lang="fr-FR" b="1" dirty="0" smtClean="0">
                <a:solidFill>
                  <a:srgbClr val="FFFFFF"/>
                </a:solidFill>
                <a:latin typeface="Cambria"/>
                <a:cs typeface="Cambria"/>
              </a:rPr>
              <a:t>Troncs primaires ou secondaires ? 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610600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SUPER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racine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ou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SUPER </a:t>
            </a:r>
            <a:r>
              <a:rPr lang="en-US" sz="4000" b="1" dirty="0" err="1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en-US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 ?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Vue</a:t>
            </a:r>
            <a:r>
              <a:rPr lang="en-US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simplifiée</a:t>
            </a:r>
            <a:endParaRPr lang="en-US" sz="2400" b="1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pSp>
        <p:nvGrpSpPr>
          <p:cNvPr id="27" name="Grouper 26"/>
          <p:cNvGrpSpPr/>
          <p:nvPr/>
        </p:nvGrpSpPr>
        <p:grpSpPr>
          <a:xfrm>
            <a:off x="609600" y="1866900"/>
            <a:ext cx="8077200" cy="3962400"/>
            <a:chOff x="609600" y="1866900"/>
            <a:chExt cx="8077200" cy="3962400"/>
          </a:xfr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609600" y="1866900"/>
              <a:ext cx="8077200" cy="396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089261" y="2552700"/>
              <a:ext cx="62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TPS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134176" y="4686300"/>
              <a:ext cx="587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070100" y="3619500"/>
              <a:ext cx="66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TPM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419600" y="2552700"/>
              <a:ext cx="62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TSP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498667" y="3631168"/>
              <a:ext cx="81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TSAE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464516" y="4774168"/>
              <a:ext cx="79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3366FF"/>
                  </a:solidFill>
                </a:rPr>
                <a:t>TSAI</a:t>
              </a:r>
              <a:endParaRPr lang="en-US" sz="1800" dirty="0">
                <a:solidFill>
                  <a:srgbClr val="3366FF"/>
                </a:solidFill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87615" y="2247900"/>
              <a:ext cx="479744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C5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C6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C7</a:t>
              </a:r>
            </a:p>
            <a:p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smtClean="0"/>
                <a:t>C8</a:t>
              </a:r>
            </a:p>
            <a:p>
              <a:endParaRPr lang="en-US" sz="1800" dirty="0" smtClean="0"/>
            </a:p>
            <a:p>
              <a:r>
                <a:rPr lang="en-US" sz="1800" dirty="0" smtClean="0"/>
                <a:t>T1</a:t>
              </a:r>
              <a:endParaRPr lang="en-US" sz="18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6052059" y="2232779"/>
              <a:ext cx="2325050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Radial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Axillaire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Musculocutané</a:t>
              </a:r>
              <a:endParaRPr lang="en-US" sz="1800" dirty="0" smtClean="0"/>
            </a:p>
            <a:p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(C6-C7)</a:t>
              </a:r>
            </a:p>
            <a:p>
              <a:endParaRPr lang="en-US" sz="1800" dirty="0" smtClean="0"/>
            </a:p>
            <a:p>
              <a:r>
                <a:rPr lang="en-US" sz="1800" dirty="0" err="1" smtClean="0"/>
                <a:t>Ulnaire</a:t>
              </a:r>
              <a:endParaRPr lang="en-US" sz="1800" dirty="0" smtClean="0"/>
            </a:p>
            <a:p>
              <a:r>
                <a:rPr lang="en-US" sz="1800" dirty="0" err="1" smtClean="0"/>
                <a:t>Médian</a:t>
              </a:r>
              <a:r>
                <a:rPr lang="en-US" sz="1800" dirty="0" smtClean="0"/>
                <a:t> (C8-T1)</a:t>
              </a:r>
            </a:p>
            <a:p>
              <a:r>
                <a:rPr lang="en-US" sz="1800" dirty="0" err="1" smtClean="0"/>
                <a:t>Cutané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antebrachial</a:t>
              </a:r>
              <a:r>
                <a:rPr lang="en-US" sz="1800" dirty="0" smtClean="0"/>
                <a:t> </a:t>
              </a:r>
            </a:p>
            <a:p>
              <a:r>
                <a:rPr lang="en-US" sz="1800" dirty="0" err="1" smtClean="0"/>
                <a:t>médial</a:t>
              </a:r>
              <a:endParaRPr lang="en-US" sz="1800" dirty="0"/>
            </a:p>
          </p:txBody>
        </p:sp>
        <p:cxnSp>
          <p:nvCxnSpPr>
            <p:cNvPr id="46" name="Connecteur droit 45"/>
            <p:cNvCxnSpPr/>
            <p:nvPr/>
          </p:nvCxnSpPr>
          <p:spPr>
            <a:xfrm flipV="1">
              <a:off x="5239259" y="25273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flipV="1">
              <a:off x="5315459" y="3594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V="1">
              <a:off x="5315459" y="47371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52392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5315459" y="3822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5315459" y="49657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315459" y="4965700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1556259" y="25146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V="1">
              <a:off x="1568959" y="27559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>
              <a:off x="1568959" y="46355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flipV="1">
              <a:off x="1581659" y="4876800"/>
              <a:ext cx="53340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flipV="1">
              <a:off x="1467359" y="3784600"/>
              <a:ext cx="590041" cy="12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0" y="-50799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399" y="6273801"/>
            <a:ext cx="93599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476250" algn="l"/>
                <a:tab pos="857250" algn="l"/>
                <a:tab pos="6096000" algn="l"/>
              </a:tabLst>
            </a:pPr>
            <a:r>
              <a:rPr lang="nl-BE" b="1" dirty="0" smtClean="0">
                <a:solidFill>
                  <a:srgbClr val="FFFFFF"/>
                </a:solidFill>
                <a:latin typeface="Cambria"/>
                <a:cs typeface="Cambria"/>
              </a:rPr>
              <a:t>Nerfs axillaire et musculocutané : détection électrode-aiguille</a:t>
            </a:r>
            <a:endParaRPr lang="fr-BE" b="1" dirty="0" smtClean="0">
              <a:solidFill>
                <a:srgbClr val="FFFFFF"/>
              </a:solidFill>
              <a:latin typeface="Cambria"/>
              <a:cs typeface="Cambria"/>
            </a:endParaRPr>
          </a:p>
        </p:txBody>
      </p:sp>
      <p:pic>
        <p:nvPicPr>
          <p:cNvPr id="8" name="Image 7" descr="WP_20140122_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873478"/>
            <a:ext cx="9144000" cy="5136444"/>
          </a:xfrm>
          <a:prstGeom prst="rect">
            <a:avLst/>
          </a:prstGeom>
        </p:spPr>
      </p:pic>
      <p:pic>
        <p:nvPicPr>
          <p:cNvPr id="9" name="Image 8" descr="WP_20140122_0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715" y="876300"/>
            <a:ext cx="9161585" cy="5146322"/>
          </a:xfrm>
          <a:prstGeom prst="rect">
            <a:avLst/>
          </a:prstGeom>
        </p:spPr>
      </p:pic>
      <p:pic>
        <p:nvPicPr>
          <p:cNvPr id="11" name="Image 10" descr="WP_20140423_0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34" y="876300"/>
            <a:ext cx="2874982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7099328</TotalTime>
  <Words>567</Words>
  <Application>Microsoft Macintosh PowerPoint</Application>
  <PresentationFormat>Présentation à l'écran (4:3)</PresentationFormat>
  <Paragraphs>156</Paragraphs>
  <Slides>24</Slides>
  <Notes>24</Notes>
  <HiddenSlides>0</HiddenSlides>
  <MMClips>5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</vt:vector>
  </TitlesOfParts>
  <Company>Liminh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Wangpage</dc:creator>
  <cp:lastModifiedBy>Francois Wang</cp:lastModifiedBy>
  <cp:revision>533</cp:revision>
  <dcterms:created xsi:type="dcterms:W3CDTF">2017-04-13T07:54:14Z</dcterms:created>
  <dcterms:modified xsi:type="dcterms:W3CDTF">2017-04-13T14:12:06Z</dcterms:modified>
</cp:coreProperties>
</file>