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tags/tag2.xml" ContentType="application/vnd.openxmlformats-officedocument.presentationml.tags+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drawings/drawing1.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307" r:id="rId2"/>
    <p:sldId id="355" r:id="rId3"/>
    <p:sldId id="308" r:id="rId4"/>
    <p:sldId id="306" r:id="rId5"/>
    <p:sldId id="264" r:id="rId6"/>
    <p:sldId id="369" r:id="rId7"/>
    <p:sldId id="256" r:id="rId8"/>
    <p:sldId id="371" r:id="rId9"/>
    <p:sldId id="300" r:id="rId10"/>
    <p:sldId id="295" r:id="rId11"/>
    <p:sldId id="296" r:id="rId12"/>
    <p:sldId id="297" r:id="rId13"/>
    <p:sldId id="298" r:id="rId14"/>
    <p:sldId id="302" r:id="rId15"/>
    <p:sldId id="318" r:id="rId16"/>
    <p:sldId id="319" r:id="rId17"/>
    <p:sldId id="320" r:id="rId18"/>
    <p:sldId id="299" r:id="rId19"/>
    <p:sldId id="301" r:id="rId20"/>
    <p:sldId id="303" r:id="rId21"/>
    <p:sldId id="368" r:id="rId22"/>
    <p:sldId id="312" r:id="rId23"/>
    <p:sldId id="262" r:id="rId24"/>
    <p:sldId id="313" r:id="rId25"/>
    <p:sldId id="304" r:id="rId26"/>
    <p:sldId id="315" r:id="rId27"/>
    <p:sldId id="314" r:id="rId28"/>
    <p:sldId id="316" r:id="rId29"/>
    <p:sldId id="321" r:id="rId30"/>
    <p:sldId id="324" r:id="rId31"/>
    <p:sldId id="325" r:id="rId32"/>
    <p:sldId id="326" r:id="rId33"/>
    <p:sldId id="327" r:id="rId34"/>
    <p:sldId id="329" r:id="rId35"/>
    <p:sldId id="330" r:id="rId36"/>
    <p:sldId id="305" r:id="rId37"/>
    <p:sldId id="343" r:id="rId38"/>
    <p:sldId id="261" r:id="rId39"/>
    <p:sldId id="346" r:id="rId40"/>
    <p:sldId id="345" r:id="rId41"/>
    <p:sldId id="331" r:id="rId42"/>
    <p:sldId id="344" r:id="rId43"/>
    <p:sldId id="347" r:id="rId44"/>
    <p:sldId id="348" r:id="rId45"/>
    <p:sldId id="349" r:id="rId46"/>
    <p:sldId id="333" r:id="rId47"/>
    <p:sldId id="340" r:id="rId48"/>
    <p:sldId id="341" r:id="rId49"/>
    <p:sldId id="342" r:id="rId50"/>
    <p:sldId id="339" r:id="rId51"/>
    <p:sldId id="335" r:id="rId52"/>
    <p:sldId id="337" r:id="rId53"/>
    <p:sldId id="334" r:id="rId54"/>
    <p:sldId id="336" r:id="rId55"/>
    <p:sldId id="356" r:id="rId56"/>
    <p:sldId id="338" r:id="rId57"/>
    <p:sldId id="270" r:id="rId58"/>
    <p:sldId id="271" r:id="rId59"/>
    <p:sldId id="267" r:id="rId60"/>
    <p:sldId id="357" r:id="rId61"/>
    <p:sldId id="358" r:id="rId62"/>
    <p:sldId id="359" r:id="rId63"/>
    <p:sldId id="360" r:id="rId64"/>
    <p:sldId id="350" r:id="rId65"/>
    <p:sldId id="352" r:id="rId66"/>
    <p:sldId id="279" r:id="rId67"/>
    <p:sldId id="280" r:id="rId68"/>
    <p:sldId id="351" r:id="rId69"/>
    <p:sldId id="286" r:id="rId70"/>
    <p:sldId id="287" r:id="rId71"/>
    <p:sldId id="361" r:id="rId72"/>
    <p:sldId id="363" r:id="rId73"/>
    <p:sldId id="364" r:id="rId74"/>
    <p:sldId id="365" r:id="rId75"/>
    <p:sldId id="366" r:id="rId7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66FF"/>
    <a:srgbClr val="FF3300"/>
    <a:srgbClr val="FFFF99"/>
    <a:srgbClr val="0000CC"/>
    <a:srgbClr val="0000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58" autoAdjust="0"/>
    <p:restoredTop sz="77070" autoAdjust="0"/>
  </p:normalViewPr>
  <p:slideViewPr>
    <p:cSldViewPr>
      <p:cViewPr varScale="1">
        <p:scale>
          <a:sx n="76" d="100"/>
          <a:sy n="76" d="100"/>
        </p:scale>
        <p:origin x="-1398" y="-84"/>
      </p:cViewPr>
      <p:guideLst>
        <p:guide orient="horz" pos="2160"/>
        <p:guide pos="2880"/>
      </p:guideLst>
    </p:cSldViewPr>
  </p:slideViewPr>
  <p:notesTextViewPr>
    <p:cViewPr>
      <p:scale>
        <a:sx n="1" d="1"/>
        <a:sy n="1" d="1"/>
      </p:scale>
      <p:origin x="0" y="0"/>
    </p:cViewPr>
  </p:notesTextViewPr>
  <p:sorterViewPr>
    <p:cViewPr varScale="1">
      <p:scale>
        <a:sx n="1" d="1"/>
        <a:sy n="1" d="1"/>
      </p:scale>
      <p:origin x="0" y="2700"/>
    </p:cViewPr>
  </p:sorterViewPr>
  <p:notesViewPr>
    <p:cSldViewPr>
      <p:cViewPr>
        <p:scale>
          <a:sx n="120" d="100"/>
          <a:sy n="120" d="100"/>
        </p:scale>
        <p:origin x="-266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oleObject" Target="Classeur1"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Excel_Worksheet3.xlsx"/><Relationship Id="rId1" Type="http://schemas.openxmlformats.org/officeDocument/2006/relationships/themeOverride" Target="../theme/themeOverride2.xml"/><Relationship Id="rId4" Type="http://schemas.microsoft.com/office/2011/relationships/chartStyle" Target="style1.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Classeur1"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Classeur1" TargetMode="External"/><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col"/>
        <c:grouping val="clustered"/>
        <c:varyColors val="0"/>
        <c:ser>
          <c:idx val="0"/>
          <c:order val="0"/>
          <c:tx>
            <c:strRef>
              <c:f>Feuil1!$B$1</c:f>
              <c:strCache>
                <c:ptCount val="1"/>
                <c:pt idx="0">
                  <c:v>TG (J60)</c:v>
                </c:pt>
              </c:strCache>
            </c:strRef>
          </c:tx>
          <c:invertIfNegative val="0"/>
          <c:cat>
            <c:strRef>
              <c:f>Feuil1!$A$2:$A$4</c:f>
              <c:strCache>
                <c:ptCount val="3"/>
                <c:pt idx="0">
                  <c:v>&lt;14 mm (n= 174)</c:v>
                </c:pt>
                <c:pt idx="1">
                  <c:v>15-19 mm (n=302)</c:v>
                </c:pt>
                <c:pt idx="2">
                  <c:v>&gt;=20 mm (n=136)</c:v>
                </c:pt>
              </c:strCache>
            </c:strRef>
          </c:cat>
          <c:val>
            <c:numRef>
              <c:f>Feuil1!$B$2:$B$4</c:f>
              <c:numCache>
                <c:formatCode>General</c:formatCode>
                <c:ptCount val="3"/>
                <c:pt idx="0">
                  <c:v>36.200000000000003</c:v>
                </c:pt>
                <c:pt idx="1">
                  <c:v>47.4</c:v>
                </c:pt>
                <c:pt idx="2">
                  <c:v>38.200000000000003</c:v>
                </c:pt>
              </c:numCache>
            </c:numRef>
          </c:val>
        </c:ser>
        <c:dLbls>
          <c:showLegendKey val="0"/>
          <c:showVal val="0"/>
          <c:showCatName val="0"/>
          <c:showSerName val="0"/>
          <c:showPercent val="0"/>
          <c:showBubbleSize val="0"/>
        </c:dLbls>
        <c:gapWidth val="150"/>
        <c:axId val="166473216"/>
        <c:axId val="38415744"/>
      </c:barChart>
      <c:catAx>
        <c:axId val="166473216"/>
        <c:scaling>
          <c:orientation val="minMax"/>
        </c:scaling>
        <c:delete val="0"/>
        <c:axPos val="b"/>
        <c:numFmt formatCode="General" sourceLinked="0"/>
        <c:majorTickMark val="out"/>
        <c:minorTickMark val="none"/>
        <c:tickLblPos val="nextTo"/>
        <c:txPr>
          <a:bodyPr/>
          <a:lstStyle/>
          <a:p>
            <a:pPr>
              <a:defRPr sz="2000">
                <a:latin typeface="Arial Narrow" panose="020B0606020202030204" pitchFamily="34" charset="0"/>
              </a:defRPr>
            </a:pPr>
            <a:endParaRPr lang="fr-FR"/>
          </a:p>
        </c:txPr>
        <c:crossAx val="38415744"/>
        <c:crosses val="autoZero"/>
        <c:auto val="1"/>
        <c:lblAlgn val="ctr"/>
        <c:lblOffset val="100"/>
        <c:noMultiLvlLbl val="0"/>
      </c:catAx>
      <c:valAx>
        <c:axId val="38415744"/>
        <c:scaling>
          <c:orientation val="minMax"/>
          <c:min val="30"/>
        </c:scaling>
        <c:delete val="0"/>
        <c:axPos val="l"/>
        <c:majorGridlines/>
        <c:numFmt formatCode="General" sourceLinked="1"/>
        <c:majorTickMark val="out"/>
        <c:minorTickMark val="none"/>
        <c:tickLblPos val="nextTo"/>
        <c:txPr>
          <a:bodyPr/>
          <a:lstStyle/>
          <a:p>
            <a:pPr>
              <a:defRPr sz="1800">
                <a:latin typeface="Arial Narrow" panose="020B0606020202030204" pitchFamily="34" charset="0"/>
              </a:defRPr>
            </a:pPr>
            <a:endParaRPr lang="fr-FR"/>
          </a:p>
        </c:txPr>
        <c:crossAx val="166473216"/>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0"/>
    <c:plotArea>
      <c:layout/>
      <c:barChart>
        <c:barDir val="col"/>
        <c:grouping val="clustered"/>
        <c:varyColors val="0"/>
        <c:ser>
          <c:idx val="0"/>
          <c:order val="0"/>
          <c:invertIfNegative val="0"/>
          <c:cat>
            <c:strRef>
              <c:f>Feuil1!$A$2:$A$7</c:f>
              <c:strCache>
                <c:ptCount val="6"/>
                <c:pt idx="0">
                  <c:v>25-30</c:v>
                </c:pt>
                <c:pt idx="1">
                  <c:v>31-35</c:v>
                </c:pt>
                <c:pt idx="2">
                  <c:v>36-40</c:v>
                </c:pt>
                <c:pt idx="3">
                  <c:v>41-45</c:v>
                </c:pt>
                <c:pt idx="4">
                  <c:v>46-50</c:v>
                </c:pt>
                <c:pt idx="5">
                  <c:v>51-55</c:v>
                </c:pt>
              </c:strCache>
            </c:strRef>
          </c:cat>
          <c:val>
            <c:numRef>
              <c:f>Feuil1!$B$2:$B$7</c:f>
              <c:numCache>
                <c:formatCode>General</c:formatCode>
                <c:ptCount val="6"/>
                <c:pt idx="0">
                  <c:v>14.7</c:v>
                </c:pt>
                <c:pt idx="1">
                  <c:v>9.6</c:v>
                </c:pt>
                <c:pt idx="2">
                  <c:v>6.3</c:v>
                </c:pt>
                <c:pt idx="3">
                  <c:v>4.8</c:v>
                </c:pt>
                <c:pt idx="4">
                  <c:v>5.0999999999999996</c:v>
                </c:pt>
                <c:pt idx="5">
                  <c:v>2.8</c:v>
                </c:pt>
              </c:numCache>
            </c:numRef>
          </c:val>
        </c:ser>
        <c:dLbls>
          <c:showLegendKey val="0"/>
          <c:showVal val="0"/>
          <c:showCatName val="0"/>
          <c:showSerName val="0"/>
          <c:showPercent val="0"/>
          <c:showBubbleSize val="0"/>
        </c:dLbls>
        <c:gapWidth val="150"/>
        <c:axId val="180751360"/>
        <c:axId val="181518336"/>
      </c:barChart>
      <c:catAx>
        <c:axId val="180751360"/>
        <c:scaling>
          <c:orientation val="minMax"/>
        </c:scaling>
        <c:delete val="0"/>
        <c:axPos val="b"/>
        <c:numFmt formatCode="General" sourceLinked="0"/>
        <c:majorTickMark val="out"/>
        <c:minorTickMark val="none"/>
        <c:tickLblPos val="nextTo"/>
        <c:txPr>
          <a:bodyPr/>
          <a:lstStyle/>
          <a:p>
            <a:pPr>
              <a:defRPr sz="2000"/>
            </a:pPr>
            <a:endParaRPr lang="fr-FR"/>
          </a:p>
        </c:txPr>
        <c:crossAx val="181518336"/>
        <c:crosses val="autoZero"/>
        <c:auto val="1"/>
        <c:lblAlgn val="ctr"/>
        <c:lblOffset val="100"/>
        <c:noMultiLvlLbl val="0"/>
      </c:catAx>
      <c:valAx>
        <c:axId val="181518336"/>
        <c:scaling>
          <c:orientation val="minMax"/>
        </c:scaling>
        <c:delete val="0"/>
        <c:axPos val="l"/>
        <c:majorGridlines/>
        <c:numFmt formatCode="General" sourceLinked="1"/>
        <c:majorTickMark val="out"/>
        <c:minorTickMark val="none"/>
        <c:tickLblPos val="nextTo"/>
        <c:txPr>
          <a:bodyPr/>
          <a:lstStyle/>
          <a:p>
            <a:pPr>
              <a:defRPr sz="2000"/>
            </a:pPr>
            <a:endParaRPr lang="fr-FR"/>
          </a:p>
        </c:txPr>
        <c:crossAx val="18075136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29"/>
    </mc:Choice>
    <mc:Fallback>
      <c:style val="29"/>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314195100612424"/>
          <c:y val="2.8252405949256341E-2"/>
          <c:w val="0.83855314960629923"/>
          <c:h val="0.66911636045494316"/>
        </c:manualLayout>
      </c:layout>
      <c:barChart>
        <c:barDir val="col"/>
        <c:grouping val="clustered"/>
        <c:varyColors val="0"/>
        <c:ser>
          <c:idx val="0"/>
          <c:order val="0"/>
          <c:tx>
            <c:strRef>
              <c:f>Feuil1!$B$1</c:f>
              <c:strCache>
                <c:ptCount val="1"/>
                <c:pt idx="0">
                  <c:v>%</c:v>
                </c:pt>
              </c:strCache>
            </c:strRef>
          </c:tx>
          <c:spPr>
            <a:solidFill>
              <a:schemeClr val="accent3">
                <a:lumMod val="50000"/>
              </a:schemeClr>
            </a:solidFill>
          </c:spPr>
          <c:invertIfNegative val="0"/>
          <c:cat>
            <c:strRef>
              <c:f>Feuil1!$A$2:$A$8</c:f>
              <c:strCache>
                <c:ptCount val="7"/>
                <c:pt idx="0">
                  <c:v>Non détecté (183)</c:v>
                </c:pt>
                <c:pt idx="1">
                  <c:v>0 - 4h (374)</c:v>
                </c:pt>
                <c:pt idx="2">
                  <c:v>5 à 8 h (1186)</c:v>
                </c:pt>
                <c:pt idx="3">
                  <c:v>9 à 12 h (527)</c:v>
                </c:pt>
                <c:pt idx="4">
                  <c:v>13 à 16 h (75)</c:v>
                </c:pt>
                <c:pt idx="5">
                  <c:v>17 à 20 h (267)</c:v>
                </c:pt>
                <c:pt idx="6">
                  <c:v>21 à 24 h (28)</c:v>
                </c:pt>
              </c:strCache>
            </c:strRef>
          </c:cat>
          <c:val>
            <c:numRef>
              <c:f>Feuil1!$B$2:$B$8</c:f>
              <c:numCache>
                <c:formatCode>General</c:formatCode>
                <c:ptCount val="7"/>
                <c:pt idx="0">
                  <c:v>26.2</c:v>
                </c:pt>
                <c:pt idx="1">
                  <c:v>50.5</c:v>
                </c:pt>
                <c:pt idx="2">
                  <c:v>51.4</c:v>
                </c:pt>
                <c:pt idx="3">
                  <c:v>48.4</c:v>
                </c:pt>
                <c:pt idx="4">
                  <c:v>42.7</c:v>
                </c:pt>
                <c:pt idx="5">
                  <c:v>57.3</c:v>
                </c:pt>
                <c:pt idx="6">
                  <c:v>42.9</c:v>
                </c:pt>
              </c:numCache>
            </c:numRef>
          </c:val>
        </c:ser>
        <c:dLbls>
          <c:showLegendKey val="0"/>
          <c:showVal val="0"/>
          <c:showCatName val="0"/>
          <c:showSerName val="0"/>
          <c:showPercent val="0"/>
          <c:showBubbleSize val="0"/>
        </c:dLbls>
        <c:gapWidth val="150"/>
        <c:axId val="51776000"/>
        <c:axId val="45408256"/>
      </c:barChart>
      <c:catAx>
        <c:axId val="51776000"/>
        <c:scaling>
          <c:orientation val="minMax"/>
        </c:scaling>
        <c:delete val="0"/>
        <c:axPos val="b"/>
        <c:numFmt formatCode="General" sourceLinked="0"/>
        <c:majorTickMark val="none"/>
        <c:minorTickMark val="none"/>
        <c:tickLblPos val="nextTo"/>
        <c:crossAx val="45408256"/>
        <c:crosses val="autoZero"/>
        <c:auto val="1"/>
        <c:lblAlgn val="ctr"/>
        <c:lblOffset val="100"/>
        <c:noMultiLvlLbl val="0"/>
      </c:catAx>
      <c:valAx>
        <c:axId val="45408256"/>
        <c:scaling>
          <c:orientation val="minMax"/>
        </c:scaling>
        <c:delete val="0"/>
        <c:axPos val="l"/>
        <c:majorGridlines/>
        <c:title>
          <c:tx>
            <c:rich>
              <a:bodyPr/>
              <a:lstStyle/>
              <a:p>
                <a:pPr>
                  <a:defRPr sz="2000"/>
                </a:pPr>
                <a:r>
                  <a:rPr lang="fr-BE" sz="2000"/>
                  <a:t>%</a:t>
                </a:r>
              </a:p>
            </c:rich>
          </c:tx>
          <c:layout/>
          <c:overlay val="0"/>
        </c:title>
        <c:numFmt formatCode="General" sourceLinked="1"/>
        <c:majorTickMark val="none"/>
        <c:minorTickMark val="none"/>
        <c:tickLblPos val="nextTo"/>
        <c:txPr>
          <a:bodyPr/>
          <a:lstStyle/>
          <a:p>
            <a:pPr>
              <a:defRPr sz="1600"/>
            </a:pPr>
            <a:endParaRPr lang="fr-FR"/>
          </a:p>
        </c:txPr>
        <c:crossAx val="51776000"/>
        <c:crosses val="autoZero"/>
        <c:crossBetween val="between"/>
      </c:valAx>
      <c:dTable>
        <c:showHorzBorder val="1"/>
        <c:showVertBorder val="1"/>
        <c:showOutline val="1"/>
        <c:showKeys val="1"/>
        <c:txPr>
          <a:bodyPr/>
          <a:lstStyle/>
          <a:p>
            <a:pPr rtl="0">
              <a:defRPr sz="1600"/>
            </a:pPr>
            <a:endParaRPr lang="fr-FR"/>
          </a:p>
        </c:txPr>
      </c:dTable>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Feuil1!$B$1</c:f>
              <c:strCache>
                <c:ptCount val="1"/>
                <c:pt idx="0">
                  <c:v>Corps (n=2641)</c:v>
                </c:pt>
              </c:strCache>
            </c:strRef>
          </c:tx>
          <c:spPr>
            <a:solidFill>
              <a:schemeClr val="accent6">
                <a:lumMod val="75000"/>
              </a:schemeClr>
            </a:solidFill>
            <a:ln>
              <a:noFill/>
            </a:ln>
            <a:effectLst/>
            <a:scene3d>
              <a:camera prst="orthographicFront"/>
              <a:lightRig rig="threePt" dir="t"/>
            </a:scene3d>
            <a:sp3d>
              <a:bevelT w="190500" h="38100"/>
            </a:sp3d>
          </c:spPr>
          <c:invertIfNegative val="0"/>
          <c:cat>
            <c:strRef>
              <c:f>Feuil1!$A$2:$A$6</c:f>
              <c:strCache>
                <c:ptCount val="5"/>
                <c:pt idx="0">
                  <c:v>Trp 1</c:v>
                </c:pt>
                <c:pt idx="1">
                  <c:v>Trp 2</c:v>
                </c:pt>
                <c:pt idx="2">
                  <c:v>Trp 3</c:v>
                </c:pt>
                <c:pt idx="3">
                  <c:v>Trp 4</c:v>
                </c:pt>
                <c:pt idx="4">
                  <c:v>Total</c:v>
                </c:pt>
              </c:strCache>
            </c:strRef>
          </c:cat>
          <c:val>
            <c:numRef>
              <c:f>Feuil1!$B$2:$B$6</c:f>
              <c:numCache>
                <c:formatCode>General</c:formatCode>
                <c:ptCount val="5"/>
                <c:pt idx="0">
                  <c:v>46</c:v>
                </c:pt>
                <c:pt idx="1">
                  <c:v>49.9</c:v>
                </c:pt>
                <c:pt idx="2">
                  <c:v>45.8</c:v>
                </c:pt>
                <c:pt idx="3">
                  <c:v>56.6</c:v>
                </c:pt>
                <c:pt idx="4">
                  <c:v>44.7</c:v>
                </c:pt>
              </c:numCache>
            </c:numRef>
          </c:val>
        </c:ser>
        <c:ser>
          <c:idx val="1"/>
          <c:order val="1"/>
          <c:tx>
            <c:strRef>
              <c:f>Feuil1!$C$1</c:f>
              <c:strCache>
                <c:ptCount val="1"/>
                <c:pt idx="0">
                  <c:v>Cornes (n=1537)</c:v>
                </c:pt>
              </c:strCache>
            </c:strRef>
          </c:tx>
          <c:spPr>
            <a:solidFill>
              <a:schemeClr val="tx2">
                <a:lumMod val="75000"/>
              </a:schemeClr>
            </a:solidFill>
            <a:ln>
              <a:noFill/>
            </a:ln>
            <a:effectLst/>
            <a:scene3d>
              <a:camera prst="orthographicFront"/>
              <a:lightRig rig="threePt" dir="t"/>
            </a:scene3d>
            <a:sp3d>
              <a:bevelT w="190500" h="38100"/>
            </a:sp3d>
          </c:spPr>
          <c:invertIfNegative val="0"/>
          <c:cat>
            <c:strRef>
              <c:f>Feuil1!$A$2:$A$6</c:f>
              <c:strCache>
                <c:ptCount val="5"/>
                <c:pt idx="0">
                  <c:v>Trp 1</c:v>
                </c:pt>
                <c:pt idx="1">
                  <c:v>Trp 2</c:v>
                </c:pt>
                <c:pt idx="2">
                  <c:v>Trp 3</c:v>
                </c:pt>
                <c:pt idx="3">
                  <c:v>Trp 4</c:v>
                </c:pt>
                <c:pt idx="4">
                  <c:v>Total</c:v>
                </c:pt>
              </c:strCache>
            </c:strRef>
          </c:cat>
          <c:val>
            <c:numRef>
              <c:f>Feuil1!$C$2:$C$6</c:f>
              <c:numCache>
                <c:formatCode>General</c:formatCode>
                <c:ptCount val="5"/>
                <c:pt idx="0">
                  <c:v>67.2</c:v>
                </c:pt>
                <c:pt idx="1">
                  <c:v>74.099999999999994</c:v>
                </c:pt>
                <c:pt idx="2">
                  <c:v>69</c:v>
                </c:pt>
                <c:pt idx="3">
                  <c:v>71.2</c:v>
                </c:pt>
                <c:pt idx="4">
                  <c:v>64.599999999999994</c:v>
                </c:pt>
              </c:numCache>
            </c:numRef>
          </c:val>
        </c:ser>
        <c:dLbls>
          <c:showLegendKey val="0"/>
          <c:showVal val="0"/>
          <c:showCatName val="0"/>
          <c:showSerName val="0"/>
          <c:showPercent val="0"/>
          <c:showBubbleSize val="0"/>
        </c:dLbls>
        <c:gapWidth val="150"/>
        <c:axId val="180122624"/>
        <c:axId val="181477376"/>
      </c:barChart>
      <c:catAx>
        <c:axId val="180122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1477376"/>
        <c:crosses val="autoZero"/>
        <c:auto val="1"/>
        <c:lblAlgn val="ctr"/>
        <c:lblOffset val="100"/>
        <c:noMultiLvlLbl val="0"/>
      </c:catAx>
      <c:valAx>
        <c:axId val="181477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1801226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plotVisOnly val="1"/>
    <c:dispBlanksAs val="gap"/>
    <c:showDLblsOverMax val="0"/>
  </c:chart>
  <c:spPr>
    <a:noFill/>
    <a:ln>
      <a:noFill/>
    </a:ln>
    <a:effectLst/>
  </c:spPr>
  <c:txPr>
    <a:bodyPr/>
    <a:lstStyle/>
    <a:p>
      <a:pPr>
        <a:defRPr/>
      </a:pPr>
      <a:endParaRPr lang="fr-FR"/>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col"/>
        <c:grouping val="clustered"/>
        <c:varyColors val="0"/>
        <c:ser>
          <c:idx val="0"/>
          <c:order val="0"/>
          <c:invertIfNegative val="0"/>
          <c:dPt>
            <c:idx val="1"/>
            <c:invertIfNegative val="0"/>
            <c:bubble3D val="0"/>
            <c:spPr>
              <a:solidFill>
                <a:schemeClr val="accent3">
                  <a:lumMod val="50000"/>
                </a:schemeClr>
              </a:solidFill>
            </c:spPr>
          </c:dPt>
          <c:cat>
            <c:strRef>
              <c:f>Feuil1!$G$13:$H$13</c:f>
              <c:strCache>
                <c:ptCount val="2"/>
                <c:pt idx="0">
                  <c:v>Corps (3158)</c:v>
                </c:pt>
                <c:pt idx="1">
                  <c:v>Cornes (2845)</c:v>
                </c:pt>
              </c:strCache>
            </c:strRef>
          </c:cat>
          <c:val>
            <c:numRef>
              <c:f>Feuil1!$G$14:$H$14</c:f>
              <c:numCache>
                <c:formatCode>General</c:formatCode>
                <c:ptCount val="2"/>
                <c:pt idx="0">
                  <c:v>69.7</c:v>
                </c:pt>
                <c:pt idx="1">
                  <c:v>70.8</c:v>
                </c:pt>
              </c:numCache>
            </c:numRef>
          </c:val>
        </c:ser>
        <c:dLbls>
          <c:showLegendKey val="0"/>
          <c:showVal val="0"/>
          <c:showCatName val="0"/>
          <c:showSerName val="0"/>
          <c:showPercent val="0"/>
          <c:showBubbleSize val="0"/>
        </c:dLbls>
        <c:gapWidth val="150"/>
        <c:axId val="51988480"/>
        <c:axId val="172809536"/>
      </c:barChart>
      <c:catAx>
        <c:axId val="51988480"/>
        <c:scaling>
          <c:orientation val="minMax"/>
        </c:scaling>
        <c:delete val="0"/>
        <c:axPos val="b"/>
        <c:numFmt formatCode="General" sourceLinked="0"/>
        <c:majorTickMark val="none"/>
        <c:minorTickMark val="none"/>
        <c:tickLblPos val="nextTo"/>
        <c:crossAx val="172809536"/>
        <c:crosses val="autoZero"/>
        <c:auto val="1"/>
        <c:lblAlgn val="ctr"/>
        <c:lblOffset val="100"/>
        <c:noMultiLvlLbl val="0"/>
      </c:catAx>
      <c:valAx>
        <c:axId val="172809536"/>
        <c:scaling>
          <c:orientation val="minMax"/>
        </c:scaling>
        <c:delete val="0"/>
        <c:axPos val="l"/>
        <c:majorGridlines/>
        <c:title>
          <c:tx>
            <c:rich>
              <a:bodyPr/>
              <a:lstStyle/>
              <a:p>
                <a:pPr>
                  <a:defRPr/>
                </a:pPr>
                <a:r>
                  <a:rPr lang="fr-BE"/>
                  <a:t>%</a:t>
                </a:r>
              </a:p>
            </c:rich>
          </c:tx>
          <c:layout/>
          <c:overlay val="0"/>
        </c:title>
        <c:numFmt formatCode="General" sourceLinked="1"/>
        <c:majorTickMark val="none"/>
        <c:minorTickMark val="none"/>
        <c:tickLblPos val="nextTo"/>
        <c:crossAx val="51988480"/>
        <c:crosses val="autoZero"/>
        <c:crossBetween val="between"/>
        <c:majorUnit val="0.5"/>
      </c:valAx>
      <c:dTable>
        <c:showHorzBorder val="1"/>
        <c:showVertBorder val="1"/>
        <c:showOutline val="1"/>
        <c:showKeys val="1"/>
      </c:dTable>
    </c:plotArea>
    <c:plotVisOnly val="1"/>
    <c:dispBlanksAs val="gap"/>
    <c:showDLblsOverMax val="0"/>
  </c:chart>
  <c:txPr>
    <a:bodyPr/>
    <a:lstStyle/>
    <a:p>
      <a:pPr>
        <a:defRPr sz="1800"/>
      </a:pPr>
      <a:endParaRPr lang="fr-FR"/>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Feuil1!$F$11</c:f>
              <c:strCache>
                <c:ptCount val="1"/>
                <c:pt idx="0">
                  <c:v>ES +</c:v>
                </c:pt>
              </c:strCache>
            </c:strRef>
          </c:tx>
          <c:spPr>
            <a:solidFill>
              <a:srgbClr val="C0504D">
                <a:lumMod val="75000"/>
              </a:srgbClr>
            </a:solidFill>
          </c:spPr>
          <c:invertIfNegative val="0"/>
          <c:cat>
            <c:strRef>
              <c:f>Feuil1!$E$12:$E$14</c:f>
              <c:strCache>
                <c:ptCount val="3"/>
                <c:pt idx="0">
                  <c:v>IA vaches </c:v>
                </c:pt>
                <c:pt idx="1">
                  <c:v>IA génisses </c:v>
                </c:pt>
                <c:pt idx="2">
                  <c:v>IA génisses (n&gt;1)</c:v>
                </c:pt>
              </c:strCache>
            </c:strRef>
          </c:cat>
          <c:val>
            <c:numRef>
              <c:f>Feuil1!$F$12:$F$14</c:f>
              <c:numCache>
                <c:formatCode>General</c:formatCode>
                <c:ptCount val="3"/>
                <c:pt idx="0">
                  <c:v>32.700000000000003</c:v>
                </c:pt>
                <c:pt idx="1">
                  <c:v>38.4</c:v>
                </c:pt>
                <c:pt idx="2">
                  <c:v>56.4</c:v>
                </c:pt>
              </c:numCache>
            </c:numRef>
          </c:val>
        </c:ser>
        <c:ser>
          <c:idx val="1"/>
          <c:order val="1"/>
          <c:tx>
            <c:strRef>
              <c:f>Feuil1!$G$11</c:f>
              <c:strCache>
                <c:ptCount val="1"/>
                <c:pt idx="0">
                  <c:v>ES -</c:v>
                </c:pt>
              </c:strCache>
            </c:strRef>
          </c:tx>
          <c:spPr>
            <a:solidFill>
              <a:srgbClr val="9BBB59">
                <a:lumMod val="50000"/>
              </a:srgbClr>
            </a:solidFill>
          </c:spPr>
          <c:invertIfNegative val="0"/>
          <c:cat>
            <c:strRef>
              <c:f>Feuil1!$E$12:$E$14</c:f>
              <c:strCache>
                <c:ptCount val="3"/>
                <c:pt idx="0">
                  <c:v>IA vaches </c:v>
                </c:pt>
                <c:pt idx="1">
                  <c:v>IA génisses </c:v>
                </c:pt>
                <c:pt idx="2">
                  <c:v>IA génisses (n&gt;1)</c:v>
                </c:pt>
              </c:strCache>
            </c:strRef>
          </c:cat>
          <c:val>
            <c:numRef>
              <c:f>Feuil1!$G$12:$G$14</c:f>
              <c:numCache>
                <c:formatCode>General</c:formatCode>
                <c:ptCount val="3"/>
                <c:pt idx="0">
                  <c:v>47</c:v>
                </c:pt>
                <c:pt idx="1">
                  <c:v>62.8</c:v>
                </c:pt>
                <c:pt idx="2">
                  <c:v>64.3</c:v>
                </c:pt>
              </c:numCache>
            </c:numRef>
          </c:val>
        </c:ser>
        <c:dLbls>
          <c:showLegendKey val="0"/>
          <c:showVal val="0"/>
          <c:showCatName val="0"/>
          <c:showSerName val="0"/>
          <c:showPercent val="0"/>
          <c:showBubbleSize val="0"/>
        </c:dLbls>
        <c:gapWidth val="150"/>
        <c:axId val="52075520"/>
        <c:axId val="45413440"/>
      </c:barChart>
      <c:catAx>
        <c:axId val="52075520"/>
        <c:scaling>
          <c:orientation val="minMax"/>
        </c:scaling>
        <c:delete val="0"/>
        <c:axPos val="b"/>
        <c:numFmt formatCode="General" sourceLinked="0"/>
        <c:majorTickMark val="none"/>
        <c:minorTickMark val="none"/>
        <c:tickLblPos val="nextTo"/>
        <c:crossAx val="45413440"/>
        <c:crosses val="autoZero"/>
        <c:auto val="1"/>
        <c:lblAlgn val="ctr"/>
        <c:lblOffset val="100"/>
        <c:noMultiLvlLbl val="0"/>
      </c:catAx>
      <c:valAx>
        <c:axId val="45413440"/>
        <c:scaling>
          <c:orientation val="minMax"/>
        </c:scaling>
        <c:delete val="0"/>
        <c:axPos val="l"/>
        <c:majorGridlines/>
        <c:title>
          <c:tx>
            <c:rich>
              <a:bodyPr/>
              <a:lstStyle/>
              <a:p>
                <a:pPr>
                  <a:defRPr sz="2400"/>
                </a:pPr>
                <a:r>
                  <a:rPr lang="fr-BE" sz="2400" dirty="0" smtClean="0"/>
                  <a:t>%</a:t>
                </a:r>
                <a:endParaRPr lang="fr-BE" sz="2400" dirty="0"/>
              </a:p>
            </c:rich>
          </c:tx>
          <c:layout/>
          <c:overlay val="0"/>
        </c:title>
        <c:numFmt formatCode="General" sourceLinked="1"/>
        <c:majorTickMark val="none"/>
        <c:minorTickMark val="none"/>
        <c:tickLblPos val="nextTo"/>
        <c:txPr>
          <a:bodyPr/>
          <a:lstStyle/>
          <a:p>
            <a:pPr>
              <a:defRPr sz="1800"/>
            </a:pPr>
            <a:endParaRPr lang="fr-FR"/>
          </a:p>
        </c:txPr>
        <c:crossAx val="52075520"/>
        <c:crosses val="autoZero"/>
        <c:crossBetween val="between"/>
      </c:valAx>
      <c:dTable>
        <c:showHorzBorder val="1"/>
        <c:showVertBorder val="1"/>
        <c:showOutline val="1"/>
        <c:showKeys val="1"/>
        <c:txPr>
          <a:bodyPr/>
          <a:lstStyle/>
          <a:p>
            <a:pPr rtl="0">
              <a:defRPr sz="1800"/>
            </a:pPr>
            <a:endParaRPr lang="fr-FR"/>
          </a:p>
        </c:txPr>
      </c:dTable>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2766530573377294"/>
          <c:y val="3.6201385921836061E-2"/>
          <c:w val="0.86931128066562713"/>
          <c:h val="0.771547527143567"/>
        </c:manualLayout>
      </c:layout>
      <c:barChart>
        <c:barDir val="col"/>
        <c:grouping val="clustered"/>
        <c:varyColors val="0"/>
        <c:ser>
          <c:idx val="0"/>
          <c:order val="0"/>
          <c:tx>
            <c:strRef>
              <c:f>Feuil1!$A$5</c:f>
              <c:strCache>
                <c:ptCount val="1"/>
                <c:pt idx="0">
                  <c:v>% P4</c:v>
                </c:pt>
              </c:strCache>
            </c:strRef>
          </c:tx>
          <c:invertIfNegative val="0"/>
          <c:cat>
            <c:strRef>
              <c:f>Feuil1!$B$4:$L$4</c:f>
              <c:strCache>
                <c:ptCount val="11"/>
                <c:pt idx="0">
                  <c:v>Oestrus naturel</c:v>
                </c:pt>
                <c:pt idx="1">
                  <c:v>Oestrus induit</c:v>
                </c:pt>
                <c:pt idx="2">
                  <c:v>TAI</c:v>
                </c:pt>
                <c:pt idx="3">
                  <c:v>&lt; 3 J</c:v>
                </c:pt>
                <c:pt idx="4">
                  <c:v>J 3 à J 7</c:v>
                </c:pt>
                <c:pt idx="5">
                  <c:v>&gt; J 7</c:v>
                </c:pt>
                <c:pt idx="6">
                  <c:v>% &lt;30%</c:v>
                </c:pt>
                <c:pt idx="7">
                  <c:v>% 31 à 45 %</c:v>
                </c:pt>
                <c:pt idx="8">
                  <c:v>% 46 à 60</c:v>
                </c:pt>
                <c:pt idx="9">
                  <c:v>% &gt; 60 %</c:v>
                </c:pt>
                <c:pt idx="10">
                  <c:v>Total</c:v>
                </c:pt>
              </c:strCache>
            </c:strRef>
          </c:cat>
          <c:val>
            <c:numRef>
              <c:f>Feuil1!$B$5:$L$5</c:f>
              <c:numCache>
                <c:formatCode>0.0</c:formatCode>
                <c:ptCount val="11"/>
                <c:pt idx="0">
                  <c:v>54.48224484728086</c:v>
                </c:pt>
                <c:pt idx="1">
                  <c:v>38.411518810961446</c:v>
                </c:pt>
                <c:pt idx="2">
                  <c:v>40.304568527918782</c:v>
                </c:pt>
                <c:pt idx="3">
                  <c:v>37.356321839080458</c:v>
                </c:pt>
                <c:pt idx="4">
                  <c:v>43.587762669962913</c:v>
                </c:pt>
                <c:pt idx="5">
                  <c:v>54.470842332613387</c:v>
                </c:pt>
                <c:pt idx="6">
                  <c:v>33.493975903614462</c:v>
                </c:pt>
                <c:pt idx="7">
                  <c:v>40.054794520547944</c:v>
                </c:pt>
                <c:pt idx="8">
                  <c:v>49.92833253702819</c:v>
                </c:pt>
                <c:pt idx="9">
                  <c:v>66.339491916859131</c:v>
                </c:pt>
                <c:pt idx="10">
                  <c:v>46.108374384236456</c:v>
                </c:pt>
              </c:numCache>
            </c:numRef>
          </c:val>
        </c:ser>
        <c:ser>
          <c:idx val="1"/>
          <c:order val="1"/>
          <c:tx>
            <c:strRef>
              <c:f>Feuil1!$A$6</c:f>
              <c:strCache>
                <c:ptCount val="1"/>
                <c:pt idx="0">
                  <c:v>% Cont</c:v>
                </c:pt>
              </c:strCache>
            </c:strRef>
          </c:tx>
          <c:invertIfNegative val="0"/>
          <c:cat>
            <c:strRef>
              <c:f>Feuil1!$B$4:$L$4</c:f>
              <c:strCache>
                <c:ptCount val="11"/>
                <c:pt idx="0">
                  <c:v>Oestrus naturel</c:v>
                </c:pt>
                <c:pt idx="1">
                  <c:v>Oestrus induit</c:v>
                </c:pt>
                <c:pt idx="2">
                  <c:v>TAI</c:v>
                </c:pt>
                <c:pt idx="3">
                  <c:v>&lt; 3 J</c:v>
                </c:pt>
                <c:pt idx="4">
                  <c:v>J 3 à J 7</c:v>
                </c:pt>
                <c:pt idx="5">
                  <c:v>&gt; J 7</c:v>
                </c:pt>
                <c:pt idx="6">
                  <c:v>% &lt;30%</c:v>
                </c:pt>
                <c:pt idx="7">
                  <c:v>% 31 à 45 %</c:v>
                </c:pt>
                <c:pt idx="8">
                  <c:v>% 46 à 60</c:v>
                </c:pt>
                <c:pt idx="9">
                  <c:v>% &gt; 60 %</c:v>
                </c:pt>
                <c:pt idx="10">
                  <c:v>Total</c:v>
                </c:pt>
              </c:strCache>
            </c:strRef>
          </c:cat>
          <c:val>
            <c:numRef>
              <c:f>Feuil1!$B$6:$L$6</c:f>
              <c:numCache>
                <c:formatCode>0.0</c:formatCode>
                <c:ptCount val="11"/>
                <c:pt idx="0">
                  <c:v>49.749373433583962</c:v>
                </c:pt>
                <c:pt idx="1">
                  <c:v>39.0893470790378</c:v>
                </c:pt>
                <c:pt idx="2">
                  <c:v>41.37683757619218</c:v>
                </c:pt>
                <c:pt idx="3">
                  <c:v>44.279661016949149</c:v>
                </c:pt>
                <c:pt idx="4">
                  <c:v>41.828087167070215</c:v>
                </c:pt>
                <c:pt idx="5">
                  <c:v>52.141592920353986</c:v>
                </c:pt>
                <c:pt idx="6">
                  <c:v>25.136612021857925</c:v>
                </c:pt>
                <c:pt idx="7">
                  <c:v>37.285136501516689</c:v>
                </c:pt>
                <c:pt idx="8">
                  <c:v>52.863102009859688</c:v>
                </c:pt>
                <c:pt idx="9">
                  <c:v>65.422077922077932</c:v>
                </c:pt>
                <c:pt idx="10">
                  <c:v>44.886420999495201</c:v>
                </c:pt>
              </c:numCache>
            </c:numRef>
          </c:val>
        </c:ser>
        <c:dLbls>
          <c:showLegendKey val="0"/>
          <c:showVal val="0"/>
          <c:showCatName val="0"/>
          <c:showSerName val="0"/>
          <c:showPercent val="0"/>
          <c:showBubbleSize val="0"/>
        </c:dLbls>
        <c:gapWidth val="150"/>
        <c:axId val="200478720"/>
        <c:axId val="168835840"/>
      </c:barChart>
      <c:catAx>
        <c:axId val="200478720"/>
        <c:scaling>
          <c:orientation val="minMax"/>
        </c:scaling>
        <c:delete val="0"/>
        <c:axPos val="b"/>
        <c:numFmt formatCode="General" sourceLinked="0"/>
        <c:majorTickMark val="none"/>
        <c:minorTickMark val="none"/>
        <c:tickLblPos val="nextTo"/>
        <c:crossAx val="168835840"/>
        <c:crosses val="autoZero"/>
        <c:auto val="1"/>
        <c:lblAlgn val="ctr"/>
        <c:lblOffset val="100"/>
        <c:noMultiLvlLbl val="0"/>
      </c:catAx>
      <c:valAx>
        <c:axId val="168835840"/>
        <c:scaling>
          <c:orientation val="minMax"/>
          <c:min val="20"/>
        </c:scaling>
        <c:delete val="0"/>
        <c:axPos val="l"/>
        <c:majorGridlines/>
        <c:title>
          <c:tx>
            <c:rich>
              <a:bodyPr/>
              <a:lstStyle/>
              <a:p>
                <a:pPr>
                  <a:defRPr/>
                </a:pPr>
                <a:r>
                  <a:rPr lang="fr-BE"/>
                  <a:t>% de gestation</a:t>
                </a:r>
              </a:p>
            </c:rich>
          </c:tx>
          <c:layout/>
          <c:overlay val="0"/>
        </c:title>
        <c:numFmt formatCode="0.0" sourceLinked="1"/>
        <c:majorTickMark val="none"/>
        <c:minorTickMark val="none"/>
        <c:tickLblPos val="nextTo"/>
        <c:crossAx val="200478720"/>
        <c:crosses val="autoZero"/>
        <c:crossBetween val="between"/>
      </c:valAx>
      <c:dTable>
        <c:showHorzBorder val="1"/>
        <c:showVertBorder val="1"/>
        <c:showOutline val="1"/>
        <c:showKeys val="1"/>
      </c:dTable>
    </c:plotArea>
    <c:plotVisOnly val="1"/>
    <c:dispBlanksAs val="gap"/>
    <c:showDLblsOverMax val="0"/>
  </c:chart>
  <c:txPr>
    <a:bodyPr/>
    <a:lstStyle/>
    <a:p>
      <a:pPr>
        <a:defRPr sz="1400"/>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png"/></Relationships>
</file>

<file path=ppt/drawings/drawing1.xml><?xml version="1.0" encoding="utf-8"?>
<c:userShapes xmlns:c="http://schemas.openxmlformats.org/drawingml/2006/chart">
  <cdr:relSizeAnchor xmlns:cdr="http://schemas.openxmlformats.org/drawingml/2006/chartDrawing">
    <cdr:from>
      <cdr:x>0.23709</cdr:x>
      <cdr:y>0.10143</cdr:y>
    </cdr:from>
    <cdr:to>
      <cdr:x>0.65109</cdr:x>
      <cdr:y>0.17613</cdr:y>
    </cdr:to>
    <cdr:sp macro="" textlink="">
      <cdr:nvSpPr>
        <cdr:cNvPr id="2" name="ZoneTexte 8"/>
        <cdr:cNvSpPr txBox="1"/>
      </cdr:nvSpPr>
      <cdr:spPr>
        <a:xfrm xmlns:a="http://schemas.openxmlformats.org/drawingml/2006/main">
          <a:off x="1623344" y="501438"/>
          <a:ext cx="2834750" cy="369332"/>
        </a:xfrm>
        <a:prstGeom xmlns:a="http://schemas.openxmlformats.org/drawingml/2006/main" prst="rect">
          <a:avLst/>
        </a:prstGeom>
        <a:solidFill xmlns:a="http://schemas.openxmlformats.org/drawingml/2006/main">
          <a:schemeClr val="accent6">
            <a:lumMod val="60000"/>
            <a:lumOff val="40000"/>
          </a:schemeClr>
        </a:solidFill>
        <a:ln xmlns:a="http://schemas.openxmlformats.org/drawingml/2006/main">
          <a:solidFill>
            <a:schemeClr val="tx1"/>
          </a:solidFill>
        </a:ln>
      </cdr:spPr>
      <cdr:txBody>
        <a:bodyPr xmlns:a="http://schemas.openxmlformats.org/drawingml/2006/main" wrap="non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BE" dirty="0" smtClean="0"/>
            <a:t>Différence  non significative </a:t>
          </a:r>
          <a:endParaRPr lang="fr-BE"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089DFE-F022-4ED7-AFEB-15007050080C}" type="datetimeFigureOut">
              <a:rPr lang="fr-BE" smtClean="0"/>
              <a:t>17/04/2017</a:t>
            </a:fld>
            <a:endParaRPr lang="fr-BE"/>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1E572D-A9FF-4142-BC58-959D6EE1E1A5}" type="slidenum">
              <a:rPr lang="fr-BE" smtClean="0"/>
              <a:t>‹N°›</a:t>
            </a:fld>
            <a:endParaRPr lang="fr-BE"/>
          </a:p>
        </p:txBody>
      </p:sp>
    </p:spTree>
    <p:extLst>
      <p:ext uri="{BB962C8B-B14F-4D97-AF65-F5344CB8AC3E}">
        <p14:creationId xmlns:p14="http://schemas.microsoft.com/office/powerpoint/2010/main" val="742336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journalofdairyscience.org/article/S0022-0302(16)30803-7/abstract"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1 Murphy et al. </a:t>
            </a:r>
            <a:r>
              <a:rPr lang="fr-BE" dirty="0" err="1" smtClean="0"/>
              <a:t>JRF</a:t>
            </a:r>
            <a:r>
              <a:rPr lang="fr-BE" dirty="0" smtClean="0"/>
              <a:t> 1990, 90,523-533</a:t>
            </a:r>
          </a:p>
          <a:p>
            <a:r>
              <a:rPr lang="fr-BE" dirty="0" smtClean="0"/>
              <a:t>2 Sartori et al. J </a:t>
            </a:r>
            <a:r>
              <a:rPr lang="fr-BE" dirty="0" err="1" smtClean="0"/>
              <a:t>Dairy</a:t>
            </a:r>
            <a:r>
              <a:rPr lang="fr-BE" dirty="0" smtClean="0"/>
              <a:t> </a:t>
            </a:r>
            <a:r>
              <a:rPr lang="fr-BE" dirty="0" err="1" smtClean="0"/>
              <a:t>Sci</a:t>
            </a:r>
            <a:r>
              <a:rPr lang="fr-BE" dirty="0" smtClean="0"/>
              <a:t> 2004 87 905-920</a:t>
            </a:r>
          </a:p>
          <a:p>
            <a:r>
              <a:rPr lang="fr-BE" dirty="0" smtClean="0"/>
              <a:t>3 </a:t>
            </a:r>
            <a:r>
              <a:rPr lang="fr-BE" dirty="0" err="1" smtClean="0"/>
              <a:t>Colazo</a:t>
            </a:r>
            <a:r>
              <a:rPr lang="fr-BE" dirty="0" smtClean="0"/>
              <a:t> et</a:t>
            </a:r>
            <a:r>
              <a:rPr lang="fr-BE" baseline="0" dirty="0" smtClean="0"/>
              <a:t> al. Theriogenology 2015 84 377-383</a:t>
            </a:r>
          </a:p>
          <a:p>
            <a:endParaRPr lang="fr-BE" baseline="0" dirty="0" smtClean="0"/>
          </a:p>
          <a:p>
            <a:r>
              <a:rPr lang="fr-BE" baseline="0" dirty="0" smtClean="0"/>
              <a:t>L’</a:t>
            </a:r>
            <a:r>
              <a:rPr lang="fr-BE" baseline="0" dirty="0" err="1" smtClean="0"/>
              <a:t>oestradiol</a:t>
            </a:r>
            <a:r>
              <a:rPr lang="fr-BE" baseline="0" dirty="0" smtClean="0"/>
              <a:t> folliculaire a plusieurs effets (</a:t>
            </a:r>
            <a:r>
              <a:rPr lang="fr-BE" baseline="0" dirty="0" err="1" smtClean="0"/>
              <a:t>cfr</a:t>
            </a:r>
            <a:r>
              <a:rPr lang="fr-BE" baseline="0" dirty="0" smtClean="0"/>
              <a:t> Perry et al. 2005)</a:t>
            </a:r>
          </a:p>
          <a:p>
            <a:r>
              <a:rPr lang="fr-BE" baseline="0" dirty="0" smtClean="0"/>
              <a:t>Renforcement de la prolifération des cellules de la granuleuse</a:t>
            </a:r>
          </a:p>
          <a:p>
            <a:r>
              <a:rPr lang="fr-BE" baseline="0" dirty="0" smtClean="0"/>
              <a:t>Stimulation de l’activité de la </a:t>
            </a:r>
            <a:r>
              <a:rPr lang="fr-BE" baseline="0" dirty="0" err="1" smtClean="0"/>
              <a:t>FSH</a:t>
            </a:r>
            <a:r>
              <a:rPr lang="fr-BE" baseline="0" dirty="0" smtClean="0"/>
              <a:t> sur l’aromatase et donc </a:t>
            </a:r>
            <a:r>
              <a:rPr lang="fr-BE" baseline="0" dirty="0" err="1" smtClean="0"/>
              <a:t>renfocement</a:t>
            </a:r>
            <a:r>
              <a:rPr lang="fr-BE" baseline="0" dirty="0" smtClean="0"/>
              <a:t> de la synthèse d’</a:t>
            </a:r>
            <a:r>
              <a:rPr lang="fr-BE" baseline="0" dirty="0" err="1" smtClean="0"/>
              <a:t>ostradiol</a:t>
            </a:r>
            <a:endParaRPr lang="fr-BE" baseline="0" dirty="0" smtClean="0"/>
          </a:p>
          <a:p>
            <a:r>
              <a:rPr lang="fr-BE" baseline="0" dirty="0" smtClean="0"/>
              <a:t>Formation de gap-</a:t>
            </a:r>
            <a:r>
              <a:rPr lang="fr-BE" baseline="0" dirty="0" err="1" smtClean="0"/>
              <a:t>junctions</a:t>
            </a:r>
            <a:endParaRPr lang="fr-BE" baseline="0" dirty="0" smtClean="0"/>
          </a:p>
          <a:p>
            <a:r>
              <a:rPr lang="fr-BE" baseline="0" dirty="0" smtClean="0"/>
              <a:t>Stimulation de la capacité de synthèse de P4 par la </a:t>
            </a:r>
            <a:r>
              <a:rPr lang="fr-BE" baseline="0" dirty="0" err="1" smtClean="0"/>
              <a:t>LH</a:t>
            </a:r>
            <a:endParaRPr lang="fr-BE" baseline="0" dirty="0" smtClean="0"/>
          </a:p>
          <a:p>
            <a:r>
              <a:rPr lang="fr-BE" baseline="0" dirty="0" smtClean="0"/>
              <a:t>Apparition de récepteurs à la </a:t>
            </a:r>
            <a:r>
              <a:rPr lang="fr-BE" baseline="0" dirty="0" err="1" smtClean="0"/>
              <a:t>LH</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10</a:t>
            </a:fld>
            <a:endParaRPr lang="fr-BE"/>
          </a:p>
        </p:txBody>
      </p:sp>
    </p:spTree>
    <p:extLst>
      <p:ext uri="{BB962C8B-B14F-4D97-AF65-F5344CB8AC3E}">
        <p14:creationId xmlns:p14="http://schemas.microsoft.com/office/powerpoint/2010/main" val="675794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1 Murphy et al. </a:t>
            </a:r>
            <a:r>
              <a:rPr lang="fr-BE" dirty="0" err="1" smtClean="0"/>
              <a:t>JRF</a:t>
            </a:r>
            <a:r>
              <a:rPr lang="fr-BE" dirty="0" smtClean="0"/>
              <a:t> 1990, 90,523-533</a:t>
            </a:r>
          </a:p>
          <a:p>
            <a:r>
              <a:rPr lang="fr-BE" dirty="0" smtClean="0"/>
              <a:t>2 Sartori et al. J </a:t>
            </a:r>
            <a:r>
              <a:rPr lang="fr-BE" dirty="0" err="1" smtClean="0"/>
              <a:t>Dairy</a:t>
            </a:r>
            <a:r>
              <a:rPr lang="fr-BE" dirty="0" smtClean="0"/>
              <a:t> </a:t>
            </a:r>
            <a:r>
              <a:rPr lang="fr-BE" dirty="0" err="1" smtClean="0"/>
              <a:t>Sci</a:t>
            </a:r>
            <a:r>
              <a:rPr lang="fr-BE" dirty="0" smtClean="0"/>
              <a:t> 2004 87 905-920</a:t>
            </a:r>
          </a:p>
          <a:p>
            <a:r>
              <a:rPr lang="fr-BE" dirty="0" smtClean="0"/>
              <a:t>3 </a:t>
            </a:r>
            <a:r>
              <a:rPr lang="fr-BE" dirty="0" err="1" smtClean="0"/>
              <a:t>Colazo</a:t>
            </a:r>
            <a:r>
              <a:rPr lang="fr-BE" dirty="0" smtClean="0"/>
              <a:t> et</a:t>
            </a:r>
            <a:r>
              <a:rPr lang="fr-BE" baseline="0" dirty="0" smtClean="0"/>
              <a:t> al. Theriogenology 2015 84 377-383</a:t>
            </a:r>
          </a:p>
          <a:p>
            <a:endParaRPr lang="fr-BE" baseline="0" dirty="0" smtClean="0"/>
          </a:p>
          <a:p>
            <a:r>
              <a:rPr lang="fr-BE" baseline="0" dirty="0" smtClean="0"/>
              <a:t>L’</a:t>
            </a:r>
            <a:r>
              <a:rPr lang="fr-BE" baseline="0" dirty="0" err="1" smtClean="0"/>
              <a:t>oestradiol</a:t>
            </a:r>
            <a:r>
              <a:rPr lang="fr-BE" baseline="0" dirty="0" smtClean="0"/>
              <a:t> folliculaire a plusieurs effets (</a:t>
            </a:r>
            <a:r>
              <a:rPr lang="fr-BE" baseline="0" dirty="0" err="1" smtClean="0"/>
              <a:t>cfr</a:t>
            </a:r>
            <a:r>
              <a:rPr lang="fr-BE" baseline="0" dirty="0" smtClean="0"/>
              <a:t> Perry et al. 2005)</a:t>
            </a:r>
          </a:p>
          <a:p>
            <a:r>
              <a:rPr lang="fr-BE" baseline="0" dirty="0" smtClean="0"/>
              <a:t>Renforcement de la prolifération des cellules de la granuleuse</a:t>
            </a:r>
          </a:p>
          <a:p>
            <a:r>
              <a:rPr lang="fr-BE" baseline="0" dirty="0" smtClean="0"/>
              <a:t>Stimulation de l’activité de la </a:t>
            </a:r>
            <a:r>
              <a:rPr lang="fr-BE" baseline="0" dirty="0" err="1" smtClean="0"/>
              <a:t>FSH</a:t>
            </a:r>
            <a:r>
              <a:rPr lang="fr-BE" baseline="0" dirty="0" smtClean="0"/>
              <a:t> sur l’aromatase et donc </a:t>
            </a:r>
            <a:r>
              <a:rPr lang="fr-BE" baseline="0" dirty="0" err="1" smtClean="0"/>
              <a:t>renfocement</a:t>
            </a:r>
            <a:r>
              <a:rPr lang="fr-BE" baseline="0" dirty="0" smtClean="0"/>
              <a:t> de la synthèse d’</a:t>
            </a:r>
            <a:r>
              <a:rPr lang="fr-BE" baseline="0" dirty="0" err="1" smtClean="0"/>
              <a:t>ostradiol</a:t>
            </a:r>
            <a:endParaRPr lang="fr-BE" baseline="0" dirty="0" smtClean="0"/>
          </a:p>
          <a:p>
            <a:r>
              <a:rPr lang="fr-BE" baseline="0" dirty="0" smtClean="0"/>
              <a:t>Formation de gap-</a:t>
            </a:r>
            <a:r>
              <a:rPr lang="fr-BE" baseline="0" dirty="0" err="1" smtClean="0"/>
              <a:t>junctions</a:t>
            </a:r>
            <a:endParaRPr lang="fr-BE" baseline="0" dirty="0" smtClean="0"/>
          </a:p>
          <a:p>
            <a:r>
              <a:rPr lang="fr-BE" baseline="0" dirty="0" smtClean="0"/>
              <a:t>Stimulation de la capacité de synthèse de P4 par la </a:t>
            </a:r>
            <a:r>
              <a:rPr lang="fr-BE" baseline="0" dirty="0" err="1" smtClean="0"/>
              <a:t>LH</a:t>
            </a:r>
            <a:endParaRPr lang="fr-BE" baseline="0" dirty="0" smtClean="0"/>
          </a:p>
          <a:p>
            <a:r>
              <a:rPr lang="fr-BE" baseline="0" dirty="0" smtClean="0"/>
              <a:t>Apparition de récepteurs à la </a:t>
            </a:r>
            <a:r>
              <a:rPr lang="fr-BE" baseline="0" dirty="0" err="1" smtClean="0"/>
              <a:t>LH</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19</a:t>
            </a:fld>
            <a:endParaRPr lang="fr-BE"/>
          </a:p>
        </p:txBody>
      </p:sp>
    </p:spTree>
    <p:extLst>
      <p:ext uri="{BB962C8B-B14F-4D97-AF65-F5344CB8AC3E}">
        <p14:creationId xmlns:p14="http://schemas.microsoft.com/office/powerpoint/2010/main" val="4187770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1 Murphy et al. </a:t>
            </a:r>
            <a:r>
              <a:rPr lang="fr-BE" dirty="0" err="1" smtClean="0"/>
              <a:t>JRF</a:t>
            </a:r>
            <a:r>
              <a:rPr lang="fr-BE" dirty="0" smtClean="0"/>
              <a:t> 1990, 90,523-533</a:t>
            </a:r>
          </a:p>
          <a:p>
            <a:r>
              <a:rPr lang="fr-BE" dirty="0" smtClean="0"/>
              <a:t>2 Sartori et al. J </a:t>
            </a:r>
            <a:r>
              <a:rPr lang="fr-BE" dirty="0" err="1" smtClean="0"/>
              <a:t>Dairy</a:t>
            </a:r>
            <a:r>
              <a:rPr lang="fr-BE" dirty="0" smtClean="0"/>
              <a:t> </a:t>
            </a:r>
            <a:r>
              <a:rPr lang="fr-BE" dirty="0" err="1" smtClean="0"/>
              <a:t>Sci</a:t>
            </a:r>
            <a:r>
              <a:rPr lang="fr-BE" dirty="0" smtClean="0"/>
              <a:t> 2004 87 905-920</a:t>
            </a:r>
          </a:p>
          <a:p>
            <a:r>
              <a:rPr lang="fr-BE" dirty="0" smtClean="0"/>
              <a:t>3 </a:t>
            </a:r>
            <a:r>
              <a:rPr lang="fr-BE" dirty="0" err="1" smtClean="0"/>
              <a:t>Colazo</a:t>
            </a:r>
            <a:r>
              <a:rPr lang="fr-BE" dirty="0" smtClean="0"/>
              <a:t> et</a:t>
            </a:r>
            <a:r>
              <a:rPr lang="fr-BE" baseline="0" dirty="0" smtClean="0"/>
              <a:t> al. Theriogenology 2015 84 377-383</a:t>
            </a:r>
          </a:p>
          <a:p>
            <a:endParaRPr lang="fr-BE" baseline="0" dirty="0" smtClean="0"/>
          </a:p>
          <a:p>
            <a:r>
              <a:rPr lang="fr-BE" baseline="0" dirty="0" smtClean="0"/>
              <a:t>L’</a:t>
            </a:r>
            <a:r>
              <a:rPr lang="fr-BE" baseline="0" dirty="0" err="1" smtClean="0"/>
              <a:t>oestradiol</a:t>
            </a:r>
            <a:r>
              <a:rPr lang="fr-BE" baseline="0" dirty="0" smtClean="0"/>
              <a:t> folliculaire a plusieurs effets (</a:t>
            </a:r>
            <a:r>
              <a:rPr lang="fr-BE" baseline="0" dirty="0" err="1" smtClean="0"/>
              <a:t>cfr</a:t>
            </a:r>
            <a:r>
              <a:rPr lang="fr-BE" baseline="0" dirty="0" smtClean="0"/>
              <a:t> Perry et al. 2005)</a:t>
            </a:r>
          </a:p>
          <a:p>
            <a:r>
              <a:rPr lang="fr-BE" baseline="0" dirty="0" smtClean="0"/>
              <a:t>Renforcement de la prolifération des cellules de la granuleuse</a:t>
            </a:r>
          </a:p>
          <a:p>
            <a:r>
              <a:rPr lang="fr-BE" baseline="0" dirty="0" smtClean="0"/>
              <a:t>Stimulation de l’activité de la </a:t>
            </a:r>
            <a:r>
              <a:rPr lang="fr-BE" baseline="0" dirty="0" err="1" smtClean="0"/>
              <a:t>FSH</a:t>
            </a:r>
            <a:r>
              <a:rPr lang="fr-BE" baseline="0" dirty="0" smtClean="0"/>
              <a:t> sur l’aromatase et donc </a:t>
            </a:r>
            <a:r>
              <a:rPr lang="fr-BE" baseline="0" dirty="0" err="1" smtClean="0"/>
              <a:t>renfocement</a:t>
            </a:r>
            <a:r>
              <a:rPr lang="fr-BE" baseline="0" dirty="0" smtClean="0"/>
              <a:t> de la synthèse d’</a:t>
            </a:r>
            <a:r>
              <a:rPr lang="fr-BE" baseline="0" dirty="0" err="1" smtClean="0"/>
              <a:t>ostradiol</a:t>
            </a:r>
            <a:endParaRPr lang="fr-BE" baseline="0" dirty="0" smtClean="0"/>
          </a:p>
          <a:p>
            <a:r>
              <a:rPr lang="fr-BE" baseline="0" dirty="0" smtClean="0"/>
              <a:t>Formation de gap-</a:t>
            </a:r>
            <a:r>
              <a:rPr lang="fr-BE" baseline="0" dirty="0" err="1" smtClean="0"/>
              <a:t>junctions</a:t>
            </a:r>
            <a:endParaRPr lang="fr-BE" baseline="0" dirty="0" smtClean="0"/>
          </a:p>
          <a:p>
            <a:r>
              <a:rPr lang="fr-BE" baseline="0" dirty="0" smtClean="0"/>
              <a:t>Stimulation de la capacité de synthèse de P4 par la </a:t>
            </a:r>
            <a:r>
              <a:rPr lang="fr-BE" baseline="0" dirty="0" err="1" smtClean="0"/>
              <a:t>LH</a:t>
            </a:r>
            <a:endParaRPr lang="fr-BE" baseline="0" dirty="0" smtClean="0"/>
          </a:p>
          <a:p>
            <a:r>
              <a:rPr lang="fr-BE" baseline="0" dirty="0" smtClean="0"/>
              <a:t>Apparition de récepteurs à la </a:t>
            </a:r>
            <a:r>
              <a:rPr lang="fr-BE" baseline="0" dirty="0" err="1" smtClean="0"/>
              <a:t>LH</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20</a:t>
            </a:fld>
            <a:endParaRPr lang="fr-BE"/>
          </a:p>
        </p:txBody>
      </p:sp>
    </p:spTree>
    <p:extLst>
      <p:ext uri="{BB962C8B-B14F-4D97-AF65-F5344CB8AC3E}">
        <p14:creationId xmlns:p14="http://schemas.microsoft.com/office/powerpoint/2010/main" val="317124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smtClean="0"/>
              <a:t>(</a:t>
            </a:r>
            <a:r>
              <a:rPr lang="fr-BE" baseline="0" dirty="0" err="1" smtClean="0"/>
              <a:t>cfr</a:t>
            </a:r>
            <a:r>
              <a:rPr lang="fr-BE" baseline="0" dirty="0" smtClean="0"/>
              <a:t> </a:t>
            </a:r>
            <a:r>
              <a:rPr lang="fr-BE" baseline="0" dirty="0" err="1" smtClean="0"/>
              <a:t>repromag</a:t>
            </a:r>
            <a:r>
              <a:rPr lang="fr-BE" baseline="0" dirty="0" smtClean="0"/>
              <a:t> 2015 15 Hagen Picard pour biblio et aussi </a:t>
            </a:r>
            <a:r>
              <a:rPr lang="fr-BE" dirty="0" smtClean="0"/>
              <a:t>Silvia et al. </a:t>
            </a:r>
            <a:r>
              <a:rPr lang="fr-BE" dirty="0" err="1" smtClean="0"/>
              <a:t>Biology</a:t>
            </a:r>
            <a:r>
              <a:rPr lang="fr-BE" dirty="0" smtClean="0"/>
              <a:t> of reproduction 1991 45 655-663</a:t>
            </a:r>
          </a:p>
          <a:p>
            <a:r>
              <a:rPr lang="fr-BE" dirty="0" smtClean="0"/>
              <a:t>L’administration </a:t>
            </a:r>
            <a:r>
              <a:rPr lang="fr-BE" dirty="0" err="1" smtClean="0"/>
              <a:t>intrautérine</a:t>
            </a:r>
            <a:r>
              <a:rPr lang="fr-BE" dirty="0" smtClean="0"/>
              <a:t> d’une PGF réduit par 10 la dose requise pour obtenir un effet </a:t>
            </a:r>
            <a:r>
              <a:rPr lang="fr-BE" dirty="0" err="1" smtClean="0"/>
              <a:t>lutéolytique</a:t>
            </a:r>
            <a:r>
              <a:rPr lang="fr-BE" dirty="0" smtClean="0"/>
              <a:t> du fait que la concentration en PGF injectée par voie générale est diminué de 65 % lors du premier passage du sang dans les poumons. </a:t>
            </a:r>
          </a:p>
          <a:p>
            <a:r>
              <a:rPr lang="fr-BE" dirty="0" smtClean="0"/>
              <a:t>Progressivement au cours du </a:t>
            </a:r>
            <a:r>
              <a:rPr lang="fr-BE" dirty="0" err="1" smtClean="0"/>
              <a:t>dioestrus</a:t>
            </a:r>
            <a:r>
              <a:rPr lang="fr-BE" dirty="0" smtClean="0"/>
              <a:t>, la progestérone</a:t>
            </a:r>
            <a:r>
              <a:rPr lang="fr-BE" baseline="0" dirty="0" smtClean="0"/>
              <a:t> va désensibiliser ses propres récepteurs au niveau de l’endomètre. Il en résulte une augmentation de récepteurs à l’ocytocine. L’ocytocine post-hypophysaire mais également lutéale va stimuler la synthèse de la PGF2a par l’endomètre. Il en résulte une diminution de la progestéronémie qui s’accompagne d’une augmentation de la </a:t>
            </a:r>
            <a:r>
              <a:rPr lang="fr-BE" baseline="0" dirty="0" err="1" smtClean="0"/>
              <a:t>LH</a:t>
            </a:r>
            <a:r>
              <a:rPr lang="fr-BE" baseline="0" dirty="0" smtClean="0"/>
              <a:t> et donc d’une stimulation de la croissance folliculaire. Celle-ci contribue à une synthèse accrue de l’</a:t>
            </a:r>
            <a:r>
              <a:rPr lang="fr-BE" baseline="0" dirty="0" err="1" smtClean="0"/>
              <a:t>oestradiol</a:t>
            </a:r>
            <a:r>
              <a:rPr lang="fr-BE" baseline="0" dirty="0" smtClean="0"/>
              <a:t> qui va favoriser la synthèse de récepteurs </a:t>
            </a:r>
            <a:r>
              <a:rPr lang="fr-BE" baseline="0" dirty="0" err="1" smtClean="0"/>
              <a:t>endométriaux</a:t>
            </a:r>
            <a:r>
              <a:rPr lang="fr-BE" baseline="0" dirty="0" smtClean="0"/>
              <a:t> à l’ocytocine et donc d’une synthèse accrue de la PGF2a qui va accélérer la diminution de la progestérone (boucle d’amplification). </a:t>
            </a:r>
          </a:p>
          <a:p>
            <a:r>
              <a:rPr lang="fr-BE" baseline="0" dirty="0" smtClean="0"/>
              <a:t>L’injection d’une PGF2a (naturelle ou synthétique) induit une augmentation rapide (5 à 10 min et pendant 12 heures) de la synthèse lutéale d’ocytocine qui va se lier à ses récepteurs </a:t>
            </a:r>
            <a:r>
              <a:rPr lang="fr-BE" baseline="0" dirty="0" err="1" smtClean="0"/>
              <a:t>endométriaux</a:t>
            </a:r>
            <a:r>
              <a:rPr lang="fr-BE" baseline="0" dirty="0" smtClean="0"/>
              <a:t> et induire la synthèse de la PGF2a par l’endomètre. Libérée de manière pulsatile (toutes les 6 à 12 heures : </a:t>
            </a:r>
            <a:r>
              <a:rPr lang="fr-BE" baseline="0" dirty="0" err="1" smtClean="0"/>
              <a:t>Kindahl</a:t>
            </a:r>
            <a:r>
              <a:rPr lang="fr-BE" baseline="0" dirty="0" smtClean="0"/>
              <a:t> et al. 1976, </a:t>
            </a:r>
            <a:r>
              <a:rPr lang="fr-BE" baseline="0" dirty="0" err="1" smtClean="0"/>
              <a:t>Ginther</a:t>
            </a:r>
            <a:r>
              <a:rPr lang="fr-BE" baseline="0" dirty="0" smtClean="0"/>
              <a:t> et al. 2007, </a:t>
            </a:r>
            <a:r>
              <a:rPr lang="fr-BE" baseline="0" dirty="0" err="1" smtClean="0"/>
              <a:t>Ginther</a:t>
            </a:r>
            <a:r>
              <a:rPr lang="fr-BE" baseline="0" dirty="0" smtClean="0"/>
              <a:t> et al. 2009), </a:t>
            </a:r>
            <a:r>
              <a:rPr lang="fr-BE" baseline="0" dirty="0" err="1" smtClean="0"/>
              <a:t>Ginther</a:t>
            </a:r>
            <a:r>
              <a:rPr lang="fr-BE" baseline="0" dirty="0" smtClean="0"/>
              <a:t> et al. 2011 la PGF2a endogène induit la </a:t>
            </a:r>
            <a:r>
              <a:rPr lang="fr-BE" baseline="0" dirty="0" err="1" smtClean="0"/>
              <a:t>lutéolyse</a:t>
            </a:r>
            <a:r>
              <a:rPr lang="fr-BE" baseline="0" dirty="0" smtClean="0"/>
              <a:t> au bout de 2 à 4 pulses (</a:t>
            </a:r>
            <a:r>
              <a:rPr lang="fr-BE" baseline="0" dirty="0" err="1" smtClean="0"/>
              <a:t>Ginther</a:t>
            </a:r>
            <a:r>
              <a:rPr lang="fr-BE" baseline="0" dirty="0" smtClean="0"/>
              <a:t> et al. 2009)  On observe dans un premier temps (5 à 10 min) une augmentation non physiologique de la progestérone. Cette augmentation s’observe lorsque une dose nettement supérieure (12 fois : </a:t>
            </a:r>
            <a:r>
              <a:rPr lang="fr-BE" baseline="0" dirty="0" err="1" smtClean="0"/>
              <a:t>Ginther</a:t>
            </a:r>
            <a:r>
              <a:rPr lang="fr-BE" baseline="0" dirty="0" smtClean="0"/>
              <a:t> et al. 2009) à la dose </a:t>
            </a:r>
            <a:r>
              <a:rPr lang="fr-BE" baseline="0" dirty="0" err="1" smtClean="0"/>
              <a:t>lutéolytique</a:t>
            </a:r>
            <a:r>
              <a:rPr lang="fr-BE" baseline="0" dirty="0" smtClean="0"/>
              <a:t> a été utilisée. La raison de cette augmentation fait toujours débat. Elle a été imputé à la LH libérée en </a:t>
            </a:r>
            <a:r>
              <a:rPr lang="fr-BE" baseline="0" dirty="0" err="1" smtClean="0"/>
              <a:t>résponse</a:t>
            </a:r>
            <a:r>
              <a:rPr lang="fr-BE" baseline="0" dirty="0" smtClean="0"/>
              <a:t> à l’injection de la PGF (Louis et al. 1974). Cette augmentation est suivie dans l’heure qui suit d’une diminution puis d’une nouvelle augmentation 2 heures environ après le traitement (</a:t>
            </a:r>
            <a:r>
              <a:rPr lang="fr-BE" baseline="0" dirty="0" err="1" smtClean="0"/>
              <a:t>rebound</a:t>
            </a:r>
            <a:r>
              <a:rPr lang="fr-BE" baseline="0" dirty="0" smtClean="0"/>
              <a:t> </a:t>
            </a:r>
            <a:r>
              <a:rPr lang="fr-BE" baseline="0" dirty="0" err="1" smtClean="0"/>
              <a:t>effect</a:t>
            </a:r>
            <a:r>
              <a:rPr lang="fr-BE" baseline="0" dirty="0" smtClean="0"/>
              <a:t>).  Sa durée est de 1 à 2 heures (</a:t>
            </a:r>
            <a:r>
              <a:rPr lang="fr-BE" baseline="0" dirty="0" err="1" smtClean="0"/>
              <a:t>Ginther</a:t>
            </a:r>
            <a:r>
              <a:rPr lang="fr-BE" baseline="0" dirty="0" smtClean="0"/>
              <a:t> et </a:t>
            </a:r>
            <a:r>
              <a:rPr lang="fr-BE" baseline="0" dirty="0" err="1" smtClean="0"/>
              <a:t>Beg</a:t>
            </a:r>
            <a:r>
              <a:rPr lang="fr-BE" baseline="0" dirty="0" smtClean="0"/>
              <a:t> 2012). Cet effet </a:t>
            </a:r>
            <a:r>
              <a:rPr lang="fr-BE" baseline="0" dirty="0" err="1" smtClean="0"/>
              <a:t>rebound</a:t>
            </a:r>
            <a:r>
              <a:rPr lang="fr-BE" baseline="0" dirty="0" smtClean="0"/>
              <a:t> s’observerait davantage pour des doses de PGF inférieures à celles utilisées pour induire une </a:t>
            </a:r>
            <a:r>
              <a:rPr lang="fr-BE" baseline="0" dirty="0" err="1" smtClean="0"/>
              <a:t>luéolyse</a:t>
            </a:r>
            <a:r>
              <a:rPr lang="fr-BE" baseline="0" dirty="0" smtClean="0"/>
              <a:t>.  </a:t>
            </a:r>
          </a:p>
          <a:p>
            <a:r>
              <a:rPr lang="fr-BE" baseline="0" dirty="0" smtClean="0"/>
              <a:t>Cet effet rebond est suivi d’une diminution de la P4 qui sera complète au bout de 29 heures entraînant une ovulation après 87 à 123 heures (Martins et al. 2011). </a:t>
            </a:r>
          </a:p>
          <a:p>
            <a:r>
              <a:rPr lang="fr-BE" baseline="0" dirty="0" smtClean="0"/>
              <a:t>Profil et durée de la diminution de la P4 constituent deux facteurs importants de la fertilité observée après une IA conduite lors de la chaleur ainsi induite (</a:t>
            </a:r>
            <a:r>
              <a:rPr lang="fr-BE" baseline="0" dirty="0" err="1" smtClean="0"/>
              <a:t>Brusveen</a:t>
            </a:r>
            <a:r>
              <a:rPr lang="fr-BE" baseline="0" dirty="0" smtClean="0"/>
              <a:t> et al. 2009 </a:t>
            </a:r>
            <a:r>
              <a:rPr lang="fr-BE" baseline="0" dirty="0" err="1" smtClean="0"/>
              <a:t>JDS</a:t>
            </a:r>
            <a:r>
              <a:rPr lang="fr-BE" baseline="0" dirty="0" smtClean="0"/>
              <a:t> 2009, 92, 1412-1422) et Martins et al. 2011 </a:t>
            </a:r>
            <a:r>
              <a:rPr lang="fr-BE" baseline="0" dirty="0" err="1" smtClean="0"/>
              <a:t>JDS</a:t>
            </a:r>
            <a:r>
              <a:rPr lang="fr-BE" baseline="0" dirty="0" smtClean="0"/>
              <a:t> 2011, 94, 2806-2814 .</a:t>
            </a:r>
          </a:p>
          <a:p>
            <a:r>
              <a:rPr lang="fr-BE" baseline="0" dirty="0" smtClean="0"/>
              <a:t>Aussi </a:t>
            </a:r>
            <a:r>
              <a:rPr lang="fr-BE" baseline="0" dirty="0" err="1" smtClean="0"/>
              <a:t>a-t-il</a:t>
            </a:r>
            <a:r>
              <a:rPr lang="fr-BE" baseline="0" dirty="0" smtClean="0"/>
              <a:t> été recommandé de pratiquer deux injections de PGF2 à 6-8 h d’intervalle.  Ce protocole serait de nature à augmenter le % de vaches en chaleurs et la fertilité</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21</a:t>
            </a:fld>
            <a:endParaRPr lang="fr-BE"/>
          </a:p>
        </p:txBody>
      </p:sp>
    </p:spTree>
    <p:extLst>
      <p:ext uri="{BB962C8B-B14F-4D97-AF65-F5344CB8AC3E}">
        <p14:creationId xmlns:p14="http://schemas.microsoft.com/office/powerpoint/2010/main" val="2793746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D74E7F-EAE7-4C9D-81A4-CECFF8E33A94}" type="slidenum">
              <a:rPr lang="fr-FR" altLang="fr-FR"/>
              <a:pPr eaLnBrk="1" hangingPunct="1"/>
              <a:t>23</a:t>
            </a:fld>
            <a:endParaRPr lang="fr-FR" altLang="fr-F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marL="171450" indent="-171450" eaLnBrk="1" hangingPunct="1">
              <a:buFont typeface="Arial" charset="0"/>
              <a:buChar char="•"/>
            </a:pPr>
            <a:r>
              <a:rPr lang="fr-FR" altLang="fr-FR" dirty="0" smtClean="0"/>
              <a:t>Lopez et al. </a:t>
            </a:r>
            <a:r>
              <a:rPr lang="fr-FR" altLang="fr-FR" dirty="0" err="1" smtClean="0"/>
              <a:t>Anim</a:t>
            </a:r>
            <a:r>
              <a:rPr lang="fr-FR" altLang="fr-FR" baseline="0" dirty="0" smtClean="0"/>
              <a:t> </a:t>
            </a:r>
            <a:r>
              <a:rPr lang="fr-FR" altLang="fr-FR" baseline="0" dirty="0" err="1" smtClean="0"/>
              <a:t>Reprod</a:t>
            </a:r>
            <a:r>
              <a:rPr lang="fr-FR" altLang="fr-FR" baseline="0" dirty="0" smtClean="0"/>
              <a:t> </a:t>
            </a:r>
            <a:r>
              <a:rPr lang="fr-FR" altLang="fr-FR" baseline="0" dirty="0" err="1" smtClean="0"/>
              <a:t>Sci</a:t>
            </a:r>
            <a:r>
              <a:rPr lang="fr-FR" altLang="fr-FR" baseline="0" dirty="0" smtClean="0"/>
              <a:t> 2004 81 209-223 : 33,5 </a:t>
            </a:r>
            <a:r>
              <a:rPr lang="fr-FR" altLang="fr-FR" baseline="0" dirty="0" err="1" smtClean="0"/>
              <a:t>kgs</a:t>
            </a:r>
            <a:r>
              <a:rPr lang="fr-FR" altLang="fr-FR" baseline="0" dirty="0" smtClean="0"/>
              <a:t> vs 46,4 </a:t>
            </a:r>
            <a:r>
              <a:rPr lang="fr-FR" altLang="fr-FR" baseline="0" dirty="0" err="1" smtClean="0"/>
              <a:t>kgs</a:t>
            </a:r>
            <a:r>
              <a:rPr lang="fr-FR" altLang="fr-FR" baseline="0" dirty="0" smtClean="0"/>
              <a:t> par jour</a:t>
            </a:r>
          </a:p>
          <a:p>
            <a:pPr marL="628650" lvl="1" indent="-171450" eaLnBrk="1" hangingPunct="1">
              <a:buFont typeface="Arial" charset="0"/>
              <a:buChar char="•"/>
            </a:pPr>
            <a:r>
              <a:rPr lang="fr-FR" altLang="fr-FR" baseline="0" dirty="0" smtClean="0"/>
              <a:t>Nombre de monte passives : 8,8 vs 6,3</a:t>
            </a:r>
          </a:p>
          <a:p>
            <a:pPr marL="628650" lvl="1" indent="-171450" eaLnBrk="1" hangingPunct="1">
              <a:buFont typeface="Arial" charset="0"/>
              <a:buChar char="•"/>
            </a:pPr>
            <a:r>
              <a:rPr lang="fr-FR" altLang="fr-FR" baseline="0" dirty="0" smtClean="0"/>
              <a:t>Temps total de montes passives : 28,2 vs 21,7 sec</a:t>
            </a:r>
          </a:p>
          <a:p>
            <a:pPr marL="628650" lvl="1" indent="-171450" eaLnBrk="1" hangingPunct="1">
              <a:buFont typeface="Arial" charset="0"/>
              <a:buChar char="•"/>
            </a:pPr>
            <a:r>
              <a:rPr lang="fr-FR" altLang="fr-FR" baseline="0" dirty="0" smtClean="0"/>
              <a:t>Durée </a:t>
            </a:r>
            <a:r>
              <a:rPr lang="fr-FR" altLang="fr-FR" baseline="0" dirty="0" err="1" smtClean="0"/>
              <a:t>oestrus</a:t>
            </a:r>
            <a:r>
              <a:rPr lang="fr-FR" altLang="fr-FR" baseline="0" dirty="0" smtClean="0"/>
              <a:t> 10,9 h vs 6,2 heures</a:t>
            </a:r>
          </a:p>
          <a:p>
            <a:pPr marL="171450" indent="-171450" eaLnBrk="1" hangingPunct="1">
              <a:buFont typeface="Arial" charset="0"/>
              <a:buChar char="•"/>
            </a:pPr>
            <a:endParaRPr lang="fr-FR" altLang="fr-FR" dirty="0" smtClean="0"/>
          </a:p>
        </p:txBody>
      </p:sp>
    </p:spTree>
    <p:extLst>
      <p:ext uri="{BB962C8B-B14F-4D97-AF65-F5344CB8AC3E}">
        <p14:creationId xmlns:p14="http://schemas.microsoft.com/office/powerpoint/2010/main" val="3412006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dirty="0" smtClean="0"/>
              <a:t>* Lopez et al. </a:t>
            </a:r>
            <a:r>
              <a:rPr lang="fr-FR" altLang="fr-FR" dirty="0" err="1" smtClean="0"/>
              <a:t>Anim</a:t>
            </a:r>
            <a:r>
              <a:rPr lang="fr-FR" altLang="fr-FR" baseline="0" dirty="0" smtClean="0"/>
              <a:t> </a:t>
            </a:r>
            <a:r>
              <a:rPr lang="fr-FR" altLang="fr-FR" baseline="0" dirty="0" err="1" smtClean="0"/>
              <a:t>Reprod</a:t>
            </a:r>
            <a:r>
              <a:rPr lang="fr-FR" altLang="fr-FR" baseline="0" dirty="0" smtClean="0"/>
              <a:t> </a:t>
            </a:r>
            <a:r>
              <a:rPr lang="fr-FR" altLang="fr-FR" baseline="0" dirty="0" err="1" smtClean="0"/>
              <a:t>Sci</a:t>
            </a:r>
            <a:r>
              <a:rPr lang="fr-FR" altLang="fr-FR" baseline="0" dirty="0" smtClean="0"/>
              <a:t> 2004 81 209-223</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24</a:t>
            </a:fld>
            <a:endParaRPr lang="fr-BE"/>
          </a:p>
        </p:txBody>
      </p:sp>
    </p:spTree>
    <p:extLst>
      <p:ext uri="{BB962C8B-B14F-4D97-AF65-F5344CB8AC3E}">
        <p14:creationId xmlns:p14="http://schemas.microsoft.com/office/powerpoint/2010/main" val="3301196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1 Murphy et al. </a:t>
            </a:r>
            <a:r>
              <a:rPr lang="fr-BE" dirty="0" err="1" smtClean="0"/>
              <a:t>JRF</a:t>
            </a:r>
            <a:r>
              <a:rPr lang="fr-BE" dirty="0" smtClean="0"/>
              <a:t> 1990, 90,523-533</a:t>
            </a:r>
          </a:p>
          <a:p>
            <a:r>
              <a:rPr lang="fr-BE" dirty="0" smtClean="0"/>
              <a:t>2 Sartori et al. J </a:t>
            </a:r>
            <a:r>
              <a:rPr lang="fr-BE" dirty="0" err="1" smtClean="0"/>
              <a:t>Dairy</a:t>
            </a:r>
            <a:r>
              <a:rPr lang="fr-BE" dirty="0" smtClean="0"/>
              <a:t> </a:t>
            </a:r>
            <a:r>
              <a:rPr lang="fr-BE" dirty="0" err="1" smtClean="0"/>
              <a:t>Sci</a:t>
            </a:r>
            <a:r>
              <a:rPr lang="fr-BE" dirty="0" smtClean="0"/>
              <a:t> 2004 87 905-920</a:t>
            </a:r>
          </a:p>
          <a:p>
            <a:r>
              <a:rPr lang="fr-BE" dirty="0" smtClean="0"/>
              <a:t>3 </a:t>
            </a:r>
            <a:r>
              <a:rPr lang="fr-BE" dirty="0" err="1" smtClean="0"/>
              <a:t>Colazo</a:t>
            </a:r>
            <a:r>
              <a:rPr lang="fr-BE" dirty="0" smtClean="0"/>
              <a:t> et</a:t>
            </a:r>
            <a:r>
              <a:rPr lang="fr-BE" baseline="0" dirty="0" smtClean="0"/>
              <a:t> al. Theriogenology 2015 84 377-383</a:t>
            </a:r>
          </a:p>
          <a:p>
            <a:endParaRPr lang="fr-BE" baseline="0" dirty="0" smtClean="0"/>
          </a:p>
          <a:p>
            <a:r>
              <a:rPr lang="fr-BE" baseline="0" dirty="0" smtClean="0"/>
              <a:t>L’</a:t>
            </a:r>
            <a:r>
              <a:rPr lang="fr-BE" baseline="0" dirty="0" err="1" smtClean="0"/>
              <a:t>oestradiol</a:t>
            </a:r>
            <a:r>
              <a:rPr lang="fr-BE" baseline="0" dirty="0" smtClean="0"/>
              <a:t> folliculaire a plusieurs effets (</a:t>
            </a:r>
            <a:r>
              <a:rPr lang="fr-BE" baseline="0" dirty="0" err="1" smtClean="0"/>
              <a:t>cfr</a:t>
            </a:r>
            <a:r>
              <a:rPr lang="fr-BE" baseline="0" dirty="0" smtClean="0"/>
              <a:t> Perry et al. 2005)</a:t>
            </a:r>
          </a:p>
          <a:p>
            <a:r>
              <a:rPr lang="fr-BE" baseline="0" dirty="0" smtClean="0"/>
              <a:t>Renforcement de la prolifération des cellules de la granuleuse</a:t>
            </a:r>
          </a:p>
          <a:p>
            <a:r>
              <a:rPr lang="fr-BE" baseline="0" dirty="0" smtClean="0"/>
              <a:t>Stimulation de l’activité de la </a:t>
            </a:r>
            <a:r>
              <a:rPr lang="fr-BE" baseline="0" dirty="0" err="1" smtClean="0"/>
              <a:t>FSH</a:t>
            </a:r>
            <a:r>
              <a:rPr lang="fr-BE" baseline="0" dirty="0" smtClean="0"/>
              <a:t> sur l’aromatase et donc </a:t>
            </a:r>
            <a:r>
              <a:rPr lang="fr-BE" baseline="0" dirty="0" err="1" smtClean="0"/>
              <a:t>renfocement</a:t>
            </a:r>
            <a:r>
              <a:rPr lang="fr-BE" baseline="0" dirty="0" smtClean="0"/>
              <a:t> de la synthèse d’</a:t>
            </a:r>
            <a:r>
              <a:rPr lang="fr-BE" baseline="0" dirty="0" err="1" smtClean="0"/>
              <a:t>ostradiol</a:t>
            </a:r>
            <a:endParaRPr lang="fr-BE" baseline="0" dirty="0" smtClean="0"/>
          </a:p>
          <a:p>
            <a:r>
              <a:rPr lang="fr-BE" baseline="0" dirty="0" smtClean="0"/>
              <a:t>Formation de gap-</a:t>
            </a:r>
            <a:r>
              <a:rPr lang="fr-BE" baseline="0" dirty="0" err="1" smtClean="0"/>
              <a:t>junctions</a:t>
            </a:r>
            <a:endParaRPr lang="fr-BE" baseline="0" dirty="0" smtClean="0"/>
          </a:p>
          <a:p>
            <a:r>
              <a:rPr lang="fr-BE" baseline="0" dirty="0" smtClean="0"/>
              <a:t>Stimulation de la capacité de synthèse de P4 par la </a:t>
            </a:r>
            <a:r>
              <a:rPr lang="fr-BE" baseline="0" dirty="0" err="1" smtClean="0"/>
              <a:t>LH</a:t>
            </a:r>
            <a:endParaRPr lang="fr-BE" baseline="0" dirty="0" smtClean="0"/>
          </a:p>
          <a:p>
            <a:r>
              <a:rPr lang="fr-BE" baseline="0" dirty="0" smtClean="0"/>
              <a:t>Apparition de récepteurs à la </a:t>
            </a:r>
            <a:r>
              <a:rPr lang="fr-BE" baseline="0" dirty="0" err="1" smtClean="0"/>
              <a:t>LH</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26</a:t>
            </a:fld>
            <a:endParaRPr lang="fr-BE"/>
          </a:p>
        </p:txBody>
      </p:sp>
    </p:spTree>
    <p:extLst>
      <p:ext uri="{BB962C8B-B14F-4D97-AF65-F5344CB8AC3E}">
        <p14:creationId xmlns:p14="http://schemas.microsoft.com/office/powerpoint/2010/main" val="175733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fr-BE" baseline="0" dirty="0" err="1" smtClean="0"/>
              <a:t>Voirt</a:t>
            </a:r>
            <a:r>
              <a:rPr lang="fr-BE" baseline="0" dirty="0" smtClean="0"/>
              <a:t> aussi les protocoles de </a:t>
            </a:r>
            <a:r>
              <a:rPr lang="fr-BE" baseline="0" dirty="0" err="1" smtClean="0"/>
              <a:t>Chebel</a:t>
            </a:r>
            <a:r>
              <a:rPr lang="fr-BE" baseline="0" dirty="0" smtClean="0"/>
              <a:t> et al. JDS 2006 89 4205-4219 et de </a:t>
            </a:r>
            <a:r>
              <a:rPr lang="fr-BE" baseline="0" dirty="0" err="1" smtClean="0"/>
              <a:t>Rutigliano</a:t>
            </a:r>
            <a:r>
              <a:rPr lang="fr-BE" baseline="0" dirty="0" smtClean="0"/>
              <a:t> et al. JDS 2008 91 3323-3336</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fr-BE" baseline="0" dirty="0" smtClean="0"/>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fr-BE" baseline="0" dirty="0" smtClean="0"/>
              <a:t>L’administration de P4 sous la forme d’un IVP4 contribue à augmenter le % de gestation (34,2 vs 29,6 v%) quelque soit le taux de P4 au moment du début du protocole </a:t>
            </a:r>
            <a:r>
              <a:rPr lang="fr-BE" baseline="0" dirty="0" err="1" smtClean="0"/>
              <a:t>Ovsynch</a:t>
            </a:r>
            <a:r>
              <a:rPr lang="fr-BE" baseline="0" dirty="0" smtClean="0"/>
              <a:t> (</a:t>
            </a:r>
            <a:r>
              <a:rPr lang="fr-BE" baseline="0" dirty="0" err="1" smtClean="0"/>
              <a:t>Bisinotto</a:t>
            </a:r>
            <a:r>
              <a:rPr lang="fr-BE" baseline="0" dirty="0" smtClean="0"/>
              <a:t> et al. </a:t>
            </a:r>
            <a:r>
              <a:rPr lang="fr-BE" baseline="0" dirty="0" err="1" smtClean="0"/>
              <a:t>JDS</a:t>
            </a:r>
            <a:r>
              <a:rPr lang="fr-BE" baseline="0" dirty="0" smtClean="0"/>
              <a:t> 2014 </a:t>
            </a:r>
            <a:r>
              <a:rPr lang="fr-BE" baseline="0" dirty="0" err="1" smtClean="0"/>
              <a:t>suppl</a:t>
            </a:r>
            <a:r>
              <a:rPr lang="fr-BE" baseline="0" dirty="0" smtClean="0"/>
              <a:t> 1 in </a:t>
            </a:r>
            <a:r>
              <a:rPr lang="fr-BE" baseline="0" dirty="0" err="1" smtClean="0"/>
              <a:t>press</a:t>
            </a:r>
            <a:r>
              <a:rPr lang="fr-BE" baseline="0" dirty="0" smtClean="0"/>
              <a:t> abs)  (</a:t>
            </a:r>
            <a:r>
              <a:rPr lang="fr-BE" baseline="0" dirty="0" err="1" smtClean="0"/>
              <a:t>cfr</a:t>
            </a:r>
            <a:r>
              <a:rPr lang="fr-BE" baseline="0" dirty="0" smtClean="0"/>
              <a:t> </a:t>
            </a:r>
            <a:r>
              <a:rPr lang="fr-BE" baseline="0" dirty="0" err="1" smtClean="0"/>
              <a:t>metaanalyse</a:t>
            </a:r>
            <a:r>
              <a:rPr lang="fr-BE" baseline="0" dirty="0" smtClean="0"/>
              <a:t>) : le taux de gestation reste néanmoins inférieur si les vaches ne sont pas cyclées lors de la 1</a:t>
            </a:r>
            <a:r>
              <a:rPr lang="fr-BE" baseline="30000" dirty="0" smtClean="0"/>
              <a:t>ère</a:t>
            </a:r>
            <a:r>
              <a:rPr lang="fr-BE" baseline="0" dirty="0" smtClean="0"/>
              <a:t> injection de GnRH. Cet IVP4 augmente de 0,8 à 1 </a:t>
            </a:r>
            <a:r>
              <a:rPr lang="fr-BE" baseline="0" dirty="0" err="1" smtClean="0"/>
              <a:t>ng</a:t>
            </a:r>
            <a:r>
              <a:rPr lang="fr-BE" baseline="0" dirty="0" smtClean="0"/>
              <a:t> la concentration de P4 (</a:t>
            </a:r>
            <a:r>
              <a:rPr lang="fr-BE" baseline="0" dirty="0" err="1" smtClean="0"/>
              <a:t>Cerri</a:t>
            </a:r>
            <a:r>
              <a:rPr lang="fr-BE" baseline="0" dirty="0" smtClean="0"/>
              <a:t> et al. Animal Reproduction Science 2009 110 56-70;  Lima et al. </a:t>
            </a:r>
            <a:r>
              <a:rPr lang="fr-BE" baseline="0" dirty="0" err="1" smtClean="0"/>
              <a:t>JDS</a:t>
            </a:r>
            <a:r>
              <a:rPr lang="fr-BE" baseline="0" dirty="0" smtClean="0"/>
              <a:t> 2009 92 5436-5446 . La mise en place de deux IVP4 (</a:t>
            </a:r>
            <a:r>
              <a:rPr lang="fr-BE" baseline="0" dirty="0" err="1" smtClean="0"/>
              <a:t>CIDR</a:t>
            </a:r>
            <a:r>
              <a:rPr lang="fr-BE" baseline="0" dirty="0" smtClean="0"/>
              <a:t>) augmente la concentration de 2,65 </a:t>
            </a:r>
            <a:r>
              <a:rPr lang="fr-BE" baseline="0" dirty="0" err="1" smtClean="0"/>
              <a:t>ng</a:t>
            </a:r>
            <a:r>
              <a:rPr lang="fr-BE" baseline="0" dirty="0" smtClean="0"/>
              <a:t> et permet d’obtenir des taux de gestation comparables à ceux d’animaux cyclés (</a:t>
            </a:r>
            <a:r>
              <a:rPr lang="fr-BE" baseline="0" dirty="0" err="1" smtClean="0"/>
              <a:t>Bisinotto</a:t>
            </a:r>
            <a:r>
              <a:rPr lang="fr-BE" baseline="0" dirty="0" smtClean="0"/>
              <a:t> et al. </a:t>
            </a:r>
            <a:r>
              <a:rPr lang="fr-BE" baseline="0" dirty="0" err="1" smtClean="0"/>
              <a:t>JDS</a:t>
            </a:r>
            <a:r>
              <a:rPr lang="fr-BE" baseline="0" dirty="0" smtClean="0"/>
              <a:t> 2013 96 2214-2225; Lima et al. 2009, </a:t>
            </a:r>
            <a:r>
              <a:rPr lang="fr-BE" baseline="0" dirty="0" err="1" smtClean="0"/>
              <a:t>Denicol</a:t>
            </a:r>
            <a:r>
              <a:rPr lang="fr-BE" baseline="0" dirty="0" smtClean="0"/>
              <a:t> et al. 2012 95 1794-1806)</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fr-BE" baseline="0" dirty="0" smtClean="0"/>
          </a:p>
          <a:p>
            <a:r>
              <a:rPr lang="fr-BE" dirty="0" smtClean="0"/>
              <a:t>L’ovulation apparaît</a:t>
            </a:r>
            <a:r>
              <a:rPr lang="fr-BE" baseline="0" dirty="0" smtClean="0"/>
              <a:t> 16 à 40 heures après l’injection de </a:t>
            </a:r>
            <a:r>
              <a:rPr lang="fr-BE" baseline="0" dirty="0" err="1" smtClean="0"/>
              <a:t>oestradiol</a:t>
            </a:r>
            <a:r>
              <a:rPr lang="fr-BE" baseline="0" dirty="0" smtClean="0"/>
              <a:t> benzoate </a:t>
            </a:r>
            <a:r>
              <a:rPr lang="fr-BE" baseline="0" dirty="0" err="1" smtClean="0"/>
              <a:t>Hanlon</a:t>
            </a:r>
            <a:r>
              <a:rPr lang="fr-BE" baseline="0" dirty="0" smtClean="0"/>
              <a:t> et al. </a:t>
            </a:r>
            <a:r>
              <a:rPr lang="fr-BE" baseline="0" dirty="0" err="1" smtClean="0"/>
              <a:t>Theriogenology</a:t>
            </a:r>
            <a:r>
              <a:rPr lang="fr-BE" baseline="0" dirty="0" smtClean="0"/>
              <a:t> 199747 963-975 et 24 à 32 h après l’injection de la GnRH (</a:t>
            </a:r>
            <a:r>
              <a:rPr lang="fr-BE" baseline="0" dirty="0" err="1" smtClean="0"/>
              <a:t>Pursley</a:t>
            </a:r>
            <a:r>
              <a:rPr lang="fr-BE" baseline="0" dirty="0" smtClean="0"/>
              <a:t> et al. </a:t>
            </a:r>
            <a:r>
              <a:rPr lang="fr-BE" baseline="0" dirty="0" err="1" smtClean="0"/>
              <a:t>Theriogenology</a:t>
            </a:r>
            <a:r>
              <a:rPr lang="fr-BE" baseline="0" dirty="0" smtClean="0"/>
              <a:t> 1995 44 915-923</a:t>
            </a:r>
          </a:p>
          <a:p>
            <a:r>
              <a:rPr lang="fr-BE" baseline="0" dirty="0" smtClean="0"/>
              <a:t>L’ovulation apparaît 55,4 heures après l’injection de </a:t>
            </a:r>
            <a:r>
              <a:rPr lang="fr-BE" baseline="0" dirty="0" err="1" smtClean="0"/>
              <a:t>cypionate</a:t>
            </a:r>
            <a:r>
              <a:rPr lang="fr-BE" baseline="0" dirty="0" smtClean="0"/>
              <a:t> d’</a:t>
            </a:r>
            <a:r>
              <a:rPr lang="fr-BE" baseline="0" dirty="0" err="1" smtClean="0"/>
              <a:t>oetradiol</a:t>
            </a:r>
            <a:r>
              <a:rPr lang="fr-BE" baseline="0" dirty="0" smtClean="0"/>
              <a:t> (</a:t>
            </a:r>
            <a:r>
              <a:rPr lang="fr-BE" baseline="0" dirty="0" err="1" smtClean="0"/>
              <a:t>Pancarci</a:t>
            </a:r>
            <a:r>
              <a:rPr lang="fr-BE" baseline="0" dirty="0" smtClean="0"/>
              <a:t> et al. </a:t>
            </a:r>
            <a:r>
              <a:rPr lang="fr-BE" baseline="0" dirty="0" err="1" smtClean="0"/>
              <a:t>JDS</a:t>
            </a:r>
            <a:r>
              <a:rPr lang="fr-BE" baseline="0" dirty="0" smtClean="0"/>
              <a:t> 2002 85 122-131)</a:t>
            </a:r>
            <a:endParaRPr lang="fr-BE" dirty="0" smtClean="0"/>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fr-BE" baseline="0" dirty="0" smtClean="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27</a:t>
            </a:fld>
            <a:endParaRPr lang="fr-BE"/>
          </a:p>
        </p:txBody>
      </p:sp>
    </p:spTree>
    <p:extLst>
      <p:ext uri="{BB962C8B-B14F-4D97-AF65-F5344CB8AC3E}">
        <p14:creationId xmlns:p14="http://schemas.microsoft.com/office/powerpoint/2010/main" val="2549149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1 Murphy et al. </a:t>
            </a:r>
            <a:r>
              <a:rPr lang="fr-BE" dirty="0" err="1" smtClean="0"/>
              <a:t>JRF</a:t>
            </a:r>
            <a:r>
              <a:rPr lang="fr-BE" dirty="0" smtClean="0"/>
              <a:t> 1990, 90,523-533</a:t>
            </a:r>
          </a:p>
          <a:p>
            <a:r>
              <a:rPr lang="fr-BE" dirty="0" smtClean="0"/>
              <a:t>2 Sartori et al. J </a:t>
            </a:r>
            <a:r>
              <a:rPr lang="fr-BE" dirty="0" err="1" smtClean="0"/>
              <a:t>Dairy</a:t>
            </a:r>
            <a:r>
              <a:rPr lang="fr-BE" dirty="0" smtClean="0"/>
              <a:t> </a:t>
            </a:r>
            <a:r>
              <a:rPr lang="fr-BE" dirty="0" err="1" smtClean="0"/>
              <a:t>Sci</a:t>
            </a:r>
            <a:r>
              <a:rPr lang="fr-BE" dirty="0" smtClean="0"/>
              <a:t> 2004 87 905-920</a:t>
            </a:r>
          </a:p>
          <a:p>
            <a:r>
              <a:rPr lang="fr-BE" dirty="0" smtClean="0"/>
              <a:t>3 </a:t>
            </a:r>
            <a:r>
              <a:rPr lang="fr-BE" dirty="0" err="1" smtClean="0"/>
              <a:t>Colazo</a:t>
            </a:r>
            <a:r>
              <a:rPr lang="fr-BE" dirty="0" smtClean="0"/>
              <a:t> et</a:t>
            </a:r>
            <a:r>
              <a:rPr lang="fr-BE" baseline="0" dirty="0" smtClean="0"/>
              <a:t> al. Theriogenology 2015 84 377-383</a:t>
            </a:r>
          </a:p>
          <a:p>
            <a:endParaRPr lang="fr-BE" baseline="0" dirty="0" smtClean="0"/>
          </a:p>
          <a:p>
            <a:r>
              <a:rPr lang="fr-BE" baseline="0" dirty="0" smtClean="0"/>
              <a:t>L’</a:t>
            </a:r>
            <a:r>
              <a:rPr lang="fr-BE" baseline="0" dirty="0" err="1" smtClean="0"/>
              <a:t>oestradiol</a:t>
            </a:r>
            <a:r>
              <a:rPr lang="fr-BE" baseline="0" dirty="0" smtClean="0"/>
              <a:t> folliculaire a plusieurs effets (</a:t>
            </a:r>
            <a:r>
              <a:rPr lang="fr-BE" baseline="0" dirty="0" err="1" smtClean="0"/>
              <a:t>cfr</a:t>
            </a:r>
            <a:r>
              <a:rPr lang="fr-BE" baseline="0" dirty="0" smtClean="0"/>
              <a:t> Perry et al. 2005)</a:t>
            </a:r>
          </a:p>
          <a:p>
            <a:r>
              <a:rPr lang="fr-BE" baseline="0" dirty="0" smtClean="0"/>
              <a:t>Renforcement de la prolifération des cellules de la granuleuse</a:t>
            </a:r>
          </a:p>
          <a:p>
            <a:r>
              <a:rPr lang="fr-BE" baseline="0" dirty="0" smtClean="0"/>
              <a:t>Stimulation de l’activité de la </a:t>
            </a:r>
            <a:r>
              <a:rPr lang="fr-BE" baseline="0" dirty="0" err="1" smtClean="0"/>
              <a:t>FSH</a:t>
            </a:r>
            <a:r>
              <a:rPr lang="fr-BE" baseline="0" dirty="0" smtClean="0"/>
              <a:t> sur l’aromatase et donc </a:t>
            </a:r>
            <a:r>
              <a:rPr lang="fr-BE" baseline="0" dirty="0" err="1" smtClean="0"/>
              <a:t>renfocement</a:t>
            </a:r>
            <a:r>
              <a:rPr lang="fr-BE" baseline="0" dirty="0" smtClean="0"/>
              <a:t> de la synthèse d’</a:t>
            </a:r>
            <a:r>
              <a:rPr lang="fr-BE" baseline="0" dirty="0" err="1" smtClean="0"/>
              <a:t>ostradiol</a:t>
            </a:r>
            <a:endParaRPr lang="fr-BE" baseline="0" dirty="0" smtClean="0"/>
          </a:p>
          <a:p>
            <a:r>
              <a:rPr lang="fr-BE" baseline="0" dirty="0" smtClean="0"/>
              <a:t>Formation de gap-</a:t>
            </a:r>
            <a:r>
              <a:rPr lang="fr-BE" baseline="0" dirty="0" err="1" smtClean="0"/>
              <a:t>junctions</a:t>
            </a:r>
            <a:endParaRPr lang="fr-BE" baseline="0" dirty="0" smtClean="0"/>
          </a:p>
          <a:p>
            <a:r>
              <a:rPr lang="fr-BE" baseline="0" dirty="0" smtClean="0"/>
              <a:t>Stimulation de la capacité de synthèse de P4 par la </a:t>
            </a:r>
            <a:r>
              <a:rPr lang="fr-BE" baseline="0" dirty="0" err="1" smtClean="0"/>
              <a:t>LH</a:t>
            </a:r>
            <a:endParaRPr lang="fr-BE" baseline="0" dirty="0" smtClean="0"/>
          </a:p>
          <a:p>
            <a:r>
              <a:rPr lang="fr-BE" baseline="0" dirty="0" smtClean="0"/>
              <a:t>Apparition de récepteurs à la </a:t>
            </a:r>
            <a:r>
              <a:rPr lang="fr-BE" baseline="0" dirty="0" err="1" smtClean="0"/>
              <a:t>LH</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28</a:t>
            </a:fld>
            <a:endParaRPr lang="fr-BE"/>
          </a:p>
        </p:txBody>
      </p:sp>
    </p:spTree>
    <p:extLst>
      <p:ext uri="{BB962C8B-B14F-4D97-AF65-F5344CB8AC3E}">
        <p14:creationId xmlns:p14="http://schemas.microsoft.com/office/powerpoint/2010/main" val="794313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BE" sz="1200" dirty="0" smtClean="0">
                <a:latin typeface="Arial Narrow" panose="020B0606020202030204" pitchFamily="34" charset="0"/>
              </a:rPr>
              <a:t>Une</a:t>
            </a:r>
            <a:r>
              <a:rPr lang="fr-BE" sz="1200" baseline="0" dirty="0" smtClean="0">
                <a:latin typeface="Arial Narrow" panose="020B0606020202030204" pitchFamily="34" charset="0"/>
              </a:rPr>
              <a:t> concentration trop élevée en P4 lors de l’IA réduit la fertilité (</a:t>
            </a:r>
            <a:r>
              <a:rPr lang="fr-BE" sz="1200" baseline="0" dirty="0" err="1" smtClean="0">
                <a:latin typeface="Arial Narrow" panose="020B0606020202030204" pitchFamily="34" charset="0"/>
              </a:rPr>
              <a:t>Souza</a:t>
            </a:r>
            <a:r>
              <a:rPr lang="fr-BE" sz="1200" baseline="0" dirty="0" smtClean="0">
                <a:latin typeface="Arial Narrow" panose="020B0606020202030204" pitchFamily="34" charset="0"/>
              </a:rPr>
              <a:t> et al. </a:t>
            </a:r>
            <a:r>
              <a:rPr lang="fr-BE" sz="1200" baseline="0" dirty="0" err="1" smtClean="0">
                <a:latin typeface="Arial Narrow" panose="020B0606020202030204" pitchFamily="34" charset="0"/>
              </a:rPr>
              <a:t>JDS</a:t>
            </a:r>
            <a:r>
              <a:rPr lang="fr-BE" sz="1200" baseline="0" dirty="0" smtClean="0">
                <a:latin typeface="Arial Narrow" panose="020B0606020202030204" pitchFamily="34" charset="0"/>
              </a:rPr>
              <a:t> 2007 90 4623-4634, </a:t>
            </a:r>
            <a:r>
              <a:rPr lang="fr-BE" sz="1200" dirty="0" err="1" smtClean="0">
                <a:latin typeface="Arial Narrow" panose="020B0606020202030204" pitchFamily="34" charset="0"/>
              </a:rPr>
              <a:t>Brusveen</a:t>
            </a:r>
            <a:r>
              <a:rPr lang="fr-BE" sz="1200" dirty="0" smtClean="0">
                <a:latin typeface="Arial Narrow" panose="020B0606020202030204" pitchFamily="34" charset="0"/>
              </a:rPr>
              <a:t> et al </a:t>
            </a:r>
            <a:r>
              <a:rPr lang="fr-BE" sz="1200" dirty="0" err="1" smtClean="0">
                <a:latin typeface="Arial Narrow" panose="020B0606020202030204" pitchFamily="34" charset="0"/>
              </a:rPr>
              <a:t>JDS</a:t>
            </a:r>
            <a:r>
              <a:rPr lang="fr-BE" sz="1200" dirty="0" smtClean="0">
                <a:latin typeface="Arial Narrow" panose="020B0606020202030204" pitchFamily="34" charset="0"/>
              </a:rPr>
              <a:t> 2008 91 1044-1052 , </a:t>
            </a:r>
            <a:r>
              <a:rPr lang="fr-BE" sz="1200" dirty="0" err="1" smtClean="0">
                <a:latin typeface="Arial Narrow" panose="020B0606020202030204" pitchFamily="34" charset="0"/>
              </a:rPr>
              <a:t>Bisinotto</a:t>
            </a:r>
            <a:r>
              <a:rPr lang="fr-BE" sz="1200" dirty="0" smtClean="0">
                <a:latin typeface="Arial Narrow" panose="020B0606020202030204" pitchFamily="34" charset="0"/>
              </a:rPr>
              <a:t> et al. </a:t>
            </a:r>
            <a:r>
              <a:rPr lang="fr-BE" sz="1200" dirty="0" err="1" smtClean="0">
                <a:latin typeface="Arial Narrow" panose="020B0606020202030204" pitchFamily="34" charset="0"/>
              </a:rPr>
              <a:t>JDS</a:t>
            </a:r>
            <a:r>
              <a:rPr lang="fr-BE" sz="1200" dirty="0" smtClean="0">
                <a:latin typeface="Arial Narrow" panose="020B0606020202030204" pitchFamily="34" charset="0"/>
              </a:rPr>
              <a:t> 2010</a:t>
            </a:r>
            <a:r>
              <a:rPr lang="fr-BE" sz="1200" baseline="0" dirty="0" smtClean="0">
                <a:latin typeface="Arial Narrow" panose="020B0606020202030204" pitchFamily="34" charset="0"/>
              </a:rPr>
              <a:t> 93 5798-5808), Giordano et al. </a:t>
            </a:r>
            <a:r>
              <a:rPr lang="fr-BE" sz="1200" baseline="0" dirty="0" err="1" smtClean="0">
                <a:latin typeface="Arial Narrow" panose="020B0606020202030204" pitchFamily="34" charset="0"/>
              </a:rPr>
              <a:t>JDS</a:t>
            </a:r>
            <a:r>
              <a:rPr lang="fr-BE" sz="1200" baseline="0" dirty="0" smtClean="0">
                <a:latin typeface="Arial Narrow" panose="020B0606020202030204" pitchFamily="34" charset="0"/>
              </a:rPr>
              <a:t> 2012 95 639-653, </a:t>
            </a:r>
            <a:r>
              <a:rPr lang="fr-BE" sz="1200" baseline="0" dirty="0" err="1" smtClean="0">
                <a:latin typeface="Arial Narrow" panose="020B0606020202030204" pitchFamily="34" charset="0"/>
              </a:rPr>
              <a:t>Theriogenology</a:t>
            </a:r>
            <a:r>
              <a:rPr lang="fr-BE" sz="1200" baseline="0" dirty="0" smtClean="0">
                <a:latin typeface="Arial Narrow" panose="020B0606020202030204" pitchFamily="34" charset="0"/>
              </a:rPr>
              <a:t> 2013 80 773-783). De même, des IA réalisées après la détection de l’</a:t>
            </a:r>
            <a:r>
              <a:rPr lang="fr-BE" sz="1200" baseline="0" dirty="0" err="1" smtClean="0">
                <a:latin typeface="Arial Narrow" panose="020B0606020202030204" pitchFamily="34" charset="0"/>
              </a:rPr>
              <a:t>oestrus</a:t>
            </a:r>
            <a:r>
              <a:rPr lang="fr-BE" sz="1200" baseline="0" dirty="0" smtClean="0">
                <a:latin typeface="Arial Narrow" panose="020B0606020202030204" pitchFamily="34" charset="0"/>
              </a:rPr>
              <a:t> peuvent s’accompagner d’augmentations mineurs de la P4 mais préjudiciables à la fertilité (De Silva et al. </a:t>
            </a:r>
            <a:r>
              <a:rPr lang="fr-BE" sz="1200" baseline="0" dirty="0" err="1" smtClean="0">
                <a:latin typeface="Arial Narrow" panose="020B0606020202030204" pitchFamily="34" charset="0"/>
              </a:rPr>
              <a:t>JDS</a:t>
            </a:r>
            <a:r>
              <a:rPr lang="fr-BE" sz="1200" baseline="0" dirty="0" smtClean="0">
                <a:latin typeface="Arial Narrow" panose="020B0606020202030204" pitchFamily="34" charset="0"/>
              </a:rPr>
              <a:t> 1981 64 2409-2418, </a:t>
            </a:r>
            <a:r>
              <a:rPr lang="fr-BE" sz="1200" baseline="0" dirty="0" err="1" smtClean="0">
                <a:latin typeface="Arial Narrow" panose="020B0606020202030204" pitchFamily="34" charset="0"/>
              </a:rPr>
              <a:t>Ghalnem</a:t>
            </a:r>
            <a:r>
              <a:rPr lang="fr-BE" sz="1200" baseline="0" dirty="0" smtClean="0">
                <a:latin typeface="Arial Narrow" panose="020B0606020202030204" pitchFamily="34" charset="0"/>
              </a:rPr>
              <a:t> et al. Reproduction in </a:t>
            </a:r>
            <a:r>
              <a:rPr lang="fr-BE" sz="1200" baseline="0" dirty="0" err="1" smtClean="0">
                <a:latin typeface="Arial Narrow" panose="020B0606020202030204" pitchFamily="34" charset="0"/>
              </a:rPr>
              <a:t>domestic</a:t>
            </a: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animals</a:t>
            </a:r>
            <a:r>
              <a:rPr lang="fr-BE" sz="1200" baseline="0" dirty="0" smtClean="0">
                <a:latin typeface="Arial Narrow" panose="020B0606020202030204" pitchFamily="34" charset="0"/>
              </a:rPr>
              <a:t> 2006 41 180-183, </a:t>
            </a:r>
            <a:r>
              <a:rPr lang="fr-BE" sz="1200" baseline="0" dirty="0" err="1" smtClean="0">
                <a:latin typeface="Arial Narrow" panose="020B0606020202030204" pitchFamily="34" charset="0"/>
              </a:rPr>
              <a:t>Waldman</a:t>
            </a:r>
            <a:r>
              <a:rPr lang="fr-BE" sz="1200" baseline="0" dirty="0" smtClean="0">
                <a:latin typeface="Arial Narrow" panose="020B0606020202030204" pitchFamily="34" charset="0"/>
              </a:rPr>
              <a:t> et al. Animal Reproduction Science 2001, 65 33-41). Après un </a:t>
            </a:r>
            <a:r>
              <a:rPr lang="fr-BE" sz="1200" baseline="0" dirty="0" err="1" smtClean="0">
                <a:latin typeface="Arial Narrow" panose="020B0606020202030204" pitchFamily="34" charset="0"/>
              </a:rPr>
              <a:t>Ovsynch</a:t>
            </a:r>
            <a:r>
              <a:rPr lang="fr-BE" sz="1200" baseline="0" dirty="0" smtClean="0">
                <a:latin typeface="Arial Narrow" panose="020B0606020202030204" pitchFamily="34" charset="0"/>
              </a:rPr>
              <a:t>, 5 à 30 % des vaches ne présentent pas une régression complète du </a:t>
            </a:r>
            <a:r>
              <a:rPr lang="fr-BE" sz="1200" baseline="0" dirty="0" err="1" smtClean="0">
                <a:latin typeface="Arial Narrow" panose="020B0606020202030204" pitchFamily="34" charset="0"/>
              </a:rPr>
              <a:t>CJ</a:t>
            </a:r>
            <a:r>
              <a:rPr lang="fr-BE" sz="1200" baseline="0" dirty="0" smtClean="0">
                <a:latin typeface="Arial Narrow" panose="020B0606020202030204" pitchFamily="34" charset="0"/>
              </a:rPr>
              <a:t> (Moreira et al. JAS 2000 78 1568-1576,  </a:t>
            </a:r>
            <a:r>
              <a:rPr lang="fr-BE" sz="1200" baseline="0" dirty="0" err="1" smtClean="0">
                <a:latin typeface="Arial Narrow" panose="020B0606020202030204" pitchFamily="34" charset="0"/>
              </a:rPr>
              <a:t>Gumen</a:t>
            </a:r>
            <a:r>
              <a:rPr lang="fr-BE" sz="1200" baseline="0" dirty="0" smtClean="0">
                <a:latin typeface="Arial Narrow" panose="020B0606020202030204" pitchFamily="34" charset="0"/>
              </a:rPr>
              <a:t> et al. </a:t>
            </a:r>
            <a:r>
              <a:rPr lang="fr-BE" sz="1200" baseline="0" dirty="0" err="1" smtClean="0">
                <a:latin typeface="Arial Narrow" panose="020B0606020202030204" pitchFamily="34" charset="0"/>
              </a:rPr>
              <a:t>JDS</a:t>
            </a:r>
            <a:r>
              <a:rPr lang="fr-BE" sz="1200" baseline="0" dirty="0" smtClean="0">
                <a:latin typeface="Arial Narrow" panose="020B0606020202030204" pitchFamily="34" charset="0"/>
              </a:rPr>
              <a:t> 2003 86 3184-3194, </a:t>
            </a:r>
            <a:r>
              <a:rPr lang="fr-BE" sz="1200" baseline="0" dirty="0" err="1" smtClean="0">
                <a:latin typeface="Arial Narrow" panose="020B0606020202030204" pitchFamily="34" charset="0"/>
              </a:rPr>
              <a:t>Souza</a:t>
            </a:r>
            <a:r>
              <a:rPr lang="fr-BE" sz="1200" baseline="0" dirty="0" smtClean="0">
                <a:latin typeface="Arial Narrow" panose="020B0606020202030204" pitchFamily="34" charset="0"/>
              </a:rPr>
              <a:t> et al. </a:t>
            </a:r>
            <a:r>
              <a:rPr lang="fr-BE" sz="1200" baseline="0" dirty="0" err="1" smtClean="0">
                <a:latin typeface="Arial Narrow" panose="020B0606020202030204" pitchFamily="34" charset="0"/>
              </a:rPr>
              <a:t>JDS</a:t>
            </a:r>
            <a:r>
              <a:rPr lang="fr-BE" sz="1200" baseline="0" dirty="0" smtClean="0">
                <a:latin typeface="Arial Narrow" panose="020B0606020202030204" pitchFamily="34" charset="0"/>
              </a:rPr>
              <a:t> 2007 90 4623-4634, </a:t>
            </a:r>
            <a:r>
              <a:rPr lang="fr-BE" sz="1200" baseline="0" dirty="0" err="1" smtClean="0">
                <a:latin typeface="Arial Narrow" panose="020B0606020202030204" pitchFamily="34" charset="0"/>
              </a:rPr>
              <a:t>Brusveen</a:t>
            </a:r>
            <a:r>
              <a:rPr lang="fr-BE" sz="1200" baseline="0" dirty="0" smtClean="0">
                <a:latin typeface="Arial Narrow" panose="020B0606020202030204" pitchFamily="34" charset="0"/>
              </a:rPr>
              <a:t> et al. </a:t>
            </a:r>
            <a:r>
              <a:rPr lang="fr-BE" sz="1200" baseline="0" dirty="0" err="1" smtClean="0">
                <a:latin typeface="Arial Narrow" panose="020B0606020202030204" pitchFamily="34" charset="0"/>
              </a:rPr>
              <a:t>JDS</a:t>
            </a:r>
            <a:r>
              <a:rPr lang="fr-BE" sz="1200" baseline="0" dirty="0" smtClean="0">
                <a:latin typeface="Arial Narrow" panose="020B0606020202030204" pitchFamily="34" charset="0"/>
              </a:rPr>
              <a:t> 2009 92 1412-1422,  Martins et al. </a:t>
            </a:r>
            <a:r>
              <a:rPr lang="fr-BE" sz="1200" baseline="0" dirty="0" err="1" smtClean="0">
                <a:latin typeface="Arial Narrow" panose="020B0606020202030204" pitchFamily="34" charset="0"/>
              </a:rPr>
              <a:t>JDS</a:t>
            </a:r>
            <a:r>
              <a:rPr lang="fr-BE" sz="1200" baseline="0" dirty="0" smtClean="0">
                <a:latin typeface="Arial Narrow" panose="020B0606020202030204" pitchFamily="34" charset="0"/>
              </a:rPr>
              <a:t> 2011 94 2815-2824,  Giordano et al. 2013 </a:t>
            </a:r>
            <a:r>
              <a:rPr lang="fr-BE" sz="1200" baseline="0" dirty="0" err="1" smtClean="0">
                <a:latin typeface="Arial Narrow" panose="020B0606020202030204" pitchFamily="34" charset="0"/>
              </a:rPr>
              <a:t>Theriogenology</a:t>
            </a:r>
            <a:r>
              <a:rPr lang="fr-BE" sz="1200" baseline="0" dirty="0" smtClean="0">
                <a:latin typeface="Arial Narrow" panose="020B0606020202030204" pitchFamily="34" charset="0"/>
              </a:rPr>
              <a:t> 80 773-783). Il est également intéressant d’observer que la probabilité d’avoir une lutéolyse complète est proportionnelle à la concentration de la P4 au moment de l’injection de la PGF2a : elle s’accompagne également d’une meilleure fertilité (50 vs 28 %) (Martins et al. JDS 20119 4 2815-2824, Moreira et al. </a:t>
            </a:r>
            <a:r>
              <a:rPr lang="fr-BE" sz="1200" baseline="0" dirty="0" err="1" smtClean="0">
                <a:latin typeface="Arial Narrow" panose="020B0606020202030204" pitchFamily="34" charset="0"/>
              </a:rPr>
              <a:t>Theriogenology</a:t>
            </a:r>
            <a:r>
              <a:rPr lang="fr-BE" sz="1200" baseline="0" dirty="0" smtClean="0">
                <a:latin typeface="Arial Narrow" panose="020B0606020202030204" pitchFamily="34" charset="0"/>
              </a:rPr>
              <a:t> 2000, 53, 1305-1319, Stevenson et al. JDS 1999, 82, 506-515.)</a:t>
            </a:r>
            <a:endParaRPr lang="fr-BE" sz="1200" dirty="0" smtClean="0">
              <a:latin typeface="Arial Narrow" panose="020B0606020202030204" pitchFamily="34" charset="0"/>
            </a:endParaRPr>
          </a:p>
          <a:p>
            <a:pPr marL="171450" indent="-171450">
              <a:buFont typeface="Arial" charset="0"/>
              <a:buChar char="•"/>
            </a:pPr>
            <a:endParaRPr lang="fr-BE" sz="1200" dirty="0" smtClean="0">
              <a:latin typeface="Arial Narrow" panose="020B0606020202030204" pitchFamily="34" charset="0"/>
            </a:endParaRPr>
          </a:p>
          <a:p>
            <a:pPr marL="171450" indent="-171450">
              <a:buFont typeface="Arial" charset="0"/>
              <a:buChar char="•"/>
            </a:pPr>
            <a:endParaRPr lang="fr-BE" sz="1200" dirty="0" smtClean="0">
              <a:latin typeface="Arial Narrow" panose="020B0606020202030204" pitchFamily="34" charset="0"/>
            </a:endParaRPr>
          </a:p>
          <a:p>
            <a:pPr marL="171450" indent="-171450">
              <a:buFont typeface="Arial" charset="0"/>
              <a:buChar char="•"/>
            </a:pPr>
            <a:endParaRPr lang="fr-BE" sz="1200" dirty="0" smtClean="0">
              <a:latin typeface="Arial Narrow" panose="020B0606020202030204" pitchFamily="34" charset="0"/>
            </a:endParaRPr>
          </a:p>
          <a:p>
            <a:pPr marL="171450" indent="-171450">
              <a:buFont typeface="Arial" charset="0"/>
              <a:buChar char="•"/>
            </a:pPr>
            <a:r>
              <a:rPr lang="fr-BE" sz="1200" dirty="0" smtClean="0">
                <a:latin typeface="Arial Narrow" panose="020B0606020202030204" pitchFamily="34" charset="0"/>
              </a:rPr>
              <a:t>* vaches viandeuses : </a:t>
            </a:r>
            <a:r>
              <a:rPr lang="fr-BE" sz="1200" dirty="0" err="1" smtClean="0">
                <a:latin typeface="Arial Narrow" panose="020B0606020202030204" pitchFamily="34" charset="0"/>
              </a:rPr>
              <a:t>Meneghetti</a:t>
            </a:r>
            <a:r>
              <a:rPr lang="fr-BE" sz="1200" dirty="0" smtClean="0">
                <a:latin typeface="Arial Narrow" panose="020B0606020202030204" pitchFamily="34" charset="0"/>
              </a:rPr>
              <a:t> et al. 2009, Peres et al. 2009, Bridges et al. 2010, Bridges et al. </a:t>
            </a:r>
            <a:r>
              <a:rPr lang="fr-BE" sz="1200" dirty="0" err="1" smtClean="0">
                <a:latin typeface="Arial Narrow" panose="020B0606020202030204" pitchFamily="34" charset="0"/>
              </a:rPr>
              <a:t>Theriogenology</a:t>
            </a:r>
            <a:r>
              <a:rPr lang="fr-BE" sz="1200" dirty="0" smtClean="0">
                <a:latin typeface="Arial Narrow" panose="020B0606020202030204" pitchFamily="34" charset="0"/>
              </a:rPr>
              <a:t> 2008, 69,843-851</a:t>
            </a:r>
          </a:p>
          <a:p>
            <a:pPr marL="171450" indent="-171450">
              <a:buFont typeface="Arial" charset="0"/>
              <a:buChar char="•"/>
            </a:pPr>
            <a:r>
              <a:rPr lang="fr-BE" sz="1200" dirty="0" smtClean="0">
                <a:latin typeface="Arial Narrow" panose="020B0606020202030204" pitchFamily="34" charset="0"/>
              </a:rPr>
              <a:t>** Peters et </a:t>
            </a:r>
            <a:r>
              <a:rPr lang="fr-BE" sz="1200" dirty="0" err="1" smtClean="0">
                <a:latin typeface="Arial Narrow" panose="020B0606020202030204" pitchFamily="34" charset="0"/>
              </a:rPr>
              <a:t>Pursley</a:t>
            </a:r>
            <a:r>
              <a:rPr lang="fr-BE" sz="1200" dirty="0" smtClean="0">
                <a:latin typeface="Arial Narrow" panose="020B0606020202030204" pitchFamily="34" charset="0"/>
              </a:rPr>
              <a:t> </a:t>
            </a:r>
            <a:r>
              <a:rPr lang="fr-BE" sz="1200" dirty="0" err="1" smtClean="0">
                <a:latin typeface="Arial Narrow" panose="020B0606020202030204" pitchFamily="34" charset="0"/>
              </a:rPr>
              <a:t>Theriogenology</a:t>
            </a:r>
            <a:r>
              <a:rPr lang="fr-BE" sz="1200" dirty="0" smtClean="0">
                <a:latin typeface="Arial Narrow" panose="020B0606020202030204" pitchFamily="34" charset="0"/>
              </a:rPr>
              <a:t> 2003 60 1197-1204, Ribeiro et al. </a:t>
            </a:r>
            <a:r>
              <a:rPr lang="fr-BE" sz="1200" dirty="0" err="1" smtClean="0">
                <a:latin typeface="Arial Narrow" panose="020B0606020202030204" pitchFamily="34" charset="0"/>
              </a:rPr>
              <a:t>JDS</a:t>
            </a:r>
            <a:r>
              <a:rPr lang="fr-BE" sz="1200" dirty="0" smtClean="0">
                <a:latin typeface="Arial Narrow" panose="020B0606020202030204" pitchFamily="34" charset="0"/>
              </a:rPr>
              <a:t> 2012 95 2513-2522; Pereira et al. </a:t>
            </a:r>
            <a:r>
              <a:rPr lang="fr-BE" sz="1200" dirty="0" err="1" smtClean="0">
                <a:latin typeface="Arial Narrow" panose="020B0606020202030204" pitchFamily="34" charset="0"/>
              </a:rPr>
              <a:t>JDS</a:t>
            </a:r>
            <a:r>
              <a:rPr lang="fr-BE" sz="1200" dirty="0" smtClean="0">
                <a:latin typeface="Arial Narrow" panose="020B0606020202030204" pitchFamily="34" charset="0"/>
              </a:rPr>
              <a:t> 2013 96 2837-2846, Santos et al. JDS 2010</a:t>
            </a:r>
            <a:r>
              <a:rPr lang="fr-BE" sz="1200" baseline="0" dirty="0" smtClean="0">
                <a:latin typeface="Arial Narrow" panose="020B0606020202030204" pitchFamily="34" charset="0"/>
              </a:rPr>
              <a:t> </a:t>
            </a:r>
            <a:r>
              <a:rPr lang="fr-BE" sz="1200" dirty="0" smtClean="0">
                <a:latin typeface="Arial Narrow" panose="020B0606020202030204" pitchFamily="34" charset="0"/>
              </a:rPr>
              <a:t>93 2976-2842 : on</a:t>
            </a:r>
            <a:r>
              <a:rPr lang="fr-BE" sz="1200" baseline="0" dirty="0" smtClean="0">
                <a:latin typeface="Arial Narrow" panose="020B0606020202030204" pitchFamily="34" charset="0"/>
              </a:rPr>
              <a:t> permet ainsi à la </a:t>
            </a:r>
            <a:r>
              <a:rPr lang="fr-BE" sz="1200" baseline="0" dirty="0" err="1" smtClean="0">
                <a:latin typeface="Arial Narrow" panose="020B0606020202030204" pitchFamily="34" charset="0"/>
              </a:rPr>
              <a:t>GNrH</a:t>
            </a:r>
            <a:r>
              <a:rPr lang="fr-BE" sz="1200" baseline="0" dirty="0" smtClean="0">
                <a:latin typeface="Arial Narrow" panose="020B0606020202030204" pitchFamily="34" charset="0"/>
              </a:rPr>
              <a:t> d’induire l’ovulation d’un follicule de plus grand diamètre. </a:t>
            </a:r>
            <a:endParaRPr lang="fr-BE" sz="1200" dirty="0" smtClean="0">
              <a:latin typeface="Arial Narrow" panose="020B0606020202030204" pitchFamily="34" charset="0"/>
            </a:endParaRPr>
          </a:p>
          <a:p>
            <a:pPr marL="171450" indent="-171450">
              <a:buFont typeface="Arial" charset="0"/>
              <a:buChar char="•"/>
            </a:pPr>
            <a:r>
              <a:rPr lang="fr-BE" sz="1200" dirty="0" smtClean="0">
                <a:latin typeface="Arial Narrow" panose="020B0606020202030204" pitchFamily="34" charset="0"/>
              </a:rPr>
              <a:t>*** </a:t>
            </a:r>
            <a:r>
              <a:rPr lang="fr-BE" sz="1200" dirty="0" err="1" smtClean="0">
                <a:latin typeface="Arial Narrow" panose="020B0606020202030204" pitchFamily="34" charset="0"/>
              </a:rPr>
              <a:t>Pursley</a:t>
            </a:r>
            <a:r>
              <a:rPr lang="fr-BE" sz="1200" dirty="0" smtClean="0">
                <a:latin typeface="Arial Narrow" panose="020B0606020202030204" pitchFamily="34" charset="0"/>
              </a:rPr>
              <a:t> et al. 1998 JDS 81 2139-2144 , </a:t>
            </a:r>
            <a:r>
              <a:rPr lang="fr-BE" sz="1200" dirty="0" err="1" smtClean="0">
                <a:latin typeface="Arial Narrow" panose="020B0606020202030204" pitchFamily="34" charset="0"/>
              </a:rPr>
              <a:t>Brusveen</a:t>
            </a:r>
            <a:r>
              <a:rPr lang="fr-BE" sz="1200" dirty="0" smtClean="0">
                <a:latin typeface="Arial Narrow" panose="020B0606020202030204" pitchFamily="34" charset="0"/>
              </a:rPr>
              <a:t> et al JDS 2008 91 1044-1052 </a:t>
            </a:r>
          </a:p>
          <a:p>
            <a:pPr marL="171450" indent="-171450">
              <a:buFont typeface="Arial" charset="0"/>
              <a:buChar char="•"/>
            </a:pPr>
            <a:r>
              <a:rPr lang="fr-BE" sz="1200" dirty="0" smtClean="0">
                <a:latin typeface="Arial Narrow" panose="020B0606020202030204" pitchFamily="34" charset="0"/>
              </a:rPr>
              <a:t>**** : </a:t>
            </a:r>
            <a:r>
              <a:rPr lang="fr-BE" sz="1200" dirty="0" err="1" smtClean="0">
                <a:latin typeface="Arial Narrow" panose="020B0606020202030204" pitchFamily="34" charset="0"/>
              </a:rPr>
              <a:t>Meneghetti</a:t>
            </a:r>
            <a:r>
              <a:rPr lang="fr-BE" sz="1200" dirty="0" smtClean="0">
                <a:latin typeface="Arial Narrow" panose="020B0606020202030204" pitchFamily="34" charset="0"/>
              </a:rPr>
              <a:t> et al. 2009, Peres et al. 2009, Dias et al. </a:t>
            </a:r>
            <a:r>
              <a:rPr lang="fr-BE" sz="1200" dirty="0" err="1" smtClean="0">
                <a:latin typeface="Arial Narrow" panose="020B0606020202030204" pitchFamily="34" charset="0"/>
              </a:rPr>
              <a:t>Theriogenology</a:t>
            </a:r>
            <a:r>
              <a:rPr lang="fr-BE" sz="1200" baseline="0" dirty="0" smtClean="0">
                <a:latin typeface="Arial Narrow" panose="020B0606020202030204" pitchFamily="34" charset="0"/>
              </a:rPr>
              <a:t> 72 378-385</a:t>
            </a:r>
          </a:p>
          <a:p>
            <a:pPr marL="171450" indent="-171450">
              <a:buFont typeface="Arial" charset="0"/>
              <a:buChar char="•"/>
            </a:pP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Souza</a:t>
            </a:r>
            <a:r>
              <a:rPr lang="fr-BE" sz="1200" baseline="0" dirty="0" smtClean="0">
                <a:latin typeface="Arial Narrow" panose="020B0606020202030204" pitchFamily="34" charset="0"/>
              </a:rPr>
              <a:t> et al. 2007; </a:t>
            </a:r>
            <a:r>
              <a:rPr lang="fr-BE" sz="1200" baseline="0" dirty="0" err="1" smtClean="0">
                <a:latin typeface="Arial Narrow" panose="020B0606020202030204" pitchFamily="34" charset="0"/>
              </a:rPr>
              <a:t>Brusveen</a:t>
            </a:r>
            <a:r>
              <a:rPr lang="fr-BE" sz="1200" baseline="0" dirty="0" smtClean="0">
                <a:latin typeface="Arial Narrow" panose="020B0606020202030204" pitchFamily="34" charset="0"/>
              </a:rPr>
              <a:t> et al. 2009, Martins et al. JDS 2011 94 2806-2814</a:t>
            </a:r>
            <a:endParaRPr lang="fr-BE" sz="1200" dirty="0" smtClean="0">
              <a:latin typeface="Arial Narrow" panose="020B0606020202030204" pitchFamily="34" charset="0"/>
            </a:endParaRPr>
          </a:p>
          <a:p>
            <a:pPr marL="171450" indent="-171450">
              <a:buFont typeface="Arial" charset="0"/>
              <a:buChar char="•"/>
            </a:pPr>
            <a:endParaRPr lang="fr-BE" sz="1200" dirty="0" smtClean="0">
              <a:latin typeface="Arial Narrow" panose="020B0606020202030204" pitchFamily="34" charset="0"/>
            </a:endParaRPr>
          </a:p>
          <a:p>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29</a:t>
            </a:fld>
            <a:endParaRPr lang="fr-BE"/>
          </a:p>
        </p:txBody>
      </p:sp>
    </p:spTree>
    <p:extLst>
      <p:ext uri="{BB962C8B-B14F-4D97-AF65-F5344CB8AC3E}">
        <p14:creationId xmlns:p14="http://schemas.microsoft.com/office/powerpoint/2010/main" val="3432710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Arial" charset="0"/>
              <a:buChar char="•"/>
            </a:pPr>
            <a:r>
              <a:rPr lang="fr-BE" dirty="0" smtClean="0"/>
              <a:t>Selon les essais de Santos et al. </a:t>
            </a:r>
            <a:r>
              <a:rPr lang="fr-BE" dirty="0" err="1" smtClean="0"/>
              <a:t>JDS</a:t>
            </a:r>
            <a:r>
              <a:rPr lang="fr-BE" dirty="0" smtClean="0"/>
              <a:t> 2010 93 2976-2988, Ribeiro et al. </a:t>
            </a:r>
            <a:r>
              <a:rPr lang="fr-BE" dirty="0" err="1" smtClean="0"/>
              <a:t>Theriogenology</a:t>
            </a:r>
            <a:r>
              <a:rPr lang="fr-BE" dirty="0" smtClean="0"/>
              <a:t> 2012 78 273-284, </a:t>
            </a:r>
            <a:r>
              <a:rPr lang="fr-BE" dirty="0" err="1" smtClean="0"/>
              <a:t>Nascimento</a:t>
            </a:r>
            <a:r>
              <a:rPr lang="fr-BE" dirty="0" smtClean="0"/>
              <a:t> et al. </a:t>
            </a:r>
            <a:r>
              <a:rPr lang="fr-BE" dirty="0" err="1" smtClean="0"/>
              <a:t>Theriogenology</a:t>
            </a:r>
            <a:r>
              <a:rPr lang="fr-BE" dirty="0" smtClean="0"/>
              <a:t> 2013</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30</a:t>
            </a:fld>
            <a:endParaRPr lang="fr-BE"/>
          </a:p>
        </p:txBody>
      </p:sp>
    </p:spTree>
    <p:extLst>
      <p:ext uri="{BB962C8B-B14F-4D97-AF65-F5344CB8AC3E}">
        <p14:creationId xmlns:p14="http://schemas.microsoft.com/office/powerpoint/2010/main" val="4252219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1 Murphy et al. </a:t>
            </a:r>
            <a:r>
              <a:rPr lang="fr-BE" dirty="0" err="1" smtClean="0"/>
              <a:t>JRF</a:t>
            </a:r>
            <a:r>
              <a:rPr lang="fr-BE" dirty="0" smtClean="0"/>
              <a:t> 1990, 90,523-533</a:t>
            </a:r>
          </a:p>
          <a:p>
            <a:r>
              <a:rPr lang="fr-BE" dirty="0" smtClean="0"/>
              <a:t>2 Sartori et al. J </a:t>
            </a:r>
            <a:r>
              <a:rPr lang="fr-BE" dirty="0" err="1" smtClean="0"/>
              <a:t>Dairy</a:t>
            </a:r>
            <a:r>
              <a:rPr lang="fr-BE" dirty="0" smtClean="0"/>
              <a:t> </a:t>
            </a:r>
            <a:r>
              <a:rPr lang="fr-BE" dirty="0" err="1" smtClean="0"/>
              <a:t>Sci</a:t>
            </a:r>
            <a:r>
              <a:rPr lang="fr-BE" dirty="0" smtClean="0"/>
              <a:t> 2004 87 905-920</a:t>
            </a:r>
          </a:p>
          <a:p>
            <a:r>
              <a:rPr lang="fr-BE" dirty="0" smtClean="0"/>
              <a:t>3 </a:t>
            </a:r>
            <a:r>
              <a:rPr lang="fr-BE" dirty="0" err="1" smtClean="0"/>
              <a:t>Colazo</a:t>
            </a:r>
            <a:r>
              <a:rPr lang="fr-BE" dirty="0" smtClean="0"/>
              <a:t> et</a:t>
            </a:r>
            <a:r>
              <a:rPr lang="fr-BE" baseline="0" dirty="0" smtClean="0"/>
              <a:t> al. Theriogenology 2015 84 377-383</a:t>
            </a:r>
          </a:p>
          <a:p>
            <a:endParaRPr lang="fr-BE" baseline="0" dirty="0" smtClean="0"/>
          </a:p>
          <a:p>
            <a:r>
              <a:rPr lang="fr-BE" baseline="0" dirty="0" smtClean="0"/>
              <a:t>L’</a:t>
            </a:r>
            <a:r>
              <a:rPr lang="fr-BE" baseline="0" dirty="0" err="1" smtClean="0"/>
              <a:t>oestradiol</a:t>
            </a:r>
            <a:r>
              <a:rPr lang="fr-BE" baseline="0" dirty="0" smtClean="0"/>
              <a:t> folliculaire a plusieurs effets (</a:t>
            </a:r>
            <a:r>
              <a:rPr lang="fr-BE" baseline="0" dirty="0" err="1" smtClean="0"/>
              <a:t>cfr</a:t>
            </a:r>
            <a:r>
              <a:rPr lang="fr-BE" baseline="0" dirty="0" smtClean="0"/>
              <a:t> Perry et al. 2005)</a:t>
            </a:r>
          </a:p>
          <a:p>
            <a:r>
              <a:rPr lang="fr-BE" baseline="0" dirty="0" smtClean="0"/>
              <a:t>Renforcement de la prolifération des cellules de la granuleuse</a:t>
            </a:r>
          </a:p>
          <a:p>
            <a:r>
              <a:rPr lang="fr-BE" baseline="0" dirty="0" smtClean="0"/>
              <a:t>Stimulation de l’activité de la </a:t>
            </a:r>
            <a:r>
              <a:rPr lang="fr-BE" baseline="0" dirty="0" err="1" smtClean="0"/>
              <a:t>FSH</a:t>
            </a:r>
            <a:r>
              <a:rPr lang="fr-BE" baseline="0" dirty="0" smtClean="0"/>
              <a:t> sur l’aromatase et donc </a:t>
            </a:r>
            <a:r>
              <a:rPr lang="fr-BE" baseline="0" dirty="0" err="1" smtClean="0"/>
              <a:t>renfocement</a:t>
            </a:r>
            <a:r>
              <a:rPr lang="fr-BE" baseline="0" dirty="0" smtClean="0"/>
              <a:t> de la synthèse d’</a:t>
            </a:r>
            <a:r>
              <a:rPr lang="fr-BE" baseline="0" dirty="0" err="1" smtClean="0"/>
              <a:t>ostradiol</a:t>
            </a:r>
            <a:endParaRPr lang="fr-BE" baseline="0" dirty="0" smtClean="0"/>
          </a:p>
          <a:p>
            <a:r>
              <a:rPr lang="fr-BE" baseline="0" dirty="0" smtClean="0"/>
              <a:t>Formation de gap-</a:t>
            </a:r>
            <a:r>
              <a:rPr lang="fr-BE" baseline="0" dirty="0" err="1" smtClean="0"/>
              <a:t>junctions</a:t>
            </a:r>
            <a:endParaRPr lang="fr-BE" baseline="0" dirty="0" smtClean="0"/>
          </a:p>
          <a:p>
            <a:r>
              <a:rPr lang="fr-BE" baseline="0" dirty="0" smtClean="0"/>
              <a:t>Stimulation de la capacité de synthèse de P4 par la </a:t>
            </a:r>
            <a:r>
              <a:rPr lang="fr-BE" baseline="0" dirty="0" err="1" smtClean="0"/>
              <a:t>LH</a:t>
            </a:r>
            <a:endParaRPr lang="fr-BE" baseline="0" dirty="0" smtClean="0"/>
          </a:p>
          <a:p>
            <a:r>
              <a:rPr lang="fr-BE" baseline="0" dirty="0" smtClean="0"/>
              <a:t>Apparition de récepteurs à la </a:t>
            </a:r>
            <a:r>
              <a:rPr lang="fr-BE" baseline="0" dirty="0" err="1" smtClean="0"/>
              <a:t>LH</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11</a:t>
            </a:fld>
            <a:endParaRPr lang="fr-BE"/>
          </a:p>
        </p:txBody>
      </p:sp>
    </p:spTree>
    <p:extLst>
      <p:ext uri="{BB962C8B-B14F-4D97-AF65-F5344CB8AC3E}">
        <p14:creationId xmlns:p14="http://schemas.microsoft.com/office/powerpoint/2010/main" val="675794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BE" sz="1200" dirty="0" smtClean="0"/>
              <a:t>* </a:t>
            </a:r>
            <a:r>
              <a:rPr lang="fr-BE" dirty="0" smtClean="0"/>
              <a:t>Giordano et al. JDS</a:t>
            </a:r>
            <a:r>
              <a:rPr lang="fr-BE" baseline="0" dirty="0" smtClean="0"/>
              <a:t> 2012 95 639 653</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BE" baseline="0" dirty="0" smtClean="0"/>
              <a:t>* Santos et al. JDS 2010 93 2976-2988</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BE" baseline="0" dirty="0" smtClean="0"/>
              <a:t>* </a:t>
            </a:r>
            <a:r>
              <a:rPr lang="fr-BE" baseline="0" dirty="0" err="1" smtClean="0"/>
              <a:t>Brusveen</a:t>
            </a:r>
            <a:r>
              <a:rPr lang="fr-BE" baseline="0" dirty="0" smtClean="0"/>
              <a:t> et al. JDS 2009 92 1412-1422</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BE" baseline="0" dirty="0" smtClean="0"/>
              <a:t>* </a:t>
            </a:r>
            <a:r>
              <a:rPr lang="fr-BE" baseline="0" dirty="0" err="1" smtClean="0"/>
              <a:t>Souza</a:t>
            </a:r>
            <a:r>
              <a:rPr lang="fr-BE" baseline="0" dirty="0" smtClean="0"/>
              <a:t> et al. JDS 2007 90 4623-4634</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BE" baseline="0" dirty="0" smtClean="0"/>
              <a:t>* Martin set al. JDS 2011 94 2815-2824</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BE" baseline="0" dirty="0" smtClean="0"/>
              <a:t>** Ribeiro et al. </a:t>
            </a:r>
            <a:r>
              <a:rPr lang="fr-BE" baseline="0" dirty="0" err="1" smtClean="0"/>
              <a:t>Theriogenology</a:t>
            </a:r>
            <a:r>
              <a:rPr lang="fr-BE" baseline="0" dirty="0" smtClean="0"/>
              <a:t> 2012 78 273-284</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BE" baseline="0" dirty="0" smtClean="0"/>
              <a:t>** Santos et al. JDS 2010 93 2976-2988</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BE" baseline="0" dirty="0" smtClean="0"/>
              <a:t>*** Ribeiro et al. </a:t>
            </a:r>
            <a:r>
              <a:rPr lang="fr-BE" baseline="0" dirty="0" err="1" smtClean="0"/>
              <a:t>Theriogenology</a:t>
            </a:r>
            <a:r>
              <a:rPr lang="fr-BE" baseline="0" dirty="0" smtClean="0"/>
              <a:t> 2012 78 273-284</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BE" baseline="0" dirty="0" smtClean="0"/>
              <a:t>**** </a:t>
            </a:r>
            <a:r>
              <a:rPr lang="fr-BE" dirty="0" smtClean="0"/>
              <a:t>Giordano et al. </a:t>
            </a:r>
            <a:r>
              <a:rPr lang="fr-BE" dirty="0" err="1" smtClean="0"/>
              <a:t>Theriogenology</a:t>
            </a:r>
            <a:r>
              <a:rPr lang="fr-BE" dirty="0" smtClean="0"/>
              <a:t> 2013 80 773-783</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BE" baseline="0" dirty="0" smtClean="0"/>
              <a:t>***** </a:t>
            </a:r>
            <a:r>
              <a:rPr lang="fr-BE" baseline="0" dirty="0" err="1" smtClean="0"/>
              <a:t>Brusveen</a:t>
            </a:r>
            <a:r>
              <a:rPr lang="fr-BE" baseline="0" dirty="0" smtClean="0"/>
              <a:t> et al. JDS 2009 92 1412-1422</a:t>
            </a:r>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31</a:t>
            </a:fld>
            <a:endParaRPr lang="fr-BE"/>
          </a:p>
        </p:txBody>
      </p:sp>
    </p:spTree>
    <p:extLst>
      <p:ext uri="{BB962C8B-B14F-4D97-AF65-F5344CB8AC3E}">
        <p14:creationId xmlns:p14="http://schemas.microsoft.com/office/powerpoint/2010/main" val="1207576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BE" sz="1200" dirty="0" err="1" smtClean="0"/>
              <a:t>Prinzen</a:t>
            </a:r>
            <a:r>
              <a:rPr lang="fr-BE" sz="1200" dirty="0" smtClean="0"/>
              <a:t> et al. </a:t>
            </a:r>
            <a:r>
              <a:rPr lang="fr-BE" sz="1200" dirty="0" err="1" smtClean="0"/>
              <a:t>Tierartzliche</a:t>
            </a:r>
            <a:r>
              <a:rPr lang="fr-BE" sz="1200" dirty="0" smtClean="0"/>
              <a:t> </a:t>
            </a:r>
            <a:r>
              <a:rPr lang="fr-BE" sz="1200" dirty="0" err="1" smtClean="0"/>
              <a:t>Umschau</a:t>
            </a:r>
            <a:r>
              <a:rPr lang="fr-BE" sz="1200" dirty="0" smtClean="0"/>
              <a:t> 1991, 46, 27-35 </a:t>
            </a:r>
          </a:p>
          <a:p>
            <a:r>
              <a:rPr lang="fr-BE" sz="1200" dirty="0" smtClean="0"/>
              <a:t>Lopez-</a:t>
            </a:r>
            <a:r>
              <a:rPr lang="fr-BE" sz="1200" dirty="0" err="1" smtClean="0"/>
              <a:t>Gatius</a:t>
            </a:r>
            <a:r>
              <a:rPr lang="fr-BE" sz="1200" dirty="0" smtClean="0"/>
              <a:t> et al. </a:t>
            </a:r>
            <a:r>
              <a:rPr lang="fr-BE" sz="1200" dirty="0" err="1" smtClean="0"/>
              <a:t>Theriogenology</a:t>
            </a:r>
            <a:r>
              <a:rPr lang="fr-BE" sz="1200" dirty="0" smtClean="0"/>
              <a:t>, 2004, 62, 677-689.</a:t>
            </a:r>
          </a:p>
          <a:p>
            <a:r>
              <a:rPr lang="fr-BE" sz="1200" dirty="0" err="1" smtClean="0"/>
              <a:t>Archbald</a:t>
            </a:r>
            <a:r>
              <a:rPr lang="fr-BE" sz="1200" dirty="0" smtClean="0"/>
              <a:t> et al. </a:t>
            </a:r>
            <a:r>
              <a:rPr lang="fr-BE" sz="1200" dirty="0" err="1" smtClean="0"/>
              <a:t>Theriogenology</a:t>
            </a:r>
            <a:r>
              <a:rPr lang="fr-BE" sz="1200" dirty="0" smtClean="0"/>
              <a:t>, 1992, 37, 723-731</a:t>
            </a:r>
          </a:p>
          <a:p>
            <a:r>
              <a:rPr lang="fr-BE" sz="1200" dirty="0" err="1" smtClean="0"/>
              <a:t>Kauffold</a:t>
            </a:r>
            <a:r>
              <a:rPr lang="fr-BE" sz="1200" dirty="0" smtClean="0"/>
              <a:t> et al. </a:t>
            </a:r>
            <a:r>
              <a:rPr lang="fr-BE" sz="1200" dirty="0" err="1" smtClean="0"/>
              <a:t>Theriogenology</a:t>
            </a:r>
            <a:r>
              <a:rPr lang="fr-BE" sz="1200" dirty="0" smtClean="0"/>
              <a:t> 2009, 72, 741-746.</a:t>
            </a:r>
          </a:p>
          <a:p>
            <a:r>
              <a:rPr lang="fr-BE" sz="1200" dirty="0" err="1" smtClean="0"/>
              <a:t>Neglia</a:t>
            </a:r>
            <a:r>
              <a:rPr lang="fr-BE" sz="1200" dirty="0" smtClean="0"/>
              <a:t> et al. </a:t>
            </a:r>
            <a:r>
              <a:rPr lang="fr-BE" sz="1200" dirty="0" err="1" smtClean="0"/>
              <a:t>Theriogenology</a:t>
            </a:r>
            <a:r>
              <a:rPr lang="fr-BE" sz="1200" dirty="0" smtClean="0"/>
              <a:t> 2008, 69, 953-960</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dirty="0" smtClean="0"/>
              <a:t>Moreira et al. </a:t>
            </a:r>
            <a:r>
              <a:rPr lang="fr-BE" sz="1200" dirty="0" err="1" smtClean="0"/>
              <a:t>Theriogenology</a:t>
            </a:r>
            <a:r>
              <a:rPr lang="fr-BE" sz="1200" dirty="0" smtClean="0"/>
              <a:t>, 200053, 1305-1319; </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dirty="0" err="1" smtClean="0"/>
              <a:t>Colazo</a:t>
            </a:r>
            <a:r>
              <a:rPr lang="fr-BE" sz="1200" dirty="0" smtClean="0"/>
              <a:t> et al. </a:t>
            </a:r>
            <a:r>
              <a:rPr lang="fr-BE" sz="1200" dirty="0" err="1" smtClean="0"/>
              <a:t>Theriogenology</a:t>
            </a:r>
            <a:r>
              <a:rPr lang="fr-BE" sz="1200" dirty="0" smtClean="0"/>
              <a:t> 2013, 79, 833-841)</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dirty="0" smtClean="0"/>
              <a:t>Ambrose et al. </a:t>
            </a:r>
            <a:r>
              <a:rPr lang="fr-BE" sz="1200" dirty="0" err="1" smtClean="0"/>
              <a:t>Theriogenology</a:t>
            </a:r>
            <a:r>
              <a:rPr lang="fr-BE" sz="1200" dirty="0" smtClean="0"/>
              <a:t> 2015, 83, 529-534 les effets positifs d’une injection de </a:t>
            </a:r>
            <a:r>
              <a:rPr lang="fr-BE" sz="1200" dirty="0" err="1" smtClean="0"/>
              <a:t>dinoprost</a:t>
            </a:r>
            <a:r>
              <a:rPr lang="fr-BE" sz="1200" dirty="0" smtClean="0"/>
              <a:t> peuvent s’expliquer par (1) une augmentation de la contractilité utérine (</a:t>
            </a:r>
            <a:r>
              <a:rPr lang="fr-BE" sz="1200" dirty="0" err="1" smtClean="0"/>
              <a:t>Stolla</a:t>
            </a:r>
            <a:r>
              <a:rPr lang="fr-BE" sz="1200" dirty="0" smtClean="0"/>
              <a:t> et al. </a:t>
            </a:r>
            <a:r>
              <a:rPr lang="fr-BE" sz="1200" dirty="0" err="1" smtClean="0"/>
              <a:t>Berl</a:t>
            </a:r>
            <a:r>
              <a:rPr lang="fr-BE" sz="1200" dirty="0" smtClean="0"/>
              <a:t> Munch </a:t>
            </a:r>
            <a:r>
              <a:rPr lang="fr-BE" sz="1200" dirty="0" err="1" smtClean="0"/>
              <a:t>Tierarztl</a:t>
            </a:r>
            <a:r>
              <a:rPr lang="fr-BE" sz="1200" dirty="0" smtClean="0"/>
              <a:t> </a:t>
            </a:r>
            <a:r>
              <a:rPr lang="fr-BE" sz="1200" dirty="0" err="1" smtClean="0"/>
              <a:t>Wochenschr</a:t>
            </a:r>
            <a:r>
              <a:rPr lang="fr-BE" sz="1200" dirty="0" smtClean="0"/>
              <a:t> 1990, 103, 198-202) qui contribuerait</a:t>
            </a:r>
            <a:r>
              <a:rPr lang="fr-BE" sz="1200" baseline="0" dirty="0" smtClean="0"/>
              <a:t> à augmenter le transport du sperme (Hawk et al. JDS 1983, 66, 2645-2660), (2) un effet positif sur la libération de la LH (</a:t>
            </a:r>
            <a:r>
              <a:rPr lang="fr-BE" sz="1200" baseline="0" dirty="0" err="1" smtClean="0"/>
              <a:t>Randel</a:t>
            </a:r>
            <a:r>
              <a:rPr lang="fr-BE" sz="1200" baseline="0" dirty="0" smtClean="0"/>
              <a:t> et al. </a:t>
            </a:r>
            <a:r>
              <a:rPr lang="fr-BE" sz="1200" baseline="0" dirty="0" err="1" smtClean="0"/>
              <a:t>Theriogenology</a:t>
            </a:r>
            <a:r>
              <a:rPr lang="fr-BE" sz="1200" baseline="0" dirty="0" smtClean="0"/>
              <a:t>, 1996, 45, 643-654, </a:t>
            </a:r>
            <a:r>
              <a:rPr lang="fr-BE" sz="1200" baseline="0" dirty="0" err="1" smtClean="0"/>
              <a:t>Leonardi</a:t>
            </a:r>
            <a:r>
              <a:rPr lang="fr-BE" sz="1200" baseline="0" dirty="0" smtClean="0"/>
              <a:t> et al. </a:t>
            </a:r>
            <a:r>
              <a:rPr lang="fr-BE" sz="1200" baseline="0" dirty="0" err="1" smtClean="0"/>
              <a:t>Theriogenology</a:t>
            </a:r>
            <a:r>
              <a:rPr lang="fr-BE" sz="1200" baseline="0" dirty="0" smtClean="0"/>
              <a:t> 2012, 78, 1578-1582) et (3) une </a:t>
            </a:r>
            <a:r>
              <a:rPr lang="fr-BE" sz="1200" baseline="0" dirty="0" err="1" smtClean="0"/>
              <a:t>lutéolyse</a:t>
            </a:r>
            <a:r>
              <a:rPr lang="fr-BE" sz="1200" baseline="0" dirty="0" smtClean="0"/>
              <a:t> plus complète et donc une concentration moindre en progestérone favorable au transport de l’ovocyte et des spermatozoïdes</a:t>
            </a:r>
            <a:endParaRPr lang="fr-BE"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BE" sz="1200" dirty="0" smtClean="0"/>
          </a:p>
          <a:p>
            <a:endParaRPr lang="fr-BE" baseline="0" dirty="0" smtClean="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34</a:t>
            </a:fld>
            <a:endParaRPr lang="fr-BE"/>
          </a:p>
        </p:txBody>
      </p:sp>
    </p:spTree>
    <p:extLst>
      <p:ext uri="{BB962C8B-B14F-4D97-AF65-F5344CB8AC3E}">
        <p14:creationId xmlns:p14="http://schemas.microsoft.com/office/powerpoint/2010/main" val="153458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sz="1200" dirty="0" smtClean="0">
                <a:latin typeface="Arial Narrow" panose="020B0606020202030204" pitchFamily="34" charset="0"/>
              </a:rPr>
              <a:t>Bridges et al.</a:t>
            </a: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Anim</a:t>
            </a: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Reprod</a:t>
            </a: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Sci</a:t>
            </a:r>
            <a:r>
              <a:rPr lang="fr-BE" sz="1200" baseline="0" dirty="0" smtClean="0">
                <a:latin typeface="Arial Narrow" panose="020B0606020202030204" pitchFamily="34" charset="0"/>
              </a:rPr>
              <a:t> 2010 117 208-215</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dirty="0" smtClean="0">
                <a:latin typeface="Arial Narrow" panose="020B0606020202030204" pitchFamily="34" charset="0"/>
              </a:rPr>
              <a:t>L’induction d’une ovulation (2</a:t>
            </a:r>
            <a:r>
              <a:rPr lang="fr-BE" sz="1200" baseline="30000" dirty="0" smtClean="0">
                <a:latin typeface="Arial Narrow" panose="020B0606020202030204" pitchFamily="34" charset="0"/>
              </a:rPr>
              <a:t>ème</a:t>
            </a:r>
            <a:r>
              <a:rPr lang="fr-BE" sz="1200" dirty="0" smtClean="0">
                <a:latin typeface="Arial Narrow" panose="020B0606020202030204" pitchFamily="34" charset="0"/>
              </a:rPr>
              <a:t> injection de GnRH) d’un follicule</a:t>
            </a:r>
            <a:r>
              <a:rPr lang="fr-BE" sz="1200" baseline="0" dirty="0" smtClean="0">
                <a:latin typeface="Arial Narrow" panose="020B0606020202030204" pitchFamily="34" charset="0"/>
              </a:rPr>
              <a:t> dont le diamètre n’est pas suffisant entraîne une réduction de la fertilité (Peters et </a:t>
            </a:r>
            <a:r>
              <a:rPr lang="fr-BE" sz="1200" baseline="0" dirty="0" err="1" smtClean="0">
                <a:latin typeface="Arial Narrow" panose="020B0606020202030204" pitchFamily="34" charset="0"/>
              </a:rPr>
              <a:t>Pursley</a:t>
            </a: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Theriogenology</a:t>
            </a:r>
            <a:r>
              <a:rPr lang="fr-BE" sz="1200" baseline="0" dirty="0" smtClean="0">
                <a:latin typeface="Arial Narrow" panose="020B0606020202030204" pitchFamily="34" charset="0"/>
              </a:rPr>
              <a:t> 2003  60 1197-1204, </a:t>
            </a:r>
            <a:r>
              <a:rPr lang="fr-BE" sz="1200" baseline="0" dirty="0" err="1" smtClean="0">
                <a:latin typeface="Arial Narrow" panose="020B0606020202030204" pitchFamily="34" charset="0"/>
              </a:rPr>
              <a:t>Mussard</a:t>
            </a:r>
            <a:r>
              <a:rPr lang="fr-BE" sz="1200" baseline="0" dirty="0" smtClean="0">
                <a:latin typeface="Arial Narrow" panose="020B0606020202030204" pitchFamily="34" charset="0"/>
              </a:rPr>
              <a:t> et al. JAS 2007 85 937-943).  Il faut augmenter le </a:t>
            </a:r>
            <a:r>
              <a:rPr lang="fr-BE" sz="1200" baseline="0" dirty="0" err="1" smtClean="0">
                <a:latin typeface="Arial Narrow" panose="020B0606020202030204" pitchFamily="34" charset="0"/>
              </a:rPr>
              <a:t>prooestrus</a:t>
            </a:r>
            <a:r>
              <a:rPr lang="fr-BE" sz="1200" baseline="0" dirty="0" smtClean="0">
                <a:latin typeface="Arial Narrow" panose="020B0606020202030204" pitchFamily="34" charset="0"/>
              </a:rPr>
              <a:t> induit </a:t>
            </a:r>
            <a:r>
              <a:rPr lang="fr-BE" sz="1200" baseline="0" dirty="0" err="1" smtClean="0">
                <a:latin typeface="Arial Narrow" panose="020B0606020202030204" pitchFamily="34" charset="0"/>
              </a:rPr>
              <a:t>cad</a:t>
            </a:r>
            <a:r>
              <a:rPr lang="fr-BE" sz="1200" baseline="0" dirty="0" smtClean="0">
                <a:latin typeface="Arial Narrow" panose="020B0606020202030204" pitchFamily="34" charset="0"/>
              </a:rPr>
              <a:t> le temps entre l’injection de la PGF2a et celle de la GnRH. La fertilité dépend davantage de la concentration en </a:t>
            </a:r>
            <a:r>
              <a:rPr lang="fr-BE" sz="1200" baseline="0" dirty="0" err="1" smtClean="0">
                <a:latin typeface="Arial Narrow" panose="020B0606020202030204" pitchFamily="34" charset="0"/>
              </a:rPr>
              <a:t>oestradiol</a:t>
            </a:r>
            <a:r>
              <a:rPr lang="fr-BE" sz="1200" baseline="0" dirty="0" smtClean="0">
                <a:latin typeface="Arial Narrow" panose="020B0606020202030204" pitchFamily="34" charset="0"/>
              </a:rPr>
              <a:t> que du diamètre du follicule ou de son âge (Bridges et al. 2010, Peters et </a:t>
            </a:r>
            <a:r>
              <a:rPr lang="fr-BE" sz="1200" baseline="0" dirty="0" err="1" smtClean="0">
                <a:latin typeface="Arial Narrow" panose="020B0606020202030204" pitchFamily="34" charset="0"/>
              </a:rPr>
              <a:t>Pursley</a:t>
            </a:r>
            <a:r>
              <a:rPr lang="fr-BE" sz="1200" baseline="0" dirty="0" smtClean="0">
                <a:latin typeface="Arial Narrow" panose="020B0606020202030204" pitchFamily="34" charset="0"/>
              </a:rPr>
              <a:t> 2003, </a:t>
            </a:r>
            <a:r>
              <a:rPr lang="fr-BE" sz="1200" baseline="0" dirty="0" err="1" smtClean="0">
                <a:latin typeface="Arial Narrow" panose="020B0606020202030204" pitchFamily="34" charset="0"/>
              </a:rPr>
              <a:t>Vasconcelos</a:t>
            </a:r>
            <a:r>
              <a:rPr lang="fr-BE" sz="1200" baseline="0" dirty="0" smtClean="0">
                <a:latin typeface="Arial Narrow" panose="020B0606020202030204" pitchFamily="34" charset="0"/>
              </a:rPr>
              <a:t> et al. </a:t>
            </a:r>
            <a:r>
              <a:rPr lang="fr-BE" sz="1200" baseline="0" dirty="0" err="1" smtClean="0">
                <a:latin typeface="Arial Narrow" panose="020B0606020202030204" pitchFamily="34" charset="0"/>
              </a:rPr>
              <a:t>Theriogenology</a:t>
            </a:r>
            <a:r>
              <a:rPr lang="fr-BE" sz="1200" baseline="0" dirty="0" smtClean="0">
                <a:latin typeface="Arial Narrow" panose="020B0606020202030204" pitchFamily="34" charset="0"/>
              </a:rPr>
              <a:t> 20011 56 307-314, Perry et al. Proc </a:t>
            </a:r>
            <a:r>
              <a:rPr lang="fr-BE" sz="1200" baseline="0" dirty="0" err="1" smtClean="0">
                <a:latin typeface="Arial Narrow" panose="020B0606020202030204" pitchFamily="34" charset="0"/>
              </a:rPr>
              <a:t>Natl</a:t>
            </a: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Acad</a:t>
            </a: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Sci</a:t>
            </a:r>
            <a:r>
              <a:rPr lang="fr-BE" sz="1200" baseline="0" dirty="0" smtClean="0">
                <a:latin typeface="Arial Narrow" panose="020B0606020202030204" pitchFamily="34" charset="0"/>
              </a:rPr>
              <a:t> 2005 102 5628-5273, Lopes et al. </a:t>
            </a:r>
            <a:r>
              <a:rPr lang="fr-BE" sz="1200" baseline="0" dirty="0" err="1" smtClean="0">
                <a:latin typeface="Arial Narrow" panose="020B0606020202030204" pitchFamily="34" charset="0"/>
              </a:rPr>
              <a:t>Anim</a:t>
            </a: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Reprod</a:t>
            </a: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Sci</a:t>
            </a:r>
            <a:r>
              <a:rPr lang="fr-BE" sz="1200" baseline="0" dirty="0" smtClean="0">
                <a:latin typeface="Arial Narrow" panose="020B0606020202030204" pitchFamily="34" charset="0"/>
              </a:rPr>
              <a:t> 2007 99 34-43). Il a cependant été démontre qu’un diamètre folliculaire lors de l’ovulation &lt; 11 mm ou &gt; 17 mm s’accompagne d’une réduction de la fertilité </a:t>
            </a:r>
            <a:r>
              <a:rPr lang="fr-BE" sz="1200" baseline="0" dirty="0" err="1" smtClean="0">
                <a:latin typeface="Arial Narrow" panose="020B0606020202030204" pitchFamily="34" charset="0"/>
              </a:rPr>
              <a:t>Vasconcelos</a:t>
            </a:r>
            <a:r>
              <a:rPr lang="fr-BE" sz="1200" baseline="0" dirty="0" smtClean="0">
                <a:latin typeface="Arial Narrow" panose="020B0606020202030204" pitchFamily="34" charset="0"/>
              </a:rPr>
              <a:t> et al. </a:t>
            </a:r>
            <a:r>
              <a:rPr lang="fr-BE" sz="1200" baseline="0" dirty="0" err="1" smtClean="0">
                <a:latin typeface="Arial Narrow" panose="020B0606020202030204" pitchFamily="34" charset="0"/>
              </a:rPr>
              <a:t>Theriogenology</a:t>
            </a:r>
            <a:r>
              <a:rPr lang="fr-BE" sz="1200" baseline="0" dirty="0" smtClean="0">
                <a:latin typeface="Arial Narrow" panose="020B0606020202030204" pitchFamily="34" charset="0"/>
              </a:rPr>
              <a:t> 2001 56 307-314, </a:t>
            </a:r>
            <a:r>
              <a:rPr lang="fr-BE" sz="1200" baseline="0" dirty="0" err="1" smtClean="0">
                <a:latin typeface="Arial Narrow" panose="020B0606020202030204" pitchFamily="34" charset="0"/>
              </a:rPr>
              <a:t>Souza</a:t>
            </a:r>
            <a:r>
              <a:rPr lang="fr-BE" sz="1200" baseline="0" dirty="0" smtClean="0">
                <a:latin typeface="Arial Narrow" panose="020B0606020202030204" pitchFamily="34" charset="0"/>
              </a:rPr>
              <a:t> et a. </a:t>
            </a:r>
            <a:r>
              <a:rPr lang="fr-BE" sz="1200" baseline="0" dirty="0" err="1" smtClean="0">
                <a:latin typeface="Arial Narrow" panose="020B0606020202030204" pitchFamily="34" charset="0"/>
              </a:rPr>
              <a:t>JDS</a:t>
            </a:r>
            <a:r>
              <a:rPr lang="fr-BE" sz="1200" baseline="0" dirty="0" smtClean="0">
                <a:latin typeface="Arial Narrow" panose="020B0606020202030204" pitchFamily="34" charset="0"/>
              </a:rPr>
              <a:t> 2007 90 4623-4634, </a:t>
            </a:r>
            <a:r>
              <a:rPr lang="fr-BE" sz="1200" baseline="0" dirty="0" err="1" smtClean="0">
                <a:latin typeface="Arial Narrow" panose="020B0606020202030204" pitchFamily="34" charset="0"/>
              </a:rPr>
              <a:t>Wiltbank</a:t>
            </a:r>
            <a:r>
              <a:rPr lang="fr-BE" sz="1200" baseline="0" dirty="0" smtClean="0">
                <a:latin typeface="Arial Narrow" panose="020B0606020202030204" pitchFamily="34" charset="0"/>
              </a:rPr>
              <a:t> et al. </a:t>
            </a:r>
            <a:r>
              <a:rPr lang="fr-BE" sz="1200" baseline="0" dirty="0" err="1" smtClean="0">
                <a:latin typeface="Arial Narrow" panose="020B0606020202030204" pitchFamily="34" charset="0"/>
              </a:rPr>
              <a:t>Theriogenology</a:t>
            </a:r>
            <a:r>
              <a:rPr lang="fr-BE" sz="1200" baseline="0" dirty="0" smtClean="0">
                <a:latin typeface="Arial Narrow" panose="020B0606020202030204" pitchFamily="34" charset="0"/>
              </a:rPr>
              <a:t> 2011 76 1568-1582). Une induction de l’ovulation d’un follicule au diamètre réduit s’accompagne d’une diminution de la fertilité  du fait de la synthèse moindre d’</a:t>
            </a:r>
            <a:r>
              <a:rPr lang="fr-BE" sz="1200" baseline="0" dirty="0" err="1" smtClean="0">
                <a:latin typeface="Arial Narrow" panose="020B0606020202030204" pitchFamily="34" charset="0"/>
              </a:rPr>
              <a:t>oestradiol</a:t>
            </a:r>
            <a:r>
              <a:rPr lang="fr-BE" sz="1200" baseline="0" dirty="0" smtClean="0">
                <a:latin typeface="Arial Narrow" panose="020B0606020202030204" pitchFamily="34" charset="0"/>
              </a:rPr>
              <a:t>, d’une réduction de la synthèse de P4 et d’aune augmentation du nombre de </a:t>
            </a:r>
            <a:r>
              <a:rPr lang="fr-BE" sz="1200" baseline="0" dirty="0" err="1" smtClean="0">
                <a:latin typeface="Arial Narrow" panose="020B0606020202030204" pitchFamily="34" charset="0"/>
              </a:rPr>
              <a:t>SLP</a:t>
            </a: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Vasconcelos</a:t>
            </a:r>
            <a:r>
              <a:rPr lang="fr-BE" sz="1200" baseline="0" dirty="0" smtClean="0">
                <a:latin typeface="Arial Narrow" panose="020B0606020202030204" pitchFamily="34" charset="0"/>
              </a:rPr>
              <a:t> et al. 2001, Perry et al Proc </a:t>
            </a:r>
            <a:r>
              <a:rPr lang="fr-BE" sz="1200" baseline="0" dirty="0" err="1" smtClean="0">
                <a:latin typeface="Arial Narrow" panose="020B0606020202030204" pitchFamily="34" charset="0"/>
              </a:rPr>
              <a:t>Natl</a:t>
            </a: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Acad</a:t>
            </a: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Sci</a:t>
            </a:r>
            <a:r>
              <a:rPr lang="fr-BE" sz="1200" baseline="0" dirty="0" smtClean="0">
                <a:latin typeface="Arial Narrow" panose="020B0606020202030204" pitchFamily="34" charset="0"/>
              </a:rPr>
              <a:t> USA 2005 102 5268-5273). Semblable observation a été faite chez des receveuses (Atkins et al. JAS 2013 91 722-733, </a:t>
            </a:r>
            <a:r>
              <a:rPr lang="fr-BE" sz="1200" baseline="0" dirty="0" err="1" smtClean="0">
                <a:latin typeface="Arial Narrow" panose="020B0606020202030204" pitchFamily="34" charset="0"/>
              </a:rPr>
              <a:t>Jinks</a:t>
            </a:r>
            <a:r>
              <a:rPr lang="fr-BE" sz="1200" baseline="0" dirty="0" smtClean="0">
                <a:latin typeface="Arial Narrow" panose="020B0606020202030204" pitchFamily="34" charset="0"/>
              </a:rPr>
              <a:t> et al. JAS 2013 91 1176-1185).</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baseline="0" dirty="0" smtClean="0">
                <a:latin typeface="Arial Narrow" panose="020B0606020202030204" pitchFamily="34" charset="0"/>
              </a:rPr>
              <a:t>La fertilité se trouve diminuée après l’ovulation d’un follicule de trop grand diamètre (Towson et al. JAS 2002 80 1053-1058, </a:t>
            </a:r>
            <a:r>
              <a:rPr lang="fr-BE" sz="1200" baseline="0" dirty="0" err="1" smtClean="0">
                <a:latin typeface="Arial Narrow" panose="020B0606020202030204" pitchFamily="34" charset="0"/>
              </a:rPr>
              <a:t>Bleach</a:t>
            </a:r>
            <a:r>
              <a:rPr lang="fr-BE" sz="1200" baseline="0" dirty="0" smtClean="0">
                <a:latin typeface="Arial Narrow" panose="020B0606020202030204" pitchFamily="34" charset="0"/>
              </a:rPr>
              <a:t> et al. Reproduction 2004 127 621-629, </a:t>
            </a:r>
            <a:r>
              <a:rPr lang="fr-BE" sz="1200" baseline="0" dirty="0" err="1" smtClean="0">
                <a:latin typeface="Arial Narrow" panose="020B0606020202030204" pitchFamily="34" charset="0"/>
              </a:rPr>
              <a:t>Cerri</a:t>
            </a:r>
            <a:r>
              <a:rPr lang="fr-BE" sz="1200" baseline="0" dirty="0" smtClean="0">
                <a:latin typeface="Arial Narrow" panose="020B0606020202030204" pitchFamily="34" charset="0"/>
              </a:rPr>
              <a:t> et al. </a:t>
            </a:r>
            <a:r>
              <a:rPr lang="fr-BE" sz="1200" baseline="0" dirty="0" err="1" smtClean="0">
                <a:latin typeface="Arial Narrow" panose="020B0606020202030204" pitchFamily="34" charset="0"/>
              </a:rPr>
              <a:t>Reproductioon</a:t>
            </a:r>
            <a:r>
              <a:rPr lang="fr-BE" sz="1200" baseline="0" dirty="0" smtClean="0">
                <a:latin typeface="Arial Narrow" panose="020B0606020202030204" pitchFamily="34" charset="0"/>
              </a:rPr>
              <a:t> 2009 137 813-823) même si l’ovulation d’un tel follicule s’accompagne d’une progestéronémie plus élevée, facteur associé à une meilleure fertilité (</a:t>
            </a:r>
            <a:r>
              <a:rPr lang="fr-BE" sz="1200" baseline="0" dirty="0" err="1" smtClean="0">
                <a:latin typeface="Arial Narrow" panose="020B0606020202030204" pitchFamily="34" charset="0"/>
              </a:rPr>
              <a:t>Demetrio</a:t>
            </a:r>
            <a:r>
              <a:rPr lang="fr-BE" sz="1200" baseline="0" dirty="0" smtClean="0">
                <a:latin typeface="Arial Narrow" panose="020B0606020202030204" pitchFamily="34" charset="0"/>
              </a:rPr>
              <a:t> et al. </a:t>
            </a:r>
            <a:r>
              <a:rPr lang="fr-BE" sz="1200" baseline="0" dirty="0" err="1" smtClean="0">
                <a:latin typeface="Arial Narrow" panose="020B0606020202030204" pitchFamily="34" charset="0"/>
              </a:rPr>
              <a:t>JDS</a:t>
            </a:r>
            <a:r>
              <a:rPr lang="fr-BE" sz="1200" baseline="0" dirty="0" smtClean="0">
                <a:latin typeface="Arial Narrow" panose="020B0606020202030204" pitchFamily="34" charset="0"/>
              </a:rPr>
              <a:t> 2007 90 5073-5082, </a:t>
            </a:r>
            <a:r>
              <a:rPr lang="fr-BE" sz="1200" baseline="0" dirty="0" err="1" smtClean="0">
                <a:latin typeface="Arial Narrow" panose="020B0606020202030204" pitchFamily="34" charset="0"/>
              </a:rPr>
              <a:t>Wiltbank</a:t>
            </a:r>
            <a:r>
              <a:rPr lang="fr-BE" sz="1200" baseline="0" dirty="0" smtClean="0">
                <a:latin typeface="Arial Narrow" panose="020B0606020202030204" pitchFamily="34" charset="0"/>
              </a:rPr>
              <a:t> et al. </a:t>
            </a:r>
            <a:r>
              <a:rPr lang="fr-BE" sz="1200" baseline="0" dirty="0" err="1" smtClean="0">
                <a:latin typeface="Arial Narrow" panose="020B0606020202030204" pitchFamily="34" charset="0"/>
              </a:rPr>
              <a:t>Reprod</a:t>
            </a: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Fertil</a:t>
            </a:r>
            <a:r>
              <a:rPr lang="fr-BE" sz="1200" baseline="0" dirty="0" smtClean="0">
                <a:latin typeface="Arial Narrow" panose="020B0606020202030204" pitchFamily="34" charset="0"/>
              </a:rPr>
              <a:t> Dev 2011 24 238-243, </a:t>
            </a:r>
            <a:r>
              <a:rPr lang="fr-BE" sz="1200" baseline="0" dirty="0" err="1" smtClean="0">
                <a:latin typeface="Arial Narrow" panose="020B0606020202030204" pitchFamily="34" charset="0"/>
              </a:rPr>
              <a:t>Forro</a:t>
            </a: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JDS</a:t>
            </a:r>
            <a:r>
              <a:rPr lang="fr-BE" sz="1200" baseline="0" dirty="0" smtClean="0">
                <a:latin typeface="Arial Narrow" panose="020B0606020202030204" pitchFamily="34" charset="0"/>
              </a:rPr>
              <a:t> 2012 95 4372-4381).</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baseline="0" dirty="0" smtClean="0">
                <a:latin typeface="Arial Narrow" panose="020B0606020202030204" pitchFamily="34" charset="0"/>
              </a:rPr>
              <a:t>La mortalité embryonnaire s’observe plus fréquemment après l’ovulation d’un follicule de plus grand que de plus petit diamètre surtout en présence d’une diminution des signes d’</a:t>
            </a:r>
            <a:r>
              <a:rPr lang="fr-BE" sz="1200" baseline="0" dirty="0" err="1" smtClean="0">
                <a:latin typeface="Arial Narrow" panose="020B0606020202030204" pitchFamily="34" charset="0"/>
              </a:rPr>
              <a:t>oestrus</a:t>
            </a: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Perira</a:t>
            </a:r>
            <a:r>
              <a:rPr lang="fr-BE" sz="1200" baseline="0" dirty="0" smtClean="0">
                <a:latin typeface="Arial Narrow" panose="020B0606020202030204" pitchFamily="34" charset="0"/>
              </a:rPr>
              <a:t> et al 2014) </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baseline="0" dirty="0" smtClean="0">
                <a:latin typeface="Arial Narrow" panose="020B0606020202030204" pitchFamily="34" charset="0"/>
              </a:rPr>
              <a:t>Cette augmentation de la durée du </a:t>
            </a:r>
            <a:r>
              <a:rPr lang="fr-BE" sz="1200" baseline="0" dirty="0" err="1" smtClean="0">
                <a:latin typeface="Arial Narrow" panose="020B0606020202030204" pitchFamily="34" charset="0"/>
              </a:rPr>
              <a:t>prooestrus</a:t>
            </a:r>
            <a:r>
              <a:rPr lang="fr-BE" sz="1200" baseline="0" dirty="0" smtClean="0">
                <a:latin typeface="Arial Narrow" panose="020B0606020202030204" pitchFamily="34" charset="0"/>
              </a:rPr>
              <a:t> s’accompagne d’une augmentation de la concentration en P4 lors du cycle suivant (Bridges et al. 2010). Or le taux de gestation diminue lorsque l’augmentation de la P4 n’apparaît pas rapidement après l’ovulation (Shelton et al. </a:t>
            </a:r>
            <a:r>
              <a:rPr lang="fr-BE" sz="1200" baseline="0" dirty="0" err="1" smtClean="0">
                <a:latin typeface="Arial Narrow" panose="020B0606020202030204" pitchFamily="34" charset="0"/>
              </a:rPr>
              <a:t>JRF</a:t>
            </a:r>
            <a:r>
              <a:rPr lang="fr-BE" sz="1200" baseline="0" dirty="0" smtClean="0">
                <a:latin typeface="Arial Narrow" panose="020B0606020202030204" pitchFamily="34" charset="0"/>
              </a:rPr>
              <a:t> 1990 90 1-10, Mann et </a:t>
            </a:r>
            <a:r>
              <a:rPr lang="fr-BE" sz="1200" baseline="0" dirty="0" err="1" smtClean="0">
                <a:latin typeface="Arial Narrow" panose="020B0606020202030204" pitchFamily="34" charset="0"/>
              </a:rPr>
              <a:t>Lamming</a:t>
            </a:r>
            <a:r>
              <a:rPr lang="fr-BE" sz="1200" baseline="0" dirty="0" smtClean="0">
                <a:latin typeface="Arial Narrow" panose="020B0606020202030204" pitchFamily="34" charset="0"/>
              </a:rPr>
              <a:t> Reproduction 2001 64 171-180). Ce retard s’accompagne en effet d’une synthèse moindre d’interféron par l’embryon (Mann  et al. </a:t>
            </a:r>
            <a:r>
              <a:rPr lang="fr-BE" sz="1200" baseline="0" dirty="0" err="1" smtClean="0">
                <a:latin typeface="Arial Narrow" panose="020B0606020202030204" pitchFamily="34" charset="0"/>
              </a:rPr>
              <a:t>Vet</a:t>
            </a:r>
            <a:r>
              <a:rPr lang="fr-BE" sz="1200" baseline="0" dirty="0" smtClean="0">
                <a:latin typeface="Arial Narrow" panose="020B0606020202030204" pitchFamily="34" charset="0"/>
              </a:rPr>
              <a:t> J 2006 171 500-503) et donc d’une augmentation du risque de mortalité embryonnaire. . L’augmentation de la concentration en </a:t>
            </a:r>
            <a:r>
              <a:rPr lang="fr-BE" sz="1200" baseline="0" dirty="0" err="1" smtClean="0">
                <a:latin typeface="Arial Narrow" panose="020B0606020202030204" pitchFamily="34" charset="0"/>
              </a:rPr>
              <a:t>oestradiol</a:t>
            </a:r>
            <a:r>
              <a:rPr lang="fr-BE" sz="1200" baseline="0" dirty="0" smtClean="0">
                <a:latin typeface="Arial Narrow" panose="020B0606020202030204" pitchFamily="34" charset="0"/>
              </a:rPr>
              <a:t> est de nature à augmenter la synthèse et la libération de la </a:t>
            </a:r>
            <a:r>
              <a:rPr lang="fr-BE" sz="1200" baseline="0" dirty="0" err="1" smtClean="0">
                <a:latin typeface="Arial Narrow" panose="020B0606020202030204" pitchFamily="34" charset="0"/>
              </a:rPr>
              <a:t>LH</a:t>
            </a:r>
            <a:r>
              <a:rPr lang="fr-BE" sz="1200" baseline="0" dirty="0" smtClean="0">
                <a:latin typeface="Arial Narrow" panose="020B0606020202030204" pitchFamily="34" charset="0"/>
              </a:rPr>
              <a:t> (Evans et al. </a:t>
            </a:r>
            <a:r>
              <a:rPr lang="fr-BE" sz="1200" baseline="0" dirty="0" err="1" smtClean="0">
                <a:latin typeface="Arial Narrow" panose="020B0606020202030204" pitchFamily="34" charset="0"/>
              </a:rPr>
              <a:t>Endocrinol</a:t>
            </a:r>
            <a:r>
              <a:rPr lang="fr-BE" sz="1200" baseline="0" dirty="0" smtClean="0">
                <a:latin typeface="Arial Narrow" panose="020B0606020202030204" pitchFamily="34" charset="0"/>
              </a:rPr>
              <a:t> 1997 138 5408-5414) compte tenu de l’effet de sensibilisation de l’hypophyse par l’</a:t>
            </a:r>
            <a:r>
              <a:rPr lang="fr-BE" sz="1200" baseline="0" dirty="0" err="1" smtClean="0">
                <a:latin typeface="Arial Narrow" panose="020B0606020202030204" pitchFamily="34" charset="0"/>
              </a:rPr>
              <a:t>oestradiol</a:t>
            </a:r>
            <a:r>
              <a:rPr lang="fr-BE" sz="1200" baseline="0" dirty="0" smtClean="0">
                <a:latin typeface="Arial Narrow" panose="020B0606020202030204" pitchFamily="34" charset="0"/>
              </a:rPr>
              <a:t> à l’action de la GnRH (</a:t>
            </a:r>
            <a:r>
              <a:rPr lang="fr-BE" sz="1200" baseline="0" dirty="0" err="1" smtClean="0">
                <a:latin typeface="Arial Narrow" panose="020B0606020202030204" pitchFamily="34" charset="0"/>
              </a:rPr>
              <a:t>Kinder</a:t>
            </a:r>
            <a:r>
              <a:rPr lang="fr-BE" sz="1200" baseline="0" dirty="0" smtClean="0">
                <a:latin typeface="Arial Narrow" panose="020B0606020202030204" pitchFamily="34" charset="0"/>
              </a:rPr>
              <a:t> et al. Dom </a:t>
            </a:r>
            <a:r>
              <a:rPr lang="fr-BE" sz="1200" baseline="0" dirty="0" err="1" smtClean="0">
                <a:latin typeface="Arial Narrow" panose="020B0606020202030204" pitchFamily="34" charset="0"/>
              </a:rPr>
              <a:t>Anim</a:t>
            </a: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Endocrinol</a:t>
            </a:r>
            <a:r>
              <a:rPr lang="fr-BE" sz="1200" baseline="0" dirty="0" smtClean="0">
                <a:latin typeface="Arial Narrow" panose="020B0606020202030204" pitchFamily="34" charset="0"/>
              </a:rPr>
              <a:t> 1991 8 463 469)et à son effet positif sur la synthèse de la GnRH (Clarke et al. </a:t>
            </a:r>
            <a:r>
              <a:rPr lang="fr-BE" sz="1200" baseline="0" dirty="0" err="1" smtClean="0">
                <a:latin typeface="Arial Narrow" panose="020B0606020202030204" pitchFamily="34" charset="0"/>
              </a:rPr>
              <a:t>Biol</a:t>
            </a:r>
            <a:r>
              <a:rPr lang="fr-BE" sz="1200" baseline="0" dirty="0" smtClean="0">
                <a:latin typeface="Arial Narrow" panose="020B0606020202030204" pitchFamily="34" charset="0"/>
              </a:rPr>
              <a:t> </a:t>
            </a:r>
            <a:r>
              <a:rPr lang="fr-BE" sz="1200" baseline="0" dirty="0" err="1" smtClean="0">
                <a:latin typeface="Arial Narrow" panose="020B0606020202030204" pitchFamily="34" charset="0"/>
              </a:rPr>
              <a:t>Reprod</a:t>
            </a:r>
            <a:r>
              <a:rPr lang="fr-BE" sz="1200" baseline="0" dirty="0" smtClean="0">
                <a:latin typeface="Arial Narrow" panose="020B0606020202030204" pitchFamily="34" charset="0"/>
              </a:rPr>
              <a:t> 1988 39 349-354</a:t>
            </a:r>
          </a:p>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latin typeface="Arial Narrow" panose="020B0606020202030204" pitchFamily="34" charset="0"/>
              </a:rPr>
              <a:t>La fertilité dépend du degré de manifestation des chaleurs tant chez la vache viandeuse (Perry et al. Proc </a:t>
            </a:r>
            <a:r>
              <a:rPr lang="fr-BE" dirty="0" err="1" smtClean="0">
                <a:latin typeface="Arial Narrow" panose="020B0606020202030204" pitchFamily="34" charset="0"/>
              </a:rPr>
              <a:t>Natl</a:t>
            </a:r>
            <a:r>
              <a:rPr lang="fr-BE" dirty="0" smtClean="0">
                <a:latin typeface="Arial Narrow" panose="020B0606020202030204" pitchFamily="34" charset="0"/>
              </a:rPr>
              <a:t> </a:t>
            </a:r>
            <a:r>
              <a:rPr lang="fr-BE" dirty="0" err="1" smtClean="0">
                <a:latin typeface="Arial Narrow" panose="020B0606020202030204" pitchFamily="34" charset="0"/>
              </a:rPr>
              <a:t>Acad</a:t>
            </a:r>
            <a:r>
              <a:rPr lang="fr-BE" dirty="0" smtClean="0">
                <a:latin typeface="Arial Narrow" panose="020B0606020202030204" pitchFamily="34" charset="0"/>
              </a:rPr>
              <a:t> </a:t>
            </a:r>
            <a:r>
              <a:rPr lang="fr-BE" dirty="0" err="1" smtClean="0">
                <a:latin typeface="Arial Narrow" panose="020B0606020202030204" pitchFamily="34" charset="0"/>
              </a:rPr>
              <a:t>Sci</a:t>
            </a:r>
            <a:r>
              <a:rPr lang="fr-BE" dirty="0" smtClean="0">
                <a:latin typeface="Arial Narrow" panose="020B0606020202030204" pitchFamily="34" charset="0"/>
              </a:rPr>
              <a:t> USA 2005,102,5268-5273, Perry et al. JAS 2007,85,684-689; Sa Filho et al. </a:t>
            </a:r>
            <a:r>
              <a:rPr lang="fr-BE" dirty="0" err="1" smtClean="0">
                <a:latin typeface="Arial Narrow" panose="020B0606020202030204" pitchFamily="34" charset="0"/>
              </a:rPr>
              <a:t>Theriogenology</a:t>
            </a:r>
            <a:r>
              <a:rPr lang="fr-BE" dirty="0" smtClean="0">
                <a:latin typeface="Arial Narrow" panose="020B0606020202030204" pitchFamily="34" charset="0"/>
              </a:rPr>
              <a:t> 2011,76,455-463) que laitière (Pereira et al. </a:t>
            </a:r>
            <a:r>
              <a:rPr lang="fr-BE" dirty="0" err="1" smtClean="0">
                <a:latin typeface="Arial Narrow" panose="020B0606020202030204" pitchFamily="34" charset="0"/>
              </a:rPr>
              <a:t>JDS</a:t>
            </a:r>
            <a:r>
              <a:rPr lang="fr-BE" dirty="0" smtClean="0">
                <a:latin typeface="Arial Narrow" panose="020B0606020202030204" pitchFamily="34" charset="0"/>
              </a:rPr>
              <a:t> 2014,97,1454-1464; </a:t>
            </a:r>
            <a:r>
              <a:rPr lang="fr-BE" dirty="0" err="1" smtClean="0">
                <a:latin typeface="Arial Narrow" panose="020B0606020202030204" pitchFamily="34" charset="0"/>
              </a:rPr>
              <a:t>Hillegass</a:t>
            </a:r>
            <a:r>
              <a:rPr lang="fr-BE" dirty="0" smtClean="0">
                <a:latin typeface="Arial Narrow" panose="020B0606020202030204" pitchFamily="34" charset="0"/>
              </a:rPr>
              <a:t> et al. </a:t>
            </a:r>
            <a:r>
              <a:rPr lang="fr-BE" dirty="0" err="1" smtClean="0">
                <a:latin typeface="Arial Narrow" panose="020B0606020202030204" pitchFamily="34" charset="0"/>
              </a:rPr>
              <a:t>JDS</a:t>
            </a:r>
            <a:r>
              <a:rPr lang="fr-BE" dirty="0" smtClean="0">
                <a:latin typeface="Arial Narrow" panose="020B0606020202030204" pitchFamily="34" charset="0"/>
              </a:rPr>
              <a:t> 2008, 91,4226-4237). </a:t>
            </a:r>
          </a:p>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latin typeface="Arial Narrow" panose="020B0606020202030204" pitchFamily="34" charset="0"/>
              </a:rPr>
              <a:t>L’augmentation de la durée du </a:t>
            </a:r>
            <a:r>
              <a:rPr lang="fr-BE" dirty="0" err="1" smtClean="0">
                <a:latin typeface="Arial Narrow" panose="020B0606020202030204" pitchFamily="34" charset="0"/>
              </a:rPr>
              <a:t>prooestrus</a:t>
            </a:r>
            <a:r>
              <a:rPr lang="fr-BE" dirty="0" smtClean="0">
                <a:latin typeface="Arial Narrow" panose="020B0606020202030204" pitchFamily="34" charset="0"/>
              </a:rPr>
              <a:t> s’accompagne d’une augmentation de la synthèse de l’</a:t>
            </a:r>
            <a:r>
              <a:rPr lang="fr-BE" dirty="0" err="1" smtClean="0">
                <a:latin typeface="Arial Narrow" panose="020B0606020202030204" pitchFamily="34" charset="0"/>
              </a:rPr>
              <a:t>oestradiol</a:t>
            </a:r>
            <a:r>
              <a:rPr lang="fr-BE" baseline="0" dirty="0" smtClean="0">
                <a:latin typeface="Arial Narrow" panose="020B0606020202030204" pitchFamily="34" charset="0"/>
              </a:rPr>
              <a:t> et donc des signes d’</a:t>
            </a:r>
            <a:r>
              <a:rPr lang="fr-BE" baseline="0" dirty="0" err="1" smtClean="0">
                <a:latin typeface="Arial Narrow" panose="020B0606020202030204" pitchFamily="34" charset="0"/>
              </a:rPr>
              <a:t>oestrus</a:t>
            </a:r>
            <a:r>
              <a:rPr lang="fr-BE" baseline="0" dirty="0" smtClean="0">
                <a:latin typeface="Arial Narrow" panose="020B0606020202030204" pitchFamily="34" charset="0"/>
              </a:rPr>
              <a:t>. Cette observation a également été faite lors du remplacement de la GnRH par du </a:t>
            </a:r>
            <a:r>
              <a:rPr lang="fr-BE" baseline="0" dirty="0" err="1" smtClean="0">
                <a:latin typeface="Arial Narrow" panose="020B0606020202030204" pitchFamily="34" charset="0"/>
              </a:rPr>
              <a:t>cypionate</a:t>
            </a:r>
            <a:r>
              <a:rPr lang="fr-BE" baseline="0" dirty="0" smtClean="0">
                <a:latin typeface="Arial Narrow" panose="020B0606020202030204" pitchFamily="34" charset="0"/>
              </a:rPr>
              <a:t> d’</a:t>
            </a:r>
            <a:r>
              <a:rPr lang="fr-BE" baseline="0" dirty="0" err="1" smtClean="0">
                <a:latin typeface="Arial Narrow" panose="020B0606020202030204" pitchFamily="34" charset="0"/>
              </a:rPr>
              <a:t>oestradiol</a:t>
            </a:r>
            <a:r>
              <a:rPr lang="fr-BE" baseline="0" dirty="0" smtClean="0">
                <a:latin typeface="Arial Narrow" panose="020B0606020202030204" pitchFamily="34" charset="0"/>
              </a:rPr>
              <a:t> injectée à la place de la GnRH pour induire l’ovulation, cette injection étant réalisée deux jours avant la TAI (Pereira et al. 2014). </a:t>
            </a:r>
          </a:p>
          <a:p>
            <a:pPr marL="0" marR="0" indent="0" algn="l" defTabSz="914400" rtl="0" eaLnBrk="1" fontAlgn="auto" latinLnBrk="0" hangingPunct="1">
              <a:lnSpc>
                <a:spcPct val="100000"/>
              </a:lnSpc>
              <a:spcBef>
                <a:spcPts val="0"/>
              </a:spcBef>
              <a:spcAft>
                <a:spcPts val="0"/>
              </a:spcAft>
              <a:buClrTx/>
              <a:buSzTx/>
              <a:buFontTx/>
              <a:buNone/>
              <a:tabLst/>
              <a:defRPr/>
            </a:pPr>
            <a:r>
              <a:rPr lang="fr-BE" baseline="0" dirty="0" smtClean="0">
                <a:latin typeface="Arial Narrow" panose="020B0606020202030204" pitchFamily="34" charset="0"/>
              </a:rPr>
              <a:t>L’augmentation des signes d’</a:t>
            </a:r>
            <a:r>
              <a:rPr lang="fr-BE" baseline="0" dirty="0" err="1" smtClean="0">
                <a:latin typeface="Arial Narrow" panose="020B0606020202030204" pitchFamily="34" charset="0"/>
              </a:rPr>
              <a:t>ostrus</a:t>
            </a:r>
            <a:r>
              <a:rPr lang="fr-BE" baseline="0" dirty="0" smtClean="0">
                <a:latin typeface="Arial Narrow" panose="020B0606020202030204" pitchFamily="34" charset="0"/>
              </a:rPr>
              <a:t> s’accompagne d’une meilleure fertilité (</a:t>
            </a:r>
            <a:r>
              <a:rPr lang="fr-BE" baseline="0" dirty="0" err="1" smtClean="0">
                <a:latin typeface="Arial Narrow" panose="020B0606020202030204" pitchFamily="34" charset="0"/>
              </a:rPr>
              <a:t>Pancarci</a:t>
            </a:r>
            <a:r>
              <a:rPr lang="fr-BE" baseline="0" dirty="0" smtClean="0">
                <a:latin typeface="Arial Narrow" panose="020B0606020202030204" pitchFamily="34" charset="0"/>
              </a:rPr>
              <a:t> et al. 2002, </a:t>
            </a:r>
            <a:r>
              <a:rPr lang="fr-BE" baseline="0" dirty="0" err="1" smtClean="0">
                <a:latin typeface="Arial Narrow" panose="020B0606020202030204" pitchFamily="34" charset="0"/>
              </a:rPr>
              <a:t>Kasimanickam</a:t>
            </a:r>
            <a:r>
              <a:rPr lang="fr-BE" baseline="0" dirty="0" smtClean="0">
                <a:latin typeface="Arial Narrow" panose="020B0606020202030204" pitchFamily="34" charset="0"/>
              </a:rPr>
              <a:t> et al. </a:t>
            </a:r>
            <a:r>
              <a:rPr lang="fr-BE" baseline="0" dirty="0" err="1" smtClean="0">
                <a:latin typeface="Arial Narrow" panose="020B0606020202030204" pitchFamily="34" charset="0"/>
              </a:rPr>
              <a:t>Theriogenology</a:t>
            </a:r>
            <a:r>
              <a:rPr lang="fr-BE" baseline="0" dirty="0" smtClean="0">
                <a:latin typeface="Arial Narrow" panose="020B0606020202030204" pitchFamily="34" charset="0"/>
              </a:rPr>
              <a:t> 2005 63 2550-2559, </a:t>
            </a:r>
            <a:r>
              <a:rPr lang="fr-BE" baseline="0" dirty="0" err="1" smtClean="0">
                <a:latin typeface="Arial Narrow" panose="020B0606020202030204" pitchFamily="34" charset="0"/>
              </a:rPr>
              <a:t>Souza</a:t>
            </a:r>
            <a:r>
              <a:rPr lang="fr-BE" baseline="0" dirty="0" smtClean="0">
                <a:latin typeface="Arial Narrow" panose="020B0606020202030204" pitchFamily="34" charset="0"/>
              </a:rPr>
              <a:t> et al. </a:t>
            </a:r>
            <a:r>
              <a:rPr lang="fr-BE" baseline="0" dirty="0" err="1" smtClean="0">
                <a:latin typeface="Arial Narrow" panose="020B0606020202030204" pitchFamily="34" charset="0"/>
              </a:rPr>
              <a:t>JDS</a:t>
            </a:r>
            <a:r>
              <a:rPr lang="fr-BE" baseline="0" dirty="0" smtClean="0">
                <a:latin typeface="Arial Narrow" panose="020B0606020202030204" pitchFamily="34" charset="0"/>
              </a:rPr>
              <a:t> 2007 93 4623-4634, </a:t>
            </a:r>
            <a:r>
              <a:rPr lang="fr-BE" baseline="0" dirty="0" err="1" smtClean="0">
                <a:latin typeface="Arial Narrow" panose="020B0606020202030204" pitchFamily="34" charset="0"/>
              </a:rPr>
              <a:t>Cerri</a:t>
            </a:r>
            <a:r>
              <a:rPr lang="fr-BE" baseline="0" dirty="0" smtClean="0">
                <a:latin typeface="Arial Narrow" panose="020B0606020202030204" pitchFamily="34" charset="0"/>
              </a:rPr>
              <a:t> et al. </a:t>
            </a:r>
            <a:r>
              <a:rPr lang="fr-BE" baseline="0" dirty="0" err="1" smtClean="0">
                <a:latin typeface="Arial Narrow" panose="020B0606020202030204" pitchFamily="34" charset="0"/>
              </a:rPr>
              <a:t>JDS</a:t>
            </a:r>
            <a:r>
              <a:rPr lang="fr-BE" baseline="0" dirty="0" smtClean="0">
                <a:latin typeface="Arial Narrow" panose="020B0606020202030204" pitchFamily="34" charset="0"/>
              </a:rPr>
              <a:t> 2004 87 3704-3715 42,5 vs 21,1 %, </a:t>
            </a:r>
            <a:r>
              <a:rPr lang="fr-BE" baseline="0" dirty="0" err="1" smtClean="0">
                <a:latin typeface="Arial Narrow" panose="020B0606020202030204" pitchFamily="34" charset="0"/>
              </a:rPr>
              <a:t>Galvao</a:t>
            </a:r>
            <a:r>
              <a:rPr lang="fr-BE" baseline="0" dirty="0" smtClean="0">
                <a:latin typeface="Arial Narrow" panose="020B0606020202030204" pitchFamily="34" charset="0"/>
              </a:rPr>
              <a:t> et al. JAS 2004 82 3508-3517 43,6 vs 17 %)</a:t>
            </a:r>
          </a:p>
          <a:p>
            <a:pPr marL="0" marR="0" indent="0" algn="l" defTabSz="914400" rtl="0" eaLnBrk="1" fontAlgn="auto" latinLnBrk="0" hangingPunct="1">
              <a:lnSpc>
                <a:spcPct val="100000"/>
              </a:lnSpc>
              <a:spcBef>
                <a:spcPts val="0"/>
              </a:spcBef>
              <a:spcAft>
                <a:spcPts val="0"/>
              </a:spcAft>
              <a:buClrTx/>
              <a:buSzTx/>
              <a:buFontTx/>
              <a:buNone/>
              <a:tabLst/>
              <a:defRPr/>
            </a:pPr>
            <a:r>
              <a:rPr lang="fr-BE" baseline="0" dirty="0" smtClean="0">
                <a:latin typeface="Arial Narrow" panose="020B0606020202030204" pitchFamily="34" charset="0"/>
              </a:rPr>
              <a:t>L’augmentation de la durée du </a:t>
            </a:r>
            <a:r>
              <a:rPr lang="fr-BE" baseline="0" dirty="0" err="1" smtClean="0">
                <a:latin typeface="Arial Narrow" panose="020B0606020202030204" pitchFamily="34" charset="0"/>
              </a:rPr>
              <a:t>prooestrus</a:t>
            </a:r>
            <a:r>
              <a:rPr lang="fr-BE" baseline="0" dirty="0" smtClean="0">
                <a:latin typeface="Arial Narrow" panose="020B0606020202030204" pitchFamily="34" charset="0"/>
              </a:rPr>
              <a:t> se traduit par une concentration plus faible en P4 lors de l’</a:t>
            </a:r>
            <a:r>
              <a:rPr lang="fr-BE" baseline="0" dirty="0" err="1" smtClean="0">
                <a:latin typeface="Arial Narrow" panose="020B0606020202030204" pitchFamily="34" charset="0"/>
              </a:rPr>
              <a:t>oestrus</a:t>
            </a:r>
            <a:r>
              <a:rPr lang="fr-BE" baseline="0" dirty="0" smtClean="0">
                <a:latin typeface="Arial Narrow" panose="020B0606020202030204" pitchFamily="34" charset="0"/>
              </a:rPr>
              <a:t> du fait qu’on augmente la durée de la lutéolyse (Pereira et al. 2013)</a:t>
            </a:r>
          </a:p>
          <a:p>
            <a:pPr marL="0" marR="0" indent="0" algn="l" defTabSz="914400" rtl="0" eaLnBrk="1" fontAlgn="auto" latinLnBrk="0" hangingPunct="1">
              <a:lnSpc>
                <a:spcPct val="100000"/>
              </a:lnSpc>
              <a:spcBef>
                <a:spcPts val="0"/>
              </a:spcBef>
              <a:spcAft>
                <a:spcPts val="0"/>
              </a:spcAft>
              <a:buClrTx/>
              <a:buSzTx/>
              <a:buFontTx/>
              <a:buNone/>
              <a:tabLst/>
              <a:defRPr/>
            </a:pPr>
            <a:r>
              <a:rPr lang="fr-BE" baseline="0" dirty="0" smtClean="0">
                <a:latin typeface="Arial Narrow" panose="020B0606020202030204" pitchFamily="34" charset="0"/>
              </a:rPr>
              <a:t>L’allongement du </a:t>
            </a:r>
            <a:r>
              <a:rPr lang="fr-BE" baseline="0" dirty="0" err="1" smtClean="0">
                <a:latin typeface="Arial Narrow" panose="020B0606020202030204" pitchFamily="34" charset="0"/>
              </a:rPr>
              <a:t>prooestrus</a:t>
            </a:r>
            <a:r>
              <a:rPr lang="fr-BE" baseline="0" dirty="0" smtClean="0">
                <a:latin typeface="Arial Narrow" panose="020B0606020202030204" pitchFamily="34" charset="0"/>
              </a:rPr>
              <a:t> se traduit par une augmentation de la concentration en </a:t>
            </a:r>
            <a:r>
              <a:rPr lang="fr-BE" baseline="0" dirty="0" err="1" smtClean="0">
                <a:latin typeface="Arial Narrow" panose="020B0606020202030204" pitchFamily="34" charset="0"/>
              </a:rPr>
              <a:t>oestradiol</a:t>
            </a:r>
            <a:r>
              <a:rPr lang="fr-BE" baseline="0" dirty="0" smtClean="0">
                <a:latin typeface="Arial Narrow" panose="020B0606020202030204" pitchFamily="34" charset="0"/>
              </a:rPr>
              <a:t> qui s’accompagne d’une réduction de la fréquence de la ME (Ribeiro et </a:t>
            </a:r>
            <a:r>
              <a:rPr lang="fr-BE" baseline="0" dirty="0" err="1" smtClean="0">
                <a:latin typeface="Arial Narrow" panose="020B0606020202030204" pitchFamily="34" charset="0"/>
              </a:rPr>
              <a:t>aL</a:t>
            </a:r>
            <a:r>
              <a:rPr lang="fr-BE" baseline="0" dirty="0" smtClean="0">
                <a:latin typeface="Arial Narrow" panose="020B0606020202030204" pitchFamily="34" charset="0"/>
              </a:rPr>
              <a:t>; </a:t>
            </a:r>
            <a:r>
              <a:rPr lang="fr-BE" baseline="0" dirty="0" err="1" smtClean="0">
                <a:latin typeface="Arial Narrow" panose="020B0606020202030204" pitchFamily="34" charset="0"/>
              </a:rPr>
              <a:t>JDS</a:t>
            </a:r>
            <a:r>
              <a:rPr lang="fr-BE" baseline="0" dirty="0" smtClean="0">
                <a:latin typeface="Arial Narrow" panose="020B0606020202030204" pitchFamily="34" charset="0"/>
              </a:rPr>
              <a:t> 2012 95 2513-2522), Pereira et al. </a:t>
            </a:r>
            <a:r>
              <a:rPr lang="fr-BE" baseline="0" dirty="0" err="1" smtClean="0">
                <a:latin typeface="Arial Narrow" panose="020B0606020202030204" pitchFamily="34" charset="0"/>
              </a:rPr>
              <a:t>JDS</a:t>
            </a:r>
            <a:r>
              <a:rPr lang="fr-BE" baseline="0" dirty="0" smtClean="0">
                <a:latin typeface="Arial Narrow" panose="020B0606020202030204" pitchFamily="34" charset="0"/>
              </a:rPr>
              <a:t> 2014 97 1454-1464). L’augmentation des signes d’</a:t>
            </a:r>
            <a:r>
              <a:rPr lang="fr-BE" baseline="0" dirty="0" err="1" smtClean="0">
                <a:latin typeface="Arial Narrow" panose="020B0606020202030204" pitchFamily="34" charset="0"/>
              </a:rPr>
              <a:t>oestrus</a:t>
            </a:r>
            <a:r>
              <a:rPr lang="fr-BE" baseline="0" dirty="0" smtClean="0">
                <a:latin typeface="Arial Narrow" panose="020B0606020202030204" pitchFamily="34" charset="0"/>
              </a:rPr>
              <a:t> s’accompagne d’une diminution de la ME (</a:t>
            </a:r>
            <a:r>
              <a:rPr lang="fr-BE" baseline="0" dirty="0" err="1" smtClean="0">
                <a:latin typeface="Arial Narrow" panose="020B0606020202030204" pitchFamily="34" charset="0"/>
              </a:rPr>
              <a:t>Galvao</a:t>
            </a:r>
            <a:r>
              <a:rPr lang="fr-BE" baseline="0" dirty="0" smtClean="0">
                <a:latin typeface="Arial Narrow" panose="020B0606020202030204" pitchFamily="34" charset="0"/>
              </a:rPr>
              <a:t> et al. 2004).</a:t>
            </a:r>
          </a:p>
          <a:p>
            <a:pPr marL="0" marR="0" indent="0" algn="l" defTabSz="914400" rtl="0" eaLnBrk="1" fontAlgn="auto" latinLnBrk="0" hangingPunct="1">
              <a:lnSpc>
                <a:spcPct val="100000"/>
              </a:lnSpc>
              <a:spcBef>
                <a:spcPts val="0"/>
              </a:spcBef>
              <a:spcAft>
                <a:spcPts val="0"/>
              </a:spcAft>
              <a:buClrTx/>
              <a:buSzTx/>
              <a:buFontTx/>
              <a:buNone/>
              <a:tabLst/>
              <a:defRPr/>
            </a:pPr>
            <a:r>
              <a:rPr lang="fr-BE" baseline="0" dirty="0" smtClean="0">
                <a:latin typeface="Arial Narrow" panose="020B0606020202030204" pitchFamily="34" charset="0"/>
              </a:rPr>
              <a:t>Une </a:t>
            </a:r>
            <a:r>
              <a:rPr lang="fr-BE" baseline="0" dirty="0" err="1" smtClean="0">
                <a:latin typeface="Arial Narrow" panose="020B0606020202030204" pitchFamily="34" charset="0"/>
              </a:rPr>
              <a:t>dominution</a:t>
            </a:r>
            <a:r>
              <a:rPr lang="fr-BE" baseline="0" dirty="0" smtClean="0">
                <a:latin typeface="Arial Narrow" panose="020B0606020202030204" pitchFamily="34" charset="0"/>
              </a:rPr>
              <a:t> de l’</a:t>
            </a:r>
            <a:r>
              <a:rPr lang="fr-BE" baseline="0" dirty="0" err="1" smtClean="0">
                <a:latin typeface="Arial Narrow" panose="020B0606020202030204" pitchFamily="34" charset="0"/>
              </a:rPr>
              <a:t>oestradiol</a:t>
            </a:r>
            <a:r>
              <a:rPr lang="fr-BE" baseline="0" dirty="0" smtClean="0">
                <a:latin typeface="Arial Narrow" panose="020B0606020202030204" pitchFamily="34" charset="0"/>
              </a:rPr>
              <a:t> pourrait s’accompagner d’une modification de l’expression génique et </a:t>
            </a:r>
            <a:r>
              <a:rPr lang="fr-BE" baseline="0" dirty="0" err="1" smtClean="0">
                <a:latin typeface="Arial Narrow" panose="020B0606020202030204" pitchFamily="34" charset="0"/>
              </a:rPr>
              <a:t>protéiuqe</a:t>
            </a:r>
            <a:r>
              <a:rPr lang="fr-BE" baseline="0" dirty="0" smtClean="0">
                <a:latin typeface="Arial Narrow" panose="020B0606020202030204" pitchFamily="34" charset="0"/>
              </a:rPr>
              <a:t> de l’utérus </a:t>
            </a:r>
            <a:endParaRPr lang="fr-BE" dirty="0" smtClean="0">
              <a:latin typeface="Arial Narrow" panose="020B0606020202030204" pitchFamily="34" charset="0"/>
            </a:endParaRPr>
          </a:p>
          <a:p>
            <a:pPr marL="0" indent="0">
              <a:buFont typeface="+mj-lt"/>
              <a:buNone/>
            </a:pPr>
            <a:endParaRPr lang="fr-BE" dirty="0" smtClean="0">
              <a:latin typeface="Arial Narrow" panose="020B0606020202030204" pitchFamily="34" charset="0"/>
            </a:endParaRPr>
          </a:p>
          <a:p>
            <a:pPr marL="0" indent="0">
              <a:buFont typeface="+mj-lt"/>
              <a:buNone/>
            </a:pPr>
            <a:r>
              <a:rPr lang="fr-BE" dirty="0" smtClean="0">
                <a:latin typeface="Arial Narrow" panose="020B0606020202030204" pitchFamily="34" charset="0"/>
              </a:rPr>
              <a:t>La fertilité dépend de l’épaisseur de l’endomètre lors de l’IA (</a:t>
            </a:r>
            <a:r>
              <a:rPr lang="fr-BE" dirty="0" err="1" smtClean="0">
                <a:latin typeface="Arial Narrow" panose="020B0606020202030204" pitchFamily="34" charset="0"/>
              </a:rPr>
              <a:t>Souza</a:t>
            </a:r>
            <a:r>
              <a:rPr lang="fr-BE" dirty="0" smtClean="0">
                <a:latin typeface="Arial Narrow" panose="020B0606020202030204" pitchFamily="34" charset="0"/>
              </a:rPr>
              <a:t> et al. Theriogenology,2011,75,722-733)</a:t>
            </a:r>
          </a:p>
          <a:p>
            <a:pPr marL="0" indent="0">
              <a:buFont typeface="+mj-lt"/>
              <a:buNone/>
            </a:pPr>
            <a:endParaRPr lang="fr-BE" dirty="0" smtClean="0">
              <a:latin typeface="Arial Narrow" panose="020B0606020202030204" pitchFamily="34" charset="0"/>
            </a:endParaRPr>
          </a:p>
          <a:p>
            <a:pPr marL="0" indent="0">
              <a:buFont typeface="+mj-lt"/>
              <a:buNone/>
            </a:pPr>
            <a:r>
              <a:rPr lang="fr-BE" dirty="0" smtClean="0">
                <a:latin typeface="Arial Narrow" panose="020B0606020202030204" pitchFamily="34" charset="0"/>
              </a:rPr>
              <a:t>Pour les protocoles</a:t>
            </a:r>
            <a:r>
              <a:rPr lang="fr-BE" baseline="0" dirty="0" smtClean="0">
                <a:latin typeface="Arial Narrow" panose="020B0606020202030204" pitchFamily="34" charset="0"/>
              </a:rPr>
              <a:t> qui réduisent à 5 j l’intervalle entre la 1</a:t>
            </a:r>
            <a:r>
              <a:rPr lang="fr-BE" baseline="30000" dirty="0" smtClean="0">
                <a:latin typeface="Arial Narrow" panose="020B0606020202030204" pitchFamily="34" charset="0"/>
              </a:rPr>
              <a:t>ère</a:t>
            </a:r>
            <a:r>
              <a:rPr lang="fr-BE" baseline="0" dirty="0" smtClean="0">
                <a:latin typeface="Arial Narrow" panose="020B0606020202030204" pitchFamily="34" charset="0"/>
              </a:rPr>
              <a:t> GnRH et la PGF2a il faudrait augmenter à 72 h (vs 56 h) le délai d’injection de la 2</a:t>
            </a:r>
            <a:r>
              <a:rPr lang="fr-BE" baseline="30000" dirty="0" smtClean="0">
                <a:latin typeface="Arial Narrow" panose="020B0606020202030204" pitchFamily="34" charset="0"/>
              </a:rPr>
              <a:t>ème</a:t>
            </a:r>
            <a:r>
              <a:rPr lang="fr-BE" baseline="0" dirty="0" smtClean="0">
                <a:latin typeface="Arial Narrow" panose="020B0606020202030204" pitchFamily="34" charset="0"/>
              </a:rPr>
              <a:t> GnRH) (</a:t>
            </a:r>
            <a:r>
              <a:rPr lang="fr-BE" baseline="0" dirty="0" err="1" smtClean="0">
                <a:latin typeface="Arial Narrow" panose="020B0606020202030204" pitchFamily="34" charset="0"/>
              </a:rPr>
              <a:t>Bisinotto</a:t>
            </a:r>
            <a:r>
              <a:rPr lang="fr-BE" baseline="0" dirty="0" smtClean="0">
                <a:latin typeface="Arial Narrow" panose="020B0606020202030204" pitchFamily="34" charset="0"/>
              </a:rPr>
              <a:t> et al. 2010JDS 93 5798-5808; Ribeiro et al. 2012 95 2513-2522.</a:t>
            </a:r>
            <a:endParaRPr lang="fr-BE"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BE" sz="1200" dirty="0" smtClean="0">
              <a:latin typeface="Arial Narrow" panose="020B0606020202030204" pitchFamily="34" charset="0"/>
            </a:endParaRPr>
          </a:p>
          <a:p>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35</a:t>
            </a:fld>
            <a:endParaRPr lang="fr-BE"/>
          </a:p>
        </p:txBody>
      </p:sp>
    </p:spTree>
    <p:extLst>
      <p:ext uri="{BB962C8B-B14F-4D97-AF65-F5344CB8AC3E}">
        <p14:creationId xmlns:p14="http://schemas.microsoft.com/office/powerpoint/2010/main" val="248907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1 Murphy et al. </a:t>
            </a:r>
            <a:r>
              <a:rPr lang="fr-BE" dirty="0" err="1" smtClean="0"/>
              <a:t>JRF</a:t>
            </a:r>
            <a:r>
              <a:rPr lang="fr-BE" dirty="0" smtClean="0"/>
              <a:t> 1990, 90,523-533</a:t>
            </a:r>
          </a:p>
          <a:p>
            <a:r>
              <a:rPr lang="fr-BE" dirty="0" smtClean="0"/>
              <a:t>2 Sartori et al. J </a:t>
            </a:r>
            <a:r>
              <a:rPr lang="fr-BE" dirty="0" err="1" smtClean="0"/>
              <a:t>Dairy</a:t>
            </a:r>
            <a:r>
              <a:rPr lang="fr-BE" dirty="0" smtClean="0"/>
              <a:t> </a:t>
            </a:r>
            <a:r>
              <a:rPr lang="fr-BE" dirty="0" err="1" smtClean="0"/>
              <a:t>Sci</a:t>
            </a:r>
            <a:r>
              <a:rPr lang="fr-BE" dirty="0" smtClean="0"/>
              <a:t> 2004 87 905-920</a:t>
            </a:r>
          </a:p>
          <a:p>
            <a:r>
              <a:rPr lang="fr-BE" dirty="0" smtClean="0"/>
              <a:t>3 </a:t>
            </a:r>
            <a:r>
              <a:rPr lang="fr-BE" dirty="0" err="1" smtClean="0"/>
              <a:t>Colazo</a:t>
            </a:r>
            <a:r>
              <a:rPr lang="fr-BE" dirty="0" smtClean="0"/>
              <a:t> et</a:t>
            </a:r>
            <a:r>
              <a:rPr lang="fr-BE" baseline="0" dirty="0" smtClean="0"/>
              <a:t> al. Theriogenology 2015 84 377-383</a:t>
            </a:r>
          </a:p>
          <a:p>
            <a:endParaRPr lang="fr-BE" baseline="0" dirty="0" smtClean="0"/>
          </a:p>
          <a:p>
            <a:r>
              <a:rPr lang="fr-BE" baseline="0" dirty="0" smtClean="0"/>
              <a:t>L’</a:t>
            </a:r>
            <a:r>
              <a:rPr lang="fr-BE" baseline="0" dirty="0" err="1" smtClean="0"/>
              <a:t>oestradiol</a:t>
            </a:r>
            <a:r>
              <a:rPr lang="fr-BE" baseline="0" dirty="0" smtClean="0"/>
              <a:t> folliculaire a plusieurs effets (</a:t>
            </a:r>
            <a:r>
              <a:rPr lang="fr-BE" baseline="0" dirty="0" err="1" smtClean="0"/>
              <a:t>cfr</a:t>
            </a:r>
            <a:r>
              <a:rPr lang="fr-BE" baseline="0" dirty="0" smtClean="0"/>
              <a:t> Perry et al. 2005)</a:t>
            </a:r>
          </a:p>
          <a:p>
            <a:r>
              <a:rPr lang="fr-BE" baseline="0" dirty="0" smtClean="0"/>
              <a:t>Renforcement de la prolifération des cellules de la granuleuse</a:t>
            </a:r>
          </a:p>
          <a:p>
            <a:r>
              <a:rPr lang="fr-BE" baseline="0" dirty="0" smtClean="0"/>
              <a:t>Stimulation de l’activité de la </a:t>
            </a:r>
            <a:r>
              <a:rPr lang="fr-BE" baseline="0" dirty="0" err="1" smtClean="0"/>
              <a:t>FSH</a:t>
            </a:r>
            <a:r>
              <a:rPr lang="fr-BE" baseline="0" dirty="0" smtClean="0"/>
              <a:t> sur l’aromatase et donc </a:t>
            </a:r>
            <a:r>
              <a:rPr lang="fr-BE" baseline="0" dirty="0" err="1" smtClean="0"/>
              <a:t>renfocement</a:t>
            </a:r>
            <a:r>
              <a:rPr lang="fr-BE" baseline="0" dirty="0" smtClean="0"/>
              <a:t> de la synthèse d’</a:t>
            </a:r>
            <a:r>
              <a:rPr lang="fr-BE" baseline="0" dirty="0" err="1" smtClean="0"/>
              <a:t>ostradiol</a:t>
            </a:r>
            <a:endParaRPr lang="fr-BE" baseline="0" dirty="0" smtClean="0"/>
          </a:p>
          <a:p>
            <a:r>
              <a:rPr lang="fr-BE" baseline="0" dirty="0" smtClean="0"/>
              <a:t>Formation de gap-</a:t>
            </a:r>
            <a:r>
              <a:rPr lang="fr-BE" baseline="0" dirty="0" err="1" smtClean="0"/>
              <a:t>junctions</a:t>
            </a:r>
            <a:endParaRPr lang="fr-BE" baseline="0" dirty="0" smtClean="0"/>
          </a:p>
          <a:p>
            <a:r>
              <a:rPr lang="fr-BE" baseline="0" dirty="0" smtClean="0"/>
              <a:t>Stimulation de la capacité de synthèse de P4 par la </a:t>
            </a:r>
            <a:r>
              <a:rPr lang="fr-BE" baseline="0" dirty="0" err="1" smtClean="0"/>
              <a:t>LH</a:t>
            </a:r>
            <a:endParaRPr lang="fr-BE" baseline="0" dirty="0" smtClean="0"/>
          </a:p>
          <a:p>
            <a:r>
              <a:rPr lang="fr-BE" baseline="0" dirty="0" smtClean="0"/>
              <a:t>Apparition de récepteurs à la </a:t>
            </a:r>
            <a:r>
              <a:rPr lang="fr-BE" baseline="0" dirty="0" err="1" smtClean="0"/>
              <a:t>LH</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36</a:t>
            </a:fld>
            <a:endParaRPr lang="fr-BE"/>
          </a:p>
        </p:txBody>
      </p:sp>
    </p:spTree>
    <p:extLst>
      <p:ext uri="{BB962C8B-B14F-4D97-AF65-F5344CB8AC3E}">
        <p14:creationId xmlns:p14="http://schemas.microsoft.com/office/powerpoint/2010/main" val="1145601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e l'image des diapositives 1"/>
          <p:cNvSpPr>
            <a:spLocks noGrp="1" noRot="1" noChangeAspect="1" noTextEdit="1"/>
          </p:cNvSpPr>
          <p:nvPr>
            <p:ph type="sldImg"/>
          </p:nvPr>
        </p:nvSpPr>
        <p:spPr>
          <a:ln/>
        </p:spPr>
      </p:sp>
      <p:sp>
        <p:nvSpPr>
          <p:cNvPr id="7270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fr-BE" altLang="fr-FR" b="1" smtClean="0"/>
              <a:t>Température vaginale</a:t>
            </a:r>
          </a:p>
          <a:p>
            <a:pPr eaLnBrk="1" hangingPunct="1">
              <a:spcBef>
                <a:spcPct val="0"/>
              </a:spcBef>
            </a:pPr>
            <a:r>
              <a:rPr lang="fr-BE" altLang="fr-FR" smtClean="0"/>
              <a:t>Fisher et al. Theriogenology 2008 70 1065-1074</a:t>
            </a:r>
          </a:p>
          <a:p>
            <a:pPr>
              <a:spcBef>
                <a:spcPct val="0"/>
              </a:spcBef>
            </a:pPr>
            <a:r>
              <a:rPr lang="fr-BE" altLang="fr-FR" smtClean="0"/>
              <a:t>Rajamahendran et al. Theriogenology 1989 31 1173-1182</a:t>
            </a:r>
          </a:p>
          <a:p>
            <a:pPr>
              <a:spcBef>
                <a:spcPct val="0"/>
              </a:spcBef>
            </a:pPr>
            <a:endParaRPr lang="fr-BE" altLang="fr-FR" b="1" smtClean="0"/>
          </a:p>
          <a:p>
            <a:pPr>
              <a:spcBef>
                <a:spcPct val="0"/>
              </a:spcBef>
            </a:pPr>
            <a:r>
              <a:rPr lang="fr-BE" altLang="fr-FR" b="1" smtClean="0"/>
              <a:t>Conductivité vaginale</a:t>
            </a:r>
          </a:p>
          <a:p>
            <a:pPr eaLnBrk="1" hangingPunct="1">
              <a:spcBef>
                <a:spcPct val="0"/>
              </a:spcBef>
            </a:pPr>
            <a:r>
              <a:rPr lang="fr-BE" altLang="fr-FR" smtClean="0"/>
              <a:t>Hockey et al. Reprod in domestic animals 2010 45 e239</a:t>
            </a:r>
          </a:p>
          <a:p>
            <a:pPr eaLnBrk="1" hangingPunct="1">
              <a:spcBef>
                <a:spcPct val="0"/>
              </a:spcBef>
            </a:pPr>
            <a:r>
              <a:rPr lang="fr-BE" altLang="fr-FR" smtClean="0"/>
              <a:t>Fisher et al. Theriogenology 2008 70 1065-1074</a:t>
            </a:r>
          </a:p>
          <a:p>
            <a:pPr>
              <a:spcBef>
                <a:spcPct val="0"/>
              </a:spcBef>
            </a:pPr>
            <a:endParaRPr lang="fr-BE" altLang="fr-FR" b="1" smtClean="0"/>
          </a:p>
          <a:p>
            <a:pPr>
              <a:spcBef>
                <a:spcPct val="0"/>
              </a:spcBef>
            </a:pPr>
            <a:r>
              <a:rPr lang="fr-BE" altLang="fr-FR" b="1" smtClean="0"/>
              <a:t>Fluidité des glaires et taux de gestation</a:t>
            </a:r>
          </a:p>
          <a:p>
            <a:pPr>
              <a:spcBef>
                <a:spcPct val="0"/>
              </a:spcBef>
            </a:pPr>
            <a:r>
              <a:rPr lang="fr-BE" altLang="fr-FR" smtClean="0"/>
              <a:t>Lopez-Gatius et al. Theriogenology 1997 48 865-871</a:t>
            </a:r>
          </a:p>
          <a:p>
            <a:pPr>
              <a:spcBef>
                <a:spcPct val="0"/>
              </a:spcBef>
            </a:pPr>
            <a:endParaRPr lang="fr-BE" altLang="fr-FR" b="1" smtClean="0"/>
          </a:p>
          <a:p>
            <a:pPr>
              <a:spcBef>
                <a:spcPct val="0"/>
              </a:spcBef>
            </a:pPr>
            <a:r>
              <a:rPr lang="fr-BE" altLang="fr-FR" b="1" smtClean="0"/>
              <a:t>Déformation du follicule dans 50 % des cas et doppler</a:t>
            </a:r>
          </a:p>
          <a:p>
            <a:pPr>
              <a:spcBef>
                <a:spcPct val="0"/>
              </a:spcBef>
            </a:pPr>
            <a:r>
              <a:rPr lang="fr-BE" altLang="fr-FR" smtClean="0"/>
              <a:t>Siddiqui et al. Reprod Fert Devêlop 2010 22 110-1117</a:t>
            </a:r>
          </a:p>
          <a:p>
            <a:pPr>
              <a:spcBef>
                <a:spcPct val="0"/>
              </a:spcBef>
            </a:pPr>
            <a:r>
              <a:rPr lang="fr-BE" altLang="fr-FR" smtClean="0"/>
              <a:t>Matsui et Miyamoto Veterinary Journal 2009 181 232-240</a:t>
            </a:r>
          </a:p>
          <a:p>
            <a:pPr>
              <a:spcBef>
                <a:spcPct val="0"/>
              </a:spcBef>
            </a:pPr>
            <a:endParaRPr lang="fr-BE" altLang="fr-FR" b="1" smtClean="0"/>
          </a:p>
          <a:p>
            <a:pPr>
              <a:spcBef>
                <a:spcPct val="0"/>
              </a:spcBef>
            </a:pPr>
            <a:r>
              <a:rPr lang="fr-BE" altLang="fr-FR" b="1" smtClean="0"/>
              <a:t>Gestation si follicule mou vs ferme </a:t>
            </a:r>
          </a:p>
          <a:p>
            <a:pPr>
              <a:spcBef>
                <a:spcPct val="0"/>
              </a:spcBef>
            </a:pPr>
            <a:r>
              <a:rPr lang="fr-BE" altLang="fr-FR" smtClean="0"/>
              <a:t>Lopez-Gatius et al. Theriogenology 2011 76 177-183</a:t>
            </a:r>
          </a:p>
          <a:p>
            <a:pPr>
              <a:spcBef>
                <a:spcPct val="0"/>
              </a:spcBef>
            </a:pPr>
            <a:endParaRPr lang="fr-BE" altLang="fr-FR" b="1" smtClean="0"/>
          </a:p>
          <a:p>
            <a:pPr>
              <a:spcBef>
                <a:spcPct val="0"/>
              </a:spcBef>
            </a:pPr>
            <a:r>
              <a:rPr lang="fr-BE" altLang="fr-FR" b="1" smtClean="0"/>
              <a:t>Diamètre du follicule lors de l’ovulation : 11 à 19 mm</a:t>
            </a:r>
          </a:p>
          <a:p>
            <a:pPr>
              <a:spcBef>
                <a:spcPct val="0"/>
              </a:spcBef>
            </a:pPr>
            <a:r>
              <a:rPr lang="fr-BE" altLang="fr-FR" smtClean="0"/>
              <a:t>Bage et al. Theriogenology 2002 57 2257-2269</a:t>
            </a:r>
          </a:p>
          <a:p>
            <a:pPr eaLnBrk="1" hangingPunct="1">
              <a:spcBef>
                <a:spcPct val="0"/>
              </a:spcBef>
            </a:pPr>
            <a:r>
              <a:rPr lang="fr-BE" altLang="fr-FR" smtClean="0"/>
              <a:t>Bloch et al. JDS 2006 89 4694  : 2,8</a:t>
            </a:r>
          </a:p>
          <a:p>
            <a:pPr>
              <a:spcBef>
                <a:spcPct val="0"/>
              </a:spcBef>
            </a:pPr>
            <a:r>
              <a:rPr lang="fr-BE" altLang="fr-FR" smtClean="0"/>
              <a:t>Endo et al. Animal Reproduction Science 2012 134 112-118.</a:t>
            </a:r>
          </a:p>
          <a:p>
            <a:pPr eaLnBrk="1" hangingPunct="1">
              <a:spcBef>
                <a:spcPct val="0"/>
              </a:spcBef>
            </a:pPr>
            <a:r>
              <a:rPr lang="fr-BE" altLang="fr-FR" smtClean="0"/>
              <a:t>Saumande et Humblot Anim Reprod Sci 2005 85 171</a:t>
            </a:r>
          </a:p>
          <a:p>
            <a:pPr>
              <a:spcBef>
                <a:spcPct val="0"/>
              </a:spcBef>
            </a:pPr>
            <a:endParaRPr lang="fr-BE" altLang="fr-FR" b="1" smtClean="0"/>
          </a:p>
          <a:p>
            <a:pPr>
              <a:spcBef>
                <a:spcPct val="0"/>
              </a:spcBef>
            </a:pPr>
            <a:r>
              <a:rPr lang="fr-BE" altLang="fr-FR" b="1" smtClean="0"/>
              <a:t>Début oestrus à pic de LH </a:t>
            </a:r>
            <a:r>
              <a:rPr lang="fr-BE" altLang="fr-FR" smtClean="0"/>
              <a:t>: </a:t>
            </a:r>
          </a:p>
          <a:p>
            <a:pPr>
              <a:spcBef>
                <a:spcPct val="0"/>
              </a:spcBef>
            </a:pPr>
            <a:r>
              <a:rPr lang="fr-BE" altLang="fr-FR" smtClean="0"/>
              <a:t>Kaim et al. JDS 2003 86, 2012 : 3,1 , </a:t>
            </a:r>
          </a:p>
          <a:p>
            <a:pPr>
              <a:spcBef>
                <a:spcPct val="0"/>
              </a:spcBef>
            </a:pPr>
            <a:r>
              <a:rPr lang="fr-BE" altLang="fr-FR" smtClean="0"/>
              <a:t>Roelofs et al.  Theriogenology  2005 64 1690  : 5,7 </a:t>
            </a:r>
          </a:p>
          <a:p>
            <a:pPr>
              <a:spcBef>
                <a:spcPct val="0"/>
              </a:spcBef>
            </a:pPr>
            <a:r>
              <a:rPr lang="fr-BE" altLang="fr-FR" smtClean="0"/>
              <a:t>Saumande et Humblot Anim Reprod Sci 2005 85 171</a:t>
            </a:r>
          </a:p>
          <a:p>
            <a:pPr>
              <a:spcBef>
                <a:spcPct val="0"/>
              </a:spcBef>
            </a:pPr>
            <a:r>
              <a:rPr lang="fr-BE" altLang="fr-FR" smtClean="0"/>
              <a:t>Bloch et al. JDS 2006 89 4694 </a:t>
            </a:r>
          </a:p>
          <a:p>
            <a:pPr>
              <a:spcBef>
                <a:spcPct val="0"/>
              </a:spcBef>
            </a:pPr>
            <a:endParaRPr lang="fr-BE" altLang="fr-FR" smtClean="0"/>
          </a:p>
          <a:p>
            <a:pPr>
              <a:spcBef>
                <a:spcPct val="0"/>
              </a:spcBef>
            </a:pPr>
            <a:r>
              <a:rPr lang="fr-BE" altLang="fr-FR" b="1" smtClean="0"/>
              <a:t>Pic de LH – ovulation</a:t>
            </a:r>
          </a:p>
          <a:p>
            <a:pPr>
              <a:spcBef>
                <a:spcPct val="0"/>
              </a:spcBef>
            </a:pPr>
            <a:r>
              <a:rPr lang="fr-BE" altLang="fr-FR" smtClean="0"/>
              <a:t>Rajamahandran et al. Theriogenology 1989 31 1173 :  22,0 à 31,0</a:t>
            </a:r>
          </a:p>
          <a:p>
            <a:pPr>
              <a:spcBef>
                <a:spcPct val="0"/>
              </a:spcBef>
            </a:pPr>
            <a:r>
              <a:rPr lang="fr-BE" altLang="fr-FR" smtClean="0"/>
              <a:t>Bage et al. Theriogenology 2002 57 2257  : 25,7</a:t>
            </a:r>
          </a:p>
          <a:p>
            <a:pPr>
              <a:spcBef>
                <a:spcPct val="0"/>
              </a:spcBef>
            </a:pPr>
            <a:r>
              <a:rPr lang="fr-BE" altLang="fr-FR" smtClean="0"/>
              <a:t>Kaim et al. JDS 2003 86, 2012 : 25,0 </a:t>
            </a:r>
          </a:p>
          <a:p>
            <a:pPr>
              <a:spcBef>
                <a:spcPct val="0"/>
              </a:spcBef>
            </a:pPr>
            <a:r>
              <a:rPr lang="fr-BE" altLang="fr-FR" smtClean="0"/>
              <a:t>Roelofs et al.  Theriogenology  2004 62 1337 : 25,3</a:t>
            </a:r>
          </a:p>
          <a:p>
            <a:pPr>
              <a:spcBef>
                <a:spcPct val="0"/>
              </a:spcBef>
            </a:pPr>
            <a:r>
              <a:rPr lang="fr-BE" altLang="fr-FR" smtClean="0"/>
              <a:t>Saumande et Humblot Anim Reprod Sci 2005 85 171 : 29,4</a:t>
            </a:r>
          </a:p>
          <a:p>
            <a:pPr>
              <a:spcBef>
                <a:spcPct val="0"/>
              </a:spcBef>
            </a:pPr>
            <a:r>
              <a:rPr lang="fr-BE" altLang="fr-FR" smtClean="0"/>
              <a:t>Bloch et al. JDS 2006 89 4694  : 25,5</a:t>
            </a:r>
          </a:p>
          <a:p>
            <a:pPr>
              <a:spcBef>
                <a:spcPct val="0"/>
              </a:spcBef>
            </a:pPr>
            <a:r>
              <a:rPr lang="fr-BE" altLang="fr-FR" smtClean="0"/>
              <a:t>Starbuck et al. Veterinary Journal 2006 172 103 : 32,2 à 34,9</a:t>
            </a:r>
          </a:p>
          <a:p>
            <a:pPr>
              <a:spcBef>
                <a:spcPct val="0"/>
              </a:spcBef>
            </a:pPr>
            <a:r>
              <a:rPr lang="fr-BE" altLang="fr-FR" smtClean="0"/>
              <a:t>Siddiqui et al. Repro Fert Develop 2010 22 1110 : 34,0</a:t>
            </a:r>
          </a:p>
          <a:p>
            <a:pPr>
              <a:spcBef>
                <a:spcPct val="0"/>
              </a:spcBef>
            </a:pPr>
            <a:r>
              <a:rPr lang="fr-BE" altLang="fr-FR" smtClean="0"/>
              <a:t>Endo et al. Anim Repro Sci 2012 134 112 : 27</a:t>
            </a:r>
          </a:p>
          <a:p>
            <a:pPr>
              <a:spcBef>
                <a:spcPct val="0"/>
              </a:spcBef>
            </a:pPr>
            <a:r>
              <a:rPr lang="fr-BE" altLang="fr-FR" smtClean="0"/>
              <a:t>Endo et al. J Reprod Develop 2012 58 685 </a:t>
            </a:r>
          </a:p>
          <a:p>
            <a:pPr>
              <a:spcBef>
                <a:spcPct val="0"/>
              </a:spcBef>
            </a:pPr>
            <a:endParaRPr lang="fr-BE" altLang="fr-FR" smtClean="0"/>
          </a:p>
          <a:p>
            <a:pPr>
              <a:spcBef>
                <a:spcPct val="0"/>
              </a:spcBef>
            </a:pPr>
            <a:r>
              <a:rPr lang="fr-BE" altLang="fr-FR" b="1" smtClean="0"/>
              <a:t>Début oestrus – ovulation </a:t>
            </a:r>
          </a:p>
          <a:p>
            <a:pPr>
              <a:spcBef>
                <a:spcPct val="0"/>
              </a:spcBef>
            </a:pPr>
            <a:r>
              <a:rPr lang="fr-BE" altLang="fr-FR" smtClean="0"/>
              <a:t>Rajamahandran et al. Theriogenology 1989 31 1173 :  24 à 30</a:t>
            </a:r>
          </a:p>
          <a:p>
            <a:pPr>
              <a:spcBef>
                <a:spcPct val="0"/>
              </a:spcBef>
            </a:pPr>
            <a:r>
              <a:rPr lang="fr-BE" altLang="fr-FR" smtClean="0"/>
              <a:t>Walker et al. JDS 1996 79 1555  : 27,6</a:t>
            </a:r>
          </a:p>
          <a:p>
            <a:pPr>
              <a:spcBef>
                <a:spcPct val="0"/>
              </a:spcBef>
            </a:pPr>
            <a:r>
              <a:rPr lang="fr-BE" altLang="fr-FR" smtClean="0"/>
              <a:t>Kaim et al. JDS 2003 86, 2012 : 30,8 </a:t>
            </a:r>
          </a:p>
          <a:p>
            <a:pPr>
              <a:spcBef>
                <a:spcPct val="0"/>
              </a:spcBef>
            </a:pPr>
            <a:r>
              <a:rPr lang="fr-BE" altLang="fr-FR" smtClean="0"/>
              <a:t>Roelofs et al.  Theriogenology  2004 62 1337  : 30,2</a:t>
            </a:r>
          </a:p>
          <a:p>
            <a:pPr>
              <a:spcBef>
                <a:spcPct val="0"/>
              </a:spcBef>
            </a:pPr>
            <a:r>
              <a:rPr lang="fr-BE" altLang="fr-FR" smtClean="0"/>
              <a:t>Roelofs et al. Theriogenology 2005a 63 1366 : 30,0</a:t>
            </a:r>
          </a:p>
          <a:p>
            <a:pPr>
              <a:spcBef>
                <a:spcPct val="0"/>
              </a:spcBef>
            </a:pPr>
            <a:r>
              <a:rPr lang="fr-BE" altLang="fr-FR" smtClean="0"/>
              <a:t>Roelofs et al. Theriogenology 2005 b 64 1690 : 29,3</a:t>
            </a:r>
          </a:p>
          <a:p>
            <a:pPr>
              <a:spcBef>
                <a:spcPct val="0"/>
              </a:spcBef>
            </a:pPr>
            <a:r>
              <a:rPr lang="fr-BE" altLang="fr-FR" smtClean="0"/>
              <a:t>Roelofs et al. Theriogenology 2006b §§ é&amp;è » : 29,9</a:t>
            </a:r>
          </a:p>
          <a:p>
            <a:pPr>
              <a:spcBef>
                <a:spcPct val="0"/>
              </a:spcBef>
            </a:pPr>
            <a:r>
              <a:rPr lang="fr-BE" altLang="fr-FR" smtClean="0"/>
              <a:t>Saumande et Humblot Anim Reprod Sci 2005 85 171 : 38,5</a:t>
            </a:r>
          </a:p>
          <a:p>
            <a:pPr>
              <a:spcBef>
                <a:spcPct val="0"/>
              </a:spcBef>
            </a:pPr>
            <a:r>
              <a:rPr lang="fr-BE" altLang="fr-FR" smtClean="0"/>
              <a:t>Bloch et al. JDS 2006 89 4694  : 28,6</a:t>
            </a:r>
          </a:p>
          <a:p>
            <a:pPr>
              <a:spcBef>
                <a:spcPct val="0"/>
              </a:spcBef>
            </a:pPr>
            <a:r>
              <a:rPr lang="fr-BE" altLang="fr-FR" smtClean="0"/>
              <a:t>Starbuck et al. Veterinary Journal 2006 172 103 : 28,6 à 32,6</a:t>
            </a:r>
          </a:p>
          <a:p>
            <a:pPr>
              <a:spcBef>
                <a:spcPct val="0"/>
              </a:spcBef>
            </a:pPr>
            <a:r>
              <a:rPr lang="fr-BE" altLang="fr-FR" smtClean="0"/>
              <a:t>Hockey et al. Reprod in domestic animals 2010 45 e239 : 33,4</a:t>
            </a:r>
          </a:p>
          <a:p>
            <a:pPr>
              <a:spcBef>
                <a:spcPct val="0"/>
              </a:spcBef>
            </a:pPr>
            <a:endParaRPr lang="fr-BE" altLang="fr-FR" b="1" smtClean="0"/>
          </a:p>
          <a:p>
            <a:pPr>
              <a:spcBef>
                <a:spcPct val="0"/>
              </a:spcBef>
            </a:pPr>
            <a:r>
              <a:rPr lang="fr-BE" altLang="fr-FR" b="1" smtClean="0"/>
              <a:t>T° vaginale/rumenale et pic de LH :</a:t>
            </a:r>
          </a:p>
          <a:p>
            <a:pPr>
              <a:spcBef>
                <a:spcPct val="0"/>
              </a:spcBef>
            </a:pPr>
            <a:r>
              <a:rPr lang="fr-BE" altLang="fr-FR" smtClean="0"/>
              <a:t> Rajamahandran et al. Theriogenology 1989 31 1173 </a:t>
            </a:r>
          </a:p>
          <a:p>
            <a:pPr>
              <a:spcBef>
                <a:spcPct val="0"/>
              </a:spcBef>
            </a:pPr>
            <a:r>
              <a:rPr lang="fr-BE" altLang="fr-FR" smtClean="0"/>
              <a:t>Fisher et al. Theriogenology 2008 70 1065</a:t>
            </a:r>
          </a:p>
          <a:p>
            <a:pPr>
              <a:spcBef>
                <a:spcPct val="0"/>
              </a:spcBef>
            </a:pPr>
            <a:r>
              <a:rPr lang="fr-BE" altLang="fr-FR" smtClean="0"/>
              <a:t>Cooper-Prado et al. J Anim Sci 2010 89 1020</a:t>
            </a:r>
          </a:p>
          <a:p>
            <a:pPr>
              <a:spcBef>
                <a:spcPct val="0"/>
              </a:spcBef>
            </a:pPr>
            <a:endParaRPr lang="fr-BE" altLang="fr-FR" b="1" smtClean="0"/>
          </a:p>
          <a:p>
            <a:pPr>
              <a:spcBef>
                <a:spcPct val="0"/>
              </a:spcBef>
            </a:pPr>
            <a:r>
              <a:rPr lang="fr-BE" altLang="fr-FR" b="1" smtClean="0"/>
              <a:t>Herd navigator et lutéolyse </a:t>
            </a:r>
          </a:p>
          <a:p>
            <a:pPr>
              <a:spcBef>
                <a:spcPct val="0"/>
              </a:spcBef>
            </a:pPr>
            <a:r>
              <a:rPr lang="fr-BE" altLang="fr-FR" smtClean="0"/>
              <a:t>10 à 20 % des vaches sont en chaleurs avec un taux de progestéroneélevé dans le lait </a:t>
            </a:r>
          </a:p>
          <a:p>
            <a:pPr>
              <a:spcBef>
                <a:spcPct val="0"/>
              </a:spcBef>
            </a:pPr>
            <a:r>
              <a:rPr lang="fr-BE" altLang="fr-FR" smtClean="0"/>
              <a:t>55 à 60 % des gestation si &lt; 2 ng et 18 % &gt; 10 ng : Sturman et al. Theriogenology 200053 1657-1667</a:t>
            </a:r>
            <a:endParaRPr lang="fr-BE" altLang="fr-FR" b="1" smtClean="0"/>
          </a:p>
          <a:p>
            <a:pPr>
              <a:spcBef>
                <a:spcPct val="0"/>
              </a:spcBef>
            </a:pPr>
            <a:r>
              <a:rPr lang="fr-BE" altLang="fr-FR" smtClean="0"/>
              <a:t>Roelofs et al. Anim Reprod Sci 2006  91 337</a:t>
            </a:r>
          </a:p>
          <a:p>
            <a:pPr>
              <a:spcBef>
                <a:spcPct val="0"/>
              </a:spcBef>
            </a:pPr>
            <a:r>
              <a:rPr lang="fr-BE" altLang="fr-FR" smtClean="0"/>
              <a:t>Friggens et al. Reprod Domest Anim 2008 43 suppl 2 113</a:t>
            </a:r>
          </a:p>
          <a:p>
            <a:pPr>
              <a:spcBef>
                <a:spcPct val="0"/>
              </a:spcBef>
            </a:pPr>
            <a:endParaRPr lang="fr-BE" altLang="fr-FR" smtClean="0"/>
          </a:p>
          <a:p>
            <a:pPr>
              <a:spcBef>
                <a:spcPct val="0"/>
              </a:spcBef>
            </a:pPr>
            <a:r>
              <a:rPr lang="fr-BE" altLang="fr-FR" b="1" smtClean="0"/>
              <a:t>Dosage LH par Predibov</a:t>
            </a:r>
          </a:p>
          <a:p>
            <a:pPr>
              <a:spcBef>
                <a:spcPct val="0"/>
              </a:spcBef>
            </a:pPr>
            <a:r>
              <a:rPr lang="fr-BE" altLang="fr-FR" smtClean="0"/>
              <a:t>Dupuy et al. Reprod FertDevlop 2013 25 225</a:t>
            </a:r>
          </a:p>
          <a:p>
            <a:pPr>
              <a:spcBef>
                <a:spcPct val="0"/>
              </a:spcBef>
            </a:pPr>
            <a:r>
              <a:rPr lang="fr-BE" altLang="fr-FR" smtClean="0"/>
              <a:t>Taux de gestation de 15 à 20 % supérieur quand IA 8 à 16 h après LH + vs IA en-dehors de cette fenêtre (Chastant Maillard et Saint-Dizier Point vétérinaire 2015 80 63-69)</a:t>
            </a:r>
          </a:p>
          <a:p>
            <a:pPr>
              <a:spcBef>
                <a:spcPct val="0"/>
              </a:spcBef>
            </a:pPr>
            <a:endParaRPr lang="fr-BE" altLang="fr-FR" b="1" smtClean="0"/>
          </a:p>
          <a:p>
            <a:pPr>
              <a:spcBef>
                <a:spcPct val="0"/>
              </a:spcBef>
            </a:pPr>
            <a:r>
              <a:rPr lang="fr-BE" altLang="fr-FR" b="1" smtClean="0"/>
              <a:t>Pic de LH de 5 à 12 h et 3 à 9 h après le début des chaleurs </a:t>
            </a:r>
          </a:p>
          <a:p>
            <a:pPr>
              <a:spcBef>
                <a:spcPct val="0"/>
              </a:spcBef>
            </a:pPr>
            <a:r>
              <a:rPr lang="fr-BE" altLang="fr-FR" smtClean="0"/>
              <a:t>Bernard et al. Can J Comp Med 1984 48 97-101</a:t>
            </a:r>
          </a:p>
          <a:p>
            <a:pPr>
              <a:spcBef>
                <a:spcPct val="0"/>
              </a:spcBef>
            </a:pPr>
            <a:r>
              <a:rPr lang="fr-BE" altLang="fr-FR" smtClean="0"/>
              <a:t>Dupuy etal. Reprod Fert Develop 2013 25 225</a:t>
            </a:r>
          </a:p>
          <a:p>
            <a:pPr eaLnBrk="1" hangingPunct="1">
              <a:spcBef>
                <a:spcPct val="0"/>
              </a:spcBef>
            </a:pPr>
            <a:r>
              <a:rPr lang="fr-BE" altLang="fr-FR" smtClean="0"/>
              <a:t>Endo et al. Animal Reproduction Science 2012 134 112-118.</a:t>
            </a:r>
          </a:p>
          <a:p>
            <a:pPr eaLnBrk="1" hangingPunct="1">
              <a:spcBef>
                <a:spcPct val="0"/>
              </a:spcBef>
            </a:pPr>
            <a:r>
              <a:rPr lang="fr-BE" altLang="fr-FR" smtClean="0"/>
              <a:t>Roelofs et al.  Theriogenology  2004 62 1337  : 30,2</a:t>
            </a:r>
          </a:p>
          <a:p>
            <a:pPr eaLnBrk="1" hangingPunct="1">
              <a:spcBef>
                <a:spcPct val="0"/>
              </a:spcBef>
            </a:pPr>
            <a:endParaRPr lang="fr-BE" altLang="fr-FR" smtClean="0"/>
          </a:p>
          <a:p>
            <a:pPr>
              <a:spcBef>
                <a:spcPct val="0"/>
              </a:spcBef>
            </a:pPr>
            <a:endParaRPr lang="fr-BE" altLang="fr-FR" b="1" smtClean="0"/>
          </a:p>
          <a:p>
            <a:pPr>
              <a:spcBef>
                <a:spcPct val="0"/>
              </a:spcBef>
            </a:pPr>
            <a:endParaRPr lang="fr-BE" altLang="fr-FR" b="1" smtClean="0"/>
          </a:p>
          <a:p>
            <a:pPr>
              <a:spcBef>
                <a:spcPct val="0"/>
              </a:spcBef>
            </a:pPr>
            <a:endParaRPr lang="fr-BE" altLang="fr-FR" b="1" smtClean="0"/>
          </a:p>
          <a:p>
            <a:pPr>
              <a:spcBef>
                <a:spcPct val="0"/>
              </a:spcBef>
            </a:pPr>
            <a:endParaRPr lang="fr-BE" altLang="fr-FR" smtClean="0"/>
          </a:p>
          <a:p>
            <a:pPr>
              <a:spcBef>
                <a:spcPct val="0"/>
              </a:spcBef>
            </a:pPr>
            <a:r>
              <a:rPr lang="fr-BE" altLang="fr-FR" smtClean="0"/>
              <a:t>Gestation et P4 lors de l’oestrus</a:t>
            </a:r>
          </a:p>
          <a:p>
            <a:pPr>
              <a:spcBef>
                <a:spcPct val="0"/>
              </a:spcBef>
            </a:pPr>
            <a:endParaRPr lang="fr-BE" altLang="fr-FR" smtClean="0"/>
          </a:p>
          <a:p>
            <a:pPr>
              <a:spcBef>
                <a:spcPct val="0"/>
              </a:spcBef>
            </a:pPr>
            <a:endParaRPr lang="fr-BE" altLang="fr-FR" b="1" smtClean="0"/>
          </a:p>
          <a:p>
            <a:pPr>
              <a:spcBef>
                <a:spcPct val="0"/>
              </a:spcBef>
            </a:pPr>
            <a:endParaRPr lang="fr-BE" altLang="fr-FR" smtClean="0"/>
          </a:p>
          <a:p>
            <a:pPr>
              <a:spcBef>
                <a:spcPct val="0"/>
              </a:spcBef>
            </a:pPr>
            <a:endParaRPr lang="fr-BE" altLang="fr-FR" smtClean="0"/>
          </a:p>
          <a:p>
            <a:pPr>
              <a:spcBef>
                <a:spcPct val="0"/>
              </a:spcBef>
            </a:pPr>
            <a:endParaRPr lang="fr-BE" altLang="fr-FR" smtClean="0"/>
          </a:p>
          <a:p>
            <a:pPr>
              <a:spcBef>
                <a:spcPct val="0"/>
              </a:spcBef>
            </a:pPr>
            <a:endParaRPr lang="fr-BE" altLang="fr-FR" smtClean="0"/>
          </a:p>
          <a:p>
            <a:pPr>
              <a:spcBef>
                <a:spcPct val="0"/>
              </a:spcBef>
            </a:pPr>
            <a:endParaRPr lang="fr-BE" altLang="fr-FR" smtClean="0"/>
          </a:p>
          <a:p>
            <a:pPr>
              <a:spcBef>
                <a:spcPct val="0"/>
              </a:spcBef>
            </a:pPr>
            <a:endParaRPr lang="fr-BE" altLang="fr-FR" smtClean="0"/>
          </a:p>
        </p:txBody>
      </p:sp>
      <p:sp>
        <p:nvSpPr>
          <p:cNvPr id="7270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83AE841-9AC6-4D59-B86F-1068A696A95B}" type="slidenum">
              <a:rPr lang="fr-BE" altLang="fr-FR">
                <a:latin typeface="Arial" charset="0"/>
              </a:rPr>
              <a:pPr eaLnBrk="1" hangingPunct="1">
                <a:spcBef>
                  <a:spcPct val="0"/>
                </a:spcBef>
              </a:pPr>
              <a:t>38</a:t>
            </a:fld>
            <a:endParaRPr lang="fr-BE" altLang="fr-FR">
              <a:latin typeface="Arial" charset="0"/>
            </a:endParaRPr>
          </a:p>
        </p:txBody>
      </p:sp>
    </p:spTree>
    <p:extLst>
      <p:ext uri="{BB962C8B-B14F-4D97-AF65-F5344CB8AC3E}">
        <p14:creationId xmlns:p14="http://schemas.microsoft.com/office/powerpoint/2010/main" val="3503673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1 Murphy et al. </a:t>
            </a:r>
            <a:r>
              <a:rPr lang="fr-BE" dirty="0" err="1" smtClean="0"/>
              <a:t>JRF</a:t>
            </a:r>
            <a:r>
              <a:rPr lang="fr-BE" dirty="0" smtClean="0"/>
              <a:t> 1990, 90,523-533</a:t>
            </a:r>
          </a:p>
          <a:p>
            <a:r>
              <a:rPr lang="fr-BE" dirty="0" smtClean="0"/>
              <a:t>2 Sartori et al. J </a:t>
            </a:r>
            <a:r>
              <a:rPr lang="fr-BE" dirty="0" err="1" smtClean="0"/>
              <a:t>Dairy</a:t>
            </a:r>
            <a:r>
              <a:rPr lang="fr-BE" dirty="0" smtClean="0"/>
              <a:t> </a:t>
            </a:r>
            <a:r>
              <a:rPr lang="fr-BE" dirty="0" err="1" smtClean="0"/>
              <a:t>Sci</a:t>
            </a:r>
            <a:r>
              <a:rPr lang="fr-BE" dirty="0" smtClean="0"/>
              <a:t> 2004 87 905-920</a:t>
            </a:r>
          </a:p>
          <a:p>
            <a:r>
              <a:rPr lang="fr-BE" dirty="0" smtClean="0"/>
              <a:t>3 </a:t>
            </a:r>
            <a:r>
              <a:rPr lang="fr-BE" dirty="0" err="1" smtClean="0"/>
              <a:t>Colazo</a:t>
            </a:r>
            <a:r>
              <a:rPr lang="fr-BE" dirty="0" smtClean="0"/>
              <a:t> et</a:t>
            </a:r>
            <a:r>
              <a:rPr lang="fr-BE" baseline="0" dirty="0" smtClean="0"/>
              <a:t> al. Theriogenology 2015 84 377-383</a:t>
            </a:r>
          </a:p>
          <a:p>
            <a:endParaRPr lang="fr-BE" baseline="0" dirty="0" smtClean="0"/>
          </a:p>
          <a:p>
            <a:r>
              <a:rPr lang="fr-BE" baseline="0" dirty="0" smtClean="0"/>
              <a:t>L’</a:t>
            </a:r>
            <a:r>
              <a:rPr lang="fr-BE" baseline="0" dirty="0" err="1" smtClean="0"/>
              <a:t>oestradiol</a:t>
            </a:r>
            <a:r>
              <a:rPr lang="fr-BE" baseline="0" dirty="0" smtClean="0"/>
              <a:t> folliculaire a plusieurs effets (</a:t>
            </a:r>
            <a:r>
              <a:rPr lang="fr-BE" baseline="0" dirty="0" err="1" smtClean="0"/>
              <a:t>cfr</a:t>
            </a:r>
            <a:r>
              <a:rPr lang="fr-BE" baseline="0" dirty="0" smtClean="0"/>
              <a:t> Perry et al. 2005)</a:t>
            </a:r>
          </a:p>
          <a:p>
            <a:r>
              <a:rPr lang="fr-BE" baseline="0" dirty="0" smtClean="0"/>
              <a:t>Renforcement de la prolifération des cellules de la granuleuse</a:t>
            </a:r>
          </a:p>
          <a:p>
            <a:r>
              <a:rPr lang="fr-BE" baseline="0" dirty="0" smtClean="0"/>
              <a:t>Stimulation de l’activité de la </a:t>
            </a:r>
            <a:r>
              <a:rPr lang="fr-BE" baseline="0" dirty="0" err="1" smtClean="0"/>
              <a:t>FSH</a:t>
            </a:r>
            <a:r>
              <a:rPr lang="fr-BE" baseline="0" dirty="0" smtClean="0"/>
              <a:t> sur l’aromatase et donc </a:t>
            </a:r>
            <a:r>
              <a:rPr lang="fr-BE" baseline="0" dirty="0" err="1" smtClean="0"/>
              <a:t>renfocement</a:t>
            </a:r>
            <a:r>
              <a:rPr lang="fr-BE" baseline="0" dirty="0" smtClean="0"/>
              <a:t> de la synthèse d’</a:t>
            </a:r>
            <a:r>
              <a:rPr lang="fr-BE" baseline="0" dirty="0" err="1" smtClean="0"/>
              <a:t>ostradiol</a:t>
            </a:r>
            <a:endParaRPr lang="fr-BE" baseline="0" dirty="0" smtClean="0"/>
          </a:p>
          <a:p>
            <a:r>
              <a:rPr lang="fr-BE" baseline="0" dirty="0" smtClean="0"/>
              <a:t>Formation de gap-</a:t>
            </a:r>
            <a:r>
              <a:rPr lang="fr-BE" baseline="0" dirty="0" err="1" smtClean="0"/>
              <a:t>junctions</a:t>
            </a:r>
            <a:endParaRPr lang="fr-BE" baseline="0" dirty="0" smtClean="0"/>
          </a:p>
          <a:p>
            <a:r>
              <a:rPr lang="fr-BE" baseline="0" dirty="0" smtClean="0"/>
              <a:t>Stimulation de la capacité de synthèse de P4 par la </a:t>
            </a:r>
            <a:r>
              <a:rPr lang="fr-BE" baseline="0" dirty="0" err="1" smtClean="0"/>
              <a:t>LH</a:t>
            </a:r>
            <a:endParaRPr lang="fr-BE" baseline="0" dirty="0" smtClean="0"/>
          </a:p>
          <a:p>
            <a:r>
              <a:rPr lang="fr-BE" baseline="0" dirty="0" smtClean="0"/>
              <a:t>Apparition de récepteurs à la </a:t>
            </a:r>
            <a:r>
              <a:rPr lang="fr-BE" baseline="0" dirty="0" err="1" smtClean="0"/>
              <a:t>LH</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44</a:t>
            </a:fld>
            <a:endParaRPr lang="fr-BE"/>
          </a:p>
        </p:txBody>
      </p:sp>
    </p:spTree>
    <p:extLst>
      <p:ext uri="{BB962C8B-B14F-4D97-AF65-F5344CB8AC3E}">
        <p14:creationId xmlns:p14="http://schemas.microsoft.com/office/powerpoint/2010/main" val="4187770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1 Murphy et al. </a:t>
            </a:r>
            <a:r>
              <a:rPr lang="fr-BE" dirty="0" err="1" smtClean="0"/>
              <a:t>JRF</a:t>
            </a:r>
            <a:r>
              <a:rPr lang="fr-BE" dirty="0" smtClean="0"/>
              <a:t> 1990, 90,523-533</a:t>
            </a:r>
          </a:p>
          <a:p>
            <a:r>
              <a:rPr lang="fr-BE" dirty="0" smtClean="0"/>
              <a:t>2 Sartori et al. J </a:t>
            </a:r>
            <a:r>
              <a:rPr lang="fr-BE" dirty="0" err="1" smtClean="0"/>
              <a:t>Dairy</a:t>
            </a:r>
            <a:r>
              <a:rPr lang="fr-BE" dirty="0" smtClean="0"/>
              <a:t> </a:t>
            </a:r>
            <a:r>
              <a:rPr lang="fr-BE" dirty="0" err="1" smtClean="0"/>
              <a:t>Sci</a:t>
            </a:r>
            <a:r>
              <a:rPr lang="fr-BE" dirty="0" smtClean="0"/>
              <a:t> 2004 87 905-920</a:t>
            </a:r>
          </a:p>
          <a:p>
            <a:r>
              <a:rPr lang="fr-BE" dirty="0" smtClean="0"/>
              <a:t>3 </a:t>
            </a:r>
            <a:r>
              <a:rPr lang="fr-BE" dirty="0" err="1" smtClean="0"/>
              <a:t>Colazo</a:t>
            </a:r>
            <a:r>
              <a:rPr lang="fr-BE" dirty="0" smtClean="0"/>
              <a:t> et</a:t>
            </a:r>
            <a:r>
              <a:rPr lang="fr-BE" baseline="0" dirty="0" smtClean="0"/>
              <a:t> al. Theriogenology 2015 84 377-383</a:t>
            </a:r>
          </a:p>
          <a:p>
            <a:endParaRPr lang="fr-BE" baseline="0" dirty="0" smtClean="0"/>
          </a:p>
          <a:p>
            <a:r>
              <a:rPr lang="fr-BE" baseline="0" dirty="0" smtClean="0"/>
              <a:t>L’</a:t>
            </a:r>
            <a:r>
              <a:rPr lang="fr-BE" baseline="0" dirty="0" err="1" smtClean="0"/>
              <a:t>oestradiol</a:t>
            </a:r>
            <a:r>
              <a:rPr lang="fr-BE" baseline="0" dirty="0" smtClean="0"/>
              <a:t> folliculaire a plusieurs effets (</a:t>
            </a:r>
            <a:r>
              <a:rPr lang="fr-BE" baseline="0" dirty="0" err="1" smtClean="0"/>
              <a:t>cfr</a:t>
            </a:r>
            <a:r>
              <a:rPr lang="fr-BE" baseline="0" dirty="0" smtClean="0"/>
              <a:t> Perry et al. 2005)</a:t>
            </a:r>
          </a:p>
          <a:p>
            <a:r>
              <a:rPr lang="fr-BE" baseline="0" dirty="0" smtClean="0"/>
              <a:t>Renforcement de la prolifération des cellules de la granuleuse</a:t>
            </a:r>
          </a:p>
          <a:p>
            <a:r>
              <a:rPr lang="fr-BE" baseline="0" dirty="0" smtClean="0"/>
              <a:t>Stimulation de l’activité de la </a:t>
            </a:r>
            <a:r>
              <a:rPr lang="fr-BE" baseline="0" dirty="0" err="1" smtClean="0"/>
              <a:t>FSH</a:t>
            </a:r>
            <a:r>
              <a:rPr lang="fr-BE" baseline="0" dirty="0" smtClean="0"/>
              <a:t> sur l’aromatase et donc </a:t>
            </a:r>
            <a:r>
              <a:rPr lang="fr-BE" baseline="0" dirty="0" err="1" smtClean="0"/>
              <a:t>renfocement</a:t>
            </a:r>
            <a:r>
              <a:rPr lang="fr-BE" baseline="0" dirty="0" smtClean="0"/>
              <a:t> de la synthèse d’</a:t>
            </a:r>
            <a:r>
              <a:rPr lang="fr-BE" baseline="0" dirty="0" err="1" smtClean="0"/>
              <a:t>ostradiol</a:t>
            </a:r>
            <a:endParaRPr lang="fr-BE" baseline="0" dirty="0" smtClean="0"/>
          </a:p>
          <a:p>
            <a:r>
              <a:rPr lang="fr-BE" baseline="0" dirty="0" smtClean="0"/>
              <a:t>Formation de gap-</a:t>
            </a:r>
            <a:r>
              <a:rPr lang="fr-BE" baseline="0" dirty="0" err="1" smtClean="0"/>
              <a:t>junctions</a:t>
            </a:r>
            <a:endParaRPr lang="fr-BE" baseline="0" dirty="0" smtClean="0"/>
          </a:p>
          <a:p>
            <a:r>
              <a:rPr lang="fr-BE" baseline="0" dirty="0" smtClean="0"/>
              <a:t>Stimulation de la capacité de synthèse de P4 par la </a:t>
            </a:r>
            <a:r>
              <a:rPr lang="fr-BE" baseline="0" dirty="0" err="1" smtClean="0"/>
              <a:t>LH</a:t>
            </a:r>
            <a:endParaRPr lang="fr-BE" baseline="0" dirty="0" smtClean="0"/>
          </a:p>
          <a:p>
            <a:r>
              <a:rPr lang="fr-BE" baseline="0" dirty="0" smtClean="0"/>
              <a:t>Apparition de récepteurs à la </a:t>
            </a:r>
            <a:r>
              <a:rPr lang="fr-BE" baseline="0" dirty="0" err="1" smtClean="0"/>
              <a:t>LH</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46</a:t>
            </a:fld>
            <a:endParaRPr lang="fr-BE"/>
          </a:p>
        </p:txBody>
      </p:sp>
    </p:spTree>
    <p:extLst>
      <p:ext uri="{BB962C8B-B14F-4D97-AF65-F5344CB8AC3E}">
        <p14:creationId xmlns:p14="http://schemas.microsoft.com/office/powerpoint/2010/main" val="1284882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See</a:t>
            </a:r>
            <a:r>
              <a:rPr lang="fr-BE" dirty="0" smtClean="0"/>
              <a:t> </a:t>
            </a:r>
            <a:r>
              <a:rPr lang="fr-BE" dirty="0" err="1" smtClean="0"/>
              <a:t>also</a:t>
            </a:r>
            <a:r>
              <a:rPr lang="fr-BE" dirty="0" smtClean="0"/>
              <a:t> Hunter et </a:t>
            </a:r>
            <a:r>
              <a:rPr lang="fr-BE" dirty="0" err="1" smtClean="0"/>
              <a:t>Gaden</a:t>
            </a:r>
            <a:r>
              <a:rPr lang="fr-BE" dirty="0" smtClean="0"/>
              <a:t> Theriogenology 2014  82 367</a:t>
            </a:r>
            <a:endParaRPr lang="fr-BE" dirty="0"/>
          </a:p>
        </p:txBody>
      </p:sp>
      <p:sp>
        <p:nvSpPr>
          <p:cNvPr id="4" name="Espace réservé du numéro de diapositive 3"/>
          <p:cNvSpPr>
            <a:spLocks noGrp="1"/>
          </p:cNvSpPr>
          <p:nvPr>
            <p:ph type="sldNum" sz="quarter" idx="10"/>
          </p:nvPr>
        </p:nvSpPr>
        <p:spPr/>
        <p:txBody>
          <a:bodyPr/>
          <a:lstStyle/>
          <a:p>
            <a:fld id="{B71E572D-A9FF-4142-BC58-959D6EE1E1A5}" type="slidenum">
              <a:rPr lang="fr-BE" smtClean="0"/>
              <a:t>47</a:t>
            </a:fld>
            <a:endParaRPr lang="fr-BE"/>
          </a:p>
        </p:txBody>
      </p:sp>
    </p:spTree>
    <p:extLst>
      <p:ext uri="{BB962C8B-B14F-4D97-AF65-F5344CB8AC3E}">
        <p14:creationId xmlns:p14="http://schemas.microsoft.com/office/powerpoint/2010/main" val="2552461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See</a:t>
            </a:r>
            <a:r>
              <a:rPr lang="fr-BE" dirty="0" smtClean="0"/>
              <a:t> </a:t>
            </a:r>
            <a:r>
              <a:rPr lang="fr-BE" dirty="0" err="1" smtClean="0"/>
              <a:t>also</a:t>
            </a:r>
            <a:r>
              <a:rPr lang="fr-BE" dirty="0" smtClean="0"/>
              <a:t> Hunter et </a:t>
            </a:r>
            <a:r>
              <a:rPr lang="fr-BE" dirty="0" err="1" smtClean="0"/>
              <a:t>Gaden</a:t>
            </a:r>
            <a:r>
              <a:rPr lang="fr-BE" dirty="0" smtClean="0"/>
              <a:t> Theriogenology 2014  82 367</a:t>
            </a:r>
            <a:endParaRPr lang="fr-BE" dirty="0"/>
          </a:p>
        </p:txBody>
      </p:sp>
      <p:sp>
        <p:nvSpPr>
          <p:cNvPr id="4" name="Espace réservé du numéro de diapositive 3"/>
          <p:cNvSpPr>
            <a:spLocks noGrp="1"/>
          </p:cNvSpPr>
          <p:nvPr>
            <p:ph type="sldNum" sz="quarter" idx="10"/>
          </p:nvPr>
        </p:nvSpPr>
        <p:spPr/>
        <p:txBody>
          <a:bodyPr/>
          <a:lstStyle/>
          <a:p>
            <a:fld id="{B71E572D-A9FF-4142-BC58-959D6EE1E1A5}" type="slidenum">
              <a:rPr lang="fr-BE" smtClean="0"/>
              <a:t>49</a:t>
            </a:fld>
            <a:endParaRPr lang="fr-BE"/>
          </a:p>
        </p:txBody>
      </p:sp>
    </p:spTree>
    <p:extLst>
      <p:ext uri="{BB962C8B-B14F-4D97-AF65-F5344CB8AC3E}">
        <p14:creationId xmlns:p14="http://schemas.microsoft.com/office/powerpoint/2010/main" val="2552461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B71E572D-A9FF-4142-BC58-959D6EE1E1A5}" type="slidenum">
              <a:rPr lang="fr-BE" smtClean="0"/>
              <a:t>50</a:t>
            </a:fld>
            <a:endParaRPr lang="fr-BE"/>
          </a:p>
        </p:txBody>
      </p:sp>
    </p:spTree>
    <p:extLst>
      <p:ext uri="{BB962C8B-B14F-4D97-AF65-F5344CB8AC3E}">
        <p14:creationId xmlns:p14="http://schemas.microsoft.com/office/powerpoint/2010/main" val="66624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1 Murphy et al. </a:t>
            </a:r>
            <a:r>
              <a:rPr lang="fr-BE" dirty="0" err="1" smtClean="0"/>
              <a:t>JRF</a:t>
            </a:r>
            <a:r>
              <a:rPr lang="fr-BE" dirty="0" smtClean="0"/>
              <a:t> 1990, 90,523-533</a:t>
            </a:r>
          </a:p>
          <a:p>
            <a:r>
              <a:rPr lang="fr-BE" dirty="0" smtClean="0"/>
              <a:t>2 Sartori et al. J </a:t>
            </a:r>
            <a:r>
              <a:rPr lang="fr-BE" dirty="0" err="1" smtClean="0"/>
              <a:t>Dairy</a:t>
            </a:r>
            <a:r>
              <a:rPr lang="fr-BE" dirty="0" smtClean="0"/>
              <a:t> </a:t>
            </a:r>
            <a:r>
              <a:rPr lang="fr-BE" dirty="0" err="1" smtClean="0"/>
              <a:t>Sci</a:t>
            </a:r>
            <a:r>
              <a:rPr lang="fr-BE" dirty="0" smtClean="0"/>
              <a:t> 2004 87 905-920</a:t>
            </a:r>
          </a:p>
          <a:p>
            <a:r>
              <a:rPr lang="fr-BE" dirty="0" smtClean="0"/>
              <a:t>3 </a:t>
            </a:r>
            <a:r>
              <a:rPr lang="fr-BE" dirty="0" err="1" smtClean="0"/>
              <a:t>Colazo</a:t>
            </a:r>
            <a:r>
              <a:rPr lang="fr-BE" dirty="0" smtClean="0"/>
              <a:t> et</a:t>
            </a:r>
            <a:r>
              <a:rPr lang="fr-BE" baseline="0" dirty="0" smtClean="0"/>
              <a:t> al. Theriogenology 2015 84 377-383</a:t>
            </a:r>
          </a:p>
          <a:p>
            <a:endParaRPr lang="fr-BE" baseline="0" dirty="0" smtClean="0"/>
          </a:p>
          <a:p>
            <a:r>
              <a:rPr lang="fr-BE" baseline="0" dirty="0" smtClean="0"/>
              <a:t>L’</a:t>
            </a:r>
            <a:r>
              <a:rPr lang="fr-BE" baseline="0" dirty="0" err="1" smtClean="0"/>
              <a:t>oestradiol</a:t>
            </a:r>
            <a:r>
              <a:rPr lang="fr-BE" baseline="0" dirty="0" smtClean="0"/>
              <a:t> folliculaire a plusieurs effets (</a:t>
            </a:r>
            <a:r>
              <a:rPr lang="fr-BE" baseline="0" dirty="0" err="1" smtClean="0"/>
              <a:t>cfr</a:t>
            </a:r>
            <a:r>
              <a:rPr lang="fr-BE" baseline="0" dirty="0" smtClean="0"/>
              <a:t> Perry et al. 2005)</a:t>
            </a:r>
          </a:p>
          <a:p>
            <a:r>
              <a:rPr lang="fr-BE" baseline="0" dirty="0" smtClean="0"/>
              <a:t>Renforcement de la prolifération des cellules de la granuleuse</a:t>
            </a:r>
          </a:p>
          <a:p>
            <a:r>
              <a:rPr lang="fr-BE" baseline="0" dirty="0" smtClean="0"/>
              <a:t>Stimulation de l’activité de la </a:t>
            </a:r>
            <a:r>
              <a:rPr lang="fr-BE" baseline="0" dirty="0" err="1" smtClean="0"/>
              <a:t>FSH</a:t>
            </a:r>
            <a:r>
              <a:rPr lang="fr-BE" baseline="0" dirty="0" smtClean="0"/>
              <a:t> sur l’aromatase et donc </a:t>
            </a:r>
            <a:r>
              <a:rPr lang="fr-BE" baseline="0" dirty="0" err="1" smtClean="0"/>
              <a:t>renfocement</a:t>
            </a:r>
            <a:r>
              <a:rPr lang="fr-BE" baseline="0" dirty="0" smtClean="0"/>
              <a:t> de la synthèse d’</a:t>
            </a:r>
            <a:r>
              <a:rPr lang="fr-BE" baseline="0" dirty="0" err="1" smtClean="0"/>
              <a:t>ostradiol</a:t>
            </a:r>
            <a:endParaRPr lang="fr-BE" baseline="0" dirty="0" smtClean="0"/>
          </a:p>
          <a:p>
            <a:r>
              <a:rPr lang="fr-BE" baseline="0" dirty="0" smtClean="0"/>
              <a:t>Formation de gap-</a:t>
            </a:r>
            <a:r>
              <a:rPr lang="fr-BE" baseline="0" dirty="0" err="1" smtClean="0"/>
              <a:t>junctions</a:t>
            </a:r>
            <a:endParaRPr lang="fr-BE" baseline="0" dirty="0" smtClean="0"/>
          </a:p>
          <a:p>
            <a:r>
              <a:rPr lang="fr-BE" baseline="0" dirty="0" smtClean="0"/>
              <a:t>Stimulation de la capacité de synthèse de P4 par la </a:t>
            </a:r>
            <a:r>
              <a:rPr lang="fr-BE" baseline="0" dirty="0" err="1" smtClean="0"/>
              <a:t>LH</a:t>
            </a:r>
            <a:endParaRPr lang="fr-BE" baseline="0" dirty="0" smtClean="0"/>
          </a:p>
          <a:p>
            <a:r>
              <a:rPr lang="fr-BE" baseline="0" dirty="0" smtClean="0"/>
              <a:t>Apparition de récepteurs à la </a:t>
            </a:r>
            <a:r>
              <a:rPr lang="fr-BE" baseline="0" dirty="0" err="1" smtClean="0"/>
              <a:t>LH</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12</a:t>
            </a:fld>
            <a:endParaRPr lang="fr-BE"/>
          </a:p>
        </p:txBody>
      </p:sp>
    </p:spTree>
    <p:extLst>
      <p:ext uri="{BB962C8B-B14F-4D97-AF65-F5344CB8AC3E}">
        <p14:creationId xmlns:p14="http://schemas.microsoft.com/office/powerpoint/2010/main" val="675794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B71E572D-A9FF-4142-BC58-959D6EE1E1A5}" type="slidenum">
              <a:rPr lang="fr-BE" smtClean="0"/>
              <a:t>56</a:t>
            </a:fld>
            <a:endParaRPr lang="fr-BE"/>
          </a:p>
        </p:txBody>
      </p:sp>
    </p:spTree>
    <p:extLst>
      <p:ext uri="{BB962C8B-B14F-4D97-AF65-F5344CB8AC3E}">
        <p14:creationId xmlns:p14="http://schemas.microsoft.com/office/powerpoint/2010/main" val="1069927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See</a:t>
            </a:r>
            <a:r>
              <a:rPr lang="fr-BE" dirty="0" smtClean="0"/>
              <a:t> Hunter </a:t>
            </a:r>
            <a:r>
              <a:rPr lang="fr-BE" dirty="0" err="1" smtClean="0"/>
              <a:t>Anim</a:t>
            </a:r>
            <a:r>
              <a:rPr lang="fr-BE" dirty="0" smtClean="0"/>
              <a:t> </a:t>
            </a:r>
            <a:r>
              <a:rPr lang="fr-BE" dirty="0" err="1" smtClean="0"/>
              <a:t>Reprod</a:t>
            </a:r>
            <a:r>
              <a:rPr lang="fr-BE" dirty="0" smtClean="0"/>
              <a:t> </a:t>
            </a:r>
            <a:r>
              <a:rPr lang="fr-BE" dirty="0" err="1" smtClean="0"/>
              <a:t>Sci</a:t>
            </a:r>
            <a:r>
              <a:rPr lang="fr-BE" dirty="0" smtClean="0"/>
              <a:t> 2003 79 157</a:t>
            </a:r>
            <a:endParaRPr lang="fr-BE" dirty="0"/>
          </a:p>
        </p:txBody>
      </p:sp>
      <p:sp>
        <p:nvSpPr>
          <p:cNvPr id="4" name="Espace réservé du numéro de diapositive 3"/>
          <p:cNvSpPr>
            <a:spLocks noGrp="1"/>
          </p:cNvSpPr>
          <p:nvPr>
            <p:ph type="sldNum" sz="quarter" idx="10"/>
          </p:nvPr>
        </p:nvSpPr>
        <p:spPr/>
        <p:txBody>
          <a:bodyPr/>
          <a:lstStyle/>
          <a:p>
            <a:fld id="{B71E572D-A9FF-4142-BC58-959D6EE1E1A5}" type="slidenum">
              <a:rPr lang="fr-BE" smtClean="0"/>
              <a:t>59</a:t>
            </a:fld>
            <a:endParaRPr lang="fr-BE"/>
          </a:p>
        </p:txBody>
      </p:sp>
    </p:spTree>
    <p:extLst>
      <p:ext uri="{BB962C8B-B14F-4D97-AF65-F5344CB8AC3E}">
        <p14:creationId xmlns:p14="http://schemas.microsoft.com/office/powerpoint/2010/main" val="185344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200" kern="1200" dirty="0" smtClean="0">
                <a:solidFill>
                  <a:schemeClr val="tx1"/>
                </a:solidFill>
                <a:effectLst/>
                <a:latin typeface="+mn-lt"/>
                <a:ea typeface="+mn-ea"/>
                <a:cs typeface="+mn-cs"/>
              </a:rPr>
              <a:t>C’EST ARRIVE PRES DE CHEZ VOUS </a:t>
            </a:r>
          </a:p>
          <a:p>
            <a:r>
              <a:rPr lang="fr-BE" sz="1200" kern="1200" dirty="0" smtClean="0">
                <a:solidFill>
                  <a:schemeClr val="tx1"/>
                </a:solidFill>
                <a:effectLst/>
                <a:latin typeface="+mn-lt"/>
                <a:ea typeface="+mn-ea"/>
                <a:cs typeface="+mn-cs"/>
              </a:rPr>
              <a:t>(En direct d’après la publication de </a:t>
            </a:r>
            <a:r>
              <a:rPr lang="fr-BE" sz="1200" kern="1200" dirty="0" err="1" smtClean="0">
                <a:solidFill>
                  <a:schemeClr val="tx1"/>
                </a:solidFill>
                <a:effectLst/>
                <a:latin typeface="+mn-lt"/>
                <a:ea typeface="+mn-ea"/>
                <a:cs typeface="+mn-cs"/>
              </a:rPr>
              <a:t>Pascottini</a:t>
            </a:r>
            <a:r>
              <a:rPr lang="fr-BE" sz="1200" kern="1200" dirty="0" smtClean="0">
                <a:solidFill>
                  <a:schemeClr val="tx1"/>
                </a:solidFill>
                <a:effectLst/>
                <a:latin typeface="+mn-lt"/>
                <a:ea typeface="+mn-ea"/>
                <a:cs typeface="+mn-cs"/>
              </a:rPr>
              <a:t> J </a:t>
            </a:r>
            <a:r>
              <a:rPr lang="fr-BE" sz="1200" kern="1200" dirty="0" err="1" smtClean="0">
                <a:solidFill>
                  <a:schemeClr val="tx1"/>
                </a:solidFill>
                <a:effectLst/>
                <a:latin typeface="+mn-lt"/>
                <a:ea typeface="+mn-ea"/>
                <a:cs typeface="+mn-cs"/>
              </a:rPr>
              <a:t>Dairy</a:t>
            </a:r>
            <a:r>
              <a:rPr lang="fr-BE" sz="1200" kern="1200" dirty="0" smtClean="0">
                <a:solidFill>
                  <a:schemeClr val="tx1"/>
                </a:solidFill>
                <a:effectLst/>
                <a:latin typeface="+mn-lt"/>
                <a:ea typeface="+mn-ea"/>
                <a:cs typeface="+mn-cs"/>
              </a:rPr>
              <a:t> </a:t>
            </a:r>
            <a:r>
              <a:rPr lang="fr-BE" sz="1200" kern="1200" dirty="0" err="1" smtClean="0">
                <a:solidFill>
                  <a:schemeClr val="tx1"/>
                </a:solidFill>
                <a:effectLst/>
                <a:latin typeface="+mn-lt"/>
                <a:ea typeface="+mn-ea"/>
                <a:cs typeface="+mn-cs"/>
              </a:rPr>
              <a:t>Sci</a:t>
            </a:r>
            <a:r>
              <a:rPr lang="fr-BE" sz="1200" kern="1200" dirty="0" smtClean="0">
                <a:solidFill>
                  <a:schemeClr val="tx1"/>
                </a:solidFill>
                <a:effectLst/>
                <a:latin typeface="+mn-lt"/>
                <a:ea typeface="+mn-ea"/>
                <a:cs typeface="+mn-cs"/>
              </a:rPr>
              <a:t> 2017, 100, 588 (</a:t>
            </a:r>
            <a:r>
              <a:rPr lang="fr-BE" sz="1200" u="sng" kern="1200" dirty="0" smtClean="0">
                <a:solidFill>
                  <a:schemeClr val="tx1"/>
                </a:solidFill>
                <a:effectLst/>
                <a:latin typeface="+mn-lt"/>
                <a:ea typeface="+mn-ea"/>
                <a:cs typeface="+mn-cs"/>
                <a:hlinkClick r:id="rId3"/>
              </a:rPr>
              <a:t>http://www.journalofdairyscience.org/article/S0022-0302(16)30803-7/abstract</a:t>
            </a:r>
            <a:r>
              <a:rPr lang="fr-BE" sz="1200" kern="1200" dirty="0" smtClean="0">
                <a:solidFill>
                  <a:schemeClr val="tx1"/>
                </a:solidFill>
                <a:effectLst/>
                <a:latin typeface="+mn-lt"/>
                <a:ea typeface="+mn-ea"/>
                <a:cs typeface="+mn-cs"/>
              </a:rPr>
              <a:t> </a:t>
            </a:r>
          </a:p>
          <a:p>
            <a:pPr lvl="0"/>
            <a:r>
              <a:rPr lang="fr-BE" sz="1200" kern="1200" dirty="0" smtClean="0">
                <a:solidFill>
                  <a:schemeClr val="tx1"/>
                </a:solidFill>
                <a:effectLst/>
                <a:latin typeface="+mn-lt"/>
                <a:ea typeface="+mn-ea"/>
                <a:cs typeface="+mn-cs"/>
              </a:rPr>
              <a:t>L’endométrite subclinique (ES) est une des 4 types d’infections utérines chez la vache.</a:t>
            </a:r>
          </a:p>
          <a:p>
            <a:pPr lvl="0"/>
            <a:r>
              <a:rPr lang="fr-BE" sz="1200" kern="1200" dirty="0" smtClean="0">
                <a:solidFill>
                  <a:schemeClr val="tx1"/>
                </a:solidFill>
                <a:effectLst/>
                <a:latin typeface="+mn-lt"/>
                <a:ea typeface="+mn-ea"/>
                <a:cs typeface="+mn-cs"/>
              </a:rPr>
              <a:t>Son diagnostic ne peut être posé que par comptage quantitatif ou qualitatif (test à l’estérase leucocytaire) des neutrophiles identifiés après un prélèvement intra-utérin au moyen d’une </a:t>
            </a:r>
            <a:r>
              <a:rPr lang="fr-BE" sz="1200" kern="1200" dirty="0" err="1" smtClean="0">
                <a:solidFill>
                  <a:schemeClr val="tx1"/>
                </a:solidFill>
                <a:effectLst/>
                <a:latin typeface="+mn-lt"/>
                <a:ea typeface="+mn-ea"/>
                <a:cs typeface="+mn-cs"/>
              </a:rPr>
              <a:t>cytobrosse</a:t>
            </a:r>
            <a:r>
              <a:rPr lang="fr-BE" sz="1200" kern="1200" dirty="0" smtClean="0">
                <a:solidFill>
                  <a:schemeClr val="tx1"/>
                </a:solidFill>
                <a:effectLst/>
                <a:latin typeface="+mn-lt"/>
                <a:ea typeface="+mn-ea"/>
                <a:cs typeface="+mn-cs"/>
              </a:rPr>
              <a:t> ou mieux encore d’un </a:t>
            </a:r>
            <a:r>
              <a:rPr lang="fr-BE" sz="1200" kern="1200" dirty="0" err="1" smtClean="0">
                <a:solidFill>
                  <a:schemeClr val="tx1"/>
                </a:solidFill>
                <a:effectLst/>
                <a:latin typeface="+mn-lt"/>
                <a:ea typeface="+mn-ea"/>
                <a:cs typeface="+mn-cs"/>
              </a:rPr>
              <a:t>cytotape</a:t>
            </a:r>
            <a:r>
              <a:rPr lang="fr-BE" sz="1200" kern="1200" dirty="0" smtClean="0">
                <a:solidFill>
                  <a:schemeClr val="tx1"/>
                </a:solidFill>
                <a:effectLst/>
                <a:latin typeface="+mn-lt"/>
                <a:ea typeface="+mn-ea"/>
                <a:cs typeface="+mn-cs"/>
              </a:rPr>
              <a:t>.</a:t>
            </a:r>
          </a:p>
          <a:p>
            <a:pPr lvl="0"/>
            <a:r>
              <a:rPr lang="fr-BE" sz="1200" kern="1200" dirty="0" smtClean="0">
                <a:solidFill>
                  <a:schemeClr val="tx1"/>
                </a:solidFill>
                <a:effectLst/>
                <a:latin typeface="+mn-lt"/>
                <a:ea typeface="+mn-ea"/>
                <a:cs typeface="+mn-cs"/>
              </a:rPr>
              <a:t>Se pose néanmoins encore le problème de la détermination du seuil caractéristique susceptible d’infertilité. </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Nos collègues flamands (Université de Gand) ont réalisé 1625 IA de vaches laitières dans 18 fermes. Lors de l’IA, un prélèvement </a:t>
            </a:r>
            <a:r>
              <a:rPr lang="fr-BE" sz="1200" kern="1200" dirty="0" err="1" smtClean="0">
                <a:solidFill>
                  <a:schemeClr val="tx1"/>
                </a:solidFill>
                <a:effectLst/>
                <a:latin typeface="+mn-lt"/>
                <a:ea typeface="+mn-ea"/>
                <a:cs typeface="+mn-cs"/>
              </a:rPr>
              <a:t>intrautérin</a:t>
            </a:r>
            <a:r>
              <a:rPr lang="fr-BE" sz="1200" kern="1200" dirty="0" smtClean="0">
                <a:solidFill>
                  <a:schemeClr val="tx1"/>
                </a:solidFill>
                <a:effectLst/>
                <a:latin typeface="+mn-lt"/>
                <a:ea typeface="+mn-ea"/>
                <a:cs typeface="+mn-cs"/>
              </a:rPr>
              <a:t> a été réalisé par la méthode du </a:t>
            </a:r>
            <a:r>
              <a:rPr lang="fr-BE" sz="1200" kern="1200" dirty="0" err="1" smtClean="0">
                <a:solidFill>
                  <a:schemeClr val="tx1"/>
                </a:solidFill>
                <a:effectLst/>
                <a:latin typeface="+mn-lt"/>
                <a:ea typeface="+mn-ea"/>
                <a:cs typeface="+mn-cs"/>
              </a:rPr>
              <a:t>cytotape</a:t>
            </a:r>
            <a:r>
              <a:rPr lang="fr-BE" sz="1200" kern="1200" dirty="0" smtClean="0">
                <a:solidFill>
                  <a:schemeClr val="tx1"/>
                </a:solidFill>
                <a:effectLst/>
                <a:latin typeface="+mn-lt"/>
                <a:ea typeface="+mn-ea"/>
                <a:cs typeface="+mn-cs"/>
              </a:rPr>
              <a:t> (fixation sur le pistolet d’IA et donc un seul passage </a:t>
            </a:r>
            <a:r>
              <a:rPr lang="fr-BE" sz="1200" kern="1200" dirty="0" err="1" smtClean="0">
                <a:solidFill>
                  <a:schemeClr val="tx1"/>
                </a:solidFill>
                <a:effectLst/>
                <a:latin typeface="+mn-lt"/>
                <a:ea typeface="+mn-ea"/>
                <a:cs typeface="+mn-cs"/>
              </a:rPr>
              <a:t>transcervical</a:t>
            </a:r>
            <a:r>
              <a:rPr lang="fr-BE" sz="1200" kern="1200" dirty="0" smtClean="0">
                <a:solidFill>
                  <a:schemeClr val="tx1"/>
                </a:solidFill>
                <a:effectLst/>
                <a:latin typeface="+mn-lt"/>
                <a:ea typeface="+mn-ea"/>
                <a:cs typeface="+mn-cs"/>
              </a:rPr>
              <a:t>). Chaque prélèvement a fait l’objet après coloration d’un comptage de 300 cellules. Le seuil de positivité a été de ≥ 1 % (Sensibilité 33,8 % et spécificité de 88,6 %).</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La prévalence des endométrites subcliniques lors de l’IA a été de 27,8 % et comprise entre 10,7 et 39,7 % selon les 18 troupeaux de l’essai (ce qui pose le problème des facteurs immunitaires dans les élevages). </a:t>
            </a:r>
          </a:p>
          <a:p>
            <a:r>
              <a:rPr lang="fr-BE" sz="1200" kern="1200" dirty="0" smtClean="0">
                <a:solidFill>
                  <a:schemeClr val="tx1"/>
                </a:solidFill>
                <a:effectLst/>
                <a:latin typeface="+mn-lt"/>
                <a:ea typeface="+mn-ea"/>
                <a:cs typeface="+mn-cs"/>
              </a:rPr>
              <a:t>Les taux de gestation ont été respectivement de 32,7 % (≥ 1 %) et de 47 % (≤ 1 % : OR 1,8)</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Une autre de leurs études (</a:t>
            </a:r>
            <a:r>
              <a:rPr lang="fr-BE" sz="1200" kern="1200" dirty="0" err="1" smtClean="0">
                <a:solidFill>
                  <a:schemeClr val="tx1"/>
                </a:solidFill>
                <a:effectLst/>
                <a:latin typeface="+mn-lt"/>
                <a:ea typeface="+mn-ea"/>
                <a:cs typeface="+mn-cs"/>
              </a:rPr>
              <a:t>JDS</a:t>
            </a:r>
            <a:r>
              <a:rPr lang="fr-BE" sz="1200" kern="1200" dirty="0" smtClean="0">
                <a:solidFill>
                  <a:schemeClr val="tx1"/>
                </a:solidFill>
                <a:effectLst/>
                <a:latin typeface="+mn-lt"/>
                <a:ea typeface="+mn-ea"/>
                <a:cs typeface="+mn-cs"/>
              </a:rPr>
              <a:t> 2016, 99,9051) a démontré que la prévalence des endométrites cliniques lors de 496 IA réalisées sur des génisses (nullipares) était de 7,86 % et les taux de gestation respectivement  de 38,4 % (≥ 1 %) et de 62,8 % (≤ 1 %). Le risque d’ES se trouve augmenté (4,7 fois plus de chances de présenter une ES) si la génisse avait déjà été inséminée (ce qui pose le problème de la « biosécurité » de l’IA). En effet 70 % des échantillons positifs provenaient de génisses déjà inséminées au moins une fois. </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Ces résultats impliquent de tester d’hypothétiques traitements possibles comme le drainage de la cavité utérine au moyen de sérum physiologique ou l’injection d’anti-inflammatoires. </a:t>
            </a:r>
            <a:r>
              <a:rPr lang="fr-BE" sz="1200" kern="1200" smtClean="0">
                <a:solidFill>
                  <a:schemeClr val="tx1"/>
                </a:solidFill>
                <a:effectLst/>
                <a:latin typeface="+mn-lt"/>
                <a:ea typeface="+mn-ea"/>
                <a:cs typeface="+mn-cs"/>
              </a:rPr>
              <a:t>De belles perspectives et donc affaire à suivre.</a:t>
            </a:r>
          </a:p>
          <a:p>
            <a:endParaRPr lang="fr-BE" dirty="0"/>
          </a:p>
        </p:txBody>
      </p:sp>
      <p:sp>
        <p:nvSpPr>
          <p:cNvPr id="4" name="Espace réservé du numéro de diapositive 3"/>
          <p:cNvSpPr>
            <a:spLocks noGrp="1"/>
          </p:cNvSpPr>
          <p:nvPr>
            <p:ph type="sldNum" sz="quarter" idx="10"/>
          </p:nvPr>
        </p:nvSpPr>
        <p:spPr/>
        <p:txBody>
          <a:bodyPr/>
          <a:lstStyle/>
          <a:p>
            <a:fld id="{B71E572D-A9FF-4142-BC58-959D6EE1E1A5}" type="slidenum">
              <a:rPr lang="fr-BE" smtClean="0"/>
              <a:t>63</a:t>
            </a:fld>
            <a:endParaRPr lang="fr-BE"/>
          </a:p>
        </p:txBody>
      </p:sp>
    </p:spTree>
    <p:extLst>
      <p:ext uri="{BB962C8B-B14F-4D97-AF65-F5344CB8AC3E}">
        <p14:creationId xmlns:p14="http://schemas.microsoft.com/office/powerpoint/2010/main" val="74990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1 Murphy et al. </a:t>
            </a:r>
            <a:r>
              <a:rPr lang="fr-BE" dirty="0" err="1" smtClean="0"/>
              <a:t>JRF</a:t>
            </a:r>
            <a:r>
              <a:rPr lang="fr-BE" dirty="0" smtClean="0"/>
              <a:t> 1990, 90,523-533</a:t>
            </a:r>
          </a:p>
          <a:p>
            <a:r>
              <a:rPr lang="fr-BE" dirty="0" smtClean="0"/>
              <a:t>2 Sartori et al. J </a:t>
            </a:r>
            <a:r>
              <a:rPr lang="fr-BE" dirty="0" err="1" smtClean="0"/>
              <a:t>Dairy</a:t>
            </a:r>
            <a:r>
              <a:rPr lang="fr-BE" dirty="0" smtClean="0"/>
              <a:t> </a:t>
            </a:r>
            <a:r>
              <a:rPr lang="fr-BE" dirty="0" err="1" smtClean="0"/>
              <a:t>Sci</a:t>
            </a:r>
            <a:r>
              <a:rPr lang="fr-BE" dirty="0" smtClean="0"/>
              <a:t> 2004 87 905-920</a:t>
            </a:r>
          </a:p>
          <a:p>
            <a:r>
              <a:rPr lang="fr-BE" dirty="0" smtClean="0"/>
              <a:t>3 </a:t>
            </a:r>
            <a:r>
              <a:rPr lang="fr-BE" dirty="0" err="1" smtClean="0"/>
              <a:t>Colazo</a:t>
            </a:r>
            <a:r>
              <a:rPr lang="fr-BE" dirty="0" smtClean="0"/>
              <a:t> et</a:t>
            </a:r>
            <a:r>
              <a:rPr lang="fr-BE" baseline="0" dirty="0" smtClean="0"/>
              <a:t> al. Theriogenology 2015 84 377-383</a:t>
            </a:r>
          </a:p>
          <a:p>
            <a:endParaRPr lang="fr-BE" baseline="0" dirty="0" smtClean="0"/>
          </a:p>
          <a:p>
            <a:r>
              <a:rPr lang="fr-BE" baseline="0" dirty="0" smtClean="0"/>
              <a:t>L’</a:t>
            </a:r>
            <a:r>
              <a:rPr lang="fr-BE" baseline="0" dirty="0" err="1" smtClean="0"/>
              <a:t>oestradiol</a:t>
            </a:r>
            <a:r>
              <a:rPr lang="fr-BE" baseline="0" dirty="0" smtClean="0"/>
              <a:t> folliculaire a plusieurs effets (</a:t>
            </a:r>
            <a:r>
              <a:rPr lang="fr-BE" baseline="0" dirty="0" err="1" smtClean="0"/>
              <a:t>cfr</a:t>
            </a:r>
            <a:r>
              <a:rPr lang="fr-BE" baseline="0" dirty="0" smtClean="0"/>
              <a:t> Perry et al. 2005)</a:t>
            </a:r>
          </a:p>
          <a:p>
            <a:r>
              <a:rPr lang="fr-BE" baseline="0" dirty="0" smtClean="0"/>
              <a:t>Renforcement de la prolifération des cellules de la granuleuse</a:t>
            </a:r>
          </a:p>
          <a:p>
            <a:r>
              <a:rPr lang="fr-BE" baseline="0" dirty="0" smtClean="0"/>
              <a:t>Stimulation de l’activité de la </a:t>
            </a:r>
            <a:r>
              <a:rPr lang="fr-BE" baseline="0" dirty="0" err="1" smtClean="0"/>
              <a:t>FSH</a:t>
            </a:r>
            <a:r>
              <a:rPr lang="fr-BE" baseline="0" dirty="0" smtClean="0"/>
              <a:t> sur l’aromatase et donc </a:t>
            </a:r>
            <a:r>
              <a:rPr lang="fr-BE" baseline="0" dirty="0" err="1" smtClean="0"/>
              <a:t>renfocement</a:t>
            </a:r>
            <a:r>
              <a:rPr lang="fr-BE" baseline="0" dirty="0" smtClean="0"/>
              <a:t> de la synthèse d’</a:t>
            </a:r>
            <a:r>
              <a:rPr lang="fr-BE" baseline="0" dirty="0" err="1" smtClean="0"/>
              <a:t>ostradiol</a:t>
            </a:r>
            <a:endParaRPr lang="fr-BE" baseline="0" dirty="0" smtClean="0"/>
          </a:p>
          <a:p>
            <a:r>
              <a:rPr lang="fr-BE" baseline="0" dirty="0" smtClean="0"/>
              <a:t>Formation de gap-</a:t>
            </a:r>
            <a:r>
              <a:rPr lang="fr-BE" baseline="0" dirty="0" err="1" smtClean="0"/>
              <a:t>junctions</a:t>
            </a:r>
            <a:endParaRPr lang="fr-BE" baseline="0" dirty="0" smtClean="0"/>
          </a:p>
          <a:p>
            <a:r>
              <a:rPr lang="fr-BE" baseline="0" dirty="0" smtClean="0"/>
              <a:t>Stimulation de la capacité de synthèse de P4 par la </a:t>
            </a:r>
            <a:r>
              <a:rPr lang="fr-BE" baseline="0" dirty="0" err="1" smtClean="0"/>
              <a:t>LH</a:t>
            </a:r>
            <a:endParaRPr lang="fr-BE" baseline="0" dirty="0" smtClean="0"/>
          </a:p>
          <a:p>
            <a:r>
              <a:rPr lang="fr-BE" baseline="0" dirty="0" smtClean="0"/>
              <a:t>Apparition de récepteurs à la </a:t>
            </a:r>
            <a:r>
              <a:rPr lang="fr-BE" baseline="0" dirty="0" err="1" smtClean="0"/>
              <a:t>LH</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64</a:t>
            </a:fld>
            <a:endParaRPr lang="fr-BE"/>
          </a:p>
        </p:txBody>
      </p:sp>
    </p:spTree>
    <p:extLst>
      <p:ext uri="{BB962C8B-B14F-4D97-AF65-F5344CB8AC3E}">
        <p14:creationId xmlns:p14="http://schemas.microsoft.com/office/powerpoint/2010/main" val="4187770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65</a:t>
            </a:fld>
            <a:endParaRPr lang="fr-BE"/>
          </a:p>
        </p:txBody>
      </p:sp>
    </p:spTree>
    <p:extLst>
      <p:ext uri="{BB962C8B-B14F-4D97-AF65-F5344CB8AC3E}">
        <p14:creationId xmlns:p14="http://schemas.microsoft.com/office/powerpoint/2010/main" val="1248694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Stronge</a:t>
            </a:r>
            <a:r>
              <a:rPr lang="fr-BE" baseline="0" dirty="0" smtClean="0"/>
              <a:t> et al. </a:t>
            </a:r>
            <a:r>
              <a:rPr lang="fr-BE" baseline="0" dirty="0" err="1" smtClean="0"/>
              <a:t>Theriogenology</a:t>
            </a:r>
            <a:r>
              <a:rPr lang="fr-BE" baseline="0" dirty="0" smtClean="0"/>
              <a:t> 2005 64 1212-1224</a:t>
            </a:r>
          </a:p>
          <a:p>
            <a:r>
              <a:rPr lang="fr-BE" baseline="0" dirty="0" err="1" smtClean="0"/>
              <a:t>Cummins</a:t>
            </a:r>
            <a:r>
              <a:rPr lang="fr-BE" baseline="0" dirty="0" smtClean="0"/>
              <a:t> et al. </a:t>
            </a:r>
            <a:r>
              <a:rPr lang="fr-BE" baseline="0" dirty="0" err="1" smtClean="0"/>
              <a:t>JDS</a:t>
            </a:r>
            <a:r>
              <a:rPr lang="fr-BE" baseline="0" dirty="0" smtClean="0"/>
              <a:t> 2012 95 3698-3710</a:t>
            </a:r>
          </a:p>
          <a:p>
            <a:r>
              <a:rPr lang="fr-BE" baseline="0" dirty="0" err="1" smtClean="0"/>
              <a:t>Clemente</a:t>
            </a:r>
            <a:r>
              <a:rPr lang="fr-BE" baseline="0" dirty="0" smtClean="0"/>
              <a:t> et al. Reproduction 2009 138 507-517</a:t>
            </a:r>
          </a:p>
          <a:p>
            <a:r>
              <a:rPr lang="fr-BE" baseline="0" dirty="0" err="1" smtClean="0"/>
              <a:t>Caerter</a:t>
            </a:r>
            <a:r>
              <a:rPr lang="fr-BE" baseline="0" dirty="0" smtClean="0"/>
              <a:t> et al. Reproduction, </a:t>
            </a:r>
            <a:r>
              <a:rPr lang="fr-BE" baseline="0" dirty="0" err="1" smtClean="0"/>
              <a:t>fertility</a:t>
            </a:r>
            <a:r>
              <a:rPr lang="fr-BE" baseline="0" dirty="0" smtClean="0"/>
              <a:t> </a:t>
            </a:r>
            <a:r>
              <a:rPr lang="fr-BE" baseline="0" dirty="0" err="1" smtClean="0"/>
              <a:t>Devlopment</a:t>
            </a:r>
            <a:r>
              <a:rPr lang="fr-BE" baseline="0" dirty="0" smtClean="0"/>
              <a:t> 2008 20 368-375</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66</a:t>
            </a:fld>
            <a:endParaRPr lang="fr-BE"/>
          </a:p>
        </p:txBody>
      </p:sp>
    </p:spTree>
    <p:extLst>
      <p:ext uri="{BB962C8B-B14F-4D97-AF65-F5344CB8AC3E}">
        <p14:creationId xmlns:p14="http://schemas.microsoft.com/office/powerpoint/2010/main" val="1967722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Stronge</a:t>
            </a:r>
            <a:r>
              <a:rPr lang="fr-BE" baseline="0" dirty="0" smtClean="0"/>
              <a:t> et al. </a:t>
            </a:r>
            <a:r>
              <a:rPr lang="fr-BE" baseline="0" dirty="0" err="1" smtClean="0"/>
              <a:t>Theriogenology</a:t>
            </a:r>
            <a:r>
              <a:rPr lang="fr-BE" baseline="0" dirty="0" smtClean="0"/>
              <a:t> 2005 64 1212-1224</a:t>
            </a:r>
          </a:p>
          <a:p>
            <a:r>
              <a:rPr lang="fr-BE" baseline="0" dirty="0" err="1" smtClean="0"/>
              <a:t>Cummin</a:t>
            </a:r>
            <a:r>
              <a:rPr lang="fr-BE" baseline="0" dirty="0" smtClean="0"/>
              <a:t> set al. </a:t>
            </a:r>
            <a:r>
              <a:rPr lang="fr-BE" baseline="0" dirty="0" err="1" smtClean="0"/>
              <a:t>JDS</a:t>
            </a:r>
            <a:r>
              <a:rPr lang="fr-BE" baseline="0" smtClean="0"/>
              <a:t> 2012 95 3698-3710</a:t>
            </a:r>
            <a:endParaRPr lang="fr-BE"/>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67</a:t>
            </a:fld>
            <a:endParaRPr lang="fr-BE"/>
          </a:p>
        </p:txBody>
      </p:sp>
    </p:spTree>
    <p:extLst>
      <p:ext uri="{BB962C8B-B14F-4D97-AF65-F5344CB8AC3E}">
        <p14:creationId xmlns:p14="http://schemas.microsoft.com/office/powerpoint/2010/main" val="2600424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3300 UI Schmitt et al. JAS 1996 74 1915-1929, Santos et al. JAS 2001 79 2881-2894</a:t>
            </a:r>
          </a:p>
          <a:p>
            <a:r>
              <a:rPr lang="fr-BE" dirty="0" smtClean="0"/>
              <a:t>2500 UI Stevenson et al. </a:t>
            </a:r>
            <a:r>
              <a:rPr lang="fr-BE" dirty="0" err="1" smtClean="0"/>
              <a:t>JDS</a:t>
            </a:r>
            <a:r>
              <a:rPr lang="fr-BE" dirty="0" smtClean="0"/>
              <a:t> 2007 90 331-340, </a:t>
            </a:r>
            <a:r>
              <a:rPr lang="fr-BE" dirty="0" err="1" smtClean="0"/>
              <a:t>Vasconcelos</a:t>
            </a:r>
            <a:r>
              <a:rPr lang="fr-BE" dirty="0" smtClean="0"/>
              <a:t> et a	l. </a:t>
            </a:r>
            <a:r>
              <a:rPr lang="fr-BE" dirty="0" err="1" smtClean="0"/>
              <a:t>JDS</a:t>
            </a:r>
            <a:r>
              <a:rPr lang="fr-BE" dirty="0" smtClean="0"/>
              <a:t> 2011 94 223-234</a:t>
            </a:r>
          </a:p>
          <a:p>
            <a:r>
              <a:rPr lang="fr-BE" dirty="0" smtClean="0"/>
              <a:t>1500 UI Walton et al. Can J </a:t>
            </a:r>
            <a:r>
              <a:rPr lang="fr-BE" dirty="0" err="1" smtClean="0"/>
              <a:t>Vet</a:t>
            </a:r>
            <a:r>
              <a:rPr lang="fr-BE" dirty="0" smtClean="0"/>
              <a:t> </a:t>
            </a:r>
            <a:r>
              <a:rPr lang="fr-BE" dirty="0" err="1" smtClean="0"/>
              <a:t>res</a:t>
            </a:r>
            <a:r>
              <a:rPr lang="fr-BE" dirty="0" smtClean="0"/>
              <a:t> 1990 54 305-308, </a:t>
            </a:r>
            <a:r>
              <a:rPr lang="fr-BE" dirty="0" err="1" smtClean="0"/>
              <a:t>Hanlon</a:t>
            </a:r>
            <a:r>
              <a:rPr lang="fr-BE" dirty="0" smtClean="0"/>
              <a:t> et al. </a:t>
            </a:r>
            <a:r>
              <a:rPr lang="fr-BE" dirty="0" err="1" smtClean="0"/>
              <a:t>Theriogenology</a:t>
            </a:r>
            <a:r>
              <a:rPr lang="fr-BE" dirty="0" smtClean="0"/>
              <a:t> 2005 63 1938-1945Kendall</a:t>
            </a:r>
            <a:r>
              <a:rPr lang="fr-BE" baseline="0" dirty="0" smtClean="0"/>
              <a:t> et al. </a:t>
            </a:r>
            <a:r>
              <a:rPr lang="fr-BE" baseline="0" dirty="0" err="1" smtClean="0"/>
              <a:t>Veterinary</a:t>
            </a:r>
            <a:r>
              <a:rPr lang="fr-BE" baseline="0" dirty="0" smtClean="0"/>
              <a:t> Journal 2009 181 158-162</a:t>
            </a:r>
          </a:p>
          <a:p>
            <a:r>
              <a:rPr lang="fr-BE" baseline="0" dirty="0" smtClean="0"/>
              <a:t>1000 UI </a:t>
            </a:r>
            <a:r>
              <a:rPr lang="fr-BE" baseline="0" dirty="0" err="1" smtClean="0"/>
              <a:t>Rajamahendran</a:t>
            </a:r>
            <a:r>
              <a:rPr lang="fr-BE" baseline="0" dirty="0" smtClean="0"/>
              <a:t> et </a:t>
            </a:r>
            <a:r>
              <a:rPr lang="fr-BE" baseline="0" dirty="0" err="1" smtClean="0"/>
              <a:t>Sianangama</a:t>
            </a:r>
            <a:r>
              <a:rPr lang="fr-BE" baseline="0" dirty="0" smtClean="0"/>
              <a:t> </a:t>
            </a:r>
            <a:r>
              <a:rPr lang="fr-BE" baseline="0" dirty="0" err="1" smtClean="0"/>
              <a:t>JRF</a:t>
            </a:r>
            <a:r>
              <a:rPr lang="fr-BE" baseline="0" dirty="0" smtClean="0"/>
              <a:t> 1992 95 577-584</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69</a:t>
            </a:fld>
            <a:endParaRPr lang="fr-BE"/>
          </a:p>
        </p:txBody>
      </p:sp>
    </p:spTree>
    <p:extLst>
      <p:ext uri="{BB962C8B-B14F-4D97-AF65-F5344CB8AC3E}">
        <p14:creationId xmlns:p14="http://schemas.microsoft.com/office/powerpoint/2010/main" val="3949752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25538" y="684213"/>
            <a:ext cx="4572000" cy="3429000"/>
          </a:xfrm>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B71E572D-A9FF-4142-BC58-959D6EE1E1A5}" type="slidenum">
              <a:rPr lang="fr-BE" smtClean="0"/>
              <a:t>72</a:t>
            </a:fld>
            <a:endParaRPr lang="fr-BE"/>
          </a:p>
        </p:txBody>
      </p:sp>
    </p:spTree>
    <p:extLst>
      <p:ext uri="{BB962C8B-B14F-4D97-AF65-F5344CB8AC3E}">
        <p14:creationId xmlns:p14="http://schemas.microsoft.com/office/powerpoint/2010/main" val="3261579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B71E572D-A9FF-4142-BC58-959D6EE1E1A5}" type="slidenum">
              <a:rPr lang="fr-BE" smtClean="0"/>
              <a:t>73</a:t>
            </a:fld>
            <a:endParaRPr lang="fr-BE"/>
          </a:p>
        </p:txBody>
      </p:sp>
    </p:spTree>
    <p:extLst>
      <p:ext uri="{BB962C8B-B14F-4D97-AF65-F5344CB8AC3E}">
        <p14:creationId xmlns:p14="http://schemas.microsoft.com/office/powerpoint/2010/main" val="3643491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1 Murphy et al. </a:t>
            </a:r>
            <a:r>
              <a:rPr lang="fr-BE" dirty="0" err="1" smtClean="0"/>
              <a:t>JRF</a:t>
            </a:r>
            <a:r>
              <a:rPr lang="fr-BE" dirty="0" smtClean="0"/>
              <a:t> 1990, 90,523-533</a:t>
            </a:r>
          </a:p>
          <a:p>
            <a:r>
              <a:rPr lang="fr-BE" dirty="0" smtClean="0"/>
              <a:t>2 Sartori et al. J </a:t>
            </a:r>
            <a:r>
              <a:rPr lang="fr-BE" dirty="0" err="1" smtClean="0"/>
              <a:t>Dairy</a:t>
            </a:r>
            <a:r>
              <a:rPr lang="fr-BE" dirty="0" smtClean="0"/>
              <a:t> </a:t>
            </a:r>
            <a:r>
              <a:rPr lang="fr-BE" dirty="0" err="1" smtClean="0"/>
              <a:t>Sci</a:t>
            </a:r>
            <a:r>
              <a:rPr lang="fr-BE" dirty="0" smtClean="0"/>
              <a:t> 2004 87 905-920</a:t>
            </a:r>
          </a:p>
          <a:p>
            <a:r>
              <a:rPr lang="fr-BE" dirty="0" smtClean="0"/>
              <a:t>3 </a:t>
            </a:r>
            <a:r>
              <a:rPr lang="fr-BE" dirty="0" err="1" smtClean="0"/>
              <a:t>Colazo</a:t>
            </a:r>
            <a:r>
              <a:rPr lang="fr-BE" dirty="0" smtClean="0"/>
              <a:t> et</a:t>
            </a:r>
            <a:r>
              <a:rPr lang="fr-BE" baseline="0" dirty="0" smtClean="0"/>
              <a:t> al. Theriogenology 2015 84 377-383</a:t>
            </a:r>
          </a:p>
          <a:p>
            <a:endParaRPr lang="fr-BE" baseline="0" dirty="0" smtClean="0"/>
          </a:p>
          <a:p>
            <a:r>
              <a:rPr lang="fr-BE" baseline="0" dirty="0" smtClean="0"/>
              <a:t>L’</a:t>
            </a:r>
            <a:r>
              <a:rPr lang="fr-BE" baseline="0" dirty="0" err="1" smtClean="0"/>
              <a:t>oestradiol</a:t>
            </a:r>
            <a:r>
              <a:rPr lang="fr-BE" baseline="0" dirty="0" smtClean="0"/>
              <a:t> folliculaire a plusieurs effets (</a:t>
            </a:r>
            <a:r>
              <a:rPr lang="fr-BE" baseline="0" dirty="0" err="1" smtClean="0"/>
              <a:t>cfr</a:t>
            </a:r>
            <a:r>
              <a:rPr lang="fr-BE" baseline="0" dirty="0" smtClean="0"/>
              <a:t> Perry et al. 2005)</a:t>
            </a:r>
          </a:p>
          <a:p>
            <a:r>
              <a:rPr lang="fr-BE" baseline="0" dirty="0" smtClean="0"/>
              <a:t>Renforcement de la prolifération des cellules de la granuleuse</a:t>
            </a:r>
          </a:p>
          <a:p>
            <a:r>
              <a:rPr lang="fr-BE" baseline="0" dirty="0" smtClean="0"/>
              <a:t>Stimulation de l’activité de la </a:t>
            </a:r>
            <a:r>
              <a:rPr lang="fr-BE" baseline="0" dirty="0" err="1" smtClean="0"/>
              <a:t>FSH</a:t>
            </a:r>
            <a:r>
              <a:rPr lang="fr-BE" baseline="0" dirty="0" smtClean="0"/>
              <a:t> sur l’aromatase et donc </a:t>
            </a:r>
            <a:r>
              <a:rPr lang="fr-BE" baseline="0" dirty="0" err="1" smtClean="0"/>
              <a:t>renfocement</a:t>
            </a:r>
            <a:r>
              <a:rPr lang="fr-BE" baseline="0" dirty="0" smtClean="0"/>
              <a:t> de la synthèse d’</a:t>
            </a:r>
            <a:r>
              <a:rPr lang="fr-BE" baseline="0" dirty="0" err="1" smtClean="0"/>
              <a:t>ostradiol</a:t>
            </a:r>
            <a:endParaRPr lang="fr-BE" baseline="0" dirty="0" smtClean="0"/>
          </a:p>
          <a:p>
            <a:r>
              <a:rPr lang="fr-BE" baseline="0" dirty="0" smtClean="0"/>
              <a:t>Formation de gap-</a:t>
            </a:r>
            <a:r>
              <a:rPr lang="fr-BE" baseline="0" dirty="0" err="1" smtClean="0"/>
              <a:t>junctions</a:t>
            </a:r>
            <a:endParaRPr lang="fr-BE" baseline="0" dirty="0" smtClean="0"/>
          </a:p>
          <a:p>
            <a:r>
              <a:rPr lang="fr-BE" baseline="0" dirty="0" smtClean="0"/>
              <a:t>Stimulation de la capacité de synthèse de P4 par la </a:t>
            </a:r>
            <a:r>
              <a:rPr lang="fr-BE" baseline="0" dirty="0" err="1" smtClean="0"/>
              <a:t>LH</a:t>
            </a:r>
            <a:endParaRPr lang="fr-BE" baseline="0" dirty="0" smtClean="0"/>
          </a:p>
          <a:p>
            <a:r>
              <a:rPr lang="fr-BE" baseline="0" dirty="0" smtClean="0"/>
              <a:t>Apparition de récepteurs à la </a:t>
            </a:r>
            <a:r>
              <a:rPr lang="fr-BE" baseline="0" dirty="0" err="1" smtClean="0"/>
              <a:t>LH</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13</a:t>
            </a:fld>
            <a:endParaRPr lang="fr-BE"/>
          </a:p>
        </p:txBody>
      </p:sp>
    </p:spTree>
    <p:extLst>
      <p:ext uri="{BB962C8B-B14F-4D97-AF65-F5344CB8AC3E}">
        <p14:creationId xmlns:p14="http://schemas.microsoft.com/office/powerpoint/2010/main" val="6757946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L’absence d’effet lors de traitement de synchronisation/induction ou lors de protocoles autorisant une IA systématique (</a:t>
            </a:r>
            <a:r>
              <a:rPr lang="fr-BE" dirty="0" err="1" smtClean="0"/>
              <a:t>Timed</a:t>
            </a:r>
            <a:r>
              <a:rPr lang="fr-BE" dirty="0" smtClean="0"/>
              <a:t> </a:t>
            </a:r>
            <a:r>
              <a:rPr lang="fr-BE" dirty="0" err="1" smtClean="0"/>
              <a:t>Artificial</a:t>
            </a:r>
            <a:r>
              <a:rPr lang="fr-BE" dirty="0" smtClean="0"/>
              <a:t> </a:t>
            </a:r>
            <a:r>
              <a:rPr lang="fr-BE" dirty="0" err="1" smtClean="0"/>
              <a:t>Insemination</a:t>
            </a:r>
            <a:r>
              <a:rPr lang="fr-BE" dirty="0" smtClean="0"/>
              <a:t> : TAI) serait imputable au fait que ces traitements autoriseraient un meilleur synchronisme entre l’augmentation de la P4 et le développement embryonnaire. Ce qui pourrait ne pas être le cas lors d’IA sur chaleurs naturelles.</a:t>
            </a:r>
          </a:p>
          <a:p>
            <a:endParaRPr lang="fr-BE" dirty="0"/>
          </a:p>
          <a:p>
            <a:r>
              <a:rPr lang="fr-BE" dirty="0" smtClean="0"/>
              <a:t>L’administration trop précoce de progestérone (&lt; 3 jours) pourrait avoir pour effet d’induire une lutéolyse plus précoce avant que l’embryon n’ait synthétisé le facteur lutéolytique à savoir la </a:t>
            </a:r>
            <a:r>
              <a:rPr lang="fr-BE" dirty="0" err="1" smtClean="0"/>
              <a:t>trophoblastine</a:t>
            </a:r>
            <a:r>
              <a:rPr lang="fr-BE" dirty="0" smtClean="0"/>
              <a:t> (Mann et al. </a:t>
            </a:r>
            <a:r>
              <a:rPr lang="fr-BE" dirty="0" err="1" smtClean="0"/>
              <a:t>JRF</a:t>
            </a:r>
            <a:r>
              <a:rPr lang="fr-BE" dirty="0" smtClean="0"/>
              <a:t> 1998, 113,47-51)</a:t>
            </a:r>
          </a:p>
          <a:p>
            <a:endParaRPr lang="fr-BE" dirty="0"/>
          </a:p>
          <a:p>
            <a:r>
              <a:rPr lang="fr-BE" dirty="0" smtClean="0"/>
              <a:t>L’administration de P4 entre les jours 3 à 7 serait de nature à augmenter la qualité de l’environnement utérin et favoriser ainsi le développement embryonnaire. </a:t>
            </a:r>
          </a:p>
          <a:p>
            <a:endParaRPr lang="fr-BE" dirty="0" smtClean="0"/>
          </a:p>
          <a:p>
            <a:r>
              <a:rPr lang="fr-BE" dirty="0" smtClean="0"/>
              <a:t>Une administration de P4 après sa phase d’augmentation n’a plus d’intérêt. </a:t>
            </a:r>
          </a:p>
          <a:p>
            <a:endParaRPr lang="fr-BE" dirty="0"/>
          </a:p>
          <a:p>
            <a:r>
              <a:rPr lang="fr-BE" dirty="0" smtClean="0"/>
              <a:t>Une administration supplémentaire de P4 ne semble avoir un effet que si le % de gestation des vaches non traitées est inférieure à 46 %</a:t>
            </a:r>
            <a:endParaRPr lang="fr-BE" dirty="0"/>
          </a:p>
        </p:txBody>
      </p:sp>
      <p:sp>
        <p:nvSpPr>
          <p:cNvPr id="4" name="Espace réservé du numéro de diapositive 3"/>
          <p:cNvSpPr>
            <a:spLocks noGrp="1"/>
          </p:cNvSpPr>
          <p:nvPr>
            <p:ph type="sldNum" sz="quarter" idx="10"/>
          </p:nvPr>
        </p:nvSpPr>
        <p:spPr/>
        <p:txBody>
          <a:bodyPr/>
          <a:lstStyle/>
          <a:p>
            <a:fld id="{B71E572D-A9FF-4142-BC58-959D6EE1E1A5}" type="slidenum">
              <a:rPr lang="fr-BE" smtClean="0"/>
              <a:t>74</a:t>
            </a:fld>
            <a:endParaRPr lang="fr-BE"/>
          </a:p>
        </p:txBody>
      </p:sp>
    </p:spTree>
    <p:extLst>
      <p:ext uri="{BB962C8B-B14F-4D97-AF65-F5344CB8AC3E}">
        <p14:creationId xmlns:p14="http://schemas.microsoft.com/office/powerpoint/2010/main" val="1418051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Colazo</a:t>
            </a:r>
            <a:r>
              <a:rPr lang="fr-BE" dirty="0" smtClean="0"/>
              <a:t> et al. </a:t>
            </a:r>
          </a:p>
          <a:p>
            <a:r>
              <a:rPr lang="fr-BE" dirty="0" smtClean="0"/>
              <a:t>Effet significatif entre primipares et pluripares</a:t>
            </a:r>
          </a:p>
          <a:p>
            <a:r>
              <a:rPr lang="fr-BE" dirty="0" smtClean="0"/>
              <a:t>Le diamètre du follicule dominant dépend de la présence ou non d’une ovulation après</a:t>
            </a:r>
            <a:r>
              <a:rPr lang="fr-BE" baseline="0" dirty="0" smtClean="0"/>
              <a:t> la 1</a:t>
            </a:r>
            <a:r>
              <a:rPr lang="fr-BE" baseline="30000" dirty="0" smtClean="0"/>
              <a:t>ère</a:t>
            </a:r>
            <a:r>
              <a:rPr lang="fr-BE" baseline="0" dirty="0" smtClean="0"/>
              <a:t> GnRH. En cas d’ovulation, le diamètre du follicule est plus petit (15,6 mm +/-0,2) que si le follicule n’ovule pas (17,0 mm +/- 0,1 mm). C’est également le cas si lors de la mise en place d’un </a:t>
            </a:r>
            <a:r>
              <a:rPr lang="fr-BE" baseline="0" dirty="0" err="1" smtClean="0"/>
              <a:t>Ovsynch</a:t>
            </a:r>
            <a:r>
              <a:rPr lang="fr-BE" baseline="0" dirty="0" smtClean="0"/>
              <a:t>, la vache présente un </a:t>
            </a:r>
            <a:r>
              <a:rPr lang="fr-BE" baseline="0" dirty="0" err="1" smtClean="0"/>
              <a:t>CJ</a:t>
            </a:r>
            <a:r>
              <a:rPr lang="fr-BE" baseline="0" dirty="0" smtClean="0"/>
              <a:t>. On peut supposer que dans l’un et l’autre cas, la période de croissance du follicule dominant et donc de dominance se trouve diminuée. A l’inverse, si cette période augmente (exemple administration de P4 pendant l’</a:t>
            </a:r>
            <a:r>
              <a:rPr lang="fr-BE" baseline="0" dirty="0" err="1" smtClean="0"/>
              <a:t>Ovsynch</a:t>
            </a:r>
            <a:r>
              <a:rPr lang="fr-BE" baseline="0" dirty="0" smtClean="0"/>
              <a:t>), on augmente le diamètre du follicule ovulatoire (16,2 vs 11,3 mm) et on diminue le pourcentage de gestation (37 vs 65 %) (</a:t>
            </a:r>
            <a:r>
              <a:rPr lang="fr-BE" baseline="0" dirty="0" err="1" smtClean="0"/>
              <a:t>Savio</a:t>
            </a:r>
            <a:r>
              <a:rPr lang="fr-BE" baseline="0" dirty="0" smtClean="0"/>
              <a:t> et al. </a:t>
            </a:r>
            <a:r>
              <a:rPr lang="fr-BE" baseline="0" dirty="0" err="1" smtClean="0"/>
              <a:t>JRF</a:t>
            </a:r>
            <a:r>
              <a:rPr lang="fr-BE" baseline="0" dirty="0" smtClean="0"/>
              <a:t> 1993, 98,77-84). Semblable observation a été rapportée chez la génisse à viande (15,7 vs 19,5 mm et 58 vs 0 %) (</a:t>
            </a:r>
            <a:r>
              <a:rPr lang="fr-BE" baseline="0" dirty="0" err="1" smtClean="0"/>
              <a:t>Mihm</a:t>
            </a:r>
            <a:r>
              <a:rPr lang="fr-BE" baseline="0" dirty="0" smtClean="0"/>
              <a:t> et al. </a:t>
            </a:r>
            <a:r>
              <a:rPr lang="fr-BE" baseline="0" dirty="0" err="1" smtClean="0"/>
              <a:t>JRF</a:t>
            </a:r>
            <a:r>
              <a:rPr lang="fr-BE" baseline="0" dirty="0" smtClean="0"/>
              <a:t> 1994, 102, 123-130). A l’inverse, une réduction du diamètre du follicule ovulatoire (11,5 vs 14,5 mm) s’accompagne d’une diminution du % de gestation (12 % vs 45 %) dur sans </a:t>
            </a:r>
            <a:r>
              <a:rPr lang="fr-BE" baseline="0" dirty="0" err="1" smtClean="0"/>
              <a:t>doite</a:t>
            </a:r>
            <a:r>
              <a:rPr lang="fr-BE" baseline="0" dirty="0" smtClean="0"/>
              <a:t> à une diminution de la concentration en </a:t>
            </a:r>
            <a:r>
              <a:rPr lang="fr-BE" baseline="0" dirty="0" err="1" smtClean="0"/>
              <a:t>oestradiol</a:t>
            </a:r>
            <a:r>
              <a:rPr lang="fr-BE" baseline="0" dirty="0" smtClean="0"/>
              <a:t> du follicule dominant, d’un développement moindre du </a:t>
            </a:r>
            <a:r>
              <a:rPr lang="fr-BE" baseline="0" dirty="0" err="1" smtClean="0"/>
              <a:t>CJ</a:t>
            </a:r>
            <a:r>
              <a:rPr lang="fr-BE" baseline="0" dirty="0" smtClean="0"/>
              <a:t> </a:t>
            </a:r>
            <a:r>
              <a:rPr lang="fr-BE" baseline="0" dirty="0" err="1" smtClean="0"/>
              <a:t>subsequent</a:t>
            </a:r>
            <a:r>
              <a:rPr lang="fr-BE" baseline="0" dirty="0" smtClean="0"/>
              <a:t> et d’</a:t>
            </a:r>
            <a:r>
              <a:rPr lang="fr-BE" baseline="0" dirty="0" err="1" smtClean="0"/>
              <a:t>uje</a:t>
            </a:r>
            <a:r>
              <a:rPr lang="fr-BE" baseline="0" dirty="0" smtClean="0"/>
              <a:t> diminution de la concentration en P4 (</a:t>
            </a:r>
            <a:r>
              <a:rPr lang="fr-BE" baseline="0" dirty="0" err="1" smtClean="0"/>
              <a:t>Vasconcelos</a:t>
            </a:r>
            <a:r>
              <a:rPr lang="fr-BE" baseline="0" dirty="0" smtClean="0"/>
              <a:t> et al. Theriogenology 2001 56 307-314). De la même manière l’induction d’une ovulation d’un follicule de diamètre égal à 10,3 et 14,5 mm s’accompagne de taux de gestation respectivement égaux à 35 et 53 % (Perry et al. Proc </a:t>
            </a:r>
            <a:r>
              <a:rPr lang="fr-BE" baseline="0" dirty="0" err="1" smtClean="0"/>
              <a:t>Natl</a:t>
            </a:r>
            <a:r>
              <a:rPr lang="fr-BE" baseline="0" dirty="0" smtClean="0"/>
              <a:t> </a:t>
            </a:r>
            <a:r>
              <a:rPr lang="fr-BE" baseline="0" dirty="0" err="1" smtClean="0"/>
              <a:t>Acad</a:t>
            </a:r>
            <a:r>
              <a:rPr lang="fr-BE" baseline="0" dirty="0" smtClean="0"/>
              <a:t> </a:t>
            </a:r>
            <a:r>
              <a:rPr lang="fr-BE" baseline="0" dirty="0" err="1" smtClean="0"/>
              <a:t>Sci</a:t>
            </a:r>
            <a:r>
              <a:rPr lang="fr-BE" baseline="0" dirty="0" smtClean="0"/>
              <a:t> USA 2005 102 5268-5273). Enfin, Bello observe une diminution de la fertilité lorsque le diamètre du follicule est inférieur ou supérieur à 16 mm (Bello et al. </a:t>
            </a:r>
            <a:r>
              <a:rPr lang="fr-BE" baseline="0" dirty="0" err="1" smtClean="0"/>
              <a:t>JDS</a:t>
            </a:r>
            <a:r>
              <a:rPr lang="fr-BE" baseline="0" dirty="0" smtClean="0"/>
              <a:t> 2006 89 3413-3424)</a:t>
            </a:r>
            <a:endParaRPr lang="fr-BE" dirty="0" smtClean="0"/>
          </a:p>
          <a:p>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14</a:t>
            </a:fld>
            <a:endParaRPr lang="fr-BE"/>
          </a:p>
        </p:txBody>
      </p:sp>
    </p:spTree>
    <p:extLst>
      <p:ext uri="{BB962C8B-B14F-4D97-AF65-F5344CB8AC3E}">
        <p14:creationId xmlns:p14="http://schemas.microsoft.com/office/powerpoint/2010/main" val="1892105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200" dirty="0" smtClean="0">
                <a:latin typeface="Arial Narrow" panose="020B0606020202030204" pitchFamily="34" charset="0"/>
              </a:rPr>
              <a:t>(</a:t>
            </a:r>
            <a:r>
              <a:rPr lang="fr-BE" sz="1200" dirty="0" err="1" smtClean="0">
                <a:latin typeface="Arial Narrow" panose="020B0606020202030204" pitchFamily="34" charset="0"/>
              </a:rPr>
              <a:t>Souza</a:t>
            </a:r>
            <a:r>
              <a:rPr lang="fr-BE" sz="1200" dirty="0" smtClean="0">
                <a:latin typeface="Arial Narrow" panose="020B0606020202030204" pitchFamily="34" charset="0"/>
              </a:rPr>
              <a:t> et al. </a:t>
            </a:r>
            <a:r>
              <a:rPr lang="fr-BE" sz="1200" dirty="0" err="1" smtClean="0">
                <a:latin typeface="Arial Narrow" panose="020B0606020202030204" pitchFamily="34" charset="0"/>
              </a:rPr>
              <a:t>JDS</a:t>
            </a:r>
            <a:r>
              <a:rPr lang="fr-BE" sz="1200" dirty="0" smtClean="0">
                <a:latin typeface="Arial Narrow" panose="020B0606020202030204" pitchFamily="34" charset="0"/>
              </a:rPr>
              <a:t> 2007, 90,4623-4634)</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15</a:t>
            </a:fld>
            <a:endParaRPr lang="fr-BE"/>
          </a:p>
        </p:txBody>
      </p:sp>
    </p:spTree>
    <p:extLst>
      <p:ext uri="{BB962C8B-B14F-4D97-AF65-F5344CB8AC3E}">
        <p14:creationId xmlns:p14="http://schemas.microsoft.com/office/powerpoint/2010/main" val="2631132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Cette effet négatif d’une augmentation du follicule dominant ovulatoire résulterait davantage d’une altération de la qualité de l’ovocyte que de celle de la synthèse de P4 qui est proportionnelle</a:t>
            </a:r>
            <a:r>
              <a:rPr lang="fr-BE" baseline="0" dirty="0" smtClean="0"/>
              <a:t> au diamètre du follicule (</a:t>
            </a:r>
            <a:r>
              <a:rPr lang="fr-BE" baseline="0" dirty="0" err="1" smtClean="0"/>
              <a:t>Vasconcelos</a:t>
            </a:r>
            <a:r>
              <a:rPr lang="fr-BE" baseline="0" dirty="0" smtClean="0"/>
              <a:t> et al. </a:t>
            </a:r>
            <a:r>
              <a:rPr lang="fr-BE" baseline="0" dirty="0" err="1" smtClean="0"/>
              <a:t>Therio</a:t>
            </a:r>
            <a:r>
              <a:rPr lang="fr-BE" baseline="0" dirty="0" smtClean="0"/>
              <a:t> 2001 56 307-314).</a:t>
            </a:r>
          </a:p>
          <a:p>
            <a:r>
              <a:rPr lang="fr-BE" baseline="0" dirty="0" smtClean="0"/>
              <a:t>La capacité d’un follicule à ovuler dépend de son acquisition de récepteurs à la </a:t>
            </a:r>
            <a:r>
              <a:rPr lang="fr-BE" baseline="0" dirty="0" err="1" smtClean="0"/>
              <a:t>LH</a:t>
            </a:r>
            <a:r>
              <a:rPr lang="fr-BE" baseline="0" dirty="0" smtClean="0"/>
              <a:t> (Xu et al. </a:t>
            </a:r>
            <a:r>
              <a:rPr lang="fr-BE" baseline="0" dirty="0" err="1" smtClean="0"/>
              <a:t>Biol</a:t>
            </a:r>
            <a:r>
              <a:rPr lang="fr-BE" baseline="0" dirty="0" smtClean="0"/>
              <a:t> </a:t>
            </a:r>
            <a:r>
              <a:rPr lang="fr-BE" baseline="0" dirty="0" err="1" smtClean="0"/>
              <a:t>Reprod</a:t>
            </a:r>
            <a:r>
              <a:rPr lang="fr-BE" baseline="0" dirty="0" smtClean="0"/>
              <a:t> 1995 53 951-957), propriété acquise après le stade de déviation </a:t>
            </a:r>
            <a:r>
              <a:rPr lang="fr-BE" baseline="0" dirty="0" err="1" smtClean="0"/>
              <a:t>cad</a:t>
            </a:r>
            <a:r>
              <a:rPr lang="fr-BE" baseline="0" dirty="0" smtClean="0"/>
              <a:t> lorsque le follicule a un diamètre de 8,5 mm environ (2,8 jours en moyenne après l’émergence d’une vague) chez la génisse de race laitière (</a:t>
            </a:r>
            <a:r>
              <a:rPr lang="fr-BE" baseline="0" dirty="0" err="1" smtClean="0"/>
              <a:t>Ginther</a:t>
            </a:r>
            <a:r>
              <a:rPr lang="fr-BE" baseline="0" dirty="0" smtClean="0"/>
              <a:t> et al. </a:t>
            </a:r>
            <a:r>
              <a:rPr lang="fr-BE" baseline="0" dirty="0" err="1" smtClean="0"/>
              <a:t>Biol</a:t>
            </a:r>
            <a:r>
              <a:rPr lang="fr-BE" baseline="0" dirty="0" smtClean="0"/>
              <a:t> </a:t>
            </a:r>
            <a:r>
              <a:rPr lang="fr-BE" baseline="0" dirty="0" err="1" smtClean="0"/>
              <a:t>Reprod</a:t>
            </a:r>
            <a:r>
              <a:rPr lang="fr-BE" baseline="0" dirty="0" smtClean="0"/>
              <a:t> 1996 55 1187-1194). Ce diamètre serait 1,6 mm plus élevé chez la vache de race laitière (Sartori et al. </a:t>
            </a:r>
            <a:r>
              <a:rPr lang="fr-BE" baseline="0" dirty="0" err="1" smtClean="0"/>
              <a:t>JDS</a:t>
            </a:r>
            <a:r>
              <a:rPr lang="fr-BE" baseline="0" dirty="0" smtClean="0"/>
              <a:t> 2004 87 905-920). La vache est capable d’ovuler lorsque le diamètre de son follicule est &gt; 10 mm, diamètre acquis 1 jour donc environ après l’acquisition de récepteurs à la </a:t>
            </a:r>
            <a:r>
              <a:rPr lang="fr-BE" baseline="0" dirty="0" err="1" smtClean="0"/>
              <a:t>LH</a:t>
            </a:r>
            <a:r>
              <a:rPr lang="fr-BE" baseline="0" dirty="0" smtClean="0"/>
              <a:t> (Sartori et al. </a:t>
            </a:r>
            <a:r>
              <a:rPr lang="fr-BE" baseline="0" dirty="0" err="1" smtClean="0"/>
              <a:t>Biol</a:t>
            </a:r>
            <a:r>
              <a:rPr lang="fr-BE" baseline="0" dirty="0" smtClean="0"/>
              <a:t> </a:t>
            </a:r>
            <a:r>
              <a:rPr lang="fr-BE" baseline="0" dirty="0" err="1" smtClean="0"/>
              <a:t>Reprod</a:t>
            </a:r>
            <a:r>
              <a:rPr lang="fr-BE" baseline="0" dirty="0" smtClean="0"/>
              <a:t> 2001 65 1403-1409). L’importance de la croissance d’un follicule dépend indirectement de la concentration en P4 et donc en </a:t>
            </a:r>
            <a:r>
              <a:rPr lang="fr-BE" baseline="0" dirty="0" err="1" smtClean="0"/>
              <a:t>LH</a:t>
            </a:r>
            <a:r>
              <a:rPr lang="fr-BE" baseline="0" dirty="0" smtClean="0"/>
              <a:t>. Une réduction de la P4 peut ne pas être suffisante pour inhiber complètement la libération de la </a:t>
            </a:r>
            <a:r>
              <a:rPr lang="fr-BE" baseline="0" dirty="0" err="1" smtClean="0"/>
              <a:t>LH</a:t>
            </a:r>
            <a:r>
              <a:rPr lang="fr-BE" baseline="0" dirty="0" smtClean="0"/>
              <a:t>. Il en résulte une croissance plus importante du follicule (</a:t>
            </a:r>
            <a:r>
              <a:rPr lang="fr-BE" baseline="0" dirty="0" err="1" smtClean="0"/>
              <a:t>Cupp</a:t>
            </a:r>
            <a:r>
              <a:rPr lang="fr-BE" baseline="0" dirty="0" smtClean="0"/>
              <a:t> et al. </a:t>
            </a:r>
            <a:r>
              <a:rPr lang="fr-BE" baseline="0" dirty="0" err="1" smtClean="0"/>
              <a:t>Anim</a:t>
            </a:r>
            <a:r>
              <a:rPr lang="fr-BE" baseline="0" dirty="0" smtClean="0"/>
              <a:t> </a:t>
            </a:r>
            <a:r>
              <a:rPr lang="fr-BE" baseline="0" dirty="0" err="1" smtClean="0"/>
              <a:t>Reprod</a:t>
            </a:r>
            <a:r>
              <a:rPr lang="fr-BE" baseline="0" dirty="0" smtClean="0"/>
              <a:t> </a:t>
            </a:r>
            <a:r>
              <a:rPr lang="fr-BE" baseline="0" dirty="0" err="1" smtClean="0"/>
              <a:t>Sci</a:t>
            </a:r>
            <a:r>
              <a:rPr lang="fr-BE" baseline="0" dirty="0" smtClean="0"/>
              <a:t> 1995 37 109-119). En l’absence d’ovulation lors de la 1</a:t>
            </a:r>
            <a:r>
              <a:rPr lang="fr-BE" baseline="30000" dirty="0" smtClean="0"/>
              <a:t>ère</a:t>
            </a:r>
            <a:r>
              <a:rPr lang="fr-BE" baseline="0" dirty="0" smtClean="0"/>
              <a:t> injection de GnRH, le follicule présent augmente ses chances d’ovuler lors de la 2</a:t>
            </a:r>
            <a:r>
              <a:rPr lang="fr-BE" baseline="30000" dirty="0" smtClean="0"/>
              <a:t>ème</a:t>
            </a:r>
            <a:r>
              <a:rPr lang="fr-BE" baseline="0" dirty="0" smtClean="0"/>
              <a:t> injection de GNRH mais présente à ce moment des caractéristiques d’un follicule persistant avec les conséquences telles que une réduction de la qualité de l’ovocyte et une moindre capacité à synthétiser de la P4 (</a:t>
            </a:r>
            <a:r>
              <a:rPr lang="fr-BE" baseline="0" dirty="0" err="1" smtClean="0"/>
              <a:t>Colazo</a:t>
            </a:r>
            <a:r>
              <a:rPr lang="fr-BE" baseline="0" dirty="0" smtClean="0"/>
              <a:t> et al. 2015). Ceci expliquerait les différences entre un </a:t>
            </a:r>
            <a:r>
              <a:rPr lang="fr-BE" baseline="0" dirty="0" err="1" smtClean="0"/>
              <a:t>Ovsynch</a:t>
            </a:r>
            <a:r>
              <a:rPr lang="fr-BE" baseline="0" dirty="0" smtClean="0"/>
              <a:t> débuté à 3 vs 6 j. Dans le second cas, la probabilité d’ovulation est augmentée (</a:t>
            </a:r>
            <a:r>
              <a:rPr lang="fr-BE" baseline="0" dirty="0" err="1" smtClean="0"/>
              <a:t>Cerri</a:t>
            </a:r>
            <a:r>
              <a:rPr lang="fr-BE" baseline="0" dirty="0" smtClean="0"/>
              <a:t> et a. Reproduction 2009 137 813-823). </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16</a:t>
            </a:fld>
            <a:endParaRPr lang="fr-BE"/>
          </a:p>
        </p:txBody>
      </p:sp>
    </p:spTree>
    <p:extLst>
      <p:ext uri="{BB962C8B-B14F-4D97-AF65-F5344CB8AC3E}">
        <p14:creationId xmlns:p14="http://schemas.microsoft.com/office/powerpoint/2010/main" val="1248694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Cette effet négatif d’une augmentation du follicule dominant ovulatoire résulterait davantage d’une altération de la qualité de l’ovocyte que de celle de la synthèse de P4 qui est proportionnelle</a:t>
            </a:r>
            <a:r>
              <a:rPr lang="fr-BE" baseline="0" dirty="0" smtClean="0"/>
              <a:t> au diamètre du follicule (</a:t>
            </a:r>
            <a:r>
              <a:rPr lang="fr-BE" baseline="0" dirty="0" err="1" smtClean="0"/>
              <a:t>Vasconcelos</a:t>
            </a:r>
            <a:r>
              <a:rPr lang="fr-BE" baseline="0" dirty="0" smtClean="0"/>
              <a:t> et al. </a:t>
            </a:r>
            <a:r>
              <a:rPr lang="fr-BE" baseline="0" dirty="0" err="1" smtClean="0"/>
              <a:t>Therio</a:t>
            </a:r>
            <a:r>
              <a:rPr lang="fr-BE" baseline="0" dirty="0" smtClean="0"/>
              <a:t> 2001 56 307-314).</a:t>
            </a:r>
          </a:p>
          <a:p>
            <a:r>
              <a:rPr lang="fr-BE" baseline="0" dirty="0" smtClean="0"/>
              <a:t>La capacité d’un follicule à ovuler dépend de son acquisition de récepteurs à la </a:t>
            </a:r>
            <a:r>
              <a:rPr lang="fr-BE" baseline="0" dirty="0" err="1" smtClean="0"/>
              <a:t>LH</a:t>
            </a:r>
            <a:r>
              <a:rPr lang="fr-BE" baseline="0" dirty="0" smtClean="0"/>
              <a:t> (Xu et al. </a:t>
            </a:r>
            <a:r>
              <a:rPr lang="fr-BE" baseline="0" dirty="0" err="1" smtClean="0"/>
              <a:t>Biol</a:t>
            </a:r>
            <a:r>
              <a:rPr lang="fr-BE" baseline="0" dirty="0" smtClean="0"/>
              <a:t> </a:t>
            </a:r>
            <a:r>
              <a:rPr lang="fr-BE" baseline="0" dirty="0" err="1" smtClean="0"/>
              <a:t>Reprod</a:t>
            </a:r>
            <a:r>
              <a:rPr lang="fr-BE" baseline="0" dirty="0" smtClean="0"/>
              <a:t> 1995 53 951-957), propriété acquise après le stade de déviation </a:t>
            </a:r>
            <a:r>
              <a:rPr lang="fr-BE" baseline="0" dirty="0" err="1" smtClean="0"/>
              <a:t>cad</a:t>
            </a:r>
            <a:r>
              <a:rPr lang="fr-BE" baseline="0" dirty="0" smtClean="0"/>
              <a:t> lorsque le follicule a un diamètre de 8,5 mm environ (2,8 jours en moyenne après l’émergence d’une vague) chez la génisse de race laitière (</a:t>
            </a:r>
            <a:r>
              <a:rPr lang="fr-BE" baseline="0" dirty="0" err="1" smtClean="0"/>
              <a:t>Ginther</a:t>
            </a:r>
            <a:r>
              <a:rPr lang="fr-BE" baseline="0" dirty="0" smtClean="0"/>
              <a:t> et al. </a:t>
            </a:r>
            <a:r>
              <a:rPr lang="fr-BE" baseline="0" dirty="0" err="1" smtClean="0"/>
              <a:t>Biol</a:t>
            </a:r>
            <a:r>
              <a:rPr lang="fr-BE" baseline="0" dirty="0" smtClean="0"/>
              <a:t> </a:t>
            </a:r>
            <a:r>
              <a:rPr lang="fr-BE" baseline="0" dirty="0" err="1" smtClean="0"/>
              <a:t>Reprod</a:t>
            </a:r>
            <a:r>
              <a:rPr lang="fr-BE" baseline="0" dirty="0" smtClean="0"/>
              <a:t> 1996 55 1187-1194). Ce diamètre serait 1,6 mm plus élevé chez la vache de race laitière (Sartori et al. </a:t>
            </a:r>
            <a:r>
              <a:rPr lang="fr-BE" baseline="0" dirty="0" err="1" smtClean="0"/>
              <a:t>JDS</a:t>
            </a:r>
            <a:r>
              <a:rPr lang="fr-BE" baseline="0" dirty="0" smtClean="0"/>
              <a:t> 2004 87 905-920). La vache est capable d’ovuler lorsque le diamètre de son follicule est &gt; 10 mm, diamètre acquis 1 jour donc environ après l’acquisition de récepteurs à la </a:t>
            </a:r>
            <a:r>
              <a:rPr lang="fr-BE" baseline="0" dirty="0" err="1" smtClean="0"/>
              <a:t>LH</a:t>
            </a:r>
            <a:r>
              <a:rPr lang="fr-BE" baseline="0" dirty="0" smtClean="0"/>
              <a:t> (Sartori et al. </a:t>
            </a:r>
            <a:r>
              <a:rPr lang="fr-BE" baseline="0" dirty="0" err="1" smtClean="0"/>
              <a:t>Biol</a:t>
            </a:r>
            <a:r>
              <a:rPr lang="fr-BE" baseline="0" dirty="0" smtClean="0"/>
              <a:t> </a:t>
            </a:r>
            <a:r>
              <a:rPr lang="fr-BE" baseline="0" dirty="0" err="1" smtClean="0"/>
              <a:t>Reprod</a:t>
            </a:r>
            <a:r>
              <a:rPr lang="fr-BE" baseline="0" dirty="0" smtClean="0"/>
              <a:t> 2001 65 1403-1409). L’importance de la croissance d’un follicule dépend indirectement de la concentration en P4 et donc en </a:t>
            </a:r>
            <a:r>
              <a:rPr lang="fr-BE" baseline="0" dirty="0" err="1" smtClean="0"/>
              <a:t>LH</a:t>
            </a:r>
            <a:r>
              <a:rPr lang="fr-BE" baseline="0" dirty="0" smtClean="0"/>
              <a:t>. Une réduction de la P4 peut ne pas être suffisante pour inhiber complètement la libération de la </a:t>
            </a:r>
            <a:r>
              <a:rPr lang="fr-BE" baseline="0" dirty="0" err="1" smtClean="0"/>
              <a:t>LH</a:t>
            </a:r>
            <a:r>
              <a:rPr lang="fr-BE" baseline="0" dirty="0" smtClean="0"/>
              <a:t>. Il en résulte une croissance plus importante du follicule (</a:t>
            </a:r>
            <a:r>
              <a:rPr lang="fr-BE" baseline="0" dirty="0" err="1" smtClean="0"/>
              <a:t>Cupp</a:t>
            </a:r>
            <a:r>
              <a:rPr lang="fr-BE" baseline="0" dirty="0" smtClean="0"/>
              <a:t> et al. </a:t>
            </a:r>
            <a:r>
              <a:rPr lang="fr-BE" baseline="0" dirty="0" err="1" smtClean="0"/>
              <a:t>Anim</a:t>
            </a:r>
            <a:r>
              <a:rPr lang="fr-BE" baseline="0" dirty="0" smtClean="0"/>
              <a:t> </a:t>
            </a:r>
            <a:r>
              <a:rPr lang="fr-BE" baseline="0" dirty="0" err="1" smtClean="0"/>
              <a:t>Reprod</a:t>
            </a:r>
            <a:r>
              <a:rPr lang="fr-BE" baseline="0" dirty="0" smtClean="0"/>
              <a:t> </a:t>
            </a:r>
            <a:r>
              <a:rPr lang="fr-BE" baseline="0" dirty="0" err="1" smtClean="0"/>
              <a:t>Sci</a:t>
            </a:r>
            <a:r>
              <a:rPr lang="fr-BE" baseline="0" dirty="0" smtClean="0"/>
              <a:t> 1995 37 109-119). En l’absence d’ovulation lors de la 1</a:t>
            </a:r>
            <a:r>
              <a:rPr lang="fr-BE" baseline="30000" dirty="0" smtClean="0"/>
              <a:t>ère</a:t>
            </a:r>
            <a:r>
              <a:rPr lang="fr-BE" baseline="0" dirty="0" smtClean="0"/>
              <a:t> injection de GnRH, le follicule présent augmente ses chances d’ovuler lors de la 2</a:t>
            </a:r>
            <a:r>
              <a:rPr lang="fr-BE" baseline="30000" dirty="0" smtClean="0"/>
              <a:t>ème</a:t>
            </a:r>
            <a:r>
              <a:rPr lang="fr-BE" baseline="0" dirty="0" smtClean="0"/>
              <a:t> injection de GNRH mais présente à ce moment des caractéristiques d’un follicule persistant avec les conséquences telles que une réduction de la qualité de l’ovocyte et une moindre capacité à synthétiser de la P4 (</a:t>
            </a:r>
            <a:r>
              <a:rPr lang="fr-BE" baseline="0" dirty="0" err="1" smtClean="0"/>
              <a:t>Colazo</a:t>
            </a:r>
            <a:r>
              <a:rPr lang="fr-BE" baseline="0" dirty="0" smtClean="0"/>
              <a:t> et al. 2015). Ceci expliquerait les différences entre un </a:t>
            </a:r>
            <a:r>
              <a:rPr lang="fr-BE" baseline="0" dirty="0" err="1" smtClean="0"/>
              <a:t>Ovsynch</a:t>
            </a:r>
            <a:r>
              <a:rPr lang="fr-BE" baseline="0" dirty="0" smtClean="0"/>
              <a:t> débuté à 3 vs 6 j. Dans le second cas, la probabilité d’ovulation est augmentée (</a:t>
            </a:r>
            <a:r>
              <a:rPr lang="fr-BE" baseline="0" dirty="0" err="1" smtClean="0"/>
              <a:t>Cerri</a:t>
            </a:r>
            <a:r>
              <a:rPr lang="fr-BE" baseline="0" dirty="0" smtClean="0"/>
              <a:t> et a. Reproduction 2009 137 813-823). </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17</a:t>
            </a:fld>
            <a:endParaRPr lang="fr-BE"/>
          </a:p>
        </p:txBody>
      </p:sp>
    </p:spTree>
    <p:extLst>
      <p:ext uri="{BB962C8B-B14F-4D97-AF65-F5344CB8AC3E}">
        <p14:creationId xmlns:p14="http://schemas.microsoft.com/office/powerpoint/2010/main" val="1267495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a:ln/>
        </p:spPr>
      </p:sp>
      <p:sp>
        <p:nvSpPr>
          <p:cNvPr id="706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fr-BE" altLang="fr-FR" b="1" smtClean="0"/>
              <a:t>Intervalle lutéolyse et ovulation</a:t>
            </a:r>
          </a:p>
          <a:p>
            <a:pPr>
              <a:spcBef>
                <a:spcPct val="0"/>
              </a:spcBef>
            </a:pPr>
            <a:r>
              <a:rPr lang="fr-BE" altLang="fr-FR" smtClean="0"/>
              <a:t>Roelofs et al. Anim Reprod Sci 2006 91 337-343</a:t>
            </a:r>
          </a:p>
          <a:p>
            <a:pPr>
              <a:spcBef>
                <a:spcPct val="0"/>
              </a:spcBef>
            </a:pPr>
            <a:endParaRPr lang="fr-BE" altLang="fr-FR" b="1" smtClean="0"/>
          </a:p>
          <a:p>
            <a:pPr>
              <a:spcBef>
                <a:spcPct val="0"/>
              </a:spcBef>
            </a:pPr>
            <a:r>
              <a:rPr lang="fr-BE" altLang="fr-FR" b="1" smtClean="0"/>
              <a:t>Début oestrus à pic de LH </a:t>
            </a:r>
            <a:r>
              <a:rPr lang="fr-BE" altLang="fr-FR" smtClean="0"/>
              <a:t>: </a:t>
            </a:r>
          </a:p>
          <a:p>
            <a:pPr>
              <a:spcBef>
                <a:spcPct val="0"/>
              </a:spcBef>
            </a:pPr>
            <a:r>
              <a:rPr lang="fr-BE" altLang="fr-FR" smtClean="0"/>
              <a:t>Kaim et al. JDS 2003 86, 2012 : 3,1 , </a:t>
            </a:r>
          </a:p>
          <a:p>
            <a:pPr>
              <a:spcBef>
                <a:spcPct val="0"/>
              </a:spcBef>
            </a:pPr>
            <a:r>
              <a:rPr lang="fr-BE" altLang="fr-FR" smtClean="0"/>
              <a:t>Roelofs et al.  Theriogenology  2005 64 1690  : 5,7 </a:t>
            </a:r>
          </a:p>
          <a:p>
            <a:pPr>
              <a:spcBef>
                <a:spcPct val="0"/>
              </a:spcBef>
            </a:pPr>
            <a:r>
              <a:rPr lang="fr-BE" altLang="fr-FR" smtClean="0"/>
              <a:t>Saumade et Humblot Anim Reprod Sci 2005 85 171 : 9,1</a:t>
            </a:r>
          </a:p>
          <a:p>
            <a:pPr>
              <a:spcBef>
                <a:spcPct val="0"/>
              </a:spcBef>
            </a:pPr>
            <a:r>
              <a:rPr lang="fr-BE" altLang="fr-FR" smtClean="0"/>
              <a:t>Bloch et al. JDS 2006 89 4694  : 2,8</a:t>
            </a:r>
          </a:p>
          <a:p>
            <a:pPr>
              <a:spcBef>
                <a:spcPct val="0"/>
              </a:spcBef>
            </a:pPr>
            <a:endParaRPr lang="fr-BE" altLang="fr-FR" smtClean="0"/>
          </a:p>
          <a:p>
            <a:pPr>
              <a:spcBef>
                <a:spcPct val="0"/>
              </a:spcBef>
            </a:pPr>
            <a:r>
              <a:rPr lang="fr-BE" altLang="fr-FR" b="1" smtClean="0"/>
              <a:t>Pic de LH – ovulation</a:t>
            </a:r>
          </a:p>
          <a:p>
            <a:pPr>
              <a:spcBef>
                <a:spcPct val="0"/>
              </a:spcBef>
            </a:pPr>
            <a:r>
              <a:rPr lang="fr-BE" altLang="fr-FR" smtClean="0"/>
              <a:t>Rajamahandran et al. Theriogenology 1989 31 1173 :  22,0 à 31,0</a:t>
            </a:r>
          </a:p>
          <a:p>
            <a:pPr>
              <a:spcBef>
                <a:spcPct val="0"/>
              </a:spcBef>
            </a:pPr>
            <a:r>
              <a:rPr lang="fr-BE" altLang="fr-FR" smtClean="0"/>
              <a:t>Bage et al. Theriogenology 2002 57 2257  : 25,7</a:t>
            </a:r>
          </a:p>
          <a:p>
            <a:pPr>
              <a:spcBef>
                <a:spcPct val="0"/>
              </a:spcBef>
            </a:pPr>
            <a:r>
              <a:rPr lang="fr-BE" altLang="fr-FR" smtClean="0"/>
              <a:t>Kaim et al. JDS 2003 86, 2012 : 25,0 </a:t>
            </a:r>
          </a:p>
          <a:p>
            <a:pPr>
              <a:spcBef>
                <a:spcPct val="0"/>
              </a:spcBef>
            </a:pPr>
            <a:r>
              <a:rPr lang="fr-BE" altLang="fr-FR" smtClean="0"/>
              <a:t>Roelofs et al.  Theriogenology  2004 62 1337 : 25,3</a:t>
            </a:r>
          </a:p>
          <a:p>
            <a:pPr>
              <a:spcBef>
                <a:spcPct val="0"/>
              </a:spcBef>
            </a:pPr>
            <a:r>
              <a:rPr lang="fr-BE" altLang="fr-FR" smtClean="0"/>
              <a:t>Saumade et Humblot Anim Reprod Sci 2005 85 171 : 29,4</a:t>
            </a:r>
          </a:p>
          <a:p>
            <a:pPr>
              <a:spcBef>
                <a:spcPct val="0"/>
              </a:spcBef>
            </a:pPr>
            <a:r>
              <a:rPr lang="fr-BE" altLang="fr-FR" smtClean="0"/>
              <a:t>Bloch et al. JDS 2006 89 4694  : 25,5</a:t>
            </a:r>
          </a:p>
          <a:p>
            <a:pPr>
              <a:spcBef>
                <a:spcPct val="0"/>
              </a:spcBef>
            </a:pPr>
            <a:r>
              <a:rPr lang="fr-BE" altLang="fr-FR" smtClean="0"/>
              <a:t>Starbuck et al. Veterinary Journal 2006 172 103 : 32,2 à 34,9</a:t>
            </a:r>
          </a:p>
          <a:p>
            <a:pPr>
              <a:spcBef>
                <a:spcPct val="0"/>
              </a:spcBef>
            </a:pPr>
            <a:r>
              <a:rPr lang="fr-BE" altLang="fr-FR" smtClean="0"/>
              <a:t>Siddiqui et al. Repro Fert Develop 2010 22 1110 : 34,0</a:t>
            </a:r>
          </a:p>
          <a:p>
            <a:pPr>
              <a:spcBef>
                <a:spcPct val="0"/>
              </a:spcBef>
            </a:pPr>
            <a:r>
              <a:rPr lang="fr-BE" altLang="fr-FR" smtClean="0"/>
              <a:t>Endo et al. Anim Repro Sci 2012 134 112 : 27</a:t>
            </a:r>
          </a:p>
          <a:p>
            <a:pPr>
              <a:spcBef>
                <a:spcPct val="0"/>
              </a:spcBef>
            </a:pPr>
            <a:r>
              <a:rPr lang="fr-BE" altLang="fr-FR" smtClean="0"/>
              <a:t>Endo et al. J Reprod Develop 2012 58 685 </a:t>
            </a:r>
          </a:p>
          <a:p>
            <a:pPr>
              <a:spcBef>
                <a:spcPct val="0"/>
              </a:spcBef>
            </a:pPr>
            <a:endParaRPr lang="fr-BE" altLang="fr-FR" smtClean="0"/>
          </a:p>
          <a:p>
            <a:pPr>
              <a:spcBef>
                <a:spcPct val="0"/>
              </a:spcBef>
            </a:pPr>
            <a:r>
              <a:rPr lang="fr-BE" altLang="fr-FR" b="1" smtClean="0"/>
              <a:t>Début oestrus – ovulation </a:t>
            </a:r>
          </a:p>
          <a:p>
            <a:pPr>
              <a:spcBef>
                <a:spcPct val="0"/>
              </a:spcBef>
            </a:pPr>
            <a:r>
              <a:rPr lang="fr-BE" altLang="fr-FR" smtClean="0"/>
              <a:t>Rajamahandran et al. Theriogenology 1989 31 1173 :  24 à 30</a:t>
            </a:r>
          </a:p>
          <a:p>
            <a:pPr>
              <a:spcBef>
                <a:spcPct val="0"/>
              </a:spcBef>
            </a:pPr>
            <a:r>
              <a:rPr lang="fr-BE" altLang="fr-FR" smtClean="0"/>
              <a:t>Walker et al. JDS 1996 79 1555  : 27,6</a:t>
            </a:r>
          </a:p>
          <a:p>
            <a:pPr>
              <a:spcBef>
                <a:spcPct val="0"/>
              </a:spcBef>
            </a:pPr>
            <a:r>
              <a:rPr lang="fr-BE" altLang="fr-FR" smtClean="0"/>
              <a:t>Kaim et al. JDS 2003 86, 2012 : 30,8 </a:t>
            </a:r>
          </a:p>
          <a:p>
            <a:pPr>
              <a:spcBef>
                <a:spcPct val="0"/>
              </a:spcBef>
            </a:pPr>
            <a:r>
              <a:rPr lang="fr-BE" altLang="fr-FR" smtClean="0"/>
              <a:t>Roelofs et al.  Theriogenology  2004 62 1337  : 30,2</a:t>
            </a:r>
          </a:p>
          <a:p>
            <a:pPr>
              <a:spcBef>
                <a:spcPct val="0"/>
              </a:spcBef>
            </a:pPr>
            <a:r>
              <a:rPr lang="fr-BE" altLang="fr-FR" smtClean="0"/>
              <a:t>Roelofs et al. Theriogenology 2005a 63 1366 : 30,0</a:t>
            </a:r>
          </a:p>
          <a:p>
            <a:pPr>
              <a:spcBef>
                <a:spcPct val="0"/>
              </a:spcBef>
            </a:pPr>
            <a:r>
              <a:rPr lang="fr-BE" altLang="fr-FR" smtClean="0"/>
              <a:t>Roelofs et al. Theriogenology 2005 b 64 1690 : 29,3</a:t>
            </a:r>
          </a:p>
          <a:p>
            <a:pPr>
              <a:spcBef>
                <a:spcPct val="0"/>
              </a:spcBef>
            </a:pPr>
            <a:r>
              <a:rPr lang="fr-BE" altLang="fr-FR" smtClean="0"/>
              <a:t>Roelofs et al. Theriogenology 2006b 66 2173-2181 : 29,9</a:t>
            </a:r>
          </a:p>
          <a:p>
            <a:pPr>
              <a:spcBef>
                <a:spcPct val="0"/>
              </a:spcBef>
            </a:pPr>
            <a:r>
              <a:rPr lang="fr-BE" altLang="fr-FR" smtClean="0"/>
              <a:t>Saumande et Humblot Anim Reprod Sci 2005 85 171 : 38,5</a:t>
            </a:r>
          </a:p>
          <a:p>
            <a:pPr>
              <a:spcBef>
                <a:spcPct val="0"/>
              </a:spcBef>
            </a:pPr>
            <a:r>
              <a:rPr lang="fr-BE" altLang="fr-FR" smtClean="0"/>
              <a:t>Bloch et al. JDS 2006 89 4694  : 28,6</a:t>
            </a:r>
          </a:p>
          <a:p>
            <a:pPr>
              <a:spcBef>
                <a:spcPct val="0"/>
              </a:spcBef>
            </a:pPr>
            <a:r>
              <a:rPr lang="fr-BE" altLang="fr-FR" smtClean="0"/>
              <a:t>Starbuck et al. Veterinary Journal 2006 172 103 : 28,6 à 32,6</a:t>
            </a:r>
          </a:p>
          <a:p>
            <a:pPr>
              <a:spcBef>
                <a:spcPct val="0"/>
              </a:spcBef>
            </a:pPr>
            <a:r>
              <a:rPr lang="fr-BE" altLang="fr-FR" smtClean="0"/>
              <a:t>Hockey et al. Reprod in domestic animals 2010 45 239 : 33,4</a:t>
            </a:r>
          </a:p>
          <a:p>
            <a:pPr>
              <a:spcBef>
                <a:spcPct val="0"/>
              </a:spcBef>
            </a:pPr>
            <a:endParaRPr lang="fr-BE" altLang="fr-FR" smtClean="0"/>
          </a:p>
          <a:p>
            <a:pPr>
              <a:spcBef>
                <a:spcPct val="0"/>
              </a:spcBef>
            </a:pPr>
            <a:r>
              <a:rPr lang="fr-BE" altLang="fr-FR" b="1" smtClean="0"/>
              <a:t>Moment de l’IA pour optimiser les gestations : 24 à 4 heures avant l’ovulation</a:t>
            </a:r>
          </a:p>
          <a:p>
            <a:pPr>
              <a:spcBef>
                <a:spcPct val="0"/>
              </a:spcBef>
            </a:pPr>
            <a:r>
              <a:rPr lang="fr-BE" altLang="fr-FR" smtClean="0"/>
              <a:t>Dalton  et al. J Dairy Sci. 2001 84 2413-2418</a:t>
            </a:r>
          </a:p>
          <a:p>
            <a:pPr>
              <a:spcBef>
                <a:spcPct val="0"/>
              </a:spcBef>
            </a:pPr>
            <a:r>
              <a:rPr lang="fr-BE" altLang="fr-FR" smtClean="0"/>
              <a:t>Hemmi et al. Anim Sci J 2013 84 23-27</a:t>
            </a:r>
          </a:p>
          <a:p>
            <a:pPr>
              <a:spcBef>
                <a:spcPct val="0"/>
              </a:spcBef>
            </a:pPr>
            <a:r>
              <a:rPr lang="fr-BE" altLang="fr-FR" smtClean="0"/>
              <a:t>Hockey et al. Reproduction in domestic animals 2010 45 e239-e248 : IA 48 h avant à 16 h après l’ovulation</a:t>
            </a:r>
          </a:p>
          <a:p>
            <a:pPr>
              <a:spcBef>
                <a:spcPct val="0"/>
              </a:spcBef>
            </a:pPr>
            <a:r>
              <a:rPr lang="fr-BE" altLang="fr-FR" smtClean="0"/>
              <a:t>Martinez et al. Theriogenology 2004 62 1264-1270</a:t>
            </a:r>
          </a:p>
          <a:p>
            <a:pPr eaLnBrk="1" hangingPunct="1">
              <a:spcBef>
                <a:spcPct val="0"/>
              </a:spcBef>
            </a:pPr>
            <a:r>
              <a:rPr lang="fr-BE" altLang="fr-FR" smtClean="0"/>
              <a:t>Roelofs et al. Theriogenology 2006b 66 2173-2181 : 29,9</a:t>
            </a:r>
          </a:p>
          <a:p>
            <a:pPr eaLnBrk="1" hangingPunct="1">
              <a:spcBef>
                <a:spcPct val="0"/>
              </a:spcBef>
            </a:pPr>
            <a:r>
              <a:rPr lang="fr-BE" altLang="fr-FR" smtClean="0"/>
              <a:t>Freret et al. 3R 2006 13 281-284 4,5 % IA en phase lutéale (0 à 22 % selon les élevages)</a:t>
            </a:r>
          </a:p>
          <a:p>
            <a:pPr eaLnBrk="1" hangingPunct="1">
              <a:spcBef>
                <a:spcPct val="0"/>
              </a:spcBef>
            </a:pPr>
            <a:endParaRPr lang="fr-BE" altLang="fr-FR" smtClean="0"/>
          </a:p>
          <a:p>
            <a:pPr>
              <a:spcBef>
                <a:spcPct val="0"/>
              </a:spcBef>
            </a:pPr>
            <a:endParaRPr lang="fr-BE" altLang="fr-FR" smtClean="0"/>
          </a:p>
          <a:p>
            <a:pPr>
              <a:spcBef>
                <a:spcPct val="0"/>
              </a:spcBef>
            </a:pPr>
            <a:endParaRPr lang="fr-BE" altLang="fr-FR" smtClean="0"/>
          </a:p>
          <a:p>
            <a:pPr>
              <a:spcBef>
                <a:spcPct val="0"/>
              </a:spcBef>
            </a:pPr>
            <a:endParaRPr lang="fr-BE" altLang="fr-FR" smtClean="0"/>
          </a:p>
          <a:p>
            <a:pPr>
              <a:spcBef>
                <a:spcPct val="0"/>
              </a:spcBef>
            </a:pPr>
            <a:endParaRPr lang="fr-BE" altLang="fr-FR" b="1" smtClean="0"/>
          </a:p>
          <a:p>
            <a:pPr>
              <a:spcBef>
                <a:spcPct val="0"/>
              </a:spcBef>
            </a:pPr>
            <a:endParaRPr lang="fr-BE" altLang="fr-FR" smtClean="0"/>
          </a:p>
          <a:p>
            <a:pPr>
              <a:spcBef>
                <a:spcPct val="0"/>
              </a:spcBef>
            </a:pPr>
            <a:endParaRPr lang="fr-BE" altLang="fr-FR" smtClean="0"/>
          </a:p>
          <a:p>
            <a:pPr>
              <a:spcBef>
                <a:spcPct val="0"/>
              </a:spcBef>
            </a:pPr>
            <a:endParaRPr lang="fr-BE" altLang="fr-FR" smtClean="0"/>
          </a:p>
          <a:p>
            <a:pPr>
              <a:spcBef>
                <a:spcPct val="0"/>
              </a:spcBef>
            </a:pPr>
            <a:endParaRPr lang="fr-BE" altLang="fr-FR" smtClean="0"/>
          </a:p>
          <a:p>
            <a:pPr>
              <a:spcBef>
                <a:spcPct val="0"/>
              </a:spcBef>
            </a:pPr>
            <a:endParaRPr lang="fr-BE" altLang="fr-FR" smtClean="0"/>
          </a:p>
          <a:p>
            <a:pPr>
              <a:spcBef>
                <a:spcPct val="0"/>
              </a:spcBef>
            </a:pPr>
            <a:endParaRPr lang="fr-BE" altLang="fr-FR" smtClean="0"/>
          </a:p>
        </p:txBody>
      </p:sp>
      <p:sp>
        <p:nvSpPr>
          <p:cNvPr id="706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A4B2E14-B919-40F9-9D93-32F984DC2598}" type="slidenum">
              <a:rPr lang="fr-BE" altLang="fr-FR">
                <a:latin typeface="Arial" charset="0"/>
              </a:rPr>
              <a:pPr eaLnBrk="1" hangingPunct="1">
                <a:spcBef>
                  <a:spcPct val="0"/>
                </a:spcBef>
              </a:pPr>
              <a:t>18</a:t>
            </a:fld>
            <a:endParaRPr lang="fr-BE" altLang="fr-FR">
              <a:latin typeface="Arial" charset="0"/>
            </a:endParaRPr>
          </a:p>
        </p:txBody>
      </p:sp>
    </p:spTree>
    <p:extLst>
      <p:ext uri="{BB962C8B-B14F-4D97-AF65-F5344CB8AC3E}">
        <p14:creationId xmlns:p14="http://schemas.microsoft.com/office/powerpoint/2010/main" val="614322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10ED69F9-8ACD-4E73-BEFC-29BDE6A2BB37}" type="datetime1">
              <a:rPr lang="fr-BE" smtClean="0"/>
              <a:t>17/04/2017</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4136768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96685CD-9B8E-4991-9C0B-9FEB1460C0A6}" type="datetime1">
              <a:rPr lang="fr-BE" smtClean="0"/>
              <a:t>17/04/2017</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3879006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434DC22D-6462-4052-AFE3-4ED0F6A935D7}" type="datetime1">
              <a:rPr lang="fr-BE" smtClean="0"/>
              <a:t>17/04/2017</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388285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252413" y="252413"/>
            <a:ext cx="8636000" cy="706437"/>
          </a:xfrm>
        </p:spPr>
        <p:txBody>
          <a:bodyPr/>
          <a:lstStyle/>
          <a:p>
            <a:r>
              <a:rPr lang="fr-FR" smtClean="0"/>
              <a:t>Cliquez pour modifier le style du titre</a:t>
            </a:r>
            <a:endParaRPr lang="nl-NL"/>
          </a:p>
        </p:txBody>
      </p:sp>
      <p:sp>
        <p:nvSpPr>
          <p:cNvPr id="3" name="Espace réservé du graphique 2"/>
          <p:cNvSpPr>
            <a:spLocks noGrp="1"/>
          </p:cNvSpPr>
          <p:nvPr>
            <p:ph type="chart" idx="1"/>
          </p:nvPr>
        </p:nvSpPr>
        <p:spPr>
          <a:xfrm>
            <a:off x="260350" y="1166813"/>
            <a:ext cx="8655050" cy="4929187"/>
          </a:xfrm>
        </p:spPr>
        <p:txBody>
          <a:bodyPr/>
          <a:lstStyle/>
          <a:p>
            <a:pPr lvl="0"/>
            <a:endParaRPr lang="nl-NL"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fr-FR"/>
          </a:p>
        </p:txBody>
      </p:sp>
      <p:sp>
        <p:nvSpPr>
          <p:cNvPr id="5" name="Rectangle 6"/>
          <p:cNvSpPr>
            <a:spLocks noGrp="1" noChangeArrowheads="1"/>
          </p:cNvSpPr>
          <p:nvPr>
            <p:ph type="sldNum" sz="quarter" idx="11"/>
          </p:nvPr>
        </p:nvSpPr>
        <p:spPr>
          <a:ln/>
        </p:spPr>
        <p:txBody>
          <a:bodyPr/>
          <a:lstStyle>
            <a:lvl1pPr>
              <a:defRPr/>
            </a:lvl1pPr>
          </a:lstStyle>
          <a:p>
            <a:pPr>
              <a:defRPr/>
            </a:pPr>
            <a:fld id="{AD2394B9-8BC0-4FAF-BA0E-E739C3544084}" type="slidenum">
              <a:rPr lang="fr-FR" altLang="fr-FR"/>
              <a:pPr>
                <a:defRPr/>
              </a:pPr>
              <a:t>‹N°›</a:t>
            </a:fld>
            <a:endParaRPr lang="fr-FR" altLang="fr-FR"/>
          </a:p>
        </p:txBody>
      </p:sp>
    </p:spTree>
    <p:extLst>
      <p:ext uri="{BB962C8B-B14F-4D97-AF65-F5344CB8AC3E}">
        <p14:creationId xmlns:p14="http://schemas.microsoft.com/office/powerpoint/2010/main" val="4293149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0BD3AAE-C54E-46D8-B42C-4980721926EB}" type="datetime1">
              <a:rPr lang="fr-BE" smtClean="0"/>
              <a:t>17/04/2017</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1564624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B6057BF-3CC8-49CB-B8EC-59ABCEE23DCC}" type="datetime1">
              <a:rPr lang="fr-BE" smtClean="0"/>
              <a:t>17/04/2017</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3218389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0FC1CCB9-205C-49C3-9693-021641260123}" type="datetime1">
              <a:rPr lang="fr-BE" smtClean="0"/>
              <a:t>17/04/2017</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3118566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3B9640DE-B67A-424A-B6A2-DB936BE9D129}" type="datetime1">
              <a:rPr lang="fr-BE" smtClean="0"/>
              <a:t>17/04/2017</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17184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EE10416B-AA61-456A-B3F2-1D3610D2E802}" type="datetime1">
              <a:rPr lang="fr-BE" smtClean="0"/>
              <a:t>17/04/2017</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4212677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A185322-AA53-4980-B083-3B56B8DC1A36}" type="datetime1">
              <a:rPr lang="fr-BE" smtClean="0"/>
              <a:t>17/04/2017</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451141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FE29D3D-737E-4D51-91D5-B4CD0C760DB3}" type="datetime1">
              <a:rPr lang="fr-BE" smtClean="0"/>
              <a:t>17/04/2017</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854800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B20D391-EF77-4213-848A-2E5B5246287E}" type="datetime1">
              <a:rPr lang="fr-BE" smtClean="0"/>
              <a:t>17/04/2017</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3755242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E95A6-84C1-43B3-9C1F-1E68E2CE5F36}" type="datetime1">
              <a:rPr lang="fr-BE" smtClean="0"/>
              <a:t>17/04/2017</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2B7A4D-DE3F-4347-BAA7-8C6A48B1DC3D}" type="slidenum">
              <a:rPr lang="fr-BE" smtClean="0"/>
              <a:t>‹N°›</a:t>
            </a:fld>
            <a:endParaRPr lang="fr-BE"/>
          </a:p>
        </p:txBody>
      </p:sp>
    </p:spTree>
    <p:extLst>
      <p:ext uri="{BB962C8B-B14F-4D97-AF65-F5344CB8AC3E}">
        <p14:creationId xmlns:p14="http://schemas.microsoft.com/office/powerpoint/2010/main" val="1807887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herioruminant.ulg.ac.be/index.html" TargetMode="External"/><Relationship Id="rId2" Type="http://schemas.openxmlformats.org/officeDocument/2006/relationships/hyperlink" Target="mailto:Christian.hanzen@ulg.ac.be" TargetMode="External"/><Relationship Id="rId1" Type="http://schemas.openxmlformats.org/officeDocument/2006/relationships/slideLayout" Target="../slideLayouts/slideLayout1.xml"/><Relationship Id="rId5" Type="http://schemas.openxmlformats.org/officeDocument/2006/relationships/hyperlink" Target="https://www.facebook.com/Theriogenologie" TargetMode="External"/><Relationship Id="rId4" Type="http://schemas.openxmlformats.org/officeDocument/2006/relationships/hyperlink" Target="http://orbi.ulg.ac.be/"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ncbi.nlm.nih.gov/pmc/articles/PMC556005/"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12.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oleObject" Target="../embeddings/oleObject1.bin"/><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jpe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hyperlink" Target="https://www.youtube.com/watch?v=i0LxlkYOrN4" TargetMode="External"/><Relationship Id="rId5" Type="http://schemas.openxmlformats.org/officeDocument/2006/relationships/hyperlink" Target="http://www.journees3r.fr/IMG/pdf/Texte_11_repro_L-Dupuy.pdf" TargetMode="External"/><Relationship Id="rId4" Type="http://schemas.openxmlformats.org/officeDocument/2006/relationships/hyperlink" Target="http://www.repropharm.com/diagnostic/index.php/fr/produits/tests-hormonaux/predi-bov"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1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31640" y="2852936"/>
            <a:ext cx="6400800" cy="3168352"/>
          </a:xfrm>
        </p:spPr>
        <p:txBody>
          <a:bodyPr>
            <a:normAutofit fontScale="62500" lnSpcReduction="20000"/>
          </a:bodyPr>
          <a:lstStyle/>
          <a:p>
            <a:pPr>
              <a:lnSpc>
                <a:spcPct val="170000"/>
              </a:lnSpc>
            </a:pPr>
            <a:r>
              <a:rPr lang="fr-FR" altLang="fr-FR" sz="4400" dirty="0" smtClean="0">
                <a:solidFill>
                  <a:schemeClr val="tx1"/>
                </a:solidFill>
              </a:rPr>
              <a:t>Prof Ch. Hanzen</a:t>
            </a:r>
          </a:p>
          <a:p>
            <a:pPr>
              <a:lnSpc>
                <a:spcPct val="120000"/>
              </a:lnSpc>
            </a:pPr>
            <a:r>
              <a:rPr lang="fr-FR" altLang="fr-FR" dirty="0" smtClean="0">
                <a:solidFill>
                  <a:schemeClr val="tx1"/>
                </a:solidFill>
              </a:rPr>
              <a:t>Université </a:t>
            </a:r>
            <a:r>
              <a:rPr lang="fr-FR" altLang="fr-FR" dirty="0">
                <a:solidFill>
                  <a:schemeClr val="tx1"/>
                </a:solidFill>
              </a:rPr>
              <a:t>de Liège</a:t>
            </a:r>
            <a:br>
              <a:rPr lang="fr-FR" altLang="fr-FR" dirty="0">
                <a:solidFill>
                  <a:schemeClr val="tx1"/>
                </a:solidFill>
              </a:rPr>
            </a:br>
            <a:r>
              <a:rPr lang="fr-FR" altLang="fr-FR" dirty="0">
                <a:solidFill>
                  <a:schemeClr val="tx1"/>
                </a:solidFill>
              </a:rPr>
              <a:t>Faculté de Médecine Vétérinaire</a:t>
            </a:r>
            <a:br>
              <a:rPr lang="fr-FR" altLang="fr-FR" dirty="0">
                <a:solidFill>
                  <a:schemeClr val="tx1"/>
                </a:solidFill>
              </a:rPr>
            </a:br>
            <a:r>
              <a:rPr lang="fr-FR" altLang="fr-FR" dirty="0">
                <a:solidFill>
                  <a:schemeClr val="tx1"/>
                </a:solidFill>
              </a:rPr>
              <a:t>Service de </a:t>
            </a:r>
            <a:r>
              <a:rPr lang="fr-FR" altLang="fr-FR" dirty="0" err="1">
                <a:solidFill>
                  <a:schemeClr val="tx1"/>
                </a:solidFill>
              </a:rPr>
              <a:t>Thériogenologie</a:t>
            </a:r>
            <a:r>
              <a:rPr lang="fr-FR" altLang="fr-FR" dirty="0">
                <a:solidFill>
                  <a:schemeClr val="tx1"/>
                </a:solidFill>
              </a:rPr>
              <a:t> des animaux de production</a:t>
            </a:r>
            <a:br>
              <a:rPr lang="fr-FR" altLang="fr-FR" dirty="0">
                <a:solidFill>
                  <a:schemeClr val="tx1"/>
                </a:solidFill>
              </a:rPr>
            </a:br>
            <a:r>
              <a:rPr lang="fr-FR" altLang="fr-FR" dirty="0">
                <a:solidFill>
                  <a:schemeClr val="tx1"/>
                </a:solidFill>
              </a:rPr>
              <a:t>Courriel : </a:t>
            </a:r>
            <a:r>
              <a:rPr lang="fr-FR" altLang="fr-FR" dirty="0">
                <a:solidFill>
                  <a:schemeClr val="tx1"/>
                </a:solidFill>
                <a:hlinkClick r:id="rId2"/>
              </a:rPr>
              <a:t>Christian.hanzen@ulg.ac.be</a:t>
            </a:r>
            <a:r>
              <a:rPr lang="fr-FR" altLang="fr-FR" dirty="0">
                <a:solidFill>
                  <a:schemeClr val="tx1"/>
                </a:solidFill>
              </a:rPr>
              <a:t/>
            </a:r>
            <a:br>
              <a:rPr lang="fr-FR" altLang="fr-FR" dirty="0">
                <a:solidFill>
                  <a:schemeClr val="tx1"/>
                </a:solidFill>
              </a:rPr>
            </a:br>
            <a:r>
              <a:rPr lang="fr-FR" altLang="fr-FR" dirty="0">
                <a:solidFill>
                  <a:schemeClr val="tx1"/>
                </a:solidFill>
              </a:rPr>
              <a:t>Site : </a:t>
            </a:r>
            <a:r>
              <a:rPr lang="fr-FR" altLang="fr-FR" dirty="0">
                <a:solidFill>
                  <a:schemeClr val="tx1"/>
                </a:solidFill>
                <a:hlinkClick r:id="rId3"/>
              </a:rPr>
              <a:t>http://www.therioruminant.ulg.ac.be/index.html</a:t>
            </a:r>
            <a:r>
              <a:rPr lang="fr-FR" altLang="fr-FR" dirty="0">
                <a:solidFill>
                  <a:schemeClr val="tx1"/>
                </a:solidFill>
              </a:rPr>
              <a:t/>
            </a:r>
            <a:br>
              <a:rPr lang="fr-FR" altLang="fr-FR" dirty="0">
                <a:solidFill>
                  <a:schemeClr val="tx1"/>
                </a:solidFill>
              </a:rPr>
            </a:br>
            <a:r>
              <a:rPr lang="fr-FR" altLang="fr-FR" dirty="0">
                <a:solidFill>
                  <a:schemeClr val="tx1"/>
                </a:solidFill>
              </a:rPr>
              <a:t>Publications : </a:t>
            </a:r>
            <a:r>
              <a:rPr lang="fr-FR" altLang="fr-FR" dirty="0">
                <a:solidFill>
                  <a:schemeClr val="tx1"/>
                </a:solidFill>
                <a:hlinkClick r:id="rId4"/>
              </a:rPr>
              <a:t>http://</a:t>
            </a:r>
            <a:r>
              <a:rPr lang="fr-FR" altLang="fr-FR" dirty="0" smtClean="0">
                <a:solidFill>
                  <a:schemeClr val="tx1"/>
                </a:solidFill>
                <a:hlinkClick r:id="rId4"/>
              </a:rPr>
              <a:t>orbi.ulg.ac.be/</a:t>
            </a:r>
            <a:endParaRPr lang="fr-FR" altLang="fr-FR" dirty="0" smtClean="0">
              <a:solidFill>
                <a:schemeClr val="tx1"/>
              </a:solidFill>
            </a:endParaRPr>
          </a:p>
          <a:p>
            <a:pPr>
              <a:lnSpc>
                <a:spcPct val="120000"/>
              </a:lnSpc>
            </a:pPr>
            <a:r>
              <a:rPr lang="en-US" altLang="fr-FR" dirty="0" smtClean="0">
                <a:solidFill>
                  <a:schemeClr val="tx1"/>
                </a:solidFill>
              </a:rPr>
              <a:t>Facebook</a:t>
            </a:r>
            <a:r>
              <a:rPr lang="en-US" altLang="fr-FR" dirty="0">
                <a:solidFill>
                  <a:schemeClr val="tx1"/>
                </a:solidFill>
              </a:rPr>
              <a:t> : </a:t>
            </a:r>
            <a:r>
              <a:rPr lang="en-US" altLang="fr-FR" u="sng" dirty="0">
                <a:solidFill>
                  <a:schemeClr val="tx1"/>
                </a:solidFill>
                <a:hlinkClick r:id="rId5"/>
              </a:rPr>
              <a:t>https://www.facebook.com/Theriogenologie</a:t>
            </a:r>
            <a:r>
              <a:rPr lang="fr-FR" altLang="fr-FR" dirty="0">
                <a:solidFill>
                  <a:schemeClr val="tx1"/>
                </a:solidFill>
              </a:rPr>
              <a:t> </a:t>
            </a:r>
          </a:p>
          <a:p>
            <a:endParaRPr lang="fr-BE" dirty="0"/>
          </a:p>
        </p:txBody>
      </p:sp>
      <p:sp>
        <p:nvSpPr>
          <p:cNvPr id="4" name="ZoneTexte 3"/>
          <p:cNvSpPr txBox="1"/>
          <p:nvPr/>
        </p:nvSpPr>
        <p:spPr>
          <a:xfrm>
            <a:off x="2987824" y="6166614"/>
            <a:ext cx="3457613" cy="369332"/>
          </a:xfrm>
          <a:prstGeom prst="rect">
            <a:avLst/>
          </a:prstGeom>
          <a:noFill/>
        </p:spPr>
        <p:txBody>
          <a:bodyPr wrap="none" rtlCol="0">
            <a:spAutoFit/>
          </a:bodyPr>
          <a:lstStyle/>
          <a:p>
            <a:r>
              <a:rPr lang="fr-BE" dirty="0" smtClean="0"/>
              <a:t>Conférence </a:t>
            </a:r>
            <a:r>
              <a:rPr lang="fr-BE" dirty="0" err="1" smtClean="0"/>
              <a:t>Formavet</a:t>
            </a:r>
            <a:r>
              <a:rPr lang="fr-BE" dirty="0" smtClean="0"/>
              <a:t> 18 avril 2017</a:t>
            </a:r>
            <a:endParaRPr lang="fr-BE" dirty="0"/>
          </a:p>
        </p:txBody>
      </p:sp>
      <p:sp>
        <p:nvSpPr>
          <p:cNvPr id="5" name="Rectangle à coins arrondis 4"/>
          <p:cNvSpPr/>
          <p:nvPr/>
        </p:nvSpPr>
        <p:spPr>
          <a:xfrm>
            <a:off x="323528" y="548680"/>
            <a:ext cx="8280920" cy="1728192"/>
          </a:xfrm>
          <a:prstGeom prst="round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a:t>L’insémination artificielle bovine : </a:t>
            </a:r>
            <a:br>
              <a:rPr lang="fr-BE" sz="2800" dirty="0"/>
            </a:br>
            <a:r>
              <a:rPr lang="fr-BE" sz="2800" dirty="0"/>
              <a:t>un traitement qui nécessite le constat d’</a:t>
            </a:r>
            <a:r>
              <a:rPr lang="fr-BE" sz="2800" dirty="0" err="1"/>
              <a:t>oestrus</a:t>
            </a:r>
            <a:r>
              <a:rPr lang="fr-BE" sz="2800" dirty="0"/>
              <a:t>. </a:t>
            </a:r>
            <a:br>
              <a:rPr lang="fr-BE" sz="2800" dirty="0"/>
            </a:br>
            <a:r>
              <a:rPr lang="fr-BE" sz="2800" dirty="0"/>
              <a:t>Comprendre pour agir.</a:t>
            </a:r>
          </a:p>
        </p:txBody>
      </p:sp>
      <p:sp>
        <p:nvSpPr>
          <p:cNvPr id="2" name="Espace réservé du numéro de diapositive 1"/>
          <p:cNvSpPr>
            <a:spLocks noGrp="1"/>
          </p:cNvSpPr>
          <p:nvPr>
            <p:ph type="sldNum" sz="quarter" idx="12"/>
          </p:nvPr>
        </p:nvSpPr>
        <p:spPr>
          <a:xfrm>
            <a:off x="8316416" y="6356350"/>
            <a:ext cx="370384" cy="365125"/>
          </a:xfrm>
        </p:spPr>
        <p:txBody>
          <a:bodyPr/>
          <a:lstStyle/>
          <a:p>
            <a:fld id="{B72B7A4D-DE3F-4347-BAA7-8C6A48B1DC3D}" type="slidenum">
              <a:rPr lang="fr-BE" sz="1800" b="1" smtClean="0"/>
              <a:t>1</a:t>
            </a:fld>
            <a:endParaRPr lang="fr-BE" sz="1800" b="1" dirty="0"/>
          </a:p>
        </p:txBody>
      </p:sp>
    </p:spTree>
    <p:extLst>
      <p:ext uri="{BB962C8B-B14F-4D97-AF65-F5344CB8AC3E}">
        <p14:creationId xmlns:p14="http://schemas.microsoft.com/office/powerpoint/2010/main" val="39933199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7" name="Connecteur droit 206"/>
          <p:cNvCxnSpPr>
            <a:stCxn id="98" idx="2"/>
            <a:endCxn id="10" idx="3"/>
          </p:cNvCxnSpPr>
          <p:nvPr/>
        </p:nvCxnSpPr>
        <p:spPr>
          <a:xfrm flipH="1">
            <a:off x="3379749" y="6024684"/>
            <a:ext cx="974358" cy="2148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1" name="Rectangle à coins arrondis 230"/>
          <p:cNvSpPr/>
          <p:nvPr/>
        </p:nvSpPr>
        <p:spPr>
          <a:xfrm>
            <a:off x="1031477" y="197947"/>
            <a:ext cx="7228770" cy="8732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Phase 1 de préparation (fin de </a:t>
            </a:r>
            <a:r>
              <a:rPr lang="fr-BE" sz="2800" dirty="0" err="1" smtClean="0"/>
              <a:t>dioestrus</a:t>
            </a:r>
            <a:r>
              <a:rPr lang="fr-BE" sz="2800" dirty="0" smtClean="0"/>
              <a:t>)  </a:t>
            </a:r>
          </a:p>
          <a:p>
            <a:pPr algn="ctr"/>
            <a:r>
              <a:rPr lang="fr-BE" sz="2800" dirty="0" smtClean="0"/>
              <a:t>croissance folliculaire </a:t>
            </a:r>
            <a:endParaRPr lang="fr-BE" sz="2800" dirty="0"/>
          </a:p>
        </p:txBody>
      </p:sp>
      <p:sp>
        <p:nvSpPr>
          <p:cNvPr id="18" name="Rectangle 4"/>
          <p:cNvSpPr>
            <a:spLocks noChangeArrowheads="1"/>
          </p:cNvSpPr>
          <p:nvPr/>
        </p:nvSpPr>
        <p:spPr bwMode="auto">
          <a:xfrm>
            <a:off x="6605221" y="2331196"/>
            <a:ext cx="764970" cy="3849463"/>
          </a:xfrm>
          <a:prstGeom prst="rect">
            <a:avLst/>
          </a:prstGeom>
          <a:solidFill>
            <a:schemeClr val="accent3">
              <a:lumMod val="75000"/>
              <a:alpha val="25000"/>
            </a:schemeClr>
          </a:solidFill>
          <a:ln w="12700">
            <a:solidFill>
              <a:schemeClr val="tx1"/>
            </a:solidFill>
            <a:miter lim="800000"/>
            <a:headEnd/>
            <a:tailEnd/>
          </a:ln>
        </p:spPr>
        <p:txBody>
          <a:bodyPr wrap="none" anchor="ctr"/>
          <a:lstStyle/>
          <a:p>
            <a:pPr algn="ctr"/>
            <a:endParaRPr lang="fr-FR"/>
          </a:p>
        </p:txBody>
      </p:sp>
      <p:cxnSp>
        <p:nvCxnSpPr>
          <p:cNvPr id="19" name="Connecteur droit 62"/>
          <p:cNvCxnSpPr>
            <a:cxnSpLocks noChangeShapeType="1"/>
          </p:cNvCxnSpPr>
          <p:nvPr/>
        </p:nvCxnSpPr>
        <p:spPr bwMode="auto">
          <a:xfrm>
            <a:off x="4440239" y="6303596"/>
            <a:ext cx="0" cy="139841"/>
          </a:xfrm>
          <a:prstGeom prst="line">
            <a:avLst/>
          </a:prstGeom>
          <a:noFill/>
          <a:ln w="9525" algn="ctr">
            <a:solidFill>
              <a:schemeClr val="bg1"/>
            </a:solidFill>
            <a:round/>
            <a:headEnd/>
            <a:tailEnd/>
          </a:ln>
        </p:spPr>
      </p:cxnSp>
      <p:cxnSp>
        <p:nvCxnSpPr>
          <p:cNvPr id="20" name="Connecteur droit 63"/>
          <p:cNvCxnSpPr>
            <a:cxnSpLocks noChangeShapeType="1"/>
          </p:cNvCxnSpPr>
          <p:nvPr/>
        </p:nvCxnSpPr>
        <p:spPr bwMode="auto">
          <a:xfrm>
            <a:off x="4707395" y="6303596"/>
            <a:ext cx="0" cy="139841"/>
          </a:xfrm>
          <a:prstGeom prst="line">
            <a:avLst/>
          </a:prstGeom>
          <a:noFill/>
          <a:ln w="9525" algn="ctr">
            <a:solidFill>
              <a:schemeClr val="bg1"/>
            </a:solidFill>
            <a:round/>
            <a:headEnd/>
            <a:tailEnd/>
          </a:ln>
        </p:spPr>
      </p:cxnSp>
      <p:cxnSp>
        <p:nvCxnSpPr>
          <p:cNvPr id="21" name="Connecteur droit 64"/>
          <p:cNvCxnSpPr>
            <a:cxnSpLocks noChangeShapeType="1"/>
          </p:cNvCxnSpPr>
          <p:nvPr/>
        </p:nvCxnSpPr>
        <p:spPr bwMode="auto">
          <a:xfrm>
            <a:off x="4978930" y="6303596"/>
            <a:ext cx="0" cy="139841"/>
          </a:xfrm>
          <a:prstGeom prst="line">
            <a:avLst/>
          </a:prstGeom>
          <a:noFill/>
          <a:ln w="9525" algn="ctr">
            <a:solidFill>
              <a:schemeClr val="bg1"/>
            </a:solidFill>
            <a:round/>
            <a:headEnd/>
            <a:tailEnd/>
          </a:ln>
        </p:spPr>
      </p:cxnSp>
      <p:cxnSp>
        <p:nvCxnSpPr>
          <p:cNvPr id="22" name="Connecteur droit 65"/>
          <p:cNvCxnSpPr>
            <a:cxnSpLocks noChangeShapeType="1"/>
          </p:cNvCxnSpPr>
          <p:nvPr/>
        </p:nvCxnSpPr>
        <p:spPr bwMode="auto">
          <a:xfrm>
            <a:off x="5247545" y="6303596"/>
            <a:ext cx="0" cy="139841"/>
          </a:xfrm>
          <a:prstGeom prst="line">
            <a:avLst/>
          </a:prstGeom>
          <a:noFill/>
          <a:ln w="9525" algn="ctr">
            <a:solidFill>
              <a:schemeClr val="bg1"/>
            </a:solidFill>
            <a:round/>
            <a:headEnd/>
            <a:tailEnd/>
          </a:ln>
        </p:spPr>
      </p:cxnSp>
      <p:cxnSp>
        <p:nvCxnSpPr>
          <p:cNvPr id="23" name="Connecteur droit 66"/>
          <p:cNvCxnSpPr>
            <a:cxnSpLocks noChangeShapeType="1"/>
          </p:cNvCxnSpPr>
          <p:nvPr/>
        </p:nvCxnSpPr>
        <p:spPr bwMode="auto">
          <a:xfrm>
            <a:off x="5517620" y="6303596"/>
            <a:ext cx="0" cy="139841"/>
          </a:xfrm>
          <a:prstGeom prst="line">
            <a:avLst/>
          </a:prstGeom>
          <a:noFill/>
          <a:ln w="9525" algn="ctr">
            <a:solidFill>
              <a:schemeClr val="bg1"/>
            </a:solidFill>
            <a:round/>
            <a:headEnd/>
            <a:tailEnd/>
          </a:ln>
        </p:spPr>
      </p:cxnSp>
      <p:cxnSp>
        <p:nvCxnSpPr>
          <p:cNvPr id="24" name="Connecteur droit 67"/>
          <p:cNvCxnSpPr>
            <a:cxnSpLocks noChangeShapeType="1"/>
          </p:cNvCxnSpPr>
          <p:nvPr/>
        </p:nvCxnSpPr>
        <p:spPr bwMode="auto">
          <a:xfrm>
            <a:off x="5787696" y="6303596"/>
            <a:ext cx="0" cy="139841"/>
          </a:xfrm>
          <a:prstGeom prst="line">
            <a:avLst/>
          </a:prstGeom>
          <a:noFill/>
          <a:ln w="9525" algn="ctr">
            <a:solidFill>
              <a:schemeClr val="bg1"/>
            </a:solidFill>
            <a:round/>
            <a:headEnd/>
            <a:tailEnd/>
          </a:ln>
        </p:spPr>
      </p:cxnSp>
      <p:cxnSp>
        <p:nvCxnSpPr>
          <p:cNvPr id="25" name="Connecteur droit 68"/>
          <p:cNvCxnSpPr>
            <a:cxnSpLocks noChangeShapeType="1"/>
          </p:cNvCxnSpPr>
          <p:nvPr/>
        </p:nvCxnSpPr>
        <p:spPr bwMode="auto">
          <a:xfrm>
            <a:off x="6057771" y="6303596"/>
            <a:ext cx="0" cy="139841"/>
          </a:xfrm>
          <a:prstGeom prst="line">
            <a:avLst/>
          </a:prstGeom>
          <a:noFill/>
          <a:ln w="9525" algn="ctr">
            <a:solidFill>
              <a:schemeClr val="bg1"/>
            </a:solidFill>
            <a:round/>
            <a:headEnd/>
            <a:tailEnd/>
          </a:ln>
        </p:spPr>
      </p:cxnSp>
      <p:cxnSp>
        <p:nvCxnSpPr>
          <p:cNvPr id="26" name="Connecteur droit 69"/>
          <p:cNvCxnSpPr>
            <a:cxnSpLocks noChangeShapeType="1"/>
          </p:cNvCxnSpPr>
          <p:nvPr/>
        </p:nvCxnSpPr>
        <p:spPr bwMode="auto">
          <a:xfrm>
            <a:off x="6327847" y="6303596"/>
            <a:ext cx="0" cy="139841"/>
          </a:xfrm>
          <a:prstGeom prst="line">
            <a:avLst/>
          </a:prstGeom>
          <a:noFill/>
          <a:ln w="9525" algn="ctr">
            <a:solidFill>
              <a:schemeClr val="bg1"/>
            </a:solidFill>
            <a:round/>
            <a:headEnd/>
            <a:tailEnd/>
          </a:ln>
        </p:spPr>
      </p:cxnSp>
      <p:cxnSp>
        <p:nvCxnSpPr>
          <p:cNvPr id="27" name="Connecteur droit 70"/>
          <p:cNvCxnSpPr>
            <a:cxnSpLocks noChangeShapeType="1"/>
          </p:cNvCxnSpPr>
          <p:nvPr/>
        </p:nvCxnSpPr>
        <p:spPr bwMode="auto">
          <a:xfrm>
            <a:off x="6596462" y="6303596"/>
            <a:ext cx="0" cy="139841"/>
          </a:xfrm>
          <a:prstGeom prst="line">
            <a:avLst/>
          </a:prstGeom>
          <a:noFill/>
          <a:ln w="9525" algn="ctr">
            <a:solidFill>
              <a:schemeClr val="bg1"/>
            </a:solidFill>
            <a:round/>
            <a:headEnd/>
            <a:tailEnd/>
          </a:ln>
        </p:spPr>
      </p:cxnSp>
      <p:cxnSp>
        <p:nvCxnSpPr>
          <p:cNvPr id="28" name="Connecteur droit 71"/>
          <p:cNvCxnSpPr>
            <a:cxnSpLocks noChangeShapeType="1"/>
          </p:cNvCxnSpPr>
          <p:nvPr/>
        </p:nvCxnSpPr>
        <p:spPr bwMode="auto">
          <a:xfrm>
            <a:off x="6865077" y="6303596"/>
            <a:ext cx="0" cy="139841"/>
          </a:xfrm>
          <a:prstGeom prst="line">
            <a:avLst/>
          </a:prstGeom>
          <a:noFill/>
          <a:ln w="9525" algn="ctr">
            <a:solidFill>
              <a:schemeClr val="bg1"/>
            </a:solidFill>
            <a:round/>
            <a:headEnd/>
            <a:tailEnd/>
          </a:ln>
        </p:spPr>
      </p:cxnSp>
      <p:cxnSp>
        <p:nvCxnSpPr>
          <p:cNvPr id="29" name="Connecteur droit 72"/>
          <p:cNvCxnSpPr>
            <a:cxnSpLocks noChangeShapeType="1"/>
          </p:cNvCxnSpPr>
          <p:nvPr/>
        </p:nvCxnSpPr>
        <p:spPr bwMode="auto">
          <a:xfrm>
            <a:off x="7135152" y="6303596"/>
            <a:ext cx="0" cy="139841"/>
          </a:xfrm>
          <a:prstGeom prst="line">
            <a:avLst/>
          </a:prstGeom>
          <a:noFill/>
          <a:ln w="9525" algn="ctr">
            <a:solidFill>
              <a:schemeClr val="bg1"/>
            </a:solidFill>
            <a:round/>
            <a:headEnd/>
            <a:tailEnd/>
          </a:ln>
        </p:spPr>
      </p:cxnSp>
      <p:cxnSp>
        <p:nvCxnSpPr>
          <p:cNvPr id="30" name="Connecteur droit 73"/>
          <p:cNvCxnSpPr>
            <a:cxnSpLocks noChangeShapeType="1"/>
          </p:cNvCxnSpPr>
          <p:nvPr/>
        </p:nvCxnSpPr>
        <p:spPr bwMode="auto">
          <a:xfrm>
            <a:off x="7405228" y="6303596"/>
            <a:ext cx="0" cy="139841"/>
          </a:xfrm>
          <a:prstGeom prst="line">
            <a:avLst/>
          </a:prstGeom>
          <a:noFill/>
          <a:ln w="9525" algn="ctr">
            <a:solidFill>
              <a:schemeClr val="bg1"/>
            </a:solidFill>
            <a:round/>
            <a:headEnd/>
            <a:tailEnd/>
          </a:ln>
        </p:spPr>
      </p:cxnSp>
      <p:sp>
        <p:nvSpPr>
          <p:cNvPr id="31" name="ZoneTexte 96"/>
          <p:cNvSpPr txBox="1">
            <a:spLocks noChangeArrowheads="1"/>
          </p:cNvSpPr>
          <p:nvPr/>
        </p:nvSpPr>
        <p:spPr bwMode="auto">
          <a:xfrm>
            <a:off x="4168704"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10</a:t>
            </a:r>
            <a:endParaRPr lang="en-US" sz="1400">
              <a:latin typeface="Arial Narrow" pitchFamily="34" charset="0"/>
            </a:endParaRPr>
          </a:p>
        </p:txBody>
      </p:sp>
      <p:sp>
        <p:nvSpPr>
          <p:cNvPr id="32" name="ZoneTexte 97"/>
          <p:cNvSpPr txBox="1">
            <a:spLocks noChangeArrowheads="1"/>
          </p:cNvSpPr>
          <p:nvPr/>
        </p:nvSpPr>
        <p:spPr bwMode="auto">
          <a:xfrm>
            <a:off x="4440239" y="6443438"/>
            <a:ext cx="310273" cy="297930"/>
          </a:xfrm>
          <a:prstGeom prst="rect">
            <a:avLst/>
          </a:prstGeom>
          <a:noFill/>
          <a:ln w="9525">
            <a:noFill/>
            <a:miter lim="800000"/>
            <a:headEnd/>
            <a:tailEnd/>
          </a:ln>
        </p:spPr>
        <p:txBody>
          <a:bodyPr wrap="none">
            <a:spAutoFit/>
          </a:bodyPr>
          <a:lstStyle/>
          <a:p>
            <a:r>
              <a:rPr lang="fr-BE" sz="1400">
                <a:latin typeface="Arial Narrow" pitchFamily="34" charset="0"/>
              </a:rPr>
              <a:t>11</a:t>
            </a:r>
            <a:endParaRPr lang="en-US" sz="1400">
              <a:latin typeface="Arial Narrow" pitchFamily="34" charset="0"/>
            </a:endParaRPr>
          </a:p>
        </p:txBody>
      </p:sp>
      <p:sp>
        <p:nvSpPr>
          <p:cNvPr id="33" name="ZoneTexte 98"/>
          <p:cNvSpPr txBox="1">
            <a:spLocks noChangeArrowheads="1"/>
          </p:cNvSpPr>
          <p:nvPr/>
        </p:nvSpPr>
        <p:spPr bwMode="auto">
          <a:xfrm>
            <a:off x="4707395"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12</a:t>
            </a:r>
            <a:endParaRPr lang="en-US" sz="1400">
              <a:latin typeface="Arial Narrow" pitchFamily="34" charset="0"/>
            </a:endParaRPr>
          </a:p>
        </p:txBody>
      </p:sp>
      <p:sp>
        <p:nvSpPr>
          <p:cNvPr id="34" name="ZoneTexte 99"/>
          <p:cNvSpPr txBox="1">
            <a:spLocks noChangeArrowheads="1"/>
          </p:cNvSpPr>
          <p:nvPr/>
        </p:nvSpPr>
        <p:spPr bwMode="auto">
          <a:xfrm>
            <a:off x="4978930"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13</a:t>
            </a:r>
            <a:endParaRPr lang="en-US" sz="1400">
              <a:latin typeface="Arial Narrow" pitchFamily="34" charset="0"/>
            </a:endParaRPr>
          </a:p>
        </p:txBody>
      </p:sp>
      <p:sp>
        <p:nvSpPr>
          <p:cNvPr id="35" name="ZoneTexte 100"/>
          <p:cNvSpPr txBox="1">
            <a:spLocks noChangeArrowheads="1"/>
          </p:cNvSpPr>
          <p:nvPr/>
        </p:nvSpPr>
        <p:spPr bwMode="auto">
          <a:xfrm>
            <a:off x="5247545"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14</a:t>
            </a:r>
            <a:endParaRPr lang="en-US" sz="1400">
              <a:latin typeface="Arial Narrow" pitchFamily="34" charset="0"/>
            </a:endParaRPr>
          </a:p>
        </p:txBody>
      </p:sp>
      <p:sp>
        <p:nvSpPr>
          <p:cNvPr id="36" name="ZoneTexte 101"/>
          <p:cNvSpPr txBox="1">
            <a:spLocks noChangeArrowheads="1"/>
          </p:cNvSpPr>
          <p:nvPr/>
        </p:nvSpPr>
        <p:spPr bwMode="auto">
          <a:xfrm>
            <a:off x="5517620"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15</a:t>
            </a:r>
            <a:endParaRPr lang="en-US" sz="1400">
              <a:latin typeface="Arial Narrow" pitchFamily="34" charset="0"/>
            </a:endParaRPr>
          </a:p>
        </p:txBody>
      </p:sp>
      <p:sp>
        <p:nvSpPr>
          <p:cNvPr id="37" name="ZoneTexte 102"/>
          <p:cNvSpPr txBox="1">
            <a:spLocks noChangeArrowheads="1"/>
          </p:cNvSpPr>
          <p:nvPr/>
        </p:nvSpPr>
        <p:spPr bwMode="auto">
          <a:xfrm>
            <a:off x="5787696"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16</a:t>
            </a:r>
            <a:endParaRPr lang="en-US" sz="1400">
              <a:latin typeface="Arial Narrow" pitchFamily="34" charset="0"/>
            </a:endParaRPr>
          </a:p>
        </p:txBody>
      </p:sp>
      <p:sp>
        <p:nvSpPr>
          <p:cNvPr id="38" name="ZoneTexte 103"/>
          <p:cNvSpPr txBox="1">
            <a:spLocks noChangeArrowheads="1"/>
          </p:cNvSpPr>
          <p:nvPr/>
        </p:nvSpPr>
        <p:spPr bwMode="auto">
          <a:xfrm>
            <a:off x="6057771"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17</a:t>
            </a:r>
            <a:endParaRPr lang="en-US" sz="1400">
              <a:latin typeface="Arial Narrow" pitchFamily="34" charset="0"/>
            </a:endParaRPr>
          </a:p>
        </p:txBody>
      </p:sp>
      <p:sp>
        <p:nvSpPr>
          <p:cNvPr id="39" name="ZoneTexte 104"/>
          <p:cNvSpPr txBox="1">
            <a:spLocks noChangeArrowheads="1"/>
          </p:cNvSpPr>
          <p:nvPr/>
        </p:nvSpPr>
        <p:spPr bwMode="auto">
          <a:xfrm>
            <a:off x="6327847"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18</a:t>
            </a:r>
            <a:endParaRPr lang="en-US" sz="1400">
              <a:latin typeface="Arial Narrow" pitchFamily="34" charset="0"/>
            </a:endParaRPr>
          </a:p>
        </p:txBody>
      </p:sp>
      <p:sp>
        <p:nvSpPr>
          <p:cNvPr id="40" name="ZoneTexte 105"/>
          <p:cNvSpPr txBox="1">
            <a:spLocks noChangeArrowheads="1"/>
          </p:cNvSpPr>
          <p:nvPr/>
        </p:nvSpPr>
        <p:spPr bwMode="auto">
          <a:xfrm>
            <a:off x="6596462"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19</a:t>
            </a:r>
            <a:endParaRPr lang="en-US" sz="1400">
              <a:latin typeface="Arial Narrow" pitchFamily="34" charset="0"/>
            </a:endParaRPr>
          </a:p>
        </p:txBody>
      </p:sp>
      <p:sp>
        <p:nvSpPr>
          <p:cNvPr id="41" name="ZoneTexte 106"/>
          <p:cNvSpPr txBox="1">
            <a:spLocks noChangeArrowheads="1"/>
          </p:cNvSpPr>
          <p:nvPr/>
        </p:nvSpPr>
        <p:spPr bwMode="auto">
          <a:xfrm>
            <a:off x="6865077"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20</a:t>
            </a:r>
            <a:endParaRPr lang="en-US" sz="1400">
              <a:latin typeface="Arial Narrow" pitchFamily="34" charset="0"/>
            </a:endParaRPr>
          </a:p>
        </p:txBody>
      </p:sp>
      <p:sp>
        <p:nvSpPr>
          <p:cNvPr id="42" name="ZoneTexte 107"/>
          <p:cNvSpPr txBox="1">
            <a:spLocks noChangeArrowheads="1"/>
          </p:cNvSpPr>
          <p:nvPr/>
        </p:nvSpPr>
        <p:spPr bwMode="auto">
          <a:xfrm>
            <a:off x="7135152"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21</a:t>
            </a:r>
            <a:endParaRPr lang="en-US" sz="1400">
              <a:latin typeface="Arial Narrow" pitchFamily="34" charset="0"/>
            </a:endParaRPr>
          </a:p>
        </p:txBody>
      </p:sp>
      <p:cxnSp>
        <p:nvCxnSpPr>
          <p:cNvPr id="43" name="Connecteur droit 73"/>
          <p:cNvCxnSpPr>
            <a:cxnSpLocks noChangeShapeType="1"/>
          </p:cNvCxnSpPr>
          <p:nvPr/>
        </p:nvCxnSpPr>
        <p:spPr bwMode="auto">
          <a:xfrm>
            <a:off x="7662165" y="6332794"/>
            <a:ext cx="0" cy="138304"/>
          </a:xfrm>
          <a:prstGeom prst="line">
            <a:avLst/>
          </a:prstGeom>
          <a:noFill/>
          <a:ln w="9525" algn="ctr">
            <a:solidFill>
              <a:schemeClr val="bg1"/>
            </a:solidFill>
            <a:round/>
            <a:headEnd/>
            <a:tailEnd/>
          </a:ln>
        </p:spPr>
      </p:cxnSp>
      <p:sp>
        <p:nvSpPr>
          <p:cNvPr id="44" name="ZoneTexte 107"/>
          <p:cNvSpPr txBox="1">
            <a:spLocks noChangeArrowheads="1"/>
          </p:cNvSpPr>
          <p:nvPr/>
        </p:nvSpPr>
        <p:spPr bwMode="auto">
          <a:xfrm>
            <a:off x="7451944" y="6441900"/>
            <a:ext cx="245000" cy="297930"/>
          </a:xfrm>
          <a:prstGeom prst="rect">
            <a:avLst/>
          </a:prstGeom>
          <a:noFill/>
          <a:ln w="9525">
            <a:noFill/>
            <a:miter lim="800000"/>
            <a:headEnd/>
            <a:tailEnd/>
          </a:ln>
        </p:spPr>
        <p:txBody>
          <a:bodyPr wrap="none">
            <a:spAutoFit/>
          </a:bodyPr>
          <a:lstStyle/>
          <a:p>
            <a:r>
              <a:rPr lang="fr-BE" sz="1400">
                <a:latin typeface="Arial Narrow" pitchFamily="34" charset="0"/>
              </a:rPr>
              <a:t>0</a:t>
            </a:r>
            <a:endParaRPr lang="en-US" sz="1400">
              <a:latin typeface="Arial Narrow" pitchFamily="34" charset="0"/>
            </a:endParaRPr>
          </a:p>
        </p:txBody>
      </p:sp>
      <p:grpSp>
        <p:nvGrpSpPr>
          <p:cNvPr id="45" name="Group 142"/>
          <p:cNvGrpSpPr>
            <a:grpSpLocks/>
          </p:cNvGrpSpPr>
          <p:nvPr/>
        </p:nvGrpSpPr>
        <p:grpSpPr bwMode="auto">
          <a:xfrm>
            <a:off x="4618343" y="6094603"/>
            <a:ext cx="265696" cy="138304"/>
            <a:chOff x="2381" y="2024"/>
            <a:chExt cx="271" cy="136"/>
          </a:xfrm>
        </p:grpSpPr>
        <p:sp>
          <p:nvSpPr>
            <p:cNvPr id="172" name="Oval 14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3" name="Oval 14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4" name="Oval 14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5" name="Oval 14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6" name="Oval 14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6" name="Group 148"/>
          <p:cNvGrpSpPr>
            <a:grpSpLocks/>
          </p:cNvGrpSpPr>
          <p:nvPr/>
        </p:nvGrpSpPr>
        <p:grpSpPr bwMode="auto">
          <a:xfrm>
            <a:off x="4354107" y="6094603"/>
            <a:ext cx="265696" cy="138304"/>
            <a:chOff x="2381" y="2024"/>
            <a:chExt cx="271" cy="136"/>
          </a:xfrm>
        </p:grpSpPr>
        <p:sp>
          <p:nvSpPr>
            <p:cNvPr id="167" name="Oval 14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8" name="Oval 15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9" name="Oval 15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0" name="Oval 15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1" name="Oval 15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7" name="Group 154"/>
          <p:cNvGrpSpPr>
            <a:grpSpLocks/>
          </p:cNvGrpSpPr>
          <p:nvPr/>
        </p:nvGrpSpPr>
        <p:grpSpPr bwMode="auto">
          <a:xfrm>
            <a:off x="4154105" y="6094603"/>
            <a:ext cx="265696" cy="138304"/>
            <a:chOff x="2381" y="2024"/>
            <a:chExt cx="271" cy="136"/>
          </a:xfrm>
        </p:grpSpPr>
        <p:sp>
          <p:nvSpPr>
            <p:cNvPr id="162" name="Oval 15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3" name="Oval 15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4" name="Oval 15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5" name="Oval 15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6" name="Oval 15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8" name="Group 178"/>
          <p:cNvGrpSpPr>
            <a:grpSpLocks/>
          </p:cNvGrpSpPr>
          <p:nvPr/>
        </p:nvGrpSpPr>
        <p:grpSpPr bwMode="auto">
          <a:xfrm>
            <a:off x="6142443" y="6094603"/>
            <a:ext cx="265696" cy="138304"/>
            <a:chOff x="2381" y="2024"/>
            <a:chExt cx="271" cy="136"/>
          </a:xfrm>
        </p:grpSpPr>
        <p:sp>
          <p:nvSpPr>
            <p:cNvPr id="157" name="Oval 17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8" name="Oval 18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9" name="Oval 18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0" name="Oval 18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1" name="Oval 18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9" name="Group 184"/>
          <p:cNvGrpSpPr>
            <a:grpSpLocks/>
          </p:cNvGrpSpPr>
          <p:nvPr/>
        </p:nvGrpSpPr>
        <p:grpSpPr bwMode="auto">
          <a:xfrm>
            <a:off x="5878208" y="6094603"/>
            <a:ext cx="265696" cy="138304"/>
            <a:chOff x="2381" y="2024"/>
            <a:chExt cx="271" cy="136"/>
          </a:xfrm>
        </p:grpSpPr>
        <p:sp>
          <p:nvSpPr>
            <p:cNvPr id="152" name="Oval 18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3" name="Oval 18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4" name="Oval 18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5" name="Oval 18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6" name="Oval 18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0" name="Group 190"/>
          <p:cNvGrpSpPr>
            <a:grpSpLocks/>
          </p:cNvGrpSpPr>
          <p:nvPr/>
        </p:nvGrpSpPr>
        <p:grpSpPr bwMode="auto">
          <a:xfrm>
            <a:off x="5678206" y="6094603"/>
            <a:ext cx="265696" cy="138304"/>
            <a:chOff x="2381" y="2024"/>
            <a:chExt cx="271" cy="136"/>
          </a:xfrm>
        </p:grpSpPr>
        <p:sp>
          <p:nvSpPr>
            <p:cNvPr id="147" name="Oval 19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8" name="Oval 19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9" name="Oval 19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0" name="Oval 19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1" name="Oval 19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1" name="Group 196"/>
          <p:cNvGrpSpPr>
            <a:grpSpLocks/>
          </p:cNvGrpSpPr>
          <p:nvPr/>
        </p:nvGrpSpPr>
        <p:grpSpPr bwMode="auto">
          <a:xfrm>
            <a:off x="5413970" y="6094603"/>
            <a:ext cx="265696" cy="138304"/>
            <a:chOff x="2381" y="2024"/>
            <a:chExt cx="271" cy="136"/>
          </a:xfrm>
        </p:grpSpPr>
        <p:sp>
          <p:nvSpPr>
            <p:cNvPr id="142" name="Oval 19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3" name="Oval 19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4" name="Oval 19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5" name="Oval 20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6" name="Oval 20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2" name="Group 202"/>
          <p:cNvGrpSpPr>
            <a:grpSpLocks/>
          </p:cNvGrpSpPr>
          <p:nvPr/>
        </p:nvGrpSpPr>
        <p:grpSpPr bwMode="auto">
          <a:xfrm>
            <a:off x="5149734" y="6094603"/>
            <a:ext cx="265696" cy="138304"/>
            <a:chOff x="2381" y="2024"/>
            <a:chExt cx="271" cy="136"/>
          </a:xfrm>
        </p:grpSpPr>
        <p:sp>
          <p:nvSpPr>
            <p:cNvPr id="137" name="Oval 20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8" name="Oval 20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9" name="Oval 20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0" name="Oval 20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1" name="Oval 20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3" name="Group 208"/>
          <p:cNvGrpSpPr>
            <a:grpSpLocks/>
          </p:cNvGrpSpPr>
          <p:nvPr/>
        </p:nvGrpSpPr>
        <p:grpSpPr bwMode="auto">
          <a:xfrm>
            <a:off x="4884038" y="6094603"/>
            <a:ext cx="265696" cy="138304"/>
            <a:chOff x="2381" y="2024"/>
            <a:chExt cx="271" cy="136"/>
          </a:xfrm>
        </p:grpSpPr>
        <p:sp>
          <p:nvSpPr>
            <p:cNvPr id="132" name="Oval 20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3" name="Oval 21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4" name="Oval 21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5" name="Oval 21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6" name="Oval 21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4" name="Group 214"/>
          <p:cNvGrpSpPr>
            <a:grpSpLocks/>
          </p:cNvGrpSpPr>
          <p:nvPr/>
        </p:nvGrpSpPr>
        <p:grpSpPr bwMode="auto">
          <a:xfrm>
            <a:off x="7335154" y="6094603"/>
            <a:ext cx="265696" cy="138304"/>
            <a:chOff x="2381" y="2024"/>
            <a:chExt cx="271" cy="136"/>
          </a:xfrm>
        </p:grpSpPr>
        <p:sp>
          <p:nvSpPr>
            <p:cNvPr id="127" name="Oval 21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8" name="Oval 21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9" name="Oval 21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0" name="Oval 21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1" name="Oval 21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5" name="Group 220"/>
          <p:cNvGrpSpPr>
            <a:grpSpLocks/>
          </p:cNvGrpSpPr>
          <p:nvPr/>
        </p:nvGrpSpPr>
        <p:grpSpPr bwMode="auto">
          <a:xfrm>
            <a:off x="7135152" y="6094603"/>
            <a:ext cx="265696" cy="138304"/>
            <a:chOff x="2381" y="2024"/>
            <a:chExt cx="271" cy="136"/>
          </a:xfrm>
        </p:grpSpPr>
        <p:sp>
          <p:nvSpPr>
            <p:cNvPr id="122" name="Oval 22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3" name="Oval 22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4" name="Oval 22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5" name="Oval 22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6" name="Oval 22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6" name="Group 226"/>
          <p:cNvGrpSpPr>
            <a:grpSpLocks/>
          </p:cNvGrpSpPr>
          <p:nvPr/>
        </p:nvGrpSpPr>
        <p:grpSpPr bwMode="auto">
          <a:xfrm>
            <a:off x="6870917" y="6094603"/>
            <a:ext cx="265696" cy="138304"/>
            <a:chOff x="2381" y="2024"/>
            <a:chExt cx="271" cy="136"/>
          </a:xfrm>
        </p:grpSpPr>
        <p:sp>
          <p:nvSpPr>
            <p:cNvPr id="117" name="Oval 22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8" name="Oval 22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9" name="Oval 22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0" name="Oval 23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1" name="Oval 23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7" name="Group 232"/>
          <p:cNvGrpSpPr>
            <a:grpSpLocks/>
          </p:cNvGrpSpPr>
          <p:nvPr/>
        </p:nvGrpSpPr>
        <p:grpSpPr bwMode="auto">
          <a:xfrm>
            <a:off x="6606681" y="6094603"/>
            <a:ext cx="265696" cy="138304"/>
            <a:chOff x="2381" y="2024"/>
            <a:chExt cx="271" cy="136"/>
          </a:xfrm>
        </p:grpSpPr>
        <p:sp>
          <p:nvSpPr>
            <p:cNvPr id="112" name="Oval 23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3" name="Oval 23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4" name="Oval 23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5" name="Oval 23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6" name="Oval 23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8" name="Group 238"/>
          <p:cNvGrpSpPr>
            <a:grpSpLocks/>
          </p:cNvGrpSpPr>
          <p:nvPr/>
        </p:nvGrpSpPr>
        <p:grpSpPr bwMode="auto">
          <a:xfrm>
            <a:off x="6340985" y="6094603"/>
            <a:ext cx="265696" cy="138304"/>
            <a:chOff x="2381" y="2024"/>
            <a:chExt cx="271" cy="136"/>
          </a:xfrm>
        </p:grpSpPr>
        <p:sp>
          <p:nvSpPr>
            <p:cNvPr id="107" name="Oval 23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8" name="Oval 24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9" name="Oval 24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0" name="Oval 24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1" name="Oval 24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60" name="Group 296"/>
          <p:cNvGrpSpPr>
            <a:grpSpLocks/>
          </p:cNvGrpSpPr>
          <p:nvPr/>
        </p:nvGrpSpPr>
        <p:grpSpPr bwMode="auto">
          <a:xfrm>
            <a:off x="4354107" y="5676618"/>
            <a:ext cx="331389" cy="417986"/>
            <a:chOff x="975" y="3158"/>
            <a:chExt cx="227" cy="272"/>
          </a:xfrm>
        </p:grpSpPr>
        <p:sp>
          <p:nvSpPr>
            <p:cNvPr id="98" name="Oval 29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99" name="Oval 298"/>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0" name="Oval 299"/>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1" name="Oval 300"/>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2" name="Oval 301"/>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3" name="Oval 302"/>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4" name="Oval 303"/>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5" name="Oval 304"/>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6" name="Oval 305"/>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grpSp>
      <p:sp>
        <p:nvSpPr>
          <p:cNvPr id="61" name="Oval 306"/>
          <p:cNvSpPr>
            <a:spLocks noChangeArrowheads="1"/>
          </p:cNvSpPr>
          <p:nvPr/>
        </p:nvSpPr>
        <p:spPr bwMode="auto">
          <a:xfrm rot="558167">
            <a:off x="5296206" y="4156309"/>
            <a:ext cx="462777" cy="488674"/>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grpSp>
        <p:nvGrpSpPr>
          <p:cNvPr id="62" name="Group 318"/>
          <p:cNvGrpSpPr>
            <a:grpSpLocks/>
          </p:cNvGrpSpPr>
          <p:nvPr/>
        </p:nvGrpSpPr>
        <p:grpSpPr bwMode="auto">
          <a:xfrm>
            <a:off x="5776020" y="3563642"/>
            <a:ext cx="985410" cy="800628"/>
            <a:chOff x="3673" y="1783"/>
            <a:chExt cx="675" cy="521"/>
          </a:xfrm>
        </p:grpSpPr>
        <p:sp>
          <p:nvSpPr>
            <p:cNvPr id="95" name="Oval 319"/>
            <p:cNvSpPr>
              <a:spLocks noChangeArrowheads="1"/>
            </p:cNvSpPr>
            <p:nvPr/>
          </p:nvSpPr>
          <p:spPr bwMode="auto">
            <a:xfrm rot="558167">
              <a:off x="3673" y="1987"/>
              <a:ext cx="317" cy="317"/>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96" name="Oval 320"/>
            <p:cNvSpPr>
              <a:spLocks noChangeArrowheads="1"/>
            </p:cNvSpPr>
            <p:nvPr/>
          </p:nvSpPr>
          <p:spPr bwMode="auto">
            <a:xfrm rot="558167">
              <a:off x="3986" y="1783"/>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grpSp>
      <p:sp>
        <p:nvSpPr>
          <p:cNvPr id="63" name="Oval 327"/>
          <p:cNvSpPr>
            <a:spLocks noChangeArrowheads="1"/>
          </p:cNvSpPr>
          <p:nvPr/>
        </p:nvSpPr>
        <p:spPr bwMode="auto">
          <a:xfrm>
            <a:off x="4882579" y="4491813"/>
            <a:ext cx="398543" cy="417986"/>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sp>
        <p:nvSpPr>
          <p:cNvPr id="64" name="Oval 330"/>
          <p:cNvSpPr>
            <a:spLocks noChangeArrowheads="1"/>
          </p:cNvSpPr>
          <p:nvPr/>
        </p:nvSpPr>
        <p:spPr bwMode="auto">
          <a:xfrm rot="655987">
            <a:off x="4470132" y="5217084"/>
            <a:ext cx="264235" cy="279682"/>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5" name="Oval 331"/>
          <p:cNvSpPr>
            <a:spLocks noChangeArrowheads="1"/>
          </p:cNvSpPr>
          <p:nvPr/>
        </p:nvSpPr>
        <p:spPr bwMode="auto">
          <a:xfrm rot="655987">
            <a:off x="4572415" y="5025160"/>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6" name="Oval 332"/>
          <p:cNvSpPr>
            <a:spLocks noChangeArrowheads="1"/>
          </p:cNvSpPr>
          <p:nvPr/>
        </p:nvSpPr>
        <p:spPr bwMode="auto">
          <a:xfrm rot="655987">
            <a:off x="4740508" y="4846483"/>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7" name="Oval 339"/>
          <p:cNvSpPr>
            <a:spLocks noChangeArrowheads="1"/>
          </p:cNvSpPr>
          <p:nvPr/>
        </p:nvSpPr>
        <p:spPr bwMode="auto">
          <a:xfrm>
            <a:off x="4354107" y="5467626"/>
            <a:ext cx="264235" cy="278145"/>
          </a:xfrm>
          <a:prstGeom prst="ellipse">
            <a:avLst/>
          </a:prstGeom>
          <a:solidFill>
            <a:srgbClr val="FF9933"/>
          </a:solidFill>
          <a:ln w="9525">
            <a:solidFill>
              <a:schemeClr val="tx1"/>
            </a:solidFill>
            <a:round/>
            <a:headEnd/>
            <a:tailEnd/>
          </a:ln>
        </p:spPr>
        <p:txBody>
          <a:bodyPr wrap="none" anchor="ctr"/>
          <a:lstStyle/>
          <a:p>
            <a:pPr algn="ctr"/>
            <a:endParaRPr lang="fr-FR"/>
          </a:p>
        </p:txBody>
      </p:sp>
      <p:cxnSp>
        <p:nvCxnSpPr>
          <p:cNvPr id="74" name="Connecteur droit 50"/>
          <p:cNvCxnSpPr>
            <a:cxnSpLocks noChangeShapeType="1"/>
          </p:cNvCxnSpPr>
          <p:nvPr/>
        </p:nvCxnSpPr>
        <p:spPr bwMode="auto">
          <a:xfrm>
            <a:off x="4154105" y="6232139"/>
            <a:ext cx="3664995" cy="1383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Connecteur droit 62"/>
          <p:cNvCxnSpPr>
            <a:cxnSpLocks noChangeShapeType="1"/>
          </p:cNvCxnSpPr>
          <p:nvPr/>
        </p:nvCxnSpPr>
        <p:spPr bwMode="auto">
          <a:xfrm>
            <a:off x="4416881"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 name="Connecteur droit 63"/>
          <p:cNvCxnSpPr>
            <a:cxnSpLocks noChangeShapeType="1"/>
          </p:cNvCxnSpPr>
          <p:nvPr/>
        </p:nvCxnSpPr>
        <p:spPr bwMode="auto">
          <a:xfrm>
            <a:off x="4684037"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7" name="Connecteur droit 64"/>
          <p:cNvCxnSpPr>
            <a:cxnSpLocks noChangeShapeType="1"/>
          </p:cNvCxnSpPr>
          <p:nvPr/>
        </p:nvCxnSpPr>
        <p:spPr bwMode="auto">
          <a:xfrm>
            <a:off x="4955572"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8" name="Connecteur droit 65"/>
          <p:cNvCxnSpPr>
            <a:cxnSpLocks noChangeShapeType="1"/>
          </p:cNvCxnSpPr>
          <p:nvPr/>
        </p:nvCxnSpPr>
        <p:spPr bwMode="auto">
          <a:xfrm>
            <a:off x="5224188"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9" name="Connecteur droit 66"/>
          <p:cNvCxnSpPr>
            <a:cxnSpLocks noChangeShapeType="1"/>
          </p:cNvCxnSpPr>
          <p:nvPr/>
        </p:nvCxnSpPr>
        <p:spPr bwMode="auto">
          <a:xfrm>
            <a:off x="5494262"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 name="Connecteur droit 67"/>
          <p:cNvCxnSpPr>
            <a:cxnSpLocks noChangeShapeType="1"/>
          </p:cNvCxnSpPr>
          <p:nvPr/>
        </p:nvCxnSpPr>
        <p:spPr bwMode="auto">
          <a:xfrm>
            <a:off x="5764338"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1" name="Connecteur droit 68"/>
          <p:cNvCxnSpPr>
            <a:cxnSpLocks noChangeShapeType="1"/>
          </p:cNvCxnSpPr>
          <p:nvPr/>
        </p:nvCxnSpPr>
        <p:spPr bwMode="auto">
          <a:xfrm>
            <a:off x="6034413"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2" name="Connecteur droit 69"/>
          <p:cNvCxnSpPr>
            <a:cxnSpLocks noChangeShapeType="1"/>
          </p:cNvCxnSpPr>
          <p:nvPr/>
        </p:nvCxnSpPr>
        <p:spPr bwMode="auto">
          <a:xfrm>
            <a:off x="6304489"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3" name="Connecteur droit 70"/>
          <p:cNvCxnSpPr>
            <a:cxnSpLocks noChangeShapeType="1"/>
          </p:cNvCxnSpPr>
          <p:nvPr/>
        </p:nvCxnSpPr>
        <p:spPr bwMode="auto">
          <a:xfrm>
            <a:off x="6573104"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4" name="Connecteur droit 71"/>
          <p:cNvCxnSpPr>
            <a:cxnSpLocks noChangeShapeType="1"/>
          </p:cNvCxnSpPr>
          <p:nvPr/>
        </p:nvCxnSpPr>
        <p:spPr bwMode="auto">
          <a:xfrm>
            <a:off x="6841720"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5" name="Connecteur droit 72"/>
          <p:cNvCxnSpPr>
            <a:cxnSpLocks noChangeShapeType="1"/>
          </p:cNvCxnSpPr>
          <p:nvPr/>
        </p:nvCxnSpPr>
        <p:spPr bwMode="auto">
          <a:xfrm>
            <a:off x="7111794"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Connecteur droit 73"/>
          <p:cNvCxnSpPr>
            <a:cxnSpLocks noChangeShapeType="1"/>
          </p:cNvCxnSpPr>
          <p:nvPr/>
        </p:nvCxnSpPr>
        <p:spPr bwMode="auto">
          <a:xfrm>
            <a:off x="7381870"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7" name="Connecteur droit 73"/>
          <p:cNvCxnSpPr>
            <a:cxnSpLocks noChangeShapeType="1"/>
          </p:cNvCxnSpPr>
          <p:nvPr/>
        </p:nvCxnSpPr>
        <p:spPr bwMode="auto">
          <a:xfrm>
            <a:off x="7638807" y="6232139"/>
            <a:ext cx="0" cy="13830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78" name="Group 151"/>
          <p:cNvGrpSpPr>
            <a:grpSpLocks/>
          </p:cNvGrpSpPr>
          <p:nvPr/>
        </p:nvGrpSpPr>
        <p:grpSpPr bwMode="auto">
          <a:xfrm>
            <a:off x="3658259" y="1741042"/>
            <a:ext cx="561976" cy="4524375"/>
            <a:chOff x="476" y="572"/>
            <a:chExt cx="354" cy="2850"/>
          </a:xfrm>
        </p:grpSpPr>
        <p:sp>
          <p:nvSpPr>
            <p:cNvPr id="179" name="Text Box 128"/>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180" name="Group 150"/>
            <p:cNvGrpSpPr>
              <a:grpSpLocks/>
            </p:cNvGrpSpPr>
            <p:nvPr/>
          </p:nvGrpSpPr>
          <p:grpSpPr bwMode="auto">
            <a:xfrm>
              <a:off x="476" y="572"/>
              <a:ext cx="354" cy="2800"/>
              <a:chOff x="463" y="675"/>
              <a:chExt cx="354" cy="2800"/>
            </a:xfrm>
          </p:grpSpPr>
          <p:grpSp>
            <p:nvGrpSpPr>
              <p:cNvPr id="181" name="Group 147"/>
              <p:cNvGrpSpPr>
                <a:grpSpLocks/>
              </p:cNvGrpSpPr>
              <p:nvPr/>
            </p:nvGrpSpPr>
            <p:grpSpPr bwMode="auto">
              <a:xfrm>
                <a:off x="521" y="935"/>
                <a:ext cx="296" cy="2540"/>
                <a:chOff x="521" y="935"/>
                <a:chExt cx="296" cy="2540"/>
              </a:xfrm>
            </p:grpSpPr>
            <p:sp>
              <p:nvSpPr>
                <p:cNvPr id="183" name="Line 108"/>
                <p:cNvSpPr>
                  <a:spLocks noChangeShapeType="1"/>
                </p:cNvSpPr>
                <p:nvPr/>
              </p:nvSpPr>
              <p:spPr bwMode="auto">
                <a:xfrm flipV="1">
                  <a:off x="521" y="981"/>
                  <a:ext cx="0" cy="249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4" name="Line 109"/>
                <p:cNvSpPr>
                  <a:spLocks noChangeShapeType="1"/>
                </p:cNvSpPr>
                <p:nvPr/>
              </p:nvSpPr>
              <p:spPr bwMode="auto">
                <a:xfrm>
                  <a:off x="521" y="347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5" name="Line 110"/>
                <p:cNvSpPr>
                  <a:spLocks noChangeShapeType="1"/>
                </p:cNvSpPr>
                <p:nvPr/>
              </p:nvSpPr>
              <p:spPr bwMode="auto">
                <a:xfrm>
                  <a:off x="521" y="333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6" name="Line 111"/>
                <p:cNvSpPr>
                  <a:spLocks noChangeShapeType="1"/>
                </p:cNvSpPr>
                <p:nvPr/>
              </p:nvSpPr>
              <p:spPr bwMode="auto">
                <a:xfrm>
                  <a:off x="521" y="320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7" name="Line 112"/>
                <p:cNvSpPr>
                  <a:spLocks noChangeShapeType="1"/>
                </p:cNvSpPr>
                <p:nvPr/>
              </p:nvSpPr>
              <p:spPr bwMode="auto">
                <a:xfrm>
                  <a:off x="521" y="306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8" name="Line 113"/>
                <p:cNvSpPr>
                  <a:spLocks noChangeShapeType="1"/>
                </p:cNvSpPr>
                <p:nvPr/>
              </p:nvSpPr>
              <p:spPr bwMode="auto">
                <a:xfrm>
                  <a:off x="521" y="293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9" name="Line 114"/>
                <p:cNvSpPr>
                  <a:spLocks noChangeShapeType="1"/>
                </p:cNvSpPr>
                <p:nvPr/>
              </p:nvSpPr>
              <p:spPr bwMode="auto">
                <a:xfrm>
                  <a:off x="521" y="279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0" name="Line 115"/>
                <p:cNvSpPr>
                  <a:spLocks noChangeShapeType="1"/>
                </p:cNvSpPr>
                <p:nvPr/>
              </p:nvSpPr>
              <p:spPr bwMode="auto">
                <a:xfrm>
                  <a:off x="521" y="265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1" name="Line 116"/>
                <p:cNvSpPr>
                  <a:spLocks noChangeShapeType="1"/>
                </p:cNvSpPr>
                <p:nvPr/>
              </p:nvSpPr>
              <p:spPr bwMode="auto">
                <a:xfrm>
                  <a:off x="521" y="252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2" name="Line 117"/>
                <p:cNvSpPr>
                  <a:spLocks noChangeShapeType="1"/>
                </p:cNvSpPr>
                <p:nvPr/>
              </p:nvSpPr>
              <p:spPr bwMode="auto">
                <a:xfrm>
                  <a:off x="521" y="238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3" name="Line 118"/>
                <p:cNvSpPr>
                  <a:spLocks noChangeShapeType="1"/>
                </p:cNvSpPr>
                <p:nvPr/>
              </p:nvSpPr>
              <p:spPr bwMode="auto">
                <a:xfrm>
                  <a:off x="521" y="225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4" name="Line 119"/>
                <p:cNvSpPr>
                  <a:spLocks noChangeShapeType="1"/>
                </p:cNvSpPr>
                <p:nvPr/>
              </p:nvSpPr>
              <p:spPr bwMode="auto">
                <a:xfrm>
                  <a:off x="521" y="211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6" name="Line 120"/>
                <p:cNvSpPr>
                  <a:spLocks noChangeShapeType="1"/>
                </p:cNvSpPr>
                <p:nvPr/>
              </p:nvSpPr>
              <p:spPr bwMode="auto">
                <a:xfrm>
                  <a:off x="521" y="197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7" name="Line 121"/>
                <p:cNvSpPr>
                  <a:spLocks noChangeShapeType="1"/>
                </p:cNvSpPr>
                <p:nvPr/>
              </p:nvSpPr>
              <p:spPr bwMode="auto">
                <a:xfrm>
                  <a:off x="521" y="184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8" name="Line 122"/>
                <p:cNvSpPr>
                  <a:spLocks noChangeShapeType="1"/>
                </p:cNvSpPr>
                <p:nvPr/>
              </p:nvSpPr>
              <p:spPr bwMode="auto">
                <a:xfrm>
                  <a:off x="521" y="170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0" name="Line 123"/>
                <p:cNvSpPr>
                  <a:spLocks noChangeShapeType="1"/>
                </p:cNvSpPr>
                <p:nvPr/>
              </p:nvSpPr>
              <p:spPr bwMode="auto">
                <a:xfrm>
                  <a:off x="521" y="1570"/>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1" name="Line 124"/>
                <p:cNvSpPr>
                  <a:spLocks noChangeShapeType="1"/>
                </p:cNvSpPr>
                <p:nvPr/>
              </p:nvSpPr>
              <p:spPr bwMode="auto">
                <a:xfrm>
                  <a:off x="521" y="1434"/>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3" name="Line 125"/>
                <p:cNvSpPr>
                  <a:spLocks noChangeShapeType="1"/>
                </p:cNvSpPr>
                <p:nvPr/>
              </p:nvSpPr>
              <p:spPr bwMode="auto">
                <a:xfrm>
                  <a:off x="521" y="1298"/>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4" name="Line 126"/>
                <p:cNvSpPr>
                  <a:spLocks noChangeShapeType="1"/>
                </p:cNvSpPr>
                <p:nvPr/>
              </p:nvSpPr>
              <p:spPr bwMode="auto">
                <a:xfrm>
                  <a:off x="521" y="116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5" name="Line 127"/>
                <p:cNvSpPr>
                  <a:spLocks noChangeShapeType="1"/>
                </p:cNvSpPr>
                <p:nvPr/>
              </p:nvSpPr>
              <p:spPr bwMode="auto">
                <a:xfrm>
                  <a:off x="521" y="102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6" name="Text Box 129"/>
                <p:cNvSpPr txBox="1">
                  <a:spLocks noChangeArrowheads="1"/>
                </p:cNvSpPr>
                <p:nvPr/>
              </p:nvSpPr>
              <p:spPr bwMode="auto">
                <a:xfrm>
                  <a:off x="612" y="2432"/>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08" name="Text Box 130"/>
                <p:cNvSpPr txBox="1">
                  <a:spLocks noChangeArrowheads="1"/>
                </p:cNvSpPr>
                <p:nvPr/>
              </p:nvSpPr>
              <p:spPr bwMode="auto">
                <a:xfrm>
                  <a:off x="612" y="256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11" name="Text Box 131"/>
                <p:cNvSpPr txBox="1">
                  <a:spLocks noChangeArrowheads="1"/>
                </p:cNvSpPr>
                <p:nvPr/>
              </p:nvSpPr>
              <p:spPr bwMode="auto">
                <a:xfrm>
                  <a:off x="612" y="270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12" name="Text Box 132"/>
                <p:cNvSpPr txBox="1">
                  <a:spLocks noChangeArrowheads="1"/>
                </p:cNvSpPr>
                <p:nvPr/>
              </p:nvSpPr>
              <p:spPr bwMode="auto">
                <a:xfrm>
                  <a:off x="612" y="2840"/>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13" name="Text Box 133"/>
                <p:cNvSpPr txBox="1">
                  <a:spLocks noChangeArrowheads="1"/>
                </p:cNvSpPr>
                <p:nvPr/>
              </p:nvSpPr>
              <p:spPr bwMode="auto">
                <a:xfrm>
                  <a:off x="612" y="297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15" name="Text Box 134"/>
                <p:cNvSpPr txBox="1">
                  <a:spLocks noChangeArrowheads="1"/>
                </p:cNvSpPr>
                <p:nvPr/>
              </p:nvSpPr>
              <p:spPr bwMode="auto">
                <a:xfrm>
                  <a:off x="612" y="31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16" name="Text Box 135"/>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17" name="Text Box 136"/>
                <p:cNvSpPr txBox="1">
                  <a:spLocks noChangeArrowheads="1"/>
                </p:cNvSpPr>
                <p:nvPr/>
              </p:nvSpPr>
              <p:spPr bwMode="auto">
                <a:xfrm>
                  <a:off x="612" y="134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18" name="Text Box 137"/>
                <p:cNvSpPr txBox="1">
                  <a:spLocks noChangeArrowheads="1"/>
                </p:cNvSpPr>
                <p:nvPr/>
              </p:nvSpPr>
              <p:spPr bwMode="auto">
                <a:xfrm>
                  <a:off x="612" y="229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19" name="Text Box 138"/>
                <p:cNvSpPr txBox="1">
                  <a:spLocks noChangeArrowheads="1"/>
                </p:cNvSpPr>
                <p:nvPr/>
              </p:nvSpPr>
              <p:spPr bwMode="auto">
                <a:xfrm>
                  <a:off x="612" y="148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21" name="Text Box 139"/>
                <p:cNvSpPr txBox="1">
                  <a:spLocks noChangeArrowheads="1"/>
                </p:cNvSpPr>
                <p:nvPr/>
              </p:nvSpPr>
              <p:spPr bwMode="auto">
                <a:xfrm>
                  <a:off x="612" y="161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22" name="Text Box 140"/>
                <p:cNvSpPr txBox="1">
                  <a:spLocks noChangeArrowheads="1"/>
                </p:cNvSpPr>
                <p:nvPr/>
              </p:nvSpPr>
              <p:spPr bwMode="auto">
                <a:xfrm>
                  <a:off x="612" y="1752"/>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23" name="Text Box 141"/>
                <p:cNvSpPr txBox="1">
                  <a:spLocks noChangeArrowheads="1"/>
                </p:cNvSpPr>
                <p:nvPr/>
              </p:nvSpPr>
              <p:spPr bwMode="auto">
                <a:xfrm>
                  <a:off x="612" y="1888"/>
                  <a:ext cx="2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dirty="0" smtClean="0">
                      <a:solidFill>
                        <a:schemeClr val="tx1"/>
                      </a:solidFill>
                    </a:rPr>
                    <a:t>13</a:t>
                  </a:r>
                  <a:endParaRPr lang="fr-FR" altLang="fr-FR" sz="1200" dirty="0">
                    <a:solidFill>
                      <a:schemeClr val="tx1"/>
                    </a:solidFill>
                  </a:endParaRPr>
                </a:p>
              </p:txBody>
            </p:sp>
            <p:sp>
              <p:nvSpPr>
                <p:cNvPr id="224" name="Text Box 142"/>
                <p:cNvSpPr txBox="1">
                  <a:spLocks noChangeArrowheads="1"/>
                </p:cNvSpPr>
                <p:nvPr/>
              </p:nvSpPr>
              <p:spPr bwMode="auto">
                <a:xfrm>
                  <a:off x="612" y="202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25" name="Text Box 143"/>
                <p:cNvSpPr txBox="1">
                  <a:spLocks noChangeArrowheads="1"/>
                </p:cNvSpPr>
                <p:nvPr/>
              </p:nvSpPr>
              <p:spPr bwMode="auto">
                <a:xfrm>
                  <a:off x="612" y="216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26" name="Text Box 144"/>
                <p:cNvSpPr txBox="1">
                  <a:spLocks noChangeArrowheads="1"/>
                </p:cNvSpPr>
                <p:nvPr/>
              </p:nvSpPr>
              <p:spPr bwMode="auto">
                <a:xfrm>
                  <a:off x="612" y="1207"/>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27" name="Text Box 145"/>
                <p:cNvSpPr txBox="1">
                  <a:spLocks noChangeArrowheads="1"/>
                </p:cNvSpPr>
                <p:nvPr/>
              </p:nvSpPr>
              <p:spPr bwMode="auto">
                <a:xfrm>
                  <a:off x="612" y="935"/>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28" name="Text Box 146"/>
                <p:cNvSpPr txBox="1">
                  <a:spLocks noChangeArrowheads="1"/>
                </p:cNvSpPr>
                <p:nvPr/>
              </p:nvSpPr>
              <p:spPr bwMode="auto">
                <a:xfrm>
                  <a:off x="612" y="1071"/>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182" name="Text Box 149"/>
              <p:cNvSpPr txBox="1">
                <a:spLocks noChangeArrowheads="1"/>
              </p:cNvSpPr>
              <p:nvPr/>
            </p:nvSpPr>
            <p:spPr bwMode="auto">
              <a:xfrm>
                <a:off x="463" y="675"/>
                <a:ext cx="3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800" dirty="0">
                    <a:solidFill>
                      <a:schemeClr val="tx1"/>
                    </a:solidFill>
                  </a:rPr>
                  <a:t>mm</a:t>
                </a:r>
                <a:endParaRPr lang="fr-FR" altLang="fr-FR" sz="1800" dirty="0">
                  <a:solidFill>
                    <a:schemeClr val="tx1"/>
                  </a:solidFill>
                </a:endParaRPr>
              </a:p>
            </p:txBody>
          </p:sp>
        </p:grpSp>
      </p:grpSp>
      <p:sp>
        <p:nvSpPr>
          <p:cNvPr id="6" name="Rectangle 5"/>
          <p:cNvSpPr/>
          <p:nvPr/>
        </p:nvSpPr>
        <p:spPr>
          <a:xfrm>
            <a:off x="3707306" y="4448552"/>
            <a:ext cx="1620977" cy="461246"/>
          </a:xfrm>
          <a:prstGeom prst="rect">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p:cNvSpPr txBox="1"/>
          <p:nvPr/>
        </p:nvSpPr>
        <p:spPr>
          <a:xfrm>
            <a:off x="1031477" y="5861499"/>
            <a:ext cx="2348272" cy="369332"/>
          </a:xfrm>
          <a:prstGeom prst="rect">
            <a:avLst/>
          </a:prstGeom>
          <a:noFill/>
          <a:ln>
            <a:solidFill>
              <a:schemeClr val="tx1"/>
            </a:solidFill>
          </a:ln>
        </p:spPr>
        <p:txBody>
          <a:bodyPr wrap="none" rtlCol="0">
            <a:spAutoFit/>
          </a:bodyPr>
          <a:lstStyle/>
          <a:p>
            <a:r>
              <a:rPr lang="fr-BE" dirty="0" smtClean="0"/>
              <a:t>Emergence de la vague</a:t>
            </a:r>
            <a:endParaRPr lang="fr-BE" dirty="0"/>
          </a:p>
        </p:txBody>
      </p:sp>
      <p:cxnSp>
        <p:nvCxnSpPr>
          <p:cNvPr id="229" name="Connecteur droit 228"/>
          <p:cNvCxnSpPr>
            <a:stCxn id="64" idx="3"/>
            <a:endCxn id="230" idx="3"/>
          </p:cNvCxnSpPr>
          <p:nvPr/>
        </p:nvCxnSpPr>
        <p:spPr>
          <a:xfrm flipH="1" flipV="1">
            <a:off x="3379749" y="5425521"/>
            <a:ext cx="1112020" cy="1077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0" name="ZoneTexte 229"/>
          <p:cNvSpPr txBox="1"/>
          <p:nvPr/>
        </p:nvSpPr>
        <p:spPr>
          <a:xfrm>
            <a:off x="2095358" y="5102355"/>
            <a:ext cx="1284391" cy="646331"/>
          </a:xfrm>
          <a:prstGeom prst="rect">
            <a:avLst/>
          </a:prstGeom>
          <a:noFill/>
          <a:ln>
            <a:solidFill>
              <a:schemeClr val="tx1"/>
            </a:solidFill>
          </a:ln>
        </p:spPr>
        <p:txBody>
          <a:bodyPr wrap="none" rtlCol="0">
            <a:spAutoFit/>
          </a:bodyPr>
          <a:lstStyle/>
          <a:p>
            <a:r>
              <a:rPr lang="fr-BE" dirty="0" smtClean="0"/>
              <a:t>Synthèse </a:t>
            </a:r>
          </a:p>
          <a:p>
            <a:r>
              <a:rPr lang="fr-BE" dirty="0" smtClean="0"/>
              <a:t>d’</a:t>
            </a:r>
            <a:r>
              <a:rPr lang="fr-BE" dirty="0" err="1" smtClean="0"/>
              <a:t>oestradiol</a:t>
            </a:r>
            <a:endParaRPr lang="fr-BE" dirty="0"/>
          </a:p>
        </p:txBody>
      </p:sp>
      <p:sp>
        <p:nvSpPr>
          <p:cNvPr id="234" name="ZoneTexte 233"/>
          <p:cNvSpPr txBox="1"/>
          <p:nvPr/>
        </p:nvSpPr>
        <p:spPr>
          <a:xfrm>
            <a:off x="1558417" y="4330701"/>
            <a:ext cx="1821332" cy="646331"/>
          </a:xfrm>
          <a:prstGeom prst="rect">
            <a:avLst/>
          </a:prstGeom>
          <a:noFill/>
          <a:ln>
            <a:solidFill>
              <a:schemeClr val="tx1"/>
            </a:solidFill>
          </a:ln>
        </p:spPr>
        <p:txBody>
          <a:bodyPr wrap="none" rtlCol="0">
            <a:spAutoFit/>
          </a:bodyPr>
          <a:lstStyle/>
          <a:p>
            <a:r>
              <a:rPr lang="fr-BE" dirty="0" smtClean="0"/>
              <a:t>Déviation et </a:t>
            </a:r>
          </a:p>
          <a:p>
            <a:r>
              <a:rPr lang="fr-BE" dirty="0" smtClean="0"/>
              <a:t>apparition de </a:t>
            </a:r>
            <a:r>
              <a:rPr lang="fr-BE" dirty="0" err="1" smtClean="0"/>
              <a:t>LHr</a:t>
            </a:r>
            <a:endParaRPr lang="fr-BE" dirty="0"/>
          </a:p>
        </p:txBody>
      </p:sp>
      <p:cxnSp>
        <p:nvCxnSpPr>
          <p:cNvPr id="235" name="Connecteur droit 234"/>
          <p:cNvCxnSpPr>
            <a:endCxn id="234" idx="3"/>
          </p:cNvCxnSpPr>
          <p:nvPr/>
        </p:nvCxnSpPr>
        <p:spPr>
          <a:xfrm flipH="1">
            <a:off x="3379749" y="4642831"/>
            <a:ext cx="370585" cy="11036"/>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8" name="ZoneTexte 247"/>
          <p:cNvSpPr txBox="1"/>
          <p:nvPr/>
        </p:nvSpPr>
        <p:spPr>
          <a:xfrm>
            <a:off x="64953" y="2003317"/>
            <a:ext cx="3320781" cy="1754326"/>
          </a:xfrm>
          <a:prstGeom prst="rect">
            <a:avLst/>
          </a:prstGeom>
          <a:noFill/>
          <a:ln>
            <a:solidFill>
              <a:schemeClr val="tx1"/>
            </a:solidFill>
          </a:ln>
        </p:spPr>
        <p:txBody>
          <a:bodyPr wrap="none" rtlCol="0">
            <a:spAutoFit/>
          </a:bodyPr>
          <a:lstStyle/>
          <a:p>
            <a:r>
              <a:rPr lang="fr-BE" dirty="0" smtClean="0"/>
              <a:t>- Prolifération granuleuse</a:t>
            </a:r>
          </a:p>
          <a:p>
            <a:r>
              <a:rPr lang="fr-BE" dirty="0" smtClean="0"/>
              <a:t>- Stimulation de l’effet de la </a:t>
            </a:r>
            <a:r>
              <a:rPr lang="fr-BE" dirty="0" err="1" smtClean="0"/>
              <a:t>FSH</a:t>
            </a:r>
            <a:r>
              <a:rPr lang="fr-BE" dirty="0" smtClean="0"/>
              <a:t> </a:t>
            </a:r>
          </a:p>
          <a:p>
            <a:r>
              <a:rPr lang="fr-BE" dirty="0" smtClean="0"/>
              <a:t>sur </a:t>
            </a:r>
            <a:r>
              <a:rPr lang="fr-BE" dirty="0" smtClean="0"/>
              <a:t>l’aromatase</a:t>
            </a:r>
            <a:endParaRPr lang="fr-BE" dirty="0" smtClean="0"/>
          </a:p>
          <a:p>
            <a:r>
              <a:rPr lang="fr-BE" dirty="0" smtClean="0"/>
              <a:t>- Renforcement de la capacité de </a:t>
            </a:r>
          </a:p>
          <a:p>
            <a:r>
              <a:rPr lang="fr-BE" dirty="0" smtClean="0"/>
              <a:t>synthèse de P4</a:t>
            </a:r>
          </a:p>
          <a:p>
            <a:r>
              <a:rPr lang="fr-BE" dirty="0" smtClean="0"/>
              <a:t>- Synthèse de PGF2a</a:t>
            </a:r>
            <a:endParaRPr lang="fr-BE" dirty="0"/>
          </a:p>
        </p:txBody>
      </p:sp>
      <p:sp>
        <p:nvSpPr>
          <p:cNvPr id="458" name="Rectangle 457"/>
          <p:cNvSpPr/>
          <p:nvPr/>
        </p:nvSpPr>
        <p:spPr>
          <a:xfrm>
            <a:off x="4328793" y="2331196"/>
            <a:ext cx="2159143" cy="25439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0" name="ZoneTexte 249"/>
          <p:cNvSpPr txBox="1"/>
          <p:nvPr/>
        </p:nvSpPr>
        <p:spPr>
          <a:xfrm>
            <a:off x="4308364" y="1257151"/>
            <a:ext cx="4684872" cy="646331"/>
          </a:xfrm>
          <a:prstGeom prst="rect">
            <a:avLst/>
          </a:prstGeom>
          <a:noFill/>
          <a:ln>
            <a:solidFill>
              <a:schemeClr val="tx1"/>
            </a:solidFill>
          </a:ln>
        </p:spPr>
        <p:txBody>
          <a:bodyPr wrap="none" rtlCol="0">
            <a:spAutoFit/>
          </a:bodyPr>
          <a:lstStyle/>
          <a:p>
            <a:r>
              <a:rPr lang="fr-BE" dirty="0" smtClean="0"/>
              <a:t>Environnement en P4 élevé pour inhiber la </a:t>
            </a:r>
            <a:r>
              <a:rPr lang="fr-BE" dirty="0" err="1" smtClean="0"/>
              <a:t>LH</a:t>
            </a:r>
            <a:endParaRPr lang="fr-BE" dirty="0" smtClean="0"/>
          </a:p>
          <a:p>
            <a:r>
              <a:rPr lang="fr-BE" dirty="0" smtClean="0"/>
              <a:t>et donc une maturation ovocytaire trop précoce</a:t>
            </a:r>
          </a:p>
        </p:txBody>
      </p:sp>
      <p:cxnSp>
        <p:nvCxnSpPr>
          <p:cNvPr id="251" name="Connecteur droit 250"/>
          <p:cNvCxnSpPr/>
          <p:nvPr/>
        </p:nvCxnSpPr>
        <p:spPr>
          <a:xfrm flipH="1" flipV="1">
            <a:off x="5193853" y="1903482"/>
            <a:ext cx="2" cy="394775"/>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2" name="Connecteur droit 251"/>
          <p:cNvCxnSpPr/>
          <p:nvPr/>
        </p:nvCxnSpPr>
        <p:spPr>
          <a:xfrm flipV="1">
            <a:off x="612193" y="4037662"/>
            <a:ext cx="0" cy="1387859"/>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2" name="Connecteur droit 461"/>
          <p:cNvCxnSpPr>
            <a:endCxn id="230" idx="1"/>
          </p:cNvCxnSpPr>
          <p:nvPr/>
        </p:nvCxnSpPr>
        <p:spPr>
          <a:xfrm>
            <a:off x="612193" y="5425521"/>
            <a:ext cx="14831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1" name="Rectangle 4"/>
          <p:cNvSpPr>
            <a:spLocks noChangeArrowheads="1"/>
          </p:cNvSpPr>
          <p:nvPr/>
        </p:nvSpPr>
        <p:spPr bwMode="auto">
          <a:xfrm>
            <a:off x="7436615" y="2365667"/>
            <a:ext cx="331395" cy="3849463"/>
          </a:xfrm>
          <a:prstGeom prst="rect">
            <a:avLst/>
          </a:prstGeom>
          <a:solidFill>
            <a:schemeClr val="accent2">
              <a:lumMod val="75000"/>
              <a:alpha val="33000"/>
            </a:schemeClr>
          </a:solidFill>
          <a:ln w="12700">
            <a:solidFill>
              <a:schemeClr val="tx1"/>
            </a:solidFill>
            <a:miter lim="800000"/>
            <a:headEnd/>
            <a:tailEnd/>
          </a:ln>
        </p:spPr>
        <p:txBody>
          <a:bodyPr wrap="none" anchor="ctr"/>
          <a:lstStyle/>
          <a:p>
            <a:pPr algn="ctr"/>
            <a:endParaRPr lang="fr-FR"/>
          </a:p>
        </p:txBody>
      </p:sp>
      <p:sp>
        <p:nvSpPr>
          <p:cNvPr id="265" name="ZoneTexte 264"/>
          <p:cNvSpPr txBox="1"/>
          <p:nvPr/>
        </p:nvSpPr>
        <p:spPr>
          <a:xfrm>
            <a:off x="6828258" y="4435586"/>
            <a:ext cx="1072858" cy="369332"/>
          </a:xfrm>
          <a:prstGeom prst="rect">
            <a:avLst/>
          </a:prstGeom>
          <a:solidFill>
            <a:schemeClr val="accent3">
              <a:lumMod val="75000"/>
            </a:schemeClr>
          </a:solidFill>
          <a:ln>
            <a:solidFill>
              <a:schemeClr val="tx1"/>
            </a:solidFill>
          </a:ln>
        </p:spPr>
        <p:txBody>
          <a:bodyPr wrap="none" rtlCol="0">
            <a:spAutoFit/>
          </a:bodyPr>
          <a:lstStyle/>
          <a:p>
            <a:r>
              <a:rPr lang="fr-BE" dirty="0" err="1" smtClean="0">
                <a:solidFill>
                  <a:schemeClr val="bg1"/>
                </a:solidFill>
              </a:rPr>
              <a:t>Proestrus</a:t>
            </a:r>
            <a:endParaRPr lang="fr-BE" dirty="0">
              <a:solidFill>
                <a:schemeClr val="bg1"/>
              </a:solidFill>
            </a:endParaRPr>
          </a:p>
        </p:txBody>
      </p:sp>
      <p:sp>
        <p:nvSpPr>
          <p:cNvPr id="266" name="ZoneTexte 265"/>
          <p:cNvSpPr txBox="1"/>
          <p:nvPr/>
        </p:nvSpPr>
        <p:spPr>
          <a:xfrm>
            <a:off x="7969864" y="5457935"/>
            <a:ext cx="908262" cy="369332"/>
          </a:xfrm>
          <a:prstGeom prst="rect">
            <a:avLst/>
          </a:prstGeom>
          <a:solidFill>
            <a:schemeClr val="accent2">
              <a:lumMod val="75000"/>
            </a:schemeClr>
          </a:solidFill>
          <a:ln>
            <a:solidFill>
              <a:schemeClr val="tx1"/>
            </a:solidFill>
          </a:ln>
        </p:spPr>
        <p:txBody>
          <a:bodyPr wrap="none" rtlCol="0">
            <a:spAutoFit/>
          </a:bodyPr>
          <a:lstStyle/>
          <a:p>
            <a:r>
              <a:rPr lang="fr-BE" dirty="0" err="1" smtClean="0">
                <a:solidFill>
                  <a:schemeClr val="bg1"/>
                </a:solidFill>
              </a:rPr>
              <a:t>Oestrus</a:t>
            </a:r>
            <a:endParaRPr lang="fr-BE" dirty="0">
              <a:solidFill>
                <a:schemeClr val="bg1"/>
              </a:solidFill>
            </a:endParaRPr>
          </a:p>
        </p:txBody>
      </p:sp>
      <p:sp>
        <p:nvSpPr>
          <p:cNvPr id="267" name="ZoneTexte 266"/>
          <p:cNvSpPr txBox="1"/>
          <p:nvPr/>
        </p:nvSpPr>
        <p:spPr>
          <a:xfrm>
            <a:off x="4759169" y="2653567"/>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P1</a:t>
            </a:r>
            <a:endParaRPr lang="fr-BE" sz="3200" dirty="0"/>
          </a:p>
        </p:txBody>
      </p:sp>
      <p:grpSp>
        <p:nvGrpSpPr>
          <p:cNvPr id="3" name="Groupe 2"/>
          <p:cNvGrpSpPr/>
          <p:nvPr/>
        </p:nvGrpSpPr>
        <p:grpSpPr>
          <a:xfrm>
            <a:off x="5612154" y="2609485"/>
            <a:ext cx="993068" cy="3625103"/>
            <a:chOff x="5612154" y="2609485"/>
            <a:chExt cx="993068" cy="3625103"/>
          </a:xfrm>
        </p:grpSpPr>
        <p:grpSp>
          <p:nvGrpSpPr>
            <p:cNvPr id="73" name="Group 365"/>
            <p:cNvGrpSpPr>
              <a:grpSpLocks/>
            </p:cNvGrpSpPr>
            <p:nvPr/>
          </p:nvGrpSpPr>
          <p:grpSpPr bwMode="auto">
            <a:xfrm>
              <a:off x="6208138" y="2609485"/>
              <a:ext cx="397084" cy="3625103"/>
              <a:chOff x="3969" y="1207"/>
              <a:chExt cx="272" cy="2359"/>
            </a:xfrm>
          </p:grpSpPr>
          <p:sp>
            <p:nvSpPr>
              <p:cNvPr id="92" name="AutoShape 359"/>
              <p:cNvSpPr>
                <a:spLocks noChangeArrowheads="1"/>
              </p:cNvSpPr>
              <p:nvPr/>
            </p:nvSpPr>
            <p:spPr bwMode="auto">
              <a:xfrm>
                <a:off x="3969" y="2523"/>
                <a:ext cx="91" cy="1043"/>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3" name="AutoShape 360"/>
              <p:cNvSpPr>
                <a:spLocks noChangeArrowheads="1"/>
              </p:cNvSpPr>
              <p:nvPr/>
            </p:nvSpPr>
            <p:spPr bwMode="auto">
              <a:xfrm>
                <a:off x="4059" y="1706"/>
                <a:ext cx="91" cy="1860"/>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4" name="AutoShape 361"/>
              <p:cNvSpPr>
                <a:spLocks noChangeArrowheads="1"/>
              </p:cNvSpPr>
              <p:nvPr/>
            </p:nvSpPr>
            <p:spPr bwMode="auto">
              <a:xfrm>
                <a:off x="4150" y="1207"/>
                <a:ext cx="91" cy="2359"/>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grpSp>
        <p:sp>
          <p:nvSpPr>
            <p:cNvPr id="214" name="ZoneTexte 213"/>
            <p:cNvSpPr txBox="1"/>
            <p:nvPr/>
          </p:nvSpPr>
          <p:spPr>
            <a:xfrm>
              <a:off x="5612154" y="5585431"/>
              <a:ext cx="554960" cy="369332"/>
            </a:xfrm>
            <a:prstGeom prst="rect">
              <a:avLst/>
            </a:prstGeom>
            <a:solidFill>
              <a:srgbClr val="0000CC">
                <a:alpha val="38824"/>
              </a:srgbClr>
            </a:solidFill>
            <a:ln>
              <a:solidFill>
                <a:schemeClr val="tx1"/>
              </a:solidFill>
            </a:ln>
          </p:spPr>
          <p:txBody>
            <a:bodyPr wrap="none" rtlCol="0">
              <a:spAutoFit/>
            </a:bodyPr>
            <a:lstStyle/>
            <a:p>
              <a:r>
                <a:rPr lang="fr-BE" dirty="0" smtClean="0"/>
                <a:t>PGF</a:t>
              </a:r>
              <a:endParaRPr lang="fr-BE" dirty="0"/>
            </a:p>
          </p:txBody>
        </p:sp>
      </p:grpSp>
      <p:sp>
        <p:nvSpPr>
          <p:cNvPr id="2" name="Espace réservé du numéro de diapositive 1"/>
          <p:cNvSpPr>
            <a:spLocks noGrp="1"/>
          </p:cNvSpPr>
          <p:nvPr>
            <p:ph type="sldNum" sz="quarter" idx="12"/>
          </p:nvPr>
        </p:nvSpPr>
        <p:spPr/>
        <p:txBody>
          <a:bodyPr/>
          <a:lstStyle/>
          <a:p>
            <a:fld id="{B72B7A4D-DE3F-4347-BAA7-8C6A48B1DC3D}" type="slidenum">
              <a:rPr lang="fr-BE" smtClean="0"/>
              <a:t>10</a:t>
            </a:fld>
            <a:endParaRPr lang="fr-BE"/>
          </a:p>
        </p:txBody>
      </p:sp>
    </p:spTree>
    <p:extLst>
      <p:ext uri="{BB962C8B-B14F-4D97-AF65-F5344CB8AC3E}">
        <p14:creationId xmlns:p14="http://schemas.microsoft.com/office/powerpoint/2010/main" val="424006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230" grpId="0" animBg="1"/>
      <p:bldP spid="234" grpId="0" animBg="1"/>
      <p:bldP spid="248" grpId="0" animBg="1"/>
      <p:bldP spid="2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à coins arrondis 230"/>
          <p:cNvSpPr/>
          <p:nvPr/>
        </p:nvSpPr>
        <p:spPr>
          <a:xfrm>
            <a:off x="1025085" y="197947"/>
            <a:ext cx="7087410" cy="5667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Phase 2 de déclenchement (</a:t>
            </a:r>
            <a:r>
              <a:rPr lang="fr-BE" sz="2800" dirty="0" err="1" smtClean="0"/>
              <a:t>prooestrus</a:t>
            </a:r>
            <a:r>
              <a:rPr lang="fr-BE" sz="2800" dirty="0" smtClean="0"/>
              <a:t>)  </a:t>
            </a:r>
          </a:p>
        </p:txBody>
      </p:sp>
      <p:cxnSp>
        <p:nvCxnSpPr>
          <p:cNvPr id="5" name="Connecteur droit 4"/>
          <p:cNvCxnSpPr/>
          <p:nvPr/>
        </p:nvCxnSpPr>
        <p:spPr>
          <a:xfrm>
            <a:off x="-1044624" y="-387424"/>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4"/>
          <p:cNvSpPr>
            <a:spLocks noChangeArrowheads="1"/>
          </p:cNvSpPr>
          <p:nvPr/>
        </p:nvSpPr>
        <p:spPr bwMode="auto">
          <a:xfrm>
            <a:off x="3190067" y="2174034"/>
            <a:ext cx="764970" cy="3849463"/>
          </a:xfrm>
          <a:prstGeom prst="rect">
            <a:avLst/>
          </a:prstGeom>
          <a:solidFill>
            <a:schemeClr val="accent3">
              <a:lumMod val="75000"/>
            </a:schemeClr>
          </a:solidFill>
          <a:ln w="12700">
            <a:solidFill>
              <a:schemeClr val="tx1"/>
            </a:solidFill>
            <a:miter lim="800000"/>
            <a:headEnd/>
            <a:tailEnd/>
          </a:ln>
        </p:spPr>
        <p:txBody>
          <a:bodyPr wrap="none" anchor="ctr"/>
          <a:lstStyle/>
          <a:p>
            <a:pPr algn="ctr"/>
            <a:endParaRPr lang="fr-FR"/>
          </a:p>
        </p:txBody>
      </p:sp>
      <p:cxnSp>
        <p:nvCxnSpPr>
          <p:cNvPr id="19" name="Connecteur droit 62"/>
          <p:cNvCxnSpPr>
            <a:cxnSpLocks noChangeShapeType="1"/>
          </p:cNvCxnSpPr>
          <p:nvPr/>
        </p:nvCxnSpPr>
        <p:spPr bwMode="auto">
          <a:xfrm>
            <a:off x="1025085" y="6146434"/>
            <a:ext cx="0" cy="139841"/>
          </a:xfrm>
          <a:prstGeom prst="line">
            <a:avLst/>
          </a:prstGeom>
          <a:noFill/>
          <a:ln w="9525" algn="ctr">
            <a:solidFill>
              <a:schemeClr val="bg1"/>
            </a:solidFill>
            <a:round/>
            <a:headEnd/>
            <a:tailEnd/>
          </a:ln>
        </p:spPr>
      </p:cxnSp>
      <p:cxnSp>
        <p:nvCxnSpPr>
          <p:cNvPr id="20" name="Connecteur droit 63"/>
          <p:cNvCxnSpPr>
            <a:cxnSpLocks noChangeShapeType="1"/>
          </p:cNvCxnSpPr>
          <p:nvPr/>
        </p:nvCxnSpPr>
        <p:spPr bwMode="auto">
          <a:xfrm>
            <a:off x="1292241" y="6146434"/>
            <a:ext cx="0" cy="139841"/>
          </a:xfrm>
          <a:prstGeom prst="line">
            <a:avLst/>
          </a:prstGeom>
          <a:noFill/>
          <a:ln w="9525" algn="ctr">
            <a:solidFill>
              <a:schemeClr val="bg1"/>
            </a:solidFill>
            <a:round/>
            <a:headEnd/>
            <a:tailEnd/>
          </a:ln>
        </p:spPr>
      </p:cxnSp>
      <p:cxnSp>
        <p:nvCxnSpPr>
          <p:cNvPr id="21" name="Connecteur droit 64"/>
          <p:cNvCxnSpPr>
            <a:cxnSpLocks noChangeShapeType="1"/>
          </p:cNvCxnSpPr>
          <p:nvPr/>
        </p:nvCxnSpPr>
        <p:spPr bwMode="auto">
          <a:xfrm>
            <a:off x="1563776" y="6146434"/>
            <a:ext cx="0" cy="139841"/>
          </a:xfrm>
          <a:prstGeom prst="line">
            <a:avLst/>
          </a:prstGeom>
          <a:noFill/>
          <a:ln w="9525" algn="ctr">
            <a:solidFill>
              <a:schemeClr val="bg1"/>
            </a:solidFill>
            <a:round/>
            <a:headEnd/>
            <a:tailEnd/>
          </a:ln>
        </p:spPr>
      </p:cxnSp>
      <p:cxnSp>
        <p:nvCxnSpPr>
          <p:cNvPr id="22" name="Connecteur droit 65"/>
          <p:cNvCxnSpPr>
            <a:cxnSpLocks noChangeShapeType="1"/>
          </p:cNvCxnSpPr>
          <p:nvPr/>
        </p:nvCxnSpPr>
        <p:spPr bwMode="auto">
          <a:xfrm>
            <a:off x="1832391" y="6146434"/>
            <a:ext cx="0" cy="139841"/>
          </a:xfrm>
          <a:prstGeom prst="line">
            <a:avLst/>
          </a:prstGeom>
          <a:noFill/>
          <a:ln w="9525" algn="ctr">
            <a:solidFill>
              <a:schemeClr val="bg1"/>
            </a:solidFill>
            <a:round/>
            <a:headEnd/>
            <a:tailEnd/>
          </a:ln>
        </p:spPr>
      </p:cxnSp>
      <p:cxnSp>
        <p:nvCxnSpPr>
          <p:cNvPr id="23" name="Connecteur droit 66"/>
          <p:cNvCxnSpPr>
            <a:cxnSpLocks noChangeShapeType="1"/>
          </p:cNvCxnSpPr>
          <p:nvPr/>
        </p:nvCxnSpPr>
        <p:spPr bwMode="auto">
          <a:xfrm>
            <a:off x="2102466" y="6146434"/>
            <a:ext cx="0" cy="139841"/>
          </a:xfrm>
          <a:prstGeom prst="line">
            <a:avLst/>
          </a:prstGeom>
          <a:noFill/>
          <a:ln w="9525" algn="ctr">
            <a:solidFill>
              <a:schemeClr val="bg1"/>
            </a:solidFill>
            <a:round/>
            <a:headEnd/>
            <a:tailEnd/>
          </a:ln>
        </p:spPr>
      </p:cxnSp>
      <p:cxnSp>
        <p:nvCxnSpPr>
          <p:cNvPr id="24" name="Connecteur droit 67"/>
          <p:cNvCxnSpPr>
            <a:cxnSpLocks noChangeShapeType="1"/>
          </p:cNvCxnSpPr>
          <p:nvPr/>
        </p:nvCxnSpPr>
        <p:spPr bwMode="auto">
          <a:xfrm>
            <a:off x="2372542" y="6146434"/>
            <a:ext cx="0" cy="139841"/>
          </a:xfrm>
          <a:prstGeom prst="line">
            <a:avLst/>
          </a:prstGeom>
          <a:noFill/>
          <a:ln w="9525" algn="ctr">
            <a:solidFill>
              <a:schemeClr val="bg1"/>
            </a:solidFill>
            <a:round/>
            <a:headEnd/>
            <a:tailEnd/>
          </a:ln>
        </p:spPr>
      </p:cxnSp>
      <p:cxnSp>
        <p:nvCxnSpPr>
          <p:cNvPr id="25" name="Connecteur droit 68"/>
          <p:cNvCxnSpPr>
            <a:cxnSpLocks noChangeShapeType="1"/>
          </p:cNvCxnSpPr>
          <p:nvPr/>
        </p:nvCxnSpPr>
        <p:spPr bwMode="auto">
          <a:xfrm>
            <a:off x="2642617" y="6146434"/>
            <a:ext cx="0" cy="139841"/>
          </a:xfrm>
          <a:prstGeom prst="line">
            <a:avLst/>
          </a:prstGeom>
          <a:noFill/>
          <a:ln w="9525" algn="ctr">
            <a:solidFill>
              <a:schemeClr val="bg1"/>
            </a:solidFill>
            <a:round/>
            <a:headEnd/>
            <a:tailEnd/>
          </a:ln>
        </p:spPr>
      </p:cxnSp>
      <p:cxnSp>
        <p:nvCxnSpPr>
          <p:cNvPr id="26" name="Connecteur droit 69"/>
          <p:cNvCxnSpPr>
            <a:cxnSpLocks noChangeShapeType="1"/>
          </p:cNvCxnSpPr>
          <p:nvPr/>
        </p:nvCxnSpPr>
        <p:spPr bwMode="auto">
          <a:xfrm>
            <a:off x="2912693" y="6146434"/>
            <a:ext cx="0" cy="139841"/>
          </a:xfrm>
          <a:prstGeom prst="line">
            <a:avLst/>
          </a:prstGeom>
          <a:noFill/>
          <a:ln w="9525" algn="ctr">
            <a:solidFill>
              <a:schemeClr val="bg1"/>
            </a:solidFill>
            <a:round/>
            <a:headEnd/>
            <a:tailEnd/>
          </a:ln>
        </p:spPr>
      </p:cxnSp>
      <p:cxnSp>
        <p:nvCxnSpPr>
          <p:cNvPr id="27" name="Connecteur droit 70"/>
          <p:cNvCxnSpPr>
            <a:cxnSpLocks noChangeShapeType="1"/>
          </p:cNvCxnSpPr>
          <p:nvPr/>
        </p:nvCxnSpPr>
        <p:spPr bwMode="auto">
          <a:xfrm>
            <a:off x="3181308" y="6146434"/>
            <a:ext cx="0" cy="139841"/>
          </a:xfrm>
          <a:prstGeom prst="line">
            <a:avLst/>
          </a:prstGeom>
          <a:noFill/>
          <a:ln w="9525" algn="ctr">
            <a:solidFill>
              <a:schemeClr val="bg1"/>
            </a:solidFill>
            <a:round/>
            <a:headEnd/>
            <a:tailEnd/>
          </a:ln>
        </p:spPr>
      </p:cxnSp>
      <p:cxnSp>
        <p:nvCxnSpPr>
          <p:cNvPr id="28" name="Connecteur droit 71"/>
          <p:cNvCxnSpPr>
            <a:cxnSpLocks noChangeShapeType="1"/>
          </p:cNvCxnSpPr>
          <p:nvPr/>
        </p:nvCxnSpPr>
        <p:spPr bwMode="auto">
          <a:xfrm>
            <a:off x="3449923" y="6146434"/>
            <a:ext cx="0" cy="139841"/>
          </a:xfrm>
          <a:prstGeom prst="line">
            <a:avLst/>
          </a:prstGeom>
          <a:noFill/>
          <a:ln w="9525" algn="ctr">
            <a:solidFill>
              <a:schemeClr val="bg1"/>
            </a:solidFill>
            <a:round/>
            <a:headEnd/>
            <a:tailEnd/>
          </a:ln>
        </p:spPr>
      </p:cxnSp>
      <p:cxnSp>
        <p:nvCxnSpPr>
          <p:cNvPr id="29" name="Connecteur droit 72"/>
          <p:cNvCxnSpPr>
            <a:cxnSpLocks noChangeShapeType="1"/>
          </p:cNvCxnSpPr>
          <p:nvPr/>
        </p:nvCxnSpPr>
        <p:spPr bwMode="auto">
          <a:xfrm>
            <a:off x="3719998" y="6146434"/>
            <a:ext cx="0" cy="139841"/>
          </a:xfrm>
          <a:prstGeom prst="line">
            <a:avLst/>
          </a:prstGeom>
          <a:noFill/>
          <a:ln w="9525" algn="ctr">
            <a:solidFill>
              <a:schemeClr val="bg1"/>
            </a:solidFill>
            <a:round/>
            <a:headEnd/>
            <a:tailEnd/>
          </a:ln>
        </p:spPr>
      </p:cxnSp>
      <p:cxnSp>
        <p:nvCxnSpPr>
          <p:cNvPr id="30" name="Connecteur droit 73"/>
          <p:cNvCxnSpPr>
            <a:cxnSpLocks noChangeShapeType="1"/>
          </p:cNvCxnSpPr>
          <p:nvPr/>
        </p:nvCxnSpPr>
        <p:spPr bwMode="auto">
          <a:xfrm>
            <a:off x="3990074" y="6146434"/>
            <a:ext cx="0" cy="139841"/>
          </a:xfrm>
          <a:prstGeom prst="line">
            <a:avLst/>
          </a:prstGeom>
          <a:noFill/>
          <a:ln w="9525" algn="ctr">
            <a:solidFill>
              <a:schemeClr val="bg1"/>
            </a:solidFill>
            <a:round/>
            <a:headEnd/>
            <a:tailEnd/>
          </a:ln>
        </p:spPr>
      </p:cxnSp>
      <p:sp>
        <p:nvSpPr>
          <p:cNvPr id="31" name="ZoneTexte 96"/>
          <p:cNvSpPr txBox="1">
            <a:spLocks noChangeArrowheads="1"/>
          </p:cNvSpPr>
          <p:nvPr/>
        </p:nvSpPr>
        <p:spPr bwMode="auto">
          <a:xfrm>
            <a:off x="753550"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10</a:t>
            </a:r>
            <a:endParaRPr lang="en-US" sz="1400">
              <a:latin typeface="Arial Narrow" pitchFamily="34" charset="0"/>
            </a:endParaRPr>
          </a:p>
        </p:txBody>
      </p:sp>
      <p:sp>
        <p:nvSpPr>
          <p:cNvPr id="32" name="ZoneTexte 97"/>
          <p:cNvSpPr txBox="1">
            <a:spLocks noChangeArrowheads="1"/>
          </p:cNvSpPr>
          <p:nvPr/>
        </p:nvSpPr>
        <p:spPr bwMode="auto">
          <a:xfrm>
            <a:off x="1025085" y="6286276"/>
            <a:ext cx="310273" cy="297930"/>
          </a:xfrm>
          <a:prstGeom prst="rect">
            <a:avLst/>
          </a:prstGeom>
          <a:noFill/>
          <a:ln w="9525">
            <a:noFill/>
            <a:miter lim="800000"/>
            <a:headEnd/>
            <a:tailEnd/>
          </a:ln>
        </p:spPr>
        <p:txBody>
          <a:bodyPr wrap="none">
            <a:spAutoFit/>
          </a:bodyPr>
          <a:lstStyle/>
          <a:p>
            <a:r>
              <a:rPr lang="fr-BE" sz="1400">
                <a:latin typeface="Arial Narrow" pitchFamily="34" charset="0"/>
              </a:rPr>
              <a:t>11</a:t>
            </a:r>
            <a:endParaRPr lang="en-US" sz="1400">
              <a:latin typeface="Arial Narrow" pitchFamily="34" charset="0"/>
            </a:endParaRPr>
          </a:p>
        </p:txBody>
      </p:sp>
      <p:sp>
        <p:nvSpPr>
          <p:cNvPr id="33" name="ZoneTexte 98"/>
          <p:cNvSpPr txBox="1">
            <a:spLocks noChangeArrowheads="1"/>
          </p:cNvSpPr>
          <p:nvPr/>
        </p:nvSpPr>
        <p:spPr bwMode="auto">
          <a:xfrm>
            <a:off x="1292241"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12</a:t>
            </a:r>
            <a:endParaRPr lang="en-US" sz="1400">
              <a:latin typeface="Arial Narrow" pitchFamily="34" charset="0"/>
            </a:endParaRPr>
          </a:p>
        </p:txBody>
      </p:sp>
      <p:sp>
        <p:nvSpPr>
          <p:cNvPr id="34" name="ZoneTexte 99"/>
          <p:cNvSpPr txBox="1">
            <a:spLocks noChangeArrowheads="1"/>
          </p:cNvSpPr>
          <p:nvPr/>
        </p:nvSpPr>
        <p:spPr bwMode="auto">
          <a:xfrm>
            <a:off x="1563776"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13</a:t>
            </a:r>
            <a:endParaRPr lang="en-US" sz="1400">
              <a:latin typeface="Arial Narrow" pitchFamily="34" charset="0"/>
            </a:endParaRPr>
          </a:p>
        </p:txBody>
      </p:sp>
      <p:sp>
        <p:nvSpPr>
          <p:cNvPr id="35" name="ZoneTexte 100"/>
          <p:cNvSpPr txBox="1">
            <a:spLocks noChangeArrowheads="1"/>
          </p:cNvSpPr>
          <p:nvPr/>
        </p:nvSpPr>
        <p:spPr bwMode="auto">
          <a:xfrm>
            <a:off x="1832391"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14</a:t>
            </a:r>
            <a:endParaRPr lang="en-US" sz="1400">
              <a:latin typeface="Arial Narrow" pitchFamily="34" charset="0"/>
            </a:endParaRPr>
          </a:p>
        </p:txBody>
      </p:sp>
      <p:sp>
        <p:nvSpPr>
          <p:cNvPr id="36" name="ZoneTexte 101"/>
          <p:cNvSpPr txBox="1">
            <a:spLocks noChangeArrowheads="1"/>
          </p:cNvSpPr>
          <p:nvPr/>
        </p:nvSpPr>
        <p:spPr bwMode="auto">
          <a:xfrm>
            <a:off x="2102466"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15</a:t>
            </a:r>
            <a:endParaRPr lang="en-US" sz="1400">
              <a:latin typeface="Arial Narrow" pitchFamily="34" charset="0"/>
            </a:endParaRPr>
          </a:p>
        </p:txBody>
      </p:sp>
      <p:sp>
        <p:nvSpPr>
          <p:cNvPr id="37" name="ZoneTexte 102"/>
          <p:cNvSpPr txBox="1">
            <a:spLocks noChangeArrowheads="1"/>
          </p:cNvSpPr>
          <p:nvPr/>
        </p:nvSpPr>
        <p:spPr bwMode="auto">
          <a:xfrm>
            <a:off x="2372542"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16</a:t>
            </a:r>
            <a:endParaRPr lang="en-US" sz="1400">
              <a:latin typeface="Arial Narrow" pitchFamily="34" charset="0"/>
            </a:endParaRPr>
          </a:p>
        </p:txBody>
      </p:sp>
      <p:sp>
        <p:nvSpPr>
          <p:cNvPr id="38" name="ZoneTexte 103"/>
          <p:cNvSpPr txBox="1">
            <a:spLocks noChangeArrowheads="1"/>
          </p:cNvSpPr>
          <p:nvPr/>
        </p:nvSpPr>
        <p:spPr bwMode="auto">
          <a:xfrm>
            <a:off x="2642617"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17</a:t>
            </a:r>
            <a:endParaRPr lang="en-US" sz="1400">
              <a:latin typeface="Arial Narrow" pitchFamily="34" charset="0"/>
            </a:endParaRPr>
          </a:p>
        </p:txBody>
      </p:sp>
      <p:sp>
        <p:nvSpPr>
          <p:cNvPr id="39" name="ZoneTexte 104"/>
          <p:cNvSpPr txBox="1">
            <a:spLocks noChangeArrowheads="1"/>
          </p:cNvSpPr>
          <p:nvPr/>
        </p:nvSpPr>
        <p:spPr bwMode="auto">
          <a:xfrm>
            <a:off x="2912693"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18</a:t>
            </a:r>
            <a:endParaRPr lang="en-US" sz="1400">
              <a:latin typeface="Arial Narrow" pitchFamily="34" charset="0"/>
            </a:endParaRPr>
          </a:p>
        </p:txBody>
      </p:sp>
      <p:sp>
        <p:nvSpPr>
          <p:cNvPr id="40" name="ZoneTexte 105"/>
          <p:cNvSpPr txBox="1">
            <a:spLocks noChangeArrowheads="1"/>
          </p:cNvSpPr>
          <p:nvPr/>
        </p:nvSpPr>
        <p:spPr bwMode="auto">
          <a:xfrm>
            <a:off x="3181308"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19</a:t>
            </a:r>
            <a:endParaRPr lang="en-US" sz="1400">
              <a:latin typeface="Arial Narrow" pitchFamily="34" charset="0"/>
            </a:endParaRPr>
          </a:p>
        </p:txBody>
      </p:sp>
      <p:sp>
        <p:nvSpPr>
          <p:cNvPr id="41" name="ZoneTexte 106"/>
          <p:cNvSpPr txBox="1">
            <a:spLocks noChangeArrowheads="1"/>
          </p:cNvSpPr>
          <p:nvPr/>
        </p:nvSpPr>
        <p:spPr bwMode="auto">
          <a:xfrm>
            <a:off x="3449923"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20</a:t>
            </a:r>
            <a:endParaRPr lang="en-US" sz="1400">
              <a:latin typeface="Arial Narrow" pitchFamily="34" charset="0"/>
            </a:endParaRPr>
          </a:p>
        </p:txBody>
      </p:sp>
      <p:sp>
        <p:nvSpPr>
          <p:cNvPr id="42" name="ZoneTexte 107"/>
          <p:cNvSpPr txBox="1">
            <a:spLocks noChangeArrowheads="1"/>
          </p:cNvSpPr>
          <p:nvPr/>
        </p:nvSpPr>
        <p:spPr bwMode="auto">
          <a:xfrm>
            <a:off x="3719998"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21</a:t>
            </a:r>
            <a:endParaRPr lang="en-US" sz="1400">
              <a:latin typeface="Arial Narrow" pitchFamily="34" charset="0"/>
            </a:endParaRPr>
          </a:p>
        </p:txBody>
      </p:sp>
      <p:cxnSp>
        <p:nvCxnSpPr>
          <p:cNvPr id="43" name="Connecteur droit 73"/>
          <p:cNvCxnSpPr>
            <a:cxnSpLocks noChangeShapeType="1"/>
          </p:cNvCxnSpPr>
          <p:nvPr/>
        </p:nvCxnSpPr>
        <p:spPr bwMode="auto">
          <a:xfrm>
            <a:off x="4247011" y="6175632"/>
            <a:ext cx="0" cy="138304"/>
          </a:xfrm>
          <a:prstGeom prst="line">
            <a:avLst/>
          </a:prstGeom>
          <a:noFill/>
          <a:ln w="9525" algn="ctr">
            <a:solidFill>
              <a:schemeClr val="bg1"/>
            </a:solidFill>
            <a:round/>
            <a:headEnd/>
            <a:tailEnd/>
          </a:ln>
        </p:spPr>
      </p:cxnSp>
      <p:sp>
        <p:nvSpPr>
          <p:cNvPr id="44" name="ZoneTexte 107"/>
          <p:cNvSpPr txBox="1">
            <a:spLocks noChangeArrowheads="1"/>
          </p:cNvSpPr>
          <p:nvPr/>
        </p:nvSpPr>
        <p:spPr bwMode="auto">
          <a:xfrm>
            <a:off x="4036790" y="6284738"/>
            <a:ext cx="245000" cy="297930"/>
          </a:xfrm>
          <a:prstGeom prst="rect">
            <a:avLst/>
          </a:prstGeom>
          <a:noFill/>
          <a:ln w="9525">
            <a:noFill/>
            <a:miter lim="800000"/>
            <a:headEnd/>
            <a:tailEnd/>
          </a:ln>
        </p:spPr>
        <p:txBody>
          <a:bodyPr wrap="none">
            <a:spAutoFit/>
          </a:bodyPr>
          <a:lstStyle/>
          <a:p>
            <a:r>
              <a:rPr lang="fr-BE" sz="1400">
                <a:latin typeface="Arial Narrow" pitchFamily="34" charset="0"/>
              </a:rPr>
              <a:t>0</a:t>
            </a:r>
            <a:endParaRPr lang="en-US" sz="1400">
              <a:latin typeface="Arial Narrow" pitchFamily="34" charset="0"/>
            </a:endParaRPr>
          </a:p>
        </p:txBody>
      </p:sp>
      <p:grpSp>
        <p:nvGrpSpPr>
          <p:cNvPr id="45" name="Group 142"/>
          <p:cNvGrpSpPr>
            <a:grpSpLocks/>
          </p:cNvGrpSpPr>
          <p:nvPr/>
        </p:nvGrpSpPr>
        <p:grpSpPr bwMode="auto">
          <a:xfrm>
            <a:off x="1203189" y="5937441"/>
            <a:ext cx="265696" cy="138304"/>
            <a:chOff x="2381" y="2024"/>
            <a:chExt cx="271" cy="136"/>
          </a:xfrm>
        </p:grpSpPr>
        <p:sp>
          <p:nvSpPr>
            <p:cNvPr id="172" name="Oval 14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3" name="Oval 14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4" name="Oval 14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5" name="Oval 14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6" name="Oval 14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6" name="Group 148"/>
          <p:cNvGrpSpPr>
            <a:grpSpLocks/>
          </p:cNvGrpSpPr>
          <p:nvPr/>
        </p:nvGrpSpPr>
        <p:grpSpPr bwMode="auto">
          <a:xfrm>
            <a:off x="938953" y="5937441"/>
            <a:ext cx="265696" cy="138304"/>
            <a:chOff x="2381" y="2024"/>
            <a:chExt cx="271" cy="136"/>
          </a:xfrm>
        </p:grpSpPr>
        <p:sp>
          <p:nvSpPr>
            <p:cNvPr id="167" name="Oval 14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8" name="Oval 15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9" name="Oval 15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0" name="Oval 15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1" name="Oval 15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7" name="Group 154"/>
          <p:cNvGrpSpPr>
            <a:grpSpLocks/>
          </p:cNvGrpSpPr>
          <p:nvPr/>
        </p:nvGrpSpPr>
        <p:grpSpPr bwMode="auto">
          <a:xfrm>
            <a:off x="738951" y="5937441"/>
            <a:ext cx="265696" cy="138304"/>
            <a:chOff x="2381" y="2024"/>
            <a:chExt cx="271" cy="136"/>
          </a:xfrm>
        </p:grpSpPr>
        <p:sp>
          <p:nvSpPr>
            <p:cNvPr id="162" name="Oval 15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3" name="Oval 15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4" name="Oval 15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5" name="Oval 15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6" name="Oval 15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8" name="Group 178"/>
          <p:cNvGrpSpPr>
            <a:grpSpLocks/>
          </p:cNvGrpSpPr>
          <p:nvPr/>
        </p:nvGrpSpPr>
        <p:grpSpPr bwMode="auto">
          <a:xfrm>
            <a:off x="2727289" y="5937441"/>
            <a:ext cx="265696" cy="138304"/>
            <a:chOff x="2381" y="2024"/>
            <a:chExt cx="271" cy="136"/>
          </a:xfrm>
        </p:grpSpPr>
        <p:sp>
          <p:nvSpPr>
            <p:cNvPr id="157" name="Oval 17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8" name="Oval 18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9" name="Oval 18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0" name="Oval 18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1" name="Oval 18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9" name="Group 184"/>
          <p:cNvGrpSpPr>
            <a:grpSpLocks/>
          </p:cNvGrpSpPr>
          <p:nvPr/>
        </p:nvGrpSpPr>
        <p:grpSpPr bwMode="auto">
          <a:xfrm>
            <a:off x="2463054" y="5937441"/>
            <a:ext cx="265696" cy="138304"/>
            <a:chOff x="2381" y="2024"/>
            <a:chExt cx="271" cy="136"/>
          </a:xfrm>
        </p:grpSpPr>
        <p:sp>
          <p:nvSpPr>
            <p:cNvPr id="152" name="Oval 18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3" name="Oval 18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4" name="Oval 18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5" name="Oval 18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6" name="Oval 18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0" name="Group 190"/>
          <p:cNvGrpSpPr>
            <a:grpSpLocks/>
          </p:cNvGrpSpPr>
          <p:nvPr/>
        </p:nvGrpSpPr>
        <p:grpSpPr bwMode="auto">
          <a:xfrm>
            <a:off x="2263052" y="5937441"/>
            <a:ext cx="265696" cy="138304"/>
            <a:chOff x="2381" y="2024"/>
            <a:chExt cx="271" cy="136"/>
          </a:xfrm>
        </p:grpSpPr>
        <p:sp>
          <p:nvSpPr>
            <p:cNvPr id="147" name="Oval 19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8" name="Oval 19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9" name="Oval 19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0" name="Oval 19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1" name="Oval 19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1" name="Group 196"/>
          <p:cNvGrpSpPr>
            <a:grpSpLocks/>
          </p:cNvGrpSpPr>
          <p:nvPr/>
        </p:nvGrpSpPr>
        <p:grpSpPr bwMode="auto">
          <a:xfrm>
            <a:off x="1998816" y="5937441"/>
            <a:ext cx="265696" cy="138304"/>
            <a:chOff x="2381" y="2024"/>
            <a:chExt cx="271" cy="136"/>
          </a:xfrm>
        </p:grpSpPr>
        <p:sp>
          <p:nvSpPr>
            <p:cNvPr id="142" name="Oval 19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3" name="Oval 19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4" name="Oval 19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5" name="Oval 20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6" name="Oval 20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2" name="Group 202"/>
          <p:cNvGrpSpPr>
            <a:grpSpLocks/>
          </p:cNvGrpSpPr>
          <p:nvPr/>
        </p:nvGrpSpPr>
        <p:grpSpPr bwMode="auto">
          <a:xfrm>
            <a:off x="1734580" y="5937441"/>
            <a:ext cx="265696" cy="138304"/>
            <a:chOff x="2381" y="2024"/>
            <a:chExt cx="271" cy="136"/>
          </a:xfrm>
        </p:grpSpPr>
        <p:sp>
          <p:nvSpPr>
            <p:cNvPr id="137" name="Oval 20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8" name="Oval 20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9" name="Oval 20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0" name="Oval 20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1" name="Oval 20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3" name="Group 208"/>
          <p:cNvGrpSpPr>
            <a:grpSpLocks/>
          </p:cNvGrpSpPr>
          <p:nvPr/>
        </p:nvGrpSpPr>
        <p:grpSpPr bwMode="auto">
          <a:xfrm>
            <a:off x="1468884" y="5937441"/>
            <a:ext cx="265696" cy="138304"/>
            <a:chOff x="2381" y="2024"/>
            <a:chExt cx="271" cy="136"/>
          </a:xfrm>
        </p:grpSpPr>
        <p:sp>
          <p:nvSpPr>
            <p:cNvPr id="132" name="Oval 20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3" name="Oval 21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4" name="Oval 21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5" name="Oval 21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6" name="Oval 21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4" name="Group 214"/>
          <p:cNvGrpSpPr>
            <a:grpSpLocks/>
          </p:cNvGrpSpPr>
          <p:nvPr/>
        </p:nvGrpSpPr>
        <p:grpSpPr bwMode="auto">
          <a:xfrm>
            <a:off x="3920000" y="5937441"/>
            <a:ext cx="265696" cy="138304"/>
            <a:chOff x="2381" y="2024"/>
            <a:chExt cx="271" cy="136"/>
          </a:xfrm>
        </p:grpSpPr>
        <p:sp>
          <p:nvSpPr>
            <p:cNvPr id="127" name="Oval 21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8" name="Oval 21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9" name="Oval 21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0" name="Oval 21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1" name="Oval 21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5" name="Group 220"/>
          <p:cNvGrpSpPr>
            <a:grpSpLocks/>
          </p:cNvGrpSpPr>
          <p:nvPr/>
        </p:nvGrpSpPr>
        <p:grpSpPr bwMode="auto">
          <a:xfrm>
            <a:off x="3719998" y="5937441"/>
            <a:ext cx="265696" cy="138304"/>
            <a:chOff x="2381" y="2024"/>
            <a:chExt cx="271" cy="136"/>
          </a:xfrm>
        </p:grpSpPr>
        <p:sp>
          <p:nvSpPr>
            <p:cNvPr id="122" name="Oval 22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3" name="Oval 22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4" name="Oval 22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5" name="Oval 22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6" name="Oval 22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6" name="Group 226"/>
          <p:cNvGrpSpPr>
            <a:grpSpLocks/>
          </p:cNvGrpSpPr>
          <p:nvPr/>
        </p:nvGrpSpPr>
        <p:grpSpPr bwMode="auto">
          <a:xfrm>
            <a:off x="3455763" y="5937441"/>
            <a:ext cx="265696" cy="138304"/>
            <a:chOff x="2381" y="2024"/>
            <a:chExt cx="271" cy="136"/>
          </a:xfrm>
        </p:grpSpPr>
        <p:sp>
          <p:nvSpPr>
            <p:cNvPr id="117" name="Oval 22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8" name="Oval 22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9" name="Oval 22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0" name="Oval 23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1" name="Oval 23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7" name="Group 232"/>
          <p:cNvGrpSpPr>
            <a:grpSpLocks/>
          </p:cNvGrpSpPr>
          <p:nvPr/>
        </p:nvGrpSpPr>
        <p:grpSpPr bwMode="auto">
          <a:xfrm>
            <a:off x="3191527" y="5937441"/>
            <a:ext cx="265696" cy="138304"/>
            <a:chOff x="2381" y="2024"/>
            <a:chExt cx="271" cy="136"/>
          </a:xfrm>
        </p:grpSpPr>
        <p:sp>
          <p:nvSpPr>
            <p:cNvPr id="112" name="Oval 23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3" name="Oval 23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4" name="Oval 23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5" name="Oval 23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6" name="Oval 23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8" name="Group 238"/>
          <p:cNvGrpSpPr>
            <a:grpSpLocks/>
          </p:cNvGrpSpPr>
          <p:nvPr/>
        </p:nvGrpSpPr>
        <p:grpSpPr bwMode="auto">
          <a:xfrm>
            <a:off x="2925831" y="5937441"/>
            <a:ext cx="265696" cy="138304"/>
            <a:chOff x="2381" y="2024"/>
            <a:chExt cx="271" cy="136"/>
          </a:xfrm>
        </p:grpSpPr>
        <p:sp>
          <p:nvSpPr>
            <p:cNvPr id="107" name="Oval 23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8" name="Oval 24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9" name="Oval 24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0" name="Oval 24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1" name="Oval 24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60" name="Group 296"/>
          <p:cNvGrpSpPr>
            <a:grpSpLocks/>
          </p:cNvGrpSpPr>
          <p:nvPr/>
        </p:nvGrpSpPr>
        <p:grpSpPr bwMode="auto">
          <a:xfrm>
            <a:off x="938953" y="5519456"/>
            <a:ext cx="331389" cy="417986"/>
            <a:chOff x="975" y="3158"/>
            <a:chExt cx="227" cy="272"/>
          </a:xfrm>
        </p:grpSpPr>
        <p:sp>
          <p:nvSpPr>
            <p:cNvPr id="98" name="Oval 29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99" name="Oval 298"/>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0" name="Oval 299"/>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1" name="Oval 300"/>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2" name="Oval 301"/>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3" name="Oval 302"/>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4" name="Oval 303"/>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5" name="Oval 304"/>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6" name="Oval 305"/>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grpSp>
      <p:sp>
        <p:nvSpPr>
          <p:cNvPr id="61" name="Oval 306"/>
          <p:cNvSpPr>
            <a:spLocks noChangeArrowheads="1"/>
          </p:cNvSpPr>
          <p:nvPr/>
        </p:nvSpPr>
        <p:spPr bwMode="auto">
          <a:xfrm rot="558167">
            <a:off x="1852059" y="3941074"/>
            <a:ext cx="462777" cy="488674"/>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grpSp>
        <p:nvGrpSpPr>
          <p:cNvPr id="62" name="Group 318"/>
          <p:cNvGrpSpPr>
            <a:grpSpLocks/>
          </p:cNvGrpSpPr>
          <p:nvPr/>
        </p:nvGrpSpPr>
        <p:grpSpPr bwMode="auto">
          <a:xfrm>
            <a:off x="2278703" y="3239986"/>
            <a:ext cx="985410" cy="800628"/>
            <a:chOff x="3673" y="1783"/>
            <a:chExt cx="675" cy="521"/>
          </a:xfrm>
        </p:grpSpPr>
        <p:sp>
          <p:nvSpPr>
            <p:cNvPr id="95" name="Oval 319"/>
            <p:cNvSpPr>
              <a:spLocks noChangeArrowheads="1"/>
            </p:cNvSpPr>
            <p:nvPr/>
          </p:nvSpPr>
          <p:spPr bwMode="auto">
            <a:xfrm rot="558167">
              <a:off x="3673" y="1987"/>
              <a:ext cx="317" cy="317"/>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96" name="Oval 320"/>
            <p:cNvSpPr>
              <a:spLocks noChangeArrowheads="1"/>
            </p:cNvSpPr>
            <p:nvPr/>
          </p:nvSpPr>
          <p:spPr bwMode="auto">
            <a:xfrm rot="558167">
              <a:off x="3986" y="1783"/>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grpSp>
      <p:sp>
        <p:nvSpPr>
          <p:cNvPr id="63" name="Oval 327"/>
          <p:cNvSpPr>
            <a:spLocks noChangeArrowheads="1"/>
          </p:cNvSpPr>
          <p:nvPr/>
        </p:nvSpPr>
        <p:spPr bwMode="auto">
          <a:xfrm>
            <a:off x="1467425" y="4334651"/>
            <a:ext cx="398543" cy="417986"/>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sp>
        <p:nvSpPr>
          <p:cNvPr id="64" name="Oval 330"/>
          <p:cNvSpPr>
            <a:spLocks noChangeArrowheads="1"/>
          </p:cNvSpPr>
          <p:nvPr/>
        </p:nvSpPr>
        <p:spPr bwMode="auto">
          <a:xfrm rot="655987">
            <a:off x="1054978" y="5059922"/>
            <a:ext cx="264235" cy="279682"/>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5" name="Oval 331"/>
          <p:cNvSpPr>
            <a:spLocks noChangeArrowheads="1"/>
          </p:cNvSpPr>
          <p:nvPr/>
        </p:nvSpPr>
        <p:spPr bwMode="auto">
          <a:xfrm rot="655987">
            <a:off x="1157261" y="4867998"/>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6" name="Oval 332"/>
          <p:cNvSpPr>
            <a:spLocks noChangeArrowheads="1"/>
          </p:cNvSpPr>
          <p:nvPr/>
        </p:nvSpPr>
        <p:spPr bwMode="auto">
          <a:xfrm rot="655987">
            <a:off x="1325354" y="4689321"/>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7" name="Oval 339"/>
          <p:cNvSpPr>
            <a:spLocks noChangeArrowheads="1"/>
          </p:cNvSpPr>
          <p:nvPr/>
        </p:nvSpPr>
        <p:spPr bwMode="auto">
          <a:xfrm>
            <a:off x="938953" y="5310464"/>
            <a:ext cx="264235" cy="278145"/>
          </a:xfrm>
          <a:prstGeom prst="ellipse">
            <a:avLst/>
          </a:prstGeom>
          <a:solidFill>
            <a:srgbClr val="FF9933"/>
          </a:solidFill>
          <a:ln w="9525">
            <a:solidFill>
              <a:schemeClr val="tx1"/>
            </a:solidFill>
            <a:round/>
            <a:headEnd/>
            <a:tailEnd/>
          </a:ln>
        </p:spPr>
        <p:txBody>
          <a:bodyPr wrap="none" anchor="ctr"/>
          <a:lstStyle/>
          <a:p>
            <a:pPr algn="ctr"/>
            <a:endParaRPr lang="fr-FR"/>
          </a:p>
        </p:txBody>
      </p:sp>
      <p:cxnSp>
        <p:nvCxnSpPr>
          <p:cNvPr id="74" name="Connecteur droit 50"/>
          <p:cNvCxnSpPr>
            <a:cxnSpLocks noChangeShapeType="1"/>
          </p:cNvCxnSpPr>
          <p:nvPr/>
        </p:nvCxnSpPr>
        <p:spPr bwMode="auto">
          <a:xfrm>
            <a:off x="738951" y="6074977"/>
            <a:ext cx="3664995" cy="1383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Connecteur droit 62"/>
          <p:cNvCxnSpPr>
            <a:cxnSpLocks noChangeShapeType="1"/>
          </p:cNvCxnSpPr>
          <p:nvPr/>
        </p:nvCxnSpPr>
        <p:spPr bwMode="auto">
          <a:xfrm>
            <a:off x="1001727"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 name="Connecteur droit 63"/>
          <p:cNvCxnSpPr>
            <a:cxnSpLocks noChangeShapeType="1"/>
          </p:cNvCxnSpPr>
          <p:nvPr/>
        </p:nvCxnSpPr>
        <p:spPr bwMode="auto">
          <a:xfrm>
            <a:off x="1268883"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7" name="Connecteur droit 64"/>
          <p:cNvCxnSpPr>
            <a:cxnSpLocks noChangeShapeType="1"/>
          </p:cNvCxnSpPr>
          <p:nvPr/>
        </p:nvCxnSpPr>
        <p:spPr bwMode="auto">
          <a:xfrm>
            <a:off x="1540418"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8" name="Connecteur droit 65"/>
          <p:cNvCxnSpPr>
            <a:cxnSpLocks noChangeShapeType="1"/>
          </p:cNvCxnSpPr>
          <p:nvPr/>
        </p:nvCxnSpPr>
        <p:spPr bwMode="auto">
          <a:xfrm>
            <a:off x="1809034"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9" name="Connecteur droit 66"/>
          <p:cNvCxnSpPr>
            <a:cxnSpLocks noChangeShapeType="1"/>
          </p:cNvCxnSpPr>
          <p:nvPr/>
        </p:nvCxnSpPr>
        <p:spPr bwMode="auto">
          <a:xfrm>
            <a:off x="2079108"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 name="Connecteur droit 67"/>
          <p:cNvCxnSpPr>
            <a:cxnSpLocks noChangeShapeType="1"/>
          </p:cNvCxnSpPr>
          <p:nvPr/>
        </p:nvCxnSpPr>
        <p:spPr bwMode="auto">
          <a:xfrm>
            <a:off x="2349184"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1" name="Connecteur droit 68"/>
          <p:cNvCxnSpPr>
            <a:cxnSpLocks noChangeShapeType="1"/>
          </p:cNvCxnSpPr>
          <p:nvPr/>
        </p:nvCxnSpPr>
        <p:spPr bwMode="auto">
          <a:xfrm>
            <a:off x="2619259"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2" name="Connecteur droit 69"/>
          <p:cNvCxnSpPr>
            <a:cxnSpLocks noChangeShapeType="1"/>
          </p:cNvCxnSpPr>
          <p:nvPr/>
        </p:nvCxnSpPr>
        <p:spPr bwMode="auto">
          <a:xfrm>
            <a:off x="2889335"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3" name="Connecteur droit 70"/>
          <p:cNvCxnSpPr>
            <a:cxnSpLocks noChangeShapeType="1"/>
          </p:cNvCxnSpPr>
          <p:nvPr/>
        </p:nvCxnSpPr>
        <p:spPr bwMode="auto">
          <a:xfrm>
            <a:off x="3157950"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4" name="Connecteur droit 71"/>
          <p:cNvCxnSpPr>
            <a:cxnSpLocks noChangeShapeType="1"/>
          </p:cNvCxnSpPr>
          <p:nvPr/>
        </p:nvCxnSpPr>
        <p:spPr bwMode="auto">
          <a:xfrm>
            <a:off x="3426566"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5" name="Connecteur droit 72"/>
          <p:cNvCxnSpPr>
            <a:cxnSpLocks noChangeShapeType="1"/>
          </p:cNvCxnSpPr>
          <p:nvPr/>
        </p:nvCxnSpPr>
        <p:spPr bwMode="auto">
          <a:xfrm>
            <a:off x="3696640"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Connecteur droit 73"/>
          <p:cNvCxnSpPr>
            <a:cxnSpLocks noChangeShapeType="1"/>
          </p:cNvCxnSpPr>
          <p:nvPr/>
        </p:nvCxnSpPr>
        <p:spPr bwMode="auto">
          <a:xfrm>
            <a:off x="3966716"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7" name="Connecteur droit 73"/>
          <p:cNvCxnSpPr>
            <a:cxnSpLocks noChangeShapeType="1"/>
          </p:cNvCxnSpPr>
          <p:nvPr/>
        </p:nvCxnSpPr>
        <p:spPr bwMode="auto">
          <a:xfrm>
            <a:off x="4223653" y="6074977"/>
            <a:ext cx="0" cy="13830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78" name="Group 151"/>
          <p:cNvGrpSpPr>
            <a:grpSpLocks/>
          </p:cNvGrpSpPr>
          <p:nvPr/>
        </p:nvGrpSpPr>
        <p:grpSpPr bwMode="auto">
          <a:xfrm>
            <a:off x="243105" y="1583880"/>
            <a:ext cx="561976" cy="4524375"/>
            <a:chOff x="476" y="572"/>
            <a:chExt cx="354" cy="2850"/>
          </a:xfrm>
        </p:grpSpPr>
        <p:sp>
          <p:nvSpPr>
            <p:cNvPr id="179" name="Text Box 128"/>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180" name="Group 150"/>
            <p:cNvGrpSpPr>
              <a:grpSpLocks/>
            </p:cNvGrpSpPr>
            <p:nvPr/>
          </p:nvGrpSpPr>
          <p:grpSpPr bwMode="auto">
            <a:xfrm>
              <a:off x="476" y="572"/>
              <a:ext cx="354" cy="2800"/>
              <a:chOff x="463" y="675"/>
              <a:chExt cx="354" cy="2800"/>
            </a:xfrm>
          </p:grpSpPr>
          <p:grpSp>
            <p:nvGrpSpPr>
              <p:cNvPr id="181" name="Group 147"/>
              <p:cNvGrpSpPr>
                <a:grpSpLocks/>
              </p:cNvGrpSpPr>
              <p:nvPr/>
            </p:nvGrpSpPr>
            <p:grpSpPr bwMode="auto">
              <a:xfrm>
                <a:off x="521" y="935"/>
                <a:ext cx="296" cy="2540"/>
                <a:chOff x="521" y="935"/>
                <a:chExt cx="296" cy="2540"/>
              </a:xfrm>
            </p:grpSpPr>
            <p:sp>
              <p:nvSpPr>
                <p:cNvPr id="183" name="Line 108"/>
                <p:cNvSpPr>
                  <a:spLocks noChangeShapeType="1"/>
                </p:cNvSpPr>
                <p:nvPr/>
              </p:nvSpPr>
              <p:spPr bwMode="auto">
                <a:xfrm flipV="1">
                  <a:off x="521" y="981"/>
                  <a:ext cx="0" cy="249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4" name="Line 109"/>
                <p:cNvSpPr>
                  <a:spLocks noChangeShapeType="1"/>
                </p:cNvSpPr>
                <p:nvPr/>
              </p:nvSpPr>
              <p:spPr bwMode="auto">
                <a:xfrm>
                  <a:off x="521" y="347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5" name="Line 110"/>
                <p:cNvSpPr>
                  <a:spLocks noChangeShapeType="1"/>
                </p:cNvSpPr>
                <p:nvPr/>
              </p:nvSpPr>
              <p:spPr bwMode="auto">
                <a:xfrm>
                  <a:off x="521" y="333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6" name="Line 111"/>
                <p:cNvSpPr>
                  <a:spLocks noChangeShapeType="1"/>
                </p:cNvSpPr>
                <p:nvPr/>
              </p:nvSpPr>
              <p:spPr bwMode="auto">
                <a:xfrm>
                  <a:off x="521" y="320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7" name="Line 112"/>
                <p:cNvSpPr>
                  <a:spLocks noChangeShapeType="1"/>
                </p:cNvSpPr>
                <p:nvPr/>
              </p:nvSpPr>
              <p:spPr bwMode="auto">
                <a:xfrm>
                  <a:off x="521" y="306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8" name="Line 113"/>
                <p:cNvSpPr>
                  <a:spLocks noChangeShapeType="1"/>
                </p:cNvSpPr>
                <p:nvPr/>
              </p:nvSpPr>
              <p:spPr bwMode="auto">
                <a:xfrm>
                  <a:off x="521" y="293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9" name="Line 114"/>
                <p:cNvSpPr>
                  <a:spLocks noChangeShapeType="1"/>
                </p:cNvSpPr>
                <p:nvPr/>
              </p:nvSpPr>
              <p:spPr bwMode="auto">
                <a:xfrm>
                  <a:off x="521" y="279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0" name="Line 115"/>
                <p:cNvSpPr>
                  <a:spLocks noChangeShapeType="1"/>
                </p:cNvSpPr>
                <p:nvPr/>
              </p:nvSpPr>
              <p:spPr bwMode="auto">
                <a:xfrm>
                  <a:off x="521" y="265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1" name="Line 116"/>
                <p:cNvSpPr>
                  <a:spLocks noChangeShapeType="1"/>
                </p:cNvSpPr>
                <p:nvPr/>
              </p:nvSpPr>
              <p:spPr bwMode="auto">
                <a:xfrm>
                  <a:off x="521" y="252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2" name="Line 117"/>
                <p:cNvSpPr>
                  <a:spLocks noChangeShapeType="1"/>
                </p:cNvSpPr>
                <p:nvPr/>
              </p:nvSpPr>
              <p:spPr bwMode="auto">
                <a:xfrm>
                  <a:off x="521" y="238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3" name="Line 118"/>
                <p:cNvSpPr>
                  <a:spLocks noChangeShapeType="1"/>
                </p:cNvSpPr>
                <p:nvPr/>
              </p:nvSpPr>
              <p:spPr bwMode="auto">
                <a:xfrm>
                  <a:off x="521" y="225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4" name="Line 119"/>
                <p:cNvSpPr>
                  <a:spLocks noChangeShapeType="1"/>
                </p:cNvSpPr>
                <p:nvPr/>
              </p:nvSpPr>
              <p:spPr bwMode="auto">
                <a:xfrm>
                  <a:off x="521" y="211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6" name="Line 120"/>
                <p:cNvSpPr>
                  <a:spLocks noChangeShapeType="1"/>
                </p:cNvSpPr>
                <p:nvPr/>
              </p:nvSpPr>
              <p:spPr bwMode="auto">
                <a:xfrm>
                  <a:off x="521" y="197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7" name="Line 121"/>
                <p:cNvSpPr>
                  <a:spLocks noChangeShapeType="1"/>
                </p:cNvSpPr>
                <p:nvPr/>
              </p:nvSpPr>
              <p:spPr bwMode="auto">
                <a:xfrm>
                  <a:off x="521" y="184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8" name="Line 122"/>
                <p:cNvSpPr>
                  <a:spLocks noChangeShapeType="1"/>
                </p:cNvSpPr>
                <p:nvPr/>
              </p:nvSpPr>
              <p:spPr bwMode="auto">
                <a:xfrm>
                  <a:off x="521" y="170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0" name="Line 123"/>
                <p:cNvSpPr>
                  <a:spLocks noChangeShapeType="1"/>
                </p:cNvSpPr>
                <p:nvPr/>
              </p:nvSpPr>
              <p:spPr bwMode="auto">
                <a:xfrm>
                  <a:off x="521" y="1570"/>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1" name="Line 124"/>
                <p:cNvSpPr>
                  <a:spLocks noChangeShapeType="1"/>
                </p:cNvSpPr>
                <p:nvPr/>
              </p:nvSpPr>
              <p:spPr bwMode="auto">
                <a:xfrm>
                  <a:off x="521" y="1434"/>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3" name="Line 125"/>
                <p:cNvSpPr>
                  <a:spLocks noChangeShapeType="1"/>
                </p:cNvSpPr>
                <p:nvPr/>
              </p:nvSpPr>
              <p:spPr bwMode="auto">
                <a:xfrm>
                  <a:off x="521" y="1298"/>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4" name="Line 126"/>
                <p:cNvSpPr>
                  <a:spLocks noChangeShapeType="1"/>
                </p:cNvSpPr>
                <p:nvPr/>
              </p:nvSpPr>
              <p:spPr bwMode="auto">
                <a:xfrm>
                  <a:off x="521" y="116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5" name="Line 127"/>
                <p:cNvSpPr>
                  <a:spLocks noChangeShapeType="1"/>
                </p:cNvSpPr>
                <p:nvPr/>
              </p:nvSpPr>
              <p:spPr bwMode="auto">
                <a:xfrm>
                  <a:off x="521" y="102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6" name="Text Box 129"/>
                <p:cNvSpPr txBox="1">
                  <a:spLocks noChangeArrowheads="1"/>
                </p:cNvSpPr>
                <p:nvPr/>
              </p:nvSpPr>
              <p:spPr bwMode="auto">
                <a:xfrm>
                  <a:off x="612" y="2432"/>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08" name="Text Box 130"/>
                <p:cNvSpPr txBox="1">
                  <a:spLocks noChangeArrowheads="1"/>
                </p:cNvSpPr>
                <p:nvPr/>
              </p:nvSpPr>
              <p:spPr bwMode="auto">
                <a:xfrm>
                  <a:off x="612" y="256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11" name="Text Box 131"/>
                <p:cNvSpPr txBox="1">
                  <a:spLocks noChangeArrowheads="1"/>
                </p:cNvSpPr>
                <p:nvPr/>
              </p:nvSpPr>
              <p:spPr bwMode="auto">
                <a:xfrm>
                  <a:off x="612" y="270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12" name="Text Box 132"/>
                <p:cNvSpPr txBox="1">
                  <a:spLocks noChangeArrowheads="1"/>
                </p:cNvSpPr>
                <p:nvPr/>
              </p:nvSpPr>
              <p:spPr bwMode="auto">
                <a:xfrm>
                  <a:off x="612" y="2840"/>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13" name="Text Box 133"/>
                <p:cNvSpPr txBox="1">
                  <a:spLocks noChangeArrowheads="1"/>
                </p:cNvSpPr>
                <p:nvPr/>
              </p:nvSpPr>
              <p:spPr bwMode="auto">
                <a:xfrm>
                  <a:off x="612" y="297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15" name="Text Box 134"/>
                <p:cNvSpPr txBox="1">
                  <a:spLocks noChangeArrowheads="1"/>
                </p:cNvSpPr>
                <p:nvPr/>
              </p:nvSpPr>
              <p:spPr bwMode="auto">
                <a:xfrm>
                  <a:off x="612" y="31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16" name="Text Box 135"/>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17" name="Text Box 136"/>
                <p:cNvSpPr txBox="1">
                  <a:spLocks noChangeArrowheads="1"/>
                </p:cNvSpPr>
                <p:nvPr/>
              </p:nvSpPr>
              <p:spPr bwMode="auto">
                <a:xfrm>
                  <a:off x="612" y="134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18" name="Text Box 137"/>
                <p:cNvSpPr txBox="1">
                  <a:spLocks noChangeArrowheads="1"/>
                </p:cNvSpPr>
                <p:nvPr/>
              </p:nvSpPr>
              <p:spPr bwMode="auto">
                <a:xfrm>
                  <a:off x="612" y="229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19" name="Text Box 138"/>
                <p:cNvSpPr txBox="1">
                  <a:spLocks noChangeArrowheads="1"/>
                </p:cNvSpPr>
                <p:nvPr/>
              </p:nvSpPr>
              <p:spPr bwMode="auto">
                <a:xfrm>
                  <a:off x="612" y="148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21" name="Text Box 139"/>
                <p:cNvSpPr txBox="1">
                  <a:spLocks noChangeArrowheads="1"/>
                </p:cNvSpPr>
                <p:nvPr/>
              </p:nvSpPr>
              <p:spPr bwMode="auto">
                <a:xfrm>
                  <a:off x="612" y="161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22" name="Text Box 140"/>
                <p:cNvSpPr txBox="1">
                  <a:spLocks noChangeArrowheads="1"/>
                </p:cNvSpPr>
                <p:nvPr/>
              </p:nvSpPr>
              <p:spPr bwMode="auto">
                <a:xfrm>
                  <a:off x="612" y="1752"/>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23" name="Text Box 141"/>
                <p:cNvSpPr txBox="1">
                  <a:spLocks noChangeArrowheads="1"/>
                </p:cNvSpPr>
                <p:nvPr/>
              </p:nvSpPr>
              <p:spPr bwMode="auto">
                <a:xfrm>
                  <a:off x="612" y="1888"/>
                  <a:ext cx="2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dirty="0" smtClean="0">
                      <a:solidFill>
                        <a:schemeClr val="tx1"/>
                      </a:solidFill>
                    </a:rPr>
                    <a:t>13</a:t>
                  </a:r>
                  <a:endParaRPr lang="fr-FR" altLang="fr-FR" sz="1200" dirty="0">
                    <a:solidFill>
                      <a:schemeClr val="tx1"/>
                    </a:solidFill>
                  </a:endParaRPr>
                </a:p>
              </p:txBody>
            </p:sp>
            <p:sp>
              <p:nvSpPr>
                <p:cNvPr id="224" name="Text Box 142"/>
                <p:cNvSpPr txBox="1">
                  <a:spLocks noChangeArrowheads="1"/>
                </p:cNvSpPr>
                <p:nvPr/>
              </p:nvSpPr>
              <p:spPr bwMode="auto">
                <a:xfrm>
                  <a:off x="612" y="202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25" name="Text Box 143"/>
                <p:cNvSpPr txBox="1">
                  <a:spLocks noChangeArrowheads="1"/>
                </p:cNvSpPr>
                <p:nvPr/>
              </p:nvSpPr>
              <p:spPr bwMode="auto">
                <a:xfrm>
                  <a:off x="612" y="216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26" name="Text Box 144"/>
                <p:cNvSpPr txBox="1">
                  <a:spLocks noChangeArrowheads="1"/>
                </p:cNvSpPr>
                <p:nvPr/>
              </p:nvSpPr>
              <p:spPr bwMode="auto">
                <a:xfrm>
                  <a:off x="612" y="1207"/>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27" name="Text Box 145"/>
                <p:cNvSpPr txBox="1">
                  <a:spLocks noChangeArrowheads="1"/>
                </p:cNvSpPr>
                <p:nvPr/>
              </p:nvSpPr>
              <p:spPr bwMode="auto">
                <a:xfrm>
                  <a:off x="612" y="935"/>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28" name="Text Box 146"/>
                <p:cNvSpPr txBox="1">
                  <a:spLocks noChangeArrowheads="1"/>
                </p:cNvSpPr>
                <p:nvPr/>
              </p:nvSpPr>
              <p:spPr bwMode="auto">
                <a:xfrm>
                  <a:off x="612" y="1071"/>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182" name="Text Box 149"/>
              <p:cNvSpPr txBox="1">
                <a:spLocks noChangeArrowheads="1"/>
              </p:cNvSpPr>
              <p:nvPr/>
            </p:nvSpPr>
            <p:spPr bwMode="auto">
              <a:xfrm>
                <a:off x="463" y="675"/>
                <a:ext cx="3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800" dirty="0">
                    <a:solidFill>
                      <a:schemeClr val="tx1"/>
                    </a:solidFill>
                  </a:rPr>
                  <a:t>mm</a:t>
                </a:r>
                <a:endParaRPr lang="fr-FR" altLang="fr-FR" sz="1800" dirty="0">
                  <a:solidFill>
                    <a:schemeClr val="tx1"/>
                  </a:solidFill>
                </a:endParaRPr>
              </a:p>
            </p:txBody>
          </p:sp>
        </p:grpSp>
      </p:grpSp>
      <p:sp>
        <p:nvSpPr>
          <p:cNvPr id="458" name="Rectangle 457"/>
          <p:cNvSpPr/>
          <p:nvPr/>
        </p:nvSpPr>
        <p:spPr>
          <a:xfrm>
            <a:off x="913639" y="2174034"/>
            <a:ext cx="2159143" cy="25439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1" name="Rectangle 4"/>
          <p:cNvSpPr>
            <a:spLocks noChangeArrowheads="1"/>
          </p:cNvSpPr>
          <p:nvPr/>
        </p:nvSpPr>
        <p:spPr bwMode="auto">
          <a:xfrm>
            <a:off x="4021461" y="2208505"/>
            <a:ext cx="331395" cy="3849463"/>
          </a:xfrm>
          <a:prstGeom prst="rect">
            <a:avLst/>
          </a:prstGeom>
          <a:solidFill>
            <a:schemeClr val="accent2">
              <a:lumMod val="75000"/>
              <a:alpha val="31000"/>
            </a:schemeClr>
          </a:solidFill>
          <a:ln w="12700">
            <a:solidFill>
              <a:schemeClr val="tx1"/>
            </a:solidFill>
            <a:miter lim="800000"/>
            <a:headEnd/>
            <a:tailEnd/>
          </a:ln>
        </p:spPr>
        <p:txBody>
          <a:bodyPr wrap="none" anchor="ctr"/>
          <a:lstStyle/>
          <a:p>
            <a:pPr algn="ctr"/>
            <a:endParaRPr lang="fr-FR"/>
          </a:p>
        </p:txBody>
      </p:sp>
      <p:sp>
        <p:nvSpPr>
          <p:cNvPr id="265" name="ZoneTexte 264"/>
          <p:cNvSpPr txBox="1"/>
          <p:nvPr/>
        </p:nvSpPr>
        <p:spPr>
          <a:xfrm>
            <a:off x="7308304" y="5760077"/>
            <a:ext cx="1072858" cy="369332"/>
          </a:xfrm>
          <a:prstGeom prst="rect">
            <a:avLst/>
          </a:prstGeom>
          <a:solidFill>
            <a:schemeClr val="accent3">
              <a:lumMod val="75000"/>
            </a:schemeClr>
          </a:solidFill>
          <a:ln>
            <a:solidFill>
              <a:schemeClr val="tx1"/>
            </a:solidFill>
          </a:ln>
        </p:spPr>
        <p:txBody>
          <a:bodyPr wrap="none" rtlCol="0">
            <a:spAutoFit/>
          </a:bodyPr>
          <a:lstStyle/>
          <a:p>
            <a:r>
              <a:rPr lang="fr-BE" dirty="0" err="1" smtClean="0">
                <a:solidFill>
                  <a:schemeClr val="bg1"/>
                </a:solidFill>
              </a:rPr>
              <a:t>Proestrus</a:t>
            </a:r>
            <a:endParaRPr lang="fr-BE" dirty="0">
              <a:solidFill>
                <a:schemeClr val="bg1"/>
              </a:solidFill>
            </a:endParaRPr>
          </a:p>
        </p:txBody>
      </p:sp>
      <p:sp>
        <p:nvSpPr>
          <p:cNvPr id="266" name="ZoneTexte 265"/>
          <p:cNvSpPr txBox="1"/>
          <p:nvPr/>
        </p:nvSpPr>
        <p:spPr>
          <a:xfrm>
            <a:off x="7308304" y="6217839"/>
            <a:ext cx="908262" cy="369332"/>
          </a:xfrm>
          <a:prstGeom prst="rect">
            <a:avLst/>
          </a:prstGeom>
          <a:solidFill>
            <a:schemeClr val="accent2">
              <a:lumMod val="75000"/>
              <a:alpha val="39000"/>
            </a:schemeClr>
          </a:solidFill>
          <a:ln>
            <a:solidFill>
              <a:schemeClr val="tx1"/>
            </a:solidFill>
          </a:ln>
        </p:spPr>
        <p:txBody>
          <a:bodyPr wrap="none" rtlCol="0">
            <a:spAutoFit/>
          </a:bodyPr>
          <a:lstStyle/>
          <a:p>
            <a:r>
              <a:rPr lang="fr-BE" dirty="0" err="1" smtClean="0"/>
              <a:t>Oestrus</a:t>
            </a:r>
            <a:endParaRPr lang="fr-BE" dirty="0"/>
          </a:p>
        </p:txBody>
      </p:sp>
      <p:sp>
        <p:nvSpPr>
          <p:cNvPr id="220" name="Oval 348"/>
          <p:cNvSpPr>
            <a:spLocks noChangeArrowheads="1"/>
          </p:cNvSpPr>
          <p:nvPr/>
        </p:nvSpPr>
        <p:spPr bwMode="auto">
          <a:xfrm rot="558167">
            <a:off x="3210235" y="2859958"/>
            <a:ext cx="697049" cy="647516"/>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3" name="Flèche vers le bas 2"/>
          <p:cNvSpPr/>
          <p:nvPr/>
        </p:nvSpPr>
        <p:spPr>
          <a:xfrm rot="21022406">
            <a:off x="3420625" y="2266115"/>
            <a:ext cx="439564" cy="374286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2" name="ZoneTexte 231"/>
          <p:cNvSpPr txBox="1"/>
          <p:nvPr/>
        </p:nvSpPr>
        <p:spPr>
          <a:xfrm>
            <a:off x="4172158" y="1026817"/>
            <a:ext cx="2349939" cy="646331"/>
          </a:xfrm>
          <a:prstGeom prst="rect">
            <a:avLst/>
          </a:prstGeom>
          <a:noFill/>
          <a:ln>
            <a:solidFill>
              <a:schemeClr val="tx1"/>
            </a:solidFill>
          </a:ln>
        </p:spPr>
        <p:txBody>
          <a:bodyPr wrap="none" rtlCol="0">
            <a:spAutoFit/>
          </a:bodyPr>
          <a:lstStyle/>
          <a:p>
            <a:r>
              <a:rPr lang="fr-BE" dirty="0" smtClean="0"/>
              <a:t>Chute de la P4 </a:t>
            </a:r>
          </a:p>
          <a:p>
            <a:r>
              <a:rPr lang="fr-BE" dirty="0" smtClean="0"/>
              <a:t>sous l’effet de la PGF2a</a:t>
            </a:r>
            <a:endParaRPr lang="fr-BE" dirty="0"/>
          </a:p>
        </p:txBody>
      </p:sp>
      <p:cxnSp>
        <p:nvCxnSpPr>
          <p:cNvPr id="233" name="Connecteur droit 232"/>
          <p:cNvCxnSpPr/>
          <p:nvPr/>
        </p:nvCxnSpPr>
        <p:spPr>
          <a:xfrm flipV="1">
            <a:off x="3410799" y="1673148"/>
            <a:ext cx="776359" cy="97277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6" name="AutoShape 351"/>
          <p:cNvSpPr>
            <a:spLocks noChangeArrowheads="1"/>
          </p:cNvSpPr>
          <p:nvPr/>
        </p:nvSpPr>
        <p:spPr bwMode="auto">
          <a:xfrm>
            <a:off x="3827669" y="3725419"/>
            <a:ext cx="127368" cy="2355588"/>
          </a:xfrm>
          <a:prstGeom prst="triangle">
            <a:avLst>
              <a:gd name="adj" fmla="val 50000"/>
            </a:avLst>
          </a:prstGeom>
          <a:solidFill>
            <a:srgbClr val="800080"/>
          </a:solidFill>
          <a:ln w="9525" algn="ctr">
            <a:solidFill>
              <a:schemeClr val="tx1"/>
            </a:solidFill>
            <a:miter lim="800000"/>
            <a:headEnd/>
            <a:tailEnd/>
          </a:ln>
        </p:spPr>
        <p:txBody>
          <a:bodyPr wrap="none" anchor="ctr"/>
          <a:lstStyle/>
          <a:p>
            <a:pPr algn="ctr"/>
            <a:endParaRPr lang="fr-FR"/>
          </a:p>
        </p:txBody>
      </p:sp>
      <p:sp>
        <p:nvSpPr>
          <p:cNvPr id="237" name="ZoneTexte 236"/>
          <p:cNvSpPr txBox="1"/>
          <p:nvPr/>
        </p:nvSpPr>
        <p:spPr>
          <a:xfrm>
            <a:off x="4760595" y="5264870"/>
            <a:ext cx="3029653" cy="369332"/>
          </a:xfrm>
          <a:prstGeom prst="rect">
            <a:avLst/>
          </a:prstGeom>
          <a:noFill/>
          <a:ln>
            <a:solidFill>
              <a:schemeClr val="tx1"/>
            </a:solidFill>
          </a:ln>
        </p:spPr>
        <p:txBody>
          <a:bodyPr wrap="square" rtlCol="0">
            <a:spAutoFit/>
          </a:bodyPr>
          <a:lstStyle/>
          <a:p>
            <a:r>
              <a:rPr lang="fr-BE" dirty="0" smtClean="0"/>
              <a:t>Libération tonique de la </a:t>
            </a:r>
            <a:r>
              <a:rPr lang="fr-BE" dirty="0" err="1" smtClean="0"/>
              <a:t>LH</a:t>
            </a:r>
            <a:r>
              <a:rPr lang="fr-BE" dirty="0" smtClean="0"/>
              <a:t> </a:t>
            </a:r>
          </a:p>
        </p:txBody>
      </p:sp>
      <p:cxnSp>
        <p:nvCxnSpPr>
          <p:cNvPr id="238" name="Connecteur droit 237"/>
          <p:cNvCxnSpPr/>
          <p:nvPr/>
        </p:nvCxnSpPr>
        <p:spPr>
          <a:xfrm>
            <a:off x="3837154" y="5452826"/>
            <a:ext cx="876273" cy="1379"/>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9" name="ZoneTexte 238"/>
          <p:cNvSpPr txBox="1"/>
          <p:nvPr/>
        </p:nvSpPr>
        <p:spPr>
          <a:xfrm>
            <a:off x="4670142" y="4031290"/>
            <a:ext cx="3634072" cy="369332"/>
          </a:xfrm>
          <a:prstGeom prst="rect">
            <a:avLst/>
          </a:prstGeom>
          <a:noFill/>
          <a:ln>
            <a:solidFill>
              <a:schemeClr val="tx1"/>
            </a:solidFill>
          </a:ln>
        </p:spPr>
        <p:txBody>
          <a:bodyPr wrap="none" rtlCol="0">
            <a:spAutoFit/>
          </a:bodyPr>
          <a:lstStyle/>
          <a:p>
            <a:r>
              <a:rPr lang="fr-BE" dirty="0" smtClean="0"/>
              <a:t>Poursuite de la croissance folliculaire</a:t>
            </a:r>
            <a:endParaRPr lang="fr-BE" dirty="0"/>
          </a:p>
        </p:txBody>
      </p:sp>
      <p:cxnSp>
        <p:nvCxnSpPr>
          <p:cNvPr id="240" name="Connecteur droit 239"/>
          <p:cNvCxnSpPr/>
          <p:nvPr/>
        </p:nvCxnSpPr>
        <p:spPr>
          <a:xfrm flipV="1">
            <a:off x="5837284" y="4400622"/>
            <a:ext cx="0" cy="86024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1" name="ZoneTexte 240"/>
          <p:cNvSpPr txBox="1"/>
          <p:nvPr/>
        </p:nvSpPr>
        <p:spPr>
          <a:xfrm>
            <a:off x="5012773" y="2915652"/>
            <a:ext cx="3302635" cy="369332"/>
          </a:xfrm>
          <a:prstGeom prst="rect">
            <a:avLst/>
          </a:prstGeom>
          <a:noFill/>
          <a:ln>
            <a:solidFill>
              <a:schemeClr val="tx1"/>
            </a:solidFill>
          </a:ln>
        </p:spPr>
        <p:txBody>
          <a:bodyPr wrap="none" rtlCol="0">
            <a:spAutoFit/>
          </a:bodyPr>
          <a:lstStyle/>
          <a:p>
            <a:r>
              <a:rPr lang="fr-BE" dirty="0" smtClean="0"/>
              <a:t>Synthèse augmentée d’</a:t>
            </a:r>
            <a:r>
              <a:rPr lang="fr-BE" dirty="0" err="1" smtClean="0"/>
              <a:t>oestradiol</a:t>
            </a:r>
            <a:endParaRPr lang="fr-BE" dirty="0"/>
          </a:p>
        </p:txBody>
      </p:sp>
      <p:cxnSp>
        <p:nvCxnSpPr>
          <p:cNvPr id="242" name="Connecteur droit 241"/>
          <p:cNvCxnSpPr/>
          <p:nvPr/>
        </p:nvCxnSpPr>
        <p:spPr>
          <a:xfrm>
            <a:off x="3721459" y="3072774"/>
            <a:ext cx="1291314"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3" name="Connecteur droit 242"/>
          <p:cNvCxnSpPr>
            <a:stCxn id="239" idx="1"/>
          </p:cNvCxnSpPr>
          <p:nvPr/>
        </p:nvCxnSpPr>
        <p:spPr>
          <a:xfrm flipH="1" flipV="1">
            <a:off x="3696640" y="3225536"/>
            <a:ext cx="973502" cy="99042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4" name="ZoneTexte 243"/>
          <p:cNvSpPr txBox="1"/>
          <p:nvPr/>
        </p:nvSpPr>
        <p:spPr>
          <a:xfrm>
            <a:off x="1581628" y="1380760"/>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P1</a:t>
            </a:r>
            <a:endParaRPr lang="fr-BE" sz="3200" dirty="0"/>
          </a:p>
        </p:txBody>
      </p:sp>
      <p:sp>
        <p:nvSpPr>
          <p:cNvPr id="245" name="ZoneTexte 244"/>
          <p:cNvSpPr txBox="1"/>
          <p:nvPr/>
        </p:nvSpPr>
        <p:spPr>
          <a:xfrm>
            <a:off x="3184214" y="1411855"/>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P2</a:t>
            </a:r>
            <a:endParaRPr lang="fr-BE" sz="3200" dirty="0"/>
          </a:p>
        </p:txBody>
      </p:sp>
      <p:grpSp>
        <p:nvGrpSpPr>
          <p:cNvPr id="4" name="Groupe 3"/>
          <p:cNvGrpSpPr/>
          <p:nvPr/>
        </p:nvGrpSpPr>
        <p:grpSpPr>
          <a:xfrm>
            <a:off x="2151235" y="2452323"/>
            <a:ext cx="1038833" cy="3625103"/>
            <a:chOff x="2151235" y="2452323"/>
            <a:chExt cx="1038833" cy="3625103"/>
          </a:xfrm>
        </p:grpSpPr>
        <p:grpSp>
          <p:nvGrpSpPr>
            <p:cNvPr id="73" name="Group 365"/>
            <p:cNvGrpSpPr>
              <a:grpSpLocks/>
            </p:cNvGrpSpPr>
            <p:nvPr/>
          </p:nvGrpSpPr>
          <p:grpSpPr bwMode="auto">
            <a:xfrm>
              <a:off x="2792984" y="2452323"/>
              <a:ext cx="397084" cy="3625103"/>
              <a:chOff x="3969" y="1207"/>
              <a:chExt cx="272" cy="2359"/>
            </a:xfrm>
          </p:grpSpPr>
          <p:sp>
            <p:nvSpPr>
              <p:cNvPr id="92" name="AutoShape 359"/>
              <p:cNvSpPr>
                <a:spLocks noChangeArrowheads="1"/>
              </p:cNvSpPr>
              <p:nvPr/>
            </p:nvSpPr>
            <p:spPr bwMode="auto">
              <a:xfrm>
                <a:off x="3969" y="2523"/>
                <a:ext cx="91" cy="1043"/>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3" name="AutoShape 360"/>
              <p:cNvSpPr>
                <a:spLocks noChangeArrowheads="1"/>
              </p:cNvSpPr>
              <p:nvPr/>
            </p:nvSpPr>
            <p:spPr bwMode="auto">
              <a:xfrm>
                <a:off x="4059" y="1706"/>
                <a:ext cx="91" cy="1860"/>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4" name="AutoShape 361"/>
              <p:cNvSpPr>
                <a:spLocks noChangeArrowheads="1"/>
              </p:cNvSpPr>
              <p:nvPr/>
            </p:nvSpPr>
            <p:spPr bwMode="auto">
              <a:xfrm>
                <a:off x="4150" y="1207"/>
                <a:ext cx="91" cy="2359"/>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grpSp>
        <p:sp>
          <p:nvSpPr>
            <p:cNvPr id="214" name="ZoneTexte 213"/>
            <p:cNvSpPr txBox="1"/>
            <p:nvPr/>
          </p:nvSpPr>
          <p:spPr>
            <a:xfrm>
              <a:off x="2151235" y="5354630"/>
              <a:ext cx="554960" cy="369332"/>
            </a:xfrm>
            <a:prstGeom prst="rect">
              <a:avLst/>
            </a:prstGeom>
            <a:solidFill>
              <a:srgbClr val="0000CC">
                <a:alpha val="38824"/>
              </a:srgbClr>
            </a:solidFill>
            <a:ln>
              <a:solidFill>
                <a:schemeClr val="tx1"/>
              </a:solidFill>
            </a:ln>
          </p:spPr>
          <p:txBody>
            <a:bodyPr wrap="none" rtlCol="0">
              <a:spAutoFit/>
            </a:bodyPr>
            <a:lstStyle/>
            <a:p>
              <a:r>
                <a:rPr lang="fr-BE" dirty="0" smtClean="0"/>
                <a:t>PGF</a:t>
              </a:r>
              <a:endParaRPr lang="fr-BE" dirty="0"/>
            </a:p>
          </p:txBody>
        </p:sp>
      </p:grpSp>
      <p:sp>
        <p:nvSpPr>
          <p:cNvPr id="2" name="Espace réservé du numéro de diapositive 1"/>
          <p:cNvSpPr>
            <a:spLocks noGrp="1"/>
          </p:cNvSpPr>
          <p:nvPr>
            <p:ph type="sldNum" sz="quarter" idx="12"/>
          </p:nvPr>
        </p:nvSpPr>
        <p:spPr/>
        <p:txBody>
          <a:bodyPr/>
          <a:lstStyle/>
          <a:p>
            <a:fld id="{B72B7A4D-DE3F-4347-BAA7-8C6A48B1DC3D}" type="slidenum">
              <a:rPr lang="fr-BE" smtClean="0"/>
              <a:t>11</a:t>
            </a:fld>
            <a:endParaRPr lang="fr-BE"/>
          </a:p>
        </p:txBody>
      </p:sp>
    </p:spTree>
    <p:extLst>
      <p:ext uri="{BB962C8B-B14F-4D97-AF65-F5344CB8AC3E}">
        <p14:creationId xmlns:p14="http://schemas.microsoft.com/office/powerpoint/2010/main" val="53887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2" grpId="0" animBg="1"/>
      <p:bldP spid="236" grpId="0" animBg="1"/>
      <p:bldP spid="237" grpId="0" animBg="1"/>
      <p:bldP spid="239" grpId="0" animBg="1"/>
      <p:bldP spid="2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à coins arrondis 230"/>
          <p:cNvSpPr/>
          <p:nvPr/>
        </p:nvSpPr>
        <p:spPr>
          <a:xfrm>
            <a:off x="1846938" y="141451"/>
            <a:ext cx="5581490" cy="5667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Phase 3 de manifestation : </a:t>
            </a:r>
            <a:r>
              <a:rPr lang="fr-BE" sz="2800" dirty="0" err="1" smtClean="0"/>
              <a:t>oestrus</a:t>
            </a:r>
            <a:r>
              <a:rPr lang="fr-BE" sz="2800" dirty="0" smtClean="0"/>
              <a:t> </a:t>
            </a:r>
          </a:p>
        </p:txBody>
      </p:sp>
      <p:cxnSp>
        <p:nvCxnSpPr>
          <p:cNvPr id="5" name="Connecteur droit 4"/>
          <p:cNvCxnSpPr/>
          <p:nvPr/>
        </p:nvCxnSpPr>
        <p:spPr>
          <a:xfrm>
            <a:off x="-1044624" y="-387424"/>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4"/>
          <p:cNvSpPr>
            <a:spLocks noChangeArrowheads="1"/>
          </p:cNvSpPr>
          <p:nvPr/>
        </p:nvSpPr>
        <p:spPr bwMode="auto">
          <a:xfrm>
            <a:off x="3190067" y="2331196"/>
            <a:ext cx="764970" cy="3849463"/>
          </a:xfrm>
          <a:prstGeom prst="rect">
            <a:avLst/>
          </a:prstGeom>
          <a:solidFill>
            <a:schemeClr val="accent3">
              <a:lumMod val="75000"/>
              <a:alpha val="33000"/>
            </a:schemeClr>
          </a:solidFill>
          <a:ln w="12700">
            <a:solidFill>
              <a:schemeClr val="tx1"/>
            </a:solidFill>
            <a:miter lim="800000"/>
            <a:headEnd/>
            <a:tailEnd/>
          </a:ln>
        </p:spPr>
        <p:txBody>
          <a:bodyPr wrap="none" anchor="ctr"/>
          <a:lstStyle/>
          <a:p>
            <a:pPr algn="ctr"/>
            <a:endParaRPr lang="fr-FR"/>
          </a:p>
        </p:txBody>
      </p:sp>
      <p:cxnSp>
        <p:nvCxnSpPr>
          <p:cNvPr id="19" name="Connecteur droit 62"/>
          <p:cNvCxnSpPr>
            <a:cxnSpLocks noChangeShapeType="1"/>
          </p:cNvCxnSpPr>
          <p:nvPr/>
        </p:nvCxnSpPr>
        <p:spPr bwMode="auto">
          <a:xfrm>
            <a:off x="1025085" y="6303596"/>
            <a:ext cx="0" cy="139841"/>
          </a:xfrm>
          <a:prstGeom prst="line">
            <a:avLst/>
          </a:prstGeom>
          <a:noFill/>
          <a:ln w="9525" algn="ctr">
            <a:solidFill>
              <a:schemeClr val="bg1"/>
            </a:solidFill>
            <a:round/>
            <a:headEnd/>
            <a:tailEnd/>
          </a:ln>
        </p:spPr>
      </p:cxnSp>
      <p:cxnSp>
        <p:nvCxnSpPr>
          <p:cNvPr id="20" name="Connecteur droit 63"/>
          <p:cNvCxnSpPr>
            <a:cxnSpLocks noChangeShapeType="1"/>
          </p:cNvCxnSpPr>
          <p:nvPr/>
        </p:nvCxnSpPr>
        <p:spPr bwMode="auto">
          <a:xfrm>
            <a:off x="1292241" y="6303596"/>
            <a:ext cx="0" cy="139841"/>
          </a:xfrm>
          <a:prstGeom prst="line">
            <a:avLst/>
          </a:prstGeom>
          <a:noFill/>
          <a:ln w="9525" algn="ctr">
            <a:solidFill>
              <a:schemeClr val="bg1"/>
            </a:solidFill>
            <a:round/>
            <a:headEnd/>
            <a:tailEnd/>
          </a:ln>
        </p:spPr>
      </p:cxnSp>
      <p:cxnSp>
        <p:nvCxnSpPr>
          <p:cNvPr id="21" name="Connecteur droit 64"/>
          <p:cNvCxnSpPr>
            <a:cxnSpLocks noChangeShapeType="1"/>
          </p:cNvCxnSpPr>
          <p:nvPr/>
        </p:nvCxnSpPr>
        <p:spPr bwMode="auto">
          <a:xfrm>
            <a:off x="1563776" y="6303596"/>
            <a:ext cx="0" cy="139841"/>
          </a:xfrm>
          <a:prstGeom prst="line">
            <a:avLst/>
          </a:prstGeom>
          <a:noFill/>
          <a:ln w="9525" algn="ctr">
            <a:solidFill>
              <a:schemeClr val="bg1"/>
            </a:solidFill>
            <a:round/>
            <a:headEnd/>
            <a:tailEnd/>
          </a:ln>
        </p:spPr>
      </p:cxnSp>
      <p:cxnSp>
        <p:nvCxnSpPr>
          <p:cNvPr id="22" name="Connecteur droit 65"/>
          <p:cNvCxnSpPr>
            <a:cxnSpLocks noChangeShapeType="1"/>
          </p:cNvCxnSpPr>
          <p:nvPr/>
        </p:nvCxnSpPr>
        <p:spPr bwMode="auto">
          <a:xfrm>
            <a:off x="1832391" y="6303596"/>
            <a:ext cx="0" cy="139841"/>
          </a:xfrm>
          <a:prstGeom prst="line">
            <a:avLst/>
          </a:prstGeom>
          <a:noFill/>
          <a:ln w="9525" algn="ctr">
            <a:solidFill>
              <a:schemeClr val="bg1"/>
            </a:solidFill>
            <a:round/>
            <a:headEnd/>
            <a:tailEnd/>
          </a:ln>
        </p:spPr>
      </p:cxnSp>
      <p:cxnSp>
        <p:nvCxnSpPr>
          <p:cNvPr id="23" name="Connecteur droit 66"/>
          <p:cNvCxnSpPr>
            <a:cxnSpLocks noChangeShapeType="1"/>
          </p:cNvCxnSpPr>
          <p:nvPr/>
        </p:nvCxnSpPr>
        <p:spPr bwMode="auto">
          <a:xfrm>
            <a:off x="2102466" y="6303596"/>
            <a:ext cx="0" cy="139841"/>
          </a:xfrm>
          <a:prstGeom prst="line">
            <a:avLst/>
          </a:prstGeom>
          <a:noFill/>
          <a:ln w="9525" algn="ctr">
            <a:solidFill>
              <a:schemeClr val="bg1"/>
            </a:solidFill>
            <a:round/>
            <a:headEnd/>
            <a:tailEnd/>
          </a:ln>
        </p:spPr>
      </p:cxnSp>
      <p:cxnSp>
        <p:nvCxnSpPr>
          <p:cNvPr id="24" name="Connecteur droit 67"/>
          <p:cNvCxnSpPr>
            <a:cxnSpLocks noChangeShapeType="1"/>
          </p:cNvCxnSpPr>
          <p:nvPr/>
        </p:nvCxnSpPr>
        <p:spPr bwMode="auto">
          <a:xfrm>
            <a:off x="2372542" y="6303596"/>
            <a:ext cx="0" cy="139841"/>
          </a:xfrm>
          <a:prstGeom prst="line">
            <a:avLst/>
          </a:prstGeom>
          <a:noFill/>
          <a:ln w="9525" algn="ctr">
            <a:solidFill>
              <a:schemeClr val="bg1"/>
            </a:solidFill>
            <a:round/>
            <a:headEnd/>
            <a:tailEnd/>
          </a:ln>
        </p:spPr>
      </p:cxnSp>
      <p:cxnSp>
        <p:nvCxnSpPr>
          <p:cNvPr id="25" name="Connecteur droit 68"/>
          <p:cNvCxnSpPr>
            <a:cxnSpLocks noChangeShapeType="1"/>
          </p:cNvCxnSpPr>
          <p:nvPr/>
        </p:nvCxnSpPr>
        <p:spPr bwMode="auto">
          <a:xfrm>
            <a:off x="2642617" y="6303596"/>
            <a:ext cx="0" cy="139841"/>
          </a:xfrm>
          <a:prstGeom prst="line">
            <a:avLst/>
          </a:prstGeom>
          <a:noFill/>
          <a:ln w="9525" algn="ctr">
            <a:solidFill>
              <a:schemeClr val="bg1"/>
            </a:solidFill>
            <a:round/>
            <a:headEnd/>
            <a:tailEnd/>
          </a:ln>
        </p:spPr>
      </p:cxnSp>
      <p:cxnSp>
        <p:nvCxnSpPr>
          <p:cNvPr id="26" name="Connecteur droit 69"/>
          <p:cNvCxnSpPr>
            <a:cxnSpLocks noChangeShapeType="1"/>
          </p:cNvCxnSpPr>
          <p:nvPr/>
        </p:nvCxnSpPr>
        <p:spPr bwMode="auto">
          <a:xfrm>
            <a:off x="2912693" y="6303596"/>
            <a:ext cx="0" cy="139841"/>
          </a:xfrm>
          <a:prstGeom prst="line">
            <a:avLst/>
          </a:prstGeom>
          <a:noFill/>
          <a:ln w="9525" algn="ctr">
            <a:solidFill>
              <a:schemeClr val="bg1"/>
            </a:solidFill>
            <a:round/>
            <a:headEnd/>
            <a:tailEnd/>
          </a:ln>
        </p:spPr>
      </p:cxnSp>
      <p:cxnSp>
        <p:nvCxnSpPr>
          <p:cNvPr id="27" name="Connecteur droit 70"/>
          <p:cNvCxnSpPr>
            <a:cxnSpLocks noChangeShapeType="1"/>
          </p:cNvCxnSpPr>
          <p:nvPr/>
        </p:nvCxnSpPr>
        <p:spPr bwMode="auto">
          <a:xfrm>
            <a:off x="3181308" y="6303596"/>
            <a:ext cx="0" cy="139841"/>
          </a:xfrm>
          <a:prstGeom prst="line">
            <a:avLst/>
          </a:prstGeom>
          <a:noFill/>
          <a:ln w="9525" algn="ctr">
            <a:solidFill>
              <a:schemeClr val="bg1"/>
            </a:solidFill>
            <a:round/>
            <a:headEnd/>
            <a:tailEnd/>
          </a:ln>
        </p:spPr>
      </p:cxnSp>
      <p:cxnSp>
        <p:nvCxnSpPr>
          <p:cNvPr id="28" name="Connecteur droit 71"/>
          <p:cNvCxnSpPr>
            <a:cxnSpLocks noChangeShapeType="1"/>
          </p:cNvCxnSpPr>
          <p:nvPr/>
        </p:nvCxnSpPr>
        <p:spPr bwMode="auto">
          <a:xfrm>
            <a:off x="3449923" y="6303596"/>
            <a:ext cx="0" cy="139841"/>
          </a:xfrm>
          <a:prstGeom prst="line">
            <a:avLst/>
          </a:prstGeom>
          <a:noFill/>
          <a:ln w="9525" algn="ctr">
            <a:solidFill>
              <a:schemeClr val="bg1"/>
            </a:solidFill>
            <a:round/>
            <a:headEnd/>
            <a:tailEnd/>
          </a:ln>
        </p:spPr>
      </p:cxnSp>
      <p:cxnSp>
        <p:nvCxnSpPr>
          <p:cNvPr id="29" name="Connecteur droit 72"/>
          <p:cNvCxnSpPr>
            <a:cxnSpLocks noChangeShapeType="1"/>
          </p:cNvCxnSpPr>
          <p:nvPr/>
        </p:nvCxnSpPr>
        <p:spPr bwMode="auto">
          <a:xfrm>
            <a:off x="3719998" y="6303596"/>
            <a:ext cx="0" cy="139841"/>
          </a:xfrm>
          <a:prstGeom prst="line">
            <a:avLst/>
          </a:prstGeom>
          <a:noFill/>
          <a:ln w="9525" algn="ctr">
            <a:solidFill>
              <a:schemeClr val="bg1"/>
            </a:solidFill>
            <a:round/>
            <a:headEnd/>
            <a:tailEnd/>
          </a:ln>
        </p:spPr>
      </p:cxnSp>
      <p:cxnSp>
        <p:nvCxnSpPr>
          <p:cNvPr id="30" name="Connecteur droit 73"/>
          <p:cNvCxnSpPr>
            <a:cxnSpLocks noChangeShapeType="1"/>
          </p:cNvCxnSpPr>
          <p:nvPr/>
        </p:nvCxnSpPr>
        <p:spPr bwMode="auto">
          <a:xfrm>
            <a:off x="3990074" y="6303596"/>
            <a:ext cx="0" cy="139841"/>
          </a:xfrm>
          <a:prstGeom prst="line">
            <a:avLst/>
          </a:prstGeom>
          <a:noFill/>
          <a:ln w="9525" algn="ctr">
            <a:solidFill>
              <a:schemeClr val="bg1"/>
            </a:solidFill>
            <a:round/>
            <a:headEnd/>
            <a:tailEnd/>
          </a:ln>
        </p:spPr>
      </p:cxnSp>
      <p:sp>
        <p:nvSpPr>
          <p:cNvPr id="31" name="ZoneTexte 96"/>
          <p:cNvSpPr txBox="1">
            <a:spLocks noChangeArrowheads="1"/>
          </p:cNvSpPr>
          <p:nvPr/>
        </p:nvSpPr>
        <p:spPr bwMode="auto">
          <a:xfrm>
            <a:off x="753550"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10</a:t>
            </a:r>
            <a:endParaRPr lang="en-US" sz="1400">
              <a:latin typeface="Arial Narrow" pitchFamily="34" charset="0"/>
            </a:endParaRPr>
          </a:p>
        </p:txBody>
      </p:sp>
      <p:sp>
        <p:nvSpPr>
          <p:cNvPr id="32" name="ZoneTexte 97"/>
          <p:cNvSpPr txBox="1">
            <a:spLocks noChangeArrowheads="1"/>
          </p:cNvSpPr>
          <p:nvPr/>
        </p:nvSpPr>
        <p:spPr bwMode="auto">
          <a:xfrm>
            <a:off x="1025085" y="6443438"/>
            <a:ext cx="310273" cy="297930"/>
          </a:xfrm>
          <a:prstGeom prst="rect">
            <a:avLst/>
          </a:prstGeom>
          <a:noFill/>
          <a:ln w="9525">
            <a:noFill/>
            <a:miter lim="800000"/>
            <a:headEnd/>
            <a:tailEnd/>
          </a:ln>
        </p:spPr>
        <p:txBody>
          <a:bodyPr wrap="none">
            <a:spAutoFit/>
          </a:bodyPr>
          <a:lstStyle/>
          <a:p>
            <a:r>
              <a:rPr lang="fr-BE" sz="1400">
                <a:latin typeface="Arial Narrow" pitchFamily="34" charset="0"/>
              </a:rPr>
              <a:t>11</a:t>
            </a:r>
            <a:endParaRPr lang="en-US" sz="1400">
              <a:latin typeface="Arial Narrow" pitchFamily="34" charset="0"/>
            </a:endParaRPr>
          </a:p>
        </p:txBody>
      </p:sp>
      <p:sp>
        <p:nvSpPr>
          <p:cNvPr id="33" name="ZoneTexte 98"/>
          <p:cNvSpPr txBox="1">
            <a:spLocks noChangeArrowheads="1"/>
          </p:cNvSpPr>
          <p:nvPr/>
        </p:nvSpPr>
        <p:spPr bwMode="auto">
          <a:xfrm>
            <a:off x="1292241"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12</a:t>
            </a:r>
            <a:endParaRPr lang="en-US" sz="1400">
              <a:latin typeface="Arial Narrow" pitchFamily="34" charset="0"/>
            </a:endParaRPr>
          </a:p>
        </p:txBody>
      </p:sp>
      <p:sp>
        <p:nvSpPr>
          <p:cNvPr id="34" name="ZoneTexte 99"/>
          <p:cNvSpPr txBox="1">
            <a:spLocks noChangeArrowheads="1"/>
          </p:cNvSpPr>
          <p:nvPr/>
        </p:nvSpPr>
        <p:spPr bwMode="auto">
          <a:xfrm>
            <a:off x="1563776"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13</a:t>
            </a:r>
            <a:endParaRPr lang="en-US" sz="1400">
              <a:latin typeface="Arial Narrow" pitchFamily="34" charset="0"/>
            </a:endParaRPr>
          </a:p>
        </p:txBody>
      </p:sp>
      <p:sp>
        <p:nvSpPr>
          <p:cNvPr id="35" name="ZoneTexte 100"/>
          <p:cNvSpPr txBox="1">
            <a:spLocks noChangeArrowheads="1"/>
          </p:cNvSpPr>
          <p:nvPr/>
        </p:nvSpPr>
        <p:spPr bwMode="auto">
          <a:xfrm>
            <a:off x="1832391"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14</a:t>
            </a:r>
            <a:endParaRPr lang="en-US" sz="1400">
              <a:latin typeface="Arial Narrow" pitchFamily="34" charset="0"/>
            </a:endParaRPr>
          </a:p>
        </p:txBody>
      </p:sp>
      <p:sp>
        <p:nvSpPr>
          <p:cNvPr id="36" name="ZoneTexte 101"/>
          <p:cNvSpPr txBox="1">
            <a:spLocks noChangeArrowheads="1"/>
          </p:cNvSpPr>
          <p:nvPr/>
        </p:nvSpPr>
        <p:spPr bwMode="auto">
          <a:xfrm>
            <a:off x="2102466"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15</a:t>
            </a:r>
            <a:endParaRPr lang="en-US" sz="1400">
              <a:latin typeface="Arial Narrow" pitchFamily="34" charset="0"/>
            </a:endParaRPr>
          </a:p>
        </p:txBody>
      </p:sp>
      <p:sp>
        <p:nvSpPr>
          <p:cNvPr id="37" name="ZoneTexte 102"/>
          <p:cNvSpPr txBox="1">
            <a:spLocks noChangeArrowheads="1"/>
          </p:cNvSpPr>
          <p:nvPr/>
        </p:nvSpPr>
        <p:spPr bwMode="auto">
          <a:xfrm>
            <a:off x="2372542"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16</a:t>
            </a:r>
            <a:endParaRPr lang="en-US" sz="1400">
              <a:latin typeface="Arial Narrow" pitchFamily="34" charset="0"/>
            </a:endParaRPr>
          </a:p>
        </p:txBody>
      </p:sp>
      <p:sp>
        <p:nvSpPr>
          <p:cNvPr id="38" name="ZoneTexte 103"/>
          <p:cNvSpPr txBox="1">
            <a:spLocks noChangeArrowheads="1"/>
          </p:cNvSpPr>
          <p:nvPr/>
        </p:nvSpPr>
        <p:spPr bwMode="auto">
          <a:xfrm>
            <a:off x="2642617"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17</a:t>
            </a:r>
            <a:endParaRPr lang="en-US" sz="1400">
              <a:latin typeface="Arial Narrow" pitchFamily="34" charset="0"/>
            </a:endParaRPr>
          </a:p>
        </p:txBody>
      </p:sp>
      <p:sp>
        <p:nvSpPr>
          <p:cNvPr id="39" name="ZoneTexte 104"/>
          <p:cNvSpPr txBox="1">
            <a:spLocks noChangeArrowheads="1"/>
          </p:cNvSpPr>
          <p:nvPr/>
        </p:nvSpPr>
        <p:spPr bwMode="auto">
          <a:xfrm>
            <a:off x="2912693"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18</a:t>
            </a:r>
            <a:endParaRPr lang="en-US" sz="1400">
              <a:latin typeface="Arial Narrow" pitchFamily="34" charset="0"/>
            </a:endParaRPr>
          </a:p>
        </p:txBody>
      </p:sp>
      <p:sp>
        <p:nvSpPr>
          <p:cNvPr id="40" name="ZoneTexte 105"/>
          <p:cNvSpPr txBox="1">
            <a:spLocks noChangeArrowheads="1"/>
          </p:cNvSpPr>
          <p:nvPr/>
        </p:nvSpPr>
        <p:spPr bwMode="auto">
          <a:xfrm>
            <a:off x="3181308"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19</a:t>
            </a:r>
            <a:endParaRPr lang="en-US" sz="1400">
              <a:latin typeface="Arial Narrow" pitchFamily="34" charset="0"/>
            </a:endParaRPr>
          </a:p>
        </p:txBody>
      </p:sp>
      <p:sp>
        <p:nvSpPr>
          <p:cNvPr id="41" name="ZoneTexte 106"/>
          <p:cNvSpPr txBox="1">
            <a:spLocks noChangeArrowheads="1"/>
          </p:cNvSpPr>
          <p:nvPr/>
        </p:nvSpPr>
        <p:spPr bwMode="auto">
          <a:xfrm>
            <a:off x="3449923"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20</a:t>
            </a:r>
            <a:endParaRPr lang="en-US" sz="1400">
              <a:latin typeface="Arial Narrow" pitchFamily="34" charset="0"/>
            </a:endParaRPr>
          </a:p>
        </p:txBody>
      </p:sp>
      <p:sp>
        <p:nvSpPr>
          <p:cNvPr id="42" name="ZoneTexte 107"/>
          <p:cNvSpPr txBox="1">
            <a:spLocks noChangeArrowheads="1"/>
          </p:cNvSpPr>
          <p:nvPr/>
        </p:nvSpPr>
        <p:spPr bwMode="auto">
          <a:xfrm>
            <a:off x="3719998"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21</a:t>
            </a:r>
            <a:endParaRPr lang="en-US" sz="1400">
              <a:latin typeface="Arial Narrow" pitchFamily="34" charset="0"/>
            </a:endParaRPr>
          </a:p>
        </p:txBody>
      </p:sp>
      <p:cxnSp>
        <p:nvCxnSpPr>
          <p:cNvPr id="43" name="Connecteur droit 73"/>
          <p:cNvCxnSpPr>
            <a:cxnSpLocks noChangeShapeType="1"/>
          </p:cNvCxnSpPr>
          <p:nvPr/>
        </p:nvCxnSpPr>
        <p:spPr bwMode="auto">
          <a:xfrm>
            <a:off x="4247011" y="6332794"/>
            <a:ext cx="0" cy="138304"/>
          </a:xfrm>
          <a:prstGeom prst="line">
            <a:avLst/>
          </a:prstGeom>
          <a:noFill/>
          <a:ln w="9525" algn="ctr">
            <a:solidFill>
              <a:schemeClr val="bg1"/>
            </a:solidFill>
            <a:round/>
            <a:headEnd/>
            <a:tailEnd/>
          </a:ln>
        </p:spPr>
      </p:cxnSp>
      <p:sp>
        <p:nvSpPr>
          <p:cNvPr id="44" name="ZoneTexte 107"/>
          <p:cNvSpPr txBox="1">
            <a:spLocks noChangeArrowheads="1"/>
          </p:cNvSpPr>
          <p:nvPr/>
        </p:nvSpPr>
        <p:spPr bwMode="auto">
          <a:xfrm>
            <a:off x="4036790" y="6441900"/>
            <a:ext cx="245000" cy="297930"/>
          </a:xfrm>
          <a:prstGeom prst="rect">
            <a:avLst/>
          </a:prstGeom>
          <a:noFill/>
          <a:ln w="9525">
            <a:noFill/>
            <a:miter lim="800000"/>
            <a:headEnd/>
            <a:tailEnd/>
          </a:ln>
        </p:spPr>
        <p:txBody>
          <a:bodyPr wrap="none">
            <a:spAutoFit/>
          </a:bodyPr>
          <a:lstStyle/>
          <a:p>
            <a:r>
              <a:rPr lang="fr-BE" sz="1400">
                <a:latin typeface="Arial Narrow" pitchFamily="34" charset="0"/>
              </a:rPr>
              <a:t>0</a:t>
            </a:r>
            <a:endParaRPr lang="en-US" sz="1400">
              <a:latin typeface="Arial Narrow" pitchFamily="34" charset="0"/>
            </a:endParaRPr>
          </a:p>
        </p:txBody>
      </p:sp>
      <p:grpSp>
        <p:nvGrpSpPr>
          <p:cNvPr id="45" name="Group 142"/>
          <p:cNvGrpSpPr>
            <a:grpSpLocks/>
          </p:cNvGrpSpPr>
          <p:nvPr/>
        </p:nvGrpSpPr>
        <p:grpSpPr bwMode="auto">
          <a:xfrm>
            <a:off x="1203189" y="6094603"/>
            <a:ext cx="265696" cy="138304"/>
            <a:chOff x="2381" y="2024"/>
            <a:chExt cx="271" cy="136"/>
          </a:xfrm>
        </p:grpSpPr>
        <p:sp>
          <p:nvSpPr>
            <p:cNvPr id="172" name="Oval 14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3" name="Oval 14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4" name="Oval 14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5" name="Oval 14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6" name="Oval 14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6" name="Group 148"/>
          <p:cNvGrpSpPr>
            <a:grpSpLocks/>
          </p:cNvGrpSpPr>
          <p:nvPr/>
        </p:nvGrpSpPr>
        <p:grpSpPr bwMode="auto">
          <a:xfrm>
            <a:off x="938953" y="6094603"/>
            <a:ext cx="265696" cy="138304"/>
            <a:chOff x="2381" y="2024"/>
            <a:chExt cx="271" cy="136"/>
          </a:xfrm>
        </p:grpSpPr>
        <p:sp>
          <p:nvSpPr>
            <p:cNvPr id="167" name="Oval 14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8" name="Oval 15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9" name="Oval 15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0" name="Oval 15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1" name="Oval 15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7" name="Group 154"/>
          <p:cNvGrpSpPr>
            <a:grpSpLocks/>
          </p:cNvGrpSpPr>
          <p:nvPr/>
        </p:nvGrpSpPr>
        <p:grpSpPr bwMode="auto">
          <a:xfrm>
            <a:off x="738951" y="6094603"/>
            <a:ext cx="265696" cy="138304"/>
            <a:chOff x="2381" y="2024"/>
            <a:chExt cx="271" cy="136"/>
          </a:xfrm>
        </p:grpSpPr>
        <p:sp>
          <p:nvSpPr>
            <p:cNvPr id="162" name="Oval 15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3" name="Oval 15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4" name="Oval 15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5" name="Oval 15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6" name="Oval 15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8" name="Group 178"/>
          <p:cNvGrpSpPr>
            <a:grpSpLocks/>
          </p:cNvGrpSpPr>
          <p:nvPr/>
        </p:nvGrpSpPr>
        <p:grpSpPr bwMode="auto">
          <a:xfrm>
            <a:off x="2727289" y="6094603"/>
            <a:ext cx="265696" cy="138304"/>
            <a:chOff x="2381" y="2024"/>
            <a:chExt cx="271" cy="136"/>
          </a:xfrm>
        </p:grpSpPr>
        <p:sp>
          <p:nvSpPr>
            <p:cNvPr id="157" name="Oval 17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8" name="Oval 18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9" name="Oval 18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0" name="Oval 18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1" name="Oval 18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9" name="Group 184"/>
          <p:cNvGrpSpPr>
            <a:grpSpLocks/>
          </p:cNvGrpSpPr>
          <p:nvPr/>
        </p:nvGrpSpPr>
        <p:grpSpPr bwMode="auto">
          <a:xfrm>
            <a:off x="2463054" y="6094603"/>
            <a:ext cx="265696" cy="138304"/>
            <a:chOff x="2381" y="2024"/>
            <a:chExt cx="271" cy="136"/>
          </a:xfrm>
        </p:grpSpPr>
        <p:sp>
          <p:nvSpPr>
            <p:cNvPr id="152" name="Oval 18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3" name="Oval 18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4" name="Oval 18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5" name="Oval 18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6" name="Oval 18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0" name="Group 190"/>
          <p:cNvGrpSpPr>
            <a:grpSpLocks/>
          </p:cNvGrpSpPr>
          <p:nvPr/>
        </p:nvGrpSpPr>
        <p:grpSpPr bwMode="auto">
          <a:xfrm>
            <a:off x="2263052" y="6094603"/>
            <a:ext cx="265696" cy="138304"/>
            <a:chOff x="2381" y="2024"/>
            <a:chExt cx="271" cy="136"/>
          </a:xfrm>
        </p:grpSpPr>
        <p:sp>
          <p:nvSpPr>
            <p:cNvPr id="147" name="Oval 19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8" name="Oval 19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9" name="Oval 19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0" name="Oval 19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1" name="Oval 19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1" name="Group 196"/>
          <p:cNvGrpSpPr>
            <a:grpSpLocks/>
          </p:cNvGrpSpPr>
          <p:nvPr/>
        </p:nvGrpSpPr>
        <p:grpSpPr bwMode="auto">
          <a:xfrm>
            <a:off x="1998816" y="6094603"/>
            <a:ext cx="265696" cy="138304"/>
            <a:chOff x="2381" y="2024"/>
            <a:chExt cx="271" cy="136"/>
          </a:xfrm>
        </p:grpSpPr>
        <p:sp>
          <p:nvSpPr>
            <p:cNvPr id="142" name="Oval 19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3" name="Oval 19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4" name="Oval 19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5" name="Oval 20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6" name="Oval 20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2" name="Group 202"/>
          <p:cNvGrpSpPr>
            <a:grpSpLocks/>
          </p:cNvGrpSpPr>
          <p:nvPr/>
        </p:nvGrpSpPr>
        <p:grpSpPr bwMode="auto">
          <a:xfrm>
            <a:off x="1734580" y="6094603"/>
            <a:ext cx="265696" cy="138304"/>
            <a:chOff x="2381" y="2024"/>
            <a:chExt cx="271" cy="136"/>
          </a:xfrm>
        </p:grpSpPr>
        <p:sp>
          <p:nvSpPr>
            <p:cNvPr id="137" name="Oval 20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8" name="Oval 20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9" name="Oval 20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0" name="Oval 20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1" name="Oval 20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3" name="Group 208"/>
          <p:cNvGrpSpPr>
            <a:grpSpLocks/>
          </p:cNvGrpSpPr>
          <p:nvPr/>
        </p:nvGrpSpPr>
        <p:grpSpPr bwMode="auto">
          <a:xfrm>
            <a:off x="1468884" y="6094603"/>
            <a:ext cx="265696" cy="138304"/>
            <a:chOff x="2381" y="2024"/>
            <a:chExt cx="271" cy="136"/>
          </a:xfrm>
        </p:grpSpPr>
        <p:sp>
          <p:nvSpPr>
            <p:cNvPr id="132" name="Oval 20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3" name="Oval 21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4" name="Oval 21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5" name="Oval 21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6" name="Oval 21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4" name="Group 214"/>
          <p:cNvGrpSpPr>
            <a:grpSpLocks/>
          </p:cNvGrpSpPr>
          <p:nvPr/>
        </p:nvGrpSpPr>
        <p:grpSpPr bwMode="auto">
          <a:xfrm>
            <a:off x="3920000" y="6094603"/>
            <a:ext cx="265696" cy="138304"/>
            <a:chOff x="2381" y="2024"/>
            <a:chExt cx="271" cy="136"/>
          </a:xfrm>
        </p:grpSpPr>
        <p:sp>
          <p:nvSpPr>
            <p:cNvPr id="127" name="Oval 21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8" name="Oval 21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9" name="Oval 21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0" name="Oval 21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1" name="Oval 21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5" name="Group 220"/>
          <p:cNvGrpSpPr>
            <a:grpSpLocks/>
          </p:cNvGrpSpPr>
          <p:nvPr/>
        </p:nvGrpSpPr>
        <p:grpSpPr bwMode="auto">
          <a:xfrm>
            <a:off x="3719998" y="6094603"/>
            <a:ext cx="265696" cy="138304"/>
            <a:chOff x="2381" y="2024"/>
            <a:chExt cx="271" cy="136"/>
          </a:xfrm>
        </p:grpSpPr>
        <p:sp>
          <p:nvSpPr>
            <p:cNvPr id="122" name="Oval 22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3" name="Oval 22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4" name="Oval 22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5" name="Oval 22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6" name="Oval 22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6" name="Group 226"/>
          <p:cNvGrpSpPr>
            <a:grpSpLocks/>
          </p:cNvGrpSpPr>
          <p:nvPr/>
        </p:nvGrpSpPr>
        <p:grpSpPr bwMode="auto">
          <a:xfrm>
            <a:off x="3455763" y="6094603"/>
            <a:ext cx="265696" cy="138304"/>
            <a:chOff x="2381" y="2024"/>
            <a:chExt cx="271" cy="136"/>
          </a:xfrm>
        </p:grpSpPr>
        <p:sp>
          <p:nvSpPr>
            <p:cNvPr id="117" name="Oval 22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8" name="Oval 22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9" name="Oval 22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0" name="Oval 23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1" name="Oval 23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7" name="Group 232"/>
          <p:cNvGrpSpPr>
            <a:grpSpLocks/>
          </p:cNvGrpSpPr>
          <p:nvPr/>
        </p:nvGrpSpPr>
        <p:grpSpPr bwMode="auto">
          <a:xfrm>
            <a:off x="3191527" y="6094603"/>
            <a:ext cx="265696" cy="138304"/>
            <a:chOff x="2381" y="2024"/>
            <a:chExt cx="271" cy="136"/>
          </a:xfrm>
        </p:grpSpPr>
        <p:sp>
          <p:nvSpPr>
            <p:cNvPr id="112" name="Oval 23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3" name="Oval 23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4" name="Oval 23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5" name="Oval 23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6" name="Oval 23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8" name="Group 238"/>
          <p:cNvGrpSpPr>
            <a:grpSpLocks/>
          </p:cNvGrpSpPr>
          <p:nvPr/>
        </p:nvGrpSpPr>
        <p:grpSpPr bwMode="auto">
          <a:xfrm>
            <a:off x="2925831" y="6094603"/>
            <a:ext cx="265696" cy="138304"/>
            <a:chOff x="2381" y="2024"/>
            <a:chExt cx="271" cy="136"/>
          </a:xfrm>
        </p:grpSpPr>
        <p:sp>
          <p:nvSpPr>
            <p:cNvPr id="107" name="Oval 23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8" name="Oval 24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9" name="Oval 24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0" name="Oval 24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1" name="Oval 24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60" name="Group 296"/>
          <p:cNvGrpSpPr>
            <a:grpSpLocks/>
          </p:cNvGrpSpPr>
          <p:nvPr/>
        </p:nvGrpSpPr>
        <p:grpSpPr bwMode="auto">
          <a:xfrm>
            <a:off x="938953" y="5676618"/>
            <a:ext cx="331389" cy="417986"/>
            <a:chOff x="975" y="3158"/>
            <a:chExt cx="227" cy="272"/>
          </a:xfrm>
        </p:grpSpPr>
        <p:sp>
          <p:nvSpPr>
            <p:cNvPr id="98" name="Oval 29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99" name="Oval 298"/>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0" name="Oval 299"/>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1" name="Oval 300"/>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2" name="Oval 301"/>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3" name="Oval 302"/>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4" name="Oval 303"/>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5" name="Oval 304"/>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6" name="Oval 305"/>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grpSp>
      <p:sp>
        <p:nvSpPr>
          <p:cNvPr id="61" name="Oval 306"/>
          <p:cNvSpPr>
            <a:spLocks noChangeArrowheads="1"/>
          </p:cNvSpPr>
          <p:nvPr/>
        </p:nvSpPr>
        <p:spPr bwMode="auto">
          <a:xfrm rot="558167">
            <a:off x="1881052" y="4156309"/>
            <a:ext cx="462777" cy="488674"/>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grpSp>
        <p:nvGrpSpPr>
          <p:cNvPr id="62" name="Group 318"/>
          <p:cNvGrpSpPr>
            <a:grpSpLocks/>
          </p:cNvGrpSpPr>
          <p:nvPr/>
        </p:nvGrpSpPr>
        <p:grpSpPr bwMode="auto">
          <a:xfrm>
            <a:off x="2292307" y="3494081"/>
            <a:ext cx="985410" cy="800628"/>
            <a:chOff x="3673" y="1783"/>
            <a:chExt cx="675" cy="521"/>
          </a:xfrm>
        </p:grpSpPr>
        <p:sp>
          <p:nvSpPr>
            <p:cNvPr id="95" name="Oval 319"/>
            <p:cNvSpPr>
              <a:spLocks noChangeArrowheads="1"/>
            </p:cNvSpPr>
            <p:nvPr/>
          </p:nvSpPr>
          <p:spPr bwMode="auto">
            <a:xfrm rot="558167">
              <a:off x="3673" y="1987"/>
              <a:ext cx="317" cy="317"/>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96" name="Oval 320"/>
            <p:cNvSpPr>
              <a:spLocks noChangeArrowheads="1"/>
            </p:cNvSpPr>
            <p:nvPr/>
          </p:nvSpPr>
          <p:spPr bwMode="auto">
            <a:xfrm rot="558167">
              <a:off x="3986" y="1783"/>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grpSp>
      <p:sp>
        <p:nvSpPr>
          <p:cNvPr id="63" name="Oval 327"/>
          <p:cNvSpPr>
            <a:spLocks noChangeArrowheads="1"/>
          </p:cNvSpPr>
          <p:nvPr/>
        </p:nvSpPr>
        <p:spPr bwMode="auto">
          <a:xfrm>
            <a:off x="1467425" y="4491813"/>
            <a:ext cx="398543" cy="417986"/>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sp>
        <p:nvSpPr>
          <p:cNvPr id="64" name="Oval 330"/>
          <p:cNvSpPr>
            <a:spLocks noChangeArrowheads="1"/>
          </p:cNvSpPr>
          <p:nvPr/>
        </p:nvSpPr>
        <p:spPr bwMode="auto">
          <a:xfrm rot="655987">
            <a:off x="1054978" y="5217084"/>
            <a:ext cx="264235" cy="279682"/>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5" name="Oval 331"/>
          <p:cNvSpPr>
            <a:spLocks noChangeArrowheads="1"/>
          </p:cNvSpPr>
          <p:nvPr/>
        </p:nvSpPr>
        <p:spPr bwMode="auto">
          <a:xfrm rot="655987">
            <a:off x="1157261" y="5025160"/>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6" name="Oval 332"/>
          <p:cNvSpPr>
            <a:spLocks noChangeArrowheads="1"/>
          </p:cNvSpPr>
          <p:nvPr/>
        </p:nvSpPr>
        <p:spPr bwMode="auto">
          <a:xfrm rot="655987">
            <a:off x="1325354" y="4846483"/>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7" name="Oval 339"/>
          <p:cNvSpPr>
            <a:spLocks noChangeArrowheads="1"/>
          </p:cNvSpPr>
          <p:nvPr/>
        </p:nvSpPr>
        <p:spPr bwMode="auto">
          <a:xfrm>
            <a:off x="938953" y="5467626"/>
            <a:ext cx="264235" cy="278145"/>
          </a:xfrm>
          <a:prstGeom prst="ellipse">
            <a:avLst/>
          </a:prstGeom>
          <a:solidFill>
            <a:srgbClr val="FF9933"/>
          </a:solidFill>
          <a:ln w="9525">
            <a:solidFill>
              <a:schemeClr val="tx1"/>
            </a:solidFill>
            <a:round/>
            <a:headEnd/>
            <a:tailEnd/>
          </a:ln>
        </p:spPr>
        <p:txBody>
          <a:bodyPr wrap="none" anchor="ctr"/>
          <a:lstStyle/>
          <a:p>
            <a:pPr algn="ctr"/>
            <a:endParaRPr lang="fr-FR"/>
          </a:p>
        </p:txBody>
      </p:sp>
      <p:grpSp>
        <p:nvGrpSpPr>
          <p:cNvPr id="73" name="Group 365"/>
          <p:cNvGrpSpPr>
            <a:grpSpLocks/>
          </p:cNvGrpSpPr>
          <p:nvPr/>
        </p:nvGrpSpPr>
        <p:grpSpPr bwMode="auto">
          <a:xfrm>
            <a:off x="2792984" y="2609485"/>
            <a:ext cx="397084" cy="3625103"/>
            <a:chOff x="3969" y="1207"/>
            <a:chExt cx="272" cy="2359"/>
          </a:xfrm>
        </p:grpSpPr>
        <p:sp>
          <p:nvSpPr>
            <p:cNvPr id="92" name="AutoShape 359"/>
            <p:cNvSpPr>
              <a:spLocks noChangeArrowheads="1"/>
            </p:cNvSpPr>
            <p:nvPr/>
          </p:nvSpPr>
          <p:spPr bwMode="auto">
            <a:xfrm>
              <a:off x="3969" y="2523"/>
              <a:ext cx="91" cy="1043"/>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3" name="AutoShape 360"/>
            <p:cNvSpPr>
              <a:spLocks noChangeArrowheads="1"/>
            </p:cNvSpPr>
            <p:nvPr/>
          </p:nvSpPr>
          <p:spPr bwMode="auto">
            <a:xfrm>
              <a:off x="4059" y="1706"/>
              <a:ext cx="91" cy="1860"/>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4" name="AutoShape 361"/>
            <p:cNvSpPr>
              <a:spLocks noChangeArrowheads="1"/>
            </p:cNvSpPr>
            <p:nvPr/>
          </p:nvSpPr>
          <p:spPr bwMode="auto">
            <a:xfrm>
              <a:off x="4150" y="1207"/>
              <a:ext cx="91" cy="2359"/>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grpSp>
      <p:cxnSp>
        <p:nvCxnSpPr>
          <p:cNvPr id="74" name="Connecteur droit 50"/>
          <p:cNvCxnSpPr>
            <a:cxnSpLocks noChangeShapeType="1"/>
          </p:cNvCxnSpPr>
          <p:nvPr/>
        </p:nvCxnSpPr>
        <p:spPr bwMode="auto">
          <a:xfrm>
            <a:off x="738951" y="6232139"/>
            <a:ext cx="3664995" cy="1383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Connecteur droit 62"/>
          <p:cNvCxnSpPr>
            <a:cxnSpLocks noChangeShapeType="1"/>
          </p:cNvCxnSpPr>
          <p:nvPr/>
        </p:nvCxnSpPr>
        <p:spPr bwMode="auto">
          <a:xfrm>
            <a:off x="1001727"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 name="Connecteur droit 63"/>
          <p:cNvCxnSpPr>
            <a:cxnSpLocks noChangeShapeType="1"/>
          </p:cNvCxnSpPr>
          <p:nvPr/>
        </p:nvCxnSpPr>
        <p:spPr bwMode="auto">
          <a:xfrm>
            <a:off x="1268883"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7" name="Connecteur droit 64"/>
          <p:cNvCxnSpPr>
            <a:cxnSpLocks noChangeShapeType="1"/>
          </p:cNvCxnSpPr>
          <p:nvPr/>
        </p:nvCxnSpPr>
        <p:spPr bwMode="auto">
          <a:xfrm>
            <a:off x="1540418"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8" name="Connecteur droit 65"/>
          <p:cNvCxnSpPr>
            <a:cxnSpLocks noChangeShapeType="1"/>
          </p:cNvCxnSpPr>
          <p:nvPr/>
        </p:nvCxnSpPr>
        <p:spPr bwMode="auto">
          <a:xfrm>
            <a:off x="1809034"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9" name="Connecteur droit 66"/>
          <p:cNvCxnSpPr>
            <a:cxnSpLocks noChangeShapeType="1"/>
          </p:cNvCxnSpPr>
          <p:nvPr/>
        </p:nvCxnSpPr>
        <p:spPr bwMode="auto">
          <a:xfrm>
            <a:off x="2079108"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 name="Connecteur droit 67"/>
          <p:cNvCxnSpPr>
            <a:cxnSpLocks noChangeShapeType="1"/>
          </p:cNvCxnSpPr>
          <p:nvPr/>
        </p:nvCxnSpPr>
        <p:spPr bwMode="auto">
          <a:xfrm>
            <a:off x="2349184"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1" name="Connecteur droit 68"/>
          <p:cNvCxnSpPr>
            <a:cxnSpLocks noChangeShapeType="1"/>
          </p:cNvCxnSpPr>
          <p:nvPr/>
        </p:nvCxnSpPr>
        <p:spPr bwMode="auto">
          <a:xfrm>
            <a:off x="2619259"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2" name="Connecteur droit 69"/>
          <p:cNvCxnSpPr>
            <a:cxnSpLocks noChangeShapeType="1"/>
          </p:cNvCxnSpPr>
          <p:nvPr/>
        </p:nvCxnSpPr>
        <p:spPr bwMode="auto">
          <a:xfrm>
            <a:off x="2889335"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3" name="Connecteur droit 70"/>
          <p:cNvCxnSpPr>
            <a:cxnSpLocks noChangeShapeType="1"/>
          </p:cNvCxnSpPr>
          <p:nvPr/>
        </p:nvCxnSpPr>
        <p:spPr bwMode="auto">
          <a:xfrm>
            <a:off x="3157950"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4" name="Connecteur droit 71"/>
          <p:cNvCxnSpPr>
            <a:cxnSpLocks noChangeShapeType="1"/>
          </p:cNvCxnSpPr>
          <p:nvPr/>
        </p:nvCxnSpPr>
        <p:spPr bwMode="auto">
          <a:xfrm>
            <a:off x="3426566"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5" name="Connecteur droit 72"/>
          <p:cNvCxnSpPr>
            <a:cxnSpLocks noChangeShapeType="1"/>
          </p:cNvCxnSpPr>
          <p:nvPr/>
        </p:nvCxnSpPr>
        <p:spPr bwMode="auto">
          <a:xfrm>
            <a:off x="3696640"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Connecteur droit 73"/>
          <p:cNvCxnSpPr>
            <a:cxnSpLocks noChangeShapeType="1"/>
          </p:cNvCxnSpPr>
          <p:nvPr/>
        </p:nvCxnSpPr>
        <p:spPr bwMode="auto">
          <a:xfrm>
            <a:off x="3966716"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7" name="Connecteur droit 73"/>
          <p:cNvCxnSpPr>
            <a:cxnSpLocks noChangeShapeType="1"/>
          </p:cNvCxnSpPr>
          <p:nvPr/>
        </p:nvCxnSpPr>
        <p:spPr bwMode="auto">
          <a:xfrm>
            <a:off x="4223653" y="6232139"/>
            <a:ext cx="0" cy="13830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78" name="Group 151"/>
          <p:cNvGrpSpPr>
            <a:grpSpLocks/>
          </p:cNvGrpSpPr>
          <p:nvPr/>
        </p:nvGrpSpPr>
        <p:grpSpPr bwMode="auto">
          <a:xfrm>
            <a:off x="243105" y="1741042"/>
            <a:ext cx="561976" cy="4524375"/>
            <a:chOff x="476" y="572"/>
            <a:chExt cx="354" cy="2850"/>
          </a:xfrm>
        </p:grpSpPr>
        <p:sp>
          <p:nvSpPr>
            <p:cNvPr id="179" name="Text Box 128"/>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180" name="Group 150"/>
            <p:cNvGrpSpPr>
              <a:grpSpLocks/>
            </p:cNvGrpSpPr>
            <p:nvPr/>
          </p:nvGrpSpPr>
          <p:grpSpPr bwMode="auto">
            <a:xfrm>
              <a:off x="476" y="572"/>
              <a:ext cx="354" cy="2800"/>
              <a:chOff x="463" y="675"/>
              <a:chExt cx="354" cy="2800"/>
            </a:xfrm>
          </p:grpSpPr>
          <p:grpSp>
            <p:nvGrpSpPr>
              <p:cNvPr id="181" name="Group 147"/>
              <p:cNvGrpSpPr>
                <a:grpSpLocks/>
              </p:cNvGrpSpPr>
              <p:nvPr/>
            </p:nvGrpSpPr>
            <p:grpSpPr bwMode="auto">
              <a:xfrm>
                <a:off x="521" y="935"/>
                <a:ext cx="296" cy="2540"/>
                <a:chOff x="521" y="935"/>
                <a:chExt cx="296" cy="2540"/>
              </a:xfrm>
            </p:grpSpPr>
            <p:sp>
              <p:nvSpPr>
                <p:cNvPr id="183" name="Line 108"/>
                <p:cNvSpPr>
                  <a:spLocks noChangeShapeType="1"/>
                </p:cNvSpPr>
                <p:nvPr/>
              </p:nvSpPr>
              <p:spPr bwMode="auto">
                <a:xfrm flipV="1">
                  <a:off x="521" y="981"/>
                  <a:ext cx="0" cy="249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4" name="Line 109"/>
                <p:cNvSpPr>
                  <a:spLocks noChangeShapeType="1"/>
                </p:cNvSpPr>
                <p:nvPr/>
              </p:nvSpPr>
              <p:spPr bwMode="auto">
                <a:xfrm>
                  <a:off x="521" y="347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5" name="Line 110"/>
                <p:cNvSpPr>
                  <a:spLocks noChangeShapeType="1"/>
                </p:cNvSpPr>
                <p:nvPr/>
              </p:nvSpPr>
              <p:spPr bwMode="auto">
                <a:xfrm>
                  <a:off x="521" y="333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6" name="Line 111"/>
                <p:cNvSpPr>
                  <a:spLocks noChangeShapeType="1"/>
                </p:cNvSpPr>
                <p:nvPr/>
              </p:nvSpPr>
              <p:spPr bwMode="auto">
                <a:xfrm>
                  <a:off x="521" y="320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7" name="Line 112"/>
                <p:cNvSpPr>
                  <a:spLocks noChangeShapeType="1"/>
                </p:cNvSpPr>
                <p:nvPr/>
              </p:nvSpPr>
              <p:spPr bwMode="auto">
                <a:xfrm>
                  <a:off x="521" y="306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8" name="Line 113"/>
                <p:cNvSpPr>
                  <a:spLocks noChangeShapeType="1"/>
                </p:cNvSpPr>
                <p:nvPr/>
              </p:nvSpPr>
              <p:spPr bwMode="auto">
                <a:xfrm>
                  <a:off x="521" y="293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9" name="Line 114"/>
                <p:cNvSpPr>
                  <a:spLocks noChangeShapeType="1"/>
                </p:cNvSpPr>
                <p:nvPr/>
              </p:nvSpPr>
              <p:spPr bwMode="auto">
                <a:xfrm>
                  <a:off x="521" y="279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0" name="Line 115"/>
                <p:cNvSpPr>
                  <a:spLocks noChangeShapeType="1"/>
                </p:cNvSpPr>
                <p:nvPr/>
              </p:nvSpPr>
              <p:spPr bwMode="auto">
                <a:xfrm>
                  <a:off x="521" y="265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1" name="Line 116"/>
                <p:cNvSpPr>
                  <a:spLocks noChangeShapeType="1"/>
                </p:cNvSpPr>
                <p:nvPr/>
              </p:nvSpPr>
              <p:spPr bwMode="auto">
                <a:xfrm>
                  <a:off x="521" y="252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2" name="Line 117"/>
                <p:cNvSpPr>
                  <a:spLocks noChangeShapeType="1"/>
                </p:cNvSpPr>
                <p:nvPr/>
              </p:nvSpPr>
              <p:spPr bwMode="auto">
                <a:xfrm>
                  <a:off x="521" y="238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3" name="Line 118"/>
                <p:cNvSpPr>
                  <a:spLocks noChangeShapeType="1"/>
                </p:cNvSpPr>
                <p:nvPr/>
              </p:nvSpPr>
              <p:spPr bwMode="auto">
                <a:xfrm>
                  <a:off x="521" y="225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4" name="Line 119"/>
                <p:cNvSpPr>
                  <a:spLocks noChangeShapeType="1"/>
                </p:cNvSpPr>
                <p:nvPr/>
              </p:nvSpPr>
              <p:spPr bwMode="auto">
                <a:xfrm>
                  <a:off x="521" y="211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6" name="Line 120"/>
                <p:cNvSpPr>
                  <a:spLocks noChangeShapeType="1"/>
                </p:cNvSpPr>
                <p:nvPr/>
              </p:nvSpPr>
              <p:spPr bwMode="auto">
                <a:xfrm>
                  <a:off x="521" y="197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7" name="Line 121"/>
                <p:cNvSpPr>
                  <a:spLocks noChangeShapeType="1"/>
                </p:cNvSpPr>
                <p:nvPr/>
              </p:nvSpPr>
              <p:spPr bwMode="auto">
                <a:xfrm>
                  <a:off x="521" y="184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8" name="Line 122"/>
                <p:cNvSpPr>
                  <a:spLocks noChangeShapeType="1"/>
                </p:cNvSpPr>
                <p:nvPr/>
              </p:nvSpPr>
              <p:spPr bwMode="auto">
                <a:xfrm>
                  <a:off x="521" y="170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0" name="Line 123"/>
                <p:cNvSpPr>
                  <a:spLocks noChangeShapeType="1"/>
                </p:cNvSpPr>
                <p:nvPr/>
              </p:nvSpPr>
              <p:spPr bwMode="auto">
                <a:xfrm>
                  <a:off x="521" y="1570"/>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1" name="Line 124"/>
                <p:cNvSpPr>
                  <a:spLocks noChangeShapeType="1"/>
                </p:cNvSpPr>
                <p:nvPr/>
              </p:nvSpPr>
              <p:spPr bwMode="auto">
                <a:xfrm>
                  <a:off x="521" y="1434"/>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3" name="Line 125"/>
                <p:cNvSpPr>
                  <a:spLocks noChangeShapeType="1"/>
                </p:cNvSpPr>
                <p:nvPr/>
              </p:nvSpPr>
              <p:spPr bwMode="auto">
                <a:xfrm>
                  <a:off x="521" y="1298"/>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4" name="Line 126"/>
                <p:cNvSpPr>
                  <a:spLocks noChangeShapeType="1"/>
                </p:cNvSpPr>
                <p:nvPr/>
              </p:nvSpPr>
              <p:spPr bwMode="auto">
                <a:xfrm>
                  <a:off x="521" y="116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5" name="Line 127"/>
                <p:cNvSpPr>
                  <a:spLocks noChangeShapeType="1"/>
                </p:cNvSpPr>
                <p:nvPr/>
              </p:nvSpPr>
              <p:spPr bwMode="auto">
                <a:xfrm>
                  <a:off x="521" y="102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6" name="Text Box 129"/>
                <p:cNvSpPr txBox="1">
                  <a:spLocks noChangeArrowheads="1"/>
                </p:cNvSpPr>
                <p:nvPr/>
              </p:nvSpPr>
              <p:spPr bwMode="auto">
                <a:xfrm>
                  <a:off x="612" y="2432"/>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08" name="Text Box 130"/>
                <p:cNvSpPr txBox="1">
                  <a:spLocks noChangeArrowheads="1"/>
                </p:cNvSpPr>
                <p:nvPr/>
              </p:nvSpPr>
              <p:spPr bwMode="auto">
                <a:xfrm>
                  <a:off x="612" y="256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11" name="Text Box 131"/>
                <p:cNvSpPr txBox="1">
                  <a:spLocks noChangeArrowheads="1"/>
                </p:cNvSpPr>
                <p:nvPr/>
              </p:nvSpPr>
              <p:spPr bwMode="auto">
                <a:xfrm>
                  <a:off x="612" y="270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12" name="Text Box 132"/>
                <p:cNvSpPr txBox="1">
                  <a:spLocks noChangeArrowheads="1"/>
                </p:cNvSpPr>
                <p:nvPr/>
              </p:nvSpPr>
              <p:spPr bwMode="auto">
                <a:xfrm>
                  <a:off x="612" y="2840"/>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13" name="Text Box 133"/>
                <p:cNvSpPr txBox="1">
                  <a:spLocks noChangeArrowheads="1"/>
                </p:cNvSpPr>
                <p:nvPr/>
              </p:nvSpPr>
              <p:spPr bwMode="auto">
                <a:xfrm>
                  <a:off x="612" y="297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15" name="Text Box 134"/>
                <p:cNvSpPr txBox="1">
                  <a:spLocks noChangeArrowheads="1"/>
                </p:cNvSpPr>
                <p:nvPr/>
              </p:nvSpPr>
              <p:spPr bwMode="auto">
                <a:xfrm>
                  <a:off x="612" y="31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16" name="Text Box 135"/>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17" name="Text Box 136"/>
                <p:cNvSpPr txBox="1">
                  <a:spLocks noChangeArrowheads="1"/>
                </p:cNvSpPr>
                <p:nvPr/>
              </p:nvSpPr>
              <p:spPr bwMode="auto">
                <a:xfrm>
                  <a:off x="612" y="134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18" name="Text Box 137"/>
                <p:cNvSpPr txBox="1">
                  <a:spLocks noChangeArrowheads="1"/>
                </p:cNvSpPr>
                <p:nvPr/>
              </p:nvSpPr>
              <p:spPr bwMode="auto">
                <a:xfrm>
                  <a:off x="612" y="229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19" name="Text Box 138"/>
                <p:cNvSpPr txBox="1">
                  <a:spLocks noChangeArrowheads="1"/>
                </p:cNvSpPr>
                <p:nvPr/>
              </p:nvSpPr>
              <p:spPr bwMode="auto">
                <a:xfrm>
                  <a:off x="612" y="148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21" name="Text Box 139"/>
                <p:cNvSpPr txBox="1">
                  <a:spLocks noChangeArrowheads="1"/>
                </p:cNvSpPr>
                <p:nvPr/>
              </p:nvSpPr>
              <p:spPr bwMode="auto">
                <a:xfrm>
                  <a:off x="612" y="161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22" name="Text Box 140"/>
                <p:cNvSpPr txBox="1">
                  <a:spLocks noChangeArrowheads="1"/>
                </p:cNvSpPr>
                <p:nvPr/>
              </p:nvSpPr>
              <p:spPr bwMode="auto">
                <a:xfrm>
                  <a:off x="612" y="1752"/>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23" name="Text Box 141"/>
                <p:cNvSpPr txBox="1">
                  <a:spLocks noChangeArrowheads="1"/>
                </p:cNvSpPr>
                <p:nvPr/>
              </p:nvSpPr>
              <p:spPr bwMode="auto">
                <a:xfrm>
                  <a:off x="612" y="1888"/>
                  <a:ext cx="2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dirty="0" smtClean="0">
                      <a:solidFill>
                        <a:schemeClr val="tx1"/>
                      </a:solidFill>
                    </a:rPr>
                    <a:t>13</a:t>
                  </a:r>
                  <a:endParaRPr lang="fr-FR" altLang="fr-FR" sz="1200" dirty="0">
                    <a:solidFill>
                      <a:schemeClr val="tx1"/>
                    </a:solidFill>
                  </a:endParaRPr>
                </a:p>
              </p:txBody>
            </p:sp>
            <p:sp>
              <p:nvSpPr>
                <p:cNvPr id="224" name="Text Box 142"/>
                <p:cNvSpPr txBox="1">
                  <a:spLocks noChangeArrowheads="1"/>
                </p:cNvSpPr>
                <p:nvPr/>
              </p:nvSpPr>
              <p:spPr bwMode="auto">
                <a:xfrm>
                  <a:off x="612" y="202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25" name="Text Box 143"/>
                <p:cNvSpPr txBox="1">
                  <a:spLocks noChangeArrowheads="1"/>
                </p:cNvSpPr>
                <p:nvPr/>
              </p:nvSpPr>
              <p:spPr bwMode="auto">
                <a:xfrm>
                  <a:off x="612" y="216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26" name="Text Box 144"/>
                <p:cNvSpPr txBox="1">
                  <a:spLocks noChangeArrowheads="1"/>
                </p:cNvSpPr>
                <p:nvPr/>
              </p:nvSpPr>
              <p:spPr bwMode="auto">
                <a:xfrm>
                  <a:off x="612" y="1207"/>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27" name="Text Box 145"/>
                <p:cNvSpPr txBox="1">
                  <a:spLocks noChangeArrowheads="1"/>
                </p:cNvSpPr>
                <p:nvPr/>
              </p:nvSpPr>
              <p:spPr bwMode="auto">
                <a:xfrm>
                  <a:off x="612" y="935"/>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28" name="Text Box 146"/>
                <p:cNvSpPr txBox="1">
                  <a:spLocks noChangeArrowheads="1"/>
                </p:cNvSpPr>
                <p:nvPr/>
              </p:nvSpPr>
              <p:spPr bwMode="auto">
                <a:xfrm>
                  <a:off x="612" y="1071"/>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182" name="Text Box 149"/>
              <p:cNvSpPr txBox="1">
                <a:spLocks noChangeArrowheads="1"/>
              </p:cNvSpPr>
              <p:nvPr/>
            </p:nvSpPr>
            <p:spPr bwMode="auto">
              <a:xfrm>
                <a:off x="463" y="675"/>
                <a:ext cx="3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800" dirty="0">
                    <a:solidFill>
                      <a:schemeClr val="tx1"/>
                    </a:solidFill>
                  </a:rPr>
                  <a:t>mm</a:t>
                </a:r>
                <a:endParaRPr lang="fr-FR" altLang="fr-FR" sz="1800" dirty="0">
                  <a:solidFill>
                    <a:schemeClr val="tx1"/>
                  </a:solidFill>
                </a:endParaRPr>
              </a:p>
            </p:txBody>
          </p:sp>
        </p:grpSp>
      </p:grpSp>
      <p:sp>
        <p:nvSpPr>
          <p:cNvPr id="458" name="Rectangle 457"/>
          <p:cNvSpPr/>
          <p:nvPr/>
        </p:nvSpPr>
        <p:spPr>
          <a:xfrm>
            <a:off x="913639" y="2331196"/>
            <a:ext cx="2159143" cy="25439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1" name="Rectangle 4"/>
          <p:cNvSpPr>
            <a:spLocks noChangeArrowheads="1"/>
          </p:cNvSpPr>
          <p:nvPr/>
        </p:nvSpPr>
        <p:spPr bwMode="auto">
          <a:xfrm>
            <a:off x="4036010" y="2365667"/>
            <a:ext cx="634132" cy="3849463"/>
          </a:xfrm>
          <a:prstGeom prst="rect">
            <a:avLst/>
          </a:prstGeom>
          <a:solidFill>
            <a:schemeClr val="accent2">
              <a:lumMod val="75000"/>
            </a:schemeClr>
          </a:solidFill>
          <a:ln w="12700">
            <a:solidFill>
              <a:schemeClr val="tx1"/>
            </a:solidFill>
            <a:miter lim="800000"/>
            <a:headEnd/>
            <a:tailEnd/>
          </a:ln>
        </p:spPr>
        <p:txBody>
          <a:bodyPr wrap="none" anchor="ctr"/>
          <a:lstStyle/>
          <a:p>
            <a:pPr algn="ctr"/>
            <a:endParaRPr lang="fr-FR"/>
          </a:p>
        </p:txBody>
      </p:sp>
      <p:sp>
        <p:nvSpPr>
          <p:cNvPr id="265" name="ZoneTexte 264"/>
          <p:cNvSpPr txBox="1"/>
          <p:nvPr/>
        </p:nvSpPr>
        <p:spPr>
          <a:xfrm>
            <a:off x="59995" y="314805"/>
            <a:ext cx="1072858" cy="369332"/>
          </a:xfrm>
          <a:prstGeom prst="rect">
            <a:avLst/>
          </a:prstGeom>
          <a:solidFill>
            <a:schemeClr val="accent3">
              <a:lumMod val="75000"/>
              <a:alpha val="31000"/>
            </a:schemeClr>
          </a:solidFill>
          <a:ln>
            <a:solidFill>
              <a:schemeClr val="tx1"/>
            </a:solidFill>
          </a:ln>
        </p:spPr>
        <p:txBody>
          <a:bodyPr wrap="none" rtlCol="0">
            <a:spAutoFit/>
          </a:bodyPr>
          <a:lstStyle/>
          <a:p>
            <a:r>
              <a:rPr lang="fr-BE" dirty="0" err="1" smtClean="0"/>
              <a:t>Proestrus</a:t>
            </a:r>
            <a:endParaRPr lang="fr-BE" dirty="0"/>
          </a:p>
        </p:txBody>
      </p:sp>
      <p:sp>
        <p:nvSpPr>
          <p:cNvPr id="266" name="ZoneTexte 265"/>
          <p:cNvSpPr txBox="1"/>
          <p:nvPr/>
        </p:nvSpPr>
        <p:spPr>
          <a:xfrm>
            <a:off x="74810" y="782850"/>
            <a:ext cx="908262" cy="369332"/>
          </a:xfrm>
          <a:prstGeom prst="rect">
            <a:avLst/>
          </a:prstGeom>
          <a:solidFill>
            <a:schemeClr val="accent2">
              <a:lumMod val="75000"/>
            </a:schemeClr>
          </a:solidFill>
          <a:ln>
            <a:solidFill>
              <a:schemeClr val="tx1"/>
            </a:solidFill>
          </a:ln>
        </p:spPr>
        <p:txBody>
          <a:bodyPr wrap="none" rtlCol="0">
            <a:spAutoFit/>
          </a:bodyPr>
          <a:lstStyle/>
          <a:p>
            <a:r>
              <a:rPr lang="fr-BE" dirty="0" err="1" smtClean="0">
                <a:solidFill>
                  <a:schemeClr val="bg1"/>
                </a:solidFill>
              </a:rPr>
              <a:t>Oestrus</a:t>
            </a:r>
            <a:endParaRPr lang="fr-BE" dirty="0">
              <a:solidFill>
                <a:schemeClr val="bg1"/>
              </a:solidFill>
            </a:endParaRPr>
          </a:p>
        </p:txBody>
      </p:sp>
      <p:sp>
        <p:nvSpPr>
          <p:cNvPr id="220" name="Oval 348"/>
          <p:cNvSpPr>
            <a:spLocks noChangeArrowheads="1"/>
          </p:cNvSpPr>
          <p:nvPr/>
        </p:nvSpPr>
        <p:spPr bwMode="auto">
          <a:xfrm rot="558167">
            <a:off x="3212266" y="2992165"/>
            <a:ext cx="704667" cy="673256"/>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3" name="Flèche vers le bas 2"/>
          <p:cNvSpPr/>
          <p:nvPr/>
        </p:nvSpPr>
        <p:spPr>
          <a:xfrm rot="21022406">
            <a:off x="3420625" y="2423277"/>
            <a:ext cx="439564" cy="374286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6" name="AutoShape 351"/>
          <p:cNvSpPr>
            <a:spLocks noChangeArrowheads="1"/>
          </p:cNvSpPr>
          <p:nvPr/>
        </p:nvSpPr>
        <p:spPr bwMode="auto">
          <a:xfrm>
            <a:off x="4455875" y="3018980"/>
            <a:ext cx="127368" cy="3152708"/>
          </a:xfrm>
          <a:prstGeom prst="triangle">
            <a:avLst>
              <a:gd name="adj" fmla="val 50000"/>
            </a:avLst>
          </a:prstGeom>
          <a:solidFill>
            <a:srgbClr val="800080"/>
          </a:solidFill>
          <a:ln w="9525" algn="ctr">
            <a:solidFill>
              <a:schemeClr val="tx1"/>
            </a:solidFill>
            <a:miter lim="800000"/>
            <a:headEnd/>
            <a:tailEnd/>
          </a:ln>
        </p:spPr>
        <p:txBody>
          <a:bodyPr wrap="none" anchor="ctr"/>
          <a:lstStyle/>
          <a:p>
            <a:pPr algn="ctr"/>
            <a:endParaRPr lang="fr-FR"/>
          </a:p>
        </p:txBody>
      </p:sp>
      <p:sp>
        <p:nvSpPr>
          <p:cNvPr id="237" name="ZoneTexte 236"/>
          <p:cNvSpPr txBox="1"/>
          <p:nvPr/>
        </p:nvSpPr>
        <p:spPr>
          <a:xfrm>
            <a:off x="5375270" y="4776311"/>
            <a:ext cx="2747817" cy="369332"/>
          </a:xfrm>
          <a:prstGeom prst="rect">
            <a:avLst/>
          </a:prstGeom>
          <a:noFill/>
          <a:ln>
            <a:solidFill>
              <a:schemeClr val="tx1"/>
            </a:solidFill>
          </a:ln>
        </p:spPr>
        <p:txBody>
          <a:bodyPr wrap="square" rtlCol="0">
            <a:spAutoFit/>
          </a:bodyPr>
          <a:lstStyle/>
          <a:p>
            <a:r>
              <a:rPr lang="fr-BE" dirty="0" smtClean="0"/>
              <a:t>Libération cyclique de la </a:t>
            </a:r>
            <a:r>
              <a:rPr lang="fr-BE" dirty="0" err="1" smtClean="0"/>
              <a:t>LH</a:t>
            </a:r>
            <a:r>
              <a:rPr lang="fr-BE" dirty="0" smtClean="0"/>
              <a:t> </a:t>
            </a:r>
          </a:p>
        </p:txBody>
      </p:sp>
      <p:cxnSp>
        <p:nvCxnSpPr>
          <p:cNvPr id="238" name="Connecteur droit 237"/>
          <p:cNvCxnSpPr>
            <a:endCxn id="234" idx="1"/>
          </p:cNvCxnSpPr>
          <p:nvPr/>
        </p:nvCxnSpPr>
        <p:spPr>
          <a:xfrm flipV="1">
            <a:off x="4670142" y="6094547"/>
            <a:ext cx="754442" cy="7358"/>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0" name="Connecteur droit 239"/>
          <p:cNvCxnSpPr>
            <a:endCxn id="230" idx="0"/>
          </p:cNvCxnSpPr>
          <p:nvPr/>
        </p:nvCxnSpPr>
        <p:spPr>
          <a:xfrm>
            <a:off x="6514701" y="3577689"/>
            <a:ext cx="1" cy="367359"/>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1" name="ZoneTexte 240"/>
          <p:cNvSpPr txBox="1"/>
          <p:nvPr/>
        </p:nvSpPr>
        <p:spPr>
          <a:xfrm>
            <a:off x="5433060" y="3187533"/>
            <a:ext cx="3144835" cy="369332"/>
          </a:xfrm>
          <a:prstGeom prst="rect">
            <a:avLst/>
          </a:prstGeom>
          <a:noFill/>
          <a:ln>
            <a:solidFill>
              <a:schemeClr val="tx1"/>
            </a:solidFill>
          </a:ln>
        </p:spPr>
        <p:txBody>
          <a:bodyPr wrap="none" rtlCol="0">
            <a:spAutoFit/>
          </a:bodyPr>
          <a:lstStyle/>
          <a:p>
            <a:r>
              <a:rPr lang="fr-BE" dirty="0" smtClean="0"/>
              <a:t>Synthèse maximale d’</a:t>
            </a:r>
            <a:r>
              <a:rPr lang="fr-BE" dirty="0" err="1" smtClean="0"/>
              <a:t>oestradiol</a:t>
            </a:r>
            <a:endParaRPr lang="fr-BE" dirty="0"/>
          </a:p>
        </p:txBody>
      </p:sp>
      <p:cxnSp>
        <p:nvCxnSpPr>
          <p:cNvPr id="242" name="Connecteur droit 241"/>
          <p:cNvCxnSpPr/>
          <p:nvPr/>
        </p:nvCxnSpPr>
        <p:spPr>
          <a:xfrm>
            <a:off x="6588224" y="4349156"/>
            <a:ext cx="0" cy="427155"/>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4" name="Rectangle 213"/>
          <p:cNvSpPr/>
          <p:nvPr/>
        </p:nvSpPr>
        <p:spPr>
          <a:xfrm>
            <a:off x="4110875" y="5954764"/>
            <a:ext cx="559267" cy="271674"/>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9" name="AutoShape 350"/>
          <p:cNvSpPr>
            <a:spLocks noChangeArrowheads="1"/>
          </p:cNvSpPr>
          <p:nvPr/>
        </p:nvSpPr>
        <p:spPr bwMode="auto">
          <a:xfrm>
            <a:off x="4252867" y="3161855"/>
            <a:ext cx="137641" cy="2801073"/>
          </a:xfrm>
          <a:prstGeom prst="triangle">
            <a:avLst>
              <a:gd name="adj" fmla="val 50000"/>
            </a:avLst>
          </a:prstGeom>
          <a:solidFill>
            <a:srgbClr val="00B0F0"/>
          </a:solidFill>
          <a:ln w="9525" algn="ctr">
            <a:solidFill>
              <a:schemeClr val="tx1"/>
            </a:solidFill>
            <a:miter lim="800000"/>
            <a:headEnd/>
            <a:tailEnd/>
          </a:ln>
        </p:spPr>
        <p:txBody>
          <a:bodyPr wrap="none" anchor="ctr"/>
          <a:lstStyle/>
          <a:p>
            <a:pPr algn="ctr"/>
            <a:endParaRPr lang="fr-FR"/>
          </a:p>
        </p:txBody>
      </p:sp>
      <p:sp>
        <p:nvSpPr>
          <p:cNvPr id="230" name="ZoneTexte 229"/>
          <p:cNvSpPr txBox="1"/>
          <p:nvPr/>
        </p:nvSpPr>
        <p:spPr>
          <a:xfrm>
            <a:off x="5356817" y="3945048"/>
            <a:ext cx="2315769" cy="369332"/>
          </a:xfrm>
          <a:prstGeom prst="rect">
            <a:avLst/>
          </a:prstGeom>
          <a:noFill/>
          <a:ln>
            <a:solidFill>
              <a:schemeClr val="tx1"/>
            </a:solidFill>
          </a:ln>
        </p:spPr>
        <p:txBody>
          <a:bodyPr wrap="square" rtlCol="0">
            <a:spAutoFit/>
          </a:bodyPr>
          <a:lstStyle/>
          <a:p>
            <a:r>
              <a:rPr lang="fr-BE" dirty="0" smtClean="0"/>
              <a:t>Libération de la GnRH</a:t>
            </a:r>
          </a:p>
        </p:txBody>
      </p:sp>
      <p:sp>
        <p:nvSpPr>
          <p:cNvPr id="234" name="ZoneTexte 233"/>
          <p:cNvSpPr txBox="1"/>
          <p:nvPr/>
        </p:nvSpPr>
        <p:spPr>
          <a:xfrm>
            <a:off x="5424584" y="5909881"/>
            <a:ext cx="3029653" cy="369332"/>
          </a:xfrm>
          <a:prstGeom prst="rect">
            <a:avLst/>
          </a:prstGeom>
          <a:noFill/>
          <a:ln>
            <a:solidFill>
              <a:schemeClr val="tx1"/>
            </a:solidFill>
          </a:ln>
        </p:spPr>
        <p:txBody>
          <a:bodyPr wrap="square" rtlCol="0">
            <a:spAutoFit/>
          </a:bodyPr>
          <a:lstStyle/>
          <a:p>
            <a:r>
              <a:rPr lang="fr-BE" dirty="0" smtClean="0"/>
              <a:t>Concentration minimale en P4</a:t>
            </a:r>
          </a:p>
        </p:txBody>
      </p:sp>
      <p:cxnSp>
        <p:nvCxnSpPr>
          <p:cNvPr id="235" name="Connecteur droit 234"/>
          <p:cNvCxnSpPr>
            <a:endCxn id="230" idx="1"/>
          </p:cNvCxnSpPr>
          <p:nvPr/>
        </p:nvCxnSpPr>
        <p:spPr>
          <a:xfrm>
            <a:off x="4353076" y="4129714"/>
            <a:ext cx="1003741"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3" name="AutoShape 350"/>
          <p:cNvSpPr>
            <a:spLocks noChangeArrowheads="1"/>
          </p:cNvSpPr>
          <p:nvPr/>
        </p:nvSpPr>
        <p:spPr bwMode="auto">
          <a:xfrm>
            <a:off x="4101811" y="2507011"/>
            <a:ext cx="145200" cy="3463131"/>
          </a:xfrm>
          <a:prstGeom prst="triangle">
            <a:avLst>
              <a:gd name="adj" fmla="val 50000"/>
            </a:avLst>
          </a:prstGeom>
          <a:solidFill>
            <a:schemeClr val="accent3">
              <a:lumMod val="50000"/>
            </a:schemeClr>
          </a:solidFill>
          <a:ln w="9525" algn="ctr">
            <a:solidFill>
              <a:schemeClr val="tx1"/>
            </a:solidFill>
            <a:miter lim="800000"/>
            <a:headEnd/>
            <a:tailEnd/>
          </a:ln>
        </p:spPr>
        <p:txBody>
          <a:bodyPr wrap="none" anchor="ctr"/>
          <a:lstStyle/>
          <a:p>
            <a:pPr algn="ctr"/>
            <a:endParaRPr lang="fr-FR"/>
          </a:p>
        </p:txBody>
      </p:sp>
      <p:cxnSp>
        <p:nvCxnSpPr>
          <p:cNvPr id="244" name="Connecteur droit 243"/>
          <p:cNvCxnSpPr>
            <a:endCxn id="241" idx="1"/>
          </p:cNvCxnSpPr>
          <p:nvPr/>
        </p:nvCxnSpPr>
        <p:spPr>
          <a:xfrm flipV="1">
            <a:off x="4150054" y="3372199"/>
            <a:ext cx="1283006" cy="10392"/>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5" name="Connecteur droit 244"/>
          <p:cNvCxnSpPr>
            <a:endCxn id="237" idx="1"/>
          </p:cNvCxnSpPr>
          <p:nvPr/>
        </p:nvCxnSpPr>
        <p:spPr>
          <a:xfrm flipV="1">
            <a:off x="4519559" y="4960977"/>
            <a:ext cx="855711" cy="24578"/>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6" name="Oval 348"/>
          <p:cNvSpPr>
            <a:spLocks noChangeArrowheads="1"/>
          </p:cNvSpPr>
          <p:nvPr/>
        </p:nvSpPr>
        <p:spPr bwMode="auto">
          <a:xfrm rot="558167">
            <a:off x="3944978" y="2458161"/>
            <a:ext cx="819725" cy="841814"/>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247" name="ZoneTexte 246"/>
          <p:cNvSpPr txBox="1"/>
          <p:nvPr/>
        </p:nvSpPr>
        <p:spPr>
          <a:xfrm>
            <a:off x="5433060" y="2349509"/>
            <a:ext cx="3295518" cy="369332"/>
          </a:xfrm>
          <a:prstGeom prst="rect">
            <a:avLst/>
          </a:prstGeom>
          <a:noFill/>
          <a:ln>
            <a:solidFill>
              <a:schemeClr val="tx1"/>
            </a:solidFill>
          </a:ln>
        </p:spPr>
        <p:txBody>
          <a:bodyPr wrap="none" rtlCol="0">
            <a:spAutoFit/>
          </a:bodyPr>
          <a:lstStyle/>
          <a:p>
            <a:r>
              <a:rPr lang="fr-BE" dirty="0" smtClean="0"/>
              <a:t>Modifications comportementales</a:t>
            </a:r>
            <a:endParaRPr lang="fr-BE" dirty="0"/>
          </a:p>
        </p:txBody>
      </p:sp>
      <p:cxnSp>
        <p:nvCxnSpPr>
          <p:cNvPr id="248" name="Connecteur droit 247"/>
          <p:cNvCxnSpPr/>
          <p:nvPr/>
        </p:nvCxnSpPr>
        <p:spPr>
          <a:xfrm flipH="1" flipV="1">
            <a:off x="6514701" y="2722911"/>
            <a:ext cx="19922" cy="433388"/>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9" name="ZoneTexte 248"/>
          <p:cNvSpPr txBox="1"/>
          <p:nvPr/>
        </p:nvSpPr>
        <p:spPr>
          <a:xfrm>
            <a:off x="2209856" y="871050"/>
            <a:ext cx="2406493" cy="646331"/>
          </a:xfrm>
          <a:prstGeom prst="rect">
            <a:avLst/>
          </a:prstGeom>
          <a:noFill/>
          <a:ln>
            <a:solidFill>
              <a:schemeClr val="tx1"/>
            </a:solidFill>
          </a:ln>
        </p:spPr>
        <p:txBody>
          <a:bodyPr wrap="none" rtlCol="0">
            <a:spAutoFit/>
          </a:bodyPr>
          <a:lstStyle/>
          <a:p>
            <a:r>
              <a:rPr lang="fr-BE" dirty="0" smtClean="0"/>
              <a:t>Optimiser la croissance </a:t>
            </a:r>
          </a:p>
          <a:p>
            <a:r>
              <a:rPr lang="fr-BE" dirty="0" smtClean="0"/>
              <a:t>folliculaire en </a:t>
            </a:r>
            <a:r>
              <a:rPr lang="fr-BE" dirty="0" err="1" smtClean="0"/>
              <a:t>oestrus</a:t>
            </a:r>
            <a:endParaRPr lang="fr-BE" dirty="0"/>
          </a:p>
        </p:txBody>
      </p:sp>
      <p:cxnSp>
        <p:nvCxnSpPr>
          <p:cNvPr id="250" name="Connecteur droit 249"/>
          <p:cNvCxnSpPr/>
          <p:nvPr/>
        </p:nvCxnSpPr>
        <p:spPr>
          <a:xfrm flipH="1" flipV="1">
            <a:off x="4493468" y="1517381"/>
            <a:ext cx="17834" cy="122832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1557" y="1194216"/>
            <a:ext cx="1099223" cy="814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2" name="Group 111"/>
          <p:cNvGrpSpPr>
            <a:grpSpLocks/>
          </p:cNvGrpSpPr>
          <p:nvPr/>
        </p:nvGrpSpPr>
        <p:grpSpPr bwMode="auto">
          <a:xfrm>
            <a:off x="7467101" y="1211333"/>
            <a:ext cx="1261477" cy="1015484"/>
            <a:chOff x="1247" y="482"/>
            <a:chExt cx="862" cy="676"/>
          </a:xfrm>
        </p:grpSpPr>
        <p:pic>
          <p:nvPicPr>
            <p:cNvPr id="253" name="Picture 99"/>
            <p:cNvPicPr>
              <a:picLocks noChangeAspect="1" noChangeArrowheads="1"/>
            </p:cNvPicPr>
            <p:nvPr/>
          </p:nvPicPr>
          <p:blipFill>
            <a:blip r:embed="rId4">
              <a:lum bright="-6000"/>
            </a:blip>
            <a:srcRect/>
            <a:stretch>
              <a:fillRect/>
            </a:stretch>
          </p:blipFill>
          <p:spPr bwMode="auto">
            <a:xfrm>
              <a:off x="1247" y="482"/>
              <a:ext cx="862" cy="676"/>
            </a:xfrm>
            <a:prstGeom prst="rect">
              <a:avLst/>
            </a:prstGeom>
            <a:noFill/>
            <a:ln w="9525">
              <a:solidFill>
                <a:schemeClr val="tx1"/>
              </a:solidFill>
              <a:miter lim="800000"/>
              <a:headEnd/>
              <a:tailEnd/>
            </a:ln>
          </p:spPr>
        </p:pic>
        <p:sp>
          <p:nvSpPr>
            <p:cNvPr id="254" name="Text Box 102"/>
            <p:cNvSpPr txBox="1">
              <a:spLocks noChangeArrowheads="1"/>
            </p:cNvSpPr>
            <p:nvPr/>
          </p:nvSpPr>
          <p:spPr bwMode="auto">
            <a:xfrm>
              <a:off x="1429" y="845"/>
              <a:ext cx="273" cy="212"/>
            </a:xfrm>
            <a:prstGeom prst="rect">
              <a:avLst/>
            </a:prstGeom>
            <a:noFill/>
            <a:ln w="9525">
              <a:solidFill>
                <a:schemeClr val="tx1"/>
              </a:solidFill>
              <a:miter lim="800000"/>
              <a:headEnd/>
              <a:tailEnd/>
            </a:ln>
          </p:spPr>
          <p:txBody>
            <a:bodyPr wrap="none">
              <a:spAutoFit/>
            </a:bodyPr>
            <a:lstStyle/>
            <a:p>
              <a:r>
                <a:rPr lang="fr-BE" sz="1600">
                  <a:solidFill>
                    <a:srgbClr val="FFFF00"/>
                  </a:solidFill>
                  <a:latin typeface="Arial Narrow" pitchFamily="34" charset="0"/>
                </a:rPr>
                <a:t>MP</a:t>
              </a:r>
              <a:endParaRPr lang="fr-FR" sz="1600">
                <a:solidFill>
                  <a:srgbClr val="FFFF00"/>
                </a:solidFill>
                <a:latin typeface="Arial Narrow" pitchFamily="34" charset="0"/>
              </a:endParaRPr>
            </a:p>
          </p:txBody>
        </p:sp>
      </p:grpSp>
      <p:sp>
        <p:nvSpPr>
          <p:cNvPr id="255" name="ZoneTexte 254"/>
          <p:cNvSpPr txBox="1"/>
          <p:nvPr/>
        </p:nvSpPr>
        <p:spPr>
          <a:xfrm>
            <a:off x="1663091" y="1673148"/>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P1</a:t>
            </a:r>
            <a:endParaRPr lang="fr-BE" sz="3200" dirty="0"/>
          </a:p>
        </p:txBody>
      </p:sp>
      <p:sp>
        <p:nvSpPr>
          <p:cNvPr id="256" name="ZoneTexte 255"/>
          <p:cNvSpPr txBox="1"/>
          <p:nvPr/>
        </p:nvSpPr>
        <p:spPr>
          <a:xfrm>
            <a:off x="3131840" y="1673148"/>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P2</a:t>
            </a:r>
            <a:endParaRPr lang="fr-BE" sz="3200" dirty="0"/>
          </a:p>
        </p:txBody>
      </p:sp>
      <p:sp>
        <p:nvSpPr>
          <p:cNvPr id="257" name="ZoneTexte 256"/>
          <p:cNvSpPr txBox="1"/>
          <p:nvPr/>
        </p:nvSpPr>
        <p:spPr>
          <a:xfrm>
            <a:off x="3823331" y="1673148"/>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P3</a:t>
            </a:r>
            <a:endParaRPr lang="fr-BE" sz="3200" dirty="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12</a:t>
            </a:fld>
            <a:endParaRPr lang="fr-BE"/>
          </a:p>
        </p:txBody>
      </p:sp>
    </p:spTree>
    <p:extLst>
      <p:ext uri="{BB962C8B-B14F-4D97-AF65-F5344CB8AC3E}">
        <p14:creationId xmlns:p14="http://schemas.microsoft.com/office/powerpoint/2010/main" val="215659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p:bldP spid="237" grpId="0" animBg="1"/>
      <p:bldP spid="241" grpId="0" animBg="1"/>
      <p:bldP spid="214" grpId="0" animBg="1"/>
      <p:bldP spid="229" grpId="0" animBg="1"/>
      <p:bldP spid="230" grpId="0" animBg="1"/>
      <p:bldP spid="234" grpId="0" animBg="1"/>
      <p:bldP spid="243" grpId="0" animBg="1"/>
      <p:bldP spid="246" grpId="0" animBg="1"/>
      <p:bldP spid="247" grpId="0" animBg="1"/>
      <p:bldP spid="2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à coins arrondis 230"/>
          <p:cNvSpPr/>
          <p:nvPr/>
        </p:nvSpPr>
        <p:spPr>
          <a:xfrm>
            <a:off x="1573982" y="140695"/>
            <a:ext cx="6949879" cy="5667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600" dirty="0" smtClean="0"/>
              <a:t>Phase 4 : l’ovulation : début de </a:t>
            </a:r>
            <a:r>
              <a:rPr lang="fr-BE" sz="2600" dirty="0" err="1" smtClean="0"/>
              <a:t>métoestrus</a:t>
            </a:r>
            <a:endParaRPr lang="fr-BE" sz="2600" dirty="0" smtClean="0"/>
          </a:p>
        </p:txBody>
      </p:sp>
      <p:sp>
        <p:nvSpPr>
          <p:cNvPr id="18" name="Rectangle 4"/>
          <p:cNvSpPr>
            <a:spLocks noChangeArrowheads="1"/>
          </p:cNvSpPr>
          <p:nvPr/>
        </p:nvSpPr>
        <p:spPr bwMode="auto">
          <a:xfrm>
            <a:off x="3190067" y="2331196"/>
            <a:ext cx="764970" cy="3849463"/>
          </a:xfrm>
          <a:prstGeom prst="rect">
            <a:avLst/>
          </a:prstGeom>
          <a:solidFill>
            <a:schemeClr val="accent3">
              <a:lumMod val="75000"/>
              <a:alpha val="33000"/>
            </a:schemeClr>
          </a:solidFill>
          <a:ln w="12700">
            <a:solidFill>
              <a:schemeClr val="tx1"/>
            </a:solidFill>
            <a:miter lim="800000"/>
            <a:headEnd/>
            <a:tailEnd/>
          </a:ln>
        </p:spPr>
        <p:txBody>
          <a:bodyPr wrap="none" anchor="ctr"/>
          <a:lstStyle/>
          <a:p>
            <a:pPr algn="ctr"/>
            <a:endParaRPr lang="fr-FR"/>
          </a:p>
        </p:txBody>
      </p:sp>
      <p:cxnSp>
        <p:nvCxnSpPr>
          <p:cNvPr id="19" name="Connecteur droit 62"/>
          <p:cNvCxnSpPr>
            <a:cxnSpLocks noChangeShapeType="1"/>
          </p:cNvCxnSpPr>
          <p:nvPr/>
        </p:nvCxnSpPr>
        <p:spPr bwMode="auto">
          <a:xfrm>
            <a:off x="1025085" y="6303596"/>
            <a:ext cx="0" cy="139841"/>
          </a:xfrm>
          <a:prstGeom prst="line">
            <a:avLst/>
          </a:prstGeom>
          <a:noFill/>
          <a:ln w="9525" algn="ctr">
            <a:solidFill>
              <a:schemeClr val="bg1"/>
            </a:solidFill>
            <a:round/>
            <a:headEnd/>
            <a:tailEnd/>
          </a:ln>
        </p:spPr>
      </p:cxnSp>
      <p:cxnSp>
        <p:nvCxnSpPr>
          <p:cNvPr id="20" name="Connecteur droit 63"/>
          <p:cNvCxnSpPr>
            <a:cxnSpLocks noChangeShapeType="1"/>
          </p:cNvCxnSpPr>
          <p:nvPr/>
        </p:nvCxnSpPr>
        <p:spPr bwMode="auto">
          <a:xfrm>
            <a:off x="1292241" y="6303596"/>
            <a:ext cx="0" cy="139841"/>
          </a:xfrm>
          <a:prstGeom prst="line">
            <a:avLst/>
          </a:prstGeom>
          <a:noFill/>
          <a:ln w="9525" algn="ctr">
            <a:solidFill>
              <a:schemeClr val="bg1"/>
            </a:solidFill>
            <a:round/>
            <a:headEnd/>
            <a:tailEnd/>
          </a:ln>
        </p:spPr>
      </p:cxnSp>
      <p:cxnSp>
        <p:nvCxnSpPr>
          <p:cNvPr id="21" name="Connecteur droit 64"/>
          <p:cNvCxnSpPr>
            <a:cxnSpLocks noChangeShapeType="1"/>
          </p:cNvCxnSpPr>
          <p:nvPr/>
        </p:nvCxnSpPr>
        <p:spPr bwMode="auto">
          <a:xfrm>
            <a:off x="1563776" y="6303596"/>
            <a:ext cx="0" cy="139841"/>
          </a:xfrm>
          <a:prstGeom prst="line">
            <a:avLst/>
          </a:prstGeom>
          <a:noFill/>
          <a:ln w="9525" algn="ctr">
            <a:solidFill>
              <a:schemeClr val="bg1"/>
            </a:solidFill>
            <a:round/>
            <a:headEnd/>
            <a:tailEnd/>
          </a:ln>
        </p:spPr>
      </p:cxnSp>
      <p:cxnSp>
        <p:nvCxnSpPr>
          <p:cNvPr id="22" name="Connecteur droit 65"/>
          <p:cNvCxnSpPr>
            <a:cxnSpLocks noChangeShapeType="1"/>
          </p:cNvCxnSpPr>
          <p:nvPr/>
        </p:nvCxnSpPr>
        <p:spPr bwMode="auto">
          <a:xfrm>
            <a:off x="1832391" y="6303596"/>
            <a:ext cx="0" cy="139841"/>
          </a:xfrm>
          <a:prstGeom prst="line">
            <a:avLst/>
          </a:prstGeom>
          <a:noFill/>
          <a:ln w="9525" algn="ctr">
            <a:solidFill>
              <a:schemeClr val="bg1"/>
            </a:solidFill>
            <a:round/>
            <a:headEnd/>
            <a:tailEnd/>
          </a:ln>
        </p:spPr>
      </p:cxnSp>
      <p:cxnSp>
        <p:nvCxnSpPr>
          <p:cNvPr id="23" name="Connecteur droit 66"/>
          <p:cNvCxnSpPr>
            <a:cxnSpLocks noChangeShapeType="1"/>
          </p:cNvCxnSpPr>
          <p:nvPr/>
        </p:nvCxnSpPr>
        <p:spPr bwMode="auto">
          <a:xfrm>
            <a:off x="2102466" y="6303596"/>
            <a:ext cx="0" cy="139841"/>
          </a:xfrm>
          <a:prstGeom prst="line">
            <a:avLst/>
          </a:prstGeom>
          <a:noFill/>
          <a:ln w="9525" algn="ctr">
            <a:solidFill>
              <a:schemeClr val="bg1"/>
            </a:solidFill>
            <a:round/>
            <a:headEnd/>
            <a:tailEnd/>
          </a:ln>
        </p:spPr>
      </p:cxnSp>
      <p:cxnSp>
        <p:nvCxnSpPr>
          <p:cNvPr id="24" name="Connecteur droit 67"/>
          <p:cNvCxnSpPr>
            <a:cxnSpLocks noChangeShapeType="1"/>
          </p:cNvCxnSpPr>
          <p:nvPr/>
        </p:nvCxnSpPr>
        <p:spPr bwMode="auto">
          <a:xfrm>
            <a:off x="2372542" y="6303596"/>
            <a:ext cx="0" cy="139841"/>
          </a:xfrm>
          <a:prstGeom prst="line">
            <a:avLst/>
          </a:prstGeom>
          <a:noFill/>
          <a:ln w="9525" algn="ctr">
            <a:solidFill>
              <a:schemeClr val="bg1"/>
            </a:solidFill>
            <a:round/>
            <a:headEnd/>
            <a:tailEnd/>
          </a:ln>
        </p:spPr>
      </p:cxnSp>
      <p:cxnSp>
        <p:nvCxnSpPr>
          <p:cNvPr id="25" name="Connecteur droit 68"/>
          <p:cNvCxnSpPr>
            <a:cxnSpLocks noChangeShapeType="1"/>
          </p:cNvCxnSpPr>
          <p:nvPr/>
        </p:nvCxnSpPr>
        <p:spPr bwMode="auto">
          <a:xfrm>
            <a:off x="2642617" y="6303596"/>
            <a:ext cx="0" cy="139841"/>
          </a:xfrm>
          <a:prstGeom prst="line">
            <a:avLst/>
          </a:prstGeom>
          <a:noFill/>
          <a:ln w="9525" algn="ctr">
            <a:solidFill>
              <a:schemeClr val="bg1"/>
            </a:solidFill>
            <a:round/>
            <a:headEnd/>
            <a:tailEnd/>
          </a:ln>
        </p:spPr>
      </p:cxnSp>
      <p:cxnSp>
        <p:nvCxnSpPr>
          <p:cNvPr id="26" name="Connecteur droit 69"/>
          <p:cNvCxnSpPr>
            <a:cxnSpLocks noChangeShapeType="1"/>
          </p:cNvCxnSpPr>
          <p:nvPr/>
        </p:nvCxnSpPr>
        <p:spPr bwMode="auto">
          <a:xfrm>
            <a:off x="2912693" y="6303596"/>
            <a:ext cx="0" cy="139841"/>
          </a:xfrm>
          <a:prstGeom prst="line">
            <a:avLst/>
          </a:prstGeom>
          <a:noFill/>
          <a:ln w="9525" algn="ctr">
            <a:solidFill>
              <a:schemeClr val="bg1"/>
            </a:solidFill>
            <a:round/>
            <a:headEnd/>
            <a:tailEnd/>
          </a:ln>
        </p:spPr>
      </p:cxnSp>
      <p:cxnSp>
        <p:nvCxnSpPr>
          <p:cNvPr id="27" name="Connecteur droit 70"/>
          <p:cNvCxnSpPr>
            <a:cxnSpLocks noChangeShapeType="1"/>
          </p:cNvCxnSpPr>
          <p:nvPr/>
        </p:nvCxnSpPr>
        <p:spPr bwMode="auto">
          <a:xfrm>
            <a:off x="3181308" y="6303596"/>
            <a:ext cx="0" cy="139841"/>
          </a:xfrm>
          <a:prstGeom prst="line">
            <a:avLst/>
          </a:prstGeom>
          <a:noFill/>
          <a:ln w="9525" algn="ctr">
            <a:solidFill>
              <a:schemeClr val="bg1"/>
            </a:solidFill>
            <a:round/>
            <a:headEnd/>
            <a:tailEnd/>
          </a:ln>
        </p:spPr>
      </p:cxnSp>
      <p:cxnSp>
        <p:nvCxnSpPr>
          <p:cNvPr id="28" name="Connecteur droit 71"/>
          <p:cNvCxnSpPr>
            <a:cxnSpLocks noChangeShapeType="1"/>
          </p:cNvCxnSpPr>
          <p:nvPr/>
        </p:nvCxnSpPr>
        <p:spPr bwMode="auto">
          <a:xfrm>
            <a:off x="3449923" y="6303596"/>
            <a:ext cx="0" cy="139841"/>
          </a:xfrm>
          <a:prstGeom prst="line">
            <a:avLst/>
          </a:prstGeom>
          <a:noFill/>
          <a:ln w="9525" algn="ctr">
            <a:solidFill>
              <a:schemeClr val="bg1"/>
            </a:solidFill>
            <a:round/>
            <a:headEnd/>
            <a:tailEnd/>
          </a:ln>
        </p:spPr>
      </p:cxnSp>
      <p:cxnSp>
        <p:nvCxnSpPr>
          <p:cNvPr id="29" name="Connecteur droit 72"/>
          <p:cNvCxnSpPr>
            <a:cxnSpLocks noChangeShapeType="1"/>
          </p:cNvCxnSpPr>
          <p:nvPr/>
        </p:nvCxnSpPr>
        <p:spPr bwMode="auto">
          <a:xfrm>
            <a:off x="3719998" y="6303596"/>
            <a:ext cx="0" cy="139841"/>
          </a:xfrm>
          <a:prstGeom prst="line">
            <a:avLst/>
          </a:prstGeom>
          <a:noFill/>
          <a:ln w="9525" algn="ctr">
            <a:solidFill>
              <a:schemeClr val="bg1"/>
            </a:solidFill>
            <a:round/>
            <a:headEnd/>
            <a:tailEnd/>
          </a:ln>
        </p:spPr>
      </p:cxnSp>
      <p:cxnSp>
        <p:nvCxnSpPr>
          <p:cNvPr id="30" name="Connecteur droit 73"/>
          <p:cNvCxnSpPr>
            <a:cxnSpLocks noChangeShapeType="1"/>
          </p:cNvCxnSpPr>
          <p:nvPr/>
        </p:nvCxnSpPr>
        <p:spPr bwMode="auto">
          <a:xfrm>
            <a:off x="3990074" y="6303596"/>
            <a:ext cx="0" cy="139841"/>
          </a:xfrm>
          <a:prstGeom prst="line">
            <a:avLst/>
          </a:prstGeom>
          <a:noFill/>
          <a:ln w="9525" algn="ctr">
            <a:solidFill>
              <a:schemeClr val="bg1"/>
            </a:solidFill>
            <a:round/>
            <a:headEnd/>
            <a:tailEnd/>
          </a:ln>
        </p:spPr>
      </p:cxnSp>
      <p:sp>
        <p:nvSpPr>
          <p:cNvPr id="31" name="ZoneTexte 96"/>
          <p:cNvSpPr txBox="1">
            <a:spLocks noChangeArrowheads="1"/>
          </p:cNvSpPr>
          <p:nvPr/>
        </p:nvSpPr>
        <p:spPr bwMode="auto">
          <a:xfrm>
            <a:off x="753550"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10</a:t>
            </a:r>
            <a:endParaRPr lang="en-US" sz="1400">
              <a:latin typeface="Arial Narrow" pitchFamily="34" charset="0"/>
            </a:endParaRPr>
          </a:p>
        </p:txBody>
      </p:sp>
      <p:sp>
        <p:nvSpPr>
          <p:cNvPr id="32" name="ZoneTexte 97"/>
          <p:cNvSpPr txBox="1">
            <a:spLocks noChangeArrowheads="1"/>
          </p:cNvSpPr>
          <p:nvPr/>
        </p:nvSpPr>
        <p:spPr bwMode="auto">
          <a:xfrm>
            <a:off x="1025085" y="6443438"/>
            <a:ext cx="310273" cy="297930"/>
          </a:xfrm>
          <a:prstGeom prst="rect">
            <a:avLst/>
          </a:prstGeom>
          <a:noFill/>
          <a:ln w="9525">
            <a:noFill/>
            <a:miter lim="800000"/>
            <a:headEnd/>
            <a:tailEnd/>
          </a:ln>
        </p:spPr>
        <p:txBody>
          <a:bodyPr wrap="none">
            <a:spAutoFit/>
          </a:bodyPr>
          <a:lstStyle/>
          <a:p>
            <a:r>
              <a:rPr lang="fr-BE" sz="1400">
                <a:latin typeface="Arial Narrow" pitchFamily="34" charset="0"/>
              </a:rPr>
              <a:t>11</a:t>
            </a:r>
            <a:endParaRPr lang="en-US" sz="1400">
              <a:latin typeface="Arial Narrow" pitchFamily="34" charset="0"/>
            </a:endParaRPr>
          </a:p>
        </p:txBody>
      </p:sp>
      <p:sp>
        <p:nvSpPr>
          <p:cNvPr id="33" name="ZoneTexte 98"/>
          <p:cNvSpPr txBox="1">
            <a:spLocks noChangeArrowheads="1"/>
          </p:cNvSpPr>
          <p:nvPr/>
        </p:nvSpPr>
        <p:spPr bwMode="auto">
          <a:xfrm>
            <a:off x="1292241"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12</a:t>
            </a:r>
            <a:endParaRPr lang="en-US" sz="1400">
              <a:latin typeface="Arial Narrow" pitchFamily="34" charset="0"/>
            </a:endParaRPr>
          </a:p>
        </p:txBody>
      </p:sp>
      <p:sp>
        <p:nvSpPr>
          <p:cNvPr id="34" name="ZoneTexte 99"/>
          <p:cNvSpPr txBox="1">
            <a:spLocks noChangeArrowheads="1"/>
          </p:cNvSpPr>
          <p:nvPr/>
        </p:nvSpPr>
        <p:spPr bwMode="auto">
          <a:xfrm>
            <a:off x="1563776"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13</a:t>
            </a:r>
            <a:endParaRPr lang="en-US" sz="1400">
              <a:latin typeface="Arial Narrow" pitchFamily="34" charset="0"/>
            </a:endParaRPr>
          </a:p>
        </p:txBody>
      </p:sp>
      <p:sp>
        <p:nvSpPr>
          <p:cNvPr id="35" name="ZoneTexte 100"/>
          <p:cNvSpPr txBox="1">
            <a:spLocks noChangeArrowheads="1"/>
          </p:cNvSpPr>
          <p:nvPr/>
        </p:nvSpPr>
        <p:spPr bwMode="auto">
          <a:xfrm>
            <a:off x="1832391"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14</a:t>
            </a:r>
            <a:endParaRPr lang="en-US" sz="1400">
              <a:latin typeface="Arial Narrow" pitchFamily="34" charset="0"/>
            </a:endParaRPr>
          </a:p>
        </p:txBody>
      </p:sp>
      <p:sp>
        <p:nvSpPr>
          <p:cNvPr id="36" name="ZoneTexte 101"/>
          <p:cNvSpPr txBox="1">
            <a:spLocks noChangeArrowheads="1"/>
          </p:cNvSpPr>
          <p:nvPr/>
        </p:nvSpPr>
        <p:spPr bwMode="auto">
          <a:xfrm>
            <a:off x="2102466"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15</a:t>
            </a:r>
            <a:endParaRPr lang="en-US" sz="1400">
              <a:latin typeface="Arial Narrow" pitchFamily="34" charset="0"/>
            </a:endParaRPr>
          </a:p>
        </p:txBody>
      </p:sp>
      <p:sp>
        <p:nvSpPr>
          <p:cNvPr id="37" name="ZoneTexte 102"/>
          <p:cNvSpPr txBox="1">
            <a:spLocks noChangeArrowheads="1"/>
          </p:cNvSpPr>
          <p:nvPr/>
        </p:nvSpPr>
        <p:spPr bwMode="auto">
          <a:xfrm>
            <a:off x="2372542"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16</a:t>
            </a:r>
            <a:endParaRPr lang="en-US" sz="1400">
              <a:latin typeface="Arial Narrow" pitchFamily="34" charset="0"/>
            </a:endParaRPr>
          </a:p>
        </p:txBody>
      </p:sp>
      <p:sp>
        <p:nvSpPr>
          <p:cNvPr id="38" name="ZoneTexte 103"/>
          <p:cNvSpPr txBox="1">
            <a:spLocks noChangeArrowheads="1"/>
          </p:cNvSpPr>
          <p:nvPr/>
        </p:nvSpPr>
        <p:spPr bwMode="auto">
          <a:xfrm>
            <a:off x="2642617"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17</a:t>
            </a:r>
            <a:endParaRPr lang="en-US" sz="1400">
              <a:latin typeface="Arial Narrow" pitchFamily="34" charset="0"/>
            </a:endParaRPr>
          </a:p>
        </p:txBody>
      </p:sp>
      <p:sp>
        <p:nvSpPr>
          <p:cNvPr id="39" name="ZoneTexte 104"/>
          <p:cNvSpPr txBox="1">
            <a:spLocks noChangeArrowheads="1"/>
          </p:cNvSpPr>
          <p:nvPr/>
        </p:nvSpPr>
        <p:spPr bwMode="auto">
          <a:xfrm>
            <a:off x="2912693"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18</a:t>
            </a:r>
            <a:endParaRPr lang="en-US" sz="1400">
              <a:latin typeface="Arial Narrow" pitchFamily="34" charset="0"/>
            </a:endParaRPr>
          </a:p>
        </p:txBody>
      </p:sp>
      <p:sp>
        <p:nvSpPr>
          <p:cNvPr id="40" name="ZoneTexte 105"/>
          <p:cNvSpPr txBox="1">
            <a:spLocks noChangeArrowheads="1"/>
          </p:cNvSpPr>
          <p:nvPr/>
        </p:nvSpPr>
        <p:spPr bwMode="auto">
          <a:xfrm>
            <a:off x="3181308"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19</a:t>
            </a:r>
            <a:endParaRPr lang="en-US" sz="1400">
              <a:latin typeface="Arial Narrow" pitchFamily="34" charset="0"/>
            </a:endParaRPr>
          </a:p>
        </p:txBody>
      </p:sp>
      <p:sp>
        <p:nvSpPr>
          <p:cNvPr id="41" name="ZoneTexte 106"/>
          <p:cNvSpPr txBox="1">
            <a:spLocks noChangeArrowheads="1"/>
          </p:cNvSpPr>
          <p:nvPr/>
        </p:nvSpPr>
        <p:spPr bwMode="auto">
          <a:xfrm>
            <a:off x="3449923"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20</a:t>
            </a:r>
            <a:endParaRPr lang="en-US" sz="1400">
              <a:latin typeface="Arial Narrow" pitchFamily="34" charset="0"/>
            </a:endParaRPr>
          </a:p>
        </p:txBody>
      </p:sp>
      <p:sp>
        <p:nvSpPr>
          <p:cNvPr id="42" name="ZoneTexte 107"/>
          <p:cNvSpPr txBox="1">
            <a:spLocks noChangeArrowheads="1"/>
          </p:cNvSpPr>
          <p:nvPr/>
        </p:nvSpPr>
        <p:spPr bwMode="auto">
          <a:xfrm>
            <a:off x="3719998"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21</a:t>
            </a:r>
            <a:endParaRPr lang="en-US" sz="1400">
              <a:latin typeface="Arial Narrow" pitchFamily="34" charset="0"/>
            </a:endParaRPr>
          </a:p>
        </p:txBody>
      </p:sp>
      <p:cxnSp>
        <p:nvCxnSpPr>
          <p:cNvPr id="43" name="Connecteur droit 73"/>
          <p:cNvCxnSpPr>
            <a:cxnSpLocks noChangeShapeType="1"/>
          </p:cNvCxnSpPr>
          <p:nvPr/>
        </p:nvCxnSpPr>
        <p:spPr bwMode="auto">
          <a:xfrm>
            <a:off x="4247011" y="6332794"/>
            <a:ext cx="0" cy="138304"/>
          </a:xfrm>
          <a:prstGeom prst="line">
            <a:avLst/>
          </a:prstGeom>
          <a:noFill/>
          <a:ln w="9525" algn="ctr">
            <a:solidFill>
              <a:schemeClr val="bg1"/>
            </a:solidFill>
            <a:round/>
            <a:headEnd/>
            <a:tailEnd/>
          </a:ln>
        </p:spPr>
      </p:cxnSp>
      <p:sp>
        <p:nvSpPr>
          <p:cNvPr id="44" name="ZoneTexte 107"/>
          <p:cNvSpPr txBox="1">
            <a:spLocks noChangeArrowheads="1"/>
          </p:cNvSpPr>
          <p:nvPr/>
        </p:nvSpPr>
        <p:spPr bwMode="auto">
          <a:xfrm>
            <a:off x="4036790" y="6441900"/>
            <a:ext cx="245000" cy="297930"/>
          </a:xfrm>
          <a:prstGeom prst="rect">
            <a:avLst/>
          </a:prstGeom>
          <a:noFill/>
          <a:ln w="9525">
            <a:noFill/>
            <a:miter lim="800000"/>
            <a:headEnd/>
            <a:tailEnd/>
          </a:ln>
        </p:spPr>
        <p:txBody>
          <a:bodyPr wrap="none">
            <a:spAutoFit/>
          </a:bodyPr>
          <a:lstStyle/>
          <a:p>
            <a:r>
              <a:rPr lang="fr-BE" sz="1400">
                <a:latin typeface="Arial Narrow" pitchFamily="34" charset="0"/>
              </a:rPr>
              <a:t>0</a:t>
            </a:r>
            <a:endParaRPr lang="en-US" sz="1400">
              <a:latin typeface="Arial Narrow" pitchFamily="34" charset="0"/>
            </a:endParaRPr>
          </a:p>
        </p:txBody>
      </p:sp>
      <p:grpSp>
        <p:nvGrpSpPr>
          <p:cNvPr id="45" name="Group 142"/>
          <p:cNvGrpSpPr>
            <a:grpSpLocks/>
          </p:cNvGrpSpPr>
          <p:nvPr/>
        </p:nvGrpSpPr>
        <p:grpSpPr bwMode="auto">
          <a:xfrm>
            <a:off x="1203189" y="6094603"/>
            <a:ext cx="265696" cy="138304"/>
            <a:chOff x="2381" y="2024"/>
            <a:chExt cx="271" cy="136"/>
          </a:xfrm>
        </p:grpSpPr>
        <p:sp>
          <p:nvSpPr>
            <p:cNvPr id="172" name="Oval 14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3" name="Oval 14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4" name="Oval 14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5" name="Oval 14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6" name="Oval 14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6" name="Group 148"/>
          <p:cNvGrpSpPr>
            <a:grpSpLocks/>
          </p:cNvGrpSpPr>
          <p:nvPr/>
        </p:nvGrpSpPr>
        <p:grpSpPr bwMode="auto">
          <a:xfrm>
            <a:off x="938953" y="6094603"/>
            <a:ext cx="265696" cy="138304"/>
            <a:chOff x="2381" y="2024"/>
            <a:chExt cx="271" cy="136"/>
          </a:xfrm>
        </p:grpSpPr>
        <p:sp>
          <p:nvSpPr>
            <p:cNvPr id="167" name="Oval 14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8" name="Oval 15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9" name="Oval 15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0" name="Oval 15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1" name="Oval 15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7" name="Group 154"/>
          <p:cNvGrpSpPr>
            <a:grpSpLocks/>
          </p:cNvGrpSpPr>
          <p:nvPr/>
        </p:nvGrpSpPr>
        <p:grpSpPr bwMode="auto">
          <a:xfrm>
            <a:off x="738951" y="6094603"/>
            <a:ext cx="265696" cy="138304"/>
            <a:chOff x="2381" y="2024"/>
            <a:chExt cx="271" cy="136"/>
          </a:xfrm>
        </p:grpSpPr>
        <p:sp>
          <p:nvSpPr>
            <p:cNvPr id="162" name="Oval 15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3" name="Oval 15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4" name="Oval 15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5" name="Oval 15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6" name="Oval 15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8" name="Group 178"/>
          <p:cNvGrpSpPr>
            <a:grpSpLocks/>
          </p:cNvGrpSpPr>
          <p:nvPr/>
        </p:nvGrpSpPr>
        <p:grpSpPr bwMode="auto">
          <a:xfrm>
            <a:off x="2727289" y="6094603"/>
            <a:ext cx="265696" cy="138304"/>
            <a:chOff x="2381" y="2024"/>
            <a:chExt cx="271" cy="136"/>
          </a:xfrm>
        </p:grpSpPr>
        <p:sp>
          <p:nvSpPr>
            <p:cNvPr id="157" name="Oval 17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8" name="Oval 18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9" name="Oval 18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0" name="Oval 18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1" name="Oval 18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9" name="Group 184"/>
          <p:cNvGrpSpPr>
            <a:grpSpLocks/>
          </p:cNvGrpSpPr>
          <p:nvPr/>
        </p:nvGrpSpPr>
        <p:grpSpPr bwMode="auto">
          <a:xfrm>
            <a:off x="2463054" y="6094603"/>
            <a:ext cx="265696" cy="138304"/>
            <a:chOff x="2381" y="2024"/>
            <a:chExt cx="271" cy="136"/>
          </a:xfrm>
        </p:grpSpPr>
        <p:sp>
          <p:nvSpPr>
            <p:cNvPr id="152" name="Oval 18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3" name="Oval 18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4" name="Oval 18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5" name="Oval 18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6" name="Oval 18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0" name="Group 190"/>
          <p:cNvGrpSpPr>
            <a:grpSpLocks/>
          </p:cNvGrpSpPr>
          <p:nvPr/>
        </p:nvGrpSpPr>
        <p:grpSpPr bwMode="auto">
          <a:xfrm>
            <a:off x="2263052" y="6094603"/>
            <a:ext cx="265696" cy="138304"/>
            <a:chOff x="2381" y="2024"/>
            <a:chExt cx="271" cy="136"/>
          </a:xfrm>
        </p:grpSpPr>
        <p:sp>
          <p:nvSpPr>
            <p:cNvPr id="147" name="Oval 19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8" name="Oval 19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9" name="Oval 19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0" name="Oval 19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1" name="Oval 19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1" name="Group 196"/>
          <p:cNvGrpSpPr>
            <a:grpSpLocks/>
          </p:cNvGrpSpPr>
          <p:nvPr/>
        </p:nvGrpSpPr>
        <p:grpSpPr bwMode="auto">
          <a:xfrm>
            <a:off x="1998816" y="6094603"/>
            <a:ext cx="265696" cy="138304"/>
            <a:chOff x="2381" y="2024"/>
            <a:chExt cx="271" cy="136"/>
          </a:xfrm>
        </p:grpSpPr>
        <p:sp>
          <p:nvSpPr>
            <p:cNvPr id="142" name="Oval 19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3" name="Oval 19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4" name="Oval 19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5" name="Oval 20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6" name="Oval 20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2" name="Group 202"/>
          <p:cNvGrpSpPr>
            <a:grpSpLocks/>
          </p:cNvGrpSpPr>
          <p:nvPr/>
        </p:nvGrpSpPr>
        <p:grpSpPr bwMode="auto">
          <a:xfrm>
            <a:off x="1734580" y="6094603"/>
            <a:ext cx="265696" cy="138304"/>
            <a:chOff x="2381" y="2024"/>
            <a:chExt cx="271" cy="136"/>
          </a:xfrm>
        </p:grpSpPr>
        <p:sp>
          <p:nvSpPr>
            <p:cNvPr id="137" name="Oval 20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8" name="Oval 20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9" name="Oval 20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0" name="Oval 20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1" name="Oval 20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3" name="Group 208"/>
          <p:cNvGrpSpPr>
            <a:grpSpLocks/>
          </p:cNvGrpSpPr>
          <p:nvPr/>
        </p:nvGrpSpPr>
        <p:grpSpPr bwMode="auto">
          <a:xfrm>
            <a:off x="1468884" y="6094603"/>
            <a:ext cx="265696" cy="138304"/>
            <a:chOff x="2381" y="2024"/>
            <a:chExt cx="271" cy="136"/>
          </a:xfrm>
        </p:grpSpPr>
        <p:sp>
          <p:nvSpPr>
            <p:cNvPr id="132" name="Oval 20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3" name="Oval 21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4" name="Oval 21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5" name="Oval 21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6" name="Oval 21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4" name="Group 214"/>
          <p:cNvGrpSpPr>
            <a:grpSpLocks/>
          </p:cNvGrpSpPr>
          <p:nvPr/>
        </p:nvGrpSpPr>
        <p:grpSpPr bwMode="auto">
          <a:xfrm>
            <a:off x="3920000" y="6094603"/>
            <a:ext cx="265696" cy="138304"/>
            <a:chOff x="2381" y="2024"/>
            <a:chExt cx="271" cy="136"/>
          </a:xfrm>
        </p:grpSpPr>
        <p:sp>
          <p:nvSpPr>
            <p:cNvPr id="127" name="Oval 21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8" name="Oval 21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9" name="Oval 21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0" name="Oval 21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1" name="Oval 21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5" name="Group 220"/>
          <p:cNvGrpSpPr>
            <a:grpSpLocks/>
          </p:cNvGrpSpPr>
          <p:nvPr/>
        </p:nvGrpSpPr>
        <p:grpSpPr bwMode="auto">
          <a:xfrm>
            <a:off x="3719998" y="6094603"/>
            <a:ext cx="265696" cy="138304"/>
            <a:chOff x="2381" y="2024"/>
            <a:chExt cx="271" cy="136"/>
          </a:xfrm>
        </p:grpSpPr>
        <p:sp>
          <p:nvSpPr>
            <p:cNvPr id="122" name="Oval 22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3" name="Oval 22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4" name="Oval 22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5" name="Oval 22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6" name="Oval 22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6" name="Group 226"/>
          <p:cNvGrpSpPr>
            <a:grpSpLocks/>
          </p:cNvGrpSpPr>
          <p:nvPr/>
        </p:nvGrpSpPr>
        <p:grpSpPr bwMode="auto">
          <a:xfrm>
            <a:off x="3455763" y="6094603"/>
            <a:ext cx="265696" cy="138304"/>
            <a:chOff x="2381" y="2024"/>
            <a:chExt cx="271" cy="136"/>
          </a:xfrm>
        </p:grpSpPr>
        <p:sp>
          <p:nvSpPr>
            <p:cNvPr id="117" name="Oval 22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8" name="Oval 22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9" name="Oval 22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0" name="Oval 23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1" name="Oval 23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7" name="Group 232"/>
          <p:cNvGrpSpPr>
            <a:grpSpLocks/>
          </p:cNvGrpSpPr>
          <p:nvPr/>
        </p:nvGrpSpPr>
        <p:grpSpPr bwMode="auto">
          <a:xfrm>
            <a:off x="3191527" y="6094603"/>
            <a:ext cx="265696" cy="138304"/>
            <a:chOff x="2381" y="2024"/>
            <a:chExt cx="271" cy="136"/>
          </a:xfrm>
        </p:grpSpPr>
        <p:sp>
          <p:nvSpPr>
            <p:cNvPr id="112" name="Oval 23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3" name="Oval 23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4" name="Oval 23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5" name="Oval 23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6" name="Oval 23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8" name="Group 238"/>
          <p:cNvGrpSpPr>
            <a:grpSpLocks/>
          </p:cNvGrpSpPr>
          <p:nvPr/>
        </p:nvGrpSpPr>
        <p:grpSpPr bwMode="auto">
          <a:xfrm>
            <a:off x="2925831" y="6094603"/>
            <a:ext cx="265696" cy="138304"/>
            <a:chOff x="2381" y="2024"/>
            <a:chExt cx="271" cy="136"/>
          </a:xfrm>
        </p:grpSpPr>
        <p:sp>
          <p:nvSpPr>
            <p:cNvPr id="107" name="Oval 23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8" name="Oval 24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9" name="Oval 24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0" name="Oval 24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1" name="Oval 24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60" name="Group 296"/>
          <p:cNvGrpSpPr>
            <a:grpSpLocks/>
          </p:cNvGrpSpPr>
          <p:nvPr/>
        </p:nvGrpSpPr>
        <p:grpSpPr bwMode="auto">
          <a:xfrm>
            <a:off x="938953" y="5676618"/>
            <a:ext cx="331389" cy="417986"/>
            <a:chOff x="975" y="3158"/>
            <a:chExt cx="227" cy="272"/>
          </a:xfrm>
        </p:grpSpPr>
        <p:sp>
          <p:nvSpPr>
            <p:cNvPr id="98" name="Oval 29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99" name="Oval 298"/>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0" name="Oval 299"/>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1" name="Oval 300"/>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2" name="Oval 301"/>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3" name="Oval 302"/>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4" name="Oval 303"/>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5" name="Oval 304"/>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6" name="Oval 305"/>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grpSp>
      <p:sp>
        <p:nvSpPr>
          <p:cNvPr id="61" name="Oval 306"/>
          <p:cNvSpPr>
            <a:spLocks noChangeArrowheads="1"/>
          </p:cNvSpPr>
          <p:nvPr/>
        </p:nvSpPr>
        <p:spPr bwMode="auto">
          <a:xfrm rot="558167">
            <a:off x="1881052" y="4156309"/>
            <a:ext cx="462777" cy="488674"/>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grpSp>
        <p:nvGrpSpPr>
          <p:cNvPr id="62" name="Group 318"/>
          <p:cNvGrpSpPr>
            <a:grpSpLocks/>
          </p:cNvGrpSpPr>
          <p:nvPr/>
        </p:nvGrpSpPr>
        <p:grpSpPr bwMode="auto">
          <a:xfrm>
            <a:off x="2292307" y="3494081"/>
            <a:ext cx="985410" cy="800628"/>
            <a:chOff x="3673" y="1783"/>
            <a:chExt cx="675" cy="521"/>
          </a:xfrm>
        </p:grpSpPr>
        <p:sp>
          <p:nvSpPr>
            <p:cNvPr id="95" name="Oval 319"/>
            <p:cNvSpPr>
              <a:spLocks noChangeArrowheads="1"/>
            </p:cNvSpPr>
            <p:nvPr/>
          </p:nvSpPr>
          <p:spPr bwMode="auto">
            <a:xfrm rot="558167">
              <a:off x="3673" y="1987"/>
              <a:ext cx="317" cy="317"/>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96" name="Oval 320"/>
            <p:cNvSpPr>
              <a:spLocks noChangeArrowheads="1"/>
            </p:cNvSpPr>
            <p:nvPr/>
          </p:nvSpPr>
          <p:spPr bwMode="auto">
            <a:xfrm rot="558167">
              <a:off x="3986" y="1783"/>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grpSp>
      <p:sp>
        <p:nvSpPr>
          <p:cNvPr id="63" name="Oval 327"/>
          <p:cNvSpPr>
            <a:spLocks noChangeArrowheads="1"/>
          </p:cNvSpPr>
          <p:nvPr/>
        </p:nvSpPr>
        <p:spPr bwMode="auto">
          <a:xfrm>
            <a:off x="1467425" y="4491813"/>
            <a:ext cx="398543" cy="417986"/>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sp>
        <p:nvSpPr>
          <p:cNvPr id="64" name="Oval 330"/>
          <p:cNvSpPr>
            <a:spLocks noChangeArrowheads="1"/>
          </p:cNvSpPr>
          <p:nvPr/>
        </p:nvSpPr>
        <p:spPr bwMode="auto">
          <a:xfrm rot="655987">
            <a:off x="1054978" y="5217084"/>
            <a:ext cx="264235" cy="279682"/>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5" name="Oval 331"/>
          <p:cNvSpPr>
            <a:spLocks noChangeArrowheads="1"/>
          </p:cNvSpPr>
          <p:nvPr/>
        </p:nvSpPr>
        <p:spPr bwMode="auto">
          <a:xfrm rot="655987">
            <a:off x="1157261" y="5025160"/>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6" name="Oval 332"/>
          <p:cNvSpPr>
            <a:spLocks noChangeArrowheads="1"/>
          </p:cNvSpPr>
          <p:nvPr/>
        </p:nvSpPr>
        <p:spPr bwMode="auto">
          <a:xfrm rot="655987">
            <a:off x="1325354" y="4846483"/>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7" name="Oval 339"/>
          <p:cNvSpPr>
            <a:spLocks noChangeArrowheads="1"/>
          </p:cNvSpPr>
          <p:nvPr/>
        </p:nvSpPr>
        <p:spPr bwMode="auto">
          <a:xfrm>
            <a:off x="938953" y="5467626"/>
            <a:ext cx="264235" cy="278145"/>
          </a:xfrm>
          <a:prstGeom prst="ellipse">
            <a:avLst/>
          </a:prstGeom>
          <a:solidFill>
            <a:srgbClr val="FF9933"/>
          </a:solidFill>
          <a:ln w="9525">
            <a:solidFill>
              <a:schemeClr val="tx1"/>
            </a:solidFill>
            <a:round/>
            <a:headEnd/>
            <a:tailEnd/>
          </a:ln>
        </p:spPr>
        <p:txBody>
          <a:bodyPr wrap="none" anchor="ctr"/>
          <a:lstStyle/>
          <a:p>
            <a:pPr algn="ctr"/>
            <a:endParaRPr lang="fr-FR"/>
          </a:p>
        </p:txBody>
      </p:sp>
      <p:grpSp>
        <p:nvGrpSpPr>
          <p:cNvPr id="73" name="Group 365"/>
          <p:cNvGrpSpPr>
            <a:grpSpLocks/>
          </p:cNvGrpSpPr>
          <p:nvPr/>
        </p:nvGrpSpPr>
        <p:grpSpPr bwMode="auto">
          <a:xfrm>
            <a:off x="2792984" y="2609485"/>
            <a:ext cx="397084" cy="3625103"/>
            <a:chOff x="3969" y="1207"/>
            <a:chExt cx="272" cy="2359"/>
          </a:xfrm>
        </p:grpSpPr>
        <p:sp>
          <p:nvSpPr>
            <p:cNvPr id="92" name="AutoShape 359"/>
            <p:cNvSpPr>
              <a:spLocks noChangeArrowheads="1"/>
            </p:cNvSpPr>
            <p:nvPr/>
          </p:nvSpPr>
          <p:spPr bwMode="auto">
            <a:xfrm>
              <a:off x="3969" y="2523"/>
              <a:ext cx="91" cy="1043"/>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3" name="AutoShape 360"/>
            <p:cNvSpPr>
              <a:spLocks noChangeArrowheads="1"/>
            </p:cNvSpPr>
            <p:nvPr/>
          </p:nvSpPr>
          <p:spPr bwMode="auto">
            <a:xfrm>
              <a:off x="4059" y="1706"/>
              <a:ext cx="91" cy="1860"/>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4" name="AutoShape 361"/>
            <p:cNvSpPr>
              <a:spLocks noChangeArrowheads="1"/>
            </p:cNvSpPr>
            <p:nvPr/>
          </p:nvSpPr>
          <p:spPr bwMode="auto">
            <a:xfrm>
              <a:off x="4150" y="1207"/>
              <a:ext cx="91" cy="2359"/>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grpSp>
      <p:cxnSp>
        <p:nvCxnSpPr>
          <p:cNvPr id="74" name="Connecteur droit 50"/>
          <p:cNvCxnSpPr>
            <a:cxnSpLocks noChangeShapeType="1"/>
          </p:cNvCxnSpPr>
          <p:nvPr/>
        </p:nvCxnSpPr>
        <p:spPr bwMode="auto">
          <a:xfrm>
            <a:off x="738951" y="6232139"/>
            <a:ext cx="3664995" cy="1383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Connecteur droit 62"/>
          <p:cNvCxnSpPr>
            <a:cxnSpLocks noChangeShapeType="1"/>
          </p:cNvCxnSpPr>
          <p:nvPr/>
        </p:nvCxnSpPr>
        <p:spPr bwMode="auto">
          <a:xfrm>
            <a:off x="1001727"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 name="Connecteur droit 63"/>
          <p:cNvCxnSpPr>
            <a:cxnSpLocks noChangeShapeType="1"/>
          </p:cNvCxnSpPr>
          <p:nvPr/>
        </p:nvCxnSpPr>
        <p:spPr bwMode="auto">
          <a:xfrm>
            <a:off x="1268883"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7" name="Connecteur droit 64"/>
          <p:cNvCxnSpPr>
            <a:cxnSpLocks noChangeShapeType="1"/>
          </p:cNvCxnSpPr>
          <p:nvPr/>
        </p:nvCxnSpPr>
        <p:spPr bwMode="auto">
          <a:xfrm>
            <a:off x="1540418"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8" name="Connecteur droit 65"/>
          <p:cNvCxnSpPr>
            <a:cxnSpLocks noChangeShapeType="1"/>
          </p:cNvCxnSpPr>
          <p:nvPr/>
        </p:nvCxnSpPr>
        <p:spPr bwMode="auto">
          <a:xfrm>
            <a:off x="1809034"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9" name="Connecteur droit 66"/>
          <p:cNvCxnSpPr>
            <a:cxnSpLocks noChangeShapeType="1"/>
          </p:cNvCxnSpPr>
          <p:nvPr/>
        </p:nvCxnSpPr>
        <p:spPr bwMode="auto">
          <a:xfrm>
            <a:off x="2079108"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 name="Connecteur droit 67"/>
          <p:cNvCxnSpPr>
            <a:cxnSpLocks noChangeShapeType="1"/>
          </p:cNvCxnSpPr>
          <p:nvPr/>
        </p:nvCxnSpPr>
        <p:spPr bwMode="auto">
          <a:xfrm>
            <a:off x="2349184"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1" name="Connecteur droit 68"/>
          <p:cNvCxnSpPr>
            <a:cxnSpLocks noChangeShapeType="1"/>
          </p:cNvCxnSpPr>
          <p:nvPr/>
        </p:nvCxnSpPr>
        <p:spPr bwMode="auto">
          <a:xfrm>
            <a:off x="2619259"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2" name="Connecteur droit 69"/>
          <p:cNvCxnSpPr>
            <a:cxnSpLocks noChangeShapeType="1"/>
          </p:cNvCxnSpPr>
          <p:nvPr/>
        </p:nvCxnSpPr>
        <p:spPr bwMode="auto">
          <a:xfrm>
            <a:off x="2889335"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3" name="Connecteur droit 70"/>
          <p:cNvCxnSpPr>
            <a:cxnSpLocks noChangeShapeType="1"/>
          </p:cNvCxnSpPr>
          <p:nvPr/>
        </p:nvCxnSpPr>
        <p:spPr bwMode="auto">
          <a:xfrm>
            <a:off x="3157950"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4" name="Connecteur droit 71"/>
          <p:cNvCxnSpPr>
            <a:cxnSpLocks noChangeShapeType="1"/>
          </p:cNvCxnSpPr>
          <p:nvPr/>
        </p:nvCxnSpPr>
        <p:spPr bwMode="auto">
          <a:xfrm>
            <a:off x="3426566"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5" name="Connecteur droit 72"/>
          <p:cNvCxnSpPr>
            <a:cxnSpLocks noChangeShapeType="1"/>
          </p:cNvCxnSpPr>
          <p:nvPr/>
        </p:nvCxnSpPr>
        <p:spPr bwMode="auto">
          <a:xfrm>
            <a:off x="3696640"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Connecteur droit 73"/>
          <p:cNvCxnSpPr>
            <a:cxnSpLocks noChangeShapeType="1"/>
          </p:cNvCxnSpPr>
          <p:nvPr/>
        </p:nvCxnSpPr>
        <p:spPr bwMode="auto">
          <a:xfrm>
            <a:off x="3966716"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7" name="Connecteur droit 73"/>
          <p:cNvCxnSpPr>
            <a:cxnSpLocks noChangeShapeType="1"/>
          </p:cNvCxnSpPr>
          <p:nvPr/>
        </p:nvCxnSpPr>
        <p:spPr bwMode="auto">
          <a:xfrm>
            <a:off x="4223653" y="6232139"/>
            <a:ext cx="0" cy="13830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78" name="Group 151"/>
          <p:cNvGrpSpPr>
            <a:grpSpLocks/>
          </p:cNvGrpSpPr>
          <p:nvPr/>
        </p:nvGrpSpPr>
        <p:grpSpPr bwMode="auto">
          <a:xfrm>
            <a:off x="243105" y="1741042"/>
            <a:ext cx="561976" cy="4524375"/>
            <a:chOff x="476" y="572"/>
            <a:chExt cx="354" cy="2850"/>
          </a:xfrm>
        </p:grpSpPr>
        <p:sp>
          <p:nvSpPr>
            <p:cNvPr id="179" name="Text Box 128"/>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180" name="Group 150"/>
            <p:cNvGrpSpPr>
              <a:grpSpLocks/>
            </p:cNvGrpSpPr>
            <p:nvPr/>
          </p:nvGrpSpPr>
          <p:grpSpPr bwMode="auto">
            <a:xfrm>
              <a:off x="476" y="572"/>
              <a:ext cx="354" cy="2800"/>
              <a:chOff x="463" y="675"/>
              <a:chExt cx="354" cy="2800"/>
            </a:xfrm>
          </p:grpSpPr>
          <p:grpSp>
            <p:nvGrpSpPr>
              <p:cNvPr id="181" name="Group 147"/>
              <p:cNvGrpSpPr>
                <a:grpSpLocks/>
              </p:cNvGrpSpPr>
              <p:nvPr/>
            </p:nvGrpSpPr>
            <p:grpSpPr bwMode="auto">
              <a:xfrm>
                <a:off x="521" y="935"/>
                <a:ext cx="296" cy="2540"/>
                <a:chOff x="521" y="935"/>
                <a:chExt cx="296" cy="2540"/>
              </a:xfrm>
            </p:grpSpPr>
            <p:sp>
              <p:nvSpPr>
                <p:cNvPr id="183" name="Line 108"/>
                <p:cNvSpPr>
                  <a:spLocks noChangeShapeType="1"/>
                </p:cNvSpPr>
                <p:nvPr/>
              </p:nvSpPr>
              <p:spPr bwMode="auto">
                <a:xfrm flipV="1">
                  <a:off x="521" y="981"/>
                  <a:ext cx="0" cy="249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4" name="Line 109"/>
                <p:cNvSpPr>
                  <a:spLocks noChangeShapeType="1"/>
                </p:cNvSpPr>
                <p:nvPr/>
              </p:nvSpPr>
              <p:spPr bwMode="auto">
                <a:xfrm>
                  <a:off x="521" y="347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5" name="Line 110"/>
                <p:cNvSpPr>
                  <a:spLocks noChangeShapeType="1"/>
                </p:cNvSpPr>
                <p:nvPr/>
              </p:nvSpPr>
              <p:spPr bwMode="auto">
                <a:xfrm>
                  <a:off x="521" y="333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6" name="Line 111"/>
                <p:cNvSpPr>
                  <a:spLocks noChangeShapeType="1"/>
                </p:cNvSpPr>
                <p:nvPr/>
              </p:nvSpPr>
              <p:spPr bwMode="auto">
                <a:xfrm>
                  <a:off x="521" y="320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7" name="Line 112"/>
                <p:cNvSpPr>
                  <a:spLocks noChangeShapeType="1"/>
                </p:cNvSpPr>
                <p:nvPr/>
              </p:nvSpPr>
              <p:spPr bwMode="auto">
                <a:xfrm>
                  <a:off x="521" y="306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8" name="Line 113"/>
                <p:cNvSpPr>
                  <a:spLocks noChangeShapeType="1"/>
                </p:cNvSpPr>
                <p:nvPr/>
              </p:nvSpPr>
              <p:spPr bwMode="auto">
                <a:xfrm>
                  <a:off x="521" y="293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9" name="Line 114"/>
                <p:cNvSpPr>
                  <a:spLocks noChangeShapeType="1"/>
                </p:cNvSpPr>
                <p:nvPr/>
              </p:nvSpPr>
              <p:spPr bwMode="auto">
                <a:xfrm>
                  <a:off x="521" y="279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0" name="Line 115"/>
                <p:cNvSpPr>
                  <a:spLocks noChangeShapeType="1"/>
                </p:cNvSpPr>
                <p:nvPr/>
              </p:nvSpPr>
              <p:spPr bwMode="auto">
                <a:xfrm>
                  <a:off x="521" y="265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1" name="Line 116"/>
                <p:cNvSpPr>
                  <a:spLocks noChangeShapeType="1"/>
                </p:cNvSpPr>
                <p:nvPr/>
              </p:nvSpPr>
              <p:spPr bwMode="auto">
                <a:xfrm>
                  <a:off x="521" y="252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2" name="Line 117"/>
                <p:cNvSpPr>
                  <a:spLocks noChangeShapeType="1"/>
                </p:cNvSpPr>
                <p:nvPr/>
              </p:nvSpPr>
              <p:spPr bwMode="auto">
                <a:xfrm>
                  <a:off x="521" y="238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3" name="Line 118"/>
                <p:cNvSpPr>
                  <a:spLocks noChangeShapeType="1"/>
                </p:cNvSpPr>
                <p:nvPr/>
              </p:nvSpPr>
              <p:spPr bwMode="auto">
                <a:xfrm>
                  <a:off x="521" y="225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4" name="Line 119"/>
                <p:cNvSpPr>
                  <a:spLocks noChangeShapeType="1"/>
                </p:cNvSpPr>
                <p:nvPr/>
              </p:nvSpPr>
              <p:spPr bwMode="auto">
                <a:xfrm>
                  <a:off x="521" y="211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6" name="Line 120"/>
                <p:cNvSpPr>
                  <a:spLocks noChangeShapeType="1"/>
                </p:cNvSpPr>
                <p:nvPr/>
              </p:nvSpPr>
              <p:spPr bwMode="auto">
                <a:xfrm>
                  <a:off x="521" y="197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7" name="Line 121"/>
                <p:cNvSpPr>
                  <a:spLocks noChangeShapeType="1"/>
                </p:cNvSpPr>
                <p:nvPr/>
              </p:nvSpPr>
              <p:spPr bwMode="auto">
                <a:xfrm>
                  <a:off x="521" y="184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8" name="Line 122"/>
                <p:cNvSpPr>
                  <a:spLocks noChangeShapeType="1"/>
                </p:cNvSpPr>
                <p:nvPr/>
              </p:nvSpPr>
              <p:spPr bwMode="auto">
                <a:xfrm>
                  <a:off x="521" y="170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0" name="Line 123"/>
                <p:cNvSpPr>
                  <a:spLocks noChangeShapeType="1"/>
                </p:cNvSpPr>
                <p:nvPr/>
              </p:nvSpPr>
              <p:spPr bwMode="auto">
                <a:xfrm>
                  <a:off x="521" y="1570"/>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1" name="Line 124"/>
                <p:cNvSpPr>
                  <a:spLocks noChangeShapeType="1"/>
                </p:cNvSpPr>
                <p:nvPr/>
              </p:nvSpPr>
              <p:spPr bwMode="auto">
                <a:xfrm>
                  <a:off x="521" y="1434"/>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3" name="Line 125"/>
                <p:cNvSpPr>
                  <a:spLocks noChangeShapeType="1"/>
                </p:cNvSpPr>
                <p:nvPr/>
              </p:nvSpPr>
              <p:spPr bwMode="auto">
                <a:xfrm>
                  <a:off x="521" y="1298"/>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4" name="Line 126"/>
                <p:cNvSpPr>
                  <a:spLocks noChangeShapeType="1"/>
                </p:cNvSpPr>
                <p:nvPr/>
              </p:nvSpPr>
              <p:spPr bwMode="auto">
                <a:xfrm>
                  <a:off x="521" y="116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5" name="Line 127"/>
                <p:cNvSpPr>
                  <a:spLocks noChangeShapeType="1"/>
                </p:cNvSpPr>
                <p:nvPr/>
              </p:nvSpPr>
              <p:spPr bwMode="auto">
                <a:xfrm>
                  <a:off x="521" y="102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6" name="Text Box 129"/>
                <p:cNvSpPr txBox="1">
                  <a:spLocks noChangeArrowheads="1"/>
                </p:cNvSpPr>
                <p:nvPr/>
              </p:nvSpPr>
              <p:spPr bwMode="auto">
                <a:xfrm>
                  <a:off x="612" y="2432"/>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08" name="Text Box 130"/>
                <p:cNvSpPr txBox="1">
                  <a:spLocks noChangeArrowheads="1"/>
                </p:cNvSpPr>
                <p:nvPr/>
              </p:nvSpPr>
              <p:spPr bwMode="auto">
                <a:xfrm>
                  <a:off x="612" y="256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11" name="Text Box 131"/>
                <p:cNvSpPr txBox="1">
                  <a:spLocks noChangeArrowheads="1"/>
                </p:cNvSpPr>
                <p:nvPr/>
              </p:nvSpPr>
              <p:spPr bwMode="auto">
                <a:xfrm>
                  <a:off x="612" y="270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12" name="Text Box 132"/>
                <p:cNvSpPr txBox="1">
                  <a:spLocks noChangeArrowheads="1"/>
                </p:cNvSpPr>
                <p:nvPr/>
              </p:nvSpPr>
              <p:spPr bwMode="auto">
                <a:xfrm>
                  <a:off x="612" y="2840"/>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13" name="Text Box 133"/>
                <p:cNvSpPr txBox="1">
                  <a:spLocks noChangeArrowheads="1"/>
                </p:cNvSpPr>
                <p:nvPr/>
              </p:nvSpPr>
              <p:spPr bwMode="auto">
                <a:xfrm>
                  <a:off x="612" y="297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15" name="Text Box 134"/>
                <p:cNvSpPr txBox="1">
                  <a:spLocks noChangeArrowheads="1"/>
                </p:cNvSpPr>
                <p:nvPr/>
              </p:nvSpPr>
              <p:spPr bwMode="auto">
                <a:xfrm>
                  <a:off x="612" y="31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16" name="Text Box 135"/>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17" name="Text Box 136"/>
                <p:cNvSpPr txBox="1">
                  <a:spLocks noChangeArrowheads="1"/>
                </p:cNvSpPr>
                <p:nvPr/>
              </p:nvSpPr>
              <p:spPr bwMode="auto">
                <a:xfrm>
                  <a:off x="612" y="134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18" name="Text Box 137"/>
                <p:cNvSpPr txBox="1">
                  <a:spLocks noChangeArrowheads="1"/>
                </p:cNvSpPr>
                <p:nvPr/>
              </p:nvSpPr>
              <p:spPr bwMode="auto">
                <a:xfrm>
                  <a:off x="612" y="229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19" name="Text Box 138"/>
                <p:cNvSpPr txBox="1">
                  <a:spLocks noChangeArrowheads="1"/>
                </p:cNvSpPr>
                <p:nvPr/>
              </p:nvSpPr>
              <p:spPr bwMode="auto">
                <a:xfrm>
                  <a:off x="612" y="148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21" name="Text Box 139"/>
                <p:cNvSpPr txBox="1">
                  <a:spLocks noChangeArrowheads="1"/>
                </p:cNvSpPr>
                <p:nvPr/>
              </p:nvSpPr>
              <p:spPr bwMode="auto">
                <a:xfrm>
                  <a:off x="612" y="161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22" name="Text Box 140"/>
                <p:cNvSpPr txBox="1">
                  <a:spLocks noChangeArrowheads="1"/>
                </p:cNvSpPr>
                <p:nvPr/>
              </p:nvSpPr>
              <p:spPr bwMode="auto">
                <a:xfrm>
                  <a:off x="612" y="1752"/>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23" name="Text Box 141"/>
                <p:cNvSpPr txBox="1">
                  <a:spLocks noChangeArrowheads="1"/>
                </p:cNvSpPr>
                <p:nvPr/>
              </p:nvSpPr>
              <p:spPr bwMode="auto">
                <a:xfrm>
                  <a:off x="612" y="1888"/>
                  <a:ext cx="2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dirty="0" smtClean="0">
                      <a:solidFill>
                        <a:schemeClr val="tx1"/>
                      </a:solidFill>
                    </a:rPr>
                    <a:t>13</a:t>
                  </a:r>
                  <a:endParaRPr lang="fr-FR" altLang="fr-FR" sz="1200" dirty="0">
                    <a:solidFill>
                      <a:schemeClr val="tx1"/>
                    </a:solidFill>
                  </a:endParaRPr>
                </a:p>
              </p:txBody>
            </p:sp>
            <p:sp>
              <p:nvSpPr>
                <p:cNvPr id="224" name="Text Box 142"/>
                <p:cNvSpPr txBox="1">
                  <a:spLocks noChangeArrowheads="1"/>
                </p:cNvSpPr>
                <p:nvPr/>
              </p:nvSpPr>
              <p:spPr bwMode="auto">
                <a:xfrm>
                  <a:off x="612" y="202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25" name="Text Box 143"/>
                <p:cNvSpPr txBox="1">
                  <a:spLocks noChangeArrowheads="1"/>
                </p:cNvSpPr>
                <p:nvPr/>
              </p:nvSpPr>
              <p:spPr bwMode="auto">
                <a:xfrm>
                  <a:off x="612" y="216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26" name="Text Box 144"/>
                <p:cNvSpPr txBox="1">
                  <a:spLocks noChangeArrowheads="1"/>
                </p:cNvSpPr>
                <p:nvPr/>
              </p:nvSpPr>
              <p:spPr bwMode="auto">
                <a:xfrm>
                  <a:off x="612" y="1207"/>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27" name="Text Box 145"/>
                <p:cNvSpPr txBox="1">
                  <a:spLocks noChangeArrowheads="1"/>
                </p:cNvSpPr>
                <p:nvPr/>
              </p:nvSpPr>
              <p:spPr bwMode="auto">
                <a:xfrm>
                  <a:off x="612" y="935"/>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28" name="Text Box 146"/>
                <p:cNvSpPr txBox="1">
                  <a:spLocks noChangeArrowheads="1"/>
                </p:cNvSpPr>
                <p:nvPr/>
              </p:nvSpPr>
              <p:spPr bwMode="auto">
                <a:xfrm>
                  <a:off x="612" y="1071"/>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182" name="Text Box 149"/>
              <p:cNvSpPr txBox="1">
                <a:spLocks noChangeArrowheads="1"/>
              </p:cNvSpPr>
              <p:nvPr/>
            </p:nvSpPr>
            <p:spPr bwMode="auto">
              <a:xfrm>
                <a:off x="463" y="675"/>
                <a:ext cx="3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800" dirty="0">
                    <a:solidFill>
                      <a:schemeClr val="tx1"/>
                    </a:solidFill>
                  </a:rPr>
                  <a:t>mm</a:t>
                </a:r>
                <a:endParaRPr lang="fr-FR" altLang="fr-FR" sz="1800" dirty="0">
                  <a:solidFill>
                    <a:schemeClr val="tx1"/>
                  </a:solidFill>
                </a:endParaRPr>
              </a:p>
            </p:txBody>
          </p:sp>
        </p:grpSp>
      </p:grpSp>
      <p:sp>
        <p:nvSpPr>
          <p:cNvPr id="458" name="Rectangle 457"/>
          <p:cNvSpPr/>
          <p:nvPr/>
        </p:nvSpPr>
        <p:spPr>
          <a:xfrm>
            <a:off x="913639" y="2331196"/>
            <a:ext cx="2159143" cy="25439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1" name="Rectangle 4"/>
          <p:cNvSpPr>
            <a:spLocks noChangeArrowheads="1"/>
          </p:cNvSpPr>
          <p:nvPr/>
        </p:nvSpPr>
        <p:spPr bwMode="auto">
          <a:xfrm>
            <a:off x="4036010" y="2365667"/>
            <a:ext cx="634132" cy="3849463"/>
          </a:xfrm>
          <a:prstGeom prst="rect">
            <a:avLst/>
          </a:prstGeom>
          <a:solidFill>
            <a:schemeClr val="accent2">
              <a:lumMod val="75000"/>
              <a:alpha val="32000"/>
            </a:schemeClr>
          </a:solidFill>
          <a:ln w="12700">
            <a:solidFill>
              <a:schemeClr val="tx1"/>
            </a:solidFill>
            <a:miter lim="800000"/>
            <a:headEnd/>
            <a:tailEnd/>
          </a:ln>
        </p:spPr>
        <p:txBody>
          <a:bodyPr wrap="none" anchor="ctr"/>
          <a:lstStyle/>
          <a:p>
            <a:pPr algn="ctr"/>
            <a:endParaRPr lang="fr-FR"/>
          </a:p>
        </p:txBody>
      </p:sp>
      <p:sp>
        <p:nvSpPr>
          <p:cNvPr id="265" name="ZoneTexte 264"/>
          <p:cNvSpPr txBox="1"/>
          <p:nvPr/>
        </p:nvSpPr>
        <p:spPr>
          <a:xfrm>
            <a:off x="59995" y="314805"/>
            <a:ext cx="1072858" cy="369332"/>
          </a:xfrm>
          <a:prstGeom prst="rect">
            <a:avLst/>
          </a:prstGeom>
          <a:solidFill>
            <a:schemeClr val="accent3">
              <a:lumMod val="75000"/>
              <a:alpha val="31000"/>
            </a:schemeClr>
          </a:solidFill>
          <a:ln>
            <a:solidFill>
              <a:schemeClr val="tx1"/>
            </a:solidFill>
          </a:ln>
        </p:spPr>
        <p:txBody>
          <a:bodyPr wrap="none" rtlCol="0">
            <a:spAutoFit/>
          </a:bodyPr>
          <a:lstStyle/>
          <a:p>
            <a:r>
              <a:rPr lang="fr-BE" dirty="0" err="1" smtClean="0"/>
              <a:t>Proestrus</a:t>
            </a:r>
            <a:endParaRPr lang="fr-BE" dirty="0"/>
          </a:p>
        </p:txBody>
      </p:sp>
      <p:sp>
        <p:nvSpPr>
          <p:cNvPr id="266" name="ZoneTexte 265"/>
          <p:cNvSpPr txBox="1"/>
          <p:nvPr/>
        </p:nvSpPr>
        <p:spPr>
          <a:xfrm>
            <a:off x="74810" y="782850"/>
            <a:ext cx="908262" cy="369332"/>
          </a:xfrm>
          <a:prstGeom prst="rect">
            <a:avLst/>
          </a:prstGeom>
          <a:solidFill>
            <a:schemeClr val="accent2">
              <a:lumMod val="75000"/>
              <a:alpha val="28000"/>
            </a:schemeClr>
          </a:solidFill>
          <a:ln>
            <a:solidFill>
              <a:schemeClr val="tx1"/>
            </a:solidFill>
          </a:ln>
        </p:spPr>
        <p:txBody>
          <a:bodyPr wrap="none" rtlCol="0">
            <a:spAutoFit/>
          </a:bodyPr>
          <a:lstStyle/>
          <a:p>
            <a:r>
              <a:rPr lang="fr-BE" dirty="0" err="1" smtClean="0"/>
              <a:t>Oestrus</a:t>
            </a:r>
            <a:endParaRPr lang="fr-BE" dirty="0"/>
          </a:p>
        </p:txBody>
      </p:sp>
      <p:sp>
        <p:nvSpPr>
          <p:cNvPr id="220" name="Oval 348"/>
          <p:cNvSpPr>
            <a:spLocks noChangeArrowheads="1"/>
          </p:cNvSpPr>
          <p:nvPr/>
        </p:nvSpPr>
        <p:spPr bwMode="auto">
          <a:xfrm rot="558167">
            <a:off x="3212266" y="2992165"/>
            <a:ext cx="704667" cy="673256"/>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3" name="Flèche vers le bas 2"/>
          <p:cNvSpPr/>
          <p:nvPr/>
        </p:nvSpPr>
        <p:spPr>
          <a:xfrm rot="21022406">
            <a:off x="3420625" y="2423277"/>
            <a:ext cx="439564" cy="374286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6" name="AutoShape 351"/>
          <p:cNvSpPr>
            <a:spLocks noChangeArrowheads="1"/>
          </p:cNvSpPr>
          <p:nvPr/>
        </p:nvSpPr>
        <p:spPr bwMode="auto">
          <a:xfrm>
            <a:off x="4455875" y="3018980"/>
            <a:ext cx="127368" cy="3152708"/>
          </a:xfrm>
          <a:prstGeom prst="triangle">
            <a:avLst>
              <a:gd name="adj" fmla="val 50000"/>
            </a:avLst>
          </a:prstGeom>
          <a:solidFill>
            <a:srgbClr val="800080"/>
          </a:solidFill>
          <a:ln w="9525" algn="ctr">
            <a:solidFill>
              <a:schemeClr val="tx1"/>
            </a:solidFill>
            <a:miter lim="800000"/>
            <a:headEnd/>
            <a:tailEnd/>
          </a:ln>
        </p:spPr>
        <p:txBody>
          <a:bodyPr wrap="none" anchor="ctr"/>
          <a:lstStyle/>
          <a:p>
            <a:pPr algn="ctr"/>
            <a:endParaRPr lang="fr-FR"/>
          </a:p>
        </p:txBody>
      </p:sp>
      <p:sp>
        <p:nvSpPr>
          <p:cNvPr id="237" name="ZoneTexte 236"/>
          <p:cNvSpPr txBox="1"/>
          <p:nvPr/>
        </p:nvSpPr>
        <p:spPr>
          <a:xfrm>
            <a:off x="5375270" y="4776311"/>
            <a:ext cx="3604879" cy="369332"/>
          </a:xfrm>
          <a:prstGeom prst="rect">
            <a:avLst/>
          </a:prstGeom>
          <a:noFill/>
          <a:ln>
            <a:solidFill>
              <a:schemeClr val="tx1"/>
            </a:solidFill>
          </a:ln>
        </p:spPr>
        <p:txBody>
          <a:bodyPr wrap="square" rtlCol="0">
            <a:spAutoFit/>
          </a:bodyPr>
          <a:lstStyle/>
          <a:p>
            <a:r>
              <a:rPr lang="fr-BE" dirty="0" smtClean="0"/>
              <a:t>Libération cyclique de la </a:t>
            </a:r>
            <a:r>
              <a:rPr lang="fr-BE" dirty="0" err="1" smtClean="0"/>
              <a:t>LH</a:t>
            </a:r>
            <a:r>
              <a:rPr lang="fr-BE" dirty="0" smtClean="0"/>
              <a:t> : 3 effets </a:t>
            </a:r>
          </a:p>
        </p:txBody>
      </p:sp>
      <p:sp>
        <p:nvSpPr>
          <p:cNvPr id="214" name="Rectangle 213"/>
          <p:cNvSpPr/>
          <p:nvPr/>
        </p:nvSpPr>
        <p:spPr>
          <a:xfrm>
            <a:off x="4110875" y="5954764"/>
            <a:ext cx="559267" cy="271674"/>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9" name="AutoShape 350"/>
          <p:cNvSpPr>
            <a:spLocks noChangeArrowheads="1"/>
          </p:cNvSpPr>
          <p:nvPr/>
        </p:nvSpPr>
        <p:spPr bwMode="auto">
          <a:xfrm>
            <a:off x="4252867" y="3161855"/>
            <a:ext cx="137641" cy="2801073"/>
          </a:xfrm>
          <a:prstGeom prst="triangle">
            <a:avLst>
              <a:gd name="adj" fmla="val 50000"/>
            </a:avLst>
          </a:prstGeom>
          <a:solidFill>
            <a:srgbClr val="00B0F0"/>
          </a:solidFill>
          <a:ln w="9525" algn="ctr">
            <a:solidFill>
              <a:schemeClr val="tx1"/>
            </a:solidFill>
            <a:miter lim="800000"/>
            <a:headEnd/>
            <a:tailEnd/>
          </a:ln>
        </p:spPr>
        <p:txBody>
          <a:bodyPr wrap="none" anchor="ctr"/>
          <a:lstStyle/>
          <a:p>
            <a:pPr algn="ctr"/>
            <a:endParaRPr lang="fr-FR"/>
          </a:p>
        </p:txBody>
      </p:sp>
      <p:sp>
        <p:nvSpPr>
          <p:cNvPr id="243" name="AutoShape 350"/>
          <p:cNvSpPr>
            <a:spLocks noChangeArrowheads="1"/>
          </p:cNvSpPr>
          <p:nvPr/>
        </p:nvSpPr>
        <p:spPr bwMode="auto">
          <a:xfrm>
            <a:off x="4101811" y="2507011"/>
            <a:ext cx="145200" cy="3463131"/>
          </a:xfrm>
          <a:prstGeom prst="triangle">
            <a:avLst>
              <a:gd name="adj" fmla="val 50000"/>
            </a:avLst>
          </a:prstGeom>
          <a:solidFill>
            <a:schemeClr val="accent3">
              <a:lumMod val="50000"/>
            </a:schemeClr>
          </a:solidFill>
          <a:ln w="9525" algn="ctr">
            <a:solidFill>
              <a:schemeClr val="tx1"/>
            </a:solidFill>
            <a:miter lim="800000"/>
            <a:headEnd/>
            <a:tailEnd/>
          </a:ln>
        </p:spPr>
        <p:txBody>
          <a:bodyPr wrap="none" anchor="ctr"/>
          <a:lstStyle/>
          <a:p>
            <a:pPr algn="ctr"/>
            <a:endParaRPr lang="fr-FR"/>
          </a:p>
        </p:txBody>
      </p:sp>
      <p:cxnSp>
        <p:nvCxnSpPr>
          <p:cNvPr id="245" name="Connecteur droit 244"/>
          <p:cNvCxnSpPr>
            <a:endCxn id="237" idx="1"/>
          </p:cNvCxnSpPr>
          <p:nvPr/>
        </p:nvCxnSpPr>
        <p:spPr>
          <a:xfrm flipV="1">
            <a:off x="4519559" y="4960977"/>
            <a:ext cx="855711" cy="24578"/>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6" name="Oval 348"/>
          <p:cNvSpPr>
            <a:spLocks noChangeArrowheads="1"/>
          </p:cNvSpPr>
          <p:nvPr/>
        </p:nvSpPr>
        <p:spPr bwMode="auto">
          <a:xfrm rot="558167">
            <a:off x="3944978" y="2458161"/>
            <a:ext cx="819725" cy="841814"/>
          </a:xfrm>
          <a:prstGeom prst="ellipse">
            <a:avLst/>
          </a:prstGeom>
          <a:solidFill>
            <a:schemeClr val="accent1"/>
          </a:solidFill>
          <a:ln w="9525">
            <a:solidFill>
              <a:schemeClr val="tx1"/>
            </a:solidFill>
            <a:round/>
            <a:headEnd/>
            <a:tailEnd/>
          </a:ln>
        </p:spPr>
        <p:txBody>
          <a:bodyPr wrap="none" anchor="ctr"/>
          <a:lstStyle/>
          <a:p>
            <a:pPr algn="ctr"/>
            <a:endParaRPr lang="fr-FR"/>
          </a:p>
        </p:txBody>
      </p:sp>
      <p:cxnSp>
        <p:nvCxnSpPr>
          <p:cNvPr id="4" name="Connecteur droit 3"/>
          <p:cNvCxnSpPr/>
          <p:nvPr/>
        </p:nvCxnSpPr>
        <p:spPr>
          <a:xfrm>
            <a:off x="4372041" y="6251590"/>
            <a:ext cx="1128694" cy="61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2" name="AutoShape 325"/>
          <p:cNvSpPr>
            <a:spLocks noChangeArrowheads="1"/>
          </p:cNvSpPr>
          <p:nvPr/>
        </p:nvSpPr>
        <p:spPr bwMode="auto">
          <a:xfrm>
            <a:off x="4947414" y="2297036"/>
            <a:ext cx="578664" cy="1012088"/>
          </a:xfrm>
          <a:prstGeom prst="moon">
            <a:avLst>
              <a:gd name="adj" fmla="val 50000"/>
            </a:avLst>
          </a:prstGeom>
          <a:solidFill>
            <a:srgbClr val="FF0066"/>
          </a:solidFill>
          <a:ln w="9525">
            <a:solidFill>
              <a:schemeClr val="tx1"/>
            </a:solidFill>
            <a:miter lim="800000"/>
            <a:headEnd/>
            <a:tailEnd/>
          </a:ln>
        </p:spPr>
        <p:txBody>
          <a:bodyPr wrap="none" anchor="ctr"/>
          <a:lstStyle/>
          <a:p>
            <a:pPr algn="ctr"/>
            <a:endParaRPr lang="fr-FR"/>
          </a:p>
        </p:txBody>
      </p:sp>
      <p:pic>
        <p:nvPicPr>
          <p:cNvPr id="233" name="Picture 4" descr="dia22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3760" y="2184670"/>
            <a:ext cx="1314504" cy="11930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e 9"/>
          <p:cNvGrpSpPr/>
          <p:nvPr/>
        </p:nvGrpSpPr>
        <p:grpSpPr>
          <a:xfrm>
            <a:off x="7266025" y="2168475"/>
            <a:ext cx="1714124" cy="1192220"/>
            <a:chOff x="6444208" y="4323923"/>
            <a:chExt cx="2429069" cy="1821534"/>
          </a:xfrm>
        </p:grpSpPr>
        <p:pic>
          <p:nvPicPr>
            <p:cNvPr id="239" name="Picture 2" descr="~AUT0001"/>
            <p:cNvPicPr>
              <a:picLocks noChangeAspect="1" noChangeArrowheads="1"/>
            </p:cNvPicPr>
            <p:nvPr/>
          </p:nvPicPr>
          <p:blipFill>
            <a:blip r:embed="rId4" cstate="print">
              <a:lum bright="-2000" contrast="20000"/>
              <a:extLst>
                <a:ext uri="{28A0092B-C50C-407E-A947-70E740481C1C}">
                  <a14:useLocalDpi xmlns:a14="http://schemas.microsoft.com/office/drawing/2010/main" val="0"/>
                </a:ext>
              </a:extLst>
            </a:blip>
            <a:srcRect/>
            <a:stretch>
              <a:fillRect/>
            </a:stretch>
          </p:blipFill>
          <p:spPr>
            <a:xfrm>
              <a:off x="6444208" y="4323923"/>
              <a:ext cx="2429069" cy="1810370"/>
            </a:xfrm>
            <a:prstGeom prst="rect">
              <a:avLst/>
            </a:prstGeom>
            <a:noFill/>
            <a:ln w="9525">
              <a:solidFill>
                <a:schemeClr val="tx1"/>
              </a:solidFill>
              <a:miter lim="800000"/>
              <a:headEnd/>
              <a:tailEnd/>
            </a:ln>
          </p:spPr>
        </p:pic>
        <p:sp>
          <p:nvSpPr>
            <p:cNvPr id="255" name="ZoneTexte 254"/>
            <p:cNvSpPr txBox="1"/>
            <p:nvPr/>
          </p:nvSpPr>
          <p:spPr>
            <a:xfrm>
              <a:off x="6560892" y="5675220"/>
              <a:ext cx="660252" cy="470237"/>
            </a:xfrm>
            <a:prstGeom prst="rect">
              <a:avLst/>
            </a:prstGeom>
            <a:solidFill>
              <a:srgbClr val="FFFF00"/>
            </a:solidFill>
            <a:ln>
              <a:solidFill>
                <a:schemeClr val="tx1"/>
              </a:solidFill>
            </a:ln>
          </p:spPr>
          <p:txBody>
            <a:bodyPr wrap="none" rtlCol="0">
              <a:spAutoFit/>
            </a:bodyPr>
            <a:lstStyle/>
            <a:p>
              <a:r>
                <a:rPr lang="fr-BE" sz="1400" dirty="0"/>
                <a:t>2</a:t>
              </a:r>
              <a:r>
                <a:rPr lang="fr-BE" sz="1400" dirty="0" smtClean="0"/>
                <a:t>N</a:t>
              </a:r>
              <a:endParaRPr lang="fr-BE" sz="1400" dirty="0"/>
            </a:p>
          </p:txBody>
        </p:sp>
        <p:sp>
          <p:nvSpPr>
            <p:cNvPr id="256" name="Ellipse 255"/>
            <p:cNvSpPr/>
            <p:nvPr/>
          </p:nvSpPr>
          <p:spPr>
            <a:xfrm>
              <a:off x="7115443" y="4795582"/>
              <a:ext cx="128574" cy="175211"/>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57" name="ZoneTexte 256"/>
          <p:cNvSpPr txBox="1"/>
          <p:nvPr/>
        </p:nvSpPr>
        <p:spPr>
          <a:xfrm>
            <a:off x="4947414" y="3768203"/>
            <a:ext cx="1343598" cy="369332"/>
          </a:xfrm>
          <a:prstGeom prst="rect">
            <a:avLst/>
          </a:prstGeom>
          <a:noFill/>
          <a:ln>
            <a:solidFill>
              <a:schemeClr val="tx1"/>
            </a:solidFill>
          </a:ln>
        </p:spPr>
        <p:txBody>
          <a:bodyPr wrap="square" rtlCol="0">
            <a:spAutoFit/>
          </a:bodyPr>
          <a:lstStyle/>
          <a:p>
            <a:r>
              <a:rPr lang="fr-BE" dirty="0" smtClean="0"/>
              <a:t>1. Ovulation</a:t>
            </a:r>
          </a:p>
        </p:txBody>
      </p:sp>
      <p:sp>
        <p:nvSpPr>
          <p:cNvPr id="258" name="ZoneTexte 257"/>
          <p:cNvSpPr txBox="1"/>
          <p:nvPr/>
        </p:nvSpPr>
        <p:spPr>
          <a:xfrm>
            <a:off x="6446401" y="3671727"/>
            <a:ext cx="1509975" cy="646331"/>
          </a:xfrm>
          <a:prstGeom prst="rect">
            <a:avLst/>
          </a:prstGeom>
          <a:noFill/>
          <a:ln>
            <a:solidFill>
              <a:schemeClr val="tx1"/>
            </a:solidFill>
          </a:ln>
        </p:spPr>
        <p:txBody>
          <a:bodyPr wrap="square" rtlCol="0">
            <a:spAutoFit/>
          </a:bodyPr>
          <a:lstStyle/>
          <a:p>
            <a:r>
              <a:rPr lang="fr-BE" dirty="0" smtClean="0"/>
              <a:t>2. Maturation</a:t>
            </a:r>
          </a:p>
          <a:p>
            <a:r>
              <a:rPr lang="fr-BE" dirty="0" smtClean="0"/>
              <a:t>ovocytaire</a:t>
            </a:r>
          </a:p>
        </p:txBody>
      </p:sp>
      <p:sp>
        <p:nvSpPr>
          <p:cNvPr id="259" name="ZoneTexte 258"/>
          <p:cNvSpPr txBox="1"/>
          <p:nvPr/>
        </p:nvSpPr>
        <p:spPr>
          <a:xfrm>
            <a:off x="6948263" y="5611367"/>
            <a:ext cx="1944217" cy="646331"/>
          </a:xfrm>
          <a:prstGeom prst="rect">
            <a:avLst/>
          </a:prstGeom>
          <a:noFill/>
          <a:ln>
            <a:solidFill>
              <a:schemeClr val="tx1"/>
            </a:solidFill>
          </a:ln>
        </p:spPr>
        <p:txBody>
          <a:bodyPr wrap="square" rtlCol="0">
            <a:spAutoFit/>
          </a:bodyPr>
          <a:lstStyle/>
          <a:p>
            <a:pPr algn="ctr"/>
            <a:r>
              <a:rPr lang="fr-BE" dirty="0" smtClean="0"/>
              <a:t>3. Développement lutéal</a:t>
            </a:r>
          </a:p>
        </p:txBody>
      </p:sp>
      <p:cxnSp>
        <p:nvCxnSpPr>
          <p:cNvPr id="260" name="Connecteur droit 259"/>
          <p:cNvCxnSpPr/>
          <p:nvPr/>
        </p:nvCxnSpPr>
        <p:spPr>
          <a:xfrm>
            <a:off x="7506364" y="5178699"/>
            <a:ext cx="0" cy="432668"/>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2" name="Connecteur droit 261"/>
          <p:cNvCxnSpPr/>
          <p:nvPr/>
        </p:nvCxnSpPr>
        <p:spPr>
          <a:xfrm flipH="1" flipV="1">
            <a:off x="6948263" y="4328910"/>
            <a:ext cx="22013" cy="429559"/>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3" name="Connecteur droit 262"/>
          <p:cNvCxnSpPr>
            <a:endCxn id="257" idx="2"/>
          </p:cNvCxnSpPr>
          <p:nvPr/>
        </p:nvCxnSpPr>
        <p:spPr>
          <a:xfrm flipV="1">
            <a:off x="5500735" y="4137535"/>
            <a:ext cx="118478" cy="620935"/>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5226474" y="3010927"/>
            <a:ext cx="0" cy="7722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Connecteur droit 263"/>
          <p:cNvCxnSpPr/>
          <p:nvPr/>
        </p:nvCxnSpPr>
        <p:spPr>
          <a:xfrm>
            <a:off x="6970276" y="2644330"/>
            <a:ext cx="2957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7" name="Flèche vers le bas 266"/>
          <p:cNvSpPr/>
          <p:nvPr/>
        </p:nvSpPr>
        <p:spPr>
          <a:xfrm rot="12765404">
            <a:off x="4861025" y="5149654"/>
            <a:ext cx="439564" cy="1082952"/>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68" name="Connecteur droit 267"/>
          <p:cNvCxnSpPr/>
          <p:nvPr/>
        </p:nvCxnSpPr>
        <p:spPr>
          <a:xfrm flipH="1">
            <a:off x="4947414" y="5954075"/>
            <a:ext cx="2000850" cy="16067"/>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9" name="ZoneTexte 448"/>
          <p:cNvSpPr txBox="1"/>
          <p:nvPr/>
        </p:nvSpPr>
        <p:spPr>
          <a:xfrm>
            <a:off x="1483700" y="1522980"/>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P1</a:t>
            </a:r>
            <a:endParaRPr lang="fr-BE" sz="3200" dirty="0"/>
          </a:p>
        </p:txBody>
      </p:sp>
      <p:sp>
        <p:nvSpPr>
          <p:cNvPr id="269" name="ZoneTexte 268"/>
          <p:cNvSpPr txBox="1"/>
          <p:nvPr/>
        </p:nvSpPr>
        <p:spPr>
          <a:xfrm>
            <a:off x="3273899" y="1522980"/>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P2</a:t>
            </a:r>
            <a:endParaRPr lang="fr-BE" sz="3200" dirty="0"/>
          </a:p>
        </p:txBody>
      </p:sp>
      <p:sp>
        <p:nvSpPr>
          <p:cNvPr id="270" name="ZoneTexte 269"/>
          <p:cNvSpPr txBox="1"/>
          <p:nvPr/>
        </p:nvSpPr>
        <p:spPr>
          <a:xfrm>
            <a:off x="4086902" y="1522980"/>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P3</a:t>
            </a:r>
            <a:endParaRPr lang="fr-BE" sz="3200" dirty="0"/>
          </a:p>
        </p:txBody>
      </p:sp>
      <p:sp>
        <p:nvSpPr>
          <p:cNvPr id="271" name="ZoneTexte 270"/>
          <p:cNvSpPr txBox="1"/>
          <p:nvPr/>
        </p:nvSpPr>
        <p:spPr>
          <a:xfrm>
            <a:off x="4921827" y="1522979"/>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P4</a:t>
            </a:r>
            <a:endParaRPr lang="fr-BE" sz="3200" dirty="0"/>
          </a:p>
        </p:txBody>
      </p:sp>
      <p:cxnSp>
        <p:nvCxnSpPr>
          <p:cNvPr id="272" name="Connecteur droit 271"/>
          <p:cNvCxnSpPr/>
          <p:nvPr/>
        </p:nvCxnSpPr>
        <p:spPr>
          <a:xfrm>
            <a:off x="7105601" y="2644330"/>
            <a:ext cx="0" cy="10223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780113" y="878806"/>
            <a:ext cx="2971824" cy="1200329"/>
          </a:xfrm>
          <a:prstGeom prst="rect">
            <a:avLst/>
          </a:prstGeom>
          <a:solidFill>
            <a:srgbClr val="00B0F0"/>
          </a:solidFill>
          <a:ln>
            <a:solidFill>
              <a:schemeClr val="tx1"/>
            </a:solidFill>
          </a:ln>
        </p:spPr>
        <p:txBody>
          <a:bodyPr wrap="square">
            <a:spAutoFit/>
          </a:bodyPr>
          <a:lstStyle/>
          <a:p>
            <a:r>
              <a:rPr lang="fr-BE" dirty="0" smtClean="0">
                <a:solidFill>
                  <a:schemeClr val="bg1"/>
                </a:solidFill>
              </a:rPr>
              <a:t>Diamètre ovulatoire moyen </a:t>
            </a:r>
          </a:p>
          <a:p>
            <a:pPr marL="285750" indent="-285750">
              <a:buFontTx/>
              <a:buChar char="-"/>
            </a:pPr>
            <a:r>
              <a:rPr lang="fr-BE" dirty="0" err="1" smtClean="0">
                <a:solidFill>
                  <a:schemeClr val="bg1"/>
                </a:solidFill>
              </a:rPr>
              <a:t>Beef</a:t>
            </a:r>
            <a:r>
              <a:rPr lang="fr-BE" dirty="0" smtClean="0">
                <a:solidFill>
                  <a:schemeClr val="bg1"/>
                </a:solidFill>
              </a:rPr>
              <a:t> : 19,1±0,5 mm, </a:t>
            </a:r>
          </a:p>
          <a:p>
            <a:pPr marL="285750" indent="-285750">
              <a:buFontTx/>
              <a:buChar char="-"/>
            </a:pPr>
            <a:r>
              <a:rPr lang="fr-BE" dirty="0" err="1" smtClean="0">
                <a:solidFill>
                  <a:schemeClr val="bg1"/>
                </a:solidFill>
              </a:rPr>
              <a:t>Dairy</a:t>
            </a:r>
            <a:r>
              <a:rPr lang="fr-BE" dirty="0" smtClean="0">
                <a:solidFill>
                  <a:schemeClr val="bg1"/>
                </a:solidFill>
              </a:rPr>
              <a:t> : 17,2 </a:t>
            </a:r>
            <a:r>
              <a:rPr lang="fr-BE" dirty="0">
                <a:solidFill>
                  <a:schemeClr val="bg1"/>
                </a:solidFill>
              </a:rPr>
              <a:t>±0,5 </a:t>
            </a:r>
            <a:r>
              <a:rPr lang="fr-BE" dirty="0" smtClean="0">
                <a:solidFill>
                  <a:schemeClr val="bg1"/>
                </a:solidFill>
              </a:rPr>
              <a:t>mm</a:t>
            </a:r>
          </a:p>
          <a:p>
            <a:pPr marL="285750" indent="-285750">
              <a:buFontTx/>
              <a:buChar char="-"/>
            </a:pPr>
            <a:r>
              <a:rPr lang="fr-BE" dirty="0" smtClean="0">
                <a:solidFill>
                  <a:schemeClr val="bg1"/>
                </a:solidFill>
              </a:rPr>
              <a:t>Induite </a:t>
            </a:r>
            <a:r>
              <a:rPr lang="fr-BE" dirty="0">
                <a:solidFill>
                  <a:schemeClr val="bg1"/>
                </a:solidFill>
              </a:rPr>
              <a:t>(GnRH) 16,4 </a:t>
            </a:r>
            <a:r>
              <a:rPr lang="fr-BE" dirty="0" smtClean="0">
                <a:solidFill>
                  <a:schemeClr val="bg1"/>
                </a:solidFill>
              </a:rPr>
              <a:t>mm</a:t>
            </a:r>
            <a:endParaRPr lang="fr-BE" dirty="0">
              <a:solidFill>
                <a:schemeClr val="bg1"/>
              </a:solidFill>
            </a:endParaRPr>
          </a:p>
        </p:txBody>
      </p:sp>
      <p:sp>
        <p:nvSpPr>
          <p:cNvPr id="13" name="Espace réservé du numéro de diapositive 12"/>
          <p:cNvSpPr>
            <a:spLocks noGrp="1"/>
          </p:cNvSpPr>
          <p:nvPr>
            <p:ph type="sldNum" sz="quarter" idx="12"/>
          </p:nvPr>
        </p:nvSpPr>
        <p:spPr/>
        <p:txBody>
          <a:bodyPr/>
          <a:lstStyle/>
          <a:p>
            <a:fld id="{B72B7A4D-DE3F-4347-BAA7-8C6A48B1DC3D}" type="slidenum">
              <a:rPr lang="fr-BE" smtClean="0"/>
              <a:t>13</a:t>
            </a:fld>
            <a:endParaRPr lang="fr-BE"/>
          </a:p>
        </p:txBody>
      </p:sp>
    </p:spTree>
    <p:extLst>
      <p:ext uri="{BB962C8B-B14F-4D97-AF65-F5344CB8AC3E}">
        <p14:creationId xmlns:p14="http://schemas.microsoft.com/office/powerpoint/2010/main" val="147467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animBg="1"/>
      <p:bldP spid="232" grpId="0" animBg="1"/>
      <p:bldP spid="257" grpId="0" animBg="1"/>
      <p:bldP spid="258" grpId="0" animBg="1"/>
      <p:bldP spid="259" grpId="0" animBg="1"/>
      <p:bldP spid="267"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24745"/>
            <a:ext cx="7200800" cy="543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5076056" y="1314356"/>
            <a:ext cx="3960440" cy="923330"/>
          </a:xfrm>
          <a:prstGeom prst="rect">
            <a:avLst/>
          </a:prstGeom>
          <a:solidFill>
            <a:schemeClr val="accent2"/>
          </a:solidFill>
          <a:ln>
            <a:solidFill>
              <a:schemeClr val="tx1"/>
            </a:solidFill>
          </a:ln>
        </p:spPr>
        <p:txBody>
          <a:bodyPr wrap="square" rtlCol="0">
            <a:spAutoFit/>
          </a:bodyPr>
          <a:lstStyle/>
          <a:p>
            <a:r>
              <a:rPr lang="fr-BE" dirty="0" smtClean="0">
                <a:solidFill>
                  <a:schemeClr val="bg1"/>
                </a:solidFill>
              </a:rPr>
              <a:t>Diamètre moyen </a:t>
            </a:r>
            <a:r>
              <a:rPr lang="fr-BE" dirty="0" err="1" smtClean="0">
                <a:solidFill>
                  <a:schemeClr val="bg1"/>
                </a:solidFill>
              </a:rPr>
              <a:t>foll</a:t>
            </a:r>
            <a:r>
              <a:rPr lang="fr-BE" dirty="0" smtClean="0">
                <a:solidFill>
                  <a:schemeClr val="bg1"/>
                </a:solidFill>
              </a:rPr>
              <a:t> </a:t>
            </a:r>
            <a:r>
              <a:rPr lang="fr-BE" dirty="0" err="1" smtClean="0">
                <a:solidFill>
                  <a:schemeClr val="bg1"/>
                </a:solidFill>
              </a:rPr>
              <a:t>ovulat</a:t>
            </a:r>
            <a:r>
              <a:rPr lang="fr-BE" dirty="0" smtClean="0">
                <a:solidFill>
                  <a:schemeClr val="bg1"/>
                </a:solidFill>
              </a:rPr>
              <a:t> : 16,4 mm</a:t>
            </a:r>
          </a:p>
          <a:p>
            <a:r>
              <a:rPr lang="fr-BE" dirty="0" smtClean="0">
                <a:solidFill>
                  <a:schemeClr val="bg1"/>
                </a:solidFill>
              </a:rPr>
              <a:t>16,7 +/- 0,2 mm pluripares</a:t>
            </a:r>
          </a:p>
          <a:p>
            <a:r>
              <a:rPr lang="fr-BE" dirty="0" smtClean="0">
                <a:solidFill>
                  <a:schemeClr val="bg1"/>
                </a:solidFill>
              </a:rPr>
              <a:t>16,1 </a:t>
            </a:r>
            <a:r>
              <a:rPr lang="fr-BE" dirty="0">
                <a:solidFill>
                  <a:schemeClr val="bg1"/>
                </a:solidFill>
              </a:rPr>
              <a:t>+/- 0,2 mm </a:t>
            </a:r>
            <a:r>
              <a:rPr lang="fr-BE" dirty="0" smtClean="0">
                <a:solidFill>
                  <a:schemeClr val="bg1"/>
                </a:solidFill>
              </a:rPr>
              <a:t>primipares (P&lt;0.05)</a:t>
            </a:r>
            <a:endParaRPr lang="fr-BE" dirty="0">
              <a:solidFill>
                <a:schemeClr val="bg1"/>
              </a:solidFill>
            </a:endParaRPr>
          </a:p>
        </p:txBody>
      </p:sp>
      <p:sp>
        <p:nvSpPr>
          <p:cNvPr id="3" name="Rectangle à coins arrondis 2"/>
          <p:cNvSpPr/>
          <p:nvPr/>
        </p:nvSpPr>
        <p:spPr>
          <a:xfrm>
            <a:off x="602091" y="115540"/>
            <a:ext cx="8265348"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a:solidFill>
                  <a:schemeClr val="tx1"/>
                </a:solidFill>
              </a:rPr>
              <a:t>Diamètre folliculaire moyen </a:t>
            </a:r>
            <a:r>
              <a:rPr lang="fr-BE" sz="2400" dirty="0" smtClean="0">
                <a:solidFill>
                  <a:schemeClr val="tx1"/>
                </a:solidFill>
              </a:rPr>
              <a:t>lors d’une TAI (</a:t>
            </a:r>
            <a:r>
              <a:rPr lang="fr-BE" sz="2400" dirty="0" err="1" smtClean="0">
                <a:solidFill>
                  <a:schemeClr val="tx1"/>
                </a:solidFill>
              </a:rPr>
              <a:t>Ovsynch</a:t>
            </a:r>
            <a:r>
              <a:rPr lang="fr-BE" sz="2400" dirty="0" smtClean="0">
                <a:solidFill>
                  <a:schemeClr val="tx1"/>
                </a:solidFill>
              </a:rPr>
              <a:t>)</a:t>
            </a:r>
            <a:r>
              <a:rPr lang="fr-BE" sz="2400" dirty="0">
                <a:solidFill>
                  <a:schemeClr val="tx1"/>
                </a:solidFill>
              </a:rPr>
              <a:t/>
            </a:r>
            <a:br>
              <a:rPr lang="fr-BE" sz="2400" dirty="0">
                <a:solidFill>
                  <a:schemeClr val="tx1"/>
                </a:solidFill>
              </a:rPr>
            </a:br>
            <a:r>
              <a:rPr lang="fr-BE" sz="2400" dirty="0">
                <a:solidFill>
                  <a:schemeClr val="tx1"/>
                </a:solidFill>
              </a:rPr>
              <a:t>(</a:t>
            </a:r>
            <a:r>
              <a:rPr lang="fr-BE" sz="2400" dirty="0" err="1">
                <a:solidFill>
                  <a:schemeClr val="tx1"/>
                </a:solidFill>
              </a:rPr>
              <a:t>Colazo</a:t>
            </a:r>
            <a:r>
              <a:rPr lang="fr-BE" sz="2400" dirty="0">
                <a:solidFill>
                  <a:schemeClr val="tx1"/>
                </a:solidFill>
              </a:rPr>
              <a:t> et al. </a:t>
            </a:r>
            <a:r>
              <a:rPr lang="fr-BE" sz="2400" dirty="0" err="1">
                <a:solidFill>
                  <a:schemeClr val="tx1"/>
                </a:solidFill>
              </a:rPr>
              <a:t>Theriogenology</a:t>
            </a:r>
            <a:r>
              <a:rPr lang="fr-BE" sz="2400" dirty="0">
                <a:solidFill>
                  <a:schemeClr val="tx1"/>
                </a:solidFill>
              </a:rPr>
              <a:t> 2015, 84, 377-383)</a:t>
            </a:r>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14</a:t>
            </a:fld>
            <a:endParaRPr lang="fr-BE"/>
          </a:p>
        </p:txBody>
      </p:sp>
    </p:spTree>
    <p:extLst>
      <p:ext uri="{BB962C8B-B14F-4D97-AF65-F5344CB8AC3E}">
        <p14:creationId xmlns:p14="http://schemas.microsoft.com/office/powerpoint/2010/main" val="28052497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1"/>
            <p:extLst/>
          </p:nvPr>
        </p:nvGraphicFramePr>
        <p:xfrm>
          <a:off x="1043608" y="2352810"/>
          <a:ext cx="6840760" cy="4320480"/>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contenu 2"/>
          <p:cNvSpPr txBox="1">
            <a:spLocks noGrp="1"/>
          </p:cNvSpPr>
          <p:nvPr>
            <p:ph type="title"/>
          </p:nvPr>
        </p:nvSpPr>
        <p:spPr>
          <a:xfrm>
            <a:off x="323528" y="274638"/>
            <a:ext cx="6696744" cy="465704"/>
          </a:xfrm>
          <a:prstGeom prst="rect">
            <a:avLst/>
          </a:prstGeom>
          <a:solidFill>
            <a:schemeClr val="accent2">
              <a:lumMod val="40000"/>
              <a:lumOff val="60000"/>
            </a:schemeClr>
          </a:solidFill>
          <a:ln>
            <a:solidFill>
              <a:schemeClr val="tx1"/>
            </a:solidFill>
          </a:ln>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2400" dirty="0" smtClean="0">
                <a:latin typeface="Arial Narrow" panose="020B0606020202030204" pitchFamily="34" charset="0"/>
              </a:rPr>
              <a:t>La fertilité dépend du diamètre du follicule ovulatoire</a:t>
            </a:r>
          </a:p>
        </p:txBody>
      </p:sp>
      <p:sp>
        <p:nvSpPr>
          <p:cNvPr id="6" name="ZoneTexte 5"/>
          <p:cNvSpPr txBox="1"/>
          <p:nvPr/>
        </p:nvSpPr>
        <p:spPr>
          <a:xfrm>
            <a:off x="467544" y="1809763"/>
            <a:ext cx="1566326" cy="430887"/>
          </a:xfrm>
          <a:prstGeom prst="rect">
            <a:avLst/>
          </a:prstGeom>
          <a:noFill/>
        </p:spPr>
        <p:txBody>
          <a:bodyPr wrap="none" rtlCol="0">
            <a:spAutoFit/>
          </a:bodyPr>
          <a:lstStyle/>
          <a:p>
            <a:r>
              <a:rPr lang="fr-BE" sz="2200" dirty="0" smtClean="0">
                <a:latin typeface="Arial Narrow" panose="020B0606020202030204" pitchFamily="34" charset="0"/>
              </a:rPr>
              <a:t>TG (%) à J60</a:t>
            </a:r>
            <a:endParaRPr lang="fr-BE" sz="2200" dirty="0">
              <a:latin typeface="Arial Narrow" panose="020B0606020202030204" pitchFamily="34" charset="0"/>
            </a:endParaRPr>
          </a:p>
        </p:txBody>
      </p:sp>
      <p:sp>
        <p:nvSpPr>
          <p:cNvPr id="7" name="ZoneTexte 6"/>
          <p:cNvSpPr txBox="1"/>
          <p:nvPr/>
        </p:nvSpPr>
        <p:spPr>
          <a:xfrm>
            <a:off x="3131840" y="1285529"/>
            <a:ext cx="3365024" cy="769441"/>
          </a:xfrm>
          <a:prstGeom prst="rect">
            <a:avLst/>
          </a:prstGeom>
          <a:solidFill>
            <a:schemeClr val="accent5">
              <a:lumMod val="40000"/>
              <a:lumOff val="60000"/>
            </a:schemeClr>
          </a:solidFill>
          <a:ln>
            <a:solidFill>
              <a:schemeClr val="tx1"/>
            </a:solidFill>
          </a:ln>
        </p:spPr>
        <p:txBody>
          <a:bodyPr wrap="none" rtlCol="0">
            <a:spAutoFit/>
          </a:bodyPr>
          <a:lstStyle/>
          <a:p>
            <a:r>
              <a:rPr lang="fr-BE" sz="2200" dirty="0" smtClean="0">
                <a:latin typeface="Arial Narrow" panose="020B0606020202030204" pitchFamily="34" charset="0"/>
              </a:rPr>
              <a:t>49 % des vaches ovulent avec </a:t>
            </a:r>
          </a:p>
          <a:p>
            <a:r>
              <a:rPr lang="fr-BE" sz="2200" dirty="0" smtClean="0">
                <a:latin typeface="Arial Narrow" panose="020B0606020202030204" pitchFamily="34" charset="0"/>
              </a:rPr>
              <a:t>un follicule de diamètre optimal</a:t>
            </a:r>
            <a:endParaRPr lang="fr-BE" sz="2200" dirty="0">
              <a:latin typeface="Arial Narrow" panose="020B0606020202030204" pitchFamily="34" charset="0"/>
            </a:endParaRPr>
          </a:p>
        </p:txBody>
      </p:sp>
      <p:sp>
        <p:nvSpPr>
          <p:cNvPr id="8" name="Flèche droite 7"/>
          <p:cNvSpPr/>
          <p:nvPr/>
        </p:nvSpPr>
        <p:spPr>
          <a:xfrm rot="16200000">
            <a:off x="4569061" y="2201925"/>
            <a:ext cx="869974" cy="576064"/>
          </a:xfrm>
          <a:prstGeom prst="rightArrow">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2"/>
          <p:cNvSpPr/>
          <p:nvPr/>
        </p:nvSpPr>
        <p:spPr>
          <a:xfrm>
            <a:off x="7236296" y="371009"/>
            <a:ext cx="1664238" cy="369332"/>
          </a:xfrm>
          <a:prstGeom prst="rect">
            <a:avLst/>
          </a:prstGeom>
        </p:spPr>
        <p:txBody>
          <a:bodyPr wrap="none">
            <a:spAutoFit/>
          </a:bodyPr>
          <a:lstStyle/>
          <a:p>
            <a:r>
              <a:rPr lang="fr-BE" dirty="0" err="1">
                <a:solidFill>
                  <a:schemeClr val="bg1">
                    <a:lumMod val="65000"/>
                  </a:schemeClr>
                </a:solidFill>
                <a:latin typeface="Arial Narrow" panose="020B0606020202030204" pitchFamily="34" charset="0"/>
              </a:rPr>
              <a:t>Souza</a:t>
            </a:r>
            <a:r>
              <a:rPr lang="fr-BE" dirty="0">
                <a:solidFill>
                  <a:schemeClr val="bg1">
                    <a:lumMod val="65000"/>
                  </a:schemeClr>
                </a:solidFill>
                <a:latin typeface="Arial Narrow" panose="020B0606020202030204" pitchFamily="34" charset="0"/>
              </a:rPr>
              <a:t> et al. 2007</a:t>
            </a:r>
            <a:endParaRPr lang="fr-BE" dirty="0">
              <a:solidFill>
                <a:schemeClr val="bg1">
                  <a:lumMod val="65000"/>
                </a:schemeClr>
              </a:solidFill>
            </a:endParaRPr>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15</a:t>
            </a:fld>
            <a:endParaRPr lang="fr-BE"/>
          </a:p>
        </p:txBody>
      </p:sp>
    </p:spTree>
    <p:extLst>
      <p:ext uri="{BB962C8B-B14F-4D97-AF65-F5344CB8AC3E}">
        <p14:creationId xmlns:p14="http://schemas.microsoft.com/office/powerpoint/2010/main" val="35642956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64194"/>
            <a:ext cx="7380820" cy="504055"/>
          </a:xfrm>
          <a:solidFill>
            <a:schemeClr val="accent2">
              <a:lumMod val="40000"/>
              <a:lumOff val="60000"/>
            </a:schemeClr>
          </a:solidFill>
          <a:ln>
            <a:solidFill>
              <a:schemeClr val="tx1"/>
            </a:solidFill>
          </a:ln>
        </p:spPr>
        <p:txBody>
          <a:bodyPr>
            <a:normAutofit fontScale="90000"/>
          </a:bodyPr>
          <a:lstStyle/>
          <a:p>
            <a:r>
              <a:rPr lang="fr-BE" sz="2400" dirty="0" smtClean="0"/>
              <a:t>Effet du diamètre folliculaire sur la mortalité embryonnaire</a:t>
            </a:r>
            <a:endParaRPr lang="fr-BE" sz="2400" dirty="0"/>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24744"/>
            <a:ext cx="7056784" cy="4551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lèche droite 4"/>
          <p:cNvSpPr/>
          <p:nvPr/>
        </p:nvSpPr>
        <p:spPr>
          <a:xfrm rot="20994802">
            <a:off x="1832421" y="4037703"/>
            <a:ext cx="1661920" cy="3972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lèche droite 10"/>
          <p:cNvSpPr/>
          <p:nvPr/>
        </p:nvSpPr>
        <p:spPr>
          <a:xfrm>
            <a:off x="3707904" y="3969131"/>
            <a:ext cx="2520280" cy="364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Flèche droite 11"/>
          <p:cNvSpPr/>
          <p:nvPr/>
        </p:nvSpPr>
        <p:spPr>
          <a:xfrm>
            <a:off x="6327657" y="3616716"/>
            <a:ext cx="1124663"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ZoneTexte 12"/>
          <p:cNvSpPr txBox="1"/>
          <p:nvPr/>
        </p:nvSpPr>
        <p:spPr>
          <a:xfrm>
            <a:off x="1954616" y="2671843"/>
            <a:ext cx="1897304" cy="1107996"/>
          </a:xfrm>
          <a:prstGeom prst="rect">
            <a:avLst/>
          </a:prstGeom>
          <a:solidFill>
            <a:schemeClr val="accent2"/>
          </a:solidFill>
          <a:ln>
            <a:solidFill>
              <a:schemeClr val="tx1"/>
            </a:solidFill>
          </a:ln>
        </p:spPr>
        <p:txBody>
          <a:bodyPr wrap="square" rtlCol="0">
            <a:spAutoFit/>
          </a:bodyPr>
          <a:lstStyle/>
          <a:p>
            <a:r>
              <a:rPr lang="fr-BE" sz="2200" dirty="0" smtClean="0">
                <a:solidFill>
                  <a:schemeClr val="bg1"/>
                </a:solidFill>
              </a:rPr>
              <a:t>Augmentation </a:t>
            </a:r>
          </a:p>
          <a:p>
            <a:r>
              <a:rPr lang="fr-BE" sz="2200" dirty="0" smtClean="0">
                <a:solidFill>
                  <a:schemeClr val="bg1"/>
                </a:solidFill>
              </a:rPr>
              <a:t>du risque de MET</a:t>
            </a:r>
          </a:p>
        </p:txBody>
      </p:sp>
      <p:sp>
        <p:nvSpPr>
          <p:cNvPr id="14" name="ZoneTexte 13"/>
          <p:cNvSpPr txBox="1"/>
          <p:nvPr/>
        </p:nvSpPr>
        <p:spPr>
          <a:xfrm>
            <a:off x="4004320" y="2671197"/>
            <a:ext cx="1897304" cy="1107996"/>
          </a:xfrm>
          <a:prstGeom prst="rect">
            <a:avLst/>
          </a:prstGeom>
          <a:solidFill>
            <a:schemeClr val="accent2"/>
          </a:solidFill>
          <a:ln>
            <a:solidFill>
              <a:schemeClr val="tx1"/>
            </a:solidFill>
          </a:ln>
        </p:spPr>
        <p:txBody>
          <a:bodyPr wrap="square" rtlCol="0">
            <a:spAutoFit/>
          </a:bodyPr>
          <a:lstStyle/>
          <a:p>
            <a:r>
              <a:rPr lang="fr-BE" sz="2200" dirty="0" smtClean="0">
                <a:solidFill>
                  <a:schemeClr val="bg1"/>
                </a:solidFill>
              </a:rPr>
              <a:t>Risque constant de MET</a:t>
            </a:r>
          </a:p>
        </p:txBody>
      </p:sp>
      <p:sp>
        <p:nvSpPr>
          <p:cNvPr id="15" name="ZoneTexte 14"/>
          <p:cNvSpPr txBox="1"/>
          <p:nvPr/>
        </p:nvSpPr>
        <p:spPr>
          <a:xfrm>
            <a:off x="6327657" y="2507428"/>
            <a:ext cx="1340687" cy="769441"/>
          </a:xfrm>
          <a:prstGeom prst="rect">
            <a:avLst/>
          </a:prstGeom>
          <a:solidFill>
            <a:schemeClr val="accent2"/>
          </a:solidFill>
          <a:ln>
            <a:solidFill>
              <a:schemeClr val="tx1"/>
            </a:solidFill>
          </a:ln>
        </p:spPr>
        <p:txBody>
          <a:bodyPr wrap="square" rtlCol="0">
            <a:spAutoFit/>
          </a:bodyPr>
          <a:lstStyle/>
          <a:p>
            <a:r>
              <a:rPr lang="fr-BE" sz="2200" dirty="0" smtClean="0">
                <a:solidFill>
                  <a:schemeClr val="bg1"/>
                </a:solidFill>
              </a:rPr>
              <a:t>Effet S sur la MET</a:t>
            </a:r>
          </a:p>
        </p:txBody>
      </p:sp>
      <p:sp>
        <p:nvSpPr>
          <p:cNvPr id="3" name="Rectangle 2"/>
          <p:cNvSpPr/>
          <p:nvPr/>
        </p:nvSpPr>
        <p:spPr>
          <a:xfrm>
            <a:off x="4319972" y="6360005"/>
            <a:ext cx="4824028" cy="369332"/>
          </a:xfrm>
          <a:prstGeom prst="rect">
            <a:avLst/>
          </a:prstGeom>
        </p:spPr>
        <p:txBody>
          <a:bodyPr wrap="square">
            <a:spAutoFit/>
          </a:bodyPr>
          <a:lstStyle/>
          <a:p>
            <a:r>
              <a:rPr lang="fr-BE" dirty="0"/>
              <a:t>(</a:t>
            </a:r>
            <a:r>
              <a:rPr lang="fr-BE" dirty="0" err="1"/>
              <a:t>Colazo</a:t>
            </a:r>
            <a:r>
              <a:rPr lang="fr-BE" dirty="0"/>
              <a:t> et al. </a:t>
            </a:r>
            <a:r>
              <a:rPr lang="fr-BE" dirty="0" err="1"/>
              <a:t>Theriogenology</a:t>
            </a:r>
            <a:r>
              <a:rPr lang="fr-BE" dirty="0"/>
              <a:t> 2015, 84, 377-383)</a:t>
            </a:r>
          </a:p>
        </p:txBody>
      </p:sp>
      <p:sp>
        <p:nvSpPr>
          <p:cNvPr id="4" name="Espace réservé du numéro de diapositive 3"/>
          <p:cNvSpPr>
            <a:spLocks noGrp="1"/>
          </p:cNvSpPr>
          <p:nvPr>
            <p:ph type="sldNum" sz="quarter" idx="12"/>
          </p:nvPr>
        </p:nvSpPr>
        <p:spPr/>
        <p:txBody>
          <a:bodyPr/>
          <a:lstStyle/>
          <a:p>
            <a:fld id="{B72B7A4D-DE3F-4347-BAA7-8C6A48B1DC3D}" type="slidenum">
              <a:rPr lang="fr-BE" smtClean="0"/>
              <a:t>16</a:t>
            </a:fld>
            <a:endParaRPr lang="fr-BE"/>
          </a:p>
        </p:txBody>
      </p:sp>
    </p:spTree>
    <p:extLst>
      <p:ext uri="{BB962C8B-B14F-4D97-AF65-F5344CB8AC3E}">
        <p14:creationId xmlns:p14="http://schemas.microsoft.com/office/powerpoint/2010/main" val="39062861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508" y="188641"/>
            <a:ext cx="8640960" cy="504056"/>
          </a:xfrm>
          <a:solidFill>
            <a:schemeClr val="accent2">
              <a:lumMod val="40000"/>
              <a:lumOff val="60000"/>
            </a:schemeClr>
          </a:solidFill>
          <a:ln>
            <a:solidFill>
              <a:schemeClr val="tx1"/>
            </a:solidFill>
          </a:ln>
        </p:spPr>
        <p:txBody>
          <a:bodyPr>
            <a:normAutofit/>
          </a:bodyPr>
          <a:lstStyle/>
          <a:p>
            <a:r>
              <a:rPr lang="fr-BE" sz="2400" dirty="0" smtClean="0"/>
              <a:t>Effet du diamètre folliculaire sur le développement lutéal</a:t>
            </a:r>
            <a:endParaRPr lang="fr-BE" sz="2400" dirty="0"/>
          </a:p>
        </p:txBody>
      </p:sp>
      <p:pic>
        <p:nvPicPr>
          <p:cNvPr id="3" name="Image 2"/>
          <p:cNvPicPr>
            <a:picLocks noChangeAspect="1"/>
          </p:cNvPicPr>
          <p:nvPr/>
        </p:nvPicPr>
        <p:blipFill>
          <a:blip r:embed="rId3"/>
          <a:stretch>
            <a:fillRect/>
          </a:stretch>
        </p:blipFill>
        <p:spPr>
          <a:xfrm>
            <a:off x="1090912" y="1052736"/>
            <a:ext cx="6696744" cy="4199463"/>
          </a:xfrm>
          <a:prstGeom prst="rect">
            <a:avLst/>
          </a:prstGeom>
        </p:spPr>
      </p:pic>
      <p:sp>
        <p:nvSpPr>
          <p:cNvPr id="4" name="ZoneTexte 3"/>
          <p:cNvSpPr txBox="1"/>
          <p:nvPr/>
        </p:nvSpPr>
        <p:spPr>
          <a:xfrm>
            <a:off x="1356344" y="5449920"/>
            <a:ext cx="6431312" cy="369332"/>
          </a:xfrm>
          <a:prstGeom prst="rect">
            <a:avLst/>
          </a:prstGeom>
          <a:noFill/>
        </p:spPr>
        <p:txBody>
          <a:bodyPr wrap="none" rtlCol="0">
            <a:spAutoFit/>
          </a:bodyPr>
          <a:lstStyle/>
          <a:p>
            <a:r>
              <a:rPr lang="fr-BE" dirty="0" smtClean="0"/>
              <a:t>Effet significatif du diamètre folliculaire sur la concentration en P4</a:t>
            </a:r>
            <a:endParaRPr lang="fr-BE" dirty="0"/>
          </a:p>
        </p:txBody>
      </p:sp>
      <p:sp>
        <p:nvSpPr>
          <p:cNvPr id="5" name="Rectangle 4"/>
          <p:cNvSpPr/>
          <p:nvPr/>
        </p:nvSpPr>
        <p:spPr>
          <a:xfrm>
            <a:off x="2267744" y="6381328"/>
            <a:ext cx="7185693" cy="369332"/>
          </a:xfrm>
          <a:prstGeom prst="rect">
            <a:avLst/>
          </a:prstGeom>
        </p:spPr>
        <p:txBody>
          <a:bodyPr wrap="square">
            <a:spAutoFit/>
          </a:bodyPr>
          <a:lstStyle/>
          <a:p>
            <a:r>
              <a:rPr lang="fr-BE" dirty="0" smtClean="0"/>
              <a:t>(Perry </a:t>
            </a:r>
            <a:r>
              <a:rPr lang="fr-BE" dirty="0"/>
              <a:t>et al. </a:t>
            </a:r>
            <a:r>
              <a:rPr lang="pl-PL" dirty="0">
                <a:hlinkClick r:id="rId4"/>
              </a:rPr>
              <a:t>Proc Natl Acad Sci U S A. 2005 Apr 5; 102(14): 5268–5273</a:t>
            </a:r>
            <a:r>
              <a:rPr lang="fr-BE" dirty="0"/>
              <a:t>)</a:t>
            </a:r>
          </a:p>
        </p:txBody>
      </p:sp>
      <p:sp>
        <p:nvSpPr>
          <p:cNvPr id="6" name="Espace réservé du numéro de diapositive 5"/>
          <p:cNvSpPr>
            <a:spLocks noGrp="1"/>
          </p:cNvSpPr>
          <p:nvPr>
            <p:ph type="sldNum" sz="quarter" idx="12"/>
          </p:nvPr>
        </p:nvSpPr>
        <p:spPr/>
        <p:txBody>
          <a:bodyPr/>
          <a:lstStyle/>
          <a:p>
            <a:fld id="{B72B7A4D-DE3F-4347-BAA7-8C6A48B1DC3D}" type="slidenum">
              <a:rPr lang="fr-BE" smtClean="0"/>
              <a:t>17</a:t>
            </a:fld>
            <a:endParaRPr lang="fr-BE"/>
          </a:p>
        </p:txBody>
      </p:sp>
    </p:spTree>
    <p:extLst>
      <p:ext uri="{BB962C8B-B14F-4D97-AF65-F5344CB8AC3E}">
        <p14:creationId xmlns:p14="http://schemas.microsoft.com/office/powerpoint/2010/main" val="26246517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p:cNvCxnSpPr/>
          <p:nvPr/>
        </p:nvCxnSpPr>
        <p:spPr>
          <a:xfrm>
            <a:off x="920750" y="3786535"/>
            <a:ext cx="75390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778000" y="2600672"/>
            <a:ext cx="2570163" cy="1189038"/>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800"/>
          </a:p>
        </p:txBody>
      </p:sp>
      <p:sp>
        <p:nvSpPr>
          <p:cNvPr id="6" name="Triangle isocèle 5"/>
          <p:cNvSpPr/>
          <p:nvPr/>
        </p:nvSpPr>
        <p:spPr>
          <a:xfrm>
            <a:off x="2476500" y="2600672"/>
            <a:ext cx="215900" cy="1189038"/>
          </a:xfrm>
          <a:prstGeom prst="triangle">
            <a:avLst/>
          </a:prstGeom>
          <a:solidFill>
            <a:srgbClr val="FF33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800"/>
          </a:p>
        </p:txBody>
      </p:sp>
      <p:sp>
        <p:nvSpPr>
          <p:cNvPr id="13" name="ZoneTexte 12"/>
          <p:cNvSpPr txBox="1">
            <a:spLocks noChangeArrowheads="1"/>
          </p:cNvSpPr>
          <p:nvPr/>
        </p:nvSpPr>
        <p:spPr bwMode="auto">
          <a:xfrm>
            <a:off x="1255713" y="1425922"/>
            <a:ext cx="80645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a:latin typeface="Arial Narrow" pitchFamily="34" charset="0"/>
              </a:rPr>
              <a:t>Début </a:t>
            </a:r>
          </a:p>
          <a:p>
            <a:r>
              <a:rPr lang="fr-BE" altLang="fr-FR" sz="1800">
                <a:latin typeface="Arial Narrow" pitchFamily="34" charset="0"/>
              </a:rPr>
              <a:t>oestrus</a:t>
            </a:r>
          </a:p>
        </p:txBody>
      </p:sp>
      <p:sp>
        <p:nvSpPr>
          <p:cNvPr id="15" name="ZoneTexte 14"/>
          <p:cNvSpPr txBox="1">
            <a:spLocks noChangeArrowheads="1"/>
          </p:cNvSpPr>
          <p:nvPr/>
        </p:nvSpPr>
        <p:spPr bwMode="auto">
          <a:xfrm>
            <a:off x="3935413" y="1421160"/>
            <a:ext cx="80645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a:latin typeface="Arial Narrow" pitchFamily="34" charset="0"/>
              </a:rPr>
              <a:t>Fin </a:t>
            </a:r>
          </a:p>
          <a:p>
            <a:r>
              <a:rPr lang="fr-BE" altLang="fr-FR" sz="1800">
                <a:latin typeface="Arial Narrow" pitchFamily="34" charset="0"/>
              </a:rPr>
              <a:t>oestrus</a:t>
            </a:r>
          </a:p>
        </p:txBody>
      </p:sp>
      <p:cxnSp>
        <p:nvCxnSpPr>
          <p:cNvPr id="16" name="Connecteur droit avec flèche 15"/>
          <p:cNvCxnSpPr/>
          <p:nvPr/>
        </p:nvCxnSpPr>
        <p:spPr>
          <a:xfrm flipV="1">
            <a:off x="4348163" y="2051397"/>
            <a:ext cx="0" cy="55403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684" name="ZoneTexte 17"/>
          <p:cNvSpPr txBox="1">
            <a:spLocks noChangeArrowheads="1"/>
          </p:cNvSpPr>
          <p:nvPr/>
        </p:nvSpPr>
        <p:spPr bwMode="auto">
          <a:xfrm>
            <a:off x="7704047" y="2855246"/>
            <a:ext cx="986161" cy="3695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a:latin typeface="Arial Narrow" pitchFamily="34" charset="0"/>
              </a:rPr>
              <a:t>Ovulation</a:t>
            </a:r>
          </a:p>
        </p:txBody>
      </p:sp>
      <p:sp>
        <p:nvSpPr>
          <p:cNvPr id="35" name="Triangle rectangle 34"/>
          <p:cNvSpPr/>
          <p:nvPr/>
        </p:nvSpPr>
        <p:spPr>
          <a:xfrm rot="16200000">
            <a:off x="974725" y="3008660"/>
            <a:ext cx="1192213" cy="369887"/>
          </a:xfrm>
          <a:prstGeom prst="rtTriangl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800"/>
          </a:p>
        </p:txBody>
      </p:sp>
      <p:sp>
        <p:nvSpPr>
          <p:cNvPr id="36" name="Triangle rectangle 35"/>
          <p:cNvSpPr/>
          <p:nvPr/>
        </p:nvSpPr>
        <p:spPr>
          <a:xfrm rot="16200000" flipV="1">
            <a:off x="558800" y="2959447"/>
            <a:ext cx="1192213" cy="468313"/>
          </a:xfrm>
          <a:prstGeom prst="rtTriangle">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800"/>
          </a:p>
        </p:txBody>
      </p:sp>
      <p:grpSp>
        <p:nvGrpSpPr>
          <p:cNvPr id="10" name="Groupe 9"/>
          <p:cNvGrpSpPr>
            <a:grpSpLocks/>
          </p:cNvGrpSpPr>
          <p:nvPr/>
        </p:nvGrpSpPr>
        <p:grpSpPr bwMode="auto">
          <a:xfrm>
            <a:off x="1341438" y="3897660"/>
            <a:ext cx="2293937" cy="1227137"/>
            <a:chOff x="1788540" y="4679950"/>
            <a:chExt cx="3059323" cy="1636342"/>
          </a:xfrm>
        </p:grpSpPr>
        <p:grpSp>
          <p:nvGrpSpPr>
            <p:cNvPr id="69679" name="Groupe 1"/>
            <p:cNvGrpSpPr>
              <a:grpSpLocks/>
            </p:cNvGrpSpPr>
            <p:nvPr/>
          </p:nvGrpSpPr>
          <p:grpSpPr bwMode="auto">
            <a:xfrm>
              <a:off x="2295453" y="4679950"/>
              <a:ext cx="2552410" cy="1636342"/>
              <a:chOff x="2295453" y="4679950"/>
              <a:chExt cx="2552410" cy="1636342"/>
            </a:xfrm>
          </p:grpSpPr>
          <p:cxnSp>
            <p:nvCxnSpPr>
              <p:cNvPr id="9" name="Connecteur droit avec flèche 8"/>
              <p:cNvCxnSpPr/>
              <p:nvPr/>
            </p:nvCxnSpPr>
            <p:spPr>
              <a:xfrm>
                <a:off x="2410990" y="4679950"/>
                <a:ext cx="992956"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682" name="ZoneTexte 16"/>
              <p:cNvSpPr txBox="1">
                <a:spLocks noChangeArrowheads="1"/>
              </p:cNvSpPr>
              <p:nvPr/>
            </p:nvSpPr>
            <p:spPr bwMode="auto">
              <a:xfrm>
                <a:off x="2295453" y="5085185"/>
                <a:ext cx="2552410" cy="1231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a:latin typeface="Arial Narrow" pitchFamily="34" charset="0"/>
                  </a:rPr>
                  <a:t>2,8 h à 9,1 h</a:t>
                </a:r>
              </a:p>
              <a:p>
                <a:r>
                  <a:rPr lang="fr-BE" altLang="fr-FR" sz="1800">
                    <a:latin typeface="Arial Narrow" pitchFamily="34" charset="0"/>
                  </a:rPr>
                  <a:t>(80 % de la variation</a:t>
                </a:r>
              </a:p>
              <a:p>
                <a:r>
                  <a:rPr lang="fr-BE" altLang="fr-FR" sz="1800">
                    <a:latin typeface="Arial Narrow" pitchFamily="34" charset="0"/>
                  </a:rPr>
                  <a:t> chal-ovulation)</a:t>
                </a:r>
              </a:p>
            </p:txBody>
          </p:sp>
          <p:cxnSp>
            <p:nvCxnSpPr>
              <p:cNvPr id="28" name="Connecteur droit 27"/>
              <p:cNvCxnSpPr/>
              <p:nvPr/>
            </p:nvCxnSpPr>
            <p:spPr>
              <a:xfrm flipH="1">
                <a:off x="2906410" y="4679950"/>
                <a:ext cx="2117" cy="404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9680" name="ZoneTexte 45"/>
            <p:cNvSpPr txBox="1">
              <a:spLocks noChangeArrowheads="1"/>
            </p:cNvSpPr>
            <p:nvPr/>
          </p:nvSpPr>
          <p:spPr bwMode="auto">
            <a:xfrm>
              <a:off x="1788540" y="5278764"/>
              <a:ext cx="387285" cy="492442"/>
            </a:xfrm>
            <a:prstGeom prst="rect">
              <a:avLst/>
            </a:prstGeom>
            <a:solidFill>
              <a:srgbClr val="000066"/>
            </a:solidFill>
            <a:ln w="9525">
              <a:solidFill>
                <a:srgbClr val="000000"/>
              </a:solidFill>
              <a:miter lim="800000"/>
              <a:headEnd/>
              <a:tailEnd/>
            </a:ln>
          </p:spPr>
          <p:txBody>
            <a:bodyPr wrap="none">
              <a:spAutoFit/>
            </a:bodyP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eaLnBrk="1" hangingPunct="1">
                <a:spcBef>
                  <a:spcPct val="0"/>
                </a:spcBef>
                <a:buFontTx/>
                <a:buNone/>
              </a:pPr>
              <a:r>
                <a:rPr lang="fr-BE" altLang="fr-FR" sz="1800" dirty="0">
                  <a:solidFill>
                    <a:schemeClr val="bg1"/>
                  </a:solidFill>
                </a:rPr>
                <a:t>3</a:t>
              </a:r>
            </a:p>
          </p:txBody>
        </p:sp>
      </p:grpSp>
      <p:grpSp>
        <p:nvGrpSpPr>
          <p:cNvPr id="7" name="Groupe 6"/>
          <p:cNvGrpSpPr>
            <a:grpSpLocks/>
          </p:cNvGrpSpPr>
          <p:nvPr/>
        </p:nvGrpSpPr>
        <p:grpSpPr bwMode="auto">
          <a:xfrm>
            <a:off x="2552700" y="3867497"/>
            <a:ext cx="5092700" cy="1152525"/>
            <a:chOff x="3403600" y="4639864"/>
            <a:chExt cx="6790267" cy="1536862"/>
          </a:xfrm>
        </p:grpSpPr>
        <p:cxnSp>
          <p:nvCxnSpPr>
            <p:cNvPr id="24" name="Connecteur droit avec flèche 23"/>
            <p:cNvCxnSpPr/>
            <p:nvPr/>
          </p:nvCxnSpPr>
          <p:spPr>
            <a:xfrm>
              <a:off x="3403600" y="4652565"/>
              <a:ext cx="6790267"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676" name="ZoneTexte 25"/>
            <p:cNvSpPr txBox="1">
              <a:spLocks noChangeArrowheads="1"/>
            </p:cNvSpPr>
            <p:nvPr/>
          </p:nvSpPr>
          <p:spPr bwMode="auto">
            <a:xfrm>
              <a:off x="5616743" y="5314952"/>
              <a:ext cx="1727396" cy="86177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r>
                <a:rPr lang="fr-BE" altLang="fr-FR" sz="1800">
                  <a:latin typeface="Arial Narrow" pitchFamily="34" charset="0"/>
                </a:rPr>
                <a:t>27 heures</a:t>
              </a:r>
            </a:p>
            <a:p>
              <a:pPr algn="ctr"/>
              <a:r>
                <a:rPr lang="fr-BE" altLang="fr-FR" sz="1800">
                  <a:latin typeface="Arial Narrow" pitchFamily="34" charset="0"/>
                </a:rPr>
                <a:t>22,0 à 34,9 h</a:t>
              </a:r>
            </a:p>
          </p:txBody>
        </p:sp>
        <p:cxnSp>
          <p:nvCxnSpPr>
            <p:cNvPr id="30" name="Connecteur droit 29"/>
            <p:cNvCxnSpPr>
              <a:endCxn id="69676" idx="0"/>
            </p:cNvCxnSpPr>
            <p:nvPr/>
          </p:nvCxnSpPr>
          <p:spPr>
            <a:xfrm>
              <a:off x="6479117" y="4639864"/>
              <a:ext cx="2116" cy="675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678" name="ZoneTexte 46"/>
            <p:cNvSpPr txBox="1">
              <a:spLocks noChangeArrowheads="1"/>
            </p:cNvSpPr>
            <p:nvPr/>
          </p:nvSpPr>
          <p:spPr bwMode="auto">
            <a:xfrm>
              <a:off x="5117617" y="5453449"/>
              <a:ext cx="387285" cy="492442"/>
            </a:xfrm>
            <a:prstGeom prst="rect">
              <a:avLst/>
            </a:prstGeom>
            <a:solidFill>
              <a:srgbClr val="000066"/>
            </a:solidFill>
            <a:ln w="9525">
              <a:solidFill>
                <a:srgbClr val="000000"/>
              </a:solidFill>
              <a:miter lim="800000"/>
              <a:headEnd/>
              <a:tailEnd/>
            </a:ln>
          </p:spPr>
          <p:txBody>
            <a:bodyPr wrap="none">
              <a:spAutoFit/>
            </a:bodyP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eaLnBrk="1" hangingPunct="1">
                <a:spcBef>
                  <a:spcPct val="0"/>
                </a:spcBef>
                <a:buFontTx/>
                <a:buNone/>
              </a:pPr>
              <a:r>
                <a:rPr lang="fr-BE" altLang="fr-FR" sz="1800">
                  <a:solidFill>
                    <a:schemeClr val="bg1"/>
                  </a:solidFill>
                </a:rPr>
                <a:t>4</a:t>
              </a:r>
            </a:p>
          </p:txBody>
        </p:sp>
      </p:grpSp>
      <p:grpSp>
        <p:nvGrpSpPr>
          <p:cNvPr id="18" name="Groupe 17"/>
          <p:cNvGrpSpPr/>
          <p:nvPr/>
        </p:nvGrpSpPr>
        <p:grpSpPr>
          <a:xfrm>
            <a:off x="1808163" y="4092922"/>
            <a:ext cx="6194425" cy="1685925"/>
            <a:chOff x="1808163" y="4092922"/>
            <a:chExt cx="6194425" cy="1685925"/>
          </a:xfrm>
        </p:grpSpPr>
        <p:cxnSp>
          <p:nvCxnSpPr>
            <p:cNvPr id="22" name="Connecteur droit avec flèche 21"/>
            <p:cNvCxnSpPr/>
            <p:nvPr/>
          </p:nvCxnSpPr>
          <p:spPr>
            <a:xfrm>
              <a:off x="1808163" y="4092922"/>
              <a:ext cx="5867400"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670" name="ZoneTexte 40"/>
            <p:cNvSpPr txBox="1">
              <a:spLocks noChangeArrowheads="1"/>
            </p:cNvSpPr>
            <p:nvPr/>
          </p:nvSpPr>
          <p:spPr bwMode="auto">
            <a:xfrm>
              <a:off x="5785900" y="5132635"/>
              <a:ext cx="2216688" cy="646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r>
                <a:rPr lang="fr-BE" altLang="fr-FR" sz="1800">
                  <a:latin typeface="Arial Narrow" pitchFamily="34" charset="0"/>
                </a:rPr>
                <a:t>25 % des vaches &gt; 30 h</a:t>
              </a:r>
            </a:p>
            <a:p>
              <a:pPr algn="ctr"/>
              <a:r>
                <a:rPr lang="fr-BE" altLang="fr-FR" sz="1800">
                  <a:latin typeface="Arial Narrow" pitchFamily="34" charset="0"/>
                </a:rPr>
                <a:t>10 % des vaches &gt; 36 h</a:t>
              </a:r>
            </a:p>
          </p:txBody>
        </p:sp>
        <p:sp>
          <p:nvSpPr>
            <p:cNvPr id="44" name="Rectangle 43"/>
            <p:cNvSpPr/>
            <p:nvPr/>
          </p:nvSpPr>
          <p:spPr bwMode="auto">
            <a:xfrm>
              <a:off x="6454775" y="5018435"/>
              <a:ext cx="504825" cy="106362"/>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800"/>
            </a:p>
          </p:txBody>
        </p:sp>
        <p:cxnSp>
          <p:nvCxnSpPr>
            <p:cNvPr id="33" name="Connecteur droit 32"/>
            <p:cNvCxnSpPr>
              <a:endCxn id="69673" idx="0"/>
            </p:cNvCxnSpPr>
            <p:nvPr/>
          </p:nvCxnSpPr>
          <p:spPr bwMode="auto">
            <a:xfrm>
              <a:off x="6731000" y="4104035"/>
              <a:ext cx="0" cy="244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673" name="ZoneTexte 30"/>
            <p:cNvSpPr txBox="1">
              <a:spLocks noChangeArrowheads="1"/>
            </p:cNvSpPr>
            <p:nvPr/>
          </p:nvSpPr>
          <p:spPr bwMode="auto">
            <a:xfrm>
              <a:off x="6020518" y="4348494"/>
              <a:ext cx="1420207" cy="646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r>
                <a:rPr lang="fr-BE" altLang="fr-FR" sz="1800">
                  <a:latin typeface="Arial Narrow" pitchFamily="34" charset="0"/>
                </a:rPr>
                <a:t>30 heures</a:t>
              </a:r>
            </a:p>
            <a:p>
              <a:pPr algn="ctr"/>
              <a:r>
                <a:rPr lang="fr-BE" altLang="fr-FR" sz="1800">
                  <a:latin typeface="Arial Narrow" pitchFamily="34" charset="0"/>
                </a:rPr>
                <a:t>(24,0 à 38,5 h)</a:t>
              </a:r>
            </a:p>
          </p:txBody>
        </p:sp>
        <p:sp>
          <p:nvSpPr>
            <p:cNvPr id="69674" name="ZoneTexte 47"/>
            <p:cNvSpPr txBox="1">
              <a:spLocks noChangeArrowheads="1"/>
            </p:cNvSpPr>
            <p:nvPr/>
          </p:nvSpPr>
          <p:spPr bwMode="auto">
            <a:xfrm>
              <a:off x="5573713" y="4447383"/>
              <a:ext cx="290387" cy="369264"/>
            </a:xfrm>
            <a:prstGeom prst="rect">
              <a:avLst/>
            </a:prstGeom>
            <a:solidFill>
              <a:srgbClr val="000066"/>
            </a:solidFill>
            <a:ln w="9525">
              <a:solidFill>
                <a:srgbClr val="000000"/>
              </a:solidFill>
              <a:miter lim="800000"/>
              <a:headEnd/>
              <a:tailEnd/>
            </a:ln>
          </p:spPr>
          <p:txBody>
            <a:bodyPr wrap="none">
              <a:spAutoFit/>
            </a:bodyP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eaLnBrk="1" hangingPunct="1">
                <a:spcBef>
                  <a:spcPct val="0"/>
                </a:spcBef>
                <a:buFontTx/>
                <a:buNone/>
              </a:pPr>
              <a:r>
                <a:rPr lang="fr-BE" altLang="fr-FR" sz="1800">
                  <a:solidFill>
                    <a:schemeClr val="bg1"/>
                  </a:solidFill>
                </a:rPr>
                <a:t>2</a:t>
              </a:r>
            </a:p>
          </p:txBody>
        </p:sp>
      </p:grpSp>
      <p:grpSp>
        <p:nvGrpSpPr>
          <p:cNvPr id="21" name="Groupe 20"/>
          <p:cNvGrpSpPr>
            <a:grpSpLocks/>
          </p:cNvGrpSpPr>
          <p:nvPr/>
        </p:nvGrpSpPr>
        <p:grpSpPr bwMode="auto">
          <a:xfrm>
            <a:off x="7440725" y="4288185"/>
            <a:ext cx="1674703" cy="646112"/>
            <a:chOff x="9841607" y="5257678"/>
            <a:chExt cx="2232298" cy="861775"/>
          </a:xfrm>
        </p:grpSpPr>
        <p:sp>
          <p:nvSpPr>
            <p:cNvPr id="69668" name="ZoneTexte 48"/>
            <p:cNvSpPr txBox="1">
              <a:spLocks noChangeArrowheads="1"/>
            </p:cNvSpPr>
            <p:nvPr/>
          </p:nvSpPr>
          <p:spPr bwMode="auto">
            <a:xfrm>
              <a:off x="10275977" y="5257678"/>
              <a:ext cx="1797928" cy="86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r>
                <a:rPr lang="fr-BE" altLang="fr-FR" sz="1800">
                  <a:latin typeface="Arial Narrow" pitchFamily="34" charset="0"/>
                </a:rPr>
                <a:t>Dépend plus </a:t>
              </a:r>
            </a:p>
            <a:p>
              <a:pPr algn="ctr"/>
              <a:r>
                <a:rPr lang="fr-BE" altLang="fr-FR" sz="1800">
                  <a:latin typeface="Arial Narrow" pitchFamily="34" charset="0"/>
                </a:rPr>
                <a:t>de 3 que de 4</a:t>
              </a:r>
            </a:p>
          </p:txBody>
        </p:sp>
        <p:cxnSp>
          <p:nvCxnSpPr>
            <p:cNvPr id="53" name="Connecteur droit avec flèche 52"/>
            <p:cNvCxnSpPr>
              <a:stCxn id="69673" idx="3"/>
            </p:cNvCxnSpPr>
            <p:nvPr/>
          </p:nvCxnSpPr>
          <p:spPr>
            <a:xfrm>
              <a:off x="9841607" y="5769071"/>
              <a:ext cx="434370" cy="5925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64" name="Connecteur droit avec flèche 63"/>
          <p:cNvCxnSpPr/>
          <p:nvPr/>
        </p:nvCxnSpPr>
        <p:spPr>
          <a:xfrm flipV="1">
            <a:off x="1778000" y="2054572"/>
            <a:ext cx="0" cy="55403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0" name="Flèche droite 69"/>
          <p:cNvSpPr/>
          <p:nvPr/>
        </p:nvSpPr>
        <p:spPr bwMode="auto">
          <a:xfrm>
            <a:off x="1773238" y="2876897"/>
            <a:ext cx="744537" cy="307975"/>
          </a:xfrm>
          <a:prstGeom prst="rightArrow">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800"/>
          </a:p>
        </p:txBody>
      </p:sp>
      <p:grpSp>
        <p:nvGrpSpPr>
          <p:cNvPr id="17" name="Groupe 16"/>
          <p:cNvGrpSpPr/>
          <p:nvPr/>
        </p:nvGrpSpPr>
        <p:grpSpPr>
          <a:xfrm>
            <a:off x="92075" y="3983385"/>
            <a:ext cx="7583488" cy="1893887"/>
            <a:chOff x="92075" y="3983385"/>
            <a:chExt cx="7583488" cy="1893887"/>
          </a:xfrm>
        </p:grpSpPr>
        <p:cxnSp>
          <p:nvCxnSpPr>
            <p:cNvPr id="46" name="Connecteur droit avec flèche 45"/>
            <p:cNvCxnSpPr/>
            <p:nvPr/>
          </p:nvCxnSpPr>
          <p:spPr bwMode="auto">
            <a:xfrm flipH="1">
              <a:off x="919164" y="3986560"/>
              <a:ext cx="6756399"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bwMode="auto">
            <a:xfrm>
              <a:off x="1194144" y="3983385"/>
              <a:ext cx="0" cy="1247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663" name="ZoneTexte 55"/>
            <p:cNvSpPr txBox="1">
              <a:spLocks noChangeArrowheads="1"/>
            </p:cNvSpPr>
            <p:nvPr/>
          </p:nvSpPr>
          <p:spPr bwMode="auto">
            <a:xfrm>
              <a:off x="92075" y="5230750"/>
              <a:ext cx="1874150" cy="6465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a:latin typeface="Arial Narrow" pitchFamily="34" charset="0"/>
                </a:rPr>
                <a:t>80 +/- 11 h si &lt; 4 ng</a:t>
              </a:r>
            </a:p>
            <a:p>
              <a:r>
                <a:rPr lang="fr-BE" altLang="fr-FR" sz="1800">
                  <a:latin typeface="Arial Narrow" pitchFamily="34" charset="0"/>
                </a:rPr>
                <a:t>75 +/- 12 h si &lt; 2 ng</a:t>
              </a:r>
            </a:p>
          </p:txBody>
        </p:sp>
        <p:sp>
          <p:nvSpPr>
            <p:cNvPr id="69664" name="ZoneTexte 47"/>
            <p:cNvSpPr txBox="1">
              <a:spLocks noChangeArrowheads="1"/>
            </p:cNvSpPr>
            <p:nvPr/>
          </p:nvSpPr>
          <p:spPr bwMode="auto">
            <a:xfrm>
              <a:off x="688358" y="4651374"/>
              <a:ext cx="290451" cy="369441"/>
            </a:xfrm>
            <a:prstGeom prst="rect">
              <a:avLst/>
            </a:prstGeom>
            <a:solidFill>
              <a:srgbClr val="000066"/>
            </a:solidFill>
            <a:ln w="9525">
              <a:solidFill>
                <a:srgbClr val="000000"/>
              </a:solidFill>
              <a:miter lim="800000"/>
              <a:headEnd/>
              <a:tailEnd/>
            </a:ln>
          </p:spPr>
          <p:txBody>
            <a:bodyPr wrap="none">
              <a:spAutoFit/>
            </a:bodyP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eaLnBrk="1" hangingPunct="1">
                <a:spcBef>
                  <a:spcPct val="0"/>
                </a:spcBef>
                <a:buFontTx/>
                <a:buNone/>
              </a:pPr>
              <a:r>
                <a:rPr lang="fr-BE" altLang="fr-FR" sz="1800">
                  <a:solidFill>
                    <a:schemeClr val="bg1"/>
                  </a:solidFill>
                </a:rPr>
                <a:t>1</a:t>
              </a:r>
            </a:p>
          </p:txBody>
        </p:sp>
      </p:grpSp>
      <p:sp>
        <p:nvSpPr>
          <p:cNvPr id="56" name="AutoShape 325"/>
          <p:cNvSpPr>
            <a:spLocks noChangeArrowheads="1"/>
          </p:cNvSpPr>
          <p:nvPr/>
        </p:nvSpPr>
        <p:spPr bwMode="auto">
          <a:xfrm>
            <a:off x="7204798" y="2502802"/>
            <a:ext cx="578664" cy="1012088"/>
          </a:xfrm>
          <a:prstGeom prst="moon">
            <a:avLst>
              <a:gd name="adj" fmla="val 50000"/>
            </a:avLst>
          </a:prstGeom>
          <a:solidFill>
            <a:srgbClr val="FF0066"/>
          </a:solidFill>
          <a:ln w="9525">
            <a:solidFill>
              <a:schemeClr val="tx1"/>
            </a:solidFill>
            <a:miter lim="800000"/>
            <a:headEnd/>
            <a:tailEnd/>
          </a:ln>
        </p:spPr>
        <p:txBody>
          <a:bodyPr wrap="none" anchor="ctr"/>
          <a:lstStyle/>
          <a:p>
            <a:pPr algn="ctr"/>
            <a:endParaRPr lang="fr-FR"/>
          </a:p>
        </p:txBody>
      </p:sp>
      <p:sp>
        <p:nvSpPr>
          <p:cNvPr id="65" name="ZoneTexte 64"/>
          <p:cNvSpPr txBox="1">
            <a:spLocks noChangeArrowheads="1"/>
          </p:cNvSpPr>
          <p:nvPr/>
        </p:nvSpPr>
        <p:spPr bwMode="auto">
          <a:xfrm>
            <a:off x="2732751" y="2861815"/>
            <a:ext cx="426720" cy="369332"/>
          </a:xfrm>
          <a:prstGeom prst="rect">
            <a:avLst/>
          </a:prstGeom>
          <a:solidFill>
            <a:schemeClr val="accent2">
              <a:lumMod val="60000"/>
              <a:lumOff val="40000"/>
            </a:schemeClr>
          </a:solidFill>
          <a:ln w="9525">
            <a:solidFill>
              <a:schemeClr val="tx1"/>
            </a:solidFill>
            <a:miter lim="800000"/>
            <a:headEnd/>
            <a:tailEnd/>
          </a:ln>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dirty="0" err="1" smtClean="0">
                <a:latin typeface="Arial Narrow" pitchFamily="34" charset="0"/>
              </a:rPr>
              <a:t>LH</a:t>
            </a:r>
            <a:endParaRPr lang="fr-BE" altLang="fr-FR" sz="1800" dirty="0">
              <a:latin typeface="Arial Narrow" pitchFamily="34" charset="0"/>
            </a:endParaRPr>
          </a:p>
        </p:txBody>
      </p:sp>
      <p:sp>
        <p:nvSpPr>
          <p:cNvPr id="66" name="ZoneTexte 65"/>
          <p:cNvSpPr txBox="1">
            <a:spLocks noChangeArrowheads="1"/>
          </p:cNvSpPr>
          <p:nvPr/>
        </p:nvSpPr>
        <p:spPr bwMode="auto">
          <a:xfrm>
            <a:off x="1154906" y="2544136"/>
            <a:ext cx="43794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dirty="0" err="1" smtClean="0">
                <a:latin typeface="Arial Narrow" pitchFamily="34" charset="0"/>
              </a:rPr>
              <a:t>Oe</a:t>
            </a:r>
            <a:endParaRPr lang="fr-BE" altLang="fr-FR" sz="1800" dirty="0">
              <a:latin typeface="Arial Narrow" pitchFamily="34" charset="0"/>
            </a:endParaRPr>
          </a:p>
        </p:txBody>
      </p:sp>
      <p:sp>
        <p:nvSpPr>
          <p:cNvPr id="67" name="ZoneTexte 66"/>
          <p:cNvSpPr txBox="1">
            <a:spLocks noChangeArrowheads="1"/>
          </p:cNvSpPr>
          <p:nvPr/>
        </p:nvSpPr>
        <p:spPr bwMode="auto">
          <a:xfrm>
            <a:off x="404662" y="3416474"/>
            <a:ext cx="417102"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dirty="0" smtClean="0">
                <a:latin typeface="Arial Narrow" pitchFamily="34" charset="0"/>
              </a:rPr>
              <a:t>P4</a:t>
            </a:r>
            <a:endParaRPr lang="fr-BE" altLang="fr-FR" sz="1800" dirty="0">
              <a:latin typeface="Arial Narrow" pitchFamily="34" charset="0"/>
            </a:endParaRPr>
          </a:p>
        </p:txBody>
      </p:sp>
      <p:sp>
        <p:nvSpPr>
          <p:cNvPr id="72" name="Rectangle à coins arrondis 71"/>
          <p:cNvSpPr/>
          <p:nvPr/>
        </p:nvSpPr>
        <p:spPr>
          <a:xfrm>
            <a:off x="833583" y="289960"/>
            <a:ext cx="6949879" cy="566757"/>
          </a:xfrm>
          <a:prstGeom prst="roundRect">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solidFill>
                  <a:schemeClr val="bg1"/>
                </a:solidFill>
              </a:rPr>
              <a:t>Timing de l’ovulation : précisions</a:t>
            </a:r>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18</a:t>
            </a:fld>
            <a:endParaRPr lang="fr-BE"/>
          </a:p>
        </p:txBody>
      </p:sp>
    </p:spTree>
    <p:extLst>
      <p:ext uri="{BB962C8B-B14F-4D97-AF65-F5344CB8AC3E}">
        <p14:creationId xmlns:p14="http://schemas.microsoft.com/office/powerpoint/2010/main" val="407134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à coins arrondis 230"/>
          <p:cNvSpPr/>
          <p:nvPr/>
        </p:nvSpPr>
        <p:spPr>
          <a:xfrm>
            <a:off x="107503" y="243598"/>
            <a:ext cx="8863769" cy="588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Phase 5 : le développement lutéal </a:t>
            </a:r>
            <a:r>
              <a:rPr lang="fr-BE" sz="2400" dirty="0" smtClean="0"/>
              <a:t>(</a:t>
            </a:r>
            <a:r>
              <a:rPr lang="fr-BE" sz="2400" dirty="0" err="1" smtClean="0"/>
              <a:t>metoestrus</a:t>
            </a:r>
            <a:r>
              <a:rPr lang="fr-BE" sz="2400" dirty="0" smtClean="0"/>
              <a:t> et </a:t>
            </a:r>
            <a:r>
              <a:rPr lang="fr-BE" sz="2400" dirty="0" err="1" smtClean="0"/>
              <a:t>dioestrus</a:t>
            </a:r>
            <a:r>
              <a:rPr lang="fr-BE" sz="2400" dirty="0" smtClean="0"/>
              <a:t>)</a:t>
            </a:r>
          </a:p>
        </p:txBody>
      </p:sp>
      <p:sp>
        <p:nvSpPr>
          <p:cNvPr id="18" name="Rectangle 4"/>
          <p:cNvSpPr>
            <a:spLocks noChangeArrowheads="1"/>
          </p:cNvSpPr>
          <p:nvPr/>
        </p:nvSpPr>
        <p:spPr bwMode="auto">
          <a:xfrm>
            <a:off x="3190067" y="1792956"/>
            <a:ext cx="764970" cy="3849463"/>
          </a:xfrm>
          <a:prstGeom prst="rect">
            <a:avLst/>
          </a:prstGeom>
          <a:solidFill>
            <a:schemeClr val="accent3">
              <a:lumMod val="75000"/>
              <a:alpha val="33000"/>
            </a:schemeClr>
          </a:solidFill>
          <a:ln w="12700">
            <a:solidFill>
              <a:schemeClr val="tx1"/>
            </a:solidFill>
            <a:miter lim="800000"/>
            <a:headEnd/>
            <a:tailEnd/>
          </a:ln>
        </p:spPr>
        <p:txBody>
          <a:bodyPr wrap="none" anchor="ctr"/>
          <a:lstStyle/>
          <a:p>
            <a:pPr algn="ctr"/>
            <a:endParaRPr lang="fr-FR"/>
          </a:p>
        </p:txBody>
      </p:sp>
      <p:cxnSp>
        <p:nvCxnSpPr>
          <p:cNvPr id="19" name="Connecteur droit 62"/>
          <p:cNvCxnSpPr>
            <a:cxnSpLocks noChangeShapeType="1"/>
          </p:cNvCxnSpPr>
          <p:nvPr/>
        </p:nvCxnSpPr>
        <p:spPr bwMode="auto">
          <a:xfrm>
            <a:off x="1025085" y="5765356"/>
            <a:ext cx="0" cy="139841"/>
          </a:xfrm>
          <a:prstGeom prst="line">
            <a:avLst/>
          </a:prstGeom>
          <a:noFill/>
          <a:ln w="9525" algn="ctr">
            <a:solidFill>
              <a:schemeClr val="bg1"/>
            </a:solidFill>
            <a:round/>
            <a:headEnd/>
            <a:tailEnd/>
          </a:ln>
        </p:spPr>
      </p:cxnSp>
      <p:cxnSp>
        <p:nvCxnSpPr>
          <p:cNvPr id="20" name="Connecteur droit 63"/>
          <p:cNvCxnSpPr>
            <a:cxnSpLocks noChangeShapeType="1"/>
          </p:cNvCxnSpPr>
          <p:nvPr/>
        </p:nvCxnSpPr>
        <p:spPr bwMode="auto">
          <a:xfrm>
            <a:off x="1292241" y="5765356"/>
            <a:ext cx="0" cy="139841"/>
          </a:xfrm>
          <a:prstGeom prst="line">
            <a:avLst/>
          </a:prstGeom>
          <a:noFill/>
          <a:ln w="9525" algn="ctr">
            <a:solidFill>
              <a:schemeClr val="bg1"/>
            </a:solidFill>
            <a:round/>
            <a:headEnd/>
            <a:tailEnd/>
          </a:ln>
        </p:spPr>
      </p:cxnSp>
      <p:cxnSp>
        <p:nvCxnSpPr>
          <p:cNvPr id="21" name="Connecteur droit 64"/>
          <p:cNvCxnSpPr>
            <a:cxnSpLocks noChangeShapeType="1"/>
          </p:cNvCxnSpPr>
          <p:nvPr/>
        </p:nvCxnSpPr>
        <p:spPr bwMode="auto">
          <a:xfrm>
            <a:off x="1563776" y="5765356"/>
            <a:ext cx="0" cy="139841"/>
          </a:xfrm>
          <a:prstGeom prst="line">
            <a:avLst/>
          </a:prstGeom>
          <a:noFill/>
          <a:ln w="9525" algn="ctr">
            <a:solidFill>
              <a:schemeClr val="bg1"/>
            </a:solidFill>
            <a:round/>
            <a:headEnd/>
            <a:tailEnd/>
          </a:ln>
        </p:spPr>
      </p:cxnSp>
      <p:cxnSp>
        <p:nvCxnSpPr>
          <p:cNvPr id="22" name="Connecteur droit 65"/>
          <p:cNvCxnSpPr>
            <a:cxnSpLocks noChangeShapeType="1"/>
          </p:cNvCxnSpPr>
          <p:nvPr/>
        </p:nvCxnSpPr>
        <p:spPr bwMode="auto">
          <a:xfrm>
            <a:off x="1832391" y="5765356"/>
            <a:ext cx="0" cy="139841"/>
          </a:xfrm>
          <a:prstGeom prst="line">
            <a:avLst/>
          </a:prstGeom>
          <a:noFill/>
          <a:ln w="9525" algn="ctr">
            <a:solidFill>
              <a:schemeClr val="bg1"/>
            </a:solidFill>
            <a:round/>
            <a:headEnd/>
            <a:tailEnd/>
          </a:ln>
        </p:spPr>
      </p:cxnSp>
      <p:cxnSp>
        <p:nvCxnSpPr>
          <p:cNvPr id="23" name="Connecteur droit 66"/>
          <p:cNvCxnSpPr>
            <a:cxnSpLocks noChangeShapeType="1"/>
          </p:cNvCxnSpPr>
          <p:nvPr/>
        </p:nvCxnSpPr>
        <p:spPr bwMode="auto">
          <a:xfrm>
            <a:off x="2102466" y="5765356"/>
            <a:ext cx="0" cy="139841"/>
          </a:xfrm>
          <a:prstGeom prst="line">
            <a:avLst/>
          </a:prstGeom>
          <a:noFill/>
          <a:ln w="9525" algn="ctr">
            <a:solidFill>
              <a:schemeClr val="bg1"/>
            </a:solidFill>
            <a:round/>
            <a:headEnd/>
            <a:tailEnd/>
          </a:ln>
        </p:spPr>
      </p:cxnSp>
      <p:cxnSp>
        <p:nvCxnSpPr>
          <p:cNvPr id="24" name="Connecteur droit 67"/>
          <p:cNvCxnSpPr>
            <a:cxnSpLocks noChangeShapeType="1"/>
          </p:cNvCxnSpPr>
          <p:nvPr/>
        </p:nvCxnSpPr>
        <p:spPr bwMode="auto">
          <a:xfrm>
            <a:off x="2372542" y="5765356"/>
            <a:ext cx="0" cy="139841"/>
          </a:xfrm>
          <a:prstGeom prst="line">
            <a:avLst/>
          </a:prstGeom>
          <a:noFill/>
          <a:ln w="9525" algn="ctr">
            <a:solidFill>
              <a:schemeClr val="bg1"/>
            </a:solidFill>
            <a:round/>
            <a:headEnd/>
            <a:tailEnd/>
          </a:ln>
        </p:spPr>
      </p:cxnSp>
      <p:cxnSp>
        <p:nvCxnSpPr>
          <p:cNvPr id="25" name="Connecteur droit 68"/>
          <p:cNvCxnSpPr>
            <a:cxnSpLocks noChangeShapeType="1"/>
          </p:cNvCxnSpPr>
          <p:nvPr/>
        </p:nvCxnSpPr>
        <p:spPr bwMode="auto">
          <a:xfrm>
            <a:off x="2642617" y="5765356"/>
            <a:ext cx="0" cy="139841"/>
          </a:xfrm>
          <a:prstGeom prst="line">
            <a:avLst/>
          </a:prstGeom>
          <a:noFill/>
          <a:ln w="9525" algn="ctr">
            <a:solidFill>
              <a:schemeClr val="bg1"/>
            </a:solidFill>
            <a:round/>
            <a:headEnd/>
            <a:tailEnd/>
          </a:ln>
        </p:spPr>
      </p:cxnSp>
      <p:cxnSp>
        <p:nvCxnSpPr>
          <p:cNvPr id="26" name="Connecteur droit 69"/>
          <p:cNvCxnSpPr>
            <a:cxnSpLocks noChangeShapeType="1"/>
          </p:cNvCxnSpPr>
          <p:nvPr/>
        </p:nvCxnSpPr>
        <p:spPr bwMode="auto">
          <a:xfrm>
            <a:off x="2912693" y="5765356"/>
            <a:ext cx="0" cy="139841"/>
          </a:xfrm>
          <a:prstGeom prst="line">
            <a:avLst/>
          </a:prstGeom>
          <a:noFill/>
          <a:ln w="9525" algn="ctr">
            <a:solidFill>
              <a:schemeClr val="bg1"/>
            </a:solidFill>
            <a:round/>
            <a:headEnd/>
            <a:tailEnd/>
          </a:ln>
        </p:spPr>
      </p:cxnSp>
      <p:cxnSp>
        <p:nvCxnSpPr>
          <p:cNvPr id="27" name="Connecteur droit 70"/>
          <p:cNvCxnSpPr>
            <a:cxnSpLocks noChangeShapeType="1"/>
          </p:cNvCxnSpPr>
          <p:nvPr/>
        </p:nvCxnSpPr>
        <p:spPr bwMode="auto">
          <a:xfrm>
            <a:off x="3181308" y="5765356"/>
            <a:ext cx="0" cy="139841"/>
          </a:xfrm>
          <a:prstGeom prst="line">
            <a:avLst/>
          </a:prstGeom>
          <a:noFill/>
          <a:ln w="9525" algn="ctr">
            <a:solidFill>
              <a:schemeClr val="bg1"/>
            </a:solidFill>
            <a:round/>
            <a:headEnd/>
            <a:tailEnd/>
          </a:ln>
        </p:spPr>
      </p:cxnSp>
      <p:cxnSp>
        <p:nvCxnSpPr>
          <p:cNvPr id="28" name="Connecteur droit 71"/>
          <p:cNvCxnSpPr>
            <a:cxnSpLocks noChangeShapeType="1"/>
          </p:cNvCxnSpPr>
          <p:nvPr/>
        </p:nvCxnSpPr>
        <p:spPr bwMode="auto">
          <a:xfrm>
            <a:off x="3449923" y="5765356"/>
            <a:ext cx="0" cy="139841"/>
          </a:xfrm>
          <a:prstGeom prst="line">
            <a:avLst/>
          </a:prstGeom>
          <a:noFill/>
          <a:ln w="9525" algn="ctr">
            <a:solidFill>
              <a:schemeClr val="bg1"/>
            </a:solidFill>
            <a:round/>
            <a:headEnd/>
            <a:tailEnd/>
          </a:ln>
        </p:spPr>
      </p:cxnSp>
      <p:cxnSp>
        <p:nvCxnSpPr>
          <p:cNvPr id="29" name="Connecteur droit 72"/>
          <p:cNvCxnSpPr>
            <a:cxnSpLocks noChangeShapeType="1"/>
          </p:cNvCxnSpPr>
          <p:nvPr/>
        </p:nvCxnSpPr>
        <p:spPr bwMode="auto">
          <a:xfrm>
            <a:off x="3719998" y="5765356"/>
            <a:ext cx="0" cy="139841"/>
          </a:xfrm>
          <a:prstGeom prst="line">
            <a:avLst/>
          </a:prstGeom>
          <a:noFill/>
          <a:ln w="9525" algn="ctr">
            <a:solidFill>
              <a:schemeClr val="bg1"/>
            </a:solidFill>
            <a:round/>
            <a:headEnd/>
            <a:tailEnd/>
          </a:ln>
        </p:spPr>
      </p:cxnSp>
      <p:cxnSp>
        <p:nvCxnSpPr>
          <p:cNvPr id="30" name="Connecteur droit 73"/>
          <p:cNvCxnSpPr>
            <a:cxnSpLocks noChangeShapeType="1"/>
          </p:cNvCxnSpPr>
          <p:nvPr/>
        </p:nvCxnSpPr>
        <p:spPr bwMode="auto">
          <a:xfrm>
            <a:off x="3990074" y="5765356"/>
            <a:ext cx="0" cy="139841"/>
          </a:xfrm>
          <a:prstGeom prst="line">
            <a:avLst/>
          </a:prstGeom>
          <a:noFill/>
          <a:ln w="9525" algn="ctr">
            <a:solidFill>
              <a:schemeClr val="bg1"/>
            </a:solidFill>
            <a:round/>
            <a:headEnd/>
            <a:tailEnd/>
          </a:ln>
        </p:spPr>
      </p:cxnSp>
      <p:sp>
        <p:nvSpPr>
          <p:cNvPr id="31" name="ZoneTexte 96"/>
          <p:cNvSpPr txBox="1">
            <a:spLocks noChangeArrowheads="1"/>
          </p:cNvSpPr>
          <p:nvPr/>
        </p:nvSpPr>
        <p:spPr bwMode="auto">
          <a:xfrm>
            <a:off x="753550"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10</a:t>
            </a:r>
            <a:endParaRPr lang="en-US" sz="1400">
              <a:latin typeface="Arial Narrow" pitchFamily="34" charset="0"/>
            </a:endParaRPr>
          </a:p>
        </p:txBody>
      </p:sp>
      <p:sp>
        <p:nvSpPr>
          <p:cNvPr id="32" name="ZoneTexte 97"/>
          <p:cNvSpPr txBox="1">
            <a:spLocks noChangeArrowheads="1"/>
          </p:cNvSpPr>
          <p:nvPr/>
        </p:nvSpPr>
        <p:spPr bwMode="auto">
          <a:xfrm>
            <a:off x="1025085" y="5905198"/>
            <a:ext cx="310273" cy="297930"/>
          </a:xfrm>
          <a:prstGeom prst="rect">
            <a:avLst/>
          </a:prstGeom>
          <a:noFill/>
          <a:ln w="9525">
            <a:noFill/>
            <a:miter lim="800000"/>
            <a:headEnd/>
            <a:tailEnd/>
          </a:ln>
        </p:spPr>
        <p:txBody>
          <a:bodyPr wrap="none">
            <a:spAutoFit/>
          </a:bodyPr>
          <a:lstStyle/>
          <a:p>
            <a:r>
              <a:rPr lang="fr-BE" sz="1400">
                <a:latin typeface="Arial Narrow" pitchFamily="34" charset="0"/>
              </a:rPr>
              <a:t>11</a:t>
            </a:r>
            <a:endParaRPr lang="en-US" sz="1400">
              <a:latin typeface="Arial Narrow" pitchFamily="34" charset="0"/>
            </a:endParaRPr>
          </a:p>
        </p:txBody>
      </p:sp>
      <p:sp>
        <p:nvSpPr>
          <p:cNvPr id="33" name="ZoneTexte 98"/>
          <p:cNvSpPr txBox="1">
            <a:spLocks noChangeArrowheads="1"/>
          </p:cNvSpPr>
          <p:nvPr/>
        </p:nvSpPr>
        <p:spPr bwMode="auto">
          <a:xfrm>
            <a:off x="1292241"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12</a:t>
            </a:r>
            <a:endParaRPr lang="en-US" sz="1400">
              <a:latin typeface="Arial Narrow" pitchFamily="34" charset="0"/>
            </a:endParaRPr>
          </a:p>
        </p:txBody>
      </p:sp>
      <p:sp>
        <p:nvSpPr>
          <p:cNvPr id="34" name="ZoneTexte 99"/>
          <p:cNvSpPr txBox="1">
            <a:spLocks noChangeArrowheads="1"/>
          </p:cNvSpPr>
          <p:nvPr/>
        </p:nvSpPr>
        <p:spPr bwMode="auto">
          <a:xfrm>
            <a:off x="1563776"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13</a:t>
            </a:r>
            <a:endParaRPr lang="en-US" sz="1400">
              <a:latin typeface="Arial Narrow" pitchFamily="34" charset="0"/>
            </a:endParaRPr>
          </a:p>
        </p:txBody>
      </p:sp>
      <p:sp>
        <p:nvSpPr>
          <p:cNvPr id="35" name="ZoneTexte 100"/>
          <p:cNvSpPr txBox="1">
            <a:spLocks noChangeArrowheads="1"/>
          </p:cNvSpPr>
          <p:nvPr/>
        </p:nvSpPr>
        <p:spPr bwMode="auto">
          <a:xfrm>
            <a:off x="1832391"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14</a:t>
            </a:r>
            <a:endParaRPr lang="en-US" sz="1400">
              <a:latin typeface="Arial Narrow" pitchFamily="34" charset="0"/>
            </a:endParaRPr>
          </a:p>
        </p:txBody>
      </p:sp>
      <p:sp>
        <p:nvSpPr>
          <p:cNvPr id="36" name="ZoneTexte 101"/>
          <p:cNvSpPr txBox="1">
            <a:spLocks noChangeArrowheads="1"/>
          </p:cNvSpPr>
          <p:nvPr/>
        </p:nvSpPr>
        <p:spPr bwMode="auto">
          <a:xfrm>
            <a:off x="2102466"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15</a:t>
            </a:r>
            <a:endParaRPr lang="en-US" sz="1400">
              <a:latin typeface="Arial Narrow" pitchFamily="34" charset="0"/>
            </a:endParaRPr>
          </a:p>
        </p:txBody>
      </p:sp>
      <p:sp>
        <p:nvSpPr>
          <p:cNvPr id="37" name="ZoneTexte 102"/>
          <p:cNvSpPr txBox="1">
            <a:spLocks noChangeArrowheads="1"/>
          </p:cNvSpPr>
          <p:nvPr/>
        </p:nvSpPr>
        <p:spPr bwMode="auto">
          <a:xfrm>
            <a:off x="2372542"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16</a:t>
            </a:r>
            <a:endParaRPr lang="en-US" sz="1400">
              <a:latin typeface="Arial Narrow" pitchFamily="34" charset="0"/>
            </a:endParaRPr>
          </a:p>
        </p:txBody>
      </p:sp>
      <p:sp>
        <p:nvSpPr>
          <p:cNvPr id="38" name="ZoneTexte 103"/>
          <p:cNvSpPr txBox="1">
            <a:spLocks noChangeArrowheads="1"/>
          </p:cNvSpPr>
          <p:nvPr/>
        </p:nvSpPr>
        <p:spPr bwMode="auto">
          <a:xfrm>
            <a:off x="2642617"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17</a:t>
            </a:r>
            <a:endParaRPr lang="en-US" sz="1400">
              <a:latin typeface="Arial Narrow" pitchFamily="34" charset="0"/>
            </a:endParaRPr>
          </a:p>
        </p:txBody>
      </p:sp>
      <p:sp>
        <p:nvSpPr>
          <p:cNvPr id="39" name="ZoneTexte 104"/>
          <p:cNvSpPr txBox="1">
            <a:spLocks noChangeArrowheads="1"/>
          </p:cNvSpPr>
          <p:nvPr/>
        </p:nvSpPr>
        <p:spPr bwMode="auto">
          <a:xfrm>
            <a:off x="2912693"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18</a:t>
            </a:r>
            <a:endParaRPr lang="en-US" sz="1400">
              <a:latin typeface="Arial Narrow" pitchFamily="34" charset="0"/>
            </a:endParaRPr>
          </a:p>
        </p:txBody>
      </p:sp>
      <p:sp>
        <p:nvSpPr>
          <p:cNvPr id="40" name="ZoneTexte 105"/>
          <p:cNvSpPr txBox="1">
            <a:spLocks noChangeArrowheads="1"/>
          </p:cNvSpPr>
          <p:nvPr/>
        </p:nvSpPr>
        <p:spPr bwMode="auto">
          <a:xfrm>
            <a:off x="3181308"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19</a:t>
            </a:r>
            <a:endParaRPr lang="en-US" sz="1400">
              <a:latin typeface="Arial Narrow" pitchFamily="34" charset="0"/>
            </a:endParaRPr>
          </a:p>
        </p:txBody>
      </p:sp>
      <p:sp>
        <p:nvSpPr>
          <p:cNvPr id="41" name="ZoneTexte 106"/>
          <p:cNvSpPr txBox="1">
            <a:spLocks noChangeArrowheads="1"/>
          </p:cNvSpPr>
          <p:nvPr/>
        </p:nvSpPr>
        <p:spPr bwMode="auto">
          <a:xfrm>
            <a:off x="3449923"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20</a:t>
            </a:r>
            <a:endParaRPr lang="en-US" sz="1400">
              <a:latin typeface="Arial Narrow" pitchFamily="34" charset="0"/>
            </a:endParaRPr>
          </a:p>
        </p:txBody>
      </p:sp>
      <p:sp>
        <p:nvSpPr>
          <p:cNvPr id="42" name="ZoneTexte 107"/>
          <p:cNvSpPr txBox="1">
            <a:spLocks noChangeArrowheads="1"/>
          </p:cNvSpPr>
          <p:nvPr/>
        </p:nvSpPr>
        <p:spPr bwMode="auto">
          <a:xfrm>
            <a:off x="3719998" y="5905198"/>
            <a:ext cx="320179" cy="297930"/>
          </a:xfrm>
          <a:prstGeom prst="rect">
            <a:avLst/>
          </a:prstGeom>
          <a:noFill/>
          <a:ln w="9525">
            <a:noFill/>
            <a:miter lim="800000"/>
            <a:headEnd/>
            <a:tailEnd/>
          </a:ln>
        </p:spPr>
        <p:txBody>
          <a:bodyPr wrap="none">
            <a:spAutoFit/>
          </a:bodyPr>
          <a:lstStyle/>
          <a:p>
            <a:r>
              <a:rPr lang="fr-BE" sz="1400" dirty="0">
                <a:latin typeface="Arial Narrow" pitchFamily="34" charset="0"/>
              </a:rPr>
              <a:t>21</a:t>
            </a:r>
            <a:endParaRPr lang="en-US" sz="1400" dirty="0">
              <a:latin typeface="Arial Narrow" pitchFamily="34" charset="0"/>
            </a:endParaRPr>
          </a:p>
        </p:txBody>
      </p:sp>
      <p:cxnSp>
        <p:nvCxnSpPr>
          <p:cNvPr id="43" name="Connecteur droit 73"/>
          <p:cNvCxnSpPr>
            <a:cxnSpLocks noChangeShapeType="1"/>
          </p:cNvCxnSpPr>
          <p:nvPr/>
        </p:nvCxnSpPr>
        <p:spPr bwMode="auto">
          <a:xfrm>
            <a:off x="4247011" y="5794554"/>
            <a:ext cx="0" cy="138304"/>
          </a:xfrm>
          <a:prstGeom prst="line">
            <a:avLst/>
          </a:prstGeom>
          <a:noFill/>
          <a:ln w="9525" algn="ctr">
            <a:solidFill>
              <a:schemeClr val="bg1"/>
            </a:solidFill>
            <a:round/>
            <a:headEnd/>
            <a:tailEnd/>
          </a:ln>
        </p:spPr>
      </p:cxnSp>
      <p:sp>
        <p:nvSpPr>
          <p:cNvPr id="44" name="ZoneTexte 107"/>
          <p:cNvSpPr txBox="1">
            <a:spLocks noChangeArrowheads="1"/>
          </p:cNvSpPr>
          <p:nvPr/>
        </p:nvSpPr>
        <p:spPr bwMode="auto">
          <a:xfrm>
            <a:off x="4036790" y="5903660"/>
            <a:ext cx="245000" cy="297930"/>
          </a:xfrm>
          <a:prstGeom prst="rect">
            <a:avLst/>
          </a:prstGeom>
          <a:noFill/>
          <a:ln w="9525">
            <a:noFill/>
            <a:miter lim="800000"/>
            <a:headEnd/>
            <a:tailEnd/>
          </a:ln>
        </p:spPr>
        <p:txBody>
          <a:bodyPr wrap="none">
            <a:spAutoFit/>
          </a:bodyPr>
          <a:lstStyle/>
          <a:p>
            <a:r>
              <a:rPr lang="fr-BE" sz="1400">
                <a:latin typeface="Arial Narrow" pitchFamily="34" charset="0"/>
              </a:rPr>
              <a:t>0</a:t>
            </a:r>
            <a:endParaRPr lang="en-US" sz="1400">
              <a:latin typeface="Arial Narrow" pitchFamily="34" charset="0"/>
            </a:endParaRPr>
          </a:p>
        </p:txBody>
      </p:sp>
      <p:grpSp>
        <p:nvGrpSpPr>
          <p:cNvPr id="45" name="Group 142"/>
          <p:cNvGrpSpPr>
            <a:grpSpLocks/>
          </p:cNvGrpSpPr>
          <p:nvPr/>
        </p:nvGrpSpPr>
        <p:grpSpPr bwMode="auto">
          <a:xfrm>
            <a:off x="1203189" y="5556363"/>
            <a:ext cx="265696" cy="138304"/>
            <a:chOff x="2381" y="2024"/>
            <a:chExt cx="271" cy="136"/>
          </a:xfrm>
        </p:grpSpPr>
        <p:sp>
          <p:nvSpPr>
            <p:cNvPr id="172" name="Oval 14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3" name="Oval 14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4" name="Oval 14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5" name="Oval 14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6" name="Oval 14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6" name="Group 148"/>
          <p:cNvGrpSpPr>
            <a:grpSpLocks/>
          </p:cNvGrpSpPr>
          <p:nvPr/>
        </p:nvGrpSpPr>
        <p:grpSpPr bwMode="auto">
          <a:xfrm>
            <a:off x="938953" y="5556363"/>
            <a:ext cx="265696" cy="138304"/>
            <a:chOff x="2381" y="2024"/>
            <a:chExt cx="271" cy="136"/>
          </a:xfrm>
        </p:grpSpPr>
        <p:sp>
          <p:nvSpPr>
            <p:cNvPr id="167" name="Oval 14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8" name="Oval 15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9" name="Oval 15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0" name="Oval 15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1" name="Oval 15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7" name="Group 154"/>
          <p:cNvGrpSpPr>
            <a:grpSpLocks/>
          </p:cNvGrpSpPr>
          <p:nvPr/>
        </p:nvGrpSpPr>
        <p:grpSpPr bwMode="auto">
          <a:xfrm>
            <a:off x="738951" y="5556363"/>
            <a:ext cx="265696" cy="138304"/>
            <a:chOff x="2381" y="2024"/>
            <a:chExt cx="271" cy="136"/>
          </a:xfrm>
        </p:grpSpPr>
        <p:sp>
          <p:nvSpPr>
            <p:cNvPr id="162" name="Oval 15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3" name="Oval 15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4" name="Oval 15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5" name="Oval 15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6" name="Oval 15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8" name="Group 178"/>
          <p:cNvGrpSpPr>
            <a:grpSpLocks/>
          </p:cNvGrpSpPr>
          <p:nvPr/>
        </p:nvGrpSpPr>
        <p:grpSpPr bwMode="auto">
          <a:xfrm>
            <a:off x="2727289" y="5556363"/>
            <a:ext cx="265696" cy="138304"/>
            <a:chOff x="2381" y="2024"/>
            <a:chExt cx="271" cy="136"/>
          </a:xfrm>
        </p:grpSpPr>
        <p:sp>
          <p:nvSpPr>
            <p:cNvPr id="157" name="Oval 17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8" name="Oval 18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9" name="Oval 18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0" name="Oval 18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1" name="Oval 18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9" name="Group 184"/>
          <p:cNvGrpSpPr>
            <a:grpSpLocks/>
          </p:cNvGrpSpPr>
          <p:nvPr/>
        </p:nvGrpSpPr>
        <p:grpSpPr bwMode="auto">
          <a:xfrm>
            <a:off x="2463054" y="5556363"/>
            <a:ext cx="265696" cy="138304"/>
            <a:chOff x="2381" y="2024"/>
            <a:chExt cx="271" cy="136"/>
          </a:xfrm>
        </p:grpSpPr>
        <p:sp>
          <p:nvSpPr>
            <p:cNvPr id="152" name="Oval 18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3" name="Oval 18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4" name="Oval 18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5" name="Oval 18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6" name="Oval 18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0" name="Group 190"/>
          <p:cNvGrpSpPr>
            <a:grpSpLocks/>
          </p:cNvGrpSpPr>
          <p:nvPr/>
        </p:nvGrpSpPr>
        <p:grpSpPr bwMode="auto">
          <a:xfrm>
            <a:off x="2263052" y="5556363"/>
            <a:ext cx="265696" cy="138304"/>
            <a:chOff x="2381" y="2024"/>
            <a:chExt cx="271" cy="136"/>
          </a:xfrm>
        </p:grpSpPr>
        <p:sp>
          <p:nvSpPr>
            <p:cNvPr id="147" name="Oval 19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8" name="Oval 19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9" name="Oval 19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0" name="Oval 19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1" name="Oval 19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1" name="Group 196"/>
          <p:cNvGrpSpPr>
            <a:grpSpLocks/>
          </p:cNvGrpSpPr>
          <p:nvPr/>
        </p:nvGrpSpPr>
        <p:grpSpPr bwMode="auto">
          <a:xfrm>
            <a:off x="1998816" y="5556363"/>
            <a:ext cx="265696" cy="138304"/>
            <a:chOff x="2381" y="2024"/>
            <a:chExt cx="271" cy="136"/>
          </a:xfrm>
        </p:grpSpPr>
        <p:sp>
          <p:nvSpPr>
            <p:cNvPr id="142" name="Oval 19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3" name="Oval 19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4" name="Oval 19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5" name="Oval 20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6" name="Oval 20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2" name="Group 202"/>
          <p:cNvGrpSpPr>
            <a:grpSpLocks/>
          </p:cNvGrpSpPr>
          <p:nvPr/>
        </p:nvGrpSpPr>
        <p:grpSpPr bwMode="auto">
          <a:xfrm>
            <a:off x="1734580" y="5556363"/>
            <a:ext cx="265696" cy="138304"/>
            <a:chOff x="2381" y="2024"/>
            <a:chExt cx="271" cy="136"/>
          </a:xfrm>
        </p:grpSpPr>
        <p:sp>
          <p:nvSpPr>
            <p:cNvPr id="137" name="Oval 20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8" name="Oval 20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9" name="Oval 20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0" name="Oval 20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1" name="Oval 20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3" name="Group 208"/>
          <p:cNvGrpSpPr>
            <a:grpSpLocks/>
          </p:cNvGrpSpPr>
          <p:nvPr/>
        </p:nvGrpSpPr>
        <p:grpSpPr bwMode="auto">
          <a:xfrm>
            <a:off x="1468884" y="5556363"/>
            <a:ext cx="265696" cy="138304"/>
            <a:chOff x="2381" y="2024"/>
            <a:chExt cx="271" cy="136"/>
          </a:xfrm>
        </p:grpSpPr>
        <p:sp>
          <p:nvSpPr>
            <p:cNvPr id="132" name="Oval 20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3" name="Oval 21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4" name="Oval 21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5" name="Oval 21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6" name="Oval 21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4" name="Group 214"/>
          <p:cNvGrpSpPr>
            <a:grpSpLocks/>
          </p:cNvGrpSpPr>
          <p:nvPr/>
        </p:nvGrpSpPr>
        <p:grpSpPr bwMode="auto">
          <a:xfrm>
            <a:off x="3920000" y="5556363"/>
            <a:ext cx="265696" cy="138304"/>
            <a:chOff x="2381" y="2024"/>
            <a:chExt cx="271" cy="136"/>
          </a:xfrm>
        </p:grpSpPr>
        <p:sp>
          <p:nvSpPr>
            <p:cNvPr id="127" name="Oval 21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8" name="Oval 21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9" name="Oval 21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0" name="Oval 21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1" name="Oval 21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5" name="Group 220"/>
          <p:cNvGrpSpPr>
            <a:grpSpLocks/>
          </p:cNvGrpSpPr>
          <p:nvPr/>
        </p:nvGrpSpPr>
        <p:grpSpPr bwMode="auto">
          <a:xfrm>
            <a:off x="3719998" y="5556363"/>
            <a:ext cx="265696" cy="138304"/>
            <a:chOff x="2381" y="2024"/>
            <a:chExt cx="271" cy="136"/>
          </a:xfrm>
        </p:grpSpPr>
        <p:sp>
          <p:nvSpPr>
            <p:cNvPr id="122" name="Oval 22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3" name="Oval 22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4" name="Oval 22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5" name="Oval 22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6" name="Oval 22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6" name="Group 226"/>
          <p:cNvGrpSpPr>
            <a:grpSpLocks/>
          </p:cNvGrpSpPr>
          <p:nvPr/>
        </p:nvGrpSpPr>
        <p:grpSpPr bwMode="auto">
          <a:xfrm>
            <a:off x="3455763" y="5556363"/>
            <a:ext cx="265696" cy="138304"/>
            <a:chOff x="2381" y="2024"/>
            <a:chExt cx="271" cy="136"/>
          </a:xfrm>
        </p:grpSpPr>
        <p:sp>
          <p:nvSpPr>
            <p:cNvPr id="117" name="Oval 22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8" name="Oval 22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9" name="Oval 22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0" name="Oval 23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1" name="Oval 23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7" name="Group 232"/>
          <p:cNvGrpSpPr>
            <a:grpSpLocks/>
          </p:cNvGrpSpPr>
          <p:nvPr/>
        </p:nvGrpSpPr>
        <p:grpSpPr bwMode="auto">
          <a:xfrm>
            <a:off x="3191527" y="5556363"/>
            <a:ext cx="265696" cy="138304"/>
            <a:chOff x="2381" y="2024"/>
            <a:chExt cx="271" cy="136"/>
          </a:xfrm>
        </p:grpSpPr>
        <p:sp>
          <p:nvSpPr>
            <p:cNvPr id="112" name="Oval 23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3" name="Oval 23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4" name="Oval 23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5" name="Oval 23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6" name="Oval 23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8" name="Group 238"/>
          <p:cNvGrpSpPr>
            <a:grpSpLocks/>
          </p:cNvGrpSpPr>
          <p:nvPr/>
        </p:nvGrpSpPr>
        <p:grpSpPr bwMode="auto">
          <a:xfrm>
            <a:off x="2925831" y="5556363"/>
            <a:ext cx="265696" cy="138304"/>
            <a:chOff x="2381" y="2024"/>
            <a:chExt cx="271" cy="136"/>
          </a:xfrm>
        </p:grpSpPr>
        <p:sp>
          <p:nvSpPr>
            <p:cNvPr id="107" name="Oval 23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8" name="Oval 24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9" name="Oval 24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0" name="Oval 24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1" name="Oval 24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60" name="Group 296"/>
          <p:cNvGrpSpPr>
            <a:grpSpLocks/>
          </p:cNvGrpSpPr>
          <p:nvPr/>
        </p:nvGrpSpPr>
        <p:grpSpPr bwMode="auto">
          <a:xfrm>
            <a:off x="938953" y="5138378"/>
            <a:ext cx="331389" cy="417986"/>
            <a:chOff x="975" y="3158"/>
            <a:chExt cx="227" cy="272"/>
          </a:xfrm>
        </p:grpSpPr>
        <p:sp>
          <p:nvSpPr>
            <p:cNvPr id="98" name="Oval 29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99" name="Oval 298"/>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0" name="Oval 299"/>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1" name="Oval 300"/>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2" name="Oval 301"/>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3" name="Oval 302"/>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4" name="Oval 303"/>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5" name="Oval 304"/>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6" name="Oval 305"/>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grpSp>
      <p:sp>
        <p:nvSpPr>
          <p:cNvPr id="61" name="Oval 306"/>
          <p:cNvSpPr>
            <a:spLocks noChangeArrowheads="1"/>
          </p:cNvSpPr>
          <p:nvPr/>
        </p:nvSpPr>
        <p:spPr bwMode="auto">
          <a:xfrm rot="558167">
            <a:off x="1881052" y="3618069"/>
            <a:ext cx="462777" cy="488674"/>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grpSp>
        <p:nvGrpSpPr>
          <p:cNvPr id="62" name="Group 318"/>
          <p:cNvGrpSpPr>
            <a:grpSpLocks/>
          </p:cNvGrpSpPr>
          <p:nvPr/>
        </p:nvGrpSpPr>
        <p:grpSpPr bwMode="auto">
          <a:xfrm>
            <a:off x="2292307" y="2955841"/>
            <a:ext cx="985410" cy="800628"/>
            <a:chOff x="3673" y="1783"/>
            <a:chExt cx="675" cy="521"/>
          </a:xfrm>
        </p:grpSpPr>
        <p:sp>
          <p:nvSpPr>
            <p:cNvPr id="95" name="Oval 319"/>
            <p:cNvSpPr>
              <a:spLocks noChangeArrowheads="1"/>
            </p:cNvSpPr>
            <p:nvPr/>
          </p:nvSpPr>
          <p:spPr bwMode="auto">
            <a:xfrm rot="558167">
              <a:off x="3673" y="1987"/>
              <a:ext cx="317" cy="317"/>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96" name="Oval 320"/>
            <p:cNvSpPr>
              <a:spLocks noChangeArrowheads="1"/>
            </p:cNvSpPr>
            <p:nvPr/>
          </p:nvSpPr>
          <p:spPr bwMode="auto">
            <a:xfrm rot="558167">
              <a:off x="3986" y="1783"/>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grpSp>
      <p:sp>
        <p:nvSpPr>
          <p:cNvPr id="63" name="Oval 327"/>
          <p:cNvSpPr>
            <a:spLocks noChangeArrowheads="1"/>
          </p:cNvSpPr>
          <p:nvPr/>
        </p:nvSpPr>
        <p:spPr bwMode="auto">
          <a:xfrm>
            <a:off x="1467425" y="3953573"/>
            <a:ext cx="398543" cy="417986"/>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sp>
        <p:nvSpPr>
          <p:cNvPr id="64" name="Oval 330"/>
          <p:cNvSpPr>
            <a:spLocks noChangeArrowheads="1"/>
          </p:cNvSpPr>
          <p:nvPr/>
        </p:nvSpPr>
        <p:spPr bwMode="auto">
          <a:xfrm rot="655987">
            <a:off x="1054978" y="4678844"/>
            <a:ext cx="264235" cy="279682"/>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5" name="Oval 331"/>
          <p:cNvSpPr>
            <a:spLocks noChangeArrowheads="1"/>
          </p:cNvSpPr>
          <p:nvPr/>
        </p:nvSpPr>
        <p:spPr bwMode="auto">
          <a:xfrm rot="655987">
            <a:off x="1157261" y="4486920"/>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6" name="Oval 332"/>
          <p:cNvSpPr>
            <a:spLocks noChangeArrowheads="1"/>
          </p:cNvSpPr>
          <p:nvPr/>
        </p:nvSpPr>
        <p:spPr bwMode="auto">
          <a:xfrm rot="655987">
            <a:off x="1325354" y="4308243"/>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7" name="Oval 339"/>
          <p:cNvSpPr>
            <a:spLocks noChangeArrowheads="1"/>
          </p:cNvSpPr>
          <p:nvPr/>
        </p:nvSpPr>
        <p:spPr bwMode="auto">
          <a:xfrm>
            <a:off x="938953" y="4929386"/>
            <a:ext cx="264235" cy="278145"/>
          </a:xfrm>
          <a:prstGeom prst="ellipse">
            <a:avLst/>
          </a:prstGeom>
          <a:solidFill>
            <a:srgbClr val="FF9933"/>
          </a:solidFill>
          <a:ln w="9525">
            <a:solidFill>
              <a:schemeClr val="tx1"/>
            </a:solidFill>
            <a:round/>
            <a:headEnd/>
            <a:tailEnd/>
          </a:ln>
        </p:spPr>
        <p:txBody>
          <a:bodyPr wrap="none" anchor="ctr"/>
          <a:lstStyle/>
          <a:p>
            <a:pPr algn="ctr"/>
            <a:endParaRPr lang="fr-FR"/>
          </a:p>
        </p:txBody>
      </p:sp>
      <p:grpSp>
        <p:nvGrpSpPr>
          <p:cNvPr id="73" name="Group 365"/>
          <p:cNvGrpSpPr>
            <a:grpSpLocks/>
          </p:cNvGrpSpPr>
          <p:nvPr/>
        </p:nvGrpSpPr>
        <p:grpSpPr bwMode="auto">
          <a:xfrm>
            <a:off x="2792984" y="2071245"/>
            <a:ext cx="397084" cy="3625103"/>
            <a:chOff x="3969" y="1207"/>
            <a:chExt cx="272" cy="2359"/>
          </a:xfrm>
        </p:grpSpPr>
        <p:sp>
          <p:nvSpPr>
            <p:cNvPr id="92" name="AutoShape 359"/>
            <p:cNvSpPr>
              <a:spLocks noChangeArrowheads="1"/>
            </p:cNvSpPr>
            <p:nvPr/>
          </p:nvSpPr>
          <p:spPr bwMode="auto">
            <a:xfrm>
              <a:off x="3969" y="2523"/>
              <a:ext cx="91" cy="1043"/>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3" name="AutoShape 360"/>
            <p:cNvSpPr>
              <a:spLocks noChangeArrowheads="1"/>
            </p:cNvSpPr>
            <p:nvPr/>
          </p:nvSpPr>
          <p:spPr bwMode="auto">
            <a:xfrm>
              <a:off x="4059" y="1706"/>
              <a:ext cx="91" cy="1860"/>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4" name="AutoShape 361"/>
            <p:cNvSpPr>
              <a:spLocks noChangeArrowheads="1"/>
            </p:cNvSpPr>
            <p:nvPr/>
          </p:nvSpPr>
          <p:spPr bwMode="auto">
            <a:xfrm>
              <a:off x="4150" y="1207"/>
              <a:ext cx="91" cy="2359"/>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grpSp>
      <p:cxnSp>
        <p:nvCxnSpPr>
          <p:cNvPr id="74" name="Connecteur droit 50"/>
          <p:cNvCxnSpPr>
            <a:cxnSpLocks noChangeShapeType="1"/>
          </p:cNvCxnSpPr>
          <p:nvPr/>
        </p:nvCxnSpPr>
        <p:spPr bwMode="auto">
          <a:xfrm>
            <a:off x="738951" y="5693899"/>
            <a:ext cx="3664995" cy="1383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Connecteur droit 62"/>
          <p:cNvCxnSpPr>
            <a:cxnSpLocks noChangeShapeType="1"/>
          </p:cNvCxnSpPr>
          <p:nvPr/>
        </p:nvCxnSpPr>
        <p:spPr bwMode="auto">
          <a:xfrm>
            <a:off x="1001727"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 name="Connecteur droit 63"/>
          <p:cNvCxnSpPr>
            <a:cxnSpLocks noChangeShapeType="1"/>
          </p:cNvCxnSpPr>
          <p:nvPr/>
        </p:nvCxnSpPr>
        <p:spPr bwMode="auto">
          <a:xfrm>
            <a:off x="1268883"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7" name="Connecteur droit 64"/>
          <p:cNvCxnSpPr>
            <a:cxnSpLocks noChangeShapeType="1"/>
          </p:cNvCxnSpPr>
          <p:nvPr/>
        </p:nvCxnSpPr>
        <p:spPr bwMode="auto">
          <a:xfrm>
            <a:off x="1540418"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8" name="Connecteur droit 65"/>
          <p:cNvCxnSpPr>
            <a:cxnSpLocks noChangeShapeType="1"/>
          </p:cNvCxnSpPr>
          <p:nvPr/>
        </p:nvCxnSpPr>
        <p:spPr bwMode="auto">
          <a:xfrm>
            <a:off x="1809034"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9" name="Connecteur droit 66"/>
          <p:cNvCxnSpPr>
            <a:cxnSpLocks noChangeShapeType="1"/>
          </p:cNvCxnSpPr>
          <p:nvPr/>
        </p:nvCxnSpPr>
        <p:spPr bwMode="auto">
          <a:xfrm>
            <a:off x="2079108"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 name="Connecteur droit 67"/>
          <p:cNvCxnSpPr>
            <a:cxnSpLocks noChangeShapeType="1"/>
          </p:cNvCxnSpPr>
          <p:nvPr/>
        </p:nvCxnSpPr>
        <p:spPr bwMode="auto">
          <a:xfrm>
            <a:off x="2349184"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1" name="Connecteur droit 68"/>
          <p:cNvCxnSpPr>
            <a:cxnSpLocks noChangeShapeType="1"/>
          </p:cNvCxnSpPr>
          <p:nvPr/>
        </p:nvCxnSpPr>
        <p:spPr bwMode="auto">
          <a:xfrm>
            <a:off x="2619259"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2" name="Connecteur droit 69"/>
          <p:cNvCxnSpPr>
            <a:cxnSpLocks noChangeShapeType="1"/>
          </p:cNvCxnSpPr>
          <p:nvPr/>
        </p:nvCxnSpPr>
        <p:spPr bwMode="auto">
          <a:xfrm>
            <a:off x="2889335"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3" name="Connecteur droit 70"/>
          <p:cNvCxnSpPr>
            <a:cxnSpLocks noChangeShapeType="1"/>
          </p:cNvCxnSpPr>
          <p:nvPr/>
        </p:nvCxnSpPr>
        <p:spPr bwMode="auto">
          <a:xfrm>
            <a:off x="3157950"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4" name="Connecteur droit 71"/>
          <p:cNvCxnSpPr>
            <a:cxnSpLocks noChangeShapeType="1"/>
          </p:cNvCxnSpPr>
          <p:nvPr/>
        </p:nvCxnSpPr>
        <p:spPr bwMode="auto">
          <a:xfrm>
            <a:off x="3426566"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5" name="Connecteur droit 72"/>
          <p:cNvCxnSpPr>
            <a:cxnSpLocks noChangeShapeType="1"/>
          </p:cNvCxnSpPr>
          <p:nvPr/>
        </p:nvCxnSpPr>
        <p:spPr bwMode="auto">
          <a:xfrm>
            <a:off x="3696640"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Connecteur droit 73"/>
          <p:cNvCxnSpPr>
            <a:cxnSpLocks noChangeShapeType="1"/>
          </p:cNvCxnSpPr>
          <p:nvPr/>
        </p:nvCxnSpPr>
        <p:spPr bwMode="auto">
          <a:xfrm>
            <a:off x="3966716"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7" name="Connecteur droit 73"/>
          <p:cNvCxnSpPr>
            <a:cxnSpLocks noChangeShapeType="1"/>
          </p:cNvCxnSpPr>
          <p:nvPr/>
        </p:nvCxnSpPr>
        <p:spPr bwMode="auto">
          <a:xfrm>
            <a:off x="4223653" y="5693899"/>
            <a:ext cx="0" cy="13830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78" name="Group 151"/>
          <p:cNvGrpSpPr>
            <a:grpSpLocks/>
          </p:cNvGrpSpPr>
          <p:nvPr/>
        </p:nvGrpSpPr>
        <p:grpSpPr bwMode="auto">
          <a:xfrm>
            <a:off x="243105" y="1202802"/>
            <a:ext cx="561976" cy="4524375"/>
            <a:chOff x="476" y="572"/>
            <a:chExt cx="354" cy="2850"/>
          </a:xfrm>
        </p:grpSpPr>
        <p:sp>
          <p:nvSpPr>
            <p:cNvPr id="179" name="Text Box 128"/>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180" name="Group 150"/>
            <p:cNvGrpSpPr>
              <a:grpSpLocks/>
            </p:cNvGrpSpPr>
            <p:nvPr/>
          </p:nvGrpSpPr>
          <p:grpSpPr bwMode="auto">
            <a:xfrm>
              <a:off x="476" y="572"/>
              <a:ext cx="354" cy="2800"/>
              <a:chOff x="463" y="675"/>
              <a:chExt cx="354" cy="2800"/>
            </a:xfrm>
          </p:grpSpPr>
          <p:grpSp>
            <p:nvGrpSpPr>
              <p:cNvPr id="181" name="Group 147"/>
              <p:cNvGrpSpPr>
                <a:grpSpLocks/>
              </p:cNvGrpSpPr>
              <p:nvPr/>
            </p:nvGrpSpPr>
            <p:grpSpPr bwMode="auto">
              <a:xfrm>
                <a:off x="521" y="935"/>
                <a:ext cx="296" cy="2540"/>
                <a:chOff x="521" y="935"/>
                <a:chExt cx="296" cy="2540"/>
              </a:xfrm>
            </p:grpSpPr>
            <p:sp>
              <p:nvSpPr>
                <p:cNvPr id="183" name="Line 108"/>
                <p:cNvSpPr>
                  <a:spLocks noChangeShapeType="1"/>
                </p:cNvSpPr>
                <p:nvPr/>
              </p:nvSpPr>
              <p:spPr bwMode="auto">
                <a:xfrm flipV="1">
                  <a:off x="521" y="981"/>
                  <a:ext cx="0" cy="249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4" name="Line 109"/>
                <p:cNvSpPr>
                  <a:spLocks noChangeShapeType="1"/>
                </p:cNvSpPr>
                <p:nvPr/>
              </p:nvSpPr>
              <p:spPr bwMode="auto">
                <a:xfrm>
                  <a:off x="521" y="347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5" name="Line 110"/>
                <p:cNvSpPr>
                  <a:spLocks noChangeShapeType="1"/>
                </p:cNvSpPr>
                <p:nvPr/>
              </p:nvSpPr>
              <p:spPr bwMode="auto">
                <a:xfrm>
                  <a:off x="521" y="333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6" name="Line 111"/>
                <p:cNvSpPr>
                  <a:spLocks noChangeShapeType="1"/>
                </p:cNvSpPr>
                <p:nvPr/>
              </p:nvSpPr>
              <p:spPr bwMode="auto">
                <a:xfrm>
                  <a:off x="521" y="320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7" name="Line 112"/>
                <p:cNvSpPr>
                  <a:spLocks noChangeShapeType="1"/>
                </p:cNvSpPr>
                <p:nvPr/>
              </p:nvSpPr>
              <p:spPr bwMode="auto">
                <a:xfrm>
                  <a:off x="521" y="306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8" name="Line 113"/>
                <p:cNvSpPr>
                  <a:spLocks noChangeShapeType="1"/>
                </p:cNvSpPr>
                <p:nvPr/>
              </p:nvSpPr>
              <p:spPr bwMode="auto">
                <a:xfrm>
                  <a:off x="521" y="293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9" name="Line 114"/>
                <p:cNvSpPr>
                  <a:spLocks noChangeShapeType="1"/>
                </p:cNvSpPr>
                <p:nvPr/>
              </p:nvSpPr>
              <p:spPr bwMode="auto">
                <a:xfrm>
                  <a:off x="521" y="279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0" name="Line 115"/>
                <p:cNvSpPr>
                  <a:spLocks noChangeShapeType="1"/>
                </p:cNvSpPr>
                <p:nvPr/>
              </p:nvSpPr>
              <p:spPr bwMode="auto">
                <a:xfrm>
                  <a:off x="521" y="265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1" name="Line 116"/>
                <p:cNvSpPr>
                  <a:spLocks noChangeShapeType="1"/>
                </p:cNvSpPr>
                <p:nvPr/>
              </p:nvSpPr>
              <p:spPr bwMode="auto">
                <a:xfrm>
                  <a:off x="521" y="252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2" name="Line 117"/>
                <p:cNvSpPr>
                  <a:spLocks noChangeShapeType="1"/>
                </p:cNvSpPr>
                <p:nvPr/>
              </p:nvSpPr>
              <p:spPr bwMode="auto">
                <a:xfrm>
                  <a:off x="521" y="238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3" name="Line 118"/>
                <p:cNvSpPr>
                  <a:spLocks noChangeShapeType="1"/>
                </p:cNvSpPr>
                <p:nvPr/>
              </p:nvSpPr>
              <p:spPr bwMode="auto">
                <a:xfrm>
                  <a:off x="521" y="225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4" name="Line 119"/>
                <p:cNvSpPr>
                  <a:spLocks noChangeShapeType="1"/>
                </p:cNvSpPr>
                <p:nvPr/>
              </p:nvSpPr>
              <p:spPr bwMode="auto">
                <a:xfrm>
                  <a:off x="521" y="211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6" name="Line 120"/>
                <p:cNvSpPr>
                  <a:spLocks noChangeShapeType="1"/>
                </p:cNvSpPr>
                <p:nvPr/>
              </p:nvSpPr>
              <p:spPr bwMode="auto">
                <a:xfrm>
                  <a:off x="521" y="197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7" name="Line 121"/>
                <p:cNvSpPr>
                  <a:spLocks noChangeShapeType="1"/>
                </p:cNvSpPr>
                <p:nvPr/>
              </p:nvSpPr>
              <p:spPr bwMode="auto">
                <a:xfrm>
                  <a:off x="521" y="184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8" name="Line 122"/>
                <p:cNvSpPr>
                  <a:spLocks noChangeShapeType="1"/>
                </p:cNvSpPr>
                <p:nvPr/>
              </p:nvSpPr>
              <p:spPr bwMode="auto">
                <a:xfrm>
                  <a:off x="521" y="170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0" name="Line 123"/>
                <p:cNvSpPr>
                  <a:spLocks noChangeShapeType="1"/>
                </p:cNvSpPr>
                <p:nvPr/>
              </p:nvSpPr>
              <p:spPr bwMode="auto">
                <a:xfrm>
                  <a:off x="521" y="1570"/>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1" name="Line 124"/>
                <p:cNvSpPr>
                  <a:spLocks noChangeShapeType="1"/>
                </p:cNvSpPr>
                <p:nvPr/>
              </p:nvSpPr>
              <p:spPr bwMode="auto">
                <a:xfrm>
                  <a:off x="521" y="1434"/>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3" name="Line 125"/>
                <p:cNvSpPr>
                  <a:spLocks noChangeShapeType="1"/>
                </p:cNvSpPr>
                <p:nvPr/>
              </p:nvSpPr>
              <p:spPr bwMode="auto">
                <a:xfrm>
                  <a:off x="521" y="1298"/>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4" name="Line 126"/>
                <p:cNvSpPr>
                  <a:spLocks noChangeShapeType="1"/>
                </p:cNvSpPr>
                <p:nvPr/>
              </p:nvSpPr>
              <p:spPr bwMode="auto">
                <a:xfrm>
                  <a:off x="521" y="116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5" name="Line 127"/>
                <p:cNvSpPr>
                  <a:spLocks noChangeShapeType="1"/>
                </p:cNvSpPr>
                <p:nvPr/>
              </p:nvSpPr>
              <p:spPr bwMode="auto">
                <a:xfrm>
                  <a:off x="521" y="102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6" name="Text Box 129"/>
                <p:cNvSpPr txBox="1">
                  <a:spLocks noChangeArrowheads="1"/>
                </p:cNvSpPr>
                <p:nvPr/>
              </p:nvSpPr>
              <p:spPr bwMode="auto">
                <a:xfrm>
                  <a:off x="612" y="2432"/>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08" name="Text Box 130"/>
                <p:cNvSpPr txBox="1">
                  <a:spLocks noChangeArrowheads="1"/>
                </p:cNvSpPr>
                <p:nvPr/>
              </p:nvSpPr>
              <p:spPr bwMode="auto">
                <a:xfrm>
                  <a:off x="612" y="256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11" name="Text Box 131"/>
                <p:cNvSpPr txBox="1">
                  <a:spLocks noChangeArrowheads="1"/>
                </p:cNvSpPr>
                <p:nvPr/>
              </p:nvSpPr>
              <p:spPr bwMode="auto">
                <a:xfrm>
                  <a:off x="612" y="270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12" name="Text Box 132"/>
                <p:cNvSpPr txBox="1">
                  <a:spLocks noChangeArrowheads="1"/>
                </p:cNvSpPr>
                <p:nvPr/>
              </p:nvSpPr>
              <p:spPr bwMode="auto">
                <a:xfrm>
                  <a:off x="612" y="2840"/>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13" name="Text Box 133"/>
                <p:cNvSpPr txBox="1">
                  <a:spLocks noChangeArrowheads="1"/>
                </p:cNvSpPr>
                <p:nvPr/>
              </p:nvSpPr>
              <p:spPr bwMode="auto">
                <a:xfrm>
                  <a:off x="612" y="297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15" name="Text Box 134"/>
                <p:cNvSpPr txBox="1">
                  <a:spLocks noChangeArrowheads="1"/>
                </p:cNvSpPr>
                <p:nvPr/>
              </p:nvSpPr>
              <p:spPr bwMode="auto">
                <a:xfrm>
                  <a:off x="612" y="31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16" name="Text Box 135"/>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17" name="Text Box 136"/>
                <p:cNvSpPr txBox="1">
                  <a:spLocks noChangeArrowheads="1"/>
                </p:cNvSpPr>
                <p:nvPr/>
              </p:nvSpPr>
              <p:spPr bwMode="auto">
                <a:xfrm>
                  <a:off x="612" y="134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18" name="Text Box 137"/>
                <p:cNvSpPr txBox="1">
                  <a:spLocks noChangeArrowheads="1"/>
                </p:cNvSpPr>
                <p:nvPr/>
              </p:nvSpPr>
              <p:spPr bwMode="auto">
                <a:xfrm>
                  <a:off x="612" y="229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19" name="Text Box 138"/>
                <p:cNvSpPr txBox="1">
                  <a:spLocks noChangeArrowheads="1"/>
                </p:cNvSpPr>
                <p:nvPr/>
              </p:nvSpPr>
              <p:spPr bwMode="auto">
                <a:xfrm>
                  <a:off x="612" y="148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21" name="Text Box 139"/>
                <p:cNvSpPr txBox="1">
                  <a:spLocks noChangeArrowheads="1"/>
                </p:cNvSpPr>
                <p:nvPr/>
              </p:nvSpPr>
              <p:spPr bwMode="auto">
                <a:xfrm>
                  <a:off x="612" y="161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22" name="Text Box 140"/>
                <p:cNvSpPr txBox="1">
                  <a:spLocks noChangeArrowheads="1"/>
                </p:cNvSpPr>
                <p:nvPr/>
              </p:nvSpPr>
              <p:spPr bwMode="auto">
                <a:xfrm>
                  <a:off x="612" y="1752"/>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23" name="Text Box 141"/>
                <p:cNvSpPr txBox="1">
                  <a:spLocks noChangeArrowheads="1"/>
                </p:cNvSpPr>
                <p:nvPr/>
              </p:nvSpPr>
              <p:spPr bwMode="auto">
                <a:xfrm>
                  <a:off x="612" y="1888"/>
                  <a:ext cx="2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dirty="0" smtClean="0">
                      <a:solidFill>
                        <a:schemeClr val="tx1"/>
                      </a:solidFill>
                    </a:rPr>
                    <a:t>13</a:t>
                  </a:r>
                  <a:endParaRPr lang="fr-FR" altLang="fr-FR" sz="1200" dirty="0">
                    <a:solidFill>
                      <a:schemeClr val="tx1"/>
                    </a:solidFill>
                  </a:endParaRPr>
                </a:p>
              </p:txBody>
            </p:sp>
            <p:sp>
              <p:nvSpPr>
                <p:cNvPr id="224" name="Text Box 142"/>
                <p:cNvSpPr txBox="1">
                  <a:spLocks noChangeArrowheads="1"/>
                </p:cNvSpPr>
                <p:nvPr/>
              </p:nvSpPr>
              <p:spPr bwMode="auto">
                <a:xfrm>
                  <a:off x="612" y="202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25" name="Text Box 143"/>
                <p:cNvSpPr txBox="1">
                  <a:spLocks noChangeArrowheads="1"/>
                </p:cNvSpPr>
                <p:nvPr/>
              </p:nvSpPr>
              <p:spPr bwMode="auto">
                <a:xfrm>
                  <a:off x="612" y="216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26" name="Text Box 144"/>
                <p:cNvSpPr txBox="1">
                  <a:spLocks noChangeArrowheads="1"/>
                </p:cNvSpPr>
                <p:nvPr/>
              </p:nvSpPr>
              <p:spPr bwMode="auto">
                <a:xfrm>
                  <a:off x="612" y="1207"/>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27" name="Text Box 145"/>
                <p:cNvSpPr txBox="1">
                  <a:spLocks noChangeArrowheads="1"/>
                </p:cNvSpPr>
                <p:nvPr/>
              </p:nvSpPr>
              <p:spPr bwMode="auto">
                <a:xfrm>
                  <a:off x="612" y="935"/>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28" name="Text Box 146"/>
                <p:cNvSpPr txBox="1">
                  <a:spLocks noChangeArrowheads="1"/>
                </p:cNvSpPr>
                <p:nvPr/>
              </p:nvSpPr>
              <p:spPr bwMode="auto">
                <a:xfrm>
                  <a:off x="612" y="1071"/>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182" name="Text Box 149"/>
              <p:cNvSpPr txBox="1">
                <a:spLocks noChangeArrowheads="1"/>
              </p:cNvSpPr>
              <p:nvPr/>
            </p:nvSpPr>
            <p:spPr bwMode="auto">
              <a:xfrm>
                <a:off x="463" y="675"/>
                <a:ext cx="3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800" dirty="0">
                    <a:solidFill>
                      <a:schemeClr val="tx1"/>
                    </a:solidFill>
                  </a:rPr>
                  <a:t>mm</a:t>
                </a:r>
                <a:endParaRPr lang="fr-FR" altLang="fr-FR" sz="1800" dirty="0">
                  <a:solidFill>
                    <a:schemeClr val="tx1"/>
                  </a:solidFill>
                </a:endParaRPr>
              </a:p>
            </p:txBody>
          </p:sp>
        </p:grpSp>
      </p:grpSp>
      <p:sp>
        <p:nvSpPr>
          <p:cNvPr id="6" name="Rectangle 5"/>
          <p:cNvSpPr/>
          <p:nvPr/>
        </p:nvSpPr>
        <p:spPr>
          <a:xfrm>
            <a:off x="292152" y="3910312"/>
            <a:ext cx="1620977" cy="461246"/>
          </a:xfrm>
          <a:prstGeom prst="rect">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8" name="Rectangle 457"/>
          <p:cNvSpPr/>
          <p:nvPr/>
        </p:nvSpPr>
        <p:spPr>
          <a:xfrm>
            <a:off x="913639" y="1792956"/>
            <a:ext cx="2159143" cy="25439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1" name="Rectangle 4"/>
          <p:cNvSpPr>
            <a:spLocks noChangeArrowheads="1"/>
          </p:cNvSpPr>
          <p:nvPr/>
        </p:nvSpPr>
        <p:spPr bwMode="auto">
          <a:xfrm>
            <a:off x="4036010" y="1827427"/>
            <a:ext cx="634132" cy="3849463"/>
          </a:xfrm>
          <a:prstGeom prst="rect">
            <a:avLst/>
          </a:prstGeom>
          <a:solidFill>
            <a:schemeClr val="accent2">
              <a:lumMod val="75000"/>
              <a:alpha val="32000"/>
            </a:schemeClr>
          </a:solidFill>
          <a:ln w="12700">
            <a:solidFill>
              <a:schemeClr val="tx1"/>
            </a:solidFill>
            <a:miter lim="800000"/>
            <a:headEnd/>
            <a:tailEnd/>
          </a:ln>
        </p:spPr>
        <p:txBody>
          <a:bodyPr wrap="none" anchor="ctr"/>
          <a:lstStyle/>
          <a:p>
            <a:pPr algn="ctr"/>
            <a:endParaRPr lang="fr-FR"/>
          </a:p>
        </p:txBody>
      </p:sp>
      <p:sp>
        <p:nvSpPr>
          <p:cNvPr id="220" name="Oval 348"/>
          <p:cNvSpPr>
            <a:spLocks noChangeArrowheads="1"/>
          </p:cNvSpPr>
          <p:nvPr/>
        </p:nvSpPr>
        <p:spPr bwMode="auto">
          <a:xfrm rot="558167">
            <a:off x="3212266" y="2453925"/>
            <a:ext cx="704667" cy="673256"/>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3" name="Flèche vers le bas 2"/>
          <p:cNvSpPr/>
          <p:nvPr/>
        </p:nvSpPr>
        <p:spPr>
          <a:xfrm rot="21022406">
            <a:off x="3420625" y="1885037"/>
            <a:ext cx="439564" cy="374286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6" name="AutoShape 351"/>
          <p:cNvSpPr>
            <a:spLocks noChangeArrowheads="1"/>
          </p:cNvSpPr>
          <p:nvPr/>
        </p:nvSpPr>
        <p:spPr bwMode="auto">
          <a:xfrm>
            <a:off x="4455875" y="2480740"/>
            <a:ext cx="127368" cy="3152708"/>
          </a:xfrm>
          <a:prstGeom prst="triangle">
            <a:avLst>
              <a:gd name="adj" fmla="val 50000"/>
            </a:avLst>
          </a:prstGeom>
          <a:solidFill>
            <a:srgbClr val="800080"/>
          </a:solidFill>
          <a:ln w="9525" algn="ctr">
            <a:solidFill>
              <a:schemeClr val="tx1"/>
            </a:solidFill>
            <a:miter lim="800000"/>
            <a:headEnd/>
            <a:tailEnd/>
          </a:ln>
        </p:spPr>
        <p:txBody>
          <a:bodyPr wrap="none" anchor="ctr"/>
          <a:lstStyle/>
          <a:p>
            <a:pPr algn="ctr"/>
            <a:endParaRPr lang="fr-FR"/>
          </a:p>
        </p:txBody>
      </p:sp>
      <p:sp>
        <p:nvSpPr>
          <p:cNvPr id="214" name="Rectangle 213"/>
          <p:cNvSpPr/>
          <p:nvPr/>
        </p:nvSpPr>
        <p:spPr>
          <a:xfrm>
            <a:off x="4110875" y="5416524"/>
            <a:ext cx="559267" cy="271674"/>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9" name="AutoShape 350"/>
          <p:cNvSpPr>
            <a:spLocks noChangeArrowheads="1"/>
          </p:cNvSpPr>
          <p:nvPr/>
        </p:nvSpPr>
        <p:spPr bwMode="auto">
          <a:xfrm>
            <a:off x="4252867" y="2623615"/>
            <a:ext cx="137641" cy="2801073"/>
          </a:xfrm>
          <a:prstGeom prst="triangle">
            <a:avLst>
              <a:gd name="adj" fmla="val 50000"/>
            </a:avLst>
          </a:prstGeom>
          <a:solidFill>
            <a:srgbClr val="00B0F0"/>
          </a:solidFill>
          <a:ln w="9525" algn="ctr">
            <a:solidFill>
              <a:schemeClr val="tx1"/>
            </a:solidFill>
            <a:miter lim="800000"/>
            <a:headEnd/>
            <a:tailEnd/>
          </a:ln>
        </p:spPr>
        <p:txBody>
          <a:bodyPr wrap="none" anchor="ctr"/>
          <a:lstStyle/>
          <a:p>
            <a:pPr algn="ctr"/>
            <a:endParaRPr lang="fr-FR"/>
          </a:p>
        </p:txBody>
      </p:sp>
      <p:sp>
        <p:nvSpPr>
          <p:cNvPr id="243" name="AutoShape 350"/>
          <p:cNvSpPr>
            <a:spLocks noChangeArrowheads="1"/>
          </p:cNvSpPr>
          <p:nvPr/>
        </p:nvSpPr>
        <p:spPr bwMode="auto">
          <a:xfrm>
            <a:off x="4101811" y="1968771"/>
            <a:ext cx="145200" cy="3463131"/>
          </a:xfrm>
          <a:prstGeom prst="triangle">
            <a:avLst>
              <a:gd name="adj" fmla="val 50000"/>
            </a:avLst>
          </a:prstGeom>
          <a:solidFill>
            <a:schemeClr val="accent6">
              <a:lumMod val="40000"/>
              <a:lumOff val="60000"/>
            </a:schemeClr>
          </a:solidFill>
          <a:ln w="9525" algn="ctr">
            <a:solidFill>
              <a:schemeClr val="tx1"/>
            </a:solidFill>
            <a:miter lim="800000"/>
            <a:headEnd/>
            <a:tailEnd/>
          </a:ln>
        </p:spPr>
        <p:txBody>
          <a:bodyPr wrap="none" anchor="ctr"/>
          <a:lstStyle/>
          <a:p>
            <a:pPr algn="ctr"/>
            <a:endParaRPr lang="fr-FR"/>
          </a:p>
        </p:txBody>
      </p:sp>
      <p:sp>
        <p:nvSpPr>
          <p:cNvPr id="246" name="Oval 348"/>
          <p:cNvSpPr>
            <a:spLocks noChangeArrowheads="1"/>
          </p:cNvSpPr>
          <p:nvPr/>
        </p:nvSpPr>
        <p:spPr bwMode="auto">
          <a:xfrm rot="558167">
            <a:off x="3944978" y="1919921"/>
            <a:ext cx="819725" cy="841814"/>
          </a:xfrm>
          <a:prstGeom prst="ellipse">
            <a:avLst/>
          </a:prstGeom>
          <a:solidFill>
            <a:schemeClr val="accent1"/>
          </a:solidFill>
          <a:ln w="9525">
            <a:solidFill>
              <a:schemeClr val="tx1"/>
            </a:solidFill>
            <a:round/>
            <a:headEnd/>
            <a:tailEnd/>
          </a:ln>
        </p:spPr>
        <p:txBody>
          <a:bodyPr wrap="none" anchor="ctr"/>
          <a:lstStyle/>
          <a:p>
            <a:pPr algn="ctr"/>
            <a:endParaRPr lang="fr-FR"/>
          </a:p>
        </p:txBody>
      </p:sp>
      <p:cxnSp>
        <p:nvCxnSpPr>
          <p:cNvPr id="4" name="Connecteur droit 3"/>
          <p:cNvCxnSpPr/>
          <p:nvPr/>
        </p:nvCxnSpPr>
        <p:spPr>
          <a:xfrm flipV="1">
            <a:off x="4372041" y="5707729"/>
            <a:ext cx="4160399" cy="56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2" name="AutoShape 325"/>
          <p:cNvSpPr>
            <a:spLocks noChangeArrowheads="1"/>
          </p:cNvSpPr>
          <p:nvPr/>
        </p:nvSpPr>
        <p:spPr bwMode="auto">
          <a:xfrm>
            <a:off x="4947414" y="1758796"/>
            <a:ext cx="578664" cy="1012088"/>
          </a:xfrm>
          <a:prstGeom prst="moon">
            <a:avLst>
              <a:gd name="adj" fmla="val 50000"/>
            </a:avLst>
          </a:prstGeom>
          <a:solidFill>
            <a:srgbClr val="FF0066"/>
          </a:solidFill>
          <a:ln w="9525">
            <a:solidFill>
              <a:schemeClr val="tx1"/>
            </a:solidFill>
            <a:miter lim="800000"/>
            <a:headEnd/>
            <a:tailEnd/>
          </a:ln>
        </p:spPr>
        <p:txBody>
          <a:bodyPr wrap="none" anchor="ctr"/>
          <a:lstStyle/>
          <a:p>
            <a:pPr algn="ctr"/>
            <a:endParaRPr lang="fr-FR"/>
          </a:p>
        </p:txBody>
      </p:sp>
      <p:sp>
        <p:nvSpPr>
          <p:cNvPr id="267" name="Flèche vers le bas 266"/>
          <p:cNvSpPr/>
          <p:nvPr/>
        </p:nvSpPr>
        <p:spPr>
          <a:xfrm rot="12259187">
            <a:off x="5402382" y="1688866"/>
            <a:ext cx="439564" cy="416363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9" name="ZoneTexte 448"/>
          <p:cNvSpPr txBox="1"/>
          <p:nvPr/>
        </p:nvSpPr>
        <p:spPr>
          <a:xfrm>
            <a:off x="1483700" y="980728"/>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P1</a:t>
            </a:r>
            <a:endParaRPr lang="fr-BE" sz="3200" dirty="0"/>
          </a:p>
        </p:txBody>
      </p:sp>
      <p:sp>
        <p:nvSpPr>
          <p:cNvPr id="269" name="ZoneTexte 268"/>
          <p:cNvSpPr txBox="1"/>
          <p:nvPr/>
        </p:nvSpPr>
        <p:spPr>
          <a:xfrm>
            <a:off x="3273899" y="980728"/>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P2</a:t>
            </a:r>
            <a:endParaRPr lang="fr-BE" sz="3200" dirty="0"/>
          </a:p>
        </p:txBody>
      </p:sp>
      <p:sp>
        <p:nvSpPr>
          <p:cNvPr id="270" name="ZoneTexte 269"/>
          <p:cNvSpPr txBox="1"/>
          <p:nvPr/>
        </p:nvSpPr>
        <p:spPr>
          <a:xfrm>
            <a:off x="4086902" y="980728"/>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P3</a:t>
            </a:r>
            <a:endParaRPr lang="fr-BE" sz="3200" dirty="0"/>
          </a:p>
        </p:txBody>
      </p:sp>
      <p:sp>
        <p:nvSpPr>
          <p:cNvPr id="271" name="ZoneTexte 270"/>
          <p:cNvSpPr txBox="1"/>
          <p:nvPr/>
        </p:nvSpPr>
        <p:spPr>
          <a:xfrm>
            <a:off x="4997258" y="980728"/>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P4</a:t>
            </a:r>
            <a:endParaRPr lang="fr-BE" sz="3200" dirty="0"/>
          </a:p>
        </p:txBody>
      </p:sp>
      <p:sp>
        <p:nvSpPr>
          <p:cNvPr id="234" name="Rectangle 233"/>
          <p:cNvSpPr/>
          <p:nvPr/>
        </p:nvSpPr>
        <p:spPr>
          <a:xfrm>
            <a:off x="6593711" y="1857595"/>
            <a:ext cx="2377562" cy="248495"/>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5" name="ZoneTexte 107"/>
          <p:cNvSpPr txBox="1">
            <a:spLocks noChangeArrowheads="1"/>
          </p:cNvSpPr>
          <p:nvPr/>
        </p:nvSpPr>
        <p:spPr bwMode="auto">
          <a:xfrm>
            <a:off x="6434625" y="5733609"/>
            <a:ext cx="266420" cy="307777"/>
          </a:xfrm>
          <a:prstGeom prst="rect">
            <a:avLst/>
          </a:prstGeom>
          <a:noFill/>
          <a:ln w="9525">
            <a:noFill/>
            <a:miter lim="800000"/>
            <a:headEnd/>
            <a:tailEnd/>
          </a:ln>
        </p:spPr>
        <p:txBody>
          <a:bodyPr wrap="none">
            <a:spAutoFit/>
          </a:bodyPr>
          <a:lstStyle/>
          <a:p>
            <a:r>
              <a:rPr lang="fr-BE" sz="1400" dirty="0" smtClean="0">
                <a:latin typeface="Arial Narrow" pitchFamily="34" charset="0"/>
              </a:rPr>
              <a:t>6</a:t>
            </a:r>
            <a:endParaRPr lang="en-US" sz="1400" dirty="0">
              <a:latin typeface="Arial Narrow" pitchFamily="34" charset="0"/>
            </a:endParaRPr>
          </a:p>
        </p:txBody>
      </p:sp>
      <p:cxnSp>
        <p:nvCxnSpPr>
          <p:cNvPr id="8" name="Connecteur droit 7"/>
          <p:cNvCxnSpPr>
            <a:stCxn id="267" idx="1"/>
          </p:cNvCxnSpPr>
          <p:nvPr/>
        </p:nvCxnSpPr>
        <p:spPr>
          <a:xfrm>
            <a:off x="6589283" y="2164396"/>
            <a:ext cx="4428" cy="350030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4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4912" y="3332042"/>
            <a:ext cx="1235441" cy="204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1" name="ZoneTexte 240"/>
          <p:cNvSpPr txBox="1"/>
          <p:nvPr/>
        </p:nvSpPr>
        <p:spPr>
          <a:xfrm>
            <a:off x="6199051" y="980728"/>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P5</a:t>
            </a:r>
            <a:endParaRPr lang="fr-BE" sz="3200" dirty="0"/>
          </a:p>
        </p:txBody>
      </p:sp>
      <p:sp>
        <p:nvSpPr>
          <p:cNvPr id="242" name="Flèche vers le bas 241"/>
          <p:cNvSpPr/>
          <p:nvPr/>
        </p:nvSpPr>
        <p:spPr>
          <a:xfrm rot="13241506">
            <a:off x="5810573" y="2341477"/>
            <a:ext cx="439564" cy="3787761"/>
          </a:xfrm>
          <a:prstGeom prst="downArrow">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4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6873" y="3522977"/>
            <a:ext cx="1190581" cy="83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7" name="Rectangle 246"/>
          <p:cNvSpPr/>
          <p:nvPr/>
        </p:nvSpPr>
        <p:spPr>
          <a:xfrm>
            <a:off x="7335338" y="2770884"/>
            <a:ext cx="1635934" cy="208183"/>
          </a:xfrm>
          <a:prstGeom prst="rect">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8" name="ZoneTexte 247"/>
          <p:cNvSpPr txBox="1"/>
          <p:nvPr/>
        </p:nvSpPr>
        <p:spPr>
          <a:xfrm>
            <a:off x="4952850" y="5994779"/>
            <a:ext cx="1780313" cy="646331"/>
          </a:xfrm>
          <a:prstGeom prst="rect">
            <a:avLst/>
          </a:prstGeom>
          <a:noFill/>
          <a:ln>
            <a:solidFill>
              <a:schemeClr val="tx1"/>
            </a:solidFill>
          </a:ln>
        </p:spPr>
        <p:txBody>
          <a:bodyPr wrap="square" rtlCol="0">
            <a:spAutoFit/>
          </a:bodyPr>
          <a:lstStyle/>
          <a:p>
            <a:pPr algn="ctr"/>
            <a:r>
              <a:rPr lang="fr-BE" dirty="0" smtClean="0"/>
              <a:t>Manque de précocité</a:t>
            </a:r>
          </a:p>
        </p:txBody>
      </p:sp>
      <p:sp>
        <p:nvSpPr>
          <p:cNvPr id="249" name="ZoneTexte 248"/>
          <p:cNvSpPr txBox="1"/>
          <p:nvPr/>
        </p:nvSpPr>
        <p:spPr>
          <a:xfrm>
            <a:off x="7093384" y="5965183"/>
            <a:ext cx="1780313" cy="646331"/>
          </a:xfrm>
          <a:prstGeom prst="rect">
            <a:avLst/>
          </a:prstGeom>
          <a:noFill/>
          <a:ln>
            <a:solidFill>
              <a:schemeClr val="tx1"/>
            </a:solidFill>
          </a:ln>
        </p:spPr>
        <p:txBody>
          <a:bodyPr wrap="square" rtlCol="0">
            <a:spAutoFit/>
          </a:bodyPr>
          <a:lstStyle/>
          <a:p>
            <a:pPr algn="ctr"/>
            <a:r>
              <a:rPr lang="fr-BE" dirty="0" smtClean="0"/>
              <a:t>Manque de développement</a:t>
            </a:r>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19</a:t>
            </a:fld>
            <a:endParaRPr lang="fr-BE"/>
          </a:p>
        </p:txBody>
      </p:sp>
    </p:spTree>
    <p:extLst>
      <p:ext uri="{BB962C8B-B14F-4D97-AF65-F5344CB8AC3E}">
        <p14:creationId xmlns:p14="http://schemas.microsoft.com/office/powerpoint/2010/main" val="35825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P spid="234" grpId="0" animBg="1"/>
      <p:bldP spid="242" grpId="0" animBg="1"/>
      <p:bldP spid="247" grpId="0" animBg="1"/>
      <p:bldP spid="248" grpId="0" animBg="1"/>
      <p:bldP spid="2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1412776"/>
            <a:ext cx="8229600" cy="4525963"/>
          </a:xfrm>
        </p:spPr>
        <p:txBody>
          <a:bodyPr>
            <a:normAutofit/>
          </a:bodyPr>
          <a:lstStyle/>
          <a:p>
            <a:r>
              <a:rPr lang="fr-BE" sz="2400" dirty="0" smtClean="0"/>
              <a:t>Citer les « pertes » observables pendant et après une IA et leur fréquence relative</a:t>
            </a:r>
          </a:p>
          <a:p>
            <a:r>
              <a:rPr lang="fr-BE" sz="2400" dirty="0" smtClean="0"/>
              <a:t>Citez les six phases nécessaires à l’obtention d’une gestation</a:t>
            </a:r>
          </a:p>
          <a:p>
            <a:r>
              <a:rPr lang="fr-BE" sz="2400" dirty="0" smtClean="0"/>
              <a:t>Expliquer les modifications hormonales et des structures ovariennes de ces 6 phases</a:t>
            </a:r>
          </a:p>
          <a:p>
            <a:r>
              <a:rPr lang="fr-BE" sz="2400" dirty="0" smtClean="0"/>
              <a:t>Justifier les recommandations pratiques potentielles, diagnostiques ou thérapeutiques, hormonales ou zootechniques,  à mettre en place au cours de ces différentes phases</a:t>
            </a:r>
            <a:endParaRPr lang="fr-BE" sz="2400" dirty="0"/>
          </a:p>
        </p:txBody>
      </p:sp>
      <p:sp>
        <p:nvSpPr>
          <p:cNvPr id="4" name="Rectangle à coins arrondis 3"/>
          <p:cNvSpPr/>
          <p:nvPr/>
        </p:nvSpPr>
        <p:spPr>
          <a:xfrm>
            <a:off x="323528" y="151704"/>
            <a:ext cx="8280920" cy="613000"/>
          </a:xfrm>
          <a:prstGeom prst="round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a:t>Au terme de notre échange, vous devriez être capables de </a:t>
            </a:r>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2</a:t>
            </a:fld>
            <a:endParaRPr lang="fr-BE"/>
          </a:p>
        </p:txBody>
      </p:sp>
    </p:spTree>
    <p:extLst>
      <p:ext uri="{BB962C8B-B14F-4D97-AF65-F5344CB8AC3E}">
        <p14:creationId xmlns:p14="http://schemas.microsoft.com/office/powerpoint/2010/main" val="5039110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à coins arrondis 230"/>
          <p:cNvSpPr/>
          <p:nvPr/>
        </p:nvSpPr>
        <p:spPr>
          <a:xfrm>
            <a:off x="107503" y="243598"/>
            <a:ext cx="8863769" cy="588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Phase </a:t>
            </a:r>
            <a:r>
              <a:rPr lang="fr-BE" sz="2800" dirty="0"/>
              <a:t>6</a:t>
            </a:r>
            <a:r>
              <a:rPr lang="fr-BE" sz="2800" dirty="0" smtClean="0"/>
              <a:t> : maintien de la gestation</a:t>
            </a:r>
            <a:endParaRPr lang="fr-BE" sz="2400" dirty="0" smtClean="0"/>
          </a:p>
        </p:txBody>
      </p:sp>
      <p:sp>
        <p:nvSpPr>
          <p:cNvPr id="18" name="Rectangle 4"/>
          <p:cNvSpPr>
            <a:spLocks noChangeArrowheads="1"/>
          </p:cNvSpPr>
          <p:nvPr/>
        </p:nvSpPr>
        <p:spPr bwMode="auto">
          <a:xfrm>
            <a:off x="2297553" y="2697100"/>
            <a:ext cx="549799" cy="2674169"/>
          </a:xfrm>
          <a:prstGeom prst="rect">
            <a:avLst/>
          </a:prstGeom>
          <a:solidFill>
            <a:schemeClr val="accent3">
              <a:lumMod val="75000"/>
              <a:alpha val="33000"/>
            </a:schemeClr>
          </a:solidFill>
          <a:ln w="12700">
            <a:solidFill>
              <a:schemeClr val="tx1"/>
            </a:solidFill>
            <a:miter lim="800000"/>
            <a:headEnd/>
            <a:tailEnd/>
          </a:ln>
        </p:spPr>
        <p:txBody>
          <a:bodyPr wrap="none" anchor="ctr"/>
          <a:lstStyle/>
          <a:p>
            <a:pPr algn="ctr"/>
            <a:endParaRPr lang="fr-FR"/>
          </a:p>
        </p:txBody>
      </p:sp>
      <p:cxnSp>
        <p:nvCxnSpPr>
          <p:cNvPr id="19" name="Connecteur droit 62"/>
          <p:cNvCxnSpPr>
            <a:cxnSpLocks noChangeShapeType="1"/>
          </p:cNvCxnSpPr>
          <p:nvPr/>
        </p:nvCxnSpPr>
        <p:spPr bwMode="auto">
          <a:xfrm>
            <a:off x="741537" y="5456672"/>
            <a:ext cx="0" cy="97146"/>
          </a:xfrm>
          <a:prstGeom prst="line">
            <a:avLst/>
          </a:prstGeom>
          <a:noFill/>
          <a:ln w="9525" algn="ctr">
            <a:solidFill>
              <a:schemeClr val="bg1"/>
            </a:solidFill>
            <a:round/>
            <a:headEnd/>
            <a:tailEnd/>
          </a:ln>
        </p:spPr>
      </p:cxnSp>
      <p:cxnSp>
        <p:nvCxnSpPr>
          <p:cNvPr id="20" name="Connecteur droit 63"/>
          <p:cNvCxnSpPr>
            <a:cxnSpLocks noChangeShapeType="1"/>
          </p:cNvCxnSpPr>
          <p:nvPr/>
        </p:nvCxnSpPr>
        <p:spPr bwMode="auto">
          <a:xfrm>
            <a:off x="933547" y="5456672"/>
            <a:ext cx="0" cy="97146"/>
          </a:xfrm>
          <a:prstGeom prst="line">
            <a:avLst/>
          </a:prstGeom>
          <a:noFill/>
          <a:ln w="9525" algn="ctr">
            <a:solidFill>
              <a:schemeClr val="bg1"/>
            </a:solidFill>
            <a:round/>
            <a:headEnd/>
            <a:tailEnd/>
          </a:ln>
        </p:spPr>
      </p:cxnSp>
      <p:cxnSp>
        <p:nvCxnSpPr>
          <p:cNvPr id="21" name="Connecteur droit 64"/>
          <p:cNvCxnSpPr>
            <a:cxnSpLocks noChangeShapeType="1"/>
          </p:cNvCxnSpPr>
          <p:nvPr/>
        </p:nvCxnSpPr>
        <p:spPr bwMode="auto">
          <a:xfrm>
            <a:off x="1128705" y="5456672"/>
            <a:ext cx="0" cy="97146"/>
          </a:xfrm>
          <a:prstGeom prst="line">
            <a:avLst/>
          </a:prstGeom>
          <a:noFill/>
          <a:ln w="9525" algn="ctr">
            <a:solidFill>
              <a:schemeClr val="bg1"/>
            </a:solidFill>
            <a:round/>
            <a:headEnd/>
            <a:tailEnd/>
          </a:ln>
        </p:spPr>
      </p:cxnSp>
      <p:cxnSp>
        <p:nvCxnSpPr>
          <p:cNvPr id="22" name="Connecteur droit 65"/>
          <p:cNvCxnSpPr>
            <a:cxnSpLocks noChangeShapeType="1"/>
          </p:cNvCxnSpPr>
          <p:nvPr/>
        </p:nvCxnSpPr>
        <p:spPr bwMode="auto">
          <a:xfrm>
            <a:off x="1321764" y="5456672"/>
            <a:ext cx="0" cy="97146"/>
          </a:xfrm>
          <a:prstGeom prst="line">
            <a:avLst/>
          </a:prstGeom>
          <a:noFill/>
          <a:ln w="9525" algn="ctr">
            <a:solidFill>
              <a:schemeClr val="bg1"/>
            </a:solidFill>
            <a:round/>
            <a:headEnd/>
            <a:tailEnd/>
          </a:ln>
        </p:spPr>
      </p:cxnSp>
      <p:cxnSp>
        <p:nvCxnSpPr>
          <p:cNvPr id="23" name="Connecteur droit 66"/>
          <p:cNvCxnSpPr>
            <a:cxnSpLocks noChangeShapeType="1"/>
          </p:cNvCxnSpPr>
          <p:nvPr/>
        </p:nvCxnSpPr>
        <p:spPr bwMode="auto">
          <a:xfrm>
            <a:off x="1515872" y="5456672"/>
            <a:ext cx="0" cy="97146"/>
          </a:xfrm>
          <a:prstGeom prst="line">
            <a:avLst/>
          </a:prstGeom>
          <a:noFill/>
          <a:ln w="9525" algn="ctr">
            <a:solidFill>
              <a:schemeClr val="bg1"/>
            </a:solidFill>
            <a:round/>
            <a:headEnd/>
            <a:tailEnd/>
          </a:ln>
        </p:spPr>
      </p:cxnSp>
      <p:cxnSp>
        <p:nvCxnSpPr>
          <p:cNvPr id="24" name="Connecteur droit 67"/>
          <p:cNvCxnSpPr>
            <a:cxnSpLocks noChangeShapeType="1"/>
          </p:cNvCxnSpPr>
          <p:nvPr/>
        </p:nvCxnSpPr>
        <p:spPr bwMode="auto">
          <a:xfrm>
            <a:off x="1709981" y="5456672"/>
            <a:ext cx="0" cy="97146"/>
          </a:xfrm>
          <a:prstGeom prst="line">
            <a:avLst/>
          </a:prstGeom>
          <a:noFill/>
          <a:ln w="9525" algn="ctr">
            <a:solidFill>
              <a:schemeClr val="bg1"/>
            </a:solidFill>
            <a:round/>
            <a:headEnd/>
            <a:tailEnd/>
          </a:ln>
        </p:spPr>
      </p:cxnSp>
      <p:cxnSp>
        <p:nvCxnSpPr>
          <p:cNvPr id="25" name="Connecteur droit 68"/>
          <p:cNvCxnSpPr>
            <a:cxnSpLocks noChangeShapeType="1"/>
          </p:cNvCxnSpPr>
          <p:nvPr/>
        </p:nvCxnSpPr>
        <p:spPr bwMode="auto">
          <a:xfrm>
            <a:off x="1904090" y="5456672"/>
            <a:ext cx="0" cy="97146"/>
          </a:xfrm>
          <a:prstGeom prst="line">
            <a:avLst/>
          </a:prstGeom>
          <a:noFill/>
          <a:ln w="9525" algn="ctr">
            <a:solidFill>
              <a:schemeClr val="bg1"/>
            </a:solidFill>
            <a:round/>
            <a:headEnd/>
            <a:tailEnd/>
          </a:ln>
        </p:spPr>
      </p:cxnSp>
      <p:cxnSp>
        <p:nvCxnSpPr>
          <p:cNvPr id="26" name="Connecteur droit 69"/>
          <p:cNvCxnSpPr>
            <a:cxnSpLocks noChangeShapeType="1"/>
          </p:cNvCxnSpPr>
          <p:nvPr/>
        </p:nvCxnSpPr>
        <p:spPr bwMode="auto">
          <a:xfrm>
            <a:off x="2098199" y="5456672"/>
            <a:ext cx="0" cy="97146"/>
          </a:xfrm>
          <a:prstGeom prst="line">
            <a:avLst/>
          </a:prstGeom>
          <a:noFill/>
          <a:ln w="9525" algn="ctr">
            <a:solidFill>
              <a:schemeClr val="bg1"/>
            </a:solidFill>
            <a:round/>
            <a:headEnd/>
            <a:tailEnd/>
          </a:ln>
        </p:spPr>
      </p:cxnSp>
      <p:cxnSp>
        <p:nvCxnSpPr>
          <p:cNvPr id="27" name="Connecteur droit 70"/>
          <p:cNvCxnSpPr>
            <a:cxnSpLocks noChangeShapeType="1"/>
          </p:cNvCxnSpPr>
          <p:nvPr/>
        </p:nvCxnSpPr>
        <p:spPr bwMode="auto">
          <a:xfrm>
            <a:off x="2291258" y="5456672"/>
            <a:ext cx="0" cy="97146"/>
          </a:xfrm>
          <a:prstGeom prst="line">
            <a:avLst/>
          </a:prstGeom>
          <a:noFill/>
          <a:ln w="9525" algn="ctr">
            <a:solidFill>
              <a:schemeClr val="bg1"/>
            </a:solidFill>
            <a:round/>
            <a:headEnd/>
            <a:tailEnd/>
          </a:ln>
        </p:spPr>
      </p:cxnSp>
      <p:cxnSp>
        <p:nvCxnSpPr>
          <p:cNvPr id="28" name="Connecteur droit 71"/>
          <p:cNvCxnSpPr>
            <a:cxnSpLocks noChangeShapeType="1"/>
          </p:cNvCxnSpPr>
          <p:nvPr/>
        </p:nvCxnSpPr>
        <p:spPr bwMode="auto">
          <a:xfrm>
            <a:off x="2484317" y="5456672"/>
            <a:ext cx="0" cy="97146"/>
          </a:xfrm>
          <a:prstGeom prst="line">
            <a:avLst/>
          </a:prstGeom>
          <a:noFill/>
          <a:ln w="9525" algn="ctr">
            <a:solidFill>
              <a:schemeClr val="bg1"/>
            </a:solidFill>
            <a:round/>
            <a:headEnd/>
            <a:tailEnd/>
          </a:ln>
        </p:spPr>
      </p:cxnSp>
      <p:cxnSp>
        <p:nvCxnSpPr>
          <p:cNvPr id="29" name="Connecteur droit 72"/>
          <p:cNvCxnSpPr>
            <a:cxnSpLocks noChangeShapeType="1"/>
          </p:cNvCxnSpPr>
          <p:nvPr/>
        </p:nvCxnSpPr>
        <p:spPr bwMode="auto">
          <a:xfrm>
            <a:off x="2678425" y="5456672"/>
            <a:ext cx="0" cy="97146"/>
          </a:xfrm>
          <a:prstGeom prst="line">
            <a:avLst/>
          </a:prstGeom>
          <a:noFill/>
          <a:ln w="9525" algn="ctr">
            <a:solidFill>
              <a:schemeClr val="bg1"/>
            </a:solidFill>
            <a:round/>
            <a:headEnd/>
            <a:tailEnd/>
          </a:ln>
        </p:spPr>
      </p:cxnSp>
      <p:cxnSp>
        <p:nvCxnSpPr>
          <p:cNvPr id="30" name="Connecteur droit 73"/>
          <p:cNvCxnSpPr>
            <a:cxnSpLocks noChangeShapeType="1"/>
          </p:cNvCxnSpPr>
          <p:nvPr/>
        </p:nvCxnSpPr>
        <p:spPr bwMode="auto">
          <a:xfrm>
            <a:off x="2872534" y="5456672"/>
            <a:ext cx="0" cy="97146"/>
          </a:xfrm>
          <a:prstGeom prst="line">
            <a:avLst/>
          </a:prstGeom>
          <a:noFill/>
          <a:ln w="9525" algn="ctr">
            <a:solidFill>
              <a:schemeClr val="bg1"/>
            </a:solidFill>
            <a:round/>
            <a:headEnd/>
            <a:tailEnd/>
          </a:ln>
        </p:spPr>
      </p:cxnSp>
      <p:sp>
        <p:nvSpPr>
          <p:cNvPr id="31" name="ZoneTexte 96"/>
          <p:cNvSpPr txBox="1">
            <a:spLocks noChangeArrowheads="1"/>
          </p:cNvSpPr>
          <p:nvPr/>
        </p:nvSpPr>
        <p:spPr bwMode="auto">
          <a:xfrm>
            <a:off x="546379" y="5553818"/>
            <a:ext cx="230119" cy="206968"/>
          </a:xfrm>
          <a:prstGeom prst="rect">
            <a:avLst/>
          </a:prstGeom>
          <a:noFill/>
          <a:ln w="9525">
            <a:noFill/>
            <a:miter lim="800000"/>
            <a:headEnd/>
            <a:tailEnd/>
          </a:ln>
        </p:spPr>
        <p:txBody>
          <a:bodyPr wrap="none">
            <a:spAutoFit/>
          </a:bodyPr>
          <a:lstStyle/>
          <a:p>
            <a:r>
              <a:rPr lang="fr-BE" sz="1400">
                <a:latin typeface="Arial Narrow" pitchFamily="34" charset="0"/>
              </a:rPr>
              <a:t>10</a:t>
            </a:r>
            <a:endParaRPr lang="en-US" sz="1400">
              <a:latin typeface="Arial Narrow" pitchFamily="34" charset="0"/>
            </a:endParaRPr>
          </a:p>
        </p:txBody>
      </p:sp>
      <p:sp>
        <p:nvSpPr>
          <p:cNvPr id="32" name="ZoneTexte 97"/>
          <p:cNvSpPr txBox="1">
            <a:spLocks noChangeArrowheads="1"/>
          </p:cNvSpPr>
          <p:nvPr/>
        </p:nvSpPr>
        <p:spPr bwMode="auto">
          <a:xfrm>
            <a:off x="741537" y="5553818"/>
            <a:ext cx="222999" cy="206968"/>
          </a:xfrm>
          <a:prstGeom prst="rect">
            <a:avLst/>
          </a:prstGeom>
          <a:noFill/>
          <a:ln w="9525">
            <a:noFill/>
            <a:miter lim="800000"/>
            <a:headEnd/>
            <a:tailEnd/>
          </a:ln>
        </p:spPr>
        <p:txBody>
          <a:bodyPr wrap="none">
            <a:spAutoFit/>
          </a:bodyPr>
          <a:lstStyle/>
          <a:p>
            <a:r>
              <a:rPr lang="fr-BE" sz="1400">
                <a:latin typeface="Arial Narrow" pitchFamily="34" charset="0"/>
              </a:rPr>
              <a:t>11</a:t>
            </a:r>
            <a:endParaRPr lang="en-US" sz="1400">
              <a:latin typeface="Arial Narrow" pitchFamily="34" charset="0"/>
            </a:endParaRPr>
          </a:p>
        </p:txBody>
      </p:sp>
      <p:sp>
        <p:nvSpPr>
          <p:cNvPr id="33" name="ZoneTexte 98"/>
          <p:cNvSpPr txBox="1">
            <a:spLocks noChangeArrowheads="1"/>
          </p:cNvSpPr>
          <p:nvPr/>
        </p:nvSpPr>
        <p:spPr bwMode="auto">
          <a:xfrm>
            <a:off x="933547" y="5553818"/>
            <a:ext cx="230119" cy="206968"/>
          </a:xfrm>
          <a:prstGeom prst="rect">
            <a:avLst/>
          </a:prstGeom>
          <a:noFill/>
          <a:ln w="9525">
            <a:noFill/>
            <a:miter lim="800000"/>
            <a:headEnd/>
            <a:tailEnd/>
          </a:ln>
        </p:spPr>
        <p:txBody>
          <a:bodyPr wrap="none">
            <a:spAutoFit/>
          </a:bodyPr>
          <a:lstStyle/>
          <a:p>
            <a:r>
              <a:rPr lang="fr-BE" sz="1400">
                <a:latin typeface="Arial Narrow" pitchFamily="34" charset="0"/>
              </a:rPr>
              <a:t>12</a:t>
            </a:r>
            <a:endParaRPr lang="en-US" sz="1400">
              <a:latin typeface="Arial Narrow" pitchFamily="34" charset="0"/>
            </a:endParaRPr>
          </a:p>
        </p:txBody>
      </p:sp>
      <p:sp>
        <p:nvSpPr>
          <p:cNvPr id="34" name="ZoneTexte 99"/>
          <p:cNvSpPr txBox="1">
            <a:spLocks noChangeArrowheads="1"/>
          </p:cNvSpPr>
          <p:nvPr/>
        </p:nvSpPr>
        <p:spPr bwMode="auto">
          <a:xfrm>
            <a:off x="1128705" y="5553818"/>
            <a:ext cx="230119" cy="206968"/>
          </a:xfrm>
          <a:prstGeom prst="rect">
            <a:avLst/>
          </a:prstGeom>
          <a:noFill/>
          <a:ln w="9525">
            <a:noFill/>
            <a:miter lim="800000"/>
            <a:headEnd/>
            <a:tailEnd/>
          </a:ln>
        </p:spPr>
        <p:txBody>
          <a:bodyPr wrap="none">
            <a:spAutoFit/>
          </a:bodyPr>
          <a:lstStyle/>
          <a:p>
            <a:r>
              <a:rPr lang="fr-BE" sz="1400">
                <a:latin typeface="Arial Narrow" pitchFamily="34" charset="0"/>
              </a:rPr>
              <a:t>13</a:t>
            </a:r>
            <a:endParaRPr lang="en-US" sz="1400">
              <a:latin typeface="Arial Narrow" pitchFamily="34" charset="0"/>
            </a:endParaRPr>
          </a:p>
        </p:txBody>
      </p:sp>
      <p:sp>
        <p:nvSpPr>
          <p:cNvPr id="35" name="ZoneTexte 100"/>
          <p:cNvSpPr txBox="1">
            <a:spLocks noChangeArrowheads="1"/>
          </p:cNvSpPr>
          <p:nvPr/>
        </p:nvSpPr>
        <p:spPr bwMode="auto">
          <a:xfrm>
            <a:off x="1321764" y="5553818"/>
            <a:ext cx="230119" cy="206968"/>
          </a:xfrm>
          <a:prstGeom prst="rect">
            <a:avLst/>
          </a:prstGeom>
          <a:noFill/>
          <a:ln w="9525">
            <a:noFill/>
            <a:miter lim="800000"/>
            <a:headEnd/>
            <a:tailEnd/>
          </a:ln>
        </p:spPr>
        <p:txBody>
          <a:bodyPr wrap="none">
            <a:spAutoFit/>
          </a:bodyPr>
          <a:lstStyle/>
          <a:p>
            <a:r>
              <a:rPr lang="fr-BE" sz="1400">
                <a:latin typeface="Arial Narrow" pitchFamily="34" charset="0"/>
              </a:rPr>
              <a:t>14</a:t>
            </a:r>
            <a:endParaRPr lang="en-US" sz="1400">
              <a:latin typeface="Arial Narrow" pitchFamily="34" charset="0"/>
            </a:endParaRPr>
          </a:p>
        </p:txBody>
      </p:sp>
      <p:sp>
        <p:nvSpPr>
          <p:cNvPr id="36" name="ZoneTexte 101"/>
          <p:cNvSpPr txBox="1">
            <a:spLocks noChangeArrowheads="1"/>
          </p:cNvSpPr>
          <p:nvPr/>
        </p:nvSpPr>
        <p:spPr bwMode="auto">
          <a:xfrm>
            <a:off x="1515872" y="5553818"/>
            <a:ext cx="230119" cy="206968"/>
          </a:xfrm>
          <a:prstGeom prst="rect">
            <a:avLst/>
          </a:prstGeom>
          <a:noFill/>
          <a:ln w="9525">
            <a:noFill/>
            <a:miter lim="800000"/>
            <a:headEnd/>
            <a:tailEnd/>
          </a:ln>
        </p:spPr>
        <p:txBody>
          <a:bodyPr wrap="none">
            <a:spAutoFit/>
          </a:bodyPr>
          <a:lstStyle/>
          <a:p>
            <a:r>
              <a:rPr lang="fr-BE" sz="1400">
                <a:latin typeface="Arial Narrow" pitchFamily="34" charset="0"/>
              </a:rPr>
              <a:t>15</a:t>
            </a:r>
            <a:endParaRPr lang="en-US" sz="1400">
              <a:latin typeface="Arial Narrow" pitchFamily="34" charset="0"/>
            </a:endParaRPr>
          </a:p>
        </p:txBody>
      </p:sp>
      <p:sp>
        <p:nvSpPr>
          <p:cNvPr id="37" name="ZoneTexte 102"/>
          <p:cNvSpPr txBox="1">
            <a:spLocks noChangeArrowheads="1"/>
          </p:cNvSpPr>
          <p:nvPr/>
        </p:nvSpPr>
        <p:spPr bwMode="auto">
          <a:xfrm>
            <a:off x="1709981" y="5553818"/>
            <a:ext cx="230119" cy="206968"/>
          </a:xfrm>
          <a:prstGeom prst="rect">
            <a:avLst/>
          </a:prstGeom>
          <a:noFill/>
          <a:ln w="9525">
            <a:noFill/>
            <a:miter lim="800000"/>
            <a:headEnd/>
            <a:tailEnd/>
          </a:ln>
        </p:spPr>
        <p:txBody>
          <a:bodyPr wrap="none">
            <a:spAutoFit/>
          </a:bodyPr>
          <a:lstStyle/>
          <a:p>
            <a:r>
              <a:rPr lang="fr-BE" sz="1400">
                <a:latin typeface="Arial Narrow" pitchFamily="34" charset="0"/>
              </a:rPr>
              <a:t>16</a:t>
            </a:r>
            <a:endParaRPr lang="en-US" sz="1400">
              <a:latin typeface="Arial Narrow" pitchFamily="34" charset="0"/>
            </a:endParaRPr>
          </a:p>
        </p:txBody>
      </p:sp>
      <p:sp>
        <p:nvSpPr>
          <p:cNvPr id="38" name="ZoneTexte 103"/>
          <p:cNvSpPr txBox="1">
            <a:spLocks noChangeArrowheads="1"/>
          </p:cNvSpPr>
          <p:nvPr/>
        </p:nvSpPr>
        <p:spPr bwMode="auto">
          <a:xfrm>
            <a:off x="1904090" y="5553818"/>
            <a:ext cx="230119" cy="206968"/>
          </a:xfrm>
          <a:prstGeom prst="rect">
            <a:avLst/>
          </a:prstGeom>
          <a:noFill/>
          <a:ln w="9525">
            <a:noFill/>
            <a:miter lim="800000"/>
            <a:headEnd/>
            <a:tailEnd/>
          </a:ln>
        </p:spPr>
        <p:txBody>
          <a:bodyPr wrap="none">
            <a:spAutoFit/>
          </a:bodyPr>
          <a:lstStyle/>
          <a:p>
            <a:r>
              <a:rPr lang="fr-BE" sz="1400">
                <a:latin typeface="Arial Narrow" pitchFamily="34" charset="0"/>
              </a:rPr>
              <a:t>17</a:t>
            </a:r>
            <a:endParaRPr lang="en-US" sz="1400">
              <a:latin typeface="Arial Narrow" pitchFamily="34" charset="0"/>
            </a:endParaRPr>
          </a:p>
        </p:txBody>
      </p:sp>
      <p:sp>
        <p:nvSpPr>
          <p:cNvPr id="39" name="ZoneTexte 104"/>
          <p:cNvSpPr txBox="1">
            <a:spLocks noChangeArrowheads="1"/>
          </p:cNvSpPr>
          <p:nvPr/>
        </p:nvSpPr>
        <p:spPr bwMode="auto">
          <a:xfrm>
            <a:off x="2098199" y="5553818"/>
            <a:ext cx="230119" cy="206968"/>
          </a:xfrm>
          <a:prstGeom prst="rect">
            <a:avLst/>
          </a:prstGeom>
          <a:noFill/>
          <a:ln w="9525">
            <a:noFill/>
            <a:miter lim="800000"/>
            <a:headEnd/>
            <a:tailEnd/>
          </a:ln>
        </p:spPr>
        <p:txBody>
          <a:bodyPr wrap="none">
            <a:spAutoFit/>
          </a:bodyPr>
          <a:lstStyle/>
          <a:p>
            <a:r>
              <a:rPr lang="fr-BE" sz="1400">
                <a:latin typeface="Arial Narrow" pitchFamily="34" charset="0"/>
              </a:rPr>
              <a:t>18</a:t>
            </a:r>
            <a:endParaRPr lang="en-US" sz="1400">
              <a:latin typeface="Arial Narrow" pitchFamily="34" charset="0"/>
            </a:endParaRPr>
          </a:p>
        </p:txBody>
      </p:sp>
      <p:sp>
        <p:nvSpPr>
          <p:cNvPr id="40" name="ZoneTexte 105"/>
          <p:cNvSpPr txBox="1">
            <a:spLocks noChangeArrowheads="1"/>
          </p:cNvSpPr>
          <p:nvPr/>
        </p:nvSpPr>
        <p:spPr bwMode="auto">
          <a:xfrm>
            <a:off x="2291258" y="5553818"/>
            <a:ext cx="230119" cy="206968"/>
          </a:xfrm>
          <a:prstGeom prst="rect">
            <a:avLst/>
          </a:prstGeom>
          <a:noFill/>
          <a:ln w="9525">
            <a:noFill/>
            <a:miter lim="800000"/>
            <a:headEnd/>
            <a:tailEnd/>
          </a:ln>
        </p:spPr>
        <p:txBody>
          <a:bodyPr wrap="none">
            <a:spAutoFit/>
          </a:bodyPr>
          <a:lstStyle/>
          <a:p>
            <a:r>
              <a:rPr lang="fr-BE" sz="1400">
                <a:latin typeface="Arial Narrow" pitchFamily="34" charset="0"/>
              </a:rPr>
              <a:t>19</a:t>
            </a:r>
            <a:endParaRPr lang="en-US" sz="1400">
              <a:latin typeface="Arial Narrow" pitchFamily="34" charset="0"/>
            </a:endParaRPr>
          </a:p>
        </p:txBody>
      </p:sp>
      <p:sp>
        <p:nvSpPr>
          <p:cNvPr id="41" name="ZoneTexte 106"/>
          <p:cNvSpPr txBox="1">
            <a:spLocks noChangeArrowheads="1"/>
          </p:cNvSpPr>
          <p:nvPr/>
        </p:nvSpPr>
        <p:spPr bwMode="auto">
          <a:xfrm>
            <a:off x="2484317" y="5553818"/>
            <a:ext cx="230119" cy="206968"/>
          </a:xfrm>
          <a:prstGeom prst="rect">
            <a:avLst/>
          </a:prstGeom>
          <a:noFill/>
          <a:ln w="9525">
            <a:noFill/>
            <a:miter lim="800000"/>
            <a:headEnd/>
            <a:tailEnd/>
          </a:ln>
        </p:spPr>
        <p:txBody>
          <a:bodyPr wrap="none">
            <a:spAutoFit/>
          </a:bodyPr>
          <a:lstStyle/>
          <a:p>
            <a:r>
              <a:rPr lang="fr-BE" sz="1400">
                <a:latin typeface="Arial Narrow" pitchFamily="34" charset="0"/>
              </a:rPr>
              <a:t>20</a:t>
            </a:r>
            <a:endParaRPr lang="en-US" sz="1400">
              <a:latin typeface="Arial Narrow" pitchFamily="34" charset="0"/>
            </a:endParaRPr>
          </a:p>
        </p:txBody>
      </p:sp>
      <p:sp>
        <p:nvSpPr>
          <p:cNvPr id="42" name="ZoneTexte 107"/>
          <p:cNvSpPr txBox="1">
            <a:spLocks noChangeArrowheads="1"/>
          </p:cNvSpPr>
          <p:nvPr/>
        </p:nvSpPr>
        <p:spPr bwMode="auto">
          <a:xfrm>
            <a:off x="2678425" y="5553818"/>
            <a:ext cx="230119" cy="206968"/>
          </a:xfrm>
          <a:prstGeom prst="rect">
            <a:avLst/>
          </a:prstGeom>
          <a:noFill/>
          <a:ln w="9525">
            <a:noFill/>
            <a:miter lim="800000"/>
            <a:headEnd/>
            <a:tailEnd/>
          </a:ln>
        </p:spPr>
        <p:txBody>
          <a:bodyPr wrap="none">
            <a:spAutoFit/>
          </a:bodyPr>
          <a:lstStyle/>
          <a:p>
            <a:r>
              <a:rPr lang="fr-BE" sz="1400" dirty="0">
                <a:latin typeface="Arial Narrow" pitchFamily="34" charset="0"/>
              </a:rPr>
              <a:t>21</a:t>
            </a:r>
            <a:endParaRPr lang="en-US" sz="1400" dirty="0">
              <a:latin typeface="Arial Narrow" pitchFamily="34" charset="0"/>
            </a:endParaRPr>
          </a:p>
        </p:txBody>
      </p:sp>
      <p:cxnSp>
        <p:nvCxnSpPr>
          <p:cNvPr id="43" name="Connecteur droit 73"/>
          <p:cNvCxnSpPr>
            <a:cxnSpLocks noChangeShapeType="1"/>
          </p:cNvCxnSpPr>
          <p:nvPr/>
        </p:nvCxnSpPr>
        <p:spPr bwMode="auto">
          <a:xfrm>
            <a:off x="3057200" y="5476955"/>
            <a:ext cx="0" cy="96078"/>
          </a:xfrm>
          <a:prstGeom prst="line">
            <a:avLst/>
          </a:prstGeom>
          <a:noFill/>
          <a:ln w="9525" algn="ctr">
            <a:solidFill>
              <a:schemeClr val="bg1"/>
            </a:solidFill>
            <a:round/>
            <a:headEnd/>
            <a:tailEnd/>
          </a:ln>
        </p:spPr>
      </p:cxnSp>
      <p:sp>
        <p:nvSpPr>
          <p:cNvPr id="44" name="ZoneTexte 107"/>
          <p:cNvSpPr txBox="1">
            <a:spLocks noChangeArrowheads="1"/>
          </p:cNvSpPr>
          <p:nvPr/>
        </p:nvSpPr>
        <p:spPr bwMode="auto">
          <a:xfrm>
            <a:off x="2906110" y="5552750"/>
            <a:ext cx="176086" cy="206968"/>
          </a:xfrm>
          <a:prstGeom prst="rect">
            <a:avLst/>
          </a:prstGeom>
          <a:noFill/>
          <a:ln w="9525">
            <a:noFill/>
            <a:miter lim="800000"/>
            <a:headEnd/>
            <a:tailEnd/>
          </a:ln>
        </p:spPr>
        <p:txBody>
          <a:bodyPr wrap="none">
            <a:spAutoFit/>
          </a:bodyPr>
          <a:lstStyle/>
          <a:p>
            <a:r>
              <a:rPr lang="fr-BE" sz="1400">
                <a:latin typeface="Arial Narrow" pitchFamily="34" charset="0"/>
              </a:rPr>
              <a:t>0</a:t>
            </a:r>
            <a:endParaRPr lang="en-US" sz="1400">
              <a:latin typeface="Arial Narrow" pitchFamily="34" charset="0"/>
            </a:endParaRPr>
          </a:p>
        </p:txBody>
      </p:sp>
      <p:grpSp>
        <p:nvGrpSpPr>
          <p:cNvPr id="45" name="Group 142"/>
          <p:cNvGrpSpPr>
            <a:grpSpLocks/>
          </p:cNvGrpSpPr>
          <p:nvPr/>
        </p:nvGrpSpPr>
        <p:grpSpPr bwMode="auto">
          <a:xfrm>
            <a:off x="869544" y="5311487"/>
            <a:ext cx="190961" cy="96078"/>
            <a:chOff x="2381" y="2024"/>
            <a:chExt cx="271" cy="136"/>
          </a:xfrm>
        </p:grpSpPr>
        <p:sp>
          <p:nvSpPr>
            <p:cNvPr id="172" name="Oval 14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3" name="Oval 14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4" name="Oval 14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5" name="Oval 14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6" name="Oval 14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6" name="Group 148"/>
          <p:cNvGrpSpPr>
            <a:grpSpLocks/>
          </p:cNvGrpSpPr>
          <p:nvPr/>
        </p:nvGrpSpPr>
        <p:grpSpPr bwMode="auto">
          <a:xfrm>
            <a:off x="679632" y="5311487"/>
            <a:ext cx="190961" cy="96078"/>
            <a:chOff x="2381" y="2024"/>
            <a:chExt cx="271" cy="136"/>
          </a:xfrm>
        </p:grpSpPr>
        <p:sp>
          <p:nvSpPr>
            <p:cNvPr id="167" name="Oval 14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8" name="Oval 15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9" name="Oval 15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0" name="Oval 15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1" name="Oval 15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7" name="Group 154"/>
          <p:cNvGrpSpPr>
            <a:grpSpLocks/>
          </p:cNvGrpSpPr>
          <p:nvPr/>
        </p:nvGrpSpPr>
        <p:grpSpPr bwMode="auto">
          <a:xfrm>
            <a:off x="535887" y="5311487"/>
            <a:ext cx="190961" cy="96078"/>
            <a:chOff x="2381" y="2024"/>
            <a:chExt cx="271" cy="136"/>
          </a:xfrm>
        </p:grpSpPr>
        <p:sp>
          <p:nvSpPr>
            <p:cNvPr id="162" name="Oval 15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3" name="Oval 15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4" name="Oval 15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5" name="Oval 15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6" name="Oval 15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8" name="Group 178"/>
          <p:cNvGrpSpPr>
            <a:grpSpLocks/>
          </p:cNvGrpSpPr>
          <p:nvPr/>
        </p:nvGrpSpPr>
        <p:grpSpPr bwMode="auto">
          <a:xfrm>
            <a:off x="1964945" y="5311487"/>
            <a:ext cx="190961" cy="96078"/>
            <a:chOff x="2381" y="2024"/>
            <a:chExt cx="271" cy="136"/>
          </a:xfrm>
        </p:grpSpPr>
        <p:sp>
          <p:nvSpPr>
            <p:cNvPr id="157" name="Oval 17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8" name="Oval 18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9" name="Oval 18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0" name="Oval 18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1" name="Oval 18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9" name="Group 184"/>
          <p:cNvGrpSpPr>
            <a:grpSpLocks/>
          </p:cNvGrpSpPr>
          <p:nvPr/>
        </p:nvGrpSpPr>
        <p:grpSpPr bwMode="auto">
          <a:xfrm>
            <a:off x="1775034" y="5311487"/>
            <a:ext cx="190961" cy="96078"/>
            <a:chOff x="2381" y="2024"/>
            <a:chExt cx="271" cy="136"/>
          </a:xfrm>
        </p:grpSpPr>
        <p:sp>
          <p:nvSpPr>
            <p:cNvPr id="152" name="Oval 18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3" name="Oval 18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4" name="Oval 18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5" name="Oval 18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6" name="Oval 18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0" name="Group 190"/>
          <p:cNvGrpSpPr>
            <a:grpSpLocks/>
          </p:cNvGrpSpPr>
          <p:nvPr/>
        </p:nvGrpSpPr>
        <p:grpSpPr bwMode="auto">
          <a:xfrm>
            <a:off x="1631289" y="5311487"/>
            <a:ext cx="190961" cy="96078"/>
            <a:chOff x="2381" y="2024"/>
            <a:chExt cx="271" cy="136"/>
          </a:xfrm>
        </p:grpSpPr>
        <p:sp>
          <p:nvSpPr>
            <p:cNvPr id="147" name="Oval 19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8" name="Oval 19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9" name="Oval 19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0" name="Oval 19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1" name="Oval 19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1" name="Group 196"/>
          <p:cNvGrpSpPr>
            <a:grpSpLocks/>
          </p:cNvGrpSpPr>
          <p:nvPr/>
        </p:nvGrpSpPr>
        <p:grpSpPr bwMode="auto">
          <a:xfrm>
            <a:off x="1441377" y="5311487"/>
            <a:ext cx="190961" cy="96078"/>
            <a:chOff x="2381" y="2024"/>
            <a:chExt cx="271" cy="136"/>
          </a:xfrm>
        </p:grpSpPr>
        <p:sp>
          <p:nvSpPr>
            <p:cNvPr id="142" name="Oval 19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3" name="Oval 19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4" name="Oval 19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5" name="Oval 20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6" name="Oval 20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2" name="Group 202"/>
          <p:cNvGrpSpPr>
            <a:grpSpLocks/>
          </p:cNvGrpSpPr>
          <p:nvPr/>
        </p:nvGrpSpPr>
        <p:grpSpPr bwMode="auto">
          <a:xfrm>
            <a:off x="1251465" y="5311487"/>
            <a:ext cx="190961" cy="96078"/>
            <a:chOff x="2381" y="2024"/>
            <a:chExt cx="271" cy="136"/>
          </a:xfrm>
        </p:grpSpPr>
        <p:sp>
          <p:nvSpPr>
            <p:cNvPr id="137" name="Oval 20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8" name="Oval 20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9" name="Oval 20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0" name="Oval 20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1" name="Oval 20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3" name="Group 208"/>
          <p:cNvGrpSpPr>
            <a:grpSpLocks/>
          </p:cNvGrpSpPr>
          <p:nvPr/>
        </p:nvGrpSpPr>
        <p:grpSpPr bwMode="auto">
          <a:xfrm>
            <a:off x="1060504" y="5311487"/>
            <a:ext cx="190961" cy="96078"/>
            <a:chOff x="2381" y="2024"/>
            <a:chExt cx="271" cy="136"/>
          </a:xfrm>
        </p:grpSpPr>
        <p:sp>
          <p:nvSpPr>
            <p:cNvPr id="132" name="Oval 20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3" name="Oval 21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4" name="Oval 21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5" name="Oval 21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6" name="Oval 21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4" name="Group 214"/>
          <p:cNvGrpSpPr>
            <a:grpSpLocks/>
          </p:cNvGrpSpPr>
          <p:nvPr/>
        </p:nvGrpSpPr>
        <p:grpSpPr bwMode="auto">
          <a:xfrm>
            <a:off x="2822171" y="5311487"/>
            <a:ext cx="190961" cy="96078"/>
            <a:chOff x="2381" y="2024"/>
            <a:chExt cx="271" cy="136"/>
          </a:xfrm>
        </p:grpSpPr>
        <p:sp>
          <p:nvSpPr>
            <p:cNvPr id="127" name="Oval 21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8" name="Oval 21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9" name="Oval 21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0" name="Oval 21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1" name="Oval 21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5" name="Group 220"/>
          <p:cNvGrpSpPr>
            <a:grpSpLocks/>
          </p:cNvGrpSpPr>
          <p:nvPr/>
        </p:nvGrpSpPr>
        <p:grpSpPr bwMode="auto">
          <a:xfrm>
            <a:off x="2678425" y="5311487"/>
            <a:ext cx="190961" cy="96078"/>
            <a:chOff x="2381" y="2024"/>
            <a:chExt cx="271" cy="136"/>
          </a:xfrm>
        </p:grpSpPr>
        <p:sp>
          <p:nvSpPr>
            <p:cNvPr id="122" name="Oval 22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3" name="Oval 22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4" name="Oval 22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5" name="Oval 22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6" name="Oval 22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6" name="Group 226"/>
          <p:cNvGrpSpPr>
            <a:grpSpLocks/>
          </p:cNvGrpSpPr>
          <p:nvPr/>
        </p:nvGrpSpPr>
        <p:grpSpPr bwMode="auto">
          <a:xfrm>
            <a:off x="2488514" y="5311487"/>
            <a:ext cx="190961" cy="96078"/>
            <a:chOff x="2381" y="2024"/>
            <a:chExt cx="271" cy="136"/>
          </a:xfrm>
        </p:grpSpPr>
        <p:sp>
          <p:nvSpPr>
            <p:cNvPr id="117" name="Oval 22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8" name="Oval 22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9" name="Oval 22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0" name="Oval 23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1" name="Oval 23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7" name="Group 232"/>
          <p:cNvGrpSpPr>
            <a:grpSpLocks/>
          </p:cNvGrpSpPr>
          <p:nvPr/>
        </p:nvGrpSpPr>
        <p:grpSpPr bwMode="auto">
          <a:xfrm>
            <a:off x="2298603" y="5311487"/>
            <a:ext cx="190961" cy="96078"/>
            <a:chOff x="2381" y="2024"/>
            <a:chExt cx="271" cy="136"/>
          </a:xfrm>
        </p:grpSpPr>
        <p:sp>
          <p:nvSpPr>
            <p:cNvPr id="112" name="Oval 23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3" name="Oval 23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4" name="Oval 23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5" name="Oval 23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6" name="Oval 23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8" name="Group 238"/>
          <p:cNvGrpSpPr>
            <a:grpSpLocks/>
          </p:cNvGrpSpPr>
          <p:nvPr/>
        </p:nvGrpSpPr>
        <p:grpSpPr bwMode="auto">
          <a:xfrm>
            <a:off x="2107641" y="5311487"/>
            <a:ext cx="190961" cy="96078"/>
            <a:chOff x="2381" y="2024"/>
            <a:chExt cx="271" cy="136"/>
          </a:xfrm>
        </p:grpSpPr>
        <p:sp>
          <p:nvSpPr>
            <p:cNvPr id="107" name="Oval 23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8" name="Oval 24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9" name="Oval 24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0" name="Oval 24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1" name="Oval 24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60" name="Group 296"/>
          <p:cNvGrpSpPr>
            <a:grpSpLocks/>
          </p:cNvGrpSpPr>
          <p:nvPr/>
        </p:nvGrpSpPr>
        <p:grpSpPr bwMode="auto">
          <a:xfrm>
            <a:off x="679632" y="5021119"/>
            <a:ext cx="238176" cy="290369"/>
            <a:chOff x="975" y="3158"/>
            <a:chExt cx="227" cy="272"/>
          </a:xfrm>
        </p:grpSpPr>
        <p:sp>
          <p:nvSpPr>
            <p:cNvPr id="98" name="Oval 29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99" name="Oval 298"/>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0" name="Oval 299"/>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1" name="Oval 300"/>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2" name="Oval 301"/>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3" name="Oval 302"/>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4" name="Oval 303"/>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5" name="Oval 304"/>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6" name="Oval 305"/>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grpSp>
      <p:sp>
        <p:nvSpPr>
          <p:cNvPr id="61" name="Oval 306"/>
          <p:cNvSpPr>
            <a:spLocks noChangeArrowheads="1"/>
          </p:cNvSpPr>
          <p:nvPr/>
        </p:nvSpPr>
        <p:spPr bwMode="auto">
          <a:xfrm rot="558167">
            <a:off x="1356738" y="3964981"/>
            <a:ext cx="332607" cy="339475"/>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grpSp>
        <p:nvGrpSpPr>
          <p:cNvPr id="62" name="Group 318"/>
          <p:cNvGrpSpPr>
            <a:grpSpLocks/>
          </p:cNvGrpSpPr>
          <p:nvPr/>
        </p:nvGrpSpPr>
        <p:grpSpPr bwMode="auto">
          <a:xfrm>
            <a:off x="1652315" y="3504940"/>
            <a:ext cx="708234" cy="556185"/>
            <a:chOff x="3673" y="1783"/>
            <a:chExt cx="675" cy="521"/>
          </a:xfrm>
        </p:grpSpPr>
        <p:sp>
          <p:nvSpPr>
            <p:cNvPr id="95" name="Oval 319"/>
            <p:cNvSpPr>
              <a:spLocks noChangeArrowheads="1"/>
            </p:cNvSpPr>
            <p:nvPr/>
          </p:nvSpPr>
          <p:spPr bwMode="auto">
            <a:xfrm rot="558167">
              <a:off x="3673" y="1987"/>
              <a:ext cx="317" cy="317"/>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96" name="Oval 320"/>
            <p:cNvSpPr>
              <a:spLocks noChangeArrowheads="1"/>
            </p:cNvSpPr>
            <p:nvPr/>
          </p:nvSpPr>
          <p:spPr bwMode="auto">
            <a:xfrm rot="558167">
              <a:off x="3986" y="1783"/>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grpSp>
      <p:sp>
        <p:nvSpPr>
          <p:cNvPr id="63" name="Oval 327"/>
          <p:cNvSpPr>
            <a:spLocks noChangeArrowheads="1"/>
          </p:cNvSpPr>
          <p:nvPr/>
        </p:nvSpPr>
        <p:spPr bwMode="auto">
          <a:xfrm>
            <a:off x="1059456" y="4198051"/>
            <a:ext cx="286441" cy="290369"/>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sp>
        <p:nvSpPr>
          <p:cNvPr id="64" name="Oval 330"/>
          <p:cNvSpPr>
            <a:spLocks noChangeArrowheads="1"/>
          </p:cNvSpPr>
          <p:nvPr/>
        </p:nvSpPr>
        <p:spPr bwMode="auto">
          <a:xfrm rot="655987">
            <a:off x="763022" y="4701887"/>
            <a:ext cx="189911" cy="194291"/>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5" name="Oval 331"/>
          <p:cNvSpPr>
            <a:spLocks noChangeArrowheads="1"/>
          </p:cNvSpPr>
          <p:nvPr/>
        </p:nvSpPr>
        <p:spPr bwMode="auto">
          <a:xfrm rot="655987">
            <a:off x="836534" y="4568560"/>
            <a:ext cx="190961" cy="193224"/>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6" name="Oval 332"/>
          <p:cNvSpPr>
            <a:spLocks noChangeArrowheads="1"/>
          </p:cNvSpPr>
          <p:nvPr/>
        </p:nvSpPr>
        <p:spPr bwMode="auto">
          <a:xfrm rot="655987">
            <a:off x="957346" y="4444435"/>
            <a:ext cx="190961" cy="193224"/>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7" name="Oval 339"/>
          <p:cNvSpPr>
            <a:spLocks noChangeArrowheads="1"/>
          </p:cNvSpPr>
          <p:nvPr/>
        </p:nvSpPr>
        <p:spPr bwMode="auto">
          <a:xfrm>
            <a:off x="679632" y="4875935"/>
            <a:ext cx="189911" cy="193224"/>
          </a:xfrm>
          <a:prstGeom prst="ellipse">
            <a:avLst/>
          </a:prstGeom>
          <a:solidFill>
            <a:srgbClr val="FF9933"/>
          </a:solidFill>
          <a:ln w="9525">
            <a:solidFill>
              <a:schemeClr val="tx1"/>
            </a:solidFill>
            <a:round/>
            <a:headEnd/>
            <a:tailEnd/>
          </a:ln>
        </p:spPr>
        <p:txBody>
          <a:bodyPr wrap="none" anchor="ctr"/>
          <a:lstStyle/>
          <a:p>
            <a:pPr algn="ctr"/>
            <a:endParaRPr lang="fr-FR"/>
          </a:p>
        </p:txBody>
      </p:sp>
      <p:grpSp>
        <p:nvGrpSpPr>
          <p:cNvPr id="73" name="Group 365"/>
          <p:cNvGrpSpPr>
            <a:grpSpLocks/>
          </p:cNvGrpSpPr>
          <p:nvPr/>
        </p:nvGrpSpPr>
        <p:grpSpPr bwMode="auto">
          <a:xfrm>
            <a:off x="2012162" y="2890423"/>
            <a:ext cx="285392" cy="2518310"/>
            <a:chOff x="3969" y="1207"/>
            <a:chExt cx="272" cy="2359"/>
          </a:xfrm>
        </p:grpSpPr>
        <p:sp>
          <p:nvSpPr>
            <p:cNvPr id="92" name="AutoShape 359"/>
            <p:cNvSpPr>
              <a:spLocks noChangeArrowheads="1"/>
            </p:cNvSpPr>
            <p:nvPr/>
          </p:nvSpPr>
          <p:spPr bwMode="auto">
            <a:xfrm>
              <a:off x="3969" y="2523"/>
              <a:ext cx="91" cy="1043"/>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3" name="AutoShape 360"/>
            <p:cNvSpPr>
              <a:spLocks noChangeArrowheads="1"/>
            </p:cNvSpPr>
            <p:nvPr/>
          </p:nvSpPr>
          <p:spPr bwMode="auto">
            <a:xfrm>
              <a:off x="4059" y="1706"/>
              <a:ext cx="91" cy="1860"/>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4" name="AutoShape 361"/>
            <p:cNvSpPr>
              <a:spLocks noChangeArrowheads="1"/>
            </p:cNvSpPr>
            <p:nvPr/>
          </p:nvSpPr>
          <p:spPr bwMode="auto">
            <a:xfrm>
              <a:off x="4150" y="1207"/>
              <a:ext cx="91" cy="2359"/>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grpSp>
      <p:cxnSp>
        <p:nvCxnSpPr>
          <p:cNvPr id="74" name="Connecteur droit 50"/>
          <p:cNvCxnSpPr>
            <a:cxnSpLocks noChangeShapeType="1"/>
          </p:cNvCxnSpPr>
          <p:nvPr/>
        </p:nvCxnSpPr>
        <p:spPr bwMode="auto">
          <a:xfrm>
            <a:off x="535887" y="5407031"/>
            <a:ext cx="2634106" cy="960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Connecteur droit 62"/>
          <p:cNvCxnSpPr>
            <a:cxnSpLocks noChangeShapeType="1"/>
          </p:cNvCxnSpPr>
          <p:nvPr/>
        </p:nvCxnSpPr>
        <p:spPr bwMode="auto">
          <a:xfrm>
            <a:off x="724749" y="5386748"/>
            <a:ext cx="0" cy="971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 name="Connecteur droit 63"/>
          <p:cNvCxnSpPr>
            <a:cxnSpLocks noChangeShapeType="1"/>
          </p:cNvCxnSpPr>
          <p:nvPr/>
        </p:nvCxnSpPr>
        <p:spPr bwMode="auto">
          <a:xfrm>
            <a:off x="916759" y="5386748"/>
            <a:ext cx="0" cy="971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7" name="Connecteur droit 64"/>
          <p:cNvCxnSpPr>
            <a:cxnSpLocks noChangeShapeType="1"/>
          </p:cNvCxnSpPr>
          <p:nvPr/>
        </p:nvCxnSpPr>
        <p:spPr bwMode="auto">
          <a:xfrm>
            <a:off x="1111917" y="5386748"/>
            <a:ext cx="0" cy="971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8" name="Connecteur droit 65"/>
          <p:cNvCxnSpPr>
            <a:cxnSpLocks noChangeShapeType="1"/>
          </p:cNvCxnSpPr>
          <p:nvPr/>
        </p:nvCxnSpPr>
        <p:spPr bwMode="auto">
          <a:xfrm>
            <a:off x="1304977" y="5386748"/>
            <a:ext cx="0" cy="971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9" name="Connecteur droit 66"/>
          <p:cNvCxnSpPr>
            <a:cxnSpLocks noChangeShapeType="1"/>
          </p:cNvCxnSpPr>
          <p:nvPr/>
        </p:nvCxnSpPr>
        <p:spPr bwMode="auto">
          <a:xfrm>
            <a:off x="1499085" y="5386748"/>
            <a:ext cx="0" cy="971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 name="Connecteur droit 67"/>
          <p:cNvCxnSpPr>
            <a:cxnSpLocks noChangeShapeType="1"/>
          </p:cNvCxnSpPr>
          <p:nvPr/>
        </p:nvCxnSpPr>
        <p:spPr bwMode="auto">
          <a:xfrm>
            <a:off x="1693194" y="5386748"/>
            <a:ext cx="0" cy="971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1" name="Connecteur droit 68"/>
          <p:cNvCxnSpPr>
            <a:cxnSpLocks noChangeShapeType="1"/>
          </p:cNvCxnSpPr>
          <p:nvPr/>
        </p:nvCxnSpPr>
        <p:spPr bwMode="auto">
          <a:xfrm>
            <a:off x="1887302" y="5386748"/>
            <a:ext cx="0" cy="971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2" name="Connecteur droit 69"/>
          <p:cNvCxnSpPr>
            <a:cxnSpLocks noChangeShapeType="1"/>
          </p:cNvCxnSpPr>
          <p:nvPr/>
        </p:nvCxnSpPr>
        <p:spPr bwMode="auto">
          <a:xfrm>
            <a:off x="2081411" y="5386748"/>
            <a:ext cx="0" cy="971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3" name="Connecteur droit 70"/>
          <p:cNvCxnSpPr>
            <a:cxnSpLocks noChangeShapeType="1"/>
          </p:cNvCxnSpPr>
          <p:nvPr/>
        </p:nvCxnSpPr>
        <p:spPr bwMode="auto">
          <a:xfrm>
            <a:off x="2274470" y="5386748"/>
            <a:ext cx="0" cy="971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4" name="Connecteur droit 71"/>
          <p:cNvCxnSpPr>
            <a:cxnSpLocks noChangeShapeType="1"/>
          </p:cNvCxnSpPr>
          <p:nvPr/>
        </p:nvCxnSpPr>
        <p:spPr bwMode="auto">
          <a:xfrm>
            <a:off x="2467530" y="5386748"/>
            <a:ext cx="0" cy="971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5" name="Connecteur droit 72"/>
          <p:cNvCxnSpPr>
            <a:cxnSpLocks noChangeShapeType="1"/>
          </p:cNvCxnSpPr>
          <p:nvPr/>
        </p:nvCxnSpPr>
        <p:spPr bwMode="auto">
          <a:xfrm>
            <a:off x="2661638" y="5386748"/>
            <a:ext cx="0" cy="971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Connecteur droit 73"/>
          <p:cNvCxnSpPr>
            <a:cxnSpLocks noChangeShapeType="1"/>
          </p:cNvCxnSpPr>
          <p:nvPr/>
        </p:nvCxnSpPr>
        <p:spPr bwMode="auto">
          <a:xfrm>
            <a:off x="2855747" y="5386748"/>
            <a:ext cx="0" cy="971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7" name="Connecteur droit 73"/>
          <p:cNvCxnSpPr>
            <a:cxnSpLocks noChangeShapeType="1"/>
          </p:cNvCxnSpPr>
          <p:nvPr/>
        </p:nvCxnSpPr>
        <p:spPr bwMode="auto">
          <a:xfrm>
            <a:off x="3040412" y="5407031"/>
            <a:ext cx="0" cy="9607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78" name="Group 151"/>
          <p:cNvGrpSpPr>
            <a:grpSpLocks/>
          </p:cNvGrpSpPr>
          <p:nvPr/>
        </p:nvGrpSpPr>
        <p:grpSpPr bwMode="auto">
          <a:xfrm>
            <a:off x="179512" y="2287128"/>
            <a:ext cx="403904" cy="3143021"/>
            <a:chOff x="476" y="572"/>
            <a:chExt cx="354" cy="2850"/>
          </a:xfrm>
        </p:grpSpPr>
        <p:sp>
          <p:nvSpPr>
            <p:cNvPr id="179" name="Text Box 128"/>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180" name="Group 150"/>
            <p:cNvGrpSpPr>
              <a:grpSpLocks/>
            </p:cNvGrpSpPr>
            <p:nvPr/>
          </p:nvGrpSpPr>
          <p:grpSpPr bwMode="auto">
            <a:xfrm>
              <a:off x="476" y="572"/>
              <a:ext cx="354" cy="2800"/>
              <a:chOff x="463" y="675"/>
              <a:chExt cx="354" cy="2800"/>
            </a:xfrm>
          </p:grpSpPr>
          <p:grpSp>
            <p:nvGrpSpPr>
              <p:cNvPr id="181" name="Group 147"/>
              <p:cNvGrpSpPr>
                <a:grpSpLocks/>
              </p:cNvGrpSpPr>
              <p:nvPr/>
            </p:nvGrpSpPr>
            <p:grpSpPr bwMode="auto">
              <a:xfrm>
                <a:off x="521" y="935"/>
                <a:ext cx="296" cy="2540"/>
                <a:chOff x="521" y="935"/>
                <a:chExt cx="296" cy="2540"/>
              </a:xfrm>
            </p:grpSpPr>
            <p:sp>
              <p:nvSpPr>
                <p:cNvPr id="183" name="Line 108"/>
                <p:cNvSpPr>
                  <a:spLocks noChangeShapeType="1"/>
                </p:cNvSpPr>
                <p:nvPr/>
              </p:nvSpPr>
              <p:spPr bwMode="auto">
                <a:xfrm flipV="1">
                  <a:off x="521" y="981"/>
                  <a:ext cx="0" cy="249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4" name="Line 109"/>
                <p:cNvSpPr>
                  <a:spLocks noChangeShapeType="1"/>
                </p:cNvSpPr>
                <p:nvPr/>
              </p:nvSpPr>
              <p:spPr bwMode="auto">
                <a:xfrm>
                  <a:off x="521" y="347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5" name="Line 110"/>
                <p:cNvSpPr>
                  <a:spLocks noChangeShapeType="1"/>
                </p:cNvSpPr>
                <p:nvPr/>
              </p:nvSpPr>
              <p:spPr bwMode="auto">
                <a:xfrm>
                  <a:off x="521" y="333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6" name="Line 111"/>
                <p:cNvSpPr>
                  <a:spLocks noChangeShapeType="1"/>
                </p:cNvSpPr>
                <p:nvPr/>
              </p:nvSpPr>
              <p:spPr bwMode="auto">
                <a:xfrm>
                  <a:off x="521" y="320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7" name="Line 112"/>
                <p:cNvSpPr>
                  <a:spLocks noChangeShapeType="1"/>
                </p:cNvSpPr>
                <p:nvPr/>
              </p:nvSpPr>
              <p:spPr bwMode="auto">
                <a:xfrm>
                  <a:off x="521" y="306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8" name="Line 113"/>
                <p:cNvSpPr>
                  <a:spLocks noChangeShapeType="1"/>
                </p:cNvSpPr>
                <p:nvPr/>
              </p:nvSpPr>
              <p:spPr bwMode="auto">
                <a:xfrm>
                  <a:off x="521" y="293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9" name="Line 114"/>
                <p:cNvSpPr>
                  <a:spLocks noChangeShapeType="1"/>
                </p:cNvSpPr>
                <p:nvPr/>
              </p:nvSpPr>
              <p:spPr bwMode="auto">
                <a:xfrm>
                  <a:off x="521" y="279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0" name="Line 115"/>
                <p:cNvSpPr>
                  <a:spLocks noChangeShapeType="1"/>
                </p:cNvSpPr>
                <p:nvPr/>
              </p:nvSpPr>
              <p:spPr bwMode="auto">
                <a:xfrm>
                  <a:off x="521" y="265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1" name="Line 116"/>
                <p:cNvSpPr>
                  <a:spLocks noChangeShapeType="1"/>
                </p:cNvSpPr>
                <p:nvPr/>
              </p:nvSpPr>
              <p:spPr bwMode="auto">
                <a:xfrm>
                  <a:off x="521" y="252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2" name="Line 117"/>
                <p:cNvSpPr>
                  <a:spLocks noChangeShapeType="1"/>
                </p:cNvSpPr>
                <p:nvPr/>
              </p:nvSpPr>
              <p:spPr bwMode="auto">
                <a:xfrm>
                  <a:off x="521" y="238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3" name="Line 118"/>
                <p:cNvSpPr>
                  <a:spLocks noChangeShapeType="1"/>
                </p:cNvSpPr>
                <p:nvPr/>
              </p:nvSpPr>
              <p:spPr bwMode="auto">
                <a:xfrm>
                  <a:off x="521" y="225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4" name="Line 119"/>
                <p:cNvSpPr>
                  <a:spLocks noChangeShapeType="1"/>
                </p:cNvSpPr>
                <p:nvPr/>
              </p:nvSpPr>
              <p:spPr bwMode="auto">
                <a:xfrm>
                  <a:off x="521" y="211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6" name="Line 120"/>
                <p:cNvSpPr>
                  <a:spLocks noChangeShapeType="1"/>
                </p:cNvSpPr>
                <p:nvPr/>
              </p:nvSpPr>
              <p:spPr bwMode="auto">
                <a:xfrm>
                  <a:off x="521" y="197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7" name="Line 121"/>
                <p:cNvSpPr>
                  <a:spLocks noChangeShapeType="1"/>
                </p:cNvSpPr>
                <p:nvPr/>
              </p:nvSpPr>
              <p:spPr bwMode="auto">
                <a:xfrm>
                  <a:off x="521" y="184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8" name="Line 122"/>
                <p:cNvSpPr>
                  <a:spLocks noChangeShapeType="1"/>
                </p:cNvSpPr>
                <p:nvPr/>
              </p:nvSpPr>
              <p:spPr bwMode="auto">
                <a:xfrm>
                  <a:off x="521" y="170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0" name="Line 123"/>
                <p:cNvSpPr>
                  <a:spLocks noChangeShapeType="1"/>
                </p:cNvSpPr>
                <p:nvPr/>
              </p:nvSpPr>
              <p:spPr bwMode="auto">
                <a:xfrm>
                  <a:off x="521" y="1570"/>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1" name="Line 124"/>
                <p:cNvSpPr>
                  <a:spLocks noChangeShapeType="1"/>
                </p:cNvSpPr>
                <p:nvPr/>
              </p:nvSpPr>
              <p:spPr bwMode="auto">
                <a:xfrm>
                  <a:off x="521" y="1434"/>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3" name="Line 125"/>
                <p:cNvSpPr>
                  <a:spLocks noChangeShapeType="1"/>
                </p:cNvSpPr>
                <p:nvPr/>
              </p:nvSpPr>
              <p:spPr bwMode="auto">
                <a:xfrm>
                  <a:off x="521" y="1298"/>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4" name="Line 126"/>
                <p:cNvSpPr>
                  <a:spLocks noChangeShapeType="1"/>
                </p:cNvSpPr>
                <p:nvPr/>
              </p:nvSpPr>
              <p:spPr bwMode="auto">
                <a:xfrm>
                  <a:off x="521" y="116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5" name="Line 127"/>
                <p:cNvSpPr>
                  <a:spLocks noChangeShapeType="1"/>
                </p:cNvSpPr>
                <p:nvPr/>
              </p:nvSpPr>
              <p:spPr bwMode="auto">
                <a:xfrm>
                  <a:off x="521" y="102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6" name="Text Box 129"/>
                <p:cNvSpPr txBox="1">
                  <a:spLocks noChangeArrowheads="1"/>
                </p:cNvSpPr>
                <p:nvPr/>
              </p:nvSpPr>
              <p:spPr bwMode="auto">
                <a:xfrm>
                  <a:off x="612" y="2432"/>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08" name="Text Box 130"/>
                <p:cNvSpPr txBox="1">
                  <a:spLocks noChangeArrowheads="1"/>
                </p:cNvSpPr>
                <p:nvPr/>
              </p:nvSpPr>
              <p:spPr bwMode="auto">
                <a:xfrm>
                  <a:off x="612" y="256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11" name="Text Box 131"/>
                <p:cNvSpPr txBox="1">
                  <a:spLocks noChangeArrowheads="1"/>
                </p:cNvSpPr>
                <p:nvPr/>
              </p:nvSpPr>
              <p:spPr bwMode="auto">
                <a:xfrm>
                  <a:off x="612" y="270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12" name="Text Box 132"/>
                <p:cNvSpPr txBox="1">
                  <a:spLocks noChangeArrowheads="1"/>
                </p:cNvSpPr>
                <p:nvPr/>
              </p:nvSpPr>
              <p:spPr bwMode="auto">
                <a:xfrm>
                  <a:off x="612" y="2840"/>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13" name="Text Box 133"/>
                <p:cNvSpPr txBox="1">
                  <a:spLocks noChangeArrowheads="1"/>
                </p:cNvSpPr>
                <p:nvPr/>
              </p:nvSpPr>
              <p:spPr bwMode="auto">
                <a:xfrm>
                  <a:off x="612" y="297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15" name="Text Box 134"/>
                <p:cNvSpPr txBox="1">
                  <a:spLocks noChangeArrowheads="1"/>
                </p:cNvSpPr>
                <p:nvPr/>
              </p:nvSpPr>
              <p:spPr bwMode="auto">
                <a:xfrm>
                  <a:off x="612" y="31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16" name="Text Box 135"/>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17" name="Text Box 136"/>
                <p:cNvSpPr txBox="1">
                  <a:spLocks noChangeArrowheads="1"/>
                </p:cNvSpPr>
                <p:nvPr/>
              </p:nvSpPr>
              <p:spPr bwMode="auto">
                <a:xfrm>
                  <a:off x="612" y="134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18" name="Text Box 137"/>
                <p:cNvSpPr txBox="1">
                  <a:spLocks noChangeArrowheads="1"/>
                </p:cNvSpPr>
                <p:nvPr/>
              </p:nvSpPr>
              <p:spPr bwMode="auto">
                <a:xfrm>
                  <a:off x="612" y="229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19" name="Text Box 138"/>
                <p:cNvSpPr txBox="1">
                  <a:spLocks noChangeArrowheads="1"/>
                </p:cNvSpPr>
                <p:nvPr/>
              </p:nvSpPr>
              <p:spPr bwMode="auto">
                <a:xfrm>
                  <a:off x="612" y="148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21" name="Text Box 139"/>
                <p:cNvSpPr txBox="1">
                  <a:spLocks noChangeArrowheads="1"/>
                </p:cNvSpPr>
                <p:nvPr/>
              </p:nvSpPr>
              <p:spPr bwMode="auto">
                <a:xfrm>
                  <a:off x="612" y="161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22" name="Text Box 140"/>
                <p:cNvSpPr txBox="1">
                  <a:spLocks noChangeArrowheads="1"/>
                </p:cNvSpPr>
                <p:nvPr/>
              </p:nvSpPr>
              <p:spPr bwMode="auto">
                <a:xfrm>
                  <a:off x="612" y="1752"/>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23" name="Text Box 141"/>
                <p:cNvSpPr txBox="1">
                  <a:spLocks noChangeArrowheads="1"/>
                </p:cNvSpPr>
                <p:nvPr/>
              </p:nvSpPr>
              <p:spPr bwMode="auto">
                <a:xfrm>
                  <a:off x="612" y="1888"/>
                  <a:ext cx="2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dirty="0" smtClean="0">
                      <a:solidFill>
                        <a:schemeClr val="tx1"/>
                      </a:solidFill>
                    </a:rPr>
                    <a:t>13</a:t>
                  </a:r>
                  <a:endParaRPr lang="fr-FR" altLang="fr-FR" sz="1200" dirty="0">
                    <a:solidFill>
                      <a:schemeClr val="tx1"/>
                    </a:solidFill>
                  </a:endParaRPr>
                </a:p>
              </p:txBody>
            </p:sp>
            <p:sp>
              <p:nvSpPr>
                <p:cNvPr id="224" name="Text Box 142"/>
                <p:cNvSpPr txBox="1">
                  <a:spLocks noChangeArrowheads="1"/>
                </p:cNvSpPr>
                <p:nvPr/>
              </p:nvSpPr>
              <p:spPr bwMode="auto">
                <a:xfrm>
                  <a:off x="612" y="202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25" name="Text Box 143"/>
                <p:cNvSpPr txBox="1">
                  <a:spLocks noChangeArrowheads="1"/>
                </p:cNvSpPr>
                <p:nvPr/>
              </p:nvSpPr>
              <p:spPr bwMode="auto">
                <a:xfrm>
                  <a:off x="612" y="216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26" name="Text Box 144"/>
                <p:cNvSpPr txBox="1">
                  <a:spLocks noChangeArrowheads="1"/>
                </p:cNvSpPr>
                <p:nvPr/>
              </p:nvSpPr>
              <p:spPr bwMode="auto">
                <a:xfrm>
                  <a:off x="612" y="1207"/>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27" name="Text Box 145"/>
                <p:cNvSpPr txBox="1">
                  <a:spLocks noChangeArrowheads="1"/>
                </p:cNvSpPr>
                <p:nvPr/>
              </p:nvSpPr>
              <p:spPr bwMode="auto">
                <a:xfrm>
                  <a:off x="612" y="935"/>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28" name="Text Box 146"/>
                <p:cNvSpPr txBox="1">
                  <a:spLocks noChangeArrowheads="1"/>
                </p:cNvSpPr>
                <p:nvPr/>
              </p:nvSpPr>
              <p:spPr bwMode="auto">
                <a:xfrm>
                  <a:off x="612" y="1071"/>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182" name="Text Box 149"/>
              <p:cNvSpPr txBox="1">
                <a:spLocks noChangeArrowheads="1"/>
              </p:cNvSpPr>
              <p:nvPr/>
            </p:nvSpPr>
            <p:spPr bwMode="auto">
              <a:xfrm>
                <a:off x="463" y="675"/>
                <a:ext cx="3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800" dirty="0">
                    <a:solidFill>
                      <a:schemeClr val="tx1"/>
                    </a:solidFill>
                  </a:rPr>
                  <a:t>mm</a:t>
                </a:r>
                <a:endParaRPr lang="fr-FR" altLang="fr-FR" sz="1800" dirty="0">
                  <a:solidFill>
                    <a:schemeClr val="tx1"/>
                  </a:solidFill>
                </a:endParaRPr>
              </a:p>
            </p:txBody>
          </p:sp>
        </p:grpSp>
      </p:grpSp>
      <p:sp>
        <p:nvSpPr>
          <p:cNvPr id="6" name="Rectangle 5"/>
          <p:cNvSpPr/>
          <p:nvPr/>
        </p:nvSpPr>
        <p:spPr>
          <a:xfrm>
            <a:off x="214763" y="4167998"/>
            <a:ext cx="1165029" cy="320421"/>
          </a:xfrm>
          <a:prstGeom prst="rect">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8" name="Rectangle 457"/>
          <p:cNvSpPr/>
          <p:nvPr/>
        </p:nvSpPr>
        <p:spPr>
          <a:xfrm>
            <a:off x="661438" y="2697100"/>
            <a:ext cx="1551820" cy="176725"/>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1" name="Rectangle 4"/>
          <p:cNvSpPr>
            <a:spLocks noChangeArrowheads="1"/>
          </p:cNvSpPr>
          <p:nvPr/>
        </p:nvSpPr>
        <p:spPr bwMode="auto">
          <a:xfrm>
            <a:off x="2905550" y="2721046"/>
            <a:ext cx="455764" cy="2674169"/>
          </a:xfrm>
          <a:prstGeom prst="rect">
            <a:avLst/>
          </a:prstGeom>
          <a:solidFill>
            <a:schemeClr val="accent2">
              <a:lumMod val="75000"/>
              <a:alpha val="32000"/>
            </a:schemeClr>
          </a:solidFill>
          <a:ln w="12700">
            <a:solidFill>
              <a:schemeClr val="tx1"/>
            </a:solidFill>
            <a:miter lim="800000"/>
            <a:headEnd/>
            <a:tailEnd/>
          </a:ln>
        </p:spPr>
        <p:txBody>
          <a:bodyPr wrap="none" anchor="ctr"/>
          <a:lstStyle/>
          <a:p>
            <a:pPr algn="ctr"/>
            <a:endParaRPr lang="fr-FR"/>
          </a:p>
        </p:txBody>
      </p:sp>
      <p:sp>
        <p:nvSpPr>
          <p:cNvPr id="220" name="Oval 348"/>
          <p:cNvSpPr>
            <a:spLocks noChangeArrowheads="1"/>
          </p:cNvSpPr>
          <p:nvPr/>
        </p:nvSpPr>
        <p:spPr bwMode="auto">
          <a:xfrm rot="558167">
            <a:off x="2313508" y="3156266"/>
            <a:ext cx="506458" cy="467702"/>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3" name="Flèche vers le bas 2"/>
          <p:cNvSpPr/>
          <p:nvPr/>
        </p:nvSpPr>
        <p:spPr>
          <a:xfrm rot="21022406">
            <a:off x="2463260" y="2761067"/>
            <a:ext cx="315924" cy="2600117"/>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6" name="AutoShape 351"/>
          <p:cNvSpPr>
            <a:spLocks noChangeArrowheads="1"/>
          </p:cNvSpPr>
          <p:nvPr/>
        </p:nvSpPr>
        <p:spPr bwMode="auto">
          <a:xfrm>
            <a:off x="3207315" y="3174894"/>
            <a:ext cx="91542" cy="2190143"/>
          </a:xfrm>
          <a:prstGeom prst="triangle">
            <a:avLst>
              <a:gd name="adj" fmla="val 50000"/>
            </a:avLst>
          </a:prstGeom>
          <a:solidFill>
            <a:srgbClr val="800080"/>
          </a:solidFill>
          <a:ln w="9525" algn="ctr">
            <a:solidFill>
              <a:schemeClr val="tx1"/>
            </a:solidFill>
            <a:miter lim="800000"/>
            <a:headEnd/>
            <a:tailEnd/>
          </a:ln>
        </p:spPr>
        <p:txBody>
          <a:bodyPr wrap="none" anchor="ctr"/>
          <a:lstStyle/>
          <a:p>
            <a:pPr algn="ctr"/>
            <a:endParaRPr lang="fr-FR"/>
          </a:p>
        </p:txBody>
      </p:sp>
      <p:sp>
        <p:nvSpPr>
          <p:cNvPr id="229" name="AutoShape 350"/>
          <p:cNvSpPr>
            <a:spLocks noChangeArrowheads="1"/>
          </p:cNvSpPr>
          <p:nvPr/>
        </p:nvSpPr>
        <p:spPr bwMode="auto">
          <a:xfrm>
            <a:off x="3061409" y="3274147"/>
            <a:ext cx="98925" cy="1945867"/>
          </a:xfrm>
          <a:prstGeom prst="triangle">
            <a:avLst>
              <a:gd name="adj" fmla="val 50000"/>
            </a:avLst>
          </a:prstGeom>
          <a:solidFill>
            <a:srgbClr val="00B0F0"/>
          </a:solidFill>
          <a:ln w="9525" algn="ctr">
            <a:solidFill>
              <a:schemeClr val="tx1"/>
            </a:solidFill>
            <a:miter lim="800000"/>
            <a:headEnd/>
            <a:tailEnd/>
          </a:ln>
        </p:spPr>
        <p:txBody>
          <a:bodyPr wrap="none" anchor="ctr"/>
          <a:lstStyle/>
          <a:p>
            <a:pPr algn="ctr"/>
            <a:endParaRPr lang="fr-FR"/>
          </a:p>
        </p:txBody>
      </p:sp>
      <p:sp>
        <p:nvSpPr>
          <p:cNvPr id="243" name="AutoShape 350"/>
          <p:cNvSpPr>
            <a:spLocks noChangeArrowheads="1"/>
          </p:cNvSpPr>
          <p:nvPr/>
        </p:nvSpPr>
        <p:spPr bwMode="auto">
          <a:xfrm>
            <a:off x="2952842" y="2819236"/>
            <a:ext cx="104358" cy="2405790"/>
          </a:xfrm>
          <a:prstGeom prst="triangle">
            <a:avLst>
              <a:gd name="adj" fmla="val 50000"/>
            </a:avLst>
          </a:prstGeom>
          <a:solidFill>
            <a:schemeClr val="accent6">
              <a:lumMod val="40000"/>
              <a:lumOff val="60000"/>
            </a:schemeClr>
          </a:solidFill>
          <a:ln w="9525" algn="ctr">
            <a:solidFill>
              <a:schemeClr val="tx1"/>
            </a:solidFill>
            <a:miter lim="800000"/>
            <a:headEnd/>
            <a:tailEnd/>
          </a:ln>
        </p:spPr>
        <p:txBody>
          <a:bodyPr wrap="none" anchor="ctr"/>
          <a:lstStyle/>
          <a:p>
            <a:pPr algn="ctr"/>
            <a:endParaRPr lang="fr-FR"/>
          </a:p>
        </p:txBody>
      </p:sp>
      <p:sp>
        <p:nvSpPr>
          <p:cNvPr id="246" name="Oval 348"/>
          <p:cNvSpPr>
            <a:spLocks noChangeArrowheads="1"/>
          </p:cNvSpPr>
          <p:nvPr/>
        </p:nvSpPr>
        <p:spPr bwMode="auto">
          <a:xfrm rot="558167">
            <a:off x="2840123" y="2785301"/>
            <a:ext cx="589153" cy="584797"/>
          </a:xfrm>
          <a:prstGeom prst="ellipse">
            <a:avLst/>
          </a:prstGeom>
          <a:solidFill>
            <a:schemeClr val="accent1"/>
          </a:solidFill>
          <a:ln w="9525">
            <a:solidFill>
              <a:schemeClr val="tx1"/>
            </a:solidFill>
            <a:round/>
            <a:headEnd/>
            <a:tailEnd/>
          </a:ln>
        </p:spPr>
        <p:txBody>
          <a:bodyPr wrap="none" anchor="ctr"/>
          <a:lstStyle/>
          <a:p>
            <a:pPr algn="ctr"/>
            <a:endParaRPr lang="fr-FR"/>
          </a:p>
        </p:txBody>
      </p:sp>
      <p:cxnSp>
        <p:nvCxnSpPr>
          <p:cNvPr id="4" name="Connecteur droit 3"/>
          <p:cNvCxnSpPr/>
          <p:nvPr/>
        </p:nvCxnSpPr>
        <p:spPr>
          <a:xfrm>
            <a:off x="3180250" y="5421471"/>
            <a:ext cx="4583155" cy="38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2" name="AutoShape 325"/>
          <p:cNvSpPr>
            <a:spLocks noChangeArrowheads="1"/>
          </p:cNvSpPr>
          <p:nvPr/>
        </p:nvSpPr>
        <p:spPr bwMode="auto">
          <a:xfrm>
            <a:off x="3560594" y="2673369"/>
            <a:ext cx="415898" cy="703084"/>
          </a:xfrm>
          <a:prstGeom prst="moon">
            <a:avLst>
              <a:gd name="adj" fmla="val 50000"/>
            </a:avLst>
          </a:prstGeom>
          <a:solidFill>
            <a:srgbClr val="FF0066"/>
          </a:solidFill>
          <a:ln w="9525">
            <a:solidFill>
              <a:schemeClr val="tx1"/>
            </a:solidFill>
            <a:miter lim="800000"/>
            <a:headEnd/>
            <a:tailEnd/>
          </a:ln>
        </p:spPr>
        <p:txBody>
          <a:bodyPr wrap="none" anchor="ctr"/>
          <a:lstStyle/>
          <a:p>
            <a:pPr algn="ctr"/>
            <a:endParaRPr lang="fr-FR"/>
          </a:p>
        </p:txBody>
      </p:sp>
      <p:sp>
        <p:nvSpPr>
          <p:cNvPr id="267" name="Flèche vers le bas 266"/>
          <p:cNvSpPr/>
          <p:nvPr/>
        </p:nvSpPr>
        <p:spPr>
          <a:xfrm rot="12259187">
            <a:off x="3887589" y="2624790"/>
            <a:ext cx="315924" cy="2892420"/>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9" name="ZoneTexte 448"/>
          <p:cNvSpPr txBox="1"/>
          <p:nvPr/>
        </p:nvSpPr>
        <p:spPr>
          <a:xfrm>
            <a:off x="1071153" y="2132856"/>
            <a:ext cx="498855" cy="461665"/>
          </a:xfrm>
          <a:prstGeom prst="rect">
            <a:avLst/>
          </a:prstGeom>
          <a:solidFill>
            <a:schemeClr val="accent6">
              <a:lumMod val="40000"/>
              <a:lumOff val="60000"/>
            </a:schemeClr>
          </a:solidFill>
          <a:ln>
            <a:solidFill>
              <a:schemeClr val="tx1"/>
            </a:solidFill>
          </a:ln>
        </p:spPr>
        <p:txBody>
          <a:bodyPr wrap="none" rtlCol="0">
            <a:spAutoFit/>
          </a:bodyPr>
          <a:lstStyle/>
          <a:p>
            <a:r>
              <a:rPr lang="fr-BE" sz="2400" dirty="0" smtClean="0"/>
              <a:t>P1</a:t>
            </a:r>
            <a:endParaRPr lang="fr-BE" sz="2400" dirty="0"/>
          </a:p>
        </p:txBody>
      </p:sp>
      <p:sp>
        <p:nvSpPr>
          <p:cNvPr id="269" name="ZoneTexte 268"/>
          <p:cNvSpPr txBox="1"/>
          <p:nvPr/>
        </p:nvSpPr>
        <p:spPr>
          <a:xfrm>
            <a:off x="2357805" y="2132856"/>
            <a:ext cx="498855" cy="461665"/>
          </a:xfrm>
          <a:prstGeom prst="rect">
            <a:avLst/>
          </a:prstGeom>
          <a:solidFill>
            <a:schemeClr val="accent6">
              <a:lumMod val="40000"/>
              <a:lumOff val="60000"/>
            </a:schemeClr>
          </a:solidFill>
          <a:ln>
            <a:solidFill>
              <a:schemeClr val="tx1"/>
            </a:solidFill>
          </a:ln>
        </p:spPr>
        <p:txBody>
          <a:bodyPr wrap="none" rtlCol="0">
            <a:spAutoFit/>
          </a:bodyPr>
          <a:lstStyle/>
          <a:p>
            <a:r>
              <a:rPr lang="fr-BE" sz="2400" dirty="0" smtClean="0"/>
              <a:t>P2</a:t>
            </a:r>
            <a:endParaRPr lang="fr-BE" sz="2400" dirty="0"/>
          </a:p>
        </p:txBody>
      </p:sp>
      <p:sp>
        <p:nvSpPr>
          <p:cNvPr id="270" name="ZoneTexte 269"/>
          <p:cNvSpPr txBox="1"/>
          <p:nvPr/>
        </p:nvSpPr>
        <p:spPr>
          <a:xfrm>
            <a:off x="2942127" y="2132856"/>
            <a:ext cx="498855" cy="461665"/>
          </a:xfrm>
          <a:prstGeom prst="rect">
            <a:avLst/>
          </a:prstGeom>
          <a:solidFill>
            <a:schemeClr val="accent6">
              <a:lumMod val="40000"/>
              <a:lumOff val="60000"/>
            </a:schemeClr>
          </a:solidFill>
          <a:ln>
            <a:solidFill>
              <a:schemeClr val="tx1"/>
            </a:solidFill>
          </a:ln>
        </p:spPr>
        <p:txBody>
          <a:bodyPr wrap="none" rtlCol="0">
            <a:spAutoFit/>
          </a:bodyPr>
          <a:lstStyle/>
          <a:p>
            <a:r>
              <a:rPr lang="fr-BE" sz="2400" dirty="0" smtClean="0"/>
              <a:t>P3</a:t>
            </a:r>
            <a:endParaRPr lang="fr-BE" sz="2400" dirty="0"/>
          </a:p>
        </p:txBody>
      </p:sp>
      <p:sp>
        <p:nvSpPr>
          <p:cNvPr id="271" name="ZoneTexte 270"/>
          <p:cNvSpPr txBox="1"/>
          <p:nvPr/>
        </p:nvSpPr>
        <p:spPr>
          <a:xfrm>
            <a:off x="3596418" y="2132856"/>
            <a:ext cx="498855" cy="461665"/>
          </a:xfrm>
          <a:prstGeom prst="rect">
            <a:avLst/>
          </a:prstGeom>
          <a:solidFill>
            <a:schemeClr val="accent6">
              <a:lumMod val="40000"/>
              <a:lumOff val="60000"/>
            </a:schemeClr>
          </a:solidFill>
          <a:ln>
            <a:solidFill>
              <a:schemeClr val="tx1"/>
            </a:solidFill>
          </a:ln>
        </p:spPr>
        <p:txBody>
          <a:bodyPr wrap="none" rtlCol="0">
            <a:spAutoFit/>
          </a:bodyPr>
          <a:lstStyle/>
          <a:p>
            <a:r>
              <a:rPr lang="fr-BE" sz="2400" dirty="0" smtClean="0"/>
              <a:t>P4</a:t>
            </a:r>
            <a:endParaRPr lang="fr-BE" sz="2400" dirty="0"/>
          </a:p>
        </p:txBody>
      </p:sp>
      <p:sp>
        <p:nvSpPr>
          <p:cNvPr id="235" name="ZoneTexte 107"/>
          <p:cNvSpPr txBox="1">
            <a:spLocks noChangeArrowheads="1"/>
          </p:cNvSpPr>
          <p:nvPr/>
        </p:nvSpPr>
        <p:spPr bwMode="auto">
          <a:xfrm>
            <a:off x="4629483" y="5434617"/>
            <a:ext cx="191481" cy="213808"/>
          </a:xfrm>
          <a:prstGeom prst="rect">
            <a:avLst/>
          </a:prstGeom>
          <a:noFill/>
          <a:ln w="9525">
            <a:noFill/>
            <a:miter lim="800000"/>
            <a:headEnd/>
            <a:tailEnd/>
          </a:ln>
        </p:spPr>
        <p:txBody>
          <a:bodyPr wrap="none">
            <a:spAutoFit/>
          </a:bodyPr>
          <a:lstStyle/>
          <a:p>
            <a:r>
              <a:rPr lang="fr-BE" sz="1400" dirty="0" smtClean="0">
                <a:latin typeface="Arial Narrow" pitchFamily="34" charset="0"/>
              </a:rPr>
              <a:t>6</a:t>
            </a:r>
            <a:endParaRPr lang="en-US" sz="1400" dirty="0">
              <a:latin typeface="Arial Narrow" pitchFamily="34" charset="0"/>
            </a:endParaRPr>
          </a:p>
        </p:txBody>
      </p:sp>
      <p:cxnSp>
        <p:nvCxnSpPr>
          <p:cNvPr id="8" name="Connecteur droit 7"/>
          <p:cNvCxnSpPr>
            <a:stCxn id="267" idx="1"/>
          </p:cNvCxnSpPr>
          <p:nvPr/>
        </p:nvCxnSpPr>
        <p:spPr>
          <a:xfrm>
            <a:off x="4740639" y="2955134"/>
            <a:ext cx="3182" cy="243161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1" name="ZoneTexte 240"/>
          <p:cNvSpPr txBox="1"/>
          <p:nvPr/>
        </p:nvSpPr>
        <p:spPr>
          <a:xfrm>
            <a:off x="4460171" y="2132856"/>
            <a:ext cx="498855" cy="461665"/>
          </a:xfrm>
          <a:prstGeom prst="rect">
            <a:avLst/>
          </a:prstGeom>
          <a:solidFill>
            <a:schemeClr val="accent6">
              <a:lumMod val="40000"/>
              <a:lumOff val="60000"/>
            </a:schemeClr>
          </a:solidFill>
          <a:ln>
            <a:solidFill>
              <a:schemeClr val="tx1"/>
            </a:solidFill>
          </a:ln>
        </p:spPr>
        <p:txBody>
          <a:bodyPr wrap="none" rtlCol="0">
            <a:spAutoFit/>
          </a:bodyPr>
          <a:lstStyle/>
          <a:p>
            <a:r>
              <a:rPr lang="fr-BE" sz="2400" dirty="0" smtClean="0"/>
              <a:t>P5</a:t>
            </a:r>
            <a:endParaRPr lang="fr-BE" sz="2400" dirty="0"/>
          </a:p>
        </p:txBody>
      </p:sp>
      <p:sp>
        <p:nvSpPr>
          <p:cNvPr id="230" name="Line 6"/>
          <p:cNvSpPr>
            <a:spLocks noChangeShapeType="1"/>
          </p:cNvSpPr>
          <p:nvPr/>
        </p:nvSpPr>
        <p:spPr bwMode="auto">
          <a:xfrm>
            <a:off x="6808788" y="5338763"/>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33" name="Line 7"/>
          <p:cNvSpPr>
            <a:spLocks noChangeShapeType="1"/>
          </p:cNvSpPr>
          <p:nvPr/>
        </p:nvSpPr>
        <p:spPr bwMode="auto">
          <a:xfrm>
            <a:off x="6553200" y="5338763"/>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37" name="Line 8"/>
          <p:cNvSpPr>
            <a:spLocks noChangeShapeType="1"/>
          </p:cNvSpPr>
          <p:nvPr/>
        </p:nvSpPr>
        <p:spPr bwMode="auto">
          <a:xfrm>
            <a:off x="6330950" y="5330825"/>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38" name="Line 9"/>
          <p:cNvSpPr>
            <a:spLocks noChangeShapeType="1"/>
          </p:cNvSpPr>
          <p:nvPr/>
        </p:nvSpPr>
        <p:spPr bwMode="auto">
          <a:xfrm>
            <a:off x="5868988" y="5330825"/>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39" name="Line 10"/>
          <p:cNvSpPr>
            <a:spLocks noChangeShapeType="1"/>
          </p:cNvSpPr>
          <p:nvPr/>
        </p:nvSpPr>
        <p:spPr bwMode="auto">
          <a:xfrm>
            <a:off x="6091238" y="5330825"/>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45" name="Line 11"/>
          <p:cNvSpPr>
            <a:spLocks noChangeShapeType="1"/>
          </p:cNvSpPr>
          <p:nvPr/>
        </p:nvSpPr>
        <p:spPr bwMode="auto">
          <a:xfrm>
            <a:off x="5167313" y="5338763"/>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50" name="Line 12"/>
          <p:cNvSpPr>
            <a:spLocks noChangeShapeType="1"/>
          </p:cNvSpPr>
          <p:nvPr/>
        </p:nvSpPr>
        <p:spPr bwMode="auto">
          <a:xfrm>
            <a:off x="5400675" y="5330825"/>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51" name="Line 13"/>
          <p:cNvSpPr>
            <a:spLocks noChangeShapeType="1"/>
          </p:cNvSpPr>
          <p:nvPr/>
        </p:nvSpPr>
        <p:spPr bwMode="auto">
          <a:xfrm>
            <a:off x="5640388" y="5330825"/>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52" name="Line 16"/>
          <p:cNvSpPr>
            <a:spLocks noChangeShapeType="1"/>
          </p:cNvSpPr>
          <p:nvPr/>
        </p:nvSpPr>
        <p:spPr bwMode="auto">
          <a:xfrm>
            <a:off x="4933950" y="5330825"/>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53" name="Line 28"/>
          <p:cNvSpPr>
            <a:spLocks noChangeShapeType="1"/>
          </p:cNvSpPr>
          <p:nvPr/>
        </p:nvSpPr>
        <p:spPr bwMode="auto">
          <a:xfrm flipV="1">
            <a:off x="6804025" y="5251450"/>
            <a:ext cx="0" cy="746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54" name="Line 30"/>
          <p:cNvSpPr>
            <a:spLocks noChangeShapeType="1"/>
          </p:cNvSpPr>
          <p:nvPr/>
        </p:nvSpPr>
        <p:spPr bwMode="auto">
          <a:xfrm>
            <a:off x="7488238" y="5338763"/>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55" name="Line 31"/>
          <p:cNvSpPr>
            <a:spLocks noChangeShapeType="1"/>
          </p:cNvSpPr>
          <p:nvPr/>
        </p:nvSpPr>
        <p:spPr bwMode="auto">
          <a:xfrm>
            <a:off x="7246938" y="5338763"/>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56" name="Line 32"/>
          <p:cNvSpPr>
            <a:spLocks noChangeShapeType="1"/>
          </p:cNvSpPr>
          <p:nvPr/>
        </p:nvSpPr>
        <p:spPr bwMode="auto">
          <a:xfrm>
            <a:off x="7019925" y="5338763"/>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57" name="Rectangle 34"/>
          <p:cNvSpPr>
            <a:spLocks noChangeArrowheads="1"/>
          </p:cNvSpPr>
          <p:nvPr/>
        </p:nvSpPr>
        <p:spPr bwMode="auto">
          <a:xfrm>
            <a:off x="4755514" y="2839561"/>
            <a:ext cx="3007891" cy="2483238"/>
          </a:xfrm>
          <a:prstGeom prst="rect">
            <a:avLst/>
          </a:prstGeom>
          <a:solidFill>
            <a:srgbClr val="FFFF00"/>
          </a:solidFill>
          <a:ln w="9525">
            <a:solidFill>
              <a:srgbClr val="000000"/>
            </a:solidFill>
            <a:miter lim="800000"/>
            <a:headEnd/>
            <a:tailEnd/>
          </a:ln>
        </p:spPr>
        <p:txBody>
          <a:bodyPr wrap="none" anchor="ct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spcBef>
                <a:spcPct val="0"/>
              </a:spcBef>
              <a:buFontTx/>
              <a:buNone/>
            </a:pPr>
            <a:endParaRPr lang="nl-NL" altLang="fr-FR" sz="2400">
              <a:latin typeface="Times New Roman" pitchFamily="18" charset="0"/>
            </a:endParaRPr>
          </a:p>
        </p:txBody>
      </p:sp>
      <p:sp>
        <p:nvSpPr>
          <p:cNvPr id="259" name="AutoShape 46"/>
          <p:cNvSpPr>
            <a:spLocks noChangeArrowheads="1"/>
          </p:cNvSpPr>
          <p:nvPr/>
        </p:nvSpPr>
        <p:spPr bwMode="auto">
          <a:xfrm>
            <a:off x="6659563" y="1773238"/>
            <a:ext cx="142875" cy="2376487"/>
          </a:xfrm>
          <a:prstGeom prst="triangle">
            <a:avLst>
              <a:gd name="adj" fmla="val 49995"/>
            </a:avLst>
          </a:prstGeom>
          <a:solidFill>
            <a:srgbClr val="FF00FF"/>
          </a:solidFill>
          <a:ln w="12700">
            <a:solidFill>
              <a:srgbClr val="000000"/>
            </a:solidFill>
            <a:miter lim="800000"/>
            <a:headEnd/>
            <a:tailEnd/>
          </a:ln>
        </p:spPr>
        <p:txBody>
          <a:bodyPr wrap="none" lIns="90488" tIns="44450" rIns="90488" bIns="44450" anchor="ct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lgn="ctr">
              <a:spcBef>
                <a:spcPct val="0"/>
              </a:spcBef>
              <a:buFontTx/>
              <a:buNone/>
            </a:pPr>
            <a:endParaRPr lang="fr-BE" altLang="fr-FR" sz="1800">
              <a:solidFill>
                <a:srgbClr val="000000"/>
              </a:solidFill>
            </a:endParaRPr>
          </a:p>
        </p:txBody>
      </p:sp>
      <p:sp>
        <p:nvSpPr>
          <p:cNvPr id="260" name="Text Box 47"/>
          <p:cNvSpPr txBox="1">
            <a:spLocks noChangeArrowheads="1"/>
          </p:cNvSpPr>
          <p:nvPr/>
        </p:nvSpPr>
        <p:spPr bwMode="auto">
          <a:xfrm>
            <a:off x="5771901" y="1276827"/>
            <a:ext cx="20737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eaLnBrk="1" hangingPunct="1">
              <a:spcBef>
                <a:spcPct val="0"/>
              </a:spcBef>
              <a:buFontTx/>
              <a:buNone/>
            </a:pPr>
            <a:r>
              <a:rPr lang="fr-BE" altLang="fr-FR" sz="2400" dirty="0" err="1">
                <a:solidFill>
                  <a:srgbClr val="FF00FF"/>
                </a:solidFill>
                <a:latin typeface="+mn-lt"/>
              </a:rPr>
              <a:t>trophoblastine</a:t>
            </a:r>
            <a:endParaRPr lang="fr-BE" altLang="fr-FR" sz="2400" dirty="0">
              <a:solidFill>
                <a:srgbClr val="FF00FF"/>
              </a:solidFill>
              <a:latin typeface="+mn-lt"/>
            </a:endParaRPr>
          </a:p>
        </p:txBody>
      </p:sp>
      <p:sp>
        <p:nvSpPr>
          <p:cNvPr id="262" name="AutoShape 48"/>
          <p:cNvSpPr>
            <a:spLocks noChangeArrowheads="1"/>
          </p:cNvSpPr>
          <p:nvPr/>
        </p:nvSpPr>
        <p:spPr bwMode="auto">
          <a:xfrm>
            <a:off x="7451725" y="3573016"/>
            <a:ext cx="173038" cy="1785000"/>
          </a:xfrm>
          <a:prstGeom prst="triangle">
            <a:avLst>
              <a:gd name="adj" fmla="val 49995"/>
            </a:avLst>
          </a:prstGeom>
          <a:solidFill>
            <a:srgbClr val="FE9B03"/>
          </a:solidFill>
          <a:ln w="12700">
            <a:solidFill>
              <a:srgbClr val="000000"/>
            </a:solidFill>
            <a:miter lim="800000"/>
            <a:headEnd/>
            <a:tailEnd/>
          </a:ln>
        </p:spPr>
        <p:txBody>
          <a:bodyPr wrap="none" lIns="90488" tIns="44450" rIns="90488" bIns="44450" anchor="ct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lgn="ctr">
              <a:spcBef>
                <a:spcPct val="0"/>
              </a:spcBef>
              <a:buFontTx/>
              <a:buNone/>
            </a:pPr>
            <a:endParaRPr lang="fr-BE" altLang="fr-FR" sz="1800">
              <a:solidFill>
                <a:srgbClr val="000000"/>
              </a:solidFill>
            </a:endParaRPr>
          </a:p>
        </p:txBody>
      </p:sp>
      <p:sp>
        <p:nvSpPr>
          <p:cNvPr id="264" name="Oval 50"/>
          <p:cNvSpPr>
            <a:spLocks noChangeArrowheads="1"/>
          </p:cNvSpPr>
          <p:nvPr/>
        </p:nvSpPr>
        <p:spPr bwMode="auto">
          <a:xfrm>
            <a:off x="5795963" y="2997200"/>
            <a:ext cx="504825" cy="503238"/>
          </a:xfrm>
          <a:prstGeom prst="ellipse">
            <a:avLst/>
          </a:prstGeom>
          <a:solidFill>
            <a:srgbClr val="FFFF99"/>
          </a:solidFill>
          <a:ln w="9525">
            <a:solidFill>
              <a:srgbClr val="000000"/>
            </a:solidFill>
            <a:round/>
            <a:headEnd/>
            <a:tailEnd/>
          </a:ln>
        </p:spPr>
        <p:txBody>
          <a:bodyPr wrap="none" anchor="ct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spcBef>
                <a:spcPct val="0"/>
              </a:spcBef>
              <a:buFontTx/>
              <a:buNone/>
            </a:pPr>
            <a:endParaRPr lang="nl-NL" altLang="fr-FR" sz="2400">
              <a:latin typeface="Times New Roman" pitchFamily="18" charset="0"/>
            </a:endParaRPr>
          </a:p>
        </p:txBody>
      </p:sp>
      <p:sp>
        <p:nvSpPr>
          <p:cNvPr id="265" name="AutoShape 51"/>
          <p:cNvSpPr>
            <a:spLocks noChangeArrowheads="1"/>
          </p:cNvSpPr>
          <p:nvPr/>
        </p:nvSpPr>
        <p:spPr bwMode="auto">
          <a:xfrm>
            <a:off x="5940425" y="4724400"/>
            <a:ext cx="144463" cy="576263"/>
          </a:xfrm>
          <a:prstGeom prst="triangle">
            <a:avLst>
              <a:gd name="adj" fmla="val 49995"/>
            </a:avLst>
          </a:prstGeom>
          <a:solidFill>
            <a:srgbClr val="000000"/>
          </a:solidFill>
          <a:ln w="12700">
            <a:solidFill>
              <a:srgbClr val="000000"/>
            </a:solidFill>
            <a:miter lim="800000"/>
            <a:headEnd/>
            <a:tailEnd/>
          </a:ln>
        </p:spPr>
        <p:txBody>
          <a:bodyPr wrap="none" lIns="90488" tIns="44450" rIns="90488" bIns="44450" anchor="ct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lgn="ctr">
              <a:spcBef>
                <a:spcPct val="0"/>
              </a:spcBef>
              <a:buFontTx/>
              <a:buNone/>
            </a:pPr>
            <a:endParaRPr lang="fr-BE" altLang="fr-FR" sz="1800">
              <a:solidFill>
                <a:srgbClr val="000000"/>
              </a:solidFill>
            </a:endParaRPr>
          </a:p>
        </p:txBody>
      </p:sp>
      <p:sp>
        <p:nvSpPr>
          <p:cNvPr id="266" name="Line 52"/>
          <p:cNvSpPr>
            <a:spLocks noChangeShapeType="1"/>
          </p:cNvSpPr>
          <p:nvPr/>
        </p:nvSpPr>
        <p:spPr bwMode="auto">
          <a:xfrm>
            <a:off x="6011863" y="3573463"/>
            <a:ext cx="0" cy="10795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272" name="Text Box 60"/>
          <p:cNvSpPr txBox="1">
            <a:spLocks noChangeArrowheads="1"/>
          </p:cNvSpPr>
          <p:nvPr/>
        </p:nvSpPr>
        <p:spPr bwMode="auto">
          <a:xfrm>
            <a:off x="6372225" y="5876925"/>
            <a:ext cx="1379993" cy="830997"/>
          </a:xfrm>
          <a:prstGeom prst="rect">
            <a:avLst/>
          </a:prstGeom>
          <a:solidFill>
            <a:srgbClr val="FF66FF"/>
          </a:solidFill>
          <a:ln w="9525">
            <a:solidFill>
              <a:schemeClr val="accent2">
                <a:lumMod val="75000"/>
              </a:schemeClr>
            </a:solidFill>
            <a:miter lim="800000"/>
            <a:headEnd/>
            <a:tailEnd/>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fr-BE" dirty="0" smtClean="0">
                <a:latin typeface="+mn-lt"/>
                <a:cs typeface="Arial" panose="020B0604020202020204" pitchFamily="34" charset="0"/>
              </a:rPr>
              <a:t>Embryon </a:t>
            </a:r>
          </a:p>
          <a:p>
            <a:pPr eaLnBrk="1" hangingPunct="1">
              <a:defRPr/>
            </a:pPr>
            <a:r>
              <a:rPr lang="fr-BE" dirty="0" smtClean="0">
                <a:latin typeface="+mn-lt"/>
                <a:cs typeface="Arial" panose="020B0604020202020204" pitchFamily="34" charset="0"/>
              </a:rPr>
              <a:t>classe 1</a:t>
            </a:r>
          </a:p>
        </p:txBody>
      </p:sp>
      <p:sp>
        <p:nvSpPr>
          <p:cNvPr id="273" name="Line 61"/>
          <p:cNvSpPr>
            <a:spLocks noChangeShapeType="1"/>
          </p:cNvSpPr>
          <p:nvPr/>
        </p:nvSpPr>
        <p:spPr bwMode="auto">
          <a:xfrm>
            <a:off x="7560757" y="4920097"/>
            <a:ext cx="407433" cy="4963"/>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274" name="Line 62"/>
          <p:cNvSpPr>
            <a:spLocks noChangeShapeType="1"/>
          </p:cNvSpPr>
          <p:nvPr/>
        </p:nvSpPr>
        <p:spPr bwMode="auto">
          <a:xfrm>
            <a:off x="5940425" y="5373688"/>
            <a:ext cx="0" cy="43338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275" name="Text Box 63"/>
          <p:cNvSpPr txBox="1">
            <a:spLocks noChangeArrowheads="1"/>
          </p:cNvSpPr>
          <p:nvPr/>
        </p:nvSpPr>
        <p:spPr bwMode="auto">
          <a:xfrm>
            <a:off x="7933230" y="4728897"/>
            <a:ext cx="986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eaLnBrk="1" hangingPunct="1">
              <a:spcBef>
                <a:spcPct val="0"/>
              </a:spcBef>
              <a:buFontTx/>
              <a:buNone/>
            </a:pPr>
            <a:r>
              <a:rPr lang="fr-BE" altLang="fr-FR" sz="2400" dirty="0">
                <a:solidFill>
                  <a:srgbClr val="00B050"/>
                </a:solidFill>
              </a:rPr>
              <a:t>PGF2a</a:t>
            </a:r>
          </a:p>
        </p:txBody>
      </p:sp>
      <p:sp>
        <p:nvSpPr>
          <p:cNvPr id="276" name="Text Box 64"/>
          <p:cNvSpPr txBox="1">
            <a:spLocks noChangeArrowheads="1"/>
          </p:cNvSpPr>
          <p:nvPr/>
        </p:nvSpPr>
        <p:spPr bwMode="auto">
          <a:xfrm>
            <a:off x="5508625" y="5949950"/>
            <a:ext cx="728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eaLnBrk="1" hangingPunct="1">
              <a:spcBef>
                <a:spcPct val="0"/>
              </a:spcBef>
              <a:buFontTx/>
              <a:buNone/>
            </a:pPr>
            <a:r>
              <a:rPr lang="fr-BE" altLang="fr-FR" sz="2000" b="1">
                <a:solidFill>
                  <a:srgbClr val="000000"/>
                </a:solidFill>
              </a:rPr>
              <a:t>Oestr</a:t>
            </a:r>
          </a:p>
        </p:txBody>
      </p:sp>
      <p:pic>
        <p:nvPicPr>
          <p:cNvPr id="277" name="Picture 6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256338" y="4192588"/>
            <a:ext cx="1009650" cy="1028700"/>
          </a:xfrm>
          <a:prstGeom prst="rect">
            <a:avLst/>
          </a:prstGeom>
          <a:noFill/>
          <a:ln w="12700">
            <a:solidFill>
              <a:schemeClr val="tx1"/>
            </a:solidFill>
            <a:miter lim="800000"/>
            <a:headEnd/>
            <a:tailEnd/>
          </a:ln>
        </p:spPr>
      </p:pic>
      <p:sp>
        <p:nvSpPr>
          <p:cNvPr id="278" name="ZoneTexte 107"/>
          <p:cNvSpPr txBox="1">
            <a:spLocks noChangeArrowheads="1"/>
          </p:cNvSpPr>
          <p:nvPr/>
        </p:nvSpPr>
        <p:spPr bwMode="auto">
          <a:xfrm>
            <a:off x="6276653" y="5462588"/>
            <a:ext cx="403316" cy="400110"/>
          </a:xfrm>
          <a:prstGeom prst="rect">
            <a:avLst/>
          </a:prstGeom>
          <a:noFill/>
          <a:ln w="9525">
            <a:noFill/>
            <a:miter lim="800000"/>
            <a:headEnd/>
            <a:tailEnd/>
          </a:ln>
        </p:spPr>
        <p:txBody>
          <a:bodyPr wrap="none">
            <a:spAutoFit/>
          </a:bodyPr>
          <a:lstStyle/>
          <a:p>
            <a:r>
              <a:rPr lang="fr-BE" sz="2000" dirty="0" smtClean="0">
                <a:latin typeface="Arial Narrow" pitchFamily="34" charset="0"/>
              </a:rPr>
              <a:t>11</a:t>
            </a:r>
            <a:endParaRPr lang="en-US" sz="2000" dirty="0">
              <a:latin typeface="Arial Narrow" pitchFamily="34" charset="0"/>
            </a:endParaRPr>
          </a:p>
        </p:txBody>
      </p:sp>
      <p:sp>
        <p:nvSpPr>
          <p:cNvPr id="280" name="ZoneTexte 107"/>
          <p:cNvSpPr txBox="1">
            <a:spLocks noChangeArrowheads="1"/>
          </p:cNvSpPr>
          <p:nvPr/>
        </p:nvSpPr>
        <p:spPr bwMode="auto">
          <a:xfrm>
            <a:off x="6731000" y="5460206"/>
            <a:ext cx="418704" cy="400110"/>
          </a:xfrm>
          <a:prstGeom prst="rect">
            <a:avLst/>
          </a:prstGeom>
          <a:noFill/>
          <a:ln w="9525">
            <a:noFill/>
            <a:miter lim="800000"/>
            <a:headEnd/>
            <a:tailEnd/>
          </a:ln>
        </p:spPr>
        <p:txBody>
          <a:bodyPr wrap="none">
            <a:spAutoFit/>
          </a:bodyPr>
          <a:lstStyle/>
          <a:p>
            <a:r>
              <a:rPr lang="fr-BE" sz="2000" dirty="0" smtClean="0">
                <a:latin typeface="Arial Narrow" pitchFamily="34" charset="0"/>
              </a:rPr>
              <a:t>13</a:t>
            </a:r>
            <a:endParaRPr lang="en-US" sz="2000" dirty="0">
              <a:latin typeface="Arial Narrow" pitchFamily="34" charset="0"/>
            </a:endParaRPr>
          </a:p>
        </p:txBody>
      </p:sp>
      <p:cxnSp>
        <p:nvCxnSpPr>
          <p:cNvPr id="10" name="Connecteur droit 9"/>
          <p:cNvCxnSpPr/>
          <p:nvPr/>
        </p:nvCxnSpPr>
        <p:spPr>
          <a:xfrm flipH="1">
            <a:off x="8100392" y="4552204"/>
            <a:ext cx="576064" cy="8345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1" name="Connecteur droit 280"/>
          <p:cNvCxnSpPr/>
          <p:nvPr/>
        </p:nvCxnSpPr>
        <p:spPr>
          <a:xfrm>
            <a:off x="8099632" y="4524738"/>
            <a:ext cx="576824" cy="8870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2" name="ZoneTexte 281"/>
          <p:cNvSpPr txBox="1"/>
          <p:nvPr/>
        </p:nvSpPr>
        <p:spPr>
          <a:xfrm>
            <a:off x="6005272" y="2137405"/>
            <a:ext cx="498855" cy="461665"/>
          </a:xfrm>
          <a:prstGeom prst="rect">
            <a:avLst/>
          </a:prstGeom>
          <a:solidFill>
            <a:schemeClr val="accent6">
              <a:lumMod val="40000"/>
              <a:lumOff val="60000"/>
            </a:schemeClr>
          </a:solidFill>
          <a:ln>
            <a:solidFill>
              <a:schemeClr val="tx1"/>
            </a:solidFill>
          </a:ln>
        </p:spPr>
        <p:txBody>
          <a:bodyPr wrap="none" rtlCol="0">
            <a:spAutoFit/>
          </a:bodyPr>
          <a:lstStyle/>
          <a:p>
            <a:r>
              <a:rPr lang="fr-BE" sz="2400" dirty="0" smtClean="0"/>
              <a:t>P6</a:t>
            </a:r>
            <a:endParaRPr lang="fr-BE" sz="2400" dirty="0"/>
          </a:p>
        </p:txBody>
      </p:sp>
      <p:sp>
        <p:nvSpPr>
          <p:cNvPr id="247" name="Rectangle 246"/>
          <p:cNvSpPr/>
          <p:nvPr/>
        </p:nvSpPr>
        <p:spPr>
          <a:xfrm>
            <a:off x="2959357" y="5214343"/>
            <a:ext cx="401957" cy="18872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20</a:t>
            </a:fld>
            <a:endParaRPr lang="fr-BE"/>
          </a:p>
        </p:txBody>
      </p:sp>
    </p:spTree>
    <p:extLst>
      <p:ext uri="{BB962C8B-B14F-4D97-AF65-F5344CB8AC3E}">
        <p14:creationId xmlns:p14="http://schemas.microsoft.com/office/powerpoint/2010/main" val="211498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animBg="1"/>
      <p:bldP spid="260" grpId="0"/>
      <p:bldP spid="262" grpId="0" animBg="1"/>
      <p:bldP spid="264" grpId="0" animBg="1"/>
      <p:bldP spid="265" grpId="0" animBg="1"/>
      <p:bldP spid="266" grpId="0" animBg="1"/>
      <p:bldP spid="272" grpId="0" animBg="1"/>
      <p:bldP spid="273" grpId="0" animBg="1"/>
      <p:bldP spid="274" grpId="0" animBg="1"/>
      <p:bldP spid="275" grpId="0"/>
      <p:bldP spid="27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31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859200" y="882488"/>
            <a:ext cx="1656184" cy="1296144"/>
          </a:xfrm>
          <a:prstGeom prst="rect">
            <a:avLst/>
          </a:prstGeom>
          <a:noFill/>
          <a:ln>
            <a:solidFill>
              <a:schemeClr val="tx1"/>
            </a:solidFill>
          </a:ln>
        </p:spPr>
      </p:pic>
      <p:grpSp>
        <p:nvGrpSpPr>
          <p:cNvPr id="5" name="Groupe 4"/>
          <p:cNvGrpSpPr/>
          <p:nvPr/>
        </p:nvGrpSpPr>
        <p:grpSpPr>
          <a:xfrm>
            <a:off x="4985488" y="1013609"/>
            <a:ext cx="665173" cy="665043"/>
            <a:chOff x="4985488" y="1013609"/>
            <a:chExt cx="665173" cy="665043"/>
          </a:xfrm>
        </p:grpSpPr>
        <p:sp>
          <p:nvSpPr>
            <p:cNvPr id="3" name="Forme libre 2"/>
            <p:cNvSpPr/>
            <p:nvPr/>
          </p:nvSpPr>
          <p:spPr>
            <a:xfrm>
              <a:off x="4985488" y="1013609"/>
              <a:ext cx="665173" cy="665043"/>
            </a:xfrm>
            <a:custGeom>
              <a:avLst/>
              <a:gdLst>
                <a:gd name="connsiteX0" fmla="*/ 659219 w 723014"/>
                <a:gd name="connsiteY0" fmla="*/ 1545 h 692661"/>
                <a:gd name="connsiteX1" fmla="*/ 606056 w 723014"/>
                <a:gd name="connsiteY1" fmla="*/ 12177 h 692661"/>
                <a:gd name="connsiteX2" fmla="*/ 574158 w 723014"/>
                <a:gd name="connsiteY2" fmla="*/ 33442 h 692661"/>
                <a:gd name="connsiteX3" fmla="*/ 467833 w 723014"/>
                <a:gd name="connsiteY3" fmla="*/ 54707 h 692661"/>
                <a:gd name="connsiteX4" fmla="*/ 404038 w 723014"/>
                <a:gd name="connsiteY4" fmla="*/ 75972 h 692661"/>
                <a:gd name="connsiteX5" fmla="*/ 318977 w 723014"/>
                <a:gd name="connsiteY5" fmla="*/ 139768 h 692661"/>
                <a:gd name="connsiteX6" fmla="*/ 287079 w 723014"/>
                <a:gd name="connsiteY6" fmla="*/ 150400 h 692661"/>
                <a:gd name="connsiteX7" fmla="*/ 233917 w 723014"/>
                <a:gd name="connsiteY7" fmla="*/ 139768 h 692661"/>
                <a:gd name="connsiteX8" fmla="*/ 202019 w 723014"/>
                <a:gd name="connsiteY8" fmla="*/ 129135 h 692661"/>
                <a:gd name="connsiteX9" fmla="*/ 116958 w 723014"/>
                <a:gd name="connsiteY9" fmla="*/ 139768 h 692661"/>
                <a:gd name="connsiteX10" fmla="*/ 74428 w 723014"/>
                <a:gd name="connsiteY10" fmla="*/ 192931 h 692661"/>
                <a:gd name="connsiteX11" fmla="*/ 53163 w 723014"/>
                <a:gd name="connsiteY11" fmla="*/ 224828 h 692661"/>
                <a:gd name="connsiteX12" fmla="*/ 21265 w 723014"/>
                <a:gd name="connsiteY12" fmla="*/ 320521 h 692661"/>
                <a:gd name="connsiteX13" fmla="*/ 10633 w 723014"/>
                <a:gd name="connsiteY13" fmla="*/ 352419 h 692661"/>
                <a:gd name="connsiteX14" fmla="*/ 0 w 723014"/>
                <a:gd name="connsiteY14" fmla="*/ 448112 h 692661"/>
                <a:gd name="connsiteX15" fmla="*/ 10633 w 723014"/>
                <a:gd name="connsiteY15" fmla="*/ 522540 h 692661"/>
                <a:gd name="connsiteX16" fmla="*/ 95693 w 723014"/>
                <a:gd name="connsiteY16" fmla="*/ 596968 h 692661"/>
                <a:gd name="connsiteX17" fmla="*/ 265814 w 723014"/>
                <a:gd name="connsiteY17" fmla="*/ 628865 h 692661"/>
                <a:gd name="connsiteX18" fmla="*/ 297712 w 723014"/>
                <a:gd name="connsiteY18" fmla="*/ 650131 h 692661"/>
                <a:gd name="connsiteX19" fmla="*/ 361507 w 723014"/>
                <a:gd name="connsiteY19" fmla="*/ 671396 h 692661"/>
                <a:gd name="connsiteX20" fmla="*/ 435935 w 723014"/>
                <a:gd name="connsiteY20" fmla="*/ 692661 h 692661"/>
                <a:gd name="connsiteX21" fmla="*/ 478465 w 723014"/>
                <a:gd name="connsiteY21" fmla="*/ 682028 h 692661"/>
                <a:gd name="connsiteX22" fmla="*/ 489098 w 723014"/>
                <a:gd name="connsiteY22" fmla="*/ 650131 h 692661"/>
                <a:gd name="connsiteX23" fmla="*/ 531628 w 723014"/>
                <a:gd name="connsiteY23" fmla="*/ 596968 h 692661"/>
                <a:gd name="connsiteX24" fmla="*/ 552893 w 723014"/>
                <a:gd name="connsiteY24" fmla="*/ 533172 h 692661"/>
                <a:gd name="connsiteX25" fmla="*/ 563526 w 723014"/>
                <a:gd name="connsiteY25" fmla="*/ 501275 h 692661"/>
                <a:gd name="connsiteX26" fmla="*/ 574158 w 723014"/>
                <a:gd name="connsiteY26" fmla="*/ 373684 h 692661"/>
                <a:gd name="connsiteX27" fmla="*/ 659219 w 723014"/>
                <a:gd name="connsiteY27" fmla="*/ 299256 h 692661"/>
                <a:gd name="connsiteX28" fmla="*/ 680484 w 723014"/>
                <a:gd name="connsiteY28" fmla="*/ 267358 h 692661"/>
                <a:gd name="connsiteX29" fmla="*/ 712382 w 723014"/>
                <a:gd name="connsiteY29" fmla="*/ 246093 h 692661"/>
                <a:gd name="connsiteX30" fmla="*/ 723014 w 723014"/>
                <a:gd name="connsiteY30" fmla="*/ 139768 h 692661"/>
                <a:gd name="connsiteX31" fmla="*/ 712382 w 723014"/>
                <a:gd name="connsiteY31" fmla="*/ 54707 h 692661"/>
                <a:gd name="connsiteX32" fmla="*/ 680484 w 723014"/>
                <a:gd name="connsiteY32" fmla="*/ 44075 h 692661"/>
                <a:gd name="connsiteX33" fmla="*/ 659219 w 723014"/>
                <a:gd name="connsiteY33" fmla="*/ 1545 h 69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3014" h="692661">
                  <a:moveTo>
                    <a:pt x="659219" y="1545"/>
                  </a:moveTo>
                  <a:cubicBezTo>
                    <a:pt x="646814" y="-3771"/>
                    <a:pt x="622977" y="5832"/>
                    <a:pt x="606056" y="12177"/>
                  </a:cubicBezTo>
                  <a:cubicBezTo>
                    <a:pt x="594091" y="16664"/>
                    <a:pt x="586372" y="29684"/>
                    <a:pt x="574158" y="33442"/>
                  </a:cubicBezTo>
                  <a:cubicBezTo>
                    <a:pt x="539613" y="44071"/>
                    <a:pt x="502122" y="43277"/>
                    <a:pt x="467833" y="54707"/>
                  </a:cubicBezTo>
                  <a:lnTo>
                    <a:pt x="404038" y="75972"/>
                  </a:lnTo>
                  <a:cubicBezTo>
                    <a:pt x="378848" y="101162"/>
                    <a:pt x="355044" y="127746"/>
                    <a:pt x="318977" y="139768"/>
                  </a:cubicBezTo>
                  <a:lnTo>
                    <a:pt x="287079" y="150400"/>
                  </a:lnTo>
                  <a:cubicBezTo>
                    <a:pt x="269358" y="146856"/>
                    <a:pt x="251449" y="144151"/>
                    <a:pt x="233917" y="139768"/>
                  </a:cubicBezTo>
                  <a:cubicBezTo>
                    <a:pt x="223044" y="137050"/>
                    <a:pt x="213227" y="129135"/>
                    <a:pt x="202019" y="129135"/>
                  </a:cubicBezTo>
                  <a:cubicBezTo>
                    <a:pt x="173445" y="129135"/>
                    <a:pt x="145312" y="136224"/>
                    <a:pt x="116958" y="139768"/>
                  </a:cubicBezTo>
                  <a:cubicBezTo>
                    <a:pt x="51508" y="237942"/>
                    <a:pt x="135029" y="117179"/>
                    <a:pt x="74428" y="192931"/>
                  </a:cubicBezTo>
                  <a:cubicBezTo>
                    <a:pt x="66445" y="202909"/>
                    <a:pt x="60251" y="214196"/>
                    <a:pt x="53163" y="224828"/>
                  </a:cubicBezTo>
                  <a:lnTo>
                    <a:pt x="21265" y="320521"/>
                  </a:lnTo>
                  <a:lnTo>
                    <a:pt x="10633" y="352419"/>
                  </a:lnTo>
                  <a:cubicBezTo>
                    <a:pt x="7089" y="384317"/>
                    <a:pt x="0" y="416018"/>
                    <a:pt x="0" y="448112"/>
                  </a:cubicBezTo>
                  <a:cubicBezTo>
                    <a:pt x="0" y="473173"/>
                    <a:pt x="3432" y="498536"/>
                    <a:pt x="10633" y="522540"/>
                  </a:cubicBezTo>
                  <a:cubicBezTo>
                    <a:pt x="20281" y="554701"/>
                    <a:pt x="72851" y="589354"/>
                    <a:pt x="95693" y="596968"/>
                  </a:cubicBezTo>
                  <a:cubicBezTo>
                    <a:pt x="193280" y="629496"/>
                    <a:pt x="137185" y="616003"/>
                    <a:pt x="265814" y="628865"/>
                  </a:cubicBezTo>
                  <a:cubicBezTo>
                    <a:pt x="276447" y="635954"/>
                    <a:pt x="286034" y="644941"/>
                    <a:pt x="297712" y="650131"/>
                  </a:cubicBezTo>
                  <a:cubicBezTo>
                    <a:pt x="318195" y="659235"/>
                    <a:pt x="340242" y="664308"/>
                    <a:pt x="361507" y="671396"/>
                  </a:cubicBezTo>
                  <a:cubicBezTo>
                    <a:pt x="407261" y="686647"/>
                    <a:pt x="382542" y="679312"/>
                    <a:pt x="435935" y="692661"/>
                  </a:cubicBezTo>
                  <a:cubicBezTo>
                    <a:pt x="450112" y="689117"/>
                    <a:pt x="467054" y="691157"/>
                    <a:pt x="478465" y="682028"/>
                  </a:cubicBezTo>
                  <a:cubicBezTo>
                    <a:pt x="487217" y="675027"/>
                    <a:pt x="483332" y="659741"/>
                    <a:pt x="489098" y="650131"/>
                  </a:cubicBezTo>
                  <a:cubicBezTo>
                    <a:pt x="526966" y="587018"/>
                    <a:pt x="495156" y="679030"/>
                    <a:pt x="531628" y="596968"/>
                  </a:cubicBezTo>
                  <a:cubicBezTo>
                    <a:pt x="540732" y="576484"/>
                    <a:pt x="545804" y="554437"/>
                    <a:pt x="552893" y="533172"/>
                  </a:cubicBezTo>
                  <a:lnTo>
                    <a:pt x="563526" y="501275"/>
                  </a:lnTo>
                  <a:cubicBezTo>
                    <a:pt x="567070" y="458745"/>
                    <a:pt x="559954" y="413929"/>
                    <a:pt x="574158" y="373684"/>
                  </a:cubicBezTo>
                  <a:cubicBezTo>
                    <a:pt x="583727" y="346571"/>
                    <a:pt x="633305" y="316532"/>
                    <a:pt x="659219" y="299256"/>
                  </a:cubicBezTo>
                  <a:cubicBezTo>
                    <a:pt x="666307" y="288623"/>
                    <a:pt x="671448" y="276394"/>
                    <a:pt x="680484" y="267358"/>
                  </a:cubicBezTo>
                  <a:cubicBezTo>
                    <a:pt x="689520" y="258322"/>
                    <a:pt x="708341" y="258216"/>
                    <a:pt x="712382" y="246093"/>
                  </a:cubicBezTo>
                  <a:cubicBezTo>
                    <a:pt x="723646" y="212302"/>
                    <a:pt x="719470" y="175210"/>
                    <a:pt x="723014" y="139768"/>
                  </a:cubicBezTo>
                  <a:cubicBezTo>
                    <a:pt x="719470" y="111414"/>
                    <a:pt x="723987" y="80819"/>
                    <a:pt x="712382" y="54707"/>
                  </a:cubicBezTo>
                  <a:cubicBezTo>
                    <a:pt x="707830" y="44465"/>
                    <a:pt x="689236" y="51076"/>
                    <a:pt x="680484" y="44075"/>
                  </a:cubicBezTo>
                  <a:cubicBezTo>
                    <a:pt x="670505" y="36092"/>
                    <a:pt x="671624" y="6861"/>
                    <a:pt x="659219" y="1545"/>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p:cNvSpPr txBox="1"/>
            <p:nvPr/>
          </p:nvSpPr>
          <p:spPr>
            <a:xfrm>
              <a:off x="5141811" y="1175954"/>
              <a:ext cx="352527" cy="354606"/>
            </a:xfrm>
            <a:prstGeom prst="rect">
              <a:avLst/>
            </a:prstGeom>
            <a:noFill/>
            <a:ln>
              <a:noFill/>
            </a:ln>
          </p:spPr>
          <p:txBody>
            <a:bodyPr wrap="none" rtlCol="0">
              <a:spAutoFit/>
            </a:bodyPr>
            <a:lstStyle/>
            <a:p>
              <a:r>
                <a:rPr lang="fr-BE" dirty="0" smtClean="0">
                  <a:solidFill>
                    <a:srgbClr val="FFFF00"/>
                  </a:solidFill>
                </a:rPr>
                <a:t>CJ</a:t>
              </a:r>
              <a:endParaRPr lang="fr-BE" dirty="0">
                <a:solidFill>
                  <a:srgbClr val="FFFF00"/>
                </a:solidFill>
              </a:endParaRPr>
            </a:p>
          </p:txBody>
        </p:sp>
      </p:grpSp>
      <p:graphicFrame>
        <p:nvGraphicFramePr>
          <p:cNvPr id="6" name="Objet 5"/>
          <p:cNvGraphicFramePr>
            <a:graphicFrameLocks noChangeAspect="1"/>
          </p:cNvGraphicFramePr>
          <p:nvPr>
            <p:extLst>
              <p:ext uri="{D42A27DB-BD31-4B8C-83A1-F6EECF244321}">
                <p14:modId xmlns:p14="http://schemas.microsoft.com/office/powerpoint/2010/main" val="616065628"/>
              </p:ext>
            </p:extLst>
          </p:nvPr>
        </p:nvGraphicFramePr>
        <p:xfrm>
          <a:off x="7043904" y="5776268"/>
          <a:ext cx="1241020" cy="1109116"/>
        </p:xfrm>
        <a:graphic>
          <a:graphicData uri="http://schemas.openxmlformats.org/presentationml/2006/ole">
            <mc:AlternateContent xmlns:mc="http://schemas.openxmlformats.org/markup-compatibility/2006">
              <mc:Choice xmlns:v="urn:schemas-microsoft-com:vml" Requires="v">
                <p:oleObj spid="_x0000_s8216" name="Photo Editor Photo" r:id="rId5" imgW="7485714" imgH="6687483" progId="MSPhotoEd.3">
                  <p:embed/>
                </p:oleObj>
              </mc:Choice>
              <mc:Fallback>
                <p:oleObj name="Photo Editor Photo" r:id="rId5" imgW="7485714" imgH="6687483"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3904" y="5776268"/>
                        <a:ext cx="1241020" cy="1109116"/>
                      </a:xfrm>
                      <a:prstGeom prst="rect">
                        <a:avLst/>
                      </a:prstGeom>
                      <a:noFill/>
                      <a:ln w="9525" cmpd="sng">
                        <a:solidFill>
                          <a:srgbClr val="A50021"/>
                        </a:solidFill>
                        <a:miter lim="800000"/>
                        <a:headEnd/>
                        <a:tailEnd/>
                      </a:ln>
                      <a:effectLst/>
                    </p:spPr>
                  </p:pic>
                </p:oleObj>
              </mc:Fallback>
            </mc:AlternateContent>
          </a:graphicData>
        </a:graphic>
      </p:graphicFrame>
      <p:pic>
        <p:nvPicPr>
          <p:cNvPr id="7" name="Picture 2" descr="FIG 2_1 h"/>
          <p:cNvPicPr>
            <a:picLocks noChangeAspect="1" noChangeArrowheads="1"/>
          </p:cNvPicPr>
          <p:nvPr/>
        </p:nvPicPr>
        <p:blipFill>
          <a:blip r:embed="rId7" cstate="print"/>
          <a:srcRect/>
          <a:stretch>
            <a:fillRect/>
          </a:stretch>
        </p:blipFill>
        <p:spPr bwMode="auto">
          <a:xfrm>
            <a:off x="1303982" y="2178632"/>
            <a:ext cx="3181294" cy="2259632"/>
          </a:xfrm>
          <a:prstGeom prst="rect">
            <a:avLst/>
          </a:prstGeom>
          <a:noFill/>
        </p:spPr>
      </p:pic>
      <p:sp>
        <p:nvSpPr>
          <p:cNvPr id="10" name="Line 50"/>
          <p:cNvSpPr>
            <a:spLocks noChangeShapeType="1"/>
          </p:cNvSpPr>
          <p:nvPr/>
        </p:nvSpPr>
        <p:spPr bwMode="auto">
          <a:xfrm flipH="1">
            <a:off x="2965746" y="1578390"/>
            <a:ext cx="0" cy="1141186"/>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1" name="Line 50"/>
          <p:cNvSpPr>
            <a:spLocks noChangeShapeType="1"/>
          </p:cNvSpPr>
          <p:nvPr/>
        </p:nvSpPr>
        <p:spPr bwMode="auto">
          <a:xfrm flipH="1">
            <a:off x="1889675" y="1541502"/>
            <a:ext cx="0" cy="1634300"/>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grpSp>
        <p:nvGrpSpPr>
          <p:cNvPr id="52" name="Groupe 51"/>
          <p:cNvGrpSpPr/>
          <p:nvPr/>
        </p:nvGrpSpPr>
        <p:grpSpPr>
          <a:xfrm>
            <a:off x="1799760" y="724423"/>
            <a:ext cx="3342050" cy="807693"/>
            <a:chOff x="1799760" y="724423"/>
            <a:chExt cx="3342050" cy="807693"/>
          </a:xfrm>
        </p:grpSpPr>
        <p:sp>
          <p:nvSpPr>
            <p:cNvPr id="8" name="Text Box 11"/>
            <p:cNvSpPr txBox="1">
              <a:spLocks noChangeArrowheads="1"/>
            </p:cNvSpPr>
            <p:nvPr/>
          </p:nvSpPr>
          <p:spPr bwMode="auto">
            <a:xfrm>
              <a:off x="1799760" y="1165403"/>
              <a:ext cx="1440160" cy="366713"/>
            </a:xfrm>
            <a:prstGeom prst="rect">
              <a:avLst/>
            </a:prstGeom>
            <a:solidFill>
              <a:srgbClr val="FFFF00"/>
            </a:solidFill>
            <a:ln w="9525">
              <a:solidFill>
                <a:schemeClr val="tx1"/>
              </a:solidFill>
              <a:miter lim="800000"/>
              <a:headEnd type="none" w="sm" len="sm"/>
              <a:tailEnd type="none" w="sm" len="sm"/>
            </a:ln>
            <a:effectLst/>
          </p:spPr>
          <p:txBody>
            <a:bodyPr wrap="square">
              <a:spAutoFit/>
            </a:bodyPr>
            <a:lstStyle/>
            <a:p>
              <a:pPr>
                <a:defRPr/>
              </a:pPr>
              <a:r>
                <a:rPr lang="fr-FR" sz="1800">
                  <a:latin typeface="Arial Narrow" panose="020B0606020202030204" pitchFamily="34" charset="0"/>
                </a:rPr>
                <a:t>Progestérone</a:t>
              </a:r>
              <a:endParaRPr lang="fr-FR" sz="2000">
                <a:effectLst>
                  <a:outerShdw blurRad="38100" dist="38100" dir="2700000" algn="tl">
                    <a:srgbClr val="000000"/>
                  </a:outerShdw>
                </a:effectLst>
                <a:latin typeface="Arial Narrow" pitchFamily="34" charset="0"/>
              </a:endParaRPr>
            </a:p>
          </p:txBody>
        </p:sp>
        <p:sp>
          <p:nvSpPr>
            <p:cNvPr id="9" name="Line 50"/>
            <p:cNvSpPr>
              <a:spLocks noChangeShapeType="1"/>
            </p:cNvSpPr>
            <p:nvPr/>
          </p:nvSpPr>
          <p:spPr bwMode="auto">
            <a:xfrm flipH="1" flipV="1">
              <a:off x="3274450" y="1358144"/>
              <a:ext cx="1867360" cy="2"/>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2" name="Text Box 11"/>
            <p:cNvSpPr txBox="1">
              <a:spLocks noChangeArrowheads="1"/>
            </p:cNvSpPr>
            <p:nvPr/>
          </p:nvSpPr>
          <p:spPr bwMode="auto">
            <a:xfrm>
              <a:off x="2094441" y="724423"/>
              <a:ext cx="720080" cy="366713"/>
            </a:xfrm>
            <a:prstGeom prst="rect">
              <a:avLst/>
            </a:prstGeom>
            <a:noFill/>
            <a:ln w="9525">
              <a:solidFill>
                <a:schemeClr val="tx1"/>
              </a:solidFill>
              <a:miter lim="800000"/>
              <a:headEnd type="none" w="sm" len="sm"/>
              <a:tailEnd type="none" w="sm" len="sm"/>
            </a:ln>
            <a:effectLst/>
          </p:spPr>
          <p:txBody>
            <a:bodyPr wrap="square">
              <a:spAutoFit/>
            </a:bodyPr>
            <a:lstStyle/>
            <a:p>
              <a:pPr>
                <a:defRPr/>
              </a:pPr>
              <a:r>
                <a:rPr lang="fr-FR" sz="1800" dirty="0" smtClean="0">
                  <a:latin typeface="Arial Narrow" panose="020B0606020202030204" pitchFamily="34" charset="0"/>
                </a:rPr>
                <a:t>&lt; 12 J</a:t>
              </a:r>
              <a:endParaRPr lang="fr-FR" sz="2000" dirty="0">
                <a:effectLst>
                  <a:outerShdw blurRad="38100" dist="38100" dir="2700000" algn="tl">
                    <a:srgbClr val="000000"/>
                  </a:outerShdw>
                </a:effectLst>
                <a:latin typeface="Arial Narrow" pitchFamily="34" charset="0"/>
              </a:endParaRPr>
            </a:p>
          </p:txBody>
        </p:sp>
      </p:grpSp>
      <p:sp>
        <p:nvSpPr>
          <p:cNvPr id="13" name="Line 50"/>
          <p:cNvSpPr>
            <a:spLocks noChangeShapeType="1"/>
          </p:cNvSpPr>
          <p:nvPr/>
        </p:nvSpPr>
        <p:spPr bwMode="auto">
          <a:xfrm flipH="1">
            <a:off x="2965746" y="3583672"/>
            <a:ext cx="0" cy="1008112"/>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4" name="Line 50"/>
          <p:cNvSpPr>
            <a:spLocks noChangeShapeType="1"/>
          </p:cNvSpPr>
          <p:nvPr/>
        </p:nvSpPr>
        <p:spPr bwMode="auto">
          <a:xfrm flipH="1">
            <a:off x="1889675" y="3580479"/>
            <a:ext cx="0" cy="974417"/>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15" name="Text Box 11"/>
          <p:cNvSpPr txBox="1">
            <a:spLocks noChangeArrowheads="1"/>
          </p:cNvSpPr>
          <p:nvPr/>
        </p:nvSpPr>
        <p:spPr bwMode="auto">
          <a:xfrm>
            <a:off x="2843808" y="4556879"/>
            <a:ext cx="741071" cy="369332"/>
          </a:xfrm>
          <a:prstGeom prst="rect">
            <a:avLst/>
          </a:prstGeom>
          <a:solidFill>
            <a:srgbClr val="FF00FF"/>
          </a:solidFill>
          <a:ln w="9525">
            <a:solidFill>
              <a:schemeClr val="tx1"/>
            </a:solidFill>
            <a:miter lim="800000"/>
            <a:headEnd type="none" w="sm" len="sm"/>
            <a:tailEnd type="none" w="sm" len="sm"/>
          </a:ln>
          <a:effectLst/>
        </p:spPr>
        <p:txBody>
          <a:bodyPr wrap="square">
            <a:spAutoFit/>
          </a:bodyPr>
          <a:lstStyle/>
          <a:p>
            <a:pPr>
              <a:defRPr/>
            </a:pPr>
            <a:r>
              <a:rPr lang="fr-FR" sz="1800" dirty="0" smtClean="0">
                <a:latin typeface="Arial Narrow" panose="020B0606020202030204" pitchFamily="34" charset="0"/>
              </a:rPr>
              <a:t>R </a:t>
            </a:r>
            <a:r>
              <a:rPr lang="fr-FR" sz="1800" dirty="0" err="1" smtClean="0">
                <a:latin typeface="Arial Narrow" panose="020B0606020202030204" pitchFamily="34" charset="0"/>
              </a:rPr>
              <a:t>oest</a:t>
            </a:r>
            <a:endParaRPr lang="fr-FR" sz="2000" dirty="0">
              <a:effectLst>
                <a:outerShdw blurRad="38100" dist="38100" dir="2700000" algn="tl">
                  <a:srgbClr val="000000"/>
                </a:outerShdw>
              </a:effectLst>
              <a:latin typeface="Arial Narrow" pitchFamily="34" charset="0"/>
            </a:endParaRPr>
          </a:p>
        </p:txBody>
      </p:sp>
      <p:sp>
        <p:nvSpPr>
          <p:cNvPr id="16" name="Text Box 11"/>
          <p:cNvSpPr txBox="1">
            <a:spLocks noChangeArrowheads="1"/>
          </p:cNvSpPr>
          <p:nvPr/>
        </p:nvSpPr>
        <p:spPr bwMode="auto">
          <a:xfrm>
            <a:off x="539552" y="4562728"/>
            <a:ext cx="1561169" cy="369332"/>
          </a:xfrm>
          <a:prstGeom prst="rect">
            <a:avLst/>
          </a:prstGeom>
          <a:solidFill>
            <a:srgbClr val="008000"/>
          </a:solidFill>
          <a:ln w="9525">
            <a:solidFill>
              <a:schemeClr val="tx1"/>
            </a:solidFill>
            <a:miter lim="800000"/>
            <a:headEnd type="none" w="sm" len="sm"/>
            <a:tailEnd type="none" w="sm" len="sm"/>
          </a:ln>
          <a:effectLst/>
        </p:spPr>
        <p:txBody>
          <a:bodyPr wrap="square">
            <a:spAutoFit/>
          </a:bodyPr>
          <a:lstStyle/>
          <a:p>
            <a:pPr>
              <a:defRPr/>
            </a:pPr>
            <a:r>
              <a:rPr lang="fr-FR" sz="1800" dirty="0" smtClean="0">
                <a:solidFill>
                  <a:schemeClr val="bg1"/>
                </a:solidFill>
                <a:latin typeface="Arial Narrow" panose="020B0606020202030204" pitchFamily="34" charset="0"/>
              </a:rPr>
              <a:t>Phospholipides</a:t>
            </a:r>
            <a:endParaRPr lang="fr-FR" sz="2000" dirty="0">
              <a:solidFill>
                <a:schemeClr val="bg1"/>
              </a:solidFill>
              <a:effectLst>
                <a:outerShdw blurRad="38100" dist="38100" dir="2700000" algn="tl">
                  <a:srgbClr val="000000"/>
                </a:outerShdw>
              </a:effectLst>
              <a:latin typeface="Arial Narrow" pitchFamily="34" charset="0"/>
            </a:endParaRPr>
          </a:p>
        </p:txBody>
      </p:sp>
      <p:sp>
        <p:nvSpPr>
          <p:cNvPr id="19" name="Ellipse 18"/>
          <p:cNvSpPr/>
          <p:nvPr/>
        </p:nvSpPr>
        <p:spPr>
          <a:xfrm>
            <a:off x="5687292" y="1013609"/>
            <a:ext cx="513234" cy="516951"/>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Text Box 11"/>
          <p:cNvSpPr txBox="1">
            <a:spLocks noChangeArrowheads="1"/>
          </p:cNvSpPr>
          <p:nvPr/>
        </p:nvSpPr>
        <p:spPr bwMode="auto">
          <a:xfrm>
            <a:off x="4681169" y="3053028"/>
            <a:ext cx="1440160" cy="369332"/>
          </a:xfrm>
          <a:prstGeom prst="rect">
            <a:avLst/>
          </a:prstGeom>
          <a:solidFill>
            <a:srgbClr val="FFC000"/>
          </a:solidFill>
          <a:ln w="9525">
            <a:solidFill>
              <a:schemeClr val="tx1"/>
            </a:solidFill>
            <a:miter lim="800000"/>
            <a:headEnd type="none" w="sm" len="sm"/>
            <a:tailEnd type="none" w="sm" len="sm"/>
          </a:ln>
          <a:effectLst/>
        </p:spPr>
        <p:txBody>
          <a:bodyPr wrap="square">
            <a:spAutoFit/>
          </a:bodyPr>
          <a:lstStyle/>
          <a:p>
            <a:pPr>
              <a:defRPr/>
            </a:pPr>
            <a:r>
              <a:rPr lang="fr-FR" sz="1800" dirty="0" err="1" smtClean="0">
                <a:latin typeface="Arial Narrow" panose="020B0606020202030204" pitchFamily="34" charset="0"/>
              </a:rPr>
              <a:t>Oestrogènes</a:t>
            </a:r>
            <a:endParaRPr lang="fr-FR" sz="2000" dirty="0">
              <a:effectLst>
                <a:outerShdw blurRad="38100" dist="38100" dir="2700000" algn="tl">
                  <a:srgbClr val="000000"/>
                </a:outerShdw>
              </a:effectLst>
              <a:latin typeface="Arial Narrow" pitchFamily="34" charset="0"/>
            </a:endParaRPr>
          </a:p>
        </p:txBody>
      </p:sp>
      <p:sp>
        <p:nvSpPr>
          <p:cNvPr id="21" name="Line 50"/>
          <p:cNvSpPr>
            <a:spLocks noChangeShapeType="1"/>
          </p:cNvSpPr>
          <p:nvPr/>
        </p:nvSpPr>
        <p:spPr bwMode="auto">
          <a:xfrm flipH="1">
            <a:off x="5954270" y="1541502"/>
            <a:ext cx="5289" cy="1511526"/>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22" name="Text Box 11"/>
          <p:cNvSpPr txBox="1">
            <a:spLocks noChangeArrowheads="1"/>
          </p:cNvSpPr>
          <p:nvPr/>
        </p:nvSpPr>
        <p:spPr bwMode="auto">
          <a:xfrm>
            <a:off x="905003" y="6314855"/>
            <a:ext cx="1693497" cy="369332"/>
          </a:xfrm>
          <a:prstGeom prst="rect">
            <a:avLst/>
          </a:prstGeom>
          <a:solidFill>
            <a:srgbClr val="008000"/>
          </a:solidFill>
          <a:ln w="9525">
            <a:solidFill>
              <a:schemeClr val="tx1"/>
            </a:solidFill>
            <a:miter lim="800000"/>
            <a:headEnd type="none" w="sm" len="sm"/>
            <a:tailEnd type="none" w="sm" len="sm"/>
          </a:ln>
          <a:effectLst/>
        </p:spPr>
        <p:txBody>
          <a:bodyPr wrap="square">
            <a:spAutoFit/>
          </a:bodyPr>
          <a:lstStyle/>
          <a:p>
            <a:pPr>
              <a:defRPr/>
            </a:pPr>
            <a:r>
              <a:rPr lang="fr-FR" sz="1800" dirty="0" err="1" smtClean="0">
                <a:solidFill>
                  <a:schemeClr val="bg1"/>
                </a:solidFill>
                <a:latin typeface="Arial Narrow" panose="020B0606020202030204" pitchFamily="34" charset="0"/>
              </a:rPr>
              <a:t>Ac</a:t>
            </a:r>
            <a:r>
              <a:rPr lang="fr-FR" sz="1800" dirty="0" smtClean="0">
                <a:solidFill>
                  <a:schemeClr val="bg1"/>
                </a:solidFill>
                <a:latin typeface="Arial Narrow" panose="020B0606020202030204" pitchFamily="34" charset="0"/>
              </a:rPr>
              <a:t> </a:t>
            </a:r>
            <a:r>
              <a:rPr lang="fr-FR" sz="1800" dirty="0" err="1" smtClean="0">
                <a:solidFill>
                  <a:schemeClr val="bg1"/>
                </a:solidFill>
                <a:latin typeface="Arial Narrow" panose="020B0606020202030204" pitchFamily="34" charset="0"/>
              </a:rPr>
              <a:t>arachidonique</a:t>
            </a:r>
            <a:endParaRPr lang="fr-FR" sz="2000" dirty="0">
              <a:solidFill>
                <a:schemeClr val="bg1"/>
              </a:solidFill>
              <a:effectLst>
                <a:outerShdw blurRad="38100" dist="38100" dir="2700000" algn="tl">
                  <a:srgbClr val="000000"/>
                </a:outerShdw>
              </a:effectLst>
              <a:latin typeface="Arial Narrow" pitchFamily="34" charset="0"/>
            </a:endParaRPr>
          </a:p>
        </p:txBody>
      </p:sp>
      <p:sp>
        <p:nvSpPr>
          <p:cNvPr id="23" name="Line 50"/>
          <p:cNvSpPr>
            <a:spLocks noChangeShapeType="1"/>
          </p:cNvSpPr>
          <p:nvPr/>
        </p:nvSpPr>
        <p:spPr bwMode="auto">
          <a:xfrm flipH="1">
            <a:off x="1475656" y="4932061"/>
            <a:ext cx="0" cy="1382794"/>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24" name="Text Box 9"/>
          <p:cNvSpPr txBox="1">
            <a:spLocks noChangeArrowheads="1"/>
          </p:cNvSpPr>
          <p:nvPr/>
        </p:nvSpPr>
        <p:spPr bwMode="auto">
          <a:xfrm>
            <a:off x="5215763" y="6330826"/>
            <a:ext cx="903706" cy="396875"/>
          </a:xfrm>
          <a:prstGeom prst="rect">
            <a:avLst/>
          </a:prstGeom>
          <a:solidFill>
            <a:srgbClr val="008000"/>
          </a:solidFill>
          <a:ln w="6350">
            <a:solidFill>
              <a:schemeClr val="tx1"/>
            </a:solidFill>
            <a:miter lim="800000"/>
            <a:headEnd type="none" w="sm" len="sm"/>
            <a:tailEnd type="none" w="sm" len="sm"/>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fr-FR" altLang="fr-FR" sz="2000">
                <a:solidFill>
                  <a:schemeClr val="bg1"/>
                </a:solidFill>
                <a:latin typeface="Arial Narrow" panose="020B0606020202030204" pitchFamily="34" charset="0"/>
              </a:rPr>
              <a:t>PGF2a</a:t>
            </a:r>
          </a:p>
        </p:txBody>
      </p:sp>
      <p:sp>
        <p:nvSpPr>
          <p:cNvPr id="25" name="Line 50"/>
          <p:cNvSpPr>
            <a:spLocks noChangeShapeType="1"/>
          </p:cNvSpPr>
          <p:nvPr/>
        </p:nvSpPr>
        <p:spPr bwMode="auto">
          <a:xfrm>
            <a:off x="2609611" y="6489871"/>
            <a:ext cx="2610162" cy="15618"/>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26" name="Text Box 11"/>
          <p:cNvSpPr txBox="1">
            <a:spLocks noChangeArrowheads="1"/>
          </p:cNvSpPr>
          <p:nvPr/>
        </p:nvSpPr>
        <p:spPr bwMode="auto">
          <a:xfrm>
            <a:off x="3493557" y="5162612"/>
            <a:ext cx="1491932" cy="369332"/>
          </a:xfrm>
          <a:prstGeom prst="rect">
            <a:avLst/>
          </a:prstGeom>
          <a:noFill/>
          <a:ln w="9525">
            <a:solidFill>
              <a:schemeClr val="tx1"/>
            </a:solidFill>
            <a:miter lim="800000"/>
            <a:headEnd type="none" w="sm" len="sm"/>
            <a:tailEnd type="none" w="sm" len="sm"/>
          </a:ln>
          <a:effectLst/>
        </p:spPr>
        <p:txBody>
          <a:bodyPr wrap="square">
            <a:spAutoFit/>
          </a:bodyPr>
          <a:lstStyle/>
          <a:p>
            <a:pPr>
              <a:defRPr/>
            </a:pPr>
            <a:r>
              <a:rPr lang="fr-FR" sz="1800" dirty="0" smtClean="0">
                <a:latin typeface="Arial Narrow" panose="020B0606020202030204" pitchFamily="34" charset="0"/>
              </a:rPr>
              <a:t>Phospholipase</a:t>
            </a:r>
            <a:endParaRPr lang="fr-FR" sz="2000" dirty="0">
              <a:effectLst>
                <a:outerShdw blurRad="38100" dist="38100" dir="2700000" algn="tl">
                  <a:srgbClr val="000000"/>
                </a:outerShdw>
              </a:effectLst>
              <a:latin typeface="Arial Narrow" pitchFamily="34" charset="0"/>
            </a:endParaRPr>
          </a:p>
        </p:txBody>
      </p:sp>
      <p:sp>
        <p:nvSpPr>
          <p:cNvPr id="27" name="Line 50"/>
          <p:cNvSpPr>
            <a:spLocks noChangeShapeType="1"/>
          </p:cNvSpPr>
          <p:nvPr/>
        </p:nvSpPr>
        <p:spPr bwMode="auto">
          <a:xfrm flipH="1">
            <a:off x="1475656" y="5347278"/>
            <a:ext cx="2025752" cy="0"/>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28" name="Text Box 11"/>
          <p:cNvSpPr txBox="1">
            <a:spLocks noChangeArrowheads="1"/>
          </p:cNvSpPr>
          <p:nvPr/>
        </p:nvSpPr>
        <p:spPr bwMode="auto">
          <a:xfrm>
            <a:off x="3485818" y="5604667"/>
            <a:ext cx="1832256" cy="646331"/>
          </a:xfrm>
          <a:prstGeom prst="rect">
            <a:avLst/>
          </a:prstGeom>
          <a:noFill/>
          <a:ln w="9525">
            <a:solidFill>
              <a:schemeClr val="tx1"/>
            </a:solidFill>
            <a:miter lim="800000"/>
            <a:headEnd type="none" w="sm" len="sm"/>
            <a:tailEnd type="none" w="sm" len="sm"/>
          </a:ln>
          <a:effectLst/>
        </p:spPr>
        <p:txBody>
          <a:bodyPr wrap="square">
            <a:spAutoFit/>
          </a:bodyPr>
          <a:lstStyle/>
          <a:p>
            <a:pPr>
              <a:defRPr/>
            </a:pPr>
            <a:r>
              <a:rPr lang="fr-FR" sz="1800" dirty="0" smtClean="0">
                <a:latin typeface="Arial Narrow" panose="020B0606020202030204" pitchFamily="34" charset="0"/>
              </a:rPr>
              <a:t>PGF2a </a:t>
            </a:r>
            <a:r>
              <a:rPr lang="fr-FR" sz="1800" dirty="0" err="1" smtClean="0">
                <a:latin typeface="Arial Narrow" panose="020B0606020202030204" pitchFamily="34" charset="0"/>
              </a:rPr>
              <a:t>synthetase</a:t>
            </a:r>
            <a:endParaRPr lang="fr-FR" sz="1800" dirty="0" smtClean="0">
              <a:latin typeface="Arial Narrow" panose="020B0606020202030204" pitchFamily="34" charset="0"/>
            </a:endParaRPr>
          </a:p>
          <a:p>
            <a:pPr>
              <a:defRPr/>
            </a:pPr>
            <a:r>
              <a:rPr lang="fr-FR" dirty="0" smtClean="0">
                <a:latin typeface="Arial Narrow" panose="020B0606020202030204" pitchFamily="34" charset="0"/>
              </a:rPr>
              <a:t>Cyclo-oxygénases</a:t>
            </a:r>
            <a:endParaRPr lang="fr-FR" sz="2000" dirty="0">
              <a:latin typeface="Arial Narrow" pitchFamily="34" charset="0"/>
            </a:endParaRPr>
          </a:p>
        </p:txBody>
      </p:sp>
      <p:sp>
        <p:nvSpPr>
          <p:cNvPr id="29" name="Line 50"/>
          <p:cNvSpPr>
            <a:spLocks noChangeShapeType="1"/>
          </p:cNvSpPr>
          <p:nvPr/>
        </p:nvSpPr>
        <p:spPr bwMode="auto">
          <a:xfrm flipH="1">
            <a:off x="4028486" y="4926212"/>
            <a:ext cx="0" cy="250388"/>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30" name="Line 50"/>
          <p:cNvSpPr>
            <a:spLocks noChangeShapeType="1"/>
          </p:cNvSpPr>
          <p:nvPr/>
        </p:nvSpPr>
        <p:spPr bwMode="auto">
          <a:xfrm>
            <a:off x="6119468" y="6505489"/>
            <a:ext cx="924435" cy="0"/>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31" name="Text Box 11"/>
          <p:cNvSpPr txBox="1">
            <a:spLocks noChangeArrowheads="1"/>
          </p:cNvSpPr>
          <p:nvPr/>
        </p:nvSpPr>
        <p:spPr bwMode="auto">
          <a:xfrm>
            <a:off x="4672257" y="2616119"/>
            <a:ext cx="1123879" cy="369332"/>
          </a:xfrm>
          <a:prstGeom prst="rect">
            <a:avLst/>
          </a:prstGeom>
          <a:solidFill>
            <a:srgbClr val="00B0F0"/>
          </a:solidFill>
          <a:ln w="9525">
            <a:solidFill>
              <a:schemeClr val="tx1"/>
            </a:solidFill>
            <a:miter lim="800000"/>
            <a:headEnd type="none" w="sm" len="sm"/>
            <a:tailEnd type="none" w="sm" len="sm"/>
          </a:ln>
          <a:effectLst/>
        </p:spPr>
        <p:txBody>
          <a:bodyPr wrap="square">
            <a:spAutoFit/>
          </a:bodyPr>
          <a:lstStyle/>
          <a:p>
            <a:pPr>
              <a:defRPr/>
            </a:pPr>
            <a:r>
              <a:rPr lang="fr-FR" sz="1800" dirty="0" smtClean="0">
                <a:latin typeface="Arial Narrow" panose="020B0606020202030204" pitchFamily="34" charset="0"/>
              </a:rPr>
              <a:t>Ocytocine </a:t>
            </a:r>
            <a:endParaRPr lang="fr-FR" sz="2000" dirty="0">
              <a:effectLst>
                <a:outerShdw blurRad="38100" dist="38100" dir="2700000" algn="tl">
                  <a:srgbClr val="000000"/>
                </a:outerShdw>
              </a:effectLst>
              <a:latin typeface="Arial Narrow" pitchFamily="34" charset="0"/>
            </a:endParaRPr>
          </a:p>
        </p:txBody>
      </p:sp>
      <p:sp>
        <p:nvSpPr>
          <p:cNvPr id="33" name="Line 50"/>
          <p:cNvSpPr>
            <a:spLocks noChangeShapeType="1"/>
          </p:cNvSpPr>
          <p:nvPr/>
        </p:nvSpPr>
        <p:spPr bwMode="auto">
          <a:xfrm>
            <a:off x="4211960" y="6250998"/>
            <a:ext cx="0" cy="254491"/>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35" name="Line 50"/>
          <p:cNvSpPr>
            <a:spLocks noChangeShapeType="1"/>
          </p:cNvSpPr>
          <p:nvPr/>
        </p:nvSpPr>
        <p:spPr bwMode="auto">
          <a:xfrm>
            <a:off x="5219773" y="1498348"/>
            <a:ext cx="0" cy="1094030"/>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36" name="Line 50"/>
          <p:cNvSpPr>
            <a:spLocks noChangeShapeType="1"/>
          </p:cNvSpPr>
          <p:nvPr/>
        </p:nvSpPr>
        <p:spPr bwMode="auto">
          <a:xfrm>
            <a:off x="4303040" y="2800785"/>
            <a:ext cx="0" cy="1761943"/>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cxnSp>
        <p:nvCxnSpPr>
          <p:cNvPr id="38" name="Connecteur droit 37"/>
          <p:cNvCxnSpPr>
            <a:endCxn id="31" idx="1"/>
          </p:cNvCxnSpPr>
          <p:nvPr/>
        </p:nvCxnSpPr>
        <p:spPr>
          <a:xfrm>
            <a:off x="4308960" y="2800785"/>
            <a:ext cx="3632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Line 50"/>
          <p:cNvSpPr>
            <a:spLocks noChangeShapeType="1"/>
          </p:cNvSpPr>
          <p:nvPr/>
        </p:nvSpPr>
        <p:spPr bwMode="auto">
          <a:xfrm flipV="1">
            <a:off x="8172400" y="1807558"/>
            <a:ext cx="0" cy="3968709"/>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40" name="Line 50"/>
          <p:cNvSpPr>
            <a:spLocks noChangeShapeType="1"/>
          </p:cNvSpPr>
          <p:nvPr/>
        </p:nvSpPr>
        <p:spPr bwMode="auto">
          <a:xfrm>
            <a:off x="3472817" y="3246741"/>
            <a:ext cx="5199" cy="1297458"/>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41" name="Line 50"/>
          <p:cNvSpPr>
            <a:spLocks noChangeShapeType="1"/>
          </p:cNvSpPr>
          <p:nvPr/>
        </p:nvSpPr>
        <p:spPr bwMode="auto">
          <a:xfrm flipH="1">
            <a:off x="5129505" y="3422360"/>
            <a:ext cx="12655" cy="2182307"/>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42" name="Text Box 11"/>
          <p:cNvSpPr txBox="1">
            <a:spLocks noChangeArrowheads="1"/>
          </p:cNvSpPr>
          <p:nvPr/>
        </p:nvSpPr>
        <p:spPr bwMode="auto">
          <a:xfrm>
            <a:off x="6920864" y="1161228"/>
            <a:ext cx="2043624" cy="646331"/>
          </a:xfrm>
          <a:prstGeom prst="rect">
            <a:avLst/>
          </a:prstGeom>
          <a:noFill/>
          <a:ln w="9525">
            <a:solidFill>
              <a:schemeClr val="tx1"/>
            </a:solidFill>
            <a:miter lim="800000"/>
            <a:headEnd type="none" w="sm" len="sm"/>
            <a:tailEnd type="none" w="sm" len="sm"/>
          </a:ln>
          <a:effectLst/>
        </p:spPr>
        <p:txBody>
          <a:bodyPr wrap="square">
            <a:spAutoFit/>
          </a:bodyPr>
          <a:lstStyle/>
          <a:p>
            <a:pPr>
              <a:defRPr/>
            </a:pPr>
            <a:r>
              <a:rPr lang="fr-FR" sz="1800" dirty="0" smtClean="0">
                <a:latin typeface="Arial Narrow" panose="020B0606020202030204" pitchFamily="34" charset="0"/>
              </a:rPr>
              <a:t>Ischémie lutéale</a:t>
            </a:r>
          </a:p>
          <a:p>
            <a:pPr>
              <a:defRPr/>
            </a:pPr>
            <a:r>
              <a:rPr lang="fr-FR" dirty="0" smtClean="0">
                <a:latin typeface="Arial Narrow" panose="020B0606020202030204" pitchFamily="34" charset="0"/>
              </a:rPr>
              <a:t>Apoptose cellulaire</a:t>
            </a:r>
            <a:endParaRPr lang="fr-FR" sz="2000" dirty="0">
              <a:latin typeface="Arial Narrow" pitchFamily="34" charset="0"/>
            </a:endParaRPr>
          </a:p>
        </p:txBody>
      </p:sp>
      <p:sp>
        <p:nvSpPr>
          <p:cNvPr id="43" name="Line 50"/>
          <p:cNvSpPr>
            <a:spLocks noChangeShapeType="1"/>
          </p:cNvSpPr>
          <p:nvPr/>
        </p:nvSpPr>
        <p:spPr bwMode="auto">
          <a:xfrm flipV="1">
            <a:off x="7524328" y="3190442"/>
            <a:ext cx="0" cy="2585826"/>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44" name="Text Box 11"/>
          <p:cNvSpPr txBox="1">
            <a:spLocks noChangeArrowheads="1"/>
          </p:cNvSpPr>
          <p:nvPr/>
        </p:nvSpPr>
        <p:spPr bwMode="auto">
          <a:xfrm>
            <a:off x="6817589" y="2544111"/>
            <a:ext cx="1210795" cy="646331"/>
          </a:xfrm>
          <a:prstGeom prst="rect">
            <a:avLst/>
          </a:prstGeom>
          <a:noFill/>
          <a:ln w="9525">
            <a:solidFill>
              <a:schemeClr val="tx1"/>
            </a:solidFill>
            <a:miter lim="800000"/>
            <a:headEnd type="none" w="sm" len="sm"/>
            <a:tailEnd type="none" w="sm" len="sm"/>
          </a:ln>
          <a:effectLst/>
        </p:spPr>
        <p:txBody>
          <a:bodyPr wrap="square">
            <a:spAutoFit/>
          </a:bodyPr>
          <a:lstStyle/>
          <a:p>
            <a:pPr>
              <a:defRPr/>
            </a:pPr>
            <a:r>
              <a:rPr lang="fr-FR" sz="1800" dirty="0" smtClean="0">
                <a:latin typeface="Arial Narrow" panose="020B0606020202030204" pitchFamily="34" charset="0"/>
              </a:rPr>
              <a:t>Stimulation synthèse</a:t>
            </a:r>
            <a:endParaRPr lang="fr-FR" sz="2000" dirty="0">
              <a:effectLst>
                <a:outerShdw blurRad="38100" dist="38100" dir="2700000" algn="tl">
                  <a:srgbClr val="000000"/>
                </a:outerShdw>
              </a:effectLst>
              <a:latin typeface="Arial Narrow" pitchFamily="34" charset="0"/>
            </a:endParaRPr>
          </a:p>
        </p:txBody>
      </p:sp>
      <p:sp>
        <p:nvSpPr>
          <p:cNvPr id="45" name="Line 50"/>
          <p:cNvSpPr>
            <a:spLocks noChangeShapeType="1"/>
          </p:cNvSpPr>
          <p:nvPr/>
        </p:nvSpPr>
        <p:spPr bwMode="auto">
          <a:xfrm flipH="1">
            <a:off x="5796136" y="2806197"/>
            <a:ext cx="1021453" cy="0"/>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46" name="Line 50"/>
          <p:cNvSpPr>
            <a:spLocks noChangeShapeType="1"/>
          </p:cNvSpPr>
          <p:nvPr/>
        </p:nvSpPr>
        <p:spPr bwMode="auto">
          <a:xfrm flipH="1">
            <a:off x="5318074" y="1358144"/>
            <a:ext cx="1602790" cy="1"/>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47" name="Line 50"/>
          <p:cNvSpPr>
            <a:spLocks noChangeShapeType="1"/>
          </p:cNvSpPr>
          <p:nvPr/>
        </p:nvSpPr>
        <p:spPr bwMode="auto">
          <a:xfrm flipH="1">
            <a:off x="2427492" y="1588256"/>
            <a:ext cx="0" cy="1141186"/>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48" name="Line 50"/>
          <p:cNvSpPr>
            <a:spLocks noChangeShapeType="1"/>
          </p:cNvSpPr>
          <p:nvPr/>
        </p:nvSpPr>
        <p:spPr bwMode="auto">
          <a:xfrm flipH="1">
            <a:off x="2427492" y="3593538"/>
            <a:ext cx="0" cy="1008112"/>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50" name="Text Box 11"/>
          <p:cNvSpPr txBox="1">
            <a:spLocks noChangeArrowheads="1"/>
          </p:cNvSpPr>
          <p:nvPr/>
        </p:nvSpPr>
        <p:spPr bwMode="auto">
          <a:xfrm>
            <a:off x="2175094" y="4554896"/>
            <a:ext cx="629336" cy="369332"/>
          </a:xfrm>
          <a:prstGeom prst="rect">
            <a:avLst/>
          </a:prstGeom>
          <a:solidFill>
            <a:srgbClr val="FF00FF"/>
          </a:solidFill>
          <a:ln w="9525">
            <a:solidFill>
              <a:schemeClr val="tx1"/>
            </a:solidFill>
            <a:miter lim="800000"/>
            <a:headEnd type="none" w="sm" len="sm"/>
            <a:tailEnd type="none" w="sm" len="sm"/>
          </a:ln>
          <a:effectLst/>
        </p:spPr>
        <p:txBody>
          <a:bodyPr wrap="square">
            <a:spAutoFit/>
          </a:bodyPr>
          <a:lstStyle/>
          <a:p>
            <a:pPr>
              <a:defRPr/>
            </a:pPr>
            <a:r>
              <a:rPr lang="fr-FR" sz="1800" dirty="0" smtClean="0">
                <a:latin typeface="Arial Narrow" panose="020B0606020202030204" pitchFamily="34" charset="0"/>
              </a:rPr>
              <a:t>R P4</a:t>
            </a:r>
            <a:endParaRPr lang="fr-FR" sz="2000" dirty="0">
              <a:effectLst>
                <a:outerShdw blurRad="38100" dist="38100" dir="2700000" algn="tl">
                  <a:srgbClr val="000000"/>
                </a:outerShdw>
              </a:effectLst>
              <a:latin typeface="Arial Narrow" pitchFamily="34" charset="0"/>
            </a:endParaRPr>
          </a:p>
        </p:txBody>
      </p:sp>
      <p:sp>
        <p:nvSpPr>
          <p:cNvPr id="54" name="Text Box 11"/>
          <p:cNvSpPr txBox="1">
            <a:spLocks noChangeArrowheads="1"/>
          </p:cNvSpPr>
          <p:nvPr/>
        </p:nvSpPr>
        <p:spPr bwMode="auto">
          <a:xfrm>
            <a:off x="3923928" y="4551043"/>
            <a:ext cx="824753" cy="369332"/>
          </a:xfrm>
          <a:prstGeom prst="rect">
            <a:avLst/>
          </a:prstGeom>
          <a:solidFill>
            <a:srgbClr val="FF00FF"/>
          </a:solidFill>
          <a:ln w="9525">
            <a:solidFill>
              <a:schemeClr val="tx1"/>
            </a:solidFill>
            <a:miter lim="800000"/>
            <a:headEnd type="none" w="sm" len="sm"/>
            <a:tailEnd type="none" w="sm" len="sm"/>
          </a:ln>
          <a:effectLst/>
        </p:spPr>
        <p:txBody>
          <a:bodyPr wrap="square">
            <a:spAutoFit/>
          </a:bodyPr>
          <a:lstStyle/>
          <a:p>
            <a:pPr>
              <a:defRPr/>
            </a:pPr>
            <a:r>
              <a:rPr lang="fr-FR" sz="1800" dirty="0" smtClean="0">
                <a:latin typeface="Arial Narrow" panose="020B0606020202030204" pitchFamily="34" charset="0"/>
              </a:rPr>
              <a:t>R </a:t>
            </a:r>
            <a:r>
              <a:rPr lang="fr-FR" sz="1800" dirty="0" err="1" smtClean="0">
                <a:latin typeface="Arial Narrow" panose="020B0606020202030204" pitchFamily="34" charset="0"/>
              </a:rPr>
              <a:t>ocyto</a:t>
            </a:r>
            <a:endParaRPr lang="fr-FR" sz="2000" dirty="0">
              <a:effectLst>
                <a:outerShdw blurRad="38100" dist="38100" dir="2700000" algn="tl">
                  <a:srgbClr val="000000"/>
                </a:outerShdw>
              </a:effectLst>
              <a:latin typeface="Arial Narrow" pitchFamily="34" charset="0"/>
            </a:endParaRPr>
          </a:p>
        </p:txBody>
      </p:sp>
      <p:grpSp>
        <p:nvGrpSpPr>
          <p:cNvPr id="34" name="Groupe 33"/>
          <p:cNvGrpSpPr/>
          <p:nvPr/>
        </p:nvGrpSpPr>
        <p:grpSpPr>
          <a:xfrm>
            <a:off x="1691680" y="3161491"/>
            <a:ext cx="342011" cy="432048"/>
            <a:chOff x="1691680" y="3161491"/>
            <a:chExt cx="342011" cy="432048"/>
          </a:xfrm>
        </p:grpSpPr>
        <p:sp>
          <p:nvSpPr>
            <p:cNvPr id="18" name="Rectangle 17"/>
            <p:cNvSpPr/>
            <p:nvPr/>
          </p:nvSpPr>
          <p:spPr>
            <a:xfrm>
              <a:off x="1691680" y="3161491"/>
              <a:ext cx="342011" cy="432048"/>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 name="Flèche vers le haut 54"/>
            <p:cNvSpPr/>
            <p:nvPr/>
          </p:nvSpPr>
          <p:spPr>
            <a:xfrm>
              <a:off x="1768665" y="3246740"/>
              <a:ext cx="161441" cy="239743"/>
            </a:xfrm>
            <a:prstGeom prst="upArrow">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37" name="Groupe 36"/>
          <p:cNvGrpSpPr/>
          <p:nvPr/>
        </p:nvGrpSpPr>
        <p:grpSpPr>
          <a:xfrm>
            <a:off x="2283476" y="2729442"/>
            <a:ext cx="342011" cy="864096"/>
            <a:chOff x="2283476" y="2729442"/>
            <a:chExt cx="342011" cy="864096"/>
          </a:xfrm>
        </p:grpSpPr>
        <p:sp>
          <p:nvSpPr>
            <p:cNvPr id="49" name="Rectangle 48"/>
            <p:cNvSpPr/>
            <p:nvPr/>
          </p:nvSpPr>
          <p:spPr>
            <a:xfrm>
              <a:off x="2283476" y="2729442"/>
              <a:ext cx="342011" cy="864096"/>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Flèche vers le haut 55"/>
            <p:cNvSpPr/>
            <p:nvPr/>
          </p:nvSpPr>
          <p:spPr>
            <a:xfrm flipV="1">
              <a:off x="2345117" y="3011104"/>
              <a:ext cx="209114" cy="320412"/>
            </a:xfrm>
            <a:prstGeom prst="upArrow">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51" name="Groupe 50"/>
          <p:cNvGrpSpPr/>
          <p:nvPr/>
        </p:nvGrpSpPr>
        <p:grpSpPr>
          <a:xfrm>
            <a:off x="2821730" y="2719576"/>
            <a:ext cx="342011" cy="864096"/>
            <a:chOff x="2821730" y="2719576"/>
            <a:chExt cx="342011" cy="864096"/>
          </a:xfrm>
        </p:grpSpPr>
        <p:sp>
          <p:nvSpPr>
            <p:cNvPr id="17" name="Rectangle 16"/>
            <p:cNvSpPr/>
            <p:nvPr/>
          </p:nvSpPr>
          <p:spPr>
            <a:xfrm>
              <a:off x="2821730" y="2719576"/>
              <a:ext cx="342011" cy="864096"/>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 name="Flèche vers le haut 57"/>
            <p:cNvSpPr/>
            <p:nvPr/>
          </p:nvSpPr>
          <p:spPr>
            <a:xfrm>
              <a:off x="2860822" y="2973870"/>
              <a:ext cx="263826" cy="355507"/>
            </a:xfrm>
            <a:prstGeom prst="upArrow">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59" name="Line 50"/>
          <p:cNvSpPr>
            <a:spLocks noChangeShapeType="1"/>
          </p:cNvSpPr>
          <p:nvPr/>
        </p:nvSpPr>
        <p:spPr bwMode="auto">
          <a:xfrm>
            <a:off x="3584879" y="4869759"/>
            <a:ext cx="339049" cy="0"/>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cxnSp>
        <p:nvCxnSpPr>
          <p:cNvPr id="60" name="Connecteur droit 59"/>
          <p:cNvCxnSpPr>
            <a:endCxn id="20" idx="1"/>
          </p:cNvCxnSpPr>
          <p:nvPr/>
        </p:nvCxnSpPr>
        <p:spPr>
          <a:xfrm>
            <a:off x="3472817" y="3232281"/>
            <a:ext cx="1208352" cy="5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 Box 47"/>
          <p:cNvSpPr txBox="1">
            <a:spLocks noChangeArrowheads="1"/>
          </p:cNvSpPr>
          <p:nvPr/>
        </p:nvSpPr>
        <p:spPr bwMode="auto">
          <a:xfrm>
            <a:off x="6045775" y="3910700"/>
            <a:ext cx="562975" cy="338554"/>
          </a:xfrm>
          <a:prstGeom prst="rect">
            <a:avLst/>
          </a:prstGeom>
          <a:solidFill>
            <a:schemeClr val="accent2">
              <a:lumMod val="60000"/>
              <a:lumOff val="40000"/>
            </a:schemeClr>
          </a:solidFill>
          <a:ln w="9525">
            <a:solidFill>
              <a:srgbClr val="000000"/>
            </a:solidFill>
            <a:miter lim="800000"/>
            <a:headEnd/>
            <a:tailEnd/>
          </a:ln>
          <a:extLst/>
        </p:spPr>
        <p:txBody>
          <a:bodyPr wrap="none">
            <a:spAutoFit/>
          </a:bodyP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eaLnBrk="1" hangingPunct="1">
              <a:spcBef>
                <a:spcPct val="0"/>
              </a:spcBef>
              <a:buFontTx/>
              <a:buNone/>
            </a:pPr>
            <a:r>
              <a:rPr lang="fr-BE" altLang="fr-FR" sz="1600" dirty="0" smtClean="0">
                <a:latin typeface="+mn-lt"/>
              </a:rPr>
              <a:t>INFT</a:t>
            </a:r>
            <a:endParaRPr lang="fr-BE" altLang="fr-FR" sz="1600" dirty="0">
              <a:latin typeface="+mn-lt"/>
            </a:endParaRPr>
          </a:p>
        </p:txBody>
      </p:sp>
      <p:cxnSp>
        <p:nvCxnSpPr>
          <p:cNvPr id="65" name="Connecteur droit 64"/>
          <p:cNvCxnSpPr/>
          <p:nvPr/>
        </p:nvCxnSpPr>
        <p:spPr>
          <a:xfrm>
            <a:off x="3347864" y="4128287"/>
            <a:ext cx="27027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Line 50"/>
          <p:cNvSpPr>
            <a:spLocks noChangeShapeType="1"/>
          </p:cNvSpPr>
          <p:nvPr/>
        </p:nvSpPr>
        <p:spPr bwMode="auto">
          <a:xfrm>
            <a:off x="3356244" y="4131547"/>
            <a:ext cx="4049" cy="419496"/>
          </a:xfrm>
          <a:prstGeom prst="line">
            <a:avLst/>
          </a:prstGeom>
          <a:noFill/>
          <a:ln w="28575">
            <a:solidFill>
              <a:srgbClr val="FF0000"/>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68" name="Line 50"/>
          <p:cNvSpPr>
            <a:spLocks noChangeShapeType="1"/>
          </p:cNvSpPr>
          <p:nvPr/>
        </p:nvSpPr>
        <p:spPr bwMode="auto">
          <a:xfrm>
            <a:off x="3584879" y="4704351"/>
            <a:ext cx="339049" cy="0"/>
          </a:xfrm>
          <a:prstGeom prst="line">
            <a:avLst/>
          </a:prstGeom>
          <a:noFill/>
          <a:ln w="28575">
            <a:solidFill>
              <a:srgbClr val="FF0000"/>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69" name="Line 50"/>
          <p:cNvSpPr>
            <a:spLocks noChangeShapeType="1"/>
          </p:cNvSpPr>
          <p:nvPr/>
        </p:nvSpPr>
        <p:spPr bwMode="auto">
          <a:xfrm flipH="1" flipV="1">
            <a:off x="6243178" y="4249253"/>
            <a:ext cx="0" cy="234101"/>
          </a:xfrm>
          <a:prstGeom prst="line">
            <a:avLst/>
          </a:prstGeom>
          <a:noFill/>
          <a:ln w="28575">
            <a:solidFill>
              <a:srgbClr val="FF0000"/>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grpSp>
        <p:nvGrpSpPr>
          <p:cNvPr id="53" name="Groupe 52"/>
          <p:cNvGrpSpPr/>
          <p:nvPr/>
        </p:nvGrpSpPr>
        <p:grpSpPr>
          <a:xfrm>
            <a:off x="5883576" y="4483355"/>
            <a:ext cx="973798" cy="1004608"/>
            <a:chOff x="5883576" y="4483355"/>
            <a:chExt cx="973798" cy="1004608"/>
          </a:xfrm>
        </p:grpSpPr>
        <p:pic>
          <p:nvPicPr>
            <p:cNvPr id="63" name="Picture 6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5883576" y="4483355"/>
              <a:ext cx="973798" cy="1004608"/>
            </a:xfrm>
            <a:prstGeom prst="rect">
              <a:avLst/>
            </a:prstGeom>
            <a:noFill/>
            <a:ln w="12700">
              <a:solidFill>
                <a:schemeClr val="tx1"/>
              </a:solidFill>
              <a:miter lim="800000"/>
              <a:headEnd/>
              <a:tailEnd/>
            </a:ln>
          </p:spPr>
        </p:pic>
        <p:sp>
          <p:nvSpPr>
            <p:cNvPr id="70" name="Text Box 11"/>
            <p:cNvSpPr txBox="1">
              <a:spLocks noChangeArrowheads="1"/>
            </p:cNvSpPr>
            <p:nvPr/>
          </p:nvSpPr>
          <p:spPr bwMode="auto">
            <a:xfrm>
              <a:off x="5993522" y="4819746"/>
              <a:ext cx="720080" cy="366713"/>
            </a:xfrm>
            <a:prstGeom prst="rect">
              <a:avLst/>
            </a:prstGeom>
            <a:noFill/>
            <a:ln w="9525">
              <a:noFill/>
              <a:miter lim="800000"/>
              <a:headEnd type="none" w="sm" len="sm"/>
              <a:tailEnd type="none" w="sm" len="sm"/>
            </a:ln>
            <a:effectLst/>
          </p:spPr>
          <p:txBody>
            <a:bodyPr wrap="square">
              <a:spAutoFit/>
            </a:bodyPr>
            <a:lstStyle/>
            <a:p>
              <a:pPr>
                <a:defRPr/>
              </a:pPr>
              <a:r>
                <a:rPr lang="fr-FR" sz="1800" dirty="0" smtClean="0">
                  <a:solidFill>
                    <a:srgbClr val="FF0000"/>
                  </a:solidFill>
                  <a:latin typeface="Arial Narrow" panose="020B0606020202030204" pitchFamily="34" charset="0"/>
                </a:rPr>
                <a:t>&lt; 16 J</a:t>
              </a:r>
              <a:endParaRPr lang="fr-FR" sz="2000" dirty="0">
                <a:solidFill>
                  <a:srgbClr val="FF0000"/>
                </a:solidFill>
                <a:effectLst>
                  <a:outerShdw blurRad="38100" dist="38100" dir="2700000" algn="tl">
                    <a:srgbClr val="000000"/>
                  </a:outerShdw>
                </a:effectLst>
                <a:latin typeface="Arial Narrow" pitchFamily="34" charset="0"/>
              </a:endParaRPr>
            </a:p>
          </p:txBody>
        </p:sp>
      </p:grpSp>
      <p:sp>
        <p:nvSpPr>
          <p:cNvPr id="73" name="Text Box 11"/>
          <p:cNvSpPr txBox="1">
            <a:spLocks noChangeArrowheads="1"/>
          </p:cNvSpPr>
          <p:nvPr/>
        </p:nvSpPr>
        <p:spPr bwMode="auto">
          <a:xfrm>
            <a:off x="3851920" y="4860225"/>
            <a:ext cx="337450" cy="369332"/>
          </a:xfrm>
          <a:prstGeom prst="rect">
            <a:avLst/>
          </a:prstGeom>
          <a:noFill/>
          <a:ln w="9525">
            <a:noFill/>
            <a:miter lim="800000"/>
            <a:headEnd type="none" w="sm" len="sm"/>
            <a:tailEnd type="none" w="sm" len="sm"/>
          </a:ln>
          <a:effectLst/>
        </p:spPr>
        <p:txBody>
          <a:bodyPr wrap="square">
            <a:spAutoFit/>
          </a:bodyPr>
          <a:lstStyle/>
          <a:p>
            <a:pPr>
              <a:defRPr/>
            </a:pPr>
            <a:r>
              <a:rPr lang="fr-FR" sz="1800" b="1" dirty="0" smtClean="0">
                <a:solidFill>
                  <a:srgbClr val="FF0000"/>
                </a:solidFill>
                <a:latin typeface="Arial Narrow" panose="020B0606020202030204" pitchFamily="34" charset="0"/>
              </a:rPr>
              <a:t>X</a:t>
            </a:r>
            <a:endParaRPr lang="fr-FR" sz="2000" b="1" dirty="0">
              <a:solidFill>
                <a:srgbClr val="FF0000"/>
              </a:solidFill>
              <a:effectLst>
                <a:outerShdw blurRad="38100" dist="38100" dir="2700000" algn="tl">
                  <a:srgbClr val="000000"/>
                </a:outerShdw>
              </a:effectLst>
              <a:latin typeface="Arial Narrow" pitchFamily="34" charset="0"/>
            </a:endParaRPr>
          </a:p>
        </p:txBody>
      </p:sp>
      <p:sp>
        <p:nvSpPr>
          <p:cNvPr id="61" name="Rectangle à coins arrondis 60"/>
          <p:cNvSpPr/>
          <p:nvPr/>
        </p:nvSpPr>
        <p:spPr>
          <a:xfrm>
            <a:off x="107503" y="129408"/>
            <a:ext cx="5108260" cy="4469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Mécanisme du maintien de la gestation</a:t>
            </a:r>
          </a:p>
        </p:txBody>
      </p:sp>
      <p:cxnSp>
        <p:nvCxnSpPr>
          <p:cNvPr id="66" name="Connecteur droit 65"/>
          <p:cNvCxnSpPr/>
          <p:nvPr/>
        </p:nvCxnSpPr>
        <p:spPr>
          <a:xfrm>
            <a:off x="2416851" y="4941630"/>
            <a:ext cx="0" cy="2879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ine 50"/>
          <p:cNvSpPr>
            <a:spLocks noChangeShapeType="1"/>
          </p:cNvSpPr>
          <p:nvPr/>
        </p:nvSpPr>
        <p:spPr bwMode="auto">
          <a:xfrm flipV="1">
            <a:off x="2401725" y="4941630"/>
            <a:ext cx="1522203" cy="294495"/>
          </a:xfrm>
          <a:prstGeom prst="line">
            <a:avLst/>
          </a:prstGeom>
          <a:noFill/>
          <a:ln w="19050">
            <a:solidFill>
              <a:schemeClr val="tx1"/>
            </a:solidFill>
            <a:round/>
            <a:headEnd type="none" w="med" len="med"/>
            <a:tailEnd type="triangle" w="med" len="med"/>
          </a:ln>
          <a:extLst>
            <a:ext uri="{909E8E84-426E-40DD-AFC4-6F175D3DCCD1}">
              <a14:hiddenFill xmlns:a14="http://schemas.microsoft.com/office/drawing/2010/main">
                <a:noFill/>
              </a14:hiddenFill>
            </a:ext>
          </a:extLst>
        </p:spPr>
        <p:txBody>
          <a:bodyPr wrap="none" anchor="ctr"/>
          <a:lstStyle/>
          <a:p>
            <a:endParaRPr lang="fr-BE">
              <a:latin typeface="Arial Narrow" panose="020B0606020202030204" pitchFamily="34" charset="0"/>
            </a:endParaRPr>
          </a:p>
        </p:txBody>
      </p:sp>
      <p:sp>
        <p:nvSpPr>
          <p:cNvPr id="57" name="ZoneTexte 56"/>
          <p:cNvSpPr txBox="1"/>
          <p:nvPr/>
        </p:nvSpPr>
        <p:spPr>
          <a:xfrm>
            <a:off x="3360293" y="2277565"/>
            <a:ext cx="686535" cy="523220"/>
          </a:xfrm>
          <a:prstGeom prst="rect">
            <a:avLst/>
          </a:prstGeom>
          <a:noFill/>
        </p:spPr>
        <p:txBody>
          <a:bodyPr wrap="none" rtlCol="0">
            <a:spAutoFit/>
          </a:bodyPr>
          <a:lstStyle/>
          <a:p>
            <a:r>
              <a:rPr lang="fr-BE" sz="1400" dirty="0" err="1" smtClean="0"/>
              <a:t>From</a:t>
            </a:r>
            <a:r>
              <a:rPr lang="fr-BE" sz="1400" dirty="0" smtClean="0"/>
              <a:t> </a:t>
            </a:r>
          </a:p>
          <a:p>
            <a:r>
              <a:rPr lang="fr-BE" sz="1400" dirty="0" err="1" smtClean="0"/>
              <a:t>Senger</a:t>
            </a:r>
            <a:endParaRPr lang="fr-BE" sz="1400" dirty="0"/>
          </a:p>
        </p:txBody>
      </p:sp>
      <p:sp>
        <p:nvSpPr>
          <p:cNvPr id="62" name="Espace réservé du numéro de diapositive 61"/>
          <p:cNvSpPr>
            <a:spLocks noGrp="1"/>
          </p:cNvSpPr>
          <p:nvPr>
            <p:ph type="sldNum" sz="quarter" idx="12"/>
          </p:nvPr>
        </p:nvSpPr>
        <p:spPr/>
        <p:txBody>
          <a:bodyPr/>
          <a:lstStyle/>
          <a:p>
            <a:fld id="{B72B7A4D-DE3F-4347-BAA7-8C6A48B1DC3D}" type="slidenum">
              <a:rPr lang="fr-BE" smtClean="0"/>
              <a:t>21</a:t>
            </a:fld>
            <a:endParaRPr lang="fr-BE"/>
          </a:p>
        </p:txBody>
      </p:sp>
    </p:spTree>
    <p:extLst>
      <p:ext uri="{BB962C8B-B14F-4D97-AF65-F5344CB8AC3E}">
        <p14:creationId xmlns:p14="http://schemas.microsoft.com/office/powerpoint/2010/main" val="408927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6"/>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5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4"/>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65"/>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68"/>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animBg="1"/>
      <p:bldP spid="35" grpId="0" animBg="1"/>
      <p:bldP spid="36"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4" grpId="0" animBg="1"/>
      <p:bldP spid="59" grpId="0" animBg="1"/>
      <p:bldP spid="64" grpId="0" animBg="1"/>
      <p:bldP spid="67" grpId="0" animBg="1"/>
      <p:bldP spid="68" grpId="0" animBg="1"/>
      <p:bldP spid="69" grpId="0" animBg="1"/>
      <p:bldP spid="73" grpId="0"/>
      <p:bldP spid="7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614162" y="3140968"/>
            <a:ext cx="7941568" cy="165618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t>Mécanisme d’effet de la production laitière sur la fertilité</a:t>
            </a:r>
            <a:endParaRPr lang="fr-BE" sz="4000" dirty="0"/>
          </a:p>
        </p:txBody>
      </p:sp>
      <p:sp>
        <p:nvSpPr>
          <p:cNvPr id="5" name="Rectangle à coins arrondis 4"/>
          <p:cNvSpPr/>
          <p:nvPr/>
        </p:nvSpPr>
        <p:spPr>
          <a:xfrm>
            <a:off x="614162" y="1124744"/>
            <a:ext cx="8278318"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t>Savoir et comprendre </a:t>
            </a:r>
            <a:r>
              <a:rPr lang="fr-BE" sz="4000" dirty="0"/>
              <a:t>pour mieux </a:t>
            </a:r>
            <a:r>
              <a:rPr lang="fr-BE" sz="4000" dirty="0" smtClean="0"/>
              <a:t>agir </a:t>
            </a:r>
            <a:endParaRPr lang="fr-BE" sz="4000" dirty="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22</a:t>
            </a:fld>
            <a:endParaRPr lang="fr-BE"/>
          </a:p>
        </p:txBody>
      </p:sp>
    </p:spTree>
    <p:extLst>
      <p:ext uri="{BB962C8B-B14F-4D97-AF65-F5344CB8AC3E}">
        <p14:creationId xmlns:p14="http://schemas.microsoft.com/office/powerpoint/2010/main" val="39519770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78018" name="Rectangle 194"/>
          <p:cNvSpPr>
            <a:spLocks noChangeArrowheads="1"/>
          </p:cNvSpPr>
          <p:nvPr/>
        </p:nvSpPr>
        <p:spPr bwMode="auto">
          <a:xfrm>
            <a:off x="2803525" y="1858963"/>
            <a:ext cx="866775" cy="2016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defRPr/>
            </a:pPr>
            <a:endParaRPr lang="fr-BE"/>
          </a:p>
        </p:txBody>
      </p:sp>
      <p:sp>
        <p:nvSpPr>
          <p:cNvPr id="32848" name="Line 33"/>
          <p:cNvSpPr>
            <a:spLocks noChangeShapeType="1"/>
          </p:cNvSpPr>
          <p:nvPr/>
        </p:nvSpPr>
        <p:spPr bwMode="auto">
          <a:xfrm flipV="1">
            <a:off x="684213" y="5084763"/>
            <a:ext cx="0" cy="144462"/>
          </a:xfrm>
          <a:prstGeom prst="line">
            <a:avLst/>
          </a:prstGeom>
          <a:noFill/>
          <a:ln w="12700">
            <a:solidFill>
              <a:schemeClr val="bg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32849" name="Line 34"/>
          <p:cNvSpPr>
            <a:spLocks noChangeShapeType="1"/>
          </p:cNvSpPr>
          <p:nvPr/>
        </p:nvSpPr>
        <p:spPr bwMode="auto">
          <a:xfrm flipV="1">
            <a:off x="1202878" y="5084763"/>
            <a:ext cx="0" cy="144462"/>
          </a:xfrm>
          <a:prstGeom prst="line">
            <a:avLst/>
          </a:prstGeom>
          <a:noFill/>
          <a:ln w="12700">
            <a:solidFill>
              <a:schemeClr val="bg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32850" name="Line 35"/>
          <p:cNvSpPr>
            <a:spLocks noChangeShapeType="1"/>
          </p:cNvSpPr>
          <p:nvPr/>
        </p:nvSpPr>
        <p:spPr bwMode="auto">
          <a:xfrm flipV="1">
            <a:off x="1725938" y="5084763"/>
            <a:ext cx="0" cy="144462"/>
          </a:xfrm>
          <a:prstGeom prst="line">
            <a:avLst/>
          </a:prstGeom>
          <a:noFill/>
          <a:ln w="12700">
            <a:solidFill>
              <a:schemeClr val="bg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32851" name="Line 36"/>
          <p:cNvSpPr>
            <a:spLocks noChangeShapeType="1"/>
          </p:cNvSpPr>
          <p:nvPr/>
        </p:nvSpPr>
        <p:spPr bwMode="auto">
          <a:xfrm flipV="1">
            <a:off x="2248998" y="5084763"/>
            <a:ext cx="0" cy="144462"/>
          </a:xfrm>
          <a:prstGeom prst="line">
            <a:avLst/>
          </a:prstGeom>
          <a:noFill/>
          <a:ln w="12700">
            <a:solidFill>
              <a:schemeClr val="bg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32852" name="Line 37"/>
          <p:cNvSpPr>
            <a:spLocks noChangeShapeType="1"/>
          </p:cNvSpPr>
          <p:nvPr/>
        </p:nvSpPr>
        <p:spPr bwMode="auto">
          <a:xfrm flipV="1">
            <a:off x="2767663" y="5084763"/>
            <a:ext cx="0" cy="144462"/>
          </a:xfrm>
          <a:prstGeom prst="line">
            <a:avLst/>
          </a:prstGeom>
          <a:noFill/>
          <a:ln w="12700">
            <a:solidFill>
              <a:schemeClr val="bg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32853" name="Line 38"/>
          <p:cNvSpPr>
            <a:spLocks noChangeShapeType="1"/>
          </p:cNvSpPr>
          <p:nvPr/>
        </p:nvSpPr>
        <p:spPr bwMode="auto">
          <a:xfrm flipV="1">
            <a:off x="3290723" y="5084763"/>
            <a:ext cx="0" cy="144462"/>
          </a:xfrm>
          <a:prstGeom prst="line">
            <a:avLst/>
          </a:prstGeom>
          <a:noFill/>
          <a:ln w="12700">
            <a:solidFill>
              <a:schemeClr val="bg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32854" name="Line 39"/>
          <p:cNvSpPr>
            <a:spLocks noChangeShapeType="1"/>
          </p:cNvSpPr>
          <p:nvPr/>
        </p:nvSpPr>
        <p:spPr bwMode="auto">
          <a:xfrm flipV="1">
            <a:off x="3809388" y="5084763"/>
            <a:ext cx="0" cy="144462"/>
          </a:xfrm>
          <a:prstGeom prst="line">
            <a:avLst/>
          </a:prstGeom>
          <a:noFill/>
          <a:ln w="12700">
            <a:solidFill>
              <a:schemeClr val="bg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32855" name="Line 40"/>
          <p:cNvSpPr>
            <a:spLocks noChangeShapeType="1"/>
          </p:cNvSpPr>
          <p:nvPr/>
        </p:nvSpPr>
        <p:spPr bwMode="auto">
          <a:xfrm flipV="1">
            <a:off x="4330250" y="5084763"/>
            <a:ext cx="0" cy="144462"/>
          </a:xfrm>
          <a:prstGeom prst="line">
            <a:avLst/>
          </a:prstGeom>
          <a:noFill/>
          <a:ln w="12700">
            <a:solidFill>
              <a:schemeClr val="bg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32856" name="Line 41"/>
          <p:cNvSpPr>
            <a:spLocks noChangeShapeType="1"/>
          </p:cNvSpPr>
          <p:nvPr/>
        </p:nvSpPr>
        <p:spPr bwMode="auto">
          <a:xfrm flipV="1">
            <a:off x="4853310" y="5084763"/>
            <a:ext cx="0" cy="144462"/>
          </a:xfrm>
          <a:prstGeom prst="line">
            <a:avLst/>
          </a:prstGeom>
          <a:noFill/>
          <a:ln w="12700">
            <a:solidFill>
              <a:schemeClr val="bg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32857" name="Line 42"/>
          <p:cNvSpPr>
            <a:spLocks noChangeShapeType="1"/>
          </p:cNvSpPr>
          <p:nvPr/>
        </p:nvSpPr>
        <p:spPr bwMode="auto">
          <a:xfrm flipV="1">
            <a:off x="5371975" y="5084763"/>
            <a:ext cx="0" cy="144462"/>
          </a:xfrm>
          <a:prstGeom prst="line">
            <a:avLst/>
          </a:prstGeom>
          <a:noFill/>
          <a:ln w="12700">
            <a:solidFill>
              <a:schemeClr val="bg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32858" name="Line 43"/>
          <p:cNvSpPr>
            <a:spLocks noChangeShapeType="1"/>
          </p:cNvSpPr>
          <p:nvPr/>
        </p:nvSpPr>
        <p:spPr bwMode="auto">
          <a:xfrm flipV="1">
            <a:off x="5895035" y="5084763"/>
            <a:ext cx="0" cy="144462"/>
          </a:xfrm>
          <a:prstGeom prst="line">
            <a:avLst/>
          </a:prstGeom>
          <a:noFill/>
          <a:ln w="12700">
            <a:solidFill>
              <a:schemeClr val="bg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32859" name="Line 44"/>
          <p:cNvSpPr>
            <a:spLocks noChangeShapeType="1"/>
          </p:cNvSpPr>
          <p:nvPr/>
        </p:nvSpPr>
        <p:spPr bwMode="auto">
          <a:xfrm flipV="1">
            <a:off x="6413700" y="5084763"/>
            <a:ext cx="0" cy="144462"/>
          </a:xfrm>
          <a:prstGeom prst="line">
            <a:avLst/>
          </a:prstGeom>
          <a:noFill/>
          <a:ln w="12700">
            <a:solidFill>
              <a:schemeClr val="bg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32860" name="Line 45"/>
          <p:cNvSpPr>
            <a:spLocks noChangeShapeType="1"/>
          </p:cNvSpPr>
          <p:nvPr/>
        </p:nvSpPr>
        <p:spPr bwMode="auto">
          <a:xfrm flipV="1">
            <a:off x="6936760" y="5084763"/>
            <a:ext cx="0" cy="144462"/>
          </a:xfrm>
          <a:prstGeom prst="line">
            <a:avLst/>
          </a:prstGeom>
          <a:noFill/>
          <a:ln w="12700">
            <a:solidFill>
              <a:schemeClr val="bg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32861" name="Line 46"/>
          <p:cNvSpPr>
            <a:spLocks noChangeShapeType="1"/>
          </p:cNvSpPr>
          <p:nvPr/>
        </p:nvSpPr>
        <p:spPr bwMode="auto">
          <a:xfrm flipV="1">
            <a:off x="7459820" y="5084763"/>
            <a:ext cx="0" cy="144462"/>
          </a:xfrm>
          <a:prstGeom prst="line">
            <a:avLst/>
          </a:prstGeom>
          <a:noFill/>
          <a:ln w="12700">
            <a:solidFill>
              <a:schemeClr val="bg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32862" name="Line 47"/>
          <p:cNvSpPr>
            <a:spLocks noChangeShapeType="1"/>
          </p:cNvSpPr>
          <p:nvPr/>
        </p:nvSpPr>
        <p:spPr bwMode="auto">
          <a:xfrm flipV="1">
            <a:off x="7978485" y="5084763"/>
            <a:ext cx="0" cy="144462"/>
          </a:xfrm>
          <a:prstGeom prst="line">
            <a:avLst/>
          </a:prstGeom>
          <a:noFill/>
          <a:ln w="12700">
            <a:solidFill>
              <a:schemeClr val="bg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32863" name="Line 56"/>
          <p:cNvSpPr>
            <a:spLocks noChangeShapeType="1"/>
          </p:cNvSpPr>
          <p:nvPr/>
        </p:nvSpPr>
        <p:spPr bwMode="auto">
          <a:xfrm flipV="1">
            <a:off x="696326" y="5086917"/>
            <a:ext cx="7775575" cy="40260"/>
          </a:xfrm>
          <a:prstGeom prst="line">
            <a:avLst/>
          </a:prstGeom>
          <a:noFill/>
          <a:ln w="12700">
            <a:solidFill>
              <a:schemeClr val="bg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32864" name="Line 204"/>
          <p:cNvSpPr>
            <a:spLocks noChangeShapeType="1"/>
          </p:cNvSpPr>
          <p:nvPr/>
        </p:nvSpPr>
        <p:spPr bwMode="auto">
          <a:xfrm flipH="1">
            <a:off x="1829231" y="5106077"/>
            <a:ext cx="83514" cy="0"/>
          </a:xfrm>
          <a:prstGeom prst="line">
            <a:avLst/>
          </a:prstGeom>
          <a:noFill/>
          <a:ln w="12700">
            <a:solidFill>
              <a:schemeClr val="bg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32772" name="Line 260"/>
          <p:cNvSpPr>
            <a:spLocks noChangeShapeType="1"/>
          </p:cNvSpPr>
          <p:nvPr/>
        </p:nvSpPr>
        <p:spPr bwMode="auto">
          <a:xfrm flipV="1">
            <a:off x="1763713" y="5734050"/>
            <a:ext cx="0" cy="4318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2773" name="Text Box 278"/>
          <p:cNvSpPr txBox="1">
            <a:spLocks noChangeArrowheads="1"/>
          </p:cNvSpPr>
          <p:nvPr/>
        </p:nvSpPr>
        <p:spPr bwMode="auto">
          <a:xfrm>
            <a:off x="1662113" y="5349875"/>
            <a:ext cx="2651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b="1">
                <a:solidFill>
                  <a:schemeClr val="bg1"/>
                </a:solidFill>
                <a:latin typeface="Arial Narrow" pitchFamily="34" charset="0"/>
              </a:rPr>
              <a:t>0</a:t>
            </a:r>
            <a:endParaRPr lang="fr-FR" altLang="fr-FR" sz="1400" b="1">
              <a:solidFill>
                <a:schemeClr val="bg1"/>
              </a:solidFill>
              <a:latin typeface="Arial Narrow" pitchFamily="34" charset="0"/>
            </a:endParaRPr>
          </a:p>
        </p:txBody>
      </p:sp>
      <p:sp>
        <p:nvSpPr>
          <p:cNvPr id="32774" name="Text Box 279"/>
          <p:cNvSpPr txBox="1">
            <a:spLocks noChangeArrowheads="1"/>
          </p:cNvSpPr>
          <p:nvPr/>
        </p:nvSpPr>
        <p:spPr bwMode="auto">
          <a:xfrm>
            <a:off x="2147888" y="5349875"/>
            <a:ext cx="2651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b="1">
                <a:solidFill>
                  <a:schemeClr val="bg1"/>
                </a:solidFill>
                <a:latin typeface="Arial Narrow" pitchFamily="34" charset="0"/>
              </a:rPr>
              <a:t>1</a:t>
            </a:r>
            <a:endParaRPr lang="fr-FR" altLang="fr-FR" sz="1400" b="1">
              <a:solidFill>
                <a:schemeClr val="bg1"/>
              </a:solidFill>
              <a:latin typeface="Arial Narrow" pitchFamily="34" charset="0"/>
            </a:endParaRPr>
          </a:p>
        </p:txBody>
      </p:sp>
      <p:sp>
        <p:nvSpPr>
          <p:cNvPr id="32775" name="Text Box 281"/>
          <p:cNvSpPr txBox="1">
            <a:spLocks noChangeArrowheads="1"/>
          </p:cNvSpPr>
          <p:nvPr/>
        </p:nvSpPr>
        <p:spPr bwMode="auto">
          <a:xfrm>
            <a:off x="2632075" y="5349875"/>
            <a:ext cx="265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b="1">
                <a:solidFill>
                  <a:schemeClr val="bg1"/>
                </a:solidFill>
                <a:latin typeface="Arial Narrow" pitchFamily="34" charset="0"/>
              </a:rPr>
              <a:t>2</a:t>
            </a:r>
            <a:endParaRPr lang="fr-FR" altLang="fr-FR" sz="1400" b="1">
              <a:solidFill>
                <a:schemeClr val="bg1"/>
              </a:solidFill>
              <a:latin typeface="Arial Narrow" pitchFamily="34" charset="0"/>
            </a:endParaRPr>
          </a:p>
        </p:txBody>
      </p:sp>
      <p:sp>
        <p:nvSpPr>
          <p:cNvPr id="32776" name="Text Box 282"/>
          <p:cNvSpPr txBox="1">
            <a:spLocks noChangeArrowheads="1"/>
          </p:cNvSpPr>
          <p:nvPr/>
        </p:nvSpPr>
        <p:spPr bwMode="auto">
          <a:xfrm>
            <a:off x="3117850" y="5349875"/>
            <a:ext cx="265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b="1">
                <a:solidFill>
                  <a:schemeClr val="bg1"/>
                </a:solidFill>
                <a:latin typeface="Arial Narrow" pitchFamily="34" charset="0"/>
              </a:rPr>
              <a:t>3</a:t>
            </a:r>
            <a:endParaRPr lang="fr-FR" altLang="fr-FR" sz="1400" b="1">
              <a:solidFill>
                <a:schemeClr val="bg1"/>
              </a:solidFill>
              <a:latin typeface="Arial Narrow" pitchFamily="34" charset="0"/>
            </a:endParaRPr>
          </a:p>
        </p:txBody>
      </p:sp>
      <p:sp>
        <p:nvSpPr>
          <p:cNvPr id="32777" name="Text Box 284"/>
          <p:cNvSpPr txBox="1">
            <a:spLocks noChangeArrowheads="1"/>
          </p:cNvSpPr>
          <p:nvPr/>
        </p:nvSpPr>
        <p:spPr bwMode="auto">
          <a:xfrm>
            <a:off x="3603625" y="5349875"/>
            <a:ext cx="265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b="1">
                <a:solidFill>
                  <a:schemeClr val="bg1"/>
                </a:solidFill>
                <a:latin typeface="Arial Narrow" pitchFamily="34" charset="0"/>
              </a:rPr>
              <a:t>4</a:t>
            </a:r>
            <a:endParaRPr lang="fr-FR" altLang="fr-FR" sz="1400" b="1">
              <a:solidFill>
                <a:schemeClr val="bg1"/>
              </a:solidFill>
              <a:latin typeface="Arial Narrow" pitchFamily="34" charset="0"/>
            </a:endParaRPr>
          </a:p>
        </p:txBody>
      </p:sp>
      <p:sp>
        <p:nvSpPr>
          <p:cNvPr id="32778" name="Text Box 286"/>
          <p:cNvSpPr txBox="1">
            <a:spLocks noChangeArrowheads="1"/>
          </p:cNvSpPr>
          <p:nvPr/>
        </p:nvSpPr>
        <p:spPr bwMode="auto">
          <a:xfrm>
            <a:off x="4089400" y="5349875"/>
            <a:ext cx="265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b="1">
                <a:solidFill>
                  <a:schemeClr val="bg1"/>
                </a:solidFill>
                <a:latin typeface="Arial Narrow" pitchFamily="34" charset="0"/>
              </a:rPr>
              <a:t>5</a:t>
            </a:r>
            <a:endParaRPr lang="fr-FR" altLang="fr-FR" sz="1400" b="1">
              <a:solidFill>
                <a:schemeClr val="bg1"/>
              </a:solidFill>
              <a:latin typeface="Arial Narrow" pitchFamily="34" charset="0"/>
            </a:endParaRPr>
          </a:p>
        </p:txBody>
      </p:sp>
      <p:sp>
        <p:nvSpPr>
          <p:cNvPr id="32779" name="Text Box 287"/>
          <p:cNvSpPr txBox="1">
            <a:spLocks noChangeArrowheads="1"/>
          </p:cNvSpPr>
          <p:nvPr/>
        </p:nvSpPr>
        <p:spPr bwMode="auto">
          <a:xfrm>
            <a:off x="4573588" y="5349875"/>
            <a:ext cx="2651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b="1">
                <a:solidFill>
                  <a:schemeClr val="bg1"/>
                </a:solidFill>
                <a:latin typeface="Arial Narrow" pitchFamily="34" charset="0"/>
              </a:rPr>
              <a:t>6</a:t>
            </a:r>
            <a:endParaRPr lang="fr-FR" altLang="fr-FR" sz="1400" b="1">
              <a:solidFill>
                <a:schemeClr val="bg1"/>
              </a:solidFill>
              <a:latin typeface="Arial Narrow" pitchFamily="34" charset="0"/>
            </a:endParaRPr>
          </a:p>
        </p:txBody>
      </p:sp>
      <p:sp>
        <p:nvSpPr>
          <p:cNvPr id="32780" name="Text Box 288"/>
          <p:cNvSpPr txBox="1">
            <a:spLocks noChangeArrowheads="1"/>
          </p:cNvSpPr>
          <p:nvPr/>
        </p:nvSpPr>
        <p:spPr bwMode="auto">
          <a:xfrm>
            <a:off x="5059363" y="5349875"/>
            <a:ext cx="2651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b="1">
                <a:solidFill>
                  <a:schemeClr val="bg1"/>
                </a:solidFill>
                <a:latin typeface="Arial Narrow" pitchFamily="34" charset="0"/>
              </a:rPr>
              <a:t>7</a:t>
            </a:r>
            <a:endParaRPr lang="fr-FR" altLang="fr-FR" sz="1400" b="1">
              <a:solidFill>
                <a:schemeClr val="bg1"/>
              </a:solidFill>
              <a:latin typeface="Arial Narrow" pitchFamily="34" charset="0"/>
            </a:endParaRPr>
          </a:p>
        </p:txBody>
      </p:sp>
      <p:sp>
        <p:nvSpPr>
          <p:cNvPr id="32781" name="Text Box 289"/>
          <p:cNvSpPr txBox="1">
            <a:spLocks noChangeArrowheads="1"/>
          </p:cNvSpPr>
          <p:nvPr/>
        </p:nvSpPr>
        <p:spPr bwMode="auto">
          <a:xfrm>
            <a:off x="5545138" y="5349875"/>
            <a:ext cx="2651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b="1">
                <a:solidFill>
                  <a:schemeClr val="bg1"/>
                </a:solidFill>
                <a:latin typeface="Arial Narrow" pitchFamily="34" charset="0"/>
              </a:rPr>
              <a:t>8</a:t>
            </a:r>
            <a:endParaRPr lang="fr-FR" altLang="fr-FR" sz="1400" b="1">
              <a:solidFill>
                <a:schemeClr val="bg1"/>
              </a:solidFill>
              <a:latin typeface="Arial Narrow" pitchFamily="34" charset="0"/>
            </a:endParaRPr>
          </a:p>
        </p:txBody>
      </p:sp>
      <p:sp>
        <p:nvSpPr>
          <p:cNvPr id="32782" name="Text Box 290"/>
          <p:cNvSpPr txBox="1">
            <a:spLocks noChangeArrowheads="1"/>
          </p:cNvSpPr>
          <p:nvPr/>
        </p:nvSpPr>
        <p:spPr bwMode="auto">
          <a:xfrm>
            <a:off x="6029325" y="5349875"/>
            <a:ext cx="265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b="1">
                <a:solidFill>
                  <a:schemeClr val="bg1"/>
                </a:solidFill>
                <a:latin typeface="Arial Narrow" pitchFamily="34" charset="0"/>
              </a:rPr>
              <a:t>9</a:t>
            </a:r>
            <a:endParaRPr lang="fr-FR" altLang="fr-FR" sz="1400" b="1">
              <a:solidFill>
                <a:schemeClr val="bg1"/>
              </a:solidFill>
              <a:latin typeface="Arial Narrow" pitchFamily="34" charset="0"/>
            </a:endParaRPr>
          </a:p>
        </p:txBody>
      </p:sp>
      <p:sp>
        <p:nvSpPr>
          <p:cNvPr id="32783" name="Text Box 291"/>
          <p:cNvSpPr txBox="1">
            <a:spLocks noChangeArrowheads="1"/>
          </p:cNvSpPr>
          <p:nvPr/>
        </p:nvSpPr>
        <p:spPr bwMode="auto">
          <a:xfrm>
            <a:off x="6515100" y="5349875"/>
            <a:ext cx="346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b="1">
                <a:solidFill>
                  <a:schemeClr val="bg1"/>
                </a:solidFill>
                <a:latin typeface="Arial Narrow" pitchFamily="34" charset="0"/>
              </a:rPr>
              <a:t>10</a:t>
            </a:r>
            <a:endParaRPr lang="fr-FR" altLang="fr-FR" sz="1400" b="1">
              <a:solidFill>
                <a:schemeClr val="bg1"/>
              </a:solidFill>
              <a:latin typeface="Arial Narrow" pitchFamily="34" charset="0"/>
            </a:endParaRPr>
          </a:p>
        </p:txBody>
      </p:sp>
      <p:sp>
        <p:nvSpPr>
          <p:cNvPr id="32784" name="Text Box 292"/>
          <p:cNvSpPr txBox="1">
            <a:spLocks noChangeArrowheads="1"/>
          </p:cNvSpPr>
          <p:nvPr/>
        </p:nvSpPr>
        <p:spPr bwMode="auto">
          <a:xfrm>
            <a:off x="7127875" y="5349875"/>
            <a:ext cx="346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b="1">
                <a:solidFill>
                  <a:schemeClr val="bg1"/>
                </a:solidFill>
                <a:latin typeface="Arial Narrow" pitchFamily="34" charset="0"/>
              </a:rPr>
              <a:t>11</a:t>
            </a:r>
            <a:endParaRPr lang="fr-FR" altLang="fr-FR" sz="1400" b="1">
              <a:solidFill>
                <a:schemeClr val="bg1"/>
              </a:solidFill>
              <a:latin typeface="Arial Narrow" pitchFamily="34" charset="0"/>
            </a:endParaRPr>
          </a:p>
        </p:txBody>
      </p:sp>
      <p:sp>
        <p:nvSpPr>
          <p:cNvPr id="32785" name="Text Box 294"/>
          <p:cNvSpPr txBox="1">
            <a:spLocks noChangeArrowheads="1"/>
          </p:cNvSpPr>
          <p:nvPr/>
        </p:nvSpPr>
        <p:spPr bwMode="auto">
          <a:xfrm>
            <a:off x="539750" y="5349875"/>
            <a:ext cx="314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b="1">
                <a:solidFill>
                  <a:schemeClr val="bg1"/>
                </a:solidFill>
                <a:latin typeface="Arial Narrow" pitchFamily="34" charset="0"/>
              </a:rPr>
              <a:t>-2</a:t>
            </a:r>
            <a:endParaRPr lang="fr-FR" altLang="fr-FR" sz="1400" b="1">
              <a:solidFill>
                <a:schemeClr val="bg1"/>
              </a:solidFill>
              <a:latin typeface="Arial Narrow" pitchFamily="34" charset="0"/>
            </a:endParaRPr>
          </a:p>
        </p:txBody>
      </p:sp>
      <p:sp>
        <p:nvSpPr>
          <p:cNvPr id="32786" name="Text Box 295"/>
          <p:cNvSpPr txBox="1">
            <a:spLocks noChangeArrowheads="1"/>
          </p:cNvSpPr>
          <p:nvPr/>
        </p:nvSpPr>
        <p:spPr bwMode="auto">
          <a:xfrm>
            <a:off x="1100138" y="5349875"/>
            <a:ext cx="314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b="1">
                <a:solidFill>
                  <a:schemeClr val="bg1"/>
                </a:solidFill>
                <a:latin typeface="Arial Narrow" pitchFamily="34" charset="0"/>
              </a:rPr>
              <a:t>-1</a:t>
            </a:r>
            <a:endParaRPr lang="fr-FR" altLang="fr-FR" sz="1400" b="1">
              <a:solidFill>
                <a:schemeClr val="bg1"/>
              </a:solidFill>
              <a:latin typeface="Arial Narrow" pitchFamily="34" charset="0"/>
            </a:endParaRPr>
          </a:p>
        </p:txBody>
      </p:sp>
      <p:sp>
        <p:nvSpPr>
          <p:cNvPr id="32787" name="Text Box 296"/>
          <p:cNvSpPr txBox="1">
            <a:spLocks noChangeArrowheads="1"/>
          </p:cNvSpPr>
          <p:nvPr/>
        </p:nvSpPr>
        <p:spPr bwMode="auto">
          <a:xfrm>
            <a:off x="7740650" y="5349875"/>
            <a:ext cx="744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b="1">
                <a:solidFill>
                  <a:schemeClr val="bg1"/>
                </a:solidFill>
                <a:latin typeface="Arial Narrow" pitchFamily="34" charset="0"/>
              </a:rPr>
              <a:t>12 jours</a:t>
            </a:r>
            <a:endParaRPr lang="fr-FR" altLang="fr-FR" sz="1400" b="1">
              <a:solidFill>
                <a:schemeClr val="bg1"/>
              </a:solidFill>
              <a:latin typeface="Arial Narrow" pitchFamily="34" charset="0"/>
            </a:endParaRPr>
          </a:p>
        </p:txBody>
      </p:sp>
      <p:sp>
        <p:nvSpPr>
          <p:cNvPr id="32788" name="Line 297"/>
          <p:cNvSpPr>
            <a:spLocks noChangeShapeType="1"/>
          </p:cNvSpPr>
          <p:nvPr/>
        </p:nvSpPr>
        <p:spPr bwMode="auto">
          <a:xfrm flipV="1">
            <a:off x="3563938" y="2636838"/>
            <a:ext cx="0" cy="252095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2789" name="Line 298"/>
          <p:cNvSpPr>
            <a:spLocks noChangeShapeType="1"/>
          </p:cNvSpPr>
          <p:nvPr/>
        </p:nvSpPr>
        <p:spPr bwMode="auto">
          <a:xfrm flipV="1">
            <a:off x="4211638" y="1412875"/>
            <a:ext cx="0" cy="3671888"/>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grpSp>
        <p:nvGrpSpPr>
          <p:cNvPr id="78186" name="Group 362"/>
          <p:cNvGrpSpPr>
            <a:grpSpLocks/>
          </p:cNvGrpSpPr>
          <p:nvPr/>
        </p:nvGrpSpPr>
        <p:grpSpPr bwMode="auto">
          <a:xfrm>
            <a:off x="900113" y="3213100"/>
            <a:ext cx="2592387" cy="1727200"/>
            <a:chOff x="567" y="2024"/>
            <a:chExt cx="1633" cy="1088"/>
          </a:xfrm>
        </p:grpSpPr>
        <p:sp>
          <p:nvSpPr>
            <p:cNvPr id="32841" name="Line 304"/>
            <p:cNvSpPr>
              <a:spLocks noChangeShapeType="1"/>
            </p:cNvSpPr>
            <p:nvPr/>
          </p:nvSpPr>
          <p:spPr bwMode="auto">
            <a:xfrm flipV="1">
              <a:off x="612" y="2024"/>
              <a:ext cx="1588" cy="104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2842" name="Oval 305"/>
            <p:cNvSpPr>
              <a:spLocks noChangeArrowheads="1"/>
            </p:cNvSpPr>
            <p:nvPr/>
          </p:nvSpPr>
          <p:spPr bwMode="auto">
            <a:xfrm>
              <a:off x="703" y="2886"/>
              <a:ext cx="157" cy="146"/>
            </a:xfrm>
            <a:prstGeom prst="ellipse">
              <a:avLst/>
            </a:prstGeom>
            <a:solidFill>
              <a:schemeClr val="accent2"/>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sp>
          <p:nvSpPr>
            <p:cNvPr id="32843" name="Oval 307"/>
            <p:cNvSpPr>
              <a:spLocks noChangeArrowheads="1"/>
            </p:cNvSpPr>
            <p:nvPr/>
          </p:nvSpPr>
          <p:spPr bwMode="auto">
            <a:xfrm>
              <a:off x="567" y="3022"/>
              <a:ext cx="96" cy="90"/>
            </a:xfrm>
            <a:prstGeom prst="ellipse">
              <a:avLst/>
            </a:prstGeom>
            <a:solidFill>
              <a:schemeClr val="accent2"/>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fr-FR" altLang="fr-FR"/>
            </a:p>
          </p:txBody>
        </p:sp>
        <p:sp>
          <p:nvSpPr>
            <p:cNvPr id="32844" name="Oval 308"/>
            <p:cNvSpPr>
              <a:spLocks noChangeArrowheads="1"/>
            </p:cNvSpPr>
            <p:nvPr/>
          </p:nvSpPr>
          <p:spPr bwMode="auto">
            <a:xfrm>
              <a:off x="884" y="2750"/>
              <a:ext cx="174" cy="178"/>
            </a:xfrm>
            <a:prstGeom prst="ellipse">
              <a:avLst/>
            </a:prstGeom>
            <a:solidFill>
              <a:schemeClr val="accent2"/>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sp>
          <p:nvSpPr>
            <p:cNvPr id="32845" name="Oval 309"/>
            <p:cNvSpPr>
              <a:spLocks noChangeArrowheads="1"/>
            </p:cNvSpPr>
            <p:nvPr/>
          </p:nvSpPr>
          <p:spPr bwMode="auto">
            <a:xfrm>
              <a:off x="1111" y="2523"/>
              <a:ext cx="276" cy="243"/>
            </a:xfrm>
            <a:prstGeom prst="ellipse">
              <a:avLst/>
            </a:prstGeom>
            <a:solidFill>
              <a:schemeClr val="accent2"/>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sp>
          <p:nvSpPr>
            <p:cNvPr id="32846" name="Oval 310"/>
            <p:cNvSpPr>
              <a:spLocks noChangeArrowheads="1"/>
            </p:cNvSpPr>
            <p:nvPr/>
          </p:nvSpPr>
          <p:spPr bwMode="auto">
            <a:xfrm>
              <a:off x="1383" y="2296"/>
              <a:ext cx="301" cy="267"/>
            </a:xfrm>
            <a:prstGeom prst="ellipse">
              <a:avLst/>
            </a:prstGeom>
            <a:solidFill>
              <a:schemeClr val="accent2"/>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sp>
          <p:nvSpPr>
            <p:cNvPr id="32847" name="Oval 311"/>
            <p:cNvSpPr>
              <a:spLocks noChangeArrowheads="1"/>
            </p:cNvSpPr>
            <p:nvPr/>
          </p:nvSpPr>
          <p:spPr bwMode="auto">
            <a:xfrm>
              <a:off x="1701" y="2069"/>
              <a:ext cx="353" cy="339"/>
            </a:xfrm>
            <a:prstGeom prst="ellipse">
              <a:avLst/>
            </a:prstGeom>
            <a:solidFill>
              <a:schemeClr val="accent2"/>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grpSp>
      <p:sp>
        <p:nvSpPr>
          <p:cNvPr id="78136" name="AutoShape 312"/>
          <p:cNvSpPr>
            <a:spLocks noChangeArrowheads="1"/>
          </p:cNvSpPr>
          <p:nvPr/>
        </p:nvSpPr>
        <p:spPr bwMode="auto">
          <a:xfrm>
            <a:off x="3348038" y="2781300"/>
            <a:ext cx="287337" cy="719138"/>
          </a:xfrm>
          <a:prstGeom prst="moon">
            <a:avLst>
              <a:gd name="adj" fmla="val 78412"/>
            </a:avLst>
          </a:prstGeom>
          <a:solidFill>
            <a:schemeClr val="accent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grpSp>
        <p:nvGrpSpPr>
          <p:cNvPr id="78187" name="Group 363"/>
          <p:cNvGrpSpPr>
            <a:grpSpLocks/>
          </p:cNvGrpSpPr>
          <p:nvPr/>
        </p:nvGrpSpPr>
        <p:grpSpPr bwMode="auto">
          <a:xfrm>
            <a:off x="755650" y="1773238"/>
            <a:ext cx="3240088" cy="2951162"/>
            <a:chOff x="476" y="1117"/>
            <a:chExt cx="2041" cy="1859"/>
          </a:xfrm>
        </p:grpSpPr>
        <p:sp>
          <p:nvSpPr>
            <p:cNvPr id="32832" name="Line 313"/>
            <p:cNvSpPr>
              <a:spLocks noChangeShapeType="1"/>
            </p:cNvSpPr>
            <p:nvPr/>
          </p:nvSpPr>
          <p:spPr bwMode="auto">
            <a:xfrm flipV="1">
              <a:off x="521" y="1117"/>
              <a:ext cx="1996" cy="185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2833" name="Oval 314"/>
            <p:cNvSpPr>
              <a:spLocks noChangeArrowheads="1"/>
            </p:cNvSpPr>
            <p:nvPr/>
          </p:nvSpPr>
          <p:spPr bwMode="auto">
            <a:xfrm>
              <a:off x="476" y="2886"/>
              <a:ext cx="96" cy="90"/>
            </a:xfrm>
            <a:prstGeom prst="ellipse">
              <a:avLst/>
            </a:prstGeom>
            <a:solidFill>
              <a:srgbClr val="006600"/>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fr-FR" altLang="fr-FR"/>
            </a:p>
          </p:txBody>
        </p:sp>
        <p:sp>
          <p:nvSpPr>
            <p:cNvPr id="32834" name="Oval 315"/>
            <p:cNvSpPr>
              <a:spLocks noChangeArrowheads="1"/>
            </p:cNvSpPr>
            <p:nvPr/>
          </p:nvSpPr>
          <p:spPr bwMode="auto">
            <a:xfrm>
              <a:off x="657" y="2704"/>
              <a:ext cx="157" cy="146"/>
            </a:xfrm>
            <a:prstGeom prst="ellipse">
              <a:avLst/>
            </a:prstGeom>
            <a:solidFill>
              <a:srgbClr val="006600"/>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sp>
          <p:nvSpPr>
            <p:cNvPr id="32835" name="Oval 316"/>
            <p:cNvSpPr>
              <a:spLocks noChangeArrowheads="1"/>
            </p:cNvSpPr>
            <p:nvPr/>
          </p:nvSpPr>
          <p:spPr bwMode="auto">
            <a:xfrm>
              <a:off x="839" y="2523"/>
              <a:ext cx="157" cy="146"/>
            </a:xfrm>
            <a:prstGeom prst="ellipse">
              <a:avLst/>
            </a:prstGeom>
            <a:solidFill>
              <a:srgbClr val="006600"/>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sp>
          <p:nvSpPr>
            <p:cNvPr id="32836" name="Oval 317"/>
            <p:cNvSpPr>
              <a:spLocks noChangeArrowheads="1"/>
            </p:cNvSpPr>
            <p:nvPr/>
          </p:nvSpPr>
          <p:spPr bwMode="auto">
            <a:xfrm>
              <a:off x="1020" y="2296"/>
              <a:ext cx="174" cy="178"/>
            </a:xfrm>
            <a:prstGeom prst="ellipse">
              <a:avLst/>
            </a:prstGeom>
            <a:solidFill>
              <a:srgbClr val="006600"/>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sp>
          <p:nvSpPr>
            <p:cNvPr id="32837" name="Oval 318"/>
            <p:cNvSpPr>
              <a:spLocks noChangeArrowheads="1"/>
            </p:cNvSpPr>
            <p:nvPr/>
          </p:nvSpPr>
          <p:spPr bwMode="auto">
            <a:xfrm>
              <a:off x="1202" y="2069"/>
              <a:ext cx="276" cy="243"/>
            </a:xfrm>
            <a:prstGeom prst="ellipse">
              <a:avLst/>
            </a:prstGeom>
            <a:solidFill>
              <a:srgbClr val="006600"/>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sp>
          <p:nvSpPr>
            <p:cNvPr id="32838" name="Oval 319"/>
            <p:cNvSpPr>
              <a:spLocks noChangeArrowheads="1"/>
            </p:cNvSpPr>
            <p:nvPr/>
          </p:nvSpPr>
          <p:spPr bwMode="auto">
            <a:xfrm>
              <a:off x="1519" y="1752"/>
              <a:ext cx="301" cy="267"/>
            </a:xfrm>
            <a:prstGeom prst="ellipse">
              <a:avLst/>
            </a:prstGeom>
            <a:solidFill>
              <a:srgbClr val="006600"/>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sp>
          <p:nvSpPr>
            <p:cNvPr id="32839" name="Oval 320"/>
            <p:cNvSpPr>
              <a:spLocks noChangeArrowheads="1"/>
            </p:cNvSpPr>
            <p:nvPr/>
          </p:nvSpPr>
          <p:spPr bwMode="auto">
            <a:xfrm>
              <a:off x="1746" y="1525"/>
              <a:ext cx="301" cy="267"/>
            </a:xfrm>
            <a:prstGeom prst="ellipse">
              <a:avLst/>
            </a:prstGeom>
            <a:solidFill>
              <a:srgbClr val="006600"/>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sp>
          <p:nvSpPr>
            <p:cNvPr id="32840" name="Oval 321"/>
            <p:cNvSpPr>
              <a:spLocks noChangeArrowheads="1"/>
            </p:cNvSpPr>
            <p:nvPr/>
          </p:nvSpPr>
          <p:spPr bwMode="auto">
            <a:xfrm>
              <a:off x="2064" y="1162"/>
              <a:ext cx="408" cy="363"/>
            </a:xfrm>
            <a:prstGeom prst="ellipse">
              <a:avLst/>
            </a:prstGeom>
            <a:solidFill>
              <a:srgbClr val="006600"/>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grpSp>
      <p:sp>
        <p:nvSpPr>
          <p:cNvPr id="78146" name="AutoShape 322"/>
          <p:cNvSpPr>
            <a:spLocks noChangeArrowheads="1"/>
          </p:cNvSpPr>
          <p:nvPr/>
        </p:nvSpPr>
        <p:spPr bwMode="auto">
          <a:xfrm>
            <a:off x="3995738" y="1268413"/>
            <a:ext cx="287337" cy="935037"/>
          </a:xfrm>
          <a:prstGeom prst="moon">
            <a:avLst>
              <a:gd name="adj" fmla="val 78412"/>
            </a:avLst>
          </a:prstGeom>
          <a:solidFill>
            <a:srgbClr val="0066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sp>
        <p:nvSpPr>
          <p:cNvPr id="78148" name="Oval 324"/>
          <p:cNvSpPr>
            <a:spLocks noChangeArrowheads="1"/>
          </p:cNvSpPr>
          <p:nvPr/>
        </p:nvSpPr>
        <p:spPr bwMode="auto">
          <a:xfrm>
            <a:off x="3699520" y="3068638"/>
            <a:ext cx="152400" cy="142875"/>
          </a:xfrm>
          <a:prstGeom prst="ellipse">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fr-FR" altLang="fr-FR"/>
          </a:p>
        </p:txBody>
      </p:sp>
      <p:sp>
        <p:nvSpPr>
          <p:cNvPr id="78149" name="Freeform 325"/>
          <p:cNvSpPr>
            <a:spLocks/>
          </p:cNvSpPr>
          <p:nvPr/>
        </p:nvSpPr>
        <p:spPr bwMode="auto">
          <a:xfrm>
            <a:off x="965200" y="3648075"/>
            <a:ext cx="3221038" cy="1417638"/>
          </a:xfrm>
          <a:custGeom>
            <a:avLst/>
            <a:gdLst>
              <a:gd name="T0" fmla="*/ 0 w 2029"/>
              <a:gd name="T1" fmla="*/ 1417638 h 893"/>
              <a:gd name="T2" fmla="*/ 61913 w 2029"/>
              <a:gd name="T3" fmla="*/ 1406525 h 893"/>
              <a:gd name="T4" fmla="*/ 165100 w 2029"/>
              <a:gd name="T5" fmla="*/ 1397000 h 893"/>
              <a:gd name="T6" fmla="*/ 288925 w 2029"/>
              <a:gd name="T7" fmla="*/ 1355725 h 893"/>
              <a:gd name="T8" fmla="*/ 463550 w 2029"/>
              <a:gd name="T9" fmla="*/ 1252538 h 893"/>
              <a:gd name="T10" fmla="*/ 863600 w 2029"/>
              <a:gd name="T11" fmla="*/ 1128713 h 893"/>
              <a:gd name="T12" fmla="*/ 893763 w 2029"/>
              <a:gd name="T13" fmla="*/ 1119188 h 893"/>
              <a:gd name="T14" fmla="*/ 955675 w 2029"/>
              <a:gd name="T15" fmla="*/ 1098550 h 893"/>
              <a:gd name="T16" fmla="*/ 987425 w 2029"/>
              <a:gd name="T17" fmla="*/ 1089025 h 893"/>
              <a:gd name="T18" fmla="*/ 1079500 w 2029"/>
              <a:gd name="T19" fmla="*/ 1036638 h 893"/>
              <a:gd name="T20" fmla="*/ 1203325 w 2029"/>
              <a:gd name="T21" fmla="*/ 933450 h 893"/>
              <a:gd name="T22" fmla="*/ 1263650 w 2029"/>
              <a:gd name="T23" fmla="*/ 893763 h 893"/>
              <a:gd name="T24" fmla="*/ 1346200 w 2029"/>
              <a:gd name="T25" fmla="*/ 831850 h 893"/>
              <a:gd name="T26" fmla="*/ 1449388 w 2029"/>
              <a:gd name="T27" fmla="*/ 739775 h 893"/>
              <a:gd name="T28" fmla="*/ 1552575 w 2029"/>
              <a:gd name="T29" fmla="*/ 636588 h 893"/>
              <a:gd name="T30" fmla="*/ 1644650 w 2029"/>
              <a:gd name="T31" fmla="*/ 563563 h 893"/>
              <a:gd name="T32" fmla="*/ 1768475 w 2029"/>
              <a:gd name="T33" fmla="*/ 523875 h 893"/>
              <a:gd name="T34" fmla="*/ 1982788 w 2029"/>
              <a:gd name="T35" fmla="*/ 441325 h 893"/>
              <a:gd name="T36" fmla="*/ 2055813 w 2029"/>
              <a:gd name="T37" fmla="*/ 388938 h 893"/>
              <a:gd name="T38" fmla="*/ 2147888 w 2029"/>
              <a:gd name="T39" fmla="*/ 317500 h 893"/>
              <a:gd name="T40" fmla="*/ 2178050 w 2029"/>
              <a:gd name="T41" fmla="*/ 287338 h 893"/>
              <a:gd name="T42" fmla="*/ 2239963 w 2029"/>
              <a:gd name="T43" fmla="*/ 246063 h 893"/>
              <a:gd name="T44" fmla="*/ 2466975 w 2029"/>
              <a:gd name="T45" fmla="*/ 112713 h 893"/>
              <a:gd name="T46" fmla="*/ 2589213 w 2029"/>
              <a:gd name="T47" fmla="*/ 39688 h 893"/>
              <a:gd name="T48" fmla="*/ 2682875 w 2029"/>
              <a:gd name="T49" fmla="*/ 0 h 893"/>
              <a:gd name="T50" fmla="*/ 2733675 w 2029"/>
              <a:gd name="T51" fmla="*/ 163513 h 893"/>
              <a:gd name="T52" fmla="*/ 2805113 w 2029"/>
              <a:gd name="T53" fmla="*/ 388938 h 893"/>
              <a:gd name="T54" fmla="*/ 2816225 w 2029"/>
              <a:gd name="T55" fmla="*/ 595313 h 893"/>
              <a:gd name="T56" fmla="*/ 2876550 w 2029"/>
              <a:gd name="T57" fmla="*/ 873125 h 893"/>
              <a:gd name="T58" fmla="*/ 2938463 w 2029"/>
              <a:gd name="T59" fmla="*/ 1016000 h 893"/>
              <a:gd name="T60" fmla="*/ 3000375 w 2029"/>
              <a:gd name="T61" fmla="*/ 1098550 h 893"/>
              <a:gd name="T62" fmla="*/ 3052763 w 2029"/>
              <a:gd name="T63" fmla="*/ 1231900 h 893"/>
              <a:gd name="T64" fmla="*/ 3113088 w 2029"/>
              <a:gd name="T65" fmla="*/ 1335088 h 893"/>
              <a:gd name="T66" fmla="*/ 3165475 w 2029"/>
              <a:gd name="T67" fmla="*/ 1376363 h 893"/>
              <a:gd name="T68" fmla="*/ 3216275 w 2029"/>
              <a:gd name="T69" fmla="*/ 1376363 h 8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29" h="893">
                <a:moveTo>
                  <a:pt x="0" y="893"/>
                </a:moveTo>
                <a:cubicBezTo>
                  <a:pt x="13" y="891"/>
                  <a:pt x="26" y="888"/>
                  <a:pt x="39" y="886"/>
                </a:cubicBezTo>
                <a:cubicBezTo>
                  <a:pt x="61" y="883"/>
                  <a:pt x="82" y="883"/>
                  <a:pt x="104" y="880"/>
                </a:cubicBezTo>
                <a:cubicBezTo>
                  <a:pt x="130" y="876"/>
                  <a:pt x="157" y="862"/>
                  <a:pt x="182" y="854"/>
                </a:cubicBezTo>
                <a:cubicBezTo>
                  <a:pt x="204" y="821"/>
                  <a:pt x="257" y="809"/>
                  <a:pt x="292" y="789"/>
                </a:cubicBezTo>
                <a:cubicBezTo>
                  <a:pt x="386" y="736"/>
                  <a:pt x="431" y="722"/>
                  <a:pt x="544" y="711"/>
                </a:cubicBezTo>
                <a:cubicBezTo>
                  <a:pt x="550" y="709"/>
                  <a:pt x="557" y="707"/>
                  <a:pt x="563" y="705"/>
                </a:cubicBezTo>
                <a:cubicBezTo>
                  <a:pt x="576" y="701"/>
                  <a:pt x="589" y="696"/>
                  <a:pt x="602" y="692"/>
                </a:cubicBezTo>
                <a:cubicBezTo>
                  <a:pt x="609" y="690"/>
                  <a:pt x="622" y="686"/>
                  <a:pt x="622" y="686"/>
                </a:cubicBezTo>
                <a:cubicBezTo>
                  <a:pt x="639" y="660"/>
                  <a:pt x="652" y="663"/>
                  <a:pt x="680" y="653"/>
                </a:cubicBezTo>
                <a:cubicBezTo>
                  <a:pt x="728" y="605"/>
                  <a:pt x="706" y="622"/>
                  <a:pt x="758" y="588"/>
                </a:cubicBezTo>
                <a:cubicBezTo>
                  <a:pt x="771" y="580"/>
                  <a:pt x="796" y="563"/>
                  <a:pt x="796" y="563"/>
                </a:cubicBezTo>
                <a:cubicBezTo>
                  <a:pt x="812" y="539"/>
                  <a:pt x="825" y="540"/>
                  <a:pt x="848" y="524"/>
                </a:cubicBezTo>
                <a:cubicBezTo>
                  <a:pt x="859" y="493"/>
                  <a:pt x="886" y="482"/>
                  <a:pt x="913" y="466"/>
                </a:cubicBezTo>
                <a:cubicBezTo>
                  <a:pt x="922" y="434"/>
                  <a:pt x="953" y="422"/>
                  <a:pt x="978" y="401"/>
                </a:cubicBezTo>
                <a:cubicBezTo>
                  <a:pt x="1008" y="376"/>
                  <a:pt x="995" y="366"/>
                  <a:pt x="1036" y="355"/>
                </a:cubicBezTo>
                <a:cubicBezTo>
                  <a:pt x="1061" y="339"/>
                  <a:pt x="1087" y="339"/>
                  <a:pt x="1114" y="330"/>
                </a:cubicBezTo>
                <a:cubicBezTo>
                  <a:pt x="1161" y="314"/>
                  <a:pt x="1202" y="293"/>
                  <a:pt x="1249" y="278"/>
                </a:cubicBezTo>
                <a:cubicBezTo>
                  <a:pt x="1259" y="251"/>
                  <a:pt x="1269" y="254"/>
                  <a:pt x="1295" y="245"/>
                </a:cubicBezTo>
                <a:cubicBezTo>
                  <a:pt x="1339" y="202"/>
                  <a:pt x="1317" y="213"/>
                  <a:pt x="1353" y="200"/>
                </a:cubicBezTo>
                <a:cubicBezTo>
                  <a:pt x="1359" y="194"/>
                  <a:pt x="1365" y="186"/>
                  <a:pt x="1372" y="181"/>
                </a:cubicBezTo>
                <a:cubicBezTo>
                  <a:pt x="1384" y="171"/>
                  <a:pt x="1411" y="155"/>
                  <a:pt x="1411" y="155"/>
                </a:cubicBezTo>
                <a:cubicBezTo>
                  <a:pt x="1441" y="109"/>
                  <a:pt x="1501" y="81"/>
                  <a:pt x="1554" y="71"/>
                </a:cubicBezTo>
                <a:cubicBezTo>
                  <a:pt x="1582" y="61"/>
                  <a:pt x="1604" y="33"/>
                  <a:pt x="1631" y="25"/>
                </a:cubicBezTo>
                <a:cubicBezTo>
                  <a:pt x="1653" y="18"/>
                  <a:pt x="1670" y="12"/>
                  <a:pt x="1690" y="0"/>
                </a:cubicBezTo>
                <a:cubicBezTo>
                  <a:pt x="1732" y="13"/>
                  <a:pt x="1717" y="62"/>
                  <a:pt x="1722" y="103"/>
                </a:cubicBezTo>
                <a:cubicBezTo>
                  <a:pt x="1728" y="151"/>
                  <a:pt x="1753" y="199"/>
                  <a:pt x="1767" y="245"/>
                </a:cubicBezTo>
                <a:cubicBezTo>
                  <a:pt x="1754" y="288"/>
                  <a:pt x="1759" y="333"/>
                  <a:pt x="1774" y="375"/>
                </a:cubicBezTo>
                <a:cubicBezTo>
                  <a:pt x="1782" y="434"/>
                  <a:pt x="1801" y="491"/>
                  <a:pt x="1812" y="550"/>
                </a:cubicBezTo>
                <a:cubicBezTo>
                  <a:pt x="1800" y="589"/>
                  <a:pt x="1820" y="619"/>
                  <a:pt x="1851" y="640"/>
                </a:cubicBezTo>
                <a:cubicBezTo>
                  <a:pt x="1866" y="663"/>
                  <a:pt x="1867" y="677"/>
                  <a:pt x="1890" y="692"/>
                </a:cubicBezTo>
                <a:cubicBezTo>
                  <a:pt x="1901" y="722"/>
                  <a:pt x="1905" y="749"/>
                  <a:pt x="1923" y="776"/>
                </a:cubicBezTo>
                <a:cubicBezTo>
                  <a:pt x="1932" y="806"/>
                  <a:pt x="1931" y="830"/>
                  <a:pt x="1961" y="841"/>
                </a:cubicBezTo>
                <a:cubicBezTo>
                  <a:pt x="1969" y="852"/>
                  <a:pt x="1975" y="870"/>
                  <a:pt x="1994" y="867"/>
                </a:cubicBezTo>
                <a:cubicBezTo>
                  <a:pt x="2029" y="862"/>
                  <a:pt x="1999" y="840"/>
                  <a:pt x="2026" y="867"/>
                </a:cubicBezTo>
              </a:path>
            </a:pathLst>
          </a:custGeom>
          <a:noFill/>
          <a:ln w="1905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78151" name="AutoShape 327"/>
          <p:cNvSpPr>
            <a:spLocks noChangeArrowheads="1"/>
          </p:cNvSpPr>
          <p:nvPr/>
        </p:nvSpPr>
        <p:spPr bwMode="auto">
          <a:xfrm>
            <a:off x="3419475" y="3644900"/>
            <a:ext cx="144463" cy="1439863"/>
          </a:xfrm>
          <a:prstGeom prst="triangle">
            <a:avLst>
              <a:gd name="adj" fmla="val 50000"/>
            </a:avLst>
          </a:prstGeom>
          <a:solidFill>
            <a:srgbClr val="002060"/>
          </a:solidFill>
          <a:ln w="9525">
            <a:solidFill>
              <a:schemeClr val="tx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sp>
        <p:nvSpPr>
          <p:cNvPr id="78152" name="AutoShape 328"/>
          <p:cNvSpPr>
            <a:spLocks noChangeArrowheads="1"/>
          </p:cNvSpPr>
          <p:nvPr/>
        </p:nvSpPr>
        <p:spPr bwMode="auto">
          <a:xfrm>
            <a:off x="3995738" y="4198144"/>
            <a:ext cx="215900" cy="886619"/>
          </a:xfrm>
          <a:prstGeom prst="triangle">
            <a:avLst>
              <a:gd name="adj" fmla="val 50000"/>
            </a:avLst>
          </a:prstGeom>
          <a:solidFill>
            <a:srgbClr val="002060"/>
          </a:solidFill>
          <a:ln w="9525">
            <a:solidFill>
              <a:schemeClr val="tx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sp>
        <p:nvSpPr>
          <p:cNvPr id="78153" name="Freeform 329"/>
          <p:cNvSpPr>
            <a:spLocks/>
          </p:cNvSpPr>
          <p:nvPr/>
        </p:nvSpPr>
        <p:spPr bwMode="auto">
          <a:xfrm>
            <a:off x="1047750" y="3790950"/>
            <a:ext cx="3308350" cy="1316038"/>
          </a:xfrm>
          <a:custGeom>
            <a:avLst/>
            <a:gdLst>
              <a:gd name="T0" fmla="*/ 0 w 2084"/>
              <a:gd name="T1" fmla="*/ 1316038 h 829"/>
              <a:gd name="T2" fmla="*/ 112713 w 2084"/>
              <a:gd name="T3" fmla="*/ 1284288 h 829"/>
              <a:gd name="T4" fmla="*/ 277813 w 2084"/>
              <a:gd name="T5" fmla="*/ 1233488 h 829"/>
              <a:gd name="T6" fmla="*/ 523875 w 2084"/>
              <a:gd name="T7" fmla="*/ 1212850 h 829"/>
              <a:gd name="T8" fmla="*/ 863600 w 2084"/>
              <a:gd name="T9" fmla="*/ 1089025 h 829"/>
              <a:gd name="T10" fmla="*/ 1058863 w 2084"/>
              <a:gd name="T11" fmla="*/ 1038225 h 829"/>
              <a:gd name="T12" fmla="*/ 1089025 w 2084"/>
              <a:gd name="T13" fmla="*/ 1017588 h 829"/>
              <a:gd name="T14" fmla="*/ 1109663 w 2084"/>
              <a:gd name="T15" fmla="*/ 985838 h 829"/>
              <a:gd name="T16" fmla="*/ 1171575 w 2084"/>
              <a:gd name="T17" fmla="*/ 965200 h 829"/>
              <a:gd name="T18" fmla="*/ 1233488 w 2084"/>
              <a:gd name="T19" fmla="*/ 925513 h 829"/>
              <a:gd name="T20" fmla="*/ 1325563 w 2084"/>
              <a:gd name="T21" fmla="*/ 873125 h 829"/>
              <a:gd name="T22" fmla="*/ 1500188 w 2084"/>
              <a:gd name="T23" fmla="*/ 863600 h 829"/>
              <a:gd name="T24" fmla="*/ 1592263 w 2084"/>
              <a:gd name="T25" fmla="*/ 801688 h 829"/>
              <a:gd name="T26" fmla="*/ 1787525 w 2084"/>
              <a:gd name="T27" fmla="*/ 719138 h 829"/>
              <a:gd name="T28" fmla="*/ 1952625 w 2084"/>
              <a:gd name="T29" fmla="*/ 647700 h 829"/>
              <a:gd name="T30" fmla="*/ 2044700 w 2084"/>
              <a:gd name="T31" fmla="*/ 606425 h 829"/>
              <a:gd name="T32" fmla="*/ 2168525 w 2084"/>
              <a:gd name="T33" fmla="*/ 503238 h 829"/>
              <a:gd name="T34" fmla="*/ 2260600 w 2084"/>
              <a:gd name="T35" fmla="*/ 473075 h 829"/>
              <a:gd name="T36" fmla="*/ 2405063 w 2084"/>
              <a:gd name="T37" fmla="*/ 401638 h 829"/>
              <a:gd name="T38" fmla="*/ 2497138 w 2084"/>
              <a:gd name="T39" fmla="*/ 349250 h 829"/>
              <a:gd name="T40" fmla="*/ 2640013 w 2084"/>
              <a:gd name="T41" fmla="*/ 307975 h 829"/>
              <a:gd name="T42" fmla="*/ 2681288 w 2084"/>
              <a:gd name="T43" fmla="*/ 257175 h 829"/>
              <a:gd name="T44" fmla="*/ 2722563 w 2084"/>
              <a:gd name="T45" fmla="*/ 215900 h 829"/>
              <a:gd name="T46" fmla="*/ 2867025 w 2084"/>
              <a:gd name="T47" fmla="*/ 123825 h 829"/>
              <a:gd name="T48" fmla="*/ 2949575 w 2084"/>
              <a:gd name="T49" fmla="*/ 61913 h 829"/>
              <a:gd name="T50" fmla="*/ 3021013 w 2084"/>
              <a:gd name="T51" fmla="*/ 0 h 829"/>
              <a:gd name="T52" fmla="*/ 3082925 w 2084"/>
              <a:gd name="T53" fmla="*/ 112713 h 829"/>
              <a:gd name="T54" fmla="*/ 3133725 w 2084"/>
              <a:gd name="T55" fmla="*/ 328613 h 829"/>
              <a:gd name="T56" fmla="*/ 3163888 w 2084"/>
              <a:gd name="T57" fmla="*/ 420688 h 829"/>
              <a:gd name="T58" fmla="*/ 3175000 w 2084"/>
              <a:gd name="T59" fmla="*/ 452438 h 829"/>
              <a:gd name="T60" fmla="*/ 3205163 w 2084"/>
              <a:gd name="T61" fmla="*/ 596900 h 829"/>
              <a:gd name="T62" fmla="*/ 3236913 w 2084"/>
              <a:gd name="T63" fmla="*/ 801688 h 829"/>
              <a:gd name="T64" fmla="*/ 3287713 w 2084"/>
              <a:gd name="T65" fmla="*/ 1027113 h 829"/>
              <a:gd name="T66" fmla="*/ 3308350 w 2084"/>
              <a:gd name="T67" fmla="*/ 1304925 h 8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084" h="829">
                <a:moveTo>
                  <a:pt x="0" y="829"/>
                </a:moveTo>
                <a:cubicBezTo>
                  <a:pt x="49" y="813"/>
                  <a:pt x="26" y="819"/>
                  <a:pt x="71" y="809"/>
                </a:cubicBezTo>
                <a:cubicBezTo>
                  <a:pt x="102" y="789"/>
                  <a:pt x="138" y="781"/>
                  <a:pt x="175" y="777"/>
                </a:cubicBezTo>
                <a:cubicBezTo>
                  <a:pt x="227" y="772"/>
                  <a:pt x="330" y="764"/>
                  <a:pt x="330" y="764"/>
                </a:cubicBezTo>
                <a:cubicBezTo>
                  <a:pt x="397" y="719"/>
                  <a:pt x="464" y="696"/>
                  <a:pt x="544" y="686"/>
                </a:cubicBezTo>
                <a:cubicBezTo>
                  <a:pt x="584" y="673"/>
                  <a:pt x="626" y="661"/>
                  <a:pt x="667" y="654"/>
                </a:cubicBezTo>
                <a:cubicBezTo>
                  <a:pt x="673" y="650"/>
                  <a:pt x="681" y="647"/>
                  <a:pt x="686" y="641"/>
                </a:cubicBezTo>
                <a:cubicBezTo>
                  <a:pt x="692" y="635"/>
                  <a:pt x="693" y="626"/>
                  <a:pt x="699" y="621"/>
                </a:cubicBezTo>
                <a:cubicBezTo>
                  <a:pt x="710" y="613"/>
                  <a:pt x="726" y="615"/>
                  <a:pt x="738" y="608"/>
                </a:cubicBezTo>
                <a:cubicBezTo>
                  <a:pt x="752" y="601"/>
                  <a:pt x="764" y="591"/>
                  <a:pt x="777" y="583"/>
                </a:cubicBezTo>
                <a:cubicBezTo>
                  <a:pt x="794" y="572"/>
                  <a:pt x="814" y="552"/>
                  <a:pt x="835" y="550"/>
                </a:cubicBezTo>
                <a:cubicBezTo>
                  <a:pt x="872" y="546"/>
                  <a:pt x="908" y="546"/>
                  <a:pt x="945" y="544"/>
                </a:cubicBezTo>
                <a:cubicBezTo>
                  <a:pt x="964" y="524"/>
                  <a:pt x="977" y="513"/>
                  <a:pt x="1003" y="505"/>
                </a:cubicBezTo>
                <a:cubicBezTo>
                  <a:pt x="1043" y="478"/>
                  <a:pt x="1082" y="469"/>
                  <a:pt x="1126" y="453"/>
                </a:cubicBezTo>
                <a:cubicBezTo>
                  <a:pt x="1148" y="421"/>
                  <a:pt x="1194" y="418"/>
                  <a:pt x="1230" y="408"/>
                </a:cubicBezTo>
                <a:cubicBezTo>
                  <a:pt x="1251" y="402"/>
                  <a:pt x="1267" y="389"/>
                  <a:pt x="1288" y="382"/>
                </a:cubicBezTo>
                <a:cubicBezTo>
                  <a:pt x="1309" y="361"/>
                  <a:pt x="1341" y="334"/>
                  <a:pt x="1366" y="317"/>
                </a:cubicBezTo>
                <a:cubicBezTo>
                  <a:pt x="1383" y="306"/>
                  <a:pt x="1424" y="298"/>
                  <a:pt x="1424" y="298"/>
                </a:cubicBezTo>
                <a:cubicBezTo>
                  <a:pt x="1445" y="266"/>
                  <a:pt x="1480" y="266"/>
                  <a:pt x="1515" y="253"/>
                </a:cubicBezTo>
                <a:cubicBezTo>
                  <a:pt x="1549" y="241"/>
                  <a:pt x="1528" y="250"/>
                  <a:pt x="1573" y="220"/>
                </a:cubicBezTo>
                <a:cubicBezTo>
                  <a:pt x="1598" y="204"/>
                  <a:pt x="1636" y="204"/>
                  <a:pt x="1663" y="194"/>
                </a:cubicBezTo>
                <a:cubicBezTo>
                  <a:pt x="1681" y="146"/>
                  <a:pt x="1655" y="203"/>
                  <a:pt x="1689" y="162"/>
                </a:cubicBezTo>
                <a:cubicBezTo>
                  <a:pt x="1714" y="131"/>
                  <a:pt x="1674" y="151"/>
                  <a:pt x="1715" y="136"/>
                </a:cubicBezTo>
                <a:cubicBezTo>
                  <a:pt x="1735" y="106"/>
                  <a:pt x="1772" y="88"/>
                  <a:pt x="1806" y="78"/>
                </a:cubicBezTo>
                <a:cubicBezTo>
                  <a:pt x="1828" y="63"/>
                  <a:pt x="1843" y="62"/>
                  <a:pt x="1858" y="39"/>
                </a:cubicBezTo>
                <a:cubicBezTo>
                  <a:pt x="1866" y="13"/>
                  <a:pt x="1878" y="9"/>
                  <a:pt x="1903" y="0"/>
                </a:cubicBezTo>
                <a:cubicBezTo>
                  <a:pt x="1938" y="13"/>
                  <a:pt x="1931" y="41"/>
                  <a:pt x="1942" y="71"/>
                </a:cubicBezTo>
                <a:cubicBezTo>
                  <a:pt x="1950" y="117"/>
                  <a:pt x="1961" y="162"/>
                  <a:pt x="1974" y="207"/>
                </a:cubicBezTo>
                <a:cubicBezTo>
                  <a:pt x="1980" y="227"/>
                  <a:pt x="1987" y="246"/>
                  <a:pt x="1993" y="265"/>
                </a:cubicBezTo>
                <a:cubicBezTo>
                  <a:pt x="1995" y="272"/>
                  <a:pt x="2000" y="285"/>
                  <a:pt x="2000" y="285"/>
                </a:cubicBezTo>
                <a:cubicBezTo>
                  <a:pt x="2004" y="322"/>
                  <a:pt x="2009" y="343"/>
                  <a:pt x="2019" y="376"/>
                </a:cubicBezTo>
                <a:cubicBezTo>
                  <a:pt x="2023" y="421"/>
                  <a:pt x="2023" y="463"/>
                  <a:pt x="2039" y="505"/>
                </a:cubicBezTo>
                <a:cubicBezTo>
                  <a:pt x="2044" y="558"/>
                  <a:pt x="2055" y="597"/>
                  <a:pt x="2071" y="647"/>
                </a:cubicBezTo>
                <a:cubicBezTo>
                  <a:pt x="2077" y="705"/>
                  <a:pt x="2084" y="763"/>
                  <a:pt x="2084" y="822"/>
                </a:cubicBezTo>
              </a:path>
            </a:pathLst>
          </a:custGeom>
          <a:noFill/>
          <a:ln w="19050" cmpd="sng">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2800" name="Text Box 330"/>
          <p:cNvSpPr txBox="1">
            <a:spLocks noChangeArrowheads="1"/>
          </p:cNvSpPr>
          <p:nvPr/>
        </p:nvSpPr>
        <p:spPr bwMode="auto">
          <a:xfrm>
            <a:off x="179388" y="188913"/>
            <a:ext cx="2955925" cy="395287"/>
          </a:xfrm>
          <a:prstGeom prst="rect">
            <a:avLst/>
          </a:prstGeom>
          <a:noFill/>
          <a:ln w="28575">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a:solidFill>
                  <a:schemeClr val="bg1"/>
                </a:solidFill>
                <a:latin typeface="Arial Narrow" pitchFamily="34" charset="0"/>
              </a:rPr>
              <a:t>Vache haute productrice (&gt; 40 L)</a:t>
            </a:r>
            <a:endParaRPr lang="fr-FR" altLang="fr-FR">
              <a:solidFill>
                <a:schemeClr val="bg1"/>
              </a:solidFill>
              <a:latin typeface="Arial Narrow" pitchFamily="34" charset="0"/>
            </a:endParaRPr>
          </a:p>
        </p:txBody>
      </p:sp>
      <p:sp>
        <p:nvSpPr>
          <p:cNvPr id="32801" name="Text Box 331"/>
          <p:cNvSpPr txBox="1">
            <a:spLocks noChangeArrowheads="1"/>
          </p:cNvSpPr>
          <p:nvPr/>
        </p:nvSpPr>
        <p:spPr bwMode="auto">
          <a:xfrm>
            <a:off x="1258888" y="6165850"/>
            <a:ext cx="998537" cy="376238"/>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a:solidFill>
                  <a:srgbClr val="FFFF00"/>
                </a:solidFill>
                <a:latin typeface="Arial Narrow" pitchFamily="34" charset="0"/>
              </a:rPr>
              <a:t>Lutéolyse</a:t>
            </a:r>
            <a:endParaRPr lang="fr-FR" altLang="fr-FR">
              <a:solidFill>
                <a:srgbClr val="FFFF00"/>
              </a:solidFill>
              <a:latin typeface="Arial Narrow" pitchFamily="34" charset="0"/>
            </a:endParaRPr>
          </a:p>
        </p:txBody>
      </p:sp>
      <p:sp>
        <p:nvSpPr>
          <p:cNvPr id="32802" name="Text Box 335"/>
          <p:cNvSpPr txBox="1">
            <a:spLocks noChangeArrowheads="1"/>
          </p:cNvSpPr>
          <p:nvPr/>
        </p:nvSpPr>
        <p:spPr bwMode="auto">
          <a:xfrm>
            <a:off x="179388" y="692150"/>
            <a:ext cx="2933700" cy="395288"/>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a:solidFill>
                  <a:schemeClr val="bg1"/>
                </a:solidFill>
                <a:latin typeface="Arial Narrow" pitchFamily="34" charset="0"/>
              </a:rPr>
              <a:t>Vache faible productrice (&lt; 40 L)</a:t>
            </a:r>
            <a:endParaRPr lang="fr-FR" altLang="fr-FR">
              <a:solidFill>
                <a:schemeClr val="bg1"/>
              </a:solidFill>
              <a:latin typeface="Arial Narrow" pitchFamily="34" charset="0"/>
            </a:endParaRPr>
          </a:p>
        </p:txBody>
      </p:sp>
      <p:sp>
        <p:nvSpPr>
          <p:cNvPr id="78161" name="Freeform 337"/>
          <p:cNvSpPr>
            <a:spLocks/>
          </p:cNvSpPr>
          <p:nvPr/>
        </p:nvSpPr>
        <p:spPr bwMode="auto">
          <a:xfrm>
            <a:off x="606425" y="2239963"/>
            <a:ext cx="7747000" cy="2833687"/>
          </a:xfrm>
          <a:custGeom>
            <a:avLst/>
            <a:gdLst>
              <a:gd name="T0" fmla="*/ 174625 w 4880"/>
              <a:gd name="T1" fmla="*/ 71437 h 1785"/>
              <a:gd name="T2" fmla="*/ 719138 w 4880"/>
              <a:gd name="T3" fmla="*/ 71437 h 1785"/>
              <a:gd name="T4" fmla="*/ 831850 w 4880"/>
              <a:gd name="T5" fmla="*/ 338137 h 1785"/>
              <a:gd name="T6" fmla="*/ 944563 w 4880"/>
              <a:gd name="T7" fmla="*/ 873125 h 1785"/>
              <a:gd name="T8" fmla="*/ 1047750 w 4880"/>
              <a:gd name="T9" fmla="*/ 1427162 h 1785"/>
              <a:gd name="T10" fmla="*/ 1212850 w 4880"/>
              <a:gd name="T11" fmla="*/ 1704975 h 1785"/>
              <a:gd name="T12" fmla="*/ 1325563 w 4880"/>
              <a:gd name="T13" fmla="*/ 1900237 h 1785"/>
              <a:gd name="T14" fmla="*/ 1406525 w 4880"/>
              <a:gd name="T15" fmla="*/ 1971675 h 1785"/>
              <a:gd name="T16" fmla="*/ 1592263 w 4880"/>
              <a:gd name="T17" fmla="*/ 2260600 h 1785"/>
              <a:gd name="T18" fmla="*/ 1725613 w 4880"/>
              <a:gd name="T19" fmla="*/ 2403475 h 1785"/>
              <a:gd name="T20" fmla="*/ 1808163 w 4880"/>
              <a:gd name="T21" fmla="*/ 2506662 h 1785"/>
              <a:gd name="T22" fmla="*/ 1971675 w 4880"/>
              <a:gd name="T23" fmla="*/ 2651125 h 1785"/>
              <a:gd name="T24" fmla="*/ 2065338 w 4880"/>
              <a:gd name="T25" fmla="*/ 2681287 h 1785"/>
              <a:gd name="T26" fmla="*/ 2219325 w 4880"/>
              <a:gd name="T27" fmla="*/ 2752725 h 1785"/>
              <a:gd name="T28" fmla="*/ 2701925 w 4880"/>
              <a:gd name="T29" fmla="*/ 2805112 h 1785"/>
              <a:gd name="T30" fmla="*/ 4089400 w 4880"/>
              <a:gd name="T31" fmla="*/ 2722562 h 1785"/>
              <a:gd name="T32" fmla="*/ 4243388 w 4880"/>
              <a:gd name="T33" fmla="*/ 2701925 h 1785"/>
              <a:gd name="T34" fmla="*/ 4468813 w 4880"/>
              <a:gd name="T35" fmla="*/ 2619375 h 1785"/>
              <a:gd name="T36" fmla="*/ 4746625 w 4880"/>
              <a:gd name="T37" fmla="*/ 2527300 h 1785"/>
              <a:gd name="T38" fmla="*/ 4797425 w 4880"/>
              <a:gd name="T39" fmla="*/ 2476500 h 1785"/>
              <a:gd name="T40" fmla="*/ 4992688 w 4880"/>
              <a:gd name="T41" fmla="*/ 2373312 h 1785"/>
              <a:gd name="T42" fmla="*/ 5300663 w 4880"/>
              <a:gd name="T43" fmla="*/ 2136775 h 1785"/>
              <a:gd name="T44" fmla="*/ 5414963 w 4880"/>
              <a:gd name="T45" fmla="*/ 2012950 h 1785"/>
              <a:gd name="T46" fmla="*/ 5568950 w 4880"/>
              <a:gd name="T47" fmla="*/ 1879600 h 1785"/>
              <a:gd name="T48" fmla="*/ 5670550 w 4880"/>
              <a:gd name="T49" fmla="*/ 1695450 h 1785"/>
              <a:gd name="T50" fmla="*/ 5845175 w 4880"/>
              <a:gd name="T51" fmla="*/ 1397000 h 1785"/>
              <a:gd name="T52" fmla="*/ 5978525 w 4880"/>
              <a:gd name="T53" fmla="*/ 1150937 h 1785"/>
              <a:gd name="T54" fmla="*/ 6051550 w 4880"/>
              <a:gd name="T55" fmla="*/ 1068387 h 1785"/>
              <a:gd name="T56" fmla="*/ 6143625 w 4880"/>
              <a:gd name="T57" fmla="*/ 955675 h 1785"/>
              <a:gd name="T58" fmla="*/ 6276975 w 4880"/>
              <a:gd name="T59" fmla="*/ 719137 h 1785"/>
              <a:gd name="T60" fmla="*/ 6380163 w 4880"/>
              <a:gd name="T61" fmla="*/ 523875 h 1785"/>
              <a:gd name="T62" fmla="*/ 6524625 w 4880"/>
              <a:gd name="T63" fmla="*/ 358775 h 1785"/>
              <a:gd name="T64" fmla="*/ 6626225 w 4880"/>
              <a:gd name="T65" fmla="*/ 174625 h 1785"/>
              <a:gd name="T66" fmla="*/ 6678613 w 4880"/>
              <a:gd name="T67" fmla="*/ 92075 h 1785"/>
              <a:gd name="T68" fmla="*/ 7058025 w 4880"/>
              <a:gd name="T69" fmla="*/ 0 h 1785"/>
              <a:gd name="T70" fmla="*/ 7747000 w 4880"/>
              <a:gd name="T71" fmla="*/ 9525 h 17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80" h="1785">
                <a:moveTo>
                  <a:pt x="0" y="39"/>
                </a:moveTo>
                <a:cubicBezTo>
                  <a:pt x="52" y="20"/>
                  <a:pt x="58" y="35"/>
                  <a:pt x="110" y="45"/>
                </a:cubicBezTo>
                <a:cubicBezTo>
                  <a:pt x="228" y="38"/>
                  <a:pt x="267" y="33"/>
                  <a:pt x="395" y="39"/>
                </a:cubicBezTo>
                <a:cubicBezTo>
                  <a:pt x="414" y="41"/>
                  <a:pt x="435" y="39"/>
                  <a:pt x="453" y="45"/>
                </a:cubicBezTo>
                <a:cubicBezTo>
                  <a:pt x="468" y="50"/>
                  <a:pt x="492" y="71"/>
                  <a:pt x="492" y="71"/>
                </a:cubicBezTo>
                <a:cubicBezTo>
                  <a:pt x="477" y="110"/>
                  <a:pt x="500" y="178"/>
                  <a:pt x="524" y="213"/>
                </a:cubicBezTo>
                <a:cubicBezTo>
                  <a:pt x="537" y="273"/>
                  <a:pt x="529" y="336"/>
                  <a:pt x="550" y="395"/>
                </a:cubicBezTo>
                <a:cubicBezTo>
                  <a:pt x="554" y="462"/>
                  <a:pt x="540" y="512"/>
                  <a:pt x="595" y="550"/>
                </a:cubicBezTo>
                <a:cubicBezTo>
                  <a:pt x="611" y="623"/>
                  <a:pt x="610" y="719"/>
                  <a:pt x="654" y="783"/>
                </a:cubicBezTo>
                <a:cubicBezTo>
                  <a:pt x="667" y="823"/>
                  <a:pt x="666" y="859"/>
                  <a:pt x="660" y="899"/>
                </a:cubicBezTo>
                <a:cubicBezTo>
                  <a:pt x="673" y="943"/>
                  <a:pt x="678" y="994"/>
                  <a:pt x="718" y="1022"/>
                </a:cubicBezTo>
                <a:cubicBezTo>
                  <a:pt x="748" y="1068"/>
                  <a:pt x="731" y="1052"/>
                  <a:pt x="764" y="1074"/>
                </a:cubicBezTo>
                <a:cubicBezTo>
                  <a:pt x="775" y="1110"/>
                  <a:pt x="750" y="1103"/>
                  <a:pt x="783" y="1126"/>
                </a:cubicBezTo>
                <a:cubicBezTo>
                  <a:pt x="793" y="1158"/>
                  <a:pt x="808" y="1179"/>
                  <a:pt x="835" y="1197"/>
                </a:cubicBezTo>
                <a:cubicBezTo>
                  <a:pt x="839" y="1204"/>
                  <a:pt x="842" y="1212"/>
                  <a:pt x="848" y="1217"/>
                </a:cubicBezTo>
                <a:cubicBezTo>
                  <a:pt x="859" y="1227"/>
                  <a:pt x="886" y="1242"/>
                  <a:pt x="886" y="1242"/>
                </a:cubicBezTo>
                <a:cubicBezTo>
                  <a:pt x="898" y="1275"/>
                  <a:pt x="924" y="1277"/>
                  <a:pt x="938" y="1314"/>
                </a:cubicBezTo>
                <a:cubicBezTo>
                  <a:pt x="953" y="1354"/>
                  <a:pt x="966" y="1399"/>
                  <a:pt x="1003" y="1424"/>
                </a:cubicBezTo>
                <a:cubicBezTo>
                  <a:pt x="1011" y="1450"/>
                  <a:pt x="1015" y="1461"/>
                  <a:pt x="1042" y="1469"/>
                </a:cubicBezTo>
                <a:cubicBezTo>
                  <a:pt x="1050" y="1495"/>
                  <a:pt x="1061" y="1506"/>
                  <a:pt x="1087" y="1514"/>
                </a:cubicBezTo>
                <a:cubicBezTo>
                  <a:pt x="1106" y="1569"/>
                  <a:pt x="1078" y="1505"/>
                  <a:pt x="1113" y="1540"/>
                </a:cubicBezTo>
                <a:cubicBezTo>
                  <a:pt x="1124" y="1551"/>
                  <a:pt x="1130" y="1566"/>
                  <a:pt x="1139" y="1579"/>
                </a:cubicBezTo>
                <a:cubicBezTo>
                  <a:pt x="1146" y="1590"/>
                  <a:pt x="1185" y="1616"/>
                  <a:pt x="1197" y="1624"/>
                </a:cubicBezTo>
                <a:cubicBezTo>
                  <a:pt x="1209" y="1658"/>
                  <a:pt x="1198" y="1641"/>
                  <a:pt x="1242" y="1670"/>
                </a:cubicBezTo>
                <a:cubicBezTo>
                  <a:pt x="1249" y="1674"/>
                  <a:pt x="1262" y="1683"/>
                  <a:pt x="1262" y="1683"/>
                </a:cubicBezTo>
                <a:cubicBezTo>
                  <a:pt x="1281" y="1676"/>
                  <a:pt x="1285" y="1669"/>
                  <a:pt x="1301" y="1689"/>
                </a:cubicBezTo>
                <a:cubicBezTo>
                  <a:pt x="1305" y="1694"/>
                  <a:pt x="1302" y="1704"/>
                  <a:pt x="1307" y="1708"/>
                </a:cubicBezTo>
                <a:cubicBezTo>
                  <a:pt x="1329" y="1724"/>
                  <a:pt x="1373" y="1726"/>
                  <a:pt x="1398" y="1734"/>
                </a:cubicBezTo>
                <a:cubicBezTo>
                  <a:pt x="1472" y="1785"/>
                  <a:pt x="1525" y="1751"/>
                  <a:pt x="1637" y="1747"/>
                </a:cubicBezTo>
                <a:cubicBezTo>
                  <a:pt x="1659" y="1755"/>
                  <a:pt x="1681" y="1759"/>
                  <a:pt x="1702" y="1767"/>
                </a:cubicBezTo>
                <a:cubicBezTo>
                  <a:pt x="1888" y="1726"/>
                  <a:pt x="2273" y="1748"/>
                  <a:pt x="2362" y="1747"/>
                </a:cubicBezTo>
                <a:cubicBezTo>
                  <a:pt x="2424" y="1728"/>
                  <a:pt x="2512" y="1724"/>
                  <a:pt x="2576" y="1715"/>
                </a:cubicBezTo>
                <a:cubicBezTo>
                  <a:pt x="2593" y="1713"/>
                  <a:pt x="2610" y="1710"/>
                  <a:pt x="2627" y="1708"/>
                </a:cubicBezTo>
                <a:cubicBezTo>
                  <a:pt x="2642" y="1706"/>
                  <a:pt x="2673" y="1702"/>
                  <a:pt x="2673" y="1702"/>
                </a:cubicBezTo>
                <a:cubicBezTo>
                  <a:pt x="2705" y="1692"/>
                  <a:pt x="2737" y="1680"/>
                  <a:pt x="2770" y="1670"/>
                </a:cubicBezTo>
                <a:cubicBezTo>
                  <a:pt x="2835" y="1626"/>
                  <a:pt x="2736" y="1690"/>
                  <a:pt x="2815" y="1650"/>
                </a:cubicBezTo>
                <a:cubicBezTo>
                  <a:pt x="2829" y="1643"/>
                  <a:pt x="2839" y="1629"/>
                  <a:pt x="2854" y="1624"/>
                </a:cubicBezTo>
                <a:cubicBezTo>
                  <a:pt x="2901" y="1609"/>
                  <a:pt x="2941" y="1599"/>
                  <a:pt x="2990" y="1592"/>
                </a:cubicBezTo>
                <a:cubicBezTo>
                  <a:pt x="2996" y="1588"/>
                  <a:pt x="3004" y="1584"/>
                  <a:pt x="3009" y="1579"/>
                </a:cubicBezTo>
                <a:cubicBezTo>
                  <a:pt x="3014" y="1574"/>
                  <a:pt x="3016" y="1565"/>
                  <a:pt x="3022" y="1560"/>
                </a:cubicBezTo>
                <a:cubicBezTo>
                  <a:pt x="3032" y="1552"/>
                  <a:pt x="3067" y="1538"/>
                  <a:pt x="3080" y="1534"/>
                </a:cubicBezTo>
                <a:cubicBezTo>
                  <a:pt x="3105" y="1517"/>
                  <a:pt x="3115" y="1502"/>
                  <a:pt x="3145" y="1495"/>
                </a:cubicBezTo>
                <a:cubicBezTo>
                  <a:pt x="3170" y="1470"/>
                  <a:pt x="3227" y="1421"/>
                  <a:pt x="3262" y="1411"/>
                </a:cubicBezTo>
                <a:cubicBezTo>
                  <a:pt x="3316" y="1375"/>
                  <a:pt x="3290" y="1396"/>
                  <a:pt x="3339" y="1346"/>
                </a:cubicBezTo>
                <a:cubicBezTo>
                  <a:pt x="3408" y="1276"/>
                  <a:pt x="3332" y="1328"/>
                  <a:pt x="3385" y="1294"/>
                </a:cubicBezTo>
                <a:cubicBezTo>
                  <a:pt x="3395" y="1262"/>
                  <a:pt x="3383" y="1284"/>
                  <a:pt x="3411" y="1268"/>
                </a:cubicBezTo>
                <a:cubicBezTo>
                  <a:pt x="3424" y="1260"/>
                  <a:pt x="3449" y="1242"/>
                  <a:pt x="3449" y="1242"/>
                </a:cubicBezTo>
                <a:cubicBezTo>
                  <a:pt x="3458" y="1217"/>
                  <a:pt x="3483" y="1193"/>
                  <a:pt x="3508" y="1184"/>
                </a:cubicBezTo>
                <a:cubicBezTo>
                  <a:pt x="3514" y="1165"/>
                  <a:pt x="3516" y="1143"/>
                  <a:pt x="3527" y="1126"/>
                </a:cubicBezTo>
                <a:cubicBezTo>
                  <a:pt x="3551" y="1090"/>
                  <a:pt x="3552" y="1125"/>
                  <a:pt x="3572" y="1068"/>
                </a:cubicBezTo>
                <a:cubicBezTo>
                  <a:pt x="3585" y="1030"/>
                  <a:pt x="3617" y="961"/>
                  <a:pt x="3650" y="938"/>
                </a:cubicBezTo>
                <a:cubicBezTo>
                  <a:pt x="3661" y="904"/>
                  <a:pt x="3652" y="925"/>
                  <a:pt x="3682" y="880"/>
                </a:cubicBezTo>
                <a:cubicBezTo>
                  <a:pt x="3707" y="842"/>
                  <a:pt x="3690" y="806"/>
                  <a:pt x="3728" y="770"/>
                </a:cubicBezTo>
                <a:cubicBezTo>
                  <a:pt x="3736" y="745"/>
                  <a:pt x="3740" y="733"/>
                  <a:pt x="3766" y="725"/>
                </a:cubicBezTo>
                <a:cubicBezTo>
                  <a:pt x="3778" y="713"/>
                  <a:pt x="3794" y="705"/>
                  <a:pt x="3805" y="692"/>
                </a:cubicBezTo>
                <a:cubicBezTo>
                  <a:pt x="3809" y="687"/>
                  <a:pt x="3808" y="679"/>
                  <a:pt x="3812" y="673"/>
                </a:cubicBezTo>
                <a:cubicBezTo>
                  <a:pt x="3817" y="666"/>
                  <a:pt x="3825" y="660"/>
                  <a:pt x="3831" y="654"/>
                </a:cubicBezTo>
                <a:cubicBezTo>
                  <a:pt x="3840" y="629"/>
                  <a:pt x="3848" y="617"/>
                  <a:pt x="3870" y="602"/>
                </a:cubicBezTo>
                <a:cubicBezTo>
                  <a:pt x="3888" y="574"/>
                  <a:pt x="3892" y="548"/>
                  <a:pt x="3915" y="524"/>
                </a:cubicBezTo>
                <a:cubicBezTo>
                  <a:pt x="3926" y="494"/>
                  <a:pt x="3927" y="471"/>
                  <a:pt x="3954" y="453"/>
                </a:cubicBezTo>
                <a:cubicBezTo>
                  <a:pt x="3963" y="420"/>
                  <a:pt x="3988" y="399"/>
                  <a:pt x="3999" y="369"/>
                </a:cubicBezTo>
                <a:cubicBezTo>
                  <a:pt x="4004" y="355"/>
                  <a:pt x="4007" y="340"/>
                  <a:pt x="4019" y="330"/>
                </a:cubicBezTo>
                <a:cubicBezTo>
                  <a:pt x="4031" y="320"/>
                  <a:pt x="4058" y="304"/>
                  <a:pt x="4058" y="304"/>
                </a:cubicBezTo>
                <a:cubicBezTo>
                  <a:pt x="4075" y="278"/>
                  <a:pt x="4093" y="252"/>
                  <a:pt x="4110" y="226"/>
                </a:cubicBezTo>
                <a:cubicBezTo>
                  <a:pt x="4118" y="213"/>
                  <a:pt x="4135" y="188"/>
                  <a:pt x="4135" y="188"/>
                </a:cubicBezTo>
                <a:cubicBezTo>
                  <a:pt x="4142" y="154"/>
                  <a:pt x="4139" y="121"/>
                  <a:pt x="4174" y="110"/>
                </a:cubicBezTo>
                <a:cubicBezTo>
                  <a:pt x="4181" y="106"/>
                  <a:pt x="4190" y="104"/>
                  <a:pt x="4194" y="97"/>
                </a:cubicBezTo>
                <a:cubicBezTo>
                  <a:pt x="4201" y="85"/>
                  <a:pt x="4194" y="62"/>
                  <a:pt x="4207" y="58"/>
                </a:cubicBezTo>
                <a:cubicBezTo>
                  <a:pt x="4268" y="39"/>
                  <a:pt x="4324" y="26"/>
                  <a:pt x="4388" y="19"/>
                </a:cubicBezTo>
                <a:cubicBezTo>
                  <a:pt x="4407" y="13"/>
                  <a:pt x="4446" y="0"/>
                  <a:pt x="4446" y="0"/>
                </a:cubicBezTo>
                <a:cubicBezTo>
                  <a:pt x="4506" y="4"/>
                  <a:pt x="4576" y="2"/>
                  <a:pt x="4634" y="19"/>
                </a:cubicBezTo>
                <a:cubicBezTo>
                  <a:pt x="4714" y="0"/>
                  <a:pt x="4798" y="6"/>
                  <a:pt x="4880" y="6"/>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78162" name="Text Box 338"/>
          <p:cNvSpPr txBox="1">
            <a:spLocks noChangeArrowheads="1"/>
          </p:cNvSpPr>
          <p:nvPr/>
        </p:nvSpPr>
        <p:spPr bwMode="auto">
          <a:xfrm>
            <a:off x="663575" y="1863725"/>
            <a:ext cx="722313" cy="3762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a:solidFill>
                  <a:srgbClr val="FFFF00"/>
                </a:solidFill>
                <a:latin typeface="Arial Narrow" pitchFamily="34" charset="0"/>
              </a:rPr>
              <a:t>&lt; 40 L</a:t>
            </a:r>
            <a:endParaRPr lang="fr-FR" altLang="fr-FR">
              <a:solidFill>
                <a:srgbClr val="FFFF00"/>
              </a:solidFill>
              <a:latin typeface="Arial Narrow" pitchFamily="34" charset="0"/>
            </a:endParaRPr>
          </a:p>
        </p:txBody>
      </p:sp>
      <p:sp>
        <p:nvSpPr>
          <p:cNvPr id="78163" name="Freeform 339"/>
          <p:cNvSpPr>
            <a:spLocks/>
          </p:cNvSpPr>
          <p:nvPr/>
        </p:nvSpPr>
        <p:spPr bwMode="auto">
          <a:xfrm>
            <a:off x="647700" y="2628900"/>
            <a:ext cx="7715250" cy="2490788"/>
          </a:xfrm>
          <a:custGeom>
            <a:avLst/>
            <a:gdLst>
              <a:gd name="T0" fmla="*/ 523875 w 4860"/>
              <a:gd name="T1" fmla="*/ 31750 h 1569"/>
              <a:gd name="T2" fmla="*/ 615950 w 4860"/>
              <a:gd name="T3" fmla="*/ 134938 h 1569"/>
              <a:gd name="T4" fmla="*/ 677863 w 4860"/>
              <a:gd name="T5" fmla="*/ 268288 h 1569"/>
              <a:gd name="T6" fmla="*/ 749300 w 4860"/>
              <a:gd name="T7" fmla="*/ 454025 h 1569"/>
              <a:gd name="T8" fmla="*/ 903288 w 4860"/>
              <a:gd name="T9" fmla="*/ 895350 h 1569"/>
              <a:gd name="T10" fmla="*/ 923925 w 4860"/>
              <a:gd name="T11" fmla="*/ 1233488 h 1569"/>
              <a:gd name="T12" fmla="*/ 1027113 w 4860"/>
              <a:gd name="T13" fmla="*/ 1336675 h 1569"/>
              <a:gd name="T14" fmla="*/ 1190625 w 4860"/>
              <a:gd name="T15" fmla="*/ 1644650 h 1569"/>
              <a:gd name="T16" fmla="*/ 1346200 w 4860"/>
              <a:gd name="T17" fmla="*/ 1871663 h 1569"/>
              <a:gd name="T18" fmla="*/ 1509713 w 4860"/>
              <a:gd name="T19" fmla="*/ 2035175 h 1569"/>
              <a:gd name="T20" fmla="*/ 1695450 w 4860"/>
              <a:gd name="T21" fmla="*/ 2251075 h 1569"/>
              <a:gd name="T22" fmla="*/ 1817688 w 4860"/>
              <a:gd name="T23" fmla="*/ 2312988 h 1569"/>
              <a:gd name="T24" fmla="*/ 1982788 w 4860"/>
              <a:gd name="T25" fmla="*/ 2436813 h 1569"/>
              <a:gd name="T26" fmla="*/ 2927350 w 4860"/>
              <a:gd name="T27" fmla="*/ 2457450 h 1569"/>
              <a:gd name="T28" fmla="*/ 4181475 w 4860"/>
              <a:gd name="T29" fmla="*/ 2436813 h 1569"/>
              <a:gd name="T30" fmla="*/ 4992688 w 4860"/>
              <a:gd name="T31" fmla="*/ 2363788 h 1569"/>
              <a:gd name="T32" fmla="*/ 5199063 w 4860"/>
              <a:gd name="T33" fmla="*/ 2282825 h 1569"/>
              <a:gd name="T34" fmla="*/ 5353050 w 4860"/>
              <a:gd name="T35" fmla="*/ 2168525 h 1569"/>
              <a:gd name="T36" fmla="*/ 5661025 w 4860"/>
              <a:gd name="T37" fmla="*/ 1984375 h 1569"/>
              <a:gd name="T38" fmla="*/ 5918200 w 4860"/>
              <a:gd name="T39" fmla="*/ 1758950 h 1569"/>
              <a:gd name="T40" fmla="*/ 6040438 w 4860"/>
              <a:gd name="T41" fmla="*/ 1593850 h 1569"/>
              <a:gd name="T42" fmla="*/ 6122988 w 4860"/>
              <a:gd name="T43" fmla="*/ 1490663 h 1569"/>
              <a:gd name="T44" fmla="*/ 6307138 w 4860"/>
              <a:gd name="T45" fmla="*/ 1274763 h 1569"/>
              <a:gd name="T46" fmla="*/ 6472238 w 4860"/>
              <a:gd name="T47" fmla="*/ 1058863 h 1569"/>
              <a:gd name="T48" fmla="*/ 6584950 w 4860"/>
              <a:gd name="T49" fmla="*/ 709613 h 1569"/>
              <a:gd name="T50" fmla="*/ 6851650 w 4860"/>
              <a:gd name="T51" fmla="*/ 617538 h 1569"/>
              <a:gd name="T52" fmla="*/ 7037388 w 4860"/>
              <a:gd name="T53" fmla="*/ 546100 h 1569"/>
              <a:gd name="T54" fmla="*/ 7232650 w 4860"/>
              <a:gd name="T55" fmla="*/ 339725 h 1569"/>
              <a:gd name="T56" fmla="*/ 7315200 w 4860"/>
              <a:gd name="T57" fmla="*/ 268288 h 1569"/>
              <a:gd name="T58" fmla="*/ 7366000 w 4860"/>
              <a:gd name="T59" fmla="*/ 206375 h 1569"/>
              <a:gd name="T60" fmla="*/ 7591425 w 4860"/>
              <a:gd name="T61" fmla="*/ 73025 h 1569"/>
              <a:gd name="T62" fmla="*/ 7715250 w 4860"/>
              <a:gd name="T63" fmla="*/ 93663 h 15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60" h="1569">
                <a:moveTo>
                  <a:pt x="0" y="14"/>
                </a:moveTo>
                <a:cubicBezTo>
                  <a:pt x="110" y="1"/>
                  <a:pt x="221" y="0"/>
                  <a:pt x="330" y="20"/>
                </a:cubicBezTo>
                <a:cubicBezTo>
                  <a:pt x="364" y="32"/>
                  <a:pt x="345" y="21"/>
                  <a:pt x="375" y="66"/>
                </a:cubicBezTo>
                <a:cubicBezTo>
                  <a:pt x="379" y="72"/>
                  <a:pt x="388" y="85"/>
                  <a:pt x="388" y="85"/>
                </a:cubicBezTo>
                <a:cubicBezTo>
                  <a:pt x="388" y="86"/>
                  <a:pt x="398" y="125"/>
                  <a:pt x="401" y="130"/>
                </a:cubicBezTo>
                <a:cubicBezTo>
                  <a:pt x="409" y="144"/>
                  <a:pt x="427" y="169"/>
                  <a:pt x="427" y="169"/>
                </a:cubicBezTo>
                <a:cubicBezTo>
                  <a:pt x="433" y="199"/>
                  <a:pt x="436" y="215"/>
                  <a:pt x="453" y="240"/>
                </a:cubicBezTo>
                <a:cubicBezTo>
                  <a:pt x="465" y="279"/>
                  <a:pt x="436" y="273"/>
                  <a:pt x="472" y="286"/>
                </a:cubicBezTo>
                <a:cubicBezTo>
                  <a:pt x="494" y="345"/>
                  <a:pt x="502" y="443"/>
                  <a:pt x="556" y="480"/>
                </a:cubicBezTo>
                <a:cubicBezTo>
                  <a:pt x="574" y="528"/>
                  <a:pt x="579" y="503"/>
                  <a:pt x="569" y="564"/>
                </a:cubicBezTo>
                <a:cubicBezTo>
                  <a:pt x="575" y="616"/>
                  <a:pt x="583" y="637"/>
                  <a:pt x="576" y="687"/>
                </a:cubicBezTo>
                <a:cubicBezTo>
                  <a:pt x="577" y="692"/>
                  <a:pt x="576" y="767"/>
                  <a:pt x="582" y="777"/>
                </a:cubicBezTo>
                <a:cubicBezTo>
                  <a:pt x="590" y="791"/>
                  <a:pt x="595" y="807"/>
                  <a:pt x="608" y="816"/>
                </a:cubicBezTo>
                <a:cubicBezTo>
                  <a:pt x="621" y="825"/>
                  <a:pt x="647" y="842"/>
                  <a:pt x="647" y="842"/>
                </a:cubicBezTo>
                <a:cubicBezTo>
                  <a:pt x="658" y="880"/>
                  <a:pt x="665" y="930"/>
                  <a:pt x="699" y="952"/>
                </a:cubicBezTo>
                <a:cubicBezTo>
                  <a:pt x="705" y="991"/>
                  <a:pt x="710" y="1024"/>
                  <a:pt x="750" y="1036"/>
                </a:cubicBezTo>
                <a:cubicBezTo>
                  <a:pt x="759" y="1060"/>
                  <a:pt x="781" y="1094"/>
                  <a:pt x="802" y="1108"/>
                </a:cubicBezTo>
                <a:cubicBezTo>
                  <a:pt x="814" y="1140"/>
                  <a:pt x="818" y="1160"/>
                  <a:pt x="848" y="1179"/>
                </a:cubicBezTo>
                <a:cubicBezTo>
                  <a:pt x="868" y="1210"/>
                  <a:pt x="879" y="1234"/>
                  <a:pt x="912" y="1256"/>
                </a:cubicBezTo>
                <a:cubicBezTo>
                  <a:pt x="925" y="1265"/>
                  <a:pt x="951" y="1282"/>
                  <a:pt x="951" y="1282"/>
                </a:cubicBezTo>
                <a:cubicBezTo>
                  <a:pt x="971" y="1312"/>
                  <a:pt x="981" y="1334"/>
                  <a:pt x="1009" y="1353"/>
                </a:cubicBezTo>
                <a:cubicBezTo>
                  <a:pt x="1030" y="1384"/>
                  <a:pt x="1034" y="1408"/>
                  <a:pt x="1068" y="1418"/>
                </a:cubicBezTo>
                <a:cubicBezTo>
                  <a:pt x="1081" y="1427"/>
                  <a:pt x="1091" y="1439"/>
                  <a:pt x="1106" y="1444"/>
                </a:cubicBezTo>
                <a:cubicBezTo>
                  <a:pt x="1119" y="1448"/>
                  <a:pt x="1145" y="1457"/>
                  <a:pt x="1145" y="1457"/>
                </a:cubicBezTo>
                <a:cubicBezTo>
                  <a:pt x="1166" y="1471"/>
                  <a:pt x="1176" y="1488"/>
                  <a:pt x="1197" y="1502"/>
                </a:cubicBezTo>
                <a:cubicBezTo>
                  <a:pt x="1213" y="1527"/>
                  <a:pt x="1222" y="1526"/>
                  <a:pt x="1249" y="1535"/>
                </a:cubicBezTo>
                <a:cubicBezTo>
                  <a:pt x="1359" y="1520"/>
                  <a:pt x="1475" y="1549"/>
                  <a:pt x="1585" y="1554"/>
                </a:cubicBezTo>
                <a:cubicBezTo>
                  <a:pt x="1676" y="1550"/>
                  <a:pt x="1754" y="1553"/>
                  <a:pt x="1844" y="1548"/>
                </a:cubicBezTo>
                <a:cubicBezTo>
                  <a:pt x="2002" y="1569"/>
                  <a:pt x="1899" y="1561"/>
                  <a:pt x="2213" y="1554"/>
                </a:cubicBezTo>
                <a:cubicBezTo>
                  <a:pt x="2351" y="1513"/>
                  <a:pt x="2473" y="1538"/>
                  <a:pt x="2634" y="1535"/>
                </a:cubicBezTo>
                <a:cubicBezTo>
                  <a:pt x="2761" y="1507"/>
                  <a:pt x="2902" y="1513"/>
                  <a:pt x="3029" y="1509"/>
                </a:cubicBezTo>
                <a:cubicBezTo>
                  <a:pt x="3069" y="1502"/>
                  <a:pt x="3104" y="1494"/>
                  <a:pt x="3145" y="1489"/>
                </a:cubicBezTo>
                <a:cubicBezTo>
                  <a:pt x="3168" y="1482"/>
                  <a:pt x="3193" y="1477"/>
                  <a:pt x="3216" y="1470"/>
                </a:cubicBezTo>
                <a:cubicBezTo>
                  <a:pt x="3261" y="1440"/>
                  <a:pt x="3240" y="1448"/>
                  <a:pt x="3275" y="1438"/>
                </a:cubicBezTo>
                <a:cubicBezTo>
                  <a:pt x="3303" y="1419"/>
                  <a:pt x="3324" y="1398"/>
                  <a:pt x="3352" y="1379"/>
                </a:cubicBezTo>
                <a:cubicBezTo>
                  <a:pt x="3359" y="1375"/>
                  <a:pt x="3372" y="1366"/>
                  <a:pt x="3372" y="1366"/>
                </a:cubicBezTo>
                <a:cubicBezTo>
                  <a:pt x="3401" y="1324"/>
                  <a:pt x="3477" y="1287"/>
                  <a:pt x="3527" y="1276"/>
                </a:cubicBezTo>
                <a:cubicBezTo>
                  <a:pt x="3540" y="1267"/>
                  <a:pt x="3557" y="1263"/>
                  <a:pt x="3566" y="1250"/>
                </a:cubicBezTo>
                <a:cubicBezTo>
                  <a:pt x="3581" y="1227"/>
                  <a:pt x="3591" y="1213"/>
                  <a:pt x="3618" y="1205"/>
                </a:cubicBezTo>
                <a:cubicBezTo>
                  <a:pt x="3640" y="1168"/>
                  <a:pt x="3686" y="1121"/>
                  <a:pt x="3728" y="1108"/>
                </a:cubicBezTo>
                <a:cubicBezTo>
                  <a:pt x="3743" y="1097"/>
                  <a:pt x="3755" y="1091"/>
                  <a:pt x="3766" y="1075"/>
                </a:cubicBezTo>
                <a:cubicBezTo>
                  <a:pt x="3786" y="1045"/>
                  <a:pt x="3770" y="1028"/>
                  <a:pt x="3805" y="1004"/>
                </a:cubicBezTo>
                <a:cubicBezTo>
                  <a:pt x="3810" y="991"/>
                  <a:pt x="3808" y="975"/>
                  <a:pt x="3818" y="965"/>
                </a:cubicBezTo>
                <a:cubicBezTo>
                  <a:pt x="3829" y="954"/>
                  <a:pt x="3857" y="939"/>
                  <a:pt x="3857" y="939"/>
                </a:cubicBezTo>
                <a:cubicBezTo>
                  <a:pt x="3877" y="909"/>
                  <a:pt x="3887" y="887"/>
                  <a:pt x="3915" y="868"/>
                </a:cubicBezTo>
                <a:cubicBezTo>
                  <a:pt x="3935" y="838"/>
                  <a:pt x="3941" y="815"/>
                  <a:pt x="3973" y="803"/>
                </a:cubicBezTo>
                <a:cubicBezTo>
                  <a:pt x="3985" y="771"/>
                  <a:pt x="4011" y="769"/>
                  <a:pt x="4038" y="752"/>
                </a:cubicBezTo>
                <a:cubicBezTo>
                  <a:pt x="4062" y="716"/>
                  <a:pt x="4066" y="707"/>
                  <a:pt x="4077" y="667"/>
                </a:cubicBezTo>
                <a:cubicBezTo>
                  <a:pt x="4081" y="652"/>
                  <a:pt x="4090" y="622"/>
                  <a:pt x="4090" y="622"/>
                </a:cubicBezTo>
                <a:cubicBezTo>
                  <a:pt x="4099" y="556"/>
                  <a:pt x="4111" y="502"/>
                  <a:pt x="4148" y="447"/>
                </a:cubicBezTo>
                <a:cubicBezTo>
                  <a:pt x="4152" y="441"/>
                  <a:pt x="4154" y="431"/>
                  <a:pt x="4161" y="428"/>
                </a:cubicBezTo>
                <a:cubicBezTo>
                  <a:pt x="4210" y="411"/>
                  <a:pt x="4265" y="400"/>
                  <a:pt x="4316" y="389"/>
                </a:cubicBezTo>
                <a:cubicBezTo>
                  <a:pt x="4341" y="372"/>
                  <a:pt x="4365" y="367"/>
                  <a:pt x="4394" y="357"/>
                </a:cubicBezTo>
                <a:cubicBezTo>
                  <a:pt x="4407" y="353"/>
                  <a:pt x="4433" y="344"/>
                  <a:pt x="4433" y="344"/>
                </a:cubicBezTo>
                <a:cubicBezTo>
                  <a:pt x="4478" y="314"/>
                  <a:pt x="4457" y="323"/>
                  <a:pt x="4491" y="311"/>
                </a:cubicBezTo>
                <a:cubicBezTo>
                  <a:pt x="4513" y="279"/>
                  <a:pt x="4535" y="247"/>
                  <a:pt x="4556" y="214"/>
                </a:cubicBezTo>
                <a:cubicBezTo>
                  <a:pt x="4565" y="201"/>
                  <a:pt x="4595" y="188"/>
                  <a:pt x="4595" y="188"/>
                </a:cubicBezTo>
                <a:cubicBezTo>
                  <a:pt x="4599" y="182"/>
                  <a:pt x="4603" y="174"/>
                  <a:pt x="4608" y="169"/>
                </a:cubicBezTo>
                <a:cubicBezTo>
                  <a:pt x="4616" y="162"/>
                  <a:pt x="4627" y="158"/>
                  <a:pt x="4634" y="150"/>
                </a:cubicBezTo>
                <a:cubicBezTo>
                  <a:pt x="4638" y="145"/>
                  <a:pt x="4637" y="136"/>
                  <a:pt x="4640" y="130"/>
                </a:cubicBezTo>
                <a:cubicBezTo>
                  <a:pt x="4647" y="116"/>
                  <a:pt x="4657" y="104"/>
                  <a:pt x="4666" y="91"/>
                </a:cubicBezTo>
                <a:cubicBezTo>
                  <a:pt x="4678" y="73"/>
                  <a:pt x="4757" y="55"/>
                  <a:pt x="4782" y="46"/>
                </a:cubicBezTo>
                <a:cubicBezTo>
                  <a:pt x="4802" y="48"/>
                  <a:pt x="4821" y="50"/>
                  <a:pt x="4841" y="53"/>
                </a:cubicBezTo>
                <a:cubicBezTo>
                  <a:pt x="4848" y="54"/>
                  <a:pt x="4860" y="59"/>
                  <a:pt x="4860" y="59"/>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78164" name="Text Box 340"/>
          <p:cNvSpPr txBox="1">
            <a:spLocks noChangeArrowheads="1"/>
          </p:cNvSpPr>
          <p:nvPr/>
        </p:nvSpPr>
        <p:spPr bwMode="auto">
          <a:xfrm>
            <a:off x="539750" y="2852738"/>
            <a:ext cx="722313" cy="37623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a:solidFill>
                  <a:srgbClr val="FFFF00"/>
                </a:solidFill>
                <a:latin typeface="Arial Narrow" pitchFamily="34" charset="0"/>
              </a:rPr>
              <a:t>&gt; 40 L</a:t>
            </a:r>
            <a:endParaRPr lang="fr-FR" altLang="fr-FR">
              <a:solidFill>
                <a:srgbClr val="FFFF00"/>
              </a:solidFill>
              <a:latin typeface="Arial Narrow" pitchFamily="34" charset="0"/>
            </a:endParaRPr>
          </a:p>
        </p:txBody>
      </p:sp>
      <p:sp>
        <p:nvSpPr>
          <p:cNvPr id="32807" name="Text Box 341"/>
          <p:cNvSpPr txBox="1">
            <a:spLocks noChangeArrowheads="1"/>
          </p:cNvSpPr>
          <p:nvPr/>
        </p:nvSpPr>
        <p:spPr bwMode="auto">
          <a:xfrm>
            <a:off x="4067175" y="188913"/>
            <a:ext cx="2498725" cy="395287"/>
          </a:xfrm>
          <a:prstGeom prst="rect">
            <a:avLst/>
          </a:prstGeom>
          <a:noFill/>
          <a:ln w="28575">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a:solidFill>
                  <a:schemeClr val="bg1"/>
                </a:solidFill>
                <a:latin typeface="Arial Narrow" pitchFamily="34" charset="0"/>
              </a:rPr>
              <a:t>Caractéristiques différentes</a:t>
            </a:r>
            <a:endParaRPr lang="fr-FR" altLang="fr-FR">
              <a:solidFill>
                <a:schemeClr val="bg1"/>
              </a:solidFill>
              <a:latin typeface="Arial Narrow" pitchFamily="34" charset="0"/>
            </a:endParaRPr>
          </a:p>
        </p:txBody>
      </p:sp>
      <p:sp>
        <p:nvSpPr>
          <p:cNvPr id="32808" name="Line 342"/>
          <p:cNvSpPr>
            <a:spLocks noChangeShapeType="1"/>
          </p:cNvSpPr>
          <p:nvPr/>
        </p:nvSpPr>
        <p:spPr bwMode="auto">
          <a:xfrm>
            <a:off x="3132138" y="404813"/>
            <a:ext cx="935037"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grpSp>
        <p:nvGrpSpPr>
          <p:cNvPr id="78188" name="Group 364"/>
          <p:cNvGrpSpPr>
            <a:grpSpLocks/>
          </p:cNvGrpSpPr>
          <p:nvPr/>
        </p:nvGrpSpPr>
        <p:grpSpPr bwMode="auto">
          <a:xfrm>
            <a:off x="1476375" y="1196975"/>
            <a:ext cx="1679575" cy="2087563"/>
            <a:chOff x="930" y="754"/>
            <a:chExt cx="1058" cy="1315"/>
          </a:xfrm>
        </p:grpSpPr>
        <p:sp>
          <p:nvSpPr>
            <p:cNvPr id="32830" name="Text Box 344"/>
            <p:cNvSpPr txBox="1">
              <a:spLocks noChangeArrowheads="1"/>
            </p:cNvSpPr>
            <p:nvPr/>
          </p:nvSpPr>
          <p:spPr bwMode="auto">
            <a:xfrm>
              <a:off x="930" y="754"/>
              <a:ext cx="1058" cy="33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a:solidFill>
                    <a:schemeClr val="bg1"/>
                  </a:solidFill>
                  <a:latin typeface="Arial Narrow" pitchFamily="34" charset="0"/>
                </a:rPr>
                <a:t>Rythme de croissance </a:t>
              </a:r>
            </a:p>
            <a:p>
              <a:pPr eaLnBrk="1" hangingPunct="1"/>
              <a:r>
                <a:rPr lang="fr-BE" altLang="fr-FR" sz="1400">
                  <a:solidFill>
                    <a:schemeClr val="bg1"/>
                  </a:solidFill>
                  <a:latin typeface="Arial Narrow" pitchFamily="34" charset="0"/>
                </a:rPr>
                <a:t>folliculaire comparable</a:t>
              </a:r>
              <a:endParaRPr lang="fr-FR" altLang="fr-FR" sz="1400">
                <a:solidFill>
                  <a:schemeClr val="bg1"/>
                </a:solidFill>
                <a:latin typeface="Arial Narrow" pitchFamily="34" charset="0"/>
              </a:endParaRPr>
            </a:p>
          </p:txBody>
        </p:sp>
        <p:sp>
          <p:nvSpPr>
            <p:cNvPr id="32831" name="Line 346"/>
            <p:cNvSpPr>
              <a:spLocks noChangeShapeType="1"/>
            </p:cNvSpPr>
            <p:nvPr/>
          </p:nvSpPr>
          <p:spPr bwMode="auto">
            <a:xfrm flipV="1">
              <a:off x="1474" y="1071"/>
              <a:ext cx="0" cy="998"/>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grpSp>
      <p:sp>
        <p:nvSpPr>
          <p:cNvPr id="78171" name="Text Box 347"/>
          <p:cNvSpPr txBox="1">
            <a:spLocks noChangeArrowheads="1"/>
          </p:cNvSpPr>
          <p:nvPr/>
        </p:nvSpPr>
        <p:spPr bwMode="auto">
          <a:xfrm>
            <a:off x="4500563" y="3141663"/>
            <a:ext cx="1677987" cy="5270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a:solidFill>
                  <a:schemeClr val="bg1"/>
                </a:solidFill>
                <a:latin typeface="Arial Narrow" pitchFamily="34" charset="0"/>
              </a:rPr>
              <a:t>Apparition plus tardive </a:t>
            </a:r>
          </a:p>
          <a:p>
            <a:pPr eaLnBrk="1" hangingPunct="1"/>
            <a:r>
              <a:rPr lang="fr-BE" altLang="fr-FR" sz="1400">
                <a:solidFill>
                  <a:schemeClr val="bg1"/>
                </a:solidFill>
                <a:latin typeface="Arial Narrow" pitchFamily="34" charset="0"/>
              </a:rPr>
              <a:t>d’un pic de LH </a:t>
            </a:r>
            <a:endParaRPr lang="fr-FR" altLang="fr-FR" sz="1400">
              <a:solidFill>
                <a:schemeClr val="bg1"/>
              </a:solidFill>
              <a:latin typeface="Arial Narrow" pitchFamily="34" charset="0"/>
            </a:endParaRPr>
          </a:p>
        </p:txBody>
      </p:sp>
      <p:sp>
        <p:nvSpPr>
          <p:cNvPr id="78172" name="Text Box 348"/>
          <p:cNvSpPr txBox="1">
            <a:spLocks noChangeArrowheads="1"/>
          </p:cNvSpPr>
          <p:nvPr/>
        </p:nvSpPr>
        <p:spPr bwMode="auto">
          <a:xfrm>
            <a:off x="4500563" y="2113161"/>
            <a:ext cx="2132315" cy="73866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dirty="0">
                <a:solidFill>
                  <a:schemeClr val="bg1"/>
                </a:solidFill>
                <a:latin typeface="Arial Narrow" pitchFamily="34" charset="0"/>
              </a:rPr>
              <a:t>Induction de l’ovulation </a:t>
            </a:r>
          </a:p>
          <a:p>
            <a:pPr eaLnBrk="1" hangingPunct="1"/>
            <a:r>
              <a:rPr lang="fr-BE" altLang="fr-FR" sz="1400" dirty="0">
                <a:solidFill>
                  <a:schemeClr val="bg1"/>
                </a:solidFill>
                <a:latin typeface="Arial Narrow" pitchFamily="34" charset="0"/>
              </a:rPr>
              <a:t>d’un follicule de diamètre </a:t>
            </a:r>
          </a:p>
          <a:p>
            <a:pPr eaLnBrk="1" hangingPunct="1"/>
            <a:r>
              <a:rPr lang="fr-BE" altLang="fr-FR" sz="1400" dirty="0">
                <a:solidFill>
                  <a:schemeClr val="bg1"/>
                </a:solidFill>
                <a:latin typeface="Arial Narrow" pitchFamily="34" charset="0"/>
              </a:rPr>
              <a:t>s</a:t>
            </a:r>
            <a:r>
              <a:rPr lang="fr-BE" altLang="fr-FR" sz="1400" dirty="0" smtClean="0">
                <a:solidFill>
                  <a:schemeClr val="bg1"/>
                </a:solidFill>
                <a:latin typeface="Arial Narrow" pitchFamily="34" charset="0"/>
              </a:rPr>
              <a:t>upérieur (18,6 vs 17, 4 mm)*</a:t>
            </a:r>
            <a:endParaRPr lang="fr-FR" altLang="fr-FR" sz="1400" dirty="0">
              <a:solidFill>
                <a:schemeClr val="bg1"/>
              </a:solidFill>
              <a:latin typeface="Arial Narrow" pitchFamily="34" charset="0"/>
            </a:endParaRPr>
          </a:p>
        </p:txBody>
      </p:sp>
      <p:sp>
        <p:nvSpPr>
          <p:cNvPr id="78173" name="Line 349"/>
          <p:cNvSpPr>
            <a:spLocks noChangeShapeType="1"/>
          </p:cNvSpPr>
          <p:nvPr/>
        </p:nvSpPr>
        <p:spPr bwMode="auto">
          <a:xfrm flipV="1">
            <a:off x="5003800" y="3644900"/>
            <a:ext cx="0" cy="100806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78174" name="Line 350"/>
          <p:cNvSpPr>
            <a:spLocks noChangeShapeType="1"/>
          </p:cNvSpPr>
          <p:nvPr/>
        </p:nvSpPr>
        <p:spPr bwMode="auto">
          <a:xfrm flipV="1">
            <a:off x="5003800" y="2852737"/>
            <a:ext cx="0" cy="28892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grpSp>
        <p:nvGrpSpPr>
          <p:cNvPr id="78190" name="Group 366"/>
          <p:cNvGrpSpPr>
            <a:grpSpLocks/>
          </p:cNvGrpSpPr>
          <p:nvPr/>
        </p:nvGrpSpPr>
        <p:grpSpPr bwMode="auto">
          <a:xfrm>
            <a:off x="2700338" y="4365626"/>
            <a:ext cx="2725735" cy="2322513"/>
            <a:chOff x="1701" y="2750"/>
            <a:chExt cx="1717" cy="1463"/>
          </a:xfrm>
        </p:grpSpPr>
        <p:sp>
          <p:nvSpPr>
            <p:cNvPr id="32824" name="Rectangle 333"/>
            <p:cNvSpPr>
              <a:spLocks noChangeArrowheads="1"/>
            </p:cNvSpPr>
            <p:nvPr/>
          </p:nvSpPr>
          <p:spPr bwMode="auto">
            <a:xfrm>
              <a:off x="2109" y="3249"/>
              <a:ext cx="181" cy="9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sp>
          <p:nvSpPr>
            <p:cNvPr id="32825" name="Rectangle 334"/>
            <p:cNvSpPr>
              <a:spLocks noChangeArrowheads="1"/>
            </p:cNvSpPr>
            <p:nvPr/>
          </p:nvSpPr>
          <p:spPr bwMode="auto">
            <a:xfrm>
              <a:off x="2562" y="3249"/>
              <a:ext cx="91" cy="9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p>
          </p:txBody>
        </p:sp>
        <p:grpSp>
          <p:nvGrpSpPr>
            <p:cNvPr id="32826" name="Group 365"/>
            <p:cNvGrpSpPr>
              <a:grpSpLocks/>
            </p:cNvGrpSpPr>
            <p:nvPr/>
          </p:nvGrpSpPr>
          <p:grpSpPr bwMode="auto">
            <a:xfrm>
              <a:off x="1701" y="2750"/>
              <a:ext cx="1717" cy="1463"/>
              <a:chOff x="1701" y="2750"/>
              <a:chExt cx="1717" cy="1463"/>
            </a:xfrm>
          </p:grpSpPr>
          <p:sp>
            <p:nvSpPr>
              <p:cNvPr id="32828" name="Text Box 343"/>
              <p:cNvSpPr txBox="1">
                <a:spLocks noChangeArrowheads="1"/>
              </p:cNvSpPr>
              <p:nvPr/>
            </p:nvSpPr>
            <p:spPr bwMode="auto">
              <a:xfrm>
                <a:off x="1701" y="3612"/>
                <a:ext cx="1717" cy="60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dirty="0">
                    <a:solidFill>
                      <a:schemeClr val="bg1"/>
                    </a:solidFill>
                    <a:latin typeface="Arial Narrow" pitchFamily="34" charset="0"/>
                  </a:rPr>
                  <a:t>Concentration moindre en </a:t>
                </a:r>
                <a:r>
                  <a:rPr lang="fr-BE" altLang="fr-FR" sz="1400" dirty="0" err="1" smtClean="0">
                    <a:solidFill>
                      <a:schemeClr val="bg1"/>
                    </a:solidFill>
                    <a:latin typeface="Arial Narrow" pitchFamily="34" charset="0"/>
                  </a:rPr>
                  <a:t>oestradiol</a:t>
                </a:r>
                <a:r>
                  <a:rPr lang="fr-BE" altLang="fr-FR" sz="1400" dirty="0" smtClean="0">
                    <a:solidFill>
                      <a:schemeClr val="bg1"/>
                    </a:solidFill>
                    <a:latin typeface="Arial Narrow" pitchFamily="34" charset="0"/>
                  </a:rPr>
                  <a:t> </a:t>
                </a:r>
              </a:p>
              <a:p>
                <a:pPr eaLnBrk="1" hangingPunct="1"/>
                <a:r>
                  <a:rPr lang="fr-BE" altLang="fr-FR" sz="1400" dirty="0" smtClean="0">
                    <a:solidFill>
                      <a:schemeClr val="bg1"/>
                    </a:solidFill>
                    <a:latin typeface="Arial Narrow" pitchFamily="34" charset="0"/>
                  </a:rPr>
                  <a:t>(6,8 </a:t>
                </a:r>
                <a:r>
                  <a:rPr lang="fr-BE" altLang="fr-FR" sz="1400" dirty="0" err="1" smtClean="0">
                    <a:solidFill>
                      <a:schemeClr val="bg1"/>
                    </a:solidFill>
                    <a:latin typeface="Arial Narrow" pitchFamily="34" charset="0"/>
                  </a:rPr>
                  <a:t>pg</a:t>
                </a:r>
                <a:r>
                  <a:rPr lang="fr-BE" altLang="fr-FR" sz="1400" dirty="0" smtClean="0">
                    <a:solidFill>
                      <a:schemeClr val="bg1"/>
                    </a:solidFill>
                    <a:latin typeface="Arial Narrow" pitchFamily="34" charset="0"/>
                  </a:rPr>
                  <a:t> vs 8,6 </a:t>
                </a:r>
                <a:r>
                  <a:rPr lang="fr-BE" altLang="fr-FR" sz="1400" dirty="0" err="1" smtClean="0">
                    <a:solidFill>
                      <a:schemeClr val="bg1"/>
                    </a:solidFill>
                    <a:latin typeface="Arial Narrow" pitchFamily="34" charset="0"/>
                  </a:rPr>
                  <a:t>pg</a:t>
                </a:r>
                <a:r>
                  <a:rPr lang="fr-BE" altLang="fr-FR" sz="1400" dirty="0" smtClean="0">
                    <a:solidFill>
                      <a:schemeClr val="bg1"/>
                    </a:solidFill>
                    <a:latin typeface="Arial Narrow" pitchFamily="34" charset="0"/>
                  </a:rPr>
                  <a:t>) et </a:t>
                </a:r>
                <a:r>
                  <a:rPr lang="fr-BE" altLang="fr-FR" sz="1400" dirty="0">
                    <a:solidFill>
                      <a:schemeClr val="bg1"/>
                    </a:solidFill>
                    <a:latin typeface="Arial Narrow" pitchFamily="34" charset="0"/>
                  </a:rPr>
                  <a:t>plus prolongée </a:t>
                </a:r>
                <a:endParaRPr lang="fr-BE" altLang="fr-FR" sz="1400" dirty="0" smtClean="0">
                  <a:solidFill>
                    <a:schemeClr val="bg1"/>
                  </a:solidFill>
                  <a:latin typeface="Arial Narrow" pitchFamily="34" charset="0"/>
                </a:endParaRPr>
              </a:p>
              <a:p>
                <a:pPr eaLnBrk="1" hangingPunct="1"/>
                <a:r>
                  <a:rPr lang="fr-BE" altLang="fr-FR" sz="1400" dirty="0" smtClean="0">
                    <a:solidFill>
                      <a:schemeClr val="bg1"/>
                    </a:solidFill>
                    <a:latin typeface="Arial Narrow" pitchFamily="34" charset="0"/>
                  </a:rPr>
                  <a:t>et </a:t>
                </a:r>
                <a:r>
                  <a:rPr lang="fr-BE" altLang="fr-FR" sz="1400" dirty="0" err="1">
                    <a:solidFill>
                      <a:schemeClr val="bg1"/>
                    </a:solidFill>
                    <a:latin typeface="Arial Narrow" pitchFamily="34" charset="0"/>
                  </a:rPr>
                  <a:t>oestrus</a:t>
                </a:r>
                <a:r>
                  <a:rPr lang="fr-BE" altLang="fr-FR" sz="1400" dirty="0">
                    <a:solidFill>
                      <a:schemeClr val="bg1"/>
                    </a:solidFill>
                    <a:latin typeface="Arial Narrow" pitchFamily="34" charset="0"/>
                  </a:rPr>
                  <a:t> plus court</a:t>
                </a:r>
                <a:r>
                  <a:rPr lang="fr-BE" altLang="fr-FR" sz="1400" dirty="0">
                    <a:latin typeface="Arial Narrow" pitchFamily="34" charset="0"/>
                  </a:rPr>
                  <a:t> </a:t>
                </a:r>
                <a:r>
                  <a:rPr lang="fr-BE" altLang="fr-FR" sz="1400" dirty="0">
                    <a:solidFill>
                      <a:schemeClr val="bg1"/>
                    </a:solidFill>
                    <a:latin typeface="Arial Narrow" pitchFamily="34" charset="0"/>
                  </a:rPr>
                  <a:t>(6,2 h vs 10,9 h) *</a:t>
                </a:r>
                <a:endParaRPr lang="fr-FR" altLang="fr-FR" sz="1400" dirty="0">
                  <a:solidFill>
                    <a:schemeClr val="bg1"/>
                  </a:solidFill>
                  <a:latin typeface="Arial Narrow" pitchFamily="34" charset="0"/>
                </a:endParaRPr>
              </a:p>
              <a:p>
                <a:pPr eaLnBrk="1" hangingPunct="1"/>
                <a:r>
                  <a:rPr lang="fr-BE" altLang="fr-FR" sz="1400" dirty="0" smtClean="0">
                    <a:solidFill>
                      <a:schemeClr val="bg1"/>
                    </a:solidFill>
                    <a:latin typeface="Arial Narrow" pitchFamily="34" charset="0"/>
                  </a:rPr>
                  <a:t>car </a:t>
                </a:r>
                <a:r>
                  <a:rPr lang="fr-BE" altLang="fr-FR" sz="1400" dirty="0">
                    <a:solidFill>
                      <a:schemeClr val="bg1"/>
                    </a:solidFill>
                    <a:latin typeface="Arial Narrow" pitchFamily="34" charset="0"/>
                  </a:rPr>
                  <a:t>métabolisme </a:t>
                </a:r>
                <a:r>
                  <a:rPr lang="fr-BE" altLang="fr-FR" sz="1400" dirty="0" smtClean="0">
                    <a:solidFill>
                      <a:schemeClr val="bg1"/>
                    </a:solidFill>
                    <a:latin typeface="Arial Narrow" pitchFamily="34" charset="0"/>
                  </a:rPr>
                  <a:t>accru</a:t>
                </a:r>
                <a:endParaRPr lang="fr-FR" altLang="fr-FR" sz="1400" dirty="0">
                  <a:solidFill>
                    <a:schemeClr val="bg1"/>
                  </a:solidFill>
                  <a:latin typeface="Arial Narrow" pitchFamily="34" charset="0"/>
                </a:endParaRPr>
              </a:p>
            </p:txBody>
          </p:sp>
          <p:sp>
            <p:nvSpPr>
              <p:cNvPr id="32829" name="Line 345"/>
              <p:cNvSpPr>
                <a:spLocks noChangeShapeType="1"/>
              </p:cNvSpPr>
              <p:nvPr/>
            </p:nvSpPr>
            <p:spPr bwMode="auto">
              <a:xfrm>
                <a:off x="1973" y="2750"/>
                <a:ext cx="0" cy="86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grpSp>
        <p:sp>
          <p:nvSpPr>
            <p:cNvPr id="32827" name="Line 351"/>
            <p:cNvSpPr>
              <a:spLocks noChangeShapeType="1"/>
            </p:cNvSpPr>
            <p:nvPr/>
          </p:nvSpPr>
          <p:spPr bwMode="auto">
            <a:xfrm>
              <a:off x="2608" y="3294"/>
              <a:ext cx="0" cy="318"/>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grpSp>
      <p:sp>
        <p:nvSpPr>
          <p:cNvPr id="78176" name="Text Box 352"/>
          <p:cNvSpPr txBox="1">
            <a:spLocks noChangeArrowheads="1"/>
          </p:cNvSpPr>
          <p:nvPr/>
        </p:nvSpPr>
        <p:spPr bwMode="auto">
          <a:xfrm>
            <a:off x="4932040" y="1412776"/>
            <a:ext cx="2352675" cy="5270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a:solidFill>
                  <a:schemeClr val="bg1"/>
                </a:solidFill>
                <a:latin typeface="Arial Narrow" pitchFamily="34" charset="0"/>
              </a:rPr>
              <a:t>Expulsion d’un ovocyte plus âgé </a:t>
            </a:r>
          </a:p>
          <a:p>
            <a:pPr eaLnBrk="1" hangingPunct="1"/>
            <a:r>
              <a:rPr lang="fr-BE" altLang="fr-FR" sz="1400">
                <a:solidFill>
                  <a:schemeClr val="bg1"/>
                </a:solidFill>
                <a:latin typeface="Arial Narrow" pitchFamily="34" charset="0"/>
              </a:rPr>
              <a:t>et exposé plus longtemps à la LH</a:t>
            </a:r>
            <a:endParaRPr lang="fr-FR" altLang="fr-FR" sz="1400">
              <a:solidFill>
                <a:schemeClr val="bg1"/>
              </a:solidFill>
              <a:latin typeface="Arial Narrow" pitchFamily="34" charset="0"/>
            </a:endParaRPr>
          </a:p>
        </p:txBody>
      </p:sp>
      <p:sp>
        <p:nvSpPr>
          <p:cNvPr id="78177" name="Line 353"/>
          <p:cNvSpPr>
            <a:spLocks noChangeShapeType="1"/>
          </p:cNvSpPr>
          <p:nvPr/>
        </p:nvSpPr>
        <p:spPr bwMode="auto">
          <a:xfrm flipV="1">
            <a:off x="5183391" y="1916905"/>
            <a:ext cx="8528" cy="19625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78178" name="Text Box 354"/>
          <p:cNvSpPr txBox="1">
            <a:spLocks noChangeArrowheads="1"/>
          </p:cNvSpPr>
          <p:nvPr/>
        </p:nvSpPr>
        <p:spPr bwMode="auto">
          <a:xfrm>
            <a:off x="7751762" y="1629127"/>
            <a:ext cx="1281113" cy="3143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a:solidFill>
                  <a:schemeClr val="bg1"/>
                </a:solidFill>
                <a:latin typeface="Arial Narrow" pitchFamily="34" charset="0"/>
              </a:rPr>
              <a:t>Fertilité moindre </a:t>
            </a:r>
            <a:endParaRPr lang="fr-FR" altLang="fr-FR" sz="1400">
              <a:solidFill>
                <a:schemeClr val="bg1"/>
              </a:solidFill>
              <a:latin typeface="Arial Narrow" pitchFamily="34" charset="0"/>
            </a:endParaRPr>
          </a:p>
        </p:txBody>
      </p:sp>
      <p:sp>
        <p:nvSpPr>
          <p:cNvPr id="78179" name="Line 355"/>
          <p:cNvSpPr>
            <a:spLocks noChangeShapeType="1"/>
          </p:cNvSpPr>
          <p:nvPr/>
        </p:nvSpPr>
        <p:spPr bwMode="auto">
          <a:xfrm>
            <a:off x="7284715" y="1786289"/>
            <a:ext cx="43180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78180" name="Text Box 356"/>
          <p:cNvSpPr txBox="1">
            <a:spLocks noChangeArrowheads="1"/>
          </p:cNvSpPr>
          <p:nvPr/>
        </p:nvSpPr>
        <p:spPr bwMode="auto">
          <a:xfrm>
            <a:off x="6372225" y="5734050"/>
            <a:ext cx="2647950" cy="7397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a:solidFill>
                  <a:schemeClr val="bg1"/>
                </a:solidFill>
                <a:latin typeface="Arial Narrow" pitchFamily="34" charset="0"/>
              </a:rPr>
              <a:t>Augmentation plus lente </a:t>
            </a:r>
          </a:p>
          <a:p>
            <a:pPr eaLnBrk="1" hangingPunct="1"/>
            <a:r>
              <a:rPr lang="fr-BE" altLang="fr-FR" sz="1400">
                <a:solidFill>
                  <a:schemeClr val="bg1"/>
                </a:solidFill>
                <a:latin typeface="Arial Narrow" pitchFamily="34" charset="0"/>
              </a:rPr>
              <a:t>et moindre de la P4 et CJ plus grand .</a:t>
            </a:r>
          </a:p>
          <a:p>
            <a:pPr eaLnBrk="1" hangingPunct="1"/>
            <a:r>
              <a:rPr lang="fr-BE" altLang="fr-FR" sz="1400">
                <a:solidFill>
                  <a:schemeClr val="bg1"/>
                </a:solidFill>
                <a:latin typeface="Arial Narrow" pitchFamily="34" charset="0"/>
              </a:rPr>
              <a:t>Risque accru de MEp</a:t>
            </a:r>
            <a:endParaRPr lang="fr-FR" altLang="fr-FR" sz="1400">
              <a:solidFill>
                <a:schemeClr val="bg1"/>
              </a:solidFill>
              <a:latin typeface="Arial Narrow" pitchFamily="34" charset="0"/>
            </a:endParaRPr>
          </a:p>
        </p:txBody>
      </p:sp>
      <p:sp>
        <p:nvSpPr>
          <p:cNvPr id="78181" name="Line 357"/>
          <p:cNvSpPr>
            <a:spLocks noChangeShapeType="1"/>
          </p:cNvSpPr>
          <p:nvPr/>
        </p:nvSpPr>
        <p:spPr bwMode="auto">
          <a:xfrm>
            <a:off x="7667625" y="3213100"/>
            <a:ext cx="0" cy="252095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78182" name="Oval 358"/>
          <p:cNvSpPr>
            <a:spLocks noChangeArrowheads="1"/>
          </p:cNvSpPr>
          <p:nvPr/>
        </p:nvSpPr>
        <p:spPr bwMode="auto">
          <a:xfrm>
            <a:off x="8449433" y="2041776"/>
            <a:ext cx="433388" cy="433387"/>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BE" altLang="fr-FR"/>
              <a:t>CJ</a:t>
            </a:r>
            <a:endParaRPr lang="fr-FR" altLang="fr-FR"/>
          </a:p>
        </p:txBody>
      </p:sp>
      <p:sp>
        <p:nvSpPr>
          <p:cNvPr id="78184" name="Oval 360"/>
          <p:cNvSpPr>
            <a:spLocks noChangeArrowheads="1"/>
          </p:cNvSpPr>
          <p:nvPr/>
        </p:nvSpPr>
        <p:spPr bwMode="auto">
          <a:xfrm>
            <a:off x="7956550" y="3068638"/>
            <a:ext cx="719138" cy="6477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BE" altLang="fr-FR"/>
              <a:t>CJ</a:t>
            </a:r>
            <a:endParaRPr lang="fr-FR" altLang="fr-FR"/>
          </a:p>
        </p:txBody>
      </p:sp>
      <p:sp>
        <p:nvSpPr>
          <p:cNvPr id="32823" name="Text Box 361"/>
          <p:cNvSpPr txBox="1">
            <a:spLocks noChangeArrowheads="1"/>
          </p:cNvSpPr>
          <p:nvPr/>
        </p:nvSpPr>
        <p:spPr bwMode="auto">
          <a:xfrm>
            <a:off x="6804025" y="188913"/>
            <a:ext cx="2228850" cy="52705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a:latin typeface="Arial Narrow" pitchFamily="34" charset="0"/>
              </a:rPr>
              <a:t>Adapté de Wiltbank et al. </a:t>
            </a:r>
          </a:p>
          <a:p>
            <a:pPr eaLnBrk="1" hangingPunct="1"/>
            <a:r>
              <a:rPr lang="fr-BE" altLang="fr-FR" sz="1400">
                <a:latin typeface="Arial Narrow" pitchFamily="34" charset="0"/>
              </a:rPr>
              <a:t>Theriogenology 2006,65,17-29)</a:t>
            </a:r>
            <a:endParaRPr lang="fr-FR" altLang="fr-FR" sz="1400">
              <a:latin typeface="Arial Narrow" pitchFamily="34" charset="0"/>
            </a:endParaRPr>
          </a:p>
        </p:txBody>
      </p:sp>
      <p:grpSp>
        <p:nvGrpSpPr>
          <p:cNvPr id="6" name="Groupe 5"/>
          <p:cNvGrpSpPr/>
          <p:nvPr/>
        </p:nvGrpSpPr>
        <p:grpSpPr>
          <a:xfrm>
            <a:off x="3348038" y="626269"/>
            <a:ext cx="2472152" cy="1176073"/>
            <a:chOff x="3348038" y="626269"/>
            <a:chExt cx="2472152" cy="1176073"/>
          </a:xfrm>
        </p:grpSpPr>
        <p:sp>
          <p:nvSpPr>
            <p:cNvPr id="96" name="Text Box 352"/>
            <p:cNvSpPr txBox="1">
              <a:spLocks noChangeArrowheads="1"/>
            </p:cNvSpPr>
            <p:nvPr/>
          </p:nvSpPr>
          <p:spPr bwMode="auto">
            <a:xfrm>
              <a:off x="3348038" y="626269"/>
              <a:ext cx="2472152" cy="52322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dirty="0" smtClean="0">
                  <a:solidFill>
                    <a:schemeClr val="bg1"/>
                  </a:solidFill>
                  <a:latin typeface="Arial Narrow" pitchFamily="34" charset="0"/>
                </a:rPr>
                <a:t>Temps supplémentaire requis </a:t>
              </a:r>
            </a:p>
            <a:p>
              <a:pPr eaLnBrk="1" hangingPunct="1"/>
              <a:r>
                <a:rPr lang="fr-BE" altLang="fr-FR" sz="1400" dirty="0" smtClean="0">
                  <a:solidFill>
                    <a:schemeClr val="bg1"/>
                  </a:solidFill>
                  <a:latin typeface="Arial Narrow" pitchFamily="34" charset="0"/>
                </a:rPr>
                <a:t>pour avoir un diamètre comparable</a:t>
              </a:r>
              <a:endParaRPr lang="fr-FR" altLang="fr-FR" sz="1400" dirty="0">
                <a:solidFill>
                  <a:schemeClr val="bg1"/>
                </a:solidFill>
                <a:latin typeface="Arial Narrow" pitchFamily="34" charset="0"/>
              </a:endParaRPr>
            </a:p>
          </p:txBody>
        </p:sp>
        <p:sp>
          <p:nvSpPr>
            <p:cNvPr id="97" name="Line 353"/>
            <p:cNvSpPr>
              <a:spLocks noChangeShapeType="1"/>
            </p:cNvSpPr>
            <p:nvPr/>
          </p:nvSpPr>
          <p:spPr bwMode="auto">
            <a:xfrm flipV="1">
              <a:off x="3591920" y="1196974"/>
              <a:ext cx="11704" cy="605368"/>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grpSp>
      <p:grpSp>
        <p:nvGrpSpPr>
          <p:cNvPr id="4" name="Groupe 3"/>
          <p:cNvGrpSpPr/>
          <p:nvPr/>
        </p:nvGrpSpPr>
        <p:grpSpPr>
          <a:xfrm>
            <a:off x="4427984" y="1196752"/>
            <a:ext cx="262163" cy="648493"/>
            <a:chOff x="4646769" y="1311276"/>
            <a:chExt cx="262163" cy="648493"/>
          </a:xfrm>
        </p:grpSpPr>
        <p:sp>
          <p:nvSpPr>
            <p:cNvPr id="2" name="Rectangle 1"/>
            <p:cNvSpPr/>
            <p:nvPr/>
          </p:nvSpPr>
          <p:spPr>
            <a:xfrm>
              <a:off x="4646769" y="1311276"/>
              <a:ext cx="262163" cy="648493"/>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 name="Groupe 2"/>
            <p:cNvGrpSpPr/>
            <p:nvPr/>
          </p:nvGrpSpPr>
          <p:grpSpPr>
            <a:xfrm>
              <a:off x="4706144" y="1392762"/>
              <a:ext cx="154989" cy="380476"/>
              <a:chOff x="4429125" y="1391174"/>
              <a:chExt cx="154989" cy="380476"/>
            </a:xfrm>
          </p:grpSpPr>
          <p:sp>
            <p:nvSpPr>
              <p:cNvPr id="100" name="Oval 323"/>
              <p:cNvSpPr>
                <a:spLocks noChangeArrowheads="1"/>
              </p:cNvSpPr>
              <p:nvPr/>
            </p:nvSpPr>
            <p:spPr bwMode="auto">
              <a:xfrm>
                <a:off x="4431714" y="1628775"/>
                <a:ext cx="152400" cy="142875"/>
              </a:xfrm>
              <a:prstGeom prst="ellipse">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fr-FR" altLang="fr-FR"/>
              </a:p>
            </p:txBody>
          </p:sp>
          <p:sp>
            <p:nvSpPr>
              <p:cNvPr id="101" name="Oval 323"/>
              <p:cNvSpPr>
                <a:spLocks noChangeArrowheads="1"/>
              </p:cNvSpPr>
              <p:nvPr/>
            </p:nvSpPr>
            <p:spPr bwMode="auto">
              <a:xfrm>
                <a:off x="4429125" y="1391174"/>
                <a:ext cx="152400" cy="142875"/>
              </a:xfrm>
              <a:prstGeom prst="ellipse">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fr-FR" altLang="fr-FR"/>
              </a:p>
            </p:txBody>
          </p:sp>
        </p:grpSp>
      </p:grpSp>
      <p:sp>
        <p:nvSpPr>
          <p:cNvPr id="104" name="Line 355"/>
          <p:cNvSpPr>
            <a:spLocks noChangeShapeType="1"/>
          </p:cNvSpPr>
          <p:nvPr/>
        </p:nvSpPr>
        <p:spPr bwMode="auto">
          <a:xfrm>
            <a:off x="4706144" y="1268413"/>
            <a:ext cx="2097881"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05" name="Text Box 354"/>
          <p:cNvSpPr txBox="1">
            <a:spLocks noChangeArrowheads="1"/>
          </p:cNvSpPr>
          <p:nvPr/>
        </p:nvSpPr>
        <p:spPr bwMode="auto">
          <a:xfrm>
            <a:off x="6804248" y="836712"/>
            <a:ext cx="2255746" cy="52322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dirty="0" smtClean="0">
                <a:solidFill>
                  <a:schemeClr val="bg1"/>
                </a:solidFill>
                <a:latin typeface="Arial Narrow" pitchFamily="34" charset="0"/>
              </a:rPr>
              <a:t>Double ovulation plus fréquente</a:t>
            </a:r>
          </a:p>
          <a:p>
            <a:pPr eaLnBrk="1" hangingPunct="1"/>
            <a:r>
              <a:rPr lang="fr-BE" altLang="fr-FR" sz="1400" dirty="0" smtClean="0">
                <a:solidFill>
                  <a:schemeClr val="bg1"/>
                </a:solidFill>
                <a:latin typeface="Arial Narrow" pitchFamily="34" charset="0"/>
              </a:rPr>
              <a:t>20,2 vs 6,9 % *</a:t>
            </a:r>
            <a:endParaRPr lang="fr-FR" altLang="fr-FR" sz="1400" dirty="0">
              <a:solidFill>
                <a:schemeClr val="bg1"/>
              </a:solidFill>
              <a:latin typeface="Arial Narrow" pitchFamily="34" charset="0"/>
            </a:endParaRPr>
          </a:p>
        </p:txBody>
      </p:sp>
      <p:sp>
        <p:nvSpPr>
          <p:cNvPr id="5" name="Espace réservé du numéro de diapositive 4"/>
          <p:cNvSpPr>
            <a:spLocks noGrp="1"/>
          </p:cNvSpPr>
          <p:nvPr>
            <p:ph type="sldNum" sz="quarter" idx="12"/>
          </p:nvPr>
        </p:nvSpPr>
        <p:spPr/>
        <p:txBody>
          <a:bodyPr/>
          <a:lstStyle/>
          <a:p>
            <a:fld id="{B72B7A4D-DE3F-4347-BAA7-8C6A48B1DC3D}" type="slidenum">
              <a:rPr lang="fr-BE" smtClean="0"/>
              <a:t>23</a:t>
            </a:fld>
            <a:endParaRPr lang="fr-BE"/>
          </a:p>
        </p:txBody>
      </p:sp>
      <p:cxnSp>
        <p:nvCxnSpPr>
          <p:cNvPr id="8" name="Connecteur droit 7"/>
          <p:cNvCxnSpPr>
            <a:stCxn id="78152" idx="1"/>
            <a:endCxn id="78173" idx="0"/>
          </p:cNvCxnSpPr>
          <p:nvPr/>
        </p:nvCxnSpPr>
        <p:spPr>
          <a:xfrm>
            <a:off x="4049713" y="4641454"/>
            <a:ext cx="954087" cy="115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16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1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1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818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81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1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1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1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81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81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81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1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81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817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817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81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817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817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817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817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816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816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816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816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818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818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818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8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36" grpId="0" animBg="1"/>
      <p:bldP spid="78146" grpId="0" animBg="1"/>
      <p:bldP spid="78148" grpId="0" animBg="1"/>
      <p:bldP spid="78149" grpId="0" animBg="1"/>
      <p:bldP spid="78151" grpId="0" animBg="1"/>
      <p:bldP spid="78152" grpId="0" animBg="1"/>
      <p:bldP spid="78153" grpId="0" animBg="1"/>
      <p:bldP spid="78161" grpId="0" animBg="1"/>
      <p:bldP spid="78162" grpId="0" animBg="1"/>
      <p:bldP spid="78163" grpId="0" animBg="1"/>
      <p:bldP spid="78164" grpId="0" animBg="1"/>
      <p:bldP spid="78171" grpId="0" animBg="1"/>
      <p:bldP spid="78172" grpId="0" animBg="1"/>
      <p:bldP spid="78173" grpId="0" animBg="1"/>
      <p:bldP spid="78174" grpId="0" animBg="1"/>
      <p:bldP spid="78176" grpId="0" animBg="1"/>
      <p:bldP spid="78177" grpId="0" animBg="1"/>
      <p:bldP spid="78178" grpId="0" animBg="1"/>
      <p:bldP spid="78179" grpId="0" animBg="1"/>
      <p:bldP spid="78180" grpId="0" animBg="1"/>
      <p:bldP spid="78181" grpId="0" animBg="1"/>
      <p:bldP spid="78182" grpId="0" animBg="1"/>
      <p:bldP spid="78184" grpId="0" animBg="1"/>
      <p:bldP spid="104" grpId="0" animBg="1"/>
      <p:bldP spid="10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extLst/>
          </p:nvPr>
        </p:nvGraphicFramePr>
        <p:xfrm>
          <a:off x="755576" y="1556792"/>
          <a:ext cx="7416824" cy="4176464"/>
        </p:xfrm>
        <a:graphic>
          <a:graphicData uri="http://schemas.openxmlformats.org/drawingml/2006/chart">
            <c:chart xmlns:c="http://schemas.openxmlformats.org/drawingml/2006/chart" xmlns:r="http://schemas.openxmlformats.org/officeDocument/2006/relationships" r:id="rId3"/>
          </a:graphicData>
        </a:graphic>
      </p:graphicFrame>
      <p:sp>
        <p:nvSpPr>
          <p:cNvPr id="3" name="Espace réservé du contenu 2"/>
          <p:cNvSpPr txBox="1">
            <a:spLocks/>
          </p:cNvSpPr>
          <p:nvPr/>
        </p:nvSpPr>
        <p:spPr>
          <a:xfrm>
            <a:off x="323528" y="260648"/>
            <a:ext cx="8568952" cy="828092"/>
          </a:xfrm>
          <a:prstGeom prst="rect">
            <a:avLst/>
          </a:prstGeom>
          <a:solidFill>
            <a:srgbClr val="002060"/>
          </a:solidFill>
          <a:ln>
            <a:solidFill>
              <a:schemeClr val="tx1"/>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2400" dirty="0" smtClean="0">
                <a:solidFill>
                  <a:schemeClr val="bg1"/>
                </a:solidFill>
              </a:rPr>
              <a:t>Effet de la production laitière (Kg/J) sur la durée de l’</a:t>
            </a:r>
            <a:r>
              <a:rPr lang="fr-BE" sz="2400" dirty="0" err="1" smtClean="0">
                <a:solidFill>
                  <a:schemeClr val="bg1"/>
                </a:solidFill>
              </a:rPr>
              <a:t>oestrus</a:t>
            </a:r>
            <a:r>
              <a:rPr lang="fr-BE" sz="2400" dirty="0" smtClean="0">
                <a:solidFill>
                  <a:schemeClr val="bg1"/>
                </a:solidFill>
              </a:rPr>
              <a:t> (h) </a:t>
            </a:r>
          </a:p>
          <a:p>
            <a:pPr marL="0" indent="0">
              <a:buNone/>
            </a:pPr>
            <a:r>
              <a:rPr lang="fr-BE" sz="2400" dirty="0" smtClean="0">
                <a:solidFill>
                  <a:schemeClr val="bg1"/>
                </a:solidFill>
              </a:rPr>
              <a:t>Détection 24h/24 au moyen du </a:t>
            </a:r>
            <a:r>
              <a:rPr lang="fr-BE" sz="2400" dirty="0" err="1" smtClean="0">
                <a:solidFill>
                  <a:schemeClr val="bg1"/>
                </a:solidFill>
              </a:rPr>
              <a:t>Heatwatch</a:t>
            </a:r>
            <a:r>
              <a:rPr lang="fr-BE" sz="2400" dirty="0" smtClean="0">
                <a:solidFill>
                  <a:schemeClr val="bg1"/>
                </a:solidFill>
              </a:rPr>
              <a:t> * (n=360 vaches)</a:t>
            </a:r>
          </a:p>
        </p:txBody>
      </p:sp>
      <p:sp>
        <p:nvSpPr>
          <p:cNvPr id="4" name="Rectangle 3"/>
          <p:cNvSpPr/>
          <p:nvPr/>
        </p:nvSpPr>
        <p:spPr>
          <a:xfrm>
            <a:off x="4535996" y="6381328"/>
            <a:ext cx="4467890" cy="369332"/>
          </a:xfrm>
          <a:prstGeom prst="rect">
            <a:avLst/>
          </a:prstGeom>
        </p:spPr>
        <p:txBody>
          <a:bodyPr wrap="none">
            <a:spAutoFit/>
          </a:bodyPr>
          <a:lstStyle/>
          <a:p>
            <a:r>
              <a:rPr lang="fr-FR" altLang="fr-FR" dirty="0"/>
              <a:t>Lopez et al. </a:t>
            </a:r>
            <a:r>
              <a:rPr lang="fr-FR" altLang="fr-FR" dirty="0" err="1"/>
              <a:t>Anim</a:t>
            </a:r>
            <a:r>
              <a:rPr lang="fr-FR" altLang="fr-FR" dirty="0"/>
              <a:t> </a:t>
            </a:r>
            <a:r>
              <a:rPr lang="fr-FR" altLang="fr-FR" dirty="0" err="1"/>
              <a:t>Reprod</a:t>
            </a:r>
            <a:r>
              <a:rPr lang="fr-FR" altLang="fr-FR" dirty="0"/>
              <a:t> </a:t>
            </a:r>
            <a:r>
              <a:rPr lang="fr-FR" altLang="fr-FR" dirty="0" err="1"/>
              <a:t>Sci</a:t>
            </a:r>
            <a:r>
              <a:rPr lang="fr-FR" altLang="fr-FR" dirty="0"/>
              <a:t> 2004 81 209-223</a:t>
            </a:r>
            <a:endParaRPr lang="fr-BE" dirty="0"/>
          </a:p>
        </p:txBody>
      </p:sp>
      <p:sp>
        <p:nvSpPr>
          <p:cNvPr id="5" name="Espace réservé du numéro de diapositive 4"/>
          <p:cNvSpPr>
            <a:spLocks noGrp="1"/>
          </p:cNvSpPr>
          <p:nvPr>
            <p:ph type="sldNum" sz="quarter" idx="12"/>
          </p:nvPr>
        </p:nvSpPr>
        <p:spPr/>
        <p:txBody>
          <a:bodyPr/>
          <a:lstStyle/>
          <a:p>
            <a:fld id="{B72B7A4D-DE3F-4347-BAA7-8C6A48B1DC3D}" type="slidenum">
              <a:rPr lang="fr-BE" smtClean="0"/>
              <a:t>24</a:t>
            </a:fld>
            <a:endParaRPr lang="fr-BE"/>
          </a:p>
        </p:txBody>
      </p:sp>
    </p:spTree>
    <p:extLst>
      <p:ext uri="{BB962C8B-B14F-4D97-AF65-F5344CB8AC3E}">
        <p14:creationId xmlns:p14="http://schemas.microsoft.com/office/powerpoint/2010/main" val="42385631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611560" y="2060848"/>
            <a:ext cx="7941568" cy="2088232"/>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t>Conséquences pratiques potentielles de ces connaissances </a:t>
            </a:r>
            <a:endParaRPr lang="fr-BE" sz="4000" dirty="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25</a:t>
            </a:fld>
            <a:endParaRPr lang="fr-BE"/>
          </a:p>
        </p:txBody>
      </p:sp>
    </p:spTree>
    <p:extLst>
      <p:ext uri="{BB962C8B-B14F-4D97-AF65-F5344CB8AC3E}">
        <p14:creationId xmlns:p14="http://schemas.microsoft.com/office/powerpoint/2010/main" val="36991805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à coins arrondis 230"/>
          <p:cNvSpPr/>
          <p:nvPr/>
        </p:nvSpPr>
        <p:spPr>
          <a:xfrm>
            <a:off x="1031477" y="197947"/>
            <a:ext cx="7228770" cy="873230"/>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Comment assurer une croissance folliculaire dans un environnement P4 optimal ? </a:t>
            </a:r>
            <a:endParaRPr lang="fr-BE" sz="2800" dirty="0"/>
          </a:p>
        </p:txBody>
      </p:sp>
      <p:sp>
        <p:nvSpPr>
          <p:cNvPr id="18" name="Rectangle 4"/>
          <p:cNvSpPr>
            <a:spLocks noChangeArrowheads="1"/>
          </p:cNvSpPr>
          <p:nvPr/>
        </p:nvSpPr>
        <p:spPr bwMode="auto">
          <a:xfrm>
            <a:off x="6835599" y="2331196"/>
            <a:ext cx="764970" cy="3849463"/>
          </a:xfrm>
          <a:prstGeom prst="rect">
            <a:avLst/>
          </a:prstGeom>
          <a:solidFill>
            <a:schemeClr val="accent3">
              <a:lumMod val="75000"/>
              <a:alpha val="25000"/>
            </a:schemeClr>
          </a:solidFill>
          <a:ln w="12700">
            <a:solidFill>
              <a:schemeClr val="tx1"/>
            </a:solidFill>
            <a:miter lim="800000"/>
            <a:headEnd/>
            <a:tailEnd/>
          </a:ln>
        </p:spPr>
        <p:txBody>
          <a:bodyPr wrap="none" anchor="ctr"/>
          <a:lstStyle/>
          <a:p>
            <a:pPr algn="ctr"/>
            <a:endParaRPr lang="fr-FR"/>
          </a:p>
        </p:txBody>
      </p:sp>
      <p:cxnSp>
        <p:nvCxnSpPr>
          <p:cNvPr id="19" name="Connecteur droit 62"/>
          <p:cNvCxnSpPr>
            <a:cxnSpLocks noChangeShapeType="1"/>
          </p:cNvCxnSpPr>
          <p:nvPr/>
        </p:nvCxnSpPr>
        <p:spPr bwMode="auto">
          <a:xfrm>
            <a:off x="4670617" y="6303596"/>
            <a:ext cx="0" cy="139841"/>
          </a:xfrm>
          <a:prstGeom prst="line">
            <a:avLst/>
          </a:prstGeom>
          <a:noFill/>
          <a:ln w="9525" algn="ctr">
            <a:solidFill>
              <a:schemeClr val="bg1"/>
            </a:solidFill>
            <a:round/>
            <a:headEnd/>
            <a:tailEnd/>
          </a:ln>
        </p:spPr>
      </p:cxnSp>
      <p:cxnSp>
        <p:nvCxnSpPr>
          <p:cNvPr id="20" name="Connecteur droit 63"/>
          <p:cNvCxnSpPr>
            <a:cxnSpLocks noChangeShapeType="1"/>
          </p:cNvCxnSpPr>
          <p:nvPr/>
        </p:nvCxnSpPr>
        <p:spPr bwMode="auto">
          <a:xfrm>
            <a:off x="4937773" y="6303596"/>
            <a:ext cx="0" cy="139841"/>
          </a:xfrm>
          <a:prstGeom prst="line">
            <a:avLst/>
          </a:prstGeom>
          <a:noFill/>
          <a:ln w="9525" algn="ctr">
            <a:solidFill>
              <a:schemeClr val="bg1"/>
            </a:solidFill>
            <a:round/>
            <a:headEnd/>
            <a:tailEnd/>
          </a:ln>
        </p:spPr>
      </p:cxnSp>
      <p:cxnSp>
        <p:nvCxnSpPr>
          <p:cNvPr id="21" name="Connecteur droit 64"/>
          <p:cNvCxnSpPr>
            <a:cxnSpLocks noChangeShapeType="1"/>
          </p:cNvCxnSpPr>
          <p:nvPr/>
        </p:nvCxnSpPr>
        <p:spPr bwMode="auto">
          <a:xfrm>
            <a:off x="5209308" y="6303596"/>
            <a:ext cx="0" cy="139841"/>
          </a:xfrm>
          <a:prstGeom prst="line">
            <a:avLst/>
          </a:prstGeom>
          <a:noFill/>
          <a:ln w="9525" algn="ctr">
            <a:solidFill>
              <a:schemeClr val="bg1"/>
            </a:solidFill>
            <a:round/>
            <a:headEnd/>
            <a:tailEnd/>
          </a:ln>
        </p:spPr>
      </p:cxnSp>
      <p:cxnSp>
        <p:nvCxnSpPr>
          <p:cNvPr id="22" name="Connecteur droit 65"/>
          <p:cNvCxnSpPr>
            <a:cxnSpLocks noChangeShapeType="1"/>
          </p:cNvCxnSpPr>
          <p:nvPr/>
        </p:nvCxnSpPr>
        <p:spPr bwMode="auto">
          <a:xfrm>
            <a:off x="5477923" y="6303596"/>
            <a:ext cx="0" cy="139841"/>
          </a:xfrm>
          <a:prstGeom prst="line">
            <a:avLst/>
          </a:prstGeom>
          <a:noFill/>
          <a:ln w="9525" algn="ctr">
            <a:solidFill>
              <a:schemeClr val="bg1"/>
            </a:solidFill>
            <a:round/>
            <a:headEnd/>
            <a:tailEnd/>
          </a:ln>
        </p:spPr>
      </p:cxnSp>
      <p:cxnSp>
        <p:nvCxnSpPr>
          <p:cNvPr id="23" name="Connecteur droit 66"/>
          <p:cNvCxnSpPr>
            <a:cxnSpLocks noChangeShapeType="1"/>
          </p:cNvCxnSpPr>
          <p:nvPr/>
        </p:nvCxnSpPr>
        <p:spPr bwMode="auto">
          <a:xfrm>
            <a:off x="5747998" y="6303596"/>
            <a:ext cx="0" cy="139841"/>
          </a:xfrm>
          <a:prstGeom prst="line">
            <a:avLst/>
          </a:prstGeom>
          <a:noFill/>
          <a:ln w="9525" algn="ctr">
            <a:solidFill>
              <a:schemeClr val="bg1"/>
            </a:solidFill>
            <a:round/>
            <a:headEnd/>
            <a:tailEnd/>
          </a:ln>
        </p:spPr>
      </p:cxnSp>
      <p:cxnSp>
        <p:nvCxnSpPr>
          <p:cNvPr id="24" name="Connecteur droit 67"/>
          <p:cNvCxnSpPr>
            <a:cxnSpLocks noChangeShapeType="1"/>
          </p:cNvCxnSpPr>
          <p:nvPr/>
        </p:nvCxnSpPr>
        <p:spPr bwMode="auto">
          <a:xfrm>
            <a:off x="6018074" y="6303596"/>
            <a:ext cx="0" cy="139841"/>
          </a:xfrm>
          <a:prstGeom prst="line">
            <a:avLst/>
          </a:prstGeom>
          <a:noFill/>
          <a:ln w="9525" algn="ctr">
            <a:solidFill>
              <a:schemeClr val="bg1"/>
            </a:solidFill>
            <a:round/>
            <a:headEnd/>
            <a:tailEnd/>
          </a:ln>
        </p:spPr>
      </p:cxnSp>
      <p:cxnSp>
        <p:nvCxnSpPr>
          <p:cNvPr id="25" name="Connecteur droit 68"/>
          <p:cNvCxnSpPr>
            <a:cxnSpLocks noChangeShapeType="1"/>
          </p:cNvCxnSpPr>
          <p:nvPr/>
        </p:nvCxnSpPr>
        <p:spPr bwMode="auto">
          <a:xfrm>
            <a:off x="6288149" y="6303596"/>
            <a:ext cx="0" cy="139841"/>
          </a:xfrm>
          <a:prstGeom prst="line">
            <a:avLst/>
          </a:prstGeom>
          <a:noFill/>
          <a:ln w="9525" algn="ctr">
            <a:solidFill>
              <a:schemeClr val="bg1"/>
            </a:solidFill>
            <a:round/>
            <a:headEnd/>
            <a:tailEnd/>
          </a:ln>
        </p:spPr>
      </p:cxnSp>
      <p:cxnSp>
        <p:nvCxnSpPr>
          <p:cNvPr id="26" name="Connecteur droit 69"/>
          <p:cNvCxnSpPr>
            <a:cxnSpLocks noChangeShapeType="1"/>
          </p:cNvCxnSpPr>
          <p:nvPr/>
        </p:nvCxnSpPr>
        <p:spPr bwMode="auto">
          <a:xfrm>
            <a:off x="6558225" y="6303596"/>
            <a:ext cx="0" cy="139841"/>
          </a:xfrm>
          <a:prstGeom prst="line">
            <a:avLst/>
          </a:prstGeom>
          <a:noFill/>
          <a:ln w="9525" algn="ctr">
            <a:solidFill>
              <a:schemeClr val="bg1"/>
            </a:solidFill>
            <a:round/>
            <a:headEnd/>
            <a:tailEnd/>
          </a:ln>
        </p:spPr>
      </p:cxnSp>
      <p:cxnSp>
        <p:nvCxnSpPr>
          <p:cNvPr id="27" name="Connecteur droit 70"/>
          <p:cNvCxnSpPr>
            <a:cxnSpLocks noChangeShapeType="1"/>
          </p:cNvCxnSpPr>
          <p:nvPr/>
        </p:nvCxnSpPr>
        <p:spPr bwMode="auto">
          <a:xfrm>
            <a:off x="6826840" y="6303596"/>
            <a:ext cx="0" cy="139841"/>
          </a:xfrm>
          <a:prstGeom prst="line">
            <a:avLst/>
          </a:prstGeom>
          <a:noFill/>
          <a:ln w="9525" algn="ctr">
            <a:solidFill>
              <a:schemeClr val="bg1"/>
            </a:solidFill>
            <a:round/>
            <a:headEnd/>
            <a:tailEnd/>
          </a:ln>
        </p:spPr>
      </p:cxnSp>
      <p:cxnSp>
        <p:nvCxnSpPr>
          <p:cNvPr id="28" name="Connecteur droit 71"/>
          <p:cNvCxnSpPr>
            <a:cxnSpLocks noChangeShapeType="1"/>
          </p:cNvCxnSpPr>
          <p:nvPr/>
        </p:nvCxnSpPr>
        <p:spPr bwMode="auto">
          <a:xfrm>
            <a:off x="7095455" y="6303596"/>
            <a:ext cx="0" cy="139841"/>
          </a:xfrm>
          <a:prstGeom prst="line">
            <a:avLst/>
          </a:prstGeom>
          <a:noFill/>
          <a:ln w="9525" algn="ctr">
            <a:solidFill>
              <a:schemeClr val="bg1"/>
            </a:solidFill>
            <a:round/>
            <a:headEnd/>
            <a:tailEnd/>
          </a:ln>
        </p:spPr>
      </p:cxnSp>
      <p:cxnSp>
        <p:nvCxnSpPr>
          <p:cNvPr id="29" name="Connecteur droit 72"/>
          <p:cNvCxnSpPr>
            <a:cxnSpLocks noChangeShapeType="1"/>
          </p:cNvCxnSpPr>
          <p:nvPr/>
        </p:nvCxnSpPr>
        <p:spPr bwMode="auto">
          <a:xfrm>
            <a:off x="7365530" y="6303596"/>
            <a:ext cx="0" cy="139841"/>
          </a:xfrm>
          <a:prstGeom prst="line">
            <a:avLst/>
          </a:prstGeom>
          <a:noFill/>
          <a:ln w="9525" algn="ctr">
            <a:solidFill>
              <a:schemeClr val="bg1"/>
            </a:solidFill>
            <a:round/>
            <a:headEnd/>
            <a:tailEnd/>
          </a:ln>
        </p:spPr>
      </p:cxnSp>
      <p:cxnSp>
        <p:nvCxnSpPr>
          <p:cNvPr id="30" name="Connecteur droit 73"/>
          <p:cNvCxnSpPr>
            <a:cxnSpLocks noChangeShapeType="1"/>
          </p:cNvCxnSpPr>
          <p:nvPr/>
        </p:nvCxnSpPr>
        <p:spPr bwMode="auto">
          <a:xfrm>
            <a:off x="7635606" y="6303596"/>
            <a:ext cx="0" cy="139841"/>
          </a:xfrm>
          <a:prstGeom prst="line">
            <a:avLst/>
          </a:prstGeom>
          <a:noFill/>
          <a:ln w="9525" algn="ctr">
            <a:solidFill>
              <a:schemeClr val="bg1"/>
            </a:solidFill>
            <a:round/>
            <a:headEnd/>
            <a:tailEnd/>
          </a:ln>
        </p:spPr>
      </p:cxnSp>
      <p:sp>
        <p:nvSpPr>
          <p:cNvPr id="31" name="ZoneTexte 96"/>
          <p:cNvSpPr txBox="1">
            <a:spLocks noChangeArrowheads="1"/>
          </p:cNvSpPr>
          <p:nvPr/>
        </p:nvSpPr>
        <p:spPr bwMode="auto">
          <a:xfrm>
            <a:off x="4399082"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10</a:t>
            </a:r>
            <a:endParaRPr lang="en-US" sz="1400">
              <a:latin typeface="Arial Narrow" pitchFamily="34" charset="0"/>
            </a:endParaRPr>
          </a:p>
        </p:txBody>
      </p:sp>
      <p:sp>
        <p:nvSpPr>
          <p:cNvPr id="32" name="ZoneTexte 97"/>
          <p:cNvSpPr txBox="1">
            <a:spLocks noChangeArrowheads="1"/>
          </p:cNvSpPr>
          <p:nvPr/>
        </p:nvSpPr>
        <p:spPr bwMode="auto">
          <a:xfrm>
            <a:off x="4670617" y="6443438"/>
            <a:ext cx="310273" cy="297930"/>
          </a:xfrm>
          <a:prstGeom prst="rect">
            <a:avLst/>
          </a:prstGeom>
          <a:noFill/>
          <a:ln w="9525">
            <a:noFill/>
            <a:miter lim="800000"/>
            <a:headEnd/>
            <a:tailEnd/>
          </a:ln>
        </p:spPr>
        <p:txBody>
          <a:bodyPr wrap="none">
            <a:spAutoFit/>
          </a:bodyPr>
          <a:lstStyle/>
          <a:p>
            <a:r>
              <a:rPr lang="fr-BE" sz="1400">
                <a:latin typeface="Arial Narrow" pitchFamily="34" charset="0"/>
              </a:rPr>
              <a:t>11</a:t>
            </a:r>
            <a:endParaRPr lang="en-US" sz="1400">
              <a:latin typeface="Arial Narrow" pitchFamily="34" charset="0"/>
            </a:endParaRPr>
          </a:p>
        </p:txBody>
      </p:sp>
      <p:sp>
        <p:nvSpPr>
          <p:cNvPr id="33" name="ZoneTexte 98"/>
          <p:cNvSpPr txBox="1">
            <a:spLocks noChangeArrowheads="1"/>
          </p:cNvSpPr>
          <p:nvPr/>
        </p:nvSpPr>
        <p:spPr bwMode="auto">
          <a:xfrm>
            <a:off x="4937773"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12</a:t>
            </a:r>
            <a:endParaRPr lang="en-US" sz="1400">
              <a:latin typeface="Arial Narrow" pitchFamily="34" charset="0"/>
            </a:endParaRPr>
          </a:p>
        </p:txBody>
      </p:sp>
      <p:sp>
        <p:nvSpPr>
          <p:cNvPr id="34" name="ZoneTexte 99"/>
          <p:cNvSpPr txBox="1">
            <a:spLocks noChangeArrowheads="1"/>
          </p:cNvSpPr>
          <p:nvPr/>
        </p:nvSpPr>
        <p:spPr bwMode="auto">
          <a:xfrm>
            <a:off x="5209308"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13</a:t>
            </a:r>
            <a:endParaRPr lang="en-US" sz="1400">
              <a:latin typeface="Arial Narrow" pitchFamily="34" charset="0"/>
            </a:endParaRPr>
          </a:p>
        </p:txBody>
      </p:sp>
      <p:sp>
        <p:nvSpPr>
          <p:cNvPr id="35" name="ZoneTexte 100"/>
          <p:cNvSpPr txBox="1">
            <a:spLocks noChangeArrowheads="1"/>
          </p:cNvSpPr>
          <p:nvPr/>
        </p:nvSpPr>
        <p:spPr bwMode="auto">
          <a:xfrm>
            <a:off x="5477923"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14</a:t>
            </a:r>
            <a:endParaRPr lang="en-US" sz="1400">
              <a:latin typeface="Arial Narrow" pitchFamily="34" charset="0"/>
            </a:endParaRPr>
          </a:p>
        </p:txBody>
      </p:sp>
      <p:sp>
        <p:nvSpPr>
          <p:cNvPr id="36" name="ZoneTexte 101"/>
          <p:cNvSpPr txBox="1">
            <a:spLocks noChangeArrowheads="1"/>
          </p:cNvSpPr>
          <p:nvPr/>
        </p:nvSpPr>
        <p:spPr bwMode="auto">
          <a:xfrm>
            <a:off x="5747998"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15</a:t>
            </a:r>
            <a:endParaRPr lang="en-US" sz="1400">
              <a:latin typeface="Arial Narrow" pitchFamily="34" charset="0"/>
            </a:endParaRPr>
          </a:p>
        </p:txBody>
      </p:sp>
      <p:sp>
        <p:nvSpPr>
          <p:cNvPr id="37" name="ZoneTexte 102"/>
          <p:cNvSpPr txBox="1">
            <a:spLocks noChangeArrowheads="1"/>
          </p:cNvSpPr>
          <p:nvPr/>
        </p:nvSpPr>
        <p:spPr bwMode="auto">
          <a:xfrm>
            <a:off x="6018074"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16</a:t>
            </a:r>
            <a:endParaRPr lang="en-US" sz="1400">
              <a:latin typeface="Arial Narrow" pitchFamily="34" charset="0"/>
            </a:endParaRPr>
          </a:p>
        </p:txBody>
      </p:sp>
      <p:sp>
        <p:nvSpPr>
          <p:cNvPr id="38" name="ZoneTexte 103"/>
          <p:cNvSpPr txBox="1">
            <a:spLocks noChangeArrowheads="1"/>
          </p:cNvSpPr>
          <p:nvPr/>
        </p:nvSpPr>
        <p:spPr bwMode="auto">
          <a:xfrm>
            <a:off x="6288149"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17</a:t>
            </a:r>
            <a:endParaRPr lang="en-US" sz="1400">
              <a:latin typeface="Arial Narrow" pitchFamily="34" charset="0"/>
            </a:endParaRPr>
          </a:p>
        </p:txBody>
      </p:sp>
      <p:sp>
        <p:nvSpPr>
          <p:cNvPr id="39" name="ZoneTexte 104"/>
          <p:cNvSpPr txBox="1">
            <a:spLocks noChangeArrowheads="1"/>
          </p:cNvSpPr>
          <p:nvPr/>
        </p:nvSpPr>
        <p:spPr bwMode="auto">
          <a:xfrm>
            <a:off x="6558225"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18</a:t>
            </a:r>
            <a:endParaRPr lang="en-US" sz="1400">
              <a:latin typeface="Arial Narrow" pitchFamily="34" charset="0"/>
            </a:endParaRPr>
          </a:p>
        </p:txBody>
      </p:sp>
      <p:sp>
        <p:nvSpPr>
          <p:cNvPr id="40" name="ZoneTexte 105"/>
          <p:cNvSpPr txBox="1">
            <a:spLocks noChangeArrowheads="1"/>
          </p:cNvSpPr>
          <p:nvPr/>
        </p:nvSpPr>
        <p:spPr bwMode="auto">
          <a:xfrm>
            <a:off x="6826840"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19</a:t>
            </a:r>
            <a:endParaRPr lang="en-US" sz="1400">
              <a:latin typeface="Arial Narrow" pitchFamily="34" charset="0"/>
            </a:endParaRPr>
          </a:p>
        </p:txBody>
      </p:sp>
      <p:sp>
        <p:nvSpPr>
          <p:cNvPr id="41" name="ZoneTexte 106"/>
          <p:cNvSpPr txBox="1">
            <a:spLocks noChangeArrowheads="1"/>
          </p:cNvSpPr>
          <p:nvPr/>
        </p:nvSpPr>
        <p:spPr bwMode="auto">
          <a:xfrm>
            <a:off x="7095455"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20</a:t>
            </a:r>
            <a:endParaRPr lang="en-US" sz="1400">
              <a:latin typeface="Arial Narrow" pitchFamily="34" charset="0"/>
            </a:endParaRPr>
          </a:p>
        </p:txBody>
      </p:sp>
      <p:sp>
        <p:nvSpPr>
          <p:cNvPr id="42" name="ZoneTexte 107"/>
          <p:cNvSpPr txBox="1">
            <a:spLocks noChangeArrowheads="1"/>
          </p:cNvSpPr>
          <p:nvPr/>
        </p:nvSpPr>
        <p:spPr bwMode="auto">
          <a:xfrm>
            <a:off x="7365530"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21</a:t>
            </a:r>
            <a:endParaRPr lang="en-US" sz="1400">
              <a:latin typeface="Arial Narrow" pitchFamily="34" charset="0"/>
            </a:endParaRPr>
          </a:p>
        </p:txBody>
      </p:sp>
      <p:cxnSp>
        <p:nvCxnSpPr>
          <p:cNvPr id="43" name="Connecteur droit 73"/>
          <p:cNvCxnSpPr>
            <a:cxnSpLocks noChangeShapeType="1"/>
          </p:cNvCxnSpPr>
          <p:nvPr/>
        </p:nvCxnSpPr>
        <p:spPr bwMode="auto">
          <a:xfrm>
            <a:off x="7892543" y="6332794"/>
            <a:ext cx="0" cy="138304"/>
          </a:xfrm>
          <a:prstGeom prst="line">
            <a:avLst/>
          </a:prstGeom>
          <a:noFill/>
          <a:ln w="9525" algn="ctr">
            <a:solidFill>
              <a:schemeClr val="bg1"/>
            </a:solidFill>
            <a:round/>
            <a:headEnd/>
            <a:tailEnd/>
          </a:ln>
        </p:spPr>
      </p:cxnSp>
      <p:sp>
        <p:nvSpPr>
          <p:cNvPr id="44" name="ZoneTexte 107"/>
          <p:cNvSpPr txBox="1">
            <a:spLocks noChangeArrowheads="1"/>
          </p:cNvSpPr>
          <p:nvPr/>
        </p:nvSpPr>
        <p:spPr bwMode="auto">
          <a:xfrm>
            <a:off x="7682322" y="6441900"/>
            <a:ext cx="245000" cy="297930"/>
          </a:xfrm>
          <a:prstGeom prst="rect">
            <a:avLst/>
          </a:prstGeom>
          <a:noFill/>
          <a:ln w="9525">
            <a:noFill/>
            <a:miter lim="800000"/>
            <a:headEnd/>
            <a:tailEnd/>
          </a:ln>
        </p:spPr>
        <p:txBody>
          <a:bodyPr wrap="none">
            <a:spAutoFit/>
          </a:bodyPr>
          <a:lstStyle/>
          <a:p>
            <a:r>
              <a:rPr lang="fr-BE" sz="1400">
                <a:latin typeface="Arial Narrow" pitchFamily="34" charset="0"/>
              </a:rPr>
              <a:t>0</a:t>
            </a:r>
            <a:endParaRPr lang="en-US" sz="1400">
              <a:latin typeface="Arial Narrow" pitchFamily="34" charset="0"/>
            </a:endParaRPr>
          </a:p>
        </p:txBody>
      </p:sp>
      <p:grpSp>
        <p:nvGrpSpPr>
          <p:cNvPr id="45" name="Group 142"/>
          <p:cNvGrpSpPr>
            <a:grpSpLocks/>
          </p:cNvGrpSpPr>
          <p:nvPr/>
        </p:nvGrpSpPr>
        <p:grpSpPr bwMode="auto">
          <a:xfrm>
            <a:off x="4848721" y="6094603"/>
            <a:ext cx="265696" cy="138304"/>
            <a:chOff x="2381" y="2024"/>
            <a:chExt cx="271" cy="136"/>
          </a:xfrm>
        </p:grpSpPr>
        <p:sp>
          <p:nvSpPr>
            <p:cNvPr id="172" name="Oval 14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3" name="Oval 14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4" name="Oval 14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5" name="Oval 14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6" name="Oval 14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6" name="Group 148"/>
          <p:cNvGrpSpPr>
            <a:grpSpLocks/>
          </p:cNvGrpSpPr>
          <p:nvPr/>
        </p:nvGrpSpPr>
        <p:grpSpPr bwMode="auto">
          <a:xfrm>
            <a:off x="4584485" y="6094603"/>
            <a:ext cx="265696" cy="138304"/>
            <a:chOff x="2381" y="2024"/>
            <a:chExt cx="271" cy="136"/>
          </a:xfrm>
        </p:grpSpPr>
        <p:sp>
          <p:nvSpPr>
            <p:cNvPr id="167" name="Oval 14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8" name="Oval 15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9" name="Oval 15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0" name="Oval 15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1" name="Oval 15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7" name="Group 154"/>
          <p:cNvGrpSpPr>
            <a:grpSpLocks/>
          </p:cNvGrpSpPr>
          <p:nvPr/>
        </p:nvGrpSpPr>
        <p:grpSpPr bwMode="auto">
          <a:xfrm>
            <a:off x="4384483" y="6094603"/>
            <a:ext cx="265696" cy="138304"/>
            <a:chOff x="2381" y="2024"/>
            <a:chExt cx="271" cy="136"/>
          </a:xfrm>
        </p:grpSpPr>
        <p:sp>
          <p:nvSpPr>
            <p:cNvPr id="162" name="Oval 15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3" name="Oval 15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4" name="Oval 15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5" name="Oval 15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6" name="Oval 15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8" name="Group 178"/>
          <p:cNvGrpSpPr>
            <a:grpSpLocks/>
          </p:cNvGrpSpPr>
          <p:nvPr/>
        </p:nvGrpSpPr>
        <p:grpSpPr bwMode="auto">
          <a:xfrm>
            <a:off x="6372821" y="6094603"/>
            <a:ext cx="265696" cy="138304"/>
            <a:chOff x="2381" y="2024"/>
            <a:chExt cx="271" cy="136"/>
          </a:xfrm>
        </p:grpSpPr>
        <p:sp>
          <p:nvSpPr>
            <p:cNvPr id="157" name="Oval 17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8" name="Oval 18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9" name="Oval 18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0" name="Oval 18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1" name="Oval 18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9" name="Group 184"/>
          <p:cNvGrpSpPr>
            <a:grpSpLocks/>
          </p:cNvGrpSpPr>
          <p:nvPr/>
        </p:nvGrpSpPr>
        <p:grpSpPr bwMode="auto">
          <a:xfrm>
            <a:off x="6108586" y="6094603"/>
            <a:ext cx="265696" cy="138304"/>
            <a:chOff x="2381" y="2024"/>
            <a:chExt cx="271" cy="136"/>
          </a:xfrm>
        </p:grpSpPr>
        <p:sp>
          <p:nvSpPr>
            <p:cNvPr id="152" name="Oval 18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3" name="Oval 18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4" name="Oval 18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5" name="Oval 18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6" name="Oval 18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0" name="Group 190"/>
          <p:cNvGrpSpPr>
            <a:grpSpLocks/>
          </p:cNvGrpSpPr>
          <p:nvPr/>
        </p:nvGrpSpPr>
        <p:grpSpPr bwMode="auto">
          <a:xfrm>
            <a:off x="5908584" y="6094603"/>
            <a:ext cx="265696" cy="138304"/>
            <a:chOff x="2381" y="2024"/>
            <a:chExt cx="271" cy="136"/>
          </a:xfrm>
        </p:grpSpPr>
        <p:sp>
          <p:nvSpPr>
            <p:cNvPr id="147" name="Oval 19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8" name="Oval 19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9" name="Oval 19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0" name="Oval 19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1" name="Oval 19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1" name="Group 196"/>
          <p:cNvGrpSpPr>
            <a:grpSpLocks/>
          </p:cNvGrpSpPr>
          <p:nvPr/>
        </p:nvGrpSpPr>
        <p:grpSpPr bwMode="auto">
          <a:xfrm>
            <a:off x="5644348" y="6094603"/>
            <a:ext cx="265696" cy="138304"/>
            <a:chOff x="2381" y="2024"/>
            <a:chExt cx="271" cy="136"/>
          </a:xfrm>
        </p:grpSpPr>
        <p:sp>
          <p:nvSpPr>
            <p:cNvPr id="142" name="Oval 19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3" name="Oval 19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4" name="Oval 19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5" name="Oval 20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6" name="Oval 20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2" name="Group 202"/>
          <p:cNvGrpSpPr>
            <a:grpSpLocks/>
          </p:cNvGrpSpPr>
          <p:nvPr/>
        </p:nvGrpSpPr>
        <p:grpSpPr bwMode="auto">
          <a:xfrm>
            <a:off x="5380112" y="6094603"/>
            <a:ext cx="265696" cy="138304"/>
            <a:chOff x="2381" y="2024"/>
            <a:chExt cx="271" cy="136"/>
          </a:xfrm>
        </p:grpSpPr>
        <p:sp>
          <p:nvSpPr>
            <p:cNvPr id="137" name="Oval 20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8" name="Oval 20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9" name="Oval 20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0" name="Oval 20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1" name="Oval 20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3" name="Group 208"/>
          <p:cNvGrpSpPr>
            <a:grpSpLocks/>
          </p:cNvGrpSpPr>
          <p:nvPr/>
        </p:nvGrpSpPr>
        <p:grpSpPr bwMode="auto">
          <a:xfrm>
            <a:off x="5114416" y="6094603"/>
            <a:ext cx="265696" cy="138304"/>
            <a:chOff x="2381" y="2024"/>
            <a:chExt cx="271" cy="136"/>
          </a:xfrm>
        </p:grpSpPr>
        <p:sp>
          <p:nvSpPr>
            <p:cNvPr id="132" name="Oval 20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3" name="Oval 21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4" name="Oval 21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5" name="Oval 21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6" name="Oval 21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4" name="Group 214"/>
          <p:cNvGrpSpPr>
            <a:grpSpLocks/>
          </p:cNvGrpSpPr>
          <p:nvPr/>
        </p:nvGrpSpPr>
        <p:grpSpPr bwMode="auto">
          <a:xfrm>
            <a:off x="7565532" y="6094603"/>
            <a:ext cx="265696" cy="138304"/>
            <a:chOff x="2381" y="2024"/>
            <a:chExt cx="271" cy="136"/>
          </a:xfrm>
        </p:grpSpPr>
        <p:sp>
          <p:nvSpPr>
            <p:cNvPr id="127" name="Oval 21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8" name="Oval 21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9" name="Oval 21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0" name="Oval 21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1" name="Oval 21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5" name="Group 220"/>
          <p:cNvGrpSpPr>
            <a:grpSpLocks/>
          </p:cNvGrpSpPr>
          <p:nvPr/>
        </p:nvGrpSpPr>
        <p:grpSpPr bwMode="auto">
          <a:xfrm>
            <a:off x="7365530" y="6094603"/>
            <a:ext cx="265696" cy="138304"/>
            <a:chOff x="2381" y="2024"/>
            <a:chExt cx="271" cy="136"/>
          </a:xfrm>
        </p:grpSpPr>
        <p:sp>
          <p:nvSpPr>
            <p:cNvPr id="122" name="Oval 22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3" name="Oval 22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4" name="Oval 22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5" name="Oval 22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6" name="Oval 22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6" name="Group 226"/>
          <p:cNvGrpSpPr>
            <a:grpSpLocks/>
          </p:cNvGrpSpPr>
          <p:nvPr/>
        </p:nvGrpSpPr>
        <p:grpSpPr bwMode="auto">
          <a:xfrm>
            <a:off x="7101295" y="6094603"/>
            <a:ext cx="265696" cy="138304"/>
            <a:chOff x="2381" y="2024"/>
            <a:chExt cx="271" cy="136"/>
          </a:xfrm>
        </p:grpSpPr>
        <p:sp>
          <p:nvSpPr>
            <p:cNvPr id="117" name="Oval 22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8" name="Oval 22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9" name="Oval 22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0" name="Oval 23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1" name="Oval 23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7" name="Group 232"/>
          <p:cNvGrpSpPr>
            <a:grpSpLocks/>
          </p:cNvGrpSpPr>
          <p:nvPr/>
        </p:nvGrpSpPr>
        <p:grpSpPr bwMode="auto">
          <a:xfrm>
            <a:off x="6837059" y="6094603"/>
            <a:ext cx="265696" cy="138304"/>
            <a:chOff x="2381" y="2024"/>
            <a:chExt cx="271" cy="136"/>
          </a:xfrm>
        </p:grpSpPr>
        <p:sp>
          <p:nvSpPr>
            <p:cNvPr id="112" name="Oval 23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3" name="Oval 23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4" name="Oval 23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5" name="Oval 23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6" name="Oval 23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8" name="Group 238"/>
          <p:cNvGrpSpPr>
            <a:grpSpLocks/>
          </p:cNvGrpSpPr>
          <p:nvPr/>
        </p:nvGrpSpPr>
        <p:grpSpPr bwMode="auto">
          <a:xfrm>
            <a:off x="6571363" y="6094603"/>
            <a:ext cx="265696" cy="138304"/>
            <a:chOff x="2381" y="2024"/>
            <a:chExt cx="271" cy="136"/>
          </a:xfrm>
        </p:grpSpPr>
        <p:sp>
          <p:nvSpPr>
            <p:cNvPr id="107" name="Oval 23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8" name="Oval 24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9" name="Oval 24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0" name="Oval 24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1" name="Oval 24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60" name="Group 296"/>
          <p:cNvGrpSpPr>
            <a:grpSpLocks/>
          </p:cNvGrpSpPr>
          <p:nvPr/>
        </p:nvGrpSpPr>
        <p:grpSpPr bwMode="auto">
          <a:xfrm>
            <a:off x="4584485" y="5676618"/>
            <a:ext cx="331389" cy="417986"/>
            <a:chOff x="975" y="3158"/>
            <a:chExt cx="227" cy="272"/>
          </a:xfrm>
        </p:grpSpPr>
        <p:sp>
          <p:nvSpPr>
            <p:cNvPr id="98" name="Oval 29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99" name="Oval 298"/>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0" name="Oval 299"/>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1" name="Oval 300"/>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2" name="Oval 301"/>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3" name="Oval 302"/>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4" name="Oval 303"/>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5" name="Oval 304"/>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6" name="Oval 305"/>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grpSp>
      <p:sp>
        <p:nvSpPr>
          <p:cNvPr id="61" name="Oval 306"/>
          <p:cNvSpPr>
            <a:spLocks noChangeArrowheads="1"/>
          </p:cNvSpPr>
          <p:nvPr/>
        </p:nvSpPr>
        <p:spPr bwMode="auto">
          <a:xfrm rot="558167">
            <a:off x="5526584" y="4156309"/>
            <a:ext cx="462777" cy="488674"/>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grpSp>
        <p:nvGrpSpPr>
          <p:cNvPr id="62" name="Group 318"/>
          <p:cNvGrpSpPr>
            <a:grpSpLocks/>
          </p:cNvGrpSpPr>
          <p:nvPr/>
        </p:nvGrpSpPr>
        <p:grpSpPr bwMode="auto">
          <a:xfrm>
            <a:off x="6006398" y="3563642"/>
            <a:ext cx="985410" cy="800628"/>
            <a:chOff x="3673" y="1783"/>
            <a:chExt cx="675" cy="521"/>
          </a:xfrm>
        </p:grpSpPr>
        <p:sp>
          <p:nvSpPr>
            <p:cNvPr id="95" name="Oval 319"/>
            <p:cNvSpPr>
              <a:spLocks noChangeArrowheads="1"/>
            </p:cNvSpPr>
            <p:nvPr/>
          </p:nvSpPr>
          <p:spPr bwMode="auto">
            <a:xfrm rot="558167">
              <a:off x="3673" y="1987"/>
              <a:ext cx="317" cy="317"/>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96" name="Oval 320"/>
            <p:cNvSpPr>
              <a:spLocks noChangeArrowheads="1"/>
            </p:cNvSpPr>
            <p:nvPr/>
          </p:nvSpPr>
          <p:spPr bwMode="auto">
            <a:xfrm rot="558167">
              <a:off x="3986" y="1783"/>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grpSp>
      <p:sp>
        <p:nvSpPr>
          <p:cNvPr id="63" name="Oval 327"/>
          <p:cNvSpPr>
            <a:spLocks noChangeArrowheads="1"/>
          </p:cNvSpPr>
          <p:nvPr/>
        </p:nvSpPr>
        <p:spPr bwMode="auto">
          <a:xfrm>
            <a:off x="5112957" y="4491813"/>
            <a:ext cx="398543" cy="417986"/>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sp>
        <p:nvSpPr>
          <p:cNvPr id="64" name="Oval 330"/>
          <p:cNvSpPr>
            <a:spLocks noChangeArrowheads="1"/>
          </p:cNvSpPr>
          <p:nvPr/>
        </p:nvSpPr>
        <p:spPr bwMode="auto">
          <a:xfrm rot="655987">
            <a:off x="4700510" y="5217084"/>
            <a:ext cx="264235" cy="279682"/>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5" name="Oval 331"/>
          <p:cNvSpPr>
            <a:spLocks noChangeArrowheads="1"/>
          </p:cNvSpPr>
          <p:nvPr/>
        </p:nvSpPr>
        <p:spPr bwMode="auto">
          <a:xfrm rot="655987">
            <a:off x="4802793" y="5025160"/>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6" name="Oval 332"/>
          <p:cNvSpPr>
            <a:spLocks noChangeArrowheads="1"/>
          </p:cNvSpPr>
          <p:nvPr/>
        </p:nvSpPr>
        <p:spPr bwMode="auto">
          <a:xfrm rot="655987">
            <a:off x="4970886" y="4846483"/>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7" name="Oval 339"/>
          <p:cNvSpPr>
            <a:spLocks noChangeArrowheads="1"/>
          </p:cNvSpPr>
          <p:nvPr/>
        </p:nvSpPr>
        <p:spPr bwMode="auto">
          <a:xfrm>
            <a:off x="4584485" y="5467626"/>
            <a:ext cx="264235" cy="278145"/>
          </a:xfrm>
          <a:prstGeom prst="ellipse">
            <a:avLst/>
          </a:prstGeom>
          <a:solidFill>
            <a:srgbClr val="FF9933"/>
          </a:solidFill>
          <a:ln w="9525">
            <a:solidFill>
              <a:schemeClr val="tx1"/>
            </a:solidFill>
            <a:round/>
            <a:headEnd/>
            <a:tailEnd/>
          </a:ln>
        </p:spPr>
        <p:txBody>
          <a:bodyPr wrap="none" anchor="ctr"/>
          <a:lstStyle/>
          <a:p>
            <a:pPr algn="ctr"/>
            <a:endParaRPr lang="fr-FR"/>
          </a:p>
        </p:txBody>
      </p:sp>
      <p:cxnSp>
        <p:nvCxnSpPr>
          <p:cNvPr id="74" name="Connecteur droit 50"/>
          <p:cNvCxnSpPr>
            <a:cxnSpLocks noChangeShapeType="1"/>
          </p:cNvCxnSpPr>
          <p:nvPr/>
        </p:nvCxnSpPr>
        <p:spPr bwMode="auto">
          <a:xfrm>
            <a:off x="4384483" y="6232139"/>
            <a:ext cx="3664995" cy="1383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Connecteur droit 62"/>
          <p:cNvCxnSpPr>
            <a:cxnSpLocks noChangeShapeType="1"/>
          </p:cNvCxnSpPr>
          <p:nvPr/>
        </p:nvCxnSpPr>
        <p:spPr bwMode="auto">
          <a:xfrm>
            <a:off x="4647259"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 name="Connecteur droit 63"/>
          <p:cNvCxnSpPr>
            <a:cxnSpLocks noChangeShapeType="1"/>
          </p:cNvCxnSpPr>
          <p:nvPr/>
        </p:nvCxnSpPr>
        <p:spPr bwMode="auto">
          <a:xfrm>
            <a:off x="4914415"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7" name="Connecteur droit 64"/>
          <p:cNvCxnSpPr>
            <a:cxnSpLocks noChangeShapeType="1"/>
          </p:cNvCxnSpPr>
          <p:nvPr/>
        </p:nvCxnSpPr>
        <p:spPr bwMode="auto">
          <a:xfrm>
            <a:off x="5185950"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8" name="Connecteur droit 65"/>
          <p:cNvCxnSpPr>
            <a:cxnSpLocks noChangeShapeType="1"/>
          </p:cNvCxnSpPr>
          <p:nvPr/>
        </p:nvCxnSpPr>
        <p:spPr bwMode="auto">
          <a:xfrm>
            <a:off x="5454566"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9" name="Connecteur droit 66"/>
          <p:cNvCxnSpPr>
            <a:cxnSpLocks noChangeShapeType="1"/>
          </p:cNvCxnSpPr>
          <p:nvPr/>
        </p:nvCxnSpPr>
        <p:spPr bwMode="auto">
          <a:xfrm>
            <a:off x="5724640"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 name="Connecteur droit 67"/>
          <p:cNvCxnSpPr>
            <a:cxnSpLocks noChangeShapeType="1"/>
          </p:cNvCxnSpPr>
          <p:nvPr/>
        </p:nvCxnSpPr>
        <p:spPr bwMode="auto">
          <a:xfrm>
            <a:off x="5994716"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1" name="Connecteur droit 68"/>
          <p:cNvCxnSpPr>
            <a:cxnSpLocks noChangeShapeType="1"/>
          </p:cNvCxnSpPr>
          <p:nvPr/>
        </p:nvCxnSpPr>
        <p:spPr bwMode="auto">
          <a:xfrm>
            <a:off x="6264791"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2" name="Connecteur droit 69"/>
          <p:cNvCxnSpPr>
            <a:cxnSpLocks noChangeShapeType="1"/>
          </p:cNvCxnSpPr>
          <p:nvPr/>
        </p:nvCxnSpPr>
        <p:spPr bwMode="auto">
          <a:xfrm>
            <a:off x="6534867"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3" name="Connecteur droit 70"/>
          <p:cNvCxnSpPr>
            <a:cxnSpLocks noChangeShapeType="1"/>
          </p:cNvCxnSpPr>
          <p:nvPr/>
        </p:nvCxnSpPr>
        <p:spPr bwMode="auto">
          <a:xfrm>
            <a:off x="6803482"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4" name="Connecteur droit 71"/>
          <p:cNvCxnSpPr>
            <a:cxnSpLocks noChangeShapeType="1"/>
          </p:cNvCxnSpPr>
          <p:nvPr/>
        </p:nvCxnSpPr>
        <p:spPr bwMode="auto">
          <a:xfrm>
            <a:off x="7072098"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5" name="Connecteur droit 72"/>
          <p:cNvCxnSpPr>
            <a:cxnSpLocks noChangeShapeType="1"/>
          </p:cNvCxnSpPr>
          <p:nvPr/>
        </p:nvCxnSpPr>
        <p:spPr bwMode="auto">
          <a:xfrm>
            <a:off x="7342172"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Connecteur droit 73"/>
          <p:cNvCxnSpPr>
            <a:cxnSpLocks noChangeShapeType="1"/>
          </p:cNvCxnSpPr>
          <p:nvPr/>
        </p:nvCxnSpPr>
        <p:spPr bwMode="auto">
          <a:xfrm>
            <a:off x="7612248"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7" name="Connecteur droit 73"/>
          <p:cNvCxnSpPr>
            <a:cxnSpLocks noChangeShapeType="1"/>
          </p:cNvCxnSpPr>
          <p:nvPr/>
        </p:nvCxnSpPr>
        <p:spPr bwMode="auto">
          <a:xfrm>
            <a:off x="7869185" y="6232139"/>
            <a:ext cx="0" cy="13830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78" name="Group 151"/>
          <p:cNvGrpSpPr>
            <a:grpSpLocks/>
          </p:cNvGrpSpPr>
          <p:nvPr/>
        </p:nvGrpSpPr>
        <p:grpSpPr bwMode="auto">
          <a:xfrm>
            <a:off x="3888637" y="1741042"/>
            <a:ext cx="561976" cy="4524375"/>
            <a:chOff x="476" y="572"/>
            <a:chExt cx="354" cy="2850"/>
          </a:xfrm>
        </p:grpSpPr>
        <p:sp>
          <p:nvSpPr>
            <p:cNvPr id="179" name="Text Box 128"/>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180" name="Group 150"/>
            <p:cNvGrpSpPr>
              <a:grpSpLocks/>
            </p:cNvGrpSpPr>
            <p:nvPr/>
          </p:nvGrpSpPr>
          <p:grpSpPr bwMode="auto">
            <a:xfrm>
              <a:off x="476" y="572"/>
              <a:ext cx="354" cy="2800"/>
              <a:chOff x="463" y="675"/>
              <a:chExt cx="354" cy="2800"/>
            </a:xfrm>
          </p:grpSpPr>
          <p:grpSp>
            <p:nvGrpSpPr>
              <p:cNvPr id="181" name="Group 147"/>
              <p:cNvGrpSpPr>
                <a:grpSpLocks/>
              </p:cNvGrpSpPr>
              <p:nvPr/>
            </p:nvGrpSpPr>
            <p:grpSpPr bwMode="auto">
              <a:xfrm>
                <a:off x="521" y="935"/>
                <a:ext cx="296" cy="2540"/>
                <a:chOff x="521" y="935"/>
                <a:chExt cx="296" cy="2540"/>
              </a:xfrm>
            </p:grpSpPr>
            <p:sp>
              <p:nvSpPr>
                <p:cNvPr id="183" name="Line 108"/>
                <p:cNvSpPr>
                  <a:spLocks noChangeShapeType="1"/>
                </p:cNvSpPr>
                <p:nvPr/>
              </p:nvSpPr>
              <p:spPr bwMode="auto">
                <a:xfrm flipV="1">
                  <a:off x="521" y="981"/>
                  <a:ext cx="0" cy="249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4" name="Line 109"/>
                <p:cNvSpPr>
                  <a:spLocks noChangeShapeType="1"/>
                </p:cNvSpPr>
                <p:nvPr/>
              </p:nvSpPr>
              <p:spPr bwMode="auto">
                <a:xfrm>
                  <a:off x="521" y="347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5" name="Line 110"/>
                <p:cNvSpPr>
                  <a:spLocks noChangeShapeType="1"/>
                </p:cNvSpPr>
                <p:nvPr/>
              </p:nvSpPr>
              <p:spPr bwMode="auto">
                <a:xfrm>
                  <a:off x="521" y="333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6" name="Line 111"/>
                <p:cNvSpPr>
                  <a:spLocks noChangeShapeType="1"/>
                </p:cNvSpPr>
                <p:nvPr/>
              </p:nvSpPr>
              <p:spPr bwMode="auto">
                <a:xfrm>
                  <a:off x="521" y="320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7" name="Line 112"/>
                <p:cNvSpPr>
                  <a:spLocks noChangeShapeType="1"/>
                </p:cNvSpPr>
                <p:nvPr/>
              </p:nvSpPr>
              <p:spPr bwMode="auto">
                <a:xfrm>
                  <a:off x="521" y="306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8" name="Line 113"/>
                <p:cNvSpPr>
                  <a:spLocks noChangeShapeType="1"/>
                </p:cNvSpPr>
                <p:nvPr/>
              </p:nvSpPr>
              <p:spPr bwMode="auto">
                <a:xfrm>
                  <a:off x="521" y="293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9" name="Line 114"/>
                <p:cNvSpPr>
                  <a:spLocks noChangeShapeType="1"/>
                </p:cNvSpPr>
                <p:nvPr/>
              </p:nvSpPr>
              <p:spPr bwMode="auto">
                <a:xfrm>
                  <a:off x="521" y="279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0" name="Line 115"/>
                <p:cNvSpPr>
                  <a:spLocks noChangeShapeType="1"/>
                </p:cNvSpPr>
                <p:nvPr/>
              </p:nvSpPr>
              <p:spPr bwMode="auto">
                <a:xfrm>
                  <a:off x="521" y="265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1" name="Line 116"/>
                <p:cNvSpPr>
                  <a:spLocks noChangeShapeType="1"/>
                </p:cNvSpPr>
                <p:nvPr/>
              </p:nvSpPr>
              <p:spPr bwMode="auto">
                <a:xfrm>
                  <a:off x="521" y="252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2" name="Line 117"/>
                <p:cNvSpPr>
                  <a:spLocks noChangeShapeType="1"/>
                </p:cNvSpPr>
                <p:nvPr/>
              </p:nvSpPr>
              <p:spPr bwMode="auto">
                <a:xfrm>
                  <a:off x="521" y="238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3" name="Line 118"/>
                <p:cNvSpPr>
                  <a:spLocks noChangeShapeType="1"/>
                </p:cNvSpPr>
                <p:nvPr/>
              </p:nvSpPr>
              <p:spPr bwMode="auto">
                <a:xfrm>
                  <a:off x="521" y="225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4" name="Line 119"/>
                <p:cNvSpPr>
                  <a:spLocks noChangeShapeType="1"/>
                </p:cNvSpPr>
                <p:nvPr/>
              </p:nvSpPr>
              <p:spPr bwMode="auto">
                <a:xfrm>
                  <a:off x="521" y="211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6" name="Line 120"/>
                <p:cNvSpPr>
                  <a:spLocks noChangeShapeType="1"/>
                </p:cNvSpPr>
                <p:nvPr/>
              </p:nvSpPr>
              <p:spPr bwMode="auto">
                <a:xfrm>
                  <a:off x="521" y="197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7" name="Line 121"/>
                <p:cNvSpPr>
                  <a:spLocks noChangeShapeType="1"/>
                </p:cNvSpPr>
                <p:nvPr/>
              </p:nvSpPr>
              <p:spPr bwMode="auto">
                <a:xfrm>
                  <a:off x="521" y="184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8" name="Line 122"/>
                <p:cNvSpPr>
                  <a:spLocks noChangeShapeType="1"/>
                </p:cNvSpPr>
                <p:nvPr/>
              </p:nvSpPr>
              <p:spPr bwMode="auto">
                <a:xfrm>
                  <a:off x="521" y="170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0" name="Line 123"/>
                <p:cNvSpPr>
                  <a:spLocks noChangeShapeType="1"/>
                </p:cNvSpPr>
                <p:nvPr/>
              </p:nvSpPr>
              <p:spPr bwMode="auto">
                <a:xfrm>
                  <a:off x="521" y="1570"/>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1" name="Line 124"/>
                <p:cNvSpPr>
                  <a:spLocks noChangeShapeType="1"/>
                </p:cNvSpPr>
                <p:nvPr/>
              </p:nvSpPr>
              <p:spPr bwMode="auto">
                <a:xfrm>
                  <a:off x="521" y="1434"/>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3" name="Line 125"/>
                <p:cNvSpPr>
                  <a:spLocks noChangeShapeType="1"/>
                </p:cNvSpPr>
                <p:nvPr/>
              </p:nvSpPr>
              <p:spPr bwMode="auto">
                <a:xfrm>
                  <a:off x="521" y="1298"/>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4" name="Line 126"/>
                <p:cNvSpPr>
                  <a:spLocks noChangeShapeType="1"/>
                </p:cNvSpPr>
                <p:nvPr/>
              </p:nvSpPr>
              <p:spPr bwMode="auto">
                <a:xfrm>
                  <a:off x="521" y="116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5" name="Line 127"/>
                <p:cNvSpPr>
                  <a:spLocks noChangeShapeType="1"/>
                </p:cNvSpPr>
                <p:nvPr/>
              </p:nvSpPr>
              <p:spPr bwMode="auto">
                <a:xfrm>
                  <a:off x="521" y="102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6" name="Text Box 129"/>
                <p:cNvSpPr txBox="1">
                  <a:spLocks noChangeArrowheads="1"/>
                </p:cNvSpPr>
                <p:nvPr/>
              </p:nvSpPr>
              <p:spPr bwMode="auto">
                <a:xfrm>
                  <a:off x="612" y="2432"/>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08" name="Text Box 130"/>
                <p:cNvSpPr txBox="1">
                  <a:spLocks noChangeArrowheads="1"/>
                </p:cNvSpPr>
                <p:nvPr/>
              </p:nvSpPr>
              <p:spPr bwMode="auto">
                <a:xfrm>
                  <a:off x="612" y="256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11" name="Text Box 131"/>
                <p:cNvSpPr txBox="1">
                  <a:spLocks noChangeArrowheads="1"/>
                </p:cNvSpPr>
                <p:nvPr/>
              </p:nvSpPr>
              <p:spPr bwMode="auto">
                <a:xfrm>
                  <a:off x="612" y="270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12" name="Text Box 132"/>
                <p:cNvSpPr txBox="1">
                  <a:spLocks noChangeArrowheads="1"/>
                </p:cNvSpPr>
                <p:nvPr/>
              </p:nvSpPr>
              <p:spPr bwMode="auto">
                <a:xfrm>
                  <a:off x="612" y="2840"/>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13" name="Text Box 133"/>
                <p:cNvSpPr txBox="1">
                  <a:spLocks noChangeArrowheads="1"/>
                </p:cNvSpPr>
                <p:nvPr/>
              </p:nvSpPr>
              <p:spPr bwMode="auto">
                <a:xfrm>
                  <a:off x="612" y="297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15" name="Text Box 134"/>
                <p:cNvSpPr txBox="1">
                  <a:spLocks noChangeArrowheads="1"/>
                </p:cNvSpPr>
                <p:nvPr/>
              </p:nvSpPr>
              <p:spPr bwMode="auto">
                <a:xfrm>
                  <a:off x="612" y="31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16" name="Text Box 135"/>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17" name="Text Box 136"/>
                <p:cNvSpPr txBox="1">
                  <a:spLocks noChangeArrowheads="1"/>
                </p:cNvSpPr>
                <p:nvPr/>
              </p:nvSpPr>
              <p:spPr bwMode="auto">
                <a:xfrm>
                  <a:off x="612" y="134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18" name="Text Box 137"/>
                <p:cNvSpPr txBox="1">
                  <a:spLocks noChangeArrowheads="1"/>
                </p:cNvSpPr>
                <p:nvPr/>
              </p:nvSpPr>
              <p:spPr bwMode="auto">
                <a:xfrm>
                  <a:off x="612" y="229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19" name="Text Box 138"/>
                <p:cNvSpPr txBox="1">
                  <a:spLocks noChangeArrowheads="1"/>
                </p:cNvSpPr>
                <p:nvPr/>
              </p:nvSpPr>
              <p:spPr bwMode="auto">
                <a:xfrm>
                  <a:off x="612" y="148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21" name="Text Box 139"/>
                <p:cNvSpPr txBox="1">
                  <a:spLocks noChangeArrowheads="1"/>
                </p:cNvSpPr>
                <p:nvPr/>
              </p:nvSpPr>
              <p:spPr bwMode="auto">
                <a:xfrm>
                  <a:off x="612" y="161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22" name="Text Box 140"/>
                <p:cNvSpPr txBox="1">
                  <a:spLocks noChangeArrowheads="1"/>
                </p:cNvSpPr>
                <p:nvPr/>
              </p:nvSpPr>
              <p:spPr bwMode="auto">
                <a:xfrm>
                  <a:off x="612" y="1752"/>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23" name="Text Box 141"/>
                <p:cNvSpPr txBox="1">
                  <a:spLocks noChangeArrowheads="1"/>
                </p:cNvSpPr>
                <p:nvPr/>
              </p:nvSpPr>
              <p:spPr bwMode="auto">
                <a:xfrm>
                  <a:off x="612" y="1888"/>
                  <a:ext cx="2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dirty="0" smtClean="0">
                      <a:solidFill>
                        <a:schemeClr val="tx1"/>
                      </a:solidFill>
                    </a:rPr>
                    <a:t>13</a:t>
                  </a:r>
                  <a:endParaRPr lang="fr-FR" altLang="fr-FR" sz="1200" dirty="0">
                    <a:solidFill>
                      <a:schemeClr val="tx1"/>
                    </a:solidFill>
                  </a:endParaRPr>
                </a:p>
              </p:txBody>
            </p:sp>
            <p:sp>
              <p:nvSpPr>
                <p:cNvPr id="224" name="Text Box 142"/>
                <p:cNvSpPr txBox="1">
                  <a:spLocks noChangeArrowheads="1"/>
                </p:cNvSpPr>
                <p:nvPr/>
              </p:nvSpPr>
              <p:spPr bwMode="auto">
                <a:xfrm>
                  <a:off x="612" y="202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25" name="Text Box 143"/>
                <p:cNvSpPr txBox="1">
                  <a:spLocks noChangeArrowheads="1"/>
                </p:cNvSpPr>
                <p:nvPr/>
              </p:nvSpPr>
              <p:spPr bwMode="auto">
                <a:xfrm>
                  <a:off x="612" y="216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26" name="Text Box 144"/>
                <p:cNvSpPr txBox="1">
                  <a:spLocks noChangeArrowheads="1"/>
                </p:cNvSpPr>
                <p:nvPr/>
              </p:nvSpPr>
              <p:spPr bwMode="auto">
                <a:xfrm>
                  <a:off x="612" y="1207"/>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27" name="Text Box 145"/>
                <p:cNvSpPr txBox="1">
                  <a:spLocks noChangeArrowheads="1"/>
                </p:cNvSpPr>
                <p:nvPr/>
              </p:nvSpPr>
              <p:spPr bwMode="auto">
                <a:xfrm>
                  <a:off x="612" y="935"/>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28" name="Text Box 146"/>
                <p:cNvSpPr txBox="1">
                  <a:spLocks noChangeArrowheads="1"/>
                </p:cNvSpPr>
                <p:nvPr/>
              </p:nvSpPr>
              <p:spPr bwMode="auto">
                <a:xfrm>
                  <a:off x="612" y="1071"/>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182" name="Text Box 149"/>
              <p:cNvSpPr txBox="1">
                <a:spLocks noChangeArrowheads="1"/>
              </p:cNvSpPr>
              <p:nvPr/>
            </p:nvSpPr>
            <p:spPr bwMode="auto">
              <a:xfrm>
                <a:off x="463" y="675"/>
                <a:ext cx="3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800" dirty="0">
                    <a:solidFill>
                      <a:schemeClr val="tx1"/>
                    </a:solidFill>
                  </a:rPr>
                  <a:t>mm</a:t>
                </a:r>
                <a:endParaRPr lang="fr-FR" altLang="fr-FR" sz="1800" dirty="0">
                  <a:solidFill>
                    <a:schemeClr val="tx1"/>
                  </a:solidFill>
                </a:endParaRPr>
              </a:p>
            </p:txBody>
          </p:sp>
        </p:grpSp>
      </p:grpSp>
      <p:sp>
        <p:nvSpPr>
          <p:cNvPr id="458" name="Rectangle 457"/>
          <p:cNvSpPr/>
          <p:nvPr/>
        </p:nvSpPr>
        <p:spPr>
          <a:xfrm>
            <a:off x="4559171" y="2331196"/>
            <a:ext cx="2159143" cy="25439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1" name="Rectangle 4"/>
          <p:cNvSpPr>
            <a:spLocks noChangeArrowheads="1"/>
          </p:cNvSpPr>
          <p:nvPr/>
        </p:nvSpPr>
        <p:spPr bwMode="auto">
          <a:xfrm>
            <a:off x="7666993" y="2365667"/>
            <a:ext cx="331395" cy="3849463"/>
          </a:xfrm>
          <a:prstGeom prst="rect">
            <a:avLst/>
          </a:prstGeom>
          <a:solidFill>
            <a:schemeClr val="accent2">
              <a:lumMod val="75000"/>
              <a:alpha val="33000"/>
            </a:schemeClr>
          </a:solidFill>
          <a:ln w="12700">
            <a:solidFill>
              <a:schemeClr val="tx1"/>
            </a:solidFill>
            <a:miter lim="800000"/>
            <a:headEnd/>
            <a:tailEnd/>
          </a:ln>
        </p:spPr>
        <p:txBody>
          <a:bodyPr wrap="none" anchor="ctr"/>
          <a:lstStyle/>
          <a:p>
            <a:pPr algn="ctr"/>
            <a:endParaRPr lang="fr-FR"/>
          </a:p>
        </p:txBody>
      </p:sp>
      <p:sp>
        <p:nvSpPr>
          <p:cNvPr id="265" name="ZoneTexte 264"/>
          <p:cNvSpPr txBox="1"/>
          <p:nvPr/>
        </p:nvSpPr>
        <p:spPr>
          <a:xfrm>
            <a:off x="7058636" y="4435586"/>
            <a:ext cx="1072858" cy="369332"/>
          </a:xfrm>
          <a:prstGeom prst="rect">
            <a:avLst/>
          </a:prstGeom>
          <a:solidFill>
            <a:schemeClr val="accent3">
              <a:lumMod val="75000"/>
            </a:schemeClr>
          </a:solidFill>
          <a:ln>
            <a:solidFill>
              <a:schemeClr val="tx1"/>
            </a:solidFill>
          </a:ln>
        </p:spPr>
        <p:txBody>
          <a:bodyPr wrap="none" rtlCol="0">
            <a:spAutoFit/>
          </a:bodyPr>
          <a:lstStyle/>
          <a:p>
            <a:r>
              <a:rPr lang="fr-BE" dirty="0" err="1" smtClean="0">
                <a:solidFill>
                  <a:schemeClr val="bg1"/>
                </a:solidFill>
              </a:rPr>
              <a:t>Proestrus</a:t>
            </a:r>
            <a:endParaRPr lang="fr-BE" dirty="0">
              <a:solidFill>
                <a:schemeClr val="bg1"/>
              </a:solidFill>
            </a:endParaRPr>
          </a:p>
        </p:txBody>
      </p:sp>
      <p:sp>
        <p:nvSpPr>
          <p:cNvPr id="266" name="ZoneTexte 265"/>
          <p:cNvSpPr txBox="1"/>
          <p:nvPr/>
        </p:nvSpPr>
        <p:spPr>
          <a:xfrm>
            <a:off x="8200242" y="5457935"/>
            <a:ext cx="908262" cy="369332"/>
          </a:xfrm>
          <a:prstGeom prst="rect">
            <a:avLst/>
          </a:prstGeom>
          <a:solidFill>
            <a:schemeClr val="accent2">
              <a:lumMod val="75000"/>
            </a:schemeClr>
          </a:solidFill>
          <a:ln>
            <a:solidFill>
              <a:schemeClr val="tx1"/>
            </a:solidFill>
          </a:ln>
        </p:spPr>
        <p:txBody>
          <a:bodyPr wrap="none" rtlCol="0">
            <a:spAutoFit/>
          </a:bodyPr>
          <a:lstStyle/>
          <a:p>
            <a:r>
              <a:rPr lang="fr-BE" dirty="0" err="1" smtClean="0">
                <a:solidFill>
                  <a:schemeClr val="bg1"/>
                </a:solidFill>
              </a:rPr>
              <a:t>Oestrus</a:t>
            </a:r>
            <a:endParaRPr lang="fr-BE" dirty="0">
              <a:solidFill>
                <a:schemeClr val="bg1"/>
              </a:solidFill>
            </a:endParaRPr>
          </a:p>
        </p:txBody>
      </p:sp>
      <p:sp>
        <p:nvSpPr>
          <p:cNvPr id="267" name="ZoneTexte 266"/>
          <p:cNvSpPr txBox="1"/>
          <p:nvPr/>
        </p:nvSpPr>
        <p:spPr>
          <a:xfrm>
            <a:off x="4989547" y="2653567"/>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P1</a:t>
            </a:r>
            <a:endParaRPr lang="fr-BE" sz="3200" dirty="0"/>
          </a:p>
        </p:txBody>
      </p:sp>
      <p:sp>
        <p:nvSpPr>
          <p:cNvPr id="2" name="Rectangle 1"/>
          <p:cNvSpPr/>
          <p:nvPr/>
        </p:nvSpPr>
        <p:spPr>
          <a:xfrm>
            <a:off x="114866" y="3004330"/>
            <a:ext cx="3564664" cy="830997"/>
          </a:xfrm>
          <a:prstGeom prst="rect">
            <a:avLst/>
          </a:prstGeom>
          <a:ln>
            <a:solidFill>
              <a:schemeClr val="tx1"/>
            </a:solidFill>
          </a:ln>
        </p:spPr>
        <p:txBody>
          <a:bodyPr wrap="square">
            <a:spAutoFit/>
          </a:bodyPr>
          <a:lstStyle/>
          <a:p>
            <a:r>
              <a:rPr lang="fr-BE" sz="2400" dirty="0"/>
              <a:t>Ajouter de </a:t>
            </a:r>
            <a:r>
              <a:rPr lang="fr-BE" sz="2400" dirty="0" smtClean="0"/>
              <a:t>la progestérone </a:t>
            </a:r>
          </a:p>
          <a:p>
            <a:r>
              <a:rPr lang="fr-BE" sz="2400" dirty="0" smtClean="0"/>
              <a:t>au </a:t>
            </a:r>
            <a:r>
              <a:rPr lang="fr-BE" sz="2400" dirty="0"/>
              <a:t>protocole </a:t>
            </a:r>
            <a:r>
              <a:rPr lang="fr-BE" sz="2400" dirty="0" err="1"/>
              <a:t>Ovsynch</a:t>
            </a:r>
            <a:r>
              <a:rPr lang="fr-BE" sz="2400" dirty="0"/>
              <a:t> </a:t>
            </a:r>
          </a:p>
        </p:txBody>
      </p:sp>
      <p:cxnSp>
        <p:nvCxnSpPr>
          <p:cNvPr id="4" name="Connecteur droit avec flèche 3"/>
          <p:cNvCxnSpPr/>
          <p:nvPr/>
        </p:nvCxnSpPr>
        <p:spPr>
          <a:xfrm>
            <a:off x="1547664" y="1071177"/>
            <a:ext cx="0" cy="18692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9" name="Ellipse 198"/>
          <p:cNvSpPr/>
          <p:nvPr/>
        </p:nvSpPr>
        <p:spPr>
          <a:xfrm>
            <a:off x="119267" y="139816"/>
            <a:ext cx="685814" cy="754789"/>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t>1</a:t>
            </a:r>
            <a:endParaRPr lang="fr-BE" sz="4000" dirty="0"/>
          </a:p>
        </p:txBody>
      </p:sp>
      <p:sp>
        <p:nvSpPr>
          <p:cNvPr id="3" name="Espace réservé du numéro de diapositive 2"/>
          <p:cNvSpPr>
            <a:spLocks noGrp="1"/>
          </p:cNvSpPr>
          <p:nvPr>
            <p:ph type="sldNum" sz="quarter" idx="12"/>
          </p:nvPr>
        </p:nvSpPr>
        <p:spPr/>
        <p:txBody>
          <a:bodyPr/>
          <a:lstStyle/>
          <a:p>
            <a:fld id="{B72B7A4D-DE3F-4347-BAA7-8C6A48B1DC3D}" type="slidenum">
              <a:rPr lang="fr-BE" smtClean="0"/>
              <a:t>26</a:t>
            </a:fld>
            <a:endParaRPr lang="fr-BE"/>
          </a:p>
        </p:txBody>
      </p:sp>
    </p:spTree>
    <p:extLst>
      <p:ext uri="{BB962C8B-B14F-4D97-AF65-F5344CB8AC3E}">
        <p14:creationId xmlns:p14="http://schemas.microsoft.com/office/powerpoint/2010/main" val="2284961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p:cNvCxnSpPr/>
          <p:nvPr/>
        </p:nvCxnSpPr>
        <p:spPr>
          <a:xfrm>
            <a:off x="5724128" y="119675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 name="Connecteur droit 2"/>
          <p:cNvCxnSpPr/>
          <p:nvPr/>
        </p:nvCxnSpPr>
        <p:spPr>
          <a:xfrm flipH="1">
            <a:off x="3915896" y="1555600"/>
            <a:ext cx="8032" cy="451751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 name="Connecteur droit 3"/>
          <p:cNvCxnSpPr/>
          <p:nvPr/>
        </p:nvCxnSpPr>
        <p:spPr>
          <a:xfrm>
            <a:off x="4283968" y="119675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a:off x="4644008" y="119675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5004048" y="119675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6084168" y="119675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6444208" y="119675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6800727" y="1196752"/>
            <a:ext cx="3521"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7164288" y="119675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5364088" y="1555600"/>
            <a:ext cx="0" cy="475372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7524328" y="1196752"/>
            <a:ext cx="8697" cy="5504546"/>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971600" y="119675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1778924" y="119675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2138964" y="119675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3203848" y="119675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2843808" y="119675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572910" y="119675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7"/>
          <p:cNvSpPr>
            <a:spLocks noChangeArrowheads="1"/>
          </p:cNvSpPr>
          <p:nvPr/>
        </p:nvSpPr>
        <p:spPr bwMode="auto">
          <a:xfrm>
            <a:off x="7005036" y="1126697"/>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a:solidFill>
                  <a:schemeClr val="tx1"/>
                </a:solidFill>
              </a:rPr>
              <a:t>1</a:t>
            </a:r>
          </a:p>
        </p:txBody>
      </p:sp>
      <p:sp>
        <p:nvSpPr>
          <p:cNvPr id="22" name="Rectangle 8"/>
          <p:cNvSpPr>
            <a:spLocks noChangeArrowheads="1"/>
          </p:cNvSpPr>
          <p:nvPr/>
        </p:nvSpPr>
        <p:spPr bwMode="auto">
          <a:xfrm>
            <a:off x="6644996" y="1126697"/>
            <a:ext cx="302123"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a:solidFill>
                  <a:schemeClr val="tx1"/>
                </a:solidFill>
              </a:rPr>
              <a:t>2</a:t>
            </a:r>
          </a:p>
        </p:txBody>
      </p:sp>
      <p:sp>
        <p:nvSpPr>
          <p:cNvPr id="23" name="Rectangle 9"/>
          <p:cNvSpPr>
            <a:spLocks noChangeArrowheads="1"/>
          </p:cNvSpPr>
          <p:nvPr/>
        </p:nvSpPr>
        <p:spPr bwMode="auto">
          <a:xfrm>
            <a:off x="6284956" y="1126697"/>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a:solidFill>
                  <a:schemeClr val="tx1"/>
                </a:solidFill>
              </a:rPr>
              <a:t>3</a:t>
            </a:r>
          </a:p>
        </p:txBody>
      </p:sp>
      <p:sp>
        <p:nvSpPr>
          <p:cNvPr id="24" name="Rectangle 10"/>
          <p:cNvSpPr>
            <a:spLocks noChangeArrowheads="1"/>
          </p:cNvSpPr>
          <p:nvPr/>
        </p:nvSpPr>
        <p:spPr bwMode="auto">
          <a:xfrm>
            <a:off x="5924916" y="1126697"/>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a:solidFill>
                  <a:schemeClr val="tx1"/>
                </a:solidFill>
              </a:rPr>
              <a:t>4</a:t>
            </a:r>
          </a:p>
        </p:txBody>
      </p:sp>
      <p:sp>
        <p:nvSpPr>
          <p:cNvPr id="25" name="Rectangle 12"/>
          <p:cNvSpPr>
            <a:spLocks noChangeArrowheads="1"/>
          </p:cNvSpPr>
          <p:nvPr/>
        </p:nvSpPr>
        <p:spPr bwMode="auto">
          <a:xfrm>
            <a:off x="5204836" y="1126697"/>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a:solidFill>
                  <a:schemeClr val="tx1"/>
                </a:solidFill>
              </a:rPr>
              <a:t>6</a:t>
            </a:r>
          </a:p>
        </p:txBody>
      </p:sp>
      <p:sp>
        <p:nvSpPr>
          <p:cNvPr id="26" name="Rectangle 7"/>
          <p:cNvSpPr>
            <a:spLocks noChangeArrowheads="1"/>
          </p:cNvSpPr>
          <p:nvPr/>
        </p:nvSpPr>
        <p:spPr bwMode="auto">
          <a:xfrm>
            <a:off x="2684556" y="1126697"/>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17</a:t>
            </a:r>
            <a:endParaRPr lang="fr-BE" altLang="fr-FR" sz="1400" b="1" dirty="0">
              <a:solidFill>
                <a:schemeClr val="tx1"/>
              </a:solidFill>
            </a:endParaRPr>
          </a:p>
        </p:txBody>
      </p:sp>
      <p:sp>
        <p:nvSpPr>
          <p:cNvPr id="27" name="Rectangle 12"/>
          <p:cNvSpPr>
            <a:spLocks noChangeArrowheads="1"/>
          </p:cNvSpPr>
          <p:nvPr/>
        </p:nvSpPr>
        <p:spPr bwMode="auto">
          <a:xfrm>
            <a:off x="4844796" y="1126697"/>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a:solidFill>
                  <a:schemeClr val="tx1"/>
                </a:solidFill>
              </a:rPr>
              <a:t>7</a:t>
            </a:r>
          </a:p>
        </p:txBody>
      </p:sp>
      <p:sp>
        <p:nvSpPr>
          <p:cNvPr id="28" name="Rectangle 12"/>
          <p:cNvSpPr>
            <a:spLocks noChangeArrowheads="1"/>
          </p:cNvSpPr>
          <p:nvPr/>
        </p:nvSpPr>
        <p:spPr bwMode="auto">
          <a:xfrm>
            <a:off x="4484756" y="1126697"/>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a:solidFill>
                  <a:schemeClr val="tx1"/>
                </a:solidFill>
              </a:rPr>
              <a:t>8</a:t>
            </a:r>
          </a:p>
        </p:txBody>
      </p:sp>
      <p:sp>
        <p:nvSpPr>
          <p:cNvPr id="29" name="Rectangle 12"/>
          <p:cNvSpPr>
            <a:spLocks noChangeArrowheads="1"/>
          </p:cNvSpPr>
          <p:nvPr/>
        </p:nvSpPr>
        <p:spPr bwMode="auto">
          <a:xfrm>
            <a:off x="4124716" y="1126697"/>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a:solidFill>
                  <a:schemeClr val="tx1"/>
                </a:solidFill>
              </a:rPr>
              <a:t>9</a:t>
            </a:r>
          </a:p>
        </p:txBody>
      </p:sp>
      <p:sp>
        <p:nvSpPr>
          <p:cNvPr id="30" name="Rectangle 12"/>
          <p:cNvSpPr>
            <a:spLocks noChangeArrowheads="1"/>
          </p:cNvSpPr>
          <p:nvPr/>
        </p:nvSpPr>
        <p:spPr bwMode="auto">
          <a:xfrm>
            <a:off x="7365076" y="1126697"/>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0</a:t>
            </a:r>
          </a:p>
        </p:txBody>
      </p:sp>
      <p:sp>
        <p:nvSpPr>
          <p:cNvPr id="31" name="Rectangle 12"/>
          <p:cNvSpPr>
            <a:spLocks noChangeArrowheads="1"/>
          </p:cNvSpPr>
          <p:nvPr/>
        </p:nvSpPr>
        <p:spPr bwMode="auto">
          <a:xfrm>
            <a:off x="2339752" y="1126697"/>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18</a:t>
            </a:r>
            <a:endParaRPr lang="fr-BE" altLang="fr-FR" sz="1400" b="1" dirty="0">
              <a:solidFill>
                <a:schemeClr val="tx1"/>
              </a:solidFill>
            </a:endParaRPr>
          </a:p>
        </p:txBody>
      </p:sp>
      <p:sp>
        <p:nvSpPr>
          <p:cNvPr id="32" name="Rectangle 12"/>
          <p:cNvSpPr>
            <a:spLocks noChangeArrowheads="1"/>
          </p:cNvSpPr>
          <p:nvPr/>
        </p:nvSpPr>
        <p:spPr bwMode="auto">
          <a:xfrm>
            <a:off x="1979712" y="1126697"/>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19</a:t>
            </a:r>
            <a:endParaRPr lang="fr-BE" altLang="fr-FR" sz="1400" b="1" dirty="0">
              <a:solidFill>
                <a:schemeClr val="tx1"/>
              </a:solidFill>
            </a:endParaRPr>
          </a:p>
        </p:txBody>
      </p:sp>
      <p:sp>
        <p:nvSpPr>
          <p:cNvPr id="33" name="Rectangle 12"/>
          <p:cNvSpPr>
            <a:spLocks noChangeArrowheads="1"/>
          </p:cNvSpPr>
          <p:nvPr/>
        </p:nvSpPr>
        <p:spPr bwMode="auto">
          <a:xfrm>
            <a:off x="3764676" y="1126697"/>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10</a:t>
            </a:r>
          </a:p>
        </p:txBody>
      </p:sp>
      <p:sp>
        <p:nvSpPr>
          <p:cNvPr id="34" name="Rectangle 11"/>
          <p:cNvSpPr>
            <a:spLocks noChangeArrowheads="1"/>
          </p:cNvSpPr>
          <p:nvPr/>
        </p:nvSpPr>
        <p:spPr bwMode="auto">
          <a:xfrm>
            <a:off x="5564876" y="1126697"/>
            <a:ext cx="302123"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a:solidFill>
                  <a:schemeClr val="tx1"/>
                </a:solidFill>
              </a:rPr>
              <a:t>5</a:t>
            </a:r>
          </a:p>
        </p:txBody>
      </p:sp>
      <p:sp>
        <p:nvSpPr>
          <p:cNvPr id="36" name="Rectangle 12"/>
          <p:cNvSpPr>
            <a:spLocks noChangeArrowheads="1"/>
          </p:cNvSpPr>
          <p:nvPr/>
        </p:nvSpPr>
        <p:spPr bwMode="auto">
          <a:xfrm>
            <a:off x="1619672" y="1126697"/>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20</a:t>
            </a:r>
            <a:endParaRPr lang="fr-BE" altLang="fr-FR" sz="1400" b="1" dirty="0">
              <a:solidFill>
                <a:schemeClr val="tx1"/>
              </a:solidFill>
            </a:endParaRPr>
          </a:p>
        </p:txBody>
      </p:sp>
      <p:sp>
        <p:nvSpPr>
          <p:cNvPr id="37" name="Rectangle 12"/>
          <p:cNvSpPr>
            <a:spLocks noChangeArrowheads="1"/>
          </p:cNvSpPr>
          <p:nvPr/>
        </p:nvSpPr>
        <p:spPr bwMode="auto">
          <a:xfrm>
            <a:off x="827584" y="1126697"/>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27</a:t>
            </a:r>
            <a:endParaRPr lang="fr-BE" altLang="fr-FR" sz="1400" b="1" dirty="0">
              <a:solidFill>
                <a:schemeClr val="tx1"/>
              </a:solidFill>
            </a:endParaRPr>
          </a:p>
        </p:txBody>
      </p:sp>
      <p:sp>
        <p:nvSpPr>
          <p:cNvPr id="38" name="Rectangle 12"/>
          <p:cNvSpPr>
            <a:spLocks noChangeArrowheads="1"/>
          </p:cNvSpPr>
          <p:nvPr/>
        </p:nvSpPr>
        <p:spPr bwMode="auto">
          <a:xfrm>
            <a:off x="467544" y="1126697"/>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33</a:t>
            </a:r>
            <a:endParaRPr lang="fr-BE" altLang="fr-FR" sz="1400" b="1" dirty="0">
              <a:solidFill>
                <a:schemeClr val="tx1"/>
              </a:solidFill>
            </a:endParaRPr>
          </a:p>
        </p:txBody>
      </p:sp>
      <p:sp>
        <p:nvSpPr>
          <p:cNvPr id="43" name="Text Box 6"/>
          <p:cNvSpPr txBox="1">
            <a:spLocks noChangeArrowheads="1"/>
          </p:cNvSpPr>
          <p:nvPr/>
        </p:nvSpPr>
        <p:spPr bwMode="auto">
          <a:xfrm>
            <a:off x="6305774" y="1969095"/>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P</a:t>
            </a:r>
            <a:endParaRPr lang="fr-FR" altLang="fr-FR" sz="1400" b="1" dirty="0"/>
          </a:p>
        </p:txBody>
      </p:sp>
      <p:sp>
        <p:nvSpPr>
          <p:cNvPr id="44" name="Text Box 6"/>
          <p:cNvSpPr txBox="1">
            <a:spLocks noChangeArrowheads="1"/>
          </p:cNvSpPr>
          <p:nvPr/>
        </p:nvSpPr>
        <p:spPr bwMode="auto">
          <a:xfrm>
            <a:off x="4636390" y="1661319"/>
            <a:ext cx="1810610"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err="1" smtClean="0">
                <a:solidFill>
                  <a:schemeClr val="tx1"/>
                </a:solidFill>
              </a:rPr>
              <a:t>OVSYNCH</a:t>
            </a:r>
            <a:r>
              <a:rPr lang="fr-BE" altLang="fr-FR" sz="1400" b="1" dirty="0" smtClean="0">
                <a:solidFill>
                  <a:schemeClr val="tx1"/>
                </a:solidFill>
              </a:rPr>
              <a:t>  (</a:t>
            </a:r>
            <a:r>
              <a:rPr lang="fr-BE" altLang="fr-FR" sz="1400" b="1" dirty="0" err="1" smtClean="0">
                <a:solidFill>
                  <a:schemeClr val="tx1"/>
                </a:solidFill>
              </a:rPr>
              <a:t>CIDR</a:t>
            </a:r>
            <a:r>
              <a:rPr lang="fr-BE" altLang="fr-FR" sz="1400" b="1" dirty="0" smtClean="0">
                <a:solidFill>
                  <a:schemeClr val="tx1"/>
                </a:solidFill>
              </a:rPr>
              <a:t> 1/2)</a:t>
            </a:r>
            <a:endParaRPr lang="fr-FR" altLang="fr-FR" sz="1400" b="1" dirty="0">
              <a:solidFill>
                <a:schemeClr val="tx1"/>
              </a:solidFill>
            </a:endParaRPr>
          </a:p>
        </p:txBody>
      </p:sp>
      <p:sp>
        <p:nvSpPr>
          <p:cNvPr id="51" name="Text Box 6"/>
          <p:cNvSpPr txBox="1">
            <a:spLocks noChangeArrowheads="1"/>
          </p:cNvSpPr>
          <p:nvPr/>
        </p:nvSpPr>
        <p:spPr bwMode="auto">
          <a:xfrm>
            <a:off x="3735674" y="2920248"/>
            <a:ext cx="404278" cy="307777"/>
          </a:xfrm>
          <a:prstGeom prst="rect">
            <a:avLst/>
          </a:prstGeom>
          <a:solidFill>
            <a:schemeClr val="accent6">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BO</a:t>
            </a:r>
            <a:endParaRPr lang="fr-FR" altLang="fr-FR" sz="1400" b="1" dirty="0">
              <a:solidFill>
                <a:schemeClr val="tx1"/>
              </a:solidFill>
            </a:endParaRPr>
          </a:p>
        </p:txBody>
      </p:sp>
      <p:sp>
        <p:nvSpPr>
          <p:cNvPr id="53" name="Text Box 6"/>
          <p:cNvSpPr txBox="1">
            <a:spLocks noChangeArrowheads="1"/>
          </p:cNvSpPr>
          <p:nvPr/>
        </p:nvSpPr>
        <p:spPr bwMode="auto">
          <a:xfrm>
            <a:off x="6615994" y="2905198"/>
            <a:ext cx="404278" cy="307777"/>
          </a:xfrm>
          <a:prstGeom prst="rect">
            <a:avLst/>
          </a:prstGeom>
          <a:solidFill>
            <a:schemeClr val="accent6">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CO</a:t>
            </a:r>
            <a:endParaRPr lang="fr-FR" altLang="fr-FR" sz="1400" b="1" dirty="0">
              <a:solidFill>
                <a:schemeClr val="tx1"/>
              </a:solidFill>
            </a:endParaRPr>
          </a:p>
        </p:txBody>
      </p:sp>
      <p:sp>
        <p:nvSpPr>
          <p:cNvPr id="55" name="Rectangle 12"/>
          <p:cNvSpPr>
            <a:spLocks noChangeArrowheads="1"/>
          </p:cNvSpPr>
          <p:nvPr/>
        </p:nvSpPr>
        <p:spPr bwMode="auto">
          <a:xfrm>
            <a:off x="3404636" y="1126697"/>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11</a:t>
            </a:r>
            <a:endParaRPr lang="fr-BE" altLang="fr-FR" sz="1400" b="1" dirty="0">
              <a:solidFill>
                <a:schemeClr val="tx1"/>
              </a:solidFill>
            </a:endParaRPr>
          </a:p>
        </p:txBody>
      </p:sp>
      <p:cxnSp>
        <p:nvCxnSpPr>
          <p:cNvPr id="56" name="Connecteur droit 55"/>
          <p:cNvCxnSpPr/>
          <p:nvPr/>
        </p:nvCxnSpPr>
        <p:spPr>
          <a:xfrm>
            <a:off x="3569479" y="1516116"/>
            <a:ext cx="0" cy="364107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8" name="Text Box 6"/>
          <p:cNvSpPr txBox="1">
            <a:spLocks noChangeArrowheads="1"/>
          </p:cNvSpPr>
          <p:nvPr/>
        </p:nvSpPr>
        <p:spPr bwMode="auto">
          <a:xfrm>
            <a:off x="4494768" y="1969095"/>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59" name="Text Box 6"/>
          <p:cNvSpPr txBox="1">
            <a:spLocks noChangeArrowheads="1"/>
          </p:cNvSpPr>
          <p:nvPr/>
        </p:nvSpPr>
        <p:spPr bwMode="auto">
          <a:xfrm>
            <a:off x="6305774" y="2905199"/>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P</a:t>
            </a:r>
            <a:endParaRPr lang="fr-FR" altLang="fr-FR" sz="1400" b="1" dirty="0"/>
          </a:p>
        </p:txBody>
      </p:sp>
      <p:sp>
        <p:nvSpPr>
          <p:cNvPr id="64" name="Text Box 6"/>
          <p:cNvSpPr txBox="1">
            <a:spLocks noChangeArrowheads="1"/>
          </p:cNvSpPr>
          <p:nvPr/>
        </p:nvSpPr>
        <p:spPr bwMode="auto">
          <a:xfrm>
            <a:off x="7668344" y="1661319"/>
            <a:ext cx="519320"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65" name="Text Box 6"/>
          <p:cNvSpPr txBox="1">
            <a:spLocks noChangeArrowheads="1"/>
          </p:cNvSpPr>
          <p:nvPr/>
        </p:nvSpPr>
        <p:spPr bwMode="auto">
          <a:xfrm>
            <a:off x="7308304" y="3356992"/>
            <a:ext cx="588210"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71" name="Rectangle 12"/>
          <p:cNvSpPr>
            <a:spLocks noChangeArrowheads="1"/>
          </p:cNvSpPr>
          <p:nvPr/>
        </p:nvSpPr>
        <p:spPr bwMode="auto">
          <a:xfrm>
            <a:off x="112488" y="1126697"/>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34</a:t>
            </a:r>
            <a:endParaRPr lang="fr-BE" altLang="fr-FR" sz="1400" b="1" dirty="0">
              <a:solidFill>
                <a:schemeClr val="tx1"/>
              </a:solidFill>
            </a:endParaRPr>
          </a:p>
        </p:txBody>
      </p:sp>
      <p:cxnSp>
        <p:nvCxnSpPr>
          <p:cNvPr id="72" name="Connecteur droit 71"/>
          <p:cNvCxnSpPr/>
          <p:nvPr/>
        </p:nvCxnSpPr>
        <p:spPr>
          <a:xfrm>
            <a:off x="264122" y="1516116"/>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Rectangle 12"/>
          <p:cNvSpPr>
            <a:spLocks noChangeArrowheads="1"/>
          </p:cNvSpPr>
          <p:nvPr/>
        </p:nvSpPr>
        <p:spPr bwMode="auto">
          <a:xfrm>
            <a:off x="1259632" y="1132794"/>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21</a:t>
            </a:r>
            <a:endParaRPr lang="fr-BE" altLang="fr-FR" sz="1400" b="1" dirty="0">
              <a:solidFill>
                <a:schemeClr val="tx1"/>
              </a:solidFill>
            </a:endParaRPr>
          </a:p>
        </p:txBody>
      </p:sp>
      <p:cxnSp>
        <p:nvCxnSpPr>
          <p:cNvPr id="95" name="Connecteur droit 94"/>
          <p:cNvCxnSpPr/>
          <p:nvPr/>
        </p:nvCxnSpPr>
        <p:spPr>
          <a:xfrm>
            <a:off x="1403648" y="1516116"/>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Connecteur droit 102"/>
          <p:cNvCxnSpPr/>
          <p:nvPr/>
        </p:nvCxnSpPr>
        <p:spPr>
          <a:xfrm>
            <a:off x="2483768" y="1516116"/>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4" name="Rectangle 7"/>
          <p:cNvSpPr>
            <a:spLocks noChangeArrowheads="1"/>
          </p:cNvSpPr>
          <p:nvPr/>
        </p:nvSpPr>
        <p:spPr bwMode="auto">
          <a:xfrm>
            <a:off x="3044596" y="1123552"/>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16</a:t>
            </a:r>
            <a:endParaRPr lang="fr-BE" altLang="fr-FR" sz="1400" b="1" dirty="0">
              <a:solidFill>
                <a:schemeClr val="tx1"/>
              </a:solidFill>
            </a:endParaRPr>
          </a:p>
        </p:txBody>
      </p:sp>
      <p:sp>
        <p:nvSpPr>
          <p:cNvPr id="124" name="Text Box 6"/>
          <p:cNvSpPr txBox="1">
            <a:spLocks noChangeArrowheads="1"/>
          </p:cNvSpPr>
          <p:nvPr/>
        </p:nvSpPr>
        <p:spPr bwMode="auto">
          <a:xfrm>
            <a:off x="6660232" y="1969095"/>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P</a:t>
            </a:r>
            <a:endParaRPr lang="fr-FR" altLang="fr-FR" sz="1400" b="1" dirty="0"/>
          </a:p>
        </p:txBody>
      </p:sp>
      <p:sp>
        <p:nvSpPr>
          <p:cNvPr id="125" name="Text Box 6"/>
          <p:cNvSpPr txBox="1">
            <a:spLocks noChangeArrowheads="1"/>
          </p:cNvSpPr>
          <p:nvPr/>
        </p:nvSpPr>
        <p:spPr bwMode="auto">
          <a:xfrm>
            <a:off x="7354600" y="1661319"/>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26" name="Espace réservé du contenu 2"/>
          <p:cNvSpPr txBox="1">
            <a:spLocks/>
          </p:cNvSpPr>
          <p:nvPr/>
        </p:nvSpPr>
        <p:spPr>
          <a:xfrm>
            <a:off x="1647062" y="260648"/>
            <a:ext cx="5988983" cy="509662"/>
          </a:xfrm>
          <a:prstGeom prst="rect">
            <a:avLst/>
          </a:prstGeom>
          <a:solidFill>
            <a:schemeClr val="accent1">
              <a:lumMod val="60000"/>
              <a:lumOff val="4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2400" dirty="0" smtClean="0"/>
              <a:t>Ajouter de la progestérone au protocole </a:t>
            </a:r>
            <a:r>
              <a:rPr lang="fr-BE" sz="2400" dirty="0" err="1" smtClean="0"/>
              <a:t>Ovsynch</a:t>
            </a:r>
            <a:r>
              <a:rPr lang="fr-BE" sz="2400" dirty="0" smtClean="0"/>
              <a:t> </a:t>
            </a:r>
          </a:p>
        </p:txBody>
      </p:sp>
      <p:sp>
        <p:nvSpPr>
          <p:cNvPr id="127" name="Flèche droite 126"/>
          <p:cNvSpPr/>
          <p:nvPr/>
        </p:nvSpPr>
        <p:spPr>
          <a:xfrm>
            <a:off x="469264" y="260648"/>
            <a:ext cx="900451" cy="509662"/>
          </a:xfrm>
          <a:prstGeom prst="rightArrow">
            <a:avLst/>
          </a:prstGeom>
          <a:ln w="635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8" name="Espace réservé du contenu 2"/>
          <p:cNvSpPr txBox="1">
            <a:spLocks/>
          </p:cNvSpPr>
          <p:nvPr/>
        </p:nvSpPr>
        <p:spPr>
          <a:xfrm>
            <a:off x="137349" y="1695288"/>
            <a:ext cx="3354531" cy="309226"/>
          </a:xfrm>
          <a:prstGeom prst="rect">
            <a:avLst/>
          </a:prstGeom>
          <a:solidFill>
            <a:schemeClr val="accent2">
              <a:lumMod val="60000"/>
              <a:lumOff val="4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400" dirty="0" smtClean="0"/>
              <a:t>Protocole de </a:t>
            </a:r>
            <a:r>
              <a:rPr lang="fr-BE" sz="1400" dirty="0" err="1" smtClean="0"/>
              <a:t>Bisinotto</a:t>
            </a:r>
            <a:r>
              <a:rPr lang="fr-BE" sz="1400" dirty="0" smtClean="0"/>
              <a:t> et al. 2013 : 5 jours de P4</a:t>
            </a:r>
          </a:p>
        </p:txBody>
      </p:sp>
      <p:sp>
        <p:nvSpPr>
          <p:cNvPr id="129" name="Espace réservé du contenu 2"/>
          <p:cNvSpPr txBox="1">
            <a:spLocks/>
          </p:cNvSpPr>
          <p:nvPr/>
        </p:nvSpPr>
        <p:spPr>
          <a:xfrm>
            <a:off x="107504" y="2615718"/>
            <a:ext cx="3310597" cy="309226"/>
          </a:xfrm>
          <a:prstGeom prst="rect">
            <a:avLst/>
          </a:prstGeom>
          <a:solidFill>
            <a:schemeClr val="accent2">
              <a:lumMod val="60000"/>
              <a:lumOff val="4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400" dirty="0" smtClean="0"/>
              <a:t>Protocole de Pereira et al. 2014 8 ou 9 J de P4</a:t>
            </a:r>
          </a:p>
        </p:txBody>
      </p:sp>
      <p:sp>
        <p:nvSpPr>
          <p:cNvPr id="130" name="Text Box 6"/>
          <p:cNvSpPr txBox="1">
            <a:spLocks noChangeArrowheads="1"/>
          </p:cNvSpPr>
          <p:nvPr/>
        </p:nvSpPr>
        <p:spPr bwMode="auto">
          <a:xfrm>
            <a:off x="3919109" y="2597422"/>
            <a:ext cx="2885139"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err="1" smtClean="0">
                <a:solidFill>
                  <a:schemeClr val="tx1"/>
                </a:solidFill>
              </a:rPr>
              <a:t>OVSYNCH</a:t>
            </a:r>
            <a:r>
              <a:rPr lang="fr-BE" altLang="fr-FR" sz="1400" b="1" dirty="0" smtClean="0">
                <a:solidFill>
                  <a:schemeClr val="tx1"/>
                </a:solidFill>
              </a:rPr>
              <a:t>  (</a:t>
            </a:r>
            <a:r>
              <a:rPr lang="fr-BE" altLang="fr-FR" sz="1400" b="1" dirty="0" err="1" smtClean="0">
                <a:solidFill>
                  <a:schemeClr val="tx1"/>
                </a:solidFill>
              </a:rPr>
              <a:t>CIDR</a:t>
            </a:r>
            <a:r>
              <a:rPr lang="fr-BE" altLang="fr-FR" sz="1400" b="1" dirty="0" smtClean="0">
                <a:solidFill>
                  <a:schemeClr val="tx1"/>
                </a:solidFill>
              </a:rPr>
              <a:t> 8J)</a:t>
            </a:r>
            <a:endParaRPr lang="fr-FR" altLang="fr-FR" sz="1400" b="1" dirty="0">
              <a:solidFill>
                <a:schemeClr val="tx1"/>
              </a:solidFill>
            </a:endParaRPr>
          </a:p>
        </p:txBody>
      </p:sp>
      <p:sp>
        <p:nvSpPr>
          <p:cNvPr id="131" name="Text Box 6"/>
          <p:cNvSpPr txBox="1">
            <a:spLocks noChangeArrowheads="1"/>
          </p:cNvSpPr>
          <p:nvPr/>
        </p:nvSpPr>
        <p:spPr bwMode="auto">
          <a:xfrm>
            <a:off x="3347864" y="3679818"/>
            <a:ext cx="404278" cy="307777"/>
          </a:xfrm>
          <a:prstGeom prst="rect">
            <a:avLst/>
          </a:prstGeom>
          <a:solidFill>
            <a:schemeClr val="accent6">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BO</a:t>
            </a:r>
            <a:endParaRPr lang="fr-FR" altLang="fr-FR" sz="1400" b="1" dirty="0">
              <a:solidFill>
                <a:schemeClr val="tx1"/>
              </a:solidFill>
            </a:endParaRPr>
          </a:p>
        </p:txBody>
      </p:sp>
      <p:sp>
        <p:nvSpPr>
          <p:cNvPr id="132" name="Text Box 6"/>
          <p:cNvSpPr txBox="1">
            <a:spLocks noChangeArrowheads="1"/>
          </p:cNvSpPr>
          <p:nvPr/>
        </p:nvSpPr>
        <p:spPr bwMode="auto">
          <a:xfrm>
            <a:off x="6615994" y="3664768"/>
            <a:ext cx="404278" cy="307777"/>
          </a:xfrm>
          <a:prstGeom prst="rect">
            <a:avLst/>
          </a:prstGeom>
          <a:solidFill>
            <a:schemeClr val="accent6">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CO</a:t>
            </a:r>
            <a:endParaRPr lang="fr-FR" altLang="fr-FR" sz="1400" b="1" dirty="0">
              <a:solidFill>
                <a:schemeClr val="tx1"/>
              </a:solidFill>
            </a:endParaRPr>
          </a:p>
        </p:txBody>
      </p:sp>
      <p:sp>
        <p:nvSpPr>
          <p:cNvPr id="133" name="Text Box 6"/>
          <p:cNvSpPr txBox="1">
            <a:spLocks noChangeArrowheads="1"/>
          </p:cNvSpPr>
          <p:nvPr/>
        </p:nvSpPr>
        <p:spPr bwMode="auto">
          <a:xfrm>
            <a:off x="5940152" y="3664769"/>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P</a:t>
            </a:r>
            <a:endParaRPr lang="fr-FR" altLang="fr-FR" sz="1400" b="1" dirty="0"/>
          </a:p>
        </p:txBody>
      </p:sp>
      <p:sp>
        <p:nvSpPr>
          <p:cNvPr id="134" name="Text Box 6"/>
          <p:cNvSpPr txBox="1">
            <a:spLocks noChangeArrowheads="1"/>
          </p:cNvSpPr>
          <p:nvPr/>
        </p:nvSpPr>
        <p:spPr bwMode="auto">
          <a:xfrm>
            <a:off x="3556271" y="3356992"/>
            <a:ext cx="3247978"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err="1" smtClean="0">
                <a:solidFill>
                  <a:schemeClr val="tx1"/>
                </a:solidFill>
              </a:rPr>
              <a:t>OVSYNCH</a:t>
            </a:r>
            <a:r>
              <a:rPr lang="fr-BE" altLang="fr-FR" sz="1400" b="1" dirty="0" smtClean="0">
                <a:solidFill>
                  <a:schemeClr val="tx1"/>
                </a:solidFill>
              </a:rPr>
              <a:t>  (</a:t>
            </a:r>
            <a:r>
              <a:rPr lang="fr-BE" altLang="fr-FR" sz="1400" b="1" dirty="0" err="1" smtClean="0">
                <a:solidFill>
                  <a:schemeClr val="tx1"/>
                </a:solidFill>
              </a:rPr>
              <a:t>CIDR</a:t>
            </a:r>
            <a:r>
              <a:rPr lang="fr-BE" altLang="fr-FR" sz="1400" b="1" dirty="0" smtClean="0">
                <a:solidFill>
                  <a:schemeClr val="tx1"/>
                </a:solidFill>
              </a:rPr>
              <a:t> 9J)</a:t>
            </a:r>
            <a:endParaRPr lang="fr-FR" altLang="fr-FR" sz="1400" b="1" dirty="0">
              <a:solidFill>
                <a:schemeClr val="tx1"/>
              </a:solidFill>
            </a:endParaRPr>
          </a:p>
        </p:txBody>
      </p:sp>
      <p:sp>
        <p:nvSpPr>
          <p:cNvPr id="135" name="Text Box 6"/>
          <p:cNvSpPr txBox="1">
            <a:spLocks noChangeArrowheads="1"/>
          </p:cNvSpPr>
          <p:nvPr/>
        </p:nvSpPr>
        <p:spPr bwMode="auto">
          <a:xfrm>
            <a:off x="7296158" y="2617167"/>
            <a:ext cx="588210"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137" name="ZoneTexte 136"/>
          <p:cNvSpPr txBox="1"/>
          <p:nvPr/>
        </p:nvSpPr>
        <p:spPr>
          <a:xfrm>
            <a:off x="107504" y="4581128"/>
            <a:ext cx="8856984" cy="1446550"/>
          </a:xfrm>
          <a:prstGeom prst="rect">
            <a:avLst/>
          </a:prstGeom>
          <a:solidFill>
            <a:schemeClr val="accent3">
              <a:lumMod val="60000"/>
              <a:lumOff val="40000"/>
            </a:schemeClr>
          </a:solidFill>
          <a:ln>
            <a:solidFill>
              <a:schemeClr val="tx1"/>
            </a:solidFill>
          </a:ln>
        </p:spPr>
        <p:txBody>
          <a:bodyPr wrap="square" rtlCol="0">
            <a:spAutoFit/>
          </a:bodyPr>
          <a:lstStyle/>
          <a:p>
            <a:pPr marL="342900" indent="-342900">
              <a:buFont typeface="Arial" panose="020B0604020202020204" pitchFamily="34" charset="0"/>
              <a:buChar char="•"/>
            </a:pPr>
            <a:r>
              <a:rPr lang="fr-BE" sz="2200" dirty="0" smtClean="0">
                <a:latin typeface="Arial Narrow" panose="020B0606020202030204" pitchFamily="34" charset="0"/>
              </a:rPr>
              <a:t>L’administration de P4 augmente le % de gestation (effet non lié à la [P4] au début</a:t>
            </a:r>
          </a:p>
          <a:p>
            <a:pPr marL="342900" indent="-342900">
              <a:buFont typeface="Arial" panose="020B0604020202020204" pitchFamily="34" charset="0"/>
              <a:buChar char="•"/>
            </a:pPr>
            <a:r>
              <a:rPr lang="fr-BE" sz="2200" dirty="0" smtClean="0">
                <a:latin typeface="Arial Narrow" panose="020B0606020202030204" pitchFamily="34" charset="0"/>
              </a:rPr>
              <a:t>Effet moindre si les vaches non cyclées</a:t>
            </a:r>
          </a:p>
          <a:p>
            <a:pPr marL="342900" indent="-342900">
              <a:buFont typeface="Arial" panose="020B0604020202020204" pitchFamily="34" charset="0"/>
              <a:buChar char="•"/>
            </a:pPr>
            <a:r>
              <a:rPr lang="fr-BE" sz="2200" dirty="0" smtClean="0">
                <a:latin typeface="Arial Narrow" panose="020B0606020202030204" pitchFamily="34" charset="0"/>
              </a:rPr>
              <a:t>Effet comparable si mise en place de deux </a:t>
            </a:r>
            <a:r>
              <a:rPr lang="fr-BE" sz="2200" dirty="0" err="1" smtClean="0">
                <a:latin typeface="Arial Narrow" panose="020B0606020202030204" pitchFamily="34" charset="0"/>
              </a:rPr>
              <a:t>CIDR</a:t>
            </a:r>
            <a:endParaRPr lang="fr-BE" sz="2200" dirty="0" smtClean="0">
              <a:latin typeface="Arial Narrow" panose="020B0606020202030204" pitchFamily="34" charset="0"/>
            </a:endParaRPr>
          </a:p>
          <a:p>
            <a:pPr marL="342900" indent="-342900">
              <a:buFont typeface="Arial" panose="020B0604020202020204" pitchFamily="34" charset="0"/>
              <a:buChar char="•"/>
            </a:pPr>
            <a:r>
              <a:rPr lang="fr-BE" sz="2200" dirty="0" smtClean="0">
                <a:latin typeface="Arial Narrow" panose="020B0606020202030204" pitchFamily="34" charset="0"/>
              </a:rPr>
              <a:t>Un traitement de 9 jours améliore l’expression de l’</a:t>
            </a:r>
            <a:r>
              <a:rPr lang="fr-BE" sz="2200" dirty="0" err="1" smtClean="0">
                <a:latin typeface="Arial Narrow" panose="020B0606020202030204" pitchFamily="34" charset="0"/>
              </a:rPr>
              <a:t>oestrus</a:t>
            </a:r>
            <a:r>
              <a:rPr lang="fr-BE" sz="2200" dirty="0" smtClean="0">
                <a:latin typeface="Arial Narrow" panose="020B0606020202030204" pitchFamily="34" charset="0"/>
              </a:rPr>
              <a:t> et réduit la ME</a:t>
            </a:r>
            <a:endParaRPr lang="fr-BE" sz="2200" dirty="0">
              <a:latin typeface="Arial Narrow" panose="020B0606020202030204" pitchFamily="34" charset="0"/>
            </a:endParaRPr>
          </a:p>
        </p:txBody>
      </p:sp>
      <p:sp>
        <p:nvSpPr>
          <p:cNvPr id="13" name="Espace réservé du numéro de diapositive 12"/>
          <p:cNvSpPr>
            <a:spLocks noGrp="1"/>
          </p:cNvSpPr>
          <p:nvPr>
            <p:ph type="sldNum" sz="quarter" idx="12"/>
          </p:nvPr>
        </p:nvSpPr>
        <p:spPr/>
        <p:txBody>
          <a:bodyPr/>
          <a:lstStyle/>
          <a:p>
            <a:fld id="{B72B7A4D-DE3F-4347-BAA7-8C6A48B1DC3D}" type="slidenum">
              <a:rPr lang="fr-BE" smtClean="0"/>
              <a:t>27</a:t>
            </a:fld>
            <a:endParaRPr lang="fr-BE"/>
          </a:p>
        </p:txBody>
      </p:sp>
    </p:spTree>
    <p:extLst>
      <p:ext uri="{BB962C8B-B14F-4D97-AF65-F5344CB8AC3E}">
        <p14:creationId xmlns:p14="http://schemas.microsoft.com/office/powerpoint/2010/main" val="18303341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à coins arrondis 230"/>
          <p:cNvSpPr/>
          <p:nvPr/>
        </p:nvSpPr>
        <p:spPr>
          <a:xfrm>
            <a:off x="1025084" y="197947"/>
            <a:ext cx="7867395" cy="911020"/>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Comment optimiser la période de dominance </a:t>
            </a:r>
          </a:p>
          <a:p>
            <a:pPr algn="ctr"/>
            <a:r>
              <a:rPr lang="fr-BE" sz="2800" dirty="0" smtClean="0"/>
              <a:t>en </a:t>
            </a:r>
            <a:r>
              <a:rPr lang="fr-BE" sz="2800" dirty="0" err="1" smtClean="0"/>
              <a:t>proestrus</a:t>
            </a:r>
            <a:r>
              <a:rPr lang="fr-BE" sz="2800" dirty="0" smtClean="0"/>
              <a:t>/</a:t>
            </a:r>
            <a:r>
              <a:rPr lang="fr-BE" sz="2800" dirty="0" err="1" smtClean="0"/>
              <a:t>oestrus</a:t>
            </a:r>
            <a:r>
              <a:rPr lang="fr-BE" sz="2800" dirty="0" smtClean="0"/>
              <a:t> ? </a:t>
            </a:r>
          </a:p>
        </p:txBody>
      </p:sp>
      <p:sp>
        <p:nvSpPr>
          <p:cNvPr id="18" name="Rectangle 4"/>
          <p:cNvSpPr>
            <a:spLocks noChangeArrowheads="1"/>
          </p:cNvSpPr>
          <p:nvPr/>
        </p:nvSpPr>
        <p:spPr bwMode="auto">
          <a:xfrm>
            <a:off x="3190067" y="2174034"/>
            <a:ext cx="764970" cy="3849463"/>
          </a:xfrm>
          <a:prstGeom prst="rect">
            <a:avLst/>
          </a:prstGeom>
          <a:solidFill>
            <a:schemeClr val="accent3">
              <a:lumMod val="75000"/>
            </a:schemeClr>
          </a:solidFill>
          <a:ln w="12700">
            <a:solidFill>
              <a:schemeClr val="tx1"/>
            </a:solidFill>
            <a:miter lim="800000"/>
            <a:headEnd/>
            <a:tailEnd/>
          </a:ln>
        </p:spPr>
        <p:txBody>
          <a:bodyPr wrap="none" anchor="ctr"/>
          <a:lstStyle/>
          <a:p>
            <a:pPr algn="ctr"/>
            <a:endParaRPr lang="fr-FR"/>
          </a:p>
        </p:txBody>
      </p:sp>
      <p:cxnSp>
        <p:nvCxnSpPr>
          <p:cNvPr id="19" name="Connecteur droit 62"/>
          <p:cNvCxnSpPr>
            <a:cxnSpLocks noChangeShapeType="1"/>
          </p:cNvCxnSpPr>
          <p:nvPr/>
        </p:nvCxnSpPr>
        <p:spPr bwMode="auto">
          <a:xfrm>
            <a:off x="1025085" y="6146434"/>
            <a:ext cx="0" cy="139841"/>
          </a:xfrm>
          <a:prstGeom prst="line">
            <a:avLst/>
          </a:prstGeom>
          <a:noFill/>
          <a:ln w="9525" algn="ctr">
            <a:solidFill>
              <a:schemeClr val="bg1"/>
            </a:solidFill>
            <a:round/>
            <a:headEnd/>
            <a:tailEnd/>
          </a:ln>
        </p:spPr>
      </p:cxnSp>
      <p:cxnSp>
        <p:nvCxnSpPr>
          <p:cNvPr id="20" name="Connecteur droit 63"/>
          <p:cNvCxnSpPr>
            <a:cxnSpLocks noChangeShapeType="1"/>
          </p:cNvCxnSpPr>
          <p:nvPr/>
        </p:nvCxnSpPr>
        <p:spPr bwMode="auto">
          <a:xfrm>
            <a:off x="1292241" y="6146434"/>
            <a:ext cx="0" cy="139841"/>
          </a:xfrm>
          <a:prstGeom prst="line">
            <a:avLst/>
          </a:prstGeom>
          <a:noFill/>
          <a:ln w="9525" algn="ctr">
            <a:solidFill>
              <a:schemeClr val="bg1"/>
            </a:solidFill>
            <a:round/>
            <a:headEnd/>
            <a:tailEnd/>
          </a:ln>
        </p:spPr>
      </p:cxnSp>
      <p:cxnSp>
        <p:nvCxnSpPr>
          <p:cNvPr id="21" name="Connecteur droit 64"/>
          <p:cNvCxnSpPr>
            <a:cxnSpLocks noChangeShapeType="1"/>
          </p:cNvCxnSpPr>
          <p:nvPr/>
        </p:nvCxnSpPr>
        <p:spPr bwMode="auto">
          <a:xfrm>
            <a:off x="1563776" y="6146434"/>
            <a:ext cx="0" cy="139841"/>
          </a:xfrm>
          <a:prstGeom prst="line">
            <a:avLst/>
          </a:prstGeom>
          <a:noFill/>
          <a:ln w="9525" algn="ctr">
            <a:solidFill>
              <a:schemeClr val="bg1"/>
            </a:solidFill>
            <a:round/>
            <a:headEnd/>
            <a:tailEnd/>
          </a:ln>
        </p:spPr>
      </p:cxnSp>
      <p:cxnSp>
        <p:nvCxnSpPr>
          <p:cNvPr id="22" name="Connecteur droit 65"/>
          <p:cNvCxnSpPr>
            <a:cxnSpLocks noChangeShapeType="1"/>
          </p:cNvCxnSpPr>
          <p:nvPr/>
        </p:nvCxnSpPr>
        <p:spPr bwMode="auto">
          <a:xfrm>
            <a:off x="1832391" y="6146434"/>
            <a:ext cx="0" cy="139841"/>
          </a:xfrm>
          <a:prstGeom prst="line">
            <a:avLst/>
          </a:prstGeom>
          <a:noFill/>
          <a:ln w="9525" algn="ctr">
            <a:solidFill>
              <a:schemeClr val="bg1"/>
            </a:solidFill>
            <a:round/>
            <a:headEnd/>
            <a:tailEnd/>
          </a:ln>
        </p:spPr>
      </p:cxnSp>
      <p:cxnSp>
        <p:nvCxnSpPr>
          <p:cNvPr id="23" name="Connecteur droit 66"/>
          <p:cNvCxnSpPr>
            <a:cxnSpLocks noChangeShapeType="1"/>
          </p:cNvCxnSpPr>
          <p:nvPr/>
        </p:nvCxnSpPr>
        <p:spPr bwMode="auto">
          <a:xfrm>
            <a:off x="2102466" y="6146434"/>
            <a:ext cx="0" cy="139841"/>
          </a:xfrm>
          <a:prstGeom prst="line">
            <a:avLst/>
          </a:prstGeom>
          <a:noFill/>
          <a:ln w="9525" algn="ctr">
            <a:solidFill>
              <a:schemeClr val="bg1"/>
            </a:solidFill>
            <a:round/>
            <a:headEnd/>
            <a:tailEnd/>
          </a:ln>
        </p:spPr>
      </p:cxnSp>
      <p:cxnSp>
        <p:nvCxnSpPr>
          <p:cNvPr id="24" name="Connecteur droit 67"/>
          <p:cNvCxnSpPr>
            <a:cxnSpLocks noChangeShapeType="1"/>
          </p:cNvCxnSpPr>
          <p:nvPr/>
        </p:nvCxnSpPr>
        <p:spPr bwMode="auto">
          <a:xfrm>
            <a:off x="2372542" y="6146434"/>
            <a:ext cx="0" cy="139841"/>
          </a:xfrm>
          <a:prstGeom prst="line">
            <a:avLst/>
          </a:prstGeom>
          <a:noFill/>
          <a:ln w="9525" algn="ctr">
            <a:solidFill>
              <a:schemeClr val="bg1"/>
            </a:solidFill>
            <a:round/>
            <a:headEnd/>
            <a:tailEnd/>
          </a:ln>
        </p:spPr>
      </p:cxnSp>
      <p:cxnSp>
        <p:nvCxnSpPr>
          <p:cNvPr id="25" name="Connecteur droit 68"/>
          <p:cNvCxnSpPr>
            <a:cxnSpLocks noChangeShapeType="1"/>
          </p:cNvCxnSpPr>
          <p:nvPr/>
        </p:nvCxnSpPr>
        <p:spPr bwMode="auto">
          <a:xfrm>
            <a:off x="2642617" y="6146434"/>
            <a:ext cx="0" cy="139841"/>
          </a:xfrm>
          <a:prstGeom prst="line">
            <a:avLst/>
          </a:prstGeom>
          <a:noFill/>
          <a:ln w="9525" algn="ctr">
            <a:solidFill>
              <a:schemeClr val="bg1"/>
            </a:solidFill>
            <a:round/>
            <a:headEnd/>
            <a:tailEnd/>
          </a:ln>
        </p:spPr>
      </p:cxnSp>
      <p:cxnSp>
        <p:nvCxnSpPr>
          <p:cNvPr id="26" name="Connecteur droit 69"/>
          <p:cNvCxnSpPr>
            <a:cxnSpLocks noChangeShapeType="1"/>
          </p:cNvCxnSpPr>
          <p:nvPr/>
        </p:nvCxnSpPr>
        <p:spPr bwMode="auto">
          <a:xfrm>
            <a:off x="2912693" y="6146434"/>
            <a:ext cx="0" cy="139841"/>
          </a:xfrm>
          <a:prstGeom prst="line">
            <a:avLst/>
          </a:prstGeom>
          <a:noFill/>
          <a:ln w="9525" algn="ctr">
            <a:solidFill>
              <a:schemeClr val="bg1"/>
            </a:solidFill>
            <a:round/>
            <a:headEnd/>
            <a:tailEnd/>
          </a:ln>
        </p:spPr>
      </p:cxnSp>
      <p:cxnSp>
        <p:nvCxnSpPr>
          <p:cNvPr id="27" name="Connecteur droit 70"/>
          <p:cNvCxnSpPr>
            <a:cxnSpLocks noChangeShapeType="1"/>
          </p:cNvCxnSpPr>
          <p:nvPr/>
        </p:nvCxnSpPr>
        <p:spPr bwMode="auto">
          <a:xfrm>
            <a:off x="3181308" y="6146434"/>
            <a:ext cx="0" cy="139841"/>
          </a:xfrm>
          <a:prstGeom prst="line">
            <a:avLst/>
          </a:prstGeom>
          <a:noFill/>
          <a:ln w="9525" algn="ctr">
            <a:solidFill>
              <a:schemeClr val="bg1"/>
            </a:solidFill>
            <a:round/>
            <a:headEnd/>
            <a:tailEnd/>
          </a:ln>
        </p:spPr>
      </p:cxnSp>
      <p:cxnSp>
        <p:nvCxnSpPr>
          <p:cNvPr id="28" name="Connecteur droit 71"/>
          <p:cNvCxnSpPr>
            <a:cxnSpLocks noChangeShapeType="1"/>
          </p:cNvCxnSpPr>
          <p:nvPr/>
        </p:nvCxnSpPr>
        <p:spPr bwMode="auto">
          <a:xfrm>
            <a:off x="3449923" y="6146434"/>
            <a:ext cx="0" cy="139841"/>
          </a:xfrm>
          <a:prstGeom prst="line">
            <a:avLst/>
          </a:prstGeom>
          <a:noFill/>
          <a:ln w="9525" algn="ctr">
            <a:solidFill>
              <a:schemeClr val="bg1"/>
            </a:solidFill>
            <a:round/>
            <a:headEnd/>
            <a:tailEnd/>
          </a:ln>
        </p:spPr>
      </p:cxnSp>
      <p:cxnSp>
        <p:nvCxnSpPr>
          <p:cNvPr id="29" name="Connecteur droit 72"/>
          <p:cNvCxnSpPr>
            <a:cxnSpLocks noChangeShapeType="1"/>
          </p:cNvCxnSpPr>
          <p:nvPr/>
        </p:nvCxnSpPr>
        <p:spPr bwMode="auto">
          <a:xfrm>
            <a:off x="3719998" y="6146434"/>
            <a:ext cx="0" cy="139841"/>
          </a:xfrm>
          <a:prstGeom prst="line">
            <a:avLst/>
          </a:prstGeom>
          <a:noFill/>
          <a:ln w="9525" algn="ctr">
            <a:solidFill>
              <a:schemeClr val="bg1"/>
            </a:solidFill>
            <a:round/>
            <a:headEnd/>
            <a:tailEnd/>
          </a:ln>
        </p:spPr>
      </p:cxnSp>
      <p:cxnSp>
        <p:nvCxnSpPr>
          <p:cNvPr id="30" name="Connecteur droit 73"/>
          <p:cNvCxnSpPr>
            <a:cxnSpLocks noChangeShapeType="1"/>
          </p:cNvCxnSpPr>
          <p:nvPr/>
        </p:nvCxnSpPr>
        <p:spPr bwMode="auto">
          <a:xfrm>
            <a:off x="3990074" y="6146434"/>
            <a:ext cx="0" cy="139841"/>
          </a:xfrm>
          <a:prstGeom prst="line">
            <a:avLst/>
          </a:prstGeom>
          <a:noFill/>
          <a:ln w="9525" algn="ctr">
            <a:solidFill>
              <a:schemeClr val="bg1"/>
            </a:solidFill>
            <a:round/>
            <a:headEnd/>
            <a:tailEnd/>
          </a:ln>
        </p:spPr>
      </p:cxnSp>
      <p:sp>
        <p:nvSpPr>
          <p:cNvPr id="31" name="ZoneTexte 96"/>
          <p:cNvSpPr txBox="1">
            <a:spLocks noChangeArrowheads="1"/>
          </p:cNvSpPr>
          <p:nvPr/>
        </p:nvSpPr>
        <p:spPr bwMode="auto">
          <a:xfrm>
            <a:off x="753550"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10</a:t>
            </a:r>
            <a:endParaRPr lang="en-US" sz="1400">
              <a:latin typeface="Arial Narrow" pitchFamily="34" charset="0"/>
            </a:endParaRPr>
          </a:p>
        </p:txBody>
      </p:sp>
      <p:sp>
        <p:nvSpPr>
          <p:cNvPr id="32" name="ZoneTexte 97"/>
          <p:cNvSpPr txBox="1">
            <a:spLocks noChangeArrowheads="1"/>
          </p:cNvSpPr>
          <p:nvPr/>
        </p:nvSpPr>
        <p:spPr bwMode="auto">
          <a:xfrm>
            <a:off x="1025085" y="6286276"/>
            <a:ext cx="310273" cy="297930"/>
          </a:xfrm>
          <a:prstGeom prst="rect">
            <a:avLst/>
          </a:prstGeom>
          <a:noFill/>
          <a:ln w="9525">
            <a:noFill/>
            <a:miter lim="800000"/>
            <a:headEnd/>
            <a:tailEnd/>
          </a:ln>
        </p:spPr>
        <p:txBody>
          <a:bodyPr wrap="none">
            <a:spAutoFit/>
          </a:bodyPr>
          <a:lstStyle/>
          <a:p>
            <a:r>
              <a:rPr lang="fr-BE" sz="1400">
                <a:latin typeface="Arial Narrow" pitchFamily="34" charset="0"/>
              </a:rPr>
              <a:t>11</a:t>
            </a:r>
            <a:endParaRPr lang="en-US" sz="1400">
              <a:latin typeface="Arial Narrow" pitchFamily="34" charset="0"/>
            </a:endParaRPr>
          </a:p>
        </p:txBody>
      </p:sp>
      <p:sp>
        <p:nvSpPr>
          <p:cNvPr id="33" name="ZoneTexte 98"/>
          <p:cNvSpPr txBox="1">
            <a:spLocks noChangeArrowheads="1"/>
          </p:cNvSpPr>
          <p:nvPr/>
        </p:nvSpPr>
        <p:spPr bwMode="auto">
          <a:xfrm>
            <a:off x="1292241"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12</a:t>
            </a:r>
            <a:endParaRPr lang="en-US" sz="1400">
              <a:latin typeface="Arial Narrow" pitchFamily="34" charset="0"/>
            </a:endParaRPr>
          </a:p>
        </p:txBody>
      </p:sp>
      <p:sp>
        <p:nvSpPr>
          <p:cNvPr id="34" name="ZoneTexte 99"/>
          <p:cNvSpPr txBox="1">
            <a:spLocks noChangeArrowheads="1"/>
          </p:cNvSpPr>
          <p:nvPr/>
        </p:nvSpPr>
        <p:spPr bwMode="auto">
          <a:xfrm>
            <a:off x="1563776"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13</a:t>
            </a:r>
            <a:endParaRPr lang="en-US" sz="1400">
              <a:latin typeface="Arial Narrow" pitchFamily="34" charset="0"/>
            </a:endParaRPr>
          </a:p>
        </p:txBody>
      </p:sp>
      <p:sp>
        <p:nvSpPr>
          <p:cNvPr id="35" name="ZoneTexte 100"/>
          <p:cNvSpPr txBox="1">
            <a:spLocks noChangeArrowheads="1"/>
          </p:cNvSpPr>
          <p:nvPr/>
        </p:nvSpPr>
        <p:spPr bwMode="auto">
          <a:xfrm>
            <a:off x="1832391"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14</a:t>
            </a:r>
            <a:endParaRPr lang="en-US" sz="1400">
              <a:latin typeface="Arial Narrow" pitchFamily="34" charset="0"/>
            </a:endParaRPr>
          </a:p>
        </p:txBody>
      </p:sp>
      <p:sp>
        <p:nvSpPr>
          <p:cNvPr id="36" name="ZoneTexte 101"/>
          <p:cNvSpPr txBox="1">
            <a:spLocks noChangeArrowheads="1"/>
          </p:cNvSpPr>
          <p:nvPr/>
        </p:nvSpPr>
        <p:spPr bwMode="auto">
          <a:xfrm>
            <a:off x="2102466"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15</a:t>
            </a:r>
            <a:endParaRPr lang="en-US" sz="1400">
              <a:latin typeface="Arial Narrow" pitchFamily="34" charset="0"/>
            </a:endParaRPr>
          </a:p>
        </p:txBody>
      </p:sp>
      <p:sp>
        <p:nvSpPr>
          <p:cNvPr id="37" name="ZoneTexte 102"/>
          <p:cNvSpPr txBox="1">
            <a:spLocks noChangeArrowheads="1"/>
          </p:cNvSpPr>
          <p:nvPr/>
        </p:nvSpPr>
        <p:spPr bwMode="auto">
          <a:xfrm>
            <a:off x="2372542"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16</a:t>
            </a:r>
            <a:endParaRPr lang="en-US" sz="1400">
              <a:latin typeface="Arial Narrow" pitchFamily="34" charset="0"/>
            </a:endParaRPr>
          </a:p>
        </p:txBody>
      </p:sp>
      <p:sp>
        <p:nvSpPr>
          <p:cNvPr id="38" name="ZoneTexte 103"/>
          <p:cNvSpPr txBox="1">
            <a:spLocks noChangeArrowheads="1"/>
          </p:cNvSpPr>
          <p:nvPr/>
        </p:nvSpPr>
        <p:spPr bwMode="auto">
          <a:xfrm>
            <a:off x="2642617"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17</a:t>
            </a:r>
            <a:endParaRPr lang="en-US" sz="1400">
              <a:latin typeface="Arial Narrow" pitchFamily="34" charset="0"/>
            </a:endParaRPr>
          </a:p>
        </p:txBody>
      </p:sp>
      <p:sp>
        <p:nvSpPr>
          <p:cNvPr id="39" name="ZoneTexte 104"/>
          <p:cNvSpPr txBox="1">
            <a:spLocks noChangeArrowheads="1"/>
          </p:cNvSpPr>
          <p:nvPr/>
        </p:nvSpPr>
        <p:spPr bwMode="auto">
          <a:xfrm>
            <a:off x="2912693"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18</a:t>
            </a:r>
            <a:endParaRPr lang="en-US" sz="1400">
              <a:latin typeface="Arial Narrow" pitchFamily="34" charset="0"/>
            </a:endParaRPr>
          </a:p>
        </p:txBody>
      </p:sp>
      <p:sp>
        <p:nvSpPr>
          <p:cNvPr id="40" name="ZoneTexte 105"/>
          <p:cNvSpPr txBox="1">
            <a:spLocks noChangeArrowheads="1"/>
          </p:cNvSpPr>
          <p:nvPr/>
        </p:nvSpPr>
        <p:spPr bwMode="auto">
          <a:xfrm>
            <a:off x="3181308"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19</a:t>
            </a:r>
            <a:endParaRPr lang="en-US" sz="1400">
              <a:latin typeface="Arial Narrow" pitchFamily="34" charset="0"/>
            </a:endParaRPr>
          </a:p>
        </p:txBody>
      </p:sp>
      <p:sp>
        <p:nvSpPr>
          <p:cNvPr id="41" name="ZoneTexte 106"/>
          <p:cNvSpPr txBox="1">
            <a:spLocks noChangeArrowheads="1"/>
          </p:cNvSpPr>
          <p:nvPr/>
        </p:nvSpPr>
        <p:spPr bwMode="auto">
          <a:xfrm>
            <a:off x="3449923"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20</a:t>
            </a:r>
            <a:endParaRPr lang="en-US" sz="1400">
              <a:latin typeface="Arial Narrow" pitchFamily="34" charset="0"/>
            </a:endParaRPr>
          </a:p>
        </p:txBody>
      </p:sp>
      <p:sp>
        <p:nvSpPr>
          <p:cNvPr id="42" name="ZoneTexte 107"/>
          <p:cNvSpPr txBox="1">
            <a:spLocks noChangeArrowheads="1"/>
          </p:cNvSpPr>
          <p:nvPr/>
        </p:nvSpPr>
        <p:spPr bwMode="auto">
          <a:xfrm>
            <a:off x="3719998" y="6286276"/>
            <a:ext cx="320179" cy="297930"/>
          </a:xfrm>
          <a:prstGeom prst="rect">
            <a:avLst/>
          </a:prstGeom>
          <a:noFill/>
          <a:ln w="9525">
            <a:noFill/>
            <a:miter lim="800000"/>
            <a:headEnd/>
            <a:tailEnd/>
          </a:ln>
        </p:spPr>
        <p:txBody>
          <a:bodyPr wrap="none">
            <a:spAutoFit/>
          </a:bodyPr>
          <a:lstStyle/>
          <a:p>
            <a:r>
              <a:rPr lang="fr-BE" sz="1400">
                <a:latin typeface="Arial Narrow" pitchFamily="34" charset="0"/>
              </a:rPr>
              <a:t>21</a:t>
            </a:r>
            <a:endParaRPr lang="en-US" sz="1400">
              <a:latin typeface="Arial Narrow" pitchFamily="34" charset="0"/>
            </a:endParaRPr>
          </a:p>
        </p:txBody>
      </p:sp>
      <p:cxnSp>
        <p:nvCxnSpPr>
          <p:cNvPr id="43" name="Connecteur droit 73"/>
          <p:cNvCxnSpPr>
            <a:cxnSpLocks noChangeShapeType="1"/>
          </p:cNvCxnSpPr>
          <p:nvPr/>
        </p:nvCxnSpPr>
        <p:spPr bwMode="auto">
          <a:xfrm>
            <a:off x="4247011" y="6175632"/>
            <a:ext cx="0" cy="138304"/>
          </a:xfrm>
          <a:prstGeom prst="line">
            <a:avLst/>
          </a:prstGeom>
          <a:noFill/>
          <a:ln w="9525" algn="ctr">
            <a:solidFill>
              <a:schemeClr val="bg1"/>
            </a:solidFill>
            <a:round/>
            <a:headEnd/>
            <a:tailEnd/>
          </a:ln>
        </p:spPr>
      </p:cxnSp>
      <p:sp>
        <p:nvSpPr>
          <p:cNvPr id="44" name="ZoneTexte 107"/>
          <p:cNvSpPr txBox="1">
            <a:spLocks noChangeArrowheads="1"/>
          </p:cNvSpPr>
          <p:nvPr/>
        </p:nvSpPr>
        <p:spPr bwMode="auto">
          <a:xfrm>
            <a:off x="4036790" y="6284738"/>
            <a:ext cx="245000" cy="297930"/>
          </a:xfrm>
          <a:prstGeom prst="rect">
            <a:avLst/>
          </a:prstGeom>
          <a:noFill/>
          <a:ln w="9525">
            <a:noFill/>
            <a:miter lim="800000"/>
            <a:headEnd/>
            <a:tailEnd/>
          </a:ln>
        </p:spPr>
        <p:txBody>
          <a:bodyPr wrap="none">
            <a:spAutoFit/>
          </a:bodyPr>
          <a:lstStyle/>
          <a:p>
            <a:r>
              <a:rPr lang="fr-BE" sz="1400">
                <a:latin typeface="Arial Narrow" pitchFamily="34" charset="0"/>
              </a:rPr>
              <a:t>0</a:t>
            </a:r>
            <a:endParaRPr lang="en-US" sz="1400">
              <a:latin typeface="Arial Narrow" pitchFamily="34" charset="0"/>
            </a:endParaRPr>
          </a:p>
        </p:txBody>
      </p:sp>
      <p:grpSp>
        <p:nvGrpSpPr>
          <p:cNvPr id="45" name="Group 142"/>
          <p:cNvGrpSpPr>
            <a:grpSpLocks/>
          </p:cNvGrpSpPr>
          <p:nvPr/>
        </p:nvGrpSpPr>
        <p:grpSpPr bwMode="auto">
          <a:xfrm>
            <a:off x="1203189" y="5937441"/>
            <a:ext cx="265696" cy="138304"/>
            <a:chOff x="2381" y="2024"/>
            <a:chExt cx="271" cy="136"/>
          </a:xfrm>
        </p:grpSpPr>
        <p:sp>
          <p:nvSpPr>
            <p:cNvPr id="172" name="Oval 14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3" name="Oval 14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4" name="Oval 14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5" name="Oval 14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6" name="Oval 14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6" name="Group 148"/>
          <p:cNvGrpSpPr>
            <a:grpSpLocks/>
          </p:cNvGrpSpPr>
          <p:nvPr/>
        </p:nvGrpSpPr>
        <p:grpSpPr bwMode="auto">
          <a:xfrm>
            <a:off x="938953" y="5937441"/>
            <a:ext cx="265696" cy="138304"/>
            <a:chOff x="2381" y="2024"/>
            <a:chExt cx="271" cy="136"/>
          </a:xfrm>
        </p:grpSpPr>
        <p:sp>
          <p:nvSpPr>
            <p:cNvPr id="167" name="Oval 14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8" name="Oval 15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9" name="Oval 15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0" name="Oval 15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1" name="Oval 15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7" name="Group 154"/>
          <p:cNvGrpSpPr>
            <a:grpSpLocks/>
          </p:cNvGrpSpPr>
          <p:nvPr/>
        </p:nvGrpSpPr>
        <p:grpSpPr bwMode="auto">
          <a:xfrm>
            <a:off x="738951" y="5937441"/>
            <a:ext cx="265696" cy="138304"/>
            <a:chOff x="2381" y="2024"/>
            <a:chExt cx="271" cy="136"/>
          </a:xfrm>
        </p:grpSpPr>
        <p:sp>
          <p:nvSpPr>
            <p:cNvPr id="162" name="Oval 15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3" name="Oval 15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4" name="Oval 15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5" name="Oval 15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6" name="Oval 15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8" name="Group 178"/>
          <p:cNvGrpSpPr>
            <a:grpSpLocks/>
          </p:cNvGrpSpPr>
          <p:nvPr/>
        </p:nvGrpSpPr>
        <p:grpSpPr bwMode="auto">
          <a:xfrm>
            <a:off x="2727289" y="5937441"/>
            <a:ext cx="265696" cy="138304"/>
            <a:chOff x="2381" y="2024"/>
            <a:chExt cx="271" cy="136"/>
          </a:xfrm>
        </p:grpSpPr>
        <p:sp>
          <p:nvSpPr>
            <p:cNvPr id="157" name="Oval 17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8" name="Oval 18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9" name="Oval 18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0" name="Oval 18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1" name="Oval 18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9" name="Group 184"/>
          <p:cNvGrpSpPr>
            <a:grpSpLocks/>
          </p:cNvGrpSpPr>
          <p:nvPr/>
        </p:nvGrpSpPr>
        <p:grpSpPr bwMode="auto">
          <a:xfrm>
            <a:off x="2463054" y="5937441"/>
            <a:ext cx="265696" cy="138304"/>
            <a:chOff x="2381" y="2024"/>
            <a:chExt cx="271" cy="136"/>
          </a:xfrm>
        </p:grpSpPr>
        <p:sp>
          <p:nvSpPr>
            <p:cNvPr id="152" name="Oval 18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3" name="Oval 18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4" name="Oval 18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5" name="Oval 18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6" name="Oval 18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0" name="Group 190"/>
          <p:cNvGrpSpPr>
            <a:grpSpLocks/>
          </p:cNvGrpSpPr>
          <p:nvPr/>
        </p:nvGrpSpPr>
        <p:grpSpPr bwMode="auto">
          <a:xfrm>
            <a:off x="2263052" y="5937441"/>
            <a:ext cx="265696" cy="138304"/>
            <a:chOff x="2381" y="2024"/>
            <a:chExt cx="271" cy="136"/>
          </a:xfrm>
        </p:grpSpPr>
        <p:sp>
          <p:nvSpPr>
            <p:cNvPr id="147" name="Oval 19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8" name="Oval 19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9" name="Oval 19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0" name="Oval 19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1" name="Oval 19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1" name="Group 196"/>
          <p:cNvGrpSpPr>
            <a:grpSpLocks/>
          </p:cNvGrpSpPr>
          <p:nvPr/>
        </p:nvGrpSpPr>
        <p:grpSpPr bwMode="auto">
          <a:xfrm>
            <a:off x="1998816" y="5937441"/>
            <a:ext cx="265696" cy="138304"/>
            <a:chOff x="2381" y="2024"/>
            <a:chExt cx="271" cy="136"/>
          </a:xfrm>
        </p:grpSpPr>
        <p:sp>
          <p:nvSpPr>
            <p:cNvPr id="142" name="Oval 19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3" name="Oval 19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4" name="Oval 19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5" name="Oval 20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6" name="Oval 20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2" name="Group 202"/>
          <p:cNvGrpSpPr>
            <a:grpSpLocks/>
          </p:cNvGrpSpPr>
          <p:nvPr/>
        </p:nvGrpSpPr>
        <p:grpSpPr bwMode="auto">
          <a:xfrm>
            <a:off x="1734580" y="5937441"/>
            <a:ext cx="265696" cy="138304"/>
            <a:chOff x="2381" y="2024"/>
            <a:chExt cx="271" cy="136"/>
          </a:xfrm>
        </p:grpSpPr>
        <p:sp>
          <p:nvSpPr>
            <p:cNvPr id="137" name="Oval 20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8" name="Oval 20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9" name="Oval 20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0" name="Oval 20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1" name="Oval 20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3" name="Group 208"/>
          <p:cNvGrpSpPr>
            <a:grpSpLocks/>
          </p:cNvGrpSpPr>
          <p:nvPr/>
        </p:nvGrpSpPr>
        <p:grpSpPr bwMode="auto">
          <a:xfrm>
            <a:off x="1468884" y="5937441"/>
            <a:ext cx="265696" cy="138304"/>
            <a:chOff x="2381" y="2024"/>
            <a:chExt cx="271" cy="136"/>
          </a:xfrm>
        </p:grpSpPr>
        <p:sp>
          <p:nvSpPr>
            <p:cNvPr id="132" name="Oval 20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3" name="Oval 21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4" name="Oval 21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5" name="Oval 21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6" name="Oval 21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4" name="Group 214"/>
          <p:cNvGrpSpPr>
            <a:grpSpLocks/>
          </p:cNvGrpSpPr>
          <p:nvPr/>
        </p:nvGrpSpPr>
        <p:grpSpPr bwMode="auto">
          <a:xfrm>
            <a:off x="3920000" y="5937441"/>
            <a:ext cx="265696" cy="138304"/>
            <a:chOff x="2381" y="2024"/>
            <a:chExt cx="271" cy="136"/>
          </a:xfrm>
        </p:grpSpPr>
        <p:sp>
          <p:nvSpPr>
            <p:cNvPr id="127" name="Oval 21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8" name="Oval 21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9" name="Oval 21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0" name="Oval 21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1" name="Oval 21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5" name="Group 220"/>
          <p:cNvGrpSpPr>
            <a:grpSpLocks/>
          </p:cNvGrpSpPr>
          <p:nvPr/>
        </p:nvGrpSpPr>
        <p:grpSpPr bwMode="auto">
          <a:xfrm>
            <a:off x="3719998" y="5937441"/>
            <a:ext cx="265696" cy="138304"/>
            <a:chOff x="2381" y="2024"/>
            <a:chExt cx="271" cy="136"/>
          </a:xfrm>
        </p:grpSpPr>
        <p:sp>
          <p:nvSpPr>
            <p:cNvPr id="122" name="Oval 22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3" name="Oval 22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4" name="Oval 22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5" name="Oval 22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6" name="Oval 22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6" name="Group 226"/>
          <p:cNvGrpSpPr>
            <a:grpSpLocks/>
          </p:cNvGrpSpPr>
          <p:nvPr/>
        </p:nvGrpSpPr>
        <p:grpSpPr bwMode="auto">
          <a:xfrm>
            <a:off x="3455763" y="5937441"/>
            <a:ext cx="265696" cy="138304"/>
            <a:chOff x="2381" y="2024"/>
            <a:chExt cx="271" cy="136"/>
          </a:xfrm>
        </p:grpSpPr>
        <p:sp>
          <p:nvSpPr>
            <p:cNvPr id="117" name="Oval 22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8" name="Oval 22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9" name="Oval 22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0" name="Oval 23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1" name="Oval 23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7" name="Group 232"/>
          <p:cNvGrpSpPr>
            <a:grpSpLocks/>
          </p:cNvGrpSpPr>
          <p:nvPr/>
        </p:nvGrpSpPr>
        <p:grpSpPr bwMode="auto">
          <a:xfrm>
            <a:off x="3191527" y="5937441"/>
            <a:ext cx="265696" cy="138304"/>
            <a:chOff x="2381" y="2024"/>
            <a:chExt cx="271" cy="136"/>
          </a:xfrm>
        </p:grpSpPr>
        <p:sp>
          <p:nvSpPr>
            <p:cNvPr id="112" name="Oval 23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3" name="Oval 23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4" name="Oval 23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5" name="Oval 23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6" name="Oval 23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8" name="Group 238"/>
          <p:cNvGrpSpPr>
            <a:grpSpLocks/>
          </p:cNvGrpSpPr>
          <p:nvPr/>
        </p:nvGrpSpPr>
        <p:grpSpPr bwMode="auto">
          <a:xfrm>
            <a:off x="2925831" y="5937441"/>
            <a:ext cx="265696" cy="138304"/>
            <a:chOff x="2381" y="2024"/>
            <a:chExt cx="271" cy="136"/>
          </a:xfrm>
        </p:grpSpPr>
        <p:sp>
          <p:nvSpPr>
            <p:cNvPr id="107" name="Oval 23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8" name="Oval 24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9" name="Oval 24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0" name="Oval 24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1" name="Oval 24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60" name="Group 296"/>
          <p:cNvGrpSpPr>
            <a:grpSpLocks/>
          </p:cNvGrpSpPr>
          <p:nvPr/>
        </p:nvGrpSpPr>
        <p:grpSpPr bwMode="auto">
          <a:xfrm>
            <a:off x="938953" y="5519456"/>
            <a:ext cx="331389" cy="417986"/>
            <a:chOff x="975" y="3158"/>
            <a:chExt cx="227" cy="272"/>
          </a:xfrm>
        </p:grpSpPr>
        <p:sp>
          <p:nvSpPr>
            <p:cNvPr id="98" name="Oval 29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99" name="Oval 298"/>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0" name="Oval 299"/>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1" name="Oval 300"/>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2" name="Oval 301"/>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3" name="Oval 302"/>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4" name="Oval 303"/>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5" name="Oval 304"/>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6" name="Oval 305"/>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grpSp>
      <p:sp>
        <p:nvSpPr>
          <p:cNvPr id="61" name="Oval 306"/>
          <p:cNvSpPr>
            <a:spLocks noChangeArrowheads="1"/>
          </p:cNvSpPr>
          <p:nvPr/>
        </p:nvSpPr>
        <p:spPr bwMode="auto">
          <a:xfrm rot="558167">
            <a:off x="1944159" y="3895239"/>
            <a:ext cx="462777" cy="488674"/>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grpSp>
        <p:nvGrpSpPr>
          <p:cNvPr id="62" name="Group 318"/>
          <p:cNvGrpSpPr>
            <a:grpSpLocks/>
          </p:cNvGrpSpPr>
          <p:nvPr/>
        </p:nvGrpSpPr>
        <p:grpSpPr bwMode="auto">
          <a:xfrm>
            <a:off x="2411760" y="3140968"/>
            <a:ext cx="985410" cy="800628"/>
            <a:chOff x="3673" y="1783"/>
            <a:chExt cx="675" cy="521"/>
          </a:xfrm>
        </p:grpSpPr>
        <p:sp>
          <p:nvSpPr>
            <p:cNvPr id="95" name="Oval 319"/>
            <p:cNvSpPr>
              <a:spLocks noChangeArrowheads="1"/>
            </p:cNvSpPr>
            <p:nvPr/>
          </p:nvSpPr>
          <p:spPr bwMode="auto">
            <a:xfrm rot="558167">
              <a:off x="3673" y="1987"/>
              <a:ext cx="317" cy="317"/>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96" name="Oval 320"/>
            <p:cNvSpPr>
              <a:spLocks noChangeArrowheads="1"/>
            </p:cNvSpPr>
            <p:nvPr/>
          </p:nvSpPr>
          <p:spPr bwMode="auto">
            <a:xfrm rot="558167">
              <a:off x="3986" y="1783"/>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grpSp>
      <p:sp>
        <p:nvSpPr>
          <p:cNvPr id="63" name="Oval 327"/>
          <p:cNvSpPr>
            <a:spLocks noChangeArrowheads="1"/>
          </p:cNvSpPr>
          <p:nvPr/>
        </p:nvSpPr>
        <p:spPr bwMode="auto">
          <a:xfrm>
            <a:off x="1467425" y="4334651"/>
            <a:ext cx="398543" cy="417986"/>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sp>
        <p:nvSpPr>
          <p:cNvPr id="64" name="Oval 330"/>
          <p:cNvSpPr>
            <a:spLocks noChangeArrowheads="1"/>
          </p:cNvSpPr>
          <p:nvPr/>
        </p:nvSpPr>
        <p:spPr bwMode="auto">
          <a:xfrm rot="655987">
            <a:off x="1054978" y="5059922"/>
            <a:ext cx="264235" cy="279682"/>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5" name="Oval 331"/>
          <p:cNvSpPr>
            <a:spLocks noChangeArrowheads="1"/>
          </p:cNvSpPr>
          <p:nvPr/>
        </p:nvSpPr>
        <p:spPr bwMode="auto">
          <a:xfrm rot="655987">
            <a:off x="1157261" y="4867998"/>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6" name="Oval 332"/>
          <p:cNvSpPr>
            <a:spLocks noChangeArrowheads="1"/>
          </p:cNvSpPr>
          <p:nvPr/>
        </p:nvSpPr>
        <p:spPr bwMode="auto">
          <a:xfrm rot="655987">
            <a:off x="1325354" y="4689321"/>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7" name="Oval 339"/>
          <p:cNvSpPr>
            <a:spLocks noChangeArrowheads="1"/>
          </p:cNvSpPr>
          <p:nvPr/>
        </p:nvSpPr>
        <p:spPr bwMode="auto">
          <a:xfrm>
            <a:off x="938953" y="5310464"/>
            <a:ext cx="264235" cy="278145"/>
          </a:xfrm>
          <a:prstGeom prst="ellipse">
            <a:avLst/>
          </a:prstGeom>
          <a:solidFill>
            <a:srgbClr val="FF9933"/>
          </a:solidFill>
          <a:ln w="9525">
            <a:solidFill>
              <a:schemeClr val="tx1"/>
            </a:solidFill>
            <a:round/>
            <a:headEnd/>
            <a:tailEnd/>
          </a:ln>
        </p:spPr>
        <p:txBody>
          <a:bodyPr wrap="none" anchor="ctr"/>
          <a:lstStyle/>
          <a:p>
            <a:pPr algn="ctr"/>
            <a:endParaRPr lang="fr-FR"/>
          </a:p>
        </p:txBody>
      </p:sp>
      <p:grpSp>
        <p:nvGrpSpPr>
          <p:cNvPr id="73" name="Group 365"/>
          <p:cNvGrpSpPr>
            <a:grpSpLocks/>
          </p:cNvGrpSpPr>
          <p:nvPr/>
        </p:nvGrpSpPr>
        <p:grpSpPr bwMode="auto">
          <a:xfrm>
            <a:off x="2792984" y="2452323"/>
            <a:ext cx="397084" cy="3625103"/>
            <a:chOff x="3969" y="1207"/>
            <a:chExt cx="272" cy="2359"/>
          </a:xfrm>
        </p:grpSpPr>
        <p:sp>
          <p:nvSpPr>
            <p:cNvPr id="92" name="AutoShape 359"/>
            <p:cNvSpPr>
              <a:spLocks noChangeArrowheads="1"/>
            </p:cNvSpPr>
            <p:nvPr/>
          </p:nvSpPr>
          <p:spPr bwMode="auto">
            <a:xfrm>
              <a:off x="3969" y="2523"/>
              <a:ext cx="91" cy="1043"/>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3" name="AutoShape 360"/>
            <p:cNvSpPr>
              <a:spLocks noChangeArrowheads="1"/>
            </p:cNvSpPr>
            <p:nvPr/>
          </p:nvSpPr>
          <p:spPr bwMode="auto">
            <a:xfrm>
              <a:off x="4059" y="1706"/>
              <a:ext cx="91" cy="1860"/>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4" name="AutoShape 361"/>
            <p:cNvSpPr>
              <a:spLocks noChangeArrowheads="1"/>
            </p:cNvSpPr>
            <p:nvPr/>
          </p:nvSpPr>
          <p:spPr bwMode="auto">
            <a:xfrm>
              <a:off x="4150" y="1207"/>
              <a:ext cx="91" cy="2359"/>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grpSp>
      <p:cxnSp>
        <p:nvCxnSpPr>
          <p:cNvPr id="74" name="Connecteur droit 50"/>
          <p:cNvCxnSpPr>
            <a:cxnSpLocks noChangeShapeType="1"/>
          </p:cNvCxnSpPr>
          <p:nvPr/>
        </p:nvCxnSpPr>
        <p:spPr bwMode="auto">
          <a:xfrm>
            <a:off x="738951" y="6074977"/>
            <a:ext cx="3664995" cy="1383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Connecteur droit 62"/>
          <p:cNvCxnSpPr>
            <a:cxnSpLocks noChangeShapeType="1"/>
          </p:cNvCxnSpPr>
          <p:nvPr/>
        </p:nvCxnSpPr>
        <p:spPr bwMode="auto">
          <a:xfrm>
            <a:off x="1001727"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 name="Connecteur droit 63"/>
          <p:cNvCxnSpPr>
            <a:cxnSpLocks noChangeShapeType="1"/>
          </p:cNvCxnSpPr>
          <p:nvPr/>
        </p:nvCxnSpPr>
        <p:spPr bwMode="auto">
          <a:xfrm>
            <a:off x="1268883"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7" name="Connecteur droit 64"/>
          <p:cNvCxnSpPr>
            <a:cxnSpLocks noChangeShapeType="1"/>
          </p:cNvCxnSpPr>
          <p:nvPr/>
        </p:nvCxnSpPr>
        <p:spPr bwMode="auto">
          <a:xfrm>
            <a:off x="1540418"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8" name="Connecteur droit 65"/>
          <p:cNvCxnSpPr>
            <a:cxnSpLocks noChangeShapeType="1"/>
          </p:cNvCxnSpPr>
          <p:nvPr/>
        </p:nvCxnSpPr>
        <p:spPr bwMode="auto">
          <a:xfrm>
            <a:off x="1809034"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9" name="Connecteur droit 66"/>
          <p:cNvCxnSpPr>
            <a:cxnSpLocks noChangeShapeType="1"/>
          </p:cNvCxnSpPr>
          <p:nvPr/>
        </p:nvCxnSpPr>
        <p:spPr bwMode="auto">
          <a:xfrm>
            <a:off x="2079108"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 name="Connecteur droit 67"/>
          <p:cNvCxnSpPr>
            <a:cxnSpLocks noChangeShapeType="1"/>
          </p:cNvCxnSpPr>
          <p:nvPr/>
        </p:nvCxnSpPr>
        <p:spPr bwMode="auto">
          <a:xfrm>
            <a:off x="2349184"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1" name="Connecteur droit 68"/>
          <p:cNvCxnSpPr>
            <a:cxnSpLocks noChangeShapeType="1"/>
          </p:cNvCxnSpPr>
          <p:nvPr/>
        </p:nvCxnSpPr>
        <p:spPr bwMode="auto">
          <a:xfrm>
            <a:off x="2619259"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2" name="Connecteur droit 69"/>
          <p:cNvCxnSpPr>
            <a:cxnSpLocks noChangeShapeType="1"/>
          </p:cNvCxnSpPr>
          <p:nvPr/>
        </p:nvCxnSpPr>
        <p:spPr bwMode="auto">
          <a:xfrm>
            <a:off x="2889335"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3" name="Connecteur droit 70"/>
          <p:cNvCxnSpPr>
            <a:cxnSpLocks noChangeShapeType="1"/>
          </p:cNvCxnSpPr>
          <p:nvPr/>
        </p:nvCxnSpPr>
        <p:spPr bwMode="auto">
          <a:xfrm>
            <a:off x="3157950"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4" name="Connecteur droit 71"/>
          <p:cNvCxnSpPr>
            <a:cxnSpLocks noChangeShapeType="1"/>
          </p:cNvCxnSpPr>
          <p:nvPr/>
        </p:nvCxnSpPr>
        <p:spPr bwMode="auto">
          <a:xfrm>
            <a:off x="3426566"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5" name="Connecteur droit 72"/>
          <p:cNvCxnSpPr>
            <a:cxnSpLocks noChangeShapeType="1"/>
          </p:cNvCxnSpPr>
          <p:nvPr/>
        </p:nvCxnSpPr>
        <p:spPr bwMode="auto">
          <a:xfrm>
            <a:off x="3696640"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Connecteur droit 73"/>
          <p:cNvCxnSpPr>
            <a:cxnSpLocks noChangeShapeType="1"/>
          </p:cNvCxnSpPr>
          <p:nvPr/>
        </p:nvCxnSpPr>
        <p:spPr bwMode="auto">
          <a:xfrm>
            <a:off x="3966716" y="6045779"/>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7" name="Connecteur droit 73"/>
          <p:cNvCxnSpPr>
            <a:cxnSpLocks noChangeShapeType="1"/>
          </p:cNvCxnSpPr>
          <p:nvPr/>
        </p:nvCxnSpPr>
        <p:spPr bwMode="auto">
          <a:xfrm>
            <a:off x="4223653" y="6074977"/>
            <a:ext cx="0" cy="13830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78" name="Group 151"/>
          <p:cNvGrpSpPr>
            <a:grpSpLocks/>
          </p:cNvGrpSpPr>
          <p:nvPr/>
        </p:nvGrpSpPr>
        <p:grpSpPr bwMode="auto">
          <a:xfrm>
            <a:off x="243105" y="1583880"/>
            <a:ext cx="561976" cy="4524375"/>
            <a:chOff x="476" y="572"/>
            <a:chExt cx="354" cy="2850"/>
          </a:xfrm>
        </p:grpSpPr>
        <p:sp>
          <p:nvSpPr>
            <p:cNvPr id="179" name="Text Box 128"/>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180" name="Group 150"/>
            <p:cNvGrpSpPr>
              <a:grpSpLocks/>
            </p:cNvGrpSpPr>
            <p:nvPr/>
          </p:nvGrpSpPr>
          <p:grpSpPr bwMode="auto">
            <a:xfrm>
              <a:off x="476" y="572"/>
              <a:ext cx="354" cy="2800"/>
              <a:chOff x="463" y="675"/>
              <a:chExt cx="354" cy="2800"/>
            </a:xfrm>
          </p:grpSpPr>
          <p:grpSp>
            <p:nvGrpSpPr>
              <p:cNvPr id="181" name="Group 147"/>
              <p:cNvGrpSpPr>
                <a:grpSpLocks/>
              </p:cNvGrpSpPr>
              <p:nvPr/>
            </p:nvGrpSpPr>
            <p:grpSpPr bwMode="auto">
              <a:xfrm>
                <a:off x="521" y="935"/>
                <a:ext cx="296" cy="2540"/>
                <a:chOff x="521" y="935"/>
                <a:chExt cx="296" cy="2540"/>
              </a:xfrm>
            </p:grpSpPr>
            <p:sp>
              <p:nvSpPr>
                <p:cNvPr id="183" name="Line 108"/>
                <p:cNvSpPr>
                  <a:spLocks noChangeShapeType="1"/>
                </p:cNvSpPr>
                <p:nvPr/>
              </p:nvSpPr>
              <p:spPr bwMode="auto">
                <a:xfrm flipV="1">
                  <a:off x="521" y="981"/>
                  <a:ext cx="0" cy="249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4" name="Line 109"/>
                <p:cNvSpPr>
                  <a:spLocks noChangeShapeType="1"/>
                </p:cNvSpPr>
                <p:nvPr/>
              </p:nvSpPr>
              <p:spPr bwMode="auto">
                <a:xfrm>
                  <a:off x="521" y="347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5" name="Line 110"/>
                <p:cNvSpPr>
                  <a:spLocks noChangeShapeType="1"/>
                </p:cNvSpPr>
                <p:nvPr/>
              </p:nvSpPr>
              <p:spPr bwMode="auto">
                <a:xfrm>
                  <a:off x="521" y="333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6" name="Line 111"/>
                <p:cNvSpPr>
                  <a:spLocks noChangeShapeType="1"/>
                </p:cNvSpPr>
                <p:nvPr/>
              </p:nvSpPr>
              <p:spPr bwMode="auto">
                <a:xfrm>
                  <a:off x="521" y="320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7" name="Line 112"/>
                <p:cNvSpPr>
                  <a:spLocks noChangeShapeType="1"/>
                </p:cNvSpPr>
                <p:nvPr/>
              </p:nvSpPr>
              <p:spPr bwMode="auto">
                <a:xfrm>
                  <a:off x="521" y="306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8" name="Line 113"/>
                <p:cNvSpPr>
                  <a:spLocks noChangeShapeType="1"/>
                </p:cNvSpPr>
                <p:nvPr/>
              </p:nvSpPr>
              <p:spPr bwMode="auto">
                <a:xfrm>
                  <a:off x="521" y="293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9" name="Line 114"/>
                <p:cNvSpPr>
                  <a:spLocks noChangeShapeType="1"/>
                </p:cNvSpPr>
                <p:nvPr/>
              </p:nvSpPr>
              <p:spPr bwMode="auto">
                <a:xfrm>
                  <a:off x="521" y="279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0" name="Line 115"/>
                <p:cNvSpPr>
                  <a:spLocks noChangeShapeType="1"/>
                </p:cNvSpPr>
                <p:nvPr/>
              </p:nvSpPr>
              <p:spPr bwMode="auto">
                <a:xfrm>
                  <a:off x="521" y="265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1" name="Line 116"/>
                <p:cNvSpPr>
                  <a:spLocks noChangeShapeType="1"/>
                </p:cNvSpPr>
                <p:nvPr/>
              </p:nvSpPr>
              <p:spPr bwMode="auto">
                <a:xfrm>
                  <a:off x="521" y="252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2" name="Line 117"/>
                <p:cNvSpPr>
                  <a:spLocks noChangeShapeType="1"/>
                </p:cNvSpPr>
                <p:nvPr/>
              </p:nvSpPr>
              <p:spPr bwMode="auto">
                <a:xfrm>
                  <a:off x="521" y="238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3" name="Line 118"/>
                <p:cNvSpPr>
                  <a:spLocks noChangeShapeType="1"/>
                </p:cNvSpPr>
                <p:nvPr/>
              </p:nvSpPr>
              <p:spPr bwMode="auto">
                <a:xfrm>
                  <a:off x="521" y="225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4" name="Line 119"/>
                <p:cNvSpPr>
                  <a:spLocks noChangeShapeType="1"/>
                </p:cNvSpPr>
                <p:nvPr/>
              </p:nvSpPr>
              <p:spPr bwMode="auto">
                <a:xfrm>
                  <a:off x="521" y="211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6" name="Line 120"/>
                <p:cNvSpPr>
                  <a:spLocks noChangeShapeType="1"/>
                </p:cNvSpPr>
                <p:nvPr/>
              </p:nvSpPr>
              <p:spPr bwMode="auto">
                <a:xfrm>
                  <a:off x="521" y="197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7" name="Line 121"/>
                <p:cNvSpPr>
                  <a:spLocks noChangeShapeType="1"/>
                </p:cNvSpPr>
                <p:nvPr/>
              </p:nvSpPr>
              <p:spPr bwMode="auto">
                <a:xfrm>
                  <a:off x="521" y="184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8" name="Line 122"/>
                <p:cNvSpPr>
                  <a:spLocks noChangeShapeType="1"/>
                </p:cNvSpPr>
                <p:nvPr/>
              </p:nvSpPr>
              <p:spPr bwMode="auto">
                <a:xfrm>
                  <a:off x="521" y="170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0" name="Line 123"/>
                <p:cNvSpPr>
                  <a:spLocks noChangeShapeType="1"/>
                </p:cNvSpPr>
                <p:nvPr/>
              </p:nvSpPr>
              <p:spPr bwMode="auto">
                <a:xfrm>
                  <a:off x="521" y="1570"/>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1" name="Line 124"/>
                <p:cNvSpPr>
                  <a:spLocks noChangeShapeType="1"/>
                </p:cNvSpPr>
                <p:nvPr/>
              </p:nvSpPr>
              <p:spPr bwMode="auto">
                <a:xfrm>
                  <a:off x="521" y="1434"/>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3" name="Line 125"/>
                <p:cNvSpPr>
                  <a:spLocks noChangeShapeType="1"/>
                </p:cNvSpPr>
                <p:nvPr/>
              </p:nvSpPr>
              <p:spPr bwMode="auto">
                <a:xfrm>
                  <a:off x="521" y="1298"/>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4" name="Line 126"/>
                <p:cNvSpPr>
                  <a:spLocks noChangeShapeType="1"/>
                </p:cNvSpPr>
                <p:nvPr/>
              </p:nvSpPr>
              <p:spPr bwMode="auto">
                <a:xfrm>
                  <a:off x="521" y="116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5" name="Line 127"/>
                <p:cNvSpPr>
                  <a:spLocks noChangeShapeType="1"/>
                </p:cNvSpPr>
                <p:nvPr/>
              </p:nvSpPr>
              <p:spPr bwMode="auto">
                <a:xfrm>
                  <a:off x="521" y="102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6" name="Text Box 129"/>
                <p:cNvSpPr txBox="1">
                  <a:spLocks noChangeArrowheads="1"/>
                </p:cNvSpPr>
                <p:nvPr/>
              </p:nvSpPr>
              <p:spPr bwMode="auto">
                <a:xfrm>
                  <a:off x="612" y="2432"/>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08" name="Text Box 130"/>
                <p:cNvSpPr txBox="1">
                  <a:spLocks noChangeArrowheads="1"/>
                </p:cNvSpPr>
                <p:nvPr/>
              </p:nvSpPr>
              <p:spPr bwMode="auto">
                <a:xfrm>
                  <a:off x="612" y="256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11" name="Text Box 131"/>
                <p:cNvSpPr txBox="1">
                  <a:spLocks noChangeArrowheads="1"/>
                </p:cNvSpPr>
                <p:nvPr/>
              </p:nvSpPr>
              <p:spPr bwMode="auto">
                <a:xfrm>
                  <a:off x="612" y="270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12" name="Text Box 132"/>
                <p:cNvSpPr txBox="1">
                  <a:spLocks noChangeArrowheads="1"/>
                </p:cNvSpPr>
                <p:nvPr/>
              </p:nvSpPr>
              <p:spPr bwMode="auto">
                <a:xfrm>
                  <a:off x="612" y="2840"/>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13" name="Text Box 133"/>
                <p:cNvSpPr txBox="1">
                  <a:spLocks noChangeArrowheads="1"/>
                </p:cNvSpPr>
                <p:nvPr/>
              </p:nvSpPr>
              <p:spPr bwMode="auto">
                <a:xfrm>
                  <a:off x="612" y="297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15" name="Text Box 134"/>
                <p:cNvSpPr txBox="1">
                  <a:spLocks noChangeArrowheads="1"/>
                </p:cNvSpPr>
                <p:nvPr/>
              </p:nvSpPr>
              <p:spPr bwMode="auto">
                <a:xfrm>
                  <a:off x="612" y="31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16" name="Text Box 135"/>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17" name="Text Box 136"/>
                <p:cNvSpPr txBox="1">
                  <a:spLocks noChangeArrowheads="1"/>
                </p:cNvSpPr>
                <p:nvPr/>
              </p:nvSpPr>
              <p:spPr bwMode="auto">
                <a:xfrm>
                  <a:off x="612" y="134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18" name="Text Box 137"/>
                <p:cNvSpPr txBox="1">
                  <a:spLocks noChangeArrowheads="1"/>
                </p:cNvSpPr>
                <p:nvPr/>
              </p:nvSpPr>
              <p:spPr bwMode="auto">
                <a:xfrm>
                  <a:off x="612" y="229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19" name="Text Box 138"/>
                <p:cNvSpPr txBox="1">
                  <a:spLocks noChangeArrowheads="1"/>
                </p:cNvSpPr>
                <p:nvPr/>
              </p:nvSpPr>
              <p:spPr bwMode="auto">
                <a:xfrm>
                  <a:off x="612" y="148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21" name="Text Box 139"/>
                <p:cNvSpPr txBox="1">
                  <a:spLocks noChangeArrowheads="1"/>
                </p:cNvSpPr>
                <p:nvPr/>
              </p:nvSpPr>
              <p:spPr bwMode="auto">
                <a:xfrm>
                  <a:off x="612" y="161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22" name="Text Box 140"/>
                <p:cNvSpPr txBox="1">
                  <a:spLocks noChangeArrowheads="1"/>
                </p:cNvSpPr>
                <p:nvPr/>
              </p:nvSpPr>
              <p:spPr bwMode="auto">
                <a:xfrm>
                  <a:off x="612" y="1752"/>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23" name="Text Box 141"/>
                <p:cNvSpPr txBox="1">
                  <a:spLocks noChangeArrowheads="1"/>
                </p:cNvSpPr>
                <p:nvPr/>
              </p:nvSpPr>
              <p:spPr bwMode="auto">
                <a:xfrm>
                  <a:off x="612" y="1888"/>
                  <a:ext cx="2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dirty="0" smtClean="0">
                      <a:solidFill>
                        <a:schemeClr val="tx1"/>
                      </a:solidFill>
                    </a:rPr>
                    <a:t>13</a:t>
                  </a:r>
                  <a:endParaRPr lang="fr-FR" altLang="fr-FR" sz="1200" dirty="0">
                    <a:solidFill>
                      <a:schemeClr val="tx1"/>
                    </a:solidFill>
                  </a:endParaRPr>
                </a:p>
              </p:txBody>
            </p:sp>
            <p:sp>
              <p:nvSpPr>
                <p:cNvPr id="224" name="Text Box 142"/>
                <p:cNvSpPr txBox="1">
                  <a:spLocks noChangeArrowheads="1"/>
                </p:cNvSpPr>
                <p:nvPr/>
              </p:nvSpPr>
              <p:spPr bwMode="auto">
                <a:xfrm>
                  <a:off x="612" y="202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25" name="Text Box 143"/>
                <p:cNvSpPr txBox="1">
                  <a:spLocks noChangeArrowheads="1"/>
                </p:cNvSpPr>
                <p:nvPr/>
              </p:nvSpPr>
              <p:spPr bwMode="auto">
                <a:xfrm>
                  <a:off x="612" y="216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26" name="Text Box 144"/>
                <p:cNvSpPr txBox="1">
                  <a:spLocks noChangeArrowheads="1"/>
                </p:cNvSpPr>
                <p:nvPr/>
              </p:nvSpPr>
              <p:spPr bwMode="auto">
                <a:xfrm>
                  <a:off x="612" y="1207"/>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27" name="Text Box 145"/>
                <p:cNvSpPr txBox="1">
                  <a:spLocks noChangeArrowheads="1"/>
                </p:cNvSpPr>
                <p:nvPr/>
              </p:nvSpPr>
              <p:spPr bwMode="auto">
                <a:xfrm>
                  <a:off x="612" y="935"/>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28" name="Text Box 146"/>
                <p:cNvSpPr txBox="1">
                  <a:spLocks noChangeArrowheads="1"/>
                </p:cNvSpPr>
                <p:nvPr/>
              </p:nvSpPr>
              <p:spPr bwMode="auto">
                <a:xfrm>
                  <a:off x="612" y="1071"/>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182" name="Text Box 149"/>
              <p:cNvSpPr txBox="1">
                <a:spLocks noChangeArrowheads="1"/>
              </p:cNvSpPr>
              <p:nvPr/>
            </p:nvSpPr>
            <p:spPr bwMode="auto">
              <a:xfrm>
                <a:off x="463" y="675"/>
                <a:ext cx="3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800" dirty="0">
                    <a:solidFill>
                      <a:schemeClr val="tx1"/>
                    </a:solidFill>
                  </a:rPr>
                  <a:t>mm</a:t>
                </a:r>
                <a:endParaRPr lang="fr-FR" altLang="fr-FR" sz="1800" dirty="0">
                  <a:solidFill>
                    <a:schemeClr val="tx1"/>
                  </a:solidFill>
                </a:endParaRPr>
              </a:p>
            </p:txBody>
          </p:sp>
        </p:grpSp>
      </p:grpSp>
      <p:sp>
        <p:nvSpPr>
          <p:cNvPr id="458" name="Rectangle 457"/>
          <p:cNvSpPr/>
          <p:nvPr/>
        </p:nvSpPr>
        <p:spPr>
          <a:xfrm>
            <a:off x="913639" y="2174034"/>
            <a:ext cx="2159143" cy="25439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1" name="Rectangle 4"/>
          <p:cNvSpPr>
            <a:spLocks noChangeArrowheads="1"/>
          </p:cNvSpPr>
          <p:nvPr/>
        </p:nvSpPr>
        <p:spPr bwMode="auto">
          <a:xfrm>
            <a:off x="4021461" y="2208505"/>
            <a:ext cx="331395" cy="3849463"/>
          </a:xfrm>
          <a:prstGeom prst="rect">
            <a:avLst/>
          </a:prstGeom>
          <a:solidFill>
            <a:schemeClr val="accent2">
              <a:lumMod val="75000"/>
              <a:alpha val="31000"/>
            </a:schemeClr>
          </a:solidFill>
          <a:ln w="12700">
            <a:solidFill>
              <a:schemeClr val="tx1"/>
            </a:solidFill>
            <a:miter lim="800000"/>
            <a:headEnd/>
            <a:tailEnd/>
          </a:ln>
        </p:spPr>
        <p:txBody>
          <a:bodyPr wrap="none" anchor="ctr"/>
          <a:lstStyle/>
          <a:p>
            <a:pPr algn="ctr"/>
            <a:endParaRPr lang="fr-FR"/>
          </a:p>
        </p:txBody>
      </p:sp>
      <p:sp>
        <p:nvSpPr>
          <p:cNvPr id="220" name="Oval 348"/>
          <p:cNvSpPr>
            <a:spLocks noChangeArrowheads="1"/>
          </p:cNvSpPr>
          <p:nvPr/>
        </p:nvSpPr>
        <p:spPr bwMode="auto">
          <a:xfrm rot="558167">
            <a:off x="3539166" y="2761002"/>
            <a:ext cx="697049" cy="647516"/>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3" name="Flèche vers le bas 2"/>
          <p:cNvSpPr/>
          <p:nvPr/>
        </p:nvSpPr>
        <p:spPr>
          <a:xfrm rot="21022406">
            <a:off x="3420625" y="2266115"/>
            <a:ext cx="439564" cy="374286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2" name="ZoneTexte 231"/>
          <p:cNvSpPr txBox="1"/>
          <p:nvPr/>
        </p:nvSpPr>
        <p:spPr>
          <a:xfrm>
            <a:off x="4832225" y="3789810"/>
            <a:ext cx="4040273" cy="1200329"/>
          </a:xfrm>
          <a:prstGeom prst="rect">
            <a:avLst/>
          </a:prstGeom>
          <a:noFill/>
          <a:ln>
            <a:solidFill>
              <a:schemeClr val="tx1"/>
            </a:solidFill>
          </a:ln>
        </p:spPr>
        <p:txBody>
          <a:bodyPr wrap="none" rtlCol="0">
            <a:spAutoFit/>
          </a:bodyPr>
          <a:lstStyle/>
          <a:p>
            <a:pPr algn="ctr"/>
            <a:r>
              <a:rPr lang="fr-BE" sz="2400" dirty="0" smtClean="0"/>
              <a:t>Assurer une concentration </a:t>
            </a:r>
          </a:p>
          <a:p>
            <a:pPr algn="ctr"/>
            <a:r>
              <a:rPr lang="fr-BE" sz="2400" dirty="0" smtClean="0"/>
              <a:t>en P4 aussi faible que possible </a:t>
            </a:r>
          </a:p>
          <a:p>
            <a:pPr algn="ctr"/>
            <a:r>
              <a:rPr lang="fr-BE" sz="2400" dirty="0" smtClean="0"/>
              <a:t>pendant l’</a:t>
            </a:r>
            <a:r>
              <a:rPr lang="fr-BE" sz="2400" dirty="0" err="1" smtClean="0"/>
              <a:t>oestrus</a:t>
            </a:r>
            <a:endParaRPr lang="fr-BE" sz="2400" dirty="0"/>
          </a:p>
        </p:txBody>
      </p:sp>
      <p:cxnSp>
        <p:nvCxnSpPr>
          <p:cNvPr id="233" name="Connecteur droit 232"/>
          <p:cNvCxnSpPr/>
          <p:nvPr/>
        </p:nvCxnSpPr>
        <p:spPr>
          <a:xfrm>
            <a:off x="8388424" y="1108967"/>
            <a:ext cx="0" cy="2705426"/>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6" name="AutoShape 351"/>
          <p:cNvSpPr>
            <a:spLocks noChangeArrowheads="1"/>
          </p:cNvSpPr>
          <p:nvPr/>
        </p:nvSpPr>
        <p:spPr bwMode="auto">
          <a:xfrm>
            <a:off x="3827669" y="3725419"/>
            <a:ext cx="127368" cy="2355588"/>
          </a:xfrm>
          <a:prstGeom prst="triangle">
            <a:avLst>
              <a:gd name="adj" fmla="val 50000"/>
            </a:avLst>
          </a:prstGeom>
          <a:solidFill>
            <a:srgbClr val="800080"/>
          </a:solidFill>
          <a:ln w="9525" algn="ctr">
            <a:solidFill>
              <a:schemeClr val="tx1"/>
            </a:solidFill>
            <a:miter lim="800000"/>
            <a:headEnd/>
            <a:tailEnd/>
          </a:ln>
        </p:spPr>
        <p:txBody>
          <a:bodyPr wrap="none" anchor="ctr"/>
          <a:lstStyle/>
          <a:p>
            <a:pPr algn="ctr"/>
            <a:endParaRPr lang="fr-FR"/>
          </a:p>
        </p:txBody>
      </p:sp>
      <p:sp>
        <p:nvSpPr>
          <p:cNvPr id="245" name="ZoneTexte 244"/>
          <p:cNvSpPr txBox="1"/>
          <p:nvPr/>
        </p:nvSpPr>
        <p:spPr>
          <a:xfrm>
            <a:off x="3184214" y="1411855"/>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P2</a:t>
            </a:r>
            <a:endParaRPr lang="fr-BE" sz="3200" dirty="0"/>
          </a:p>
        </p:txBody>
      </p:sp>
      <p:sp>
        <p:nvSpPr>
          <p:cNvPr id="214" name="ZoneTexte 213"/>
          <p:cNvSpPr txBox="1"/>
          <p:nvPr/>
        </p:nvSpPr>
        <p:spPr>
          <a:xfrm>
            <a:off x="2151235" y="5354630"/>
            <a:ext cx="554960" cy="369332"/>
          </a:xfrm>
          <a:prstGeom prst="rect">
            <a:avLst/>
          </a:prstGeom>
          <a:solidFill>
            <a:srgbClr val="0000CC">
              <a:alpha val="38824"/>
            </a:srgbClr>
          </a:solidFill>
          <a:ln>
            <a:solidFill>
              <a:schemeClr val="tx1"/>
            </a:solidFill>
          </a:ln>
        </p:spPr>
        <p:txBody>
          <a:bodyPr wrap="none" rtlCol="0">
            <a:spAutoFit/>
          </a:bodyPr>
          <a:lstStyle/>
          <a:p>
            <a:r>
              <a:rPr lang="fr-BE" dirty="0" smtClean="0"/>
              <a:t>PGF</a:t>
            </a:r>
            <a:endParaRPr lang="fr-BE" dirty="0"/>
          </a:p>
        </p:txBody>
      </p:sp>
      <p:sp>
        <p:nvSpPr>
          <p:cNvPr id="229" name="ZoneTexte 228"/>
          <p:cNvSpPr txBox="1"/>
          <p:nvPr/>
        </p:nvSpPr>
        <p:spPr>
          <a:xfrm>
            <a:off x="3950178" y="1428628"/>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P3</a:t>
            </a:r>
            <a:endParaRPr lang="fr-BE" sz="3200" dirty="0"/>
          </a:p>
        </p:txBody>
      </p:sp>
      <p:sp>
        <p:nvSpPr>
          <p:cNvPr id="230" name="ZoneTexte 229"/>
          <p:cNvSpPr txBox="1"/>
          <p:nvPr/>
        </p:nvSpPr>
        <p:spPr>
          <a:xfrm>
            <a:off x="5137143" y="2565749"/>
            <a:ext cx="2747227" cy="830997"/>
          </a:xfrm>
          <a:prstGeom prst="rect">
            <a:avLst/>
          </a:prstGeom>
          <a:noFill/>
          <a:ln>
            <a:solidFill>
              <a:schemeClr val="tx1"/>
            </a:solidFill>
          </a:ln>
        </p:spPr>
        <p:txBody>
          <a:bodyPr wrap="none" rtlCol="0">
            <a:spAutoFit/>
          </a:bodyPr>
          <a:lstStyle/>
          <a:p>
            <a:pPr algn="ctr"/>
            <a:r>
              <a:rPr lang="fr-BE" sz="2400" dirty="0" smtClean="0"/>
              <a:t>Augmenter la durée </a:t>
            </a:r>
          </a:p>
          <a:p>
            <a:pPr algn="ctr"/>
            <a:r>
              <a:rPr lang="fr-BE" sz="2400" dirty="0" smtClean="0"/>
              <a:t>du </a:t>
            </a:r>
            <a:r>
              <a:rPr lang="fr-BE" sz="2400" dirty="0" err="1" smtClean="0"/>
              <a:t>prooestrus</a:t>
            </a:r>
            <a:endParaRPr lang="fr-BE" sz="2400" dirty="0"/>
          </a:p>
        </p:txBody>
      </p:sp>
      <p:sp>
        <p:nvSpPr>
          <p:cNvPr id="234" name="ZoneTexte 233"/>
          <p:cNvSpPr txBox="1"/>
          <p:nvPr/>
        </p:nvSpPr>
        <p:spPr>
          <a:xfrm>
            <a:off x="5377585" y="5713910"/>
            <a:ext cx="3187732" cy="461665"/>
          </a:xfrm>
          <a:prstGeom prst="rect">
            <a:avLst/>
          </a:prstGeom>
          <a:noFill/>
          <a:ln>
            <a:solidFill>
              <a:schemeClr val="tx1"/>
            </a:solidFill>
          </a:ln>
        </p:spPr>
        <p:txBody>
          <a:bodyPr wrap="none" rtlCol="0">
            <a:spAutoFit/>
          </a:bodyPr>
          <a:lstStyle/>
          <a:p>
            <a:r>
              <a:rPr lang="fr-BE" sz="2400" dirty="0" smtClean="0"/>
              <a:t>Du bon usage de la PGF</a:t>
            </a:r>
            <a:endParaRPr lang="fr-BE" sz="2400" dirty="0"/>
          </a:p>
        </p:txBody>
      </p:sp>
      <p:cxnSp>
        <p:nvCxnSpPr>
          <p:cNvPr id="235" name="Connecteur droit 234"/>
          <p:cNvCxnSpPr/>
          <p:nvPr/>
        </p:nvCxnSpPr>
        <p:spPr>
          <a:xfrm>
            <a:off x="6588224" y="4995666"/>
            <a:ext cx="0" cy="728296"/>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6" name="Rectangle 245"/>
          <p:cNvSpPr/>
          <p:nvPr/>
        </p:nvSpPr>
        <p:spPr>
          <a:xfrm>
            <a:off x="4011749" y="5822023"/>
            <a:ext cx="357853" cy="266784"/>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47" name="Connecteur droit 246"/>
          <p:cNvCxnSpPr/>
          <p:nvPr/>
        </p:nvCxnSpPr>
        <p:spPr>
          <a:xfrm>
            <a:off x="6300192" y="1119569"/>
            <a:ext cx="0" cy="145332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Forme libre 9"/>
          <p:cNvSpPr/>
          <p:nvPr/>
        </p:nvSpPr>
        <p:spPr>
          <a:xfrm>
            <a:off x="4461627" y="2936689"/>
            <a:ext cx="903423" cy="3055434"/>
          </a:xfrm>
          <a:custGeom>
            <a:avLst/>
            <a:gdLst>
              <a:gd name="connsiteX0" fmla="*/ 669247 w 903423"/>
              <a:gd name="connsiteY0" fmla="*/ 0 h 3055434"/>
              <a:gd name="connsiteX1" fmla="*/ 568886 w 903423"/>
              <a:gd name="connsiteY1" fmla="*/ 44604 h 3055434"/>
              <a:gd name="connsiteX2" fmla="*/ 501979 w 903423"/>
              <a:gd name="connsiteY2" fmla="*/ 66907 h 3055434"/>
              <a:gd name="connsiteX3" fmla="*/ 468525 w 903423"/>
              <a:gd name="connsiteY3" fmla="*/ 78058 h 3055434"/>
              <a:gd name="connsiteX4" fmla="*/ 412769 w 903423"/>
              <a:gd name="connsiteY4" fmla="*/ 111512 h 3055434"/>
              <a:gd name="connsiteX5" fmla="*/ 357013 w 903423"/>
              <a:gd name="connsiteY5" fmla="*/ 156117 h 3055434"/>
              <a:gd name="connsiteX6" fmla="*/ 345862 w 903423"/>
              <a:gd name="connsiteY6" fmla="*/ 189570 h 3055434"/>
              <a:gd name="connsiteX7" fmla="*/ 323559 w 903423"/>
              <a:gd name="connsiteY7" fmla="*/ 211873 h 3055434"/>
              <a:gd name="connsiteX8" fmla="*/ 301257 w 903423"/>
              <a:gd name="connsiteY8" fmla="*/ 278780 h 3055434"/>
              <a:gd name="connsiteX9" fmla="*/ 290106 w 903423"/>
              <a:gd name="connsiteY9" fmla="*/ 312234 h 3055434"/>
              <a:gd name="connsiteX10" fmla="*/ 223198 w 903423"/>
              <a:gd name="connsiteY10" fmla="*/ 379141 h 3055434"/>
              <a:gd name="connsiteX11" fmla="*/ 178594 w 903423"/>
              <a:gd name="connsiteY11" fmla="*/ 434897 h 3055434"/>
              <a:gd name="connsiteX12" fmla="*/ 156291 w 903423"/>
              <a:gd name="connsiteY12" fmla="*/ 501804 h 3055434"/>
              <a:gd name="connsiteX13" fmla="*/ 145140 w 903423"/>
              <a:gd name="connsiteY13" fmla="*/ 535258 h 3055434"/>
              <a:gd name="connsiteX14" fmla="*/ 133989 w 903423"/>
              <a:gd name="connsiteY14" fmla="*/ 591014 h 3055434"/>
              <a:gd name="connsiteX15" fmla="*/ 111686 w 903423"/>
              <a:gd name="connsiteY15" fmla="*/ 669073 h 3055434"/>
              <a:gd name="connsiteX16" fmla="*/ 78233 w 903423"/>
              <a:gd name="connsiteY16" fmla="*/ 747131 h 3055434"/>
              <a:gd name="connsiteX17" fmla="*/ 67081 w 903423"/>
              <a:gd name="connsiteY17" fmla="*/ 802887 h 3055434"/>
              <a:gd name="connsiteX18" fmla="*/ 55930 w 903423"/>
              <a:gd name="connsiteY18" fmla="*/ 914400 h 3055434"/>
              <a:gd name="connsiteX19" fmla="*/ 11325 w 903423"/>
              <a:gd name="connsiteY19" fmla="*/ 1025912 h 3055434"/>
              <a:gd name="connsiteX20" fmla="*/ 11325 w 903423"/>
              <a:gd name="connsiteY20" fmla="*/ 1538868 h 3055434"/>
              <a:gd name="connsiteX21" fmla="*/ 22476 w 903423"/>
              <a:gd name="connsiteY21" fmla="*/ 1694985 h 3055434"/>
              <a:gd name="connsiteX22" fmla="*/ 44779 w 903423"/>
              <a:gd name="connsiteY22" fmla="*/ 1806497 h 3055434"/>
              <a:gd name="connsiteX23" fmla="*/ 55930 w 903423"/>
              <a:gd name="connsiteY23" fmla="*/ 1895707 h 3055434"/>
              <a:gd name="connsiteX24" fmla="*/ 78233 w 903423"/>
              <a:gd name="connsiteY24" fmla="*/ 1984917 h 3055434"/>
              <a:gd name="connsiteX25" fmla="*/ 111686 w 903423"/>
              <a:gd name="connsiteY25" fmla="*/ 2141034 h 3055434"/>
              <a:gd name="connsiteX26" fmla="*/ 133989 w 903423"/>
              <a:gd name="connsiteY26" fmla="*/ 2163336 h 3055434"/>
              <a:gd name="connsiteX27" fmla="*/ 178594 w 903423"/>
              <a:gd name="connsiteY27" fmla="*/ 2308302 h 3055434"/>
              <a:gd name="connsiteX28" fmla="*/ 200896 w 903423"/>
              <a:gd name="connsiteY28" fmla="*/ 2375209 h 3055434"/>
              <a:gd name="connsiteX29" fmla="*/ 267803 w 903423"/>
              <a:gd name="connsiteY29" fmla="*/ 2453268 h 3055434"/>
              <a:gd name="connsiteX30" fmla="*/ 301257 w 903423"/>
              <a:gd name="connsiteY30" fmla="*/ 2520175 h 3055434"/>
              <a:gd name="connsiteX31" fmla="*/ 345862 w 903423"/>
              <a:gd name="connsiteY31" fmla="*/ 2564780 h 3055434"/>
              <a:gd name="connsiteX32" fmla="*/ 368164 w 903423"/>
              <a:gd name="connsiteY32" fmla="*/ 2587083 h 3055434"/>
              <a:gd name="connsiteX33" fmla="*/ 390467 w 903423"/>
              <a:gd name="connsiteY33" fmla="*/ 2609385 h 3055434"/>
              <a:gd name="connsiteX34" fmla="*/ 435072 w 903423"/>
              <a:gd name="connsiteY34" fmla="*/ 2665141 h 3055434"/>
              <a:gd name="connsiteX35" fmla="*/ 501979 w 903423"/>
              <a:gd name="connsiteY35" fmla="*/ 2732048 h 3055434"/>
              <a:gd name="connsiteX36" fmla="*/ 546584 w 903423"/>
              <a:gd name="connsiteY36" fmla="*/ 2776653 h 3055434"/>
              <a:gd name="connsiteX37" fmla="*/ 568886 w 903423"/>
              <a:gd name="connsiteY37" fmla="*/ 2798956 h 3055434"/>
              <a:gd name="connsiteX38" fmla="*/ 602340 w 903423"/>
              <a:gd name="connsiteY38" fmla="*/ 2810107 h 3055434"/>
              <a:gd name="connsiteX39" fmla="*/ 669247 w 903423"/>
              <a:gd name="connsiteY39" fmla="*/ 2865863 h 3055434"/>
              <a:gd name="connsiteX40" fmla="*/ 691550 w 903423"/>
              <a:gd name="connsiteY40" fmla="*/ 2888165 h 3055434"/>
              <a:gd name="connsiteX41" fmla="*/ 725003 w 903423"/>
              <a:gd name="connsiteY41" fmla="*/ 2910468 h 3055434"/>
              <a:gd name="connsiteX42" fmla="*/ 780759 w 903423"/>
              <a:gd name="connsiteY42" fmla="*/ 2955073 h 3055434"/>
              <a:gd name="connsiteX43" fmla="*/ 791911 w 903423"/>
              <a:gd name="connsiteY43" fmla="*/ 2988526 h 3055434"/>
              <a:gd name="connsiteX44" fmla="*/ 825364 w 903423"/>
              <a:gd name="connsiteY44" fmla="*/ 2999678 h 3055434"/>
              <a:gd name="connsiteX45" fmla="*/ 881120 w 903423"/>
              <a:gd name="connsiteY45" fmla="*/ 3033131 h 3055434"/>
              <a:gd name="connsiteX46" fmla="*/ 903423 w 903423"/>
              <a:gd name="connsiteY46" fmla="*/ 3055434 h 305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3423" h="3055434">
                <a:moveTo>
                  <a:pt x="669247" y="0"/>
                </a:moveTo>
                <a:cubicBezTo>
                  <a:pt x="584876" y="50622"/>
                  <a:pt x="645459" y="21632"/>
                  <a:pt x="568886" y="44604"/>
                </a:cubicBezTo>
                <a:cubicBezTo>
                  <a:pt x="546369" y="51359"/>
                  <a:pt x="524281" y="59473"/>
                  <a:pt x="501979" y="66907"/>
                </a:cubicBezTo>
                <a:lnTo>
                  <a:pt x="468525" y="78058"/>
                </a:lnTo>
                <a:cubicBezTo>
                  <a:pt x="424966" y="121619"/>
                  <a:pt x="470671" y="82562"/>
                  <a:pt x="412769" y="111512"/>
                </a:cubicBezTo>
                <a:cubicBezTo>
                  <a:pt x="384632" y="125580"/>
                  <a:pt x="377758" y="135371"/>
                  <a:pt x="357013" y="156117"/>
                </a:cubicBezTo>
                <a:cubicBezTo>
                  <a:pt x="353296" y="167268"/>
                  <a:pt x="351910" y="179491"/>
                  <a:pt x="345862" y="189570"/>
                </a:cubicBezTo>
                <a:cubicBezTo>
                  <a:pt x="340453" y="198585"/>
                  <a:pt x="328261" y="202469"/>
                  <a:pt x="323559" y="211873"/>
                </a:cubicBezTo>
                <a:cubicBezTo>
                  <a:pt x="313046" y="232900"/>
                  <a:pt x="308691" y="256478"/>
                  <a:pt x="301257" y="278780"/>
                </a:cubicBezTo>
                <a:cubicBezTo>
                  <a:pt x="297540" y="289931"/>
                  <a:pt x="298418" y="303922"/>
                  <a:pt x="290106" y="312234"/>
                </a:cubicBezTo>
                <a:lnTo>
                  <a:pt x="223198" y="379141"/>
                </a:lnTo>
                <a:cubicBezTo>
                  <a:pt x="204663" y="397676"/>
                  <a:pt x="189846" y="409580"/>
                  <a:pt x="178594" y="434897"/>
                </a:cubicBezTo>
                <a:cubicBezTo>
                  <a:pt x="169046" y="456380"/>
                  <a:pt x="163725" y="479502"/>
                  <a:pt x="156291" y="501804"/>
                </a:cubicBezTo>
                <a:cubicBezTo>
                  <a:pt x="152574" y="512955"/>
                  <a:pt x="147445" y="523732"/>
                  <a:pt x="145140" y="535258"/>
                </a:cubicBezTo>
                <a:cubicBezTo>
                  <a:pt x="141423" y="553843"/>
                  <a:pt x="138101" y="572512"/>
                  <a:pt x="133989" y="591014"/>
                </a:cubicBezTo>
                <a:cubicBezTo>
                  <a:pt x="116560" y="669443"/>
                  <a:pt x="130311" y="603884"/>
                  <a:pt x="111686" y="669073"/>
                </a:cubicBezTo>
                <a:cubicBezTo>
                  <a:pt x="93684" y="732080"/>
                  <a:pt x="112184" y="696204"/>
                  <a:pt x="78233" y="747131"/>
                </a:cubicBezTo>
                <a:cubicBezTo>
                  <a:pt x="74516" y="765716"/>
                  <a:pt x="69586" y="784100"/>
                  <a:pt x="67081" y="802887"/>
                </a:cubicBezTo>
                <a:cubicBezTo>
                  <a:pt x="62144" y="839916"/>
                  <a:pt x="62814" y="877683"/>
                  <a:pt x="55930" y="914400"/>
                </a:cubicBezTo>
                <a:cubicBezTo>
                  <a:pt x="47662" y="958497"/>
                  <a:pt x="30501" y="987561"/>
                  <a:pt x="11325" y="1025912"/>
                </a:cubicBezTo>
                <a:cubicBezTo>
                  <a:pt x="-2621" y="1318776"/>
                  <a:pt x="-4888" y="1222712"/>
                  <a:pt x="11325" y="1538868"/>
                </a:cubicBezTo>
                <a:cubicBezTo>
                  <a:pt x="13997" y="1590971"/>
                  <a:pt x="16005" y="1643216"/>
                  <a:pt x="22476" y="1694985"/>
                </a:cubicBezTo>
                <a:cubicBezTo>
                  <a:pt x="27178" y="1732599"/>
                  <a:pt x="40077" y="1768883"/>
                  <a:pt x="44779" y="1806497"/>
                </a:cubicBezTo>
                <a:cubicBezTo>
                  <a:pt x="48496" y="1836234"/>
                  <a:pt x="50407" y="1866252"/>
                  <a:pt x="55930" y="1895707"/>
                </a:cubicBezTo>
                <a:cubicBezTo>
                  <a:pt x="61579" y="1925834"/>
                  <a:pt x="78233" y="1984917"/>
                  <a:pt x="78233" y="1984917"/>
                </a:cubicBezTo>
                <a:cubicBezTo>
                  <a:pt x="80725" y="2004856"/>
                  <a:pt x="88988" y="2118337"/>
                  <a:pt x="111686" y="2141034"/>
                </a:cubicBezTo>
                <a:lnTo>
                  <a:pt x="133989" y="2163336"/>
                </a:lnTo>
                <a:cubicBezTo>
                  <a:pt x="158919" y="2287990"/>
                  <a:pt x="135264" y="2243308"/>
                  <a:pt x="178594" y="2308302"/>
                </a:cubicBezTo>
                <a:cubicBezTo>
                  <a:pt x="186028" y="2330604"/>
                  <a:pt x="184273" y="2358586"/>
                  <a:pt x="200896" y="2375209"/>
                </a:cubicBezTo>
                <a:cubicBezTo>
                  <a:pt x="228335" y="2402648"/>
                  <a:pt x="250819" y="2419300"/>
                  <a:pt x="267803" y="2453268"/>
                </a:cubicBezTo>
                <a:cubicBezTo>
                  <a:pt x="291546" y="2500755"/>
                  <a:pt x="262911" y="2475438"/>
                  <a:pt x="301257" y="2520175"/>
                </a:cubicBezTo>
                <a:cubicBezTo>
                  <a:pt x="314941" y="2536140"/>
                  <a:pt x="330994" y="2549912"/>
                  <a:pt x="345862" y="2564780"/>
                </a:cubicBezTo>
                <a:lnTo>
                  <a:pt x="368164" y="2587083"/>
                </a:lnTo>
                <a:cubicBezTo>
                  <a:pt x="375598" y="2594517"/>
                  <a:pt x="384635" y="2600637"/>
                  <a:pt x="390467" y="2609385"/>
                </a:cubicBezTo>
                <a:cubicBezTo>
                  <a:pt x="418601" y="2651587"/>
                  <a:pt x="403292" y="2633362"/>
                  <a:pt x="435072" y="2665141"/>
                </a:cubicBezTo>
                <a:cubicBezTo>
                  <a:pt x="455933" y="2727726"/>
                  <a:pt x="430877" y="2676747"/>
                  <a:pt x="501979" y="2732048"/>
                </a:cubicBezTo>
                <a:cubicBezTo>
                  <a:pt x="518577" y="2744957"/>
                  <a:pt x="531716" y="2761785"/>
                  <a:pt x="546584" y="2776653"/>
                </a:cubicBezTo>
                <a:cubicBezTo>
                  <a:pt x="554018" y="2784087"/>
                  <a:pt x="558912" y="2795631"/>
                  <a:pt x="568886" y="2798956"/>
                </a:cubicBezTo>
                <a:lnTo>
                  <a:pt x="602340" y="2810107"/>
                </a:lnTo>
                <a:cubicBezTo>
                  <a:pt x="681801" y="2889568"/>
                  <a:pt x="591628" y="2803769"/>
                  <a:pt x="669247" y="2865863"/>
                </a:cubicBezTo>
                <a:cubicBezTo>
                  <a:pt x="677457" y="2872431"/>
                  <a:pt x="683340" y="2881597"/>
                  <a:pt x="691550" y="2888165"/>
                </a:cubicBezTo>
                <a:cubicBezTo>
                  <a:pt x="702015" y="2896537"/>
                  <a:pt x="714538" y="2902096"/>
                  <a:pt x="725003" y="2910468"/>
                </a:cubicBezTo>
                <a:cubicBezTo>
                  <a:pt x="804451" y="2974026"/>
                  <a:pt x="677794" y="2886427"/>
                  <a:pt x="780759" y="2955073"/>
                </a:cubicBezTo>
                <a:cubicBezTo>
                  <a:pt x="784476" y="2966224"/>
                  <a:pt x="783599" y="2980214"/>
                  <a:pt x="791911" y="2988526"/>
                </a:cubicBezTo>
                <a:cubicBezTo>
                  <a:pt x="800223" y="2996838"/>
                  <a:pt x="815285" y="2993630"/>
                  <a:pt x="825364" y="2999678"/>
                </a:cubicBezTo>
                <a:cubicBezTo>
                  <a:pt x="901893" y="3045596"/>
                  <a:pt x="786360" y="3001544"/>
                  <a:pt x="881120" y="3033131"/>
                </a:cubicBezTo>
                <a:lnTo>
                  <a:pt x="903423" y="3055434"/>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7" name="Ellipse 236"/>
          <p:cNvSpPr/>
          <p:nvPr/>
        </p:nvSpPr>
        <p:spPr>
          <a:xfrm>
            <a:off x="119267" y="139816"/>
            <a:ext cx="685814" cy="754789"/>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t>2</a:t>
            </a:r>
            <a:endParaRPr lang="fr-BE" sz="4000" dirty="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28</a:t>
            </a:fld>
            <a:endParaRPr lang="fr-BE"/>
          </a:p>
        </p:txBody>
      </p:sp>
    </p:spTree>
    <p:extLst>
      <p:ext uri="{BB962C8B-B14F-4D97-AF65-F5344CB8AC3E}">
        <p14:creationId xmlns:p14="http://schemas.microsoft.com/office/powerpoint/2010/main" val="1114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animBg="1"/>
      <p:bldP spid="230" grpId="0" animBg="1"/>
      <p:bldP spid="234"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ZoneTexte 41"/>
          <p:cNvSpPr txBox="1"/>
          <p:nvPr/>
        </p:nvSpPr>
        <p:spPr>
          <a:xfrm>
            <a:off x="179512" y="1458983"/>
            <a:ext cx="8735147" cy="707886"/>
          </a:xfrm>
          <a:prstGeom prst="rect">
            <a:avLst/>
          </a:prstGeom>
          <a:solidFill>
            <a:schemeClr val="accent6">
              <a:lumMod val="20000"/>
              <a:lumOff val="80000"/>
            </a:schemeClr>
          </a:solidFill>
          <a:ln>
            <a:solidFill>
              <a:srgbClr val="003300"/>
            </a:solidFill>
          </a:ln>
        </p:spPr>
        <p:txBody>
          <a:bodyPr wrap="square" rtlCol="0">
            <a:spAutoFit/>
          </a:bodyPr>
          <a:lstStyle/>
          <a:p>
            <a:pPr marL="342900" indent="-342900"/>
            <a:r>
              <a:rPr lang="fr-BE" sz="2000" dirty="0" smtClean="0">
                <a:latin typeface="Arial Narrow" panose="020B0606020202030204" pitchFamily="34" charset="0"/>
              </a:rPr>
              <a:t>La fertilité augmente quand on allonge le temps entre l’injection de la PGF2a et celle de la 2</a:t>
            </a:r>
            <a:r>
              <a:rPr lang="fr-BE" sz="2000" baseline="30000" dirty="0" smtClean="0">
                <a:latin typeface="Arial Narrow" panose="020B0606020202030204" pitchFamily="34" charset="0"/>
              </a:rPr>
              <a:t>ème</a:t>
            </a:r>
            <a:r>
              <a:rPr lang="fr-BE" sz="2000" dirty="0" smtClean="0">
                <a:latin typeface="Arial Narrow" panose="020B0606020202030204" pitchFamily="34" charset="0"/>
              </a:rPr>
              <a:t> GnRH tant chez la vache viandeuse * que laitière ** </a:t>
            </a:r>
          </a:p>
        </p:txBody>
      </p:sp>
      <p:sp>
        <p:nvSpPr>
          <p:cNvPr id="49" name="ZoneTexte 48"/>
          <p:cNvSpPr txBox="1"/>
          <p:nvPr/>
        </p:nvSpPr>
        <p:spPr>
          <a:xfrm>
            <a:off x="179512" y="2288221"/>
            <a:ext cx="8036367" cy="1015663"/>
          </a:xfrm>
          <a:prstGeom prst="rect">
            <a:avLst/>
          </a:prstGeom>
          <a:noFill/>
          <a:ln>
            <a:solidFill>
              <a:srgbClr val="003300"/>
            </a:solidFill>
          </a:ln>
        </p:spPr>
        <p:txBody>
          <a:bodyPr wrap="none" rtlCol="0">
            <a:spAutoFit/>
          </a:bodyPr>
          <a:lstStyle/>
          <a:p>
            <a:r>
              <a:rPr lang="fr-BE" sz="2000" dirty="0" smtClean="0">
                <a:latin typeface="Arial Narrow" panose="020B0606020202030204" pitchFamily="34" charset="0"/>
              </a:rPr>
              <a:t>Bos </a:t>
            </a:r>
            <a:r>
              <a:rPr lang="fr-BE" sz="2000" dirty="0" err="1" smtClean="0">
                <a:latin typeface="Arial Narrow" panose="020B0606020202030204" pitchFamily="34" charset="0"/>
              </a:rPr>
              <a:t>indicus</a:t>
            </a:r>
            <a:r>
              <a:rPr lang="fr-BE" sz="2000" dirty="0" smtClean="0">
                <a:latin typeface="Arial Narrow" panose="020B0606020202030204" pitchFamily="34" charset="0"/>
              </a:rPr>
              <a:t> : J4 vs J2 avant une TAI : 50,3 vs 36,1 % (</a:t>
            </a:r>
            <a:r>
              <a:rPr lang="fr-BE" sz="2000" dirty="0" err="1" smtClean="0">
                <a:latin typeface="Arial Narrow" panose="020B0606020202030204" pitchFamily="34" charset="0"/>
              </a:rPr>
              <a:t>Meneghetti</a:t>
            </a:r>
            <a:r>
              <a:rPr lang="fr-BE" sz="2000" dirty="0" smtClean="0">
                <a:latin typeface="Arial Narrow" panose="020B0606020202030204" pitchFamily="34" charset="0"/>
              </a:rPr>
              <a:t> et al. 2009)</a:t>
            </a:r>
          </a:p>
          <a:p>
            <a:r>
              <a:rPr lang="fr-BE" sz="2000" dirty="0" smtClean="0">
                <a:latin typeface="Arial Narrow" panose="020B0606020202030204" pitchFamily="34" charset="0"/>
              </a:rPr>
              <a:t>Bos </a:t>
            </a:r>
            <a:r>
              <a:rPr lang="fr-BE" sz="2000" dirty="0" err="1" smtClean="0">
                <a:latin typeface="Arial Narrow" panose="020B0606020202030204" pitchFamily="34" charset="0"/>
              </a:rPr>
              <a:t>indicus</a:t>
            </a:r>
            <a:r>
              <a:rPr lang="fr-BE" sz="2000" dirty="0" smtClean="0">
                <a:latin typeface="Arial Narrow" panose="020B0606020202030204" pitchFamily="34" charset="0"/>
              </a:rPr>
              <a:t> : </a:t>
            </a:r>
            <a:r>
              <a:rPr lang="fr-BE" sz="2000" dirty="0">
                <a:latin typeface="Arial Narrow" panose="020B0606020202030204" pitchFamily="34" charset="0"/>
              </a:rPr>
              <a:t>J4 vs J2 avant une TAI </a:t>
            </a:r>
            <a:r>
              <a:rPr lang="fr-BE" sz="2000" dirty="0" smtClean="0">
                <a:latin typeface="Arial Narrow" panose="020B0606020202030204" pitchFamily="34" charset="0"/>
              </a:rPr>
              <a:t> : 52,0 vs 36,4 % (Peres et al. 2009)</a:t>
            </a:r>
          </a:p>
          <a:p>
            <a:r>
              <a:rPr lang="fr-BE" sz="2000" dirty="0" smtClean="0">
                <a:latin typeface="Arial Narrow" panose="020B0606020202030204" pitchFamily="34" charset="0"/>
              </a:rPr>
              <a:t>Bos </a:t>
            </a:r>
            <a:r>
              <a:rPr lang="fr-BE" sz="2000" dirty="0" err="1" smtClean="0">
                <a:latin typeface="Arial Narrow" panose="020B0606020202030204" pitchFamily="34" charset="0"/>
              </a:rPr>
              <a:t>taurus</a:t>
            </a:r>
            <a:r>
              <a:rPr lang="fr-BE" sz="2000" dirty="0" smtClean="0">
                <a:latin typeface="Arial Narrow" panose="020B0606020202030204" pitchFamily="34" charset="0"/>
              </a:rPr>
              <a:t> </a:t>
            </a:r>
            <a:r>
              <a:rPr lang="fr-BE" sz="2000" dirty="0" err="1" smtClean="0">
                <a:latin typeface="Arial Narrow" panose="020B0606020202030204" pitchFamily="34" charset="0"/>
              </a:rPr>
              <a:t>dairy</a:t>
            </a:r>
            <a:r>
              <a:rPr lang="fr-BE" sz="2000" dirty="0" smtClean="0">
                <a:latin typeface="Arial Narrow" panose="020B0606020202030204" pitchFamily="34" charset="0"/>
              </a:rPr>
              <a:t> </a:t>
            </a:r>
            <a:r>
              <a:rPr lang="fr-BE" sz="2000" dirty="0" err="1" smtClean="0">
                <a:latin typeface="Arial Narrow" panose="020B0606020202030204" pitchFamily="34" charset="0"/>
              </a:rPr>
              <a:t>cattle</a:t>
            </a:r>
            <a:r>
              <a:rPr lang="fr-BE" sz="2000" dirty="0" smtClean="0">
                <a:latin typeface="Arial Narrow" panose="020B0606020202030204" pitchFamily="34" charset="0"/>
              </a:rPr>
              <a:t> </a:t>
            </a:r>
            <a:r>
              <a:rPr lang="fr-BE" sz="2000" dirty="0">
                <a:latin typeface="Arial Narrow" panose="020B0606020202030204" pitchFamily="34" charset="0"/>
              </a:rPr>
              <a:t>: </a:t>
            </a:r>
            <a:r>
              <a:rPr lang="fr-BE" sz="2000" dirty="0" smtClean="0">
                <a:latin typeface="Arial Narrow" panose="020B0606020202030204" pitchFamily="34" charset="0"/>
              </a:rPr>
              <a:t>J3 </a:t>
            </a:r>
            <a:r>
              <a:rPr lang="fr-BE" sz="2000" dirty="0">
                <a:latin typeface="Arial Narrow" panose="020B0606020202030204" pitchFamily="34" charset="0"/>
              </a:rPr>
              <a:t>vs J2 avant une TAI </a:t>
            </a:r>
            <a:r>
              <a:rPr lang="fr-BE" sz="2000" dirty="0" smtClean="0">
                <a:latin typeface="Arial Narrow" panose="020B0606020202030204" pitchFamily="34" charset="0"/>
              </a:rPr>
              <a:t>: 30,0 vs 19,2 % (Pereira et al. 2013)</a:t>
            </a:r>
          </a:p>
        </p:txBody>
      </p:sp>
      <p:sp>
        <p:nvSpPr>
          <p:cNvPr id="7" name="Espace réservé du contenu 2"/>
          <p:cNvSpPr txBox="1">
            <a:spLocks/>
          </p:cNvSpPr>
          <p:nvPr/>
        </p:nvSpPr>
        <p:spPr>
          <a:xfrm>
            <a:off x="1342940" y="825843"/>
            <a:ext cx="7488832" cy="510764"/>
          </a:xfrm>
          <a:prstGeom prst="rect">
            <a:avLst/>
          </a:prstGeom>
          <a:solidFill>
            <a:schemeClr val="accent3">
              <a:lumMod val="60000"/>
              <a:lumOff val="40000"/>
            </a:schemeClr>
          </a:solidFill>
          <a:ln>
            <a:solidFill>
              <a:schemeClr val="tx1"/>
            </a:solidFill>
          </a:ln>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BE" sz="2000" dirty="0" smtClean="0"/>
              <a:t>Classiquement : 2</a:t>
            </a:r>
            <a:r>
              <a:rPr lang="fr-BE" sz="2000" baseline="30000" dirty="0" smtClean="0"/>
              <a:t>ème</a:t>
            </a:r>
            <a:r>
              <a:rPr lang="fr-BE" sz="2000" dirty="0" smtClean="0"/>
              <a:t> GnRH 56 h après la PGF2a et IA 16h après la GnRH ***</a:t>
            </a:r>
          </a:p>
        </p:txBody>
      </p:sp>
      <p:sp>
        <p:nvSpPr>
          <p:cNvPr id="8" name="Flèche droite 7"/>
          <p:cNvSpPr/>
          <p:nvPr/>
        </p:nvSpPr>
        <p:spPr>
          <a:xfrm>
            <a:off x="251520" y="863092"/>
            <a:ext cx="810268" cy="509662"/>
          </a:xfrm>
          <a:prstGeom prst="rightArrow">
            <a:avLst/>
          </a:prstGeom>
          <a:solidFill>
            <a:schemeClr val="accent3">
              <a:lumMod val="60000"/>
              <a:lumOff val="40000"/>
            </a:schemeClr>
          </a:solidFill>
          <a:ln w="635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Espace réservé du contenu 2"/>
          <p:cNvSpPr txBox="1">
            <a:spLocks/>
          </p:cNvSpPr>
          <p:nvPr/>
        </p:nvSpPr>
        <p:spPr>
          <a:xfrm>
            <a:off x="2381607" y="5334409"/>
            <a:ext cx="5658077" cy="432048"/>
          </a:xfrm>
          <a:prstGeom prst="rect">
            <a:avLst/>
          </a:prstGeom>
          <a:solidFill>
            <a:schemeClr val="accent1">
              <a:lumMod val="60000"/>
              <a:lumOff val="4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2000" dirty="0" smtClean="0"/>
              <a:t>Avancer le moment de l’injection de la PGF2a</a:t>
            </a:r>
          </a:p>
        </p:txBody>
      </p:sp>
      <p:sp>
        <p:nvSpPr>
          <p:cNvPr id="11" name="Flèche droite 10"/>
          <p:cNvSpPr/>
          <p:nvPr/>
        </p:nvSpPr>
        <p:spPr>
          <a:xfrm>
            <a:off x="1342940" y="5805264"/>
            <a:ext cx="989870" cy="509662"/>
          </a:xfrm>
          <a:prstGeom prst="rightArrow">
            <a:avLst/>
          </a:prstGeom>
          <a:ln w="635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latin typeface="Arial Narrow" panose="020B0606020202030204" pitchFamily="34" charset="0"/>
            </a:endParaRPr>
          </a:p>
        </p:txBody>
      </p:sp>
      <p:sp>
        <p:nvSpPr>
          <p:cNvPr id="12" name="Espace réservé du contenu 2"/>
          <p:cNvSpPr txBox="1">
            <a:spLocks/>
          </p:cNvSpPr>
          <p:nvPr/>
        </p:nvSpPr>
        <p:spPr>
          <a:xfrm>
            <a:off x="2416477" y="4817531"/>
            <a:ext cx="5047143" cy="432049"/>
          </a:xfrm>
          <a:prstGeom prst="rect">
            <a:avLst/>
          </a:prstGeom>
          <a:solidFill>
            <a:schemeClr val="accent1">
              <a:lumMod val="60000"/>
              <a:lumOff val="4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2000" dirty="0"/>
              <a:t>P</a:t>
            </a:r>
            <a:r>
              <a:rPr lang="fr-BE" sz="2000" dirty="0" smtClean="0"/>
              <a:t>ratiquer une double injection de PGF2a</a:t>
            </a:r>
          </a:p>
        </p:txBody>
      </p:sp>
      <p:sp>
        <p:nvSpPr>
          <p:cNvPr id="13" name="Flèche droite 12"/>
          <p:cNvSpPr/>
          <p:nvPr/>
        </p:nvSpPr>
        <p:spPr>
          <a:xfrm>
            <a:off x="1373495" y="5295602"/>
            <a:ext cx="989870" cy="509662"/>
          </a:xfrm>
          <a:prstGeom prst="rightArrow">
            <a:avLst/>
          </a:prstGeom>
          <a:ln w="635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latin typeface="Arial Narrow" panose="020B0606020202030204" pitchFamily="34" charset="0"/>
            </a:endParaRPr>
          </a:p>
        </p:txBody>
      </p:sp>
      <p:sp>
        <p:nvSpPr>
          <p:cNvPr id="14" name="Espace réservé du contenu 2"/>
          <p:cNvSpPr txBox="1">
            <a:spLocks/>
          </p:cNvSpPr>
          <p:nvPr/>
        </p:nvSpPr>
        <p:spPr>
          <a:xfrm>
            <a:off x="2416477" y="5832683"/>
            <a:ext cx="3451667" cy="432049"/>
          </a:xfrm>
          <a:prstGeom prst="rect">
            <a:avLst/>
          </a:prstGeom>
          <a:solidFill>
            <a:schemeClr val="accent1">
              <a:lumMod val="60000"/>
              <a:lumOff val="4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2000" dirty="0" smtClean="0"/>
              <a:t>Augmenter la dose de la PGF2a</a:t>
            </a:r>
          </a:p>
        </p:txBody>
      </p:sp>
      <p:sp>
        <p:nvSpPr>
          <p:cNvPr id="15" name="Flèche droite 14"/>
          <p:cNvSpPr/>
          <p:nvPr/>
        </p:nvSpPr>
        <p:spPr>
          <a:xfrm>
            <a:off x="1414512" y="4778725"/>
            <a:ext cx="989870" cy="509662"/>
          </a:xfrm>
          <a:prstGeom prst="rightArrow">
            <a:avLst/>
          </a:prstGeom>
          <a:ln w="635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latin typeface="Arial Narrow" panose="020B0606020202030204" pitchFamily="34" charset="0"/>
            </a:endParaRPr>
          </a:p>
        </p:txBody>
      </p:sp>
      <p:sp>
        <p:nvSpPr>
          <p:cNvPr id="16" name="Flèche droite 15"/>
          <p:cNvSpPr/>
          <p:nvPr/>
        </p:nvSpPr>
        <p:spPr>
          <a:xfrm>
            <a:off x="1348408" y="6303714"/>
            <a:ext cx="989870" cy="509662"/>
          </a:xfrm>
          <a:prstGeom prst="rightArrow">
            <a:avLst/>
          </a:prstGeom>
          <a:ln w="635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latin typeface="Arial Narrow" panose="020B0606020202030204" pitchFamily="34" charset="0"/>
            </a:endParaRPr>
          </a:p>
        </p:txBody>
      </p:sp>
      <p:sp>
        <p:nvSpPr>
          <p:cNvPr id="17" name="Espace réservé du contenu 2"/>
          <p:cNvSpPr txBox="1">
            <a:spLocks/>
          </p:cNvSpPr>
          <p:nvPr/>
        </p:nvSpPr>
        <p:spPr>
          <a:xfrm>
            <a:off x="2421945" y="6331133"/>
            <a:ext cx="3230175" cy="432049"/>
          </a:xfrm>
          <a:prstGeom prst="rect">
            <a:avLst/>
          </a:prstGeom>
          <a:solidFill>
            <a:schemeClr val="accent1">
              <a:lumMod val="60000"/>
              <a:lumOff val="4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2000" dirty="0" smtClean="0"/>
              <a:t>Injecter une PGF2a lors de l’IA</a:t>
            </a:r>
          </a:p>
        </p:txBody>
      </p:sp>
      <p:sp>
        <p:nvSpPr>
          <p:cNvPr id="18" name="ZoneTexte 17"/>
          <p:cNvSpPr txBox="1"/>
          <p:nvPr/>
        </p:nvSpPr>
        <p:spPr>
          <a:xfrm>
            <a:off x="151263" y="3573016"/>
            <a:ext cx="8735147" cy="1015663"/>
          </a:xfrm>
          <a:prstGeom prst="rect">
            <a:avLst/>
          </a:prstGeom>
          <a:solidFill>
            <a:schemeClr val="accent6">
              <a:lumMod val="20000"/>
              <a:lumOff val="80000"/>
            </a:schemeClr>
          </a:solidFill>
          <a:ln>
            <a:solidFill>
              <a:srgbClr val="003300"/>
            </a:solidFill>
          </a:ln>
        </p:spPr>
        <p:txBody>
          <a:bodyPr wrap="square" rtlCol="0">
            <a:spAutoFit/>
          </a:bodyPr>
          <a:lstStyle/>
          <a:p>
            <a:pPr marL="342900" indent="-342900">
              <a:buFontTx/>
              <a:buChar char="-"/>
            </a:pPr>
            <a:r>
              <a:rPr lang="fr-BE" sz="2000" dirty="0" smtClean="0">
                <a:latin typeface="Arial Narrow" panose="020B0606020202030204" pitchFamily="34" charset="0"/>
              </a:rPr>
              <a:t>Une P4  trop élevée lors de l’IA s’accompagne d’une moins bonne fertilité ***** </a:t>
            </a:r>
          </a:p>
          <a:p>
            <a:pPr marL="342900" indent="-342900">
              <a:buFontTx/>
              <a:buChar char="-"/>
            </a:pPr>
            <a:r>
              <a:rPr lang="fr-BE" sz="2000" dirty="0" smtClean="0">
                <a:latin typeface="Arial Narrow" panose="020B0606020202030204" pitchFamily="34" charset="0"/>
              </a:rPr>
              <a:t>5 à 30 % des vaches présentent une lutéolyse incomplète après une injection de PGF2a</a:t>
            </a:r>
          </a:p>
          <a:p>
            <a:pPr marL="342900" indent="-342900">
              <a:buFontTx/>
              <a:buChar char="-"/>
            </a:pPr>
            <a:r>
              <a:rPr lang="fr-BE" sz="2000" dirty="0" smtClean="0">
                <a:latin typeface="Arial Narrow" panose="020B0606020202030204" pitchFamily="34" charset="0"/>
              </a:rPr>
              <a:t>Une P4 plus élevée (5,0 vs 3,9 </a:t>
            </a:r>
            <a:r>
              <a:rPr lang="fr-BE" sz="2000" dirty="0" err="1" smtClean="0">
                <a:latin typeface="Arial Narrow" panose="020B0606020202030204" pitchFamily="34" charset="0"/>
              </a:rPr>
              <a:t>ng</a:t>
            </a:r>
            <a:r>
              <a:rPr lang="fr-BE" sz="2000" dirty="0" smtClean="0">
                <a:latin typeface="Arial Narrow" panose="020B0606020202030204" pitchFamily="34" charset="0"/>
              </a:rPr>
              <a:t>) lors de la PGF améliore la fertilité </a:t>
            </a:r>
            <a:r>
              <a:rPr lang="fr-BE" sz="1600" dirty="0" smtClean="0">
                <a:latin typeface="Arial Narrow" panose="020B0606020202030204" pitchFamily="34" charset="0"/>
              </a:rPr>
              <a:t>(Ambrose et al. 2015)</a:t>
            </a:r>
            <a:endParaRPr lang="fr-BE" sz="1600" dirty="0">
              <a:latin typeface="Arial Narrow" panose="020B0606020202030204" pitchFamily="34" charset="0"/>
            </a:endParaRPr>
          </a:p>
        </p:txBody>
      </p:sp>
      <p:sp>
        <p:nvSpPr>
          <p:cNvPr id="19" name="Rectangle à coins arrondis 18"/>
          <p:cNvSpPr/>
          <p:nvPr/>
        </p:nvSpPr>
        <p:spPr>
          <a:xfrm>
            <a:off x="333237" y="136710"/>
            <a:ext cx="8271211" cy="5667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600" dirty="0" smtClean="0"/>
              <a:t>Quelques modifications possibles du protocole </a:t>
            </a:r>
            <a:r>
              <a:rPr lang="fr-BE" sz="2600" dirty="0" err="1" smtClean="0"/>
              <a:t>Ovsynch</a:t>
            </a:r>
            <a:endParaRPr lang="fr-BE" sz="2600" dirty="0" smtClean="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29</a:t>
            </a:fld>
            <a:endParaRPr lang="fr-BE"/>
          </a:p>
        </p:txBody>
      </p:sp>
    </p:spTree>
    <p:extLst>
      <p:ext uri="{BB962C8B-B14F-4D97-AF65-F5344CB8AC3E}">
        <p14:creationId xmlns:p14="http://schemas.microsoft.com/office/powerpoint/2010/main" val="148723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9"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611560" y="2564904"/>
            <a:ext cx="7941568" cy="158417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6000" dirty="0" smtClean="0"/>
              <a:t>Quelques constats </a:t>
            </a:r>
            <a:endParaRPr lang="fr-BE" sz="6000" dirty="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3</a:t>
            </a:fld>
            <a:endParaRPr lang="fr-BE"/>
          </a:p>
        </p:txBody>
      </p:sp>
    </p:spTree>
    <p:extLst>
      <p:ext uri="{BB962C8B-B14F-4D97-AF65-F5344CB8AC3E}">
        <p14:creationId xmlns:p14="http://schemas.microsoft.com/office/powerpoint/2010/main" val="5778612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Connecteur droit 54"/>
          <p:cNvCxnSpPr/>
          <p:nvPr/>
        </p:nvCxnSpPr>
        <p:spPr>
          <a:xfrm>
            <a:off x="2771800" y="2596236"/>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e 1"/>
          <p:cNvGrpSpPr/>
          <p:nvPr/>
        </p:nvGrpSpPr>
        <p:grpSpPr>
          <a:xfrm>
            <a:off x="206519" y="1685425"/>
            <a:ext cx="8829977" cy="6640119"/>
            <a:chOff x="323528" y="188640"/>
            <a:chExt cx="8829977" cy="6640119"/>
          </a:xfrm>
        </p:grpSpPr>
        <p:grpSp>
          <p:nvGrpSpPr>
            <p:cNvPr id="79" name="Groupe 78"/>
            <p:cNvGrpSpPr/>
            <p:nvPr/>
          </p:nvGrpSpPr>
          <p:grpSpPr>
            <a:xfrm>
              <a:off x="7425313" y="188640"/>
              <a:ext cx="744114" cy="607396"/>
              <a:chOff x="3833696" y="1556792"/>
              <a:chExt cx="744114" cy="607396"/>
            </a:xfrm>
          </p:grpSpPr>
          <p:sp>
            <p:nvSpPr>
              <p:cNvPr id="80" name="Text Box 6"/>
              <p:cNvSpPr txBox="1">
                <a:spLocks noChangeArrowheads="1"/>
              </p:cNvSpPr>
              <p:nvPr/>
            </p:nvSpPr>
            <p:spPr bwMode="auto">
              <a:xfrm>
                <a:off x="3833696" y="1556792"/>
                <a:ext cx="744114" cy="400110"/>
              </a:xfrm>
              <a:prstGeom prst="rect">
                <a:avLst/>
              </a:prstGeom>
              <a:solidFill>
                <a:srgbClr val="FF000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2000" b="1" dirty="0" smtClean="0"/>
                  <a:t>J0  IA</a:t>
                </a:r>
                <a:endParaRPr lang="fr-FR" altLang="fr-FR" sz="2000" b="1" dirty="0"/>
              </a:p>
            </p:txBody>
          </p:sp>
          <p:cxnSp>
            <p:nvCxnSpPr>
              <p:cNvPr id="81" name="Connecteur droit 80"/>
              <p:cNvCxnSpPr/>
              <p:nvPr/>
            </p:nvCxnSpPr>
            <p:spPr>
              <a:xfrm flipH="1" flipV="1">
                <a:off x="4265064" y="1948164"/>
                <a:ext cx="1" cy="2160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6" name="Connecteur droit 85"/>
            <p:cNvCxnSpPr/>
            <p:nvPr/>
          </p:nvCxnSpPr>
          <p:spPr>
            <a:xfrm>
              <a:off x="5834238" y="1315475"/>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flipH="1">
              <a:off x="4143186" y="1351625"/>
              <a:ext cx="34868" cy="547713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8" name="Connecteur droit 87"/>
            <p:cNvCxnSpPr/>
            <p:nvPr/>
          </p:nvCxnSpPr>
          <p:spPr>
            <a:xfrm>
              <a:off x="4538094" y="1315475"/>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0" name="Connecteur droit 89"/>
            <p:cNvCxnSpPr/>
            <p:nvPr/>
          </p:nvCxnSpPr>
          <p:spPr>
            <a:xfrm>
              <a:off x="4970142" y="1315475"/>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1" name="Connecteur droit 90"/>
            <p:cNvCxnSpPr/>
            <p:nvPr/>
          </p:nvCxnSpPr>
          <p:spPr>
            <a:xfrm>
              <a:off x="5402190" y="1315475"/>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2" name="Connecteur droit 91"/>
            <p:cNvCxnSpPr/>
            <p:nvPr/>
          </p:nvCxnSpPr>
          <p:spPr>
            <a:xfrm>
              <a:off x="6266286" y="1315475"/>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4" name="Connecteur droit 93"/>
            <p:cNvCxnSpPr/>
            <p:nvPr/>
          </p:nvCxnSpPr>
          <p:spPr>
            <a:xfrm>
              <a:off x="6698334" y="1315475"/>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Connecteur droit 94"/>
            <p:cNvCxnSpPr/>
            <p:nvPr/>
          </p:nvCxnSpPr>
          <p:spPr>
            <a:xfrm flipH="1">
              <a:off x="7058374" y="1315475"/>
              <a:ext cx="3521"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Connecteur droit 95"/>
            <p:cNvCxnSpPr/>
            <p:nvPr/>
          </p:nvCxnSpPr>
          <p:spPr>
            <a:xfrm>
              <a:off x="7490422" y="1315475"/>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Connecteur droit 96"/>
            <p:cNvCxnSpPr/>
            <p:nvPr/>
          </p:nvCxnSpPr>
          <p:spPr>
            <a:xfrm>
              <a:off x="7929239" y="1262698"/>
              <a:ext cx="0" cy="533697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4" name="Connecteur droit 123"/>
            <p:cNvCxnSpPr/>
            <p:nvPr/>
          </p:nvCxnSpPr>
          <p:spPr>
            <a:xfrm>
              <a:off x="1043608" y="1308294"/>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Connecteur droit 130"/>
            <p:cNvCxnSpPr/>
            <p:nvPr/>
          </p:nvCxnSpPr>
          <p:spPr>
            <a:xfrm>
              <a:off x="1547664" y="1308294"/>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Connecteur droit 131"/>
            <p:cNvCxnSpPr/>
            <p:nvPr/>
          </p:nvCxnSpPr>
          <p:spPr>
            <a:xfrm>
              <a:off x="2051720" y="1262698"/>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Connecteur droit 132"/>
            <p:cNvCxnSpPr/>
            <p:nvPr/>
          </p:nvCxnSpPr>
          <p:spPr>
            <a:xfrm>
              <a:off x="2411760" y="1306737"/>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Connecteur droit 133"/>
            <p:cNvCxnSpPr/>
            <p:nvPr/>
          </p:nvCxnSpPr>
          <p:spPr>
            <a:xfrm>
              <a:off x="3276989" y="1315475"/>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Connecteur droit 134"/>
            <p:cNvCxnSpPr/>
            <p:nvPr/>
          </p:nvCxnSpPr>
          <p:spPr>
            <a:xfrm>
              <a:off x="539552" y="1308294"/>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6" name="Rectangle 7"/>
            <p:cNvSpPr>
              <a:spLocks noChangeArrowheads="1"/>
            </p:cNvSpPr>
            <p:nvPr/>
          </p:nvSpPr>
          <p:spPr bwMode="auto">
            <a:xfrm>
              <a:off x="7725823" y="796035"/>
              <a:ext cx="352894"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a:solidFill>
                    <a:schemeClr val="tx1"/>
                  </a:solidFill>
                </a:rPr>
                <a:t>0</a:t>
              </a:r>
            </a:p>
          </p:txBody>
        </p:sp>
        <p:sp>
          <p:nvSpPr>
            <p:cNvPr id="147" name="Rectangle 8"/>
            <p:cNvSpPr>
              <a:spLocks noChangeArrowheads="1"/>
            </p:cNvSpPr>
            <p:nvPr/>
          </p:nvSpPr>
          <p:spPr bwMode="auto">
            <a:xfrm>
              <a:off x="7309183" y="796035"/>
              <a:ext cx="351562"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a:solidFill>
                    <a:schemeClr val="tx1"/>
                  </a:solidFill>
                </a:rPr>
                <a:t>1</a:t>
              </a:r>
            </a:p>
          </p:txBody>
        </p:sp>
        <p:sp>
          <p:nvSpPr>
            <p:cNvPr id="148" name="Rectangle 9"/>
            <p:cNvSpPr>
              <a:spLocks noChangeArrowheads="1"/>
            </p:cNvSpPr>
            <p:nvPr/>
          </p:nvSpPr>
          <p:spPr bwMode="auto">
            <a:xfrm>
              <a:off x="6891211" y="796035"/>
              <a:ext cx="352894"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a:solidFill>
                    <a:schemeClr val="tx1"/>
                  </a:solidFill>
                </a:rPr>
                <a:t>2</a:t>
              </a:r>
            </a:p>
          </p:txBody>
        </p:sp>
        <p:sp>
          <p:nvSpPr>
            <p:cNvPr id="149" name="Rectangle 10"/>
            <p:cNvSpPr>
              <a:spLocks noChangeArrowheads="1"/>
            </p:cNvSpPr>
            <p:nvPr/>
          </p:nvSpPr>
          <p:spPr bwMode="auto">
            <a:xfrm>
              <a:off x="6473239" y="796035"/>
              <a:ext cx="352894"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a:solidFill>
                    <a:schemeClr val="tx1"/>
                  </a:solidFill>
                </a:rPr>
                <a:t>3</a:t>
              </a:r>
            </a:p>
          </p:txBody>
        </p:sp>
        <p:sp>
          <p:nvSpPr>
            <p:cNvPr id="151" name="Rectangle 12"/>
            <p:cNvSpPr>
              <a:spLocks noChangeArrowheads="1"/>
            </p:cNvSpPr>
            <p:nvPr/>
          </p:nvSpPr>
          <p:spPr bwMode="auto">
            <a:xfrm>
              <a:off x="5638627" y="796035"/>
              <a:ext cx="352894"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a:solidFill>
                    <a:schemeClr val="tx1"/>
                  </a:solidFill>
                </a:rPr>
                <a:t>5</a:t>
              </a:r>
            </a:p>
          </p:txBody>
        </p:sp>
        <p:sp>
          <p:nvSpPr>
            <p:cNvPr id="152" name="Rectangle 7"/>
            <p:cNvSpPr>
              <a:spLocks noChangeArrowheads="1"/>
            </p:cNvSpPr>
            <p:nvPr/>
          </p:nvSpPr>
          <p:spPr bwMode="auto">
            <a:xfrm>
              <a:off x="2699792" y="796035"/>
              <a:ext cx="352894"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smtClean="0">
                  <a:solidFill>
                    <a:schemeClr val="tx1"/>
                  </a:solidFill>
                </a:rPr>
                <a:t>16</a:t>
              </a:r>
              <a:endParaRPr lang="fr-BE" altLang="fr-FR" sz="2000" b="1" dirty="0">
                <a:solidFill>
                  <a:schemeClr val="tx1"/>
                </a:solidFill>
              </a:endParaRPr>
            </a:p>
          </p:txBody>
        </p:sp>
        <p:sp>
          <p:nvSpPr>
            <p:cNvPr id="153" name="Rectangle 12"/>
            <p:cNvSpPr>
              <a:spLocks noChangeArrowheads="1"/>
            </p:cNvSpPr>
            <p:nvPr/>
          </p:nvSpPr>
          <p:spPr bwMode="auto">
            <a:xfrm>
              <a:off x="5220655" y="796035"/>
              <a:ext cx="352894"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a:solidFill>
                    <a:schemeClr val="tx1"/>
                  </a:solidFill>
                </a:rPr>
                <a:t>6</a:t>
              </a:r>
            </a:p>
          </p:txBody>
        </p:sp>
        <p:sp>
          <p:nvSpPr>
            <p:cNvPr id="138" name="Rectangle 12"/>
            <p:cNvSpPr>
              <a:spLocks noChangeArrowheads="1"/>
            </p:cNvSpPr>
            <p:nvPr/>
          </p:nvSpPr>
          <p:spPr bwMode="auto">
            <a:xfrm>
              <a:off x="4802683" y="796035"/>
              <a:ext cx="352894"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a:solidFill>
                    <a:schemeClr val="tx1"/>
                  </a:solidFill>
                </a:rPr>
                <a:t>7</a:t>
              </a:r>
            </a:p>
          </p:txBody>
        </p:sp>
        <p:sp>
          <p:nvSpPr>
            <p:cNvPr id="139" name="Rectangle 12"/>
            <p:cNvSpPr>
              <a:spLocks noChangeArrowheads="1"/>
            </p:cNvSpPr>
            <p:nvPr/>
          </p:nvSpPr>
          <p:spPr bwMode="auto">
            <a:xfrm>
              <a:off x="4384711" y="796035"/>
              <a:ext cx="352894"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a:solidFill>
                    <a:schemeClr val="tx1"/>
                  </a:solidFill>
                </a:rPr>
                <a:t>8</a:t>
              </a:r>
            </a:p>
          </p:txBody>
        </p:sp>
        <p:sp>
          <p:nvSpPr>
            <p:cNvPr id="144" name="Rectangle 12"/>
            <p:cNvSpPr>
              <a:spLocks noChangeArrowheads="1"/>
            </p:cNvSpPr>
            <p:nvPr/>
          </p:nvSpPr>
          <p:spPr bwMode="auto">
            <a:xfrm>
              <a:off x="2267744" y="796035"/>
              <a:ext cx="352894"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smtClean="0">
                  <a:solidFill>
                    <a:schemeClr val="tx1"/>
                  </a:solidFill>
                </a:rPr>
                <a:t>17</a:t>
              </a:r>
              <a:endParaRPr lang="fr-BE" altLang="fr-FR" sz="2000" b="1" dirty="0">
                <a:solidFill>
                  <a:schemeClr val="tx1"/>
                </a:solidFill>
              </a:endParaRPr>
            </a:p>
          </p:txBody>
        </p:sp>
        <p:sp>
          <p:nvSpPr>
            <p:cNvPr id="145" name="Rectangle 12"/>
            <p:cNvSpPr>
              <a:spLocks noChangeArrowheads="1"/>
            </p:cNvSpPr>
            <p:nvPr/>
          </p:nvSpPr>
          <p:spPr bwMode="auto">
            <a:xfrm>
              <a:off x="1835696" y="796035"/>
              <a:ext cx="352894"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smtClean="0">
                  <a:solidFill>
                    <a:schemeClr val="tx1"/>
                  </a:solidFill>
                </a:rPr>
                <a:t>18</a:t>
              </a:r>
              <a:endParaRPr lang="fr-BE" altLang="fr-FR" sz="2000" b="1" dirty="0">
                <a:solidFill>
                  <a:schemeClr val="tx1"/>
                </a:solidFill>
              </a:endParaRPr>
            </a:p>
          </p:txBody>
        </p:sp>
        <p:sp>
          <p:nvSpPr>
            <p:cNvPr id="141" name="Rectangle 12"/>
            <p:cNvSpPr>
              <a:spLocks noChangeArrowheads="1"/>
            </p:cNvSpPr>
            <p:nvPr/>
          </p:nvSpPr>
          <p:spPr bwMode="auto">
            <a:xfrm>
              <a:off x="3966739" y="796035"/>
              <a:ext cx="352894"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a:solidFill>
                    <a:schemeClr val="tx1"/>
                  </a:solidFill>
                </a:rPr>
                <a:t>9</a:t>
              </a:r>
            </a:p>
          </p:txBody>
        </p:sp>
        <p:sp>
          <p:nvSpPr>
            <p:cNvPr id="155" name="Rectangle 11"/>
            <p:cNvSpPr>
              <a:spLocks noChangeArrowheads="1"/>
            </p:cNvSpPr>
            <p:nvPr/>
          </p:nvSpPr>
          <p:spPr bwMode="auto">
            <a:xfrm>
              <a:off x="6056599" y="796035"/>
              <a:ext cx="351562"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a:solidFill>
                    <a:schemeClr val="tx1"/>
                  </a:solidFill>
                </a:rPr>
                <a:t>4</a:t>
              </a:r>
            </a:p>
          </p:txBody>
        </p:sp>
        <p:sp>
          <p:nvSpPr>
            <p:cNvPr id="158" name="Rectangle 12"/>
            <p:cNvSpPr>
              <a:spLocks noChangeArrowheads="1"/>
            </p:cNvSpPr>
            <p:nvPr/>
          </p:nvSpPr>
          <p:spPr bwMode="auto">
            <a:xfrm>
              <a:off x="1331640" y="796035"/>
              <a:ext cx="352894"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smtClean="0">
                  <a:solidFill>
                    <a:schemeClr val="tx1"/>
                  </a:solidFill>
                </a:rPr>
                <a:t>19</a:t>
              </a:r>
              <a:endParaRPr lang="fr-BE" altLang="fr-FR" sz="2000" b="1" dirty="0">
                <a:solidFill>
                  <a:schemeClr val="tx1"/>
                </a:solidFill>
              </a:endParaRPr>
            </a:p>
          </p:txBody>
        </p:sp>
        <p:sp>
          <p:nvSpPr>
            <p:cNvPr id="159" name="Rectangle 12"/>
            <p:cNvSpPr>
              <a:spLocks noChangeArrowheads="1"/>
            </p:cNvSpPr>
            <p:nvPr/>
          </p:nvSpPr>
          <p:spPr bwMode="auto">
            <a:xfrm>
              <a:off x="827584" y="796035"/>
              <a:ext cx="352894"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smtClean="0">
                  <a:solidFill>
                    <a:schemeClr val="tx1"/>
                  </a:solidFill>
                </a:rPr>
                <a:t>26</a:t>
              </a:r>
              <a:endParaRPr lang="fr-BE" altLang="fr-FR" sz="2000" b="1" dirty="0">
                <a:solidFill>
                  <a:schemeClr val="tx1"/>
                </a:solidFill>
              </a:endParaRPr>
            </a:p>
          </p:txBody>
        </p:sp>
        <p:sp>
          <p:nvSpPr>
            <p:cNvPr id="160" name="Rectangle 12"/>
            <p:cNvSpPr>
              <a:spLocks noChangeArrowheads="1"/>
            </p:cNvSpPr>
            <p:nvPr/>
          </p:nvSpPr>
          <p:spPr bwMode="auto">
            <a:xfrm>
              <a:off x="323528" y="796035"/>
              <a:ext cx="352894"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smtClean="0">
                  <a:solidFill>
                    <a:schemeClr val="tx1"/>
                  </a:solidFill>
                </a:rPr>
                <a:t>32</a:t>
              </a:r>
              <a:endParaRPr lang="fr-BE" altLang="fr-FR" sz="2000" b="1" dirty="0">
                <a:solidFill>
                  <a:schemeClr val="tx1"/>
                </a:solidFill>
              </a:endParaRPr>
            </a:p>
          </p:txBody>
        </p:sp>
        <p:sp>
          <p:nvSpPr>
            <p:cNvPr id="167" name="Text Box 6"/>
            <p:cNvSpPr txBox="1">
              <a:spLocks noChangeArrowheads="1"/>
            </p:cNvSpPr>
            <p:nvPr/>
          </p:nvSpPr>
          <p:spPr bwMode="auto">
            <a:xfrm>
              <a:off x="7666742" y="1356151"/>
              <a:ext cx="838691" cy="400110"/>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2000" b="1" dirty="0" smtClean="0">
                  <a:solidFill>
                    <a:schemeClr val="tx1"/>
                  </a:solidFill>
                </a:rPr>
                <a:t>G -16h</a:t>
              </a:r>
              <a:endParaRPr lang="fr-FR" altLang="fr-FR" sz="2000" b="1" dirty="0">
                <a:solidFill>
                  <a:schemeClr val="tx1"/>
                </a:solidFill>
              </a:endParaRPr>
            </a:p>
          </p:txBody>
        </p:sp>
        <p:sp>
          <p:nvSpPr>
            <p:cNvPr id="168" name="Text Box 6"/>
            <p:cNvSpPr txBox="1">
              <a:spLocks noChangeArrowheads="1"/>
            </p:cNvSpPr>
            <p:nvPr/>
          </p:nvSpPr>
          <p:spPr bwMode="auto">
            <a:xfrm>
              <a:off x="4772885" y="1356151"/>
              <a:ext cx="348172" cy="400110"/>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2000" b="1" dirty="0" smtClean="0">
                  <a:solidFill>
                    <a:schemeClr val="tx1"/>
                  </a:solidFill>
                </a:rPr>
                <a:t>G</a:t>
              </a:r>
              <a:endParaRPr lang="fr-FR" altLang="fr-FR" sz="2000" b="1" dirty="0">
                <a:solidFill>
                  <a:schemeClr val="tx1"/>
                </a:solidFill>
              </a:endParaRPr>
            </a:p>
          </p:txBody>
        </p:sp>
        <p:sp>
          <p:nvSpPr>
            <p:cNvPr id="169" name="Text Box 6"/>
            <p:cNvSpPr txBox="1">
              <a:spLocks noChangeArrowheads="1"/>
            </p:cNvSpPr>
            <p:nvPr/>
          </p:nvSpPr>
          <p:spPr bwMode="auto">
            <a:xfrm>
              <a:off x="6911601" y="1356151"/>
              <a:ext cx="325730" cy="400110"/>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2000" b="1" dirty="0"/>
                <a:t>P</a:t>
              </a:r>
              <a:endParaRPr lang="fr-FR" altLang="fr-FR" sz="2000" b="1" dirty="0"/>
            </a:p>
          </p:txBody>
        </p:sp>
        <p:sp>
          <p:nvSpPr>
            <p:cNvPr id="195" name="Rectangle 12"/>
            <p:cNvSpPr>
              <a:spLocks noChangeArrowheads="1"/>
            </p:cNvSpPr>
            <p:nvPr/>
          </p:nvSpPr>
          <p:spPr bwMode="auto">
            <a:xfrm>
              <a:off x="3563888" y="802097"/>
              <a:ext cx="352894"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smtClean="0">
                  <a:solidFill>
                    <a:schemeClr val="tx1"/>
                  </a:solidFill>
                </a:rPr>
                <a:t>10</a:t>
              </a:r>
              <a:endParaRPr lang="fr-BE" altLang="fr-FR" sz="2000" b="1" dirty="0">
                <a:solidFill>
                  <a:schemeClr val="tx1"/>
                </a:solidFill>
              </a:endParaRPr>
            </a:p>
          </p:txBody>
        </p:sp>
        <p:cxnSp>
          <p:nvCxnSpPr>
            <p:cNvPr id="196" name="Connecteur droit 195"/>
            <p:cNvCxnSpPr/>
            <p:nvPr/>
          </p:nvCxnSpPr>
          <p:spPr>
            <a:xfrm>
              <a:off x="3740335" y="1303375"/>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4" name="Rectangle 7"/>
            <p:cNvSpPr>
              <a:spLocks noChangeArrowheads="1"/>
            </p:cNvSpPr>
            <p:nvPr/>
          </p:nvSpPr>
          <p:spPr bwMode="auto">
            <a:xfrm>
              <a:off x="3131840" y="804601"/>
              <a:ext cx="352894" cy="466663"/>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smtClean="0">
                  <a:solidFill>
                    <a:schemeClr val="tx1"/>
                  </a:solidFill>
                </a:rPr>
                <a:t>15</a:t>
              </a:r>
              <a:endParaRPr lang="fr-BE" altLang="fr-FR" sz="2000" b="1" dirty="0">
                <a:solidFill>
                  <a:schemeClr val="tx1"/>
                </a:solidFill>
              </a:endParaRPr>
            </a:p>
          </p:txBody>
        </p:sp>
        <p:sp>
          <p:nvSpPr>
            <p:cNvPr id="64" name="Text Box 6"/>
            <p:cNvSpPr txBox="1">
              <a:spLocks noChangeArrowheads="1"/>
            </p:cNvSpPr>
            <p:nvPr/>
          </p:nvSpPr>
          <p:spPr bwMode="auto">
            <a:xfrm>
              <a:off x="8565296" y="1356151"/>
              <a:ext cx="588209" cy="369332"/>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800" b="1" dirty="0" smtClean="0"/>
                <a:t>IAS</a:t>
              </a:r>
              <a:endParaRPr lang="fr-FR" altLang="fr-FR" sz="1800" b="1" dirty="0"/>
            </a:p>
          </p:txBody>
        </p:sp>
      </p:grpSp>
      <p:sp>
        <p:nvSpPr>
          <p:cNvPr id="60" name="Text Box 6"/>
          <p:cNvSpPr txBox="1">
            <a:spLocks noChangeArrowheads="1"/>
          </p:cNvSpPr>
          <p:nvPr/>
        </p:nvSpPr>
        <p:spPr bwMode="auto">
          <a:xfrm>
            <a:off x="5040052" y="2852936"/>
            <a:ext cx="1734149" cy="400110"/>
          </a:xfrm>
          <a:prstGeom prst="rect">
            <a:avLst/>
          </a:prstGeom>
          <a:solidFill>
            <a:schemeClr val="accent2">
              <a:lumMod val="20000"/>
              <a:lumOff val="8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smtClean="0">
                <a:solidFill>
                  <a:schemeClr val="tx1"/>
                </a:solidFill>
              </a:rPr>
              <a:t>OVSYNCH</a:t>
            </a:r>
            <a:endParaRPr lang="fr-FR" altLang="fr-FR" sz="2000" b="1" dirty="0">
              <a:solidFill>
                <a:schemeClr val="tx1"/>
              </a:solidFill>
            </a:endParaRPr>
          </a:p>
        </p:txBody>
      </p:sp>
      <p:sp>
        <p:nvSpPr>
          <p:cNvPr id="57" name="Text Box 6"/>
          <p:cNvSpPr txBox="1">
            <a:spLocks noChangeArrowheads="1"/>
          </p:cNvSpPr>
          <p:nvPr/>
        </p:nvSpPr>
        <p:spPr bwMode="auto">
          <a:xfrm>
            <a:off x="4655876" y="3676962"/>
            <a:ext cx="348172" cy="400110"/>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2000" b="1" dirty="0" smtClean="0">
                <a:solidFill>
                  <a:schemeClr val="tx1"/>
                </a:solidFill>
              </a:rPr>
              <a:t>G</a:t>
            </a:r>
            <a:endParaRPr lang="fr-FR" altLang="fr-FR" sz="2000" b="1" dirty="0">
              <a:solidFill>
                <a:schemeClr val="tx1"/>
              </a:solidFill>
            </a:endParaRPr>
          </a:p>
        </p:txBody>
      </p:sp>
      <p:sp>
        <p:nvSpPr>
          <p:cNvPr id="61" name="Text Box 6"/>
          <p:cNvSpPr txBox="1">
            <a:spLocks noChangeArrowheads="1"/>
          </p:cNvSpPr>
          <p:nvPr/>
        </p:nvSpPr>
        <p:spPr bwMode="auto">
          <a:xfrm>
            <a:off x="5038568" y="3702335"/>
            <a:ext cx="1734149" cy="400110"/>
          </a:xfrm>
          <a:prstGeom prst="rect">
            <a:avLst/>
          </a:prstGeom>
          <a:solidFill>
            <a:schemeClr val="accent2">
              <a:lumMod val="20000"/>
              <a:lumOff val="8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smtClean="0">
                <a:solidFill>
                  <a:schemeClr val="tx1"/>
                </a:solidFill>
              </a:rPr>
              <a:t>OVSYNCH</a:t>
            </a:r>
            <a:endParaRPr lang="fr-FR" altLang="fr-FR" sz="2000" b="1" dirty="0">
              <a:solidFill>
                <a:schemeClr val="tx1"/>
              </a:solidFill>
            </a:endParaRPr>
          </a:p>
        </p:txBody>
      </p:sp>
      <p:sp>
        <p:nvSpPr>
          <p:cNvPr id="62" name="Text Box 6"/>
          <p:cNvSpPr txBox="1">
            <a:spLocks noChangeArrowheads="1"/>
          </p:cNvSpPr>
          <p:nvPr/>
        </p:nvSpPr>
        <p:spPr bwMode="auto">
          <a:xfrm>
            <a:off x="7198598" y="2852936"/>
            <a:ext cx="325730" cy="400110"/>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2000" b="1" dirty="0"/>
              <a:t>P</a:t>
            </a:r>
            <a:endParaRPr lang="fr-FR" altLang="fr-FR" sz="2000" b="1" dirty="0"/>
          </a:p>
        </p:txBody>
      </p:sp>
      <p:sp>
        <p:nvSpPr>
          <p:cNvPr id="63" name="Espace réservé du contenu 2"/>
          <p:cNvSpPr txBox="1">
            <a:spLocks/>
          </p:cNvSpPr>
          <p:nvPr/>
        </p:nvSpPr>
        <p:spPr>
          <a:xfrm>
            <a:off x="606607" y="260648"/>
            <a:ext cx="7704856" cy="504056"/>
          </a:xfrm>
          <a:prstGeom prst="rect">
            <a:avLst/>
          </a:prstGeom>
          <a:solidFill>
            <a:schemeClr val="accent2">
              <a:lumMod val="75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2400" dirty="0" smtClean="0">
                <a:solidFill>
                  <a:schemeClr val="bg1"/>
                </a:solidFill>
              </a:rPr>
              <a:t>Comment  obtenir une concentration en P4 plus faible ? </a:t>
            </a:r>
          </a:p>
        </p:txBody>
      </p:sp>
      <p:sp>
        <p:nvSpPr>
          <p:cNvPr id="65" name="Espace réservé du contenu 2"/>
          <p:cNvSpPr txBox="1">
            <a:spLocks/>
          </p:cNvSpPr>
          <p:nvPr/>
        </p:nvSpPr>
        <p:spPr>
          <a:xfrm>
            <a:off x="1666878" y="1214569"/>
            <a:ext cx="4830493" cy="432049"/>
          </a:xfrm>
          <a:prstGeom prst="rect">
            <a:avLst/>
          </a:prstGeom>
          <a:solidFill>
            <a:schemeClr val="accent1">
              <a:lumMod val="60000"/>
              <a:lumOff val="4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2400" dirty="0"/>
              <a:t>P</a:t>
            </a:r>
            <a:r>
              <a:rPr lang="fr-BE" sz="2400" dirty="0" smtClean="0"/>
              <a:t>ratiquer une double injection de PGF2a</a:t>
            </a:r>
          </a:p>
        </p:txBody>
      </p:sp>
      <p:sp>
        <p:nvSpPr>
          <p:cNvPr id="69" name="Flèche droite 68"/>
          <p:cNvSpPr/>
          <p:nvPr/>
        </p:nvSpPr>
        <p:spPr>
          <a:xfrm>
            <a:off x="625747" y="1175763"/>
            <a:ext cx="900451" cy="509662"/>
          </a:xfrm>
          <a:prstGeom prst="rightArrow">
            <a:avLst/>
          </a:prstGeom>
          <a:ln w="635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0" name="Text Box 6"/>
          <p:cNvSpPr txBox="1">
            <a:spLocks noChangeArrowheads="1"/>
          </p:cNvSpPr>
          <p:nvPr/>
        </p:nvSpPr>
        <p:spPr bwMode="auto">
          <a:xfrm>
            <a:off x="6804248" y="3708900"/>
            <a:ext cx="325730" cy="400110"/>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2000" b="1" dirty="0"/>
              <a:t>P</a:t>
            </a:r>
            <a:endParaRPr lang="fr-FR" altLang="fr-FR" sz="2000" b="1" dirty="0"/>
          </a:p>
        </p:txBody>
      </p:sp>
      <p:sp>
        <p:nvSpPr>
          <p:cNvPr id="71" name="Text Box 6"/>
          <p:cNvSpPr txBox="1">
            <a:spLocks noChangeArrowheads="1"/>
          </p:cNvSpPr>
          <p:nvPr/>
        </p:nvSpPr>
        <p:spPr bwMode="auto">
          <a:xfrm>
            <a:off x="6804248" y="4181018"/>
            <a:ext cx="325730" cy="400110"/>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2000" b="1" dirty="0"/>
              <a:t>P</a:t>
            </a:r>
            <a:endParaRPr lang="fr-FR" altLang="fr-FR" sz="2000" b="1" dirty="0"/>
          </a:p>
        </p:txBody>
      </p:sp>
      <p:sp>
        <p:nvSpPr>
          <p:cNvPr id="72" name="Text Box 6"/>
          <p:cNvSpPr txBox="1">
            <a:spLocks noChangeArrowheads="1"/>
          </p:cNvSpPr>
          <p:nvPr/>
        </p:nvSpPr>
        <p:spPr bwMode="auto">
          <a:xfrm>
            <a:off x="7524328" y="3676962"/>
            <a:ext cx="838691" cy="400110"/>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2000" b="1" dirty="0" smtClean="0">
                <a:solidFill>
                  <a:schemeClr val="tx1"/>
                </a:solidFill>
              </a:rPr>
              <a:t>G -16h</a:t>
            </a:r>
            <a:endParaRPr lang="fr-FR" altLang="fr-FR" sz="2000" b="1" dirty="0">
              <a:solidFill>
                <a:schemeClr val="tx1"/>
              </a:solidFill>
            </a:endParaRPr>
          </a:p>
        </p:txBody>
      </p:sp>
      <p:sp>
        <p:nvSpPr>
          <p:cNvPr id="73" name="Text Box 6"/>
          <p:cNvSpPr txBox="1">
            <a:spLocks noChangeArrowheads="1"/>
          </p:cNvSpPr>
          <p:nvPr/>
        </p:nvSpPr>
        <p:spPr bwMode="auto">
          <a:xfrm>
            <a:off x="8460432" y="3676962"/>
            <a:ext cx="588209" cy="369332"/>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800" b="1" dirty="0" smtClean="0"/>
              <a:t>IAS</a:t>
            </a:r>
            <a:endParaRPr lang="fr-FR" altLang="fr-FR" sz="1800" b="1" dirty="0"/>
          </a:p>
        </p:txBody>
      </p:sp>
      <p:sp>
        <p:nvSpPr>
          <p:cNvPr id="75" name="Text Box 6"/>
          <p:cNvSpPr txBox="1">
            <a:spLocks noChangeArrowheads="1"/>
          </p:cNvSpPr>
          <p:nvPr/>
        </p:nvSpPr>
        <p:spPr bwMode="auto">
          <a:xfrm>
            <a:off x="4644008" y="4757082"/>
            <a:ext cx="348172" cy="400110"/>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2000" b="1" dirty="0" smtClean="0">
                <a:solidFill>
                  <a:schemeClr val="tx1"/>
                </a:solidFill>
              </a:rPr>
              <a:t>G</a:t>
            </a:r>
            <a:endParaRPr lang="fr-FR" altLang="fr-FR" sz="2000" b="1" dirty="0">
              <a:solidFill>
                <a:schemeClr val="tx1"/>
              </a:solidFill>
            </a:endParaRPr>
          </a:p>
        </p:txBody>
      </p:sp>
      <p:sp>
        <p:nvSpPr>
          <p:cNvPr id="76" name="Text Box 6"/>
          <p:cNvSpPr txBox="1">
            <a:spLocks noChangeArrowheads="1"/>
          </p:cNvSpPr>
          <p:nvPr/>
        </p:nvSpPr>
        <p:spPr bwMode="auto">
          <a:xfrm>
            <a:off x="7524328" y="4757082"/>
            <a:ext cx="838691" cy="400110"/>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2000" b="1" dirty="0" smtClean="0">
                <a:solidFill>
                  <a:schemeClr val="tx1"/>
                </a:solidFill>
              </a:rPr>
              <a:t>G -16h</a:t>
            </a:r>
            <a:endParaRPr lang="fr-FR" altLang="fr-FR" sz="2000" b="1" dirty="0">
              <a:solidFill>
                <a:schemeClr val="tx1"/>
              </a:solidFill>
            </a:endParaRPr>
          </a:p>
        </p:txBody>
      </p:sp>
      <p:sp>
        <p:nvSpPr>
          <p:cNvPr id="77" name="Text Box 6"/>
          <p:cNvSpPr txBox="1">
            <a:spLocks noChangeArrowheads="1"/>
          </p:cNvSpPr>
          <p:nvPr/>
        </p:nvSpPr>
        <p:spPr bwMode="auto">
          <a:xfrm>
            <a:off x="6804248" y="4757082"/>
            <a:ext cx="325730" cy="400110"/>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2000" b="1" dirty="0"/>
              <a:t>P</a:t>
            </a:r>
            <a:endParaRPr lang="fr-FR" altLang="fr-FR" sz="2000" b="1" dirty="0"/>
          </a:p>
        </p:txBody>
      </p:sp>
      <p:sp>
        <p:nvSpPr>
          <p:cNvPr id="78" name="Text Box 6"/>
          <p:cNvSpPr txBox="1">
            <a:spLocks noChangeArrowheads="1"/>
          </p:cNvSpPr>
          <p:nvPr/>
        </p:nvSpPr>
        <p:spPr bwMode="auto">
          <a:xfrm>
            <a:off x="5070099" y="4757082"/>
            <a:ext cx="1734149" cy="400110"/>
          </a:xfrm>
          <a:prstGeom prst="rect">
            <a:avLst/>
          </a:prstGeom>
          <a:solidFill>
            <a:schemeClr val="accent2">
              <a:lumMod val="20000"/>
              <a:lumOff val="8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b="1" dirty="0" smtClean="0">
                <a:solidFill>
                  <a:schemeClr val="tx1"/>
                </a:solidFill>
              </a:rPr>
              <a:t>OVSYNCH</a:t>
            </a:r>
            <a:endParaRPr lang="fr-FR" altLang="fr-FR" sz="2000" b="1" dirty="0">
              <a:solidFill>
                <a:schemeClr val="tx1"/>
              </a:solidFill>
            </a:endParaRPr>
          </a:p>
        </p:txBody>
      </p:sp>
      <p:sp>
        <p:nvSpPr>
          <p:cNvPr id="3" name="ZoneTexte 2"/>
          <p:cNvSpPr txBox="1"/>
          <p:nvPr/>
        </p:nvSpPr>
        <p:spPr>
          <a:xfrm>
            <a:off x="422543" y="4596618"/>
            <a:ext cx="3748142" cy="707886"/>
          </a:xfrm>
          <a:prstGeom prst="rect">
            <a:avLst/>
          </a:prstGeom>
          <a:solidFill>
            <a:schemeClr val="accent6">
              <a:lumMod val="60000"/>
              <a:lumOff val="40000"/>
            </a:schemeClr>
          </a:solidFill>
          <a:ln>
            <a:solidFill>
              <a:schemeClr val="tx1"/>
            </a:solidFill>
          </a:ln>
        </p:spPr>
        <p:txBody>
          <a:bodyPr wrap="none" rtlCol="0">
            <a:spAutoFit/>
          </a:bodyPr>
          <a:lstStyle/>
          <a:p>
            <a:r>
              <a:rPr lang="fr-BE" sz="2000" dirty="0" smtClean="0">
                <a:latin typeface="Arial Narrow" panose="020B0606020202030204" pitchFamily="34" charset="0"/>
              </a:rPr>
              <a:t>Réduction de la fertilité</a:t>
            </a:r>
          </a:p>
          <a:p>
            <a:r>
              <a:rPr lang="fr-BE" sz="2000" dirty="0" smtClean="0">
                <a:latin typeface="Arial Narrow" panose="020B0606020202030204" pitchFamily="34" charset="0"/>
              </a:rPr>
              <a:t>Une seule PGF2a (Santos et al. 2010)</a:t>
            </a:r>
            <a:endParaRPr lang="fr-BE" sz="2000" dirty="0">
              <a:latin typeface="Arial Narrow" panose="020B0606020202030204" pitchFamily="34" charset="0"/>
            </a:endParaRPr>
          </a:p>
        </p:txBody>
      </p:sp>
      <p:sp>
        <p:nvSpPr>
          <p:cNvPr id="82" name="ZoneTexte 81"/>
          <p:cNvSpPr txBox="1"/>
          <p:nvPr/>
        </p:nvSpPr>
        <p:spPr>
          <a:xfrm>
            <a:off x="371053" y="3707160"/>
            <a:ext cx="2492990" cy="707886"/>
          </a:xfrm>
          <a:prstGeom prst="rect">
            <a:avLst/>
          </a:prstGeom>
          <a:solidFill>
            <a:schemeClr val="accent6">
              <a:lumMod val="60000"/>
              <a:lumOff val="40000"/>
            </a:schemeClr>
          </a:solidFill>
          <a:ln>
            <a:solidFill>
              <a:schemeClr val="tx1"/>
            </a:solidFill>
          </a:ln>
        </p:spPr>
        <p:txBody>
          <a:bodyPr wrap="none" rtlCol="0">
            <a:spAutoFit/>
          </a:bodyPr>
          <a:lstStyle/>
          <a:p>
            <a:r>
              <a:rPr lang="fr-BE" sz="2000" dirty="0" smtClean="0">
                <a:latin typeface="Arial Narrow" panose="020B0606020202030204" pitchFamily="34" charset="0"/>
              </a:rPr>
              <a:t>Réduction de la fertilité : </a:t>
            </a:r>
          </a:p>
          <a:p>
            <a:r>
              <a:rPr lang="fr-BE" sz="2000" dirty="0" smtClean="0">
                <a:latin typeface="Arial Narrow" panose="020B0606020202030204" pitchFamily="34" charset="0"/>
              </a:rPr>
              <a:t>2 PGF2a le même jour</a:t>
            </a:r>
            <a:endParaRPr lang="fr-BE" sz="2000" dirty="0">
              <a:latin typeface="Arial Narrow" panose="020B0606020202030204" pitchFamily="34" charset="0"/>
            </a:endParaRPr>
          </a:p>
        </p:txBody>
      </p:sp>
      <p:sp>
        <p:nvSpPr>
          <p:cNvPr id="83" name="ZoneTexte 82"/>
          <p:cNvSpPr txBox="1"/>
          <p:nvPr/>
        </p:nvSpPr>
        <p:spPr>
          <a:xfrm>
            <a:off x="395536" y="2852936"/>
            <a:ext cx="2542684" cy="707886"/>
          </a:xfrm>
          <a:prstGeom prst="rect">
            <a:avLst/>
          </a:prstGeom>
          <a:solidFill>
            <a:schemeClr val="accent6">
              <a:lumMod val="60000"/>
              <a:lumOff val="40000"/>
            </a:schemeClr>
          </a:solidFill>
          <a:ln>
            <a:solidFill>
              <a:schemeClr val="tx1"/>
            </a:solidFill>
          </a:ln>
        </p:spPr>
        <p:txBody>
          <a:bodyPr wrap="none" rtlCol="0">
            <a:spAutoFit/>
          </a:bodyPr>
          <a:lstStyle/>
          <a:p>
            <a:r>
              <a:rPr lang="fr-BE" sz="2000" dirty="0" smtClean="0">
                <a:latin typeface="Arial Narrow" panose="020B0606020202030204" pitchFamily="34" charset="0"/>
              </a:rPr>
              <a:t>Meilleure fertilité : </a:t>
            </a:r>
          </a:p>
          <a:p>
            <a:r>
              <a:rPr lang="fr-BE" sz="2000" dirty="0" smtClean="0">
                <a:latin typeface="Arial Narrow" panose="020B0606020202030204" pitchFamily="34" charset="0"/>
              </a:rPr>
              <a:t>2 PGF2a à 1 j d’intervalle</a:t>
            </a:r>
            <a:endParaRPr lang="fr-BE" sz="2000" dirty="0">
              <a:latin typeface="Arial Narrow" panose="020B0606020202030204" pitchFamily="34" charset="0"/>
            </a:endParaRPr>
          </a:p>
        </p:txBody>
      </p:sp>
      <p:sp>
        <p:nvSpPr>
          <p:cNvPr id="84" name="Text Box 6"/>
          <p:cNvSpPr txBox="1">
            <a:spLocks noChangeArrowheads="1"/>
          </p:cNvSpPr>
          <p:nvPr/>
        </p:nvSpPr>
        <p:spPr bwMode="auto">
          <a:xfrm>
            <a:off x="8460432" y="4787860"/>
            <a:ext cx="588209" cy="369332"/>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800" b="1" dirty="0" smtClean="0"/>
              <a:t>IAS</a:t>
            </a:r>
            <a:endParaRPr lang="fr-FR" altLang="fr-FR" sz="1800" b="1" dirty="0"/>
          </a:p>
        </p:txBody>
      </p:sp>
      <p:sp>
        <p:nvSpPr>
          <p:cNvPr id="85" name="ZoneTexte 84"/>
          <p:cNvSpPr txBox="1"/>
          <p:nvPr/>
        </p:nvSpPr>
        <p:spPr>
          <a:xfrm>
            <a:off x="2280132" y="5491361"/>
            <a:ext cx="4177747" cy="523220"/>
          </a:xfrm>
          <a:prstGeom prst="rect">
            <a:avLst/>
          </a:prstGeom>
          <a:solidFill>
            <a:srgbClr val="FFFF99"/>
          </a:solidFill>
          <a:ln>
            <a:solidFill>
              <a:schemeClr val="tx1"/>
            </a:solidFill>
          </a:ln>
        </p:spPr>
        <p:txBody>
          <a:bodyPr wrap="none" rtlCol="0">
            <a:spAutoFit/>
          </a:bodyPr>
          <a:lstStyle/>
          <a:p>
            <a:r>
              <a:rPr lang="fr-BE" sz="2800" dirty="0" smtClean="0">
                <a:latin typeface="Arial Narrow" panose="020B0606020202030204" pitchFamily="34" charset="0"/>
              </a:rPr>
              <a:t>Protocoles </a:t>
            </a:r>
            <a:r>
              <a:rPr lang="fr-BE" sz="2800" dirty="0" err="1" smtClean="0">
                <a:latin typeface="Arial Narrow" panose="020B0606020202030204" pitchFamily="34" charset="0"/>
              </a:rPr>
              <a:t>Ovsynch</a:t>
            </a:r>
            <a:r>
              <a:rPr lang="fr-BE" sz="2800" dirty="0" smtClean="0">
                <a:latin typeface="Arial Narrow" panose="020B0606020202030204" pitchFamily="34" charset="0"/>
              </a:rPr>
              <a:t> de 5 jours</a:t>
            </a:r>
            <a:endParaRPr lang="fr-BE" sz="2800" dirty="0">
              <a:latin typeface="Arial Narrow" panose="020B0606020202030204" pitchFamily="34" charset="0"/>
            </a:endParaRPr>
          </a:p>
        </p:txBody>
      </p:sp>
      <p:sp>
        <p:nvSpPr>
          <p:cNvPr id="89" name="ZoneTexte 88"/>
          <p:cNvSpPr txBox="1"/>
          <p:nvPr/>
        </p:nvSpPr>
        <p:spPr>
          <a:xfrm>
            <a:off x="1493037" y="6249150"/>
            <a:ext cx="6115777" cy="400110"/>
          </a:xfrm>
          <a:prstGeom prst="rect">
            <a:avLst/>
          </a:prstGeom>
          <a:solidFill>
            <a:srgbClr val="008000"/>
          </a:solidFill>
          <a:ln>
            <a:solidFill>
              <a:schemeClr val="tx1"/>
            </a:solidFill>
          </a:ln>
        </p:spPr>
        <p:txBody>
          <a:bodyPr wrap="none" rtlCol="0">
            <a:spAutoFit/>
          </a:bodyPr>
          <a:lstStyle/>
          <a:p>
            <a:r>
              <a:rPr lang="fr-BE" sz="2000" dirty="0" smtClean="0">
                <a:solidFill>
                  <a:schemeClr val="bg1"/>
                </a:solidFill>
                <a:latin typeface="Arial Narrow" panose="020B0606020202030204" pitchFamily="34" charset="0"/>
              </a:rPr>
              <a:t>Il vaut mieux faire deux injections de PGF2a à 1 jour d’intervalle</a:t>
            </a:r>
            <a:endParaRPr lang="fr-BE" sz="2000" dirty="0">
              <a:solidFill>
                <a:schemeClr val="bg1"/>
              </a:solidFill>
              <a:latin typeface="Arial Narrow" panose="020B0606020202030204" pitchFamily="34" charset="0"/>
            </a:endParaRPr>
          </a:p>
        </p:txBody>
      </p:sp>
      <p:sp>
        <p:nvSpPr>
          <p:cNvPr id="93" name="Flèche droite 92"/>
          <p:cNvSpPr/>
          <p:nvPr/>
        </p:nvSpPr>
        <p:spPr>
          <a:xfrm>
            <a:off x="533718" y="6194374"/>
            <a:ext cx="900451" cy="509662"/>
          </a:xfrm>
          <a:prstGeom prst="rightArrow">
            <a:avLst/>
          </a:prstGeom>
          <a:solidFill>
            <a:srgbClr val="008000"/>
          </a:solidFill>
          <a:ln w="635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Espace réservé du numéro de diapositive 3"/>
          <p:cNvSpPr>
            <a:spLocks noGrp="1"/>
          </p:cNvSpPr>
          <p:nvPr>
            <p:ph type="sldNum" sz="quarter" idx="12"/>
          </p:nvPr>
        </p:nvSpPr>
        <p:spPr/>
        <p:txBody>
          <a:bodyPr/>
          <a:lstStyle/>
          <a:p>
            <a:fld id="{B72B7A4D-DE3F-4347-BAA7-8C6A48B1DC3D}" type="slidenum">
              <a:rPr lang="fr-BE" smtClean="0"/>
              <a:t>30</a:t>
            </a:fld>
            <a:endParaRPr lang="fr-BE"/>
          </a:p>
        </p:txBody>
      </p:sp>
    </p:spTree>
    <p:extLst>
      <p:ext uri="{BB962C8B-B14F-4D97-AF65-F5344CB8AC3E}">
        <p14:creationId xmlns:p14="http://schemas.microsoft.com/office/powerpoint/2010/main" val="18581401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251520" y="1268760"/>
            <a:ext cx="8568952" cy="2952328"/>
          </a:xfrm>
        </p:spPr>
        <p:txBody>
          <a:bodyPr>
            <a:noAutofit/>
          </a:bodyPr>
          <a:lstStyle/>
          <a:p>
            <a:r>
              <a:rPr lang="fr-BE" sz="2400" dirty="0" smtClean="0"/>
              <a:t>L’injection de 750 </a:t>
            </a:r>
            <a:r>
              <a:rPr lang="fr-BE" sz="2400" dirty="0" err="1" smtClean="0"/>
              <a:t>mcg</a:t>
            </a:r>
            <a:r>
              <a:rPr lang="fr-BE" sz="2400" dirty="0" smtClean="0"/>
              <a:t> vs 500 </a:t>
            </a:r>
            <a:r>
              <a:rPr lang="fr-BE" sz="2400" dirty="0" err="1" smtClean="0"/>
              <a:t>mcg</a:t>
            </a:r>
            <a:r>
              <a:rPr lang="fr-BE" sz="2400" dirty="0" smtClean="0"/>
              <a:t> de </a:t>
            </a:r>
            <a:r>
              <a:rPr lang="fr-BE" sz="2400" dirty="0" err="1" smtClean="0"/>
              <a:t>cloprostenol</a:t>
            </a:r>
            <a:r>
              <a:rPr lang="fr-BE" sz="2400" dirty="0" smtClean="0"/>
              <a:t> favorise la régression lutéale chez les pluripares (87,7 % vs 79,2 %) mais pas chez les primipares (92,8 % vs 89,7 %)  (</a:t>
            </a:r>
            <a:r>
              <a:rPr lang="fr-BE" sz="2400" dirty="0" err="1" smtClean="0"/>
              <a:t>Ovsynch</a:t>
            </a:r>
            <a:r>
              <a:rPr lang="fr-BE" sz="2400" dirty="0" smtClean="0"/>
              <a:t> de 7 jours) ****</a:t>
            </a:r>
          </a:p>
          <a:p>
            <a:r>
              <a:rPr lang="fr-BE" sz="2400" dirty="0" smtClean="0"/>
              <a:t>L’injection de 750 </a:t>
            </a:r>
            <a:r>
              <a:rPr lang="fr-BE" sz="2400" dirty="0" err="1" smtClean="0"/>
              <a:t>mcg</a:t>
            </a:r>
            <a:r>
              <a:rPr lang="fr-BE" sz="2400" dirty="0" smtClean="0"/>
              <a:t> induira une meilleure fertilité des </a:t>
            </a:r>
            <a:r>
              <a:rPr lang="fr-BE" sz="2400" dirty="0" err="1" smtClean="0"/>
              <a:t>pluripares</a:t>
            </a:r>
            <a:r>
              <a:rPr lang="fr-BE" sz="2400" dirty="0" smtClean="0"/>
              <a:t> (45,4 % vs 40,9 %) ****</a:t>
            </a:r>
          </a:p>
          <a:p>
            <a:r>
              <a:rPr lang="fr-BE" sz="2400" dirty="0" smtClean="0"/>
              <a:t>Une double injection de </a:t>
            </a:r>
            <a:r>
              <a:rPr lang="fr-BE" sz="2400" dirty="0" err="1" smtClean="0"/>
              <a:t>dinolytic</a:t>
            </a:r>
            <a:r>
              <a:rPr lang="fr-BE" sz="2400" dirty="0" smtClean="0"/>
              <a:t> (J7 et J8) augmente le % de CJ qui vont </a:t>
            </a:r>
            <a:r>
              <a:rPr lang="fr-BE" sz="2400" dirty="0" smtClean="0"/>
              <a:t>régresser </a:t>
            </a:r>
            <a:r>
              <a:rPr lang="fr-BE" sz="2400" dirty="0" smtClean="0"/>
              <a:t>(95,6 vs 84,6 %) sans effet sur la fertilité *****</a:t>
            </a:r>
          </a:p>
          <a:p>
            <a:endParaRPr lang="fr-BE" sz="2400" dirty="0"/>
          </a:p>
          <a:p>
            <a:endParaRPr lang="fr-BE" sz="2400" dirty="0" smtClean="0"/>
          </a:p>
        </p:txBody>
      </p:sp>
      <p:sp>
        <p:nvSpPr>
          <p:cNvPr id="5" name="Flèche droite 4"/>
          <p:cNvSpPr/>
          <p:nvPr/>
        </p:nvSpPr>
        <p:spPr>
          <a:xfrm>
            <a:off x="106476" y="5085184"/>
            <a:ext cx="1008112" cy="576064"/>
          </a:xfrm>
          <a:prstGeom prst="rightArrow">
            <a:avLst/>
          </a:prstGeom>
          <a:solidFill>
            <a:srgbClr val="008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Espace réservé du contenu 1"/>
          <p:cNvSpPr txBox="1">
            <a:spLocks/>
          </p:cNvSpPr>
          <p:nvPr/>
        </p:nvSpPr>
        <p:spPr>
          <a:xfrm>
            <a:off x="1152792" y="4725144"/>
            <a:ext cx="7956376" cy="1296144"/>
          </a:xfrm>
          <a:prstGeom prst="rect">
            <a:avLst/>
          </a:prstGeom>
          <a:solidFill>
            <a:srgbClr val="008000"/>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2200" dirty="0" smtClean="0">
                <a:solidFill>
                  <a:schemeClr val="bg1"/>
                </a:solidFill>
              </a:rPr>
              <a:t>- Une double injection de PGF2a serait à recommander chez les </a:t>
            </a:r>
            <a:r>
              <a:rPr lang="fr-BE" sz="2200" dirty="0" err="1" smtClean="0">
                <a:solidFill>
                  <a:schemeClr val="bg1"/>
                </a:solidFill>
              </a:rPr>
              <a:t>pluripares</a:t>
            </a:r>
            <a:r>
              <a:rPr lang="fr-BE" sz="2200" dirty="0" smtClean="0">
                <a:solidFill>
                  <a:schemeClr val="bg1"/>
                </a:solidFill>
              </a:rPr>
              <a:t> </a:t>
            </a:r>
          </a:p>
          <a:p>
            <a:pPr marL="0" indent="0">
              <a:buNone/>
            </a:pPr>
            <a:r>
              <a:rPr lang="fr-BE" sz="2200" dirty="0" smtClean="0">
                <a:solidFill>
                  <a:schemeClr val="bg1"/>
                </a:solidFill>
              </a:rPr>
              <a:t>- L’augmentation de la fertilité ne serait cependant que de 3 à 5 % </a:t>
            </a:r>
          </a:p>
          <a:p>
            <a:pPr marL="0" indent="0">
              <a:buNone/>
            </a:pPr>
            <a:r>
              <a:rPr lang="fr-BE" sz="2200" dirty="0" smtClean="0">
                <a:solidFill>
                  <a:schemeClr val="bg1"/>
                </a:solidFill>
              </a:rPr>
              <a:t>(% d’augmentation de régression X % de gestation)</a:t>
            </a:r>
          </a:p>
        </p:txBody>
      </p:sp>
      <p:sp>
        <p:nvSpPr>
          <p:cNvPr id="7" name="Espace réservé du contenu 2"/>
          <p:cNvSpPr txBox="1">
            <a:spLocks/>
          </p:cNvSpPr>
          <p:nvPr/>
        </p:nvSpPr>
        <p:spPr>
          <a:xfrm>
            <a:off x="1979712" y="404664"/>
            <a:ext cx="5040560" cy="576064"/>
          </a:xfrm>
          <a:prstGeom prst="rect">
            <a:avLst/>
          </a:prstGeom>
          <a:solidFill>
            <a:schemeClr val="accent1">
              <a:lumMod val="60000"/>
              <a:lumOff val="4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dirty="0" smtClean="0"/>
              <a:t>Augmenter la dose de la PGF2a</a:t>
            </a:r>
          </a:p>
        </p:txBody>
      </p:sp>
      <p:sp>
        <p:nvSpPr>
          <p:cNvPr id="8" name="Flèche droite 7"/>
          <p:cNvSpPr/>
          <p:nvPr/>
        </p:nvSpPr>
        <p:spPr>
          <a:xfrm>
            <a:off x="960572" y="452156"/>
            <a:ext cx="900451" cy="509662"/>
          </a:xfrm>
          <a:prstGeom prst="rightArrow">
            <a:avLst/>
          </a:prstGeom>
          <a:ln w="635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Espace réservé du numéro de diapositive 2"/>
          <p:cNvSpPr>
            <a:spLocks noGrp="1"/>
          </p:cNvSpPr>
          <p:nvPr>
            <p:ph type="sldNum" sz="quarter" idx="12"/>
          </p:nvPr>
        </p:nvSpPr>
        <p:spPr/>
        <p:txBody>
          <a:bodyPr/>
          <a:lstStyle/>
          <a:p>
            <a:fld id="{B72B7A4D-DE3F-4347-BAA7-8C6A48B1DC3D}" type="slidenum">
              <a:rPr lang="fr-BE" smtClean="0"/>
              <a:t>31</a:t>
            </a:fld>
            <a:endParaRPr lang="fr-BE"/>
          </a:p>
        </p:txBody>
      </p:sp>
    </p:spTree>
    <p:extLst>
      <p:ext uri="{BB962C8B-B14F-4D97-AF65-F5344CB8AC3E}">
        <p14:creationId xmlns:p14="http://schemas.microsoft.com/office/powerpoint/2010/main" val="336167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e 30"/>
          <p:cNvGrpSpPr/>
          <p:nvPr/>
        </p:nvGrpSpPr>
        <p:grpSpPr>
          <a:xfrm>
            <a:off x="3084758" y="1833772"/>
            <a:ext cx="4137584" cy="1862694"/>
            <a:chOff x="613355" y="789447"/>
            <a:chExt cx="4137584" cy="1862694"/>
          </a:xfrm>
        </p:grpSpPr>
        <p:sp>
          <p:nvSpPr>
            <p:cNvPr id="32" name="Rectangle 31"/>
            <p:cNvSpPr/>
            <p:nvPr/>
          </p:nvSpPr>
          <p:spPr>
            <a:xfrm>
              <a:off x="827584" y="789447"/>
              <a:ext cx="2656223" cy="403576"/>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Narrow" panose="020B0606020202030204" pitchFamily="34" charset="0"/>
                </a:rPr>
                <a:t>8 j de P4 (</a:t>
              </a:r>
              <a:r>
                <a:rPr lang="en-US" sz="2000" dirty="0" err="1">
                  <a:solidFill>
                    <a:schemeClr val="tx1"/>
                  </a:solidFill>
                  <a:latin typeface="Arial Narrow" panose="020B0606020202030204" pitchFamily="34" charset="0"/>
                </a:rPr>
                <a:t>S</a:t>
              </a:r>
              <a:r>
                <a:rPr lang="en-US" sz="2000" dirty="0" err="1" smtClean="0">
                  <a:solidFill>
                    <a:schemeClr val="tx1"/>
                  </a:solidFill>
                  <a:latin typeface="Arial Narrow" panose="020B0606020202030204" pitchFamily="34" charset="0"/>
                </a:rPr>
                <a:t>pirale</a:t>
              </a:r>
              <a:r>
                <a:rPr lang="en-US" sz="2000" dirty="0" smtClean="0">
                  <a:solidFill>
                    <a:schemeClr val="tx1"/>
                  </a:solidFill>
                  <a:latin typeface="Arial Narrow" panose="020B0606020202030204" pitchFamily="34" charset="0"/>
                </a:rPr>
                <a:t> - CIDR)</a:t>
              </a:r>
              <a:endParaRPr lang="en-US" sz="2000" dirty="0">
                <a:solidFill>
                  <a:schemeClr val="tx1"/>
                </a:solidFill>
                <a:latin typeface="Arial Narrow" panose="020B0606020202030204" pitchFamily="34" charset="0"/>
              </a:endParaRPr>
            </a:p>
          </p:txBody>
        </p:sp>
        <p:grpSp>
          <p:nvGrpSpPr>
            <p:cNvPr id="33" name="Groupe 32"/>
            <p:cNvGrpSpPr/>
            <p:nvPr/>
          </p:nvGrpSpPr>
          <p:grpSpPr>
            <a:xfrm>
              <a:off x="613355" y="1193023"/>
              <a:ext cx="466794" cy="1137885"/>
              <a:chOff x="1117411" y="2638961"/>
              <a:chExt cx="466794" cy="1137885"/>
            </a:xfrm>
          </p:grpSpPr>
          <p:cxnSp>
            <p:nvCxnSpPr>
              <p:cNvPr id="41" name="Connecteur droit avec flèche 40"/>
              <p:cNvCxnSpPr/>
              <p:nvPr/>
            </p:nvCxnSpPr>
            <p:spPr>
              <a:xfrm>
                <a:off x="1334210" y="2638961"/>
                <a:ext cx="0" cy="42999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39"/>
              <p:cNvSpPr txBox="1"/>
              <p:nvPr/>
            </p:nvSpPr>
            <p:spPr>
              <a:xfrm>
                <a:off x="1117411" y="3068960"/>
                <a:ext cx="466794" cy="707886"/>
              </a:xfrm>
              <a:prstGeom prst="rect">
                <a:avLst/>
              </a:prstGeom>
              <a:solidFill>
                <a:schemeClr val="accent5">
                  <a:lumMod val="20000"/>
                  <a:lumOff val="80000"/>
                </a:schemeClr>
              </a:solidFill>
              <a:ln>
                <a:solidFill>
                  <a:schemeClr val="tx1"/>
                </a:solidFill>
              </a:ln>
            </p:spPr>
            <p:txBody>
              <a:bodyPr wrap="none" rtlCol="0">
                <a:spAutoFit/>
              </a:bodyPr>
              <a:lstStyle/>
              <a:p>
                <a:r>
                  <a:rPr lang="en-US" sz="2000" dirty="0">
                    <a:latin typeface="Arial Narrow" panose="020B0606020202030204" pitchFamily="34" charset="0"/>
                  </a:rPr>
                  <a:t>J</a:t>
                </a:r>
                <a:r>
                  <a:rPr lang="en-US" sz="2000" dirty="0" smtClean="0">
                    <a:latin typeface="Arial Narrow" panose="020B0606020202030204" pitchFamily="34" charset="0"/>
                  </a:rPr>
                  <a:t>0</a:t>
                </a:r>
              </a:p>
              <a:p>
                <a:r>
                  <a:rPr lang="en-US" sz="2000" dirty="0" smtClean="0">
                    <a:latin typeface="Arial Narrow" panose="020B0606020202030204" pitchFamily="34" charset="0"/>
                  </a:rPr>
                  <a:t>EB</a:t>
                </a:r>
                <a:endParaRPr lang="en-US" sz="2000" dirty="0">
                  <a:latin typeface="Arial Narrow" panose="020B0606020202030204" pitchFamily="34" charset="0"/>
                </a:endParaRPr>
              </a:p>
            </p:txBody>
          </p:sp>
        </p:grpSp>
        <p:grpSp>
          <p:nvGrpSpPr>
            <p:cNvPr id="34" name="Groupe 33"/>
            <p:cNvGrpSpPr/>
            <p:nvPr/>
          </p:nvGrpSpPr>
          <p:grpSpPr>
            <a:xfrm>
              <a:off x="3256822" y="1206479"/>
              <a:ext cx="619080" cy="1445662"/>
              <a:chOff x="1117411" y="2638961"/>
              <a:chExt cx="619080" cy="1445662"/>
            </a:xfrm>
          </p:grpSpPr>
          <p:cxnSp>
            <p:nvCxnSpPr>
              <p:cNvPr id="39" name="Connecteur droit avec flèche 38"/>
              <p:cNvCxnSpPr/>
              <p:nvPr/>
            </p:nvCxnSpPr>
            <p:spPr>
              <a:xfrm>
                <a:off x="1334210" y="2638961"/>
                <a:ext cx="0" cy="42999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117411" y="3068960"/>
                <a:ext cx="619080" cy="1015663"/>
              </a:xfrm>
              <a:prstGeom prst="rect">
                <a:avLst/>
              </a:prstGeom>
              <a:solidFill>
                <a:schemeClr val="accent5">
                  <a:lumMod val="20000"/>
                  <a:lumOff val="80000"/>
                </a:schemeClr>
              </a:solidFill>
              <a:ln>
                <a:solidFill>
                  <a:schemeClr val="tx1"/>
                </a:solidFill>
              </a:ln>
            </p:spPr>
            <p:txBody>
              <a:bodyPr wrap="none" rtlCol="0">
                <a:spAutoFit/>
              </a:bodyPr>
              <a:lstStyle/>
              <a:p>
                <a:r>
                  <a:rPr lang="en-US" sz="2000" dirty="0" smtClean="0">
                    <a:latin typeface="Arial Narrow" panose="020B0606020202030204" pitchFamily="34" charset="0"/>
                  </a:rPr>
                  <a:t>J</a:t>
                </a:r>
                <a:r>
                  <a:rPr lang="en-US" sz="2000" dirty="0">
                    <a:latin typeface="Arial Narrow" panose="020B0606020202030204" pitchFamily="34" charset="0"/>
                  </a:rPr>
                  <a:t>8</a:t>
                </a:r>
                <a:endParaRPr lang="en-US" sz="2000" dirty="0" smtClean="0">
                  <a:latin typeface="Arial Narrow" panose="020B0606020202030204" pitchFamily="34" charset="0"/>
                </a:endParaRPr>
              </a:p>
              <a:p>
                <a:r>
                  <a:rPr lang="en-US" sz="2000" dirty="0" err="1" smtClean="0">
                    <a:latin typeface="Arial Narrow" panose="020B0606020202030204" pitchFamily="34" charset="0"/>
                  </a:rPr>
                  <a:t>PGF</a:t>
                </a:r>
                <a:endParaRPr lang="en-US" sz="2000" dirty="0" smtClean="0">
                  <a:latin typeface="Arial Narrow" panose="020B0606020202030204" pitchFamily="34" charset="0"/>
                </a:endParaRPr>
              </a:p>
              <a:p>
                <a:r>
                  <a:rPr lang="en-US" sz="2000" dirty="0" err="1" smtClean="0">
                    <a:latin typeface="Arial Narrow" panose="020B0606020202030204" pitchFamily="34" charset="0"/>
                  </a:rPr>
                  <a:t>ECP</a:t>
                </a:r>
                <a:endParaRPr lang="en-US" sz="2000" dirty="0">
                  <a:latin typeface="Arial Narrow" panose="020B0606020202030204" pitchFamily="34" charset="0"/>
                </a:endParaRPr>
              </a:p>
            </p:txBody>
          </p:sp>
        </p:grpSp>
        <p:cxnSp>
          <p:nvCxnSpPr>
            <p:cNvPr id="35" name="Connecteur droit 34"/>
            <p:cNvCxnSpPr/>
            <p:nvPr/>
          </p:nvCxnSpPr>
          <p:spPr>
            <a:xfrm>
              <a:off x="840340" y="1193023"/>
              <a:ext cx="36022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e 35"/>
            <p:cNvGrpSpPr/>
            <p:nvPr/>
          </p:nvGrpSpPr>
          <p:grpSpPr>
            <a:xfrm>
              <a:off x="4224833" y="1206479"/>
              <a:ext cx="526106" cy="1137885"/>
              <a:chOff x="1117411" y="2638961"/>
              <a:chExt cx="526106" cy="1137885"/>
            </a:xfrm>
          </p:grpSpPr>
          <p:cxnSp>
            <p:nvCxnSpPr>
              <p:cNvPr id="37" name="Connecteur droit avec flèche 36"/>
              <p:cNvCxnSpPr/>
              <p:nvPr/>
            </p:nvCxnSpPr>
            <p:spPr>
              <a:xfrm>
                <a:off x="1334210" y="2638961"/>
                <a:ext cx="0" cy="42999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9"/>
              <p:cNvSpPr txBox="1"/>
              <p:nvPr/>
            </p:nvSpPr>
            <p:spPr>
              <a:xfrm>
                <a:off x="1117411" y="3068960"/>
                <a:ext cx="526106" cy="707886"/>
              </a:xfrm>
              <a:prstGeom prst="rect">
                <a:avLst/>
              </a:prstGeom>
              <a:solidFill>
                <a:schemeClr val="accent5">
                  <a:lumMod val="20000"/>
                  <a:lumOff val="80000"/>
                </a:schemeClr>
              </a:solidFill>
              <a:ln>
                <a:solidFill>
                  <a:schemeClr val="tx1"/>
                </a:solidFill>
              </a:ln>
            </p:spPr>
            <p:txBody>
              <a:bodyPr wrap="none" rtlCol="0">
                <a:spAutoFit/>
              </a:bodyPr>
              <a:lstStyle/>
              <a:p>
                <a:r>
                  <a:rPr lang="en-US" sz="2000" dirty="0" smtClean="0">
                    <a:latin typeface="Arial Narrow" panose="020B0606020202030204" pitchFamily="34" charset="0"/>
                  </a:rPr>
                  <a:t>J10</a:t>
                </a:r>
              </a:p>
              <a:p>
                <a:r>
                  <a:rPr lang="en-US" sz="2000" dirty="0" smtClean="0">
                    <a:latin typeface="Arial Narrow" panose="020B0606020202030204" pitchFamily="34" charset="0"/>
                  </a:rPr>
                  <a:t>TAI</a:t>
                </a:r>
                <a:endParaRPr lang="en-US" sz="2000" dirty="0">
                  <a:latin typeface="Arial Narrow" panose="020B0606020202030204" pitchFamily="34" charset="0"/>
                </a:endParaRPr>
              </a:p>
            </p:txBody>
          </p:sp>
        </p:grpSp>
      </p:grpSp>
      <p:sp>
        <p:nvSpPr>
          <p:cNvPr id="43" name="Freeform 3"/>
          <p:cNvSpPr/>
          <p:nvPr/>
        </p:nvSpPr>
        <p:spPr>
          <a:xfrm>
            <a:off x="3311743" y="1722852"/>
            <a:ext cx="3019345" cy="1973614"/>
          </a:xfrm>
          <a:custGeom>
            <a:avLst/>
            <a:gdLst>
              <a:gd name="connsiteX0" fmla="*/ 0 w 2933700"/>
              <a:gd name="connsiteY0" fmla="*/ 0 h 1460500"/>
              <a:gd name="connsiteX1" fmla="*/ 2628900 w 2933700"/>
              <a:gd name="connsiteY1" fmla="*/ 0 h 1460500"/>
              <a:gd name="connsiteX2" fmla="*/ 2628900 w 2933700"/>
              <a:gd name="connsiteY2" fmla="*/ 0 h 1460500"/>
              <a:gd name="connsiteX3" fmla="*/ 2933700 w 2933700"/>
              <a:gd name="connsiteY3" fmla="*/ 1460500 h 1460500"/>
              <a:gd name="connsiteX0" fmla="*/ 0 w 2983115"/>
              <a:gd name="connsiteY0" fmla="*/ 6154 h 1466654"/>
              <a:gd name="connsiteX1" fmla="*/ 2628900 w 2983115"/>
              <a:gd name="connsiteY1" fmla="*/ 6154 h 1466654"/>
              <a:gd name="connsiteX2" fmla="*/ 2628900 w 2983115"/>
              <a:gd name="connsiteY2" fmla="*/ 6154 h 1466654"/>
              <a:gd name="connsiteX3" fmla="*/ 2971800 w 2983115"/>
              <a:gd name="connsiteY3" fmla="*/ 158554 h 1466654"/>
              <a:gd name="connsiteX4" fmla="*/ 2933700 w 2983115"/>
              <a:gd name="connsiteY4" fmla="*/ 1466654 h 1466654"/>
              <a:gd name="connsiteX0" fmla="*/ 0 w 3225800"/>
              <a:gd name="connsiteY0" fmla="*/ 6154 h 1517454"/>
              <a:gd name="connsiteX1" fmla="*/ 2628900 w 3225800"/>
              <a:gd name="connsiteY1" fmla="*/ 6154 h 1517454"/>
              <a:gd name="connsiteX2" fmla="*/ 2628900 w 3225800"/>
              <a:gd name="connsiteY2" fmla="*/ 6154 h 1517454"/>
              <a:gd name="connsiteX3" fmla="*/ 2971800 w 3225800"/>
              <a:gd name="connsiteY3" fmla="*/ 158554 h 1517454"/>
              <a:gd name="connsiteX4" fmla="*/ 3225800 w 3225800"/>
              <a:gd name="connsiteY4" fmla="*/ 1517454 h 151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1517454">
                <a:moveTo>
                  <a:pt x="0" y="6154"/>
                </a:moveTo>
                <a:lnTo>
                  <a:pt x="2628900" y="6154"/>
                </a:lnTo>
                <a:lnTo>
                  <a:pt x="2628900" y="6154"/>
                </a:lnTo>
                <a:cubicBezTo>
                  <a:pt x="2686050" y="31554"/>
                  <a:pt x="2921000" y="-84863"/>
                  <a:pt x="2971800" y="158554"/>
                </a:cubicBezTo>
                <a:cubicBezTo>
                  <a:pt x="3022600" y="401971"/>
                  <a:pt x="3175000" y="1280387"/>
                  <a:pt x="3225800" y="1517454"/>
                </a:cubicBezTo>
              </a:path>
            </a:pathLst>
          </a:custGeom>
          <a:ln w="508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Narrow" panose="020B0606020202030204" pitchFamily="34" charset="0"/>
            </a:endParaRPr>
          </a:p>
        </p:txBody>
      </p:sp>
      <p:grpSp>
        <p:nvGrpSpPr>
          <p:cNvPr id="47" name="Groupe 46"/>
          <p:cNvGrpSpPr/>
          <p:nvPr/>
        </p:nvGrpSpPr>
        <p:grpSpPr>
          <a:xfrm>
            <a:off x="3059832" y="4960229"/>
            <a:ext cx="4106023" cy="1565115"/>
            <a:chOff x="755569" y="3212976"/>
            <a:chExt cx="4106023" cy="1565115"/>
          </a:xfrm>
        </p:grpSpPr>
        <p:sp>
          <p:nvSpPr>
            <p:cNvPr id="48" name="Rectangle 47"/>
            <p:cNvSpPr/>
            <p:nvPr/>
          </p:nvSpPr>
          <p:spPr>
            <a:xfrm>
              <a:off x="969798" y="3212976"/>
              <a:ext cx="2656223" cy="403576"/>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Narrow" panose="020B0606020202030204" pitchFamily="34" charset="0"/>
                </a:rPr>
                <a:t>8 j de P4 (</a:t>
              </a:r>
              <a:r>
                <a:rPr lang="en-US" sz="2000" dirty="0" err="1">
                  <a:solidFill>
                    <a:schemeClr val="tx1"/>
                  </a:solidFill>
                  <a:latin typeface="Arial Narrow" panose="020B0606020202030204" pitchFamily="34" charset="0"/>
                </a:rPr>
                <a:t>S</a:t>
              </a:r>
              <a:r>
                <a:rPr lang="en-US" sz="2000" dirty="0" err="1" smtClean="0">
                  <a:solidFill>
                    <a:schemeClr val="tx1"/>
                  </a:solidFill>
                  <a:latin typeface="Arial Narrow" panose="020B0606020202030204" pitchFamily="34" charset="0"/>
                </a:rPr>
                <a:t>pirale</a:t>
              </a:r>
              <a:r>
                <a:rPr lang="en-US" sz="2000" dirty="0" smtClean="0">
                  <a:solidFill>
                    <a:schemeClr val="tx1"/>
                  </a:solidFill>
                  <a:latin typeface="Arial Narrow" panose="020B0606020202030204" pitchFamily="34" charset="0"/>
                </a:rPr>
                <a:t> - CIDR)</a:t>
              </a:r>
              <a:endParaRPr lang="en-US" sz="2000" dirty="0">
                <a:solidFill>
                  <a:schemeClr val="tx1"/>
                </a:solidFill>
                <a:latin typeface="Arial Narrow" panose="020B0606020202030204" pitchFamily="34" charset="0"/>
              </a:endParaRPr>
            </a:p>
          </p:txBody>
        </p:sp>
        <p:grpSp>
          <p:nvGrpSpPr>
            <p:cNvPr id="49" name="Groupe 48"/>
            <p:cNvGrpSpPr/>
            <p:nvPr/>
          </p:nvGrpSpPr>
          <p:grpSpPr>
            <a:xfrm>
              <a:off x="755569" y="3616552"/>
              <a:ext cx="466794" cy="1137885"/>
              <a:chOff x="1117411" y="2638961"/>
              <a:chExt cx="466794" cy="1137885"/>
            </a:xfrm>
          </p:grpSpPr>
          <p:cxnSp>
            <p:nvCxnSpPr>
              <p:cNvPr id="60" name="Connecteur droit avec flèche 59"/>
              <p:cNvCxnSpPr/>
              <p:nvPr/>
            </p:nvCxnSpPr>
            <p:spPr>
              <a:xfrm>
                <a:off x="1334210" y="2638961"/>
                <a:ext cx="0" cy="42999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TextBox 39"/>
              <p:cNvSpPr txBox="1"/>
              <p:nvPr/>
            </p:nvSpPr>
            <p:spPr>
              <a:xfrm>
                <a:off x="1117411" y="3068960"/>
                <a:ext cx="466794" cy="707886"/>
              </a:xfrm>
              <a:prstGeom prst="rect">
                <a:avLst/>
              </a:prstGeom>
              <a:solidFill>
                <a:schemeClr val="accent5">
                  <a:lumMod val="20000"/>
                  <a:lumOff val="80000"/>
                </a:schemeClr>
              </a:solidFill>
              <a:ln>
                <a:solidFill>
                  <a:schemeClr val="tx1"/>
                </a:solidFill>
              </a:ln>
            </p:spPr>
            <p:txBody>
              <a:bodyPr wrap="none" rtlCol="0">
                <a:spAutoFit/>
              </a:bodyPr>
              <a:lstStyle/>
              <a:p>
                <a:r>
                  <a:rPr lang="en-US" sz="2000" dirty="0">
                    <a:latin typeface="Arial Narrow" panose="020B0606020202030204" pitchFamily="34" charset="0"/>
                  </a:rPr>
                  <a:t>J</a:t>
                </a:r>
                <a:r>
                  <a:rPr lang="en-US" sz="2000" dirty="0" smtClean="0">
                    <a:latin typeface="Arial Narrow" panose="020B0606020202030204" pitchFamily="34" charset="0"/>
                  </a:rPr>
                  <a:t>0</a:t>
                </a:r>
              </a:p>
              <a:p>
                <a:r>
                  <a:rPr lang="en-US" sz="2000" dirty="0" smtClean="0">
                    <a:latin typeface="Arial Narrow" panose="020B0606020202030204" pitchFamily="34" charset="0"/>
                  </a:rPr>
                  <a:t>EB</a:t>
                </a:r>
                <a:endParaRPr lang="en-US" sz="2000" dirty="0">
                  <a:latin typeface="Arial Narrow" panose="020B0606020202030204" pitchFamily="34" charset="0"/>
                </a:endParaRPr>
              </a:p>
            </p:txBody>
          </p:sp>
        </p:grpSp>
        <p:grpSp>
          <p:nvGrpSpPr>
            <p:cNvPr id="50" name="Groupe 49"/>
            <p:cNvGrpSpPr/>
            <p:nvPr/>
          </p:nvGrpSpPr>
          <p:grpSpPr>
            <a:xfrm>
              <a:off x="3399036" y="3630008"/>
              <a:ext cx="619080" cy="1137885"/>
              <a:chOff x="1117411" y="2638961"/>
              <a:chExt cx="619080" cy="1137885"/>
            </a:xfrm>
          </p:grpSpPr>
          <p:cxnSp>
            <p:nvCxnSpPr>
              <p:cNvPr id="58" name="Connecteur droit avec flèche 57"/>
              <p:cNvCxnSpPr/>
              <p:nvPr/>
            </p:nvCxnSpPr>
            <p:spPr>
              <a:xfrm>
                <a:off x="1334210" y="2638961"/>
                <a:ext cx="0" cy="42999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39"/>
              <p:cNvSpPr txBox="1"/>
              <p:nvPr/>
            </p:nvSpPr>
            <p:spPr>
              <a:xfrm>
                <a:off x="1117411" y="3068960"/>
                <a:ext cx="619080" cy="707886"/>
              </a:xfrm>
              <a:prstGeom prst="rect">
                <a:avLst/>
              </a:prstGeom>
              <a:solidFill>
                <a:schemeClr val="accent5">
                  <a:lumMod val="20000"/>
                  <a:lumOff val="80000"/>
                </a:schemeClr>
              </a:solidFill>
              <a:ln>
                <a:solidFill>
                  <a:schemeClr val="tx1"/>
                </a:solidFill>
              </a:ln>
            </p:spPr>
            <p:txBody>
              <a:bodyPr wrap="none" rtlCol="0">
                <a:spAutoFit/>
              </a:bodyPr>
              <a:lstStyle/>
              <a:p>
                <a:r>
                  <a:rPr lang="en-US" sz="2000" dirty="0" smtClean="0">
                    <a:latin typeface="Arial Narrow" panose="020B0606020202030204" pitchFamily="34" charset="0"/>
                  </a:rPr>
                  <a:t>J8</a:t>
                </a:r>
              </a:p>
              <a:p>
                <a:r>
                  <a:rPr lang="en-US" sz="2000" dirty="0" err="1" smtClean="0">
                    <a:latin typeface="Arial Narrow" panose="020B0606020202030204" pitchFamily="34" charset="0"/>
                  </a:rPr>
                  <a:t>ECP</a:t>
                </a:r>
                <a:endParaRPr lang="en-US" sz="2000" dirty="0">
                  <a:latin typeface="Arial Narrow" panose="020B0606020202030204" pitchFamily="34" charset="0"/>
                </a:endParaRPr>
              </a:p>
            </p:txBody>
          </p:sp>
        </p:grpSp>
        <p:grpSp>
          <p:nvGrpSpPr>
            <p:cNvPr id="51" name="Groupe 50"/>
            <p:cNvGrpSpPr/>
            <p:nvPr/>
          </p:nvGrpSpPr>
          <p:grpSpPr>
            <a:xfrm>
              <a:off x="2580695" y="3640206"/>
              <a:ext cx="617477" cy="1137885"/>
              <a:chOff x="927742" y="2638961"/>
              <a:chExt cx="617477" cy="1137885"/>
            </a:xfrm>
          </p:grpSpPr>
          <p:cxnSp>
            <p:nvCxnSpPr>
              <p:cNvPr id="56" name="Connecteur droit avec flèche 55"/>
              <p:cNvCxnSpPr/>
              <p:nvPr/>
            </p:nvCxnSpPr>
            <p:spPr>
              <a:xfrm>
                <a:off x="1334210" y="2638961"/>
                <a:ext cx="0" cy="42999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TextBox 39"/>
              <p:cNvSpPr txBox="1"/>
              <p:nvPr/>
            </p:nvSpPr>
            <p:spPr>
              <a:xfrm>
                <a:off x="927742" y="3068960"/>
                <a:ext cx="617477" cy="707886"/>
              </a:xfrm>
              <a:prstGeom prst="rect">
                <a:avLst/>
              </a:prstGeom>
              <a:solidFill>
                <a:schemeClr val="accent5">
                  <a:lumMod val="20000"/>
                  <a:lumOff val="80000"/>
                </a:schemeClr>
              </a:solidFill>
              <a:ln>
                <a:solidFill>
                  <a:schemeClr val="tx1"/>
                </a:solidFill>
              </a:ln>
            </p:spPr>
            <p:txBody>
              <a:bodyPr wrap="none" rtlCol="0">
                <a:spAutoFit/>
              </a:bodyPr>
              <a:lstStyle/>
              <a:p>
                <a:r>
                  <a:rPr lang="en-US" sz="2000" dirty="0" smtClean="0">
                    <a:latin typeface="Arial Narrow" panose="020B0606020202030204" pitchFamily="34" charset="0"/>
                  </a:rPr>
                  <a:t>J7</a:t>
                </a:r>
              </a:p>
              <a:p>
                <a:r>
                  <a:rPr lang="en-US" sz="2000" dirty="0" err="1" smtClean="0">
                    <a:latin typeface="Arial Narrow" panose="020B0606020202030204" pitchFamily="34" charset="0"/>
                  </a:rPr>
                  <a:t>PGF</a:t>
                </a:r>
                <a:endParaRPr lang="en-US" sz="2000" dirty="0" smtClean="0">
                  <a:latin typeface="Arial Narrow" panose="020B0606020202030204" pitchFamily="34" charset="0"/>
                </a:endParaRPr>
              </a:p>
            </p:txBody>
          </p:sp>
        </p:grpSp>
        <p:cxnSp>
          <p:nvCxnSpPr>
            <p:cNvPr id="52" name="Connecteur droit 51"/>
            <p:cNvCxnSpPr/>
            <p:nvPr/>
          </p:nvCxnSpPr>
          <p:spPr>
            <a:xfrm>
              <a:off x="969798" y="3616552"/>
              <a:ext cx="36022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e 52"/>
            <p:cNvGrpSpPr/>
            <p:nvPr/>
          </p:nvGrpSpPr>
          <p:grpSpPr>
            <a:xfrm>
              <a:off x="4335486" y="3616552"/>
              <a:ext cx="526106" cy="1137885"/>
              <a:chOff x="1117411" y="2638961"/>
              <a:chExt cx="526106" cy="1137885"/>
            </a:xfrm>
          </p:grpSpPr>
          <p:cxnSp>
            <p:nvCxnSpPr>
              <p:cNvPr id="54" name="Connecteur droit avec flèche 53"/>
              <p:cNvCxnSpPr/>
              <p:nvPr/>
            </p:nvCxnSpPr>
            <p:spPr>
              <a:xfrm>
                <a:off x="1334210" y="2638961"/>
                <a:ext cx="0" cy="42999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39"/>
              <p:cNvSpPr txBox="1"/>
              <p:nvPr/>
            </p:nvSpPr>
            <p:spPr>
              <a:xfrm>
                <a:off x="1117411" y="3068960"/>
                <a:ext cx="526106" cy="707886"/>
              </a:xfrm>
              <a:prstGeom prst="rect">
                <a:avLst/>
              </a:prstGeom>
              <a:solidFill>
                <a:schemeClr val="accent5">
                  <a:lumMod val="20000"/>
                  <a:lumOff val="80000"/>
                </a:schemeClr>
              </a:solidFill>
              <a:ln>
                <a:solidFill>
                  <a:schemeClr val="tx1"/>
                </a:solidFill>
              </a:ln>
            </p:spPr>
            <p:txBody>
              <a:bodyPr wrap="none" rtlCol="0">
                <a:spAutoFit/>
              </a:bodyPr>
              <a:lstStyle/>
              <a:p>
                <a:r>
                  <a:rPr lang="en-US" sz="2000" dirty="0" smtClean="0">
                    <a:latin typeface="Arial Narrow" panose="020B0606020202030204" pitchFamily="34" charset="0"/>
                  </a:rPr>
                  <a:t>J10</a:t>
                </a:r>
              </a:p>
              <a:p>
                <a:r>
                  <a:rPr lang="en-US" sz="2000" dirty="0" smtClean="0">
                    <a:latin typeface="Arial Narrow" panose="020B0606020202030204" pitchFamily="34" charset="0"/>
                  </a:rPr>
                  <a:t>TAI</a:t>
                </a:r>
                <a:endParaRPr lang="en-US" sz="2000" dirty="0">
                  <a:latin typeface="Arial Narrow" panose="020B0606020202030204" pitchFamily="34" charset="0"/>
                </a:endParaRPr>
              </a:p>
            </p:txBody>
          </p:sp>
        </p:grpSp>
      </p:grpSp>
      <p:grpSp>
        <p:nvGrpSpPr>
          <p:cNvPr id="62" name="Groupe 61"/>
          <p:cNvGrpSpPr/>
          <p:nvPr/>
        </p:nvGrpSpPr>
        <p:grpSpPr>
          <a:xfrm>
            <a:off x="3268358" y="4817886"/>
            <a:ext cx="2758987" cy="1681930"/>
            <a:chOff x="5905158" y="3989612"/>
            <a:chExt cx="2758987" cy="1681930"/>
          </a:xfrm>
        </p:grpSpPr>
        <p:sp>
          <p:nvSpPr>
            <p:cNvPr id="63" name="Freeform 24"/>
            <p:cNvSpPr/>
            <p:nvPr/>
          </p:nvSpPr>
          <p:spPr>
            <a:xfrm>
              <a:off x="8211287" y="4618261"/>
              <a:ext cx="452858" cy="1053281"/>
            </a:xfrm>
            <a:custGeom>
              <a:avLst/>
              <a:gdLst>
                <a:gd name="connsiteX0" fmla="*/ 0 w 2933700"/>
                <a:gd name="connsiteY0" fmla="*/ 0 h 1460500"/>
                <a:gd name="connsiteX1" fmla="*/ 2628900 w 2933700"/>
                <a:gd name="connsiteY1" fmla="*/ 0 h 1460500"/>
                <a:gd name="connsiteX2" fmla="*/ 2628900 w 2933700"/>
                <a:gd name="connsiteY2" fmla="*/ 0 h 1460500"/>
                <a:gd name="connsiteX3" fmla="*/ 2933700 w 2933700"/>
                <a:gd name="connsiteY3" fmla="*/ 1460500 h 1460500"/>
                <a:gd name="connsiteX0" fmla="*/ 0 w 2983115"/>
                <a:gd name="connsiteY0" fmla="*/ 6154 h 1466654"/>
                <a:gd name="connsiteX1" fmla="*/ 2628900 w 2983115"/>
                <a:gd name="connsiteY1" fmla="*/ 6154 h 1466654"/>
                <a:gd name="connsiteX2" fmla="*/ 2628900 w 2983115"/>
                <a:gd name="connsiteY2" fmla="*/ 6154 h 1466654"/>
                <a:gd name="connsiteX3" fmla="*/ 2971800 w 2983115"/>
                <a:gd name="connsiteY3" fmla="*/ 158554 h 1466654"/>
                <a:gd name="connsiteX4" fmla="*/ 2933700 w 2983115"/>
                <a:gd name="connsiteY4" fmla="*/ 1466654 h 1466654"/>
                <a:gd name="connsiteX0" fmla="*/ 0 w 3225800"/>
                <a:gd name="connsiteY0" fmla="*/ 6154 h 1517454"/>
                <a:gd name="connsiteX1" fmla="*/ 2628900 w 3225800"/>
                <a:gd name="connsiteY1" fmla="*/ 6154 h 1517454"/>
                <a:gd name="connsiteX2" fmla="*/ 2628900 w 3225800"/>
                <a:gd name="connsiteY2" fmla="*/ 6154 h 1517454"/>
                <a:gd name="connsiteX3" fmla="*/ 2971800 w 3225800"/>
                <a:gd name="connsiteY3" fmla="*/ 158554 h 1517454"/>
                <a:gd name="connsiteX4" fmla="*/ 3225800 w 3225800"/>
                <a:gd name="connsiteY4" fmla="*/ 1517454 h 151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1517454">
                  <a:moveTo>
                    <a:pt x="0" y="6154"/>
                  </a:moveTo>
                  <a:lnTo>
                    <a:pt x="2628900" y="6154"/>
                  </a:lnTo>
                  <a:lnTo>
                    <a:pt x="2628900" y="6154"/>
                  </a:lnTo>
                  <a:cubicBezTo>
                    <a:pt x="2686050" y="31554"/>
                    <a:pt x="2921000" y="-84863"/>
                    <a:pt x="2971800" y="158554"/>
                  </a:cubicBezTo>
                  <a:cubicBezTo>
                    <a:pt x="3022600" y="401971"/>
                    <a:pt x="3175000" y="1280387"/>
                    <a:pt x="3225800" y="1517454"/>
                  </a:cubicBezTo>
                </a:path>
              </a:pathLst>
            </a:custGeom>
            <a:ln w="508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Narrow" panose="020B0606020202030204" pitchFamily="34" charset="0"/>
              </a:endParaRPr>
            </a:p>
          </p:txBody>
        </p:sp>
        <p:sp>
          <p:nvSpPr>
            <p:cNvPr id="64" name="Freeform 25"/>
            <p:cNvSpPr/>
            <p:nvPr/>
          </p:nvSpPr>
          <p:spPr>
            <a:xfrm>
              <a:off x="5905158" y="3989612"/>
              <a:ext cx="2312479" cy="641350"/>
            </a:xfrm>
            <a:custGeom>
              <a:avLst/>
              <a:gdLst>
                <a:gd name="connsiteX0" fmla="*/ 0 w 2933700"/>
                <a:gd name="connsiteY0" fmla="*/ 0 h 1460500"/>
                <a:gd name="connsiteX1" fmla="*/ 2628900 w 2933700"/>
                <a:gd name="connsiteY1" fmla="*/ 0 h 1460500"/>
                <a:gd name="connsiteX2" fmla="*/ 2628900 w 2933700"/>
                <a:gd name="connsiteY2" fmla="*/ 0 h 1460500"/>
                <a:gd name="connsiteX3" fmla="*/ 2933700 w 2933700"/>
                <a:gd name="connsiteY3" fmla="*/ 1460500 h 1460500"/>
                <a:gd name="connsiteX0" fmla="*/ 0 w 2983115"/>
                <a:gd name="connsiteY0" fmla="*/ 6154 h 1466654"/>
                <a:gd name="connsiteX1" fmla="*/ 2628900 w 2983115"/>
                <a:gd name="connsiteY1" fmla="*/ 6154 h 1466654"/>
                <a:gd name="connsiteX2" fmla="*/ 2628900 w 2983115"/>
                <a:gd name="connsiteY2" fmla="*/ 6154 h 1466654"/>
                <a:gd name="connsiteX3" fmla="*/ 2971800 w 2983115"/>
                <a:gd name="connsiteY3" fmla="*/ 158554 h 1466654"/>
                <a:gd name="connsiteX4" fmla="*/ 2933700 w 2983115"/>
                <a:gd name="connsiteY4" fmla="*/ 1466654 h 1466654"/>
                <a:gd name="connsiteX0" fmla="*/ 0 w 3225800"/>
                <a:gd name="connsiteY0" fmla="*/ 6154 h 1517454"/>
                <a:gd name="connsiteX1" fmla="*/ 2628900 w 3225800"/>
                <a:gd name="connsiteY1" fmla="*/ 6154 h 1517454"/>
                <a:gd name="connsiteX2" fmla="*/ 2628900 w 3225800"/>
                <a:gd name="connsiteY2" fmla="*/ 6154 h 1517454"/>
                <a:gd name="connsiteX3" fmla="*/ 2971800 w 3225800"/>
                <a:gd name="connsiteY3" fmla="*/ 158554 h 1517454"/>
                <a:gd name="connsiteX4" fmla="*/ 3225800 w 3225800"/>
                <a:gd name="connsiteY4" fmla="*/ 1517454 h 151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1517454">
                  <a:moveTo>
                    <a:pt x="0" y="6154"/>
                  </a:moveTo>
                  <a:lnTo>
                    <a:pt x="2628900" y="6154"/>
                  </a:lnTo>
                  <a:lnTo>
                    <a:pt x="2628900" y="6154"/>
                  </a:lnTo>
                  <a:cubicBezTo>
                    <a:pt x="2686050" y="31554"/>
                    <a:pt x="2921000" y="-84863"/>
                    <a:pt x="2971800" y="158554"/>
                  </a:cubicBezTo>
                  <a:cubicBezTo>
                    <a:pt x="3022600" y="401971"/>
                    <a:pt x="3175000" y="1280387"/>
                    <a:pt x="3225800" y="1517454"/>
                  </a:cubicBezTo>
                </a:path>
              </a:pathLst>
            </a:custGeom>
            <a:ln w="508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Narrow" panose="020B0606020202030204" pitchFamily="34" charset="0"/>
              </a:endParaRPr>
            </a:p>
          </p:txBody>
        </p:sp>
      </p:grpSp>
      <p:sp>
        <p:nvSpPr>
          <p:cNvPr id="65" name="TextBox 27"/>
          <p:cNvSpPr txBox="1"/>
          <p:nvPr/>
        </p:nvSpPr>
        <p:spPr>
          <a:xfrm>
            <a:off x="4970276" y="858291"/>
            <a:ext cx="2252065" cy="400110"/>
          </a:xfrm>
          <a:prstGeom prst="rect">
            <a:avLst/>
          </a:prstGeom>
          <a:solidFill>
            <a:schemeClr val="accent6">
              <a:lumMod val="40000"/>
              <a:lumOff val="60000"/>
            </a:schemeClr>
          </a:solidFill>
          <a:ln>
            <a:solidFill>
              <a:schemeClr val="tx1"/>
            </a:solidFill>
          </a:ln>
        </p:spPr>
        <p:txBody>
          <a:bodyPr wrap="square" rtlCol="0">
            <a:spAutoFit/>
          </a:bodyPr>
          <a:lstStyle/>
          <a:p>
            <a:r>
              <a:rPr lang="en-US" sz="2000" dirty="0" smtClean="0">
                <a:latin typeface="Arial Narrow" panose="020B0606020202030204" pitchFamily="34" charset="0"/>
              </a:rPr>
              <a:t>P4 2.17±0.11 ng/ml</a:t>
            </a:r>
            <a:endParaRPr lang="en-US" sz="2000" dirty="0">
              <a:latin typeface="Arial Narrow" panose="020B0606020202030204" pitchFamily="34" charset="0"/>
            </a:endParaRPr>
          </a:p>
        </p:txBody>
      </p:sp>
      <p:sp>
        <p:nvSpPr>
          <p:cNvPr id="66" name="TextBox 30"/>
          <p:cNvSpPr txBox="1"/>
          <p:nvPr/>
        </p:nvSpPr>
        <p:spPr>
          <a:xfrm>
            <a:off x="4611184" y="4029821"/>
            <a:ext cx="2279107" cy="400110"/>
          </a:xfrm>
          <a:prstGeom prst="rect">
            <a:avLst/>
          </a:prstGeom>
          <a:solidFill>
            <a:schemeClr val="accent6">
              <a:lumMod val="40000"/>
              <a:lumOff val="60000"/>
            </a:schemeClr>
          </a:solidFill>
          <a:ln>
            <a:solidFill>
              <a:schemeClr val="tx1"/>
            </a:solidFill>
          </a:ln>
        </p:spPr>
        <p:txBody>
          <a:bodyPr wrap="square" rtlCol="0">
            <a:spAutoFit/>
          </a:bodyPr>
          <a:lstStyle/>
          <a:p>
            <a:r>
              <a:rPr lang="en-US" sz="2000" dirty="0" smtClean="0">
                <a:latin typeface="Arial Narrow" panose="020B0606020202030204" pitchFamily="34" charset="0"/>
              </a:rPr>
              <a:t>P4 0.88±0.10 ng/ml</a:t>
            </a:r>
            <a:endParaRPr lang="en-US" sz="2000" dirty="0">
              <a:latin typeface="Arial Narrow" panose="020B0606020202030204" pitchFamily="34" charset="0"/>
            </a:endParaRPr>
          </a:p>
        </p:txBody>
      </p:sp>
      <p:sp>
        <p:nvSpPr>
          <p:cNvPr id="67" name="Flèche vers le bas 66"/>
          <p:cNvSpPr/>
          <p:nvPr/>
        </p:nvSpPr>
        <p:spPr>
          <a:xfrm>
            <a:off x="5856919" y="1258400"/>
            <a:ext cx="176210" cy="422971"/>
          </a:xfrm>
          <a:prstGeom prst="downArrow">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Arial Narrow" panose="020B0606020202030204" pitchFamily="34" charset="0"/>
            </a:endParaRPr>
          </a:p>
        </p:txBody>
      </p:sp>
      <p:sp>
        <p:nvSpPr>
          <p:cNvPr id="68" name="Flèche vers le bas 67"/>
          <p:cNvSpPr/>
          <p:nvPr/>
        </p:nvSpPr>
        <p:spPr>
          <a:xfrm>
            <a:off x="5842179" y="4465484"/>
            <a:ext cx="176210" cy="422971"/>
          </a:xfrm>
          <a:prstGeom prst="downArrow">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Arial Narrow" panose="020B0606020202030204" pitchFamily="34" charset="0"/>
            </a:endParaRPr>
          </a:p>
        </p:txBody>
      </p:sp>
      <p:pic>
        <p:nvPicPr>
          <p:cNvPr id="70" name="Picture 2" descr="Screen Shot 2014-08-03 at 5.32.27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04841" y="2818523"/>
            <a:ext cx="5528946" cy="1872208"/>
          </a:xfrm>
          <a:prstGeom prst="rect">
            <a:avLst/>
          </a:prstGeom>
          <a:noFill/>
          <a:ln>
            <a:solidFill>
              <a:srgbClr val="003300"/>
            </a:solidFill>
          </a:ln>
        </p:spPr>
      </p:pic>
      <p:sp>
        <p:nvSpPr>
          <p:cNvPr id="44" name="Espace réservé du contenu 2"/>
          <p:cNvSpPr txBox="1">
            <a:spLocks/>
          </p:cNvSpPr>
          <p:nvPr/>
        </p:nvSpPr>
        <p:spPr>
          <a:xfrm>
            <a:off x="1954571" y="188640"/>
            <a:ext cx="5345053" cy="432048"/>
          </a:xfrm>
          <a:prstGeom prst="rect">
            <a:avLst/>
          </a:prstGeom>
          <a:solidFill>
            <a:schemeClr val="accent1">
              <a:lumMod val="60000"/>
              <a:lumOff val="4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2400" dirty="0" smtClean="0"/>
              <a:t>Avancer le moment de l’injection de la PGF2a</a:t>
            </a:r>
          </a:p>
        </p:txBody>
      </p:sp>
      <p:sp>
        <p:nvSpPr>
          <p:cNvPr id="45" name="Flèche droite 44"/>
          <p:cNvSpPr/>
          <p:nvPr/>
        </p:nvSpPr>
        <p:spPr>
          <a:xfrm>
            <a:off x="973466" y="188640"/>
            <a:ext cx="900451" cy="509662"/>
          </a:xfrm>
          <a:prstGeom prst="rightArrow">
            <a:avLst/>
          </a:prstGeom>
          <a:ln w="635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32</a:t>
            </a:fld>
            <a:endParaRPr lang="fr-BE"/>
          </a:p>
        </p:txBody>
      </p:sp>
    </p:spTree>
    <p:extLst>
      <p:ext uri="{BB962C8B-B14F-4D97-AF65-F5344CB8AC3E}">
        <p14:creationId xmlns:p14="http://schemas.microsoft.com/office/powerpoint/2010/main" val="171065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65" grpId="0" animBg="1"/>
      <p:bldP spid="66" grpId="0" animBg="1"/>
      <p:bldP spid="67" grpId="0" animBg="1"/>
      <p:bldP spid="6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creen Shot 2014-08-03 at 5.31.36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988840"/>
            <a:ext cx="8532440" cy="3796731"/>
          </a:xfrm>
          <a:prstGeom prst="rect">
            <a:avLst/>
          </a:prstGeom>
        </p:spPr>
      </p:pic>
      <p:sp>
        <p:nvSpPr>
          <p:cNvPr id="3" name="TextBox 30"/>
          <p:cNvSpPr txBox="1"/>
          <p:nvPr/>
        </p:nvSpPr>
        <p:spPr>
          <a:xfrm>
            <a:off x="611560" y="404664"/>
            <a:ext cx="7704856" cy="830997"/>
          </a:xfrm>
          <a:prstGeom prst="rect">
            <a:avLst/>
          </a:prstGeom>
          <a:solidFill>
            <a:schemeClr val="accent6">
              <a:lumMod val="40000"/>
              <a:lumOff val="60000"/>
            </a:schemeClr>
          </a:solidFill>
          <a:ln>
            <a:solidFill>
              <a:schemeClr val="tx1"/>
            </a:solidFill>
          </a:ln>
        </p:spPr>
        <p:txBody>
          <a:bodyPr wrap="square" rtlCol="0">
            <a:spAutoFit/>
          </a:bodyPr>
          <a:lstStyle/>
          <a:p>
            <a:r>
              <a:rPr lang="en-US" sz="2400" dirty="0" err="1" smtClean="0">
                <a:latin typeface="Arial Narrow" panose="020B0606020202030204" pitchFamily="34" charset="0"/>
              </a:rPr>
              <a:t>Effet</a:t>
            </a:r>
            <a:r>
              <a:rPr lang="en-US" sz="2400" dirty="0" smtClean="0">
                <a:latin typeface="Arial Narrow" panose="020B0606020202030204" pitchFamily="34" charset="0"/>
              </a:rPr>
              <a:t> du jour </a:t>
            </a:r>
            <a:r>
              <a:rPr lang="en-US" sz="2400" dirty="0" err="1" smtClean="0">
                <a:latin typeface="Arial Narrow" panose="020B0606020202030204" pitchFamily="34" charset="0"/>
              </a:rPr>
              <a:t>d’injection</a:t>
            </a:r>
            <a:r>
              <a:rPr lang="en-US" sz="2400" dirty="0" smtClean="0">
                <a:latin typeface="Arial Narrow" panose="020B0606020202030204" pitchFamily="34" charset="0"/>
              </a:rPr>
              <a:t> de la PGF2a </a:t>
            </a:r>
            <a:r>
              <a:rPr lang="en-US" sz="2400" dirty="0" err="1" smtClean="0">
                <a:latin typeface="Arial Narrow" panose="020B0606020202030204" pitchFamily="34" charset="0"/>
              </a:rPr>
              <a:t>sur</a:t>
            </a:r>
            <a:r>
              <a:rPr lang="en-US" sz="2400" dirty="0" smtClean="0">
                <a:latin typeface="Arial Narrow" panose="020B0606020202030204" pitchFamily="34" charset="0"/>
              </a:rPr>
              <a:t> le </a:t>
            </a:r>
            <a:r>
              <a:rPr lang="en-US" sz="2400" dirty="0" err="1" smtClean="0">
                <a:latin typeface="Arial Narrow" panose="020B0606020202030204" pitchFamily="34" charset="0"/>
              </a:rPr>
              <a:t>taux</a:t>
            </a:r>
            <a:r>
              <a:rPr lang="en-US" sz="2400" dirty="0" smtClean="0">
                <a:latin typeface="Arial Narrow" panose="020B0606020202030204" pitchFamily="34" charset="0"/>
              </a:rPr>
              <a:t> de gestation après </a:t>
            </a:r>
            <a:r>
              <a:rPr lang="en-US" sz="2400" dirty="0" err="1" smtClean="0">
                <a:latin typeface="Arial Narrow" panose="020B0606020202030204" pitchFamily="34" charset="0"/>
              </a:rPr>
              <a:t>insémination</a:t>
            </a:r>
            <a:r>
              <a:rPr lang="en-US" sz="2400" dirty="0" smtClean="0">
                <a:latin typeface="Arial Narrow" panose="020B0606020202030204" pitchFamily="34" charset="0"/>
              </a:rPr>
              <a:t> </a:t>
            </a:r>
            <a:r>
              <a:rPr lang="en-US" sz="2400" dirty="0" err="1" smtClean="0">
                <a:latin typeface="Arial Narrow" panose="020B0606020202030204" pitchFamily="34" charset="0"/>
              </a:rPr>
              <a:t>systématique</a:t>
            </a:r>
            <a:r>
              <a:rPr lang="en-US" sz="2400" dirty="0" smtClean="0">
                <a:latin typeface="Arial Narrow" panose="020B0606020202030204" pitchFamily="34" charset="0"/>
              </a:rPr>
              <a:t> </a:t>
            </a:r>
            <a:r>
              <a:rPr lang="en-US" sz="2400" dirty="0" err="1" smtClean="0">
                <a:latin typeface="Arial Narrow" panose="020B0606020202030204" pitchFamily="34" charset="0"/>
              </a:rPr>
              <a:t>ou</a:t>
            </a:r>
            <a:r>
              <a:rPr lang="en-US" sz="2400" dirty="0" smtClean="0">
                <a:latin typeface="Arial Narrow" panose="020B0606020202030204" pitchFamily="34" charset="0"/>
              </a:rPr>
              <a:t> </a:t>
            </a:r>
            <a:r>
              <a:rPr lang="en-US" sz="2400" dirty="0" err="1" smtClean="0">
                <a:latin typeface="Arial Narrow" panose="020B0606020202030204" pitchFamily="34" charset="0"/>
              </a:rPr>
              <a:t>transfert</a:t>
            </a:r>
            <a:r>
              <a:rPr lang="en-US" sz="2400" dirty="0" smtClean="0">
                <a:latin typeface="Arial Narrow" panose="020B0606020202030204" pitchFamily="34" charset="0"/>
              </a:rPr>
              <a:t> </a:t>
            </a:r>
            <a:r>
              <a:rPr lang="en-US" sz="2400" dirty="0" err="1" smtClean="0">
                <a:latin typeface="Arial Narrow" panose="020B0606020202030204" pitchFamily="34" charset="0"/>
              </a:rPr>
              <a:t>d’embryons</a:t>
            </a:r>
            <a:r>
              <a:rPr lang="en-US" sz="2400" dirty="0" smtClean="0">
                <a:latin typeface="Arial Narrow" panose="020B0606020202030204" pitchFamily="34" charset="0"/>
              </a:rPr>
              <a:t> </a:t>
            </a:r>
            <a:endParaRPr lang="en-US" sz="2400" dirty="0">
              <a:latin typeface="Arial Narrow" panose="020B0606020202030204" pitchFamily="34" charset="0"/>
            </a:endParaRPr>
          </a:p>
        </p:txBody>
      </p:sp>
      <p:sp>
        <p:nvSpPr>
          <p:cNvPr id="4" name="Rectangle 3"/>
          <p:cNvSpPr/>
          <p:nvPr/>
        </p:nvSpPr>
        <p:spPr>
          <a:xfrm>
            <a:off x="7305237" y="6381328"/>
            <a:ext cx="1736373" cy="369332"/>
          </a:xfrm>
          <a:prstGeom prst="rect">
            <a:avLst/>
          </a:prstGeom>
        </p:spPr>
        <p:txBody>
          <a:bodyPr wrap="none">
            <a:spAutoFit/>
          </a:bodyPr>
          <a:lstStyle/>
          <a:p>
            <a:r>
              <a:rPr lang="en-US" dirty="0">
                <a:latin typeface="Arial Narrow" panose="020B0606020202030204" pitchFamily="34" charset="0"/>
              </a:rPr>
              <a:t>Pereira et al. 2013</a:t>
            </a:r>
            <a:endParaRPr lang="fr-BE" dirty="0"/>
          </a:p>
        </p:txBody>
      </p:sp>
      <p:sp>
        <p:nvSpPr>
          <p:cNvPr id="5" name="Rectangle 4"/>
          <p:cNvSpPr/>
          <p:nvPr/>
        </p:nvSpPr>
        <p:spPr>
          <a:xfrm>
            <a:off x="4463988" y="3573016"/>
            <a:ext cx="2772308" cy="432048"/>
          </a:xfrm>
          <a:prstGeom prst="rect">
            <a:avLst/>
          </a:prstGeom>
          <a:solidFill>
            <a:srgbClr val="FF00FF">
              <a:alpha val="17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p:cNvSpPr/>
          <p:nvPr/>
        </p:nvSpPr>
        <p:spPr>
          <a:xfrm>
            <a:off x="4455590" y="4005064"/>
            <a:ext cx="2772308" cy="432048"/>
          </a:xfrm>
          <a:prstGeom prst="rect">
            <a:avLst/>
          </a:prstGeom>
          <a:solidFill>
            <a:srgbClr val="FF00FF">
              <a:alpha val="17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Espace réservé du numéro de diapositive 6"/>
          <p:cNvSpPr>
            <a:spLocks noGrp="1"/>
          </p:cNvSpPr>
          <p:nvPr>
            <p:ph type="sldNum" sz="quarter" idx="12"/>
          </p:nvPr>
        </p:nvSpPr>
        <p:spPr/>
        <p:txBody>
          <a:bodyPr/>
          <a:lstStyle/>
          <a:p>
            <a:fld id="{B72B7A4D-DE3F-4347-BAA7-8C6A48B1DC3D}" type="slidenum">
              <a:rPr lang="fr-BE" smtClean="0"/>
              <a:t>33</a:t>
            </a:fld>
            <a:endParaRPr lang="fr-BE"/>
          </a:p>
        </p:txBody>
      </p:sp>
    </p:spTree>
    <p:extLst>
      <p:ext uri="{BB962C8B-B14F-4D97-AF65-F5344CB8AC3E}">
        <p14:creationId xmlns:p14="http://schemas.microsoft.com/office/powerpoint/2010/main" val="2715590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07504" y="3717032"/>
            <a:ext cx="8721583" cy="2664296"/>
          </a:xfrm>
        </p:spPr>
        <p:txBody>
          <a:bodyPr>
            <a:noAutofit/>
          </a:bodyPr>
          <a:lstStyle/>
          <a:p>
            <a:r>
              <a:rPr lang="fr-BE" sz="1800" dirty="0" err="1" smtClean="0"/>
              <a:t>Prinzen</a:t>
            </a:r>
            <a:r>
              <a:rPr lang="fr-BE" sz="1800" dirty="0" smtClean="0"/>
              <a:t> et al. 1991 : 50 </a:t>
            </a:r>
            <a:r>
              <a:rPr lang="fr-BE" sz="1800" dirty="0" err="1" smtClean="0"/>
              <a:t>mcg</a:t>
            </a:r>
            <a:r>
              <a:rPr lang="fr-BE" sz="1800" dirty="0" smtClean="0"/>
              <a:t> de </a:t>
            </a:r>
            <a:r>
              <a:rPr lang="fr-BE" sz="1800" dirty="0" err="1" smtClean="0"/>
              <a:t>cloprostenol</a:t>
            </a:r>
            <a:r>
              <a:rPr lang="fr-BE" sz="1800" dirty="0" smtClean="0"/>
              <a:t> : 64,1 vs 48,9 % de taux de gestation (IV)</a:t>
            </a:r>
          </a:p>
          <a:p>
            <a:r>
              <a:rPr lang="fr-BE" sz="1800" dirty="0"/>
              <a:t>L</a:t>
            </a:r>
            <a:r>
              <a:rPr lang="fr-BE" sz="1800" dirty="0" smtClean="0"/>
              <a:t>opez-</a:t>
            </a:r>
            <a:r>
              <a:rPr lang="fr-BE" sz="1800" dirty="0" err="1" smtClean="0"/>
              <a:t>Gatius</a:t>
            </a:r>
            <a:r>
              <a:rPr lang="fr-BE" sz="1800" dirty="0" smtClean="0"/>
              <a:t> et al. 2004 : 500 </a:t>
            </a:r>
            <a:r>
              <a:rPr lang="fr-BE" sz="1800" dirty="0" err="1" smtClean="0"/>
              <a:t>mcg</a:t>
            </a:r>
            <a:r>
              <a:rPr lang="fr-BE" sz="1800" dirty="0" smtClean="0"/>
              <a:t> de </a:t>
            </a:r>
            <a:r>
              <a:rPr lang="fr-BE" sz="1800" dirty="0" err="1" smtClean="0"/>
              <a:t>cloprostenol</a:t>
            </a:r>
            <a:r>
              <a:rPr lang="fr-BE" sz="1800" dirty="0" smtClean="0"/>
              <a:t> à des RB (effet positif : OR 3,6) (IV)</a:t>
            </a:r>
          </a:p>
          <a:p>
            <a:r>
              <a:rPr lang="fr-BE" sz="1800" dirty="0" err="1" smtClean="0"/>
              <a:t>Neglia</a:t>
            </a:r>
            <a:r>
              <a:rPr lang="fr-BE" sz="1800" dirty="0" smtClean="0"/>
              <a:t> et al. 2008 : 524 </a:t>
            </a:r>
            <a:r>
              <a:rPr lang="fr-BE" sz="1800" dirty="0" err="1" smtClean="0"/>
              <a:t>mcg</a:t>
            </a:r>
            <a:r>
              <a:rPr lang="fr-BE" sz="1800" dirty="0" smtClean="0"/>
              <a:t> de </a:t>
            </a:r>
            <a:r>
              <a:rPr lang="fr-BE" sz="1800" dirty="0" err="1" smtClean="0"/>
              <a:t>cloprostenol</a:t>
            </a:r>
            <a:r>
              <a:rPr lang="fr-BE" sz="1800" dirty="0" smtClean="0"/>
              <a:t> (Bufflonnes) : 46,7 vs 30,7 % de TG.</a:t>
            </a:r>
          </a:p>
          <a:p>
            <a:r>
              <a:rPr lang="fr-BE" sz="1800" dirty="0" err="1" smtClean="0"/>
              <a:t>Archbald</a:t>
            </a:r>
            <a:r>
              <a:rPr lang="fr-BE" sz="1800" dirty="0" smtClean="0"/>
              <a:t> et al. 1992 : pas d’effet du </a:t>
            </a:r>
            <a:r>
              <a:rPr lang="fr-BE" sz="1800" dirty="0" err="1" smtClean="0"/>
              <a:t>dinoprost</a:t>
            </a:r>
            <a:r>
              <a:rPr lang="fr-BE" sz="1800" dirty="0" smtClean="0"/>
              <a:t> (IM)</a:t>
            </a:r>
          </a:p>
          <a:p>
            <a:r>
              <a:rPr lang="fr-BE" sz="1800" dirty="0" err="1" smtClean="0"/>
              <a:t>Kauffold</a:t>
            </a:r>
            <a:r>
              <a:rPr lang="fr-BE" sz="1800" dirty="0" smtClean="0"/>
              <a:t> et al. 2009 : pas d’effet du </a:t>
            </a:r>
            <a:r>
              <a:rPr lang="fr-BE" sz="1800" dirty="0" err="1" smtClean="0"/>
              <a:t>cloprostenol</a:t>
            </a:r>
            <a:r>
              <a:rPr lang="fr-BE" sz="1800" dirty="0" smtClean="0"/>
              <a:t> (IM)</a:t>
            </a:r>
          </a:p>
          <a:p>
            <a:r>
              <a:rPr lang="fr-BE" sz="1800" dirty="0" smtClean="0"/>
              <a:t>Ambrose et al. 2015 (1758 vaches laitières, protocoles </a:t>
            </a:r>
            <a:r>
              <a:rPr lang="fr-BE" sz="1800" dirty="0" err="1" smtClean="0"/>
              <a:t>Ovsynch</a:t>
            </a:r>
            <a:r>
              <a:rPr lang="fr-BE" sz="1800" dirty="0" smtClean="0"/>
              <a:t>, traitement lors de l’IA)</a:t>
            </a:r>
          </a:p>
          <a:p>
            <a:r>
              <a:rPr lang="fr-BE" sz="1800" dirty="0" smtClean="0"/>
              <a:t>Pas d’effet de 5 mg (mais JPP moyen 139 jours) mais effet significatif de 10 mg (JPP moyen 74 jours et donc plus grand risque de BE) : 45,8 vs 36,0 %</a:t>
            </a:r>
          </a:p>
          <a:p>
            <a:endParaRPr lang="fr-BE" sz="1800" dirty="0" smtClean="0"/>
          </a:p>
        </p:txBody>
      </p:sp>
      <p:sp>
        <p:nvSpPr>
          <p:cNvPr id="7" name="Espace réservé du contenu 2"/>
          <p:cNvSpPr txBox="1">
            <a:spLocks/>
          </p:cNvSpPr>
          <p:nvPr/>
        </p:nvSpPr>
        <p:spPr>
          <a:xfrm>
            <a:off x="1732685" y="2290146"/>
            <a:ext cx="5472608" cy="576064"/>
          </a:xfrm>
          <a:prstGeom prst="rect">
            <a:avLst/>
          </a:prstGeom>
          <a:solidFill>
            <a:schemeClr val="accent1">
              <a:lumMod val="60000"/>
              <a:lumOff val="4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dirty="0" smtClean="0"/>
              <a:t>Injecter une PGF2a au moment de l’IA</a:t>
            </a:r>
          </a:p>
        </p:txBody>
      </p:sp>
      <p:sp>
        <p:nvSpPr>
          <p:cNvPr id="8" name="Flèche droite 7"/>
          <p:cNvSpPr/>
          <p:nvPr/>
        </p:nvSpPr>
        <p:spPr>
          <a:xfrm rot="5400000">
            <a:off x="4033279" y="1682662"/>
            <a:ext cx="681750" cy="509662"/>
          </a:xfrm>
          <a:prstGeom prst="rightArrow">
            <a:avLst/>
          </a:prstGeom>
          <a:ln w="635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Espace réservé du contenu 1"/>
          <p:cNvSpPr txBox="1">
            <a:spLocks/>
          </p:cNvSpPr>
          <p:nvPr/>
        </p:nvSpPr>
        <p:spPr>
          <a:xfrm>
            <a:off x="213980" y="431213"/>
            <a:ext cx="8930020" cy="11654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BE" sz="1800" dirty="0" smtClean="0">
                <a:latin typeface="+mn-lt"/>
              </a:rPr>
              <a:t>20 % des vaches traitées au moyen de l’</a:t>
            </a:r>
            <a:r>
              <a:rPr lang="fr-BE" sz="1800" dirty="0" err="1" smtClean="0">
                <a:latin typeface="+mn-lt"/>
              </a:rPr>
              <a:t>Ovsynch</a:t>
            </a:r>
            <a:r>
              <a:rPr lang="fr-BE" sz="1800" dirty="0" smtClean="0">
                <a:latin typeface="+mn-lt"/>
              </a:rPr>
              <a:t> ont une trop longue ou insuffisante chute de la P4 au moment de l’IA (Moreira et al. 2000, </a:t>
            </a:r>
            <a:r>
              <a:rPr lang="fr-BE" sz="1800" dirty="0" err="1" smtClean="0">
                <a:latin typeface="+mn-lt"/>
              </a:rPr>
              <a:t>Colazo</a:t>
            </a:r>
            <a:r>
              <a:rPr lang="fr-BE" sz="1800" dirty="0" smtClean="0">
                <a:latin typeface="+mn-lt"/>
              </a:rPr>
              <a:t> et a. 2013, Ambrose et al. 2015)</a:t>
            </a:r>
          </a:p>
          <a:p>
            <a:r>
              <a:rPr lang="fr-BE" sz="1800" dirty="0" smtClean="0">
                <a:latin typeface="+mn-lt"/>
              </a:rPr>
              <a:t>Une concentration trop élevée (0,6 vs 0,2 </a:t>
            </a:r>
            <a:r>
              <a:rPr lang="fr-BE" sz="1800" dirty="0" err="1" smtClean="0">
                <a:latin typeface="+mn-lt"/>
              </a:rPr>
              <a:t>ng</a:t>
            </a:r>
            <a:r>
              <a:rPr lang="fr-BE" sz="1800" dirty="0" smtClean="0">
                <a:latin typeface="+mn-lt"/>
              </a:rPr>
              <a:t>) en P4 lors de l’IA réduit la fertilité (Ambrose et al. 2015)</a:t>
            </a:r>
          </a:p>
        </p:txBody>
      </p:sp>
      <p:sp>
        <p:nvSpPr>
          <p:cNvPr id="3" name="Espace réservé du numéro de diapositive 2"/>
          <p:cNvSpPr>
            <a:spLocks noGrp="1"/>
          </p:cNvSpPr>
          <p:nvPr>
            <p:ph type="sldNum" sz="quarter" idx="12"/>
          </p:nvPr>
        </p:nvSpPr>
        <p:spPr/>
        <p:txBody>
          <a:bodyPr/>
          <a:lstStyle/>
          <a:p>
            <a:fld id="{B72B7A4D-DE3F-4347-BAA7-8C6A48B1DC3D}" type="slidenum">
              <a:rPr lang="fr-BE" smtClean="0"/>
              <a:t>34</a:t>
            </a:fld>
            <a:endParaRPr lang="fr-BE"/>
          </a:p>
        </p:txBody>
      </p:sp>
    </p:spTree>
    <p:extLst>
      <p:ext uri="{BB962C8B-B14F-4D97-AF65-F5344CB8AC3E}">
        <p14:creationId xmlns:p14="http://schemas.microsoft.com/office/powerpoint/2010/main" val="14306352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cteur droit avec flèche 12"/>
          <p:cNvCxnSpPr>
            <a:endCxn id="53" idx="7"/>
          </p:cNvCxnSpPr>
          <p:nvPr/>
        </p:nvCxnSpPr>
        <p:spPr>
          <a:xfrm flipH="1">
            <a:off x="5758130" y="2263946"/>
            <a:ext cx="741796" cy="66014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stCxn id="53" idx="3"/>
            <a:endCxn id="107" idx="3"/>
          </p:cNvCxnSpPr>
          <p:nvPr/>
        </p:nvCxnSpPr>
        <p:spPr>
          <a:xfrm flipH="1">
            <a:off x="2134661" y="3453470"/>
            <a:ext cx="2043478" cy="100495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a:off x="3341290" y="3209884"/>
            <a:ext cx="471991"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stCxn id="75" idx="1"/>
            <a:endCxn id="53" idx="6"/>
          </p:cNvCxnSpPr>
          <p:nvPr/>
        </p:nvCxnSpPr>
        <p:spPr>
          <a:xfrm flipH="1">
            <a:off x="6085357" y="3154927"/>
            <a:ext cx="667375" cy="3385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1546030" y="2442948"/>
            <a:ext cx="0" cy="164507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endCxn id="115" idx="0"/>
          </p:cNvCxnSpPr>
          <p:nvPr/>
        </p:nvCxnSpPr>
        <p:spPr>
          <a:xfrm flipH="1">
            <a:off x="4830481" y="3563108"/>
            <a:ext cx="15056" cy="696399"/>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stCxn id="107" idx="2"/>
          </p:cNvCxnSpPr>
          <p:nvPr/>
        </p:nvCxnSpPr>
        <p:spPr>
          <a:xfrm flipH="1">
            <a:off x="1547665" y="4828817"/>
            <a:ext cx="30059" cy="82570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a:off x="2567050" y="2442948"/>
            <a:ext cx="3745" cy="31539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Connecteur droit avec flèche 71"/>
          <p:cNvCxnSpPr>
            <a:endCxn id="124" idx="0"/>
          </p:cNvCxnSpPr>
          <p:nvPr/>
        </p:nvCxnSpPr>
        <p:spPr>
          <a:xfrm flipH="1">
            <a:off x="4217930" y="5012151"/>
            <a:ext cx="18938" cy="608579"/>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Connecteur droit avec flèche 82"/>
          <p:cNvCxnSpPr/>
          <p:nvPr/>
        </p:nvCxnSpPr>
        <p:spPr>
          <a:xfrm>
            <a:off x="4785960" y="5980797"/>
            <a:ext cx="896624" cy="1020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flipV="1">
            <a:off x="1546030" y="1474904"/>
            <a:ext cx="1634" cy="19772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5004048" y="1066753"/>
            <a:ext cx="15572" cy="96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 name="Groupe 54"/>
          <p:cNvGrpSpPr/>
          <p:nvPr/>
        </p:nvGrpSpPr>
        <p:grpSpPr>
          <a:xfrm>
            <a:off x="3850912" y="2814451"/>
            <a:ext cx="2234445" cy="748657"/>
            <a:chOff x="4332425" y="2209484"/>
            <a:chExt cx="2234445" cy="748657"/>
          </a:xfrm>
          <a:solidFill>
            <a:schemeClr val="accent3">
              <a:lumMod val="50000"/>
            </a:schemeClr>
          </a:solidFill>
        </p:grpSpPr>
        <p:sp>
          <p:nvSpPr>
            <p:cNvPr id="53" name="Ellipse 52"/>
            <p:cNvSpPr/>
            <p:nvPr/>
          </p:nvSpPr>
          <p:spPr>
            <a:xfrm>
              <a:off x="4332425" y="2209484"/>
              <a:ext cx="2234445" cy="74865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  </a:t>
              </a:r>
              <a:r>
                <a:rPr lang="fr-BE" sz="2000" dirty="0" err="1" smtClean="0"/>
                <a:t>oestradiol</a:t>
              </a:r>
              <a:endParaRPr lang="fr-BE" sz="2000" dirty="0"/>
            </a:p>
          </p:txBody>
        </p:sp>
        <p:sp>
          <p:nvSpPr>
            <p:cNvPr id="54" name="Flèche vers le haut 53"/>
            <p:cNvSpPr/>
            <p:nvPr/>
          </p:nvSpPr>
          <p:spPr>
            <a:xfrm>
              <a:off x="4713675" y="2319122"/>
              <a:ext cx="259830" cy="468520"/>
            </a:xfrm>
            <a:prstGeom prst="upArrow">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56" name="Rectangle à coins arrondis 55"/>
          <p:cNvSpPr/>
          <p:nvPr/>
        </p:nvSpPr>
        <p:spPr>
          <a:xfrm>
            <a:off x="6439935" y="1361161"/>
            <a:ext cx="210713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t>Optimiser le temps de croissance </a:t>
            </a:r>
            <a:endParaRPr lang="fr-BE" sz="2000" dirty="0"/>
          </a:p>
        </p:txBody>
      </p:sp>
      <p:sp>
        <p:nvSpPr>
          <p:cNvPr id="75" name="Rectangle à coins arrondis 74"/>
          <p:cNvSpPr/>
          <p:nvPr/>
        </p:nvSpPr>
        <p:spPr>
          <a:xfrm>
            <a:off x="6752732" y="2697727"/>
            <a:ext cx="210713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t>Optimiser le diamètre folliculaire</a:t>
            </a:r>
            <a:endParaRPr lang="fr-BE" sz="2000" dirty="0"/>
          </a:p>
        </p:txBody>
      </p:sp>
      <p:cxnSp>
        <p:nvCxnSpPr>
          <p:cNvPr id="77" name="Connecteur droit avec flèche 76"/>
          <p:cNvCxnSpPr/>
          <p:nvPr/>
        </p:nvCxnSpPr>
        <p:spPr>
          <a:xfrm>
            <a:off x="7570395" y="2289780"/>
            <a:ext cx="766" cy="40794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4" name="Groupe 63"/>
          <p:cNvGrpSpPr/>
          <p:nvPr/>
        </p:nvGrpSpPr>
        <p:grpSpPr>
          <a:xfrm>
            <a:off x="1757378" y="2736824"/>
            <a:ext cx="1631263" cy="914400"/>
            <a:chOff x="6326967" y="3246582"/>
            <a:chExt cx="1631263" cy="914400"/>
          </a:xfrm>
        </p:grpSpPr>
        <p:sp>
          <p:nvSpPr>
            <p:cNvPr id="81" name="Rectangle à coins arrondis 80"/>
            <p:cNvSpPr/>
            <p:nvPr/>
          </p:nvSpPr>
          <p:spPr>
            <a:xfrm>
              <a:off x="6326967" y="3246582"/>
              <a:ext cx="16312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t>Signes </a:t>
              </a:r>
            </a:p>
            <a:p>
              <a:pPr algn="ctr"/>
              <a:r>
                <a:rPr lang="fr-BE" sz="2000" dirty="0" smtClean="0"/>
                <a:t>d’</a:t>
              </a:r>
              <a:r>
                <a:rPr lang="fr-BE" sz="2000" dirty="0" err="1" smtClean="0"/>
                <a:t>oestrus</a:t>
              </a:r>
              <a:endParaRPr lang="fr-BE" sz="2000" dirty="0"/>
            </a:p>
          </p:txBody>
        </p:sp>
        <p:sp>
          <p:nvSpPr>
            <p:cNvPr id="84" name="Flèche vers le haut 83"/>
            <p:cNvSpPr/>
            <p:nvPr/>
          </p:nvSpPr>
          <p:spPr>
            <a:xfrm>
              <a:off x="6409690" y="3465485"/>
              <a:ext cx="259830" cy="468520"/>
            </a:xfrm>
            <a:prstGeom prst="upArrow">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5" name="Groupe 64"/>
          <p:cNvGrpSpPr/>
          <p:nvPr/>
        </p:nvGrpSpPr>
        <p:grpSpPr>
          <a:xfrm>
            <a:off x="844778" y="1672627"/>
            <a:ext cx="2107136" cy="760598"/>
            <a:chOff x="2953955" y="968989"/>
            <a:chExt cx="2107136" cy="760598"/>
          </a:xfrm>
          <a:solidFill>
            <a:srgbClr val="FFFF00"/>
          </a:solidFill>
        </p:grpSpPr>
        <p:sp>
          <p:nvSpPr>
            <p:cNvPr id="85" name="Rectangle à coins arrondis 84"/>
            <p:cNvSpPr/>
            <p:nvPr/>
          </p:nvSpPr>
          <p:spPr>
            <a:xfrm>
              <a:off x="2953955" y="968989"/>
              <a:ext cx="2107136" cy="76059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solidFill>
                    <a:schemeClr val="tx1"/>
                  </a:solidFill>
                </a:rPr>
                <a:t>Concentration </a:t>
              </a:r>
            </a:p>
            <a:p>
              <a:pPr algn="ctr"/>
              <a:r>
                <a:rPr lang="fr-BE" sz="2000" dirty="0" smtClean="0">
                  <a:solidFill>
                    <a:schemeClr val="tx1"/>
                  </a:solidFill>
                </a:rPr>
                <a:t>de la P4</a:t>
              </a:r>
              <a:endParaRPr lang="fr-BE" sz="2000" dirty="0">
                <a:solidFill>
                  <a:schemeClr val="tx1"/>
                </a:solidFill>
              </a:endParaRPr>
            </a:p>
          </p:txBody>
        </p:sp>
        <p:sp>
          <p:nvSpPr>
            <p:cNvPr id="87" name="Flèche vers le haut 86"/>
            <p:cNvSpPr/>
            <p:nvPr/>
          </p:nvSpPr>
          <p:spPr>
            <a:xfrm flipV="1">
              <a:off x="2990460" y="1089439"/>
              <a:ext cx="245087" cy="483113"/>
            </a:xfrm>
            <a:prstGeom prst="upArrow">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grpSp>
      <p:cxnSp>
        <p:nvCxnSpPr>
          <p:cNvPr id="79" name="Connecteur droit avec flèche 78"/>
          <p:cNvCxnSpPr>
            <a:stCxn id="85" idx="3"/>
          </p:cNvCxnSpPr>
          <p:nvPr/>
        </p:nvCxnSpPr>
        <p:spPr>
          <a:xfrm flipV="1">
            <a:off x="2951914" y="2029202"/>
            <a:ext cx="3488021" cy="23724"/>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96" name="Groupe 95"/>
          <p:cNvGrpSpPr/>
          <p:nvPr/>
        </p:nvGrpSpPr>
        <p:grpSpPr>
          <a:xfrm>
            <a:off x="220598" y="544810"/>
            <a:ext cx="1806235" cy="914400"/>
            <a:chOff x="4564518" y="1899162"/>
            <a:chExt cx="1806235" cy="914400"/>
          </a:xfrm>
        </p:grpSpPr>
        <p:sp>
          <p:nvSpPr>
            <p:cNvPr id="97" name="Rectangle à coins arrondis 96"/>
            <p:cNvSpPr/>
            <p:nvPr/>
          </p:nvSpPr>
          <p:spPr>
            <a:xfrm>
              <a:off x="4587470" y="1899162"/>
              <a:ext cx="178328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t>Contractilité</a:t>
              </a:r>
            </a:p>
            <a:p>
              <a:pPr algn="ctr"/>
              <a:r>
                <a:rPr lang="fr-BE" sz="2000" dirty="0" smtClean="0"/>
                <a:t>oviducte</a:t>
              </a:r>
              <a:endParaRPr lang="fr-BE" sz="2000" dirty="0"/>
            </a:p>
          </p:txBody>
        </p:sp>
        <p:sp>
          <p:nvSpPr>
            <p:cNvPr id="98" name="Flèche vers le haut 97"/>
            <p:cNvSpPr/>
            <p:nvPr/>
          </p:nvSpPr>
          <p:spPr>
            <a:xfrm>
              <a:off x="4564518" y="2122102"/>
              <a:ext cx="259830" cy="468520"/>
            </a:xfrm>
            <a:prstGeom prst="upArrow">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106" name="Groupe 105"/>
          <p:cNvGrpSpPr/>
          <p:nvPr/>
        </p:nvGrpSpPr>
        <p:grpSpPr>
          <a:xfrm>
            <a:off x="1020786" y="4088026"/>
            <a:ext cx="1113875" cy="740791"/>
            <a:chOff x="6326967" y="3246582"/>
            <a:chExt cx="1631263" cy="914400"/>
          </a:xfrm>
          <a:solidFill>
            <a:schemeClr val="bg2">
              <a:lumMod val="50000"/>
            </a:schemeClr>
          </a:solidFill>
        </p:grpSpPr>
        <p:sp>
          <p:nvSpPr>
            <p:cNvPr id="107" name="Rectangle à coins arrondis 106"/>
            <p:cNvSpPr/>
            <p:nvPr/>
          </p:nvSpPr>
          <p:spPr>
            <a:xfrm>
              <a:off x="6326967" y="3246582"/>
              <a:ext cx="1631263" cy="9144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t>LH</a:t>
              </a:r>
              <a:endParaRPr lang="fr-BE" sz="2000" dirty="0"/>
            </a:p>
          </p:txBody>
        </p:sp>
        <p:sp>
          <p:nvSpPr>
            <p:cNvPr id="108" name="Flèche vers le haut 107"/>
            <p:cNvSpPr/>
            <p:nvPr/>
          </p:nvSpPr>
          <p:spPr>
            <a:xfrm>
              <a:off x="6409689" y="3465484"/>
              <a:ext cx="402534" cy="537321"/>
            </a:xfrm>
            <a:prstGeom prst="upArrow">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109" name="Groupe 108"/>
          <p:cNvGrpSpPr/>
          <p:nvPr/>
        </p:nvGrpSpPr>
        <p:grpSpPr>
          <a:xfrm>
            <a:off x="393331" y="5640537"/>
            <a:ext cx="2580531" cy="740791"/>
            <a:chOff x="6326967" y="3246582"/>
            <a:chExt cx="1631263" cy="914400"/>
          </a:xfrm>
        </p:grpSpPr>
        <p:sp>
          <p:nvSpPr>
            <p:cNvPr id="110" name="Rectangle à coins arrondis 109"/>
            <p:cNvSpPr/>
            <p:nvPr/>
          </p:nvSpPr>
          <p:spPr>
            <a:xfrm>
              <a:off x="6326967" y="3246582"/>
              <a:ext cx="16312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t>% ovulation </a:t>
              </a:r>
            </a:p>
            <a:p>
              <a:pPr algn="ctr"/>
              <a:r>
                <a:rPr lang="fr-BE" sz="2000" dirty="0"/>
                <a:t>e</a:t>
              </a:r>
              <a:r>
                <a:rPr lang="fr-BE" sz="2000" dirty="0" smtClean="0"/>
                <a:t>t synthèse P4</a:t>
              </a:r>
              <a:endParaRPr lang="fr-BE" sz="2000" dirty="0"/>
            </a:p>
          </p:txBody>
        </p:sp>
        <p:sp>
          <p:nvSpPr>
            <p:cNvPr id="111" name="Flèche vers le haut 110"/>
            <p:cNvSpPr/>
            <p:nvPr/>
          </p:nvSpPr>
          <p:spPr>
            <a:xfrm>
              <a:off x="6409690" y="3465484"/>
              <a:ext cx="173003" cy="537321"/>
            </a:xfrm>
            <a:prstGeom prst="upArrow">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114" name="Groupe 113"/>
          <p:cNvGrpSpPr/>
          <p:nvPr/>
        </p:nvGrpSpPr>
        <p:grpSpPr>
          <a:xfrm>
            <a:off x="3329482" y="4259507"/>
            <a:ext cx="3001998" cy="740791"/>
            <a:chOff x="6326967" y="3246582"/>
            <a:chExt cx="1631263" cy="914400"/>
          </a:xfrm>
        </p:grpSpPr>
        <p:sp>
          <p:nvSpPr>
            <p:cNvPr id="115" name="Rectangle à coins arrondis 114"/>
            <p:cNvSpPr/>
            <p:nvPr/>
          </p:nvSpPr>
          <p:spPr>
            <a:xfrm>
              <a:off x="6326967" y="3246582"/>
              <a:ext cx="16312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t>Expression des </a:t>
              </a:r>
            </a:p>
            <a:p>
              <a:pPr algn="ctr"/>
              <a:r>
                <a:rPr lang="fr-BE" sz="2000" dirty="0"/>
                <a:t>p</a:t>
              </a:r>
              <a:r>
                <a:rPr lang="fr-BE" sz="2000" dirty="0" smtClean="0"/>
                <a:t>rotéines utérines</a:t>
              </a:r>
              <a:endParaRPr lang="fr-BE" sz="2000" dirty="0"/>
            </a:p>
          </p:txBody>
        </p:sp>
        <p:sp>
          <p:nvSpPr>
            <p:cNvPr id="116" name="Flèche vers le haut 115"/>
            <p:cNvSpPr/>
            <p:nvPr/>
          </p:nvSpPr>
          <p:spPr>
            <a:xfrm>
              <a:off x="6409690" y="3465484"/>
              <a:ext cx="173003" cy="537321"/>
            </a:xfrm>
            <a:prstGeom prst="upArrow">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123" name="Groupe 122"/>
          <p:cNvGrpSpPr/>
          <p:nvPr/>
        </p:nvGrpSpPr>
        <p:grpSpPr>
          <a:xfrm>
            <a:off x="3637574" y="5620730"/>
            <a:ext cx="1160712" cy="760598"/>
            <a:chOff x="2953955" y="968989"/>
            <a:chExt cx="2107136" cy="760598"/>
          </a:xfrm>
        </p:grpSpPr>
        <p:sp>
          <p:nvSpPr>
            <p:cNvPr id="124" name="Rectangle à coins arrondis 123"/>
            <p:cNvSpPr/>
            <p:nvPr/>
          </p:nvSpPr>
          <p:spPr>
            <a:xfrm>
              <a:off x="2953955" y="968989"/>
              <a:ext cx="2107136" cy="7605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t>ME</a:t>
              </a:r>
              <a:endParaRPr lang="fr-BE" sz="2000" dirty="0"/>
            </a:p>
          </p:txBody>
        </p:sp>
        <p:sp>
          <p:nvSpPr>
            <p:cNvPr id="125" name="Flèche vers le haut 124"/>
            <p:cNvSpPr/>
            <p:nvPr/>
          </p:nvSpPr>
          <p:spPr>
            <a:xfrm flipV="1">
              <a:off x="2990461" y="1089438"/>
              <a:ext cx="606349" cy="483113"/>
            </a:xfrm>
            <a:prstGeom prst="upArrow">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128" name="Groupe 127"/>
          <p:cNvGrpSpPr/>
          <p:nvPr/>
        </p:nvGrpSpPr>
        <p:grpSpPr>
          <a:xfrm>
            <a:off x="5652192" y="5608581"/>
            <a:ext cx="2079013" cy="740791"/>
            <a:chOff x="6326967" y="3246582"/>
            <a:chExt cx="1631263" cy="914400"/>
          </a:xfrm>
          <a:solidFill>
            <a:srgbClr val="FF3300"/>
          </a:solidFill>
        </p:grpSpPr>
        <p:sp>
          <p:nvSpPr>
            <p:cNvPr id="129" name="Rectangle à coins arrondis 128"/>
            <p:cNvSpPr/>
            <p:nvPr/>
          </p:nvSpPr>
          <p:spPr>
            <a:xfrm>
              <a:off x="6326967" y="3246582"/>
              <a:ext cx="1631263" cy="9144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t>FERTILITE</a:t>
              </a:r>
              <a:endParaRPr lang="fr-BE" sz="2000" dirty="0"/>
            </a:p>
          </p:txBody>
        </p:sp>
        <p:sp>
          <p:nvSpPr>
            <p:cNvPr id="130" name="Flèche vers le haut 129"/>
            <p:cNvSpPr/>
            <p:nvPr/>
          </p:nvSpPr>
          <p:spPr>
            <a:xfrm>
              <a:off x="6409689" y="3465484"/>
              <a:ext cx="257153" cy="537321"/>
            </a:xfrm>
            <a:prstGeom prst="upArrow">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32" name="Rectangle à coins arrondis 131"/>
          <p:cNvSpPr/>
          <p:nvPr/>
        </p:nvSpPr>
        <p:spPr>
          <a:xfrm>
            <a:off x="2483768" y="528817"/>
            <a:ext cx="6376100" cy="53552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a:solidFill>
                  <a:schemeClr val="tx1"/>
                </a:solidFill>
                <a:latin typeface="Arial Narrow" panose="020B0606020202030204" pitchFamily="34" charset="0"/>
                <a:ea typeface="Verdana" panose="020B0604030504040204" pitchFamily="34" charset="0"/>
                <a:cs typeface="Verdana" panose="020B0604030504040204" pitchFamily="34" charset="0"/>
              </a:rPr>
              <a:t>Effets d’une augmentation de la durée du </a:t>
            </a:r>
            <a:r>
              <a:rPr lang="fr-BE" sz="2400" dirty="0" err="1">
                <a:solidFill>
                  <a:schemeClr val="tx1"/>
                </a:solidFill>
                <a:latin typeface="Arial Narrow" panose="020B0606020202030204" pitchFamily="34" charset="0"/>
                <a:ea typeface="Verdana" panose="020B0604030504040204" pitchFamily="34" charset="0"/>
                <a:cs typeface="Verdana" panose="020B0604030504040204" pitchFamily="34" charset="0"/>
              </a:rPr>
              <a:t>prooestrus</a:t>
            </a:r>
            <a:endParaRPr lang="fr-BE" sz="2400" dirty="0">
              <a:solidFill>
                <a:schemeClr val="tx1"/>
              </a:solidFill>
              <a:latin typeface="Arial Narrow" panose="020B0606020202030204" pitchFamily="34" charset="0"/>
              <a:ea typeface="Verdana" panose="020B0604030504040204" pitchFamily="34" charset="0"/>
              <a:cs typeface="Verdana" panose="020B0604030504040204" pitchFamily="34" charset="0"/>
            </a:endParaRPr>
          </a:p>
        </p:txBody>
      </p:sp>
      <p:cxnSp>
        <p:nvCxnSpPr>
          <p:cNvPr id="136" name="Connecteur droit avec flèche 135"/>
          <p:cNvCxnSpPr>
            <a:endCxn id="124" idx="1"/>
          </p:cNvCxnSpPr>
          <p:nvPr/>
        </p:nvCxnSpPr>
        <p:spPr>
          <a:xfrm>
            <a:off x="2928062" y="5995927"/>
            <a:ext cx="709512" cy="510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p:cNvSpPr>
            <a:spLocks noGrp="1"/>
          </p:cNvSpPr>
          <p:nvPr>
            <p:ph type="sldNum" sz="quarter" idx="12"/>
          </p:nvPr>
        </p:nvSpPr>
        <p:spPr/>
        <p:txBody>
          <a:bodyPr/>
          <a:lstStyle/>
          <a:p>
            <a:fld id="{B72B7A4D-DE3F-4347-BAA7-8C6A48B1DC3D}" type="slidenum">
              <a:rPr lang="fr-BE" smtClean="0"/>
              <a:t>35</a:t>
            </a:fld>
            <a:endParaRPr lang="fr-BE"/>
          </a:p>
        </p:txBody>
      </p:sp>
    </p:spTree>
    <p:extLst>
      <p:ext uri="{BB962C8B-B14F-4D97-AF65-F5344CB8AC3E}">
        <p14:creationId xmlns:p14="http://schemas.microsoft.com/office/powerpoint/2010/main" val="392321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7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à coins arrondis 230"/>
          <p:cNvSpPr/>
          <p:nvPr/>
        </p:nvSpPr>
        <p:spPr>
          <a:xfrm>
            <a:off x="642362" y="2852936"/>
            <a:ext cx="8233002" cy="662254"/>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Comment constater que la vache est « </a:t>
            </a:r>
            <a:r>
              <a:rPr lang="fr-BE" sz="2800" dirty="0" err="1" smtClean="0"/>
              <a:t>inséminable</a:t>
            </a:r>
            <a:r>
              <a:rPr lang="fr-BE" sz="2800" dirty="0" smtClean="0"/>
              <a:t> » ? </a:t>
            </a:r>
          </a:p>
        </p:txBody>
      </p:sp>
      <p:sp>
        <p:nvSpPr>
          <p:cNvPr id="230" name="Ellipse 229"/>
          <p:cNvSpPr/>
          <p:nvPr/>
        </p:nvSpPr>
        <p:spPr>
          <a:xfrm>
            <a:off x="3923928" y="1772816"/>
            <a:ext cx="685814" cy="754789"/>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t>3</a:t>
            </a:r>
            <a:endParaRPr lang="fr-BE" sz="4000" dirty="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36</a:t>
            </a:fld>
            <a:endParaRPr lang="fr-BE"/>
          </a:p>
        </p:txBody>
      </p:sp>
    </p:spTree>
    <p:extLst>
      <p:ext uri="{BB962C8B-B14F-4D97-AF65-F5344CB8AC3E}">
        <p14:creationId xmlns:p14="http://schemas.microsoft.com/office/powerpoint/2010/main" val="36041780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7403923" y="3136036"/>
            <a:ext cx="1335659" cy="1426602"/>
            <a:chOff x="4572000" y="4583906"/>
            <a:chExt cx="1905000" cy="2109532"/>
          </a:xfrm>
          <a:solidFill>
            <a:srgbClr val="92D050"/>
          </a:solidFill>
        </p:grpSpPr>
        <p:pic>
          <p:nvPicPr>
            <p:cNvPr id="2" name="Image 1"/>
            <p:cNvPicPr>
              <a:picLocks noChangeAspect="1"/>
            </p:cNvPicPr>
            <p:nvPr/>
          </p:nvPicPr>
          <p:blipFill>
            <a:blip r:embed="rId2"/>
            <a:stretch>
              <a:fillRect/>
            </a:stretch>
          </p:blipFill>
          <p:spPr>
            <a:xfrm>
              <a:off x="4572000" y="4583906"/>
              <a:ext cx="1905000" cy="1181100"/>
            </a:xfrm>
            <a:prstGeom prst="rect">
              <a:avLst/>
            </a:prstGeom>
            <a:grpFill/>
            <a:ln>
              <a:solidFill>
                <a:schemeClr val="tx1"/>
              </a:solidFill>
            </a:ln>
          </p:spPr>
        </p:pic>
        <p:sp>
          <p:nvSpPr>
            <p:cNvPr id="3" name="ZoneTexte 2"/>
            <p:cNvSpPr txBox="1"/>
            <p:nvPr/>
          </p:nvSpPr>
          <p:spPr>
            <a:xfrm>
              <a:off x="4738583" y="5805969"/>
              <a:ext cx="1588733" cy="887469"/>
            </a:xfrm>
            <a:prstGeom prst="rect">
              <a:avLst/>
            </a:prstGeom>
            <a:grpFill/>
            <a:ln>
              <a:solidFill>
                <a:schemeClr val="tx1"/>
              </a:solidFill>
            </a:ln>
          </p:spPr>
          <p:txBody>
            <a:bodyPr>
              <a:spAutoFit/>
            </a:bodyPr>
            <a:lstStyle/>
            <a:p>
              <a:pPr algn="ctr" eaLnBrk="1" hangingPunct="1">
                <a:defRPr/>
              </a:pPr>
              <a:r>
                <a:rPr lang="fr-BE" sz="1100" dirty="0">
                  <a:latin typeface="+mj-lt"/>
                </a:rPr>
                <a:t>Bolus : T° et pH </a:t>
              </a:r>
            </a:p>
            <a:p>
              <a:pPr algn="ctr" eaLnBrk="1" hangingPunct="1">
                <a:defRPr/>
              </a:pPr>
              <a:r>
                <a:rPr lang="fr-BE" sz="1100" dirty="0">
                  <a:latin typeface="+mj-lt"/>
                </a:rPr>
                <a:t>du rumen</a:t>
              </a:r>
            </a:p>
            <a:p>
              <a:pPr algn="ctr" eaLnBrk="1" hangingPunct="1">
                <a:defRPr/>
              </a:pPr>
              <a:r>
                <a:rPr lang="fr-BE" sz="1100" dirty="0">
                  <a:latin typeface="+mj-lt"/>
                </a:rPr>
                <a:t>(SMAXTEC)</a:t>
              </a:r>
            </a:p>
          </p:txBody>
        </p:sp>
      </p:grpSp>
      <p:grpSp>
        <p:nvGrpSpPr>
          <p:cNvPr id="7" name="Groupe 6"/>
          <p:cNvGrpSpPr/>
          <p:nvPr/>
        </p:nvGrpSpPr>
        <p:grpSpPr>
          <a:xfrm>
            <a:off x="7380312" y="4699349"/>
            <a:ext cx="1477996" cy="1709810"/>
            <a:chOff x="6816799" y="3576194"/>
            <a:chExt cx="2028825" cy="3043023"/>
          </a:xfrm>
          <a:solidFill>
            <a:srgbClr val="92D050"/>
          </a:solidFill>
        </p:grpSpPr>
        <p:pic>
          <p:nvPicPr>
            <p:cNvPr id="6" name="Image 5"/>
            <p:cNvPicPr>
              <a:picLocks noChangeAspect="1"/>
            </p:cNvPicPr>
            <p:nvPr/>
          </p:nvPicPr>
          <p:blipFill>
            <a:blip r:embed="rId3"/>
            <a:stretch>
              <a:fillRect/>
            </a:stretch>
          </p:blipFill>
          <p:spPr>
            <a:xfrm>
              <a:off x="6816799" y="3576194"/>
              <a:ext cx="2028825" cy="2247900"/>
            </a:xfrm>
            <a:prstGeom prst="rect">
              <a:avLst/>
            </a:prstGeom>
            <a:grpFill/>
            <a:ln>
              <a:solidFill>
                <a:schemeClr val="tx1"/>
              </a:solidFill>
            </a:ln>
          </p:spPr>
        </p:pic>
        <p:sp>
          <p:nvSpPr>
            <p:cNvPr id="9" name="ZoneTexte 8"/>
            <p:cNvSpPr txBox="1"/>
            <p:nvPr/>
          </p:nvSpPr>
          <p:spPr>
            <a:xfrm>
              <a:off x="6816799" y="5852349"/>
              <a:ext cx="2028825" cy="766868"/>
            </a:xfrm>
            <a:prstGeom prst="rect">
              <a:avLst/>
            </a:prstGeom>
            <a:grpFill/>
            <a:ln>
              <a:solidFill>
                <a:schemeClr val="tx1"/>
              </a:solidFill>
            </a:ln>
          </p:spPr>
          <p:txBody>
            <a:bodyPr>
              <a:spAutoFit/>
            </a:bodyPr>
            <a:lstStyle/>
            <a:p>
              <a:pPr eaLnBrk="1" hangingPunct="1">
                <a:defRPr/>
              </a:pPr>
              <a:r>
                <a:rPr lang="fr-BE" sz="1100" dirty="0">
                  <a:latin typeface="+mj-lt"/>
                </a:rPr>
                <a:t>Bolus : T° du rumen</a:t>
              </a:r>
            </a:p>
            <a:p>
              <a:pPr eaLnBrk="1" hangingPunct="1">
                <a:defRPr/>
              </a:pPr>
              <a:r>
                <a:rPr lang="fr-BE" sz="1100" dirty="0">
                  <a:latin typeface="+mj-lt"/>
                </a:rPr>
                <a:t>(MEDRIA : </a:t>
              </a:r>
              <a:r>
                <a:rPr lang="fr-BE" sz="1100" dirty="0" err="1">
                  <a:latin typeface="+mj-lt"/>
                </a:rPr>
                <a:t>Sanphone</a:t>
              </a:r>
              <a:r>
                <a:rPr lang="fr-BE" sz="1100" dirty="0">
                  <a:latin typeface="+mj-lt"/>
                </a:rPr>
                <a:t>)</a:t>
              </a:r>
            </a:p>
          </p:txBody>
        </p:sp>
      </p:grpSp>
      <p:grpSp>
        <p:nvGrpSpPr>
          <p:cNvPr id="10" name="Groupe 9"/>
          <p:cNvGrpSpPr/>
          <p:nvPr/>
        </p:nvGrpSpPr>
        <p:grpSpPr>
          <a:xfrm>
            <a:off x="1763688" y="105175"/>
            <a:ext cx="1602393" cy="1082335"/>
            <a:chOff x="214105" y="277452"/>
            <a:chExt cx="2646072" cy="2286127"/>
          </a:xfrm>
          <a:solidFill>
            <a:schemeClr val="tx2">
              <a:lumMod val="20000"/>
              <a:lumOff val="80000"/>
            </a:schemeClr>
          </a:solidFill>
        </p:grpSpPr>
        <p:pic>
          <p:nvPicPr>
            <p:cNvPr id="8" name="Image 7"/>
            <p:cNvPicPr>
              <a:picLocks noChangeAspect="1"/>
            </p:cNvPicPr>
            <p:nvPr/>
          </p:nvPicPr>
          <p:blipFill>
            <a:blip r:embed="rId4"/>
            <a:stretch>
              <a:fillRect/>
            </a:stretch>
          </p:blipFill>
          <p:spPr>
            <a:xfrm>
              <a:off x="329644" y="277452"/>
              <a:ext cx="1651591" cy="1238693"/>
            </a:xfrm>
            <a:prstGeom prst="rect">
              <a:avLst/>
            </a:prstGeom>
            <a:grpFill/>
            <a:ln>
              <a:solidFill>
                <a:schemeClr val="tx1"/>
              </a:solidFill>
            </a:ln>
          </p:spPr>
        </p:pic>
        <p:sp>
          <p:nvSpPr>
            <p:cNvPr id="12" name="ZoneTexte 11"/>
            <p:cNvSpPr txBox="1"/>
            <p:nvPr/>
          </p:nvSpPr>
          <p:spPr>
            <a:xfrm>
              <a:off x="214105" y="1653452"/>
              <a:ext cx="2646072" cy="910127"/>
            </a:xfrm>
            <a:prstGeom prst="rect">
              <a:avLst/>
            </a:prstGeom>
            <a:grpFill/>
            <a:ln>
              <a:solidFill>
                <a:schemeClr val="tx1"/>
              </a:solidFill>
            </a:ln>
          </p:spPr>
          <p:txBody>
            <a:bodyPr>
              <a:spAutoFit/>
            </a:bodyPr>
            <a:lstStyle/>
            <a:p>
              <a:pPr eaLnBrk="1" hangingPunct="1">
                <a:defRPr/>
              </a:pPr>
              <a:r>
                <a:rPr lang="fr-BE" sz="1100" dirty="0">
                  <a:latin typeface="+mj-lt"/>
                </a:rPr>
                <a:t>Boucle : T° du  conduit </a:t>
              </a:r>
            </a:p>
            <a:p>
              <a:pPr eaLnBrk="1" hangingPunct="1">
                <a:defRPr/>
              </a:pPr>
              <a:r>
                <a:rPr lang="fr-BE" sz="1100" dirty="0">
                  <a:latin typeface="+mj-lt"/>
                </a:rPr>
                <a:t>auriculaire (FEVERTAG)</a:t>
              </a:r>
            </a:p>
          </p:txBody>
        </p:sp>
      </p:grpSp>
      <p:grpSp>
        <p:nvGrpSpPr>
          <p:cNvPr id="26" name="Groupe 25"/>
          <p:cNvGrpSpPr/>
          <p:nvPr/>
        </p:nvGrpSpPr>
        <p:grpSpPr>
          <a:xfrm>
            <a:off x="45847" y="4869474"/>
            <a:ext cx="1933865" cy="1519116"/>
            <a:chOff x="272583" y="3959302"/>
            <a:chExt cx="2126649" cy="1740873"/>
          </a:xfrm>
          <a:solidFill>
            <a:srgbClr val="FFC000"/>
          </a:solidFill>
        </p:grpSpPr>
        <p:pic>
          <p:nvPicPr>
            <p:cNvPr id="20" name="Picture 2" descr="Collier motricioté Heatphone Medr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307" y="3959302"/>
              <a:ext cx="1670066" cy="1213128"/>
            </a:xfrm>
            <a:prstGeom prst="rect">
              <a:avLst/>
            </a:prstGeom>
            <a:grpFill/>
            <a:ln w="9525">
              <a:solidFill>
                <a:srgbClr val="000000"/>
              </a:solidFill>
              <a:miter lim="800000"/>
              <a:headEnd/>
              <a:tailEnd/>
            </a:ln>
            <a:extLst/>
          </p:spPr>
        </p:pic>
        <p:sp>
          <p:nvSpPr>
            <p:cNvPr id="21" name="ZoneTexte 20"/>
            <p:cNvSpPr txBox="1"/>
            <p:nvPr/>
          </p:nvSpPr>
          <p:spPr>
            <a:xfrm>
              <a:off x="272583" y="5206388"/>
              <a:ext cx="2126649" cy="493787"/>
            </a:xfrm>
            <a:prstGeom prst="rect">
              <a:avLst/>
            </a:prstGeom>
            <a:grpFill/>
            <a:ln>
              <a:solidFill>
                <a:schemeClr val="tx1"/>
              </a:solidFill>
            </a:ln>
          </p:spPr>
          <p:txBody>
            <a:bodyPr wrap="square">
              <a:spAutoFit/>
            </a:bodyPr>
            <a:lstStyle/>
            <a:p>
              <a:pPr eaLnBrk="1" hangingPunct="1">
                <a:defRPr/>
              </a:pPr>
              <a:r>
                <a:rPr lang="fr-BE" sz="1100" dirty="0">
                  <a:latin typeface="+mj-lt"/>
                </a:rPr>
                <a:t>Collier : chaleurs et ingestion</a:t>
              </a:r>
            </a:p>
            <a:p>
              <a:pPr eaLnBrk="1" hangingPunct="1">
                <a:defRPr/>
              </a:pPr>
              <a:r>
                <a:rPr lang="fr-BE" sz="1100" dirty="0">
                  <a:latin typeface="+mj-lt"/>
                </a:rPr>
                <a:t>(MEDRIA : </a:t>
              </a:r>
              <a:r>
                <a:rPr lang="fr-BE" sz="1100" dirty="0" err="1">
                  <a:latin typeface="+mj-lt"/>
                </a:rPr>
                <a:t>Heat</a:t>
              </a:r>
              <a:r>
                <a:rPr lang="fr-BE" sz="1100" dirty="0">
                  <a:latin typeface="+mj-lt"/>
                </a:rPr>
                <a:t> et </a:t>
              </a:r>
              <a:r>
                <a:rPr lang="fr-BE" sz="1100" dirty="0" err="1">
                  <a:latin typeface="+mj-lt"/>
                </a:rPr>
                <a:t>Feedphone</a:t>
              </a:r>
              <a:r>
                <a:rPr lang="fr-BE" sz="1100" dirty="0">
                  <a:latin typeface="+mj-lt"/>
                </a:rPr>
                <a:t>)</a:t>
              </a:r>
            </a:p>
          </p:txBody>
        </p:sp>
      </p:grpSp>
      <p:grpSp>
        <p:nvGrpSpPr>
          <p:cNvPr id="24" name="Groupe 23"/>
          <p:cNvGrpSpPr/>
          <p:nvPr/>
        </p:nvGrpSpPr>
        <p:grpSpPr>
          <a:xfrm>
            <a:off x="2145677" y="5272059"/>
            <a:ext cx="1521448" cy="1438507"/>
            <a:chOff x="6948263" y="1581733"/>
            <a:chExt cx="1848623" cy="1884291"/>
          </a:xfrm>
          <a:solidFill>
            <a:srgbClr val="FFC000"/>
          </a:solidFill>
        </p:grpSpPr>
        <p:pic>
          <p:nvPicPr>
            <p:cNvPr id="18" name="Image 17"/>
            <p:cNvPicPr>
              <a:picLocks noChangeAspect="1"/>
            </p:cNvPicPr>
            <p:nvPr/>
          </p:nvPicPr>
          <p:blipFill>
            <a:blip r:embed="rId6"/>
            <a:stretch>
              <a:fillRect/>
            </a:stretch>
          </p:blipFill>
          <p:spPr>
            <a:xfrm>
              <a:off x="6948264" y="1581733"/>
              <a:ext cx="1694656" cy="1325313"/>
            </a:xfrm>
            <a:prstGeom prst="rect">
              <a:avLst/>
            </a:prstGeom>
            <a:grpFill/>
            <a:ln>
              <a:solidFill>
                <a:schemeClr val="tx1"/>
              </a:solidFill>
            </a:ln>
          </p:spPr>
        </p:pic>
        <p:sp>
          <p:nvSpPr>
            <p:cNvPr id="23" name="ZoneTexte 22"/>
            <p:cNvSpPr txBox="1"/>
            <p:nvPr/>
          </p:nvSpPr>
          <p:spPr>
            <a:xfrm>
              <a:off x="6948263" y="2901608"/>
              <a:ext cx="1848623" cy="564416"/>
            </a:xfrm>
            <a:prstGeom prst="rect">
              <a:avLst/>
            </a:prstGeom>
            <a:grpFill/>
            <a:ln>
              <a:solidFill>
                <a:schemeClr val="tx1"/>
              </a:solidFill>
            </a:ln>
          </p:spPr>
          <p:txBody>
            <a:bodyPr>
              <a:spAutoFit/>
            </a:bodyPr>
            <a:lstStyle/>
            <a:p>
              <a:pPr eaLnBrk="1" hangingPunct="1">
                <a:defRPr/>
              </a:pPr>
              <a:r>
                <a:rPr lang="fr-BE" sz="1100" dirty="0">
                  <a:latin typeface="+mj-lt"/>
                </a:rPr>
                <a:t>Collier : chaleurs</a:t>
              </a:r>
            </a:p>
            <a:p>
              <a:pPr eaLnBrk="1" hangingPunct="1">
                <a:defRPr/>
              </a:pPr>
              <a:r>
                <a:rPr lang="fr-BE" sz="1100" dirty="0">
                  <a:latin typeface="+mj-lt"/>
                </a:rPr>
                <a:t>(SCR </a:t>
              </a:r>
              <a:r>
                <a:rPr lang="fr-BE" sz="1100" dirty="0" err="1">
                  <a:latin typeface="+mj-lt"/>
                </a:rPr>
                <a:t>dairy</a:t>
              </a:r>
              <a:r>
                <a:rPr lang="fr-BE" sz="1100" dirty="0">
                  <a:latin typeface="+mj-lt"/>
                </a:rPr>
                <a:t> : </a:t>
              </a:r>
              <a:r>
                <a:rPr lang="fr-BE" sz="1100" dirty="0" err="1">
                  <a:latin typeface="+mj-lt"/>
                </a:rPr>
                <a:t>Heatime</a:t>
              </a:r>
              <a:r>
                <a:rPr lang="fr-BE" sz="1100" dirty="0">
                  <a:latin typeface="+mj-lt"/>
                </a:rPr>
                <a:t>)</a:t>
              </a:r>
            </a:p>
          </p:txBody>
        </p:sp>
      </p:grpSp>
      <p:grpSp>
        <p:nvGrpSpPr>
          <p:cNvPr id="22" name="Groupe 21"/>
          <p:cNvGrpSpPr/>
          <p:nvPr/>
        </p:nvGrpSpPr>
        <p:grpSpPr>
          <a:xfrm>
            <a:off x="138522" y="413707"/>
            <a:ext cx="1424398" cy="1092541"/>
            <a:chOff x="3976687" y="3162300"/>
            <a:chExt cx="1999604" cy="1524395"/>
          </a:xfrm>
          <a:solidFill>
            <a:srgbClr val="FFC000"/>
          </a:solidFill>
        </p:grpSpPr>
        <p:pic>
          <p:nvPicPr>
            <p:cNvPr id="19" name="Image 18"/>
            <p:cNvPicPr>
              <a:picLocks noChangeAspect="1"/>
            </p:cNvPicPr>
            <p:nvPr/>
          </p:nvPicPr>
          <p:blipFill>
            <a:blip r:embed="rId7"/>
            <a:stretch>
              <a:fillRect/>
            </a:stretch>
          </p:blipFill>
          <p:spPr>
            <a:xfrm>
              <a:off x="3976687" y="3162300"/>
              <a:ext cx="1999604" cy="895822"/>
            </a:xfrm>
            <a:prstGeom prst="rect">
              <a:avLst/>
            </a:prstGeom>
            <a:grpFill/>
            <a:ln>
              <a:solidFill>
                <a:schemeClr val="tx1"/>
              </a:solidFill>
            </a:ln>
          </p:spPr>
        </p:pic>
        <p:sp>
          <p:nvSpPr>
            <p:cNvPr id="25" name="ZoneTexte 24"/>
            <p:cNvSpPr txBox="1"/>
            <p:nvPr/>
          </p:nvSpPr>
          <p:spPr>
            <a:xfrm>
              <a:off x="4024562" y="4085489"/>
              <a:ext cx="1951729" cy="601206"/>
            </a:xfrm>
            <a:prstGeom prst="rect">
              <a:avLst/>
            </a:prstGeom>
            <a:grpFill/>
            <a:ln>
              <a:solidFill>
                <a:schemeClr val="tx1"/>
              </a:solidFill>
            </a:ln>
          </p:spPr>
          <p:txBody>
            <a:bodyPr>
              <a:spAutoFit/>
            </a:bodyPr>
            <a:lstStyle/>
            <a:p>
              <a:pPr eaLnBrk="1" hangingPunct="1">
                <a:defRPr/>
              </a:pPr>
              <a:r>
                <a:rPr lang="fr-BE" sz="1100" dirty="0">
                  <a:latin typeface="+mj-lt"/>
                </a:rPr>
                <a:t>Collier : chaleurs</a:t>
              </a:r>
            </a:p>
            <a:p>
              <a:pPr eaLnBrk="1" hangingPunct="1">
                <a:defRPr/>
              </a:pPr>
              <a:r>
                <a:rPr lang="fr-BE" sz="1100" dirty="0">
                  <a:latin typeface="+mj-lt"/>
                </a:rPr>
                <a:t>(LELY : </a:t>
              </a:r>
              <a:r>
                <a:rPr lang="fr-BE" sz="1100" dirty="0" err="1">
                  <a:latin typeface="+mj-lt"/>
                </a:rPr>
                <a:t>Qwes</a:t>
              </a:r>
              <a:r>
                <a:rPr lang="fr-BE" sz="1100" dirty="0">
                  <a:latin typeface="+mj-lt"/>
                </a:rPr>
                <a:t>)</a:t>
              </a:r>
            </a:p>
          </p:txBody>
        </p:sp>
      </p:grpSp>
      <p:grpSp>
        <p:nvGrpSpPr>
          <p:cNvPr id="51208" name="Groupe 1045"/>
          <p:cNvGrpSpPr>
            <a:grpSpLocks/>
          </p:cNvGrpSpPr>
          <p:nvPr/>
        </p:nvGrpSpPr>
        <p:grpSpPr bwMode="auto">
          <a:xfrm>
            <a:off x="1946395" y="2036762"/>
            <a:ext cx="4271963" cy="2890837"/>
            <a:chOff x="2397447" y="2344020"/>
            <a:chExt cx="3355815" cy="2498914"/>
          </a:xfrm>
        </p:grpSpPr>
        <p:pic>
          <p:nvPicPr>
            <p:cNvPr id="5123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7447" y="2344020"/>
              <a:ext cx="3355815" cy="24989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8" name="Forme libre 37"/>
            <p:cNvSpPr/>
            <p:nvPr/>
          </p:nvSpPr>
          <p:spPr>
            <a:xfrm>
              <a:off x="3158148" y="2910770"/>
              <a:ext cx="273105" cy="391099"/>
            </a:xfrm>
            <a:custGeom>
              <a:avLst/>
              <a:gdLst>
                <a:gd name="connsiteX0" fmla="*/ 327991 w 327991"/>
                <a:gd name="connsiteY0" fmla="*/ 0 h 477079"/>
                <a:gd name="connsiteX1" fmla="*/ 298174 w 327991"/>
                <a:gd name="connsiteY1" fmla="*/ 49696 h 477079"/>
                <a:gd name="connsiteX2" fmla="*/ 288235 w 327991"/>
                <a:gd name="connsiteY2" fmla="*/ 89453 h 477079"/>
                <a:gd name="connsiteX3" fmla="*/ 278296 w 327991"/>
                <a:gd name="connsiteY3" fmla="*/ 119270 h 477079"/>
                <a:gd name="connsiteX4" fmla="*/ 258417 w 327991"/>
                <a:gd name="connsiteY4" fmla="*/ 188844 h 477079"/>
                <a:gd name="connsiteX5" fmla="*/ 238539 w 327991"/>
                <a:gd name="connsiteY5" fmla="*/ 218661 h 477079"/>
                <a:gd name="connsiteX6" fmla="*/ 198783 w 327991"/>
                <a:gd name="connsiteY6" fmla="*/ 268357 h 477079"/>
                <a:gd name="connsiteX7" fmla="*/ 188843 w 327991"/>
                <a:gd name="connsiteY7" fmla="*/ 298174 h 477079"/>
                <a:gd name="connsiteX8" fmla="*/ 168965 w 327991"/>
                <a:gd name="connsiteY8" fmla="*/ 318053 h 477079"/>
                <a:gd name="connsiteX9" fmla="*/ 159026 w 327991"/>
                <a:gd name="connsiteY9" fmla="*/ 347870 h 477079"/>
                <a:gd name="connsiteX10" fmla="*/ 139148 w 327991"/>
                <a:gd name="connsiteY10" fmla="*/ 377687 h 477079"/>
                <a:gd name="connsiteX11" fmla="*/ 39756 w 327991"/>
                <a:gd name="connsiteY11" fmla="*/ 457200 h 477079"/>
                <a:gd name="connsiteX12" fmla="*/ 0 w 327991"/>
                <a:gd name="connsiteY12" fmla="*/ 477079 h 4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991" h="477079">
                  <a:moveTo>
                    <a:pt x="327991" y="0"/>
                  </a:moveTo>
                  <a:cubicBezTo>
                    <a:pt x="318052" y="16565"/>
                    <a:pt x="306020" y="32043"/>
                    <a:pt x="298174" y="49696"/>
                  </a:cubicBezTo>
                  <a:cubicBezTo>
                    <a:pt x="292626" y="62179"/>
                    <a:pt x="291988" y="76318"/>
                    <a:pt x="288235" y="89453"/>
                  </a:cubicBezTo>
                  <a:cubicBezTo>
                    <a:pt x="285357" y="99527"/>
                    <a:pt x="281174" y="109197"/>
                    <a:pt x="278296" y="119270"/>
                  </a:cubicBezTo>
                  <a:cubicBezTo>
                    <a:pt x="274051" y="134127"/>
                    <a:pt x="266359" y="172960"/>
                    <a:pt x="258417" y="188844"/>
                  </a:cubicBezTo>
                  <a:cubicBezTo>
                    <a:pt x="253075" y="199528"/>
                    <a:pt x="245165" y="208722"/>
                    <a:pt x="238539" y="218661"/>
                  </a:cubicBezTo>
                  <a:cubicBezTo>
                    <a:pt x="213558" y="293606"/>
                    <a:pt x="250160" y="204137"/>
                    <a:pt x="198783" y="268357"/>
                  </a:cubicBezTo>
                  <a:cubicBezTo>
                    <a:pt x="192238" y="276538"/>
                    <a:pt x="194233" y="289190"/>
                    <a:pt x="188843" y="298174"/>
                  </a:cubicBezTo>
                  <a:cubicBezTo>
                    <a:pt x="184022" y="306209"/>
                    <a:pt x="175591" y="311427"/>
                    <a:pt x="168965" y="318053"/>
                  </a:cubicBezTo>
                  <a:cubicBezTo>
                    <a:pt x="165652" y="327992"/>
                    <a:pt x="163711" y="338499"/>
                    <a:pt x="159026" y="347870"/>
                  </a:cubicBezTo>
                  <a:cubicBezTo>
                    <a:pt x="153684" y="358554"/>
                    <a:pt x="146922" y="368618"/>
                    <a:pt x="139148" y="377687"/>
                  </a:cubicBezTo>
                  <a:cubicBezTo>
                    <a:pt x="117432" y="403022"/>
                    <a:pt x="70453" y="446967"/>
                    <a:pt x="39756" y="457200"/>
                  </a:cubicBezTo>
                  <a:cubicBezTo>
                    <a:pt x="5494" y="468622"/>
                    <a:pt x="17347" y="459732"/>
                    <a:pt x="0" y="477079"/>
                  </a:cubicBezTo>
                </a:path>
              </a:pathLst>
            </a:custGeom>
            <a:solidFill>
              <a:srgbClr val="FFC0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sz="1100">
                <a:latin typeface="+mj-lt"/>
              </a:endParaRPr>
            </a:p>
          </p:txBody>
        </p:sp>
        <p:sp>
          <p:nvSpPr>
            <p:cNvPr id="40" name="Forme libre 39"/>
            <p:cNvSpPr/>
            <p:nvPr/>
          </p:nvSpPr>
          <p:spPr>
            <a:xfrm>
              <a:off x="3613322" y="4512216"/>
              <a:ext cx="139670" cy="32935"/>
            </a:xfrm>
            <a:custGeom>
              <a:avLst/>
              <a:gdLst>
                <a:gd name="connsiteX0" fmla="*/ 0 w 168965"/>
                <a:gd name="connsiteY0" fmla="*/ 0 h 39757"/>
                <a:gd name="connsiteX1" fmla="*/ 49696 w 168965"/>
                <a:gd name="connsiteY1" fmla="*/ 19878 h 39757"/>
                <a:gd name="connsiteX2" fmla="*/ 109331 w 168965"/>
                <a:gd name="connsiteY2" fmla="*/ 39757 h 39757"/>
                <a:gd name="connsiteX3" fmla="*/ 168965 w 168965"/>
                <a:gd name="connsiteY3" fmla="*/ 19878 h 39757"/>
              </a:gdLst>
              <a:ahLst/>
              <a:cxnLst>
                <a:cxn ang="0">
                  <a:pos x="connsiteX0" y="connsiteY0"/>
                </a:cxn>
                <a:cxn ang="0">
                  <a:pos x="connsiteX1" y="connsiteY1"/>
                </a:cxn>
                <a:cxn ang="0">
                  <a:pos x="connsiteX2" y="connsiteY2"/>
                </a:cxn>
                <a:cxn ang="0">
                  <a:pos x="connsiteX3" y="connsiteY3"/>
                </a:cxn>
              </a:cxnLst>
              <a:rect l="l" t="t" r="r" b="b"/>
              <a:pathLst>
                <a:path w="168965" h="39757">
                  <a:moveTo>
                    <a:pt x="0" y="0"/>
                  </a:moveTo>
                  <a:cubicBezTo>
                    <a:pt x="16565" y="6626"/>
                    <a:pt x="32929" y="13781"/>
                    <a:pt x="49696" y="19878"/>
                  </a:cubicBezTo>
                  <a:cubicBezTo>
                    <a:pt x="69388" y="27039"/>
                    <a:pt x="109331" y="39757"/>
                    <a:pt x="109331" y="39757"/>
                  </a:cubicBezTo>
                  <a:cubicBezTo>
                    <a:pt x="156274" y="28020"/>
                    <a:pt x="136869" y="35926"/>
                    <a:pt x="168965" y="19878"/>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sz="1100">
                <a:latin typeface="+mj-lt"/>
              </a:endParaRPr>
            </a:p>
          </p:txBody>
        </p:sp>
        <p:sp>
          <p:nvSpPr>
            <p:cNvPr id="41" name="Ellipse 40"/>
            <p:cNvSpPr/>
            <p:nvPr/>
          </p:nvSpPr>
          <p:spPr>
            <a:xfrm>
              <a:off x="4259295" y="3152290"/>
              <a:ext cx="299292" cy="300529"/>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sz="1100">
                <a:latin typeface="+mj-lt"/>
              </a:endParaRPr>
            </a:p>
          </p:txBody>
        </p:sp>
        <p:sp>
          <p:nvSpPr>
            <p:cNvPr id="52" name="Forme libre 51"/>
            <p:cNvSpPr/>
            <p:nvPr/>
          </p:nvSpPr>
          <p:spPr>
            <a:xfrm>
              <a:off x="3289089" y="2689834"/>
              <a:ext cx="225716" cy="171534"/>
            </a:xfrm>
            <a:custGeom>
              <a:avLst/>
              <a:gdLst>
                <a:gd name="connsiteX0" fmla="*/ 1548 w 271240"/>
                <a:gd name="connsiteY0" fmla="*/ 69574 h 208960"/>
                <a:gd name="connsiteX1" fmla="*/ 71122 w 271240"/>
                <a:gd name="connsiteY1" fmla="*/ 59635 h 208960"/>
                <a:gd name="connsiteX2" fmla="*/ 91000 w 271240"/>
                <a:gd name="connsiteY2" fmla="*/ 39756 h 208960"/>
                <a:gd name="connsiteX3" fmla="*/ 150635 w 271240"/>
                <a:gd name="connsiteY3" fmla="*/ 19878 h 208960"/>
                <a:gd name="connsiteX4" fmla="*/ 180452 w 271240"/>
                <a:gd name="connsiteY4" fmla="*/ 9939 h 208960"/>
                <a:gd name="connsiteX5" fmla="*/ 210270 w 271240"/>
                <a:gd name="connsiteY5" fmla="*/ 0 h 208960"/>
                <a:gd name="connsiteX6" fmla="*/ 250026 w 271240"/>
                <a:gd name="connsiteY6" fmla="*/ 9939 h 208960"/>
                <a:gd name="connsiteX7" fmla="*/ 259965 w 271240"/>
                <a:gd name="connsiteY7" fmla="*/ 109330 h 208960"/>
                <a:gd name="connsiteX8" fmla="*/ 240087 w 271240"/>
                <a:gd name="connsiteY8" fmla="*/ 139148 h 208960"/>
                <a:gd name="connsiteX9" fmla="*/ 230148 w 271240"/>
                <a:gd name="connsiteY9" fmla="*/ 168965 h 208960"/>
                <a:gd name="connsiteX10" fmla="*/ 200331 w 271240"/>
                <a:gd name="connsiteY10" fmla="*/ 178904 h 208960"/>
                <a:gd name="connsiteX11" fmla="*/ 150635 w 271240"/>
                <a:gd name="connsiteY11" fmla="*/ 208722 h 208960"/>
                <a:gd name="connsiteX12" fmla="*/ 91000 w 271240"/>
                <a:gd name="connsiteY12" fmla="*/ 188843 h 208960"/>
                <a:gd name="connsiteX13" fmla="*/ 31365 w 271240"/>
                <a:gd name="connsiteY13" fmla="*/ 159026 h 208960"/>
                <a:gd name="connsiteX14" fmla="*/ 1548 w 271240"/>
                <a:gd name="connsiteY14" fmla="*/ 69574 h 2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240" h="208960">
                  <a:moveTo>
                    <a:pt x="1548" y="69574"/>
                  </a:moveTo>
                  <a:cubicBezTo>
                    <a:pt x="8174" y="53009"/>
                    <a:pt x="48897" y="67043"/>
                    <a:pt x="71122" y="59635"/>
                  </a:cubicBezTo>
                  <a:cubicBezTo>
                    <a:pt x="80012" y="56672"/>
                    <a:pt x="82619" y="43947"/>
                    <a:pt x="91000" y="39756"/>
                  </a:cubicBezTo>
                  <a:cubicBezTo>
                    <a:pt x="109741" y="30385"/>
                    <a:pt x="130757" y="26504"/>
                    <a:pt x="150635" y="19878"/>
                  </a:cubicBezTo>
                  <a:lnTo>
                    <a:pt x="180452" y="9939"/>
                  </a:lnTo>
                  <a:lnTo>
                    <a:pt x="210270" y="0"/>
                  </a:lnTo>
                  <a:cubicBezTo>
                    <a:pt x="223522" y="3313"/>
                    <a:pt x="238660" y="2362"/>
                    <a:pt x="250026" y="9939"/>
                  </a:cubicBezTo>
                  <a:cubicBezTo>
                    <a:pt x="284314" y="32797"/>
                    <a:pt x="268823" y="79805"/>
                    <a:pt x="259965" y="109330"/>
                  </a:cubicBezTo>
                  <a:cubicBezTo>
                    <a:pt x="256532" y="120772"/>
                    <a:pt x="245429" y="128464"/>
                    <a:pt x="240087" y="139148"/>
                  </a:cubicBezTo>
                  <a:cubicBezTo>
                    <a:pt x="235402" y="148519"/>
                    <a:pt x="237556" y="161557"/>
                    <a:pt x="230148" y="168965"/>
                  </a:cubicBezTo>
                  <a:cubicBezTo>
                    <a:pt x="222740" y="176373"/>
                    <a:pt x="210270" y="175591"/>
                    <a:pt x="200331" y="178904"/>
                  </a:cubicBezTo>
                  <a:cubicBezTo>
                    <a:pt x="186893" y="192342"/>
                    <a:pt x="173859" y="211303"/>
                    <a:pt x="150635" y="208722"/>
                  </a:cubicBezTo>
                  <a:cubicBezTo>
                    <a:pt x="129810" y="206408"/>
                    <a:pt x="110878" y="195469"/>
                    <a:pt x="91000" y="188843"/>
                  </a:cubicBezTo>
                  <a:cubicBezTo>
                    <a:pt x="49850" y="175126"/>
                    <a:pt x="69901" y="184716"/>
                    <a:pt x="31365" y="159026"/>
                  </a:cubicBezTo>
                  <a:cubicBezTo>
                    <a:pt x="10439" y="96248"/>
                    <a:pt x="-5078" y="86139"/>
                    <a:pt x="1548" y="69574"/>
                  </a:cubicBezTo>
                  <a:close/>
                </a:path>
              </a:pathLst>
            </a:cu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sz="1100">
                <a:latin typeface="+mj-lt"/>
              </a:endParaRPr>
            </a:p>
          </p:txBody>
        </p:sp>
      </p:grpSp>
      <p:grpSp>
        <p:nvGrpSpPr>
          <p:cNvPr id="163" name="Groupe 162"/>
          <p:cNvGrpSpPr/>
          <p:nvPr/>
        </p:nvGrpSpPr>
        <p:grpSpPr>
          <a:xfrm>
            <a:off x="7205701" y="1731073"/>
            <a:ext cx="1594272" cy="1292828"/>
            <a:chOff x="5865764" y="4608979"/>
            <a:chExt cx="1703512" cy="1593123"/>
          </a:xfrm>
          <a:solidFill>
            <a:srgbClr val="92D050"/>
          </a:solidFill>
        </p:grpSpPr>
        <p:pic>
          <p:nvPicPr>
            <p:cNvPr id="164" name="Image 163"/>
            <p:cNvPicPr>
              <a:picLocks noChangeAspect="1"/>
            </p:cNvPicPr>
            <p:nvPr/>
          </p:nvPicPr>
          <p:blipFill>
            <a:blip r:embed="rId9"/>
            <a:stretch>
              <a:fillRect/>
            </a:stretch>
          </p:blipFill>
          <p:spPr>
            <a:xfrm>
              <a:off x="5865764" y="4608979"/>
              <a:ext cx="1703512" cy="974403"/>
            </a:xfrm>
            <a:prstGeom prst="rect">
              <a:avLst/>
            </a:prstGeom>
            <a:grpFill/>
            <a:ln>
              <a:solidFill>
                <a:schemeClr val="tx1"/>
              </a:solidFill>
            </a:ln>
          </p:spPr>
        </p:pic>
        <p:sp>
          <p:nvSpPr>
            <p:cNvPr id="165" name="ZoneTexte 164"/>
            <p:cNvSpPr txBox="1"/>
            <p:nvPr/>
          </p:nvSpPr>
          <p:spPr>
            <a:xfrm>
              <a:off x="5865764" y="5671129"/>
              <a:ext cx="1703511" cy="530973"/>
            </a:xfrm>
            <a:prstGeom prst="rect">
              <a:avLst/>
            </a:prstGeom>
            <a:grpFill/>
            <a:ln>
              <a:solidFill>
                <a:schemeClr val="tx1"/>
              </a:solidFill>
            </a:ln>
          </p:spPr>
          <p:txBody>
            <a:bodyPr>
              <a:spAutoFit/>
            </a:bodyPr>
            <a:lstStyle/>
            <a:p>
              <a:pPr algn="ctr" eaLnBrk="1" hangingPunct="1">
                <a:defRPr/>
              </a:pPr>
              <a:r>
                <a:rPr lang="fr-BE" sz="1100" dirty="0">
                  <a:latin typeface="+mj-lt"/>
                </a:rPr>
                <a:t>Bolus : T°  du rumen</a:t>
              </a:r>
            </a:p>
            <a:p>
              <a:pPr algn="ctr" eaLnBrk="1" hangingPunct="1">
                <a:defRPr/>
              </a:pPr>
              <a:r>
                <a:rPr lang="fr-BE" sz="1100" dirty="0">
                  <a:latin typeface="+mj-lt"/>
                </a:rPr>
                <a:t>(SMARTSTOCK)</a:t>
              </a:r>
            </a:p>
          </p:txBody>
        </p:sp>
      </p:grpSp>
      <p:grpSp>
        <p:nvGrpSpPr>
          <p:cNvPr id="173" name="Groupe 172"/>
          <p:cNvGrpSpPr/>
          <p:nvPr/>
        </p:nvGrpSpPr>
        <p:grpSpPr>
          <a:xfrm>
            <a:off x="116522" y="3165618"/>
            <a:ext cx="1152264" cy="1559526"/>
            <a:chOff x="6260792" y="2402821"/>
            <a:chExt cx="1425704" cy="1913190"/>
          </a:xfrm>
          <a:solidFill>
            <a:srgbClr val="FFC000"/>
          </a:solidFill>
        </p:grpSpPr>
        <p:pic>
          <p:nvPicPr>
            <p:cNvPr id="174" name="Image 173"/>
            <p:cNvPicPr>
              <a:picLocks noChangeAspect="1"/>
            </p:cNvPicPr>
            <p:nvPr/>
          </p:nvPicPr>
          <p:blipFill>
            <a:blip r:embed="rId10"/>
            <a:stretch>
              <a:fillRect/>
            </a:stretch>
          </p:blipFill>
          <p:spPr>
            <a:xfrm>
              <a:off x="6260792" y="2402821"/>
              <a:ext cx="1425704" cy="1106808"/>
            </a:xfrm>
            <a:prstGeom prst="rect">
              <a:avLst/>
            </a:prstGeom>
            <a:grpFill/>
            <a:ln>
              <a:solidFill>
                <a:schemeClr val="tx1"/>
              </a:solidFill>
            </a:ln>
          </p:spPr>
        </p:pic>
        <p:sp>
          <p:nvSpPr>
            <p:cNvPr id="175" name="ZoneTexte 174"/>
            <p:cNvSpPr txBox="1"/>
            <p:nvPr/>
          </p:nvSpPr>
          <p:spPr>
            <a:xfrm>
              <a:off x="6288013" y="3579744"/>
              <a:ext cx="1347130" cy="736267"/>
            </a:xfrm>
            <a:prstGeom prst="rect">
              <a:avLst/>
            </a:prstGeom>
            <a:grpFill/>
            <a:ln>
              <a:solidFill>
                <a:schemeClr val="tx1"/>
              </a:solidFill>
            </a:ln>
          </p:spPr>
          <p:txBody>
            <a:bodyPr wrap="none">
              <a:spAutoFit/>
            </a:bodyPr>
            <a:lstStyle/>
            <a:p>
              <a:pPr eaLnBrk="1" hangingPunct="1">
                <a:defRPr/>
              </a:pPr>
              <a:r>
                <a:rPr lang="fr-BE" sz="1100" dirty="0">
                  <a:latin typeface="+mj-lt"/>
                </a:rPr>
                <a:t>Collier : chaleurs</a:t>
              </a:r>
            </a:p>
            <a:p>
              <a:pPr eaLnBrk="1" hangingPunct="1">
                <a:defRPr/>
              </a:pPr>
              <a:r>
                <a:rPr lang="fr-BE" sz="1100" dirty="0">
                  <a:latin typeface="+mj-lt"/>
                </a:rPr>
                <a:t>(DAIRYMASTER </a:t>
              </a:r>
            </a:p>
            <a:p>
              <a:pPr eaLnBrk="1" hangingPunct="1">
                <a:defRPr/>
              </a:pPr>
              <a:r>
                <a:rPr lang="fr-BE" sz="1100" dirty="0" err="1">
                  <a:latin typeface="+mj-lt"/>
                </a:rPr>
                <a:t>Moomonitor</a:t>
              </a:r>
              <a:r>
                <a:rPr lang="fr-BE" sz="1100" dirty="0">
                  <a:latin typeface="+mj-lt"/>
                </a:rPr>
                <a:t>)</a:t>
              </a:r>
            </a:p>
          </p:txBody>
        </p:sp>
      </p:grpSp>
      <p:grpSp>
        <p:nvGrpSpPr>
          <p:cNvPr id="176" name="Groupe 175"/>
          <p:cNvGrpSpPr/>
          <p:nvPr/>
        </p:nvGrpSpPr>
        <p:grpSpPr>
          <a:xfrm>
            <a:off x="77276" y="1624143"/>
            <a:ext cx="1759526" cy="1415618"/>
            <a:chOff x="310765" y="2819440"/>
            <a:chExt cx="1815755" cy="1620757"/>
          </a:xfrm>
          <a:solidFill>
            <a:srgbClr val="FFC000"/>
          </a:solidFill>
        </p:grpSpPr>
        <p:pic>
          <p:nvPicPr>
            <p:cNvPr id="177" name="Image 176"/>
            <p:cNvPicPr>
              <a:picLocks noChangeAspect="1"/>
            </p:cNvPicPr>
            <p:nvPr/>
          </p:nvPicPr>
          <p:blipFill>
            <a:blip r:embed="rId11"/>
            <a:stretch>
              <a:fillRect/>
            </a:stretch>
          </p:blipFill>
          <p:spPr>
            <a:xfrm>
              <a:off x="340501" y="2819440"/>
              <a:ext cx="1629875" cy="1084608"/>
            </a:xfrm>
            <a:prstGeom prst="rect">
              <a:avLst/>
            </a:prstGeom>
            <a:grpFill/>
            <a:ln>
              <a:solidFill>
                <a:schemeClr val="tx1"/>
              </a:solidFill>
            </a:ln>
          </p:spPr>
        </p:pic>
        <p:sp>
          <p:nvSpPr>
            <p:cNvPr id="178" name="ZoneTexte 177"/>
            <p:cNvSpPr txBox="1"/>
            <p:nvPr/>
          </p:nvSpPr>
          <p:spPr>
            <a:xfrm>
              <a:off x="310765" y="3982106"/>
              <a:ext cx="1815755" cy="458091"/>
            </a:xfrm>
            <a:prstGeom prst="rect">
              <a:avLst/>
            </a:prstGeom>
            <a:grpFill/>
            <a:ln>
              <a:solidFill>
                <a:schemeClr val="tx1"/>
              </a:solidFill>
            </a:ln>
          </p:spPr>
          <p:txBody>
            <a:bodyPr>
              <a:spAutoFit/>
            </a:bodyPr>
            <a:lstStyle/>
            <a:p>
              <a:pPr eaLnBrk="1" hangingPunct="1">
                <a:defRPr/>
              </a:pPr>
              <a:r>
                <a:rPr lang="fr-BE" sz="1000" dirty="0">
                  <a:latin typeface="+mj-lt"/>
                </a:rPr>
                <a:t>Collier : chaleurs et ingestion</a:t>
              </a:r>
            </a:p>
            <a:p>
              <a:pPr eaLnBrk="1" hangingPunct="1">
                <a:defRPr/>
              </a:pPr>
              <a:r>
                <a:rPr lang="fr-BE" sz="1000" dirty="0">
                  <a:latin typeface="+mj-lt"/>
                </a:rPr>
                <a:t>(NEDAP : </a:t>
              </a:r>
              <a:r>
                <a:rPr lang="fr-BE" sz="1000" dirty="0" err="1">
                  <a:latin typeface="+mj-lt"/>
                </a:rPr>
                <a:t>Smarttag</a:t>
              </a:r>
              <a:r>
                <a:rPr lang="fr-BE" sz="1000" dirty="0">
                  <a:latin typeface="+mj-lt"/>
                </a:rPr>
                <a:t>)</a:t>
              </a:r>
            </a:p>
          </p:txBody>
        </p:sp>
      </p:grpSp>
      <p:grpSp>
        <p:nvGrpSpPr>
          <p:cNvPr id="179" name="Groupe 178"/>
          <p:cNvGrpSpPr/>
          <p:nvPr/>
        </p:nvGrpSpPr>
        <p:grpSpPr>
          <a:xfrm>
            <a:off x="3491880" y="139874"/>
            <a:ext cx="2270174" cy="1150764"/>
            <a:chOff x="2771800" y="182651"/>
            <a:chExt cx="2728189" cy="1396412"/>
          </a:xfrm>
          <a:solidFill>
            <a:schemeClr val="tx2">
              <a:lumMod val="20000"/>
              <a:lumOff val="80000"/>
            </a:schemeClr>
          </a:solidFill>
        </p:grpSpPr>
        <p:pic>
          <p:nvPicPr>
            <p:cNvPr id="180" name="Image 179"/>
            <p:cNvPicPr>
              <a:picLocks noChangeAspect="1"/>
            </p:cNvPicPr>
            <p:nvPr/>
          </p:nvPicPr>
          <p:blipFill>
            <a:blip r:embed="rId12"/>
            <a:stretch>
              <a:fillRect/>
            </a:stretch>
          </p:blipFill>
          <p:spPr>
            <a:xfrm>
              <a:off x="2771800" y="182651"/>
              <a:ext cx="940292" cy="1329378"/>
            </a:xfrm>
            <a:prstGeom prst="rect">
              <a:avLst/>
            </a:prstGeom>
            <a:grpFill/>
            <a:ln>
              <a:solidFill>
                <a:schemeClr val="tx1"/>
              </a:solidFill>
            </a:ln>
          </p:spPr>
        </p:pic>
        <p:sp>
          <p:nvSpPr>
            <p:cNvPr id="181" name="ZoneTexte 180"/>
            <p:cNvSpPr txBox="1"/>
            <p:nvPr/>
          </p:nvSpPr>
          <p:spPr>
            <a:xfrm>
              <a:off x="3837110" y="206072"/>
              <a:ext cx="1662879" cy="1372991"/>
            </a:xfrm>
            <a:prstGeom prst="rect">
              <a:avLst/>
            </a:prstGeom>
            <a:grpFill/>
            <a:ln>
              <a:solidFill>
                <a:schemeClr val="tx1"/>
              </a:solidFill>
            </a:ln>
          </p:spPr>
          <p:txBody>
            <a:bodyPr wrap="square">
              <a:spAutoFit/>
            </a:bodyPr>
            <a:lstStyle/>
            <a:p>
              <a:pPr eaLnBrk="1" hangingPunct="1">
                <a:defRPr/>
              </a:pPr>
              <a:r>
                <a:rPr lang="fr-BE" sz="1100" dirty="0">
                  <a:latin typeface="+mj-lt"/>
                </a:rPr>
                <a:t>Boucle : T° du conduit </a:t>
              </a:r>
            </a:p>
            <a:p>
              <a:pPr eaLnBrk="1" hangingPunct="1">
                <a:defRPr/>
              </a:pPr>
              <a:r>
                <a:rPr lang="fr-BE" sz="1100" dirty="0">
                  <a:latin typeface="+mj-lt"/>
                </a:rPr>
                <a:t>auriculaire, Ingestion, </a:t>
              </a:r>
            </a:p>
            <a:p>
              <a:pPr eaLnBrk="1" hangingPunct="1">
                <a:defRPr/>
              </a:pPr>
              <a:r>
                <a:rPr lang="fr-BE" sz="1100" dirty="0">
                  <a:latin typeface="+mj-lt"/>
                </a:rPr>
                <a:t>chaleurs</a:t>
              </a:r>
            </a:p>
            <a:p>
              <a:pPr eaLnBrk="1" hangingPunct="1">
                <a:defRPr/>
              </a:pPr>
              <a:r>
                <a:rPr lang="fr-BE" sz="1100" dirty="0">
                  <a:latin typeface="+mj-lt"/>
                </a:rPr>
                <a:t>(COWMANAGER)</a:t>
              </a:r>
            </a:p>
          </p:txBody>
        </p:sp>
      </p:grpSp>
      <p:grpSp>
        <p:nvGrpSpPr>
          <p:cNvPr id="182" name="Groupe 181"/>
          <p:cNvGrpSpPr/>
          <p:nvPr/>
        </p:nvGrpSpPr>
        <p:grpSpPr>
          <a:xfrm>
            <a:off x="7205701" y="74491"/>
            <a:ext cx="1683824" cy="1581329"/>
            <a:chOff x="5165013" y="276251"/>
            <a:chExt cx="2013414" cy="1751674"/>
          </a:xfrm>
          <a:solidFill>
            <a:srgbClr val="7030A0"/>
          </a:solidFill>
        </p:grpSpPr>
        <p:pic>
          <p:nvPicPr>
            <p:cNvPr id="18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65013" y="276251"/>
              <a:ext cx="1868945" cy="1020542"/>
            </a:xfrm>
            <a:prstGeom prst="rect">
              <a:avLst/>
            </a:prstGeom>
            <a:grpFill/>
            <a:ln w="9525">
              <a:solidFill>
                <a:schemeClr val="tx1"/>
              </a:solidFill>
              <a:miter lim="800000"/>
              <a:headEnd/>
              <a:tailEnd/>
            </a:ln>
            <a:extLst/>
          </p:spPr>
        </p:pic>
        <p:sp>
          <p:nvSpPr>
            <p:cNvPr id="184" name="ZoneTexte 183"/>
            <p:cNvSpPr txBox="1"/>
            <p:nvPr/>
          </p:nvSpPr>
          <p:spPr>
            <a:xfrm>
              <a:off x="5176940" y="1363110"/>
              <a:ext cx="2001487" cy="664815"/>
            </a:xfrm>
            <a:prstGeom prst="rect">
              <a:avLst/>
            </a:prstGeom>
            <a:grpFill/>
            <a:ln>
              <a:solidFill>
                <a:schemeClr val="tx1"/>
              </a:solidFill>
            </a:ln>
          </p:spPr>
          <p:txBody>
            <a:bodyPr>
              <a:spAutoFit/>
            </a:bodyPr>
            <a:lstStyle/>
            <a:p>
              <a:pPr eaLnBrk="1" hangingPunct="1">
                <a:defRPr/>
              </a:pPr>
              <a:r>
                <a:rPr lang="fr-BE" sz="1100" dirty="0">
                  <a:solidFill>
                    <a:schemeClr val="bg1"/>
                  </a:solidFill>
                  <a:latin typeface="+mj-lt"/>
                </a:rPr>
                <a:t>Chaleurs, mammites acétonémie. DELAVAL (</a:t>
              </a:r>
              <a:r>
                <a:rPr lang="fr-BE" sz="1100" dirty="0" err="1">
                  <a:solidFill>
                    <a:schemeClr val="bg1"/>
                  </a:solidFill>
                  <a:latin typeface="+mj-lt"/>
                </a:rPr>
                <a:t>Herd</a:t>
              </a:r>
              <a:r>
                <a:rPr lang="fr-BE" sz="1100" dirty="0">
                  <a:solidFill>
                    <a:schemeClr val="bg1"/>
                  </a:solidFill>
                  <a:latin typeface="+mj-lt"/>
                </a:rPr>
                <a:t> </a:t>
              </a:r>
              <a:r>
                <a:rPr lang="fr-BE" sz="1100" dirty="0" err="1">
                  <a:solidFill>
                    <a:schemeClr val="bg1"/>
                  </a:solidFill>
                  <a:latin typeface="+mj-lt"/>
                </a:rPr>
                <a:t>navigator</a:t>
              </a:r>
              <a:r>
                <a:rPr lang="fr-BE" sz="1100" dirty="0">
                  <a:solidFill>
                    <a:schemeClr val="bg1"/>
                  </a:solidFill>
                  <a:latin typeface="+mj-lt"/>
                </a:rPr>
                <a:t>)</a:t>
              </a:r>
            </a:p>
          </p:txBody>
        </p:sp>
      </p:grpSp>
      <p:sp>
        <p:nvSpPr>
          <p:cNvPr id="54288" name="ZoneTexte 188"/>
          <p:cNvSpPr txBox="1">
            <a:spLocks noChangeArrowheads="1"/>
          </p:cNvSpPr>
          <p:nvPr/>
        </p:nvSpPr>
        <p:spPr bwMode="auto">
          <a:xfrm>
            <a:off x="4284663" y="2514600"/>
            <a:ext cx="923925" cy="354013"/>
          </a:xfrm>
          <a:prstGeom prst="rect">
            <a:avLst/>
          </a:prstGeom>
          <a:solidFill>
            <a:srgbClr val="92D05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defRPr/>
            </a:pPr>
            <a:r>
              <a:rPr lang="fr-BE" altLang="fr-FR" sz="1700" smtClean="0">
                <a:latin typeface="+mj-lt"/>
              </a:rPr>
              <a:t>Rumen</a:t>
            </a:r>
          </a:p>
        </p:txBody>
      </p:sp>
      <p:sp>
        <p:nvSpPr>
          <p:cNvPr id="191" name="ZoneTexte 190"/>
          <p:cNvSpPr txBox="1"/>
          <p:nvPr/>
        </p:nvSpPr>
        <p:spPr>
          <a:xfrm>
            <a:off x="3294063" y="1949450"/>
            <a:ext cx="1085850" cy="354013"/>
          </a:xfrm>
          <a:prstGeom prst="rect">
            <a:avLst/>
          </a:prstGeom>
          <a:solidFill>
            <a:schemeClr val="tx2">
              <a:lumMod val="20000"/>
              <a:lumOff val="80000"/>
            </a:schemeClr>
          </a:solidFill>
          <a:ln>
            <a:solidFill>
              <a:schemeClr val="tx1"/>
            </a:solidFill>
          </a:ln>
        </p:spPr>
        <p:txBody>
          <a:bodyPr>
            <a:spAutoFit/>
          </a:bodyPr>
          <a:lstStyle/>
          <a:p>
            <a:pPr eaLnBrk="1" hangingPunct="1">
              <a:defRPr/>
            </a:pPr>
            <a:r>
              <a:rPr lang="fr-BE" sz="1700" dirty="0">
                <a:latin typeface="+mj-lt"/>
              </a:rPr>
              <a:t>Oreille</a:t>
            </a:r>
          </a:p>
        </p:txBody>
      </p:sp>
      <p:sp>
        <p:nvSpPr>
          <p:cNvPr id="54291" name="ZoneTexte 191"/>
          <p:cNvSpPr txBox="1">
            <a:spLocks noChangeArrowheads="1"/>
          </p:cNvSpPr>
          <p:nvPr/>
        </p:nvSpPr>
        <p:spPr bwMode="auto">
          <a:xfrm>
            <a:off x="2571750" y="3162300"/>
            <a:ext cx="569913" cy="354013"/>
          </a:xfrm>
          <a:prstGeom prst="rect">
            <a:avLst/>
          </a:prstGeom>
          <a:solidFill>
            <a:srgbClr val="FFC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defRPr/>
            </a:pPr>
            <a:r>
              <a:rPr lang="fr-BE" altLang="fr-FR" sz="1700" smtClean="0">
                <a:latin typeface="+mj-lt"/>
              </a:rPr>
              <a:t>Cou</a:t>
            </a:r>
          </a:p>
        </p:txBody>
      </p:sp>
      <p:sp>
        <p:nvSpPr>
          <p:cNvPr id="5" name="ZoneTexte 4"/>
          <p:cNvSpPr txBox="1"/>
          <p:nvPr/>
        </p:nvSpPr>
        <p:spPr>
          <a:xfrm>
            <a:off x="1889125" y="1471613"/>
            <a:ext cx="4195043" cy="338137"/>
          </a:xfrm>
          <a:prstGeom prst="rect">
            <a:avLst/>
          </a:prstGeom>
          <a:solidFill>
            <a:schemeClr val="bg1">
              <a:lumMod val="50000"/>
            </a:schemeClr>
          </a:solidFill>
          <a:ln>
            <a:solidFill>
              <a:schemeClr val="tx1"/>
            </a:solidFill>
          </a:ln>
        </p:spPr>
        <p:txBody>
          <a:bodyPr wrap="square">
            <a:spAutoFit/>
          </a:bodyPr>
          <a:lstStyle/>
          <a:p>
            <a:pPr eaLnBrk="1" hangingPunct="1">
              <a:defRPr/>
            </a:pPr>
            <a:r>
              <a:rPr lang="fr-BE" sz="1600" dirty="0">
                <a:solidFill>
                  <a:schemeClr val="bg1"/>
                </a:solidFill>
                <a:latin typeface="+mj-lt"/>
              </a:rPr>
              <a:t>LA VACHE BIONIQUE D’</a:t>
            </a:r>
            <a:r>
              <a:rPr lang="fr-BE" sz="1600" dirty="0" err="1">
                <a:solidFill>
                  <a:schemeClr val="bg1"/>
                </a:solidFill>
                <a:latin typeface="+mj-lt"/>
              </a:rPr>
              <a:t>AUJOURDHUI</a:t>
            </a:r>
            <a:r>
              <a:rPr lang="fr-BE" sz="1600" dirty="0">
                <a:solidFill>
                  <a:schemeClr val="bg1"/>
                </a:solidFill>
                <a:latin typeface="+mj-lt"/>
              </a:rPr>
              <a:t> (Partie 1)</a:t>
            </a:r>
          </a:p>
        </p:txBody>
      </p:sp>
      <p:grpSp>
        <p:nvGrpSpPr>
          <p:cNvPr id="14" name="Groupe 13"/>
          <p:cNvGrpSpPr>
            <a:grpSpLocks/>
          </p:cNvGrpSpPr>
          <p:nvPr/>
        </p:nvGrpSpPr>
        <p:grpSpPr bwMode="auto">
          <a:xfrm>
            <a:off x="2128838" y="1885950"/>
            <a:ext cx="5033962" cy="4640263"/>
            <a:chOff x="2128838" y="1885950"/>
            <a:chExt cx="5033962" cy="4639709"/>
          </a:xfrm>
        </p:grpSpPr>
        <p:grpSp>
          <p:nvGrpSpPr>
            <p:cNvPr id="32" name="Groupe 31"/>
            <p:cNvGrpSpPr/>
            <p:nvPr/>
          </p:nvGrpSpPr>
          <p:grpSpPr>
            <a:xfrm>
              <a:off x="3812572" y="5272059"/>
              <a:ext cx="1531188" cy="1253600"/>
              <a:chOff x="2876531" y="3534983"/>
              <a:chExt cx="1960848" cy="1761913"/>
            </a:xfrm>
            <a:solidFill>
              <a:schemeClr val="accent2">
                <a:lumMod val="75000"/>
              </a:schemeClr>
            </a:solidFill>
          </p:grpSpPr>
          <p:pic>
            <p:nvPicPr>
              <p:cNvPr id="30" name="Image 29"/>
              <p:cNvPicPr>
                <a:picLocks noChangeAspect="1"/>
              </p:cNvPicPr>
              <p:nvPr/>
            </p:nvPicPr>
            <p:blipFill>
              <a:blip r:embed="rId14"/>
              <a:stretch>
                <a:fillRect/>
              </a:stretch>
            </p:blipFill>
            <p:spPr>
              <a:xfrm>
                <a:off x="3024187" y="3534983"/>
                <a:ext cx="1424355" cy="1222754"/>
              </a:xfrm>
              <a:prstGeom prst="rect">
                <a:avLst/>
              </a:prstGeom>
              <a:grpFill/>
              <a:ln>
                <a:solidFill>
                  <a:schemeClr val="tx1"/>
                </a:solidFill>
              </a:ln>
            </p:spPr>
          </p:pic>
          <p:sp>
            <p:nvSpPr>
              <p:cNvPr id="34" name="ZoneTexte 33"/>
              <p:cNvSpPr txBox="1"/>
              <p:nvPr/>
            </p:nvSpPr>
            <p:spPr>
              <a:xfrm>
                <a:off x="2876531" y="4691292"/>
                <a:ext cx="1960848" cy="605604"/>
              </a:xfrm>
              <a:prstGeom prst="rect">
                <a:avLst/>
              </a:prstGeom>
              <a:grpFill/>
              <a:ln>
                <a:solidFill>
                  <a:schemeClr val="tx1"/>
                </a:solidFill>
              </a:ln>
            </p:spPr>
            <p:txBody>
              <a:bodyPr wrap="none">
                <a:spAutoFit/>
              </a:bodyPr>
              <a:lstStyle/>
              <a:p>
                <a:pPr eaLnBrk="1" hangingPunct="1">
                  <a:defRPr/>
                </a:pPr>
                <a:r>
                  <a:rPr lang="fr-BE" sz="1100" dirty="0">
                    <a:solidFill>
                      <a:schemeClr val="bg1"/>
                    </a:solidFill>
                    <a:latin typeface="+mj-lt"/>
                  </a:rPr>
                  <a:t>Bracelet : chaleurs</a:t>
                </a:r>
              </a:p>
              <a:p>
                <a:pPr eaLnBrk="1" hangingPunct="1">
                  <a:defRPr/>
                </a:pPr>
                <a:r>
                  <a:rPr lang="fr-BE" sz="1100" dirty="0">
                    <a:solidFill>
                      <a:schemeClr val="bg1"/>
                    </a:solidFill>
                    <a:latin typeface="+mj-lt"/>
                  </a:rPr>
                  <a:t>(FULLWOOD : </a:t>
                </a:r>
                <a:r>
                  <a:rPr lang="fr-BE" sz="1100" dirty="0" err="1">
                    <a:solidFill>
                      <a:schemeClr val="bg1"/>
                    </a:solidFill>
                    <a:latin typeface="+mj-lt"/>
                  </a:rPr>
                  <a:t>Crysta</a:t>
                </a:r>
                <a:r>
                  <a:rPr lang="fr-BE" sz="1100" dirty="0">
                    <a:solidFill>
                      <a:schemeClr val="bg1"/>
                    </a:solidFill>
                    <a:latin typeface="+mj-lt"/>
                  </a:rPr>
                  <a:t> </a:t>
                </a:r>
                <a:r>
                  <a:rPr lang="fr-BE" sz="1100" dirty="0" err="1">
                    <a:solidFill>
                      <a:schemeClr val="bg1"/>
                    </a:solidFill>
                    <a:latin typeface="+mj-lt"/>
                  </a:rPr>
                  <a:t>act</a:t>
                </a:r>
                <a:r>
                  <a:rPr lang="fr-BE" sz="1100" dirty="0">
                    <a:solidFill>
                      <a:schemeClr val="bg1"/>
                    </a:solidFill>
                    <a:latin typeface="+mj-lt"/>
                  </a:rPr>
                  <a:t>)</a:t>
                </a:r>
              </a:p>
            </p:txBody>
          </p:sp>
        </p:grpSp>
        <p:grpSp>
          <p:nvGrpSpPr>
            <p:cNvPr id="170" name="Groupe 169"/>
            <p:cNvGrpSpPr/>
            <p:nvPr/>
          </p:nvGrpSpPr>
          <p:grpSpPr>
            <a:xfrm>
              <a:off x="5591723" y="5327164"/>
              <a:ext cx="1418257" cy="1198495"/>
              <a:chOff x="6419248" y="49416"/>
              <a:chExt cx="2481312" cy="2037764"/>
            </a:xfrm>
            <a:solidFill>
              <a:schemeClr val="accent2">
                <a:lumMod val="75000"/>
              </a:schemeClr>
            </a:solidFill>
          </p:grpSpPr>
          <p:pic>
            <p:nvPicPr>
              <p:cNvPr id="171" name="Image 170"/>
              <p:cNvPicPr>
                <a:picLocks noChangeAspect="1"/>
              </p:cNvPicPr>
              <p:nvPr/>
            </p:nvPicPr>
            <p:blipFill>
              <a:blip r:embed="rId15"/>
              <a:stretch>
                <a:fillRect/>
              </a:stretch>
            </p:blipFill>
            <p:spPr>
              <a:xfrm>
                <a:off x="6419248" y="49416"/>
                <a:ext cx="2192659" cy="1458118"/>
              </a:xfrm>
              <a:prstGeom prst="rect">
                <a:avLst/>
              </a:prstGeom>
              <a:grpFill/>
              <a:ln>
                <a:solidFill>
                  <a:schemeClr val="tx1"/>
                </a:solidFill>
              </a:ln>
            </p:spPr>
          </p:pic>
          <p:sp>
            <p:nvSpPr>
              <p:cNvPr id="172" name="ZoneTexte 171"/>
              <p:cNvSpPr txBox="1"/>
              <p:nvPr/>
            </p:nvSpPr>
            <p:spPr>
              <a:xfrm>
                <a:off x="6419248" y="1354556"/>
                <a:ext cx="2481312" cy="732624"/>
              </a:xfrm>
              <a:prstGeom prst="rect">
                <a:avLst/>
              </a:prstGeom>
              <a:grpFill/>
              <a:ln>
                <a:solidFill>
                  <a:schemeClr val="tx1"/>
                </a:solidFill>
              </a:ln>
            </p:spPr>
            <p:txBody>
              <a:bodyPr>
                <a:spAutoFit/>
              </a:bodyPr>
              <a:lstStyle/>
              <a:p>
                <a:pPr eaLnBrk="1" hangingPunct="1">
                  <a:defRPr/>
                </a:pPr>
                <a:r>
                  <a:rPr lang="fr-BE" sz="1100" dirty="0">
                    <a:solidFill>
                      <a:schemeClr val="bg1"/>
                    </a:solidFill>
                    <a:latin typeface="+mj-lt"/>
                  </a:rPr>
                  <a:t>Bracelet : chaleurs</a:t>
                </a:r>
              </a:p>
              <a:p>
                <a:pPr eaLnBrk="1" hangingPunct="1">
                  <a:defRPr/>
                </a:pPr>
                <a:r>
                  <a:rPr lang="fr-BE" sz="1100" dirty="0">
                    <a:solidFill>
                      <a:schemeClr val="bg1"/>
                    </a:solidFill>
                    <a:latin typeface="+mj-lt"/>
                  </a:rPr>
                  <a:t>(AFIMILK : </a:t>
                </a:r>
                <a:r>
                  <a:rPr lang="fr-BE" sz="1100" dirty="0" err="1">
                    <a:solidFill>
                      <a:schemeClr val="bg1"/>
                    </a:solidFill>
                    <a:latin typeface="+mj-lt"/>
                  </a:rPr>
                  <a:t>Afitag</a:t>
                </a:r>
                <a:r>
                  <a:rPr lang="fr-BE" sz="1100" dirty="0">
                    <a:solidFill>
                      <a:schemeClr val="bg1"/>
                    </a:solidFill>
                    <a:latin typeface="+mj-lt"/>
                  </a:rPr>
                  <a:t>)</a:t>
                </a:r>
              </a:p>
            </p:txBody>
          </p:sp>
        </p:grpSp>
        <p:sp>
          <p:nvSpPr>
            <p:cNvPr id="190" name="ZoneTexte 189"/>
            <p:cNvSpPr txBox="1"/>
            <p:nvPr/>
          </p:nvSpPr>
          <p:spPr>
            <a:xfrm>
              <a:off x="4075113" y="4698664"/>
              <a:ext cx="1341437" cy="353971"/>
            </a:xfrm>
            <a:prstGeom prst="rect">
              <a:avLst/>
            </a:prstGeom>
            <a:solidFill>
              <a:schemeClr val="accent2">
                <a:lumMod val="75000"/>
              </a:schemeClr>
            </a:solidFill>
            <a:ln>
              <a:solidFill>
                <a:schemeClr val="tx1"/>
              </a:solidFill>
            </a:ln>
          </p:spPr>
          <p:txBody>
            <a:bodyPr>
              <a:spAutoFit/>
            </a:bodyPr>
            <a:lstStyle/>
            <a:p>
              <a:pPr eaLnBrk="1" hangingPunct="1">
                <a:defRPr/>
              </a:pPr>
              <a:r>
                <a:rPr lang="fr-BE" sz="1700" dirty="0">
                  <a:solidFill>
                    <a:schemeClr val="bg1"/>
                  </a:solidFill>
                  <a:latin typeface="+mj-lt"/>
                </a:rPr>
                <a:t>Membre</a:t>
              </a:r>
            </a:p>
          </p:txBody>
        </p:sp>
        <p:grpSp>
          <p:nvGrpSpPr>
            <p:cNvPr id="51224" name="Groupe 12"/>
            <p:cNvGrpSpPr>
              <a:grpSpLocks/>
            </p:cNvGrpSpPr>
            <p:nvPr/>
          </p:nvGrpSpPr>
          <p:grpSpPr bwMode="auto">
            <a:xfrm>
              <a:off x="5600700" y="3497263"/>
              <a:ext cx="1562100" cy="1454150"/>
              <a:chOff x="5600700" y="3497263"/>
              <a:chExt cx="1562100" cy="1454150"/>
            </a:xfrm>
          </p:grpSpPr>
          <p:pic>
            <p:nvPicPr>
              <p:cNvPr id="51231"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00700" y="3497263"/>
                <a:ext cx="1562100" cy="104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ZoneTexte 52"/>
              <p:cNvSpPr txBox="1"/>
              <p:nvPr/>
            </p:nvSpPr>
            <p:spPr>
              <a:xfrm>
                <a:off x="5635625" y="4520886"/>
                <a:ext cx="1527175" cy="430162"/>
              </a:xfrm>
              <a:prstGeom prst="rect">
                <a:avLst/>
              </a:prstGeom>
              <a:solidFill>
                <a:schemeClr val="accent2">
                  <a:lumMod val="75000"/>
                </a:schemeClr>
              </a:solidFill>
              <a:ln>
                <a:solidFill>
                  <a:schemeClr val="tx1"/>
                </a:solidFill>
              </a:ln>
            </p:spPr>
            <p:txBody>
              <a:bodyPr>
                <a:spAutoFit/>
              </a:bodyPr>
              <a:lstStyle/>
              <a:p>
                <a:pPr eaLnBrk="1" hangingPunct="1">
                  <a:defRPr/>
                </a:pPr>
                <a:r>
                  <a:rPr lang="fr-BE" sz="1100" dirty="0">
                    <a:solidFill>
                      <a:schemeClr val="bg1"/>
                    </a:solidFill>
                    <a:latin typeface="+mj-lt"/>
                  </a:rPr>
                  <a:t>Bracelet : chaleurs</a:t>
                </a:r>
              </a:p>
              <a:p>
                <a:pPr eaLnBrk="1" hangingPunct="1">
                  <a:defRPr/>
                </a:pPr>
                <a:r>
                  <a:rPr lang="fr-BE" sz="1100" dirty="0">
                    <a:solidFill>
                      <a:schemeClr val="bg1"/>
                    </a:solidFill>
                    <a:latin typeface="+mj-lt"/>
                  </a:rPr>
                  <a:t>(</a:t>
                </a:r>
                <a:r>
                  <a:rPr lang="fr-BE" sz="1100" dirty="0" err="1">
                    <a:solidFill>
                      <a:schemeClr val="bg1"/>
                    </a:solidFill>
                    <a:latin typeface="+mj-lt"/>
                  </a:rPr>
                  <a:t>ICETRONICS</a:t>
                </a:r>
                <a:r>
                  <a:rPr lang="fr-BE" sz="1100" dirty="0">
                    <a:solidFill>
                      <a:schemeClr val="bg1"/>
                    </a:solidFill>
                    <a:latin typeface="+mj-lt"/>
                  </a:rPr>
                  <a:t> / </a:t>
                </a:r>
                <a:r>
                  <a:rPr lang="fr-BE" sz="1100" dirty="0" err="1">
                    <a:solidFill>
                      <a:schemeClr val="bg1"/>
                    </a:solidFill>
                    <a:latin typeface="+mj-lt"/>
                  </a:rPr>
                  <a:t>Icetag</a:t>
                </a:r>
                <a:r>
                  <a:rPr lang="fr-BE" sz="1100" dirty="0">
                    <a:solidFill>
                      <a:schemeClr val="bg1"/>
                    </a:solidFill>
                    <a:latin typeface="+mj-lt"/>
                  </a:rPr>
                  <a:t> °</a:t>
                </a:r>
              </a:p>
            </p:txBody>
          </p:sp>
        </p:grpSp>
        <p:grpSp>
          <p:nvGrpSpPr>
            <p:cNvPr id="51225" name="Groupe 12"/>
            <p:cNvGrpSpPr>
              <a:grpSpLocks/>
            </p:cNvGrpSpPr>
            <p:nvPr/>
          </p:nvGrpSpPr>
          <p:grpSpPr bwMode="auto">
            <a:xfrm>
              <a:off x="5651500" y="1885950"/>
              <a:ext cx="1403350" cy="1543050"/>
              <a:chOff x="5580112" y="1885408"/>
              <a:chExt cx="1402072" cy="1543592"/>
            </a:xfrm>
          </p:grpSpPr>
          <p:pic>
            <p:nvPicPr>
              <p:cNvPr id="51229"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80112" y="1885408"/>
                <a:ext cx="1376866" cy="10849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5" name="ZoneTexte 54"/>
              <p:cNvSpPr txBox="1"/>
              <p:nvPr/>
            </p:nvSpPr>
            <p:spPr>
              <a:xfrm>
                <a:off x="5580112" y="2998504"/>
                <a:ext cx="1402072" cy="430312"/>
              </a:xfrm>
              <a:prstGeom prst="rect">
                <a:avLst/>
              </a:prstGeom>
              <a:solidFill>
                <a:schemeClr val="accent2">
                  <a:lumMod val="75000"/>
                </a:schemeClr>
              </a:solidFill>
              <a:ln>
                <a:solidFill>
                  <a:schemeClr val="tx1"/>
                </a:solidFill>
              </a:ln>
            </p:spPr>
            <p:txBody>
              <a:bodyPr>
                <a:spAutoFit/>
              </a:bodyPr>
              <a:lstStyle/>
              <a:p>
                <a:pPr eaLnBrk="1" hangingPunct="1">
                  <a:defRPr/>
                </a:pPr>
                <a:r>
                  <a:rPr lang="fr-BE" sz="1100" dirty="0">
                    <a:solidFill>
                      <a:schemeClr val="bg1"/>
                    </a:solidFill>
                    <a:latin typeface="+mj-lt"/>
                  </a:rPr>
                  <a:t>Bracelet : chaleurs</a:t>
                </a:r>
              </a:p>
              <a:p>
                <a:pPr eaLnBrk="1" hangingPunct="1">
                  <a:defRPr/>
                </a:pPr>
                <a:r>
                  <a:rPr lang="fr-BE" sz="1100" dirty="0">
                    <a:solidFill>
                      <a:schemeClr val="bg1"/>
                    </a:solidFill>
                    <a:latin typeface="+mj-lt"/>
                  </a:rPr>
                  <a:t>(</a:t>
                </a:r>
                <a:r>
                  <a:rPr lang="fr-BE" sz="1100" dirty="0" err="1">
                    <a:solidFill>
                      <a:schemeClr val="bg1"/>
                    </a:solidFill>
                    <a:latin typeface="+mj-lt"/>
                  </a:rPr>
                  <a:t>NEDAP</a:t>
                </a:r>
                <a:r>
                  <a:rPr lang="fr-BE" sz="1100" dirty="0">
                    <a:solidFill>
                      <a:schemeClr val="bg1"/>
                    </a:solidFill>
                    <a:latin typeface="+mj-lt"/>
                  </a:rPr>
                  <a:t> : </a:t>
                </a:r>
                <a:r>
                  <a:rPr lang="fr-BE" sz="1100" dirty="0" err="1">
                    <a:solidFill>
                      <a:schemeClr val="bg1"/>
                    </a:solidFill>
                    <a:latin typeface="+mj-lt"/>
                  </a:rPr>
                  <a:t>Smarttag</a:t>
                </a:r>
                <a:r>
                  <a:rPr lang="fr-BE" sz="1100" dirty="0">
                    <a:solidFill>
                      <a:schemeClr val="bg1"/>
                    </a:solidFill>
                    <a:latin typeface="+mj-lt"/>
                  </a:rPr>
                  <a:t>)</a:t>
                </a:r>
              </a:p>
            </p:txBody>
          </p:sp>
        </p:grpSp>
        <p:grpSp>
          <p:nvGrpSpPr>
            <p:cNvPr id="51226" name="Groupe 13"/>
            <p:cNvGrpSpPr>
              <a:grpSpLocks/>
            </p:cNvGrpSpPr>
            <p:nvPr/>
          </p:nvGrpSpPr>
          <p:grpSpPr bwMode="auto">
            <a:xfrm>
              <a:off x="2128838" y="3616325"/>
              <a:ext cx="1393825" cy="1541463"/>
              <a:chOff x="2128740" y="3616722"/>
              <a:chExt cx="1394690" cy="1541522"/>
            </a:xfrm>
          </p:grpSpPr>
          <p:pic>
            <p:nvPicPr>
              <p:cNvPr id="51227"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45678" y="3616722"/>
                <a:ext cx="1067530" cy="11106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8" name="ZoneTexte 57"/>
              <p:cNvSpPr txBox="1"/>
              <p:nvPr/>
            </p:nvSpPr>
            <p:spPr>
              <a:xfrm>
                <a:off x="2128740" y="4727675"/>
                <a:ext cx="1394690" cy="430178"/>
              </a:xfrm>
              <a:prstGeom prst="rect">
                <a:avLst/>
              </a:prstGeom>
              <a:solidFill>
                <a:schemeClr val="accent2">
                  <a:lumMod val="75000"/>
                </a:schemeClr>
              </a:solidFill>
              <a:ln>
                <a:solidFill>
                  <a:schemeClr val="tx1"/>
                </a:solidFill>
              </a:ln>
            </p:spPr>
            <p:txBody>
              <a:bodyPr>
                <a:spAutoFit/>
              </a:bodyPr>
              <a:lstStyle/>
              <a:p>
                <a:pPr eaLnBrk="1" hangingPunct="1">
                  <a:defRPr/>
                </a:pPr>
                <a:r>
                  <a:rPr lang="fr-BE" sz="1100" dirty="0">
                    <a:solidFill>
                      <a:schemeClr val="bg1"/>
                    </a:solidFill>
                    <a:latin typeface="+mj-lt"/>
                  </a:rPr>
                  <a:t>Bracelet : chaleurs</a:t>
                </a:r>
              </a:p>
              <a:p>
                <a:pPr eaLnBrk="1" hangingPunct="1">
                  <a:defRPr/>
                </a:pPr>
                <a:r>
                  <a:rPr lang="fr-BE" sz="1100" dirty="0">
                    <a:solidFill>
                      <a:schemeClr val="bg1"/>
                    </a:solidFill>
                    <a:latin typeface="+mj-lt"/>
                  </a:rPr>
                  <a:t>(</a:t>
                </a:r>
                <a:r>
                  <a:rPr lang="fr-BE" sz="1100" dirty="0" err="1">
                    <a:solidFill>
                      <a:schemeClr val="bg1"/>
                    </a:solidFill>
                    <a:latin typeface="+mj-lt"/>
                  </a:rPr>
                  <a:t>GEA</a:t>
                </a:r>
                <a:r>
                  <a:rPr lang="fr-BE" sz="1100" dirty="0">
                    <a:solidFill>
                      <a:schemeClr val="bg1"/>
                    </a:solidFill>
                    <a:latin typeface="+mj-lt"/>
                  </a:rPr>
                  <a:t> </a:t>
                </a:r>
                <a:r>
                  <a:rPr lang="fr-BE" sz="1100" dirty="0" err="1">
                    <a:solidFill>
                      <a:schemeClr val="bg1"/>
                    </a:solidFill>
                    <a:latin typeface="+mj-lt"/>
                  </a:rPr>
                  <a:t>Rescounter</a:t>
                </a:r>
                <a:r>
                  <a:rPr lang="fr-BE" sz="1100" dirty="0">
                    <a:solidFill>
                      <a:schemeClr val="bg1"/>
                    </a:solidFill>
                    <a:latin typeface="+mj-lt"/>
                  </a:rPr>
                  <a:t> III)</a:t>
                </a:r>
              </a:p>
            </p:txBody>
          </p:sp>
        </p:grpSp>
      </p:grpSp>
      <p:sp>
        <p:nvSpPr>
          <p:cNvPr id="60" name="ZoneTexte 59"/>
          <p:cNvSpPr txBox="1"/>
          <p:nvPr/>
        </p:nvSpPr>
        <p:spPr>
          <a:xfrm>
            <a:off x="5834063" y="182563"/>
            <a:ext cx="1328737" cy="1108075"/>
          </a:xfrm>
          <a:prstGeom prst="rect">
            <a:avLst/>
          </a:prstGeom>
          <a:solidFill>
            <a:schemeClr val="accent5">
              <a:lumMod val="75000"/>
            </a:schemeClr>
          </a:solidFill>
          <a:ln>
            <a:solidFill>
              <a:schemeClr val="tx1"/>
            </a:solidFill>
          </a:ln>
        </p:spPr>
        <p:txBody>
          <a:bodyPr>
            <a:spAutoFit/>
          </a:bodyPr>
          <a:lstStyle/>
          <a:p>
            <a:pPr eaLnBrk="1" hangingPunct="1">
              <a:defRPr/>
            </a:pPr>
            <a:r>
              <a:rPr lang="fr-BE" sz="1100" dirty="0">
                <a:latin typeface="+mj-lt"/>
              </a:rPr>
              <a:t>Systèmes patch</a:t>
            </a:r>
          </a:p>
          <a:p>
            <a:pPr eaLnBrk="1" hangingPunct="1">
              <a:defRPr/>
            </a:pPr>
            <a:r>
              <a:rPr lang="fr-BE" sz="1100" dirty="0">
                <a:latin typeface="+mj-lt"/>
              </a:rPr>
              <a:t>DEC</a:t>
            </a:r>
          </a:p>
          <a:p>
            <a:pPr eaLnBrk="1" hangingPunct="1">
              <a:defRPr/>
            </a:pPr>
            <a:r>
              <a:rPr lang="fr-BE" sz="1100" dirty="0" err="1">
                <a:latin typeface="+mj-lt"/>
              </a:rPr>
              <a:t>Kamar</a:t>
            </a:r>
            <a:endParaRPr lang="fr-BE" sz="1100" dirty="0">
              <a:latin typeface="+mj-lt"/>
            </a:endParaRPr>
          </a:p>
          <a:p>
            <a:pPr eaLnBrk="1" hangingPunct="1">
              <a:defRPr/>
            </a:pPr>
            <a:r>
              <a:rPr lang="fr-BE" sz="1100" dirty="0" err="1">
                <a:latin typeface="+mj-lt"/>
              </a:rPr>
              <a:t>Estrotec</a:t>
            </a:r>
            <a:endParaRPr lang="fr-BE" sz="1100" dirty="0">
              <a:latin typeface="+mj-lt"/>
            </a:endParaRPr>
          </a:p>
          <a:p>
            <a:pPr eaLnBrk="1" hangingPunct="1">
              <a:defRPr/>
            </a:pPr>
            <a:r>
              <a:rPr lang="fr-BE" sz="1100" dirty="0" err="1">
                <a:latin typeface="+mj-lt"/>
              </a:rPr>
              <a:t>Beacon</a:t>
            </a:r>
            <a:endParaRPr lang="fr-BE" sz="1100" dirty="0">
              <a:latin typeface="+mj-lt"/>
            </a:endParaRPr>
          </a:p>
          <a:p>
            <a:pPr eaLnBrk="1" hangingPunct="1">
              <a:defRPr/>
            </a:pPr>
            <a:r>
              <a:rPr lang="fr-BE" sz="1100" dirty="0" err="1">
                <a:latin typeface="+mj-lt"/>
              </a:rPr>
              <a:t>Heatwatch</a:t>
            </a:r>
            <a:endParaRPr lang="fr-BE" sz="1100" dirty="0">
              <a:latin typeface="+mj-lt"/>
            </a:endParaRPr>
          </a:p>
        </p:txBody>
      </p:sp>
      <p:sp>
        <p:nvSpPr>
          <p:cNvPr id="11" name="Ellipse 10"/>
          <p:cNvSpPr/>
          <p:nvPr/>
        </p:nvSpPr>
        <p:spPr bwMode="auto">
          <a:xfrm>
            <a:off x="5292725" y="2640013"/>
            <a:ext cx="219075"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fr-BE">
              <a:latin typeface="+mj-lt"/>
              <a:cs typeface="Arial" panose="020B0604020202020204" pitchFamily="34" charset="0"/>
            </a:endParaRPr>
          </a:p>
        </p:txBody>
      </p:sp>
      <p:sp>
        <p:nvSpPr>
          <p:cNvPr id="13" name="Espace réservé du numéro de diapositive 12"/>
          <p:cNvSpPr>
            <a:spLocks noGrp="1"/>
          </p:cNvSpPr>
          <p:nvPr>
            <p:ph type="sldNum" sz="quarter" idx="12"/>
          </p:nvPr>
        </p:nvSpPr>
        <p:spPr/>
        <p:txBody>
          <a:bodyPr/>
          <a:lstStyle/>
          <a:p>
            <a:fld id="{B72B7A4D-DE3F-4347-BAA7-8C6A48B1DC3D}" type="slidenum">
              <a:rPr lang="fr-BE" smtClean="0"/>
              <a:t>37</a:t>
            </a:fld>
            <a:endParaRPr lang="fr-BE"/>
          </a:p>
        </p:txBody>
      </p:sp>
    </p:spTree>
    <p:extLst>
      <p:ext uri="{BB962C8B-B14F-4D97-AF65-F5344CB8AC3E}">
        <p14:creationId xmlns:p14="http://schemas.microsoft.com/office/powerpoint/2010/main" val="2861829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428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8" grpId="0" animBg="1"/>
      <p:bldP spid="191" grpId="0" animBg="1"/>
      <p:bldP spid="54291" grpId="0" animBg="1"/>
      <p:bldP spid="6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p:cNvCxnSpPr/>
          <p:nvPr/>
        </p:nvCxnSpPr>
        <p:spPr>
          <a:xfrm>
            <a:off x="1897063" y="4256088"/>
            <a:ext cx="47625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754313" y="3070225"/>
            <a:ext cx="2568575" cy="1189038"/>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800"/>
          </a:p>
        </p:txBody>
      </p:sp>
      <p:sp>
        <p:nvSpPr>
          <p:cNvPr id="6" name="Triangle isocèle 5"/>
          <p:cNvSpPr/>
          <p:nvPr/>
        </p:nvSpPr>
        <p:spPr>
          <a:xfrm>
            <a:off x="3451225" y="3070225"/>
            <a:ext cx="215900" cy="1189038"/>
          </a:xfrm>
          <a:prstGeom prst="triangle">
            <a:avLst/>
          </a:prstGeom>
          <a:solidFill>
            <a:srgbClr val="FF33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800"/>
          </a:p>
        </p:txBody>
      </p:sp>
      <p:sp>
        <p:nvSpPr>
          <p:cNvPr id="71685" name="ZoneTexte 17"/>
          <p:cNvSpPr txBox="1">
            <a:spLocks noChangeArrowheads="1"/>
          </p:cNvSpPr>
          <p:nvPr/>
        </p:nvSpPr>
        <p:spPr bwMode="auto">
          <a:xfrm>
            <a:off x="7308850" y="3446463"/>
            <a:ext cx="985838"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a:latin typeface="Arial Narrow" pitchFamily="34" charset="0"/>
              </a:rPr>
              <a:t>Ovulation</a:t>
            </a:r>
          </a:p>
        </p:txBody>
      </p:sp>
      <p:sp>
        <p:nvSpPr>
          <p:cNvPr id="20" name="Lune 19"/>
          <p:cNvSpPr/>
          <p:nvPr/>
        </p:nvSpPr>
        <p:spPr>
          <a:xfrm>
            <a:off x="6789738" y="3130550"/>
            <a:ext cx="422275" cy="920750"/>
          </a:xfrm>
          <a:prstGeom prst="moon">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800"/>
          </a:p>
        </p:txBody>
      </p:sp>
      <p:sp>
        <p:nvSpPr>
          <p:cNvPr id="35" name="Triangle rectangle 34"/>
          <p:cNvSpPr/>
          <p:nvPr/>
        </p:nvSpPr>
        <p:spPr>
          <a:xfrm rot="16200000">
            <a:off x="1951037" y="3478213"/>
            <a:ext cx="1192213" cy="369888"/>
          </a:xfrm>
          <a:prstGeom prst="rtTriangl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800"/>
          </a:p>
        </p:txBody>
      </p:sp>
      <p:sp>
        <p:nvSpPr>
          <p:cNvPr id="36" name="Triangle rectangle 35"/>
          <p:cNvSpPr/>
          <p:nvPr/>
        </p:nvSpPr>
        <p:spPr>
          <a:xfrm rot="16200000" flipV="1">
            <a:off x="1535112" y="3429001"/>
            <a:ext cx="1192213" cy="468312"/>
          </a:xfrm>
          <a:prstGeom prst="rtTriangle">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800"/>
          </a:p>
        </p:txBody>
      </p:sp>
      <p:sp>
        <p:nvSpPr>
          <p:cNvPr id="70" name="Flèche droite 69"/>
          <p:cNvSpPr/>
          <p:nvPr/>
        </p:nvSpPr>
        <p:spPr>
          <a:xfrm>
            <a:off x="2740025" y="3573463"/>
            <a:ext cx="744538" cy="307975"/>
          </a:xfrm>
          <a:prstGeom prst="rightArrow">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800"/>
          </a:p>
        </p:txBody>
      </p:sp>
      <p:grpSp>
        <p:nvGrpSpPr>
          <p:cNvPr id="4" name="Groupe 3"/>
          <p:cNvGrpSpPr>
            <a:grpSpLocks/>
          </p:cNvGrpSpPr>
          <p:nvPr/>
        </p:nvGrpSpPr>
        <p:grpSpPr bwMode="auto">
          <a:xfrm>
            <a:off x="60325" y="324338"/>
            <a:ext cx="3606800" cy="3711877"/>
            <a:chOff x="184582" y="610726"/>
            <a:chExt cx="4807917" cy="4949705"/>
          </a:xfrm>
        </p:grpSpPr>
        <p:sp>
          <p:nvSpPr>
            <p:cNvPr id="71709" name="ZoneTexte 36"/>
            <p:cNvSpPr txBox="1">
              <a:spLocks noChangeArrowheads="1"/>
            </p:cNvSpPr>
            <p:nvPr/>
          </p:nvSpPr>
          <p:spPr bwMode="auto">
            <a:xfrm>
              <a:off x="1481442" y="4698656"/>
              <a:ext cx="992152" cy="861775"/>
            </a:xfrm>
            <a:prstGeom prst="rect">
              <a:avLst/>
            </a:prstGeom>
            <a:solidFill>
              <a:srgbClr val="FFFF66"/>
            </a:solidFill>
            <a:ln w="9525">
              <a:solidFill>
                <a:schemeClr val="tx1"/>
              </a:solidFill>
              <a:miter lim="800000"/>
              <a:headEnd/>
              <a:tailEnd/>
            </a:ln>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a:latin typeface="Arial Narrow" pitchFamily="34" charset="0"/>
                </a:rPr>
                <a:t>Chute </a:t>
              </a:r>
            </a:p>
            <a:p>
              <a:r>
                <a:rPr lang="fr-BE" altLang="fr-FR" sz="1800">
                  <a:latin typeface="Arial Narrow" pitchFamily="34" charset="0"/>
                </a:rPr>
                <a:t>de P4</a:t>
              </a:r>
            </a:p>
          </p:txBody>
        </p:sp>
        <p:cxnSp>
          <p:nvCxnSpPr>
            <p:cNvPr id="8" name="Connecteur droit avec flèche 7"/>
            <p:cNvCxnSpPr>
              <a:stCxn id="71709" idx="0"/>
            </p:cNvCxnSpPr>
            <p:nvPr/>
          </p:nvCxnSpPr>
          <p:spPr>
            <a:xfrm flipV="1">
              <a:off x="1977519" y="1841966"/>
              <a:ext cx="16381" cy="285669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711" name="ZoneTexte 49"/>
            <p:cNvSpPr txBox="1">
              <a:spLocks noChangeArrowheads="1"/>
            </p:cNvSpPr>
            <p:nvPr/>
          </p:nvSpPr>
          <p:spPr bwMode="auto">
            <a:xfrm>
              <a:off x="184582" y="610726"/>
              <a:ext cx="4807917" cy="1231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dirty="0">
                  <a:latin typeface="Arial Narrow" pitchFamily="34" charset="0"/>
                </a:rPr>
                <a:t>Palpation/</a:t>
              </a:r>
              <a:r>
                <a:rPr lang="fr-BE" altLang="fr-FR" sz="1800" dirty="0" err="1">
                  <a:latin typeface="Arial Narrow" pitchFamily="34" charset="0"/>
                </a:rPr>
                <a:t>echo</a:t>
              </a:r>
              <a:r>
                <a:rPr lang="fr-BE" altLang="fr-FR" sz="1800" dirty="0">
                  <a:latin typeface="Arial Narrow" pitchFamily="34" charset="0"/>
                </a:rPr>
                <a:t> :  CJ absent ou &lt; 1 cm</a:t>
              </a:r>
            </a:p>
            <a:p>
              <a:r>
                <a:rPr lang="fr-BE" altLang="fr-FR" sz="1800" dirty="0">
                  <a:latin typeface="Arial Narrow" pitchFamily="34" charset="0"/>
                </a:rPr>
                <a:t>Dosage Elisa P4</a:t>
              </a:r>
            </a:p>
            <a:p>
              <a:r>
                <a:rPr lang="fr-BE" altLang="fr-FR" sz="1800" dirty="0" err="1">
                  <a:latin typeface="Arial Narrow" pitchFamily="34" charset="0"/>
                </a:rPr>
                <a:t>Herd-navigator</a:t>
              </a:r>
              <a:r>
                <a:rPr lang="fr-BE" altLang="fr-FR" sz="1800" dirty="0">
                  <a:latin typeface="Arial Narrow" pitchFamily="34" charset="0"/>
                </a:rPr>
                <a:t> et </a:t>
              </a:r>
              <a:r>
                <a:rPr lang="fr-BE" altLang="fr-FR" sz="1800" dirty="0" err="1">
                  <a:latin typeface="Arial Narrow" pitchFamily="34" charset="0"/>
                </a:rPr>
                <a:t>lutéolyse</a:t>
              </a:r>
              <a:r>
                <a:rPr lang="fr-BE" altLang="fr-FR" sz="1800" dirty="0">
                  <a:latin typeface="Arial Narrow" pitchFamily="34" charset="0"/>
                </a:rPr>
                <a:t> (alerte </a:t>
              </a:r>
              <a:r>
                <a:rPr lang="fr-BE" altLang="fr-FR" sz="1800" dirty="0" smtClean="0">
                  <a:latin typeface="Arial Narrow" pitchFamily="34" charset="0"/>
                </a:rPr>
                <a:t>&lt;5 </a:t>
              </a:r>
              <a:r>
                <a:rPr lang="fr-BE" altLang="fr-FR" sz="1800" dirty="0" err="1">
                  <a:latin typeface="Arial Narrow" pitchFamily="34" charset="0"/>
                </a:rPr>
                <a:t>ng</a:t>
              </a:r>
              <a:r>
                <a:rPr lang="fr-BE" altLang="fr-FR" sz="1800" dirty="0">
                  <a:latin typeface="Arial Narrow" pitchFamily="34" charset="0"/>
                </a:rPr>
                <a:t>)</a:t>
              </a:r>
            </a:p>
          </p:txBody>
        </p:sp>
      </p:grpSp>
      <p:grpSp>
        <p:nvGrpSpPr>
          <p:cNvPr id="11" name="Groupe 10"/>
          <p:cNvGrpSpPr>
            <a:grpSpLocks/>
          </p:cNvGrpSpPr>
          <p:nvPr/>
        </p:nvGrpSpPr>
        <p:grpSpPr bwMode="auto">
          <a:xfrm>
            <a:off x="274638" y="3446462"/>
            <a:ext cx="8674100" cy="2965450"/>
            <a:chOff x="366185" y="3261254"/>
            <a:chExt cx="11565467" cy="3952233"/>
          </a:xfrm>
        </p:grpSpPr>
        <p:sp>
          <p:nvSpPr>
            <p:cNvPr id="10" name="Ellipse 9"/>
            <p:cNvSpPr/>
            <p:nvPr/>
          </p:nvSpPr>
          <p:spPr>
            <a:xfrm>
              <a:off x="5274733" y="3261254"/>
              <a:ext cx="1054100" cy="962670"/>
            </a:xfrm>
            <a:prstGeom prst="ellipse">
              <a:avLst/>
            </a:prstGeom>
            <a:solidFill>
              <a:srgbClr val="0066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err="1"/>
                <a:t>FOLL</a:t>
              </a:r>
              <a:endParaRPr lang="fr-BE" sz="1400" dirty="0"/>
            </a:p>
          </p:txBody>
        </p:sp>
        <p:sp>
          <p:nvSpPr>
            <p:cNvPr id="71707" name="ZoneTexte 56"/>
            <p:cNvSpPr txBox="1">
              <a:spLocks noChangeArrowheads="1"/>
            </p:cNvSpPr>
            <p:nvPr/>
          </p:nvSpPr>
          <p:spPr bwMode="auto">
            <a:xfrm>
              <a:off x="366185" y="5613048"/>
              <a:ext cx="11565467" cy="16004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a:latin typeface="Arial Narrow" pitchFamily="34" charset="0"/>
                </a:rPr>
                <a:t>Palpation : ferme vs mou  (34 % vs 41 % de gestation) </a:t>
              </a:r>
            </a:p>
            <a:p>
              <a:r>
                <a:rPr lang="fr-BE" altLang="fr-FR" sz="1800">
                  <a:latin typeface="Arial Narrow" pitchFamily="34" charset="0"/>
                </a:rPr>
                <a:t>Echo : ovulation si diamètre de 11 à 19 mm. Croissance folliculaire : 1,5 à 2 mm /J  jusqu’au pic de LH</a:t>
              </a:r>
            </a:p>
            <a:p>
              <a:r>
                <a:rPr lang="fr-BE" altLang="fr-FR" sz="1800">
                  <a:latin typeface="Arial Narrow" pitchFamily="34" charset="0"/>
                </a:rPr>
                <a:t>Echo : déformation &lt; 4 h avant ovulation (aspect triangulaire &gt; sphérique : 50 % des cas)</a:t>
              </a:r>
            </a:p>
            <a:p>
              <a:r>
                <a:rPr lang="fr-BE" altLang="fr-FR" sz="1800">
                  <a:latin typeface="Arial Narrow" pitchFamily="34" charset="0"/>
                </a:rPr>
                <a:t>Echo doppler : hypervascularisation des thèques</a:t>
              </a:r>
            </a:p>
          </p:txBody>
        </p:sp>
        <p:cxnSp>
          <p:nvCxnSpPr>
            <p:cNvPr id="75" name="Connecteur droit avec flèche 74"/>
            <p:cNvCxnSpPr>
              <a:stCxn id="10" idx="4"/>
            </p:cNvCxnSpPr>
            <p:nvPr/>
          </p:nvCxnSpPr>
          <p:spPr>
            <a:xfrm flipH="1">
              <a:off x="5791200" y="4223924"/>
              <a:ext cx="10584" cy="138912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e 6"/>
          <p:cNvGrpSpPr>
            <a:grpSpLocks/>
          </p:cNvGrpSpPr>
          <p:nvPr/>
        </p:nvGrpSpPr>
        <p:grpSpPr bwMode="auto">
          <a:xfrm>
            <a:off x="1946275" y="908720"/>
            <a:ext cx="7090221" cy="2030412"/>
            <a:chOff x="2804585" y="517986"/>
            <a:chExt cx="9453627" cy="2708434"/>
          </a:xfrm>
        </p:grpSpPr>
        <p:sp>
          <p:nvSpPr>
            <p:cNvPr id="71702" name="ZoneTexte 51"/>
            <p:cNvSpPr txBox="1">
              <a:spLocks noChangeArrowheads="1"/>
            </p:cNvSpPr>
            <p:nvPr/>
          </p:nvSpPr>
          <p:spPr bwMode="auto">
            <a:xfrm>
              <a:off x="5193650" y="517986"/>
              <a:ext cx="7064562" cy="2708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dirty="0">
                  <a:latin typeface="Arial Narrow" pitchFamily="34" charset="0"/>
                </a:rPr>
                <a:t>Palpation : tonicité des cornes</a:t>
              </a:r>
            </a:p>
            <a:p>
              <a:r>
                <a:rPr lang="fr-BE" altLang="fr-FR" sz="1800" dirty="0">
                  <a:latin typeface="Arial Narrow" pitchFamily="34" charset="0"/>
                </a:rPr>
                <a:t>Spéculum : fluidité maximale du mucus</a:t>
              </a:r>
            </a:p>
            <a:p>
              <a:r>
                <a:rPr lang="fr-BE" altLang="fr-FR" sz="1800" dirty="0">
                  <a:latin typeface="Arial Narrow" pitchFamily="34" charset="0"/>
                </a:rPr>
                <a:t>Echographie : mucus utérin </a:t>
              </a:r>
            </a:p>
            <a:p>
              <a:r>
                <a:rPr lang="fr-BE" altLang="fr-FR" sz="1800" dirty="0">
                  <a:latin typeface="Arial Narrow" pitchFamily="34" charset="0"/>
                </a:rPr>
                <a:t>Echo : épaisseur paroi utérine (+ 4 mm)</a:t>
              </a:r>
            </a:p>
            <a:p>
              <a:r>
                <a:rPr lang="fr-BE" altLang="fr-FR" sz="1800" dirty="0">
                  <a:latin typeface="Arial Narrow" pitchFamily="34" charset="0"/>
                </a:rPr>
                <a:t>Echo : séparation plus nette entre </a:t>
              </a:r>
              <a:r>
                <a:rPr lang="fr-BE" altLang="fr-FR" sz="1800" dirty="0" err="1">
                  <a:latin typeface="Arial Narrow" pitchFamily="34" charset="0"/>
                </a:rPr>
                <a:t>endo</a:t>
              </a:r>
              <a:r>
                <a:rPr lang="fr-BE" altLang="fr-FR" sz="1800" dirty="0">
                  <a:latin typeface="Arial Narrow" pitchFamily="34" charset="0"/>
                </a:rPr>
                <a:t> et myomètre</a:t>
              </a:r>
            </a:p>
            <a:p>
              <a:r>
                <a:rPr lang="fr-BE" altLang="fr-FR" sz="1800" dirty="0">
                  <a:latin typeface="Arial Narrow" pitchFamily="34" charset="0"/>
                </a:rPr>
                <a:t>Conductivité vaginale : min 18 h avant mais larges variations</a:t>
              </a:r>
            </a:p>
            <a:p>
              <a:r>
                <a:rPr lang="fr-BE" altLang="fr-FR" sz="1800" dirty="0">
                  <a:latin typeface="Arial Narrow" pitchFamily="34" charset="0"/>
                </a:rPr>
                <a:t>T° vaginale : max au pic de </a:t>
              </a:r>
              <a:r>
                <a:rPr lang="fr-BE" altLang="fr-FR" sz="1800" dirty="0" err="1">
                  <a:latin typeface="Arial Narrow" pitchFamily="34" charset="0"/>
                </a:rPr>
                <a:t>LH</a:t>
              </a:r>
              <a:r>
                <a:rPr lang="fr-BE" altLang="fr-FR" sz="1800" dirty="0">
                  <a:latin typeface="Arial Narrow" pitchFamily="34" charset="0"/>
                </a:rPr>
                <a:t> </a:t>
              </a:r>
            </a:p>
          </p:txBody>
        </p:sp>
        <p:cxnSp>
          <p:nvCxnSpPr>
            <p:cNvPr id="61" name="Connecteur droit avec flèche 60"/>
            <p:cNvCxnSpPr/>
            <p:nvPr/>
          </p:nvCxnSpPr>
          <p:spPr>
            <a:xfrm>
              <a:off x="3475569" y="1652136"/>
              <a:ext cx="1651000"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704" name="ZoneTexte 77"/>
            <p:cNvSpPr txBox="1">
              <a:spLocks noChangeArrowheads="1"/>
            </p:cNvSpPr>
            <p:nvPr/>
          </p:nvSpPr>
          <p:spPr bwMode="auto">
            <a:xfrm>
              <a:off x="2804585" y="2235201"/>
              <a:ext cx="1342676" cy="861775"/>
            </a:xfrm>
            <a:prstGeom prst="rect">
              <a:avLst/>
            </a:prstGeom>
            <a:solidFill>
              <a:srgbClr val="FFC000"/>
            </a:solidFill>
            <a:ln w="9525">
              <a:solidFill>
                <a:schemeClr val="tx1"/>
              </a:solidFill>
              <a:miter lim="800000"/>
              <a:headEnd/>
              <a:tailEnd/>
            </a:ln>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a:latin typeface="Arial Narrow" pitchFamily="34" charset="0"/>
                </a:rPr>
                <a:t>Montée</a:t>
              </a:r>
            </a:p>
            <a:p>
              <a:r>
                <a:rPr lang="fr-BE" altLang="fr-FR" sz="1800">
                  <a:latin typeface="Arial Narrow" pitchFamily="34" charset="0"/>
                </a:rPr>
                <a:t>oestradiol</a:t>
              </a:r>
            </a:p>
          </p:txBody>
        </p:sp>
        <p:cxnSp>
          <p:nvCxnSpPr>
            <p:cNvPr id="81" name="Connecteur droit 80"/>
            <p:cNvCxnSpPr>
              <a:endCxn id="71704" idx="0"/>
            </p:cNvCxnSpPr>
            <p:nvPr/>
          </p:nvCxnSpPr>
          <p:spPr>
            <a:xfrm>
              <a:off x="3475569" y="1652136"/>
              <a:ext cx="0" cy="582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e 8"/>
          <p:cNvGrpSpPr>
            <a:grpSpLocks/>
          </p:cNvGrpSpPr>
          <p:nvPr/>
        </p:nvGrpSpPr>
        <p:grpSpPr bwMode="auto">
          <a:xfrm>
            <a:off x="274538" y="4346584"/>
            <a:ext cx="3960912" cy="646888"/>
            <a:chOff x="366052" y="4653137"/>
            <a:chExt cx="5281752" cy="862825"/>
          </a:xfrm>
        </p:grpSpPr>
        <p:sp>
          <p:nvSpPr>
            <p:cNvPr id="71699" name="ZoneTexte 13"/>
            <p:cNvSpPr txBox="1">
              <a:spLocks noChangeArrowheads="1"/>
            </p:cNvSpPr>
            <p:nvPr/>
          </p:nvSpPr>
          <p:spPr bwMode="auto">
            <a:xfrm>
              <a:off x="4205817" y="4653137"/>
              <a:ext cx="1441987" cy="86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a:latin typeface="Arial Narrow" pitchFamily="34" charset="0"/>
                </a:rPr>
                <a:t>Pic de LH</a:t>
              </a:r>
            </a:p>
            <a:p>
              <a:r>
                <a:rPr lang="fr-BE" altLang="fr-FR" sz="1800">
                  <a:latin typeface="Arial Narrow" pitchFamily="34" charset="0"/>
                </a:rPr>
                <a:t>(5 à 12 h)</a:t>
              </a:r>
            </a:p>
          </p:txBody>
        </p:sp>
        <p:sp>
          <p:nvSpPr>
            <p:cNvPr id="71700" name="ZoneTexte 88"/>
            <p:cNvSpPr txBox="1">
              <a:spLocks noChangeArrowheads="1"/>
            </p:cNvSpPr>
            <p:nvPr/>
          </p:nvSpPr>
          <p:spPr bwMode="auto">
            <a:xfrm>
              <a:off x="366052" y="4654187"/>
              <a:ext cx="2637903" cy="86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a:latin typeface="Arial Narrow" pitchFamily="34" charset="0"/>
                </a:rPr>
                <a:t>Dépistage en 45 min </a:t>
              </a:r>
            </a:p>
            <a:p>
              <a:r>
                <a:rPr lang="fr-BE" altLang="fr-FR" sz="1800">
                  <a:latin typeface="Arial Narrow" pitchFamily="34" charset="0"/>
                </a:rPr>
                <a:t>avec Predibov</a:t>
              </a:r>
            </a:p>
          </p:txBody>
        </p:sp>
        <p:cxnSp>
          <p:nvCxnSpPr>
            <p:cNvPr id="94" name="Connecteur droit avec flèche 93"/>
            <p:cNvCxnSpPr>
              <a:stCxn id="71699" idx="1"/>
              <a:endCxn id="71700" idx="3"/>
            </p:cNvCxnSpPr>
            <p:nvPr/>
          </p:nvCxnSpPr>
          <p:spPr>
            <a:xfrm flipH="1">
              <a:off x="3003954" y="5084025"/>
              <a:ext cx="1201863" cy="105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 name="Groupe 11"/>
          <p:cNvGrpSpPr>
            <a:grpSpLocks/>
          </p:cNvGrpSpPr>
          <p:nvPr/>
        </p:nvGrpSpPr>
        <p:grpSpPr bwMode="auto">
          <a:xfrm>
            <a:off x="6799263" y="3814763"/>
            <a:ext cx="2046287" cy="1287462"/>
            <a:chOff x="9030823" y="4129615"/>
            <a:chExt cx="2729807" cy="1716354"/>
          </a:xfrm>
        </p:grpSpPr>
        <p:sp>
          <p:nvSpPr>
            <p:cNvPr id="71697" name="ZoneTexte 95"/>
            <p:cNvSpPr txBox="1">
              <a:spLocks noChangeArrowheads="1"/>
            </p:cNvSpPr>
            <p:nvPr/>
          </p:nvSpPr>
          <p:spPr bwMode="auto">
            <a:xfrm>
              <a:off x="9030823" y="4614863"/>
              <a:ext cx="2729807" cy="12311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a:latin typeface="Arial Narrow" pitchFamily="34" charset="0"/>
                </a:rPr>
                <a:t>Induction avec GnRH </a:t>
              </a:r>
            </a:p>
            <a:p>
              <a:r>
                <a:rPr lang="fr-BE" altLang="fr-FR" sz="1800">
                  <a:latin typeface="Arial Narrow" pitchFamily="34" charset="0"/>
                </a:rPr>
                <a:t>Ovulation &gt; 30 heures</a:t>
              </a:r>
            </a:p>
            <a:p>
              <a:r>
                <a:rPr lang="fr-BE" altLang="fr-FR" sz="1800">
                  <a:latin typeface="Arial Narrow" pitchFamily="34" charset="0"/>
                </a:rPr>
                <a:t>IA &gt; 10 à 20 h</a:t>
              </a:r>
            </a:p>
          </p:txBody>
        </p:sp>
        <p:cxnSp>
          <p:nvCxnSpPr>
            <p:cNvPr id="98" name="Connecteur droit avec flèche 97"/>
            <p:cNvCxnSpPr>
              <a:stCxn id="71685" idx="2"/>
              <a:endCxn id="71697" idx="0"/>
            </p:cNvCxnSpPr>
            <p:nvPr/>
          </p:nvCxnSpPr>
          <p:spPr>
            <a:xfrm>
              <a:off x="10367136" y="4129615"/>
              <a:ext cx="29649" cy="48464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1696" name="ZoneTexte 26"/>
          <p:cNvSpPr txBox="1">
            <a:spLocks noChangeArrowheads="1"/>
          </p:cNvSpPr>
          <p:nvPr/>
        </p:nvSpPr>
        <p:spPr bwMode="auto">
          <a:xfrm>
            <a:off x="5374410" y="3076574"/>
            <a:ext cx="847725" cy="369888"/>
          </a:xfrm>
          <a:prstGeom prst="rect">
            <a:avLst/>
          </a:prstGeom>
          <a:solidFill>
            <a:srgbClr val="92D050"/>
          </a:solidFill>
          <a:ln w="9525">
            <a:solidFill>
              <a:schemeClr val="tx1"/>
            </a:solidFill>
            <a:miter lim="800000"/>
            <a:headEnd/>
            <a:tailEnd/>
          </a:ln>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fr-BE" altLang="fr-FR" sz="1800">
                <a:latin typeface="Arial Narrow" pitchFamily="34" charset="0"/>
              </a:rPr>
              <a:t>Oestrus</a:t>
            </a:r>
          </a:p>
        </p:txBody>
      </p:sp>
      <p:sp>
        <p:nvSpPr>
          <p:cNvPr id="32" name="Rectangle à coins arrondis 31"/>
          <p:cNvSpPr/>
          <p:nvPr/>
        </p:nvSpPr>
        <p:spPr>
          <a:xfrm>
            <a:off x="4548552" y="149587"/>
            <a:ext cx="4222021" cy="5667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600" dirty="0" smtClean="0"/>
              <a:t>Modifications cliniques</a:t>
            </a:r>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38</a:t>
            </a:fld>
            <a:endParaRPr lang="fr-BE"/>
          </a:p>
        </p:txBody>
      </p:sp>
    </p:spTree>
    <p:extLst>
      <p:ext uri="{BB962C8B-B14F-4D97-AF65-F5344CB8AC3E}">
        <p14:creationId xmlns:p14="http://schemas.microsoft.com/office/powerpoint/2010/main" val="700331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ia09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336675"/>
            <a:ext cx="6805613"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txBox="1">
            <a:spLocks noChangeArrowheads="1"/>
          </p:cNvSpPr>
          <p:nvPr/>
        </p:nvSpPr>
        <p:spPr bwMode="auto">
          <a:xfrm>
            <a:off x="250824" y="260648"/>
            <a:ext cx="6049367" cy="720725"/>
          </a:xfrm>
          <a:prstGeom prst="rect">
            <a:avLst/>
          </a:prstGeom>
          <a:gradFill flip="none" rotWithShape="1">
            <a:gsLst>
              <a:gs pos="0">
                <a:srgbClr val="336699">
                  <a:tint val="66000"/>
                  <a:satMod val="160000"/>
                </a:srgbClr>
              </a:gs>
              <a:gs pos="50000">
                <a:srgbClr val="336699">
                  <a:tint val="44500"/>
                  <a:satMod val="160000"/>
                </a:srgbClr>
              </a:gs>
              <a:gs pos="100000">
                <a:srgbClr val="336699">
                  <a:tint val="23500"/>
                  <a:satMod val="160000"/>
                </a:srgbClr>
              </a:gs>
            </a:gsLst>
            <a:lin ang="0" scaled="1"/>
            <a:tileRect/>
          </a:gradFill>
          <a:ln>
            <a:solidFill>
              <a:schemeClr val="accent5">
                <a:lumMod val="10000"/>
              </a:schemeClr>
            </a:solidFill>
          </a:ln>
        </p:spPr>
        <p:txBody>
          <a:bodyPr anchor="ctr"/>
          <a:lst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Narrow" pitchFamily="34" charset="0"/>
              </a:defRPr>
            </a:lvl2pPr>
            <a:lvl3pPr algn="l" rtl="0" eaLnBrk="0" fontAlgn="base" hangingPunct="0">
              <a:spcBef>
                <a:spcPct val="0"/>
              </a:spcBef>
              <a:spcAft>
                <a:spcPct val="0"/>
              </a:spcAft>
              <a:defRPr sz="2800">
                <a:solidFill>
                  <a:schemeClr val="tx1"/>
                </a:solidFill>
                <a:latin typeface="Arial Narrow" pitchFamily="34" charset="0"/>
              </a:defRPr>
            </a:lvl3pPr>
            <a:lvl4pPr algn="l" rtl="0" eaLnBrk="0" fontAlgn="base" hangingPunct="0">
              <a:spcBef>
                <a:spcPct val="0"/>
              </a:spcBef>
              <a:spcAft>
                <a:spcPct val="0"/>
              </a:spcAft>
              <a:defRPr sz="2800">
                <a:solidFill>
                  <a:schemeClr val="tx1"/>
                </a:solidFill>
                <a:latin typeface="Arial Narrow" pitchFamily="34" charset="0"/>
              </a:defRPr>
            </a:lvl4pPr>
            <a:lvl5pPr algn="l" rtl="0" eaLnBrk="0" fontAlgn="base" hangingPunct="0">
              <a:spcBef>
                <a:spcPct val="0"/>
              </a:spcBef>
              <a:spcAft>
                <a:spcPct val="0"/>
              </a:spcAft>
              <a:defRPr sz="2800">
                <a:solidFill>
                  <a:schemeClr val="tx1"/>
                </a:solidFill>
                <a:latin typeface="Arial Narrow" pitchFamily="34" charset="0"/>
              </a:defRPr>
            </a:lvl5pPr>
            <a:lvl6pPr marL="457200" algn="l" rtl="0" fontAlgn="base">
              <a:spcBef>
                <a:spcPct val="0"/>
              </a:spcBef>
              <a:spcAft>
                <a:spcPct val="0"/>
              </a:spcAft>
              <a:defRPr sz="2800">
                <a:solidFill>
                  <a:schemeClr val="tx1"/>
                </a:solidFill>
                <a:latin typeface="Arial Narrow" pitchFamily="34" charset="0"/>
              </a:defRPr>
            </a:lvl6pPr>
            <a:lvl7pPr marL="914400" algn="l" rtl="0" fontAlgn="base">
              <a:spcBef>
                <a:spcPct val="0"/>
              </a:spcBef>
              <a:spcAft>
                <a:spcPct val="0"/>
              </a:spcAft>
              <a:defRPr sz="2800">
                <a:solidFill>
                  <a:schemeClr val="tx1"/>
                </a:solidFill>
                <a:latin typeface="Arial Narrow" pitchFamily="34" charset="0"/>
              </a:defRPr>
            </a:lvl7pPr>
            <a:lvl8pPr marL="1371600" algn="l" rtl="0" fontAlgn="base">
              <a:spcBef>
                <a:spcPct val="0"/>
              </a:spcBef>
              <a:spcAft>
                <a:spcPct val="0"/>
              </a:spcAft>
              <a:defRPr sz="2800">
                <a:solidFill>
                  <a:schemeClr val="tx1"/>
                </a:solidFill>
                <a:latin typeface="Arial Narrow" pitchFamily="34" charset="0"/>
              </a:defRPr>
            </a:lvl8pPr>
            <a:lvl9pPr marL="1828800" algn="l" rtl="0" fontAlgn="base">
              <a:spcBef>
                <a:spcPct val="0"/>
              </a:spcBef>
              <a:spcAft>
                <a:spcPct val="0"/>
              </a:spcAft>
              <a:defRPr sz="2800">
                <a:solidFill>
                  <a:schemeClr val="tx1"/>
                </a:solidFill>
                <a:latin typeface="Arial Narrow" pitchFamily="34" charset="0"/>
              </a:defRPr>
            </a:lvl9pPr>
          </a:lstStyle>
          <a:p>
            <a:pPr eaLnBrk="1" hangingPunct="1">
              <a:defRPr/>
            </a:pPr>
            <a:r>
              <a:rPr lang="fr-BE" kern="0" dirty="0" smtClean="0">
                <a:solidFill>
                  <a:schemeClr val="accent5">
                    <a:lumMod val="10000"/>
                  </a:schemeClr>
                </a:solidFill>
              </a:rPr>
              <a:t>Le spéculum : encore et toujours</a:t>
            </a:r>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39</a:t>
            </a:fld>
            <a:endParaRPr lang="fr-BE"/>
          </a:p>
        </p:txBody>
      </p:sp>
    </p:spTree>
    <p:extLst>
      <p:ext uri="{BB962C8B-B14F-4D97-AF65-F5344CB8AC3E}">
        <p14:creationId xmlns:p14="http://schemas.microsoft.com/office/powerpoint/2010/main" val="16868819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44370" y="2420888"/>
            <a:ext cx="8979278" cy="3106291"/>
          </a:xfrm>
          <a:prstGeom prst="rect">
            <a:avLst/>
          </a:prstGeom>
        </p:spPr>
      </p:pic>
      <p:sp>
        <p:nvSpPr>
          <p:cNvPr id="4" name="Rectangle à coins arrondis 3"/>
          <p:cNvSpPr/>
          <p:nvPr/>
        </p:nvSpPr>
        <p:spPr>
          <a:xfrm>
            <a:off x="539552" y="260648"/>
            <a:ext cx="8208912" cy="1656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a:t>Performances moyennes de reproduction de 107.770  </a:t>
            </a:r>
            <a:r>
              <a:rPr lang="fr-BE" sz="2400" dirty="0" smtClean="0"/>
              <a:t>vaches laitières </a:t>
            </a:r>
            <a:r>
              <a:rPr lang="fr-BE" sz="2400" dirty="0"/>
              <a:t>wallonnes (2000-2012) </a:t>
            </a:r>
            <a:r>
              <a:rPr lang="fr-BE" sz="2400" dirty="0"/>
              <a:t>(3125 années troupeaux) </a:t>
            </a:r>
            <a:endParaRPr lang="fr-BE" sz="2400" dirty="0" smtClean="0"/>
          </a:p>
          <a:p>
            <a:pPr algn="ctr"/>
            <a:r>
              <a:rPr lang="fr-BE" sz="2400" dirty="0" smtClean="0"/>
              <a:t>(</a:t>
            </a:r>
            <a:r>
              <a:rPr lang="fr-BE" sz="2400" dirty="0" smtClean="0"/>
              <a:t>7300 kg /305J) (Valeurs </a:t>
            </a:r>
            <a:r>
              <a:rPr lang="fr-BE" sz="2400" dirty="0"/>
              <a:t>établies sur les seules vaches gestantes) (</a:t>
            </a:r>
            <a:r>
              <a:rPr lang="fr-BE" sz="2400" dirty="0" err="1"/>
              <a:t>Chapaux</a:t>
            </a:r>
            <a:r>
              <a:rPr lang="fr-BE" sz="2400" dirty="0"/>
              <a:t> et al. 2014)</a:t>
            </a:r>
          </a:p>
        </p:txBody>
      </p:sp>
      <p:sp>
        <p:nvSpPr>
          <p:cNvPr id="2" name="Rectangle à coins arrondis 1"/>
          <p:cNvSpPr/>
          <p:nvPr/>
        </p:nvSpPr>
        <p:spPr>
          <a:xfrm>
            <a:off x="1626364" y="4869160"/>
            <a:ext cx="3521699"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à coins arrondis 7"/>
          <p:cNvSpPr/>
          <p:nvPr/>
        </p:nvSpPr>
        <p:spPr>
          <a:xfrm>
            <a:off x="5358206" y="4869160"/>
            <a:ext cx="353427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5253134" y="2428596"/>
            <a:ext cx="3870513" cy="302433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Espace réservé du numéro de diapositive 10"/>
          <p:cNvSpPr>
            <a:spLocks noGrp="1"/>
          </p:cNvSpPr>
          <p:nvPr>
            <p:ph type="sldNum" sz="quarter" idx="12"/>
          </p:nvPr>
        </p:nvSpPr>
        <p:spPr/>
        <p:txBody>
          <a:bodyPr/>
          <a:lstStyle/>
          <a:p>
            <a:fld id="{B72B7A4D-DE3F-4347-BAA7-8C6A48B1DC3D}" type="slidenum">
              <a:rPr lang="fr-BE" smtClean="0"/>
              <a:t>4</a:t>
            </a:fld>
            <a:endParaRPr lang="fr-BE"/>
          </a:p>
        </p:txBody>
      </p:sp>
    </p:spTree>
    <p:extLst>
      <p:ext uri="{BB962C8B-B14F-4D97-AF65-F5344CB8AC3E}">
        <p14:creationId xmlns:p14="http://schemas.microsoft.com/office/powerpoint/2010/main" val="190046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323850" y="115888"/>
            <a:ext cx="8496300" cy="1008062"/>
          </a:xfrm>
          <a:solidFill>
            <a:srgbClr val="C00000"/>
          </a:solidFill>
        </p:spPr>
        <p:txBody>
          <a:bodyPr>
            <a:normAutofit fontScale="90000"/>
          </a:bodyPr>
          <a:lstStyle/>
          <a:p>
            <a:r>
              <a:rPr lang="en-GB" altLang="fr-FR" sz="2400" smtClean="0">
                <a:solidFill>
                  <a:schemeClr val="bg1"/>
                </a:solidFill>
              </a:rPr>
              <a:t>Rabinder R et al. Saliva ferning, an unorthodox estrus detection method in water buffaloes (Bubalus bubalis). </a:t>
            </a:r>
            <a:r>
              <a:rPr lang="fr-BE" altLang="fr-FR" sz="2400" smtClean="0">
                <a:solidFill>
                  <a:schemeClr val="bg1"/>
                </a:solidFill>
              </a:rPr>
              <a:t>Theriogenology 2016, 86, 1147-1145)</a:t>
            </a:r>
          </a:p>
        </p:txBody>
      </p:sp>
      <p:pic>
        <p:nvPicPr>
          <p:cNvPr id="22531"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557338"/>
            <a:ext cx="734377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6208713"/>
            <a:ext cx="8967788"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ZoneTexte 5"/>
          <p:cNvSpPr txBox="1">
            <a:spLocks noChangeArrowheads="1"/>
          </p:cNvSpPr>
          <p:nvPr/>
        </p:nvSpPr>
        <p:spPr bwMode="auto">
          <a:xfrm rot="-5400000">
            <a:off x="-1846263" y="3438526"/>
            <a:ext cx="4945063" cy="461962"/>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spcBef>
                <a:spcPct val="0"/>
              </a:spcBef>
              <a:buFontTx/>
              <a:buNone/>
            </a:pPr>
            <a:r>
              <a:rPr lang="fr-BE" altLang="fr-FR" sz="2400"/>
              <a:t>Sensibilité de détection de l’oestrus : 84 %</a:t>
            </a:r>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40</a:t>
            </a:fld>
            <a:endParaRPr lang="fr-BE"/>
          </a:p>
        </p:txBody>
      </p:sp>
    </p:spTree>
    <p:extLst>
      <p:ext uri="{BB962C8B-B14F-4D97-AF65-F5344CB8AC3E}">
        <p14:creationId xmlns:p14="http://schemas.microsoft.com/office/powerpoint/2010/main" val="24308288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7060" y="2846721"/>
            <a:ext cx="4742536" cy="3865166"/>
          </a:xfrm>
          <a:prstGeom prst="rect">
            <a:avLst/>
          </a:prstGeom>
        </p:spPr>
      </p:pic>
      <p:pic>
        <p:nvPicPr>
          <p:cNvPr id="4098" name="Picture 2" descr="D:\2 ACTIVITES ENSEIGNEMENTS\Ressources\Multimedia\Multimedia echographie RU\photos echos\E follicule vach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72404"/>
            <a:ext cx="3505200" cy="4406900"/>
          </a:xfrm>
          <a:prstGeom prst="rect">
            <a:avLst/>
          </a:prstGeom>
          <a:noFill/>
          <a:extLst>
            <a:ext uri="{909E8E84-426E-40DD-AFC4-6F175D3DCCD1}">
              <a14:hiddenFill xmlns:a14="http://schemas.microsoft.com/office/drawing/2010/main">
                <a:solidFill>
                  <a:srgbClr val="FFFFFF"/>
                </a:solidFill>
              </a14:hiddenFill>
            </a:ext>
          </a:extLst>
        </p:spPr>
      </p:pic>
      <p:sp>
        <p:nvSpPr>
          <p:cNvPr id="4" name="Forme libre 3"/>
          <p:cNvSpPr/>
          <p:nvPr/>
        </p:nvSpPr>
        <p:spPr>
          <a:xfrm>
            <a:off x="1567543" y="662681"/>
            <a:ext cx="1834715" cy="1451127"/>
          </a:xfrm>
          <a:custGeom>
            <a:avLst/>
            <a:gdLst>
              <a:gd name="connsiteX0" fmla="*/ 914400 w 1834715"/>
              <a:gd name="connsiteY0" fmla="*/ 37963 h 1451127"/>
              <a:gd name="connsiteX1" fmla="*/ 498763 w 1834715"/>
              <a:gd name="connsiteY1" fmla="*/ 26088 h 1451127"/>
              <a:gd name="connsiteX2" fmla="*/ 451262 w 1834715"/>
              <a:gd name="connsiteY2" fmla="*/ 37963 h 1451127"/>
              <a:gd name="connsiteX3" fmla="*/ 380010 w 1834715"/>
              <a:gd name="connsiteY3" fmla="*/ 61714 h 1451127"/>
              <a:gd name="connsiteX4" fmla="*/ 332509 w 1834715"/>
              <a:gd name="connsiteY4" fmla="*/ 85464 h 1451127"/>
              <a:gd name="connsiteX5" fmla="*/ 261257 w 1834715"/>
              <a:gd name="connsiteY5" fmla="*/ 144841 h 1451127"/>
              <a:gd name="connsiteX6" fmla="*/ 213756 w 1834715"/>
              <a:gd name="connsiteY6" fmla="*/ 216093 h 1451127"/>
              <a:gd name="connsiteX7" fmla="*/ 178130 w 1834715"/>
              <a:gd name="connsiteY7" fmla="*/ 322971 h 1451127"/>
              <a:gd name="connsiteX8" fmla="*/ 166254 w 1834715"/>
              <a:gd name="connsiteY8" fmla="*/ 358597 h 1451127"/>
              <a:gd name="connsiteX9" fmla="*/ 130628 w 1834715"/>
              <a:gd name="connsiteY9" fmla="*/ 429849 h 1451127"/>
              <a:gd name="connsiteX10" fmla="*/ 106878 w 1834715"/>
              <a:gd name="connsiteY10" fmla="*/ 465475 h 1451127"/>
              <a:gd name="connsiteX11" fmla="*/ 95002 w 1834715"/>
              <a:gd name="connsiteY11" fmla="*/ 501101 h 1451127"/>
              <a:gd name="connsiteX12" fmla="*/ 35626 w 1834715"/>
              <a:gd name="connsiteY12" fmla="*/ 584228 h 1451127"/>
              <a:gd name="connsiteX13" fmla="*/ 0 w 1834715"/>
              <a:gd name="connsiteY13" fmla="*/ 702981 h 1451127"/>
              <a:gd name="connsiteX14" fmla="*/ 11875 w 1834715"/>
              <a:gd name="connsiteY14" fmla="*/ 869236 h 1451127"/>
              <a:gd name="connsiteX15" fmla="*/ 47501 w 1834715"/>
              <a:gd name="connsiteY15" fmla="*/ 892987 h 1451127"/>
              <a:gd name="connsiteX16" fmla="*/ 59376 w 1834715"/>
              <a:gd name="connsiteY16" fmla="*/ 928613 h 1451127"/>
              <a:gd name="connsiteX17" fmla="*/ 118753 w 1834715"/>
              <a:gd name="connsiteY17" fmla="*/ 999864 h 1451127"/>
              <a:gd name="connsiteX18" fmla="*/ 142504 w 1834715"/>
              <a:gd name="connsiteY18" fmla="*/ 1071116 h 1451127"/>
              <a:gd name="connsiteX19" fmla="*/ 154379 w 1834715"/>
              <a:gd name="connsiteY19" fmla="*/ 1106742 h 1451127"/>
              <a:gd name="connsiteX20" fmla="*/ 178130 w 1834715"/>
              <a:gd name="connsiteY20" fmla="*/ 1142368 h 1451127"/>
              <a:gd name="connsiteX21" fmla="*/ 261257 w 1834715"/>
              <a:gd name="connsiteY21" fmla="*/ 1225496 h 1451127"/>
              <a:gd name="connsiteX22" fmla="*/ 296883 w 1834715"/>
              <a:gd name="connsiteY22" fmla="*/ 1249246 h 1451127"/>
              <a:gd name="connsiteX23" fmla="*/ 320634 w 1834715"/>
              <a:gd name="connsiteY23" fmla="*/ 1284872 h 1451127"/>
              <a:gd name="connsiteX24" fmla="*/ 391886 w 1834715"/>
              <a:gd name="connsiteY24" fmla="*/ 1332374 h 1451127"/>
              <a:gd name="connsiteX25" fmla="*/ 415636 w 1834715"/>
              <a:gd name="connsiteY25" fmla="*/ 1368000 h 1451127"/>
              <a:gd name="connsiteX26" fmla="*/ 451262 w 1834715"/>
              <a:gd name="connsiteY26" fmla="*/ 1379875 h 1451127"/>
              <a:gd name="connsiteX27" fmla="*/ 498763 w 1834715"/>
              <a:gd name="connsiteY27" fmla="*/ 1403625 h 1451127"/>
              <a:gd name="connsiteX28" fmla="*/ 593766 w 1834715"/>
              <a:gd name="connsiteY28" fmla="*/ 1427376 h 1451127"/>
              <a:gd name="connsiteX29" fmla="*/ 688769 w 1834715"/>
              <a:gd name="connsiteY29" fmla="*/ 1451127 h 1451127"/>
              <a:gd name="connsiteX30" fmla="*/ 938151 w 1834715"/>
              <a:gd name="connsiteY30" fmla="*/ 1439251 h 1451127"/>
              <a:gd name="connsiteX31" fmla="*/ 985652 w 1834715"/>
              <a:gd name="connsiteY31" fmla="*/ 1427376 h 1451127"/>
              <a:gd name="connsiteX32" fmla="*/ 1104405 w 1834715"/>
              <a:gd name="connsiteY32" fmla="*/ 1391750 h 1451127"/>
              <a:gd name="connsiteX33" fmla="*/ 1175657 w 1834715"/>
              <a:gd name="connsiteY33" fmla="*/ 1344249 h 1451127"/>
              <a:gd name="connsiteX34" fmla="*/ 1211283 w 1834715"/>
              <a:gd name="connsiteY34" fmla="*/ 1320498 h 1451127"/>
              <a:gd name="connsiteX35" fmla="*/ 1235034 w 1834715"/>
              <a:gd name="connsiteY35" fmla="*/ 1284872 h 1451127"/>
              <a:gd name="connsiteX36" fmla="*/ 1246909 w 1834715"/>
              <a:gd name="connsiteY36" fmla="*/ 1249246 h 1451127"/>
              <a:gd name="connsiteX37" fmla="*/ 1282535 w 1834715"/>
              <a:gd name="connsiteY37" fmla="*/ 1225496 h 1451127"/>
              <a:gd name="connsiteX38" fmla="*/ 1294410 w 1834715"/>
              <a:gd name="connsiteY38" fmla="*/ 1189870 h 1451127"/>
              <a:gd name="connsiteX39" fmla="*/ 1330036 w 1834715"/>
              <a:gd name="connsiteY39" fmla="*/ 1154244 h 1451127"/>
              <a:gd name="connsiteX40" fmla="*/ 1353787 w 1834715"/>
              <a:gd name="connsiteY40" fmla="*/ 1118618 h 1451127"/>
              <a:gd name="connsiteX41" fmla="*/ 1389413 w 1834715"/>
              <a:gd name="connsiteY41" fmla="*/ 1082992 h 1451127"/>
              <a:gd name="connsiteX42" fmla="*/ 1436914 w 1834715"/>
              <a:gd name="connsiteY42" fmla="*/ 1011740 h 1451127"/>
              <a:gd name="connsiteX43" fmla="*/ 1460665 w 1834715"/>
              <a:gd name="connsiteY43" fmla="*/ 976114 h 1451127"/>
              <a:gd name="connsiteX44" fmla="*/ 1496291 w 1834715"/>
              <a:gd name="connsiteY44" fmla="*/ 940488 h 1451127"/>
              <a:gd name="connsiteX45" fmla="*/ 1543792 w 1834715"/>
              <a:gd name="connsiteY45" fmla="*/ 869236 h 1451127"/>
              <a:gd name="connsiteX46" fmla="*/ 1603169 w 1834715"/>
              <a:gd name="connsiteY46" fmla="*/ 797984 h 1451127"/>
              <a:gd name="connsiteX47" fmla="*/ 1638795 w 1834715"/>
              <a:gd name="connsiteY47" fmla="*/ 762358 h 1451127"/>
              <a:gd name="connsiteX48" fmla="*/ 1698171 w 1834715"/>
              <a:gd name="connsiteY48" fmla="*/ 691106 h 1451127"/>
              <a:gd name="connsiteX49" fmla="*/ 1721922 w 1834715"/>
              <a:gd name="connsiteY49" fmla="*/ 643605 h 1451127"/>
              <a:gd name="connsiteX50" fmla="*/ 1757548 w 1834715"/>
              <a:gd name="connsiteY50" fmla="*/ 607979 h 1451127"/>
              <a:gd name="connsiteX51" fmla="*/ 1805049 w 1834715"/>
              <a:gd name="connsiteY51" fmla="*/ 536727 h 1451127"/>
              <a:gd name="connsiteX52" fmla="*/ 1828800 w 1834715"/>
              <a:gd name="connsiteY52" fmla="*/ 465475 h 1451127"/>
              <a:gd name="connsiteX53" fmla="*/ 1793174 w 1834715"/>
              <a:gd name="connsiteY53" fmla="*/ 192342 h 1451127"/>
              <a:gd name="connsiteX54" fmla="*/ 1757548 w 1834715"/>
              <a:gd name="connsiteY54" fmla="*/ 168592 h 1451127"/>
              <a:gd name="connsiteX55" fmla="*/ 1733797 w 1834715"/>
              <a:gd name="connsiteY55" fmla="*/ 132966 h 1451127"/>
              <a:gd name="connsiteX56" fmla="*/ 1662545 w 1834715"/>
              <a:gd name="connsiteY56" fmla="*/ 97340 h 1451127"/>
              <a:gd name="connsiteX57" fmla="*/ 1626919 w 1834715"/>
              <a:gd name="connsiteY57" fmla="*/ 73589 h 1451127"/>
              <a:gd name="connsiteX58" fmla="*/ 1543792 w 1834715"/>
              <a:gd name="connsiteY58" fmla="*/ 61714 h 1451127"/>
              <a:gd name="connsiteX59" fmla="*/ 1163782 w 1834715"/>
              <a:gd name="connsiteY59" fmla="*/ 49838 h 1451127"/>
              <a:gd name="connsiteX60" fmla="*/ 1116280 w 1834715"/>
              <a:gd name="connsiteY60" fmla="*/ 37963 h 1451127"/>
              <a:gd name="connsiteX61" fmla="*/ 985652 w 1834715"/>
              <a:gd name="connsiteY61" fmla="*/ 2337 h 1451127"/>
              <a:gd name="connsiteX62" fmla="*/ 795647 w 1834715"/>
              <a:gd name="connsiteY62" fmla="*/ 2337 h 145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834715" h="1451127">
                <a:moveTo>
                  <a:pt x="914400" y="37963"/>
                </a:moveTo>
                <a:cubicBezTo>
                  <a:pt x="739518" y="-20329"/>
                  <a:pt x="843672" y="5185"/>
                  <a:pt x="498763" y="26088"/>
                </a:cubicBezTo>
                <a:cubicBezTo>
                  <a:pt x="482472" y="27075"/>
                  <a:pt x="466895" y="33273"/>
                  <a:pt x="451262" y="37963"/>
                </a:cubicBezTo>
                <a:cubicBezTo>
                  <a:pt x="427282" y="45157"/>
                  <a:pt x="402402" y="50518"/>
                  <a:pt x="380010" y="61714"/>
                </a:cubicBezTo>
                <a:cubicBezTo>
                  <a:pt x="364176" y="69631"/>
                  <a:pt x="347879" y="76681"/>
                  <a:pt x="332509" y="85464"/>
                </a:cubicBezTo>
                <a:cubicBezTo>
                  <a:pt x="305065" y="101146"/>
                  <a:pt x="280905" y="119579"/>
                  <a:pt x="261257" y="144841"/>
                </a:cubicBezTo>
                <a:cubicBezTo>
                  <a:pt x="243732" y="167373"/>
                  <a:pt x="222783" y="189013"/>
                  <a:pt x="213756" y="216093"/>
                </a:cubicBezTo>
                <a:lnTo>
                  <a:pt x="178130" y="322971"/>
                </a:lnTo>
                <a:cubicBezTo>
                  <a:pt x="174171" y="334846"/>
                  <a:pt x="173197" y="348181"/>
                  <a:pt x="166254" y="358597"/>
                </a:cubicBezTo>
                <a:cubicBezTo>
                  <a:pt x="98190" y="460695"/>
                  <a:pt x="179794" y="331517"/>
                  <a:pt x="130628" y="429849"/>
                </a:cubicBezTo>
                <a:cubicBezTo>
                  <a:pt x="124245" y="442614"/>
                  <a:pt x="113261" y="452710"/>
                  <a:pt x="106878" y="465475"/>
                </a:cubicBezTo>
                <a:cubicBezTo>
                  <a:pt x="101280" y="476671"/>
                  <a:pt x="100600" y="489905"/>
                  <a:pt x="95002" y="501101"/>
                </a:cubicBezTo>
                <a:cubicBezTo>
                  <a:pt x="86317" y="518470"/>
                  <a:pt x="43699" y="573464"/>
                  <a:pt x="35626" y="584228"/>
                </a:cubicBezTo>
                <a:cubicBezTo>
                  <a:pt x="6714" y="670963"/>
                  <a:pt x="17947" y="631192"/>
                  <a:pt x="0" y="702981"/>
                </a:cubicBezTo>
                <a:cubicBezTo>
                  <a:pt x="3958" y="758399"/>
                  <a:pt x="-1600" y="815335"/>
                  <a:pt x="11875" y="869236"/>
                </a:cubicBezTo>
                <a:cubicBezTo>
                  <a:pt x="15337" y="883082"/>
                  <a:pt x="38585" y="881842"/>
                  <a:pt x="47501" y="892987"/>
                </a:cubicBezTo>
                <a:cubicBezTo>
                  <a:pt x="55321" y="902762"/>
                  <a:pt x="53778" y="917417"/>
                  <a:pt x="59376" y="928613"/>
                </a:cubicBezTo>
                <a:cubicBezTo>
                  <a:pt x="75908" y="961676"/>
                  <a:pt x="92492" y="973603"/>
                  <a:pt x="118753" y="999864"/>
                </a:cubicBezTo>
                <a:lnTo>
                  <a:pt x="142504" y="1071116"/>
                </a:lnTo>
                <a:cubicBezTo>
                  <a:pt x="146462" y="1082991"/>
                  <a:pt x="147435" y="1096327"/>
                  <a:pt x="154379" y="1106742"/>
                </a:cubicBezTo>
                <a:lnTo>
                  <a:pt x="178130" y="1142368"/>
                </a:lnTo>
                <a:cubicBezTo>
                  <a:pt x="199031" y="1205074"/>
                  <a:pt x="179590" y="1171051"/>
                  <a:pt x="261257" y="1225496"/>
                </a:cubicBezTo>
                <a:lnTo>
                  <a:pt x="296883" y="1249246"/>
                </a:lnTo>
                <a:cubicBezTo>
                  <a:pt x="304800" y="1261121"/>
                  <a:pt x="309893" y="1275474"/>
                  <a:pt x="320634" y="1284872"/>
                </a:cubicBezTo>
                <a:cubicBezTo>
                  <a:pt x="342116" y="1303669"/>
                  <a:pt x="391886" y="1332374"/>
                  <a:pt x="391886" y="1332374"/>
                </a:cubicBezTo>
                <a:cubicBezTo>
                  <a:pt x="399803" y="1344249"/>
                  <a:pt x="404491" y="1359084"/>
                  <a:pt x="415636" y="1368000"/>
                </a:cubicBezTo>
                <a:cubicBezTo>
                  <a:pt x="425411" y="1375820"/>
                  <a:pt x="439756" y="1374944"/>
                  <a:pt x="451262" y="1379875"/>
                </a:cubicBezTo>
                <a:cubicBezTo>
                  <a:pt x="467533" y="1386848"/>
                  <a:pt x="481969" y="1398027"/>
                  <a:pt x="498763" y="1403625"/>
                </a:cubicBezTo>
                <a:cubicBezTo>
                  <a:pt x="529730" y="1413947"/>
                  <a:pt x="562799" y="1417054"/>
                  <a:pt x="593766" y="1427376"/>
                </a:cubicBezTo>
                <a:cubicBezTo>
                  <a:pt x="648541" y="1445634"/>
                  <a:pt x="617117" y="1436796"/>
                  <a:pt x="688769" y="1451127"/>
                </a:cubicBezTo>
                <a:cubicBezTo>
                  <a:pt x="771896" y="1447168"/>
                  <a:pt x="855195" y="1445888"/>
                  <a:pt x="938151" y="1439251"/>
                </a:cubicBezTo>
                <a:cubicBezTo>
                  <a:pt x="954420" y="1437949"/>
                  <a:pt x="970019" y="1432066"/>
                  <a:pt x="985652" y="1427376"/>
                </a:cubicBezTo>
                <a:cubicBezTo>
                  <a:pt x="1130211" y="1384008"/>
                  <a:pt x="994920" y="1419121"/>
                  <a:pt x="1104405" y="1391750"/>
                </a:cubicBezTo>
                <a:lnTo>
                  <a:pt x="1175657" y="1344249"/>
                </a:lnTo>
                <a:lnTo>
                  <a:pt x="1211283" y="1320498"/>
                </a:lnTo>
                <a:cubicBezTo>
                  <a:pt x="1219200" y="1308623"/>
                  <a:pt x="1228651" y="1297638"/>
                  <a:pt x="1235034" y="1284872"/>
                </a:cubicBezTo>
                <a:cubicBezTo>
                  <a:pt x="1240632" y="1273676"/>
                  <a:pt x="1239089" y="1259021"/>
                  <a:pt x="1246909" y="1249246"/>
                </a:cubicBezTo>
                <a:cubicBezTo>
                  <a:pt x="1255825" y="1238101"/>
                  <a:pt x="1270660" y="1233413"/>
                  <a:pt x="1282535" y="1225496"/>
                </a:cubicBezTo>
                <a:cubicBezTo>
                  <a:pt x="1286493" y="1213621"/>
                  <a:pt x="1287466" y="1200285"/>
                  <a:pt x="1294410" y="1189870"/>
                </a:cubicBezTo>
                <a:cubicBezTo>
                  <a:pt x="1303726" y="1175896"/>
                  <a:pt x="1319285" y="1167146"/>
                  <a:pt x="1330036" y="1154244"/>
                </a:cubicBezTo>
                <a:cubicBezTo>
                  <a:pt x="1339173" y="1143280"/>
                  <a:pt x="1344650" y="1129582"/>
                  <a:pt x="1353787" y="1118618"/>
                </a:cubicBezTo>
                <a:cubicBezTo>
                  <a:pt x="1364538" y="1105716"/>
                  <a:pt x="1379102" y="1096249"/>
                  <a:pt x="1389413" y="1082992"/>
                </a:cubicBezTo>
                <a:cubicBezTo>
                  <a:pt x="1406938" y="1060460"/>
                  <a:pt x="1421080" y="1035491"/>
                  <a:pt x="1436914" y="1011740"/>
                </a:cubicBezTo>
                <a:cubicBezTo>
                  <a:pt x="1444831" y="999865"/>
                  <a:pt x="1450573" y="986206"/>
                  <a:pt x="1460665" y="976114"/>
                </a:cubicBezTo>
                <a:cubicBezTo>
                  <a:pt x="1472540" y="964239"/>
                  <a:pt x="1485980" y="953745"/>
                  <a:pt x="1496291" y="940488"/>
                </a:cubicBezTo>
                <a:cubicBezTo>
                  <a:pt x="1513816" y="917956"/>
                  <a:pt x="1523608" y="889420"/>
                  <a:pt x="1543792" y="869236"/>
                </a:cubicBezTo>
                <a:cubicBezTo>
                  <a:pt x="1647874" y="765154"/>
                  <a:pt x="1520503" y="897183"/>
                  <a:pt x="1603169" y="797984"/>
                </a:cubicBezTo>
                <a:cubicBezTo>
                  <a:pt x="1613920" y="785082"/>
                  <a:pt x="1626920" y="774233"/>
                  <a:pt x="1638795" y="762358"/>
                </a:cubicBezTo>
                <a:cubicBezTo>
                  <a:pt x="1710562" y="618821"/>
                  <a:pt x="1614249" y="791812"/>
                  <a:pt x="1698171" y="691106"/>
                </a:cubicBezTo>
                <a:cubicBezTo>
                  <a:pt x="1709504" y="677506"/>
                  <a:pt x="1711632" y="658010"/>
                  <a:pt x="1721922" y="643605"/>
                </a:cubicBezTo>
                <a:cubicBezTo>
                  <a:pt x="1731684" y="629939"/>
                  <a:pt x="1745673" y="619854"/>
                  <a:pt x="1757548" y="607979"/>
                </a:cubicBezTo>
                <a:cubicBezTo>
                  <a:pt x="1796833" y="490122"/>
                  <a:pt x="1730923" y="670153"/>
                  <a:pt x="1805049" y="536727"/>
                </a:cubicBezTo>
                <a:cubicBezTo>
                  <a:pt x="1817207" y="514842"/>
                  <a:pt x="1828800" y="465475"/>
                  <a:pt x="1828800" y="465475"/>
                </a:cubicBezTo>
                <a:cubicBezTo>
                  <a:pt x="1826110" y="411668"/>
                  <a:pt x="1859113" y="258280"/>
                  <a:pt x="1793174" y="192342"/>
                </a:cubicBezTo>
                <a:cubicBezTo>
                  <a:pt x="1783082" y="182250"/>
                  <a:pt x="1769423" y="176509"/>
                  <a:pt x="1757548" y="168592"/>
                </a:cubicBezTo>
                <a:cubicBezTo>
                  <a:pt x="1749631" y="156717"/>
                  <a:pt x="1743889" y="143058"/>
                  <a:pt x="1733797" y="132966"/>
                </a:cubicBezTo>
                <a:cubicBezTo>
                  <a:pt x="1710775" y="109944"/>
                  <a:pt x="1691522" y="106999"/>
                  <a:pt x="1662545" y="97340"/>
                </a:cubicBezTo>
                <a:cubicBezTo>
                  <a:pt x="1650670" y="89423"/>
                  <a:pt x="1640590" y="77690"/>
                  <a:pt x="1626919" y="73589"/>
                </a:cubicBezTo>
                <a:cubicBezTo>
                  <a:pt x="1600109" y="65546"/>
                  <a:pt x="1571746" y="63148"/>
                  <a:pt x="1543792" y="61714"/>
                </a:cubicBezTo>
                <a:cubicBezTo>
                  <a:pt x="1417226" y="55223"/>
                  <a:pt x="1290452" y="53797"/>
                  <a:pt x="1163782" y="49838"/>
                </a:cubicBezTo>
                <a:cubicBezTo>
                  <a:pt x="1147948" y="45880"/>
                  <a:pt x="1131973" y="42447"/>
                  <a:pt x="1116280" y="37963"/>
                </a:cubicBezTo>
                <a:cubicBezTo>
                  <a:pt x="1067857" y="24128"/>
                  <a:pt x="1045416" y="7317"/>
                  <a:pt x="985652" y="2337"/>
                </a:cubicBezTo>
                <a:cubicBezTo>
                  <a:pt x="922536" y="-2923"/>
                  <a:pt x="858982" y="2337"/>
                  <a:pt x="795647" y="2337"/>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Forme libre 4"/>
          <p:cNvSpPr/>
          <p:nvPr/>
        </p:nvSpPr>
        <p:spPr>
          <a:xfrm>
            <a:off x="1888177" y="1175657"/>
            <a:ext cx="919747" cy="795647"/>
          </a:xfrm>
          <a:custGeom>
            <a:avLst/>
            <a:gdLst>
              <a:gd name="connsiteX0" fmla="*/ 391885 w 919747"/>
              <a:gd name="connsiteY0" fmla="*/ 0 h 795647"/>
              <a:gd name="connsiteX1" fmla="*/ 261257 w 919747"/>
              <a:gd name="connsiteY1" fmla="*/ 35626 h 795647"/>
              <a:gd name="connsiteX2" fmla="*/ 225631 w 919747"/>
              <a:gd name="connsiteY2" fmla="*/ 47501 h 795647"/>
              <a:gd name="connsiteX3" fmla="*/ 154379 w 919747"/>
              <a:gd name="connsiteY3" fmla="*/ 95003 h 795647"/>
              <a:gd name="connsiteX4" fmla="*/ 118753 w 919747"/>
              <a:gd name="connsiteY4" fmla="*/ 118753 h 795647"/>
              <a:gd name="connsiteX5" fmla="*/ 71252 w 919747"/>
              <a:gd name="connsiteY5" fmla="*/ 201881 h 795647"/>
              <a:gd name="connsiteX6" fmla="*/ 23750 w 919747"/>
              <a:gd name="connsiteY6" fmla="*/ 273133 h 795647"/>
              <a:gd name="connsiteX7" fmla="*/ 0 w 919747"/>
              <a:gd name="connsiteY7" fmla="*/ 308759 h 795647"/>
              <a:gd name="connsiteX8" fmla="*/ 11875 w 919747"/>
              <a:gd name="connsiteY8" fmla="*/ 486888 h 795647"/>
              <a:gd name="connsiteX9" fmla="*/ 23750 w 919747"/>
              <a:gd name="connsiteY9" fmla="*/ 522514 h 795647"/>
              <a:gd name="connsiteX10" fmla="*/ 59376 w 919747"/>
              <a:gd name="connsiteY10" fmla="*/ 546265 h 795647"/>
              <a:gd name="connsiteX11" fmla="*/ 83127 w 919747"/>
              <a:gd name="connsiteY11" fmla="*/ 581891 h 795647"/>
              <a:gd name="connsiteX12" fmla="*/ 142504 w 919747"/>
              <a:gd name="connsiteY12" fmla="*/ 688769 h 795647"/>
              <a:gd name="connsiteX13" fmla="*/ 178129 w 919747"/>
              <a:gd name="connsiteY13" fmla="*/ 700644 h 795647"/>
              <a:gd name="connsiteX14" fmla="*/ 261257 w 919747"/>
              <a:gd name="connsiteY14" fmla="*/ 760021 h 795647"/>
              <a:gd name="connsiteX15" fmla="*/ 332509 w 919747"/>
              <a:gd name="connsiteY15" fmla="*/ 783772 h 795647"/>
              <a:gd name="connsiteX16" fmla="*/ 368135 w 919747"/>
              <a:gd name="connsiteY16" fmla="*/ 795647 h 795647"/>
              <a:gd name="connsiteX17" fmla="*/ 617517 w 919747"/>
              <a:gd name="connsiteY17" fmla="*/ 783772 h 795647"/>
              <a:gd name="connsiteX18" fmla="*/ 653142 w 919747"/>
              <a:gd name="connsiteY18" fmla="*/ 771896 h 795647"/>
              <a:gd name="connsiteX19" fmla="*/ 712519 w 919747"/>
              <a:gd name="connsiteY19" fmla="*/ 724395 h 795647"/>
              <a:gd name="connsiteX20" fmla="*/ 736270 w 919747"/>
              <a:gd name="connsiteY20" fmla="*/ 688769 h 795647"/>
              <a:gd name="connsiteX21" fmla="*/ 807522 w 919747"/>
              <a:gd name="connsiteY21" fmla="*/ 641268 h 795647"/>
              <a:gd name="connsiteX22" fmla="*/ 866898 w 919747"/>
              <a:gd name="connsiteY22" fmla="*/ 534390 h 795647"/>
              <a:gd name="connsiteX23" fmla="*/ 890649 w 919747"/>
              <a:gd name="connsiteY23" fmla="*/ 498764 h 795647"/>
              <a:gd name="connsiteX24" fmla="*/ 902524 w 919747"/>
              <a:gd name="connsiteY24" fmla="*/ 249382 h 795647"/>
              <a:gd name="connsiteX25" fmla="*/ 878774 w 919747"/>
              <a:gd name="connsiteY25" fmla="*/ 154379 h 795647"/>
              <a:gd name="connsiteX26" fmla="*/ 866898 w 919747"/>
              <a:gd name="connsiteY26" fmla="*/ 118753 h 795647"/>
              <a:gd name="connsiteX27" fmla="*/ 760020 w 919747"/>
              <a:gd name="connsiteY27" fmla="*/ 35626 h 795647"/>
              <a:gd name="connsiteX28" fmla="*/ 641267 w 919747"/>
              <a:gd name="connsiteY28" fmla="*/ 11875 h 795647"/>
              <a:gd name="connsiteX29" fmla="*/ 296883 w 919747"/>
              <a:gd name="connsiteY29" fmla="*/ 23751 h 79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9747" h="795647">
                <a:moveTo>
                  <a:pt x="391885" y="0"/>
                </a:moveTo>
                <a:cubicBezTo>
                  <a:pt x="307957" y="16785"/>
                  <a:pt x="351660" y="5492"/>
                  <a:pt x="261257" y="35626"/>
                </a:cubicBezTo>
                <a:lnTo>
                  <a:pt x="225631" y="47501"/>
                </a:lnTo>
                <a:lnTo>
                  <a:pt x="154379" y="95003"/>
                </a:lnTo>
                <a:lnTo>
                  <a:pt x="118753" y="118753"/>
                </a:lnTo>
                <a:cubicBezTo>
                  <a:pt x="36593" y="241992"/>
                  <a:pt x="161652" y="51213"/>
                  <a:pt x="71252" y="201881"/>
                </a:cubicBezTo>
                <a:cubicBezTo>
                  <a:pt x="56566" y="226358"/>
                  <a:pt x="39584" y="249382"/>
                  <a:pt x="23750" y="273133"/>
                </a:cubicBezTo>
                <a:lnTo>
                  <a:pt x="0" y="308759"/>
                </a:lnTo>
                <a:cubicBezTo>
                  <a:pt x="3958" y="368135"/>
                  <a:pt x="5304" y="427744"/>
                  <a:pt x="11875" y="486888"/>
                </a:cubicBezTo>
                <a:cubicBezTo>
                  <a:pt x="13257" y="499329"/>
                  <a:pt x="15930" y="512739"/>
                  <a:pt x="23750" y="522514"/>
                </a:cubicBezTo>
                <a:cubicBezTo>
                  <a:pt x="32666" y="533659"/>
                  <a:pt x="47501" y="538348"/>
                  <a:pt x="59376" y="546265"/>
                </a:cubicBezTo>
                <a:cubicBezTo>
                  <a:pt x="67293" y="558140"/>
                  <a:pt x="77330" y="568849"/>
                  <a:pt x="83127" y="581891"/>
                </a:cubicBezTo>
                <a:cubicBezTo>
                  <a:pt x="109219" y="640596"/>
                  <a:pt x="91168" y="654545"/>
                  <a:pt x="142504" y="688769"/>
                </a:cubicBezTo>
                <a:cubicBezTo>
                  <a:pt x="152919" y="695712"/>
                  <a:pt x="166254" y="696686"/>
                  <a:pt x="178129" y="700644"/>
                </a:cubicBezTo>
                <a:cubicBezTo>
                  <a:pt x="184506" y="705426"/>
                  <a:pt x="247052" y="753708"/>
                  <a:pt x="261257" y="760021"/>
                </a:cubicBezTo>
                <a:cubicBezTo>
                  <a:pt x="284135" y="770189"/>
                  <a:pt x="308758" y="775855"/>
                  <a:pt x="332509" y="783772"/>
                </a:cubicBezTo>
                <a:lnTo>
                  <a:pt x="368135" y="795647"/>
                </a:lnTo>
                <a:cubicBezTo>
                  <a:pt x="451262" y="791689"/>
                  <a:pt x="534583" y="790683"/>
                  <a:pt x="617517" y="783772"/>
                </a:cubicBezTo>
                <a:cubicBezTo>
                  <a:pt x="629991" y="782732"/>
                  <a:pt x="643368" y="779716"/>
                  <a:pt x="653142" y="771896"/>
                </a:cubicBezTo>
                <a:cubicBezTo>
                  <a:pt x="729873" y="710510"/>
                  <a:pt x="622977" y="754242"/>
                  <a:pt x="712519" y="724395"/>
                </a:cubicBezTo>
                <a:cubicBezTo>
                  <a:pt x="720436" y="712520"/>
                  <a:pt x="725529" y="698167"/>
                  <a:pt x="736270" y="688769"/>
                </a:cubicBezTo>
                <a:cubicBezTo>
                  <a:pt x="757752" y="669972"/>
                  <a:pt x="807522" y="641268"/>
                  <a:pt x="807522" y="641268"/>
                </a:cubicBezTo>
                <a:cubicBezTo>
                  <a:pt x="828423" y="578563"/>
                  <a:pt x="812454" y="616056"/>
                  <a:pt x="866898" y="534390"/>
                </a:cubicBezTo>
                <a:lnTo>
                  <a:pt x="890649" y="498764"/>
                </a:lnTo>
                <a:cubicBezTo>
                  <a:pt x="929302" y="382806"/>
                  <a:pt x="925374" y="424566"/>
                  <a:pt x="902524" y="249382"/>
                </a:cubicBezTo>
                <a:cubicBezTo>
                  <a:pt x="898302" y="217014"/>
                  <a:pt x="889097" y="185346"/>
                  <a:pt x="878774" y="154379"/>
                </a:cubicBezTo>
                <a:cubicBezTo>
                  <a:pt x="874815" y="142504"/>
                  <a:pt x="874583" y="128634"/>
                  <a:pt x="866898" y="118753"/>
                </a:cubicBezTo>
                <a:cubicBezTo>
                  <a:pt x="826094" y="66291"/>
                  <a:pt x="812865" y="47821"/>
                  <a:pt x="760020" y="35626"/>
                </a:cubicBezTo>
                <a:cubicBezTo>
                  <a:pt x="720686" y="26549"/>
                  <a:pt x="641267" y="11875"/>
                  <a:pt x="641267" y="11875"/>
                </a:cubicBezTo>
                <a:lnTo>
                  <a:pt x="296883" y="23751"/>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p:cNvSpPr txBox="1"/>
          <p:nvPr/>
        </p:nvSpPr>
        <p:spPr>
          <a:xfrm>
            <a:off x="4067944" y="320928"/>
            <a:ext cx="3258264" cy="461665"/>
          </a:xfrm>
          <a:prstGeom prst="rect">
            <a:avLst/>
          </a:prstGeom>
          <a:noFill/>
          <a:ln>
            <a:solidFill>
              <a:schemeClr val="tx1"/>
            </a:solidFill>
          </a:ln>
        </p:spPr>
        <p:txBody>
          <a:bodyPr wrap="none" rtlCol="0">
            <a:spAutoFit/>
          </a:bodyPr>
          <a:lstStyle/>
          <a:p>
            <a:r>
              <a:rPr lang="fr-BE" sz="2400" dirty="0" smtClean="0"/>
              <a:t>Echographie du follicule</a:t>
            </a:r>
            <a:endParaRPr lang="fr-BE" sz="2400" dirty="0"/>
          </a:p>
        </p:txBody>
      </p:sp>
      <p:sp>
        <p:nvSpPr>
          <p:cNvPr id="8" name="ZoneTexte 7"/>
          <p:cNvSpPr txBox="1"/>
          <p:nvPr/>
        </p:nvSpPr>
        <p:spPr>
          <a:xfrm>
            <a:off x="4287060" y="2114189"/>
            <a:ext cx="4461991" cy="461665"/>
          </a:xfrm>
          <a:prstGeom prst="rect">
            <a:avLst/>
          </a:prstGeom>
          <a:noFill/>
          <a:ln>
            <a:solidFill>
              <a:schemeClr val="tx1"/>
            </a:solidFill>
          </a:ln>
        </p:spPr>
        <p:txBody>
          <a:bodyPr wrap="none" rtlCol="0">
            <a:spAutoFit/>
          </a:bodyPr>
          <a:lstStyle/>
          <a:p>
            <a:r>
              <a:rPr lang="fr-BE" sz="2400" dirty="0" smtClean="0"/>
              <a:t>Echo-Doppler du follicule (F </a:t>
            </a:r>
            <a:r>
              <a:rPr lang="fr-BE" sz="2400" dirty="0" err="1" smtClean="0"/>
              <a:t>Pruiti</a:t>
            </a:r>
            <a:r>
              <a:rPr lang="fr-BE" sz="2400" dirty="0" smtClean="0"/>
              <a:t>)</a:t>
            </a:r>
            <a:endParaRPr lang="fr-BE" sz="2400" dirty="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41</a:t>
            </a:fld>
            <a:endParaRPr lang="fr-BE"/>
          </a:p>
        </p:txBody>
      </p:sp>
    </p:spTree>
    <p:extLst>
      <p:ext uri="{BB962C8B-B14F-4D97-AF65-F5344CB8AC3E}">
        <p14:creationId xmlns:p14="http://schemas.microsoft.com/office/powerpoint/2010/main" val="291307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24744"/>
            <a:ext cx="7848872" cy="5326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2009025" y="332656"/>
            <a:ext cx="5485989" cy="461665"/>
          </a:xfrm>
          <a:prstGeom prst="rect">
            <a:avLst/>
          </a:prstGeom>
          <a:noFill/>
          <a:ln>
            <a:solidFill>
              <a:schemeClr val="tx1"/>
            </a:solidFill>
          </a:ln>
        </p:spPr>
        <p:txBody>
          <a:bodyPr wrap="none" rtlCol="0">
            <a:spAutoFit/>
          </a:bodyPr>
          <a:lstStyle/>
          <a:p>
            <a:r>
              <a:rPr lang="fr-BE" sz="2400" dirty="0" err="1" smtClean="0"/>
              <a:t>Intraluminal</a:t>
            </a:r>
            <a:r>
              <a:rPr lang="fr-BE" sz="2400" dirty="0" smtClean="0"/>
              <a:t> </a:t>
            </a:r>
            <a:r>
              <a:rPr lang="fr-BE" sz="2400" dirty="0" err="1" smtClean="0"/>
              <a:t>uterine</a:t>
            </a:r>
            <a:r>
              <a:rPr lang="fr-BE" sz="2400" dirty="0" smtClean="0"/>
              <a:t> </a:t>
            </a:r>
            <a:r>
              <a:rPr lang="fr-BE" sz="2400" dirty="0" err="1" smtClean="0"/>
              <a:t>fluid</a:t>
            </a:r>
            <a:r>
              <a:rPr lang="fr-BE" sz="2400" dirty="0" smtClean="0"/>
              <a:t> (</a:t>
            </a:r>
            <a:r>
              <a:rPr lang="fr-BE" sz="2400" dirty="0" err="1" smtClean="0"/>
              <a:t>BCF</a:t>
            </a:r>
            <a:r>
              <a:rPr lang="fr-BE" sz="2400" dirty="0" smtClean="0"/>
              <a:t> </a:t>
            </a:r>
            <a:r>
              <a:rPr lang="fr-BE" sz="2400" dirty="0" err="1" smtClean="0"/>
              <a:t>technology</a:t>
            </a:r>
            <a:r>
              <a:rPr lang="fr-BE" sz="2400" dirty="0" smtClean="0"/>
              <a:t>)</a:t>
            </a:r>
            <a:endParaRPr lang="fr-BE" sz="2400" dirty="0"/>
          </a:p>
        </p:txBody>
      </p:sp>
      <p:sp>
        <p:nvSpPr>
          <p:cNvPr id="3" name="Forme libre 2"/>
          <p:cNvSpPr/>
          <p:nvPr/>
        </p:nvSpPr>
        <p:spPr>
          <a:xfrm>
            <a:off x="2790701" y="1076432"/>
            <a:ext cx="3467595" cy="3982456"/>
          </a:xfrm>
          <a:custGeom>
            <a:avLst/>
            <a:gdLst>
              <a:gd name="connsiteX0" fmla="*/ 332509 w 3467595"/>
              <a:gd name="connsiteY0" fmla="*/ 170477 h 3982456"/>
              <a:gd name="connsiteX1" fmla="*/ 273133 w 3467595"/>
              <a:gd name="connsiteY1" fmla="*/ 194228 h 3982456"/>
              <a:gd name="connsiteX2" fmla="*/ 261257 w 3467595"/>
              <a:gd name="connsiteY2" fmla="*/ 241729 h 3982456"/>
              <a:gd name="connsiteX3" fmla="*/ 237507 w 3467595"/>
              <a:gd name="connsiteY3" fmla="*/ 277355 h 3982456"/>
              <a:gd name="connsiteX4" fmla="*/ 190005 w 3467595"/>
              <a:gd name="connsiteY4" fmla="*/ 384233 h 3982456"/>
              <a:gd name="connsiteX5" fmla="*/ 142504 w 3467595"/>
              <a:gd name="connsiteY5" fmla="*/ 550487 h 3982456"/>
              <a:gd name="connsiteX6" fmla="*/ 130629 w 3467595"/>
              <a:gd name="connsiteY6" fmla="*/ 621739 h 3982456"/>
              <a:gd name="connsiteX7" fmla="*/ 106878 w 3467595"/>
              <a:gd name="connsiteY7" fmla="*/ 692991 h 3982456"/>
              <a:gd name="connsiteX8" fmla="*/ 83128 w 3467595"/>
              <a:gd name="connsiteY8" fmla="*/ 776119 h 3982456"/>
              <a:gd name="connsiteX9" fmla="*/ 71252 w 3467595"/>
              <a:gd name="connsiteY9" fmla="*/ 811745 h 3982456"/>
              <a:gd name="connsiteX10" fmla="*/ 59377 w 3467595"/>
              <a:gd name="connsiteY10" fmla="*/ 871121 h 3982456"/>
              <a:gd name="connsiteX11" fmla="*/ 47502 w 3467595"/>
              <a:gd name="connsiteY11" fmla="*/ 906747 h 3982456"/>
              <a:gd name="connsiteX12" fmla="*/ 35626 w 3467595"/>
              <a:gd name="connsiteY12" fmla="*/ 966124 h 3982456"/>
              <a:gd name="connsiteX13" fmla="*/ 23751 w 3467595"/>
              <a:gd name="connsiteY13" fmla="*/ 1013625 h 3982456"/>
              <a:gd name="connsiteX14" fmla="*/ 0 w 3467595"/>
              <a:gd name="connsiteY14" fmla="*/ 1191755 h 3982456"/>
              <a:gd name="connsiteX15" fmla="*/ 11876 w 3467595"/>
              <a:gd name="connsiteY15" fmla="*/ 1536139 h 3982456"/>
              <a:gd name="connsiteX16" fmla="*/ 47502 w 3467595"/>
              <a:gd name="connsiteY16" fmla="*/ 1690519 h 3982456"/>
              <a:gd name="connsiteX17" fmla="*/ 59377 w 3467595"/>
              <a:gd name="connsiteY17" fmla="*/ 1726145 h 3982456"/>
              <a:gd name="connsiteX18" fmla="*/ 83128 w 3467595"/>
              <a:gd name="connsiteY18" fmla="*/ 1761771 h 3982456"/>
              <a:gd name="connsiteX19" fmla="*/ 95003 w 3467595"/>
              <a:gd name="connsiteY19" fmla="*/ 1797397 h 3982456"/>
              <a:gd name="connsiteX20" fmla="*/ 118754 w 3467595"/>
              <a:gd name="connsiteY20" fmla="*/ 1844898 h 3982456"/>
              <a:gd name="connsiteX21" fmla="*/ 142504 w 3467595"/>
              <a:gd name="connsiteY21" fmla="*/ 1939900 h 3982456"/>
              <a:gd name="connsiteX22" fmla="*/ 166255 w 3467595"/>
              <a:gd name="connsiteY22" fmla="*/ 2023028 h 3982456"/>
              <a:gd name="connsiteX23" fmla="*/ 178130 w 3467595"/>
              <a:gd name="connsiteY23" fmla="*/ 2070529 h 3982456"/>
              <a:gd name="connsiteX24" fmla="*/ 201881 w 3467595"/>
              <a:gd name="connsiteY24" fmla="*/ 2106155 h 3982456"/>
              <a:gd name="connsiteX25" fmla="*/ 237507 w 3467595"/>
              <a:gd name="connsiteY25" fmla="*/ 2177407 h 3982456"/>
              <a:gd name="connsiteX26" fmla="*/ 249382 w 3467595"/>
              <a:gd name="connsiteY26" fmla="*/ 2213033 h 3982456"/>
              <a:gd name="connsiteX27" fmla="*/ 296883 w 3467595"/>
              <a:gd name="connsiteY27" fmla="*/ 2284285 h 3982456"/>
              <a:gd name="connsiteX28" fmla="*/ 332509 w 3467595"/>
              <a:gd name="connsiteY28" fmla="*/ 2391163 h 3982456"/>
              <a:gd name="connsiteX29" fmla="*/ 344385 w 3467595"/>
              <a:gd name="connsiteY29" fmla="*/ 2426789 h 3982456"/>
              <a:gd name="connsiteX30" fmla="*/ 391886 w 3467595"/>
              <a:gd name="connsiteY30" fmla="*/ 2545542 h 3982456"/>
              <a:gd name="connsiteX31" fmla="*/ 427512 w 3467595"/>
              <a:gd name="connsiteY31" fmla="*/ 2652420 h 3982456"/>
              <a:gd name="connsiteX32" fmla="*/ 439387 w 3467595"/>
              <a:gd name="connsiteY32" fmla="*/ 2688046 h 3982456"/>
              <a:gd name="connsiteX33" fmla="*/ 463138 w 3467595"/>
              <a:gd name="connsiteY33" fmla="*/ 2723672 h 3982456"/>
              <a:gd name="connsiteX34" fmla="*/ 486889 w 3467595"/>
              <a:gd name="connsiteY34" fmla="*/ 2794924 h 3982456"/>
              <a:gd name="connsiteX35" fmla="*/ 498764 w 3467595"/>
              <a:gd name="connsiteY35" fmla="*/ 2830550 h 3982456"/>
              <a:gd name="connsiteX36" fmla="*/ 522515 w 3467595"/>
              <a:gd name="connsiteY36" fmla="*/ 2866176 h 3982456"/>
              <a:gd name="connsiteX37" fmla="*/ 558141 w 3467595"/>
              <a:gd name="connsiteY37" fmla="*/ 2949303 h 3982456"/>
              <a:gd name="connsiteX38" fmla="*/ 605642 w 3467595"/>
              <a:gd name="connsiteY38" fmla="*/ 3020555 h 3982456"/>
              <a:gd name="connsiteX39" fmla="*/ 629393 w 3467595"/>
              <a:gd name="connsiteY39" fmla="*/ 3056181 h 3982456"/>
              <a:gd name="connsiteX40" fmla="*/ 653143 w 3467595"/>
              <a:gd name="connsiteY40" fmla="*/ 3091807 h 3982456"/>
              <a:gd name="connsiteX41" fmla="*/ 688769 w 3467595"/>
              <a:gd name="connsiteY41" fmla="*/ 3127433 h 3982456"/>
              <a:gd name="connsiteX42" fmla="*/ 724395 w 3467595"/>
              <a:gd name="connsiteY42" fmla="*/ 3151184 h 3982456"/>
              <a:gd name="connsiteX43" fmla="*/ 795647 w 3467595"/>
              <a:gd name="connsiteY43" fmla="*/ 3198685 h 3982456"/>
              <a:gd name="connsiteX44" fmla="*/ 914400 w 3467595"/>
              <a:gd name="connsiteY44" fmla="*/ 3258062 h 3982456"/>
              <a:gd name="connsiteX45" fmla="*/ 1009403 w 3467595"/>
              <a:gd name="connsiteY45" fmla="*/ 3305563 h 3982456"/>
              <a:gd name="connsiteX46" fmla="*/ 1045029 w 3467595"/>
              <a:gd name="connsiteY46" fmla="*/ 3329313 h 3982456"/>
              <a:gd name="connsiteX47" fmla="*/ 1092530 w 3467595"/>
              <a:gd name="connsiteY47" fmla="*/ 3341189 h 3982456"/>
              <a:gd name="connsiteX48" fmla="*/ 1187533 w 3467595"/>
              <a:gd name="connsiteY48" fmla="*/ 3376815 h 3982456"/>
              <a:gd name="connsiteX49" fmla="*/ 1270660 w 3467595"/>
              <a:gd name="connsiteY49" fmla="*/ 3424316 h 3982456"/>
              <a:gd name="connsiteX50" fmla="*/ 1306286 w 3467595"/>
              <a:gd name="connsiteY50" fmla="*/ 3448067 h 3982456"/>
              <a:gd name="connsiteX51" fmla="*/ 1353787 w 3467595"/>
              <a:gd name="connsiteY51" fmla="*/ 3459942 h 3982456"/>
              <a:gd name="connsiteX52" fmla="*/ 1389413 w 3467595"/>
              <a:gd name="connsiteY52" fmla="*/ 3471817 h 3982456"/>
              <a:gd name="connsiteX53" fmla="*/ 1425039 w 3467595"/>
              <a:gd name="connsiteY53" fmla="*/ 3495568 h 3982456"/>
              <a:gd name="connsiteX54" fmla="*/ 1460665 w 3467595"/>
              <a:gd name="connsiteY54" fmla="*/ 3507443 h 3982456"/>
              <a:gd name="connsiteX55" fmla="*/ 1508167 w 3467595"/>
              <a:gd name="connsiteY55" fmla="*/ 3543069 h 3982456"/>
              <a:gd name="connsiteX56" fmla="*/ 1543793 w 3467595"/>
              <a:gd name="connsiteY56" fmla="*/ 3554945 h 3982456"/>
              <a:gd name="connsiteX57" fmla="*/ 1591294 w 3467595"/>
              <a:gd name="connsiteY57" fmla="*/ 3578695 h 3982456"/>
              <a:gd name="connsiteX58" fmla="*/ 1626920 w 3467595"/>
              <a:gd name="connsiteY58" fmla="*/ 3590571 h 3982456"/>
              <a:gd name="connsiteX59" fmla="*/ 1698172 w 3467595"/>
              <a:gd name="connsiteY59" fmla="*/ 3649947 h 3982456"/>
              <a:gd name="connsiteX60" fmla="*/ 1733798 w 3467595"/>
              <a:gd name="connsiteY60" fmla="*/ 3661823 h 3982456"/>
              <a:gd name="connsiteX61" fmla="*/ 1769424 w 3467595"/>
              <a:gd name="connsiteY61" fmla="*/ 3685573 h 3982456"/>
              <a:gd name="connsiteX62" fmla="*/ 1805050 w 3467595"/>
              <a:gd name="connsiteY62" fmla="*/ 3697449 h 3982456"/>
              <a:gd name="connsiteX63" fmla="*/ 1876302 w 3467595"/>
              <a:gd name="connsiteY63" fmla="*/ 3733074 h 3982456"/>
              <a:gd name="connsiteX64" fmla="*/ 1911928 w 3467595"/>
              <a:gd name="connsiteY64" fmla="*/ 3756825 h 3982456"/>
              <a:gd name="connsiteX65" fmla="*/ 1983180 w 3467595"/>
              <a:gd name="connsiteY65" fmla="*/ 3780576 h 3982456"/>
              <a:gd name="connsiteX66" fmla="*/ 2054431 w 3467595"/>
              <a:gd name="connsiteY66" fmla="*/ 3804326 h 3982456"/>
              <a:gd name="connsiteX67" fmla="*/ 2161309 w 3467595"/>
              <a:gd name="connsiteY67" fmla="*/ 3828077 h 3982456"/>
              <a:gd name="connsiteX68" fmla="*/ 2196935 w 3467595"/>
              <a:gd name="connsiteY68" fmla="*/ 3851828 h 3982456"/>
              <a:gd name="connsiteX69" fmla="*/ 2268187 w 3467595"/>
              <a:gd name="connsiteY69" fmla="*/ 3875578 h 3982456"/>
              <a:gd name="connsiteX70" fmla="*/ 2339439 w 3467595"/>
              <a:gd name="connsiteY70" fmla="*/ 3899329 h 3982456"/>
              <a:gd name="connsiteX71" fmla="*/ 2410691 w 3467595"/>
              <a:gd name="connsiteY71" fmla="*/ 3923080 h 3982456"/>
              <a:gd name="connsiteX72" fmla="*/ 2493818 w 3467595"/>
              <a:gd name="connsiteY72" fmla="*/ 3970581 h 3982456"/>
              <a:gd name="connsiteX73" fmla="*/ 2565070 w 3467595"/>
              <a:gd name="connsiteY73" fmla="*/ 3982456 h 3982456"/>
              <a:gd name="connsiteX74" fmla="*/ 2933205 w 3467595"/>
              <a:gd name="connsiteY74" fmla="*/ 3970581 h 3982456"/>
              <a:gd name="connsiteX75" fmla="*/ 3004457 w 3467595"/>
              <a:gd name="connsiteY75" fmla="*/ 3923080 h 3982456"/>
              <a:gd name="connsiteX76" fmla="*/ 3040083 w 3467595"/>
              <a:gd name="connsiteY76" fmla="*/ 3899329 h 3982456"/>
              <a:gd name="connsiteX77" fmla="*/ 3051959 w 3467595"/>
              <a:gd name="connsiteY77" fmla="*/ 3863703 h 3982456"/>
              <a:gd name="connsiteX78" fmla="*/ 3099460 w 3467595"/>
              <a:gd name="connsiteY78" fmla="*/ 3792451 h 3982456"/>
              <a:gd name="connsiteX79" fmla="*/ 3111335 w 3467595"/>
              <a:gd name="connsiteY79" fmla="*/ 3744950 h 3982456"/>
              <a:gd name="connsiteX80" fmla="*/ 3135086 w 3467595"/>
              <a:gd name="connsiteY80" fmla="*/ 3709324 h 3982456"/>
              <a:gd name="connsiteX81" fmla="*/ 3146961 w 3467595"/>
              <a:gd name="connsiteY81" fmla="*/ 3638072 h 3982456"/>
              <a:gd name="connsiteX82" fmla="*/ 3170712 w 3467595"/>
              <a:gd name="connsiteY82" fmla="*/ 3543069 h 3982456"/>
              <a:gd name="connsiteX83" fmla="*/ 3182587 w 3467595"/>
              <a:gd name="connsiteY83" fmla="*/ 3507443 h 3982456"/>
              <a:gd name="connsiteX84" fmla="*/ 3206338 w 3467595"/>
              <a:gd name="connsiteY84" fmla="*/ 3376815 h 3982456"/>
              <a:gd name="connsiteX85" fmla="*/ 3218213 w 3467595"/>
              <a:gd name="connsiteY85" fmla="*/ 3329313 h 3982456"/>
              <a:gd name="connsiteX86" fmla="*/ 3253839 w 3467595"/>
              <a:gd name="connsiteY86" fmla="*/ 3032430 h 3982456"/>
              <a:gd name="connsiteX87" fmla="*/ 3265715 w 3467595"/>
              <a:gd name="connsiteY87" fmla="*/ 2996804 h 3982456"/>
              <a:gd name="connsiteX88" fmla="*/ 3301341 w 3467595"/>
              <a:gd name="connsiteY88" fmla="*/ 2771173 h 3982456"/>
              <a:gd name="connsiteX89" fmla="*/ 3313216 w 3467595"/>
              <a:gd name="connsiteY89" fmla="*/ 2652420 h 3982456"/>
              <a:gd name="connsiteX90" fmla="*/ 3336967 w 3467595"/>
              <a:gd name="connsiteY90" fmla="*/ 2498041 h 3982456"/>
              <a:gd name="connsiteX91" fmla="*/ 3348842 w 3467595"/>
              <a:gd name="connsiteY91" fmla="*/ 2450539 h 3982456"/>
              <a:gd name="connsiteX92" fmla="*/ 3360717 w 3467595"/>
              <a:gd name="connsiteY92" fmla="*/ 2343662 h 3982456"/>
              <a:gd name="connsiteX93" fmla="*/ 3384468 w 3467595"/>
              <a:gd name="connsiteY93" fmla="*/ 2296160 h 3982456"/>
              <a:gd name="connsiteX94" fmla="*/ 3396343 w 3467595"/>
              <a:gd name="connsiteY94" fmla="*/ 2224908 h 3982456"/>
              <a:gd name="connsiteX95" fmla="*/ 3420094 w 3467595"/>
              <a:gd name="connsiteY95" fmla="*/ 2141781 h 3982456"/>
              <a:gd name="connsiteX96" fmla="*/ 3431969 w 3467595"/>
              <a:gd name="connsiteY96" fmla="*/ 2094280 h 3982456"/>
              <a:gd name="connsiteX97" fmla="*/ 3443844 w 3467595"/>
              <a:gd name="connsiteY97" fmla="*/ 1999277 h 3982456"/>
              <a:gd name="connsiteX98" fmla="*/ 3467595 w 3467595"/>
              <a:gd name="connsiteY98" fmla="*/ 1536139 h 3982456"/>
              <a:gd name="connsiteX99" fmla="*/ 3455720 w 3467595"/>
              <a:gd name="connsiteY99" fmla="*/ 1061126 h 3982456"/>
              <a:gd name="connsiteX100" fmla="*/ 3420094 w 3467595"/>
              <a:gd name="connsiteY100" fmla="*/ 906747 h 3982456"/>
              <a:gd name="connsiteX101" fmla="*/ 3384468 w 3467595"/>
              <a:gd name="connsiteY101" fmla="*/ 859246 h 3982456"/>
              <a:gd name="connsiteX102" fmla="*/ 3336967 w 3467595"/>
              <a:gd name="connsiteY102" fmla="*/ 776119 h 3982456"/>
              <a:gd name="connsiteX103" fmla="*/ 3325091 w 3467595"/>
              <a:gd name="connsiteY103" fmla="*/ 740493 h 3982456"/>
              <a:gd name="connsiteX104" fmla="*/ 3265715 w 3467595"/>
              <a:gd name="connsiteY104" fmla="*/ 669241 h 3982456"/>
              <a:gd name="connsiteX105" fmla="*/ 3218213 w 3467595"/>
              <a:gd name="connsiteY105" fmla="*/ 597989 h 3982456"/>
              <a:gd name="connsiteX106" fmla="*/ 3194463 w 3467595"/>
              <a:gd name="connsiteY106" fmla="*/ 562363 h 3982456"/>
              <a:gd name="connsiteX107" fmla="*/ 3158837 w 3467595"/>
              <a:gd name="connsiteY107" fmla="*/ 526737 h 3982456"/>
              <a:gd name="connsiteX108" fmla="*/ 3135086 w 3467595"/>
              <a:gd name="connsiteY108" fmla="*/ 479236 h 3982456"/>
              <a:gd name="connsiteX109" fmla="*/ 3087585 w 3467595"/>
              <a:gd name="connsiteY109" fmla="*/ 407984 h 3982456"/>
              <a:gd name="connsiteX110" fmla="*/ 3075709 w 3467595"/>
              <a:gd name="connsiteY110" fmla="*/ 372358 h 3982456"/>
              <a:gd name="connsiteX111" fmla="*/ 2980707 w 3467595"/>
              <a:gd name="connsiteY111" fmla="*/ 312981 h 3982456"/>
              <a:gd name="connsiteX112" fmla="*/ 2956956 w 3467595"/>
              <a:gd name="connsiteY112" fmla="*/ 277355 h 3982456"/>
              <a:gd name="connsiteX113" fmla="*/ 2873829 w 3467595"/>
              <a:gd name="connsiteY113" fmla="*/ 241729 h 3982456"/>
              <a:gd name="connsiteX114" fmla="*/ 2790702 w 3467595"/>
              <a:gd name="connsiteY114" fmla="*/ 206103 h 3982456"/>
              <a:gd name="connsiteX115" fmla="*/ 2695699 w 3467595"/>
              <a:gd name="connsiteY115" fmla="*/ 170477 h 3982456"/>
              <a:gd name="connsiteX116" fmla="*/ 2624447 w 3467595"/>
              <a:gd name="connsiteY116" fmla="*/ 146726 h 3982456"/>
              <a:gd name="connsiteX117" fmla="*/ 2588821 w 3467595"/>
              <a:gd name="connsiteY117" fmla="*/ 134851 h 3982456"/>
              <a:gd name="connsiteX118" fmla="*/ 2541320 w 3467595"/>
              <a:gd name="connsiteY118" fmla="*/ 122976 h 3982456"/>
              <a:gd name="connsiteX119" fmla="*/ 2470068 w 3467595"/>
              <a:gd name="connsiteY119" fmla="*/ 99225 h 3982456"/>
              <a:gd name="connsiteX120" fmla="*/ 2398816 w 3467595"/>
              <a:gd name="connsiteY120" fmla="*/ 87350 h 3982456"/>
              <a:gd name="connsiteX121" fmla="*/ 2327564 w 3467595"/>
              <a:gd name="connsiteY121" fmla="*/ 63599 h 3982456"/>
              <a:gd name="connsiteX122" fmla="*/ 1591294 w 3467595"/>
              <a:gd name="connsiteY122" fmla="*/ 39849 h 3982456"/>
              <a:gd name="connsiteX123" fmla="*/ 700644 w 3467595"/>
              <a:gd name="connsiteY123" fmla="*/ 27973 h 3982456"/>
              <a:gd name="connsiteX124" fmla="*/ 617517 w 3467595"/>
              <a:gd name="connsiteY124" fmla="*/ 51724 h 3982456"/>
              <a:gd name="connsiteX125" fmla="*/ 570016 w 3467595"/>
              <a:gd name="connsiteY125" fmla="*/ 63599 h 3982456"/>
              <a:gd name="connsiteX126" fmla="*/ 451263 w 3467595"/>
              <a:gd name="connsiteY126" fmla="*/ 99225 h 3982456"/>
              <a:gd name="connsiteX127" fmla="*/ 285008 w 3467595"/>
              <a:gd name="connsiteY127" fmla="*/ 134851 h 398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467595" h="3982456">
                <a:moveTo>
                  <a:pt x="332509" y="170477"/>
                </a:moveTo>
                <a:cubicBezTo>
                  <a:pt x="312717" y="178394"/>
                  <a:pt x="288206" y="179155"/>
                  <a:pt x="273133" y="194228"/>
                </a:cubicBezTo>
                <a:cubicBezTo>
                  <a:pt x="261592" y="205769"/>
                  <a:pt x="267686" y="226728"/>
                  <a:pt x="261257" y="241729"/>
                </a:cubicBezTo>
                <a:cubicBezTo>
                  <a:pt x="255635" y="254847"/>
                  <a:pt x="243303" y="264313"/>
                  <a:pt x="237507" y="277355"/>
                </a:cubicBezTo>
                <a:cubicBezTo>
                  <a:pt x="180982" y="404538"/>
                  <a:pt x="243754" y="303610"/>
                  <a:pt x="190005" y="384233"/>
                </a:cubicBezTo>
                <a:cubicBezTo>
                  <a:pt x="171183" y="440700"/>
                  <a:pt x="152443" y="490851"/>
                  <a:pt x="142504" y="550487"/>
                </a:cubicBezTo>
                <a:cubicBezTo>
                  <a:pt x="138546" y="574238"/>
                  <a:pt x="136469" y="598380"/>
                  <a:pt x="130629" y="621739"/>
                </a:cubicBezTo>
                <a:cubicBezTo>
                  <a:pt x="124557" y="646027"/>
                  <a:pt x="113756" y="668919"/>
                  <a:pt x="106878" y="692991"/>
                </a:cubicBezTo>
                <a:cubicBezTo>
                  <a:pt x="98961" y="720700"/>
                  <a:pt x="91409" y="748516"/>
                  <a:pt x="83128" y="776119"/>
                </a:cubicBezTo>
                <a:cubicBezTo>
                  <a:pt x="79531" y="788109"/>
                  <a:pt x="74288" y="799601"/>
                  <a:pt x="71252" y="811745"/>
                </a:cubicBezTo>
                <a:cubicBezTo>
                  <a:pt x="66357" y="831326"/>
                  <a:pt x="64272" y="851540"/>
                  <a:pt x="59377" y="871121"/>
                </a:cubicBezTo>
                <a:cubicBezTo>
                  <a:pt x="56341" y="883265"/>
                  <a:pt x="50538" y="894603"/>
                  <a:pt x="47502" y="906747"/>
                </a:cubicBezTo>
                <a:cubicBezTo>
                  <a:pt x="42607" y="926329"/>
                  <a:pt x="40005" y="946420"/>
                  <a:pt x="35626" y="966124"/>
                </a:cubicBezTo>
                <a:cubicBezTo>
                  <a:pt x="32085" y="982056"/>
                  <a:pt x="26952" y="997621"/>
                  <a:pt x="23751" y="1013625"/>
                </a:cubicBezTo>
                <a:cubicBezTo>
                  <a:pt x="10426" y="1080251"/>
                  <a:pt x="7921" y="1120469"/>
                  <a:pt x="0" y="1191755"/>
                </a:cubicBezTo>
                <a:cubicBezTo>
                  <a:pt x="3959" y="1306550"/>
                  <a:pt x="5504" y="1421453"/>
                  <a:pt x="11876" y="1536139"/>
                </a:cubicBezTo>
                <a:cubicBezTo>
                  <a:pt x="15987" y="1610140"/>
                  <a:pt x="25010" y="1623044"/>
                  <a:pt x="47502" y="1690519"/>
                </a:cubicBezTo>
                <a:cubicBezTo>
                  <a:pt x="51460" y="1702394"/>
                  <a:pt x="52433" y="1715730"/>
                  <a:pt x="59377" y="1726145"/>
                </a:cubicBezTo>
                <a:lnTo>
                  <a:pt x="83128" y="1761771"/>
                </a:lnTo>
                <a:cubicBezTo>
                  <a:pt x="87086" y="1773646"/>
                  <a:pt x="90072" y="1785891"/>
                  <a:pt x="95003" y="1797397"/>
                </a:cubicBezTo>
                <a:cubicBezTo>
                  <a:pt x="101976" y="1813668"/>
                  <a:pt x="113156" y="1828104"/>
                  <a:pt x="118754" y="1844898"/>
                </a:cubicBezTo>
                <a:cubicBezTo>
                  <a:pt x="129076" y="1875865"/>
                  <a:pt x="134587" y="1908233"/>
                  <a:pt x="142504" y="1939900"/>
                </a:cubicBezTo>
                <a:cubicBezTo>
                  <a:pt x="179628" y="2088395"/>
                  <a:pt x="132184" y="1903776"/>
                  <a:pt x="166255" y="2023028"/>
                </a:cubicBezTo>
                <a:cubicBezTo>
                  <a:pt x="170739" y="2038721"/>
                  <a:pt x="171701" y="2055528"/>
                  <a:pt x="178130" y="2070529"/>
                </a:cubicBezTo>
                <a:cubicBezTo>
                  <a:pt x="183752" y="2083647"/>
                  <a:pt x="193964" y="2094280"/>
                  <a:pt x="201881" y="2106155"/>
                </a:cubicBezTo>
                <a:cubicBezTo>
                  <a:pt x="231729" y="2195702"/>
                  <a:pt x="191466" y="2085324"/>
                  <a:pt x="237507" y="2177407"/>
                </a:cubicBezTo>
                <a:cubicBezTo>
                  <a:pt x="243105" y="2188603"/>
                  <a:pt x="243303" y="2202091"/>
                  <a:pt x="249382" y="2213033"/>
                </a:cubicBezTo>
                <a:cubicBezTo>
                  <a:pt x="263244" y="2237986"/>
                  <a:pt x="287856" y="2257205"/>
                  <a:pt x="296883" y="2284285"/>
                </a:cubicBezTo>
                <a:lnTo>
                  <a:pt x="332509" y="2391163"/>
                </a:lnTo>
                <a:cubicBezTo>
                  <a:pt x="336468" y="2403038"/>
                  <a:pt x="338787" y="2415593"/>
                  <a:pt x="344385" y="2426789"/>
                </a:cubicBezTo>
                <a:cubicBezTo>
                  <a:pt x="379330" y="2496681"/>
                  <a:pt x="362538" y="2457498"/>
                  <a:pt x="391886" y="2545542"/>
                </a:cubicBezTo>
                <a:lnTo>
                  <a:pt x="427512" y="2652420"/>
                </a:lnTo>
                <a:cubicBezTo>
                  <a:pt x="431470" y="2664295"/>
                  <a:pt x="432443" y="2677631"/>
                  <a:pt x="439387" y="2688046"/>
                </a:cubicBezTo>
                <a:lnTo>
                  <a:pt x="463138" y="2723672"/>
                </a:lnTo>
                <a:lnTo>
                  <a:pt x="486889" y="2794924"/>
                </a:lnTo>
                <a:cubicBezTo>
                  <a:pt x="490847" y="2806799"/>
                  <a:pt x="491820" y="2820135"/>
                  <a:pt x="498764" y="2830550"/>
                </a:cubicBezTo>
                <a:lnTo>
                  <a:pt x="522515" y="2866176"/>
                </a:lnTo>
                <a:cubicBezTo>
                  <a:pt x="534801" y="2903034"/>
                  <a:pt x="536128" y="2912614"/>
                  <a:pt x="558141" y="2949303"/>
                </a:cubicBezTo>
                <a:cubicBezTo>
                  <a:pt x="572827" y="2973780"/>
                  <a:pt x="589808" y="2996804"/>
                  <a:pt x="605642" y="3020555"/>
                </a:cubicBezTo>
                <a:lnTo>
                  <a:pt x="629393" y="3056181"/>
                </a:lnTo>
                <a:cubicBezTo>
                  <a:pt x="637310" y="3068056"/>
                  <a:pt x="643051" y="3081715"/>
                  <a:pt x="653143" y="3091807"/>
                </a:cubicBezTo>
                <a:cubicBezTo>
                  <a:pt x="665018" y="3103682"/>
                  <a:pt x="675867" y="3116682"/>
                  <a:pt x="688769" y="3127433"/>
                </a:cubicBezTo>
                <a:cubicBezTo>
                  <a:pt x="699733" y="3136570"/>
                  <a:pt x="713431" y="3142047"/>
                  <a:pt x="724395" y="3151184"/>
                </a:cubicBezTo>
                <a:cubicBezTo>
                  <a:pt x="783697" y="3200603"/>
                  <a:pt x="733039" y="3177816"/>
                  <a:pt x="795647" y="3198685"/>
                </a:cubicBezTo>
                <a:cubicBezTo>
                  <a:pt x="880479" y="3255239"/>
                  <a:pt x="839207" y="3239262"/>
                  <a:pt x="914400" y="3258062"/>
                </a:cubicBezTo>
                <a:cubicBezTo>
                  <a:pt x="996939" y="3313086"/>
                  <a:pt x="893198" y="3247461"/>
                  <a:pt x="1009403" y="3305563"/>
                </a:cubicBezTo>
                <a:cubicBezTo>
                  <a:pt x="1022169" y="3311946"/>
                  <a:pt x="1031911" y="3323691"/>
                  <a:pt x="1045029" y="3329313"/>
                </a:cubicBezTo>
                <a:cubicBezTo>
                  <a:pt x="1060030" y="3335742"/>
                  <a:pt x="1077248" y="3335458"/>
                  <a:pt x="1092530" y="3341189"/>
                </a:cubicBezTo>
                <a:cubicBezTo>
                  <a:pt x="1216726" y="3387763"/>
                  <a:pt x="1065605" y="3346332"/>
                  <a:pt x="1187533" y="3376815"/>
                </a:cubicBezTo>
                <a:cubicBezTo>
                  <a:pt x="1302395" y="3462962"/>
                  <a:pt x="1179988" y="3378980"/>
                  <a:pt x="1270660" y="3424316"/>
                </a:cubicBezTo>
                <a:cubicBezTo>
                  <a:pt x="1283426" y="3430699"/>
                  <a:pt x="1293168" y="3442445"/>
                  <a:pt x="1306286" y="3448067"/>
                </a:cubicBezTo>
                <a:cubicBezTo>
                  <a:pt x="1321287" y="3454496"/>
                  <a:pt x="1338094" y="3455458"/>
                  <a:pt x="1353787" y="3459942"/>
                </a:cubicBezTo>
                <a:cubicBezTo>
                  <a:pt x="1365823" y="3463381"/>
                  <a:pt x="1377538" y="3467859"/>
                  <a:pt x="1389413" y="3471817"/>
                </a:cubicBezTo>
                <a:cubicBezTo>
                  <a:pt x="1401288" y="3479734"/>
                  <a:pt x="1412273" y="3489185"/>
                  <a:pt x="1425039" y="3495568"/>
                </a:cubicBezTo>
                <a:cubicBezTo>
                  <a:pt x="1436235" y="3501166"/>
                  <a:pt x="1449797" y="3501233"/>
                  <a:pt x="1460665" y="3507443"/>
                </a:cubicBezTo>
                <a:cubicBezTo>
                  <a:pt x="1477850" y="3517263"/>
                  <a:pt x="1490982" y="3533249"/>
                  <a:pt x="1508167" y="3543069"/>
                </a:cubicBezTo>
                <a:cubicBezTo>
                  <a:pt x="1519035" y="3549280"/>
                  <a:pt x="1532287" y="3550014"/>
                  <a:pt x="1543793" y="3554945"/>
                </a:cubicBezTo>
                <a:cubicBezTo>
                  <a:pt x="1560064" y="3561918"/>
                  <a:pt x="1575023" y="3571722"/>
                  <a:pt x="1591294" y="3578695"/>
                </a:cubicBezTo>
                <a:cubicBezTo>
                  <a:pt x="1602800" y="3583626"/>
                  <a:pt x="1615724" y="3584973"/>
                  <a:pt x="1626920" y="3590571"/>
                </a:cubicBezTo>
                <a:cubicBezTo>
                  <a:pt x="1704627" y="3629424"/>
                  <a:pt x="1619380" y="3597418"/>
                  <a:pt x="1698172" y="3649947"/>
                </a:cubicBezTo>
                <a:cubicBezTo>
                  <a:pt x="1708587" y="3656891"/>
                  <a:pt x="1722602" y="3656225"/>
                  <a:pt x="1733798" y="3661823"/>
                </a:cubicBezTo>
                <a:cubicBezTo>
                  <a:pt x="1746563" y="3668206"/>
                  <a:pt x="1756659" y="3679190"/>
                  <a:pt x="1769424" y="3685573"/>
                </a:cubicBezTo>
                <a:cubicBezTo>
                  <a:pt x="1780620" y="3691171"/>
                  <a:pt x="1793854" y="3691851"/>
                  <a:pt x="1805050" y="3697449"/>
                </a:cubicBezTo>
                <a:cubicBezTo>
                  <a:pt x="1897125" y="3743487"/>
                  <a:pt x="1786762" y="3703228"/>
                  <a:pt x="1876302" y="3733074"/>
                </a:cubicBezTo>
                <a:cubicBezTo>
                  <a:pt x="1888177" y="3740991"/>
                  <a:pt x="1898886" y="3751028"/>
                  <a:pt x="1911928" y="3756825"/>
                </a:cubicBezTo>
                <a:cubicBezTo>
                  <a:pt x="1934806" y="3766993"/>
                  <a:pt x="1959429" y="3772659"/>
                  <a:pt x="1983180" y="3780576"/>
                </a:cubicBezTo>
                <a:cubicBezTo>
                  <a:pt x="1983184" y="3780577"/>
                  <a:pt x="2054428" y="3804325"/>
                  <a:pt x="2054431" y="3804326"/>
                </a:cubicBezTo>
                <a:cubicBezTo>
                  <a:pt x="2129812" y="3819403"/>
                  <a:pt x="2094226" y="3811307"/>
                  <a:pt x="2161309" y="3828077"/>
                </a:cubicBezTo>
                <a:cubicBezTo>
                  <a:pt x="2173184" y="3835994"/>
                  <a:pt x="2183893" y="3846031"/>
                  <a:pt x="2196935" y="3851828"/>
                </a:cubicBezTo>
                <a:cubicBezTo>
                  <a:pt x="2219813" y="3861996"/>
                  <a:pt x="2244436" y="3867661"/>
                  <a:pt x="2268187" y="3875578"/>
                </a:cubicBezTo>
                <a:lnTo>
                  <a:pt x="2339439" y="3899329"/>
                </a:lnTo>
                <a:cubicBezTo>
                  <a:pt x="2339444" y="3899331"/>
                  <a:pt x="2410687" y="3923077"/>
                  <a:pt x="2410691" y="3923080"/>
                </a:cubicBezTo>
                <a:cubicBezTo>
                  <a:pt x="2434541" y="3938980"/>
                  <a:pt x="2466428" y="3962364"/>
                  <a:pt x="2493818" y="3970581"/>
                </a:cubicBezTo>
                <a:cubicBezTo>
                  <a:pt x="2516881" y="3977500"/>
                  <a:pt x="2541319" y="3978498"/>
                  <a:pt x="2565070" y="3982456"/>
                </a:cubicBezTo>
                <a:cubicBezTo>
                  <a:pt x="2687782" y="3978498"/>
                  <a:pt x="2811535" y="3987023"/>
                  <a:pt x="2933205" y="3970581"/>
                </a:cubicBezTo>
                <a:cubicBezTo>
                  <a:pt x="2961493" y="3966758"/>
                  <a:pt x="2980706" y="3938914"/>
                  <a:pt x="3004457" y="3923080"/>
                </a:cubicBezTo>
                <a:lnTo>
                  <a:pt x="3040083" y="3899329"/>
                </a:lnTo>
                <a:cubicBezTo>
                  <a:pt x="3044042" y="3887454"/>
                  <a:pt x="3045880" y="3874645"/>
                  <a:pt x="3051959" y="3863703"/>
                </a:cubicBezTo>
                <a:cubicBezTo>
                  <a:pt x="3065822" y="3838750"/>
                  <a:pt x="3099460" y="3792451"/>
                  <a:pt x="3099460" y="3792451"/>
                </a:cubicBezTo>
                <a:cubicBezTo>
                  <a:pt x="3103418" y="3776617"/>
                  <a:pt x="3104906" y="3759951"/>
                  <a:pt x="3111335" y="3744950"/>
                </a:cubicBezTo>
                <a:cubicBezTo>
                  <a:pt x="3116957" y="3731832"/>
                  <a:pt x="3130573" y="3722864"/>
                  <a:pt x="3135086" y="3709324"/>
                </a:cubicBezTo>
                <a:cubicBezTo>
                  <a:pt x="3142700" y="3686481"/>
                  <a:pt x="3141916" y="3661616"/>
                  <a:pt x="3146961" y="3638072"/>
                </a:cubicBezTo>
                <a:cubicBezTo>
                  <a:pt x="3153800" y="3606154"/>
                  <a:pt x="3160390" y="3574036"/>
                  <a:pt x="3170712" y="3543069"/>
                </a:cubicBezTo>
                <a:cubicBezTo>
                  <a:pt x="3174670" y="3531194"/>
                  <a:pt x="3179551" y="3519587"/>
                  <a:pt x="3182587" y="3507443"/>
                </a:cubicBezTo>
                <a:cubicBezTo>
                  <a:pt x="3195328" y="3456480"/>
                  <a:pt x="3195746" y="3429775"/>
                  <a:pt x="3206338" y="3376815"/>
                </a:cubicBezTo>
                <a:cubicBezTo>
                  <a:pt x="3209539" y="3360811"/>
                  <a:pt x="3214255" y="3345147"/>
                  <a:pt x="3218213" y="3329313"/>
                </a:cubicBezTo>
                <a:cubicBezTo>
                  <a:pt x="3223941" y="3277767"/>
                  <a:pt x="3249143" y="3046516"/>
                  <a:pt x="3253839" y="3032430"/>
                </a:cubicBezTo>
                <a:cubicBezTo>
                  <a:pt x="3257798" y="3020555"/>
                  <a:pt x="3262679" y="3008948"/>
                  <a:pt x="3265715" y="2996804"/>
                </a:cubicBezTo>
                <a:cubicBezTo>
                  <a:pt x="3280456" y="2937841"/>
                  <a:pt x="3297236" y="2804013"/>
                  <a:pt x="3301341" y="2771173"/>
                </a:cubicBezTo>
                <a:cubicBezTo>
                  <a:pt x="3306275" y="2731698"/>
                  <a:pt x="3308568" y="2691929"/>
                  <a:pt x="3313216" y="2652420"/>
                </a:cubicBezTo>
                <a:cubicBezTo>
                  <a:pt x="3316477" y="2624701"/>
                  <a:pt x="3330829" y="2528733"/>
                  <a:pt x="3336967" y="2498041"/>
                </a:cubicBezTo>
                <a:cubicBezTo>
                  <a:pt x="3340168" y="2482037"/>
                  <a:pt x="3344884" y="2466373"/>
                  <a:pt x="3348842" y="2450539"/>
                </a:cubicBezTo>
                <a:cubicBezTo>
                  <a:pt x="3352800" y="2414913"/>
                  <a:pt x="3352657" y="2378589"/>
                  <a:pt x="3360717" y="2343662"/>
                </a:cubicBezTo>
                <a:cubicBezTo>
                  <a:pt x="3364698" y="2326412"/>
                  <a:pt x="3379381" y="2313116"/>
                  <a:pt x="3384468" y="2296160"/>
                </a:cubicBezTo>
                <a:cubicBezTo>
                  <a:pt x="3391387" y="2273097"/>
                  <a:pt x="3391621" y="2248519"/>
                  <a:pt x="3396343" y="2224908"/>
                </a:cubicBezTo>
                <a:cubicBezTo>
                  <a:pt x="3408719" y="2163025"/>
                  <a:pt x="3405001" y="2194607"/>
                  <a:pt x="3420094" y="2141781"/>
                </a:cubicBezTo>
                <a:cubicBezTo>
                  <a:pt x="3424578" y="2126088"/>
                  <a:pt x="3428011" y="2110114"/>
                  <a:pt x="3431969" y="2094280"/>
                </a:cubicBezTo>
                <a:cubicBezTo>
                  <a:pt x="3435927" y="2062612"/>
                  <a:pt x="3442395" y="2031158"/>
                  <a:pt x="3443844" y="1999277"/>
                </a:cubicBezTo>
                <a:cubicBezTo>
                  <a:pt x="3465074" y="1532234"/>
                  <a:pt x="3409849" y="1709381"/>
                  <a:pt x="3467595" y="1536139"/>
                </a:cubicBezTo>
                <a:cubicBezTo>
                  <a:pt x="3463637" y="1377801"/>
                  <a:pt x="3462753" y="1219357"/>
                  <a:pt x="3455720" y="1061126"/>
                </a:cubicBezTo>
                <a:cubicBezTo>
                  <a:pt x="3454786" y="1040102"/>
                  <a:pt x="3420690" y="907542"/>
                  <a:pt x="3420094" y="906747"/>
                </a:cubicBezTo>
                <a:lnTo>
                  <a:pt x="3384468" y="859246"/>
                </a:lnTo>
                <a:cubicBezTo>
                  <a:pt x="3357242" y="777565"/>
                  <a:pt x="3394480" y="876766"/>
                  <a:pt x="3336967" y="776119"/>
                </a:cubicBezTo>
                <a:cubicBezTo>
                  <a:pt x="3330756" y="765251"/>
                  <a:pt x="3330689" y="751689"/>
                  <a:pt x="3325091" y="740493"/>
                </a:cubicBezTo>
                <a:cubicBezTo>
                  <a:pt x="3299629" y="689569"/>
                  <a:pt x="3302486" y="716518"/>
                  <a:pt x="3265715" y="669241"/>
                </a:cubicBezTo>
                <a:cubicBezTo>
                  <a:pt x="3248190" y="646709"/>
                  <a:pt x="3234047" y="621740"/>
                  <a:pt x="3218213" y="597989"/>
                </a:cubicBezTo>
                <a:cubicBezTo>
                  <a:pt x="3210296" y="586114"/>
                  <a:pt x="3204555" y="572455"/>
                  <a:pt x="3194463" y="562363"/>
                </a:cubicBezTo>
                <a:cubicBezTo>
                  <a:pt x="3182588" y="550488"/>
                  <a:pt x="3168599" y="540403"/>
                  <a:pt x="3158837" y="526737"/>
                </a:cubicBezTo>
                <a:cubicBezTo>
                  <a:pt x="3148547" y="512332"/>
                  <a:pt x="3144194" y="494416"/>
                  <a:pt x="3135086" y="479236"/>
                </a:cubicBezTo>
                <a:cubicBezTo>
                  <a:pt x="3120400" y="454759"/>
                  <a:pt x="3096612" y="435064"/>
                  <a:pt x="3087585" y="407984"/>
                </a:cubicBezTo>
                <a:cubicBezTo>
                  <a:pt x="3083626" y="396109"/>
                  <a:pt x="3083723" y="381974"/>
                  <a:pt x="3075709" y="372358"/>
                </a:cubicBezTo>
                <a:cubicBezTo>
                  <a:pt x="3053686" y="345931"/>
                  <a:pt x="3010455" y="327855"/>
                  <a:pt x="2980707" y="312981"/>
                </a:cubicBezTo>
                <a:cubicBezTo>
                  <a:pt x="2972790" y="301106"/>
                  <a:pt x="2967920" y="286492"/>
                  <a:pt x="2956956" y="277355"/>
                </a:cubicBezTo>
                <a:cubicBezTo>
                  <a:pt x="2929151" y="254184"/>
                  <a:pt x="2904405" y="254833"/>
                  <a:pt x="2873829" y="241729"/>
                </a:cubicBezTo>
                <a:cubicBezTo>
                  <a:pt x="2771109" y="197706"/>
                  <a:pt x="2874251" y="233952"/>
                  <a:pt x="2790702" y="206103"/>
                </a:cubicBezTo>
                <a:cubicBezTo>
                  <a:pt x="2728703" y="164770"/>
                  <a:pt x="2782618" y="194182"/>
                  <a:pt x="2695699" y="170477"/>
                </a:cubicBezTo>
                <a:cubicBezTo>
                  <a:pt x="2671546" y="163890"/>
                  <a:pt x="2648198" y="154643"/>
                  <a:pt x="2624447" y="146726"/>
                </a:cubicBezTo>
                <a:cubicBezTo>
                  <a:pt x="2612572" y="142768"/>
                  <a:pt x="2600965" y="137887"/>
                  <a:pt x="2588821" y="134851"/>
                </a:cubicBezTo>
                <a:cubicBezTo>
                  <a:pt x="2572987" y="130893"/>
                  <a:pt x="2556953" y="127666"/>
                  <a:pt x="2541320" y="122976"/>
                </a:cubicBezTo>
                <a:cubicBezTo>
                  <a:pt x="2517340" y="115782"/>
                  <a:pt x="2494763" y="103341"/>
                  <a:pt x="2470068" y="99225"/>
                </a:cubicBezTo>
                <a:lnTo>
                  <a:pt x="2398816" y="87350"/>
                </a:lnTo>
                <a:cubicBezTo>
                  <a:pt x="2375065" y="79433"/>
                  <a:pt x="2352348" y="67139"/>
                  <a:pt x="2327564" y="63599"/>
                </a:cubicBezTo>
                <a:cubicBezTo>
                  <a:pt x="2028875" y="20930"/>
                  <a:pt x="2272423" y="52233"/>
                  <a:pt x="1591294" y="39849"/>
                </a:cubicBezTo>
                <a:cubicBezTo>
                  <a:pt x="1220209" y="-34369"/>
                  <a:pt x="1512905" y="15477"/>
                  <a:pt x="700644" y="27973"/>
                </a:cubicBezTo>
                <a:cubicBezTo>
                  <a:pt x="552096" y="65112"/>
                  <a:pt x="736812" y="17640"/>
                  <a:pt x="617517" y="51724"/>
                </a:cubicBezTo>
                <a:cubicBezTo>
                  <a:pt x="601824" y="56208"/>
                  <a:pt x="585649" y="58909"/>
                  <a:pt x="570016" y="63599"/>
                </a:cubicBezTo>
                <a:cubicBezTo>
                  <a:pt x="518751" y="78979"/>
                  <a:pt x="499929" y="90100"/>
                  <a:pt x="451263" y="99225"/>
                </a:cubicBezTo>
                <a:cubicBezTo>
                  <a:pt x="289946" y="129472"/>
                  <a:pt x="353685" y="100514"/>
                  <a:pt x="285008" y="134851"/>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Forme libre 3"/>
          <p:cNvSpPr/>
          <p:nvPr/>
        </p:nvSpPr>
        <p:spPr>
          <a:xfrm>
            <a:off x="3878513" y="2315688"/>
            <a:ext cx="1346630" cy="1259893"/>
          </a:xfrm>
          <a:custGeom>
            <a:avLst/>
            <a:gdLst>
              <a:gd name="connsiteX0" fmla="*/ 598484 w 1346630"/>
              <a:gd name="connsiteY0" fmla="*/ 0 h 1259893"/>
              <a:gd name="connsiteX1" fmla="*/ 539108 w 1346630"/>
              <a:gd name="connsiteY1" fmla="*/ 23751 h 1259893"/>
              <a:gd name="connsiteX2" fmla="*/ 503482 w 1346630"/>
              <a:gd name="connsiteY2" fmla="*/ 47502 h 1259893"/>
              <a:gd name="connsiteX3" fmla="*/ 455981 w 1346630"/>
              <a:gd name="connsiteY3" fmla="*/ 71252 h 1259893"/>
              <a:gd name="connsiteX4" fmla="*/ 230349 w 1346630"/>
              <a:gd name="connsiteY4" fmla="*/ 47502 h 1259893"/>
              <a:gd name="connsiteX5" fmla="*/ 159097 w 1346630"/>
              <a:gd name="connsiteY5" fmla="*/ 11876 h 1259893"/>
              <a:gd name="connsiteX6" fmla="*/ 16593 w 1346630"/>
              <a:gd name="connsiteY6" fmla="*/ 142504 h 1259893"/>
              <a:gd name="connsiteX7" fmla="*/ 75970 w 1346630"/>
              <a:gd name="connsiteY7" fmla="*/ 213756 h 1259893"/>
              <a:gd name="connsiteX8" fmla="*/ 147222 w 1346630"/>
              <a:gd name="connsiteY8" fmla="*/ 261257 h 1259893"/>
              <a:gd name="connsiteX9" fmla="*/ 194723 w 1346630"/>
              <a:gd name="connsiteY9" fmla="*/ 296883 h 1259893"/>
              <a:gd name="connsiteX10" fmla="*/ 230349 w 1346630"/>
              <a:gd name="connsiteY10" fmla="*/ 320634 h 1259893"/>
              <a:gd name="connsiteX11" fmla="*/ 265975 w 1346630"/>
              <a:gd name="connsiteY11" fmla="*/ 356260 h 1259893"/>
              <a:gd name="connsiteX12" fmla="*/ 337227 w 1346630"/>
              <a:gd name="connsiteY12" fmla="*/ 403761 h 1259893"/>
              <a:gd name="connsiteX13" fmla="*/ 349103 w 1346630"/>
              <a:gd name="connsiteY13" fmla="*/ 439387 h 1259893"/>
              <a:gd name="connsiteX14" fmla="*/ 372853 w 1346630"/>
              <a:gd name="connsiteY14" fmla="*/ 475013 h 1259893"/>
              <a:gd name="connsiteX15" fmla="*/ 396604 w 1346630"/>
              <a:gd name="connsiteY15" fmla="*/ 546265 h 1259893"/>
              <a:gd name="connsiteX16" fmla="*/ 396604 w 1346630"/>
              <a:gd name="connsiteY16" fmla="*/ 819398 h 1259893"/>
              <a:gd name="connsiteX17" fmla="*/ 420355 w 1346630"/>
              <a:gd name="connsiteY17" fmla="*/ 866899 h 1259893"/>
              <a:gd name="connsiteX18" fmla="*/ 491606 w 1346630"/>
              <a:gd name="connsiteY18" fmla="*/ 890650 h 1259893"/>
              <a:gd name="connsiteX19" fmla="*/ 562858 w 1346630"/>
              <a:gd name="connsiteY19" fmla="*/ 938151 h 1259893"/>
              <a:gd name="connsiteX20" fmla="*/ 598484 w 1346630"/>
              <a:gd name="connsiteY20" fmla="*/ 961902 h 1259893"/>
              <a:gd name="connsiteX21" fmla="*/ 622235 w 1346630"/>
              <a:gd name="connsiteY21" fmla="*/ 997528 h 1259893"/>
              <a:gd name="connsiteX22" fmla="*/ 657861 w 1346630"/>
              <a:gd name="connsiteY22" fmla="*/ 1068780 h 1259893"/>
              <a:gd name="connsiteX23" fmla="*/ 693487 w 1346630"/>
              <a:gd name="connsiteY23" fmla="*/ 1104406 h 1259893"/>
              <a:gd name="connsiteX24" fmla="*/ 729113 w 1346630"/>
              <a:gd name="connsiteY24" fmla="*/ 1128156 h 1259893"/>
              <a:gd name="connsiteX25" fmla="*/ 776614 w 1346630"/>
              <a:gd name="connsiteY25" fmla="*/ 1151907 h 1259893"/>
              <a:gd name="connsiteX26" fmla="*/ 895368 w 1346630"/>
              <a:gd name="connsiteY26" fmla="*/ 1187533 h 1259893"/>
              <a:gd name="connsiteX27" fmla="*/ 930993 w 1346630"/>
              <a:gd name="connsiteY27" fmla="*/ 1211283 h 1259893"/>
              <a:gd name="connsiteX28" fmla="*/ 1216001 w 1346630"/>
              <a:gd name="connsiteY28" fmla="*/ 1235034 h 1259893"/>
              <a:gd name="connsiteX29" fmla="*/ 1322879 w 1346630"/>
              <a:gd name="connsiteY29" fmla="*/ 1151907 h 1259893"/>
              <a:gd name="connsiteX30" fmla="*/ 1346630 w 1346630"/>
              <a:gd name="connsiteY30" fmla="*/ 1116281 h 1259893"/>
              <a:gd name="connsiteX31" fmla="*/ 1334755 w 1346630"/>
              <a:gd name="connsiteY31" fmla="*/ 1021278 h 1259893"/>
              <a:gd name="connsiteX32" fmla="*/ 1299129 w 1346630"/>
              <a:gd name="connsiteY32" fmla="*/ 1009403 h 1259893"/>
              <a:gd name="connsiteX33" fmla="*/ 1263503 w 1346630"/>
              <a:gd name="connsiteY33" fmla="*/ 985652 h 1259893"/>
              <a:gd name="connsiteX34" fmla="*/ 1132874 w 1346630"/>
              <a:gd name="connsiteY34" fmla="*/ 961902 h 1259893"/>
              <a:gd name="connsiteX35" fmla="*/ 1073497 w 1346630"/>
              <a:gd name="connsiteY35" fmla="*/ 950026 h 1259893"/>
              <a:gd name="connsiteX36" fmla="*/ 1014121 w 1346630"/>
              <a:gd name="connsiteY36" fmla="*/ 961902 h 1259893"/>
              <a:gd name="connsiteX37" fmla="*/ 942869 w 1346630"/>
              <a:gd name="connsiteY37" fmla="*/ 985652 h 1259893"/>
              <a:gd name="connsiteX38" fmla="*/ 752864 w 1346630"/>
              <a:gd name="connsiteY38" fmla="*/ 961902 h 1259893"/>
              <a:gd name="connsiteX39" fmla="*/ 717238 w 1346630"/>
              <a:gd name="connsiteY39" fmla="*/ 938151 h 1259893"/>
              <a:gd name="connsiteX40" fmla="*/ 645986 w 1346630"/>
              <a:gd name="connsiteY40" fmla="*/ 866899 h 1259893"/>
              <a:gd name="connsiteX41" fmla="*/ 610360 w 1346630"/>
              <a:gd name="connsiteY41" fmla="*/ 855024 h 1259893"/>
              <a:gd name="connsiteX42" fmla="*/ 491606 w 1346630"/>
              <a:gd name="connsiteY42" fmla="*/ 712520 h 1259893"/>
              <a:gd name="connsiteX43" fmla="*/ 467856 w 1346630"/>
              <a:gd name="connsiteY43" fmla="*/ 676894 h 1259893"/>
              <a:gd name="connsiteX44" fmla="*/ 444105 w 1346630"/>
              <a:gd name="connsiteY44" fmla="*/ 593767 h 1259893"/>
              <a:gd name="connsiteX45" fmla="*/ 420355 w 1346630"/>
              <a:gd name="connsiteY45" fmla="*/ 475013 h 1259893"/>
              <a:gd name="connsiteX46" fmla="*/ 432230 w 1346630"/>
              <a:gd name="connsiteY46" fmla="*/ 201881 h 1259893"/>
              <a:gd name="connsiteX47" fmla="*/ 503482 w 1346630"/>
              <a:gd name="connsiteY47" fmla="*/ 154380 h 1259893"/>
              <a:gd name="connsiteX48" fmla="*/ 574734 w 1346630"/>
              <a:gd name="connsiteY48" fmla="*/ 130629 h 1259893"/>
              <a:gd name="connsiteX49" fmla="*/ 610360 w 1346630"/>
              <a:gd name="connsiteY49" fmla="*/ 106878 h 1259893"/>
              <a:gd name="connsiteX50" fmla="*/ 610360 w 1346630"/>
              <a:gd name="connsiteY50" fmla="*/ 11876 h 1259893"/>
              <a:gd name="connsiteX51" fmla="*/ 574734 w 1346630"/>
              <a:gd name="connsiteY51" fmla="*/ 0 h 1259893"/>
              <a:gd name="connsiteX52" fmla="*/ 503482 w 1346630"/>
              <a:gd name="connsiteY52" fmla="*/ 47502 h 1259893"/>
              <a:gd name="connsiteX53" fmla="*/ 503482 w 1346630"/>
              <a:gd name="connsiteY53" fmla="*/ 59377 h 125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46630" h="1259893">
                <a:moveTo>
                  <a:pt x="598484" y="0"/>
                </a:moveTo>
                <a:cubicBezTo>
                  <a:pt x="578692" y="7917"/>
                  <a:pt x="558174" y="14218"/>
                  <a:pt x="539108" y="23751"/>
                </a:cubicBezTo>
                <a:cubicBezTo>
                  <a:pt x="526342" y="30134"/>
                  <a:pt x="515874" y="40421"/>
                  <a:pt x="503482" y="47502"/>
                </a:cubicBezTo>
                <a:cubicBezTo>
                  <a:pt x="488112" y="56285"/>
                  <a:pt x="471815" y="63335"/>
                  <a:pt x="455981" y="71252"/>
                </a:cubicBezTo>
                <a:cubicBezTo>
                  <a:pt x="450895" y="70913"/>
                  <a:pt x="283656" y="70348"/>
                  <a:pt x="230349" y="47502"/>
                </a:cubicBezTo>
                <a:cubicBezTo>
                  <a:pt x="69205" y="-21559"/>
                  <a:pt x="309214" y="61913"/>
                  <a:pt x="159097" y="11876"/>
                </a:cubicBezTo>
                <a:cubicBezTo>
                  <a:pt x="105" y="36336"/>
                  <a:pt x="-22247" y="-12857"/>
                  <a:pt x="16593" y="142504"/>
                </a:cubicBezTo>
                <a:cubicBezTo>
                  <a:pt x="21325" y="161431"/>
                  <a:pt x="63594" y="204130"/>
                  <a:pt x="75970" y="213756"/>
                </a:cubicBezTo>
                <a:cubicBezTo>
                  <a:pt x="98502" y="231281"/>
                  <a:pt x="124386" y="244130"/>
                  <a:pt x="147222" y="261257"/>
                </a:cubicBezTo>
                <a:cubicBezTo>
                  <a:pt x="163056" y="273132"/>
                  <a:pt x="178618" y="285379"/>
                  <a:pt x="194723" y="296883"/>
                </a:cubicBezTo>
                <a:cubicBezTo>
                  <a:pt x="206337" y="305179"/>
                  <a:pt x="219385" y="311497"/>
                  <a:pt x="230349" y="320634"/>
                </a:cubicBezTo>
                <a:cubicBezTo>
                  <a:pt x="243251" y="331385"/>
                  <a:pt x="252718" y="345949"/>
                  <a:pt x="265975" y="356260"/>
                </a:cubicBezTo>
                <a:cubicBezTo>
                  <a:pt x="288507" y="373785"/>
                  <a:pt x="337227" y="403761"/>
                  <a:pt x="337227" y="403761"/>
                </a:cubicBezTo>
                <a:cubicBezTo>
                  <a:pt x="341186" y="415636"/>
                  <a:pt x="343505" y="428191"/>
                  <a:pt x="349103" y="439387"/>
                </a:cubicBezTo>
                <a:cubicBezTo>
                  <a:pt x="355486" y="452152"/>
                  <a:pt x="367057" y="461971"/>
                  <a:pt x="372853" y="475013"/>
                </a:cubicBezTo>
                <a:cubicBezTo>
                  <a:pt x="383021" y="497891"/>
                  <a:pt x="396604" y="546265"/>
                  <a:pt x="396604" y="546265"/>
                </a:cubicBezTo>
                <a:cubicBezTo>
                  <a:pt x="390995" y="636013"/>
                  <a:pt x="372221" y="729993"/>
                  <a:pt x="396604" y="819398"/>
                </a:cubicBezTo>
                <a:cubicBezTo>
                  <a:pt x="401262" y="836477"/>
                  <a:pt x="406193" y="856277"/>
                  <a:pt x="420355" y="866899"/>
                </a:cubicBezTo>
                <a:cubicBezTo>
                  <a:pt x="440383" y="881920"/>
                  <a:pt x="470775" y="876763"/>
                  <a:pt x="491606" y="890650"/>
                </a:cubicBezTo>
                <a:lnTo>
                  <a:pt x="562858" y="938151"/>
                </a:lnTo>
                <a:lnTo>
                  <a:pt x="598484" y="961902"/>
                </a:lnTo>
                <a:cubicBezTo>
                  <a:pt x="606401" y="973777"/>
                  <a:pt x="615852" y="984762"/>
                  <a:pt x="622235" y="997528"/>
                </a:cubicBezTo>
                <a:cubicBezTo>
                  <a:pt x="649015" y="1051089"/>
                  <a:pt x="615317" y="1017728"/>
                  <a:pt x="657861" y="1068780"/>
                </a:cubicBezTo>
                <a:cubicBezTo>
                  <a:pt x="668612" y="1081682"/>
                  <a:pt x="680585" y="1093655"/>
                  <a:pt x="693487" y="1104406"/>
                </a:cubicBezTo>
                <a:cubicBezTo>
                  <a:pt x="704451" y="1113543"/>
                  <a:pt x="716721" y="1121075"/>
                  <a:pt x="729113" y="1128156"/>
                </a:cubicBezTo>
                <a:cubicBezTo>
                  <a:pt x="744483" y="1136939"/>
                  <a:pt x="760177" y="1145332"/>
                  <a:pt x="776614" y="1151907"/>
                </a:cubicBezTo>
                <a:cubicBezTo>
                  <a:pt x="824793" y="1171179"/>
                  <a:pt x="848715" y="1175869"/>
                  <a:pt x="895368" y="1187533"/>
                </a:cubicBezTo>
                <a:cubicBezTo>
                  <a:pt x="907243" y="1195450"/>
                  <a:pt x="919379" y="1202988"/>
                  <a:pt x="930993" y="1211283"/>
                </a:cubicBezTo>
                <a:cubicBezTo>
                  <a:pt x="1047092" y="1294210"/>
                  <a:pt x="937973" y="1248935"/>
                  <a:pt x="1216001" y="1235034"/>
                </a:cubicBezTo>
                <a:cubicBezTo>
                  <a:pt x="1265656" y="1201931"/>
                  <a:pt x="1287997" y="1193765"/>
                  <a:pt x="1322879" y="1151907"/>
                </a:cubicBezTo>
                <a:cubicBezTo>
                  <a:pt x="1332016" y="1140943"/>
                  <a:pt x="1338713" y="1128156"/>
                  <a:pt x="1346630" y="1116281"/>
                </a:cubicBezTo>
                <a:cubicBezTo>
                  <a:pt x="1342672" y="1084613"/>
                  <a:pt x="1347716" y="1050442"/>
                  <a:pt x="1334755" y="1021278"/>
                </a:cubicBezTo>
                <a:cubicBezTo>
                  <a:pt x="1329671" y="1009839"/>
                  <a:pt x="1310325" y="1015001"/>
                  <a:pt x="1299129" y="1009403"/>
                </a:cubicBezTo>
                <a:cubicBezTo>
                  <a:pt x="1286363" y="1003020"/>
                  <a:pt x="1276621" y="991274"/>
                  <a:pt x="1263503" y="985652"/>
                </a:cubicBezTo>
                <a:cubicBezTo>
                  <a:pt x="1234487" y="973217"/>
                  <a:pt x="1153886" y="965404"/>
                  <a:pt x="1132874" y="961902"/>
                </a:cubicBezTo>
                <a:cubicBezTo>
                  <a:pt x="1112964" y="958584"/>
                  <a:pt x="1093289" y="953985"/>
                  <a:pt x="1073497" y="950026"/>
                </a:cubicBezTo>
                <a:cubicBezTo>
                  <a:pt x="1053705" y="953985"/>
                  <a:pt x="1033594" y="956591"/>
                  <a:pt x="1014121" y="961902"/>
                </a:cubicBezTo>
                <a:cubicBezTo>
                  <a:pt x="989968" y="968489"/>
                  <a:pt x="942869" y="985652"/>
                  <a:pt x="942869" y="985652"/>
                </a:cubicBezTo>
                <a:cubicBezTo>
                  <a:pt x="913411" y="983386"/>
                  <a:pt x="804129" y="987534"/>
                  <a:pt x="752864" y="961902"/>
                </a:cubicBezTo>
                <a:cubicBezTo>
                  <a:pt x="740098" y="955519"/>
                  <a:pt x="727905" y="947633"/>
                  <a:pt x="717238" y="938151"/>
                </a:cubicBezTo>
                <a:cubicBezTo>
                  <a:pt x="692134" y="915836"/>
                  <a:pt x="677851" y="877520"/>
                  <a:pt x="645986" y="866899"/>
                </a:cubicBezTo>
                <a:lnTo>
                  <a:pt x="610360" y="855024"/>
                </a:lnTo>
                <a:cubicBezTo>
                  <a:pt x="518927" y="763591"/>
                  <a:pt x="557737" y="811716"/>
                  <a:pt x="491606" y="712520"/>
                </a:cubicBezTo>
                <a:cubicBezTo>
                  <a:pt x="483689" y="700645"/>
                  <a:pt x="472369" y="690434"/>
                  <a:pt x="467856" y="676894"/>
                </a:cubicBezTo>
                <a:cubicBezTo>
                  <a:pt x="456540" y="642945"/>
                  <a:pt x="451559" y="631037"/>
                  <a:pt x="444105" y="593767"/>
                </a:cubicBezTo>
                <a:cubicBezTo>
                  <a:pt x="414981" y="448151"/>
                  <a:pt x="447943" y="585368"/>
                  <a:pt x="420355" y="475013"/>
                </a:cubicBezTo>
                <a:cubicBezTo>
                  <a:pt x="424313" y="383969"/>
                  <a:pt x="421784" y="292410"/>
                  <a:pt x="432230" y="201881"/>
                </a:cubicBezTo>
                <a:cubicBezTo>
                  <a:pt x="437256" y="158326"/>
                  <a:pt x="473901" y="163254"/>
                  <a:pt x="503482" y="154380"/>
                </a:cubicBezTo>
                <a:cubicBezTo>
                  <a:pt x="527462" y="147186"/>
                  <a:pt x="574734" y="130629"/>
                  <a:pt x="574734" y="130629"/>
                </a:cubicBezTo>
                <a:cubicBezTo>
                  <a:pt x="586609" y="122712"/>
                  <a:pt x="601444" y="118023"/>
                  <a:pt x="610360" y="106878"/>
                </a:cubicBezTo>
                <a:cubicBezTo>
                  <a:pt x="628925" y="83671"/>
                  <a:pt x="624194" y="32626"/>
                  <a:pt x="610360" y="11876"/>
                </a:cubicBezTo>
                <a:cubicBezTo>
                  <a:pt x="603416" y="1461"/>
                  <a:pt x="586609" y="3959"/>
                  <a:pt x="574734" y="0"/>
                </a:cubicBezTo>
                <a:cubicBezTo>
                  <a:pt x="510830" y="12782"/>
                  <a:pt x="516935" y="-6312"/>
                  <a:pt x="503482" y="47502"/>
                </a:cubicBezTo>
                <a:cubicBezTo>
                  <a:pt x="502522" y="51342"/>
                  <a:pt x="503482" y="55419"/>
                  <a:pt x="503482" y="59377"/>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Espace réservé du numéro de diapositive 4"/>
          <p:cNvSpPr>
            <a:spLocks noGrp="1"/>
          </p:cNvSpPr>
          <p:nvPr>
            <p:ph type="sldNum" sz="quarter" idx="12"/>
          </p:nvPr>
        </p:nvSpPr>
        <p:spPr/>
        <p:txBody>
          <a:bodyPr/>
          <a:lstStyle/>
          <a:p>
            <a:fld id="{B72B7A4D-DE3F-4347-BAA7-8C6A48B1DC3D}" type="slidenum">
              <a:rPr lang="fr-BE" smtClean="0"/>
              <a:t>42</a:t>
            </a:fld>
            <a:endParaRPr lang="fr-BE"/>
          </a:p>
        </p:txBody>
      </p:sp>
    </p:spTree>
    <p:extLst>
      <p:ext uri="{BB962C8B-B14F-4D97-AF65-F5344CB8AC3E}">
        <p14:creationId xmlns:p14="http://schemas.microsoft.com/office/powerpoint/2010/main" val="360452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260648"/>
            <a:ext cx="4141224"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2028" y="3510924"/>
            <a:ext cx="5546845" cy="3319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4600234" y="1628800"/>
            <a:ext cx="4236096" cy="1200329"/>
          </a:xfrm>
          <a:prstGeom prst="rect">
            <a:avLst/>
          </a:prstGeom>
          <a:noFill/>
          <a:ln>
            <a:solidFill>
              <a:schemeClr val="tx1"/>
            </a:solidFill>
          </a:ln>
        </p:spPr>
        <p:txBody>
          <a:bodyPr wrap="none" rtlCol="0">
            <a:spAutoFit/>
          </a:bodyPr>
          <a:lstStyle/>
          <a:p>
            <a:r>
              <a:rPr lang="fr-BE" sz="2400" dirty="0" smtClean="0"/>
              <a:t>Identification du pic de </a:t>
            </a:r>
            <a:r>
              <a:rPr lang="fr-BE" sz="2400" dirty="0" err="1" smtClean="0"/>
              <a:t>LH</a:t>
            </a:r>
            <a:r>
              <a:rPr lang="fr-BE" sz="2400" dirty="0" smtClean="0"/>
              <a:t> </a:t>
            </a:r>
          </a:p>
          <a:p>
            <a:r>
              <a:rPr lang="fr-BE" sz="2400" dirty="0" smtClean="0"/>
              <a:t>en 40 min pour une IA</a:t>
            </a:r>
          </a:p>
          <a:p>
            <a:r>
              <a:rPr lang="fr-BE" sz="2400" dirty="0" smtClean="0"/>
              <a:t>10-12  h plus tard : test </a:t>
            </a:r>
            <a:r>
              <a:rPr lang="fr-BE" sz="2400" dirty="0" err="1" smtClean="0"/>
              <a:t>Predibov</a:t>
            </a:r>
            <a:endParaRPr lang="fr-BE" sz="2400" dirty="0"/>
          </a:p>
        </p:txBody>
      </p:sp>
      <p:sp>
        <p:nvSpPr>
          <p:cNvPr id="3" name="Rectangle 2"/>
          <p:cNvSpPr/>
          <p:nvPr/>
        </p:nvSpPr>
        <p:spPr>
          <a:xfrm>
            <a:off x="4567059" y="383154"/>
            <a:ext cx="4572000" cy="646331"/>
          </a:xfrm>
          <a:prstGeom prst="rect">
            <a:avLst/>
          </a:prstGeom>
        </p:spPr>
        <p:txBody>
          <a:bodyPr>
            <a:spAutoFit/>
          </a:bodyPr>
          <a:lstStyle/>
          <a:p>
            <a:r>
              <a:rPr lang="fr-BE" dirty="0">
                <a:hlinkClick r:id="rId4"/>
              </a:rPr>
              <a:t>http://</a:t>
            </a:r>
            <a:r>
              <a:rPr lang="fr-BE" dirty="0" smtClean="0">
                <a:hlinkClick r:id="rId4"/>
              </a:rPr>
              <a:t>www.repropharm.com/diagnostic/index.php/fr/produits/tests-hormonaux/predi-bov</a:t>
            </a:r>
            <a:r>
              <a:rPr lang="fr-BE" dirty="0" smtClean="0"/>
              <a:t> </a:t>
            </a:r>
            <a:endParaRPr lang="fr-BE" dirty="0"/>
          </a:p>
        </p:txBody>
      </p:sp>
      <p:sp>
        <p:nvSpPr>
          <p:cNvPr id="4" name="Rectangle 3"/>
          <p:cNvSpPr/>
          <p:nvPr/>
        </p:nvSpPr>
        <p:spPr>
          <a:xfrm>
            <a:off x="179512" y="5597077"/>
            <a:ext cx="2951691" cy="923330"/>
          </a:xfrm>
          <a:prstGeom prst="rect">
            <a:avLst/>
          </a:prstGeom>
        </p:spPr>
        <p:txBody>
          <a:bodyPr wrap="square">
            <a:spAutoFit/>
          </a:bodyPr>
          <a:lstStyle/>
          <a:p>
            <a:r>
              <a:rPr lang="fr-BE" dirty="0">
                <a:hlinkClick r:id="rId5"/>
              </a:rPr>
              <a:t>http://</a:t>
            </a:r>
            <a:r>
              <a:rPr lang="fr-BE" dirty="0" smtClean="0">
                <a:hlinkClick r:id="rId5"/>
              </a:rPr>
              <a:t>www.journees3r.fr/IMG/pdf/Texte_11_repro_L-Dupuy.pdf</a:t>
            </a:r>
            <a:r>
              <a:rPr lang="fr-BE" dirty="0" smtClean="0"/>
              <a:t> </a:t>
            </a:r>
            <a:endParaRPr lang="fr-BE" dirty="0"/>
          </a:p>
        </p:txBody>
      </p:sp>
      <p:sp>
        <p:nvSpPr>
          <p:cNvPr id="5" name="Rectangle 4"/>
          <p:cNvSpPr/>
          <p:nvPr/>
        </p:nvSpPr>
        <p:spPr>
          <a:xfrm>
            <a:off x="148735" y="4524307"/>
            <a:ext cx="2975295" cy="646331"/>
          </a:xfrm>
          <a:prstGeom prst="rect">
            <a:avLst/>
          </a:prstGeom>
        </p:spPr>
        <p:txBody>
          <a:bodyPr wrap="square">
            <a:spAutoFit/>
          </a:bodyPr>
          <a:lstStyle/>
          <a:p>
            <a:r>
              <a:rPr lang="fr-BE" dirty="0">
                <a:hlinkClick r:id="rId6"/>
              </a:rPr>
              <a:t>https://</a:t>
            </a:r>
            <a:r>
              <a:rPr lang="fr-BE" dirty="0" smtClean="0">
                <a:hlinkClick r:id="rId6"/>
              </a:rPr>
              <a:t>www.youtube.com/watch?v=i0LxlkYOrN4</a:t>
            </a:r>
            <a:r>
              <a:rPr lang="fr-BE" dirty="0" smtClean="0"/>
              <a:t> </a:t>
            </a:r>
            <a:endParaRPr lang="fr-BE" dirty="0"/>
          </a:p>
        </p:txBody>
      </p:sp>
      <p:sp>
        <p:nvSpPr>
          <p:cNvPr id="6" name="Espace réservé du numéro de diapositive 5"/>
          <p:cNvSpPr>
            <a:spLocks noGrp="1"/>
          </p:cNvSpPr>
          <p:nvPr>
            <p:ph type="sldNum" sz="quarter" idx="12"/>
          </p:nvPr>
        </p:nvSpPr>
        <p:spPr/>
        <p:txBody>
          <a:bodyPr/>
          <a:lstStyle/>
          <a:p>
            <a:fld id="{B72B7A4D-DE3F-4347-BAA7-8C6A48B1DC3D}" type="slidenum">
              <a:rPr lang="fr-BE" smtClean="0"/>
              <a:t>43</a:t>
            </a:fld>
            <a:endParaRPr lang="fr-BE"/>
          </a:p>
        </p:txBody>
      </p:sp>
    </p:spTree>
    <p:extLst>
      <p:ext uri="{BB962C8B-B14F-4D97-AF65-F5344CB8AC3E}">
        <p14:creationId xmlns:p14="http://schemas.microsoft.com/office/powerpoint/2010/main" val="4463938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à coins arrondis 230"/>
          <p:cNvSpPr/>
          <p:nvPr/>
        </p:nvSpPr>
        <p:spPr>
          <a:xfrm>
            <a:off x="2079108" y="225939"/>
            <a:ext cx="5787734" cy="588190"/>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Comment gérer l’ovulation ? </a:t>
            </a:r>
            <a:endParaRPr lang="fr-BE" sz="2400" dirty="0" smtClean="0"/>
          </a:p>
        </p:txBody>
      </p:sp>
      <p:sp>
        <p:nvSpPr>
          <p:cNvPr id="18" name="Rectangle 4"/>
          <p:cNvSpPr>
            <a:spLocks noChangeArrowheads="1"/>
          </p:cNvSpPr>
          <p:nvPr/>
        </p:nvSpPr>
        <p:spPr bwMode="auto">
          <a:xfrm>
            <a:off x="3190067" y="1792956"/>
            <a:ext cx="764970" cy="3849463"/>
          </a:xfrm>
          <a:prstGeom prst="rect">
            <a:avLst/>
          </a:prstGeom>
          <a:solidFill>
            <a:schemeClr val="accent3">
              <a:lumMod val="75000"/>
              <a:alpha val="33000"/>
            </a:schemeClr>
          </a:solidFill>
          <a:ln w="12700">
            <a:solidFill>
              <a:schemeClr val="tx1"/>
            </a:solidFill>
            <a:miter lim="800000"/>
            <a:headEnd/>
            <a:tailEnd/>
          </a:ln>
        </p:spPr>
        <p:txBody>
          <a:bodyPr wrap="none" anchor="ctr"/>
          <a:lstStyle/>
          <a:p>
            <a:pPr algn="ctr"/>
            <a:endParaRPr lang="fr-FR"/>
          </a:p>
        </p:txBody>
      </p:sp>
      <p:cxnSp>
        <p:nvCxnSpPr>
          <p:cNvPr id="19" name="Connecteur droit 62"/>
          <p:cNvCxnSpPr>
            <a:cxnSpLocks noChangeShapeType="1"/>
          </p:cNvCxnSpPr>
          <p:nvPr/>
        </p:nvCxnSpPr>
        <p:spPr bwMode="auto">
          <a:xfrm>
            <a:off x="1025085" y="5765356"/>
            <a:ext cx="0" cy="139841"/>
          </a:xfrm>
          <a:prstGeom prst="line">
            <a:avLst/>
          </a:prstGeom>
          <a:noFill/>
          <a:ln w="9525" algn="ctr">
            <a:solidFill>
              <a:schemeClr val="bg1"/>
            </a:solidFill>
            <a:round/>
            <a:headEnd/>
            <a:tailEnd/>
          </a:ln>
        </p:spPr>
      </p:cxnSp>
      <p:cxnSp>
        <p:nvCxnSpPr>
          <p:cNvPr id="20" name="Connecteur droit 63"/>
          <p:cNvCxnSpPr>
            <a:cxnSpLocks noChangeShapeType="1"/>
          </p:cNvCxnSpPr>
          <p:nvPr/>
        </p:nvCxnSpPr>
        <p:spPr bwMode="auto">
          <a:xfrm>
            <a:off x="1292241" y="5765356"/>
            <a:ext cx="0" cy="139841"/>
          </a:xfrm>
          <a:prstGeom prst="line">
            <a:avLst/>
          </a:prstGeom>
          <a:noFill/>
          <a:ln w="9525" algn="ctr">
            <a:solidFill>
              <a:schemeClr val="bg1"/>
            </a:solidFill>
            <a:round/>
            <a:headEnd/>
            <a:tailEnd/>
          </a:ln>
        </p:spPr>
      </p:cxnSp>
      <p:cxnSp>
        <p:nvCxnSpPr>
          <p:cNvPr id="21" name="Connecteur droit 64"/>
          <p:cNvCxnSpPr>
            <a:cxnSpLocks noChangeShapeType="1"/>
          </p:cNvCxnSpPr>
          <p:nvPr/>
        </p:nvCxnSpPr>
        <p:spPr bwMode="auto">
          <a:xfrm>
            <a:off x="1563776" y="5765356"/>
            <a:ext cx="0" cy="139841"/>
          </a:xfrm>
          <a:prstGeom prst="line">
            <a:avLst/>
          </a:prstGeom>
          <a:noFill/>
          <a:ln w="9525" algn="ctr">
            <a:solidFill>
              <a:schemeClr val="bg1"/>
            </a:solidFill>
            <a:round/>
            <a:headEnd/>
            <a:tailEnd/>
          </a:ln>
        </p:spPr>
      </p:cxnSp>
      <p:cxnSp>
        <p:nvCxnSpPr>
          <p:cNvPr id="22" name="Connecteur droit 65"/>
          <p:cNvCxnSpPr>
            <a:cxnSpLocks noChangeShapeType="1"/>
          </p:cNvCxnSpPr>
          <p:nvPr/>
        </p:nvCxnSpPr>
        <p:spPr bwMode="auto">
          <a:xfrm>
            <a:off x="1832391" y="5765356"/>
            <a:ext cx="0" cy="139841"/>
          </a:xfrm>
          <a:prstGeom prst="line">
            <a:avLst/>
          </a:prstGeom>
          <a:noFill/>
          <a:ln w="9525" algn="ctr">
            <a:solidFill>
              <a:schemeClr val="bg1"/>
            </a:solidFill>
            <a:round/>
            <a:headEnd/>
            <a:tailEnd/>
          </a:ln>
        </p:spPr>
      </p:cxnSp>
      <p:cxnSp>
        <p:nvCxnSpPr>
          <p:cNvPr id="23" name="Connecteur droit 66"/>
          <p:cNvCxnSpPr>
            <a:cxnSpLocks noChangeShapeType="1"/>
          </p:cNvCxnSpPr>
          <p:nvPr/>
        </p:nvCxnSpPr>
        <p:spPr bwMode="auto">
          <a:xfrm>
            <a:off x="2102466" y="5765356"/>
            <a:ext cx="0" cy="139841"/>
          </a:xfrm>
          <a:prstGeom prst="line">
            <a:avLst/>
          </a:prstGeom>
          <a:noFill/>
          <a:ln w="9525" algn="ctr">
            <a:solidFill>
              <a:schemeClr val="bg1"/>
            </a:solidFill>
            <a:round/>
            <a:headEnd/>
            <a:tailEnd/>
          </a:ln>
        </p:spPr>
      </p:cxnSp>
      <p:cxnSp>
        <p:nvCxnSpPr>
          <p:cNvPr id="24" name="Connecteur droit 67"/>
          <p:cNvCxnSpPr>
            <a:cxnSpLocks noChangeShapeType="1"/>
          </p:cNvCxnSpPr>
          <p:nvPr/>
        </p:nvCxnSpPr>
        <p:spPr bwMode="auto">
          <a:xfrm>
            <a:off x="2372542" y="5765356"/>
            <a:ext cx="0" cy="139841"/>
          </a:xfrm>
          <a:prstGeom prst="line">
            <a:avLst/>
          </a:prstGeom>
          <a:noFill/>
          <a:ln w="9525" algn="ctr">
            <a:solidFill>
              <a:schemeClr val="bg1"/>
            </a:solidFill>
            <a:round/>
            <a:headEnd/>
            <a:tailEnd/>
          </a:ln>
        </p:spPr>
      </p:cxnSp>
      <p:cxnSp>
        <p:nvCxnSpPr>
          <p:cNvPr id="25" name="Connecteur droit 68"/>
          <p:cNvCxnSpPr>
            <a:cxnSpLocks noChangeShapeType="1"/>
          </p:cNvCxnSpPr>
          <p:nvPr/>
        </p:nvCxnSpPr>
        <p:spPr bwMode="auto">
          <a:xfrm>
            <a:off x="2642617" y="5765356"/>
            <a:ext cx="0" cy="139841"/>
          </a:xfrm>
          <a:prstGeom prst="line">
            <a:avLst/>
          </a:prstGeom>
          <a:noFill/>
          <a:ln w="9525" algn="ctr">
            <a:solidFill>
              <a:schemeClr val="bg1"/>
            </a:solidFill>
            <a:round/>
            <a:headEnd/>
            <a:tailEnd/>
          </a:ln>
        </p:spPr>
      </p:cxnSp>
      <p:cxnSp>
        <p:nvCxnSpPr>
          <p:cNvPr id="26" name="Connecteur droit 69"/>
          <p:cNvCxnSpPr>
            <a:cxnSpLocks noChangeShapeType="1"/>
          </p:cNvCxnSpPr>
          <p:nvPr/>
        </p:nvCxnSpPr>
        <p:spPr bwMode="auto">
          <a:xfrm>
            <a:off x="2912693" y="5765356"/>
            <a:ext cx="0" cy="139841"/>
          </a:xfrm>
          <a:prstGeom prst="line">
            <a:avLst/>
          </a:prstGeom>
          <a:noFill/>
          <a:ln w="9525" algn="ctr">
            <a:solidFill>
              <a:schemeClr val="bg1"/>
            </a:solidFill>
            <a:round/>
            <a:headEnd/>
            <a:tailEnd/>
          </a:ln>
        </p:spPr>
      </p:cxnSp>
      <p:cxnSp>
        <p:nvCxnSpPr>
          <p:cNvPr id="27" name="Connecteur droit 70"/>
          <p:cNvCxnSpPr>
            <a:cxnSpLocks noChangeShapeType="1"/>
          </p:cNvCxnSpPr>
          <p:nvPr/>
        </p:nvCxnSpPr>
        <p:spPr bwMode="auto">
          <a:xfrm>
            <a:off x="3181308" y="5765356"/>
            <a:ext cx="0" cy="139841"/>
          </a:xfrm>
          <a:prstGeom prst="line">
            <a:avLst/>
          </a:prstGeom>
          <a:noFill/>
          <a:ln w="9525" algn="ctr">
            <a:solidFill>
              <a:schemeClr val="bg1"/>
            </a:solidFill>
            <a:round/>
            <a:headEnd/>
            <a:tailEnd/>
          </a:ln>
        </p:spPr>
      </p:cxnSp>
      <p:cxnSp>
        <p:nvCxnSpPr>
          <p:cNvPr id="28" name="Connecteur droit 71"/>
          <p:cNvCxnSpPr>
            <a:cxnSpLocks noChangeShapeType="1"/>
          </p:cNvCxnSpPr>
          <p:nvPr/>
        </p:nvCxnSpPr>
        <p:spPr bwMode="auto">
          <a:xfrm>
            <a:off x="3449923" y="5765356"/>
            <a:ext cx="0" cy="139841"/>
          </a:xfrm>
          <a:prstGeom prst="line">
            <a:avLst/>
          </a:prstGeom>
          <a:noFill/>
          <a:ln w="9525" algn="ctr">
            <a:solidFill>
              <a:schemeClr val="bg1"/>
            </a:solidFill>
            <a:round/>
            <a:headEnd/>
            <a:tailEnd/>
          </a:ln>
        </p:spPr>
      </p:cxnSp>
      <p:cxnSp>
        <p:nvCxnSpPr>
          <p:cNvPr id="29" name="Connecteur droit 72"/>
          <p:cNvCxnSpPr>
            <a:cxnSpLocks noChangeShapeType="1"/>
          </p:cNvCxnSpPr>
          <p:nvPr/>
        </p:nvCxnSpPr>
        <p:spPr bwMode="auto">
          <a:xfrm>
            <a:off x="3719998" y="5765356"/>
            <a:ext cx="0" cy="139841"/>
          </a:xfrm>
          <a:prstGeom prst="line">
            <a:avLst/>
          </a:prstGeom>
          <a:noFill/>
          <a:ln w="9525" algn="ctr">
            <a:solidFill>
              <a:schemeClr val="bg1"/>
            </a:solidFill>
            <a:round/>
            <a:headEnd/>
            <a:tailEnd/>
          </a:ln>
        </p:spPr>
      </p:cxnSp>
      <p:cxnSp>
        <p:nvCxnSpPr>
          <p:cNvPr id="30" name="Connecteur droit 73"/>
          <p:cNvCxnSpPr>
            <a:cxnSpLocks noChangeShapeType="1"/>
          </p:cNvCxnSpPr>
          <p:nvPr/>
        </p:nvCxnSpPr>
        <p:spPr bwMode="auto">
          <a:xfrm>
            <a:off x="3990074" y="5765356"/>
            <a:ext cx="0" cy="139841"/>
          </a:xfrm>
          <a:prstGeom prst="line">
            <a:avLst/>
          </a:prstGeom>
          <a:noFill/>
          <a:ln w="9525" algn="ctr">
            <a:solidFill>
              <a:schemeClr val="bg1"/>
            </a:solidFill>
            <a:round/>
            <a:headEnd/>
            <a:tailEnd/>
          </a:ln>
        </p:spPr>
      </p:cxnSp>
      <p:sp>
        <p:nvSpPr>
          <p:cNvPr id="31" name="ZoneTexte 96"/>
          <p:cNvSpPr txBox="1">
            <a:spLocks noChangeArrowheads="1"/>
          </p:cNvSpPr>
          <p:nvPr/>
        </p:nvSpPr>
        <p:spPr bwMode="auto">
          <a:xfrm>
            <a:off x="753550"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10</a:t>
            </a:r>
            <a:endParaRPr lang="en-US" sz="1400">
              <a:latin typeface="Arial Narrow" pitchFamily="34" charset="0"/>
            </a:endParaRPr>
          </a:p>
        </p:txBody>
      </p:sp>
      <p:sp>
        <p:nvSpPr>
          <p:cNvPr id="32" name="ZoneTexte 97"/>
          <p:cNvSpPr txBox="1">
            <a:spLocks noChangeArrowheads="1"/>
          </p:cNvSpPr>
          <p:nvPr/>
        </p:nvSpPr>
        <p:spPr bwMode="auto">
          <a:xfrm>
            <a:off x="1025085" y="5905198"/>
            <a:ext cx="310273" cy="297930"/>
          </a:xfrm>
          <a:prstGeom prst="rect">
            <a:avLst/>
          </a:prstGeom>
          <a:noFill/>
          <a:ln w="9525">
            <a:noFill/>
            <a:miter lim="800000"/>
            <a:headEnd/>
            <a:tailEnd/>
          </a:ln>
        </p:spPr>
        <p:txBody>
          <a:bodyPr wrap="none">
            <a:spAutoFit/>
          </a:bodyPr>
          <a:lstStyle/>
          <a:p>
            <a:r>
              <a:rPr lang="fr-BE" sz="1400">
                <a:latin typeface="Arial Narrow" pitchFamily="34" charset="0"/>
              </a:rPr>
              <a:t>11</a:t>
            </a:r>
            <a:endParaRPr lang="en-US" sz="1400">
              <a:latin typeface="Arial Narrow" pitchFamily="34" charset="0"/>
            </a:endParaRPr>
          </a:p>
        </p:txBody>
      </p:sp>
      <p:sp>
        <p:nvSpPr>
          <p:cNvPr id="33" name="ZoneTexte 98"/>
          <p:cNvSpPr txBox="1">
            <a:spLocks noChangeArrowheads="1"/>
          </p:cNvSpPr>
          <p:nvPr/>
        </p:nvSpPr>
        <p:spPr bwMode="auto">
          <a:xfrm>
            <a:off x="1292241"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12</a:t>
            </a:r>
            <a:endParaRPr lang="en-US" sz="1400">
              <a:latin typeface="Arial Narrow" pitchFamily="34" charset="0"/>
            </a:endParaRPr>
          </a:p>
        </p:txBody>
      </p:sp>
      <p:sp>
        <p:nvSpPr>
          <p:cNvPr id="34" name="ZoneTexte 99"/>
          <p:cNvSpPr txBox="1">
            <a:spLocks noChangeArrowheads="1"/>
          </p:cNvSpPr>
          <p:nvPr/>
        </p:nvSpPr>
        <p:spPr bwMode="auto">
          <a:xfrm>
            <a:off x="1563776"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13</a:t>
            </a:r>
            <a:endParaRPr lang="en-US" sz="1400">
              <a:latin typeface="Arial Narrow" pitchFamily="34" charset="0"/>
            </a:endParaRPr>
          </a:p>
        </p:txBody>
      </p:sp>
      <p:sp>
        <p:nvSpPr>
          <p:cNvPr id="35" name="ZoneTexte 100"/>
          <p:cNvSpPr txBox="1">
            <a:spLocks noChangeArrowheads="1"/>
          </p:cNvSpPr>
          <p:nvPr/>
        </p:nvSpPr>
        <p:spPr bwMode="auto">
          <a:xfrm>
            <a:off x="1832391"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14</a:t>
            </a:r>
            <a:endParaRPr lang="en-US" sz="1400">
              <a:latin typeface="Arial Narrow" pitchFamily="34" charset="0"/>
            </a:endParaRPr>
          </a:p>
        </p:txBody>
      </p:sp>
      <p:sp>
        <p:nvSpPr>
          <p:cNvPr id="36" name="ZoneTexte 101"/>
          <p:cNvSpPr txBox="1">
            <a:spLocks noChangeArrowheads="1"/>
          </p:cNvSpPr>
          <p:nvPr/>
        </p:nvSpPr>
        <p:spPr bwMode="auto">
          <a:xfrm>
            <a:off x="2102466"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15</a:t>
            </a:r>
            <a:endParaRPr lang="en-US" sz="1400">
              <a:latin typeface="Arial Narrow" pitchFamily="34" charset="0"/>
            </a:endParaRPr>
          </a:p>
        </p:txBody>
      </p:sp>
      <p:sp>
        <p:nvSpPr>
          <p:cNvPr id="37" name="ZoneTexte 102"/>
          <p:cNvSpPr txBox="1">
            <a:spLocks noChangeArrowheads="1"/>
          </p:cNvSpPr>
          <p:nvPr/>
        </p:nvSpPr>
        <p:spPr bwMode="auto">
          <a:xfrm>
            <a:off x="2372542"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16</a:t>
            </a:r>
            <a:endParaRPr lang="en-US" sz="1400">
              <a:latin typeface="Arial Narrow" pitchFamily="34" charset="0"/>
            </a:endParaRPr>
          </a:p>
        </p:txBody>
      </p:sp>
      <p:sp>
        <p:nvSpPr>
          <p:cNvPr id="38" name="ZoneTexte 103"/>
          <p:cNvSpPr txBox="1">
            <a:spLocks noChangeArrowheads="1"/>
          </p:cNvSpPr>
          <p:nvPr/>
        </p:nvSpPr>
        <p:spPr bwMode="auto">
          <a:xfrm>
            <a:off x="2642617"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17</a:t>
            </a:r>
            <a:endParaRPr lang="en-US" sz="1400">
              <a:latin typeface="Arial Narrow" pitchFamily="34" charset="0"/>
            </a:endParaRPr>
          </a:p>
        </p:txBody>
      </p:sp>
      <p:sp>
        <p:nvSpPr>
          <p:cNvPr id="39" name="ZoneTexte 104"/>
          <p:cNvSpPr txBox="1">
            <a:spLocks noChangeArrowheads="1"/>
          </p:cNvSpPr>
          <p:nvPr/>
        </p:nvSpPr>
        <p:spPr bwMode="auto">
          <a:xfrm>
            <a:off x="2912693"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18</a:t>
            </a:r>
            <a:endParaRPr lang="en-US" sz="1400">
              <a:latin typeface="Arial Narrow" pitchFamily="34" charset="0"/>
            </a:endParaRPr>
          </a:p>
        </p:txBody>
      </p:sp>
      <p:sp>
        <p:nvSpPr>
          <p:cNvPr id="40" name="ZoneTexte 105"/>
          <p:cNvSpPr txBox="1">
            <a:spLocks noChangeArrowheads="1"/>
          </p:cNvSpPr>
          <p:nvPr/>
        </p:nvSpPr>
        <p:spPr bwMode="auto">
          <a:xfrm>
            <a:off x="3181308"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19</a:t>
            </a:r>
            <a:endParaRPr lang="en-US" sz="1400">
              <a:latin typeface="Arial Narrow" pitchFamily="34" charset="0"/>
            </a:endParaRPr>
          </a:p>
        </p:txBody>
      </p:sp>
      <p:sp>
        <p:nvSpPr>
          <p:cNvPr id="41" name="ZoneTexte 106"/>
          <p:cNvSpPr txBox="1">
            <a:spLocks noChangeArrowheads="1"/>
          </p:cNvSpPr>
          <p:nvPr/>
        </p:nvSpPr>
        <p:spPr bwMode="auto">
          <a:xfrm>
            <a:off x="3449923" y="5905198"/>
            <a:ext cx="320179" cy="297930"/>
          </a:xfrm>
          <a:prstGeom prst="rect">
            <a:avLst/>
          </a:prstGeom>
          <a:noFill/>
          <a:ln w="9525">
            <a:noFill/>
            <a:miter lim="800000"/>
            <a:headEnd/>
            <a:tailEnd/>
          </a:ln>
        </p:spPr>
        <p:txBody>
          <a:bodyPr wrap="none">
            <a:spAutoFit/>
          </a:bodyPr>
          <a:lstStyle/>
          <a:p>
            <a:r>
              <a:rPr lang="fr-BE" sz="1400">
                <a:latin typeface="Arial Narrow" pitchFamily="34" charset="0"/>
              </a:rPr>
              <a:t>20</a:t>
            </a:r>
            <a:endParaRPr lang="en-US" sz="1400">
              <a:latin typeface="Arial Narrow" pitchFamily="34" charset="0"/>
            </a:endParaRPr>
          </a:p>
        </p:txBody>
      </p:sp>
      <p:sp>
        <p:nvSpPr>
          <p:cNvPr id="42" name="ZoneTexte 107"/>
          <p:cNvSpPr txBox="1">
            <a:spLocks noChangeArrowheads="1"/>
          </p:cNvSpPr>
          <p:nvPr/>
        </p:nvSpPr>
        <p:spPr bwMode="auto">
          <a:xfrm>
            <a:off x="3719998" y="5905198"/>
            <a:ext cx="320179" cy="297930"/>
          </a:xfrm>
          <a:prstGeom prst="rect">
            <a:avLst/>
          </a:prstGeom>
          <a:noFill/>
          <a:ln w="9525">
            <a:noFill/>
            <a:miter lim="800000"/>
            <a:headEnd/>
            <a:tailEnd/>
          </a:ln>
        </p:spPr>
        <p:txBody>
          <a:bodyPr wrap="none">
            <a:spAutoFit/>
          </a:bodyPr>
          <a:lstStyle/>
          <a:p>
            <a:r>
              <a:rPr lang="fr-BE" sz="1400" dirty="0">
                <a:latin typeface="Arial Narrow" pitchFamily="34" charset="0"/>
              </a:rPr>
              <a:t>21</a:t>
            </a:r>
            <a:endParaRPr lang="en-US" sz="1400" dirty="0">
              <a:latin typeface="Arial Narrow" pitchFamily="34" charset="0"/>
            </a:endParaRPr>
          </a:p>
        </p:txBody>
      </p:sp>
      <p:cxnSp>
        <p:nvCxnSpPr>
          <p:cNvPr id="43" name="Connecteur droit 73"/>
          <p:cNvCxnSpPr>
            <a:cxnSpLocks noChangeShapeType="1"/>
          </p:cNvCxnSpPr>
          <p:nvPr/>
        </p:nvCxnSpPr>
        <p:spPr bwMode="auto">
          <a:xfrm>
            <a:off x="4247011" y="5794554"/>
            <a:ext cx="0" cy="138304"/>
          </a:xfrm>
          <a:prstGeom prst="line">
            <a:avLst/>
          </a:prstGeom>
          <a:noFill/>
          <a:ln w="9525" algn="ctr">
            <a:solidFill>
              <a:schemeClr val="bg1"/>
            </a:solidFill>
            <a:round/>
            <a:headEnd/>
            <a:tailEnd/>
          </a:ln>
        </p:spPr>
      </p:cxnSp>
      <p:sp>
        <p:nvSpPr>
          <p:cNvPr id="44" name="ZoneTexte 107"/>
          <p:cNvSpPr txBox="1">
            <a:spLocks noChangeArrowheads="1"/>
          </p:cNvSpPr>
          <p:nvPr/>
        </p:nvSpPr>
        <p:spPr bwMode="auto">
          <a:xfrm>
            <a:off x="4036790" y="5903660"/>
            <a:ext cx="245000" cy="297930"/>
          </a:xfrm>
          <a:prstGeom prst="rect">
            <a:avLst/>
          </a:prstGeom>
          <a:noFill/>
          <a:ln w="9525">
            <a:noFill/>
            <a:miter lim="800000"/>
            <a:headEnd/>
            <a:tailEnd/>
          </a:ln>
        </p:spPr>
        <p:txBody>
          <a:bodyPr wrap="none">
            <a:spAutoFit/>
          </a:bodyPr>
          <a:lstStyle/>
          <a:p>
            <a:r>
              <a:rPr lang="fr-BE" sz="1400">
                <a:latin typeface="Arial Narrow" pitchFamily="34" charset="0"/>
              </a:rPr>
              <a:t>0</a:t>
            </a:r>
            <a:endParaRPr lang="en-US" sz="1400">
              <a:latin typeface="Arial Narrow" pitchFamily="34" charset="0"/>
            </a:endParaRPr>
          </a:p>
        </p:txBody>
      </p:sp>
      <p:grpSp>
        <p:nvGrpSpPr>
          <p:cNvPr id="45" name="Group 142"/>
          <p:cNvGrpSpPr>
            <a:grpSpLocks/>
          </p:cNvGrpSpPr>
          <p:nvPr/>
        </p:nvGrpSpPr>
        <p:grpSpPr bwMode="auto">
          <a:xfrm>
            <a:off x="1203189" y="5556363"/>
            <a:ext cx="265696" cy="138304"/>
            <a:chOff x="2381" y="2024"/>
            <a:chExt cx="271" cy="136"/>
          </a:xfrm>
        </p:grpSpPr>
        <p:sp>
          <p:nvSpPr>
            <p:cNvPr id="172" name="Oval 14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3" name="Oval 14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4" name="Oval 14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5" name="Oval 14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6" name="Oval 14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6" name="Group 148"/>
          <p:cNvGrpSpPr>
            <a:grpSpLocks/>
          </p:cNvGrpSpPr>
          <p:nvPr/>
        </p:nvGrpSpPr>
        <p:grpSpPr bwMode="auto">
          <a:xfrm>
            <a:off x="938953" y="5556363"/>
            <a:ext cx="265696" cy="138304"/>
            <a:chOff x="2381" y="2024"/>
            <a:chExt cx="271" cy="136"/>
          </a:xfrm>
        </p:grpSpPr>
        <p:sp>
          <p:nvSpPr>
            <p:cNvPr id="167" name="Oval 14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8" name="Oval 15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9" name="Oval 15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0" name="Oval 15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1" name="Oval 15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7" name="Group 154"/>
          <p:cNvGrpSpPr>
            <a:grpSpLocks/>
          </p:cNvGrpSpPr>
          <p:nvPr/>
        </p:nvGrpSpPr>
        <p:grpSpPr bwMode="auto">
          <a:xfrm>
            <a:off x="738951" y="5556363"/>
            <a:ext cx="265696" cy="138304"/>
            <a:chOff x="2381" y="2024"/>
            <a:chExt cx="271" cy="136"/>
          </a:xfrm>
        </p:grpSpPr>
        <p:sp>
          <p:nvSpPr>
            <p:cNvPr id="162" name="Oval 15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3" name="Oval 15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4" name="Oval 15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5" name="Oval 15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6" name="Oval 15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8" name="Group 178"/>
          <p:cNvGrpSpPr>
            <a:grpSpLocks/>
          </p:cNvGrpSpPr>
          <p:nvPr/>
        </p:nvGrpSpPr>
        <p:grpSpPr bwMode="auto">
          <a:xfrm>
            <a:off x="2727289" y="5556363"/>
            <a:ext cx="265696" cy="138304"/>
            <a:chOff x="2381" y="2024"/>
            <a:chExt cx="271" cy="136"/>
          </a:xfrm>
        </p:grpSpPr>
        <p:sp>
          <p:nvSpPr>
            <p:cNvPr id="157" name="Oval 17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8" name="Oval 18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9" name="Oval 18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0" name="Oval 18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1" name="Oval 18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9" name="Group 184"/>
          <p:cNvGrpSpPr>
            <a:grpSpLocks/>
          </p:cNvGrpSpPr>
          <p:nvPr/>
        </p:nvGrpSpPr>
        <p:grpSpPr bwMode="auto">
          <a:xfrm>
            <a:off x="2463054" y="5556363"/>
            <a:ext cx="265696" cy="138304"/>
            <a:chOff x="2381" y="2024"/>
            <a:chExt cx="271" cy="136"/>
          </a:xfrm>
        </p:grpSpPr>
        <p:sp>
          <p:nvSpPr>
            <p:cNvPr id="152" name="Oval 18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3" name="Oval 18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4" name="Oval 18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5" name="Oval 18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6" name="Oval 18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0" name="Group 190"/>
          <p:cNvGrpSpPr>
            <a:grpSpLocks/>
          </p:cNvGrpSpPr>
          <p:nvPr/>
        </p:nvGrpSpPr>
        <p:grpSpPr bwMode="auto">
          <a:xfrm>
            <a:off x="2263052" y="5556363"/>
            <a:ext cx="265696" cy="138304"/>
            <a:chOff x="2381" y="2024"/>
            <a:chExt cx="271" cy="136"/>
          </a:xfrm>
        </p:grpSpPr>
        <p:sp>
          <p:nvSpPr>
            <p:cNvPr id="147" name="Oval 19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8" name="Oval 19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9" name="Oval 19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0" name="Oval 19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1" name="Oval 19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1" name="Group 196"/>
          <p:cNvGrpSpPr>
            <a:grpSpLocks/>
          </p:cNvGrpSpPr>
          <p:nvPr/>
        </p:nvGrpSpPr>
        <p:grpSpPr bwMode="auto">
          <a:xfrm>
            <a:off x="1998816" y="5556363"/>
            <a:ext cx="265696" cy="138304"/>
            <a:chOff x="2381" y="2024"/>
            <a:chExt cx="271" cy="136"/>
          </a:xfrm>
        </p:grpSpPr>
        <p:sp>
          <p:nvSpPr>
            <p:cNvPr id="142" name="Oval 19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3" name="Oval 19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4" name="Oval 19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5" name="Oval 20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6" name="Oval 20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2" name="Group 202"/>
          <p:cNvGrpSpPr>
            <a:grpSpLocks/>
          </p:cNvGrpSpPr>
          <p:nvPr/>
        </p:nvGrpSpPr>
        <p:grpSpPr bwMode="auto">
          <a:xfrm>
            <a:off x="1734580" y="5556363"/>
            <a:ext cx="265696" cy="138304"/>
            <a:chOff x="2381" y="2024"/>
            <a:chExt cx="271" cy="136"/>
          </a:xfrm>
        </p:grpSpPr>
        <p:sp>
          <p:nvSpPr>
            <p:cNvPr id="137" name="Oval 20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8" name="Oval 20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9" name="Oval 20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0" name="Oval 20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1" name="Oval 20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3" name="Group 208"/>
          <p:cNvGrpSpPr>
            <a:grpSpLocks/>
          </p:cNvGrpSpPr>
          <p:nvPr/>
        </p:nvGrpSpPr>
        <p:grpSpPr bwMode="auto">
          <a:xfrm>
            <a:off x="1468884" y="5556363"/>
            <a:ext cx="265696" cy="138304"/>
            <a:chOff x="2381" y="2024"/>
            <a:chExt cx="271" cy="136"/>
          </a:xfrm>
        </p:grpSpPr>
        <p:sp>
          <p:nvSpPr>
            <p:cNvPr id="132" name="Oval 20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3" name="Oval 21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4" name="Oval 21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5" name="Oval 21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6" name="Oval 21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4" name="Group 214"/>
          <p:cNvGrpSpPr>
            <a:grpSpLocks/>
          </p:cNvGrpSpPr>
          <p:nvPr/>
        </p:nvGrpSpPr>
        <p:grpSpPr bwMode="auto">
          <a:xfrm>
            <a:off x="3920000" y="5556363"/>
            <a:ext cx="265696" cy="138304"/>
            <a:chOff x="2381" y="2024"/>
            <a:chExt cx="271" cy="136"/>
          </a:xfrm>
        </p:grpSpPr>
        <p:sp>
          <p:nvSpPr>
            <p:cNvPr id="127" name="Oval 21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8" name="Oval 21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9" name="Oval 21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0" name="Oval 21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1" name="Oval 21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5" name="Group 220"/>
          <p:cNvGrpSpPr>
            <a:grpSpLocks/>
          </p:cNvGrpSpPr>
          <p:nvPr/>
        </p:nvGrpSpPr>
        <p:grpSpPr bwMode="auto">
          <a:xfrm>
            <a:off x="3719998" y="5556363"/>
            <a:ext cx="265696" cy="138304"/>
            <a:chOff x="2381" y="2024"/>
            <a:chExt cx="271" cy="136"/>
          </a:xfrm>
        </p:grpSpPr>
        <p:sp>
          <p:nvSpPr>
            <p:cNvPr id="122" name="Oval 22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3" name="Oval 22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4" name="Oval 22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5" name="Oval 22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6" name="Oval 22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6" name="Group 226"/>
          <p:cNvGrpSpPr>
            <a:grpSpLocks/>
          </p:cNvGrpSpPr>
          <p:nvPr/>
        </p:nvGrpSpPr>
        <p:grpSpPr bwMode="auto">
          <a:xfrm>
            <a:off x="3455763" y="5556363"/>
            <a:ext cx="265696" cy="138304"/>
            <a:chOff x="2381" y="2024"/>
            <a:chExt cx="271" cy="136"/>
          </a:xfrm>
        </p:grpSpPr>
        <p:sp>
          <p:nvSpPr>
            <p:cNvPr id="117" name="Oval 22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8" name="Oval 22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9" name="Oval 22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0" name="Oval 23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1" name="Oval 23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7" name="Group 232"/>
          <p:cNvGrpSpPr>
            <a:grpSpLocks/>
          </p:cNvGrpSpPr>
          <p:nvPr/>
        </p:nvGrpSpPr>
        <p:grpSpPr bwMode="auto">
          <a:xfrm>
            <a:off x="3191527" y="5556363"/>
            <a:ext cx="265696" cy="138304"/>
            <a:chOff x="2381" y="2024"/>
            <a:chExt cx="271" cy="136"/>
          </a:xfrm>
        </p:grpSpPr>
        <p:sp>
          <p:nvSpPr>
            <p:cNvPr id="112" name="Oval 23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3" name="Oval 23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4" name="Oval 23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5" name="Oval 23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6" name="Oval 23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8" name="Group 238"/>
          <p:cNvGrpSpPr>
            <a:grpSpLocks/>
          </p:cNvGrpSpPr>
          <p:nvPr/>
        </p:nvGrpSpPr>
        <p:grpSpPr bwMode="auto">
          <a:xfrm>
            <a:off x="2925831" y="5556363"/>
            <a:ext cx="265696" cy="138304"/>
            <a:chOff x="2381" y="2024"/>
            <a:chExt cx="271" cy="136"/>
          </a:xfrm>
        </p:grpSpPr>
        <p:sp>
          <p:nvSpPr>
            <p:cNvPr id="107" name="Oval 23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8" name="Oval 24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9" name="Oval 24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0" name="Oval 24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1" name="Oval 24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60" name="Group 296"/>
          <p:cNvGrpSpPr>
            <a:grpSpLocks/>
          </p:cNvGrpSpPr>
          <p:nvPr/>
        </p:nvGrpSpPr>
        <p:grpSpPr bwMode="auto">
          <a:xfrm>
            <a:off x="938953" y="5138378"/>
            <a:ext cx="331389" cy="417986"/>
            <a:chOff x="975" y="3158"/>
            <a:chExt cx="227" cy="272"/>
          </a:xfrm>
        </p:grpSpPr>
        <p:sp>
          <p:nvSpPr>
            <p:cNvPr id="98" name="Oval 29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99" name="Oval 298"/>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0" name="Oval 299"/>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1" name="Oval 300"/>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2" name="Oval 301"/>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3" name="Oval 302"/>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4" name="Oval 303"/>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5" name="Oval 304"/>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6" name="Oval 305"/>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grpSp>
      <p:sp>
        <p:nvSpPr>
          <p:cNvPr id="61" name="Oval 306"/>
          <p:cNvSpPr>
            <a:spLocks noChangeArrowheads="1"/>
          </p:cNvSpPr>
          <p:nvPr/>
        </p:nvSpPr>
        <p:spPr bwMode="auto">
          <a:xfrm rot="558167">
            <a:off x="1881052" y="3618069"/>
            <a:ext cx="462777" cy="488674"/>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grpSp>
        <p:nvGrpSpPr>
          <p:cNvPr id="62" name="Group 318"/>
          <p:cNvGrpSpPr>
            <a:grpSpLocks/>
          </p:cNvGrpSpPr>
          <p:nvPr/>
        </p:nvGrpSpPr>
        <p:grpSpPr bwMode="auto">
          <a:xfrm>
            <a:off x="2292307" y="2955841"/>
            <a:ext cx="985410" cy="800628"/>
            <a:chOff x="3673" y="1783"/>
            <a:chExt cx="675" cy="521"/>
          </a:xfrm>
        </p:grpSpPr>
        <p:sp>
          <p:nvSpPr>
            <p:cNvPr id="95" name="Oval 319"/>
            <p:cNvSpPr>
              <a:spLocks noChangeArrowheads="1"/>
            </p:cNvSpPr>
            <p:nvPr/>
          </p:nvSpPr>
          <p:spPr bwMode="auto">
            <a:xfrm rot="558167">
              <a:off x="3673" y="1987"/>
              <a:ext cx="317" cy="317"/>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96" name="Oval 320"/>
            <p:cNvSpPr>
              <a:spLocks noChangeArrowheads="1"/>
            </p:cNvSpPr>
            <p:nvPr/>
          </p:nvSpPr>
          <p:spPr bwMode="auto">
            <a:xfrm rot="558167">
              <a:off x="3986" y="1783"/>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grpSp>
      <p:sp>
        <p:nvSpPr>
          <p:cNvPr id="63" name="Oval 327"/>
          <p:cNvSpPr>
            <a:spLocks noChangeArrowheads="1"/>
          </p:cNvSpPr>
          <p:nvPr/>
        </p:nvSpPr>
        <p:spPr bwMode="auto">
          <a:xfrm>
            <a:off x="1467425" y="3953573"/>
            <a:ext cx="398543" cy="417986"/>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sp>
        <p:nvSpPr>
          <p:cNvPr id="64" name="Oval 330"/>
          <p:cNvSpPr>
            <a:spLocks noChangeArrowheads="1"/>
          </p:cNvSpPr>
          <p:nvPr/>
        </p:nvSpPr>
        <p:spPr bwMode="auto">
          <a:xfrm rot="655987">
            <a:off x="1054978" y="4678844"/>
            <a:ext cx="264235" cy="279682"/>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5" name="Oval 331"/>
          <p:cNvSpPr>
            <a:spLocks noChangeArrowheads="1"/>
          </p:cNvSpPr>
          <p:nvPr/>
        </p:nvSpPr>
        <p:spPr bwMode="auto">
          <a:xfrm rot="655987">
            <a:off x="1157261" y="4486920"/>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6" name="Oval 332"/>
          <p:cNvSpPr>
            <a:spLocks noChangeArrowheads="1"/>
          </p:cNvSpPr>
          <p:nvPr/>
        </p:nvSpPr>
        <p:spPr bwMode="auto">
          <a:xfrm rot="655987">
            <a:off x="1325354" y="4308243"/>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7" name="Oval 339"/>
          <p:cNvSpPr>
            <a:spLocks noChangeArrowheads="1"/>
          </p:cNvSpPr>
          <p:nvPr/>
        </p:nvSpPr>
        <p:spPr bwMode="auto">
          <a:xfrm>
            <a:off x="938953" y="4929386"/>
            <a:ext cx="264235" cy="278145"/>
          </a:xfrm>
          <a:prstGeom prst="ellipse">
            <a:avLst/>
          </a:prstGeom>
          <a:solidFill>
            <a:srgbClr val="FF9933"/>
          </a:solidFill>
          <a:ln w="9525">
            <a:solidFill>
              <a:schemeClr val="tx1"/>
            </a:solidFill>
            <a:round/>
            <a:headEnd/>
            <a:tailEnd/>
          </a:ln>
        </p:spPr>
        <p:txBody>
          <a:bodyPr wrap="none" anchor="ctr"/>
          <a:lstStyle/>
          <a:p>
            <a:pPr algn="ctr"/>
            <a:endParaRPr lang="fr-FR"/>
          </a:p>
        </p:txBody>
      </p:sp>
      <p:grpSp>
        <p:nvGrpSpPr>
          <p:cNvPr id="73" name="Group 365"/>
          <p:cNvGrpSpPr>
            <a:grpSpLocks/>
          </p:cNvGrpSpPr>
          <p:nvPr/>
        </p:nvGrpSpPr>
        <p:grpSpPr bwMode="auto">
          <a:xfrm>
            <a:off x="2792984" y="2071245"/>
            <a:ext cx="397084" cy="3625103"/>
            <a:chOff x="3969" y="1207"/>
            <a:chExt cx="272" cy="2359"/>
          </a:xfrm>
        </p:grpSpPr>
        <p:sp>
          <p:nvSpPr>
            <p:cNvPr id="92" name="AutoShape 359"/>
            <p:cNvSpPr>
              <a:spLocks noChangeArrowheads="1"/>
            </p:cNvSpPr>
            <p:nvPr/>
          </p:nvSpPr>
          <p:spPr bwMode="auto">
            <a:xfrm>
              <a:off x="3969" y="2523"/>
              <a:ext cx="91" cy="1043"/>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3" name="AutoShape 360"/>
            <p:cNvSpPr>
              <a:spLocks noChangeArrowheads="1"/>
            </p:cNvSpPr>
            <p:nvPr/>
          </p:nvSpPr>
          <p:spPr bwMode="auto">
            <a:xfrm>
              <a:off x="4059" y="1706"/>
              <a:ext cx="91" cy="1860"/>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4" name="AutoShape 361"/>
            <p:cNvSpPr>
              <a:spLocks noChangeArrowheads="1"/>
            </p:cNvSpPr>
            <p:nvPr/>
          </p:nvSpPr>
          <p:spPr bwMode="auto">
            <a:xfrm>
              <a:off x="4150" y="1207"/>
              <a:ext cx="91" cy="2359"/>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grpSp>
      <p:cxnSp>
        <p:nvCxnSpPr>
          <p:cNvPr id="74" name="Connecteur droit 50"/>
          <p:cNvCxnSpPr>
            <a:cxnSpLocks noChangeShapeType="1"/>
          </p:cNvCxnSpPr>
          <p:nvPr/>
        </p:nvCxnSpPr>
        <p:spPr bwMode="auto">
          <a:xfrm>
            <a:off x="738951" y="5693899"/>
            <a:ext cx="3664995" cy="1383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Connecteur droit 62"/>
          <p:cNvCxnSpPr>
            <a:cxnSpLocks noChangeShapeType="1"/>
          </p:cNvCxnSpPr>
          <p:nvPr/>
        </p:nvCxnSpPr>
        <p:spPr bwMode="auto">
          <a:xfrm>
            <a:off x="1001727"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 name="Connecteur droit 63"/>
          <p:cNvCxnSpPr>
            <a:cxnSpLocks noChangeShapeType="1"/>
          </p:cNvCxnSpPr>
          <p:nvPr/>
        </p:nvCxnSpPr>
        <p:spPr bwMode="auto">
          <a:xfrm>
            <a:off x="1268883"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7" name="Connecteur droit 64"/>
          <p:cNvCxnSpPr>
            <a:cxnSpLocks noChangeShapeType="1"/>
          </p:cNvCxnSpPr>
          <p:nvPr/>
        </p:nvCxnSpPr>
        <p:spPr bwMode="auto">
          <a:xfrm>
            <a:off x="1540418"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8" name="Connecteur droit 65"/>
          <p:cNvCxnSpPr>
            <a:cxnSpLocks noChangeShapeType="1"/>
          </p:cNvCxnSpPr>
          <p:nvPr/>
        </p:nvCxnSpPr>
        <p:spPr bwMode="auto">
          <a:xfrm>
            <a:off x="1809034"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9" name="Connecteur droit 66"/>
          <p:cNvCxnSpPr>
            <a:cxnSpLocks noChangeShapeType="1"/>
          </p:cNvCxnSpPr>
          <p:nvPr/>
        </p:nvCxnSpPr>
        <p:spPr bwMode="auto">
          <a:xfrm>
            <a:off x="2079108"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 name="Connecteur droit 67"/>
          <p:cNvCxnSpPr>
            <a:cxnSpLocks noChangeShapeType="1"/>
          </p:cNvCxnSpPr>
          <p:nvPr/>
        </p:nvCxnSpPr>
        <p:spPr bwMode="auto">
          <a:xfrm>
            <a:off x="2349184"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1" name="Connecteur droit 68"/>
          <p:cNvCxnSpPr>
            <a:cxnSpLocks noChangeShapeType="1"/>
          </p:cNvCxnSpPr>
          <p:nvPr/>
        </p:nvCxnSpPr>
        <p:spPr bwMode="auto">
          <a:xfrm>
            <a:off x="2619259"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2" name="Connecteur droit 69"/>
          <p:cNvCxnSpPr>
            <a:cxnSpLocks noChangeShapeType="1"/>
          </p:cNvCxnSpPr>
          <p:nvPr/>
        </p:nvCxnSpPr>
        <p:spPr bwMode="auto">
          <a:xfrm>
            <a:off x="2889335"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3" name="Connecteur droit 70"/>
          <p:cNvCxnSpPr>
            <a:cxnSpLocks noChangeShapeType="1"/>
          </p:cNvCxnSpPr>
          <p:nvPr/>
        </p:nvCxnSpPr>
        <p:spPr bwMode="auto">
          <a:xfrm>
            <a:off x="3157950"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4" name="Connecteur droit 71"/>
          <p:cNvCxnSpPr>
            <a:cxnSpLocks noChangeShapeType="1"/>
          </p:cNvCxnSpPr>
          <p:nvPr/>
        </p:nvCxnSpPr>
        <p:spPr bwMode="auto">
          <a:xfrm>
            <a:off x="3426566"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5" name="Connecteur droit 72"/>
          <p:cNvCxnSpPr>
            <a:cxnSpLocks noChangeShapeType="1"/>
          </p:cNvCxnSpPr>
          <p:nvPr/>
        </p:nvCxnSpPr>
        <p:spPr bwMode="auto">
          <a:xfrm>
            <a:off x="3696640"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Connecteur droit 73"/>
          <p:cNvCxnSpPr>
            <a:cxnSpLocks noChangeShapeType="1"/>
          </p:cNvCxnSpPr>
          <p:nvPr/>
        </p:nvCxnSpPr>
        <p:spPr bwMode="auto">
          <a:xfrm>
            <a:off x="3966716" y="566470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7" name="Connecteur droit 73"/>
          <p:cNvCxnSpPr>
            <a:cxnSpLocks noChangeShapeType="1"/>
          </p:cNvCxnSpPr>
          <p:nvPr/>
        </p:nvCxnSpPr>
        <p:spPr bwMode="auto">
          <a:xfrm>
            <a:off x="4223653" y="5693899"/>
            <a:ext cx="0" cy="13830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78" name="Group 151"/>
          <p:cNvGrpSpPr>
            <a:grpSpLocks/>
          </p:cNvGrpSpPr>
          <p:nvPr/>
        </p:nvGrpSpPr>
        <p:grpSpPr bwMode="auto">
          <a:xfrm>
            <a:off x="243105" y="1202802"/>
            <a:ext cx="561976" cy="4524375"/>
            <a:chOff x="476" y="572"/>
            <a:chExt cx="354" cy="2850"/>
          </a:xfrm>
        </p:grpSpPr>
        <p:sp>
          <p:nvSpPr>
            <p:cNvPr id="179" name="Text Box 128"/>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180" name="Group 150"/>
            <p:cNvGrpSpPr>
              <a:grpSpLocks/>
            </p:cNvGrpSpPr>
            <p:nvPr/>
          </p:nvGrpSpPr>
          <p:grpSpPr bwMode="auto">
            <a:xfrm>
              <a:off x="476" y="572"/>
              <a:ext cx="354" cy="2800"/>
              <a:chOff x="463" y="675"/>
              <a:chExt cx="354" cy="2800"/>
            </a:xfrm>
          </p:grpSpPr>
          <p:grpSp>
            <p:nvGrpSpPr>
              <p:cNvPr id="181" name="Group 147"/>
              <p:cNvGrpSpPr>
                <a:grpSpLocks/>
              </p:cNvGrpSpPr>
              <p:nvPr/>
            </p:nvGrpSpPr>
            <p:grpSpPr bwMode="auto">
              <a:xfrm>
                <a:off x="521" y="935"/>
                <a:ext cx="296" cy="2540"/>
                <a:chOff x="521" y="935"/>
                <a:chExt cx="296" cy="2540"/>
              </a:xfrm>
            </p:grpSpPr>
            <p:sp>
              <p:nvSpPr>
                <p:cNvPr id="183" name="Line 108"/>
                <p:cNvSpPr>
                  <a:spLocks noChangeShapeType="1"/>
                </p:cNvSpPr>
                <p:nvPr/>
              </p:nvSpPr>
              <p:spPr bwMode="auto">
                <a:xfrm flipV="1">
                  <a:off x="521" y="981"/>
                  <a:ext cx="0" cy="249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4" name="Line 109"/>
                <p:cNvSpPr>
                  <a:spLocks noChangeShapeType="1"/>
                </p:cNvSpPr>
                <p:nvPr/>
              </p:nvSpPr>
              <p:spPr bwMode="auto">
                <a:xfrm>
                  <a:off x="521" y="347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5" name="Line 110"/>
                <p:cNvSpPr>
                  <a:spLocks noChangeShapeType="1"/>
                </p:cNvSpPr>
                <p:nvPr/>
              </p:nvSpPr>
              <p:spPr bwMode="auto">
                <a:xfrm>
                  <a:off x="521" y="333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6" name="Line 111"/>
                <p:cNvSpPr>
                  <a:spLocks noChangeShapeType="1"/>
                </p:cNvSpPr>
                <p:nvPr/>
              </p:nvSpPr>
              <p:spPr bwMode="auto">
                <a:xfrm>
                  <a:off x="521" y="320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7" name="Line 112"/>
                <p:cNvSpPr>
                  <a:spLocks noChangeShapeType="1"/>
                </p:cNvSpPr>
                <p:nvPr/>
              </p:nvSpPr>
              <p:spPr bwMode="auto">
                <a:xfrm>
                  <a:off x="521" y="306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8" name="Line 113"/>
                <p:cNvSpPr>
                  <a:spLocks noChangeShapeType="1"/>
                </p:cNvSpPr>
                <p:nvPr/>
              </p:nvSpPr>
              <p:spPr bwMode="auto">
                <a:xfrm>
                  <a:off x="521" y="293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9" name="Line 114"/>
                <p:cNvSpPr>
                  <a:spLocks noChangeShapeType="1"/>
                </p:cNvSpPr>
                <p:nvPr/>
              </p:nvSpPr>
              <p:spPr bwMode="auto">
                <a:xfrm>
                  <a:off x="521" y="279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0" name="Line 115"/>
                <p:cNvSpPr>
                  <a:spLocks noChangeShapeType="1"/>
                </p:cNvSpPr>
                <p:nvPr/>
              </p:nvSpPr>
              <p:spPr bwMode="auto">
                <a:xfrm>
                  <a:off x="521" y="265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1" name="Line 116"/>
                <p:cNvSpPr>
                  <a:spLocks noChangeShapeType="1"/>
                </p:cNvSpPr>
                <p:nvPr/>
              </p:nvSpPr>
              <p:spPr bwMode="auto">
                <a:xfrm>
                  <a:off x="521" y="252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2" name="Line 117"/>
                <p:cNvSpPr>
                  <a:spLocks noChangeShapeType="1"/>
                </p:cNvSpPr>
                <p:nvPr/>
              </p:nvSpPr>
              <p:spPr bwMode="auto">
                <a:xfrm>
                  <a:off x="521" y="238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3" name="Line 118"/>
                <p:cNvSpPr>
                  <a:spLocks noChangeShapeType="1"/>
                </p:cNvSpPr>
                <p:nvPr/>
              </p:nvSpPr>
              <p:spPr bwMode="auto">
                <a:xfrm>
                  <a:off x="521" y="225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4" name="Line 119"/>
                <p:cNvSpPr>
                  <a:spLocks noChangeShapeType="1"/>
                </p:cNvSpPr>
                <p:nvPr/>
              </p:nvSpPr>
              <p:spPr bwMode="auto">
                <a:xfrm>
                  <a:off x="521" y="211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6" name="Line 120"/>
                <p:cNvSpPr>
                  <a:spLocks noChangeShapeType="1"/>
                </p:cNvSpPr>
                <p:nvPr/>
              </p:nvSpPr>
              <p:spPr bwMode="auto">
                <a:xfrm>
                  <a:off x="521" y="197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7" name="Line 121"/>
                <p:cNvSpPr>
                  <a:spLocks noChangeShapeType="1"/>
                </p:cNvSpPr>
                <p:nvPr/>
              </p:nvSpPr>
              <p:spPr bwMode="auto">
                <a:xfrm>
                  <a:off x="521" y="184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8" name="Line 122"/>
                <p:cNvSpPr>
                  <a:spLocks noChangeShapeType="1"/>
                </p:cNvSpPr>
                <p:nvPr/>
              </p:nvSpPr>
              <p:spPr bwMode="auto">
                <a:xfrm>
                  <a:off x="521" y="170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0" name="Line 123"/>
                <p:cNvSpPr>
                  <a:spLocks noChangeShapeType="1"/>
                </p:cNvSpPr>
                <p:nvPr/>
              </p:nvSpPr>
              <p:spPr bwMode="auto">
                <a:xfrm>
                  <a:off x="521" y="1570"/>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1" name="Line 124"/>
                <p:cNvSpPr>
                  <a:spLocks noChangeShapeType="1"/>
                </p:cNvSpPr>
                <p:nvPr/>
              </p:nvSpPr>
              <p:spPr bwMode="auto">
                <a:xfrm>
                  <a:off x="521" y="1434"/>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3" name="Line 125"/>
                <p:cNvSpPr>
                  <a:spLocks noChangeShapeType="1"/>
                </p:cNvSpPr>
                <p:nvPr/>
              </p:nvSpPr>
              <p:spPr bwMode="auto">
                <a:xfrm>
                  <a:off x="521" y="1298"/>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4" name="Line 126"/>
                <p:cNvSpPr>
                  <a:spLocks noChangeShapeType="1"/>
                </p:cNvSpPr>
                <p:nvPr/>
              </p:nvSpPr>
              <p:spPr bwMode="auto">
                <a:xfrm>
                  <a:off x="521" y="116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5" name="Line 127"/>
                <p:cNvSpPr>
                  <a:spLocks noChangeShapeType="1"/>
                </p:cNvSpPr>
                <p:nvPr/>
              </p:nvSpPr>
              <p:spPr bwMode="auto">
                <a:xfrm>
                  <a:off x="521" y="102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6" name="Text Box 129"/>
                <p:cNvSpPr txBox="1">
                  <a:spLocks noChangeArrowheads="1"/>
                </p:cNvSpPr>
                <p:nvPr/>
              </p:nvSpPr>
              <p:spPr bwMode="auto">
                <a:xfrm>
                  <a:off x="612" y="2432"/>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08" name="Text Box 130"/>
                <p:cNvSpPr txBox="1">
                  <a:spLocks noChangeArrowheads="1"/>
                </p:cNvSpPr>
                <p:nvPr/>
              </p:nvSpPr>
              <p:spPr bwMode="auto">
                <a:xfrm>
                  <a:off x="612" y="256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11" name="Text Box 131"/>
                <p:cNvSpPr txBox="1">
                  <a:spLocks noChangeArrowheads="1"/>
                </p:cNvSpPr>
                <p:nvPr/>
              </p:nvSpPr>
              <p:spPr bwMode="auto">
                <a:xfrm>
                  <a:off x="612" y="270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12" name="Text Box 132"/>
                <p:cNvSpPr txBox="1">
                  <a:spLocks noChangeArrowheads="1"/>
                </p:cNvSpPr>
                <p:nvPr/>
              </p:nvSpPr>
              <p:spPr bwMode="auto">
                <a:xfrm>
                  <a:off x="612" y="2840"/>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13" name="Text Box 133"/>
                <p:cNvSpPr txBox="1">
                  <a:spLocks noChangeArrowheads="1"/>
                </p:cNvSpPr>
                <p:nvPr/>
              </p:nvSpPr>
              <p:spPr bwMode="auto">
                <a:xfrm>
                  <a:off x="612" y="297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15" name="Text Box 134"/>
                <p:cNvSpPr txBox="1">
                  <a:spLocks noChangeArrowheads="1"/>
                </p:cNvSpPr>
                <p:nvPr/>
              </p:nvSpPr>
              <p:spPr bwMode="auto">
                <a:xfrm>
                  <a:off x="612" y="31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16" name="Text Box 135"/>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17" name="Text Box 136"/>
                <p:cNvSpPr txBox="1">
                  <a:spLocks noChangeArrowheads="1"/>
                </p:cNvSpPr>
                <p:nvPr/>
              </p:nvSpPr>
              <p:spPr bwMode="auto">
                <a:xfrm>
                  <a:off x="612" y="134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18" name="Text Box 137"/>
                <p:cNvSpPr txBox="1">
                  <a:spLocks noChangeArrowheads="1"/>
                </p:cNvSpPr>
                <p:nvPr/>
              </p:nvSpPr>
              <p:spPr bwMode="auto">
                <a:xfrm>
                  <a:off x="612" y="229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19" name="Text Box 138"/>
                <p:cNvSpPr txBox="1">
                  <a:spLocks noChangeArrowheads="1"/>
                </p:cNvSpPr>
                <p:nvPr/>
              </p:nvSpPr>
              <p:spPr bwMode="auto">
                <a:xfrm>
                  <a:off x="612" y="148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21" name="Text Box 139"/>
                <p:cNvSpPr txBox="1">
                  <a:spLocks noChangeArrowheads="1"/>
                </p:cNvSpPr>
                <p:nvPr/>
              </p:nvSpPr>
              <p:spPr bwMode="auto">
                <a:xfrm>
                  <a:off x="612" y="161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22" name="Text Box 140"/>
                <p:cNvSpPr txBox="1">
                  <a:spLocks noChangeArrowheads="1"/>
                </p:cNvSpPr>
                <p:nvPr/>
              </p:nvSpPr>
              <p:spPr bwMode="auto">
                <a:xfrm>
                  <a:off x="612" y="1752"/>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23" name="Text Box 141"/>
                <p:cNvSpPr txBox="1">
                  <a:spLocks noChangeArrowheads="1"/>
                </p:cNvSpPr>
                <p:nvPr/>
              </p:nvSpPr>
              <p:spPr bwMode="auto">
                <a:xfrm>
                  <a:off x="612" y="1888"/>
                  <a:ext cx="2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dirty="0" smtClean="0">
                      <a:solidFill>
                        <a:schemeClr val="tx1"/>
                      </a:solidFill>
                    </a:rPr>
                    <a:t>13</a:t>
                  </a:r>
                  <a:endParaRPr lang="fr-FR" altLang="fr-FR" sz="1200" dirty="0">
                    <a:solidFill>
                      <a:schemeClr val="tx1"/>
                    </a:solidFill>
                  </a:endParaRPr>
                </a:p>
              </p:txBody>
            </p:sp>
            <p:sp>
              <p:nvSpPr>
                <p:cNvPr id="224" name="Text Box 142"/>
                <p:cNvSpPr txBox="1">
                  <a:spLocks noChangeArrowheads="1"/>
                </p:cNvSpPr>
                <p:nvPr/>
              </p:nvSpPr>
              <p:spPr bwMode="auto">
                <a:xfrm>
                  <a:off x="612" y="202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25" name="Text Box 143"/>
                <p:cNvSpPr txBox="1">
                  <a:spLocks noChangeArrowheads="1"/>
                </p:cNvSpPr>
                <p:nvPr/>
              </p:nvSpPr>
              <p:spPr bwMode="auto">
                <a:xfrm>
                  <a:off x="612" y="216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26" name="Text Box 144"/>
                <p:cNvSpPr txBox="1">
                  <a:spLocks noChangeArrowheads="1"/>
                </p:cNvSpPr>
                <p:nvPr/>
              </p:nvSpPr>
              <p:spPr bwMode="auto">
                <a:xfrm>
                  <a:off x="612" y="1207"/>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27" name="Text Box 145"/>
                <p:cNvSpPr txBox="1">
                  <a:spLocks noChangeArrowheads="1"/>
                </p:cNvSpPr>
                <p:nvPr/>
              </p:nvSpPr>
              <p:spPr bwMode="auto">
                <a:xfrm>
                  <a:off x="612" y="935"/>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28" name="Text Box 146"/>
                <p:cNvSpPr txBox="1">
                  <a:spLocks noChangeArrowheads="1"/>
                </p:cNvSpPr>
                <p:nvPr/>
              </p:nvSpPr>
              <p:spPr bwMode="auto">
                <a:xfrm>
                  <a:off x="612" y="1071"/>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182" name="Text Box 149"/>
              <p:cNvSpPr txBox="1">
                <a:spLocks noChangeArrowheads="1"/>
              </p:cNvSpPr>
              <p:nvPr/>
            </p:nvSpPr>
            <p:spPr bwMode="auto">
              <a:xfrm>
                <a:off x="463" y="675"/>
                <a:ext cx="3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800" dirty="0">
                    <a:solidFill>
                      <a:schemeClr val="tx1"/>
                    </a:solidFill>
                  </a:rPr>
                  <a:t>mm</a:t>
                </a:r>
                <a:endParaRPr lang="fr-FR" altLang="fr-FR" sz="1800" dirty="0">
                  <a:solidFill>
                    <a:schemeClr val="tx1"/>
                  </a:solidFill>
                </a:endParaRPr>
              </a:p>
            </p:txBody>
          </p:sp>
        </p:grpSp>
      </p:grpSp>
      <p:sp>
        <p:nvSpPr>
          <p:cNvPr id="458" name="Rectangle 457"/>
          <p:cNvSpPr/>
          <p:nvPr/>
        </p:nvSpPr>
        <p:spPr>
          <a:xfrm>
            <a:off x="913639" y="1792956"/>
            <a:ext cx="2159143" cy="25439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1" name="Rectangle 4"/>
          <p:cNvSpPr>
            <a:spLocks noChangeArrowheads="1"/>
          </p:cNvSpPr>
          <p:nvPr/>
        </p:nvSpPr>
        <p:spPr bwMode="auto">
          <a:xfrm>
            <a:off x="4036010" y="1827427"/>
            <a:ext cx="634132" cy="3849463"/>
          </a:xfrm>
          <a:prstGeom prst="rect">
            <a:avLst/>
          </a:prstGeom>
          <a:solidFill>
            <a:schemeClr val="accent2">
              <a:lumMod val="75000"/>
              <a:alpha val="32000"/>
            </a:schemeClr>
          </a:solidFill>
          <a:ln w="12700">
            <a:solidFill>
              <a:schemeClr val="tx1"/>
            </a:solidFill>
            <a:miter lim="800000"/>
            <a:headEnd/>
            <a:tailEnd/>
          </a:ln>
        </p:spPr>
        <p:txBody>
          <a:bodyPr wrap="none" anchor="ctr"/>
          <a:lstStyle/>
          <a:p>
            <a:pPr algn="ctr"/>
            <a:endParaRPr lang="fr-FR"/>
          </a:p>
        </p:txBody>
      </p:sp>
      <p:sp>
        <p:nvSpPr>
          <p:cNvPr id="220" name="Oval 348"/>
          <p:cNvSpPr>
            <a:spLocks noChangeArrowheads="1"/>
          </p:cNvSpPr>
          <p:nvPr/>
        </p:nvSpPr>
        <p:spPr bwMode="auto">
          <a:xfrm rot="558167">
            <a:off x="3212266" y="2453925"/>
            <a:ext cx="704667" cy="673256"/>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3" name="Flèche vers le bas 2"/>
          <p:cNvSpPr/>
          <p:nvPr/>
        </p:nvSpPr>
        <p:spPr>
          <a:xfrm rot="21022406">
            <a:off x="3420625" y="1885037"/>
            <a:ext cx="439564" cy="374286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4" name="Rectangle 213"/>
          <p:cNvSpPr/>
          <p:nvPr/>
        </p:nvSpPr>
        <p:spPr>
          <a:xfrm>
            <a:off x="4110875" y="5416524"/>
            <a:ext cx="559267" cy="271674"/>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6" name="Oval 348"/>
          <p:cNvSpPr>
            <a:spLocks noChangeArrowheads="1"/>
          </p:cNvSpPr>
          <p:nvPr/>
        </p:nvSpPr>
        <p:spPr bwMode="auto">
          <a:xfrm rot="558167">
            <a:off x="3944978" y="1919921"/>
            <a:ext cx="819725" cy="841814"/>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232" name="AutoShape 325"/>
          <p:cNvSpPr>
            <a:spLocks noChangeArrowheads="1"/>
          </p:cNvSpPr>
          <p:nvPr/>
        </p:nvSpPr>
        <p:spPr bwMode="auto">
          <a:xfrm>
            <a:off x="4947414" y="1758796"/>
            <a:ext cx="578664" cy="1012088"/>
          </a:xfrm>
          <a:prstGeom prst="moon">
            <a:avLst>
              <a:gd name="adj" fmla="val 50000"/>
            </a:avLst>
          </a:prstGeom>
          <a:solidFill>
            <a:srgbClr val="FF0066"/>
          </a:solidFill>
          <a:ln w="9525">
            <a:solidFill>
              <a:schemeClr val="tx1"/>
            </a:solidFill>
            <a:miter lim="800000"/>
            <a:headEnd/>
            <a:tailEnd/>
          </a:ln>
        </p:spPr>
        <p:txBody>
          <a:bodyPr wrap="none" anchor="ctr"/>
          <a:lstStyle/>
          <a:p>
            <a:pPr algn="ctr"/>
            <a:endParaRPr lang="fr-FR"/>
          </a:p>
        </p:txBody>
      </p:sp>
      <p:sp>
        <p:nvSpPr>
          <p:cNvPr id="449" name="ZoneTexte 448"/>
          <p:cNvSpPr txBox="1"/>
          <p:nvPr/>
        </p:nvSpPr>
        <p:spPr>
          <a:xfrm>
            <a:off x="1483700" y="980728"/>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P1</a:t>
            </a:r>
            <a:endParaRPr lang="fr-BE" sz="3200" dirty="0"/>
          </a:p>
        </p:txBody>
      </p:sp>
      <p:sp>
        <p:nvSpPr>
          <p:cNvPr id="269" name="ZoneTexte 268"/>
          <p:cNvSpPr txBox="1"/>
          <p:nvPr/>
        </p:nvSpPr>
        <p:spPr>
          <a:xfrm>
            <a:off x="3273899" y="980728"/>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P2</a:t>
            </a:r>
            <a:endParaRPr lang="fr-BE" sz="3200" dirty="0"/>
          </a:p>
        </p:txBody>
      </p:sp>
      <p:sp>
        <p:nvSpPr>
          <p:cNvPr id="270" name="ZoneTexte 269"/>
          <p:cNvSpPr txBox="1"/>
          <p:nvPr/>
        </p:nvSpPr>
        <p:spPr>
          <a:xfrm>
            <a:off x="4086902" y="980728"/>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P3</a:t>
            </a:r>
            <a:endParaRPr lang="fr-BE" sz="3200" dirty="0"/>
          </a:p>
        </p:txBody>
      </p:sp>
      <p:sp>
        <p:nvSpPr>
          <p:cNvPr id="271" name="ZoneTexte 270"/>
          <p:cNvSpPr txBox="1"/>
          <p:nvPr/>
        </p:nvSpPr>
        <p:spPr>
          <a:xfrm>
            <a:off x="4997258" y="980728"/>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P4</a:t>
            </a:r>
            <a:endParaRPr lang="fr-BE" sz="3200" dirty="0"/>
          </a:p>
        </p:txBody>
      </p:sp>
      <p:sp>
        <p:nvSpPr>
          <p:cNvPr id="233" name="ZoneTexte 232"/>
          <p:cNvSpPr txBox="1"/>
          <p:nvPr/>
        </p:nvSpPr>
        <p:spPr>
          <a:xfrm>
            <a:off x="5724128" y="1849146"/>
            <a:ext cx="3240360" cy="830997"/>
          </a:xfrm>
          <a:prstGeom prst="rect">
            <a:avLst/>
          </a:prstGeom>
          <a:noFill/>
          <a:ln>
            <a:solidFill>
              <a:schemeClr val="tx1"/>
            </a:solidFill>
          </a:ln>
        </p:spPr>
        <p:txBody>
          <a:bodyPr wrap="square" rtlCol="0">
            <a:spAutoFit/>
          </a:bodyPr>
          <a:lstStyle/>
          <a:p>
            <a:r>
              <a:rPr lang="fr-BE" sz="2400" dirty="0" smtClean="0"/>
              <a:t>Synchroniser  l’ovulation  </a:t>
            </a:r>
          </a:p>
          <a:p>
            <a:r>
              <a:rPr lang="fr-BE" sz="2400" dirty="0" smtClean="0"/>
              <a:t>le protocole </a:t>
            </a:r>
            <a:r>
              <a:rPr lang="fr-BE" sz="2400" dirty="0" err="1" smtClean="0"/>
              <a:t>OvSynch</a:t>
            </a:r>
            <a:endParaRPr lang="fr-BE" sz="2400" dirty="0"/>
          </a:p>
        </p:txBody>
      </p:sp>
      <p:sp>
        <p:nvSpPr>
          <p:cNvPr id="237" name="ZoneTexte 236"/>
          <p:cNvSpPr txBox="1"/>
          <p:nvPr/>
        </p:nvSpPr>
        <p:spPr>
          <a:xfrm>
            <a:off x="5014021" y="3238444"/>
            <a:ext cx="3819444" cy="1938992"/>
          </a:xfrm>
          <a:prstGeom prst="rect">
            <a:avLst/>
          </a:prstGeom>
          <a:noFill/>
          <a:ln>
            <a:solidFill>
              <a:schemeClr val="tx1"/>
            </a:solidFill>
          </a:ln>
        </p:spPr>
        <p:txBody>
          <a:bodyPr wrap="none" rtlCol="0">
            <a:spAutoFit/>
          </a:bodyPr>
          <a:lstStyle/>
          <a:p>
            <a:pPr marL="342900" indent="-342900">
              <a:buFontTx/>
              <a:buChar char="-"/>
            </a:pPr>
            <a:r>
              <a:rPr lang="fr-BE" sz="2400" dirty="0" smtClean="0"/>
              <a:t>vaches/</a:t>
            </a:r>
            <a:r>
              <a:rPr lang="fr-BE" sz="2400" dirty="0" err="1" smtClean="0"/>
              <a:t>gén</a:t>
            </a:r>
            <a:r>
              <a:rPr lang="fr-BE" sz="2400" dirty="0" smtClean="0"/>
              <a:t> cyclées</a:t>
            </a:r>
          </a:p>
          <a:p>
            <a:pPr marL="342900" indent="-342900">
              <a:buFontTx/>
              <a:buChar char="-"/>
            </a:pPr>
            <a:r>
              <a:rPr lang="fr-BE" sz="2400" dirty="0" smtClean="0"/>
              <a:t>J1 GnRH</a:t>
            </a:r>
          </a:p>
          <a:p>
            <a:pPr marL="342900" indent="-342900">
              <a:buFontTx/>
              <a:buChar char="-"/>
            </a:pPr>
            <a:r>
              <a:rPr lang="fr-BE" sz="2400" dirty="0" smtClean="0"/>
              <a:t>J8 : </a:t>
            </a:r>
            <a:r>
              <a:rPr lang="fr-BE" sz="2400" dirty="0" err="1" smtClean="0"/>
              <a:t>PGF</a:t>
            </a:r>
            <a:endParaRPr lang="fr-BE" sz="2400" dirty="0" smtClean="0"/>
          </a:p>
          <a:p>
            <a:pPr marL="342900" indent="-342900">
              <a:buFontTx/>
              <a:buChar char="-"/>
            </a:pPr>
            <a:r>
              <a:rPr lang="fr-BE" sz="2400" dirty="0" smtClean="0"/>
              <a:t>J10 GnRH</a:t>
            </a:r>
          </a:p>
          <a:p>
            <a:pPr marL="342900" indent="-342900">
              <a:buFontTx/>
              <a:buChar char="-"/>
            </a:pPr>
            <a:r>
              <a:rPr lang="fr-BE" sz="2400" dirty="0" smtClean="0"/>
              <a:t>IA 16 à 20 h après la GnRH</a:t>
            </a:r>
            <a:endParaRPr lang="fr-BE" sz="2400" dirty="0"/>
          </a:p>
        </p:txBody>
      </p:sp>
      <p:sp>
        <p:nvSpPr>
          <p:cNvPr id="2" name="Flèche vers le bas 1"/>
          <p:cNvSpPr/>
          <p:nvPr/>
        </p:nvSpPr>
        <p:spPr>
          <a:xfrm>
            <a:off x="6923743" y="2696640"/>
            <a:ext cx="600585" cy="5699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8" name="ZoneTexte 237"/>
          <p:cNvSpPr txBox="1"/>
          <p:nvPr/>
        </p:nvSpPr>
        <p:spPr>
          <a:xfrm>
            <a:off x="4997739" y="5552222"/>
            <a:ext cx="1734501" cy="461665"/>
          </a:xfrm>
          <a:prstGeom prst="rect">
            <a:avLst/>
          </a:prstGeom>
          <a:noFill/>
          <a:ln>
            <a:solidFill>
              <a:schemeClr val="tx1"/>
            </a:solidFill>
          </a:ln>
        </p:spPr>
        <p:txBody>
          <a:bodyPr wrap="square" rtlCol="0">
            <a:spAutoFit/>
          </a:bodyPr>
          <a:lstStyle/>
          <a:p>
            <a:r>
              <a:rPr lang="fr-BE" sz="2400" dirty="0" smtClean="0"/>
              <a:t>Résultats ? </a:t>
            </a:r>
            <a:endParaRPr lang="fr-BE" sz="2400" dirty="0"/>
          </a:p>
        </p:txBody>
      </p:sp>
      <p:sp>
        <p:nvSpPr>
          <p:cNvPr id="5" name="Ellipse 4"/>
          <p:cNvSpPr/>
          <p:nvPr/>
        </p:nvSpPr>
        <p:spPr>
          <a:xfrm>
            <a:off x="119267" y="139816"/>
            <a:ext cx="685814" cy="754789"/>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t>4</a:t>
            </a:r>
            <a:endParaRPr lang="fr-BE" sz="4000" dirty="0"/>
          </a:p>
        </p:txBody>
      </p:sp>
      <p:sp>
        <p:nvSpPr>
          <p:cNvPr id="4" name="Espace réservé du numéro de diapositive 3"/>
          <p:cNvSpPr>
            <a:spLocks noGrp="1"/>
          </p:cNvSpPr>
          <p:nvPr>
            <p:ph type="sldNum" sz="quarter" idx="12"/>
          </p:nvPr>
        </p:nvSpPr>
        <p:spPr/>
        <p:txBody>
          <a:bodyPr/>
          <a:lstStyle/>
          <a:p>
            <a:fld id="{B72B7A4D-DE3F-4347-BAA7-8C6A48B1DC3D}" type="slidenum">
              <a:rPr lang="fr-BE" smtClean="0"/>
              <a:t>44</a:t>
            </a:fld>
            <a:endParaRPr lang="fr-BE"/>
          </a:p>
        </p:txBody>
      </p:sp>
    </p:spTree>
    <p:extLst>
      <p:ext uri="{BB962C8B-B14F-4D97-AF65-F5344CB8AC3E}">
        <p14:creationId xmlns:p14="http://schemas.microsoft.com/office/powerpoint/2010/main" val="55015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animBg="1"/>
      <p:bldP spid="237" grpId="0" animBg="1"/>
      <p:bldP spid="2" grpId="0" animBg="1"/>
      <p:bldP spid="23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u numéro de diapositive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fld id="{E9958D0F-1DF4-420E-BBA7-9F2A39BE6F05}" type="slidenum">
              <a:rPr lang="fr-FR" altLang="fr-FR" sz="1400"/>
              <a:pPr>
                <a:spcBef>
                  <a:spcPct val="0"/>
                </a:spcBef>
                <a:buClrTx/>
                <a:buFontTx/>
                <a:buNone/>
              </a:pPr>
              <a:t>45</a:t>
            </a:fld>
            <a:endParaRPr lang="fr-FR" altLang="fr-FR" sz="1400"/>
          </a:p>
        </p:txBody>
      </p:sp>
      <p:sp>
        <p:nvSpPr>
          <p:cNvPr id="83971" name="Rectangle 2"/>
          <p:cNvSpPr>
            <a:spLocks noGrp="1" noChangeArrowheads="1"/>
          </p:cNvSpPr>
          <p:nvPr>
            <p:ph type="title"/>
          </p:nvPr>
        </p:nvSpPr>
        <p:spPr>
          <a:xfrm>
            <a:off x="207963" y="136525"/>
            <a:ext cx="8561387" cy="1333500"/>
          </a:xfrm>
          <a:solidFill>
            <a:srgbClr val="800000"/>
          </a:solidFill>
          <a:ln>
            <a:solidFill>
              <a:schemeClr val="bg1"/>
            </a:solidFill>
            <a:miter lim="800000"/>
            <a:headEnd/>
            <a:tailEnd/>
          </a:ln>
        </p:spPr>
        <p:txBody>
          <a:bodyPr/>
          <a:lstStyle/>
          <a:p>
            <a:r>
              <a:rPr lang="fr-BE" altLang="fr-FR" sz="2000" smtClean="0">
                <a:solidFill>
                  <a:schemeClr val="bg1"/>
                </a:solidFill>
              </a:rPr>
              <a:t>Some results with Ovsynch protocol</a:t>
            </a:r>
            <a:br>
              <a:rPr lang="fr-BE" altLang="fr-FR" sz="2000" smtClean="0">
                <a:solidFill>
                  <a:schemeClr val="bg1"/>
                </a:solidFill>
              </a:rPr>
            </a:br>
            <a:r>
              <a:rPr lang="fr-BE" altLang="fr-FR" sz="2000" smtClean="0">
                <a:solidFill>
                  <a:schemeClr val="bg1"/>
                </a:solidFill>
              </a:rPr>
              <a:t>29 Trials and 4974 cows (Compiled by Hanzen et al. 2003)</a:t>
            </a:r>
            <a:br>
              <a:rPr lang="fr-BE" altLang="fr-FR" sz="2000" smtClean="0">
                <a:solidFill>
                  <a:schemeClr val="bg1"/>
                </a:solidFill>
              </a:rPr>
            </a:br>
            <a:r>
              <a:rPr lang="fr-BE" altLang="fr-FR" sz="2000" smtClean="0">
                <a:solidFill>
                  <a:schemeClr val="bg1"/>
                </a:solidFill>
              </a:rPr>
              <a:t>Comparison with results obtained at natural oestrus, induced (1 PGF2a) or synchronised (2PGF2a) oestrus</a:t>
            </a:r>
          </a:p>
        </p:txBody>
      </p:sp>
      <p:graphicFrame>
        <p:nvGraphicFramePr>
          <p:cNvPr id="83972" name="Object 3"/>
          <p:cNvGraphicFramePr>
            <a:graphicFrameLocks noGrp="1" noChangeAspect="1"/>
          </p:cNvGraphicFramePr>
          <p:nvPr>
            <p:ph type="chart" idx="1"/>
          </p:nvPr>
        </p:nvGraphicFramePr>
        <p:xfrm>
          <a:off x="63500" y="1978025"/>
          <a:ext cx="8920163" cy="4565650"/>
        </p:xfrm>
        <a:graphic>
          <a:graphicData uri="http://schemas.openxmlformats.org/presentationml/2006/ole">
            <mc:AlternateContent xmlns:mc="http://schemas.openxmlformats.org/markup-compatibility/2006">
              <mc:Choice xmlns:v="urn:schemas-microsoft-com:vml" Requires="v">
                <p:oleObj spid="_x0000_s7204" r:id="rId3" imgW="8925318" imgH="4566300" progId="Excel.Chart.8">
                  <p:embed/>
                </p:oleObj>
              </mc:Choice>
              <mc:Fallback>
                <p:oleObj r:id="rId3" imgW="8925318" imgH="4566300" progId="Excel.Char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1978025"/>
                        <a:ext cx="8920163"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3973" name="ZoneTexte 2"/>
          <p:cNvSpPr txBox="1">
            <a:spLocks noChangeArrowheads="1"/>
          </p:cNvSpPr>
          <p:nvPr/>
        </p:nvSpPr>
        <p:spPr bwMode="auto">
          <a:xfrm>
            <a:off x="114300" y="1479550"/>
            <a:ext cx="404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2400">
                <a:solidFill>
                  <a:schemeClr val="tx1"/>
                </a:solidFill>
                <a:latin typeface="Vrinda" pitchFamily="34" charset="0"/>
              </a:rPr>
              <a:t>%</a:t>
            </a:r>
          </a:p>
        </p:txBody>
      </p:sp>
    </p:spTree>
    <p:extLst>
      <p:ext uri="{BB962C8B-B14F-4D97-AF65-F5344CB8AC3E}">
        <p14:creationId xmlns:p14="http://schemas.microsoft.com/office/powerpoint/2010/main" val="18273966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à coins arrondis 230"/>
          <p:cNvSpPr/>
          <p:nvPr/>
        </p:nvSpPr>
        <p:spPr>
          <a:xfrm>
            <a:off x="877089" y="306344"/>
            <a:ext cx="8087399" cy="662254"/>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Comment gérer l’insémination (quelques exemples) ? </a:t>
            </a:r>
          </a:p>
        </p:txBody>
      </p:sp>
      <p:sp>
        <p:nvSpPr>
          <p:cNvPr id="18" name="Rectangle 4"/>
          <p:cNvSpPr>
            <a:spLocks noChangeArrowheads="1"/>
          </p:cNvSpPr>
          <p:nvPr/>
        </p:nvSpPr>
        <p:spPr bwMode="auto">
          <a:xfrm>
            <a:off x="3190067" y="2331196"/>
            <a:ext cx="764970" cy="3849463"/>
          </a:xfrm>
          <a:prstGeom prst="rect">
            <a:avLst/>
          </a:prstGeom>
          <a:solidFill>
            <a:schemeClr val="accent3">
              <a:lumMod val="75000"/>
              <a:alpha val="33000"/>
            </a:schemeClr>
          </a:solidFill>
          <a:ln w="12700">
            <a:solidFill>
              <a:schemeClr val="tx1"/>
            </a:solidFill>
            <a:miter lim="800000"/>
            <a:headEnd/>
            <a:tailEnd/>
          </a:ln>
        </p:spPr>
        <p:txBody>
          <a:bodyPr wrap="none" anchor="ctr"/>
          <a:lstStyle/>
          <a:p>
            <a:pPr algn="ctr"/>
            <a:endParaRPr lang="fr-FR"/>
          </a:p>
        </p:txBody>
      </p:sp>
      <p:cxnSp>
        <p:nvCxnSpPr>
          <p:cNvPr id="19" name="Connecteur droit 62"/>
          <p:cNvCxnSpPr>
            <a:cxnSpLocks noChangeShapeType="1"/>
          </p:cNvCxnSpPr>
          <p:nvPr/>
        </p:nvCxnSpPr>
        <p:spPr bwMode="auto">
          <a:xfrm>
            <a:off x="1025085" y="6303596"/>
            <a:ext cx="0" cy="139841"/>
          </a:xfrm>
          <a:prstGeom prst="line">
            <a:avLst/>
          </a:prstGeom>
          <a:noFill/>
          <a:ln w="9525" algn="ctr">
            <a:solidFill>
              <a:schemeClr val="bg1"/>
            </a:solidFill>
            <a:round/>
            <a:headEnd/>
            <a:tailEnd/>
          </a:ln>
        </p:spPr>
      </p:cxnSp>
      <p:cxnSp>
        <p:nvCxnSpPr>
          <p:cNvPr id="20" name="Connecteur droit 63"/>
          <p:cNvCxnSpPr>
            <a:cxnSpLocks noChangeShapeType="1"/>
          </p:cNvCxnSpPr>
          <p:nvPr/>
        </p:nvCxnSpPr>
        <p:spPr bwMode="auto">
          <a:xfrm>
            <a:off x="1292241" y="6303596"/>
            <a:ext cx="0" cy="139841"/>
          </a:xfrm>
          <a:prstGeom prst="line">
            <a:avLst/>
          </a:prstGeom>
          <a:noFill/>
          <a:ln w="9525" algn="ctr">
            <a:solidFill>
              <a:schemeClr val="bg1"/>
            </a:solidFill>
            <a:round/>
            <a:headEnd/>
            <a:tailEnd/>
          </a:ln>
        </p:spPr>
      </p:cxnSp>
      <p:cxnSp>
        <p:nvCxnSpPr>
          <p:cNvPr id="21" name="Connecteur droit 64"/>
          <p:cNvCxnSpPr>
            <a:cxnSpLocks noChangeShapeType="1"/>
          </p:cNvCxnSpPr>
          <p:nvPr/>
        </p:nvCxnSpPr>
        <p:spPr bwMode="auto">
          <a:xfrm>
            <a:off x="1563776" y="6303596"/>
            <a:ext cx="0" cy="139841"/>
          </a:xfrm>
          <a:prstGeom prst="line">
            <a:avLst/>
          </a:prstGeom>
          <a:noFill/>
          <a:ln w="9525" algn="ctr">
            <a:solidFill>
              <a:schemeClr val="bg1"/>
            </a:solidFill>
            <a:round/>
            <a:headEnd/>
            <a:tailEnd/>
          </a:ln>
        </p:spPr>
      </p:cxnSp>
      <p:cxnSp>
        <p:nvCxnSpPr>
          <p:cNvPr id="22" name="Connecteur droit 65"/>
          <p:cNvCxnSpPr>
            <a:cxnSpLocks noChangeShapeType="1"/>
          </p:cNvCxnSpPr>
          <p:nvPr/>
        </p:nvCxnSpPr>
        <p:spPr bwMode="auto">
          <a:xfrm>
            <a:off x="1832391" y="6303596"/>
            <a:ext cx="0" cy="139841"/>
          </a:xfrm>
          <a:prstGeom prst="line">
            <a:avLst/>
          </a:prstGeom>
          <a:noFill/>
          <a:ln w="9525" algn="ctr">
            <a:solidFill>
              <a:schemeClr val="bg1"/>
            </a:solidFill>
            <a:round/>
            <a:headEnd/>
            <a:tailEnd/>
          </a:ln>
        </p:spPr>
      </p:cxnSp>
      <p:cxnSp>
        <p:nvCxnSpPr>
          <p:cNvPr id="23" name="Connecteur droit 66"/>
          <p:cNvCxnSpPr>
            <a:cxnSpLocks noChangeShapeType="1"/>
          </p:cNvCxnSpPr>
          <p:nvPr/>
        </p:nvCxnSpPr>
        <p:spPr bwMode="auto">
          <a:xfrm>
            <a:off x="2102466" y="6303596"/>
            <a:ext cx="0" cy="139841"/>
          </a:xfrm>
          <a:prstGeom prst="line">
            <a:avLst/>
          </a:prstGeom>
          <a:noFill/>
          <a:ln w="9525" algn="ctr">
            <a:solidFill>
              <a:schemeClr val="bg1"/>
            </a:solidFill>
            <a:round/>
            <a:headEnd/>
            <a:tailEnd/>
          </a:ln>
        </p:spPr>
      </p:cxnSp>
      <p:cxnSp>
        <p:nvCxnSpPr>
          <p:cNvPr id="24" name="Connecteur droit 67"/>
          <p:cNvCxnSpPr>
            <a:cxnSpLocks noChangeShapeType="1"/>
          </p:cNvCxnSpPr>
          <p:nvPr/>
        </p:nvCxnSpPr>
        <p:spPr bwMode="auto">
          <a:xfrm>
            <a:off x="2372542" y="6303596"/>
            <a:ext cx="0" cy="139841"/>
          </a:xfrm>
          <a:prstGeom prst="line">
            <a:avLst/>
          </a:prstGeom>
          <a:noFill/>
          <a:ln w="9525" algn="ctr">
            <a:solidFill>
              <a:schemeClr val="bg1"/>
            </a:solidFill>
            <a:round/>
            <a:headEnd/>
            <a:tailEnd/>
          </a:ln>
        </p:spPr>
      </p:cxnSp>
      <p:cxnSp>
        <p:nvCxnSpPr>
          <p:cNvPr id="25" name="Connecteur droit 68"/>
          <p:cNvCxnSpPr>
            <a:cxnSpLocks noChangeShapeType="1"/>
          </p:cNvCxnSpPr>
          <p:nvPr/>
        </p:nvCxnSpPr>
        <p:spPr bwMode="auto">
          <a:xfrm>
            <a:off x="2642617" y="6303596"/>
            <a:ext cx="0" cy="139841"/>
          </a:xfrm>
          <a:prstGeom prst="line">
            <a:avLst/>
          </a:prstGeom>
          <a:noFill/>
          <a:ln w="9525" algn="ctr">
            <a:solidFill>
              <a:schemeClr val="bg1"/>
            </a:solidFill>
            <a:round/>
            <a:headEnd/>
            <a:tailEnd/>
          </a:ln>
        </p:spPr>
      </p:cxnSp>
      <p:cxnSp>
        <p:nvCxnSpPr>
          <p:cNvPr id="26" name="Connecteur droit 69"/>
          <p:cNvCxnSpPr>
            <a:cxnSpLocks noChangeShapeType="1"/>
          </p:cNvCxnSpPr>
          <p:nvPr/>
        </p:nvCxnSpPr>
        <p:spPr bwMode="auto">
          <a:xfrm>
            <a:off x="2912693" y="6303596"/>
            <a:ext cx="0" cy="139841"/>
          </a:xfrm>
          <a:prstGeom prst="line">
            <a:avLst/>
          </a:prstGeom>
          <a:noFill/>
          <a:ln w="9525" algn="ctr">
            <a:solidFill>
              <a:schemeClr val="bg1"/>
            </a:solidFill>
            <a:round/>
            <a:headEnd/>
            <a:tailEnd/>
          </a:ln>
        </p:spPr>
      </p:cxnSp>
      <p:cxnSp>
        <p:nvCxnSpPr>
          <p:cNvPr id="27" name="Connecteur droit 70"/>
          <p:cNvCxnSpPr>
            <a:cxnSpLocks noChangeShapeType="1"/>
          </p:cNvCxnSpPr>
          <p:nvPr/>
        </p:nvCxnSpPr>
        <p:spPr bwMode="auto">
          <a:xfrm>
            <a:off x="3181308" y="6303596"/>
            <a:ext cx="0" cy="139841"/>
          </a:xfrm>
          <a:prstGeom prst="line">
            <a:avLst/>
          </a:prstGeom>
          <a:noFill/>
          <a:ln w="9525" algn="ctr">
            <a:solidFill>
              <a:schemeClr val="bg1"/>
            </a:solidFill>
            <a:round/>
            <a:headEnd/>
            <a:tailEnd/>
          </a:ln>
        </p:spPr>
      </p:cxnSp>
      <p:cxnSp>
        <p:nvCxnSpPr>
          <p:cNvPr id="28" name="Connecteur droit 71"/>
          <p:cNvCxnSpPr>
            <a:cxnSpLocks noChangeShapeType="1"/>
          </p:cNvCxnSpPr>
          <p:nvPr/>
        </p:nvCxnSpPr>
        <p:spPr bwMode="auto">
          <a:xfrm>
            <a:off x="3449923" y="6303596"/>
            <a:ext cx="0" cy="139841"/>
          </a:xfrm>
          <a:prstGeom prst="line">
            <a:avLst/>
          </a:prstGeom>
          <a:noFill/>
          <a:ln w="9525" algn="ctr">
            <a:solidFill>
              <a:schemeClr val="bg1"/>
            </a:solidFill>
            <a:round/>
            <a:headEnd/>
            <a:tailEnd/>
          </a:ln>
        </p:spPr>
      </p:cxnSp>
      <p:cxnSp>
        <p:nvCxnSpPr>
          <p:cNvPr id="29" name="Connecteur droit 72"/>
          <p:cNvCxnSpPr>
            <a:cxnSpLocks noChangeShapeType="1"/>
          </p:cNvCxnSpPr>
          <p:nvPr/>
        </p:nvCxnSpPr>
        <p:spPr bwMode="auto">
          <a:xfrm>
            <a:off x="3719998" y="6303596"/>
            <a:ext cx="0" cy="139841"/>
          </a:xfrm>
          <a:prstGeom prst="line">
            <a:avLst/>
          </a:prstGeom>
          <a:noFill/>
          <a:ln w="9525" algn="ctr">
            <a:solidFill>
              <a:schemeClr val="bg1"/>
            </a:solidFill>
            <a:round/>
            <a:headEnd/>
            <a:tailEnd/>
          </a:ln>
        </p:spPr>
      </p:cxnSp>
      <p:cxnSp>
        <p:nvCxnSpPr>
          <p:cNvPr id="30" name="Connecteur droit 73"/>
          <p:cNvCxnSpPr>
            <a:cxnSpLocks noChangeShapeType="1"/>
          </p:cNvCxnSpPr>
          <p:nvPr/>
        </p:nvCxnSpPr>
        <p:spPr bwMode="auto">
          <a:xfrm>
            <a:off x="3990074" y="6303596"/>
            <a:ext cx="0" cy="139841"/>
          </a:xfrm>
          <a:prstGeom prst="line">
            <a:avLst/>
          </a:prstGeom>
          <a:noFill/>
          <a:ln w="9525" algn="ctr">
            <a:solidFill>
              <a:schemeClr val="bg1"/>
            </a:solidFill>
            <a:round/>
            <a:headEnd/>
            <a:tailEnd/>
          </a:ln>
        </p:spPr>
      </p:cxnSp>
      <p:sp>
        <p:nvSpPr>
          <p:cNvPr id="31" name="ZoneTexte 96"/>
          <p:cNvSpPr txBox="1">
            <a:spLocks noChangeArrowheads="1"/>
          </p:cNvSpPr>
          <p:nvPr/>
        </p:nvSpPr>
        <p:spPr bwMode="auto">
          <a:xfrm>
            <a:off x="753550"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10</a:t>
            </a:r>
            <a:endParaRPr lang="en-US" sz="1400">
              <a:latin typeface="Arial Narrow" pitchFamily="34" charset="0"/>
            </a:endParaRPr>
          </a:p>
        </p:txBody>
      </p:sp>
      <p:sp>
        <p:nvSpPr>
          <p:cNvPr id="32" name="ZoneTexte 97"/>
          <p:cNvSpPr txBox="1">
            <a:spLocks noChangeArrowheads="1"/>
          </p:cNvSpPr>
          <p:nvPr/>
        </p:nvSpPr>
        <p:spPr bwMode="auto">
          <a:xfrm>
            <a:off x="1025085" y="6443438"/>
            <a:ext cx="310273" cy="297930"/>
          </a:xfrm>
          <a:prstGeom prst="rect">
            <a:avLst/>
          </a:prstGeom>
          <a:noFill/>
          <a:ln w="9525">
            <a:noFill/>
            <a:miter lim="800000"/>
            <a:headEnd/>
            <a:tailEnd/>
          </a:ln>
        </p:spPr>
        <p:txBody>
          <a:bodyPr wrap="none">
            <a:spAutoFit/>
          </a:bodyPr>
          <a:lstStyle/>
          <a:p>
            <a:r>
              <a:rPr lang="fr-BE" sz="1400">
                <a:latin typeface="Arial Narrow" pitchFamily="34" charset="0"/>
              </a:rPr>
              <a:t>11</a:t>
            </a:r>
            <a:endParaRPr lang="en-US" sz="1400">
              <a:latin typeface="Arial Narrow" pitchFamily="34" charset="0"/>
            </a:endParaRPr>
          </a:p>
        </p:txBody>
      </p:sp>
      <p:sp>
        <p:nvSpPr>
          <p:cNvPr id="33" name="ZoneTexte 98"/>
          <p:cNvSpPr txBox="1">
            <a:spLocks noChangeArrowheads="1"/>
          </p:cNvSpPr>
          <p:nvPr/>
        </p:nvSpPr>
        <p:spPr bwMode="auto">
          <a:xfrm>
            <a:off x="1292241"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12</a:t>
            </a:r>
            <a:endParaRPr lang="en-US" sz="1400">
              <a:latin typeface="Arial Narrow" pitchFamily="34" charset="0"/>
            </a:endParaRPr>
          </a:p>
        </p:txBody>
      </p:sp>
      <p:sp>
        <p:nvSpPr>
          <p:cNvPr id="34" name="ZoneTexte 99"/>
          <p:cNvSpPr txBox="1">
            <a:spLocks noChangeArrowheads="1"/>
          </p:cNvSpPr>
          <p:nvPr/>
        </p:nvSpPr>
        <p:spPr bwMode="auto">
          <a:xfrm>
            <a:off x="1563776"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13</a:t>
            </a:r>
            <a:endParaRPr lang="en-US" sz="1400">
              <a:latin typeface="Arial Narrow" pitchFamily="34" charset="0"/>
            </a:endParaRPr>
          </a:p>
        </p:txBody>
      </p:sp>
      <p:sp>
        <p:nvSpPr>
          <p:cNvPr id="35" name="ZoneTexte 100"/>
          <p:cNvSpPr txBox="1">
            <a:spLocks noChangeArrowheads="1"/>
          </p:cNvSpPr>
          <p:nvPr/>
        </p:nvSpPr>
        <p:spPr bwMode="auto">
          <a:xfrm>
            <a:off x="1832391"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14</a:t>
            </a:r>
            <a:endParaRPr lang="en-US" sz="1400">
              <a:latin typeface="Arial Narrow" pitchFamily="34" charset="0"/>
            </a:endParaRPr>
          </a:p>
        </p:txBody>
      </p:sp>
      <p:sp>
        <p:nvSpPr>
          <p:cNvPr id="36" name="ZoneTexte 101"/>
          <p:cNvSpPr txBox="1">
            <a:spLocks noChangeArrowheads="1"/>
          </p:cNvSpPr>
          <p:nvPr/>
        </p:nvSpPr>
        <p:spPr bwMode="auto">
          <a:xfrm>
            <a:off x="2102466"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15</a:t>
            </a:r>
            <a:endParaRPr lang="en-US" sz="1400">
              <a:latin typeface="Arial Narrow" pitchFamily="34" charset="0"/>
            </a:endParaRPr>
          </a:p>
        </p:txBody>
      </p:sp>
      <p:sp>
        <p:nvSpPr>
          <p:cNvPr id="37" name="ZoneTexte 102"/>
          <p:cNvSpPr txBox="1">
            <a:spLocks noChangeArrowheads="1"/>
          </p:cNvSpPr>
          <p:nvPr/>
        </p:nvSpPr>
        <p:spPr bwMode="auto">
          <a:xfrm>
            <a:off x="2372542"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16</a:t>
            </a:r>
            <a:endParaRPr lang="en-US" sz="1400">
              <a:latin typeface="Arial Narrow" pitchFamily="34" charset="0"/>
            </a:endParaRPr>
          </a:p>
        </p:txBody>
      </p:sp>
      <p:sp>
        <p:nvSpPr>
          <p:cNvPr id="38" name="ZoneTexte 103"/>
          <p:cNvSpPr txBox="1">
            <a:spLocks noChangeArrowheads="1"/>
          </p:cNvSpPr>
          <p:nvPr/>
        </p:nvSpPr>
        <p:spPr bwMode="auto">
          <a:xfrm>
            <a:off x="2642617"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17</a:t>
            </a:r>
            <a:endParaRPr lang="en-US" sz="1400">
              <a:latin typeface="Arial Narrow" pitchFamily="34" charset="0"/>
            </a:endParaRPr>
          </a:p>
        </p:txBody>
      </p:sp>
      <p:sp>
        <p:nvSpPr>
          <p:cNvPr id="39" name="ZoneTexte 104"/>
          <p:cNvSpPr txBox="1">
            <a:spLocks noChangeArrowheads="1"/>
          </p:cNvSpPr>
          <p:nvPr/>
        </p:nvSpPr>
        <p:spPr bwMode="auto">
          <a:xfrm>
            <a:off x="2912693"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18</a:t>
            </a:r>
            <a:endParaRPr lang="en-US" sz="1400">
              <a:latin typeface="Arial Narrow" pitchFamily="34" charset="0"/>
            </a:endParaRPr>
          </a:p>
        </p:txBody>
      </p:sp>
      <p:sp>
        <p:nvSpPr>
          <p:cNvPr id="40" name="ZoneTexte 105"/>
          <p:cNvSpPr txBox="1">
            <a:spLocks noChangeArrowheads="1"/>
          </p:cNvSpPr>
          <p:nvPr/>
        </p:nvSpPr>
        <p:spPr bwMode="auto">
          <a:xfrm>
            <a:off x="3181308"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19</a:t>
            </a:r>
            <a:endParaRPr lang="en-US" sz="1400">
              <a:latin typeface="Arial Narrow" pitchFamily="34" charset="0"/>
            </a:endParaRPr>
          </a:p>
        </p:txBody>
      </p:sp>
      <p:sp>
        <p:nvSpPr>
          <p:cNvPr id="41" name="ZoneTexte 106"/>
          <p:cNvSpPr txBox="1">
            <a:spLocks noChangeArrowheads="1"/>
          </p:cNvSpPr>
          <p:nvPr/>
        </p:nvSpPr>
        <p:spPr bwMode="auto">
          <a:xfrm>
            <a:off x="3449923"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20</a:t>
            </a:r>
            <a:endParaRPr lang="en-US" sz="1400">
              <a:latin typeface="Arial Narrow" pitchFamily="34" charset="0"/>
            </a:endParaRPr>
          </a:p>
        </p:txBody>
      </p:sp>
      <p:sp>
        <p:nvSpPr>
          <p:cNvPr id="42" name="ZoneTexte 107"/>
          <p:cNvSpPr txBox="1">
            <a:spLocks noChangeArrowheads="1"/>
          </p:cNvSpPr>
          <p:nvPr/>
        </p:nvSpPr>
        <p:spPr bwMode="auto">
          <a:xfrm>
            <a:off x="3719998" y="6443438"/>
            <a:ext cx="320179" cy="297930"/>
          </a:xfrm>
          <a:prstGeom prst="rect">
            <a:avLst/>
          </a:prstGeom>
          <a:noFill/>
          <a:ln w="9525">
            <a:noFill/>
            <a:miter lim="800000"/>
            <a:headEnd/>
            <a:tailEnd/>
          </a:ln>
        </p:spPr>
        <p:txBody>
          <a:bodyPr wrap="none">
            <a:spAutoFit/>
          </a:bodyPr>
          <a:lstStyle/>
          <a:p>
            <a:r>
              <a:rPr lang="fr-BE" sz="1400">
                <a:latin typeface="Arial Narrow" pitchFamily="34" charset="0"/>
              </a:rPr>
              <a:t>21</a:t>
            </a:r>
            <a:endParaRPr lang="en-US" sz="1400">
              <a:latin typeface="Arial Narrow" pitchFamily="34" charset="0"/>
            </a:endParaRPr>
          </a:p>
        </p:txBody>
      </p:sp>
      <p:cxnSp>
        <p:nvCxnSpPr>
          <p:cNvPr id="43" name="Connecteur droit 73"/>
          <p:cNvCxnSpPr>
            <a:cxnSpLocks noChangeShapeType="1"/>
          </p:cNvCxnSpPr>
          <p:nvPr/>
        </p:nvCxnSpPr>
        <p:spPr bwMode="auto">
          <a:xfrm>
            <a:off x="4247011" y="6332794"/>
            <a:ext cx="0" cy="138304"/>
          </a:xfrm>
          <a:prstGeom prst="line">
            <a:avLst/>
          </a:prstGeom>
          <a:noFill/>
          <a:ln w="9525" algn="ctr">
            <a:solidFill>
              <a:schemeClr val="bg1"/>
            </a:solidFill>
            <a:round/>
            <a:headEnd/>
            <a:tailEnd/>
          </a:ln>
        </p:spPr>
      </p:cxnSp>
      <p:sp>
        <p:nvSpPr>
          <p:cNvPr id="44" name="ZoneTexte 107"/>
          <p:cNvSpPr txBox="1">
            <a:spLocks noChangeArrowheads="1"/>
          </p:cNvSpPr>
          <p:nvPr/>
        </p:nvSpPr>
        <p:spPr bwMode="auto">
          <a:xfrm>
            <a:off x="4036790" y="6441900"/>
            <a:ext cx="245000" cy="297930"/>
          </a:xfrm>
          <a:prstGeom prst="rect">
            <a:avLst/>
          </a:prstGeom>
          <a:noFill/>
          <a:ln w="9525">
            <a:noFill/>
            <a:miter lim="800000"/>
            <a:headEnd/>
            <a:tailEnd/>
          </a:ln>
        </p:spPr>
        <p:txBody>
          <a:bodyPr wrap="none">
            <a:spAutoFit/>
          </a:bodyPr>
          <a:lstStyle/>
          <a:p>
            <a:r>
              <a:rPr lang="fr-BE" sz="1400">
                <a:latin typeface="Arial Narrow" pitchFamily="34" charset="0"/>
              </a:rPr>
              <a:t>0</a:t>
            </a:r>
            <a:endParaRPr lang="en-US" sz="1400">
              <a:latin typeface="Arial Narrow" pitchFamily="34" charset="0"/>
            </a:endParaRPr>
          </a:p>
        </p:txBody>
      </p:sp>
      <p:grpSp>
        <p:nvGrpSpPr>
          <p:cNvPr id="45" name="Group 142"/>
          <p:cNvGrpSpPr>
            <a:grpSpLocks/>
          </p:cNvGrpSpPr>
          <p:nvPr/>
        </p:nvGrpSpPr>
        <p:grpSpPr bwMode="auto">
          <a:xfrm>
            <a:off x="1203189" y="6094603"/>
            <a:ext cx="265696" cy="138304"/>
            <a:chOff x="2381" y="2024"/>
            <a:chExt cx="271" cy="136"/>
          </a:xfrm>
        </p:grpSpPr>
        <p:sp>
          <p:nvSpPr>
            <p:cNvPr id="172" name="Oval 14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3" name="Oval 14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4" name="Oval 14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5" name="Oval 14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6" name="Oval 14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6" name="Group 148"/>
          <p:cNvGrpSpPr>
            <a:grpSpLocks/>
          </p:cNvGrpSpPr>
          <p:nvPr/>
        </p:nvGrpSpPr>
        <p:grpSpPr bwMode="auto">
          <a:xfrm>
            <a:off x="938953" y="6094603"/>
            <a:ext cx="265696" cy="138304"/>
            <a:chOff x="2381" y="2024"/>
            <a:chExt cx="271" cy="136"/>
          </a:xfrm>
        </p:grpSpPr>
        <p:sp>
          <p:nvSpPr>
            <p:cNvPr id="167" name="Oval 14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8" name="Oval 15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9" name="Oval 15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0" name="Oval 15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1" name="Oval 15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7" name="Group 154"/>
          <p:cNvGrpSpPr>
            <a:grpSpLocks/>
          </p:cNvGrpSpPr>
          <p:nvPr/>
        </p:nvGrpSpPr>
        <p:grpSpPr bwMode="auto">
          <a:xfrm>
            <a:off x="738951" y="6094603"/>
            <a:ext cx="265696" cy="138304"/>
            <a:chOff x="2381" y="2024"/>
            <a:chExt cx="271" cy="136"/>
          </a:xfrm>
        </p:grpSpPr>
        <p:sp>
          <p:nvSpPr>
            <p:cNvPr id="162" name="Oval 15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3" name="Oval 15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4" name="Oval 15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5" name="Oval 15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6" name="Oval 15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8" name="Group 178"/>
          <p:cNvGrpSpPr>
            <a:grpSpLocks/>
          </p:cNvGrpSpPr>
          <p:nvPr/>
        </p:nvGrpSpPr>
        <p:grpSpPr bwMode="auto">
          <a:xfrm>
            <a:off x="2727289" y="6094603"/>
            <a:ext cx="265696" cy="138304"/>
            <a:chOff x="2381" y="2024"/>
            <a:chExt cx="271" cy="136"/>
          </a:xfrm>
        </p:grpSpPr>
        <p:sp>
          <p:nvSpPr>
            <p:cNvPr id="157" name="Oval 17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8" name="Oval 18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9" name="Oval 18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0" name="Oval 18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1" name="Oval 18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9" name="Group 184"/>
          <p:cNvGrpSpPr>
            <a:grpSpLocks/>
          </p:cNvGrpSpPr>
          <p:nvPr/>
        </p:nvGrpSpPr>
        <p:grpSpPr bwMode="auto">
          <a:xfrm>
            <a:off x="2463054" y="6094603"/>
            <a:ext cx="265696" cy="138304"/>
            <a:chOff x="2381" y="2024"/>
            <a:chExt cx="271" cy="136"/>
          </a:xfrm>
        </p:grpSpPr>
        <p:sp>
          <p:nvSpPr>
            <p:cNvPr id="152" name="Oval 18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3" name="Oval 18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4" name="Oval 18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5" name="Oval 18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6" name="Oval 18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0" name="Group 190"/>
          <p:cNvGrpSpPr>
            <a:grpSpLocks/>
          </p:cNvGrpSpPr>
          <p:nvPr/>
        </p:nvGrpSpPr>
        <p:grpSpPr bwMode="auto">
          <a:xfrm>
            <a:off x="2263052" y="6094603"/>
            <a:ext cx="265696" cy="138304"/>
            <a:chOff x="2381" y="2024"/>
            <a:chExt cx="271" cy="136"/>
          </a:xfrm>
        </p:grpSpPr>
        <p:sp>
          <p:nvSpPr>
            <p:cNvPr id="147" name="Oval 19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8" name="Oval 19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9" name="Oval 19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0" name="Oval 19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1" name="Oval 19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1" name="Group 196"/>
          <p:cNvGrpSpPr>
            <a:grpSpLocks/>
          </p:cNvGrpSpPr>
          <p:nvPr/>
        </p:nvGrpSpPr>
        <p:grpSpPr bwMode="auto">
          <a:xfrm>
            <a:off x="1998816" y="6094603"/>
            <a:ext cx="265696" cy="138304"/>
            <a:chOff x="2381" y="2024"/>
            <a:chExt cx="271" cy="136"/>
          </a:xfrm>
        </p:grpSpPr>
        <p:sp>
          <p:nvSpPr>
            <p:cNvPr id="142" name="Oval 19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3" name="Oval 19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4" name="Oval 19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5" name="Oval 20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6" name="Oval 20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2" name="Group 202"/>
          <p:cNvGrpSpPr>
            <a:grpSpLocks/>
          </p:cNvGrpSpPr>
          <p:nvPr/>
        </p:nvGrpSpPr>
        <p:grpSpPr bwMode="auto">
          <a:xfrm>
            <a:off x="1734580" y="6094603"/>
            <a:ext cx="265696" cy="138304"/>
            <a:chOff x="2381" y="2024"/>
            <a:chExt cx="271" cy="136"/>
          </a:xfrm>
        </p:grpSpPr>
        <p:sp>
          <p:nvSpPr>
            <p:cNvPr id="137" name="Oval 20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8" name="Oval 20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9" name="Oval 20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0" name="Oval 20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1" name="Oval 20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3" name="Group 208"/>
          <p:cNvGrpSpPr>
            <a:grpSpLocks/>
          </p:cNvGrpSpPr>
          <p:nvPr/>
        </p:nvGrpSpPr>
        <p:grpSpPr bwMode="auto">
          <a:xfrm>
            <a:off x="1468884" y="6094603"/>
            <a:ext cx="265696" cy="138304"/>
            <a:chOff x="2381" y="2024"/>
            <a:chExt cx="271" cy="136"/>
          </a:xfrm>
        </p:grpSpPr>
        <p:sp>
          <p:nvSpPr>
            <p:cNvPr id="132" name="Oval 20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3" name="Oval 21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4" name="Oval 21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5" name="Oval 21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6" name="Oval 21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4" name="Group 214"/>
          <p:cNvGrpSpPr>
            <a:grpSpLocks/>
          </p:cNvGrpSpPr>
          <p:nvPr/>
        </p:nvGrpSpPr>
        <p:grpSpPr bwMode="auto">
          <a:xfrm>
            <a:off x="3920000" y="6094603"/>
            <a:ext cx="265696" cy="138304"/>
            <a:chOff x="2381" y="2024"/>
            <a:chExt cx="271" cy="136"/>
          </a:xfrm>
        </p:grpSpPr>
        <p:sp>
          <p:nvSpPr>
            <p:cNvPr id="127" name="Oval 21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8" name="Oval 21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9" name="Oval 21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0" name="Oval 21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1" name="Oval 21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5" name="Group 220"/>
          <p:cNvGrpSpPr>
            <a:grpSpLocks/>
          </p:cNvGrpSpPr>
          <p:nvPr/>
        </p:nvGrpSpPr>
        <p:grpSpPr bwMode="auto">
          <a:xfrm>
            <a:off x="3719998" y="6094603"/>
            <a:ext cx="265696" cy="138304"/>
            <a:chOff x="2381" y="2024"/>
            <a:chExt cx="271" cy="136"/>
          </a:xfrm>
        </p:grpSpPr>
        <p:sp>
          <p:nvSpPr>
            <p:cNvPr id="122" name="Oval 22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3" name="Oval 22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4" name="Oval 22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5" name="Oval 22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6" name="Oval 22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6" name="Group 226"/>
          <p:cNvGrpSpPr>
            <a:grpSpLocks/>
          </p:cNvGrpSpPr>
          <p:nvPr/>
        </p:nvGrpSpPr>
        <p:grpSpPr bwMode="auto">
          <a:xfrm>
            <a:off x="3455763" y="6094603"/>
            <a:ext cx="265696" cy="138304"/>
            <a:chOff x="2381" y="2024"/>
            <a:chExt cx="271" cy="136"/>
          </a:xfrm>
        </p:grpSpPr>
        <p:sp>
          <p:nvSpPr>
            <p:cNvPr id="117" name="Oval 22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8" name="Oval 22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9" name="Oval 22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0" name="Oval 23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1" name="Oval 23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7" name="Group 232"/>
          <p:cNvGrpSpPr>
            <a:grpSpLocks/>
          </p:cNvGrpSpPr>
          <p:nvPr/>
        </p:nvGrpSpPr>
        <p:grpSpPr bwMode="auto">
          <a:xfrm>
            <a:off x="3191527" y="6094603"/>
            <a:ext cx="265696" cy="138304"/>
            <a:chOff x="2381" y="2024"/>
            <a:chExt cx="271" cy="136"/>
          </a:xfrm>
        </p:grpSpPr>
        <p:sp>
          <p:nvSpPr>
            <p:cNvPr id="112" name="Oval 23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3" name="Oval 23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4" name="Oval 23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5" name="Oval 23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6" name="Oval 23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8" name="Group 238"/>
          <p:cNvGrpSpPr>
            <a:grpSpLocks/>
          </p:cNvGrpSpPr>
          <p:nvPr/>
        </p:nvGrpSpPr>
        <p:grpSpPr bwMode="auto">
          <a:xfrm>
            <a:off x="2925831" y="6094603"/>
            <a:ext cx="265696" cy="138304"/>
            <a:chOff x="2381" y="2024"/>
            <a:chExt cx="271" cy="136"/>
          </a:xfrm>
        </p:grpSpPr>
        <p:sp>
          <p:nvSpPr>
            <p:cNvPr id="107" name="Oval 23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8" name="Oval 24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9" name="Oval 24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0" name="Oval 24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1" name="Oval 24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60" name="Group 296"/>
          <p:cNvGrpSpPr>
            <a:grpSpLocks/>
          </p:cNvGrpSpPr>
          <p:nvPr/>
        </p:nvGrpSpPr>
        <p:grpSpPr bwMode="auto">
          <a:xfrm>
            <a:off x="938953" y="5676618"/>
            <a:ext cx="331389" cy="417986"/>
            <a:chOff x="975" y="3158"/>
            <a:chExt cx="227" cy="272"/>
          </a:xfrm>
        </p:grpSpPr>
        <p:sp>
          <p:nvSpPr>
            <p:cNvPr id="98" name="Oval 29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99" name="Oval 298"/>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0" name="Oval 299"/>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1" name="Oval 300"/>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2" name="Oval 301"/>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3" name="Oval 302"/>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4" name="Oval 303"/>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5" name="Oval 304"/>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6" name="Oval 305"/>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grpSp>
      <p:sp>
        <p:nvSpPr>
          <p:cNvPr id="61" name="Oval 306"/>
          <p:cNvSpPr>
            <a:spLocks noChangeArrowheads="1"/>
          </p:cNvSpPr>
          <p:nvPr/>
        </p:nvSpPr>
        <p:spPr bwMode="auto">
          <a:xfrm rot="558167">
            <a:off x="1881052" y="4156309"/>
            <a:ext cx="462777" cy="488674"/>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grpSp>
        <p:nvGrpSpPr>
          <p:cNvPr id="62" name="Group 318"/>
          <p:cNvGrpSpPr>
            <a:grpSpLocks/>
          </p:cNvGrpSpPr>
          <p:nvPr/>
        </p:nvGrpSpPr>
        <p:grpSpPr bwMode="auto">
          <a:xfrm>
            <a:off x="2292307" y="3494081"/>
            <a:ext cx="985410" cy="800628"/>
            <a:chOff x="3673" y="1783"/>
            <a:chExt cx="675" cy="521"/>
          </a:xfrm>
        </p:grpSpPr>
        <p:sp>
          <p:nvSpPr>
            <p:cNvPr id="95" name="Oval 319"/>
            <p:cNvSpPr>
              <a:spLocks noChangeArrowheads="1"/>
            </p:cNvSpPr>
            <p:nvPr/>
          </p:nvSpPr>
          <p:spPr bwMode="auto">
            <a:xfrm rot="558167">
              <a:off x="3673" y="1987"/>
              <a:ext cx="317" cy="317"/>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96" name="Oval 320"/>
            <p:cNvSpPr>
              <a:spLocks noChangeArrowheads="1"/>
            </p:cNvSpPr>
            <p:nvPr/>
          </p:nvSpPr>
          <p:spPr bwMode="auto">
            <a:xfrm rot="558167">
              <a:off x="3986" y="1783"/>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grpSp>
      <p:sp>
        <p:nvSpPr>
          <p:cNvPr id="63" name="Oval 327"/>
          <p:cNvSpPr>
            <a:spLocks noChangeArrowheads="1"/>
          </p:cNvSpPr>
          <p:nvPr/>
        </p:nvSpPr>
        <p:spPr bwMode="auto">
          <a:xfrm>
            <a:off x="1467425" y="4491813"/>
            <a:ext cx="398543" cy="417986"/>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sp>
        <p:nvSpPr>
          <p:cNvPr id="64" name="Oval 330"/>
          <p:cNvSpPr>
            <a:spLocks noChangeArrowheads="1"/>
          </p:cNvSpPr>
          <p:nvPr/>
        </p:nvSpPr>
        <p:spPr bwMode="auto">
          <a:xfrm rot="655987">
            <a:off x="1054978" y="5217084"/>
            <a:ext cx="264235" cy="279682"/>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5" name="Oval 331"/>
          <p:cNvSpPr>
            <a:spLocks noChangeArrowheads="1"/>
          </p:cNvSpPr>
          <p:nvPr/>
        </p:nvSpPr>
        <p:spPr bwMode="auto">
          <a:xfrm rot="655987">
            <a:off x="1157261" y="5025160"/>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6" name="Oval 332"/>
          <p:cNvSpPr>
            <a:spLocks noChangeArrowheads="1"/>
          </p:cNvSpPr>
          <p:nvPr/>
        </p:nvSpPr>
        <p:spPr bwMode="auto">
          <a:xfrm rot="655987">
            <a:off x="1325354" y="4846483"/>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7" name="Oval 339"/>
          <p:cNvSpPr>
            <a:spLocks noChangeArrowheads="1"/>
          </p:cNvSpPr>
          <p:nvPr/>
        </p:nvSpPr>
        <p:spPr bwMode="auto">
          <a:xfrm>
            <a:off x="938953" y="5467626"/>
            <a:ext cx="264235" cy="278145"/>
          </a:xfrm>
          <a:prstGeom prst="ellipse">
            <a:avLst/>
          </a:prstGeom>
          <a:solidFill>
            <a:srgbClr val="FF9933"/>
          </a:solidFill>
          <a:ln w="9525">
            <a:solidFill>
              <a:schemeClr val="tx1"/>
            </a:solidFill>
            <a:round/>
            <a:headEnd/>
            <a:tailEnd/>
          </a:ln>
        </p:spPr>
        <p:txBody>
          <a:bodyPr wrap="none" anchor="ctr"/>
          <a:lstStyle/>
          <a:p>
            <a:pPr algn="ctr"/>
            <a:endParaRPr lang="fr-FR"/>
          </a:p>
        </p:txBody>
      </p:sp>
      <p:grpSp>
        <p:nvGrpSpPr>
          <p:cNvPr id="73" name="Group 365"/>
          <p:cNvGrpSpPr>
            <a:grpSpLocks/>
          </p:cNvGrpSpPr>
          <p:nvPr/>
        </p:nvGrpSpPr>
        <p:grpSpPr bwMode="auto">
          <a:xfrm>
            <a:off x="2792984" y="2609485"/>
            <a:ext cx="397084" cy="3625103"/>
            <a:chOff x="3969" y="1207"/>
            <a:chExt cx="272" cy="2359"/>
          </a:xfrm>
        </p:grpSpPr>
        <p:sp>
          <p:nvSpPr>
            <p:cNvPr id="92" name="AutoShape 359"/>
            <p:cNvSpPr>
              <a:spLocks noChangeArrowheads="1"/>
            </p:cNvSpPr>
            <p:nvPr/>
          </p:nvSpPr>
          <p:spPr bwMode="auto">
            <a:xfrm>
              <a:off x="3969" y="2523"/>
              <a:ext cx="91" cy="1043"/>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3" name="AutoShape 360"/>
            <p:cNvSpPr>
              <a:spLocks noChangeArrowheads="1"/>
            </p:cNvSpPr>
            <p:nvPr/>
          </p:nvSpPr>
          <p:spPr bwMode="auto">
            <a:xfrm>
              <a:off x="4059" y="1706"/>
              <a:ext cx="91" cy="1860"/>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4" name="AutoShape 361"/>
            <p:cNvSpPr>
              <a:spLocks noChangeArrowheads="1"/>
            </p:cNvSpPr>
            <p:nvPr/>
          </p:nvSpPr>
          <p:spPr bwMode="auto">
            <a:xfrm>
              <a:off x="4150" y="1207"/>
              <a:ext cx="91" cy="2359"/>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grpSp>
      <p:cxnSp>
        <p:nvCxnSpPr>
          <p:cNvPr id="74" name="Connecteur droit 50"/>
          <p:cNvCxnSpPr>
            <a:cxnSpLocks noChangeShapeType="1"/>
          </p:cNvCxnSpPr>
          <p:nvPr/>
        </p:nvCxnSpPr>
        <p:spPr bwMode="auto">
          <a:xfrm>
            <a:off x="738951" y="6232139"/>
            <a:ext cx="3664995" cy="1383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Connecteur droit 62"/>
          <p:cNvCxnSpPr>
            <a:cxnSpLocks noChangeShapeType="1"/>
          </p:cNvCxnSpPr>
          <p:nvPr/>
        </p:nvCxnSpPr>
        <p:spPr bwMode="auto">
          <a:xfrm>
            <a:off x="1001727"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 name="Connecteur droit 63"/>
          <p:cNvCxnSpPr>
            <a:cxnSpLocks noChangeShapeType="1"/>
          </p:cNvCxnSpPr>
          <p:nvPr/>
        </p:nvCxnSpPr>
        <p:spPr bwMode="auto">
          <a:xfrm>
            <a:off x="1268883"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7" name="Connecteur droit 64"/>
          <p:cNvCxnSpPr>
            <a:cxnSpLocks noChangeShapeType="1"/>
          </p:cNvCxnSpPr>
          <p:nvPr/>
        </p:nvCxnSpPr>
        <p:spPr bwMode="auto">
          <a:xfrm>
            <a:off x="1540418"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8" name="Connecteur droit 65"/>
          <p:cNvCxnSpPr>
            <a:cxnSpLocks noChangeShapeType="1"/>
          </p:cNvCxnSpPr>
          <p:nvPr/>
        </p:nvCxnSpPr>
        <p:spPr bwMode="auto">
          <a:xfrm>
            <a:off x="1809034"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9" name="Connecteur droit 66"/>
          <p:cNvCxnSpPr>
            <a:cxnSpLocks noChangeShapeType="1"/>
          </p:cNvCxnSpPr>
          <p:nvPr/>
        </p:nvCxnSpPr>
        <p:spPr bwMode="auto">
          <a:xfrm>
            <a:off x="2079108"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 name="Connecteur droit 67"/>
          <p:cNvCxnSpPr>
            <a:cxnSpLocks noChangeShapeType="1"/>
          </p:cNvCxnSpPr>
          <p:nvPr/>
        </p:nvCxnSpPr>
        <p:spPr bwMode="auto">
          <a:xfrm>
            <a:off x="2349184"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1" name="Connecteur droit 68"/>
          <p:cNvCxnSpPr>
            <a:cxnSpLocks noChangeShapeType="1"/>
          </p:cNvCxnSpPr>
          <p:nvPr/>
        </p:nvCxnSpPr>
        <p:spPr bwMode="auto">
          <a:xfrm>
            <a:off x="2619259"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2" name="Connecteur droit 69"/>
          <p:cNvCxnSpPr>
            <a:cxnSpLocks noChangeShapeType="1"/>
          </p:cNvCxnSpPr>
          <p:nvPr/>
        </p:nvCxnSpPr>
        <p:spPr bwMode="auto">
          <a:xfrm>
            <a:off x="2889335"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3" name="Connecteur droit 70"/>
          <p:cNvCxnSpPr>
            <a:cxnSpLocks noChangeShapeType="1"/>
          </p:cNvCxnSpPr>
          <p:nvPr/>
        </p:nvCxnSpPr>
        <p:spPr bwMode="auto">
          <a:xfrm>
            <a:off x="3157950"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4" name="Connecteur droit 71"/>
          <p:cNvCxnSpPr>
            <a:cxnSpLocks noChangeShapeType="1"/>
          </p:cNvCxnSpPr>
          <p:nvPr/>
        </p:nvCxnSpPr>
        <p:spPr bwMode="auto">
          <a:xfrm>
            <a:off x="3426566"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5" name="Connecteur droit 72"/>
          <p:cNvCxnSpPr>
            <a:cxnSpLocks noChangeShapeType="1"/>
          </p:cNvCxnSpPr>
          <p:nvPr/>
        </p:nvCxnSpPr>
        <p:spPr bwMode="auto">
          <a:xfrm>
            <a:off x="3696640"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Connecteur droit 73"/>
          <p:cNvCxnSpPr>
            <a:cxnSpLocks noChangeShapeType="1"/>
          </p:cNvCxnSpPr>
          <p:nvPr/>
        </p:nvCxnSpPr>
        <p:spPr bwMode="auto">
          <a:xfrm>
            <a:off x="3966716" y="6202941"/>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7" name="Connecteur droit 73"/>
          <p:cNvCxnSpPr>
            <a:cxnSpLocks noChangeShapeType="1"/>
          </p:cNvCxnSpPr>
          <p:nvPr/>
        </p:nvCxnSpPr>
        <p:spPr bwMode="auto">
          <a:xfrm>
            <a:off x="4223653" y="6232139"/>
            <a:ext cx="0" cy="13830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78" name="Group 151"/>
          <p:cNvGrpSpPr>
            <a:grpSpLocks/>
          </p:cNvGrpSpPr>
          <p:nvPr/>
        </p:nvGrpSpPr>
        <p:grpSpPr bwMode="auto">
          <a:xfrm>
            <a:off x="243105" y="1741042"/>
            <a:ext cx="561976" cy="4524375"/>
            <a:chOff x="476" y="572"/>
            <a:chExt cx="354" cy="2850"/>
          </a:xfrm>
        </p:grpSpPr>
        <p:sp>
          <p:nvSpPr>
            <p:cNvPr id="179" name="Text Box 128"/>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180" name="Group 150"/>
            <p:cNvGrpSpPr>
              <a:grpSpLocks/>
            </p:cNvGrpSpPr>
            <p:nvPr/>
          </p:nvGrpSpPr>
          <p:grpSpPr bwMode="auto">
            <a:xfrm>
              <a:off x="476" y="572"/>
              <a:ext cx="354" cy="2800"/>
              <a:chOff x="463" y="675"/>
              <a:chExt cx="354" cy="2800"/>
            </a:xfrm>
          </p:grpSpPr>
          <p:grpSp>
            <p:nvGrpSpPr>
              <p:cNvPr id="181" name="Group 147"/>
              <p:cNvGrpSpPr>
                <a:grpSpLocks/>
              </p:cNvGrpSpPr>
              <p:nvPr/>
            </p:nvGrpSpPr>
            <p:grpSpPr bwMode="auto">
              <a:xfrm>
                <a:off x="521" y="935"/>
                <a:ext cx="296" cy="2540"/>
                <a:chOff x="521" y="935"/>
                <a:chExt cx="296" cy="2540"/>
              </a:xfrm>
            </p:grpSpPr>
            <p:sp>
              <p:nvSpPr>
                <p:cNvPr id="183" name="Line 108"/>
                <p:cNvSpPr>
                  <a:spLocks noChangeShapeType="1"/>
                </p:cNvSpPr>
                <p:nvPr/>
              </p:nvSpPr>
              <p:spPr bwMode="auto">
                <a:xfrm flipV="1">
                  <a:off x="521" y="981"/>
                  <a:ext cx="0" cy="249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4" name="Line 109"/>
                <p:cNvSpPr>
                  <a:spLocks noChangeShapeType="1"/>
                </p:cNvSpPr>
                <p:nvPr/>
              </p:nvSpPr>
              <p:spPr bwMode="auto">
                <a:xfrm>
                  <a:off x="521" y="347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5" name="Line 110"/>
                <p:cNvSpPr>
                  <a:spLocks noChangeShapeType="1"/>
                </p:cNvSpPr>
                <p:nvPr/>
              </p:nvSpPr>
              <p:spPr bwMode="auto">
                <a:xfrm>
                  <a:off x="521" y="333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6" name="Line 111"/>
                <p:cNvSpPr>
                  <a:spLocks noChangeShapeType="1"/>
                </p:cNvSpPr>
                <p:nvPr/>
              </p:nvSpPr>
              <p:spPr bwMode="auto">
                <a:xfrm>
                  <a:off x="521" y="320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7" name="Line 112"/>
                <p:cNvSpPr>
                  <a:spLocks noChangeShapeType="1"/>
                </p:cNvSpPr>
                <p:nvPr/>
              </p:nvSpPr>
              <p:spPr bwMode="auto">
                <a:xfrm>
                  <a:off x="521" y="306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8" name="Line 113"/>
                <p:cNvSpPr>
                  <a:spLocks noChangeShapeType="1"/>
                </p:cNvSpPr>
                <p:nvPr/>
              </p:nvSpPr>
              <p:spPr bwMode="auto">
                <a:xfrm>
                  <a:off x="521" y="293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9" name="Line 114"/>
                <p:cNvSpPr>
                  <a:spLocks noChangeShapeType="1"/>
                </p:cNvSpPr>
                <p:nvPr/>
              </p:nvSpPr>
              <p:spPr bwMode="auto">
                <a:xfrm>
                  <a:off x="521" y="279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0" name="Line 115"/>
                <p:cNvSpPr>
                  <a:spLocks noChangeShapeType="1"/>
                </p:cNvSpPr>
                <p:nvPr/>
              </p:nvSpPr>
              <p:spPr bwMode="auto">
                <a:xfrm>
                  <a:off x="521" y="265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1" name="Line 116"/>
                <p:cNvSpPr>
                  <a:spLocks noChangeShapeType="1"/>
                </p:cNvSpPr>
                <p:nvPr/>
              </p:nvSpPr>
              <p:spPr bwMode="auto">
                <a:xfrm>
                  <a:off x="521" y="252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2" name="Line 117"/>
                <p:cNvSpPr>
                  <a:spLocks noChangeShapeType="1"/>
                </p:cNvSpPr>
                <p:nvPr/>
              </p:nvSpPr>
              <p:spPr bwMode="auto">
                <a:xfrm>
                  <a:off x="521" y="238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3" name="Line 118"/>
                <p:cNvSpPr>
                  <a:spLocks noChangeShapeType="1"/>
                </p:cNvSpPr>
                <p:nvPr/>
              </p:nvSpPr>
              <p:spPr bwMode="auto">
                <a:xfrm>
                  <a:off x="521" y="225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4" name="Line 119"/>
                <p:cNvSpPr>
                  <a:spLocks noChangeShapeType="1"/>
                </p:cNvSpPr>
                <p:nvPr/>
              </p:nvSpPr>
              <p:spPr bwMode="auto">
                <a:xfrm>
                  <a:off x="521" y="211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6" name="Line 120"/>
                <p:cNvSpPr>
                  <a:spLocks noChangeShapeType="1"/>
                </p:cNvSpPr>
                <p:nvPr/>
              </p:nvSpPr>
              <p:spPr bwMode="auto">
                <a:xfrm>
                  <a:off x="521" y="197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7" name="Line 121"/>
                <p:cNvSpPr>
                  <a:spLocks noChangeShapeType="1"/>
                </p:cNvSpPr>
                <p:nvPr/>
              </p:nvSpPr>
              <p:spPr bwMode="auto">
                <a:xfrm>
                  <a:off x="521" y="184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8" name="Line 122"/>
                <p:cNvSpPr>
                  <a:spLocks noChangeShapeType="1"/>
                </p:cNvSpPr>
                <p:nvPr/>
              </p:nvSpPr>
              <p:spPr bwMode="auto">
                <a:xfrm>
                  <a:off x="521" y="170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0" name="Line 123"/>
                <p:cNvSpPr>
                  <a:spLocks noChangeShapeType="1"/>
                </p:cNvSpPr>
                <p:nvPr/>
              </p:nvSpPr>
              <p:spPr bwMode="auto">
                <a:xfrm>
                  <a:off x="521" y="1570"/>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1" name="Line 124"/>
                <p:cNvSpPr>
                  <a:spLocks noChangeShapeType="1"/>
                </p:cNvSpPr>
                <p:nvPr/>
              </p:nvSpPr>
              <p:spPr bwMode="auto">
                <a:xfrm>
                  <a:off x="521" y="1434"/>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3" name="Line 125"/>
                <p:cNvSpPr>
                  <a:spLocks noChangeShapeType="1"/>
                </p:cNvSpPr>
                <p:nvPr/>
              </p:nvSpPr>
              <p:spPr bwMode="auto">
                <a:xfrm>
                  <a:off x="521" y="1298"/>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4" name="Line 126"/>
                <p:cNvSpPr>
                  <a:spLocks noChangeShapeType="1"/>
                </p:cNvSpPr>
                <p:nvPr/>
              </p:nvSpPr>
              <p:spPr bwMode="auto">
                <a:xfrm>
                  <a:off x="521" y="116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5" name="Line 127"/>
                <p:cNvSpPr>
                  <a:spLocks noChangeShapeType="1"/>
                </p:cNvSpPr>
                <p:nvPr/>
              </p:nvSpPr>
              <p:spPr bwMode="auto">
                <a:xfrm>
                  <a:off x="521" y="102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6" name="Text Box 129"/>
                <p:cNvSpPr txBox="1">
                  <a:spLocks noChangeArrowheads="1"/>
                </p:cNvSpPr>
                <p:nvPr/>
              </p:nvSpPr>
              <p:spPr bwMode="auto">
                <a:xfrm>
                  <a:off x="612" y="2432"/>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08" name="Text Box 130"/>
                <p:cNvSpPr txBox="1">
                  <a:spLocks noChangeArrowheads="1"/>
                </p:cNvSpPr>
                <p:nvPr/>
              </p:nvSpPr>
              <p:spPr bwMode="auto">
                <a:xfrm>
                  <a:off x="612" y="256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11" name="Text Box 131"/>
                <p:cNvSpPr txBox="1">
                  <a:spLocks noChangeArrowheads="1"/>
                </p:cNvSpPr>
                <p:nvPr/>
              </p:nvSpPr>
              <p:spPr bwMode="auto">
                <a:xfrm>
                  <a:off x="612" y="270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12" name="Text Box 132"/>
                <p:cNvSpPr txBox="1">
                  <a:spLocks noChangeArrowheads="1"/>
                </p:cNvSpPr>
                <p:nvPr/>
              </p:nvSpPr>
              <p:spPr bwMode="auto">
                <a:xfrm>
                  <a:off x="612" y="2840"/>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13" name="Text Box 133"/>
                <p:cNvSpPr txBox="1">
                  <a:spLocks noChangeArrowheads="1"/>
                </p:cNvSpPr>
                <p:nvPr/>
              </p:nvSpPr>
              <p:spPr bwMode="auto">
                <a:xfrm>
                  <a:off x="612" y="297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15" name="Text Box 134"/>
                <p:cNvSpPr txBox="1">
                  <a:spLocks noChangeArrowheads="1"/>
                </p:cNvSpPr>
                <p:nvPr/>
              </p:nvSpPr>
              <p:spPr bwMode="auto">
                <a:xfrm>
                  <a:off x="612" y="31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16" name="Text Box 135"/>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17" name="Text Box 136"/>
                <p:cNvSpPr txBox="1">
                  <a:spLocks noChangeArrowheads="1"/>
                </p:cNvSpPr>
                <p:nvPr/>
              </p:nvSpPr>
              <p:spPr bwMode="auto">
                <a:xfrm>
                  <a:off x="612" y="134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18" name="Text Box 137"/>
                <p:cNvSpPr txBox="1">
                  <a:spLocks noChangeArrowheads="1"/>
                </p:cNvSpPr>
                <p:nvPr/>
              </p:nvSpPr>
              <p:spPr bwMode="auto">
                <a:xfrm>
                  <a:off x="612" y="229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19" name="Text Box 138"/>
                <p:cNvSpPr txBox="1">
                  <a:spLocks noChangeArrowheads="1"/>
                </p:cNvSpPr>
                <p:nvPr/>
              </p:nvSpPr>
              <p:spPr bwMode="auto">
                <a:xfrm>
                  <a:off x="612" y="148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21" name="Text Box 139"/>
                <p:cNvSpPr txBox="1">
                  <a:spLocks noChangeArrowheads="1"/>
                </p:cNvSpPr>
                <p:nvPr/>
              </p:nvSpPr>
              <p:spPr bwMode="auto">
                <a:xfrm>
                  <a:off x="612" y="161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22" name="Text Box 140"/>
                <p:cNvSpPr txBox="1">
                  <a:spLocks noChangeArrowheads="1"/>
                </p:cNvSpPr>
                <p:nvPr/>
              </p:nvSpPr>
              <p:spPr bwMode="auto">
                <a:xfrm>
                  <a:off x="612" y="1752"/>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23" name="Text Box 141"/>
                <p:cNvSpPr txBox="1">
                  <a:spLocks noChangeArrowheads="1"/>
                </p:cNvSpPr>
                <p:nvPr/>
              </p:nvSpPr>
              <p:spPr bwMode="auto">
                <a:xfrm>
                  <a:off x="612" y="1888"/>
                  <a:ext cx="2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dirty="0" smtClean="0">
                      <a:solidFill>
                        <a:schemeClr val="tx1"/>
                      </a:solidFill>
                    </a:rPr>
                    <a:t>13</a:t>
                  </a:r>
                  <a:endParaRPr lang="fr-FR" altLang="fr-FR" sz="1200" dirty="0">
                    <a:solidFill>
                      <a:schemeClr val="tx1"/>
                    </a:solidFill>
                  </a:endParaRPr>
                </a:p>
              </p:txBody>
            </p:sp>
            <p:sp>
              <p:nvSpPr>
                <p:cNvPr id="224" name="Text Box 142"/>
                <p:cNvSpPr txBox="1">
                  <a:spLocks noChangeArrowheads="1"/>
                </p:cNvSpPr>
                <p:nvPr/>
              </p:nvSpPr>
              <p:spPr bwMode="auto">
                <a:xfrm>
                  <a:off x="612" y="202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25" name="Text Box 143"/>
                <p:cNvSpPr txBox="1">
                  <a:spLocks noChangeArrowheads="1"/>
                </p:cNvSpPr>
                <p:nvPr/>
              </p:nvSpPr>
              <p:spPr bwMode="auto">
                <a:xfrm>
                  <a:off x="612" y="216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26" name="Text Box 144"/>
                <p:cNvSpPr txBox="1">
                  <a:spLocks noChangeArrowheads="1"/>
                </p:cNvSpPr>
                <p:nvPr/>
              </p:nvSpPr>
              <p:spPr bwMode="auto">
                <a:xfrm>
                  <a:off x="612" y="1207"/>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27" name="Text Box 145"/>
                <p:cNvSpPr txBox="1">
                  <a:spLocks noChangeArrowheads="1"/>
                </p:cNvSpPr>
                <p:nvPr/>
              </p:nvSpPr>
              <p:spPr bwMode="auto">
                <a:xfrm>
                  <a:off x="612" y="935"/>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28" name="Text Box 146"/>
                <p:cNvSpPr txBox="1">
                  <a:spLocks noChangeArrowheads="1"/>
                </p:cNvSpPr>
                <p:nvPr/>
              </p:nvSpPr>
              <p:spPr bwMode="auto">
                <a:xfrm>
                  <a:off x="612" y="1071"/>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182" name="Text Box 149"/>
              <p:cNvSpPr txBox="1">
                <a:spLocks noChangeArrowheads="1"/>
              </p:cNvSpPr>
              <p:nvPr/>
            </p:nvSpPr>
            <p:spPr bwMode="auto">
              <a:xfrm>
                <a:off x="463" y="675"/>
                <a:ext cx="3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800" dirty="0">
                    <a:solidFill>
                      <a:schemeClr val="tx1"/>
                    </a:solidFill>
                  </a:rPr>
                  <a:t>mm</a:t>
                </a:r>
                <a:endParaRPr lang="fr-FR" altLang="fr-FR" sz="1800" dirty="0">
                  <a:solidFill>
                    <a:schemeClr val="tx1"/>
                  </a:solidFill>
                </a:endParaRPr>
              </a:p>
            </p:txBody>
          </p:sp>
        </p:grpSp>
      </p:grpSp>
      <p:sp>
        <p:nvSpPr>
          <p:cNvPr id="458" name="Rectangle 457"/>
          <p:cNvSpPr/>
          <p:nvPr/>
        </p:nvSpPr>
        <p:spPr>
          <a:xfrm>
            <a:off x="913639" y="2331196"/>
            <a:ext cx="2159143" cy="25439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1" name="Rectangle 4"/>
          <p:cNvSpPr>
            <a:spLocks noChangeArrowheads="1"/>
          </p:cNvSpPr>
          <p:nvPr/>
        </p:nvSpPr>
        <p:spPr bwMode="auto">
          <a:xfrm>
            <a:off x="4036010" y="2365667"/>
            <a:ext cx="634132" cy="3849463"/>
          </a:xfrm>
          <a:prstGeom prst="rect">
            <a:avLst/>
          </a:prstGeom>
          <a:solidFill>
            <a:schemeClr val="accent2">
              <a:lumMod val="75000"/>
            </a:schemeClr>
          </a:solidFill>
          <a:ln w="12700">
            <a:solidFill>
              <a:schemeClr val="tx1"/>
            </a:solidFill>
            <a:miter lim="800000"/>
            <a:headEnd/>
            <a:tailEnd/>
          </a:ln>
        </p:spPr>
        <p:txBody>
          <a:bodyPr wrap="none" anchor="ctr"/>
          <a:lstStyle/>
          <a:p>
            <a:pPr algn="ctr"/>
            <a:endParaRPr lang="fr-FR"/>
          </a:p>
        </p:txBody>
      </p:sp>
      <p:sp>
        <p:nvSpPr>
          <p:cNvPr id="220" name="Oval 348"/>
          <p:cNvSpPr>
            <a:spLocks noChangeArrowheads="1"/>
          </p:cNvSpPr>
          <p:nvPr/>
        </p:nvSpPr>
        <p:spPr bwMode="auto">
          <a:xfrm rot="558167">
            <a:off x="3212266" y="2992165"/>
            <a:ext cx="704667" cy="673256"/>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3" name="Flèche vers le bas 2"/>
          <p:cNvSpPr/>
          <p:nvPr/>
        </p:nvSpPr>
        <p:spPr>
          <a:xfrm rot="21022406">
            <a:off x="3420625" y="2423277"/>
            <a:ext cx="439564" cy="374286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7" name="ZoneTexte 256"/>
          <p:cNvSpPr txBox="1"/>
          <p:nvPr/>
        </p:nvSpPr>
        <p:spPr>
          <a:xfrm>
            <a:off x="4000284" y="1670034"/>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P3</a:t>
            </a:r>
            <a:endParaRPr lang="fr-BE" sz="3200" dirty="0"/>
          </a:p>
        </p:txBody>
      </p:sp>
      <p:sp>
        <p:nvSpPr>
          <p:cNvPr id="2" name="ZoneTexte 1"/>
          <p:cNvSpPr txBox="1"/>
          <p:nvPr/>
        </p:nvSpPr>
        <p:spPr>
          <a:xfrm>
            <a:off x="5629728" y="3871126"/>
            <a:ext cx="2296206" cy="461665"/>
          </a:xfrm>
          <a:prstGeom prst="rect">
            <a:avLst/>
          </a:prstGeom>
          <a:noFill/>
          <a:ln>
            <a:solidFill>
              <a:schemeClr val="tx1"/>
            </a:solidFill>
          </a:ln>
        </p:spPr>
        <p:txBody>
          <a:bodyPr wrap="none" rtlCol="0">
            <a:spAutoFit/>
          </a:bodyPr>
          <a:lstStyle/>
          <a:p>
            <a:r>
              <a:rPr lang="fr-BE" sz="2400" dirty="0" smtClean="0"/>
              <a:t>Site anatomique </a:t>
            </a:r>
            <a:endParaRPr lang="fr-BE" sz="2400" dirty="0"/>
          </a:p>
        </p:txBody>
      </p:sp>
      <p:sp>
        <p:nvSpPr>
          <p:cNvPr id="207" name="ZoneTexte 206"/>
          <p:cNvSpPr txBox="1"/>
          <p:nvPr/>
        </p:nvSpPr>
        <p:spPr>
          <a:xfrm>
            <a:off x="6504670" y="4574085"/>
            <a:ext cx="2066335" cy="461665"/>
          </a:xfrm>
          <a:prstGeom prst="rect">
            <a:avLst/>
          </a:prstGeom>
          <a:noFill/>
          <a:ln>
            <a:solidFill>
              <a:schemeClr val="tx1"/>
            </a:solidFill>
          </a:ln>
        </p:spPr>
        <p:txBody>
          <a:bodyPr wrap="none" rtlCol="0">
            <a:spAutoFit/>
          </a:bodyPr>
          <a:lstStyle/>
          <a:p>
            <a:r>
              <a:rPr lang="fr-BE" sz="2400" dirty="0" smtClean="0"/>
              <a:t>Délai / </a:t>
            </a:r>
            <a:r>
              <a:rPr lang="fr-BE" sz="2400" dirty="0" err="1" smtClean="0"/>
              <a:t>oestrus</a:t>
            </a:r>
            <a:endParaRPr lang="fr-BE" sz="2400" dirty="0"/>
          </a:p>
        </p:txBody>
      </p:sp>
      <p:sp>
        <p:nvSpPr>
          <p:cNvPr id="209" name="ZoneTexte 208"/>
          <p:cNvSpPr txBox="1"/>
          <p:nvPr/>
        </p:nvSpPr>
        <p:spPr>
          <a:xfrm>
            <a:off x="5292080" y="3224202"/>
            <a:ext cx="1580754" cy="461665"/>
          </a:xfrm>
          <a:prstGeom prst="rect">
            <a:avLst/>
          </a:prstGeom>
          <a:noFill/>
          <a:ln>
            <a:solidFill>
              <a:schemeClr val="tx1"/>
            </a:solidFill>
          </a:ln>
        </p:spPr>
        <p:txBody>
          <a:bodyPr wrap="none" rtlCol="0">
            <a:spAutoFit/>
          </a:bodyPr>
          <a:lstStyle/>
          <a:p>
            <a:r>
              <a:rPr lang="fr-BE" sz="2400" dirty="0" smtClean="0"/>
              <a:t>Biosécurité</a:t>
            </a:r>
            <a:endParaRPr lang="fr-BE" sz="2400" dirty="0"/>
          </a:p>
        </p:txBody>
      </p:sp>
      <p:sp>
        <p:nvSpPr>
          <p:cNvPr id="210" name="Rectangle 209"/>
          <p:cNvSpPr/>
          <p:nvPr/>
        </p:nvSpPr>
        <p:spPr>
          <a:xfrm rot="5400000">
            <a:off x="2534610" y="4133983"/>
            <a:ext cx="3818318" cy="319601"/>
          </a:xfrm>
          <a:prstGeom prst="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cxnSp>
        <p:nvCxnSpPr>
          <p:cNvPr id="5" name="Connecteur droit avec flèche 4"/>
          <p:cNvCxnSpPr/>
          <p:nvPr/>
        </p:nvCxnSpPr>
        <p:spPr>
          <a:xfrm>
            <a:off x="5724128" y="968598"/>
            <a:ext cx="0" cy="225560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7" name="Connecteur droit avec flèche 236"/>
          <p:cNvCxnSpPr/>
          <p:nvPr/>
        </p:nvCxnSpPr>
        <p:spPr>
          <a:xfrm>
            <a:off x="8244408" y="963390"/>
            <a:ext cx="0" cy="361069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8" name="Connecteur droit avec flèche 237"/>
          <p:cNvCxnSpPr/>
          <p:nvPr/>
        </p:nvCxnSpPr>
        <p:spPr>
          <a:xfrm>
            <a:off x="7308304" y="977110"/>
            <a:ext cx="0" cy="289401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9" name="Ellipse 238"/>
          <p:cNvSpPr/>
          <p:nvPr/>
        </p:nvSpPr>
        <p:spPr>
          <a:xfrm>
            <a:off x="75479" y="222321"/>
            <a:ext cx="685814" cy="754789"/>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a:t>5</a:t>
            </a:r>
          </a:p>
        </p:txBody>
      </p:sp>
      <p:sp>
        <p:nvSpPr>
          <p:cNvPr id="4" name="Espace réservé du numéro de diapositive 3"/>
          <p:cNvSpPr>
            <a:spLocks noGrp="1"/>
          </p:cNvSpPr>
          <p:nvPr>
            <p:ph type="sldNum" sz="quarter" idx="12"/>
          </p:nvPr>
        </p:nvSpPr>
        <p:spPr/>
        <p:txBody>
          <a:bodyPr/>
          <a:lstStyle/>
          <a:p>
            <a:fld id="{B72B7A4D-DE3F-4347-BAA7-8C6A48B1DC3D}" type="slidenum">
              <a:rPr lang="fr-BE" smtClean="0"/>
              <a:t>46</a:t>
            </a:fld>
            <a:endParaRPr lang="fr-BE"/>
          </a:p>
        </p:txBody>
      </p:sp>
      <p:sp>
        <p:nvSpPr>
          <p:cNvPr id="214" name="ZoneTexte 213"/>
          <p:cNvSpPr txBox="1"/>
          <p:nvPr/>
        </p:nvSpPr>
        <p:spPr>
          <a:xfrm>
            <a:off x="5316732" y="5596434"/>
            <a:ext cx="1816844" cy="461665"/>
          </a:xfrm>
          <a:prstGeom prst="rect">
            <a:avLst/>
          </a:prstGeom>
          <a:noFill/>
          <a:ln>
            <a:solidFill>
              <a:schemeClr val="tx1"/>
            </a:solidFill>
          </a:ln>
        </p:spPr>
        <p:txBody>
          <a:bodyPr wrap="none" rtlCol="0">
            <a:spAutoFit/>
          </a:bodyPr>
          <a:lstStyle/>
          <a:p>
            <a:r>
              <a:rPr lang="fr-BE" sz="2400" dirty="0" smtClean="0"/>
              <a:t>Insémination</a:t>
            </a:r>
            <a:endParaRPr lang="fr-BE" sz="2400" dirty="0"/>
          </a:p>
        </p:txBody>
      </p:sp>
      <p:cxnSp>
        <p:nvCxnSpPr>
          <p:cNvPr id="229" name="Connecteur droit avec flèche 228"/>
          <p:cNvCxnSpPr>
            <a:endCxn id="214" idx="1"/>
          </p:cNvCxnSpPr>
          <p:nvPr/>
        </p:nvCxnSpPr>
        <p:spPr>
          <a:xfrm>
            <a:off x="4403946" y="5827267"/>
            <a:ext cx="912786"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6722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9" y="692696"/>
            <a:ext cx="8877100"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5910491" y="6340678"/>
            <a:ext cx="2999988" cy="369332"/>
          </a:xfrm>
          <a:prstGeom prst="rect">
            <a:avLst/>
          </a:prstGeom>
          <a:noFill/>
        </p:spPr>
        <p:txBody>
          <a:bodyPr wrap="none" rtlCol="0">
            <a:spAutoFit/>
          </a:bodyPr>
          <a:lstStyle/>
          <a:p>
            <a:r>
              <a:rPr lang="fr-BE" dirty="0" smtClean="0">
                <a:solidFill>
                  <a:schemeClr val="bg1">
                    <a:lumMod val="65000"/>
                  </a:schemeClr>
                </a:solidFill>
              </a:rPr>
              <a:t>Hunter </a:t>
            </a:r>
            <a:r>
              <a:rPr lang="fr-BE" dirty="0" err="1" smtClean="0">
                <a:solidFill>
                  <a:schemeClr val="bg1">
                    <a:lumMod val="65000"/>
                  </a:schemeClr>
                </a:solidFill>
              </a:rPr>
              <a:t>Anim</a:t>
            </a:r>
            <a:r>
              <a:rPr lang="fr-BE" dirty="0" smtClean="0">
                <a:solidFill>
                  <a:schemeClr val="bg1">
                    <a:lumMod val="65000"/>
                  </a:schemeClr>
                </a:solidFill>
              </a:rPr>
              <a:t> </a:t>
            </a:r>
            <a:r>
              <a:rPr lang="fr-BE" dirty="0" err="1" smtClean="0">
                <a:solidFill>
                  <a:schemeClr val="bg1">
                    <a:lumMod val="65000"/>
                  </a:schemeClr>
                </a:solidFill>
              </a:rPr>
              <a:t>Reprod</a:t>
            </a:r>
            <a:r>
              <a:rPr lang="fr-BE" dirty="0" smtClean="0">
                <a:solidFill>
                  <a:schemeClr val="bg1">
                    <a:lumMod val="65000"/>
                  </a:schemeClr>
                </a:solidFill>
              </a:rPr>
              <a:t> </a:t>
            </a:r>
            <a:r>
              <a:rPr lang="fr-BE" dirty="0" err="1" smtClean="0">
                <a:solidFill>
                  <a:schemeClr val="bg1">
                    <a:lumMod val="65000"/>
                  </a:schemeClr>
                </a:solidFill>
              </a:rPr>
              <a:t>Sci</a:t>
            </a:r>
            <a:r>
              <a:rPr lang="fr-BE" dirty="0" smtClean="0">
                <a:solidFill>
                  <a:schemeClr val="bg1">
                    <a:lumMod val="65000"/>
                  </a:schemeClr>
                </a:solidFill>
              </a:rPr>
              <a:t> 2003 </a:t>
            </a:r>
            <a:endParaRPr lang="fr-BE" dirty="0">
              <a:solidFill>
                <a:schemeClr val="bg1">
                  <a:lumMod val="65000"/>
                </a:schemeClr>
              </a:solidFill>
            </a:endParaRPr>
          </a:p>
        </p:txBody>
      </p:sp>
      <p:sp>
        <p:nvSpPr>
          <p:cNvPr id="24" name="Rectangle à coins arrondis 23"/>
          <p:cNvSpPr/>
          <p:nvPr/>
        </p:nvSpPr>
        <p:spPr>
          <a:xfrm>
            <a:off x="303300" y="116632"/>
            <a:ext cx="309634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Quelques rappels</a:t>
            </a:r>
            <a:endParaRPr lang="fr-BE" sz="2800" dirty="0"/>
          </a:p>
        </p:txBody>
      </p:sp>
      <p:grpSp>
        <p:nvGrpSpPr>
          <p:cNvPr id="39" name="Groupe 38"/>
          <p:cNvGrpSpPr/>
          <p:nvPr/>
        </p:nvGrpSpPr>
        <p:grpSpPr>
          <a:xfrm>
            <a:off x="2235071" y="836712"/>
            <a:ext cx="2449068" cy="2644409"/>
            <a:chOff x="2235071" y="836712"/>
            <a:chExt cx="2449068" cy="2644409"/>
          </a:xfrm>
        </p:grpSpPr>
        <p:sp>
          <p:nvSpPr>
            <p:cNvPr id="27" name="Ellipse 26"/>
            <p:cNvSpPr/>
            <p:nvPr/>
          </p:nvSpPr>
          <p:spPr>
            <a:xfrm>
              <a:off x="3039604" y="2761041"/>
              <a:ext cx="720080" cy="72008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ZoneTexte 27"/>
            <p:cNvSpPr txBox="1"/>
            <p:nvPr/>
          </p:nvSpPr>
          <p:spPr>
            <a:xfrm>
              <a:off x="2235071" y="836712"/>
              <a:ext cx="2449068" cy="769441"/>
            </a:xfrm>
            <a:prstGeom prst="rect">
              <a:avLst/>
            </a:prstGeom>
            <a:solidFill>
              <a:schemeClr val="accent2">
                <a:lumMod val="75000"/>
              </a:schemeClr>
            </a:solidFill>
            <a:ln>
              <a:solidFill>
                <a:schemeClr val="tx1"/>
              </a:solidFill>
            </a:ln>
          </p:spPr>
          <p:txBody>
            <a:bodyPr wrap="none" rtlCol="0">
              <a:spAutoFit/>
            </a:bodyPr>
            <a:lstStyle/>
            <a:p>
              <a:pPr algn="ctr"/>
              <a:r>
                <a:rPr lang="fr-BE" sz="2200" dirty="0" smtClean="0">
                  <a:solidFill>
                    <a:schemeClr val="bg1"/>
                  </a:solidFill>
                </a:rPr>
                <a:t>IA : 12 à 15 10.6 </a:t>
              </a:r>
              <a:r>
                <a:rPr lang="fr-BE" sz="2200" dirty="0" err="1" smtClean="0">
                  <a:solidFill>
                    <a:schemeClr val="bg1"/>
                  </a:solidFill>
                </a:rPr>
                <a:t>spz</a:t>
              </a:r>
              <a:endParaRPr lang="fr-BE" sz="2200" dirty="0" smtClean="0">
                <a:solidFill>
                  <a:schemeClr val="bg1"/>
                </a:solidFill>
              </a:endParaRPr>
            </a:p>
            <a:p>
              <a:pPr algn="ctr"/>
              <a:r>
                <a:rPr lang="fr-BE" sz="2200" dirty="0" smtClean="0">
                  <a:solidFill>
                    <a:schemeClr val="bg1"/>
                  </a:solidFill>
                </a:rPr>
                <a:t>(300 &lt; Saillie)</a:t>
              </a:r>
              <a:endParaRPr lang="fr-BE" sz="2200" dirty="0">
                <a:solidFill>
                  <a:schemeClr val="bg1"/>
                </a:solidFill>
              </a:endParaRPr>
            </a:p>
          </p:txBody>
        </p:sp>
        <p:cxnSp>
          <p:nvCxnSpPr>
            <p:cNvPr id="29" name="Connecteur droit avec flèche 28"/>
            <p:cNvCxnSpPr>
              <a:stCxn id="27" idx="0"/>
            </p:cNvCxnSpPr>
            <p:nvPr/>
          </p:nvCxnSpPr>
          <p:spPr>
            <a:xfrm flipH="1" flipV="1">
              <a:off x="3203848" y="1606153"/>
              <a:ext cx="195796" cy="115488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7" name="Groupe 36"/>
          <p:cNvGrpSpPr/>
          <p:nvPr/>
        </p:nvGrpSpPr>
        <p:grpSpPr>
          <a:xfrm>
            <a:off x="268495" y="2852936"/>
            <a:ext cx="2163093" cy="3289721"/>
            <a:chOff x="268495" y="2852936"/>
            <a:chExt cx="2163093" cy="3289721"/>
          </a:xfrm>
        </p:grpSpPr>
        <p:sp>
          <p:nvSpPr>
            <p:cNvPr id="22" name="Ellipse 21"/>
            <p:cNvSpPr/>
            <p:nvPr/>
          </p:nvSpPr>
          <p:spPr>
            <a:xfrm>
              <a:off x="827584" y="2852936"/>
              <a:ext cx="720080" cy="720080"/>
            </a:xfrm>
            <a:prstGeom prst="ellipse">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ZoneTexte 25"/>
            <p:cNvSpPr txBox="1"/>
            <p:nvPr/>
          </p:nvSpPr>
          <p:spPr>
            <a:xfrm>
              <a:off x="268495" y="5373216"/>
              <a:ext cx="2163093" cy="769441"/>
            </a:xfrm>
            <a:prstGeom prst="rect">
              <a:avLst/>
            </a:prstGeom>
            <a:solidFill>
              <a:schemeClr val="accent3">
                <a:lumMod val="75000"/>
              </a:schemeClr>
            </a:solidFill>
            <a:ln>
              <a:solidFill>
                <a:schemeClr val="tx1"/>
              </a:solidFill>
            </a:ln>
          </p:spPr>
          <p:txBody>
            <a:bodyPr wrap="none" rtlCol="0">
              <a:spAutoFit/>
            </a:bodyPr>
            <a:lstStyle/>
            <a:p>
              <a:pPr algn="ctr"/>
              <a:r>
                <a:rPr lang="fr-BE" sz="2200" dirty="0" smtClean="0"/>
                <a:t>Saillie naturelle</a:t>
              </a:r>
            </a:p>
            <a:p>
              <a:pPr algn="ctr"/>
              <a:r>
                <a:rPr lang="fr-BE" sz="2200" dirty="0" smtClean="0"/>
                <a:t>5-10 milliards </a:t>
              </a:r>
              <a:r>
                <a:rPr lang="fr-BE" sz="2200" dirty="0" err="1" smtClean="0"/>
                <a:t>spz</a:t>
              </a:r>
              <a:endParaRPr lang="fr-BE" sz="2200" dirty="0"/>
            </a:p>
          </p:txBody>
        </p:sp>
        <p:cxnSp>
          <p:nvCxnSpPr>
            <p:cNvPr id="32" name="Connecteur droit avec flèche 31"/>
            <p:cNvCxnSpPr/>
            <p:nvPr/>
          </p:nvCxnSpPr>
          <p:spPr>
            <a:xfrm>
              <a:off x="1187624" y="3605841"/>
              <a:ext cx="0" cy="176737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8" name="Groupe 37"/>
          <p:cNvGrpSpPr/>
          <p:nvPr/>
        </p:nvGrpSpPr>
        <p:grpSpPr>
          <a:xfrm>
            <a:off x="1851472" y="2852936"/>
            <a:ext cx="1608133" cy="2137593"/>
            <a:chOff x="1851472" y="2852936"/>
            <a:chExt cx="1608133" cy="2137593"/>
          </a:xfrm>
        </p:grpSpPr>
        <p:sp>
          <p:nvSpPr>
            <p:cNvPr id="4" name="Ellipse 3"/>
            <p:cNvSpPr/>
            <p:nvPr/>
          </p:nvSpPr>
          <p:spPr>
            <a:xfrm>
              <a:off x="2123728" y="2852936"/>
              <a:ext cx="792088" cy="576064"/>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ZoneTexte 7"/>
            <p:cNvSpPr txBox="1"/>
            <p:nvPr/>
          </p:nvSpPr>
          <p:spPr>
            <a:xfrm>
              <a:off x="1851472" y="4221088"/>
              <a:ext cx="1608133" cy="769441"/>
            </a:xfrm>
            <a:prstGeom prst="rect">
              <a:avLst/>
            </a:prstGeom>
            <a:solidFill>
              <a:srgbClr val="FF0000"/>
            </a:solidFill>
            <a:ln>
              <a:solidFill>
                <a:schemeClr val="tx1"/>
              </a:solidFill>
            </a:ln>
          </p:spPr>
          <p:txBody>
            <a:bodyPr wrap="none" rtlCol="0">
              <a:spAutoFit/>
            </a:bodyPr>
            <a:lstStyle/>
            <a:p>
              <a:pPr algn="ctr"/>
              <a:r>
                <a:rPr lang="fr-BE" sz="2200" dirty="0" smtClean="0">
                  <a:solidFill>
                    <a:schemeClr val="bg1"/>
                  </a:solidFill>
                </a:rPr>
                <a:t>Réservoir </a:t>
              </a:r>
            </a:p>
            <a:p>
              <a:pPr algn="ctr"/>
              <a:r>
                <a:rPr lang="fr-BE" sz="2200" dirty="0" smtClean="0">
                  <a:solidFill>
                    <a:schemeClr val="bg1"/>
                  </a:solidFill>
                </a:rPr>
                <a:t>de sperme 1</a:t>
              </a:r>
              <a:endParaRPr lang="fr-BE" sz="2200" dirty="0">
                <a:solidFill>
                  <a:schemeClr val="bg1"/>
                </a:solidFill>
              </a:endParaRPr>
            </a:p>
          </p:txBody>
        </p:sp>
        <p:cxnSp>
          <p:nvCxnSpPr>
            <p:cNvPr id="34" name="Connecteur droit avec flèche 33"/>
            <p:cNvCxnSpPr/>
            <p:nvPr/>
          </p:nvCxnSpPr>
          <p:spPr>
            <a:xfrm>
              <a:off x="2519772" y="3429000"/>
              <a:ext cx="0" cy="79208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0" name="Groupe 39"/>
          <p:cNvGrpSpPr/>
          <p:nvPr/>
        </p:nvGrpSpPr>
        <p:grpSpPr>
          <a:xfrm>
            <a:off x="2925861" y="2395470"/>
            <a:ext cx="4219555" cy="2681190"/>
            <a:chOff x="2962141" y="2395470"/>
            <a:chExt cx="4219555" cy="2681190"/>
          </a:xfrm>
        </p:grpSpPr>
        <p:sp>
          <p:nvSpPr>
            <p:cNvPr id="21" name="Forme libre 20"/>
            <p:cNvSpPr/>
            <p:nvPr/>
          </p:nvSpPr>
          <p:spPr>
            <a:xfrm>
              <a:off x="2962141" y="2395470"/>
              <a:ext cx="4146997" cy="734096"/>
            </a:xfrm>
            <a:custGeom>
              <a:avLst/>
              <a:gdLst>
                <a:gd name="connsiteX0" fmla="*/ 0 w 4146997"/>
                <a:gd name="connsiteY0" fmla="*/ 734096 h 734096"/>
                <a:gd name="connsiteX1" fmla="*/ 334851 w 4146997"/>
                <a:gd name="connsiteY1" fmla="*/ 708338 h 734096"/>
                <a:gd name="connsiteX2" fmla="*/ 618186 w 4146997"/>
                <a:gd name="connsiteY2" fmla="*/ 682581 h 734096"/>
                <a:gd name="connsiteX3" fmla="*/ 772732 w 4146997"/>
                <a:gd name="connsiteY3" fmla="*/ 631065 h 734096"/>
                <a:gd name="connsiteX4" fmla="*/ 811369 w 4146997"/>
                <a:gd name="connsiteY4" fmla="*/ 618186 h 734096"/>
                <a:gd name="connsiteX5" fmla="*/ 850005 w 4146997"/>
                <a:gd name="connsiteY5" fmla="*/ 605307 h 734096"/>
                <a:gd name="connsiteX6" fmla="*/ 901521 w 4146997"/>
                <a:gd name="connsiteY6" fmla="*/ 592429 h 734096"/>
                <a:gd name="connsiteX7" fmla="*/ 978794 w 4146997"/>
                <a:gd name="connsiteY7" fmla="*/ 553792 h 734096"/>
                <a:gd name="connsiteX8" fmla="*/ 1030310 w 4146997"/>
                <a:gd name="connsiteY8" fmla="*/ 528034 h 734096"/>
                <a:gd name="connsiteX9" fmla="*/ 1120462 w 4146997"/>
                <a:gd name="connsiteY9" fmla="*/ 502276 h 734096"/>
                <a:gd name="connsiteX10" fmla="*/ 1159098 w 4146997"/>
                <a:gd name="connsiteY10" fmla="*/ 476519 h 734096"/>
                <a:gd name="connsiteX11" fmla="*/ 1197735 w 4146997"/>
                <a:gd name="connsiteY11" fmla="*/ 463640 h 734096"/>
                <a:gd name="connsiteX12" fmla="*/ 1236372 w 4146997"/>
                <a:gd name="connsiteY12" fmla="*/ 437882 h 734096"/>
                <a:gd name="connsiteX13" fmla="*/ 1275008 w 4146997"/>
                <a:gd name="connsiteY13" fmla="*/ 425003 h 734096"/>
                <a:gd name="connsiteX14" fmla="*/ 1352282 w 4146997"/>
                <a:gd name="connsiteY14" fmla="*/ 373488 h 734096"/>
                <a:gd name="connsiteX15" fmla="*/ 1390918 w 4146997"/>
                <a:gd name="connsiteY15" fmla="*/ 360609 h 734096"/>
                <a:gd name="connsiteX16" fmla="*/ 1429555 w 4146997"/>
                <a:gd name="connsiteY16" fmla="*/ 334851 h 734096"/>
                <a:gd name="connsiteX17" fmla="*/ 1519707 w 4146997"/>
                <a:gd name="connsiteY17" fmla="*/ 270457 h 734096"/>
                <a:gd name="connsiteX18" fmla="*/ 1571222 w 4146997"/>
                <a:gd name="connsiteY18" fmla="*/ 244699 h 734096"/>
                <a:gd name="connsiteX19" fmla="*/ 1648496 w 4146997"/>
                <a:gd name="connsiteY19" fmla="*/ 193184 h 734096"/>
                <a:gd name="connsiteX20" fmla="*/ 1687132 w 4146997"/>
                <a:gd name="connsiteY20" fmla="*/ 167426 h 734096"/>
                <a:gd name="connsiteX21" fmla="*/ 1815921 w 4146997"/>
                <a:gd name="connsiteY21" fmla="*/ 128789 h 734096"/>
                <a:gd name="connsiteX22" fmla="*/ 1854558 w 4146997"/>
                <a:gd name="connsiteY22" fmla="*/ 115910 h 734096"/>
                <a:gd name="connsiteX23" fmla="*/ 1906073 w 4146997"/>
                <a:gd name="connsiteY23" fmla="*/ 103031 h 734096"/>
                <a:gd name="connsiteX24" fmla="*/ 1983346 w 4146997"/>
                <a:gd name="connsiteY24" fmla="*/ 77274 h 734096"/>
                <a:gd name="connsiteX25" fmla="*/ 2021983 w 4146997"/>
                <a:gd name="connsiteY25" fmla="*/ 64395 h 734096"/>
                <a:gd name="connsiteX26" fmla="*/ 2292439 w 4146997"/>
                <a:gd name="connsiteY26" fmla="*/ 25758 h 734096"/>
                <a:gd name="connsiteX27" fmla="*/ 2382591 w 4146997"/>
                <a:gd name="connsiteY27" fmla="*/ 12879 h 734096"/>
                <a:gd name="connsiteX28" fmla="*/ 2459865 w 4146997"/>
                <a:gd name="connsiteY28" fmla="*/ 0 h 734096"/>
                <a:gd name="connsiteX29" fmla="*/ 2846231 w 4146997"/>
                <a:gd name="connsiteY29" fmla="*/ 12879 h 734096"/>
                <a:gd name="connsiteX30" fmla="*/ 2923504 w 4146997"/>
                <a:gd name="connsiteY30" fmla="*/ 38637 h 734096"/>
                <a:gd name="connsiteX31" fmla="*/ 2962141 w 4146997"/>
                <a:gd name="connsiteY31" fmla="*/ 51516 h 734096"/>
                <a:gd name="connsiteX32" fmla="*/ 3103808 w 4146997"/>
                <a:gd name="connsiteY32" fmla="*/ 64395 h 734096"/>
                <a:gd name="connsiteX33" fmla="*/ 3206839 w 4146997"/>
                <a:gd name="connsiteY33" fmla="*/ 90153 h 734096"/>
                <a:gd name="connsiteX34" fmla="*/ 3284113 w 4146997"/>
                <a:gd name="connsiteY34" fmla="*/ 115910 h 734096"/>
                <a:gd name="connsiteX35" fmla="*/ 3335628 w 4146997"/>
                <a:gd name="connsiteY35" fmla="*/ 128789 h 734096"/>
                <a:gd name="connsiteX36" fmla="*/ 3412901 w 4146997"/>
                <a:gd name="connsiteY36" fmla="*/ 167426 h 734096"/>
                <a:gd name="connsiteX37" fmla="*/ 3490174 w 4146997"/>
                <a:gd name="connsiteY37" fmla="*/ 206062 h 734096"/>
                <a:gd name="connsiteX38" fmla="*/ 3528811 w 4146997"/>
                <a:gd name="connsiteY38" fmla="*/ 231820 h 734096"/>
                <a:gd name="connsiteX39" fmla="*/ 3644721 w 4146997"/>
                <a:gd name="connsiteY39" fmla="*/ 270457 h 734096"/>
                <a:gd name="connsiteX40" fmla="*/ 3721994 w 4146997"/>
                <a:gd name="connsiteY40" fmla="*/ 296215 h 734096"/>
                <a:gd name="connsiteX41" fmla="*/ 3760631 w 4146997"/>
                <a:gd name="connsiteY41" fmla="*/ 321972 h 734096"/>
                <a:gd name="connsiteX42" fmla="*/ 3799267 w 4146997"/>
                <a:gd name="connsiteY42" fmla="*/ 334851 h 734096"/>
                <a:gd name="connsiteX43" fmla="*/ 3915177 w 4146997"/>
                <a:gd name="connsiteY43" fmla="*/ 399245 h 734096"/>
                <a:gd name="connsiteX44" fmla="*/ 4031087 w 4146997"/>
                <a:gd name="connsiteY44" fmla="*/ 450761 h 734096"/>
                <a:gd name="connsiteX45" fmla="*/ 4069724 w 4146997"/>
                <a:gd name="connsiteY45" fmla="*/ 463640 h 734096"/>
                <a:gd name="connsiteX46" fmla="*/ 4108360 w 4146997"/>
                <a:gd name="connsiteY46" fmla="*/ 489398 h 734096"/>
                <a:gd name="connsiteX47" fmla="*/ 4146997 w 4146997"/>
                <a:gd name="connsiteY47" fmla="*/ 553792 h 73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46997" h="734096">
                  <a:moveTo>
                    <a:pt x="0" y="734096"/>
                  </a:moveTo>
                  <a:cubicBezTo>
                    <a:pt x="157621" y="702571"/>
                    <a:pt x="23046" y="726155"/>
                    <a:pt x="334851" y="708338"/>
                  </a:cubicBezTo>
                  <a:cubicBezTo>
                    <a:pt x="504463" y="698646"/>
                    <a:pt x="481338" y="699687"/>
                    <a:pt x="618186" y="682581"/>
                  </a:cubicBezTo>
                  <a:lnTo>
                    <a:pt x="772732" y="631065"/>
                  </a:lnTo>
                  <a:lnTo>
                    <a:pt x="811369" y="618186"/>
                  </a:lnTo>
                  <a:cubicBezTo>
                    <a:pt x="824248" y="613893"/>
                    <a:pt x="836835" y="608599"/>
                    <a:pt x="850005" y="605307"/>
                  </a:cubicBezTo>
                  <a:lnTo>
                    <a:pt x="901521" y="592429"/>
                  </a:lnTo>
                  <a:cubicBezTo>
                    <a:pt x="975771" y="542929"/>
                    <a:pt x="904146" y="585784"/>
                    <a:pt x="978794" y="553792"/>
                  </a:cubicBezTo>
                  <a:cubicBezTo>
                    <a:pt x="996441" y="546229"/>
                    <a:pt x="1012334" y="534775"/>
                    <a:pt x="1030310" y="528034"/>
                  </a:cubicBezTo>
                  <a:cubicBezTo>
                    <a:pt x="1063322" y="515654"/>
                    <a:pt x="1089326" y="517844"/>
                    <a:pt x="1120462" y="502276"/>
                  </a:cubicBezTo>
                  <a:cubicBezTo>
                    <a:pt x="1134306" y="495354"/>
                    <a:pt x="1145254" y="483441"/>
                    <a:pt x="1159098" y="476519"/>
                  </a:cubicBezTo>
                  <a:cubicBezTo>
                    <a:pt x="1171240" y="470448"/>
                    <a:pt x="1185593" y="469711"/>
                    <a:pt x="1197735" y="463640"/>
                  </a:cubicBezTo>
                  <a:cubicBezTo>
                    <a:pt x="1211580" y="456718"/>
                    <a:pt x="1222528" y="444804"/>
                    <a:pt x="1236372" y="437882"/>
                  </a:cubicBezTo>
                  <a:cubicBezTo>
                    <a:pt x="1248514" y="431811"/>
                    <a:pt x="1263141" y="431596"/>
                    <a:pt x="1275008" y="425003"/>
                  </a:cubicBezTo>
                  <a:cubicBezTo>
                    <a:pt x="1302069" y="409969"/>
                    <a:pt x="1322914" y="383278"/>
                    <a:pt x="1352282" y="373488"/>
                  </a:cubicBezTo>
                  <a:cubicBezTo>
                    <a:pt x="1365161" y="369195"/>
                    <a:pt x="1378776" y="366680"/>
                    <a:pt x="1390918" y="360609"/>
                  </a:cubicBezTo>
                  <a:cubicBezTo>
                    <a:pt x="1404762" y="353687"/>
                    <a:pt x="1416960" y="343848"/>
                    <a:pt x="1429555" y="334851"/>
                  </a:cubicBezTo>
                  <a:cubicBezTo>
                    <a:pt x="1457198" y="315106"/>
                    <a:pt x="1489355" y="287801"/>
                    <a:pt x="1519707" y="270457"/>
                  </a:cubicBezTo>
                  <a:cubicBezTo>
                    <a:pt x="1536376" y="260932"/>
                    <a:pt x="1555600" y="255858"/>
                    <a:pt x="1571222" y="244699"/>
                  </a:cubicBezTo>
                  <a:cubicBezTo>
                    <a:pt x="1655631" y="184406"/>
                    <a:pt x="1565618" y="220808"/>
                    <a:pt x="1648496" y="193184"/>
                  </a:cubicBezTo>
                  <a:cubicBezTo>
                    <a:pt x="1661375" y="184598"/>
                    <a:pt x="1672988" y="173712"/>
                    <a:pt x="1687132" y="167426"/>
                  </a:cubicBezTo>
                  <a:cubicBezTo>
                    <a:pt x="1742222" y="142941"/>
                    <a:pt x="1763474" y="143774"/>
                    <a:pt x="1815921" y="128789"/>
                  </a:cubicBezTo>
                  <a:cubicBezTo>
                    <a:pt x="1828974" y="125059"/>
                    <a:pt x="1841505" y="119640"/>
                    <a:pt x="1854558" y="115910"/>
                  </a:cubicBezTo>
                  <a:cubicBezTo>
                    <a:pt x="1871577" y="111047"/>
                    <a:pt x="1889119" y="108117"/>
                    <a:pt x="1906073" y="103031"/>
                  </a:cubicBezTo>
                  <a:cubicBezTo>
                    <a:pt x="1932079" y="95229"/>
                    <a:pt x="1957588" y="85860"/>
                    <a:pt x="1983346" y="77274"/>
                  </a:cubicBezTo>
                  <a:cubicBezTo>
                    <a:pt x="1996225" y="72981"/>
                    <a:pt x="2008544" y="66315"/>
                    <a:pt x="2021983" y="64395"/>
                  </a:cubicBezTo>
                  <a:lnTo>
                    <a:pt x="2292439" y="25758"/>
                  </a:lnTo>
                  <a:cubicBezTo>
                    <a:pt x="2322490" y="21465"/>
                    <a:pt x="2352648" y="17869"/>
                    <a:pt x="2382591" y="12879"/>
                  </a:cubicBezTo>
                  <a:lnTo>
                    <a:pt x="2459865" y="0"/>
                  </a:lnTo>
                  <a:cubicBezTo>
                    <a:pt x="2588654" y="4293"/>
                    <a:pt x="2717816" y="2178"/>
                    <a:pt x="2846231" y="12879"/>
                  </a:cubicBezTo>
                  <a:cubicBezTo>
                    <a:pt x="2873288" y="15134"/>
                    <a:pt x="2897746" y="30051"/>
                    <a:pt x="2923504" y="38637"/>
                  </a:cubicBezTo>
                  <a:cubicBezTo>
                    <a:pt x="2936383" y="42930"/>
                    <a:pt x="2948621" y="50287"/>
                    <a:pt x="2962141" y="51516"/>
                  </a:cubicBezTo>
                  <a:lnTo>
                    <a:pt x="3103808" y="64395"/>
                  </a:lnTo>
                  <a:cubicBezTo>
                    <a:pt x="3221030" y="103469"/>
                    <a:pt x="3035904" y="43535"/>
                    <a:pt x="3206839" y="90153"/>
                  </a:cubicBezTo>
                  <a:cubicBezTo>
                    <a:pt x="3233034" y="97297"/>
                    <a:pt x="3257772" y="109325"/>
                    <a:pt x="3284113" y="115910"/>
                  </a:cubicBezTo>
                  <a:lnTo>
                    <a:pt x="3335628" y="128789"/>
                  </a:lnTo>
                  <a:cubicBezTo>
                    <a:pt x="3446358" y="202609"/>
                    <a:pt x="3306259" y="114104"/>
                    <a:pt x="3412901" y="167426"/>
                  </a:cubicBezTo>
                  <a:cubicBezTo>
                    <a:pt x="3512757" y="217354"/>
                    <a:pt x="3393069" y="173695"/>
                    <a:pt x="3490174" y="206062"/>
                  </a:cubicBezTo>
                  <a:cubicBezTo>
                    <a:pt x="3503053" y="214648"/>
                    <a:pt x="3514666" y="225533"/>
                    <a:pt x="3528811" y="231820"/>
                  </a:cubicBezTo>
                  <a:cubicBezTo>
                    <a:pt x="3528814" y="231822"/>
                    <a:pt x="3625401" y="264017"/>
                    <a:pt x="3644721" y="270457"/>
                  </a:cubicBezTo>
                  <a:cubicBezTo>
                    <a:pt x="3644722" y="270457"/>
                    <a:pt x="3721993" y="296214"/>
                    <a:pt x="3721994" y="296215"/>
                  </a:cubicBezTo>
                  <a:cubicBezTo>
                    <a:pt x="3734873" y="304801"/>
                    <a:pt x="3746787" y="315050"/>
                    <a:pt x="3760631" y="321972"/>
                  </a:cubicBezTo>
                  <a:cubicBezTo>
                    <a:pt x="3772773" y="328043"/>
                    <a:pt x="3787400" y="328258"/>
                    <a:pt x="3799267" y="334851"/>
                  </a:cubicBezTo>
                  <a:cubicBezTo>
                    <a:pt x="3932115" y="408656"/>
                    <a:pt x="3827755" y="370106"/>
                    <a:pt x="3915177" y="399245"/>
                  </a:cubicBezTo>
                  <a:cubicBezTo>
                    <a:pt x="3976405" y="440064"/>
                    <a:pt x="3939130" y="420108"/>
                    <a:pt x="4031087" y="450761"/>
                  </a:cubicBezTo>
                  <a:lnTo>
                    <a:pt x="4069724" y="463640"/>
                  </a:lnTo>
                  <a:cubicBezTo>
                    <a:pt x="4082603" y="472226"/>
                    <a:pt x="4097415" y="478453"/>
                    <a:pt x="4108360" y="489398"/>
                  </a:cubicBezTo>
                  <a:cubicBezTo>
                    <a:pt x="4123903" y="504941"/>
                    <a:pt x="4136834" y="533465"/>
                    <a:pt x="4146997" y="553792"/>
                  </a:cubicBezTo>
                </a:path>
              </a:pathLst>
            </a:custGeom>
            <a:noFill/>
            <a:ln w="76200">
              <a:solidFill>
                <a:schemeClr val="accent1">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ZoneTexte 22"/>
            <p:cNvSpPr txBox="1"/>
            <p:nvPr/>
          </p:nvSpPr>
          <p:spPr>
            <a:xfrm>
              <a:off x="4002492" y="4645773"/>
              <a:ext cx="3179204" cy="430887"/>
            </a:xfrm>
            <a:prstGeom prst="rect">
              <a:avLst/>
            </a:prstGeom>
            <a:solidFill>
              <a:schemeClr val="accent1">
                <a:lumMod val="75000"/>
              </a:schemeClr>
            </a:solidFill>
            <a:ln>
              <a:solidFill>
                <a:schemeClr val="tx1"/>
              </a:solidFill>
            </a:ln>
          </p:spPr>
          <p:txBody>
            <a:bodyPr wrap="none" rtlCol="0">
              <a:spAutoFit/>
            </a:bodyPr>
            <a:lstStyle/>
            <a:p>
              <a:pPr algn="ctr"/>
              <a:r>
                <a:rPr lang="fr-BE" sz="2200" dirty="0" smtClean="0">
                  <a:solidFill>
                    <a:schemeClr val="bg1"/>
                  </a:solidFill>
                </a:rPr>
                <a:t>Remontée en 6 à 8 heures</a:t>
              </a:r>
              <a:endParaRPr lang="fr-BE" sz="2200" dirty="0">
                <a:solidFill>
                  <a:schemeClr val="bg1"/>
                </a:solidFill>
              </a:endParaRPr>
            </a:p>
          </p:txBody>
        </p:sp>
        <p:cxnSp>
          <p:nvCxnSpPr>
            <p:cNvPr id="36" name="Connecteur droit avec flèche 35"/>
            <p:cNvCxnSpPr/>
            <p:nvPr/>
          </p:nvCxnSpPr>
          <p:spPr>
            <a:xfrm>
              <a:off x="4211960" y="2838433"/>
              <a:ext cx="720080" cy="180734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5" name="Groupe 24"/>
          <p:cNvGrpSpPr/>
          <p:nvPr/>
        </p:nvGrpSpPr>
        <p:grpSpPr>
          <a:xfrm>
            <a:off x="6606418" y="2290318"/>
            <a:ext cx="1608133" cy="2229537"/>
            <a:chOff x="1851472" y="2852936"/>
            <a:chExt cx="1608133" cy="2229537"/>
          </a:xfrm>
        </p:grpSpPr>
        <p:sp>
          <p:nvSpPr>
            <p:cNvPr id="30" name="Ellipse 29"/>
            <p:cNvSpPr/>
            <p:nvPr/>
          </p:nvSpPr>
          <p:spPr>
            <a:xfrm>
              <a:off x="2123728" y="2852936"/>
              <a:ext cx="792088" cy="576064"/>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ZoneTexte 30"/>
            <p:cNvSpPr txBox="1"/>
            <p:nvPr/>
          </p:nvSpPr>
          <p:spPr>
            <a:xfrm>
              <a:off x="1851472" y="4313032"/>
              <a:ext cx="1608133" cy="769441"/>
            </a:xfrm>
            <a:prstGeom prst="rect">
              <a:avLst/>
            </a:prstGeom>
            <a:solidFill>
              <a:srgbClr val="FF0000"/>
            </a:solidFill>
            <a:ln>
              <a:solidFill>
                <a:schemeClr val="tx1"/>
              </a:solidFill>
            </a:ln>
          </p:spPr>
          <p:txBody>
            <a:bodyPr wrap="none" rtlCol="0">
              <a:spAutoFit/>
            </a:bodyPr>
            <a:lstStyle/>
            <a:p>
              <a:pPr algn="ctr"/>
              <a:r>
                <a:rPr lang="fr-BE" sz="2200" dirty="0" smtClean="0">
                  <a:solidFill>
                    <a:schemeClr val="bg1"/>
                  </a:solidFill>
                </a:rPr>
                <a:t>Réservoir </a:t>
              </a:r>
            </a:p>
            <a:p>
              <a:pPr algn="ctr"/>
              <a:r>
                <a:rPr lang="fr-BE" sz="2200" dirty="0" smtClean="0">
                  <a:solidFill>
                    <a:schemeClr val="bg1"/>
                  </a:solidFill>
                </a:rPr>
                <a:t>de sperme 2</a:t>
              </a:r>
              <a:endParaRPr lang="fr-BE" sz="2200" dirty="0">
                <a:solidFill>
                  <a:schemeClr val="bg1"/>
                </a:solidFill>
              </a:endParaRPr>
            </a:p>
          </p:txBody>
        </p:sp>
        <p:cxnSp>
          <p:nvCxnSpPr>
            <p:cNvPr id="33" name="Connecteur droit avec flèche 32"/>
            <p:cNvCxnSpPr/>
            <p:nvPr/>
          </p:nvCxnSpPr>
          <p:spPr>
            <a:xfrm>
              <a:off x="2519772" y="3429000"/>
              <a:ext cx="0" cy="79208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 name="Espace réservé du numéro de diapositive 1"/>
          <p:cNvSpPr>
            <a:spLocks noGrp="1"/>
          </p:cNvSpPr>
          <p:nvPr>
            <p:ph type="sldNum" sz="quarter" idx="12"/>
          </p:nvPr>
        </p:nvSpPr>
        <p:spPr/>
        <p:txBody>
          <a:bodyPr/>
          <a:lstStyle/>
          <a:p>
            <a:fld id="{B72B7A4D-DE3F-4347-BAA7-8C6A48B1DC3D}" type="slidenum">
              <a:rPr lang="fr-BE" smtClean="0"/>
              <a:t>47</a:t>
            </a:fld>
            <a:endParaRPr lang="fr-BE"/>
          </a:p>
        </p:txBody>
      </p:sp>
    </p:spTree>
    <p:extLst>
      <p:ext uri="{BB962C8B-B14F-4D97-AF65-F5344CB8AC3E}">
        <p14:creationId xmlns:p14="http://schemas.microsoft.com/office/powerpoint/2010/main" val="87515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16564"/>
            <a:ext cx="312420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à coins arrondis 2"/>
          <p:cNvSpPr/>
          <p:nvPr/>
        </p:nvSpPr>
        <p:spPr>
          <a:xfrm>
            <a:off x="294285" y="188640"/>
            <a:ext cx="675769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Le col : réservoir primaire de sperme</a:t>
            </a:r>
          </a:p>
          <a:p>
            <a:pPr algn="ctr"/>
            <a:r>
              <a:rPr lang="fr-BE" sz="2800" dirty="0" smtClean="0"/>
              <a:t>(Après saillie naturelle)</a:t>
            </a:r>
            <a:endParaRPr lang="fr-BE" sz="28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332" y="2420888"/>
            <a:ext cx="5473509" cy="315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lipse 1"/>
          <p:cNvSpPr/>
          <p:nvPr/>
        </p:nvSpPr>
        <p:spPr>
          <a:xfrm>
            <a:off x="6372200" y="4869160"/>
            <a:ext cx="72008" cy="72008"/>
          </a:xfrm>
          <a:prstGeom prst="ellips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Ellipse 6"/>
          <p:cNvSpPr/>
          <p:nvPr/>
        </p:nvSpPr>
        <p:spPr>
          <a:xfrm>
            <a:off x="7956376" y="5229200"/>
            <a:ext cx="72008" cy="72008"/>
          </a:xfrm>
          <a:prstGeom prst="ellips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llipse 7"/>
          <p:cNvSpPr/>
          <p:nvPr/>
        </p:nvSpPr>
        <p:spPr>
          <a:xfrm>
            <a:off x="7524328" y="4780926"/>
            <a:ext cx="72008" cy="72008"/>
          </a:xfrm>
          <a:prstGeom prst="ellips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Ellipse 8"/>
          <p:cNvSpPr/>
          <p:nvPr/>
        </p:nvSpPr>
        <p:spPr>
          <a:xfrm>
            <a:off x="6012160" y="4967184"/>
            <a:ext cx="72008" cy="72008"/>
          </a:xfrm>
          <a:prstGeom prst="ellips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Ellipse 9"/>
          <p:cNvSpPr/>
          <p:nvPr/>
        </p:nvSpPr>
        <p:spPr>
          <a:xfrm>
            <a:off x="7740352" y="3924105"/>
            <a:ext cx="72008" cy="72008"/>
          </a:xfrm>
          <a:prstGeom prst="ellips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5220072" y="2852936"/>
            <a:ext cx="3240360" cy="597215"/>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Flèche droite 5"/>
          <p:cNvSpPr/>
          <p:nvPr/>
        </p:nvSpPr>
        <p:spPr>
          <a:xfrm>
            <a:off x="8460432" y="2996952"/>
            <a:ext cx="576064" cy="453199"/>
          </a:xfrm>
          <a:prstGeom prst="rightArrow">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2" name="Groupe 11"/>
          <p:cNvGrpSpPr/>
          <p:nvPr/>
        </p:nvGrpSpPr>
        <p:grpSpPr>
          <a:xfrm>
            <a:off x="3222664" y="1416564"/>
            <a:ext cx="5342360" cy="3164564"/>
            <a:chOff x="3222664" y="1416564"/>
            <a:chExt cx="5342360" cy="3164564"/>
          </a:xfrm>
        </p:grpSpPr>
        <p:sp>
          <p:nvSpPr>
            <p:cNvPr id="4" name="ZoneTexte 3"/>
            <p:cNvSpPr txBox="1"/>
            <p:nvPr/>
          </p:nvSpPr>
          <p:spPr>
            <a:xfrm>
              <a:off x="3222664" y="1416564"/>
              <a:ext cx="5342360" cy="769441"/>
            </a:xfrm>
            <a:prstGeom prst="rect">
              <a:avLst/>
            </a:prstGeom>
            <a:noFill/>
            <a:ln>
              <a:solidFill>
                <a:schemeClr val="tx1"/>
              </a:solidFill>
            </a:ln>
          </p:spPr>
          <p:txBody>
            <a:bodyPr wrap="none" rtlCol="0">
              <a:spAutoFit/>
            </a:bodyPr>
            <a:lstStyle/>
            <a:p>
              <a:pPr algn="ctr"/>
              <a:r>
                <a:rPr lang="fr-BE" sz="2200" dirty="0" smtClean="0"/>
                <a:t>Les </a:t>
              </a:r>
              <a:r>
                <a:rPr lang="fr-BE" sz="2200" dirty="0" err="1" smtClean="0"/>
                <a:t>spz</a:t>
              </a:r>
              <a:r>
                <a:rPr lang="fr-BE" sz="2200" dirty="0" smtClean="0"/>
                <a:t> migrent dans les cryptes glandulaires </a:t>
              </a:r>
            </a:p>
            <a:p>
              <a:pPr algn="ctr"/>
              <a:r>
                <a:rPr lang="fr-BE" sz="2200" dirty="0" smtClean="0"/>
                <a:t>du col utérin (1 à 2 h après la saillie)</a:t>
              </a:r>
              <a:endParaRPr lang="fr-BE" sz="2200" dirty="0"/>
            </a:p>
          </p:txBody>
        </p:sp>
        <p:sp>
          <p:nvSpPr>
            <p:cNvPr id="15" name="Flèche courbée vers la gauche 14"/>
            <p:cNvSpPr/>
            <p:nvPr/>
          </p:nvSpPr>
          <p:spPr>
            <a:xfrm>
              <a:off x="6224086" y="3645024"/>
              <a:ext cx="364138" cy="936104"/>
            </a:xfrm>
            <a:prstGeom prst="curvedLeftArrow">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8" name="ZoneTexte 17"/>
            <p:cNvSpPr txBox="1"/>
            <p:nvPr/>
          </p:nvSpPr>
          <p:spPr>
            <a:xfrm>
              <a:off x="6670173" y="3651411"/>
              <a:ext cx="340158" cy="461665"/>
            </a:xfrm>
            <a:prstGeom prst="rect">
              <a:avLst/>
            </a:prstGeom>
            <a:solidFill>
              <a:schemeClr val="accent2">
                <a:lumMod val="75000"/>
              </a:schemeClr>
            </a:solidFill>
            <a:ln>
              <a:solidFill>
                <a:schemeClr val="tx1"/>
              </a:solidFill>
            </a:ln>
          </p:spPr>
          <p:txBody>
            <a:bodyPr wrap="none" rtlCol="0">
              <a:spAutoFit/>
            </a:bodyPr>
            <a:lstStyle/>
            <a:p>
              <a:pPr algn="ctr"/>
              <a:r>
                <a:rPr lang="fr-BE" sz="2400" dirty="0" smtClean="0">
                  <a:solidFill>
                    <a:schemeClr val="bg1"/>
                  </a:solidFill>
                </a:rPr>
                <a:t>1</a:t>
              </a:r>
              <a:endParaRPr lang="fr-BE" sz="2400" dirty="0">
                <a:solidFill>
                  <a:schemeClr val="bg1"/>
                </a:solidFill>
              </a:endParaRPr>
            </a:p>
          </p:txBody>
        </p:sp>
      </p:grpSp>
      <p:sp>
        <p:nvSpPr>
          <p:cNvPr id="19" name="ZoneTexte 18"/>
          <p:cNvSpPr txBox="1"/>
          <p:nvPr/>
        </p:nvSpPr>
        <p:spPr>
          <a:xfrm>
            <a:off x="8578385" y="2420888"/>
            <a:ext cx="340158" cy="461665"/>
          </a:xfrm>
          <a:prstGeom prst="rect">
            <a:avLst/>
          </a:prstGeom>
          <a:solidFill>
            <a:schemeClr val="accent2">
              <a:lumMod val="75000"/>
            </a:schemeClr>
          </a:solidFill>
          <a:ln>
            <a:solidFill>
              <a:schemeClr val="tx1"/>
            </a:solidFill>
          </a:ln>
        </p:spPr>
        <p:txBody>
          <a:bodyPr wrap="none" rtlCol="0">
            <a:spAutoFit/>
          </a:bodyPr>
          <a:lstStyle/>
          <a:p>
            <a:pPr algn="ctr"/>
            <a:r>
              <a:rPr lang="fr-BE" sz="2400" dirty="0">
                <a:solidFill>
                  <a:schemeClr val="bg1"/>
                </a:solidFill>
              </a:rPr>
              <a:t>2</a:t>
            </a:r>
          </a:p>
        </p:txBody>
      </p:sp>
      <p:sp>
        <p:nvSpPr>
          <p:cNvPr id="20" name="ZoneTexte 19"/>
          <p:cNvSpPr txBox="1"/>
          <p:nvPr/>
        </p:nvSpPr>
        <p:spPr>
          <a:xfrm>
            <a:off x="1484942" y="5355541"/>
            <a:ext cx="340158" cy="461665"/>
          </a:xfrm>
          <a:prstGeom prst="rect">
            <a:avLst/>
          </a:prstGeom>
          <a:solidFill>
            <a:schemeClr val="accent2">
              <a:lumMod val="75000"/>
            </a:schemeClr>
          </a:solidFill>
          <a:ln>
            <a:solidFill>
              <a:schemeClr val="tx1"/>
            </a:solidFill>
          </a:ln>
        </p:spPr>
        <p:txBody>
          <a:bodyPr wrap="none" rtlCol="0">
            <a:spAutoFit/>
          </a:bodyPr>
          <a:lstStyle/>
          <a:p>
            <a:pPr algn="ctr"/>
            <a:r>
              <a:rPr lang="fr-BE" sz="2400" dirty="0" smtClean="0">
                <a:solidFill>
                  <a:schemeClr val="bg1"/>
                </a:solidFill>
              </a:rPr>
              <a:t>3</a:t>
            </a:r>
            <a:endParaRPr lang="fr-BE" sz="2400" dirty="0">
              <a:solidFill>
                <a:schemeClr val="bg1"/>
              </a:solidFill>
            </a:endParaRPr>
          </a:p>
        </p:txBody>
      </p:sp>
      <p:sp>
        <p:nvSpPr>
          <p:cNvPr id="16" name="Flèche courbée vers la droite 15"/>
          <p:cNvSpPr/>
          <p:nvPr/>
        </p:nvSpPr>
        <p:spPr>
          <a:xfrm>
            <a:off x="827584" y="4293096"/>
            <a:ext cx="576064" cy="1440160"/>
          </a:xfrm>
          <a:prstGeom prst="curvedRightArrow">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Espace réservé du numéro de diapositive 10"/>
          <p:cNvSpPr>
            <a:spLocks noGrp="1"/>
          </p:cNvSpPr>
          <p:nvPr>
            <p:ph type="sldNum" sz="quarter" idx="12"/>
          </p:nvPr>
        </p:nvSpPr>
        <p:spPr/>
        <p:txBody>
          <a:bodyPr/>
          <a:lstStyle/>
          <a:p>
            <a:fld id="{B72B7A4D-DE3F-4347-BAA7-8C6A48B1DC3D}" type="slidenum">
              <a:rPr lang="fr-BE" smtClean="0"/>
              <a:t>48</a:t>
            </a:fld>
            <a:endParaRPr lang="fr-BE"/>
          </a:p>
        </p:txBody>
      </p:sp>
    </p:spTree>
    <p:extLst>
      <p:ext uri="{BB962C8B-B14F-4D97-AF65-F5344CB8AC3E}">
        <p14:creationId xmlns:p14="http://schemas.microsoft.com/office/powerpoint/2010/main" val="294384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9" grpId="0" animBg="1"/>
      <p:bldP spid="20"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Schéma oviduc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619" y="972450"/>
            <a:ext cx="5594838" cy="377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4849249" y="6349312"/>
            <a:ext cx="2999988" cy="369332"/>
          </a:xfrm>
          <a:prstGeom prst="rect">
            <a:avLst/>
          </a:prstGeom>
          <a:noFill/>
        </p:spPr>
        <p:txBody>
          <a:bodyPr wrap="none" rtlCol="0">
            <a:spAutoFit/>
          </a:bodyPr>
          <a:lstStyle/>
          <a:p>
            <a:r>
              <a:rPr lang="fr-BE" dirty="0" smtClean="0">
                <a:solidFill>
                  <a:schemeClr val="bg1">
                    <a:lumMod val="65000"/>
                  </a:schemeClr>
                </a:solidFill>
              </a:rPr>
              <a:t>Hunter </a:t>
            </a:r>
            <a:r>
              <a:rPr lang="fr-BE" dirty="0" err="1" smtClean="0">
                <a:solidFill>
                  <a:schemeClr val="bg1">
                    <a:lumMod val="65000"/>
                  </a:schemeClr>
                </a:solidFill>
              </a:rPr>
              <a:t>Anim</a:t>
            </a:r>
            <a:r>
              <a:rPr lang="fr-BE" dirty="0" smtClean="0">
                <a:solidFill>
                  <a:schemeClr val="bg1">
                    <a:lumMod val="65000"/>
                  </a:schemeClr>
                </a:solidFill>
              </a:rPr>
              <a:t> </a:t>
            </a:r>
            <a:r>
              <a:rPr lang="fr-BE" dirty="0" err="1" smtClean="0">
                <a:solidFill>
                  <a:schemeClr val="bg1">
                    <a:lumMod val="65000"/>
                  </a:schemeClr>
                </a:solidFill>
              </a:rPr>
              <a:t>Reprod</a:t>
            </a:r>
            <a:r>
              <a:rPr lang="fr-BE" dirty="0" smtClean="0">
                <a:solidFill>
                  <a:schemeClr val="bg1">
                    <a:lumMod val="65000"/>
                  </a:schemeClr>
                </a:solidFill>
              </a:rPr>
              <a:t> </a:t>
            </a:r>
            <a:r>
              <a:rPr lang="fr-BE" dirty="0" err="1" smtClean="0">
                <a:solidFill>
                  <a:schemeClr val="bg1">
                    <a:lumMod val="65000"/>
                  </a:schemeClr>
                </a:solidFill>
              </a:rPr>
              <a:t>Sci</a:t>
            </a:r>
            <a:r>
              <a:rPr lang="fr-BE" dirty="0" smtClean="0">
                <a:solidFill>
                  <a:schemeClr val="bg1">
                    <a:lumMod val="65000"/>
                  </a:schemeClr>
                </a:solidFill>
              </a:rPr>
              <a:t> 2003 </a:t>
            </a:r>
            <a:endParaRPr lang="fr-BE" dirty="0">
              <a:solidFill>
                <a:schemeClr val="bg1">
                  <a:lumMod val="65000"/>
                </a:schemeClr>
              </a:solidFill>
            </a:endParaRPr>
          </a:p>
        </p:txBody>
      </p:sp>
      <p:sp>
        <p:nvSpPr>
          <p:cNvPr id="6" name="Ellipse 5"/>
          <p:cNvSpPr/>
          <p:nvPr/>
        </p:nvSpPr>
        <p:spPr>
          <a:xfrm>
            <a:off x="6367927" y="2725032"/>
            <a:ext cx="504056" cy="403272"/>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p:cNvSpPr txBox="1"/>
          <p:nvPr/>
        </p:nvSpPr>
        <p:spPr>
          <a:xfrm>
            <a:off x="6349243" y="603739"/>
            <a:ext cx="2757871" cy="769441"/>
          </a:xfrm>
          <a:prstGeom prst="rect">
            <a:avLst/>
          </a:prstGeom>
          <a:solidFill>
            <a:srgbClr val="FF0000"/>
          </a:solidFill>
          <a:ln>
            <a:solidFill>
              <a:schemeClr val="tx1"/>
            </a:solidFill>
          </a:ln>
        </p:spPr>
        <p:txBody>
          <a:bodyPr wrap="none" rtlCol="0">
            <a:spAutoFit/>
          </a:bodyPr>
          <a:lstStyle/>
          <a:p>
            <a:pPr algn="ctr"/>
            <a:r>
              <a:rPr lang="fr-BE" sz="2200" dirty="0" smtClean="0">
                <a:solidFill>
                  <a:schemeClr val="bg1"/>
                </a:solidFill>
              </a:rPr>
              <a:t>Réservoir fonctionnel  </a:t>
            </a:r>
          </a:p>
          <a:p>
            <a:pPr algn="ctr"/>
            <a:r>
              <a:rPr lang="fr-BE" sz="2200" dirty="0" smtClean="0">
                <a:solidFill>
                  <a:schemeClr val="bg1"/>
                </a:solidFill>
              </a:rPr>
              <a:t>de sperme 2</a:t>
            </a:r>
            <a:endParaRPr lang="fr-BE" sz="2200" dirty="0">
              <a:solidFill>
                <a:schemeClr val="bg1"/>
              </a:solidFill>
            </a:endParaRPr>
          </a:p>
        </p:txBody>
      </p:sp>
      <p:sp>
        <p:nvSpPr>
          <p:cNvPr id="9" name="Ellipse 8"/>
          <p:cNvSpPr/>
          <p:nvPr/>
        </p:nvSpPr>
        <p:spPr>
          <a:xfrm flipV="1">
            <a:off x="4162438" y="2725031"/>
            <a:ext cx="504056" cy="50873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p:cNvSpPr txBox="1"/>
          <p:nvPr/>
        </p:nvSpPr>
        <p:spPr>
          <a:xfrm>
            <a:off x="3491880" y="541563"/>
            <a:ext cx="2043508" cy="430887"/>
          </a:xfrm>
          <a:prstGeom prst="rect">
            <a:avLst/>
          </a:prstGeom>
          <a:solidFill>
            <a:srgbClr val="0070C0"/>
          </a:solidFill>
          <a:ln>
            <a:solidFill>
              <a:srgbClr val="0070C0"/>
            </a:solidFill>
          </a:ln>
        </p:spPr>
        <p:txBody>
          <a:bodyPr wrap="none" rtlCol="0">
            <a:spAutoFit/>
          </a:bodyPr>
          <a:lstStyle/>
          <a:p>
            <a:r>
              <a:rPr lang="fr-BE" sz="2200" dirty="0" smtClean="0">
                <a:solidFill>
                  <a:schemeClr val="bg1"/>
                </a:solidFill>
              </a:rPr>
              <a:t>Site fécondation</a:t>
            </a:r>
            <a:endParaRPr lang="fr-BE" sz="2200" dirty="0">
              <a:solidFill>
                <a:schemeClr val="bg1"/>
              </a:solidFill>
            </a:endParaRPr>
          </a:p>
        </p:txBody>
      </p:sp>
      <p:sp>
        <p:nvSpPr>
          <p:cNvPr id="12" name="ZoneTexte 11"/>
          <p:cNvSpPr txBox="1"/>
          <p:nvPr/>
        </p:nvSpPr>
        <p:spPr>
          <a:xfrm>
            <a:off x="5292080" y="4044810"/>
            <a:ext cx="3604897" cy="1107996"/>
          </a:xfrm>
          <a:prstGeom prst="rect">
            <a:avLst/>
          </a:prstGeom>
          <a:noFill/>
          <a:ln>
            <a:solidFill>
              <a:schemeClr val="tx1"/>
            </a:solidFill>
          </a:ln>
        </p:spPr>
        <p:txBody>
          <a:bodyPr wrap="none" rtlCol="0">
            <a:spAutoFit/>
          </a:bodyPr>
          <a:lstStyle/>
          <a:p>
            <a:pPr algn="ctr"/>
            <a:r>
              <a:rPr lang="fr-BE" sz="2200" dirty="0" smtClean="0"/>
              <a:t>Libération </a:t>
            </a:r>
            <a:r>
              <a:rPr lang="fr-BE" sz="2200" dirty="0" err="1" smtClean="0"/>
              <a:t>postovulatoire</a:t>
            </a:r>
            <a:r>
              <a:rPr lang="fr-BE" sz="2200" dirty="0" smtClean="0"/>
              <a:t> </a:t>
            </a:r>
          </a:p>
          <a:p>
            <a:pPr algn="ctr"/>
            <a:r>
              <a:rPr lang="fr-BE" sz="2200" dirty="0" smtClean="0"/>
              <a:t>de </a:t>
            </a:r>
            <a:r>
              <a:rPr lang="fr-BE" sz="2200" dirty="0" err="1" smtClean="0"/>
              <a:t>spz</a:t>
            </a:r>
            <a:r>
              <a:rPr lang="fr-BE" sz="2200" dirty="0" smtClean="0"/>
              <a:t> (régulation hormonale </a:t>
            </a:r>
          </a:p>
          <a:p>
            <a:pPr algn="ctr"/>
            <a:r>
              <a:rPr lang="fr-BE" sz="2200" dirty="0" smtClean="0"/>
              <a:t>v. ovarienne/A oviducte</a:t>
            </a:r>
            <a:endParaRPr lang="fr-BE" sz="2200" dirty="0"/>
          </a:p>
        </p:txBody>
      </p:sp>
      <p:cxnSp>
        <p:nvCxnSpPr>
          <p:cNvPr id="13" name="Connecteur droit avec flèche 12"/>
          <p:cNvCxnSpPr/>
          <p:nvPr/>
        </p:nvCxnSpPr>
        <p:spPr>
          <a:xfrm>
            <a:off x="8244408" y="1373180"/>
            <a:ext cx="0" cy="265189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V="1">
            <a:off x="937650" y="2941001"/>
            <a:ext cx="3146303" cy="17768"/>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196931" y="4869160"/>
            <a:ext cx="4784708" cy="769441"/>
          </a:xfrm>
          <a:prstGeom prst="rect">
            <a:avLst/>
          </a:prstGeom>
          <a:noFill/>
          <a:ln>
            <a:solidFill>
              <a:schemeClr val="tx1"/>
            </a:solidFill>
          </a:ln>
        </p:spPr>
        <p:txBody>
          <a:bodyPr wrap="none" rtlCol="0">
            <a:spAutoFit/>
          </a:bodyPr>
          <a:lstStyle/>
          <a:p>
            <a:r>
              <a:rPr lang="fr-BE" sz="2200" dirty="0" smtClean="0"/>
              <a:t>- 30 à 45 min </a:t>
            </a:r>
            <a:r>
              <a:rPr lang="fr-BE" sz="2200" dirty="0" err="1" smtClean="0"/>
              <a:t>postovulation</a:t>
            </a:r>
            <a:endParaRPr lang="fr-BE" sz="2200" dirty="0" smtClean="0"/>
          </a:p>
          <a:p>
            <a:r>
              <a:rPr lang="fr-BE" sz="2200" dirty="0" smtClean="0"/>
              <a:t>- Perte et dispersion des </a:t>
            </a:r>
            <a:r>
              <a:rPr lang="fr-BE" sz="2200" dirty="0" err="1" smtClean="0"/>
              <a:t>cell</a:t>
            </a:r>
            <a:r>
              <a:rPr lang="fr-BE" sz="2200" dirty="0" smtClean="0"/>
              <a:t> du cumulus</a:t>
            </a:r>
            <a:endParaRPr lang="fr-BE" sz="2200" dirty="0"/>
          </a:p>
        </p:txBody>
      </p:sp>
      <p:sp>
        <p:nvSpPr>
          <p:cNvPr id="20" name="ZoneTexte 19"/>
          <p:cNvSpPr txBox="1"/>
          <p:nvPr/>
        </p:nvSpPr>
        <p:spPr>
          <a:xfrm>
            <a:off x="214404" y="2140256"/>
            <a:ext cx="1086452" cy="430887"/>
          </a:xfrm>
          <a:prstGeom prst="rect">
            <a:avLst/>
          </a:prstGeom>
          <a:noFill/>
          <a:ln>
            <a:solidFill>
              <a:schemeClr val="tx1"/>
            </a:solidFill>
          </a:ln>
        </p:spPr>
        <p:txBody>
          <a:bodyPr wrap="none" rtlCol="0">
            <a:spAutoFit/>
          </a:bodyPr>
          <a:lstStyle/>
          <a:p>
            <a:pPr algn="ctr"/>
            <a:r>
              <a:rPr lang="fr-BE" sz="2200" dirty="0" smtClean="0"/>
              <a:t>ovocyte</a:t>
            </a:r>
            <a:endParaRPr lang="fr-BE" sz="2200" dirty="0"/>
          </a:p>
        </p:txBody>
      </p:sp>
      <p:cxnSp>
        <p:nvCxnSpPr>
          <p:cNvPr id="21" name="Connecteur droit avec flèche 20"/>
          <p:cNvCxnSpPr/>
          <p:nvPr/>
        </p:nvCxnSpPr>
        <p:spPr>
          <a:xfrm>
            <a:off x="1475656" y="3045757"/>
            <a:ext cx="0" cy="182340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2" name="Picture 6" descr="Résultat de recherche d'images pour &quot;spermatozoïdes&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398" y="2725032"/>
            <a:ext cx="544252" cy="5282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B72B7A4D-DE3F-4347-BAA7-8C6A48B1DC3D}" type="slidenum">
              <a:rPr lang="fr-BE" smtClean="0"/>
              <a:t>49</a:t>
            </a:fld>
            <a:endParaRPr lang="fr-BE"/>
          </a:p>
        </p:txBody>
      </p:sp>
    </p:spTree>
    <p:extLst>
      <p:ext uri="{BB962C8B-B14F-4D97-AF65-F5344CB8AC3E}">
        <p14:creationId xmlns:p14="http://schemas.microsoft.com/office/powerpoint/2010/main" val="51493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9" grpId="0" animBg="1"/>
      <p:bldP spid="10" grpId="0" animBg="1"/>
      <p:bldP spid="12"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778098"/>
          </a:xfrm>
        </p:spPr>
        <p:txBody>
          <a:bodyPr>
            <a:noAutofit/>
          </a:bodyPr>
          <a:lstStyle/>
          <a:p>
            <a:r>
              <a:rPr lang="fr-BE" sz="2400" dirty="0" smtClean="0">
                <a:solidFill>
                  <a:schemeClr val="bg1"/>
                </a:solidFill>
              </a:rPr>
              <a:t>Evolution de la fécondité et de la fertilité dans les troupeaux laitiers américains de 2003 à 2011</a:t>
            </a:r>
            <a:endParaRPr lang="fr-BE" sz="2400" dirty="0">
              <a:solidFill>
                <a:schemeClr val="bg1"/>
              </a:solidFill>
            </a:endParaRPr>
          </a:p>
        </p:txBody>
      </p:sp>
      <p:pic>
        <p:nvPicPr>
          <p:cNvPr id="3" name="Image 2"/>
          <p:cNvPicPr>
            <a:picLocks noChangeAspect="1"/>
          </p:cNvPicPr>
          <p:nvPr/>
        </p:nvPicPr>
        <p:blipFill>
          <a:blip r:embed="rId2"/>
          <a:stretch>
            <a:fillRect/>
          </a:stretch>
        </p:blipFill>
        <p:spPr>
          <a:xfrm>
            <a:off x="457200" y="1412776"/>
            <a:ext cx="8424936" cy="4679255"/>
          </a:xfrm>
          <a:prstGeom prst="rect">
            <a:avLst/>
          </a:prstGeom>
        </p:spPr>
      </p:pic>
      <p:sp>
        <p:nvSpPr>
          <p:cNvPr id="4" name="Rectangle 3"/>
          <p:cNvSpPr/>
          <p:nvPr/>
        </p:nvSpPr>
        <p:spPr>
          <a:xfrm>
            <a:off x="4381056" y="6486284"/>
            <a:ext cx="4762944" cy="369332"/>
          </a:xfrm>
          <a:prstGeom prst="rect">
            <a:avLst/>
          </a:prstGeom>
        </p:spPr>
        <p:txBody>
          <a:bodyPr wrap="square">
            <a:spAutoFit/>
          </a:bodyPr>
          <a:lstStyle/>
          <a:p>
            <a:r>
              <a:rPr lang="fr-BE" dirty="0">
                <a:solidFill>
                  <a:schemeClr val="bg1">
                    <a:lumMod val="65000"/>
                  </a:schemeClr>
                </a:solidFill>
              </a:rPr>
              <a:t>In </a:t>
            </a:r>
            <a:r>
              <a:rPr lang="fr-BE" dirty="0" err="1">
                <a:solidFill>
                  <a:schemeClr val="bg1">
                    <a:lumMod val="65000"/>
                  </a:schemeClr>
                </a:solidFill>
              </a:rPr>
              <a:t>Bisinotto</a:t>
            </a:r>
            <a:r>
              <a:rPr lang="fr-BE" dirty="0">
                <a:solidFill>
                  <a:schemeClr val="bg1">
                    <a:lumMod val="65000"/>
                  </a:schemeClr>
                </a:solidFill>
              </a:rPr>
              <a:t> et al. Animal 2014, 8,s1, pp151-159.</a:t>
            </a:r>
            <a:endParaRPr lang="fr-BE" dirty="0"/>
          </a:p>
        </p:txBody>
      </p:sp>
      <p:sp>
        <p:nvSpPr>
          <p:cNvPr id="5" name="Espace réservé du numéro de diapositive 4"/>
          <p:cNvSpPr>
            <a:spLocks noGrp="1"/>
          </p:cNvSpPr>
          <p:nvPr>
            <p:ph type="sldNum" sz="quarter" idx="12"/>
          </p:nvPr>
        </p:nvSpPr>
        <p:spPr/>
        <p:txBody>
          <a:bodyPr/>
          <a:lstStyle/>
          <a:p>
            <a:fld id="{B72B7A4D-DE3F-4347-BAA7-8C6A48B1DC3D}" type="slidenum">
              <a:rPr lang="fr-BE" smtClean="0"/>
              <a:t>5</a:t>
            </a:fld>
            <a:endParaRPr lang="fr-BE"/>
          </a:p>
        </p:txBody>
      </p:sp>
    </p:spTree>
    <p:extLst>
      <p:ext uri="{BB962C8B-B14F-4D97-AF65-F5344CB8AC3E}">
        <p14:creationId xmlns:p14="http://schemas.microsoft.com/office/powerpoint/2010/main" val="18886435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Titre article covers sheats 2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127398"/>
            <a:ext cx="8497887" cy="933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04" name="Rectangle 8"/>
          <p:cNvSpPr>
            <a:spLocks noGrp="1" noChangeArrowheads="1"/>
          </p:cNvSpPr>
          <p:nvPr>
            <p:ph type="body" idx="4294967295"/>
          </p:nvPr>
        </p:nvSpPr>
        <p:spPr>
          <a:xfrm>
            <a:off x="468313" y="2243981"/>
            <a:ext cx="8229600" cy="4497387"/>
          </a:xfrm>
          <a:ln>
            <a:solidFill>
              <a:schemeClr val="tx2"/>
            </a:solidFill>
            <a:miter lim="800000"/>
            <a:headEnd/>
            <a:tailEnd/>
          </a:ln>
        </p:spPr>
        <p:txBody>
          <a:bodyPr/>
          <a:lstStyle/>
          <a:p>
            <a:pPr>
              <a:lnSpc>
                <a:spcPct val="90000"/>
              </a:lnSpc>
            </a:pPr>
            <a:r>
              <a:rPr lang="fr-BE" altLang="fr-FR" sz="2200" dirty="0" smtClean="0">
                <a:solidFill>
                  <a:schemeClr val="tx1"/>
                </a:solidFill>
              </a:rPr>
              <a:t>Matériel et méthodes </a:t>
            </a:r>
          </a:p>
          <a:p>
            <a:pPr lvl="1">
              <a:lnSpc>
                <a:spcPct val="90000"/>
              </a:lnSpc>
            </a:pPr>
            <a:r>
              <a:rPr lang="fr-BE" altLang="fr-FR" sz="1800" dirty="0" smtClean="0">
                <a:solidFill>
                  <a:schemeClr val="tx1"/>
                </a:solidFill>
              </a:rPr>
              <a:t>773 vaches laitières en stabulation libre</a:t>
            </a:r>
          </a:p>
          <a:p>
            <a:pPr lvl="1">
              <a:lnSpc>
                <a:spcPct val="90000"/>
              </a:lnSpc>
            </a:pPr>
            <a:r>
              <a:rPr lang="fr-BE" altLang="fr-FR" sz="1800" dirty="0" smtClean="0">
                <a:solidFill>
                  <a:schemeClr val="tx1"/>
                </a:solidFill>
              </a:rPr>
              <a:t>Synchronisation au moyen d’une double injection de </a:t>
            </a:r>
            <a:r>
              <a:rPr lang="fr-BE" altLang="fr-FR" sz="1800" dirty="0" err="1" smtClean="0">
                <a:solidFill>
                  <a:schemeClr val="tx1"/>
                </a:solidFill>
              </a:rPr>
              <a:t>PGF</a:t>
            </a:r>
            <a:r>
              <a:rPr lang="fr-BE" altLang="fr-FR" sz="1800" dirty="0" smtClean="0">
                <a:solidFill>
                  <a:schemeClr val="tx1"/>
                </a:solidFill>
              </a:rPr>
              <a:t> à 14 jours d’intervalle  la 1</a:t>
            </a:r>
            <a:r>
              <a:rPr lang="fr-BE" altLang="fr-FR" sz="1800" baseline="30000" dirty="0" smtClean="0">
                <a:solidFill>
                  <a:schemeClr val="tx1"/>
                </a:solidFill>
              </a:rPr>
              <a:t>ère</a:t>
            </a:r>
            <a:r>
              <a:rPr lang="fr-BE" altLang="fr-FR" sz="1800" dirty="0" smtClean="0">
                <a:solidFill>
                  <a:schemeClr val="tx1"/>
                </a:solidFill>
              </a:rPr>
              <a:t> injection étant pratique 26 jours PP suivies 12 jours plus tard d’un </a:t>
            </a:r>
            <a:r>
              <a:rPr lang="fr-BE" altLang="fr-FR" sz="1800" dirty="0" err="1" smtClean="0">
                <a:solidFill>
                  <a:schemeClr val="tx1"/>
                </a:solidFill>
              </a:rPr>
              <a:t>Ovsynch</a:t>
            </a:r>
            <a:r>
              <a:rPr lang="fr-BE" altLang="fr-FR" sz="1800" dirty="0" smtClean="0">
                <a:solidFill>
                  <a:schemeClr val="tx1"/>
                </a:solidFill>
              </a:rPr>
              <a:t> et d’une IA systématique 16 h plus tard</a:t>
            </a:r>
          </a:p>
          <a:p>
            <a:pPr lvl="1">
              <a:lnSpc>
                <a:spcPct val="90000"/>
              </a:lnSpc>
            </a:pPr>
            <a:r>
              <a:rPr lang="fr-BE" altLang="fr-FR" sz="1800" dirty="0" smtClean="0">
                <a:solidFill>
                  <a:schemeClr val="tx1"/>
                </a:solidFill>
              </a:rPr>
              <a:t>Un seul technicien </a:t>
            </a:r>
          </a:p>
          <a:p>
            <a:pPr lvl="1">
              <a:lnSpc>
                <a:spcPct val="90000"/>
              </a:lnSpc>
            </a:pPr>
            <a:r>
              <a:rPr lang="fr-BE" altLang="fr-FR" sz="1800" dirty="0" smtClean="0">
                <a:solidFill>
                  <a:schemeClr val="tx1"/>
                </a:solidFill>
              </a:rPr>
              <a:t>487 vaches inséminées avec une chemise (</a:t>
            </a:r>
            <a:r>
              <a:rPr lang="fr-BE" altLang="fr-FR" sz="1800" dirty="0" err="1" smtClean="0">
                <a:solidFill>
                  <a:schemeClr val="tx1"/>
                </a:solidFill>
              </a:rPr>
              <a:t>cover</a:t>
            </a:r>
            <a:r>
              <a:rPr lang="fr-BE" altLang="fr-FR" sz="1800" dirty="0" smtClean="0">
                <a:solidFill>
                  <a:schemeClr val="tx1"/>
                </a:solidFill>
              </a:rPr>
              <a:t> </a:t>
            </a:r>
            <a:r>
              <a:rPr lang="fr-BE" altLang="fr-FR" sz="1800" dirty="0" err="1" smtClean="0">
                <a:solidFill>
                  <a:schemeClr val="tx1"/>
                </a:solidFill>
              </a:rPr>
              <a:t>sheat</a:t>
            </a:r>
            <a:r>
              <a:rPr lang="fr-BE" altLang="fr-FR" sz="1800" dirty="0" smtClean="0">
                <a:solidFill>
                  <a:schemeClr val="tx1"/>
                </a:solidFill>
              </a:rPr>
              <a:t>)</a:t>
            </a:r>
          </a:p>
          <a:p>
            <a:pPr lvl="1">
              <a:lnSpc>
                <a:spcPct val="90000"/>
              </a:lnSpc>
            </a:pPr>
            <a:r>
              <a:rPr lang="fr-BE" altLang="fr-FR" sz="1800" dirty="0" smtClean="0">
                <a:solidFill>
                  <a:schemeClr val="tx1"/>
                </a:solidFill>
              </a:rPr>
              <a:t>509 vaches inséminées sans chemise</a:t>
            </a:r>
          </a:p>
          <a:p>
            <a:pPr lvl="1">
              <a:lnSpc>
                <a:spcPct val="90000"/>
              </a:lnSpc>
            </a:pPr>
            <a:r>
              <a:rPr lang="fr-BE" altLang="fr-FR" sz="1800" dirty="0" smtClean="0">
                <a:solidFill>
                  <a:schemeClr val="tx1"/>
                </a:solidFill>
              </a:rPr>
              <a:t>Contrôle bactériologique du pistolet</a:t>
            </a:r>
          </a:p>
          <a:p>
            <a:pPr>
              <a:lnSpc>
                <a:spcPct val="90000"/>
              </a:lnSpc>
            </a:pPr>
            <a:r>
              <a:rPr lang="fr-BE" altLang="fr-FR" sz="2200" dirty="0" smtClean="0">
                <a:solidFill>
                  <a:schemeClr val="tx1"/>
                </a:solidFill>
              </a:rPr>
              <a:t>Résultats </a:t>
            </a:r>
          </a:p>
          <a:p>
            <a:pPr lvl="1">
              <a:lnSpc>
                <a:spcPct val="90000"/>
              </a:lnSpc>
            </a:pPr>
            <a:r>
              <a:rPr lang="fr-BE" altLang="fr-FR" sz="1800" dirty="0" smtClean="0">
                <a:solidFill>
                  <a:schemeClr val="tx1"/>
                </a:solidFill>
              </a:rPr>
              <a:t>Moins de contamination : 65 vs 100 %</a:t>
            </a:r>
          </a:p>
          <a:p>
            <a:pPr lvl="1">
              <a:lnSpc>
                <a:spcPct val="90000"/>
              </a:lnSpc>
            </a:pPr>
            <a:r>
              <a:rPr lang="fr-BE" altLang="fr-FR" sz="1800" dirty="0" smtClean="0">
                <a:solidFill>
                  <a:schemeClr val="tx1"/>
                </a:solidFill>
              </a:rPr>
              <a:t>Taux de gestation total : 42,7 vs 36,1 % (S)</a:t>
            </a:r>
          </a:p>
          <a:p>
            <a:pPr lvl="1">
              <a:lnSpc>
                <a:spcPct val="90000"/>
              </a:lnSpc>
            </a:pPr>
            <a:r>
              <a:rPr lang="fr-BE" altLang="fr-FR" sz="1800" dirty="0" smtClean="0">
                <a:solidFill>
                  <a:schemeClr val="tx1"/>
                </a:solidFill>
              </a:rPr>
              <a:t>Taux de gestation en 1</a:t>
            </a:r>
            <a:r>
              <a:rPr lang="fr-BE" altLang="fr-FR" sz="1800" baseline="30000" dirty="0" smtClean="0">
                <a:solidFill>
                  <a:schemeClr val="tx1"/>
                </a:solidFill>
              </a:rPr>
              <a:t>ère</a:t>
            </a:r>
            <a:r>
              <a:rPr lang="fr-BE" altLang="fr-FR" sz="1800" dirty="0" smtClean="0">
                <a:solidFill>
                  <a:schemeClr val="tx1"/>
                </a:solidFill>
              </a:rPr>
              <a:t> IA : 43,8 vs 43,01 % (NS)</a:t>
            </a:r>
          </a:p>
          <a:p>
            <a:pPr lvl="1">
              <a:lnSpc>
                <a:spcPct val="90000"/>
              </a:lnSpc>
            </a:pPr>
            <a:r>
              <a:rPr lang="fr-BE" altLang="fr-FR" sz="1800" dirty="0" smtClean="0">
                <a:solidFill>
                  <a:schemeClr val="tx1"/>
                </a:solidFill>
              </a:rPr>
              <a:t>Taux de gestation en 2</a:t>
            </a:r>
            <a:r>
              <a:rPr lang="fr-BE" altLang="fr-FR" sz="1800" baseline="30000" dirty="0" smtClean="0">
                <a:solidFill>
                  <a:schemeClr val="tx1"/>
                </a:solidFill>
              </a:rPr>
              <a:t>ème</a:t>
            </a:r>
            <a:r>
              <a:rPr lang="fr-BE" altLang="fr-FR" sz="1800" dirty="0" smtClean="0">
                <a:solidFill>
                  <a:schemeClr val="tx1"/>
                </a:solidFill>
              </a:rPr>
              <a:t> et 3</a:t>
            </a:r>
            <a:r>
              <a:rPr lang="fr-BE" altLang="fr-FR" sz="1800" baseline="30000" dirty="0" smtClean="0">
                <a:solidFill>
                  <a:schemeClr val="tx1"/>
                </a:solidFill>
              </a:rPr>
              <a:t>ème</a:t>
            </a:r>
            <a:r>
              <a:rPr lang="fr-BE" altLang="fr-FR" sz="1800" dirty="0" smtClean="0">
                <a:solidFill>
                  <a:schemeClr val="tx1"/>
                </a:solidFill>
              </a:rPr>
              <a:t> IA : 43,8 vs  32,3 % (S)</a:t>
            </a:r>
          </a:p>
          <a:p>
            <a:pPr lvl="1">
              <a:lnSpc>
                <a:spcPct val="90000"/>
              </a:lnSpc>
            </a:pPr>
            <a:endParaRPr lang="fr-FR" altLang="fr-FR" sz="1800" dirty="0" smtClean="0">
              <a:solidFill>
                <a:schemeClr val="tx1"/>
              </a:solidFill>
            </a:endParaRPr>
          </a:p>
        </p:txBody>
      </p:sp>
      <p:sp>
        <p:nvSpPr>
          <p:cNvPr id="2" name="Rectangle à coins arrondis 1"/>
          <p:cNvSpPr/>
          <p:nvPr/>
        </p:nvSpPr>
        <p:spPr>
          <a:xfrm>
            <a:off x="827584" y="188640"/>
            <a:ext cx="6984776" cy="7147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tLang="fr-FR" sz="2400" dirty="0" smtClean="0">
                <a:solidFill>
                  <a:schemeClr val="bg1"/>
                </a:solidFill>
              </a:rPr>
              <a:t>Impact </a:t>
            </a:r>
            <a:r>
              <a:rPr lang="fr-BE" altLang="fr-FR" sz="2400" dirty="0">
                <a:solidFill>
                  <a:schemeClr val="bg1"/>
                </a:solidFill>
              </a:rPr>
              <a:t>de l’utilisation d’une chemise (</a:t>
            </a:r>
            <a:r>
              <a:rPr lang="fr-BE" altLang="fr-FR" sz="2400" dirty="0" err="1">
                <a:solidFill>
                  <a:schemeClr val="bg1"/>
                </a:solidFill>
              </a:rPr>
              <a:t>cover</a:t>
            </a:r>
            <a:r>
              <a:rPr lang="fr-BE" altLang="fr-FR" sz="2400" dirty="0">
                <a:solidFill>
                  <a:schemeClr val="bg1"/>
                </a:solidFill>
              </a:rPr>
              <a:t> </a:t>
            </a:r>
            <a:r>
              <a:rPr lang="fr-BE" altLang="fr-FR" sz="2400" dirty="0" err="1">
                <a:solidFill>
                  <a:schemeClr val="bg1"/>
                </a:solidFill>
              </a:rPr>
              <a:t>sheat</a:t>
            </a:r>
            <a:r>
              <a:rPr lang="fr-BE" altLang="fr-FR" sz="2400" dirty="0">
                <a:solidFill>
                  <a:schemeClr val="bg1"/>
                </a:solidFill>
              </a:rPr>
              <a:t>)</a:t>
            </a:r>
            <a:endParaRPr lang="fr-BE" sz="2400" dirty="0">
              <a:solidFill>
                <a:schemeClr val="bg1"/>
              </a:solidFill>
            </a:endParaRPr>
          </a:p>
        </p:txBody>
      </p:sp>
      <p:sp>
        <p:nvSpPr>
          <p:cNvPr id="3" name="Espace réservé du numéro de diapositive 2"/>
          <p:cNvSpPr>
            <a:spLocks noGrp="1"/>
          </p:cNvSpPr>
          <p:nvPr>
            <p:ph type="sldNum" sz="quarter" idx="12"/>
          </p:nvPr>
        </p:nvSpPr>
        <p:spPr/>
        <p:txBody>
          <a:bodyPr/>
          <a:lstStyle/>
          <a:p>
            <a:fld id="{B72B7A4D-DE3F-4347-BAA7-8C6A48B1DC3D}" type="slidenum">
              <a:rPr lang="fr-BE" smtClean="0"/>
              <a:t>50</a:t>
            </a:fld>
            <a:endParaRPr lang="fr-BE"/>
          </a:p>
        </p:txBody>
      </p:sp>
      <p:sp>
        <p:nvSpPr>
          <p:cNvPr id="4" name="Rectangle à coins arrondis 3"/>
          <p:cNvSpPr/>
          <p:nvPr/>
        </p:nvSpPr>
        <p:spPr>
          <a:xfrm>
            <a:off x="1259632" y="6165304"/>
            <a:ext cx="5328592"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ustDataLst>
      <p:tags r:id="rId1"/>
    </p:custDataLst>
    <p:extLst>
      <p:ext uri="{BB962C8B-B14F-4D97-AF65-F5344CB8AC3E}">
        <p14:creationId xmlns:p14="http://schemas.microsoft.com/office/powerpoint/2010/main" val="142956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22175" y="1247056"/>
            <a:ext cx="8645649" cy="4752528"/>
          </a:xfrm>
          <a:prstGeom prst="rect">
            <a:avLst/>
          </a:prstGeom>
        </p:spPr>
      </p:pic>
      <p:sp>
        <p:nvSpPr>
          <p:cNvPr id="4" name="Rectangle 3"/>
          <p:cNvSpPr/>
          <p:nvPr/>
        </p:nvSpPr>
        <p:spPr>
          <a:xfrm>
            <a:off x="4544999" y="6305522"/>
            <a:ext cx="3156120" cy="369332"/>
          </a:xfrm>
          <a:prstGeom prst="rect">
            <a:avLst/>
          </a:prstGeom>
        </p:spPr>
        <p:txBody>
          <a:bodyPr wrap="none">
            <a:spAutoFit/>
          </a:bodyPr>
          <a:lstStyle/>
          <a:p>
            <a:r>
              <a:rPr lang="fr-BE" dirty="0" err="1">
                <a:solidFill>
                  <a:schemeClr val="bg1">
                    <a:lumMod val="65000"/>
                  </a:schemeClr>
                </a:solidFill>
              </a:rPr>
              <a:t>Dransfield</a:t>
            </a:r>
            <a:r>
              <a:rPr lang="fr-BE" dirty="0">
                <a:solidFill>
                  <a:schemeClr val="bg1">
                    <a:lumMod val="65000"/>
                  </a:schemeClr>
                </a:solidFill>
              </a:rPr>
              <a:t> et al. J </a:t>
            </a:r>
            <a:r>
              <a:rPr lang="fr-BE" dirty="0" err="1">
                <a:solidFill>
                  <a:schemeClr val="bg1">
                    <a:lumMod val="65000"/>
                  </a:schemeClr>
                </a:solidFill>
              </a:rPr>
              <a:t>Dairy</a:t>
            </a:r>
            <a:r>
              <a:rPr lang="fr-BE" dirty="0">
                <a:solidFill>
                  <a:schemeClr val="bg1">
                    <a:lumMod val="65000"/>
                  </a:schemeClr>
                </a:solidFill>
              </a:rPr>
              <a:t> </a:t>
            </a:r>
            <a:r>
              <a:rPr lang="fr-BE" dirty="0" err="1">
                <a:solidFill>
                  <a:schemeClr val="bg1">
                    <a:lumMod val="65000"/>
                  </a:schemeClr>
                </a:solidFill>
              </a:rPr>
              <a:t>Sci</a:t>
            </a:r>
            <a:r>
              <a:rPr lang="fr-BE" dirty="0">
                <a:solidFill>
                  <a:schemeClr val="bg1">
                    <a:lumMod val="65000"/>
                  </a:schemeClr>
                </a:solidFill>
              </a:rPr>
              <a:t> 1994</a:t>
            </a:r>
          </a:p>
        </p:txBody>
      </p:sp>
      <p:sp>
        <p:nvSpPr>
          <p:cNvPr id="5" name="Rectangle à coins arrondis 4"/>
          <p:cNvSpPr/>
          <p:nvPr/>
        </p:nvSpPr>
        <p:spPr>
          <a:xfrm>
            <a:off x="107504" y="188640"/>
            <a:ext cx="842493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a:t>Effet sur le taux de gestation du </a:t>
            </a:r>
            <a:r>
              <a:rPr lang="fr-BE" sz="2400" dirty="0" smtClean="0"/>
              <a:t>MOMENT de </a:t>
            </a:r>
            <a:r>
              <a:rPr lang="fr-BE" sz="2400" dirty="0"/>
              <a:t>l’IA (n=2661) </a:t>
            </a:r>
          </a:p>
          <a:p>
            <a:r>
              <a:rPr lang="fr-BE" sz="2400" dirty="0"/>
              <a:t>par rapport au début de l’</a:t>
            </a:r>
            <a:r>
              <a:rPr lang="fr-BE" sz="2400" dirty="0" err="1"/>
              <a:t>oestrus</a:t>
            </a:r>
            <a:r>
              <a:rPr lang="fr-BE" sz="2400" dirty="0"/>
              <a:t> identifié par </a:t>
            </a:r>
            <a:r>
              <a:rPr lang="fr-BE" sz="2400" dirty="0" err="1"/>
              <a:t>Heatwatch</a:t>
            </a:r>
            <a:endParaRPr lang="fr-BE" sz="2400" dirty="0"/>
          </a:p>
        </p:txBody>
      </p:sp>
      <p:sp>
        <p:nvSpPr>
          <p:cNvPr id="6" name="Rectangle 5"/>
          <p:cNvSpPr/>
          <p:nvPr/>
        </p:nvSpPr>
        <p:spPr>
          <a:xfrm>
            <a:off x="2843808" y="1484784"/>
            <a:ext cx="2664296" cy="1296144"/>
          </a:xfrm>
          <a:prstGeom prst="rect">
            <a:avLst/>
          </a:prstGeom>
          <a:solidFill>
            <a:schemeClr val="accent2">
              <a:lumMod val="60000"/>
              <a:lumOff val="40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Rectangle 6"/>
          <p:cNvSpPr/>
          <p:nvPr/>
        </p:nvSpPr>
        <p:spPr>
          <a:xfrm>
            <a:off x="5796136" y="3083260"/>
            <a:ext cx="2880320" cy="1353852"/>
          </a:xfrm>
          <a:prstGeom prst="rect">
            <a:avLst/>
          </a:prstGeom>
          <a:solidFill>
            <a:schemeClr val="accent2">
              <a:lumMod val="60000"/>
              <a:lumOff val="40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ZoneTexte 7"/>
          <p:cNvSpPr txBox="1"/>
          <p:nvPr/>
        </p:nvSpPr>
        <p:spPr>
          <a:xfrm>
            <a:off x="5508104" y="1494396"/>
            <a:ext cx="2731325" cy="369332"/>
          </a:xfrm>
          <a:prstGeom prst="rect">
            <a:avLst/>
          </a:prstGeom>
          <a:noFill/>
        </p:spPr>
        <p:txBody>
          <a:bodyPr wrap="none" rtlCol="0">
            <a:spAutoFit/>
          </a:bodyPr>
          <a:lstStyle/>
          <a:p>
            <a:r>
              <a:rPr lang="fr-BE" dirty="0" smtClean="0"/>
              <a:t>Augmentation significative </a:t>
            </a:r>
            <a:endParaRPr lang="fr-BE" dirty="0"/>
          </a:p>
        </p:txBody>
      </p:sp>
      <p:sp>
        <p:nvSpPr>
          <p:cNvPr id="9" name="ZoneTexte 8"/>
          <p:cNvSpPr txBox="1"/>
          <p:nvPr/>
        </p:nvSpPr>
        <p:spPr>
          <a:xfrm>
            <a:off x="5870633" y="2675120"/>
            <a:ext cx="2441822" cy="369332"/>
          </a:xfrm>
          <a:prstGeom prst="rect">
            <a:avLst/>
          </a:prstGeom>
          <a:noFill/>
        </p:spPr>
        <p:txBody>
          <a:bodyPr wrap="none" rtlCol="0">
            <a:spAutoFit/>
          </a:bodyPr>
          <a:lstStyle/>
          <a:p>
            <a:r>
              <a:rPr lang="fr-BE" dirty="0" smtClean="0"/>
              <a:t>Diminution significative </a:t>
            </a:r>
            <a:endParaRPr lang="fr-BE" dirty="0"/>
          </a:p>
        </p:txBody>
      </p:sp>
      <p:pic>
        <p:nvPicPr>
          <p:cNvPr id="1026" name="Picture 2" descr="Résultat de recherche d'images pour &quot;heatwatch&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3994" y="244875"/>
            <a:ext cx="1296921" cy="80193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B72B7A4D-DE3F-4347-BAA7-8C6A48B1DC3D}" type="slidenum">
              <a:rPr lang="fr-BE" smtClean="0"/>
              <a:t>51</a:t>
            </a:fld>
            <a:endParaRPr lang="fr-BE"/>
          </a:p>
        </p:txBody>
      </p:sp>
    </p:spTree>
    <p:extLst>
      <p:ext uri="{BB962C8B-B14F-4D97-AF65-F5344CB8AC3E}">
        <p14:creationId xmlns:p14="http://schemas.microsoft.com/office/powerpoint/2010/main" val="298190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115508" y="188640"/>
            <a:ext cx="8928992" cy="1161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a:t>Effet sur le </a:t>
            </a:r>
            <a:r>
              <a:rPr lang="fr-BE" sz="2400" dirty="0" smtClean="0"/>
              <a:t>% de </a:t>
            </a:r>
            <a:r>
              <a:rPr lang="fr-BE" sz="2400" dirty="0"/>
              <a:t>gestation du </a:t>
            </a:r>
            <a:r>
              <a:rPr lang="fr-BE" sz="2400" dirty="0" smtClean="0"/>
              <a:t>MOMENT de </a:t>
            </a:r>
            <a:r>
              <a:rPr lang="fr-BE" sz="2400" dirty="0"/>
              <a:t>l’IA (</a:t>
            </a:r>
            <a:r>
              <a:rPr lang="fr-BE" sz="2400" dirty="0" smtClean="0"/>
              <a:t>n=2640) par </a:t>
            </a:r>
            <a:r>
              <a:rPr lang="fr-BE" sz="2400" dirty="0"/>
              <a:t>rapport au début de l’</a:t>
            </a:r>
            <a:r>
              <a:rPr lang="fr-BE" sz="2400" dirty="0" err="1"/>
              <a:t>oestrus</a:t>
            </a:r>
            <a:r>
              <a:rPr lang="fr-BE" sz="2400" dirty="0"/>
              <a:t> identifié par </a:t>
            </a:r>
            <a:r>
              <a:rPr lang="fr-BE" sz="2400" dirty="0" smtClean="0"/>
              <a:t>détection visuelle 2 fois par jour</a:t>
            </a:r>
            <a:endParaRPr lang="fr-BE" sz="2400" dirty="0"/>
          </a:p>
        </p:txBody>
      </p:sp>
      <p:sp>
        <p:nvSpPr>
          <p:cNvPr id="6" name="Rectangle 5"/>
          <p:cNvSpPr/>
          <p:nvPr/>
        </p:nvSpPr>
        <p:spPr>
          <a:xfrm>
            <a:off x="1403648" y="2276872"/>
            <a:ext cx="7200800" cy="1152128"/>
          </a:xfrm>
          <a:prstGeom prst="rect">
            <a:avLst/>
          </a:prstGeom>
          <a:solidFill>
            <a:schemeClr val="accent2">
              <a:lumMod val="60000"/>
              <a:lumOff val="40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ZoneTexte 7"/>
          <p:cNvSpPr txBox="1"/>
          <p:nvPr/>
        </p:nvSpPr>
        <p:spPr>
          <a:xfrm>
            <a:off x="5220072" y="1772816"/>
            <a:ext cx="2999732" cy="369332"/>
          </a:xfrm>
          <a:prstGeom prst="rect">
            <a:avLst/>
          </a:prstGeom>
          <a:noFill/>
        </p:spPr>
        <p:txBody>
          <a:bodyPr wrap="none" rtlCol="0">
            <a:spAutoFit/>
          </a:bodyPr>
          <a:lstStyle/>
          <a:p>
            <a:r>
              <a:rPr lang="fr-BE" dirty="0" smtClean="0"/>
              <a:t>Pas de différence significative </a:t>
            </a:r>
            <a:endParaRPr lang="fr-BE" dirty="0"/>
          </a:p>
        </p:txBody>
      </p:sp>
      <p:graphicFrame>
        <p:nvGraphicFramePr>
          <p:cNvPr id="11" name="Graphique 10"/>
          <p:cNvGraphicFramePr>
            <a:graphicFrameLocks/>
          </p:cNvGraphicFramePr>
          <p:nvPr>
            <p:extLst>
              <p:ext uri="{D42A27DB-BD31-4B8C-83A1-F6EECF244321}">
                <p14:modId xmlns:p14="http://schemas.microsoft.com/office/powerpoint/2010/main" val="3138266883"/>
              </p:ext>
            </p:extLst>
          </p:nvPr>
        </p:nvGraphicFramePr>
        <p:xfrm>
          <a:off x="0" y="1593545"/>
          <a:ext cx="8568952" cy="5168603"/>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p:cNvSpPr/>
          <p:nvPr/>
        </p:nvSpPr>
        <p:spPr>
          <a:xfrm>
            <a:off x="5019123" y="6381328"/>
            <a:ext cx="2541658" cy="369332"/>
          </a:xfrm>
          <a:prstGeom prst="rect">
            <a:avLst/>
          </a:prstGeom>
        </p:spPr>
        <p:txBody>
          <a:bodyPr wrap="none">
            <a:spAutoFit/>
          </a:bodyPr>
          <a:lstStyle/>
          <a:p>
            <a:r>
              <a:rPr lang="fr-BE" dirty="0" err="1" smtClean="0">
                <a:solidFill>
                  <a:schemeClr val="bg1">
                    <a:lumMod val="65000"/>
                  </a:schemeClr>
                </a:solidFill>
              </a:rPr>
              <a:t>Gwazdauskas</a:t>
            </a:r>
            <a:r>
              <a:rPr lang="fr-BE" dirty="0" smtClean="0">
                <a:solidFill>
                  <a:schemeClr val="bg1">
                    <a:lumMod val="65000"/>
                  </a:schemeClr>
                </a:solidFill>
              </a:rPr>
              <a:t> et al. 1986)</a:t>
            </a:r>
            <a:endParaRPr lang="fr-BE" dirty="0">
              <a:solidFill>
                <a:schemeClr val="bg1">
                  <a:lumMod val="65000"/>
                </a:schemeClr>
              </a:solidFill>
            </a:endParaRPr>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52</a:t>
            </a:fld>
            <a:endParaRPr lang="fr-BE"/>
          </a:p>
        </p:txBody>
      </p:sp>
    </p:spTree>
    <p:extLst>
      <p:ext uri="{BB962C8B-B14F-4D97-AF65-F5344CB8AC3E}">
        <p14:creationId xmlns:p14="http://schemas.microsoft.com/office/powerpoint/2010/main" val="239565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body" idx="1"/>
          </p:nvPr>
        </p:nvSpPr>
        <p:spPr>
          <a:xfrm>
            <a:off x="493204" y="2564904"/>
            <a:ext cx="8229600" cy="2232025"/>
          </a:xfrm>
          <a:ln>
            <a:solidFill>
              <a:schemeClr val="tx1"/>
            </a:solidFill>
            <a:miter lim="800000"/>
            <a:headEnd/>
            <a:tailEnd/>
          </a:ln>
        </p:spPr>
        <p:txBody>
          <a:bodyPr>
            <a:normAutofit fontScale="85000" lnSpcReduction="10000"/>
          </a:bodyPr>
          <a:lstStyle/>
          <a:p>
            <a:pPr>
              <a:buFont typeface="Mistral" panose="03090702030407020403" pitchFamily="66" charset="0"/>
              <a:buNone/>
            </a:pPr>
            <a:r>
              <a:rPr lang="fr-FR" altLang="fr-FR" smtClean="0"/>
              <a:t>     </a:t>
            </a:r>
            <a:r>
              <a:rPr lang="fr-FR" altLang="fr-FR" smtClean="0">
                <a:solidFill>
                  <a:srgbClr val="FF0000"/>
                </a:solidFill>
              </a:rPr>
              <a:t>Il faut adapter la politique d’IA à la qualité de la détection des chaleurs de l’éleveur</a:t>
            </a:r>
          </a:p>
          <a:p>
            <a:pPr lvl="1"/>
            <a:r>
              <a:rPr lang="fr-FR" altLang="fr-FR" smtClean="0"/>
              <a:t>Si détection optimale du début de la détection : AM-PM</a:t>
            </a:r>
          </a:p>
          <a:p>
            <a:pPr lvl="1"/>
            <a:r>
              <a:rPr lang="fr-FR" altLang="fr-FR" smtClean="0"/>
              <a:t>Si qualité de la détection insuffisante : IA 4 à 12 h après la détection</a:t>
            </a:r>
          </a:p>
        </p:txBody>
      </p:sp>
      <p:pic>
        <p:nvPicPr>
          <p:cNvPr id="66564" name="Picture 4" descr="Titre article Roelofs 20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188640"/>
            <a:ext cx="4392488" cy="21750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2411760" y="5013176"/>
            <a:ext cx="4680520" cy="1569660"/>
          </a:xfrm>
          <a:prstGeom prst="rect">
            <a:avLst/>
          </a:prstGeom>
          <a:solidFill>
            <a:srgbClr val="C00000"/>
          </a:solidFill>
          <a:ln>
            <a:solidFill>
              <a:schemeClr val="tx1"/>
            </a:solidFill>
          </a:ln>
        </p:spPr>
        <p:txBody>
          <a:bodyPr wrap="square">
            <a:spAutoFit/>
          </a:bodyPr>
          <a:lstStyle/>
          <a:p>
            <a:pPr algn="ctr">
              <a:defRPr/>
            </a:pPr>
            <a:r>
              <a:rPr lang="fr-BE" sz="2400" dirty="0">
                <a:solidFill>
                  <a:schemeClr val="bg1"/>
                </a:solidFill>
                <a:latin typeface="Arial Narrow" panose="020B0606020202030204" pitchFamily="34" charset="0"/>
                <a:cs typeface="Arial" panose="020B0604020202020204" pitchFamily="34" charset="0"/>
              </a:rPr>
              <a:t>Moment optimal d’IA  :</a:t>
            </a:r>
          </a:p>
          <a:p>
            <a:pPr algn="ctr">
              <a:defRPr/>
            </a:pPr>
            <a:r>
              <a:rPr lang="fr-BE" sz="2400" dirty="0">
                <a:solidFill>
                  <a:schemeClr val="bg1"/>
                </a:solidFill>
                <a:latin typeface="Arial Narrow" panose="020B0606020202030204" pitchFamily="34" charset="0"/>
                <a:cs typeface="Arial" panose="020B0604020202020204" pitchFamily="34" charset="0"/>
              </a:rPr>
              <a:t>6 à 18 h après début </a:t>
            </a:r>
            <a:r>
              <a:rPr lang="fr-BE" sz="2400" dirty="0" err="1">
                <a:solidFill>
                  <a:schemeClr val="bg1"/>
                </a:solidFill>
                <a:latin typeface="Arial Narrow" panose="020B0606020202030204" pitchFamily="34" charset="0"/>
                <a:cs typeface="Arial" panose="020B0604020202020204" pitchFamily="34" charset="0"/>
              </a:rPr>
              <a:t>oestrus</a:t>
            </a:r>
            <a:endParaRPr lang="fr-BE" sz="2400" dirty="0">
              <a:solidFill>
                <a:schemeClr val="bg1"/>
              </a:solidFill>
              <a:latin typeface="Arial Narrow" panose="020B0606020202030204" pitchFamily="34" charset="0"/>
              <a:cs typeface="Arial" panose="020B0604020202020204" pitchFamily="34" charset="0"/>
            </a:endParaRPr>
          </a:p>
          <a:p>
            <a:pPr algn="ctr">
              <a:defRPr/>
            </a:pPr>
            <a:r>
              <a:rPr lang="fr-BE" sz="2400" dirty="0">
                <a:solidFill>
                  <a:schemeClr val="bg1"/>
                </a:solidFill>
                <a:latin typeface="Arial Narrow" panose="020B0606020202030204" pitchFamily="34" charset="0"/>
                <a:cs typeface="Arial" panose="020B0604020202020204" pitchFamily="34" charset="0"/>
              </a:rPr>
              <a:t>8 à 16 h après pic de LH</a:t>
            </a:r>
          </a:p>
          <a:p>
            <a:pPr algn="ctr">
              <a:defRPr/>
            </a:pPr>
            <a:r>
              <a:rPr lang="fr-BE" sz="2400" dirty="0">
                <a:solidFill>
                  <a:schemeClr val="bg1"/>
                </a:solidFill>
                <a:latin typeface="Arial Narrow" panose="020B0606020202030204" pitchFamily="34" charset="0"/>
                <a:cs typeface="Arial" panose="020B0604020202020204" pitchFamily="34" charset="0"/>
              </a:rPr>
              <a:t>24 à 4 h avant ovulation </a:t>
            </a:r>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53</a:t>
            </a:fld>
            <a:endParaRPr lang="fr-BE"/>
          </a:p>
        </p:txBody>
      </p:sp>
    </p:spTree>
    <p:custDataLst>
      <p:tags r:id="rId1"/>
    </p:custDataLst>
    <p:extLst>
      <p:ext uri="{BB962C8B-B14F-4D97-AF65-F5344CB8AC3E}">
        <p14:creationId xmlns:p14="http://schemas.microsoft.com/office/powerpoint/2010/main" val="273769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76056" y="6472779"/>
            <a:ext cx="2903424" cy="369332"/>
          </a:xfrm>
          <a:prstGeom prst="rect">
            <a:avLst/>
          </a:prstGeom>
        </p:spPr>
        <p:txBody>
          <a:bodyPr wrap="none">
            <a:spAutoFit/>
          </a:bodyPr>
          <a:lstStyle/>
          <a:p>
            <a:r>
              <a:rPr lang="fr-BE" dirty="0" err="1" smtClean="0">
                <a:solidFill>
                  <a:schemeClr val="bg1">
                    <a:lumMod val="65000"/>
                  </a:schemeClr>
                </a:solidFill>
              </a:rPr>
              <a:t>Senger</a:t>
            </a:r>
            <a:r>
              <a:rPr lang="fr-BE" dirty="0" smtClean="0">
                <a:solidFill>
                  <a:schemeClr val="bg1">
                    <a:lumMod val="65000"/>
                  </a:schemeClr>
                </a:solidFill>
              </a:rPr>
              <a:t>  </a:t>
            </a:r>
            <a:r>
              <a:rPr lang="fr-BE" dirty="0">
                <a:solidFill>
                  <a:schemeClr val="bg1">
                    <a:lumMod val="65000"/>
                  </a:schemeClr>
                </a:solidFill>
              </a:rPr>
              <a:t>et al. J </a:t>
            </a:r>
            <a:r>
              <a:rPr lang="fr-BE" dirty="0" err="1">
                <a:solidFill>
                  <a:schemeClr val="bg1">
                    <a:lumMod val="65000"/>
                  </a:schemeClr>
                </a:solidFill>
              </a:rPr>
              <a:t>A</a:t>
            </a:r>
            <a:r>
              <a:rPr lang="fr-BE" dirty="0" err="1" smtClean="0">
                <a:solidFill>
                  <a:schemeClr val="bg1">
                    <a:lumMod val="65000"/>
                  </a:schemeClr>
                </a:solidFill>
              </a:rPr>
              <a:t>nim</a:t>
            </a:r>
            <a:r>
              <a:rPr lang="fr-BE" dirty="0" smtClean="0">
                <a:solidFill>
                  <a:schemeClr val="bg1">
                    <a:lumMod val="65000"/>
                  </a:schemeClr>
                </a:solidFill>
              </a:rPr>
              <a:t> </a:t>
            </a:r>
            <a:r>
              <a:rPr lang="fr-BE" dirty="0" err="1">
                <a:solidFill>
                  <a:schemeClr val="bg1">
                    <a:lumMod val="65000"/>
                  </a:schemeClr>
                </a:solidFill>
              </a:rPr>
              <a:t>Sci</a:t>
            </a:r>
            <a:r>
              <a:rPr lang="fr-BE" dirty="0">
                <a:solidFill>
                  <a:schemeClr val="bg1">
                    <a:lumMod val="65000"/>
                  </a:schemeClr>
                </a:solidFill>
              </a:rPr>
              <a:t> </a:t>
            </a:r>
            <a:r>
              <a:rPr lang="fr-BE" dirty="0" smtClean="0">
                <a:solidFill>
                  <a:schemeClr val="bg1">
                    <a:lumMod val="65000"/>
                  </a:schemeClr>
                </a:solidFill>
              </a:rPr>
              <a:t>1988</a:t>
            </a:r>
            <a:endParaRPr lang="fr-BE" dirty="0">
              <a:solidFill>
                <a:schemeClr val="bg1">
                  <a:lumMod val="65000"/>
                </a:schemeClr>
              </a:solidFill>
            </a:endParaRPr>
          </a:p>
        </p:txBody>
      </p:sp>
      <p:sp>
        <p:nvSpPr>
          <p:cNvPr id="5" name="Rectangle à coins arrondis 4"/>
          <p:cNvSpPr/>
          <p:nvPr/>
        </p:nvSpPr>
        <p:spPr>
          <a:xfrm>
            <a:off x="251519" y="332656"/>
            <a:ext cx="8784977"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a:t>Effet </a:t>
            </a:r>
            <a:r>
              <a:rPr lang="fr-BE" sz="2400" dirty="0" smtClean="0"/>
              <a:t>du SITE (Corps vs 2 cornes) d’IA sur taux </a:t>
            </a:r>
            <a:r>
              <a:rPr lang="fr-BE" sz="2400" dirty="0"/>
              <a:t>de gestation </a:t>
            </a:r>
            <a:r>
              <a:rPr lang="fr-BE" sz="2400" dirty="0" smtClean="0"/>
              <a:t>(n=4.178)</a:t>
            </a:r>
          </a:p>
          <a:p>
            <a:r>
              <a:rPr lang="fr-BE" sz="2400" dirty="0" smtClean="0"/>
              <a:t>4 troupeaux de vaches laitières</a:t>
            </a:r>
            <a:endParaRPr lang="fr-BE" sz="2400" dirty="0"/>
          </a:p>
        </p:txBody>
      </p:sp>
      <p:sp>
        <p:nvSpPr>
          <p:cNvPr id="9" name="ZoneTexte 8"/>
          <p:cNvSpPr txBox="1"/>
          <p:nvPr/>
        </p:nvSpPr>
        <p:spPr>
          <a:xfrm>
            <a:off x="6231408" y="1300119"/>
            <a:ext cx="2416367" cy="369332"/>
          </a:xfrm>
          <a:prstGeom prst="rect">
            <a:avLst/>
          </a:prstGeom>
          <a:noFill/>
        </p:spPr>
        <p:txBody>
          <a:bodyPr wrap="none" rtlCol="0">
            <a:spAutoFit/>
          </a:bodyPr>
          <a:lstStyle/>
          <a:p>
            <a:r>
              <a:rPr lang="fr-BE" dirty="0" smtClean="0"/>
              <a:t>Différence  significative </a:t>
            </a:r>
            <a:endParaRPr lang="fr-BE" dirty="0"/>
          </a:p>
        </p:txBody>
      </p:sp>
      <p:graphicFrame>
        <p:nvGraphicFramePr>
          <p:cNvPr id="10" name="Graphique 9"/>
          <p:cNvGraphicFramePr>
            <a:graphicFrameLocks/>
          </p:cNvGraphicFramePr>
          <p:nvPr>
            <p:extLst>
              <p:ext uri="{D42A27DB-BD31-4B8C-83A1-F6EECF244321}">
                <p14:modId xmlns:p14="http://schemas.microsoft.com/office/powerpoint/2010/main" val="3025575451"/>
              </p:ext>
            </p:extLst>
          </p:nvPr>
        </p:nvGraphicFramePr>
        <p:xfrm>
          <a:off x="251519" y="1484785"/>
          <a:ext cx="8280921"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p:cNvSpPr/>
          <p:nvPr/>
        </p:nvSpPr>
        <p:spPr>
          <a:xfrm>
            <a:off x="2051720" y="1772816"/>
            <a:ext cx="6480720" cy="792088"/>
          </a:xfrm>
          <a:prstGeom prst="rect">
            <a:avLst/>
          </a:prstGeom>
          <a:solidFill>
            <a:schemeClr val="accent2">
              <a:lumMod val="60000"/>
              <a:lumOff val="40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54</a:t>
            </a:fld>
            <a:endParaRPr lang="fr-BE"/>
          </a:p>
        </p:txBody>
      </p:sp>
    </p:spTree>
    <p:extLst>
      <p:ext uri="{BB962C8B-B14F-4D97-AF65-F5344CB8AC3E}">
        <p14:creationId xmlns:p14="http://schemas.microsoft.com/office/powerpoint/2010/main" val="140572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09886" y="6350214"/>
            <a:ext cx="4151073" cy="369332"/>
          </a:xfrm>
          <a:prstGeom prst="rect">
            <a:avLst/>
          </a:prstGeom>
        </p:spPr>
        <p:txBody>
          <a:bodyPr wrap="none">
            <a:spAutoFit/>
          </a:bodyPr>
          <a:lstStyle/>
          <a:p>
            <a:r>
              <a:rPr lang="fr-BE" dirty="0" smtClean="0">
                <a:solidFill>
                  <a:schemeClr val="bg1">
                    <a:lumMod val="65000"/>
                  </a:schemeClr>
                </a:solidFill>
              </a:rPr>
              <a:t>Mc </a:t>
            </a:r>
            <a:r>
              <a:rPr lang="fr-BE" dirty="0" err="1" smtClean="0">
                <a:solidFill>
                  <a:schemeClr val="bg1">
                    <a:lumMod val="65000"/>
                  </a:schemeClr>
                </a:solidFill>
              </a:rPr>
              <a:t>Kenna</a:t>
            </a:r>
            <a:r>
              <a:rPr lang="fr-BE" dirty="0" smtClean="0">
                <a:solidFill>
                  <a:schemeClr val="bg1">
                    <a:lumMod val="65000"/>
                  </a:schemeClr>
                </a:solidFill>
              </a:rPr>
              <a:t> et Lenz J </a:t>
            </a:r>
            <a:r>
              <a:rPr lang="fr-BE" dirty="0" err="1" smtClean="0">
                <a:solidFill>
                  <a:schemeClr val="bg1">
                    <a:lumMod val="65000"/>
                  </a:schemeClr>
                </a:solidFill>
              </a:rPr>
              <a:t>Dairy</a:t>
            </a:r>
            <a:r>
              <a:rPr lang="fr-BE" dirty="0" smtClean="0">
                <a:solidFill>
                  <a:schemeClr val="bg1">
                    <a:lumMod val="65000"/>
                  </a:schemeClr>
                </a:solidFill>
              </a:rPr>
              <a:t> </a:t>
            </a:r>
            <a:r>
              <a:rPr lang="fr-BE" dirty="0" err="1" smtClean="0">
                <a:solidFill>
                  <a:schemeClr val="bg1">
                    <a:lumMod val="65000"/>
                  </a:schemeClr>
                </a:solidFill>
              </a:rPr>
              <a:t>Sci</a:t>
            </a:r>
            <a:r>
              <a:rPr lang="fr-BE" dirty="0" smtClean="0">
                <a:solidFill>
                  <a:schemeClr val="bg1">
                    <a:lumMod val="65000"/>
                  </a:schemeClr>
                </a:solidFill>
              </a:rPr>
              <a:t> 1990 73 1779</a:t>
            </a:r>
            <a:endParaRPr lang="fr-BE" dirty="0">
              <a:solidFill>
                <a:schemeClr val="bg1">
                  <a:lumMod val="65000"/>
                </a:schemeClr>
              </a:solidFill>
            </a:endParaRPr>
          </a:p>
        </p:txBody>
      </p:sp>
      <p:sp>
        <p:nvSpPr>
          <p:cNvPr id="5" name="Rectangle à coins arrondis 4"/>
          <p:cNvSpPr/>
          <p:nvPr/>
        </p:nvSpPr>
        <p:spPr>
          <a:xfrm>
            <a:off x="251519" y="332656"/>
            <a:ext cx="8784977"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a:t>Effet </a:t>
            </a:r>
            <a:r>
              <a:rPr lang="fr-BE" sz="2400" dirty="0" smtClean="0"/>
              <a:t>du SITE (Corps vs cornes) d’IA sur taux </a:t>
            </a:r>
            <a:r>
              <a:rPr lang="fr-BE" sz="2400" dirty="0"/>
              <a:t>de gestation </a:t>
            </a:r>
            <a:r>
              <a:rPr lang="fr-BE" sz="2400" dirty="0" smtClean="0"/>
              <a:t>(n=6.003)</a:t>
            </a:r>
          </a:p>
        </p:txBody>
      </p:sp>
      <p:graphicFrame>
        <p:nvGraphicFramePr>
          <p:cNvPr id="7" name="Graphique 6"/>
          <p:cNvGraphicFramePr>
            <a:graphicFrameLocks/>
          </p:cNvGraphicFramePr>
          <p:nvPr>
            <p:extLst>
              <p:ext uri="{D42A27DB-BD31-4B8C-83A1-F6EECF244321}">
                <p14:modId xmlns:p14="http://schemas.microsoft.com/office/powerpoint/2010/main" val="2178873186"/>
              </p:ext>
            </p:extLst>
          </p:nvPr>
        </p:nvGraphicFramePr>
        <p:xfrm>
          <a:off x="1220464" y="1343386"/>
          <a:ext cx="6847085" cy="4943841"/>
        </p:xfrm>
        <a:graphic>
          <a:graphicData uri="http://schemas.openxmlformats.org/drawingml/2006/chart">
            <c:chart xmlns:c="http://schemas.openxmlformats.org/drawingml/2006/chart" xmlns:r="http://schemas.openxmlformats.org/officeDocument/2006/relationships" r:id="rId2"/>
          </a:graphicData>
        </a:graphic>
      </p:graphicFrame>
      <p:sp>
        <p:nvSpPr>
          <p:cNvPr id="2" name="Espace réservé du numéro de diapositive 1"/>
          <p:cNvSpPr>
            <a:spLocks noGrp="1"/>
          </p:cNvSpPr>
          <p:nvPr>
            <p:ph type="sldNum" sz="quarter" idx="12"/>
          </p:nvPr>
        </p:nvSpPr>
        <p:spPr/>
        <p:txBody>
          <a:bodyPr/>
          <a:lstStyle/>
          <a:p>
            <a:fld id="{B72B7A4D-DE3F-4347-BAA7-8C6A48B1DC3D}" type="slidenum">
              <a:rPr lang="fr-BE" smtClean="0"/>
              <a:t>55</a:t>
            </a:fld>
            <a:endParaRPr lang="fr-BE"/>
          </a:p>
        </p:txBody>
      </p:sp>
    </p:spTree>
    <p:extLst>
      <p:ext uri="{BB962C8B-B14F-4D97-AF65-F5344CB8AC3E}">
        <p14:creationId xmlns:p14="http://schemas.microsoft.com/office/powerpoint/2010/main" val="22369871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a:lnSpc>
                <a:spcPct val="150000"/>
              </a:lnSpc>
            </a:pPr>
            <a:r>
              <a:rPr lang="fr-BE" sz="2400" dirty="0"/>
              <a:t>94 % des IA dans le corps </a:t>
            </a:r>
            <a:r>
              <a:rPr lang="fr-BE" sz="2400" dirty="0" smtClean="0"/>
              <a:t>(</a:t>
            </a:r>
            <a:r>
              <a:rPr lang="fr-BE" sz="2400" dirty="0"/>
              <a:t>Etude </a:t>
            </a:r>
            <a:r>
              <a:rPr lang="fr-BE" sz="2400" dirty="0" smtClean="0"/>
              <a:t>radiographique </a:t>
            </a:r>
            <a:r>
              <a:rPr lang="fr-BE" sz="2400" dirty="0"/>
              <a:t>: 82 % des inséminateurs ne placent pas le sperme au niveau du col dans plus de 60 % des </a:t>
            </a:r>
            <a:r>
              <a:rPr lang="fr-BE" sz="2400" dirty="0" smtClean="0"/>
              <a:t>cas. </a:t>
            </a:r>
            <a:r>
              <a:rPr lang="fr-BE" sz="2400" dirty="0"/>
              <a:t>Peters et al. J </a:t>
            </a:r>
            <a:r>
              <a:rPr lang="fr-BE" sz="2400" dirty="0" err="1"/>
              <a:t>Anim</a:t>
            </a:r>
            <a:r>
              <a:rPr lang="fr-BE" sz="2400" dirty="0"/>
              <a:t> </a:t>
            </a:r>
            <a:r>
              <a:rPr lang="fr-BE" sz="2400" dirty="0" err="1"/>
              <a:t>Sci</a:t>
            </a:r>
            <a:r>
              <a:rPr lang="fr-BE" sz="2400" dirty="0"/>
              <a:t> 1984, </a:t>
            </a:r>
            <a:r>
              <a:rPr lang="fr-BE" sz="2400" dirty="0" smtClean="0"/>
              <a:t>59,1671)</a:t>
            </a:r>
            <a:endParaRPr lang="fr-BE" sz="2400" dirty="0"/>
          </a:p>
          <a:p>
            <a:pPr>
              <a:lnSpc>
                <a:spcPct val="150000"/>
              </a:lnSpc>
            </a:pPr>
            <a:r>
              <a:rPr lang="fr-BE" sz="2400" dirty="0" smtClean="0"/>
              <a:t>IA dans le corps : 48,3 % et </a:t>
            </a:r>
            <a:r>
              <a:rPr lang="fr-BE" sz="2400" dirty="0"/>
              <a:t>IA dans le col : 26,3 %</a:t>
            </a:r>
          </a:p>
          <a:p>
            <a:pPr>
              <a:lnSpc>
                <a:spcPct val="150000"/>
              </a:lnSpc>
            </a:pPr>
            <a:r>
              <a:rPr lang="fr-BE" sz="2400" dirty="0" smtClean="0"/>
              <a:t> Pas d’effet de l’heure de la détection ou de l’insémination</a:t>
            </a:r>
          </a:p>
        </p:txBody>
      </p:sp>
      <p:sp>
        <p:nvSpPr>
          <p:cNvPr id="4" name="Rectangle à coins arrondis 3"/>
          <p:cNvSpPr/>
          <p:nvPr/>
        </p:nvSpPr>
        <p:spPr>
          <a:xfrm>
            <a:off x="323528" y="332656"/>
            <a:ext cx="84969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a:t>Autres facteurs d’influence de la </a:t>
            </a:r>
            <a:r>
              <a:rPr lang="fr-BE" sz="2400" dirty="0" smtClean="0"/>
              <a:t>fertilité </a:t>
            </a:r>
          </a:p>
          <a:p>
            <a:pPr algn="ctr"/>
            <a:r>
              <a:rPr lang="fr-BE" sz="2400" dirty="0" smtClean="0"/>
              <a:t>(</a:t>
            </a:r>
            <a:r>
              <a:rPr lang="fr-BE" sz="2400" dirty="0" err="1" smtClean="0"/>
              <a:t>Gwazdauskas</a:t>
            </a:r>
            <a:r>
              <a:rPr lang="fr-BE" sz="2400" dirty="0" smtClean="0"/>
              <a:t> et al. J </a:t>
            </a:r>
            <a:r>
              <a:rPr lang="fr-BE" sz="2400" dirty="0" err="1" smtClean="0"/>
              <a:t>Dairy</a:t>
            </a:r>
            <a:r>
              <a:rPr lang="fr-BE" sz="2400" dirty="0" smtClean="0"/>
              <a:t> </a:t>
            </a:r>
            <a:r>
              <a:rPr lang="fr-BE" sz="2400" dirty="0" err="1" smtClean="0"/>
              <a:t>Sci</a:t>
            </a:r>
            <a:r>
              <a:rPr lang="fr-BE" sz="2400" dirty="0" smtClean="0"/>
              <a:t>,  1986,69,290)</a:t>
            </a:r>
            <a:endParaRPr lang="fr-BE" sz="2400" dirty="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56</a:t>
            </a:fld>
            <a:endParaRPr lang="fr-BE"/>
          </a:p>
        </p:txBody>
      </p:sp>
    </p:spTree>
    <p:extLst>
      <p:ext uri="{BB962C8B-B14F-4D97-AF65-F5344CB8AC3E}">
        <p14:creationId xmlns:p14="http://schemas.microsoft.com/office/powerpoint/2010/main" val="338443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580" y="980728"/>
            <a:ext cx="7488832" cy="56173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à coins arrondis 3"/>
          <p:cNvSpPr/>
          <p:nvPr/>
        </p:nvSpPr>
        <p:spPr>
          <a:xfrm>
            <a:off x="2123728" y="188640"/>
            <a:ext cx="48245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L’IA profonde : principes</a:t>
            </a:r>
            <a:endParaRPr lang="fr-BE" sz="2800" dirty="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57</a:t>
            </a:fld>
            <a:endParaRPr lang="fr-BE"/>
          </a:p>
        </p:txBody>
      </p:sp>
    </p:spTree>
    <p:extLst>
      <p:ext uri="{BB962C8B-B14F-4D97-AF65-F5344CB8AC3E}">
        <p14:creationId xmlns:p14="http://schemas.microsoft.com/office/powerpoint/2010/main" val="7349864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96637"/>
            <a:ext cx="898207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115616" y="6296862"/>
            <a:ext cx="7555851" cy="369332"/>
          </a:xfrm>
          <a:prstGeom prst="rect">
            <a:avLst/>
          </a:prstGeom>
          <a:noFill/>
        </p:spPr>
        <p:txBody>
          <a:bodyPr wrap="none" rtlCol="0">
            <a:spAutoFit/>
          </a:bodyPr>
          <a:lstStyle/>
          <a:p>
            <a:r>
              <a:rPr lang="fr-BE" dirty="0" smtClean="0">
                <a:solidFill>
                  <a:schemeClr val="bg1">
                    <a:lumMod val="50000"/>
                  </a:schemeClr>
                </a:solidFill>
              </a:rPr>
              <a:t>Van </a:t>
            </a:r>
            <a:r>
              <a:rPr lang="fr-BE" dirty="0" err="1" smtClean="0">
                <a:solidFill>
                  <a:schemeClr val="bg1">
                    <a:lumMod val="50000"/>
                  </a:schemeClr>
                </a:solidFill>
              </a:rPr>
              <a:t>Soom</a:t>
            </a:r>
            <a:r>
              <a:rPr lang="fr-BE" dirty="0" smtClean="0">
                <a:solidFill>
                  <a:schemeClr val="bg1">
                    <a:lumMod val="50000"/>
                  </a:schemeClr>
                </a:solidFill>
              </a:rPr>
              <a:t> et </a:t>
            </a:r>
            <a:r>
              <a:rPr lang="fr-BE" dirty="0" err="1" smtClean="0">
                <a:solidFill>
                  <a:schemeClr val="bg1">
                    <a:lumMod val="50000"/>
                  </a:schemeClr>
                </a:solidFill>
              </a:rPr>
              <a:t>Verbeckmoes</a:t>
            </a:r>
            <a:r>
              <a:rPr lang="fr-BE" dirty="0" smtClean="0">
                <a:solidFill>
                  <a:schemeClr val="bg1">
                    <a:lumMod val="50000"/>
                  </a:schemeClr>
                </a:solidFill>
              </a:rPr>
              <a:t> Gynécologie, Obstétrique et </a:t>
            </a:r>
            <a:r>
              <a:rPr lang="fr-BE" dirty="0">
                <a:solidFill>
                  <a:schemeClr val="bg1">
                    <a:lumMod val="50000"/>
                  </a:schemeClr>
                </a:solidFill>
              </a:rPr>
              <a:t>F</a:t>
            </a:r>
            <a:r>
              <a:rPr lang="fr-BE" dirty="0" smtClean="0">
                <a:solidFill>
                  <a:schemeClr val="bg1">
                    <a:lumMod val="50000"/>
                  </a:schemeClr>
                </a:solidFill>
              </a:rPr>
              <a:t>ertilité 2004, 32,911</a:t>
            </a:r>
            <a:endParaRPr lang="fr-BE" dirty="0">
              <a:solidFill>
                <a:schemeClr val="bg1">
                  <a:lumMod val="50000"/>
                </a:schemeClr>
              </a:solidFill>
            </a:endParaRPr>
          </a:p>
        </p:txBody>
      </p:sp>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090677" y="836712"/>
            <a:ext cx="4607276" cy="3456384"/>
          </a:xfrm>
          <a:prstGeom prst="rect">
            <a:avLst/>
          </a:prstGeom>
          <a:noFill/>
          <a:ln>
            <a:solidFill>
              <a:schemeClr val="tx2"/>
            </a:solidFill>
            <a:miter lim="800000"/>
            <a:headEnd/>
            <a:tailEnd/>
          </a:ln>
        </p:spPr>
      </p:pic>
      <p:sp>
        <p:nvSpPr>
          <p:cNvPr id="5" name="Rectangle à coins arrondis 4"/>
          <p:cNvSpPr/>
          <p:nvPr/>
        </p:nvSpPr>
        <p:spPr>
          <a:xfrm>
            <a:off x="1837454" y="116632"/>
            <a:ext cx="48245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L’IA profonde : principes</a:t>
            </a:r>
            <a:endParaRPr lang="fr-BE" sz="2800" dirty="0"/>
          </a:p>
        </p:txBody>
      </p:sp>
      <p:sp>
        <p:nvSpPr>
          <p:cNvPr id="3" name="Espace réservé du numéro de diapositive 2"/>
          <p:cNvSpPr>
            <a:spLocks noGrp="1"/>
          </p:cNvSpPr>
          <p:nvPr>
            <p:ph type="sldNum" sz="quarter" idx="12"/>
          </p:nvPr>
        </p:nvSpPr>
        <p:spPr/>
        <p:txBody>
          <a:bodyPr/>
          <a:lstStyle/>
          <a:p>
            <a:fld id="{B72B7A4D-DE3F-4347-BAA7-8C6A48B1DC3D}" type="slidenum">
              <a:rPr lang="fr-BE" smtClean="0"/>
              <a:t>58</a:t>
            </a:fld>
            <a:endParaRPr lang="fr-BE"/>
          </a:p>
        </p:txBody>
      </p:sp>
    </p:spTree>
    <p:extLst>
      <p:ext uri="{BB962C8B-B14F-4D97-AF65-F5344CB8AC3E}">
        <p14:creationId xmlns:p14="http://schemas.microsoft.com/office/powerpoint/2010/main" val="23423002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1052736"/>
            <a:ext cx="8712968" cy="2088232"/>
          </a:xfrm>
        </p:spPr>
        <p:txBody>
          <a:bodyPr>
            <a:normAutofit lnSpcReduction="10000"/>
          </a:bodyPr>
          <a:lstStyle/>
          <a:p>
            <a:r>
              <a:rPr lang="fr-BE" sz="2400" dirty="0" smtClean="0"/>
              <a:t>Réduire le nombre de </a:t>
            </a:r>
            <a:r>
              <a:rPr lang="fr-BE" sz="2400" dirty="0" err="1" smtClean="0"/>
              <a:t>spz</a:t>
            </a:r>
            <a:r>
              <a:rPr lang="fr-BE" sz="2400" dirty="0" smtClean="0"/>
              <a:t> utilisés et donc le coût de production (Van </a:t>
            </a:r>
            <a:r>
              <a:rPr lang="fr-BE" sz="2400" dirty="0" err="1" smtClean="0"/>
              <a:t>Soom</a:t>
            </a:r>
            <a:r>
              <a:rPr lang="fr-BE" sz="2400" dirty="0" smtClean="0"/>
              <a:t> et al. 2004 : 4 10.6 </a:t>
            </a:r>
            <a:r>
              <a:rPr lang="fr-BE" sz="2400" dirty="0" err="1" smtClean="0"/>
              <a:t>spz</a:t>
            </a:r>
            <a:r>
              <a:rPr lang="fr-BE" sz="2400" dirty="0" smtClean="0"/>
              <a:t> sans réduction de la fertilité </a:t>
            </a:r>
          </a:p>
          <a:p>
            <a:r>
              <a:rPr lang="fr-BE" sz="2400" dirty="0" smtClean="0"/>
              <a:t>Utilisation du sperme sexé (2 10.6 de </a:t>
            </a:r>
            <a:r>
              <a:rPr lang="fr-BE" sz="2400" dirty="0" err="1" smtClean="0"/>
              <a:t>spz</a:t>
            </a:r>
            <a:r>
              <a:rPr lang="fr-BE" sz="2400" dirty="0" smtClean="0"/>
              <a:t> vs 15 10. 6 si non sexé)</a:t>
            </a:r>
          </a:p>
          <a:p>
            <a:r>
              <a:rPr lang="fr-BE" sz="2400" dirty="0" smtClean="0"/>
              <a:t>Utiliser le sperme de taureaux </a:t>
            </a:r>
            <a:r>
              <a:rPr lang="fr-BE" sz="2400" dirty="0" err="1" smtClean="0"/>
              <a:t>oligospermiques</a:t>
            </a:r>
            <a:endParaRPr lang="fr-BE" sz="2400" dirty="0" smtClean="0"/>
          </a:p>
          <a:p>
            <a:r>
              <a:rPr lang="fr-BE" sz="2400" dirty="0" smtClean="0"/>
              <a:t>Pas de réduction de la fertilité (Van </a:t>
            </a:r>
            <a:r>
              <a:rPr lang="fr-BE" sz="2400" dirty="0" err="1"/>
              <a:t>S</a:t>
            </a:r>
            <a:r>
              <a:rPr lang="fr-BE" sz="2400" dirty="0" err="1" smtClean="0"/>
              <a:t>oom</a:t>
            </a:r>
            <a:r>
              <a:rPr lang="fr-BE" sz="2400" dirty="0" smtClean="0"/>
              <a:t> et al. 2004)</a:t>
            </a:r>
          </a:p>
        </p:txBody>
      </p:sp>
      <p:sp>
        <p:nvSpPr>
          <p:cNvPr id="4" name="Rectangle à coins arrondis 3"/>
          <p:cNvSpPr/>
          <p:nvPr/>
        </p:nvSpPr>
        <p:spPr>
          <a:xfrm>
            <a:off x="539552" y="260648"/>
            <a:ext cx="48245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Avantages de l’IA profonde</a:t>
            </a:r>
            <a:endParaRPr lang="fr-BE" sz="2800" dirty="0"/>
          </a:p>
        </p:txBody>
      </p:sp>
      <p:sp>
        <p:nvSpPr>
          <p:cNvPr id="5" name="Espace réservé du contenu 2"/>
          <p:cNvSpPr txBox="1">
            <a:spLocks/>
          </p:cNvSpPr>
          <p:nvPr/>
        </p:nvSpPr>
        <p:spPr>
          <a:xfrm>
            <a:off x="395536" y="4293096"/>
            <a:ext cx="8468098" cy="22322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BE" sz="2400" dirty="0" smtClean="0"/>
              <a:t>Nécessité d’une palpation pour identifier le follicule </a:t>
            </a:r>
          </a:p>
          <a:p>
            <a:r>
              <a:rPr lang="fr-BE" sz="2400" dirty="0" smtClean="0"/>
              <a:t>Lésion possible de l’endomètre</a:t>
            </a:r>
          </a:p>
          <a:p>
            <a:r>
              <a:rPr lang="fr-BE" sz="2400" dirty="0" smtClean="0"/>
              <a:t>Augmentation de la </a:t>
            </a:r>
            <a:r>
              <a:rPr lang="fr-BE" sz="2400" dirty="0" err="1" smtClean="0"/>
              <a:t>polyspermie</a:t>
            </a:r>
            <a:r>
              <a:rPr lang="fr-BE" sz="2400" dirty="0" smtClean="0"/>
              <a:t> (à confirmer)</a:t>
            </a:r>
          </a:p>
          <a:p>
            <a:r>
              <a:rPr lang="fr-BE" sz="2400" dirty="0" smtClean="0"/>
              <a:t>Entraînement spécifique des inséminateurs</a:t>
            </a:r>
          </a:p>
        </p:txBody>
      </p:sp>
      <p:sp>
        <p:nvSpPr>
          <p:cNvPr id="6" name="Rectangle à coins arrondis 5"/>
          <p:cNvSpPr/>
          <p:nvPr/>
        </p:nvSpPr>
        <p:spPr>
          <a:xfrm>
            <a:off x="565310" y="3284984"/>
            <a:ext cx="48245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Désavantages de l’IA profonde</a:t>
            </a:r>
            <a:endParaRPr lang="fr-BE" sz="2800" dirty="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59</a:t>
            </a:fld>
            <a:endParaRPr lang="fr-BE"/>
          </a:p>
        </p:txBody>
      </p:sp>
    </p:spTree>
    <p:extLst>
      <p:ext uri="{BB962C8B-B14F-4D97-AF65-F5344CB8AC3E}">
        <p14:creationId xmlns:p14="http://schemas.microsoft.com/office/powerpoint/2010/main" val="2231560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H:\Albaaj 2017 SCC acetonemie fertilité.jpg"/>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036496" cy="5544616"/>
          </a:xfrm>
          <a:prstGeom prst="rect">
            <a:avLst/>
          </a:prstGeom>
          <a:noFill/>
          <a:ln>
            <a:noFill/>
          </a:ln>
        </p:spPr>
      </p:pic>
      <p:sp>
        <p:nvSpPr>
          <p:cNvPr id="2" name="Espace réservé du numéro de diapositive 1"/>
          <p:cNvSpPr>
            <a:spLocks noGrp="1"/>
          </p:cNvSpPr>
          <p:nvPr>
            <p:ph type="sldNum" sz="quarter" idx="12"/>
          </p:nvPr>
        </p:nvSpPr>
        <p:spPr/>
        <p:txBody>
          <a:bodyPr/>
          <a:lstStyle/>
          <a:p>
            <a:fld id="{B72B7A4D-DE3F-4347-BAA7-8C6A48B1DC3D}" type="slidenum">
              <a:rPr lang="fr-BE" smtClean="0"/>
              <a:t>6</a:t>
            </a:fld>
            <a:endParaRPr lang="fr-BE"/>
          </a:p>
        </p:txBody>
      </p:sp>
    </p:spTree>
    <p:extLst>
      <p:ext uri="{BB962C8B-B14F-4D97-AF65-F5344CB8AC3E}">
        <p14:creationId xmlns:p14="http://schemas.microsoft.com/office/powerpoint/2010/main" val="13333022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814040" y="332656"/>
            <a:ext cx="774086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L’endométrite subclinique : un écueil de plus ? </a:t>
            </a:r>
            <a:endParaRPr lang="fr-BE" sz="2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052736"/>
            <a:ext cx="6984776" cy="47244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ZoneTexte 1"/>
          <p:cNvSpPr txBox="1"/>
          <p:nvPr/>
        </p:nvSpPr>
        <p:spPr>
          <a:xfrm>
            <a:off x="179512" y="6402637"/>
            <a:ext cx="5481501" cy="369332"/>
          </a:xfrm>
          <a:prstGeom prst="rect">
            <a:avLst/>
          </a:prstGeom>
          <a:noFill/>
        </p:spPr>
        <p:txBody>
          <a:bodyPr wrap="none" rtlCol="0">
            <a:spAutoFit/>
          </a:bodyPr>
          <a:lstStyle/>
          <a:p>
            <a:r>
              <a:rPr lang="fr-BE" dirty="0" smtClean="0">
                <a:solidFill>
                  <a:schemeClr val="bg1">
                    <a:lumMod val="65000"/>
                  </a:schemeClr>
                </a:solidFill>
              </a:rPr>
              <a:t>Overbeck et al. Theriogenology 2011) In </a:t>
            </a:r>
            <a:r>
              <a:rPr lang="fr-BE" dirty="0" err="1" smtClean="0">
                <a:solidFill>
                  <a:schemeClr val="bg1">
                    <a:lumMod val="65000"/>
                  </a:schemeClr>
                </a:solidFill>
              </a:rPr>
              <a:t>Pascottini</a:t>
            </a:r>
            <a:r>
              <a:rPr lang="fr-BE" dirty="0" smtClean="0">
                <a:solidFill>
                  <a:schemeClr val="bg1">
                    <a:lumMod val="65000"/>
                  </a:schemeClr>
                </a:solidFill>
              </a:rPr>
              <a:t> 2016</a:t>
            </a:r>
            <a:endParaRPr lang="fr-BE" dirty="0">
              <a:solidFill>
                <a:schemeClr val="bg1">
                  <a:lumMod val="65000"/>
                </a:schemeClr>
              </a:solidFill>
            </a:endParaRPr>
          </a:p>
        </p:txBody>
      </p:sp>
      <p:sp>
        <p:nvSpPr>
          <p:cNvPr id="5" name="Rectangle 4"/>
          <p:cNvSpPr/>
          <p:nvPr/>
        </p:nvSpPr>
        <p:spPr>
          <a:xfrm>
            <a:off x="2627784" y="5940972"/>
            <a:ext cx="4668394" cy="461665"/>
          </a:xfrm>
          <a:prstGeom prst="rect">
            <a:avLst/>
          </a:prstGeom>
        </p:spPr>
        <p:txBody>
          <a:bodyPr wrap="none">
            <a:spAutoFit/>
          </a:bodyPr>
          <a:lstStyle/>
          <a:p>
            <a:r>
              <a:rPr lang="fr-BE" sz="2400" dirty="0"/>
              <a:t>Neutrophiles </a:t>
            </a:r>
            <a:r>
              <a:rPr lang="fr-BE" sz="2400" dirty="0" err="1"/>
              <a:t>endométriaux</a:t>
            </a:r>
            <a:r>
              <a:rPr lang="fr-BE" sz="2400" dirty="0"/>
              <a:t> jument </a:t>
            </a:r>
          </a:p>
        </p:txBody>
      </p:sp>
      <p:sp>
        <p:nvSpPr>
          <p:cNvPr id="3" name="Espace réservé du numéro de diapositive 2"/>
          <p:cNvSpPr>
            <a:spLocks noGrp="1"/>
          </p:cNvSpPr>
          <p:nvPr>
            <p:ph type="sldNum" sz="quarter" idx="12"/>
          </p:nvPr>
        </p:nvSpPr>
        <p:spPr/>
        <p:txBody>
          <a:bodyPr/>
          <a:lstStyle/>
          <a:p>
            <a:fld id="{B72B7A4D-DE3F-4347-BAA7-8C6A48B1DC3D}" type="slidenum">
              <a:rPr lang="fr-BE" smtClean="0"/>
              <a:t>60</a:t>
            </a:fld>
            <a:endParaRPr lang="fr-BE"/>
          </a:p>
        </p:txBody>
      </p:sp>
    </p:spTree>
    <p:extLst>
      <p:ext uri="{BB962C8B-B14F-4D97-AF65-F5344CB8AC3E}">
        <p14:creationId xmlns:p14="http://schemas.microsoft.com/office/powerpoint/2010/main" val="2692035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814040" y="332656"/>
            <a:ext cx="774086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L’endométrite subclinique : un écueil de plus ? </a:t>
            </a:r>
            <a:endParaRPr lang="fr-BE" sz="2800" dirty="0"/>
          </a:p>
        </p:txBody>
      </p:sp>
      <p:sp>
        <p:nvSpPr>
          <p:cNvPr id="2" name="ZoneTexte 1"/>
          <p:cNvSpPr txBox="1"/>
          <p:nvPr/>
        </p:nvSpPr>
        <p:spPr>
          <a:xfrm>
            <a:off x="179512" y="6318612"/>
            <a:ext cx="1848070" cy="369332"/>
          </a:xfrm>
          <a:prstGeom prst="rect">
            <a:avLst/>
          </a:prstGeom>
          <a:noFill/>
        </p:spPr>
        <p:txBody>
          <a:bodyPr wrap="none" rtlCol="0">
            <a:spAutoFit/>
          </a:bodyPr>
          <a:lstStyle/>
          <a:p>
            <a:r>
              <a:rPr lang="fr-BE" dirty="0" smtClean="0">
                <a:solidFill>
                  <a:schemeClr val="bg1">
                    <a:lumMod val="65000"/>
                  </a:schemeClr>
                </a:solidFill>
              </a:rPr>
              <a:t>In </a:t>
            </a:r>
            <a:r>
              <a:rPr lang="fr-BE" dirty="0" err="1" smtClean="0">
                <a:solidFill>
                  <a:schemeClr val="bg1">
                    <a:lumMod val="65000"/>
                  </a:schemeClr>
                </a:solidFill>
              </a:rPr>
              <a:t>Pascottini</a:t>
            </a:r>
            <a:r>
              <a:rPr lang="fr-BE" dirty="0" smtClean="0">
                <a:solidFill>
                  <a:schemeClr val="bg1">
                    <a:lumMod val="65000"/>
                  </a:schemeClr>
                </a:solidFill>
              </a:rPr>
              <a:t> 2016</a:t>
            </a:r>
            <a:endParaRPr lang="fr-BE" dirty="0">
              <a:solidFill>
                <a:schemeClr val="bg1">
                  <a:lumMod val="65000"/>
                </a:schemeClr>
              </a:solidFill>
            </a:endParaRPr>
          </a:p>
        </p:txBody>
      </p:sp>
      <p:sp>
        <p:nvSpPr>
          <p:cNvPr id="5" name="Rectangle 4"/>
          <p:cNvSpPr/>
          <p:nvPr/>
        </p:nvSpPr>
        <p:spPr>
          <a:xfrm>
            <a:off x="4932040" y="5920531"/>
            <a:ext cx="2759538" cy="461665"/>
          </a:xfrm>
          <a:prstGeom prst="rect">
            <a:avLst/>
          </a:prstGeom>
        </p:spPr>
        <p:txBody>
          <a:bodyPr wrap="none">
            <a:spAutoFit/>
          </a:bodyPr>
          <a:lstStyle/>
          <a:p>
            <a:r>
              <a:rPr lang="fr-BE" sz="2400" dirty="0" err="1" smtClean="0"/>
              <a:t>Cytobrush</a:t>
            </a:r>
            <a:r>
              <a:rPr lang="fr-BE" sz="2400" dirty="0" smtClean="0"/>
              <a:t> vs biopsie</a:t>
            </a:r>
            <a:endParaRPr lang="fr-BE"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37673"/>
            <a:ext cx="6828433" cy="470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B72B7A4D-DE3F-4347-BAA7-8C6A48B1DC3D}" type="slidenum">
              <a:rPr lang="fr-BE" smtClean="0"/>
              <a:t>61</a:t>
            </a:fld>
            <a:endParaRPr lang="fr-BE"/>
          </a:p>
        </p:txBody>
      </p:sp>
    </p:spTree>
    <p:extLst>
      <p:ext uri="{BB962C8B-B14F-4D97-AF65-F5344CB8AC3E}">
        <p14:creationId xmlns:p14="http://schemas.microsoft.com/office/powerpoint/2010/main" val="36949672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814040" y="332656"/>
            <a:ext cx="774086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L’endométrite subclinique : un écueil de plus ? </a:t>
            </a:r>
            <a:endParaRPr lang="fr-BE" sz="2800" dirty="0"/>
          </a:p>
        </p:txBody>
      </p:sp>
      <p:sp>
        <p:nvSpPr>
          <p:cNvPr id="2" name="ZoneTexte 1"/>
          <p:cNvSpPr txBox="1"/>
          <p:nvPr/>
        </p:nvSpPr>
        <p:spPr>
          <a:xfrm>
            <a:off x="179512" y="6318612"/>
            <a:ext cx="1848070" cy="369332"/>
          </a:xfrm>
          <a:prstGeom prst="rect">
            <a:avLst/>
          </a:prstGeom>
          <a:noFill/>
        </p:spPr>
        <p:txBody>
          <a:bodyPr wrap="none" rtlCol="0">
            <a:spAutoFit/>
          </a:bodyPr>
          <a:lstStyle/>
          <a:p>
            <a:r>
              <a:rPr lang="fr-BE" dirty="0" smtClean="0">
                <a:solidFill>
                  <a:schemeClr val="bg1">
                    <a:lumMod val="65000"/>
                  </a:schemeClr>
                </a:solidFill>
              </a:rPr>
              <a:t>In </a:t>
            </a:r>
            <a:r>
              <a:rPr lang="fr-BE" dirty="0" err="1" smtClean="0">
                <a:solidFill>
                  <a:schemeClr val="bg1">
                    <a:lumMod val="65000"/>
                  </a:schemeClr>
                </a:solidFill>
              </a:rPr>
              <a:t>Pascottini</a:t>
            </a:r>
            <a:r>
              <a:rPr lang="fr-BE" dirty="0" smtClean="0">
                <a:solidFill>
                  <a:schemeClr val="bg1">
                    <a:lumMod val="65000"/>
                  </a:schemeClr>
                </a:solidFill>
              </a:rPr>
              <a:t> 2016</a:t>
            </a:r>
            <a:endParaRPr lang="fr-BE" dirty="0">
              <a:solidFill>
                <a:schemeClr val="bg1">
                  <a:lumMod val="65000"/>
                </a:schemeClr>
              </a:solidFill>
            </a:endParaRPr>
          </a:p>
        </p:txBody>
      </p:sp>
      <p:sp>
        <p:nvSpPr>
          <p:cNvPr id="5" name="Rectangle 4"/>
          <p:cNvSpPr/>
          <p:nvPr/>
        </p:nvSpPr>
        <p:spPr>
          <a:xfrm>
            <a:off x="5148064" y="5967775"/>
            <a:ext cx="2954463" cy="461665"/>
          </a:xfrm>
          <a:prstGeom prst="rect">
            <a:avLst/>
          </a:prstGeom>
        </p:spPr>
        <p:txBody>
          <a:bodyPr wrap="none">
            <a:spAutoFit/>
          </a:bodyPr>
          <a:lstStyle/>
          <a:p>
            <a:r>
              <a:rPr lang="fr-BE" sz="2400" dirty="0" err="1" smtClean="0"/>
              <a:t>Cytobrush</a:t>
            </a:r>
            <a:r>
              <a:rPr lang="fr-BE" sz="2400" dirty="0" smtClean="0"/>
              <a:t> vs </a:t>
            </a:r>
            <a:r>
              <a:rPr lang="fr-BE" sz="2400" dirty="0" err="1" smtClean="0"/>
              <a:t>cytotape</a:t>
            </a:r>
            <a:endParaRPr lang="fr-BE" sz="2400" dirty="0"/>
          </a:p>
        </p:txBody>
      </p:sp>
      <p:pic>
        <p:nvPicPr>
          <p:cNvPr id="6"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196752"/>
            <a:ext cx="5806851" cy="471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B72B7A4D-DE3F-4347-BAA7-8C6A48B1DC3D}" type="slidenum">
              <a:rPr lang="fr-BE" smtClean="0"/>
              <a:t>62</a:t>
            </a:fld>
            <a:endParaRPr lang="fr-BE"/>
          </a:p>
        </p:txBody>
      </p:sp>
    </p:spTree>
    <p:extLst>
      <p:ext uri="{BB962C8B-B14F-4D97-AF65-F5344CB8AC3E}">
        <p14:creationId xmlns:p14="http://schemas.microsoft.com/office/powerpoint/2010/main" val="22688162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1043608" y="116632"/>
            <a:ext cx="6696744"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Effet comparé de l’ES sur le % de gestation </a:t>
            </a:r>
          </a:p>
          <a:p>
            <a:pPr algn="ctr"/>
            <a:r>
              <a:rPr lang="fr-BE" sz="2400" dirty="0" smtClean="0"/>
              <a:t>chez la vache </a:t>
            </a:r>
            <a:r>
              <a:rPr lang="fr-BE" sz="2400" dirty="0" smtClean="0"/>
              <a:t>(n=873) (prévalence </a:t>
            </a:r>
            <a:r>
              <a:rPr lang="fr-BE" sz="2400" dirty="0" smtClean="0"/>
              <a:t>27,8 %)  </a:t>
            </a:r>
            <a:endParaRPr lang="fr-BE" sz="2400" dirty="0" smtClean="0"/>
          </a:p>
          <a:p>
            <a:pPr algn="ctr"/>
            <a:r>
              <a:rPr lang="fr-BE" sz="2400" dirty="0" smtClean="0"/>
              <a:t>et </a:t>
            </a:r>
            <a:r>
              <a:rPr lang="fr-BE" sz="2400" dirty="0" smtClean="0"/>
              <a:t>la </a:t>
            </a:r>
            <a:r>
              <a:rPr lang="fr-BE" sz="2400" dirty="0" smtClean="0"/>
              <a:t>génisse (n=496)  </a:t>
            </a:r>
            <a:r>
              <a:rPr lang="fr-BE" sz="2400" dirty="0" smtClean="0"/>
              <a:t>(prévalence 7,8 %)</a:t>
            </a:r>
            <a:endParaRPr lang="fr-BE" sz="2400" dirty="0"/>
          </a:p>
        </p:txBody>
      </p:sp>
      <p:sp>
        <p:nvSpPr>
          <p:cNvPr id="2" name="ZoneTexte 1"/>
          <p:cNvSpPr txBox="1"/>
          <p:nvPr/>
        </p:nvSpPr>
        <p:spPr>
          <a:xfrm rot="16200000">
            <a:off x="-1072975" y="4989399"/>
            <a:ext cx="2914067" cy="369332"/>
          </a:xfrm>
          <a:prstGeom prst="rect">
            <a:avLst/>
          </a:prstGeom>
          <a:noFill/>
        </p:spPr>
        <p:txBody>
          <a:bodyPr wrap="none" rtlCol="0">
            <a:spAutoFit/>
          </a:bodyPr>
          <a:lstStyle/>
          <a:p>
            <a:r>
              <a:rPr lang="fr-BE" dirty="0" err="1" smtClean="0">
                <a:solidFill>
                  <a:schemeClr val="bg1">
                    <a:lumMod val="65000"/>
                  </a:schemeClr>
                </a:solidFill>
              </a:rPr>
              <a:t>Pascottini</a:t>
            </a:r>
            <a:r>
              <a:rPr lang="fr-BE" dirty="0" smtClean="0">
                <a:solidFill>
                  <a:schemeClr val="bg1">
                    <a:lumMod val="65000"/>
                  </a:schemeClr>
                </a:solidFill>
              </a:rPr>
              <a:t> </a:t>
            </a:r>
            <a:r>
              <a:rPr lang="fr-BE" dirty="0" err="1" smtClean="0">
                <a:solidFill>
                  <a:schemeClr val="bg1">
                    <a:lumMod val="65000"/>
                  </a:schemeClr>
                </a:solidFill>
              </a:rPr>
              <a:t>JDS</a:t>
            </a:r>
            <a:r>
              <a:rPr lang="fr-BE" dirty="0" smtClean="0">
                <a:solidFill>
                  <a:schemeClr val="bg1">
                    <a:lumMod val="65000"/>
                  </a:schemeClr>
                </a:solidFill>
              </a:rPr>
              <a:t> 2016, 99, 9051</a:t>
            </a:r>
            <a:endParaRPr lang="fr-BE" dirty="0">
              <a:solidFill>
                <a:schemeClr val="bg1">
                  <a:lumMod val="65000"/>
                </a:schemeClr>
              </a:solidFill>
            </a:endParaRPr>
          </a:p>
        </p:txBody>
      </p:sp>
      <p:graphicFrame>
        <p:nvGraphicFramePr>
          <p:cNvPr id="7" name="Graphique 6"/>
          <p:cNvGraphicFramePr>
            <a:graphicFrameLocks/>
          </p:cNvGraphicFramePr>
          <p:nvPr>
            <p:extLst>
              <p:ext uri="{D42A27DB-BD31-4B8C-83A1-F6EECF244321}">
                <p14:modId xmlns:p14="http://schemas.microsoft.com/office/powerpoint/2010/main" val="2994508207"/>
              </p:ext>
            </p:extLst>
          </p:nvPr>
        </p:nvGraphicFramePr>
        <p:xfrm>
          <a:off x="1043608" y="1950579"/>
          <a:ext cx="7418958" cy="4680520"/>
        </p:xfrm>
        <a:graphic>
          <a:graphicData uri="http://schemas.openxmlformats.org/drawingml/2006/chart">
            <c:chart xmlns:c="http://schemas.openxmlformats.org/drawingml/2006/chart" xmlns:r="http://schemas.openxmlformats.org/officeDocument/2006/relationships" r:id="rId3"/>
          </a:graphicData>
        </a:graphic>
      </p:graphicFrame>
      <p:sp>
        <p:nvSpPr>
          <p:cNvPr id="3" name="ZoneTexte 2"/>
          <p:cNvSpPr txBox="1"/>
          <p:nvPr/>
        </p:nvSpPr>
        <p:spPr>
          <a:xfrm>
            <a:off x="384058" y="1268760"/>
            <a:ext cx="8316943" cy="584775"/>
          </a:xfrm>
          <a:prstGeom prst="rect">
            <a:avLst/>
          </a:prstGeom>
          <a:solidFill>
            <a:schemeClr val="accent6">
              <a:lumMod val="60000"/>
              <a:lumOff val="40000"/>
            </a:schemeClr>
          </a:solidFill>
          <a:ln>
            <a:solidFill>
              <a:schemeClr val="tx1"/>
            </a:solidFill>
          </a:ln>
        </p:spPr>
        <p:txBody>
          <a:bodyPr wrap="square" rtlCol="0">
            <a:spAutoFit/>
          </a:bodyPr>
          <a:lstStyle/>
          <a:p>
            <a:r>
              <a:rPr lang="fr-BE" sz="1600" dirty="0" smtClean="0"/>
              <a:t>70 % des échantillons + (seuil </a:t>
            </a:r>
            <a:r>
              <a:rPr lang="fr-BE" sz="1600" dirty="0"/>
              <a:t>(≥ 1 %) </a:t>
            </a:r>
            <a:r>
              <a:rPr lang="fr-BE" sz="1600" dirty="0" smtClean="0"/>
              <a:t>chez les génisses provenaient de génisses déjà inséminées</a:t>
            </a:r>
          </a:p>
          <a:p>
            <a:r>
              <a:rPr lang="fr-BE" sz="1600" dirty="0" smtClean="0"/>
              <a:t>4,7 fois plus de chances pour une génisse de présenter une ES si IA avant  </a:t>
            </a:r>
            <a:endParaRPr lang="fr-BE" sz="1600" dirty="0"/>
          </a:p>
        </p:txBody>
      </p:sp>
      <p:sp>
        <p:nvSpPr>
          <p:cNvPr id="5" name="Espace réservé du numéro de diapositive 4"/>
          <p:cNvSpPr>
            <a:spLocks noGrp="1"/>
          </p:cNvSpPr>
          <p:nvPr>
            <p:ph type="sldNum" sz="quarter" idx="12"/>
          </p:nvPr>
        </p:nvSpPr>
        <p:spPr/>
        <p:txBody>
          <a:bodyPr/>
          <a:lstStyle/>
          <a:p>
            <a:fld id="{B72B7A4D-DE3F-4347-BAA7-8C6A48B1DC3D}" type="slidenum">
              <a:rPr lang="fr-BE" smtClean="0"/>
              <a:t>63</a:t>
            </a:fld>
            <a:endParaRPr lang="fr-BE"/>
          </a:p>
        </p:txBody>
      </p:sp>
      <p:sp>
        <p:nvSpPr>
          <p:cNvPr id="6" name="Rectangle 5"/>
          <p:cNvSpPr/>
          <p:nvPr/>
        </p:nvSpPr>
        <p:spPr>
          <a:xfrm>
            <a:off x="6228184" y="1929898"/>
            <a:ext cx="2160240" cy="4858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55350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à coins arrondis 230"/>
          <p:cNvSpPr/>
          <p:nvPr/>
        </p:nvSpPr>
        <p:spPr>
          <a:xfrm>
            <a:off x="1126858" y="218909"/>
            <a:ext cx="7449471" cy="893858"/>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Pourquoi assurer un développement lutéal </a:t>
            </a:r>
          </a:p>
          <a:p>
            <a:pPr algn="ctr"/>
            <a:r>
              <a:rPr lang="fr-BE" sz="2800" dirty="0" smtClean="0"/>
              <a:t>précoce et optimal ? </a:t>
            </a:r>
            <a:endParaRPr lang="fr-BE" sz="2400" dirty="0" smtClean="0"/>
          </a:p>
        </p:txBody>
      </p:sp>
      <p:sp>
        <p:nvSpPr>
          <p:cNvPr id="18" name="Rectangle 4"/>
          <p:cNvSpPr>
            <a:spLocks noChangeArrowheads="1"/>
          </p:cNvSpPr>
          <p:nvPr/>
        </p:nvSpPr>
        <p:spPr bwMode="auto">
          <a:xfrm>
            <a:off x="3190067" y="2259188"/>
            <a:ext cx="764970" cy="3849463"/>
          </a:xfrm>
          <a:prstGeom prst="rect">
            <a:avLst/>
          </a:prstGeom>
          <a:solidFill>
            <a:schemeClr val="accent3">
              <a:lumMod val="75000"/>
              <a:alpha val="33000"/>
            </a:schemeClr>
          </a:solidFill>
          <a:ln w="12700">
            <a:solidFill>
              <a:schemeClr val="tx1"/>
            </a:solidFill>
            <a:miter lim="800000"/>
            <a:headEnd/>
            <a:tailEnd/>
          </a:ln>
        </p:spPr>
        <p:txBody>
          <a:bodyPr wrap="none" anchor="ctr"/>
          <a:lstStyle/>
          <a:p>
            <a:pPr algn="ctr"/>
            <a:endParaRPr lang="fr-FR"/>
          </a:p>
        </p:txBody>
      </p:sp>
      <p:cxnSp>
        <p:nvCxnSpPr>
          <p:cNvPr id="19" name="Connecteur droit 62"/>
          <p:cNvCxnSpPr>
            <a:cxnSpLocks noChangeShapeType="1"/>
          </p:cNvCxnSpPr>
          <p:nvPr/>
        </p:nvCxnSpPr>
        <p:spPr bwMode="auto">
          <a:xfrm>
            <a:off x="1025085" y="6231588"/>
            <a:ext cx="0" cy="139841"/>
          </a:xfrm>
          <a:prstGeom prst="line">
            <a:avLst/>
          </a:prstGeom>
          <a:noFill/>
          <a:ln w="9525" algn="ctr">
            <a:solidFill>
              <a:schemeClr val="bg1"/>
            </a:solidFill>
            <a:round/>
            <a:headEnd/>
            <a:tailEnd/>
          </a:ln>
        </p:spPr>
      </p:cxnSp>
      <p:cxnSp>
        <p:nvCxnSpPr>
          <p:cNvPr id="20" name="Connecteur droit 63"/>
          <p:cNvCxnSpPr>
            <a:cxnSpLocks noChangeShapeType="1"/>
          </p:cNvCxnSpPr>
          <p:nvPr/>
        </p:nvCxnSpPr>
        <p:spPr bwMode="auto">
          <a:xfrm>
            <a:off x="1292241" y="6231588"/>
            <a:ext cx="0" cy="139841"/>
          </a:xfrm>
          <a:prstGeom prst="line">
            <a:avLst/>
          </a:prstGeom>
          <a:noFill/>
          <a:ln w="9525" algn="ctr">
            <a:solidFill>
              <a:schemeClr val="bg1"/>
            </a:solidFill>
            <a:round/>
            <a:headEnd/>
            <a:tailEnd/>
          </a:ln>
        </p:spPr>
      </p:cxnSp>
      <p:cxnSp>
        <p:nvCxnSpPr>
          <p:cNvPr id="21" name="Connecteur droit 64"/>
          <p:cNvCxnSpPr>
            <a:cxnSpLocks noChangeShapeType="1"/>
          </p:cNvCxnSpPr>
          <p:nvPr/>
        </p:nvCxnSpPr>
        <p:spPr bwMode="auto">
          <a:xfrm>
            <a:off x="1563776" y="6231588"/>
            <a:ext cx="0" cy="139841"/>
          </a:xfrm>
          <a:prstGeom prst="line">
            <a:avLst/>
          </a:prstGeom>
          <a:noFill/>
          <a:ln w="9525" algn="ctr">
            <a:solidFill>
              <a:schemeClr val="bg1"/>
            </a:solidFill>
            <a:round/>
            <a:headEnd/>
            <a:tailEnd/>
          </a:ln>
        </p:spPr>
      </p:cxnSp>
      <p:cxnSp>
        <p:nvCxnSpPr>
          <p:cNvPr id="22" name="Connecteur droit 65"/>
          <p:cNvCxnSpPr>
            <a:cxnSpLocks noChangeShapeType="1"/>
          </p:cNvCxnSpPr>
          <p:nvPr/>
        </p:nvCxnSpPr>
        <p:spPr bwMode="auto">
          <a:xfrm>
            <a:off x="1832391" y="6231588"/>
            <a:ext cx="0" cy="139841"/>
          </a:xfrm>
          <a:prstGeom prst="line">
            <a:avLst/>
          </a:prstGeom>
          <a:noFill/>
          <a:ln w="9525" algn="ctr">
            <a:solidFill>
              <a:schemeClr val="bg1"/>
            </a:solidFill>
            <a:round/>
            <a:headEnd/>
            <a:tailEnd/>
          </a:ln>
        </p:spPr>
      </p:cxnSp>
      <p:cxnSp>
        <p:nvCxnSpPr>
          <p:cNvPr id="23" name="Connecteur droit 66"/>
          <p:cNvCxnSpPr>
            <a:cxnSpLocks noChangeShapeType="1"/>
          </p:cNvCxnSpPr>
          <p:nvPr/>
        </p:nvCxnSpPr>
        <p:spPr bwMode="auto">
          <a:xfrm>
            <a:off x="2102466" y="6231588"/>
            <a:ext cx="0" cy="139841"/>
          </a:xfrm>
          <a:prstGeom prst="line">
            <a:avLst/>
          </a:prstGeom>
          <a:noFill/>
          <a:ln w="9525" algn="ctr">
            <a:solidFill>
              <a:schemeClr val="bg1"/>
            </a:solidFill>
            <a:round/>
            <a:headEnd/>
            <a:tailEnd/>
          </a:ln>
        </p:spPr>
      </p:cxnSp>
      <p:cxnSp>
        <p:nvCxnSpPr>
          <p:cNvPr id="24" name="Connecteur droit 67"/>
          <p:cNvCxnSpPr>
            <a:cxnSpLocks noChangeShapeType="1"/>
          </p:cNvCxnSpPr>
          <p:nvPr/>
        </p:nvCxnSpPr>
        <p:spPr bwMode="auto">
          <a:xfrm>
            <a:off x="2372542" y="6231588"/>
            <a:ext cx="0" cy="139841"/>
          </a:xfrm>
          <a:prstGeom prst="line">
            <a:avLst/>
          </a:prstGeom>
          <a:noFill/>
          <a:ln w="9525" algn="ctr">
            <a:solidFill>
              <a:schemeClr val="bg1"/>
            </a:solidFill>
            <a:round/>
            <a:headEnd/>
            <a:tailEnd/>
          </a:ln>
        </p:spPr>
      </p:cxnSp>
      <p:cxnSp>
        <p:nvCxnSpPr>
          <p:cNvPr id="25" name="Connecteur droit 68"/>
          <p:cNvCxnSpPr>
            <a:cxnSpLocks noChangeShapeType="1"/>
          </p:cNvCxnSpPr>
          <p:nvPr/>
        </p:nvCxnSpPr>
        <p:spPr bwMode="auto">
          <a:xfrm>
            <a:off x="2642617" y="6231588"/>
            <a:ext cx="0" cy="139841"/>
          </a:xfrm>
          <a:prstGeom prst="line">
            <a:avLst/>
          </a:prstGeom>
          <a:noFill/>
          <a:ln w="9525" algn="ctr">
            <a:solidFill>
              <a:schemeClr val="bg1"/>
            </a:solidFill>
            <a:round/>
            <a:headEnd/>
            <a:tailEnd/>
          </a:ln>
        </p:spPr>
      </p:cxnSp>
      <p:cxnSp>
        <p:nvCxnSpPr>
          <p:cNvPr id="26" name="Connecteur droit 69"/>
          <p:cNvCxnSpPr>
            <a:cxnSpLocks noChangeShapeType="1"/>
          </p:cNvCxnSpPr>
          <p:nvPr/>
        </p:nvCxnSpPr>
        <p:spPr bwMode="auto">
          <a:xfrm>
            <a:off x="2912693" y="6231588"/>
            <a:ext cx="0" cy="139841"/>
          </a:xfrm>
          <a:prstGeom prst="line">
            <a:avLst/>
          </a:prstGeom>
          <a:noFill/>
          <a:ln w="9525" algn="ctr">
            <a:solidFill>
              <a:schemeClr val="bg1"/>
            </a:solidFill>
            <a:round/>
            <a:headEnd/>
            <a:tailEnd/>
          </a:ln>
        </p:spPr>
      </p:cxnSp>
      <p:cxnSp>
        <p:nvCxnSpPr>
          <p:cNvPr id="27" name="Connecteur droit 70"/>
          <p:cNvCxnSpPr>
            <a:cxnSpLocks noChangeShapeType="1"/>
          </p:cNvCxnSpPr>
          <p:nvPr/>
        </p:nvCxnSpPr>
        <p:spPr bwMode="auto">
          <a:xfrm>
            <a:off x="3181308" y="6231588"/>
            <a:ext cx="0" cy="139841"/>
          </a:xfrm>
          <a:prstGeom prst="line">
            <a:avLst/>
          </a:prstGeom>
          <a:noFill/>
          <a:ln w="9525" algn="ctr">
            <a:solidFill>
              <a:schemeClr val="bg1"/>
            </a:solidFill>
            <a:round/>
            <a:headEnd/>
            <a:tailEnd/>
          </a:ln>
        </p:spPr>
      </p:cxnSp>
      <p:cxnSp>
        <p:nvCxnSpPr>
          <p:cNvPr id="28" name="Connecteur droit 71"/>
          <p:cNvCxnSpPr>
            <a:cxnSpLocks noChangeShapeType="1"/>
          </p:cNvCxnSpPr>
          <p:nvPr/>
        </p:nvCxnSpPr>
        <p:spPr bwMode="auto">
          <a:xfrm>
            <a:off x="3449923" y="6231588"/>
            <a:ext cx="0" cy="139841"/>
          </a:xfrm>
          <a:prstGeom prst="line">
            <a:avLst/>
          </a:prstGeom>
          <a:noFill/>
          <a:ln w="9525" algn="ctr">
            <a:solidFill>
              <a:schemeClr val="bg1"/>
            </a:solidFill>
            <a:round/>
            <a:headEnd/>
            <a:tailEnd/>
          </a:ln>
        </p:spPr>
      </p:cxnSp>
      <p:cxnSp>
        <p:nvCxnSpPr>
          <p:cNvPr id="29" name="Connecteur droit 72"/>
          <p:cNvCxnSpPr>
            <a:cxnSpLocks noChangeShapeType="1"/>
          </p:cNvCxnSpPr>
          <p:nvPr/>
        </p:nvCxnSpPr>
        <p:spPr bwMode="auto">
          <a:xfrm>
            <a:off x="3719998" y="6231588"/>
            <a:ext cx="0" cy="139841"/>
          </a:xfrm>
          <a:prstGeom prst="line">
            <a:avLst/>
          </a:prstGeom>
          <a:noFill/>
          <a:ln w="9525" algn="ctr">
            <a:solidFill>
              <a:schemeClr val="bg1"/>
            </a:solidFill>
            <a:round/>
            <a:headEnd/>
            <a:tailEnd/>
          </a:ln>
        </p:spPr>
      </p:cxnSp>
      <p:cxnSp>
        <p:nvCxnSpPr>
          <p:cNvPr id="30" name="Connecteur droit 73"/>
          <p:cNvCxnSpPr>
            <a:cxnSpLocks noChangeShapeType="1"/>
          </p:cNvCxnSpPr>
          <p:nvPr/>
        </p:nvCxnSpPr>
        <p:spPr bwMode="auto">
          <a:xfrm>
            <a:off x="3990074" y="6231588"/>
            <a:ext cx="0" cy="139841"/>
          </a:xfrm>
          <a:prstGeom prst="line">
            <a:avLst/>
          </a:prstGeom>
          <a:noFill/>
          <a:ln w="9525" algn="ctr">
            <a:solidFill>
              <a:schemeClr val="bg1"/>
            </a:solidFill>
            <a:round/>
            <a:headEnd/>
            <a:tailEnd/>
          </a:ln>
        </p:spPr>
      </p:cxnSp>
      <p:sp>
        <p:nvSpPr>
          <p:cNvPr id="31" name="ZoneTexte 96"/>
          <p:cNvSpPr txBox="1">
            <a:spLocks noChangeArrowheads="1"/>
          </p:cNvSpPr>
          <p:nvPr/>
        </p:nvSpPr>
        <p:spPr bwMode="auto">
          <a:xfrm>
            <a:off x="753550" y="6371430"/>
            <a:ext cx="320179" cy="297930"/>
          </a:xfrm>
          <a:prstGeom prst="rect">
            <a:avLst/>
          </a:prstGeom>
          <a:noFill/>
          <a:ln w="9525">
            <a:noFill/>
            <a:miter lim="800000"/>
            <a:headEnd/>
            <a:tailEnd/>
          </a:ln>
        </p:spPr>
        <p:txBody>
          <a:bodyPr wrap="none">
            <a:spAutoFit/>
          </a:bodyPr>
          <a:lstStyle/>
          <a:p>
            <a:r>
              <a:rPr lang="fr-BE" sz="1400">
                <a:latin typeface="Arial Narrow" pitchFamily="34" charset="0"/>
              </a:rPr>
              <a:t>10</a:t>
            </a:r>
            <a:endParaRPr lang="en-US" sz="1400">
              <a:latin typeface="Arial Narrow" pitchFamily="34" charset="0"/>
            </a:endParaRPr>
          </a:p>
        </p:txBody>
      </p:sp>
      <p:sp>
        <p:nvSpPr>
          <p:cNvPr id="32" name="ZoneTexte 97"/>
          <p:cNvSpPr txBox="1">
            <a:spLocks noChangeArrowheads="1"/>
          </p:cNvSpPr>
          <p:nvPr/>
        </p:nvSpPr>
        <p:spPr bwMode="auto">
          <a:xfrm>
            <a:off x="1025085" y="6371430"/>
            <a:ext cx="310273" cy="297930"/>
          </a:xfrm>
          <a:prstGeom prst="rect">
            <a:avLst/>
          </a:prstGeom>
          <a:noFill/>
          <a:ln w="9525">
            <a:noFill/>
            <a:miter lim="800000"/>
            <a:headEnd/>
            <a:tailEnd/>
          </a:ln>
        </p:spPr>
        <p:txBody>
          <a:bodyPr wrap="none">
            <a:spAutoFit/>
          </a:bodyPr>
          <a:lstStyle/>
          <a:p>
            <a:r>
              <a:rPr lang="fr-BE" sz="1400">
                <a:latin typeface="Arial Narrow" pitchFamily="34" charset="0"/>
              </a:rPr>
              <a:t>11</a:t>
            </a:r>
            <a:endParaRPr lang="en-US" sz="1400">
              <a:latin typeface="Arial Narrow" pitchFamily="34" charset="0"/>
            </a:endParaRPr>
          </a:p>
        </p:txBody>
      </p:sp>
      <p:sp>
        <p:nvSpPr>
          <p:cNvPr id="33" name="ZoneTexte 98"/>
          <p:cNvSpPr txBox="1">
            <a:spLocks noChangeArrowheads="1"/>
          </p:cNvSpPr>
          <p:nvPr/>
        </p:nvSpPr>
        <p:spPr bwMode="auto">
          <a:xfrm>
            <a:off x="1292241" y="6371430"/>
            <a:ext cx="320179" cy="297930"/>
          </a:xfrm>
          <a:prstGeom prst="rect">
            <a:avLst/>
          </a:prstGeom>
          <a:noFill/>
          <a:ln w="9525">
            <a:noFill/>
            <a:miter lim="800000"/>
            <a:headEnd/>
            <a:tailEnd/>
          </a:ln>
        </p:spPr>
        <p:txBody>
          <a:bodyPr wrap="none">
            <a:spAutoFit/>
          </a:bodyPr>
          <a:lstStyle/>
          <a:p>
            <a:r>
              <a:rPr lang="fr-BE" sz="1400">
                <a:latin typeface="Arial Narrow" pitchFamily="34" charset="0"/>
              </a:rPr>
              <a:t>12</a:t>
            </a:r>
            <a:endParaRPr lang="en-US" sz="1400">
              <a:latin typeface="Arial Narrow" pitchFamily="34" charset="0"/>
            </a:endParaRPr>
          </a:p>
        </p:txBody>
      </p:sp>
      <p:sp>
        <p:nvSpPr>
          <p:cNvPr id="34" name="ZoneTexte 99"/>
          <p:cNvSpPr txBox="1">
            <a:spLocks noChangeArrowheads="1"/>
          </p:cNvSpPr>
          <p:nvPr/>
        </p:nvSpPr>
        <p:spPr bwMode="auto">
          <a:xfrm>
            <a:off x="1563776" y="6371430"/>
            <a:ext cx="320179" cy="297930"/>
          </a:xfrm>
          <a:prstGeom prst="rect">
            <a:avLst/>
          </a:prstGeom>
          <a:noFill/>
          <a:ln w="9525">
            <a:noFill/>
            <a:miter lim="800000"/>
            <a:headEnd/>
            <a:tailEnd/>
          </a:ln>
        </p:spPr>
        <p:txBody>
          <a:bodyPr wrap="none">
            <a:spAutoFit/>
          </a:bodyPr>
          <a:lstStyle/>
          <a:p>
            <a:r>
              <a:rPr lang="fr-BE" sz="1400">
                <a:latin typeface="Arial Narrow" pitchFamily="34" charset="0"/>
              </a:rPr>
              <a:t>13</a:t>
            </a:r>
            <a:endParaRPr lang="en-US" sz="1400">
              <a:latin typeface="Arial Narrow" pitchFamily="34" charset="0"/>
            </a:endParaRPr>
          </a:p>
        </p:txBody>
      </p:sp>
      <p:sp>
        <p:nvSpPr>
          <p:cNvPr id="35" name="ZoneTexte 100"/>
          <p:cNvSpPr txBox="1">
            <a:spLocks noChangeArrowheads="1"/>
          </p:cNvSpPr>
          <p:nvPr/>
        </p:nvSpPr>
        <p:spPr bwMode="auto">
          <a:xfrm>
            <a:off x="1832391" y="6371430"/>
            <a:ext cx="320179" cy="297930"/>
          </a:xfrm>
          <a:prstGeom prst="rect">
            <a:avLst/>
          </a:prstGeom>
          <a:noFill/>
          <a:ln w="9525">
            <a:noFill/>
            <a:miter lim="800000"/>
            <a:headEnd/>
            <a:tailEnd/>
          </a:ln>
        </p:spPr>
        <p:txBody>
          <a:bodyPr wrap="none">
            <a:spAutoFit/>
          </a:bodyPr>
          <a:lstStyle/>
          <a:p>
            <a:r>
              <a:rPr lang="fr-BE" sz="1400">
                <a:latin typeface="Arial Narrow" pitchFamily="34" charset="0"/>
              </a:rPr>
              <a:t>14</a:t>
            </a:r>
            <a:endParaRPr lang="en-US" sz="1400">
              <a:latin typeface="Arial Narrow" pitchFamily="34" charset="0"/>
            </a:endParaRPr>
          </a:p>
        </p:txBody>
      </p:sp>
      <p:sp>
        <p:nvSpPr>
          <p:cNvPr id="36" name="ZoneTexte 101"/>
          <p:cNvSpPr txBox="1">
            <a:spLocks noChangeArrowheads="1"/>
          </p:cNvSpPr>
          <p:nvPr/>
        </p:nvSpPr>
        <p:spPr bwMode="auto">
          <a:xfrm>
            <a:off x="2102466" y="6371430"/>
            <a:ext cx="320179" cy="297930"/>
          </a:xfrm>
          <a:prstGeom prst="rect">
            <a:avLst/>
          </a:prstGeom>
          <a:noFill/>
          <a:ln w="9525">
            <a:noFill/>
            <a:miter lim="800000"/>
            <a:headEnd/>
            <a:tailEnd/>
          </a:ln>
        </p:spPr>
        <p:txBody>
          <a:bodyPr wrap="none">
            <a:spAutoFit/>
          </a:bodyPr>
          <a:lstStyle/>
          <a:p>
            <a:r>
              <a:rPr lang="fr-BE" sz="1400">
                <a:latin typeface="Arial Narrow" pitchFamily="34" charset="0"/>
              </a:rPr>
              <a:t>15</a:t>
            </a:r>
            <a:endParaRPr lang="en-US" sz="1400">
              <a:latin typeface="Arial Narrow" pitchFamily="34" charset="0"/>
            </a:endParaRPr>
          </a:p>
        </p:txBody>
      </p:sp>
      <p:sp>
        <p:nvSpPr>
          <p:cNvPr id="37" name="ZoneTexte 102"/>
          <p:cNvSpPr txBox="1">
            <a:spLocks noChangeArrowheads="1"/>
          </p:cNvSpPr>
          <p:nvPr/>
        </p:nvSpPr>
        <p:spPr bwMode="auto">
          <a:xfrm>
            <a:off x="2372542" y="6371430"/>
            <a:ext cx="320179" cy="297930"/>
          </a:xfrm>
          <a:prstGeom prst="rect">
            <a:avLst/>
          </a:prstGeom>
          <a:noFill/>
          <a:ln w="9525">
            <a:noFill/>
            <a:miter lim="800000"/>
            <a:headEnd/>
            <a:tailEnd/>
          </a:ln>
        </p:spPr>
        <p:txBody>
          <a:bodyPr wrap="none">
            <a:spAutoFit/>
          </a:bodyPr>
          <a:lstStyle/>
          <a:p>
            <a:r>
              <a:rPr lang="fr-BE" sz="1400">
                <a:latin typeface="Arial Narrow" pitchFamily="34" charset="0"/>
              </a:rPr>
              <a:t>16</a:t>
            </a:r>
            <a:endParaRPr lang="en-US" sz="1400">
              <a:latin typeface="Arial Narrow" pitchFamily="34" charset="0"/>
            </a:endParaRPr>
          </a:p>
        </p:txBody>
      </p:sp>
      <p:sp>
        <p:nvSpPr>
          <p:cNvPr id="38" name="ZoneTexte 103"/>
          <p:cNvSpPr txBox="1">
            <a:spLocks noChangeArrowheads="1"/>
          </p:cNvSpPr>
          <p:nvPr/>
        </p:nvSpPr>
        <p:spPr bwMode="auto">
          <a:xfrm>
            <a:off x="2642617" y="6371430"/>
            <a:ext cx="320179" cy="297930"/>
          </a:xfrm>
          <a:prstGeom prst="rect">
            <a:avLst/>
          </a:prstGeom>
          <a:noFill/>
          <a:ln w="9525">
            <a:noFill/>
            <a:miter lim="800000"/>
            <a:headEnd/>
            <a:tailEnd/>
          </a:ln>
        </p:spPr>
        <p:txBody>
          <a:bodyPr wrap="none">
            <a:spAutoFit/>
          </a:bodyPr>
          <a:lstStyle/>
          <a:p>
            <a:r>
              <a:rPr lang="fr-BE" sz="1400">
                <a:latin typeface="Arial Narrow" pitchFamily="34" charset="0"/>
              </a:rPr>
              <a:t>17</a:t>
            </a:r>
            <a:endParaRPr lang="en-US" sz="1400">
              <a:latin typeface="Arial Narrow" pitchFamily="34" charset="0"/>
            </a:endParaRPr>
          </a:p>
        </p:txBody>
      </p:sp>
      <p:sp>
        <p:nvSpPr>
          <p:cNvPr id="39" name="ZoneTexte 104"/>
          <p:cNvSpPr txBox="1">
            <a:spLocks noChangeArrowheads="1"/>
          </p:cNvSpPr>
          <p:nvPr/>
        </p:nvSpPr>
        <p:spPr bwMode="auto">
          <a:xfrm>
            <a:off x="2912693" y="6371430"/>
            <a:ext cx="320179" cy="297930"/>
          </a:xfrm>
          <a:prstGeom prst="rect">
            <a:avLst/>
          </a:prstGeom>
          <a:noFill/>
          <a:ln w="9525">
            <a:noFill/>
            <a:miter lim="800000"/>
            <a:headEnd/>
            <a:tailEnd/>
          </a:ln>
        </p:spPr>
        <p:txBody>
          <a:bodyPr wrap="none">
            <a:spAutoFit/>
          </a:bodyPr>
          <a:lstStyle/>
          <a:p>
            <a:r>
              <a:rPr lang="fr-BE" sz="1400">
                <a:latin typeface="Arial Narrow" pitchFamily="34" charset="0"/>
              </a:rPr>
              <a:t>18</a:t>
            </a:r>
            <a:endParaRPr lang="en-US" sz="1400">
              <a:latin typeface="Arial Narrow" pitchFamily="34" charset="0"/>
            </a:endParaRPr>
          </a:p>
        </p:txBody>
      </p:sp>
      <p:sp>
        <p:nvSpPr>
          <p:cNvPr id="40" name="ZoneTexte 105"/>
          <p:cNvSpPr txBox="1">
            <a:spLocks noChangeArrowheads="1"/>
          </p:cNvSpPr>
          <p:nvPr/>
        </p:nvSpPr>
        <p:spPr bwMode="auto">
          <a:xfrm>
            <a:off x="3181308" y="6371430"/>
            <a:ext cx="320179" cy="297930"/>
          </a:xfrm>
          <a:prstGeom prst="rect">
            <a:avLst/>
          </a:prstGeom>
          <a:noFill/>
          <a:ln w="9525">
            <a:noFill/>
            <a:miter lim="800000"/>
            <a:headEnd/>
            <a:tailEnd/>
          </a:ln>
        </p:spPr>
        <p:txBody>
          <a:bodyPr wrap="none">
            <a:spAutoFit/>
          </a:bodyPr>
          <a:lstStyle/>
          <a:p>
            <a:r>
              <a:rPr lang="fr-BE" sz="1400">
                <a:latin typeface="Arial Narrow" pitchFamily="34" charset="0"/>
              </a:rPr>
              <a:t>19</a:t>
            </a:r>
            <a:endParaRPr lang="en-US" sz="1400">
              <a:latin typeface="Arial Narrow" pitchFamily="34" charset="0"/>
            </a:endParaRPr>
          </a:p>
        </p:txBody>
      </p:sp>
      <p:sp>
        <p:nvSpPr>
          <p:cNvPr id="41" name="ZoneTexte 106"/>
          <p:cNvSpPr txBox="1">
            <a:spLocks noChangeArrowheads="1"/>
          </p:cNvSpPr>
          <p:nvPr/>
        </p:nvSpPr>
        <p:spPr bwMode="auto">
          <a:xfrm>
            <a:off x="3449923" y="6371430"/>
            <a:ext cx="320179" cy="297930"/>
          </a:xfrm>
          <a:prstGeom prst="rect">
            <a:avLst/>
          </a:prstGeom>
          <a:noFill/>
          <a:ln w="9525">
            <a:noFill/>
            <a:miter lim="800000"/>
            <a:headEnd/>
            <a:tailEnd/>
          </a:ln>
        </p:spPr>
        <p:txBody>
          <a:bodyPr wrap="none">
            <a:spAutoFit/>
          </a:bodyPr>
          <a:lstStyle/>
          <a:p>
            <a:r>
              <a:rPr lang="fr-BE" sz="1400">
                <a:latin typeface="Arial Narrow" pitchFamily="34" charset="0"/>
              </a:rPr>
              <a:t>20</a:t>
            </a:r>
            <a:endParaRPr lang="en-US" sz="1400">
              <a:latin typeface="Arial Narrow" pitchFamily="34" charset="0"/>
            </a:endParaRPr>
          </a:p>
        </p:txBody>
      </p:sp>
      <p:sp>
        <p:nvSpPr>
          <p:cNvPr id="42" name="ZoneTexte 107"/>
          <p:cNvSpPr txBox="1">
            <a:spLocks noChangeArrowheads="1"/>
          </p:cNvSpPr>
          <p:nvPr/>
        </p:nvSpPr>
        <p:spPr bwMode="auto">
          <a:xfrm>
            <a:off x="3719998" y="6371430"/>
            <a:ext cx="320179" cy="297930"/>
          </a:xfrm>
          <a:prstGeom prst="rect">
            <a:avLst/>
          </a:prstGeom>
          <a:noFill/>
          <a:ln w="9525">
            <a:noFill/>
            <a:miter lim="800000"/>
            <a:headEnd/>
            <a:tailEnd/>
          </a:ln>
        </p:spPr>
        <p:txBody>
          <a:bodyPr wrap="none">
            <a:spAutoFit/>
          </a:bodyPr>
          <a:lstStyle/>
          <a:p>
            <a:r>
              <a:rPr lang="fr-BE" sz="1400" dirty="0">
                <a:latin typeface="Arial Narrow" pitchFamily="34" charset="0"/>
              </a:rPr>
              <a:t>21</a:t>
            </a:r>
            <a:endParaRPr lang="en-US" sz="1400" dirty="0">
              <a:latin typeface="Arial Narrow" pitchFamily="34" charset="0"/>
            </a:endParaRPr>
          </a:p>
        </p:txBody>
      </p:sp>
      <p:cxnSp>
        <p:nvCxnSpPr>
          <p:cNvPr id="43" name="Connecteur droit 73"/>
          <p:cNvCxnSpPr>
            <a:cxnSpLocks noChangeShapeType="1"/>
          </p:cNvCxnSpPr>
          <p:nvPr/>
        </p:nvCxnSpPr>
        <p:spPr bwMode="auto">
          <a:xfrm>
            <a:off x="4247011" y="6260786"/>
            <a:ext cx="0" cy="138304"/>
          </a:xfrm>
          <a:prstGeom prst="line">
            <a:avLst/>
          </a:prstGeom>
          <a:noFill/>
          <a:ln w="9525" algn="ctr">
            <a:solidFill>
              <a:schemeClr val="bg1"/>
            </a:solidFill>
            <a:round/>
            <a:headEnd/>
            <a:tailEnd/>
          </a:ln>
        </p:spPr>
      </p:cxnSp>
      <p:sp>
        <p:nvSpPr>
          <p:cNvPr id="44" name="ZoneTexte 107"/>
          <p:cNvSpPr txBox="1">
            <a:spLocks noChangeArrowheads="1"/>
          </p:cNvSpPr>
          <p:nvPr/>
        </p:nvSpPr>
        <p:spPr bwMode="auto">
          <a:xfrm>
            <a:off x="4036790" y="6369892"/>
            <a:ext cx="245000" cy="297930"/>
          </a:xfrm>
          <a:prstGeom prst="rect">
            <a:avLst/>
          </a:prstGeom>
          <a:noFill/>
          <a:ln w="9525">
            <a:noFill/>
            <a:miter lim="800000"/>
            <a:headEnd/>
            <a:tailEnd/>
          </a:ln>
        </p:spPr>
        <p:txBody>
          <a:bodyPr wrap="none">
            <a:spAutoFit/>
          </a:bodyPr>
          <a:lstStyle/>
          <a:p>
            <a:r>
              <a:rPr lang="fr-BE" sz="1400">
                <a:latin typeface="Arial Narrow" pitchFamily="34" charset="0"/>
              </a:rPr>
              <a:t>0</a:t>
            </a:r>
            <a:endParaRPr lang="en-US" sz="1400">
              <a:latin typeface="Arial Narrow" pitchFamily="34" charset="0"/>
            </a:endParaRPr>
          </a:p>
        </p:txBody>
      </p:sp>
      <p:grpSp>
        <p:nvGrpSpPr>
          <p:cNvPr id="45" name="Group 142"/>
          <p:cNvGrpSpPr>
            <a:grpSpLocks/>
          </p:cNvGrpSpPr>
          <p:nvPr/>
        </p:nvGrpSpPr>
        <p:grpSpPr bwMode="auto">
          <a:xfrm>
            <a:off x="1203189" y="6022595"/>
            <a:ext cx="265696" cy="138304"/>
            <a:chOff x="2381" y="2024"/>
            <a:chExt cx="271" cy="136"/>
          </a:xfrm>
        </p:grpSpPr>
        <p:sp>
          <p:nvSpPr>
            <p:cNvPr id="172" name="Oval 14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3" name="Oval 14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4" name="Oval 14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5" name="Oval 14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6" name="Oval 14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6" name="Group 148"/>
          <p:cNvGrpSpPr>
            <a:grpSpLocks/>
          </p:cNvGrpSpPr>
          <p:nvPr/>
        </p:nvGrpSpPr>
        <p:grpSpPr bwMode="auto">
          <a:xfrm>
            <a:off x="938953" y="6022595"/>
            <a:ext cx="265696" cy="138304"/>
            <a:chOff x="2381" y="2024"/>
            <a:chExt cx="271" cy="136"/>
          </a:xfrm>
        </p:grpSpPr>
        <p:sp>
          <p:nvSpPr>
            <p:cNvPr id="167" name="Oval 14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8" name="Oval 15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9" name="Oval 15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0" name="Oval 15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1" name="Oval 15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7" name="Group 154"/>
          <p:cNvGrpSpPr>
            <a:grpSpLocks/>
          </p:cNvGrpSpPr>
          <p:nvPr/>
        </p:nvGrpSpPr>
        <p:grpSpPr bwMode="auto">
          <a:xfrm>
            <a:off x="738951" y="6022595"/>
            <a:ext cx="265696" cy="138304"/>
            <a:chOff x="2381" y="2024"/>
            <a:chExt cx="271" cy="136"/>
          </a:xfrm>
        </p:grpSpPr>
        <p:sp>
          <p:nvSpPr>
            <p:cNvPr id="162" name="Oval 15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3" name="Oval 15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4" name="Oval 15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5" name="Oval 15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6" name="Oval 15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8" name="Group 178"/>
          <p:cNvGrpSpPr>
            <a:grpSpLocks/>
          </p:cNvGrpSpPr>
          <p:nvPr/>
        </p:nvGrpSpPr>
        <p:grpSpPr bwMode="auto">
          <a:xfrm>
            <a:off x="2727289" y="6022595"/>
            <a:ext cx="265696" cy="138304"/>
            <a:chOff x="2381" y="2024"/>
            <a:chExt cx="271" cy="136"/>
          </a:xfrm>
        </p:grpSpPr>
        <p:sp>
          <p:nvSpPr>
            <p:cNvPr id="157" name="Oval 17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8" name="Oval 18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9" name="Oval 18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0" name="Oval 18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1" name="Oval 18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9" name="Group 184"/>
          <p:cNvGrpSpPr>
            <a:grpSpLocks/>
          </p:cNvGrpSpPr>
          <p:nvPr/>
        </p:nvGrpSpPr>
        <p:grpSpPr bwMode="auto">
          <a:xfrm>
            <a:off x="2463054" y="6022595"/>
            <a:ext cx="265696" cy="138304"/>
            <a:chOff x="2381" y="2024"/>
            <a:chExt cx="271" cy="136"/>
          </a:xfrm>
        </p:grpSpPr>
        <p:sp>
          <p:nvSpPr>
            <p:cNvPr id="152" name="Oval 18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3" name="Oval 18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4" name="Oval 18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5" name="Oval 18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6" name="Oval 18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0" name="Group 190"/>
          <p:cNvGrpSpPr>
            <a:grpSpLocks/>
          </p:cNvGrpSpPr>
          <p:nvPr/>
        </p:nvGrpSpPr>
        <p:grpSpPr bwMode="auto">
          <a:xfrm>
            <a:off x="2263052" y="6022595"/>
            <a:ext cx="265696" cy="138304"/>
            <a:chOff x="2381" y="2024"/>
            <a:chExt cx="271" cy="136"/>
          </a:xfrm>
        </p:grpSpPr>
        <p:sp>
          <p:nvSpPr>
            <p:cNvPr id="147" name="Oval 19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8" name="Oval 19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9" name="Oval 19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0" name="Oval 19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1" name="Oval 19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1" name="Group 196"/>
          <p:cNvGrpSpPr>
            <a:grpSpLocks/>
          </p:cNvGrpSpPr>
          <p:nvPr/>
        </p:nvGrpSpPr>
        <p:grpSpPr bwMode="auto">
          <a:xfrm>
            <a:off x="1998816" y="6022595"/>
            <a:ext cx="265696" cy="138304"/>
            <a:chOff x="2381" y="2024"/>
            <a:chExt cx="271" cy="136"/>
          </a:xfrm>
        </p:grpSpPr>
        <p:sp>
          <p:nvSpPr>
            <p:cNvPr id="142" name="Oval 19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3" name="Oval 19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4" name="Oval 19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5" name="Oval 20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6" name="Oval 20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2" name="Group 202"/>
          <p:cNvGrpSpPr>
            <a:grpSpLocks/>
          </p:cNvGrpSpPr>
          <p:nvPr/>
        </p:nvGrpSpPr>
        <p:grpSpPr bwMode="auto">
          <a:xfrm>
            <a:off x="1734580" y="6022595"/>
            <a:ext cx="265696" cy="138304"/>
            <a:chOff x="2381" y="2024"/>
            <a:chExt cx="271" cy="136"/>
          </a:xfrm>
        </p:grpSpPr>
        <p:sp>
          <p:nvSpPr>
            <p:cNvPr id="137" name="Oval 20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8" name="Oval 20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9" name="Oval 20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0" name="Oval 20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1" name="Oval 20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3" name="Group 208"/>
          <p:cNvGrpSpPr>
            <a:grpSpLocks/>
          </p:cNvGrpSpPr>
          <p:nvPr/>
        </p:nvGrpSpPr>
        <p:grpSpPr bwMode="auto">
          <a:xfrm>
            <a:off x="1468884" y="6022595"/>
            <a:ext cx="265696" cy="138304"/>
            <a:chOff x="2381" y="2024"/>
            <a:chExt cx="271" cy="136"/>
          </a:xfrm>
        </p:grpSpPr>
        <p:sp>
          <p:nvSpPr>
            <p:cNvPr id="132" name="Oval 20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3" name="Oval 21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4" name="Oval 21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5" name="Oval 21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6" name="Oval 21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4" name="Group 214"/>
          <p:cNvGrpSpPr>
            <a:grpSpLocks/>
          </p:cNvGrpSpPr>
          <p:nvPr/>
        </p:nvGrpSpPr>
        <p:grpSpPr bwMode="auto">
          <a:xfrm>
            <a:off x="3920000" y="6022595"/>
            <a:ext cx="265696" cy="138304"/>
            <a:chOff x="2381" y="2024"/>
            <a:chExt cx="271" cy="136"/>
          </a:xfrm>
        </p:grpSpPr>
        <p:sp>
          <p:nvSpPr>
            <p:cNvPr id="127" name="Oval 21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8" name="Oval 21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9" name="Oval 21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0" name="Oval 21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1" name="Oval 21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5" name="Group 220"/>
          <p:cNvGrpSpPr>
            <a:grpSpLocks/>
          </p:cNvGrpSpPr>
          <p:nvPr/>
        </p:nvGrpSpPr>
        <p:grpSpPr bwMode="auto">
          <a:xfrm>
            <a:off x="3719998" y="6022595"/>
            <a:ext cx="265696" cy="138304"/>
            <a:chOff x="2381" y="2024"/>
            <a:chExt cx="271" cy="136"/>
          </a:xfrm>
        </p:grpSpPr>
        <p:sp>
          <p:nvSpPr>
            <p:cNvPr id="122" name="Oval 22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3" name="Oval 22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4" name="Oval 22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5" name="Oval 22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6" name="Oval 22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6" name="Group 226"/>
          <p:cNvGrpSpPr>
            <a:grpSpLocks/>
          </p:cNvGrpSpPr>
          <p:nvPr/>
        </p:nvGrpSpPr>
        <p:grpSpPr bwMode="auto">
          <a:xfrm>
            <a:off x="3455763" y="6022595"/>
            <a:ext cx="265696" cy="138304"/>
            <a:chOff x="2381" y="2024"/>
            <a:chExt cx="271" cy="136"/>
          </a:xfrm>
        </p:grpSpPr>
        <p:sp>
          <p:nvSpPr>
            <p:cNvPr id="117" name="Oval 22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8" name="Oval 22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9" name="Oval 22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0" name="Oval 23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1" name="Oval 23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7" name="Group 232"/>
          <p:cNvGrpSpPr>
            <a:grpSpLocks/>
          </p:cNvGrpSpPr>
          <p:nvPr/>
        </p:nvGrpSpPr>
        <p:grpSpPr bwMode="auto">
          <a:xfrm>
            <a:off x="3191527" y="6022595"/>
            <a:ext cx="265696" cy="138304"/>
            <a:chOff x="2381" y="2024"/>
            <a:chExt cx="271" cy="136"/>
          </a:xfrm>
        </p:grpSpPr>
        <p:sp>
          <p:nvSpPr>
            <p:cNvPr id="112" name="Oval 23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3" name="Oval 23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4" name="Oval 23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5" name="Oval 23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6" name="Oval 23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8" name="Group 238"/>
          <p:cNvGrpSpPr>
            <a:grpSpLocks/>
          </p:cNvGrpSpPr>
          <p:nvPr/>
        </p:nvGrpSpPr>
        <p:grpSpPr bwMode="auto">
          <a:xfrm>
            <a:off x="2925831" y="6022595"/>
            <a:ext cx="265696" cy="138304"/>
            <a:chOff x="2381" y="2024"/>
            <a:chExt cx="271" cy="136"/>
          </a:xfrm>
        </p:grpSpPr>
        <p:sp>
          <p:nvSpPr>
            <p:cNvPr id="107" name="Oval 23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8" name="Oval 24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9" name="Oval 24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0" name="Oval 24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1" name="Oval 24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60" name="Group 296"/>
          <p:cNvGrpSpPr>
            <a:grpSpLocks/>
          </p:cNvGrpSpPr>
          <p:nvPr/>
        </p:nvGrpSpPr>
        <p:grpSpPr bwMode="auto">
          <a:xfrm>
            <a:off x="938953" y="5604610"/>
            <a:ext cx="331389" cy="417986"/>
            <a:chOff x="975" y="3158"/>
            <a:chExt cx="227" cy="272"/>
          </a:xfrm>
        </p:grpSpPr>
        <p:sp>
          <p:nvSpPr>
            <p:cNvPr id="98" name="Oval 29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99" name="Oval 298"/>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0" name="Oval 299"/>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1" name="Oval 300"/>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2" name="Oval 301"/>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3" name="Oval 302"/>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4" name="Oval 303"/>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5" name="Oval 304"/>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6" name="Oval 305"/>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grpSp>
      <p:sp>
        <p:nvSpPr>
          <p:cNvPr id="61" name="Oval 306"/>
          <p:cNvSpPr>
            <a:spLocks noChangeArrowheads="1"/>
          </p:cNvSpPr>
          <p:nvPr/>
        </p:nvSpPr>
        <p:spPr bwMode="auto">
          <a:xfrm rot="558167">
            <a:off x="1881052" y="4084301"/>
            <a:ext cx="462777" cy="488674"/>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grpSp>
        <p:nvGrpSpPr>
          <p:cNvPr id="62" name="Group 318"/>
          <p:cNvGrpSpPr>
            <a:grpSpLocks/>
          </p:cNvGrpSpPr>
          <p:nvPr/>
        </p:nvGrpSpPr>
        <p:grpSpPr bwMode="auto">
          <a:xfrm>
            <a:off x="2292307" y="3422073"/>
            <a:ext cx="985410" cy="800628"/>
            <a:chOff x="3673" y="1783"/>
            <a:chExt cx="675" cy="521"/>
          </a:xfrm>
        </p:grpSpPr>
        <p:sp>
          <p:nvSpPr>
            <p:cNvPr id="95" name="Oval 319"/>
            <p:cNvSpPr>
              <a:spLocks noChangeArrowheads="1"/>
            </p:cNvSpPr>
            <p:nvPr/>
          </p:nvSpPr>
          <p:spPr bwMode="auto">
            <a:xfrm rot="558167">
              <a:off x="3673" y="1987"/>
              <a:ext cx="317" cy="317"/>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96" name="Oval 320"/>
            <p:cNvSpPr>
              <a:spLocks noChangeArrowheads="1"/>
            </p:cNvSpPr>
            <p:nvPr/>
          </p:nvSpPr>
          <p:spPr bwMode="auto">
            <a:xfrm rot="558167">
              <a:off x="3986" y="1783"/>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grpSp>
      <p:sp>
        <p:nvSpPr>
          <p:cNvPr id="63" name="Oval 327"/>
          <p:cNvSpPr>
            <a:spLocks noChangeArrowheads="1"/>
          </p:cNvSpPr>
          <p:nvPr/>
        </p:nvSpPr>
        <p:spPr bwMode="auto">
          <a:xfrm>
            <a:off x="1467425" y="4419805"/>
            <a:ext cx="398543" cy="417986"/>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sp>
        <p:nvSpPr>
          <p:cNvPr id="64" name="Oval 330"/>
          <p:cNvSpPr>
            <a:spLocks noChangeArrowheads="1"/>
          </p:cNvSpPr>
          <p:nvPr/>
        </p:nvSpPr>
        <p:spPr bwMode="auto">
          <a:xfrm rot="655987">
            <a:off x="1054978" y="5145076"/>
            <a:ext cx="264235" cy="279682"/>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5" name="Oval 331"/>
          <p:cNvSpPr>
            <a:spLocks noChangeArrowheads="1"/>
          </p:cNvSpPr>
          <p:nvPr/>
        </p:nvSpPr>
        <p:spPr bwMode="auto">
          <a:xfrm rot="655987">
            <a:off x="1157261" y="4953152"/>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6" name="Oval 332"/>
          <p:cNvSpPr>
            <a:spLocks noChangeArrowheads="1"/>
          </p:cNvSpPr>
          <p:nvPr/>
        </p:nvSpPr>
        <p:spPr bwMode="auto">
          <a:xfrm rot="655987">
            <a:off x="1325354" y="4774475"/>
            <a:ext cx="265696" cy="278145"/>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7" name="Oval 339"/>
          <p:cNvSpPr>
            <a:spLocks noChangeArrowheads="1"/>
          </p:cNvSpPr>
          <p:nvPr/>
        </p:nvSpPr>
        <p:spPr bwMode="auto">
          <a:xfrm>
            <a:off x="938953" y="5395618"/>
            <a:ext cx="264235" cy="278145"/>
          </a:xfrm>
          <a:prstGeom prst="ellipse">
            <a:avLst/>
          </a:prstGeom>
          <a:solidFill>
            <a:srgbClr val="FF9933"/>
          </a:solidFill>
          <a:ln w="9525">
            <a:solidFill>
              <a:schemeClr val="tx1"/>
            </a:solidFill>
            <a:round/>
            <a:headEnd/>
            <a:tailEnd/>
          </a:ln>
        </p:spPr>
        <p:txBody>
          <a:bodyPr wrap="none" anchor="ctr"/>
          <a:lstStyle/>
          <a:p>
            <a:pPr algn="ctr"/>
            <a:endParaRPr lang="fr-FR"/>
          </a:p>
        </p:txBody>
      </p:sp>
      <p:grpSp>
        <p:nvGrpSpPr>
          <p:cNvPr id="73" name="Group 365"/>
          <p:cNvGrpSpPr>
            <a:grpSpLocks/>
          </p:cNvGrpSpPr>
          <p:nvPr/>
        </p:nvGrpSpPr>
        <p:grpSpPr bwMode="auto">
          <a:xfrm>
            <a:off x="2792984" y="2537477"/>
            <a:ext cx="397084" cy="3625103"/>
            <a:chOff x="3969" y="1207"/>
            <a:chExt cx="272" cy="2359"/>
          </a:xfrm>
        </p:grpSpPr>
        <p:sp>
          <p:nvSpPr>
            <p:cNvPr id="92" name="AutoShape 359"/>
            <p:cNvSpPr>
              <a:spLocks noChangeArrowheads="1"/>
            </p:cNvSpPr>
            <p:nvPr/>
          </p:nvSpPr>
          <p:spPr bwMode="auto">
            <a:xfrm>
              <a:off x="3969" y="2523"/>
              <a:ext cx="91" cy="1043"/>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3" name="AutoShape 360"/>
            <p:cNvSpPr>
              <a:spLocks noChangeArrowheads="1"/>
            </p:cNvSpPr>
            <p:nvPr/>
          </p:nvSpPr>
          <p:spPr bwMode="auto">
            <a:xfrm>
              <a:off x="4059" y="1706"/>
              <a:ext cx="91" cy="1860"/>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4" name="AutoShape 361"/>
            <p:cNvSpPr>
              <a:spLocks noChangeArrowheads="1"/>
            </p:cNvSpPr>
            <p:nvPr/>
          </p:nvSpPr>
          <p:spPr bwMode="auto">
            <a:xfrm>
              <a:off x="4150" y="1207"/>
              <a:ext cx="91" cy="2359"/>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grpSp>
      <p:cxnSp>
        <p:nvCxnSpPr>
          <p:cNvPr id="74" name="Connecteur droit 50"/>
          <p:cNvCxnSpPr>
            <a:cxnSpLocks noChangeShapeType="1"/>
          </p:cNvCxnSpPr>
          <p:nvPr/>
        </p:nvCxnSpPr>
        <p:spPr bwMode="auto">
          <a:xfrm>
            <a:off x="738951" y="6160131"/>
            <a:ext cx="3664995" cy="1383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Connecteur droit 62"/>
          <p:cNvCxnSpPr>
            <a:cxnSpLocks noChangeShapeType="1"/>
          </p:cNvCxnSpPr>
          <p:nvPr/>
        </p:nvCxnSpPr>
        <p:spPr bwMode="auto">
          <a:xfrm>
            <a:off x="1001727" y="6130933"/>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 name="Connecteur droit 63"/>
          <p:cNvCxnSpPr>
            <a:cxnSpLocks noChangeShapeType="1"/>
          </p:cNvCxnSpPr>
          <p:nvPr/>
        </p:nvCxnSpPr>
        <p:spPr bwMode="auto">
          <a:xfrm>
            <a:off x="1268883" y="6130933"/>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7" name="Connecteur droit 64"/>
          <p:cNvCxnSpPr>
            <a:cxnSpLocks noChangeShapeType="1"/>
          </p:cNvCxnSpPr>
          <p:nvPr/>
        </p:nvCxnSpPr>
        <p:spPr bwMode="auto">
          <a:xfrm>
            <a:off x="1540418" y="6130933"/>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8" name="Connecteur droit 65"/>
          <p:cNvCxnSpPr>
            <a:cxnSpLocks noChangeShapeType="1"/>
          </p:cNvCxnSpPr>
          <p:nvPr/>
        </p:nvCxnSpPr>
        <p:spPr bwMode="auto">
          <a:xfrm>
            <a:off x="1809034" y="6130933"/>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9" name="Connecteur droit 66"/>
          <p:cNvCxnSpPr>
            <a:cxnSpLocks noChangeShapeType="1"/>
          </p:cNvCxnSpPr>
          <p:nvPr/>
        </p:nvCxnSpPr>
        <p:spPr bwMode="auto">
          <a:xfrm>
            <a:off x="2079108" y="6130933"/>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 name="Connecteur droit 67"/>
          <p:cNvCxnSpPr>
            <a:cxnSpLocks noChangeShapeType="1"/>
          </p:cNvCxnSpPr>
          <p:nvPr/>
        </p:nvCxnSpPr>
        <p:spPr bwMode="auto">
          <a:xfrm>
            <a:off x="2349184" y="6130933"/>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1" name="Connecteur droit 68"/>
          <p:cNvCxnSpPr>
            <a:cxnSpLocks noChangeShapeType="1"/>
          </p:cNvCxnSpPr>
          <p:nvPr/>
        </p:nvCxnSpPr>
        <p:spPr bwMode="auto">
          <a:xfrm>
            <a:off x="2619259" y="6130933"/>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2" name="Connecteur droit 69"/>
          <p:cNvCxnSpPr>
            <a:cxnSpLocks noChangeShapeType="1"/>
          </p:cNvCxnSpPr>
          <p:nvPr/>
        </p:nvCxnSpPr>
        <p:spPr bwMode="auto">
          <a:xfrm>
            <a:off x="2889335" y="6130933"/>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3" name="Connecteur droit 70"/>
          <p:cNvCxnSpPr>
            <a:cxnSpLocks noChangeShapeType="1"/>
          </p:cNvCxnSpPr>
          <p:nvPr/>
        </p:nvCxnSpPr>
        <p:spPr bwMode="auto">
          <a:xfrm>
            <a:off x="3157950" y="6130933"/>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4" name="Connecteur droit 71"/>
          <p:cNvCxnSpPr>
            <a:cxnSpLocks noChangeShapeType="1"/>
          </p:cNvCxnSpPr>
          <p:nvPr/>
        </p:nvCxnSpPr>
        <p:spPr bwMode="auto">
          <a:xfrm>
            <a:off x="3426566" y="6130933"/>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5" name="Connecteur droit 72"/>
          <p:cNvCxnSpPr>
            <a:cxnSpLocks noChangeShapeType="1"/>
          </p:cNvCxnSpPr>
          <p:nvPr/>
        </p:nvCxnSpPr>
        <p:spPr bwMode="auto">
          <a:xfrm>
            <a:off x="3696640" y="6130933"/>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Connecteur droit 73"/>
          <p:cNvCxnSpPr>
            <a:cxnSpLocks noChangeShapeType="1"/>
          </p:cNvCxnSpPr>
          <p:nvPr/>
        </p:nvCxnSpPr>
        <p:spPr bwMode="auto">
          <a:xfrm>
            <a:off x="3966716" y="6130933"/>
            <a:ext cx="0" cy="1398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7" name="Connecteur droit 73"/>
          <p:cNvCxnSpPr>
            <a:cxnSpLocks noChangeShapeType="1"/>
          </p:cNvCxnSpPr>
          <p:nvPr/>
        </p:nvCxnSpPr>
        <p:spPr bwMode="auto">
          <a:xfrm>
            <a:off x="4223653" y="6160131"/>
            <a:ext cx="0" cy="13830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78" name="Group 151"/>
          <p:cNvGrpSpPr>
            <a:grpSpLocks/>
          </p:cNvGrpSpPr>
          <p:nvPr/>
        </p:nvGrpSpPr>
        <p:grpSpPr bwMode="auto">
          <a:xfrm>
            <a:off x="243105" y="1669034"/>
            <a:ext cx="561976" cy="4524375"/>
            <a:chOff x="476" y="572"/>
            <a:chExt cx="354" cy="2850"/>
          </a:xfrm>
        </p:grpSpPr>
        <p:sp>
          <p:nvSpPr>
            <p:cNvPr id="179" name="Text Box 128"/>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180" name="Group 150"/>
            <p:cNvGrpSpPr>
              <a:grpSpLocks/>
            </p:cNvGrpSpPr>
            <p:nvPr/>
          </p:nvGrpSpPr>
          <p:grpSpPr bwMode="auto">
            <a:xfrm>
              <a:off x="476" y="572"/>
              <a:ext cx="354" cy="2800"/>
              <a:chOff x="463" y="675"/>
              <a:chExt cx="354" cy="2800"/>
            </a:xfrm>
          </p:grpSpPr>
          <p:grpSp>
            <p:nvGrpSpPr>
              <p:cNvPr id="181" name="Group 147"/>
              <p:cNvGrpSpPr>
                <a:grpSpLocks/>
              </p:cNvGrpSpPr>
              <p:nvPr/>
            </p:nvGrpSpPr>
            <p:grpSpPr bwMode="auto">
              <a:xfrm>
                <a:off x="521" y="935"/>
                <a:ext cx="296" cy="2540"/>
                <a:chOff x="521" y="935"/>
                <a:chExt cx="296" cy="2540"/>
              </a:xfrm>
            </p:grpSpPr>
            <p:sp>
              <p:nvSpPr>
                <p:cNvPr id="183" name="Line 108"/>
                <p:cNvSpPr>
                  <a:spLocks noChangeShapeType="1"/>
                </p:cNvSpPr>
                <p:nvPr/>
              </p:nvSpPr>
              <p:spPr bwMode="auto">
                <a:xfrm flipV="1">
                  <a:off x="521" y="981"/>
                  <a:ext cx="0" cy="249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4" name="Line 109"/>
                <p:cNvSpPr>
                  <a:spLocks noChangeShapeType="1"/>
                </p:cNvSpPr>
                <p:nvPr/>
              </p:nvSpPr>
              <p:spPr bwMode="auto">
                <a:xfrm>
                  <a:off x="521" y="347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5" name="Line 110"/>
                <p:cNvSpPr>
                  <a:spLocks noChangeShapeType="1"/>
                </p:cNvSpPr>
                <p:nvPr/>
              </p:nvSpPr>
              <p:spPr bwMode="auto">
                <a:xfrm>
                  <a:off x="521" y="333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6" name="Line 111"/>
                <p:cNvSpPr>
                  <a:spLocks noChangeShapeType="1"/>
                </p:cNvSpPr>
                <p:nvPr/>
              </p:nvSpPr>
              <p:spPr bwMode="auto">
                <a:xfrm>
                  <a:off x="521" y="320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7" name="Line 112"/>
                <p:cNvSpPr>
                  <a:spLocks noChangeShapeType="1"/>
                </p:cNvSpPr>
                <p:nvPr/>
              </p:nvSpPr>
              <p:spPr bwMode="auto">
                <a:xfrm>
                  <a:off x="521" y="306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8" name="Line 113"/>
                <p:cNvSpPr>
                  <a:spLocks noChangeShapeType="1"/>
                </p:cNvSpPr>
                <p:nvPr/>
              </p:nvSpPr>
              <p:spPr bwMode="auto">
                <a:xfrm>
                  <a:off x="521" y="293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9" name="Line 114"/>
                <p:cNvSpPr>
                  <a:spLocks noChangeShapeType="1"/>
                </p:cNvSpPr>
                <p:nvPr/>
              </p:nvSpPr>
              <p:spPr bwMode="auto">
                <a:xfrm>
                  <a:off x="521" y="279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0" name="Line 115"/>
                <p:cNvSpPr>
                  <a:spLocks noChangeShapeType="1"/>
                </p:cNvSpPr>
                <p:nvPr/>
              </p:nvSpPr>
              <p:spPr bwMode="auto">
                <a:xfrm>
                  <a:off x="521" y="265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1" name="Line 116"/>
                <p:cNvSpPr>
                  <a:spLocks noChangeShapeType="1"/>
                </p:cNvSpPr>
                <p:nvPr/>
              </p:nvSpPr>
              <p:spPr bwMode="auto">
                <a:xfrm>
                  <a:off x="521" y="252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2" name="Line 117"/>
                <p:cNvSpPr>
                  <a:spLocks noChangeShapeType="1"/>
                </p:cNvSpPr>
                <p:nvPr/>
              </p:nvSpPr>
              <p:spPr bwMode="auto">
                <a:xfrm>
                  <a:off x="521" y="238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3" name="Line 118"/>
                <p:cNvSpPr>
                  <a:spLocks noChangeShapeType="1"/>
                </p:cNvSpPr>
                <p:nvPr/>
              </p:nvSpPr>
              <p:spPr bwMode="auto">
                <a:xfrm>
                  <a:off x="521" y="225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4" name="Line 119"/>
                <p:cNvSpPr>
                  <a:spLocks noChangeShapeType="1"/>
                </p:cNvSpPr>
                <p:nvPr/>
              </p:nvSpPr>
              <p:spPr bwMode="auto">
                <a:xfrm>
                  <a:off x="521" y="211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6" name="Line 120"/>
                <p:cNvSpPr>
                  <a:spLocks noChangeShapeType="1"/>
                </p:cNvSpPr>
                <p:nvPr/>
              </p:nvSpPr>
              <p:spPr bwMode="auto">
                <a:xfrm>
                  <a:off x="521" y="197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7" name="Line 121"/>
                <p:cNvSpPr>
                  <a:spLocks noChangeShapeType="1"/>
                </p:cNvSpPr>
                <p:nvPr/>
              </p:nvSpPr>
              <p:spPr bwMode="auto">
                <a:xfrm>
                  <a:off x="521" y="184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8" name="Line 122"/>
                <p:cNvSpPr>
                  <a:spLocks noChangeShapeType="1"/>
                </p:cNvSpPr>
                <p:nvPr/>
              </p:nvSpPr>
              <p:spPr bwMode="auto">
                <a:xfrm>
                  <a:off x="521" y="170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0" name="Line 123"/>
                <p:cNvSpPr>
                  <a:spLocks noChangeShapeType="1"/>
                </p:cNvSpPr>
                <p:nvPr/>
              </p:nvSpPr>
              <p:spPr bwMode="auto">
                <a:xfrm>
                  <a:off x="521" y="1570"/>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1" name="Line 124"/>
                <p:cNvSpPr>
                  <a:spLocks noChangeShapeType="1"/>
                </p:cNvSpPr>
                <p:nvPr/>
              </p:nvSpPr>
              <p:spPr bwMode="auto">
                <a:xfrm>
                  <a:off x="521" y="1434"/>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3" name="Line 125"/>
                <p:cNvSpPr>
                  <a:spLocks noChangeShapeType="1"/>
                </p:cNvSpPr>
                <p:nvPr/>
              </p:nvSpPr>
              <p:spPr bwMode="auto">
                <a:xfrm>
                  <a:off x="521" y="1298"/>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4" name="Line 126"/>
                <p:cNvSpPr>
                  <a:spLocks noChangeShapeType="1"/>
                </p:cNvSpPr>
                <p:nvPr/>
              </p:nvSpPr>
              <p:spPr bwMode="auto">
                <a:xfrm>
                  <a:off x="521" y="116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5" name="Line 127"/>
                <p:cNvSpPr>
                  <a:spLocks noChangeShapeType="1"/>
                </p:cNvSpPr>
                <p:nvPr/>
              </p:nvSpPr>
              <p:spPr bwMode="auto">
                <a:xfrm>
                  <a:off x="521" y="102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6" name="Text Box 129"/>
                <p:cNvSpPr txBox="1">
                  <a:spLocks noChangeArrowheads="1"/>
                </p:cNvSpPr>
                <p:nvPr/>
              </p:nvSpPr>
              <p:spPr bwMode="auto">
                <a:xfrm>
                  <a:off x="612" y="2432"/>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08" name="Text Box 130"/>
                <p:cNvSpPr txBox="1">
                  <a:spLocks noChangeArrowheads="1"/>
                </p:cNvSpPr>
                <p:nvPr/>
              </p:nvSpPr>
              <p:spPr bwMode="auto">
                <a:xfrm>
                  <a:off x="612" y="256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11" name="Text Box 131"/>
                <p:cNvSpPr txBox="1">
                  <a:spLocks noChangeArrowheads="1"/>
                </p:cNvSpPr>
                <p:nvPr/>
              </p:nvSpPr>
              <p:spPr bwMode="auto">
                <a:xfrm>
                  <a:off x="612" y="270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12" name="Text Box 132"/>
                <p:cNvSpPr txBox="1">
                  <a:spLocks noChangeArrowheads="1"/>
                </p:cNvSpPr>
                <p:nvPr/>
              </p:nvSpPr>
              <p:spPr bwMode="auto">
                <a:xfrm>
                  <a:off x="612" y="2840"/>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13" name="Text Box 133"/>
                <p:cNvSpPr txBox="1">
                  <a:spLocks noChangeArrowheads="1"/>
                </p:cNvSpPr>
                <p:nvPr/>
              </p:nvSpPr>
              <p:spPr bwMode="auto">
                <a:xfrm>
                  <a:off x="612" y="297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15" name="Text Box 134"/>
                <p:cNvSpPr txBox="1">
                  <a:spLocks noChangeArrowheads="1"/>
                </p:cNvSpPr>
                <p:nvPr/>
              </p:nvSpPr>
              <p:spPr bwMode="auto">
                <a:xfrm>
                  <a:off x="612" y="31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16" name="Text Box 135"/>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17" name="Text Box 136"/>
                <p:cNvSpPr txBox="1">
                  <a:spLocks noChangeArrowheads="1"/>
                </p:cNvSpPr>
                <p:nvPr/>
              </p:nvSpPr>
              <p:spPr bwMode="auto">
                <a:xfrm>
                  <a:off x="612" y="134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18" name="Text Box 137"/>
                <p:cNvSpPr txBox="1">
                  <a:spLocks noChangeArrowheads="1"/>
                </p:cNvSpPr>
                <p:nvPr/>
              </p:nvSpPr>
              <p:spPr bwMode="auto">
                <a:xfrm>
                  <a:off x="612" y="229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19" name="Text Box 138"/>
                <p:cNvSpPr txBox="1">
                  <a:spLocks noChangeArrowheads="1"/>
                </p:cNvSpPr>
                <p:nvPr/>
              </p:nvSpPr>
              <p:spPr bwMode="auto">
                <a:xfrm>
                  <a:off x="612" y="148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21" name="Text Box 139"/>
                <p:cNvSpPr txBox="1">
                  <a:spLocks noChangeArrowheads="1"/>
                </p:cNvSpPr>
                <p:nvPr/>
              </p:nvSpPr>
              <p:spPr bwMode="auto">
                <a:xfrm>
                  <a:off x="612" y="161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22" name="Text Box 140"/>
                <p:cNvSpPr txBox="1">
                  <a:spLocks noChangeArrowheads="1"/>
                </p:cNvSpPr>
                <p:nvPr/>
              </p:nvSpPr>
              <p:spPr bwMode="auto">
                <a:xfrm>
                  <a:off x="612" y="1752"/>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23" name="Text Box 141"/>
                <p:cNvSpPr txBox="1">
                  <a:spLocks noChangeArrowheads="1"/>
                </p:cNvSpPr>
                <p:nvPr/>
              </p:nvSpPr>
              <p:spPr bwMode="auto">
                <a:xfrm>
                  <a:off x="612" y="1888"/>
                  <a:ext cx="2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dirty="0" smtClean="0">
                      <a:solidFill>
                        <a:schemeClr val="tx1"/>
                      </a:solidFill>
                    </a:rPr>
                    <a:t>13</a:t>
                  </a:r>
                  <a:endParaRPr lang="fr-FR" altLang="fr-FR" sz="1200" dirty="0">
                    <a:solidFill>
                      <a:schemeClr val="tx1"/>
                    </a:solidFill>
                  </a:endParaRPr>
                </a:p>
              </p:txBody>
            </p:sp>
            <p:sp>
              <p:nvSpPr>
                <p:cNvPr id="224" name="Text Box 142"/>
                <p:cNvSpPr txBox="1">
                  <a:spLocks noChangeArrowheads="1"/>
                </p:cNvSpPr>
                <p:nvPr/>
              </p:nvSpPr>
              <p:spPr bwMode="auto">
                <a:xfrm>
                  <a:off x="612" y="202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25" name="Text Box 143"/>
                <p:cNvSpPr txBox="1">
                  <a:spLocks noChangeArrowheads="1"/>
                </p:cNvSpPr>
                <p:nvPr/>
              </p:nvSpPr>
              <p:spPr bwMode="auto">
                <a:xfrm>
                  <a:off x="612" y="216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26" name="Text Box 144"/>
                <p:cNvSpPr txBox="1">
                  <a:spLocks noChangeArrowheads="1"/>
                </p:cNvSpPr>
                <p:nvPr/>
              </p:nvSpPr>
              <p:spPr bwMode="auto">
                <a:xfrm>
                  <a:off x="612" y="1207"/>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27" name="Text Box 145"/>
                <p:cNvSpPr txBox="1">
                  <a:spLocks noChangeArrowheads="1"/>
                </p:cNvSpPr>
                <p:nvPr/>
              </p:nvSpPr>
              <p:spPr bwMode="auto">
                <a:xfrm>
                  <a:off x="612" y="935"/>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28" name="Text Box 146"/>
                <p:cNvSpPr txBox="1">
                  <a:spLocks noChangeArrowheads="1"/>
                </p:cNvSpPr>
                <p:nvPr/>
              </p:nvSpPr>
              <p:spPr bwMode="auto">
                <a:xfrm>
                  <a:off x="612" y="1071"/>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182" name="Text Box 149"/>
              <p:cNvSpPr txBox="1">
                <a:spLocks noChangeArrowheads="1"/>
              </p:cNvSpPr>
              <p:nvPr/>
            </p:nvSpPr>
            <p:spPr bwMode="auto">
              <a:xfrm>
                <a:off x="463" y="675"/>
                <a:ext cx="3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800" dirty="0">
                    <a:solidFill>
                      <a:schemeClr val="tx1"/>
                    </a:solidFill>
                  </a:rPr>
                  <a:t>mm</a:t>
                </a:r>
                <a:endParaRPr lang="fr-FR" altLang="fr-FR" sz="1800" dirty="0">
                  <a:solidFill>
                    <a:schemeClr val="tx1"/>
                  </a:solidFill>
                </a:endParaRPr>
              </a:p>
            </p:txBody>
          </p:sp>
        </p:grpSp>
      </p:grpSp>
      <p:sp>
        <p:nvSpPr>
          <p:cNvPr id="458" name="Rectangle 457"/>
          <p:cNvSpPr/>
          <p:nvPr/>
        </p:nvSpPr>
        <p:spPr>
          <a:xfrm>
            <a:off x="913639" y="2259188"/>
            <a:ext cx="2159143" cy="25439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1" name="Rectangle 4"/>
          <p:cNvSpPr>
            <a:spLocks noChangeArrowheads="1"/>
          </p:cNvSpPr>
          <p:nvPr/>
        </p:nvSpPr>
        <p:spPr bwMode="auto">
          <a:xfrm>
            <a:off x="4036010" y="2293659"/>
            <a:ext cx="634132" cy="3849463"/>
          </a:xfrm>
          <a:prstGeom prst="rect">
            <a:avLst/>
          </a:prstGeom>
          <a:solidFill>
            <a:schemeClr val="accent2">
              <a:lumMod val="75000"/>
              <a:alpha val="32000"/>
            </a:schemeClr>
          </a:solidFill>
          <a:ln w="12700">
            <a:solidFill>
              <a:schemeClr val="tx1"/>
            </a:solidFill>
            <a:miter lim="800000"/>
            <a:headEnd/>
            <a:tailEnd/>
          </a:ln>
        </p:spPr>
        <p:txBody>
          <a:bodyPr wrap="none" anchor="ctr"/>
          <a:lstStyle/>
          <a:p>
            <a:pPr algn="ctr"/>
            <a:endParaRPr lang="fr-FR"/>
          </a:p>
        </p:txBody>
      </p:sp>
      <p:sp>
        <p:nvSpPr>
          <p:cNvPr id="220" name="Oval 348"/>
          <p:cNvSpPr>
            <a:spLocks noChangeArrowheads="1"/>
          </p:cNvSpPr>
          <p:nvPr/>
        </p:nvSpPr>
        <p:spPr bwMode="auto">
          <a:xfrm rot="558167">
            <a:off x="3212266" y="2920157"/>
            <a:ext cx="704667" cy="673256"/>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3" name="Flèche vers le bas 2"/>
          <p:cNvSpPr/>
          <p:nvPr/>
        </p:nvSpPr>
        <p:spPr>
          <a:xfrm rot="21022406">
            <a:off x="3420625" y="2351269"/>
            <a:ext cx="439564" cy="374286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4" name="Rectangle 213"/>
          <p:cNvSpPr/>
          <p:nvPr/>
        </p:nvSpPr>
        <p:spPr>
          <a:xfrm>
            <a:off x="4110875" y="5882756"/>
            <a:ext cx="559267" cy="271674"/>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6" name="Oval 348"/>
          <p:cNvSpPr>
            <a:spLocks noChangeArrowheads="1"/>
          </p:cNvSpPr>
          <p:nvPr/>
        </p:nvSpPr>
        <p:spPr bwMode="auto">
          <a:xfrm rot="558167">
            <a:off x="3944978" y="2386153"/>
            <a:ext cx="819725" cy="841814"/>
          </a:xfrm>
          <a:prstGeom prst="ellipse">
            <a:avLst/>
          </a:prstGeom>
          <a:solidFill>
            <a:schemeClr val="accent1"/>
          </a:solidFill>
          <a:ln w="9525">
            <a:solidFill>
              <a:schemeClr val="tx1"/>
            </a:solidFill>
            <a:round/>
            <a:headEnd/>
            <a:tailEnd/>
          </a:ln>
        </p:spPr>
        <p:txBody>
          <a:bodyPr wrap="none" anchor="ctr"/>
          <a:lstStyle/>
          <a:p>
            <a:pPr algn="ctr"/>
            <a:endParaRPr lang="fr-FR"/>
          </a:p>
        </p:txBody>
      </p:sp>
      <p:cxnSp>
        <p:nvCxnSpPr>
          <p:cNvPr id="4" name="Connecteur droit 3"/>
          <p:cNvCxnSpPr/>
          <p:nvPr/>
        </p:nvCxnSpPr>
        <p:spPr>
          <a:xfrm flipV="1">
            <a:off x="4372041" y="6173961"/>
            <a:ext cx="4160399" cy="56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2" name="AutoShape 325"/>
          <p:cNvSpPr>
            <a:spLocks noChangeArrowheads="1"/>
          </p:cNvSpPr>
          <p:nvPr/>
        </p:nvSpPr>
        <p:spPr bwMode="auto">
          <a:xfrm>
            <a:off x="4947414" y="2225028"/>
            <a:ext cx="578664" cy="1012088"/>
          </a:xfrm>
          <a:prstGeom prst="moon">
            <a:avLst>
              <a:gd name="adj" fmla="val 50000"/>
            </a:avLst>
          </a:prstGeom>
          <a:solidFill>
            <a:srgbClr val="FF0066"/>
          </a:solidFill>
          <a:ln w="9525">
            <a:solidFill>
              <a:schemeClr val="tx1"/>
            </a:solidFill>
            <a:miter lim="800000"/>
            <a:headEnd/>
            <a:tailEnd/>
          </a:ln>
        </p:spPr>
        <p:txBody>
          <a:bodyPr wrap="none" anchor="ctr"/>
          <a:lstStyle/>
          <a:p>
            <a:pPr algn="ctr"/>
            <a:endParaRPr lang="fr-FR"/>
          </a:p>
        </p:txBody>
      </p:sp>
      <p:sp>
        <p:nvSpPr>
          <p:cNvPr id="267" name="Flèche vers le bas 266"/>
          <p:cNvSpPr/>
          <p:nvPr/>
        </p:nvSpPr>
        <p:spPr>
          <a:xfrm rot="12259187">
            <a:off x="5402382" y="2155098"/>
            <a:ext cx="439564" cy="416363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1" name="ZoneTexte 270"/>
          <p:cNvSpPr txBox="1"/>
          <p:nvPr/>
        </p:nvSpPr>
        <p:spPr>
          <a:xfrm>
            <a:off x="4997258" y="1446960"/>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P4</a:t>
            </a:r>
            <a:endParaRPr lang="fr-BE" sz="3200" dirty="0"/>
          </a:p>
        </p:txBody>
      </p:sp>
      <p:sp>
        <p:nvSpPr>
          <p:cNvPr id="234" name="Rectangle 233"/>
          <p:cNvSpPr/>
          <p:nvPr/>
        </p:nvSpPr>
        <p:spPr>
          <a:xfrm>
            <a:off x="6593711" y="2323827"/>
            <a:ext cx="2377562" cy="248495"/>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5" name="ZoneTexte 107"/>
          <p:cNvSpPr txBox="1">
            <a:spLocks noChangeArrowheads="1"/>
          </p:cNvSpPr>
          <p:nvPr/>
        </p:nvSpPr>
        <p:spPr bwMode="auto">
          <a:xfrm>
            <a:off x="6434625" y="6199841"/>
            <a:ext cx="266420" cy="307777"/>
          </a:xfrm>
          <a:prstGeom prst="rect">
            <a:avLst/>
          </a:prstGeom>
          <a:noFill/>
          <a:ln w="9525">
            <a:noFill/>
            <a:miter lim="800000"/>
            <a:headEnd/>
            <a:tailEnd/>
          </a:ln>
        </p:spPr>
        <p:txBody>
          <a:bodyPr wrap="none">
            <a:spAutoFit/>
          </a:bodyPr>
          <a:lstStyle/>
          <a:p>
            <a:r>
              <a:rPr lang="fr-BE" sz="1400" dirty="0" smtClean="0">
                <a:latin typeface="Arial Narrow" pitchFamily="34" charset="0"/>
              </a:rPr>
              <a:t>6</a:t>
            </a:r>
            <a:endParaRPr lang="en-US" sz="1400" dirty="0">
              <a:latin typeface="Arial Narrow" pitchFamily="34" charset="0"/>
            </a:endParaRPr>
          </a:p>
        </p:txBody>
      </p:sp>
      <p:cxnSp>
        <p:nvCxnSpPr>
          <p:cNvPr id="8" name="Connecteur droit 7"/>
          <p:cNvCxnSpPr>
            <a:stCxn id="267" idx="1"/>
          </p:cNvCxnSpPr>
          <p:nvPr/>
        </p:nvCxnSpPr>
        <p:spPr>
          <a:xfrm>
            <a:off x="6589283" y="2630628"/>
            <a:ext cx="4428" cy="350030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1" name="ZoneTexte 240"/>
          <p:cNvSpPr txBox="1"/>
          <p:nvPr/>
        </p:nvSpPr>
        <p:spPr>
          <a:xfrm>
            <a:off x="6199051" y="1446960"/>
            <a:ext cx="604653" cy="584775"/>
          </a:xfrm>
          <a:prstGeom prst="rect">
            <a:avLst/>
          </a:prstGeom>
          <a:solidFill>
            <a:schemeClr val="accent6">
              <a:lumMod val="40000"/>
              <a:lumOff val="60000"/>
            </a:schemeClr>
          </a:solidFill>
          <a:ln>
            <a:solidFill>
              <a:schemeClr val="tx1"/>
            </a:solidFill>
          </a:ln>
        </p:spPr>
        <p:txBody>
          <a:bodyPr wrap="none" rtlCol="0">
            <a:spAutoFit/>
          </a:bodyPr>
          <a:lstStyle/>
          <a:p>
            <a:r>
              <a:rPr lang="fr-BE" sz="3200" dirty="0" smtClean="0"/>
              <a:t>P5</a:t>
            </a:r>
            <a:endParaRPr lang="fr-BE" sz="3200" dirty="0"/>
          </a:p>
        </p:txBody>
      </p:sp>
      <p:sp>
        <p:nvSpPr>
          <p:cNvPr id="242" name="Flèche vers le bas 241"/>
          <p:cNvSpPr/>
          <p:nvPr/>
        </p:nvSpPr>
        <p:spPr>
          <a:xfrm rot="13241506">
            <a:off x="5810573" y="2807709"/>
            <a:ext cx="439564" cy="3787761"/>
          </a:xfrm>
          <a:prstGeom prst="downArrow">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7" name="Rectangle 246"/>
          <p:cNvSpPr/>
          <p:nvPr/>
        </p:nvSpPr>
        <p:spPr>
          <a:xfrm>
            <a:off x="7335338" y="3237116"/>
            <a:ext cx="1635934" cy="208183"/>
          </a:xfrm>
          <a:prstGeom prst="rect">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0" name="Ellipse 229"/>
          <p:cNvSpPr/>
          <p:nvPr/>
        </p:nvSpPr>
        <p:spPr>
          <a:xfrm>
            <a:off x="75479" y="222321"/>
            <a:ext cx="685814" cy="754789"/>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t>6</a:t>
            </a:r>
            <a:endParaRPr lang="fr-BE" sz="4000" dirty="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64</a:t>
            </a:fld>
            <a:endParaRPr lang="fr-BE"/>
          </a:p>
        </p:txBody>
      </p:sp>
    </p:spTree>
    <p:extLst>
      <p:ext uri="{BB962C8B-B14F-4D97-AF65-F5344CB8AC3E}">
        <p14:creationId xmlns:p14="http://schemas.microsoft.com/office/powerpoint/2010/main" val="8992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P spid="234" grpId="0" animBg="1"/>
      <p:bldP spid="242" grpId="0" animBg="1"/>
      <p:bldP spid="24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64194"/>
            <a:ext cx="7380820" cy="504055"/>
          </a:xfrm>
          <a:solidFill>
            <a:schemeClr val="accent2">
              <a:lumMod val="40000"/>
              <a:lumOff val="60000"/>
            </a:schemeClr>
          </a:solidFill>
          <a:ln>
            <a:solidFill>
              <a:schemeClr val="tx1"/>
            </a:solidFill>
          </a:ln>
        </p:spPr>
        <p:txBody>
          <a:bodyPr>
            <a:normAutofit fontScale="90000"/>
          </a:bodyPr>
          <a:lstStyle/>
          <a:p>
            <a:r>
              <a:rPr lang="fr-BE" sz="2400" dirty="0" smtClean="0"/>
              <a:t>Effet du diamètre folliculaire sur la mortalité embryonnaire</a:t>
            </a:r>
            <a:endParaRPr lang="fr-BE" sz="2400" dirty="0"/>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4" y="1124744"/>
            <a:ext cx="3528392" cy="2275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Image 15"/>
          <p:cNvPicPr>
            <a:picLocks noChangeAspect="1"/>
          </p:cNvPicPr>
          <p:nvPr/>
        </p:nvPicPr>
        <p:blipFill>
          <a:blip r:embed="rId4"/>
          <a:stretch>
            <a:fillRect/>
          </a:stretch>
        </p:blipFill>
        <p:spPr>
          <a:xfrm>
            <a:off x="401186" y="4716456"/>
            <a:ext cx="3229060" cy="2024912"/>
          </a:xfrm>
          <a:prstGeom prst="rect">
            <a:avLst/>
          </a:prstGeom>
        </p:spPr>
      </p:pic>
      <p:sp>
        <p:nvSpPr>
          <p:cNvPr id="17" name="ZoneTexte 16"/>
          <p:cNvSpPr txBox="1"/>
          <p:nvPr/>
        </p:nvSpPr>
        <p:spPr>
          <a:xfrm>
            <a:off x="827584" y="980728"/>
            <a:ext cx="3318216" cy="1107996"/>
          </a:xfrm>
          <a:prstGeom prst="rect">
            <a:avLst/>
          </a:prstGeom>
          <a:noFill/>
          <a:ln>
            <a:solidFill>
              <a:schemeClr val="tx1"/>
            </a:solidFill>
          </a:ln>
        </p:spPr>
        <p:txBody>
          <a:bodyPr wrap="none" rtlCol="0">
            <a:spAutoFit/>
          </a:bodyPr>
          <a:lstStyle/>
          <a:p>
            <a:pPr algn="ctr"/>
            <a:r>
              <a:rPr lang="fr-BE" sz="2200" dirty="0" smtClean="0"/>
              <a:t>Corrélation entre diamètre </a:t>
            </a:r>
          </a:p>
          <a:p>
            <a:pPr algn="ctr"/>
            <a:r>
              <a:rPr lang="fr-BE" sz="2200" dirty="0"/>
              <a:t>d</a:t>
            </a:r>
            <a:r>
              <a:rPr lang="fr-BE" sz="2200" dirty="0" smtClean="0"/>
              <a:t>u follicule et ME</a:t>
            </a:r>
          </a:p>
          <a:p>
            <a:pPr algn="ctr"/>
            <a:r>
              <a:rPr lang="fr-BE" sz="2200" dirty="0" smtClean="0"/>
              <a:t> (</a:t>
            </a:r>
            <a:r>
              <a:rPr lang="fr-BE" sz="2200" dirty="0" err="1" smtClean="0"/>
              <a:t>Colazo</a:t>
            </a:r>
            <a:r>
              <a:rPr lang="fr-BE" sz="2200" dirty="0" smtClean="0"/>
              <a:t> et al. 2015 </a:t>
            </a:r>
            <a:endParaRPr lang="fr-BE" sz="2200" dirty="0"/>
          </a:p>
        </p:txBody>
      </p:sp>
      <p:sp>
        <p:nvSpPr>
          <p:cNvPr id="18" name="ZoneTexte 17"/>
          <p:cNvSpPr txBox="1"/>
          <p:nvPr/>
        </p:nvSpPr>
        <p:spPr>
          <a:xfrm>
            <a:off x="401185" y="3501008"/>
            <a:ext cx="3582327" cy="1107996"/>
          </a:xfrm>
          <a:prstGeom prst="rect">
            <a:avLst/>
          </a:prstGeom>
          <a:noFill/>
          <a:ln>
            <a:solidFill>
              <a:schemeClr val="tx1"/>
            </a:solidFill>
          </a:ln>
        </p:spPr>
        <p:txBody>
          <a:bodyPr wrap="none" rtlCol="0">
            <a:spAutoFit/>
          </a:bodyPr>
          <a:lstStyle/>
          <a:p>
            <a:pPr algn="ctr"/>
            <a:r>
              <a:rPr lang="fr-BE" sz="2200" dirty="0" smtClean="0"/>
              <a:t>Corrélation entre diamètre </a:t>
            </a:r>
          </a:p>
          <a:p>
            <a:pPr algn="ctr"/>
            <a:r>
              <a:rPr lang="fr-BE" sz="2200" dirty="0"/>
              <a:t>d</a:t>
            </a:r>
            <a:r>
              <a:rPr lang="fr-BE" sz="2200" dirty="0" smtClean="0"/>
              <a:t>u follicule et synthèse de P4 </a:t>
            </a:r>
          </a:p>
          <a:p>
            <a:pPr algn="ctr"/>
            <a:r>
              <a:rPr lang="fr-BE" sz="2200" dirty="0" smtClean="0"/>
              <a:t>(Perry et al. 2005)</a:t>
            </a:r>
            <a:endParaRPr lang="fr-BE" sz="2200" dirty="0"/>
          </a:p>
        </p:txBody>
      </p:sp>
      <p:pic>
        <p:nvPicPr>
          <p:cNvPr id="19" name="Image 18"/>
          <p:cNvPicPr>
            <a:picLocks noChangeAspect="1"/>
          </p:cNvPicPr>
          <p:nvPr/>
        </p:nvPicPr>
        <p:blipFill>
          <a:blip r:embed="rId5"/>
          <a:stretch>
            <a:fillRect/>
          </a:stretch>
        </p:blipFill>
        <p:spPr>
          <a:xfrm>
            <a:off x="4572000" y="3140968"/>
            <a:ext cx="4323950" cy="2880320"/>
          </a:xfrm>
          <a:prstGeom prst="rect">
            <a:avLst/>
          </a:prstGeom>
        </p:spPr>
      </p:pic>
      <p:sp>
        <p:nvSpPr>
          <p:cNvPr id="20" name="ZoneTexte 19"/>
          <p:cNvSpPr txBox="1"/>
          <p:nvPr/>
        </p:nvSpPr>
        <p:spPr>
          <a:xfrm>
            <a:off x="5228246" y="1844824"/>
            <a:ext cx="3290131" cy="1107996"/>
          </a:xfrm>
          <a:prstGeom prst="rect">
            <a:avLst/>
          </a:prstGeom>
          <a:noFill/>
          <a:ln>
            <a:solidFill>
              <a:schemeClr val="tx1"/>
            </a:solidFill>
          </a:ln>
        </p:spPr>
        <p:txBody>
          <a:bodyPr wrap="none" rtlCol="0">
            <a:spAutoFit/>
          </a:bodyPr>
          <a:lstStyle/>
          <a:p>
            <a:pPr algn="ctr"/>
            <a:r>
              <a:rPr lang="fr-BE" sz="2200" dirty="0" smtClean="0"/>
              <a:t>Corrélation entre synthèse </a:t>
            </a:r>
          </a:p>
          <a:p>
            <a:pPr algn="ctr"/>
            <a:r>
              <a:rPr lang="fr-BE" sz="2200" dirty="0" smtClean="0"/>
              <a:t>de P4 et % de gestation </a:t>
            </a:r>
          </a:p>
          <a:p>
            <a:pPr algn="ctr"/>
            <a:r>
              <a:rPr lang="fr-BE" sz="2200" dirty="0" smtClean="0"/>
              <a:t>(Perry et al. 2005)</a:t>
            </a:r>
            <a:endParaRPr lang="fr-BE" sz="2200" dirty="0"/>
          </a:p>
        </p:txBody>
      </p:sp>
      <p:sp>
        <p:nvSpPr>
          <p:cNvPr id="3" name="Espace réservé du numéro de diapositive 2"/>
          <p:cNvSpPr>
            <a:spLocks noGrp="1"/>
          </p:cNvSpPr>
          <p:nvPr>
            <p:ph type="sldNum" sz="quarter" idx="12"/>
          </p:nvPr>
        </p:nvSpPr>
        <p:spPr/>
        <p:txBody>
          <a:bodyPr/>
          <a:lstStyle/>
          <a:p>
            <a:fld id="{B72B7A4D-DE3F-4347-BAA7-8C6A48B1DC3D}" type="slidenum">
              <a:rPr lang="fr-BE" smtClean="0"/>
              <a:t>65</a:t>
            </a:fld>
            <a:endParaRPr lang="fr-BE"/>
          </a:p>
        </p:txBody>
      </p:sp>
    </p:spTree>
    <p:extLst>
      <p:ext uri="{BB962C8B-B14F-4D97-AF65-F5344CB8AC3E}">
        <p14:creationId xmlns:p14="http://schemas.microsoft.com/office/powerpoint/2010/main" val="267404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980728"/>
            <a:ext cx="8712968" cy="5616624"/>
          </a:xfrm>
        </p:spPr>
        <p:txBody>
          <a:bodyPr>
            <a:noAutofit/>
          </a:bodyPr>
          <a:lstStyle/>
          <a:p>
            <a:r>
              <a:rPr lang="fr-BE" sz="2200" dirty="0" smtClean="0"/>
              <a:t>60 à 85 % des vaches présentent une concentration insuffisante de P4 ou une augmentation trop lente de P4 durant le </a:t>
            </a:r>
            <a:r>
              <a:rPr lang="fr-BE" sz="2200" dirty="0" err="1" smtClean="0"/>
              <a:t>metoestrus</a:t>
            </a:r>
            <a:r>
              <a:rPr lang="fr-BE" sz="2200" dirty="0" smtClean="0"/>
              <a:t> suivant l’IA (</a:t>
            </a:r>
            <a:r>
              <a:rPr lang="fr-BE" sz="2200" dirty="0" err="1" smtClean="0"/>
              <a:t>Stronge</a:t>
            </a:r>
            <a:r>
              <a:rPr lang="fr-BE" sz="2200" dirty="0" smtClean="0"/>
              <a:t> et al. 2005).</a:t>
            </a:r>
          </a:p>
          <a:p>
            <a:endParaRPr lang="fr-BE" sz="2200" dirty="0" smtClean="0"/>
          </a:p>
          <a:p>
            <a:r>
              <a:rPr lang="fr-BE" sz="2200" dirty="0" smtClean="0"/>
              <a:t>Les vaches de haute valeur génétique pour la fertilité ont 34 % de P4 en plus que celles de faible valeur génétique (</a:t>
            </a:r>
            <a:r>
              <a:rPr lang="fr-BE" sz="2200" dirty="0" err="1" smtClean="0"/>
              <a:t>Cummins</a:t>
            </a:r>
            <a:r>
              <a:rPr lang="fr-BE" sz="2200" dirty="0" smtClean="0"/>
              <a:t> et al. 2012) </a:t>
            </a:r>
          </a:p>
          <a:p>
            <a:endParaRPr lang="fr-BE" sz="2200" dirty="0" smtClean="0"/>
          </a:p>
          <a:p>
            <a:r>
              <a:rPr lang="fr-BE" sz="2200" dirty="0" smtClean="0"/>
              <a:t>Chez la VL, l’augmentation et la concentration de la P4 est moins rapide et moins importante que chez la génisse (Sartori et al. JDS 2004,87 905-920)</a:t>
            </a:r>
          </a:p>
          <a:p>
            <a:endParaRPr lang="fr-BE" sz="2200" dirty="0" smtClean="0"/>
          </a:p>
          <a:p>
            <a:r>
              <a:rPr lang="fr-BE" sz="2200" dirty="0" smtClean="0"/>
              <a:t>Cette réduction de la P4 trouve son origine dans le catabolisme plus important observé chez la VLHP (</a:t>
            </a:r>
            <a:r>
              <a:rPr lang="fr-BE" sz="2200" dirty="0" err="1" smtClean="0"/>
              <a:t>Wiltbank</a:t>
            </a:r>
            <a:r>
              <a:rPr lang="fr-BE" sz="2200" dirty="0" smtClean="0"/>
              <a:t> et al. </a:t>
            </a:r>
            <a:r>
              <a:rPr lang="fr-BE" sz="2200" dirty="0" err="1" smtClean="0"/>
              <a:t>Reprod.Fert</a:t>
            </a:r>
            <a:r>
              <a:rPr lang="fr-BE" sz="2200" dirty="0" smtClean="0"/>
              <a:t> Dev 2011 24 238-243, </a:t>
            </a:r>
            <a:r>
              <a:rPr lang="fr-BE" sz="2200" dirty="0" err="1" smtClean="0"/>
              <a:t>Wiltbank</a:t>
            </a:r>
            <a:r>
              <a:rPr lang="fr-BE" sz="2200" dirty="0" smtClean="0"/>
              <a:t> et al. Theriogenology 2006, 65,17-29; </a:t>
            </a:r>
            <a:r>
              <a:rPr lang="fr-BE" sz="2200" dirty="0" err="1" smtClean="0"/>
              <a:t>Sangsritvagong</a:t>
            </a:r>
            <a:r>
              <a:rPr lang="fr-BE" sz="2200" dirty="0" smtClean="0"/>
              <a:t> et al. J </a:t>
            </a:r>
            <a:r>
              <a:rPr lang="fr-BE" sz="2200" dirty="0" err="1" smtClean="0"/>
              <a:t>Dairy</a:t>
            </a:r>
            <a:r>
              <a:rPr lang="fr-BE" sz="2200" dirty="0" smtClean="0"/>
              <a:t> </a:t>
            </a:r>
            <a:r>
              <a:rPr lang="fr-BE" sz="2200" dirty="0" err="1" smtClean="0"/>
              <a:t>Sci</a:t>
            </a:r>
            <a:r>
              <a:rPr lang="fr-BE" sz="2200" dirty="0" smtClean="0"/>
              <a:t> 2002, 85,2831-2842)</a:t>
            </a:r>
          </a:p>
          <a:p>
            <a:pPr lvl="1"/>
            <a:endParaRPr lang="fr-BE" sz="2200" dirty="0" smtClean="0"/>
          </a:p>
        </p:txBody>
      </p:sp>
      <p:sp>
        <p:nvSpPr>
          <p:cNvPr id="4" name="Rectangle à coins arrondis 3"/>
          <p:cNvSpPr/>
          <p:nvPr/>
        </p:nvSpPr>
        <p:spPr>
          <a:xfrm>
            <a:off x="539552" y="188640"/>
            <a:ext cx="33123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a:t>Observations</a:t>
            </a:r>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66</a:t>
            </a:fld>
            <a:endParaRPr lang="fr-BE"/>
          </a:p>
        </p:txBody>
      </p:sp>
    </p:spTree>
    <p:extLst>
      <p:ext uri="{BB962C8B-B14F-4D97-AF65-F5344CB8AC3E}">
        <p14:creationId xmlns:p14="http://schemas.microsoft.com/office/powerpoint/2010/main" val="34955919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548680"/>
            <a:ext cx="8568952" cy="6120680"/>
          </a:xfrm>
        </p:spPr>
        <p:txBody>
          <a:bodyPr>
            <a:normAutofit/>
          </a:bodyPr>
          <a:lstStyle/>
          <a:p>
            <a:r>
              <a:rPr lang="fr-BE" sz="2200" dirty="0"/>
              <a:t>Tous les embryons n’expriment pas de la même façon leurs récepteurs à la P4 </a:t>
            </a:r>
            <a:r>
              <a:rPr lang="fr-BE" sz="2200" dirty="0">
                <a:solidFill>
                  <a:schemeClr val="bg1">
                    <a:lumMod val="65000"/>
                  </a:schemeClr>
                </a:solidFill>
              </a:rPr>
              <a:t>(</a:t>
            </a:r>
            <a:r>
              <a:rPr lang="fr-BE" sz="2200" dirty="0" err="1">
                <a:solidFill>
                  <a:schemeClr val="bg1">
                    <a:lumMod val="65000"/>
                  </a:schemeClr>
                </a:solidFill>
              </a:rPr>
              <a:t>Clemente</a:t>
            </a:r>
            <a:r>
              <a:rPr lang="fr-BE" sz="2200" dirty="0">
                <a:solidFill>
                  <a:schemeClr val="bg1">
                    <a:lumMod val="65000"/>
                  </a:schemeClr>
                </a:solidFill>
              </a:rPr>
              <a:t> et al. 2009</a:t>
            </a:r>
            <a:r>
              <a:rPr lang="fr-BE" sz="2200" dirty="0" smtClean="0">
                <a:solidFill>
                  <a:schemeClr val="bg1">
                    <a:lumMod val="65000"/>
                  </a:schemeClr>
                </a:solidFill>
              </a:rPr>
              <a:t>)</a:t>
            </a:r>
          </a:p>
          <a:p>
            <a:endParaRPr lang="fr-BE" sz="2200" dirty="0"/>
          </a:p>
          <a:p>
            <a:r>
              <a:rPr lang="fr-BE" sz="2200" dirty="0"/>
              <a:t>L’effet de la P4 s’exercerait aussi sur l’utérus : elle favoriserait le processus d’élongation observé après le 14</a:t>
            </a:r>
            <a:r>
              <a:rPr lang="fr-BE" sz="2200" baseline="30000" dirty="0"/>
              <a:t>ème</a:t>
            </a:r>
            <a:r>
              <a:rPr lang="fr-BE" sz="2200" dirty="0"/>
              <a:t> jour </a:t>
            </a:r>
            <a:r>
              <a:rPr lang="fr-BE" sz="2200" dirty="0">
                <a:solidFill>
                  <a:schemeClr val="bg1">
                    <a:lumMod val="65000"/>
                  </a:schemeClr>
                </a:solidFill>
              </a:rPr>
              <a:t>(Carter et al. 2008</a:t>
            </a:r>
            <a:r>
              <a:rPr lang="fr-BE" sz="2200" dirty="0" smtClean="0">
                <a:solidFill>
                  <a:schemeClr val="bg1">
                    <a:lumMod val="65000"/>
                  </a:schemeClr>
                </a:solidFill>
              </a:rPr>
              <a:t>)</a:t>
            </a:r>
          </a:p>
          <a:p>
            <a:endParaRPr lang="fr-BE" sz="2200" dirty="0"/>
          </a:p>
          <a:p>
            <a:r>
              <a:rPr lang="fr-BE" sz="2200" dirty="0" smtClean="0"/>
              <a:t>Un apport exogène de P4 à partir du 3</a:t>
            </a:r>
            <a:r>
              <a:rPr lang="fr-BE" sz="2200" baseline="30000" dirty="0" smtClean="0"/>
              <a:t>ème</a:t>
            </a:r>
            <a:r>
              <a:rPr lang="fr-BE" sz="2200" dirty="0" smtClean="0"/>
              <a:t> j suivant l’IA se traduit par </a:t>
            </a:r>
          </a:p>
          <a:p>
            <a:pPr lvl="1"/>
            <a:r>
              <a:rPr lang="fr-BE" sz="2200" dirty="0" smtClean="0"/>
              <a:t>Une augmentation de la taille de l’embryon au jour 17 </a:t>
            </a:r>
            <a:r>
              <a:rPr lang="fr-BE" sz="2200" dirty="0" smtClean="0">
                <a:solidFill>
                  <a:schemeClr val="bg1">
                    <a:lumMod val="65000"/>
                  </a:schemeClr>
                </a:solidFill>
              </a:rPr>
              <a:t>(Carter et al. </a:t>
            </a:r>
            <a:r>
              <a:rPr lang="fr-BE" sz="2200" dirty="0" err="1" smtClean="0">
                <a:solidFill>
                  <a:schemeClr val="bg1">
                    <a:lumMod val="65000"/>
                  </a:schemeClr>
                </a:solidFill>
              </a:rPr>
              <a:t>Reprod</a:t>
            </a:r>
            <a:r>
              <a:rPr lang="fr-BE" sz="2200" dirty="0" smtClean="0">
                <a:solidFill>
                  <a:schemeClr val="bg1">
                    <a:lumMod val="65000"/>
                  </a:schemeClr>
                </a:solidFill>
              </a:rPr>
              <a:t> Fert Dev 2008 20 368-375, </a:t>
            </a:r>
            <a:r>
              <a:rPr lang="fr-BE" sz="2200" dirty="0" err="1" smtClean="0">
                <a:solidFill>
                  <a:schemeClr val="bg1">
                    <a:lumMod val="65000"/>
                  </a:schemeClr>
                </a:solidFill>
              </a:rPr>
              <a:t>Clemente</a:t>
            </a:r>
            <a:r>
              <a:rPr lang="fr-BE" sz="2200" dirty="0" smtClean="0">
                <a:solidFill>
                  <a:schemeClr val="bg1">
                    <a:lumMod val="65000"/>
                  </a:schemeClr>
                </a:solidFill>
              </a:rPr>
              <a:t> et al. Reproduction 2009 138 507-517) </a:t>
            </a:r>
          </a:p>
          <a:p>
            <a:pPr lvl="1"/>
            <a:r>
              <a:rPr lang="fr-BE" sz="2200" dirty="0" smtClean="0"/>
              <a:t>Une augmentation du taux d’</a:t>
            </a:r>
            <a:r>
              <a:rPr lang="fr-BE" sz="2200" dirty="0" err="1" smtClean="0"/>
              <a:t>interferon</a:t>
            </a:r>
            <a:r>
              <a:rPr lang="fr-BE" sz="2200" dirty="0" smtClean="0"/>
              <a:t> dans la lumière utérine </a:t>
            </a:r>
            <a:r>
              <a:rPr lang="fr-BE" sz="2200" dirty="0" smtClean="0">
                <a:solidFill>
                  <a:schemeClr val="bg1">
                    <a:lumMod val="65000"/>
                  </a:schemeClr>
                </a:solidFill>
              </a:rPr>
              <a:t>(Mann et al. </a:t>
            </a:r>
            <a:r>
              <a:rPr lang="fr-BE" sz="2200" dirty="0" err="1" smtClean="0">
                <a:solidFill>
                  <a:schemeClr val="bg1">
                    <a:lumMod val="65000"/>
                  </a:schemeClr>
                </a:solidFill>
              </a:rPr>
              <a:t>Vet</a:t>
            </a:r>
            <a:r>
              <a:rPr lang="fr-BE" sz="2200" dirty="0" smtClean="0">
                <a:solidFill>
                  <a:schemeClr val="bg1">
                    <a:lumMod val="65000"/>
                  </a:schemeClr>
                </a:solidFill>
              </a:rPr>
              <a:t> J 2006 171 500-503, </a:t>
            </a:r>
            <a:r>
              <a:rPr lang="fr-BE" sz="2200" dirty="0" err="1" smtClean="0">
                <a:solidFill>
                  <a:schemeClr val="bg1">
                    <a:lumMod val="65000"/>
                  </a:schemeClr>
                </a:solidFill>
              </a:rPr>
              <a:t>Clemente</a:t>
            </a:r>
            <a:r>
              <a:rPr lang="fr-BE" sz="2200" dirty="0" smtClean="0">
                <a:solidFill>
                  <a:schemeClr val="bg1">
                    <a:lumMod val="65000"/>
                  </a:schemeClr>
                </a:solidFill>
              </a:rPr>
              <a:t> et al. 2009)</a:t>
            </a:r>
          </a:p>
          <a:p>
            <a:pPr lvl="1"/>
            <a:r>
              <a:rPr lang="fr-BE" sz="2200" dirty="0"/>
              <a:t>L’interféron tau contribue à réduire les récepteurs à l’ocytocine au niveau de l’endomètre et donc à réduire la </a:t>
            </a:r>
            <a:r>
              <a:rPr lang="fr-BE" sz="2200" dirty="0" err="1"/>
              <a:t>pulsatilité</a:t>
            </a:r>
            <a:r>
              <a:rPr lang="fr-BE" sz="2200" dirty="0"/>
              <a:t> de la PGF2a </a:t>
            </a:r>
            <a:r>
              <a:rPr lang="fr-BE" sz="2200" dirty="0">
                <a:solidFill>
                  <a:schemeClr val="bg1">
                    <a:lumMod val="65000"/>
                  </a:schemeClr>
                </a:solidFill>
              </a:rPr>
              <a:t>(Spencer et al. </a:t>
            </a:r>
            <a:r>
              <a:rPr lang="fr-BE" sz="2200" dirty="0" err="1">
                <a:solidFill>
                  <a:schemeClr val="bg1">
                    <a:lumMod val="65000"/>
                  </a:schemeClr>
                </a:solidFill>
              </a:rPr>
              <a:t>Reprod</a:t>
            </a:r>
            <a:r>
              <a:rPr lang="fr-BE" sz="2200" dirty="0">
                <a:solidFill>
                  <a:schemeClr val="bg1">
                    <a:lumMod val="65000"/>
                  </a:schemeClr>
                </a:solidFill>
              </a:rPr>
              <a:t> Fert Dev 2007 19 65-78)</a:t>
            </a:r>
          </a:p>
          <a:p>
            <a:pPr lvl="1"/>
            <a:endParaRPr lang="fr-BE" sz="2200" dirty="0" smtClean="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67</a:t>
            </a:fld>
            <a:endParaRPr lang="fr-BE"/>
          </a:p>
        </p:txBody>
      </p:sp>
    </p:spTree>
    <p:extLst>
      <p:ext uri="{BB962C8B-B14F-4D97-AF65-F5344CB8AC3E}">
        <p14:creationId xmlns:p14="http://schemas.microsoft.com/office/powerpoint/2010/main" val="37832215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3" descr="Screen Shot 2012-09-20 at 6.47.11 PM.jpg"/>
          <p:cNvPicPr>
            <a:picLocks noChangeAspect="1"/>
          </p:cNvPicPr>
          <p:nvPr/>
        </p:nvPicPr>
        <p:blipFill>
          <a:blip r:embed="rId2">
            <a:extLst>
              <a:ext uri="{28A0092B-C50C-407E-A947-70E740481C1C}">
                <a14:useLocalDpi xmlns:a14="http://schemas.microsoft.com/office/drawing/2010/main" val="0"/>
              </a:ext>
            </a:extLst>
          </a:blip>
          <a:srcRect r="50957" b="12486"/>
          <a:stretch>
            <a:fillRect/>
          </a:stretch>
        </p:blipFill>
        <p:spPr bwMode="auto">
          <a:xfrm>
            <a:off x="421974" y="2458868"/>
            <a:ext cx="3383764" cy="349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4" descr="Screen Shot 2012-09-20 at 6.47.11 PM.jpg"/>
          <p:cNvPicPr>
            <a:picLocks noChangeAspect="1"/>
          </p:cNvPicPr>
          <p:nvPr/>
        </p:nvPicPr>
        <p:blipFill>
          <a:blip r:embed="rId2">
            <a:extLst>
              <a:ext uri="{28A0092B-C50C-407E-A947-70E740481C1C}">
                <a14:useLocalDpi xmlns:a14="http://schemas.microsoft.com/office/drawing/2010/main" val="0"/>
              </a:ext>
            </a:extLst>
          </a:blip>
          <a:srcRect t="87514"/>
          <a:stretch>
            <a:fillRect/>
          </a:stretch>
        </p:blipFill>
        <p:spPr bwMode="auto">
          <a:xfrm>
            <a:off x="370451" y="6062148"/>
            <a:ext cx="8532030" cy="61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5" descr="Screen Shot 2012-09-20 at 6.47.11 PM.jpg"/>
          <p:cNvPicPr>
            <a:picLocks noChangeAspect="1"/>
          </p:cNvPicPr>
          <p:nvPr/>
        </p:nvPicPr>
        <p:blipFill>
          <a:blip r:embed="rId2">
            <a:extLst>
              <a:ext uri="{28A0092B-C50C-407E-A947-70E740481C1C}">
                <a14:useLocalDpi xmlns:a14="http://schemas.microsoft.com/office/drawing/2010/main" val="0"/>
              </a:ext>
            </a:extLst>
          </a:blip>
          <a:srcRect l="49321" r="1636" b="15311"/>
          <a:stretch>
            <a:fillRect/>
          </a:stretch>
        </p:blipFill>
        <p:spPr bwMode="auto">
          <a:xfrm>
            <a:off x="5364088" y="2444602"/>
            <a:ext cx="3319200" cy="33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creen Shot 2012-09-20 at 6.45.58 PM.jpg"/>
          <p:cNvPicPr>
            <a:picLocks noChangeAspect="1"/>
          </p:cNvPicPr>
          <p:nvPr/>
        </p:nvPicPr>
        <p:blipFill>
          <a:blip r:embed="rId3">
            <a:extLst>
              <a:ext uri="{28A0092B-C50C-407E-A947-70E740481C1C}">
                <a14:useLocalDpi xmlns:a14="http://schemas.microsoft.com/office/drawing/2010/main" val="0"/>
              </a:ext>
            </a:extLst>
          </a:blip>
          <a:srcRect t="9969"/>
          <a:stretch>
            <a:fillRect/>
          </a:stretch>
        </p:blipFill>
        <p:spPr bwMode="auto">
          <a:xfrm>
            <a:off x="300945" y="260648"/>
            <a:ext cx="4824536" cy="191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à coins arrondis 1"/>
          <p:cNvSpPr/>
          <p:nvPr/>
        </p:nvSpPr>
        <p:spPr>
          <a:xfrm>
            <a:off x="5753196" y="260648"/>
            <a:ext cx="3168352"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Effet de la P4 sur le développement embryonnaire</a:t>
            </a:r>
            <a:endParaRPr lang="fr-BE" sz="2400" dirty="0"/>
          </a:p>
        </p:txBody>
      </p:sp>
      <p:sp>
        <p:nvSpPr>
          <p:cNvPr id="3" name="Rectangle 2"/>
          <p:cNvSpPr/>
          <p:nvPr/>
        </p:nvSpPr>
        <p:spPr>
          <a:xfrm>
            <a:off x="4349548" y="1702549"/>
            <a:ext cx="4333740" cy="707886"/>
          </a:xfrm>
          <a:prstGeom prst="rect">
            <a:avLst/>
          </a:prstGeom>
        </p:spPr>
        <p:txBody>
          <a:bodyPr wrap="square">
            <a:spAutoFit/>
          </a:bodyPr>
          <a:lstStyle/>
          <a:p>
            <a:r>
              <a:rPr lang="fr-BE" sz="2000" dirty="0"/>
              <a:t>la P4 </a:t>
            </a:r>
            <a:r>
              <a:rPr lang="fr-BE" sz="2000" dirty="0" smtClean="0"/>
              <a:t>favorise </a:t>
            </a:r>
            <a:r>
              <a:rPr lang="fr-BE" sz="2000" dirty="0"/>
              <a:t>le processus d’élongation observé après le 14</a:t>
            </a:r>
            <a:r>
              <a:rPr lang="fr-BE" sz="2000" baseline="30000" dirty="0"/>
              <a:t>ème</a:t>
            </a:r>
            <a:r>
              <a:rPr lang="fr-BE" sz="2000" dirty="0"/>
              <a:t> jour </a:t>
            </a:r>
          </a:p>
        </p:txBody>
      </p:sp>
      <p:sp>
        <p:nvSpPr>
          <p:cNvPr id="4" name="Espace réservé du numéro de diapositive 3"/>
          <p:cNvSpPr>
            <a:spLocks noGrp="1"/>
          </p:cNvSpPr>
          <p:nvPr>
            <p:ph type="sldNum" sz="quarter" idx="12"/>
          </p:nvPr>
        </p:nvSpPr>
        <p:spPr/>
        <p:txBody>
          <a:bodyPr/>
          <a:lstStyle/>
          <a:p>
            <a:fld id="{B72B7A4D-DE3F-4347-BAA7-8C6A48B1DC3D}" type="slidenum">
              <a:rPr lang="fr-BE" smtClean="0"/>
              <a:t>68</a:t>
            </a:fld>
            <a:endParaRPr lang="fr-BE"/>
          </a:p>
        </p:txBody>
      </p:sp>
    </p:spTree>
    <p:extLst>
      <p:ext uri="{BB962C8B-B14F-4D97-AF65-F5344CB8AC3E}">
        <p14:creationId xmlns:p14="http://schemas.microsoft.com/office/powerpoint/2010/main" val="20219541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0040" y="1412776"/>
            <a:ext cx="8568952" cy="5256584"/>
          </a:xfrm>
        </p:spPr>
        <p:txBody>
          <a:bodyPr>
            <a:noAutofit/>
          </a:bodyPr>
          <a:lstStyle/>
          <a:p>
            <a:r>
              <a:rPr lang="fr-BE" sz="2200" dirty="0" smtClean="0">
                <a:solidFill>
                  <a:srgbClr val="FF0000"/>
                </a:solidFill>
              </a:rPr>
              <a:t>Injection d’</a:t>
            </a:r>
            <a:r>
              <a:rPr lang="fr-BE" sz="2200" dirty="0" err="1" smtClean="0">
                <a:solidFill>
                  <a:srgbClr val="FF0000"/>
                </a:solidFill>
              </a:rPr>
              <a:t>hCG</a:t>
            </a:r>
            <a:r>
              <a:rPr lang="fr-BE" sz="2200" dirty="0" smtClean="0">
                <a:solidFill>
                  <a:srgbClr val="FF0000"/>
                </a:solidFill>
              </a:rPr>
              <a:t> J2 </a:t>
            </a:r>
            <a:r>
              <a:rPr lang="fr-BE" sz="2200" dirty="0" err="1" smtClean="0">
                <a:solidFill>
                  <a:srgbClr val="FF0000"/>
                </a:solidFill>
              </a:rPr>
              <a:t>postoestrus</a:t>
            </a:r>
            <a:r>
              <a:rPr lang="fr-BE" sz="2200" dirty="0" smtClean="0">
                <a:solidFill>
                  <a:srgbClr val="FF0000"/>
                </a:solidFill>
              </a:rPr>
              <a:t> </a:t>
            </a:r>
            <a:r>
              <a:rPr lang="fr-BE" sz="2200" dirty="0" smtClean="0"/>
              <a:t>pour stimuler la croissance du CJ : effet favorable sur la surface du CJ mais non encore évalué sur le terrain </a:t>
            </a:r>
            <a:r>
              <a:rPr lang="fr-BE" sz="2200" dirty="0" smtClean="0">
                <a:solidFill>
                  <a:schemeClr val="bg1">
                    <a:lumMod val="65000"/>
                  </a:schemeClr>
                </a:solidFill>
              </a:rPr>
              <a:t>(</a:t>
            </a:r>
            <a:r>
              <a:rPr lang="fr-BE" sz="2200" dirty="0" err="1" smtClean="0">
                <a:solidFill>
                  <a:schemeClr val="bg1">
                    <a:lumMod val="65000"/>
                  </a:schemeClr>
                </a:solidFill>
              </a:rPr>
              <a:t>Maillo</a:t>
            </a:r>
            <a:r>
              <a:rPr lang="fr-BE" sz="2200" dirty="0" smtClean="0">
                <a:solidFill>
                  <a:schemeClr val="bg1">
                    <a:lumMod val="65000"/>
                  </a:schemeClr>
                </a:solidFill>
              </a:rPr>
              <a:t> et al. </a:t>
            </a:r>
            <a:r>
              <a:rPr lang="fr-BE" sz="2200" dirty="0" err="1" smtClean="0">
                <a:solidFill>
                  <a:schemeClr val="bg1">
                    <a:lumMod val="65000"/>
                  </a:schemeClr>
                </a:solidFill>
              </a:rPr>
              <a:t>Reprod</a:t>
            </a:r>
            <a:r>
              <a:rPr lang="fr-BE" sz="2200" dirty="0" smtClean="0">
                <a:solidFill>
                  <a:schemeClr val="bg1">
                    <a:lumMod val="65000"/>
                  </a:schemeClr>
                </a:solidFill>
              </a:rPr>
              <a:t> Fert Dev 2013, 26,367-374)</a:t>
            </a:r>
          </a:p>
          <a:p>
            <a:endParaRPr lang="fr-BE" sz="2200" dirty="0" smtClean="0">
              <a:solidFill>
                <a:schemeClr val="bg1">
                  <a:lumMod val="65000"/>
                </a:schemeClr>
              </a:solidFill>
            </a:endParaRPr>
          </a:p>
          <a:p>
            <a:r>
              <a:rPr lang="fr-BE" sz="2200" dirty="0" smtClean="0"/>
              <a:t>L’injection de 1000 à 3300 UI </a:t>
            </a:r>
            <a:r>
              <a:rPr lang="fr-BE" sz="2200" dirty="0" err="1" smtClean="0">
                <a:solidFill>
                  <a:srgbClr val="FF0000"/>
                </a:solidFill>
              </a:rPr>
              <a:t>hCG</a:t>
            </a:r>
            <a:r>
              <a:rPr lang="fr-BE" sz="2200" dirty="0" smtClean="0">
                <a:solidFill>
                  <a:srgbClr val="FF0000"/>
                </a:solidFill>
              </a:rPr>
              <a:t>  4 à 7 jours après l’IA </a:t>
            </a:r>
            <a:r>
              <a:rPr lang="fr-BE" sz="2200" dirty="0" smtClean="0"/>
              <a:t>se traduit par une augmentation rapide (&lt; 3 jours) de la progestéronémie.</a:t>
            </a:r>
          </a:p>
          <a:p>
            <a:endParaRPr lang="fr-BE" sz="2200" dirty="0" smtClean="0"/>
          </a:p>
          <a:p>
            <a:r>
              <a:rPr lang="fr-BE" sz="2200" dirty="0" smtClean="0"/>
              <a:t>Une injection </a:t>
            </a:r>
            <a:r>
              <a:rPr lang="fr-BE" sz="2200" dirty="0" smtClean="0">
                <a:solidFill>
                  <a:srgbClr val="FF0000"/>
                </a:solidFill>
              </a:rPr>
              <a:t>d’</a:t>
            </a:r>
            <a:r>
              <a:rPr lang="fr-BE" sz="2200" dirty="0" err="1" smtClean="0">
                <a:solidFill>
                  <a:srgbClr val="FF0000"/>
                </a:solidFill>
              </a:rPr>
              <a:t>hCG</a:t>
            </a:r>
            <a:r>
              <a:rPr lang="fr-BE" sz="2200" dirty="0" smtClean="0">
                <a:solidFill>
                  <a:srgbClr val="FF0000"/>
                </a:solidFill>
              </a:rPr>
              <a:t> 5 jours après l’IA </a:t>
            </a:r>
            <a:r>
              <a:rPr lang="fr-BE" sz="2200" dirty="0" smtClean="0"/>
              <a:t>se traduirait par une augmentation de 3,5 % du taux de gestation , cet effet serait surtout observé chez les primipares (49,7 vs 39,5 contre 35,7 vs </a:t>
            </a:r>
            <a:r>
              <a:rPr lang="fr-BE" sz="2200" dirty="0"/>
              <a:t>36 %) (</a:t>
            </a:r>
            <a:r>
              <a:rPr lang="fr-BE" sz="2200" dirty="0" err="1"/>
              <a:t>Nascimiento</a:t>
            </a:r>
            <a:r>
              <a:rPr lang="fr-BE" sz="2200" dirty="0"/>
              <a:t> et al. J </a:t>
            </a:r>
            <a:r>
              <a:rPr lang="fr-BE" sz="2200" dirty="0" err="1"/>
              <a:t>Dairy</a:t>
            </a:r>
            <a:r>
              <a:rPr lang="fr-BE" sz="2200" dirty="0"/>
              <a:t> </a:t>
            </a:r>
            <a:r>
              <a:rPr lang="fr-BE" sz="2200" dirty="0" err="1"/>
              <a:t>Sci</a:t>
            </a:r>
            <a:r>
              <a:rPr lang="fr-BE" sz="2200" dirty="0"/>
              <a:t>. 2013 96 2873-2882</a:t>
            </a:r>
            <a:r>
              <a:rPr lang="fr-BE" sz="2200" dirty="0" smtClean="0"/>
              <a:t>).</a:t>
            </a:r>
          </a:p>
        </p:txBody>
      </p:sp>
      <p:sp>
        <p:nvSpPr>
          <p:cNvPr id="4" name="Rectangle à coins arrondis 3"/>
          <p:cNvSpPr/>
          <p:nvPr/>
        </p:nvSpPr>
        <p:spPr>
          <a:xfrm>
            <a:off x="971600" y="347687"/>
            <a:ext cx="7957392" cy="504056"/>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a:t>Comment augmenter la concentration en </a:t>
            </a:r>
            <a:r>
              <a:rPr lang="fr-BE" sz="2400" dirty="0" smtClean="0"/>
              <a:t>progestérone ? </a:t>
            </a:r>
            <a:endParaRPr lang="fr-BE" sz="2400" dirty="0"/>
          </a:p>
        </p:txBody>
      </p:sp>
      <p:sp>
        <p:nvSpPr>
          <p:cNvPr id="5" name="Ellipse 4"/>
          <p:cNvSpPr/>
          <p:nvPr/>
        </p:nvSpPr>
        <p:spPr>
          <a:xfrm>
            <a:off x="75479" y="222321"/>
            <a:ext cx="685814" cy="754789"/>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a:t>7</a:t>
            </a:r>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69</a:t>
            </a:fld>
            <a:endParaRPr lang="fr-BE"/>
          </a:p>
        </p:txBody>
      </p:sp>
    </p:spTree>
    <p:extLst>
      <p:ext uri="{BB962C8B-B14F-4D97-AF65-F5344CB8AC3E}">
        <p14:creationId xmlns:p14="http://schemas.microsoft.com/office/powerpoint/2010/main" val="379879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71762" y="116632"/>
            <a:ext cx="7731270" cy="864096"/>
          </a:xfrm>
          <a:ln>
            <a:noFill/>
          </a:ln>
          <a:effectLst/>
          <a:scene3d>
            <a:camera prst="orthographicFront">
              <a:rot lat="0" lon="0" rev="0"/>
            </a:camera>
            <a:lightRig rig="chilly" dir="t">
              <a:rot lat="0" lon="0" rev="18480000"/>
            </a:lightRig>
          </a:scene3d>
          <a:sp3d prstMaterial="clear">
            <a:bevelT h="63500"/>
          </a:sp3d>
        </p:spPr>
        <p:txBody>
          <a:bodyPr>
            <a:normAutofit/>
          </a:bodyPr>
          <a:lstStyle/>
          <a:p>
            <a:r>
              <a:rPr lang="fr-BE" sz="2000" dirty="0" smtClean="0">
                <a:latin typeface="Verdana" panose="020B0604030504040204" pitchFamily="34" charset="0"/>
                <a:ea typeface="Verdana" panose="020B0604030504040204" pitchFamily="34" charset="0"/>
                <a:cs typeface="Verdana" panose="020B0604030504040204" pitchFamily="34" charset="0"/>
              </a:rPr>
              <a:t>Le premier trimestre de la gestation, </a:t>
            </a:r>
            <a:br>
              <a:rPr lang="fr-BE" sz="2000" dirty="0" smtClean="0">
                <a:latin typeface="Verdana" panose="020B0604030504040204" pitchFamily="34" charset="0"/>
                <a:ea typeface="Verdana" panose="020B0604030504040204" pitchFamily="34" charset="0"/>
                <a:cs typeface="Verdana" panose="020B0604030504040204" pitchFamily="34" charset="0"/>
              </a:rPr>
            </a:br>
            <a:r>
              <a:rPr lang="fr-BE" sz="2000" dirty="0" smtClean="0">
                <a:latin typeface="Verdana" panose="020B0604030504040204" pitchFamily="34" charset="0"/>
                <a:ea typeface="Verdana" panose="020B0604030504040204" pitchFamily="34" charset="0"/>
                <a:cs typeface="Verdana" panose="020B0604030504040204" pitchFamily="34" charset="0"/>
              </a:rPr>
              <a:t>un parcours semé d’embûches (</a:t>
            </a:r>
            <a:r>
              <a:rPr lang="fr-BE" sz="2000" dirty="0" err="1" smtClean="0">
                <a:latin typeface="Verdana" panose="020B0604030504040204" pitchFamily="34" charset="0"/>
                <a:ea typeface="Verdana" panose="020B0604030504040204" pitchFamily="34" charset="0"/>
                <a:cs typeface="Verdana" panose="020B0604030504040204" pitchFamily="34" charset="0"/>
              </a:rPr>
              <a:t>Wiltbank</a:t>
            </a:r>
            <a:r>
              <a:rPr lang="fr-BE" sz="2000" dirty="0" smtClean="0">
                <a:latin typeface="Verdana" panose="020B0604030504040204" pitchFamily="34" charset="0"/>
                <a:ea typeface="Verdana" panose="020B0604030504040204" pitchFamily="34" charset="0"/>
                <a:cs typeface="Verdana" panose="020B0604030504040204" pitchFamily="34" charset="0"/>
              </a:rPr>
              <a:t> et al. 2016)</a:t>
            </a:r>
            <a:endParaRPr lang="fr-BE" sz="2000" dirty="0">
              <a:latin typeface="Verdana" panose="020B0604030504040204" pitchFamily="34" charset="0"/>
              <a:ea typeface="Verdana" panose="020B0604030504040204" pitchFamily="34" charset="0"/>
              <a:cs typeface="Verdana" panose="020B0604030504040204" pitchFamily="34" charset="0"/>
            </a:endParaRPr>
          </a:p>
        </p:txBody>
      </p:sp>
      <p:sp>
        <p:nvSpPr>
          <p:cNvPr id="4" name="Titre 1"/>
          <p:cNvSpPr txBox="1">
            <a:spLocks/>
          </p:cNvSpPr>
          <p:nvPr/>
        </p:nvSpPr>
        <p:spPr>
          <a:xfrm>
            <a:off x="147130" y="1700808"/>
            <a:ext cx="1080120" cy="576064"/>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800" dirty="0" smtClean="0">
                <a:latin typeface="Verdana" panose="020B0604030504040204" pitchFamily="34" charset="0"/>
                <a:ea typeface="Verdana" panose="020B0604030504040204" pitchFamily="34" charset="0"/>
                <a:cs typeface="Verdana" panose="020B0604030504040204" pitchFamily="34" charset="0"/>
              </a:rPr>
              <a:t>Avant</a:t>
            </a:r>
            <a:endParaRPr lang="fr-BE" sz="1800" dirty="0">
              <a:latin typeface="Verdana" panose="020B0604030504040204" pitchFamily="34" charset="0"/>
              <a:ea typeface="Verdana" panose="020B0604030504040204" pitchFamily="34" charset="0"/>
              <a:cs typeface="Verdana" panose="020B0604030504040204" pitchFamily="34" charset="0"/>
            </a:endParaRPr>
          </a:p>
        </p:txBody>
      </p:sp>
      <p:sp>
        <p:nvSpPr>
          <p:cNvPr id="5" name="Titre 1"/>
          <p:cNvSpPr txBox="1">
            <a:spLocks/>
          </p:cNvSpPr>
          <p:nvPr/>
        </p:nvSpPr>
        <p:spPr>
          <a:xfrm>
            <a:off x="1343018" y="1696641"/>
            <a:ext cx="1719808" cy="57606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800" dirty="0" smtClean="0">
                <a:latin typeface="Verdana" panose="020B0604030504040204" pitchFamily="34" charset="0"/>
                <a:ea typeface="Verdana" panose="020B0604030504040204" pitchFamily="34" charset="0"/>
                <a:cs typeface="Verdana" panose="020B0604030504040204" pitchFamily="34" charset="0"/>
              </a:rPr>
              <a:t>Fécondation</a:t>
            </a:r>
            <a:endParaRPr lang="fr-BE" sz="1800" dirty="0">
              <a:latin typeface="Verdana" panose="020B0604030504040204" pitchFamily="34" charset="0"/>
              <a:ea typeface="Verdana" panose="020B0604030504040204" pitchFamily="34" charset="0"/>
              <a:cs typeface="Verdana" panose="020B0604030504040204" pitchFamily="34" charset="0"/>
            </a:endParaRPr>
          </a:p>
        </p:txBody>
      </p:sp>
      <p:sp>
        <p:nvSpPr>
          <p:cNvPr id="6" name="Titre 1"/>
          <p:cNvSpPr txBox="1">
            <a:spLocks/>
          </p:cNvSpPr>
          <p:nvPr/>
        </p:nvSpPr>
        <p:spPr>
          <a:xfrm>
            <a:off x="3178594" y="1700808"/>
            <a:ext cx="1152128" cy="576064"/>
          </a:xfrm>
          <a:prstGeom prst="rect">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800" dirty="0" smtClean="0">
                <a:latin typeface="Verdana" panose="020B0604030504040204" pitchFamily="34" charset="0"/>
                <a:ea typeface="Verdana" panose="020B0604030504040204" pitchFamily="34" charset="0"/>
                <a:cs typeface="Verdana" panose="020B0604030504040204" pitchFamily="34" charset="0"/>
              </a:rPr>
              <a:t>J 1 à J7</a:t>
            </a:r>
            <a:endParaRPr lang="fr-BE" sz="18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re 1"/>
          <p:cNvSpPr txBox="1">
            <a:spLocks/>
          </p:cNvSpPr>
          <p:nvPr/>
        </p:nvSpPr>
        <p:spPr>
          <a:xfrm>
            <a:off x="4446490" y="1700808"/>
            <a:ext cx="1296144" cy="576064"/>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800" dirty="0" smtClean="0">
                <a:latin typeface="Verdana" panose="020B0604030504040204" pitchFamily="34" charset="0"/>
                <a:ea typeface="Verdana" panose="020B0604030504040204" pitchFamily="34" charset="0"/>
                <a:cs typeface="Verdana" panose="020B0604030504040204" pitchFamily="34" charset="0"/>
              </a:rPr>
              <a:t>J8 à J27</a:t>
            </a:r>
            <a:endParaRPr lang="fr-BE" sz="1800" dirty="0">
              <a:latin typeface="Verdana" panose="020B0604030504040204" pitchFamily="34" charset="0"/>
              <a:ea typeface="Verdana" panose="020B0604030504040204" pitchFamily="34" charset="0"/>
              <a:cs typeface="Verdana" panose="020B0604030504040204" pitchFamily="34" charset="0"/>
            </a:endParaRPr>
          </a:p>
        </p:txBody>
      </p:sp>
      <p:sp>
        <p:nvSpPr>
          <p:cNvPr id="10" name="Titre 1"/>
          <p:cNvSpPr txBox="1">
            <a:spLocks/>
          </p:cNvSpPr>
          <p:nvPr/>
        </p:nvSpPr>
        <p:spPr>
          <a:xfrm>
            <a:off x="5858402" y="1700808"/>
            <a:ext cx="1451248" cy="576064"/>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800" dirty="0" smtClean="0">
                <a:latin typeface="Verdana" panose="020B0604030504040204" pitchFamily="34" charset="0"/>
                <a:ea typeface="Verdana" panose="020B0604030504040204" pitchFamily="34" charset="0"/>
                <a:cs typeface="Verdana" panose="020B0604030504040204" pitchFamily="34" charset="0"/>
              </a:rPr>
              <a:t>J28 à J60</a:t>
            </a:r>
            <a:endParaRPr lang="fr-BE" sz="1800" dirty="0">
              <a:latin typeface="Verdana" panose="020B0604030504040204" pitchFamily="34" charset="0"/>
              <a:ea typeface="Verdana" panose="020B0604030504040204" pitchFamily="34" charset="0"/>
              <a:cs typeface="Verdana" panose="020B0604030504040204" pitchFamily="34" charset="0"/>
            </a:endParaRPr>
          </a:p>
        </p:txBody>
      </p:sp>
      <p:sp>
        <p:nvSpPr>
          <p:cNvPr id="11" name="Titre 1"/>
          <p:cNvSpPr txBox="1">
            <a:spLocks/>
          </p:cNvSpPr>
          <p:nvPr/>
        </p:nvSpPr>
        <p:spPr>
          <a:xfrm>
            <a:off x="7425419" y="1677194"/>
            <a:ext cx="1404156" cy="576064"/>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800" dirty="0" smtClean="0">
                <a:latin typeface="Verdana" panose="020B0604030504040204" pitchFamily="34" charset="0"/>
                <a:ea typeface="Verdana" panose="020B0604030504040204" pitchFamily="34" charset="0"/>
                <a:cs typeface="Verdana" panose="020B0604030504040204" pitchFamily="34" charset="0"/>
              </a:rPr>
              <a:t>J61 à J90</a:t>
            </a:r>
            <a:endParaRPr lang="fr-BE" sz="18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039" descr="31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58475" y="2467313"/>
            <a:ext cx="1026574" cy="793141"/>
          </a:xfrm>
          <a:prstGeom prst="rect">
            <a:avLst/>
          </a:prstGeom>
          <a:noFill/>
          <a:ln>
            <a:solidFill>
              <a:schemeClr val="tx1"/>
            </a:solidFill>
            <a:miter lim="800000"/>
            <a:headEnd/>
            <a:tailEnd/>
          </a:ln>
        </p:spPr>
      </p:pic>
      <p:pic>
        <p:nvPicPr>
          <p:cNvPr id="14" name="Picture 4" descr="dia22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95" y="4365104"/>
            <a:ext cx="1031370" cy="9361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041" descr="31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550" y="3367714"/>
            <a:ext cx="1049508" cy="8601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embryon définition&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831" y="2469895"/>
            <a:ext cx="1259653" cy="12596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Résultat de recherche d'images pour &quot;spermatozoïdes&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468" y="2469895"/>
            <a:ext cx="1368152" cy="1327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Résultat de recherche d'images pour &quot;embryon phase elongation&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6832" y="2469895"/>
            <a:ext cx="1341570" cy="18376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2" descr="D:\Activités d'enseignements\Ressources\Multimedia\Multimedia echographie RU\Photos Titan Benedicte Gabriel\Bov Gestation J42 9.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62620" y="2469895"/>
            <a:ext cx="1347030" cy="109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e 23"/>
          <p:cNvGrpSpPr/>
          <p:nvPr/>
        </p:nvGrpSpPr>
        <p:grpSpPr>
          <a:xfrm>
            <a:off x="7448711" y="2469895"/>
            <a:ext cx="1380864" cy="1064746"/>
            <a:chOff x="112713" y="115888"/>
            <a:chExt cx="4478337" cy="3529012"/>
          </a:xfrm>
        </p:grpSpPr>
        <p:pic>
          <p:nvPicPr>
            <p:cNvPr id="25" name="Picture 2" descr="D:\Activités d'enseignements\Ressources\Multimedia\Multimedia echographie RU\Photos Titan Benedicte Gabriel\Bov Gestation Foetus.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388" y="115888"/>
              <a:ext cx="44116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112713" y="425450"/>
              <a:ext cx="1290637"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grpSp>
      <p:sp>
        <p:nvSpPr>
          <p:cNvPr id="35" name="Titre 1"/>
          <p:cNvSpPr txBox="1">
            <a:spLocks/>
          </p:cNvSpPr>
          <p:nvPr/>
        </p:nvSpPr>
        <p:spPr>
          <a:xfrm>
            <a:off x="1371836" y="4869160"/>
            <a:ext cx="1327956" cy="93610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Verdana" panose="020B0604030504040204" pitchFamily="34" charset="0"/>
                <a:ea typeface="Verdana" panose="020B0604030504040204" pitchFamily="34" charset="0"/>
                <a:cs typeface="Verdana" panose="020B0604030504040204" pitchFamily="34" charset="0"/>
              </a:rPr>
              <a:t>Non Fécond</a:t>
            </a:r>
          </a:p>
          <a:p>
            <a:r>
              <a:rPr lang="fr-BE" sz="1400" b="1" dirty="0" smtClean="0">
                <a:latin typeface="Verdana" panose="020B0604030504040204" pitchFamily="34" charset="0"/>
                <a:ea typeface="Verdana" panose="020B0604030504040204" pitchFamily="34" charset="0"/>
                <a:cs typeface="Verdana" panose="020B0604030504040204" pitchFamily="34" charset="0"/>
              </a:rPr>
              <a:t>10 (froid) à </a:t>
            </a:r>
            <a:r>
              <a:rPr lang="fr-BE" sz="1400" b="1" dirty="0">
                <a:latin typeface="Verdana" panose="020B0604030504040204" pitchFamily="34" charset="0"/>
                <a:ea typeface="Verdana" panose="020B0604030504040204" pitchFamily="34" charset="0"/>
                <a:cs typeface="Verdana" panose="020B0604030504040204" pitchFamily="34" charset="0"/>
              </a:rPr>
              <a:t>5</a:t>
            </a:r>
            <a:r>
              <a:rPr lang="fr-BE" sz="1400" b="1" dirty="0" smtClean="0">
                <a:latin typeface="Verdana" panose="020B0604030504040204" pitchFamily="34" charset="0"/>
                <a:ea typeface="Verdana" panose="020B0604030504040204" pitchFamily="34" charset="0"/>
                <a:cs typeface="Verdana" panose="020B0604030504040204" pitchFamily="34" charset="0"/>
              </a:rPr>
              <a:t>0 % (chaud)</a:t>
            </a:r>
            <a:endParaRPr lang="fr-BE" sz="1400" b="1" dirty="0">
              <a:latin typeface="Verdana" panose="020B0604030504040204" pitchFamily="34" charset="0"/>
              <a:ea typeface="Verdana" panose="020B0604030504040204" pitchFamily="34" charset="0"/>
              <a:cs typeface="Verdana" panose="020B0604030504040204" pitchFamily="34" charset="0"/>
            </a:endParaRPr>
          </a:p>
        </p:txBody>
      </p:sp>
      <p:sp>
        <p:nvSpPr>
          <p:cNvPr id="36" name="Titre 1"/>
          <p:cNvSpPr txBox="1">
            <a:spLocks/>
          </p:cNvSpPr>
          <p:nvPr/>
        </p:nvSpPr>
        <p:spPr>
          <a:xfrm>
            <a:off x="2881722" y="4869160"/>
            <a:ext cx="1537421" cy="936104"/>
          </a:xfrm>
          <a:prstGeom prst="rect">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Verdana" panose="020B0604030504040204" pitchFamily="34" charset="0"/>
                <a:ea typeface="Verdana" panose="020B0604030504040204" pitchFamily="34" charset="0"/>
                <a:cs typeface="Verdana" panose="020B0604030504040204" pitchFamily="34" charset="0"/>
              </a:rPr>
              <a:t>Mortalité embryonnaire très précoce</a:t>
            </a:r>
          </a:p>
          <a:p>
            <a:r>
              <a:rPr lang="fr-BE" sz="1400" b="1" dirty="0">
                <a:latin typeface="Verdana" panose="020B0604030504040204" pitchFamily="34" charset="0"/>
                <a:ea typeface="Verdana" panose="020B0604030504040204" pitchFamily="34" charset="0"/>
                <a:cs typeface="Verdana" panose="020B0604030504040204" pitchFamily="34" charset="0"/>
              </a:rPr>
              <a:t>1</a:t>
            </a:r>
            <a:r>
              <a:rPr lang="fr-BE" sz="1400" b="1" dirty="0" smtClean="0">
                <a:latin typeface="Verdana" panose="020B0604030504040204" pitchFamily="34" charset="0"/>
                <a:ea typeface="Verdana" panose="020B0604030504040204" pitchFamily="34" charset="0"/>
                <a:cs typeface="Verdana" panose="020B0604030504040204" pitchFamily="34" charset="0"/>
              </a:rPr>
              <a:t>0 à 50 %</a:t>
            </a:r>
            <a:endParaRPr lang="fr-BE" sz="1400" b="1" dirty="0">
              <a:latin typeface="Verdana" panose="020B0604030504040204" pitchFamily="34" charset="0"/>
              <a:ea typeface="Verdana" panose="020B0604030504040204" pitchFamily="34" charset="0"/>
              <a:cs typeface="Verdana" panose="020B0604030504040204" pitchFamily="34" charset="0"/>
            </a:endParaRPr>
          </a:p>
        </p:txBody>
      </p:sp>
      <p:sp>
        <p:nvSpPr>
          <p:cNvPr id="37" name="Titre 1"/>
          <p:cNvSpPr txBox="1">
            <a:spLocks/>
          </p:cNvSpPr>
          <p:nvPr/>
        </p:nvSpPr>
        <p:spPr>
          <a:xfrm>
            <a:off x="4534593" y="4884043"/>
            <a:ext cx="1436611" cy="1065237"/>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Verdana" panose="020B0604030504040204" pitchFamily="34" charset="0"/>
                <a:ea typeface="Verdana" panose="020B0604030504040204" pitchFamily="34" charset="0"/>
                <a:cs typeface="Verdana" panose="020B0604030504040204" pitchFamily="34" charset="0"/>
              </a:rPr>
              <a:t>Mortalité embryonnaire précoce</a:t>
            </a:r>
          </a:p>
          <a:p>
            <a:r>
              <a:rPr lang="fr-BE" sz="1400" dirty="0" smtClean="0">
                <a:latin typeface="Verdana" panose="020B0604030504040204" pitchFamily="34" charset="0"/>
                <a:ea typeface="Verdana" panose="020B0604030504040204" pitchFamily="34" charset="0"/>
                <a:cs typeface="Verdana" panose="020B0604030504040204" pitchFamily="34" charset="0"/>
              </a:rPr>
              <a:t> </a:t>
            </a:r>
            <a:r>
              <a:rPr lang="fr-BE" sz="1400" b="1" dirty="0" smtClean="0">
                <a:latin typeface="Verdana" panose="020B0604030504040204" pitchFamily="34" charset="0"/>
                <a:ea typeface="Verdana" panose="020B0604030504040204" pitchFamily="34" charset="0"/>
                <a:cs typeface="Verdana" panose="020B0604030504040204" pitchFamily="34" charset="0"/>
              </a:rPr>
              <a:t>20 %</a:t>
            </a:r>
            <a:endParaRPr lang="fr-BE" sz="1400" b="1" dirty="0">
              <a:latin typeface="Verdana" panose="020B0604030504040204" pitchFamily="34" charset="0"/>
              <a:ea typeface="Verdana" panose="020B0604030504040204" pitchFamily="34" charset="0"/>
              <a:cs typeface="Verdana" panose="020B0604030504040204" pitchFamily="34" charset="0"/>
            </a:endParaRPr>
          </a:p>
        </p:txBody>
      </p:sp>
      <p:sp>
        <p:nvSpPr>
          <p:cNvPr id="38" name="Titre 1"/>
          <p:cNvSpPr txBox="1">
            <a:spLocks/>
          </p:cNvSpPr>
          <p:nvPr/>
        </p:nvSpPr>
        <p:spPr>
          <a:xfrm>
            <a:off x="6110430" y="4884042"/>
            <a:ext cx="1451248" cy="1065238"/>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Verdana" panose="020B0604030504040204" pitchFamily="34" charset="0"/>
                <a:ea typeface="Verdana" panose="020B0604030504040204" pitchFamily="34" charset="0"/>
                <a:cs typeface="Verdana" panose="020B0604030504040204" pitchFamily="34" charset="0"/>
              </a:rPr>
              <a:t>Mortalité embryonnaire tardive</a:t>
            </a:r>
          </a:p>
          <a:p>
            <a:r>
              <a:rPr lang="fr-BE" sz="1400" b="1" dirty="0" smtClean="0">
                <a:latin typeface="Verdana" panose="020B0604030504040204" pitchFamily="34" charset="0"/>
                <a:ea typeface="Verdana" panose="020B0604030504040204" pitchFamily="34" charset="0"/>
                <a:cs typeface="Verdana" panose="020B0604030504040204" pitchFamily="34" charset="0"/>
              </a:rPr>
              <a:t>12 % </a:t>
            </a:r>
            <a:endParaRPr lang="fr-BE" sz="1400" b="1" dirty="0">
              <a:latin typeface="Verdana" panose="020B0604030504040204" pitchFamily="34" charset="0"/>
              <a:ea typeface="Verdana" panose="020B0604030504040204" pitchFamily="34" charset="0"/>
              <a:cs typeface="Verdana" panose="020B0604030504040204" pitchFamily="34" charset="0"/>
            </a:endParaRPr>
          </a:p>
        </p:txBody>
      </p:sp>
      <p:sp>
        <p:nvSpPr>
          <p:cNvPr id="39" name="Titre 1"/>
          <p:cNvSpPr txBox="1">
            <a:spLocks/>
          </p:cNvSpPr>
          <p:nvPr/>
        </p:nvSpPr>
        <p:spPr>
          <a:xfrm>
            <a:off x="7647590" y="4880618"/>
            <a:ext cx="1404156" cy="780629"/>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Verdana" panose="020B0604030504040204" pitchFamily="34" charset="0"/>
                <a:ea typeface="Verdana" panose="020B0604030504040204" pitchFamily="34" charset="0"/>
                <a:cs typeface="Verdana" panose="020B0604030504040204" pitchFamily="34" charset="0"/>
              </a:rPr>
              <a:t>Avortement précoce</a:t>
            </a:r>
          </a:p>
          <a:p>
            <a:r>
              <a:rPr lang="fr-BE" sz="1400" b="1" dirty="0" smtClean="0">
                <a:latin typeface="Verdana" panose="020B0604030504040204" pitchFamily="34" charset="0"/>
                <a:ea typeface="Verdana" panose="020B0604030504040204" pitchFamily="34" charset="0"/>
                <a:cs typeface="Verdana" panose="020B0604030504040204" pitchFamily="34" charset="0"/>
              </a:rPr>
              <a:t>&lt; 2 %</a:t>
            </a:r>
            <a:endParaRPr lang="fr-BE" sz="1400" b="1" dirty="0">
              <a:latin typeface="Verdana" panose="020B0604030504040204" pitchFamily="34" charset="0"/>
              <a:ea typeface="Verdana" panose="020B0604030504040204" pitchFamily="34" charset="0"/>
              <a:cs typeface="Verdana" panose="020B0604030504040204" pitchFamily="34" charset="0"/>
            </a:endParaRPr>
          </a:p>
        </p:txBody>
      </p:sp>
      <p:cxnSp>
        <p:nvCxnSpPr>
          <p:cNvPr id="19" name="Connecteur droit avec flèche 18"/>
          <p:cNvCxnSpPr>
            <a:endCxn id="35" idx="0"/>
          </p:cNvCxnSpPr>
          <p:nvPr/>
        </p:nvCxnSpPr>
        <p:spPr>
          <a:xfrm>
            <a:off x="2027083" y="3797807"/>
            <a:ext cx="8731" cy="1071353"/>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Titre 1"/>
          <p:cNvSpPr txBox="1">
            <a:spLocks/>
          </p:cNvSpPr>
          <p:nvPr/>
        </p:nvSpPr>
        <p:spPr>
          <a:xfrm>
            <a:off x="3153752" y="1087438"/>
            <a:ext cx="4155897" cy="397346"/>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800" dirty="0" smtClean="0">
                <a:latin typeface="Verdana" panose="020B0604030504040204" pitchFamily="34" charset="0"/>
                <a:ea typeface="Verdana" panose="020B0604030504040204" pitchFamily="34" charset="0"/>
                <a:cs typeface="Verdana" panose="020B0604030504040204" pitchFamily="34" charset="0"/>
              </a:rPr>
              <a:t>Embryon</a:t>
            </a:r>
            <a:endParaRPr lang="fr-BE" sz="1800" dirty="0">
              <a:latin typeface="Verdana" panose="020B0604030504040204" pitchFamily="34" charset="0"/>
              <a:ea typeface="Verdana" panose="020B0604030504040204" pitchFamily="34" charset="0"/>
              <a:cs typeface="Verdana" panose="020B0604030504040204" pitchFamily="34" charset="0"/>
            </a:endParaRPr>
          </a:p>
        </p:txBody>
      </p:sp>
      <p:sp>
        <p:nvSpPr>
          <p:cNvPr id="48" name="Titre 1"/>
          <p:cNvSpPr txBox="1">
            <a:spLocks/>
          </p:cNvSpPr>
          <p:nvPr/>
        </p:nvSpPr>
        <p:spPr>
          <a:xfrm>
            <a:off x="7425419" y="1089026"/>
            <a:ext cx="1210680" cy="397346"/>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800" dirty="0" err="1" smtClean="0">
                <a:latin typeface="Verdana" panose="020B0604030504040204" pitchFamily="34" charset="0"/>
                <a:ea typeface="Verdana" panose="020B0604030504040204" pitchFamily="34" charset="0"/>
                <a:cs typeface="Verdana" panose="020B0604030504040204" pitchFamily="34" charset="0"/>
              </a:rPr>
              <a:t>Foetus</a:t>
            </a:r>
            <a:endParaRPr lang="fr-BE" sz="1800" dirty="0">
              <a:latin typeface="Verdana" panose="020B0604030504040204" pitchFamily="34" charset="0"/>
              <a:ea typeface="Verdana" panose="020B0604030504040204" pitchFamily="34" charset="0"/>
              <a:cs typeface="Verdana" panose="020B0604030504040204" pitchFamily="34" charset="0"/>
            </a:endParaRPr>
          </a:p>
        </p:txBody>
      </p:sp>
      <p:cxnSp>
        <p:nvCxnSpPr>
          <p:cNvPr id="51" name="Connecteur droit avec flèche 50"/>
          <p:cNvCxnSpPr/>
          <p:nvPr/>
        </p:nvCxnSpPr>
        <p:spPr>
          <a:xfrm>
            <a:off x="5220072" y="4307567"/>
            <a:ext cx="11628" cy="561593"/>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a:stCxn id="23" idx="2"/>
          </p:cNvCxnSpPr>
          <p:nvPr/>
        </p:nvCxnSpPr>
        <p:spPr>
          <a:xfrm>
            <a:off x="6636135" y="3565914"/>
            <a:ext cx="0" cy="1318129"/>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a:off x="8165682" y="3539077"/>
            <a:ext cx="0" cy="1341541"/>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a:off x="3726454" y="3745974"/>
            <a:ext cx="5814" cy="1123186"/>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Titre 1"/>
          <p:cNvSpPr txBox="1">
            <a:spLocks/>
          </p:cNvSpPr>
          <p:nvPr/>
        </p:nvSpPr>
        <p:spPr>
          <a:xfrm>
            <a:off x="560861" y="6178960"/>
            <a:ext cx="8268714" cy="432048"/>
          </a:xfrm>
          <a:prstGeom prst="rect">
            <a:avLst/>
          </a:prstGeom>
          <a:solidFill>
            <a:schemeClr val="accent2">
              <a:lumMod val="75000"/>
            </a:schemeClr>
          </a:solidFill>
          <a:ln>
            <a:noFill/>
          </a:ln>
          <a:effectLst/>
          <a:scene3d>
            <a:camera prst="orthographicFront">
              <a:rot lat="0" lon="0" rev="0"/>
            </a:camera>
            <a:lightRig rig="chilly" dir="t">
              <a:rot lat="0" lon="0" rev="18480000"/>
            </a:lightRig>
          </a:scene3d>
          <a:sp3d prstMaterial="clear">
            <a:bevelT h="635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6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50 à 70 % des vaches laitières inséminées n’accouchent pas 9 mois plus tard</a:t>
            </a:r>
            <a:endParaRPr lang="fr-BE" sz="16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numéro de diapositive 2"/>
          <p:cNvSpPr>
            <a:spLocks noGrp="1"/>
          </p:cNvSpPr>
          <p:nvPr>
            <p:ph type="sldNum" sz="quarter" idx="12"/>
          </p:nvPr>
        </p:nvSpPr>
        <p:spPr/>
        <p:txBody>
          <a:bodyPr/>
          <a:lstStyle/>
          <a:p>
            <a:fld id="{B72B7A4D-DE3F-4347-BAA7-8C6A48B1DC3D}" type="slidenum">
              <a:rPr lang="fr-BE" smtClean="0"/>
              <a:t>7</a:t>
            </a:fld>
            <a:endParaRPr lang="fr-BE"/>
          </a:p>
        </p:txBody>
      </p:sp>
    </p:spTree>
    <p:extLst>
      <p:ext uri="{BB962C8B-B14F-4D97-AF65-F5344CB8AC3E}">
        <p14:creationId xmlns:p14="http://schemas.microsoft.com/office/powerpoint/2010/main" val="147459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6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260648"/>
            <a:ext cx="8568952" cy="6408712"/>
          </a:xfrm>
        </p:spPr>
        <p:txBody>
          <a:bodyPr>
            <a:noAutofit/>
          </a:bodyPr>
          <a:lstStyle/>
          <a:p>
            <a:r>
              <a:rPr lang="fr-BE" sz="2200" dirty="0">
                <a:solidFill>
                  <a:srgbClr val="FF0000"/>
                </a:solidFill>
              </a:rPr>
              <a:t>Injection d’</a:t>
            </a:r>
            <a:r>
              <a:rPr lang="fr-BE" sz="2200" dirty="0" err="1">
                <a:solidFill>
                  <a:srgbClr val="FF0000"/>
                </a:solidFill>
              </a:rPr>
              <a:t>hCG</a:t>
            </a:r>
            <a:r>
              <a:rPr lang="fr-BE" sz="2200" dirty="0">
                <a:solidFill>
                  <a:srgbClr val="FF0000"/>
                </a:solidFill>
              </a:rPr>
              <a:t> (J5 ou J7) ou de GnRH (J7) </a:t>
            </a:r>
            <a:r>
              <a:rPr lang="fr-BE" sz="2200" dirty="0"/>
              <a:t>pour provoquer l’ovulation du follicule de la première vague et favoriser le développement d’un corps jaune accessoire.</a:t>
            </a:r>
          </a:p>
          <a:p>
            <a:pPr lvl="1"/>
            <a:r>
              <a:rPr lang="fr-BE" sz="2200" dirty="0" err="1"/>
              <a:t>hCG</a:t>
            </a:r>
            <a:r>
              <a:rPr lang="fr-BE" sz="2200" dirty="0"/>
              <a:t> J5 TG : 45,8 vs 38,7 % (Santos et al. JAS 2001,79,2881-2894) </a:t>
            </a:r>
          </a:p>
          <a:p>
            <a:pPr lvl="1"/>
            <a:r>
              <a:rPr lang="fr-BE" sz="2200" dirty="0" err="1"/>
              <a:t>hCG</a:t>
            </a:r>
            <a:r>
              <a:rPr lang="fr-BE" sz="2200" dirty="0"/>
              <a:t> ou GnRH J7 : effet positif si transfert d’embryons mais pas après IA (32,5 vs 38, 5  et 41,1 à J60) (</a:t>
            </a:r>
            <a:r>
              <a:rPr lang="fr-BE" sz="2200" dirty="0" err="1"/>
              <a:t>Vasconcelos</a:t>
            </a:r>
            <a:r>
              <a:rPr lang="fr-BE" sz="2200" dirty="0"/>
              <a:t> </a:t>
            </a:r>
            <a:r>
              <a:rPr lang="fr-BE" sz="2200" dirty="0" err="1"/>
              <a:t>JDS</a:t>
            </a:r>
            <a:r>
              <a:rPr lang="fr-BE" sz="2200" dirty="0"/>
              <a:t> 2011,94,223-234). </a:t>
            </a:r>
          </a:p>
          <a:p>
            <a:r>
              <a:rPr lang="fr-BE" sz="2200" dirty="0" smtClean="0">
                <a:solidFill>
                  <a:srgbClr val="FF0000"/>
                </a:solidFill>
              </a:rPr>
              <a:t>Administration exogène de P4 </a:t>
            </a:r>
          </a:p>
          <a:p>
            <a:pPr lvl="1"/>
            <a:r>
              <a:rPr lang="fr-BE" sz="2200" dirty="0" smtClean="0"/>
              <a:t>Effets favorables selon Mann et </a:t>
            </a:r>
            <a:r>
              <a:rPr lang="fr-BE" sz="2200" dirty="0" err="1" smtClean="0"/>
              <a:t>Lamming</a:t>
            </a:r>
            <a:r>
              <a:rPr lang="fr-BE" sz="2200" dirty="0" smtClean="0"/>
              <a:t> 1999 mais dépendant du jour de mise en place et de la fertilité du troupeau </a:t>
            </a:r>
          </a:p>
          <a:p>
            <a:pPr lvl="1"/>
            <a:r>
              <a:rPr lang="fr-BE" sz="2200" dirty="0" smtClean="0"/>
              <a:t>P4 J3,5 à J10 : TG 48 vs 35 % (</a:t>
            </a:r>
            <a:r>
              <a:rPr lang="fr-BE" sz="2200" dirty="0" err="1" smtClean="0"/>
              <a:t>Larson</a:t>
            </a:r>
            <a:r>
              <a:rPr lang="fr-BE" sz="2200" dirty="0" smtClean="0"/>
              <a:t> </a:t>
            </a:r>
            <a:r>
              <a:rPr lang="fr-BE" sz="2200" dirty="0" err="1" smtClean="0"/>
              <a:t>Anim</a:t>
            </a:r>
            <a:r>
              <a:rPr lang="fr-BE" sz="2200" dirty="0" smtClean="0"/>
              <a:t> </a:t>
            </a:r>
            <a:r>
              <a:rPr lang="fr-BE" sz="2200" dirty="0" err="1" smtClean="0"/>
              <a:t>Reprod</a:t>
            </a:r>
            <a:r>
              <a:rPr lang="fr-BE" sz="2200" dirty="0" smtClean="0"/>
              <a:t> </a:t>
            </a:r>
            <a:r>
              <a:rPr lang="fr-BE" sz="2200" dirty="0" err="1" smtClean="0"/>
              <a:t>Sci</a:t>
            </a:r>
            <a:r>
              <a:rPr lang="fr-BE" sz="2200" dirty="0" smtClean="0"/>
              <a:t> 2007, 102,172-179.</a:t>
            </a:r>
          </a:p>
          <a:p>
            <a:pPr lvl="1"/>
            <a:r>
              <a:rPr lang="fr-BE" sz="2200" dirty="0" smtClean="0"/>
              <a:t>CIDR J4 à J17 : pas d’effet (Monteiro et al. JDS 2014 97 4907-4921) sur la fertilité (sauf si IA après traitement de synchronisation) malgré l’impact sur l’augmentation de la P4 (3,42 ng/ml si non traité, 4,97 ng/ml si 1 CIDR et 5,46 ng/ml si 2 CIDR à 1,38g de P4). </a:t>
            </a:r>
          </a:p>
          <a:p>
            <a:pPr lvl="1"/>
            <a:r>
              <a:rPr lang="fr-BE" sz="2200" dirty="0" smtClean="0"/>
              <a:t>Effets contradictoires et non encore élucidés</a:t>
            </a:r>
            <a:endParaRPr lang="fr-BE" sz="2200" dirty="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70</a:t>
            </a:fld>
            <a:endParaRPr lang="fr-BE"/>
          </a:p>
        </p:txBody>
      </p:sp>
    </p:spTree>
    <p:extLst>
      <p:ext uri="{BB962C8B-B14F-4D97-AF65-F5344CB8AC3E}">
        <p14:creationId xmlns:p14="http://schemas.microsoft.com/office/powerpoint/2010/main" val="297730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Pictures\Apport  en P4 sur le % gest (Garcia-Ispierto 2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fld id="{B72B7A4D-DE3F-4347-BAA7-8C6A48B1DC3D}" type="slidenum">
              <a:rPr lang="fr-BE" smtClean="0"/>
              <a:t>71</a:t>
            </a:fld>
            <a:endParaRPr lang="fr-BE"/>
          </a:p>
        </p:txBody>
      </p:sp>
      <p:sp>
        <p:nvSpPr>
          <p:cNvPr id="3" name="Rectangle 2"/>
          <p:cNvSpPr/>
          <p:nvPr/>
        </p:nvSpPr>
        <p:spPr>
          <a:xfrm>
            <a:off x="3275856" y="1556792"/>
            <a:ext cx="1224136" cy="47525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4499992" y="1556792"/>
            <a:ext cx="1296144" cy="4904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p:cNvSpPr/>
          <p:nvPr/>
        </p:nvSpPr>
        <p:spPr>
          <a:xfrm>
            <a:off x="5796136" y="1556792"/>
            <a:ext cx="2592288" cy="47525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84495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1"/>
            <a:ext cx="8229600" cy="3484984"/>
          </a:xfrm>
        </p:spPr>
        <p:txBody>
          <a:bodyPr>
            <a:normAutofit/>
          </a:bodyPr>
          <a:lstStyle/>
          <a:p>
            <a:r>
              <a:rPr lang="fr-BE" sz="2200" dirty="0" smtClean="0"/>
              <a:t>55 publications entre 1953 et 2014</a:t>
            </a:r>
          </a:p>
          <a:p>
            <a:r>
              <a:rPr lang="fr-BE" sz="2200" dirty="0" smtClean="0"/>
              <a:t>9135 vaches laitières traitées et 9905 vaches non traitées </a:t>
            </a:r>
          </a:p>
          <a:p>
            <a:r>
              <a:rPr lang="fr-BE" sz="2200" dirty="0" smtClean="0"/>
              <a:t>84 essais dans 16 pays différents</a:t>
            </a:r>
          </a:p>
          <a:p>
            <a:r>
              <a:rPr lang="fr-BE" sz="2200" dirty="0" smtClean="0"/>
              <a:t>protocoles d’administration (injection et voie vaginale) après IA sur chaleurs naturelles, chaleurs ou ovulations induites</a:t>
            </a:r>
          </a:p>
          <a:p>
            <a:r>
              <a:rPr lang="fr-BE" sz="2200" dirty="0" smtClean="0"/>
              <a:t>Traitement avant le 3</a:t>
            </a:r>
            <a:r>
              <a:rPr lang="fr-BE" sz="2200" baseline="30000" dirty="0" smtClean="0"/>
              <a:t>ème</a:t>
            </a:r>
            <a:r>
              <a:rPr lang="fr-BE" sz="2200" dirty="0" smtClean="0"/>
              <a:t> jour, entre le 3</a:t>
            </a:r>
            <a:r>
              <a:rPr lang="fr-BE" sz="2200" baseline="30000" dirty="0" smtClean="0"/>
              <a:t>ème</a:t>
            </a:r>
            <a:r>
              <a:rPr lang="fr-BE" sz="2200" dirty="0" smtClean="0"/>
              <a:t> et le 7</a:t>
            </a:r>
            <a:r>
              <a:rPr lang="fr-BE" sz="2200" baseline="30000" dirty="0" smtClean="0"/>
              <a:t>ème</a:t>
            </a:r>
            <a:r>
              <a:rPr lang="fr-BE" sz="2200" dirty="0" smtClean="0"/>
              <a:t> jour et après le 7</a:t>
            </a:r>
            <a:r>
              <a:rPr lang="fr-BE" sz="2200" baseline="30000" dirty="0" smtClean="0"/>
              <a:t>ème</a:t>
            </a:r>
            <a:r>
              <a:rPr lang="fr-BE" sz="2200" dirty="0" smtClean="0"/>
              <a:t> jour</a:t>
            </a:r>
          </a:p>
          <a:p>
            <a:r>
              <a:rPr lang="fr-BE" sz="2200" dirty="0" smtClean="0"/>
              <a:t>Comparaison avec le % de gestation des vaches non traitées  (&lt; 30 %, 31 à 45 %, 46 à 60 % et &gt; 60 %)</a:t>
            </a:r>
          </a:p>
          <a:p>
            <a:endParaRPr lang="fr-BE" sz="2200" dirty="0"/>
          </a:p>
        </p:txBody>
      </p:sp>
      <p:sp>
        <p:nvSpPr>
          <p:cNvPr id="4" name="Titre 1"/>
          <p:cNvSpPr>
            <a:spLocks noGrp="1"/>
          </p:cNvSpPr>
          <p:nvPr>
            <p:ph type="title"/>
          </p:nvPr>
        </p:nvSpPr>
        <p:spPr>
          <a:xfrm>
            <a:off x="683568" y="188640"/>
            <a:ext cx="7729515" cy="936104"/>
          </a:xfrm>
          <a:solidFill>
            <a:schemeClr val="accent3">
              <a:lumMod val="40000"/>
              <a:lumOff val="60000"/>
            </a:schemeClr>
          </a:solidFill>
          <a:ln>
            <a:solidFill>
              <a:schemeClr val="tx1"/>
            </a:solidFill>
          </a:ln>
        </p:spPr>
        <p:txBody>
          <a:bodyPr>
            <a:noAutofit/>
          </a:bodyPr>
          <a:lstStyle/>
          <a:p>
            <a:r>
              <a:rPr lang="fr-BE" sz="2000" dirty="0"/>
              <a:t>Effets d’un apport en </a:t>
            </a:r>
            <a:r>
              <a:rPr lang="fr-BE" sz="2000" dirty="0" smtClean="0"/>
              <a:t>progestérone </a:t>
            </a:r>
            <a:r>
              <a:rPr lang="fr-BE" sz="2000" dirty="0"/>
              <a:t>sur le % de gestation </a:t>
            </a:r>
            <a:r>
              <a:rPr lang="fr-BE" sz="2000" dirty="0" smtClean="0"/>
              <a:t/>
            </a:r>
            <a:br>
              <a:rPr lang="fr-BE" sz="2000" dirty="0" smtClean="0"/>
            </a:br>
            <a:r>
              <a:rPr lang="fr-BE" sz="2000" dirty="0" smtClean="0"/>
              <a:t>(</a:t>
            </a:r>
            <a:r>
              <a:rPr lang="fr-BE" sz="2000" dirty="0"/>
              <a:t>9135 vaches laitières traitées et 9905 vaches non traitées). </a:t>
            </a:r>
            <a:r>
              <a:rPr lang="fr-BE" sz="2000" dirty="0" smtClean="0"/>
              <a:t/>
            </a:r>
            <a:br>
              <a:rPr lang="fr-BE" sz="2000" dirty="0" smtClean="0"/>
            </a:br>
            <a:r>
              <a:rPr lang="fr-BE" sz="2000" dirty="0" smtClean="0"/>
              <a:t>Une </a:t>
            </a:r>
            <a:r>
              <a:rPr lang="fr-BE" sz="2000" dirty="0" err="1" smtClean="0"/>
              <a:t>metaanalyse</a:t>
            </a:r>
            <a:r>
              <a:rPr lang="fr-BE" sz="2000" dirty="0" smtClean="0"/>
              <a:t> </a:t>
            </a:r>
            <a:r>
              <a:rPr lang="fr-BE" sz="2000" dirty="0"/>
              <a:t>de 84 essais</a:t>
            </a:r>
            <a:r>
              <a:rPr lang="fr-BE" sz="2000" dirty="0" smtClean="0"/>
              <a:t> </a:t>
            </a:r>
            <a:r>
              <a:rPr lang="fr-BE" sz="2000" dirty="0"/>
              <a:t>(Yan et al. Theriogenology 2016, 85,1390)</a:t>
            </a:r>
          </a:p>
        </p:txBody>
      </p:sp>
      <p:sp>
        <p:nvSpPr>
          <p:cNvPr id="5" name="Espace réservé du contenu 2"/>
          <p:cNvSpPr txBox="1">
            <a:spLocks/>
          </p:cNvSpPr>
          <p:nvPr/>
        </p:nvSpPr>
        <p:spPr>
          <a:xfrm>
            <a:off x="611560" y="5373216"/>
            <a:ext cx="8229600" cy="864096"/>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BE" sz="2200" dirty="0" smtClean="0"/>
              <a:t>Pas d’effet du progestagène administré</a:t>
            </a:r>
          </a:p>
          <a:p>
            <a:r>
              <a:rPr lang="fr-BE" sz="2200" dirty="0" smtClean="0"/>
              <a:t>Pas d’effet de la voie d’administration</a:t>
            </a:r>
            <a:endParaRPr lang="fr-BE" sz="2200" dirty="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72</a:t>
            </a:fld>
            <a:endParaRPr lang="fr-BE"/>
          </a:p>
        </p:txBody>
      </p:sp>
    </p:spTree>
    <p:extLst>
      <p:ext uri="{BB962C8B-B14F-4D97-AF65-F5344CB8AC3E}">
        <p14:creationId xmlns:p14="http://schemas.microsoft.com/office/powerpoint/2010/main" val="39276518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88640"/>
            <a:ext cx="8064896" cy="936104"/>
          </a:xfrm>
          <a:solidFill>
            <a:schemeClr val="accent3">
              <a:lumMod val="40000"/>
              <a:lumOff val="60000"/>
            </a:schemeClr>
          </a:solidFill>
          <a:ln>
            <a:solidFill>
              <a:schemeClr val="tx1"/>
            </a:solidFill>
          </a:ln>
        </p:spPr>
        <p:txBody>
          <a:bodyPr>
            <a:noAutofit/>
          </a:bodyPr>
          <a:lstStyle/>
          <a:p>
            <a:r>
              <a:rPr lang="fr-BE" sz="2000" dirty="0"/>
              <a:t>Effets d’un apport en </a:t>
            </a:r>
            <a:r>
              <a:rPr lang="fr-BE" sz="2000" dirty="0" smtClean="0"/>
              <a:t>progestérone </a:t>
            </a:r>
            <a:r>
              <a:rPr lang="fr-BE" sz="2000" dirty="0"/>
              <a:t>sur le % de gestation </a:t>
            </a:r>
            <a:r>
              <a:rPr lang="fr-BE" sz="2000" dirty="0" smtClean="0"/>
              <a:t/>
            </a:r>
            <a:br>
              <a:rPr lang="fr-BE" sz="2000" dirty="0" smtClean="0"/>
            </a:br>
            <a:r>
              <a:rPr lang="fr-BE" sz="2000" dirty="0" smtClean="0"/>
              <a:t>(</a:t>
            </a:r>
            <a:r>
              <a:rPr lang="fr-BE" sz="2000" dirty="0"/>
              <a:t>9135 vaches laitières traitées et 9905 vaches non traitées). </a:t>
            </a:r>
            <a:r>
              <a:rPr lang="fr-BE" sz="2000" dirty="0" smtClean="0"/>
              <a:t/>
            </a:r>
            <a:br>
              <a:rPr lang="fr-BE" sz="2000" dirty="0" smtClean="0"/>
            </a:br>
            <a:r>
              <a:rPr lang="fr-BE" sz="2000" dirty="0" smtClean="0"/>
              <a:t>Une </a:t>
            </a:r>
            <a:r>
              <a:rPr lang="fr-BE" sz="2000" dirty="0" err="1"/>
              <a:t>metaanalyse</a:t>
            </a:r>
            <a:r>
              <a:rPr lang="fr-BE" sz="2000" dirty="0"/>
              <a:t> </a:t>
            </a:r>
            <a:r>
              <a:rPr lang="fr-BE" sz="2000" dirty="0" smtClean="0"/>
              <a:t>de 84 essais (Yan </a:t>
            </a:r>
            <a:r>
              <a:rPr lang="fr-BE" sz="2000" dirty="0"/>
              <a:t>et al. Theriogenology 2016, 85,1390)</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784" y="1412776"/>
            <a:ext cx="8036266" cy="4854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2267744" y="2276872"/>
            <a:ext cx="2505173" cy="369332"/>
          </a:xfrm>
          <a:prstGeom prst="rect">
            <a:avLst/>
          </a:prstGeom>
          <a:solidFill>
            <a:schemeClr val="accent3">
              <a:lumMod val="50000"/>
            </a:schemeClr>
          </a:solidFill>
          <a:ln>
            <a:solidFill>
              <a:schemeClr val="tx1"/>
            </a:solidFill>
          </a:ln>
        </p:spPr>
        <p:txBody>
          <a:bodyPr wrap="none" rtlCol="0">
            <a:spAutoFit/>
          </a:bodyPr>
          <a:lstStyle/>
          <a:p>
            <a:r>
              <a:rPr lang="fr-BE" dirty="0" smtClean="0">
                <a:solidFill>
                  <a:schemeClr val="bg1"/>
                </a:solidFill>
              </a:rPr>
              <a:t>51 essais : augmentation</a:t>
            </a:r>
            <a:endParaRPr lang="fr-BE" dirty="0">
              <a:solidFill>
                <a:schemeClr val="bg1"/>
              </a:solidFill>
            </a:endParaRPr>
          </a:p>
        </p:txBody>
      </p:sp>
      <p:sp>
        <p:nvSpPr>
          <p:cNvPr id="5" name="ZoneTexte 4"/>
          <p:cNvSpPr txBox="1"/>
          <p:nvPr/>
        </p:nvSpPr>
        <p:spPr>
          <a:xfrm>
            <a:off x="4395545" y="4667597"/>
            <a:ext cx="1957202" cy="369332"/>
          </a:xfrm>
          <a:prstGeom prst="rect">
            <a:avLst/>
          </a:prstGeom>
          <a:solidFill>
            <a:srgbClr val="002060"/>
          </a:solidFill>
          <a:ln>
            <a:solidFill>
              <a:schemeClr val="tx1"/>
            </a:solidFill>
          </a:ln>
        </p:spPr>
        <p:txBody>
          <a:bodyPr wrap="none" rtlCol="0">
            <a:spAutoFit/>
          </a:bodyPr>
          <a:lstStyle/>
          <a:p>
            <a:r>
              <a:rPr lang="fr-BE" dirty="0" smtClean="0">
                <a:solidFill>
                  <a:schemeClr val="bg1"/>
                </a:solidFill>
              </a:rPr>
              <a:t>1 essai : pas d’effet</a:t>
            </a:r>
            <a:endParaRPr lang="fr-BE" dirty="0">
              <a:solidFill>
                <a:schemeClr val="bg1"/>
              </a:solidFill>
            </a:endParaRPr>
          </a:p>
        </p:txBody>
      </p:sp>
      <p:sp>
        <p:nvSpPr>
          <p:cNvPr id="6" name="ZoneTexte 5"/>
          <p:cNvSpPr txBox="1"/>
          <p:nvPr/>
        </p:nvSpPr>
        <p:spPr>
          <a:xfrm>
            <a:off x="5922117" y="3655366"/>
            <a:ext cx="2217274" cy="369332"/>
          </a:xfrm>
          <a:prstGeom prst="rect">
            <a:avLst/>
          </a:prstGeom>
          <a:solidFill>
            <a:schemeClr val="accent2">
              <a:lumMod val="75000"/>
            </a:schemeClr>
          </a:solidFill>
          <a:ln>
            <a:solidFill>
              <a:schemeClr val="tx1"/>
            </a:solidFill>
          </a:ln>
        </p:spPr>
        <p:txBody>
          <a:bodyPr wrap="none" rtlCol="0">
            <a:spAutoFit/>
          </a:bodyPr>
          <a:lstStyle/>
          <a:p>
            <a:r>
              <a:rPr lang="fr-BE" dirty="0" smtClean="0">
                <a:solidFill>
                  <a:schemeClr val="bg1"/>
                </a:solidFill>
              </a:rPr>
              <a:t>32 essais : diminution</a:t>
            </a:r>
            <a:endParaRPr lang="fr-BE" dirty="0">
              <a:solidFill>
                <a:schemeClr val="bg1"/>
              </a:solidFill>
            </a:endParaRPr>
          </a:p>
        </p:txBody>
      </p:sp>
      <p:sp>
        <p:nvSpPr>
          <p:cNvPr id="4" name="Espace réservé du numéro de diapositive 3"/>
          <p:cNvSpPr>
            <a:spLocks noGrp="1"/>
          </p:cNvSpPr>
          <p:nvPr>
            <p:ph type="sldNum" sz="quarter" idx="12"/>
          </p:nvPr>
        </p:nvSpPr>
        <p:spPr/>
        <p:txBody>
          <a:bodyPr/>
          <a:lstStyle/>
          <a:p>
            <a:fld id="{B72B7A4D-DE3F-4347-BAA7-8C6A48B1DC3D}" type="slidenum">
              <a:rPr lang="fr-BE" smtClean="0"/>
              <a:t>73</a:t>
            </a:fld>
            <a:endParaRPr lang="fr-BE"/>
          </a:p>
        </p:txBody>
      </p:sp>
    </p:spTree>
    <p:extLst>
      <p:ext uri="{BB962C8B-B14F-4D97-AF65-F5344CB8AC3E}">
        <p14:creationId xmlns:p14="http://schemas.microsoft.com/office/powerpoint/2010/main" val="21680810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496944" cy="792088"/>
          </a:xfrm>
          <a:solidFill>
            <a:schemeClr val="accent3">
              <a:lumMod val="40000"/>
              <a:lumOff val="60000"/>
            </a:schemeClr>
          </a:solidFill>
          <a:ln>
            <a:solidFill>
              <a:schemeClr val="tx1"/>
            </a:solidFill>
          </a:ln>
        </p:spPr>
        <p:txBody>
          <a:bodyPr>
            <a:normAutofit fontScale="90000"/>
          </a:bodyPr>
          <a:lstStyle/>
          <a:p>
            <a:r>
              <a:rPr lang="fr-BE" sz="1800" dirty="0" smtClean="0"/>
              <a:t>Effets d’un apport en progestérone sur le % de gestation (</a:t>
            </a:r>
            <a:r>
              <a:rPr lang="fr-BE" sz="1800" dirty="0"/>
              <a:t>9135 vaches laitières traitées et 9905 vaches non </a:t>
            </a:r>
            <a:r>
              <a:rPr lang="fr-BE" sz="1800" dirty="0" smtClean="0"/>
              <a:t>traitées). Une </a:t>
            </a:r>
            <a:r>
              <a:rPr lang="fr-BE" sz="1800" dirty="0" err="1" smtClean="0"/>
              <a:t>metaanalyse</a:t>
            </a:r>
            <a:r>
              <a:rPr lang="fr-BE" sz="1800" dirty="0" smtClean="0"/>
              <a:t> de 84 essais (Yan et al. Theriogenology 2016, 85,1390)</a:t>
            </a:r>
            <a:endParaRPr lang="fr-BE" sz="1800" dirty="0"/>
          </a:p>
        </p:txBody>
      </p:sp>
      <p:graphicFrame>
        <p:nvGraphicFramePr>
          <p:cNvPr id="8" name="Graphique 7"/>
          <p:cNvGraphicFramePr>
            <a:graphicFrameLocks/>
          </p:cNvGraphicFramePr>
          <p:nvPr>
            <p:extLst>
              <p:ext uri="{D42A27DB-BD31-4B8C-83A1-F6EECF244321}">
                <p14:modId xmlns:p14="http://schemas.microsoft.com/office/powerpoint/2010/main" val="3556078538"/>
              </p:ext>
            </p:extLst>
          </p:nvPr>
        </p:nvGraphicFramePr>
        <p:xfrm>
          <a:off x="467544" y="1196752"/>
          <a:ext cx="8401100" cy="5453410"/>
        </p:xfrm>
        <a:graphic>
          <a:graphicData uri="http://schemas.openxmlformats.org/drawingml/2006/chart">
            <c:chart xmlns:c="http://schemas.openxmlformats.org/drawingml/2006/chart" xmlns:r="http://schemas.openxmlformats.org/officeDocument/2006/relationships" r:id="rId3"/>
          </a:graphicData>
        </a:graphic>
      </p:graphicFrame>
      <p:sp>
        <p:nvSpPr>
          <p:cNvPr id="9" name="ZoneTexte 8"/>
          <p:cNvSpPr txBox="1"/>
          <p:nvPr/>
        </p:nvSpPr>
        <p:spPr>
          <a:xfrm>
            <a:off x="3491880" y="2738740"/>
            <a:ext cx="798617" cy="646331"/>
          </a:xfrm>
          <a:prstGeom prst="rect">
            <a:avLst/>
          </a:prstGeom>
          <a:solidFill>
            <a:schemeClr val="accent6">
              <a:lumMod val="40000"/>
              <a:lumOff val="60000"/>
            </a:schemeClr>
          </a:solidFill>
          <a:ln>
            <a:solidFill>
              <a:schemeClr val="tx1"/>
            </a:solidFill>
          </a:ln>
        </p:spPr>
        <p:txBody>
          <a:bodyPr wrap="none" rtlCol="0">
            <a:spAutoFit/>
          </a:bodyPr>
          <a:lstStyle/>
          <a:p>
            <a:r>
              <a:rPr lang="fr-BE" sz="1200" dirty="0" smtClean="0"/>
              <a:t>OR 0,87</a:t>
            </a:r>
          </a:p>
          <a:p>
            <a:r>
              <a:rPr lang="fr-BE" sz="1200" dirty="0" smtClean="0"/>
              <a:t>0,4 à 1,92</a:t>
            </a:r>
          </a:p>
          <a:p>
            <a:r>
              <a:rPr lang="fr-BE" sz="1200" dirty="0" smtClean="0"/>
              <a:t>P=0,83</a:t>
            </a:r>
            <a:endParaRPr lang="fr-BE" sz="1200" dirty="0"/>
          </a:p>
        </p:txBody>
      </p:sp>
      <p:sp>
        <p:nvSpPr>
          <p:cNvPr id="13" name="ZoneTexte 12"/>
          <p:cNvSpPr txBox="1"/>
          <p:nvPr/>
        </p:nvSpPr>
        <p:spPr>
          <a:xfrm>
            <a:off x="3995936" y="1988840"/>
            <a:ext cx="877163" cy="646331"/>
          </a:xfrm>
          <a:prstGeom prst="rect">
            <a:avLst/>
          </a:prstGeom>
          <a:solidFill>
            <a:srgbClr val="92D050"/>
          </a:solidFill>
          <a:ln>
            <a:solidFill>
              <a:schemeClr val="tx1"/>
            </a:solidFill>
          </a:ln>
        </p:spPr>
        <p:txBody>
          <a:bodyPr wrap="none" rtlCol="0">
            <a:spAutoFit/>
          </a:bodyPr>
          <a:lstStyle/>
          <a:p>
            <a:r>
              <a:rPr lang="fr-BE" sz="1200" dirty="0" smtClean="0"/>
              <a:t>OR 1,15</a:t>
            </a:r>
          </a:p>
          <a:p>
            <a:r>
              <a:rPr lang="fr-BE" sz="1200" dirty="0" smtClean="0"/>
              <a:t>1,05 à 1,26</a:t>
            </a:r>
          </a:p>
          <a:p>
            <a:r>
              <a:rPr lang="fr-BE" sz="1200" dirty="0" smtClean="0"/>
              <a:t>P&lt;0,01</a:t>
            </a:r>
            <a:endParaRPr lang="fr-BE" sz="1200" dirty="0"/>
          </a:p>
        </p:txBody>
      </p:sp>
      <p:sp>
        <p:nvSpPr>
          <p:cNvPr id="14" name="ZoneTexte 13"/>
          <p:cNvSpPr txBox="1"/>
          <p:nvPr/>
        </p:nvSpPr>
        <p:spPr>
          <a:xfrm>
            <a:off x="4956091" y="1988839"/>
            <a:ext cx="877163" cy="646331"/>
          </a:xfrm>
          <a:prstGeom prst="rect">
            <a:avLst/>
          </a:prstGeom>
          <a:solidFill>
            <a:schemeClr val="accent6">
              <a:lumMod val="40000"/>
              <a:lumOff val="60000"/>
            </a:schemeClr>
          </a:solidFill>
          <a:ln>
            <a:solidFill>
              <a:schemeClr val="tx1"/>
            </a:solidFill>
          </a:ln>
        </p:spPr>
        <p:txBody>
          <a:bodyPr wrap="none" rtlCol="0">
            <a:spAutoFit/>
          </a:bodyPr>
          <a:lstStyle/>
          <a:p>
            <a:r>
              <a:rPr lang="fr-BE" sz="1200" dirty="0" smtClean="0"/>
              <a:t>OR 1,04</a:t>
            </a:r>
          </a:p>
          <a:p>
            <a:r>
              <a:rPr lang="fr-BE" sz="1200" dirty="0" smtClean="0"/>
              <a:t>0,92 à 1,17</a:t>
            </a:r>
          </a:p>
          <a:p>
            <a:r>
              <a:rPr lang="fr-BE" sz="1200" dirty="0" smtClean="0"/>
              <a:t>P=0,57</a:t>
            </a:r>
            <a:endParaRPr lang="fr-BE" sz="1200" dirty="0"/>
          </a:p>
        </p:txBody>
      </p:sp>
      <p:sp>
        <p:nvSpPr>
          <p:cNvPr id="15" name="ZoneTexte 14"/>
          <p:cNvSpPr txBox="1"/>
          <p:nvPr/>
        </p:nvSpPr>
        <p:spPr>
          <a:xfrm>
            <a:off x="8217086" y="2312004"/>
            <a:ext cx="877163" cy="646331"/>
          </a:xfrm>
          <a:prstGeom prst="rect">
            <a:avLst/>
          </a:prstGeom>
          <a:solidFill>
            <a:srgbClr val="92D050"/>
          </a:solidFill>
          <a:ln>
            <a:solidFill>
              <a:schemeClr val="tx1"/>
            </a:solidFill>
          </a:ln>
        </p:spPr>
        <p:txBody>
          <a:bodyPr wrap="none" rtlCol="0">
            <a:spAutoFit/>
          </a:bodyPr>
          <a:lstStyle/>
          <a:p>
            <a:r>
              <a:rPr lang="fr-BE" sz="1200" dirty="0" smtClean="0"/>
              <a:t>OR 1,12</a:t>
            </a:r>
          </a:p>
          <a:p>
            <a:r>
              <a:rPr lang="fr-BE" sz="1200" dirty="0" smtClean="0"/>
              <a:t>1,03 à 1,22</a:t>
            </a:r>
          </a:p>
          <a:p>
            <a:r>
              <a:rPr lang="fr-BE" sz="1200" dirty="0" smtClean="0"/>
              <a:t>P&lt;0,01</a:t>
            </a:r>
            <a:endParaRPr lang="fr-BE" sz="1200" dirty="0"/>
          </a:p>
        </p:txBody>
      </p:sp>
      <p:sp>
        <p:nvSpPr>
          <p:cNvPr id="16" name="ZoneTexte 15"/>
          <p:cNvSpPr txBox="1"/>
          <p:nvPr/>
        </p:nvSpPr>
        <p:spPr>
          <a:xfrm>
            <a:off x="2771800" y="1916831"/>
            <a:ext cx="877163" cy="646331"/>
          </a:xfrm>
          <a:prstGeom prst="rect">
            <a:avLst/>
          </a:prstGeom>
          <a:solidFill>
            <a:schemeClr val="accent6">
              <a:lumMod val="40000"/>
              <a:lumOff val="60000"/>
            </a:schemeClr>
          </a:solidFill>
          <a:ln>
            <a:solidFill>
              <a:schemeClr val="tx1"/>
            </a:solidFill>
          </a:ln>
        </p:spPr>
        <p:txBody>
          <a:bodyPr wrap="none" rtlCol="0">
            <a:spAutoFit/>
          </a:bodyPr>
          <a:lstStyle/>
          <a:p>
            <a:r>
              <a:rPr lang="fr-BE" sz="1200" dirty="0" smtClean="0"/>
              <a:t>OR 0,99</a:t>
            </a:r>
          </a:p>
          <a:p>
            <a:r>
              <a:rPr lang="fr-BE" sz="1200" dirty="0" smtClean="0"/>
              <a:t>0,88 à 1,10</a:t>
            </a:r>
          </a:p>
          <a:p>
            <a:r>
              <a:rPr lang="fr-BE" sz="1200" dirty="0" smtClean="0"/>
              <a:t>P=0,79</a:t>
            </a:r>
            <a:endParaRPr lang="fr-BE" sz="1200" dirty="0"/>
          </a:p>
        </p:txBody>
      </p:sp>
      <p:sp>
        <p:nvSpPr>
          <p:cNvPr id="17" name="ZoneTexte 16"/>
          <p:cNvSpPr txBox="1"/>
          <p:nvPr/>
        </p:nvSpPr>
        <p:spPr>
          <a:xfrm>
            <a:off x="2127694" y="3127252"/>
            <a:ext cx="877163" cy="646331"/>
          </a:xfrm>
          <a:prstGeom prst="rect">
            <a:avLst/>
          </a:prstGeom>
          <a:solidFill>
            <a:schemeClr val="accent6">
              <a:lumMod val="40000"/>
              <a:lumOff val="60000"/>
            </a:schemeClr>
          </a:solidFill>
          <a:ln>
            <a:solidFill>
              <a:schemeClr val="tx1"/>
            </a:solidFill>
          </a:ln>
        </p:spPr>
        <p:txBody>
          <a:bodyPr wrap="none" rtlCol="0">
            <a:spAutoFit/>
          </a:bodyPr>
          <a:lstStyle/>
          <a:p>
            <a:r>
              <a:rPr lang="fr-BE" sz="1200" dirty="0" smtClean="0"/>
              <a:t>OR 1,037</a:t>
            </a:r>
          </a:p>
          <a:p>
            <a:r>
              <a:rPr lang="fr-BE" sz="1200" dirty="0" smtClean="0"/>
              <a:t>0,91 à 1,17</a:t>
            </a:r>
          </a:p>
          <a:p>
            <a:r>
              <a:rPr lang="fr-BE" sz="1200" dirty="0" smtClean="0"/>
              <a:t>P=0,67</a:t>
            </a:r>
            <a:endParaRPr lang="fr-BE" sz="1200" dirty="0"/>
          </a:p>
        </p:txBody>
      </p:sp>
      <p:sp>
        <p:nvSpPr>
          <p:cNvPr id="18" name="ZoneTexte 17"/>
          <p:cNvSpPr txBox="1"/>
          <p:nvPr/>
        </p:nvSpPr>
        <p:spPr>
          <a:xfrm>
            <a:off x="1509158" y="1600572"/>
            <a:ext cx="923651" cy="646331"/>
          </a:xfrm>
          <a:prstGeom prst="rect">
            <a:avLst/>
          </a:prstGeom>
          <a:solidFill>
            <a:srgbClr val="92D050"/>
          </a:solidFill>
          <a:ln>
            <a:solidFill>
              <a:schemeClr val="tx1"/>
            </a:solidFill>
          </a:ln>
        </p:spPr>
        <p:txBody>
          <a:bodyPr wrap="none" rtlCol="0">
            <a:spAutoFit/>
          </a:bodyPr>
          <a:lstStyle/>
          <a:p>
            <a:r>
              <a:rPr lang="fr-BE" sz="1200" dirty="0" smtClean="0"/>
              <a:t>OR 1,41</a:t>
            </a:r>
          </a:p>
          <a:p>
            <a:r>
              <a:rPr lang="fr-BE" sz="1200" dirty="0" smtClean="0"/>
              <a:t>1,2 à 1,9-66</a:t>
            </a:r>
          </a:p>
          <a:p>
            <a:r>
              <a:rPr lang="fr-BE" sz="1200" dirty="0" smtClean="0"/>
              <a:t>P &lt; 0,01</a:t>
            </a:r>
            <a:endParaRPr lang="fr-BE" sz="1200" dirty="0"/>
          </a:p>
        </p:txBody>
      </p:sp>
      <p:sp>
        <p:nvSpPr>
          <p:cNvPr id="19" name="ZoneTexte 18"/>
          <p:cNvSpPr txBox="1"/>
          <p:nvPr/>
        </p:nvSpPr>
        <p:spPr>
          <a:xfrm>
            <a:off x="5449163" y="3127547"/>
            <a:ext cx="877163" cy="646331"/>
          </a:xfrm>
          <a:prstGeom prst="rect">
            <a:avLst/>
          </a:prstGeom>
          <a:solidFill>
            <a:srgbClr val="92D050"/>
          </a:solidFill>
          <a:ln>
            <a:solidFill>
              <a:schemeClr val="tx1"/>
            </a:solidFill>
          </a:ln>
        </p:spPr>
        <p:txBody>
          <a:bodyPr wrap="none" rtlCol="0">
            <a:spAutoFit/>
          </a:bodyPr>
          <a:lstStyle/>
          <a:p>
            <a:r>
              <a:rPr lang="fr-BE" sz="1200" dirty="0" smtClean="0"/>
              <a:t>OR 2,26</a:t>
            </a:r>
          </a:p>
          <a:p>
            <a:r>
              <a:rPr lang="fr-BE" sz="1200" dirty="0" smtClean="0"/>
              <a:t>1,61 à 3,17</a:t>
            </a:r>
          </a:p>
          <a:p>
            <a:r>
              <a:rPr lang="fr-BE" sz="1200" dirty="0" smtClean="0"/>
              <a:t>P&lt;0,01</a:t>
            </a:r>
            <a:endParaRPr lang="fr-BE" sz="1200" dirty="0"/>
          </a:p>
        </p:txBody>
      </p:sp>
      <p:sp>
        <p:nvSpPr>
          <p:cNvPr id="20" name="ZoneTexte 19"/>
          <p:cNvSpPr txBox="1"/>
          <p:nvPr/>
        </p:nvSpPr>
        <p:spPr>
          <a:xfrm>
            <a:off x="6012160" y="2393849"/>
            <a:ext cx="877163" cy="646331"/>
          </a:xfrm>
          <a:prstGeom prst="rect">
            <a:avLst/>
          </a:prstGeom>
          <a:solidFill>
            <a:srgbClr val="92D050"/>
          </a:solidFill>
          <a:ln>
            <a:solidFill>
              <a:schemeClr val="tx1"/>
            </a:solidFill>
          </a:ln>
        </p:spPr>
        <p:txBody>
          <a:bodyPr wrap="none" rtlCol="0">
            <a:spAutoFit/>
          </a:bodyPr>
          <a:lstStyle/>
          <a:p>
            <a:r>
              <a:rPr lang="fr-BE" sz="1200" dirty="0" smtClean="0"/>
              <a:t>OR 1,16</a:t>
            </a:r>
          </a:p>
          <a:p>
            <a:r>
              <a:rPr lang="fr-BE" sz="1200" dirty="0" smtClean="0"/>
              <a:t>1,06 à 1,28</a:t>
            </a:r>
          </a:p>
          <a:p>
            <a:r>
              <a:rPr lang="fr-BE" sz="1200" dirty="0" smtClean="0"/>
              <a:t>P&lt;0,01</a:t>
            </a:r>
            <a:endParaRPr lang="fr-BE" sz="1200" dirty="0"/>
          </a:p>
        </p:txBody>
      </p:sp>
      <p:sp>
        <p:nvSpPr>
          <p:cNvPr id="21" name="ZoneTexte 20"/>
          <p:cNvSpPr txBox="1"/>
          <p:nvPr/>
        </p:nvSpPr>
        <p:spPr>
          <a:xfrm>
            <a:off x="6678971" y="1484784"/>
            <a:ext cx="877163" cy="646331"/>
          </a:xfrm>
          <a:prstGeom prst="rect">
            <a:avLst/>
          </a:prstGeom>
          <a:solidFill>
            <a:srgbClr val="92D050"/>
          </a:solidFill>
          <a:ln>
            <a:solidFill>
              <a:schemeClr val="tx1"/>
            </a:solidFill>
          </a:ln>
        </p:spPr>
        <p:txBody>
          <a:bodyPr wrap="none" rtlCol="0">
            <a:spAutoFit/>
          </a:bodyPr>
          <a:lstStyle/>
          <a:p>
            <a:r>
              <a:rPr lang="fr-BE" sz="1200" dirty="0" smtClean="0"/>
              <a:t>OR 0,87</a:t>
            </a:r>
          </a:p>
          <a:p>
            <a:r>
              <a:rPr lang="fr-BE" sz="1200" dirty="0" smtClean="0"/>
              <a:t>0,77 à 0,98</a:t>
            </a:r>
          </a:p>
          <a:p>
            <a:r>
              <a:rPr lang="fr-BE" sz="1200" dirty="0" smtClean="0"/>
              <a:t>P=0,02</a:t>
            </a:r>
            <a:endParaRPr lang="fr-BE" sz="1200" dirty="0"/>
          </a:p>
        </p:txBody>
      </p:sp>
      <p:sp>
        <p:nvSpPr>
          <p:cNvPr id="22" name="ZoneTexte 21"/>
          <p:cNvSpPr txBox="1"/>
          <p:nvPr/>
        </p:nvSpPr>
        <p:spPr>
          <a:xfrm>
            <a:off x="7621863" y="952474"/>
            <a:ext cx="877163" cy="646331"/>
          </a:xfrm>
          <a:prstGeom prst="rect">
            <a:avLst/>
          </a:prstGeom>
          <a:solidFill>
            <a:schemeClr val="accent6">
              <a:lumMod val="40000"/>
              <a:lumOff val="60000"/>
            </a:schemeClr>
          </a:solidFill>
          <a:ln>
            <a:solidFill>
              <a:schemeClr val="tx1"/>
            </a:solidFill>
          </a:ln>
        </p:spPr>
        <p:txBody>
          <a:bodyPr wrap="none" rtlCol="0">
            <a:spAutoFit/>
          </a:bodyPr>
          <a:lstStyle/>
          <a:p>
            <a:r>
              <a:rPr lang="fr-BE" sz="1200" dirty="0" smtClean="0"/>
              <a:t>OR 0,99</a:t>
            </a:r>
          </a:p>
          <a:p>
            <a:r>
              <a:rPr lang="fr-BE" sz="1200" dirty="0" smtClean="0"/>
              <a:t>0,77 à 1,26</a:t>
            </a:r>
          </a:p>
          <a:p>
            <a:r>
              <a:rPr lang="fr-BE" sz="1200" dirty="0" smtClean="0"/>
              <a:t>P=0,92</a:t>
            </a:r>
            <a:endParaRPr lang="fr-BE" sz="1200" dirty="0"/>
          </a:p>
        </p:txBody>
      </p:sp>
      <p:cxnSp>
        <p:nvCxnSpPr>
          <p:cNvPr id="4" name="Connecteur droit avec flèche 3"/>
          <p:cNvCxnSpPr/>
          <p:nvPr/>
        </p:nvCxnSpPr>
        <p:spPr>
          <a:xfrm flipV="1">
            <a:off x="4499992" y="2717014"/>
            <a:ext cx="0" cy="73369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V="1">
            <a:off x="7236296" y="2135716"/>
            <a:ext cx="0" cy="60302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6588224" y="3127547"/>
            <a:ext cx="0" cy="73369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V="1">
            <a:off x="5833254" y="3755512"/>
            <a:ext cx="0" cy="60959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V="1">
            <a:off x="1956484" y="2265259"/>
            <a:ext cx="1" cy="36991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V="1">
            <a:off x="8604448" y="2958335"/>
            <a:ext cx="0" cy="42673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rot="16200000">
            <a:off x="-438061" y="1804173"/>
            <a:ext cx="1604478" cy="369332"/>
          </a:xfrm>
          <a:prstGeom prst="rect">
            <a:avLst/>
          </a:prstGeom>
          <a:noFill/>
          <a:ln>
            <a:solidFill>
              <a:schemeClr val="tx1"/>
            </a:solidFill>
          </a:ln>
        </p:spPr>
        <p:txBody>
          <a:bodyPr wrap="none" rtlCol="0">
            <a:spAutoFit/>
          </a:bodyPr>
          <a:lstStyle/>
          <a:p>
            <a:r>
              <a:rPr lang="fr-BE" dirty="0" smtClean="0"/>
              <a:t>OR : Odds ratio</a:t>
            </a:r>
            <a:endParaRPr lang="fr-BE" dirty="0"/>
          </a:p>
        </p:txBody>
      </p:sp>
      <p:sp>
        <p:nvSpPr>
          <p:cNvPr id="3" name="Espace réservé du numéro de diapositive 2"/>
          <p:cNvSpPr>
            <a:spLocks noGrp="1"/>
          </p:cNvSpPr>
          <p:nvPr>
            <p:ph type="sldNum" sz="quarter" idx="12"/>
          </p:nvPr>
        </p:nvSpPr>
        <p:spPr/>
        <p:txBody>
          <a:bodyPr/>
          <a:lstStyle/>
          <a:p>
            <a:fld id="{B72B7A4D-DE3F-4347-BAA7-8C6A48B1DC3D}" type="slidenum">
              <a:rPr lang="fr-BE" smtClean="0"/>
              <a:t>74</a:t>
            </a:fld>
            <a:endParaRPr lang="fr-BE"/>
          </a:p>
        </p:txBody>
      </p:sp>
      <p:sp>
        <p:nvSpPr>
          <p:cNvPr id="27" name="Rectangle 26"/>
          <p:cNvSpPr/>
          <p:nvPr/>
        </p:nvSpPr>
        <p:spPr>
          <a:xfrm>
            <a:off x="3617414" y="1186600"/>
            <a:ext cx="1917451" cy="54827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Rectangle 27"/>
          <p:cNvSpPr/>
          <p:nvPr/>
        </p:nvSpPr>
        <p:spPr>
          <a:xfrm>
            <a:off x="5534866" y="952474"/>
            <a:ext cx="3609133" cy="57168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64269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29208" y="1628800"/>
            <a:ext cx="8229600" cy="4525963"/>
          </a:xfrm>
        </p:spPr>
        <p:txBody>
          <a:bodyPr>
            <a:normAutofit/>
          </a:bodyPr>
          <a:lstStyle/>
          <a:p>
            <a:r>
              <a:rPr lang="fr-BE" sz="2200" dirty="0" smtClean="0"/>
              <a:t>La gestation ne peut résulter que d’un parfait synchronisme dans la succession des différentes phases qui la précède.</a:t>
            </a:r>
          </a:p>
          <a:p>
            <a:r>
              <a:rPr lang="fr-BE" sz="2200" dirty="0" smtClean="0"/>
              <a:t>Une concentration aussi basse que possible en P4 est nécessaire en </a:t>
            </a:r>
            <a:r>
              <a:rPr lang="fr-BE" sz="2200" dirty="0" err="1" smtClean="0"/>
              <a:t>oestrus</a:t>
            </a:r>
            <a:r>
              <a:rPr lang="fr-BE" sz="2200" dirty="0" smtClean="0"/>
              <a:t>. L’effet de l’injection d’une PGF2a au moment de l’insémination mériterait d’être davantage investiguée.   </a:t>
            </a:r>
          </a:p>
          <a:p>
            <a:r>
              <a:rPr lang="fr-BE" sz="2200" dirty="0" smtClean="0"/>
              <a:t>Une insémination réalisée en respectant timing et biosécurité implique la confirmation préalable de l’</a:t>
            </a:r>
            <a:r>
              <a:rPr lang="fr-BE" sz="2200" dirty="0" err="1" smtClean="0"/>
              <a:t>oestrus</a:t>
            </a:r>
            <a:r>
              <a:rPr lang="fr-BE" sz="2200" dirty="0" smtClean="0"/>
              <a:t>. </a:t>
            </a:r>
          </a:p>
          <a:p>
            <a:r>
              <a:rPr lang="fr-BE" sz="2200" dirty="0" smtClean="0"/>
              <a:t>Une activité lutéale précoce et intense favorise le développement embryonnaire et le maintien de la gestation.</a:t>
            </a:r>
          </a:p>
          <a:p>
            <a:r>
              <a:rPr lang="fr-BE" sz="2200" dirty="0" smtClean="0"/>
              <a:t>Un apport complémentaire en P4 ne devrait s’envisager qu’à partir du 3</a:t>
            </a:r>
            <a:r>
              <a:rPr lang="fr-BE" sz="2200" baseline="30000" dirty="0" smtClean="0"/>
              <a:t>ème</a:t>
            </a:r>
            <a:r>
              <a:rPr lang="fr-BE" sz="2200" dirty="0" smtClean="0"/>
              <a:t> jour de gestation  dans les troupeaux dont le taux de gestation est inférieur à 46 %. </a:t>
            </a:r>
            <a:endParaRPr lang="fr-BE" sz="2200" dirty="0"/>
          </a:p>
        </p:txBody>
      </p:sp>
      <p:sp>
        <p:nvSpPr>
          <p:cNvPr id="5" name="Rectangle à coins arrondis 4"/>
          <p:cNvSpPr/>
          <p:nvPr/>
        </p:nvSpPr>
        <p:spPr>
          <a:xfrm>
            <a:off x="1835696" y="404664"/>
            <a:ext cx="5616624" cy="792088"/>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t>Quelques conclusions</a:t>
            </a:r>
            <a:endParaRPr lang="fr-BE" sz="4000" dirty="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75</a:t>
            </a:fld>
            <a:endParaRPr lang="fr-BE"/>
          </a:p>
        </p:txBody>
      </p:sp>
    </p:spTree>
    <p:extLst>
      <p:ext uri="{BB962C8B-B14F-4D97-AF65-F5344CB8AC3E}">
        <p14:creationId xmlns:p14="http://schemas.microsoft.com/office/powerpoint/2010/main" val="39298997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827584" y="404664"/>
            <a:ext cx="7488832"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a:t>Fréquence de la mortalité embryonnaire </a:t>
            </a:r>
            <a:r>
              <a:rPr lang="fr-BE" sz="2800" dirty="0" smtClean="0"/>
              <a:t>tardive par échographie puis palpation </a:t>
            </a:r>
            <a:endParaRPr lang="fr-BE" sz="2800" dirty="0"/>
          </a:p>
        </p:txBody>
      </p:sp>
      <p:graphicFrame>
        <p:nvGraphicFramePr>
          <p:cNvPr id="5" name="Tableau 4"/>
          <p:cNvGraphicFramePr>
            <a:graphicFrameLocks noGrp="1"/>
          </p:cNvGraphicFramePr>
          <p:nvPr>
            <p:extLst>
              <p:ext uri="{D42A27DB-BD31-4B8C-83A1-F6EECF244321}">
                <p14:modId xmlns:p14="http://schemas.microsoft.com/office/powerpoint/2010/main" val="1479629202"/>
              </p:ext>
            </p:extLst>
          </p:nvPr>
        </p:nvGraphicFramePr>
        <p:xfrm>
          <a:off x="179512" y="1844824"/>
          <a:ext cx="8856984" cy="4421088"/>
        </p:xfrm>
        <a:graphic>
          <a:graphicData uri="http://schemas.openxmlformats.org/drawingml/2006/table">
            <a:tbl>
              <a:tblPr firstRow="1" bandRow="1">
                <a:tableStyleId>{5C22544A-7EE6-4342-B048-85BDC9FD1C3A}</a:tableStyleId>
              </a:tblPr>
              <a:tblGrid>
                <a:gridCol w="1368152"/>
                <a:gridCol w="864096"/>
                <a:gridCol w="1368152"/>
                <a:gridCol w="5256584"/>
              </a:tblGrid>
              <a:tr h="364235">
                <a:tc>
                  <a:txBody>
                    <a:bodyPr/>
                    <a:lstStyle/>
                    <a:p>
                      <a:r>
                        <a:rPr lang="fr-BE" b="0" dirty="0" smtClean="0"/>
                        <a:t>Délai (Jours)</a:t>
                      </a:r>
                      <a:endParaRPr lang="fr-BE" b="0" dirty="0"/>
                    </a:p>
                  </a:txBody>
                  <a:tcPr/>
                </a:tc>
                <a:tc>
                  <a:txBody>
                    <a:bodyPr/>
                    <a:lstStyle/>
                    <a:p>
                      <a:pPr algn="ctr"/>
                      <a:r>
                        <a:rPr lang="fr-BE" b="0" dirty="0" smtClean="0"/>
                        <a:t>N</a:t>
                      </a:r>
                      <a:endParaRPr lang="fr-BE" b="0" dirty="0"/>
                    </a:p>
                  </a:txBody>
                  <a:tcPr/>
                </a:tc>
                <a:tc>
                  <a:txBody>
                    <a:bodyPr/>
                    <a:lstStyle/>
                    <a:p>
                      <a:pPr algn="ctr"/>
                      <a:r>
                        <a:rPr lang="fr-BE" b="0" dirty="0" smtClean="0"/>
                        <a:t>%</a:t>
                      </a:r>
                      <a:endParaRPr lang="fr-BE" b="0" dirty="0"/>
                    </a:p>
                  </a:txBody>
                  <a:tcPr/>
                </a:tc>
                <a:tc>
                  <a:txBody>
                    <a:bodyPr/>
                    <a:lstStyle/>
                    <a:p>
                      <a:r>
                        <a:rPr lang="fr-BE" b="0" dirty="0" smtClean="0"/>
                        <a:t>Référence</a:t>
                      </a:r>
                      <a:endParaRPr lang="fr-BE" b="0" dirty="0"/>
                    </a:p>
                  </a:txBody>
                  <a:tcPr/>
                </a:tc>
              </a:tr>
              <a:tr h="364235">
                <a:tc>
                  <a:txBody>
                    <a:bodyPr/>
                    <a:lstStyle/>
                    <a:p>
                      <a:r>
                        <a:rPr lang="fr-BE" dirty="0" smtClean="0"/>
                        <a:t>16 à 31</a:t>
                      </a:r>
                      <a:endParaRPr lang="fr-BE" dirty="0"/>
                    </a:p>
                  </a:txBody>
                  <a:tcPr/>
                </a:tc>
                <a:tc>
                  <a:txBody>
                    <a:bodyPr/>
                    <a:lstStyle/>
                    <a:p>
                      <a:pPr algn="ctr"/>
                      <a:r>
                        <a:rPr lang="fr-BE" dirty="0" smtClean="0"/>
                        <a:t>200</a:t>
                      </a:r>
                      <a:endParaRPr lang="fr-BE" dirty="0"/>
                    </a:p>
                  </a:txBody>
                  <a:tcPr/>
                </a:tc>
                <a:tc>
                  <a:txBody>
                    <a:bodyPr/>
                    <a:lstStyle/>
                    <a:p>
                      <a:pPr algn="ctr"/>
                      <a:r>
                        <a:rPr lang="fr-BE" dirty="0" smtClean="0"/>
                        <a:t>30</a:t>
                      </a:r>
                      <a:endParaRPr lang="fr-BE" dirty="0"/>
                    </a:p>
                  </a:txBody>
                  <a:tcPr/>
                </a:tc>
                <a:tc>
                  <a:txBody>
                    <a:bodyPr/>
                    <a:lstStyle/>
                    <a:p>
                      <a:r>
                        <a:rPr lang="fr-FR" sz="1800" dirty="0" err="1" smtClean="0">
                          <a:solidFill>
                            <a:schemeClr val="tx1"/>
                          </a:solidFill>
                        </a:rPr>
                        <a:t>Badtram</a:t>
                      </a:r>
                      <a:r>
                        <a:rPr lang="fr-FR" sz="1800" dirty="0" smtClean="0">
                          <a:solidFill>
                            <a:schemeClr val="tx1"/>
                          </a:solidFill>
                        </a:rPr>
                        <a:t> et al. 1991</a:t>
                      </a:r>
                      <a:endParaRPr lang="fr-BE" dirty="0">
                        <a:solidFill>
                          <a:schemeClr val="tx1"/>
                        </a:solidFill>
                      </a:endParaRPr>
                    </a:p>
                  </a:txBody>
                  <a:tcPr/>
                </a:tc>
              </a:tr>
              <a:tr h="364235">
                <a:tc>
                  <a:txBody>
                    <a:bodyPr/>
                    <a:lstStyle/>
                    <a:p>
                      <a:r>
                        <a:rPr lang="fr-BE" dirty="0" smtClean="0"/>
                        <a:t>24 à 81</a:t>
                      </a:r>
                      <a:endParaRPr lang="fr-BE" dirty="0"/>
                    </a:p>
                  </a:txBody>
                  <a:tcPr/>
                </a:tc>
                <a:tc>
                  <a:txBody>
                    <a:bodyPr/>
                    <a:lstStyle/>
                    <a:p>
                      <a:pPr algn="ctr"/>
                      <a:r>
                        <a:rPr lang="fr-BE" dirty="0" smtClean="0"/>
                        <a:t>304</a:t>
                      </a:r>
                      <a:endParaRPr lang="fr-BE" dirty="0"/>
                    </a:p>
                  </a:txBody>
                  <a:tcPr/>
                </a:tc>
                <a:tc>
                  <a:txBody>
                    <a:bodyPr/>
                    <a:lstStyle/>
                    <a:p>
                      <a:pPr algn="ctr"/>
                      <a:r>
                        <a:rPr lang="fr-BE" dirty="0" smtClean="0"/>
                        <a:t>6</a:t>
                      </a:r>
                      <a:endParaRPr lang="fr-B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smtClean="0">
                          <a:solidFill>
                            <a:schemeClr val="tx1"/>
                          </a:solidFill>
                        </a:rPr>
                        <a:t>Hanzen et </a:t>
                      </a:r>
                      <a:r>
                        <a:rPr lang="fr-FR" sz="1800" dirty="0" err="1" smtClean="0">
                          <a:solidFill>
                            <a:schemeClr val="tx1"/>
                          </a:solidFill>
                        </a:rPr>
                        <a:t>Delsaux</a:t>
                      </a:r>
                      <a:r>
                        <a:rPr lang="fr-FR" sz="1800" dirty="0" smtClean="0">
                          <a:solidFill>
                            <a:schemeClr val="tx1"/>
                          </a:solidFill>
                        </a:rPr>
                        <a:t> 1987</a:t>
                      </a:r>
                    </a:p>
                  </a:txBody>
                  <a:tcPr/>
                </a:tc>
              </a:tr>
              <a:tr h="364235">
                <a:tc>
                  <a:txBody>
                    <a:bodyPr/>
                    <a:lstStyle/>
                    <a:p>
                      <a:r>
                        <a:rPr lang="fr-BE" dirty="0" smtClean="0"/>
                        <a:t>26 à 33</a:t>
                      </a:r>
                      <a:endParaRPr lang="fr-BE" dirty="0"/>
                    </a:p>
                  </a:txBody>
                  <a:tcPr/>
                </a:tc>
                <a:tc>
                  <a:txBody>
                    <a:bodyPr/>
                    <a:lstStyle/>
                    <a:p>
                      <a:pPr algn="ctr"/>
                      <a:r>
                        <a:rPr lang="fr-BE" dirty="0" smtClean="0"/>
                        <a:t>85</a:t>
                      </a:r>
                      <a:endParaRPr lang="fr-BE" dirty="0"/>
                    </a:p>
                  </a:txBody>
                  <a:tcPr/>
                </a:tc>
                <a:tc>
                  <a:txBody>
                    <a:bodyPr/>
                    <a:lstStyle/>
                    <a:p>
                      <a:pPr algn="ctr"/>
                      <a:r>
                        <a:rPr lang="fr-BE" dirty="0" smtClean="0"/>
                        <a:t>10</a:t>
                      </a:r>
                      <a:endParaRPr lang="fr-BE" dirty="0"/>
                    </a:p>
                  </a:txBody>
                  <a:tcPr/>
                </a:tc>
                <a:tc>
                  <a:txBody>
                    <a:bodyPr/>
                    <a:lstStyle/>
                    <a:p>
                      <a:r>
                        <a:rPr lang="fr-FR" sz="1800" dirty="0" err="1" smtClean="0">
                          <a:solidFill>
                            <a:schemeClr val="tx1"/>
                          </a:solidFill>
                        </a:rPr>
                        <a:t>Willemse</a:t>
                      </a:r>
                      <a:r>
                        <a:rPr lang="fr-FR" sz="1800" dirty="0" smtClean="0">
                          <a:solidFill>
                            <a:schemeClr val="tx1"/>
                          </a:solidFill>
                        </a:rPr>
                        <a:t> et Taverne 1989</a:t>
                      </a:r>
                      <a:endParaRPr lang="fr-BE" dirty="0">
                        <a:solidFill>
                          <a:schemeClr val="tx1"/>
                        </a:solidFill>
                      </a:endParaRPr>
                    </a:p>
                  </a:txBody>
                  <a:tcPr/>
                </a:tc>
              </a:tr>
              <a:tr h="364235">
                <a:tc>
                  <a:txBody>
                    <a:bodyPr/>
                    <a:lstStyle/>
                    <a:p>
                      <a:r>
                        <a:rPr lang="fr-BE" dirty="0" smtClean="0"/>
                        <a:t>21 à 33</a:t>
                      </a:r>
                      <a:endParaRPr lang="fr-BE" dirty="0"/>
                    </a:p>
                  </a:txBody>
                  <a:tcPr/>
                </a:tc>
                <a:tc>
                  <a:txBody>
                    <a:bodyPr/>
                    <a:lstStyle/>
                    <a:p>
                      <a:pPr algn="ctr"/>
                      <a:r>
                        <a:rPr lang="fr-BE" dirty="0" smtClean="0"/>
                        <a:t>148</a:t>
                      </a:r>
                      <a:endParaRPr lang="fr-BE" dirty="0"/>
                    </a:p>
                  </a:txBody>
                  <a:tcPr/>
                </a:tc>
                <a:tc>
                  <a:txBody>
                    <a:bodyPr/>
                    <a:lstStyle/>
                    <a:p>
                      <a:pPr algn="ctr"/>
                      <a:r>
                        <a:rPr lang="fr-BE" dirty="0" smtClean="0"/>
                        <a:t>16</a:t>
                      </a:r>
                      <a:endParaRPr lang="fr-BE" dirty="0"/>
                    </a:p>
                  </a:txBody>
                  <a:tcPr/>
                </a:tc>
                <a:tc>
                  <a:txBody>
                    <a:bodyPr/>
                    <a:lstStyle/>
                    <a:p>
                      <a:r>
                        <a:rPr lang="fr-FR" sz="1800" dirty="0" err="1" smtClean="0">
                          <a:solidFill>
                            <a:schemeClr val="tx1"/>
                          </a:solidFill>
                        </a:rPr>
                        <a:t>Pieterse</a:t>
                      </a:r>
                      <a:r>
                        <a:rPr lang="fr-FR" sz="1800" dirty="0" smtClean="0">
                          <a:solidFill>
                            <a:schemeClr val="tx1"/>
                          </a:solidFill>
                        </a:rPr>
                        <a:t> et al. 1990</a:t>
                      </a:r>
                      <a:endParaRPr lang="fr-BE" dirty="0">
                        <a:solidFill>
                          <a:schemeClr val="tx1"/>
                        </a:solidFill>
                      </a:endParaRPr>
                    </a:p>
                  </a:txBody>
                  <a:tcPr/>
                </a:tc>
              </a:tr>
              <a:tr h="364235">
                <a:tc>
                  <a:txBody>
                    <a:bodyPr/>
                    <a:lstStyle/>
                    <a:p>
                      <a:r>
                        <a:rPr lang="fr-BE" sz="1800" dirty="0" smtClean="0"/>
                        <a:t>21 à 60 </a:t>
                      </a:r>
                      <a:endParaRPr lang="fr-BE" dirty="0"/>
                    </a:p>
                  </a:txBody>
                  <a:tcPr/>
                </a:tc>
                <a:tc>
                  <a:txBody>
                    <a:bodyPr/>
                    <a:lstStyle/>
                    <a:p>
                      <a:pPr algn="ctr"/>
                      <a:endParaRPr lang="fr-BE" dirty="0"/>
                    </a:p>
                  </a:txBody>
                  <a:tcPr/>
                </a:tc>
                <a:tc>
                  <a:txBody>
                    <a:bodyPr/>
                    <a:lstStyle/>
                    <a:p>
                      <a:pPr algn="ctr"/>
                      <a:r>
                        <a:rPr lang="fr-BE" sz="1800" dirty="0" smtClean="0"/>
                        <a:t>23</a:t>
                      </a:r>
                      <a:endParaRPr lang="fr-BE" dirty="0"/>
                    </a:p>
                  </a:txBody>
                  <a:tcPr/>
                </a:tc>
                <a:tc>
                  <a:txBody>
                    <a:bodyPr/>
                    <a:lstStyle/>
                    <a:p>
                      <a:r>
                        <a:rPr lang="fr-BE" sz="1800" dirty="0" err="1" smtClean="0"/>
                        <a:t>Chaffaux</a:t>
                      </a:r>
                      <a:r>
                        <a:rPr lang="fr-BE" sz="1800" dirty="0" smtClean="0"/>
                        <a:t> </a:t>
                      </a:r>
                      <a:r>
                        <a:rPr lang="fr-BE" sz="1800" dirty="0" err="1" smtClean="0"/>
                        <a:t>Anim</a:t>
                      </a:r>
                      <a:r>
                        <a:rPr lang="fr-BE" sz="1800" dirty="0" smtClean="0"/>
                        <a:t> </a:t>
                      </a:r>
                      <a:r>
                        <a:rPr lang="fr-BE" sz="1800" dirty="0" err="1" smtClean="0"/>
                        <a:t>Reprod</a:t>
                      </a:r>
                      <a:r>
                        <a:rPr lang="fr-BE" sz="1800" dirty="0" smtClean="0"/>
                        <a:t> </a:t>
                      </a:r>
                      <a:r>
                        <a:rPr lang="fr-BE" sz="1800" dirty="0" err="1" smtClean="0"/>
                        <a:t>Sci</a:t>
                      </a:r>
                      <a:r>
                        <a:rPr lang="fr-BE" sz="1800" dirty="0" smtClean="0"/>
                        <a:t> 1986 10,193</a:t>
                      </a:r>
                      <a:endParaRPr lang="fr-BE" dirty="0"/>
                    </a:p>
                  </a:txBody>
                  <a:tcPr/>
                </a:tc>
              </a:tr>
              <a:tr h="397728">
                <a:tc>
                  <a:txBody>
                    <a:bodyPr/>
                    <a:lstStyle/>
                    <a:p>
                      <a:r>
                        <a:rPr lang="fr-BE" sz="1800" dirty="0" smtClean="0"/>
                        <a:t>36 à 42 </a:t>
                      </a:r>
                      <a:endParaRPr lang="fr-BE" dirty="0"/>
                    </a:p>
                  </a:txBody>
                  <a:tcPr/>
                </a:tc>
                <a:tc>
                  <a:txBody>
                    <a:bodyPr/>
                    <a:lstStyle/>
                    <a:p>
                      <a:pPr algn="ctr"/>
                      <a:r>
                        <a:rPr lang="fr-BE" dirty="0" smtClean="0"/>
                        <a:t>1.098</a:t>
                      </a:r>
                      <a:endParaRPr lang="fr-BE" dirty="0"/>
                    </a:p>
                  </a:txBody>
                  <a:tcPr/>
                </a:tc>
                <a:tc>
                  <a:txBody>
                    <a:bodyPr/>
                    <a:lstStyle/>
                    <a:p>
                      <a:pPr algn="ctr"/>
                      <a:r>
                        <a:rPr lang="fr-BE" dirty="0" smtClean="0"/>
                        <a:t>7,7</a:t>
                      </a:r>
                      <a:endParaRPr lang="fr-B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smtClean="0"/>
                        <a:t>Lopez-</a:t>
                      </a:r>
                      <a:r>
                        <a:rPr lang="fr-BE" sz="1800" dirty="0" err="1" smtClean="0"/>
                        <a:t>Gatius</a:t>
                      </a:r>
                      <a:r>
                        <a:rPr lang="fr-BE" sz="1800" dirty="0" smtClean="0"/>
                        <a:t> et al. </a:t>
                      </a:r>
                      <a:r>
                        <a:rPr lang="fr-BE" sz="1800" dirty="0" err="1" smtClean="0"/>
                        <a:t>Reprod</a:t>
                      </a:r>
                      <a:r>
                        <a:rPr lang="fr-BE" sz="1800" dirty="0" smtClean="0"/>
                        <a:t> Dom </a:t>
                      </a:r>
                      <a:r>
                        <a:rPr lang="fr-BE" sz="1800" dirty="0" err="1" smtClean="0"/>
                        <a:t>Anim</a:t>
                      </a:r>
                      <a:r>
                        <a:rPr lang="fr-BE" sz="1800" dirty="0" smtClean="0"/>
                        <a:t> 2004,39,429</a:t>
                      </a:r>
                    </a:p>
                  </a:txBody>
                  <a:tcPr/>
                </a:tc>
              </a:tr>
              <a:tr h="364235">
                <a:tc>
                  <a:txBody>
                    <a:bodyPr/>
                    <a:lstStyle/>
                    <a:p>
                      <a:r>
                        <a:rPr lang="fr-BE" sz="1800" dirty="0" smtClean="0"/>
                        <a:t>32 </a:t>
                      </a:r>
                      <a:endParaRPr lang="fr-BE" dirty="0"/>
                    </a:p>
                  </a:txBody>
                  <a:tcPr/>
                </a:tc>
                <a:tc>
                  <a:txBody>
                    <a:bodyPr/>
                    <a:lstStyle/>
                    <a:p>
                      <a:pPr algn="ctr"/>
                      <a:r>
                        <a:rPr lang="fr-BE" dirty="0" smtClean="0"/>
                        <a:t>77</a:t>
                      </a:r>
                      <a:endParaRPr lang="fr-BE" dirty="0"/>
                    </a:p>
                  </a:txBody>
                  <a:tcPr/>
                </a:tc>
                <a:tc>
                  <a:txBody>
                    <a:bodyPr/>
                    <a:lstStyle/>
                    <a:p>
                      <a:pPr algn="ctr"/>
                      <a:r>
                        <a:rPr lang="fr-BE" sz="1800" dirty="0" smtClean="0"/>
                        <a:t>7,7</a:t>
                      </a:r>
                      <a:endParaRPr lang="fr-BE" dirty="0"/>
                    </a:p>
                  </a:txBody>
                  <a:tcPr/>
                </a:tc>
                <a:tc>
                  <a:txBody>
                    <a:bodyPr/>
                    <a:lstStyle/>
                    <a:p>
                      <a:r>
                        <a:rPr lang="fr-BE" sz="1800" dirty="0" smtClean="0"/>
                        <a:t>Ambrose et al. J </a:t>
                      </a:r>
                      <a:r>
                        <a:rPr lang="fr-BE" sz="1800" dirty="0" err="1" smtClean="0"/>
                        <a:t>Dairy</a:t>
                      </a:r>
                      <a:r>
                        <a:rPr lang="fr-BE" sz="1800" dirty="0" smtClean="0"/>
                        <a:t> </a:t>
                      </a:r>
                      <a:r>
                        <a:rPr lang="fr-BE" sz="1800" dirty="0" err="1" smtClean="0"/>
                        <a:t>Sci</a:t>
                      </a:r>
                      <a:r>
                        <a:rPr lang="fr-BE" sz="1800" dirty="0" smtClean="0"/>
                        <a:t> 2006,89,3066</a:t>
                      </a:r>
                      <a:endParaRPr lang="fr-BE" dirty="0"/>
                    </a:p>
                  </a:txBody>
                  <a:tcPr/>
                </a:tc>
              </a:tr>
              <a:tr h="364235">
                <a:tc>
                  <a:txBody>
                    <a:bodyPr/>
                    <a:lstStyle/>
                    <a:p>
                      <a:r>
                        <a:rPr lang="fr-BE" sz="1800" dirty="0" smtClean="0"/>
                        <a:t>28 à</a:t>
                      </a:r>
                      <a:r>
                        <a:rPr lang="fr-BE" sz="1800" baseline="0" dirty="0" smtClean="0"/>
                        <a:t> 35</a:t>
                      </a:r>
                      <a:r>
                        <a:rPr lang="fr-BE" sz="1800" dirty="0" smtClean="0"/>
                        <a:t> </a:t>
                      </a:r>
                      <a:endParaRPr lang="fr-BE" dirty="0"/>
                    </a:p>
                  </a:txBody>
                  <a:tcPr/>
                </a:tc>
                <a:tc>
                  <a:txBody>
                    <a:bodyPr/>
                    <a:lstStyle/>
                    <a:p>
                      <a:pPr algn="ctr"/>
                      <a:r>
                        <a:rPr lang="fr-BE" dirty="0" smtClean="0"/>
                        <a:t>526</a:t>
                      </a:r>
                      <a:endParaRPr lang="fr-BE" dirty="0"/>
                    </a:p>
                  </a:txBody>
                  <a:tcPr/>
                </a:tc>
                <a:tc>
                  <a:txBody>
                    <a:bodyPr/>
                    <a:lstStyle/>
                    <a:p>
                      <a:pPr algn="ctr"/>
                      <a:r>
                        <a:rPr lang="fr-BE" dirty="0" smtClean="0"/>
                        <a:t>9,0</a:t>
                      </a:r>
                      <a:endParaRPr lang="fr-BE" dirty="0"/>
                    </a:p>
                  </a:txBody>
                  <a:tcPr/>
                </a:tc>
                <a:tc>
                  <a:txBody>
                    <a:bodyPr/>
                    <a:lstStyle/>
                    <a:p>
                      <a:r>
                        <a:rPr lang="fr-BE" sz="1800" dirty="0" smtClean="0"/>
                        <a:t>Nation </a:t>
                      </a:r>
                      <a:r>
                        <a:rPr lang="fr-BE" sz="1800" dirty="0" err="1" smtClean="0"/>
                        <a:t>Austr</a:t>
                      </a:r>
                      <a:r>
                        <a:rPr lang="fr-BE" sz="1800" dirty="0" smtClean="0"/>
                        <a:t> </a:t>
                      </a:r>
                      <a:r>
                        <a:rPr lang="fr-BE" sz="1800" dirty="0" err="1" smtClean="0"/>
                        <a:t>Vet</a:t>
                      </a:r>
                      <a:r>
                        <a:rPr lang="fr-BE" sz="1800" dirty="0" smtClean="0"/>
                        <a:t> J 2003,81,63</a:t>
                      </a:r>
                      <a:endParaRPr lang="fr-BE" dirty="0"/>
                    </a:p>
                  </a:txBody>
                  <a:tcPr/>
                </a:tc>
              </a:tr>
              <a:tr h="364235">
                <a:tc>
                  <a:txBody>
                    <a:bodyPr/>
                    <a:lstStyle/>
                    <a:p>
                      <a:r>
                        <a:rPr lang="fr-BE" sz="1800" dirty="0" smtClean="0"/>
                        <a:t>35 à 45 </a:t>
                      </a:r>
                      <a:endParaRPr lang="fr-BE" dirty="0"/>
                    </a:p>
                  </a:txBody>
                  <a:tcPr/>
                </a:tc>
                <a:tc>
                  <a:txBody>
                    <a:bodyPr/>
                    <a:lstStyle/>
                    <a:p>
                      <a:pPr algn="ctr"/>
                      <a:endParaRPr lang="fr-BE" dirty="0"/>
                    </a:p>
                  </a:txBody>
                  <a:tcPr/>
                </a:tc>
                <a:tc>
                  <a:txBody>
                    <a:bodyPr/>
                    <a:lstStyle/>
                    <a:p>
                      <a:pPr algn="ctr"/>
                      <a:r>
                        <a:rPr lang="fr-BE" dirty="0" smtClean="0"/>
                        <a:t>9,1</a:t>
                      </a:r>
                      <a:endParaRPr lang="fr-BE" dirty="0"/>
                    </a:p>
                  </a:txBody>
                  <a:tcPr/>
                </a:tc>
                <a:tc>
                  <a:txBody>
                    <a:bodyPr/>
                    <a:lstStyle/>
                    <a:p>
                      <a:r>
                        <a:rPr lang="fr-BE" sz="1800" dirty="0" err="1" smtClean="0"/>
                        <a:t>Baranski</a:t>
                      </a:r>
                      <a:r>
                        <a:rPr lang="fr-BE" sz="1800" dirty="0" smtClean="0"/>
                        <a:t> Pol J </a:t>
                      </a:r>
                      <a:r>
                        <a:rPr lang="fr-BE" sz="1800" dirty="0" err="1" smtClean="0"/>
                        <a:t>Vet</a:t>
                      </a:r>
                      <a:r>
                        <a:rPr lang="fr-BE" sz="1800" dirty="0" smtClean="0"/>
                        <a:t> </a:t>
                      </a:r>
                      <a:r>
                        <a:rPr lang="fr-BE" sz="1800" dirty="0" err="1" smtClean="0"/>
                        <a:t>Sci</a:t>
                      </a:r>
                      <a:r>
                        <a:rPr lang="fr-BE" sz="1800" dirty="0" smtClean="0"/>
                        <a:t> 2012,15,735</a:t>
                      </a:r>
                      <a:endParaRPr lang="fr-BE" dirty="0"/>
                    </a:p>
                  </a:txBody>
                  <a:tcPr/>
                </a:tc>
              </a:tr>
              <a:tr h="364235">
                <a:tc>
                  <a:txBody>
                    <a:bodyPr/>
                    <a:lstStyle/>
                    <a:p>
                      <a:r>
                        <a:rPr lang="fr-BE" sz="1800" dirty="0" smtClean="0"/>
                        <a:t>25 à 59 </a:t>
                      </a:r>
                      <a:endParaRPr lang="fr-BE" dirty="0"/>
                    </a:p>
                  </a:txBody>
                  <a:tcPr/>
                </a:tc>
                <a:tc>
                  <a:txBody>
                    <a:bodyPr/>
                    <a:lstStyle/>
                    <a:p>
                      <a:pPr algn="ctr"/>
                      <a:r>
                        <a:rPr lang="fr-BE" dirty="0" smtClean="0"/>
                        <a:t>1.791</a:t>
                      </a:r>
                      <a:endParaRPr lang="fr-BE" dirty="0"/>
                    </a:p>
                  </a:txBody>
                  <a:tcPr/>
                </a:tc>
                <a:tc>
                  <a:txBody>
                    <a:bodyPr/>
                    <a:lstStyle/>
                    <a:p>
                      <a:pPr algn="ctr"/>
                      <a:r>
                        <a:rPr lang="fr-BE" dirty="0" smtClean="0"/>
                        <a:t>9,0</a:t>
                      </a:r>
                      <a:endParaRPr lang="fr-BE" dirty="0"/>
                    </a:p>
                  </a:txBody>
                  <a:tcPr/>
                </a:tc>
                <a:tc>
                  <a:txBody>
                    <a:bodyPr/>
                    <a:lstStyle/>
                    <a:p>
                      <a:r>
                        <a:rPr lang="fr-BE" dirty="0" smtClean="0"/>
                        <a:t>Hanzen et Laurent 1991</a:t>
                      </a:r>
                      <a:endParaRPr lang="fr-BE" dirty="0"/>
                    </a:p>
                  </a:txBody>
                  <a:tcPr/>
                </a:tc>
              </a:tr>
              <a:tr h="364235">
                <a:tc>
                  <a:txBody>
                    <a:bodyPr/>
                    <a:lstStyle/>
                    <a:p>
                      <a:r>
                        <a:rPr lang="fr-BE" dirty="0" smtClean="0"/>
                        <a:t>29 à 42</a:t>
                      </a:r>
                      <a:endParaRPr lang="fr-BE" dirty="0"/>
                    </a:p>
                  </a:txBody>
                  <a:tcPr/>
                </a:tc>
                <a:tc>
                  <a:txBody>
                    <a:bodyPr/>
                    <a:lstStyle/>
                    <a:p>
                      <a:pPr algn="ctr"/>
                      <a:r>
                        <a:rPr lang="fr-BE" dirty="0" smtClean="0"/>
                        <a:t>11.457</a:t>
                      </a:r>
                      <a:endParaRPr lang="fr-BE" dirty="0"/>
                    </a:p>
                  </a:txBody>
                  <a:tcPr/>
                </a:tc>
                <a:tc>
                  <a:txBody>
                    <a:bodyPr/>
                    <a:lstStyle/>
                    <a:p>
                      <a:pPr algn="ctr"/>
                      <a:r>
                        <a:rPr lang="fr-BE" dirty="0" smtClean="0"/>
                        <a:t>7,1</a:t>
                      </a:r>
                      <a:endParaRPr lang="fr-BE" dirty="0"/>
                    </a:p>
                  </a:txBody>
                  <a:tcPr/>
                </a:tc>
                <a:tc>
                  <a:txBody>
                    <a:bodyPr/>
                    <a:lstStyle/>
                    <a:p>
                      <a:r>
                        <a:rPr lang="fr-BE" dirty="0" smtClean="0"/>
                        <a:t>Gabor et al. </a:t>
                      </a:r>
                      <a:r>
                        <a:rPr lang="fr-BE" dirty="0" err="1" smtClean="0"/>
                        <a:t>Reprod</a:t>
                      </a:r>
                      <a:r>
                        <a:rPr lang="fr-BE" dirty="0" smtClean="0"/>
                        <a:t> Dom </a:t>
                      </a:r>
                      <a:r>
                        <a:rPr lang="fr-BE" dirty="0" err="1" smtClean="0"/>
                        <a:t>Anim</a:t>
                      </a:r>
                      <a:r>
                        <a:rPr lang="fr-BE" dirty="0" smtClean="0"/>
                        <a:t> 2016,51,467</a:t>
                      </a:r>
                      <a:endParaRPr lang="fr-BE" dirty="0"/>
                    </a:p>
                  </a:txBody>
                  <a:tcPr/>
                </a:tc>
              </a:tr>
            </a:tbl>
          </a:graphicData>
        </a:graphic>
      </p:graphicFrame>
      <p:sp>
        <p:nvSpPr>
          <p:cNvPr id="2" name="Espace réservé du numéro de diapositive 1"/>
          <p:cNvSpPr>
            <a:spLocks noGrp="1"/>
          </p:cNvSpPr>
          <p:nvPr>
            <p:ph type="sldNum" sz="quarter" idx="12"/>
          </p:nvPr>
        </p:nvSpPr>
        <p:spPr/>
        <p:txBody>
          <a:bodyPr/>
          <a:lstStyle/>
          <a:p>
            <a:fld id="{B72B7A4D-DE3F-4347-BAA7-8C6A48B1DC3D}" type="slidenum">
              <a:rPr lang="fr-BE" smtClean="0"/>
              <a:t>8</a:t>
            </a:fld>
            <a:endParaRPr lang="fr-BE"/>
          </a:p>
        </p:txBody>
      </p:sp>
    </p:spTree>
    <p:extLst>
      <p:ext uri="{BB962C8B-B14F-4D97-AF65-F5344CB8AC3E}">
        <p14:creationId xmlns:p14="http://schemas.microsoft.com/office/powerpoint/2010/main" val="23905114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611560" y="1412776"/>
            <a:ext cx="8208912"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t>Savoir et comprendre </a:t>
            </a:r>
            <a:r>
              <a:rPr lang="fr-BE" sz="4000" dirty="0"/>
              <a:t>pour mieux </a:t>
            </a:r>
            <a:r>
              <a:rPr lang="fr-BE" sz="4000" dirty="0" smtClean="0"/>
              <a:t>agir </a:t>
            </a:r>
            <a:endParaRPr lang="fr-BE" sz="4000" dirty="0"/>
          </a:p>
        </p:txBody>
      </p:sp>
      <p:sp>
        <p:nvSpPr>
          <p:cNvPr id="4" name="Rectangle à coins arrondis 3"/>
          <p:cNvSpPr/>
          <p:nvPr/>
        </p:nvSpPr>
        <p:spPr>
          <a:xfrm>
            <a:off x="611560" y="3573016"/>
            <a:ext cx="7941568" cy="172819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t>Les 6 phases préalables à l’obtention d’une gestation</a:t>
            </a:r>
            <a:endParaRPr lang="fr-BE" sz="4000" dirty="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9</a:t>
            </a:fld>
            <a:endParaRPr lang="fr-BE"/>
          </a:p>
        </p:txBody>
      </p:sp>
    </p:spTree>
    <p:extLst>
      <p:ext uri="{BB962C8B-B14F-4D97-AF65-F5344CB8AC3E}">
        <p14:creationId xmlns:p14="http://schemas.microsoft.com/office/powerpoint/2010/main" val="126606933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8134</TotalTime>
  <Words>10339</Words>
  <Application>Microsoft Office PowerPoint</Application>
  <PresentationFormat>Affichage à l'écran (4:3)</PresentationFormat>
  <Paragraphs>1621</Paragraphs>
  <Slides>75</Slides>
  <Notes>40</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75</vt:i4>
      </vt:variant>
    </vt:vector>
  </HeadingPairs>
  <TitlesOfParts>
    <vt:vector size="78" baseType="lpstr">
      <vt:lpstr>Thème Office</vt:lpstr>
      <vt:lpstr>Photo Editor Photo</vt:lpstr>
      <vt:lpstr>Graphique Microsoft Excel</vt:lpstr>
      <vt:lpstr>Présentation PowerPoint</vt:lpstr>
      <vt:lpstr>Présentation PowerPoint</vt:lpstr>
      <vt:lpstr>Présentation PowerPoint</vt:lpstr>
      <vt:lpstr>Présentation PowerPoint</vt:lpstr>
      <vt:lpstr>Evolution de la fécondité et de la fertilité dans les troupeaux laitiers américains de 2003 à 2011</vt:lpstr>
      <vt:lpstr>Présentation PowerPoint</vt:lpstr>
      <vt:lpstr>Le premier trimestre de la gestation,  un parcours semé d’embûches (Wiltbank et al. 2016)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fertilité dépend du diamètre du follicule ovulatoire</vt:lpstr>
      <vt:lpstr>Effet du diamètre folliculaire sur la mortalité embryonnaire</vt:lpstr>
      <vt:lpstr>Effet du diamètre folliculaire sur le développement lutéal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Rabinder R et al. Saliva ferning, an unorthodox estrus detection method in water buffaloes (Bubalus bubalis). Theriogenology 2016, 86, 1147-1145)</vt:lpstr>
      <vt:lpstr>Présentation PowerPoint</vt:lpstr>
      <vt:lpstr>Présentation PowerPoint</vt:lpstr>
      <vt:lpstr>Présentation PowerPoint</vt:lpstr>
      <vt:lpstr>Présentation PowerPoint</vt:lpstr>
      <vt:lpstr>Some results with Ovsynch protocol 29 Trials and 4974 cows (Compiled by Hanzen et al. 2003) Comparison with results obtained at natural oestrus, induced (1 PGF2a) or synchronised (2PGF2a) oestrus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Effet du diamètre folliculaire sur la mortalité embryonnaire</vt:lpstr>
      <vt:lpstr>Présentation PowerPoint</vt:lpstr>
      <vt:lpstr>Présentation PowerPoint</vt:lpstr>
      <vt:lpstr>Présentation PowerPoint</vt:lpstr>
      <vt:lpstr>Présentation PowerPoint</vt:lpstr>
      <vt:lpstr>Présentation PowerPoint</vt:lpstr>
      <vt:lpstr>Présentation PowerPoint</vt:lpstr>
      <vt:lpstr>Effets d’un apport en progestérone sur le % de gestation  (9135 vaches laitières traitées et 9905 vaches non traitées).  Une metaanalyse de 84 essais (Yan et al. Theriogenology 2016, 85,1390)</vt:lpstr>
      <vt:lpstr>Effets d’un apport en progestérone sur le % de gestation  (9135 vaches laitières traitées et 9905 vaches non traitées).  Une metaanalyse de 84 essais (Yan et al. Theriogenology 2016, 85,1390)</vt:lpstr>
      <vt:lpstr>Effets d’un apport en progestérone sur le % de gestation (9135 vaches laitières traitées et 9905 vaches non traitées). Une metaanalyse de 84 essais (Yan et al. Theriogenology 2016, 85,1390)</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premier trimestre de la gestation,  un parcours semé d’embûches</dc:title>
  <dc:creator>User</dc:creator>
  <cp:lastModifiedBy>User</cp:lastModifiedBy>
  <cp:revision>171</cp:revision>
  <dcterms:created xsi:type="dcterms:W3CDTF">2016-06-14T07:51:44Z</dcterms:created>
  <dcterms:modified xsi:type="dcterms:W3CDTF">2017-04-17T16:46:59Z</dcterms:modified>
</cp:coreProperties>
</file>