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9" r:id="rId2"/>
    <p:sldId id="259" r:id="rId3"/>
    <p:sldId id="325" r:id="rId4"/>
    <p:sldId id="261" r:id="rId5"/>
    <p:sldId id="366" r:id="rId6"/>
    <p:sldId id="402" r:id="rId7"/>
    <p:sldId id="413" r:id="rId8"/>
    <p:sldId id="414" r:id="rId9"/>
    <p:sldId id="415" r:id="rId10"/>
    <p:sldId id="416" r:id="rId11"/>
    <p:sldId id="417" r:id="rId12"/>
    <p:sldId id="418" r:id="rId13"/>
    <p:sldId id="419" r:id="rId14"/>
    <p:sldId id="420" r:id="rId15"/>
    <p:sldId id="421" r:id="rId16"/>
    <p:sldId id="411" r:id="rId17"/>
    <p:sldId id="422" r:id="rId18"/>
    <p:sldId id="423" r:id="rId19"/>
    <p:sldId id="424" r:id="rId20"/>
    <p:sldId id="409" r:id="rId21"/>
    <p:sldId id="425" r:id="rId22"/>
    <p:sldId id="42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AI%20NINH\TRUONG%20DAI%20HOC%20NONG%20NGHIEP%20HA%20NOI\De%20tai%20Dr%20Dung\Reports%20on%20Aquaculture\Conference%20paper\Full_Xu%20ly%20so%20lieu%20Can%20Tho.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I%20NINH\TRUONG%20DAI%20HOC%20NONG%20NGHIEP%20HA%20NOI(2)\De%20tai%20Dr%20Dung\Reports%20on%20Aquaculture\Conference%20paper\Full_Xu%20ly%20so%20lieu%20Can%20Tho.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AI%20NINH\TRUONG%20DAI%20HOC%20NONG%20NGHIEP%20HA%20NOI(2)\De%20tai%20Dr%20Dung\Reports%20on%20Aquaculture\Conference%20paper\Full_Xu%20ly%20so%20lieu%20Can%20Tho.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AI%20NINH\TRUONG%20DAI%20HOC%20NONG%20NGHIEP%20HA%20NOI(2)\De%20tai%20Dr%20Dung\Reports%20on%20Aquaculture\Conference%20paper\Full_Xu%20ly%20so%20lieu%20Can%20Tho.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AI%20NINH\TRUONG%20DAI%20HOC%20NONG%20NGHIEP%20HA%20NOI(2)\De%20tai%20Dr%20Dung\Reports%20on%20Aquaculture\Conference%20paper\Full_Xu%20ly%20so%20lieu%20Can%20Th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dothi!$F$28</c:f>
              <c:strCache>
                <c:ptCount val="1"/>
                <c:pt idx="0">
                  <c:v>2012</c:v>
                </c:pt>
              </c:strCache>
            </c:strRef>
          </c:tx>
          <c:spPr>
            <a:solidFill>
              <a:schemeClr val="tx1">
                <a:lumMod val="50000"/>
                <a:lumOff val="50000"/>
              </a:schemeClr>
            </a:solidFill>
            <a:ln>
              <a:noFill/>
            </a:ln>
            <a:effectLst/>
          </c:spPr>
          <c:invertIfNegative val="0"/>
          <c:cat>
            <c:strRef>
              <c:f>dothi!$G$27:$I$27</c:f>
              <c:strCache>
                <c:ptCount val="3"/>
                <c:pt idx="0">
                  <c:v>Area</c:v>
                </c:pt>
                <c:pt idx="1">
                  <c:v>Harvest area</c:v>
                </c:pt>
                <c:pt idx="2">
                  <c:v>Production</c:v>
                </c:pt>
              </c:strCache>
            </c:strRef>
          </c:cat>
          <c:val>
            <c:numRef>
              <c:f>dothi!$G$28:$I$28</c:f>
              <c:numCache>
                <c:formatCode>General</c:formatCode>
                <c:ptCount val="3"/>
                <c:pt idx="0">
                  <c:v>550000</c:v>
                </c:pt>
                <c:pt idx="1">
                  <c:v>304000</c:v>
                </c:pt>
                <c:pt idx="2">
                  <c:v>59000</c:v>
                </c:pt>
              </c:numCache>
            </c:numRef>
          </c:val>
        </c:ser>
        <c:ser>
          <c:idx val="1"/>
          <c:order val="1"/>
          <c:tx>
            <c:strRef>
              <c:f>dothi!$F$29</c:f>
              <c:strCache>
                <c:ptCount val="1"/>
                <c:pt idx="0">
                  <c:v>2013</c:v>
                </c:pt>
              </c:strCache>
            </c:strRef>
          </c:tx>
          <c:spPr>
            <a:solidFill>
              <a:schemeClr val="tx1"/>
            </a:solidFill>
            <a:ln>
              <a:noFill/>
            </a:ln>
            <a:effectLst/>
          </c:spPr>
          <c:invertIfNegative val="0"/>
          <c:cat>
            <c:strRef>
              <c:f>dothi!$G$27:$I$27</c:f>
              <c:strCache>
                <c:ptCount val="3"/>
                <c:pt idx="0">
                  <c:v>Area</c:v>
                </c:pt>
                <c:pt idx="1">
                  <c:v>Harvest area</c:v>
                </c:pt>
                <c:pt idx="2">
                  <c:v>Production</c:v>
                </c:pt>
              </c:strCache>
            </c:strRef>
          </c:cat>
          <c:val>
            <c:numRef>
              <c:f>dothi!$G$29:$I$29</c:f>
              <c:numCache>
                <c:formatCode>General</c:formatCode>
                <c:ptCount val="3"/>
                <c:pt idx="0">
                  <c:v>443700</c:v>
                </c:pt>
                <c:pt idx="1">
                  <c:v>282400</c:v>
                </c:pt>
                <c:pt idx="2">
                  <c:v>55168</c:v>
                </c:pt>
              </c:numCache>
            </c:numRef>
          </c:val>
        </c:ser>
        <c:ser>
          <c:idx val="2"/>
          <c:order val="2"/>
          <c:tx>
            <c:strRef>
              <c:f>dothi!$F$30</c:f>
              <c:strCache>
                <c:ptCount val="1"/>
                <c:pt idx="0">
                  <c:v>2014</c:v>
                </c:pt>
              </c:strCache>
            </c:strRef>
          </c:tx>
          <c:spPr>
            <a:solidFill>
              <a:schemeClr val="bg2">
                <a:lumMod val="75000"/>
              </a:schemeClr>
            </a:solidFill>
            <a:ln>
              <a:noFill/>
            </a:ln>
            <a:effectLst/>
          </c:spPr>
          <c:invertIfNegative val="0"/>
          <c:cat>
            <c:strRef>
              <c:f>dothi!$G$27:$I$27</c:f>
              <c:strCache>
                <c:ptCount val="3"/>
                <c:pt idx="0">
                  <c:v>Area</c:v>
                </c:pt>
                <c:pt idx="1">
                  <c:v>Harvest area</c:v>
                </c:pt>
                <c:pt idx="2">
                  <c:v>Production</c:v>
                </c:pt>
              </c:strCache>
            </c:strRef>
          </c:cat>
          <c:val>
            <c:numRef>
              <c:f>dothi!$G$30:$I$30</c:f>
              <c:numCache>
                <c:formatCode>General</c:formatCode>
                <c:ptCount val="3"/>
                <c:pt idx="0">
                  <c:v>435000</c:v>
                </c:pt>
                <c:pt idx="1">
                  <c:v>300000</c:v>
                </c:pt>
                <c:pt idx="2">
                  <c:v>68000</c:v>
                </c:pt>
              </c:numCache>
            </c:numRef>
          </c:val>
        </c:ser>
        <c:dLbls>
          <c:showLegendKey val="0"/>
          <c:showVal val="0"/>
          <c:showCatName val="0"/>
          <c:showSerName val="0"/>
          <c:showPercent val="0"/>
          <c:showBubbleSize val="0"/>
        </c:dLbls>
        <c:gapWidth val="219"/>
        <c:overlap val="-27"/>
        <c:axId val="-734440064"/>
        <c:axId val="-734445504"/>
      </c:barChart>
      <c:catAx>
        <c:axId val="-73444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vi-VN"/>
          </a:p>
        </c:txPr>
        <c:crossAx val="-734445504"/>
        <c:crosses val="autoZero"/>
        <c:auto val="1"/>
        <c:lblAlgn val="ctr"/>
        <c:lblOffset val="100"/>
        <c:noMultiLvlLbl val="0"/>
      </c:catAx>
      <c:valAx>
        <c:axId val="-734445504"/>
        <c:scaling>
          <c:orientation val="minMax"/>
        </c:scaling>
        <c:delete val="1"/>
        <c:axPos val="l"/>
        <c:numFmt formatCode="General" sourceLinked="1"/>
        <c:majorTickMark val="none"/>
        <c:minorTickMark val="none"/>
        <c:tickLblPos val="nextTo"/>
        <c:crossAx val="-734440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vi-VN"/>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vi-V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a:solidFill>
                  <a:sysClr val="windowText" lastClr="000000"/>
                </a:solidFill>
                <a:latin typeface="Times New Roman" panose="02020603050405020304" pitchFamily="18" charset="0"/>
                <a:cs typeface="Times New Roman" panose="02020603050405020304" pitchFamily="18" charset="0"/>
              </a:rPr>
              <a:t>Unit:%</a:t>
            </a:r>
            <a:endParaRPr lang="vi-VN" sz="160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69907633420822402"/>
          <c:y val="3.2407407407407406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vi-VN"/>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vi-V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'Do thi Hoi thao'!$A$1:$A$3</c:f>
              <c:strCache>
                <c:ptCount val="3"/>
                <c:pt idx="0">
                  <c:v>- Not change</c:v>
                </c:pt>
                <c:pt idx="1">
                  <c:v>- More polluted</c:v>
                </c:pt>
                <c:pt idx="2">
                  <c:v>- Less polluted</c:v>
                </c:pt>
              </c:strCache>
            </c:strRef>
          </c:cat>
          <c:val>
            <c:numRef>
              <c:f>'Do thi Hoi thao'!$B$1:$B$3</c:f>
              <c:numCache>
                <c:formatCode>General</c:formatCode>
                <c:ptCount val="3"/>
                <c:pt idx="0">
                  <c:v>40.630000000000003</c:v>
                </c:pt>
                <c:pt idx="1">
                  <c:v>46.87</c:v>
                </c:pt>
                <c:pt idx="2">
                  <c:v>12.5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0809195725534309E-2"/>
          <c:y val="0.78025408165832311"/>
          <c:w val="0.93969113235845525"/>
          <c:h val="0.1941868129103670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j-lt"/>
              <a:ea typeface="+mn-ea"/>
              <a:cs typeface="+mn-cs"/>
            </a:defRPr>
          </a:pPr>
          <a:endParaRPr lang="vi-VN"/>
        </a:p>
      </c:txPr>
    </c:legend>
    <c:plotVisOnly val="1"/>
    <c:dispBlanksAs val="gap"/>
    <c:showDLblsOverMax val="0"/>
  </c:chart>
  <c:spPr>
    <a:noFill/>
    <a:ln>
      <a:solidFill>
        <a:schemeClr val="tx1"/>
      </a:solidFill>
    </a:ln>
    <a:effectLst/>
  </c:spPr>
  <c:txPr>
    <a:bodyPr/>
    <a:lstStyle/>
    <a:p>
      <a:pPr>
        <a:defRPr/>
      </a:pPr>
      <a:endParaRPr lang="vi-V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400" b="0" i="0" u="none" strike="noStrike" baseline="0">
                <a:solidFill>
                  <a:schemeClr val="tx1"/>
                </a:solidFill>
                <a:effectLst/>
                <a:latin typeface="Times New Roman" panose="02020603050405020304" pitchFamily="18" charset="0"/>
                <a:cs typeface="Times New Roman" panose="02020603050405020304" pitchFamily="18" charset="0"/>
              </a:rPr>
              <a:t>Households with sick fish </a:t>
            </a:r>
            <a:r>
              <a:rPr lang="vi-VN" sz="1400" b="0" i="0" u="none" strike="noStrike" baseline="0">
                <a:solidFill>
                  <a:schemeClr val="tx1"/>
                </a:solidFill>
                <a:effectLst/>
                <a:latin typeface="Times New Roman" panose="02020603050405020304" pitchFamily="18" charset="0"/>
                <a:cs typeface="Times New Roman" panose="02020603050405020304" pitchFamily="18" charset="0"/>
              </a:rPr>
              <a:t>(%)</a:t>
            </a:r>
            <a:endParaRPr lang="vi-VN" sz="1400" b="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vi-VN"/>
        </a:p>
      </c:txPr>
    </c:title>
    <c:autoTitleDeleted val="0"/>
    <c:plotArea>
      <c:layout/>
      <c:barChart>
        <c:barDir val="bar"/>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'Do thi Hoi thao'!$A$20:$A$25</c:f>
              <c:strCache>
                <c:ptCount val="6"/>
                <c:pt idx="0">
                  <c:v>Purulent liver – kidney </c:v>
                </c:pt>
                <c:pt idx="1">
                  <c:v>Cephaledema</c:v>
                </c:pt>
                <c:pt idx="2">
                  <c:v>Icterus</c:v>
                </c:pt>
                <c:pt idx="3">
                  <c:v>Haemorrhage</c:v>
                </c:pt>
                <c:pt idx="4">
                  <c:v>Parasitic</c:v>
                </c:pt>
                <c:pt idx="5">
                  <c:v>Other</c:v>
                </c:pt>
              </c:strCache>
            </c:strRef>
          </c:cat>
          <c:val>
            <c:numRef>
              <c:f>'Do thi Hoi thao'!$B$20:$B$25</c:f>
              <c:numCache>
                <c:formatCode>General</c:formatCode>
                <c:ptCount val="6"/>
                <c:pt idx="0">
                  <c:v>62.5</c:v>
                </c:pt>
                <c:pt idx="1">
                  <c:v>37.5</c:v>
                </c:pt>
                <c:pt idx="2">
                  <c:v>34.4</c:v>
                </c:pt>
                <c:pt idx="3">
                  <c:v>37.5</c:v>
                </c:pt>
                <c:pt idx="4">
                  <c:v>12.5</c:v>
                </c:pt>
                <c:pt idx="5">
                  <c:v>15.6</c:v>
                </c:pt>
              </c:numCache>
            </c:numRef>
          </c:val>
        </c:ser>
        <c:dLbls>
          <c:showLegendKey val="0"/>
          <c:showVal val="0"/>
          <c:showCatName val="0"/>
          <c:showSerName val="0"/>
          <c:showPercent val="0"/>
          <c:showBubbleSize val="0"/>
        </c:dLbls>
        <c:gapWidth val="182"/>
        <c:axId val="-1050991648"/>
        <c:axId val="-734438976"/>
      </c:barChart>
      <c:catAx>
        <c:axId val="-105099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vi-VN"/>
          </a:p>
        </c:txPr>
        <c:crossAx val="-734438976"/>
        <c:crosses val="autoZero"/>
        <c:auto val="1"/>
        <c:lblAlgn val="ctr"/>
        <c:lblOffset val="100"/>
        <c:noMultiLvlLbl val="0"/>
      </c:catAx>
      <c:valAx>
        <c:axId val="-734438976"/>
        <c:scaling>
          <c:orientation val="minMax"/>
        </c:scaling>
        <c:delete val="1"/>
        <c:axPos val="b"/>
        <c:numFmt formatCode="General" sourceLinked="1"/>
        <c:majorTickMark val="none"/>
        <c:minorTickMark val="none"/>
        <c:tickLblPos val="nextTo"/>
        <c:crossAx val="-10509916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vi-V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latin typeface="Times New Roman" panose="02020603050405020304" pitchFamily="18" charset="0"/>
                <a:cs typeface="Times New Roman" panose="02020603050405020304" pitchFamily="18" charset="0"/>
              </a:rPr>
              <a:t>Unit: %</a:t>
            </a:r>
            <a:endParaRPr lang="vi-VN">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vi-VN"/>
        </a:p>
      </c:txPr>
    </c:title>
    <c:autoTitleDeleted val="0"/>
    <c:plotArea>
      <c:layout/>
      <c:barChart>
        <c:barDir val="bar"/>
        <c:grouping val="clustered"/>
        <c:varyColors val="0"/>
        <c:ser>
          <c:idx val="0"/>
          <c:order val="0"/>
          <c:spPr>
            <a:solidFill>
              <a:schemeClr val="accent2">
                <a:lumMod val="75000"/>
              </a:schemeClr>
            </a:solidFill>
            <a:ln>
              <a:noFill/>
            </a:ln>
            <a:effectLst/>
          </c:spPr>
          <c:invertIfNegative val="0"/>
          <c:dLbls>
            <c:dLbl>
              <c:idx val="1"/>
              <c:layout>
                <c:manualLayout>
                  <c:x val="-1.0807158593776126E-2"/>
                  <c:y val="-6.944444444444453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vi-VN"/>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'Do thi Hoi thao'!$A$36:$A$39</c:f>
              <c:strCache>
                <c:ptCount val="4"/>
                <c:pt idx="0">
                  <c:v>Food selection</c:v>
                </c:pt>
                <c:pt idx="1">
                  <c:v>Amount of food/feed</c:v>
                </c:pt>
                <c:pt idx="2">
                  <c:v>Feed schedule</c:v>
                </c:pt>
                <c:pt idx="3">
                  <c:v>Food combination</c:v>
                </c:pt>
              </c:strCache>
            </c:strRef>
          </c:cat>
          <c:val>
            <c:numRef>
              <c:f>'Do thi Hoi thao'!$B$36:$B$39</c:f>
              <c:numCache>
                <c:formatCode>General</c:formatCode>
                <c:ptCount val="4"/>
                <c:pt idx="0">
                  <c:v>81.3</c:v>
                </c:pt>
                <c:pt idx="1">
                  <c:v>84.4</c:v>
                </c:pt>
                <c:pt idx="2">
                  <c:v>65.599999999999994</c:v>
                </c:pt>
                <c:pt idx="3">
                  <c:v>37.5</c:v>
                </c:pt>
              </c:numCache>
            </c:numRef>
          </c:val>
        </c:ser>
        <c:dLbls>
          <c:showLegendKey val="0"/>
          <c:showVal val="0"/>
          <c:showCatName val="0"/>
          <c:showSerName val="0"/>
          <c:showPercent val="0"/>
          <c:showBubbleSize val="0"/>
        </c:dLbls>
        <c:gapWidth val="182"/>
        <c:axId val="-734447680"/>
        <c:axId val="-734442240"/>
      </c:barChart>
      <c:catAx>
        <c:axId val="-734447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crossAx val="-734442240"/>
        <c:crosses val="autoZero"/>
        <c:auto val="1"/>
        <c:lblAlgn val="ctr"/>
        <c:lblOffset val="100"/>
        <c:noMultiLvlLbl val="0"/>
      </c:catAx>
      <c:valAx>
        <c:axId val="-734442240"/>
        <c:scaling>
          <c:orientation val="minMax"/>
        </c:scaling>
        <c:delete val="1"/>
        <c:axPos val="b"/>
        <c:numFmt formatCode="General" sourceLinked="1"/>
        <c:majorTickMark val="none"/>
        <c:minorTickMark val="none"/>
        <c:tickLblPos val="nextTo"/>
        <c:crossAx val="-7344476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vi-V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latin typeface="Times New Roman" panose="02020603050405020304" pitchFamily="18" charset="0"/>
                <a:cs typeface="Times New Roman" panose="02020603050405020304" pitchFamily="18" charset="0"/>
              </a:rPr>
              <a:t>Unit: %</a:t>
            </a:r>
            <a:endParaRPr lang="vi-VN">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64730555555555547"/>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vi-VN"/>
        </a:p>
      </c:txPr>
    </c:title>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1351181102362205"/>
          <c:y val="0.22263888888888889"/>
          <c:w val="0.88648818897637793"/>
          <c:h val="0.6193128463108778"/>
        </c:manualLayout>
      </c:layout>
      <c:bar3DChart>
        <c:barDir val="col"/>
        <c:grouping val="clustered"/>
        <c:varyColors val="0"/>
        <c:ser>
          <c:idx val="0"/>
          <c:order val="0"/>
          <c:tx>
            <c:strRef>
              <c:f>'Do thi Hoi thao'!$B$45</c:f>
              <c:strCache>
                <c:ptCount val="1"/>
                <c:pt idx="0">
                  <c:v>Male</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'Do thi Hoi thao'!$A$46:$A$48</c:f>
              <c:strCache>
                <c:ptCount val="3"/>
                <c:pt idx="0">
                  <c:v>Technical advisor </c:v>
                </c:pt>
                <c:pt idx="1">
                  <c:v>Manual labor </c:v>
                </c:pt>
                <c:pt idx="2">
                  <c:v>Housemaid</c:v>
                </c:pt>
              </c:strCache>
            </c:strRef>
          </c:cat>
          <c:val>
            <c:numRef>
              <c:f>'Do thi Hoi thao'!$B$46:$B$48</c:f>
              <c:numCache>
                <c:formatCode>General</c:formatCode>
                <c:ptCount val="3"/>
                <c:pt idx="0">
                  <c:v>80</c:v>
                </c:pt>
                <c:pt idx="1">
                  <c:v>100</c:v>
                </c:pt>
                <c:pt idx="2">
                  <c:v>0</c:v>
                </c:pt>
              </c:numCache>
            </c:numRef>
          </c:val>
        </c:ser>
        <c:ser>
          <c:idx val="1"/>
          <c:order val="1"/>
          <c:tx>
            <c:strRef>
              <c:f>'Do thi Hoi thao'!$C$45</c:f>
              <c:strCache>
                <c:ptCount val="1"/>
                <c:pt idx="0">
                  <c:v>Female</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'Do thi Hoi thao'!$A$46:$A$48</c:f>
              <c:strCache>
                <c:ptCount val="3"/>
                <c:pt idx="0">
                  <c:v>Technical advisor </c:v>
                </c:pt>
                <c:pt idx="1">
                  <c:v>Manual labor </c:v>
                </c:pt>
                <c:pt idx="2">
                  <c:v>Housemaid</c:v>
                </c:pt>
              </c:strCache>
            </c:strRef>
          </c:cat>
          <c:val>
            <c:numRef>
              <c:f>'Do thi Hoi thao'!$C$46:$C$48</c:f>
              <c:numCache>
                <c:formatCode>General</c:formatCode>
                <c:ptCount val="3"/>
                <c:pt idx="0">
                  <c:v>20</c:v>
                </c:pt>
                <c:pt idx="1">
                  <c:v>0</c:v>
                </c:pt>
                <c:pt idx="2">
                  <c:v>100</c:v>
                </c:pt>
              </c:numCache>
            </c:numRef>
          </c:val>
        </c:ser>
        <c:dLbls>
          <c:showLegendKey val="0"/>
          <c:showVal val="0"/>
          <c:showCatName val="0"/>
          <c:showSerName val="0"/>
          <c:showPercent val="0"/>
          <c:showBubbleSize val="0"/>
        </c:dLbls>
        <c:gapWidth val="150"/>
        <c:shape val="box"/>
        <c:axId val="-734440608"/>
        <c:axId val="-734438432"/>
        <c:axId val="0"/>
      </c:bar3DChart>
      <c:catAx>
        <c:axId val="-734440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crossAx val="-734438432"/>
        <c:crosses val="autoZero"/>
        <c:auto val="1"/>
        <c:lblAlgn val="ctr"/>
        <c:lblOffset val="100"/>
        <c:noMultiLvlLbl val="0"/>
      </c:catAx>
      <c:valAx>
        <c:axId val="-734438432"/>
        <c:scaling>
          <c:orientation val="minMax"/>
        </c:scaling>
        <c:delete val="1"/>
        <c:axPos val="l"/>
        <c:numFmt formatCode="General" sourceLinked="1"/>
        <c:majorTickMark val="none"/>
        <c:minorTickMark val="none"/>
        <c:tickLblPos val="nextTo"/>
        <c:crossAx val="-734440608"/>
        <c:crosses val="autoZero"/>
        <c:crossBetween val="between"/>
      </c:valAx>
      <c:spPr>
        <a:noFill/>
        <a:ln>
          <a:noFill/>
        </a:ln>
        <a:effectLst/>
      </c:spPr>
    </c:plotArea>
    <c:legend>
      <c:legendPos val="b"/>
      <c:layout>
        <c:manualLayout>
          <c:xMode val="edge"/>
          <c:yMode val="edge"/>
          <c:x val="1.785279965004373E-2"/>
          <c:y val="3.2985564304461965E-2"/>
          <c:w val="0.32629724409448818"/>
          <c:h val="9.884222805482648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vi-VN"/>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DF65BE-E3DB-4EFA-B7CA-35C192A61F5F}" type="datetimeFigureOut">
              <a:rPr lang="en-US"/>
              <a:pPr>
                <a:defRPr/>
              </a:pPr>
              <a:t>11/1/2016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F9348522-6CDD-4C39-93B8-3FC06783DC1E}" type="slidenum">
              <a:rPr lang="en-US"/>
              <a:pPr>
                <a:defRPr/>
              </a:pPr>
              <a:t>‹#›</a:t>
            </a:fld>
            <a:endParaRPr lang="en-US" dirty="0"/>
          </a:p>
        </p:txBody>
      </p:sp>
    </p:spTree>
    <p:extLst>
      <p:ext uri="{BB962C8B-B14F-4D97-AF65-F5344CB8AC3E}">
        <p14:creationId xmlns:p14="http://schemas.microsoft.com/office/powerpoint/2010/main" val="2907019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5" name="Group 15"/>
          <p:cNvGrpSpPr>
            <a:grpSpLocks/>
          </p:cNvGrpSpPr>
          <p:nvPr/>
        </p:nvGrpSpPr>
        <p:grpSpPr bwMode="auto">
          <a:xfrm>
            <a:off x="152400" y="381000"/>
            <a:ext cx="6838950" cy="3365500"/>
            <a:chOff x="664" y="1951"/>
            <a:chExt cx="4308" cy="2120"/>
          </a:xfrm>
        </p:grpSpPr>
        <p:sp>
          <p:nvSpPr>
            <p:cNvPr id="6"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7"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8"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9"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0"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1"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2"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3"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4"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5"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6"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7"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8"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9"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20"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21"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22"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23"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24"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25"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26"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27"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28"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29"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30"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31"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32"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33"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34"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35"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36"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37"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38"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39"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40"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41"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42"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43"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44"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45"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46"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47"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48"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49"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50"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51"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52"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53"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54"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55"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56"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57"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58"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59"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60"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61"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62"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63"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64"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65"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66"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67"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68"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69"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70"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71"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72"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73"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74"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75"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76"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77"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78"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79"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80"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81"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82"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83"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84"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85"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86"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87"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88"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89"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90"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91"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92"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93"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94"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95"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96"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97"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98"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99"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00"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01"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02"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03"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04"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05"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06"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07"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08"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09"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10"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11"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12"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sp>
          <p:nvSpPr>
            <p:cNvPr id="113"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n-US" dirty="0">
                <a:cs typeface="+mn-cs"/>
              </a:endParaRPr>
            </a:p>
          </p:txBody>
        </p:sp>
      </p:grpSp>
      <p:pic>
        <p:nvPicPr>
          <p:cNvPr id="114" name="Picture 7" descr="artplus_nature_naturalcity42_a"/>
          <p:cNvPicPr>
            <a:picLocks noChangeAspect="1" noChangeArrowheads="1"/>
          </p:cNvPicPr>
          <p:nvPr/>
        </p:nvPicPr>
        <p:blipFill>
          <a:blip r:embed="rId3"/>
          <a:srcRect/>
          <a:stretch>
            <a:fillRect/>
          </a:stretch>
        </p:blipFill>
        <p:spPr bwMode="auto">
          <a:xfrm>
            <a:off x="4870450" y="3167063"/>
            <a:ext cx="4425950" cy="2989262"/>
          </a:xfrm>
          <a:prstGeom prst="rect">
            <a:avLst/>
          </a:prstGeom>
          <a:noFill/>
          <a:ln w="9525">
            <a:noFill/>
            <a:miter lim="800000"/>
            <a:headEnd/>
            <a:tailEnd/>
          </a:ln>
        </p:spPr>
      </p:pic>
      <p:pic>
        <p:nvPicPr>
          <p:cNvPr id="115" name="Picture 12" descr="artplus_nature_naturalcity42_i"/>
          <p:cNvPicPr>
            <a:picLocks noChangeAspect="1" noChangeArrowheads="1"/>
          </p:cNvPicPr>
          <p:nvPr/>
        </p:nvPicPr>
        <p:blipFill>
          <a:blip r:embed="rId4"/>
          <a:srcRect/>
          <a:stretch>
            <a:fillRect/>
          </a:stretch>
        </p:blipFill>
        <p:spPr bwMode="auto">
          <a:xfrm>
            <a:off x="6956425" y="3352800"/>
            <a:ext cx="1654175" cy="877888"/>
          </a:xfrm>
          <a:prstGeom prst="rect">
            <a:avLst/>
          </a:prstGeom>
          <a:noFill/>
          <a:ln w="9525">
            <a:noFill/>
            <a:miter lim="800000"/>
            <a:headEnd/>
            <a:tailEnd/>
          </a:ln>
        </p:spPr>
      </p:pic>
      <p:pic>
        <p:nvPicPr>
          <p:cNvPr id="116" name="Picture 10" descr="artplus_nature_naturalcity42_c"/>
          <p:cNvPicPr>
            <a:picLocks noChangeAspect="1" noChangeArrowheads="1"/>
          </p:cNvPicPr>
          <p:nvPr/>
        </p:nvPicPr>
        <p:blipFill>
          <a:blip r:embed="rId5"/>
          <a:srcRect/>
          <a:stretch>
            <a:fillRect/>
          </a:stretch>
        </p:blipFill>
        <p:spPr bwMode="auto">
          <a:xfrm>
            <a:off x="9296400" y="2895600"/>
            <a:ext cx="1112838" cy="866775"/>
          </a:xfrm>
          <a:prstGeom prst="rect">
            <a:avLst/>
          </a:prstGeom>
          <a:noFill/>
          <a:ln w="9525">
            <a:noFill/>
            <a:miter lim="800000"/>
            <a:headEnd/>
            <a:tailEnd/>
          </a:ln>
        </p:spPr>
      </p:pic>
      <p:pic>
        <p:nvPicPr>
          <p:cNvPr id="117" name="Picture 13" descr="artplus_nature_naturalcity42_f"/>
          <p:cNvPicPr>
            <a:picLocks noChangeAspect="1" noChangeArrowheads="1"/>
          </p:cNvPicPr>
          <p:nvPr/>
        </p:nvPicPr>
        <p:blipFill>
          <a:blip r:embed="rId6"/>
          <a:srcRect/>
          <a:stretch>
            <a:fillRect/>
          </a:stretch>
        </p:blipFill>
        <p:spPr bwMode="auto">
          <a:xfrm>
            <a:off x="4994275" y="4594225"/>
            <a:ext cx="4911725" cy="1882775"/>
          </a:xfrm>
          <a:prstGeom prst="rect">
            <a:avLst/>
          </a:prstGeom>
          <a:noFill/>
          <a:ln w="9525">
            <a:noFill/>
            <a:miter lim="800000"/>
            <a:headEnd/>
            <a:tailEnd/>
          </a:ln>
        </p:spPr>
      </p:pic>
      <p:sp>
        <p:nvSpPr>
          <p:cNvPr id="118" name="Text Box 126"/>
          <p:cNvSpPr txBox="1">
            <a:spLocks noChangeArrowheads="1"/>
          </p:cNvSpPr>
          <p:nvPr/>
        </p:nvSpPr>
        <p:spPr bwMode="auto">
          <a:xfrm>
            <a:off x="8007350" y="152400"/>
            <a:ext cx="984250" cy="396875"/>
          </a:xfrm>
          <a:prstGeom prst="rect">
            <a:avLst/>
          </a:prstGeom>
          <a:noFill/>
          <a:ln w="9525">
            <a:noFill/>
            <a:miter lim="800000"/>
            <a:headEnd/>
            <a:tailEnd/>
          </a:ln>
          <a:effectLst/>
        </p:spPr>
        <p:txBody>
          <a:bodyPr wrap="none">
            <a:spAutoFit/>
          </a:bodyPr>
          <a:lstStyle/>
          <a:p>
            <a:pPr algn="r">
              <a:defRPr/>
            </a:pPr>
            <a:r>
              <a:rPr lang="en-US" sz="2000" b="1" dirty="0">
                <a:solidFill>
                  <a:srgbClr val="000000"/>
                </a:solidFill>
                <a:latin typeface="Verdana" pitchFamily="34" charset="0"/>
                <a:cs typeface="+mn-cs"/>
              </a:rPr>
              <a:t>LOGO</a:t>
            </a:r>
          </a:p>
        </p:txBody>
      </p:sp>
      <p:pic>
        <p:nvPicPr>
          <p:cNvPr id="119" name="Picture 9" descr="artplus_nature_naturalcity42_b"/>
          <p:cNvPicPr>
            <a:picLocks noChangeAspect="1" noChangeArrowheads="1"/>
          </p:cNvPicPr>
          <p:nvPr/>
        </p:nvPicPr>
        <p:blipFill>
          <a:blip r:embed="rId7"/>
          <a:srcRect/>
          <a:stretch>
            <a:fillRect/>
          </a:stretch>
        </p:blipFill>
        <p:spPr bwMode="auto">
          <a:xfrm>
            <a:off x="5195888" y="3097213"/>
            <a:ext cx="2971800" cy="571500"/>
          </a:xfrm>
          <a:prstGeom prst="rect">
            <a:avLst/>
          </a:prstGeom>
          <a:noFill/>
          <a:ln w="9525">
            <a:noFill/>
            <a:miter lim="800000"/>
            <a:headEnd/>
            <a:tailEnd/>
          </a:ln>
        </p:spPr>
      </p:pic>
      <p:pic>
        <p:nvPicPr>
          <p:cNvPr id="120" name="Picture 8" descr="artplus_nature_naturalcity42_e"/>
          <p:cNvPicPr>
            <a:picLocks noChangeAspect="1" noChangeArrowheads="1"/>
          </p:cNvPicPr>
          <p:nvPr/>
        </p:nvPicPr>
        <p:blipFill>
          <a:blip r:embed="rId8"/>
          <a:srcRect/>
          <a:stretch>
            <a:fillRect/>
          </a:stretch>
        </p:blipFill>
        <p:spPr bwMode="auto">
          <a:xfrm>
            <a:off x="5943600" y="1993900"/>
            <a:ext cx="1546225" cy="1663700"/>
          </a:xfrm>
          <a:prstGeom prst="rect">
            <a:avLst/>
          </a:prstGeom>
          <a:noFill/>
          <a:ln w="9525">
            <a:noFill/>
            <a:miter lim="800000"/>
            <a:headEnd/>
            <a:tailEnd/>
          </a:ln>
        </p:spPr>
      </p:pic>
      <p:pic>
        <p:nvPicPr>
          <p:cNvPr id="121" name="Picture 11" descr="artplus_nature_naturalcity42_d"/>
          <p:cNvPicPr>
            <a:picLocks noChangeAspect="1" noChangeArrowheads="1"/>
          </p:cNvPicPr>
          <p:nvPr/>
        </p:nvPicPr>
        <p:blipFill>
          <a:blip r:embed="rId9"/>
          <a:srcRect/>
          <a:stretch>
            <a:fillRect/>
          </a:stretch>
        </p:blipFill>
        <p:spPr bwMode="auto">
          <a:xfrm>
            <a:off x="5626100" y="2862263"/>
            <a:ext cx="623888" cy="579437"/>
          </a:xfrm>
          <a:prstGeom prst="rect">
            <a:avLst/>
          </a:prstGeom>
          <a:noFill/>
          <a:ln w="9525">
            <a:noFill/>
            <a:miter lim="800000"/>
            <a:headEnd/>
            <a:tailEnd/>
          </a:ln>
        </p:spPr>
      </p:pic>
      <p:pic>
        <p:nvPicPr>
          <p:cNvPr id="122" name="Picture 128" descr="a1"/>
          <p:cNvPicPr>
            <a:picLocks noChangeAspect="1" noChangeArrowheads="1"/>
          </p:cNvPicPr>
          <p:nvPr userDrawn="1"/>
        </p:nvPicPr>
        <p:blipFill>
          <a:blip r:embed="rId10"/>
          <a:srcRect/>
          <a:stretch>
            <a:fillRect/>
          </a:stretch>
        </p:blipFill>
        <p:spPr bwMode="auto">
          <a:xfrm>
            <a:off x="9359900" y="95250"/>
            <a:ext cx="1803400" cy="2070100"/>
          </a:xfrm>
          <a:prstGeom prst="rect">
            <a:avLst/>
          </a:prstGeom>
          <a:noFill/>
          <a:ln w="9525">
            <a:noFill/>
            <a:miter lim="800000"/>
            <a:headEnd/>
            <a:tailEnd/>
          </a:ln>
        </p:spPr>
      </p:pic>
      <p:pic>
        <p:nvPicPr>
          <p:cNvPr id="123" name="Picture 129" descr="b_1"/>
          <p:cNvPicPr>
            <a:picLocks noChangeAspect="1" noChangeArrowheads="1"/>
          </p:cNvPicPr>
          <p:nvPr userDrawn="1"/>
        </p:nvPicPr>
        <p:blipFill>
          <a:blip r:embed="rId11"/>
          <a:srcRect/>
          <a:stretch>
            <a:fillRect/>
          </a:stretch>
        </p:blipFill>
        <p:spPr bwMode="auto">
          <a:xfrm>
            <a:off x="10204450" y="1968500"/>
            <a:ext cx="1079500" cy="469900"/>
          </a:xfrm>
          <a:prstGeom prst="rect">
            <a:avLst/>
          </a:prstGeom>
          <a:noFill/>
          <a:ln w="9525">
            <a:noFill/>
            <a:miter lim="800000"/>
            <a:headEnd/>
            <a:tailEnd/>
          </a:ln>
        </p:spPr>
      </p:pic>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en-US" smtClean="0"/>
              <a:t>Click to edit Master subtitle style</a:t>
            </a:r>
            <a:endParaRPr lang="en-US"/>
          </a:p>
        </p:txBody>
      </p:sp>
      <p:sp>
        <p:nvSpPr>
          <p:cNvPr id="124" name="Rectangle 4"/>
          <p:cNvSpPr>
            <a:spLocks noGrp="1" noChangeArrowheads="1"/>
          </p:cNvSpPr>
          <p:nvPr>
            <p:ph type="dt" sz="half" idx="10"/>
          </p:nvPr>
        </p:nvSpPr>
        <p:spPr>
          <a:xfrm>
            <a:off x="304800" y="6477000"/>
            <a:ext cx="2133600" cy="168275"/>
          </a:xfrm>
        </p:spPr>
        <p:txBody>
          <a:bodyPr/>
          <a:lstStyle>
            <a:lvl1pPr>
              <a:defRPr/>
            </a:lvl1pPr>
          </a:lstStyle>
          <a:p>
            <a:pPr>
              <a:defRPr/>
            </a:pPr>
            <a:endParaRPr lang="en-US" dirty="0"/>
          </a:p>
        </p:txBody>
      </p:sp>
      <p:sp>
        <p:nvSpPr>
          <p:cNvPr id="125" name="Rectangle 5"/>
          <p:cNvSpPr>
            <a:spLocks noGrp="1" noChangeArrowheads="1"/>
          </p:cNvSpPr>
          <p:nvPr>
            <p:ph type="ftr" sz="quarter" idx="11"/>
          </p:nvPr>
        </p:nvSpPr>
        <p:spPr>
          <a:xfrm>
            <a:off x="6705600" y="6477000"/>
            <a:ext cx="2286000" cy="168275"/>
          </a:xfrm>
        </p:spPr>
        <p:txBody>
          <a:bodyPr/>
          <a:lstStyle>
            <a:lvl1pPr algn="r">
              <a:defRPr/>
            </a:lvl1pPr>
          </a:lstStyle>
          <a:p>
            <a:pPr>
              <a:defRPr/>
            </a:pPr>
            <a:r>
              <a:rPr lang="en-US" dirty="0"/>
              <a:t>www.themegallery.com</a:t>
            </a:r>
          </a:p>
        </p:txBody>
      </p:sp>
      <p:sp>
        <p:nvSpPr>
          <p:cNvPr id="126" name="Rectangle 6"/>
          <p:cNvSpPr>
            <a:spLocks noGrp="1" noChangeArrowheads="1"/>
          </p:cNvSpPr>
          <p:nvPr>
            <p:ph type="sldNum" sz="quarter" idx="12"/>
          </p:nvPr>
        </p:nvSpPr>
        <p:spPr>
          <a:xfrm>
            <a:off x="3657600" y="6477000"/>
            <a:ext cx="2133600" cy="168275"/>
          </a:xfrm>
        </p:spPr>
        <p:txBody>
          <a:bodyPr/>
          <a:lstStyle>
            <a:lvl1pPr algn="ctr">
              <a:defRPr/>
            </a:lvl1pPr>
          </a:lstStyle>
          <a:p>
            <a:pPr>
              <a:defRPr/>
            </a:pPr>
            <a:fld id="{20E6F941-8713-40A0-8E6D-D8ADFD0B6555}"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2000"/>
                                        <p:tgtEl>
                                          <p:spTgt spid="11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fade">
                                      <p:cBhvr>
                                        <p:cTn id="14" dur="1000"/>
                                        <p:tgtEl>
                                          <p:spTgt spid="119"/>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wipe(down)">
                                      <p:cBhvr>
                                        <p:cTn id="18" dur="500"/>
                                        <p:tgtEl>
                                          <p:spTgt spid="121"/>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wipe(down)">
                                      <p:cBhvr>
                                        <p:cTn id="22" dur="500"/>
                                        <p:tgtEl>
                                          <p:spTgt spid="120"/>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116"/>
                                        </p:tgtEl>
                                        <p:attrNameLst>
                                          <p:attrName>ppt_x</p:attrName>
                                          <p:attrName>ppt_y</p:attrName>
                                        </p:attrNameLst>
                                      </p:cBhvr>
                                      <p:rCtr x="-10500" y="2400"/>
                                    </p:animMotion>
                                  </p:childTnLst>
                                </p:cTn>
                              </p:par>
                              <p:par>
                                <p:cTn id="26" presetID="10" presetClass="entr" presetSubtype="0" fill="hold"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1000"/>
                                        <p:tgtEl>
                                          <p:spTgt spid="11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wipe(down)">
                                      <p:cBhvr>
                                        <p:cTn id="36" dur="1000"/>
                                        <p:tgtEl>
                                          <p:spTgt spid="117"/>
                                        </p:tgtEl>
                                      </p:cBhvr>
                                    </p:animEffect>
                                  </p:childTnLst>
                                </p:cTn>
                              </p:par>
                              <p:par>
                                <p:cTn id="37" presetID="10" presetClass="entr" presetSubtype="0" fill="hold" nodeType="withEffect">
                                  <p:stCondLst>
                                    <p:cond delay="8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93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122"/>
                                        </p:tgtEl>
                                        <p:attrNameLst>
                                          <p:attrName>ppt_x</p:attrName>
                                          <p:attrName>ppt_y</p:attrName>
                                        </p:attrNameLst>
                                      </p:cBhvr>
                                      <p:rCtr x="-475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123"/>
                                        </p:tgtEl>
                                        <p:attrNameLst>
                                          <p:attrName>ppt_x</p:attrName>
                                          <p:attrName>ppt_y</p:attrName>
                                        </p:attrNameLst>
                                      </p:cBhvr>
                                      <p:rCtr x="-433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18AA2E7-9D49-4F1F-B427-8DBCE065A10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06829BB-DCE9-4E17-B95D-8E968F1082C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029200"/>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004DB0-E9B3-4FC0-9BB1-0462308EF9B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9F028E0-B720-43E2-AB7E-B4D3E42E3DD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92A88C-03BC-4D58-9610-4F471BA0C9E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5694F70-F383-4233-8C22-25D9CD3B3B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89D36B8-D699-4C9D-8CE0-4A14163FD3C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FF0B681-611B-4E77-AE6E-62D84C0A268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DA89171-156F-4A25-BFC7-D26E5BE215E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43D400E-39BF-4EEB-9A6F-89FF11CC49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9FCB33-7244-4ACC-91F7-7AF3FC0A3A6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4"/>
          <a:srcRect b="38461"/>
          <a:stretch>
            <a:fillRect/>
          </a:stretch>
        </p:blipFill>
        <p:spPr bwMode="auto">
          <a:xfrm>
            <a:off x="0" y="6324600"/>
            <a:ext cx="9144000" cy="542925"/>
          </a:xfrm>
          <a:prstGeom prst="rect">
            <a:avLst/>
          </a:prstGeom>
          <a:noFill/>
          <a:ln w="9525">
            <a:noFill/>
            <a:miter lim="800000"/>
            <a:headEnd/>
            <a:tailEnd/>
          </a:ln>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n-US" dirty="0">
              <a:cs typeface="+mn-cs"/>
            </a:endParaRPr>
          </a:p>
        </p:txBody>
      </p:sp>
      <p:sp>
        <p:nvSpPr>
          <p:cNvPr id="1028"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cs typeface="+mn-cs"/>
              </a:defRPr>
            </a:lvl1pPr>
          </a:lstStyle>
          <a:p>
            <a:pPr>
              <a:defRPr/>
            </a:pPr>
            <a:fld id="{3699694D-454F-4226-BD10-68E01A0444BF}" type="slidenum">
              <a:rPr lang="en-US"/>
              <a:pPr>
                <a:defRPr/>
              </a:pPr>
              <a:t>‹#›</a:t>
            </a:fld>
            <a:endParaRPr lang="en-US" dirty="0"/>
          </a:p>
        </p:txBody>
      </p:sp>
      <p:pic>
        <p:nvPicPr>
          <p:cNvPr id="1032" name="Picture 9" descr="artplus_nature_naturalcity42_a"/>
          <p:cNvPicPr>
            <a:picLocks noChangeAspect="1" noChangeArrowheads="1"/>
          </p:cNvPicPr>
          <p:nvPr/>
        </p:nvPicPr>
        <p:blipFill>
          <a:blip r:embed="rId15"/>
          <a:srcRect/>
          <a:stretch>
            <a:fillRect/>
          </a:stretch>
        </p:blipFill>
        <p:spPr bwMode="auto">
          <a:xfrm>
            <a:off x="7891463" y="5935663"/>
            <a:ext cx="1235075" cy="833437"/>
          </a:xfrm>
          <a:prstGeom prst="rect">
            <a:avLst/>
          </a:prstGeom>
          <a:noFill/>
          <a:ln w="9525">
            <a:noFill/>
            <a:miter lim="800000"/>
            <a:headEnd/>
            <a:tailEnd/>
          </a:ln>
        </p:spPr>
      </p:pic>
      <p:pic>
        <p:nvPicPr>
          <p:cNvPr id="1033" name="Picture 10" descr="artplus_nature_naturalcity42_b"/>
          <p:cNvPicPr>
            <a:picLocks noChangeAspect="1" noChangeArrowheads="1"/>
          </p:cNvPicPr>
          <p:nvPr/>
        </p:nvPicPr>
        <p:blipFill>
          <a:blip r:embed="rId16"/>
          <a:srcRect/>
          <a:stretch>
            <a:fillRect/>
          </a:stretch>
        </p:blipFill>
        <p:spPr bwMode="auto">
          <a:xfrm>
            <a:off x="7981950" y="5916613"/>
            <a:ext cx="828675" cy="158750"/>
          </a:xfrm>
          <a:prstGeom prst="rect">
            <a:avLst/>
          </a:prstGeom>
          <a:noFill/>
          <a:ln w="9525">
            <a:noFill/>
            <a:miter lim="800000"/>
            <a:headEnd/>
            <a:tailEnd/>
          </a:ln>
        </p:spPr>
      </p:pic>
      <p:pic>
        <p:nvPicPr>
          <p:cNvPr id="1034" name="Picture 11" descr="artplus_nature_naturalcity42_e"/>
          <p:cNvPicPr>
            <a:picLocks noChangeAspect="1" noChangeArrowheads="1"/>
          </p:cNvPicPr>
          <p:nvPr/>
        </p:nvPicPr>
        <p:blipFill>
          <a:blip r:embed="rId17"/>
          <a:srcRect/>
          <a:stretch>
            <a:fillRect/>
          </a:stretch>
        </p:blipFill>
        <p:spPr bwMode="auto">
          <a:xfrm>
            <a:off x="8161338" y="5608638"/>
            <a:ext cx="430212" cy="463550"/>
          </a:xfrm>
          <a:prstGeom prst="rect">
            <a:avLst/>
          </a:prstGeom>
          <a:noFill/>
          <a:ln w="9525">
            <a:noFill/>
            <a:miter lim="800000"/>
            <a:headEnd/>
            <a:tailEnd/>
          </a:ln>
        </p:spPr>
      </p:pic>
      <p:pic>
        <p:nvPicPr>
          <p:cNvPr id="1035" name="Picture 12" descr="artplus_nature_naturalcity42_d"/>
          <p:cNvPicPr>
            <a:picLocks noChangeAspect="1" noChangeArrowheads="1"/>
          </p:cNvPicPr>
          <p:nvPr/>
        </p:nvPicPr>
        <p:blipFill>
          <a:blip r:embed="rId18"/>
          <a:srcRect/>
          <a:stretch>
            <a:fillRect/>
          </a:stretch>
        </p:blipFill>
        <p:spPr bwMode="auto">
          <a:xfrm>
            <a:off x="8102600" y="5849938"/>
            <a:ext cx="173038" cy="161925"/>
          </a:xfrm>
          <a:prstGeom prst="rect">
            <a:avLst/>
          </a:prstGeom>
          <a:noFill/>
          <a:ln w="9525">
            <a:noFill/>
            <a:miter lim="800000"/>
            <a:headEnd/>
            <a:tailEnd/>
          </a:ln>
        </p:spPr>
      </p:pic>
      <p:pic>
        <p:nvPicPr>
          <p:cNvPr id="1036" name="Picture 13" descr="artplus_nature_naturalcity42_i"/>
          <p:cNvPicPr>
            <a:picLocks noChangeAspect="1" noChangeArrowheads="1"/>
          </p:cNvPicPr>
          <p:nvPr/>
        </p:nvPicPr>
        <p:blipFill>
          <a:blip r:embed="rId19"/>
          <a:srcRect/>
          <a:stretch>
            <a:fillRect/>
          </a:stretch>
        </p:blipFill>
        <p:spPr bwMode="auto">
          <a:xfrm>
            <a:off x="8469313" y="5969000"/>
            <a:ext cx="461962" cy="244475"/>
          </a:xfrm>
          <a:prstGeom prst="rect">
            <a:avLst/>
          </a:prstGeom>
          <a:noFill/>
          <a:ln w="9525">
            <a:noFill/>
            <a:miter lim="800000"/>
            <a:headEnd/>
            <a:tailEnd/>
          </a:ln>
        </p:spPr>
      </p:pic>
      <p:pic>
        <p:nvPicPr>
          <p:cNvPr id="1037" name="Picture 14" descr="artplus_nature_naturalcity42_c"/>
          <p:cNvPicPr>
            <a:picLocks noChangeAspect="1" noChangeArrowheads="1"/>
          </p:cNvPicPr>
          <p:nvPr/>
        </p:nvPicPr>
        <p:blipFill>
          <a:blip r:embed="rId20"/>
          <a:srcRect/>
          <a:stretch>
            <a:fillRect/>
          </a:stretch>
        </p:blipFill>
        <p:spPr bwMode="auto">
          <a:xfrm>
            <a:off x="8562975" y="5943600"/>
            <a:ext cx="309563" cy="241300"/>
          </a:xfrm>
          <a:prstGeom prst="rect">
            <a:avLst/>
          </a:prstGeom>
          <a:noFill/>
          <a:ln w="9525">
            <a:noFill/>
            <a:miter lim="800000"/>
            <a:headEnd/>
            <a:tailEnd/>
          </a:ln>
        </p:spPr>
      </p:pic>
      <p:pic>
        <p:nvPicPr>
          <p:cNvPr id="1039" name="Picture 15" descr="artplus_nature_naturalcity42_f"/>
          <p:cNvPicPr>
            <a:picLocks noChangeAspect="1" noChangeArrowheads="1"/>
          </p:cNvPicPr>
          <p:nvPr/>
        </p:nvPicPr>
        <p:blipFill>
          <a:blip r:embed="rId21"/>
          <a:srcRect/>
          <a:stretch>
            <a:fillRect/>
          </a:stretch>
        </p:blipFill>
        <p:spPr bwMode="auto">
          <a:xfrm>
            <a:off x="7926388" y="6334125"/>
            <a:ext cx="1370012" cy="523875"/>
          </a:xfrm>
          <a:prstGeom prst="rect">
            <a:avLst/>
          </a:prstGeom>
          <a:noFill/>
          <a:ln w="9525">
            <a:noFill/>
            <a:miter lim="800000"/>
            <a:headEnd/>
            <a:tailEnd/>
          </a:ln>
        </p:spPr>
      </p:pic>
      <p:sp>
        <p:nvSpPr>
          <p:cNvPr id="3" name="Title Placeholder 2"/>
          <p:cNvSpPr>
            <a:spLocks noGrp="1" noChangeArrowheads="1"/>
          </p:cNvSpPr>
          <p:nvPr>
            <p:ph type="title"/>
          </p:nvPr>
        </p:nvSpPr>
        <p:spPr bwMode="auto">
          <a:xfrm>
            <a:off x="457200" y="2286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44" name="Picture 20" descr="a1"/>
          <p:cNvPicPr>
            <a:picLocks noChangeAspect="1" noChangeArrowheads="1"/>
          </p:cNvPicPr>
          <p:nvPr/>
        </p:nvPicPr>
        <p:blipFill>
          <a:blip r:embed="rId22"/>
          <a:srcRect/>
          <a:stretch>
            <a:fillRect/>
          </a:stretch>
        </p:blipFill>
        <p:spPr bwMode="auto">
          <a:xfrm>
            <a:off x="9625013" y="328613"/>
            <a:ext cx="942975" cy="1082675"/>
          </a:xfrm>
          <a:prstGeom prst="rect">
            <a:avLst/>
          </a:prstGeom>
          <a:noFill/>
          <a:ln w="9525">
            <a:noFill/>
            <a:miter lim="800000"/>
            <a:headEnd/>
            <a:tailEnd/>
          </a:ln>
        </p:spPr>
      </p:pic>
      <p:pic>
        <p:nvPicPr>
          <p:cNvPr id="1045" name="Picture 21" descr="b_1"/>
          <p:cNvPicPr>
            <a:picLocks noChangeAspect="1" noChangeArrowheads="1"/>
          </p:cNvPicPr>
          <p:nvPr/>
        </p:nvPicPr>
        <p:blipFill>
          <a:blip r:embed="rId23"/>
          <a:srcRect/>
          <a:stretch>
            <a:fillRect/>
          </a:stretch>
        </p:blipFill>
        <p:spPr bwMode="auto">
          <a:xfrm>
            <a:off x="-990600" y="1371600"/>
            <a:ext cx="8255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00" y="-5200"/>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00" y="-4800"/>
                                    </p:animMotion>
                                  </p:childTnLst>
                                </p:cTn>
                              </p:par>
                              <p:par>
                                <p:cTn id="14" presetID="22" presetClass="entr" presetSubtype="8" fill="hold" grpId="0" nodeType="withEffect">
                                  <p:stCondLst>
                                    <p:cond delay="9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ctr" rtl="0" eaLnBrk="0" fontAlgn="base" hangingPunct="0">
        <a:spcBef>
          <a:spcPct val="0"/>
        </a:spcBef>
        <a:spcAft>
          <a:spcPct val="0"/>
        </a:spcAft>
        <a:defRPr sz="4200" b="1" i="1">
          <a:solidFill>
            <a:schemeClr val="tx1"/>
          </a:solidFill>
          <a:latin typeface="+mj-lt"/>
          <a:ea typeface="+mj-ea"/>
          <a:cs typeface="+mj-cs"/>
        </a:defRPr>
      </a:lvl1pPr>
      <a:lvl2pPr algn="ctr" rtl="0" eaLnBrk="0" fontAlgn="base" hangingPunct="0">
        <a:spcBef>
          <a:spcPct val="0"/>
        </a:spcBef>
        <a:spcAft>
          <a:spcPct val="0"/>
        </a:spcAft>
        <a:defRPr sz="4200" b="1" i="1">
          <a:solidFill>
            <a:schemeClr val="tx1"/>
          </a:solidFill>
          <a:latin typeface="Times New Roman" pitchFamily="18" charset="0"/>
        </a:defRPr>
      </a:lvl2pPr>
      <a:lvl3pPr algn="ctr" rtl="0" eaLnBrk="0" fontAlgn="base" hangingPunct="0">
        <a:spcBef>
          <a:spcPct val="0"/>
        </a:spcBef>
        <a:spcAft>
          <a:spcPct val="0"/>
        </a:spcAft>
        <a:defRPr sz="4200" b="1" i="1">
          <a:solidFill>
            <a:schemeClr val="tx1"/>
          </a:solidFill>
          <a:latin typeface="Times New Roman" pitchFamily="18" charset="0"/>
        </a:defRPr>
      </a:lvl3pPr>
      <a:lvl4pPr algn="ctr" rtl="0" eaLnBrk="0" fontAlgn="base" hangingPunct="0">
        <a:spcBef>
          <a:spcPct val="0"/>
        </a:spcBef>
        <a:spcAft>
          <a:spcPct val="0"/>
        </a:spcAft>
        <a:defRPr sz="4200" b="1" i="1">
          <a:solidFill>
            <a:schemeClr val="tx1"/>
          </a:solidFill>
          <a:latin typeface="Times New Roman" pitchFamily="18" charset="0"/>
        </a:defRPr>
      </a:lvl4pPr>
      <a:lvl5pPr algn="ctr" rtl="0" eaLnBrk="0" fontAlgn="base" hangingPunct="0">
        <a:spcBef>
          <a:spcPct val="0"/>
        </a:spcBef>
        <a:spcAft>
          <a:spcPct val="0"/>
        </a:spcAft>
        <a:defRPr sz="4200" b="1" i="1">
          <a:solidFill>
            <a:schemeClr val="tx1"/>
          </a:solidFill>
          <a:latin typeface="Times New Roman" pitchFamily="18"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6200" y="609600"/>
            <a:ext cx="4343400" cy="3200400"/>
          </a:xfrm>
        </p:spPr>
        <p:txBody>
          <a:bodyPr/>
          <a:lstStyle/>
          <a:p>
            <a:pPr algn="l" eaLnBrk="1" hangingPunct="1"/>
            <a:r>
              <a:rPr lang="en-US" sz="2400" i="0" dirty="0" smtClean="0">
                <a:solidFill>
                  <a:srgbClr val="000000"/>
                </a:solidFill>
              </a:rPr>
              <a:t/>
            </a:r>
            <a:br>
              <a:rPr lang="en-US" sz="2400" i="0" dirty="0" smtClean="0">
                <a:solidFill>
                  <a:srgbClr val="000000"/>
                </a:solidFill>
              </a:rPr>
            </a:br>
            <a:r>
              <a:rPr lang="en-US" sz="2400" i="0" dirty="0"/>
              <a:t>Improving Farmer’s Water Quality Management for Sustainable Aquaculture Production in Mekong Delta: A Case Study in </a:t>
            </a:r>
            <a:r>
              <a:rPr lang="en-US" sz="2400" i="0" dirty="0" err="1"/>
              <a:t>Thot</a:t>
            </a:r>
            <a:r>
              <a:rPr lang="en-US" sz="2400" i="0" dirty="0"/>
              <a:t> Not District, Can </a:t>
            </a:r>
            <a:r>
              <a:rPr lang="en-US" sz="2400" i="0" dirty="0" err="1"/>
              <a:t>Tho</a:t>
            </a:r>
            <a:r>
              <a:rPr lang="en-US" sz="2400" i="0" dirty="0"/>
              <a:t> Province of Vietnam</a:t>
            </a:r>
            <a:endParaRPr lang="en-US" sz="2400" i="0" dirty="0" smtClean="0">
              <a:solidFill>
                <a:srgbClr val="000000"/>
              </a:solidFill>
            </a:endParaRPr>
          </a:p>
        </p:txBody>
      </p:sp>
      <p:pic>
        <p:nvPicPr>
          <p:cNvPr id="3075" name="Content Placeholder 3" descr="images (4).jpg"/>
          <p:cNvPicPr>
            <a:picLocks noGrp="1" noChangeAspect="1"/>
          </p:cNvPicPr>
          <p:nvPr>
            <p:ph idx="1"/>
          </p:nvPr>
        </p:nvPicPr>
        <p:blipFill>
          <a:blip r:embed="rId2"/>
          <a:srcRect/>
          <a:stretch>
            <a:fillRect/>
          </a:stretch>
        </p:blipFill>
        <p:spPr>
          <a:xfrm>
            <a:off x="4495800" y="4038600"/>
            <a:ext cx="4648200" cy="2514600"/>
          </a:xfrm>
        </p:spPr>
      </p:pic>
      <p:pic>
        <p:nvPicPr>
          <p:cNvPr id="3076" name="Picture 5" descr="images (2).jpg"/>
          <p:cNvPicPr>
            <a:picLocks noChangeAspect="1"/>
          </p:cNvPicPr>
          <p:nvPr/>
        </p:nvPicPr>
        <p:blipFill>
          <a:blip r:embed="rId3"/>
          <a:srcRect/>
          <a:stretch>
            <a:fillRect/>
          </a:stretch>
        </p:blipFill>
        <p:spPr bwMode="auto">
          <a:xfrm>
            <a:off x="0" y="4038600"/>
            <a:ext cx="4343400" cy="251460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a:spLocks noChangeArrowheads="1"/>
          </p:cNvSpPr>
          <p:nvPr/>
        </p:nvSpPr>
        <p:spPr bwMode="auto">
          <a:xfrm>
            <a:off x="-76200" y="-381000"/>
            <a:ext cx="9144000" cy="2554545"/>
          </a:xfrm>
          <a:prstGeom prst="rect">
            <a:avLst/>
          </a:prstGeom>
          <a:noFill/>
          <a:ln w="9525">
            <a:noFill/>
            <a:miter lim="800000"/>
            <a:headEnd/>
            <a:tailEnd/>
          </a:ln>
        </p:spPr>
        <p:txBody>
          <a:bodyPr wrap="square">
            <a:spAutoFit/>
          </a:bodyPr>
          <a:lstStyle/>
          <a:p>
            <a:pPr algn="just">
              <a:spcBef>
                <a:spcPts val="600"/>
              </a:spcBef>
              <a:spcAft>
                <a:spcPts val="600"/>
              </a:spcAft>
            </a:pPr>
            <a:endParaRPr lang="nl-NL" sz="2400" b="1" i="1" dirty="0" smtClean="0">
              <a:solidFill>
                <a:schemeClr val="bg1"/>
              </a:solidFill>
              <a:latin typeface="+mj-lt"/>
            </a:endParaRPr>
          </a:p>
          <a:p>
            <a:pPr algn="just">
              <a:spcBef>
                <a:spcPts val="600"/>
              </a:spcBef>
              <a:spcAft>
                <a:spcPts val="600"/>
              </a:spcAft>
            </a:pPr>
            <a:endParaRPr lang="nl-NL" sz="2400" b="1" i="1" dirty="0" smtClean="0">
              <a:solidFill>
                <a:schemeClr val="bg1"/>
              </a:solidFill>
              <a:latin typeface="+mj-lt"/>
            </a:endParaRPr>
          </a:p>
          <a:p>
            <a:pPr algn="ctr">
              <a:spcBef>
                <a:spcPts val="600"/>
              </a:spcBef>
              <a:spcAft>
                <a:spcPts val="600"/>
              </a:spcAft>
            </a:pPr>
            <a:r>
              <a:rPr lang="en-US" sz="2400" b="1" dirty="0">
                <a:solidFill>
                  <a:schemeClr val="bg1"/>
                </a:solidFill>
                <a:latin typeface="+mj-lt"/>
              </a:rPr>
              <a:t>Improving Farmer’s Water Quality Management </a:t>
            </a:r>
            <a:endParaRPr lang="en-US" sz="2400" b="1" dirty="0" smtClean="0">
              <a:solidFill>
                <a:schemeClr val="bg1"/>
              </a:solidFill>
              <a:latin typeface="+mj-lt"/>
            </a:endParaRPr>
          </a:p>
          <a:p>
            <a:pPr algn="ctr">
              <a:spcBef>
                <a:spcPts val="600"/>
              </a:spcBef>
              <a:spcAft>
                <a:spcPts val="600"/>
              </a:spcAft>
            </a:pPr>
            <a:r>
              <a:rPr lang="en-US" sz="2400" b="1" dirty="0" smtClean="0">
                <a:solidFill>
                  <a:schemeClr val="bg1"/>
                </a:solidFill>
                <a:latin typeface="+mj-lt"/>
              </a:rPr>
              <a:t>for </a:t>
            </a:r>
            <a:r>
              <a:rPr lang="en-US" sz="2400" b="1" dirty="0">
                <a:solidFill>
                  <a:schemeClr val="bg1"/>
                </a:solidFill>
                <a:latin typeface="+mj-lt"/>
              </a:rPr>
              <a:t>Sustainable Aquaculture Production in Mekong </a:t>
            </a:r>
            <a:r>
              <a:rPr lang="en-US" sz="2400" b="1" dirty="0" smtClean="0">
                <a:solidFill>
                  <a:schemeClr val="bg1"/>
                </a:solidFill>
                <a:latin typeface="+mj-lt"/>
              </a:rPr>
              <a:t>Delta:</a:t>
            </a:r>
          </a:p>
          <a:p>
            <a:pPr algn="ctr">
              <a:spcBef>
                <a:spcPts val="600"/>
              </a:spcBef>
              <a:spcAft>
                <a:spcPts val="600"/>
              </a:spcAft>
            </a:pPr>
            <a:r>
              <a:rPr lang="en-US" sz="2400" b="1" dirty="0" smtClean="0">
                <a:solidFill>
                  <a:schemeClr val="bg1"/>
                </a:solidFill>
                <a:latin typeface="+mj-lt"/>
              </a:rPr>
              <a:t>A </a:t>
            </a:r>
            <a:r>
              <a:rPr lang="en-US" sz="2400" b="1" dirty="0">
                <a:solidFill>
                  <a:schemeClr val="bg1"/>
                </a:solidFill>
                <a:latin typeface="+mj-lt"/>
              </a:rPr>
              <a:t>Case Study in </a:t>
            </a:r>
            <a:r>
              <a:rPr lang="en-US" sz="2400" b="1" dirty="0" err="1">
                <a:solidFill>
                  <a:schemeClr val="bg1"/>
                </a:solidFill>
                <a:latin typeface="+mj-lt"/>
              </a:rPr>
              <a:t>Thot</a:t>
            </a:r>
            <a:r>
              <a:rPr lang="en-US" sz="2400" b="1" dirty="0">
                <a:solidFill>
                  <a:schemeClr val="bg1"/>
                </a:solidFill>
                <a:latin typeface="+mj-lt"/>
              </a:rPr>
              <a:t> Not District, Can </a:t>
            </a:r>
            <a:r>
              <a:rPr lang="en-US" sz="2400" b="1" dirty="0" err="1">
                <a:solidFill>
                  <a:schemeClr val="bg1"/>
                </a:solidFill>
                <a:latin typeface="+mj-lt"/>
              </a:rPr>
              <a:t>Tho</a:t>
            </a:r>
            <a:r>
              <a:rPr lang="en-US" sz="2400" b="1" dirty="0">
                <a:solidFill>
                  <a:schemeClr val="bg1"/>
                </a:solidFill>
                <a:latin typeface="+mj-lt"/>
              </a:rPr>
              <a:t> Province of Vietnam</a:t>
            </a:r>
          </a:p>
        </p:txBody>
      </p:sp>
      <p:sp>
        <p:nvSpPr>
          <p:cNvPr id="7" name="TextBox 6"/>
          <p:cNvSpPr txBox="1">
            <a:spLocks noChangeArrowheads="1"/>
          </p:cNvSpPr>
          <p:nvPr/>
        </p:nvSpPr>
        <p:spPr bwMode="auto">
          <a:xfrm>
            <a:off x="304800" y="3056959"/>
            <a:ext cx="8915400" cy="3801041"/>
          </a:xfrm>
          <a:prstGeom prst="rect">
            <a:avLst/>
          </a:prstGeom>
          <a:noFill/>
          <a:ln w="9525">
            <a:noFill/>
            <a:miter lim="800000"/>
            <a:headEnd/>
            <a:tailEnd/>
          </a:ln>
        </p:spPr>
        <p:txBody>
          <a:bodyPr wrap="square">
            <a:spAutoFit/>
          </a:bodyPr>
          <a:lstStyle/>
          <a:p>
            <a:pPr algn="just">
              <a:spcBef>
                <a:spcPts val="600"/>
              </a:spcBef>
              <a:spcAft>
                <a:spcPts val="600"/>
              </a:spcAft>
            </a:pPr>
            <a:endParaRPr lang="nl-NL" sz="2400" b="1" i="1" dirty="0" smtClean="0">
              <a:solidFill>
                <a:schemeClr val="bg1"/>
              </a:solidFill>
              <a:latin typeface="+mj-lt"/>
            </a:endParaRPr>
          </a:p>
          <a:p>
            <a:pPr algn="just">
              <a:spcBef>
                <a:spcPts val="600"/>
              </a:spcBef>
              <a:spcAft>
                <a:spcPts val="600"/>
              </a:spcAft>
            </a:pPr>
            <a:endParaRPr lang="nl-NL" sz="2400" b="1" i="1" dirty="0" smtClean="0">
              <a:solidFill>
                <a:schemeClr val="bg1"/>
              </a:solidFill>
              <a:latin typeface="+mj-lt"/>
            </a:endParaRPr>
          </a:p>
          <a:p>
            <a:pPr algn="just">
              <a:spcBef>
                <a:spcPts val="600"/>
              </a:spcBef>
              <a:spcAft>
                <a:spcPts val="600"/>
              </a:spcAft>
            </a:pPr>
            <a:endParaRPr lang="nl-NL" sz="2400" b="1" i="1" dirty="0" smtClean="0">
              <a:solidFill>
                <a:schemeClr val="bg1"/>
              </a:solidFill>
              <a:latin typeface="+mj-lt"/>
            </a:endParaRPr>
          </a:p>
          <a:p>
            <a:pPr algn="just">
              <a:spcBef>
                <a:spcPts val="0"/>
              </a:spcBef>
              <a:spcAft>
                <a:spcPts val="0"/>
              </a:spcAft>
            </a:pPr>
            <a:r>
              <a:rPr lang="en-US" sz="2400" b="1" i="1" dirty="0" smtClean="0">
                <a:solidFill>
                  <a:schemeClr val="bg1"/>
                </a:solidFill>
                <a:latin typeface="+mj-lt"/>
              </a:rPr>
              <a:t>Prepared by: </a:t>
            </a:r>
          </a:p>
          <a:p>
            <a:pPr algn="just">
              <a:spcBef>
                <a:spcPts val="0"/>
              </a:spcBef>
              <a:spcAft>
                <a:spcPts val="0"/>
              </a:spcAft>
            </a:pPr>
            <a:r>
              <a:rPr lang="en-US" sz="2400" b="1" i="1" dirty="0" smtClean="0">
                <a:solidFill>
                  <a:schemeClr val="bg1"/>
                </a:solidFill>
                <a:latin typeface="+mj-lt"/>
              </a:rPr>
              <a:t>Nguyen </a:t>
            </a:r>
            <a:r>
              <a:rPr lang="en-US" sz="2400" b="1" i="1" dirty="0" err="1" smtClean="0">
                <a:solidFill>
                  <a:schemeClr val="bg1"/>
                </a:solidFill>
                <a:latin typeface="+mj-lt"/>
              </a:rPr>
              <a:t>Thi</a:t>
            </a:r>
            <a:r>
              <a:rPr lang="en-US" sz="2400" b="1" i="1" dirty="0" smtClean="0">
                <a:solidFill>
                  <a:schemeClr val="bg1"/>
                </a:solidFill>
                <a:latin typeface="+mj-lt"/>
              </a:rPr>
              <a:t> </a:t>
            </a:r>
            <a:r>
              <a:rPr lang="en-US" sz="2400" b="1" i="1" dirty="0" err="1" smtClean="0">
                <a:solidFill>
                  <a:schemeClr val="bg1"/>
                </a:solidFill>
                <a:latin typeface="+mj-lt"/>
              </a:rPr>
              <a:t>Hai</a:t>
            </a:r>
            <a:r>
              <a:rPr lang="en-US" sz="2400" b="1" i="1" dirty="0" smtClean="0">
                <a:solidFill>
                  <a:schemeClr val="bg1"/>
                </a:solidFill>
                <a:latin typeface="+mj-lt"/>
              </a:rPr>
              <a:t> </a:t>
            </a:r>
            <a:r>
              <a:rPr lang="en-US" sz="2400" b="1" i="1" dirty="0" err="1" smtClean="0">
                <a:solidFill>
                  <a:schemeClr val="bg1"/>
                </a:solidFill>
                <a:latin typeface="+mj-lt"/>
              </a:rPr>
              <a:t>Ninh</a:t>
            </a:r>
            <a:endParaRPr lang="en-US" sz="2400" b="1" i="1" dirty="0" smtClean="0">
              <a:solidFill>
                <a:schemeClr val="bg1"/>
              </a:solidFill>
              <a:latin typeface="+mj-lt"/>
            </a:endParaRPr>
          </a:p>
          <a:p>
            <a:pPr algn="just">
              <a:spcBef>
                <a:spcPts val="0"/>
              </a:spcBef>
              <a:spcAft>
                <a:spcPts val="0"/>
              </a:spcAft>
            </a:pPr>
            <a:r>
              <a:rPr lang="en-US" sz="2400" b="1" i="1" dirty="0" smtClean="0">
                <a:solidFill>
                  <a:schemeClr val="bg1"/>
                </a:solidFill>
                <a:latin typeface="+mj-lt"/>
              </a:rPr>
              <a:t>Nguyen Mau Dung</a:t>
            </a:r>
          </a:p>
          <a:p>
            <a:pPr algn="just">
              <a:spcBef>
                <a:spcPts val="0"/>
              </a:spcBef>
              <a:spcAft>
                <a:spcPts val="0"/>
              </a:spcAft>
            </a:pPr>
            <a:r>
              <a:rPr lang="en-US" sz="2400" b="1" i="1" dirty="0" smtClean="0">
                <a:solidFill>
                  <a:schemeClr val="bg1"/>
                </a:solidFill>
                <a:latin typeface="+mj-lt"/>
              </a:rPr>
              <a:t>Ho Ngoc </a:t>
            </a:r>
            <a:r>
              <a:rPr lang="en-US" sz="2400" b="1" i="1" dirty="0" err="1" smtClean="0">
                <a:solidFill>
                  <a:schemeClr val="bg1"/>
                </a:solidFill>
                <a:latin typeface="+mj-lt"/>
              </a:rPr>
              <a:t>Cuong</a:t>
            </a:r>
            <a:endParaRPr lang="en-US" sz="2400" b="1" i="1" dirty="0" smtClean="0">
              <a:solidFill>
                <a:schemeClr val="bg1"/>
              </a:solidFill>
              <a:latin typeface="+mj-lt"/>
            </a:endParaRPr>
          </a:p>
          <a:p>
            <a:pPr algn="just">
              <a:spcBef>
                <a:spcPts val="0"/>
              </a:spcBef>
              <a:spcAft>
                <a:spcPts val="0"/>
              </a:spcAft>
            </a:pPr>
            <a:r>
              <a:rPr lang="en-US" sz="2400" b="1" i="1" dirty="0" smtClean="0">
                <a:solidFill>
                  <a:schemeClr val="bg1"/>
                </a:solidFill>
                <a:latin typeface="+mj-lt"/>
              </a:rPr>
              <a:t>Faculty of Economics and Rural Development</a:t>
            </a:r>
          </a:p>
          <a:p>
            <a:pPr algn="just">
              <a:spcBef>
                <a:spcPts val="0"/>
              </a:spcBef>
              <a:spcAft>
                <a:spcPts val="0"/>
              </a:spcAft>
            </a:pPr>
            <a:r>
              <a:rPr lang="en-US" sz="2400" b="1" i="1" dirty="0" smtClean="0">
                <a:solidFill>
                  <a:schemeClr val="bg1"/>
                </a:solidFill>
                <a:latin typeface="+mj-lt"/>
              </a:rPr>
              <a:t>Vietnam National University of Agriculture</a:t>
            </a:r>
            <a:endParaRPr lang="en-US" sz="2400" b="1" i="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68363"/>
          </a:xfrm>
        </p:spPr>
        <p:txBody>
          <a:bodyPr/>
          <a:lstStyle/>
          <a:p>
            <a:pPr eaLnBrk="1" hangingPunct="1"/>
            <a:r>
              <a:rPr lang="en-US" sz="3200" i="0" dirty="0" smtClean="0">
                <a:solidFill>
                  <a:srgbClr val="000000"/>
                </a:solidFill>
              </a:rPr>
              <a:t>RESEARCH FINDINGS (</a:t>
            </a:r>
            <a:r>
              <a:rPr lang="en-US" sz="3200" i="0" dirty="0" err="1" smtClean="0">
                <a:solidFill>
                  <a:srgbClr val="000000"/>
                </a:solidFill>
              </a:rPr>
              <a:t>cont</a:t>
            </a:r>
            <a:r>
              <a:rPr lang="en-US" sz="3200" i="0" dirty="0" smtClean="0">
                <a:solidFill>
                  <a:srgbClr val="000000"/>
                </a:solidFill>
              </a:rPr>
              <a:t>)</a:t>
            </a:r>
            <a:endParaRPr lang="en-US" sz="32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23563" name="Rectangle 2"/>
          <p:cNvSpPr>
            <a:spLocks noChangeArrowheads="1"/>
          </p:cNvSpPr>
          <p:nvPr/>
        </p:nvSpPr>
        <p:spPr bwMode="auto">
          <a:xfrm>
            <a:off x="2959100" y="4476750"/>
            <a:ext cx="1389063" cy="646113"/>
          </a:xfrm>
          <a:prstGeom prst="rect">
            <a:avLst/>
          </a:prstGeom>
          <a:noFill/>
          <a:ln w="9525">
            <a:noFill/>
            <a:miter lim="800000"/>
            <a:headEnd/>
            <a:tailEnd/>
          </a:ln>
        </p:spPr>
        <p:txBody>
          <a:bodyPr wrap="none">
            <a:spAutoFit/>
          </a:bodyPr>
          <a:lstStyle/>
          <a:p>
            <a:r>
              <a:rPr lang="en-US" dirty="0">
                <a:solidFill>
                  <a:schemeClr val="bg1"/>
                </a:solidFill>
              </a:rPr>
              <a:t>Educational</a:t>
            </a:r>
          </a:p>
          <a:p>
            <a:r>
              <a:rPr lang="en-US" dirty="0">
                <a:solidFill>
                  <a:schemeClr val="bg1"/>
                </a:solidFill>
              </a:rPr>
              <a:t>level</a:t>
            </a:r>
          </a:p>
        </p:txBody>
      </p:sp>
      <p:sp>
        <p:nvSpPr>
          <p:cNvPr id="23565" name="Rectangle 4"/>
          <p:cNvSpPr>
            <a:spLocks noChangeArrowheads="1"/>
          </p:cNvSpPr>
          <p:nvPr/>
        </p:nvSpPr>
        <p:spPr bwMode="auto">
          <a:xfrm>
            <a:off x="7075488" y="4459288"/>
            <a:ext cx="1154112" cy="400050"/>
          </a:xfrm>
          <a:prstGeom prst="rect">
            <a:avLst/>
          </a:prstGeom>
          <a:noFill/>
          <a:ln w="9525">
            <a:noFill/>
            <a:miter lim="800000"/>
            <a:headEnd/>
            <a:tailEnd/>
          </a:ln>
        </p:spPr>
        <p:txBody>
          <a:bodyPr wrap="none">
            <a:spAutoFit/>
          </a:bodyPr>
          <a:lstStyle/>
          <a:p>
            <a:pPr algn="ctr"/>
            <a:r>
              <a:rPr lang="en-US" sz="2000" dirty="0">
                <a:solidFill>
                  <a:schemeClr val="bg1"/>
                </a:solidFill>
              </a:rPr>
              <a:t>Location</a:t>
            </a:r>
          </a:p>
        </p:txBody>
      </p:sp>
      <p:sp>
        <p:nvSpPr>
          <p:cNvPr id="3" name="TextBox 2"/>
          <p:cNvSpPr txBox="1"/>
          <p:nvPr/>
        </p:nvSpPr>
        <p:spPr>
          <a:xfrm>
            <a:off x="228600" y="5075872"/>
            <a:ext cx="8486775" cy="1477328"/>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a:latin typeface="+mn-lt"/>
              </a:rPr>
              <a:t>When selecting the pond, the following criteria are assessed: area, rent cost, water supply, sewage disposal system, ensuring far from residential areas, less flooded </a:t>
            </a:r>
            <a:r>
              <a:rPr lang="en-US" dirty="0" smtClean="0">
                <a:latin typeface="+mn-lt"/>
              </a:rPr>
              <a:t>area</a:t>
            </a:r>
          </a:p>
          <a:p>
            <a:pPr marL="285750" indent="-285750" algn="just">
              <a:buFont typeface="Wingdings" panose="05000000000000000000" pitchFamily="2" charset="2"/>
              <a:buChar char="v"/>
            </a:pPr>
            <a:r>
              <a:rPr lang="en-US" dirty="0" smtClean="0">
                <a:latin typeface="+mn-lt"/>
              </a:rPr>
              <a:t>Totally, 90.63 </a:t>
            </a:r>
            <a:r>
              <a:rPr lang="en-US" dirty="0">
                <a:latin typeface="+mn-lt"/>
              </a:rPr>
              <a:t>% of surveyed households reported their </a:t>
            </a:r>
            <a:r>
              <a:rPr lang="en-US" dirty="0" smtClean="0">
                <a:latin typeface="+mn-lt"/>
              </a:rPr>
              <a:t>concern most </a:t>
            </a:r>
            <a:r>
              <a:rPr lang="en-US" dirty="0">
                <a:latin typeface="+mn-lt"/>
              </a:rPr>
              <a:t>about water </a:t>
            </a:r>
            <a:r>
              <a:rPr lang="en-US" dirty="0" smtClean="0">
                <a:latin typeface="+mn-lt"/>
              </a:rPr>
              <a:t>supplies; and 43.75% of them think that pond location near by water supply is extremely important</a:t>
            </a:r>
            <a:endParaRPr lang="en-US" dirty="0">
              <a:latin typeface="+mn-lt"/>
            </a:endParaRPr>
          </a:p>
        </p:txBody>
      </p:sp>
      <p:sp>
        <p:nvSpPr>
          <p:cNvPr id="7" name="Text Box 6"/>
          <p:cNvSpPr txBox="1">
            <a:spLocks noChangeArrowheads="1"/>
          </p:cNvSpPr>
          <p:nvPr/>
        </p:nvSpPr>
        <p:spPr bwMode="auto">
          <a:xfrm>
            <a:off x="428625" y="762000"/>
            <a:ext cx="8229600" cy="1015642"/>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solidFill>
                <a:latin typeface="+mn-lt"/>
              </a:rPr>
              <a:t>Water quality </a:t>
            </a:r>
            <a:r>
              <a:rPr lang="en-US" sz="2000" b="1" dirty="0" smtClean="0">
                <a:solidFill>
                  <a:schemeClr val="bg1"/>
                </a:solidFill>
                <a:latin typeface="+mn-lt"/>
              </a:rPr>
              <a:t>management in aquaculture Households</a:t>
            </a:r>
          </a:p>
          <a:p>
            <a:pPr algn="ctr"/>
            <a:r>
              <a:rPr lang="en-US" sz="2000" b="1" dirty="0" smtClean="0">
                <a:solidFill>
                  <a:schemeClr val="bg1"/>
                </a:solidFill>
                <a:latin typeface="+mn-lt"/>
              </a:rPr>
              <a:t>1. </a:t>
            </a:r>
            <a:r>
              <a:rPr lang="en-US" sz="2000" b="1" dirty="0" smtClean="0">
                <a:solidFill>
                  <a:schemeClr val="bg1"/>
                </a:solidFill>
                <a:latin typeface="+mn-lt"/>
              </a:rPr>
              <a:t>Selection of pond location</a:t>
            </a:r>
            <a:r>
              <a:rPr lang="en-US" sz="2000" b="1" dirty="0" smtClean="0">
                <a:solidFill>
                  <a:schemeClr val="bg1"/>
                </a:solidFill>
                <a:latin typeface="+mn-lt"/>
              </a:rPr>
              <a:t> </a:t>
            </a:r>
          </a:p>
          <a:p>
            <a:pPr algn="ctr"/>
            <a:r>
              <a:rPr lang="en-US" sz="2000" b="1" dirty="0" smtClean="0">
                <a:solidFill>
                  <a:schemeClr val="bg1"/>
                </a:solidFill>
                <a:latin typeface="+mn-lt"/>
              </a:rPr>
              <a:t> </a:t>
            </a:r>
            <a:endParaRPr lang="vi-VN" sz="2000" dirty="0">
              <a:solidFill>
                <a:schemeClr val="bg1"/>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10687637"/>
              </p:ext>
            </p:extLst>
          </p:nvPr>
        </p:nvGraphicFramePr>
        <p:xfrm>
          <a:off x="442913" y="2181812"/>
          <a:ext cx="8201024" cy="2618788"/>
        </p:xfrm>
        <a:graphic>
          <a:graphicData uri="http://schemas.openxmlformats.org/drawingml/2006/table">
            <a:tbl>
              <a:tblPr firstRow="1" firstCol="1" bandRow="1">
                <a:tableStyleId>{5C22544A-7EE6-4342-B048-85BDC9FD1C3A}</a:tableStyleId>
              </a:tblPr>
              <a:tblGrid>
                <a:gridCol w="2551915"/>
                <a:gridCol w="1410484"/>
                <a:gridCol w="1981200"/>
                <a:gridCol w="2257425"/>
              </a:tblGrid>
              <a:tr h="315419">
                <a:tc rowSpan="2">
                  <a:txBody>
                    <a:bodyPr/>
                    <a:lstStyle/>
                    <a:p>
                      <a:pPr algn="ctr">
                        <a:lnSpc>
                          <a:spcPct val="130000"/>
                        </a:lnSpc>
                        <a:spcAft>
                          <a:spcPts val="0"/>
                        </a:spcAft>
                      </a:pPr>
                      <a:r>
                        <a:rPr lang="en-US" sz="1600" dirty="0">
                          <a:effectLst/>
                        </a:rPr>
                        <a:t>Criteria</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gn="ctr">
                        <a:lnSpc>
                          <a:spcPct val="130000"/>
                        </a:lnSpc>
                        <a:spcAft>
                          <a:spcPts val="0"/>
                        </a:spcAft>
                      </a:pPr>
                      <a:r>
                        <a:rPr lang="en-US" sz="1600" dirty="0">
                          <a:effectLst/>
                        </a:rPr>
                        <a:t>Evaluation rate (%)</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vi-VN"/>
                    </a:p>
                  </a:txBody>
                  <a:tcPr/>
                </a:tc>
                <a:tc hMerge="1">
                  <a:txBody>
                    <a:bodyPr/>
                    <a:lstStyle/>
                    <a:p>
                      <a:endParaRPr lang="vi-VN"/>
                    </a:p>
                  </a:txBody>
                  <a:tcPr/>
                </a:tc>
              </a:tr>
              <a:tr h="315419">
                <a:tc vMerge="1">
                  <a:txBody>
                    <a:bodyPr/>
                    <a:lstStyle/>
                    <a:p>
                      <a:endParaRPr lang="vi-VN"/>
                    </a:p>
                  </a:txBody>
                  <a:tcPr/>
                </a:tc>
                <a:tc>
                  <a:txBody>
                    <a:bodyPr/>
                    <a:lstStyle/>
                    <a:p>
                      <a:pPr algn="ctr">
                        <a:lnSpc>
                          <a:spcPct val="130000"/>
                        </a:lnSpc>
                        <a:spcAft>
                          <a:spcPts val="0"/>
                        </a:spcAft>
                      </a:pPr>
                      <a:r>
                        <a:rPr lang="en-US" sz="1600" i="0" dirty="0" smtClean="0">
                          <a:effectLst/>
                        </a:rPr>
                        <a:t>Important</a:t>
                      </a:r>
                      <a:endParaRPr lang="vi-VN" sz="1600" i="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800" i="0" kern="1200" dirty="0" smtClean="0">
                          <a:solidFill>
                            <a:schemeClr val="dk1"/>
                          </a:solidFill>
                          <a:effectLst/>
                          <a:latin typeface="+mn-lt"/>
                          <a:ea typeface="+mn-ea"/>
                          <a:cs typeface="+mn-cs"/>
                        </a:rPr>
                        <a:t>Very important</a:t>
                      </a:r>
                      <a:endParaRPr lang="vi-VN" sz="1600" i="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800" i="0" kern="1200" dirty="0" smtClean="0">
                          <a:solidFill>
                            <a:schemeClr val="dk1"/>
                          </a:solidFill>
                          <a:effectLst/>
                          <a:latin typeface="+mn-lt"/>
                          <a:ea typeface="+mn-ea"/>
                          <a:cs typeface="+mn-cs"/>
                        </a:rPr>
                        <a:t>Extremely important</a:t>
                      </a:r>
                      <a:endParaRPr lang="vi-VN" sz="1600" i="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315419">
                <a:tc>
                  <a:txBody>
                    <a:bodyPr/>
                    <a:lstStyle/>
                    <a:p>
                      <a:pPr algn="just">
                        <a:lnSpc>
                          <a:spcPct val="130000"/>
                        </a:lnSpc>
                        <a:spcAft>
                          <a:spcPts val="0"/>
                        </a:spcAft>
                      </a:pPr>
                      <a:r>
                        <a:rPr lang="en-US" sz="1600" dirty="0">
                          <a:effectLst/>
                        </a:rPr>
                        <a:t>Area</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18.75</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9.38</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15.63</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315419">
                <a:tc>
                  <a:txBody>
                    <a:bodyPr/>
                    <a:lstStyle/>
                    <a:p>
                      <a:pPr algn="just">
                        <a:lnSpc>
                          <a:spcPct val="130000"/>
                        </a:lnSpc>
                        <a:spcAft>
                          <a:spcPts val="0"/>
                        </a:spcAft>
                      </a:pPr>
                      <a:r>
                        <a:rPr lang="en-US" sz="1600" dirty="0">
                          <a:effectLst/>
                        </a:rPr>
                        <a:t>Rent cost</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12.50</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6.25</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0.00</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315419">
                <a:tc>
                  <a:txBody>
                    <a:bodyPr/>
                    <a:lstStyle/>
                    <a:p>
                      <a:pPr algn="just">
                        <a:lnSpc>
                          <a:spcPct val="130000"/>
                        </a:lnSpc>
                        <a:spcAft>
                          <a:spcPts val="0"/>
                        </a:spcAft>
                      </a:pPr>
                      <a:r>
                        <a:rPr lang="en-US" sz="1600" dirty="0">
                          <a:effectLst/>
                        </a:rPr>
                        <a:t>Water supply</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28.13</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15.63</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b="1" dirty="0">
                          <a:solidFill>
                            <a:srgbClr val="FF0000"/>
                          </a:solidFill>
                          <a:effectLst/>
                        </a:rPr>
                        <a:t>43.75</a:t>
                      </a:r>
                      <a:endParaRPr lang="vi-VN" sz="16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315419">
                <a:tc>
                  <a:txBody>
                    <a:bodyPr/>
                    <a:lstStyle/>
                    <a:p>
                      <a:pPr algn="just">
                        <a:lnSpc>
                          <a:spcPct val="130000"/>
                        </a:lnSpc>
                        <a:spcAft>
                          <a:spcPts val="0"/>
                        </a:spcAft>
                      </a:pPr>
                      <a:r>
                        <a:rPr lang="en-US" sz="1600" dirty="0">
                          <a:effectLst/>
                        </a:rPr>
                        <a:t>Sewage disposal system</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18.75</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34.38</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12.50</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360220">
                <a:tc>
                  <a:txBody>
                    <a:bodyPr/>
                    <a:lstStyle/>
                    <a:p>
                      <a:pPr algn="just">
                        <a:lnSpc>
                          <a:spcPct val="130000"/>
                        </a:lnSpc>
                        <a:spcAft>
                          <a:spcPts val="0"/>
                        </a:spcAft>
                      </a:pPr>
                      <a:r>
                        <a:rPr lang="en-US" sz="1600">
                          <a:effectLst/>
                        </a:rPr>
                        <a:t>Far from residential areas</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21.88</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25.00</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15.63</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315419">
                <a:tc>
                  <a:txBody>
                    <a:bodyPr/>
                    <a:lstStyle/>
                    <a:p>
                      <a:pPr algn="just">
                        <a:lnSpc>
                          <a:spcPct val="130000"/>
                        </a:lnSpc>
                        <a:spcAft>
                          <a:spcPts val="0"/>
                        </a:spcAft>
                      </a:pPr>
                      <a:r>
                        <a:rPr lang="en-US" sz="1600" dirty="0">
                          <a:effectLst/>
                        </a:rPr>
                        <a:t>Less flooded areas</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25.00</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3.13</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9.38</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bl>
          </a:graphicData>
        </a:graphic>
      </p:graphicFrame>
      <p:sp>
        <p:nvSpPr>
          <p:cNvPr id="5" name="Rectangle 4"/>
          <p:cNvSpPr/>
          <p:nvPr/>
        </p:nvSpPr>
        <p:spPr>
          <a:xfrm>
            <a:off x="1447800" y="1736542"/>
            <a:ext cx="6394450" cy="458176"/>
          </a:xfrm>
          <a:prstGeom prst="rect">
            <a:avLst/>
          </a:prstGeom>
        </p:spPr>
        <p:txBody>
          <a:bodyPr wrap="square">
            <a:spAutoFit/>
          </a:bodyPr>
          <a:lstStyle/>
          <a:p>
            <a:pPr algn="ctr">
              <a:lnSpc>
                <a:spcPct val="130000"/>
              </a:lnSpc>
              <a:spcAft>
                <a:spcPts val="0"/>
              </a:spcAft>
            </a:pPr>
            <a:r>
              <a:rPr lang="en-US" b="1" dirty="0">
                <a:latin typeface="Times New Roman" panose="02020603050405020304" pitchFamily="18" charset="0"/>
                <a:ea typeface="Arial" panose="020B0604020202020204" pitchFamily="34" charset="0"/>
                <a:cs typeface="Times New Roman" panose="02020603050405020304" pitchFamily="18" charset="0"/>
              </a:rPr>
              <a:t>Table </a:t>
            </a:r>
            <a:r>
              <a:rPr lang="vi-VN" b="1" dirty="0">
                <a:latin typeface="Times New Roman" panose="02020603050405020304" pitchFamily="18" charset="0"/>
                <a:ea typeface="Arial" panose="020B0604020202020204" pitchFamily="34" charset="0"/>
                <a:cs typeface="Times New Roman" panose="02020603050405020304" pitchFamily="18" charset="0"/>
              </a:rPr>
              <a:t>3</a:t>
            </a:r>
            <a:r>
              <a:rPr lang="vi-VN" b="1" dirty="0" smtClean="0">
                <a:latin typeface="Times New Roman" panose="02020603050405020304" pitchFamily="18" charset="0"/>
                <a:ea typeface="Arial" panose="020B0604020202020204" pitchFamily="34" charset="0"/>
                <a:cs typeface="Times New Roman" panose="02020603050405020304" pitchFamily="18" charset="0"/>
              </a:rPr>
              <a:t>.</a:t>
            </a:r>
            <a:r>
              <a:rPr lang="en-US" b="1" dirty="0" smtClean="0">
                <a:latin typeface="Times New Roman" panose="02020603050405020304" pitchFamily="18" charset="0"/>
                <a:ea typeface="Arial" panose="020B0604020202020204" pitchFamily="34" charset="0"/>
                <a:cs typeface="Times New Roman" panose="02020603050405020304" pitchFamily="18" charset="0"/>
              </a:rPr>
              <a:t> </a:t>
            </a:r>
            <a:r>
              <a:rPr lang="en-US" b="1" dirty="0">
                <a:latin typeface="Times New Roman" panose="02020603050405020304" pitchFamily="18" charset="0"/>
                <a:ea typeface="Arial" panose="020B0604020202020204" pitchFamily="34" charset="0"/>
                <a:cs typeface="Times New Roman" panose="02020603050405020304" pitchFamily="18" charset="0"/>
              </a:rPr>
              <a:t>Interests of the pond selection of surveyed households</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6137538" y="4800600"/>
            <a:ext cx="2625462" cy="369332"/>
          </a:xfrm>
          <a:prstGeom prst="rect">
            <a:avLst/>
          </a:prstGeom>
        </p:spPr>
        <p:txBody>
          <a:bodyPr wrap="none">
            <a:spAutoFit/>
          </a:bodyPr>
          <a:lstStyle/>
          <a:p>
            <a:r>
              <a:rPr lang="en-US" i="1" dirty="0">
                <a:latin typeface="+mn-lt"/>
              </a:rPr>
              <a:t>Source: Survey data, 2015</a:t>
            </a:r>
            <a:endParaRPr lang="vi-VN" i="1" dirty="0">
              <a:latin typeface="+mn-lt"/>
            </a:endParaRPr>
          </a:p>
        </p:txBody>
      </p:sp>
    </p:spTree>
    <p:extLst>
      <p:ext uri="{BB962C8B-B14F-4D97-AF65-F5344CB8AC3E}">
        <p14:creationId xmlns:p14="http://schemas.microsoft.com/office/powerpoint/2010/main" val="356691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68363"/>
          </a:xfrm>
        </p:spPr>
        <p:txBody>
          <a:bodyPr/>
          <a:lstStyle/>
          <a:p>
            <a:pPr eaLnBrk="1" hangingPunct="1"/>
            <a:r>
              <a:rPr lang="en-US" sz="3200" i="0" dirty="0" smtClean="0">
                <a:solidFill>
                  <a:srgbClr val="000000"/>
                </a:solidFill>
              </a:rPr>
              <a:t>RESEARCH FINDINGS (</a:t>
            </a:r>
            <a:r>
              <a:rPr lang="en-US" sz="3200" i="0" dirty="0" err="1" smtClean="0">
                <a:solidFill>
                  <a:srgbClr val="000000"/>
                </a:solidFill>
              </a:rPr>
              <a:t>cont</a:t>
            </a:r>
            <a:r>
              <a:rPr lang="en-US" sz="3200" i="0" dirty="0" smtClean="0">
                <a:solidFill>
                  <a:srgbClr val="000000"/>
                </a:solidFill>
              </a:rPr>
              <a:t>)</a:t>
            </a:r>
            <a:endParaRPr lang="en-US" sz="32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23563" name="Rectangle 2"/>
          <p:cNvSpPr>
            <a:spLocks noChangeArrowheads="1"/>
          </p:cNvSpPr>
          <p:nvPr/>
        </p:nvSpPr>
        <p:spPr bwMode="auto">
          <a:xfrm>
            <a:off x="2959100" y="4476750"/>
            <a:ext cx="1389063" cy="646113"/>
          </a:xfrm>
          <a:prstGeom prst="rect">
            <a:avLst/>
          </a:prstGeom>
          <a:noFill/>
          <a:ln w="9525">
            <a:noFill/>
            <a:miter lim="800000"/>
            <a:headEnd/>
            <a:tailEnd/>
          </a:ln>
        </p:spPr>
        <p:txBody>
          <a:bodyPr wrap="none">
            <a:spAutoFit/>
          </a:bodyPr>
          <a:lstStyle/>
          <a:p>
            <a:r>
              <a:rPr lang="en-US" dirty="0">
                <a:solidFill>
                  <a:schemeClr val="bg1"/>
                </a:solidFill>
              </a:rPr>
              <a:t>Educational</a:t>
            </a:r>
          </a:p>
          <a:p>
            <a:r>
              <a:rPr lang="en-US" dirty="0">
                <a:solidFill>
                  <a:schemeClr val="bg1"/>
                </a:solidFill>
              </a:rPr>
              <a:t>level</a:t>
            </a:r>
          </a:p>
        </p:txBody>
      </p:sp>
      <p:sp>
        <p:nvSpPr>
          <p:cNvPr id="23565" name="Rectangle 4"/>
          <p:cNvSpPr>
            <a:spLocks noChangeArrowheads="1"/>
          </p:cNvSpPr>
          <p:nvPr/>
        </p:nvSpPr>
        <p:spPr bwMode="auto">
          <a:xfrm>
            <a:off x="7075488" y="4459288"/>
            <a:ext cx="1154112" cy="400050"/>
          </a:xfrm>
          <a:prstGeom prst="rect">
            <a:avLst/>
          </a:prstGeom>
          <a:noFill/>
          <a:ln w="9525">
            <a:noFill/>
            <a:miter lim="800000"/>
            <a:headEnd/>
            <a:tailEnd/>
          </a:ln>
        </p:spPr>
        <p:txBody>
          <a:bodyPr wrap="none">
            <a:spAutoFit/>
          </a:bodyPr>
          <a:lstStyle/>
          <a:p>
            <a:pPr algn="ctr"/>
            <a:r>
              <a:rPr lang="en-US" sz="2000" dirty="0">
                <a:solidFill>
                  <a:schemeClr val="bg1"/>
                </a:solidFill>
              </a:rPr>
              <a:t>Location</a:t>
            </a:r>
          </a:p>
        </p:txBody>
      </p:sp>
      <p:sp>
        <p:nvSpPr>
          <p:cNvPr id="3" name="TextBox 2"/>
          <p:cNvSpPr txBox="1"/>
          <p:nvPr/>
        </p:nvSpPr>
        <p:spPr>
          <a:xfrm>
            <a:off x="-76200" y="5181600"/>
            <a:ext cx="8403962" cy="1477328"/>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a:latin typeface="+mn-lt"/>
              </a:rPr>
              <a:t>To reduce the contamination from the water, building pond shore is one of the water management measures in </a:t>
            </a:r>
            <a:r>
              <a:rPr lang="en-US" dirty="0" smtClean="0">
                <a:latin typeface="+mn-lt"/>
              </a:rPr>
              <a:t>aquaculture.</a:t>
            </a:r>
          </a:p>
          <a:p>
            <a:pPr marL="285750" indent="-285750" algn="just">
              <a:buFont typeface="Wingdings" panose="05000000000000000000" pitchFamily="2" charset="2"/>
              <a:buChar char="v"/>
            </a:pPr>
            <a:r>
              <a:rPr lang="en-US" dirty="0" smtClean="0">
                <a:latin typeface="+mn-lt"/>
              </a:rPr>
              <a:t> </a:t>
            </a:r>
            <a:r>
              <a:rPr lang="en-US" dirty="0">
                <a:latin typeface="+mn-lt"/>
              </a:rPr>
              <a:t>78.1% have pond shoreline with </a:t>
            </a:r>
            <a:r>
              <a:rPr lang="en-US" dirty="0" smtClean="0">
                <a:latin typeface="+mn-lt"/>
              </a:rPr>
              <a:t>plants </a:t>
            </a:r>
            <a:r>
              <a:rPr lang="en-US" dirty="0">
                <a:latin typeface="+mn-lt"/>
              </a:rPr>
              <a:t>and 3.1% having brick and cement </a:t>
            </a:r>
            <a:r>
              <a:rPr lang="en-US" dirty="0" smtClean="0">
                <a:latin typeface="+mn-lt"/>
              </a:rPr>
              <a:t>shoreline. Pond </a:t>
            </a:r>
            <a:r>
              <a:rPr lang="en-US" dirty="0">
                <a:latin typeface="+mn-lt"/>
              </a:rPr>
              <a:t>shoreline built with brick and cement is stable, preventing from soil </a:t>
            </a:r>
            <a:r>
              <a:rPr lang="en-US" dirty="0" smtClean="0">
                <a:latin typeface="+mn-lt"/>
              </a:rPr>
              <a:t>erosion but costly.</a:t>
            </a:r>
            <a:endParaRPr lang="en-US" dirty="0">
              <a:latin typeface="+mn-lt"/>
            </a:endParaRPr>
          </a:p>
        </p:txBody>
      </p:sp>
      <p:sp>
        <p:nvSpPr>
          <p:cNvPr id="7" name="Text Box 6"/>
          <p:cNvSpPr txBox="1">
            <a:spLocks noChangeArrowheads="1"/>
          </p:cNvSpPr>
          <p:nvPr/>
        </p:nvSpPr>
        <p:spPr bwMode="auto">
          <a:xfrm>
            <a:off x="428625" y="762000"/>
            <a:ext cx="8229600" cy="707866"/>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solidFill>
                <a:latin typeface="+mn-lt"/>
              </a:rPr>
              <a:t>Water quality </a:t>
            </a:r>
            <a:r>
              <a:rPr lang="en-US" sz="2000" b="1" dirty="0" smtClean="0">
                <a:solidFill>
                  <a:schemeClr val="bg1"/>
                </a:solidFill>
                <a:latin typeface="+mn-lt"/>
              </a:rPr>
              <a:t>management in aquaculture Households</a:t>
            </a:r>
          </a:p>
          <a:p>
            <a:pPr algn="ctr"/>
            <a:r>
              <a:rPr lang="en-US" sz="2000" b="1" dirty="0">
                <a:solidFill>
                  <a:schemeClr val="bg1"/>
                </a:solidFill>
                <a:latin typeface="+mn-lt"/>
              </a:rPr>
              <a:t>2</a:t>
            </a:r>
            <a:r>
              <a:rPr lang="en-US" sz="2000" b="1" dirty="0" smtClean="0">
                <a:solidFill>
                  <a:schemeClr val="bg1"/>
                </a:solidFill>
                <a:latin typeface="+mn-lt"/>
              </a:rPr>
              <a:t>. </a:t>
            </a:r>
            <a:r>
              <a:rPr lang="en-US" sz="2000" b="1" dirty="0" smtClean="0">
                <a:solidFill>
                  <a:schemeClr val="bg1"/>
                </a:solidFill>
                <a:latin typeface="+mn-lt"/>
              </a:rPr>
              <a:t>Selection of pond shore structure</a:t>
            </a:r>
            <a:endParaRPr lang="en-US" sz="2000" b="1" dirty="0" smtClean="0">
              <a:solidFill>
                <a:schemeClr val="bg1"/>
              </a:solidFill>
              <a:latin typeface="+mn-lt"/>
            </a:endParaRPr>
          </a:p>
        </p:txBody>
      </p:sp>
      <p:sp>
        <p:nvSpPr>
          <p:cNvPr id="5" name="Rectangle 4"/>
          <p:cNvSpPr/>
          <p:nvPr/>
        </p:nvSpPr>
        <p:spPr>
          <a:xfrm>
            <a:off x="-866775" y="1429843"/>
            <a:ext cx="5410200" cy="646331"/>
          </a:xfrm>
          <a:prstGeom prst="rect">
            <a:avLst/>
          </a:prstGeom>
        </p:spPr>
        <p:txBody>
          <a:bodyPr wrap="square">
            <a:spAutoFit/>
          </a:bodyPr>
          <a:lstStyle/>
          <a:p>
            <a:pPr algn="ctr">
              <a:spcAft>
                <a:spcPts val="0"/>
              </a:spcAft>
            </a:pPr>
            <a:r>
              <a:rPr lang="en-US" b="1" dirty="0">
                <a:latin typeface="+mn-lt"/>
                <a:ea typeface="Arial" panose="020B0604020202020204" pitchFamily="34" charset="0"/>
                <a:cs typeface="Times New Roman" panose="02020603050405020304" pitchFamily="18" charset="0"/>
              </a:rPr>
              <a:t>Table </a:t>
            </a:r>
            <a:r>
              <a:rPr lang="vi-VN" b="1" dirty="0" smtClean="0">
                <a:latin typeface="+mn-lt"/>
                <a:ea typeface="Arial" panose="020B0604020202020204" pitchFamily="34" charset="0"/>
                <a:cs typeface="Times New Roman" panose="02020603050405020304" pitchFamily="18" charset="0"/>
              </a:rPr>
              <a:t>4.</a:t>
            </a:r>
            <a:r>
              <a:rPr lang="en-US" b="1" dirty="0" smtClean="0">
                <a:latin typeface="+mn-lt"/>
                <a:ea typeface="Arial" panose="020B0604020202020204" pitchFamily="34" charset="0"/>
                <a:cs typeface="Times New Roman" panose="02020603050405020304" pitchFamily="18" charset="0"/>
              </a:rPr>
              <a:t> </a:t>
            </a:r>
            <a:r>
              <a:rPr lang="en-US" b="1" dirty="0">
                <a:latin typeface="+mn-lt"/>
              </a:rPr>
              <a:t>Structure of pond shore </a:t>
            </a:r>
            <a:endParaRPr lang="en-US" b="1" dirty="0" smtClean="0">
              <a:latin typeface="+mn-lt"/>
            </a:endParaRPr>
          </a:p>
          <a:p>
            <a:pPr algn="ctr">
              <a:spcAft>
                <a:spcPts val="0"/>
              </a:spcAft>
            </a:pPr>
            <a:r>
              <a:rPr lang="en-US" b="1" dirty="0" smtClean="0">
                <a:latin typeface="+mn-lt"/>
              </a:rPr>
              <a:t>of </a:t>
            </a:r>
            <a:r>
              <a:rPr lang="en-US" b="1" dirty="0">
                <a:latin typeface="+mn-lt"/>
              </a:rPr>
              <a:t>the surveyed </a:t>
            </a:r>
            <a:r>
              <a:rPr lang="en-US" b="1" dirty="0" smtClean="0">
                <a:latin typeface="+mn-lt"/>
              </a:rPr>
              <a:t>HHs</a:t>
            </a:r>
            <a:endParaRPr lang="vi-VN" sz="1600" dirty="0">
              <a:effectLst/>
              <a:latin typeface="+mn-lt"/>
              <a:ea typeface="Arial" panose="020B0604020202020204" pitchFamily="34" charset="0"/>
              <a:cs typeface="Times New Roman" panose="02020603050405020304" pitchFamily="18" charset="0"/>
            </a:endParaRPr>
          </a:p>
        </p:txBody>
      </p:sp>
      <p:sp>
        <p:nvSpPr>
          <p:cNvPr id="6" name="Rectangle 5"/>
          <p:cNvSpPr/>
          <p:nvPr/>
        </p:nvSpPr>
        <p:spPr>
          <a:xfrm>
            <a:off x="1154113" y="4736068"/>
            <a:ext cx="2625462" cy="369332"/>
          </a:xfrm>
          <a:prstGeom prst="rect">
            <a:avLst/>
          </a:prstGeom>
        </p:spPr>
        <p:txBody>
          <a:bodyPr wrap="none">
            <a:spAutoFit/>
          </a:bodyPr>
          <a:lstStyle/>
          <a:p>
            <a:r>
              <a:rPr lang="en-US" i="1" dirty="0">
                <a:latin typeface="+mn-lt"/>
              </a:rPr>
              <a:t>Source: Survey data, 2015</a:t>
            </a:r>
            <a:endParaRPr lang="vi-VN" i="1"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4272585243"/>
              </p:ext>
            </p:extLst>
          </p:nvPr>
        </p:nvGraphicFramePr>
        <p:xfrm>
          <a:off x="25399" y="2118517"/>
          <a:ext cx="4241801" cy="2605883"/>
        </p:xfrm>
        <a:graphic>
          <a:graphicData uri="http://schemas.openxmlformats.org/drawingml/2006/table">
            <a:tbl>
              <a:tblPr firstRow="1" firstCol="1" bandRow="1">
                <a:tableStyleId>{5C22544A-7EE6-4342-B048-85BDC9FD1C3A}</a:tableStyleId>
              </a:tblPr>
              <a:tblGrid>
                <a:gridCol w="2977165"/>
                <a:gridCol w="1264636"/>
              </a:tblGrid>
              <a:tr h="372269">
                <a:tc>
                  <a:txBody>
                    <a:bodyPr/>
                    <a:lstStyle/>
                    <a:p>
                      <a:pPr algn="ctr">
                        <a:lnSpc>
                          <a:spcPct val="130000"/>
                        </a:lnSpc>
                        <a:spcAft>
                          <a:spcPts val="0"/>
                        </a:spcAft>
                      </a:pPr>
                      <a:r>
                        <a:rPr lang="en-US" sz="1600" dirty="0">
                          <a:effectLst/>
                        </a:rPr>
                        <a:t>Criteria</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Value</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372269">
                <a:tc>
                  <a:txBody>
                    <a:bodyPr/>
                    <a:lstStyle/>
                    <a:p>
                      <a:pPr algn="just">
                        <a:lnSpc>
                          <a:spcPct val="130000"/>
                        </a:lnSpc>
                        <a:spcAft>
                          <a:spcPts val="0"/>
                        </a:spcAft>
                      </a:pPr>
                      <a:r>
                        <a:rPr lang="en-US" sz="1600" dirty="0">
                          <a:effectLst/>
                        </a:rPr>
                        <a:t>Pond </a:t>
                      </a:r>
                      <a:r>
                        <a:rPr lang="en-US" sz="1600" dirty="0" smtClean="0">
                          <a:effectLst/>
                        </a:rPr>
                        <a:t>depth (m)</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3.98</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372269">
                <a:tc>
                  <a:txBody>
                    <a:bodyPr/>
                    <a:lstStyle/>
                    <a:p>
                      <a:pPr algn="just">
                        <a:lnSpc>
                          <a:spcPct val="130000"/>
                        </a:lnSpc>
                        <a:spcAft>
                          <a:spcPts val="0"/>
                        </a:spcAft>
                      </a:pPr>
                      <a:r>
                        <a:rPr lang="en-US" sz="1600" dirty="0">
                          <a:effectLst/>
                        </a:rPr>
                        <a:t>Pond shore </a:t>
                      </a:r>
                      <a:r>
                        <a:rPr lang="en-US" sz="1600" dirty="0" smtClean="0">
                          <a:effectLst/>
                        </a:rPr>
                        <a:t>structure (%)</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 </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372269">
                <a:tc>
                  <a:txBody>
                    <a:bodyPr/>
                    <a:lstStyle/>
                    <a:p>
                      <a:pPr algn="just">
                        <a:lnSpc>
                          <a:spcPct val="130000"/>
                        </a:lnSpc>
                        <a:spcAft>
                          <a:spcPts val="0"/>
                        </a:spcAft>
                      </a:pPr>
                      <a:r>
                        <a:rPr lang="en-US" sz="1600">
                          <a:effectLst/>
                        </a:rPr>
                        <a:t>   - Brick and cement shoreline</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solidFill>
                            <a:srgbClr val="FF0000"/>
                          </a:solidFill>
                          <a:effectLst/>
                        </a:rPr>
                        <a:t>3.10</a:t>
                      </a:r>
                      <a:endParaRPr lang="vi-VN" sz="1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372269">
                <a:tc>
                  <a:txBody>
                    <a:bodyPr/>
                    <a:lstStyle/>
                    <a:p>
                      <a:pPr algn="just">
                        <a:lnSpc>
                          <a:spcPct val="130000"/>
                        </a:lnSpc>
                        <a:spcAft>
                          <a:spcPts val="0"/>
                        </a:spcAft>
                      </a:pPr>
                      <a:r>
                        <a:rPr lang="en-US" sz="1600">
                          <a:effectLst/>
                        </a:rPr>
                        <a:t>   - Pond shoreline with plants</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solidFill>
                            <a:srgbClr val="FF0000"/>
                          </a:solidFill>
                          <a:effectLst/>
                        </a:rPr>
                        <a:t>78.10</a:t>
                      </a:r>
                      <a:endParaRPr lang="vi-VN" sz="1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372269">
                <a:tc>
                  <a:txBody>
                    <a:bodyPr/>
                    <a:lstStyle/>
                    <a:p>
                      <a:pPr algn="just">
                        <a:lnSpc>
                          <a:spcPct val="130000"/>
                        </a:lnSpc>
                        <a:spcAft>
                          <a:spcPts val="0"/>
                        </a:spcAft>
                      </a:pPr>
                      <a:r>
                        <a:rPr lang="en-US" sz="1600">
                          <a:effectLst/>
                        </a:rPr>
                        <a:t>   - Pond shoreline with plants</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15.60</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372269">
                <a:tc>
                  <a:txBody>
                    <a:bodyPr/>
                    <a:lstStyle/>
                    <a:p>
                      <a:pPr algn="just">
                        <a:lnSpc>
                          <a:spcPct val="130000"/>
                        </a:lnSpc>
                        <a:spcAft>
                          <a:spcPts val="0"/>
                        </a:spcAft>
                      </a:pPr>
                      <a:r>
                        <a:rPr lang="en-US" sz="1600" dirty="0">
                          <a:effectLst/>
                        </a:rPr>
                        <a:t>   - Others</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3.10</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bl>
          </a:graphicData>
        </a:graphic>
      </p:graphicFrame>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8163" y="1489234"/>
            <a:ext cx="4329112" cy="3246834"/>
          </a:xfrm>
          <a:prstGeom prst="rect">
            <a:avLst/>
          </a:prstGeom>
        </p:spPr>
      </p:pic>
      <p:sp>
        <p:nvSpPr>
          <p:cNvPr id="8" name="Rectangle 7"/>
          <p:cNvSpPr/>
          <p:nvPr/>
        </p:nvSpPr>
        <p:spPr>
          <a:xfrm>
            <a:off x="4226719" y="4766846"/>
            <a:ext cx="4572000" cy="338554"/>
          </a:xfrm>
          <a:prstGeom prst="rect">
            <a:avLst/>
          </a:prstGeom>
        </p:spPr>
        <p:txBody>
          <a:bodyPr>
            <a:spAutoFit/>
          </a:bodyPr>
          <a:lstStyle/>
          <a:p>
            <a:pPr algn="ctr"/>
            <a:r>
              <a:rPr lang="vi-VN" sz="1600" b="1" dirty="0">
                <a:latin typeface="+mn-lt"/>
              </a:rPr>
              <a:t>Picture </a:t>
            </a:r>
            <a:r>
              <a:rPr lang="vi-VN" sz="1600" b="1" dirty="0" smtClean="0">
                <a:latin typeface="+mn-lt"/>
              </a:rPr>
              <a:t>2. Pond shoreline with brick and cement</a:t>
            </a:r>
            <a:endParaRPr lang="vi-VN" sz="1600" dirty="0">
              <a:latin typeface="+mn-lt"/>
            </a:endParaRPr>
          </a:p>
        </p:txBody>
      </p:sp>
    </p:spTree>
    <p:extLst>
      <p:ext uri="{BB962C8B-B14F-4D97-AF65-F5344CB8AC3E}">
        <p14:creationId xmlns:p14="http://schemas.microsoft.com/office/powerpoint/2010/main" val="135008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68363"/>
          </a:xfrm>
        </p:spPr>
        <p:txBody>
          <a:bodyPr/>
          <a:lstStyle/>
          <a:p>
            <a:pPr eaLnBrk="1" hangingPunct="1"/>
            <a:r>
              <a:rPr lang="en-US" sz="3200" i="0" dirty="0" smtClean="0">
                <a:solidFill>
                  <a:srgbClr val="000000"/>
                </a:solidFill>
              </a:rPr>
              <a:t>RESEARCH FINDINGS (</a:t>
            </a:r>
            <a:r>
              <a:rPr lang="en-US" sz="3200" i="0" dirty="0" err="1" smtClean="0">
                <a:solidFill>
                  <a:srgbClr val="000000"/>
                </a:solidFill>
              </a:rPr>
              <a:t>cont</a:t>
            </a:r>
            <a:r>
              <a:rPr lang="en-US" sz="3200" i="0" dirty="0" smtClean="0">
                <a:solidFill>
                  <a:srgbClr val="000000"/>
                </a:solidFill>
              </a:rPr>
              <a:t>)</a:t>
            </a:r>
            <a:endParaRPr lang="en-US" sz="32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23563" name="Rectangle 2"/>
          <p:cNvSpPr>
            <a:spLocks noChangeArrowheads="1"/>
          </p:cNvSpPr>
          <p:nvPr/>
        </p:nvSpPr>
        <p:spPr bwMode="auto">
          <a:xfrm>
            <a:off x="2959100" y="4476750"/>
            <a:ext cx="1389063" cy="646113"/>
          </a:xfrm>
          <a:prstGeom prst="rect">
            <a:avLst/>
          </a:prstGeom>
          <a:noFill/>
          <a:ln w="9525">
            <a:noFill/>
            <a:miter lim="800000"/>
            <a:headEnd/>
            <a:tailEnd/>
          </a:ln>
        </p:spPr>
        <p:txBody>
          <a:bodyPr wrap="none">
            <a:spAutoFit/>
          </a:bodyPr>
          <a:lstStyle/>
          <a:p>
            <a:r>
              <a:rPr lang="en-US" dirty="0">
                <a:solidFill>
                  <a:schemeClr val="bg1"/>
                </a:solidFill>
              </a:rPr>
              <a:t>Educational</a:t>
            </a:r>
          </a:p>
          <a:p>
            <a:r>
              <a:rPr lang="en-US" dirty="0">
                <a:solidFill>
                  <a:schemeClr val="bg1"/>
                </a:solidFill>
              </a:rPr>
              <a:t>level</a:t>
            </a:r>
          </a:p>
        </p:txBody>
      </p:sp>
      <p:sp>
        <p:nvSpPr>
          <p:cNvPr id="23565" name="Rectangle 4"/>
          <p:cNvSpPr>
            <a:spLocks noChangeArrowheads="1"/>
          </p:cNvSpPr>
          <p:nvPr/>
        </p:nvSpPr>
        <p:spPr bwMode="auto">
          <a:xfrm>
            <a:off x="7075488" y="4459288"/>
            <a:ext cx="1154112" cy="400050"/>
          </a:xfrm>
          <a:prstGeom prst="rect">
            <a:avLst/>
          </a:prstGeom>
          <a:noFill/>
          <a:ln w="9525">
            <a:noFill/>
            <a:miter lim="800000"/>
            <a:headEnd/>
            <a:tailEnd/>
          </a:ln>
        </p:spPr>
        <p:txBody>
          <a:bodyPr wrap="none">
            <a:spAutoFit/>
          </a:bodyPr>
          <a:lstStyle/>
          <a:p>
            <a:pPr algn="ctr"/>
            <a:r>
              <a:rPr lang="en-US" sz="2000" dirty="0">
                <a:solidFill>
                  <a:schemeClr val="bg1"/>
                </a:solidFill>
              </a:rPr>
              <a:t>Location</a:t>
            </a:r>
          </a:p>
        </p:txBody>
      </p:sp>
      <p:sp>
        <p:nvSpPr>
          <p:cNvPr id="3" name="TextBox 2"/>
          <p:cNvSpPr txBox="1"/>
          <p:nvPr/>
        </p:nvSpPr>
        <p:spPr>
          <a:xfrm>
            <a:off x="-7937" y="5304472"/>
            <a:ext cx="9151937" cy="1400383"/>
          </a:xfrm>
          <a:prstGeom prst="rect">
            <a:avLst/>
          </a:prstGeom>
          <a:noFill/>
        </p:spPr>
        <p:txBody>
          <a:bodyPr wrap="square" rtlCol="0">
            <a:spAutoFit/>
          </a:bodyPr>
          <a:lstStyle/>
          <a:p>
            <a:pPr marL="285750" indent="-285750" algn="just">
              <a:buFont typeface="Wingdings" panose="05000000000000000000" pitchFamily="2" charset="2"/>
              <a:buChar char="v"/>
            </a:pPr>
            <a:r>
              <a:rPr lang="en-US" sz="1700" dirty="0" smtClean="0">
                <a:latin typeface="+mn-lt"/>
              </a:rPr>
              <a:t>HHs apply </a:t>
            </a:r>
            <a:r>
              <a:rPr lang="en-US" sz="1700" dirty="0">
                <a:latin typeface="+mn-lt"/>
              </a:rPr>
              <a:t>the treatment for the bottom layer of pond post-harvesting and before a new culture.</a:t>
            </a:r>
            <a:endParaRPr lang="en-US" sz="1700" dirty="0" smtClean="0">
              <a:latin typeface="+mn-lt"/>
            </a:endParaRPr>
          </a:p>
          <a:p>
            <a:pPr marL="285750" indent="-285750" algn="just">
              <a:buFont typeface="Wingdings" panose="05000000000000000000" pitchFamily="2" charset="2"/>
              <a:buChar char="v"/>
            </a:pPr>
            <a:r>
              <a:rPr lang="en-US" sz="1700" dirty="0" smtClean="0">
                <a:latin typeface="+mn-lt"/>
              </a:rPr>
              <a:t>Absorbing </a:t>
            </a:r>
            <a:r>
              <a:rPr lang="en-US" sz="1700" dirty="0">
                <a:latin typeface="+mn-lt"/>
              </a:rPr>
              <a:t>mud at the bottom layer is an important and almost compulsory measure with 96.9% of households </a:t>
            </a:r>
            <a:r>
              <a:rPr lang="en-US" sz="1700" dirty="0" smtClean="0">
                <a:latin typeface="+mn-lt"/>
              </a:rPr>
              <a:t>practice</a:t>
            </a:r>
          </a:p>
          <a:p>
            <a:pPr marL="285750" indent="-285750" algn="just">
              <a:buFont typeface="Wingdings" panose="05000000000000000000" pitchFamily="2" charset="2"/>
              <a:buChar char="v"/>
            </a:pPr>
            <a:r>
              <a:rPr lang="en-US" sz="1700" dirty="0" smtClean="0">
                <a:latin typeface="+mn-lt"/>
              </a:rPr>
              <a:t>Due </a:t>
            </a:r>
            <a:r>
              <a:rPr lang="en-US" sz="1700" dirty="0">
                <a:latin typeface="+mn-lt"/>
              </a:rPr>
              <a:t>to different shore structure, there is only 62.5% of households applied pond drying after harvesting.</a:t>
            </a:r>
            <a:endParaRPr lang="en-US" sz="1700" dirty="0">
              <a:latin typeface="+mn-lt"/>
            </a:endParaRPr>
          </a:p>
        </p:txBody>
      </p:sp>
      <p:sp>
        <p:nvSpPr>
          <p:cNvPr id="7" name="Text Box 6"/>
          <p:cNvSpPr txBox="1">
            <a:spLocks noChangeArrowheads="1"/>
          </p:cNvSpPr>
          <p:nvPr/>
        </p:nvSpPr>
        <p:spPr bwMode="auto">
          <a:xfrm>
            <a:off x="428625" y="762000"/>
            <a:ext cx="8229600" cy="707866"/>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solidFill>
                <a:latin typeface="+mn-lt"/>
              </a:rPr>
              <a:t>Water quality </a:t>
            </a:r>
            <a:r>
              <a:rPr lang="en-US" sz="2000" b="1" dirty="0" smtClean="0">
                <a:solidFill>
                  <a:schemeClr val="bg1"/>
                </a:solidFill>
                <a:latin typeface="+mn-lt"/>
              </a:rPr>
              <a:t>management in aquaculture Households</a:t>
            </a:r>
          </a:p>
          <a:p>
            <a:pPr lvl="0" algn="ctr"/>
            <a:r>
              <a:rPr lang="en-US" sz="2000" b="1" dirty="0" smtClean="0">
                <a:solidFill>
                  <a:schemeClr val="bg1">
                    <a:lumMod val="95000"/>
                  </a:schemeClr>
                </a:solidFill>
                <a:latin typeface="+mn-lt"/>
              </a:rPr>
              <a:t>3. </a:t>
            </a:r>
            <a:r>
              <a:rPr lang="en-US" sz="2000" b="1" dirty="0">
                <a:solidFill>
                  <a:schemeClr val="bg1">
                    <a:lumMod val="95000"/>
                  </a:schemeClr>
                </a:solidFill>
                <a:latin typeface="+mn-lt"/>
              </a:rPr>
              <a:t>Treatment for the bottom layer of </a:t>
            </a:r>
            <a:r>
              <a:rPr lang="en-US" sz="2000" b="1" dirty="0" smtClean="0">
                <a:solidFill>
                  <a:schemeClr val="bg1">
                    <a:lumMod val="95000"/>
                  </a:schemeClr>
                </a:solidFill>
                <a:latin typeface="+mn-lt"/>
              </a:rPr>
              <a:t>pond</a:t>
            </a:r>
            <a:endParaRPr lang="vi-VN" sz="2000" b="1" dirty="0">
              <a:solidFill>
                <a:schemeClr val="bg1">
                  <a:lumMod val="95000"/>
                </a:schemeClr>
              </a:solidFill>
              <a:latin typeface="+mn-lt"/>
            </a:endParaRPr>
          </a:p>
        </p:txBody>
      </p:sp>
      <p:sp>
        <p:nvSpPr>
          <p:cNvPr id="5" name="Rectangle 4"/>
          <p:cNvSpPr/>
          <p:nvPr/>
        </p:nvSpPr>
        <p:spPr>
          <a:xfrm>
            <a:off x="-228601" y="1563469"/>
            <a:ext cx="4772025" cy="584775"/>
          </a:xfrm>
          <a:prstGeom prst="rect">
            <a:avLst/>
          </a:prstGeom>
        </p:spPr>
        <p:txBody>
          <a:bodyPr wrap="square">
            <a:spAutoFit/>
          </a:bodyPr>
          <a:lstStyle/>
          <a:p>
            <a:pPr algn="ctr">
              <a:spcAft>
                <a:spcPts val="0"/>
              </a:spcAft>
            </a:pPr>
            <a:r>
              <a:rPr lang="en-US" sz="1600" b="1" dirty="0">
                <a:latin typeface="+mn-lt"/>
                <a:ea typeface="Arial" panose="020B0604020202020204" pitchFamily="34" charset="0"/>
                <a:cs typeface="Times New Roman" panose="02020603050405020304" pitchFamily="18" charset="0"/>
              </a:rPr>
              <a:t>Table </a:t>
            </a:r>
            <a:r>
              <a:rPr lang="vi-VN" sz="1600" b="1" dirty="0">
                <a:latin typeface="+mn-lt"/>
                <a:ea typeface="Arial" panose="020B0604020202020204" pitchFamily="34" charset="0"/>
                <a:cs typeface="Times New Roman" panose="02020603050405020304" pitchFamily="18" charset="0"/>
              </a:rPr>
              <a:t>5</a:t>
            </a:r>
            <a:r>
              <a:rPr lang="vi-VN" sz="1600" b="1" dirty="0" smtClean="0">
                <a:latin typeface="+mn-lt"/>
                <a:ea typeface="Arial" panose="020B0604020202020204" pitchFamily="34" charset="0"/>
                <a:cs typeface="Times New Roman" panose="02020603050405020304" pitchFamily="18" charset="0"/>
              </a:rPr>
              <a:t>.</a:t>
            </a:r>
            <a:r>
              <a:rPr lang="en-US" sz="1600" b="1" dirty="0" smtClean="0">
                <a:latin typeface="+mn-lt"/>
                <a:ea typeface="Arial" panose="020B0604020202020204" pitchFamily="34" charset="0"/>
                <a:cs typeface="Times New Roman" panose="02020603050405020304" pitchFamily="18" charset="0"/>
              </a:rPr>
              <a:t> </a:t>
            </a:r>
            <a:r>
              <a:rPr lang="en-US" sz="1600" b="1" dirty="0">
                <a:latin typeface="+mn-lt"/>
              </a:rPr>
              <a:t>Treatment for the bottom layer </a:t>
            </a:r>
            <a:endParaRPr lang="en-US" sz="1600" b="1" dirty="0" smtClean="0">
              <a:latin typeface="+mn-lt"/>
            </a:endParaRPr>
          </a:p>
          <a:p>
            <a:pPr algn="ctr">
              <a:spcAft>
                <a:spcPts val="0"/>
              </a:spcAft>
            </a:pPr>
            <a:r>
              <a:rPr lang="en-US" sz="1600" b="1" dirty="0" smtClean="0">
                <a:latin typeface="+mn-lt"/>
              </a:rPr>
              <a:t>of </a:t>
            </a:r>
            <a:r>
              <a:rPr lang="en-US" sz="1600" b="1" dirty="0">
                <a:latin typeface="+mn-lt"/>
              </a:rPr>
              <a:t>fishpond </a:t>
            </a:r>
            <a:endParaRPr lang="vi-VN" sz="1600" dirty="0">
              <a:effectLst/>
              <a:latin typeface="+mn-lt"/>
              <a:ea typeface="Arial" panose="020B0604020202020204" pitchFamily="34" charset="0"/>
              <a:cs typeface="Times New Roman" panose="02020603050405020304" pitchFamily="18" charset="0"/>
            </a:endParaRPr>
          </a:p>
        </p:txBody>
      </p:sp>
      <p:sp>
        <p:nvSpPr>
          <p:cNvPr id="6" name="Rectangle 5"/>
          <p:cNvSpPr/>
          <p:nvPr/>
        </p:nvSpPr>
        <p:spPr>
          <a:xfrm>
            <a:off x="1154113" y="4888468"/>
            <a:ext cx="2625462" cy="369332"/>
          </a:xfrm>
          <a:prstGeom prst="rect">
            <a:avLst/>
          </a:prstGeom>
        </p:spPr>
        <p:txBody>
          <a:bodyPr wrap="none">
            <a:spAutoFit/>
          </a:bodyPr>
          <a:lstStyle/>
          <a:p>
            <a:r>
              <a:rPr lang="en-US" i="1" dirty="0">
                <a:latin typeface="+mn-lt"/>
              </a:rPr>
              <a:t>Source: Survey data, 2015</a:t>
            </a:r>
            <a:endParaRPr lang="vi-VN" i="1" dirty="0">
              <a:latin typeface="+mn-lt"/>
            </a:endParaRPr>
          </a:p>
        </p:txBody>
      </p:sp>
      <p:sp>
        <p:nvSpPr>
          <p:cNvPr id="8" name="Rectangle 7"/>
          <p:cNvSpPr/>
          <p:nvPr/>
        </p:nvSpPr>
        <p:spPr>
          <a:xfrm>
            <a:off x="4572000" y="4953000"/>
            <a:ext cx="4572000" cy="338554"/>
          </a:xfrm>
          <a:prstGeom prst="rect">
            <a:avLst/>
          </a:prstGeom>
        </p:spPr>
        <p:txBody>
          <a:bodyPr>
            <a:spAutoFit/>
          </a:bodyPr>
          <a:lstStyle/>
          <a:p>
            <a:pPr algn="ctr"/>
            <a:r>
              <a:rPr lang="vi-VN" sz="1600" b="1" dirty="0">
                <a:latin typeface="+mn-lt"/>
              </a:rPr>
              <a:t>Picture </a:t>
            </a:r>
            <a:r>
              <a:rPr lang="vi-VN" sz="1600" b="1" dirty="0">
                <a:latin typeface="+mn-lt"/>
              </a:rPr>
              <a:t>3</a:t>
            </a:r>
            <a:r>
              <a:rPr lang="vi-VN" sz="1600" b="1" dirty="0" smtClean="0">
                <a:latin typeface="+mn-lt"/>
              </a:rPr>
              <a:t>. </a:t>
            </a:r>
            <a:r>
              <a:rPr lang="en-US" sz="1600" b="1" dirty="0">
                <a:latin typeface="+mn-lt"/>
              </a:rPr>
              <a:t>Absorbing mud at the bottom layer</a:t>
            </a:r>
            <a:endParaRPr lang="vi-VN" sz="1600"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852096581"/>
              </p:ext>
            </p:extLst>
          </p:nvPr>
        </p:nvGraphicFramePr>
        <p:xfrm>
          <a:off x="0" y="2216906"/>
          <a:ext cx="4646214" cy="2659894"/>
        </p:xfrm>
        <a:graphic>
          <a:graphicData uri="http://schemas.openxmlformats.org/drawingml/2006/table">
            <a:tbl>
              <a:tblPr firstRow="1" firstCol="1" bandRow="1">
                <a:tableStyleId>{5C22544A-7EE6-4342-B048-85BDC9FD1C3A}</a:tableStyleId>
              </a:tblPr>
              <a:tblGrid>
                <a:gridCol w="2949977"/>
                <a:gridCol w="1696237"/>
              </a:tblGrid>
              <a:tr h="847125">
                <a:tc>
                  <a:txBody>
                    <a:bodyPr/>
                    <a:lstStyle/>
                    <a:p>
                      <a:pPr algn="ctr">
                        <a:lnSpc>
                          <a:spcPct val="100000"/>
                        </a:lnSpc>
                        <a:spcAft>
                          <a:spcPts val="0"/>
                        </a:spcAft>
                      </a:pPr>
                      <a:r>
                        <a:rPr lang="en-US" sz="1600" dirty="0">
                          <a:effectLst/>
                        </a:rPr>
                        <a:t>Criteria</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dirty="0" smtClean="0">
                          <a:effectLst/>
                        </a:rPr>
                        <a:t>HHs </a:t>
                      </a:r>
                      <a:r>
                        <a:rPr lang="en-US" sz="1600" dirty="0">
                          <a:effectLst/>
                        </a:rPr>
                        <a:t>applied the measures (%)</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476946">
                <a:tc>
                  <a:txBody>
                    <a:bodyPr/>
                    <a:lstStyle/>
                    <a:p>
                      <a:pPr algn="just">
                        <a:lnSpc>
                          <a:spcPct val="100000"/>
                        </a:lnSpc>
                        <a:spcAft>
                          <a:spcPts val="0"/>
                        </a:spcAft>
                      </a:pPr>
                      <a:r>
                        <a:rPr lang="en-US" sz="1600" dirty="0" smtClean="0">
                          <a:effectLst/>
                        </a:rPr>
                        <a:t>Pond </a:t>
                      </a:r>
                      <a:r>
                        <a:rPr lang="en-US" sz="1600" dirty="0">
                          <a:effectLst/>
                        </a:rPr>
                        <a:t>drying</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dirty="0">
                          <a:effectLst/>
                        </a:rPr>
                        <a:t>62.5</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543914">
                <a:tc>
                  <a:txBody>
                    <a:bodyPr/>
                    <a:lstStyle/>
                    <a:p>
                      <a:pPr algn="just">
                        <a:lnSpc>
                          <a:spcPct val="100000"/>
                        </a:lnSpc>
                        <a:spcAft>
                          <a:spcPts val="0"/>
                        </a:spcAft>
                      </a:pPr>
                      <a:r>
                        <a:rPr lang="en-US" sz="1600" dirty="0" smtClean="0">
                          <a:effectLst/>
                        </a:rPr>
                        <a:t> Absorbing </a:t>
                      </a:r>
                      <a:r>
                        <a:rPr lang="en-US" sz="1600" dirty="0">
                          <a:effectLst/>
                        </a:rPr>
                        <a:t>mud at the bottom layer </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dirty="0">
                          <a:effectLst/>
                        </a:rPr>
                        <a:t>96.9</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435130">
                <a:tc>
                  <a:txBody>
                    <a:bodyPr/>
                    <a:lstStyle/>
                    <a:p>
                      <a:pPr algn="just">
                        <a:lnSpc>
                          <a:spcPct val="100000"/>
                        </a:lnSpc>
                        <a:spcAft>
                          <a:spcPts val="0"/>
                        </a:spcAft>
                      </a:pPr>
                      <a:r>
                        <a:rPr lang="en-US" sz="1600" dirty="0" smtClean="0">
                          <a:effectLst/>
                        </a:rPr>
                        <a:t>Spreading </a:t>
                      </a:r>
                      <a:r>
                        <a:rPr lang="en-US" sz="1600" dirty="0">
                          <a:effectLst/>
                        </a:rPr>
                        <a:t>lime powder</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dirty="0">
                          <a:effectLst/>
                        </a:rPr>
                        <a:t>93.8</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356779">
                <a:tc>
                  <a:txBody>
                    <a:bodyPr/>
                    <a:lstStyle/>
                    <a:p>
                      <a:pPr algn="just">
                        <a:lnSpc>
                          <a:spcPct val="100000"/>
                        </a:lnSpc>
                        <a:spcAft>
                          <a:spcPts val="0"/>
                        </a:spcAft>
                      </a:pPr>
                      <a:r>
                        <a:rPr lang="en-US" sz="1600" dirty="0" smtClean="0">
                          <a:effectLst/>
                        </a:rPr>
                        <a:t>Other</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dirty="0">
                          <a:effectLst/>
                        </a:rPr>
                        <a:t>71.9</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6138" y="1503203"/>
            <a:ext cx="4419599" cy="3465732"/>
          </a:xfrm>
          <a:prstGeom prst="rect">
            <a:avLst/>
          </a:prstGeom>
        </p:spPr>
      </p:pic>
    </p:spTree>
    <p:extLst>
      <p:ext uri="{BB962C8B-B14F-4D97-AF65-F5344CB8AC3E}">
        <p14:creationId xmlns:p14="http://schemas.microsoft.com/office/powerpoint/2010/main" val="63042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68363"/>
          </a:xfrm>
        </p:spPr>
        <p:txBody>
          <a:bodyPr/>
          <a:lstStyle/>
          <a:p>
            <a:pPr eaLnBrk="1" hangingPunct="1"/>
            <a:r>
              <a:rPr lang="en-US" sz="3200" i="0" dirty="0" smtClean="0">
                <a:solidFill>
                  <a:srgbClr val="000000"/>
                </a:solidFill>
              </a:rPr>
              <a:t>RESEARCH FINDINGS (</a:t>
            </a:r>
            <a:r>
              <a:rPr lang="en-US" sz="3200" i="0" dirty="0" err="1" smtClean="0">
                <a:solidFill>
                  <a:srgbClr val="000000"/>
                </a:solidFill>
              </a:rPr>
              <a:t>cont</a:t>
            </a:r>
            <a:r>
              <a:rPr lang="en-US" sz="3200" i="0" dirty="0" smtClean="0">
                <a:solidFill>
                  <a:srgbClr val="000000"/>
                </a:solidFill>
              </a:rPr>
              <a:t>)</a:t>
            </a:r>
            <a:endParaRPr lang="en-US" sz="32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23563" name="Rectangle 2"/>
          <p:cNvSpPr>
            <a:spLocks noChangeArrowheads="1"/>
          </p:cNvSpPr>
          <p:nvPr/>
        </p:nvSpPr>
        <p:spPr bwMode="auto">
          <a:xfrm>
            <a:off x="2959100" y="4476750"/>
            <a:ext cx="1389063" cy="646113"/>
          </a:xfrm>
          <a:prstGeom prst="rect">
            <a:avLst/>
          </a:prstGeom>
          <a:noFill/>
          <a:ln w="9525">
            <a:noFill/>
            <a:miter lim="800000"/>
            <a:headEnd/>
            <a:tailEnd/>
          </a:ln>
        </p:spPr>
        <p:txBody>
          <a:bodyPr wrap="none">
            <a:spAutoFit/>
          </a:bodyPr>
          <a:lstStyle/>
          <a:p>
            <a:r>
              <a:rPr lang="en-US" dirty="0">
                <a:solidFill>
                  <a:schemeClr val="bg1"/>
                </a:solidFill>
              </a:rPr>
              <a:t>Educational</a:t>
            </a:r>
          </a:p>
          <a:p>
            <a:r>
              <a:rPr lang="en-US" dirty="0">
                <a:solidFill>
                  <a:schemeClr val="bg1"/>
                </a:solidFill>
              </a:rPr>
              <a:t>level</a:t>
            </a:r>
          </a:p>
        </p:txBody>
      </p:sp>
      <p:sp>
        <p:nvSpPr>
          <p:cNvPr id="23565" name="Rectangle 4"/>
          <p:cNvSpPr>
            <a:spLocks noChangeArrowheads="1"/>
          </p:cNvSpPr>
          <p:nvPr/>
        </p:nvSpPr>
        <p:spPr bwMode="auto">
          <a:xfrm>
            <a:off x="7075488" y="4459288"/>
            <a:ext cx="1154112" cy="400050"/>
          </a:xfrm>
          <a:prstGeom prst="rect">
            <a:avLst/>
          </a:prstGeom>
          <a:noFill/>
          <a:ln w="9525">
            <a:noFill/>
            <a:miter lim="800000"/>
            <a:headEnd/>
            <a:tailEnd/>
          </a:ln>
        </p:spPr>
        <p:txBody>
          <a:bodyPr wrap="none">
            <a:spAutoFit/>
          </a:bodyPr>
          <a:lstStyle/>
          <a:p>
            <a:pPr algn="ctr"/>
            <a:r>
              <a:rPr lang="en-US" sz="2000" dirty="0">
                <a:solidFill>
                  <a:schemeClr val="bg1"/>
                </a:solidFill>
              </a:rPr>
              <a:t>Location</a:t>
            </a:r>
          </a:p>
        </p:txBody>
      </p:sp>
      <p:sp>
        <p:nvSpPr>
          <p:cNvPr id="3" name="TextBox 2"/>
          <p:cNvSpPr txBox="1"/>
          <p:nvPr/>
        </p:nvSpPr>
        <p:spPr>
          <a:xfrm>
            <a:off x="-7937" y="4953000"/>
            <a:ext cx="9151937" cy="1815882"/>
          </a:xfrm>
          <a:prstGeom prst="rect">
            <a:avLst/>
          </a:prstGeom>
          <a:noFill/>
        </p:spPr>
        <p:txBody>
          <a:bodyPr wrap="square" rtlCol="0">
            <a:spAutoFit/>
          </a:bodyPr>
          <a:lstStyle/>
          <a:p>
            <a:pPr marL="285750" indent="-285750" algn="just">
              <a:buFont typeface="Wingdings" panose="05000000000000000000" pitchFamily="2" charset="2"/>
              <a:buChar char="v"/>
            </a:pPr>
            <a:r>
              <a:rPr lang="en-US" sz="1600" dirty="0" smtClean="0">
                <a:latin typeface="+mn-lt"/>
              </a:rPr>
              <a:t>HHs </a:t>
            </a:r>
            <a:r>
              <a:rPr lang="en-US" sz="1600" dirty="0">
                <a:latin typeface="+mn-lt"/>
              </a:rPr>
              <a:t>are concerned much about the fish density. 84.4% of households are interested in pond water quality; 81.3% of surveyed households believe that risk of disease is a determinant factor for considering the fish density. </a:t>
            </a:r>
            <a:endParaRPr lang="en-US" sz="1600" dirty="0" smtClean="0">
              <a:latin typeface="+mn-lt"/>
            </a:endParaRPr>
          </a:p>
          <a:p>
            <a:pPr marL="285750" indent="-285750" algn="just">
              <a:buFont typeface="Wingdings" panose="05000000000000000000" pitchFamily="2" charset="2"/>
              <a:buChar char="v"/>
            </a:pPr>
            <a:r>
              <a:rPr lang="en-US" sz="1600" dirty="0">
                <a:latin typeface="+mn-lt"/>
              </a:rPr>
              <a:t>Measures used by households that show high efficiency in water management are the selection of foods, food intake, times per day, and feed </a:t>
            </a:r>
            <a:r>
              <a:rPr lang="en-US" sz="1600" dirty="0" smtClean="0">
                <a:latin typeface="+mn-lt"/>
              </a:rPr>
              <a:t>schedule.</a:t>
            </a:r>
          </a:p>
          <a:p>
            <a:pPr marL="285750" indent="-285750" algn="just">
              <a:buFont typeface="Wingdings" panose="05000000000000000000" pitchFamily="2" charset="2"/>
              <a:buChar char="v"/>
            </a:pPr>
            <a:r>
              <a:rPr lang="en-US" sz="1600" dirty="0">
                <a:latin typeface="+mn-lt"/>
              </a:rPr>
              <a:t>Households use commercial foods in pellet form, floating on the pond surface in a short time that are originated from company's shares, Stork, South Vietnam, Vietnam </a:t>
            </a:r>
            <a:r>
              <a:rPr lang="en-US" sz="1600" dirty="0" err="1">
                <a:latin typeface="+mn-lt"/>
              </a:rPr>
              <a:t>Thang</a:t>
            </a:r>
            <a:r>
              <a:rPr lang="en-US" sz="1600" dirty="0">
                <a:latin typeface="+mn-lt"/>
              </a:rPr>
              <a:t>, </a:t>
            </a:r>
            <a:r>
              <a:rPr lang="en-US" sz="1600" dirty="0" err="1">
                <a:latin typeface="+mn-lt"/>
              </a:rPr>
              <a:t>GreenFeed</a:t>
            </a:r>
            <a:r>
              <a:rPr lang="en-US" sz="1600" dirty="0">
                <a:latin typeface="+mn-lt"/>
              </a:rPr>
              <a:t>.</a:t>
            </a:r>
            <a:endParaRPr lang="en-US" sz="1700" dirty="0">
              <a:latin typeface="+mn-lt"/>
            </a:endParaRPr>
          </a:p>
        </p:txBody>
      </p:sp>
      <p:sp>
        <p:nvSpPr>
          <p:cNvPr id="7" name="Text Box 6"/>
          <p:cNvSpPr txBox="1">
            <a:spLocks noChangeArrowheads="1"/>
          </p:cNvSpPr>
          <p:nvPr/>
        </p:nvSpPr>
        <p:spPr bwMode="auto">
          <a:xfrm>
            <a:off x="0" y="762000"/>
            <a:ext cx="9143999" cy="707866"/>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solidFill>
                <a:latin typeface="+mn-lt"/>
              </a:rPr>
              <a:t>Water quality </a:t>
            </a:r>
            <a:r>
              <a:rPr lang="en-US" sz="2000" b="1" dirty="0" smtClean="0">
                <a:solidFill>
                  <a:schemeClr val="bg1"/>
                </a:solidFill>
                <a:latin typeface="+mn-lt"/>
              </a:rPr>
              <a:t>management in aquaculture Households</a:t>
            </a:r>
          </a:p>
          <a:p>
            <a:pPr lvl="0" algn="ctr"/>
            <a:r>
              <a:rPr lang="en-US" sz="2000" b="1" dirty="0">
                <a:solidFill>
                  <a:schemeClr val="bg1">
                    <a:lumMod val="95000"/>
                  </a:schemeClr>
                </a:solidFill>
                <a:latin typeface="+mn-lt"/>
              </a:rPr>
              <a:t>4</a:t>
            </a:r>
            <a:r>
              <a:rPr lang="en-US" sz="2000" b="1" dirty="0" smtClean="0">
                <a:solidFill>
                  <a:schemeClr val="bg1">
                    <a:lumMod val="95000"/>
                  </a:schemeClr>
                </a:solidFill>
                <a:latin typeface="+mn-lt"/>
              </a:rPr>
              <a:t>. Selection of fish density and feed style</a:t>
            </a:r>
            <a:endParaRPr lang="vi-VN" sz="2000" b="1" dirty="0">
              <a:solidFill>
                <a:schemeClr val="bg1">
                  <a:lumMod val="95000"/>
                </a:schemeClr>
              </a:solidFill>
              <a:latin typeface="+mn-lt"/>
            </a:endParaRPr>
          </a:p>
        </p:txBody>
      </p:sp>
      <p:sp>
        <p:nvSpPr>
          <p:cNvPr id="5" name="Rectangle 4"/>
          <p:cNvSpPr/>
          <p:nvPr/>
        </p:nvSpPr>
        <p:spPr>
          <a:xfrm>
            <a:off x="-115887" y="4690646"/>
            <a:ext cx="4772025" cy="338554"/>
          </a:xfrm>
          <a:prstGeom prst="rect">
            <a:avLst/>
          </a:prstGeom>
        </p:spPr>
        <p:txBody>
          <a:bodyPr wrap="square">
            <a:spAutoFit/>
          </a:bodyPr>
          <a:lstStyle/>
          <a:p>
            <a:pPr algn="ctr">
              <a:spcAft>
                <a:spcPts val="0"/>
              </a:spcAft>
            </a:pPr>
            <a:r>
              <a:rPr lang="en-US" sz="1600" b="1" dirty="0" smtClean="0">
                <a:latin typeface="+mn-lt"/>
                <a:ea typeface="Arial" panose="020B0604020202020204" pitchFamily="34" charset="0"/>
                <a:cs typeface="Times New Roman" panose="02020603050405020304" pitchFamily="18" charset="0"/>
              </a:rPr>
              <a:t>Figure </a:t>
            </a:r>
            <a:r>
              <a:rPr lang="vi-VN" sz="1600" b="1" dirty="0" smtClean="0">
                <a:latin typeface="+mn-lt"/>
                <a:ea typeface="Arial" panose="020B0604020202020204" pitchFamily="34" charset="0"/>
                <a:cs typeface="Times New Roman" panose="02020603050405020304" pitchFamily="18" charset="0"/>
              </a:rPr>
              <a:t>4.</a:t>
            </a:r>
            <a:r>
              <a:rPr lang="en-US" sz="1600" b="1" dirty="0" smtClean="0">
                <a:latin typeface="+mn-lt"/>
                <a:ea typeface="Arial" panose="020B0604020202020204" pitchFamily="34" charset="0"/>
                <a:cs typeface="Times New Roman" panose="02020603050405020304" pitchFamily="18" charset="0"/>
              </a:rPr>
              <a:t> Selection of feed style</a:t>
            </a:r>
            <a:endParaRPr lang="en-US" sz="1600" b="1" dirty="0" smtClean="0">
              <a:latin typeface="+mn-lt"/>
            </a:endParaRPr>
          </a:p>
        </p:txBody>
      </p:sp>
      <p:sp>
        <p:nvSpPr>
          <p:cNvPr id="8" name="Rectangle 7"/>
          <p:cNvSpPr/>
          <p:nvPr/>
        </p:nvSpPr>
        <p:spPr>
          <a:xfrm>
            <a:off x="4572000" y="4690646"/>
            <a:ext cx="4572000" cy="338554"/>
          </a:xfrm>
          <a:prstGeom prst="rect">
            <a:avLst/>
          </a:prstGeom>
        </p:spPr>
        <p:txBody>
          <a:bodyPr>
            <a:spAutoFit/>
          </a:bodyPr>
          <a:lstStyle/>
          <a:p>
            <a:pPr algn="ctr"/>
            <a:r>
              <a:rPr lang="vi-VN" sz="1600" b="1" dirty="0">
                <a:latin typeface="+mn-lt"/>
              </a:rPr>
              <a:t>Picture </a:t>
            </a:r>
            <a:r>
              <a:rPr lang="vi-VN" sz="1600" b="1" dirty="0" smtClean="0">
                <a:latin typeface="+mn-lt"/>
              </a:rPr>
              <a:t>4. A type of fish food</a:t>
            </a:r>
            <a:endParaRPr lang="vi-VN" sz="1600" b="1" dirty="0">
              <a:latin typeface="+mn-lt"/>
            </a:endParaRPr>
          </a:p>
        </p:txBody>
      </p:sp>
      <p:graphicFrame>
        <p:nvGraphicFramePr>
          <p:cNvPr id="13" name="Chart 12"/>
          <p:cNvGraphicFramePr>
            <a:graphicFrameLocks/>
          </p:cNvGraphicFramePr>
          <p:nvPr>
            <p:extLst>
              <p:ext uri="{D42A27DB-BD31-4B8C-83A1-F6EECF244321}">
                <p14:modId xmlns:p14="http://schemas.microsoft.com/office/powerpoint/2010/main" val="2257327398"/>
              </p:ext>
            </p:extLst>
          </p:nvPr>
        </p:nvGraphicFramePr>
        <p:xfrm>
          <a:off x="76200" y="1503203"/>
          <a:ext cx="4515644" cy="315611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6889" y="1502062"/>
            <a:ext cx="4499649" cy="3170963"/>
          </a:xfrm>
          <a:prstGeom prst="rect">
            <a:avLst/>
          </a:prstGeom>
        </p:spPr>
      </p:pic>
    </p:spTree>
    <p:extLst>
      <p:ext uri="{BB962C8B-B14F-4D97-AF65-F5344CB8AC3E}">
        <p14:creationId xmlns:p14="http://schemas.microsoft.com/office/powerpoint/2010/main" val="300265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68363"/>
          </a:xfrm>
        </p:spPr>
        <p:txBody>
          <a:bodyPr/>
          <a:lstStyle/>
          <a:p>
            <a:pPr eaLnBrk="1" hangingPunct="1"/>
            <a:r>
              <a:rPr lang="en-US" sz="3200" i="0" dirty="0" smtClean="0">
                <a:solidFill>
                  <a:srgbClr val="000000"/>
                </a:solidFill>
              </a:rPr>
              <a:t>RESEARCH FINDINGS (</a:t>
            </a:r>
            <a:r>
              <a:rPr lang="en-US" sz="3200" i="0" dirty="0" err="1" smtClean="0">
                <a:solidFill>
                  <a:srgbClr val="000000"/>
                </a:solidFill>
              </a:rPr>
              <a:t>cont</a:t>
            </a:r>
            <a:r>
              <a:rPr lang="en-US" sz="3200" i="0" dirty="0" smtClean="0">
                <a:solidFill>
                  <a:srgbClr val="000000"/>
                </a:solidFill>
              </a:rPr>
              <a:t>)</a:t>
            </a:r>
            <a:endParaRPr lang="en-US" sz="32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23563" name="Rectangle 2"/>
          <p:cNvSpPr>
            <a:spLocks noChangeArrowheads="1"/>
          </p:cNvSpPr>
          <p:nvPr/>
        </p:nvSpPr>
        <p:spPr bwMode="auto">
          <a:xfrm>
            <a:off x="2959100" y="4476750"/>
            <a:ext cx="1389063" cy="646113"/>
          </a:xfrm>
          <a:prstGeom prst="rect">
            <a:avLst/>
          </a:prstGeom>
          <a:noFill/>
          <a:ln w="9525">
            <a:noFill/>
            <a:miter lim="800000"/>
            <a:headEnd/>
            <a:tailEnd/>
          </a:ln>
        </p:spPr>
        <p:txBody>
          <a:bodyPr wrap="none">
            <a:spAutoFit/>
          </a:bodyPr>
          <a:lstStyle/>
          <a:p>
            <a:r>
              <a:rPr lang="en-US" dirty="0">
                <a:solidFill>
                  <a:schemeClr val="bg1"/>
                </a:solidFill>
              </a:rPr>
              <a:t>Educational</a:t>
            </a:r>
          </a:p>
          <a:p>
            <a:r>
              <a:rPr lang="en-US" dirty="0">
                <a:solidFill>
                  <a:schemeClr val="bg1"/>
                </a:solidFill>
              </a:rPr>
              <a:t>level</a:t>
            </a:r>
          </a:p>
        </p:txBody>
      </p:sp>
      <p:sp>
        <p:nvSpPr>
          <p:cNvPr id="23565" name="Rectangle 4"/>
          <p:cNvSpPr>
            <a:spLocks noChangeArrowheads="1"/>
          </p:cNvSpPr>
          <p:nvPr/>
        </p:nvSpPr>
        <p:spPr bwMode="auto">
          <a:xfrm>
            <a:off x="7075488" y="4459288"/>
            <a:ext cx="1154112" cy="400050"/>
          </a:xfrm>
          <a:prstGeom prst="rect">
            <a:avLst/>
          </a:prstGeom>
          <a:noFill/>
          <a:ln w="9525">
            <a:noFill/>
            <a:miter lim="800000"/>
            <a:headEnd/>
            <a:tailEnd/>
          </a:ln>
        </p:spPr>
        <p:txBody>
          <a:bodyPr wrap="none">
            <a:spAutoFit/>
          </a:bodyPr>
          <a:lstStyle/>
          <a:p>
            <a:pPr algn="ctr"/>
            <a:r>
              <a:rPr lang="en-US" sz="2000" dirty="0">
                <a:solidFill>
                  <a:schemeClr val="bg1"/>
                </a:solidFill>
              </a:rPr>
              <a:t>Location</a:t>
            </a:r>
          </a:p>
        </p:txBody>
      </p:sp>
      <p:sp>
        <p:nvSpPr>
          <p:cNvPr id="3" name="TextBox 2"/>
          <p:cNvSpPr txBox="1"/>
          <p:nvPr/>
        </p:nvSpPr>
        <p:spPr>
          <a:xfrm>
            <a:off x="6261100" y="1752600"/>
            <a:ext cx="2882901" cy="4524315"/>
          </a:xfrm>
          <a:prstGeom prst="rect">
            <a:avLst/>
          </a:prstGeom>
          <a:noFill/>
        </p:spPr>
        <p:txBody>
          <a:bodyPr wrap="square" rtlCol="0">
            <a:spAutoFit/>
          </a:bodyPr>
          <a:lstStyle/>
          <a:p>
            <a:pPr marL="285750" indent="-285750" algn="just">
              <a:buFont typeface="Wingdings" panose="05000000000000000000" pitchFamily="2" charset="2"/>
              <a:buChar char="v"/>
            </a:pPr>
            <a:r>
              <a:rPr lang="en-US" sz="1600" dirty="0">
                <a:latin typeface="+mn-lt"/>
              </a:rPr>
              <a:t>Farmers check pond and decide to change the water from 1 to 2 times a day, depending on the quality of water in the pond</a:t>
            </a:r>
            <a:r>
              <a:rPr lang="en-US" sz="1600" dirty="0" smtClean="0">
                <a:latin typeface="+mn-lt"/>
              </a:rPr>
              <a:t>.</a:t>
            </a:r>
          </a:p>
          <a:p>
            <a:pPr marL="285750" indent="-285750" algn="just">
              <a:buFont typeface="Wingdings" panose="05000000000000000000" pitchFamily="2" charset="2"/>
              <a:buChar char="v"/>
            </a:pPr>
            <a:r>
              <a:rPr lang="en-US" sz="1600" dirty="0">
                <a:latin typeface="+mn-lt"/>
              </a:rPr>
              <a:t>The proportion of changed water varies from 40-50% of total water volume of the </a:t>
            </a:r>
            <a:r>
              <a:rPr lang="en-US" sz="1600" dirty="0" smtClean="0">
                <a:latin typeface="+mn-lt"/>
              </a:rPr>
              <a:t>pond</a:t>
            </a:r>
          </a:p>
          <a:p>
            <a:pPr marL="285750" indent="-285750" algn="just">
              <a:buFont typeface="Wingdings" panose="05000000000000000000" pitchFamily="2" charset="2"/>
              <a:buChar char="v"/>
            </a:pPr>
            <a:r>
              <a:rPr lang="en-US" sz="1600" dirty="0" smtClean="0">
                <a:latin typeface="+mn-lt"/>
              </a:rPr>
              <a:t>81.3</a:t>
            </a:r>
            <a:r>
              <a:rPr lang="en-US" sz="1600" dirty="0">
                <a:latin typeface="+mn-lt"/>
              </a:rPr>
              <a:t>% of </a:t>
            </a:r>
            <a:r>
              <a:rPr lang="en-US" sz="1600" dirty="0" smtClean="0">
                <a:latin typeface="+mn-lt"/>
              </a:rPr>
              <a:t>HHs </a:t>
            </a:r>
            <a:r>
              <a:rPr lang="en-US" sz="1600" dirty="0">
                <a:latin typeface="+mn-lt"/>
              </a:rPr>
              <a:t>practice recurring, 28.1% change the water as strange smell presents in the pond water, 21.9% </a:t>
            </a:r>
            <a:r>
              <a:rPr lang="en-US" sz="1600" dirty="0" smtClean="0">
                <a:latin typeface="+mn-lt"/>
              </a:rPr>
              <a:t>HHs </a:t>
            </a:r>
            <a:r>
              <a:rPr lang="en-US" sz="1600" dirty="0">
                <a:latin typeface="+mn-lt"/>
              </a:rPr>
              <a:t>change in clean water supplies; 37.5 % will change based on the strange water color, and 28.1% do it when fish in the pond die.</a:t>
            </a:r>
            <a:endParaRPr lang="en-US" sz="1600" dirty="0">
              <a:latin typeface="+mn-lt"/>
            </a:endParaRPr>
          </a:p>
        </p:txBody>
      </p:sp>
      <p:sp>
        <p:nvSpPr>
          <p:cNvPr id="7" name="Text Box 6"/>
          <p:cNvSpPr txBox="1">
            <a:spLocks noChangeArrowheads="1"/>
          </p:cNvSpPr>
          <p:nvPr/>
        </p:nvSpPr>
        <p:spPr bwMode="auto">
          <a:xfrm>
            <a:off x="0" y="685800"/>
            <a:ext cx="9144000" cy="707866"/>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solidFill>
                <a:latin typeface="+mn-lt"/>
              </a:rPr>
              <a:t>Water quality </a:t>
            </a:r>
            <a:r>
              <a:rPr lang="en-US" sz="2000" b="1" dirty="0" smtClean="0">
                <a:solidFill>
                  <a:schemeClr val="bg1"/>
                </a:solidFill>
                <a:latin typeface="+mn-lt"/>
              </a:rPr>
              <a:t>management in aquaculture Households</a:t>
            </a:r>
          </a:p>
          <a:p>
            <a:pPr lvl="0" algn="ctr"/>
            <a:r>
              <a:rPr lang="en-US" sz="2000" b="1" dirty="0">
                <a:solidFill>
                  <a:schemeClr val="bg1"/>
                </a:solidFill>
                <a:latin typeface="+mn-lt"/>
              </a:rPr>
              <a:t>5</a:t>
            </a:r>
            <a:r>
              <a:rPr lang="en-US" sz="2000" b="1" dirty="0" smtClean="0">
                <a:solidFill>
                  <a:schemeClr val="bg1"/>
                </a:solidFill>
                <a:latin typeface="+mn-lt"/>
              </a:rPr>
              <a:t>. </a:t>
            </a:r>
            <a:r>
              <a:rPr lang="en-US" sz="2000" b="1" dirty="0" smtClean="0">
                <a:solidFill>
                  <a:schemeClr val="bg1"/>
                </a:solidFill>
                <a:latin typeface="+mn-lt"/>
              </a:rPr>
              <a:t>Selection </a:t>
            </a:r>
            <a:r>
              <a:rPr lang="en-US" sz="2000" b="1" dirty="0">
                <a:solidFill>
                  <a:schemeClr val="bg1"/>
                </a:solidFill>
                <a:latin typeface="+mn-lt"/>
              </a:rPr>
              <a:t>of water supply for </a:t>
            </a:r>
            <a:r>
              <a:rPr lang="en-US" sz="2000" b="1" dirty="0" smtClean="0">
                <a:solidFill>
                  <a:schemeClr val="bg1"/>
                </a:solidFill>
                <a:latin typeface="+mn-lt"/>
              </a:rPr>
              <a:t>fishpond</a:t>
            </a:r>
            <a:r>
              <a:rPr lang="en-US" sz="2000" b="1" dirty="0" smtClean="0">
                <a:solidFill>
                  <a:schemeClr val="bg1"/>
                </a:solidFill>
                <a:latin typeface="+mn-lt"/>
              </a:rPr>
              <a:t> </a:t>
            </a:r>
            <a:endParaRPr lang="vi-VN" sz="2000" dirty="0">
              <a:solidFill>
                <a:schemeClr val="bg1"/>
              </a:solidFill>
              <a:latin typeface="+mn-lt"/>
            </a:endParaRPr>
          </a:p>
        </p:txBody>
      </p:sp>
      <p:sp>
        <p:nvSpPr>
          <p:cNvPr id="5" name="Rectangle 4"/>
          <p:cNvSpPr/>
          <p:nvPr/>
        </p:nvSpPr>
        <p:spPr>
          <a:xfrm>
            <a:off x="-133350" y="1393666"/>
            <a:ext cx="6394450" cy="458176"/>
          </a:xfrm>
          <a:prstGeom prst="rect">
            <a:avLst/>
          </a:prstGeom>
        </p:spPr>
        <p:txBody>
          <a:bodyPr wrap="square">
            <a:spAutoFit/>
          </a:bodyPr>
          <a:lstStyle/>
          <a:p>
            <a:pPr algn="ctr">
              <a:lnSpc>
                <a:spcPct val="130000"/>
              </a:lnSpc>
              <a:spcAft>
                <a:spcPts val="0"/>
              </a:spcAft>
            </a:pPr>
            <a:r>
              <a:rPr lang="en-US" b="1" dirty="0">
                <a:latin typeface="Times New Roman" panose="02020603050405020304" pitchFamily="18" charset="0"/>
                <a:ea typeface="Arial" panose="020B0604020202020204" pitchFamily="34" charset="0"/>
                <a:cs typeface="Times New Roman" panose="02020603050405020304" pitchFamily="18" charset="0"/>
              </a:rPr>
              <a:t>Table </a:t>
            </a:r>
            <a:r>
              <a:rPr lang="vi-VN" b="1" dirty="0" smtClean="0">
                <a:latin typeface="Times New Roman" panose="02020603050405020304" pitchFamily="18" charset="0"/>
                <a:ea typeface="Arial" panose="020B0604020202020204" pitchFamily="34" charset="0"/>
                <a:cs typeface="Times New Roman" panose="02020603050405020304" pitchFamily="18" charset="0"/>
              </a:rPr>
              <a:t>6.</a:t>
            </a:r>
            <a:r>
              <a:rPr lang="en-US" b="1" dirty="0" smtClean="0">
                <a:latin typeface="Times New Roman" panose="02020603050405020304" pitchFamily="18" charset="0"/>
                <a:ea typeface="Arial" panose="020B0604020202020204" pitchFamily="34" charset="0"/>
                <a:cs typeface="Times New Roman" panose="02020603050405020304" pitchFamily="18" charset="0"/>
              </a:rPr>
              <a:t> Active preparation for supply water for the pond </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3200400" y="6400800"/>
            <a:ext cx="2625462" cy="277485"/>
          </a:xfrm>
          <a:prstGeom prst="rect">
            <a:avLst/>
          </a:prstGeom>
        </p:spPr>
        <p:txBody>
          <a:bodyPr wrap="none">
            <a:spAutoFit/>
          </a:bodyPr>
          <a:lstStyle/>
          <a:p>
            <a:r>
              <a:rPr lang="en-US" i="1" dirty="0">
                <a:latin typeface="+mn-lt"/>
              </a:rPr>
              <a:t>Source: Survey data, 2015</a:t>
            </a:r>
            <a:endParaRPr lang="vi-VN" i="1"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2637942149"/>
              </p:ext>
            </p:extLst>
          </p:nvPr>
        </p:nvGraphicFramePr>
        <p:xfrm>
          <a:off x="50800" y="1840992"/>
          <a:ext cx="6273800" cy="4559808"/>
        </p:xfrm>
        <a:graphic>
          <a:graphicData uri="http://schemas.openxmlformats.org/drawingml/2006/table">
            <a:tbl>
              <a:tblPr firstRow="1" firstCol="1" bandRow="1">
                <a:tableStyleId>{5C22544A-7EE6-4342-B048-85BDC9FD1C3A}</a:tableStyleId>
              </a:tblPr>
              <a:tblGrid>
                <a:gridCol w="4088934"/>
                <a:gridCol w="2184866"/>
              </a:tblGrid>
              <a:tr h="121285">
                <a:tc>
                  <a:txBody>
                    <a:bodyPr/>
                    <a:lstStyle/>
                    <a:p>
                      <a:pPr algn="ctr">
                        <a:lnSpc>
                          <a:spcPct val="110000"/>
                        </a:lnSpc>
                        <a:spcAft>
                          <a:spcPts val="0"/>
                        </a:spcAft>
                      </a:pPr>
                      <a:r>
                        <a:rPr lang="en-US" sz="1700" dirty="0">
                          <a:effectLst/>
                          <a:latin typeface="+mn-lt"/>
                        </a:rPr>
                        <a:t>Criteria</a:t>
                      </a:r>
                      <a:endParaRPr lang="vi-VN" sz="1700"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dirty="0" smtClean="0">
                          <a:effectLst/>
                          <a:latin typeface="+mn-lt"/>
                        </a:rPr>
                        <a:t>HHs </a:t>
                      </a:r>
                      <a:r>
                        <a:rPr lang="en-US" sz="1700" dirty="0">
                          <a:effectLst/>
                          <a:latin typeface="+mn-lt"/>
                        </a:rPr>
                        <a:t>rate (%)</a:t>
                      </a:r>
                      <a:endParaRPr lang="vi-VN" sz="1700" dirty="0">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algn="just">
                        <a:lnSpc>
                          <a:spcPct val="110000"/>
                        </a:lnSpc>
                        <a:spcAft>
                          <a:spcPts val="0"/>
                        </a:spcAft>
                      </a:pPr>
                      <a:r>
                        <a:rPr lang="en-US" sz="1700" dirty="0">
                          <a:effectLst/>
                          <a:latin typeface="+mn-lt"/>
                        </a:rPr>
                        <a:t>Check the quality of intake water</a:t>
                      </a:r>
                      <a:endParaRPr lang="vi-VN" sz="1700"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US" sz="1700">
                          <a:effectLst/>
                          <a:latin typeface="+mn-lt"/>
                        </a:rPr>
                        <a:t> </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indent="762000" algn="just">
                        <a:lnSpc>
                          <a:spcPct val="110000"/>
                        </a:lnSpc>
                        <a:spcAft>
                          <a:spcPts val="0"/>
                        </a:spcAft>
                      </a:pPr>
                      <a:r>
                        <a:rPr lang="en-US" sz="1700">
                          <a:effectLst/>
                          <a:latin typeface="+mn-lt"/>
                        </a:rPr>
                        <a:t>-         Yes</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a:effectLst/>
                          <a:latin typeface="+mn-lt"/>
                        </a:rPr>
                        <a:t>65.6</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indent="762000" algn="just">
                        <a:lnSpc>
                          <a:spcPct val="110000"/>
                        </a:lnSpc>
                        <a:spcAft>
                          <a:spcPts val="0"/>
                        </a:spcAft>
                      </a:pPr>
                      <a:r>
                        <a:rPr lang="en-US" sz="1700">
                          <a:effectLst/>
                          <a:latin typeface="+mn-lt"/>
                        </a:rPr>
                        <a:t>-         No</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a:effectLst/>
                          <a:latin typeface="+mn-lt"/>
                        </a:rPr>
                        <a:t>34.4</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algn="just">
                        <a:lnSpc>
                          <a:spcPct val="110000"/>
                        </a:lnSpc>
                        <a:spcAft>
                          <a:spcPts val="0"/>
                        </a:spcAft>
                      </a:pPr>
                      <a:r>
                        <a:rPr lang="en-US" sz="1700">
                          <a:effectLst/>
                          <a:latin typeface="+mn-lt"/>
                        </a:rPr>
                        <a:t>Checking measures </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0000"/>
                        </a:lnSpc>
                      </a:pPr>
                      <a:endParaRPr lang="vi-VN" sz="1700">
                        <a:effectLst/>
                        <a:latin typeface="+mn-lt"/>
                        <a:cs typeface="Times New Roman" panose="02020603050405020304" pitchFamily="18" charset="0"/>
                      </a:endParaRPr>
                    </a:p>
                  </a:txBody>
                  <a:tcPr marL="68580" marR="68580" marT="0" marB="0" anchor="ctr"/>
                </a:tc>
              </a:tr>
              <a:tr h="105410">
                <a:tc>
                  <a:txBody>
                    <a:bodyPr/>
                    <a:lstStyle/>
                    <a:p>
                      <a:pPr indent="762000" algn="just">
                        <a:lnSpc>
                          <a:spcPct val="110000"/>
                        </a:lnSpc>
                        <a:spcAft>
                          <a:spcPts val="0"/>
                        </a:spcAft>
                      </a:pPr>
                      <a:r>
                        <a:rPr lang="en-US" sz="1700">
                          <a:effectLst/>
                          <a:latin typeface="+mn-lt"/>
                        </a:rPr>
                        <a:t>-         Visual observation</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dirty="0">
                          <a:effectLst/>
                          <a:latin typeface="+mn-lt"/>
                        </a:rPr>
                        <a:t>43.8</a:t>
                      </a:r>
                      <a:endParaRPr lang="vi-VN" sz="1700" dirty="0">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indent="762000" algn="just">
                        <a:lnSpc>
                          <a:spcPct val="110000"/>
                        </a:lnSpc>
                        <a:spcAft>
                          <a:spcPts val="0"/>
                        </a:spcAft>
                      </a:pPr>
                      <a:r>
                        <a:rPr lang="en-US" sz="1700">
                          <a:effectLst/>
                          <a:latin typeface="+mn-lt"/>
                        </a:rPr>
                        <a:t>-         Testing machines</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a:effectLst/>
                          <a:latin typeface="+mn-lt"/>
                        </a:rPr>
                        <a:t>6.3</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indent="762000" algn="just">
                        <a:lnSpc>
                          <a:spcPct val="110000"/>
                        </a:lnSpc>
                        <a:spcAft>
                          <a:spcPts val="0"/>
                        </a:spcAft>
                      </a:pPr>
                      <a:r>
                        <a:rPr lang="en-US" sz="1700" dirty="0">
                          <a:effectLst/>
                          <a:latin typeface="+mn-lt"/>
                        </a:rPr>
                        <a:t>-         Other</a:t>
                      </a:r>
                      <a:endParaRPr lang="vi-VN" sz="1700"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a:effectLst/>
                          <a:latin typeface="+mn-lt"/>
                        </a:rPr>
                        <a:t>15.6</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algn="just">
                        <a:lnSpc>
                          <a:spcPct val="110000"/>
                        </a:lnSpc>
                        <a:spcAft>
                          <a:spcPts val="0"/>
                        </a:spcAft>
                      </a:pPr>
                      <a:r>
                        <a:rPr lang="en-US" sz="1700">
                          <a:effectLst/>
                          <a:latin typeface="+mn-lt"/>
                        </a:rPr>
                        <a:t>Schedule of water change</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0000"/>
                        </a:lnSpc>
                      </a:pPr>
                      <a:endParaRPr lang="vi-VN" sz="1700">
                        <a:effectLst/>
                        <a:latin typeface="+mn-lt"/>
                        <a:cs typeface="Times New Roman" panose="02020603050405020304" pitchFamily="18" charset="0"/>
                      </a:endParaRPr>
                    </a:p>
                  </a:txBody>
                  <a:tcPr marL="68580" marR="68580" marT="0" marB="0" anchor="ctr"/>
                </a:tc>
              </a:tr>
              <a:tr h="105410">
                <a:tc>
                  <a:txBody>
                    <a:bodyPr/>
                    <a:lstStyle/>
                    <a:p>
                      <a:pPr indent="762000" algn="just">
                        <a:lnSpc>
                          <a:spcPct val="110000"/>
                        </a:lnSpc>
                        <a:spcAft>
                          <a:spcPts val="0"/>
                        </a:spcAft>
                      </a:pPr>
                      <a:r>
                        <a:rPr lang="en-US" sz="1700">
                          <a:effectLst/>
                          <a:latin typeface="+mn-lt"/>
                        </a:rPr>
                        <a:t>-         Recurrently</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dirty="0">
                          <a:solidFill>
                            <a:srgbClr val="FF0000"/>
                          </a:solidFill>
                          <a:effectLst/>
                          <a:latin typeface="+mn-lt"/>
                        </a:rPr>
                        <a:t>81.3</a:t>
                      </a:r>
                      <a:endParaRPr lang="vi-VN" sz="1700" dirty="0">
                        <a:solidFill>
                          <a:srgbClr val="FF0000"/>
                        </a:solidFill>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indent="762000" algn="just">
                        <a:lnSpc>
                          <a:spcPct val="110000"/>
                        </a:lnSpc>
                        <a:spcAft>
                          <a:spcPts val="0"/>
                        </a:spcAft>
                      </a:pPr>
                      <a:r>
                        <a:rPr lang="en-US" sz="1700">
                          <a:effectLst/>
                          <a:latin typeface="+mn-lt"/>
                        </a:rPr>
                        <a:t>-         Strange smell</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dirty="0">
                          <a:solidFill>
                            <a:srgbClr val="FF0000"/>
                          </a:solidFill>
                          <a:effectLst/>
                          <a:latin typeface="+mn-lt"/>
                        </a:rPr>
                        <a:t>28.1</a:t>
                      </a:r>
                      <a:endParaRPr lang="vi-VN" sz="1700" dirty="0">
                        <a:solidFill>
                          <a:srgbClr val="FF0000"/>
                        </a:solidFill>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indent="762000" algn="just">
                        <a:lnSpc>
                          <a:spcPct val="110000"/>
                        </a:lnSpc>
                        <a:spcAft>
                          <a:spcPts val="0"/>
                        </a:spcAft>
                      </a:pPr>
                      <a:r>
                        <a:rPr lang="en-US" sz="1700">
                          <a:effectLst/>
                          <a:latin typeface="+mn-lt"/>
                        </a:rPr>
                        <a:t>-         Water supply source is clean</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dirty="0">
                          <a:solidFill>
                            <a:srgbClr val="FF0000"/>
                          </a:solidFill>
                          <a:effectLst/>
                          <a:latin typeface="+mn-lt"/>
                        </a:rPr>
                        <a:t>21.9</a:t>
                      </a:r>
                      <a:endParaRPr lang="vi-VN" sz="1700" dirty="0">
                        <a:solidFill>
                          <a:srgbClr val="FF0000"/>
                        </a:solidFill>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indent="762000" algn="just">
                        <a:lnSpc>
                          <a:spcPct val="110000"/>
                        </a:lnSpc>
                        <a:spcAft>
                          <a:spcPts val="0"/>
                        </a:spcAft>
                      </a:pPr>
                      <a:r>
                        <a:rPr lang="en-US" sz="1700">
                          <a:effectLst/>
                          <a:latin typeface="+mn-lt"/>
                        </a:rPr>
                        <a:t>-         Strange color</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dirty="0">
                          <a:solidFill>
                            <a:srgbClr val="FF0000"/>
                          </a:solidFill>
                          <a:effectLst/>
                          <a:latin typeface="+mn-lt"/>
                        </a:rPr>
                        <a:t>37.5</a:t>
                      </a:r>
                      <a:endParaRPr lang="vi-VN" sz="1700" dirty="0">
                        <a:solidFill>
                          <a:srgbClr val="FF0000"/>
                        </a:solidFill>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indent="762000" algn="just">
                        <a:lnSpc>
                          <a:spcPct val="110000"/>
                        </a:lnSpc>
                        <a:spcAft>
                          <a:spcPts val="0"/>
                        </a:spcAft>
                      </a:pPr>
                      <a:r>
                        <a:rPr lang="en-US" sz="1700">
                          <a:effectLst/>
                          <a:latin typeface="+mn-lt"/>
                        </a:rPr>
                        <a:t>-         Dead fish in the pond</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a:effectLst/>
                          <a:latin typeface="+mn-lt"/>
                        </a:rPr>
                        <a:t>28.1</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indent="762000" algn="just">
                        <a:lnSpc>
                          <a:spcPct val="110000"/>
                        </a:lnSpc>
                        <a:spcAft>
                          <a:spcPts val="0"/>
                        </a:spcAft>
                      </a:pPr>
                      <a:r>
                        <a:rPr lang="en-US" sz="1700">
                          <a:effectLst/>
                          <a:latin typeface="+mn-lt"/>
                        </a:rPr>
                        <a:t>-        Other</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a:effectLst/>
                          <a:latin typeface="+mn-lt"/>
                        </a:rPr>
                        <a:t>3.1</a:t>
                      </a:r>
                      <a:endParaRPr lang="vi-VN" sz="1700">
                        <a:effectLst/>
                        <a:latin typeface="+mn-lt"/>
                        <a:ea typeface="Arial" panose="020B0604020202020204" pitchFamily="34" charset="0"/>
                        <a:cs typeface="Times New Roman" panose="02020603050405020304" pitchFamily="18" charset="0"/>
                      </a:endParaRPr>
                    </a:p>
                  </a:txBody>
                  <a:tcPr marL="68580" marR="68580" marT="0" marB="0" anchor="ctr"/>
                </a:tc>
              </a:tr>
              <a:tr h="105410">
                <a:tc>
                  <a:txBody>
                    <a:bodyPr/>
                    <a:lstStyle/>
                    <a:p>
                      <a:pPr algn="just">
                        <a:lnSpc>
                          <a:spcPct val="110000"/>
                        </a:lnSpc>
                        <a:spcAft>
                          <a:spcPts val="0"/>
                        </a:spcAft>
                      </a:pPr>
                      <a:r>
                        <a:rPr lang="en-US" sz="1700" dirty="0">
                          <a:effectLst/>
                          <a:latin typeface="+mn-lt"/>
                        </a:rPr>
                        <a:t>Average proportion of pond water change</a:t>
                      </a:r>
                      <a:endParaRPr lang="vi-VN" sz="1700"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US" sz="1700" dirty="0">
                          <a:effectLst/>
                          <a:latin typeface="+mn-lt"/>
                        </a:rPr>
                        <a:t>47.0</a:t>
                      </a:r>
                      <a:endParaRPr lang="vi-VN" sz="1700" dirty="0">
                        <a:effectLst/>
                        <a:latin typeface="+mn-lt"/>
                        <a:ea typeface="Arial" panose="020B060402020202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8988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68363"/>
          </a:xfrm>
        </p:spPr>
        <p:txBody>
          <a:bodyPr/>
          <a:lstStyle/>
          <a:p>
            <a:pPr eaLnBrk="1" hangingPunct="1"/>
            <a:r>
              <a:rPr lang="en-US" sz="3200" i="0" dirty="0" smtClean="0">
                <a:solidFill>
                  <a:srgbClr val="000000"/>
                </a:solidFill>
              </a:rPr>
              <a:t>RESEARCH FINDINGS (</a:t>
            </a:r>
            <a:r>
              <a:rPr lang="en-US" sz="3200" i="0" dirty="0" err="1" smtClean="0">
                <a:solidFill>
                  <a:srgbClr val="000000"/>
                </a:solidFill>
              </a:rPr>
              <a:t>cont</a:t>
            </a:r>
            <a:r>
              <a:rPr lang="en-US" sz="3200" i="0" dirty="0" smtClean="0">
                <a:solidFill>
                  <a:srgbClr val="000000"/>
                </a:solidFill>
              </a:rPr>
              <a:t>)</a:t>
            </a:r>
            <a:endParaRPr lang="en-US" sz="32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23565" name="Rectangle 4"/>
          <p:cNvSpPr>
            <a:spLocks noChangeArrowheads="1"/>
          </p:cNvSpPr>
          <p:nvPr/>
        </p:nvSpPr>
        <p:spPr bwMode="auto">
          <a:xfrm>
            <a:off x="7075488" y="4459288"/>
            <a:ext cx="1154112" cy="400050"/>
          </a:xfrm>
          <a:prstGeom prst="rect">
            <a:avLst/>
          </a:prstGeom>
          <a:noFill/>
          <a:ln w="9525">
            <a:noFill/>
            <a:miter lim="800000"/>
            <a:headEnd/>
            <a:tailEnd/>
          </a:ln>
        </p:spPr>
        <p:txBody>
          <a:bodyPr wrap="none">
            <a:spAutoFit/>
          </a:bodyPr>
          <a:lstStyle/>
          <a:p>
            <a:pPr algn="ctr"/>
            <a:r>
              <a:rPr lang="en-US" sz="2000" dirty="0">
                <a:solidFill>
                  <a:schemeClr val="bg1"/>
                </a:solidFill>
              </a:rPr>
              <a:t>Location</a:t>
            </a:r>
          </a:p>
        </p:txBody>
      </p:sp>
      <p:sp>
        <p:nvSpPr>
          <p:cNvPr id="3" name="TextBox 2"/>
          <p:cNvSpPr txBox="1"/>
          <p:nvPr/>
        </p:nvSpPr>
        <p:spPr>
          <a:xfrm>
            <a:off x="6206862" y="1785878"/>
            <a:ext cx="2937139" cy="2862322"/>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a:latin typeface="+mn-lt"/>
              </a:rPr>
              <a:t>Some measures are showing their efficacy in water treatment in fishponds that include: surface aeration, use of chemical and </a:t>
            </a:r>
            <a:r>
              <a:rPr lang="en-US" dirty="0" smtClean="0">
                <a:latin typeface="+mn-lt"/>
              </a:rPr>
              <a:t>bio-products.</a:t>
            </a:r>
          </a:p>
          <a:p>
            <a:pPr marL="285750" indent="-285750" algn="just">
              <a:buFont typeface="Wingdings" panose="05000000000000000000" pitchFamily="2" charset="2"/>
              <a:buChar char="v"/>
            </a:pPr>
            <a:r>
              <a:rPr lang="en-US" dirty="0">
                <a:latin typeface="+mn-lt"/>
              </a:rPr>
              <a:t>T</a:t>
            </a:r>
            <a:r>
              <a:rPr lang="en-US" dirty="0" smtClean="0">
                <a:latin typeface="+mn-lt"/>
              </a:rPr>
              <a:t>he </a:t>
            </a:r>
            <a:r>
              <a:rPr lang="en-US" dirty="0">
                <a:latin typeface="+mn-lt"/>
              </a:rPr>
              <a:t>surface aeration is practiced in only 3.1% of </a:t>
            </a:r>
            <a:r>
              <a:rPr lang="en-US" dirty="0" smtClean="0">
                <a:latin typeface="+mn-lt"/>
              </a:rPr>
              <a:t>households</a:t>
            </a:r>
          </a:p>
        </p:txBody>
      </p:sp>
      <p:sp>
        <p:nvSpPr>
          <p:cNvPr id="7" name="Text Box 6"/>
          <p:cNvSpPr txBox="1">
            <a:spLocks noChangeArrowheads="1"/>
          </p:cNvSpPr>
          <p:nvPr/>
        </p:nvSpPr>
        <p:spPr bwMode="auto">
          <a:xfrm>
            <a:off x="0" y="685800"/>
            <a:ext cx="9144000" cy="707866"/>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solidFill>
                <a:latin typeface="+mn-lt"/>
              </a:rPr>
              <a:t>Water quality </a:t>
            </a:r>
            <a:r>
              <a:rPr lang="en-US" sz="2000" b="1" dirty="0" smtClean="0">
                <a:solidFill>
                  <a:schemeClr val="bg1"/>
                </a:solidFill>
                <a:latin typeface="+mn-lt"/>
              </a:rPr>
              <a:t>management in aquaculture Households</a:t>
            </a:r>
          </a:p>
          <a:p>
            <a:pPr algn="ctr"/>
            <a:r>
              <a:rPr lang="en-US" sz="2000" b="1" dirty="0" smtClean="0">
                <a:solidFill>
                  <a:schemeClr val="bg1"/>
                </a:solidFill>
                <a:latin typeface="+mn-lt"/>
              </a:rPr>
              <a:t>6. </a:t>
            </a:r>
            <a:r>
              <a:rPr lang="en-US" sz="2000" b="1" dirty="0">
                <a:solidFill>
                  <a:schemeClr val="bg1"/>
                </a:solidFill>
                <a:latin typeface="+mn-lt"/>
              </a:rPr>
              <a:t>Selection for pond water treatment measures </a:t>
            </a:r>
            <a:endParaRPr lang="vi-VN" sz="2000" b="1" dirty="0">
              <a:solidFill>
                <a:schemeClr val="bg1"/>
              </a:solidFill>
              <a:latin typeface="+mn-lt"/>
            </a:endParaRPr>
          </a:p>
        </p:txBody>
      </p:sp>
      <p:sp>
        <p:nvSpPr>
          <p:cNvPr id="5" name="Rectangle 4"/>
          <p:cNvSpPr/>
          <p:nvPr/>
        </p:nvSpPr>
        <p:spPr>
          <a:xfrm>
            <a:off x="-133350" y="1393666"/>
            <a:ext cx="6394450" cy="458176"/>
          </a:xfrm>
          <a:prstGeom prst="rect">
            <a:avLst/>
          </a:prstGeom>
        </p:spPr>
        <p:txBody>
          <a:bodyPr wrap="square">
            <a:spAutoFit/>
          </a:bodyPr>
          <a:lstStyle/>
          <a:p>
            <a:pPr algn="ctr">
              <a:lnSpc>
                <a:spcPct val="130000"/>
              </a:lnSpc>
              <a:spcAft>
                <a:spcPts val="0"/>
              </a:spcAft>
            </a:pPr>
            <a:r>
              <a:rPr lang="en-US" b="1" dirty="0">
                <a:latin typeface="Times New Roman" panose="02020603050405020304" pitchFamily="18" charset="0"/>
                <a:ea typeface="Arial" panose="020B0604020202020204" pitchFamily="34" charset="0"/>
                <a:cs typeface="Times New Roman" panose="02020603050405020304" pitchFamily="18" charset="0"/>
              </a:rPr>
              <a:t>Table </a:t>
            </a:r>
            <a:r>
              <a:rPr lang="vi-VN" b="1" dirty="0">
                <a:latin typeface="Times New Roman" panose="02020603050405020304" pitchFamily="18" charset="0"/>
                <a:ea typeface="Arial" panose="020B0604020202020204" pitchFamily="34" charset="0"/>
                <a:cs typeface="Times New Roman" panose="02020603050405020304" pitchFamily="18" charset="0"/>
              </a:rPr>
              <a:t>7</a:t>
            </a:r>
            <a:r>
              <a:rPr lang="vi-VN" b="1" dirty="0" smtClean="0">
                <a:latin typeface="Times New Roman" panose="02020603050405020304" pitchFamily="18" charset="0"/>
                <a:ea typeface="Arial" panose="020B0604020202020204" pitchFamily="34" charset="0"/>
                <a:cs typeface="Times New Roman" panose="02020603050405020304" pitchFamily="18" charset="0"/>
              </a:rPr>
              <a:t>.</a:t>
            </a:r>
            <a:r>
              <a:rPr lang="en-US" b="1" dirty="0" smtClean="0">
                <a:latin typeface="Times New Roman" panose="02020603050405020304" pitchFamily="18" charset="0"/>
                <a:ea typeface="Arial" panose="020B0604020202020204" pitchFamily="34" charset="0"/>
                <a:cs typeface="Times New Roman" panose="02020603050405020304" pitchFamily="18" charset="0"/>
              </a:rPr>
              <a:t> Active preparation for supply water for the pond </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3581400" y="4191000"/>
            <a:ext cx="2625462" cy="369332"/>
          </a:xfrm>
          <a:prstGeom prst="rect">
            <a:avLst/>
          </a:prstGeom>
        </p:spPr>
        <p:txBody>
          <a:bodyPr wrap="square">
            <a:spAutoFit/>
          </a:bodyPr>
          <a:lstStyle/>
          <a:p>
            <a:r>
              <a:rPr lang="en-US" i="1" dirty="0">
                <a:latin typeface="+mn-lt"/>
              </a:rPr>
              <a:t>Source: Survey data, 2015</a:t>
            </a:r>
            <a:endParaRPr lang="vi-VN" i="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417662153"/>
              </p:ext>
            </p:extLst>
          </p:nvPr>
        </p:nvGraphicFramePr>
        <p:xfrm>
          <a:off x="0" y="1851842"/>
          <a:ext cx="6210935" cy="2218944"/>
        </p:xfrm>
        <a:graphic>
          <a:graphicData uri="http://schemas.openxmlformats.org/drawingml/2006/table">
            <a:tbl>
              <a:tblPr firstRow="1" firstCol="1" bandRow="1">
                <a:tableStyleId>{5C22544A-7EE6-4342-B048-85BDC9FD1C3A}</a:tableStyleId>
              </a:tblPr>
              <a:tblGrid>
                <a:gridCol w="4495800"/>
                <a:gridCol w="1715135"/>
              </a:tblGrid>
              <a:tr h="177229">
                <a:tc>
                  <a:txBody>
                    <a:bodyPr/>
                    <a:lstStyle/>
                    <a:p>
                      <a:pPr algn="ctr">
                        <a:lnSpc>
                          <a:spcPct val="130000"/>
                        </a:lnSpc>
                        <a:spcAft>
                          <a:spcPts val="0"/>
                        </a:spcAft>
                      </a:pPr>
                      <a:r>
                        <a:rPr lang="en-US" sz="1600" dirty="0">
                          <a:effectLst/>
                          <a:latin typeface="+mn-lt"/>
                        </a:rPr>
                        <a:t>Criteria</a:t>
                      </a:r>
                      <a:endParaRPr lang="vi-VN" sz="1600"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latin typeface="+mn-lt"/>
                        </a:rPr>
                        <a:t>Rate of </a:t>
                      </a:r>
                      <a:r>
                        <a:rPr lang="en-US" sz="1600" dirty="0" smtClean="0">
                          <a:effectLst/>
                          <a:latin typeface="+mn-lt"/>
                        </a:rPr>
                        <a:t>HHs </a:t>
                      </a:r>
                      <a:r>
                        <a:rPr lang="en-US" sz="1600" dirty="0">
                          <a:effectLst/>
                          <a:latin typeface="+mn-lt"/>
                        </a:rPr>
                        <a:t>(%)</a:t>
                      </a:r>
                      <a:endParaRPr lang="vi-VN" sz="1600" dirty="0">
                        <a:effectLst/>
                        <a:latin typeface="+mn-lt"/>
                        <a:ea typeface="Arial" panose="020B0604020202020204" pitchFamily="34" charset="0"/>
                        <a:cs typeface="Times New Roman" panose="02020603050405020304" pitchFamily="18" charset="0"/>
                      </a:endParaRPr>
                    </a:p>
                  </a:txBody>
                  <a:tcPr marL="68580" marR="68580" marT="0" marB="0" anchor="ctr"/>
                </a:tc>
              </a:tr>
              <a:tr h="188595">
                <a:tc>
                  <a:txBody>
                    <a:bodyPr/>
                    <a:lstStyle/>
                    <a:p>
                      <a:pPr algn="just">
                        <a:lnSpc>
                          <a:spcPct val="130000"/>
                        </a:lnSpc>
                        <a:spcAft>
                          <a:spcPts val="0"/>
                        </a:spcAft>
                      </a:pPr>
                      <a:r>
                        <a:rPr lang="en-US" sz="1600">
                          <a:effectLst/>
                          <a:latin typeface="+mn-lt"/>
                        </a:rPr>
                        <a:t>Surface aeration</a:t>
                      </a:r>
                      <a:endParaRPr lang="vi-VN" sz="16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30000"/>
                        </a:lnSpc>
                        <a:spcAft>
                          <a:spcPts val="0"/>
                        </a:spcAft>
                      </a:pPr>
                      <a:r>
                        <a:rPr lang="en-US" sz="1600">
                          <a:effectLst/>
                          <a:latin typeface="+mn-lt"/>
                        </a:rPr>
                        <a:t> </a:t>
                      </a:r>
                      <a:endParaRPr lang="vi-VN" sz="1600">
                        <a:effectLst/>
                        <a:latin typeface="+mn-lt"/>
                        <a:ea typeface="Arial" panose="020B0604020202020204" pitchFamily="34" charset="0"/>
                        <a:cs typeface="Times New Roman" panose="02020603050405020304" pitchFamily="18" charset="0"/>
                      </a:endParaRPr>
                    </a:p>
                  </a:txBody>
                  <a:tcPr marL="68580" marR="68580" marT="0" marB="0" anchor="ctr"/>
                </a:tc>
              </a:tr>
              <a:tr h="107950">
                <a:tc>
                  <a:txBody>
                    <a:bodyPr/>
                    <a:lstStyle/>
                    <a:p>
                      <a:pPr indent="762000" algn="just">
                        <a:lnSpc>
                          <a:spcPct val="130000"/>
                        </a:lnSpc>
                        <a:spcAft>
                          <a:spcPts val="0"/>
                        </a:spcAft>
                      </a:pPr>
                      <a:r>
                        <a:rPr lang="en-US" sz="1600">
                          <a:effectLst/>
                          <a:latin typeface="+mn-lt"/>
                        </a:rPr>
                        <a:t>-         Yes</a:t>
                      </a:r>
                      <a:endParaRPr lang="vi-VN" sz="16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solidFill>
                            <a:srgbClr val="FF0000"/>
                          </a:solidFill>
                          <a:effectLst/>
                          <a:latin typeface="+mn-lt"/>
                        </a:rPr>
                        <a:t>3.1</a:t>
                      </a:r>
                      <a:endParaRPr lang="vi-VN" sz="1600" dirty="0">
                        <a:solidFill>
                          <a:srgbClr val="FF0000"/>
                        </a:solidFill>
                        <a:effectLst/>
                        <a:latin typeface="+mn-lt"/>
                        <a:ea typeface="Arial" panose="020B0604020202020204" pitchFamily="34" charset="0"/>
                        <a:cs typeface="Times New Roman" panose="02020603050405020304" pitchFamily="18" charset="0"/>
                      </a:endParaRPr>
                    </a:p>
                  </a:txBody>
                  <a:tcPr marL="68580" marR="68580" marT="0" marB="0" anchor="ctr"/>
                </a:tc>
              </a:tr>
              <a:tr h="107950">
                <a:tc>
                  <a:txBody>
                    <a:bodyPr/>
                    <a:lstStyle/>
                    <a:p>
                      <a:pPr indent="762000" algn="just">
                        <a:lnSpc>
                          <a:spcPct val="130000"/>
                        </a:lnSpc>
                        <a:spcAft>
                          <a:spcPts val="0"/>
                        </a:spcAft>
                      </a:pPr>
                      <a:r>
                        <a:rPr lang="en-US" sz="1600">
                          <a:effectLst/>
                          <a:latin typeface="+mn-lt"/>
                        </a:rPr>
                        <a:t>-         No</a:t>
                      </a:r>
                      <a:endParaRPr lang="vi-VN" sz="16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latin typeface="+mn-lt"/>
                        </a:rPr>
                        <a:t>96.9</a:t>
                      </a:r>
                      <a:endParaRPr lang="vi-VN" sz="1600">
                        <a:effectLst/>
                        <a:latin typeface="+mn-lt"/>
                        <a:ea typeface="Arial" panose="020B0604020202020204" pitchFamily="34" charset="0"/>
                        <a:cs typeface="Times New Roman" panose="02020603050405020304" pitchFamily="18" charset="0"/>
                      </a:endParaRPr>
                    </a:p>
                  </a:txBody>
                  <a:tcPr marL="68580" marR="68580" marT="0" marB="0" anchor="ctr"/>
                </a:tc>
              </a:tr>
              <a:tr h="107950">
                <a:tc>
                  <a:txBody>
                    <a:bodyPr/>
                    <a:lstStyle/>
                    <a:p>
                      <a:pPr algn="just">
                        <a:lnSpc>
                          <a:spcPct val="130000"/>
                        </a:lnSpc>
                        <a:spcAft>
                          <a:spcPts val="0"/>
                        </a:spcAft>
                      </a:pPr>
                      <a:r>
                        <a:rPr lang="en-US" sz="1600">
                          <a:effectLst/>
                          <a:latin typeface="+mn-lt"/>
                        </a:rPr>
                        <a:t>Use of chemical and bio-product in the treatment</a:t>
                      </a:r>
                      <a:endParaRPr lang="vi-VN" sz="16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endParaRPr lang="vi-VN" sz="1600">
                        <a:effectLst/>
                        <a:latin typeface="+mn-lt"/>
                        <a:cs typeface="Times New Roman" panose="02020603050405020304" pitchFamily="18" charset="0"/>
                      </a:endParaRPr>
                    </a:p>
                  </a:txBody>
                  <a:tcPr marL="68580" marR="68580" marT="0" marB="0" anchor="ctr"/>
                </a:tc>
              </a:tr>
              <a:tr h="107950">
                <a:tc>
                  <a:txBody>
                    <a:bodyPr/>
                    <a:lstStyle/>
                    <a:p>
                      <a:pPr indent="762000" algn="just">
                        <a:lnSpc>
                          <a:spcPct val="130000"/>
                        </a:lnSpc>
                        <a:spcAft>
                          <a:spcPts val="0"/>
                        </a:spcAft>
                      </a:pPr>
                      <a:r>
                        <a:rPr lang="en-US" sz="1600">
                          <a:effectLst/>
                          <a:latin typeface="+mn-lt"/>
                        </a:rPr>
                        <a:t>-         Potassium permanganate</a:t>
                      </a:r>
                      <a:endParaRPr lang="vi-VN" sz="16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solidFill>
                            <a:srgbClr val="FF0000"/>
                          </a:solidFill>
                          <a:effectLst/>
                          <a:latin typeface="+mn-lt"/>
                        </a:rPr>
                        <a:t>56.3</a:t>
                      </a:r>
                      <a:endParaRPr lang="vi-VN" sz="1600" dirty="0">
                        <a:solidFill>
                          <a:srgbClr val="FF0000"/>
                        </a:solidFill>
                        <a:effectLst/>
                        <a:latin typeface="+mn-lt"/>
                        <a:ea typeface="Arial" panose="020B0604020202020204" pitchFamily="34" charset="0"/>
                        <a:cs typeface="Times New Roman" panose="02020603050405020304" pitchFamily="18" charset="0"/>
                      </a:endParaRPr>
                    </a:p>
                  </a:txBody>
                  <a:tcPr marL="68580" marR="68580" marT="0" marB="0" anchor="ctr"/>
                </a:tc>
              </a:tr>
              <a:tr h="107950">
                <a:tc>
                  <a:txBody>
                    <a:bodyPr/>
                    <a:lstStyle/>
                    <a:p>
                      <a:pPr indent="762000" algn="just">
                        <a:lnSpc>
                          <a:spcPct val="130000"/>
                        </a:lnSpc>
                        <a:spcAft>
                          <a:spcPts val="0"/>
                        </a:spcAft>
                      </a:pPr>
                      <a:r>
                        <a:rPr lang="en-US" sz="1600">
                          <a:effectLst/>
                          <a:latin typeface="+mn-lt"/>
                        </a:rPr>
                        <a:t>-         Probiotics</a:t>
                      </a:r>
                      <a:endParaRPr lang="vi-VN" sz="160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latin typeface="+mn-lt"/>
                        </a:rPr>
                        <a:t>37.5</a:t>
                      </a:r>
                      <a:endParaRPr lang="vi-VN" sz="1600" dirty="0">
                        <a:effectLst/>
                        <a:latin typeface="+mn-lt"/>
                        <a:ea typeface="Arial" panose="020B0604020202020204" pitchFamily="34" charset="0"/>
                        <a:cs typeface="Times New Roman" panose="02020603050405020304" pitchFamily="18" charset="0"/>
                      </a:endParaRPr>
                    </a:p>
                  </a:txBody>
                  <a:tcPr marL="68580" marR="68580" marT="0" marB="0" anchor="ctr"/>
                </a:tc>
              </a:tr>
            </a:tbl>
          </a:graphicData>
        </a:graphic>
      </p:graphicFrame>
      <p:sp>
        <p:nvSpPr>
          <p:cNvPr id="8" name="Rectangle 7"/>
          <p:cNvSpPr/>
          <p:nvPr/>
        </p:nvSpPr>
        <p:spPr>
          <a:xfrm>
            <a:off x="0" y="4819471"/>
            <a:ext cx="5181600" cy="1200329"/>
          </a:xfrm>
          <a:prstGeom prst="rect">
            <a:avLst/>
          </a:prstGeom>
        </p:spPr>
        <p:txBody>
          <a:bodyPr wrap="square">
            <a:spAutoFit/>
          </a:bodyPr>
          <a:lstStyle/>
          <a:p>
            <a:pPr marL="285750" indent="-285750" algn="just">
              <a:buFont typeface="Wingdings" panose="05000000000000000000" pitchFamily="2" charset="2"/>
              <a:buChar char="v"/>
            </a:pPr>
            <a:r>
              <a:rPr lang="en-US" dirty="0">
                <a:latin typeface="+mn-lt"/>
              </a:rPr>
              <a:t>The use of chemical and bio-products such as potassium permanganate for antiseptic, antibacterial, anti-algae, and other aquatic disease prevention, was found in 56.3% of households</a:t>
            </a:r>
            <a:endParaRPr lang="en-US" dirty="0">
              <a:latin typeface="+mn-lt"/>
            </a:endParaRPr>
          </a:p>
        </p:txBody>
      </p:sp>
    </p:spTree>
    <p:extLst>
      <p:ext uri="{BB962C8B-B14F-4D97-AF65-F5344CB8AC3E}">
        <p14:creationId xmlns:p14="http://schemas.microsoft.com/office/powerpoint/2010/main" val="341145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7921" y="-34925"/>
            <a:ext cx="8229600" cy="868363"/>
          </a:xfrm>
        </p:spPr>
        <p:txBody>
          <a:bodyPr/>
          <a:lstStyle/>
          <a:p>
            <a:pPr eaLnBrk="1" hangingPunct="1"/>
            <a:r>
              <a:rPr lang="en-US" sz="2800" i="0" dirty="0" smtClean="0">
                <a:solidFill>
                  <a:srgbClr val="000000"/>
                </a:solidFill>
              </a:rPr>
              <a:t>RESEARCH FINDINGS (</a:t>
            </a:r>
            <a:r>
              <a:rPr lang="en-US" sz="2800" i="0" dirty="0" err="1" smtClean="0">
                <a:solidFill>
                  <a:srgbClr val="000000"/>
                </a:solidFill>
              </a:rPr>
              <a:t>cont</a:t>
            </a:r>
            <a:r>
              <a:rPr lang="en-US" sz="2800" i="0" dirty="0" smtClean="0">
                <a:solidFill>
                  <a:srgbClr val="000000"/>
                </a:solidFill>
              </a:rPr>
              <a:t>)</a:t>
            </a:r>
            <a:endParaRPr lang="en-US" sz="28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3" name="TextBox 2"/>
          <p:cNvSpPr txBox="1"/>
          <p:nvPr/>
        </p:nvSpPr>
        <p:spPr>
          <a:xfrm>
            <a:off x="416837" y="4464050"/>
            <a:ext cx="8269964" cy="2585323"/>
          </a:xfrm>
          <a:prstGeom prst="rect">
            <a:avLst/>
          </a:prstGeom>
          <a:noFill/>
        </p:spPr>
        <p:txBody>
          <a:bodyPr wrap="square" rtlCol="0">
            <a:spAutoFit/>
          </a:bodyPr>
          <a:lstStyle/>
          <a:p>
            <a:pPr marL="342900" indent="-342900" algn="just">
              <a:buFont typeface="Wingdings" panose="05000000000000000000" pitchFamily="2" charset="2"/>
              <a:buChar char="v"/>
            </a:pPr>
            <a:r>
              <a:rPr lang="en-US" dirty="0">
                <a:latin typeface="+mn-lt"/>
              </a:rPr>
              <a:t>The decision to use the way to manage water quality is given mainly by husbands; wives only decide a very small number of choices</a:t>
            </a:r>
            <a:r>
              <a:rPr lang="en-US" dirty="0" smtClean="0">
                <a:latin typeface="+mn-lt"/>
              </a:rPr>
              <a:t>.</a:t>
            </a:r>
          </a:p>
          <a:p>
            <a:pPr marL="342900" indent="-342900" algn="just">
              <a:buFont typeface="Wingdings" panose="05000000000000000000" pitchFamily="2" charset="2"/>
              <a:buChar char="v"/>
            </a:pPr>
            <a:r>
              <a:rPr lang="en-US" dirty="0">
                <a:latin typeface="+mn-lt"/>
              </a:rPr>
              <a:t>P</a:t>
            </a:r>
            <a:r>
              <a:rPr lang="en-US" dirty="0" smtClean="0">
                <a:latin typeface="+mn-lt"/>
              </a:rPr>
              <a:t>ond </a:t>
            </a:r>
            <a:r>
              <a:rPr lang="en-US" dirty="0">
                <a:latin typeface="+mn-lt"/>
              </a:rPr>
              <a:t>location selection, pond shore structure and pond water supply are at the discretion of </a:t>
            </a:r>
            <a:r>
              <a:rPr lang="en-US" dirty="0" smtClean="0">
                <a:latin typeface="+mn-lt"/>
              </a:rPr>
              <a:t>husbands since these </a:t>
            </a:r>
            <a:r>
              <a:rPr lang="en-US" dirty="0">
                <a:latin typeface="+mn-lt"/>
              </a:rPr>
              <a:t>are important factors determining the success or failure of the culture</a:t>
            </a:r>
            <a:r>
              <a:rPr lang="en-US" dirty="0" smtClean="0">
                <a:latin typeface="+mn-lt"/>
              </a:rPr>
              <a:t>.</a:t>
            </a:r>
          </a:p>
          <a:p>
            <a:pPr marL="342900" indent="-342900" algn="just">
              <a:buFont typeface="Wingdings" panose="05000000000000000000" pitchFamily="2" charset="2"/>
              <a:buChar char="v"/>
            </a:pPr>
            <a:r>
              <a:rPr lang="en-US" dirty="0">
                <a:latin typeface="+mn-lt"/>
              </a:rPr>
              <a:t>Wives consult the selection of other measures such as pond bottom layer treatment, and pond water treatment with 15.6% and 6.2%, respectively</a:t>
            </a:r>
            <a:endParaRPr lang="en-US" dirty="0" smtClean="0">
              <a:latin typeface="+mn-lt"/>
            </a:endParaRPr>
          </a:p>
          <a:p>
            <a:pPr marL="342900" indent="-342900" algn="just">
              <a:buFont typeface="Wingdings" panose="05000000000000000000" pitchFamily="2" charset="2"/>
              <a:buChar char="v"/>
            </a:pPr>
            <a:endParaRPr lang="vi-VN" dirty="0">
              <a:latin typeface="+mn-lt"/>
            </a:endParaRPr>
          </a:p>
          <a:p>
            <a:pPr algn="just"/>
            <a:endParaRPr lang="vi-VN" dirty="0">
              <a:latin typeface="+mn-lt"/>
            </a:endParaRPr>
          </a:p>
        </p:txBody>
      </p:sp>
      <p:sp>
        <p:nvSpPr>
          <p:cNvPr id="7" name="Text Box 6"/>
          <p:cNvSpPr txBox="1">
            <a:spLocks noChangeArrowheads="1"/>
          </p:cNvSpPr>
          <p:nvPr/>
        </p:nvSpPr>
        <p:spPr bwMode="auto">
          <a:xfrm>
            <a:off x="0" y="762000"/>
            <a:ext cx="9137794" cy="400089"/>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solidFill>
                <a:latin typeface="+mn-lt"/>
              </a:rPr>
              <a:t>Gender participation in water quality management </a:t>
            </a:r>
            <a:endParaRPr lang="vi-VN" sz="2000" dirty="0">
              <a:solidFill>
                <a:schemeClr val="bg1"/>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515500121"/>
              </p:ext>
            </p:extLst>
          </p:nvPr>
        </p:nvGraphicFramePr>
        <p:xfrm>
          <a:off x="620622" y="1667256"/>
          <a:ext cx="7913778" cy="2523744"/>
        </p:xfrm>
        <a:graphic>
          <a:graphicData uri="http://schemas.openxmlformats.org/drawingml/2006/table">
            <a:tbl>
              <a:tblPr firstRow="1" firstCol="1" bandRow="1">
                <a:tableStyleId>{5C22544A-7EE6-4342-B048-85BDC9FD1C3A}</a:tableStyleId>
              </a:tblPr>
              <a:tblGrid>
                <a:gridCol w="4704091"/>
                <a:gridCol w="1618194"/>
                <a:gridCol w="1591493"/>
              </a:tblGrid>
              <a:tr h="295774">
                <a:tc>
                  <a:txBody>
                    <a:bodyPr/>
                    <a:lstStyle/>
                    <a:p>
                      <a:pPr algn="ctr">
                        <a:lnSpc>
                          <a:spcPct val="115000"/>
                        </a:lnSpc>
                        <a:spcAft>
                          <a:spcPts val="0"/>
                        </a:spcAft>
                      </a:pPr>
                      <a:r>
                        <a:rPr lang="en-US" sz="1800" dirty="0">
                          <a:effectLst/>
                        </a:rPr>
                        <a:t>Selected measures</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a:effectLst/>
                        </a:rPr>
                        <a:t>Husband (%)</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a:effectLst/>
                        </a:rPr>
                        <a:t>Wife (%)</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295774">
                <a:tc>
                  <a:txBody>
                    <a:bodyPr/>
                    <a:lstStyle/>
                    <a:p>
                      <a:pPr algn="just">
                        <a:lnSpc>
                          <a:spcPct val="115000"/>
                        </a:lnSpc>
                        <a:spcAft>
                          <a:spcPts val="0"/>
                        </a:spcAft>
                      </a:pPr>
                      <a:r>
                        <a:rPr lang="en-US" sz="1800" dirty="0">
                          <a:effectLst/>
                        </a:rPr>
                        <a:t>Pond location</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a:solidFill>
                            <a:srgbClr val="FF0000"/>
                          </a:solidFill>
                          <a:effectLst/>
                        </a:rPr>
                        <a:t>100</a:t>
                      </a:r>
                      <a:endParaRPr lang="vi-VN"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a:effectLst/>
                        </a:rPr>
                        <a:t>0.0</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295774">
                <a:tc>
                  <a:txBody>
                    <a:bodyPr/>
                    <a:lstStyle/>
                    <a:p>
                      <a:pPr algn="just">
                        <a:lnSpc>
                          <a:spcPct val="115000"/>
                        </a:lnSpc>
                        <a:spcAft>
                          <a:spcPts val="0"/>
                        </a:spcAft>
                      </a:pPr>
                      <a:r>
                        <a:rPr lang="en-US" sz="1800">
                          <a:effectLst/>
                        </a:rPr>
                        <a:t>Pond shore structure</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a:solidFill>
                            <a:srgbClr val="FF0000"/>
                          </a:solidFill>
                          <a:effectLst/>
                        </a:rPr>
                        <a:t>100</a:t>
                      </a:r>
                      <a:endParaRPr lang="vi-VN"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a:effectLst/>
                        </a:rPr>
                        <a:t>0.0</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295774">
                <a:tc>
                  <a:txBody>
                    <a:bodyPr/>
                    <a:lstStyle/>
                    <a:p>
                      <a:pPr algn="just">
                        <a:lnSpc>
                          <a:spcPct val="115000"/>
                        </a:lnSpc>
                        <a:spcAft>
                          <a:spcPts val="0"/>
                        </a:spcAft>
                      </a:pPr>
                      <a:r>
                        <a:rPr lang="en-US" sz="1800">
                          <a:effectLst/>
                        </a:rPr>
                        <a:t>Pond bottom layer treatment</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a:effectLst/>
                        </a:rPr>
                        <a:t>84.4</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solidFill>
                            <a:srgbClr val="FF0000"/>
                          </a:solidFill>
                          <a:effectLst/>
                        </a:rPr>
                        <a:t>15.6</a:t>
                      </a:r>
                      <a:endParaRPr lang="vi-VN"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295774">
                <a:tc>
                  <a:txBody>
                    <a:bodyPr/>
                    <a:lstStyle/>
                    <a:p>
                      <a:pPr algn="just">
                        <a:lnSpc>
                          <a:spcPct val="115000"/>
                        </a:lnSpc>
                        <a:spcAft>
                          <a:spcPts val="0"/>
                        </a:spcAft>
                      </a:pPr>
                      <a:r>
                        <a:rPr lang="en-US" sz="1800">
                          <a:effectLst/>
                        </a:rPr>
                        <a:t>Fry and fish density </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a:effectLst/>
                        </a:rPr>
                        <a:t>87.5</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effectLst/>
                        </a:rPr>
                        <a:t>12.5</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295774">
                <a:tc>
                  <a:txBody>
                    <a:bodyPr/>
                    <a:lstStyle/>
                    <a:p>
                      <a:pPr>
                        <a:lnSpc>
                          <a:spcPct val="115000"/>
                        </a:lnSpc>
                        <a:spcAft>
                          <a:spcPts val="0"/>
                        </a:spcAft>
                      </a:pPr>
                      <a:r>
                        <a:rPr lang="en-US" sz="1800" dirty="0">
                          <a:effectLst/>
                        </a:rPr>
                        <a:t>Feed style</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a:effectLst/>
                        </a:rPr>
                        <a:t>96.9</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effectLst/>
                        </a:rPr>
                        <a:t>3.1</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295774">
                <a:tc>
                  <a:txBody>
                    <a:bodyPr/>
                    <a:lstStyle/>
                    <a:p>
                      <a:pPr algn="just">
                        <a:lnSpc>
                          <a:spcPct val="115000"/>
                        </a:lnSpc>
                        <a:spcAft>
                          <a:spcPts val="0"/>
                        </a:spcAft>
                      </a:pPr>
                      <a:r>
                        <a:rPr lang="en-US" sz="1800">
                          <a:effectLst/>
                        </a:rPr>
                        <a:t>Water supply source for fishpond</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a:solidFill>
                            <a:srgbClr val="FF0000"/>
                          </a:solidFill>
                          <a:effectLst/>
                        </a:rPr>
                        <a:t>100</a:t>
                      </a:r>
                      <a:endParaRPr lang="vi-VN"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effectLst/>
                        </a:rPr>
                        <a:t>0.0</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295774">
                <a:tc>
                  <a:txBody>
                    <a:bodyPr/>
                    <a:lstStyle/>
                    <a:p>
                      <a:pPr>
                        <a:lnSpc>
                          <a:spcPct val="115000"/>
                        </a:lnSpc>
                        <a:spcAft>
                          <a:spcPts val="0"/>
                        </a:spcAft>
                      </a:pPr>
                      <a:r>
                        <a:rPr lang="en-US" sz="1800" dirty="0">
                          <a:effectLst/>
                        </a:rPr>
                        <a:t>Pond water treatment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a:effectLst/>
                        </a:rPr>
                        <a:t>93.8</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solidFill>
                            <a:srgbClr val="FF0000"/>
                          </a:solidFill>
                          <a:effectLst/>
                        </a:rPr>
                        <a:t>6.2</a:t>
                      </a:r>
                      <a:endParaRPr lang="vi-VN"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bl>
          </a:graphicData>
        </a:graphic>
      </p:graphicFrame>
      <p:sp>
        <p:nvSpPr>
          <p:cNvPr id="6" name="Rectangle 5"/>
          <p:cNvSpPr/>
          <p:nvPr/>
        </p:nvSpPr>
        <p:spPr>
          <a:xfrm>
            <a:off x="304800" y="1147768"/>
            <a:ext cx="7924800" cy="452432"/>
          </a:xfrm>
          <a:prstGeom prst="rect">
            <a:avLst/>
          </a:prstGeom>
        </p:spPr>
        <p:txBody>
          <a:bodyPr wrap="square">
            <a:spAutoFit/>
          </a:bodyPr>
          <a:lstStyle/>
          <a:p>
            <a:pPr algn="ctr" fontAlgn="ctr">
              <a:lnSpc>
                <a:spcPct val="130000"/>
              </a:lnSpc>
              <a:spcAft>
                <a:spcPts val="0"/>
              </a:spcAft>
            </a:pPr>
            <a:r>
              <a:rPr lang="vi-VN" b="1"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Table 8</a:t>
            </a:r>
            <a:r>
              <a:rPr lang="vi-VN" b="1" dirty="0" smtClean="0">
                <a:solidFill>
                  <a:srgbClr val="222222"/>
                </a:solidFill>
                <a:latin typeface="Times New Roman" panose="02020603050405020304" pitchFamily="18" charset="0"/>
                <a:ea typeface="Arial" panose="020B0604020202020204" pitchFamily="34" charset="0"/>
                <a:cs typeface="Times New Roman" panose="02020603050405020304" pitchFamily="18" charset="0"/>
              </a:rPr>
              <a:t>.</a:t>
            </a:r>
            <a:r>
              <a:rPr lang="vi-VN" b="1"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 Selection </a:t>
            </a:r>
            <a:r>
              <a:rPr lang="en-US" b="1"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of </a:t>
            </a:r>
            <a:r>
              <a:rPr lang="vi-VN" b="1"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water quality management measures by gender</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Rectangle 7"/>
          <p:cNvSpPr/>
          <p:nvPr/>
        </p:nvSpPr>
        <p:spPr>
          <a:xfrm>
            <a:off x="5832738" y="4202668"/>
            <a:ext cx="2625462" cy="369332"/>
          </a:xfrm>
          <a:prstGeom prst="rect">
            <a:avLst/>
          </a:prstGeom>
        </p:spPr>
        <p:txBody>
          <a:bodyPr wrap="none">
            <a:spAutoFit/>
          </a:bodyPr>
          <a:lstStyle/>
          <a:p>
            <a:r>
              <a:rPr lang="en-US" i="1" dirty="0">
                <a:latin typeface="+mn-lt"/>
              </a:rPr>
              <a:t>Source: Survey data, 2015</a:t>
            </a:r>
            <a:endParaRPr lang="vi-VN" i="1" dirty="0">
              <a:latin typeface="+mn-lt"/>
            </a:endParaRPr>
          </a:p>
        </p:txBody>
      </p:sp>
    </p:spTree>
    <p:extLst>
      <p:ext uri="{BB962C8B-B14F-4D97-AF65-F5344CB8AC3E}">
        <p14:creationId xmlns:p14="http://schemas.microsoft.com/office/powerpoint/2010/main" val="416179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7921" y="-34925"/>
            <a:ext cx="8229600" cy="868363"/>
          </a:xfrm>
        </p:spPr>
        <p:txBody>
          <a:bodyPr/>
          <a:lstStyle/>
          <a:p>
            <a:pPr eaLnBrk="1" hangingPunct="1"/>
            <a:r>
              <a:rPr lang="en-US" sz="2800" i="0" dirty="0" smtClean="0">
                <a:solidFill>
                  <a:srgbClr val="000000"/>
                </a:solidFill>
              </a:rPr>
              <a:t>RESEARCH FINDINGS (</a:t>
            </a:r>
            <a:r>
              <a:rPr lang="en-US" sz="2800" i="0" dirty="0" err="1" smtClean="0">
                <a:solidFill>
                  <a:srgbClr val="000000"/>
                </a:solidFill>
              </a:rPr>
              <a:t>cont</a:t>
            </a:r>
            <a:r>
              <a:rPr lang="en-US" sz="2800" i="0" dirty="0" smtClean="0">
                <a:solidFill>
                  <a:srgbClr val="000000"/>
                </a:solidFill>
              </a:rPr>
              <a:t>)</a:t>
            </a:r>
            <a:endParaRPr lang="en-US" sz="28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23565" name="Rectangle 4"/>
          <p:cNvSpPr>
            <a:spLocks noChangeArrowheads="1"/>
          </p:cNvSpPr>
          <p:nvPr/>
        </p:nvSpPr>
        <p:spPr bwMode="auto">
          <a:xfrm>
            <a:off x="7075488" y="4459288"/>
            <a:ext cx="1154112" cy="400050"/>
          </a:xfrm>
          <a:prstGeom prst="rect">
            <a:avLst/>
          </a:prstGeom>
          <a:noFill/>
          <a:ln w="9525">
            <a:noFill/>
            <a:miter lim="800000"/>
            <a:headEnd/>
            <a:tailEnd/>
          </a:ln>
        </p:spPr>
        <p:txBody>
          <a:bodyPr wrap="none">
            <a:spAutoFit/>
          </a:bodyPr>
          <a:lstStyle/>
          <a:p>
            <a:pPr algn="ctr"/>
            <a:r>
              <a:rPr lang="en-US" sz="2000" dirty="0">
                <a:solidFill>
                  <a:schemeClr val="bg1"/>
                </a:solidFill>
              </a:rPr>
              <a:t>Location</a:t>
            </a:r>
          </a:p>
        </p:txBody>
      </p:sp>
      <p:sp>
        <p:nvSpPr>
          <p:cNvPr id="3" name="TextBox 2"/>
          <p:cNvSpPr txBox="1"/>
          <p:nvPr/>
        </p:nvSpPr>
        <p:spPr>
          <a:xfrm>
            <a:off x="0" y="3998655"/>
            <a:ext cx="4876800" cy="2252924"/>
          </a:xfrm>
          <a:prstGeom prst="rect">
            <a:avLst/>
          </a:prstGeom>
          <a:noFill/>
        </p:spPr>
        <p:txBody>
          <a:bodyPr wrap="square" rtlCol="0">
            <a:spAutoFit/>
          </a:bodyPr>
          <a:lstStyle/>
          <a:p>
            <a:pPr marL="285750" indent="-285750" algn="just">
              <a:lnSpc>
                <a:spcPct val="130000"/>
              </a:lnSpc>
              <a:buFont typeface="Wingdings" panose="05000000000000000000" pitchFamily="2" charset="2"/>
              <a:buChar char="v"/>
            </a:pPr>
            <a:r>
              <a:rPr lang="en-US" dirty="0">
                <a:latin typeface="+mn-lt"/>
              </a:rPr>
              <a:t>Meanwhile female participation in sprinkling lime to the pond bottom accounts only 3.1%. </a:t>
            </a:r>
            <a:endParaRPr lang="en-US" dirty="0" smtClean="0">
              <a:latin typeface="+mn-lt"/>
            </a:endParaRPr>
          </a:p>
          <a:p>
            <a:pPr marL="285750" indent="-285750" algn="just">
              <a:lnSpc>
                <a:spcPct val="130000"/>
              </a:lnSpc>
              <a:buFont typeface="Wingdings" panose="05000000000000000000" pitchFamily="2" charset="2"/>
              <a:buChar char="v"/>
            </a:pPr>
            <a:r>
              <a:rPr lang="en-US" dirty="0" smtClean="0">
                <a:latin typeface="+mn-lt"/>
              </a:rPr>
              <a:t>The </a:t>
            </a:r>
            <a:r>
              <a:rPr lang="en-US" dirty="0">
                <a:latin typeface="+mn-lt"/>
              </a:rPr>
              <a:t>main reasons </a:t>
            </a:r>
            <a:r>
              <a:rPr lang="vi-VN" dirty="0">
                <a:latin typeface="+mn-lt"/>
              </a:rPr>
              <a:t>of </a:t>
            </a:r>
            <a:r>
              <a:rPr lang="en-US" dirty="0">
                <a:latin typeface="+mn-lt"/>
              </a:rPr>
              <a:t>women rarely participate in implementing activities of water management in aquaculture </a:t>
            </a:r>
            <a:r>
              <a:rPr lang="vi-VN" dirty="0">
                <a:latin typeface="+mn-lt"/>
              </a:rPr>
              <a:t>production</a:t>
            </a:r>
            <a:r>
              <a:rPr lang="en-US" dirty="0">
                <a:latin typeface="+mn-lt"/>
              </a:rPr>
              <a:t> comes from the division of labor in the family</a:t>
            </a:r>
            <a:endParaRPr lang="vi-VN" dirty="0">
              <a:latin typeface="+mn-lt"/>
            </a:endParaRPr>
          </a:p>
        </p:txBody>
      </p:sp>
      <p:sp>
        <p:nvSpPr>
          <p:cNvPr id="7" name="Text Box 6"/>
          <p:cNvSpPr txBox="1">
            <a:spLocks noChangeArrowheads="1"/>
          </p:cNvSpPr>
          <p:nvPr/>
        </p:nvSpPr>
        <p:spPr bwMode="auto">
          <a:xfrm>
            <a:off x="0" y="762000"/>
            <a:ext cx="9137794" cy="400089"/>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solidFill>
                <a:latin typeface="+mn-lt"/>
              </a:rPr>
              <a:t>Gender participation in water quality management </a:t>
            </a:r>
            <a:endParaRPr lang="vi-VN" sz="2000" dirty="0">
              <a:solidFill>
                <a:schemeClr val="bg1"/>
              </a:solidFill>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536" y="3769573"/>
            <a:ext cx="4117903" cy="308842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1574232"/>
              </p:ext>
            </p:extLst>
          </p:nvPr>
        </p:nvGraphicFramePr>
        <p:xfrm>
          <a:off x="1" y="1676400"/>
          <a:ext cx="6400800" cy="1783080"/>
        </p:xfrm>
        <a:graphic>
          <a:graphicData uri="http://schemas.openxmlformats.org/drawingml/2006/table">
            <a:tbl>
              <a:tblPr firstRow="1" firstCol="1" bandRow="1">
                <a:tableStyleId>{5C22544A-7EE6-4342-B048-85BDC9FD1C3A}</a:tableStyleId>
              </a:tblPr>
              <a:tblGrid>
                <a:gridCol w="3428999"/>
                <a:gridCol w="1600200"/>
                <a:gridCol w="1371601"/>
              </a:tblGrid>
              <a:tr h="304800">
                <a:tc>
                  <a:txBody>
                    <a:bodyPr/>
                    <a:lstStyle/>
                    <a:p>
                      <a:pPr algn="ctr">
                        <a:lnSpc>
                          <a:spcPct val="130000"/>
                        </a:lnSpc>
                        <a:spcAft>
                          <a:spcPts val="0"/>
                        </a:spcAft>
                      </a:pPr>
                      <a:r>
                        <a:rPr lang="en-US" sz="1800" dirty="0">
                          <a:effectLst/>
                        </a:rPr>
                        <a:t>Water management measures</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n-US" sz="1800">
                          <a:effectLst/>
                        </a:rPr>
                        <a:t>Husband (%)</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n-US" sz="1800" dirty="0">
                          <a:effectLst/>
                        </a:rPr>
                        <a:t>Wife (%)</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304800">
                <a:tc>
                  <a:txBody>
                    <a:bodyPr/>
                    <a:lstStyle/>
                    <a:p>
                      <a:pPr>
                        <a:lnSpc>
                          <a:spcPct val="130000"/>
                        </a:lnSpc>
                        <a:spcAft>
                          <a:spcPts val="0"/>
                        </a:spcAft>
                      </a:pPr>
                      <a:r>
                        <a:rPr lang="en-US" sz="1800" dirty="0">
                          <a:effectLst/>
                        </a:rPr>
                        <a:t>Pond bottom layer treatment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n-US" sz="1800" dirty="0">
                          <a:effectLst/>
                        </a:rPr>
                        <a:t>96.9</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n-US" sz="1800" dirty="0">
                          <a:solidFill>
                            <a:srgbClr val="FF0000"/>
                          </a:solidFill>
                          <a:effectLst/>
                        </a:rPr>
                        <a:t>3.1</a:t>
                      </a:r>
                      <a:endParaRPr lang="vi-VN"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304800">
                <a:tc>
                  <a:txBody>
                    <a:bodyPr/>
                    <a:lstStyle/>
                    <a:p>
                      <a:pPr>
                        <a:lnSpc>
                          <a:spcPct val="130000"/>
                        </a:lnSpc>
                        <a:spcAft>
                          <a:spcPts val="0"/>
                        </a:spcAft>
                      </a:pPr>
                      <a:r>
                        <a:rPr lang="en-US" sz="1800">
                          <a:effectLst/>
                        </a:rPr>
                        <a:t>Feed style</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n-US" sz="1800" dirty="0">
                          <a:effectLst/>
                        </a:rPr>
                        <a:t>78.1</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n-US" sz="1800" dirty="0">
                          <a:solidFill>
                            <a:srgbClr val="FF0000"/>
                          </a:solidFill>
                          <a:effectLst/>
                        </a:rPr>
                        <a:t>21.9</a:t>
                      </a:r>
                      <a:endParaRPr lang="vi-VN"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304800">
                <a:tc>
                  <a:txBody>
                    <a:bodyPr/>
                    <a:lstStyle/>
                    <a:p>
                      <a:pPr>
                        <a:lnSpc>
                          <a:spcPct val="130000"/>
                        </a:lnSpc>
                        <a:spcAft>
                          <a:spcPts val="0"/>
                        </a:spcAft>
                      </a:pPr>
                      <a:r>
                        <a:rPr lang="en-US" sz="1800">
                          <a:effectLst/>
                        </a:rPr>
                        <a:t>Water supply source for fishpond</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n-US" sz="1800" dirty="0">
                          <a:effectLst/>
                        </a:rPr>
                        <a:t>100</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n-US" sz="1800" dirty="0">
                          <a:effectLst/>
                        </a:rPr>
                        <a:t>0.0</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r h="304800">
                <a:tc>
                  <a:txBody>
                    <a:bodyPr/>
                    <a:lstStyle/>
                    <a:p>
                      <a:pPr>
                        <a:lnSpc>
                          <a:spcPct val="130000"/>
                        </a:lnSpc>
                        <a:spcAft>
                          <a:spcPts val="0"/>
                        </a:spcAft>
                      </a:pPr>
                      <a:r>
                        <a:rPr lang="en-US" sz="1800">
                          <a:effectLst/>
                        </a:rPr>
                        <a:t>Pond water treatment</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n-US" sz="1800">
                          <a:effectLst/>
                        </a:rPr>
                        <a:t>93.8</a:t>
                      </a:r>
                      <a:endParaRPr lang="vi-VN"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lnSpc>
                          <a:spcPct val="130000"/>
                        </a:lnSpc>
                        <a:spcAft>
                          <a:spcPts val="0"/>
                        </a:spcAft>
                      </a:pPr>
                      <a:r>
                        <a:rPr lang="en-US" sz="1800" dirty="0">
                          <a:effectLst/>
                        </a:rPr>
                        <a:t>6.2</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r>
            </a:tbl>
          </a:graphicData>
        </a:graphic>
      </p:graphicFrame>
      <p:sp>
        <p:nvSpPr>
          <p:cNvPr id="6" name="Rectangle 5"/>
          <p:cNvSpPr/>
          <p:nvPr/>
        </p:nvSpPr>
        <p:spPr>
          <a:xfrm>
            <a:off x="0" y="1147768"/>
            <a:ext cx="6400800" cy="452432"/>
          </a:xfrm>
          <a:prstGeom prst="rect">
            <a:avLst/>
          </a:prstGeom>
        </p:spPr>
        <p:txBody>
          <a:bodyPr wrap="square">
            <a:spAutoFit/>
          </a:bodyPr>
          <a:lstStyle/>
          <a:p>
            <a:pPr algn="ctr">
              <a:lnSpc>
                <a:spcPct val="130000"/>
              </a:lnSpc>
              <a:spcAft>
                <a:spcPts val="0"/>
              </a:spcAft>
            </a:pPr>
            <a:r>
              <a:rPr lang="en-US" b="1" dirty="0">
                <a:latin typeface="Times New Roman" panose="02020603050405020304" pitchFamily="18" charset="0"/>
                <a:ea typeface="Arial" panose="020B0604020202020204" pitchFamily="34" charset="0"/>
                <a:cs typeface="Times New Roman" panose="02020603050405020304" pitchFamily="18" charset="0"/>
              </a:rPr>
              <a:t>Table 9</a:t>
            </a:r>
            <a:r>
              <a:rPr lang="en-US" b="1" dirty="0" smtClean="0">
                <a:latin typeface="Times New Roman" panose="02020603050405020304" pitchFamily="18" charset="0"/>
                <a:ea typeface="Arial" panose="020B0604020202020204" pitchFamily="34" charset="0"/>
                <a:cs typeface="Times New Roman" panose="02020603050405020304" pitchFamily="18" charset="0"/>
              </a:rPr>
              <a:t>. </a:t>
            </a:r>
            <a:r>
              <a:rPr lang="en-US" b="1" dirty="0">
                <a:latin typeface="Times New Roman" panose="02020603050405020304" pitchFamily="18" charset="0"/>
                <a:ea typeface="Arial" panose="020B0604020202020204" pitchFamily="34" charset="0"/>
                <a:cs typeface="Times New Roman" panose="02020603050405020304" pitchFamily="18" charset="0"/>
              </a:rPr>
              <a:t>Implementation of </a:t>
            </a:r>
            <a:r>
              <a:rPr lang="en-US" b="1" dirty="0" smtClean="0">
                <a:latin typeface="Times New Roman" panose="02020603050405020304" pitchFamily="18" charset="0"/>
                <a:ea typeface="Arial" panose="020B0604020202020204" pitchFamily="34" charset="0"/>
                <a:cs typeface="Times New Roman" panose="02020603050405020304" pitchFamily="18" charset="0"/>
              </a:rPr>
              <a:t>WQM</a:t>
            </a:r>
            <a:r>
              <a:rPr lang="vi-VN" b="1" dirty="0" smtClean="0">
                <a:latin typeface="Times New Roman" panose="02020603050405020304" pitchFamily="18" charset="0"/>
                <a:ea typeface="Arial" panose="020B0604020202020204" pitchFamily="34" charset="0"/>
                <a:cs typeface="Times New Roman" panose="02020603050405020304" pitchFamily="18" charset="0"/>
              </a:rPr>
              <a:t> </a:t>
            </a:r>
            <a:r>
              <a:rPr lang="vi-VN" b="1" dirty="0" smtClean="0">
                <a:solidFill>
                  <a:srgbClr val="222222"/>
                </a:solidFill>
                <a:latin typeface="Times New Roman" panose="02020603050405020304" pitchFamily="18" charset="0"/>
                <a:ea typeface="Arial" panose="020B0604020202020204" pitchFamily="34" charset="0"/>
                <a:cs typeface="Times New Roman" panose="02020603050405020304" pitchFamily="18" charset="0"/>
              </a:rPr>
              <a:t>measures </a:t>
            </a:r>
            <a:r>
              <a:rPr lang="vi-VN" b="1"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by gender</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Rectangle 7"/>
          <p:cNvSpPr/>
          <p:nvPr/>
        </p:nvSpPr>
        <p:spPr>
          <a:xfrm>
            <a:off x="2327538" y="3440668"/>
            <a:ext cx="2625462" cy="369332"/>
          </a:xfrm>
          <a:prstGeom prst="rect">
            <a:avLst/>
          </a:prstGeom>
        </p:spPr>
        <p:txBody>
          <a:bodyPr wrap="none">
            <a:spAutoFit/>
          </a:bodyPr>
          <a:lstStyle/>
          <a:p>
            <a:r>
              <a:rPr lang="en-US" i="1" dirty="0">
                <a:latin typeface="+mn-lt"/>
              </a:rPr>
              <a:t>Source: Survey data, 2015</a:t>
            </a:r>
            <a:endParaRPr lang="vi-VN" i="1" dirty="0">
              <a:latin typeface="+mn-lt"/>
            </a:endParaRPr>
          </a:p>
        </p:txBody>
      </p:sp>
      <p:sp>
        <p:nvSpPr>
          <p:cNvPr id="9" name="Rectangle 8"/>
          <p:cNvSpPr/>
          <p:nvPr/>
        </p:nvSpPr>
        <p:spPr>
          <a:xfrm>
            <a:off x="6324600" y="1557076"/>
            <a:ext cx="2809839" cy="2252924"/>
          </a:xfrm>
          <a:prstGeom prst="rect">
            <a:avLst/>
          </a:prstGeom>
        </p:spPr>
        <p:txBody>
          <a:bodyPr wrap="square">
            <a:spAutoFit/>
          </a:bodyPr>
          <a:lstStyle/>
          <a:p>
            <a:pPr marL="285750" indent="-285750" algn="just">
              <a:lnSpc>
                <a:spcPct val="130000"/>
              </a:lnSpc>
              <a:buFont typeface="Wingdings" panose="05000000000000000000" pitchFamily="2" charset="2"/>
              <a:buChar char="v"/>
            </a:pPr>
            <a:r>
              <a:rPr lang="en-US" dirty="0">
                <a:latin typeface="Times New Roman" panose="02020603050405020304" pitchFamily="18" charset="0"/>
                <a:ea typeface="Arial" panose="020B0604020202020204" pitchFamily="34" charset="0"/>
              </a:rPr>
              <a:t>The highest percentage women participation is (21.9%) in fish feeding since this is a small work, and easy to implement.</a:t>
            </a:r>
            <a:endParaRPr lang="vi-VN" dirty="0"/>
          </a:p>
        </p:txBody>
      </p:sp>
    </p:spTree>
    <p:extLst>
      <p:ext uri="{BB962C8B-B14F-4D97-AF65-F5344CB8AC3E}">
        <p14:creationId xmlns:p14="http://schemas.microsoft.com/office/powerpoint/2010/main" val="330561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7921" y="-34925"/>
            <a:ext cx="8229600" cy="868363"/>
          </a:xfrm>
        </p:spPr>
        <p:txBody>
          <a:bodyPr/>
          <a:lstStyle/>
          <a:p>
            <a:pPr eaLnBrk="1" hangingPunct="1"/>
            <a:r>
              <a:rPr lang="en-US" sz="2800" i="0" dirty="0" smtClean="0">
                <a:solidFill>
                  <a:srgbClr val="000000"/>
                </a:solidFill>
              </a:rPr>
              <a:t>RESEARCH FINDINGS (</a:t>
            </a:r>
            <a:r>
              <a:rPr lang="en-US" sz="2800" i="0" dirty="0" err="1" smtClean="0">
                <a:solidFill>
                  <a:srgbClr val="000000"/>
                </a:solidFill>
              </a:rPr>
              <a:t>cont</a:t>
            </a:r>
            <a:r>
              <a:rPr lang="en-US" sz="2800" i="0" dirty="0" smtClean="0">
                <a:solidFill>
                  <a:srgbClr val="000000"/>
                </a:solidFill>
              </a:rPr>
              <a:t>)</a:t>
            </a:r>
            <a:endParaRPr lang="en-US" sz="28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23565" name="Rectangle 4"/>
          <p:cNvSpPr>
            <a:spLocks noChangeArrowheads="1"/>
          </p:cNvSpPr>
          <p:nvPr/>
        </p:nvSpPr>
        <p:spPr bwMode="auto">
          <a:xfrm>
            <a:off x="7075488" y="4459288"/>
            <a:ext cx="1154112" cy="400050"/>
          </a:xfrm>
          <a:prstGeom prst="rect">
            <a:avLst/>
          </a:prstGeom>
          <a:noFill/>
          <a:ln w="9525">
            <a:noFill/>
            <a:miter lim="800000"/>
            <a:headEnd/>
            <a:tailEnd/>
          </a:ln>
        </p:spPr>
        <p:txBody>
          <a:bodyPr wrap="none">
            <a:spAutoFit/>
          </a:bodyPr>
          <a:lstStyle/>
          <a:p>
            <a:pPr algn="ctr"/>
            <a:r>
              <a:rPr lang="en-US" sz="2000" dirty="0">
                <a:solidFill>
                  <a:schemeClr val="bg1"/>
                </a:solidFill>
              </a:rPr>
              <a:t>Location</a:t>
            </a:r>
          </a:p>
        </p:txBody>
      </p:sp>
      <p:sp>
        <p:nvSpPr>
          <p:cNvPr id="7" name="Text Box 6"/>
          <p:cNvSpPr txBox="1">
            <a:spLocks noChangeArrowheads="1"/>
          </p:cNvSpPr>
          <p:nvPr/>
        </p:nvSpPr>
        <p:spPr bwMode="auto">
          <a:xfrm>
            <a:off x="0" y="762000"/>
            <a:ext cx="9137794" cy="400089"/>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solidFill>
                <a:latin typeface="+mn-lt"/>
              </a:rPr>
              <a:t>Gender participation in water quality management </a:t>
            </a:r>
            <a:endParaRPr lang="vi-VN" sz="2000" dirty="0">
              <a:solidFill>
                <a:schemeClr val="bg1"/>
              </a:solidFill>
              <a:latin typeface="+mn-lt"/>
            </a:endParaRPr>
          </a:p>
        </p:txBody>
      </p:sp>
      <p:sp>
        <p:nvSpPr>
          <p:cNvPr id="6" name="Rectangle 5"/>
          <p:cNvSpPr/>
          <p:nvPr/>
        </p:nvSpPr>
        <p:spPr>
          <a:xfrm>
            <a:off x="-933450" y="4102100"/>
            <a:ext cx="6477000" cy="615553"/>
          </a:xfrm>
          <a:prstGeom prst="rect">
            <a:avLst/>
          </a:prstGeom>
        </p:spPr>
        <p:txBody>
          <a:bodyPr wrap="square">
            <a:spAutoFit/>
          </a:bodyPr>
          <a:lstStyle/>
          <a:p>
            <a:pPr algn="ctr">
              <a:spcAft>
                <a:spcPts val="0"/>
              </a:spcAft>
            </a:pPr>
            <a:r>
              <a:rPr lang="en-US" sz="1700" b="1" dirty="0" smtClean="0">
                <a:latin typeface="+mn-lt"/>
                <a:ea typeface="Arial" panose="020B0604020202020204" pitchFamily="34" charset="0"/>
                <a:cs typeface="Times New Roman" panose="02020603050405020304" pitchFamily="18" charset="0"/>
              </a:rPr>
              <a:t>Figure 5. </a:t>
            </a:r>
            <a:r>
              <a:rPr lang="vi-VN" sz="1700" b="1" dirty="0">
                <a:latin typeface="+mn-lt"/>
              </a:rPr>
              <a:t>Gender discrimination in extension </a:t>
            </a:r>
            <a:endParaRPr lang="vi-VN" sz="1700" b="1" dirty="0" smtClean="0">
              <a:latin typeface="+mn-lt"/>
            </a:endParaRPr>
          </a:p>
          <a:p>
            <a:pPr algn="ctr">
              <a:spcAft>
                <a:spcPts val="0"/>
              </a:spcAft>
            </a:pPr>
            <a:r>
              <a:rPr lang="vi-VN" sz="1700" b="1" dirty="0" smtClean="0">
                <a:latin typeface="+mn-lt"/>
              </a:rPr>
              <a:t>training </a:t>
            </a:r>
            <a:r>
              <a:rPr lang="vi-VN" sz="1700" b="1" dirty="0">
                <a:latin typeface="+mn-lt"/>
              </a:rPr>
              <a:t>participation</a:t>
            </a:r>
            <a:endParaRPr lang="vi-VN" sz="1700" dirty="0">
              <a:effectLst/>
              <a:latin typeface="+mn-lt"/>
              <a:ea typeface="Arial" panose="020B0604020202020204" pitchFamily="34" charset="0"/>
              <a:cs typeface="Times New Roman" panose="02020603050405020304" pitchFamily="18" charset="0"/>
            </a:endParaRPr>
          </a:p>
        </p:txBody>
      </p:sp>
      <p:sp>
        <p:nvSpPr>
          <p:cNvPr id="9" name="Rectangle 8"/>
          <p:cNvSpPr/>
          <p:nvPr/>
        </p:nvSpPr>
        <p:spPr>
          <a:xfrm>
            <a:off x="0" y="4715673"/>
            <a:ext cx="4495800" cy="1532727"/>
          </a:xfrm>
          <a:prstGeom prst="rect">
            <a:avLst/>
          </a:prstGeom>
        </p:spPr>
        <p:txBody>
          <a:bodyPr wrap="square">
            <a:spAutoFit/>
          </a:bodyPr>
          <a:lstStyle/>
          <a:p>
            <a:pPr marL="285750" indent="-285750" algn="just">
              <a:lnSpc>
                <a:spcPct val="130000"/>
              </a:lnSpc>
              <a:buFont typeface="Wingdings" panose="05000000000000000000" pitchFamily="2" charset="2"/>
              <a:buChar char="v"/>
            </a:pPr>
            <a:r>
              <a:rPr lang="en-US" dirty="0">
                <a:latin typeface="+mn-lt"/>
              </a:rPr>
              <a:t>Households have both male and female employees, of which 80% of engineers and technicians and technical advisors are men. The rest of the staff </a:t>
            </a:r>
            <a:r>
              <a:rPr lang="en-US" dirty="0" smtClean="0">
                <a:latin typeface="+mn-lt"/>
              </a:rPr>
              <a:t>is women.</a:t>
            </a:r>
            <a:endParaRPr lang="vi-VN" dirty="0">
              <a:latin typeface="+mn-lt"/>
            </a:endParaRPr>
          </a:p>
        </p:txBody>
      </p:sp>
      <p:pic>
        <p:nvPicPr>
          <p:cNvPr id="12290"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1" y="1176383"/>
            <a:ext cx="4533899" cy="293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Chart 12"/>
          <p:cNvGraphicFramePr>
            <a:graphicFrameLocks/>
          </p:cNvGraphicFramePr>
          <p:nvPr>
            <p:extLst>
              <p:ext uri="{D42A27DB-BD31-4B8C-83A1-F6EECF244321}">
                <p14:modId xmlns:p14="http://schemas.microsoft.com/office/powerpoint/2010/main" val="3072120755"/>
              </p:ext>
            </p:extLst>
          </p:nvPr>
        </p:nvGraphicFramePr>
        <p:xfrm>
          <a:off x="4581597" y="345855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572000" y="6188663"/>
            <a:ext cx="4495800" cy="353943"/>
          </a:xfrm>
          <a:prstGeom prst="rect">
            <a:avLst/>
          </a:prstGeom>
        </p:spPr>
        <p:txBody>
          <a:bodyPr wrap="square">
            <a:spAutoFit/>
          </a:bodyPr>
          <a:lstStyle/>
          <a:p>
            <a:pPr algn="ctr">
              <a:spcAft>
                <a:spcPts val="0"/>
              </a:spcAft>
            </a:pPr>
            <a:r>
              <a:rPr lang="en-US" sz="1700" b="1" dirty="0">
                <a:latin typeface="+mn-lt"/>
                <a:ea typeface="Arial" panose="020B0604020202020204" pitchFamily="34" charset="0"/>
                <a:cs typeface="Times New Roman" panose="02020603050405020304" pitchFamily="18" charset="0"/>
              </a:rPr>
              <a:t>Figure </a:t>
            </a:r>
            <a:r>
              <a:rPr lang="en-US" sz="1700" b="1" dirty="0" smtClean="0">
                <a:latin typeface="+mn-lt"/>
                <a:ea typeface="Arial" panose="020B0604020202020204" pitchFamily="34" charset="0"/>
                <a:cs typeface="Times New Roman" panose="02020603050405020304" pitchFamily="18" charset="0"/>
              </a:rPr>
              <a:t>6. </a:t>
            </a:r>
            <a:r>
              <a:rPr lang="vi-VN" sz="1700" b="1" dirty="0">
                <a:latin typeface="+mn-lt"/>
              </a:rPr>
              <a:t>The rate by gender in hired labor</a:t>
            </a:r>
          </a:p>
        </p:txBody>
      </p:sp>
      <p:sp>
        <p:nvSpPr>
          <p:cNvPr id="10" name="Rectangle 9"/>
          <p:cNvSpPr/>
          <p:nvPr/>
        </p:nvSpPr>
        <p:spPr>
          <a:xfrm>
            <a:off x="4572000" y="1245275"/>
            <a:ext cx="4572000" cy="2031325"/>
          </a:xfrm>
          <a:prstGeom prst="rect">
            <a:avLst/>
          </a:prstGeom>
        </p:spPr>
        <p:txBody>
          <a:bodyPr>
            <a:spAutoFit/>
          </a:bodyPr>
          <a:lstStyle/>
          <a:p>
            <a:pPr marL="285750" indent="-285750" algn="just">
              <a:buFont typeface="Wingdings" panose="05000000000000000000" pitchFamily="2" charset="2"/>
              <a:buChar char="v"/>
            </a:pPr>
            <a:r>
              <a:rPr lang="vi-VN" dirty="0">
                <a:latin typeface="Times New Roman" panose="02020603050405020304" pitchFamily="18" charset="0"/>
                <a:ea typeface="Arial" panose="020B0604020202020204" pitchFamily="34" charset="0"/>
              </a:rPr>
              <a:t>Not only that limit participation in aquaculture activities at household level, but the majority of women in our study rarely participate in extension training which organized by local government to improve farmers’ awareness of </a:t>
            </a:r>
            <a:r>
              <a:rPr lang="vi-VN" dirty="0" smtClean="0">
                <a:latin typeface="Times New Roman" panose="02020603050405020304" pitchFamily="18" charset="0"/>
                <a:ea typeface="Arial" panose="020B0604020202020204" pitchFamily="34" charset="0"/>
              </a:rPr>
              <a:t>WQM in </a:t>
            </a:r>
            <a:r>
              <a:rPr lang="vi-VN" dirty="0">
                <a:latin typeface="Times New Roman" panose="02020603050405020304" pitchFamily="18" charset="0"/>
                <a:ea typeface="Arial" panose="020B0604020202020204" pitchFamily="34" charset="0"/>
              </a:rPr>
              <a:t>aquaculture production</a:t>
            </a:r>
            <a:endParaRPr lang="vi-VN" dirty="0"/>
          </a:p>
        </p:txBody>
      </p:sp>
    </p:spTree>
    <p:extLst>
      <p:ext uri="{BB962C8B-B14F-4D97-AF65-F5344CB8AC3E}">
        <p14:creationId xmlns:p14="http://schemas.microsoft.com/office/powerpoint/2010/main" val="25054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7921" y="-34925"/>
            <a:ext cx="8229600" cy="868363"/>
          </a:xfrm>
        </p:spPr>
        <p:txBody>
          <a:bodyPr/>
          <a:lstStyle/>
          <a:p>
            <a:pPr eaLnBrk="1" hangingPunct="1"/>
            <a:r>
              <a:rPr lang="en-US" sz="2800" i="0" dirty="0" smtClean="0">
                <a:solidFill>
                  <a:srgbClr val="000000"/>
                </a:solidFill>
              </a:rPr>
              <a:t>RESEARCH FINDINGS (</a:t>
            </a:r>
            <a:r>
              <a:rPr lang="en-US" sz="2800" i="0" dirty="0" err="1" smtClean="0">
                <a:solidFill>
                  <a:srgbClr val="000000"/>
                </a:solidFill>
              </a:rPr>
              <a:t>cont</a:t>
            </a:r>
            <a:r>
              <a:rPr lang="en-US" sz="2800" i="0" dirty="0" smtClean="0">
                <a:solidFill>
                  <a:srgbClr val="000000"/>
                </a:solidFill>
              </a:rPr>
              <a:t>)</a:t>
            </a:r>
            <a:endParaRPr lang="en-US" sz="28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7" name="Text Box 6"/>
          <p:cNvSpPr txBox="1">
            <a:spLocks noChangeArrowheads="1"/>
          </p:cNvSpPr>
          <p:nvPr/>
        </p:nvSpPr>
        <p:spPr bwMode="auto">
          <a:xfrm>
            <a:off x="0" y="762000"/>
            <a:ext cx="9137794" cy="400089"/>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solidFill>
                <a:latin typeface="+mn-lt"/>
              </a:rPr>
              <a:t>Factors affecting farmer’s </a:t>
            </a:r>
            <a:r>
              <a:rPr lang="en-US" sz="2000" b="1" dirty="0" smtClean="0">
                <a:solidFill>
                  <a:schemeClr val="bg1"/>
                </a:solidFill>
                <a:latin typeface="+mn-lt"/>
              </a:rPr>
              <a:t>WQM </a:t>
            </a:r>
            <a:r>
              <a:rPr lang="en-US" sz="2000" b="1" dirty="0">
                <a:solidFill>
                  <a:schemeClr val="bg1"/>
                </a:solidFill>
                <a:latin typeface="+mn-lt"/>
              </a:rPr>
              <a:t>for aquaculture production </a:t>
            </a:r>
            <a:endParaRPr lang="vi-VN" sz="2000" dirty="0">
              <a:solidFill>
                <a:schemeClr val="bg1"/>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884301906"/>
              </p:ext>
            </p:extLst>
          </p:nvPr>
        </p:nvGraphicFramePr>
        <p:xfrm>
          <a:off x="3387797" y="1841222"/>
          <a:ext cx="2362200" cy="3134360"/>
        </p:xfrm>
        <a:graphic>
          <a:graphicData uri="http://schemas.openxmlformats.org/drawingml/2006/table">
            <a:tbl>
              <a:tblPr firstRow="1" bandRow="1">
                <a:tableStyleId>{5C22544A-7EE6-4342-B048-85BDC9FD1C3A}</a:tableStyleId>
              </a:tblPr>
              <a:tblGrid>
                <a:gridCol w="2362200"/>
              </a:tblGrid>
              <a:tr h="370840">
                <a:tc>
                  <a:txBody>
                    <a:bodyPr/>
                    <a:lstStyle/>
                    <a:p>
                      <a:pPr algn="ctr"/>
                      <a:r>
                        <a:rPr lang="vi-VN" dirty="0" smtClean="0">
                          <a:solidFill>
                            <a:schemeClr val="tx1"/>
                          </a:solidFill>
                        </a:rPr>
                        <a:t>Pond location</a:t>
                      </a:r>
                      <a:endParaRPr lang="vi-VN" dirty="0">
                        <a:solidFill>
                          <a:schemeClr val="tx1"/>
                        </a:solidFill>
                      </a:endParaRPr>
                    </a:p>
                  </a:txBody>
                  <a:tcPr>
                    <a:solidFill>
                      <a:schemeClr val="accent1">
                        <a:lumMod val="20000"/>
                        <a:lumOff val="80000"/>
                      </a:schemeClr>
                    </a:solidFill>
                  </a:tcPr>
                </a:tc>
              </a:tr>
              <a:tr h="370840">
                <a:tc>
                  <a:txBody>
                    <a:bodyPr/>
                    <a:lstStyle/>
                    <a:p>
                      <a:pPr algn="ctr"/>
                      <a:r>
                        <a:rPr lang="vi-VN" sz="1800" b="1" kern="1200" dirty="0" smtClean="0">
                          <a:solidFill>
                            <a:schemeClr val="tx1"/>
                          </a:solidFill>
                          <a:effectLst/>
                          <a:latin typeface="+mn-lt"/>
                          <a:ea typeface="+mn-ea"/>
                          <a:cs typeface="+mn-cs"/>
                        </a:rPr>
                        <a:t>Pond shore structure</a:t>
                      </a:r>
                      <a:endParaRPr lang="vi-VN" b="1" dirty="0">
                        <a:solidFill>
                          <a:schemeClr val="tx1"/>
                        </a:solidFill>
                      </a:endParaRPr>
                    </a:p>
                  </a:txBody>
                  <a:tcPr>
                    <a:solidFill>
                      <a:schemeClr val="accent4">
                        <a:lumMod val="25000"/>
                        <a:lumOff val="75000"/>
                      </a:schemeClr>
                    </a:solidFill>
                  </a:tcPr>
                </a:tc>
              </a:tr>
              <a:tr h="370840">
                <a:tc>
                  <a:txBody>
                    <a:bodyPr/>
                    <a:lstStyle/>
                    <a:p>
                      <a:pPr algn="ctr"/>
                      <a:r>
                        <a:rPr lang="vi-VN" sz="1800" b="1" kern="1200" dirty="0" smtClean="0">
                          <a:solidFill>
                            <a:schemeClr val="tx1"/>
                          </a:solidFill>
                          <a:effectLst/>
                          <a:latin typeface="+mn-lt"/>
                          <a:ea typeface="+mn-ea"/>
                          <a:cs typeface="+mn-cs"/>
                        </a:rPr>
                        <a:t>Pond bottom layer treatment</a:t>
                      </a:r>
                      <a:endParaRPr lang="vi-VN" b="1" dirty="0">
                        <a:solidFill>
                          <a:schemeClr val="tx1"/>
                        </a:solidFill>
                      </a:endParaRPr>
                    </a:p>
                  </a:txBody>
                  <a:tcPr>
                    <a:solidFill>
                      <a:schemeClr val="accent1">
                        <a:lumMod val="20000"/>
                        <a:lumOff val="80000"/>
                      </a:schemeClr>
                    </a:solidFill>
                  </a:tcPr>
                </a:tc>
              </a:tr>
              <a:tr h="370840">
                <a:tc>
                  <a:txBody>
                    <a:bodyPr/>
                    <a:lstStyle/>
                    <a:p>
                      <a:pPr algn="ctr"/>
                      <a:r>
                        <a:rPr lang="vi-VN" sz="1800" b="1" kern="1200" dirty="0" smtClean="0">
                          <a:solidFill>
                            <a:schemeClr val="tx1"/>
                          </a:solidFill>
                          <a:effectLst/>
                          <a:latin typeface="+mn-lt"/>
                          <a:ea typeface="+mn-ea"/>
                          <a:cs typeface="+mn-cs"/>
                        </a:rPr>
                        <a:t>Fry and fish density </a:t>
                      </a:r>
                      <a:endParaRPr lang="vi-VN" b="1" dirty="0">
                        <a:solidFill>
                          <a:schemeClr val="tx1"/>
                        </a:solidFill>
                      </a:endParaRPr>
                    </a:p>
                  </a:txBody>
                  <a:tcPr>
                    <a:solidFill>
                      <a:schemeClr val="accent4">
                        <a:lumMod val="25000"/>
                        <a:lumOff val="75000"/>
                      </a:schemeClr>
                    </a:solidFill>
                  </a:tcPr>
                </a:tc>
              </a:tr>
              <a:tr h="370840">
                <a:tc>
                  <a:txBody>
                    <a:bodyPr/>
                    <a:lstStyle/>
                    <a:p>
                      <a:pPr algn="ctr"/>
                      <a:r>
                        <a:rPr lang="vi-VN" sz="1800" b="1" kern="1200" dirty="0" smtClean="0">
                          <a:solidFill>
                            <a:schemeClr val="tx1"/>
                          </a:solidFill>
                          <a:effectLst/>
                          <a:latin typeface="+mn-lt"/>
                          <a:ea typeface="+mn-ea"/>
                          <a:cs typeface="+mn-cs"/>
                        </a:rPr>
                        <a:t>Feed style</a:t>
                      </a:r>
                      <a:endParaRPr lang="vi-VN" b="1" dirty="0">
                        <a:solidFill>
                          <a:schemeClr val="tx1"/>
                        </a:solidFill>
                      </a:endParaRPr>
                    </a:p>
                  </a:txBody>
                  <a:tcPr>
                    <a:solidFill>
                      <a:schemeClr val="accent5"/>
                    </a:solidFill>
                  </a:tcPr>
                </a:tc>
              </a:tr>
              <a:tr h="370840">
                <a:tc>
                  <a:txBody>
                    <a:bodyPr/>
                    <a:lstStyle/>
                    <a:p>
                      <a:pPr algn="ctr"/>
                      <a:r>
                        <a:rPr lang="vi-VN" sz="1800" b="1" kern="1200" dirty="0" smtClean="0">
                          <a:solidFill>
                            <a:schemeClr val="tx1"/>
                          </a:solidFill>
                          <a:effectLst/>
                          <a:latin typeface="+mn-lt"/>
                          <a:ea typeface="+mn-ea"/>
                          <a:cs typeface="+mn-cs"/>
                        </a:rPr>
                        <a:t>Water supply source for fishpond</a:t>
                      </a:r>
                      <a:endParaRPr lang="vi-VN" b="1" dirty="0">
                        <a:solidFill>
                          <a:schemeClr val="tx1"/>
                        </a:solidFill>
                      </a:endParaRPr>
                    </a:p>
                  </a:txBody>
                  <a:tcPr>
                    <a:solidFill>
                      <a:schemeClr val="accent4">
                        <a:lumMod val="25000"/>
                        <a:lumOff val="75000"/>
                      </a:schemeClr>
                    </a:solidFill>
                  </a:tcPr>
                </a:tc>
              </a:tr>
              <a:tr h="370840">
                <a:tc>
                  <a:txBody>
                    <a:bodyPr/>
                    <a:lstStyle/>
                    <a:p>
                      <a:pPr algn="ctr"/>
                      <a:r>
                        <a:rPr lang="vi-VN" sz="1800" b="1" kern="1200" dirty="0" smtClean="0">
                          <a:solidFill>
                            <a:schemeClr val="tx1"/>
                          </a:solidFill>
                          <a:effectLst/>
                          <a:latin typeface="+mn-lt"/>
                          <a:ea typeface="+mn-ea"/>
                          <a:cs typeface="+mn-cs"/>
                        </a:rPr>
                        <a:t>Pond water treatment</a:t>
                      </a:r>
                      <a:endParaRPr lang="vi-VN" b="1" dirty="0">
                        <a:solidFill>
                          <a:schemeClr val="tx1"/>
                        </a:solidFill>
                      </a:endParaRPr>
                    </a:p>
                  </a:txBody>
                  <a:tcPr>
                    <a:solidFill>
                      <a:schemeClr val="accent5"/>
                    </a:solidFill>
                  </a:tcPr>
                </a:tc>
              </a:tr>
            </a:tbl>
          </a:graphicData>
        </a:graphic>
      </p:graphicFrame>
      <p:sp>
        <p:nvSpPr>
          <p:cNvPr id="5" name="Rectangle 4"/>
          <p:cNvSpPr/>
          <p:nvPr/>
        </p:nvSpPr>
        <p:spPr>
          <a:xfrm>
            <a:off x="86519" y="2614136"/>
            <a:ext cx="914400" cy="1348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Inside HHs’ factors</a:t>
            </a:r>
          </a:p>
          <a:p>
            <a:pPr algn="ctr"/>
            <a:endParaRPr lang="vi-VN" dirty="0"/>
          </a:p>
        </p:txBody>
      </p:sp>
      <p:graphicFrame>
        <p:nvGraphicFramePr>
          <p:cNvPr id="8" name="Table 7"/>
          <p:cNvGraphicFramePr>
            <a:graphicFrameLocks noGrp="1"/>
          </p:cNvGraphicFramePr>
          <p:nvPr>
            <p:extLst>
              <p:ext uri="{D42A27DB-BD31-4B8C-83A1-F6EECF244321}">
                <p14:modId xmlns:p14="http://schemas.microsoft.com/office/powerpoint/2010/main" val="4128334197"/>
              </p:ext>
            </p:extLst>
          </p:nvPr>
        </p:nvGraphicFramePr>
        <p:xfrm>
          <a:off x="1556987" y="2107803"/>
          <a:ext cx="1371600" cy="2491740"/>
        </p:xfrm>
        <a:graphic>
          <a:graphicData uri="http://schemas.openxmlformats.org/drawingml/2006/table">
            <a:tbl>
              <a:tblPr firstRow="1" bandRow="1">
                <a:tableStyleId>{5C22544A-7EE6-4342-B048-85BDC9FD1C3A}</a:tableStyleId>
              </a:tblPr>
              <a:tblGrid>
                <a:gridCol w="1371600"/>
              </a:tblGrid>
              <a:tr h="571500">
                <a:tc>
                  <a:txBody>
                    <a:bodyPr/>
                    <a:lstStyle/>
                    <a:p>
                      <a:r>
                        <a:rPr lang="vi-VN" b="0" dirty="0" smtClean="0">
                          <a:solidFill>
                            <a:schemeClr val="tx1"/>
                          </a:solidFill>
                        </a:rPr>
                        <a:t>Age</a:t>
                      </a:r>
                      <a:endParaRPr lang="vi-VN" b="0" dirty="0">
                        <a:solidFill>
                          <a:schemeClr val="tx1"/>
                        </a:solidFill>
                      </a:endParaRPr>
                    </a:p>
                  </a:txBody>
                  <a:tcPr/>
                </a:tc>
              </a:tr>
              <a:tr h="571500">
                <a:tc>
                  <a:txBody>
                    <a:bodyPr/>
                    <a:lstStyle/>
                    <a:p>
                      <a:r>
                        <a:rPr lang="vi-VN" dirty="0" smtClean="0"/>
                        <a:t>Educational level</a:t>
                      </a:r>
                      <a:endParaRPr lang="vi-VN" dirty="0"/>
                    </a:p>
                  </a:txBody>
                  <a:tcPr>
                    <a:solidFill>
                      <a:srgbClr val="FFFF00"/>
                    </a:solidFill>
                  </a:tcPr>
                </a:tc>
              </a:tr>
              <a:tr h="571500">
                <a:tc>
                  <a:txBody>
                    <a:bodyPr/>
                    <a:lstStyle/>
                    <a:p>
                      <a:r>
                        <a:rPr lang="vi-VN" dirty="0" smtClean="0"/>
                        <a:t>Income</a:t>
                      </a:r>
                      <a:r>
                        <a:rPr lang="vi-VN" baseline="0" dirty="0" smtClean="0"/>
                        <a:t> proportion</a:t>
                      </a:r>
                      <a:endParaRPr lang="vi-VN" dirty="0"/>
                    </a:p>
                  </a:txBody>
                  <a:tcPr>
                    <a:solidFill>
                      <a:schemeClr val="accent1"/>
                    </a:solidFill>
                  </a:tcPr>
                </a:tc>
              </a:tr>
              <a:tr h="571500">
                <a:tc>
                  <a:txBody>
                    <a:bodyPr/>
                    <a:lstStyle/>
                    <a:p>
                      <a:r>
                        <a:rPr lang="vi-VN" dirty="0" smtClean="0"/>
                        <a:t>Aquaculture</a:t>
                      </a:r>
                      <a:r>
                        <a:rPr lang="vi-VN" baseline="0" dirty="0" smtClean="0"/>
                        <a:t> area</a:t>
                      </a:r>
                      <a:endParaRPr lang="vi-VN" dirty="0"/>
                    </a:p>
                  </a:txBody>
                  <a:tcPr>
                    <a:solidFill>
                      <a:srgbClr val="FFFF00"/>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057895957"/>
              </p:ext>
            </p:extLst>
          </p:nvPr>
        </p:nvGraphicFramePr>
        <p:xfrm>
          <a:off x="6172200" y="2068195"/>
          <a:ext cx="1371600" cy="2621280"/>
        </p:xfrm>
        <a:graphic>
          <a:graphicData uri="http://schemas.openxmlformats.org/drawingml/2006/table">
            <a:tbl>
              <a:tblPr firstRow="1" bandRow="1">
                <a:tableStyleId>{5C22544A-7EE6-4342-B048-85BDC9FD1C3A}</a:tableStyleId>
              </a:tblPr>
              <a:tblGrid>
                <a:gridCol w="1371600"/>
              </a:tblGrid>
              <a:tr h="571500">
                <a:tc>
                  <a:txBody>
                    <a:bodyPr/>
                    <a:lstStyle/>
                    <a:p>
                      <a:pPr algn="just"/>
                      <a:r>
                        <a:rPr lang="vi-VN" b="0" dirty="0" smtClean="0">
                          <a:solidFill>
                            <a:schemeClr val="tx1"/>
                          </a:solidFill>
                        </a:rPr>
                        <a:t>Extension</a:t>
                      </a:r>
                      <a:r>
                        <a:rPr lang="vi-VN" b="0" baseline="0" dirty="0" smtClean="0">
                          <a:solidFill>
                            <a:schemeClr val="tx1"/>
                          </a:solidFill>
                        </a:rPr>
                        <a:t> training courses</a:t>
                      </a:r>
                      <a:endParaRPr lang="vi-VN" b="0" dirty="0">
                        <a:solidFill>
                          <a:schemeClr val="tx1"/>
                        </a:solidFill>
                      </a:endParaRPr>
                    </a:p>
                  </a:txBody>
                  <a:tcPr/>
                </a:tc>
              </a:tr>
              <a:tr h="571500">
                <a:tc>
                  <a:txBody>
                    <a:bodyPr/>
                    <a:lstStyle/>
                    <a:p>
                      <a:r>
                        <a:rPr lang="vi-VN" sz="1800" i="0" kern="1200" dirty="0" smtClean="0">
                          <a:solidFill>
                            <a:schemeClr val="dk1"/>
                          </a:solidFill>
                          <a:effectLst/>
                          <a:latin typeface="+mn-lt"/>
                          <a:ea typeface="+mn-ea"/>
                          <a:cs typeface="+mn-cs"/>
                        </a:rPr>
                        <a:t>Neighbors’ experience and</a:t>
                      </a:r>
                      <a:r>
                        <a:rPr lang="vi-VN" sz="1800" i="0" kern="1200" baseline="0" dirty="0" smtClean="0">
                          <a:solidFill>
                            <a:schemeClr val="dk1"/>
                          </a:solidFill>
                          <a:effectLst/>
                          <a:latin typeface="+mn-lt"/>
                          <a:ea typeface="+mn-ea"/>
                          <a:cs typeface="+mn-cs"/>
                        </a:rPr>
                        <a:t> TV </a:t>
                      </a:r>
                      <a:r>
                        <a:rPr lang="vi-VN" sz="1800" i="0" kern="1200" dirty="0" smtClean="0">
                          <a:solidFill>
                            <a:schemeClr val="dk1"/>
                          </a:solidFill>
                          <a:effectLst/>
                          <a:latin typeface="+mn-lt"/>
                          <a:ea typeface="+mn-ea"/>
                          <a:cs typeface="+mn-cs"/>
                        </a:rPr>
                        <a:t>programs</a:t>
                      </a:r>
                      <a:endParaRPr lang="vi-VN" i="0" dirty="0"/>
                    </a:p>
                  </a:txBody>
                  <a:tcPr>
                    <a:solidFill>
                      <a:srgbClr val="FFFF00"/>
                    </a:solidFill>
                  </a:tcPr>
                </a:tc>
              </a:tr>
              <a:tr h="518160">
                <a:tc>
                  <a:txBody>
                    <a:bodyPr/>
                    <a:lstStyle/>
                    <a:p>
                      <a:r>
                        <a:rPr lang="vi-VN" sz="1800" i="0" kern="1200" dirty="0" smtClean="0">
                          <a:solidFill>
                            <a:schemeClr val="tx1"/>
                          </a:solidFill>
                          <a:effectLst/>
                          <a:latin typeface="+mn-lt"/>
                          <a:ea typeface="+mn-ea"/>
                          <a:cs typeface="+mn-cs"/>
                        </a:rPr>
                        <a:t>Seasonality</a:t>
                      </a:r>
                      <a:endParaRPr lang="vi-VN" i="0" dirty="0">
                        <a:solidFill>
                          <a:schemeClr val="tx1"/>
                        </a:solidFill>
                      </a:endParaRPr>
                    </a:p>
                  </a:txBody>
                  <a:tcPr>
                    <a:solidFill>
                      <a:schemeClr val="accent1"/>
                    </a:solidFill>
                  </a:tcPr>
                </a:tc>
              </a:tr>
            </a:tbl>
          </a:graphicData>
        </a:graphic>
      </p:graphicFrame>
      <p:sp>
        <p:nvSpPr>
          <p:cNvPr id="17" name="Rectangle 16"/>
          <p:cNvSpPr/>
          <p:nvPr/>
        </p:nvSpPr>
        <p:spPr>
          <a:xfrm>
            <a:off x="7923121" y="2614136"/>
            <a:ext cx="914400" cy="1348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Outside </a:t>
            </a:r>
            <a:r>
              <a:rPr lang="vi-VN" dirty="0">
                <a:solidFill>
                  <a:schemeClr val="tx1"/>
                </a:solidFill>
              </a:rPr>
              <a:t>HHs’ factors</a:t>
            </a:r>
          </a:p>
          <a:p>
            <a:pPr algn="ctr"/>
            <a:endParaRPr lang="vi-VN" dirty="0"/>
          </a:p>
        </p:txBody>
      </p:sp>
      <p:sp>
        <p:nvSpPr>
          <p:cNvPr id="11" name="Right Arrow 10"/>
          <p:cNvSpPr/>
          <p:nvPr/>
        </p:nvSpPr>
        <p:spPr>
          <a:xfrm>
            <a:off x="1000919" y="3201432"/>
            <a:ext cx="599281" cy="1513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19" name="Right Arrow 18"/>
          <p:cNvSpPr/>
          <p:nvPr/>
        </p:nvSpPr>
        <p:spPr>
          <a:xfrm>
            <a:off x="2971800" y="3212068"/>
            <a:ext cx="415636" cy="1513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Right Arrow 20"/>
          <p:cNvSpPr/>
          <p:nvPr/>
        </p:nvSpPr>
        <p:spPr>
          <a:xfrm rot="10800000">
            <a:off x="7507485" y="3277632"/>
            <a:ext cx="415636" cy="1513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2" name="Right Arrow 21"/>
          <p:cNvSpPr/>
          <p:nvPr/>
        </p:nvSpPr>
        <p:spPr>
          <a:xfrm rot="10800000">
            <a:off x="5715000" y="3276600"/>
            <a:ext cx="415636" cy="1513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14" name="Rectangle 13"/>
          <p:cNvSpPr/>
          <p:nvPr/>
        </p:nvSpPr>
        <p:spPr>
          <a:xfrm>
            <a:off x="0" y="5042118"/>
            <a:ext cx="4572000" cy="1815882"/>
          </a:xfrm>
          <a:prstGeom prst="rect">
            <a:avLst/>
          </a:prstGeom>
        </p:spPr>
        <p:txBody>
          <a:bodyPr>
            <a:spAutoFit/>
          </a:bodyPr>
          <a:lstStyle/>
          <a:p>
            <a:pPr marL="285750" indent="-285750" algn="just">
              <a:buFont typeface="Arial" panose="020B0604020202020204" pitchFamily="34" charset="0"/>
              <a:buChar char="•"/>
            </a:pPr>
            <a:r>
              <a:rPr lang="en-US" sz="1600" kern="100" dirty="0" smtClean="0">
                <a:latin typeface="+mn-lt"/>
                <a:ea typeface="Calibri" panose="020F0502020204030204" pitchFamily="34" charset="0"/>
              </a:rPr>
              <a:t>For </a:t>
            </a:r>
            <a:r>
              <a:rPr lang="en-US" sz="1600" kern="100" dirty="0">
                <a:latin typeface="+mn-lt"/>
                <a:ea typeface="Calibri" panose="020F0502020204030204" pitchFamily="34" charset="0"/>
              </a:rPr>
              <a:t>the same method of </a:t>
            </a:r>
            <a:r>
              <a:rPr lang="en-US" sz="1600" kern="100" dirty="0" smtClean="0">
                <a:latin typeface="+mn-lt"/>
                <a:ea typeface="Calibri" panose="020F0502020204030204" pitchFamily="34" charset="0"/>
              </a:rPr>
              <a:t>WQM, </a:t>
            </a:r>
            <a:r>
              <a:rPr lang="en-US" sz="1600" kern="100" dirty="0">
                <a:latin typeface="+mn-lt"/>
                <a:ea typeface="Calibri" panose="020F0502020204030204" pitchFamily="34" charset="0"/>
              </a:rPr>
              <a:t>applying percentage in 36-50 year-old group tends to be more than the other </a:t>
            </a:r>
            <a:r>
              <a:rPr lang="en-US" sz="1600" kern="100" dirty="0" smtClean="0">
                <a:latin typeface="+mn-lt"/>
                <a:ea typeface="Calibri" panose="020F0502020204030204" pitchFamily="34" charset="0"/>
              </a:rPr>
              <a:t>groups</a:t>
            </a:r>
          </a:p>
          <a:p>
            <a:pPr marL="285750" indent="-285750" algn="just">
              <a:buFont typeface="Arial" panose="020B0604020202020204" pitchFamily="34" charset="0"/>
              <a:buChar char="•"/>
            </a:pPr>
            <a:r>
              <a:rPr lang="en-US" sz="1600" dirty="0" smtClean="0">
                <a:latin typeface="+mn-lt"/>
              </a:rPr>
              <a:t>People </a:t>
            </a:r>
            <a:r>
              <a:rPr lang="en-US" sz="1600" dirty="0">
                <a:latin typeface="+mn-lt"/>
              </a:rPr>
              <a:t>who have </a:t>
            </a:r>
            <a:r>
              <a:rPr lang="en-US" sz="1600" dirty="0" smtClean="0">
                <a:latin typeface="+mn-lt"/>
              </a:rPr>
              <a:t>been trained </a:t>
            </a:r>
            <a:r>
              <a:rPr lang="en-US" sz="1600" dirty="0">
                <a:latin typeface="+mn-lt"/>
              </a:rPr>
              <a:t>for knowledge in </a:t>
            </a:r>
            <a:r>
              <a:rPr lang="en-US" sz="1600" dirty="0" err="1" smtClean="0">
                <a:latin typeface="+mn-lt"/>
              </a:rPr>
              <a:t>aquacuture</a:t>
            </a:r>
            <a:r>
              <a:rPr lang="en-US" sz="1600" dirty="0" smtClean="0">
                <a:latin typeface="+mn-lt"/>
              </a:rPr>
              <a:t> </a:t>
            </a:r>
            <a:r>
              <a:rPr lang="en-US" sz="1600" dirty="0">
                <a:latin typeface="+mn-lt"/>
              </a:rPr>
              <a:t>farming, tend to concern more about structure of pond bank, fish breed (76.92%) and method of pond water treatment (75%). </a:t>
            </a:r>
            <a:endParaRPr lang="vi-VN" sz="1600" dirty="0">
              <a:latin typeface="+mn-lt"/>
            </a:endParaRPr>
          </a:p>
        </p:txBody>
      </p:sp>
      <p:sp>
        <p:nvSpPr>
          <p:cNvPr id="15" name="Rectangle 14"/>
          <p:cNvSpPr/>
          <p:nvPr/>
        </p:nvSpPr>
        <p:spPr>
          <a:xfrm>
            <a:off x="4572000" y="5048071"/>
            <a:ext cx="4572000" cy="1200329"/>
          </a:xfrm>
          <a:prstGeom prst="rect">
            <a:avLst/>
          </a:prstGeom>
        </p:spPr>
        <p:txBody>
          <a:bodyPr>
            <a:spAutoFit/>
          </a:bodyPr>
          <a:lstStyle/>
          <a:p>
            <a:pPr marL="285750" indent="-285750" algn="just">
              <a:buFont typeface="Arial" panose="020B0604020202020204" pitchFamily="34" charset="0"/>
              <a:buChar char="•"/>
            </a:pPr>
            <a:r>
              <a:rPr lang="en-US" dirty="0" smtClean="0">
                <a:solidFill>
                  <a:srgbClr val="000000"/>
                </a:solidFill>
                <a:latin typeface="Times New Roman" panose="02020603050405020304" pitchFamily="18" charset="0"/>
                <a:ea typeface="Calibri" panose="020F0502020204030204" pitchFamily="34" charset="0"/>
              </a:rPr>
              <a:t>The </a:t>
            </a:r>
            <a:r>
              <a:rPr lang="en-US" dirty="0">
                <a:solidFill>
                  <a:srgbClr val="000000"/>
                </a:solidFill>
                <a:latin typeface="Times New Roman" panose="02020603050405020304" pitchFamily="18" charset="0"/>
                <a:ea typeface="Calibri" panose="020F0502020204030204" pitchFamily="34" charset="0"/>
              </a:rPr>
              <a:t>trained households concern more about methods to treat polluted water because they understand serious impacts of pollution on water quality and fish productivity.</a:t>
            </a:r>
            <a:endParaRPr lang="vi-VN" dirty="0"/>
          </a:p>
        </p:txBody>
      </p:sp>
    </p:spTree>
    <p:extLst>
      <p:ext uri="{BB962C8B-B14F-4D97-AF65-F5344CB8AC3E}">
        <p14:creationId xmlns:p14="http://schemas.microsoft.com/office/powerpoint/2010/main" val="233325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229600" cy="685800"/>
          </a:xfrm>
        </p:spPr>
        <p:txBody>
          <a:bodyPr/>
          <a:lstStyle/>
          <a:p>
            <a:pPr eaLnBrk="1" hangingPunct="1"/>
            <a:r>
              <a:rPr lang="en-US" sz="2800" i="0" dirty="0" smtClean="0">
                <a:cs typeface="Times New Roman" pitchFamily="18" charset="0"/>
              </a:rPr>
              <a:t>INTRODUCTION</a:t>
            </a:r>
          </a:p>
        </p:txBody>
      </p:sp>
      <p:sp>
        <p:nvSpPr>
          <p:cNvPr id="8195" name="Rectangle 3"/>
          <p:cNvSpPr>
            <a:spLocks noGrp="1" noChangeArrowheads="1"/>
          </p:cNvSpPr>
          <p:nvPr>
            <p:ph type="body" idx="1"/>
          </p:nvPr>
        </p:nvSpPr>
        <p:spPr bwMode="gray">
          <a:xfrm>
            <a:off x="620713" y="990600"/>
            <a:ext cx="7824787" cy="5410200"/>
          </a:xfrm>
        </p:spPr>
        <p:txBody>
          <a:bodyPr/>
          <a:lstStyle/>
          <a:p>
            <a:pPr algn="just" eaLnBrk="1" hangingPunct="1"/>
            <a:r>
              <a:rPr lang="en-US" sz="2000" dirty="0"/>
              <a:t>Aquaculture production is a thriving industry in the Mekong Delta of </a:t>
            </a:r>
            <a:r>
              <a:rPr lang="en-US" sz="2000" dirty="0" smtClean="0"/>
              <a:t>Vietnam </a:t>
            </a:r>
            <a:r>
              <a:rPr lang="en-US" sz="2000" dirty="0"/>
              <a:t>with total aquaculture areas of 746 thousand hectares and the production of around 2 million tons (MARD, 2009). </a:t>
            </a:r>
            <a:endParaRPr lang="en-US" sz="2000" dirty="0" smtClean="0">
              <a:solidFill>
                <a:srgbClr val="000000"/>
              </a:solidFill>
            </a:endParaRPr>
          </a:p>
          <a:p>
            <a:pPr algn="just" eaLnBrk="1" hangingPunct="1"/>
            <a:r>
              <a:rPr lang="en-US" sz="2000" dirty="0"/>
              <a:t>Production intensification of semi-intensive and intensive culture system has become a trend in the delta, especially for </a:t>
            </a:r>
            <a:r>
              <a:rPr lang="en-US" sz="2000" dirty="0" err="1"/>
              <a:t>Tra</a:t>
            </a:r>
            <a:r>
              <a:rPr lang="en-US" sz="2000" dirty="0"/>
              <a:t> fish (</a:t>
            </a:r>
            <a:r>
              <a:rPr lang="en-US" sz="2000" i="1" dirty="0" err="1"/>
              <a:t>Pangasius</a:t>
            </a:r>
            <a:r>
              <a:rPr lang="en-US" sz="2000" i="1" dirty="0"/>
              <a:t> </a:t>
            </a:r>
            <a:r>
              <a:rPr lang="en-US" sz="2000" i="1" dirty="0" err="1"/>
              <a:t>hypoththalmus</a:t>
            </a:r>
            <a:r>
              <a:rPr lang="en-US" sz="2000" dirty="0"/>
              <a:t>) and </a:t>
            </a:r>
            <a:r>
              <a:rPr lang="en-US" sz="2000" dirty="0" err="1"/>
              <a:t>Basa</a:t>
            </a:r>
            <a:r>
              <a:rPr lang="en-US" sz="2000" dirty="0"/>
              <a:t> fish (</a:t>
            </a:r>
            <a:r>
              <a:rPr lang="en-US" sz="2000" i="1" dirty="0" err="1"/>
              <a:t>Pangasius</a:t>
            </a:r>
            <a:r>
              <a:rPr lang="en-US" sz="2000" i="1" dirty="0"/>
              <a:t> </a:t>
            </a:r>
            <a:r>
              <a:rPr lang="en-US" sz="2000" i="1" dirty="0" err="1"/>
              <a:t>bocourti</a:t>
            </a:r>
            <a:r>
              <a:rPr lang="en-US" sz="2000" i="1" dirty="0"/>
              <a:t> </a:t>
            </a:r>
            <a:r>
              <a:rPr lang="en-US" sz="2000" i="1" dirty="0" err="1"/>
              <a:t>sauvage</a:t>
            </a:r>
            <a:r>
              <a:rPr lang="en-US" sz="2000" dirty="0"/>
              <a:t>) - two popular catfish species bred in the </a:t>
            </a:r>
            <a:r>
              <a:rPr lang="en-US" sz="2000" dirty="0" smtClean="0"/>
              <a:t>Mekong Delta.</a:t>
            </a:r>
          </a:p>
          <a:p>
            <a:pPr algn="just" eaLnBrk="1" hangingPunct="1"/>
            <a:r>
              <a:rPr lang="en-US" sz="2000" dirty="0"/>
              <a:t>The practice of these systems by small farm households usually results in pollution of culture water from uneaten food and waste products of cultured organism, thus placing negative consequences on aquaculture yield and quality.</a:t>
            </a:r>
            <a:endParaRPr lang="en-US" sz="2000" dirty="0" smtClean="0">
              <a:solidFill>
                <a:srgbClr val="000000"/>
              </a:solidFill>
            </a:endParaRPr>
          </a:p>
          <a:p>
            <a:pPr algn="just" eaLnBrk="1" hangingPunct="1"/>
            <a:r>
              <a:rPr lang="en-US" sz="2000" dirty="0"/>
              <a:t>F</a:t>
            </a:r>
            <a:r>
              <a:rPr lang="en-US" sz="2000" dirty="0" smtClean="0"/>
              <a:t>arm </a:t>
            </a:r>
            <a:r>
              <a:rPr lang="en-US" sz="2000" dirty="0"/>
              <a:t>households can apply various kind of measures for WQM in aquaculture production such as pond bottom treatment, water exchange, aeration, feed controls, chemical treatment for water, etc.,. </a:t>
            </a:r>
            <a:endParaRPr lang="en-US" sz="2000" dirty="0" smtClean="0"/>
          </a:p>
          <a:p>
            <a:pPr algn="just" eaLnBrk="1" hangingPunct="1"/>
            <a:endParaRPr lang="en-US" sz="2000" dirty="0" smtClean="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AutoShape 2"/>
          <p:cNvSpPr>
            <a:spLocks noChangeArrowheads="1"/>
          </p:cNvSpPr>
          <p:nvPr/>
        </p:nvSpPr>
        <p:spPr bwMode="gray">
          <a:xfrm>
            <a:off x="1976438" y="3876843"/>
            <a:ext cx="6448425" cy="1177716"/>
          </a:xfrm>
          <a:prstGeom prst="roundRect">
            <a:avLst>
              <a:gd name="adj" fmla="val 16667"/>
            </a:avLst>
          </a:prstGeom>
          <a:gradFill rotWithShape="1">
            <a:gsLst>
              <a:gs pos="0">
                <a:schemeClr val="accent2">
                  <a:alpha val="14999"/>
                </a:schemeClr>
              </a:gs>
              <a:gs pos="100000">
                <a:schemeClr val="accent2">
                  <a:gamma/>
                  <a:tint val="0"/>
                  <a:invGamma/>
                  <a:alpha val="0"/>
                </a:schemeClr>
              </a:gs>
            </a:gsLst>
            <a:lin ang="0" scaled="1"/>
          </a:gradFill>
          <a:ln w="9525" algn="ctr">
            <a:noFill/>
            <a:round/>
            <a:headEnd/>
            <a:tailEnd/>
          </a:ln>
          <a:effectLst/>
        </p:spPr>
        <p:txBody>
          <a:bodyPr wrap="none" anchor="ctr"/>
          <a:lstStyle/>
          <a:p>
            <a:pPr>
              <a:defRPr/>
            </a:pPr>
            <a:endParaRPr lang="en-US" dirty="0">
              <a:cs typeface="+mn-cs"/>
            </a:endParaRPr>
          </a:p>
        </p:txBody>
      </p:sp>
      <p:sp>
        <p:nvSpPr>
          <p:cNvPr id="251907" name="AutoShape 3"/>
          <p:cNvSpPr>
            <a:spLocks noChangeArrowheads="1"/>
          </p:cNvSpPr>
          <p:nvPr/>
        </p:nvSpPr>
        <p:spPr bwMode="gray">
          <a:xfrm>
            <a:off x="2638425" y="2745154"/>
            <a:ext cx="6505575" cy="994628"/>
          </a:xfrm>
          <a:prstGeom prst="roundRect">
            <a:avLst>
              <a:gd name="adj" fmla="val 16667"/>
            </a:avLst>
          </a:prstGeom>
          <a:gradFill rotWithShape="1">
            <a:gsLst>
              <a:gs pos="0">
                <a:schemeClr val="hlink">
                  <a:alpha val="14999"/>
                </a:schemeClr>
              </a:gs>
              <a:gs pos="100000">
                <a:schemeClr val="hlink">
                  <a:gamma/>
                  <a:tint val="0"/>
                  <a:invGamma/>
                  <a:alpha val="0"/>
                </a:schemeClr>
              </a:gs>
            </a:gsLst>
            <a:lin ang="0" scaled="1"/>
          </a:gradFill>
          <a:ln w="9525" algn="ctr">
            <a:noFill/>
            <a:round/>
            <a:headEnd/>
            <a:tailEnd/>
          </a:ln>
          <a:effectLst/>
        </p:spPr>
        <p:txBody>
          <a:bodyPr wrap="none" anchor="ctr"/>
          <a:lstStyle/>
          <a:p>
            <a:pPr>
              <a:defRPr/>
            </a:pPr>
            <a:endParaRPr lang="en-US" dirty="0">
              <a:cs typeface="+mn-cs"/>
            </a:endParaRPr>
          </a:p>
        </p:txBody>
      </p:sp>
      <p:sp>
        <p:nvSpPr>
          <p:cNvPr id="251908" name="AutoShape 4"/>
          <p:cNvSpPr>
            <a:spLocks noChangeArrowheads="1"/>
          </p:cNvSpPr>
          <p:nvPr/>
        </p:nvSpPr>
        <p:spPr bwMode="gray">
          <a:xfrm>
            <a:off x="3657600" y="1624013"/>
            <a:ext cx="4724400" cy="962025"/>
          </a:xfrm>
          <a:prstGeom prst="roundRect">
            <a:avLst>
              <a:gd name="adj" fmla="val 16667"/>
            </a:avLst>
          </a:prstGeom>
          <a:gradFill rotWithShape="1">
            <a:gsLst>
              <a:gs pos="0">
                <a:schemeClr val="folHlink">
                  <a:alpha val="14999"/>
                </a:schemeClr>
              </a:gs>
              <a:gs pos="100000">
                <a:schemeClr val="folHlink">
                  <a:gamma/>
                  <a:tint val="0"/>
                  <a:invGamma/>
                  <a:alpha val="0"/>
                </a:schemeClr>
              </a:gs>
            </a:gsLst>
            <a:lin ang="0" scaled="1"/>
          </a:gradFill>
          <a:ln w="9525" algn="ctr">
            <a:noFill/>
            <a:round/>
            <a:headEnd/>
            <a:tailEnd/>
          </a:ln>
          <a:effectLst/>
        </p:spPr>
        <p:txBody>
          <a:bodyPr wrap="none" anchor="ctr"/>
          <a:lstStyle/>
          <a:p>
            <a:pPr>
              <a:defRPr/>
            </a:pPr>
            <a:endParaRPr lang="en-US" dirty="0">
              <a:cs typeface="+mn-cs"/>
            </a:endParaRPr>
          </a:p>
        </p:txBody>
      </p:sp>
      <p:sp>
        <p:nvSpPr>
          <p:cNvPr id="30726" name="Rectangle 6"/>
          <p:cNvSpPr>
            <a:spLocks noGrp="1" noChangeArrowheads="1"/>
          </p:cNvSpPr>
          <p:nvPr>
            <p:ph type="title"/>
          </p:nvPr>
        </p:nvSpPr>
        <p:spPr/>
        <p:txBody>
          <a:bodyPr/>
          <a:lstStyle/>
          <a:p>
            <a:pPr eaLnBrk="1" hangingPunct="1"/>
            <a:r>
              <a:rPr lang="en-US" sz="2800" i="0" dirty="0" smtClean="0"/>
              <a:t>CONCLUSION</a:t>
            </a:r>
            <a:endParaRPr lang="en-US" sz="2800" i="0" dirty="0" smtClean="0"/>
          </a:p>
        </p:txBody>
      </p:sp>
      <p:sp>
        <p:nvSpPr>
          <p:cNvPr id="30728" name="Rectangle 8"/>
          <p:cNvSpPr>
            <a:spLocks noChangeArrowheads="1"/>
          </p:cNvSpPr>
          <p:nvPr/>
        </p:nvSpPr>
        <p:spPr bwMode="gray">
          <a:xfrm>
            <a:off x="990600" y="5334000"/>
            <a:ext cx="1371600" cy="400050"/>
          </a:xfrm>
          <a:prstGeom prst="rect">
            <a:avLst/>
          </a:prstGeom>
          <a:noFill/>
          <a:ln w="9525">
            <a:noFill/>
            <a:miter lim="800000"/>
            <a:headEnd/>
            <a:tailEnd/>
          </a:ln>
        </p:spPr>
        <p:txBody>
          <a:bodyPr>
            <a:spAutoFit/>
          </a:bodyPr>
          <a:lstStyle/>
          <a:p>
            <a:r>
              <a:rPr lang="en-US" sz="2000" b="1" dirty="0">
                <a:solidFill>
                  <a:srgbClr val="FFFFFF"/>
                </a:solidFill>
              </a:rPr>
              <a:t>4</a:t>
            </a:r>
          </a:p>
        </p:txBody>
      </p:sp>
      <p:sp>
        <p:nvSpPr>
          <p:cNvPr id="251913" name="AutoShape 9"/>
          <p:cNvSpPr>
            <a:spLocks noChangeArrowheads="1"/>
          </p:cNvSpPr>
          <p:nvPr/>
        </p:nvSpPr>
        <p:spPr bwMode="gray">
          <a:xfrm>
            <a:off x="157163" y="3865626"/>
            <a:ext cx="1600200" cy="1200150"/>
          </a:xfrm>
          <a:prstGeom prst="roundRect">
            <a:avLst>
              <a:gd name="adj" fmla="val 16667"/>
            </a:avLst>
          </a:prstGeom>
          <a:solidFill>
            <a:schemeClr val="accent2"/>
          </a:solidFill>
          <a:ln w="9525">
            <a:noFill/>
            <a:round/>
            <a:headEnd/>
            <a:tailEnd/>
          </a:ln>
          <a:effectLst>
            <a:outerShdw dist="35921" dir="2700000" algn="ctr" rotWithShape="0">
              <a:schemeClr val="bg2"/>
            </a:outerShdw>
          </a:effectLst>
        </p:spPr>
        <p:txBody>
          <a:bodyPr wrap="none" anchor="ctr"/>
          <a:lstStyle/>
          <a:p>
            <a:pPr>
              <a:defRPr/>
            </a:pPr>
            <a:r>
              <a:rPr lang="en-US" dirty="0" smtClean="0">
                <a:solidFill>
                  <a:schemeClr val="bg1"/>
                </a:solidFill>
                <a:cs typeface="+mn-cs"/>
              </a:rPr>
              <a:t>3</a:t>
            </a:r>
            <a:endParaRPr lang="en-US" dirty="0">
              <a:solidFill>
                <a:schemeClr val="bg1"/>
              </a:solidFill>
              <a:cs typeface="+mn-cs"/>
            </a:endParaRPr>
          </a:p>
        </p:txBody>
      </p:sp>
      <p:sp>
        <p:nvSpPr>
          <p:cNvPr id="30730" name="Rectangle 10"/>
          <p:cNvSpPr>
            <a:spLocks noChangeArrowheads="1"/>
          </p:cNvSpPr>
          <p:nvPr/>
        </p:nvSpPr>
        <p:spPr bwMode="gray">
          <a:xfrm>
            <a:off x="457200" y="5029200"/>
            <a:ext cx="1371600" cy="400050"/>
          </a:xfrm>
          <a:prstGeom prst="rect">
            <a:avLst/>
          </a:prstGeom>
          <a:noFill/>
          <a:ln w="9525">
            <a:noFill/>
            <a:miter lim="800000"/>
            <a:headEnd/>
            <a:tailEnd/>
          </a:ln>
        </p:spPr>
        <p:txBody>
          <a:bodyPr>
            <a:spAutoFit/>
          </a:bodyPr>
          <a:lstStyle/>
          <a:p>
            <a:r>
              <a:rPr lang="en-US" sz="2000" b="1" dirty="0">
                <a:solidFill>
                  <a:srgbClr val="FFFFFF"/>
                </a:solidFill>
                <a:latin typeface="+mn-lt"/>
              </a:rPr>
              <a:t>3</a:t>
            </a:r>
          </a:p>
        </p:txBody>
      </p:sp>
      <p:sp>
        <p:nvSpPr>
          <p:cNvPr id="251915" name="AutoShape 11"/>
          <p:cNvSpPr>
            <a:spLocks noChangeArrowheads="1"/>
          </p:cNvSpPr>
          <p:nvPr/>
        </p:nvSpPr>
        <p:spPr bwMode="gray">
          <a:xfrm>
            <a:off x="892176" y="2713911"/>
            <a:ext cx="1628774" cy="1002120"/>
          </a:xfrm>
          <a:prstGeom prst="roundRect">
            <a:avLst>
              <a:gd name="adj" fmla="val 16667"/>
            </a:avLst>
          </a:prstGeom>
          <a:solidFill>
            <a:schemeClr val="hlink"/>
          </a:solidFill>
          <a:ln w="9525">
            <a:noFill/>
            <a:round/>
            <a:headEnd/>
            <a:tailEnd/>
          </a:ln>
          <a:effectLst>
            <a:outerShdw dist="35921" dir="2700000" algn="ctr" rotWithShape="0">
              <a:schemeClr val="bg2"/>
            </a:outerShdw>
          </a:effectLst>
        </p:spPr>
        <p:txBody>
          <a:bodyPr wrap="none" anchor="ctr"/>
          <a:lstStyle/>
          <a:p>
            <a:pPr>
              <a:defRPr/>
            </a:pPr>
            <a:endParaRPr lang="en-US" dirty="0">
              <a:cs typeface="+mn-cs"/>
            </a:endParaRPr>
          </a:p>
        </p:txBody>
      </p:sp>
      <p:sp>
        <p:nvSpPr>
          <p:cNvPr id="30732" name="Rectangle 12"/>
          <p:cNvSpPr>
            <a:spLocks noChangeArrowheads="1"/>
          </p:cNvSpPr>
          <p:nvPr/>
        </p:nvSpPr>
        <p:spPr bwMode="gray">
          <a:xfrm>
            <a:off x="1266825" y="3242468"/>
            <a:ext cx="1371600" cy="400050"/>
          </a:xfrm>
          <a:prstGeom prst="rect">
            <a:avLst/>
          </a:prstGeom>
          <a:noFill/>
          <a:ln w="9525">
            <a:noFill/>
            <a:miter lim="800000"/>
            <a:headEnd/>
            <a:tailEnd/>
          </a:ln>
        </p:spPr>
        <p:txBody>
          <a:bodyPr>
            <a:spAutoFit/>
          </a:bodyPr>
          <a:lstStyle/>
          <a:p>
            <a:r>
              <a:rPr lang="en-US" sz="2000" b="1" dirty="0">
                <a:solidFill>
                  <a:srgbClr val="FFFFFF"/>
                </a:solidFill>
                <a:latin typeface="+mn-lt"/>
              </a:rPr>
              <a:t>2</a:t>
            </a:r>
          </a:p>
        </p:txBody>
      </p:sp>
      <p:sp>
        <p:nvSpPr>
          <p:cNvPr id="251917" name="AutoShape 13"/>
          <p:cNvSpPr>
            <a:spLocks noChangeArrowheads="1"/>
          </p:cNvSpPr>
          <p:nvPr/>
        </p:nvSpPr>
        <p:spPr bwMode="gray">
          <a:xfrm>
            <a:off x="1814513" y="1612205"/>
            <a:ext cx="1752600" cy="973833"/>
          </a:xfrm>
          <a:prstGeom prst="roundRect">
            <a:avLst>
              <a:gd name="adj" fmla="val 16667"/>
            </a:avLst>
          </a:prstGeom>
          <a:solidFill>
            <a:schemeClr val="folHlink"/>
          </a:solidFill>
          <a:ln w="9525">
            <a:noFill/>
            <a:round/>
            <a:headEnd/>
            <a:tailEnd/>
          </a:ln>
          <a:effectLst>
            <a:outerShdw dist="35921" dir="2700000" algn="ctr" rotWithShape="0">
              <a:schemeClr val="bg2"/>
            </a:outerShdw>
          </a:effectLst>
        </p:spPr>
        <p:txBody>
          <a:bodyPr wrap="none" anchor="ctr"/>
          <a:lstStyle/>
          <a:p>
            <a:pPr>
              <a:defRPr/>
            </a:pPr>
            <a:endParaRPr lang="en-US" dirty="0">
              <a:cs typeface="+mn-cs"/>
            </a:endParaRPr>
          </a:p>
        </p:txBody>
      </p:sp>
      <p:sp>
        <p:nvSpPr>
          <p:cNvPr id="30734" name="Rectangle 14"/>
          <p:cNvSpPr>
            <a:spLocks noChangeArrowheads="1"/>
          </p:cNvSpPr>
          <p:nvPr/>
        </p:nvSpPr>
        <p:spPr bwMode="gray">
          <a:xfrm>
            <a:off x="1952625" y="1809750"/>
            <a:ext cx="1371600" cy="400050"/>
          </a:xfrm>
          <a:prstGeom prst="rect">
            <a:avLst/>
          </a:prstGeom>
          <a:noFill/>
          <a:ln w="9525">
            <a:noFill/>
            <a:miter lim="800000"/>
            <a:headEnd/>
            <a:tailEnd/>
          </a:ln>
        </p:spPr>
        <p:txBody>
          <a:bodyPr wrap="square">
            <a:spAutoFit/>
          </a:bodyPr>
          <a:lstStyle/>
          <a:p>
            <a:r>
              <a:rPr lang="en-US" sz="2000" b="1" dirty="0">
                <a:solidFill>
                  <a:srgbClr val="FFFFFF"/>
                </a:solidFill>
                <a:latin typeface="+mn-lt"/>
              </a:rPr>
              <a:t>1</a:t>
            </a:r>
          </a:p>
        </p:txBody>
      </p:sp>
      <p:sp>
        <p:nvSpPr>
          <p:cNvPr id="30737" name="Text Box 17"/>
          <p:cNvSpPr txBox="1">
            <a:spLocks noChangeArrowheads="1"/>
          </p:cNvSpPr>
          <p:nvPr/>
        </p:nvSpPr>
        <p:spPr bwMode="gray">
          <a:xfrm>
            <a:off x="2755900" y="2750403"/>
            <a:ext cx="6410325" cy="830997"/>
          </a:xfrm>
          <a:prstGeom prst="rect">
            <a:avLst/>
          </a:prstGeom>
          <a:noFill/>
          <a:ln w="9525" algn="ctr">
            <a:noFill/>
            <a:miter lim="800000"/>
            <a:headEnd/>
            <a:tailEnd/>
          </a:ln>
        </p:spPr>
        <p:txBody>
          <a:bodyPr wrap="square">
            <a:spAutoFit/>
          </a:bodyPr>
          <a:lstStyle/>
          <a:p>
            <a:pPr algn="just"/>
            <a:r>
              <a:rPr lang="en-US" sz="1600" dirty="0">
                <a:latin typeface="+mn-lt"/>
              </a:rPr>
              <a:t>A number of measures to manage pond water </a:t>
            </a:r>
            <a:r>
              <a:rPr lang="en-US" sz="1600" dirty="0" smtClean="0">
                <a:latin typeface="+mn-lt"/>
              </a:rPr>
              <a:t>quality</a:t>
            </a:r>
          </a:p>
          <a:p>
            <a:pPr marL="342900" indent="-342900" algn="just">
              <a:buFontTx/>
              <a:buChar char="-"/>
            </a:pPr>
            <a:r>
              <a:rPr lang="en-US" sz="1600" dirty="0" smtClean="0">
                <a:latin typeface="+mn-lt"/>
              </a:rPr>
              <a:t>78.13</a:t>
            </a:r>
            <a:r>
              <a:rPr lang="en-US" sz="1600" dirty="0">
                <a:latin typeface="+mn-lt"/>
              </a:rPr>
              <a:t>% of aquaculture households in </a:t>
            </a:r>
            <a:r>
              <a:rPr lang="en-US" sz="1600" dirty="0" err="1">
                <a:latin typeface="+mn-lt"/>
              </a:rPr>
              <a:t>ThotNot</a:t>
            </a:r>
            <a:r>
              <a:rPr lang="en-US" sz="1600" dirty="0">
                <a:latin typeface="+mn-lt"/>
              </a:rPr>
              <a:t> assessed pond water quality to be </a:t>
            </a:r>
            <a:r>
              <a:rPr lang="en-US" sz="1600" dirty="0" smtClean="0">
                <a:latin typeface="+mn-lt"/>
              </a:rPr>
              <a:t>contaminated</a:t>
            </a:r>
          </a:p>
        </p:txBody>
      </p:sp>
      <p:sp>
        <p:nvSpPr>
          <p:cNvPr id="30738" name="Text Box 18"/>
          <p:cNvSpPr txBox="1">
            <a:spLocks noChangeArrowheads="1"/>
          </p:cNvSpPr>
          <p:nvPr/>
        </p:nvSpPr>
        <p:spPr bwMode="gray">
          <a:xfrm>
            <a:off x="3705225" y="1636693"/>
            <a:ext cx="5438775" cy="1077218"/>
          </a:xfrm>
          <a:prstGeom prst="rect">
            <a:avLst/>
          </a:prstGeom>
          <a:noFill/>
          <a:ln w="9525" algn="ctr">
            <a:noFill/>
            <a:miter lim="800000"/>
            <a:headEnd/>
            <a:tailEnd/>
          </a:ln>
        </p:spPr>
        <p:txBody>
          <a:bodyPr wrap="square">
            <a:spAutoFit/>
          </a:bodyPr>
          <a:lstStyle/>
          <a:p>
            <a:pPr algn="just" eaLnBrk="0" hangingPunct="0"/>
            <a:r>
              <a:rPr lang="en-US" sz="1600" dirty="0">
                <a:latin typeface="+mn-lt"/>
              </a:rPr>
              <a:t>Most households in the </a:t>
            </a:r>
            <a:r>
              <a:rPr lang="en-US" sz="1600" dirty="0" err="1">
                <a:latin typeface="+mn-lt"/>
              </a:rPr>
              <a:t>Thot</a:t>
            </a:r>
            <a:r>
              <a:rPr lang="en-US" sz="1600" dirty="0">
                <a:latin typeface="+mn-lt"/>
              </a:rPr>
              <a:t> Not district raise </a:t>
            </a:r>
            <a:r>
              <a:rPr lang="en-US" sz="1600" dirty="0" err="1">
                <a:latin typeface="+mn-lt"/>
              </a:rPr>
              <a:t>Tra</a:t>
            </a:r>
            <a:r>
              <a:rPr lang="en-US" sz="1600" dirty="0">
                <a:latin typeface="+mn-lt"/>
              </a:rPr>
              <a:t> catfish, some households use the model of </a:t>
            </a:r>
            <a:r>
              <a:rPr lang="en-US" sz="1600" dirty="0" err="1">
                <a:latin typeface="+mn-lt"/>
              </a:rPr>
              <a:t>Tra</a:t>
            </a:r>
            <a:r>
              <a:rPr lang="en-US" sz="1600" dirty="0">
                <a:latin typeface="+mn-lt"/>
              </a:rPr>
              <a:t> catfish-frog and </a:t>
            </a:r>
            <a:r>
              <a:rPr lang="en-US" sz="1600" dirty="0" err="1">
                <a:latin typeface="+mn-lt"/>
              </a:rPr>
              <a:t>Tra</a:t>
            </a:r>
            <a:r>
              <a:rPr lang="en-US" sz="1600" dirty="0">
                <a:latin typeface="+mn-lt"/>
              </a:rPr>
              <a:t> catfish-catfish </a:t>
            </a:r>
            <a:r>
              <a:rPr lang="en-US" sz="1600" dirty="0" smtClean="0">
                <a:latin typeface="+mn-lt"/>
              </a:rPr>
              <a:t>combinations16</a:t>
            </a:r>
          </a:p>
          <a:p>
            <a:pPr algn="just" eaLnBrk="0" hangingPunct="0"/>
            <a:endParaRPr lang="en-US" sz="1600" dirty="0">
              <a:latin typeface="+mn-lt"/>
            </a:endParaRPr>
          </a:p>
        </p:txBody>
      </p:sp>
      <p:sp>
        <p:nvSpPr>
          <p:cNvPr id="16" name="Text Box 17"/>
          <p:cNvSpPr txBox="1">
            <a:spLocks noChangeArrowheads="1"/>
          </p:cNvSpPr>
          <p:nvPr/>
        </p:nvSpPr>
        <p:spPr bwMode="gray">
          <a:xfrm>
            <a:off x="1952626" y="3859272"/>
            <a:ext cx="7213600" cy="2369880"/>
          </a:xfrm>
          <a:prstGeom prst="rect">
            <a:avLst/>
          </a:prstGeom>
          <a:noFill/>
          <a:ln w="9525" algn="ctr">
            <a:noFill/>
            <a:miter lim="800000"/>
            <a:headEnd/>
            <a:tailEnd/>
          </a:ln>
        </p:spPr>
        <p:txBody>
          <a:bodyPr wrap="square">
            <a:spAutoFit/>
          </a:bodyPr>
          <a:lstStyle/>
          <a:p>
            <a:pPr algn="just"/>
            <a:r>
              <a:rPr lang="en-US" sz="1600" dirty="0">
                <a:latin typeface="+mn-lt"/>
              </a:rPr>
              <a:t>A number of measures to manage pond water </a:t>
            </a:r>
            <a:r>
              <a:rPr lang="en-US" sz="1600" dirty="0" smtClean="0">
                <a:latin typeface="+mn-lt"/>
              </a:rPr>
              <a:t>quality</a:t>
            </a:r>
          </a:p>
          <a:p>
            <a:pPr marL="342900" indent="-342900" algn="just">
              <a:buFontTx/>
              <a:buChar char="-"/>
            </a:pPr>
            <a:r>
              <a:rPr lang="en-US" sz="1600" dirty="0" smtClean="0">
                <a:latin typeface="+mn-lt"/>
              </a:rPr>
              <a:t>75</a:t>
            </a:r>
            <a:r>
              <a:rPr lang="en-US" sz="1600" dirty="0">
                <a:latin typeface="+mn-lt"/>
              </a:rPr>
              <a:t>% of surveyed households asserted that the selection of pond location is the most important criterion. </a:t>
            </a:r>
            <a:endParaRPr lang="en-US" sz="1600" dirty="0" smtClean="0">
              <a:latin typeface="+mn-lt"/>
            </a:endParaRPr>
          </a:p>
          <a:p>
            <a:pPr marL="342900" indent="-342900" algn="just">
              <a:buFontTx/>
              <a:buChar char="-"/>
            </a:pPr>
            <a:r>
              <a:rPr lang="en-US" sz="1600" dirty="0" smtClean="0">
                <a:latin typeface="+mn-lt"/>
              </a:rPr>
              <a:t>75</a:t>
            </a:r>
            <a:r>
              <a:rPr lang="en-US" sz="1600" dirty="0">
                <a:latin typeface="+mn-lt"/>
              </a:rPr>
              <a:t>% of surveyed households asserted that the selection of pond location is the most important criterion. </a:t>
            </a:r>
            <a:endParaRPr lang="en-US" sz="1600" dirty="0" smtClean="0">
              <a:latin typeface="+mn-lt"/>
            </a:endParaRPr>
          </a:p>
          <a:p>
            <a:pPr marL="342900" indent="-342900" algn="just">
              <a:buFontTx/>
              <a:buChar char="-"/>
            </a:pPr>
            <a:r>
              <a:rPr lang="en-US" sz="1600" dirty="0">
                <a:latin typeface="+mn-lt"/>
              </a:rPr>
              <a:t>Another common measure practiced in households with a rate of over 94% is the use of bio and chemical products for pond water </a:t>
            </a:r>
            <a:r>
              <a:rPr lang="en-US" sz="1600" dirty="0" smtClean="0">
                <a:latin typeface="+mn-lt"/>
              </a:rPr>
              <a:t>treatment</a:t>
            </a:r>
          </a:p>
          <a:p>
            <a:pPr marL="342900" indent="-342900" algn="just">
              <a:buFontTx/>
              <a:buChar char="-"/>
            </a:pPr>
            <a:r>
              <a:rPr lang="en-US" sz="1600" dirty="0">
                <a:latin typeface="+mn-lt"/>
              </a:rPr>
              <a:t>P</a:t>
            </a:r>
            <a:r>
              <a:rPr lang="en-US" sz="1600" dirty="0" smtClean="0">
                <a:latin typeface="+mn-lt"/>
              </a:rPr>
              <a:t>ond </a:t>
            </a:r>
            <a:r>
              <a:rPr lang="en-US" sz="1600" dirty="0">
                <a:latin typeface="+mn-lt"/>
              </a:rPr>
              <a:t>water replacement from 1 to 2 times per day is evaluated as effective for reducing immediately pond water contamination.</a:t>
            </a:r>
            <a:endParaRPr lang="vi-VN" sz="16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AutoShape 2"/>
          <p:cNvSpPr>
            <a:spLocks noChangeArrowheads="1"/>
          </p:cNvSpPr>
          <p:nvPr/>
        </p:nvSpPr>
        <p:spPr bwMode="gray">
          <a:xfrm>
            <a:off x="1266825" y="4095095"/>
            <a:ext cx="7038975" cy="1162705"/>
          </a:xfrm>
          <a:prstGeom prst="roundRect">
            <a:avLst>
              <a:gd name="adj" fmla="val 16667"/>
            </a:avLst>
          </a:prstGeom>
          <a:gradFill rotWithShape="1">
            <a:gsLst>
              <a:gs pos="0">
                <a:schemeClr val="accent2">
                  <a:alpha val="14999"/>
                </a:schemeClr>
              </a:gs>
              <a:gs pos="100000">
                <a:schemeClr val="accent2">
                  <a:gamma/>
                  <a:tint val="0"/>
                  <a:invGamma/>
                  <a:alpha val="0"/>
                </a:schemeClr>
              </a:gs>
            </a:gsLst>
            <a:lin ang="0" scaled="1"/>
          </a:gradFill>
          <a:ln w="9525" algn="ctr">
            <a:noFill/>
            <a:round/>
            <a:headEnd/>
            <a:tailEnd/>
          </a:ln>
          <a:effectLst/>
        </p:spPr>
        <p:txBody>
          <a:bodyPr wrap="none" anchor="ctr"/>
          <a:lstStyle/>
          <a:p>
            <a:pPr>
              <a:defRPr/>
            </a:pPr>
            <a:r>
              <a:rPr lang="en-US">
                <a:latin typeface="+mn-lt"/>
              </a:rPr>
              <a:t>The husbands and male employees mostly realize these measures</a:t>
            </a:r>
            <a:endParaRPr lang="en-US" dirty="0">
              <a:latin typeface="+mn-lt"/>
              <a:cs typeface="+mn-cs"/>
            </a:endParaRPr>
          </a:p>
        </p:txBody>
      </p:sp>
      <p:sp>
        <p:nvSpPr>
          <p:cNvPr id="251907" name="AutoShape 3"/>
          <p:cNvSpPr>
            <a:spLocks noChangeArrowheads="1"/>
          </p:cNvSpPr>
          <p:nvPr/>
        </p:nvSpPr>
        <p:spPr bwMode="gray">
          <a:xfrm>
            <a:off x="314325" y="2813844"/>
            <a:ext cx="8677275" cy="1087438"/>
          </a:xfrm>
          <a:prstGeom prst="roundRect">
            <a:avLst>
              <a:gd name="adj" fmla="val 16667"/>
            </a:avLst>
          </a:prstGeom>
          <a:gradFill rotWithShape="1">
            <a:gsLst>
              <a:gs pos="0">
                <a:schemeClr val="hlink">
                  <a:alpha val="14999"/>
                </a:schemeClr>
              </a:gs>
              <a:gs pos="100000">
                <a:schemeClr val="hlink">
                  <a:gamma/>
                  <a:tint val="0"/>
                  <a:invGamma/>
                  <a:alpha val="0"/>
                </a:schemeClr>
              </a:gs>
            </a:gsLst>
            <a:lin ang="0" scaled="1"/>
          </a:gradFill>
          <a:ln w="9525" algn="ctr">
            <a:noFill/>
            <a:round/>
            <a:headEnd/>
            <a:tailEnd/>
          </a:ln>
          <a:effectLst/>
        </p:spPr>
        <p:txBody>
          <a:bodyPr wrap="none" anchor="ctr"/>
          <a:lstStyle/>
          <a:p>
            <a:pPr>
              <a:defRPr/>
            </a:pPr>
            <a:r>
              <a:rPr lang="en-US" dirty="0">
                <a:latin typeface="+mn-lt"/>
              </a:rPr>
              <a:t>T</a:t>
            </a:r>
            <a:r>
              <a:rPr lang="en-US" dirty="0" smtClean="0">
                <a:latin typeface="+mn-lt"/>
              </a:rPr>
              <a:t>he </a:t>
            </a:r>
            <a:r>
              <a:rPr lang="en-US" dirty="0">
                <a:latin typeface="+mn-lt"/>
              </a:rPr>
              <a:t>decisive role of the wives accounts a small percentage (3.1 % to 15.6</a:t>
            </a:r>
            <a:r>
              <a:rPr lang="en-US" dirty="0" smtClean="0">
                <a:latin typeface="+mn-lt"/>
              </a:rPr>
              <a:t>%)</a:t>
            </a:r>
          </a:p>
          <a:p>
            <a:pPr>
              <a:defRPr/>
            </a:pPr>
            <a:r>
              <a:rPr lang="en-US" dirty="0" smtClean="0">
                <a:latin typeface="+mn-lt"/>
              </a:rPr>
              <a:t>in some methods such as sprinkling lime on the bottom layer of pond, </a:t>
            </a:r>
          </a:p>
          <a:p>
            <a:pPr>
              <a:defRPr/>
            </a:pPr>
            <a:r>
              <a:rPr lang="en-US" dirty="0" smtClean="0">
                <a:latin typeface="+mn-lt"/>
              </a:rPr>
              <a:t>feeding </a:t>
            </a:r>
            <a:r>
              <a:rPr lang="en-US" dirty="0">
                <a:latin typeface="+mn-lt"/>
              </a:rPr>
              <a:t>or using biological and chemical products for fishpond water treatment noted.</a:t>
            </a:r>
            <a:endParaRPr lang="en-US" dirty="0">
              <a:latin typeface="+mn-lt"/>
              <a:cs typeface="+mn-cs"/>
            </a:endParaRPr>
          </a:p>
        </p:txBody>
      </p:sp>
      <p:sp>
        <p:nvSpPr>
          <p:cNvPr id="251908" name="AutoShape 4"/>
          <p:cNvSpPr>
            <a:spLocks noChangeArrowheads="1"/>
          </p:cNvSpPr>
          <p:nvPr/>
        </p:nvSpPr>
        <p:spPr bwMode="gray">
          <a:xfrm>
            <a:off x="3657600" y="1624013"/>
            <a:ext cx="4724400" cy="962025"/>
          </a:xfrm>
          <a:prstGeom prst="roundRect">
            <a:avLst>
              <a:gd name="adj" fmla="val 16667"/>
            </a:avLst>
          </a:prstGeom>
          <a:gradFill rotWithShape="1">
            <a:gsLst>
              <a:gs pos="0">
                <a:schemeClr val="folHlink">
                  <a:alpha val="14999"/>
                </a:schemeClr>
              </a:gs>
              <a:gs pos="100000">
                <a:schemeClr val="folHlink">
                  <a:gamma/>
                  <a:tint val="0"/>
                  <a:invGamma/>
                  <a:alpha val="0"/>
                </a:schemeClr>
              </a:gs>
            </a:gsLst>
            <a:lin ang="0" scaled="1"/>
          </a:gradFill>
          <a:ln w="9525" algn="ctr">
            <a:noFill/>
            <a:round/>
            <a:headEnd/>
            <a:tailEnd/>
          </a:ln>
          <a:effectLst/>
        </p:spPr>
        <p:txBody>
          <a:bodyPr wrap="none" anchor="ctr"/>
          <a:lstStyle/>
          <a:p>
            <a:pPr>
              <a:defRPr/>
            </a:pPr>
            <a:endParaRPr lang="en-US" dirty="0">
              <a:cs typeface="+mn-cs"/>
            </a:endParaRPr>
          </a:p>
        </p:txBody>
      </p:sp>
      <p:sp>
        <p:nvSpPr>
          <p:cNvPr id="30726" name="Rectangle 6"/>
          <p:cNvSpPr>
            <a:spLocks noGrp="1" noChangeArrowheads="1"/>
          </p:cNvSpPr>
          <p:nvPr>
            <p:ph type="title"/>
          </p:nvPr>
        </p:nvSpPr>
        <p:spPr/>
        <p:txBody>
          <a:bodyPr/>
          <a:lstStyle/>
          <a:p>
            <a:pPr eaLnBrk="1" hangingPunct="1"/>
            <a:r>
              <a:rPr lang="en-US" sz="2800" i="0" dirty="0" smtClean="0"/>
              <a:t>CONCLUSION (</a:t>
            </a:r>
            <a:r>
              <a:rPr lang="en-US" sz="2800" i="0" dirty="0" err="1" smtClean="0"/>
              <a:t>cont</a:t>
            </a:r>
            <a:r>
              <a:rPr lang="en-US" sz="2800" i="0" dirty="0" smtClean="0"/>
              <a:t>)</a:t>
            </a:r>
            <a:endParaRPr lang="en-US" sz="2800" i="0" dirty="0" smtClean="0"/>
          </a:p>
        </p:txBody>
      </p:sp>
      <p:sp>
        <p:nvSpPr>
          <p:cNvPr id="30728" name="Rectangle 8"/>
          <p:cNvSpPr>
            <a:spLocks noChangeArrowheads="1"/>
          </p:cNvSpPr>
          <p:nvPr/>
        </p:nvSpPr>
        <p:spPr bwMode="gray">
          <a:xfrm>
            <a:off x="990600" y="5334000"/>
            <a:ext cx="1371600" cy="400050"/>
          </a:xfrm>
          <a:prstGeom prst="rect">
            <a:avLst/>
          </a:prstGeom>
          <a:noFill/>
          <a:ln w="9525">
            <a:noFill/>
            <a:miter lim="800000"/>
            <a:headEnd/>
            <a:tailEnd/>
          </a:ln>
        </p:spPr>
        <p:txBody>
          <a:bodyPr>
            <a:spAutoFit/>
          </a:bodyPr>
          <a:lstStyle/>
          <a:p>
            <a:r>
              <a:rPr lang="en-US" sz="2000" b="1" dirty="0">
                <a:solidFill>
                  <a:srgbClr val="FFFFFF"/>
                </a:solidFill>
              </a:rPr>
              <a:t>4</a:t>
            </a:r>
          </a:p>
        </p:txBody>
      </p:sp>
      <p:sp>
        <p:nvSpPr>
          <p:cNvPr id="30730" name="Rectangle 10"/>
          <p:cNvSpPr>
            <a:spLocks noChangeArrowheads="1"/>
          </p:cNvSpPr>
          <p:nvPr/>
        </p:nvSpPr>
        <p:spPr bwMode="gray">
          <a:xfrm>
            <a:off x="457200" y="5029200"/>
            <a:ext cx="1371600" cy="400050"/>
          </a:xfrm>
          <a:prstGeom prst="rect">
            <a:avLst/>
          </a:prstGeom>
          <a:noFill/>
          <a:ln w="9525">
            <a:noFill/>
            <a:miter lim="800000"/>
            <a:headEnd/>
            <a:tailEnd/>
          </a:ln>
        </p:spPr>
        <p:txBody>
          <a:bodyPr>
            <a:spAutoFit/>
          </a:bodyPr>
          <a:lstStyle/>
          <a:p>
            <a:r>
              <a:rPr lang="en-US" sz="2000" b="1" dirty="0">
                <a:solidFill>
                  <a:srgbClr val="FFFFFF"/>
                </a:solidFill>
                <a:latin typeface="+mn-lt"/>
              </a:rPr>
              <a:t>3</a:t>
            </a:r>
          </a:p>
        </p:txBody>
      </p:sp>
      <p:sp>
        <p:nvSpPr>
          <p:cNvPr id="30732" name="Rectangle 12"/>
          <p:cNvSpPr>
            <a:spLocks noChangeArrowheads="1"/>
          </p:cNvSpPr>
          <p:nvPr/>
        </p:nvSpPr>
        <p:spPr bwMode="gray">
          <a:xfrm>
            <a:off x="1266825" y="3242468"/>
            <a:ext cx="1371600" cy="400050"/>
          </a:xfrm>
          <a:prstGeom prst="rect">
            <a:avLst/>
          </a:prstGeom>
          <a:noFill/>
          <a:ln w="9525">
            <a:noFill/>
            <a:miter lim="800000"/>
            <a:headEnd/>
            <a:tailEnd/>
          </a:ln>
        </p:spPr>
        <p:txBody>
          <a:bodyPr>
            <a:spAutoFit/>
          </a:bodyPr>
          <a:lstStyle/>
          <a:p>
            <a:r>
              <a:rPr lang="en-US" sz="2000" b="1" dirty="0">
                <a:solidFill>
                  <a:srgbClr val="FFFFFF"/>
                </a:solidFill>
                <a:latin typeface="+mn-lt"/>
              </a:rPr>
              <a:t>2</a:t>
            </a:r>
          </a:p>
        </p:txBody>
      </p:sp>
      <p:sp>
        <p:nvSpPr>
          <p:cNvPr id="251917" name="AutoShape 13"/>
          <p:cNvSpPr>
            <a:spLocks noChangeArrowheads="1"/>
          </p:cNvSpPr>
          <p:nvPr/>
        </p:nvSpPr>
        <p:spPr bwMode="gray">
          <a:xfrm>
            <a:off x="1814513" y="1612205"/>
            <a:ext cx="1752600" cy="973833"/>
          </a:xfrm>
          <a:prstGeom prst="roundRect">
            <a:avLst>
              <a:gd name="adj" fmla="val 16667"/>
            </a:avLst>
          </a:prstGeom>
          <a:solidFill>
            <a:schemeClr val="folHlink"/>
          </a:solidFill>
          <a:ln w="9525">
            <a:noFill/>
            <a:round/>
            <a:headEnd/>
            <a:tailEnd/>
          </a:ln>
          <a:effectLst>
            <a:outerShdw dist="35921" dir="2700000" algn="ctr" rotWithShape="0">
              <a:schemeClr val="bg2"/>
            </a:outerShdw>
          </a:effectLst>
        </p:spPr>
        <p:txBody>
          <a:bodyPr wrap="none" anchor="ctr"/>
          <a:lstStyle/>
          <a:p>
            <a:pPr>
              <a:defRPr/>
            </a:pPr>
            <a:endParaRPr lang="en-US" dirty="0">
              <a:cs typeface="+mn-cs"/>
            </a:endParaRPr>
          </a:p>
        </p:txBody>
      </p:sp>
      <p:sp>
        <p:nvSpPr>
          <p:cNvPr id="30734" name="Rectangle 14"/>
          <p:cNvSpPr>
            <a:spLocks noChangeArrowheads="1"/>
          </p:cNvSpPr>
          <p:nvPr/>
        </p:nvSpPr>
        <p:spPr bwMode="gray">
          <a:xfrm>
            <a:off x="1952625" y="1809750"/>
            <a:ext cx="1371600" cy="400050"/>
          </a:xfrm>
          <a:prstGeom prst="rect">
            <a:avLst/>
          </a:prstGeom>
          <a:noFill/>
          <a:ln w="9525">
            <a:noFill/>
            <a:miter lim="800000"/>
            <a:headEnd/>
            <a:tailEnd/>
          </a:ln>
        </p:spPr>
        <p:txBody>
          <a:bodyPr wrap="square">
            <a:spAutoFit/>
          </a:bodyPr>
          <a:lstStyle/>
          <a:p>
            <a:r>
              <a:rPr lang="en-US" sz="2000" b="1" dirty="0">
                <a:solidFill>
                  <a:srgbClr val="FFFFFF"/>
                </a:solidFill>
                <a:latin typeface="+mn-lt"/>
              </a:rPr>
              <a:t>4</a:t>
            </a:r>
            <a:endParaRPr lang="en-US" sz="2000" b="1" dirty="0">
              <a:solidFill>
                <a:srgbClr val="FFFFFF"/>
              </a:solidFill>
              <a:latin typeface="+mn-lt"/>
            </a:endParaRPr>
          </a:p>
        </p:txBody>
      </p:sp>
      <p:sp>
        <p:nvSpPr>
          <p:cNvPr id="30738" name="Text Box 18"/>
          <p:cNvSpPr txBox="1">
            <a:spLocks noChangeArrowheads="1"/>
          </p:cNvSpPr>
          <p:nvPr/>
        </p:nvSpPr>
        <p:spPr bwMode="gray">
          <a:xfrm>
            <a:off x="3705225" y="1746647"/>
            <a:ext cx="5438775" cy="646331"/>
          </a:xfrm>
          <a:prstGeom prst="rect">
            <a:avLst/>
          </a:prstGeom>
          <a:noFill/>
          <a:ln w="9525" algn="ctr">
            <a:noFill/>
            <a:miter lim="800000"/>
            <a:headEnd/>
            <a:tailEnd/>
          </a:ln>
        </p:spPr>
        <p:txBody>
          <a:bodyPr wrap="square">
            <a:spAutoFit/>
          </a:bodyPr>
          <a:lstStyle/>
          <a:p>
            <a:pPr algn="just" eaLnBrk="0" hangingPunct="0"/>
            <a:r>
              <a:rPr lang="en-US" dirty="0">
                <a:latin typeface="+mn-lt"/>
              </a:rPr>
              <a:t>V</a:t>
            </a:r>
            <a:r>
              <a:rPr lang="en-US" dirty="0" smtClean="0">
                <a:latin typeface="+mn-lt"/>
              </a:rPr>
              <a:t>ery </a:t>
            </a:r>
            <a:r>
              <a:rPr lang="en-US" dirty="0">
                <a:latin typeface="+mn-lt"/>
              </a:rPr>
              <a:t>few women participate in the fishpond water quality management</a:t>
            </a:r>
            <a:endParaRPr lang="en-US" dirty="0">
              <a:latin typeface="+mn-lt"/>
            </a:endParaRPr>
          </a:p>
        </p:txBody>
      </p:sp>
    </p:spTree>
    <p:extLst>
      <p:ext uri="{BB962C8B-B14F-4D97-AF65-F5344CB8AC3E}">
        <p14:creationId xmlns:p14="http://schemas.microsoft.com/office/powerpoint/2010/main" val="3823769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AutoShape 2"/>
          <p:cNvSpPr>
            <a:spLocks noChangeArrowheads="1"/>
          </p:cNvSpPr>
          <p:nvPr/>
        </p:nvSpPr>
        <p:spPr bwMode="gray">
          <a:xfrm>
            <a:off x="2057400" y="4765884"/>
            <a:ext cx="6448425" cy="1177716"/>
          </a:xfrm>
          <a:prstGeom prst="roundRect">
            <a:avLst>
              <a:gd name="adj" fmla="val 16667"/>
            </a:avLst>
          </a:prstGeom>
          <a:gradFill rotWithShape="1">
            <a:gsLst>
              <a:gs pos="0">
                <a:schemeClr val="accent2">
                  <a:alpha val="14999"/>
                </a:schemeClr>
              </a:gs>
              <a:gs pos="100000">
                <a:schemeClr val="accent2">
                  <a:gamma/>
                  <a:tint val="0"/>
                  <a:invGamma/>
                  <a:alpha val="0"/>
                </a:schemeClr>
              </a:gs>
            </a:gsLst>
            <a:lin ang="0" scaled="1"/>
          </a:gradFill>
          <a:ln w="9525" algn="ctr">
            <a:noFill/>
            <a:round/>
            <a:headEnd/>
            <a:tailEnd/>
          </a:ln>
          <a:effectLst/>
        </p:spPr>
        <p:txBody>
          <a:bodyPr wrap="none" anchor="ctr"/>
          <a:lstStyle/>
          <a:p>
            <a:pPr>
              <a:defRPr/>
            </a:pPr>
            <a:endParaRPr lang="en-US" dirty="0">
              <a:cs typeface="+mn-cs"/>
            </a:endParaRPr>
          </a:p>
        </p:txBody>
      </p:sp>
      <p:sp>
        <p:nvSpPr>
          <p:cNvPr id="251907" name="AutoShape 3"/>
          <p:cNvSpPr>
            <a:spLocks noChangeArrowheads="1"/>
          </p:cNvSpPr>
          <p:nvPr/>
        </p:nvSpPr>
        <p:spPr bwMode="gray">
          <a:xfrm>
            <a:off x="2390774" y="2941637"/>
            <a:ext cx="6505575" cy="1401762"/>
          </a:xfrm>
          <a:prstGeom prst="roundRect">
            <a:avLst>
              <a:gd name="adj" fmla="val 16667"/>
            </a:avLst>
          </a:prstGeom>
          <a:gradFill rotWithShape="1">
            <a:gsLst>
              <a:gs pos="0">
                <a:schemeClr val="hlink">
                  <a:alpha val="14999"/>
                </a:schemeClr>
              </a:gs>
              <a:gs pos="100000">
                <a:schemeClr val="hlink">
                  <a:gamma/>
                  <a:tint val="0"/>
                  <a:invGamma/>
                  <a:alpha val="0"/>
                </a:schemeClr>
              </a:gs>
            </a:gsLst>
            <a:lin ang="0" scaled="1"/>
          </a:gradFill>
          <a:ln w="9525" algn="ctr">
            <a:noFill/>
            <a:round/>
            <a:headEnd/>
            <a:tailEnd/>
          </a:ln>
          <a:effectLst/>
        </p:spPr>
        <p:txBody>
          <a:bodyPr wrap="none" anchor="ctr"/>
          <a:lstStyle/>
          <a:p>
            <a:pPr>
              <a:defRPr/>
            </a:pPr>
            <a:r>
              <a:rPr lang="en-GB" sz="1600" dirty="0" smtClean="0">
                <a:latin typeface="+mn-lt"/>
              </a:rPr>
              <a:t>- Plan </a:t>
            </a:r>
            <a:r>
              <a:rPr lang="en-GB" sz="1600" dirty="0">
                <a:latin typeface="+mn-lt"/>
              </a:rPr>
              <a:t>regional environment, and detailed environmental </a:t>
            </a:r>
            <a:r>
              <a:rPr lang="en-GB" sz="1600" dirty="0" smtClean="0">
                <a:latin typeface="+mn-lt"/>
              </a:rPr>
              <a:t>– protection</a:t>
            </a:r>
          </a:p>
          <a:p>
            <a:pPr>
              <a:defRPr/>
            </a:pPr>
            <a:r>
              <a:rPr lang="en-GB" sz="1600" dirty="0" smtClean="0">
                <a:latin typeface="+mn-lt"/>
              </a:rPr>
              <a:t>programs </a:t>
            </a:r>
            <a:r>
              <a:rPr lang="en-GB" sz="1600" dirty="0">
                <a:latin typeface="+mn-lt"/>
              </a:rPr>
              <a:t>in areas planned for </a:t>
            </a:r>
            <a:r>
              <a:rPr lang="en-GB" sz="1600" dirty="0" smtClean="0">
                <a:latin typeface="+mn-lt"/>
              </a:rPr>
              <a:t>aquaculture.</a:t>
            </a:r>
          </a:p>
          <a:p>
            <a:pPr algn="just">
              <a:defRPr/>
            </a:pPr>
            <a:r>
              <a:rPr lang="en-GB" sz="1600" dirty="0" smtClean="0">
                <a:latin typeface="+mn-lt"/>
              </a:rPr>
              <a:t>- Encourage </a:t>
            </a:r>
            <a:r>
              <a:rPr lang="en-GB" sz="1600" dirty="0">
                <a:latin typeface="+mn-lt"/>
              </a:rPr>
              <a:t>and create good conditions for </a:t>
            </a:r>
            <a:r>
              <a:rPr lang="en-GB" sz="1600" dirty="0" smtClean="0">
                <a:latin typeface="+mn-lt"/>
              </a:rPr>
              <a:t>HHs </a:t>
            </a:r>
            <a:r>
              <a:rPr lang="en-GB" sz="1600" dirty="0">
                <a:latin typeface="+mn-lt"/>
              </a:rPr>
              <a:t>to intensively farm </a:t>
            </a:r>
            <a:r>
              <a:rPr lang="en-GB" sz="1600" dirty="0" err="1">
                <a:latin typeface="+mn-lt"/>
              </a:rPr>
              <a:t>Tra</a:t>
            </a:r>
            <a:r>
              <a:rPr lang="en-GB" sz="1600" dirty="0">
                <a:latin typeface="+mn-lt"/>
              </a:rPr>
              <a:t> </a:t>
            </a:r>
            <a:r>
              <a:rPr lang="en-GB" sz="1600" dirty="0" smtClean="0">
                <a:latin typeface="+mn-lt"/>
              </a:rPr>
              <a:t>fish.</a:t>
            </a:r>
          </a:p>
          <a:p>
            <a:pPr>
              <a:defRPr/>
            </a:pPr>
            <a:r>
              <a:rPr lang="en-GB" sz="1600" dirty="0" smtClean="0">
                <a:latin typeface="+mn-lt"/>
              </a:rPr>
              <a:t>It </a:t>
            </a:r>
            <a:r>
              <a:rPr lang="en-GB" sz="1600" dirty="0">
                <a:latin typeface="+mn-lt"/>
              </a:rPr>
              <a:t>is important for households to apply methods to protect the environment, </a:t>
            </a:r>
            <a:endParaRPr lang="en-GB" sz="1600" dirty="0" smtClean="0">
              <a:latin typeface="+mn-lt"/>
            </a:endParaRPr>
          </a:p>
          <a:p>
            <a:pPr>
              <a:defRPr/>
            </a:pPr>
            <a:r>
              <a:rPr lang="en-GB" sz="1600" dirty="0" smtClean="0">
                <a:latin typeface="+mn-lt"/>
              </a:rPr>
              <a:t>especially </a:t>
            </a:r>
            <a:r>
              <a:rPr lang="en-GB" sz="1600" dirty="0">
                <a:latin typeface="+mn-lt"/>
              </a:rPr>
              <a:t>in the context of pond farming. </a:t>
            </a:r>
            <a:endParaRPr lang="vi-VN" sz="1600" dirty="0">
              <a:latin typeface="+mn-lt"/>
            </a:endParaRPr>
          </a:p>
          <a:p>
            <a:pPr>
              <a:defRPr/>
            </a:pPr>
            <a:endParaRPr lang="en-US" sz="1600" dirty="0">
              <a:latin typeface="+mn-lt"/>
              <a:cs typeface="+mn-cs"/>
            </a:endParaRPr>
          </a:p>
        </p:txBody>
      </p:sp>
      <p:sp>
        <p:nvSpPr>
          <p:cNvPr id="251908" name="AutoShape 4"/>
          <p:cNvSpPr>
            <a:spLocks noChangeArrowheads="1"/>
          </p:cNvSpPr>
          <p:nvPr/>
        </p:nvSpPr>
        <p:spPr bwMode="gray">
          <a:xfrm>
            <a:off x="3657600" y="1624013"/>
            <a:ext cx="4724400" cy="962025"/>
          </a:xfrm>
          <a:prstGeom prst="roundRect">
            <a:avLst>
              <a:gd name="adj" fmla="val 16667"/>
            </a:avLst>
          </a:prstGeom>
          <a:gradFill rotWithShape="1">
            <a:gsLst>
              <a:gs pos="0">
                <a:schemeClr val="folHlink">
                  <a:alpha val="14999"/>
                </a:schemeClr>
              </a:gs>
              <a:gs pos="100000">
                <a:schemeClr val="folHlink">
                  <a:gamma/>
                  <a:tint val="0"/>
                  <a:invGamma/>
                  <a:alpha val="0"/>
                </a:schemeClr>
              </a:gs>
            </a:gsLst>
            <a:lin ang="0" scaled="1"/>
          </a:gradFill>
          <a:ln w="9525" algn="ctr">
            <a:noFill/>
            <a:round/>
            <a:headEnd/>
            <a:tailEnd/>
          </a:ln>
          <a:effectLst/>
        </p:spPr>
        <p:txBody>
          <a:bodyPr wrap="none" anchor="ctr"/>
          <a:lstStyle/>
          <a:p>
            <a:pPr>
              <a:defRPr/>
            </a:pPr>
            <a:endParaRPr lang="en-US" dirty="0">
              <a:cs typeface="+mn-cs"/>
            </a:endParaRPr>
          </a:p>
        </p:txBody>
      </p:sp>
      <p:sp>
        <p:nvSpPr>
          <p:cNvPr id="30726" name="Rectangle 6"/>
          <p:cNvSpPr>
            <a:spLocks noGrp="1" noChangeArrowheads="1"/>
          </p:cNvSpPr>
          <p:nvPr>
            <p:ph type="title"/>
          </p:nvPr>
        </p:nvSpPr>
        <p:spPr/>
        <p:txBody>
          <a:bodyPr/>
          <a:lstStyle/>
          <a:p>
            <a:pPr eaLnBrk="1" hangingPunct="1"/>
            <a:r>
              <a:rPr lang="en-US" sz="2800" i="0" dirty="0" smtClean="0"/>
              <a:t>RECOMENDATION</a:t>
            </a:r>
            <a:endParaRPr lang="en-US" sz="2800" i="0" dirty="0" smtClean="0"/>
          </a:p>
        </p:txBody>
      </p:sp>
      <p:sp>
        <p:nvSpPr>
          <p:cNvPr id="30728" name="Rectangle 8"/>
          <p:cNvSpPr>
            <a:spLocks noChangeArrowheads="1"/>
          </p:cNvSpPr>
          <p:nvPr/>
        </p:nvSpPr>
        <p:spPr bwMode="gray">
          <a:xfrm>
            <a:off x="990600" y="5334000"/>
            <a:ext cx="1371600" cy="400050"/>
          </a:xfrm>
          <a:prstGeom prst="rect">
            <a:avLst/>
          </a:prstGeom>
          <a:noFill/>
          <a:ln w="9525">
            <a:noFill/>
            <a:miter lim="800000"/>
            <a:headEnd/>
            <a:tailEnd/>
          </a:ln>
        </p:spPr>
        <p:txBody>
          <a:bodyPr>
            <a:spAutoFit/>
          </a:bodyPr>
          <a:lstStyle/>
          <a:p>
            <a:r>
              <a:rPr lang="en-US" sz="2000" b="1" dirty="0">
                <a:solidFill>
                  <a:srgbClr val="FFFFFF"/>
                </a:solidFill>
              </a:rPr>
              <a:t>4</a:t>
            </a:r>
          </a:p>
        </p:txBody>
      </p:sp>
      <p:sp>
        <p:nvSpPr>
          <p:cNvPr id="251913" name="AutoShape 9"/>
          <p:cNvSpPr>
            <a:spLocks noChangeArrowheads="1"/>
          </p:cNvSpPr>
          <p:nvPr/>
        </p:nvSpPr>
        <p:spPr bwMode="gray">
          <a:xfrm>
            <a:off x="381000" y="4743450"/>
            <a:ext cx="1600200" cy="1200150"/>
          </a:xfrm>
          <a:prstGeom prst="roundRect">
            <a:avLst>
              <a:gd name="adj" fmla="val 16667"/>
            </a:avLst>
          </a:prstGeom>
          <a:solidFill>
            <a:schemeClr val="accent2"/>
          </a:solidFill>
          <a:ln w="9525">
            <a:noFill/>
            <a:round/>
            <a:headEnd/>
            <a:tailEnd/>
          </a:ln>
          <a:effectLst>
            <a:outerShdw dist="35921" dir="2700000" algn="ctr" rotWithShape="0">
              <a:schemeClr val="bg2"/>
            </a:outerShdw>
          </a:effectLst>
        </p:spPr>
        <p:txBody>
          <a:bodyPr wrap="none" anchor="ctr"/>
          <a:lstStyle/>
          <a:p>
            <a:pPr>
              <a:defRPr/>
            </a:pPr>
            <a:endParaRPr lang="en-US" dirty="0">
              <a:cs typeface="+mn-cs"/>
            </a:endParaRPr>
          </a:p>
        </p:txBody>
      </p:sp>
      <p:sp>
        <p:nvSpPr>
          <p:cNvPr id="30730" name="Rectangle 10"/>
          <p:cNvSpPr>
            <a:spLocks noChangeArrowheads="1"/>
          </p:cNvSpPr>
          <p:nvPr/>
        </p:nvSpPr>
        <p:spPr bwMode="gray">
          <a:xfrm>
            <a:off x="457200" y="5029200"/>
            <a:ext cx="1371600" cy="400050"/>
          </a:xfrm>
          <a:prstGeom prst="rect">
            <a:avLst/>
          </a:prstGeom>
          <a:noFill/>
          <a:ln w="9525">
            <a:noFill/>
            <a:miter lim="800000"/>
            <a:headEnd/>
            <a:tailEnd/>
          </a:ln>
        </p:spPr>
        <p:txBody>
          <a:bodyPr>
            <a:spAutoFit/>
          </a:bodyPr>
          <a:lstStyle/>
          <a:p>
            <a:r>
              <a:rPr lang="en-US" sz="2000" b="1" dirty="0">
                <a:solidFill>
                  <a:srgbClr val="FFFFFF"/>
                </a:solidFill>
                <a:latin typeface="+mn-lt"/>
              </a:rPr>
              <a:t>3</a:t>
            </a:r>
          </a:p>
        </p:txBody>
      </p:sp>
      <p:sp>
        <p:nvSpPr>
          <p:cNvPr id="251915" name="AutoShape 11"/>
          <p:cNvSpPr>
            <a:spLocks noChangeArrowheads="1"/>
          </p:cNvSpPr>
          <p:nvPr/>
        </p:nvSpPr>
        <p:spPr bwMode="gray">
          <a:xfrm>
            <a:off x="762000" y="2934146"/>
            <a:ext cx="1628774" cy="1416745"/>
          </a:xfrm>
          <a:prstGeom prst="roundRect">
            <a:avLst>
              <a:gd name="adj" fmla="val 16667"/>
            </a:avLst>
          </a:prstGeom>
          <a:solidFill>
            <a:schemeClr val="hlink"/>
          </a:solidFill>
          <a:ln w="9525">
            <a:noFill/>
            <a:round/>
            <a:headEnd/>
            <a:tailEnd/>
          </a:ln>
          <a:effectLst>
            <a:outerShdw dist="35921" dir="2700000" algn="ctr" rotWithShape="0">
              <a:schemeClr val="bg2"/>
            </a:outerShdw>
          </a:effectLst>
        </p:spPr>
        <p:txBody>
          <a:bodyPr wrap="none" anchor="ctr"/>
          <a:lstStyle/>
          <a:p>
            <a:pPr>
              <a:defRPr/>
            </a:pPr>
            <a:endParaRPr lang="en-US" dirty="0">
              <a:cs typeface="+mn-cs"/>
            </a:endParaRPr>
          </a:p>
        </p:txBody>
      </p:sp>
      <p:sp>
        <p:nvSpPr>
          <p:cNvPr id="30732" name="Rectangle 12"/>
          <p:cNvSpPr>
            <a:spLocks noChangeArrowheads="1"/>
          </p:cNvSpPr>
          <p:nvPr/>
        </p:nvSpPr>
        <p:spPr bwMode="gray">
          <a:xfrm>
            <a:off x="1266825" y="3242468"/>
            <a:ext cx="1371600" cy="400050"/>
          </a:xfrm>
          <a:prstGeom prst="rect">
            <a:avLst/>
          </a:prstGeom>
          <a:noFill/>
          <a:ln w="9525">
            <a:noFill/>
            <a:miter lim="800000"/>
            <a:headEnd/>
            <a:tailEnd/>
          </a:ln>
        </p:spPr>
        <p:txBody>
          <a:bodyPr>
            <a:spAutoFit/>
          </a:bodyPr>
          <a:lstStyle/>
          <a:p>
            <a:r>
              <a:rPr lang="en-US" sz="2000" b="1" dirty="0">
                <a:solidFill>
                  <a:srgbClr val="FFFFFF"/>
                </a:solidFill>
                <a:latin typeface="+mn-lt"/>
              </a:rPr>
              <a:t>2</a:t>
            </a:r>
          </a:p>
        </p:txBody>
      </p:sp>
      <p:sp>
        <p:nvSpPr>
          <p:cNvPr id="251917" name="AutoShape 13"/>
          <p:cNvSpPr>
            <a:spLocks noChangeArrowheads="1"/>
          </p:cNvSpPr>
          <p:nvPr/>
        </p:nvSpPr>
        <p:spPr bwMode="gray">
          <a:xfrm>
            <a:off x="1814513" y="1612205"/>
            <a:ext cx="1752600" cy="973833"/>
          </a:xfrm>
          <a:prstGeom prst="roundRect">
            <a:avLst>
              <a:gd name="adj" fmla="val 16667"/>
            </a:avLst>
          </a:prstGeom>
          <a:solidFill>
            <a:schemeClr val="folHlink"/>
          </a:solidFill>
          <a:ln w="9525">
            <a:noFill/>
            <a:round/>
            <a:headEnd/>
            <a:tailEnd/>
          </a:ln>
          <a:effectLst>
            <a:outerShdw dist="35921" dir="2700000" algn="ctr" rotWithShape="0">
              <a:schemeClr val="bg2"/>
            </a:outerShdw>
          </a:effectLst>
        </p:spPr>
        <p:txBody>
          <a:bodyPr wrap="none" anchor="ctr"/>
          <a:lstStyle/>
          <a:p>
            <a:pPr>
              <a:defRPr/>
            </a:pPr>
            <a:endParaRPr lang="en-US" dirty="0">
              <a:cs typeface="+mn-cs"/>
            </a:endParaRPr>
          </a:p>
        </p:txBody>
      </p:sp>
      <p:sp>
        <p:nvSpPr>
          <p:cNvPr id="30734" name="Rectangle 14"/>
          <p:cNvSpPr>
            <a:spLocks noChangeArrowheads="1"/>
          </p:cNvSpPr>
          <p:nvPr/>
        </p:nvSpPr>
        <p:spPr bwMode="gray">
          <a:xfrm>
            <a:off x="1952625" y="1809750"/>
            <a:ext cx="1371600" cy="400050"/>
          </a:xfrm>
          <a:prstGeom prst="rect">
            <a:avLst/>
          </a:prstGeom>
          <a:noFill/>
          <a:ln w="9525">
            <a:noFill/>
            <a:miter lim="800000"/>
            <a:headEnd/>
            <a:tailEnd/>
          </a:ln>
        </p:spPr>
        <p:txBody>
          <a:bodyPr wrap="square">
            <a:spAutoFit/>
          </a:bodyPr>
          <a:lstStyle/>
          <a:p>
            <a:r>
              <a:rPr lang="en-US" sz="2000" b="1" dirty="0">
                <a:solidFill>
                  <a:srgbClr val="FFFFFF"/>
                </a:solidFill>
                <a:latin typeface="+mn-lt"/>
              </a:rPr>
              <a:t>1</a:t>
            </a:r>
          </a:p>
        </p:txBody>
      </p:sp>
      <p:sp>
        <p:nvSpPr>
          <p:cNvPr id="30736" name="Text Box 16"/>
          <p:cNvSpPr txBox="1">
            <a:spLocks noChangeArrowheads="1"/>
          </p:cNvSpPr>
          <p:nvPr/>
        </p:nvSpPr>
        <p:spPr bwMode="gray">
          <a:xfrm>
            <a:off x="2209800" y="4875282"/>
            <a:ext cx="6629400" cy="1077218"/>
          </a:xfrm>
          <a:prstGeom prst="rect">
            <a:avLst/>
          </a:prstGeom>
          <a:noFill/>
          <a:ln w="9525" algn="ctr">
            <a:noFill/>
            <a:miter lim="800000"/>
            <a:headEnd/>
            <a:tailEnd/>
          </a:ln>
        </p:spPr>
        <p:txBody>
          <a:bodyPr wrap="square">
            <a:spAutoFit/>
          </a:bodyPr>
          <a:lstStyle/>
          <a:p>
            <a:pPr algn="just"/>
            <a:r>
              <a:rPr lang="en-GB" sz="1600" dirty="0" smtClean="0">
                <a:latin typeface="+mn-lt"/>
              </a:rPr>
              <a:t>- Increase </a:t>
            </a:r>
            <a:r>
              <a:rPr lang="en-GB" sz="1600" dirty="0">
                <a:latin typeface="+mn-lt"/>
              </a:rPr>
              <a:t>training for farming households, particularly for long established farming households due to the increased risk of pond diseases from perennial pond water techniques. Training content should concentrate on the processing of water sources and pond water and on intensive farming methods. </a:t>
            </a:r>
            <a:endParaRPr lang="en-US" sz="1600" dirty="0">
              <a:latin typeface="+mn-lt"/>
            </a:endParaRPr>
          </a:p>
        </p:txBody>
      </p:sp>
      <p:sp>
        <p:nvSpPr>
          <p:cNvPr id="30738" name="Text Box 18"/>
          <p:cNvSpPr txBox="1">
            <a:spLocks noChangeArrowheads="1"/>
          </p:cNvSpPr>
          <p:nvPr/>
        </p:nvSpPr>
        <p:spPr bwMode="gray">
          <a:xfrm>
            <a:off x="3705225" y="1636693"/>
            <a:ext cx="5438775" cy="1077218"/>
          </a:xfrm>
          <a:prstGeom prst="rect">
            <a:avLst/>
          </a:prstGeom>
          <a:noFill/>
          <a:ln w="9525" algn="ctr">
            <a:noFill/>
            <a:miter lim="800000"/>
            <a:headEnd/>
            <a:tailEnd/>
          </a:ln>
        </p:spPr>
        <p:txBody>
          <a:bodyPr wrap="square">
            <a:spAutoFit/>
          </a:bodyPr>
          <a:lstStyle/>
          <a:p>
            <a:pPr algn="just" eaLnBrk="0" hangingPunct="0"/>
            <a:r>
              <a:rPr lang="en-GB" sz="1600" dirty="0" smtClean="0">
                <a:latin typeface="+mn-lt"/>
              </a:rPr>
              <a:t>- Develop </a:t>
            </a:r>
            <a:r>
              <a:rPr lang="en-GB" sz="1600" dirty="0">
                <a:latin typeface="+mn-lt"/>
              </a:rPr>
              <a:t>policies to protect the water environment for aquaculture households. These should improve the education and awareness of household responsibility to protect environmental water quality. </a:t>
            </a:r>
            <a:endParaRPr lang="en-US" sz="1600" dirty="0">
              <a:latin typeface="+mn-lt"/>
            </a:endParaRPr>
          </a:p>
        </p:txBody>
      </p:sp>
    </p:spTree>
    <p:extLst>
      <p:ext uri="{BB962C8B-B14F-4D97-AF65-F5344CB8AC3E}">
        <p14:creationId xmlns:p14="http://schemas.microsoft.com/office/powerpoint/2010/main" val="2606023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229600" cy="868363"/>
          </a:xfrm>
        </p:spPr>
        <p:txBody>
          <a:bodyPr/>
          <a:lstStyle/>
          <a:p>
            <a:pPr eaLnBrk="1" hangingPunct="1"/>
            <a:r>
              <a:rPr lang="en-US" sz="2800" i="0" dirty="0" smtClean="0"/>
              <a:t>STUDY AREA</a:t>
            </a:r>
          </a:p>
        </p:txBody>
      </p:sp>
      <p:sp>
        <p:nvSpPr>
          <p:cNvPr id="4" name="Content Placeholder 3"/>
          <p:cNvSpPr>
            <a:spLocks noGrp="1"/>
          </p:cNvSpPr>
          <p:nvPr>
            <p:ph sz="half" idx="2"/>
          </p:nvPr>
        </p:nvSpPr>
        <p:spPr>
          <a:xfrm>
            <a:off x="4876800" y="609600"/>
            <a:ext cx="4267200" cy="6248400"/>
          </a:xfrm>
        </p:spPr>
        <p:txBody>
          <a:bodyPr/>
          <a:lstStyle/>
          <a:p>
            <a:pPr eaLnBrk="1" hangingPunct="1">
              <a:buFont typeface="Wingdings" pitchFamily="2" charset="2"/>
              <a:buNone/>
              <a:defRPr/>
            </a:pPr>
            <a:endParaRPr lang="en-US" sz="2000" dirty="0" smtClean="0"/>
          </a:p>
          <a:p>
            <a:pPr algn="just" eaLnBrk="1" hangingPunct="1">
              <a:defRPr/>
            </a:pPr>
            <a:r>
              <a:rPr lang="en-US" sz="2000" dirty="0" err="1"/>
              <a:t>Thot</a:t>
            </a:r>
            <a:r>
              <a:rPr lang="en-US" sz="2000" dirty="0"/>
              <a:t> Not district locates in Can </a:t>
            </a:r>
            <a:r>
              <a:rPr lang="en-US" sz="2000" dirty="0" err="1"/>
              <a:t>Tho</a:t>
            </a:r>
            <a:r>
              <a:rPr lang="en-US" sz="2000" dirty="0"/>
              <a:t> province and close to </a:t>
            </a:r>
            <a:r>
              <a:rPr lang="en-US" sz="2000" dirty="0" err="1"/>
              <a:t>Hau</a:t>
            </a:r>
            <a:r>
              <a:rPr lang="en-US" sz="2000" dirty="0"/>
              <a:t> River – one branch of Mekong river. </a:t>
            </a:r>
            <a:endParaRPr lang="en-US" sz="2000" dirty="0" smtClean="0"/>
          </a:p>
          <a:p>
            <a:pPr algn="just" eaLnBrk="1" hangingPunct="1">
              <a:defRPr/>
            </a:pPr>
            <a:r>
              <a:rPr lang="en-US" sz="2000" dirty="0" smtClean="0">
                <a:solidFill>
                  <a:srgbClr val="000000"/>
                </a:solidFill>
              </a:rPr>
              <a:t>Being bounded by Ô </a:t>
            </a:r>
            <a:r>
              <a:rPr lang="en-US" sz="2000" dirty="0" err="1" smtClean="0">
                <a:solidFill>
                  <a:srgbClr val="000000"/>
                </a:solidFill>
              </a:rPr>
              <a:t>Môn</a:t>
            </a:r>
            <a:r>
              <a:rPr lang="en-US" sz="2000" dirty="0" smtClean="0">
                <a:solidFill>
                  <a:srgbClr val="000000"/>
                </a:solidFill>
              </a:rPr>
              <a:t>, </a:t>
            </a:r>
            <a:r>
              <a:rPr lang="en-US" sz="2000" dirty="0" err="1" smtClean="0">
                <a:solidFill>
                  <a:srgbClr val="000000"/>
                </a:solidFill>
              </a:rPr>
              <a:t>Cờ</a:t>
            </a:r>
            <a:r>
              <a:rPr lang="en-US" sz="2000" dirty="0" smtClean="0">
                <a:solidFill>
                  <a:srgbClr val="000000"/>
                </a:solidFill>
              </a:rPr>
              <a:t> </a:t>
            </a:r>
            <a:r>
              <a:rPr lang="en-US" sz="2000" dirty="0" err="1" smtClean="0">
                <a:solidFill>
                  <a:srgbClr val="000000"/>
                </a:solidFill>
              </a:rPr>
              <a:t>Đỏ</a:t>
            </a:r>
            <a:r>
              <a:rPr lang="en-US" sz="2000" dirty="0" smtClean="0">
                <a:solidFill>
                  <a:srgbClr val="000000"/>
                </a:solidFill>
              </a:rPr>
              <a:t>, </a:t>
            </a:r>
            <a:r>
              <a:rPr lang="en-US" sz="2000" dirty="0" err="1" smtClean="0">
                <a:solidFill>
                  <a:srgbClr val="000000"/>
                </a:solidFill>
              </a:rPr>
              <a:t>Vĩnh</a:t>
            </a:r>
            <a:r>
              <a:rPr lang="en-US" sz="2000" dirty="0" smtClean="0">
                <a:solidFill>
                  <a:srgbClr val="000000"/>
                </a:solidFill>
              </a:rPr>
              <a:t> </a:t>
            </a:r>
            <a:r>
              <a:rPr lang="en-US" sz="2000" dirty="0" err="1" smtClean="0">
                <a:solidFill>
                  <a:srgbClr val="000000"/>
                </a:solidFill>
              </a:rPr>
              <a:t>Thạnh</a:t>
            </a:r>
            <a:r>
              <a:rPr lang="en-US" sz="2000" dirty="0" smtClean="0">
                <a:solidFill>
                  <a:srgbClr val="000000"/>
                </a:solidFill>
              </a:rPr>
              <a:t> districts and </a:t>
            </a:r>
            <a:r>
              <a:rPr lang="en-US" sz="2000" dirty="0" err="1" smtClean="0">
                <a:solidFill>
                  <a:srgbClr val="000000"/>
                </a:solidFill>
              </a:rPr>
              <a:t>Đồng</a:t>
            </a:r>
            <a:r>
              <a:rPr lang="en-US" sz="2000" dirty="0" smtClean="0">
                <a:solidFill>
                  <a:srgbClr val="000000"/>
                </a:solidFill>
              </a:rPr>
              <a:t> </a:t>
            </a:r>
            <a:r>
              <a:rPr lang="en-US" sz="2000" dirty="0" err="1" smtClean="0">
                <a:solidFill>
                  <a:srgbClr val="000000"/>
                </a:solidFill>
              </a:rPr>
              <a:t>Tháp</a:t>
            </a:r>
            <a:r>
              <a:rPr lang="en-US" sz="2000" dirty="0" smtClean="0">
                <a:solidFill>
                  <a:srgbClr val="000000"/>
                </a:solidFill>
              </a:rPr>
              <a:t> province</a:t>
            </a:r>
            <a:endParaRPr lang="en-US" sz="2000" dirty="0">
              <a:solidFill>
                <a:srgbClr val="000000"/>
              </a:solidFill>
            </a:endParaRPr>
          </a:p>
          <a:p>
            <a:pPr algn="just" eaLnBrk="1" hangingPunct="1">
              <a:defRPr/>
            </a:pPr>
            <a:r>
              <a:rPr lang="en-US" sz="2000" dirty="0" smtClean="0">
                <a:solidFill>
                  <a:srgbClr val="000000"/>
                </a:solidFill>
              </a:rPr>
              <a:t>Having 8 district level units with </a:t>
            </a:r>
            <a:r>
              <a:rPr lang="en-US" sz="2000" dirty="0"/>
              <a:t>11780.74 </a:t>
            </a:r>
            <a:r>
              <a:rPr lang="en-US" sz="2000" dirty="0" smtClean="0"/>
              <a:t>ha</a:t>
            </a:r>
            <a:r>
              <a:rPr lang="en-US" sz="2000" dirty="0"/>
              <a:t> </a:t>
            </a:r>
            <a:r>
              <a:rPr lang="en-US" sz="2000" dirty="0" smtClean="0"/>
              <a:t>and </a:t>
            </a:r>
            <a:r>
              <a:rPr lang="en-US" sz="2000" dirty="0"/>
              <a:t>a population of 158225 inhabitants </a:t>
            </a:r>
            <a:endParaRPr lang="en-US" sz="2000" dirty="0" smtClean="0"/>
          </a:p>
          <a:p>
            <a:pPr algn="just" eaLnBrk="1" hangingPunct="1">
              <a:defRPr/>
            </a:pPr>
            <a:r>
              <a:rPr lang="en-US" sz="2000" dirty="0" err="1"/>
              <a:t>Thot</a:t>
            </a:r>
            <a:r>
              <a:rPr lang="en-US" sz="2000" dirty="0"/>
              <a:t> Not had the biggest area under aquaculture farming with 318 hectares of </a:t>
            </a:r>
            <a:r>
              <a:rPr lang="en-US" sz="2000" dirty="0" err="1"/>
              <a:t>Tra</a:t>
            </a:r>
            <a:r>
              <a:rPr lang="en-US" sz="2000" dirty="0"/>
              <a:t> and </a:t>
            </a:r>
            <a:r>
              <a:rPr lang="en-US" sz="2000" dirty="0" err="1"/>
              <a:t>Basa</a:t>
            </a:r>
            <a:r>
              <a:rPr lang="en-US" sz="2000" dirty="0"/>
              <a:t> fish out of a total of 671 hectares under catfish farming in the whole province. </a:t>
            </a:r>
          </a:p>
        </p:txBody>
      </p:sp>
      <p:pic>
        <p:nvPicPr>
          <p:cNvPr id="1026" name="Picture 2" descr="http://cantho.gov.vn/wps/wcm/connect/777ac96f-2ce7-4a47-bf83-7e933727e821/QH+2020+Thot+Not.jpg?MOD=AJPERES&amp;CACHEID=777ac96f-2ce7-4a47-bf83-7e933727e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876800" cy="56724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601174"/>
          </a:xfrm>
        </p:spPr>
        <p:txBody>
          <a:bodyPr/>
          <a:lstStyle/>
          <a:p>
            <a:pPr eaLnBrk="1" hangingPunct="1"/>
            <a:r>
              <a:rPr lang="en-US" sz="2800" i="0" dirty="0" smtClean="0">
                <a:solidFill>
                  <a:srgbClr val="000000"/>
                </a:solidFill>
              </a:rPr>
              <a:t>METHODOLOGY</a:t>
            </a:r>
          </a:p>
        </p:txBody>
      </p:sp>
      <p:grpSp>
        <p:nvGrpSpPr>
          <p:cNvPr id="9222" name="Group 81"/>
          <p:cNvGrpSpPr>
            <a:grpSpLocks/>
          </p:cNvGrpSpPr>
          <p:nvPr/>
        </p:nvGrpSpPr>
        <p:grpSpPr bwMode="auto">
          <a:xfrm>
            <a:off x="6675438" y="1809750"/>
            <a:ext cx="1196975" cy="303213"/>
            <a:chOff x="2598" y="1026"/>
            <a:chExt cx="957" cy="242"/>
          </a:xfrm>
        </p:grpSpPr>
        <p:grpSp>
          <p:nvGrpSpPr>
            <p:cNvPr id="9302" name="Group 82"/>
            <p:cNvGrpSpPr>
              <a:grpSpLocks/>
            </p:cNvGrpSpPr>
            <p:nvPr/>
          </p:nvGrpSpPr>
          <p:grpSpPr bwMode="auto">
            <a:xfrm rot="-9970459" flipH="1" flipV="1">
              <a:off x="2598" y="1026"/>
              <a:ext cx="957" cy="242"/>
              <a:chOff x="2532" y="1051"/>
              <a:chExt cx="893" cy="246"/>
            </a:xfrm>
          </p:grpSpPr>
          <p:grpSp>
            <p:nvGrpSpPr>
              <p:cNvPr id="9314" name="Group 83"/>
              <p:cNvGrpSpPr>
                <a:grpSpLocks/>
              </p:cNvGrpSpPr>
              <p:nvPr/>
            </p:nvGrpSpPr>
            <p:grpSpPr bwMode="auto">
              <a:xfrm>
                <a:off x="2532" y="1051"/>
                <a:ext cx="743" cy="185"/>
                <a:chOff x="1565" y="2568"/>
                <a:chExt cx="1118" cy="279"/>
              </a:xfrm>
            </p:grpSpPr>
            <p:sp>
              <p:nvSpPr>
                <p:cNvPr id="9320" name="AutoShape 8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21" name="AutoShape 8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22" name="AutoShape 8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23" name="AutoShape 8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grpSp>
          <p:grpSp>
            <p:nvGrpSpPr>
              <p:cNvPr id="9315" name="Group 88"/>
              <p:cNvGrpSpPr>
                <a:grpSpLocks/>
              </p:cNvGrpSpPr>
              <p:nvPr/>
            </p:nvGrpSpPr>
            <p:grpSpPr bwMode="auto">
              <a:xfrm rot="1353540">
                <a:off x="2682" y="1111"/>
                <a:ext cx="743" cy="186"/>
                <a:chOff x="1565" y="2568"/>
                <a:chExt cx="1118" cy="279"/>
              </a:xfrm>
            </p:grpSpPr>
            <p:sp>
              <p:nvSpPr>
                <p:cNvPr id="9316" name="AutoShape 89"/>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17" name="AutoShape 90"/>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18" name="AutoShape 91"/>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19" name="AutoShape 92"/>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grpSp>
        </p:grpSp>
        <p:grpSp>
          <p:nvGrpSpPr>
            <p:cNvPr id="9303" name="Group 93"/>
            <p:cNvGrpSpPr>
              <a:grpSpLocks/>
            </p:cNvGrpSpPr>
            <p:nvPr/>
          </p:nvGrpSpPr>
          <p:grpSpPr bwMode="auto">
            <a:xfrm rot="-9970459" flipH="1" flipV="1">
              <a:off x="2688" y="1056"/>
              <a:ext cx="784" cy="198"/>
              <a:chOff x="2532" y="1051"/>
              <a:chExt cx="893" cy="246"/>
            </a:xfrm>
          </p:grpSpPr>
          <p:grpSp>
            <p:nvGrpSpPr>
              <p:cNvPr id="9304" name="Group 94"/>
              <p:cNvGrpSpPr>
                <a:grpSpLocks/>
              </p:cNvGrpSpPr>
              <p:nvPr/>
            </p:nvGrpSpPr>
            <p:grpSpPr bwMode="auto">
              <a:xfrm>
                <a:off x="2532" y="1051"/>
                <a:ext cx="743" cy="185"/>
                <a:chOff x="1565" y="2568"/>
                <a:chExt cx="1118" cy="279"/>
              </a:xfrm>
            </p:grpSpPr>
            <p:sp>
              <p:nvSpPr>
                <p:cNvPr id="9310" name="AutoShape 9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11" name="AutoShape 9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12" name="AutoShape 9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13" name="AutoShape 9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grpSp>
          <p:grpSp>
            <p:nvGrpSpPr>
              <p:cNvPr id="9305" name="Group 99"/>
              <p:cNvGrpSpPr>
                <a:grpSpLocks/>
              </p:cNvGrpSpPr>
              <p:nvPr/>
            </p:nvGrpSpPr>
            <p:grpSpPr bwMode="auto">
              <a:xfrm rot="1353540">
                <a:off x="2682" y="1111"/>
                <a:ext cx="743" cy="186"/>
                <a:chOff x="1565" y="2568"/>
                <a:chExt cx="1118" cy="279"/>
              </a:xfrm>
            </p:grpSpPr>
            <p:sp>
              <p:nvSpPr>
                <p:cNvPr id="9306" name="AutoShape 10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07" name="AutoShape 10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08" name="AutoShape 10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09" name="AutoShape 10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grpSp>
        </p:grpSp>
      </p:grpSp>
      <p:grpSp>
        <p:nvGrpSpPr>
          <p:cNvPr id="16" name="Group 104"/>
          <p:cNvGrpSpPr>
            <a:grpSpLocks/>
          </p:cNvGrpSpPr>
          <p:nvPr/>
        </p:nvGrpSpPr>
        <p:grpSpPr bwMode="auto">
          <a:xfrm rot="344040">
            <a:off x="7958138" y="3644900"/>
            <a:ext cx="1198562" cy="303213"/>
            <a:chOff x="2598" y="1026"/>
            <a:chExt cx="957" cy="242"/>
          </a:xfrm>
        </p:grpSpPr>
        <p:grpSp>
          <p:nvGrpSpPr>
            <p:cNvPr id="9280" name="Group 105"/>
            <p:cNvGrpSpPr>
              <a:grpSpLocks/>
            </p:cNvGrpSpPr>
            <p:nvPr/>
          </p:nvGrpSpPr>
          <p:grpSpPr bwMode="auto">
            <a:xfrm rot="-9970459" flipH="1" flipV="1">
              <a:off x="2598" y="1026"/>
              <a:ext cx="957" cy="242"/>
              <a:chOff x="2532" y="1051"/>
              <a:chExt cx="893" cy="246"/>
            </a:xfrm>
          </p:grpSpPr>
          <p:grpSp>
            <p:nvGrpSpPr>
              <p:cNvPr id="9292" name="Group 106"/>
              <p:cNvGrpSpPr>
                <a:grpSpLocks/>
              </p:cNvGrpSpPr>
              <p:nvPr/>
            </p:nvGrpSpPr>
            <p:grpSpPr bwMode="auto">
              <a:xfrm>
                <a:off x="2532" y="1051"/>
                <a:ext cx="743" cy="185"/>
                <a:chOff x="1565" y="2568"/>
                <a:chExt cx="1118" cy="279"/>
              </a:xfrm>
            </p:grpSpPr>
            <p:sp>
              <p:nvSpPr>
                <p:cNvPr id="9298" name="AutoShape 107"/>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299" name="AutoShape 108"/>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00" name="AutoShape 109"/>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301" name="AutoShape 110"/>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grpSp>
          <p:grpSp>
            <p:nvGrpSpPr>
              <p:cNvPr id="9293" name="Group 111"/>
              <p:cNvGrpSpPr>
                <a:grpSpLocks/>
              </p:cNvGrpSpPr>
              <p:nvPr/>
            </p:nvGrpSpPr>
            <p:grpSpPr bwMode="auto">
              <a:xfrm rot="1353540">
                <a:off x="2682" y="1111"/>
                <a:ext cx="743" cy="186"/>
                <a:chOff x="1565" y="2568"/>
                <a:chExt cx="1118" cy="279"/>
              </a:xfrm>
            </p:grpSpPr>
            <p:sp>
              <p:nvSpPr>
                <p:cNvPr id="9294" name="AutoShape 112"/>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295" name="AutoShape 113"/>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296" name="AutoShape 114"/>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297" name="AutoShape 115"/>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grpSp>
        </p:grpSp>
        <p:grpSp>
          <p:nvGrpSpPr>
            <p:cNvPr id="9281" name="Group 116"/>
            <p:cNvGrpSpPr>
              <a:grpSpLocks/>
            </p:cNvGrpSpPr>
            <p:nvPr/>
          </p:nvGrpSpPr>
          <p:grpSpPr bwMode="auto">
            <a:xfrm rot="-9970459" flipH="1" flipV="1">
              <a:off x="2688" y="1056"/>
              <a:ext cx="784" cy="198"/>
              <a:chOff x="2532" y="1051"/>
              <a:chExt cx="893" cy="246"/>
            </a:xfrm>
          </p:grpSpPr>
          <p:grpSp>
            <p:nvGrpSpPr>
              <p:cNvPr id="9282" name="Group 117"/>
              <p:cNvGrpSpPr>
                <a:grpSpLocks/>
              </p:cNvGrpSpPr>
              <p:nvPr/>
            </p:nvGrpSpPr>
            <p:grpSpPr bwMode="auto">
              <a:xfrm>
                <a:off x="2532" y="1051"/>
                <a:ext cx="743" cy="185"/>
                <a:chOff x="1565" y="2568"/>
                <a:chExt cx="1118" cy="279"/>
              </a:xfrm>
            </p:grpSpPr>
            <p:sp>
              <p:nvSpPr>
                <p:cNvPr id="9288" name="AutoShape 118"/>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289" name="AutoShape 119"/>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290" name="AutoShape 120"/>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291" name="AutoShape 121"/>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grpSp>
          <p:grpSp>
            <p:nvGrpSpPr>
              <p:cNvPr id="9283" name="Group 122"/>
              <p:cNvGrpSpPr>
                <a:grpSpLocks/>
              </p:cNvGrpSpPr>
              <p:nvPr/>
            </p:nvGrpSpPr>
            <p:grpSpPr bwMode="auto">
              <a:xfrm rot="1353540">
                <a:off x="2682" y="1111"/>
                <a:ext cx="743" cy="186"/>
                <a:chOff x="1565" y="2568"/>
                <a:chExt cx="1118" cy="279"/>
              </a:xfrm>
            </p:grpSpPr>
            <p:sp>
              <p:nvSpPr>
                <p:cNvPr id="9284" name="AutoShape 123"/>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285" name="AutoShape 124"/>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286" name="AutoShape 125"/>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dirty="0"/>
                </a:p>
              </p:txBody>
            </p:sp>
            <p:sp>
              <p:nvSpPr>
                <p:cNvPr id="9287" name="AutoShape 126"/>
                <p:cNvSpPr>
                  <a:spLocks noChangeArrowheads="1"/>
                </p:cNvSpPr>
                <p:nvPr/>
              </p:nvSpPr>
              <p:spPr bwMode="gray">
                <a:xfrm rot="6906312">
                  <a:off x="2161" y="2326"/>
                  <a:ext cx="227" cy="816"/>
                </a:xfrm>
                <a:prstGeom prst="moon">
                  <a:avLst>
                    <a:gd name="adj" fmla="val 49773"/>
                  </a:avLst>
                </a:prstGeom>
                <a:solidFill>
                  <a:srgbClr val="FFFFFF">
                    <a:alpha val="1961"/>
                  </a:srgbClr>
                </a:solidFill>
                <a:ln w="9525">
                  <a:noFill/>
                  <a:miter lim="800000"/>
                  <a:headEnd/>
                  <a:tailEnd/>
                </a:ln>
              </p:spPr>
              <p:txBody>
                <a:bodyPr wrap="none" anchor="ctr"/>
                <a:lstStyle/>
                <a:p>
                  <a:endParaRPr lang="en-US" dirty="0"/>
                </a:p>
              </p:txBody>
            </p:sp>
          </p:grpSp>
        </p:grpSp>
      </p:grpSp>
      <p:sp>
        <p:nvSpPr>
          <p:cNvPr id="10414" name="Rectangle 174"/>
          <p:cNvSpPr>
            <a:spLocks noChangeArrowheads="1"/>
          </p:cNvSpPr>
          <p:nvPr/>
        </p:nvSpPr>
        <p:spPr bwMode="ltGray">
          <a:xfrm>
            <a:off x="-11196" y="1143001"/>
            <a:ext cx="1678204" cy="2293788"/>
          </a:xfrm>
          <a:prstGeom prst="rect">
            <a:avLst/>
          </a:prstGeom>
          <a:solidFill>
            <a:schemeClr val="accent2"/>
          </a:solidFill>
          <a:ln w="12700" algn="ctr">
            <a:noFill/>
            <a:prstDash val="dash"/>
            <a:miter lim="800000"/>
            <a:headEnd/>
            <a:tailEnd/>
          </a:ln>
        </p:spPr>
        <p:txBody>
          <a:bodyPr wrap="none" anchor="ctr"/>
          <a:lstStyle/>
          <a:p>
            <a:endParaRPr lang="en-US" sz="2400" dirty="0"/>
          </a:p>
        </p:txBody>
      </p:sp>
      <p:sp>
        <p:nvSpPr>
          <p:cNvPr id="10415" name="Rectangle 175"/>
          <p:cNvSpPr>
            <a:spLocks noChangeArrowheads="1"/>
          </p:cNvSpPr>
          <p:nvPr/>
        </p:nvSpPr>
        <p:spPr bwMode="gray">
          <a:xfrm>
            <a:off x="0" y="3444875"/>
            <a:ext cx="1667008" cy="2422525"/>
          </a:xfrm>
          <a:prstGeom prst="rect">
            <a:avLst/>
          </a:prstGeom>
          <a:solidFill>
            <a:schemeClr val="hlink"/>
          </a:solidFill>
          <a:ln w="12700" algn="ctr">
            <a:noFill/>
            <a:prstDash val="dash"/>
            <a:miter lim="800000"/>
            <a:headEnd/>
            <a:tailEnd/>
          </a:ln>
        </p:spPr>
        <p:txBody>
          <a:bodyPr wrap="none" anchor="ctr"/>
          <a:lstStyle/>
          <a:p>
            <a:endParaRPr lang="en-US" dirty="0"/>
          </a:p>
        </p:txBody>
      </p:sp>
      <p:sp>
        <p:nvSpPr>
          <p:cNvPr id="10417" name="Rectangle 177"/>
          <p:cNvSpPr>
            <a:spLocks noChangeArrowheads="1"/>
          </p:cNvSpPr>
          <p:nvPr/>
        </p:nvSpPr>
        <p:spPr bwMode="white">
          <a:xfrm>
            <a:off x="94816" y="1676400"/>
            <a:ext cx="1427597" cy="707886"/>
          </a:xfrm>
          <a:prstGeom prst="rect">
            <a:avLst/>
          </a:prstGeom>
          <a:noFill/>
          <a:ln w="9525" algn="ctr">
            <a:noFill/>
            <a:miter lim="800000"/>
            <a:headEnd/>
            <a:tailEnd/>
          </a:ln>
        </p:spPr>
        <p:txBody>
          <a:bodyPr wrap="square">
            <a:spAutoFit/>
          </a:bodyPr>
          <a:lstStyle/>
          <a:p>
            <a:pPr algn="ctr"/>
            <a:r>
              <a:rPr lang="en-US" sz="2000" b="1" dirty="0" smtClean="0">
                <a:solidFill>
                  <a:srgbClr val="FFFFFF"/>
                </a:solidFill>
                <a:latin typeface="+mn-lt"/>
              </a:rPr>
              <a:t>Data </a:t>
            </a:r>
          </a:p>
          <a:p>
            <a:pPr algn="ctr"/>
            <a:r>
              <a:rPr lang="en-US" sz="2000" b="1" dirty="0" smtClean="0">
                <a:solidFill>
                  <a:srgbClr val="FFFFFF"/>
                </a:solidFill>
                <a:latin typeface="+mn-lt"/>
              </a:rPr>
              <a:t>collection</a:t>
            </a:r>
            <a:endParaRPr lang="en-US" sz="2000" b="1" dirty="0">
              <a:solidFill>
                <a:srgbClr val="0070C0"/>
              </a:solidFill>
              <a:latin typeface="+mn-lt"/>
            </a:endParaRPr>
          </a:p>
        </p:txBody>
      </p:sp>
      <p:sp>
        <p:nvSpPr>
          <p:cNvPr id="9228" name="Rectangle 178"/>
          <p:cNvSpPr>
            <a:spLocks noChangeArrowheads="1"/>
          </p:cNvSpPr>
          <p:nvPr/>
        </p:nvSpPr>
        <p:spPr bwMode="white">
          <a:xfrm>
            <a:off x="217743" y="4092714"/>
            <a:ext cx="1255664" cy="707886"/>
          </a:xfrm>
          <a:prstGeom prst="rect">
            <a:avLst/>
          </a:prstGeom>
          <a:noFill/>
          <a:ln w="9525" algn="ctr">
            <a:noFill/>
            <a:miter lim="800000"/>
            <a:headEnd/>
            <a:tailEnd/>
          </a:ln>
        </p:spPr>
        <p:txBody>
          <a:bodyPr wrap="none">
            <a:spAutoFit/>
          </a:bodyPr>
          <a:lstStyle/>
          <a:p>
            <a:pPr algn="ctr"/>
            <a:r>
              <a:rPr lang="en-US" sz="2000" b="1" dirty="0" smtClean="0">
                <a:solidFill>
                  <a:srgbClr val="FFFFFF"/>
                </a:solidFill>
                <a:latin typeface="+mn-lt"/>
              </a:rPr>
              <a:t>Research </a:t>
            </a:r>
          </a:p>
          <a:p>
            <a:pPr algn="ctr"/>
            <a:r>
              <a:rPr lang="en-US" sz="2000" b="1" dirty="0" smtClean="0">
                <a:solidFill>
                  <a:srgbClr val="FFFFFF"/>
                </a:solidFill>
                <a:latin typeface="+mn-lt"/>
              </a:rPr>
              <a:t>method</a:t>
            </a:r>
            <a:endParaRPr lang="en-US" sz="2000" b="1" dirty="0">
              <a:solidFill>
                <a:srgbClr val="0070C0"/>
              </a:solidFill>
              <a:latin typeface="+mn-lt"/>
            </a:endParaRPr>
          </a:p>
        </p:txBody>
      </p:sp>
      <p:sp>
        <p:nvSpPr>
          <p:cNvPr id="10420" name="Rectangle 180"/>
          <p:cNvSpPr>
            <a:spLocks noChangeArrowheads="1"/>
          </p:cNvSpPr>
          <p:nvPr/>
        </p:nvSpPr>
        <p:spPr bwMode="auto">
          <a:xfrm>
            <a:off x="1676400" y="1143000"/>
            <a:ext cx="7476992" cy="2246769"/>
          </a:xfrm>
          <a:prstGeom prst="rect">
            <a:avLst/>
          </a:prstGeom>
          <a:noFill/>
          <a:ln w="9525" algn="ctr">
            <a:noFill/>
            <a:miter lim="800000"/>
            <a:headEnd/>
            <a:tailEnd/>
          </a:ln>
        </p:spPr>
        <p:txBody>
          <a:bodyPr wrap="square">
            <a:spAutoFit/>
          </a:bodyPr>
          <a:lstStyle/>
          <a:p>
            <a:pPr marL="342900" indent="-342900">
              <a:buFontTx/>
              <a:buChar char="-"/>
            </a:pPr>
            <a:r>
              <a:rPr lang="en-US" sz="2000" dirty="0" smtClean="0">
                <a:solidFill>
                  <a:srgbClr val="000000"/>
                </a:solidFill>
                <a:latin typeface="+mj-lt"/>
              </a:rPr>
              <a:t>Secondary </a:t>
            </a:r>
            <a:r>
              <a:rPr lang="en-US" sz="2000" dirty="0">
                <a:solidFill>
                  <a:srgbClr val="000000"/>
                </a:solidFill>
                <a:latin typeface="+mj-lt"/>
              </a:rPr>
              <a:t>data: Scientific reports </a:t>
            </a:r>
            <a:r>
              <a:rPr lang="en-US" sz="2000" dirty="0" smtClean="0">
                <a:solidFill>
                  <a:srgbClr val="000000"/>
                </a:solidFill>
                <a:latin typeface="+mj-lt"/>
              </a:rPr>
              <a:t>by </a:t>
            </a:r>
            <a:r>
              <a:rPr lang="en-US" sz="2000" dirty="0">
                <a:solidFill>
                  <a:srgbClr val="000000"/>
                </a:solidFill>
                <a:latin typeface="+mj-lt"/>
              </a:rPr>
              <a:t>specialized agencies and </a:t>
            </a:r>
            <a:r>
              <a:rPr lang="en-US" sz="2000" dirty="0" smtClean="0">
                <a:solidFill>
                  <a:srgbClr val="000000"/>
                </a:solidFill>
                <a:latin typeface="+mj-lt"/>
              </a:rPr>
              <a:t>departments</a:t>
            </a:r>
          </a:p>
          <a:p>
            <a:pPr marL="342900" indent="-342900">
              <a:buFontTx/>
              <a:buChar char="-"/>
            </a:pPr>
            <a:r>
              <a:rPr lang="en-US" sz="2000" dirty="0" smtClean="0">
                <a:solidFill>
                  <a:srgbClr val="000000"/>
                </a:solidFill>
                <a:latin typeface="+mj-lt"/>
              </a:rPr>
              <a:t>Primary </a:t>
            </a:r>
            <a:r>
              <a:rPr lang="en-US" sz="2000" dirty="0">
                <a:solidFill>
                  <a:srgbClr val="000000"/>
                </a:solidFill>
                <a:latin typeface="+mj-lt"/>
              </a:rPr>
              <a:t>data: </a:t>
            </a:r>
            <a:r>
              <a:rPr lang="en-US" sz="2000" dirty="0" smtClean="0">
                <a:solidFill>
                  <a:srgbClr val="000000"/>
                </a:solidFill>
                <a:latin typeface="+mj-lt"/>
              </a:rPr>
              <a:t>Survey on 32 </a:t>
            </a:r>
            <a:r>
              <a:rPr lang="en-US" sz="2000" dirty="0" smtClean="0">
                <a:solidFill>
                  <a:srgbClr val="000000"/>
                </a:solidFill>
                <a:latin typeface="+mj-lt"/>
              </a:rPr>
              <a:t>aqua-farms</a:t>
            </a:r>
          </a:p>
          <a:p>
            <a:pPr marL="342900" indent="-342900">
              <a:buFontTx/>
              <a:buChar char="-"/>
            </a:pPr>
            <a:r>
              <a:rPr lang="en-US" sz="2000" dirty="0">
                <a:latin typeface="+mn-lt"/>
              </a:rPr>
              <a:t>A</a:t>
            </a:r>
            <a:r>
              <a:rPr lang="en-US" sz="2000" dirty="0" smtClean="0">
                <a:latin typeface="+mn-lt"/>
              </a:rPr>
              <a:t> </a:t>
            </a:r>
            <a:r>
              <a:rPr lang="en-US" sz="2000" dirty="0">
                <a:latin typeface="+mn-lt"/>
              </a:rPr>
              <a:t>FGD with wife and woman </a:t>
            </a:r>
            <a:r>
              <a:rPr lang="en-US" sz="2000" dirty="0" smtClean="0">
                <a:latin typeface="+mn-lt"/>
              </a:rPr>
              <a:t>who </a:t>
            </a:r>
            <a:r>
              <a:rPr lang="en-US" sz="2000" dirty="0">
                <a:latin typeface="+mn-lt"/>
              </a:rPr>
              <a:t>are employed in the fish farms</a:t>
            </a:r>
            <a:r>
              <a:rPr lang="vi-VN" sz="2000" dirty="0">
                <a:latin typeface="+mn-lt"/>
              </a:rPr>
              <a:t> is held</a:t>
            </a:r>
            <a:r>
              <a:rPr lang="en-US" sz="2000" dirty="0">
                <a:latin typeface="+mn-lt"/>
              </a:rPr>
              <a:t> in order to learn about the participation of genders </a:t>
            </a:r>
            <a:r>
              <a:rPr lang="en-US" sz="2000" dirty="0" smtClean="0">
                <a:latin typeface="+mn-lt"/>
              </a:rPr>
              <a:t>in WQM</a:t>
            </a:r>
          </a:p>
          <a:p>
            <a:pPr marL="342900" indent="-342900">
              <a:buFontTx/>
              <a:buChar char="-"/>
            </a:pPr>
            <a:r>
              <a:rPr lang="en-US" sz="2000" dirty="0">
                <a:latin typeface="+mn-lt"/>
              </a:rPr>
              <a:t>Key informant </a:t>
            </a:r>
            <a:r>
              <a:rPr lang="en-US" sz="2000" dirty="0" smtClean="0">
                <a:latin typeface="+mn-lt"/>
              </a:rPr>
              <a:t>interview </a:t>
            </a:r>
            <a:r>
              <a:rPr lang="en-US" sz="2000" dirty="0">
                <a:latin typeface="+mn-lt"/>
              </a:rPr>
              <a:t>with local </a:t>
            </a:r>
            <a:r>
              <a:rPr lang="en-US" sz="2000" dirty="0" smtClean="0">
                <a:latin typeface="+mn-lt"/>
              </a:rPr>
              <a:t>authorities: staff </a:t>
            </a:r>
            <a:r>
              <a:rPr lang="en-US" sz="2000" dirty="0">
                <a:latin typeface="+mn-lt"/>
              </a:rPr>
              <a:t>of district </a:t>
            </a:r>
            <a:r>
              <a:rPr lang="vi-VN" sz="2000" dirty="0">
                <a:latin typeface="+mn-lt"/>
              </a:rPr>
              <a:t>and extension station of Thot Not district</a:t>
            </a:r>
            <a:endParaRPr lang="en-US" sz="2000" dirty="0">
              <a:latin typeface="+mn-lt"/>
            </a:endParaRPr>
          </a:p>
        </p:txBody>
      </p:sp>
      <p:sp>
        <p:nvSpPr>
          <p:cNvPr id="10421" name="Rectangle 181"/>
          <p:cNvSpPr>
            <a:spLocks noChangeArrowheads="1"/>
          </p:cNvSpPr>
          <p:nvPr/>
        </p:nvSpPr>
        <p:spPr bwMode="auto">
          <a:xfrm>
            <a:off x="1691150" y="3465255"/>
            <a:ext cx="7757650" cy="2554545"/>
          </a:xfrm>
          <a:prstGeom prst="rect">
            <a:avLst/>
          </a:prstGeom>
          <a:noFill/>
          <a:ln w="9525" algn="ctr">
            <a:noFill/>
            <a:miter lim="800000"/>
            <a:headEnd/>
            <a:tailEnd/>
          </a:ln>
          <a:effectLst/>
        </p:spPr>
        <p:txBody>
          <a:bodyPr wrap="square">
            <a:spAutoFit/>
          </a:bodyPr>
          <a:lstStyle/>
          <a:p>
            <a:pPr marL="285750" indent="-285750">
              <a:buFontTx/>
              <a:buChar char="-"/>
              <a:defRPr/>
            </a:pPr>
            <a:r>
              <a:rPr lang="en-US" sz="2000" dirty="0">
                <a:latin typeface="+mj-lt"/>
              </a:rPr>
              <a:t>D</a:t>
            </a:r>
            <a:r>
              <a:rPr lang="en-US" sz="2000" dirty="0" smtClean="0">
                <a:latin typeface="+mj-lt"/>
              </a:rPr>
              <a:t>escriptive statistics to describe the general pictures of aquaculture production </a:t>
            </a:r>
          </a:p>
          <a:p>
            <a:pPr marL="285750" indent="-285750">
              <a:buFontTx/>
              <a:buChar char="-"/>
              <a:defRPr/>
            </a:pPr>
            <a:r>
              <a:rPr lang="en-US" sz="2000" dirty="0">
                <a:latin typeface="+mj-lt"/>
              </a:rPr>
              <a:t>C</a:t>
            </a:r>
            <a:r>
              <a:rPr lang="en-US" sz="2000" dirty="0" smtClean="0">
                <a:latin typeface="+mj-lt"/>
              </a:rPr>
              <a:t>omparative </a:t>
            </a:r>
            <a:r>
              <a:rPr lang="en-US" sz="2000" dirty="0">
                <a:latin typeface="+mj-lt"/>
              </a:rPr>
              <a:t>analyses will be applied to investigate the difference in WQM between communes and farm household </a:t>
            </a:r>
            <a:r>
              <a:rPr lang="en-US" sz="2000" dirty="0" smtClean="0">
                <a:latin typeface="+mj-lt"/>
              </a:rPr>
              <a:t>groups </a:t>
            </a:r>
          </a:p>
          <a:p>
            <a:pPr marL="285750" indent="-285750">
              <a:buFontTx/>
              <a:buChar char="-"/>
              <a:defRPr/>
            </a:pPr>
            <a:r>
              <a:rPr lang="en-US" sz="2000" dirty="0" smtClean="0">
                <a:latin typeface="+mj-lt"/>
              </a:rPr>
              <a:t>SWOT </a:t>
            </a:r>
            <a:r>
              <a:rPr lang="en-US" sz="2000" dirty="0">
                <a:latin typeface="+mj-lt"/>
              </a:rPr>
              <a:t>analysis will be used to identify the strengths, weaknesses, opportunities and threatens for current WQM for aquaculture production in the households</a:t>
            </a:r>
            <a:endParaRPr lang="en-US" sz="2000" dirty="0" smtClean="0">
              <a:latin typeface="+mj-lt"/>
            </a:endParaRPr>
          </a:p>
          <a:p>
            <a:pPr marL="285750" indent="-285750">
              <a:buFontTx/>
              <a:buChar char="-"/>
              <a:defRPr/>
            </a:pPr>
            <a:endParaRPr lang="en-US" sz="20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17"/>
                                        </p:tgtEl>
                                        <p:attrNameLst>
                                          <p:attrName>style.visibility</p:attrName>
                                        </p:attrNameLst>
                                      </p:cBhvr>
                                      <p:to>
                                        <p:strVal val="visible"/>
                                      </p:to>
                                    </p:set>
                                    <p:animEffect transition="in" filter="blinds(horizontal)">
                                      <p:cBhvr>
                                        <p:cTn id="12" dur="500"/>
                                        <p:tgtEl>
                                          <p:spTgt spid="1041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14"/>
                                        </p:tgtEl>
                                        <p:attrNameLst>
                                          <p:attrName>style.visibility</p:attrName>
                                        </p:attrNameLst>
                                      </p:cBhvr>
                                      <p:to>
                                        <p:strVal val="visible"/>
                                      </p:to>
                                    </p:set>
                                    <p:animEffect transition="in" filter="blinds(horizontal)">
                                      <p:cBhvr>
                                        <p:cTn id="15" dur="500"/>
                                        <p:tgtEl>
                                          <p:spTgt spid="1041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415"/>
                                        </p:tgtEl>
                                        <p:attrNameLst>
                                          <p:attrName>style.visibility</p:attrName>
                                        </p:attrNameLst>
                                      </p:cBhvr>
                                      <p:to>
                                        <p:strVal val="visible"/>
                                      </p:to>
                                    </p:set>
                                    <p:animEffect transition="in" filter="box(in)">
                                      <p:cBhvr>
                                        <p:cTn id="20" dur="500"/>
                                        <p:tgtEl>
                                          <p:spTgt spid="104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420"/>
                                        </p:tgtEl>
                                        <p:attrNameLst>
                                          <p:attrName>style.visibility</p:attrName>
                                        </p:attrNameLst>
                                      </p:cBhvr>
                                      <p:to>
                                        <p:strVal val="visible"/>
                                      </p:to>
                                    </p:set>
                                    <p:animEffect transition="in" filter="blinds(horizontal)">
                                      <p:cBhvr>
                                        <p:cTn id="25" dur="500"/>
                                        <p:tgtEl>
                                          <p:spTgt spid="1042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421"/>
                                        </p:tgtEl>
                                        <p:attrNameLst>
                                          <p:attrName>style.visibility</p:attrName>
                                        </p:attrNameLst>
                                      </p:cBhvr>
                                      <p:to>
                                        <p:strVal val="visible"/>
                                      </p:to>
                                    </p:set>
                                    <p:animEffect transition="in" filter="box(in)">
                                      <p:cBhvr>
                                        <p:cTn id="30" dur="500"/>
                                        <p:tgtEl>
                                          <p:spTgt spid="10421"/>
                                        </p:tgtEl>
                                      </p:cBhvr>
                                    </p:animEffect>
                                  </p:childTnLst>
                                </p:cTn>
                              </p:par>
                              <p:par>
                                <p:cTn id="31" presetID="4" presetClass="entr" presetSubtype="16"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in)">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414" grpId="0" animBg="1"/>
      <p:bldP spid="10415" grpId="0" animBg="1"/>
      <p:bldP spid="10417" grpId="0"/>
      <p:bldP spid="10420" grpId="0"/>
      <p:bldP spid="104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Text Box 6"/>
          <p:cNvSpPr txBox="1">
            <a:spLocks noChangeArrowheads="1"/>
          </p:cNvSpPr>
          <p:nvPr/>
        </p:nvSpPr>
        <p:spPr bwMode="auto">
          <a:xfrm>
            <a:off x="428625" y="1219200"/>
            <a:ext cx="8229600" cy="400089"/>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spcBef>
                <a:spcPct val="50000"/>
              </a:spcBef>
            </a:pPr>
            <a:r>
              <a:rPr lang="en-US" sz="2000" b="1" dirty="0" smtClean="0">
                <a:solidFill>
                  <a:srgbClr val="FFFFFF"/>
                </a:solidFill>
                <a:latin typeface="+mj-lt"/>
              </a:rPr>
              <a:t>Overview of aquaculture production in </a:t>
            </a:r>
            <a:r>
              <a:rPr lang="en-US" sz="2000" b="1" dirty="0" err="1" smtClean="0">
                <a:solidFill>
                  <a:srgbClr val="FFFFFF"/>
                </a:solidFill>
                <a:latin typeface="+mj-lt"/>
              </a:rPr>
              <a:t>Thot</a:t>
            </a:r>
            <a:r>
              <a:rPr lang="en-US" sz="2000" b="1" dirty="0" smtClean="0">
                <a:solidFill>
                  <a:srgbClr val="FFFFFF"/>
                </a:solidFill>
                <a:latin typeface="+mj-lt"/>
              </a:rPr>
              <a:t> Not district</a:t>
            </a:r>
            <a:endParaRPr lang="en-US" sz="2000" b="1" dirty="0">
              <a:solidFill>
                <a:srgbClr val="FFFFFF"/>
              </a:solidFill>
              <a:latin typeface="+mj-lt"/>
            </a:endParaRPr>
          </a:p>
        </p:txBody>
      </p:sp>
      <p:sp>
        <p:nvSpPr>
          <p:cNvPr id="10250" name="Title 1"/>
          <p:cNvSpPr>
            <a:spLocks noGrp="1"/>
          </p:cNvSpPr>
          <p:nvPr>
            <p:ph type="title"/>
          </p:nvPr>
        </p:nvSpPr>
        <p:spPr>
          <a:xfrm>
            <a:off x="161925" y="457200"/>
            <a:ext cx="8763000" cy="563563"/>
          </a:xfrm>
        </p:spPr>
        <p:txBody>
          <a:bodyPr/>
          <a:lstStyle/>
          <a:p>
            <a:pPr eaLnBrk="1" hangingPunct="1"/>
            <a:r>
              <a:rPr lang="en-US" sz="2800" i="0" dirty="0" smtClean="0">
                <a:solidFill>
                  <a:srgbClr val="000000"/>
                </a:solidFill>
              </a:rPr>
              <a:t>RESEARCH FINDINGS</a:t>
            </a:r>
            <a:endParaRPr lang="en-US" sz="2800" dirty="0" smtClean="0">
              <a:solidFill>
                <a:srgbClr val="000000"/>
              </a:solidFill>
            </a:endParaRPr>
          </a:p>
        </p:txBody>
      </p:sp>
      <p:graphicFrame>
        <p:nvGraphicFramePr>
          <p:cNvPr id="5" name="Chart 4"/>
          <p:cNvGraphicFramePr>
            <a:graphicFrameLocks/>
          </p:cNvGraphicFramePr>
          <p:nvPr>
            <p:extLst>
              <p:ext uri="{D42A27DB-BD31-4B8C-83A1-F6EECF244321}">
                <p14:modId xmlns:p14="http://schemas.microsoft.com/office/powerpoint/2010/main" val="2441936249"/>
              </p:ext>
            </p:extLst>
          </p:nvPr>
        </p:nvGraphicFramePr>
        <p:xfrm>
          <a:off x="428625" y="1631989"/>
          <a:ext cx="5438774"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5943600" y="2021681"/>
            <a:ext cx="3200400" cy="3693319"/>
          </a:xfrm>
          <a:prstGeom prst="rect">
            <a:avLst/>
          </a:prstGeom>
        </p:spPr>
        <p:txBody>
          <a:bodyPr wrap="square">
            <a:spAutoFit/>
          </a:bodyPr>
          <a:lstStyle/>
          <a:p>
            <a:pPr marL="285750" indent="-285750" algn="just">
              <a:buFont typeface="Wingdings" panose="05000000000000000000" pitchFamily="2" charset="2"/>
              <a:buChar char="§"/>
            </a:pPr>
            <a:r>
              <a:rPr lang="en-US" dirty="0">
                <a:latin typeface="+mn-lt"/>
                <a:ea typeface="Calibri" panose="020F0502020204030204" pitchFamily="34" charset="0"/>
              </a:rPr>
              <a:t>2008 is the time </a:t>
            </a:r>
            <a:r>
              <a:rPr lang="en-US" dirty="0" smtClean="0">
                <a:latin typeface="+mn-lt"/>
                <a:ea typeface="Calibri" panose="020F0502020204030204" pitchFamily="34" charset="0"/>
              </a:rPr>
              <a:t>of catfish </a:t>
            </a:r>
            <a:r>
              <a:rPr lang="en-US" dirty="0">
                <a:latin typeface="+mn-lt"/>
                <a:ea typeface="Calibri" panose="020F0502020204030204" pitchFamily="34" charset="0"/>
              </a:rPr>
              <a:t>growing to reach the highest peak with the total feeding area as 621 </a:t>
            </a:r>
            <a:r>
              <a:rPr lang="en-US" dirty="0" smtClean="0">
                <a:latin typeface="+mn-lt"/>
                <a:ea typeface="Calibri" panose="020F0502020204030204" pitchFamily="34" charset="0"/>
              </a:rPr>
              <a:t>ha.</a:t>
            </a:r>
          </a:p>
          <a:p>
            <a:pPr marL="285750" indent="-285750" algn="just">
              <a:buFont typeface="Wingdings" panose="05000000000000000000" pitchFamily="2" charset="2"/>
              <a:buChar char="§"/>
            </a:pPr>
            <a:r>
              <a:rPr lang="en-US" dirty="0">
                <a:latin typeface="+mn-lt"/>
              </a:rPr>
              <a:t>T</a:t>
            </a:r>
            <a:r>
              <a:rPr lang="en-US" dirty="0" smtClean="0">
                <a:latin typeface="+mn-lt"/>
              </a:rPr>
              <a:t>he </a:t>
            </a:r>
            <a:r>
              <a:rPr lang="en-US" dirty="0">
                <a:latin typeface="+mn-lt"/>
              </a:rPr>
              <a:t>area decrease to 550 ha in 2012, 443.7 ha in 2013 and 435 in 2014</a:t>
            </a:r>
            <a:r>
              <a:rPr lang="en-US" dirty="0" smtClean="0">
                <a:latin typeface="+mn-lt"/>
              </a:rPr>
              <a:t>.</a:t>
            </a:r>
          </a:p>
          <a:p>
            <a:pPr marL="285750" indent="-285750" algn="just">
              <a:buFont typeface="Wingdings" panose="05000000000000000000" pitchFamily="2" charset="2"/>
              <a:buChar char="§"/>
            </a:pPr>
            <a:r>
              <a:rPr lang="en-US" dirty="0">
                <a:latin typeface="+mn-lt"/>
              </a:rPr>
              <a:t>Over 3 year from 2012 to 2014 average decreased by 11.1% due </a:t>
            </a:r>
            <a:r>
              <a:rPr lang="en-US" dirty="0" smtClean="0">
                <a:latin typeface="+mn-lt"/>
              </a:rPr>
              <a:t>to catfish </a:t>
            </a:r>
            <a:r>
              <a:rPr lang="en-US" dirty="0">
                <a:latin typeface="+mn-lt"/>
              </a:rPr>
              <a:t>raw material price falling big disadvantage for those farms.</a:t>
            </a:r>
            <a:endParaRPr lang="vi-VN" dirty="0">
              <a:latin typeface="+mn-lt"/>
            </a:endParaRPr>
          </a:p>
          <a:p>
            <a:pPr algn="just"/>
            <a:endParaRPr lang="vi-VN" dirty="0">
              <a:latin typeface="+mn-lt"/>
            </a:endParaRPr>
          </a:p>
        </p:txBody>
      </p:sp>
      <p:sp>
        <p:nvSpPr>
          <p:cNvPr id="3" name="TextBox 2"/>
          <p:cNvSpPr txBox="1"/>
          <p:nvPr/>
        </p:nvSpPr>
        <p:spPr>
          <a:xfrm>
            <a:off x="381000" y="6287869"/>
            <a:ext cx="5867400" cy="646331"/>
          </a:xfrm>
          <a:prstGeom prst="rect">
            <a:avLst/>
          </a:prstGeom>
          <a:noFill/>
        </p:spPr>
        <p:txBody>
          <a:bodyPr wrap="square" rtlCol="0">
            <a:spAutoFit/>
          </a:bodyPr>
          <a:lstStyle/>
          <a:p>
            <a:r>
              <a:rPr lang="vi-VN" b="1" dirty="0" smtClean="0">
                <a:latin typeface="+mn-lt"/>
              </a:rPr>
              <a:t>Figure 1. </a:t>
            </a:r>
            <a:r>
              <a:rPr lang="en-US" b="1" dirty="0" err="1">
                <a:latin typeface="+mn-lt"/>
              </a:rPr>
              <a:t>Pangasius</a:t>
            </a:r>
            <a:r>
              <a:rPr lang="en-US" b="1" dirty="0">
                <a:latin typeface="+mn-lt"/>
              </a:rPr>
              <a:t> catfish situation in </a:t>
            </a:r>
            <a:r>
              <a:rPr lang="en-US" b="1" dirty="0" err="1">
                <a:latin typeface="+mn-lt"/>
              </a:rPr>
              <a:t>Thot</a:t>
            </a:r>
            <a:r>
              <a:rPr lang="en-US" b="1" dirty="0">
                <a:latin typeface="+mn-lt"/>
              </a:rPr>
              <a:t> Not district </a:t>
            </a:r>
            <a:endParaRPr lang="vi-VN" b="1" dirty="0">
              <a:latin typeface="+mn-lt"/>
            </a:endParaRPr>
          </a:p>
          <a:p>
            <a:endParaRPr lang="vi-VN"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fade">
                                      <p:cBhvr>
                                        <p:cTn id="7"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68363"/>
          </a:xfrm>
        </p:spPr>
        <p:txBody>
          <a:bodyPr/>
          <a:lstStyle/>
          <a:p>
            <a:pPr eaLnBrk="1" hangingPunct="1"/>
            <a:r>
              <a:rPr lang="en-US" sz="2800" i="0" dirty="0" smtClean="0">
                <a:solidFill>
                  <a:srgbClr val="000000"/>
                </a:solidFill>
              </a:rPr>
              <a:t>RESEARCH FINDINGS (</a:t>
            </a:r>
            <a:r>
              <a:rPr lang="en-US" sz="2800" i="0" dirty="0" err="1" smtClean="0">
                <a:solidFill>
                  <a:srgbClr val="000000"/>
                </a:solidFill>
              </a:rPr>
              <a:t>cont</a:t>
            </a:r>
            <a:r>
              <a:rPr lang="en-US" sz="2800" i="0" dirty="0" smtClean="0">
                <a:solidFill>
                  <a:srgbClr val="000000"/>
                </a:solidFill>
              </a:rPr>
              <a:t>)</a:t>
            </a:r>
            <a:endParaRPr lang="en-US" sz="28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23563" name="Rectangle 2"/>
          <p:cNvSpPr>
            <a:spLocks noChangeArrowheads="1"/>
          </p:cNvSpPr>
          <p:nvPr/>
        </p:nvSpPr>
        <p:spPr bwMode="auto">
          <a:xfrm>
            <a:off x="1981200" y="4291518"/>
            <a:ext cx="3200400" cy="923330"/>
          </a:xfrm>
          <a:prstGeom prst="rect">
            <a:avLst/>
          </a:prstGeom>
          <a:noFill/>
          <a:ln w="9525">
            <a:noFill/>
            <a:miter lim="800000"/>
            <a:headEnd/>
            <a:tailEnd/>
          </a:ln>
        </p:spPr>
        <p:txBody>
          <a:bodyPr wrap="square">
            <a:spAutoFit/>
          </a:bodyPr>
          <a:lstStyle/>
          <a:p>
            <a:r>
              <a:rPr lang="en-US" dirty="0">
                <a:solidFill>
                  <a:schemeClr val="bg1"/>
                </a:solidFill>
              </a:rPr>
              <a:t>Educational</a:t>
            </a:r>
          </a:p>
          <a:p>
            <a:r>
              <a:rPr lang="en-US" i="1" dirty="0" err="1" smtClean="0">
                <a:solidFill>
                  <a:schemeClr val="bg1"/>
                </a:solidFill>
                <a:latin typeface="+mn-lt"/>
              </a:rPr>
              <a:t>lev</a:t>
            </a:r>
            <a:r>
              <a:rPr lang="en-US" i="1" dirty="0" err="1">
                <a:latin typeface="+mn-lt"/>
              </a:rPr>
              <a:t>Source</a:t>
            </a:r>
            <a:r>
              <a:rPr lang="en-US" i="1" dirty="0">
                <a:latin typeface="+mn-lt"/>
              </a:rPr>
              <a:t>: Survey data, 2015</a:t>
            </a:r>
            <a:endParaRPr lang="vi-VN" i="1" dirty="0">
              <a:latin typeface="+mn-lt"/>
            </a:endParaRPr>
          </a:p>
          <a:p>
            <a:r>
              <a:rPr lang="en-US" dirty="0" smtClean="0">
                <a:solidFill>
                  <a:schemeClr val="bg1"/>
                </a:solidFill>
              </a:rPr>
              <a:t>el</a:t>
            </a:r>
            <a:endParaRPr lang="en-US" dirty="0">
              <a:solidFill>
                <a:schemeClr val="bg1"/>
              </a:solidFill>
            </a:endParaRPr>
          </a:p>
        </p:txBody>
      </p:sp>
      <p:sp>
        <p:nvSpPr>
          <p:cNvPr id="23565" name="Rectangle 4"/>
          <p:cNvSpPr>
            <a:spLocks noChangeArrowheads="1"/>
          </p:cNvSpPr>
          <p:nvPr/>
        </p:nvSpPr>
        <p:spPr bwMode="auto">
          <a:xfrm>
            <a:off x="7075488" y="4459288"/>
            <a:ext cx="1154112" cy="400050"/>
          </a:xfrm>
          <a:prstGeom prst="rect">
            <a:avLst/>
          </a:prstGeom>
          <a:noFill/>
          <a:ln w="9525">
            <a:noFill/>
            <a:miter lim="800000"/>
            <a:headEnd/>
            <a:tailEnd/>
          </a:ln>
        </p:spPr>
        <p:txBody>
          <a:bodyPr wrap="none">
            <a:spAutoFit/>
          </a:bodyPr>
          <a:lstStyle/>
          <a:p>
            <a:pPr algn="ctr"/>
            <a:r>
              <a:rPr lang="en-US" sz="2000" dirty="0">
                <a:solidFill>
                  <a:schemeClr val="bg1"/>
                </a:solidFill>
              </a:rPr>
              <a:t>Location</a:t>
            </a:r>
          </a:p>
        </p:txBody>
      </p:sp>
      <p:sp>
        <p:nvSpPr>
          <p:cNvPr id="3" name="TextBox 2"/>
          <p:cNvSpPr txBox="1"/>
          <p:nvPr/>
        </p:nvSpPr>
        <p:spPr>
          <a:xfrm>
            <a:off x="5105400" y="2169855"/>
            <a:ext cx="4056062" cy="2554545"/>
          </a:xfrm>
          <a:prstGeom prst="rect">
            <a:avLst/>
          </a:prstGeom>
          <a:noFill/>
        </p:spPr>
        <p:txBody>
          <a:bodyPr wrap="square" rtlCol="0">
            <a:spAutoFit/>
          </a:bodyPr>
          <a:lstStyle/>
          <a:p>
            <a:pPr marL="285750" indent="-285750" algn="just">
              <a:buFont typeface="Wingdings" panose="05000000000000000000" pitchFamily="2" charset="2"/>
              <a:buChar char="v"/>
            </a:pPr>
            <a:r>
              <a:rPr lang="en-US" sz="2000" dirty="0">
                <a:latin typeface="+mj-lt"/>
              </a:rPr>
              <a:t>T</a:t>
            </a:r>
            <a:r>
              <a:rPr lang="en-US" sz="2000" dirty="0" smtClean="0">
                <a:latin typeface="+mj-lt"/>
              </a:rPr>
              <a:t>he </a:t>
            </a:r>
            <a:r>
              <a:rPr lang="en-US" sz="2000" dirty="0">
                <a:latin typeface="+mj-lt"/>
              </a:rPr>
              <a:t>average area of aquaculture per household is 1.4 hectares with the number of ponds in the </a:t>
            </a:r>
            <a:r>
              <a:rPr lang="en-US" sz="2000" dirty="0" smtClean="0">
                <a:latin typeface="+mj-lt"/>
              </a:rPr>
              <a:t>range of </a:t>
            </a:r>
            <a:r>
              <a:rPr lang="en-US" sz="2000" dirty="0">
                <a:latin typeface="+mj-lt"/>
              </a:rPr>
              <a:t>2 to 3 ones. </a:t>
            </a:r>
            <a:endParaRPr lang="en-US" sz="2000" dirty="0" smtClean="0">
              <a:latin typeface="+mj-lt"/>
            </a:endParaRPr>
          </a:p>
          <a:p>
            <a:pPr marL="285750" indent="-285750" algn="just">
              <a:buFont typeface="Wingdings" panose="05000000000000000000" pitchFamily="2" charset="2"/>
              <a:buChar char="v"/>
            </a:pPr>
            <a:r>
              <a:rPr lang="en-US" sz="2000" dirty="0">
                <a:latin typeface="+mj-lt"/>
              </a:rPr>
              <a:t>T</a:t>
            </a:r>
            <a:r>
              <a:rPr lang="en-US" sz="2000" dirty="0" smtClean="0">
                <a:latin typeface="+mj-lt"/>
              </a:rPr>
              <a:t>he </a:t>
            </a:r>
            <a:r>
              <a:rPr lang="en-US" sz="2000" dirty="0">
                <a:latin typeface="+mj-lt"/>
              </a:rPr>
              <a:t>average number of </a:t>
            </a:r>
            <a:r>
              <a:rPr lang="en-US" sz="2000" dirty="0" smtClean="0">
                <a:latin typeface="+mj-lt"/>
              </a:rPr>
              <a:t>cycle</a:t>
            </a:r>
            <a:r>
              <a:rPr lang="en-US" sz="2000" dirty="0" smtClean="0">
                <a:latin typeface="+mj-lt"/>
              </a:rPr>
              <a:t> </a:t>
            </a:r>
            <a:r>
              <a:rPr lang="en-US" sz="2000" dirty="0">
                <a:latin typeface="+mj-lt"/>
              </a:rPr>
              <a:t>of each pond is </a:t>
            </a:r>
            <a:r>
              <a:rPr lang="en-US" sz="2000" dirty="0" smtClean="0">
                <a:latin typeface="+mj-lt"/>
              </a:rPr>
              <a:t>1.69 </a:t>
            </a:r>
            <a:r>
              <a:rPr lang="en-US" sz="2000" dirty="0">
                <a:latin typeface="+mj-lt"/>
              </a:rPr>
              <a:t>(</a:t>
            </a:r>
            <a:r>
              <a:rPr lang="en-US" sz="2000" dirty="0" smtClean="0">
                <a:latin typeface="+mj-lt"/>
              </a:rPr>
              <a:t>each cycle </a:t>
            </a:r>
            <a:r>
              <a:rPr lang="en-US" sz="2000" dirty="0">
                <a:latin typeface="+mj-lt"/>
              </a:rPr>
              <a:t>lasts about 8 months</a:t>
            </a:r>
            <a:r>
              <a:rPr lang="en-US" sz="2000" dirty="0" smtClean="0">
                <a:latin typeface="+mj-lt"/>
              </a:rPr>
              <a:t>). </a:t>
            </a:r>
            <a:endParaRPr lang="en-US" sz="2000" dirty="0" smtClean="0">
              <a:latin typeface="+mj-lt"/>
            </a:endParaRPr>
          </a:p>
          <a:p>
            <a:pPr marL="285750" indent="-285750" algn="just">
              <a:buFont typeface="Wingdings" panose="05000000000000000000" pitchFamily="2" charset="2"/>
              <a:buChar char="v"/>
            </a:pPr>
            <a:endParaRPr lang="vi-VN" sz="2000" dirty="0">
              <a:latin typeface="+mj-lt"/>
            </a:endParaRPr>
          </a:p>
        </p:txBody>
      </p:sp>
      <p:sp>
        <p:nvSpPr>
          <p:cNvPr id="7" name="Text Box 6"/>
          <p:cNvSpPr txBox="1">
            <a:spLocks noChangeArrowheads="1"/>
          </p:cNvSpPr>
          <p:nvPr/>
        </p:nvSpPr>
        <p:spPr bwMode="auto">
          <a:xfrm>
            <a:off x="428625" y="838200"/>
            <a:ext cx="8229600" cy="400089"/>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lumMod val="95000"/>
                  </a:schemeClr>
                </a:solidFill>
                <a:latin typeface="+mn-lt"/>
              </a:rPr>
              <a:t>General information </a:t>
            </a:r>
            <a:r>
              <a:rPr lang="en-US" sz="2000" b="1" dirty="0" smtClean="0">
                <a:solidFill>
                  <a:schemeClr val="bg1">
                    <a:lumMod val="95000"/>
                  </a:schemeClr>
                </a:solidFill>
                <a:latin typeface="+mn-lt"/>
              </a:rPr>
              <a:t>about </a:t>
            </a:r>
            <a:r>
              <a:rPr lang="en-US" sz="2000" b="1" dirty="0">
                <a:solidFill>
                  <a:schemeClr val="bg1">
                    <a:lumMod val="95000"/>
                  </a:schemeClr>
                </a:solidFill>
                <a:latin typeface="+mn-lt"/>
              </a:rPr>
              <a:t>catfish farming households in </a:t>
            </a:r>
            <a:r>
              <a:rPr lang="en-US" sz="2000" b="1" dirty="0" err="1">
                <a:solidFill>
                  <a:schemeClr val="bg1">
                    <a:lumMod val="95000"/>
                  </a:schemeClr>
                </a:solidFill>
                <a:latin typeface="+mn-lt"/>
              </a:rPr>
              <a:t>Thot</a:t>
            </a:r>
            <a:r>
              <a:rPr lang="en-US" sz="2000" b="1" dirty="0">
                <a:solidFill>
                  <a:schemeClr val="bg1">
                    <a:lumMod val="95000"/>
                  </a:schemeClr>
                </a:solidFill>
                <a:latin typeface="+mn-lt"/>
              </a:rPr>
              <a:t> Not</a:t>
            </a:r>
            <a:endParaRPr lang="vi-VN" sz="2000" dirty="0">
              <a:solidFill>
                <a:schemeClr val="bg1">
                  <a:lumMod val="95000"/>
                </a:schemeClr>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05628"/>
              </p:ext>
            </p:extLst>
          </p:nvPr>
        </p:nvGraphicFramePr>
        <p:xfrm>
          <a:off x="0" y="2209800"/>
          <a:ext cx="5181600" cy="2239570"/>
        </p:xfrm>
        <a:graphic>
          <a:graphicData uri="http://schemas.openxmlformats.org/drawingml/2006/table">
            <a:tbl>
              <a:tblPr firstRow="1" firstCol="1" bandRow="1">
                <a:tableStyleId>{5C22544A-7EE6-4342-B048-85BDC9FD1C3A}</a:tableStyleId>
              </a:tblPr>
              <a:tblGrid>
                <a:gridCol w="2743200"/>
                <a:gridCol w="838200"/>
                <a:gridCol w="1600200"/>
              </a:tblGrid>
              <a:tr h="337618">
                <a:tc>
                  <a:txBody>
                    <a:bodyPr/>
                    <a:lstStyle/>
                    <a:p>
                      <a:pPr algn="ctr">
                        <a:lnSpc>
                          <a:spcPct val="130000"/>
                        </a:lnSpc>
                        <a:spcAft>
                          <a:spcPts val="0"/>
                        </a:spcAft>
                      </a:pPr>
                      <a:r>
                        <a:rPr lang="pt-BR" sz="1600" dirty="0">
                          <a:effectLst/>
                        </a:rPr>
                        <a:t>Content</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Unit</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smtClean="0">
                          <a:effectLst/>
                        </a:rPr>
                        <a:t>Average/HH</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286630">
                <a:tc>
                  <a:txBody>
                    <a:bodyPr/>
                    <a:lstStyle/>
                    <a:p>
                      <a:pPr algn="just">
                        <a:lnSpc>
                          <a:spcPct val="130000"/>
                        </a:lnSpc>
                        <a:spcAft>
                          <a:spcPts val="0"/>
                        </a:spcAft>
                      </a:pPr>
                      <a:r>
                        <a:rPr lang="en-US" sz="1600" dirty="0">
                          <a:effectLst/>
                        </a:rPr>
                        <a:t>Total average production </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Ton</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383.11</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286630">
                <a:tc>
                  <a:txBody>
                    <a:bodyPr/>
                    <a:lstStyle/>
                    <a:p>
                      <a:pPr algn="just">
                        <a:lnSpc>
                          <a:spcPct val="130000"/>
                        </a:lnSpc>
                        <a:spcAft>
                          <a:spcPts val="0"/>
                        </a:spcAft>
                      </a:pPr>
                      <a:r>
                        <a:rPr lang="en-US" sz="1600" dirty="0">
                          <a:effectLst/>
                        </a:rPr>
                        <a:t>Average production  of </a:t>
                      </a:r>
                      <a:r>
                        <a:rPr lang="en-US" sz="1600" dirty="0" smtClean="0">
                          <a:effectLst/>
                        </a:rPr>
                        <a:t>pond</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Ton</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233.51</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286630">
                <a:tc>
                  <a:txBody>
                    <a:bodyPr/>
                    <a:lstStyle/>
                    <a:p>
                      <a:pPr algn="just">
                        <a:lnSpc>
                          <a:spcPct val="130000"/>
                        </a:lnSpc>
                        <a:spcAft>
                          <a:spcPts val="0"/>
                        </a:spcAft>
                      </a:pPr>
                      <a:r>
                        <a:rPr lang="en-US" sz="1600">
                          <a:effectLst/>
                        </a:rPr>
                        <a:t>Cycle/year</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Rank</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1.69</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286630">
                <a:tc>
                  <a:txBody>
                    <a:bodyPr/>
                    <a:lstStyle/>
                    <a:p>
                      <a:pPr algn="just">
                        <a:lnSpc>
                          <a:spcPct val="130000"/>
                        </a:lnSpc>
                        <a:spcAft>
                          <a:spcPts val="0"/>
                        </a:spcAft>
                      </a:pPr>
                      <a:r>
                        <a:rPr lang="en-US" sz="1600" dirty="0">
                          <a:effectLst/>
                        </a:rPr>
                        <a:t>Average </a:t>
                      </a:r>
                      <a:r>
                        <a:rPr lang="en-US" sz="1600" dirty="0" smtClean="0">
                          <a:effectLst/>
                        </a:rPr>
                        <a:t>number of</a:t>
                      </a:r>
                      <a:r>
                        <a:rPr lang="en-US" sz="1600" baseline="0" dirty="0" smtClean="0">
                          <a:effectLst/>
                        </a:rPr>
                        <a:t> </a:t>
                      </a:r>
                      <a:r>
                        <a:rPr lang="en-US" sz="1600" dirty="0" smtClean="0">
                          <a:effectLst/>
                        </a:rPr>
                        <a:t>pond </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Pond</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2.68</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286630">
                <a:tc>
                  <a:txBody>
                    <a:bodyPr/>
                    <a:lstStyle/>
                    <a:p>
                      <a:pPr algn="just">
                        <a:lnSpc>
                          <a:spcPct val="130000"/>
                        </a:lnSpc>
                        <a:spcAft>
                          <a:spcPts val="0"/>
                        </a:spcAft>
                      </a:pPr>
                      <a:r>
                        <a:rPr lang="en-US" sz="1600">
                          <a:effectLst/>
                        </a:rPr>
                        <a:t>Average water surface area</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m</a:t>
                      </a:r>
                      <a:r>
                        <a:rPr lang="en-US" sz="1600" baseline="30000">
                          <a:effectLst/>
                        </a:rPr>
                        <a:t>2</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14,058</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286630">
                <a:tc>
                  <a:txBody>
                    <a:bodyPr/>
                    <a:lstStyle/>
                    <a:p>
                      <a:pPr algn="just">
                        <a:lnSpc>
                          <a:spcPct val="130000"/>
                        </a:lnSpc>
                        <a:spcAft>
                          <a:spcPts val="0"/>
                        </a:spcAft>
                      </a:pPr>
                      <a:r>
                        <a:rPr lang="en-US" sz="1600" dirty="0">
                          <a:effectLst/>
                        </a:rPr>
                        <a:t>Depth of the pond</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m</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3.98</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bl>
          </a:graphicData>
        </a:graphic>
      </p:graphicFrame>
      <p:sp>
        <p:nvSpPr>
          <p:cNvPr id="4" name="TextBox 3"/>
          <p:cNvSpPr txBox="1"/>
          <p:nvPr/>
        </p:nvSpPr>
        <p:spPr>
          <a:xfrm>
            <a:off x="0" y="1524000"/>
            <a:ext cx="5181599" cy="646331"/>
          </a:xfrm>
          <a:prstGeom prst="rect">
            <a:avLst/>
          </a:prstGeom>
          <a:noFill/>
        </p:spPr>
        <p:txBody>
          <a:bodyPr wrap="square" rtlCol="0">
            <a:spAutoFit/>
          </a:bodyPr>
          <a:lstStyle/>
          <a:p>
            <a:pPr algn="ctr"/>
            <a:r>
              <a:rPr lang="en-US" b="1" dirty="0" smtClean="0">
                <a:latin typeface="+mn-lt"/>
              </a:rPr>
              <a:t>Table 1. </a:t>
            </a:r>
            <a:r>
              <a:rPr lang="en-US" b="1" dirty="0">
                <a:latin typeface="+mn-lt"/>
              </a:rPr>
              <a:t>General information about </a:t>
            </a:r>
            <a:r>
              <a:rPr lang="en-US" b="1" dirty="0" err="1">
                <a:latin typeface="+mn-lt"/>
              </a:rPr>
              <a:t>Pangasius</a:t>
            </a:r>
            <a:r>
              <a:rPr lang="en-US" b="1" dirty="0">
                <a:latin typeface="+mn-lt"/>
              </a:rPr>
              <a:t> catfish farming households in </a:t>
            </a:r>
            <a:r>
              <a:rPr lang="en-US" b="1" dirty="0" err="1">
                <a:latin typeface="+mn-lt"/>
              </a:rPr>
              <a:t>Thot</a:t>
            </a:r>
            <a:r>
              <a:rPr lang="en-US" b="1" dirty="0">
                <a:latin typeface="+mn-lt"/>
              </a:rPr>
              <a:t> Not</a:t>
            </a:r>
            <a:endParaRPr lang="vi-VN"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800" i="0" dirty="0" smtClean="0">
                <a:solidFill>
                  <a:srgbClr val="000000"/>
                </a:solidFill>
              </a:rPr>
              <a:t>RESEARCH FINDINGS (</a:t>
            </a:r>
            <a:r>
              <a:rPr lang="en-US" sz="2800" i="0" dirty="0" err="1" smtClean="0">
                <a:solidFill>
                  <a:srgbClr val="000000"/>
                </a:solidFill>
              </a:rPr>
              <a:t>cont</a:t>
            </a:r>
            <a:r>
              <a:rPr lang="en-US" sz="2800" i="0" dirty="0" smtClean="0">
                <a:solidFill>
                  <a:srgbClr val="000000"/>
                </a:solidFill>
              </a:rPr>
              <a:t>)</a:t>
            </a:r>
            <a:endParaRPr lang="en-US" sz="28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23565" name="Rectangle 4"/>
          <p:cNvSpPr>
            <a:spLocks noChangeArrowheads="1"/>
          </p:cNvSpPr>
          <p:nvPr/>
        </p:nvSpPr>
        <p:spPr bwMode="auto">
          <a:xfrm>
            <a:off x="7075488" y="4459288"/>
            <a:ext cx="1154112" cy="400050"/>
          </a:xfrm>
          <a:prstGeom prst="rect">
            <a:avLst/>
          </a:prstGeom>
          <a:noFill/>
          <a:ln w="9525">
            <a:noFill/>
            <a:miter lim="800000"/>
            <a:headEnd/>
            <a:tailEnd/>
          </a:ln>
        </p:spPr>
        <p:txBody>
          <a:bodyPr wrap="none">
            <a:spAutoFit/>
          </a:bodyPr>
          <a:lstStyle/>
          <a:p>
            <a:pPr algn="ctr"/>
            <a:r>
              <a:rPr lang="en-US" sz="2000" dirty="0">
                <a:solidFill>
                  <a:schemeClr val="bg1"/>
                </a:solidFill>
              </a:rPr>
              <a:t>Location</a:t>
            </a:r>
          </a:p>
        </p:txBody>
      </p:sp>
      <p:sp>
        <p:nvSpPr>
          <p:cNvPr id="3" name="TextBox 2"/>
          <p:cNvSpPr txBox="1"/>
          <p:nvPr/>
        </p:nvSpPr>
        <p:spPr>
          <a:xfrm>
            <a:off x="76200" y="1981200"/>
            <a:ext cx="4648200" cy="2862322"/>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a:latin typeface="+mn-lt"/>
              </a:rPr>
              <a:t>In terms of labor, approximately 90% of aquaculture households in </a:t>
            </a:r>
            <a:r>
              <a:rPr lang="en-US" dirty="0" err="1">
                <a:latin typeface="+mn-lt"/>
              </a:rPr>
              <a:t>Thot</a:t>
            </a:r>
            <a:r>
              <a:rPr lang="en-US" dirty="0">
                <a:latin typeface="+mn-lt"/>
              </a:rPr>
              <a:t> Not hire workers, of which more than 42% of the households regularly hire employers for 12 months with a salary of 3.5 to 4 million dongs per month. </a:t>
            </a:r>
          </a:p>
          <a:p>
            <a:pPr marL="285750" indent="-285750" algn="just">
              <a:buFont typeface="Wingdings" panose="05000000000000000000" pitchFamily="2" charset="2"/>
              <a:buChar char="v"/>
            </a:pPr>
            <a:r>
              <a:rPr lang="en-US" dirty="0">
                <a:latin typeface="+mn-lt"/>
              </a:rPr>
              <a:t>28.5% of the </a:t>
            </a:r>
            <a:r>
              <a:rPr lang="en-US" dirty="0" err="1">
                <a:latin typeface="+mn-lt"/>
              </a:rPr>
              <a:t>Tra</a:t>
            </a:r>
            <a:r>
              <a:rPr lang="en-US" dirty="0">
                <a:latin typeface="+mn-lt"/>
              </a:rPr>
              <a:t> catfish raising households hire seasonal workers with the number of 6 to 10 workers who are employed on harvest time with a salary of 200,000 dongs/day.</a:t>
            </a:r>
            <a:endParaRPr lang="vi-VN" dirty="0">
              <a:latin typeface="+mn-lt"/>
            </a:endParaRPr>
          </a:p>
        </p:txBody>
      </p:sp>
      <p:sp>
        <p:nvSpPr>
          <p:cNvPr id="7" name="Text Box 6"/>
          <p:cNvSpPr txBox="1">
            <a:spLocks noChangeArrowheads="1"/>
          </p:cNvSpPr>
          <p:nvPr/>
        </p:nvSpPr>
        <p:spPr bwMode="auto">
          <a:xfrm>
            <a:off x="658721" y="1080532"/>
            <a:ext cx="8229600" cy="400089"/>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lumMod val="95000"/>
                  </a:schemeClr>
                </a:solidFill>
                <a:latin typeface="+mn-lt"/>
              </a:rPr>
              <a:t>General information about catfish farming households in </a:t>
            </a:r>
            <a:r>
              <a:rPr lang="en-US" sz="2000" b="1" dirty="0" err="1">
                <a:solidFill>
                  <a:schemeClr val="bg1">
                    <a:lumMod val="95000"/>
                  </a:schemeClr>
                </a:solidFill>
                <a:latin typeface="+mn-lt"/>
              </a:rPr>
              <a:t>Thot</a:t>
            </a:r>
            <a:r>
              <a:rPr lang="en-US" sz="2000" b="1" dirty="0">
                <a:solidFill>
                  <a:schemeClr val="bg1">
                    <a:lumMod val="95000"/>
                  </a:schemeClr>
                </a:solidFill>
                <a:latin typeface="+mn-lt"/>
              </a:rPr>
              <a:t> </a:t>
            </a:r>
            <a:r>
              <a:rPr lang="en-US" sz="2000" b="1" dirty="0" smtClean="0">
                <a:solidFill>
                  <a:schemeClr val="bg1">
                    <a:lumMod val="95000"/>
                  </a:schemeClr>
                </a:solidFill>
                <a:latin typeface="+mn-lt"/>
              </a:rPr>
              <a:t>Not</a:t>
            </a:r>
            <a:endParaRPr lang="vi-VN" sz="2000" dirty="0">
              <a:solidFill>
                <a:schemeClr val="bg1">
                  <a:lumMod val="95000"/>
                </a:schemeClr>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8994" y="1981200"/>
            <a:ext cx="4368800" cy="3276600"/>
          </a:xfrm>
          <a:prstGeom prst="rect">
            <a:avLst/>
          </a:prstGeom>
        </p:spPr>
      </p:pic>
      <p:sp>
        <p:nvSpPr>
          <p:cNvPr id="2" name="Rectangle 1"/>
          <p:cNvSpPr/>
          <p:nvPr/>
        </p:nvSpPr>
        <p:spPr>
          <a:xfrm>
            <a:off x="4724400" y="5257800"/>
            <a:ext cx="4572000" cy="646331"/>
          </a:xfrm>
          <a:prstGeom prst="rect">
            <a:avLst/>
          </a:prstGeom>
        </p:spPr>
        <p:txBody>
          <a:bodyPr>
            <a:spAutoFit/>
          </a:bodyPr>
          <a:lstStyle/>
          <a:p>
            <a:pPr algn="ctr"/>
            <a:r>
              <a:rPr lang="vi-VN" b="1" dirty="0" smtClean="0">
                <a:latin typeface="+mn-lt"/>
              </a:rPr>
              <a:t>Picture 1. L</a:t>
            </a:r>
            <a:r>
              <a:rPr lang="en-US" b="1" dirty="0" err="1">
                <a:latin typeface="+mn-lt"/>
              </a:rPr>
              <a:t>abor</a:t>
            </a:r>
            <a:r>
              <a:rPr lang="en-US" b="1" dirty="0">
                <a:latin typeface="+mn-lt"/>
              </a:rPr>
              <a:t> for catfish farming in the surveyed households</a:t>
            </a:r>
            <a:endParaRPr lang="vi-VN" dirty="0">
              <a:latin typeface="+mn-lt"/>
            </a:endParaRPr>
          </a:p>
        </p:txBody>
      </p:sp>
    </p:spTree>
    <p:extLst>
      <p:ext uri="{BB962C8B-B14F-4D97-AF65-F5344CB8AC3E}">
        <p14:creationId xmlns:p14="http://schemas.microsoft.com/office/powerpoint/2010/main" val="13561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800" i="0" dirty="0" smtClean="0">
                <a:solidFill>
                  <a:srgbClr val="000000"/>
                </a:solidFill>
              </a:rPr>
              <a:t>RESEARCH FINDINGS (</a:t>
            </a:r>
            <a:r>
              <a:rPr lang="en-US" sz="2800" i="0" dirty="0" err="1" smtClean="0">
                <a:solidFill>
                  <a:srgbClr val="000000"/>
                </a:solidFill>
              </a:rPr>
              <a:t>cont</a:t>
            </a:r>
            <a:r>
              <a:rPr lang="en-US" sz="2800" i="0" dirty="0" smtClean="0">
                <a:solidFill>
                  <a:srgbClr val="000000"/>
                </a:solidFill>
              </a:rPr>
              <a:t>)</a:t>
            </a:r>
            <a:endParaRPr lang="en-US" sz="28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23565" name="Rectangle 4"/>
          <p:cNvSpPr>
            <a:spLocks noChangeArrowheads="1"/>
          </p:cNvSpPr>
          <p:nvPr/>
        </p:nvSpPr>
        <p:spPr bwMode="auto">
          <a:xfrm>
            <a:off x="7162800" y="5334000"/>
            <a:ext cx="1154112" cy="400050"/>
          </a:xfrm>
          <a:prstGeom prst="rect">
            <a:avLst/>
          </a:prstGeom>
          <a:noFill/>
          <a:ln w="9525">
            <a:noFill/>
            <a:miter lim="800000"/>
            <a:headEnd/>
            <a:tailEnd/>
          </a:ln>
        </p:spPr>
        <p:txBody>
          <a:bodyPr wrap="none">
            <a:spAutoFit/>
          </a:bodyPr>
          <a:lstStyle/>
          <a:p>
            <a:pPr algn="ctr"/>
            <a:r>
              <a:rPr lang="en-US" sz="2000" dirty="0">
                <a:solidFill>
                  <a:schemeClr val="bg1"/>
                </a:solidFill>
              </a:rPr>
              <a:t>Location</a:t>
            </a:r>
          </a:p>
        </p:txBody>
      </p:sp>
      <p:sp>
        <p:nvSpPr>
          <p:cNvPr id="7" name="Text Box 6"/>
          <p:cNvSpPr txBox="1">
            <a:spLocks noChangeArrowheads="1"/>
          </p:cNvSpPr>
          <p:nvPr/>
        </p:nvSpPr>
        <p:spPr bwMode="auto">
          <a:xfrm>
            <a:off x="658721" y="1080532"/>
            <a:ext cx="8229600" cy="400089"/>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solidFill>
                <a:latin typeface="+mn-lt"/>
              </a:rPr>
              <a:t>Situation of water pollution </a:t>
            </a:r>
            <a:r>
              <a:rPr lang="en-US" sz="2000" b="1" dirty="0" smtClean="0">
                <a:solidFill>
                  <a:schemeClr val="bg1"/>
                </a:solidFill>
                <a:latin typeface="+mn-lt"/>
              </a:rPr>
              <a:t>in aquaculture pond </a:t>
            </a:r>
            <a:r>
              <a:rPr lang="en-US" sz="2000" b="1" dirty="0">
                <a:solidFill>
                  <a:schemeClr val="bg1"/>
                </a:solidFill>
                <a:latin typeface="+mn-lt"/>
              </a:rPr>
              <a:t>in </a:t>
            </a:r>
            <a:r>
              <a:rPr lang="en-US" sz="2000" b="1" dirty="0" err="1">
                <a:solidFill>
                  <a:schemeClr val="bg1"/>
                </a:solidFill>
                <a:latin typeface="+mn-lt"/>
              </a:rPr>
              <a:t>Thot</a:t>
            </a:r>
            <a:r>
              <a:rPr lang="en-US" sz="2000" b="1" dirty="0">
                <a:solidFill>
                  <a:schemeClr val="bg1"/>
                </a:solidFill>
                <a:latin typeface="+mn-lt"/>
              </a:rPr>
              <a:t> Not district</a:t>
            </a:r>
            <a:endParaRPr lang="vi-VN" sz="2000" dirty="0">
              <a:solidFill>
                <a:schemeClr val="bg1"/>
              </a:solidFill>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3949236382"/>
              </p:ext>
            </p:extLst>
          </p:nvPr>
        </p:nvGraphicFramePr>
        <p:xfrm>
          <a:off x="76200" y="1524000"/>
          <a:ext cx="4572000" cy="350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92450392"/>
              </p:ext>
            </p:extLst>
          </p:nvPr>
        </p:nvGraphicFramePr>
        <p:xfrm>
          <a:off x="4699840" y="2133600"/>
          <a:ext cx="4444160" cy="2863470"/>
        </p:xfrm>
        <a:graphic>
          <a:graphicData uri="http://schemas.openxmlformats.org/drawingml/2006/table">
            <a:tbl>
              <a:tblPr firstRow="1" firstCol="1" bandRow="1">
                <a:tableStyleId>{5C22544A-7EE6-4342-B048-85BDC9FD1C3A}</a:tableStyleId>
              </a:tblPr>
              <a:tblGrid>
                <a:gridCol w="3377360"/>
                <a:gridCol w="1066800"/>
              </a:tblGrid>
              <a:tr h="292894">
                <a:tc>
                  <a:txBody>
                    <a:bodyPr/>
                    <a:lstStyle/>
                    <a:p>
                      <a:pPr algn="ctr">
                        <a:lnSpc>
                          <a:spcPct val="130000"/>
                        </a:lnSpc>
                        <a:spcAft>
                          <a:spcPts val="0"/>
                        </a:spcAft>
                      </a:pPr>
                      <a:r>
                        <a:rPr lang="vi-VN" sz="1600" dirty="0">
                          <a:effectLst/>
                        </a:rPr>
                        <a:t>Reasons</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Ratio (%)</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292894">
                <a:tc>
                  <a:txBody>
                    <a:bodyPr/>
                    <a:lstStyle/>
                    <a:p>
                      <a:r>
                        <a:rPr lang="vi-VN" sz="1600" dirty="0">
                          <a:effectLst/>
                        </a:rPr>
                        <a:t>Due to contaminated water supplies </a:t>
                      </a:r>
                      <a:endParaRPr lang="vi-VN" sz="1600" dirty="0">
                        <a:effectLst/>
                        <a:latin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59.38</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292894">
                <a:tc>
                  <a:txBody>
                    <a:bodyPr/>
                    <a:lstStyle/>
                    <a:p>
                      <a:r>
                        <a:rPr lang="vi-VN" sz="1600" dirty="0">
                          <a:effectLst/>
                        </a:rPr>
                        <a:t>Because of residue food </a:t>
                      </a:r>
                      <a:endParaRPr lang="vi-VN" sz="1600" dirty="0">
                        <a:effectLst/>
                        <a:latin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b="1" dirty="0">
                          <a:solidFill>
                            <a:srgbClr val="FF0000"/>
                          </a:solidFill>
                          <a:effectLst/>
                        </a:rPr>
                        <a:t>62.50</a:t>
                      </a:r>
                      <a:endParaRPr lang="vi-VN" sz="16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292894">
                <a:tc>
                  <a:txBody>
                    <a:bodyPr/>
                    <a:lstStyle/>
                    <a:p>
                      <a:r>
                        <a:rPr lang="vi-VN" sz="1600" dirty="0">
                          <a:effectLst/>
                        </a:rPr>
                        <a:t>Due to the used chemical residues and antibiotic </a:t>
                      </a:r>
                      <a:endParaRPr lang="vi-VN" sz="1600" dirty="0">
                        <a:effectLst/>
                        <a:latin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a:effectLst/>
                        </a:rPr>
                        <a:t>43.75</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585788">
                <a:tc>
                  <a:txBody>
                    <a:bodyPr/>
                    <a:lstStyle/>
                    <a:p>
                      <a:pPr algn="just">
                        <a:lnSpc>
                          <a:spcPct val="130000"/>
                        </a:lnSpc>
                        <a:spcAft>
                          <a:spcPts val="0"/>
                        </a:spcAft>
                      </a:pPr>
                      <a:r>
                        <a:rPr lang="en-US" sz="1600" dirty="0">
                          <a:effectLst/>
                        </a:rPr>
                        <a:t>Because the density is too large (number of fish/m2 )</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40.63</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292894">
                <a:tc>
                  <a:txBody>
                    <a:bodyPr/>
                    <a:lstStyle/>
                    <a:p>
                      <a:pPr algn="just">
                        <a:lnSpc>
                          <a:spcPct val="130000"/>
                        </a:lnSpc>
                        <a:spcAft>
                          <a:spcPts val="0"/>
                        </a:spcAft>
                      </a:pPr>
                      <a:r>
                        <a:rPr lang="en-US" sz="1600">
                          <a:effectLst/>
                        </a:rPr>
                        <a:t>Because there is no fair sewerage system </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31.25</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r h="292894">
                <a:tc>
                  <a:txBody>
                    <a:bodyPr/>
                    <a:lstStyle/>
                    <a:p>
                      <a:pPr algn="just">
                        <a:lnSpc>
                          <a:spcPct val="130000"/>
                        </a:lnSpc>
                        <a:spcAft>
                          <a:spcPts val="0"/>
                        </a:spcAft>
                      </a:pPr>
                      <a:r>
                        <a:rPr lang="en-US" sz="1600">
                          <a:effectLst/>
                        </a:rPr>
                        <a:t>Other</a:t>
                      </a:r>
                      <a:endParaRPr lang="vi-VN"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30000"/>
                        </a:lnSpc>
                        <a:spcAft>
                          <a:spcPts val="0"/>
                        </a:spcAft>
                      </a:pPr>
                      <a:r>
                        <a:rPr lang="en-US" sz="1600" dirty="0">
                          <a:effectLst/>
                        </a:rPr>
                        <a:t>25.00</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r>
            </a:tbl>
          </a:graphicData>
        </a:graphic>
      </p:graphicFrame>
      <p:sp>
        <p:nvSpPr>
          <p:cNvPr id="14" name="Rectangle 2"/>
          <p:cNvSpPr>
            <a:spLocks noChangeArrowheads="1"/>
          </p:cNvSpPr>
          <p:nvPr/>
        </p:nvSpPr>
        <p:spPr bwMode="auto">
          <a:xfrm>
            <a:off x="-304800" y="5117812"/>
            <a:ext cx="5105400" cy="292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457200" defTabSz="914400" rtl="0" eaLnBrk="0" fontAlgn="base" latinLnBrk="0" hangingPunct="0">
              <a:lnSpc>
                <a:spcPct val="100000"/>
              </a:lnSpc>
              <a:spcBef>
                <a:spcPct val="0"/>
              </a:spcBef>
              <a:spcAft>
                <a:spcPct val="0"/>
              </a:spcAft>
              <a:buClrTx/>
              <a:buSzTx/>
              <a:buFontTx/>
              <a:buNone/>
              <a:tabLst/>
            </a:pPr>
            <a:r>
              <a:rPr lang="vi-VN" sz="1600" b="1" dirty="0" smtClean="0">
                <a:solidFill>
                  <a:srgbClr val="000000"/>
                </a:solidFill>
                <a:latin typeface="+mn-lt"/>
                <a:ea typeface="Times New Roman" panose="02020603050405020304" pitchFamily="18" charset="0"/>
                <a:cs typeface="Times New Roman" panose="02020603050405020304" pitchFamily="18" charset="0"/>
              </a:rPr>
              <a:t>Figure</a:t>
            </a:r>
            <a:r>
              <a:rPr kumimoji="0" lang="vi-VN" sz="1600" b="1" i="0" u="none" strike="noStrike" cap="none" normalizeH="0" baseline="0" dirty="0" smtClean="0">
                <a:ln>
                  <a:noFill/>
                </a:ln>
                <a:solidFill>
                  <a:srgbClr val="000000"/>
                </a:solidFill>
                <a:effectLst/>
                <a:latin typeface="+mn-lt"/>
                <a:ea typeface="Times New Roman" panose="02020603050405020304" pitchFamily="18" charset="0"/>
                <a:cs typeface="Times New Roman" panose="02020603050405020304" pitchFamily="18" charset="0"/>
              </a:rPr>
              <a:t> </a:t>
            </a:r>
            <a:r>
              <a:rPr lang="vi-VN" sz="1600" b="1" dirty="0">
                <a:solidFill>
                  <a:srgbClr val="000000"/>
                </a:solidFill>
                <a:latin typeface="+mn-lt"/>
                <a:ea typeface="Times New Roman" panose="02020603050405020304" pitchFamily="18" charset="0"/>
                <a:cs typeface="Times New Roman" panose="02020603050405020304" pitchFamily="18" charset="0"/>
              </a:rPr>
              <a:t>2</a:t>
            </a:r>
            <a:r>
              <a:rPr kumimoji="0" lang="vi-VN" sz="1600" b="1" i="0" u="none" strike="noStrike" cap="none" normalizeH="0" baseline="0" dirty="0" smtClean="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vi-VN" sz="1600" b="1" i="0" u="none" strike="noStrike" cap="none" normalizeH="0" baseline="0" dirty="0" smtClean="0">
                <a:ln>
                  <a:noFill/>
                </a:ln>
                <a:solidFill>
                  <a:srgbClr val="212121"/>
                </a:solidFill>
                <a:effectLst/>
                <a:latin typeface="+mn-lt"/>
                <a:ea typeface="Times New Roman" panose="02020603050405020304" pitchFamily="18" charset="0"/>
                <a:cs typeface="Times New Roman" panose="02020603050405020304" pitchFamily="18" charset="0"/>
              </a:rPr>
              <a:t>Households’ assessment of water quality</a:t>
            </a:r>
            <a:r>
              <a:rPr kumimoji="0" lang="vi-VN" sz="1600" b="0" i="0" u="none" strike="noStrike" cap="none" normalizeH="0" baseline="0" dirty="0" smtClean="0">
                <a:ln>
                  <a:noFill/>
                </a:ln>
                <a:solidFill>
                  <a:schemeClr val="tx1"/>
                </a:solidFill>
                <a:effectLst/>
                <a:latin typeface="+mn-lt"/>
              </a:rPr>
              <a:t> </a:t>
            </a:r>
          </a:p>
        </p:txBody>
      </p:sp>
      <p:sp>
        <p:nvSpPr>
          <p:cNvPr id="15" name="TextBox 14"/>
          <p:cNvSpPr txBox="1"/>
          <p:nvPr/>
        </p:nvSpPr>
        <p:spPr>
          <a:xfrm>
            <a:off x="4343401" y="1524000"/>
            <a:ext cx="5181599" cy="584775"/>
          </a:xfrm>
          <a:prstGeom prst="rect">
            <a:avLst/>
          </a:prstGeom>
          <a:noFill/>
        </p:spPr>
        <p:txBody>
          <a:bodyPr wrap="square" rtlCol="0">
            <a:spAutoFit/>
          </a:bodyPr>
          <a:lstStyle/>
          <a:p>
            <a:pPr algn="ctr"/>
            <a:r>
              <a:rPr lang="en-US" sz="1600" b="1" dirty="0" smtClean="0">
                <a:latin typeface="+mn-lt"/>
              </a:rPr>
              <a:t>Table 2. </a:t>
            </a:r>
            <a:r>
              <a:rPr lang="en-US" sz="1600" b="1" dirty="0">
                <a:latin typeface="+mn-lt"/>
              </a:rPr>
              <a:t>The main reason</a:t>
            </a:r>
            <a:r>
              <a:rPr lang="vi-VN" sz="1600" b="1" dirty="0">
                <a:latin typeface="+mn-lt"/>
              </a:rPr>
              <a:t>s</a:t>
            </a:r>
            <a:r>
              <a:rPr lang="en-US" sz="1600" b="1" dirty="0">
                <a:latin typeface="+mn-lt"/>
              </a:rPr>
              <a:t> causing water pollution </a:t>
            </a:r>
            <a:endParaRPr lang="en-US" sz="1600" b="1" dirty="0" smtClean="0">
              <a:latin typeface="+mn-lt"/>
            </a:endParaRPr>
          </a:p>
          <a:p>
            <a:pPr algn="ctr"/>
            <a:r>
              <a:rPr lang="en-US" sz="1600" b="1" dirty="0" smtClean="0">
                <a:latin typeface="+mn-lt"/>
              </a:rPr>
              <a:t>as </a:t>
            </a:r>
            <a:r>
              <a:rPr lang="en-US" sz="1600" b="1" dirty="0">
                <a:latin typeface="+mn-lt"/>
              </a:rPr>
              <a:t>assessed by the households</a:t>
            </a:r>
            <a:endParaRPr lang="vi-VN" sz="1600" b="1" dirty="0">
              <a:latin typeface="+mn-lt"/>
            </a:endParaRPr>
          </a:p>
        </p:txBody>
      </p:sp>
      <p:sp>
        <p:nvSpPr>
          <p:cNvPr id="11" name="Rectangle 10"/>
          <p:cNvSpPr/>
          <p:nvPr/>
        </p:nvSpPr>
        <p:spPr>
          <a:xfrm>
            <a:off x="6786880" y="5040868"/>
            <a:ext cx="2357120" cy="338554"/>
          </a:xfrm>
          <a:prstGeom prst="rect">
            <a:avLst/>
          </a:prstGeom>
        </p:spPr>
        <p:txBody>
          <a:bodyPr wrap="none">
            <a:spAutoFit/>
          </a:bodyPr>
          <a:lstStyle/>
          <a:p>
            <a:r>
              <a:rPr lang="en-US" sz="1600" i="1" dirty="0" smtClean="0">
                <a:latin typeface="+mn-lt"/>
              </a:rPr>
              <a:t>Source</a:t>
            </a:r>
            <a:r>
              <a:rPr lang="en-US" sz="1600" i="1" dirty="0">
                <a:latin typeface="+mn-lt"/>
              </a:rPr>
              <a:t>: Survey data, 2015</a:t>
            </a:r>
            <a:endParaRPr lang="vi-VN" sz="1600" i="1" dirty="0">
              <a:latin typeface="+mn-lt"/>
            </a:endParaRPr>
          </a:p>
        </p:txBody>
      </p:sp>
      <p:sp>
        <p:nvSpPr>
          <p:cNvPr id="12" name="Rectangle 11"/>
          <p:cNvSpPr/>
          <p:nvPr/>
        </p:nvSpPr>
        <p:spPr>
          <a:xfrm>
            <a:off x="0" y="5449669"/>
            <a:ext cx="9144000" cy="1077218"/>
          </a:xfrm>
          <a:prstGeom prst="rect">
            <a:avLst/>
          </a:prstGeom>
        </p:spPr>
        <p:txBody>
          <a:bodyPr wrap="square">
            <a:spAutoFit/>
          </a:bodyPr>
          <a:lstStyle/>
          <a:p>
            <a:pPr marL="285750" indent="-285750">
              <a:buFont typeface="Wingdings" panose="05000000000000000000" pitchFamily="2" charset="2"/>
              <a:buChar char="§"/>
            </a:pPr>
            <a:r>
              <a:rPr lang="vi-VN" sz="1600" dirty="0" smtClean="0">
                <a:solidFill>
                  <a:srgbClr val="212121"/>
                </a:solidFill>
                <a:latin typeface="Times New Roman" panose="02020603050405020304" pitchFamily="18" charset="0"/>
                <a:ea typeface="Arial" panose="020B0604020202020204" pitchFamily="34" charset="0"/>
              </a:rPr>
              <a:t>Compared </a:t>
            </a:r>
            <a:r>
              <a:rPr lang="vi-VN" sz="1600" dirty="0">
                <a:solidFill>
                  <a:srgbClr val="212121"/>
                </a:solidFill>
                <a:latin typeface="Times New Roman" panose="02020603050405020304" pitchFamily="18" charset="0"/>
                <a:ea typeface="Arial" panose="020B0604020202020204" pitchFamily="34" charset="0"/>
              </a:rPr>
              <a:t>to 3 years ago, there are 46.88 % households think that it is more </a:t>
            </a:r>
            <a:r>
              <a:rPr lang="vi-VN" sz="1600" dirty="0" smtClean="0">
                <a:solidFill>
                  <a:srgbClr val="212121"/>
                </a:solidFill>
                <a:latin typeface="Times New Roman" panose="02020603050405020304" pitchFamily="18" charset="0"/>
                <a:ea typeface="Arial" panose="020B0604020202020204" pitchFamily="34" charset="0"/>
              </a:rPr>
              <a:t>pollution</a:t>
            </a:r>
          </a:p>
          <a:p>
            <a:pPr marL="285750" indent="-285750">
              <a:buFont typeface="Wingdings" panose="05000000000000000000" pitchFamily="2" charset="2"/>
              <a:buChar char="§"/>
            </a:pPr>
            <a:r>
              <a:rPr lang="vi-VN" sz="1600" dirty="0" smtClean="0">
                <a:solidFill>
                  <a:srgbClr val="212121"/>
                </a:solidFill>
                <a:latin typeface="Times New Roman" panose="02020603050405020304" pitchFamily="18" charset="0"/>
                <a:ea typeface="Arial" panose="020B0604020202020204" pitchFamily="34" charset="0"/>
              </a:rPr>
              <a:t>Farmers </a:t>
            </a:r>
            <a:r>
              <a:rPr lang="vi-VN" sz="1600" dirty="0">
                <a:solidFill>
                  <a:srgbClr val="212121"/>
                </a:solidFill>
                <a:latin typeface="Times New Roman" panose="02020603050405020304" pitchFamily="18" charset="0"/>
                <a:ea typeface="Arial" panose="020B0604020202020204" pitchFamily="34" charset="0"/>
              </a:rPr>
              <a:t>acknowledge that environment in the catfish ponds is polluted because water in ponds is stagnant, while the fish food is felt down every day, therefore, it is unavoidable for water to discolor and stink because fish do not eat all the </a:t>
            </a:r>
            <a:r>
              <a:rPr lang="vi-VN" sz="1600" dirty="0" smtClean="0">
                <a:solidFill>
                  <a:srgbClr val="212121"/>
                </a:solidFill>
                <a:latin typeface="Times New Roman" panose="02020603050405020304" pitchFamily="18" charset="0"/>
                <a:ea typeface="Arial" panose="020B0604020202020204" pitchFamily="34" charset="0"/>
              </a:rPr>
              <a:t>food (62.50%)</a:t>
            </a:r>
            <a:endParaRPr lang="vi-VN" sz="1600" dirty="0"/>
          </a:p>
        </p:txBody>
      </p:sp>
    </p:spTree>
    <p:extLst>
      <p:ext uri="{BB962C8B-B14F-4D97-AF65-F5344CB8AC3E}">
        <p14:creationId xmlns:p14="http://schemas.microsoft.com/office/powerpoint/2010/main" val="31772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68363"/>
          </a:xfrm>
        </p:spPr>
        <p:txBody>
          <a:bodyPr/>
          <a:lstStyle/>
          <a:p>
            <a:pPr eaLnBrk="1" hangingPunct="1"/>
            <a:r>
              <a:rPr lang="en-US" sz="2800" i="0" dirty="0" smtClean="0">
                <a:solidFill>
                  <a:srgbClr val="000000"/>
                </a:solidFill>
              </a:rPr>
              <a:t>RESEARCH FINDINGS (</a:t>
            </a:r>
            <a:r>
              <a:rPr lang="en-US" sz="2800" i="0" dirty="0" err="1" smtClean="0">
                <a:solidFill>
                  <a:srgbClr val="000000"/>
                </a:solidFill>
              </a:rPr>
              <a:t>cont</a:t>
            </a:r>
            <a:r>
              <a:rPr lang="en-US" sz="2800" i="0" dirty="0" smtClean="0">
                <a:solidFill>
                  <a:srgbClr val="000000"/>
                </a:solidFill>
              </a:rPr>
              <a:t>)</a:t>
            </a:r>
            <a:endParaRPr lang="en-US" sz="2800" i="0" dirty="0" smtClean="0"/>
          </a:p>
        </p:txBody>
      </p:sp>
      <p:sp>
        <p:nvSpPr>
          <p:cNvPr id="23562" name="Rectangle 1"/>
          <p:cNvSpPr>
            <a:spLocks noChangeArrowheads="1"/>
          </p:cNvSpPr>
          <p:nvPr/>
        </p:nvSpPr>
        <p:spPr bwMode="auto">
          <a:xfrm>
            <a:off x="1179513" y="4476750"/>
            <a:ext cx="1039812" cy="400050"/>
          </a:xfrm>
          <a:prstGeom prst="rect">
            <a:avLst/>
          </a:prstGeom>
          <a:noFill/>
          <a:ln w="9525">
            <a:noFill/>
            <a:miter lim="800000"/>
            <a:headEnd/>
            <a:tailEnd/>
          </a:ln>
        </p:spPr>
        <p:txBody>
          <a:bodyPr wrap="none">
            <a:spAutoFit/>
          </a:bodyPr>
          <a:lstStyle/>
          <a:p>
            <a:r>
              <a:rPr lang="pt-BR" sz="2000">
                <a:solidFill>
                  <a:schemeClr val="bg1"/>
                </a:solidFill>
              </a:rPr>
              <a:t>Gender</a:t>
            </a:r>
            <a:endParaRPr lang="en-US" sz="2000" dirty="0">
              <a:solidFill>
                <a:schemeClr val="bg1"/>
              </a:solidFill>
            </a:endParaRPr>
          </a:p>
        </p:txBody>
      </p:sp>
      <p:sp>
        <p:nvSpPr>
          <p:cNvPr id="23565" name="Rectangle 4"/>
          <p:cNvSpPr>
            <a:spLocks noChangeArrowheads="1"/>
          </p:cNvSpPr>
          <p:nvPr/>
        </p:nvSpPr>
        <p:spPr bwMode="auto">
          <a:xfrm>
            <a:off x="7075488" y="4459288"/>
            <a:ext cx="1154112" cy="400050"/>
          </a:xfrm>
          <a:prstGeom prst="rect">
            <a:avLst/>
          </a:prstGeom>
          <a:noFill/>
          <a:ln w="9525">
            <a:noFill/>
            <a:miter lim="800000"/>
            <a:headEnd/>
            <a:tailEnd/>
          </a:ln>
        </p:spPr>
        <p:txBody>
          <a:bodyPr wrap="none">
            <a:spAutoFit/>
          </a:bodyPr>
          <a:lstStyle/>
          <a:p>
            <a:pPr algn="ctr"/>
            <a:r>
              <a:rPr lang="en-US" sz="2000" dirty="0">
                <a:solidFill>
                  <a:schemeClr val="bg1"/>
                </a:solidFill>
              </a:rPr>
              <a:t>Location</a:t>
            </a:r>
          </a:p>
        </p:txBody>
      </p:sp>
      <p:sp>
        <p:nvSpPr>
          <p:cNvPr id="3" name="TextBox 2"/>
          <p:cNvSpPr txBox="1"/>
          <p:nvPr/>
        </p:nvSpPr>
        <p:spPr>
          <a:xfrm>
            <a:off x="4935538" y="1398925"/>
            <a:ext cx="4056062" cy="3477875"/>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v"/>
            </a:pPr>
            <a:r>
              <a:rPr lang="en-US" sz="2000" dirty="0">
                <a:latin typeface="+mn-lt"/>
              </a:rPr>
              <a:t>T</a:t>
            </a:r>
            <a:r>
              <a:rPr lang="en-US" sz="2000" dirty="0" smtClean="0">
                <a:latin typeface="+mn-lt"/>
              </a:rPr>
              <a:t>he </a:t>
            </a:r>
            <a:r>
              <a:rPr lang="en-US" sz="2000" dirty="0">
                <a:latin typeface="+mn-lt"/>
              </a:rPr>
              <a:t>disease of catfish quite diverse as: Purulent liver – kidney, </a:t>
            </a:r>
            <a:r>
              <a:rPr lang="en-US" sz="2000" dirty="0" err="1">
                <a:latin typeface="+mn-lt"/>
              </a:rPr>
              <a:t>cephaledema</a:t>
            </a:r>
            <a:r>
              <a:rPr lang="en-US" sz="2000" dirty="0">
                <a:latin typeface="+mn-lt"/>
              </a:rPr>
              <a:t>, icterus, </a:t>
            </a:r>
            <a:r>
              <a:rPr lang="en-US" sz="2000" dirty="0" err="1">
                <a:latin typeface="+mn-lt"/>
              </a:rPr>
              <a:t>haemorrhage</a:t>
            </a:r>
            <a:r>
              <a:rPr lang="en-US" sz="2000" dirty="0">
                <a:latin typeface="+mn-lt"/>
              </a:rPr>
              <a:t>, parasitic </a:t>
            </a:r>
            <a:endParaRPr lang="en-US" sz="2000" dirty="0" smtClean="0">
              <a:latin typeface="+mn-lt"/>
            </a:endParaRPr>
          </a:p>
          <a:p>
            <a:pPr marL="285750" indent="-285750" algn="just">
              <a:spcBef>
                <a:spcPts val="600"/>
              </a:spcBef>
              <a:spcAft>
                <a:spcPts val="600"/>
              </a:spcAft>
              <a:buFont typeface="Wingdings" panose="05000000000000000000" pitchFamily="2" charset="2"/>
              <a:buChar char="v"/>
            </a:pPr>
            <a:r>
              <a:rPr lang="en-US" sz="2000" dirty="0" smtClean="0">
                <a:latin typeface="+mn-lt"/>
              </a:rPr>
              <a:t>Percentage </a:t>
            </a:r>
            <a:r>
              <a:rPr lang="en-US" sz="2000" dirty="0">
                <a:latin typeface="+mn-lt"/>
              </a:rPr>
              <a:t>of </a:t>
            </a:r>
            <a:r>
              <a:rPr lang="en-US" sz="2000" dirty="0" err="1">
                <a:latin typeface="+mn-lt"/>
              </a:rPr>
              <a:t>Pangasius</a:t>
            </a:r>
            <a:r>
              <a:rPr lang="en-US" sz="2000" dirty="0">
                <a:latin typeface="+mn-lt"/>
              </a:rPr>
              <a:t> catfish households with purulent liver – kidney is </a:t>
            </a:r>
            <a:r>
              <a:rPr lang="en-US" sz="2000" dirty="0" smtClean="0">
                <a:latin typeface="+mn-lt"/>
              </a:rPr>
              <a:t>the highest with </a:t>
            </a:r>
            <a:r>
              <a:rPr lang="en-US" sz="2000" dirty="0">
                <a:latin typeface="+mn-lt"/>
              </a:rPr>
              <a:t>62.5 </a:t>
            </a:r>
            <a:r>
              <a:rPr lang="en-US" sz="2000" dirty="0" smtClean="0">
                <a:latin typeface="+mn-lt"/>
              </a:rPr>
              <a:t>%</a:t>
            </a:r>
          </a:p>
          <a:p>
            <a:pPr marL="285750" indent="-285750" algn="just">
              <a:spcBef>
                <a:spcPts val="600"/>
              </a:spcBef>
              <a:spcAft>
                <a:spcPts val="600"/>
              </a:spcAft>
              <a:buFont typeface="Wingdings" panose="05000000000000000000" pitchFamily="2" charset="2"/>
              <a:buChar char="v"/>
            </a:pPr>
            <a:r>
              <a:rPr lang="en-US" sz="2000" dirty="0">
                <a:latin typeface="+mn-lt"/>
              </a:rPr>
              <a:t>These diseases usually occur in small period of less than 500 grams of fish</a:t>
            </a:r>
            <a:endParaRPr lang="vi-VN" sz="2000" dirty="0">
              <a:latin typeface="+mn-lt"/>
            </a:endParaRPr>
          </a:p>
        </p:txBody>
      </p:sp>
      <p:sp>
        <p:nvSpPr>
          <p:cNvPr id="7" name="Text Box 6"/>
          <p:cNvSpPr txBox="1">
            <a:spLocks noChangeArrowheads="1"/>
          </p:cNvSpPr>
          <p:nvPr/>
        </p:nvSpPr>
        <p:spPr bwMode="auto">
          <a:xfrm>
            <a:off x="428625" y="838200"/>
            <a:ext cx="8229600" cy="400089"/>
          </a:xfrm>
          <a:prstGeom prst="rect">
            <a:avLst/>
          </a:prstGeom>
          <a:gradFill rotWithShape="1">
            <a:gsLst>
              <a:gs pos="0">
                <a:srgbClr val="5135F7"/>
              </a:gs>
              <a:gs pos="100000">
                <a:srgbClr val="251972"/>
              </a:gs>
            </a:gsLst>
            <a:lin ang="5400000" scaled="1"/>
          </a:gradFill>
          <a:ln w="9525">
            <a:noFill/>
            <a:miter lim="800000"/>
            <a:headEnd/>
            <a:tailEnd/>
          </a:ln>
        </p:spPr>
        <p:txBody>
          <a:bodyPr wrap="square" lIns="91418" tIns="45710" rIns="91418" bIns="45710">
            <a:spAutoFit/>
          </a:bodyPr>
          <a:lstStyle/>
          <a:p>
            <a:pPr algn="ctr"/>
            <a:r>
              <a:rPr lang="en-US" sz="2000" b="1" dirty="0">
                <a:solidFill>
                  <a:schemeClr val="bg1"/>
                </a:solidFill>
                <a:latin typeface="+mn-lt"/>
              </a:rPr>
              <a:t>Disease of </a:t>
            </a:r>
            <a:r>
              <a:rPr lang="en-US" sz="2000" b="1" dirty="0" err="1">
                <a:solidFill>
                  <a:schemeClr val="bg1"/>
                </a:solidFill>
                <a:latin typeface="+mn-lt"/>
              </a:rPr>
              <a:t>Pangasius</a:t>
            </a:r>
            <a:r>
              <a:rPr lang="en-US" sz="2000" b="1" dirty="0">
                <a:solidFill>
                  <a:schemeClr val="bg1"/>
                </a:solidFill>
                <a:latin typeface="+mn-lt"/>
              </a:rPr>
              <a:t> catfish in </a:t>
            </a:r>
            <a:r>
              <a:rPr lang="en-US" sz="2000" b="1" dirty="0" err="1">
                <a:solidFill>
                  <a:schemeClr val="bg1"/>
                </a:solidFill>
                <a:latin typeface="+mn-lt"/>
              </a:rPr>
              <a:t>Thot</a:t>
            </a:r>
            <a:r>
              <a:rPr lang="en-US" sz="2000" b="1" dirty="0">
                <a:solidFill>
                  <a:schemeClr val="bg1"/>
                </a:solidFill>
                <a:latin typeface="+mn-lt"/>
              </a:rPr>
              <a:t> Not district</a:t>
            </a:r>
            <a:endParaRPr lang="vi-VN" sz="2000" dirty="0">
              <a:solidFill>
                <a:schemeClr val="bg1"/>
              </a:solidFill>
              <a:latin typeface="+mn-lt"/>
            </a:endParaRPr>
          </a:p>
        </p:txBody>
      </p:sp>
      <p:sp>
        <p:nvSpPr>
          <p:cNvPr id="4" name="TextBox 3"/>
          <p:cNvSpPr txBox="1"/>
          <p:nvPr/>
        </p:nvSpPr>
        <p:spPr>
          <a:xfrm>
            <a:off x="0" y="5159514"/>
            <a:ext cx="5181599" cy="707886"/>
          </a:xfrm>
          <a:prstGeom prst="rect">
            <a:avLst/>
          </a:prstGeom>
          <a:noFill/>
        </p:spPr>
        <p:txBody>
          <a:bodyPr wrap="square" rtlCol="0">
            <a:spAutoFit/>
          </a:bodyPr>
          <a:lstStyle/>
          <a:p>
            <a:pPr algn="ctr"/>
            <a:r>
              <a:rPr lang="en-US" sz="2000" b="1" dirty="0" smtClean="0">
                <a:latin typeface="+mn-lt"/>
              </a:rPr>
              <a:t>Figure 3. Disease </a:t>
            </a:r>
            <a:r>
              <a:rPr lang="en-US" sz="2000" b="1" dirty="0">
                <a:latin typeface="+mn-lt"/>
              </a:rPr>
              <a:t>of </a:t>
            </a:r>
            <a:r>
              <a:rPr lang="en-US" sz="2000" b="1" dirty="0" err="1">
                <a:latin typeface="+mn-lt"/>
              </a:rPr>
              <a:t>Pangasius</a:t>
            </a:r>
            <a:r>
              <a:rPr lang="en-US" sz="2000" b="1" dirty="0">
                <a:latin typeface="+mn-lt"/>
              </a:rPr>
              <a:t> </a:t>
            </a:r>
            <a:r>
              <a:rPr lang="en-US" sz="2000" b="1" dirty="0" smtClean="0">
                <a:latin typeface="+mn-lt"/>
              </a:rPr>
              <a:t>catfish</a:t>
            </a:r>
          </a:p>
          <a:p>
            <a:pPr algn="ctr"/>
            <a:r>
              <a:rPr lang="en-US" sz="2000" b="1" dirty="0" smtClean="0">
                <a:latin typeface="+mn-lt"/>
              </a:rPr>
              <a:t> </a:t>
            </a:r>
            <a:r>
              <a:rPr lang="en-US" sz="2000" b="1" dirty="0">
                <a:latin typeface="+mn-lt"/>
              </a:rPr>
              <a:t>in </a:t>
            </a:r>
            <a:r>
              <a:rPr lang="en-US" sz="2000" b="1" dirty="0" err="1">
                <a:latin typeface="+mn-lt"/>
              </a:rPr>
              <a:t>Thot</a:t>
            </a:r>
            <a:r>
              <a:rPr lang="en-US" sz="2000" b="1" dirty="0">
                <a:latin typeface="+mn-lt"/>
              </a:rPr>
              <a:t> Not </a:t>
            </a:r>
            <a:endParaRPr lang="vi-VN" sz="2000" b="1" dirty="0">
              <a:latin typeface="+mn-lt"/>
            </a:endParaRPr>
          </a:p>
        </p:txBody>
      </p:sp>
      <p:graphicFrame>
        <p:nvGraphicFramePr>
          <p:cNvPr id="10" name="Chart 9"/>
          <p:cNvGraphicFramePr>
            <a:graphicFrameLocks/>
          </p:cNvGraphicFramePr>
          <p:nvPr>
            <p:extLst>
              <p:ext uri="{D42A27DB-BD31-4B8C-83A1-F6EECF244321}">
                <p14:modId xmlns:p14="http://schemas.microsoft.com/office/powerpoint/2010/main" val="2883996197"/>
              </p:ext>
            </p:extLst>
          </p:nvPr>
        </p:nvGraphicFramePr>
        <p:xfrm>
          <a:off x="134938" y="1398925"/>
          <a:ext cx="4800600" cy="37209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316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400TGp_globalcity_light_ani">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master tieng Viet - 1</Template>
  <TotalTime>9716</TotalTime>
  <Words>2658</Words>
  <Application>Microsoft Office PowerPoint</Application>
  <PresentationFormat>On-screen Show (4:3)</PresentationFormat>
  <Paragraphs>412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Verdana</vt:lpstr>
      <vt:lpstr>Wingdings</vt:lpstr>
      <vt:lpstr>400TGp_globalcity_light_ani</vt:lpstr>
      <vt:lpstr> Improving Farmer’s Water Quality Management for Sustainable Aquaculture Production in Mekong Delta: A Case Study in Thot Not District, Can Tho Province of Vietnam</vt:lpstr>
      <vt:lpstr>INTRODUCTION</vt:lpstr>
      <vt:lpstr>STUDY AREA</vt:lpstr>
      <vt:lpstr>METHODOLOGY</vt:lpstr>
      <vt:lpstr>RESEARCH FINDINGS</vt:lpstr>
      <vt:lpstr>RESEARCH FINDINGS (cont)</vt:lpstr>
      <vt:lpstr>RESEARCH FINDINGS (cont)</vt:lpstr>
      <vt:lpstr>RESEARCH FINDINGS (cont)</vt:lpstr>
      <vt:lpstr>RESEARCH FINDINGS (cont)</vt:lpstr>
      <vt:lpstr>RESEARCH FINDINGS (cont)</vt:lpstr>
      <vt:lpstr>RESEARCH FINDINGS (cont)</vt:lpstr>
      <vt:lpstr>RESEARCH FINDINGS (cont)</vt:lpstr>
      <vt:lpstr>RESEARCH FINDINGS (cont)</vt:lpstr>
      <vt:lpstr>RESEARCH FINDINGS (cont)</vt:lpstr>
      <vt:lpstr>RESEARCH FINDINGS (cont)</vt:lpstr>
      <vt:lpstr>RESEARCH FINDINGS (cont)</vt:lpstr>
      <vt:lpstr>RESEARCH FINDINGS (cont)</vt:lpstr>
      <vt:lpstr>RESEARCH FINDINGS (cont)</vt:lpstr>
      <vt:lpstr>RESEARCH FINDINGS (cont)</vt:lpstr>
      <vt:lpstr>CONCLUSION</vt:lpstr>
      <vt:lpstr>CONCLUSION (cont)</vt:lpstr>
      <vt:lpstr>RECOMENDATION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“Nghiên cứu nhu cầu tiêu dùng RAT của người dân trên địa bàn thị trấn Trâu Quỳ- Gia Lâm – Hà Nội”.</dc:title>
  <dc:creator>Windows7</dc:creator>
  <cp:lastModifiedBy>HAI NINH</cp:lastModifiedBy>
  <cp:revision>331</cp:revision>
  <dcterms:created xsi:type="dcterms:W3CDTF">2012-12-21T16:19:48Z</dcterms:created>
  <dcterms:modified xsi:type="dcterms:W3CDTF">2016-11-01T22:25:05Z</dcterms:modified>
</cp:coreProperties>
</file>