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4"/>
  </p:notesMasterIdLst>
  <p:sldIdLst>
    <p:sldId id="288" r:id="rId2"/>
    <p:sldId id="382" r:id="rId3"/>
    <p:sldId id="377" r:id="rId4"/>
    <p:sldId id="346" r:id="rId5"/>
    <p:sldId id="383" r:id="rId6"/>
    <p:sldId id="384" r:id="rId7"/>
    <p:sldId id="409" r:id="rId8"/>
    <p:sldId id="389" r:id="rId9"/>
    <p:sldId id="387" r:id="rId10"/>
    <p:sldId id="361" r:id="rId11"/>
    <p:sldId id="388" r:id="rId12"/>
    <p:sldId id="290" r:id="rId13"/>
    <p:sldId id="392" r:id="rId14"/>
    <p:sldId id="325" r:id="rId15"/>
    <p:sldId id="333" r:id="rId16"/>
    <p:sldId id="293" r:id="rId17"/>
    <p:sldId id="380" r:id="rId18"/>
    <p:sldId id="381" r:id="rId19"/>
    <p:sldId id="312" r:id="rId20"/>
    <p:sldId id="269" r:id="rId21"/>
    <p:sldId id="411" r:id="rId22"/>
    <p:sldId id="400" r:id="rId23"/>
    <p:sldId id="398" r:id="rId24"/>
    <p:sldId id="410" r:id="rId25"/>
    <p:sldId id="407" r:id="rId26"/>
    <p:sldId id="412" r:id="rId27"/>
    <p:sldId id="401" r:id="rId28"/>
    <p:sldId id="408" r:id="rId29"/>
    <p:sldId id="294" r:id="rId30"/>
    <p:sldId id="397" r:id="rId31"/>
    <p:sldId id="405" r:id="rId32"/>
    <p:sldId id="404"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56AF08A-03DE-4B9E-BF16-F66DAC24B22D}">
          <p14:sldIdLst>
            <p14:sldId id="288"/>
          </p14:sldIdLst>
        </p14:section>
        <p14:section name="introduction" id="{62737B47-718C-4FBA-ACD8-BCA3E58E3050}">
          <p14:sldIdLst>
            <p14:sldId id="382"/>
            <p14:sldId id="377"/>
            <p14:sldId id="346"/>
            <p14:sldId id="383"/>
            <p14:sldId id="384"/>
            <p14:sldId id="409"/>
            <p14:sldId id="389"/>
            <p14:sldId id="387"/>
            <p14:sldId id="361"/>
            <p14:sldId id="388"/>
            <p14:sldId id="290"/>
            <p14:sldId id="392"/>
          </p14:sldIdLst>
        </p14:section>
        <p14:section name="Material and methods" id="{29DDB5C6-AB60-4D9A-B943-A47F1AAFBA7F}">
          <p14:sldIdLst>
            <p14:sldId id="325"/>
            <p14:sldId id="333"/>
            <p14:sldId id="293"/>
            <p14:sldId id="380"/>
            <p14:sldId id="381"/>
          </p14:sldIdLst>
        </p14:section>
        <p14:section name="Results and discussion" id="{BC67EB03-F5FD-4974-B1EB-20BA2A67E5B5}">
          <p14:sldIdLst>
            <p14:sldId id="312"/>
            <p14:sldId id="269"/>
            <p14:sldId id="411"/>
            <p14:sldId id="400"/>
            <p14:sldId id="398"/>
            <p14:sldId id="410"/>
            <p14:sldId id="407"/>
            <p14:sldId id="412"/>
            <p14:sldId id="401"/>
            <p14:sldId id="408"/>
            <p14:sldId id="294"/>
            <p14:sldId id="397"/>
            <p14:sldId id="405"/>
            <p14:sldId id="40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ot.g" initials="GL" lastIdx="11" clrIdx="0"/>
  <p:cmAuthor id="1" name="Adeline FAYOLLE" initials="A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9752"/>
    <a:srgbClr val="474747"/>
    <a:srgbClr val="00FFFF"/>
    <a:srgbClr val="000000"/>
    <a:srgbClr val="0000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9" autoAdjust="0"/>
    <p:restoredTop sz="80914" autoAdjust="0"/>
  </p:normalViewPr>
  <p:slideViewPr>
    <p:cSldViewPr>
      <p:cViewPr>
        <p:scale>
          <a:sx n="75" d="100"/>
          <a:sy n="75" d="100"/>
        </p:scale>
        <p:origin x="-1596" y="-504"/>
      </p:cViewPr>
      <p:guideLst>
        <p:guide orient="horz" pos="1570"/>
        <p:guide pos="2880"/>
      </p:guideLst>
    </p:cSldViewPr>
  </p:slideViewPr>
  <p:outlineViewPr>
    <p:cViewPr>
      <p:scale>
        <a:sx n="33" d="100"/>
        <a:sy n="33" d="100"/>
      </p:scale>
      <p:origin x="0" y="13362"/>
    </p:cViewPr>
  </p:outlineViewPr>
  <p:notesTextViewPr>
    <p:cViewPr>
      <p:scale>
        <a:sx n="1" d="1"/>
        <a:sy n="1" d="1"/>
      </p:scale>
      <p:origin x="0" y="0"/>
    </p:cViewPr>
  </p:notesTextViewPr>
  <p:sorterViewPr>
    <p:cViewPr>
      <p:scale>
        <a:sx n="100" d="100"/>
        <a:sy n="100" d="100"/>
      </p:scale>
      <p:origin x="0" y="2376"/>
    </p:cViewPr>
  </p:sorterViewPr>
  <p:notesViewPr>
    <p:cSldViewPr>
      <p:cViewPr varScale="1">
        <p:scale>
          <a:sx n="88" d="100"/>
          <a:sy n="88" d="100"/>
        </p:scale>
        <p:origin x="-381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3C049-7FA4-4377-A0F9-44E2D2FEFE0E}" type="datetimeFigureOut">
              <a:rPr lang="fr-BE" smtClean="0"/>
              <a:pPr/>
              <a:t>29/03/2017</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5CA34-C590-4E34-9BF2-9F22C10BAEEB}" type="slidenum">
              <a:rPr lang="fr-BE" smtClean="0"/>
              <a:pPr/>
              <a:t>‹N°›</a:t>
            </a:fld>
            <a:endParaRPr lang="fr-BE"/>
          </a:p>
        </p:txBody>
      </p:sp>
    </p:spTree>
    <p:extLst>
      <p:ext uri="{BB962C8B-B14F-4D97-AF65-F5344CB8AC3E}">
        <p14:creationId xmlns:p14="http://schemas.microsoft.com/office/powerpoint/2010/main" val="372620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_ENREF_42"/><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en-US" smtClean="0"/>
              <a:t>C’est fin de journée, on</a:t>
            </a:r>
            <a:r>
              <a:rPr lang="en-US" baseline="0" smtClean="0"/>
              <a:t> est tous un peu fatigué, moi y compris, alors j’ai envie de commencer par un petit vote à main levée: Qui penses que les arbres de grandes dimensions ont un rôle prépondérant pour la production de biomasse en forêt irrégulière? Qui dit oui? Qui dit non? Qui pense que la réponse est évidente?</a:t>
            </a:r>
          </a:p>
          <a:p>
            <a:endParaRPr lang="en-US" baseline="0" smtClean="0"/>
          </a:p>
          <a:p>
            <a:r>
              <a:rPr lang="en-US" baseline="0" smtClean="0"/>
              <a:t>Bon maintenant vous allez devoir attendre la fin de l’exposé pour savoir si vous avez eu raison…</a:t>
            </a:r>
            <a:endParaRPr lang="en-US" smtClean="0"/>
          </a:p>
          <a:p>
            <a:endParaRPr lang="en-US"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a:t>
            </a:fld>
            <a:endParaRPr lang="fr-BE"/>
          </a:p>
        </p:txBody>
      </p:sp>
    </p:spTree>
    <p:extLst>
      <p:ext uri="{BB962C8B-B14F-4D97-AF65-F5344CB8AC3E}">
        <p14:creationId xmlns:p14="http://schemas.microsoft.com/office/powerpoint/2010/main" val="81315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The important</a:t>
            </a:r>
            <a:r>
              <a:rPr lang="fr-BE" baseline="0" dirty="0" smtClean="0"/>
              <a:t> contribution</a:t>
            </a:r>
            <a:r>
              <a:rPr lang="fr-BE" dirty="0" smtClean="0"/>
              <a:t> of large </a:t>
            </a:r>
            <a:r>
              <a:rPr lang="fr-BE" dirty="0" err="1" smtClean="0"/>
              <a:t>trees</a:t>
            </a:r>
            <a:r>
              <a:rPr lang="fr-BE" dirty="0" smtClean="0"/>
              <a:t> </a:t>
            </a:r>
            <a:r>
              <a:rPr lang="fr-BE" baseline="0" dirty="0" smtClean="0"/>
              <a:t>to </a:t>
            </a:r>
            <a:r>
              <a:rPr lang="fr-BE" baseline="0" dirty="0" err="1" smtClean="0"/>
              <a:t>biomass</a:t>
            </a:r>
            <a:r>
              <a:rPr lang="fr-BE" baseline="0" dirty="0" smtClean="0"/>
              <a:t> and </a:t>
            </a:r>
            <a:r>
              <a:rPr lang="fr-BE" baseline="0" dirty="0" err="1" smtClean="0"/>
              <a:t>carbon</a:t>
            </a:r>
            <a:r>
              <a:rPr lang="fr-BE" baseline="0" dirty="0" smtClean="0"/>
              <a:t> </a:t>
            </a:r>
            <a:r>
              <a:rPr lang="fr-BE" b="1" u="sng" baseline="0" dirty="0" smtClean="0"/>
              <a:t>accumulation</a:t>
            </a:r>
            <a:r>
              <a:rPr lang="fr-BE" baseline="0" dirty="0" smtClean="0"/>
              <a:t> has </a:t>
            </a:r>
            <a:r>
              <a:rPr lang="fr-BE" baseline="0" dirty="0" err="1" smtClean="0"/>
              <a:t>also</a:t>
            </a:r>
            <a:r>
              <a:rPr lang="fr-BE" baseline="0" dirty="0" smtClean="0"/>
              <a:t> been </a:t>
            </a:r>
            <a:r>
              <a:rPr lang="fr-BE" baseline="0" dirty="0" err="1" smtClean="0"/>
              <a:t>demonstrated</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recent analysis demonstrated a continuous increasing mass growth rate with tree mass thus highlighting the huge contribution of large trees to carbon accumulation in forest ecosystems (Stephenson et al., 2014).</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The pattern has been </a:t>
            </a:r>
            <a:r>
              <a:rPr lang="fr-BE" baseline="0" dirty="0" err="1" smtClean="0"/>
              <a:t>identified</a:t>
            </a:r>
            <a:r>
              <a:rPr lang="fr-BE" baseline="0" dirty="0" smtClean="0"/>
              <a:t> </a:t>
            </a:r>
            <a:r>
              <a:rPr lang="fr-BE" baseline="0" dirty="0" err="1" smtClean="0"/>
              <a:t>using</a:t>
            </a:r>
            <a:r>
              <a:rPr lang="fr-BE" baseline="0" dirty="0" smtClean="0"/>
              <a:t> a </a:t>
            </a:r>
            <a:r>
              <a:rPr lang="fr-BE" baseline="0" dirty="0" err="1" smtClean="0"/>
              <a:t>segmented</a:t>
            </a:r>
            <a:r>
              <a:rPr lang="fr-BE" baseline="0" dirty="0" smtClean="0"/>
              <a:t> </a:t>
            </a:r>
            <a:r>
              <a:rPr lang="fr-BE" baseline="0" dirty="0" err="1" smtClean="0"/>
              <a:t>regression</a:t>
            </a:r>
            <a:r>
              <a:rPr lang="fr-BE" baseline="0" dirty="0" smtClean="0"/>
              <a:t> and the log-transformation of the x-axis </a:t>
            </a:r>
            <a:r>
              <a:rPr lang="fr-BE" baseline="0" dirty="0" err="1" smtClean="0"/>
              <a:t>suggests</a:t>
            </a:r>
            <a:r>
              <a:rPr lang="fr-BE" baseline="0" dirty="0" smtClean="0"/>
              <a:t> an </a:t>
            </a:r>
            <a:r>
              <a:rPr lang="fr-BE" baseline="0" dirty="0" err="1" smtClean="0"/>
              <a:t>exponential</a:t>
            </a:r>
            <a:r>
              <a:rPr lang="fr-BE" baseline="0" dirty="0" smtClean="0"/>
              <a:t> </a:t>
            </a:r>
            <a:r>
              <a:rPr lang="fr-BE" baseline="0" dirty="0" err="1" smtClean="0"/>
              <a:t>relationship</a:t>
            </a:r>
            <a:r>
              <a:rPr lang="fr-BE" baseline="0" dirty="0" smtClean="0"/>
              <a:t> (and not a power </a:t>
            </a:r>
            <a:r>
              <a:rPr lang="fr-BE" baseline="0" dirty="0" err="1" smtClean="0"/>
              <a:t>relationship</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10</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Dans ce graphique,</a:t>
            </a:r>
            <a:r>
              <a:rPr lang="en-US" sz="1200" kern="1200" baseline="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smtClean="0">
                <a:solidFill>
                  <a:schemeClr val="tx1"/>
                </a:solidFill>
                <a:latin typeface="+mn-lt"/>
                <a:ea typeface="+mn-ea"/>
                <a:cs typeface="+mn-cs"/>
              </a:rPr>
              <a:t>En x : l’évolution nette de biomasse, i.e. gains – pertes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smtClean="0">
                <a:solidFill>
                  <a:schemeClr val="tx1"/>
                </a:solidFill>
                <a:latin typeface="+mn-lt"/>
                <a:ea typeface="+mn-ea"/>
                <a:cs typeface="+mn-cs"/>
              </a:rPr>
              <a:t>En y : soit les gains en valeurs positives, soit les pertes en valeurs négative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smtClean="0">
                <a:solidFill>
                  <a:schemeClr val="tx1"/>
                </a:solidFill>
                <a:latin typeface="+mn-lt"/>
                <a:ea typeface="+mn-ea"/>
                <a:cs typeface="+mn-cs"/>
              </a:rPr>
              <a:t>l’auteur, Ervan Rutishauser a choisi d’utiliser des barres plutôt que des points, mais dans ce cas vous pouvez analyser ce graphique en regardant l’extrémité de chaque barre comme un 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smtClean="0"/>
              <a:t>On y remarque que les pertes (donc la mortalité) est corrélée avec l’évolution net de biomasse alors que cette corrélation est très faible avec les gains. Dans certains cas, la mortalité influence donc plus l’évolution net de biomasse comparativement au gain. En d’autres termes, les gains sont assez constant aussi bien dans les forêt qui ont un bilan en biomasse positif ou négatif… </a:t>
            </a:r>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11</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12</a:t>
            </a:fld>
            <a:endParaRPr lang="fr-BE"/>
          </a:p>
        </p:txBody>
      </p:sp>
    </p:spTree>
    <p:extLst>
      <p:ext uri="{BB962C8B-B14F-4D97-AF65-F5344CB8AC3E}">
        <p14:creationId xmlns:p14="http://schemas.microsoft.com/office/powerpoint/2010/main" val="779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13</a:t>
            </a:fld>
            <a:endParaRPr lang="fr-BE"/>
          </a:p>
        </p:txBody>
      </p:sp>
    </p:spTree>
    <p:extLst>
      <p:ext uri="{BB962C8B-B14F-4D97-AF65-F5344CB8AC3E}">
        <p14:creationId xmlns:p14="http://schemas.microsoft.com/office/powerpoint/2010/main" val="248586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To test</a:t>
            </a:r>
            <a:r>
              <a:rPr lang="fr-BE" baseline="0" dirty="0" smtClean="0"/>
              <a:t> </a:t>
            </a:r>
            <a:r>
              <a:rPr lang="fr-BE" baseline="0" dirty="0" err="1" smtClean="0"/>
              <a:t>these</a:t>
            </a:r>
            <a:r>
              <a:rPr lang="fr-BE" baseline="0" dirty="0" smtClean="0"/>
              <a:t> </a:t>
            </a:r>
            <a:r>
              <a:rPr lang="fr-BE" baseline="0" dirty="0" err="1" smtClean="0"/>
              <a:t>hypotheses</a:t>
            </a:r>
            <a:r>
              <a:rPr lang="fr-BE" baseline="0" dirty="0" smtClean="0"/>
              <a:t>, </a:t>
            </a:r>
            <a:r>
              <a:rPr lang="fr-BE" baseline="0" dirty="0" err="1" smtClean="0"/>
              <a:t>w</a:t>
            </a:r>
            <a:r>
              <a:rPr lang="fr-BE" dirty="0" err="1" smtClean="0"/>
              <a:t>e</a:t>
            </a:r>
            <a:r>
              <a:rPr lang="fr-BE" dirty="0" smtClean="0"/>
              <a:t> </a:t>
            </a:r>
            <a:r>
              <a:rPr lang="fr-BE" dirty="0" err="1" smtClean="0"/>
              <a:t>used</a:t>
            </a:r>
            <a:r>
              <a:rPr lang="fr-BE" dirty="0" smtClean="0"/>
              <a:t> the</a:t>
            </a:r>
            <a:r>
              <a:rPr lang="fr-BE" baseline="0" dirty="0" smtClean="0"/>
              <a:t> data of the M’</a:t>
            </a:r>
            <a:r>
              <a:rPr lang="fr-BE" baseline="0" dirty="0" err="1" smtClean="0"/>
              <a:t>baiki</a:t>
            </a:r>
            <a:r>
              <a:rPr lang="fr-BE" baseline="0" dirty="0" smtClean="0"/>
              <a:t> long-</a:t>
            </a:r>
            <a:r>
              <a:rPr lang="fr-BE" baseline="0" dirty="0" err="1" smtClean="0"/>
              <a:t>term</a:t>
            </a:r>
            <a:r>
              <a:rPr lang="fr-BE" baseline="0" dirty="0" smtClean="0"/>
              <a:t> silvicultural </a:t>
            </a:r>
            <a:r>
              <a:rPr lang="fr-BE" baseline="0" dirty="0" err="1" smtClean="0"/>
              <a:t>experiment</a:t>
            </a:r>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14</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République</a:t>
            </a:r>
            <a:r>
              <a:rPr lang="en-US" sz="1200" kern="1200" baseline="0" smtClean="0">
                <a:solidFill>
                  <a:schemeClr val="tx1"/>
                </a:solidFill>
                <a:effectLst/>
                <a:latin typeface="+mn-lt"/>
                <a:ea typeface="+mn-ea"/>
                <a:cs typeface="+mn-cs"/>
              </a:rPr>
              <a:t> centrafricaine</a:t>
            </a:r>
            <a:r>
              <a:rPr lang="en-US" sz="1200" kern="1200" smtClean="0">
                <a:solidFill>
                  <a:schemeClr val="tx1"/>
                </a:solidFill>
                <a:effectLst/>
                <a:latin typeface="+mn-lt"/>
                <a:ea typeface="+mn-ea"/>
                <a:cs typeface="+mn-cs"/>
              </a:rPr>
              <a:t>. Average annual rainfall is 1739 mm (1981–2008) with a 3-months dry season. Annual average monthly temperature is 24.9°C (19.6–30.2 °C, 1981–1989). The site is located on a large plateau (500 to 600 m a.s.l.). Soils are deep ferralitic soils, classified as acrisols in the WRB system. The vegetation belongs to the semi-deciduous moist forest (and specifically to the moist Central African type). </a:t>
            </a:r>
            <a:endParaRPr lang="fr-BE" dirty="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15</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t>Due to identification issues, we used the long</a:t>
            </a:r>
            <a:r>
              <a:rPr lang="fr-BE" baseline="0" smtClean="0"/>
              <a:t> term growth data over the 1992-2012 period</a:t>
            </a:r>
            <a:endParaRPr lang="fr-BE" smtClean="0"/>
          </a:p>
          <a:p>
            <a:r>
              <a:rPr lang="fr-FR" smtClean="0"/>
              <a:t>Sapelli, Ayous, Fraké,</a:t>
            </a:r>
            <a:r>
              <a:rPr lang="fr-FR" baseline="0" smtClean="0"/>
              <a:t> Acajou</a:t>
            </a:r>
            <a:endParaRPr lang="fr-FR" smtClean="0"/>
          </a:p>
          <a:p>
            <a:endParaRPr lang="fr-FR" smtClean="0"/>
          </a:p>
          <a:p>
            <a:r>
              <a:rPr lang="fr-FR" smtClean="0"/>
              <a:t>En réalité,</a:t>
            </a:r>
            <a:r>
              <a:rPr lang="fr-FR" baseline="0" smtClean="0"/>
              <a:t> d’avantage d’espèce ont été identifiée depuis 1992.</a:t>
            </a:r>
            <a:endParaRPr lang="en-US"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16</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17</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18</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I</a:t>
            </a:r>
            <a:r>
              <a:rPr lang="fr-BE" baseline="0" dirty="0" smtClean="0"/>
              <a:t> </a:t>
            </a:r>
            <a:r>
              <a:rPr lang="fr-BE" baseline="0" err="1" smtClean="0"/>
              <a:t>will</a:t>
            </a:r>
            <a:r>
              <a:rPr lang="fr-BE" baseline="0" smtClean="0"/>
              <a:t> now </a:t>
            </a:r>
            <a:r>
              <a:rPr lang="fr-BE" baseline="0" dirty="0" smtClean="0"/>
              <a:t>show </a:t>
            </a:r>
            <a:r>
              <a:rPr lang="fr-BE" baseline="0" dirty="0" err="1" smtClean="0"/>
              <a:t>some</a:t>
            </a:r>
            <a:r>
              <a:rPr lang="fr-BE" baseline="0" dirty="0" smtClean="0"/>
              <a:t> </a:t>
            </a:r>
            <a:r>
              <a:rPr lang="fr-BE" baseline="0" dirty="0" err="1" smtClean="0"/>
              <a:t>results</a:t>
            </a:r>
            <a:r>
              <a:rPr lang="fr-BE" baseline="0" dirty="0" smtClean="0"/>
              <a:t>, </a:t>
            </a:r>
          </a:p>
          <a:p>
            <a:r>
              <a:rPr lang="fr-BE" baseline="0" dirty="0" smtClean="0"/>
              <a:t>BUT I first </a:t>
            </a:r>
            <a:r>
              <a:rPr lang="fr-BE" baseline="0" dirty="0" err="1" smtClean="0"/>
              <a:t>wanted</a:t>
            </a:r>
            <a:r>
              <a:rPr lang="fr-BE" baseline="0" dirty="0" smtClean="0"/>
              <a:t> to </a:t>
            </a:r>
            <a:r>
              <a:rPr lang="fr-BE" baseline="0" dirty="0" err="1" smtClean="0"/>
              <a:t>give</a:t>
            </a:r>
            <a:r>
              <a:rPr lang="fr-BE" baseline="0" dirty="0" smtClean="0"/>
              <a:t> a </a:t>
            </a:r>
            <a:r>
              <a:rPr lang="fr-BE" baseline="0" dirty="0" err="1" smtClean="0"/>
              <a:t>special</a:t>
            </a:r>
            <a:r>
              <a:rPr lang="fr-BE" baseline="0" dirty="0" smtClean="0"/>
              <a:t> attention to </a:t>
            </a:r>
            <a:r>
              <a:rPr lang="fr-BE" baseline="0" dirty="0" err="1" smtClean="0"/>
              <a:t>our</a:t>
            </a:r>
            <a:r>
              <a:rPr lang="fr-BE" baseline="0" dirty="0" smtClean="0"/>
              <a:t> </a:t>
            </a:r>
            <a:r>
              <a:rPr lang="fr-BE" baseline="0" dirty="0" err="1" smtClean="0"/>
              <a:t>centrafrican</a:t>
            </a:r>
            <a:r>
              <a:rPr lang="fr-BE" baseline="0" dirty="0" smtClean="0"/>
              <a:t> </a:t>
            </a:r>
            <a:r>
              <a:rPr lang="fr-BE" baseline="0" dirty="0" err="1" smtClean="0"/>
              <a:t>colleagues</a:t>
            </a:r>
            <a:r>
              <a:rPr lang="fr-BE" baseline="0" dirty="0" smtClean="0"/>
              <a:t> of the </a:t>
            </a:r>
            <a:r>
              <a:rPr lang="fr-BE" baseline="0" dirty="0" err="1" smtClean="0"/>
              <a:t>Mbaiki</a:t>
            </a:r>
            <a:r>
              <a:rPr lang="fr-BE" baseline="0" dirty="0" smtClean="0"/>
              <a:t> </a:t>
            </a:r>
            <a:r>
              <a:rPr lang="fr-BE" baseline="0" dirty="0" err="1" smtClean="0"/>
              <a:t>experiment</a:t>
            </a:r>
            <a:r>
              <a:rPr lang="fr-BE" baseline="0" dirty="0" smtClean="0"/>
              <a:t> </a:t>
            </a:r>
            <a:r>
              <a:rPr lang="fr-BE" baseline="0" dirty="0" err="1" smtClean="0"/>
              <a:t>that</a:t>
            </a:r>
            <a:r>
              <a:rPr lang="fr-BE" baseline="0" dirty="0" smtClean="0"/>
              <a:t> have been living hard time </a:t>
            </a:r>
            <a:r>
              <a:rPr lang="fr-BE" baseline="0" dirty="0" err="1" smtClean="0"/>
              <a:t>since</a:t>
            </a:r>
            <a:r>
              <a:rPr lang="fr-BE" baseline="0" dirty="0" smtClean="0"/>
              <a:t> </a:t>
            </a:r>
            <a:r>
              <a:rPr lang="fr-BE" baseline="0" dirty="0" err="1" smtClean="0"/>
              <a:t>march</a:t>
            </a:r>
            <a:r>
              <a:rPr lang="fr-BE" baseline="0" dirty="0" smtClean="0"/>
              <a:t> 2013</a:t>
            </a:r>
            <a:endParaRPr lang="fr-BE" dirty="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19</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Bienvenu</a:t>
            </a:r>
            <a:r>
              <a:rPr lang="en-US" baseline="0" smtClean="0"/>
              <a:t> en forêt tropicale d’afrique centrale… Comme ailleurs sur la planête, on préfère des systèmes d’exploitation sélectif, seul quelques arbres sont coupé par ha et plus de grandes surface en un coup. Contrairement à la gestion traditionnelle, il faut donc gérer des forêts très complexes dans lesquelles des arbres d’espèces, de taille, d’âge diversifiées coexistent. </a:t>
            </a:r>
            <a:endParaRPr lang="en-US"/>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2</a:t>
            </a:fld>
            <a:endParaRPr lang="fr-BE"/>
          </a:p>
        </p:txBody>
      </p:sp>
    </p:spTree>
    <p:extLst>
      <p:ext uri="{BB962C8B-B14F-4D97-AF65-F5344CB8AC3E}">
        <p14:creationId xmlns:p14="http://schemas.microsoft.com/office/powerpoint/2010/main" val="2306452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20</a:t>
            </a:fld>
            <a:endParaRPr lang="fr-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21</a:t>
            </a:fld>
            <a:endParaRPr lang="fr-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22</a:t>
            </a:fld>
            <a:endParaRPr lang="fr-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Plots with high abundance of large trees are then also plot with high initial stock of biomass</a:t>
            </a:r>
          </a:p>
          <a:p>
            <a:r>
              <a:rPr lang="en-US" sz="1200" kern="1200" smtClean="0">
                <a:solidFill>
                  <a:schemeClr val="tx1"/>
                </a:solidFill>
                <a:effectLst/>
                <a:latin typeface="+mn-lt"/>
                <a:ea typeface="+mn-ea"/>
                <a:cs typeface="+mn-cs"/>
              </a:rPr>
              <a:t>stand biomass loss increased with the abundance of large trees probably as a combined effect of higher tree mortality rates among all tree size classes and higher initial biomass stock</a:t>
            </a:r>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23</a:t>
            </a:fld>
            <a:endParaRPr lang="fr-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no clear trend was observed regarding the loss of biomass with tree size.</a:t>
            </a:r>
          </a:p>
          <a:p>
            <a:r>
              <a:rPr lang="en-US" sz="1200" kern="1200" smtClean="0">
                <a:solidFill>
                  <a:schemeClr val="tx1"/>
                </a:solidFill>
                <a:effectLst/>
                <a:latin typeface="+mn-lt"/>
                <a:ea typeface="+mn-ea"/>
                <a:cs typeface="+mn-cs"/>
              </a:rPr>
              <a:t>The loss of biomass in large trees depends logically on the initial stock of large trees and then also on the intensity and frequency of past perturbations</a:t>
            </a:r>
          </a:p>
          <a:p>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24</a:t>
            </a:fld>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no clear trend was observed regarding the loss of biomass with tree size.</a:t>
            </a:r>
          </a:p>
          <a:p>
            <a:r>
              <a:rPr lang="en-US" sz="1200" kern="1200" smtClean="0">
                <a:solidFill>
                  <a:schemeClr val="tx1"/>
                </a:solidFill>
                <a:effectLst/>
                <a:latin typeface="+mn-lt"/>
                <a:ea typeface="+mn-ea"/>
                <a:cs typeface="+mn-cs"/>
              </a:rPr>
              <a:t>The loss of biomass in large trees depends logically on the initial stock of large trees and then also on the intensity and frequency of past perturbations</a:t>
            </a:r>
          </a:p>
          <a:p>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25</a:t>
            </a:fld>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Some large individuals may indeed show large and sustained biomass increment but such large increment does not reflect the production of biomass in large individuals at the plot level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As reviewed by </a:t>
            </a:r>
            <a:r>
              <a:rPr lang="en-US" sz="1200" u="none" strike="noStrike" kern="1200" smtClean="0">
                <a:solidFill>
                  <a:schemeClr val="tx1"/>
                </a:solidFill>
                <a:effectLst/>
                <a:latin typeface="+mn-lt"/>
                <a:ea typeface="+mn-ea"/>
                <a:cs typeface="+mn-cs"/>
                <a:hlinkClick r:id="rId3" action="ppaction://hlinkfile" tooltip="Sheil, 2016 #2050"/>
              </a:rPr>
              <a:t>Sheil</a:t>
            </a:r>
            <a:r>
              <a:rPr lang="en-US" sz="1200" i="1" u="none" strike="noStrike" kern="1200" smtClean="0">
                <a:solidFill>
                  <a:schemeClr val="tx1"/>
                </a:solidFill>
                <a:effectLst/>
                <a:latin typeface="+mn-lt"/>
                <a:ea typeface="+mn-ea"/>
                <a:cs typeface="+mn-cs"/>
                <a:hlinkClick r:id="rId3" action="ppaction://hlinkfile" tooltip="Sheil, 2016 #2050"/>
              </a:rPr>
              <a:t> et al.</a:t>
            </a:r>
            <a:r>
              <a:rPr lang="en-US" sz="1200" u="none" strike="noStrike" kern="1200" smtClean="0">
                <a:solidFill>
                  <a:schemeClr val="tx1"/>
                </a:solidFill>
                <a:effectLst/>
                <a:latin typeface="+mn-lt"/>
                <a:ea typeface="+mn-ea"/>
                <a:cs typeface="+mn-cs"/>
                <a:hlinkClick r:id="rId3" action="ppaction://hlinkfile" tooltip="Sheil, 2016 #2050"/>
              </a:rPr>
              <a:t> (2016</a:t>
            </a:r>
            <a:r>
              <a:rPr lang="en-US" sz="1200" kern="1200" smtClean="0">
                <a:solidFill>
                  <a:schemeClr val="tx1"/>
                </a:solidFill>
                <a:effectLst/>
                <a:latin typeface="+mn-lt"/>
                <a:ea typeface="+mn-ea"/>
                <a:cs typeface="+mn-cs"/>
              </a:rPr>
              <a:t>), individual and aggregated trends in biomass production can be distinct, for example, because large trees experience during their life different competitive environment than most small trees.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Part of the novelty of our study is to clearly demonstrate that despites high growth rate of some large individuals, the contribution of large trees to stand biomass net change is likely limited in comparison to that in small trees.</a:t>
            </a:r>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27</a:t>
            </a:fld>
            <a:endParaRPr lang="fr-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29</a:t>
            </a:fld>
            <a:endParaRPr lang="fr-BE"/>
          </a:p>
        </p:txBody>
      </p:sp>
    </p:spTree>
    <p:extLst>
      <p:ext uri="{BB962C8B-B14F-4D97-AF65-F5344CB8AC3E}">
        <p14:creationId xmlns:p14="http://schemas.microsoft.com/office/powerpoint/2010/main" val="2101328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The definition of large trees is inevitably ecosystem-specific </a:t>
            </a:r>
          </a:p>
          <a:p>
            <a:r>
              <a:rPr lang="en-US" sz="1200" kern="1200" smtClean="0">
                <a:solidFill>
                  <a:schemeClr val="tx1"/>
                </a:solidFill>
                <a:effectLst/>
                <a:latin typeface="+mn-lt"/>
                <a:ea typeface="+mn-ea"/>
                <a:cs typeface="+mn-cs"/>
              </a:rPr>
              <a:t>large trees include trees of very different sizes, ages, shapes and species</a:t>
            </a:r>
          </a:p>
          <a:p>
            <a:r>
              <a:rPr lang="en-US" sz="1200" kern="1200" smtClean="0">
                <a:solidFill>
                  <a:schemeClr val="tx1"/>
                </a:solidFill>
                <a:effectLst/>
                <a:latin typeface="+mn-lt"/>
                <a:ea typeface="+mn-ea"/>
                <a:cs typeface="+mn-cs"/>
              </a:rPr>
              <a:t>large trees spaed trees of diameter ranging from 70 cm to 221 cm. </a:t>
            </a:r>
            <a:endParaRPr lang="fr-BE" baseline="0" dirty="0" smtClean="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32</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mtClean="0"/>
              <a:t>Pilier de la structure de ces forêts autant en termes de biomasse qu’en termes d’habitat</a:t>
            </a:r>
            <a:r>
              <a:rPr lang="en-US" baseline="0" smtClean="0"/>
              <a:t> pour la biodiversité</a:t>
            </a:r>
            <a:endParaRPr lang="en-US"/>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3</a:t>
            </a:fld>
            <a:endParaRPr lang="fr-BE"/>
          </a:p>
        </p:txBody>
      </p:sp>
    </p:spTree>
    <p:extLst>
      <p:ext uri="{BB962C8B-B14F-4D97-AF65-F5344CB8AC3E}">
        <p14:creationId xmlns:p14="http://schemas.microsoft.com/office/powerpoint/2010/main" val="267784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None/>
            </a:pPr>
            <a:r>
              <a:rPr lang="fr-BE" baseline="0" smtClean="0"/>
              <a:t>Aussi bien à une échelle régionnale que pan-tropicale,</a:t>
            </a:r>
          </a:p>
          <a:p>
            <a:pPr>
              <a:buFontTx/>
              <a:buNone/>
            </a:pPr>
            <a:endParaRPr lang="fr-BE" baseline="0" smtClean="0"/>
          </a:p>
          <a:p>
            <a:pPr>
              <a:buFontTx/>
              <a:buNone/>
            </a:pPr>
            <a:r>
              <a:rPr lang="fr-BE" baseline="0" smtClean="0"/>
              <a:t>The </a:t>
            </a:r>
            <a:r>
              <a:rPr lang="fr-BE" baseline="0" dirty="0" err="1" smtClean="0"/>
              <a:t>density</a:t>
            </a:r>
            <a:r>
              <a:rPr lang="fr-BE" baseline="0" dirty="0" smtClean="0"/>
              <a:t> of </a:t>
            </a:r>
            <a:r>
              <a:rPr lang="fr-BE" baseline="0" dirty="0" err="1" smtClean="0"/>
              <a:t>trees</a:t>
            </a:r>
            <a:r>
              <a:rPr lang="fr-BE" baseline="0" dirty="0" smtClean="0"/>
              <a:t> </a:t>
            </a:r>
            <a:r>
              <a:rPr lang="fr-BE" baseline="0" dirty="0" err="1" smtClean="0"/>
              <a:t>with</a:t>
            </a:r>
            <a:r>
              <a:rPr lang="fr-BE" baseline="0" dirty="0" smtClean="0"/>
              <a:t> a DBH ≥ 70 cm have been </a:t>
            </a:r>
            <a:r>
              <a:rPr lang="fr-BE" baseline="0" dirty="0" err="1" smtClean="0"/>
              <a:t>linearly</a:t>
            </a:r>
            <a:r>
              <a:rPr lang="fr-BE" baseline="0" dirty="0" smtClean="0"/>
              <a:t> </a:t>
            </a:r>
            <a:r>
              <a:rPr lang="fr-BE" baseline="0" dirty="0" err="1" smtClean="0"/>
              <a:t>related</a:t>
            </a:r>
            <a:r>
              <a:rPr lang="fr-BE" baseline="0" dirty="0" smtClean="0"/>
              <a:t> to plot AGB, </a:t>
            </a:r>
            <a:r>
              <a:rPr lang="fr-BE" baseline="0" dirty="0" err="1" smtClean="0"/>
              <a:t>with</a:t>
            </a:r>
            <a:r>
              <a:rPr lang="fr-BE" baseline="0" dirty="0" smtClean="0"/>
              <a:t> 70% of variation </a:t>
            </a:r>
            <a:r>
              <a:rPr lang="fr-BE" baseline="0" dirty="0" err="1" smtClean="0"/>
              <a:t>explained</a:t>
            </a:r>
            <a:r>
              <a:rPr lang="fr-BE" baseline="0" dirty="0" smtClean="0"/>
              <a:t>.</a:t>
            </a:r>
          </a:p>
          <a:p>
            <a:pPr>
              <a:buFontTx/>
              <a:buNone/>
            </a:pPr>
            <a:r>
              <a:rPr lang="fr-BE" baseline="0" dirty="0" smtClean="0"/>
              <a:t>The </a:t>
            </a:r>
            <a:r>
              <a:rPr lang="fr-BE" baseline="0" dirty="0" err="1" smtClean="0"/>
              <a:t>density</a:t>
            </a:r>
            <a:r>
              <a:rPr lang="fr-BE" baseline="0" dirty="0" smtClean="0"/>
              <a:t> of large </a:t>
            </a:r>
            <a:r>
              <a:rPr lang="fr-BE" baseline="0" dirty="0" err="1" smtClean="0"/>
              <a:t>trees</a:t>
            </a:r>
            <a:r>
              <a:rPr lang="fr-BE" baseline="0" dirty="0" smtClean="0"/>
              <a:t> </a:t>
            </a:r>
            <a:r>
              <a:rPr lang="fr-BE" baseline="0" dirty="0" err="1" smtClean="0"/>
              <a:t>also</a:t>
            </a:r>
            <a:r>
              <a:rPr lang="fr-BE" baseline="0" dirty="0" smtClean="0"/>
              <a:t> </a:t>
            </a:r>
            <a:r>
              <a:rPr lang="fr-BE" baseline="0" dirty="0" err="1" smtClean="0"/>
              <a:t>explain</a:t>
            </a:r>
            <a:r>
              <a:rPr lang="fr-BE" baseline="0" dirty="0" smtClean="0"/>
              <a:t> the </a:t>
            </a:r>
            <a:r>
              <a:rPr lang="fr-BE" baseline="0" dirty="0" err="1" smtClean="0"/>
              <a:t>difference</a:t>
            </a:r>
            <a:r>
              <a:rPr lang="fr-BE" baseline="0" dirty="0" smtClean="0"/>
              <a:t> in AGB </a:t>
            </a:r>
            <a:r>
              <a:rPr lang="fr-BE" baseline="0" dirty="0" err="1" smtClean="0"/>
              <a:t>between</a:t>
            </a:r>
            <a:r>
              <a:rPr lang="fr-BE" baseline="0" dirty="0" smtClean="0"/>
              <a:t> the </a:t>
            </a:r>
            <a:r>
              <a:rPr lang="fr-BE" baseline="0" dirty="0" err="1" smtClean="0"/>
              <a:t>Neotropics</a:t>
            </a:r>
            <a:r>
              <a:rPr lang="fr-BE" baseline="0" dirty="0" smtClean="0"/>
              <a:t>  (</a:t>
            </a:r>
            <a:r>
              <a:rPr lang="fr-BE" baseline="0" dirty="0" err="1" smtClean="0"/>
              <a:t>Southern</a:t>
            </a:r>
            <a:r>
              <a:rPr lang="fr-BE" baseline="0" dirty="0" smtClean="0"/>
              <a:t> and Central </a:t>
            </a:r>
            <a:r>
              <a:rPr lang="fr-BE" baseline="0" dirty="0" err="1" smtClean="0"/>
              <a:t>America</a:t>
            </a:r>
            <a:r>
              <a:rPr lang="fr-BE" baseline="0" dirty="0" smtClean="0"/>
              <a:t>), </a:t>
            </a:r>
            <a:r>
              <a:rPr lang="fr-BE" baseline="0" dirty="0" err="1" smtClean="0"/>
              <a:t>Africa</a:t>
            </a:r>
            <a:r>
              <a:rPr lang="fr-BE" baseline="0" dirty="0" smtClean="0"/>
              <a:t> and </a:t>
            </a:r>
            <a:r>
              <a:rPr lang="fr-BE" baseline="0" dirty="0" err="1" smtClean="0"/>
              <a:t>Asia</a:t>
            </a:r>
            <a:endParaRPr lang="fr-BE" dirty="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4</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5</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6</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smtClean="0"/>
              <a:t>En peuplement</a:t>
            </a:r>
            <a:r>
              <a:rPr lang="fr-BE" baseline="0" smtClean="0"/>
              <a:t> irrégulier, il n’y a plus de lien entre le temps, la taille des arbres et la production</a:t>
            </a:r>
            <a:endParaRPr lang="fr-BE" dirty="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7</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8</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5985CA34-C590-4E34-9BF2-9F22C10BAEEB}" type="slidenum">
              <a:rPr lang="fr-BE" smtClean="0"/>
              <a:pPr/>
              <a:t>9</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78BFDEB4-549D-44D5-84FA-B48E6E3A7607}" type="datetimeFigureOut">
              <a:rPr lang="en-US" smtClean="0"/>
              <a:pPr/>
              <a:t>3/29/2017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108005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8BFDEB4-549D-44D5-84FA-B48E6E3A7607}" type="datetimeFigureOut">
              <a:rPr lang="en-US" smtClean="0"/>
              <a:pPr/>
              <a:t>3/29/2017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100064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8BFDEB4-549D-44D5-84FA-B48E6E3A7607}" type="datetimeFigureOut">
              <a:rPr lang="en-US" smtClean="0"/>
              <a:pPr/>
              <a:t>3/29/2017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166359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8BFDEB4-549D-44D5-84FA-B48E6E3A7607}" type="datetimeFigureOut">
              <a:rPr lang="en-US" smtClean="0"/>
              <a:pPr/>
              <a:t>3/29/2017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290379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8BFDEB4-549D-44D5-84FA-B48E6E3A7607}" type="datetimeFigureOut">
              <a:rPr lang="en-US" smtClean="0"/>
              <a:pPr/>
              <a:t>3/29/2017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40788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78BFDEB4-549D-44D5-84FA-B48E6E3A7607}" type="datetimeFigureOut">
              <a:rPr lang="en-US" smtClean="0"/>
              <a:pPr/>
              <a:t>3/29/2017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85775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78BFDEB4-549D-44D5-84FA-B48E6E3A7607}" type="datetimeFigureOut">
              <a:rPr lang="en-US" smtClean="0"/>
              <a:pPr/>
              <a:t>3/29/2017</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242899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78BFDEB4-549D-44D5-84FA-B48E6E3A7607}" type="datetimeFigureOut">
              <a:rPr lang="en-US" smtClean="0"/>
              <a:pPr/>
              <a:t>3/29/2017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345512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BFDEB4-549D-44D5-84FA-B48E6E3A7607}" type="datetimeFigureOut">
              <a:rPr lang="en-US" smtClean="0"/>
              <a:pPr/>
              <a:t>3/29/2017</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251408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8BFDEB4-549D-44D5-84FA-B48E6E3A7607}" type="datetimeFigureOut">
              <a:rPr lang="en-US" smtClean="0"/>
              <a:pPr/>
              <a:t>3/29/2017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302773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8BFDEB4-549D-44D5-84FA-B48E6E3A7607}" type="datetimeFigureOut">
              <a:rPr lang="en-US" smtClean="0"/>
              <a:pPr/>
              <a:t>3/29/2017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E534544-9AD0-46E1-BACA-DF09C8B2A81D}" type="slidenum">
              <a:rPr lang="en-US" smtClean="0"/>
              <a:pPr/>
              <a:t>‹N°›</a:t>
            </a:fld>
            <a:endParaRPr lang="en-US"/>
          </a:p>
        </p:txBody>
      </p:sp>
    </p:spTree>
    <p:extLst>
      <p:ext uri="{BB962C8B-B14F-4D97-AF65-F5344CB8AC3E}">
        <p14:creationId xmlns:p14="http://schemas.microsoft.com/office/powerpoint/2010/main" val="193759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FDEB4-549D-44D5-84FA-B48E6E3A7607}" type="datetimeFigureOut">
              <a:rPr lang="en-US" smtClean="0"/>
              <a:pPr/>
              <a:t>3/29/2017</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34544-9AD0-46E1-BACA-DF09C8B2A81D}" type="slidenum">
              <a:rPr lang="en-US" smtClean="0"/>
              <a:pPr/>
              <a:t>‹N°›</a:t>
            </a:fld>
            <a:endParaRPr lang="en-US"/>
          </a:p>
        </p:txBody>
      </p:sp>
    </p:spTree>
    <p:extLst>
      <p:ext uri="{BB962C8B-B14F-4D97-AF65-F5344CB8AC3E}">
        <p14:creationId xmlns:p14="http://schemas.microsoft.com/office/powerpoint/2010/main" val="354123547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5496" y="590823"/>
            <a:ext cx="9001000" cy="1470025"/>
          </a:xfrm>
        </p:spPr>
        <p:txBody>
          <a:bodyPr>
            <a:normAutofit fontScale="90000"/>
          </a:bodyPr>
          <a:lstStyle/>
          <a:p>
            <a:r>
              <a:rPr lang="en-US" b="1" smtClean="0">
                <a:solidFill>
                  <a:schemeClr val="bg1">
                    <a:lumMod val="75000"/>
                  </a:schemeClr>
                </a:solidFill>
              </a:rPr>
              <a:t>What is the importance of large trees to biomass productivity in heterogeneous forests?</a:t>
            </a:r>
            <a:r>
              <a:rPr lang="en-GB" b="1" smtClean="0">
                <a:solidFill>
                  <a:schemeClr val="bg1">
                    <a:lumMod val="75000"/>
                  </a:schemeClr>
                </a:solidFill>
              </a:rPr>
              <a:t> </a:t>
            </a:r>
            <a:endParaRPr lang="en-US" b="1" dirty="0">
              <a:solidFill>
                <a:schemeClr val="bg1">
                  <a:lumMod val="75000"/>
                </a:schemeClr>
              </a:solidFill>
            </a:endParaRPr>
          </a:p>
        </p:txBody>
      </p:sp>
      <p:sp>
        <p:nvSpPr>
          <p:cNvPr id="3" name="Sous-titre 2"/>
          <p:cNvSpPr>
            <a:spLocks noGrp="1"/>
          </p:cNvSpPr>
          <p:nvPr>
            <p:ph type="subTitle" idx="1"/>
          </p:nvPr>
        </p:nvSpPr>
        <p:spPr>
          <a:xfrm>
            <a:off x="827584" y="2996952"/>
            <a:ext cx="7632848" cy="1652788"/>
          </a:xfrm>
        </p:spPr>
        <p:txBody>
          <a:bodyPr>
            <a:normAutofit/>
          </a:bodyPr>
          <a:lstStyle/>
          <a:p>
            <a:r>
              <a:rPr lang="en-US" sz="2400" b="1" smtClean="0">
                <a:solidFill>
                  <a:schemeClr val="bg1">
                    <a:lumMod val="50000"/>
                  </a:schemeClr>
                </a:solidFill>
              </a:rPr>
              <a:t>Gauthier LIGOT</a:t>
            </a:r>
            <a:endParaRPr lang="en-US" sz="2400" b="1" dirty="0" smtClean="0">
              <a:solidFill>
                <a:schemeClr val="bg1">
                  <a:lumMod val="50000"/>
                </a:schemeClr>
              </a:solidFill>
            </a:endParaRPr>
          </a:p>
          <a:p>
            <a:r>
              <a:rPr lang="en-US" sz="2400" smtClean="0">
                <a:solidFill>
                  <a:schemeClr val="bg1">
                    <a:lumMod val="50000"/>
                  </a:schemeClr>
                </a:solidFill>
              </a:rPr>
              <a:t> Dakis-Yaoba </a:t>
            </a:r>
            <a:r>
              <a:rPr lang="en-US" sz="2400">
                <a:solidFill>
                  <a:schemeClr val="bg1">
                    <a:lumMod val="50000"/>
                  </a:schemeClr>
                </a:solidFill>
              </a:rPr>
              <a:t>OUEDRAOGO, Sylvie GOURLET-FLEURY, Sébastien BAUWENS, Yves </a:t>
            </a:r>
            <a:r>
              <a:rPr lang="en-US" sz="2400" smtClean="0">
                <a:solidFill>
                  <a:schemeClr val="bg1">
                    <a:lumMod val="50000"/>
                  </a:schemeClr>
                </a:solidFill>
              </a:rPr>
              <a:t>BROSTAUX, Xavier MORIN, Fidèle </a:t>
            </a:r>
            <a:r>
              <a:rPr lang="en-US" sz="2400" dirty="0" smtClean="0">
                <a:solidFill>
                  <a:schemeClr val="bg1">
                    <a:lumMod val="50000"/>
                  </a:schemeClr>
                </a:solidFill>
              </a:rPr>
              <a:t>BAYA</a:t>
            </a:r>
            <a:r>
              <a:rPr lang="en-US" sz="2400" smtClean="0">
                <a:solidFill>
                  <a:schemeClr val="bg1">
                    <a:lumMod val="50000"/>
                  </a:schemeClr>
                </a:solidFill>
              </a:rPr>
              <a:t>, Jean-Louis DOUCET, </a:t>
            </a:r>
            <a:r>
              <a:rPr lang="en-US" sz="2400" b="1">
                <a:solidFill>
                  <a:schemeClr val="bg1">
                    <a:lumMod val="50000"/>
                  </a:schemeClr>
                </a:solidFill>
              </a:rPr>
              <a:t>Adeline FAYOLLE</a:t>
            </a:r>
            <a:endParaRPr lang="en-US" sz="2400" dirty="0" smtClean="0">
              <a:solidFill>
                <a:schemeClr val="bg1">
                  <a:lumMod val="50000"/>
                </a:schemeClr>
              </a:solidFill>
            </a:endParaRPr>
          </a:p>
        </p:txBody>
      </p:sp>
      <p:sp>
        <p:nvSpPr>
          <p:cNvPr id="45058" name="AutoShape 2" descr="http://csa2015.cirad.fr/var/csa2015/storage/fckeditor/file/CSA/LogCirad.jpg"/>
          <p:cNvSpPr>
            <a:spLocks noChangeAspect="1" noChangeArrowheads="1"/>
          </p:cNvSpPr>
          <p:nvPr/>
        </p:nvSpPr>
        <p:spPr bwMode="auto">
          <a:xfrm>
            <a:off x="155575" y="-1341438"/>
            <a:ext cx="8382000" cy="280035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45060" name="AutoShape 4" descr="http://csa2015.cirad.fr/var/csa2015/storage/fckeditor/file/CSA/LogCirad.jpg"/>
          <p:cNvSpPr>
            <a:spLocks noChangeAspect="1" noChangeArrowheads="1"/>
          </p:cNvSpPr>
          <p:nvPr/>
        </p:nvSpPr>
        <p:spPr bwMode="auto">
          <a:xfrm>
            <a:off x="155575" y="-1341438"/>
            <a:ext cx="8382000" cy="280035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6" name="Rectangle 5"/>
          <p:cNvSpPr/>
          <p:nvPr/>
        </p:nvSpPr>
        <p:spPr>
          <a:xfrm>
            <a:off x="6277230" y="6001845"/>
            <a:ext cx="1370888" cy="523220"/>
          </a:xfrm>
          <a:prstGeom prst="rect">
            <a:avLst/>
          </a:prstGeom>
        </p:spPr>
        <p:txBody>
          <a:bodyPr wrap="none">
            <a:spAutoFit/>
          </a:bodyPr>
          <a:lstStyle/>
          <a:p>
            <a:pPr algn="r"/>
            <a:r>
              <a:rPr lang="fr-BE" sz="1400" b="1" smtClean="0">
                <a:solidFill>
                  <a:srgbClr val="2B8156"/>
                </a:solidFill>
                <a:latin typeface="Arial Narrow" pitchFamily="34" charset="0"/>
              </a:rPr>
              <a:t>Gauthier LIGOT</a:t>
            </a:r>
          </a:p>
          <a:p>
            <a:pPr algn="r"/>
            <a:r>
              <a:rPr lang="fr-BE" sz="1400" b="1" smtClean="0">
                <a:solidFill>
                  <a:srgbClr val="2B8156"/>
                </a:solidFill>
                <a:latin typeface="Arial Narrow" pitchFamily="34" charset="0"/>
              </a:rPr>
              <a:t>gligot@ulg.ac.be</a:t>
            </a:r>
            <a:endParaRPr lang="fr-BE" sz="1400" b="1" dirty="0">
              <a:solidFill>
                <a:srgbClr val="2B8156"/>
              </a:solidFill>
              <a:latin typeface="Arial Narrow" pitchFamily="34" charset="0"/>
            </a:endParaRPr>
          </a:p>
        </p:txBody>
      </p:sp>
      <p:pic>
        <p:nvPicPr>
          <p:cNvPr id="7" name="Picture 2" descr="logo_transp"/>
          <p:cNvPicPr>
            <a:picLocks noChangeAspect="1" noChangeArrowheads="1"/>
          </p:cNvPicPr>
          <p:nvPr/>
        </p:nvPicPr>
        <p:blipFill>
          <a:blip r:embed="rId3" cstate="email"/>
          <a:srcRect/>
          <a:stretch>
            <a:fillRect/>
          </a:stretch>
        </p:blipFill>
        <p:spPr bwMode="auto">
          <a:xfrm>
            <a:off x="7752480" y="5770552"/>
            <a:ext cx="1140000" cy="900000"/>
          </a:xfrm>
          <a:prstGeom prst="rect">
            <a:avLst/>
          </a:prstGeom>
          <a:noFill/>
          <a:ln w="9525">
            <a:noFill/>
            <a:miter lim="800000"/>
            <a:headEnd/>
            <a:tailEnd/>
          </a:ln>
        </p:spPr>
      </p:pic>
      <p:pic>
        <p:nvPicPr>
          <p:cNvPr id="8" name="Image 7" descr="Logo828x160px.pn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14068" y="5364265"/>
            <a:ext cx="3697212" cy="812574"/>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5575" y="6167185"/>
            <a:ext cx="1883296" cy="52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083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fontScale="90000"/>
          </a:bodyPr>
          <a:lstStyle/>
          <a:p>
            <a:r>
              <a:rPr lang="fr-BE" smtClean="0">
                <a:solidFill>
                  <a:schemeClr val="accent1"/>
                </a:solidFill>
              </a:rPr>
              <a:t>Large </a:t>
            </a:r>
            <a:r>
              <a:rPr lang="fr-BE">
                <a:solidFill>
                  <a:schemeClr val="accent1"/>
                </a:solidFill>
              </a:rPr>
              <a:t>trees</a:t>
            </a:r>
            <a:r>
              <a:rPr lang="fr-BE" smtClean="0">
                <a:solidFill>
                  <a:schemeClr val="accent1"/>
                </a:solidFill>
              </a:rPr>
              <a:t> </a:t>
            </a:r>
            <a:r>
              <a:rPr lang="en-US">
                <a:solidFill>
                  <a:schemeClr val="accent1"/>
                </a:solidFill>
              </a:rPr>
              <a:t>≠ senescent biomass stock</a:t>
            </a:r>
            <a:endParaRPr lang="fr-BE" dirty="0">
              <a:solidFill>
                <a:schemeClr val="accent1"/>
              </a:solidFill>
            </a:endParaRPr>
          </a:p>
        </p:txBody>
      </p:sp>
      <p:pic>
        <p:nvPicPr>
          <p:cNvPr id="10" name="Picture 2"/>
          <p:cNvPicPr>
            <a:picLocks noChangeAspect="1" noChangeArrowheads="1"/>
          </p:cNvPicPr>
          <p:nvPr/>
        </p:nvPicPr>
        <p:blipFill>
          <a:blip r:embed="rId3" cstate="email"/>
          <a:srcRect/>
          <a:stretch>
            <a:fillRect/>
          </a:stretch>
        </p:blipFill>
        <p:spPr bwMode="auto">
          <a:xfrm>
            <a:off x="500063" y="1674068"/>
            <a:ext cx="8143875" cy="5067300"/>
          </a:xfrm>
          <a:prstGeom prst="rect">
            <a:avLst/>
          </a:prstGeom>
          <a:noFill/>
          <a:ln w="9525">
            <a:noFill/>
            <a:miter lim="800000"/>
            <a:headEnd/>
            <a:tailEnd/>
          </a:ln>
        </p:spPr>
      </p:pic>
      <p:sp>
        <p:nvSpPr>
          <p:cNvPr id="11" name="Espace réservé du contenu 5"/>
          <p:cNvSpPr>
            <a:spLocks noGrp="1"/>
          </p:cNvSpPr>
          <p:nvPr>
            <p:ph sz="half" idx="4294967295"/>
          </p:nvPr>
        </p:nvSpPr>
        <p:spPr>
          <a:xfrm>
            <a:off x="6328402" y="2123058"/>
            <a:ext cx="1404937" cy="360362"/>
          </a:xfrm>
          <a:noFill/>
          <a:ln>
            <a:noFill/>
          </a:ln>
        </p:spPr>
        <p:txBody>
          <a:bodyPr>
            <a:normAutofit/>
          </a:bodyPr>
          <a:lstStyle/>
          <a:p>
            <a:pPr>
              <a:buNone/>
            </a:pPr>
            <a:r>
              <a:rPr lang="en-US" sz="1200" dirty="0" smtClean="0">
                <a:latin typeface="Arial Narrow" pitchFamily="34" charset="0"/>
              </a:rPr>
              <a:t>Australia</a:t>
            </a:r>
          </a:p>
        </p:txBody>
      </p:sp>
      <p:sp>
        <p:nvSpPr>
          <p:cNvPr id="13" name="Espace réservé du contenu 5"/>
          <p:cNvSpPr>
            <a:spLocks noGrp="1"/>
          </p:cNvSpPr>
          <p:nvPr>
            <p:ph sz="half" idx="4294967295"/>
          </p:nvPr>
        </p:nvSpPr>
        <p:spPr>
          <a:xfrm>
            <a:off x="1474787" y="4405456"/>
            <a:ext cx="3095625" cy="720000"/>
          </a:xfrm>
          <a:noFill/>
          <a:ln>
            <a:noFill/>
          </a:ln>
        </p:spPr>
        <p:txBody>
          <a:bodyPr>
            <a:normAutofit/>
          </a:bodyPr>
          <a:lstStyle/>
          <a:p>
            <a:pPr marL="0" indent="0">
              <a:buNone/>
            </a:pPr>
            <a:r>
              <a:rPr lang="en-US" sz="1200" dirty="0" smtClean="0">
                <a:latin typeface="Arial Narrow" pitchFamily="34" charset="0"/>
              </a:rPr>
              <a:t>Central and</a:t>
            </a:r>
            <a:br>
              <a:rPr lang="en-US" sz="1200" dirty="0" smtClean="0">
                <a:latin typeface="Arial Narrow" pitchFamily="34" charset="0"/>
              </a:rPr>
            </a:br>
            <a:r>
              <a:rPr lang="en-US" sz="1200" dirty="0" smtClean="0">
                <a:latin typeface="Arial Narrow" pitchFamily="34" charset="0"/>
              </a:rPr>
              <a:t>South America</a:t>
            </a:r>
          </a:p>
        </p:txBody>
      </p:sp>
      <p:sp>
        <p:nvSpPr>
          <p:cNvPr id="14" name="Espace réservé du contenu 5"/>
          <p:cNvSpPr>
            <a:spLocks noGrp="1"/>
          </p:cNvSpPr>
          <p:nvPr>
            <p:ph sz="half" idx="4294967295"/>
          </p:nvPr>
        </p:nvSpPr>
        <p:spPr>
          <a:xfrm>
            <a:off x="3894452" y="4405456"/>
            <a:ext cx="2160587" cy="360363"/>
          </a:xfrm>
          <a:noFill/>
          <a:ln>
            <a:noFill/>
          </a:ln>
        </p:spPr>
        <p:txBody>
          <a:bodyPr>
            <a:normAutofit/>
          </a:bodyPr>
          <a:lstStyle/>
          <a:p>
            <a:pPr>
              <a:buNone/>
            </a:pPr>
            <a:r>
              <a:rPr lang="en-US" sz="1200" dirty="0" smtClean="0">
                <a:latin typeface="Arial Narrow" pitchFamily="34" charset="0"/>
              </a:rPr>
              <a:t>Europe (Spain)</a:t>
            </a:r>
          </a:p>
        </p:txBody>
      </p:sp>
      <p:sp>
        <p:nvSpPr>
          <p:cNvPr id="15" name="Espace réservé du contenu 5"/>
          <p:cNvSpPr>
            <a:spLocks noGrp="1"/>
          </p:cNvSpPr>
          <p:nvPr>
            <p:ph sz="half" idx="4294967295"/>
          </p:nvPr>
        </p:nvSpPr>
        <p:spPr>
          <a:xfrm>
            <a:off x="6323881" y="4405456"/>
            <a:ext cx="1800225" cy="360363"/>
          </a:xfrm>
          <a:noFill/>
          <a:ln>
            <a:noFill/>
          </a:ln>
        </p:spPr>
        <p:txBody>
          <a:bodyPr>
            <a:normAutofit/>
          </a:bodyPr>
          <a:lstStyle/>
          <a:p>
            <a:pPr>
              <a:buNone/>
            </a:pPr>
            <a:r>
              <a:rPr lang="en-US" sz="1200" dirty="0" smtClean="0">
                <a:latin typeface="Arial Narrow" pitchFamily="34" charset="0"/>
              </a:rPr>
              <a:t>North America (USA)</a:t>
            </a:r>
          </a:p>
        </p:txBody>
      </p:sp>
      <p:sp>
        <p:nvSpPr>
          <p:cNvPr id="16" name="Espace réservé du contenu 5"/>
          <p:cNvSpPr>
            <a:spLocks noGrp="1"/>
          </p:cNvSpPr>
          <p:nvPr>
            <p:ph sz="half" idx="4294967295"/>
          </p:nvPr>
        </p:nvSpPr>
        <p:spPr>
          <a:xfrm>
            <a:off x="1471053" y="2116193"/>
            <a:ext cx="2880000" cy="720000"/>
          </a:xfrm>
          <a:noFill/>
          <a:ln>
            <a:noFill/>
          </a:ln>
        </p:spPr>
        <p:txBody>
          <a:bodyPr>
            <a:normAutofit/>
          </a:bodyPr>
          <a:lstStyle/>
          <a:p>
            <a:pPr>
              <a:spcBef>
                <a:spcPts val="0"/>
              </a:spcBef>
              <a:buNone/>
            </a:pPr>
            <a:r>
              <a:rPr lang="en-US" sz="1200" dirty="0" smtClean="0">
                <a:latin typeface="Arial Narrow" pitchFamily="34" charset="0"/>
              </a:rPr>
              <a:t>Africa </a:t>
            </a:r>
          </a:p>
          <a:p>
            <a:pPr>
              <a:spcBef>
                <a:spcPts val="0"/>
              </a:spcBef>
              <a:buNone/>
            </a:pPr>
            <a:r>
              <a:rPr lang="en-US" sz="1200" dirty="0" smtClean="0">
                <a:latin typeface="Arial Narrow" pitchFamily="34" charset="0"/>
              </a:rPr>
              <a:t>(Cameroon + DRC)</a:t>
            </a:r>
          </a:p>
        </p:txBody>
      </p:sp>
      <p:sp>
        <p:nvSpPr>
          <p:cNvPr id="17" name="ZoneTexte 16"/>
          <p:cNvSpPr txBox="1"/>
          <p:nvPr/>
        </p:nvSpPr>
        <p:spPr>
          <a:xfrm>
            <a:off x="5748765" y="6464369"/>
            <a:ext cx="2639659" cy="276999"/>
          </a:xfrm>
          <a:prstGeom prst="rect">
            <a:avLst/>
          </a:prstGeom>
          <a:noFill/>
          <a:ln>
            <a:noFill/>
          </a:ln>
        </p:spPr>
        <p:txBody>
          <a:bodyPr wrap="square" rtlCol="0">
            <a:spAutoFit/>
          </a:bodyPr>
          <a:lstStyle/>
          <a:p>
            <a:pPr algn="r"/>
            <a:r>
              <a:rPr lang="en-US" sz="1200" dirty="0" smtClean="0">
                <a:latin typeface="Arial Narrow" pitchFamily="34" charset="0"/>
              </a:rPr>
              <a:t>Stephenson </a:t>
            </a:r>
            <a:r>
              <a:rPr lang="en-US" sz="1200" i="1" dirty="0" smtClean="0">
                <a:latin typeface="Arial Narrow" pitchFamily="34" charset="0"/>
              </a:rPr>
              <a:t>et al</a:t>
            </a:r>
            <a:r>
              <a:rPr lang="en-US" sz="1200" dirty="0" smtClean="0">
                <a:latin typeface="Arial Narrow" pitchFamily="34" charset="0"/>
              </a:rPr>
              <a:t>. 2014 Nature</a:t>
            </a:r>
            <a:endParaRPr lang="en-US" sz="1200" dirty="0">
              <a:latin typeface="Arial Narrow" pitchFamily="34" charset="0"/>
            </a:endParaRPr>
          </a:p>
        </p:txBody>
      </p:sp>
      <p:sp>
        <p:nvSpPr>
          <p:cNvPr id="19" name="Espace réservé du contenu 5"/>
          <p:cNvSpPr>
            <a:spLocks noGrp="1"/>
          </p:cNvSpPr>
          <p:nvPr>
            <p:ph sz="half" idx="4294967295"/>
          </p:nvPr>
        </p:nvSpPr>
        <p:spPr>
          <a:xfrm>
            <a:off x="3907741" y="2126073"/>
            <a:ext cx="1080000" cy="360000"/>
          </a:xfrm>
          <a:noFill/>
          <a:ln>
            <a:noFill/>
          </a:ln>
        </p:spPr>
        <p:txBody>
          <a:bodyPr>
            <a:normAutofit/>
          </a:bodyPr>
          <a:lstStyle/>
          <a:p>
            <a:pPr>
              <a:buNone/>
            </a:pPr>
            <a:r>
              <a:rPr lang="en-US" sz="1200" dirty="0" smtClean="0">
                <a:latin typeface="Arial Narrow" pitchFamily="34" charset="0"/>
              </a:rPr>
              <a:t>Asia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fontScale="90000"/>
          </a:bodyPr>
          <a:lstStyle/>
          <a:p>
            <a:r>
              <a:rPr lang="fr-BE" smtClean="0">
                <a:solidFill>
                  <a:schemeClr val="accent1"/>
                </a:solidFill>
              </a:rPr>
              <a:t>Large </a:t>
            </a:r>
            <a:r>
              <a:rPr lang="fr-BE">
                <a:solidFill>
                  <a:schemeClr val="accent1"/>
                </a:solidFill>
              </a:rPr>
              <a:t>trees</a:t>
            </a:r>
            <a:r>
              <a:rPr lang="fr-BE" smtClean="0">
                <a:solidFill>
                  <a:schemeClr val="accent1"/>
                </a:solidFill>
              </a:rPr>
              <a:t> </a:t>
            </a:r>
            <a:r>
              <a:rPr lang="en-US" smtClean="0">
                <a:solidFill>
                  <a:schemeClr val="accent1"/>
                </a:solidFill>
              </a:rPr>
              <a:t>mortality could drive net biomass change</a:t>
            </a:r>
            <a:endParaRPr lang="fr-BE" dirty="0">
              <a:solidFill>
                <a:schemeClr val="accent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2060847"/>
            <a:ext cx="5342822" cy="416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3707904" y="4941168"/>
            <a:ext cx="2639659" cy="276999"/>
          </a:xfrm>
          <a:prstGeom prst="rect">
            <a:avLst/>
          </a:prstGeom>
          <a:noFill/>
          <a:ln>
            <a:noFill/>
          </a:ln>
        </p:spPr>
        <p:txBody>
          <a:bodyPr wrap="square" rtlCol="0">
            <a:spAutoFit/>
          </a:bodyPr>
          <a:lstStyle/>
          <a:p>
            <a:pPr algn="r"/>
            <a:r>
              <a:rPr lang="en-US" sz="1200" smtClean="0">
                <a:latin typeface="Arial Narrow" pitchFamily="34" charset="0"/>
              </a:rPr>
              <a:t>Rutishauser </a:t>
            </a:r>
            <a:r>
              <a:rPr lang="en-US" sz="1200" i="1" smtClean="0">
                <a:latin typeface="Arial Narrow" pitchFamily="34" charset="0"/>
              </a:rPr>
              <a:t>et </a:t>
            </a:r>
            <a:r>
              <a:rPr lang="en-US" sz="1200" i="1" dirty="0" smtClean="0">
                <a:latin typeface="Arial Narrow" pitchFamily="34" charset="0"/>
              </a:rPr>
              <a:t>al</a:t>
            </a:r>
            <a:r>
              <a:rPr lang="en-US" sz="1200" smtClean="0">
                <a:latin typeface="Arial Narrow" pitchFamily="34" charset="0"/>
              </a:rPr>
              <a:t>. 2010 J. Veg. Sci</a:t>
            </a:r>
            <a:endParaRPr lang="en-US" sz="1200" dirty="0">
              <a:latin typeface="Arial Narrow" pitchFamily="34" charset="0"/>
            </a:endParaRPr>
          </a:p>
        </p:txBody>
      </p:sp>
      <p:sp>
        <p:nvSpPr>
          <p:cNvPr id="20" name="ZoneTexte 19"/>
          <p:cNvSpPr txBox="1"/>
          <p:nvPr/>
        </p:nvSpPr>
        <p:spPr>
          <a:xfrm>
            <a:off x="6527227" y="2708920"/>
            <a:ext cx="2543325"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mtClean="0">
                <a:solidFill>
                  <a:schemeClr val="accent3">
                    <a:lumMod val="75000"/>
                  </a:schemeClr>
                </a:solidFill>
              </a:rPr>
              <a:t>Biomass gains</a:t>
            </a:r>
          </a:p>
          <a:p>
            <a:pPr algn="ctr"/>
            <a:r>
              <a:rPr lang="en-US" smtClean="0">
                <a:solidFill>
                  <a:schemeClr val="accent3">
                    <a:lumMod val="75000"/>
                  </a:schemeClr>
                </a:solidFill>
              </a:rPr>
              <a:t>Tree growth, recruitment</a:t>
            </a:r>
            <a:endParaRPr lang="en-US">
              <a:solidFill>
                <a:schemeClr val="accent3">
                  <a:lumMod val="75000"/>
                </a:schemeClr>
              </a:solidFill>
            </a:endParaRPr>
          </a:p>
        </p:txBody>
      </p:sp>
      <p:sp>
        <p:nvSpPr>
          <p:cNvPr id="21" name="ZoneTexte 20"/>
          <p:cNvSpPr txBox="1"/>
          <p:nvPr/>
        </p:nvSpPr>
        <p:spPr>
          <a:xfrm>
            <a:off x="6984404" y="3822501"/>
            <a:ext cx="1628972"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mtClean="0">
                <a:solidFill>
                  <a:schemeClr val="tx1"/>
                </a:solidFill>
              </a:rPr>
              <a:t>Biomass losses</a:t>
            </a:r>
          </a:p>
          <a:p>
            <a:pPr algn="ctr"/>
            <a:r>
              <a:rPr lang="en-US" smtClean="0">
                <a:solidFill>
                  <a:schemeClr val="tx1"/>
                </a:solidFill>
              </a:rPr>
              <a:t>Tree mortality</a:t>
            </a:r>
            <a:endParaRPr lang="en-US">
              <a:solidFill>
                <a:schemeClr val="tx1"/>
              </a:solidFill>
            </a:endParaRPr>
          </a:p>
        </p:txBody>
      </p:sp>
      <p:sp>
        <p:nvSpPr>
          <p:cNvPr id="2" name="Rectangle à coins arrondis 1"/>
          <p:cNvSpPr/>
          <p:nvPr/>
        </p:nvSpPr>
        <p:spPr>
          <a:xfrm>
            <a:off x="179512" y="5661248"/>
            <a:ext cx="2520280" cy="86409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mtClean="0"/>
              <a:t>Mainly due to mortality in large trees</a:t>
            </a:r>
            <a:endParaRPr lang="en-US"/>
          </a:p>
        </p:txBody>
      </p:sp>
      <p:cxnSp>
        <p:nvCxnSpPr>
          <p:cNvPr id="4" name="Connecteur droit avec flèche 3"/>
          <p:cNvCxnSpPr/>
          <p:nvPr/>
        </p:nvCxnSpPr>
        <p:spPr>
          <a:xfrm flipV="1">
            <a:off x="2195736" y="4653136"/>
            <a:ext cx="1008112" cy="10081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5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 y="274638"/>
            <a:ext cx="6491064" cy="1143000"/>
          </a:xfrm>
        </p:spPr>
        <p:txBody>
          <a:bodyPr>
            <a:normAutofit fontScale="90000"/>
          </a:bodyPr>
          <a:lstStyle/>
          <a:p>
            <a:r>
              <a:rPr lang="en-GB" b="1" smtClean="0">
                <a:solidFill>
                  <a:srgbClr val="474747"/>
                </a:solidFill>
              </a:rPr>
              <a:t>The productive role of large trees at the forest scale</a:t>
            </a:r>
            <a:endParaRPr lang="en-US" b="1" dirty="0" smtClean="0">
              <a:solidFill>
                <a:srgbClr val="474747"/>
              </a:solidFill>
            </a:endParaRPr>
          </a:p>
        </p:txBody>
      </p:sp>
      <p:sp>
        <p:nvSpPr>
          <p:cNvPr id="3" name="Espace réservé du contenu 2"/>
          <p:cNvSpPr>
            <a:spLocks noGrp="1"/>
          </p:cNvSpPr>
          <p:nvPr>
            <p:ph idx="1"/>
          </p:nvPr>
        </p:nvSpPr>
        <p:spPr>
          <a:xfrm>
            <a:off x="457200" y="1600200"/>
            <a:ext cx="6203032" cy="5069160"/>
          </a:xfrm>
          <a:solidFill>
            <a:schemeClr val="bg1">
              <a:alpha val="41000"/>
            </a:schemeClr>
          </a:solidFill>
        </p:spPr>
        <p:txBody>
          <a:bodyPr>
            <a:normAutofit fontScale="92500" lnSpcReduction="20000"/>
          </a:bodyPr>
          <a:lstStyle/>
          <a:p>
            <a:endParaRPr lang="en-US" dirty="0" smtClean="0"/>
          </a:p>
          <a:p>
            <a:r>
              <a:rPr lang="en-US" dirty="0" smtClean="0"/>
              <a:t>A crucial question</a:t>
            </a:r>
          </a:p>
          <a:p>
            <a:pPr lvl="1"/>
            <a:r>
              <a:rPr lang="en-US" dirty="0" smtClean="0"/>
              <a:t>Carbon cycle and climate mitigation</a:t>
            </a:r>
          </a:p>
          <a:p>
            <a:pPr lvl="1"/>
            <a:r>
              <a:rPr lang="en-US" dirty="0" smtClean="0"/>
              <a:t>Forest management</a:t>
            </a:r>
          </a:p>
          <a:p>
            <a:pPr lvl="1"/>
            <a:r>
              <a:rPr lang="en-US" smtClean="0"/>
              <a:t>Conservation</a:t>
            </a:r>
          </a:p>
          <a:p>
            <a:pPr marL="457200" lvl="1" indent="0">
              <a:buNone/>
            </a:pPr>
            <a:endParaRPr lang="en-US" dirty="0" smtClean="0"/>
          </a:p>
          <a:p>
            <a:r>
              <a:rPr lang="en-US" dirty="0" smtClean="0"/>
              <a:t>A large variety of point of views</a:t>
            </a:r>
          </a:p>
          <a:p>
            <a:pPr lvl="1"/>
            <a:r>
              <a:rPr lang="en-US" dirty="0" smtClean="0"/>
              <a:t>Observation scale</a:t>
            </a:r>
          </a:p>
          <a:p>
            <a:pPr lvl="1"/>
            <a:r>
              <a:rPr lang="en-US" dirty="0" smtClean="0"/>
              <a:t>Ecology and </a:t>
            </a:r>
            <a:r>
              <a:rPr lang="en-US" smtClean="0"/>
              <a:t>Forest Sciences</a:t>
            </a:r>
          </a:p>
          <a:p>
            <a:pPr marL="457200" lvl="1" indent="0">
              <a:buNone/>
            </a:pPr>
            <a:endParaRPr lang="en-US" smtClean="0"/>
          </a:p>
          <a:p>
            <a:r>
              <a:rPr lang="en-US" smtClean="0"/>
              <a:t>Interactions of processes operating at tree and stand levels</a:t>
            </a:r>
            <a:endParaRPr lang="en-US"/>
          </a:p>
          <a:p>
            <a:pPr marL="457200" lvl="1" indent="0">
              <a:buNone/>
            </a:pPr>
            <a:endParaRPr lang="en-US" smtClean="0"/>
          </a:p>
        </p:txBody>
      </p:sp>
      <p:pic>
        <p:nvPicPr>
          <p:cNvPr id="2050" name="Picture 2" descr="D:\photo\Photos pour Gauthier\Grume_JLD.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4534"/>
          <a:stretch/>
        </p:blipFill>
        <p:spPr bwMode="auto">
          <a:xfrm>
            <a:off x="6785708" y="0"/>
            <a:ext cx="2358292" cy="18546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photo\Photos pour Gauthier\Bois_mort_C_SFID_011210_JLD (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785708" y="1772816"/>
            <a:ext cx="2358292" cy="16615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photo\Photos pour Gauthier\Abattage_contrôlé_Jeanmart.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18373"/>
          <a:stretch/>
        </p:blipFill>
        <p:spPr bwMode="auto">
          <a:xfrm>
            <a:off x="6785707" y="4941168"/>
            <a:ext cx="2358293" cy="192606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photo\Photos pour Gauthier\Acajou_Meunier.JP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6785708" y="3434319"/>
            <a:ext cx="2358292" cy="157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911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b="1" smtClean="0">
                <a:solidFill>
                  <a:srgbClr val="474747"/>
                </a:solidFill>
              </a:rPr>
              <a:t>Research question and hypotheses</a:t>
            </a:r>
            <a:endParaRPr lang="en-US" b="1" dirty="0" smtClean="0">
              <a:solidFill>
                <a:srgbClr val="474747"/>
              </a:solidFill>
            </a:endParaRPr>
          </a:p>
        </p:txBody>
      </p:sp>
      <p:sp>
        <p:nvSpPr>
          <p:cNvPr id="3" name="Espace réservé du contenu 2"/>
          <p:cNvSpPr>
            <a:spLocks noGrp="1"/>
          </p:cNvSpPr>
          <p:nvPr>
            <p:ph idx="1"/>
          </p:nvPr>
        </p:nvSpPr>
        <p:spPr>
          <a:xfrm>
            <a:off x="457200" y="1600200"/>
            <a:ext cx="8229600" cy="4853136"/>
          </a:xfrm>
        </p:spPr>
        <p:txBody>
          <a:bodyPr>
            <a:normAutofit/>
          </a:bodyPr>
          <a:lstStyle/>
          <a:p>
            <a:pPr marL="0" indent="0">
              <a:buNone/>
            </a:pPr>
            <a:r>
              <a:rPr lang="en-US" smtClean="0"/>
              <a:t>Clarify </a:t>
            </a:r>
            <a:r>
              <a:rPr lang="en-US"/>
              <a:t>the relative role of large trees in biomass production at the stand level in complex </a:t>
            </a:r>
            <a:r>
              <a:rPr lang="en-US" smtClean="0"/>
              <a:t>forest </a:t>
            </a: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9852" y="3501006"/>
            <a:ext cx="2608572" cy="2837143"/>
          </a:xfrm>
          <a:prstGeom prst="rect">
            <a:avLst/>
          </a:prstGeom>
        </p:spPr>
      </p:pic>
      <p:pic>
        <p:nvPicPr>
          <p:cNvPr id="10" name="Imag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6176" y="3501007"/>
            <a:ext cx="2608572" cy="2837143"/>
          </a:xfrm>
          <a:prstGeom prst="rect">
            <a:avLst/>
          </a:prstGeom>
        </p:spPr>
      </p:pic>
      <p:grpSp>
        <p:nvGrpSpPr>
          <p:cNvPr id="7" name="Groupe 6"/>
          <p:cNvGrpSpPr/>
          <p:nvPr/>
        </p:nvGrpSpPr>
        <p:grpSpPr>
          <a:xfrm>
            <a:off x="323528" y="3501007"/>
            <a:ext cx="2624224" cy="2837143"/>
            <a:chOff x="323528" y="3501007"/>
            <a:chExt cx="2624224" cy="2837143"/>
          </a:xfrm>
        </p:grpSpPr>
        <p:pic>
          <p:nvPicPr>
            <p:cNvPr id="11" name="Imag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528" y="3501007"/>
              <a:ext cx="2608572" cy="2837143"/>
            </a:xfrm>
            <a:prstGeom prst="rect">
              <a:avLst/>
            </a:prstGeom>
          </p:spPr>
        </p:pic>
        <p:sp>
          <p:nvSpPr>
            <p:cNvPr id="4" name="ZoneTexte 3"/>
            <p:cNvSpPr txBox="1"/>
            <p:nvPr/>
          </p:nvSpPr>
          <p:spPr>
            <a:xfrm>
              <a:off x="1283514" y="4006225"/>
              <a:ext cx="1664238" cy="600164"/>
            </a:xfrm>
            <a:prstGeom prst="rect">
              <a:avLst/>
            </a:prstGeom>
            <a:noFill/>
          </p:spPr>
          <p:txBody>
            <a:bodyPr wrap="none" rtlCol="0">
              <a:spAutoFit/>
            </a:bodyPr>
            <a:lstStyle/>
            <a:p>
              <a:r>
                <a:rPr lang="en-US" sz="1100" smtClean="0">
                  <a:solidFill>
                    <a:schemeClr val="accent1"/>
                  </a:solidFill>
                </a:rPr>
                <a:t>Sum of the biomass gains </a:t>
              </a:r>
            </a:p>
            <a:p>
              <a:r>
                <a:rPr lang="en-US" sz="1100" smtClean="0">
                  <a:solidFill>
                    <a:schemeClr val="accent1"/>
                  </a:solidFill>
                </a:rPr>
                <a:t>of every small trees </a:t>
              </a:r>
            </a:p>
            <a:p>
              <a:r>
                <a:rPr lang="en-US" sz="1100" smtClean="0">
                  <a:solidFill>
                    <a:schemeClr val="accent1"/>
                  </a:solidFill>
                </a:rPr>
                <a:t>per area unit</a:t>
              </a:r>
              <a:endParaRPr lang="en-US" sz="1100">
                <a:solidFill>
                  <a:schemeClr val="accent1"/>
                </a:solidFill>
              </a:endParaRPr>
            </a:p>
          </p:txBody>
        </p:sp>
        <p:cxnSp>
          <p:nvCxnSpPr>
            <p:cNvPr id="6" name="Connecteur en angle 5"/>
            <p:cNvCxnSpPr>
              <a:stCxn id="4" idx="1"/>
            </p:cNvCxnSpPr>
            <p:nvPr/>
          </p:nvCxnSpPr>
          <p:spPr>
            <a:xfrm rot="10800000" flipV="1">
              <a:off x="1187624" y="4306307"/>
              <a:ext cx="95890" cy="13080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582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smtClean="0"/>
              <a:t>MATERIAL &amp; METHODS</a:t>
            </a:r>
            <a:endParaRPr lang="en-US" dirty="0"/>
          </a:p>
        </p:txBody>
      </p:sp>
      <p:sp>
        <p:nvSpPr>
          <p:cNvPr id="5" name="Espace réservé du texte 4"/>
          <p:cNvSpPr>
            <a:spLocks noGrp="1"/>
          </p:cNvSpPr>
          <p:nvPr>
            <p:ph type="body" idx="1"/>
          </p:nvPr>
        </p:nvSpPr>
        <p:spPr/>
        <p:txBody>
          <a:bodyPr/>
          <a:lstStyle/>
          <a:p>
            <a:r>
              <a:rPr lang="en-US" dirty="0" smtClean="0"/>
              <a:t>The </a:t>
            </a:r>
            <a:r>
              <a:rPr lang="en-US" dirty="0" err="1" smtClean="0"/>
              <a:t>M’baïki</a:t>
            </a:r>
            <a:r>
              <a:rPr lang="en-US" dirty="0" smtClean="0"/>
              <a:t> long-term silvicultural experiment</a:t>
            </a:r>
            <a:br>
              <a:rPr lang="en-US" dirty="0" smtClean="0"/>
            </a:br>
            <a:r>
              <a:rPr lang="en-US" dirty="0" smtClean="0"/>
              <a:t>Study species and plots</a:t>
            </a:r>
            <a:r>
              <a:rPr lang="en-US" smtClean="0"/>
              <a:t/>
            </a:r>
            <a:br>
              <a:rPr lang="en-US" smtClean="0"/>
            </a:br>
            <a:r>
              <a:rPr lang="en-US" smtClean="0"/>
              <a:t>Computing biomass gains and losses at the 4-ha plot </a:t>
            </a:r>
            <a:r>
              <a:rPr lang="en-US" dirty="0" smtClean="0"/>
              <a:t>scale </a:t>
            </a:r>
            <a:endParaRPr lang="en-US" dirty="0"/>
          </a:p>
        </p:txBody>
      </p:sp>
      <p:pic>
        <p:nvPicPr>
          <p:cNvPr id="6" name="Picture 8" descr="DSC03775.JPG"/>
          <p:cNvPicPr>
            <a:picLocks noChangeAspect="1"/>
          </p:cNvPicPr>
          <p:nvPr/>
        </p:nvPicPr>
        <p:blipFill>
          <a:blip r:embed="rId3" cstate="email"/>
          <a:stretch>
            <a:fillRect/>
          </a:stretch>
        </p:blipFill>
        <p:spPr>
          <a:xfrm>
            <a:off x="5148064" y="900573"/>
            <a:ext cx="3168352" cy="2112232"/>
          </a:xfrm>
          <a:prstGeom prst="rect">
            <a:avLst/>
          </a:prstGeom>
        </p:spPr>
      </p:pic>
      <p:pic>
        <p:nvPicPr>
          <p:cNvPr id="10" name="Picture 8" descr="DSC02289.JPG"/>
          <p:cNvPicPr>
            <a:picLocks noChangeAspect="1"/>
          </p:cNvPicPr>
          <p:nvPr/>
        </p:nvPicPr>
        <p:blipFill>
          <a:blip r:embed="rId4" cstate="email"/>
          <a:stretch>
            <a:fillRect/>
          </a:stretch>
        </p:blipFill>
        <p:spPr>
          <a:xfrm>
            <a:off x="827584" y="902063"/>
            <a:ext cx="3117552" cy="2078368"/>
          </a:xfrm>
          <a:prstGeom prst="rect">
            <a:avLst/>
          </a:prstGeom>
        </p:spPr>
      </p:pic>
    </p:spTree>
    <p:extLst>
      <p:ext uri="{BB962C8B-B14F-4D97-AF65-F5344CB8AC3E}">
        <p14:creationId xmlns:p14="http://schemas.microsoft.com/office/powerpoint/2010/main" val="1477496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chemeClr val="accent1"/>
                </a:solidFill>
              </a:rPr>
              <a:t>The </a:t>
            </a:r>
            <a:r>
              <a:rPr lang="en-US" dirty="0" err="1" smtClean="0">
                <a:solidFill>
                  <a:schemeClr val="accent1"/>
                </a:solidFill>
              </a:rPr>
              <a:t>M’baïki</a:t>
            </a:r>
            <a:r>
              <a:rPr lang="fr-BE" dirty="0" smtClean="0">
                <a:solidFill>
                  <a:schemeClr val="accent1"/>
                </a:solidFill>
              </a:rPr>
              <a:t> site</a:t>
            </a:r>
            <a:endParaRPr lang="fr-BE" dirty="0">
              <a:solidFill>
                <a:schemeClr val="accent1"/>
              </a:solidFill>
            </a:endParaRPr>
          </a:p>
        </p:txBody>
      </p:sp>
      <p:sp>
        <p:nvSpPr>
          <p:cNvPr id="3" name="Espace réservé du contenu 2"/>
          <p:cNvSpPr>
            <a:spLocks noGrp="1"/>
          </p:cNvSpPr>
          <p:nvPr>
            <p:ph idx="1"/>
          </p:nvPr>
        </p:nvSpPr>
        <p:spPr/>
        <p:txBody>
          <a:bodyPr>
            <a:normAutofit/>
          </a:bodyPr>
          <a:lstStyle/>
          <a:p>
            <a:pPr marL="0" indent="0">
              <a:buNone/>
            </a:pPr>
            <a:r>
              <a:rPr lang="en-US" sz="1800" b="1" smtClean="0"/>
              <a:t>Location : </a:t>
            </a:r>
            <a:r>
              <a:rPr lang="en-US" sz="1800" smtClean="0"/>
              <a:t>Central African Republic</a:t>
            </a:r>
          </a:p>
          <a:p>
            <a:pPr marL="0" indent="0">
              <a:buNone/>
            </a:pPr>
            <a:endParaRPr lang="en-US" sz="1800" dirty="0" smtClean="0"/>
          </a:p>
          <a:p>
            <a:pPr marL="0" indent="0">
              <a:buNone/>
            </a:pPr>
            <a:r>
              <a:rPr lang="en-US" sz="1800" b="1" smtClean="0"/>
              <a:t>Permanent </a:t>
            </a:r>
            <a:r>
              <a:rPr lang="en-US" sz="1800" b="1" dirty="0" smtClean="0"/>
              <a:t>sampling plots</a:t>
            </a:r>
          </a:p>
          <a:p>
            <a:pPr marL="0" indent="0">
              <a:buNone/>
            </a:pPr>
            <a:r>
              <a:rPr lang="en-US" sz="1800" dirty="0" smtClean="0"/>
              <a:t>10 plots (4-ha) established in 1982</a:t>
            </a:r>
          </a:p>
          <a:p>
            <a:pPr marL="0" indent="0">
              <a:buNone/>
            </a:pPr>
            <a:r>
              <a:rPr lang="en-US" sz="1800" dirty="0" smtClean="0"/>
              <a:t>All trees (dbh≥10cm) marked, </a:t>
            </a:r>
            <a:br>
              <a:rPr lang="en-US" sz="1800" dirty="0" smtClean="0"/>
            </a:br>
            <a:r>
              <a:rPr lang="en-US" sz="1800" dirty="0" smtClean="0"/>
              <a:t>geo-referenced and identified</a:t>
            </a:r>
          </a:p>
          <a:p>
            <a:pPr marL="0" indent="0">
              <a:buNone/>
            </a:pPr>
            <a:endParaRPr lang="en-US" sz="1800" b="1" dirty="0" smtClean="0"/>
          </a:p>
          <a:p>
            <a:pPr marL="0" indent="0">
              <a:buNone/>
            </a:pPr>
            <a:r>
              <a:rPr lang="en-US" sz="1800" b="1" dirty="0" smtClean="0"/>
              <a:t>Silvicultural treatments</a:t>
            </a:r>
            <a:br>
              <a:rPr lang="en-US" sz="1800" b="1" dirty="0" smtClean="0"/>
            </a:br>
            <a:r>
              <a:rPr lang="en-US" sz="1800" dirty="0" smtClean="0"/>
              <a:t>Control plots (3×4 ha)</a:t>
            </a:r>
          </a:p>
          <a:p>
            <a:pPr marL="0" indent="0">
              <a:buNone/>
            </a:pPr>
            <a:r>
              <a:rPr lang="en-US" sz="1800" smtClean="0"/>
              <a:t>logged plots (3×4 </a:t>
            </a:r>
            <a:r>
              <a:rPr lang="en-US" sz="1800" dirty="0" smtClean="0"/>
              <a:t>ha) between 1984 and 1985 </a:t>
            </a:r>
          </a:p>
          <a:p>
            <a:pPr marL="0" indent="0">
              <a:buNone/>
            </a:pPr>
            <a:r>
              <a:rPr lang="en-US" sz="1800" smtClean="0"/>
              <a:t>Logged and thinned </a:t>
            </a:r>
            <a:r>
              <a:rPr lang="en-US" sz="1800" dirty="0" smtClean="0"/>
              <a:t>plots (4×4 ha) </a:t>
            </a:r>
            <a:r>
              <a:rPr lang="en-US" sz="1800" smtClean="0"/>
              <a:t>between 1984 </a:t>
            </a:r>
            <a:r>
              <a:rPr lang="en-US" sz="1800" dirty="0" smtClean="0"/>
              <a:t>and 1987</a:t>
            </a:r>
            <a:endParaRPr lang="fr-BE" sz="1800" dirty="0"/>
          </a:p>
        </p:txBody>
      </p:sp>
      <p:pic>
        <p:nvPicPr>
          <p:cNvPr id="10" name="Picture 12" descr="DSC03746.JPG"/>
          <p:cNvPicPr>
            <a:picLocks noChangeAspect="1"/>
          </p:cNvPicPr>
          <p:nvPr/>
        </p:nvPicPr>
        <p:blipFill>
          <a:blip r:embed="rId3" cstate="email"/>
          <a:stretch>
            <a:fillRect/>
          </a:stretch>
        </p:blipFill>
        <p:spPr>
          <a:xfrm>
            <a:off x="100800" y="5295002"/>
            <a:ext cx="2160000" cy="1440000"/>
          </a:xfrm>
          <a:prstGeom prst="rect">
            <a:avLst/>
          </a:prstGeom>
          <a:ln>
            <a:noFill/>
          </a:ln>
        </p:spPr>
      </p:pic>
      <p:pic>
        <p:nvPicPr>
          <p:cNvPr id="11" name="Picture 15" descr="DSC03750.JPG"/>
          <p:cNvPicPr>
            <a:picLocks noChangeAspect="1"/>
          </p:cNvPicPr>
          <p:nvPr/>
        </p:nvPicPr>
        <p:blipFill>
          <a:blip r:embed="rId4" cstate="email"/>
          <a:stretch>
            <a:fillRect/>
          </a:stretch>
        </p:blipFill>
        <p:spPr>
          <a:xfrm>
            <a:off x="2361600" y="5295002"/>
            <a:ext cx="2160000" cy="1440000"/>
          </a:xfrm>
          <a:prstGeom prst="rect">
            <a:avLst/>
          </a:prstGeom>
          <a:ln>
            <a:noFill/>
          </a:ln>
        </p:spPr>
      </p:pic>
      <p:pic>
        <p:nvPicPr>
          <p:cNvPr id="12" name="Picture 10" descr="DSC03774.JPG"/>
          <p:cNvPicPr>
            <a:picLocks noChangeAspect="1"/>
          </p:cNvPicPr>
          <p:nvPr/>
        </p:nvPicPr>
        <p:blipFill>
          <a:blip r:embed="rId5" cstate="email"/>
          <a:stretch>
            <a:fillRect/>
          </a:stretch>
        </p:blipFill>
        <p:spPr>
          <a:xfrm>
            <a:off x="4622400" y="5295002"/>
            <a:ext cx="2160000" cy="1440000"/>
          </a:xfrm>
          <a:prstGeom prst="rect">
            <a:avLst/>
          </a:prstGeom>
          <a:ln>
            <a:noFill/>
          </a:ln>
        </p:spPr>
      </p:pic>
      <p:pic>
        <p:nvPicPr>
          <p:cNvPr id="13" name="Picture 18" descr="DSC03762.JPG"/>
          <p:cNvPicPr>
            <a:picLocks noChangeAspect="1"/>
          </p:cNvPicPr>
          <p:nvPr/>
        </p:nvPicPr>
        <p:blipFill>
          <a:blip r:embed="rId6" cstate="email"/>
          <a:stretch>
            <a:fillRect/>
          </a:stretch>
        </p:blipFill>
        <p:spPr>
          <a:xfrm>
            <a:off x="6883200" y="5295002"/>
            <a:ext cx="2160000" cy="1440000"/>
          </a:xfrm>
          <a:prstGeom prst="rect">
            <a:avLst/>
          </a:prstGeom>
          <a:ln>
            <a:noFill/>
          </a:ln>
        </p:spPr>
      </p:pic>
      <p:pic>
        <p:nvPicPr>
          <p:cNvPr id="1026"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38303" y="1556792"/>
            <a:ext cx="4169351" cy="268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solidFill>
                  <a:schemeClr val="accent1"/>
                </a:solidFill>
              </a:rPr>
              <a:t>Data selection</a:t>
            </a:r>
            <a:endParaRPr lang="en-US" dirty="0">
              <a:solidFill>
                <a:schemeClr val="accent1"/>
              </a:solidFill>
            </a:endParaRPr>
          </a:p>
        </p:txBody>
      </p:sp>
      <p:sp>
        <p:nvSpPr>
          <p:cNvPr id="3" name="Espace réservé du contenu 2"/>
          <p:cNvSpPr>
            <a:spLocks noGrp="1"/>
          </p:cNvSpPr>
          <p:nvPr>
            <p:ph idx="1"/>
          </p:nvPr>
        </p:nvSpPr>
        <p:spPr>
          <a:xfrm>
            <a:off x="457200" y="1412776"/>
            <a:ext cx="8229600" cy="1728191"/>
          </a:xfrm>
        </p:spPr>
        <p:txBody>
          <a:bodyPr>
            <a:normAutofit fontScale="47500" lnSpcReduction="20000"/>
          </a:bodyPr>
          <a:lstStyle/>
          <a:p>
            <a:r>
              <a:rPr lang="en-US" sz="3800" smtClean="0"/>
              <a:t>1992 – 2012 period</a:t>
            </a:r>
          </a:p>
          <a:p>
            <a:r>
              <a:rPr lang="en-US" sz="3800"/>
              <a:t>A total of 29,729 trees of 225 taxa including 200 species, 151 genera and 54 </a:t>
            </a:r>
            <a:r>
              <a:rPr lang="en-US" sz="3800" smtClean="0"/>
              <a:t>families</a:t>
            </a:r>
          </a:p>
          <a:p>
            <a:r>
              <a:rPr lang="en-US" sz="3800" smtClean="0"/>
              <a:t>Eg. </a:t>
            </a:r>
            <a:r>
              <a:rPr lang="en-US" sz="3800" i="1"/>
              <a:t>Entandophragma cylindricum </a:t>
            </a:r>
            <a:r>
              <a:rPr lang="en-US" sz="3800"/>
              <a:t>(12.4 % of AGB in large trees in 1992), </a:t>
            </a:r>
            <a:r>
              <a:rPr lang="en-US" sz="3800" i="1"/>
              <a:t>Triplochiton scleroxylon </a:t>
            </a:r>
            <a:r>
              <a:rPr lang="en-US" sz="3800"/>
              <a:t>(9.4%), </a:t>
            </a:r>
            <a:r>
              <a:rPr lang="en-US" sz="3800" i="1"/>
              <a:t>Terminalia superba </a:t>
            </a:r>
            <a:r>
              <a:rPr lang="en-US" sz="3800"/>
              <a:t>(7.3%), </a:t>
            </a:r>
            <a:r>
              <a:rPr lang="en-US" sz="3800" i="1"/>
              <a:t>Manilkara mabokeensis </a:t>
            </a:r>
            <a:r>
              <a:rPr lang="en-US" sz="3800"/>
              <a:t>(7.2%) and </a:t>
            </a:r>
            <a:r>
              <a:rPr lang="en-US" sz="3800" i="1"/>
              <a:t>Petersianthus macrocarpus </a:t>
            </a:r>
            <a:r>
              <a:rPr lang="en-US" sz="3800"/>
              <a:t>(5.0%).</a:t>
            </a:r>
          </a:p>
          <a:p>
            <a:endParaRPr lang="en-US" smtClean="0"/>
          </a:p>
        </p:txBody>
      </p:sp>
      <p:sp>
        <p:nvSpPr>
          <p:cNvPr id="5" name="Espace réservé du contenu 13"/>
          <p:cNvSpPr txBox="1">
            <a:spLocks/>
          </p:cNvSpPr>
          <p:nvPr/>
        </p:nvSpPr>
        <p:spPr>
          <a:xfrm>
            <a:off x="2231488" y="6201368"/>
            <a:ext cx="2268000" cy="540000"/>
          </a:xfrm>
          <a:prstGeom prst="rect">
            <a:avLst/>
          </a:prstGeom>
        </p:spPr>
        <p:txBody>
          <a:bodyPr/>
          <a:lstStyle/>
          <a:p>
            <a:pPr marL="0" marR="0" lvl="0" indent="0" algn="ctr" defTabSz="914400" rtl="0" eaLnBrk="1" fontAlgn="auto" latinLnBrk="0" hangingPunct="1">
              <a:lnSpc>
                <a:spcPct val="100000"/>
              </a:lnSpc>
              <a:spcBef>
                <a:spcPts val="0"/>
              </a:spcBef>
              <a:buClrTx/>
              <a:buSzTx/>
              <a:buFont typeface="Arial" pitchFamily="34" charset="0"/>
              <a:buNone/>
              <a:tabLst/>
              <a:defRPr/>
            </a:pPr>
            <a:r>
              <a:rPr kumimoji="0" lang="fr-BE" sz="1600" b="0" i="1" u="none" strike="noStrike" kern="1200" cap="none" spc="0" normalizeH="0" baseline="0" noProof="0" dirty="0" err="1" smtClean="0">
                <a:ln>
                  <a:noFill/>
                </a:ln>
                <a:uLnTx/>
                <a:uFillTx/>
                <a:latin typeface="Arial Narrow" pitchFamily="34" charset="0"/>
                <a:ea typeface="+mn-ea"/>
                <a:cs typeface="+mn-cs"/>
              </a:rPr>
              <a:t>Triplochiton</a:t>
            </a:r>
            <a:r>
              <a:rPr kumimoji="0" lang="fr-BE" sz="1600" b="0" i="1" u="none" strike="noStrike" kern="1200" cap="none" spc="0" normalizeH="0" baseline="0" noProof="0" dirty="0" smtClean="0">
                <a:ln>
                  <a:noFill/>
                </a:ln>
                <a:uLnTx/>
                <a:uFillTx/>
                <a:latin typeface="Arial Narrow" pitchFamily="34" charset="0"/>
                <a:ea typeface="+mn-ea"/>
                <a:cs typeface="+mn-cs"/>
              </a:rPr>
              <a:t> </a:t>
            </a:r>
            <a:r>
              <a:rPr kumimoji="0" lang="fr-BE" sz="1600" b="0" i="1" u="none" strike="noStrike" kern="1200" cap="none" spc="0" normalizeH="0" baseline="0" noProof="0" dirty="0" err="1" smtClean="0">
                <a:ln>
                  <a:noFill/>
                </a:ln>
                <a:uLnTx/>
                <a:uFillTx/>
                <a:latin typeface="Arial Narrow" pitchFamily="34" charset="0"/>
                <a:ea typeface="+mn-ea"/>
                <a:cs typeface="+mn-cs"/>
              </a:rPr>
              <a:t>scleroxylon</a:t>
            </a:r>
            <a:r>
              <a:rPr kumimoji="0" lang="fr-BE" sz="1600" b="0" i="0" u="none" strike="noStrike" kern="1200" cap="none" spc="0" normalizeH="0" baseline="0" noProof="0" dirty="0" smtClean="0">
                <a:ln>
                  <a:noFill/>
                </a:ln>
                <a:uLnTx/>
                <a:uFillTx/>
                <a:latin typeface="Arial Narrow" pitchFamily="34" charset="0"/>
                <a:ea typeface="+mn-ea"/>
                <a:cs typeface="+mn-cs"/>
              </a:rPr>
              <a:t/>
            </a:r>
            <a:br>
              <a:rPr kumimoji="0" lang="fr-BE" sz="1600" b="0" i="0" u="none" strike="noStrike" kern="1200" cap="none" spc="0" normalizeH="0" baseline="0" noProof="0" dirty="0" smtClean="0">
                <a:ln>
                  <a:noFill/>
                </a:ln>
                <a:uLnTx/>
                <a:uFillTx/>
                <a:latin typeface="Arial Narrow" pitchFamily="34" charset="0"/>
                <a:ea typeface="+mn-ea"/>
                <a:cs typeface="+mn-cs"/>
              </a:rPr>
            </a:br>
            <a:r>
              <a:rPr kumimoji="0" lang="fr-BE" sz="1600" b="0" i="0" u="none" strike="noStrike" kern="1200" cap="none" spc="0" normalizeH="0" baseline="0" noProof="0" dirty="0" smtClean="0">
                <a:ln>
                  <a:noFill/>
                </a:ln>
                <a:uLnTx/>
                <a:uFillTx/>
                <a:latin typeface="Arial Narrow" pitchFamily="34" charset="0"/>
                <a:ea typeface="+mn-ea"/>
                <a:cs typeface="+mn-cs"/>
              </a:rPr>
              <a:t>(</a:t>
            </a:r>
            <a:r>
              <a:rPr kumimoji="0" lang="fr-BE" sz="1600" b="0" i="0" u="none" strike="noStrike" kern="1200" cap="none" spc="0" normalizeH="0" baseline="0" noProof="0" dirty="0" err="1" smtClean="0">
                <a:ln>
                  <a:noFill/>
                </a:ln>
                <a:uLnTx/>
                <a:uFillTx/>
                <a:latin typeface="Arial Narrow" pitchFamily="34" charset="0"/>
                <a:ea typeface="+mn-ea"/>
                <a:cs typeface="+mn-cs"/>
              </a:rPr>
              <a:t>Sterculiaceae</a:t>
            </a:r>
            <a:r>
              <a:rPr kumimoji="0" lang="fr-BE" sz="1600" b="0" i="0" u="none" strike="noStrike" kern="1200" cap="none" spc="0" normalizeH="0" baseline="0" noProof="0" dirty="0" smtClean="0">
                <a:ln>
                  <a:noFill/>
                </a:ln>
                <a:uLnTx/>
                <a:uFillTx/>
                <a:latin typeface="Arial Narrow" pitchFamily="34" charset="0"/>
                <a:ea typeface="+mn-ea"/>
                <a:cs typeface="+mn-cs"/>
              </a:rPr>
              <a:t>)</a:t>
            </a:r>
          </a:p>
        </p:txBody>
      </p:sp>
      <p:pic>
        <p:nvPicPr>
          <p:cNvPr id="4" name="Picture 7" descr="7"/>
          <p:cNvPicPr>
            <a:picLocks noChangeAspect="1" noChangeArrowheads="1"/>
          </p:cNvPicPr>
          <p:nvPr/>
        </p:nvPicPr>
        <p:blipFill>
          <a:blip r:embed="rId3" cstate="email"/>
          <a:srcRect/>
          <a:stretch>
            <a:fillRect/>
          </a:stretch>
        </p:blipFill>
        <p:spPr bwMode="auto">
          <a:xfrm>
            <a:off x="2552432" y="3315111"/>
            <a:ext cx="1983312" cy="2880000"/>
          </a:xfrm>
          <a:prstGeom prst="rect">
            <a:avLst/>
          </a:prstGeom>
          <a:noFill/>
        </p:spPr>
      </p:pic>
      <p:sp>
        <p:nvSpPr>
          <p:cNvPr id="19" name="Espace réservé du contenu 13"/>
          <p:cNvSpPr txBox="1">
            <a:spLocks/>
          </p:cNvSpPr>
          <p:nvPr/>
        </p:nvSpPr>
        <p:spPr>
          <a:xfrm>
            <a:off x="179512" y="6201368"/>
            <a:ext cx="2268000" cy="540000"/>
          </a:xfrm>
          <a:prstGeom prst="rect">
            <a:avLst/>
          </a:prstGeom>
        </p:spPr>
        <p:txBody>
          <a:bodyPr/>
          <a:lstStyle/>
          <a:p>
            <a:pPr marL="0" marR="0" lvl="0" indent="0" algn="ctr" defTabSz="914400" rtl="0" eaLnBrk="1" fontAlgn="auto" latinLnBrk="0" hangingPunct="1">
              <a:lnSpc>
                <a:spcPct val="100000"/>
              </a:lnSpc>
              <a:spcBef>
                <a:spcPts val="0"/>
              </a:spcBef>
              <a:buClrTx/>
              <a:buSzTx/>
              <a:buFont typeface="Arial" pitchFamily="34" charset="0"/>
              <a:buNone/>
              <a:tabLst/>
              <a:defRPr/>
            </a:pPr>
            <a:r>
              <a:rPr kumimoji="0" lang="fr-BE" sz="1600" b="0" i="1" u="none" strike="noStrike" kern="1200" cap="none" spc="0" normalizeH="0" baseline="0" noProof="0" smtClean="0">
                <a:ln>
                  <a:noFill/>
                </a:ln>
                <a:uLnTx/>
                <a:uFillTx/>
                <a:latin typeface="Arial Narrow" pitchFamily="34" charset="0"/>
                <a:ea typeface="+mn-ea"/>
                <a:cs typeface="+mn-cs"/>
              </a:rPr>
              <a:t>Entandophragma cylindricum </a:t>
            </a:r>
            <a:r>
              <a:rPr kumimoji="0" lang="fr-BE" sz="1600" b="0" i="0" u="none" strike="noStrike" kern="1200" cap="none" spc="0" normalizeH="0" baseline="0" noProof="0" smtClean="0">
                <a:ln>
                  <a:noFill/>
                </a:ln>
                <a:uLnTx/>
                <a:uFillTx/>
                <a:latin typeface="Arial Narrow" pitchFamily="34" charset="0"/>
                <a:ea typeface="+mn-ea"/>
                <a:cs typeface="+mn-cs"/>
              </a:rPr>
              <a:t>(Meliaceae)</a:t>
            </a:r>
            <a:endParaRPr kumimoji="0" lang="fr-BE" sz="1600" b="0" i="0" u="none" strike="noStrike" kern="1200" cap="none" spc="0" normalizeH="0" baseline="0" noProof="0" dirty="0" smtClean="0">
              <a:ln>
                <a:noFill/>
              </a:ln>
              <a:uLnTx/>
              <a:uFillTx/>
              <a:latin typeface="Arial Narrow" pitchFamily="34" charset="0"/>
              <a:ea typeface="+mn-ea"/>
              <a:cs typeface="+mn-cs"/>
            </a:endParaRPr>
          </a:p>
        </p:txBody>
      </p:sp>
      <p:grpSp>
        <p:nvGrpSpPr>
          <p:cNvPr id="20" name="Groupe 19"/>
          <p:cNvGrpSpPr/>
          <p:nvPr/>
        </p:nvGrpSpPr>
        <p:grpSpPr>
          <a:xfrm>
            <a:off x="4823776" y="3331532"/>
            <a:ext cx="1899824" cy="3419999"/>
            <a:chOff x="5076056" y="3331532"/>
            <a:chExt cx="1899824" cy="3419999"/>
          </a:xfrm>
        </p:grpSpPr>
        <p:sp>
          <p:nvSpPr>
            <p:cNvPr id="12" name="Espace réservé du contenu 13"/>
            <p:cNvSpPr txBox="1">
              <a:spLocks/>
            </p:cNvSpPr>
            <p:nvPr/>
          </p:nvSpPr>
          <p:spPr>
            <a:xfrm>
              <a:off x="5143968" y="6211531"/>
              <a:ext cx="1764000" cy="540000"/>
            </a:xfrm>
            <a:prstGeom prst="rect">
              <a:avLst/>
            </a:prstGeom>
          </p:spPr>
          <p:txBody>
            <a:bodyPr/>
            <a:lstStyle/>
            <a:p>
              <a:pPr marR="0" lvl="0" indent="0" algn="ctr" fontAlgn="auto">
                <a:lnSpc>
                  <a:spcPct val="100000"/>
                </a:lnSpc>
                <a:spcBef>
                  <a:spcPts val="0"/>
                </a:spcBef>
                <a:spcAft>
                  <a:spcPts val="0"/>
                </a:spcAft>
                <a:buClrTx/>
                <a:buSzTx/>
                <a:buFont typeface="Arial" pitchFamily="34" charset="0"/>
                <a:buNone/>
                <a:tabLst/>
                <a:defRPr/>
              </a:pPr>
              <a:r>
                <a:rPr lang="en-US" sz="1600" i="1"/>
                <a:t>Terminalia </a:t>
              </a:r>
              <a:r>
                <a:rPr lang="en-US" sz="1600" i="1" smtClean="0"/>
                <a:t>superba </a:t>
              </a:r>
              <a:r>
                <a:rPr lang="fr-BE" sz="1600" i="1" smtClean="0">
                  <a:latin typeface="Arial Narrow" pitchFamily="34" charset="0"/>
                </a:rPr>
                <a:t>(Combretaceae)</a:t>
              </a:r>
              <a:endParaRPr lang="fr-BE" sz="1600" i="1" dirty="0" smtClean="0">
                <a:latin typeface="Arial Narrow" pitchFamily="34" charset="0"/>
              </a:endParaRPr>
            </a:p>
          </p:txBody>
        </p:sp>
        <p:pic>
          <p:nvPicPr>
            <p:cNvPr id="3075" name="Picture 3" descr="D:\photo\Photos pour Gauthier\Fraké\Terminalia_superba_C_SFID_270311_JLD (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6056" y="3331532"/>
              <a:ext cx="1899824" cy="284973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D:\photo\Photos pour Gauthier\Sapelli\Entandrophragma_cylindricum_C_SFID_260312_JLD (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3243" y="3295586"/>
            <a:ext cx="1923787" cy="288568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e 12"/>
          <p:cNvGrpSpPr/>
          <p:nvPr/>
        </p:nvGrpSpPr>
        <p:grpSpPr>
          <a:xfrm>
            <a:off x="6971720" y="3315111"/>
            <a:ext cx="1920000" cy="3407745"/>
            <a:chOff x="7224000" y="3315111"/>
            <a:chExt cx="1920000" cy="3407745"/>
          </a:xfrm>
        </p:grpSpPr>
        <p:sp>
          <p:nvSpPr>
            <p:cNvPr id="23" name="Espace réservé du contenu 13"/>
            <p:cNvSpPr txBox="1">
              <a:spLocks/>
            </p:cNvSpPr>
            <p:nvPr/>
          </p:nvSpPr>
          <p:spPr>
            <a:xfrm>
              <a:off x="7439106" y="6182856"/>
              <a:ext cx="1584000" cy="540000"/>
            </a:xfrm>
            <a:prstGeom prst="rect">
              <a:avLst/>
            </a:prstGeom>
          </p:spPr>
          <p:txBody>
            <a:bodyPr/>
            <a:lstStyle/>
            <a:p>
              <a:pPr algn="ctr">
                <a:defRPr/>
              </a:pPr>
              <a:r>
                <a:rPr lang="fr-BE" sz="1600" i="1" dirty="0" err="1" smtClean="0">
                  <a:latin typeface="Arial Narrow" pitchFamily="34" charset="0"/>
                </a:rPr>
                <a:t>Khaya</a:t>
              </a:r>
              <a:r>
                <a:rPr lang="fr-BE" sz="1600" i="1" dirty="0" smtClean="0">
                  <a:latin typeface="Arial Narrow" pitchFamily="34" charset="0"/>
                </a:rPr>
                <a:t> </a:t>
              </a:r>
              <a:r>
                <a:rPr lang="fr-BE" sz="1600" i="1" dirty="0" err="1" smtClean="0">
                  <a:latin typeface="Arial Narrow" pitchFamily="34" charset="0"/>
                </a:rPr>
                <a:t>anthoteca</a:t>
              </a:r>
              <a:r>
                <a:rPr lang="fr-BE" sz="1600" i="1" dirty="0" smtClean="0">
                  <a:latin typeface="Arial Narrow" pitchFamily="34" charset="0"/>
                </a:rPr>
                <a:t/>
              </a:r>
              <a:br>
                <a:rPr lang="fr-BE" sz="1600" i="1" dirty="0" smtClean="0">
                  <a:latin typeface="Arial Narrow" pitchFamily="34" charset="0"/>
                </a:rPr>
              </a:br>
              <a:r>
                <a:rPr lang="fr-BE" sz="1600" i="1" dirty="0" smtClean="0">
                  <a:latin typeface="Arial Narrow" pitchFamily="34" charset="0"/>
                </a:rPr>
                <a:t>(</a:t>
              </a:r>
              <a:r>
                <a:rPr lang="fr-BE" sz="1600" i="1" dirty="0" err="1" smtClean="0">
                  <a:latin typeface="Arial Narrow" pitchFamily="34" charset="0"/>
                </a:rPr>
                <a:t>Meliaceae</a:t>
              </a:r>
              <a:r>
                <a:rPr lang="fr-BE" sz="1600" i="1" dirty="0" smtClean="0">
                  <a:latin typeface="Arial Narrow" pitchFamily="34" charset="0"/>
                </a:rPr>
                <a:t>)</a:t>
              </a:r>
            </a:p>
          </p:txBody>
        </p:sp>
        <p:pic>
          <p:nvPicPr>
            <p:cNvPr id="24" name="Image 23" descr="a_Khaya_anthoteca_C_Pallisco_261110_JLD (3).JPG"/>
            <p:cNvPicPr>
              <a:picLocks noChangeAspect="1"/>
            </p:cNvPicPr>
            <p:nvPr/>
          </p:nvPicPr>
          <p:blipFill>
            <a:blip r:embed="rId6" cstate="email"/>
            <a:stretch>
              <a:fillRect/>
            </a:stretch>
          </p:blipFill>
          <p:spPr>
            <a:xfrm>
              <a:off x="7224000" y="3315111"/>
              <a:ext cx="1920000" cy="2880000"/>
            </a:xfrm>
            <a:prstGeom prst="rect">
              <a:avLst/>
            </a:prstGeom>
          </p:spPr>
        </p:pic>
      </p:grpSp>
    </p:spTree>
    <p:extLst>
      <p:ext uri="{BB962C8B-B14F-4D97-AF65-F5344CB8AC3E}">
        <p14:creationId xmlns:p14="http://schemas.microsoft.com/office/powerpoint/2010/main" val="3219659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851104" cy="1143000"/>
          </a:xfrm>
        </p:spPr>
        <p:txBody>
          <a:bodyPr/>
          <a:lstStyle/>
          <a:p>
            <a:r>
              <a:rPr lang="en-US" smtClean="0">
                <a:solidFill>
                  <a:schemeClr val="accent1"/>
                </a:solidFill>
              </a:rPr>
              <a:t>Biomass computation</a:t>
            </a:r>
            <a:endParaRPr lang="en-US" dirty="0">
              <a:solidFill>
                <a:schemeClr val="accent1"/>
              </a:solidFill>
            </a:endParaRPr>
          </a:p>
        </p:txBody>
      </p:sp>
      <p:sp>
        <p:nvSpPr>
          <p:cNvPr id="3" name="Espace réservé du contenu 2"/>
          <p:cNvSpPr>
            <a:spLocks noGrp="1"/>
          </p:cNvSpPr>
          <p:nvPr>
            <p:ph idx="1"/>
          </p:nvPr>
        </p:nvSpPr>
        <p:spPr>
          <a:xfrm>
            <a:off x="457200" y="1600200"/>
            <a:ext cx="6347048" cy="4525963"/>
          </a:xfrm>
        </p:spPr>
        <p:txBody>
          <a:bodyPr>
            <a:normAutofit/>
          </a:bodyPr>
          <a:lstStyle/>
          <a:p>
            <a:pPr marL="0" indent="0">
              <a:buNone/>
            </a:pPr>
            <a:r>
              <a:rPr lang="en-US" sz="2000" smtClean="0"/>
              <a:t>Allometric relationship for moist tropical forests </a:t>
            </a:r>
          </a:p>
          <a:p>
            <a:pPr marL="0" indent="0">
              <a:buNone/>
            </a:pPr>
            <a:r>
              <a:rPr lang="en-US" sz="1400" smtClean="0">
                <a:solidFill>
                  <a:schemeClr val="tx1">
                    <a:lumMod val="60000"/>
                    <a:lumOff val="40000"/>
                  </a:schemeClr>
                </a:solidFill>
              </a:rPr>
              <a:t>(BIOMASS R Package)</a:t>
            </a:r>
            <a:endParaRPr lang="en-US" sz="2000" smtClean="0">
              <a:solidFill>
                <a:schemeClr val="tx1">
                  <a:lumMod val="60000"/>
                  <a:lumOff val="40000"/>
                </a:schemeClr>
              </a:solidFill>
            </a:endParaRPr>
          </a:p>
          <a:p>
            <a:pPr marL="0" indent="0">
              <a:buNone/>
            </a:pPr>
            <a:endParaRPr lang="en-US" sz="1800" smtClean="0"/>
          </a:p>
          <a:p>
            <a:pPr marL="0" indent="0">
              <a:buNone/>
            </a:pPr>
            <a:r>
              <a:rPr lang="en-US" sz="1600" smtClean="0"/>
              <a:t>AGB</a:t>
            </a:r>
            <a:r>
              <a:rPr lang="en-US" sz="1600" baseline="-25000" smtClean="0"/>
              <a:t>i</a:t>
            </a:r>
            <a:r>
              <a:rPr lang="en-US" sz="1600" smtClean="0"/>
              <a:t> </a:t>
            </a:r>
            <a:r>
              <a:rPr lang="en-US" sz="1600"/>
              <a:t>= </a:t>
            </a:r>
            <a:endParaRPr lang="en-US" sz="1600" smtClean="0"/>
          </a:p>
          <a:p>
            <a:pPr marL="0" indent="0">
              <a:buNone/>
            </a:pPr>
            <a:r>
              <a:rPr lang="en-US" sz="1600" smtClean="0"/>
              <a:t>WD</a:t>
            </a:r>
            <a:r>
              <a:rPr lang="en-US" sz="1600" baseline="-25000" smtClean="0"/>
              <a:t>s</a:t>
            </a:r>
            <a:r>
              <a:rPr lang="en-US" sz="1600" smtClean="0"/>
              <a:t> </a:t>
            </a:r>
            <a:r>
              <a:rPr lang="en-US" sz="1600"/>
              <a:t>× exp[-1.499 + 2.148×ln(DBH) + 0.207×ln(DBH)</a:t>
            </a:r>
            <a:r>
              <a:rPr lang="en-US" sz="1600" baseline="30000"/>
              <a:t>2</a:t>
            </a:r>
            <a:r>
              <a:rPr lang="en-US" sz="1600"/>
              <a:t> - 0.0281×ln(DBH)</a:t>
            </a:r>
            <a:r>
              <a:rPr lang="en-US" sz="1600" baseline="30000"/>
              <a:t>3</a:t>
            </a:r>
            <a:r>
              <a:rPr lang="en-US" sz="1600" smtClean="0"/>
              <a:t>]</a:t>
            </a:r>
          </a:p>
          <a:p>
            <a:endParaRPr lang="en-US" sz="1800"/>
          </a:p>
          <a:p>
            <a:pPr marL="0" indent="0">
              <a:buNone/>
            </a:pPr>
            <a:endParaRPr lang="en-US" sz="2000" b="1" smtClean="0"/>
          </a:p>
          <a:p>
            <a:pPr marL="0" indent="0">
              <a:buNone/>
            </a:pPr>
            <a:r>
              <a:rPr lang="en-US" sz="2000" b="1" smtClean="0"/>
              <a:t>biomass </a:t>
            </a:r>
            <a:r>
              <a:rPr lang="en-US" sz="2000" b="1"/>
              <a:t>gain </a:t>
            </a:r>
            <a:r>
              <a:rPr lang="en-US" sz="2000" smtClean="0"/>
              <a:t>= </a:t>
            </a:r>
            <a:r>
              <a:rPr lang="en-US" sz="2000"/>
              <a:t>the sum of the biomass growth of all surviving </a:t>
            </a:r>
            <a:r>
              <a:rPr lang="en-US" sz="2000" smtClean="0"/>
              <a:t>trees</a:t>
            </a:r>
          </a:p>
          <a:p>
            <a:pPr marL="0" indent="0">
              <a:buNone/>
            </a:pPr>
            <a:r>
              <a:rPr lang="en-US" sz="2000" b="1" smtClean="0"/>
              <a:t>recruitment </a:t>
            </a:r>
            <a:r>
              <a:rPr lang="en-US" sz="2000" smtClean="0"/>
              <a:t>= Biomass </a:t>
            </a:r>
            <a:r>
              <a:rPr lang="en-US" sz="2000"/>
              <a:t>recruited is the sum of the biomass of all trees that attained 10-cm </a:t>
            </a:r>
            <a:r>
              <a:rPr lang="en-US" sz="2000" smtClean="0"/>
              <a:t>DBH</a:t>
            </a:r>
          </a:p>
          <a:p>
            <a:pPr marL="0" indent="0">
              <a:buNone/>
            </a:pPr>
            <a:r>
              <a:rPr lang="en-US" sz="2000" b="1" smtClean="0"/>
              <a:t>biomass loss </a:t>
            </a:r>
            <a:r>
              <a:rPr lang="en-US" sz="2000" smtClean="0"/>
              <a:t>= the </a:t>
            </a:r>
            <a:r>
              <a:rPr lang="en-US" sz="2000"/>
              <a:t>sum of the biomass of all trees that </a:t>
            </a:r>
            <a:r>
              <a:rPr lang="en-US" sz="2000" smtClean="0"/>
              <a:t>died</a:t>
            </a:r>
            <a:r>
              <a:rPr lang="en-US" sz="2000"/>
              <a:t>	</a:t>
            </a:r>
            <a:endParaRPr lang="en-US" smtClean="0"/>
          </a:p>
        </p:txBody>
      </p:sp>
      <p:sp>
        <p:nvSpPr>
          <p:cNvPr id="5" name="ZoneTexte 4"/>
          <p:cNvSpPr txBox="1"/>
          <p:nvPr/>
        </p:nvSpPr>
        <p:spPr>
          <a:xfrm>
            <a:off x="3876557" y="3152001"/>
            <a:ext cx="2639659" cy="276999"/>
          </a:xfrm>
          <a:prstGeom prst="rect">
            <a:avLst/>
          </a:prstGeom>
          <a:noFill/>
          <a:ln>
            <a:noFill/>
          </a:ln>
        </p:spPr>
        <p:txBody>
          <a:bodyPr wrap="square" rtlCol="0">
            <a:spAutoFit/>
          </a:bodyPr>
          <a:lstStyle/>
          <a:p>
            <a:pPr algn="r"/>
            <a:r>
              <a:rPr lang="en-US" sz="1200" smtClean="0">
                <a:solidFill>
                  <a:schemeClr val="tx1">
                    <a:lumMod val="60000"/>
                    <a:lumOff val="40000"/>
                  </a:schemeClr>
                </a:solidFill>
                <a:latin typeface="Arial Narrow" pitchFamily="34" charset="0"/>
              </a:rPr>
              <a:t>Chave </a:t>
            </a:r>
            <a:r>
              <a:rPr lang="en-US" sz="1200" i="1" smtClean="0">
                <a:solidFill>
                  <a:schemeClr val="tx1">
                    <a:lumMod val="60000"/>
                    <a:lumOff val="40000"/>
                  </a:schemeClr>
                </a:solidFill>
                <a:latin typeface="Arial Narrow" pitchFamily="34" charset="0"/>
              </a:rPr>
              <a:t>et </a:t>
            </a:r>
            <a:r>
              <a:rPr lang="en-US" sz="1200" i="1" dirty="0" smtClean="0">
                <a:solidFill>
                  <a:schemeClr val="tx1">
                    <a:lumMod val="60000"/>
                    <a:lumOff val="40000"/>
                  </a:schemeClr>
                </a:solidFill>
                <a:latin typeface="Arial Narrow" pitchFamily="34" charset="0"/>
              </a:rPr>
              <a:t>al</a:t>
            </a:r>
            <a:r>
              <a:rPr lang="en-US" sz="1200" smtClean="0">
                <a:solidFill>
                  <a:schemeClr val="tx1">
                    <a:lumMod val="60000"/>
                    <a:lumOff val="40000"/>
                  </a:schemeClr>
                </a:solidFill>
                <a:latin typeface="Arial Narrow" pitchFamily="34" charset="0"/>
              </a:rPr>
              <a:t>. 2005 Oecologia</a:t>
            </a:r>
            <a:endParaRPr lang="en-US" sz="1200" dirty="0">
              <a:solidFill>
                <a:schemeClr val="tx1">
                  <a:lumMod val="60000"/>
                  <a:lumOff val="40000"/>
                </a:schemeClr>
              </a:solidFill>
              <a:latin typeface="Arial Narrow" pitchFamily="34" charset="0"/>
            </a:endParaRPr>
          </a:p>
        </p:txBody>
      </p:sp>
      <p:pic>
        <p:nvPicPr>
          <p:cNvPr id="4098" name="Picture 2" descr="D:\Data_G\9-ETUDIANT\1-cours\dendro\Cours\Chap 4-5\biomasse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6274" y="0"/>
            <a:ext cx="2318048" cy="17385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ata_G\9-ETUDIANT\1-cours\dendro\Cours\Chap 4-5\biomasse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16078" y="4800600"/>
            <a:ext cx="232792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Data_G\9-ETUDIANT\1-cours\dendro\Cours\Chap 4-5\biomasse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26274" y="1738536"/>
            <a:ext cx="2376297" cy="316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44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solidFill>
                  <a:schemeClr val="accent1"/>
                </a:solidFill>
              </a:rPr>
              <a:t>Statistical analyses</a:t>
            </a:r>
            <a:endParaRPr lang="en-US" dirty="0">
              <a:solidFill>
                <a:schemeClr val="accent1"/>
              </a:solidFill>
            </a:endParaRPr>
          </a:p>
        </p:txBody>
      </p:sp>
      <p:sp>
        <p:nvSpPr>
          <p:cNvPr id="5" name="ZoneTexte 4"/>
          <p:cNvSpPr txBox="1"/>
          <p:nvPr/>
        </p:nvSpPr>
        <p:spPr>
          <a:xfrm>
            <a:off x="7289152" y="2669397"/>
            <a:ext cx="1688283" cy="369332"/>
          </a:xfrm>
          <a:prstGeom prst="rect">
            <a:avLst/>
          </a:prstGeom>
          <a:noFill/>
        </p:spPr>
        <p:txBody>
          <a:bodyPr wrap="none" rtlCol="0">
            <a:spAutoFit/>
          </a:bodyPr>
          <a:lstStyle/>
          <a:p>
            <a:r>
              <a:rPr lang="en-US" smtClean="0">
                <a:solidFill>
                  <a:schemeClr val="tx1">
                    <a:lumMod val="50000"/>
                  </a:schemeClr>
                </a:solidFill>
              </a:rPr>
              <a:t>10 plots of 4 ha </a:t>
            </a:r>
            <a:endParaRPr lang="en-US">
              <a:solidFill>
                <a:schemeClr val="tx1">
                  <a:lumMod val="50000"/>
                </a:schemeClr>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31840" y="1457571"/>
            <a:ext cx="4695238" cy="3942857"/>
          </a:xfrm>
          <a:prstGeom prst="rect">
            <a:avLst/>
          </a:prstGeom>
        </p:spPr>
      </p:pic>
      <p:sp>
        <p:nvSpPr>
          <p:cNvPr id="8" name="ZoneTexte 7"/>
          <p:cNvSpPr txBox="1"/>
          <p:nvPr/>
        </p:nvSpPr>
        <p:spPr>
          <a:xfrm>
            <a:off x="6127531" y="5517232"/>
            <a:ext cx="2101344" cy="369332"/>
          </a:xfrm>
          <a:prstGeom prst="rect">
            <a:avLst/>
          </a:prstGeom>
          <a:noFill/>
        </p:spPr>
        <p:txBody>
          <a:bodyPr wrap="none" rtlCol="0">
            <a:spAutoFit/>
          </a:bodyPr>
          <a:lstStyle/>
          <a:p>
            <a:r>
              <a:rPr lang="en-US" smtClean="0">
                <a:solidFill>
                  <a:schemeClr val="accent1"/>
                </a:solidFill>
              </a:rPr>
              <a:t>160 subplots of ¼ ha</a:t>
            </a:r>
            <a:endParaRPr lang="en-US">
              <a:solidFill>
                <a:schemeClr val="accent1"/>
              </a:solidFill>
            </a:endParaRPr>
          </a:p>
        </p:txBody>
      </p:sp>
      <p:sp>
        <p:nvSpPr>
          <p:cNvPr id="9" name="ZoneTexte 8"/>
          <p:cNvSpPr txBox="1"/>
          <p:nvPr/>
        </p:nvSpPr>
        <p:spPr>
          <a:xfrm>
            <a:off x="38101" y="3892927"/>
            <a:ext cx="3089544" cy="102155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mtClean="0"/>
              <a:t>Compute biomass gains and losses for each plot, subplot and size class</a:t>
            </a:r>
            <a:endParaRPr lang="en-US"/>
          </a:p>
        </p:txBody>
      </p:sp>
      <p:sp>
        <p:nvSpPr>
          <p:cNvPr id="10" name="ZoneTexte 9"/>
          <p:cNvSpPr txBox="1"/>
          <p:nvPr/>
        </p:nvSpPr>
        <p:spPr>
          <a:xfrm>
            <a:off x="78957" y="5344353"/>
            <a:ext cx="5427044" cy="715089"/>
          </a:xfrm>
          <a:prstGeom prst="round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mtClean="0"/>
              <a:t>Compute confidence intervals of 4-ha plot</a:t>
            </a:r>
          </a:p>
          <a:p>
            <a:r>
              <a:rPr lang="en-US" smtClean="0"/>
              <a:t>Biomass estimates bootstrapping over 0.25-ha subplots</a:t>
            </a:r>
            <a:endParaRPr lang="en-US"/>
          </a:p>
        </p:txBody>
      </p:sp>
      <p:sp>
        <p:nvSpPr>
          <p:cNvPr id="11" name="ZoneTexte 10"/>
          <p:cNvSpPr txBox="1"/>
          <p:nvPr/>
        </p:nvSpPr>
        <p:spPr>
          <a:xfrm>
            <a:off x="42296" y="1700808"/>
            <a:ext cx="3089544"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mtClean="0"/>
              <a:t>8 DBH classes of ≥ 20 cm</a:t>
            </a:r>
          </a:p>
          <a:p>
            <a:endParaRPr lang="en-US" smtClean="0"/>
          </a:p>
          <a:p>
            <a:r>
              <a:rPr lang="en-US" smtClean="0"/>
              <a:t>3 DBH </a:t>
            </a:r>
            <a:r>
              <a:rPr lang="en-US"/>
              <a:t>classes: </a:t>
            </a:r>
            <a:endParaRPr lang="en-US" smtClean="0"/>
          </a:p>
          <a:p>
            <a:pPr marL="285750" indent="-285750">
              <a:buFont typeface="Arial" panose="020B0604020202020204" pitchFamily="34" charset="0"/>
              <a:buChar char="•"/>
            </a:pPr>
            <a:r>
              <a:rPr lang="en-US" smtClean="0"/>
              <a:t>small : 10-30 cm </a:t>
            </a:r>
          </a:p>
          <a:p>
            <a:pPr marL="285750" indent="-285750">
              <a:buFont typeface="Arial" panose="020B0604020202020204" pitchFamily="34" charset="0"/>
              <a:buChar char="•"/>
            </a:pPr>
            <a:r>
              <a:rPr lang="en-US" smtClean="0"/>
              <a:t>medium : 30-70 cm</a:t>
            </a:r>
          </a:p>
          <a:p>
            <a:pPr marL="285750" indent="-285750">
              <a:buFont typeface="Arial" panose="020B0604020202020204" pitchFamily="34" charset="0"/>
              <a:buChar char="•"/>
            </a:pPr>
            <a:r>
              <a:rPr lang="en-US" smtClean="0"/>
              <a:t>large </a:t>
            </a:r>
            <a:r>
              <a:rPr lang="en-US"/>
              <a:t>trees </a:t>
            </a:r>
            <a:r>
              <a:rPr lang="en-US" smtClean="0"/>
              <a:t>: &gt;70 cm</a:t>
            </a:r>
            <a:endParaRPr lang="en-US"/>
          </a:p>
        </p:txBody>
      </p:sp>
      <p:sp>
        <p:nvSpPr>
          <p:cNvPr id="17" name="Virage 16"/>
          <p:cNvSpPr/>
          <p:nvPr/>
        </p:nvSpPr>
        <p:spPr>
          <a:xfrm rot="5400000" flipV="1">
            <a:off x="2483768" y="3214624"/>
            <a:ext cx="720080" cy="67830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Connecteur droit avec flèche 18"/>
          <p:cNvCxnSpPr>
            <a:stCxn id="9" idx="2"/>
          </p:cNvCxnSpPr>
          <p:nvPr/>
        </p:nvCxnSpPr>
        <p:spPr>
          <a:xfrm>
            <a:off x="1582873" y="4914483"/>
            <a:ext cx="4195" cy="4298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225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smtClean="0"/>
              <a:t>Results &amp; Discussion</a:t>
            </a:r>
            <a:endParaRPr lang="en-US" dirty="0"/>
          </a:p>
        </p:txBody>
      </p:sp>
      <p:pic>
        <p:nvPicPr>
          <p:cNvPr id="7" name="Picture 1"/>
          <p:cNvPicPr>
            <a:picLocks noChangeAspect="1" noChangeArrowheads="1"/>
          </p:cNvPicPr>
          <p:nvPr/>
        </p:nvPicPr>
        <p:blipFill>
          <a:blip r:embed="rId3" cstate="email"/>
          <a:srcRect/>
          <a:stretch>
            <a:fillRect/>
          </a:stretch>
        </p:blipFill>
        <p:spPr bwMode="auto">
          <a:xfrm>
            <a:off x="5796136" y="1193122"/>
            <a:ext cx="1446579" cy="1543393"/>
          </a:xfrm>
          <a:prstGeom prst="rect">
            <a:avLst/>
          </a:prstGeom>
          <a:noFill/>
          <a:ln w="9525">
            <a:noFill/>
            <a:miter lim="800000"/>
            <a:headEnd/>
            <a:tailEnd/>
          </a:ln>
          <a:effectLst/>
        </p:spPr>
      </p:pic>
      <p:pic>
        <p:nvPicPr>
          <p:cNvPr id="9" name="Picture 1"/>
          <p:cNvPicPr>
            <a:picLocks noChangeAspect="1" noChangeArrowheads="1"/>
          </p:cNvPicPr>
          <p:nvPr/>
        </p:nvPicPr>
        <p:blipFill>
          <a:blip r:embed="rId4" cstate="email"/>
          <a:srcRect/>
          <a:stretch>
            <a:fillRect/>
          </a:stretch>
        </p:blipFill>
        <p:spPr bwMode="auto">
          <a:xfrm>
            <a:off x="1916088" y="1205822"/>
            <a:ext cx="1607397" cy="1535398"/>
          </a:xfrm>
          <a:prstGeom prst="rect">
            <a:avLst/>
          </a:prstGeom>
          <a:noFill/>
          <a:ln w="9525">
            <a:noFill/>
            <a:miter lim="800000"/>
            <a:headEnd/>
            <a:tailEnd/>
          </a:ln>
          <a:effectLst/>
        </p:spPr>
      </p:pic>
      <p:pic>
        <p:nvPicPr>
          <p:cNvPr id="11" name="Picture 1"/>
          <p:cNvPicPr>
            <a:picLocks noChangeAspect="1" noChangeArrowheads="1"/>
          </p:cNvPicPr>
          <p:nvPr/>
        </p:nvPicPr>
        <p:blipFill>
          <a:blip r:embed="rId5" cstate="email"/>
          <a:srcRect/>
          <a:stretch>
            <a:fillRect/>
          </a:stretch>
        </p:blipFill>
        <p:spPr bwMode="auto">
          <a:xfrm>
            <a:off x="94928" y="1121114"/>
            <a:ext cx="1446579" cy="1607406"/>
          </a:xfrm>
          <a:prstGeom prst="rect">
            <a:avLst/>
          </a:prstGeom>
          <a:noFill/>
          <a:ln w="9525">
            <a:noFill/>
            <a:miter lim="800000"/>
            <a:headEnd/>
            <a:tailEnd/>
          </a:ln>
          <a:effectLst/>
        </p:spPr>
      </p:pic>
      <p:pic>
        <p:nvPicPr>
          <p:cNvPr id="13" name="Picture 1"/>
          <p:cNvPicPr>
            <a:picLocks noChangeAspect="1" noChangeArrowheads="1"/>
          </p:cNvPicPr>
          <p:nvPr/>
        </p:nvPicPr>
        <p:blipFill>
          <a:blip r:embed="rId6" cstate="email"/>
          <a:srcRect/>
          <a:stretch>
            <a:fillRect/>
          </a:stretch>
        </p:blipFill>
        <p:spPr bwMode="auto">
          <a:xfrm>
            <a:off x="3773583" y="1210014"/>
            <a:ext cx="1607397" cy="1551864"/>
          </a:xfrm>
          <a:prstGeom prst="rect">
            <a:avLst/>
          </a:prstGeom>
          <a:noFill/>
          <a:ln w="9525">
            <a:noFill/>
            <a:miter lim="800000"/>
            <a:headEnd/>
            <a:tailEnd/>
          </a:ln>
          <a:effectLst/>
        </p:spPr>
      </p:pic>
      <p:pic>
        <p:nvPicPr>
          <p:cNvPr id="14" name="Picture 1"/>
          <p:cNvPicPr>
            <a:picLocks noChangeAspect="1" noChangeArrowheads="1"/>
          </p:cNvPicPr>
          <p:nvPr/>
        </p:nvPicPr>
        <p:blipFill>
          <a:blip r:embed="rId7" cstate="email"/>
          <a:srcRect/>
          <a:stretch>
            <a:fillRect/>
          </a:stretch>
        </p:blipFill>
        <p:spPr bwMode="auto">
          <a:xfrm>
            <a:off x="7429099" y="1155371"/>
            <a:ext cx="1607397" cy="1568013"/>
          </a:xfrm>
          <a:prstGeom prst="rect">
            <a:avLst/>
          </a:prstGeom>
          <a:noFill/>
          <a:ln w="9525">
            <a:noFill/>
            <a:miter lim="800000"/>
            <a:headEnd/>
            <a:tailEnd/>
          </a:ln>
          <a:effectLst/>
        </p:spPr>
      </p:pic>
      <p:sp>
        <p:nvSpPr>
          <p:cNvPr id="24" name="Espace réservé du texte 4"/>
          <p:cNvSpPr>
            <a:spLocks noGrp="1"/>
          </p:cNvSpPr>
          <p:nvPr>
            <p:ph type="body" idx="1"/>
          </p:nvPr>
        </p:nvSpPr>
        <p:spPr>
          <a:xfrm>
            <a:off x="722313" y="2906713"/>
            <a:ext cx="7772400" cy="1500187"/>
          </a:xfrm>
        </p:spPr>
        <p:txBody>
          <a:bodyPr>
            <a:normAutofit/>
          </a:bodyPr>
          <a:lstStyle/>
          <a:p>
            <a:r>
              <a:rPr lang="en-US" smtClean="0"/>
              <a:t>Biomass stock of large trees</a:t>
            </a:r>
          </a:p>
          <a:p>
            <a:r>
              <a:rPr lang="en-US" smtClean="0"/>
              <a:t>Biomass gains and losses of large trees</a:t>
            </a:r>
          </a:p>
          <a:p>
            <a:r>
              <a:rPr lang="en-US" smtClean="0"/>
              <a:t>Biomass net change versus abundance of large trees</a:t>
            </a:r>
            <a:endParaRPr lang="en-US" dirty="0"/>
          </a:p>
        </p:txBody>
      </p:sp>
    </p:spTree>
    <p:extLst>
      <p:ext uri="{BB962C8B-B14F-4D97-AF65-F5344CB8AC3E}">
        <p14:creationId xmlns:p14="http://schemas.microsoft.com/office/powerpoint/2010/main" val="677223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Photos pour Gauthier\IMG_213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389" y="-30426"/>
            <a:ext cx="9141496" cy="688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93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8229600" cy="1143000"/>
          </a:xfrm>
        </p:spPr>
        <p:txBody>
          <a:bodyPr>
            <a:normAutofit fontScale="90000"/>
          </a:bodyPr>
          <a:lstStyle/>
          <a:p>
            <a:r>
              <a:rPr lang="fr-BE" sz="3600" smtClean="0">
                <a:solidFill>
                  <a:schemeClr val="accent1"/>
                </a:solidFill>
              </a:rPr>
              <a:t>Stand structures along a gradient of forest perturbation</a:t>
            </a:r>
            <a:endParaRPr lang="fr-BE" sz="3600" dirty="0">
              <a:solidFill>
                <a:schemeClr val="accent1"/>
              </a:solidFill>
            </a:endParaRPr>
          </a:p>
        </p:txBody>
      </p:sp>
      <p:pic>
        <p:nvPicPr>
          <p:cNvPr id="12" name="Image 11"/>
          <p:cNvPicPr/>
          <p:nvPr/>
        </p:nvPicPr>
        <p:blipFill>
          <a:blip r:embed="rId3" cstate="screen">
            <a:extLst>
              <a:ext uri="{28A0092B-C50C-407E-A947-70E740481C1C}">
                <a14:useLocalDpi xmlns:a14="http://schemas.microsoft.com/office/drawing/2010/main"/>
              </a:ext>
            </a:extLst>
          </a:blip>
          <a:stretch>
            <a:fillRect/>
          </a:stretch>
        </p:blipFill>
        <p:spPr>
          <a:xfrm>
            <a:off x="251520" y="1628800"/>
            <a:ext cx="5760720" cy="4894580"/>
          </a:xfrm>
          <a:prstGeom prst="rect">
            <a:avLst/>
          </a:prstGeom>
        </p:spPr>
      </p:pic>
      <p:pic>
        <p:nvPicPr>
          <p:cNvPr id="13" name="Image 12"/>
          <p:cNvPicPr/>
          <p:nvPr/>
        </p:nvPicPr>
        <p:blipFill rotWithShape="1">
          <a:blip r:embed="rId4" cstate="screen">
            <a:extLst>
              <a:ext uri="{28A0092B-C50C-407E-A947-70E740481C1C}">
                <a14:useLocalDpi xmlns:a14="http://schemas.microsoft.com/office/drawing/2010/main"/>
              </a:ext>
            </a:extLst>
          </a:blip>
          <a:srcRect/>
          <a:stretch/>
        </p:blipFill>
        <p:spPr>
          <a:xfrm>
            <a:off x="3367534" y="4509120"/>
            <a:ext cx="2634040" cy="1828800"/>
          </a:xfrm>
          <a:prstGeom prst="rect">
            <a:avLst/>
          </a:prstGeom>
        </p:spPr>
      </p:pic>
      <p:pic>
        <p:nvPicPr>
          <p:cNvPr id="14" name="Image 13"/>
          <p:cNvPicPr/>
          <p:nvPr/>
        </p:nvPicPr>
        <p:blipFill rotWithShape="1">
          <a:blip r:embed="rId5" cstate="screen">
            <a:extLst>
              <a:ext uri="{28A0092B-C50C-407E-A947-70E740481C1C}">
                <a14:useLocalDpi xmlns:a14="http://schemas.microsoft.com/office/drawing/2010/main"/>
              </a:ext>
            </a:extLst>
          </a:blip>
          <a:srcRect/>
          <a:stretch/>
        </p:blipFill>
        <p:spPr>
          <a:xfrm>
            <a:off x="3405634" y="3064520"/>
            <a:ext cx="1313240" cy="1444600"/>
          </a:xfrm>
          <a:prstGeom prst="rect">
            <a:avLst/>
          </a:prstGeom>
        </p:spPr>
      </p:pic>
      <p:sp>
        <p:nvSpPr>
          <p:cNvPr id="3" name="Rectangle 2"/>
          <p:cNvSpPr/>
          <p:nvPr/>
        </p:nvSpPr>
        <p:spPr>
          <a:xfrm>
            <a:off x="4684554" y="1628800"/>
            <a:ext cx="1327686"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p:cNvSpPr txBox="1"/>
          <p:nvPr/>
        </p:nvSpPr>
        <p:spPr>
          <a:xfrm>
            <a:off x="5366946" y="1700807"/>
            <a:ext cx="3453526" cy="3272691"/>
          </a:xfrm>
          <a:prstGeom prst="rect">
            <a:avLst/>
          </a:prstGeom>
          <a:noFill/>
        </p:spPr>
        <p:txBody>
          <a:bodyPr wrap="square" rtlCol="0">
            <a:spAutoFit/>
          </a:bodyPr>
          <a:lstStyle/>
          <a:p>
            <a:r>
              <a:rPr lang="en-US" sz="2000" smtClean="0"/>
              <a:t>Basal area : 23 – 36 m²/ha</a:t>
            </a:r>
          </a:p>
          <a:p>
            <a:r>
              <a:rPr lang="en-US" sz="2000" smtClean="0"/>
              <a:t>QSD : 24 – 28 cm</a:t>
            </a:r>
          </a:p>
          <a:p>
            <a:r>
              <a:rPr lang="en-US" sz="2000" smtClean="0"/>
              <a:t>N : 523 – 603 trees/ha</a:t>
            </a:r>
          </a:p>
          <a:p>
            <a:r>
              <a:rPr lang="en-US" sz="2000" smtClean="0"/>
              <a:t>%N large trees : 0.5 - 2.8%</a:t>
            </a:r>
          </a:p>
          <a:p>
            <a:endParaRPr lang="en-US" sz="2000" smtClean="0"/>
          </a:p>
          <a:p>
            <a:r>
              <a:rPr lang="en-US" sz="2000"/>
              <a:t>%AGB large trees : 17 – 49%</a:t>
            </a:r>
          </a:p>
          <a:p>
            <a:endParaRPr lang="en-US" sz="2000"/>
          </a:p>
          <a:p>
            <a:r>
              <a:rPr lang="en-US" sz="2000" smtClean="0"/>
              <a:t>Biomass net change : </a:t>
            </a:r>
          </a:p>
          <a:p>
            <a:r>
              <a:rPr lang="en-US" sz="2000" smtClean="0"/>
              <a:t>1.1 – 9.2 Mg ha</a:t>
            </a:r>
            <a:r>
              <a:rPr lang="en-US" sz="2000" baseline="30000" smtClean="0"/>
              <a:t>-1</a:t>
            </a:r>
            <a:r>
              <a:rPr lang="en-US" sz="2000" smtClean="0"/>
              <a:t> year</a:t>
            </a:r>
            <a:r>
              <a:rPr lang="en-US" sz="2000" baseline="30000" smtClean="0"/>
              <a:t>-1</a:t>
            </a:r>
          </a:p>
          <a:p>
            <a:endParaRPr lang="en-US" sz="2000" baseline="30000"/>
          </a:p>
          <a:p>
            <a:endParaRPr lang="en-US" sz="2000" baseline="30000" smtClean="0"/>
          </a:p>
        </p:txBody>
      </p:sp>
    </p:spTree>
    <p:extLst>
      <p:ext uri="{BB962C8B-B14F-4D97-AF65-F5344CB8AC3E}">
        <p14:creationId xmlns:p14="http://schemas.microsoft.com/office/powerpoint/2010/main" val="2732904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8229600" cy="1143000"/>
          </a:xfrm>
        </p:spPr>
        <p:txBody>
          <a:bodyPr>
            <a:normAutofit fontScale="90000"/>
          </a:bodyPr>
          <a:lstStyle/>
          <a:p>
            <a:r>
              <a:rPr lang="fr-BE" sz="3600" smtClean="0">
                <a:solidFill>
                  <a:schemeClr val="accent1"/>
                </a:solidFill>
              </a:rPr>
              <a:t>Stand structures along a gradient of forest perturbation</a:t>
            </a:r>
            <a:endParaRPr lang="fr-BE" sz="3600" dirty="0">
              <a:solidFill>
                <a:schemeClr val="accent1"/>
              </a:solidFill>
            </a:endParaRPr>
          </a:p>
        </p:txBody>
      </p:sp>
      <p:pic>
        <p:nvPicPr>
          <p:cNvPr id="12" name="Image 11"/>
          <p:cNvPicPr/>
          <p:nvPr/>
        </p:nvPicPr>
        <p:blipFill>
          <a:blip r:embed="rId3" cstate="screen">
            <a:extLst>
              <a:ext uri="{28A0092B-C50C-407E-A947-70E740481C1C}">
                <a14:useLocalDpi xmlns:a14="http://schemas.microsoft.com/office/drawing/2010/main"/>
              </a:ext>
            </a:extLst>
          </a:blip>
          <a:stretch>
            <a:fillRect/>
          </a:stretch>
        </p:blipFill>
        <p:spPr>
          <a:xfrm>
            <a:off x="251520" y="1628800"/>
            <a:ext cx="5760720" cy="4894580"/>
          </a:xfrm>
          <a:prstGeom prst="rect">
            <a:avLst/>
          </a:prstGeom>
        </p:spPr>
      </p:pic>
      <p:pic>
        <p:nvPicPr>
          <p:cNvPr id="13" name="Image 12"/>
          <p:cNvPicPr/>
          <p:nvPr/>
        </p:nvPicPr>
        <p:blipFill rotWithShape="1">
          <a:blip r:embed="rId4" cstate="screen">
            <a:extLst>
              <a:ext uri="{28A0092B-C50C-407E-A947-70E740481C1C}">
                <a14:useLocalDpi xmlns:a14="http://schemas.microsoft.com/office/drawing/2010/main"/>
              </a:ext>
            </a:extLst>
          </a:blip>
          <a:srcRect/>
          <a:stretch/>
        </p:blipFill>
        <p:spPr>
          <a:xfrm>
            <a:off x="3367534" y="4509120"/>
            <a:ext cx="2634040" cy="1828800"/>
          </a:xfrm>
          <a:prstGeom prst="rect">
            <a:avLst/>
          </a:prstGeom>
        </p:spPr>
      </p:pic>
      <p:pic>
        <p:nvPicPr>
          <p:cNvPr id="14" name="Image 13"/>
          <p:cNvPicPr/>
          <p:nvPr/>
        </p:nvPicPr>
        <p:blipFill rotWithShape="1">
          <a:blip r:embed="rId5" cstate="screen">
            <a:extLst>
              <a:ext uri="{28A0092B-C50C-407E-A947-70E740481C1C}">
                <a14:useLocalDpi xmlns:a14="http://schemas.microsoft.com/office/drawing/2010/main"/>
              </a:ext>
            </a:extLst>
          </a:blip>
          <a:srcRect/>
          <a:stretch/>
        </p:blipFill>
        <p:spPr>
          <a:xfrm>
            <a:off x="3405634" y="3064520"/>
            <a:ext cx="1313240" cy="1444600"/>
          </a:xfrm>
          <a:prstGeom prst="rect">
            <a:avLst/>
          </a:prstGeom>
        </p:spPr>
      </p:pic>
      <p:sp>
        <p:nvSpPr>
          <p:cNvPr id="3" name="Rectangle 2"/>
          <p:cNvSpPr/>
          <p:nvPr/>
        </p:nvSpPr>
        <p:spPr>
          <a:xfrm>
            <a:off x="4684554" y="1628800"/>
            <a:ext cx="1327686" cy="288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rme libre 5"/>
          <p:cNvSpPr/>
          <p:nvPr/>
        </p:nvSpPr>
        <p:spPr>
          <a:xfrm>
            <a:off x="266700" y="3009900"/>
            <a:ext cx="6273800" cy="3733800"/>
          </a:xfrm>
          <a:custGeom>
            <a:avLst/>
            <a:gdLst>
              <a:gd name="connsiteX0" fmla="*/ 2324100 w 6273800"/>
              <a:gd name="connsiteY0" fmla="*/ 0 h 3733800"/>
              <a:gd name="connsiteX1" fmla="*/ 12700 w 6273800"/>
              <a:gd name="connsiteY1" fmla="*/ 1092200 h 3733800"/>
              <a:gd name="connsiteX2" fmla="*/ 0 w 6273800"/>
              <a:gd name="connsiteY2" fmla="*/ 3733800 h 3733800"/>
              <a:gd name="connsiteX3" fmla="*/ 6273800 w 6273800"/>
              <a:gd name="connsiteY3" fmla="*/ 3733800 h 3733800"/>
              <a:gd name="connsiteX4" fmla="*/ 6261100 w 6273800"/>
              <a:gd name="connsiteY4" fmla="*/ 1117600 h 3733800"/>
              <a:gd name="connsiteX5" fmla="*/ 3073400 w 6273800"/>
              <a:gd name="connsiteY5" fmla="*/ 12700 h 3733800"/>
              <a:gd name="connsiteX6" fmla="*/ 2324100 w 6273800"/>
              <a:gd name="connsiteY6" fmla="*/ 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3800" h="3733800">
                <a:moveTo>
                  <a:pt x="2324100" y="0"/>
                </a:moveTo>
                <a:lnTo>
                  <a:pt x="12700" y="1092200"/>
                </a:lnTo>
                <a:cubicBezTo>
                  <a:pt x="8467" y="1972733"/>
                  <a:pt x="4233" y="2853267"/>
                  <a:pt x="0" y="3733800"/>
                </a:cubicBezTo>
                <a:lnTo>
                  <a:pt x="6273800" y="3733800"/>
                </a:lnTo>
                <a:cubicBezTo>
                  <a:pt x="6269567" y="2861733"/>
                  <a:pt x="6265333" y="1989667"/>
                  <a:pt x="6261100" y="1117600"/>
                </a:cubicBezTo>
                <a:lnTo>
                  <a:pt x="3073400" y="12700"/>
                </a:lnTo>
                <a:lnTo>
                  <a:pt x="2324100" y="0"/>
                </a:lnTo>
                <a:close/>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D:\Data_G\3-currentProject\DYNAFOR\5-largeTrees\7-photo\Dakis\DSC06609.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20360" y="4112605"/>
            <a:ext cx="1970548" cy="26273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Data_G\3-currentProject\DYNAFOR\5-largeTrees\7-photo\Dakis\DSC0656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72000" y="4126587"/>
            <a:ext cx="1949574" cy="2599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Data_G\3-currentProject\DYNAFOR\5-largeTrees\7-photo\Dakis\DSC06607.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4712" y="4107037"/>
            <a:ext cx="1974724" cy="2632965"/>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1798620" y="3390160"/>
            <a:ext cx="2592288" cy="646986"/>
          </a:xfrm>
          <a:prstGeom prst="roundRect">
            <a:avLst/>
          </a:prstGeom>
          <a:noFill/>
          <a:ln>
            <a:noFill/>
          </a:ln>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solidFill>
                  <a:schemeClr val="tx1"/>
                </a:solidFill>
              </a:rPr>
              <a:t>Large trees (DBH &gt; 70 cm) </a:t>
            </a:r>
          </a:p>
          <a:p>
            <a:r>
              <a:rPr lang="en-US" sz="1600" smtClean="0">
                <a:solidFill>
                  <a:schemeClr val="tx1"/>
                </a:solidFill>
              </a:rPr>
              <a:t>= very diverse trees!</a:t>
            </a:r>
            <a:endParaRPr lang="en-US" sz="1600">
              <a:solidFill>
                <a:schemeClr val="tx1"/>
              </a:solidFill>
            </a:endParaRPr>
          </a:p>
        </p:txBody>
      </p:sp>
    </p:spTree>
    <p:extLst>
      <p:ext uri="{BB962C8B-B14F-4D97-AF65-F5344CB8AC3E}">
        <p14:creationId xmlns:p14="http://schemas.microsoft.com/office/powerpoint/2010/main" val="2958567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8229600" cy="1143000"/>
          </a:xfrm>
        </p:spPr>
        <p:txBody>
          <a:bodyPr>
            <a:normAutofit fontScale="90000"/>
          </a:bodyPr>
          <a:lstStyle/>
          <a:p>
            <a:r>
              <a:rPr lang="fr-BE" sz="3600" smtClean="0">
                <a:solidFill>
                  <a:schemeClr val="accent1"/>
                </a:solidFill>
              </a:rPr>
              <a:t>Biomass stock increased with the abundance of large trees</a:t>
            </a:r>
            <a:endParaRPr lang="fr-BE" sz="3600" dirty="0">
              <a:solidFill>
                <a:schemeClr val="accent1"/>
              </a:solidFill>
            </a:endParaRPr>
          </a:p>
        </p:txBody>
      </p:sp>
      <p:pic>
        <p:nvPicPr>
          <p:cNvPr id="12" name="Image 11"/>
          <p:cNvPicPr/>
          <p:nvPr/>
        </p:nvPicPr>
        <p:blipFill rotWithShape="1">
          <a:blip r:embed="rId3" cstate="screen">
            <a:extLst>
              <a:ext uri="{28A0092B-C50C-407E-A947-70E740481C1C}">
                <a14:useLocalDpi xmlns:a14="http://schemas.microsoft.com/office/drawing/2010/main"/>
              </a:ext>
            </a:extLst>
          </a:blip>
          <a:srcRect/>
          <a:stretch/>
        </p:blipFill>
        <p:spPr>
          <a:xfrm>
            <a:off x="1736106" y="1268761"/>
            <a:ext cx="5650230" cy="2553940"/>
          </a:xfrm>
          <a:prstGeom prst="rect">
            <a:avLst/>
          </a:prstGeom>
        </p:spPr>
      </p:pic>
      <p:sp>
        <p:nvSpPr>
          <p:cNvPr id="4" name="Rectangle 3"/>
          <p:cNvSpPr/>
          <p:nvPr/>
        </p:nvSpPr>
        <p:spPr>
          <a:xfrm>
            <a:off x="1619672" y="3717032"/>
            <a:ext cx="5766664"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e 1"/>
          <p:cNvGrpSpPr/>
          <p:nvPr/>
        </p:nvGrpSpPr>
        <p:grpSpPr>
          <a:xfrm>
            <a:off x="3206883" y="4825459"/>
            <a:ext cx="2949293" cy="2061308"/>
            <a:chOff x="2339799" y="3068960"/>
            <a:chExt cx="5243228" cy="4066374"/>
          </a:xfrm>
        </p:grpSpPr>
        <p:pic>
          <p:nvPicPr>
            <p:cNvPr id="6"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39799" y="3068960"/>
              <a:ext cx="4608465" cy="2911624"/>
            </a:xfrm>
            <a:prstGeom prst="rect">
              <a:avLst/>
            </a:prstGeom>
            <a:noFill/>
            <a:ln w="9525">
              <a:noFill/>
              <a:miter lim="800000"/>
              <a:headEnd/>
              <a:tailEnd/>
            </a:ln>
          </p:spPr>
        </p:pic>
        <p:sp>
          <p:nvSpPr>
            <p:cNvPr id="7" name="ZoneTexte 6"/>
            <p:cNvSpPr txBox="1"/>
            <p:nvPr/>
          </p:nvSpPr>
          <p:spPr>
            <a:xfrm>
              <a:off x="4970854" y="6588894"/>
              <a:ext cx="2612173" cy="546440"/>
            </a:xfrm>
            <a:prstGeom prst="rect">
              <a:avLst/>
            </a:prstGeom>
            <a:noFill/>
          </p:spPr>
          <p:txBody>
            <a:bodyPr wrap="square" rtlCol="0">
              <a:spAutoFit/>
            </a:bodyPr>
            <a:lstStyle/>
            <a:p>
              <a:pPr algn="r"/>
              <a:r>
                <a:rPr lang="en-US" sz="1200" dirty="0" err="1" smtClean="0">
                  <a:latin typeface="Arial Narrow" pitchFamily="34" charset="0"/>
                </a:rPr>
                <a:t>Slik</a:t>
              </a:r>
              <a:r>
                <a:rPr lang="en-US" sz="1200" dirty="0" smtClean="0">
                  <a:latin typeface="Arial Narrow" pitchFamily="34" charset="0"/>
                </a:rPr>
                <a:t> </a:t>
              </a:r>
              <a:r>
                <a:rPr lang="en-US" sz="1200" i="1" dirty="0" smtClean="0">
                  <a:latin typeface="Arial Narrow" pitchFamily="34" charset="0"/>
                </a:rPr>
                <a:t>et al. </a:t>
              </a:r>
              <a:r>
                <a:rPr lang="en-US" sz="1200" dirty="0" smtClean="0">
                  <a:latin typeface="Arial Narrow" pitchFamily="34" charset="0"/>
                </a:rPr>
                <a:t>2013 GEB</a:t>
              </a:r>
              <a:endParaRPr lang="en-US" sz="1200" dirty="0">
                <a:latin typeface="Arial Narrow" pitchFamily="34" charset="0"/>
              </a:endParaRPr>
            </a:p>
          </p:txBody>
        </p:sp>
        <p:sp>
          <p:nvSpPr>
            <p:cNvPr id="8" name="ZoneTexte 7"/>
            <p:cNvSpPr txBox="1"/>
            <p:nvPr/>
          </p:nvSpPr>
          <p:spPr>
            <a:xfrm>
              <a:off x="4356200" y="6023744"/>
              <a:ext cx="1043999" cy="546440"/>
            </a:xfrm>
            <a:prstGeom prst="rect">
              <a:avLst/>
            </a:prstGeom>
            <a:solidFill>
              <a:schemeClr val="tx1"/>
            </a:solidFill>
            <a:ln>
              <a:solidFill>
                <a:srgbClr val="000000"/>
              </a:solidFill>
            </a:ln>
          </p:spPr>
          <p:txBody>
            <a:bodyPr wrap="square" rtlCol="0">
              <a:spAutoFit/>
            </a:bodyPr>
            <a:lstStyle/>
            <a:p>
              <a:pPr algn="ctr"/>
              <a:r>
                <a:rPr lang="fr-BE" sz="1200" smtClean="0">
                  <a:solidFill>
                    <a:schemeClr val="bg1"/>
                  </a:solidFill>
                  <a:latin typeface="Arial" pitchFamily="34" charset="0"/>
                  <a:cs typeface="Arial" pitchFamily="34" charset="0"/>
                </a:rPr>
                <a:t>Africa</a:t>
              </a:r>
              <a:endParaRPr lang="fr-BE" sz="1200" baseline="30000" dirty="0">
                <a:solidFill>
                  <a:schemeClr val="bg1"/>
                </a:solidFill>
                <a:latin typeface="Arial" pitchFamily="34" charset="0"/>
                <a:cs typeface="Arial" pitchFamily="34" charset="0"/>
              </a:endParaRPr>
            </a:p>
          </p:txBody>
        </p:sp>
        <p:sp>
          <p:nvSpPr>
            <p:cNvPr id="9" name="ZoneTexte 8"/>
            <p:cNvSpPr txBox="1"/>
            <p:nvPr/>
          </p:nvSpPr>
          <p:spPr>
            <a:xfrm>
              <a:off x="5508328" y="6019933"/>
              <a:ext cx="1008001" cy="546440"/>
            </a:xfrm>
            <a:prstGeom prst="rect">
              <a:avLst/>
            </a:prstGeom>
            <a:solidFill>
              <a:srgbClr val="000000"/>
            </a:solidFill>
            <a:ln>
              <a:solidFill>
                <a:srgbClr val="000000"/>
              </a:solidFill>
            </a:ln>
          </p:spPr>
          <p:txBody>
            <a:bodyPr wrap="square" rtlCol="0">
              <a:spAutoFit/>
            </a:bodyPr>
            <a:lstStyle/>
            <a:p>
              <a:pPr algn="ctr"/>
              <a:r>
                <a:rPr lang="fr-BE" sz="1200" smtClean="0">
                  <a:solidFill>
                    <a:schemeClr val="bg1"/>
                  </a:solidFill>
                  <a:latin typeface="Arial" pitchFamily="34" charset="0"/>
                  <a:cs typeface="Arial" pitchFamily="34" charset="0"/>
                </a:rPr>
                <a:t>Asia</a:t>
              </a:r>
              <a:endParaRPr lang="fr-BE" sz="1200" baseline="30000" dirty="0">
                <a:solidFill>
                  <a:schemeClr val="bg1"/>
                </a:solidFill>
                <a:latin typeface="Arial" pitchFamily="34" charset="0"/>
                <a:cs typeface="Arial" pitchFamily="34" charset="0"/>
              </a:endParaRPr>
            </a:p>
          </p:txBody>
        </p:sp>
        <p:sp>
          <p:nvSpPr>
            <p:cNvPr id="10" name="ZoneTexte 9"/>
            <p:cNvSpPr txBox="1"/>
            <p:nvPr/>
          </p:nvSpPr>
          <p:spPr>
            <a:xfrm>
              <a:off x="3204072" y="6019935"/>
              <a:ext cx="1044001" cy="546440"/>
            </a:xfrm>
            <a:prstGeom prst="rect">
              <a:avLst/>
            </a:prstGeom>
            <a:solidFill>
              <a:schemeClr val="bg1"/>
            </a:solidFill>
            <a:ln>
              <a:solidFill>
                <a:srgbClr val="000000"/>
              </a:solidFill>
            </a:ln>
          </p:spPr>
          <p:txBody>
            <a:bodyPr wrap="square" rtlCol="0">
              <a:spAutoFit/>
            </a:bodyPr>
            <a:lstStyle/>
            <a:p>
              <a:pPr algn="ctr"/>
              <a:r>
                <a:rPr lang="fr-BE" sz="1200" smtClean="0">
                  <a:latin typeface="Arial" pitchFamily="34" charset="0"/>
                  <a:cs typeface="Arial" pitchFamily="34" charset="0"/>
                </a:rPr>
                <a:t>Neotr</a:t>
              </a:r>
              <a:endParaRPr lang="fr-BE" sz="1200" baseline="30000" dirty="0">
                <a:latin typeface="Arial" pitchFamily="34" charset="0"/>
                <a:cs typeface="Arial" pitchFamily="34" charset="0"/>
              </a:endParaRPr>
            </a:p>
          </p:txBody>
        </p:sp>
      </p:grpSp>
      <p:sp>
        <p:nvSpPr>
          <p:cNvPr id="3" name="ZoneTexte 2"/>
          <p:cNvSpPr txBox="1"/>
          <p:nvPr/>
        </p:nvSpPr>
        <p:spPr>
          <a:xfrm>
            <a:off x="800313" y="4077072"/>
            <a:ext cx="7989623" cy="707886"/>
          </a:xfrm>
          <a:prstGeom prst="rect">
            <a:avLst/>
          </a:prstGeom>
          <a:noFill/>
        </p:spPr>
        <p:txBody>
          <a:bodyPr wrap="none" rtlCol="0">
            <a:spAutoFit/>
          </a:bodyPr>
          <a:lstStyle/>
          <a:p>
            <a:pPr algn="ctr"/>
            <a:r>
              <a:rPr lang="en-US" sz="2000" smtClean="0"/>
              <a:t>Abundance of large trees well predict total biomass stock (r=0.984, n=160) </a:t>
            </a:r>
          </a:p>
          <a:p>
            <a:pPr algn="ctr"/>
            <a:r>
              <a:rPr lang="en-US" sz="2000" smtClean="0"/>
              <a:t>Even at a very local scale</a:t>
            </a:r>
            <a:endParaRPr lang="en-US" sz="2000"/>
          </a:p>
        </p:txBody>
      </p:sp>
    </p:spTree>
    <p:extLst>
      <p:ext uri="{BB962C8B-B14F-4D97-AF65-F5344CB8AC3E}">
        <p14:creationId xmlns:p14="http://schemas.microsoft.com/office/powerpoint/2010/main" val="403436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8229600" cy="1143000"/>
          </a:xfrm>
        </p:spPr>
        <p:txBody>
          <a:bodyPr>
            <a:normAutofit fontScale="90000"/>
          </a:bodyPr>
          <a:lstStyle/>
          <a:p>
            <a:r>
              <a:rPr lang="fr-BE" sz="3600" smtClean="0">
                <a:solidFill>
                  <a:schemeClr val="accent1"/>
                </a:solidFill>
              </a:rPr>
              <a:t>Biomass net change decreased with the abundance of large trees</a:t>
            </a:r>
            <a:endParaRPr lang="fr-BE" sz="3600" dirty="0">
              <a:solidFill>
                <a:schemeClr val="accent1"/>
              </a:solidFill>
            </a:endParaRPr>
          </a:p>
        </p:txBody>
      </p:sp>
      <p:pic>
        <p:nvPicPr>
          <p:cNvPr id="12" name="Image 11"/>
          <p:cNvPicPr/>
          <p:nvPr/>
        </p:nvPicPr>
        <p:blipFill>
          <a:blip r:embed="rId3" cstate="screen">
            <a:extLst>
              <a:ext uri="{28A0092B-C50C-407E-A947-70E740481C1C}">
                <a14:useLocalDpi xmlns:a14="http://schemas.microsoft.com/office/drawing/2010/main"/>
              </a:ext>
            </a:extLst>
          </a:blip>
          <a:stretch>
            <a:fillRect/>
          </a:stretch>
        </p:blipFill>
        <p:spPr>
          <a:xfrm>
            <a:off x="1736106" y="1268760"/>
            <a:ext cx="5650230" cy="5746115"/>
          </a:xfrm>
          <a:prstGeom prst="rect">
            <a:avLst/>
          </a:prstGeom>
        </p:spPr>
      </p:pic>
    </p:spTree>
    <p:extLst>
      <p:ext uri="{BB962C8B-B14F-4D97-AF65-F5344CB8AC3E}">
        <p14:creationId xmlns:p14="http://schemas.microsoft.com/office/powerpoint/2010/main" val="4208601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8229600" cy="1143000"/>
          </a:xfrm>
        </p:spPr>
        <p:txBody>
          <a:bodyPr>
            <a:noAutofit/>
          </a:bodyPr>
          <a:lstStyle/>
          <a:p>
            <a:r>
              <a:rPr lang="fr-BE" sz="3200">
                <a:solidFill>
                  <a:schemeClr val="accent1"/>
                </a:solidFill>
              </a:rPr>
              <a:t>Contribution </a:t>
            </a:r>
            <a:r>
              <a:rPr lang="fr-BE" sz="3200" smtClean="0">
                <a:solidFill>
                  <a:schemeClr val="accent1"/>
                </a:solidFill>
              </a:rPr>
              <a:t>to </a:t>
            </a:r>
            <a:r>
              <a:rPr lang="fr-BE" sz="3200">
                <a:solidFill>
                  <a:schemeClr val="accent1"/>
                </a:solidFill>
              </a:rPr>
              <a:t>plot biomass gains </a:t>
            </a:r>
            <a:r>
              <a:rPr lang="fr-BE" sz="3200" smtClean="0">
                <a:solidFill>
                  <a:schemeClr val="accent1"/>
                </a:solidFill>
              </a:rPr>
              <a:t>and losses</a:t>
            </a:r>
            <a:endParaRPr lang="fr-BE" sz="3200" dirty="0">
              <a:solidFill>
                <a:schemeClr val="accent1"/>
              </a:solidFill>
            </a:endParaRPr>
          </a:p>
        </p:txBody>
      </p:sp>
      <p:pic>
        <p:nvPicPr>
          <p:cNvPr id="4" name="Image 3"/>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b="42927"/>
          <a:stretch/>
        </p:blipFill>
        <p:spPr>
          <a:xfrm>
            <a:off x="683568" y="1556792"/>
            <a:ext cx="5327015" cy="2773908"/>
          </a:xfrm>
          <a:prstGeom prst="rect">
            <a:avLst/>
          </a:prstGeom>
        </p:spPr>
      </p:pic>
      <p:sp>
        <p:nvSpPr>
          <p:cNvPr id="2" name="ZoneTexte 1"/>
          <p:cNvSpPr txBox="1"/>
          <p:nvPr/>
        </p:nvSpPr>
        <p:spPr>
          <a:xfrm>
            <a:off x="6143040" y="2132856"/>
            <a:ext cx="2880320" cy="919401"/>
          </a:xfrm>
          <a:prstGeom prst="round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t>The few large trees produced substantially less biomass then the numerous small trees</a:t>
            </a:r>
            <a:endParaRPr lang="en-US" sz="1600"/>
          </a:p>
        </p:txBody>
      </p:sp>
      <p:sp>
        <p:nvSpPr>
          <p:cNvPr id="8" name="ZoneTexte 7"/>
          <p:cNvSpPr txBox="1"/>
          <p:nvPr/>
        </p:nvSpPr>
        <p:spPr>
          <a:xfrm>
            <a:off x="6143040" y="3284984"/>
            <a:ext cx="2880320" cy="919401"/>
          </a:xfrm>
          <a:prstGeom prst="roundRect">
            <a:avLst/>
          </a:prstGeom>
          <a:solidFill>
            <a:schemeClr val="tx1">
              <a:lumMod val="60000"/>
              <a:lumOff val="40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t>Loss of biomass of large trees could be as important as that of small trees</a:t>
            </a:r>
            <a:endParaRPr lang="en-US" sz="1600"/>
          </a:p>
        </p:txBody>
      </p:sp>
    </p:spTree>
    <p:extLst>
      <p:ext uri="{BB962C8B-B14F-4D97-AF65-F5344CB8AC3E}">
        <p14:creationId xmlns:p14="http://schemas.microsoft.com/office/powerpoint/2010/main" val="39772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8229600" cy="1143000"/>
          </a:xfrm>
        </p:spPr>
        <p:txBody>
          <a:bodyPr>
            <a:noAutofit/>
          </a:bodyPr>
          <a:lstStyle/>
          <a:p>
            <a:r>
              <a:rPr lang="fr-BE" sz="3200">
                <a:solidFill>
                  <a:schemeClr val="accent1"/>
                </a:solidFill>
              </a:rPr>
              <a:t>Contribution </a:t>
            </a:r>
            <a:r>
              <a:rPr lang="fr-BE" sz="3200" smtClean="0">
                <a:solidFill>
                  <a:schemeClr val="accent1"/>
                </a:solidFill>
              </a:rPr>
              <a:t>to </a:t>
            </a:r>
            <a:r>
              <a:rPr lang="fr-BE" sz="3200">
                <a:solidFill>
                  <a:schemeClr val="accent1"/>
                </a:solidFill>
              </a:rPr>
              <a:t>plot biomass gains </a:t>
            </a:r>
            <a:r>
              <a:rPr lang="fr-BE" sz="3200" smtClean="0">
                <a:solidFill>
                  <a:schemeClr val="accent1"/>
                </a:solidFill>
              </a:rPr>
              <a:t>and losses</a:t>
            </a:r>
            <a:endParaRPr lang="fr-BE" sz="3200" dirty="0">
              <a:solidFill>
                <a:schemeClr val="accent1"/>
              </a:solidFill>
            </a:endParaRPr>
          </a:p>
        </p:txBody>
      </p:sp>
      <p:pic>
        <p:nvPicPr>
          <p:cNvPr id="4" name="Image 3"/>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83568" y="1556792"/>
            <a:ext cx="5327015" cy="4860290"/>
          </a:xfrm>
          <a:prstGeom prst="rect">
            <a:avLst/>
          </a:prstGeom>
        </p:spPr>
      </p:pic>
      <p:sp>
        <p:nvSpPr>
          <p:cNvPr id="2" name="ZoneTexte 1"/>
          <p:cNvSpPr txBox="1"/>
          <p:nvPr/>
        </p:nvSpPr>
        <p:spPr>
          <a:xfrm>
            <a:off x="6143040" y="2132856"/>
            <a:ext cx="2880320" cy="919401"/>
          </a:xfrm>
          <a:prstGeom prst="round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t>The few large trees produced substantially less biomass then the numerous small trees</a:t>
            </a:r>
            <a:endParaRPr lang="en-US" sz="1600"/>
          </a:p>
        </p:txBody>
      </p:sp>
      <p:sp>
        <p:nvSpPr>
          <p:cNvPr id="8" name="ZoneTexte 7"/>
          <p:cNvSpPr txBox="1"/>
          <p:nvPr/>
        </p:nvSpPr>
        <p:spPr>
          <a:xfrm>
            <a:off x="6143040" y="3284984"/>
            <a:ext cx="2880320" cy="919401"/>
          </a:xfrm>
          <a:prstGeom prst="roundRect">
            <a:avLst/>
          </a:prstGeom>
          <a:solidFill>
            <a:schemeClr val="tx1">
              <a:lumMod val="60000"/>
              <a:lumOff val="40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t>Loss of biomass of large trees could be as important as that of small trees</a:t>
            </a:r>
            <a:endParaRPr lang="en-US" sz="1600"/>
          </a:p>
        </p:txBody>
      </p:sp>
      <p:sp>
        <p:nvSpPr>
          <p:cNvPr id="9" name="ZoneTexte 8"/>
          <p:cNvSpPr txBox="1"/>
          <p:nvPr/>
        </p:nvSpPr>
        <p:spPr>
          <a:xfrm>
            <a:off x="6143040" y="4869160"/>
            <a:ext cx="2880320" cy="919401"/>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smtClean="0"/>
              <a:t>Contribution to plot biomass net change decreased with tree size and that of large trees ≈ 0</a:t>
            </a:r>
            <a:endParaRPr lang="en-US" sz="1600"/>
          </a:p>
        </p:txBody>
      </p:sp>
      <p:cxnSp>
        <p:nvCxnSpPr>
          <p:cNvPr id="10" name="Connecteur droit 9"/>
          <p:cNvCxnSpPr/>
          <p:nvPr/>
        </p:nvCxnSpPr>
        <p:spPr>
          <a:xfrm>
            <a:off x="6143040" y="3212976"/>
            <a:ext cx="2880320"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3" name="Flèche vers le bas 12"/>
          <p:cNvSpPr/>
          <p:nvPr/>
        </p:nvSpPr>
        <p:spPr>
          <a:xfrm>
            <a:off x="7331172" y="4437112"/>
            <a:ext cx="504056"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t>
            </a:r>
            <a:endParaRPr lang="en-US"/>
          </a:p>
        </p:txBody>
      </p:sp>
    </p:spTree>
    <p:extLst>
      <p:ext uri="{BB962C8B-B14F-4D97-AF65-F5344CB8AC3E}">
        <p14:creationId xmlns:p14="http://schemas.microsoft.com/office/powerpoint/2010/main" val="95758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1932" y="-27384"/>
            <a:ext cx="6592068" cy="1143000"/>
          </a:xfrm>
        </p:spPr>
        <p:txBody>
          <a:bodyPr>
            <a:normAutofit/>
          </a:bodyPr>
          <a:lstStyle/>
          <a:p>
            <a:r>
              <a:rPr lang="fr-BE" smtClean="0">
                <a:solidFill>
                  <a:schemeClr val="accent1"/>
                </a:solidFill>
              </a:rPr>
              <a:t>Conclusions</a:t>
            </a:r>
            <a:endParaRPr lang="en-US"/>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1900" y="2392057"/>
            <a:ext cx="2608572" cy="2837143"/>
          </a:xfrm>
          <a:prstGeom prst="rect">
            <a:avLst/>
          </a:prstGeom>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5556" y="951897"/>
            <a:ext cx="2608572" cy="2837143"/>
          </a:xfrm>
          <a:prstGeom prst="rect">
            <a:avLst/>
          </a:prstGeom>
        </p:spPr>
      </p:pic>
      <p:pic>
        <p:nvPicPr>
          <p:cNvPr id="4" name="Imag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5556" y="3987024"/>
            <a:ext cx="2608572" cy="2837143"/>
          </a:xfrm>
          <a:prstGeom prst="rect">
            <a:avLst/>
          </a:prstGeom>
        </p:spPr>
      </p:pic>
      <p:pic>
        <p:nvPicPr>
          <p:cNvPr id="1026" name="Picture 2" descr="D:\Data_G\3-currentProject\DYNAFOR\5-largeTrees\7-photo\Dakis\DSC06606.JPG"/>
          <p:cNvPicPr>
            <a:picLocks noChangeAspect="1" noChangeArrowheads="1"/>
          </p:cNvPicPr>
          <p:nvPr/>
        </p:nvPicPr>
        <p:blipFill rotWithShape="1">
          <a:blip r:embed="rId5">
            <a:extLst>
              <a:ext uri="{28A0092B-C50C-407E-A947-70E740481C1C}">
                <a14:useLocalDpi xmlns:a14="http://schemas.microsoft.com/office/drawing/2010/main" val="0"/>
              </a:ext>
            </a:extLst>
          </a:blip>
          <a:srcRect l="22821" t="1496" r="28263"/>
          <a:stretch/>
        </p:blipFill>
        <p:spPr bwMode="auto">
          <a:xfrm>
            <a:off x="-3844" y="12080"/>
            <a:ext cx="2555776" cy="686219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p:cNvGrpSpPr/>
          <p:nvPr/>
        </p:nvGrpSpPr>
        <p:grpSpPr>
          <a:xfrm>
            <a:off x="3923928" y="5117564"/>
            <a:ext cx="1639900" cy="576064"/>
            <a:chOff x="3923928" y="5117564"/>
            <a:chExt cx="1639900" cy="576064"/>
          </a:xfrm>
        </p:grpSpPr>
        <p:sp>
          <p:nvSpPr>
            <p:cNvPr id="10" name="Multiplier 9"/>
            <p:cNvSpPr/>
            <p:nvPr/>
          </p:nvSpPr>
          <p:spPr>
            <a:xfrm>
              <a:off x="4419842" y="5117564"/>
              <a:ext cx="664356" cy="57606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eur droit 13"/>
            <p:cNvCxnSpPr/>
            <p:nvPr/>
          </p:nvCxnSpPr>
          <p:spPr>
            <a:xfrm>
              <a:off x="3923928" y="5229200"/>
              <a:ext cx="1639900" cy="464428"/>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23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8229600" cy="1143000"/>
          </a:xfrm>
        </p:spPr>
        <p:txBody>
          <a:bodyPr>
            <a:noAutofit/>
          </a:bodyPr>
          <a:lstStyle/>
          <a:p>
            <a:r>
              <a:rPr lang="fr-BE" sz="3200" smtClean="0">
                <a:solidFill>
                  <a:schemeClr val="accent1"/>
                </a:solidFill>
              </a:rPr>
              <a:t>Not in contradiction with the results observed at the tree level</a:t>
            </a:r>
            <a:endParaRPr lang="fr-BE" sz="3200" dirty="0">
              <a:solidFill>
                <a:schemeClr val="accent1"/>
              </a:solidFill>
            </a:endParaRPr>
          </a:p>
        </p:txBody>
      </p:sp>
      <p:pic>
        <p:nvPicPr>
          <p:cNvPr id="14" name="Image 13" descr="D:\Data_G\3-currentProject\DYNAFOR\treeGrowthIncrease\3-analyses\figures\segmented1.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75656" y="2746251"/>
            <a:ext cx="6912768" cy="4084513"/>
          </a:xfrm>
          <a:prstGeom prst="rect">
            <a:avLst/>
          </a:prstGeom>
          <a:noFill/>
          <a:ln>
            <a:noFill/>
          </a:ln>
        </p:spPr>
      </p:pic>
      <p:pic>
        <p:nvPicPr>
          <p:cNvPr id="1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84138" y="1196752"/>
            <a:ext cx="2959100" cy="2378918"/>
          </a:xfrm>
          <a:prstGeom prst="rect">
            <a:avLst/>
          </a:prstGeom>
          <a:noFill/>
          <a:ln w="9525">
            <a:noFill/>
            <a:miter lim="800000"/>
            <a:headEnd/>
            <a:tailEnd/>
          </a:ln>
        </p:spPr>
      </p:pic>
      <p:sp>
        <p:nvSpPr>
          <p:cNvPr id="16" name="Espace réservé du contenu 5"/>
          <p:cNvSpPr>
            <a:spLocks noGrp="1"/>
          </p:cNvSpPr>
          <p:nvPr>
            <p:ph sz="half" idx="4294967295"/>
          </p:nvPr>
        </p:nvSpPr>
        <p:spPr>
          <a:xfrm>
            <a:off x="1043608" y="1484784"/>
            <a:ext cx="1440160" cy="720000"/>
          </a:xfrm>
          <a:noFill/>
          <a:ln>
            <a:noFill/>
          </a:ln>
        </p:spPr>
        <p:txBody>
          <a:bodyPr>
            <a:normAutofit/>
          </a:bodyPr>
          <a:lstStyle/>
          <a:p>
            <a:pPr>
              <a:spcBef>
                <a:spcPts val="0"/>
              </a:spcBef>
              <a:buNone/>
            </a:pPr>
            <a:r>
              <a:rPr lang="en-US" sz="1200" dirty="0" smtClean="0">
                <a:latin typeface="Arial Narrow" pitchFamily="34" charset="0"/>
              </a:rPr>
              <a:t>Africa </a:t>
            </a:r>
          </a:p>
          <a:p>
            <a:pPr>
              <a:spcBef>
                <a:spcPts val="0"/>
              </a:spcBef>
              <a:buNone/>
            </a:pPr>
            <a:r>
              <a:rPr lang="en-US" sz="1200" dirty="0" smtClean="0">
                <a:latin typeface="Arial Narrow" pitchFamily="34" charset="0"/>
              </a:rPr>
              <a:t>(Cameroon + DRC)</a:t>
            </a:r>
          </a:p>
        </p:txBody>
      </p:sp>
      <p:sp>
        <p:nvSpPr>
          <p:cNvPr id="18" name="ZoneTexte 17"/>
          <p:cNvSpPr txBox="1"/>
          <p:nvPr/>
        </p:nvSpPr>
        <p:spPr>
          <a:xfrm>
            <a:off x="603579" y="3437170"/>
            <a:ext cx="2639659" cy="276999"/>
          </a:xfrm>
          <a:prstGeom prst="rect">
            <a:avLst/>
          </a:prstGeom>
          <a:solidFill>
            <a:schemeClr val="bg1"/>
          </a:solidFill>
          <a:ln>
            <a:noFill/>
          </a:ln>
        </p:spPr>
        <p:txBody>
          <a:bodyPr wrap="square" rtlCol="0">
            <a:spAutoFit/>
          </a:bodyPr>
          <a:lstStyle/>
          <a:p>
            <a:pPr algn="r"/>
            <a:r>
              <a:rPr lang="en-US" sz="1200" dirty="0" smtClean="0">
                <a:latin typeface="Arial Narrow" pitchFamily="34" charset="0"/>
              </a:rPr>
              <a:t>Stephenson </a:t>
            </a:r>
            <a:r>
              <a:rPr lang="en-US" sz="1200" i="1" dirty="0" smtClean="0">
                <a:latin typeface="Arial Narrow" pitchFamily="34" charset="0"/>
              </a:rPr>
              <a:t>et al</a:t>
            </a:r>
            <a:r>
              <a:rPr lang="en-US" sz="1200" dirty="0" smtClean="0">
                <a:latin typeface="Arial Narrow" pitchFamily="34" charset="0"/>
              </a:rPr>
              <a:t>. 2014 Nature</a:t>
            </a:r>
            <a:endParaRPr lang="en-US" sz="1200" dirty="0">
              <a:latin typeface="Arial Narrow" pitchFamily="34" charset="0"/>
            </a:endParaRPr>
          </a:p>
        </p:txBody>
      </p:sp>
    </p:spTree>
    <p:extLst>
      <p:ext uri="{BB962C8B-B14F-4D97-AF65-F5344CB8AC3E}">
        <p14:creationId xmlns:p14="http://schemas.microsoft.com/office/powerpoint/2010/main" val="2663184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79512" y="188640"/>
            <a:ext cx="8712968" cy="3528392"/>
          </a:xfrm>
        </p:spPr>
        <p:txBody>
          <a:bodyPr>
            <a:normAutofit fontScale="90000"/>
          </a:bodyPr>
          <a:lstStyle/>
          <a:p>
            <a:r>
              <a:rPr lang="en-US" sz="3600" smtClean="0">
                <a:solidFill>
                  <a:schemeClr val="bg2"/>
                </a:solidFill>
              </a:rPr>
              <a:t>In terms of biomass or carbon only …</a:t>
            </a:r>
            <a:br>
              <a:rPr lang="en-US" sz="3600" smtClean="0">
                <a:solidFill>
                  <a:schemeClr val="bg2"/>
                </a:solidFill>
              </a:rPr>
            </a:br>
            <a:r>
              <a:rPr lang="en-US" sz="3600">
                <a:solidFill>
                  <a:schemeClr val="bg2"/>
                </a:solidFill>
              </a:rPr>
              <a:t/>
            </a:r>
            <a:br>
              <a:rPr lang="en-US" sz="3600">
                <a:solidFill>
                  <a:schemeClr val="bg2"/>
                </a:solidFill>
              </a:rPr>
            </a:br>
            <a:r>
              <a:rPr lang="en-US" sz="3600">
                <a:solidFill>
                  <a:schemeClr val="accent1"/>
                </a:solidFill>
              </a:rPr>
              <a:t>Forest with abundant large trees </a:t>
            </a:r>
            <a:r>
              <a:rPr lang="en-US" sz="3600" smtClean="0">
                <a:solidFill>
                  <a:schemeClr val="accent1"/>
                </a:solidFill>
              </a:rPr>
              <a:t/>
            </a:r>
            <a:br>
              <a:rPr lang="en-US" sz="3600" smtClean="0">
                <a:solidFill>
                  <a:schemeClr val="accent1"/>
                </a:solidFill>
              </a:rPr>
            </a:br>
            <a:r>
              <a:rPr lang="en-US" sz="3600" smtClean="0">
                <a:solidFill>
                  <a:schemeClr val="accent1"/>
                </a:solidFill>
              </a:rPr>
              <a:t>=</a:t>
            </a:r>
            <a:br>
              <a:rPr lang="en-US" sz="3600" smtClean="0">
                <a:solidFill>
                  <a:schemeClr val="accent1"/>
                </a:solidFill>
              </a:rPr>
            </a:br>
            <a:r>
              <a:rPr lang="en-US" sz="3600" smtClean="0">
                <a:solidFill>
                  <a:schemeClr val="accent1"/>
                </a:solidFill>
              </a:rPr>
              <a:t> </a:t>
            </a:r>
            <a:r>
              <a:rPr lang="en-US" sz="3600">
                <a:solidFill>
                  <a:schemeClr val="accent1"/>
                </a:solidFill>
              </a:rPr>
              <a:t>high capital </a:t>
            </a:r>
            <a:r>
              <a:rPr lang="en-US" sz="3600" smtClean="0">
                <a:solidFill>
                  <a:schemeClr val="accent1"/>
                </a:solidFill>
              </a:rPr>
              <a:t>investment</a:t>
            </a:r>
            <a:br>
              <a:rPr lang="en-US" sz="3600" smtClean="0">
                <a:solidFill>
                  <a:schemeClr val="accent1"/>
                </a:solidFill>
              </a:rPr>
            </a:br>
            <a:r>
              <a:rPr lang="en-US" sz="3600" smtClean="0">
                <a:solidFill>
                  <a:schemeClr val="accent1"/>
                </a:solidFill>
              </a:rPr>
              <a:t>high </a:t>
            </a:r>
            <a:r>
              <a:rPr lang="en-US" sz="3600">
                <a:solidFill>
                  <a:schemeClr val="accent1"/>
                </a:solidFill>
              </a:rPr>
              <a:t>risk level </a:t>
            </a:r>
            <a:r>
              <a:rPr lang="en-US" sz="3600" smtClean="0">
                <a:solidFill>
                  <a:schemeClr val="accent1"/>
                </a:solidFill>
              </a:rPr>
              <a:t/>
            </a:r>
            <a:br>
              <a:rPr lang="en-US" sz="3600" smtClean="0">
                <a:solidFill>
                  <a:schemeClr val="accent1"/>
                </a:solidFill>
              </a:rPr>
            </a:br>
            <a:r>
              <a:rPr lang="en-US" sz="3600" smtClean="0">
                <a:solidFill>
                  <a:schemeClr val="accent1"/>
                </a:solidFill>
              </a:rPr>
              <a:t>low </a:t>
            </a:r>
            <a:r>
              <a:rPr lang="en-US" sz="3600">
                <a:solidFill>
                  <a:schemeClr val="accent1"/>
                </a:solidFill>
              </a:rPr>
              <a:t>profitability </a:t>
            </a:r>
            <a:r>
              <a:rPr lang="en-US" sz="3600" smtClean="0">
                <a:solidFill>
                  <a:schemeClr val="accent1"/>
                </a:solidFill>
              </a:rPr>
              <a:t>rates</a:t>
            </a:r>
            <a:r>
              <a:rPr lang="en-US" sz="3600" smtClean="0">
                <a:solidFill>
                  <a:schemeClr val="bg1"/>
                </a:solidFill>
              </a:rPr>
              <a:t/>
            </a:r>
            <a:br>
              <a:rPr lang="en-US" sz="3600" smtClean="0">
                <a:solidFill>
                  <a:schemeClr val="bg1"/>
                </a:solidFill>
              </a:rPr>
            </a:br>
            <a:endParaRPr lang="en-US" sz="3600">
              <a:solidFill>
                <a:schemeClr val="bg1"/>
              </a:solidFill>
            </a:endParaRPr>
          </a:p>
        </p:txBody>
      </p:sp>
      <p:pic>
        <p:nvPicPr>
          <p:cNvPr id="6147" name="Picture 3" descr="D:\photo\Photos pour Gauthier\Moabi_Jeanmart.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733800"/>
            <a:ext cx="920926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31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14" descr="10"/>
          <p:cNvPicPr>
            <a:picLocks noChangeAspect="1" noChangeArrowheads="1"/>
          </p:cNvPicPr>
          <p:nvPr/>
        </p:nvPicPr>
        <p:blipFill>
          <a:blip r:embed="rId3" cstate="email"/>
          <a:srcRect/>
          <a:stretch>
            <a:fillRect/>
          </a:stretch>
        </p:blipFill>
        <p:spPr bwMode="auto">
          <a:xfrm>
            <a:off x="5963394" y="428625"/>
            <a:ext cx="2439988" cy="1625600"/>
          </a:xfrm>
          <a:prstGeom prst="rect">
            <a:avLst/>
          </a:prstGeom>
          <a:noFill/>
          <a:ln w="9525">
            <a:noFill/>
            <a:miter lim="800000"/>
            <a:headEnd/>
            <a:tailEnd/>
          </a:ln>
        </p:spPr>
      </p:pic>
      <p:pic>
        <p:nvPicPr>
          <p:cNvPr id="5" name="Picture 15" descr="32"/>
          <p:cNvPicPr>
            <a:picLocks noChangeAspect="1" noChangeArrowheads="1"/>
          </p:cNvPicPr>
          <p:nvPr/>
        </p:nvPicPr>
        <p:blipFill>
          <a:blip r:embed="rId4" cstate="email"/>
          <a:srcRect/>
          <a:stretch>
            <a:fillRect/>
          </a:stretch>
        </p:blipFill>
        <p:spPr bwMode="auto">
          <a:xfrm>
            <a:off x="5963394" y="2611438"/>
            <a:ext cx="2439987" cy="1625600"/>
          </a:xfrm>
          <a:prstGeom prst="rect">
            <a:avLst/>
          </a:prstGeom>
          <a:noFill/>
          <a:ln w="9525">
            <a:noFill/>
            <a:miter lim="800000"/>
            <a:headEnd/>
            <a:tailEnd/>
          </a:ln>
        </p:spPr>
      </p:pic>
      <p:pic>
        <p:nvPicPr>
          <p:cNvPr id="6" name="Picture 17" descr="1"/>
          <p:cNvPicPr>
            <a:picLocks noChangeAspect="1" noChangeArrowheads="1"/>
          </p:cNvPicPr>
          <p:nvPr/>
        </p:nvPicPr>
        <p:blipFill>
          <a:blip r:embed="rId5" cstate="email"/>
          <a:srcRect/>
          <a:stretch>
            <a:fillRect/>
          </a:stretch>
        </p:blipFill>
        <p:spPr bwMode="auto">
          <a:xfrm>
            <a:off x="5891386" y="4794250"/>
            <a:ext cx="2439988" cy="1625600"/>
          </a:xfrm>
          <a:prstGeom prst="rect">
            <a:avLst/>
          </a:prstGeom>
          <a:noFill/>
          <a:ln w="9525">
            <a:noFill/>
            <a:miter lim="800000"/>
            <a:headEnd/>
            <a:tailEnd/>
          </a:ln>
        </p:spPr>
      </p:pic>
      <p:pic>
        <p:nvPicPr>
          <p:cNvPr id="7" name="Image 6" descr="IMG_1063.JPG"/>
          <p:cNvPicPr>
            <a:picLocks noChangeAspect="1"/>
          </p:cNvPicPr>
          <p:nvPr/>
        </p:nvPicPr>
        <p:blipFill>
          <a:blip r:embed="rId6" cstate="email"/>
          <a:stretch>
            <a:fillRect/>
          </a:stretch>
        </p:blipFill>
        <p:spPr>
          <a:xfrm>
            <a:off x="755576" y="2060848"/>
            <a:ext cx="4389120" cy="2926080"/>
          </a:xfrm>
          <a:prstGeom prst="rect">
            <a:avLst/>
          </a:prstGeom>
        </p:spPr>
      </p:pic>
      <p:sp>
        <p:nvSpPr>
          <p:cNvPr id="2" name="ZoneTexte 1"/>
          <p:cNvSpPr txBox="1"/>
          <p:nvPr/>
        </p:nvSpPr>
        <p:spPr>
          <a:xfrm>
            <a:off x="30666" y="6237312"/>
            <a:ext cx="1491885" cy="568762"/>
          </a:xfrm>
          <a:prstGeom prst="snip1Rect">
            <a:avLst/>
          </a:prstGeom>
          <a:noFill/>
          <a:ln>
            <a:noFill/>
          </a:ln>
        </p:spPr>
        <p:txBody>
          <a:bodyPr wrap="none" rtlCol="0">
            <a:spAutoFit/>
          </a:bodyPr>
          <a:lstStyle/>
          <a:p>
            <a:r>
              <a:rPr lang="en-US" sz="1400" smtClean="0"/>
              <a:t>Gauthier Ligot</a:t>
            </a:r>
          </a:p>
          <a:p>
            <a:r>
              <a:rPr lang="en-US" sz="1400" smtClean="0"/>
              <a:t>gligot@ulg.ac.be</a:t>
            </a:r>
            <a:endParaRPr lang="en-US" sz="1400"/>
          </a:p>
        </p:txBody>
      </p:sp>
      <p:sp>
        <p:nvSpPr>
          <p:cNvPr id="3" name="ZoneTexte 2"/>
          <p:cNvSpPr txBox="1"/>
          <p:nvPr/>
        </p:nvSpPr>
        <p:spPr>
          <a:xfrm>
            <a:off x="2763833" y="5607050"/>
            <a:ext cx="3032303" cy="830997"/>
          </a:xfrm>
          <a:prstGeom prst="rect">
            <a:avLst/>
          </a:prstGeom>
          <a:noFill/>
        </p:spPr>
        <p:txBody>
          <a:bodyPr wrap="square" rtlCol="0">
            <a:spAutoFit/>
          </a:bodyPr>
          <a:lstStyle/>
          <a:p>
            <a:pPr algn="ctr"/>
            <a:r>
              <a:rPr lang="en-US" sz="1200" u="sng" smtClean="0"/>
              <a:t>Photo credit :</a:t>
            </a:r>
          </a:p>
          <a:p>
            <a:pPr algn="ctr"/>
            <a:r>
              <a:rPr lang="en-US" sz="1200" smtClean="0"/>
              <a:t>© Jean-Louis Doucet, Jean-Yves de Vleeschouwer, Dakis-Yaoba </a:t>
            </a:r>
            <a:r>
              <a:rPr lang="en-US" sz="1200"/>
              <a:t>Ouédraogo </a:t>
            </a:r>
            <a:r>
              <a:rPr lang="en-US" sz="1200" smtClean="0"/>
              <a:t>,</a:t>
            </a:r>
          </a:p>
          <a:p>
            <a:pPr algn="ctr"/>
            <a:r>
              <a:rPr lang="en-US" sz="1200" smtClean="0"/>
              <a:t>Adeline Fayolle, Sebastien Bauwens</a:t>
            </a:r>
            <a:endParaRPr lang="en-US" sz="1200"/>
          </a:p>
        </p:txBody>
      </p:sp>
    </p:spTree>
    <p:extLst>
      <p:ext uri="{BB962C8B-B14F-4D97-AF65-F5344CB8AC3E}">
        <p14:creationId xmlns:p14="http://schemas.microsoft.com/office/powerpoint/2010/main" val="3246299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74654" y="0"/>
            <a:ext cx="5169346" cy="6885384"/>
          </a:xfrm>
          <a:prstGeom prst="rect">
            <a:avLst/>
          </a:prstGeom>
        </p:spPr>
      </p:pic>
      <p:sp>
        <p:nvSpPr>
          <p:cNvPr id="7" name="Titre 1"/>
          <p:cNvSpPr>
            <a:spLocks noGrp="1"/>
          </p:cNvSpPr>
          <p:nvPr>
            <p:ph type="title"/>
          </p:nvPr>
        </p:nvSpPr>
        <p:spPr>
          <a:xfrm>
            <a:off x="107504" y="274638"/>
            <a:ext cx="3867150" cy="6250706"/>
          </a:xfrm>
        </p:spPr>
        <p:txBody>
          <a:bodyPr>
            <a:normAutofit/>
          </a:bodyPr>
          <a:lstStyle/>
          <a:p>
            <a:r>
              <a:rPr lang="fr-BE" b="1" smtClean="0"/>
              <a:t>Large trees</a:t>
            </a:r>
            <a:r>
              <a:rPr lang="fr-BE" smtClean="0"/>
              <a:t> </a:t>
            </a:r>
            <a:br>
              <a:rPr lang="fr-BE" smtClean="0"/>
            </a:br>
            <a:r>
              <a:rPr lang="fr-BE" smtClean="0"/>
              <a:t>a key structural characteristic</a:t>
            </a:r>
            <a:br>
              <a:rPr lang="fr-BE" smtClean="0"/>
            </a:br>
            <a:r>
              <a:rPr lang="fr-BE" smtClean="0"/>
              <a:t> of complex forests</a:t>
            </a:r>
            <a:endParaRPr lang="fr-BE" dirty="0"/>
          </a:p>
        </p:txBody>
      </p:sp>
    </p:spTree>
    <p:extLst>
      <p:ext uri="{BB962C8B-B14F-4D97-AF65-F5344CB8AC3E}">
        <p14:creationId xmlns:p14="http://schemas.microsoft.com/office/powerpoint/2010/main" val="1870217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Stand structure</a:t>
            </a:r>
            <a:endParaRPr lang="en-US"/>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72826367"/>
              </p:ext>
            </p:extLst>
          </p:nvPr>
        </p:nvGraphicFramePr>
        <p:xfrm>
          <a:off x="395536" y="2017554"/>
          <a:ext cx="8507289" cy="4507790"/>
        </p:xfrm>
        <a:graphic>
          <a:graphicData uri="http://schemas.openxmlformats.org/drawingml/2006/table">
            <a:tbl>
              <a:tblPr firstRow="1" firstCol="1" bandRow="1">
                <a:tableStyleId>{073A0DAA-6AF3-43AB-8588-CEC1D06C72B9}</a:tableStyleId>
              </a:tblPr>
              <a:tblGrid>
                <a:gridCol w="428853"/>
                <a:gridCol w="1318893"/>
                <a:gridCol w="610945"/>
                <a:gridCol w="988745"/>
                <a:gridCol w="871321"/>
                <a:gridCol w="849197"/>
                <a:gridCol w="828775"/>
                <a:gridCol w="1026185"/>
                <a:gridCol w="1584375"/>
              </a:tblGrid>
              <a:tr h="693507">
                <a:tc>
                  <a:txBody>
                    <a:bodyPr/>
                    <a:lstStyle/>
                    <a:p>
                      <a:pPr algn="l">
                        <a:lnSpc>
                          <a:spcPct val="150000"/>
                        </a:lnSpc>
                        <a:spcAft>
                          <a:spcPts val="0"/>
                        </a:spcAft>
                      </a:pPr>
                      <a:r>
                        <a:rPr lang="fr-FR" sz="1200">
                          <a:effectLst/>
                        </a:rPr>
                        <a:t>Plot</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Treatment</a:t>
                      </a:r>
                      <a:endParaRPr lang="fr-FR" sz="1400">
                        <a:effectLst/>
                        <a:latin typeface="Arial"/>
                        <a:ea typeface="Times New Roman"/>
                        <a:cs typeface="Times New Roman"/>
                      </a:endParaRPr>
                    </a:p>
                  </a:txBody>
                  <a:tcPr marL="44450" marR="44450" marT="0" marB="0" anchor="b"/>
                </a:tc>
                <a:tc gridSpan="2">
                  <a:txBody>
                    <a:bodyPr/>
                    <a:lstStyle/>
                    <a:p>
                      <a:pPr algn="ctr">
                        <a:lnSpc>
                          <a:spcPct val="150000"/>
                        </a:lnSpc>
                        <a:spcAft>
                          <a:spcPts val="0"/>
                        </a:spcAft>
                      </a:pPr>
                      <a:r>
                        <a:rPr lang="fr-FR" sz="1200">
                          <a:effectLst/>
                        </a:rPr>
                        <a:t>Tree density</a:t>
                      </a:r>
                      <a:endParaRPr lang="fr-FR" sz="1400">
                        <a:effectLst/>
                        <a:latin typeface="Arial"/>
                        <a:ea typeface="Times New Roman"/>
                        <a:cs typeface="Times New Roman"/>
                      </a:endParaRPr>
                    </a:p>
                  </a:txBody>
                  <a:tcPr marL="44450" marR="44450" marT="0" marB="0" anchor="b"/>
                </a:tc>
                <a:tc hMerge="1">
                  <a:txBody>
                    <a:bodyPr/>
                    <a:lstStyle/>
                    <a:p>
                      <a:endParaRPr lang="en-US"/>
                    </a:p>
                  </a:txBody>
                  <a:tcPr/>
                </a:tc>
                <a:tc>
                  <a:txBody>
                    <a:bodyPr/>
                    <a:lstStyle/>
                    <a:p>
                      <a:pPr algn="l">
                        <a:lnSpc>
                          <a:spcPct val="150000"/>
                        </a:lnSpc>
                        <a:spcAft>
                          <a:spcPts val="0"/>
                        </a:spcAft>
                      </a:pPr>
                      <a:r>
                        <a:rPr lang="fr-FR" sz="1200">
                          <a:effectLst/>
                        </a:rPr>
                        <a:t>Quadratic</a:t>
                      </a:r>
                      <a:endParaRPr lang="fr-FR" sz="1400">
                        <a:effectLst/>
                      </a:endParaRPr>
                    </a:p>
                    <a:p>
                      <a:pPr algn="l">
                        <a:lnSpc>
                          <a:spcPct val="150000"/>
                        </a:lnSpc>
                        <a:spcAft>
                          <a:spcPts val="0"/>
                        </a:spcAft>
                      </a:pPr>
                      <a:r>
                        <a:rPr lang="fr-FR" sz="1200">
                          <a:effectLst/>
                        </a:rPr>
                        <a:t>mean DBH</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Basal area</a:t>
                      </a:r>
                      <a:endParaRPr lang="fr-FR" sz="1400">
                        <a:effectLst/>
                        <a:latin typeface="Arial"/>
                        <a:ea typeface="Times New Roman"/>
                        <a:cs typeface="Times New Roman"/>
                      </a:endParaRPr>
                    </a:p>
                  </a:txBody>
                  <a:tcPr marL="44450" marR="44450" marT="0" marB="0" anchor="b"/>
                </a:tc>
                <a:tc gridSpan="2">
                  <a:txBody>
                    <a:bodyPr/>
                    <a:lstStyle/>
                    <a:p>
                      <a:pPr algn="ctr">
                        <a:lnSpc>
                          <a:spcPct val="150000"/>
                        </a:lnSpc>
                        <a:spcAft>
                          <a:spcPts val="0"/>
                        </a:spcAft>
                      </a:pPr>
                      <a:r>
                        <a:rPr lang="fr-FR" sz="1200">
                          <a:effectLst/>
                        </a:rPr>
                        <a:t>Aboveground Biomass</a:t>
                      </a:r>
                      <a:endParaRPr lang="fr-FR" sz="1400">
                        <a:effectLst/>
                        <a:latin typeface="Arial"/>
                        <a:ea typeface="Times New Roman"/>
                        <a:cs typeface="Times New Roman"/>
                      </a:endParaRPr>
                    </a:p>
                  </a:txBody>
                  <a:tcPr marL="44450" marR="44450" marT="0" marB="0" anchor="b"/>
                </a:tc>
                <a:tc hMerge="1">
                  <a:txBody>
                    <a:bodyPr/>
                    <a:lstStyle/>
                    <a:p>
                      <a:endParaRPr lang="en-US"/>
                    </a:p>
                  </a:txBody>
                  <a:tcPr/>
                </a:tc>
                <a:tc>
                  <a:txBody>
                    <a:bodyPr/>
                    <a:lstStyle/>
                    <a:p>
                      <a:pPr algn="l">
                        <a:lnSpc>
                          <a:spcPct val="150000"/>
                        </a:lnSpc>
                        <a:spcAft>
                          <a:spcPts val="0"/>
                        </a:spcAft>
                      </a:pPr>
                      <a:r>
                        <a:rPr lang="fr-FR" sz="1200">
                          <a:effectLst/>
                        </a:rPr>
                        <a:t>basal area 1984-1987</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 </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 </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smtClean="0">
                          <a:effectLst/>
                        </a:rPr>
                        <a:t>(ha</a:t>
                      </a:r>
                      <a:r>
                        <a:rPr lang="fr-FR" sz="1200" baseline="30000" smtClean="0">
                          <a:effectLst/>
                        </a:rPr>
                        <a:t>-1</a:t>
                      </a:r>
                      <a:r>
                        <a:rPr lang="fr-FR" sz="1200">
                          <a:effectLst/>
                        </a:rPr>
                        <a:t>)</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%large trees</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(cm)</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(m</a:t>
                      </a:r>
                      <a:r>
                        <a:rPr lang="fr-FR" sz="1200" baseline="30000">
                          <a:effectLst/>
                        </a:rPr>
                        <a:t>2</a:t>
                      </a:r>
                      <a:r>
                        <a:rPr lang="fr-FR" sz="1200">
                          <a:effectLst/>
                        </a:rPr>
                        <a:t> ha</a:t>
                      </a:r>
                      <a:r>
                        <a:rPr lang="fr-FR" sz="1200" baseline="30000">
                          <a:effectLst/>
                        </a:rPr>
                        <a:t>-1</a:t>
                      </a:r>
                      <a:r>
                        <a:rPr lang="fr-FR" sz="1200">
                          <a:effectLst/>
                        </a:rPr>
                        <a:t>)</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(Mg </a:t>
                      </a:r>
                      <a:r>
                        <a:rPr lang="fr-FR" sz="1200" smtClean="0">
                          <a:effectLst/>
                        </a:rPr>
                        <a:t>ha</a:t>
                      </a:r>
                      <a:r>
                        <a:rPr lang="fr-FR" sz="1200" baseline="30000" smtClean="0">
                          <a:effectLst/>
                        </a:rPr>
                        <a:t>-1</a:t>
                      </a:r>
                      <a:r>
                        <a:rPr lang="fr-FR" sz="1200">
                          <a:effectLst/>
                        </a:rPr>
                        <a:t>)</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 large trees</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(m</a:t>
                      </a:r>
                      <a:r>
                        <a:rPr lang="fr-FR" sz="1200" baseline="30000">
                          <a:effectLst/>
                        </a:rPr>
                        <a:t>2</a:t>
                      </a:r>
                      <a:r>
                        <a:rPr lang="fr-FR" sz="1200">
                          <a:effectLst/>
                        </a:rPr>
                        <a:t> ha</a:t>
                      </a:r>
                      <a:r>
                        <a:rPr lang="fr-FR" sz="1200" baseline="30000">
                          <a:effectLst/>
                        </a:rPr>
                        <a:t>-1</a:t>
                      </a:r>
                      <a:r>
                        <a:rPr lang="fr-FR" sz="1200">
                          <a:effectLst/>
                        </a:rPr>
                        <a:t>)</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16</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Control</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603.25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2.49</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27.75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36.49</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436.22</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49.11</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1.11</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24</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Control</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506.50</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2.81</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28.41</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32.12</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377.35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43.33</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0.47</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13</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Control</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597.25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2.05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26.87</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33.86</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414.42</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42.32</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0.33</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12</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Logged + Thinned</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649.75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0.50</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22.55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25.95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261.05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13.28</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-2.86</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11</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Logged</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584.50</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1.33</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24.59</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27.76</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295.30</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27.45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-3.12</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21</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Logged</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548.50</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1.91</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26.73</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30.79</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342.23</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32.53</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-3.88</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15</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Logged + Thinned</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677.00</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0.70</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22.29</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26.41</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261.53</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14.54</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-5.25</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14</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Logged</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571.50</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1.97</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25.54</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29.28</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333.35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34.95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-5.58</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22</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Logged + Thinned</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574.50</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1.09</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23.97</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25.93</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260.94</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21.20</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-6.44</a:t>
                      </a:r>
                      <a:endParaRPr lang="fr-FR" sz="1400">
                        <a:effectLst/>
                        <a:latin typeface="Arial"/>
                        <a:ea typeface="Times New Roman"/>
                        <a:cs typeface="Times New Roman"/>
                      </a:endParaRPr>
                    </a:p>
                  </a:txBody>
                  <a:tcPr marL="44450" marR="44450" marT="0" marB="0" anchor="b"/>
                </a:tc>
              </a:tr>
              <a:tr h="346753">
                <a:tc>
                  <a:txBody>
                    <a:bodyPr/>
                    <a:lstStyle/>
                    <a:p>
                      <a:pPr algn="l">
                        <a:lnSpc>
                          <a:spcPct val="150000"/>
                        </a:lnSpc>
                        <a:spcAft>
                          <a:spcPts val="0"/>
                        </a:spcAft>
                      </a:pPr>
                      <a:r>
                        <a:rPr lang="fr-FR" sz="1200">
                          <a:effectLst/>
                        </a:rPr>
                        <a:t>23</a:t>
                      </a:r>
                      <a:endParaRPr lang="fr-FR" sz="1400">
                        <a:effectLst/>
                        <a:latin typeface="Arial"/>
                        <a:ea typeface="Times New Roman"/>
                        <a:cs typeface="Times New Roman"/>
                      </a:endParaRPr>
                    </a:p>
                  </a:txBody>
                  <a:tcPr marL="44450" marR="44450" marT="0" marB="0" anchor="b"/>
                </a:tc>
                <a:tc>
                  <a:txBody>
                    <a:bodyPr/>
                    <a:lstStyle/>
                    <a:p>
                      <a:pPr algn="l">
                        <a:lnSpc>
                          <a:spcPct val="150000"/>
                        </a:lnSpc>
                        <a:spcAft>
                          <a:spcPts val="0"/>
                        </a:spcAft>
                      </a:pPr>
                      <a:r>
                        <a:rPr lang="fr-FR" sz="1200">
                          <a:effectLst/>
                        </a:rPr>
                        <a:t>Logged + Thinned</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523.75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1.05</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23.82</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23.34</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227.64</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17.12</a:t>
                      </a:r>
                      <a:endParaRPr lang="fr-FR" sz="1400">
                        <a:effectLst/>
                        <a:latin typeface="Arial"/>
                        <a:ea typeface="Times New Roman"/>
                        <a:cs typeface="Times New Roman"/>
                      </a:endParaRPr>
                    </a:p>
                  </a:txBody>
                  <a:tcPr marL="44450" marR="44450" marT="0" marB="0" anchor="b"/>
                </a:tc>
                <a:tc>
                  <a:txBody>
                    <a:bodyPr/>
                    <a:lstStyle/>
                    <a:p>
                      <a:pPr algn="r">
                        <a:lnSpc>
                          <a:spcPct val="150000"/>
                        </a:lnSpc>
                        <a:spcAft>
                          <a:spcPts val="0"/>
                        </a:spcAft>
                      </a:pPr>
                      <a:r>
                        <a:rPr lang="fr-FR" sz="1200">
                          <a:effectLst/>
                        </a:rPr>
                        <a:t>-6.87</a:t>
                      </a:r>
                      <a:endParaRPr lang="fr-FR" sz="1400">
                        <a:effectLst/>
                        <a:latin typeface="Arial"/>
                        <a:ea typeface="Times New Roman"/>
                        <a:cs typeface="Times New Roman"/>
                      </a:endParaRPr>
                    </a:p>
                  </a:txBody>
                  <a:tcPr marL="44450" marR="44450" marT="0" marB="0" anchor="b"/>
                </a:tc>
              </a:tr>
            </a:tbl>
          </a:graphicData>
        </a:graphic>
      </p:graphicFrame>
    </p:spTree>
    <p:extLst>
      <p:ext uri="{BB962C8B-B14F-4D97-AF65-F5344CB8AC3E}">
        <p14:creationId xmlns:p14="http://schemas.microsoft.com/office/powerpoint/2010/main" val="224491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en-US" smtClean="0"/>
              <a:t>Biomass gains, losses and net changes</a:t>
            </a:r>
            <a:endParaRPr lang="en-US"/>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746413086"/>
              </p:ext>
            </p:extLst>
          </p:nvPr>
        </p:nvGraphicFramePr>
        <p:xfrm>
          <a:off x="467544" y="1628800"/>
          <a:ext cx="8396426" cy="4869161"/>
        </p:xfrm>
        <a:graphic>
          <a:graphicData uri="http://schemas.openxmlformats.org/drawingml/2006/table">
            <a:tbl>
              <a:tblPr firstRow="1" firstCol="1" bandRow="1">
                <a:tableStyleId>{073A0DAA-6AF3-43AB-8588-CEC1D06C72B9}</a:tableStyleId>
              </a:tblPr>
              <a:tblGrid>
                <a:gridCol w="350971"/>
                <a:gridCol w="1052912"/>
                <a:gridCol w="836284"/>
                <a:gridCol w="940399"/>
                <a:gridCol w="930324"/>
                <a:gridCol w="508824"/>
                <a:gridCol w="1021006"/>
                <a:gridCol w="463483"/>
                <a:gridCol w="854756"/>
                <a:gridCol w="465161"/>
                <a:gridCol w="972306"/>
              </a:tblGrid>
              <a:tr h="442651">
                <a:tc>
                  <a:txBody>
                    <a:bodyPr/>
                    <a:lstStyle/>
                    <a:p>
                      <a:pPr algn="l">
                        <a:lnSpc>
                          <a:spcPct val="200000"/>
                        </a:lnSpc>
                        <a:spcAft>
                          <a:spcPts val="0"/>
                        </a:spcAft>
                      </a:pPr>
                      <a:r>
                        <a:rPr lang="en-US" sz="1200">
                          <a:effectLst/>
                        </a:rPr>
                        <a:t>Id</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en-US" sz="1200">
                          <a:effectLst/>
                        </a:rPr>
                        <a:t>traitement</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en-US" sz="1200">
                          <a:effectLst/>
                        </a:rPr>
                        <a:t>site</a:t>
                      </a:r>
                      <a:endParaRPr lang="fr-FR" sz="1600">
                        <a:effectLst/>
                        <a:latin typeface="Arial"/>
                        <a:ea typeface="Times New Roman"/>
                        <a:cs typeface="Times New Roman"/>
                      </a:endParaRPr>
                    </a:p>
                  </a:txBody>
                  <a:tcPr marL="68580" marR="68580" marT="0" marB="0"/>
                </a:tc>
                <a:tc gridSpan="2">
                  <a:txBody>
                    <a:bodyPr/>
                    <a:lstStyle/>
                    <a:p>
                      <a:pPr algn="ctr">
                        <a:lnSpc>
                          <a:spcPct val="200000"/>
                        </a:lnSpc>
                        <a:spcAft>
                          <a:spcPts val="0"/>
                        </a:spcAft>
                      </a:pPr>
                      <a:r>
                        <a:rPr lang="en-US" sz="1200">
                          <a:effectLst/>
                        </a:rPr>
                        <a:t>Growth</a:t>
                      </a:r>
                      <a:endParaRPr lang="fr-FR" sz="1600">
                        <a:effectLst/>
                        <a:latin typeface="Arial"/>
                        <a:ea typeface="Times New Roman"/>
                        <a:cs typeface="Times New Roman"/>
                      </a:endParaRPr>
                    </a:p>
                  </a:txBody>
                  <a:tcPr marL="68580" marR="68580" marT="0" marB="0"/>
                </a:tc>
                <a:tc hMerge="1">
                  <a:txBody>
                    <a:bodyPr/>
                    <a:lstStyle/>
                    <a:p>
                      <a:endParaRPr lang="en-US"/>
                    </a:p>
                  </a:txBody>
                  <a:tcPr/>
                </a:tc>
                <a:tc gridSpan="2">
                  <a:txBody>
                    <a:bodyPr/>
                    <a:lstStyle/>
                    <a:p>
                      <a:pPr algn="ctr">
                        <a:lnSpc>
                          <a:spcPct val="200000"/>
                        </a:lnSpc>
                        <a:spcAft>
                          <a:spcPts val="0"/>
                        </a:spcAft>
                      </a:pPr>
                      <a:r>
                        <a:rPr lang="en-US" sz="1200">
                          <a:effectLst/>
                        </a:rPr>
                        <a:t>Mortality</a:t>
                      </a:r>
                      <a:endParaRPr lang="fr-FR" sz="1600">
                        <a:effectLst/>
                        <a:latin typeface="Arial"/>
                        <a:ea typeface="Times New Roman"/>
                        <a:cs typeface="Times New Roman"/>
                      </a:endParaRPr>
                    </a:p>
                  </a:txBody>
                  <a:tcPr marL="68580" marR="68580" marT="0" marB="0"/>
                </a:tc>
                <a:tc hMerge="1">
                  <a:txBody>
                    <a:bodyPr/>
                    <a:lstStyle/>
                    <a:p>
                      <a:endParaRPr lang="en-US"/>
                    </a:p>
                  </a:txBody>
                  <a:tcPr/>
                </a:tc>
                <a:tc gridSpan="2">
                  <a:txBody>
                    <a:bodyPr/>
                    <a:lstStyle/>
                    <a:p>
                      <a:pPr algn="ctr">
                        <a:lnSpc>
                          <a:spcPct val="200000"/>
                        </a:lnSpc>
                        <a:spcAft>
                          <a:spcPts val="0"/>
                        </a:spcAft>
                      </a:pPr>
                      <a:r>
                        <a:rPr lang="en-US" sz="1200">
                          <a:effectLst/>
                        </a:rPr>
                        <a:t>Recruitment</a:t>
                      </a:r>
                      <a:endParaRPr lang="fr-FR" sz="1600">
                        <a:effectLst/>
                        <a:latin typeface="Arial"/>
                        <a:ea typeface="Times New Roman"/>
                        <a:cs typeface="Times New Roman"/>
                      </a:endParaRPr>
                    </a:p>
                  </a:txBody>
                  <a:tcPr marL="68580" marR="68580" marT="0" marB="0"/>
                </a:tc>
                <a:tc hMerge="1">
                  <a:txBody>
                    <a:bodyPr/>
                    <a:lstStyle/>
                    <a:p>
                      <a:endParaRPr lang="en-US"/>
                    </a:p>
                  </a:txBody>
                  <a:tcPr/>
                </a:tc>
                <a:tc gridSpan="2">
                  <a:txBody>
                    <a:bodyPr/>
                    <a:lstStyle/>
                    <a:p>
                      <a:pPr algn="ctr">
                        <a:lnSpc>
                          <a:spcPct val="200000"/>
                        </a:lnSpc>
                        <a:spcAft>
                          <a:spcPts val="0"/>
                        </a:spcAft>
                      </a:pPr>
                      <a:r>
                        <a:rPr lang="en-US" sz="1200">
                          <a:effectLst/>
                        </a:rPr>
                        <a:t>Net change</a:t>
                      </a:r>
                      <a:endParaRPr lang="fr-FR" sz="1600">
                        <a:effectLst/>
                        <a:latin typeface="Arial"/>
                        <a:ea typeface="Times New Roman"/>
                        <a:cs typeface="Times New Roman"/>
                      </a:endParaRPr>
                    </a:p>
                  </a:txBody>
                  <a:tcPr marL="68580" marR="68580" marT="0" marB="0"/>
                </a:tc>
                <a:tc hMerge="1">
                  <a:txBody>
                    <a:bodyPr/>
                    <a:lstStyle/>
                    <a:p>
                      <a:endParaRPr lang="en-US"/>
                    </a:p>
                  </a:txBody>
                  <a:tcPr/>
                </a:tc>
              </a:tr>
              <a:tr h="442651">
                <a:tc>
                  <a:txBody>
                    <a:bodyPr/>
                    <a:lstStyle/>
                    <a:p>
                      <a:pPr algn="l">
                        <a:lnSpc>
                          <a:spcPct val="200000"/>
                        </a:lnSpc>
                        <a:spcAft>
                          <a:spcPts val="0"/>
                        </a:spcAft>
                      </a:pPr>
                      <a:r>
                        <a:rPr lang="en-US" sz="1200">
                          <a:effectLst/>
                        </a:rPr>
                        <a:t>24</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en-US" sz="1200">
                          <a:effectLst/>
                        </a:rPr>
                        <a:t>Control</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en-US" sz="1200">
                          <a:effectLst/>
                        </a:rPr>
                        <a:t>La Lolé</a:t>
                      </a:r>
                      <a:endParaRPr lang="fr-FR" sz="1600">
                        <a:effectLst/>
                        <a:latin typeface="Arial"/>
                        <a:ea typeface="Times New Roman"/>
                        <a:cs typeface="Times New Roman"/>
                      </a:endParaRPr>
                    </a:p>
                  </a:txBody>
                  <a:tcPr marL="68580" marR="68580" marT="0" marB="0"/>
                </a:tc>
                <a:tc>
                  <a:txBody>
                    <a:bodyPr/>
                    <a:lstStyle/>
                    <a:p>
                      <a:pPr algn="r">
                        <a:lnSpc>
                          <a:spcPct val="200000"/>
                        </a:lnSpc>
                        <a:spcAft>
                          <a:spcPts val="0"/>
                        </a:spcAft>
                      </a:pPr>
                      <a:r>
                        <a:rPr lang="en-US" sz="1200">
                          <a:effectLst/>
                        </a:rPr>
                        <a:t>6.97</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en-US" sz="1200">
                          <a:effectLst/>
                        </a:rPr>
                        <a:t>(6.44;7.48)</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en-US" sz="1200">
                          <a:effectLst/>
                        </a:rPr>
                        <a:t>-6.19</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en-US" sz="1200">
                          <a:effectLst/>
                        </a:rPr>
                        <a:t>(-7.9;-4.7</a:t>
                      </a:r>
                      <a:r>
                        <a:rPr lang="fr-FR" sz="1200">
                          <a:effectLst/>
                        </a:rPr>
                        <a:t>7)</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0.34</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(0.3;0.38)</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1.13</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(-0.6;2.59)</a:t>
                      </a:r>
                      <a:endParaRPr lang="fr-FR" sz="1600">
                        <a:effectLst/>
                        <a:latin typeface="Arial"/>
                        <a:ea typeface="Times New Roman"/>
                        <a:cs typeface="Times New Roman"/>
                      </a:endParaRPr>
                    </a:p>
                  </a:txBody>
                  <a:tcPr marL="68580" marR="68580" marT="0" marB="0" anchor="b"/>
                </a:tc>
              </a:tr>
              <a:tr h="442651">
                <a:tc>
                  <a:txBody>
                    <a:bodyPr/>
                    <a:lstStyle/>
                    <a:p>
                      <a:pPr algn="l">
                        <a:lnSpc>
                          <a:spcPct val="200000"/>
                        </a:lnSpc>
                        <a:spcAft>
                          <a:spcPts val="0"/>
                        </a:spcAft>
                      </a:pPr>
                      <a:r>
                        <a:rPr lang="fr-FR" sz="1200">
                          <a:effectLst/>
                        </a:rPr>
                        <a:t>16</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Control</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Boukoko 2</a:t>
                      </a:r>
                      <a:endParaRPr lang="fr-FR" sz="1600">
                        <a:effectLst/>
                        <a:latin typeface="Arial"/>
                        <a:ea typeface="Times New Roman"/>
                        <a:cs typeface="Times New Roman"/>
                      </a:endParaRPr>
                    </a:p>
                  </a:txBody>
                  <a:tcPr marL="68580" marR="68580" marT="0" marB="0"/>
                </a:tc>
                <a:tc>
                  <a:txBody>
                    <a:bodyPr/>
                    <a:lstStyle/>
                    <a:p>
                      <a:pPr algn="r">
                        <a:lnSpc>
                          <a:spcPct val="200000"/>
                        </a:lnSpc>
                        <a:spcAft>
                          <a:spcPts val="0"/>
                        </a:spcAft>
                      </a:pPr>
                      <a:r>
                        <a:rPr lang="fr-FR" sz="1200">
                          <a:effectLst/>
                        </a:rPr>
                        <a:t>7.83</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(7.27;8.44)</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-5.94</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(-8.47;-3.96)</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0.46</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(0.42;0.52)</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2.36</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(-0.24;4.4)</a:t>
                      </a:r>
                      <a:endParaRPr lang="fr-FR" sz="1600">
                        <a:effectLst/>
                        <a:latin typeface="Arial"/>
                        <a:ea typeface="Times New Roman"/>
                        <a:cs typeface="Times New Roman"/>
                      </a:endParaRPr>
                    </a:p>
                  </a:txBody>
                  <a:tcPr marL="68580" marR="68580" marT="0" marB="0" anchor="b"/>
                </a:tc>
              </a:tr>
              <a:tr h="442651">
                <a:tc>
                  <a:txBody>
                    <a:bodyPr/>
                    <a:lstStyle/>
                    <a:p>
                      <a:pPr algn="l">
                        <a:lnSpc>
                          <a:spcPct val="200000"/>
                        </a:lnSpc>
                        <a:spcAft>
                          <a:spcPts val="0"/>
                        </a:spcAft>
                      </a:pPr>
                      <a:r>
                        <a:rPr lang="fr-FR" sz="1200">
                          <a:effectLst/>
                        </a:rPr>
                        <a:t>11</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Logged</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Boukoko 1</a:t>
                      </a:r>
                      <a:endParaRPr lang="fr-FR" sz="1600">
                        <a:effectLst/>
                        <a:latin typeface="Arial"/>
                        <a:ea typeface="Times New Roman"/>
                        <a:cs typeface="Times New Roman"/>
                      </a:endParaRPr>
                    </a:p>
                  </a:txBody>
                  <a:tcPr marL="68580" marR="68580" marT="0" marB="0"/>
                </a:tc>
                <a:tc>
                  <a:txBody>
                    <a:bodyPr/>
                    <a:lstStyle/>
                    <a:p>
                      <a:pPr algn="r">
                        <a:lnSpc>
                          <a:spcPct val="200000"/>
                        </a:lnSpc>
                        <a:spcAft>
                          <a:spcPts val="0"/>
                        </a:spcAft>
                      </a:pPr>
                      <a:r>
                        <a:rPr lang="fr-FR" sz="1200">
                          <a:effectLst/>
                        </a:rPr>
                        <a:t>8.74</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(8.22;9.31)</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-6.03</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(-7.36;-4.81)</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0.35</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(0.31;0.4)</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3.06</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(1.64;4.35)</a:t>
                      </a:r>
                      <a:endParaRPr lang="fr-FR" sz="1600">
                        <a:effectLst/>
                        <a:latin typeface="Arial"/>
                        <a:ea typeface="Times New Roman"/>
                        <a:cs typeface="Times New Roman"/>
                      </a:endParaRPr>
                    </a:p>
                  </a:txBody>
                  <a:tcPr marL="68580" marR="68580" marT="0" marB="0" anchor="b"/>
                </a:tc>
              </a:tr>
              <a:tr h="442651">
                <a:tc>
                  <a:txBody>
                    <a:bodyPr/>
                    <a:lstStyle/>
                    <a:p>
                      <a:pPr algn="l">
                        <a:lnSpc>
                          <a:spcPct val="200000"/>
                        </a:lnSpc>
                        <a:spcAft>
                          <a:spcPts val="0"/>
                        </a:spcAft>
                      </a:pPr>
                      <a:r>
                        <a:rPr lang="fr-FR" sz="1200">
                          <a:effectLst/>
                        </a:rPr>
                        <a:t>13</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Control</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Boukoko 1</a:t>
                      </a:r>
                      <a:endParaRPr lang="fr-FR" sz="1600">
                        <a:effectLst/>
                        <a:latin typeface="Arial"/>
                        <a:ea typeface="Times New Roman"/>
                        <a:cs typeface="Times New Roman"/>
                      </a:endParaRPr>
                    </a:p>
                  </a:txBody>
                  <a:tcPr marL="68580" marR="68580" marT="0" marB="0"/>
                </a:tc>
                <a:tc>
                  <a:txBody>
                    <a:bodyPr/>
                    <a:lstStyle/>
                    <a:p>
                      <a:pPr algn="r">
                        <a:lnSpc>
                          <a:spcPct val="200000"/>
                        </a:lnSpc>
                        <a:spcAft>
                          <a:spcPts val="0"/>
                        </a:spcAft>
                      </a:pPr>
                      <a:r>
                        <a:rPr lang="fr-FR" sz="1200">
                          <a:effectLst/>
                        </a:rPr>
                        <a:t>8.42</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(7.9;8.96)</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-4.89</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(-6.5;-3.51)</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0.27</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(0.24;0.31)</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3.80</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(2.31;5.11)</a:t>
                      </a:r>
                      <a:endParaRPr lang="fr-FR" sz="1600">
                        <a:effectLst/>
                        <a:latin typeface="Arial"/>
                        <a:ea typeface="Times New Roman"/>
                        <a:cs typeface="Times New Roman"/>
                      </a:endParaRPr>
                    </a:p>
                  </a:txBody>
                  <a:tcPr marL="68580" marR="68580" marT="0" marB="0" anchor="b"/>
                </a:tc>
              </a:tr>
              <a:tr h="442651">
                <a:tc>
                  <a:txBody>
                    <a:bodyPr/>
                    <a:lstStyle/>
                    <a:p>
                      <a:pPr algn="l">
                        <a:lnSpc>
                          <a:spcPct val="200000"/>
                        </a:lnSpc>
                        <a:spcAft>
                          <a:spcPts val="0"/>
                        </a:spcAft>
                      </a:pPr>
                      <a:r>
                        <a:rPr lang="fr-FR" sz="1200">
                          <a:effectLst/>
                        </a:rPr>
                        <a:t>21</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Logged</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La Lolé</a:t>
                      </a:r>
                      <a:endParaRPr lang="fr-FR" sz="1600">
                        <a:effectLst/>
                        <a:latin typeface="Arial"/>
                        <a:ea typeface="Times New Roman"/>
                        <a:cs typeface="Times New Roman"/>
                      </a:endParaRPr>
                    </a:p>
                  </a:txBody>
                  <a:tcPr marL="68580" marR="68580" marT="0" marB="0"/>
                </a:tc>
                <a:tc>
                  <a:txBody>
                    <a:bodyPr/>
                    <a:lstStyle/>
                    <a:p>
                      <a:pPr algn="r">
                        <a:lnSpc>
                          <a:spcPct val="200000"/>
                        </a:lnSpc>
                        <a:spcAft>
                          <a:spcPts val="0"/>
                        </a:spcAft>
                      </a:pPr>
                      <a:r>
                        <a:rPr lang="fr-FR" sz="1200">
                          <a:effectLst/>
                        </a:rPr>
                        <a:t>8.89</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(8.34;9.43)</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-5.00</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(-6.95;-3.62)</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0.32</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(0.28;0.37)</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4.22</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(2.47;5.69)</a:t>
                      </a:r>
                      <a:endParaRPr lang="fr-FR" sz="1600">
                        <a:effectLst/>
                        <a:latin typeface="Arial"/>
                        <a:ea typeface="Times New Roman"/>
                        <a:cs typeface="Times New Roman"/>
                      </a:endParaRPr>
                    </a:p>
                  </a:txBody>
                  <a:tcPr marL="68580" marR="68580" marT="0" marB="0" anchor="b"/>
                </a:tc>
              </a:tr>
              <a:tr h="442651">
                <a:tc>
                  <a:txBody>
                    <a:bodyPr/>
                    <a:lstStyle/>
                    <a:p>
                      <a:pPr algn="l">
                        <a:lnSpc>
                          <a:spcPct val="200000"/>
                        </a:lnSpc>
                        <a:spcAft>
                          <a:spcPts val="0"/>
                        </a:spcAft>
                      </a:pPr>
                      <a:r>
                        <a:rPr lang="fr-FR" sz="1200">
                          <a:effectLst/>
                        </a:rPr>
                        <a:t>14</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Logged</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Boukoko 2</a:t>
                      </a:r>
                      <a:endParaRPr lang="fr-FR" sz="1600">
                        <a:effectLst/>
                        <a:latin typeface="Arial"/>
                        <a:ea typeface="Times New Roman"/>
                        <a:cs typeface="Times New Roman"/>
                      </a:endParaRPr>
                    </a:p>
                  </a:txBody>
                  <a:tcPr marL="68580" marR="68580" marT="0" marB="0"/>
                </a:tc>
                <a:tc>
                  <a:txBody>
                    <a:bodyPr/>
                    <a:lstStyle/>
                    <a:p>
                      <a:pPr algn="r">
                        <a:lnSpc>
                          <a:spcPct val="200000"/>
                        </a:lnSpc>
                        <a:spcAft>
                          <a:spcPts val="0"/>
                        </a:spcAft>
                      </a:pPr>
                      <a:r>
                        <a:rPr lang="fr-FR" sz="1200">
                          <a:effectLst/>
                        </a:rPr>
                        <a:t>9.16</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(8.45;9.88)</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-4.59</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(-6.27;-3.23)</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0.35</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(0.29;0.4)</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4.91</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(3.14;6.56)</a:t>
                      </a:r>
                      <a:endParaRPr lang="fr-FR" sz="1600">
                        <a:effectLst/>
                        <a:latin typeface="Arial"/>
                        <a:ea typeface="Times New Roman"/>
                        <a:cs typeface="Times New Roman"/>
                      </a:endParaRPr>
                    </a:p>
                  </a:txBody>
                  <a:tcPr marL="68580" marR="68580" marT="0" marB="0" anchor="b"/>
                </a:tc>
              </a:tr>
              <a:tr h="442651">
                <a:tc>
                  <a:txBody>
                    <a:bodyPr/>
                    <a:lstStyle/>
                    <a:p>
                      <a:pPr algn="l">
                        <a:lnSpc>
                          <a:spcPct val="200000"/>
                        </a:lnSpc>
                        <a:spcAft>
                          <a:spcPts val="0"/>
                        </a:spcAft>
                      </a:pPr>
                      <a:r>
                        <a:rPr lang="fr-FR" sz="1200">
                          <a:effectLst/>
                        </a:rPr>
                        <a:t>23</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Logged + T.</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La Lolé</a:t>
                      </a:r>
                      <a:endParaRPr lang="fr-FR" sz="1600">
                        <a:effectLst/>
                        <a:latin typeface="Arial"/>
                        <a:ea typeface="Times New Roman"/>
                        <a:cs typeface="Times New Roman"/>
                      </a:endParaRPr>
                    </a:p>
                  </a:txBody>
                  <a:tcPr marL="68580" marR="68580" marT="0" marB="0"/>
                </a:tc>
                <a:tc>
                  <a:txBody>
                    <a:bodyPr/>
                    <a:lstStyle/>
                    <a:p>
                      <a:pPr algn="r">
                        <a:lnSpc>
                          <a:spcPct val="200000"/>
                        </a:lnSpc>
                        <a:spcAft>
                          <a:spcPts val="0"/>
                        </a:spcAft>
                      </a:pPr>
                      <a:r>
                        <a:rPr lang="fr-FR" sz="1200">
                          <a:effectLst/>
                        </a:rPr>
                        <a:t>9.88</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(9.11;10.54)</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-3.15</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(-3.85;-2.44)</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0.30</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(0.27;0.34)</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7.03</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(5.97;7.96)</a:t>
                      </a:r>
                      <a:endParaRPr lang="fr-FR" sz="1600">
                        <a:effectLst/>
                        <a:latin typeface="Arial"/>
                        <a:ea typeface="Times New Roman"/>
                        <a:cs typeface="Times New Roman"/>
                      </a:endParaRPr>
                    </a:p>
                  </a:txBody>
                  <a:tcPr marL="68580" marR="68580" marT="0" marB="0" anchor="b"/>
                </a:tc>
              </a:tr>
              <a:tr h="442651">
                <a:tc>
                  <a:txBody>
                    <a:bodyPr/>
                    <a:lstStyle/>
                    <a:p>
                      <a:pPr algn="l">
                        <a:lnSpc>
                          <a:spcPct val="200000"/>
                        </a:lnSpc>
                        <a:spcAft>
                          <a:spcPts val="0"/>
                        </a:spcAft>
                      </a:pPr>
                      <a:r>
                        <a:rPr lang="fr-FR" sz="1200">
                          <a:effectLst/>
                        </a:rPr>
                        <a:t>12</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Logged + T.</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Boukoko 1</a:t>
                      </a:r>
                      <a:endParaRPr lang="fr-FR" sz="1600">
                        <a:effectLst/>
                        <a:latin typeface="Arial"/>
                        <a:ea typeface="Times New Roman"/>
                        <a:cs typeface="Times New Roman"/>
                      </a:endParaRPr>
                    </a:p>
                  </a:txBody>
                  <a:tcPr marL="68580" marR="68580" marT="0" marB="0"/>
                </a:tc>
                <a:tc>
                  <a:txBody>
                    <a:bodyPr/>
                    <a:lstStyle/>
                    <a:p>
                      <a:pPr algn="r">
                        <a:lnSpc>
                          <a:spcPct val="200000"/>
                        </a:lnSpc>
                        <a:spcAft>
                          <a:spcPts val="0"/>
                        </a:spcAft>
                      </a:pPr>
                      <a:r>
                        <a:rPr lang="fr-FR" sz="1200">
                          <a:effectLst/>
                        </a:rPr>
                        <a:t>10.12</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(9.35;10.79)</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-3.59</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(-4.34;-2.85)</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0.53</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(0.46;0.6)</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7.06</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(5.9;8.1)</a:t>
                      </a:r>
                      <a:endParaRPr lang="fr-FR" sz="1600">
                        <a:effectLst/>
                        <a:latin typeface="Arial"/>
                        <a:ea typeface="Times New Roman"/>
                        <a:cs typeface="Times New Roman"/>
                      </a:endParaRPr>
                    </a:p>
                  </a:txBody>
                  <a:tcPr marL="68580" marR="68580" marT="0" marB="0" anchor="b"/>
                </a:tc>
              </a:tr>
              <a:tr h="442651">
                <a:tc>
                  <a:txBody>
                    <a:bodyPr/>
                    <a:lstStyle/>
                    <a:p>
                      <a:pPr algn="l">
                        <a:lnSpc>
                          <a:spcPct val="200000"/>
                        </a:lnSpc>
                        <a:spcAft>
                          <a:spcPts val="0"/>
                        </a:spcAft>
                      </a:pPr>
                      <a:r>
                        <a:rPr lang="fr-FR" sz="1200">
                          <a:effectLst/>
                        </a:rPr>
                        <a:t>22</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Logged + T.</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La Lolé</a:t>
                      </a:r>
                      <a:endParaRPr lang="fr-FR" sz="1600">
                        <a:effectLst/>
                        <a:latin typeface="Arial"/>
                        <a:ea typeface="Times New Roman"/>
                        <a:cs typeface="Times New Roman"/>
                      </a:endParaRPr>
                    </a:p>
                  </a:txBody>
                  <a:tcPr marL="68580" marR="68580" marT="0" marB="0"/>
                </a:tc>
                <a:tc>
                  <a:txBody>
                    <a:bodyPr/>
                    <a:lstStyle/>
                    <a:p>
                      <a:pPr algn="r">
                        <a:lnSpc>
                          <a:spcPct val="200000"/>
                        </a:lnSpc>
                        <a:spcAft>
                          <a:spcPts val="0"/>
                        </a:spcAft>
                      </a:pPr>
                      <a:r>
                        <a:rPr lang="fr-FR" sz="1200">
                          <a:effectLst/>
                        </a:rPr>
                        <a:t>10.64</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(9.77;11.49)</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-3.66</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(-4.75;-2.78)</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0.43</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(0.38;0.47)</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7.41</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(6.38;8.35)</a:t>
                      </a:r>
                      <a:endParaRPr lang="fr-FR" sz="1600">
                        <a:effectLst/>
                        <a:latin typeface="Arial"/>
                        <a:ea typeface="Times New Roman"/>
                        <a:cs typeface="Times New Roman"/>
                      </a:endParaRPr>
                    </a:p>
                  </a:txBody>
                  <a:tcPr marL="68580" marR="68580" marT="0" marB="0" anchor="b"/>
                </a:tc>
              </a:tr>
              <a:tr h="442651">
                <a:tc>
                  <a:txBody>
                    <a:bodyPr/>
                    <a:lstStyle/>
                    <a:p>
                      <a:pPr algn="l">
                        <a:lnSpc>
                          <a:spcPct val="200000"/>
                        </a:lnSpc>
                        <a:spcAft>
                          <a:spcPts val="0"/>
                        </a:spcAft>
                      </a:pPr>
                      <a:r>
                        <a:rPr lang="fr-FR" sz="1200">
                          <a:effectLst/>
                        </a:rPr>
                        <a:t>15</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Logged + T.</a:t>
                      </a:r>
                      <a:endParaRPr lang="fr-FR" sz="1600">
                        <a:effectLst/>
                        <a:latin typeface="Arial"/>
                        <a:ea typeface="Times New Roman"/>
                        <a:cs typeface="Times New Roman"/>
                      </a:endParaRPr>
                    </a:p>
                  </a:txBody>
                  <a:tcPr marL="68580" marR="68580" marT="0" marB="0"/>
                </a:tc>
                <a:tc>
                  <a:txBody>
                    <a:bodyPr/>
                    <a:lstStyle/>
                    <a:p>
                      <a:pPr algn="l">
                        <a:lnSpc>
                          <a:spcPct val="200000"/>
                        </a:lnSpc>
                        <a:spcAft>
                          <a:spcPts val="0"/>
                        </a:spcAft>
                      </a:pPr>
                      <a:r>
                        <a:rPr lang="fr-FR" sz="1200">
                          <a:effectLst/>
                        </a:rPr>
                        <a:t>Boukoko 2</a:t>
                      </a:r>
                      <a:endParaRPr lang="fr-FR" sz="1600">
                        <a:effectLst/>
                        <a:latin typeface="Arial"/>
                        <a:ea typeface="Times New Roman"/>
                        <a:cs typeface="Times New Roman"/>
                      </a:endParaRPr>
                    </a:p>
                  </a:txBody>
                  <a:tcPr marL="68580" marR="68580" marT="0" marB="0"/>
                </a:tc>
                <a:tc>
                  <a:txBody>
                    <a:bodyPr/>
                    <a:lstStyle/>
                    <a:p>
                      <a:pPr algn="r">
                        <a:lnSpc>
                          <a:spcPct val="200000"/>
                        </a:lnSpc>
                        <a:spcAft>
                          <a:spcPts val="0"/>
                        </a:spcAft>
                      </a:pPr>
                      <a:r>
                        <a:rPr lang="fr-FR" sz="1200">
                          <a:effectLst/>
                        </a:rPr>
                        <a:t>10.84</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(10.3;11.46)</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-1.96</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(-2.22;-1.72)</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0.32</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(0.28;0.37)</a:t>
                      </a:r>
                      <a:endParaRPr lang="fr-FR" sz="1600">
                        <a:effectLst/>
                        <a:latin typeface="Arial"/>
                        <a:ea typeface="Times New Roman"/>
                        <a:cs typeface="Times New Roman"/>
                      </a:endParaRPr>
                    </a:p>
                  </a:txBody>
                  <a:tcPr marL="68580" marR="68580" marT="0" marB="0" anchor="b"/>
                </a:tc>
                <a:tc>
                  <a:txBody>
                    <a:bodyPr/>
                    <a:lstStyle/>
                    <a:p>
                      <a:pPr algn="r">
                        <a:lnSpc>
                          <a:spcPct val="200000"/>
                        </a:lnSpc>
                        <a:spcAft>
                          <a:spcPts val="0"/>
                        </a:spcAft>
                      </a:pPr>
                      <a:r>
                        <a:rPr lang="fr-FR" sz="1200">
                          <a:effectLst/>
                        </a:rPr>
                        <a:t>9.20</a:t>
                      </a:r>
                      <a:endParaRPr lang="fr-FR" sz="1600">
                        <a:effectLst/>
                        <a:latin typeface="Arial"/>
                        <a:ea typeface="Times New Roman"/>
                        <a:cs typeface="Times New Roman"/>
                      </a:endParaRPr>
                    </a:p>
                  </a:txBody>
                  <a:tcPr marL="68580" marR="68580" marT="0" marB="0" anchor="b"/>
                </a:tc>
                <a:tc>
                  <a:txBody>
                    <a:bodyPr/>
                    <a:lstStyle/>
                    <a:p>
                      <a:pPr algn="just">
                        <a:lnSpc>
                          <a:spcPct val="200000"/>
                        </a:lnSpc>
                        <a:spcAft>
                          <a:spcPts val="0"/>
                        </a:spcAft>
                      </a:pPr>
                      <a:r>
                        <a:rPr lang="fr-FR" sz="1200">
                          <a:effectLst/>
                        </a:rPr>
                        <a:t>(8.63;9.79)</a:t>
                      </a:r>
                      <a:endParaRPr lang="fr-FR" sz="1600">
                        <a:effectLst/>
                        <a:latin typeface="Arial"/>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994179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274638"/>
            <a:ext cx="6737226" cy="1143000"/>
          </a:xfrm>
        </p:spPr>
        <p:txBody>
          <a:bodyPr>
            <a:normAutofit fontScale="90000"/>
          </a:bodyPr>
          <a:lstStyle/>
          <a:p>
            <a:r>
              <a:rPr lang="fr-BE" sz="3600" smtClean="0">
                <a:solidFill>
                  <a:schemeClr val="accent1"/>
                </a:solidFill>
              </a:rPr>
              <a:t>Importance of large trees along </a:t>
            </a:r>
            <a:r>
              <a:rPr lang="fr-BE" sz="3600">
                <a:solidFill>
                  <a:schemeClr val="accent1"/>
                </a:solidFill>
              </a:rPr>
              <a:t>a gradient of forest perturbation</a:t>
            </a:r>
            <a:endParaRPr lang="fr-BE" sz="3600" dirty="0">
              <a:solidFill>
                <a:schemeClr val="accent1"/>
              </a:solidFill>
            </a:endParaRPr>
          </a:p>
        </p:txBody>
      </p:sp>
      <p:pic>
        <p:nvPicPr>
          <p:cNvPr id="4" name="Espace réservé du contenu 3"/>
          <p:cNvPicPr>
            <a:picLocks noGrp="1"/>
          </p:cNvPicPr>
          <p:nvPr>
            <p:ph idx="1"/>
          </p:nvPr>
        </p:nvPicPr>
        <p:blipFill rotWithShape="1">
          <a:blip r:embed="rId3" cstate="screen">
            <a:extLst>
              <a:ext uri="{28A0092B-C50C-407E-A947-70E740481C1C}">
                <a14:useLocalDpi xmlns:a14="http://schemas.microsoft.com/office/drawing/2010/main"/>
              </a:ext>
            </a:extLst>
          </a:blip>
          <a:srcRect/>
          <a:stretch/>
        </p:blipFill>
        <p:spPr>
          <a:xfrm>
            <a:off x="39046" y="1916832"/>
            <a:ext cx="7197250" cy="3645502"/>
          </a:xfrm>
          <a:prstGeom prst="rect">
            <a:avLst/>
          </a:prstGeom>
        </p:spPr>
      </p:pic>
      <p:sp>
        <p:nvSpPr>
          <p:cNvPr id="7" name="ZoneTexte 6"/>
          <p:cNvSpPr txBox="1"/>
          <p:nvPr/>
        </p:nvSpPr>
        <p:spPr>
          <a:xfrm>
            <a:off x="4139952" y="1482600"/>
            <a:ext cx="2818272" cy="369332"/>
          </a:xfrm>
          <a:prstGeom prst="rect">
            <a:avLst/>
          </a:prstGeom>
          <a:noFill/>
        </p:spPr>
        <p:txBody>
          <a:bodyPr wrap="none" rtlCol="0">
            <a:spAutoFit/>
          </a:bodyPr>
          <a:lstStyle/>
          <a:p>
            <a:r>
              <a:rPr lang="en-US"/>
              <a:t>%AGB large trees : 17 – 49</a:t>
            </a:r>
            <a:r>
              <a:rPr lang="en-US" smtClean="0"/>
              <a:t>%</a:t>
            </a:r>
            <a:endParaRPr lang="en-US"/>
          </a:p>
        </p:txBody>
      </p:sp>
      <p:sp>
        <p:nvSpPr>
          <p:cNvPr id="14" name="Accolade ouvrante 13"/>
          <p:cNvSpPr/>
          <p:nvPr/>
        </p:nvSpPr>
        <p:spPr>
          <a:xfrm rot="16200000">
            <a:off x="6192180" y="4935113"/>
            <a:ext cx="216024" cy="1296144"/>
          </a:xfrm>
          <a:prstGeom prst="lef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22" name="Picture 2" descr="D:\Data_G\3-currentProject\DYNAFOR\5-largeTrees\7-photo\Dakis\DSC0660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94427" y="2276872"/>
            <a:ext cx="1970548" cy="262739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Data_G\3-currentProject\DYNAFOR\5-largeTrees\7-photo\Dakis\DSC0656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94426" y="-315416"/>
            <a:ext cx="1949574" cy="25994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Data_G\3-currentProject\DYNAFOR\5-largeTrees\7-photo\Dakis\DSC0660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94426" y="4725144"/>
            <a:ext cx="1974724" cy="2632965"/>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5004048" y="5752970"/>
            <a:ext cx="2592288" cy="646986"/>
          </a:xfrm>
          <a:prstGeom prst="roundRect">
            <a:avLst/>
          </a:prstGeom>
          <a:solidFill>
            <a:schemeClr val="tx1">
              <a:lumMod val="60000"/>
              <a:lumOff val="40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1600" smtClean="0"/>
              <a:t>Large trees (DBH &gt; 70 cm) </a:t>
            </a:r>
          </a:p>
          <a:p>
            <a:r>
              <a:rPr lang="en-US" sz="1600" smtClean="0"/>
              <a:t>= very diverse trees!</a:t>
            </a:r>
            <a:endParaRPr lang="en-US" sz="1600"/>
          </a:p>
        </p:txBody>
      </p:sp>
    </p:spTree>
    <p:extLst>
      <p:ext uri="{BB962C8B-B14F-4D97-AF65-F5344CB8AC3E}">
        <p14:creationId xmlns:p14="http://schemas.microsoft.com/office/powerpoint/2010/main" val="201192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3" cstate="email"/>
          <a:srcRect/>
          <a:stretch>
            <a:fillRect/>
          </a:stretch>
        </p:blipFill>
        <p:spPr bwMode="auto">
          <a:xfrm>
            <a:off x="2267744" y="3068960"/>
            <a:ext cx="4608465" cy="2911624"/>
          </a:xfrm>
          <a:prstGeom prst="rect">
            <a:avLst/>
          </a:prstGeom>
          <a:noFill/>
          <a:ln w="9525">
            <a:noFill/>
            <a:miter lim="800000"/>
            <a:headEnd/>
            <a:tailEnd/>
          </a:ln>
        </p:spPr>
      </p:pic>
      <p:sp>
        <p:nvSpPr>
          <p:cNvPr id="2" name="Titre 1"/>
          <p:cNvSpPr>
            <a:spLocks noGrp="1"/>
          </p:cNvSpPr>
          <p:nvPr>
            <p:ph type="title"/>
          </p:nvPr>
        </p:nvSpPr>
        <p:spPr/>
        <p:txBody>
          <a:bodyPr>
            <a:normAutofit fontScale="90000"/>
          </a:bodyPr>
          <a:lstStyle/>
          <a:p>
            <a:r>
              <a:rPr lang="fr-BE" smtClean="0">
                <a:solidFill>
                  <a:schemeClr val="accent1"/>
                </a:solidFill>
              </a:rPr>
              <a:t>Large trees are scare </a:t>
            </a:r>
            <a:br>
              <a:rPr lang="fr-BE" smtClean="0">
                <a:solidFill>
                  <a:schemeClr val="accent1"/>
                </a:solidFill>
              </a:rPr>
            </a:br>
            <a:r>
              <a:rPr lang="fr-BE" smtClean="0">
                <a:solidFill>
                  <a:schemeClr val="accent1"/>
                </a:solidFill>
              </a:rPr>
              <a:t>but their abundance drives</a:t>
            </a:r>
            <a:br>
              <a:rPr lang="fr-BE" smtClean="0">
                <a:solidFill>
                  <a:schemeClr val="accent1"/>
                </a:solidFill>
              </a:rPr>
            </a:br>
            <a:r>
              <a:rPr lang="fr-BE" smtClean="0">
                <a:solidFill>
                  <a:schemeClr val="accent1"/>
                </a:solidFill>
              </a:rPr>
              <a:t> stand biomass </a:t>
            </a:r>
            <a:r>
              <a:rPr lang="fr-BE" dirty="0" smtClean="0">
                <a:solidFill>
                  <a:schemeClr val="accent1"/>
                </a:solidFill>
              </a:rPr>
              <a:t>and </a:t>
            </a:r>
            <a:r>
              <a:rPr lang="fr-BE" dirty="0" err="1" smtClean="0">
                <a:solidFill>
                  <a:schemeClr val="accent1"/>
                </a:solidFill>
              </a:rPr>
              <a:t>carbon</a:t>
            </a:r>
            <a:r>
              <a:rPr lang="fr-BE" dirty="0" smtClean="0">
                <a:solidFill>
                  <a:schemeClr val="accent1"/>
                </a:solidFill>
              </a:rPr>
              <a:t> stocks</a:t>
            </a:r>
            <a:endParaRPr lang="fr-BE" dirty="0">
              <a:solidFill>
                <a:schemeClr val="accent1"/>
              </a:solidFill>
            </a:endParaRPr>
          </a:p>
        </p:txBody>
      </p:sp>
      <p:sp>
        <p:nvSpPr>
          <p:cNvPr id="5" name="Espace réservé du contenu 4"/>
          <p:cNvSpPr>
            <a:spLocks noGrp="1"/>
          </p:cNvSpPr>
          <p:nvPr>
            <p:ph sz="half" idx="1"/>
          </p:nvPr>
        </p:nvSpPr>
        <p:spPr>
          <a:xfrm>
            <a:off x="395536" y="1600201"/>
            <a:ext cx="8424936" cy="2044823"/>
          </a:xfrm>
          <a:ln>
            <a:noFill/>
          </a:ln>
        </p:spPr>
        <p:txBody>
          <a:bodyPr>
            <a:normAutofit/>
          </a:bodyPr>
          <a:lstStyle/>
          <a:p>
            <a:endParaRPr lang="fr-BE" dirty="0" smtClean="0"/>
          </a:p>
          <a:p>
            <a:pPr marL="457200" lvl="1" indent="0">
              <a:buNone/>
            </a:pPr>
            <a:r>
              <a:rPr lang="fr-BE" smtClean="0"/>
              <a:t>Density </a:t>
            </a:r>
            <a:r>
              <a:rPr lang="fr-BE" dirty="0" smtClean="0"/>
              <a:t>of large </a:t>
            </a:r>
            <a:r>
              <a:rPr lang="fr-BE" err="1" smtClean="0"/>
              <a:t>trees</a:t>
            </a:r>
            <a:r>
              <a:rPr lang="fr-BE" smtClean="0"/>
              <a:t> explains 70</a:t>
            </a:r>
            <a:r>
              <a:rPr lang="fr-BE" dirty="0" smtClean="0"/>
              <a:t>% </a:t>
            </a:r>
            <a:r>
              <a:rPr lang="fr-BE" smtClean="0"/>
              <a:t>of </a:t>
            </a:r>
            <a:r>
              <a:rPr lang="fr-BE"/>
              <a:t>above-ground biomass (AGB) variation </a:t>
            </a:r>
            <a:r>
              <a:rPr lang="fr-BE" smtClean="0"/>
              <a:t>across </a:t>
            </a:r>
            <a:r>
              <a:rPr lang="fr-BE"/>
              <a:t>the </a:t>
            </a:r>
            <a:r>
              <a:rPr lang="fr-BE" smtClean="0"/>
              <a:t>tropics</a:t>
            </a:r>
            <a:endParaRPr lang="fr-BE" dirty="0" smtClean="0"/>
          </a:p>
        </p:txBody>
      </p:sp>
      <p:sp>
        <p:nvSpPr>
          <p:cNvPr id="9" name="ZoneTexte 8"/>
          <p:cNvSpPr txBox="1"/>
          <p:nvPr/>
        </p:nvSpPr>
        <p:spPr>
          <a:xfrm>
            <a:off x="4898798" y="6588894"/>
            <a:ext cx="1559539" cy="276999"/>
          </a:xfrm>
          <a:prstGeom prst="rect">
            <a:avLst/>
          </a:prstGeom>
          <a:noFill/>
        </p:spPr>
        <p:txBody>
          <a:bodyPr wrap="square" rtlCol="0">
            <a:spAutoFit/>
          </a:bodyPr>
          <a:lstStyle/>
          <a:p>
            <a:pPr algn="r"/>
            <a:r>
              <a:rPr lang="en-US" sz="1200" dirty="0" err="1" smtClean="0">
                <a:latin typeface="Arial Narrow" pitchFamily="34" charset="0"/>
              </a:rPr>
              <a:t>Slik</a:t>
            </a:r>
            <a:r>
              <a:rPr lang="en-US" sz="1200" dirty="0" smtClean="0">
                <a:latin typeface="Arial Narrow" pitchFamily="34" charset="0"/>
              </a:rPr>
              <a:t> </a:t>
            </a:r>
            <a:r>
              <a:rPr lang="en-US" sz="1200" i="1" dirty="0" smtClean="0">
                <a:latin typeface="Arial Narrow" pitchFamily="34" charset="0"/>
              </a:rPr>
              <a:t>et al. </a:t>
            </a:r>
            <a:r>
              <a:rPr lang="en-US" sz="1200" dirty="0" smtClean="0">
                <a:latin typeface="Arial Narrow" pitchFamily="34" charset="0"/>
              </a:rPr>
              <a:t>2013 GEB</a:t>
            </a:r>
            <a:endParaRPr lang="en-US" sz="1200" dirty="0">
              <a:latin typeface="Arial Narrow" pitchFamily="34" charset="0"/>
            </a:endParaRPr>
          </a:p>
        </p:txBody>
      </p:sp>
      <p:sp>
        <p:nvSpPr>
          <p:cNvPr id="7" name="ZoneTexte 6"/>
          <p:cNvSpPr txBox="1"/>
          <p:nvPr/>
        </p:nvSpPr>
        <p:spPr>
          <a:xfrm>
            <a:off x="4284145" y="6023744"/>
            <a:ext cx="1044000" cy="468000"/>
          </a:xfrm>
          <a:prstGeom prst="rect">
            <a:avLst/>
          </a:prstGeom>
          <a:solidFill>
            <a:schemeClr val="tx1"/>
          </a:solidFill>
          <a:ln>
            <a:solidFill>
              <a:srgbClr val="000000"/>
            </a:solidFill>
          </a:ln>
        </p:spPr>
        <p:txBody>
          <a:bodyPr wrap="square" rtlCol="0">
            <a:spAutoFit/>
          </a:bodyPr>
          <a:lstStyle/>
          <a:p>
            <a:pPr algn="ctr"/>
            <a:r>
              <a:rPr lang="fr-BE" sz="1200" dirty="0" err="1" smtClean="0">
                <a:solidFill>
                  <a:schemeClr val="bg1"/>
                </a:solidFill>
                <a:latin typeface="Arial" pitchFamily="34" charset="0"/>
                <a:cs typeface="Arial" pitchFamily="34" charset="0"/>
              </a:rPr>
              <a:t>Africa</a:t>
            </a:r>
            <a:r>
              <a:rPr lang="fr-BE" sz="1200" dirty="0" smtClean="0">
                <a:solidFill>
                  <a:schemeClr val="bg1"/>
                </a:solidFill>
                <a:latin typeface="Arial" pitchFamily="34" charset="0"/>
                <a:cs typeface="Arial" pitchFamily="34" charset="0"/>
              </a:rPr>
              <a:t/>
            </a:r>
            <a:br>
              <a:rPr lang="fr-BE" sz="1200" dirty="0" smtClean="0">
                <a:solidFill>
                  <a:schemeClr val="bg1"/>
                </a:solidFill>
                <a:latin typeface="Arial" pitchFamily="34" charset="0"/>
                <a:cs typeface="Arial" pitchFamily="34" charset="0"/>
              </a:rPr>
            </a:br>
            <a:r>
              <a:rPr lang="fr-BE" sz="1200" dirty="0" smtClean="0">
                <a:solidFill>
                  <a:schemeClr val="bg1"/>
                </a:solidFill>
                <a:latin typeface="Arial" pitchFamily="34" charset="0"/>
                <a:cs typeface="Arial" pitchFamily="34" charset="0"/>
              </a:rPr>
              <a:t>418 </a:t>
            </a:r>
            <a:r>
              <a:rPr lang="fr-BE" sz="1200" dirty="0" err="1" smtClean="0">
                <a:solidFill>
                  <a:schemeClr val="bg1"/>
                </a:solidFill>
                <a:latin typeface="Arial" pitchFamily="34" charset="0"/>
                <a:cs typeface="Arial" pitchFamily="34" charset="0"/>
              </a:rPr>
              <a:t>Mg.ha</a:t>
            </a:r>
            <a:r>
              <a:rPr lang="fr-BE" sz="1200" baseline="30000" dirty="0" smtClean="0">
                <a:solidFill>
                  <a:schemeClr val="bg1"/>
                </a:solidFill>
                <a:latin typeface="Arial" pitchFamily="34" charset="0"/>
                <a:cs typeface="Arial" pitchFamily="34" charset="0"/>
              </a:rPr>
              <a:t>-1</a:t>
            </a:r>
            <a:endParaRPr lang="fr-BE" sz="1200" baseline="30000" dirty="0">
              <a:solidFill>
                <a:schemeClr val="bg1"/>
              </a:solidFill>
              <a:latin typeface="Arial" pitchFamily="34" charset="0"/>
              <a:cs typeface="Arial" pitchFamily="34" charset="0"/>
            </a:endParaRPr>
          </a:p>
        </p:txBody>
      </p:sp>
      <p:sp>
        <p:nvSpPr>
          <p:cNvPr id="8" name="ZoneTexte 7"/>
          <p:cNvSpPr txBox="1"/>
          <p:nvPr/>
        </p:nvSpPr>
        <p:spPr>
          <a:xfrm>
            <a:off x="5436273" y="6019934"/>
            <a:ext cx="1008000" cy="468000"/>
          </a:xfrm>
          <a:prstGeom prst="rect">
            <a:avLst/>
          </a:prstGeom>
          <a:solidFill>
            <a:srgbClr val="000000"/>
          </a:solidFill>
          <a:ln>
            <a:solidFill>
              <a:srgbClr val="000000"/>
            </a:solidFill>
          </a:ln>
        </p:spPr>
        <p:txBody>
          <a:bodyPr wrap="square" rtlCol="0">
            <a:spAutoFit/>
          </a:bodyPr>
          <a:lstStyle/>
          <a:p>
            <a:pPr algn="ctr"/>
            <a:r>
              <a:rPr lang="fr-BE" sz="1200" dirty="0" err="1" smtClean="0">
                <a:solidFill>
                  <a:schemeClr val="bg1"/>
                </a:solidFill>
                <a:latin typeface="Arial" pitchFamily="34" charset="0"/>
                <a:cs typeface="Arial" pitchFamily="34" charset="0"/>
              </a:rPr>
              <a:t>Asia</a:t>
            </a:r>
            <a:r>
              <a:rPr lang="fr-BE" sz="1200" dirty="0" smtClean="0">
                <a:solidFill>
                  <a:schemeClr val="bg1"/>
                </a:solidFill>
                <a:latin typeface="Arial" pitchFamily="34" charset="0"/>
                <a:cs typeface="Arial" pitchFamily="34" charset="0"/>
              </a:rPr>
              <a:t/>
            </a:r>
            <a:br>
              <a:rPr lang="fr-BE" sz="1200" dirty="0" smtClean="0">
                <a:solidFill>
                  <a:schemeClr val="bg1"/>
                </a:solidFill>
                <a:latin typeface="Arial" pitchFamily="34" charset="0"/>
                <a:cs typeface="Arial" pitchFamily="34" charset="0"/>
              </a:rPr>
            </a:br>
            <a:r>
              <a:rPr lang="fr-BE" sz="1200" dirty="0" smtClean="0">
                <a:solidFill>
                  <a:schemeClr val="bg1"/>
                </a:solidFill>
                <a:latin typeface="Arial" pitchFamily="34" charset="0"/>
                <a:cs typeface="Arial" pitchFamily="34" charset="0"/>
              </a:rPr>
              <a:t>393 </a:t>
            </a:r>
            <a:r>
              <a:rPr lang="fr-BE" sz="1200" dirty="0" err="1" smtClean="0">
                <a:solidFill>
                  <a:schemeClr val="bg1"/>
                </a:solidFill>
                <a:latin typeface="Arial" pitchFamily="34" charset="0"/>
                <a:cs typeface="Arial" pitchFamily="34" charset="0"/>
              </a:rPr>
              <a:t>Mg.ha</a:t>
            </a:r>
            <a:r>
              <a:rPr lang="fr-BE" sz="1200" baseline="30000" dirty="0" smtClean="0">
                <a:solidFill>
                  <a:schemeClr val="bg1"/>
                </a:solidFill>
                <a:latin typeface="Arial" pitchFamily="34" charset="0"/>
                <a:cs typeface="Arial" pitchFamily="34" charset="0"/>
              </a:rPr>
              <a:t>-1</a:t>
            </a:r>
            <a:endParaRPr lang="fr-BE" sz="1200" baseline="30000" dirty="0">
              <a:solidFill>
                <a:schemeClr val="bg1"/>
              </a:solidFill>
              <a:latin typeface="Arial" pitchFamily="34" charset="0"/>
              <a:cs typeface="Arial" pitchFamily="34" charset="0"/>
            </a:endParaRPr>
          </a:p>
        </p:txBody>
      </p:sp>
      <p:sp>
        <p:nvSpPr>
          <p:cNvPr id="11" name="ZoneTexte 10"/>
          <p:cNvSpPr txBox="1"/>
          <p:nvPr/>
        </p:nvSpPr>
        <p:spPr>
          <a:xfrm>
            <a:off x="3132017" y="6019935"/>
            <a:ext cx="1044000" cy="468000"/>
          </a:xfrm>
          <a:prstGeom prst="rect">
            <a:avLst/>
          </a:prstGeom>
          <a:solidFill>
            <a:schemeClr val="bg1"/>
          </a:solidFill>
          <a:ln>
            <a:solidFill>
              <a:srgbClr val="000000"/>
            </a:solidFill>
          </a:ln>
        </p:spPr>
        <p:txBody>
          <a:bodyPr wrap="square" rtlCol="0">
            <a:spAutoFit/>
          </a:bodyPr>
          <a:lstStyle/>
          <a:p>
            <a:pPr algn="ctr"/>
            <a:r>
              <a:rPr lang="fr-BE" sz="1200" dirty="0" err="1" smtClean="0">
                <a:latin typeface="Arial" pitchFamily="34" charset="0"/>
                <a:cs typeface="Arial" pitchFamily="34" charset="0"/>
              </a:rPr>
              <a:t>Neotropics</a:t>
            </a:r>
            <a:r>
              <a:rPr lang="fr-BE" sz="1200" dirty="0" smtClean="0">
                <a:latin typeface="Arial" pitchFamily="34" charset="0"/>
                <a:cs typeface="Arial" pitchFamily="34" charset="0"/>
              </a:rPr>
              <a:t/>
            </a:r>
            <a:br>
              <a:rPr lang="fr-BE" sz="1200" dirty="0" smtClean="0">
                <a:latin typeface="Arial" pitchFamily="34" charset="0"/>
                <a:cs typeface="Arial" pitchFamily="34" charset="0"/>
              </a:rPr>
            </a:br>
            <a:r>
              <a:rPr lang="fr-BE" sz="1200" dirty="0" smtClean="0">
                <a:latin typeface="Arial" pitchFamily="34" charset="0"/>
                <a:cs typeface="Arial" pitchFamily="34" charset="0"/>
              </a:rPr>
              <a:t>287 </a:t>
            </a:r>
            <a:r>
              <a:rPr lang="fr-BE" sz="1200" dirty="0" err="1" smtClean="0">
                <a:latin typeface="Arial" pitchFamily="34" charset="0"/>
                <a:cs typeface="Arial" pitchFamily="34" charset="0"/>
              </a:rPr>
              <a:t>Mg.ha</a:t>
            </a:r>
            <a:r>
              <a:rPr lang="fr-BE" sz="1200" baseline="30000" dirty="0" smtClean="0">
                <a:latin typeface="Arial" pitchFamily="34" charset="0"/>
                <a:cs typeface="Arial" pitchFamily="34" charset="0"/>
              </a:rPr>
              <a:t>-1</a:t>
            </a:r>
            <a:endParaRPr lang="fr-BE" sz="1200" baseline="30000" dirty="0">
              <a:latin typeface="Arial" pitchFamily="34" charset="0"/>
              <a:cs typeface="Arial" pitchFamily="34" charset="0"/>
            </a:endParaRPr>
          </a:p>
        </p:txBody>
      </p:sp>
      <p:pic>
        <p:nvPicPr>
          <p:cNvPr id="5122" name="Picture 2" descr="D:\photo\Photos pour Gauthier\Forêt_sempervirente_Doucet.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5388"/>
          <a:stretch/>
        </p:blipFill>
        <p:spPr bwMode="auto">
          <a:xfrm>
            <a:off x="6948264" y="3212976"/>
            <a:ext cx="2127156" cy="301881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photo\Photos pour Gauthier\a_Forêt_colonisatrice_C_201110_JL.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580" y="3212976"/>
            <a:ext cx="2127156" cy="3018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3" cstate="screen">
            <a:extLst>
              <a:ext uri="{28A0092B-C50C-407E-A947-70E740481C1C}">
                <a14:useLocalDpi xmlns:a14="http://schemas.microsoft.com/office/drawing/2010/main"/>
              </a:ext>
            </a:extLst>
          </a:blip>
          <a:srcRect r="50000" b="47429"/>
          <a:stretch/>
        </p:blipFill>
        <p:spPr>
          <a:xfrm>
            <a:off x="1475657" y="2223881"/>
            <a:ext cx="2870248" cy="2360820"/>
          </a:xfrm>
          <a:prstGeom prst="rect">
            <a:avLst/>
          </a:prstGeom>
        </p:spPr>
      </p:pic>
      <p:sp>
        <p:nvSpPr>
          <p:cNvPr id="16" name="Titre 1"/>
          <p:cNvSpPr>
            <a:spLocks noGrp="1"/>
          </p:cNvSpPr>
          <p:nvPr>
            <p:ph type="title"/>
          </p:nvPr>
        </p:nvSpPr>
        <p:spPr>
          <a:xfrm>
            <a:off x="457200" y="274638"/>
            <a:ext cx="8229600" cy="1143000"/>
          </a:xfrm>
        </p:spPr>
        <p:txBody>
          <a:bodyPr>
            <a:normAutofit fontScale="90000"/>
          </a:bodyPr>
          <a:lstStyle/>
          <a:p>
            <a:r>
              <a:rPr lang="fr-BE" smtClean="0">
                <a:solidFill>
                  <a:schemeClr val="accent1"/>
                </a:solidFill>
              </a:rPr>
              <a:t>The role of </a:t>
            </a:r>
            <a:r>
              <a:rPr lang="fr-BE" smtClean="0">
                <a:solidFill>
                  <a:schemeClr val="accent1"/>
                </a:solidFill>
              </a:rPr>
              <a:t>large trees to annual biomass </a:t>
            </a:r>
            <a:r>
              <a:rPr lang="fr-BE" smtClean="0">
                <a:solidFill>
                  <a:schemeClr val="accent1"/>
                </a:solidFill>
              </a:rPr>
              <a:t>production</a:t>
            </a:r>
            <a:endParaRPr lang="fr-BE" dirty="0">
              <a:solidFill>
                <a:schemeClr val="accent1"/>
              </a:solidFill>
            </a:endParaRPr>
          </a:p>
        </p:txBody>
      </p:sp>
    </p:spTree>
    <p:extLst>
      <p:ext uri="{BB962C8B-B14F-4D97-AF65-F5344CB8AC3E}">
        <p14:creationId xmlns:p14="http://schemas.microsoft.com/office/powerpoint/2010/main" val="371250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3" cstate="screen">
            <a:extLst>
              <a:ext uri="{28A0092B-C50C-407E-A947-70E740481C1C}">
                <a14:useLocalDpi xmlns:a14="http://schemas.microsoft.com/office/drawing/2010/main"/>
              </a:ext>
            </a:extLst>
          </a:blip>
          <a:srcRect r="50000"/>
          <a:stretch/>
        </p:blipFill>
        <p:spPr>
          <a:xfrm>
            <a:off x="1475657" y="2223880"/>
            <a:ext cx="2870248" cy="4490745"/>
          </a:xfrm>
          <a:prstGeom prst="rect">
            <a:avLst/>
          </a:prstGeom>
        </p:spPr>
      </p:pic>
      <p:sp>
        <p:nvSpPr>
          <p:cNvPr id="16" name="Titre 1"/>
          <p:cNvSpPr>
            <a:spLocks noGrp="1"/>
          </p:cNvSpPr>
          <p:nvPr>
            <p:ph type="title"/>
          </p:nvPr>
        </p:nvSpPr>
        <p:spPr>
          <a:xfrm>
            <a:off x="457200" y="274638"/>
            <a:ext cx="8229600" cy="1143000"/>
          </a:xfrm>
        </p:spPr>
        <p:txBody>
          <a:bodyPr>
            <a:normAutofit fontScale="90000"/>
          </a:bodyPr>
          <a:lstStyle/>
          <a:p>
            <a:r>
              <a:rPr lang="fr-BE">
                <a:solidFill>
                  <a:schemeClr val="accent1"/>
                </a:solidFill>
              </a:rPr>
              <a:t>The role of large trees to annual biomass production</a:t>
            </a:r>
            <a:endParaRPr lang="fr-BE" dirty="0">
              <a:solidFill>
                <a:schemeClr val="accent1"/>
              </a:solidFill>
            </a:endParaRPr>
          </a:p>
        </p:txBody>
      </p:sp>
      <p:cxnSp>
        <p:nvCxnSpPr>
          <p:cNvPr id="4" name="Connecteur droit avec flèche 3"/>
          <p:cNvCxnSpPr/>
          <p:nvPr/>
        </p:nvCxnSpPr>
        <p:spPr>
          <a:xfrm flipH="1">
            <a:off x="3707904" y="5443483"/>
            <a:ext cx="112002" cy="2177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154051" y="4797152"/>
            <a:ext cx="133171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mtClean="0"/>
              <a:t>Size- or age </a:t>
            </a:r>
          </a:p>
          <a:p>
            <a:pPr algn="ctr"/>
            <a:r>
              <a:rPr lang="en-US" smtClean="0"/>
              <a:t>decline </a:t>
            </a:r>
            <a:endParaRPr lang="en-US"/>
          </a:p>
        </p:txBody>
      </p:sp>
    </p:spTree>
    <p:extLst>
      <p:ext uri="{BB962C8B-B14F-4D97-AF65-F5344CB8AC3E}">
        <p14:creationId xmlns:p14="http://schemas.microsoft.com/office/powerpoint/2010/main" val="1895410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56" y="2223880"/>
            <a:ext cx="5740497" cy="4490745"/>
          </a:xfrm>
          <a:prstGeom prst="rect">
            <a:avLst/>
          </a:prstGeom>
        </p:spPr>
      </p:pic>
      <p:sp>
        <p:nvSpPr>
          <p:cNvPr id="16" name="Titre 1"/>
          <p:cNvSpPr>
            <a:spLocks noGrp="1"/>
          </p:cNvSpPr>
          <p:nvPr>
            <p:ph type="title"/>
          </p:nvPr>
        </p:nvSpPr>
        <p:spPr>
          <a:xfrm>
            <a:off x="457200" y="274638"/>
            <a:ext cx="8229600" cy="1143000"/>
          </a:xfrm>
        </p:spPr>
        <p:txBody>
          <a:bodyPr>
            <a:normAutofit fontScale="90000"/>
          </a:bodyPr>
          <a:lstStyle/>
          <a:p>
            <a:r>
              <a:rPr lang="fr-BE">
                <a:solidFill>
                  <a:schemeClr val="accent1"/>
                </a:solidFill>
              </a:rPr>
              <a:t>The role of large trees to annual biomass production</a:t>
            </a:r>
            <a:endParaRPr lang="fr-BE" dirty="0">
              <a:solidFill>
                <a:schemeClr val="accent1"/>
              </a:solidFill>
            </a:endParaRPr>
          </a:p>
        </p:txBody>
      </p:sp>
    </p:spTree>
    <p:extLst>
      <p:ext uri="{BB962C8B-B14F-4D97-AF65-F5344CB8AC3E}">
        <p14:creationId xmlns:p14="http://schemas.microsoft.com/office/powerpoint/2010/main" val="3172597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56" y="2223880"/>
            <a:ext cx="5740497" cy="4490745"/>
          </a:xfrm>
          <a:prstGeom prst="rect">
            <a:avLst/>
          </a:prstGeom>
        </p:spPr>
      </p:pic>
      <p:sp>
        <p:nvSpPr>
          <p:cNvPr id="16" name="Titre 1"/>
          <p:cNvSpPr>
            <a:spLocks noGrp="1"/>
          </p:cNvSpPr>
          <p:nvPr>
            <p:ph type="title"/>
          </p:nvPr>
        </p:nvSpPr>
        <p:spPr>
          <a:xfrm>
            <a:off x="457200" y="274638"/>
            <a:ext cx="8229600" cy="1143000"/>
          </a:xfrm>
        </p:spPr>
        <p:txBody>
          <a:bodyPr>
            <a:normAutofit fontScale="90000"/>
          </a:bodyPr>
          <a:lstStyle/>
          <a:p>
            <a:r>
              <a:rPr lang="fr-BE">
                <a:solidFill>
                  <a:schemeClr val="accent1"/>
                </a:solidFill>
              </a:rPr>
              <a:t>The role of large trees to annual biomass production</a:t>
            </a:r>
            <a:endParaRPr lang="fr-BE" dirty="0">
              <a:solidFill>
                <a:schemeClr val="accent1"/>
              </a:solidFill>
            </a:endParaRPr>
          </a:p>
        </p:txBody>
      </p:sp>
      <p:sp>
        <p:nvSpPr>
          <p:cNvPr id="2" name="ZoneTexte 1"/>
          <p:cNvSpPr txBox="1"/>
          <p:nvPr/>
        </p:nvSpPr>
        <p:spPr>
          <a:xfrm>
            <a:off x="7380312" y="5723964"/>
            <a:ext cx="13471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mtClean="0"/>
              <a:t>Mortality</a:t>
            </a:r>
            <a:endParaRPr lang="en-US"/>
          </a:p>
        </p:txBody>
      </p:sp>
      <p:cxnSp>
        <p:nvCxnSpPr>
          <p:cNvPr id="5" name="Connecteur droit avec flèche 4"/>
          <p:cNvCxnSpPr>
            <a:stCxn id="8" idx="1"/>
          </p:cNvCxnSpPr>
          <p:nvPr/>
        </p:nvCxnSpPr>
        <p:spPr>
          <a:xfrm flipH="1">
            <a:off x="5508104" y="6340678"/>
            <a:ext cx="187220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a:stCxn id="2" idx="1"/>
          </p:cNvCxnSpPr>
          <p:nvPr/>
        </p:nvCxnSpPr>
        <p:spPr>
          <a:xfrm flipH="1">
            <a:off x="6084168" y="5908630"/>
            <a:ext cx="1296144" cy="1846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380312" y="6156012"/>
            <a:ext cx="13471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mtClean="0"/>
              <a:t>Recruitment</a:t>
            </a:r>
            <a:endParaRPr lang="en-US"/>
          </a:p>
        </p:txBody>
      </p:sp>
      <p:sp>
        <p:nvSpPr>
          <p:cNvPr id="9" name="ZoneTexte 8"/>
          <p:cNvSpPr txBox="1"/>
          <p:nvPr/>
        </p:nvSpPr>
        <p:spPr>
          <a:xfrm>
            <a:off x="7380312" y="4869160"/>
            <a:ext cx="13471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mtClean="0"/>
              <a:t>Long-living</a:t>
            </a:r>
          </a:p>
          <a:p>
            <a:pPr algn="ctr"/>
            <a:r>
              <a:rPr lang="en-US" smtClean="0"/>
              <a:t>species</a:t>
            </a:r>
            <a:endParaRPr lang="en-US"/>
          </a:p>
        </p:txBody>
      </p:sp>
      <p:cxnSp>
        <p:nvCxnSpPr>
          <p:cNvPr id="10" name="Connecteur droit avec flèche 9"/>
          <p:cNvCxnSpPr/>
          <p:nvPr/>
        </p:nvCxnSpPr>
        <p:spPr>
          <a:xfrm flipH="1">
            <a:off x="7020272" y="5164221"/>
            <a:ext cx="512440" cy="923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610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56" y="2223880"/>
            <a:ext cx="5740497" cy="4490745"/>
          </a:xfrm>
          <a:prstGeom prst="rect">
            <a:avLst/>
          </a:prstGeom>
        </p:spPr>
      </p:pic>
      <p:sp>
        <p:nvSpPr>
          <p:cNvPr id="16" name="Titre 1"/>
          <p:cNvSpPr>
            <a:spLocks noGrp="1"/>
          </p:cNvSpPr>
          <p:nvPr>
            <p:ph type="title"/>
          </p:nvPr>
        </p:nvSpPr>
        <p:spPr>
          <a:xfrm>
            <a:off x="457200" y="274638"/>
            <a:ext cx="8229600" cy="1143000"/>
          </a:xfrm>
        </p:spPr>
        <p:txBody>
          <a:bodyPr>
            <a:normAutofit fontScale="90000"/>
          </a:bodyPr>
          <a:lstStyle/>
          <a:p>
            <a:r>
              <a:rPr lang="fr-BE">
                <a:solidFill>
                  <a:schemeClr val="accent1"/>
                </a:solidFill>
              </a:rPr>
              <a:t>The role of large trees to annual biomass production</a:t>
            </a:r>
            <a:endParaRPr lang="fr-BE" dirty="0">
              <a:solidFill>
                <a:schemeClr val="accent1"/>
              </a:solidFill>
            </a:endParaRPr>
          </a:p>
        </p:txBody>
      </p:sp>
      <p:sp>
        <p:nvSpPr>
          <p:cNvPr id="2" name="ZoneTexte 1"/>
          <p:cNvSpPr txBox="1"/>
          <p:nvPr/>
        </p:nvSpPr>
        <p:spPr>
          <a:xfrm>
            <a:off x="7380312" y="3869087"/>
            <a:ext cx="166282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smtClean="0"/>
              <a:t>Few large trees </a:t>
            </a:r>
          </a:p>
          <a:p>
            <a:pPr algn="ctr"/>
            <a:r>
              <a:rPr lang="en-US" smtClean="0"/>
              <a:t>of varying size, </a:t>
            </a:r>
          </a:p>
          <a:p>
            <a:pPr algn="ctr"/>
            <a:r>
              <a:rPr lang="en-US" smtClean="0"/>
              <a:t>age, species </a:t>
            </a:r>
          </a:p>
          <a:p>
            <a:pPr algn="ctr"/>
            <a:r>
              <a:rPr lang="en-US" smtClean="0"/>
              <a:t>and life history</a:t>
            </a:r>
            <a:endParaRPr lang="en-US"/>
          </a:p>
        </p:txBody>
      </p:sp>
      <p:cxnSp>
        <p:nvCxnSpPr>
          <p:cNvPr id="5" name="Connecteur droit avec flèche 4"/>
          <p:cNvCxnSpPr>
            <a:stCxn id="2" idx="1"/>
          </p:cNvCxnSpPr>
          <p:nvPr/>
        </p:nvCxnSpPr>
        <p:spPr>
          <a:xfrm flipH="1" flipV="1">
            <a:off x="6857746" y="4077072"/>
            <a:ext cx="522566" cy="3921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a:stCxn id="2" idx="1"/>
          </p:cNvCxnSpPr>
          <p:nvPr/>
        </p:nvCxnSpPr>
        <p:spPr>
          <a:xfrm flipH="1">
            <a:off x="6929754" y="4469252"/>
            <a:ext cx="450558" cy="6879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032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1">
      <a:dk1>
        <a:srgbClr val="474747"/>
      </a:dk1>
      <a:lt1>
        <a:sysClr val="window" lastClr="FFFFFF"/>
      </a:lt1>
      <a:dk2>
        <a:srgbClr val="1F497D"/>
      </a:dk2>
      <a:lt2>
        <a:srgbClr val="EEECE1"/>
      </a:lt2>
      <a:accent1>
        <a:srgbClr val="F79646"/>
      </a:accent1>
      <a:accent2>
        <a:srgbClr val="4F81BD"/>
      </a:accent2>
      <a:accent3>
        <a:srgbClr val="9BBB59"/>
      </a:accent3>
      <a:accent4>
        <a:srgbClr val="8064A2"/>
      </a:accent4>
      <a:accent5>
        <a:srgbClr val="4BACC6"/>
      </a:accent5>
      <a:accent6>
        <a:srgbClr val="1F497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10306</TotalTime>
  <Words>2173</Words>
  <Application>Microsoft Office PowerPoint</Application>
  <PresentationFormat>Affichage à l'écran (4:3)</PresentationFormat>
  <Paragraphs>450</Paragraphs>
  <Slides>32</Slides>
  <Notes>28</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What is the importance of large trees to biomass productivity in heterogeneous forests? </vt:lpstr>
      <vt:lpstr>Présentation PowerPoint</vt:lpstr>
      <vt:lpstr>Large trees  a key structural characteristic  of complex forests</vt:lpstr>
      <vt:lpstr>Large trees are scare  but their abundance drives  stand biomass and carbon stocks</vt:lpstr>
      <vt:lpstr>The role of large trees to annual biomass production</vt:lpstr>
      <vt:lpstr>The role of large trees to annual biomass production</vt:lpstr>
      <vt:lpstr>The role of large trees to annual biomass production</vt:lpstr>
      <vt:lpstr>The role of large trees to annual biomass production</vt:lpstr>
      <vt:lpstr>The role of large trees to annual biomass production</vt:lpstr>
      <vt:lpstr>Large trees ≠ senescent biomass stock</vt:lpstr>
      <vt:lpstr>Large trees mortality could drive net biomass change</vt:lpstr>
      <vt:lpstr>The productive role of large trees at the forest scale</vt:lpstr>
      <vt:lpstr>Research question and hypotheses</vt:lpstr>
      <vt:lpstr>MATERIAL &amp; METHODS</vt:lpstr>
      <vt:lpstr>The M’baïki site</vt:lpstr>
      <vt:lpstr>Data selection</vt:lpstr>
      <vt:lpstr>Biomass computation</vt:lpstr>
      <vt:lpstr>Statistical analyses</vt:lpstr>
      <vt:lpstr>Results &amp; Discussion</vt:lpstr>
      <vt:lpstr>Stand structures along a gradient of forest perturbation</vt:lpstr>
      <vt:lpstr>Stand structures along a gradient of forest perturbation</vt:lpstr>
      <vt:lpstr>Biomass stock increased with the abundance of large trees</vt:lpstr>
      <vt:lpstr>Biomass net change decreased with the abundance of large trees</vt:lpstr>
      <vt:lpstr>Contribution to plot biomass gains and losses</vt:lpstr>
      <vt:lpstr>Contribution to plot biomass gains and losses</vt:lpstr>
      <vt:lpstr>Conclusions</vt:lpstr>
      <vt:lpstr>Not in contradiction with the results observed at the tree level</vt:lpstr>
      <vt:lpstr>In terms of biomass or carbon only …  Forest with abundant large trees  =  high capital investment high risk level  low profitability rates </vt:lpstr>
      <vt:lpstr>Présentation PowerPoint</vt:lpstr>
      <vt:lpstr>Stand structure</vt:lpstr>
      <vt:lpstr>Biomass gains, losses and net changes</vt:lpstr>
      <vt:lpstr>Importance of large trees along a gradient of forest perturbation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ligot.g</dc:creator>
  <cp:lastModifiedBy>ligot.g</cp:lastModifiedBy>
  <cp:revision>599</cp:revision>
  <dcterms:created xsi:type="dcterms:W3CDTF">2015-05-11T07:16:57Z</dcterms:created>
  <dcterms:modified xsi:type="dcterms:W3CDTF">2017-03-29T05:50:36Z</dcterms:modified>
</cp:coreProperties>
</file>