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94"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ADCB7-C5B7-480F-B9C1-03A47451DAE9}" type="datetimeFigureOut">
              <a:rPr lang="en-US" smtClean="0"/>
              <a:pPr/>
              <a:t>4/26/2017</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252B8-5BE1-4823-A503-A672A90910AA}" type="slidenum">
              <a:rPr lang="en-US" smtClean="0"/>
              <a:pPr/>
              <a:t>‹N°›</a:t>
            </a:fld>
            <a:endParaRPr lang="en-US"/>
          </a:p>
        </p:txBody>
      </p:sp>
    </p:spTree>
    <p:extLst>
      <p:ext uri="{BB962C8B-B14F-4D97-AF65-F5344CB8AC3E}">
        <p14:creationId xmlns:p14="http://schemas.microsoft.com/office/powerpoint/2010/main" val="142616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r>
              <a:rPr lang="en-US" baseline="0" dirty="0" smtClean="0"/>
              <a:t> of the two methods: (1) shift of the focus (2) accuracy </a:t>
            </a:r>
            <a:endParaRPr lang="en-US" dirty="0"/>
          </a:p>
        </p:txBody>
      </p:sp>
      <p:sp>
        <p:nvSpPr>
          <p:cNvPr id="4" name="Slide Number Placeholder 3"/>
          <p:cNvSpPr>
            <a:spLocks noGrp="1"/>
          </p:cNvSpPr>
          <p:nvPr>
            <p:ph type="sldNum" sz="quarter" idx="10"/>
          </p:nvPr>
        </p:nvSpPr>
        <p:spPr/>
        <p:txBody>
          <a:bodyPr/>
          <a:lstStyle/>
          <a:p>
            <a:fld id="{BEA36D9F-F863-423C-AE05-F1FC83974659}" type="slidenum">
              <a:rPr lang="en-US" smtClean="0"/>
              <a:pPr/>
              <a:t>16</a:t>
            </a:fld>
            <a:endParaRPr lang="en-US" dirty="0"/>
          </a:p>
        </p:txBody>
      </p:sp>
    </p:spTree>
    <p:extLst>
      <p:ext uri="{BB962C8B-B14F-4D97-AF65-F5344CB8AC3E}">
        <p14:creationId xmlns:p14="http://schemas.microsoft.com/office/powerpoint/2010/main" val="141242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r>
              <a:rPr lang="en-US" baseline="0" dirty="0" smtClean="0"/>
              <a:t> of the two methods: (1) shift of the focus (2) accuracy </a:t>
            </a:r>
            <a:endParaRPr lang="en-US" dirty="0"/>
          </a:p>
        </p:txBody>
      </p:sp>
      <p:sp>
        <p:nvSpPr>
          <p:cNvPr id="4" name="Slide Number Placeholder 3"/>
          <p:cNvSpPr>
            <a:spLocks noGrp="1"/>
          </p:cNvSpPr>
          <p:nvPr>
            <p:ph type="sldNum" sz="quarter" idx="10"/>
          </p:nvPr>
        </p:nvSpPr>
        <p:spPr/>
        <p:txBody>
          <a:bodyPr/>
          <a:lstStyle/>
          <a:p>
            <a:fld id="{BEA36D9F-F863-423C-AE05-F1FC83974659}" type="slidenum">
              <a:rPr lang="en-US" smtClean="0"/>
              <a:pPr/>
              <a:t>17</a:t>
            </a:fld>
            <a:endParaRPr lang="en-US" dirty="0"/>
          </a:p>
        </p:txBody>
      </p:sp>
    </p:spTree>
    <p:extLst>
      <p:ext uri="{BB962C8B-B14F-4D97-AF65-F5344CB8AC3E}">
        <p14:creationId xmlns:p14="http://schemas.microsoft.com/office/powerpoint/2010/main" val="141242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r>
              <a:rPr lang="en-US" baseline="0" dirty="0" smtClean="0"/>
              <a:t> of the two methods: (1) shift of the focus (2) accuracy </a:t>
            </a:r>
            <a:endParaRPr lang="en-US" dirty="0"/>
          </a:p>
        </p:txBody>
      </p:sp>
      <p:sp>
        <p:nvSpPr>
          <p:cNvPr id="4" name="Slide Number Placeholder 3"/>
          <p:cNvSpPr>
            <a:spLocks noGrp="1"/>
          </p:cNvSpPr>
          <p:nvPr>
            <p:ph type="sldNum" sz="quarter" idx="10"/>
          </p:nvPr>
        </p:nvSpPr>
        <p:spPr/>
        <p:txBody>
          <a:bodyPr/>
          <a:lstStyle/>
          <a:p>
            <a:fld id="{BEA36D9F-F863-423C-AE05-F1FC83974659}" type="slidenum">
              <a:rPr lang="en-US" smtClean="0"/>
              <a:pPr/>
              <a:t>21</a:t>
            </a:fld>
            <a:endParaRPr lang="en-US" dirty="0"/>
          </a:p>
        </p:txBody>
      </p:sp>
    </p:spTree>
    <p:extLst>
      <p:ext uri="{BB962C8B-B14F-4D97-AF65-F5344CB8AC3E}">
        <p14:creationId xmlns:p14="http://schemas.microsoft.com/office/powerpoint/2010/main" val="141242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71AF27FB-ED95-42E5-B7D4-5FB7B0B87ADD}" type="datetimeFigureOut">
              <a:rPr lang="en-US" smtClean="0"/>
              <a:pPr/>
              <a:t>4/26/2017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1AF27FB-ED95-42E5-B7D4-5FB7B0B87ADD}" type="datetimeFigureOut">
              <a:rPr lang="en-US" smtClean="0"/>
              <a:pPr/>
              <a:t>4/26/2017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1AF27FB-ED95-42E5-B7D4-5FB7B0B87ADD}" type="datetimeFigureOut">
              <a:rPr lang="en-US" smtClean="0"/>
              <a:pPr/>
              <a:t>4/26/2017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1AF27FB-ED95-42E5-B7D4-5FB7B0B87ADD}" type="datetimeFigureOut">
              <a:rPr lang="en-US" smtClean="0"/>
              <a:pPr/>
              <a:t>4/26/2017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AF27FB-ED95-42E5-B7D4-5FB7B0B87ADD}" type="datetimeFigureOut">
              <a:rPr lang="en-US" smtClean="0"/>
              <a:pPr/>
              <a:t>4/26/2017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71AF27FB-ED95-42E5-B7D4-5FB7B0B87ADD}" type="datetimeFigureOut">
              <a:rPr lang="en-US" smtClean="0"/>
              <a:pPr/>
              <a:t>4/26/2017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71AF27FB-ED95-42E5-B7D4-5FB7B0B87ADD}" type="datetimeFigureOut">
              <a:rPr lang="en-US" smtClean="0"/>
              <a:pPr/>
              <a:t>4/26/2017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71AF27FB-ED95-42E5-B7D4-5FB7B0B87ADD}" type="datetimeFigureOut">
              <a:rPr lang="en-US" smtClean="0"/>
              <a:pPr/>
              <a:t>4/26/2017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AF27FB-ED95-42E5-B7D4-5FB7B0B87ADD}" type="datetimeFigureOut">
              <a:rPr lang="en-US" smtClean="0"/>
              <a:pPr/>
              <a:t>4/26/2017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AF27FB-ED95-42E5-B7D4-5FB7B0B87ADD}" type="datetimeFigureOut">
              <a:rPr lang="en-US" smtClean="0"/>
              <a:pPr/>
              <a:t>4/26/2017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AF27FB-ED95-42E5-B7D4-5FB7B0B87ADD}" type="datetimeFigureOut">
              <a:rPr lang="en-US" smtClean="0"/>
              <a:pPr/>
              <a:t>4/26/2017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4167C1D-C702-431D-9295-EE1B236D06C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AF27FB-ED95-42E5-B7D4-5FB7B0B87ADD}" type="datetimeFigureOut">
              <a:rPr lang="en-US" smtClean="0"/>
              <a:pPr/>
              <a:t>4/26/2017</a:t>
            </a:fld>
            <a:endParaRPr lang="en-US"/>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7C1D-C702-431D-9295-EE1B236D06C6}"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3.xml"/><Relationship Id="rId3" Type="http://schemas.openxmlformats.org/officeDocument/2006/relationships/slide" Target="slide12.xml"/><Relationship Id="rId7" Type="http://schemas.openxmlformats.org/officeDocument/2006/relationships/slide" Target="slide10.xml"/><Relationship Id="rId12"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17.tiff"/><Relationship Id="rId5" Type="http://schemas.openxmlformats.org/officeDocument/2006/relationships/slide" Target="slide10.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tiff"/><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2.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image" Target="../media/image1.png"/><Relationship Id="rId5" Type="http://schemas.openxmlformats.org/officeDocument/2006/relationships/slide" Target="slide6.xml"/><Relationship Id="rId10" Type="http://schemas.openxmlformats.org/officeDocument/2006/relationships/slide" Target="slide1.xml"/><Relationship Id="rId4" Type="http://schemas.openxmlformats.org/officeDocument/2006/relationships/slide" Target="slide10.xml"/><Relationship Id="rId9"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tiff"/></Relationships>
</file>

<file path=ppt/slides/_rels/slide2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slide" Target="slide5.xml"/><Relationship Id="rId3" Type="http://schemas.openxmlformats.org/officeDocument/2006/relationships/slide" Target="slide1.xml"/><Relationship Id="rId7" Type="http://schemas.openxmlformats.org/officeDocument/2006/relationships/image" Target="../media/image8.tiff"/><Relationship Id="rId12" Type="http://schemas.openxmlformats.org/officeDocument/2006/relationships/slide" Target="slide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slide" Target="slide2.xml"/><Relationship Id="rId10" Type="http://schemas.openxmlformats.org/officeDocument/2006/relationships/image" Target="../media/image6.wmf"/><Relationship Id="rId4" Type="http://schemas.openxmlformats.org/officeDocument/2006/relationships/image" Target="../media/image4.png"/><Relationship Id="rId9"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0.tiff"/><Relationship Id="rId7" Type="http://schemas.openxmlformats.org/officeDocument/2006/relationships/slide" Target="slide5.xm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2.tiff"/><Relationship Id="rId7" Type="http://schemas.openxmlformats.org/officeDocument/2006/relationships/slide" Target="slide4.xm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4.tiff"/><Relationship Id="rId7"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15.jpeg"/><Relationship Id="rId9"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059582"/>
          </a:xfrm>
          <a:solidFill>
            <a:schemeClr val="tx2">
              <a:lumMod val="40000"/>
              <a:lumOff val="60000"/>
            </a:schemeClr>
          </a:solidFill>
        </p:spPr>
        <p:txBody>
          <a:bodyPr>
            <a:noAutofit/>
          </a:bodyPr>
          <a:lstStyle/>
          <a:p>
            <a:r>
              <a:rPr lang="en-US" sz="1800" b="1" dirty="0" smtClean="0"/>
              <a:t/>
            </a:r>
            <a:br>
              <a:rPr lang="en-US" sz="1800" b="1" dirty="0" smtClean="0"/>
            </a:br>
            <a:r>
              <a:rPr lang="en-US" sz="1800" b="1" dirty="0" smtClean="0"/>
              <a:t>The Prediction-Focused Approach: An opportunity for hydrogeophysical data integration and interpretation</a:t>
            </a:r>
            <a:br>
              <a:rPr lang="en-US" sz="1800" b="1" dirty="0" smtClean="0"/>
            </a:br>
            <a:r>
              <a:rPr lang="en-US" sz="1400" b="1" dirty="0" smtClean="0"/>
              <a:t>Hermans T.</a:t>
            </a:r>
            <a:r>
              <a:rPr lang="en-US" sz="1400" b="1" baseline="30000" dirty="0" smtClean="0"/>
              <a:t>1</a:t>
            </a:r>
            <a:r>
              <a:rPr lang="en-US" sz="1400" dirty="0" smtClean="0"/>
              <a:t>, Nguyen F.</a:t>
            </a:r>
            <a:r>
              <a:rPr lang="en-US" sz="1400" baseline="30000" dirty="0" smtClean="0"/>
              <a:t>1</a:t>
            </a:r>
            <a:r>
              <a:rPr lang="en-US" sz="1400" dirty="0" smtClean="0"/>
              <a:t>, Klepikova M.</a:t>
            </a:r>
            <a:r>
              <a:rPr lang="en-US" sz="1400" baseline="30000" dirty="0" smtClean="0"/>
              <a:t>1</a:t>
            </a:r>
            <a:r>
              <a:rPr lang="en-US" sz="1400" dirty="0" smtClean="0"/>
              <a:t>, Dassargues A.</a:t>
            </a:r>
            <a:r>
              <a:rPr lang="en-US" sz="1400" baseline="30000" dirty="0" smtClean="0"/>
              <a:t>1</a:t>
            </a:r>
            <a:r>
              <a:rPr lang="en-US" sz="1400" dirty="0" smtClean="0"/>
              <a:t>, Caers J.</a:t>
            </a:r>
            <a:r>
              <a:rPr lang="en-US" sz="1400" baseline="30000" dirty="0" smtClean="0"/>
              <a:t>3</a:t>
            </a:r>
            <a:r>
              <a:rPr lang="en-US" sz="1800" baseline="30000" dirty="0" smtClean="0"/>
              <a:t/>
            </a:r>
            <a:br>
              <a:rPr lang="en-US" sz="1800" baseline="30000" dirty="0" smtClean="0"/>
            </a:br>
            <a:r>
              <a:rPr lang="en-US" sz="1400" baseline="30000" dirty="0" smtClean="0"/>
              <a:t>1</a:t>
            </a:r>
            <a:r>
              <a:rPr lang="en-US" sz="1400" dirty="0" smtClean="0"/>
              <a:t>University of Liege </a:t>
            </a:r>
            <a:r>
              <a:rPr lang="en-US" sz="1400" baseline="30000" dirty="0" smtClean="0"/>
              <a:t>2</a:t>
            </a:r>
            <a:r>
              <a:rPr lang="en-US" sz="1400" dirty="0" smtClean="0"/>
              <a:t>ETH Zürich </a:t>
            </a:r>
            <a:r>
              <a:rPr lang="en-US" sz="1400" baseline="30000" dirty="0" smtClean="0"/>
              <a:t>3</a:t>
            </a:r>
            <a:r>
              <a:rPr lang="en-US" sz="1400" dirty="0" smtClean="0"/>
              <a:t>Stanford University</a:t>
            </a:r>
            <a:r>
              <a:rPr lang="en-US" sz="1800" b="1" dirty="0" smtClean="0"/>
              <a:t/>
            </a:r>
            <a:br>
              <a:rPr lang="en-US" sz="1800" b="1" dirty="0" smtClean="0"/>
            </a:br>
            <a:endParaRPr lang="en-US" sz="1800" dirty="0"/>
          </a:p>
        </p:txBody>
      </p:sp>
      <p:sp>
        <p:nvSpPr>
          <p:cNvPr id="8" name="ZoneTexte 7">
            <a:hlinkClick r:id="rId2" action="ppaction://hlinksldjump"/>
          </p:cNvPr>
          <p:cNvSpPr txBox="1"/>
          <p:nvPr/>
        </p:nvSpPr>
        <p:spPr>
          <a:xfrm>
            <a:off x="827584" y="1131590"/>
            <a:ext cx="2800126" cy="369332"/>
          </a:xfrm>
          <a:prstGeom prst="rect">
            <a:avLst/>
          </a:prstGeom>
          <a:noFill/>
        </p:spPr>
        <p:txBody>
          <a:bodyPr wrap="none" rtlCol="0">
            <a:spAutoFit/>
          </a:bodyPr>
          <a:lstStyle/>
          <a:p>
            <a:r>
              <a:rPr lang="en-US" b="1" dirty="0" smtClean="0"/>
              <a:t>Hydrogeophysical Inversion</a:t>
            </a:r>
            <a:endParaRPr lang="en-US" b="1" dirty="0"/>
          </a:p>
        </p:txBody>
      </p:sp>
      <p:sp>
        <p:nvSpPr>
          <p:cNvPr id="9" name="ZoneTexte 8">
            <a:hlinkClick r:id="rId3" action="ppaction://hlinksldjump"/>
          </p:cNvPr>
          <p:cNvSpPr txBox="1"/>
          <p:nvPr/>
        </p:nvSpPr>
        <p:spPr>
          <a:xfrm>
            <a:off x="5220072" y="1131590"/>
            <a:ext cx="3458704" cy="369332"/>
          </a:xfrm>
          <a:prstGeom prst="rect">
            <a:avLst/>
          </a:prstGeom>
          <a:noFill/>
        </p:spPr>
        <p:txBody>
          <a:bodyPr wrap="none" rtlCol="0">
            <a:spAutoFit/>
          </a:bodyPr>
          <a:lstStyle/>
          <a:p>
            <a:r>
              <a:rPr lang="en-US" b="1" dirty="0" smtClean="0"/>
              <a:t>Hydrogeophysical data Integration</a:t>
            </a:r>
            <a:endParaRPr lang="en-US" b="1" dirty="0"/>
          </a:p>
        </p:txBody>
      </p:sp>
      <p:sp>
        <p:nvSpPr>
          <p:cNvPr id="10" name="TextBox 11">
            <a:hlinkClick r:id="rId4" action="ppaction://hlinksldjump"/>
          </p:cNvPr>
          <p:cNvSpPr txBox="1"/>
          <p:nvPr/>
        </p:nvSpPr>
        <p:spPr>
          <a:xfrm>
            <a:off x="2315506" y="3105183"/>
            <a:ext cx="2256494" cy="761747"/>
          </a:xfrm>
          <a:prstGeom prst="rect">
            <a:avLst/>
          </a:prstGeom>
          <a:noFill/>
        </p:spPr>
        <p:txBody>
          <a:bodyPr wrap="square" lIns="68580" tIns="34290" rIns="68580" bIns="34290" rtlCol="0">
            <a:spAutoFit/>
          </a:bodyPr>
          <a:lstStyle/>
          <a:p>
            <a:pPr algn="ctr"/>
            <a:r>
              <a:rPr lang="en-US" sz="1500" b="1" dirty="0">
                <a:solidFill>
                  <a:srgbClr val="00B050"/>
                </a:solidFill>
              </a:rPr>
              <a:t>m</a:t>
            </a:r>
          </a:p>
          <a:p>
            <a:pPr algn="ctr"/>
            <a:r>
              <a:rPr lang="en-US" sz="1500" b="1" dirty="0" smtClean="0">
                <a:solidFill>
                  <a:srgbClr val="00B050"/>
                </a:solidFill>
              </a:rPr>
              <a:t>Model</a:t>
            </a:r>
          </a:p>
          <a:p>
            <a:pPr algn="ctr"/>
            <a:r>
              <a:rPr lang="en-US" sz="1500" b="1" dirty="0" smtClean="0">
                <a:solidFill>
                  <a:srgbClr val="00B050"/>
                </a:solidFill>
              </a:rPr>
              <a:t>500 realizations</a:t>
            </a:r>
            <a:endParaRPr lang="en-US" sz="1500" b="1" dirty="0">
              <a:solidFill>
                <a:srgbClr val="00B050"/>
              </a:solidFill>
            </a:endParaRPr>
          </a:p>
        </p:txBody>
      </p:sp>
      <p:cxnSp>
        <p:nvCxnSpPr>
          <p:cNvPr id="11" name="Straight Arrow Connector 13"/>
          <p:cNvCxnSpPr/>
          <p:nvPr/>
        </p:nvCxnSpPr>
        <p:spPr>
          <a:xfrm flipH="1" flipV="1">
            <a:off x="1826741" y="2069299"/>
            <a:ext cx="946193" cy="13953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4">
            <a:hlinkClick r:id="rId5" action="ppaction://hlinksldjump"/>
          </p:cNvPr>
          <p:cNvSpPr txBox="1"/>
          <p:nvPr/>
        </p:nvSpPr>
        <p:spPr>
          <a:xfrm>
            <a:off x="809315" y="1733691"/>
            <a:ext cx="1965755" cy="300082"/>
          </a:xfrm>
          <a:prstGeom prst="rect">
            <a:avLst/>
          </a:prstGeom>
          <a:noFill/>
        </p:spPr>
        <p:txBody>
          <a:bodyPr wrap="square" lIns="68580" tIns="34290" rIns="68580" bIns="34290" rtlCol="0">
            <a:spAutoFit/>
          </a:bodyPr>
          <a:lstStyle/>
          <a:p>
            <a:pPr algn="ctr"/>
            <a:r>
              <a:rPr lang="en-US" sz="1500" b="1" dirty="0">
                <a:solidFill>
                  <a:srgbClr val="FF0000"/>
                </a:solidFill>
              </a:rPr>
              <a:t>h</a:t>
            </a:r>
            <a:r>
              <a:rPr lang="en-US" sz="1500" b="1" dirty="0" smtClean="0">
                <a:solidFill>
                  <a:srgbClr val="FF0000"/>
                </a:solidFill>
              </a:rPr>
              <a:t> Forecast</a:t>
            </a:r>
            <a:endParaRPr lang="en-US" sz="1500" b="1" dirty="0">
              <a:solidFill>
                <a:srgbClr val="FF0000"/>
              </a:solidFill>
            </a:endParaRPr>
          </a:p>
        </p:txBody>
      </p:sp>
      <p:cxnSp>
        <p:nvCxnSpPr>
          <p:cNvPr id="13" name="Straight Connector 15"/>
          <p:cNvCxnSpPr/>
          <p:nvPr/>
        </p:nvCxnSpPr>
        <p:spPr>
          <a:xfrm flipV="1">
            <a:off x="857032" y="2067694"/>
            <a:ext cx="952118" cy="1359315"/>
          </a:xfrm>
          <a:prstGeom prst="line">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2">
            <a:hlinkClick r:id="rId6" action="ppaction://hlinksldjump"/>
          </p:cNvPr>
          <p:cNvSpPr txBox="1"/>
          <p:nvPr/>
        </p:nvSpPr>
        <p:spPr>
          <a:xfrm>
            <a:off x="171399" y="3281717"/>
            <a:ext cx="853351" cy="530915"/>
          </a:xfrm>
          <a:prstGeom prst="rect">
            <a:avLst/>
          </a:prstGeom>
          <a:noFill/>
        </p:spPr>
        <p:txBody>
          <a:bodyPr wrap="square" lIns="68580" tIns="34290" rIns="68580" bIns="34290" rtlCol="0">
            <a:spAutoFit/>
          </a:bodyPr>
          <a:lstStyle/>
          <a:p>
            <a:pPr algn="ctr"/>
            <a:r>
              <a:rPr lang="en-US" sz="1500" b="1" dirty="0">
                <a:solidFill>
                  <a:srgbClr val="00B0F0"/>
                </a:solidFill>
              </a:rPr>
              <a:t>d</a:t>
            </a:r>
          </a:p>
          <a:p>
            <a:pPr algn="ctr"/>
            <a:r>
              <a:rPr lang="en-US" sz="1500" b="1" dirty="0">
                <a:solidFill>
                  <a:srgbClr val="00B0F0"/>
                </a:solidFill>
              </a:rPr>
              <a:t>data</a:t>
            </a:r>
          </a:p>
        </p:txBody>
      </p:sp>
      <p:sp>
        <p:nvSpPr>
          <p:cNvPr id="26" name="TextBox 11">
            <a:hlinkClick r:id="rId4" action="ppaction://hlinksldjump"/>
          </p:cNvPr>
          <p:cNvSpPr txBox="1"/>
          <p:nvPr/>
        </p:nvSpPr>
        <p:spPr>
          <a:xfrm>
            <a:off x="7140042" y="3105183"/>
            <a:ext cx="2256494" cy="761747"/>
          </a:xfrm>
          <a:prstGeom prst="rect">
            <a:avLst/>
          </a:prstGeom>
          <a:noFill/>
        </p:spPr>
        <p:txBody>
          <a:bodyPr wrap="square" lIns="68580" tIns="34290" rIns="68580" bIns="34290" rtlCol="0">
            <a:spAutoFit/>
          </a:bodyPr>
          <a:lstStyle/>
          <a:p>
            <a:pPr algn="ctr"/>
            <a:r>
              <a:rPr lang="en-US" sz="1500" b="1" dirty="0">
                <a:solidFill>
                  <a:srgbClr val="00B050"/>
                </a:solidFill>
              </a:rPr>
              <a:t>m</a:t>
            </a:r>
          </a:p>
          <a:p>
            <a:pPr algn="ctr"/>
            <a:r>
              <a:rPr lang="en-US" sz="1500" b="1" dirty="0" smtClean="0">
                <a:solidFill>
                  <a:srgbClr val="00B050"/>
                </a:solidFill>
              </a:rPr>
              <a:t>Model</a:t>
            </a:r>
          </a:p>
          <a:p>
            <a:pPr algn="ctr"/>
            <a:r>
              <a:rPr lang="en-US" sz="1500" b="1" dirty="0" smtClean="0">
                <a:solidFill>
                  <a:srgbClr val="00B050"/>
                </a:solidFill>
              </a:rPr>
              <a:t>500 realizations</a:t>
            </a:r>
          </a:p>
        </p:txBody>
      </p:sp>
      <p:cxnSp>
        <p:nvCxnSpPr>
          <p:cNvPr id="27" name="Straight Arrow Connector 13"/>
          <p:cNvCxnSpPr/>
          <p:nvPr/>
        </p:nvCxnSpPr>
        <p:spPr>
          <a:xfrm flipH="1" flipV="1">
            <a:off x="6651277" y="2069299"/>
            <a:ext cx="946193" cy="13953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14">
            <a:hlinkClick r:id="rId7" action="ppaction://hlinksldjump"/>
          </p:cNvPr>
          <p:cNvSpPr txBox="1"/>
          <p:nvPr/>
        </p:nvSpPr>
        <p:spPr>
          <a:xfrm>
            <a:off x="5633851" y="1733691"/>
            <a:ext cx="1965755" cy="300082"/>
          </a:xfrm>
          <a:prstGeom prst="rect">
            <a:avLst/>
          </a:prstGeom>
          <a:noFill/>
        </p:spPr>
        <p:txBody>
          <a:bodyPr wrap="square" lIns="68580" tIns="34290" rIns="68580" bIns="34290" rtlCol="0">
            <a:spAutoFit/>
          </a:bodyPr>
          <a:lstStyle/>
          <a:p>
            <a:pPr algn="ctr"/>
            <a:r>
              <a:rPr lang="en-US" sz="1500" b="1" dirty="0">
                <a:solidFill>
                  <a:srgbClr val="FF0000"/>
                </a:solidFill>
              </a:rPr>
              <a:t>h</a:t>
            </a:r>
            <a:r>
              <a:rPr lang="en-US" sz="1500" b="1" dirty="0" smtClean="0">
                <a:solidFill>
                  <a:srgbClr val="FF0000"/>
                </a:solidFill>
              </a:rPr>
              <a:t> Forecast</a:t>
            </a:r>
            <a:endParaRPr lang="en-US" sz="1500" b="1" dirty="0">
              <a:solidFill>
                <a:srgbClr val="FF0000"/>
              </a:solidFill>
            </a:endParaRPr>
          </a:p>
        </p:txBody>
      </p:sp>
      <p:cxnSp>
        <p:nvCxnSpPr>
          <p:cNvPr id="29" name="Straight Connector 15"/>
          <p:cNvCxnSpPr/>
          <p:nvPr/>
        </p:nvCxnSpPr>
        <p:spPr>
          <a:xfrm flipV="1">
            <a:off x="5681568" y="2067694"/>
            <a:ext cx="952118" cy="1359315"/>
          </a:xfrm>
          <a:prstGeom prst="line">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6"/>
          <p:cNvCxnSpPr/>
          <p:nvPr/>
        </p:nvCxnSpPr>
        <p:spPr>
          <a:xfrm flipH="1">
            <a:off x="5643849" y="3486057"/>
            <a:ext cx="19437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12">
            <a:hlinkClick r:id="rId6" action="ppaction://hlinksldjump"/>
          </p:cNvPr>
          <p:cNvSpPr txBox="1"/>
          <p:nvPr/>
        </p:nvSpPr>
        <p:spPr>
          <a:xfrm>
            <a:off x="4995935" y="3281717"/>
            <a:ext cx="853351" cy="530915"/>
          </a:xfrm>
          <a:prstGeom prst="rect">
            <a:avLst/>
          </a:prstGeom>
          <a:noFill/>
        </p:spPr>
        <p:txBody>
          <a:bodyPr wrap="square" lIns="68580" tIns="34290" rIns="68580" bIns="34290" rtlCol="0">
            <a:spAutoFit/>
          </a:bodyPr>
          <a:lstStyle/>
          <a:p>
            <a:pPr algn="ctr"/>
            <a:r>
              <a:rPr lang="en-US" sz="1500" b="1" dirty="0">
                <a:solidFill>
                  <a:srgbClr val="00B0F0"/>
                </a:solidFill>
              </a:rPr>
              <a:t>d</a:t>
            </a:r>
          </a:p>
          <a:p>
            <a:pPr algn="ctr"/>
            <a:r>
              <a:rPr lang="en-US" sz="1500" b="1" dirty="0">
                <a:solidFill>
                  <a:srgbClr val="00B0F0"/>
                </a:solidFill>
              </a:rPr>
              <a:t>data</a:t>
            </a:r>
          </a:p>
        </p:txBody>
      </p:sp>
      <p:cxnSp>
        <p:nvCxnSpPr>
          <p:cNvPr id="35" name="Connecteur droit 34"/>
          <p:cNvCxnSpPr>
            <a:stCxn id="4" idx="2"/>
          </p:cNvCxnSpPr>
          <p:nvPr/>
        </p:nvCxnSpPr>
        <p:spPr>
          <a:xfrm>
            <a:off x="4572000" y="1059582"/>
            <a:ext cx="0" cy="40839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lèche courbée vers la gauche 37"/>
          <p:cNvSpPr/>
          <p:nvPr/>
        </p:nvSpPr>
        <p:spPr>
          <a:xfrm rot="2120267">
            <a:off x="1292875" y="2181496"/>
            <a:ext cx="359670" cy="1640426"/>
          </a:xfrm>
          <a:prstGeom prst="curved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bg1"/>
              </a:solidFill>
            </a:endParaRPr>
          </a:p>
        </p:txBody>
      </p:sp>
      <p:sp>
        <p:nvSpPr>
          <p:cNvPr id="39" name="ZoneTexte 38">
            <a:hlinkClick r:id="rId8" action="ppaction://hlinksldjump"/>
          </p:cNvPr>
          <p:cNvSpPr txBox="1"/>
          <p:nvPr/>
        </p:nvSpPr>
        <p:spPr>
          <a:xfrm>
            <a:off x="2411761" y="2283718"/>
            <a:ext cx="1872208" cy="523220"/>
          </a:xfrm>
          <a:prstGeom prst="rect">
            <a:avLst/>
          </a:prstGeom>
          <a:noFill/>
        </p:spPr>
        <p:txBody>
          <a:bodyPr wrap="square" rtlCol="0">
            <a:spAutoFit/>
          </a:bodyPr>
          <a:lstStyle/>
          <a:p>
            <a:r>
              <a:rPr lang="en-US" sz="1400" dirty="0" smtClean="0"/>
              <a:t>Simulation heat tracing experiment</a:t>
            </a:r>
            <a:endParaRPr lang="en-US" sz="1400" dirty="0"/>
          </a:p>
        </p:txBody>
      </p:sp>
      <p:sp>
        <p:nvSpPr>
          <p:cNvPr id="40" name="ZoneTexte 39">
            <a:hlinkClick r:id="rId6" action="ppaction://hlinksldjump"/>
          </p:cNvPr>
          <p:cNvSpPr txBox="1"/>
          <p:nvPr/>
        </p:nvSpPr>
        <p:spPr>
          <a:xfrm rot="18252575">
            <a:off x="1202645" y="2988471"/>
            <a:ext cx="1170732" cy="307777"/>
          </a:xfrm>
          <a:prstGeom prst="rect">
            <a:avLst/>
          </a:prstGeom>
          <a:noFill/>
        </p:spPr>
        <p:txBody>
          <a:bodyPr wrap="square" rtlCol="0">
            <a:spAutoFit/>
          </a:bodyPr>
          <a:lstStyle/>
          <a:p>
            <a:r>
              <a:rPr lang="en-US" sz="1400" dirty="0" err="1" smtClean="0"/>
              <a:t>Petrophysics</a:t>
            </a:r>
            <a:endParaRPr lang="en-US" sz="1400" dirty="0"/>
          </a:p>
        </p:txBody>
      </p:sp>
      <p:sp>
        <p:nvSpPr>
          <p:cNvPr id="41" name="ZoneTexte 40">
            <a:hlinkClick r:id="rId9" action="ppaction://hlinksldjump"/>
          </p:cNvPr>
          <p:cNvSpPr txBox="1"/>
          <p:nvPr/>
        </p:nvSpPr>
        <p:spPr>
          <a:xfrm rot="18263810">
            <a:off x="499640" y="2365249"/>
            <a:ext cx="1170732" cy="523220"/>
          </a:xfrm>
          <a:prstGeom prst="rect">
            <a:avLst/>
          </a:prstGeom>
          <a:noFill/>
        </p:spPr>
        <p:txBody>
          <a:bodyPr wrap="square" rtlCol="0">
            <a:spAutoFit/>
          </a:bodyPr>
          <a:lstStyle/>
          <a:p>
            <a:pPr algn="ctr"/>
            <a:r>
              <a:rPr lang="en-US" sz="1400" dirty="0" smtClean="0">
                <a:solidFill>
                  <a:srgbClr val="FF0000"/>
                </a:solidFill>
              </a:rPr>
              <a:t>Direct relationship</a:t>
            </a:r>
            <a:endParaRPr lang="en-US" sz="1400" dirty="0">
              <a:solidFill>
                <a:srgbClr val="FF0000"/>
              </a:solidFill>
            </a:endParaRPr>
          </a:p>
        </p:txBody>
      </p:sp>
      <p:sp>
        <p:nvSpPr>
          <p:cNvPr id="42" name="ZoneTexte 41">
            <a:hlinkClick r:id="rId10" action="ppaction://hlinksldjump"/>
          </p:cNvPr>
          <p:cNvSpPr txBox="1"/>
          <p:nvPr/>
        </p:nvSpPr>
        <p:spPr>
          <a:xfrm rot="18263810">
            <a:off x="5253266" y="2364877"/>
            <a:ext cx="1170732" cy="523220"/>
          </a:xfrm>
          <a:prstGeom prst="rect">
            <a:avLst/>
          </a:prstGeom>
          <a:noFill/>
        </p:spPr>
        <p:txBody>
          <a:bodyPr wrap="square" rtlCol="0">
            <a:spAutoFit/>
          </a:bodyPr>
          <a:lstStyle/>
          <a:p>
            <a:pPr algn="ctr"/>
            <a:r>
              <a:rPr lang="en-US" sz="1400" dirty="0" smtClean="0">
                <a:solidFill>
                  <a:srgbClr val="FF0000"/>
                </a:solidFill>
              </a:rPr>
              <a:t>Direct relationship</a:t>
            </a:r>
            <a:endParaRPr lang="en-US" sz="1400" dirty="0">
              <a:solidFill>
                <a:srgbClr val="FF0000"/>
              </a:solidFill>
            </a:endParaRPr>
          </a:p>
        </p:txBody>
      </p:sp>
      <p:sp>
        <p:nvSpPr>
          <p:cNvPr id="43" name="ZoneTexte 42">
            <a:hlinkClick r:id="rId8" action="ppaction://hlinksldjump"/>
          </p:cNvPr>
          <p:cNvSpPr txBox="1"/>
          <p:nvPr/>
        </p:nvSpPr>
        <p:spPr>
          <a:xfrm>
            <a:off x="5796136" y="3507854"/>
            <a:ext cx="1728192" cy="523220"/>
          </a:xfrm>
          <a:prstGeom prst="rect">
            <a:avLst/>
          </a:prstGeom>
          <a:noFill/>
        </p:spPr>
        <p:txBody>
          <a:bodyPr wrap="square" rtlCol="0">
            <a:spAutoFit/>
          </a:bodyPr>
          <a:lstStyle/>
          <a:p>
            <a:pPr algn="ctr"/>
            <a:r>
              <a:rPr lang="en-US" sz="1400" dirty="0" smtClean="0"/>
              <a:t>Simulation heat tracing experiment</a:t>
            </a:r>
            <a:endParaRPr lang="en-US" sz="1400" dirty="0"/>
          </a:p>
        </p:txBody>
      </p:sp>
      <p:sp>
        <p:nvSpPr>
          <p:cNvPr id="44" name="ZoneTexte 43">
            <a:hlinkClick r:id="rId11" action="ppaction://hlinksldjump"/>
          </p:cNvPr>
          <p:cNvSpPr txBox="1"/>
          <p:nvPr/>
        </p:nvSpPr>
        <p:spPr>
          <a:xfrm>
            <a:off x="7092280" y="2211710"/>
            <a:ext cx="1872208" cy="523220"/>
          </a:xfrm>
          <a:prstGeom prst="rect">
            <a:avLst/>
          </a:prstGeom>
          <a:noFill/>
        </p:spPr>
        <p:txBody>
          <a:bodyPr wrap="square" rtlCol="0">
            <a:spAutoFit/>
          </a:bodyPr>
          <a:lstStyle/>
          <a:p>
            <a:r>
              <a:rPr lang="en-US" sz="1400" dirty="0" smtClean="0"/>
              <a:t>Simulation heat storage</a:t>
            </a:r>
            <a:endParaRPr lang="en-US" sz="1400" dirty="0"/>
          </a:p>
        </p:txBody>
      </p:sp>
      <p:sp>
        <p:nvSpPr>
          <p:cNvPr id="45" name="ZoneTexte 44">
            <a:hlinkClick r:id="rId12" action="ppaction://hlinksldjump"/>
          </p:cNvPr>
          <p:cNvSpPr txBox="1"/>
          <p:nvPr/>
        </p:nvSpPr>
        <p:spPr>
          <a:xfrm>
            <a:off x="661808" y="3939902"/>
            <a:ext cx="2686056" cy="338554"/>
          </a:xfrm>
          <a:prstGeom prst="rect">
            <a:avLst/>
          </a:prstGeom>
          <a:noFill/>
        </p:spPr>
        <p:txBody>
          <a:bodyPr wrap="none" rtlCol="0">
            <a:spAutoFit/>
          </a:bodyPr>
          <a:lstStyle/>
          <a:p>
            <a:r>
              <a:rPr lang="en-US" sz="1600" b="1" dirty="0" smtClean="0"/>
              <a:t>Prediction-Focused Approach</a:t>
            </a:r>
            <a:endParaRPr lang="en-US" sz="1600" b="1" dirty="0"/>
          </a:p>
        </p:txBody>
      </p:sp>
      <p:sp>
        <p:nvSpPr>
          <p:cNvPr id="46" name="ZoneTexte 45">
            <a:hlinkClick r:id="rId12" action="ppaction://hlinksldjump"/>
          </p:cNvPr>
          <p:cNvSpPr txBox="1"/>
          <p:nvPr/>
        </p:nvSpPr>
        <p:spPr>
          <a:xfrm>
            <a:off x="5486344" y="3939902"/>
            <a:ext cx="2686056" cy="338554"/>
          </a:xfrm>
          <a:prstGeom prst="rect">
            <a:avLst/>
          </a:prstGeom>
          <a:noFill/>
        </p:spPr>
        <p:txBody>
          <a:bodyPr wrap="none" rtlCol="0">
            <a:spAutoFit/>
          </a:bodyPr>
          <a:lstStyle/>
          <a:p>
            <a:r>
              <a:rPr lang="en-US" sz="1600" b="1" dirty="0" smtClean="0"/>
              <a:t>Prediction-Focused Approach</a:t>
            </a:r>
            <a:endParaRPr lang="en-US" sz="1600" b="1" dirty="0"/>
          </a:p>
        </p:txBody>
      </p:sp>
      <p:sp>
        <p:nvSpPr>
          <p:cNvPr id="47" name="ZoneTexte 46"/>
          <p:cNvSpPr txBox="1"/>
          <p:nvPr/>
        </p:nvSpPr>
        <p:spPr>
          <a:xfrm>
            <a:off x="-36512" y="4876006"/>
            <a:ext cx="2727926" cy="276999"/>
          </a:xfrm>
          <a:prstGeom prst="rect">
            <a:avLst/>
          </a:prstGeom>
          <a:noFill/>
        </p:spPr>
        <p:txBody>
          <a:bodyPr wrap="none" rtlCol="0">
            <a:spAutoFit/>
          </a:bodyPr>
          <a:lstStyle/>
          <a:p>
            <a:r>
              <a:rPr lang="en-US" sz="1200" dirty="0" smtClean="0"/>
              <a:t>Click on one element to get explanations</a:t>
            </a:r>
            <a:endParaRPr lang="en-US" sz="1200" dirty="0"/>
          </a:p>
        </p:txBody>
      </p:sp>
      <p:sp>
        <p:nvSpPr>
          <p:cNvPr id="48" name="ZoneTexte 47"/>
          <p:cNvSpPr txBox="1"/>
          <p:nvPr/>
        </p:nvSpPr>
        <p:spPr>
          <a:xfrm>
            <a:off x="4580378" y="4876006"/>
            <a:ext cx="2727926" cy="276999"/>
          </a:xfrm>
          <a:prstGeom prst="rect">
            <a:avLst/>
          </a:prstGeom>
          <a:noFill/>
        </p:spPr>
        <p:txBody>
          <a:bodyPr wrap="none" rtlCol="0">
            <a:spAutoFit/>
          </a:bodyPr>
          <a:lstStyle/>
          <a:p>
            <a:r>
              <a:rPr lang="en-US" sz="1200" dirty="0" smtClean="0"/>
              <a:t>Click on one element to get explanations</a:t>
            </a:r>
            <a:endParaRPr lang="en-US" sz="1200" dirty="0"/>
          </a:p>
        </p:txBody>
      </p:sp>
      <p:sp>
        <p:nvSpPr>
          <p:cNvPr id="49" name="TextBox 14"/>
          <p:cNvSpPr txBox="1"/>
          <p:nvPr/>
        </p:nvSpPr>
        <p:spPr>
          <a:xfrm>
            <a:off x="107504" y="4227934"/>
            <a:ext cx="4392488" cy="577081"/>
          </a:xfrm>
          <a:prstGeom prst="rect">
            <a:avLst/>
          </a:prstGeom>
          <a:noFill/>
        </p:spPr>
        <p:txBody>
          <a:bodyPr wrap="square" lIns="68580" tIns="34290" rIns="68580" bIns="34290" rtlCol="0">
            <a:spAutoFit/>
          </a:bodyPr>
          <a:lstStyle/>
          <a:p>
            <a:r>
              <a:rPr lang="en-US" sz="1100" b="1" dirty="0">
                <a:solidFill>
                  <a:srgbClr val="FF0000"/>
                </a:solidFill>
              </a:rPr>
              <a:t>h</a:t>
            </a:r>
            <a:r>
              <a:rPr lang="en-US" sz="1100" b="1" dirty="0" smtClean="0">
                <a:solidFill>
                  <a:srgbClr val="FF0000"/>
                </a:solidFill>
              </a:rPr>
              <a:t> = </a:t>
            </a:r>
            <a:r>
              <a:rPr lang="en-US" sz="1100" b="1" dirty="0" err="1" smtClean="0">
                <a:solidFill>
                  <a:srgbClr val="FF0000"/>
                </a:solidFill>
              </a:rPr>
              <a:t>spatio</a:t>
            </a:r>
            <a:r>
              <a:rPr lang="en-US" sz="1100" b="1" dirty="0" smtClean="0">
                <a:solidFill>
                  <a:srgbClr val="FF0000"/>
                </a:solidFill>
              </a:rPr>
              <a:t>-temporal temperature distribution</a:t>
            </a:r>
          </a:p>
          <a:p>
            <a:r>
              <a:rPr lang="en-US" sz="1100" b="1" dirty="0" smtClean="0">
                <a:solidFill>
                  <a:srgbClr val="00B0F0"/>
                </a:solidFill>
              </a:rPr>
              <a:t>d = change in electrical resistance</a:t>
            </a:r>
          </a:p>
          <a:p>
            <a:r>
              <a:rPr lang="en-US" sz="1100" b="1" dirty="0" smtClean="0">
                <a:solidFill>
                  <a:srgbClr val="00B050"/>
                </a:solidFill>
              </a:rPr>
              <a:t>m = model of an alluvial aquifer</a:t>
            </a:r>
            <a:endParaRPr lang="en-US" sz="1100" b="1" dirty="0">
              <a:solidFill>
                <a:srgbClr val="00B050"/>
              </a:solidFill>
            </a:endParaRPr>
          </a:p>
        </p:txBody>
      </p:sp>
      <p:sp>
        <p:nvSpPr>
          <p:cNvPr id="51" name="TextBox 14"/>
          <p:cNvSpPr txBox="1"/>
          <p:nvPr/>
        </p:nvSpPr>
        <p:spPr>
          <a:xfrm>
            <a:off x="4716016" y="4227934"/>
            <a:ext cx="3168352" cy="577081"/>
          </a:xfrm>
          <a:prstGeom prst="rect">
            <a:avLst/>
          </a:prstGeom>
          <a:noFill/>
        </p:spPr>
        <p:txBody>
          <a:bodyPr wrap="square" lIns="68580" tIns="34290" rIns="68580" bIns="34290" rtlCol="0">
            <a:spAutoFit/>
          </a:bodyPr>
          <a:lstStyle/>
          <a:p>
            <a:r>
              <a:rPr lang="en-US" sz="1100" b="1" dirty="0">
                <a:solidFill>
                  <a:srgbClr val="FF0000"/>
                </a:solidFill>
              </a:rPr>
              <a:t>h</a:t>
            </a:r>
            <a:r>
              <a:rPr lang="en-US" sz="1100" b="1" dirty="0" smtClean="0">
                <a:solidFill>
                  <a:srgbClr val="FF0000"/>
                </a:solidFill>
              </a:rPr>
              <a:t> = temperature in the injection well</a:t>
            </a:r>
          </a:p>
          <a:p>
            <a:r>
              <a:rPr lang="en-US" sz="1100" b="1" dirty="0" smtClean="0">
                <a:solidFill>
                  <a:srgbClr val="00B0F0"/>
                </a:solidFill>
              </a:rPr>
              <a:t>d = change in electrical resistance</a:t>
            </a:r>
          </a:p>
          <a:p>
            <a:r>
              <a:rPr lang="en-US" sz="1100" b="1" dirty="0" smtClean="0">
                <a:solidFill>
                  <a:srgbClr val="00B050"/>
                </a:solidFill>
              </a:rPr>
              <a:t>m = model of an alluvial aquifer</a:t>
            </a:r>
            <a:endParaRPr lang="en-US" sz="1100" b="1" dirty="0">
              <a:solidFill>
                <a:srgbClr val="00B050"/>
              </a:solidFill>
            </a:endParaRPr>
          </a:p>
        </p:txBody>
      </p:sp>
      <p:sp>
        <p:nvSpPr>
          <p:cNvPr id="52" name="ZoneTexte 51">
            <a:hlinkClick r:id="rId2" action="ppaction://hlinksldjump"/>
          </p:cNvPr>
          <p:cNvSpPr txBox="1"/>
          <p:nvPr/>
        </p:nvSpPr>
        <p:spPr>
          <a:xfrm>
            <a:off x="3491880" y="4659982"/>
            <a:ext cx="868956" cy="369332"/>
          </a:xfrm>
          <a:prstGeom prst="rect">
            <a:avLst/>
          </a:prstGeom>
          <a:solidFill>
            <a:srgbClr val="FFC000"/>
          </a:solidFill>
        </p:spPr>
        <p:txBody>
          <a:bodyPr wrap="none" rtlCol="0">
            <a:spAutoFit/>
          </a:bodyPr>
          <a:lstStyle/>
          <a:p>
            <a:r>
              <a:rPr lang="en-US" b="1" dirty="0" smtClean="0"/>
              <a:t>Results</a:t>
            </a:r>
            <a:endParaRPr lang="en-US" b="1" dirty="0"/>
          </a:p>
        </p:txBody>
      </p:sp>
      <p:sp>
        <p:nvSpPr>
          <p:cNvPr id="53" name="ZoneTexte 52">
            <a:hlinkClick r:id="rId3" action="ppaction://hlinksldjump"/>
          </p:cNvPr>
          <p:cNvSpPr txBox="1"/>
          <p:nvPr/>
        </p:nvSpPr>
        <p:spPr>
          <a:xfrm>
            <a:off x="8100392" y="4659982"/>
            <a:ext cx="868956" cy="369332"/>
          </a:xfrm>
          <a:prstGeom prst="rect">
            <a:avLst/>
          </a:prstGeom>
          <a:solidFill>
            <a:srgbClr val="FFC000"/>
          </a:solidFill>
        </p:spPr>
        <p:txBody>
          <a:bodyPr wrap="none" rtlCol="0">
            <a:spAutoFit/>
          </a:bodyPr>
          <a:lstStyle/>
          <a:p>
            <a:r>
              <a:rPr lang="en-US" b="1" dirty="0" smtClean="0"/>
              <a:t>Results</a:t>
            </a:r>
            <a:endParaRPr lang="en-US" b="1" dirty="0"/>
          </a:p>
        </p:txBody>
      </p:sp>
      <p:sp>
        <p:nvSpPr>
          <p:cNvPr id="54" name="Flèche droite 53">
            <a:hlinkClick r:id="rId12" action="ppaction://hlinksldjump"/>
          </p:cNvPr>
          <p:cNvSpPr/>
          <p:nvPr/>
        </p:nvSpPr>
        <p:spPr>
          <a:xfrm>
            <a:off x="8460432" y="483518"/>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rganigramme : Multidocument 1">
            <a:hlinkClick r:id="rId13" action="ppaction://hlinksldjump"/>
          </p:cNvPr>
          <p:cNvSpPr/>
          <p:nvPr/>
        </p:nvSpPr>
        <p:spPr>
          <a:xfrm>
            <a:off x="211310" y="483518"/>
            <a:ext cx="654288" cy="379476"/>
          </a:xfrm>
          <a:prstGeom prst="flowChartMultidocumen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Heat storage capacity of the aquifer</a:t>
            </a:r>
            <a:endParaRPr lang="en-US" sz="28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ZoneTexte 6"/>
          <p:cNvSpPr txBox="1"/>
          <p:nvPr/>
        </p:nvSpPr>
        <p:spPr>
          <a:xfrm>
            <a:off x="3635896" y="1203598"/>
            <a:ext cx="5040560" cy="3785652"/>
          </a:xfrm>
          <a:prstGeom prst="rect">
            <a:avLst/>
          </a:prstGeom>
          <a:noFill/>
        </p:spPr>
        <p:txBody>
          <a:bodyPr wrap="square" rtlCol="0">
            <a:spAutoFit/>
          </a:bodyPr>
          <a:lstStyle/>
          <a:p>
            <a:pPr algn="just"/>
            <a:r>
              <a:rPr lang="en-US" sz="1200" dirty="0" smtClean="0"/>
              <a:t>The heat storage experiment is simulated for each realization of the </a:t>
            </a:r>
            <a:r>
              <a:rPr lang="en-US" sz="1200" dirty="0" smtClean="0">
                <a:hlinkClick r:id="rId3" action="ppaction://hlinksldjump"/>
              </a:rPr>
              <a:t>prior</a:t>
            </a:r>
            <a:r>
              <a:rPr lang="en-US" sz="1200" dirty="0" smtClean="0"/>
              <a:t> to compute the curve of temperature at the well during the pumping phase of the experiment.</a:t>
            </a:r>
          </a:p>
          <a:p>
            <a:pPr algn="just"/>
            <a:endParaRPr lang="en-US" sz="1200" dirty="0" smtClean="0"/>
          </a:p>
          <a:p>
            <a:pPr algn="just"/>
            <a:r>
              <a:rPr lang="en-US" sz="1200" dirty="0" smtClean="0"/>
              <a:t>The simulation is divided into 30 period of 1 day (30 dimensions).</a:t>
            </a:r>
          </a:p>
          <a:p>
            <a:pPr algn="just"/>
            <a:endParaRPr lang="en-US" sz="1200" dirty="0" smtClean="0"/>
          </a:p>
          <a:p>
            <a:pPr algn="just"/>
            <a:r>
              <a:rPr lang="en-US" sz="1200" dirty="0" smtClean="0"/>
              <a:t>Given the range of variations of model parameter as described by the </a:t>
            </a:r>
            <a:r>
              <a:rPr lang="en-US" sz="1200" dirty="0" smtClean="0">
                <a:hlinkClick r:id="rId3" action="ppaction://hlinksldjump"/>
              </a:rPr>
              <a:t>prior</a:t>
            </a:r>
            <a:r>
              <a:rPr lang="en-US" sz="1200" dirty="0" smtClean="0"/>
              <a:t>, the range of temperature during the pumping phase spans a very large range of possible value, from almost zero recovered energy to a consequent amount of energy recovery. The green curve illustrates the prediction made for a model calibrated deterministically.</a:t>
            </a:r>
          </a:p>
          <a:p>
            <a:pPr algn="just"/>
            <a:endParaRPr lang="en-US" sz="1200" dirty="0" smtClean="0"/>
          </a:p>
          <a:p>
            <a:pPr algn="just"/>
            <a:r>
              <a:rPr lang="en-US" sz="1200" dirty="0" smtClean="0"/>
              <a:t>The aim of </a:t>
            </a:r>
            <a:r>
              <a:rPr lang="en-US" sz="1200" dirty="0" smtClean="0">
                <a:hlinkClick r:id="rId4" action="ppaction://hlinksldjump"/>
              </a:rPr>
              <a:t>PFA</a:t>
            </a:r>
            <a:r>
              <a:rPr lang="en-US" sz="1200" dirty="0" smtClean="0"/>
              <a:t> in the hydrogeophysical integration is to derive the </a:t>
            </a:r>
            <a:r>
              <a:rPr lang="en-US" sz="1200" dirty="0" err="1" smtClean="0"/>
              <a:t>spatio</a:t>
            </a:r>
            <a:r>
              <a:rPr lang="en-US" sz="1200" dirty="0" smtClean="0"/>
              <a:t>-temporal distribution of temperature corresponding to data observed during the heat tracing experiment</a:t>
            </a:r>
          </a:p>
          <a:p>
            <a:pPr algn="just"/>
            <a:endParaRPr lang="en-US" sz="1200" dirty="0" smtClean="0"/>
          </a:p>
          <a:p>
            <a:pPr algn="just"/>
            <a:r>
              <a:rPr lang="en-US" sz="1200" dirty="0" smtClean="0"/>
              <a:t>The forecast of heat storage is much simpler than </a:t>
            </a:r>
            <a:r>
              <a:rPr lang="en-US" sz="1200" dirty="0" smtClean="0">
                <a:hlinkClick r:id="rId5" action="ppaction://hlinksldjump"/>
              </a:rPr>
              <a:t>heat tracing</a:t>
            </a:r>
            <a:r>
              <a:rPr lang="en-US" sz="1200" dirty="0" smtClean="0"/>
              <a:t> (less dimension) and the two first dimensions after </a:t>
            </a:r>
            <a:r>
              <a:rPr lang="en-US" sz="1200" dirty="0" smtClean="0">
                <a:hlinkClick r:id="rId4" action="ppaction://hlinksldjump"/>
              </a:rPr>
              <a:t>PCA</a:t>
            </a:r>
            <a:r>
              <a:rPr lang="en-US" sz="1200" dirty="0" smtClean="0"/>
              <a:t> represent more than 99% of the variance.</a:t>
            </a:r>
          </a:p>
          <a:p>
            <a:pPr algn="just"/>
            <a:endParaRPr lang="fr-BE" sz="1200" dirty="0" smtClean="0"/>
          </a:p>
        </p:txBody>
      </p:sp>
      <p:pic>
        <p:nvPicPr>
          <p:cNvPr id="10" name="Image 9" descr="Figure3.png"/>
          <p:cNvPicPr/>
          <p:nvPr/>
        </p:nvPicPr>
        <p:blipFill>
          <a:blip r:embed="rId6" cstate="print"/>
          <a:srcRect r="55593"/>
          <a:stretch>
            <a:fillRect/>
          </a:stretch>
        </p:blipFill>
        <p:spPr>
          <a:xfrm>
            <a:off x="251520" y="1491630"/>
            <a:ext cx="3168352" cy="2592288"/>
          </a:xfrm>
          <a:prstGeom prst="rect">
            <a:avLst/>
          </a:prstGeom>
        </p:spPr>
      </p:pic>
      <p:sp>
        <p:nvSpPr>
          <p:cNvPr id="11" name="Flèche droite 10">
            <a:hlinkClick r:id="rId7"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droite 11">
            <a:hlinkClick r:id="rId8"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123478"/>
            <a:ext cx="5832648" cy="857250"/>
          </a:xfrm>
        </p:spPr>
        <p:txBody>
          <a:bodyPr>
            <a:noAutofit/>
          </a:bodyPr>
          <a:lstStyle/>
          <a:p>
            <a:r>
              <a:rPr lang="en-US" sz="2400" dirty="0" smtClean="0"/>
              <a:t>Direct relationship between ERT and heat storage capacity</a:t>
            </a:r>
            <a:endParaRPr lang="en-US" sz="24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ZoneTexte 26"/>
          <p:cNvSpPr txBox="1"/>
          <p:nvPr/>
        </p:nvSpPr>
        <p:spPr>
          <a:xfrm>
            <a:off x="4716017" y="987574"/>
            <a:ext cx="3888431" cy="3416320"/>
          </a:xfrm>
          <a:prstGeom prst="rect">
            <a:avLst/>
          </a:prstGeom>
          <a:noFill/>
        </p:spPr>
        <p:txBody>
          <a:bodyPr wrap="square" rtlCol="0">
            <a:spAutoFit/>
          </a:bodyPr>
          <a:lstStyle/>
          <a:p>
            <a:r>
              <a:rPr lang="en-US" sz="1200" dirty="0" smtClean="0">
                <a:hlinkClick r:id="rId3" action="ppaction://hlinksldjump"/>
              </a:rPr>
              <a:t>Canonical correlation analysis (CCA) </a:t>
            </a:r>
            <a:r>
              <a:rPr lang="en-US" sz="1200" dirty="0" smtClean="0"/>
              <a:t>is used to transform the relation between  the reduced </a:t>
            </a:r>
            <a:r>
              <a:rPr lang="en-US" sz="1200" dirty="0" smtClean="0">
                <a:hlinkClick r:id="rId4" action="ppaction://hlinksldjump"/>
              </a:rPr>
              <a:t>data</a:t>
            </a:r>
            <a:r>
              <a:rPr lang="en-US" sz="1200" dirty="0" smtClean="0"/>
              <a:t> and </a:t>
            </a:r>
            <a:r>
              <a:rPr lang="en-US" sz="1200" dirty="0" smtClean="0">
                <a:hlinkClick r:id="rId5" action="ppaction://hlinksldjump"/>
              </a:rPr>
              <a:t>forecast</a:t>
            </a:r>
            <a:r>
              <a:rPr lang="en-US" sz="1200" dirty="0" smtClean="0"/>
              <a:t> variables into a set of independent linearized relationships. </a:t>
            </a:r>
            <a:endParaRPr lang="fr-BE" sz="1200" dirty="0" smtClean="0"/>
          </a:p>
          <a:p>
            <a:endParaRPr lang="fr-BE" sz="1200" dirty="0" smtClean="0"/>
          </a:p>
          <a:p>
            <a:r>
              <a:rPr lang="fr-BE" sz="1200" dirty="0" smtClean="0"/>
              <a:t>This </a:t>
            </a:r>
            <a:r>
              <a:rPr lang="fr-BE" sz="1200" dirty="0" err="1" smtClean="0"/>
              <a:t>process</a:t>
            </a:r>
            <a:r>
              <a:rPr lang="fr-BE" sz="1200" dirty="0" smtClean="0"/>
              <a:t> </a:t>
            </a:r>
            <a:r>
              <a:rPr lang="fr-BE" sz="1200" dirty="0" err="1" smtClean="0"/>
              <a:t>provides</a:t>
            </a:r>
            <a:r>
              <a:rPr lang="fr-BE" sz="1200" dirty="0" smtClean="0"/>
              <a:t> 2 </a:t>
            </a:r>
            <a:r>
              <a:rPr lang="fr-BE" sz="1200" dirty="0" err="1" smtClean="0"/>
              <a:t>independent</a:t>
            </a:r>
            <a:r>
              <a:rPr lang="fr-BE" sz="1200" dirty="0" smtClean="0"/>
              <a:t> </a:t>
            </a:r>
            <a:r>
              <a:rPr lang="fr-BE" sz="1200" dirty="0" err="1" smtClean="0"/>
              <a:t>linear</a:t>
            </a:r>
            <a:r>
              <a:rPr lang="fr-BE" sz="1200" dirty="0" smtClean="0"/>
              <a:t> </a:t>
            </a:r>
            <a:r>
              <a:rPr lang="fr-BE" sz="1200" dirty="0" err="1" smtClean="0"/>
              <a:t>relationships</a:t>
            </a:r>
            <a:r>
              <a:rPr lang="fr-BE" sz="1200" dirty="0" smtClean="0"/>
              <a:t> in the </a:t>
            </a:r>
            <a:r>
              <a:rPr lang="fr-BE" sz="1200" dirty="0" err="1" smtClean="0"/>
              <a:t>reduced</a:t>
            </a:r>
            <a:r>
              <a:rPr lang="fr-BE" sz="1200" dirty="0" smtClean="0"/>
              <a:t> dimension </a:t>
            </a:r>
            <a:r>
              <a:rPr lang="fr-BE" sz="1200" dirty="0" err="1" smtClean="0"/>
              <a:t>space</a:t>
            </a:r>
            <a:r>
              <a:rPr lang="fr-BE" sz="1200" dirty="0" smtClean="0"/>
              <a:t>. The black line </a:t>
            </a:r>
            <a:r>
              <a:rPr lang="fr-BE" sz="1200" dirty="0" err="1" smtClean="0"/>
              <a:t>represents</a:t>
            </a:r>
            <a:r>
              <a:rPr lang="fr-BE" sz="1200" dirty="0" smtClean="0"/>
              <a:t> </a:t>
            </a:r>
            <a:r>
              <a:rPr lang="fr-BE" sz="1200" dirty="0" err="1" smtClean="0"/>
              <a:t>where</a:t>
            </a:r>
            <a:r>
              <a:rPr lang="fr-BE" sz="1200" dirty="0" smtClean="0"/>
              <a:t> the </a:t>
            </a:r>
            <a:r>
              <a:rPr lang="fr-BE" sz="1200" dirty="0" err="1" smtClean="0"/>
              <a:t>observed</a:t>
            </a:r>
            <a:r>
              <a:rPr lang="fr-BE" sz="1200" dirty="0" smtClean="0"/>
              <a:t> data lies in the </a:t>
            </a:r>
            <a:r>
              <a:rPr lang="fr-BE" sz="1200" dirty="0" err="1" smtClean="0"/>
              <a:t>reduced</a:t>
            </a:r>
            <a:r>
              <a:rPr lang="fr-BE" sz="1200" dirty="0" smtClean="0"/>
              <a:t> dimension </a:t>
            </a:r>
            <a:r>
              <a:rPr lang="fr-BE" sz="1200" dirty="0" err="1" smtClean="0"/>
              <a:t>space</a:t>
            </a:r>
            <a:r>
              <a:rPr lang="fr-BE" sz="1200" dirty="0" smtClean="0"/>
              <a:t>. If </a:t>
            </a:r>
            <a:r>
              <a:rPr lang="fr-BE" sz="1200" dirty="0" err="1" smtClean="0"/>
              <a:t>it</a:t>
            </a:r>
            <a:r>
              <a:rPr lang="fr-BE" sz="1200" dirty="0" smtClean="0"/>
              <a:t> lies </a:t>
            </a:r>
            <a:r>
              <a:rPr lang="fr-BE" sz="1200" dirty="0" err="1" smtClean="0"/>
              <a:t>outside</a:t>
            </a:r>
            <a:r>
              <a:rPr lang="fr-BE" sz="1200" dirty="0" smtClean="0"/>
              <a:t> of the </a:t>
            </a:r>
            <a:r>
              <a:rPr lang="fr-BE" sz="1200" dirty="0" err="1" smtClean="0"/>
              <a:t>prior</a:t>
            </a:r>
            <a:r>
              <a:rPr lang="fr-BE" sz="1200" dirty="0" smtClean="0"/>
              <a:t> (</a:t>
            </a:r>
            <a:r>
              <a:rPr lang="fr-BE" sz="1200" dirty="0" err="1" smtClean="0"/>
              <a:t>red</a:t>
            </a:r>
            <a:r>
              <a:rPr lang="fr-BE" sz="1200" dirty="0" smtClean="0"/>
              <a:t> point), </a:t>
            </a:r>
            <a:r>
              <a:rPr lang="fr-BE" sz="1200" dirty="0" err="1" smtClean="0"/>
              <a:t>it</a:t>
            </a:r>
            <a:r>
              <a:rPr lang="fr-BE" sz="1200" dirty="0" smtClean="0"/>
              <a:t> </a:t>
            </a:r>
            <a:r>
              <a:rPr lang="fr-BE" sz="1200" dirty="0" err="1" smtClean="0"/>
              <a:t>means</a:t>
            </a:r>
            <a:r>
              <a:rPr lang="fr-BE" sz="1200" dirty="0" smtClean="0"/>
              <a:t> </a:t>
            </a:r>
            <a:r>
              <a:rPr lang="fr-BE" sz="1200" dirty="0" err="1" smtClean="0"/>
              <a:t>that</a:t>
            </a:r>
            <a:r>
              <a:rPr lang="fr-BE" sz="1200" dirty="0" smtClean="0"/>
              <a:t> the </a:t>
            </a:r>
            <a:r>
              <a:rPr lang="fr-BE" sz="1200" dirty="0" err="1" smtClean="0"/>
              <a:t>prior</a:t>
            </a:r>
            <a:r>
              <a:rPr lang="fr-BE" sz="1200" dirty="0" smtClean="0"/>
              <a:t> </a:t>
            </a:r>
            <a:r>
              <a:rPr lang="fr-BE" sz="1200" dirty="0" err="1" smtClean="0"/>
              <a:t>is</a:t>
            </a:r>
            <a:r>
              <a:rPr lang="fr-BE" sz="1200" dirty="0" smtClean="0"/>
              <a:t> not consistent </a:t>
            </a:r>
            <a:r>
              <a:rPr lang="fr-BE" sz="1200" dirty="0" err="1" smtClean="0"/>
              <a:t>with</a:t>
            </a:r>
            <a:r>
              <a:rPr lang="fr-BE" sz="1200" dirty="0" smtClean="0"/>
              <a:t> </a:t>
            </a:r>
            <a:r>
              <a:rPr lang="fr-BE" sz="1200" dirty="0" err="1" smtClean="0"/>
              <a:t>field</a:t>
            </a:r>
            <a:r>
              <a:rPr lang="fr-BE" sz="1200" dirty="0" smtClean="0"/>
              <a:t> observations.</a:t>
            </a:r>
          </a:p>
          <a:p>
            <a:endParaRPr lang="fr-BE" sz="1200" dirty="0" smtClean="0"/>
          </a:p>
          <a:p>
            <a:r>
              <a:rPr lang="fr-BE" sz="1200" dirty="0" smtClean="0"/>
              <a:t>In </a:t>
            </a:r>
            <a:r>
              <a:rPr lang="fr-BE" sz="1200" dirty="0" err="1" smtClean="0"/>
              <a:t>this</a:t>
            </a:r>
            <a:r>
              <a:rPr lang="fr-BE" sz="1200" dirty="0" smtClean="0"/>
              <a:t> case, </a:t>
            </a:r>
            <a:r>
              <a:rPr lang="fr-BE" sz="1200" dirty="0" err="1" smtClean="0"/>
              <a:t>we</a:t>
            </a:r>
            <a:r>
              <a:rPr lang="fr-BE" sz="1200" dirty="0" smtClean="0"/>
              <a:t> compare </a:t>
            </a:r>
            <a:r>
              <a:rPr lang="fr-BE" sz="1200" dirty="0" err="1" smtClean="0"/>
              <a:t>two</a:t>
            </a:r>
            <a:r>
              <a:rPr lang="fr-BE" sz="1200" dirty="0" smtClean="0"/>
              <a:t> scenarios. Scenario 1 </a:t>
            </a:r>
            <a:r>
              <a:rPr lang="fr-BE" sz="1200" dirty="0" err="1" smtClean="0"/>
              <a:t>considers</a:t>
            </a:r>
            <a:r>
              <a:rPr lang="fr-BE" sz="1200" dirty="0" smtClean="0"/>
              <a:t> </a:t>
            </a:r>
            <a:r>
              <a:rPr lang="fr-BE" sz="1200" dirty="0" err="1" smtClean="0"/>
              <a:t>only</a:t>
            </a:r>
            <a:r>
              <a:rPr lang="fr-BE" sz="1200" dirty="0" smtClean="0"/>
              <a:t> the first </a:t>
            </a:r>
            <a:r>
              <a:rPr lang="fr-BE" sz="1200" dirty="0" err="1" smtClean="0"/>
              <a:t>day</a:t>
            </a:r>
            <a:r>
              <a:rPr lang="fr-BE" sz="1200" dirty="0" smtClean="0"/>
              <a:t> of </a:t>
            </a:r>
            <a:r>
              <a:rPr lang="fr-BE" sz="1200" dirty="0" err="1" smtClean="0"/>
              <a:t>heat</a:t>
            </a:r>
            <a:r>
              <a:rPr lang="fr-BE" sz="1200" dirty="0" smtClean="0"/>
              <a:t> </a:t>
            </a:r>
            <a:r>
              <a:rPr lang="fr-BE" sz="1200" dirty="0" err="1" smtClean="0"/>
              <a:t>tracing</a:t>
            </a:r>
            <a:r>
              <a:rPr lang="fr-BE" sz="1200" dirty="0" smtClean="0"/>
              <a:t>. Scenario 2 </a:t>
            </a:r>
            <a:r>
              <a:rPr lang="fr-BE" sz="1200" dirty="0" err="1" smtClean="0"/>
              <a:t>considers</a:t>
            </a:r>
            <a:r>
              <a:rPr lang="fr-BE" sz="1200" dirty="0" smtClean="0"/>
              <a:t> the </a:t>
            </a:r>
            <a:r>
              <a:rPr lang="fr-BE" sz="1200" dirty="0" err="1" smtClean="0"/>
              <a:t>whole</a:t>
            </a:r>
            <a:r>
              <a:rPr lang="fr-BE" sz="1200" dirty="0" smtClean="0"/>
              <a:t> </a:t>
            </a:r>
            <a:r>
              <a:rPr lang="fr-BE" sz="1200" dirty="0" err="1" smtClean="0"/>
              <a:t>heat</a:t>
            </a:r>
            <a:r>
              <a:rPr lang="fr-BE" sz="1200" dirty="0" smtClean="0"/>
              <a:t> </a:t>
            </a:r>
            <a:r>
              <a:rPr lang="fr-BE" sz="1200" dirty="0" err="1" smtClean="0"/>
              <a:t>tracing</a:t>
            </a:r>
            <a:r>
              <a:rPr lang="fr-BE" sz="1200" dirty="0" smtClean="0"/>
              <a:t> </a:t>
            </a:r>
            <a:r>
              <a:rPr lang="fr-BE" sz="1200" dirty="0" err="1" smtClean="0"/>
              <a:t>experiment</a:t>
            </a:r>
            <a:r>
              <a:rPr lang="fr-BE" sz="1200" dirty="0" smtClean="0"/>
              <a:t>.</a:t>
            </a:r>
          </a:p>
          <a:p>
            <a:endParaRPr lang="fr-BE" sz="1200" dirty="0" smtClean="0"/>
          </a:p>
          <a:p>
            <a:r>
              <a:rPr lang="fr-BE" sz="1200" dirty="0" err="1" smtClean="0"/>
              <a:t>We</a:t>
            </a:r>
            <a:r>
              <a:rPr lang="fr-BE" sz="1200" dirty="0" smtClean="0"/>
              <a:t> </a:t>
            </a:r>
            <a:r>
              <a:rPr lang="fr-BE" sz="1200" dirty="0" err="1" smtClean="0"/>
              <a:t>see</a:t>
            </a:r>
            <a:r>
              <a:rPr lang="fr-BE" sz="1200" dirty="0" smtClean="0"/>
              <a:t> </a:t>
            </a:r>
            <a:r>
              <a:rPr lang="fr-BE" sz="1200" dirty="0" err="1" smtClean="0"/>
              <a:t>that</a:t>
            </a:r>
            <a:r>
              <a:rPr lang="fr-BE" sz="1200" dirty="0" smtClean="0"/>
              <a:t> Scenario 2 </a:t>
            </a:r>
            <a:r>
              <a:rPr lang="fr-BE" sz="1200" dirty="0" err="1" smtClean="0"/>
              <a:t>provides</a:t>
            </a:r>
            <a:r>
              <a:rPr lang="fr-BE" sz="1200" dirty="0" smtClean="0"/>
              <a:t> more information </a:t>
            </a:r>
            <a:r>
              <a:rPr lang="fr-BE" sz="1200" dirty="0" err="1" smtClean="0"/>
              <a:t>than</a:t>
            </a:r>
            <a:r>
              <a:rPr lang="fr-BE" sz="1200" dirty="0" smtClean="0"/>
              <a:t> Scenario 1, </a:t>
            </a:r>
            <a:r>
              <a:rPr lang="fr-BE" sz="1200" dirty="0" err="1" smtClean="0"/>
              <a:t>because</a:t>
            </a:r>
            <a:r>
              <a:rPr lang="fr-BE" sz="1200" dirty="0" smtClean="0"/>
              <a:t> the </a:t>
            </a:r>
            <a:r>
              <a:rPr lang="fr-BE" sz="1200" dirty="0" err="1" smtClean="0"/>
              <a:t>correlation</a:t>
            </a:r>
            <a:r>
              <a:rPr lang="fr-BE" sz="1200" dirty="0" smtClean="0"/>
              <a:t> of the </a:t>
            </a:r>
            <a:r>
              <a:rPr lang="fr-BE" sz="1200" dirty="0" err="1" smtClean="0"/>
              <a:t>linear</a:t>
            </a:r>
            <a:r>
              <a:rPr lang="fr-BE" sz="1200" dirty="0" smtClean="0"/>
              <a:t> </a:t>
            </a:r>
            <a:r>
              <a:rPr lang="fr-BE" sz="1200" dirty="0" err="1" smtClean="0"/>
              <a:t>relationship</a:t>
            </a:r>
            <a:r>
              <a:rPr lang="fr-BE" sz="1200" dirty="0" smtClean="0"/>
              <a:t> </a:t>
            </a:r>
            <a:r>
              <a:rPr lang="fr-BE" sz="1200" dirty="0" err="1" smtClean="0"/>
              <a:t>is</a:t>
            </a:r>
            <a:r>
              <a:rPr lang="fr-BE" sz="1200" dirty="0" smtClean="0"/>
              <a:t> </a:t>
            </a:r>
            <a:r>
              <a:rPr lang="fr-BE" sz="1200" dirty="0" err="1" smtClean="0"/>
              <a:t>larger</a:t>
            </a:r>
            <a:r>
              <a:rPr lang="fr-BE" sz="1200" dirty="0" smtClean="0"/>
              <a:t>.  This </a:t>
            </a:r>
            <a:r>
              <a:rPr lang="fr-BE" sz="1200" dirty="0" err="1" smtClean="0"/>
              <a:t>means</a:t>
            </a:r>
            <a:r>
              <a:rPr lang="fr-BE" sz="1200" dirty="0" smtClean="0"/>
              <a:t> </a:t>
            </a:r>
            <a:r>
              <a:rPr lang="fr-BE" sz="1200" dirty="0" err="1" smtClean="0"/>
              <a:t>that</a:t>
            </a:r>
            <a:r>
              <a:rPr lang="fr-BE" sz="1200" dirty="0" smtClean="0"/>
              <a:t> the </a:t>
            </a:r>
            <a:r>
              <a:rPr lang="fr-BE" sz="1200" dirty="0" err="1" smtClean="0"/>
              <a:t>posterior</a:t>
            </a:r>
            <a:r>
              <a:rPr lang="fr-BE" sz="1200" dirty="0" smtClean="0"/>
              <a:t> distribution </a:t>
            </a:r>
            <a:r>
              <a:rPr lang="fr-BE" sz="1200" dirty="0" err="1" smtClean="0"/>
              <a:t>will</a:t>
            </a:r>
            <a:r>
              <a:rPr lang="fr-BE" sz="1200" dirty="0" smtClean="0"/>
              <a:t> be more </a:t>
            </a:r>
            <a:r>
              <a:rPr lang="fr-BE" sz="1200" dirty="0" err="1" smtClean="0"/>
              <a:t>reliable</a:t>
            </a:r>
            <a:r>
              <a:rPr lang="fr-BE" sz="1200" dirty="0" smtClean="0"/>
              <a:t>.</a:t>
            </a:r>
            <a:endParaRPr lang="en-US" sz="1200" dirty="0"/>
          </a:p>
        </p:txBody>
      </p:sp>
      <p:pic>
        <p:nvPicPr>
          <p:cNvPr id="10" name="Picture 14"/>
          <p:cNvPicPr/>
          <p:nvPr/>
        </p:nvPicPr>
        <p:blipFill>
          <a:blip r:embed="rId6" cstate="print">
            <a:extLst>
              <a:ext uri="{28A0092B-C50C-407E-A947-70E740481C1C}">
                <a14:useLocalDpi xmlns:a14="http://schemas.microsoft.com/office/drawing/2010/main" val="0"/>
              </a:ext>
            </a:extLst>
          </a:blip>
          <a:stretch>
            <a:fillRect/>
          </a:stretch>
        </p:blipFill>
        <p:spPr>
          <a:xfrm>
            <a:off x="827584" y="1275606"/>
            <a:ext cx="3698131" cy="3200400"/>
          </a:xfrm>
          <a:prstGeom prst="rect">
            <a:avLst/>
          </a:prstGeom>
        </p:spPr>
      </p:pic>
      <p:sp>
        <p:nvSpPr>
          <p:cNvPr id="11" name="ZoneTexte 10"/>
          <p:cNvSpPr txBox="1"/>
          <p:nvPr/>
        </p:nvSpPr>
        <p:spPr>
          <a:xfrm>
            <a:off x="35496" y="1903933"/>
            <a:ext cx="942887" cy="523220"/>
          </a:xfrm>
          <a:prstGeom prst="rect">
            <a:avLst/>
          </a:prstGeom>
          <a:noFill/>
        </p:spPr>
        <p:txBody>
          <a:bodyPr wrap="none" rtlCol="0">
            <a:spAutoFit/>
          </a:bodyPr>
          <a:lstStyle/>
          <a:p>
            <a:r>
              <a:rPr lang="en-US" sz="1400" dirty="0" smtClean="0"/>
              <a:t>Scenario 1</a:t>
            </a:r>
          </a:p>
          <a:p>
            <a:r>
              <a:rPr lang="en-US" sz="1400" dirty="0" smtClean="0"/>
              <a:t>1 day</a:t>
            </a:r>
            <a:endParaRPr lang="en-US" sz="1400" dirty="0"/>
          </a:p>
        </p:txBody>
      </p:sp>
      <p:sp>
        <p:nvSpPr>
          <p:cNvPr id="12" name="ZoneTexte 11"/>
          <p:cNvSpPr txBox="1"/>
          <p:nvPr/>
        </p:nvSpPr>
        <p:spPr>
          <a:xfrm>
            <a:off x="35496" y="3416101"/>
            <a:ext cx="942887" cy="523220"/>
          </a:xfrm>
          <a:prstGeom prst="rect">
            <a:avLst/>
          </a:prstGeom>
          <a:noFill/>
        </p:spPr>
        <p:txBody>
          <a:bodyPr wrap="none" rtlCol="0">
            <a:spAutoFit/>
          </a:bodyPr>
          <a:lstStyle/>
          <a:p>
            <a:r>
              <a:rPr lang="en-US" sz="1400" dirty="0" smtClean="0"/>
              <a:t>Scenario 2</a:t>
            </a:r>
          </a:p>
          <a:p>
            <a:r>
              <a:rPr lang="en-US" sz="1400" dirty="0" smtClean="0"/>
              <a:t>5 days</a:t>
            </a:r>
            <a:endParaRPr lang="en-US" sz="1400" dirty="0"/>
          </a:p>
        </p:txBody>
      </p:sp>
      <p:sp>
        <p:nvSpPr>
          <p:cNvPr id="13" name="Flèche droite 12">
            <a:hlinkClick r:id="rId7"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droite 13">
            <a:hlinkClick r:id="rId5"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p:cNvPicPr/>
          <p:nvPr/>
        </p:nvPicPr>
        <p:blipFill>
          <a:blip r:embed="rId2" cstate="print">
            <a:extLst>
              <a:ext uri="{28A0092B-C50C-407E-A947-70E740481C1C}">
                <a14:useLocalDpi xmlns:a14="http://schemas.microsoft.com/office/drawing/2010/main" val="0"/>
              </a:ext>
            </a:extLst>
          </a:blip>
          <a:stretch>
            <a:fillRect/>
          </a:stretch>
        </p:blipFill>
        <p:spPr>
          <a:xfrm>
            <a:off x="611560" y="1347614"/>
            <a:ext cx="4536504" cy="2952383"/>
          </a:xfrm>
          <a:prstGeom prst="rect">
            <a:avLst/>
          </a:prstGeom>
        </p:spPr>
      </p:pic>
      <p:sp>
        <p:nvSpPr>
          <p:cNvPr id="2" name="Titre 1"/>
          <p:cNvSpPr>
            <a:spLocks noGrp="1"/>
          </p:cNvSpPr>
          <p:nvPr>
            <p:ph type="title"/>
          </p:nvPr>
        </p:nvSpPr>
        <p:spPr>
          <a:xfrm>
            <a:off x="1691680" y="123478"/>
            <a:ext cx="5688632" cy="857250"/>
          </a:xfrm>
        </p:spPr>
        <p:txBody>
          <a:bodyPr>
            <a:noAutofit/>
          </a:bodyPr>
          <a:lstStyle/>
          <a:p>
            <a:r>
              <a:rPr lang="en-US" sz="2400" dirty="0" smtClean="0"/>
              <a:t>Prediction of the heat storage capacity using the heat tracing experiment</a:t>
            </a:r>
            <a:endParaRPr lang="en-US" sz="2400" dirty="0"/>
          </a:p>
        </p:txBody>
      </p:sp>
      <p:grpSp>
        <p:nvGrpSpPr>
          <p:cNvPr id="3" name="Groupe 2"/>
          <p:cNvGrpSpPr/>
          <p:nvPr/>
        </p:nvGrpSpPr>
        <p:grpSpPr>
          <a:xfrm>
            <a:off x="7596336" y="0"/>
            <a:ext cx="1547664" cy="369332"/>
            <a:chOff x="7596336" y="0"/>
            <a:chExt cx="1547664" cy="369332"/>
          </a:xfrm>
        </p:grpSpPr>
        <p:sp>
          <p:nvSpPr>
            <p:cNvPr id="4" name="ZoneTexte 3">
              <a:hlinkClick r:id="rId3"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3"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ZoneTexte 7"/>
          <p:cNvSpPr txBox="1"/>
          <p:nvPr/>
        </p:nvSpPr>
        <p:spPr>
          <a:xfrm>
            <a:off x="5076056" y="1182107"/>
            <a:ext cx="3960440" cy="3816429"/>
          </a:xfrm>
          <a:prstGeom prst="rect">
            <a:avLst/>
          </a:prstGeom>
          <a:noFill/>
        </p:spPr>
        <p:txBody>
          <a:bodyPr wrap="square" rtlCol="0">
            <a:spAutoFit/>
          </a:bodyPr>
          <a:lstStyle/>
          <a:p>
            <a:pPr algn="just"/>
            <a:r>
              <a:rPr lang="en-US" sz="1100" dirty="0" smtClean="0"/>
              <a:t>Once the </a:t>
            </a:r>
            <a:r>
              <a:rPr lang="en-US" sz="1100" dirty="0" smtClean="0">
                <a:hlinkClick r:id="rId4" action="ppaction://hlinksldjump"/>
              </a:rPr>
              <a:t>posterior distribution in the reduced dimension space </a:t>
            </a:r>
            <a:r>
              <a:rPr lang="en-US" sz="1100" dirty="0" smtClean="0"/>
              <a:t>is known, we can randomly </a:t>
            </a:r>
            <a:r>
              <a:rPr lang="en-US" sz="1100" dirty="0" smtClean="0">
                <a:hlinkClick r:id="rId5" action="ppaction://hlinksldjump"/>
              </a:rPr>
              <a:t>draw samples </a:t>
            </a:r>
            <a:r>
              <a:rPr lang="en-US" sz="1100" dirty="0" smtClean="0"/>
              <a:t>from it. Those samples are in the reduced dimensional space, but they can be back-transformed in the original space.</a:t>
            </a:r>
          </a:p>
          <a:p>
            <a:pPr algn="just"/>
            <a:endParaRPr lang="en-US" sz="1100" dirty="0" smtClean="0"/>
          </a:p>
          <a:p>
            <a:pPr algn="just"/>
            <a:r>
              <a:rPr lang="en-US" sz="1100" dirty="0" smtClean="0"/>
              <a:t>This procedure is very fast since all computations are already done (forward hydrogeological simulations). We therefore obtain relatively quickly the posterior distributions of temperature in the aquifer during the pumping phase. </a:t>
            </a:r>
          </a:p>
          <a:p>
            <a:pPr algn="just"/>
            <a:endParaRPr lang="en-US" sz="1100" dirty="0" smtClean="0"/>
          </a:p>
          <a:p>
            <a:pPr algn="just"/>
            <a:r>
              <a:rPr lang="en-US" sz="1100" dirty="0" smtClean="0"/>
              <a:t>The calculated posterior distribution of the change of temperature at the well indicates that the potential for heat storage on the field site is relatively low, in accordance with the </a:t>
            </a:r>
            <a:r>
              <a:rPr lang="en-US" sz="1100" dirty="0" smtClean="0">
                <a:hlinkClick r:id="rId6" action="ppaction://hlinksldjump"/>
              </a:rPr>
              <a:t>deterministic solution</a:t>
            </a:r>
            <a:r>
              <a:rPr lang="en-US" sz="1100" dirty="0" smtClean="0"/>
              <a:t>. Most samples of the posterior have a rapid decrease in temperature once the pumping phase starts. The uncertainty in the prediction is relatively low compared to </a:t>
            </a:r>
            <a:r>
              <a:rPr lang="en-US" sz="1100" dirty="0" smtClean="0">
                <a:hlinkClick r:id="rId6" action="ppaction://hlinksldjump"/>
              </a:rPr>
              <a:t>the prior distribution of temperature</a:t>
            </a:r>
            <a:r>
              <a:rPr lang="en-US" sz="1100" dirty="0" smtClean="0"/>
              <a:t> at the well. </a:t>
            </a:r>
          </a:p>
          <a:p>
            <a:pPr algn="just"/>
            <a:endParaRPr lang="en-US" sz="1100" dirty="0" smtClean="0"/>
          </a:p>
          <a:p>
            <a:pPr algn="just"/>
            <a:r>
              <a:rPr lang="en-US" sz="1100" dirty="0" smtClean="0"/>
              <a:t>The 5-day experiment is </a:t>
            </a:r>
            <a:r>
              <a:rPr lang="en-US" sz="1100" dirty="0" smtClean="0">
                <a:hlinkClick r:id="rId4" action="ppaction://hlinksldjump"/>
              </a:rPr>
              <a:t>more informative </a:t>
            </a:r>
            <a:r>
              <a:rPr lang="en-US" sz="1100" dirty="0" smtClean="0"/>
              <a:t>and should improve the prediction. The position of the 90% </a:t>
            </a:r>
            <a:r>
              <a:rPr lang="en-US" sz="1100" dirty="0" err="1" smtClean="0"/>
              <a:t>quantile</a:t>
            </a:r>
            <a:r>
              <a:rPr lang="en-US" sz="1100" dirty="0" smtClean="0"/>
              <a:t> suggests that the probability of the aquifer to have a higher heat storage capacity is slightly increased considering the 5-day experiment. </a:t>
            </a:r>
            <a:endParaRPr lang="fr-BE" sz="1100" dirty="0"/>
          </a:p>
        </p:txBody>
      </p:sp>
      <p:sp>
        <p:nvSpPr>
          <p:cNvPr id="11" name="ZoneTexte 10"/>
          <p:cNvSpPr txBox="1"/>
          <p:nvPr/>
        </p:nvSpPr>
        <p:spPr>
          <a:xfrm>
            <a:off x="35496" y="1903933"/>
            <a:ext cx="942887" cy="523220"/>
          </a:xfrm>
          <a:prstGeom prst="rect">
            <a:avLst/>
          </a:prstGeom>
          <a:noFill/>
        </p:spPr>
        <p:txBody>
          <a:bodyPr wrap="none" rtlCol="0">
            <a:spAutoFit/>
          </a:bodyPr>
          <a:lstStyle/>
          <a:p>
            <a:r>
              <a:rPr lang="en-US" sz="1400" dirty="0" smtClean="0"/>
              <a:t>Scenario 1</a:t>
            </a:r>
          </a:p>
          <a:p>
            <a:r>
              <a:rPr lang="en-US" sz="1400" dirty="0" smtClean="0"/>
              <a:t>1 day</a:t>
            </a:r>
            <a:endParaRPr lang="en-US" sz="1400" dirty="0"/>
          </a:p>
        </p:txBody>
      </p:sp>
      <p:sp>
        <p:nvSpPr>
          <p:cNvPr id="12" name="ZoneTexte 11"/>
          <p:cNvSpPr txBox="1"/>
          <p:nvPr/>
        </p:nvSpPr>
        <p:spPr>
          <a:xfrm>
            <a:off x="35496" y="3416101"/>
            <a:ext cx="942887" cy="523220"/>
          </a:xfrm>
          <a:prstGeom prst="rect">
            <a:avLst/>
          </a:prstGeom>
          <a:noFill/>
        </p:spPr>
        <p:txBody>
          <a:bodyPr wrap="none" rtlCol="0">
            <a:spAutoFit/>
          </a:bodyPr>
          <a:lstStyle/>
          <a:p>
            <a:r>
              <a:rPr lang="en-US" sz="1400" dirty="0" smtClean="0"/>
              <a:t>Scenario 2</a:t>
            </a:r>
          </a:p>
          <a:p>
            <a:r>
              <a:rPr lang="en-US" sz="1400" dirty="0" smtClean="0"/>
              <a:t>5 days</a:t>
            </a:r>
            <a:endParaRPr lang="en-US" sz="1400" dirty="0"/>
          </a:p>
        </p:txBody>
      </p:sp>
      <p:sp>
        <p:nvSpPr>
          <p:cNvPr id="14" name="Flèche droite 13">
            <a:hlinkClick r:id="rId4"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en-US" sz="3200" b="1" dirty="0"/>
              <a:t>The Prediction-Focused Approach: An opportunity for hydrogeophysical data integration and interpretation</a:t>
            </a:r>
            <a:r>
              <a:rPr lang="fr-BE" sz="3200" dirty="0"/>
              <a:t/>
            </a:r>
            <a:br>
              <a:rPr lang="fr-BE" sz="3200" dirty="0"/>
            </a:br>
            <a:endParaRPr lang="en-US" sz="3200" dirty="0"/>
          </a:p>
        </p:txBody>
      </p:sp>
      <p:sp>
        <p:nvSpPr>
          <p:cNvPr id="3" name="Sous-titre 2"/>
          <p:cNvSpPr>
            <a:spLocks noGrp="1"/>
          </p:cNvSpPr>
          <p:nvPr>
            <p:ph type="subTitle" idx="1"/>
          </p:nvPr>
        </p:nvSpPr>
        <p:spPr>
          <a:xfrm>
            <a:off x="1259632" y="2914650"/>
            <a:ext cx="6624736" cy="1817340"/>
          </a:xfrm>
        </p:spPr>
        <p:txBody>
          <a:bodyPr>
            <a:normAutofit fontScale="92500"/>
          </a:bodyPr>
          <a:lstStyle/>
          <a:p>
            <a:r>
              <a:rPr lang="en-US" sz="2000" b="1" dirty="0" smtClean="0"/>
              <a:t>Hermans T.</a:t>
            </a:r>
            <a:r>
              <a:rPr lang="en-US" sz="2000" b="1" baseline="30000" dirty="0" smtClean="0"/>
              <a:t>1</a:t>
            </a:r>
            <a:r>
              <a:rPr lang="en-US" sz="2000" dirty="0" smtClean="0"/>
              <a:t>, Nguyen F.</a:t>
            </a:r>
            <a:r>
              <a:rPr lang="en-US" sz="2000" baseline="30000" dirty="0" smtClean="0"/>
              <a:t>1</a:t>
            </a:r>
            <a:r>
              <a:rPr lang="en-US" sz="2000" dirty="0" smtClean="0"/>
              <a:t>, Klepikova M.</a:t>
            </a:r>
            <a:r>
              <a:rPr lang="en-US" sz="2000" baseline="30000" dirty="0" smtClean="0"/>
              <a:t>1</a:t>
            </a:r>
            <a:r>
              <a:rPr lang="en-US" sz="2000" dirty="0" smtClean="0"/>
              <a:t>, Dassargues A.</a:t>
            </a:r>
            <a:r>
              <a:rPr lang="en-US" sz="2000" baseline="30000" dirty="0" smtClean="0"/>
              <a:t>1</a:t>
            </a:r>
            <a:r>
              <a:rPr lang="en-US" sz="2000" dirty="0" smtClean="0"/>
              <a:t>, Caers J.</a:t>
            </a:r>
            <a:r>
              <a:rPr lang="en-US" sz="2000" baseline="30000" dirty="0" smtClean="0"/>
              <a:t>3</a:t>
            </a:r>
          </a:p>
          <a:p>
            <a:endParaRPr lang="en-US" sz="2000" b="1" baseline="30000" dirty="0"/>
          </a:p>
          <a:p>
            <a:r>
              <a:rPr lang="en-US" sz="2000" baseline="30000" dirty="0" smtClean="0"/>
              <a:t>1</a:t>
            </a:r>
            <a:r>
              <a:rPr lang="en-US" sz="2000" dirty="0" smtClean="0"/>
              <a:t>University of Liege, Urban and Environmental Engineering</a:t>
            </a:r>
            <a:endParaRPr lang="en-US" sz="2000" baseline="30000" dirty="0" smtClean="0"/>
          </a:p>
          <a:p>
            <a:r>
              <a:rPr lang="en-US" sz="2000" baseline="30000" dirty="0" smtClean="0"/>
              <a:t>2</a:t>
            </a:r>
            <a:r>
              <a:rPr lang="en-US" sz="2000" dirty="0" smtClean="0"/>
              <a:t>ETH Zürich, Earth Sciences</a:t>
            </a:r>
            <a:endParaRPr lang="en-US" sz="2000" baseline="30000" dirty="0" smtClean="0"/>
          </a:p>
          <a:p>
            <a:r>
              <a:rPr lang="en-US" sz="2000" baseline="30000" dirty="0" smtClean="0"/>
              <a:t>3</a:t>
            </a:r>
            <a:r>
              <a:rPr lang="en-US" sz="2000" dirty="0" smtClean="0"/>
              <a:t>Stanford University, Geological Sciences</a:t>
            </a:r>
            <a:endParaRPr lang="en-US" sz="2000" b="1" baseline="30000" dirty="0"/>
          </a:p>
        </p:txBody>
      </p:sp>
      <p:pic>
        <p:nvPicPr>
          <p:cNvPr id="4" name="Image 3" descr="uee_sous_2016-11-29_22-08-22_112.png"/>
          <p:cNvPicPr>
            <a:picLocks noChangeAspect="1"/>
          </p:cNvPicPr>
          <p:nvPr/>
        </p:nvPicPr>
        <p:blipFill>
          <a:blip r:embed="rId2" cstate="print"/>
          <a:stretch>
            <a:fillRect/>
          </a:stretch>
        </p:blipFill>
        <p:spPr>
          <a:xfrm>
            <a:off x="1979712" y="249634"/>
            <a:ext cx="5328592" cy="659413"/>
          </a:xfrm>
          <a:prstGeom prst="rect">
            <a:avLst/>
          </a:prstGeom>
        </p:spPr>
      </p:pic>
      <p:pic>
        <p:nvPicPr>
          <p:cNvPr id="1026" name="Picture 2" descr="C:\Users\ULg\Downloads\uLIEGE_Logo_Compact_CMJN_pos-logo.eps"/>
          <p:cNvPicPr>
            <a:picLocks noChangeAspect="1" noChangeArrowheads="1"/>
          </p:cNvPicPr>
          <p:nvPr/>
        </p:nvPicPr>
        <p:blipFill>
          <a:blip r:embed="rId3" cstate="print"/>
          <a:srcRect/>
          <a:stretch>
            <a:fillRect/>
          </a:stretch>
        </p:blipFill>
        <p:spPr bwMode="auto">
          <a:xfrm>
            <a:off x="-108520" y="33610"/>
            <a:ext cx="2264584" cy="1097980"/>
          </a:xfrm>
          <a:prstGeom prst="rect">
            <a:avLst/>
          </a:prstGeom>
          <a:noFill/>
        </p:spPr>
      </p:pic>
      <p:pic>
        <p:nvPicPr>
          <p:cNvPr id="6"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270" y="51470"/>
            <a:ext cx="858218" cy="831870"/>
          </a:xfrm>
          <a:prstGeom prst="rect">
            <a:avLst/>
          </a:prstGeom>
        </p:spPr>
      </p:pic>
      <p:pic>
        <p:nvPicPr>
          <p:cNvPr id="1027" name="Picture 3" descr="C:\Users\ULg\Documents\Thèse\fnrs2.png"/>
          <p:cNvPicPr>
            <a:picLocks noChangeAspect="1" noChangeArrowheads="1"/>
          </p:cNvPicPr>
          <p:nvPr/>
        </p:nvPicPr>
        <p:blipFill>
          <a:blip r:embed="rId5" cstate="print"/>
          <a:srcRect/>
          <a:stretch>
            <a:fillRect/>
          </a:stretch>
        </p:blipFill>
        <p:spPr bwMode="auto">
          <a:xfrm>
            <a:off x="6516216" y="139337"/>
            <a:ext cx="1224136" cy="776229"/>
          </a:xfrm>
          <a:prstGeom prst="rect">
            <a:avLst/>
          </a:prstGeom>
          <a:noFill/>
        </p:spPr>
      </p:pic>
    </p:spTree>
    <p:extLst>
      <p:ext uri="{BB962C8B-B14F-4D97-AF65-F5344CB8AC3E}">
        <p14:creationId xmlns:p14="http://schemas.microsoft.com/office/powerpoint/2010/main" val="3978299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919"/>
            <a:ext cx="8229600" cy="994172"/>
          </a:xfrm>
        </p:spPr>
        <p:txBody>
          <a:bodyPr>
            <a:noAutofit/>
          </a:bodyPr>
          <a:lstStyle/>
          <a:p>
            <a:r>
              <a:rPr lang="en-US" sz="2400" dirty="0"/>
              <a:t>Regularized deterministic solutions lack geological </a:t>
            </a:r>
            <a:r>
              <a:rPr lang="en-US" sz="2400" dirty="0" smtClean="0"/>
              <a:t>realism </a:t>
            </a:r>
            <a:br>
              <a:rPr lang="en-US" sz="2400" dirty="0" smtClean="0"/>
            </a:br>
            <a:r>
              <a:rPr lang="en-US" sz="2000" dirty="0" smtClean="0">
                <a:sym typeface="Wingdings" pitchFamily="2" charset="2"/>
              </a:rPr>
              <a:t> Quantitative interpretation is difficult</a:t>
            </a:r>
            <a:br>
              <a:rPr lang="en-US" sz="2000" dirty="0" smtClean="0">
                <a:sym typeface="Wingdings" pitchFamily="2" charset="2"/>
              </a:rPr>
            </a:br>
            <a:r>
              <a:rPr lang="en-US" sz="2000" dirty="0" smtClean="0">
                <a:sym typeface="Wingdings" pitchFamily="2" charset="2"/>
              </a:rPr>
              <a:t> Hydrogeological integration is complex</a:t>
            </a:r>
            <a:endParaRPr lang="en-US" sz="2400" dirty="0"/>
          </a:p>
        </p:txBody>
      </p:sp>
      <p:grpSp>
        <p:nvGrpSpPr>
          <p:cNvPr id="34" name="Groupe 33"/>
          <p:cNvGrpSpPr/>
          <p:nvPr/>
        </p:nvGrpSpPr>
        <p:grpSpPr>
          <a:xfrm>
            <a:off x="98785" y="1131590"/>
            <a:ext cx="8959747" cy="3883648"/>
            <a:chOff x="98785" y="1131590"/>
            <a:chExt cx="8959747" cy="3883648"/>
          </a:xfrm>
        </p:grpSpPr>
        <p:grpSp>
          <p:nvGrpSpPr>
            <p:cNvPr id="3" name="Groupe 26"/>
            <p:cNvGrpSpPr/>
            <p:nvPr/>
          </p:nvGrpSpPr>
          <p:grpSpPr>
            <a:xfrm>
              <a:off x="98785" y="1131590"/>
              <a:ext cx="8959747" cy="3883648"/>
              <a:chOff x="131713" y="1508787"/>
              <a:chExt cx="11946329" cy="5178196"/>
            </a:xfrm>
          </p:grpSpPr>
          <p:grpSp>
            <p:nvGrpSpPr>
              <p:cNvPr id="6" name="Group 42"/>
              <p:cNvGrpSpPr/>
              <p:nvPr/>
            </p:nvGrpSpPr>
            <p:grpSpPr>
              <a:xfrm>
                <a:off x="645026" y="1508787"/>
                <a:ext cx="10902490" cy="4291269"/>
                <a:chOff x="596900" y="1519403"/>
                <a:chExt cx="10902490" cy="4291269"/>
              </a:xfrm>
            </p:grpSpPr>
            <p:grpSp>
              <p:nvGrpSpPr>
                <p:cNvPr id="7" name="Group 16"/>
                <p:cNvGrpSpPr/>
                <p:nvPr/>
              </p:nvGrpSpPr>
              <p:grpSpPr>
                <a:xfrm>
                  <a:off x="1164801" y="1519403"/>
                  <a:ext cx="9587595" cy="4291269"/>
                  <a:chOff x="1164801" y="1519403"/>
                  <a:chExt cx="9587595" cy="4291269"/>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495" r="57375" b="66003"/>
                  <a:stretch/>
                </p:blipFill>
                <p:spPr>
                  <a:xfrm>
                    <a:off x="1164801" y="2153072"/>
                    <a:ext cx="4289567" cy="3657600"/>
                  </a:xfrm>
                  <a:prstGeom prst="rect">
                    <a:avLst/>
                  </a:prstGeom>
                </p:spPr>
              </p:pic>
              <p:sp>
                <p:nvSpPr>
                  <p:cNvPr id="12" name="TextBox 11"/>
                  <p:cNvSpPr txBox="1"/>
                  <p:nvPr/>
                </p:nvSpPr>
                <p:spPr>
                  <a:xfrm>
                    <a:off x="2666724" y="1519403"/>
                    <a:ext cx="2669364" cy="553997"/>
                  </a:xfrm>
                  <a:prstGeom prst="rect">
                    <a:avLst/>
                  </a:prstGeom>
                  <a:noFill/>
                </p:spPr>
                <p:txBody>
                  <a:bodyPr wrap="none" rtlCol="0">
                    <a:spAutoFit/>
                  </a:bodyPr>
                  <a:lstStyle/>
                  <a:p>
                    <a:r>
                      <a:rPr lang="en-US" sz="2100" dirty="0"/>
                      <a:t>True distribution</a:t>
                    </a:r>
                  </a:p>
                </p:txBody>
              </p:sp>
              <p:sp>
                <p:nvSpPr>
                  <p:cNvPr id="14" name="Rectangle 13"/>
                  <p:cNvSpPr/>
                  <p:nvPr/>
                </p:nvSpPr>
                <p:spPr>
                  <a:xfrm>
                    <a:off x="6076950" y="1935601"/>
                    <a:ext cx="400050" cy="33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76950" y="4195841"/>
                    <a:ext cx="400050" cy="33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33865" r="57375" b="34591"/>
                  <a:stretch/>
                </p:blipFill>
                <p:spPr>
                  <a:xfrm>
                    <a:off x="6171743" y="2098629"/>
                    <a:ext cx="4283878" cy="3657600"/>
                  </a:xfrm>
                  <a:prstGeom prst="rect">
                    <a:avLst/>
                  </a:prstGeom>
                </p:spPr>
              </p:pic>
              <p:sp>
                <p:nvSpPr>
                  <p:cNvPr id="4" name="TextBox 3"/>
                  <p:cNvSpPr txBox="1"/>
                  <p:nvPr/>
                </p:nvSpPr>
                <p:spPr>
                  <a:xfrm>
                    <a:off x="2445324" y="2437226"/>
                    <a:ext cx="596900" cy="492443"/>
                  </a:xfrm>
                  <a:prstGeom prst="rect">
                    <a:avLst/>
                  </a:prstGeom>
                  <a:solidFill>
                    <a:schemeClr val="bg1"/>
                  </a:solidFill>
                </p:spPr>
                <p:txBody>
                  <a:bodyPr wrap="square" rtlCol="0">
                    <a:spAutoFit/>
                  </a:bodyPr>
                  <a:lstStyle/>
                  <a:p>
                    <a:endParaRPr lang="en-US" dirty="0"/>
                  </a:p>
                </p:txBody>
              </p:sp>
              <p:sp>
                <p:nvSpPr>
                  <p:cNvPr id="23" name="TextBox 22"/>
                  <p:cNvSpPr txBox="1"/>
                  <p:nvPr/>
                </p:nvSpPr>
                <p:spPr>
                  <a:xfrm>
                    <a:off x="7469463" y="2545784"/>
                    <a:ext cx="596900" cy="492443"/>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7146109" y="1519403"/>
                    <a:ext cx="3606287" cy="553997"/>
                  </a:xfrm>
                  <a:prstGeom prst="rect">
                    <a:avLst/>
                  </a:prstGeom>
                  <a:noFill/>
                </p:spPr>
                <p:txBody>
                  <a:bodyPr wrap="none" rtlCol="0">
                    <a:spAutoFit/>
                  </a:bodyPr>
                  <a:lstStyle/>
                  <a:p>
                    <a:r>
                      <a:rPr lang="en-US" sz="2100" dirty="0"/>
                      <a:t>Deterministic inversion</a:t>
                    </a:r>
                  </a:p>
                </p:txBody>
              </p:sp>
            </p:grpSp>
            <p:sp>
              <p:nvSpPr>
                <p:cNvPr id="28" name="TextBox 27"/>
                <p:cNvSpPr txBox="1"/>
                <p:nvPr/>
              </p:nvSpPr>
              <p:spPr>
                <a:xfrm>
                  <a:off x="8210021" y="2701407"/>
                  <a:ext cx="1966949" cy="553997"/>
                </a:xfrm>
                <a:prstGeom prst="rect">
                  <a:avLst/>
                </a:prstGeom>
                <a:noFill/>
              </p:spPr>
              <p:txBody>
                <a:bodyPr wrap="none" rtlCol="0">
                  <a:spAutoFit/>
                </a:bodyPr>
                <a:lstStyle/>
                <a:p>
                  <a:r>
                    <a:rPr lang="en-US" sz="2100" dirty="0">
                      <a:solidFill>
                        <a:srgbClr val="FF0000"/>
                      </a:solidFill>
                    </a:rPr>
                    <a:t>Too smooth</a:t>
                  </a:r>
                </a:p>
              </p:txBody>
            </p:sp>
            <p:cxnSp>
              <p:nvCxnSpPr>
                <p:cNvPr id="30" name="Straight Arrow Connector 29"/>
                <p:cNvCxnSpPr>
                  <a:endCxn id="28" idx="2"/>
                </p:cNvCxnSpPr>
                <p:nvPr/>
              </p:nvCxnSpPr>
              <p:spPr>
                <a:xfrm flipV="1">
                  <a:off x="9154681" y="3255405"/>
                  <a:ext cx="38815" cy="6412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6900" y="1935601"/>
                  <a:ext cx="1727200" cy="492443"/>
                </a:xfrm>
                <a:prstGeom prst="rect">
                  <a:avLst/>
                </a:prstGeom>
                <a:solidFill>
                  <a:schemeClr val="bg1"/>
                </a:solidFill>
              </p:spPr>
              <p:txBody>
                <a:bodyPr wrap="square" rtlCol="0">
                  <a:spAutoFit/>
                </a:bodyPr>
                <a:lstStyle/>
                <a:p>
                  <a:endParaRPr lang="en-US" dirty="0"/>
                </a:p>
              </p:txBody>
            </p:sp>
            <p:sp>
              <p:nvSpPr>
                <p:cNvPr id="37" name="TextBox 36"/>
                <p:cNvSpPr txBox="1"/>
                <p:nvPr/>
              </p:nvSpPr>
              <p:spPr>
                <a:xfrm>
                  <a:off x="5549161" y="2341409"/>
                  <a:ext cx="1727200" cy="492443"/>
                </a:xfrm>
                <a:prstGeom prst="rect">
                  <a:avLst/>
                </a:prstGeom>
                <a:solidFill>
                  <a:schemeClr val="bg1"/>
                </a:solidFill>
              </p:spPr>
              <p:txBody>
                <a:bodyPr wrap="square" rtlCol="0">
                  <a:spAutoFit/>
                </a:bodyPr>
                <a:lstStyle/>
                <a:p>
                  <a:endParaRPr lang="en-US" dirty="0"/>
                </a:p>
              </p:txBody>
            </p:sp>
            <p:sp>
              <p:nvSpPr>
                <p:cNvPr id="39" name="TextBox 38"/>
                <p:cNvSpPr txBox="1"/>
                <p:nvPr/>
              </p:nvSpPr>
              <p:spPr>
                <a:xfrm>
                  <a:off x="2209800" y="5143500"/>
                  <a:ext cx="3244568" cy="492443"/>
                </a:xfrm>
                <a:prstGeom prst="rect">
                  <a:avLst/>
                </a:prstGeom>
                <a:solidFill>
                  <a:schemeClr val="bg1"/>
                </a:solidFill>
              </p:spPr>
              <p:txBody>
                <a:bodyPr wrap="square" rtlCol="0">
                  <a:spAutoFit/>
                </a:bodyPr>
                <a:lstStyle/>
                <a:p>
                  <a:endParaRPr lang="en-US" dirty="0"/>
                </a:p>
              </p:txBody>
            </p:sp>
            <p:sp>
              <p:nvSpPr>
                <p:cNvPr id="40" name="TextBox 39"/>
                <p:cNvSpPr txBox="1"/>
                <p:nvPr/>
              </p:nvSpPr>
              <p:spPr>
                <a:xfrm>
                  <a:off x="7021250" y="5151409"/>
                  <a:ext cx="3244568" cy="492443"/>
                </a:xfrm>
                <a:prstGeom prst="rect">
                  <a:avLst/>
                </a:prstGeom>
                <a:solidFill>
                  <a:schemeClr val="bg1"/>
                </a:solidFill>
              </p:spPr>
              <p:txBody>
                <a:bodyPr wrap="square" rtlCol="0">
                  <a:spAutoFit/>
                </a:bodyPr>
                <a:lstStyle/>
                <a:p>
                  <a:endParaRPr lang="en-US" dirty="0"/>
                </a:p>
              </p:txBody>
            </p:sp>
            <p:sp>
              <p:nvSpPr>
                <p:cNvPr id="35" name="TextBox 34"/>
                <p:cNvSpPr txBox="1"/>
                <p:nvPr/>
              </p:nvSpPr>
              <p:spPr>
                <a:xfrm>
                  <a:off x="7227793" y="5197604"/>
                  <a:ext cx="4271597" cy="553997"/>
                </a:xfrm>
                <a:prstGeom prst="rect">
                  <a:avLst/>
                </a:prstGeom>
                <a:noFill/>
              </p:spPr>
              <p:txBody>
                <a:bodyPr wrap="none" rtlCol="0">
                  <a:spAutoFit/>
                </a:bodyPr>
                <a:lstStyle/>
                <a:p>
                  <a:r>
                    <a:rPr lang="en-US" sz="2100" dirty="0">
                      <a:solidFill>
                        <a:srgbClr val="FF0000"/>
                      </a:solidFill>
                    </a:rPr>
                    <a:t>Amplitude underestimation</a:t>
                  </a:r>
                </a:p>
              </p:txBody>
            </p:sp>
            <p:cxnSp>
              <p:nvCxnSpPr>
                <p:cNvPr id="33" name="Straight Arrow Connector 32"/>
                <p:cNvCxnSpPr/>
                <p:nvPr/>
              </p:nvCxnSpPr>
              <p:spPr>
                <a:xfrm>
                  <a:off x="8313683" y="3981872"/>
                  <a:ext cx="1107378" cy="1215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5130840" y="1899426"/>
                <a:ext cx="432171" cy="553997"/>
              </a:xfrm>
              <a:prstGeom prst="rect">
                <a:avLst/>
              </a:prstGeom>
              <a:noFill/>
            </p:spPr>
            <p:txBody>
              <a:bodyPr wrap="none" rtlCol="0">
                <a:spAutoFit/>
              </a:bodyPr>
              <a:lstStyle/>
              <a:p>
                <a:r>
                  <a:rPr lang="en-US" sz="2100" dirty="0"/>
                  <a:t>X</a:t>
                </a:r>
              </a:p>
            </p:txBody>
          </p:sp>
          <p:sp>
            <p:nvSpPr>
              <p:cNvPr id="45" name="TextBox 44"/>
              <p:cNvSpPr txBox="1"/>
              <p:nvPr/>
            </p:nvSpPr>
            <p:spPr>
              <a:xfrm>
                <a:off x="10080511" y="1910995"/>
                <a:ext cx="432171" cy="553997"/>
              </a:xfrm>
              <a:prstGeom prst="rect">
                <a:avLst/>
              </a:prstGeom>
              <a:noFill/>
            </p:spPr>
            <p:txBody>
              <a:bodyPr wrap="none" rtlCol="0">
                <a:spAutoFit/>
              </a:bodyPr>
              <a:lstStyle/>
              <a:p>
                <a:r>
                  <a:rPr lang="en-US" sz="2100" dirty="0"/>
                  <a:t>X</a:t>
                </a:r>
              </a:p>
            </p:txBody>
          </p:sp>
          <p:sp>
            <p:nvSpPr>
              <p:cNvPr id="46" name="TextBox 45"/>
              <p:cNvSpPr txBox="1"/>
              <p:nvPr/>
            </p:nvSpPr>
            <p:spPr>
              <a:xfrm>
                <a:off x="2025318" y="4685840"/>
                <a:ext cx="415072" cy="553997"/>
              </a:xfrm>
              <a:prstGeom prst="rect">
                <a:avLst/>
              </a:prstGeom>
              <a:noFill/>
            </p:spPr>
            <p:txBody>
              <a:bodyPr wrap="none" rtlCol="0">
                <a:spAutoFit/>
              </a:bodyPr>
              <a:lstStyle/>
              <a:p>
                <a:r>
                  <a:rPr lang="en-US" sz="2100" dirty="0"/>
                  <a:t>Z</a:t>
                </a:r>
              </a:p>
            </p:txBody>
          </p:sp>
          <p:sp>
            <p:nvSpPr>
              <p:cNvPr id="47" name="TextBox 46"/>
              <p:cNvSpPr txBox="1"/>
              <p:nvPr/>
            </p:nvSpPr>
            <p:spPr>
              <a:xfrm>
                <a:off x="7048095" y="4686294"/>
                <a:ext cx="415072" cy="553997"/>
              </a:xfrm>
              <a:prstGeom prst="rect">
                <a:avLst/>
              </a:prstGeom>
              <a:noFill/>
            </p:spPr>
            <p:txBody>
              <a:bodyPr wrap="none" rtlCol="0">
                <a:spAutoFit/>
              </a:bodyPr>
              <a:lstStyle/>
              <a:p>
                <a:r>
                  <a:rPr lang="en-US" sz="2100" dirty="0"/>
                  <a:t>Z</a:t>
                </a:r>
              </a:p>
            </p:txBody>
          </p:sp>
          <p:sp>
            <p:nvSpPr>
              <p:cNvPr id="48" name="TextBox 47"/>
              <p:cNvSpPr txBox="1"/>
              <p:nvPr/>
            </p:nvSpPr>
            <p:spPr>
              <a:xfrm>
                <a:off x="6682703" y="5633930"/>
                <a:ext cx="5395339" cy="984885"/>
              </a:xfrm>
              <a:prstGeom prst="rect">
                <a:avLst/>
              </a:prstGeom>
              <a:noFill/>
            </p:spPr>
            <p:txBody>
              <a:bodyPr wrap="square" rtlCol="0">
                <a:spAutoFit/>
              </a:bodyPr>
              <a:lstStyle/>
              <a:p>
                <a:pPr algn="ctr"/>
                <a:r>
                  <a:rPr lang="en-US" sz="2100" dirty="0">
                    <a:solidFill>
                      <a:srgbClr val="FF0000"/>
                    </a:solidFill>
                  </a:rPr>
                  <a:t>Resolution-dependent</a:t>
                </a:r>
              </a:p>
              <a:p>
                <a:pPr algn="ctr"/>
                <a:r>
                  <a:rPr lang="en-US" sz="2100" dirty="0" err="1">
                    <a:solidFill>
                      <a:srgbClr val="FF0000"/>
                    </a:solidFill>
                  </a:rPr>
                  <a:t>petrophysics</a:t>
                </a:r>
                <a:endParaRPr lang="en-US" sz="2100" dirty="0">
                  <a:solidFill>
                    <a:srgbClr val="FF0000"/>
                  </a:solidFill>
                </a:endParaRPr>
              </a:p>
            </p:txBody>
          </p:sp>
          <p:sp>
            <p:nvSpPr>
              <p:cNvPr id="49" name="TextBox 48"/>
              <p:cNvSpPr txBox="1"/>
              <p:nvPr/>
            </p:nvSpPr>
            <p:spPr>
              <a:xfrm>
                <a:off x="131713" y="5702098"/>
                <a:ext cx="6359005" cy="984885"/>
              </a:xfrm>
              <a:prstGeom prst="rect">
                <a:avLst/>
              </a:prstGeom>
              <a:noFill/>
            </p:spPr>
            <p:txBody>
              <a:bodyPr wrap="none" rtlCol="0">
                <a:spAutoFit/>
              </a:bodyPr>
              <a:lstStyle/>
              <a:p>
                <a:r>
                  <a:rPr lang="en-US" sz="2100" dirty="0"/>
                  <a:t>Estimation of reservoir properties difficult</a:t>
                </a:r>
              </a:p>
              <a:p>
                <a:r>
                  <a:rPr lang="en-US" sz="2100" dirty="0"/>
                  <a:t>(ex: saturation, temperature)</a:t>
                </a:r>
              </a:p>
            </p:txBody>
          </p:sp>
        </p:grpSp>
        <p:sp>
          <p:nvSpPr>
            <p:cNvPr id="31" name="Rectangle 30"/>
            <p:cNvSpPr/>
            <p:nvPr/>
          </p:nvSpPr>
          <p:spPr>
            <a:xfrm>
              <a:off x="467544" y="1563638"/>
              <a:ext cx="1296144"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11960" y="1491630"/>
              <a:ext cx="1296144" cy="194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79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Changing the paradigm</a:t>
            </a:r>
            <a:endParaRPr lang="en-US" dirty="0"/>
          </a:p>
        </p:txBody>
      </p:sp>
      <p:pic>
        <p:nvPicPr>
          <p:cNvPr id="4" name="Espace réservé du contenu 3" descr="Fig1_Paradigm.tif"/>
          <p:cNvPicPr>
            <a:picLocks noGrp="1" noChangeAspect="1"/>
          </p:cNvPicPr>
          <p:nvPr>
            <p:ph idx="1"/>
          </p:nvPr>
        </p:nvPicPr>
        <p:blipFill>
          <a:blip r:embed="rId2" cstate="print"/>
          <a:stretch>
            <a:fillRect/>
          </a:stretch>
        </p:blipFill>
        <p:spPr>
          <a:xfrm>
            <a:off x="944629" y="1200150"/>
            <a:ext cx="7254741" cy="3394075"/>
          </a:xfrm>
        </p:spPr>
      </p:pic>
      <p:sp>
        <p:nvSpPr>
          <p:cNvPr id="5" name="ZoneTexte 4"/>
          <p:cNvSpPr txBox="1"/>
          <p:nvPr/>
        </p:nvSpPr>
        <p:spPr>
          <a:xfrm>
            <a:off x="251520" y="4587974"/>
            <a:ext cx="8552919" cy="369332"/>
          </a:xfrm>
          <a:prstGeom prst="rect">
            <a:avLst/>
          </a:prstGeom>
          <a:noFill/>
        </p:spPr>
        <p:txBody>
          <a:bodyPr wrap="none" rtlCol="0">
            <a:spAutoFit/>
          </a:bodyPr>
          <a:lstStyle/>
          <a:p>
            <a:r>
              <a:rPr lang="en-US" b="1" dirty="0" smtClean="0">
                <a:solidFill>
                  <a:srgbClr val="FF0000"/>
                </a:solidFill>
              </a:rPr>
              <a:t>Forecast </a:t>
            </a:r>
            <a:r>
              <a:rPr lang="en-US" dirty="0" smtClean="0"/>
              <a:t>= Quantitative geophysical model or Hydrogeological prediction from geophysics</a:t>
            </a:r>
            <a:endParaRPr lang="en-US" dirty="0"/>
          </a:p>
        </p:txBody>
      </p:sp>
    </p:spTree>
    <p:extLst>
      <p:ext uri="{BB962C8B-B14F-4D97-AF65-F5344CB8AC3E}">
        <p14:creationId xmlns:p14="http://schemas.microsoft.com/office/powerpoint/2010/main" val="269225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ULg\Documents\PostDoc\Stanford 2015\Field\Model1.png"/>
          <p:cNvPicPr>
            <a:picLocks noChangeAspect="1" noChangeArrowheads="1"/>
          </p:cNvPicPr>
          <p:nvPr/>
        </p:nvPicPr>
        <p:blipFill>
          <a:blip r:embed="rId3" cstate="print"/>
          <a:srcRect t="30839" b="18611"/>
          <a:stretch>
            <a:fillRect/>
          </a:stretch>
        </p:blipFill>
        <p:spPr bwMode="auto">
          <a:xfrm>
            <a:off x="6588224" y="3723878"/>
            <a:ext cx="2448272" cy="1294908"/>
          </a:xfrm>
          <a:prstGeom prst="rect">
            <a:avLst/>
          </a:prstGeom>
          <a:noFill/>
        </p:spPr>
      </p:pic>
      <p:sp>
        <p:nvSpPr>
          <p:cNvPr id="12" name="TextBox 11"/>
          <p:cNvSpPr txBox="1"/>
          <p:nvPr/>
        </p:nvSpPr>
        <p:spPr>
          <a:xfrm>
            <a:off x="5718151" y="2287058"/>
            <a:ext cx="2256494" cy="1500411"/>
          </a:xfrm>
          <a:prstGeom prst="rect">
            <a:avLst/>
          </a:prstGeom>
          <a:noFill/>
        </p:spPr>
        <p:txBody>
          <a:bodyPr wrap="square" lIns="68580" tIns="34290" rIns="68580" bIns="34290" rtlCol="0">
            <a:spAutoFit/>
          </a:bodyPr>
          <a:lstStyle/>
          <a:p>
            <a:pPr algn="ctr"/>
            <a:r>
              <a:rPr lang="en-US" sz="1500" b="1" dirty="0">
                <a:solidFill>
                  <a:srgbClr val="00B050"/>
                </a:solidFill>
              </a:rPr>
              <a:t>m</a:t>
            </a:r>
          </a:p>
          <a:p>
            <a:pPr algn="ctr"/>
            <a:r>
              <a:rPr lang="en-US" sz="1500" b="1" dirty="0">
                <a:solidFill>
                  <a:srgbClr val="00B050"/>
                </a:solidFill>
              </a:rPr>
              <a:t>Model</a:t>
            </a:r>
          </a:p>
          <a:p>
            <a:pPr algn="ctr"/>
            <a:r>
              <a:rPr lang="en-US" sz="2100" b="1" dirty="0"/>
              <a:t>500 Realizations</a:t>
            </a:r>
          </a:p>
          <a:p>
            <a:pPr algn="ctr"/>
            <a:r>
              <a:rPr lang="en-US" sz="2100" b="1" dirty="0"/>
              <a:t>of the alluvial aquifer</a:t>
            </a:r>
          </a:p>
        </p:txBody>
      </p:sp>
      <p:cxnSp>
        <p:nvCxnSpPr>
          <p:cNvPr id="14" name="Straight Arrow Connector 13"/>
          <p:cNvCxnSpPr/>
          <p:nvPr/>
        </p:nvCxnSpPr>
        <p:spPr>
          <a:xfrm flipH="1" flipV="1">
            <a:off x="5445410" y="1251174"/>
            <a:ext cx="946193" cy="13953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27984" y="915566"/>
            <a:ext cx="1965755" cy="300082"/>
          </a:xfrm>
          <a:prstGeom prst="rect">
            <a:avLst/>
          </a:prstGeom>
          <a:noFill/>
        </p:spPr>
        <p:txBody>
          <a:bodyPr wrap="square" lIns="68580" tIns="34290" rIns="68580" bIns="34290" rtlCol="0">
            <a:spAutoFit/>
          </a:bodyPr>
          <a:lstStyle/>
          <a:p>
            <a:pPr algn="ctr"/>
            <a:r>
              <a:rPr lang="en-US" sz="1500" b="1" dirty="0">
                <a:solidFill>
                  <a:srgbClr val="FF0000"/>
                </a:solidFill>
              </a:rPr>
              <a:t>h</a:t>
            </a:r>
            <a:r>
              <a:rPr lang="en-US" sz="1500" b="1" dirty="0" smtClean="0">
                <a:solidFill>
                  <a:srgbClr val="FF0000"/>
                </a:solidFill>
              </a:rPr>
              <a:t> Forecast</a:t>
            </a:r>
            <a:endParaRPr lang="en-US" sz="1500" b="1" dirty="0">
              <a:solidFill>
                <a:srgbClr val="FF0000"/>
              </a:solidFill>
            </a:endParaRPr>
          </a:p>
        </p:txBody>
      </p:sp>
      <p:cxnSp>
        <p:nvCxnSpPr>
          <p:cNvPr id="16" name="Straight Connector 15"/>
          <p:cNvCxnSpPr/>
          <p:nvPr/>
        </p:nvCxnSpPr>
        <p:spPr>
          <a:xfrm flipV="1">
            <a:off x="4475701" y="1249569"/>
            <a:ext cx="952118" cy="1359315"/>
          </a:xfrm>
          <a:prstGeom prst="line">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37982" y="2667932"/>
            <a:ext cx="19437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2D8F545-28A4-4E67-9339-7FE88DA7FDCF}" type="slidenum">
              <a:rPr lang="en-US" smtClean="0"/>
              <a:pPr/>
              <a:t>16</a:t>
            </a:fld>
            <a:endParaRPr lang="en-US" dirty="0"/>
          </a:p>
        </p:txBody>
      </p:sp>
      <p:sp>
        <p:nvSpPr>
          <p:cNvPr id="22" name="Title 6"/>
          <p:cNvSpPr>
            <a:spLocks noGrp="1"/>
          </p:cNvSpPr>
          <p:nvPr>
            <p:ph type="title"/>
          </p:nvPr>
        </p:nvSpPr>
        <p:spPr>
          <a:xfrm>
            <a:off x="628650" y="92869"/>
            <a:ext cx="7886700" cy="994172"/>
          </a:xfrm>
        </p:spPr>
        <p:txBody>
          <a:bodyPr>
            <a:normAutofit fontScale="90000"/>
          </a:bodyPr>
          <a:lstStyle/>
          <a:p>
            <a:r>
              <a:rPr lang="en-US" sz="3000" dirty="0"/>
              <a:t>Determination of a statistical relationship using a training </a:t>
            </a:r>
            <a:r>
              <a:rPr lang="en-US" sz="3000" dirty="0" smtClean="0"/>
              <a:t>data </a:t>
            </a:r>
            <a:r>
              <a:rPr lang="en-US" sz="3000" dirty="0"/>
              <a:t>set</a:t>
            </a:r>
          </a:p>
        </p:txBody>
      </p:sp>
      <p:sp>
        <p:nvSpPr>
          <p:cNvPr id="13" name="TextBox 12"/>
          <p:cNvSpPr txBox="1"/>
          <p:nvPr/>
        </p:nvSpPr>
        <p:spPr>
          <a:xfrm>
            <a:off x="3790068" y="2463592"/>
            <a:ext cx="853351" cy="530915"/>
          </a:xfrm>
          <a:prstGeom prst="rect">
            <a:avLst/>
          </a:prstGeom>
          <a:noFill/>
        </p:spPr>
        <p:txBody>
          <a:bodyPr wrap="square" lIns="68580" tIns="34290" rIns="68580" bIns="34290" rtlCol="0">
            <a:spAutoFit/>
          </a:bodyPr>
          <a:lstStyle/>
          <a:p>
            <a:pPr algn="ctr"/>
            <a:r>
              <a:rPr lang="en-US" sz="1500" b="1" dirty="0">
                <a:solidFill>
                  <a:srgbClr val="00B0F0"/>
                </a:solidFill>
              </a:rPr>
              <a:t>d</a:t>
            </a:r>
          </a:p>
          <a:p>
            <a:pPr algn="ctr"/>
            <a:r>
              <a:rPr lang="en-US" sz="1500" b="1" dirty="0">
                <a:solidFill>
                  <a:srgbClr val="00B0F0"/>
                </a:solidFill>
              </a:rPr>
              <a:t>data</a:t>
            </a:r>
          </a:p>
        </p:txBody>
      </p:sp>
      <p:sp>
        <p:nvSpPr>
          <p:cNvPr id="5" name="TextBox 4"/>
          <p:cNvSpPr txBox="1"/>
          <p:nvPr/>
        </p:nvSpPr>
        <p:spPr>
          <a:xfrm>
            <a:off x="543527" y="1183526"/>
            <a:ext cx="3385863" cy="1038746"/>
          </a:xfrm>
          <a:prstGeom prst="rect">
            <a:avLst/>
          </a:prstGeom>
          <a:noFill/>
        </p:spPr>
        <p:txBody>
          <a:bodyPr wrap="none" lIns="68580" tIns="34290" rIns="68580" bIns="34290" rtlCol="0">
            <a:spAutoFit/>
          </a:bodyPr>
          <a:lstStyle/>
          <a:p>
            <a:r>
              <a:rPr lang="en-US" sz="2100" b="1" dirty="0">
                <a:solidFill>
                  <a:srgbClr val="FF0000"/>
                </a:solidFill>
              </a:rPr>
              <a:t>Objective</a:t>
            </a:r>
          </a:p>
          <a:p>
            <a:r>
              <a:rPr lang="en-US" sz="2100" dirty="0" smtClean="0">
                <a:solidFill>
                  <a:srgbClr val="FF0000"/>
                </a:solidFill>
              </a:rPr>
              <a:t>Establish </a:t>
            </a:r>
            <a:r>
              <a:rPr lang="en-US" sz="2100" dirty="0">
                <a:solidFill>
                  <a:srgbClr val="FF0000"/>
                </a:solidFill>
              </a:rPr>
              <a:t>a linear relationship</a:t>
            </a:r>
          </a:p>
          <a:p>
            <a:r>
              <a:rPr lang="en-US" sz="2100" dirty="0" smtClean="0">
                <a:solidFill>
                  <a:srgbClr val="FF0000"/>
                </a:solidFill>
              </a:rPr>
              <a:t>In a reduced dimension space</a:t>
            </a:r>
            <a:endParaRPr lang="en-US" sz="2100" dirty="0">
              <a:solidFill>
                <a:srgbClr val="FF0000"/>
              </a:solidFill>
            </a:endParaRPr>
          </a:p>
        </p:txBody>
      </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19165" t="4785" b="8445"/>
          <a:stretch/>
        </p:blipFill>
        <p:spPr>
          <a:xfrm>
            <a:off x="982456" y="2287058"/>
            <a:ext cx="2780417" cy="2238375"/>
          </a:xfrm>
          <a:prstGeom prst="rect">
            <a:avLst/>
          </a:prstGeom>
        </p:spPr>
      </p:pic>
      <p:sp>
        <p:nvSpPr>
          <p:cNvPr id="6" name="TextBox 5"/>
          <p:cNvSpPr txBox="1"/>
          <p:nvPr/>
        </p:nvSpPr>
        <p:spPr>
          <a:xfrm>
            <a:off x="5918507" y="832732"/>
            <a:ext cx="1946430" cy="715581"/>
          </a:xfrm>
          <a:prstGeom prst="rect">
            <a:avLst/>
          </a:prstGeom>
          <a:noFill/>
        </p:spPr>
        <p:txBody>
          <a:bodyPr wrap="none" lIns="68580" tIns="34290" rIns="68580" bIns="34290" rtlCol="0">
            <a:spAutoFit/>
          </a:bodyPr>
          <a:lstStyle/>
          <a:p>
            <a:r>
              <a:rPr lang="en-US" sz="2100" b="1" dirty="0"/>
              <a:t>500 Realizations</a:t>
            </a:r>
          </a:p>
          <a:p>
            <a:endParaRPr lang="en-US" sz="2100" dirty="0"/>
          </a:p>
        </p:txBody>
      </p:sp>
      <p:sp>
        <p:nvSpPr>
          <p:cNvPr id="30" name="TextBox 29"/>
          <p:cNvSpPr txBox="1"/>
          <p:nvPr/>
        </p:nvSpPr>
        <p:spPr>
          <a:xfrm>
            <a:off x="3734462" y="2933390"/>
            <a:ext cx="1946430" cy="715581"/>
          </a:xfrm>
          <a:prstGeom prst="rect">
            <a:avLst/>
          </a:prstGeom>
          <a:noFill/>
        </p:spPr>
        <p:txBody>
          <a:bodyPr wrap="none" lIns="68580" tIns="34290" rIns="68580" bIns="34290" rtlCol="0">
            <a:spAutoFit/>
          </a:bodyPr>
          <a:lstStyle/>
          <a:p>
            <a:r>
              <a:rPr lang="en-US" sz="2100" b="1" dirty="0"/>
              <a:t>500 Realizations</a:t>
            </a:r>
          </a:p>
          <a:p>
            <a:endParaRPr lang="en-US" sz="2100" dirty="0"/>
          </a:p>
        </p:txBody>
      </p:sp>
      <p:sp>
        <p:nvSpPr>
          <p:cNvPr id="7" name="TextBox 6"/>
          <p:cNvSpPr txBox="1"/>
          <p:nvPr/>
        </p:nvSpPr>
        <p:spPr>
          <a:xfrm>
            <a:off x="1828800" y="4469342"/>
            <a:ext cx="741678" cy="346249"/>
          </a:xfrm>
          <a:prstGeom prst="rect">
            <a:avLst/>
          </a:prstGeom>
          <a:noFill/>
        </p:spPr>
        <p:txBody>
          <a:bodyPr wrap="none" lIns="68580" tIns="34290" rIns="68580" bIns="34290" rtlCol="0">
            <a:spAutoFit/>
          </a:bodyPr>
          <a:lstStyle/>
          <a:p>
            <a:r>
              <a:rPr lang="en-US" b="1" dirty="0" smtClean="0">
                <a:solidFill>
                  <a:srgbClr val="00B0F0"/>
                </a:solidFill>
              </a:rPr>
              <a:t>data d</a:t>
            </a:r>
            <a:endParaRPr lang="en-US" b="1" dirty="0">
              <a:solidFill>
                <a:srgbClr val="00B0F0"/>
              </a:solidFill>
            </a:endParaRPr>
          </a:p>
        </p:txBody>
      </p:sp>
      <p:sp>
        <p:nvSpPr>
          <p:cNvPr id="32" name="TextBox 31"/>
          <p:cNvSpPr txBox="1"/>
          <p:nvPr/>
        </p:nvSpPr>
        <p:spPr>
          <a:xfrm rot="16200000">
            <a:off x="253597" y="3118054"/>
            <a:ext cx="1113446" cy="346249"/>
          </a:xfrm>
          <a:prstGeom prst="rect">
            <a:avLst/>
          </a:prstGeom>
          <a:noFill/>
        </p:spPr>
        <p:txBody>
          <a:bodyPr wrap="none" lIns="68580" tIns="34290" rIns="68580" bIns="34290" rtlCol="0">
            <a:spAutoFit/>
          </a:bodyPr>
          <a:lstStyle/>
          <a:p>
            <a:r>
              <a:rPr lang="en-US" b="1" dirty="0" smtClean="0">
                <a:solidFill>
                  <a:srgbClr val="FF0000"/>
                </a:solidFill>
              </a:rPr>
              <a:t>Forecast h</a:t>
            </a:r>
            <a:endParaRPr lang="en-US" b="1" dirty="0">
              <a:solidFill>
                <a:srgbClr val="FF0000"/>
              </a:solidFill>
            </a:endParaRPr>
          </a:p>
        </p:txBody>
      </p:sp>
      <p:sp>
        <p:nvSpPr>
          <p:cNvPr id="33" name="TextBox 32"/>
          <p:cNvSpPr txBox="1"/>
          <p:nvPr/>
        </p:nvSpPr>
        <p:spPr>
          <a:xfrm>
            <a:off x="2308643" y="3812207"/>
            <a:ext cx="488788" cy="346249"/>
          </a:xfrm>
          <a:prstGeom prst="rect">
            <a:avLst/>
          </a:prstGeom>
          <a:noFill/>
        </p:spPr>
        <p:txBody>
          <a:bodyPr wrap="none" lIns="68580" tIns="34290" rIns="68580" bIns="34290" rtlCol="0">
            <a:spAutoFit/>
          </a:bodyPr>
          <a:lstStyle/>
          <a:p>
            <a:r>
              <a:rPr lang="en-US" b="1" dirty="0" err="1"/>
              <a:t>d</a:t>
            </a:r>
            <a:r>
              <a:rPr lang="en-US" b="1" baseline="-25000" dirty="0" err="1"/>
              <a:t>obs</a:t>
            </a:r>
            <a:endParaRPr lang="en-US" b="1" baseline="-25000" dirty="0"/>
          </a:p>
        </p:txBody>
      </p:sp>
      <p:cxnSp>
        <p:nvCxnSpPr>
          <p:cNvPr id="9" name="Straight Connector 8"/>
          <p:cNvCxnSpPr/>
          <p:nvPr/>
        </p:nvCxnSpPr>
        <p:spPr>
          <a:xfrm flipH="1">
            <a:off x="2197149" y="2287058"/>
            <a:ext cx="12652" cy="20855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218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Lg\Documents\PostDoc\Stanford 2015\Field\OK1_mean.png"/>
          <p:cNvPicPr>
            <a:picLocks noChangeAspect="1" noChangeArrowheads="1"/>
          </p:cNvPicPr>
          <p:nvPr/>
        </p:nvPicPr>
        <p:blipFill>
          <a:blip r:embed="rId3" cstate="print"/>
          <a:srcRect b="51243"/>
          <a:stretch>
            <a:fillRect/>
          </a:stretch>
        </p:blipFill>
        <p:spPr bwMode="auto">
          <a:xfrm>
            <a:off x="4932040" y="3507854"/>
            <a:ext cx="3767559" cy="1478125"/>
          </a:xfrm>
          <a:prstGeom prst="rect">
            <a:avLst/>
          </a:prstGeom>
          <a:noFill/>
        </p:spPr>
      </p:pic>
      <p:sp>
        <p:nvSpPr>
          <p:cNvPr id="4" name="Slide Number Placeholder 3"/>
          <p:cNvSpPr>
            <a:spLocks noGrp="1"/>
          </p:cNvSpPr>
          <p:nvPr>
            <p:ph type="sldNum" sz="quarter" idx="12"/>
          </p:nvPr>
        </p:nvSpPr>
        <p:spPr/>
        <p:txBody>
          <a:bodyPr/>
          <a:lstStyle/>
          <a:p>
            <a:fld id="{D2D8F545-28A4-4E67-9339-7FE88DA7FDCF}" type="slidenum">
              <a:rPr lang="en-US" smtClean="0"/>
              <a:pPr/>
              <a:t>17</a:t>
            </a:fld>
            <a:endParaRPr lang="en-US" dirty="0"/>
          </a:p>
        </p:txBody>
      </p:sp>
      <p:sp>
        <p:nvSpPr>
          <p:cNvPr id="22" name="Title 6"/>
          <p:cNvSpPr>
            <a:spLocks noGrp="1"/>
          </p:cNvSpPr>
          <p:nvPr>
            <p:ph type="title"/>
          </p:nvPr>
        </p:nvSpPr>
        <p:spPr>
          <a:xfrm>
            <a:off x="628650" y="92869"/>
            <a:ext cx="7886700" cy="994172"/>
          </a:xfrm>
        </p:spPr>
        <p:txBody>
          <a:bodyPr>
            <a:normAutofit fontScale="90000"/>
          </a:bodyPr>
          <a:lstStyle/>
          <a:p>
            <a:r>
              <a:rPr lang="en-US" sz="3000" dirty="0" smtClean="0"/>
              <a:t>An example of geophysical “inversion” a heat tracing experiment</a:t>
            </a:r>
            <a:endParaRPr lang="en-US" sz="3000" dirty="0"/>
          </a:p>
        </p:txBody>
      </p:sp>
      <p:pic>
        <p:nvPicPr>
          <p:cNvPr id="23" name="Espace réservé du contenu 22" descr="Figure4.png"/>
          <p:cNvPicPr>
            <a:picLocks noGrp="1" noChangeAspect="1"/>
          </p:cNvPicPr>
          <p:nvPr>
            <p:ph idx="1"/>
          </p:nvPr>
        </p:nvPicPr>
        <p:blipFill>
          <a:blip r:embed="rId4" cstate="print"/>
          <a:stretch>
            <a:fillRect/>
          </a:stretch>
        </p:blipFill>
        <p:spPr>
          <a:xfrm>
            <a:off x="395536" y="1347614"/>
            <a:ext cx="4020645" cy="3528392"/>
          </a:xfrm>
        </p:spPr>
      </p:pic>
      <p:sp>
        <p:nvSpPr>
          <p:cNvPr id="24" name="ZoneTexte 23"/>
          <p:cNvSpPr txBox="1"/>
          <p:nvPr/>
        </p:nvSpPr>
        <p:spPr>
          <a:xfrm>
            <a:off x="4716016" y="987574"/>
            <a:ext cx="3730252" cy="369332"/>
          </a:xfrm>
          <a:prstGeom prst="rect">
            <a:avLst/>
          </a:prstGeom>
          <a:noFill/>
        </p:spPr>
        <p:txBody>
          <a:bodyPr wrap="none" rtlCol="0">
            <a:spAutoFit/>
          </a:bodyPr>
          <a:lstStyle/>
          <a:p>
            <a:r>
              <a:rPr lang="en-US" b="1" dirty="0" smtClean="0">
                <a:solidFill>
                  <a:srgbClr val="00B0F0"/>
                </a:solidFill>
              </a:rPr>
              <a:t>Data</a:t>
            </a:r>
            <a:r>
              <a:rPr lang="en-US" b="1" dirty="0" smtClean="0"/>
              <a:t> </a:t>
            </a:r>
            <a:r>
              <a:rPr lang="en-US" dirty="0" smtClean="0"/>
              <a:t>= Change in resistance with time</a:t>
            </a:r>
            <a:endParaRPr lang="en-US" b="1" dirty="0"/>
          </a:p>
        </p:txBody>
      </p:sp>
      <p:sp>
        <p:nvSpPr>
          <p:cNvPr id="25" name="ZoneTexte 24"/>
          <p:cNvSpPr txBox="1"/>
          <p:nvPr/>
        </p:nvSpPr>
        <p:spPr>
          <a:xfrm>
            <a:off x="4716016" y="3075806"/>
            <a:ext cx="4324069" cy="369332"/>
          </a:xfrm>
          <a:prstGeom prst="rect">
            <a:avLst/>
          </a:prstGeom>
          <a:noFill/>
        </p:spPr>
        <p:txBody>
          <a:bodyPr wrap="none" rtlCol="0">
            <a:spAutoFit/>
          </a:bodyPr>
          <a:lstStyle/>
          <a:p>
            <a:r>
              <a:rPr lang="en-US" b="1" dirty="0" smtClean="0">
                <a:solidFill>
                  <a:srgbClr val="FF0000"/>
                </a:solidFill>
              </a:rPr>
              <a:t>Forecast</a:t>
            </a:r>
            <a:r>
              <a:rPr lang="en-US" b="1" dirty="0" smtClean="0"/>
              <a:t> </a:t>
            </a:r>
            <a:r>
              <a:rPr lang="en-US" dirty="0" smtClean="0"/>
              <a:t>= Change in temperature with time</a:t>
            </a:r>
            <a:endParaRPr lang="en-US" b="1" dirty="0"/>
          </a:p>
        </p:txBody>
      </p:sp>
      <p:pic>
        <p:nvPicPr>
          <p:cNvPr id="2051" name="Picture 3" descr="C:\Users\ULg\Documents\PostDoc\Stanford 2015\Field\Data_deltaR.tif"/>
          <p:cNvPicPr>
            <a:picLocks noChangeAspect="1" noChangeArrowheads="1"/>
          </p:cNvPicPr>
          <p:nvPr/>
        </p:nvPicPr>
        <p:blipFill>
          <a:blip r:embed="rId5" cstate="print"/>
          <a:srcRect/>
          <a:stretch>
            <a:fillRect/>
          </a:stretch>
        </p:blipFill>
        <p:spPr bwMode="auto">
          <a:xfrm>
            <a:off x="5724128" y="1347614"/>
            <a:ext cx="2027733" cy="1759440"/>
          </a:xfrm>
          <a:prstGeom prst="rect">
            <a:avLst/>
          </a:prstGeom>
          <a:noFill/>
        </p:spPr>
      </p:pic>
      <p:sp>
        <p:nvSpPr>
          <p:cNvPr id="27" name="ZoneTexte 26"/>
          <p:cNvSpPr txBox="1"/>
          <p:nvPr/>
        </p:nvSpPr>
        <p:spPr>
          <a:xfrm>
            <a:off x="7868523" y="1851670"/>
            <a:ext cx="1275477" cy="523220"/>
          </a:xfrm>
          <a:prstGeom prst="rect">
            <a:avLst/>
          </a:prstGeom>
          <a:noFill/>
        </p:spPr>
        <p:txBody>
          <a:bodyPr wrap="none" rtlCol="0">
            <a:spAutoFit/>
          </a:bodyPr>
          <a:lstStyle/>
          <a:p>
            <a:r>
              <a:rPr lang="en-US" sz="1400" dirty="0" smtClean="0"/>
              <a:t>410 </a:t>
            </a:r>
          </a:p>
          <a:p>
            <a:r>
              <a:rPr lang="en-US" sz="1400" dirty="0" smtClean="0"/>
              <a:t>measurements</a:t>
            </a:r>
            <a:endParaRPr lang="en-US" sz="1400" dirty="0"/>
          </a:p>
        </p:txBody>
      </p:sp>
      <p:sp>
        <p:nvSpPr>
          <p:cNvPr id="28" name="ZoneTexte 27"/>
          <p:cNvSpPr txBox="1"/>
          <p:nvPr/>
        </p:nvSpPr>
        <p:spPr>
          <a:xfrm>
            <a:off x="8460824" y="3939902"/>
            <a:ext cx="503664" cy="523220"/>
          </a:xfrm>
          <a:prstGeom prst="rect">
            <a:avLst/>
          </a:prstGeom>
          <a:noFill/>
        </p:spPr>
        <p:txBody>
          <a:bodyPr wrap="none" rtlCol="0">
            <a:spAutoFit/>
          </a:bodyPr>
          <a:lstStyle/>
          <a:p>
            <a:r>
              <a:rPr lang="en-US" sz="1400" dirty="0" smtClean="0"/>
              <a:t>728</a:t>
            </a:r>
          </a:p>
          <a:p>
            <a:r>
              <a:rPr lang="en-US" sz="1400" dirty="0" smtClean="0"/>
              <a:t>cells</a:t>
            </a:r>
            <a:endParaRPr lang="en-US" sz="1400" dirty="0"/>
          </a:p>
        </p:txBody>
      </p:sp>
    </p:spTree>
    <p:extLst>
      <p:ext uri="{BB962C8B-B14F-4D97-AF65-F5344CB8AC3E}">
        <p14:creationId xmlns:p14="http://schemas.microsoft.com/office/powerpoint/2010/main" val="4226942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1470"/>
            <a:ext cx="8229600" cy="857250"/>
          </a:xfrm>
        </p:spPr>
        <p:txBody>
          <a:bodyPr>
            <a:normAutofit/>
          </a:bodyPr>
          <a:lstStyle/>
          <a:p>
            <a:r>
              <a:rPr lang="en-US" sz="3600" dirty="0" smtClean="0"/>
              <a:t>Building the prior</a:t>
            </a:r>
            <a:endParaRPr lang="en-US" sz="3600" dirty="0"/>
          </a:p>
        </p:txBody>
      </p:sp>
      <p:pic>
        <p:nvPicPr>
          <p:cNvPr id="3074" name="Picture 2" descr="C:\Users\ULg\Documents\PostDoc\Stanford 2015\Field\Model1.png"/>
          <p:cNvPicPr>
            <a:picLocks noChangeAspect="1" noChangeArrowheads="1"/>
          </p:cNvPicPr>
          <p:nvPr/>
        </p:nvPicPr>
        <p:blipFill>
          <a:blip r:embed="rId2" cstate="print"/>
          <a:srcRect t="30839" b="18611"/>
          <a:stretch>
            <a:fillRect/>
          </a:stretch>
        </p:blipFill>
        <p:spPr bwMode="auto">
          <a:xfrm>
            <a:off x="4499992" y="987574"/>
            <a:ext cx="2448272" cy="1294908"/>
          </a:xfrm>
          <a:prstGeom prst="rect">
            <a:avLst/>
          </a:prstGeom>
          <a:noFill/>
        </p:spPr>
      </p:pic>
      <p:graphicFrame>
        <p:nvGraphicFramePr>
          <p:cNvPr id="7" name="Espace réservé du contenu 6"/>
          <p:cNvGraphicFramePr>
            <a:graphicFrameLocks noGrp="1"/>
          </p:cNvGraphicFramePr>
          <p:nvPr>
            <p:ph idx="1"/>
          </p:nvPr>
        </p:nvGraphicFramePr>
        <p:xfrm>
          <a:off x="323528" y="915566"/>
          <a:ext cx="3888432" cy="4135435"/>
        </p:xfrm>
        <a:graphic>
          <a:graphicData uri="http://schemas.openxmlformats.org/drawingml/2006/table">
            <a:tbl>
              <a:tblPr/>
              <a:tblGrid>
                <a:gridCol w="2088232"/>
                <a:gridCol w="864096"/>
                <a:gridCol w="936104"/>
              </a:tblGrid>
              <a:tr h="169704">
                <a:tc>
                  <a:txBody>
                    <a:bodyPr/>
                    <a:lstStyle/>
                    <a:p>
                      <a:pPr algn="ctr">
                        <a:lnSpc>
                          <a:spcPct val="200000"/>
                        </a:lnSpc>
                        <a:spcAft>
                          <a:spcPts val="0"/>
                        </a:spcAft>
                      </a:pPr>
                      <a:r>
                        <a:rPr lang="en-US" sz="800" b="1" dirty="0">
                          <a:latin typeface="Times New Roman"/>
                          <a:ea typeface="Times New Roman"/>
                          <a:cs typeface="Times New Roman"/>
                        </a:rPr>
                        <a:t>Parameters</a:t>
                      </a:r>
                      <a:endParaRPr lang="fr-BE" sz="700" dirty="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b="1">
                          <a:latin typeface="Times New Roman"/>
                          <a:ea typeface="Times New Roman"/>
                          <a:cs typeface="Times New Roman"/>
                        </a:rPr>
                        <a:t>Fixed/Variable</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b="1" dirty="0">
                          <a:latin typeface="Times New Roman"/>
                          <a:ea typeface="Times New Roman"/>
                          <a:cs typeface="Times New Roman"/>
                        </a:rPr>
                        <a:t>Value</a:t>
                      </a:r>
                      <a:endParaRPr lang="fr-BE" sz="700" dirty="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Mean of log</a:t>
                      </a:r>
                      <a:r>
                        <a:rPr lang="en-US" sz="800" b="1" baseline="-25000">
                          <a:latin typeface="Times New Roman"/>
                          <a:ea typeface="Times New Roman"/>
                          <a:cs typeface="Times New Roman"/>
                        </a:rPr>
                        <a:t>10</a:t>
                      </a:r>
                      <a:r>
                        <a:rPr lang="en-US" sz="800" b="1">
                          <a:latin typeface="Times New Roman"/>
                          <a:ea typeface="Times New Roman"/>
                          <a:cs typeface="Times New Roman"/>
                        </a:rPr>
                        <a:t> K (m/s)</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U[-4 -1]</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Variance log</a:t>
                      </a:r>
                      <a:r>
                        <a:rPr lang="en-US" sz="800" b="1" baseline="-25000">
                          <a:latin typeface="Times New Roman"/>
                          <a:ea typeface="Times New Roman"/>
                          <a:cs typeface="Times New Roman"/>
                        </a:rPr>
                        <a:t>10</a:t>
                      </a:r>
                      <a:r>
                        <a:rPr lang="en-US" sz="800" b="1">
                          <a:latin typeface="Times New Roman"/>
                          <a:ea typeface="Times New Roman"/>
                          <a:cs typeface="Times New Roman"/>
                        </a:rPr>
                        <a:t> K (m/s)</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U[0.05 1.5]</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Range (m)</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U[1 10]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Anisotropy ratio</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U[0.5 10]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Orientation</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U[-π/4 -π/4]</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Porosity</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U[0.05 0.40]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Gradient (%)</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 0.167]</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dirty="0">
                          <a:latin typeface="Times New Roman"/>
                          <a:ea typeface="Times New Roman"/>
                          <a:cs typeface="Times New Roman"/>
                        </a:rPr>
                        <a:t>log</a:t>
                      </a:r>
                      <a:r>
                        <a:rPr lang="en-US" sz="800" b="1" baseline="-25000" dirty="0">
                          <a:latin typeface="Times New Roman"/>
                          <a:ea typeface="Times New Roman"/>
                          <a:cs typeface="Times New Roman"/>
                        </a:rPr>
                        <a:t>10</a:t>
                      </a:r>
                      <a:r>
                        <a:rPr lang="en-US" sz="800" b="1" dirty="0">
                          <a:latin typeface="Times New Roman"/>
                          <a:ea typeface="Times New Roman"/>
                          <a:cs typeface="Times New Roman"/>
                        </a:rPr>
                        <a:t> K (m/s) – upper layer</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10</a:t>
                      </a:r>
                      <a:r>
                        <a:rPr lang="en-US" sz="800" baseline="30000">
                          <a:latin typeface="Times New Roman"/>
                          <a:ea typeface="Times New Roman"/>
                          <a:cs typeface="Times New Roman"/>
                        </a:rPr>
                        <a:t>-5</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dirty="0">
                          <a:latin typeface="Times New Roman"/>
                          <a:ea typeface="Times New Roman"/>
                          <a:cs typeface="Times New Roman"/>
                        </a:rPr>
                        <a:t>Longitudinal </a:t>
                      </a:r>
                      <a:r>
                        <a:rPr lang="en-US" sz="800" b="1" dirty="0" err="1">
                          <a:latin typeface="Times New Roman"/>
                          <a:ea typeface="Times New Roman"/>
                          <a:cs typeface="Times New Roman"/>
                        </a:rPr>
                        <a:t>dispersivity</a:t>
                      </a:r>
                      <a:r>
                        <a:rPr lang="en-US" sz="800" b="1" dirty="0">
                          <a:latin typeface="Times New Roman"/>
                          <a:ea typeface="Times New Roman"/>
                          <a:cs typeface="Times New Roman"/>
                        </a:rPr>
                        <a:t> (m)</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Fixed</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1</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dirty="0">
                          <a:latin typeface="Times New Roman"/>
                          <a:ea typeface="Times New Roman"/>
                          <a:cs typeface="Times New Roman"/>
                        </a:rPr>
                        <a:t>Transverse </a:t>
                      </a:r>
                      <a:r>
                        <a:rPr lang="en-US" sz="800" b="1" dirty="0" err="1">
                          <a:latin typeface="Times New Roman"/>
                          <a:ea typeface="Times New Roman"/>
                          <a:cs typeface="Times New Roman"/>
                        </a:rPr>
                        <a:t>dispersivity</a:t>
                      </a:r>
                      <a:r>
                        <a:rPr lang="en-US" sz="800" b="1" dirty="0">
                          <a:latin typeface="Times New Roman"/>
                          <a:ea typeface="Times New Roman"/>
                          <a:cs typeface="Times New Roman"/>
                        </a:rPr>
                        <a:t> (m)</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0.1</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dirty="0">
                          <a:latin typeface="Times New Roman"/>
                          <a:ea typeface="Times New Roman"/>
                          <a:cs typeface="Times New Roman"/>
                        </a:rPr>
                        <a:t>Solid thermal conductivity (W/</a:t>
                      </a:r>
                      <a:r>
                        <a:rPr lang="en-US" sz="800" b="1" dirty="0" err="1">
                          <a:latin typeface="Times New Roman"/>
                          <a:ea typeface="Times New Roman"/>
                          <a:cs typeface="Times New Roman"/>
                        </a:rPr>
                        <a:t>mK</a:t>
                      </a:r>
                      <a:r>
                        <a:rPr lang="en-US" sz="800" b="1" dirty="0">
                          <a:latin typeface="Times New Roman"/>
                          <a:ea typeface="Times New Roman"/>
                          <a:cs typeface="Times New Roman"/>
                        </a:rPr>
                        <a:t>)</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3</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a:latin typeface="Times New Roman"/>
                          <a:ea typeface="Times New Roman"/>
                          <a:cs typeface="Times New Roman"/>
                        </a:rPr>
                        <a:t>Water thermal conductivity (W/mK)</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0.59</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a:latin typeface="Times New Roman"/>
                          <a:ea typeface="Times New Roman"/>
                          <a:cs typeface="Times New Roman"/>
                        </a:rPr>
                        <a:t>Solid specific heat capacity (J/kgK)</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1000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a:latin typeface="Times New Roman"/>
                          <a:ea typeface="Times New Roman"/>
                          <a:cs typeface="Times New Roman"/>
                        </a:rPr>
                        <a:t>Water specific heat capacity (J/kgK)</a:t>
                      </a:r>
                      <a:endParaRPr lang="fr-BE" sz="700">
                        <a:latin typeface="Calibri"/>
                        <a:ea typeface="Times New Roman"/>
                        <a:cs typeface="Times New Roman"/>
                      </a:endParaRPr>
                    </a:p>
                  </a:txBody>
                  <a:tcPr marL="31819" marR="31819"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4189</a:t>
                      </a:r>
                      <a:endParaRPr lang="fr-BE" sz="700" dirty="0">
                        <a:latin typeface="Calibri"/>
                        <a:ea typeface="Times New Roman"/>
                        <a:cs typeface="Times New Roman"/>
                      </a:endParaRPr>
                    </a:p>
                  </a:txBody>
                  <a:tcPr marL="31819" marR="31819"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ZoneTexte 7"/>
          <p:cNvSpPr txBox="1"/>
          <p:nvPr/>
        </p:nvSpPr>
        <p:spPr>
          <a:xfrm>
            <a:off x="6948264" y="1275606"/>
            <a:ext cx="2195736" cy="646331"/>
          </a:xfrm>
          <a:prstGeom prst="rect">
            <a:avLst/>
          </a:prstGeom>
          <a:noFill/>
        </p:spPr>
        <p:txBody>
          <a:bodyPr wrap="square" rtlCol="0">
            <a:spAutoFit/>
          </a:bodyPr>
          <a:lstStyle/>
          <a:p>
            <a:r>
              <a:rPr lang="en-US" dirty="0" smtClean="0"/>
              <a:t>500 realizations = prior </a:t>
            </a:r>
            <a:r>
              <a:rPr lang="en-US" b="1" dirty="0" smtClean="0">
                <a:solidFill>
                  <a:srgbClr val="00B050"/>
                </a:solidFill>
              </a:rPr>
              <a:t>models</a:t>
            </a:r>
            <a:endParaRPr lang="en-US" b="1" dirty="0">
              <a:solidFill>
                <a:srgbClr val="00B050"/>
              </a:solidFill>
            </a:endParaRPr>
          </a:p>
        </p:txBody>
      </p:sp>
      <p:cxnSp>
        <p:nvCxnSpPr>
          <p:cNvPr id="10" name="Connecteur droit avec flèche 9"/>
          <p:cNvCxnSpPr/>
          <p:nvPr/>
        </p:nvCxnSpPr>
        <p:spPr>
          <a:xfrm>
            <a:off x="6660232" y="2067694"/>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716017" y="2736091"/>
            <a:ext cx="4176464" cy="584775"/>
          </a:xfrm>
          <a:prstGeom prst="rect">
            <a:avLst/>
          </a:prstGeom>
          <a:noFill/>
        </p:spPr>
        <p:txBody>
          <a:bodyPr wrap="square" rtlCol="0">
            <a:spAutoFit/>
          </a:bodyPr>
          <a:lstStyle/>
          <a:p>
            <a:r>
              <a:rPr lang="en-US" sz="1600" dirty="0" smtClean="0"/>
              <a:t>Hydrogeological forward model simulating the tracing experiment (temperature distribution</a:t>
            </a:r>
            <a:endParaRPr lang="en-US" sz="1600" dirty="0"/>
          </a:p>
        </p:txBody>
      </p:sp>
      <p:cxnSp>
        <p:nvCxnSpPr>
          <p:cNvPr id="13" name="Connecteur droit avec flèche 12"/>
          <p:cNvCxnSpPr/>
          <p:nvPr/>
        </p:nvCxnSpPr>
        <p:spPr>
          <a:xfrm>
            <a:off x="6660232" y="3363838"/>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716016" y="3973001"/>
            <a:ext cx="4176464" cy="830997"/>
          </a:xfrm>
          <a:prstGeom prst="rect">
            <a:avLst/>
          </a:prstGeom>
          <a:noFill/>
        </p:spPr>
        <p:txBody>
          <a:bodyPr wrap="square" rtlCol="0">
            <a:spAutoFit/>
          </a:bodyPr>
          <a:lstStyle/>
          <a:p>
            <a:r>
              <a:rPr lang="en-US" sz="1600" dirty="0" smtClean="0"/>
              <a:t>Petrophysical relationship to derive the resistivity distribution and simulation of ERT data</a:t>
            </a:r>
            <a:endParaRPr lang="en-US" sz="1600" dirty="0"/>
          </a:p>
        </p:txBody>
      </p:sp>
    </p:spTree>
    <p:extLst>
      <p:ext uri="{BB962C8B-B14F-4D97-AF65-F5344CB8AC3E}">
        <p14:creationId xmlns:p14="http://schemas.microsoft.com/office/powerpoint/2010/main" val="260654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Dimension reduction and sampling</a:t>
            </a:r>
            <a:endParaRPr lang="en-US" dirty="0"/>
          </a:p>
        </p:txBody>
      </p:sp>
      <p:pic>
        <p:nvPicPr>
          <p:cNvPr id="6" name="Espace réservé du contenu 5" descr="FigureB3.tif"/>
          <p:cNvPicPr>
            <a:picLocks noGrp="1" noChangeAspect="1"/>
          </p:cNvPicPr>
          <p:nvPr>
            <p:ph idx="1"/>
          </p:nvPr>
        </p:nvPicPr>
        <p:blipFill>
          <a:blip r:embed="rId2" cstate="print"/>
          <a:stretch>
            <a:fillRect/>
          </a:stretch>
        </p:blipFill>
        <p:spPr>
          <a:xfrm>
            <a:off x="179512" y="2211710"/>
            <a:ext cx="4032448" cy="2298855"/>
          </a:xfrm>
        </p:spPr>
      </p:pic>
      <p:sp>
        <p:nvSpPr>
          <p:cNvPr id="7" name="ZoneTexte 6"/>
          <p:cNvSpPr txBox="1"/>
          <p:nvPr/>
        </p:nvSpPr>
        <p:spPr>
          <a:xfrm>
            <a:off x="251520" y="1131590"/>
            <a:ext cx="7151894" cy="646331"/>
          </a:xfrm>
          <a:prstGeom prst="rect">
            <a:avLst/>
          </a:prstGeom>
          <a:noFill/>
        </p:spPr>
        <p:txBody>
          <a:bodyPr wrap="none" rtlCol="0">
            <a:spAutoFit/>
          </a:bodyPr>
          <a:lstStyle/>
          <a:p>
            <a:r>
              <a:rPr lang="en-US" dirty="0" smtClean="0"/>
              <a:t>Principal component analysis (10 dimensions in the data, 8 in the forecast)</a:t>
            </a:r>
          </a:p>
          <a:p>
            <a:r>
              <a:rPr lang="en-US" dirty="0" smtClean="0"/>
              <a:t>Canonical correlation analysis to </a:t>
            </a:r>
            <a:r>
              <a:rPr lang="en-US" dirty="0" err="1" smtClean="0"/>
              <a:t>linearize</a:t>
            </a:r>
            <a:r>
              <a:rPr lang="en-US" dirty="0" smtClean="0"/>
              <a:t> the relationship </a:t>
            </a:r>
            <a:endParaRPr lang="en-US" dirty="0"/>
          </a:p>
        </p:txBody>
      </p:sp>
      <p:pic>
        <p:nvPicPr>
          <p:cNvPr id="9"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995686"/>
            <a:ext cx="3494645" cy="2592801"/>
          </a:xfrm>
          <a:prstGeom prst="rect">
            <a:avLst/>
          </a:prstGeom>
        </p:spPr>
      </p:pic>
    </p:spTree>
    <p:extLst>
      <p:ext uri="{BB962C8B-B14F-4D97-AF65-F5344CB8AC3E}">
        <p14:creationId xmlns:p14="http://schemas.microsoft.com/office/powerpoint/2010/main" val="2215363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0538"/>
            <a:ext cx="8229600" cy="857250"/>
          </a:xfrm>
        </p:spPr>
        <p:txBody>
          <a:bodyPr>
            <a:normAutofit/>
          </a:bodyPr>
          <a:lstStyle/>
          <a:p>
            <a:r>
              <a:rPr lang="en-US" sz="3200" dirty="0" smtClean="0"/>
              <a:t>The prediction-focused approach</a:t>
            </a:r>
            <a:endParaRPr lang="en-US" sz="3200" dirty="0"/>
          </a:p>
        </p:txBody>
      </p:sp>
      <p:sp>
        <p:nvSpPr>
          <p:cNvPr id="7" name="Espace réservé du contenu 6"/>
          <p:cNvSpPr>
            <a:spLocks noGrp="1"/>
          </p:cNvSpPr>
          <p:nvPr>
            <p:ph sz="half" idx="2"/>
          </p:nvPr>
        </p:nvSpPr>
        <p:spPr>
          <a:xfrm>
            <a:off x="2987824" y="843558"/>
            <a:ext cx="5904656" cy="4104456"/>
          </a:xfrm>
        </p:spPr>
        <p:txBody>
          <a:bodyPr>
            <a:normAutofit fontScale="85000" lnSpcReduction="10000"/>
          </a:bodyPr>
          <a:lstStyle/>
          <a:p>
            <a:pPr marL="0" indent="0" algn="just">
              <a:buNone/>
            </a:pPr>
            <a:r>
              <a:rPr lang="en-US" sz="1200" dirty="0" smtClean="0"/>
              <a:t>The prediction focused approach (PFA) is a Bayesian method, that differs from other Bayesian methods developed in hydrogeology and hydrogeophysics because its likelihood function is formulated in a reduced dimension space based on target variables (prediction/forecast) and not on model parameters.</a:t>
            </a:r>
          </a:p>
          <a:p>
            <a:pPr marL="0" indent="0" algn="just">
              <a:buNone/>
            </a:pPr>
            <a:endParaRPr lang="en-US" sz="1200" dirty="0" smtClean="0"/>
          </a:p>
          <a:p>
            <a:pPr marL="0" indent="0" algn="just">
              <a:buNone/>
            </a:pPr>
            <a:r>
              <a:rPr lang="en-US" sz="1200" dirty="0" smtClean="0"/>
              <a:t>PFA relies on an ensemble of </a:t>
            </a:r>
            <a:r>
              <a:rPr lang="en-US" sz="1200" dirty="0" smtClean="0">
                <a:hlinkClick r:id="rId2" action="ppaction://hlinksldjump"/>
              </a:rPr>
              <a:t>prior models</a:t>
            </a:r>
            <a:r>
              <a:rPr lang="en-US" sz="1200" dirty="0" smtClean="0"/>
              <a:t> whose size is limited, to derive a direct relationship between data variables and forecast variables, avoiding a full explicit inversion to generate the posterior distribution of the forecast.</a:t>
            </a:r>
          </a:p>
          <a:p>
            <a:pPr marL="0" indent="0" algn="just">
              <a:buNone/>
            </a:pPr>
            <a:endParaRPr lang="en-US" sz="1200" dirty="0" smtClean="0"/>
          </a:p>
          <a:p>
            <a:pPr marL="0" indent="0">
              <a:buNone/>
            </a:pPr>
            <a:r>
              <a:rPr lang="en-US" sz="1200" dirty="0" smtClean="0"/>
              <a:t>The methodology can be divided in 6 steps </a:t>
            </a:r>
          </a:p>
          <a:p>
            <a:pPr marL="228600" indent="-228600">
              <a:buAutoNum type="arabicParenR"/>
            </a:pPr>
            <a:r>
              <a:rPr lang="en-US" sz="1200" dirty="0" smtClean="0"/>
              <a:t>Construction of a realistic conceptual model of the experiment (</a:t>
            </a:r>
            <a:r>
              <a:rPr lang="en-US" sz="1200" dirty="0" smtClean="0">
                <a:hlinkClick r:id="rId2" action="ppaction://hlinksldjump"/>
              </a:rPr>
              <a:t>prior models</a:t>
            </a:r>
            <a:r>
              <a:rPr lang="en-US" sz="1200" dirty="0" smtClean="0"/>
              <a:t>) including all sources of uncertainty (parameter distribution, spatial heterogeneity, structural uncertainty, boundary conditions, etc.). From this prior, </a:t>
            </a:r>
            <a:r>
              <a:rPr lang="en-US" sz="1200" i="1" dirty="0" smtClean="0"/>
              <a:t>n</a:t>
            </a:r>
            <a:r>
              <a:rPr lang="en-US" sz="1200" dirty="0" smtClean="0"/>
              <a:t> realizations or samples are </a:t>
            </a:r>
          </a:p>
          <a:p>
            <a:pPr marL="228600" indent="-228600">
              <a:buAutoNum type="arabicParenR"/>
            </a:pPr>
            <a:r>
              <a:rPr lang="en-US" sz="1200" dirty="0" smtClean="0"/>
              <a:t>Forward modeling of the forecast (</a:t>
            </a:r>
            <a:r>
              <a:rPr lang="en-US" sz="1200" dirty="0" smtClean="0">
                <a:hlinkClick r:id="rId3" action="ppaction://hlinksldjump"/>
              </a:rPr>
              <a:t>inversion</a:t>
            </a:r>
            <a:r>
              <a:rPr lang="en-US" sz="1200" dirty="0" smtClean="0"/>
              <a:t> or </a:t>
            </a:r>
            <a:r>
              <a:rPr lang="en-US" sz="1200" dirty="0" smtClean="0">
                <a:hlinkClick r:id="rId4" action="ppaction://hlinksldjump"/>
              </a:rPr>
              <a:t>integration</a:t>
            </a:r>
            <a:r>
              <a:rPr lang="en-US" sz="1200" dirty="0" smtClean="0"/>
              <a:t>)  and the data variables for each realization. Both data and forecast are high-dimensional. In the case of hydrogeophysical inversion, </a:t>
            </a:r>
            <a:r>
              <a:rPr lang="en-US" sz="1200" dirty="0" smtClean="0">
                <a:hlinkClick r:id="rId5" action="ppaction://hlinksldjump"/>
              </a:rPr>
              <a:t>data variables are obtained after petrophysical transformation</a:t>
            </a:r>
            <a:r>
              <a:rPr lang="en-US" sz="1200" dirty="0" smtClean="0"/>
              <a:t> of the forecast variables</a:t>
            </a:r>
          </a:p>
          <a:p>
            <a:pPr marL="228600" indent="-228600">
              <a:buAutoNum type="arabicParenR"/>
            </a:pPr>
            <a:r>
              <a:rPr lang="en-US" sz="1200" dirty="0" smtClean="0"/>
              <a:t>Reduction of the size of the problem through application of principal component analysis (PCA) on both </a:t>
            </a:r>
            <a:r>
              <a:rPr lang="en-US" sz="1200" dirty="0" smtClean="0">
                <a:hlinkClick r:id="rId5" action="ppaction://hlinksldjump"/>
              </a:rPr>
              <a:t>data</a:t>
            </a:r>
            <a:r>
              <a:rPr lang="en-US" sz="1200" dirty="0" smtClean="0"/>
              <a:t> and forecast (</a:t>
            </a:r>
            <a:r>
              <a:rPr lang="en-US" sz="1200" dirty="0" smtClean="0">
                <a:hlinkClick r:id="rId3" action="ppaction://hlinksldjump"/>
              </a:rPr>
              <a:t>inversion</a:t>
            </a:r>
            <a:r>
              <a:rPr lang="en-US" sz="1200" dirty="0" smtClean="0"/>
              <a:t> or </a:t>
            </a:r>
            <a:r>
              <a:rPr lang="en-US" sz="1200" dirty="0" smtClean="0">
                <a:hlinkClick r:id="rId4" action="ppaction://hlinksldjump"/>
              </a:rPr>
              <a:t>integration</a:t>
            </a:r>
            <a:r>
              <a:rPr lang="en-US" sz="1200" dirty="0" smtClean="0"/>
              <a:t>) to retain only their first components. This provides two reduced sets. </a:t>
            </a:r>
          </a:p>
          <a:p>
            <a:pPr marL="228600" indent="-228600">
              <a:buAutoNum type="arabicParenR"/>
            </a:pPr>
            <a:r>
              <a:rPr lang="en-US" sz="1200" dirty="0" smtClean="0"/>
              <a:t>Linearization of the relationship between data and forecast variables (</a:t>
            </a:r>
            <a:r>
              <a:rPr lang="en-US" sz="1200" dirty="0" smtClean="0">
                <a:hlinkClick r:id="rId6" action="ppaction://hlinksldjump"/>
              </a:rPr>
              <a:t>inversion </a:t>
            </a:r>
            <a:r>
              <a:rPr lang="en-US" sz="1200" dirty="0" smtClean="0"/>
              <a:t>or </a:t>
            </a:r>
            <a:r>
              <a:rPr lang="en-US" sz="1200" dirty="0" smtClean="0">
                <a:hlinkClick r:id="rId7" action="ppaction://hlinksldjump"/>
              </a:rPr>
              <a:t>integration</a:t>
            </a:r>
            <a:r>
              <a:rPr lang="en-US" sz="1200" dirty="0" smtClean="0"/>
              <a:t>) in the reduced dimension space through canonical correlation analysis (CCA). The resulting linear relationships are independent.</a:t>
            </a:r>
          </a:p>
          <a:p>
            <a:pPr marL="228600" indent="-228600">
              <a:buAutoNum type="arabicParenR"/>
            </a:pPr>
            <a:r>
              <a:rPr lang="en-US" sz="1200" dirty="0" smtClean="0"/>
              <a:t>Solving the inverse problem in the reduced dimension space using a </a:t>
            </a:r>
            <a:r>
              <a:rPr lang="en-US" sz="1200" dirty="0" smtClean="0">
                <a:hlinkClick r:id="rId6" action="ppaction://hlinksldjump"/>
              </a:rPr>
              <a:t>Gaussian regression process</a:t>
            </a:r>
            <a:r>
              <a:rPr lang="en-US" sz="1200" dirty="0" smtClean="0"/>
              <a:t>.</a:t>
            </a:r>
          </a:p>
          <a:p>
            <a:pPr marL="228600" indent="-228600">
              <a:buAutoNum type="arabicParenR"/>
            </a:pPr>
            <a:r>
              <a:rPr lang="en-US" sz="1200" dirty="0" smtClean="0"/>
              <a:t>The posterior distribution being multivariate Gaussian, it is straightforward to generate samples in the reduced dimension space. By back transformation of CCA and PCA, it is possible to generate samples of the posterior distribution in the original space (</a:t>
            </a:r>
            <a:r>
              <a:rPr lang="en-US" sz="1200" dirty="0" smtClean="0">
                <a:hlinkClick r:id="rId8" action="ppaction://hlinksldjump"/>
              </a:rPr>
              <a:t>inversion</a:t>
            </a:r>
            <a:r>
              <a:rPr lang="en-US" sz="1200" dirty="0" smtClean="0"/>
              <a:t> or </a:t>
            </a:r>
            <a:r>
              <a:rPr lang="en-US" sz="1200" dirty="0" smtClean="0">
                <a:hlinkClick r:id="rId9" action="ppaction://hlinksldjump"/>
              </a:rPr>
              <a:t>integration</a:t>
            </a:r>
            <a:r>
              <a:rPr lang="en-US" sz="1200" dirty="0" smtClean="0"/>
              <a:t>).</a:t>
            </a:r>
            <a:endParaRPr lang="fr-BE" sz="1200" dirty="0" smtClean="0"/>
          </a:p>
          <a:p>
            <a:pPr marL="0" indent="0" algn="just">
              <a:buNone/>
            </a:pPr>
            <a:endParaRPr lang="fr-BE" sz="1200" dirty="0" smtClean="0"/>
          </a:p>
          <a:p>
            <a:pPr marL="0" indent="0" algn="just">
              <a:buNone/>
            </a:pPr>
            <a:endParaRPr lang="fr-BE" sz="1200" dirty="0" smtClean="0"/>
          </a:p>
          <a:p>
            <a:pPr>
              <a:buNone/>
            </a:pPr>
            <a:endParaRPr lang="en-US" sz="1200" dirty="0"/>
          </a:p>
        </p:txBody>
      </p:sp>
      <p:grpSp>
        <p:nvGrpSpPr>
          <p:cNvPr id="13" name="Groupe 12"/>
          <p:cNvGrpSpPr/>
          <p:nvPr/>
        </p:nvGrpSpPr>
        <p:grpSpPr>
          <a:xfrm>
            <a:off x="7596336" y="0"/>
            <a:ext cx="1547664" cy="369332"/>
            <a:chOff x="7596336" y="0"/>
            <a:chExt cx="1547664" cy="369332"/>
          </a:xfrm>
        </p:grpSpPr>
        <p:sp>
          <p:nvSpPr>
            <p:cNvPr id="8" name="ZoneTexte 7">
              <a:hlinkClick r:id="rId10"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9" name="Multiplier 8">
              <a:hlinkClick r:id="rId10"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Espace réservé du contenu 11" descr="FigureB1.png"/>
          <p:cNvPicPr>
            <a:picLocks noGrp="1" noChangeAspect="1"/>
          </p:cNvPicPr>
          <p:nvPr>
            <p:ph sz="half" idx="1"/>
          </p:nvPr>
        </p:nvPicPr>
        <p:blipFill>
          <a:blip r:embed="rId11" cstate="print"/>
          <a:stretch>
            <a:fillRect/>
          </a:stretch>
        </p:blipFill>
        <p:spPr>
          <a:xfrm>
            <a:off x="467544" y="843558"/>
            <a:ext cx="2376264" cy="4145153"/>
          </a:xfrm>
        </p:spPr>
      </p:pic>
      <p:sp>
        <p:nvSpPr>
          <p:cNvPr id="14" name="Flèche droite 13">
            <a:hlinkClick r:id="rId2"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droite 14">
            <a:hlinkClick r:id="rId10"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dirty="0" smtClean="0"/>
              <a:t>Results (back-transformation) and Validation</a:t>
            </a:r>
            <a:endParaRPr lang="en-US" sz="3200" dirty="0"/>
          </a:p>
        </p:txBody>
      </p:sp>
      <p:pic>
        <p:nvPicPr>
          <p:cNvPr id="12" name="Espace réservé du contenu 11" descr="Figure11.tif"/>
          <p:cNvPicPr>
            <a:picLocks noGrp="1" noChangeAspect="1"/>
          </p:cNvPicPr>
          <p:nvPr>
            <p:ph idx="1"/>
          </p:nvPr>
        </p:nvPicPr>
        <p:blipFill>
          <a:blip r:embed="rId2" cstate="print"/>
          <a:stretch>
            <a:fillRect/>
          </a:stretch>
        </p:blipFill>
        <p:spPr>
          <a:xfrm>
            <a:off x="5940152" y="1923678"/>
            <a:ext cx="2880320" cy="1976454"/>
          </a:xfrm>
        </p:spPr>
      </p:pic>
      <p:pic>
        <p:nvPicPr>
          <p:cNvPr id="13" name="Image 12" descr="Figure12.tif"/>
          <p:cNvPicPr>
            <a:picLocks noChangeAspect="1"/>
          </p:cNvPicPr>
          <p:nvPr/>
        </p:nvPicPr>
        <p:blipFill>
          <a:blip r:embed="rId3" cstate="print"/>
          <a:srcRect l="2751" r="12201"/>
          <a:stretch>
            <a:fillRect/>
          </a:stretch>
        </p:blipFill>
        <p:spPr>
          <a:xfrm>
            <a:off x="107504" y="1347614"/>
            <a:ext cx="5496200" cy="3240360"/>
          </a:xfrm>
          <a:prstGeom prst="rect">
            <a:avLst/>
          </a:prstGeom>
        </p:spPr>
      </p:pic>
    </p:spTree>
    <p:extLst>
      <p:ext uri="{BB962C8B-B14F-4D97-AF65-F5344CB8AC3E}">
        <p14:creationId xmlns:p14="http://schemas.microsoft.com/office/powerpoint/2010/main" val="542248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D8F545-28A4-4E67-9339-7FE88DA7FDCF}" type="slidenum">
              <a:rPr lang="en-US" smtClean="0"/>
              <a:pPr/>
              <a:t>21</a:t>
            </a:fld>
            <a:endParaRPr lang="en-US" dirty="0"/>
          </a:p>
        </p:txBody>
      </p:sp>
      <p:sp>
        <p:nvSpPr>
          <p:cNvPr id="22" name="Title 6"/>
          <p:cNvSpPr>
            <a:spLocks noGrp="1"/>
          </p:cNvSpPr>
          <p:nvPr>
            <p:ph type="title"/>
          </p:nvPr>
        </p:nvSpPr>
        <p:spPr>
          <a:xfrm>
            <a:off x="628650" y="92869"/>
            <a:ext cx="7886700" cy="994172"/>
          </a:xfrm>
        </p:spPr>
        <p:txBody>
          <a:bodyPr>
            <a:normAutofit fontScale="90000"/>
          </a:bodyPr>
          <a:lstStyle/>
          <a:p>
            <a:r>
              <a:rPr lang="en-US" sz="3000" dirty="0" smtClean="0"/>
              <a:t>An example of geophysical “integration” : predicting heat storage</a:t>
            </a:r>
            <a:endParaRPr lang="en-US" sz="3000" dirty="0"/>
          </a:p>
        </p:txBody>
      </p:sp>
      <p:pic>
        <p:nvPicPr>
          <p:cNvPr id="23" name="Espace réservé du contenu 22" descr="Figure4.png"/>
          <p:cNvPicPr>
            <a:picLocks noGrp="1" noChangeAspect="1"/>
          </p:cNvPicPr>
          <p:nvPr>
            <p:ph idx="1"/>
          </p:nvPr>
        </p:nvPicPr>
        <p:blipFill>
          <a:blip r:embed="rId3" cstate="print"/>
          <a:stretch>
            <a:fillRect/>
          </a:stretch>
        </p:blipFill>
        <p:spPr>
          <a:xfrm>
            <a:off x="395536" y="1347614"/>
            <a:ext cx="4020645" cy="3528392"/>
          </a:xfrm>
        </p:spPr>
      </p:pic>
      <p:sp>
        <p:nvSpPr>
          <p:cNvPr id="24" name="ZoneTexte 23"/>
          <p:cNvSpPr txBox="1"/>
          <p:nvPr/>
        </p:nvSpPr>
        <p:spPr>
          <a:xfrm>
            <a:off x="4716016" y="987574"/>
            <a:ext cx="3730252" cy="369332"/>
          </a:xfrm>
          <a:prstGeom prst="rect">
            <a:avLst/>
          </a:prstGeom>
          <a:noFill/>
        </p:spPr>
        <p:txBody>
          <a:bodyPr wrap="none" rtlCol="0">
            <a:spAutoFit/>
          </a:bodyPr>
          <a:lstStyle/>
          <a:p>
            <a:r>
              <a:rPr lang="en-US" b="1" dirty="0" smtClean="0">
                <a:solidFill>
                  <a:srgbClr val="00B0F0"/>
                </a:solidFill>
              </a:rPr>
              <a:t>Data</a:t>
            </a:r>
            <a:r>
              <a:rPr lang="en-US" b="1" dirty="0" smtClean="0"/>
              <a:t> </a:t>
            </a:r>
            <a:r>
              <a:rPr lang="en-US" dirty="0" smtClean="0"/>
              <a:t>= Change in resistance with time</a:t>
            </a:r>
            <a:endParaRPr lang="en-US" b="1" dirty="0"/>
          </a:p>
        </p:txBody>
      </p:sp>
      <p:sp>
        <p:nvSpPr>
          <p:cNvPr id="25" name="ZoneTexte 24"/>
          <p:cNvSpPr txBox="1"/>
          <p:nvPr/>
        </p:nvSpPr>
        <p:spPr>
          <a:xfrm>
            <a:off x="4716016" y="3075806"/>
            <a:ext cx="2394758" cy="369332"/>
          </a:xfrm>
          <a:prstGeom prst="rect">
            <a:avLst/>
          </a:prstGeom>
          <a:noFill/>
        </p:spPr>
        <p:txBody>
          <a:bodyPr wrap="none" rtlCol="0">
            <a:spAutoFit/>
          </a:bodyPr>
          <a:lstStyle/>
          <a:p>
            <a:r>
              <a:rPr lang="en-US" b="1" dirty="0" smtClean="0">
                <a:solidFill>
                  <a:srgbClr val="FF0000"/>
                </a:solidFill>
              </a:rPr>
              <a:t>Forecast</a:t>
            </a:r>
            <a:r>
              <a:rPr lang="en-US" b="1" dirty="0" smtClean="0"/>
              <a:t> </a:t>
            </a:r>
            <a:r>
              <a:rPr lang="en-US" dirty="0" smtClean="0"/>
              <a:t>= Heat storage</a:t>
            </a:r>
            <a:endParaRPr lang="en-US" b="1" dirty="0"/>
          </a:p>
        </p:txBody>
      </p:sp>
      <p:pic>
        <p:nvPicPr>
          <p:cNvPr id="2051" name="Picture 3" descr="C:\Users\ULg\Documents\PostDoc\Stanford 2015\Field\Data_deltaR.tif"/>
          <p:cNvPicPr>
            <a:picLocks noChangeAspect="1" noChangeArrowheads="1"/>
          </p:cNvPicPr>
          <p:nvPr/>
        </p:nvPicPr>
        <p:blipFill>
          <a:blip r:embed="rId4" cstate="print"/>
          <a:srcRect/>
          <a:stretch>
            <a:fillRect/>
          </a:stretch>
        </p:blipFill>
        <p:spPr bwMode="auto">
          <a:xfrm>
            <a:off x="5724128" y="1347614"/>
            <a:ext cx="2027733" cy="1759440"/>
          </a:xfrm>
          <a:prstGeom prst="rect">
            <a:avLst/>
          </a:prstGeom>
          <a:noFill/>
        </p:spPr>
      </p:pic>
      <p:sp>
        <p:nvSpPr>
          <p:cNvPr id="27" name="ZoneTexte 26"/>
          <p:cNvSpPr txBox="1"/>
          <p:nvPr/>
        </p:nvSpPr>
        <p:spPr>
          <a:xfrm>
            <a:off x="7868523" y="1851670"/>
            <a:ext cx="1275477" cy="523220"/>
          </a:xfrm>
          <a:prstGeom prst="rect">
            <a:avLst/>
          </a:prstGeom>
          <a:noFill/>
        </p:spPr>
        <p:txBody>
          <a:bodyPr wrap="none" rtlCol="0">
            <a:spAutoFit/>
          </a:bodyPr>
          <a:lstStyle/>
          <a:p>
            <a:r>
              <a:rPr lang="en-US" sz="1400" dirty="0" smtClean="0"/>
              <a:t>410 </a:t>
            </a:r>
          </a:p>
          <a:p>
            <a:r>
              <a:rPr lang="en-US" sz="1400" dirty="0" smtClean="0"/>
              <a:t>measurements</a:t>
            </a:r>
            <a:endParaRPr lang="en-US" sz="1400" dirty="0"/>
          </a:p>
        </p:txBody>
      </p:sp>
      <p:pic>
        <p:nvPicPr>
          <p:cNvPr id="11" name="Image 10" descr="Figure3.png"/>
          <p:cNvPicPr/>
          <p:nvPr/>
        </p:nvPicPr>
        <p:blipFill>
          <a:blip r:embed="rId5" cstate="print"/>
          <a:srcRect r="55593"/>
          <a:stretch>
            <a:fillRect/>
          </a:stretch>
        </p:blipFill>
        <p:spPr>
          <a:xfrm>
            <a:off x="5940152" y="3507854"/>
            <a:ext cx="1728192" cy="1418092"/>
          </a:xfrm>
          <a:prstGeom prst="rect">
            <a:avLst/>
          </a:prstGeom>
        </p:spPr>
      </p:pic>
      <p:sp>
        <p:nvSpPr>
          <p:cNvPr id="10" name="ZoneTexte 9"/>
          <p:cNvSpPr txBox="1"/>
          <p:nvPr/>
        </p:nvSpPr>
        <p:spPr>
          <a:xfrm>
            <a:off x="7905035" y="3849310"/>
            <a:ext cx="1275477" cy="738664"/>
          </a:xfrm>
          <a:prstGeom prst="rect">
            <a:avLst/>
          </a:prstGeom>
          <a:noFill/>
        </p:spPr>
        <p:txBody>
          <a:bodyPr wrap="square" rtlCol="0">
            <a:spAutoFit/>
          </a:bodyPr>
          <a:lstStyle/>
          <a:p>
            <a:r>
              <a:rPr lang="en-US" sz="1400" dirty="0" smtClean="0"/>
              <a:t>Temperature of extracted water</a:t>
            </a:r>
            <a:endParaRPr lang="en-US" sz="1400" dirty="0"/>
          </a:p>
        </p:txBody>
      </p:sp>
    </p:spTree>
    <p:extLst>
      <p:ext uri="{BB962C8B-B14F-4D97-AF65-F5344CB8AC3E}">
        <p14:creationId xmlns:p14="http://schemas.microsoft.com/office/powerpoint/2010/main" val="345127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Dimension reduction and prediction</a:t>
            </a:r>
            <a:endParaRPr lang="en-US" dirty="0"/>
          </a:p>
        </p:txBody>
      </p:sp>
      <p:sp>
        <p:nvSpPr>
          <p:cNvPr id="7" name="ZoneTexte 6"/>
          <p:cNvSpPr txBox="1"/>
          <p:nvPr/>
        </p:nvSpPr>
        <p:spPr>
          <a:xfrm>
            <a:off x="395536" y="1203598"/>
            <a:ext cx="3312368" cy="1477328"/>
          </a:xfrm>
          <a:prstGeom prst="rect">
            <a:avLst/>
          </a:prstGeom>
          <a:noFill/>
        </p:spPr>
        <p:txBody>
          <a:bodyPr wrap="square" rtlCol="0">
            <a:spAutoFit/>
          </a:bodyPr>
          <a:lstStyle/>
          <a:p>
            <a:r>
              <a:rPr lang="en-US" dirty="0" smtClean="0"/>
              <a:t>PCA (10 dimensions in the data, 2 in the forecast)</a:t>
            </a:r>
          </a:p>
          <a:p>
            <a:endParaRPr lang="en-US" dirty="0" smtClean="0"/>
          </a:p>
          <a:p>
            <a:endParaRPr lang="en-US" dirty="0" smtClean="0"/>
          </a:p>
          <a:p>
            <a:r>
              <a:rPr lang="en-US" dirty="0" smtClean="0"/>
              <a:t>High correlations in CCA</a:t>
            </a:r>
            <a:endParaRPr lang="en-US" dirty="0"/>
          </a:p>
        </p:txBody>
      </p:sp>
      <p:pic>
        <p:nvPicPr>
          <p:cNvPr id="10" name="Picture 14"/>
          <p:cNvPicPr>
            <a:picLocks noGrp="1"/>
          </p:cNvPicPr>
          <p:nvPr>
            <p:ph idx="1"/>
          </p:nvPr>
        </p:nvPicPr>
        <p:blipFill>
          <a:blip r:embed="rId2" cstate="print">
            <a:extLst>
              <a:ext uri="{28A0092B-C50C-407E-A947-70E740481C1C}">
                <a14:useLocalDpi xmlns:a14="http://schemas.microsoft.com/office/drawing/2010/main" val="0"/>
              </a:ext>
            </a:extLst>
          </a:blip>
          <a:srcRect t="50918"/>
          <a:stretch>
            <a:fillRect/>
          </a:stretch>
        </p:blipFill>
        <p:spPr>
          <a:xfrm>
            <a:off x="0" y="3003798"/>
            <a:ext cx="4139952" cy="1872208"/>
          </a:xfrm>
          <a:prstGeom prst="rect">
            <a:avLst/>
          </a:prstGeom>
        </p:spPr>
      </p:pic>
      <p:pic>
        <p:nvPicPr>
          <p:cNvPr id="11" name="Picture 15"/>
          <p:cNvPicPr/>
          <p:nvPr/>
        </p:nvPicPr>
        <p:blipFill>
          <a:blip r:embed="rId3" cstate="print">
            <a:extLst>
              <a:ext uri="{28A0092B-C50C-407E-A947-70E740481C1C}">
                <a14:useLocalDpi xmlns:a14="http://schemas.microsoft.com/office/drawing/2010/main" val="0"/>
              </a:ext>
            </a:extLst>
          </a:blip>
          <a:srcRect l="4225" t="53636" r="5635"/>
          <a:stretch>
            <a:fillRect/>
          </a:stretch>
        </p:blipFill>
        <p:spPr>
          <a:xfrm>
            <a:off x="4355976" y="3111783"/>
            <a:ext cx="4608512" cy="1476191"/>
          </a:xfrm>
          <a:prstGeom prst="rect">
            <a:avLst/>
          </a:prstGeom>
        </p:spPr>
      </p:pic>
      <p:sp>
        <p:nvSpPr>
          <p:cNvPr id="12" name="ZoneTexte 11"/>
          <p:cNvSpPr txBox="1"/>
          <p:nvPr/>
        </p:nvSpPr>
        <p:spPr>
          <a:xfrm>
            <a:off x="4860032" y="1203598"/>
            <a:ext cx="3672408" cy="1477328"/>
          </a:xfrm>
          <a:prstGeom prst="rect">
            <a:avLst/>
          </a:prstGeom>
          <a:noFill/>
        </p:spPr>
        <p:txBody>
          <a:bodyPr wrap="square" rtlCol="0">
            <a:spAutoFit/>
          </a:bodyPr>
          <a:lstStyle/>
          <a:p>
            <a:r>
              <a:rPr lang="en-US" dirty="0" smtClean="0"/>
              <a:t>Direct prediction of long-term heat storage from geophysical heat tracing data</a:t>
            </a:r>
          </a:p>
          <a:p>
            <a:endParaRPr lang="en-US" dirty="0" smtClean="0"/>
          </a:p>
          <a:p>
            <a:r>
              <a:rPr lang="en-US" dirty="0" smtClean="0"/>
              <a:t>Low storage capacity of the aquifer</a:t>
            </a:r>
            <a:endParaRPr lang="en-US" dirty="0"/>
          </a:p>
        </p:txBody>
      </p:sp>
    </p:spTree>
    <p:extLst>
      <p:ext uri="{BB962C8B-B14F-4D97-AF65-F5344CB8AC3E}">
        <p14:creationId xmlns:p14="http://schemas.microsoft.com/office/powerpoint/2010/main" val="401986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600" dirty="0" smtClean="0"/>
              <a:t>Conclusion</a:t>
            </a:r>
            <a:endParaRPr lang="en-US" sz="3600" dirty="0"/>
          </a:p>
        </p:txBody>
      </p:sp>
      <p:sp>
        <p:nvSpPr>
          <p:cNvPr id="5" name="Espace réservé du contenu 4"/>
          <p:cNvSpPr>
            <a:spLocks noGrp="1"/>
          </p:cNvSpPr>
          <p:nvPr>
            <p:ph idx="1"/>
          </p:nvPr>
        </p:nvSpPr>
        <p:spPr/>
        <p:txBody>
          <a:bodyPr>
            <a:noAutofit/>
          </a:bodyPr>
          <a:lstStyle/>
          <a:p>
            <a:r>
              <a:rPr lang="en-US" sz="2400" dirty="0" smtClean="0"/>
              <a:t>PFA to “invert” geophysical data </a:t>
            </a:r>
          </a:p>
          <a:p>
            <a:r>
              <a:rPr lang="en-US" sz="2400" dirty="0" smtClean="0"/>
              <a:t>PFA to “integrate” geophysics in hydrogeological predictions</a:t>
            </a:r>
          </a:p>
          <a:p>
            <a:r>
              <a:rPr lang="en-US" sz="2400" dirty="0" smtClean="0"/>
              <a:t>Uncertainty quantification</a:t>
            </a:r>
          </a:p>
          <a:p>
            <a:r>
              <a:rPr lang="en-US" sz="2400" dirty="0" smtClean="0"/>
              <a:t>Definition of the prior is the most important step</a:t>
            </a:r>
          </a:p>
          <a:p>
            <a:r>
              <a:rPr lang="en-US" sz="2400" dirty="0" smtClean="0"/>
              <a:t>Fast prediction (no explicit inversion)</a:t>
            </a:r>
          </a:p>
          <a:p>
            <a:r>
              <a:rPr lang="en-US" sz="2400" dirty="0" smtClean="0"/>
              <a:t>Can be fully parallelized</a:t>
            </a:r>
            <a:endParaRPr lang="en-US" sz="2400" dirty="0"/>
          </a:p>
        </p:txBody>
      </p:sp>
    </p:spTree>
    <p:extLst>
      <p:ext uri="{BB962C8B-B14F-4D97-AF65-F5344CB8AC3E}">
        <p14:creationId xmlns:p14="http://schemas.microsoft.com/office/powerpoint/2010/main" val="235960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0538"/>
            <a:ext cx="8229600" cy="857250"/>
          </a:xfrm>
        </p:spPr>
        <p:txBody>
          <a:bodyPr>
            <a:normAutofit/>
          </a:bodyPr>
          <a:lstStyle/>
          <a:p>
            <a:r>
              <a:rPr lang="en-US" sz="3200" dirty="0" smtClean="0"/>
              <a:t>Definition of the prior</a:t>
            </a:r>
            <a:endParaRPr lang="en-US" sz="3200" dirty="0"/>
          </a:p>
        </p:txBody>
      </p:sp>
      <p:grpSp>
        <p:nvGrpSpPr>
          <p:cNvPr id="6" name="Groupe 5"/>
          <p:cNvGrpSpPr/>
          <p:nvPr/>
        </p:nvGrpSpPr>
        <p:grpSpPr>
          <a:xfrm>
            <a:off x="7596336" y="0"/>
            <a:ext cx="1547664" cy="369332"/>
            <a:chOff x="7596336" y="0"/>
            <a:chExt cx="1547664" cy="369332"/>
          </a:xfrm>
        </p:grpSpPr>
        <p:sp>
          <p:nvSpPr>
            <p:cNvPr id="7" name="ZoneTexte 6">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8" name="Multiplier 7">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Espace réservé du contenu 6"/>
          <p:cNvGraphicFramePr>
            <a:graphicFrameLocks/>
          </p:cNvGraphicFramePr>
          <p:nvPr/>
        </p:nvGraphicFramePr>
        <p:xfrm>
          <a:off x="323528" y="915566"/>
          <a:ext cx="3888432" cy="4135435"/>
        </p:xfrm>
        <a:graphic>
          <a:graphicData uri="http://schemas.openxmlformats.org/drawingml/2006/table">
            <a:tbl>
              <a:tblPr/>
              <a:tblGrid>
                <a:gridCol w="2088232"/>
                <a:gridCol w="864096"/>
                <a:gridCol w="936104"/>
              </a:tblGrid>
              <a:tr h="169704">
                <a:tc>
                  <a:txBody>
                    <a:bodyPr/>
                    <a:lstStyle/>
                    <a:p>
                      <a:pPr algn="ctr">
                        <a:lnSpc>
                          <a:spcPct val="200000"/>
                        </a:lnSpc>
                        <a:spcAft>
                          <a:spcPts val="0"/>
                        </a:spcAft>
                      </a:pPr>
                      <a:r>
                        <a:rPr lang="en-US" sz="800" b="1" dirty="0">
                          <a:latin typeface="Times New Roman"/>
                          <a:ea typeface="Times New Roman"/>
                          <a:cs typeface="Times New Roman"/>
                        </a:rPr>
                        <a:t>Parameters</a:t>
                      </a:r>
                      <a:endParaRPr lang="fr-BE" sz="700" dirty="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b="1">
                          <a:latin typeface="Times New Roman"/>
                          <a:ea typeface="Times New Roman"/>
                          <a:cs typeface="Times New Roman"/>
                        </a:rPr>
                        <a:t>Fixed/Variable</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b="1" dirty="0">
                          <a:latin typeface="Times New Roman"/>
                          <a:ea typeface="Times New Roman"/>
                          <a:cs typeface="Times New Roman"/>
                        </a:rPr>
                        <a:t>Value</a:t>
                      </a:r>
                      <a:endParaRPr lang="fr-BE" sz="700" dirty="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Mean of log</a:t>
                      </a:r>
                      <a:r>
                        <a:rPr lang="en-US" sz="800" b="1" baseline="-25000">
                          <a:latin typeface="Times New Roman"/>
                          <a:ea typeface="Times New Roman"/>
                          <a:cs typeface="Times New Roman"/>
                        </a:rPr>
                        <a:t>10</a:t>
                      </a:r>
                      <a:r>
                        <a:rPr lang="en-US" sz="800" b="1">
                          <a:latin typeface="Times New Roman"/>
                          <a:ea typeface="Times New Roman"/>
                          <a:cs typeface="Times New Roman"/>
                        </a:rPr>
                        <a:t> K (m/s)</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U[-4 -1]</a:t>
                      </a:r>
                      <a:endParaRPr lang="fr-BE" sz="700">
                        <a:latin typeface="Calibri"/>
                        <a:ea typeface="Times New Roman"/>
                        <a:cs typeface="Times New Roman"/>
                      </a:endParaRPr>
                    </a:p>
                  </a:txBody>
                  <a:tcPr marL="31819" marR="31819"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Variance log</a:t>
                      </a:r>
                      <a:r>
                        <a:rPr lang="en-US" sz="800" b="1" baseline="-25000">
                          <a:latin typeface="Times New Roman"/>
                          <a:ea typeface="Times New Roman"/>
                          <a:cs typeface="Times New Roman"/>
                        </a:rPr>
                        <a:t>10</a:t>
                      </a:r>
                      <a:r>
                        <a:rPr lang="en-US" sz="800" b="1">
                          <a:latin typeface="Times New Roman"/>
                          <a:ea typeface="Times New Roman"/>
                          <a:cs typeface="Times New Roman"/>
                        </a:rPr>
                        <a:t> K (m/s)</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U[0.05 1.5]</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Range (m)</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U[1 10]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Anisotropy ratio</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U[0.5 10]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Orientation</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U[-π/4 -π/4]</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Porosity</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U[0.05 0.40]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a:latin typeface="Times New Roman"/>
                          <a:ea typeface="Times New Roman"/>
                          <a:cs typeface="Times New Roman"/>
                        </a:rPr>
                        <a:t>Gradient (%)</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Variable</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U[0 0.167]</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dirty="0">
                          <a:latin typeface="Times New Roman"/>
                          <a:ea typeface="Times New Roman"/>
                          <a:cs typeface="Times New Roman"/>
                        </a:rPr>
                        <a:t>log</a:t>
                      </a:r>
                      <a:r>
                        <a:rPr lang="en-US" sz="800" b="1" baseline="-25000" dirty="0">
                          <a:latin typeface="Times New Roman"/>
                          <a:ea typeface="Times New Roman"/>
                          <a:cs typeface="Times New Roman"/>
                        </a:rPr>
                        <a:t>10</a:t>
                      </a:r>
                      <a:r>
                        <a:rPr lang="en-US" sz="800" b="1" dirty="0">
                          <a:latin typeface="Times New Roman"/>
                          <a:ea typeface="Times New Roman"/>
                          <a:cs typeface="Times New Roman"/>
                        </a:rPr>
                        <a:t> K (m/s) – upper layer</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10</a:t>
                      </a:r>
                      <a:r>
                        <a:rPr lang="en-US" sz="800" baseline="30000">
                          <a:latin typeface="Times New Roman"/>
                          <a:ea typeface="Times New Roman"/>
                          <a:cs typeface="Times New Roman"/>
                        </a:rPr>
                        <a:t>-5</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dirty="0">
                          <a:latin typeface="Times New Roman"/>
                          <a:ea typeface="Times New Roman"/>
                          <a:cs typeface="Times New Roman"/>
                        </a:rPr>
                        <a:t>Longitudinal </a:t>
                      </a:r>
                      <a:r>
                        <a:rPr lang="en-US" sz="800" b="1" dirty="0" err="1">
                          <a:latin typeface="Times New Roman"/>
                          <a:ea typeface="Times New Roman"/>
                          <a:cs typeface="Times New Roman"/>
                        </a:rPr>
                        <a:t>dispersivity</a:t>
                      </a:r>
                      <a:r>
                        <a:rPr lang="en-US" sz="800" b="1" dirty="0">
                          <a:latin typeface="Times New Roman"/>
                          <a:ea typeface="Times New Roman"/>
                          <a:cs typeface="Times New Roman"/>
                        </a:rPr>
                        <a:t> (m)</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Fixed</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1</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r>
              <a:tr h="169704">
                <a:tc>
                  <a:txBody>
                    <a:bodyPr/>
                    <a:lstStyle/>
                    <a:p>
                      <a:pPr algn="ctr">
                        <a:lnSpc>
                          <a:spcPct val="200000"/>
                        </a:lnSpc>
                        <a:spcAft>
                          <a:spcPts val="0"/>
                        </a:spcAft>
                      </a:pPr>
                      <a:r>
                        <a:rPr lang="en-US" sz="800" b="1" dirty="0">
                          <a:latin typeface="Times New Roman"/>
                          <a:ea typeface="Times New Roman"/>
                          <a:cs typeface="Times New Roman"/>
                        </a:rPr>
                        <a:t>Transverse </a:t>
                      </a:r>
                      <a:r>
                        <a:rPr lang="en-US" sz="800" b="1" dirty="0" err="1">
                          <a:latin typeface="Times New Roman"/>
                          <a:ea typeface="Times New Roman"/>
                          <a:cs typeface="Times New Roman"/>
                        </a:rPr>
                        <a:t>dispersivity</a:t>
                      </a:r>
                      <a:r>
                        <a:rPr lang="en-US" sz="800" b="1" dirty="0">
                          <a:latin typeface="Times New Roman"/>
                          <a:ea typeface="Times New Roman"/>
                          <a:cs typeface="Times New Roman"/>
                        </a:rPr>
                        <a:t> (m)</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0.1</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dirty="0">
                          <a:latin typeface="Times New Roman"/>
                          <a:ea typeface="Times New Roman"/>
                          <a:cs typeface="Times New Roman"/>
                        </a:rPr>
                        <a:t>Solid thermal conductivity (W/</a:t>
                      </a:r>
                      <a:r>
                        <a:rPr lang="en-US" sz="800" b="1" dirty="0" err="1">
                          <a:latin typeface="Times New Roman"/>
                          <a:ea typeface="Times New Roman"/>
                          <a:cs typeface="Times New Roman"/>
                        </a:rPr>
                        <a:t>mK</a:t>
                      </a:r>
                      <a:r>
                        <a:rPr lang="en-US" sz="800" b="1" dirty="0">
                          <a:latin typeface="Times New Roman"/>
                          <a:ea typeface="Times New Roman"/>
                          <a:cs typeface="Times New Roman"/>
                        </a:rPr>
                        <a:t>)</a:t>
                      </a:r>
                      <a:endParaRPr lang="fr-BE" sz="700" dirty="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3</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a:latin typeface="Times New Roman"/>
                          <a:ea typeface="Times New Roman"/>
                          <a:cs typeface="Times New Roman"/>
                        </a:rPr>
                        <a:t>Water thermal conductivity (W/mK)</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0.59</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a:latin typeface="Times New Roman"/>
                          <a:ea typeface="Times New Roman"/>
                          <a:cs typeface="Times New Roman"/>
                        </a:rPr>
                        <a:t>Solid specific heat capacity (J/kgK)</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Fixed</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c>
                  <a:txBody>
                    <a:bodyPr/>
                    <a:lstStyle/>
                    <a:p>
                      <a:pPr algn="ctr">
                        <a:lnSpc>
                          <a:spcPct val="200000"/>
                        </a:lnSpc>
                        <a:spcAft>
                          <a:spcPts val="0"/>
                        </a:spcAft>
                      </a:pPr>
                      <a:r>
                        <a:rPr lang="en-US" sz="800">
                          <a:latin typeface="Times New Roman"/>
                          <a:ea typeface="Times New Roman"/>
                          <a:cs typeface="Times New Roman"/>
                        </a:rPr>
                        <a:t>1000</a:t>
                      </a:r>
                      <a:endParaRPr lang="fr-BE" sz="700">
                        <a:latin typeface="Calibri"/>
                        <a:ea typeface="Times New Roman"/>
                        <a:cs typeface="Times New Roman"/>
                      </a:endParaRPr>
                    </a:p>
                  </a:txBody>
                  <a:tcPr marL="31819" marR="31819" marT="0" marB="0">
                    <a:lnL>
                      <a:noFill/>
                    </a:lnL>
                    <a:lnR>
                      <a:noFill/>
                    </a:lnR>
                    <a:lnT>
                      <a:noFill/>
                    </a:lnT>
                    <a:lnB>
                      <a:noFill/>
                    </a:lnB>
                    <a:solidFill>
                      <a:srgbClr val="FFFFFF"/>
                    </a:solidFill>
                  </a:tcPr>
                </a:tc>
              </a:tr>
              <a:tr h="339407">
                <a:tc>
                  <a:txBody>
                    <a:bodyPr/>
                    <a:lstStyle/>
                    <a:p>
                      <a:pPr algn="ctr">
                        <a:lnSpc>
                          <a:spcPct val="200000"/>
                        </a:lnSpc>
                        <a:spcAft>
                          <a:spcPts val="0"/>
                        </a:spcAft>
                      </a:pPr>
                      <a:r>
                        <a:rPr lang="en-US" sz="800" b="1">
                          <a:latin typeface="Times New Roman"/>
                          <a:ea typeface="Times New Roman"/>
                          <a:cs typeface="Times New Roman"/>
                        </a:rPr>
                        <a:t>Water specific heat capacity (J/kgK)</a:t>
                      </a:r>
                      <a:endParaRPr lang="fr-BE" sz="700">
                        <a:latin typeface="Calibri"/>
                        <a:ea typeface="Times New Roman"/>
                        <a:cs typeface="Times New Roman"/>
                      </a:endParaRPr>
                    </a:p>
                  </a:txBody>
                  <a:tcPr marL="31819" marR="31819"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Fixed</a:t>
                      </a:r>
                      <a:endParaRPr lang="fr-BE" sz="700" dirty="0">
                        <a:latin typeface="Calibri"/>
                        <a:ea typeface="Times New Roman"/>
                        <a:cs typeface="Times New Roman"/>
                      </a:endParaRPr>
                    </a:p>
                  </a:txBody>
                  <a:tcPr marL="31819" marR="31819"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200000"/>
                        </a:lnSpc>
                        <a:spcAft>
                          <a:spcPts val="0"/>
                        </a:spcAft>
                      </a:pPr>
                      <a:r>
                        <a:rPr lang="en-US" sz="800" dirty="0">
                          <a:latin typeface="Times New Roman"/>
                          <a:ea typeface="Times New Roman"/>
                          <a:cs typeface="Times New Roman"/>
                        </a:rPr>
                        <a:t>4189</a:t>
                      </a:r>
                      <a:endParaRPr lang="fr-BE" sz="700" dirty="0">
                        <a:latin typeface="Calibri"/>
                        <a:ea typeface="Times New Roman"/>
                        <a:cs typeface="Times New Roman"/>
                      </a:endParaRPr>
                    </a:p>
                  </a:txBody>
                  <a:tcPr marL="31819" marR="31819" marT="0" marB="0">
                    <a:lnL>
                      <a:noFill/>
                    </a:lnL>
                    <a:lnR>
                      <a:noFill/>
                    </a:lnR>
                    <a:lnT>
                      <a:noFill/>
                    </a:lnT>
                    <a:lnB w="38100" cap="flat" cmpd="sng" algn="ctr">
                      <a:solidFill>
                        <a:srgbClr val="000000"/>
                      </a:solidFill>
                      <a:prstDash val="solid"/>
                      <a:round/>
                      <a:headEnd type="none" w="med" len="med"/>
                      <a:tailEnd type="none" w="med" len="med"/>
                    </a:lnB>
                    <a:solidFill>
                      <a:srgbClr val="FFFFFF"/>
                    </a:solidFill>
                  </a:tcPr>
                </a:tc>
              </a:tr>
            </a:tbl>
          </a:graphicData>
        </a:graphic>
      </p:graphicFrame>
      <p:pic>
        <p:nvPicPr>
          <p:cNvPr id="10" name="Picture 2" descr="C:\Users\ULg\Documents\PostDoc\Stanford 2015\Field\Model1.png"/>
          <p:cNvPicPr>
            <a:picLocks noChangeAspect="1" noChangeArrowheads="1"/>
          </p:cNvPicPr>
          <p:nvPr/>
        </p:nvPicPr>
        <p:blipFill>
          <a:blip r:embed="rId3" cstate="print"/>
          <a:srcRect t="30839" b="18611"/>
          <a:stretch>
            <a:fillRect/>
          </a:stretch>
        </p:blipFill>
        <p:spPr bwMode="auto">
          <a:xfrm>
            <a:off x="4211960" y="3147814"/>
            <a:ext cx="2880320" cy="1523421"/>
          </a:xfrm>
          <a:prstGeom prst="rect">
            <a:avLst/>
          </a:prstGeom>
          <a:noFill/>
        </p:spPr>
      </p:pic>
      <p:sp>
        <p:nvSpPr>
          <p:cNvPr id="11" name="ZoneTexte 10"/>
          <p:cNvSpPr txBox="1"/>
          <p:nvPr/>
        </p:nvSpPr>
        <p:spPr>
          <a:xfrm>
            <a:off x="4499992" y="789548"/>
            <a:ext cx="4248472" cy="2292935"/>
          </a:xfrm>
          <a:prstGeom prst="rect">
            <a:avLst/>
          </a:prstGeom>
          <a:noFill/>
        </p:spPr>
        <p:txBody>
          <a:bodyPr wrap="square" rtlCol="0">
            <a:spAutoFit/>
          </a:bodyPr>
          <a:lstStyle/>
          <a:p>
            <a:pPr algn="just"/>
            <a:r>
              <a:rPr lang="en-US" sz="1100" dirty="0" smtClean="0">
                <a:hlinkClick r:id="rId4" action="ppaction://hlinksldjump"/>
              </a:rPr>
              <a:t>PFA</a:t>
            </a:r>
            <a:r>
              <a:rPr lang="en-US" sz="1100" dirty="0" smtClean="0"/>
              <a:t> is based on a realistic definition of the prior model. The prior model aims at identifying the variation of model parameters from background knowledge. This includes broad information on the geological context and specific information on the study site acquired in previous experiments. Based on this background knowledge, we define realistically their prior distribution, i.e. the value they are expected to take according to the current knowledge of the site. </a:t>
            </a:r>
          </a:p>
          <a:p>
            <a:pPr algn="just"/>
            <a:endParaRPr lang="en-US" sz="1100" dirty="0" smtClean="0"/>
          </a:p>
          <a:p>
            <a:pPr algn="just"/>
            <a:r>
              <a:rPr lang="en-US" sz="1100" dirty="0" smtClean="0"/>
              <a:t>From this prior, we generate several plausible models of the subsurface with sequential Gaussian simulations, by randomly sampling values of the uncertain parameters. This constitutes the prior set of models, each model being one possible realization of the subsurface. </a:t>
            </a:r>
            <a:endParaRPr lang="fr-BE" sz="1100" dirty="0" smtClean="0"/>
          </a:p>
          <a:p>
            <a:pPr algn="just"/>
            <a:endParaRPr lang="en-US" sz="1100" dirty="0"/>
          </a:p>
        </p:txBody>
      </p:sp>
      <p:sp>
        <p:nvSpPr>
          <p:cNvPr id="13" name="ZoneTexte 12"/>
          <p:cNvSpPr txBox="1"/>
          <p:nvPr/>
        </p:nvSpPr>
        <p:spPr>
          <a:xfrm>
            <a:off x="4716016" y="4659982"/>
            <a:ext cx="1913794" cy="276999"/>
          </a:xfrm>
          <a:prstGeom prst="rect">
            <a:avLst/>
          </a:prstGeom>
          <a:noFill/>
        </p:spPr>
        <p:txBody>
          <a:bodyPr wrap="none" rtlCol="0">
            <a:spAutoFit/>
          </a:bodyPr>
          <a:lstStyle/>
          <a:p>
            <a:r>
              <a:rPr lang="en-US" sz="1200" b="1" dirty="0" smtClean="0">
                <a:solidFill>
                  <a:srgbClr val="FF0000"/>
                </a:solidFill>
              </a:rPr>
              <a:t>1 realization from the prior</a:t>
            </a:r>
            <a:endParaRPr lang="en-US" sz="1200" b="1" dirty="0">
              <a:solidFill>
                <a:srgbClr val="FF0000"/>
              </a:solidFill>
            </a:endParaRPr>
          </a:p>
        </p:txBody>
      </p:sp>
      <p:sp>
        <p:nvSpPr>
          <p:cNvPr id="14" name="ZoneTexte 13"/>
          <p:cNvSpPr txBox="1"/>
          <p:nvPr/>
        </p:nvSpPr>
        <p:spPr>
          <a:xfrm>
            <a:off x="6905182" y="3363838"/>
            <a:ext cx="2238818" cy="938719"/>
          </a:xfrm>
          <a:prstGeom prst="rect">
            <a:avLst/>
          </a:prstGeom>
          <a:noFill/>
        </p:spPr>
        <p:txBody>
          <a:bodyPr wrap="square" rtlCol="0">
            <a:spAutoFit/>
          </a:bodyPr>
          <a:lstStyle/>
          <a:p>
            <a:pPr>
              <a:buFont typeface="Arial" pitchFamily="34" charset="0"/>
              <a:buChar char="•"/>
            </a:pPr>
            <a:r>
              <a:rPr lang="en-US" sz="1100" dirty="0" smtClean="0"/>
              <a:t> Model parameter uncertainty (K)</a:t>
            </a:r>
          </a:p>
          <a:p>
            <a:pPr>
              <a:buFont typeface="Arial" pitchFamily="34" charset="0"/>
              <a:buChar char="•"/>
            </a:pPr>
            <a:r>
              <a:rPr lang="en-US" sz="1100" dirty="0" smtClean="0"/>
              <a:t> Spatial uncertainty (variogram model)</a:t>
            </a:r>
          </a:p>
          <a:p>
            <a:pPr>
              <a:buFont typeface="Arial" pitchFamily="34" charset="0"/>
              <a:buChar char="•"/>
            </a:pPr>
            <a:r>
              <a:rPr lang="en-US" sz="1100" dirty="0" smtClean="0"/>
              <a:t> Boundary condition uncertainty (gradient)</a:t>
            </a:r>
            <a:endParaRPr lang="en-US" sz="1100" dirty="0"/>
          </a:p>
        </p:txBody>
      </p:sp>
      <p:sp>
        <p:nvSpPr>
          <p:cNvPr id="15" name="Flèche droite 14">
            <a:hlinkClick r:id="rId5"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droite 15">
            <a:hlinkClick r:id="rId4"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538"/>
            <a:ext cx="8229600" cy="857250"/>
          </a:xfrm>
        </p:spPr>
        <p:txBody>
          <a:bodyPr>
            <a:normAutofit/>
          </a:bodyPr>
          <a:lstStyle/>
          <a:p>
            <a:r>
              <a:rPr lang="en-US" sz="3200" dirty="0" smtClean="0"/>
              <a:t>Heat tracing experiment</a:t>
            </a:r>
            <a:endParaRPr lang="en-US" sz="32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Espace réservé du contenu 22" descr="Figure4.png"/>
          <p:cNvPicPr>
            <a:picLocks noChangeAspect="1"/>
          </p:cNvPicPr>
          <p:nvPr/>
        </p:nvPicPr>
        <p:blipFill>
          <a:blip r:embed="rId3" cstate="print"/>
          <a:stretch>
            <a:fillRect/>
          </a:stretch>
        </p:blipFill>
        <p:spPr>
          <a:xfrm>
            <a:off x="395536" y="1203598"/>
            <a:ext cx="4020645" cy="3528392"/>
          </a:xfrm>
          <a:prstGeom prst="rect">
            <a:avLst/>
          </a:prstGeom>
        </p:spPr>
      </p:pic>
      <p:sp>
        <p:nvSpPr>
          <p:cNvPr id="7" name="ZoneTexte 6"/>
          <p:cNvSpPr txBox="1"/>
          <p:nvPr/>
        </p:nvSpPr>
        <p:spPr>
          <a:xfrm>
            <a:off x="4499992" y="1131590"/>
            <a:ext cx="4248472" cy="461665"/>
          </a:xfrm>
          <a:prstGeom prst="rect">
            <a:avLst/>
          </a:prstGeom>
          <a:noFill/>
        </p:spPr>
        <p:txBody>
          <a:bodyPr wrap="square" rtlCol="0">
            <a:spAutoFit/>
          </a:bodyPr>
          <a:lstStyle/>
          <a:p>
            <a:pPr algn="just"/>
            <a:endParaRPr lang="fr-BE" sz="1200" dirty="0" smtClean="0"/>
          </a:p>
          <a:p>
            <a:pPr algn="just"/>
            <a:endParaRPr lang="en-US" sz="1200" dirty="0"/>
          </a:p>
        </p:txBody>
      </p:sp>
      <p:sp>
        <p:nvSpPr>
          <p:cNvPr id="9" name="ZoneTexte 8"/>
          <p:cNvSpPr txBox="1"/>
          <p:nvPr/>
        </p:nvSpPr>
        <p:spPr>
          <a:xfrm>
            <a:off x="4716016" y="1203598"/>
            <a:ext cx="4320480" cy="3416320"/>
          </a:xfrm>
          <a:prstGeom prst="rect">
            <a:avLst/>
          </a:prstGeom>
          <a:noFill/>
        </p:spPr>
        <p:txBody>
          <a:bodyPr wrap="square" rtlCol="0">
            <a:spAutoFit/>
          </a:bodyPr>
          <a:lstStyle/>
          <a:p>
            <a:pPr algn="just"/>
            <a:r>
              <a:rPr lang="en-US" sz="1200" dirty="0" smtClean="0"/>
              <a:t>The field experiment is a forced gradient heat tracing experiment monitored with cross-borehole electrical resistivity tomography. </a:t>
            </a:r>
          </a:p>
          <a:p>
            <a:pPr algn="just"/>
            <a:r>
              <a:rPr lang="en-US" sz="1200" dirty="0" smtClean="0"/>
              <a:t>The forced gradient is in the direction of the natural one so that it enables to fasten groundwater flow without affecting the flow direction encountered in natural conditions. </a:t>
            </a:r>
          </a:p>
          <a:p>
            <a:pPr algn="just"/>
            <a:endParaRPr lang="en-US" sz="1200" dirty="0" smtClean="0"/>
          </a:p>
          <a:p>
            <a:pPr algn="just"/>
            <a:r>
              <a:rPr lang="en-US" sz="1200" dirty="0" smtClean="0"/>
              <a:t>The use of geophysical methods enables to collect spatially distributed data, informing on the spatial heterogeneity of the aquifer. The location of the monitoring network is such that the temperature is still at a level easily detectable by ERT, but its spatial distribution is already affected by the heterogeneity of the aquifer. </a:t>
            </a:r>
          </a:p>
          <a:p>
            <a:pPr algn="just"/>
            <a:endParaRPr lang="en-US" sz="1200" dirty="0" smtClean="0"/>
          </a:p>
          <a:p>
            <a:pPr algn="just"/>
            <a:r>
              <a:rPr lang="en-US" sz="1200" dirty="0" smtClean="0"/>
              <a:t>The experiment is simulated for each realization of the </a:t>
            </a:r>
            <a:r>
              <a:rPr lang="en-US" sz="1200" dirty="0" smtClean="0">
                <a:hlinkClick r:id="rId4" action="ppaction://hlinksldjump"/>
              </a:rPr>
              <a:t>prior</a:t>
            </a:r>
            <a:r>
              <a:rPr lang="en-US" sz="1200" dirty="0" smtClean="0"/>
              <a:t> to compute the </a:t>
            </a:r>
            <a:r>
              <a:rPr lang="en-US" sz="1200" dirty="0" err="1" smtClean="0"/>
              <a:t>spatio</a:t>
            </a:r>
            <a:r>
              <a:rPr lang="en-US" sz="1200" dirty="0" smtClean="0"/>
              <a:t>-temporal distribution of temperature at the location of the ERT panel. This constitutes the </a:t>
            </a:r>
            <a:r>
              <a:rPr lang="en-US" sz="1200" dirty="0" smtClean="0">
                <a:hlinkClick r:id="rId5" action="ppaction://hlinksldjump"/>
              </a:rPr>
              <a:t>forecast for the hydrogeophysical inversion</a:t>
            </a:r>
            <a:r>
              <a:rPr lang="en-US" sz="1200" dirty="0" smtClean="0"/>
              <a:t>. The </a:t>
            </a:r>
            <a:r>
              <a:rPr lang="en-US" sz="1200" dirty="0" smtClean="0">
                <a:hlinkClick r:id="rId6" action="ppaction://hlinksldjump"/>
              </a:rPr>
              <a:t>ERT data is simulated through a petrophysical relationship</a:t>
            </a:r>
            <a:r>
              <a:rPr lang="en-US" sz="1200" dirty="0" smtClean="0"/>
              <a:t>. This constitutes the data for both cases.</a:t>
            </a:r>
            <a:endParaRPr lang="fr-BE" sz="1200" dirty="0" smtClean="0"/>
          </a:p>
        </p:txBody>
      </p:sp>
      <p:sp>
        <p:nvSpPr>
          <p:cNvPr id="10" name="Flèche droite 9">
            <a:hlinkClick r:id="rId5"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droite 10">
            <a:hlinkClick r:id="rId4"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err="1" smtClean="0"/>
              <a:t>Spatio</a:t>
            </a:r>
            <a:r>
              <a:rPr lang="en-US" sz="2800" dirty="0" smtClean="0"/>
              <a:t>-temporal distribution of temperature</a:t>
            </a:r>
            <a:endParaRPr lang="en-US" sz="28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C:\Users\ULg\Documents\PostDoc\Stanford 2015\Field\OK1_mean.png"/>
          <p:cNvPicPr>
            <a:picLocks noChangeAspect="1" noChangeArrowheads="1"/>
          </p:cNvPicPr>
          <p:nvPr/>
        </p:nvPicPr>
        <p:blipFill>
          <a:blip r:embed="rId3" cstate="print"/>
          <a:srcRect b="-2135"/>
          <a:stretch>
            <a:fillRect/>
          </a:stretch>
        </p:blipFill>
        <p:spPr bwMode="auto">
          <a:xfrm>
            <a:off x="0" y="1347614"/>
            <a:ext cx="3767559" cy="3096344"/>
          </a:xfrm>
          <a:prstGeom prst="rect">
            <a:avLst/>
          </a:prstGeom>
          <a:noFill/>
        </p:spPr>
      </p:pic>
      <p:sp>
        <p:nvSpPr>
          <p:cNvPr id="7" name="ZoneTexte 6"/>
          <p:cNvSpPr txBox="1"/>
          <p:nvPr/>
        </p:nvSpPr>
        <p:spPr>
          <a:xfrm>
            <a:off x="3635896" y="1131590"/>
            <a:ext cx="2592288" cy="3970318"/>
          </a:xfrm>
          <a:prstGeom prst="rect">
            <a:avLst/>
          </a:prstGeom>
          <a:noFill/>
        </p:spPr>
        <p:txBody>
          <a:bodyPr wrap="square" rtlCol="0">
            <a:spAutoFit/>
          </a:bodyPr>
          <a:lstStyle/>
          <a:p>
            <a:pPr algn="just"/>
            <a:r>
              <a:rPr lang="en-US" sz="1200" dirty="0" smtClean="0"/>
              <a:t>The heat tracing experiment is simulated for each realization of the </a:t>
            </a:r>
            <a:r>
              <a:rPr lang="en-US" sz="1200" dirty="0" smtClean="0">
                <a:hlinkClick r:id="rId4" action="ppaction://hlinksldjump"/>
              </a:rPr>
              <a:t>prior</a:t>
            </a:r>
            <a:r>
              <a:rPr lang="en-US" sz="1200" dirty="0" smtClean="0"/>
              <a:t> to compute the </a:t>
            </a:r>
            <a:r>
              <a:rPr lang="en-US" sz="1200" dirty="0" err="1" smtClean="0"/>
              <a:t>spatio</a:t>
            </a:r>
            <a:r>
              <a:rPr lang="en-US" sz="1200" dirty="0" smtClean="0"/>
              <a:t>-temporal distribution of temperature at the location of the ERT panel. </a:t>
            </a:r>
          </a:p>
          <a:p>
            <a:pPr algn="just"/>
            <a:endParaRPr lang="en-US" sz="1200" dirty="0" smtClean="0"/>
          </a:p>
          <a:p>
            <a:pPr algn="just"/>
            <a:r>
              <a:rPr lang="en-US" sz="1200" dirty="0" smtClean="0"/>
              <a:t>The panel is divided in a grid of 26 x 28 cells (cell size of 0.25 m x 0.25 m) and the temperature distribution is simulated at 6 different time-steps, leading to a total of 4368 dimensions.</a:t>
            </a:r>
          </a:p>
          <a:p>
            <a:pPr algn="just"/>
            <a:endParaRPr lang="en-US" sz="1200" dirty="0" smtClean="0"/>
          </a:p>
          <a:p>
            <a:pPr algn="just"/>
            <a:r>
              <a:rPr lang="en-US" sz="1200" dirty="0" smtClean="0"/>
              <a:t>It is transformed into time-lapse ERT data using a </a:t>
            </a:r>
            <a:r>
              <a:rPr lang="en-US" sz="1200" dirty="0" smtClean="0">
                <a:hlinkClick r:id="rId5" action="ppaction://hlinksldjump"/>
              </a:rPr>
              <a:t>petrophysical relationship and ERT forward model</a:t>
            </a:r>
            <a:r>
              <a:rPr lang="en-US" sz="1200" dirty="0" smtClean="0"/>
              <a:t>.</a:t>
            </a:r>
          </a:p>
          <a:p>
            <a:pPr algn="just"/>
            <a:endParaRPr lang="en-US" sz="1200" dirty="0" smtClean="0"/>
          </a:p>
          <a:p>
            <a:pPr algn="just"/>
            <a:r>
              <a:rPr lang="en-US" sz="1200" dirty="0" smtClean="0"/>
              <a:t>The aim of </a:t>
            </a:r>
            <a:r>
              <a:rPr lang="en-US" sz="1200" dirty="0" smtClean="0">
                <a:hlinkClick r:id="rId6" action="ppaction://hlinksldjump"/>
              </a:rPr>
              <a:t>PFA</a:t>
            </a:r>
            <a:r>
              <a:rPr lang="en-US" sz="1200" dirty="0" smtClean="0"/>
              <a:t> in the hydrogeophysical inversion is to derive the </a:t>
            </a:r>
            <a:r>
              <a:rPr lang="en-US" sz="1200" dirty="0" err="1" smtClean="0"/>
              <a:t>spatio</a:t>
            </a:r>
            <a:r>
              <a:rPr lang="en-US" sz="1200" dirty="0" smtClean="0"/>
              <a:t>-temporal distribution of temperature corresponding to observed field data.</a:t>
            </a:r>
            <a:endParaRPr lang="fr-BE" sz="1200" dirty="0" smtClean="0"/>
          </a:p>
        </p:txBody>
      </p:sp>
      <p:pic>
        <p:nvPicPr>
          <p:cNvPr id="1026" name="Picture 2" descr="C:\Users\ULg\Documents\PostDoc\Stanford 2015\Field\var_fore.png"/>
          <p:cNvPicPr>
            <a:picLocks noChangeAspect="1" noChangeArrowheads="1"/>
          </p:cNvPicPr>
          <p:nvPr/>
        </p:nvPicPr>
        <p:blipFill>
          <a:blip r:embed="rId7" cstate="print"/>
          <a:srcRect/>
          <a:stretch>
            <a:fillRect/>
          </a:stretch>
        </p:blipFill>
        <p:spPr bwMode="auto">
          <a:xfrm>
            <a:off x="6732240" y="1347614"/>
            <a:ext cx="2300684" cy="1760394"/>
          </a:xfrm>
          <a:prstGeom prst="rect">
            <a:avLst/>
          </a:prstGeom>
          <a:noFill/>
        </p:spPr>
      </p:pic>
      <p:sp>
        <p:nvSpPr>
          <p:cNvPr id="9" name="ZoneTexte 8"/>
          <p:cNvSpPr txBox="1"/>
          <p:nvPr/>
        </p:nvSpPr>
        <p:spPr>
          <a:xfrm>
            <a:off x="6732240" y="3219822"/>
            <a:ext cx="2304256" cy="830997"/>
          </a:xfrm>
          <a:prstGeom prst="rect">
            <a:avLst/>
          </a:prstGeom>
          <a:noFill/>
        </p:spPr>
        <p:txBody>
          <a:bodyPr wrap="square" rtlCol="0">
            <a:spAutoFit/>
          </a:bodyPr>
          <a:lstStyle/>
          <a:p>
            <a:pPr algn="just"/>
            <a:r>
              <a:rPr lang="en-US" sz="1200" dirty="0" smtClean="0"/>
              <a:t>The dimension can be reduced using </a:t>
            </a:r>
            <a:r>
              <a:rPr lang="en-US" sz="1200" dirty="0" smtClean="0">
                <a:hlinkClick r:id="rId6" action="ppaction://hlinksldjump"/>
              </a:rPr>
              <a:t>PCA</a:t>
            </a:r>
            <a:r>
              <a:rPr lang="en-US" sz="1200" dirty="0" smtClean="0"/>
              <a:t>. In this case, the 8 first dimensions represent about 90% of the total variance</a:t>
            </a:r>
            <a:endParaRPr lang="fr-BE" sz="1200" dirty="0" smtClean="0"/>
          </a:p>
        </p:txBody>
      </p:sp>
      <p:sp>
        <p:nvSpPr>
          <p:cNvPr id="10" name="Flèche droite 9">
            <a:hlinkClick r:id="rId5"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droite 10">
            <a:hlinkClick r:id="rId8"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err="1" smtClean="0"/>
              <a:t>Petrophysics</a:t>
            </a:r>
            <a:r>
              <a:rPr lang="en-US" sz="2800" dirty="0" smtClean="0"/>
              <a:t> and ERT data</a:t>
            </a:r>
            <a:endParaRPr lang="en-US" sz="2800" dirty="0"/>
          </a:p>
        </p:txBody>
      </p:sp>
      <p:grpSp>
        <p:nvGrpSpPr>
          <p:cNvPr id="3" name="Groupe 2"/>
          <p:cNvGrpSpPr/>
          <p:nvPr/>
        </p:nvGrpSpPr>
        <p:grpSpPr>
          <a:xfrm>
            <a:off x="7596336" y="0"/>
            <a:ext cx="1547664" cy="369332"/>
            <a:chOff x="7596336" y="0"/>
            <a:chExt cx="1547664" cy="369332"/>
          </a:xfrm>
        </p:grpSpPr>
        <p:sp>
          <p:nvSpPr>
            <p:cNvPr id="4" name="ZoneTexte 3">
              <a:hlinkClick r:id="rId3"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3"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C:\Users\ULg\Documents\PostDoc\Stanford 2015\Field\OK1_mean.png"/>
          <p:cNvPicPr>
            <a:picLocks noChangeAspect="1" noChangeArrowheads="1"/>
          </p:cNvPicPr>
          <p:nvPr/>
        </p:nvPicPr>
        <p:blipFill>
          <a:blip r:embed="rId4" cstate="print"/>
          <a:srcRect b="-2135"/>
          <a:stretch>
            <a:fillRect/>
          </a:stretch>
        </p:blipFill>
        <p:spPr bwMode="auto">
          <a:xfrm>
            <a:off x="0" y="1131590"/>
            <a:ext cx="2376264" cy="1952917"/>
          </a:xfrm>
          <a:prstGeom prst="rect">
            <a:avLst/>
          </a:prstGeom>
          <a:noFill/>
        </p:spPr>
      </p:pic>
      <p:sp>
        <p:nvSpPr>
          <p:cNvPr id="9" name="ZoneTexte 8"/>
          <p:cNvSpPr txBox="1"/>
          <p:nvPr/>
        </p:nvSpPr>
        <p:spPr>
          <a:xfrm>
            <a:off x="6660232" y="1419622"/>
            <a:ext cx="2304256" cy="1015663"/>
          </a:xfrm>
          <a:prstGeom prst="rect">
            <a:avLst/>
          </a:prstGeom>
          <a:noFill/>
        </p:spPr>
        <p:txBody>
          <a:bodyPr wrap="square" rtlCol="0">
            <a:spAutoFit/>
          </a:bodyPr>
          <a:lstStyle/>
          <a:p>
            <a:pPr algn="just"/>
            <a:r>
              <a:rPr lang="en-US" sz="1200" dirty="0" smtClean="0"/>
              <a:t>The dimension of the data can also be reduced using </a:t>
            </a:r>
            <a:r>
              <a:rPr lang="en-US" sz="1200" dirty="0" smtClean="0">
                <a:hlinkClick r:id="rId5" action="ppaction://hlinksldjump"/>
              </a:rPr>
              <a:t>PCA</a:t>
            </a:r>
            <a:r>
              <a:rPr lang="en-US" sz="1200" dirty="0" smtClean="0"/>
              <a:t>. In this case, the 10 first dimensions represent more than 95% of the total variance</a:t>
            </a:r>
            <a:endParaRPr lang="fr-BE" sz="1200" dirty="0" smtClean="0"/>
          </a:p>
        </p:txBody>
      </p:sp>
      <p:pic>
        <p:nvPicPr>
          <p:cNvPr id="2050" name="Picture 2" descr="C:\Users\ULg\Documents\PostDoc\Stanford 2015\Field\var_data.png"/>
          <p:cNvPicPr>
            <a:picLocks noChangeAspect="1" noChangeArrowheads="1"/>
          </p:cNvPicPr>
          <p:nvPr/>
        </p:nvPicPr>
        <p:blipFill>
          <a:blip r:embed="rId6" cstate="print"/>
          <a:srcRect/>
          <a:stretch>
            <a:fillRect/>
          </a:stretch>
        </p:blipFill>
        <p:spPr bwMode="auto">
          <a:xfrm>
            <a:off x="6669138" y="2982337"/>
            <a:ext cx="2474862" cy="1893669"/>
          </a:xfrm>
          <a:prstGeom prst="rect">
            <a:avLst/>
          </a:prstGeom>
          <a:noFill/>
        </p:spPr>
      </p:pic>
      <p:pic>
        <p:nvPicPr>
          <p:cNvPr id="11" name="Picture 3" descr="C:\Users\ULg\Documents\PostDoc\Stanford 2015\Field\Data_deltaR.tif"/>
          <p:cNvPicPr>
            <a:picLocks noChangeAspect="1" noChangeArrowheads="1"/>
          </p:cNvPicPr>
          <p:nvPr/>
        </p:nvPicPr>
        <p:blipFill>
          <a:blip r:embed="rId7" cstate="print"/>
          <a:srcRect/>
          <a:stretch>
            <a:fillRect/>
          </a:stretch>
        </p:blipFill>
        <p:spPr bwMode="auto">
          <a:xfrm>
            <a:off x="4572000" y="1131590"/>
            <a:ext cx="2027733" cy="1759440"/>
          </a:xfrm>
          <a:prstGeom prst="rect">
            <a:avLst/>
          </a:prstGeom>
          <a:noFill/>
        </p:spPr>
      </p:pic>
      <p:pic>
        <p:nvPicPr>
          <p:cNvPr id="12" name="Image 11" descr="Figure3.eps"/>
          <p:cNvPicPr>
            <a:picLocks noChangeAspect="1"/>
          </p:cNvPicPr>
          <p:nvPr/>
        </p:nvPicPr>
        <p:blipFill>
          <a:blip r:embed="rId8" cstate="print"/>
          <a:stretch>
            <a:fillRect/>
          </a:stretch>
        </p:blipFill>
        <p:spPr>
          <a:xfrm>
            <a:off x="2267744" y="3363838"/>
            <a:ext cx="2253704" cy="1489225"/>
          </a:xfrm>
          <a:prstGeom prst="rect">
            <a:avLst/>
          </a:prstGeom>
        </p:spPr>
      </p:pic>
      <p:sp>
        <p:nvSpPr>
          <p:cNvPr id="13" name="ZoneTexte 12"/>
          <p:cNvSpPr txBox="1"/>
          <p:nvPr/>
        </p:nvSpPr>
        <p:spPr>
          <a:xfrm>
            <a:off x="3491880" y="4371950"/>
            <a:ext cx="1368152" cy="276999"/>
          </a:xfrm>
          <a:prstGeom prst="rect">
            <a:avLst/>
          </a:prstGeom>
          <a:noFill/>
        </p:spPr>
        <p:txBody>
          <a:bodyPr wrap="square" rtlCol="0">
            <a:spAutoFit/>
          </a:bodyPr>
          <a:lstStyle/>
          <a:p>
            <a:r>
              <a:rPr lang="fr-BE" sz="1200" dirty="0" err="1" smtClean="0"/>
              <a:t>m</a:t>
            </a:r>
            <a:r>
              <a:rPr lang="fr-BE" sz="1200" baseline="-25000" dirty="0" err="1" smtClean="0"/>
              <a:t>f</a:t>
            </a:r>
            <a:r>
              <a:rPr lang="fr-BE" sz="1200" dirty="0" smtClean="0"/>
              <a:t> = 0.0194 °C</a:t>
            </a:r>
            <a:r>
              <a:rPr lang="fr-BE" sz="1200" baseline="30000" dirty="0" smtClean="0"/>
              <a:t>-1</a:t>
            </a:r>
            <a:r>
              <a:rPr lang="fr-BE" sz="1200" dirty="0" smtClean="0"/>
              <a:t> </a:t>
            </a:r>
            <a:endParaRPr lang="fr-BE" sz="1200" dirty="0"/>
          </a:p>
        </p:txBody>
      </p:sp>
      <p:graphicFrame>
        <p:nvGraphicFramePr>
          <p:cNvPr id="14" name="Object 3"/>
          <p:cNvGraphicFramePr>
            <a:graphicFrameLocks noChangeAspect="1"/>
          </p:cNvGraphicFramePr>
          <p:nvPr>
            <p:extLst>
              <p:ext uri="{D42A27DB-BD31-4B8C-83A1-F6EECF244321}">
                <p14:modId xmlns:p14="http://schemas.microsoft.com/office/powerpoint/2010/main" val="1005420211"/>
              </p:ext>
            </p:extLst>
          </p:nvPr>
        </p:nvGraphicFramePr>
        <p:xfrm>
          <a:off x="3527585" y="4011910"/>
          <a:ext cx="1188431" cy="407462"/>
        </p:xfrm>
        <a:graphic>
          <a:graphicData uri="http://schemas.openxmlformats.org/presentationml/2006/ole">
            <mc:AlternateContent xmlns:mc="http://schemas.openxmlformats.org/markup-compatibility/2006">
              <mc:Choice xmlns:v="urn:schemas-microsoft-com:vml" Requires="v">
                <p:oleObj spid="_x0000_s2054" name="Equation" r:id="rId9" imgW="1346200" imgH="457200" progId="Equation.DSMT4">
                  <p:embed/>
                </p:oleObj>
              </mc:Choice>
              <mc:Fallback>
                <p:oleObj name="Equation" r:id="rId9" imgW="1346200" imgH="45720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7585" y="4011910"/>
                        <a:ext cx="1188431" cy="407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Connecteur droit avec flèche 15"/>
          <p:cNvCxnSpPr/>
          <p:nvPr/>
        </p:nvCxnSpPr>
        <p:spPr>
          <a:xfrm>
            <a:off x="1979712" y="2931790"/>
            <a:ext cx="36004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4211960" y="2931790"/>
            <a:ext cx="36004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251520" y="3435846"/>
            <a:ext cx="1872208" cy="1015663"/>
          </a:xfrm>
          <a:prstGeom prst="rect">
            <a:avLst/>
          </a:prstGeom>
          <a:noFill/>
        </p:spPr>
        <p:txBody>
          <a:bodyPr wrap="square" rtlCol="0">
            <a:spAutoFit/>
          </a:bodyPr>
          <a:lstStyle/>
          <a:p>
            <a:r>
              <a:rPr lang="en-US" sz="1200" dirty="0" smtClean="0"/>
              <a:t>The </a:t>
            </a:r>
            <a:r>
              <a:rPr lang="en-US" sz="1200" dirty="0" smtClean="0">
                <a:hlinkClick r:id="rId11" action="ppaction://hlinksldjump"/>
              </a:rPr>
              <a:t>temperature distribution </a:t>
            </a:r>
            <a:r>
              <a:rPr lang="en-US" sz="1200" dirty="0" smtClean="0"/>
              <a:t>is transformed into a resistivity distribution using a petrophysical relationship</a:t>
            </a:r>
            <a:endParaRPr lang="en-US" sz="1200" dirty="0"/>
          </a:p>
        </p:txBody>
      </p:sp>
      <p:sp>
        <p:nvSpPr>
          <p:cNvPr id="22" name="ZoneTexte 21"/>
          <p:cNvSpPr txBox="1"/>
          <p:nvPr/>
        </p:nvSpPr>
        <p:spPr>
          <a:xfrm>
            <a:off x="2483768" y="1203598"/>
            <a:ext cx="1872208" cy="1384995"/>
          </a:xfrm>
          <a:prstGeom prst="rect">
            <a:avLst/>
          </a:prstGeom>
          <a:noFill/>
        </p:spPr>
        <p:txBody>
          <a:bodyPr wrap="square" rtlCol="0">
            <a:spAutoFit/>
          </a:bodyPr>
          <a:lstStyle/>
          <a:p>
            <a:r>
              <a:rPr lang="en-US" sz="1200" dirty="0" smtClean="0"/>
              <a:t>The petrophysical relationship relates the change in water electrical conductivity due to the change in temperature induced by the </a:t>
            </a:r>
            <a:r>
              <a:rPr lang="en-US" sz="1200" dirty="0" smtClean="0">
                <a:hlinkClick r:id="rId11" action="ppaction://hlinksldjump"/>
              </a:rPr>
              <a:t>heat tracing experiment</a:t>
            </a:r>
            <a:endParaRPr lang="en-US" sz="1200" dirty="0"/>
          </a:p>
        </p:txBody>
      </p:sp>
      <p:sp>
        <p:nvSpPr>
          <p:cNvPr id="23" name="ZoneTexte 22"/>
          <p:cNvSpPr txBox="1"/>
          <p:nvPr/>
        </p:nvSpPr>
        <p:spPr>
          <a:xfrm>
            <a:off x="4788024" y="3291830"/>
            <a:ext cx="1800200" cy="1200329"/>
          </a:xfrm>
          <a:prstGeom prst="rect">
            <a:avLst/>
          </a:prstGeom>
          <a:noFill/>
        </p:spPr>
        <p:txBody>
          <a:bodyPr wrap="square" rtlCol="0">
            <a:spAutoFit/>
          </a:bodyPr>
          <a:lstStyle/>
          <a:p>
            <a:r>
              <a:rPr lang="en-US" sz="1200" dirty="0" smtClean="0"/>
              <a:t>ERT data are then simulated for 410 different electrode configurations for six time-steps (2460 dimensions)</a:t>
            </a:r>
            <a:endParaRPr lang="en-US" sz="1200" dirty="0"/>
          </a:p>
        </p:txBody>
      </p:sp>
      <p:sp>
        <p:nvSpPr>
          <p:cNvPr id="24" name="Flèche droite 23">
            <a:hlinkClick r:id="rId12"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èche droite 24">
            <a:hlinkClick r:id="rId13"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123478"/>
            <a:ext cx="5544616" cy="857250"/>
          </a:xfrm>
        </p:spPr>
        <p:txBody>
          <a:bodyPr>
            <a:noAutofit/>
          </a:bodyPr>
          <a:lstStyle/>
          <a:p>
            <a:r>
              <a:rPr lang="en-US" sz="2400" dirty="0" smtClean="0"/>
              <a:t>Direct relationship between temperature distribution and ERT</a:t>
            </a:r>
            <a:endParaRPr lang="en-US" sz="24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Espace réservé du contenu 5" descr="FigureB3.tif"/>
          <p:cNvPicPr>
            <a:picLocks noChangeAspect="1"/>
          </p:cNvPicPr>
          <p:nvPr/>
        </p:nvPicPr>
        <p:blipFill>
          <a:blip r:embed="rId3" cstate="print"/>
          <a:stretch>
            <a:fillRect/>
          </a:stretch>
        </p:blipFill>
        <p:spPr>
          <a:xfrm>
            <a:off x="179512" y="987574"/>
            <a:ext cx="4032448" cy="2298855"/>
          </a:xfrm>
          <a:prstGeom prst="rect">
            <a:avLst/>
          </a:prstGeom>
        </p:spPr>
      </p:pic>
      <p:pic>
        <p:nvPicPr>
          <p:cNvPr id="7"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3291830"/>
            <a:ext cx="2342517" cy="1737996"/>
          </a:xfrm>
          <a:prstGeom prst="rect">
            <a:avLst/>
          </a:prstGeom>
        </p:spPr>
      </p:pic>
      <p:sp>
        <p:nvSpPr>
          <p:cNvPr id="27" name="ZoneTexte 26"/>
          <p:cNvSpPr txBox="1"/>
          <p:nvPr/>
        </p:nvSpPr>
        <p:spPr>
          <a:xfrm>
            <a:off x="4716017" y="987574"/>
            <a:ext cx="3888431" cy="2308324"/>
          </a:xfrm>
          <a:prstGeom prst="rect">
            <a:avLst/>
          </a:prstGeom>
          <a:noFill/>
        </p:spPr>
        <p:txBody>
          <a:bodyPr wrap="square" rtlCol="0">
            <a:spAutoFit/>
          </a:bodyPr>
          <a:lstStyle/>
          <a:p>
            <a:r>
              <a:rPr lang="en-US" sz="1200" dirty="0" smtClean="0">
                <a:hlinkClick r:id="rId5" action="ppaction://hlinksldjump"/>
              </a:rPr>
              <a:t>Canonical correlation analysis (CCA) </a:t>
            </a:r>
            <a:r>
              <a:rPr lang="en-US" sz="1200" dirty="0" smtClean="0"/>
              <a:t>is used to transform the relation between  the reduced </a:t>
            </a:r>
            <a:r>
              <a:rPr lang="en-US" sz="1200" dirty="0" smtClean="0">
                <a:hlinkClick r:id="rId6" action="ppaction://hlinksldjump"/>
              </a:rPr>
              <a:t>data</a:t>
            </a:r>
            <a:r>
              <a:rPr lang="en-US" sz="1200" dirty="0" smtClean="0"/>
              <a:t> and </a:t>
            </a:r>
            <a:r>
              <a:rPr lang="en-US" sz="1200" dirty="0" smtClean="0">
                <a:hlinkClick r:id="rId7" action="ppaction://hlinksldjump"/>
              </a:rPr>
              <a:t>forecast</a:t>
            </a:r>
            <a:r>
              <a:rPr lang="en-US" sz="1200" dirty="0" smtClean="0"/>
              <a:t> variables into a set of independent linearized relationships. </a:t>
            </a:r>
            <a:endParaRPr lang="fr-BE" sz="1200" dirty="0" smtClean="0"/>
          </a:p>
          <a:p>
            <a:endParaRPr lang="fr-BE" sz="1200" dirty="0" smtClean="0"/>
          </a:p>
          <a:p>
            <a:r>
              <a:rPr lang="fr-BE" sz="1200" dirty="0" smtClean="0"/>
              <a:t>This </a:t>
            </a:r>
            <a:r>
              <a:rPr lang="fr-BE" sz="1200" dirty="0" err="1" smtClean="0"/>
              <a:t>process</a:t>
            </a:r>
            <a:r>
              <a:rPr lang="fr-BE" sz="1200" dirty="0" smtClean="0"/>
              <a:t> </a:t>
            </a:r>
            <a:r>
              <a:rPr lang="fr-BE" sz="1200" dirty="0" err="1" smtClean="0"/>
              <a:t>provides</a:t>
            </a:r>
            <a:r>
              <a:rPr lang="fr-BE" sz="1200" dirty="0" smtClean="0"/>
              <a:t> 8 </a:t>
            </a:r>
            <a:r>
              <a:rPr lang="fr-BE" sz="1200" dirty="0" err="1" smtClean="0"/>
              <a:t>independent</a:t>
            </a:r>
            <a:r>
              <a:rPr lang="fr-BE" sz="1200" dirty="0" smtClean="0"/>
              <a:t> </a:t>
            </a:r>
            <a:r>
              <a:rPr lang="fr-BE" sz="1200" dirty="0" err="1" smtClean="0"/>
              <a:t>linear</a:t>
            </a:r>
            <a:r>
              <a:rPr lang="fr-BE" sz="1200" dirty="0" smtClean="0"/>
              <a:t> </a:t>
            </a:r>
            <a:r>
              <a:rPr lang="fr-BE" sz="1200" dirty="0" err="1" smtClean="0"/>
              <a:t>relationships</a:t>
            </a:r>
            <a:r>
              <a:rPr lang="fr-BE" sz="1200" dirty="0" smtClean="0"/>
              <a:t> in the </a:t>
            </a:r>
            <a:r>
              <a:rPr lang="fr-BE" sz="1200" dirty="0" err="1" smtClean="0"/>
              <a:t>reduced</a:t>
            </a:r>
            <a:r>
              <a:rPr lang="fr-BE" sz="1200" dirty="0" smtClean="0"/>
              <a:t> dimension </a:t>
            </a:r>
            <a:r>
              <a:rPr lang="fr-BE" sz="1200" dirty="0" err="1" smtClean="0"/>
              <a:t>space</a:t>
            </a:r>
            <a:r>
              <a:rPr lang="fr-BE" sz="1200" dirty="0" smtClean="0"/>
              <a:t>. For the first dimensions, the </a:t>
            </a:r>
            <a:r>
              <a:rPr lang="fr-BE" sz="1200" dirty="0" err="1" smtClean="0"/>
              <a:t>correlation</a:t>
            </a:r>
            <a:r>
              <a:rPr lang="fr-BE" sz="1200" dirty="0" smtClean="0"/>
              <a:t> </a:t>
            </a:r>
            <a:r>
              <a:rPr lang="fr-BE" sz="1200" dirty="0" err="1" smtClean="0"/>
              <a:t>is</a:t>
            </a:r>
            <a:r>
              <a:rPr lang="fr-BE" sz="1200" dirty="0" smtClean="0"/>
              <a:t> </a:t>
            </a:r>
            <a:r>
              <a:rPr lang="fr-BE" sz="1200" dirty="0" err="1" smtClean="0"/>
              <a:t>very</a:t>
            </a:r>
            <a:r>
              <a:rPr lang="fr-BE" sz="1200" dirty="0" smtClean="0"/>
              <a:t> </a:t>
            </a:r>
            <a:r>
              <a:rPr lang="fr-BE" sz="1200" dirty="0" err="1" smtClean="0"/>
              <a:t>high</a:t>
            </a:r>
            <a:r>
              <a:rPr lang="fr-BE" sz="1200" dirty="0" smtClean="0"/>
              <a:t> and </a:t>
            </a:r>
            <a:r>
              <a:rPr lang="fr-BE" sz="1200" dirty="0" err="1" smtClean="0"/>
              <a:t>then</a:t>
            </a:r>
            <a:r>
              <a:rPr lang="fr-BE" sz="1200" dirty="0" smtClean="0"/>
              <a:t> </a:t>
            </a:r>
            <a:r>
              <a:rPr lang="fr-BE" sz="1200" dirty="0" err="1" smtClean="0"/>
              <a:t>decreases</a:t>
            </a:r>
            <a:r>
              <a:rPr lang="fr-BE" sz="1200" dirty="0" smtClean="0"/>
              <a:t>. </a:t>
            </a:r>
          </a:p>
          <a:p>
            <a:endParaRPr lang="fr-BE" sz="1200" dirty="0" smtClean="0"/>
          </a:p>
          <a:p>
            <a:r>
              <a:rPr lang="fr-BE" sz="1200" dirty="0" smtClean="0"/>
              <a:t>The black line </a:t>
            </a:r>
            <a:r>
              <a:rPr lang="fr-BE" sz="1200" dirty="0" err="1" smtClean="0"/>
              <a:t>represents</a:t>
            </a:r>
            <a:r>
              <a:rPr lang="fr-BE" sz="1200" dirty="0" smtClean="0"/>
              <a:t> </a:t>
            </a:r>
            <a:r>
              <a:rPr lang="fr-BE" sz="1200" dirty="0" err="1" smtClean="0"/>
              <a:t>where</a:t>
            </a:r>
            <a:r>
              <a:rPr lang="fr-BE" sz="1200" dirty="0" smtClean="0"/>
              <a:t> the </a:t>
            </a:r>
            <a:r>
              <a:rPr lang="fr-BE" sz="1200" dirty="0" err="1" smtClean="0"/>
              <a:t>observed</a:t>
            </a:r>
            <a:r>
              <a:rPr lang="fr-BE" sz="1200" dirty="0" smtClean="0"/>
              <a:t> data lies in the </a:t>
            </a:r>
            <a:r>
              <a:rPr lang="fr-BE" sz="1200" dirty="0" err="1" smtClean="0"/>
              <a:t>reduced</a:t>
            </a:r>
            <a:r>
              <a:rPr lang="fr-BE" sz="1200" dirty="0" smtClean="0"/>
              <a:t> dimension </a:t>
            </a:r>
            <a:r>
              <a:rPr lang="fr-BE" sz="1200" dirty="0" err="1" smtClean="0"/>
              <a:t>space</a:t>
            </a:r>
            <a:r>
              <a:rPr lang="fr-BE" sz="1200" dirty="0" smtClean="0"/>
              <a:t>. If </a:t>
            </a:r>
            <a:r>
              <a:rPr lang="fr-BE" sz="1200" dirty="0" err="1" smtClean="0"/>
              <a:t>it</a:t>
            </a:r>
            <a:r>
              <a:rPr lang="fr-BE" sz="1200" dirty="0" smtClean="0"/>
              <a:t> lies </a:t>
            </a:r>
            <a:r>
              <a:rPr lang="fr-BE" sz="1200" dirty="0" err="1" smtClean="0"/>
              <a:t>outside</a:t>
            </a:r>
            <a:r>
              <a:rPr lang="fr-BE" sz="1200" dirty="0" smtClean="0"/>
              <a:t> of the </a:t>
            </a:r>
            <a:r>
              <a:rPr lang="fr-BE" sz="1200" dirty="0" err="1" smtClean="0"/>
              <a:t>prior</a:t>
            </a:r>
            <a:r>
              <a:rPr lang="fr-BE" sz="1200" dirty="0" smtClean="0"/>
              <a:t> (</a:t>
            </a:r>
            <a:r>
              <a:rPr lang="fr-BE" sz="1200" dirty="0" err="1" smtClean="0"/>
              <a:t>red</a:t>
            </a:r>
            <a:r>
              <a:rPr lang="fr-BE" sz="1200" dirty="0" smtClean="0"/>
              <a:t> point), </a:t>
            </a:r>
            <a:r>
              <a:rPr lang="fr-BE" sz="1200" dirty="0" err="1" smtClean="0"/>
              <a:t>it</a:t>
            </a:r>
            <a:r>
              <a:rPr lang="fr-BE" sz="1200" dirty="0" smtClean="0"/>
              <a:t> </a:t>
            </a:r>
            <a:r>
              <a:rPr lang="fr-BE" sz="1200" dirty="0" err="1" smtClean="0"/>
              <a:t>means</a:t>
            </a:r>
            <a:r>
              <a:rPr lang="fr-BE" sz="1200" dirty="0" smtClean="0"/>
              <a:t> </a:t>
            </a:r>
            <a:r>
              <a:rPr lang="fr-BE" sz="1200" dirty="0" err="1" smtClean="0"/>
              <a:t>that</a:t>
            </a:r>
            <a:r>
              <a:rPr lang="fr-BE" sz="1200" dirty="0" smtClean="0"/>
              <a:t> the </a:t>
            </a:r>
            <a:r>
              <a:rPr lang="fr-BE" sz="1200" dirty="0" err="1" smtClean="0"/>
              <a:t>prior</a:t>
            </a:r>
            <a:r>
              <a:rPr lang="fr-BE" sz="1200" dirty="0" smtClean="0"/>
              <a:t> </a:t>
            </a:r>
            <a:r>
              <a:rPr lang="fr-BE" sz="1200" dirty="0" err="1" smtClean="0"/>
              <a:t>is</a:t>
            </a:r>
            <a:r>
              <a:rPr lang="fr-BE" sz="1200" dirty="0" smtClean="0"/>
              <a:t> not consistent </a:t>
            </a:r>
            <a:r>
              <a:rPr lang="fr-BE" sz="1200" dirty="0" err="1" smtClean="0"/>
              <a:t>with</a:t>
            </a:r>
            <a:r>
              <a:rPr lang="fr-BE" sz="1200" dirty="0" smtClean="0"/>
              <a:t> </a:t>
            </a:r>
            <a:r>
              <a:rPr lang="fr-BE" sz="1200" dirty="0" err="1" smtClean="0"/>
              <a:t>field</a:t>
            </a:r>
            <a:r>
              <a:rPr lang="fr-BE" sz="1200" dirty="0" smtClean="0"/>
              <a:t> observations.</a:t>
            </a:r>
            <a:endParaRPr lang="en-US" sz="1200" dirty="0"/>
          </a:p>
        </p:txBody>
      </p:sp>
      <p:sp>
        <p:nvSpPr>
          <p:cNvPr id="28" name="ZoneTexte 27"/>
          <p:cNvSpPr txBox="1"/>
          <p:nvPr/>
        </p:nvSpPr>
        <p:spPr>
          <a:xfrm>
            <a:off x="251520" y="3651870"/>
            <a:ext cx="5544616" cy="1200329"/>
          </a:xfrm>
          <a:prstGeom prst="rect">
            <a:avLst/>
          </a:prstGeom>
          <a:noFill/>
        </p:spPr>
        <p:txBody>
          <a:bodyPr wrap="square" rtlCol="0">
            <a:spAutoFit/>
          </a:bodyPr>
          <a:lstStyle/>
          <a:p>
            <a:r>
              <a:rPr lang="en-US" sz="1200" dirty="0" smtClean="0"/>
              <a:t>The eight relationships being independent and linear, they can be analytically inverted (Gaussian regression) to derive the mean and standard deviation of the posterior distribution of the forecast in the reduced dimension space. The only condition is that the prior distribution must be Gaussian, what can be ensured through histogram transform. This posterior distribution can be sampled and back-transformed to get the </a:t>
            </a:r>
            <a:r>
              <a:rPr lang="en-US" sz="1200" dirty="0" smtClean="0">
                <a:hlinkClick r:id="rId8" action="ppaction://hlinksldjump"/>
              </a:rPr>
              <a:t>posterior distribution </a:t>
            </a:r>
            <a:r>
              <a:rPr lang="en-US" sz="1200" dirty="0" smtClean="0"/>
              <a:t>of the sought prediction (in high dimension space).</a:t>
            </a:r>
            <a:endParaRPr lang="en-US" sz="1200" dirty="0"/>
          </a:p>
        </p:txBody>
      </p:sp>
      <p:sp>
        <p:nvSpPr>
          <p:cNvPr id="29" name="Flèche droite 28">
            <a:hlinkClick r:id="rId8"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èche droite 29">
            <a:hlinkClick r:id="rId6"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123478"/>
            <a:ext cx="6120680" cy="857250"/>
          </a:xfrm>
        </p:spPr>
        <p:txBody>
          <a:bodyPr>
            <a:noAutofit/>
          </a:bodyPr>
          <a:lstStyle/>
          <a:p>
            <a:r>
              <a:rPr lang="en-US" sz="2400" dirty="0" smtClean="0"/>
              <a:t>Prediction of the temperature distribution during the heat tracing experiment</a:t>
            </a:r>
            <a:endParaRPr lang="en-US" sz="24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Espace réservé du contenu 11" descr="Figure11.tif"/>
          <p:cNvPicPr>
            <a:picLocks noChangeAspect="1"/>
          </p:cNvPicPr>
          <p:nvPr/>
        </p:nvPicPr>
        <p:blipFill>
          <a:blip r:embed="rId3" cstate="print"/>
          <a:stretch>
            <a:fillRect/>
          </a:stretch>
        </p:blipFill>
        <p:spPr>
          <a:xfrm>
            <a:off x="5796136" y="3435846"/>
            <a:ext cx="2376264" cy="1630575"/>
          </a:xfrm>
          <a:prstGeom prst="rect">
            <a:avLst/>
          </a:prstGeom>
        </p:spPr>
      </p:pic>
      <p:pic>
        <p:nvPicPr>
          <p:cNvPr id="7" name="Image 6" descr="Figure12.tif"/>
          <p:cNvPicPr>
            <a:picLocks noChangeAspect="1"/>
          </p:cNvPicPr>
          <p:nvPr/>
        </p:nvPicPr>
        <p:blipFill>
          <a:blip r:embed="rId4" cstate="print"/>
          <a:srcRect l="2751" r="12201"/>
          <a:stretch>
            <a:fillRect/>
          </a:stretch>
        </p:blipFill>
        <p:spPr>
          <a:xfrm>
            <a:off x="179512" y="987574"/>
            <a:ext cx="4464496" cy="2632105"/>
          </a:xfrm>
          <a:prstGeom prst="rect">
            <a:avLst/>
          </a:prstGeom>
        </p:spPr>
      </p:pic>
      <p:sp>
        <p:nvSpPr>
          <p:cNvPr id="8" name="ZoneTexte 7"/>
          <p:cNvSpPr txBox="1"/>
          <p:nvPr/>
        </p:nvSpPr>
        <p:spPr>
          <a:xfrm>
            <a:off x="4788024" y="1059582"/>
            <a:ext cx="4355976" cy="2462213"/>
          </a:xfrm>
          <a:prstGeom prst="rect">
            <a:avLst/>
          </a:prstGeom>
          <a:noFill/>
        </p:spPr>
        <p:txBody>
          <a:bodyPr wrap="square" rtlCol="0">
            <a:spAutoFit/>
          </a:bodyPr>
          <a:lstStyle/>
          <a:p>
            <a:pPr algn="just"/>
            <a:r>
              <a:rPr lang="en-US" sz="1100" dirty="0" smtClean="0"/>
              <a:t>Once the </a:t>
            </a:r>
            <a:r>
              <a:rPr lang="en-US" sz="1100" dirty="0" smtClean="0">
                <a:hlinkClick r:id="rId5" action="ppaction://hlinksldjump"/>
              </a:rPr>
              <a:t>posterior distribution in the low dimension space</a:t>
            </a:r>
            <a:r>
              <a:rPr lang="en-US" sz="1100" dirty="0" smtClean="0"/>
              <a:t> is known, we can randomly </a:t>
            </a:r>
            <a:r>
              <a:rPr lang="en-US" sz="1100" dirty="0" smtClean="0">
                <a:hlinkClick r:id="rId6" action="ppaction://hlinksldjump"/>
              </a:rPr>
              <a:t>draw samples </a:t>
            </a:r>
            <a:r>
              <a:rPr lang="en-US" sz="1100" dirty="0" smtClean="0"/>
              <a:t>from it. Those samples are in the reduced dimensional space, but they can be back-transformed in the original space.</a:t>
            </a:r>
          </a:p>
          <a:p>
            <a:pPr algn="just"/>
            <a:endParaRPr lang="en-US" sz="1100" dirty="0" smtClean="0"/>
          </a:p>
          <a:p>
            <a:pPr algn="just"/>
            <a:r>
              <a:rPr lang="en-US" sz="1100" dirty="0" smtClean="0"/>
              <a:t>This process is very fast since all computations are already done (</a:t>
            </a:r>
            <a:r>
              <a:rPr lang="en-US" sz="1100" dirty="0" smtClean="0">
                <a:hlinkClick r:id="rId7" action="ppaction://hlinksldjump"/>
              </a:rPr>
              <a:t>forward hydrogeological simulations</a:t>
            </a:r>
            <a:r>
              <a:rPr lang="en-US" sz="1100" dirty="0" smtClean="0"/>
              <a:t>). We therefore obtain relatively quickly the posterior distributions of temperature in the aquifer during the experiment. </a:t>
            </a:r>
          </a:p>
          <a:p>
            <a:pPr algn="just"/>
            <a:endParaRPr lang="en-US" sz="1100" dirty="0" smtClean="0"/>
          </a:p>
          <a:p>
            <a:pPr algn="just"/>
            <a:r>
              <a:rPr lang="en-US" sz="1100" dirty="0" smtClean="0"/>
              <a:t>3 samples show a heat plume limited to the bottom part of the aquifer and divided in 2 different parts with a lower temperature in the middle of the section. Most uncertainty is related to the level of temperature change and the small scale temperature distribution. </a:t>
            </a:r>
            <a:endParaRPr lang="en-US" sz="1100" dirty="0"/>
          </a:p>
        </p:txBody>
      </p:sp>
      <p:sp>
        <p:nvSpPr>
          <p:cNvPr id="9" name="ZoneTexte 8"/>
          <p:cNvSpPr txBox="1"/>
          <p:nvPr/>
        </p:nvSpPr>
        <p:spPr>
          <a:xfrm>
            <a:off x="323528" y="3598733"/>
            <a:ext cx="5544616" cy="1277273"/>
          </a:xfrm>
          <a:prstGeom prst="rect">
            <a:avLst/>
          </a:prstGeom>
          <a:noFill/>
        </p:spPr>
        <p:txBody>
          <a:bodyPr wrap="square" rtlCol="0">
            <a:spAutoFit/>
          </a:bodyPr>
          <a:lstStyle/>
          <a:p>
            <a:pPr algn="just"/>
            <a:r>
              <a:rPr lang="en-US" sz="1100" dirty="0" smtClean="0"/>
              <a:t>Direct measurements in the aquifer offer </a:t>
            </a:r>
            <a:r>
              <a:rPr lang="en-US" sz="1100" dirty="0" smtClean="0">
                <a:hlinkClick r:id="rId7" action="ppaction://hlinksldjump"/>
              </a:rPr>
              <a:t>independent measurements </a:t>
            </a:r>
            <a:r>
              <a:rPr lang="en-US" sz="1100" dirty="0" smtClean="0"/>
              <a:t>to validate the proposed predictions. The posterior distribution of temperature changes at those two positions shows that the temporal behavior of the tracer is very well caught by ERT data. The reduction of uncertainty compared to the prior is large but the uncertainty on the temperature variations remains relatively high. The limit of detection of ERT in this experiment was estimated at about 1.5°C (Hermans et al., 2015). The level of uncertainty derived with PFA thus seems relatively coherent with the limitation of the method itself.</a:t>
            </a:r>
            <a:endParaRPr lang="en-US" sz="1100" dirty="0"/>
          </a:p>
        </p:txBody>
      </p:sp>
      <p:sp>
        <p:nvSpPr>
          <p:cNvPr id="10" name="Flèche droite 9">
            <a:hlinkClick r:id="rId8"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èche droite 10">
            <a:hlinkClick r:id="rId5"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538"/>
            <a:ext cx="8229600" cy="857250"/>
          </a:xfrm>
        </p:spPr>
        <p:txBody>
          <a:bodyPr>
            <a:normAutofit/>
          </a:bodyPr>
          <a:lstStyle/>
          <a:p>
            <a:r>
              <a:rPr lang="en-US" sz="2800" dirty="0" smtClean="0"/>
              <a:t>Long-term Heat Storage</a:t>
            </a:r>
            <a:endParaRPr lang="en-US" sz="2800" dirty="0"/>
          </a:p>
        </p:txBody>
      </p:sp>
      <p:grpSp>
        <p:nvGrpSpPr>
          <p:cNvPr id="3" name="Groupe 2"/>
          <p:cNvGrpSpPr/>
          <p:nvPr/>
        </p:nvGrpSpPr>
        <p:grpSpPr>
          <a:xfrm>
            <a:off x="7596336" y="0"/>
            <a:ext cx="1547664" cy="369332"/>
            <a:chOff x="7596336" y="0"/>
            <a:chExt cx="1547664" cy="369332"/>
          </a:xfrm>
        </p:grpSpPr>
        <p:sp>
          <p:nvSpPr>
            <p:cNvPr id="4" name="ZoneTexte 3">
              <a:hlinkClick r:id="rId2" action="ppaction://hlinksldjump"/>
            </p:cNvPr>
            <p:cNvSpPr txBox="1"/>
            <p:nvPr/>
          </p:nvSpPr>
          <p:spPr>
            <a:xfrm>
              <a:off x="7907764" y="0"/>
              <a:ext cx="1236236" cy="369332"/>
            </a:xfrm>
            <a:prstGeom prst="rect">
              <a:avLst/>
            </a:prstGeom>
            <a:noFill/>
          </p:spPr>
          <p:txBody>
            <a:bodyPr wrap="none" rtlCol="0">
              <a:spAutoFit/>
            </a:bodyPr>
            <a:lstStyle/>
            <a:p>
              <a:r>
                <a:rPr lang="en-US" dirty="0" smtClean="0"/>
                <a:t>Home slide</a:t>
              </a:r>
              <a:endParaRPr lang="en-US" dirty="0"/>
            </a:p>
          </p:txBody>
        </p:sp>
        <p:sp>
          <p:nvSpPr>
            <p:cNvPr id="5" name="Multiplier 4">
              <a:hlinkClick r:id="rId2" action="ppaction://hlinksldjump"/>
            </p:cNvPr>
            <p:cNvSpPr/>
            <p:nvPr/>
          </p:nvSpPr>
          <p:spPr>
            <a:xfrm>
              <a:off x="7596336" y="0"/>
              <a:ext cx="360040" cy="339502"/>
            </a:xfrm>
            <a:prstGeom prst="mathMultiply">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ZoneTexte 6"/>
          <p:cNvSpPr txBox="1"/>
          <p:nvPr/>
        </p:nvSpPr>
        <p:spPr>
          <a:xfrm>
            <a:off x="4499992" y="1131590"/>
            <a:ext cx="4248472" cy="461665"/>
          </a:xfrm>
          <a:prstGeom prst="rect">
            <a:avLst/>
          </a:prstGeom>
          <a:noFill/>
        </p:spPr>
        <p:txBody>
          <a:bodyPr wrap="square" rtlCol="0">
            <a:spAutoFit/>
          </a:bodyPr>
          <a:lstStyle/>
          <a:p>
            <a:pPr algn="just"/>
            <a:endParaRPr lang="fr-BE" sz="1200" dirty="0" smtClean="0"/>
          </a:p>
          <a:p>
            <a:pPr algn="just"/>
            <a:endParaRPr lang="en-US" sz="1200" dirty="0"/>
          </a:p>
        </p:txBody>
      </p:sp>
      <p:sp>
        <p:nvSpPr>
          <p:cNvPr id="9" name="ZoneTexte 8"/>
          <p:cNvSpPr txBox="1"/>
          <p:nvPr/>
        </p:nvSpPr>
        <p:spPr>
          <a:xfrm>
            <a:off x="107504" y="3716327"/>
            <a:ext cx="4320480" cy="938719"/>
          </a:xfrm>
          <a:prstGeom prst="rect">
            <a:avLst/>
          </a:prstGeom>
          <a:noFill/>
        </p:spPr>
        <p:txBody>
          <a:bodyPr wrap="square" rtlCol="0">
            <a:spAutoFit/>
          </a:bodyPr>
          <a:lstStyle/>
          <a:p>
            <a:pPr algn="just"/>
            <a:r>
              <a:rPr lang="en-US" sz="1100" dirty="0" smtClean="0"/>
              <a:t>The thermal energy recovery corresponding to the simulated ATES system can be estimated using the temperature of the extracted water. The simulation is limited in time to avoid considering changing boundary conditions with time. Similarly, a rate of 3 m³/h allows to reduce the size of the investigated zone. </a:t>
            </a:r>
          </a:p>
        </p:txBody>
      </p:sp>
      <p:pic>
        <p:nvPicPr>
          <p:cNvPr id="10" name="Image 9" descr="Heat_storage_plan.tif"/>
          <p:cNvPicPr>
            <a:picLocks noChangeAspect="1"/>
          </p:cNvPicPr>
          <p:nvPr/>
        </p:nvPicPr>
        <p:blipFill>
          <a:blip r:embed="rId3" cstate="print"/>
          <a:stretch>
            <a:fillRect/>
          </a:stretch>
        </p:blipFill>
        <p:spPr>
          <a:xfrm>
            <a:off x="4572000" y="3579862"/>
            <a:ext cx="4043310" cy="1368152"/>
          </a:xfrm>
          <a:prstGeom prst="rect">
            <a:avLst/>
          </a:prstGeom>
        </p:spPr>
      </p:pic>
      <p:grpSp>
        <p:nvGrpSpPr>
          <p:cNvPr id="23" name="Groupe 22"/>
          <p:cNvGrpSpPr/>
          <p:nvPr/>
        </p:nvGrpSpPr>
        <p:grpSpPr>
          <a:xfrm>
            <a:off x="539552" y="1120600"/>
            <a:ext cx="3240360" cy="2315246"/>
            <a:chOff x="539552" y="915566"/>
            <a:chExt cx="3240360" cy="2315246"/>
          </a:xfrm>
        </p:grpSpPr>
        <p:pic>
          <p:nvPicPr>
            <p:cNvPr id="12" name="Espace réservé du contenu 3" descr="PremierSlide.jpg"/>
            <p:cNvPicPr>
              <a:picLocks noChangeAspect="1"/>
            </p:cNvPicPr>
            <p:nvPr/>
          </p:nvPicPr>
          <p:blipFill>
            <a:blip r:embed="rId4" cstate="print"/>
            <a:srcRect r="50787"/>
            <a:stretch>
              <a:fillRect/>
            </a:stretch>
          </p:blipFill>
          <p:spPr>
            <a:xfrm>
              <a:off x="683568" y="915566"/>
              <a:ext cx="2843808" cy="2315246"/>
            </a:xfrm>
            <a:prstGeom prst="rect">
              <a:avLst/>
            </a:prstGeom>
          </p:spPr>
        </p:pic>
        <p:sp>
          <p:nvSpPr>
            <p:cNvPr id="13" name="ZoneTexte 12"/>
            <p:cNvSpPr txBox="1"/>
            <p:nvPr/>
          </p:nvSpPr>
          <p:spPr>
            <a:xfrm>
              <a:off x="1979712" y="987574"/>
              <a:ext cx="1008112" cy="261610"/>
            </a:xfrm>
            <a:prstGeom prst="rect">
              <a:avLst/>
            </a:prstGeom>
            <a:solidFill>
              <a:schemeClr val="bg1"/>
            </a:solidFill>
          </p:spPr>
          <p:txBody>
            <a:bodyPr wrap="square" rtlCol="0">
              <a:spAutoFit/>
            </a:bodyPr>
            <a:lstStyle/>
            <a:p>
              <a:r>
                <a:rPr lang="fr-BE" sz="1100" dirty="0" err="1" smtClean="0"/>
                <a:t>Summer</a:t>
              </a:r>
              <a:endParaRPr lang="fr-BE" sz="1100" dirty="0"/>
            </a:p>
          </p:txBody>
        </p:sp>
        <p:sp>
          <p:nvSpPr>
            <p:cNvPr id="15" name="ZoneTexte 14"/>
            <p:cNvSpPr txBox="1"/>
            <p:nvPr/>
          </p:nvSpPr>
          <p:spPr>
            <a:xfrm>
              <a:off x="539552" y="2355726"/>
              <a:ext cx="864096" cy="246221"/>
            </a:xfrm>
            <a:prstGeom prst="rect">
              <a:avLst/>
            </a:prstGeom>
            <a:solidFill>
              <a:schemeClr val="bg1"/>
            </a:solidFill>
          </p:spPr>
          <p:txBody>
            <a:bodyPr wrap="square" rtlCol="0">
              <a:spAutoFit/>
            </a:bodyPr>
            <a:lstStyle/>
            <a:p>
              <a:r>
                <a:rPr lang="fr-BE" sz="1000" dirty="0" smtClean="0">
                  <a:solidFill>
                    <a:schemeClr val="accent1"/>
                  </a:solidFill>
                </a:rPr>
                <a:t>Water table</a:t>
              </a:r>
              <a:endParaRPr lang="fr-BE" sz="1000" dirty="0">
                <a:solidFill>
                  <a:schemeClr val="accent1"/>
                </a:solidFill>
              </a:endParaRPr>
            </a:p>
          </p:txBody>
        </p:sp>
        <p:sp>
          <p:nvSpPr>
            <p:cNvPr id="17" name="ZoneTexte 16"/>
            <p:cNvSpPr txBox="1"/>
            <p:nvPr/>
          </p:nvSpPr>
          <p:spPr>
            <a:xfrm>
              <a:off x="1187624" y="2757577"/>
              <a:ext cx="1152128" cy="246221"/>
            </a:xfrm>
            <a:prstGeom prst="rect">
              <a:avLst/>
            </a:prstGeom>
            <a:solidFill>
              <a:schemeClr val="bg1"/>
            </a:solidFill>
          </p:spPr>
          <p:txBody>
            <a:bodyPr wrap="square" rtlCol="0">
              <a:spAutoFit/>
            </a:bodyPr>
            <a:lstStyle/>
            <a:p>
              <a:r>
                <a:rPr lang="fr-BE" sz="1000" dirty="0" smtClean="0">
                  <a:solidFill>
                    <a:srgbClr val="C00000"/>
                  </a:solidFill>
                </a:rPr>
                <a:t>Warm </a:t>
              </a:r>
              <a:r>
                <a:rPr lang="fr-BE" sz="1000" dirty="0" err="1" smtClean="0">
                  <a:solidFill>
                    <a:srgbClr val="C00000"/>
                  </a:solidFill>
                </a:rPr>
                <a:t>well</a:t>
              </a:r>
              <a:endParaRPr lang="fr-BE" sz="1000" dirty="0">
                <a:solidFill>
                  <a:srgbClr val="C00000"/>
                </a:solidFill>
              </a:endParaRPr>
            </a:p>
          </p:txBody>
        </p:sp>
        <p:sp>
          <p:nvSpPr>
            <p:cNvPr id="19" name="ZoneTexte 18"/>
            <p:cNvSpPr txBox="1"/>
            <p:nvPr/>
          </p:nvSpPr>
          <p:spPr>
            <a:xfrm>
              <a:off x="2627784" y="2757577"/>
              <a:ext cx="1152128" cy="246221"/>
            </a:xfrm>
            <a:prstGeom prst="rect">
              <a:avLst/>
            </a:prstGeom>
            <a:solidFill>
              <a:schemeClr val="bg1"/>
            </a:solidFill>
          </p:spPr>
          <p:txBody>
            <a:bodyPr wrap="square" rtlCol="0">
              <a:spAutoFit/>
            </a:bodyPr>
            <a:lstStyle/>
            <a:p>
              <a:r>
                <a:rPr lang="fr-BE" sz="1000" dirty="0" smtClean="0">
                  <a:solidFill>
                    <a:schemeClr val="tx2">
                      <a:lumMod val="40000"/>
                      <a:lumOff val="60000"/>
                    </a:schemeClr>
                  </a:solidFill>
                </a:rPr>
                <a:t>Cold </a:t>
              </a:r>
              <a:r>
                <a:rPr lang="fr-BE" sz="1000" dirty="0" err="1" smtClean="0">
                  <a:solidFill>
                    <a:schemeClr val="tx2">
                      <a:lumMod val="40000"/>
                      <a:lumOff val="60000"/>
                    </a:schemeClr>
                  </a:solidFill>
                </a:rPr>
                <a:t>well</a:t>
              </a:r>
              <a:endParaRPr lang="fr-BE" sz="1000" dirty="0">
                <a:solidFill>
                  <a:schemeClr val="tx2">
                    <a:lumMod val="40000"/>
                    <a:lumOff val="60000"/>
                  </a:schemeClr>
                </a:solidFill>
              </a:endParaRPr>
            </a:p>
          </p:txBody>
        </p:sp>
        <p:sp>
          <p:nvSpPr>
            <p:cNvPr id="21" name="ZoneTexte 20"/>
            <p:cNvSpPr txBox="1"/>
            <p:nvPr/>
          </p:nvSpPr>
          <p:spPr>
            <a:xfrm>
              <a:off x="2195736" y="1707654"/>
              <a:ext cx="822661" cy="261610"/>
            </a:xfrm>
            <a:prstGeom prst="rect">
              <a:avLst/>
            </a:prstGeom>
            <a:noFill/>
          </p:spPr>
          <p:txBody>
            <a:bodyPr wrap="none" rtlCol="0">
              <a:spAutoFit/>
            </a:bodyPr>
            <a:lstStyle/>
            <a:p>
              <a:r>
                <a:rPr lang="fr-BE" sz="1100" dirty="0" err="1" smtClean="0"/>
                <a:t>Heat</a:t>
              </a:r>
              <a:r>
                <a:rPr lang="fr-BE" sz="1100" dirty="0" smtClean="0"/>
                <a:t> </a:t>
              </a:r>
              <a:r>
                <a:rPr lang="fr-BE" sz="1100" dirty="0" err="1" smtClean="0"/>
                <a:t>pump</a:t>
              </a:r>
              <a:endParaRPr lang="fr-BE" sz="1100" dirty="0"/>
            </a:p>
          </p:txBody>
        </p:sp>
      </p:grpSp>
      <p:sp>
        <p:nvSpPr>
          <p:cNvPr id="24" name="ZoneTexte 23"/>
          <p:cNvSpPr txBox="1"/>
          <p:nvPr/>
        </p:nvSpPr>
        <p:spPr>
          <a:xfrm>
            <a:off x="4427984" y="843558"/>
            <a:ext cx="4608512" cy="2292935"/>
          </a:xfrm>
          <a:prstGeom prst="rect">
            <a:avLst/>
          </a:prstGeom>
          <a:noFill/>
        </p:spPr>
        <p:txBody>
          <a:bodyPr wrap="square" rtlCol="0">
            <a:spAutoFit/>
          </a:bodyPr>
          <a:lstStyle/>
          <a:p>
            <a:pPr algn="just"/>
            <a:r>
              <a:rPr lang="en-US" sz="1100" dirty="0" smtClean="0"/>
              <a:t>The final objective of the study is to assess the ability of an alluvial aquifer to store thermal energy and restore it in a later stage. This corresponds to the theoretical concept of an Aquifer Thermal Energy Storage (ATES) system. </a:t>
            </a:r>
          </a:p>
          <a:p>
            <a:pPr algn="just"/>
            <a:endParaRPr lang="en-US" sz="1100" dirty="0" smtClean="0"/>
          </a:p>
          <a:p>
            <a:pPr algn="just"/>
            <a:r>
              <a:rPr lang="en-US" sz="1100" dirty="0" smtClean="0"/>
              <a:t>The process is simulated through a heat storage scenario for all models of the </a:t>
            </a:r>
            <a:r>
              <a:rPr lang="en-US" sz="1100" dirty="0" smtClean="0">
                <a:hlinkClick r:id="rId5" action="ppaction://hlinksldjump"/>
              </a:rPr>
              <a:t>prior</a:t>
            </a:r>
            <a:r>
              <a:rPr lang="en-US" sz="1100" dirty="0" smtClean="0"/>
              <a:t>. During 30 days, heated water is continuously injected in a well at a rate of 3 m³/h. The temperature of the injected water is 10°C above the background temperature. At the end of the 30-day period, water is extracted from the well at the same rate of 3 m³/h. The change in temperature of the pumped water compared to the initial value in the aquifer (i.e., before injection) is recorded for another 30-day period. The aim is to be able to predict the thermal energy that can be recovered during the pumping phase using the </a:t>
            </a:r>
            <a:r>
              <a:rPr lang="en-US" sz="1100" dirty="0" smtClean="0">
                <a:hlinkClick r:id="rId6" action="ppaction://hlinksldjump"/>
              </a:rPr>
              <a:t>heat tracing experiment </a:t>
            </a:r>
            <a:r>
              <a:rPr lang="en-US" sz="1100" dirty="0" smtClean="0"/>
              <a:t>through </a:t>
            </a:r>
            <a:r>
              <a:rPr lang="en-US" sz="1100" dirty="0" smtClean="0">
                <a:hlinkClick r:id="rId7" action="ppaction://hlinksldjump"/>
              </a:rPr>
              <a:t>PFA</a:t>
            </a:r>
            <a:r>
              <a:rPr lang="en-US" sz="1100" dirty="0" smtClean="0"/>
              <a:t>.</a:t>
            </a:r>
            <a:endParaRPr lang="fr-BE" sz="1100" dirty="0"/>
          </a:p>
        </p:txBody>
      </p:sp>
      <p:sp>
        <p:nvSpPr>
          <p:cNvPr id="25" name="Flèche droite 24">
            <a:hlinkClick r:id="rId8" action="ppaction://hlinksldjump"/>
          </p:cNvPr>
          <p:cNvSpPr/>
          <p:nvPr/>
        </p:nvSpPr>
        <p:spPr>
          <a:xfrm>
            <a:off x="8460432" y="339502"/>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èche droite 25">
            <a:hlinkClick r:id="rId9" action="ppaction://hlinksldjump"/>
          </p:cNvPr>
          <p:cNvSpPr/>
          <p:nvPr/>
        </p:nvSpPr>
        <p:spPr>
          <a:xfrm flipH="1">
            <a:off x="8460432" y="627534"/>
            <a:ext cx="432048" cy="216024"/>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2750</Words>
  <Application>Microsoft Office PowerPoint</Application>
  <PresentationFormat>Affichage à l'écran (16:9)</PresentationFormat>
  <Paragraphs>317</Paragraphs>
  <Slides>23</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5" baseType="lpstr">
      <vt:lpstr>Thème Office</vt:lpstr>
      <vt:lpstr>Equation</vt:lpstr>
      <vt:lpstr> The Prediction-Focused Approach: An opportunity for hydrogeophysical data integration and interpretation Hermans T.1, Nguyen F.1, Klepikova M.1, Dassargues A.1, Caers J.3 1University of Liege 2ETH Zürich 3Stanford University </vt:lpstr>
      <vt:lpstr>The prediction-focused approach</vt:lpstr>
      <vt:lpstr>Definition of the prior</vt:lpstr>
      <vt:lpstr>Heat tracing experiment</vt:lpstr>
      <vt:lpstr>Spatio-temporal distribution of temperature</vt:lpstr>
      <vt:lpstr>Petrophysics and ERT data</vt:lpstr>
      <vt:lpstr>Direct relationship between temperature distribution and ERT</vt:lpstr>
      <vt:lpstr>Prediction of the temperature distribution during the heat tracing experiment</vt:lpstr>
      <vt:lpstr>Long-term Heat Storage</vt:lpstr>
      <vt:lpstr>Heat storage capacity of the aquifer</vt:lpstr>
      <vt:lpstr>Direct relationship between ERT and heat storage capacity</vt:lpstr>
      <vt:lpstr>Prediction of the heat storage capacity using the heat tracing experiment</vt:lpstr>
      <vt:lpstr>The Prediction-Focused Approach: An opportunity for hydrogeophysical data integration and interpretation </vt:lpstr>
      <vt:lpstr>Regularized deterministic solutions lack geological realism   Quantitative interpretation is difficult  Hydrogeological integration is complex</vt:lpstr>
      <vt:lpstr>Changing the paradigm</vt:lpstr>
      <vt:lpstr>Determination of a statistical relationship using a training data set</vt:lpstr>
      <vt:lpstr>An example of geophysical “inversion” a heat tracing experiment</vt:lpstr>
      <vt:lpstr>Building the prior</vt:lpstr>
      <vt:lpstr>Dimension reduction and sampling</vt:lpstr>
      <vt:lpstr>Results (back-transformation) and Validation</vt:lpstr>
      <vt:lpstr>An example of geophysical “integration” : predicting heat storage</vt:lpstr>
      <vt:lpstr>Dimension reduction and prediction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Prediction-Focused Approach: An opportunity for hydrogeophysical data integration and interpretation </dc:title>
  <dc:creator>Thomas Hermans</dc:creator>
  <cp:lastModifiedBy>Thomas</cp:lastModifiedBy>
  <cp:revision>74</cp:revision>
  <dcterms:created xsi:type="dcterms:W3CDTF">2017-04-20T09:46:18Z</dcterms:created>
  <dcterms:modified xsi:type="dcterms:W3CDTF">2017-04-26T19:07:50Z</dcterms:modified>
</cp:coreProperties>
</file>