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2" r:id="rId6"/>
    <p:sldId id="259" r:id="rId7"/>
    <p:sldId id="260" r:id="rId8"/>
    <p:sldId id="261" r:id="rId9"/>
    <p:sldId id="263" r:id="rId10"/>
    <p:sldId id="264"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370386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5057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249570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389035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60926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255759-C6AF-B24F-A88C-0920EFDC5927}" type="datetimeFigureOut">
              <a:rPr lang="fr-FR" smtClean="0"/>
              <a:t>2/04/17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141907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255759-C6AF-B24F-A88C-0920EFDC5927}" type="datetimeFigureOut">
              <a:rPr lang="fr-FR" smtClean="0"/>
              <a:t>2/04/17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125488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E255759-C6AF-B24F-A88C-0920EFDC5927}" type="datetimeFigureOut">
              <a:rPr lang="fr-FR" smtClean="0"/>
              <a:t>2/04/17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246429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255759-C6AF-B24F-A88C-0920EFDC5927}" type="datetimeFigureOut">
              <a:rPr lang="fr-FR" smtClean="0"/>
              <a:t>2/04/17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258089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255759-C6AF-B24F-A88C-0920EFDC5927}" type="datetimeFigureOut">
              <a:rPr lang="fr-FR" smtClean="0"/>
              <a:t>2/04/17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125248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255759-C6AF-B24F-A88C-0920EFDC5927}" type="datetimeFigureOut">
              <a:rPr lang="fr-FR" smtClean="0"/>
              <a:t>2/04/17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0F9F4C-1237-5546-881C-E2203667F720}" type="slidenum">
              <a:rPr lang="fr-FR" smtClean="0"/>
              <a:t>‹#›</a:t>
            </a:fld>
            <a:endParaRPr lang="fr-FR"/>
          </a:p>
        </p:txBody>
      </p:sp>
    </p:spTree>
    <p:extLst>
      <p:ext uri="{BB962C8B-B14F-4D97-AF65-F5344CB8AC3E}">
        <p14:creationId xmlns:p14="http://schemas.microsoft.com/office/powerpoint/2010/main" val="361658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55759-C6AF-B24F-A88C-0920EFDC5927}" type="datetimeFigureOut">
              <a:rPr lang="fr-FR" smtClean="0"/>
              <a:t>2/04/17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F9F4C-1237-5546-881C-E2203667F720}" type="slidenum">
              <a:rPr lang="fr-FR" smtClean="0"/>
              <a:t>‹#›</a:t>
            </a:fld>
            <a:endParaRPr lang="fr-FR"/>
          </a:p>
        </p:txBody>
      </p:sp>
    </p:spTree>
    <p:extLst>
      <p:ext uri="{BB962C8B-B14F-4D97-AF65-F5344CB8AC3E}">
        <p14:creationId xmlns:p14="http://schemas.microsoft.com/office/powerpoint/2010/main" val="342757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47463"/>
            <a:ext cx="7772400" cy="2101099"/>
          </a:xfrm>
        </p:spPr>
        <p:txBody>
          <a:bodyPr>
            <a:noAutofit/>
          </a:bodyPr>
          <a:lstStyle/>
          <a:p>
            <a:r>
              <a:rPr lang="fr-FR" sz="3200" b="1" dirty="0" smtClean="0"/>
              <a:t>Le </a:t>
            </a:r>
            <a:r>
              <a:rPr lang="fr-FR" sz="3200" b="1" dirty="0"/>
              <a:t>patriotisme économique : </a:t>
            </a:r>
            <a:r>
              <a:rPr lang="fr-BE" sz="3200" dirty="0"/>
              <a:t/>
            </a:r>
            <a:br>
              <a:rPr lang="fr-BE" sz="3200" dirty="0"/>
            </a:br>
            <a:r>
              <a:rPr lang="fr-FR" sz="3200" b="1" dirty="0" smtClean="0"/>
              <a:t>nationalisme </a:t>
            </a:r>
            <a:r>
              <a:rPr lang="fr-FR" sz="3200" b="1" dirty="0"/>
              <a:t>banal </a:t>
            </a:r>
            <a:r>
              <a:rPr lang="fr-FR" sz="3200" b="1" dirty="0" smtClean="0"/>
              <a:t/>
            </a:r>
            <a:br>
              <a:rPr lang="fr-FR" sz="3200" b="1" dirty="0" smtClean="0"/>
            </a:br>
            <a:r>
              <a:rPr lang="fr-FR" sz="3200" b="1" dirty="0" smtClean="0"/>
              <a:t>et </a:t>
            </a:r>
            <a:r>
              <a:rPr lang="fr-FR" sz="3200" b="1" dirty="0"/>
              <a:t>communauté </a:t>
            </a:r>
            <a:r>
              <a:rPr lang="fr-FR" sz="3200" b="1" dirty="0" smtClean="0"/>
              <a:t>imaginaire</a:t>
            </a:r>
            <a:r>
              <a:rPr lang="fr-BE" sz="3200" dirty="0"/>
              <a:t/>
            </a:r>
            <a:br>
              <a:rPr lang="fr-BE" sz="3200" dirty="0"/>
            </a:br>
            <a:endParaRPr lang="fr-FR" sz="3200" dirty="0"/>
          </a:p>
        </p:txBody>
      </p:sp>
      <p:sp>
        <p:nvSpPr>
          <p:cNvPr id="3" name="Sous-titre 2"/>
          <p:cNvSpPr>
            <a:spLocks noGrp="1"/>
          </p:cNvSpPr>
          <p:nvPr>
            <p:ph type="subTitle" idx="1"/>
          </p:nvPr>
        </p:nvSpPr>
        <p:spPr>
          <a:xfrm>
            <a:off x="1371600" y="3717777"/>
            <a:ext cx="6400800" cy="2922205"/>
          </a:xfrm>
        </p:spPr>
        <p:txBody>
          <a:bodyPr>
            <a:normAutofit fontScale="92500" lnSpcReduction="20000"/>
          </a:bodyPr>
          <a:lstStyle/>
          <a:p>
            <a:r>
              <a:rPr lang="fr-FR" sz="2400" b="1" dirty="0" smtClean="0">
                <a:solidFill>
                  <a:schemeClr val="tx1"/>
                </a:solidFill>
              </a:rPr>
              <a:t>Frédéric Claisse</a:t>
            </a:r>
          </a:p>
          <a:p>
            <a:r>
              <a:rPr lang="fr-FR" sz="2400" b="1" dirty="0" smtClean="0">
                <a:solidFill>
                  <a:schemeClr val="tx1"/>
                </a:solidFill>
              </a:rPr>
              <a:t>Chercheur post-doctorant PDR (F.R.S-FNRS)</a:t>
            </a:r>
          </a:p>
          <a:p>
            <a:r>
              <a:rPr lang="fr-FR" sz="2400" b="1" dirty="0" smtClean="0">
                <a:solidFill>
                  <a:schemeClr val="tx1"/>
                </a:solidFill>
              </a:rPr>
              <a:t>Université de Liège</a:t>
            </a:r>
          </a:p>
          <a:p>
            <a:endParaRPr lang="fr-FR" sz="2400" dirty="0"/>
          </a:p>
          <a:p>
            <a:r>
              <a:rPr lang="fr-FR" sz="2400" dirty="0"/>
              <a:t>Septième Congrès triennal </a:t>
            </a:r>
            <a:r>
              <a:rPr lang="fr-FR" sz="2400" dirty="0" smtClean="0"/>
              <a:t>de l’ABSP</a:t>
            </a:r>
            <a:endParaRPr lang="fr-BE" sz="2400" dirty="0"/>
          </a:p>
          <a:p>
            <a:r>
              <a:rPr lang="fr-FR" sz="2400" dirty="0"/>
              <a:t>Mons (UCL-Mons &amp; </a:t>
            </a:r>
            <a:r>
              <a:rPr lang="fr-FR" sz="2400" dirty="0" err="1" smtClean="0"/>
              <a:t>UMons</a:t>
            </a:r>
            <a:r>
              <a:rPr lang="fr-FR" sz="2400" dirty="0" smtClean="0"/>
              <a:t>)</a:t>
            </a:r>
          </a:p>
          <a:p>
            <a:endParaRPr lang="fr-FR" sz="2400" dirty="0" smtClean="0"/>
          </a:p>
          <a:p>
            <a:r>
              <a:rPr lang="fr-FR" sz="2400" dirty="0" smtClean="0"/>
              <a:t>3-4 avril 2017</a:t>
            </a:r>
            <a:endParaRPr lang="fr-BE" sz="2400" dirty="0"/>
          </a:p>
          <a:p>
            <a:endParaRPr lang="fr-FR" sz="2400" dirty="0"/>
          </a:p>
        </p:txBody>
      </p:sp>
      <p:pic>
        <p:nvPicPr>
          <p:cNvPr id="4" name="Image 3" descr="uliege-logo-couleurs-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215" y="5235616"/>
            <a:ext cx="2240972" cy="1086919"/>
          </a:xfrm>
          <a:prstGeom prst="rect">
            <a:avLst/>
          </a:prstGeom>
        </p:spPr>
      </p:pic>
      <p:pic>
        <p:nvPicPr>
          <p:cNvPr id="5" name="Image 4" descr="ABSP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23" y="5436042"/>
            <a:ext cx="1351901" cy="886493"/>
          </a:xfrm>
          <a:prstGeom prst="rect">
            <a:avLst/>
          </a:prstGeom>
        </p:spPr>
      </p:pic>
    </p:spTree>
    <p:extLst>
      <p:ext uri="{BB962C8B-B14F-4D97-AF65-F5344CB8AC3E}">
        <p14:creationId xmlns:p14="http://schemas.microsoft.com/office/powerpoint/2010/main" val="1494756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Espace réservé du contenu 3" descr="feux de signalisation flandre.jpg"/>
          <p:cNvPicPr>
            <a:picLocks noGrp="1" noChangeAspect="1"/>
          </p:cNvPicPr>
          <p:nvPr>
            <p:ph idx="1"/>
          </p:nvPr>
        </p:nvPicPr>
        <p:blipFill>
          <a:blip r:embed="rId2">
            <a:extLst>
              <a:ext uri="{28A0092B-C50C-407E-A947-70E740481C1C}">
                <a14:useLocalDpi xmlns:a14="http://schemas.microsoft.com/office/drawing/2010/main" val="0"/>
              </a:ext>
            </a:extLst>
          </a:blip>
          <a:srcRect t="3228" b="3228"/>
          <a:stretch>
            <a:fillRect/>
          </a:stretch>
        </p:blipFill>
        <p:spPr>
          <a:xfrm>
            <a:off x="457200" y="352425"/>
            <a:ext cx="8229600" cy="5773738"/>
          </a:xfrm>
        </p:spPr>
      </p:pic>
    </p:spTree>
    <p:extLst>
      <p:ext uri="{BB962C8B-B14F-4D97-AF65-F5344CB8AC3E}">
        <p14:creationId xmlns:p14="http://schemas.microsoft.com/office/powerpoint/2010/main" val="139715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BIBL-PH-BLOG-BB-Les feux changent de couleur-Compo-10-BI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287"/>
            <a:ext cx="9144000" cy="3457575"/>
          </a:xfrm>
          <a:prstGeom prst="rect">
            <a:avLst/>
          </a:prstGeom>
        </p:spPr>
      </p:pic>
    </p:spTree>
    <p:extLst>
      <p:ext uri="{BB962C8B-B14F-4D97-AF65-F5344CB8AC3E}">
        <p14:creationId xmlns:p14="http://schemas.microsoft.com/office/powerpoint/2010/main" val="355806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4022"/>
          </a:xfrm>
        </p:spPr>
        <p:txBody>
          <a:bodyPr>
            <a:noAutofit/>
          </a:bodyPr>
          <a:lstStyle/>
          <a:p>
            <a:r>
              <a:rPr lang="fr-FR" sz="3200" dirty="0" smtClean="0"/>
              <a:t>Communautés imaginées:</a:t>
            </a:r>
            <a:br>
              <a:rPr lang="fr-FR" sz="3200" dirty="0" smtClean="0"/>
            </a:br>
            <a:r>
              <a:rPr lang="fr-FR" sz="3200" dirty="0" smtClean="0"/>
              <a:t>les cartes</a:t>
            </a:r>
            <a:endParaRPr lang="fr-FR" sz="3200" dirty="0"/>
          </a:p>
        </p:txBody>
      </p:sp>
      <p:sp>
        <p:nvSpPr>
          <p:cNvPr id="3" name="Espace réservé du contenu 2"/>
          <p:cNvSpPr>
            <a:spLocks noGrp="1"/>
          </p:cNvSpPr>
          <p:nvPr>
            <p:ph idx="1"/>
          </p:nvPr>
        </p:nvSpPr>
        <p:spPr>
          <a:xfrm>
            <a:off x="457200" y="1600200"/>
            <a:ext cx="8229600" cy="5070381"/>
          </a:xfrm>
        </p:spPr>
        <p:txBody>
          <a:bodyPr>
            <a:normAutofit fontScale="55000" lnSpcReduction="20000"/>
          </a:bodyPr>
          <a:lstStyle/>
          <a:p>
            <a:pPr marL="0" indent="0">
              <a:buNone/>
            </a:pPr>
            <a:endParaRPr lang="fr-FR" dirty="0" smtClean="0"/>
          </a:p>
          <a:p>
            <a:pPr marL="0" indent="0" algn="just">
              <a:lnSpc>
                <a:spcPct val="120000"/>
              </a:lnSpc>
              <a:buNone/>
            </a:pPr>
            <a:r>
              <a:rPr lang="fr-FR" dirty="0" smtClean="0"/>
              <a:t>«</a:t>
            </a:r>
            <a:r>
              <a:rPr lang="fr-FR" dirty="0"/>
              <a:t> Le second avatar fut la carte considérée comme un logo. Ses origines étaient relativement récentes, puisqu’elles résidaient dans une pratique des États impériaux qui, sur les cartes, marquaient leurs colonies aux couleurs impériales. Sur les cartes impériales de Londres, les colonies britanniques étaient généralement rose-rouge, les françaises violet, les hollandaises brun-jaune, et ainsi de suite. Ainsi colorée, chaque colonie apparaissait comme une pièce détachable d’un puzzle. Cet effet de "puzzle" se normalisant, chaque "pièce" pouvait être entièrement détachée de son contexte géographique. (…) Signe pur, non plus compas pour le monde. Sous cette forme, la carte entrait dans une série reproductible à l’infini, susceptible d’être transférée aux affiches, aux sceaux officiels, aux en-têtes de lettres, aux couvertures de revues et de manuels, aux nappes et aux murs des hôtels. Aussitôt reconnaissable, partout visible, le logo-carte pénétra profondément l’imagination populaire, formant un puissant emblème pour les tout jeunes nationalismes anticoloniaux. »</a:t>
            </a:r>
            <a:r>
              <a:rPr lang="fr-BE" dirty="0" smtClean="0">
                <a:effectLst/>
              </a:rPr>
              <a:t> </a:t>
            </a:r>
          </a:p>
          <a:p>
            <a:pPr marL="0" indent="0" algn="r">
              <a:buNone/>
            </a:pPr>
            <a:endParaRPr lang="fr-FR" dirty="0" smtClean="0"/>
          </a:p>
          <a:p>
            <a:pPr marL="0" indent="0" algn="r">
              <a:buNone/>
            </a:pPr>
            <a:r>
              <a:rPr lang="fr-FR" dirty="0" smtClean="0"/>
              <a:t>B</a:t>
            </a:r>
            <a:r>
              <a:rPr lang="fr-FR" dirty="0"/>
              <a:t>. </a:t>
            </a:r>
            <a:r>
              <a:rPr lang="fr-FR" dirty="0" smtClean="0"/>
              <a:t>Anderson</a:t>
            </a:r>
            <a:r>
              <a:rPr lang="fr-FR" dirty="0"/>
              <a:t> </a:t>
            </a:r>
            <a:r>
              <a:rPr lang="fr-FR" dirty="0" smtClean="0"/>
              <a:t>(1983), </a:t>
            </a:r>
            <a:r>
              <a:rPr lang="fr-FR" i="1" dirty="0" smtClean="0"/>
              <a:t>L’imaginaire national</a:t>
            </a:r>
            <a:r>
              <a:rPr lang="fr-FR" dirty="0" smtClean="0"/>
              <a:t>, </a:t>
            </a:r>
            <a:r>
              <a:rPr lang="fr-FR" dirty="0"/>
              <a:t>p. </a:t>
            </a:r>
            <a:r>
              <a:rPr lang="fr-FR" dirty="0" smtClean="0"/>
              <a:t>178</a:t>
            </a:r>
            <a:r>
              <a:rPr lang="fr-FR" dirty="0"/>
              <a:t>.</a:t>
            </a:r>
            <a:endParaRPr lang="fr-BE" dirty="0"/>
          </a:p>
          <a:p>
            <a:pPr marL="0" indent="0">
              <a:buNone/>
            </a:pPr>
            <a:endParaRPr lang="fr-FR" dirty="0"/>
          </a:p>
        </p:txBody>
      </p:sp>
    </p:spTree>
    <p:extLst>
      <p:ext uri="{BB962C8B-B14F-4D97-AF65-F5344CB8AC3E}">
        <p14:creationId xmlns:p14="http://schemas.microsoft.com/office/powerpoint/2010/main" val="259363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t>Enrichissement</a:t>
            </a:r>
            <a:r>
              <a:rPr lang="fr-FR" sz="3200" dirty="0" smtClean="0"/>
              <a:t> et mise en récit</a:t>
            </a:r>
            <a:endParaRPr lang="fr-FR" sz="3200" i="1" dirty="0"/>
          </a:p>
        </p:txBody>
      </p:sp>
      <p:sp>
        <p:nvSpPr>
          <p:cNvPr id="3" name="Espace réservé du contenu 2"/>
          <p:cNvSpPr>
            <a:spLocks noGrp="1"/>
          </p:cNvSpPr>
          <p:nvPr>
            <p:ph idx="1"/>
          </p:nvPr>
        </p:nvSpPr>
        <p:spPr/>
        <p:txBody>
          <a:bodyPr>
            <a:normAutofit fontScale="62500" lnSpcReduction="20000"/>
          </a:bodyPr>
          <a:lstStyle/>
          <a:p>
            <a:pPr marL="0" indent="0">
              <a:buNone/>
            </a:pPr>
            <a:endParaRPr lang="fr-FR" dirty="0" smtClean="0"/>
          </a:p>
          <a:p>
            <a:pPr marL="0" indent="0" algn="just">
              <a:lnSpc>
                <a:spcPct val="120000"/>
              </a:lnSpc>
              <a:buNone/>
            </a:pPr>
            <a:r>
              <a:rPr lang="fr-FR" dirty="0" smtClean="0"/>
              <a:t>«</a:t>
            </a:r>
            <a:r>
              <a:rPr lang="fr-FR" dirty="0"/>
              <a:t> Le tourisme haut de gamme bénéficie de la transformation d’un nombre toujours croissant de bâtiments en monuments historiques et d’espaces en "lieux de mémoire". Cette transformation appelée </a:t>
            </a:r>
            <a:r>
              <a:rPr lang="fr-FR" i="1" dirty="0"/>
              <a:t>mise en tourisme</a:t>
            </a:r>
            <a:r>
              <a:rPr lang="fr-FR" dirty="0"/>
              <a:t> se traduit par le passage de lieux "</a:t>
            </a:r>
            <a:r>
              <a:rPr lang="fr-FR" dirty="0" smtClean="0"/>
              <a:t>bruts" </a:t>
            </a:r>
            <a:r>
              <a:rPr lang="fr-FR" dirty="0"/>
              <a:t>à des lieux dotés d’un </a:t>
            </a:r>
            <a:r>
              <a:rPr lang="fr-FR" i="1" dirty="0"/>
              <a:t>récit</a:t>
            </a:r>
            <a:r>
              <a:rPr lang="fr-FR" dirty="0"/>
              <a:t>, élaboré en général par des historiens professionnels, et qui donne à vivre une "expérience" aux visiteurs, dès lors qu’il est mis en scène, en recourant notamment aux moyens numériques, et produisant une "réalité augmentée". L’efficacité de ces récits permet par exemple de mettre en tourisme des espaces souvent peu attractifs en tant que tels car avec peu de monuments et faiblement ensoleillés, mais qui sont autant d’anciennes scènes de guerre, notamment de la Première Guerre mondiale </a:t>
            </a:r>
            <a:r>
              <a:rPr lang="fr-FR" dirty="0" smtClean="0"/>
              <a:t>»</a:t>
            </a:r>
          </a:p>
          <a:p>
            <a:pPr marL="0" indent="0">
              <a:buNone/>
            </a:pPr>
            <a:endParaRPr lang="fr-BE" dirty="0"/>
          </a:p>
          <a:p>
            <a:pPr marL="0" indent="0" algn="r">
              <a:buNone/>
            </a:pPr>
            <a:r>
              <a:rPr lang="fr-FR" dirty="0" smtClean="0"/>
              <a:t>L</a:t>
            </a:r>
            <a:r>
              <a:rPr lang="fr-FR" dirty="0"/>
              <a:t>. </a:t>
            </a:r>
            <a:r>
              <a:rPr lang="fr-FR" dirty="0" smtClean="0"/>
              <a:t>Boltanski</a:t>
            </a:r>
            <a:r>
              <a:rPr lang="fr-FR" dirty="0"/>
              <a:t> </a:t>
            </a:r>
            <a:r>
              <a:rPr lang="fr-FR" dirty="0" smtClean="0"/>
              <a:t>et A. </a:t>
            </a:r>
            <a:r>
              <a:rPr lang="fr-FR" dirty="0" err="1" smtClean="0"/>
              <a:t>Esquerre</a:t>
            </a:r>
            <a:r>
              <a:rPr lang="fr-FR" dirty="0" smtClean="0"/>
              <a:t> (2017), </a:t>
            </a:r>
            <a:r>
              <a:rPr lang="fr-FR" i="1" dirty="0" smtClean="0"/>
              <a:t>Enrichissement</a:t>
            </a:r>
            <a:r>
              <a:rPr lang="fr-FR" dirty="0" smtClean="0"/>
              <a:t>, </a:t>
            </a:r>
            <a:r>
              <a:rPr lang="fr-FR" dirty="0"/>
              <a:t>p. </a:t>
            </a:r>
            <a:r>
              <a:rPr lang="fr-FR" dirty="0" smtClean="0"/>
              <a:t>44</a:t>
            </a:r>
            <a:endParaRPr lang="fr-BE" dirty="0"/>
          </a:p>
          <a:p>
            <a:endParaRPr lang="fr-FR" dirty="0"/>
          </a:p>
        </p:txBody>
      </p:sp>
    </p:spTree>
    <p:extLst>
      <p:ext uri="{BB962C8B-B14F-4D97-AF65-F5344CB8AC3E}">
        <p14:creationId xmlns:p14="http://schemas.microsoft.com/office/powerpoint/2010/main" val="374444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r 19"/>
          <p:cNvGrpSpPr/>
          <p:nvPr/>
        </p:nvGrpSpPr>
        <p:grpSpPr>
          <a:xfrm>
            <a:off x="-251253" y="0"/>
            <a:ext cx="10220777" cy="7297860"/>
            <a:chOff x="-114300" y="-143510"/>
            <a:chExt cx="6515100" cy="4558592"/>
          </a:xfrm>
        </p:grpSpPr>
        <p:grpSp>
          <p:nvGrpSpPr>
            <p:cNvPr id="21" name="Grouper 20"/>
            <p:cNvGrpSpPr/>
            <p:nvPr/>
          </p:nvGrpSpPr>
          <p:grpSpPr>
            <a:xfrm>
              <a:off x="-114300" y="-143510"/>
              <a:ext cx="6515100" cy="4558592"/>
              <a:chOff x="-114300" y="-143510"/>
              <a:chExt cx="6515100" cy="4558592"/>
            </a:xfrm>
          </p:grpSpPr>
          <p:grpSp>
            <p:nvGrpSpPr>
              <p:cNvPr id="23" name="Grouper 22"/>
              <p:cNvGrpSpPr/>
              <p:nvPr/>
            </p:nvGrpSpPr>
            <p:grpSpPr>
              <a:xfrm>
                <a:off x="-114300" y="-143510"/>
                <a:ext cx="6515100" cy="4558592"/>
                <a:chOff x="-114300" y="-143510"/>
                <a:chExt cx="6515100" cy="4558592"/>
              </a:xfrm>
            </p:grpSpPr>
            <p:sp>
              <p:nvSpPr>
                <p:cNvPr id="30" name="Zone de texte 1"/>
                <p:cNvSpPr txBox="1"/>
                <p:nvPr/>
              </p:nvSpPr>
              <p:spPr>
                <a:xfrm>
                  <a:off x="-114300" y="1828800"/>
                  <a:ext cx="1600200" cy="6572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fr-BE" sz="1100" b="1" dirty="0">
                      <a:effectLst/>
                      <a:ea typeface="ＭＳ 明朝"/>
                      <a:cs typeface="Times New Roman"/>
                    </a:rPr>
                    <a:t> </a:t>
                  </a:r>
                  <a:r>
                    <a:rPr lang="fr-FR" sz="1400" b="1" dirty="0">
                      <a:effectLst/>
                      <a:ea typeface="ＭＳ 明朝"/>
                      <a:cs typeface="Times New Roman"/>
                    </a:rPr>
                    <a:t>Faible intensité </a:t>
                  </a:r>
                  <a:endParaRPr lang="fr-BE" sz="1200" dirty="0">
                    <a:effectLst/>
                    <a:ea typeface="ＭＳ 明朝"/>
                    <a:cs typeface="Times New Roman"/>
                  </a:endParaRPr>
                </a:p>
                <a:p>
                  <a:pPr algn="r">
                    <a:spcAft>
                      <a:spcPts val="0"/>
                    </a:spcAft>
                  </a:pPr>
                  <a:r>
                    <a:rPr lang="fr-FR" sz="1200" dirty="0">
                      <a:effectLst/>
                      <a:ea typeface="ＭＳ 明朝"/>
                      <a:cs typeface="Times New Roman"/>
                    </a:rPr>
                    <a:t>« </a:t>
                  </a:r>
                  <a:r>
                    <a:rPr lang="fr-FR" sz="1200" i="1" dirty="0">
                      <a:effectLst/>
                      <a:ea typeface="ＭＳ 明朝"/>
                      <a:cs typeface="Times New Roman"/>
                    </a:rPr>
                    <a:t>Banal </a:t>
                  </a:r>
                  <a:r>
                    <a:rPr lang="fr-FR" sz="1200" i="1" dirty="0" err="1">
                      <a:effectLst/>
                      <a:ea typeface="ＭＳ 明朝"/>
                      <a:cs typeface="Times New Roman"/>
                    </a:rPr>
                    <a:t>nationalism</a:t>
                  </a:r>
                  <a:r>
                    <a:rPr lang="fr-FR" sz="1200" dirty="0">
                      <a:effectLst/>
                      <a:ea typeface="ＭＳ 明朝"/>
                      <a:cs typeface="Times New Roman"/>
                    </a:rPr>
                    <a:t> »</a:t>
                  </a:r>
                  <a:endParaRPr lang="fr-BE" sz="1200" dirty="0">
                    <a:effectLst/>
                    <a:ea typeface="ＭＳ 明朝"/>
                    <a:cs typeface="Times New Roman"/>
                  </a:endParaRPr>
                </a:p>
                <a:p>
                  <a:pPr indent="449580">
                    <a:spcAft>
                      <a:spcPts val="0"/>
                    </a:spcAft>
                  </a:pPr>
                  <a:r>
                    <a:rPr lang="fr-FR" sz="1200" dirty="0" smtClean="0">
                      <a:effectLst/>
                      <a:ea typeface="ＭＳ 明朝"/>
                      <a:cs typeface="Times New Roman"/>
                    </a:rPr>
                    <a:t>			</a:t>
                  </a:r>
                  <a:r>
                    <a:rPr lang="fr-FR" sz="1200" dirty="0" err="1" smtClean="0">
                      <a:effectLst/>
                      <a:ea typeface="ＭＳ 明朝"/>
                      <a:cs typeface="Times New Roman"/>
                    </a:rPr>
                    <a:t>mindless</a:t>
                  </a:r>
                  <a:endParaRPr lang="fr-BE" sz="1200" dirty="0">
                    <a:effectLst/>
                    <a:ea typeface="ＭＳ 明朝"/>
                    <a:cs typeface="Times New Roman"/>
                  </a:endParaRPr>
                </a:p>
              </p:txBody>
            </p:sp>
            <p:sp>
              <p:nvSpPr>
                <p:cNvPr id="31" name="Zone de texte 2"/>
                <p:cNvSpPr txBox="1"/>
                <p:nvPr/>
              </p:nvSpPr>
              <p:spPr>
                <a:xfrm>
                  <a:off x="1257300" y="-143510"/>
                  <a:ext cx="3429000" cy="9144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a:effectLst/>
                      <a:ea typeface="ＭＳ 明朝"/>
                      <a:cs typeface="Times New Roman"/>
                    </a:rPr>
                    <a:t>Identité narrative +</a:t>
                  </a:r>
                  <a:endParaRPr lang="fr-BE" sz="1200">
                    <a:effectLst/>
                    <a:ea typeface="ＭＳ 明朝"/>
                    <a:cs typeface="Times New Roman"/>
                  </a:endParaRPr>
                </a:p>
                <a:p>
                  <a:pPr algn="ctr">
                    <a:spcAft>
                      <a:spcPts val="0"/>
                    </a:spcAft>
                  </a:pPr>
                  <a:r>
                    <a:rPr lang="fr-FR" sz="1200">
                      <a:effectLst/>
                      <a:ea typeface="ＭＳ 明朝"/>
                      <a:cs typeface="Times New Roman"/>
                    </a:rPr>
                    <a:t>le passé comme gisement/ressource</a:t>
                  </a:r>
                  <a:endParaRPr lang="fr-BE" sz="1200">
                    <a:effectLst/>
                    <a:ea typeface="ＭＳ 明朝"/>
                    <a:cs typeface="Times New Roman"/>
                  </a:endParaRPr>
                </a:p>
                <a:p>
                  <a:pPr algn="ctr">
                    <a:spcAft>
                      <a:spcPts val="0"/>
                    </a:spcAft>
                  </a:pPr>
                  <a:r>
                    <a:rPr lang="fr-FR" sz="1200">
                      <a:effectLst/>
                      <a:ea typeface="ＭＳ 明朝"/>
                      <a:cs typeface="Times New Roman"/>
                    </a:rPr>
                    <a:t>recours à l’imaginaire et au </a:t>
                  </a:r>
                  <a:r>
                    <a:rPr lang="fr-FR" sz="1200" i="1">
                      <a:effectLst/>
                      <a:ea typeface="ＭＳ 明朝"/>
                      <a:cs typeface="Times New Roman"/>
                    </a:rPr>
                    <a:t>storytelling</a:t>
                  </a:r>
                  <a:endParaRPr lang="fr-BE" sz="1200">
                    <a:effectLst/>
                    <a:ea typeface="ＭＳ 明朝"/>
                    <a:cs typeface="Times New Roman"/>
                  </a:endParaRPr>
                </a:p>
                <a:p>
                  <a:pPr>
                    <a:spcAft>
                      <a:spcPts val="0"/>
                    </a:spcAft>
                  </a:pPr>
                  <a:r>
                    <a:rPr lang="fr-FR" sz="1200">
                      <a:effectLst/>
                      <a:ea typeface="ＭＳ 明朝"/>
                      <a:cs typeface="Times New Roman"/>
                    </a:rPr>
                    <a:t> </a:t>
                  </a:r>
                  <a:endParaRPr lang="fr-BE" sz="1200">
                    <a:effectLst/>
                    <a:ea typeface="ＭＳ 明朝"/>
                    <a:cs typeface="Times New Roman"/>
                  </a:endParaRPr>
                </a:p>
              </p:txBody>
            </p:sp>
            <p:sp>
              <p:nvSpPr>
                <p:cNvPr id="32" name="Zone de texte 3"/>
                <p:cNvSpPr txBox="1"/>
                <p:nvPr/>
              </p:nvSpPr>
              <p:spPr>
                <a:xfrm>
                  <a:off x="1028700" y="3714677"/>
                  <a:ext cx="3886200" cy="7004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400" b="1">
                      <a:effectLst/>
                      <a:ea typeface="ＭＳ 明朝"/>
                      <a:cs typeface="Times New Roman"/>
                    </a:rPr>
                    <a:t>Identité narrative -</a:t>
                  </a:r>
                  <a:endParaRPr lang="fr-BE" sz="1200">
                    <a:effectLst/>
                    <a:ea typeface="ＭＳ 明朝"/>
                    <a:cs typeface="Times New Roman"/>
                  </a:endParaRPr>
                </a:p>
                <a:p>
                  <a:pPr algn="ctr">
                    <a:spcAft>
                      <a:spcPts val="0"/>
                    </a:spcAft>
                  </a:pPr>
                  <a:r>
                    <a:rPr lang="fr-FR" sz="1200">
                      <a:effectLst/>
                      <a:ea typeface="ＭＳ 明朝"/>
                      <a:cs typeface="Times New Roman"/>
                    </a:rPr>
                    <a:t>valeur actuelle de la nation</a:t>
                  </a:r>
                  <a:endParaRPr lang="fr-BE" sz="1200">
                    <a:effectLst/>
                    <a:ea typeface="ＭＳ 明朝"/>
                    <a:cs typeface="Times New Roman"/>
                  </a:endParaRPr>
                </a:p>
                <a:p>
                  <a:pPr algn="ctr">
                    <a:spcAft>
                      <a:spcPts val="0"/>
                    </a:spcAft>
                  </a:pPr>
                  <a:r>
                    <a:rPr lang="fr-FR" sz="1200">
                      <a:effectLst/>
                      <a:ea typeface="ＭＳ 明朝"/>
                      <a:cs typeface="Times New Roman"/>
                    </a:rPr>
                    <a:t>faible recours à l’imaginaire et au </a:t>
                  </a:r>
                  <a:r>
                    <a:rPr lang="fr-FR" sz="1200" i="1">
                      <a:effectLst/>
                      <a:ea typeface="ＭＳ 明朝"/>
                      <a:cs typeface="Times New Roman"/>
                    </a:rPr>
                    <a:t>storytelling</a:t>
                  </a:r>
                  <a:endParaRPr lang="fr-BE" sz="1200">
                    <a:effectLst/>
                    <a:ea typeface="ＭＳ 明朝"/>
                    <a:cs typeface="Times New Roman"/>
                  </a:endParaRPr>
                </a:p>
                <a:p>
                  <a:pPr>
                    <a:spcAft>
                      <a:spcPts val="0"/>
                    </a:spcAft>
                  </a:pPr>
                  <a:r>
                    <a:rPr lang="fr-FR" sz="1200">
                      <a:effectLst/>
                      <a:ea typeface="ＭＳ 明朝"/>
                      <a:cs typeface="Times New Roman"/>
                    </a:rPr>
                    <a:t> </a:t>
                  </a:r>
                  <a:endParaRPr lang="fr-BE" sz="1200">
                    <a:effectLst/>
                    <a:ea typeface="ＭＳ 明朝"/>
                    <a:cs typeface="Times New Roman"/>
                  </a:endParaRPr>
                </a:p>
              </p:txBody>
            </p:sp>
            <p:sp>
              <p:nvSpPr>
                <p:cNvPr id="33" name="Zone de texte 4"/>
                <p:cNvSpPr txBox="1"/>
                <p:nvPr/>
              </p:nvSpPr>
              <p:spPr>
                <a:xfrm>
                  <a:off x="4686300" y="1828800"/>
                  <a:ext cx="1714500" cy="6572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dirty="0">
                      <a:effectLst/>
                      <a:ea typeface="ＭＳ 明朝"/>
                      <a:cs typeface="Times New Roman"/>
                    </a:rPr>
                    <a:t>Forte intensité</a:t>
                  </a:r>
                  <a:endParaRPr lang="fr-BE" sz="1200" dirty="0">
                    <a:effectLst/>
                    <a:ea typeface="ＭＳ 明朝"/>
                    <a:cs typeface="Times New Roman"/>
                  </a:endParaRPr>
                </a:p>
                <a:p>
                  <a:pPr>
                    <a:spcAft>
                      <a:spcPts val="0"/>
                    </a:spcAft>
                  </a:pPr>
                  <a:r>
                    <a:rPr lang="fr-FR" sz="1200" dirty="0">
                      <a:effectLst/>
                      <a:ea typeface="ＭＳ 明朝"/>
                      <a:cs typeface="Times New Roman"/>
                    </a:rPr>
                    <a:t>« </a:t>
                  </a:r>
                  <a:r>
                    <a:rPr lang="fr-FR" sz="1200" i="1" dirty="0">
                      <a:effectLst/>
                      <a:ea typeface="ＭＳ 明朝"/>
                      <a:cs typeface="Times New Roman"/>
                    </a:rPr>
                    <a:t>Hot </a:t>
                  </a:r>
                  <a:r>
                    <a:rPr lang="fr-FR" sz="1200" i="1" dirty="0" err="1">
                      <a:effectLst/>
                      <a:ea typeface="ＭＳ 明朝"/>
                      <a:cs typeface="Times New Roman"/>
                    </a:rPr>
                    <a:t>nationalism</a:t>
                  </a:r>
                  <a:r>
                    <a:rPr lang="fr-FR" sz="1200" dirty="0">
                      <a:effectLst/>
                      <a:ea typeface="ＭＳ 明朝"/>
                      <a:cs typeface="Times New Roman"/>
                    </a:rPr>
                    <a:t> »</a:t>
                  </a:r>
                  <a:endParaRPr lang="fr-BE" sz="1200" dirty="0">
                    <a:effectLst/>
                    <a:ea typeface="ＭＳ 明朝"/>
                    <a:cs typeface="Times New Roman"/>
                  </a:endParaRPr>
                </a:p>
                <a:p>
                  <a:pPr indent="449580">
                    <a:spcAft>
                      <a:spcPts val="0"/>
                    </a:spcAft>
                  </a:pPr>
                  <a:r>
                    <a:rPr lang="fr-FR" sz="1200" dirty="0" err="1">
                      <a:effectLst/>
                      <a:ea typeface="ＭＳ 明朝"/>
                      <a:cs typeface="Times New Roman"/>
                    </a:rPr>
                    <a:t>mindful</a:t>
                  </a:r>
                  <a:endParaRPr lang="fr-BE" sz="1200" dirty="0">
                    <a:effectLst/>
                    <a:ea typeface="ＭＳ 明朝"/>
                    <a:cs typeface="Times New Roman"/>
                  </a:endParaRPr>
                </a:p>
              </p:txBody>
            </p:sp>
            <p:cxnSp>
              <p:nvCxnSpPr>
                <p:cNvPr id="34" name="Connecteur droit 33"/>
                <p:cNvCxnSpPr/>
                <p:nvPr/>
              </p:nvCxnSpPr>
              <p:spPr>
                <a:xfrm>
                  <a:off x="2971800" y="556895"/>
                  <a:ext cx="0" cy="30861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a:xfrm>
                  <a:off x="1485900" y="2057400"/>
                  <a:ext cx="3200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Zone de texte 9"/>
              <p:cNvSpPr txBox="1"/>
              <p:nvPr/>
            </p:nvSpPr>
            <p:spPr>
              <a:xfrm>
                <a:off x="785495" y="3006781"/>
                <a:ext cx="1600200" cy="722321"/>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600" b="1" i="1">
                    <a:effectLst/>
                    <a:ea typeface="ＭＳ 明朝"/>
                    <a:cs typeface="Times New Roman"/>
                  </a:rPr>
                  <a:t>.</a:t>
                </a:r>
                <a:endParaRPr lang="fr-BE" sz="1200">
                  <a:effectLst/>
                  <a:ea typeface="ＭＳ 明朝"/>
                  <a:cs typeface="Times New Roman"/>
                </a:endParaRPr>
              </a:p>
              <a:p>
                <a:pPr algn="r">
                  <a:spcAft>
                    <a:spcPts val="0"/>
                  </a:spcAft>
                </a:pPr>
                <a:r>
                  <a:rPr lang="fr-FR" sz="1100" i="1">
                    <a:effectLst/>
                    <a:ea typeface="ＭＳ 明朝"/>
                    <a:cs typeface="Times New Roman"/>
                  </a:rPr>
                  <a:t>Patriotisme économique</a:t>
                </a:r>
                <a:endParaRPr lang="fr-BE" sz="1200">
                  <a:effectLst/>
                  <a:ea typeface="ＭＳ 明朝"/>
                  <a:cs typeface="Times New Roman"/>
                </a:endParaRPr>
              </a:p>
              <a:p>
                <a:pPr algn="ctr">
                  <a:spcAft>
                    <a:spcPts val="0"/>
                  </a:spcAft>
                </a:pPr>
                <a:r>
                  <a:rPr lang="fr-FR" sz="1100" i="1">
                    <a:effectLst/>
                    <a:ea typeface="ＭＳ 明朝"/>
                    <a:cs typeface="Times New Roman"/>
                  </a:rPr>
                  <a:t>wallon</a:t>
                </a:r>
                <a:endParaRPr lang="fr-BE" sz="1200">
                  <a:effectLst/>
                  <a:ea typeface="ＭＳ 明朝"/>
                  <a:cs typeface="Times New Roman"/>
                </a:endParaRPr>
              </a:p>
            </p:txBody>
          </p:sp>
          <p:sp>
            <p:nvSpPr>
              <p:cNvPr id="25" name="Zone de texte 10"/>
              <p:cNvSpPr txBox="1"/>
              <p:nvPr/>
            </p:nvSpPr>
            <p:spPr>
              <a:xfrm>
                <a:off x="1714500" y="1943100"/>
                <a:ext cx="1714500" cy="571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600" b="1" i="1">
                    <a:effectLst/>
                    <a:ea typeface="ＭＳ 明朝"/>
                    <a:cs typeface="Times New Roman"/>
                  </a:rPr>
                  <a:t>.</a:t>
                </a:r>
                <a:endParaRPr lang="fr-BE" sz="1200">
                  <a:effectLst/>
                  <a:ea typeface="ＭＳ 明朝"/>
                  <a:cs typeface="Times New Roman"/>
                </a:endParaRPr>
              </a:p>
              <a:p>
                <a:pPr algn="ctr">
                  <a:spcAft>
                    <a:spcPts val="0"/>
                  </a:spcAft>
                </a:pPr>
                <a:r>
                  <a:rPr lang="fr-FR" sz="1100" i="1">
                    <a:effectLst/>
                    <a:ea typeface="ＭＳ 明朝"/>
                    <a:cs typeface="Times New Roman"/>
                  </a:rPr>
                  <a:t>Nation-branding</a:t>
                </a:r>
                <a:endParaRPr lang="fr-BE" sz="1200">
                  <a:effectLst/>
                  <a:ea typeface="ＭＳ 明朝"/>
                  <a:cs typeface="Times New Roman"/>
                </a:endParaRPr>
              </a:p>
            </p:txBody>
          </p:sp>
          <p:sp>
            <p:nvSpPr>
              <p:cNvPr id="26" name="Zone de texte 11"/>
              <p:cNvSpPr txBox="1"/>
              <p:nvPr/>
            </p:nvSpPr>
            <p:spPr>
              <a:xfrm>
                <a:off x="-14605" y="571500"/>
                <a:ext cx="2171700" cy="88561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49580" indent="449580" algn="ctr">
                  <a:spcAft>
                    <a:spcPts val="0"/>
                  </a:spcAft>
                </a:pPr>
                <a:r>
                  <a:rPr lang="fr-FR" sz="1600" b="1" i="1" dirty="0">
                    <a:effectLst/>
                    <a:ea typeface="ＭＳ 明朝"/>
                    <a:cs typeface="Times New Roman"/>
                  </a:rPr>
                  <a:t>.</a:t>
                </a:r>
                <a:endParaRPr lang="fr-BE" sz="1200" dirty="0">
                  <a:effectLst/>
                  <a:ea typeface="ＭＳ 明朝"/>
                  <a:cs typeface="Times New Roman"/>
                </a:endParaRPr>
              </a:p>
              <a:p>
                <a:pPr indent="449580" algn="ctr">
                  <a:spcAft>
                    <a:spcPts val="0"/>
                  </a:spcAft>
                </a:pPr>
                <a:r>
                  <a:rPr lang="fr-FR" sz="1100" i="1" dirty="0">
                    <a:effectLst/>
                    <a:ea typeface="ＭＳ 明朝"/>
                    <a:cs typeface="Times New Roman"/>
                  </a:rPr>
                  <a:t>« Petites mythologies </a:t>
                </a:r>
                <a:endParaRPr lang="fr-BE" sz="1200" dirty="0">
                  <a:effectLst/>
                  <a:ea typeface="ＭＳ 明朝"/>
                  <a:cs typeface="Times New Roman"/>
                </a:endParaRPr>
              </a:p>
              <a:p>
                <a:pPr indent="449580" algn="ctr">
                  <a:spcAft>
                    <a:spcPts val="0"/>
                  </a:spcAft>
                </a:pPr>
                <a:r>
                  <a:rPr lang="fr-FR" sz="1100" i="1" dirty="0">
                    <a:effectLst/>
                    <a:ea typeface="ＭＳ 明朝"/>
                    <a:cs typeface="Times New Roman"/>
                  </a:rPr>
                  <a:t>belges »</a:t>
                </a:r>
                <a:endParaRPr lang="fr-BE" sz="1200" dirty="0">
                  <a:effectLst/>
                  <a:ea typeface="ＭＳ 明朝"/>
                  <a:cs typeface="Times New Roman"/>
                </a:endParaRPr>
              </a:p>
            </p:txBody>
          </p:sp>
          <p:sp>
            <p:nvSpPr>
              <p:cNvPr id="27" name="Zone de texte 12"/>
              <p:cNvSpPr txBox="1"/>
              <p:nvPr/>
            </p:nvSpPr>
            <p:spPr>
              <a:xfrm>
                <a:off x="1600200" y="685800"/>
                <a:ext cx="1371600" cy="6569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49580">
                  <a:spcAft>
                    <a:spcPts val="0"/>
                  </a:spcAft>
                </a:pPr>
                <a:r>
                  <a:rPr lang="fr-BE" sz="1200" b="1" i="1" dirty="0">
                    <a:effectLst/>
                    <a:ea typeface="ＭＳ 明朝"/>
                    <a:cs typeface="Times New Roman"/>
                  </a:rPr>
                  <a:t> </a:t>
                </a:r>
                <a:r>
                  <a:rPr lang="fr-FR" sz="1600" b="1" i="1" dirty="0">
                    <a:effectLst/>
                    <a:ea typeface="ＭＳ 明朝"/>
                    <a:cs typeface="Times New Roman"/>
                  </a:rPr>
                  <a:t>.</a:t>
                </a:r>
                <a:endParaRPr lang="fr-BE" sz="1200" dirty="0">
                  <a:effectLst/>
                  <a:ea typeface="ＭＳ 明朝"/>
                  <a:cs typeface="Times New Roman"/>
                </a:endParaRPr>
              </a:p>
              <a:p>
                <a:pPr>
                  <a:spcAft>
                    <a:spcPts val="0"/>
                  </a:spcAft>
                </a:pPr>
                <a:r>
                  <a:rPr lang="fr-FR" sz="1100" i="1" dirty="0" smtClean="0">
                    <a:effectLst/>
                    <a:ea typeface="ＭＳ 明朝"/>
                    <a:cs typeface="Times New Roman"/>
                  </a:rPr>
                  <a:t>	Économie </a:t>
                </a:r>
              </a:p>
              <a:p>
                <a:pPr>
                  <a:spcAft>
                    <a:spcPts val="0"/>
                  </a:spcAft>
                </a:pPr>
                <a:r>
                  <a:rPr lang="fr-FR" sz="1100" i="1" dirty="0">
                    <a:ea typeface="ＭＳ 明朝"/>
                    <a:cs typeface="Times New Roman"/>
                  </a:rPr>
                  <a:t>	</a:t>
                </a:r>
                <a:r>
                  <a:rPr lang="fr-FR" sz="1100" i="1" dirty="0" smtClean="0">
                    <a:effectLst/>
                    <a:ea typeface="ＭＳ 明朝"/>
                    <a:cs typeface="Times New Roman"/>
                  </a:rPr>
                  <a:t>de </a:t>
                </a:r>
                <a:r>
                  <a:rPr lang="fr-FR" sz="1100" i="1" dirty="0">
                    <a:effectLst/>
                    <a:ea typeface="ＭＳ 明朝"/>
                    <a:cs typeface="Times New Roman"/>
                  </a:rPr>
                  <a:t>l’enrichissement</a:t>
                </a:r>
                <a:endParaRPr lang="fr-BE" sz="1200" dirty="0">
                  <a:effectLst/>
                  <a:ea typeface="ＭＳ 明朝"/>
                  <a:cs typeface="Times New Roman"/>
                </a:endParaRPr>
              </a:p>
            </p:txBody>
          </p:sp>
          <p:sp>
            <p:nvSpPr>
              <p:cNvPr id="28" name="Zone de texte 13"/>
              <p:cNvSpPr txBox="1"/>
              <p:nvPr/>
            </p:nvSpPr>
            <p:spPr>
              <a:xfrm>
                <a:off x="3657600" y="2057400"/>
                <a:ext cx="1600200" cy="886001"/>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i="1">
                    <a:effectLst/>
                    <a:ea typeface="ＭＳ 明朝"/>
                    <a:cs typeface="Times New Roman"/>
                  </a:rPr>
                  <a:t>.</a:t>
                </a:r>
                <a:endParaRPr lang="fr-BE" sz="1200">
                  <a:effectLst/>
                  <a:ea typeface="ＭＳ 明朝"/>
                  <a:cs typeface="Times New Roman"/>
                </a:endParaRPr>
              </a:p>
              <a:p>
                <a:pPr>
                  <a:spcAft>
                    <a:spcPts val="0"/>
                  </a:spcAft>
                </a:pPr>
                <a:r>
                  <a:rPr lang="fr-FR" sz="1100" i="1">
                    <a:effectLst/>
                    <a:ea typeface="ＭＳ 明朝"/>
                    <a:cs typeface="Times New Roman"/>
                  </a:rPr>
                  <a:t>National-libéralisme</a:t>
                </a:r>
                <a:endParaRPr lang="fr-BE" sz="1200">
                  <a:effectLst/>
                  <a:ea typeface="ＭＳ 明朝"/>
                  <a:cs typeface="Times New Roman"/>
                </a:endParaRPr>
              </a:p>
              <a:p>
                <a:pPr>
                  <a:spcAft>
                    <a:spcPts val="0"/>
                  </a:spcAft>
                </a:pPr>
                <a:r>
                  <a:rPr lang="fr-FR" sz="1100" i="1">
                    <a:effectLst/>
                    <a:ea typeface="ＭＳ 明朝"/>
                    <a:cs typeface="Times New Roman"/>
                  </a:rPr>
                  <a:t>(N-VA)</a:t>
                </a:r>
                <a:endParaRPr lang="fr-BE" sz="1200">
                  <a:effectLst/>
                  <a:ea typeface="ＭＳ 明朝"/>
                  <a:cs typeface="Times New Roman"/>
                </a:endParaRPr>
              </a:p>
            </p:txBody>
          </p:sp>
          <p:sp>
            <p:nvSpPr>
              <p:cNvPr id="29" name="Zone de texte 14"/>
              <p:cNvSpPr txBox="1"/>
              <p:nvPr/>
            </p:nvSpPr>
            <p:spPr>
              <a:xfrm>
                <a:off x="3314700" y="756521"/>
                <a:ext cx="2857500" cy="77134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49580" algn="ctr">
                  <a:spcAft>
                    <a:spcPts val="0"/>
                  </a:spcAft>
                </a:pPr>
                <a:r>
                  <a:rPr lang="fr-FR" sz="1600" b="1" i="1" dirty="0">
                    <a:effectLst/>
                    <a:ea typeface="ＭＳ 明朝"/>
                    <a:cs typeface="Times New Roman"/>
                  </a:rPr>
                  <a:t>.</a:t>
                </a:r>
                <a:endParaRPr lang="fr-BE" sz="1200" dirty="0">
                  <a:effectLst/>
                  <a:ea typeface="ＭＳ 明朝"/>
                  <a:cs typeface="Times New Roman"/>
                </a:endParaRPr>
              </a:p>
              <a:p>
                <a:pPr indent="449580" algn="ctr">
                  <a:spcAft>
                    <a:spcPts val="0"/>
                  </a:spcAft>
                </a:pPr>
                <a:r>
                  <a:rPr lang="fr-FR" sz="1100" i="1" dirty="0">
                    <a:effectLst/>
                    <a:ea typeface="ＭＳ 明朝"/>
                    <a:cs typeface="Times New Roman"/>
                  </a:rPr>
                  <a:t>Nationalismes historiques (XIXe</a:t>
                </a:r>
                <a:r>
                  <a:rPr lang="fr-FR" sz="1100" i="1" dirty="0" smtClean="0">
                    <a:effectLst/>
                    <a:ea typeface="ＭＳ 明朝"/>
                    <a:cs typeface="Times New Roman"/>
                  </a:rPr>
                  <a:t>)</a:t>
                </a:r>
                <a:endParaRPr lang="fr-BE" sz="1200" dirty="0">
                  <a:ea typeface="ＭＳ 明朝"/>
                  <a:cs typeface="Times New Roman"/>
                </a:endParaRPr>
              </a:p>
              <a:p>
                <a:pPr indent="449580" algn="ctr">
                  <a:spcAft>
                    <a:spcPts val="0"/>
                  </a:spcAft>
                </a:pPr>
                <a:r>
                  <a:rPr lang="fr-FR" sz="1100" i="1" dirty="0" smtClean="0">
                    <a:effectLst/>
                    <a:ea typeface="ＭＳ 明朝"/>
                    <a:cs typeface="Times New Roman"/>
                  </a:rPr>
                  <a:t>Mouvements </a:t>
                </a:r>
                <a:r>
                  <a:rPr lang="fr-FR" sz="1100" i="1" dirty="0">
                    <a:effectLst/>
                    <a:ea typeface="ＭＳ 明朝"/>
                    <a:cs typeface="Times New Roman"/>
                  </a:rPr>
                  <a:t>nationalistes (XXe-XXIe)</a:t>
                </a:r>
                <a:endParaRPr lang="fr-BE" sz="1200" dirty="0">
                  <a:effectLst/>
                  <a:ea typeface="ＭＳ 明朝"/>
                  <a:cs typeface="Times New Roman"/>
                </a:endParaRPr>
              </a:p>
            </p:txBody>
          </p:sp>
        </p:grpSp>
        <p:sp>
          <p:nvSpPr>
            <p:cNvPr id="22" name="Zone de texte 16"/>
            <p:cNvSpPr txBox="1"/>
            <p:nvPr/>
          </p:nvSpPr>
          <p:spPr>
            <a:xfrm>
              <a:off x="899795" y="2271394"/>
              <a:ext cx="1485900" cy="55767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49580" algn="ctr">
                <a:spcAft>
                  <a:spcPts val="0"/>
                </a:spcAft>
              </a:pPr>
              <a:r>
                <a:rPr lang="fr-FR" sz="1600" b="1" i="1">
                  <a:effectLst/>
                  <a:ea typeface="ＭＳ 明朝"/>
                  <a:cs typeface="Times New Roman"/>
                </a:rPr>
                <a:t>.</a:t>
              </a:r>
              <a:endParaRPr lang="fr-BE" sz="1200">
                <a:effectLst/>
                <a:ea typeface="ＭＳ 明朝"/>
                <a:cs typeface="Times New Roman"/>
              </a:endParaRPr>
            </a:p>
            <a:p>
              <a:pPr algn="r">
                <a:spcAft>
                  <a:spcPts val="0"/>
                </a:spcAft>
              </a:pPr>
              <a:r>
                <a:rPr lang="fr-FR" sz="1100" i="1">
                  <a:effectLst/>
                  <a:ea typeface="ＭＳ 明朝"/>
                  <a:cs typeface="Times New Roman"/>
                </a:rPr>
                <a:t>post-nationalisme</a:t>
              </a:r>
              <a:endParaRPr lang="fr-BE" sz="1200">
                <a:effectLst/>
                <a:ea typeface="ＭＳ 明朝"/>
                <a:cs typeface="Times New Roman"/>
              </a:endParaRPr>
            </a:p>
          </p:txBody>
        </p:sp>
      </p:grpSp>
    </p:spTree>
    <p:extLst>
      <p:ext uri="{BB962C8B-B14F-4D97-AF65-F5344CB8AC3E}">
        <p14:creationId xmlns:p14="http://schemas.microsoft.com/office/powerpoint/2010/main" val="9360453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11626"/>
          </a:xfrm>
        </p:spPr>
        <p:txBody>
          <a:bodyPr>
            <a:normAutofit/>
          </a:bodyPr>
          <a:lstStyle/>
          <a:p>
            <a:r>
              <a:rPr lang="fr-FR" sz="3200" dirty="0" smtClean="0"/>
              <a:t>N-VA : un libéral-nationalisme</a:t>
            </a:r>
            <a:endParaRPr lang="fr-FR" sz="3200" dirty="0"/>
          </a:p>
        </p:txBody>
      </p:sp>
      <p:sp>
        <p:nvSpPr>
          <p:cNvPr id="3" name="Espace réservé du contenu 2"/>
          <p:cNvSpPr>
            <a:spLocks noGrp="1"/>
          </p:cNvSpPr>
          <p:nvPr>
            <p:ph idx="1"/>
          </p:nvPr>
        </p:nvSpPr>
        <p:spPr>
          <a:xfrm>
            <a:off x="457200" y="1376955"/>
            <a:ext cx="8229600" cy="5064133"/>
          </a:xfrm>
        </p:spPr>
        <p:txBody>
          <a:bodyPr>
            <a:normAutofit fontScale="55000" lnSpcReduction="20000"/>
          </a:bodyPr>
          <a:lstStyle/>
          <a:p>
            <a:pPr marL="0" indent="0">
              <a:lnSpc>
                <a:spcPct val="120000"/>
              </a:lnSpc>
              <a:buNone/>
            </a:pPr>
            <a:endParaRPr lang="fr-FR" dirty="0" smtClean="0"/>
          </a:p>
          <a:p>
            <a:pPr marL="0" indent="0">
              <a:lnSpc>
                <a:spcPct val="120000"/>
              </a:lnSpc>
              <a:buNone/>
            </a:pPr>
            <a:r>
              <a:rPr lang="fr-FR" dirty="0" smtClean="0"/>
              <a:t>«</a:t>
            </a:r>
            <a:r>
              <a:rPr lang="fr-FR" dirty="0"/>
              <a:t> Dans le domaine socioéconomique, la N-VA place la responsabilité au centre. Nous croyons aux mérites d’une économie de marché et estimons que les pouvoirs publics doivent donner toutes leurs chances aux individus et aux entreprises afin d’être en mesure de prendre des initiatives. </a:t>
            </a:r>
            <a:r>
              <a:rPr lang="fr-FR" dirty="0" smtClean="0"/>
              <a:t>»</a:t>
            </a:r>
            <a:endParaRPr lang="fr-BE" dirty="0"/>
          </a:p>
          <a:p>
            <a:pPr marL="0" indent="0">
              <a:lnSpc>
                <a:spcPct val="120000"/>
              </a:lnSpc>
              <a:buNone/>
            </a:pPr>
            <a:endParaRPr lang="fr-BE" dirty="0" smtClean="0"/>
          </a:p>
          <a:p>
            <a:pPr marL="0" indent="0">
              <a:lnSpc>
                <a:spcPct val="120000"/>
              </a:lnSpc>
              <a:buNone/>
            </a:pPr>
            <a:r>
              <a:rPr lang="fr-FR" dirty="0"/>
              <a:t>« La N-VA croit résolument en la force d’une communauté. Nous sommes un parti fédérateur de communauté. Cette caractéristique est généralement considérée en Europe comme conservatrice et, malheureusement, le plus souvent empreinte d’une connotation péjorative. Nous pensons pourtant que les individus ont besoin d’une communauté au sein de laquelle ils se sentent à leur place, qui prend soin d’eux et qui leur offre un certain équilibre dans un monde sans cesse en évolution qui peut représenter une menace pour les personnes faibles sur le plan économique, culturel et politique. </a:t>
            </a:r>
            <a:r>
              <a:rPr lang="fr-FR" dirty="0" smtClean="0"/>
              <a:t>»</a:t>
            </a:r>
            <a:endParaRPr lang="fr-BE" dirty="0"/>
          </a:p>
          <a:p>
            <a:pPr marL="0" indent="0">
              <a:buNone/>
            </a:pPr>
            <a:endParaRPr lang="fr-BE" dirty="0" smtClean="0"/>
          </a:p>
          <a:p>
            <a:pPr marL="0" indent="0" algn="r">
              <a:buNone/>
            </a:pPr>
            <a:r>
              <a:rPr lang="fr-BE" dirty="0" smtClean="0"/>
              <a:t>Source: site de la N-VA, section FAQ (version française)</a:t>
            </a:r>
            <a:endParaRPr lang="fr-FR" dirty="0"/>
          </a:p>
        </p:txBody>
      </p:sp>
    </p:spTree>
    <p:extLst>
      <p:ext uri="{BB962C8B-B14F-4D97-AF65-F5344CB8AC3E}">
        <p14:creationId xmlns:p14="http://schemas.microsoft.com/office/powerpoint/2010/main" val="296172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t>« Petites mythologies belges »</a:t>
            </a:r>
            <a:endParaRPr lang="fr-FR" sz="3200" i="1" dirty="0"/>
          </a:p>
        </p:txBody>
      </p:sp>
      <p:sp>
        <p:nvSpPr>
          <p:cNvPr id="3" name="Espace réservé du contenu 2"/>
          <p:cNvSpPr>
            <a:spLocks noGrp="1"/>
          </p:cNvSpPr>
          <p:nvPr>
            <p:ph idx="1"/>
          </p:nvPr>
        </p:nvSpPr>
        <p:spPr/>
        <p:txBody>
          <a:bodyPr>
            <a:normAutofit fontScale="70000" lnSpcReduction="20000"/>
          </a:bodyPr>
          <a:lstStyle/>
          <a:p>
            <a:pPr marL="0" indent="0">
              <a:lnSpc>
                <a:spcPct val="120000"/>
              </a:lnSpc>
              <a:buNone/>
            </a:pPr>
            <a:endParaRPr lang="fr-FR" dirty="0" smtClean="0"/>
          </a:p>
          <a:p>
            <a:pPr marL="0" indent="0">
              <a:lnSpc>
                <a:spcPct val="120000"/>
              </a:lnSpc>
              <a:buNone/>
            </a:pPr>
            <a:r>
              <a:rPr lang="fr-FR" dirty="0" smtClean="0"/>
              <a:t>«</a:t>
            </a:r>
            <a:r>
              <a:rPr lang="fr-FR" dirty="0"/>
              <a:t> </a:t>
            </a:r>
            <a:r>
              <a:rPr lang="fr-FR" dirty="0" smtClean="0"/>
              <a:t>Bons </a:t>
            </a:r>
            <a:r>
              <a:rPr lang="fr-FR" dirty="0"/>
              <a:t>premiers dans ce concours [de petitesse] : les Wallons. D’ailleurs, s’il est un mot wallon par excellence, ce ne peut être que "petit" (qu’il convient, alors, d’écrire et de prononcer "</a:t>
            </a:r>
            <a:r>
              <a:rPr lang="fr-FR" dirty="0" err="1"/>
              <a:t>ptit</a:t>
            </a:r>
            <a:r>
              <a:rPr lang="fr-FR" dirty="0"/>
              <a:t>"). La Wallonie est sans doute le seul pays au monde à s’être doté d’un hymne national où ce qui est célébré, c’est la petitesse. Là où les États réputés normaux s’enorgueillissent de leur grandeur, de préférence soulignée par le sang, le pacifique Wallon se déclare "fier de sa petite patrie". Et si, des deux chansons les plus emblématiques de sa culture, l’une est celle où il demande qu’on le laisse pleurer, dans l’autre il se rencogne sur </a:t>
            </a:r>
            <a:r>
              <a:rPr lang="fr-FR" dirty="0" smtClean="0"/>
              <a:t>un "</a:t>
            </a:r>
            <a:r>
              <a:rPr lang="fr-FR" dirty="0"/>
              <a:t>petit banc". »</a:t>
            </a:r>
            <a:endParaRPr lang="fr-BE" dirty="0"/>
          </a:p>
          <a:p>
            <a:pPr marL="0" indent="0">
              <a:buNone/>
            </a:pPr>
            <a:endParaRPr lang="fr-FR" dirty="0" smtClean="0"/>
          </a:p>
          <a:p>
            <a:pPr marL="0" indent="0" algn="r">
              <a:buNone/>
            </a:pPr>
            <a:r>
              <a:rPr lang="fr-FR" dirty="0" smtClean="0"/>
              <a:t>J-M. </a:t>
            </a:r>
            <a:r>
              <a:rPr lang="fr-FR" dirty="0" err="1" smtClean="0"/>
              <a:t>Klinkenberg</a:t>
            </a:r>
            <a:r>
              <a:rPr lang="fr-FR" dirty="0" smtClean="0"/>
              <a:t> (2009), </a:t>
            </a:r>
            <a:r>
              <a:rPr lang="fr-FR" i="1" dirty="0" smtClean="0"/>
              <a:t>Petites mythologies belges</a:t>
            </a:r>
            <a:r>
              <a:rPr lang="fr-FR" dirty="0" smtClean="0"/>
              <a:t>, </a:t>
            </a:r>
            <a:r>
              <a:rPr lang="fr-FR" dirty="0"/>
              <a:t>p. </a:t>
            </a:r>
            <a:r>
              <a:rPr lang="fr-FR" dirty="0" smtClean="0"/>
              <a:t>87.</a:t>
            </a:r>
            <a:endParaRPr lang="fr-BE" dirty="0"/>
          </a:p>
          <a:p>
            <a:endParaRPr lang="fr-FR" dirty="0"/>
          </a:p>
        </p:txBody>
      </p:sp>
    </p:spTree>
    <p:extLst>
      <p:ext uri="{BB962C8B-B14F-4D97-AF65-F5344CB8AC3E}">
        <p14:creationId xmlns:p14="http://schemas.microsoft.com/office/powerpoint/2010/main" val="215359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Patriotisme économique »</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a:t>« Ensemble, nous allons envisager toutes les manières de renforcer encore la cohésion de notre économie.</a:t>
            </a:r>
            <a:endParaRPr lang="fr-BE" dirty="0"/>
          </a:p>
          <a:p>
            <a:pPr marL="0" indent="0">
              <a:buNone/>
            </a:pPr>
            <a:endParaRPr lang="fr-FR" dirty="0" smtClean="0"/>
          </a:p>
          <a:p>
            <a:pPr marL="0" indent="0">
              <a:buNone/>
            </a:pPr>
            <a:r>
              <a:rPr lang="fr-FR" dirty="0" smtClean="0"/>
              <a:t>Quand </a:t>
            </a:r>
            <a:r>
              <a:rPr lang="fr-FR" dirty="0"/>
              <a:t>j’en appelle au </a:t>
            </a:r>
            <a:r>
              <a:rPr lang="fr-FR" b="1" dirty="0"/>
              <a:t>patriotisme économique</a:t>
            </a:r>
            <a:r>
              <a:rPr lang="fr-FR" dirty="0"/>
              <a:t>, ce n’est pas pour la beauté du geste, mais parce que les études menées par nos universités et notre Institut de statistiques et de prospective démontrent que nous n’engrangeons pas encore tous les fruits de notre action. (…) </a:t>
            </a:r>
            <a:endParaRPr lang="fr-BE" dirty="0"/>
          </a:p>
          <a:p>
            <a:pPr marL="0" indent="0">
              <a:buNone/>
            </a:pPr>
            <a:endParaRPr lang="fr-FR" dirty="0" smtClean="0"/>
          </a:p>
          <a:p>
            <a:pPr marL="0" indent="0">
              <a:buNone/>
            </a:pPr>
            <a:r>
              <a:rPr lang="fr-FR" dirty="0" smtClean="0"/>
              <a:t>Il </a:t>
            </a:r>
            <a:r>
              <a:rPr lang="fr-FR" dirty="0"/>
              <a:t>ne s’agit en aucune manière d’un repli sur soi. Nous restons une terre d’accueil pour tous ceux qui veulent investir chez nous, et nous voulons nous projeter toujours plus sur la scène internationale. Mais si l’on veut remailler notre tissu économique, et le faire en luttant contre les dérèglements climatiques, nous devons relocaliser la production autant qu’il est possible, et ancrer nos entreprises dans nos territoires. » </a:t>
            </a:r>
            <a:endParaRPr lang="fr-FR" dirty="0" smtClean="0"/>
          </a:p>
          <a:p>
            <a:pPr marL="0" indent="0">
              <a:buNone/>
            </a:pPr>
            <a:endParaRPr lang="fr-BE" dirty="0"/>
          </a:p>
          <a:p>
            <a:pPr marL="0" indent="0" algn="r">
              <a:buNone/>
            </a:pPr>
            <a:r>
              <a:rPr lang="fr-FR" dirty="0"/>
              <a:t>(Fêtes de Wallonie : Discours de Paul </a:t>
            </a:r>
            <a:r>
              <a:rPr lang="fr-FR" dirty="0" err="1"/>
              <a:t>Magnette</a:t>
            </a:r>
            <a:r>
              <a:rPr lang="fr-FR" dirty="0"/>
              <a:t>, 19/09/2016)</a:t>
            </a:r>
            <a:endParaRPr lang="fr-BE" dirty="0"/>
          </a:p>
          <a:p>
            <a:endParaRPr lang="fr-FR" dirty="0"/>
          </a:p>
        </p:txBody>
      </p:sp>
    </p:spTree>
    <p:extLst>
      <p:ext uri="{BB962C8B-B14F-4D97-AF65-F5344CB8AC3E}">
        <p14:creationId xmlns:p14="http://schemas.microsoft.com/office/powerpoint/2010/main" val="43515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Nationalisme d’ouverture »</a:t>
            </a:r>
            <a:endParaRPr lang="fr-FR"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FR" dirty="0"/>
              <a:t>« Rudy </a:t>
            </a:r>
            <a:r>
              <a:rPr lang="fr-FR" dirty="0" err="1"/>
              <a:t>Demotte</a:t>
            </a:r>
            <a:r>
              <a:rPr lang="fr-FR" dirty="0"/>
              <a:t>, clamant qu'il rejette tout nationalisme </a:t>
            </a:r>
            <a:r>
              <a:rPr lang="fr-FR" i="1" dirty="0"/>
              <a:t>"pur et dur"</a:t>
            </a:r>
            <a:r>
              <a:rPr lang="fr-FR" dirty="0"/>
              <a:t>, décrit un nationalisme </a:t>
            </a:r>
            <a:r>
              <a:rPr lang="fr-FR" i="1" dirty="0"/>
              <a:t>"positif</a:t>
            </a:r>
            <a:r>
              <a:rPr lang="fr-FR" dirty="0"/>
              <a:t>" qui </a:t>
            </a:r>
            <a:r>
              <a:rPr lang="fr-FR" i="1" dirty="0"/>
              <a:t>"donne aux Wallons la confiance dont ils manquent parfois</a:t>
            </a:r>
            <a:r>
              <a:rPr lang="fr-FR" dirty="0"/>
              <a:t>", souligne le socialiste pour qui "a</a:t>
            </a:r>
            <a:r>
              <a:rPr lang="fr-FR" i="1" dirty="0"/>
              <a:t>ujourd’hui, on commence à parler (de son identité) avec fierté..</a:t>
            </a:r>
            <a:r>
              <a:rPr lang="fr-FR" i="1" dirty="0" smtClean="0"/>
              <a:t>. ».</a:t>
            </a:r>
          </a:p>
          <a:p>
            <a:pPr marL="0" indent="0">
              <a:buNone/>
            </a:pPr>
            <a:endParaRPr lang="fr-BE" dirty="0"/>
          </a:p>
          <a:p>
            <a:pPr marL="0" indent="0">
              <a:buNone/>
            </a:pPr>
            <a:r>
              <a:rPr lang="fr-FR" dirty="0"/>
              <a:t>Si le nationalisme wallon est l'expression d'une réalité, celle d'un </a:t>
            </a:r>
            <a:r>
              <a:rPr lang="fr-FR" i="1" dirty="0"/>
              <a:t>"peuple uni</a:t>
            </a:r>
            <a:r>
              <a:rPr lang="fr-FR" dirty="0"/>
              <a:t>", il ne se construirait pas par opposition à l'autre et ne serait dès lors pas un terme péjoratif. "</a:t>
            </a:r>
            <a:r>
              <a:rPr lang="fr-FR" i="1" dirty="0"/>
              <a:t>Cet esprit est un esprit d’une brique dans un mur. C’est une pièce qui consolide finalement l’ensemble"</a:t>
            </a:r>
            <a:r>
              <a:rPr lang="fr-FR" dirty="0"/>
              <a:t>, poursuit-il.</a:t>
            </a:r>
            <a:endParaRPr lang="fr-BE" dirty="0"/>
          </a:p>
          <a:p>
            <a:pPr marL="0" indent="0">
              <a:buNone/>
            </a:pPr>
            <a:endParaRPr lang="fr-FR" dirty="0" smtClean="0"/>
          </a:p>
          <a:p>
            <a:pPr marL="0" indent="0">
              <a:buNone/>
            </a:pPr>
            <a:r>
              <a:rPr lang="fr-FR" dirty="0" smtClean="0"/>
              <a:t>La </a:t>
            </a:r>
            <a:r>
              <a:rPr lang="fr-FR" dirty="0"/>
              <a:t>version wallonne contraste avec son pendant flamand. Ce dernier est l'expression du </a:t>
            </a:r>
            <a:r>
              <a:rPr lang="fr-FR" i="1" dirty="0"/>
              <a:t>"repli</a:t>
            </a:r>
            <a:r>
              <a:rPr lang="fr-FR" dirty="0"/>
              <a:t>", caractérisé par </a:t>
            </a:r>
            <a:r>
              <a:rPr lang="fr-FR" i="1" dirty="0"/>
              <a:t>"le rejet de l''autre"</a:t>
            </a:r>
            <a:r>
              <a:rPr lang="fr-FR" dirty="0"/>
              <a:t> et </a:t>
            </a:r>
            <a:r>
              <a:rPr lang="fr-FR" i="1" dirty="0"/>
              <a:t>"est devenu une espèce de venin pour la Belgique"</a:t>
            </a:r>
            <a:r>
              <a:rPr lang="fr-FR" dirty="0"/>
              <a:t>, analyse Rudy </a:t>
            </a:r>
            <a:r>
              <a:rPr lang="fr-FR" dirty="0" err="1"/>
              <a:t>Demotte</a:t>
            </a:r>
            <a:r>
              <a:rPr lang="fr-FR" dirty="0"/>
              <a:t>. »</a:t>
            </a:r>
            <a:endParaRPr lang="fr-BE" dirty="0"/>
          </a:p>
          <a:p>
            <a:pPr marL="0" indent="0">
              <a:buNone/>
            </a:pPr>
            <a:r>
              <a:rPr lang="fr-FR" dirty="0"/>
              <a:t> </a:t>
            </a:r>
            <a:endParaRPr lang="fr-BE" dirty="0"/>
          </a:p>
          <a:p>
            <a:pPr marL="0" indent="0" algn="r">
              <a:buNone/>
            </a:pPr>
            <a:r>
              <a:rPr lang="fr-FR" i="1" dirty="0"/>
              <a:t>Le Soir</a:t>
            </a:r>
            <a:r>
              <a:rPr lang="fr-FR" dirty="0"/>
              <a:t>, « Le nationalisme d'ouverture </a:t>
            </a:r>
            <a:endParaRPr lang="fr-FR" dirty="0" smtClean="0"/>
          </a:p>
          <a:p>
            <a:pPr marL="0" indent="0" algn="r">
              <a:buNone/>
            </a:pPr>
            <a:r>
              <a:rPr lang="fr-FR" dirty="0" smtClean="0"/>
              <a:t>versus </a:t>
            </a:r>
            <a:r>
              <a:rPr lang="fr-FR" dirty="0"/>
              <a:t>le nationalisme de repli, selon </a:t>
            </a:r>
            <a:r>
              <a:rPr lang="fr-FR" dirty="0" err="1"/>
              <a:t>Demotte</a:t>
            </a:r>
            <a:r>
              <a:rPr lang="fr-FR" dirty="0"/>
              <a:t> », 21/08/2013</a:t>
            </a:r>
            <a:endParaRPr lang="fr-BE" dirty="0"/>
          </a:p>
          <a:p>
            <a:endParaRPr lang="fr-FR" dirty="0"/>
          </a:p>
        </p:txBody>
      </p:sp>
    </p:spTree>
    <p:extLst>
      <p:ext uri="{BB962C8B-B14F-4D97-AF65-F5344CB8AC3E}">
        <p14:creationId xmlns:p14="http://schemas.microsoft.com/office/powerpoint/2010/main" val="101241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marque-wallonia-be-280x1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63" y="596681"/>
            <a:ext cx="7821249" cy="5502808"/>
          </a:xfrm>
          <a:prstGeom prst="rect">
            <a:avLst/>
          </a:prstGeom>
        </p:spPr>
      </p:pic>
    </p:spTree>
    <p:extLst>
      <p:ext uri="{BB962C8B-B14F-4D97-AF65-F5344CB8AC3E}">
        <p14:creationId xmlns:p14="http://schemas.microsoft.com/office/powerpoint/2010/main" val="27352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8628" y="1737770"/>
            <a:ext cx="2997503" cy="1020604"/>
          </a:xfrm>
        </p:spPr>
        <p:txBody>
          <a:bodyPr>
            <a:normAutofit/>
          </a:bodyPr>
          <a:lstStyle/>
          <a:p>
            <a:pPr algn="l"/>
            <a:r>
              <a:rPr lang="fr-FR" sz="2800" i="1" dirty="0" err="1" smtClean="0"/>
              <a:t>unwaved</a:t>
            </a:r>
            <a:r>
              <a:rPr lang="fr-FR" sz="2800" i="1" dirty="0" smtClean="0"/>
              <a:t> flag</a:t>
            </a:r>
            <a:endParaRPr lang="fr-FR" sz="2800" i="1" dirty="0"/>
          </a:p>
        </p:txBody>
      </p:sp>
      <p:pic>
        <p:nvPicPr>
          <p:cNvPr id="4" name="Espace réservé du contenu 3" descr="suzukischool-front with unwaved flag.jpg"/>
          <p:cNvPicPr>
            <a:picLocks noGrp="1" noChangeAspect="1"/>
          </p:cNvPicPr>
          <p:nvPr>
            <p:ph idx="1"/>
          </p:nvPr>
        </p:nvPicPr>
        <p:blipFill>
          <a:blip r:embed="rId2">
            <a:extLst>
              <a:ext uri="{28A0092B-C50C-407E-A947-70E740481C1C}">
                <a14:useLocalDpi xmlns:a14="http://schemas.microsoft.com/office/drawing/2010/main" val="0"/>
              </a:ext>
            </a:extLst>
          </a:blip>
          <a:srcRect l="11209" r="11209"/>
          <a:stretch>
            <a:fillRect/>
          </a:stretch>
        </p:blipFill>
        <p:spPr>
          <a:xfrm>
            <a:off x="273594" y="356238"/>
            <a:ext cx="5695034" cy="3132048"/>
          </a:xfrm>
        </p:spPr>
      </p:pic>
      <p:pic>
        <p:nvPicPr>
          <p:cNvPr id="5" name="Image 4" descr="flag iwo ji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941" y="3477449"/>
            <a:ext cx="4114286" cy="3174603"/>
          </a:xfrm>
          <a:prstGeom prst="rect">
            <a:avLst/>
          </a:prstGeom>
        </p:spPr>
      </p:pic>
      <p:sp>
        <p:nvSpPr>
          <p:cNvPr id="6" name="Titre 1"/>
          <p:cNvSpPr txBox="1">
            <a:spLocks/>
          </p:cNvSpPr>
          <p:nvPr/>
        </p:nvSpPr>
        <p:spPr>
          <a:xfrm>
            <a:off x="1534438" y="5179561"/>
            <a:ext cx="2997503" cy="10206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800" i="1" dirty="0" err="1" smtClean="0"/>
              <a:t>waved</a:t>
            </a:r>
            <a:r>
              <a:rPr lang="fr-FR" sz="2800" i="1" dirty="0" smtClean="0"/>
              <a:t> flag</a:t>
            </a:r>
            <a:endParaRPr lang="fr-FR" sz="2800" i="1" dirty="0"/>
          </a:p>
        </p:txBody>
      </p:sp>
    </p:spTree>
    <p:extLst>
      <p:ext uri="{BB962C8B-B14F-4D97-AF65-F5344CB8AC3E}">
        <p14:creationId xmlns:p14="http://schemas.microsoft.com/office/powerpoint/2010/main" val="232513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663026" cy="1143000"/>
          </a:xfrm>
        </p:spPr>
        <p:txBody>
          <a:bodyPr>
            <a:normAutofit/>
          </a:bodyPr>
          <a:lstStyle/>
          <a:p>
            <a:r>
              <a:rPr lang="fr-FR" sz="3200" dirty="0" smtClean="0"/>
              <a:t>Le nationalisme banal </a:t>
            </a:r>
            <a:br>
              <a:rPr lang="fr-FR" sz="3200" dirty="0" smtClean="0"/>
            </a:br>
            <a:r>
              <a:rPr lang="fr-FR" sz="3200" dirty="0" smtClean="0"/>
              <a:t>comme système de signes</a:t>
            </a:r>
            <a:endParaRPr lang="fr-FR" sz="3200" dirty="0"/>
          </a:p>
        </p:txBody>
      </p:sp>
      <p:sp>
        <p:nvSpPr>
          <p:cNvPr id="3" name="Espace réservé du contenu 2"/>
          <p:cNvSpPr>
            <a:spLocks noGrp="1"/>
          </p:cNvSpPr>
          <p:nvPr>
            <p:ph idx="1"/>
          </p:nvPr>
        </p:nvSpPr>
        <p:spPr>
          <a:xfrm>
            <a:off x="457200" y="1600200"/>
            <a:ext cx="5663026" cy="4902087"/>
          </a:xfrm>
        </p:spPr>
        <p:txBody>
          <a:bodyPr>
            <a:normAutofit fontScale="55000" lnSpcReduction="20000"/>
          </a:bodyPr>
          <a:lstStyle/>
          <a:p>
            <a:pPr marL="0" indent="0">
              <a:buNone/>
            </a:pPr>
            <a:endParaRPr lang="fr-FR" dirty="0" smtClean="0"/>
          </a:p>
          <a:p>
            <a:pPr marL="0" indent="0" algn="just">
              <a:lnSpc>
                <a:spcPct val="110000"/>
              </a:lnSpc>
              <a:buNone/>
            </a:pPr>
            <a:r>
              <a:rPr lang="fr-FR" dirty="0" smtClean="0"/>
              <a:t>«</a:t>
            </a:r>
            <a:r>
              <a:rPr lang="fr-FR" dirty="0"/>
              <a:t> Je suis chez le coiffeur, on me tend un numéro de </a:t>
            </a:r>
            <a:r>
              <a:rPr lang="fr-FR" i="1" dirty="0"/>
              <a:t>Paris-Match</a:t>
            </a:r>
            <a:r>
              <a:rPr lang="fr-FR" dirty="0"/>
              <a:t>. Sur la couverture, un jeune nègre vêtu d’un uniforme français fait le salut militaire, les yeux levés, fixés sans doute sur un pli du drapeau tricolore. Cela, c’est le </a:t>
            </a:r>
            <a:r>
              <a:rPr lang="fr-FR" i="1" dirty="0"/>
              <a:t>sens</a:t>
            </a:r>
            <a:r>
              <a:rPr lang="fr-FR" dirty="0"/>
              <a:t> de l’image. Mais, naïf ou pas, je vois bien ce qu’elle me signifie : que la France est un grand Empire, que tous ses fils, sans distinction de couleur, servent fidèlement sous son drapeau, et qu’il n’est de meilleure réponse aux détracteurs d’un colonialisme prétendu que le zèle de ce noir à servir ses prétendus oppresseurs. Je me trouve devant un système sémiologique majoré : il y a un signifiant, formé lui-même, déjà, d’un système préalable (</a:t>
            </a:r>
            <a:r>
              <a:rPr lang="fr-FR" i="1" dirty="0"/>
              <a:t>un soldat noir fait le salut militaire français</a:t>
            </a:r>
            <a:r>
              <a:rPr lang="fr-FR" dirty="0"/>
              <a:t>) ; il y a un signifié (c’est ici un mélange intentionnel de francité et de </a:t>
            </a:r>
            <a:r>
              <a:rPr lang="fr-FR" dirty="0" err="1"/>
              <a:t>militarité</a:t>
            </a:r>
            <a:r>
              <a:rPr lang="fr-FR" dirty="0"/>
              <a:t>) ; il y a enfin une </a:t>
            </a:r>
            <a:r>
              <a:rPr lang="fr-FR" i="1" dirty="0"/>
              <a:t>présence</a:t>
            </a:r>
            <a:r>
              <a:rPr lang="fr-FR" dirty="0"/>
              <a:t> du signifié à travers le signifiant. </a:t>
            </a:r>
            <a:r>
              <a:rPr lang="fr-FR" dirty="0" smtClean="0"/>
              <a:t>»</a:t>
            </a:r>
          </a:p>
          <a:p>
            <a:pPr marL="0" indent="0">
              <a:buNone/>
            </a:pPr>
            <a:endParaRPr lang="fr-FR" dirty="0" smtClean="0"/>
          </a:p>
          <a:p>
            <a:pPr marL="0" indent="0" algn="r">
              <a:buNone/>
            </a:pPr>
            <a:r>
              <a:rPr lang="fr-FR" dirty="0" smtClean="0"/>
              <a:t>R</a:t>
            </a:r>
            <a:r>
              <a:rPr lang="fr-FR" dirty="0"/>
              <a:t>. </a:t>
            </a:r>
            <a:r>
              <a:rPr lang="fr-FR" dirty="0" smtClean="0"/>
              <a:t>Barthes </a:t>
            </a:r>
            <a:r>
              <a:rPr lang="fr-FR" dirty="0" smtClean="0"/>
              <a:t>(1957)</a:t>
            </a:r>
            <a:r>
              <a:rPr lang="fr-FR" dirty="0" smtClean="0"/>
              <a:t>, </a:t>
            </a:r>
            <a:r>
              <a:rPr lang="fr-FR" i="1" dirty="0"/>
              <a:t>Mythologies</a:t>
            </a:r>
            <a:r>
              <a:rPr lang="fr-FR" dirty="0" smtClean="0"/>
              <a:t>, p</a:t>
            </a:r>
            <a:r>
              <a:rPr lang="fr-FR" dirty="0"/>
              <a:t>. </a:t>
            </a:r>
            <a:r>
              <a:rPr lang="fr-FR" dirty="0" smtClean="0"/>
              <a:t>201.</a:t>
            </a:r>
            <a:endParaRPr lang="fr-BE" dirty="0"/>
          </a:p>
          <a:p>
            <a:pPr marL="0" indent="0" algn="r">
              <a:buNone/>
            </a:pPr>
            <a:endParaRPr lang="fr-BE" dirty="0"/>
          </a:p>
          <a:p>
            <a:endParaRPr lang="fr-FR" dirty="0"/>
          </a:p>
        </p:txBody>
      </p:sp>
      <p:pic>
        <p:nvPicPr>
          <p:cNvPr id="4" name="Image 3" descr="Barthes Paris_Match_-_child_soldier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859" y="1840809"/>
            <a:ext cx="2872141" cy="3891288"/>
          </a:xfrm>
          <a:prstGeom prst="rect">
            <a:avLst/>
          </a:prstGeom>
        </p:spPr>
      </p:pic>
    </p:spTree>
    <p:extLst>
      <p:ext uri="{BB962C8B-B14F-4D97-AF65-F5344CB8AC3E}">
        <p14:creationId xmlns:p14="http://schemas.microsoft.com/office/powerpoint/2010/main" val="276199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Nationalisme banal </a:t>
            </a:r>
            <a:br>
              <a:rPr lang="fr-FR" dirty="0" smtClean="0"/>
            </a:br>
            <a:r>
              <a:rPr lang="fr-FR" dirty="0" smtClean="0"/>
              <a:t>et présence des signes </a:t>
            </a:r>
            <a:endParaRPr lang="fr-FR" dirty="0"/>
          </a:p>
        </p:txBody>
      </p:sp>
      <p:sp>
        <p:nvSpPr>
          <p:cNvPr id="3" name="Espace réservé du contenu 2"/>
          <p:cNvSpPr>
            <a:spLocks noGrp="1"/>
          </p:cNvSpPr>
          <p:nvPr>
            <p:ph idx="1"/>
          </p:nvPr>
        </p:nvSpPr>
        <p:spPr>
          <a:xfrm>
            <a:off x="457200" y="1884643"/>
            <a:ext cx="8229600" cy="4525963"/>
          </a:xfrm>
        </p:spPr>
        <p:txBody>
          <a:bodyPr>
            <a:normAutofit fontScale="70000" lnSpcReduction="20000"/>
          </a:bodyPr>
          <a:lstStyle/>
          <a:p>
            <a:pPr marL="0" indent="0">
              <a:lnSpc>
                <a:spcPct val="120000"/>
              </a:lnSpc>
              <a:buNone/>
            </a:pPr>
            <a:r>
              <a:rPr lang="en-GB" dirty="0"/>
              <a:t>“The young soldier was saluting a single flag in a unique instant, which was caught by the photographer. Thousands upon thousands of the </a:t>
            </a:r>
            <a:r>
              <a:rPr lang="en-GB" i="1" dirty="0"/>
              <a:t>Paris-Match</a:t>
            </a:r>
            <a:r>
              <a:rPr lang="en-GB" dirty="0"/>
              <a:t> flag were distributed, gazed at and discarded. They join other flags, some of which do have recognizable, signalling functions. The French </a:t>
            </a:r>
            <a:r>
              <a:rPr lang="en-GB" dirty="0" err="1"/>
              <a:t>Tricolor</a:t>
            </a:r>
            <a:r>
              <a:rPr lang="en-GB" dirty="0"/>
              <a:t>, when displayed on loaves of bread, can indicate an approved standard of baking, or </a:t>
            </a:r>
            <a:r>
              <a:rPr lang="en-GB" i="1" dirty="0"/>
              <a:t>pain de tradition </a:t>
            </a:r>
            <a:r>
              <a:rPr lang="en-GB" i="1" dirty="0" err="1"/>
              <a:t>française</a:t>
            </a:r>
            <a:r>
              <a:rPr lang="en-GB" dirty="0"/>
              <a:t>. When the government gives such flags </a:t>
            </a:r>
            <a:r>
              <a:rPr lang="en-GB" i="1" dirty="0" err="1"/>
              <a:t>lettres</a:t>
            </a:r>
            <a:r>
              <a:rPr lang="en-GB" i="1" dirty="0"/>
              <a:t> de noblesse</a:t>
            </a:r>
            <a:r>
              <a:rPr lang="en-GB" dirty="0"/>
              <a:t>, as Monsieur Balladur’s did in September 1993, the </a:t>
            </a:r>
            <a:r>
              <a:rPr lang="en-GB" dirty="0" err="1"/>
              <a:t>Tricolor</a:t>
            </a:r>
            <a:r>
              <a:rPr lang="en-GB" dirty="0"/>
              <a:t> not only signals the quality of baking; it also flags the quality of the national tradition and the quality of the national state, benevolently supervising the daily bread of its citizenry”</a:t>
            </a:r>
            <a:endParaRPr lang="fr-BE" dirty="0"/>
          </a:p>
          <a:p>
            <a:pPr marL="0" indent="0" algn="r">
              <a:buNone/>
            </a:pPr>
            <a:endParaRPr lang="en-GB" dirty="0" smtClean="0"/>
          </a:p>
          <a:p>
            <a:pPr marL="0" indent="0" algn="r">
              <a:buNone/>
            </a:pPr>
            <a:r>
              <a:rPr lang="en-GB" dirty="0" smtClean="0"/>
              <a:t>M</a:t>
            </a:r>
            <a:r>
              <a:rPr lang="en-GB" dirty="0"/>
              <a:t>. </a:t>
            </a:r>
            <a:r>
              <a:rPr lang="en-GB" dirty="0" err="1" smtClean="0"/>
              <a:t>Billig</a:t>
            </a:r>
            <a:r>
              <a:rPr lang="en-GB" dirty="0" smtClean="0"/>
              <a:t> (1995), </a:t>
            </a:r>
            <a:r>
              <a:rPr lang="en-GB" i="1" dirty="0"/>
              <a:t>Banal Nationalism</a:t>
            </a:r>
            <a:r>
              <a:rPr lang="en-GB" dirty="0"/>
              <a:t>, p. </a:t>
            </a:r>
            <a:r>
              <a:rPr lang="en-GB" dirty="0" smtClean="0"/>
              <a:t>40</a:t>
            </a:r>
            <a:endParaRPr lang="fr-BE" dirty="0"/>
          </a:p>
          <a:p>
            <a:endParaRPr lang="fr-FR" dirty="0"/>
          </a:p>
        </p:txBody>
      </p:sp>
    </p:spTree>
    <p:extLst>
      <p:ext uri="{BB962C8B-B14F-4D97-AF65-F5344CB8AC3E}">
        <p14:creationId xmlns:p14="http://schemas.microsoft.com/office/powerpoint/2010/main" val="214407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Espace réservé du contenu 3" descr="agriculture_de_wallonie.png"/>
          <p:cNvPicPr>
            <a:picLocks noGrp="1" noChangeAspect="1"/>
          </p:cNvPicPr>
          <p:nvPr>
            <p:ph idx="1"/>
          </p:nvPr>
        </p:nvPicPr>
        <p:blipFill>
          <a:blip r:embed="rId2">
            <a:extLst>
              <a:ext uri="{28A0092B-C50C-407E-A947-70E740481C1C}">
                <a14:useLocalDpi xmlns:a14="http://schemas.microsoft.com/office/drawing/2010/main" val="0"/>
              </a:ext>
            </a:extLst>
          </a:blip>
          <a:srcRect l="-49944" r="-49944"/>
          <a:stretch>
            <a:fillRect/>
          </a:stretch>
        </p:blipFill>
        <p:spPr>
          <a:xfrm>
            <a:off x="457200" y="366713"/>
            <a:ext cx="8229600" cy="5759450"/>
          </a:xfrm>
          <a:solidFill>
            <a:schemeClr val="tx1"/>
          </a:solidFill>
        </p:spPr>
      </p:pic>
    </p:spTree>
    <p:extLst>
      <p:ext uri="{BB962C8B-B14F-4D97-AF65-F5344CB8AC3E}">
        <p14:creationId xmlns:p14="http://schemas.microsoft.com/office/powerpoint/2010/main" val="154596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Espace réservé du contenu 3" descr="torchon belge.jpeg"/>
          <p:cNvPicPr>
            <a:picLocks noGrp="1" noChangeAspect="1"/>
          </p:cNvPicPr>
          <p:nvPr>
            <p:ph idx="1"/>
          </p:nvPr>
        </p:nvPicPr>
        <p:blipFill>
          <a:blip r:embed="rId2">
            <a:extLst>
              <a:ext uri="{28A0092B-C50C-407E-A947-70E740481C1C}">
                <a14:useLocalDpi xmlns:a14="http://schemas.microsoft.com/office/drawing/2010/main" val="0"/>
              </a:ext>
            </a:extLst>
          </a:blip>
          <a:srcRect t="15201" b="15201"/>
          <a:stretch>
            <a:fillRect/>
          </a:stretch>
        </p:blipFill>
        <p:spPr>
          <a:xfrm>
            <a:off x="457200" y="398463"/>
            <a:ext cx="8229600" cy="5727700"/>
          </a:xfrm>
        </p:spPr>
      </p:pic>
    </p:spTree>
    <p:extLst>
      <p:ext uri="{BB962C8B-B14F-4D97-AF65-F5344CB8AC3E}">
        <p14:creationId xmlns:p14="http://schemas.microsoft.com/office/powerpoint/2010/main" val="381310514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951</TotalTime>
  <Words>291</Words>
  <Application>Microsoft Macintosh PowerPoint</Application>
  <PresentationFormat>Présentation à l'écran (4:3)</PresentationFormat>
  <Paragraphs>92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Le patriotisme économique :  nationalisme banal  et communauté imaginaire </vt:lpstr>
      <vt:lpstr>« Patriotisme économique »</vt:lpstr>
      <vt:lpstr>« Nationalisme d’ouverture »</vt:lpstr>
      <vt:lpstr>Présentation PowerPoint</vt:lpstr>
      <vt:lpstr>unwaved flag</vt:lpstr>
      <vt:lpstr>Le nationalisme banal  comme système de signes</vt:lpstr>
      <vt:lpstr>Nationalisme banal  et présence des signes </vt:lpstr>
      <vt:lpstr>Présentation PowerPoint</vt:lpstr>
      <vt:lpstr>Présentation PowerPoint</vt:lpstr>
      <vt:lpstr>Présentation PowerPoint</vt:lpstr>
      <vt:lpstr>Présentation PowerPoint</vt:lpstr>
      <vt:lpstr>Communautés imaginées: les cartes</vt:lpstr>
      <vt:lpstr>Enrichissement et mise en récit</vt:lpstr>
      <vt:lpstr>Présentation PowerPoint</vt:lpstr>
      <vt:lpstr>N-VA : un libéral-nationalisme</vt:lpstr>
      <vt:lpstr>« Petites mythologies belges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patriotisme économique :  nationalisme banal  et communauté imaginaire </dc:title>
  <dc:creator>Frédéric Claisse</dc:creator>
  <cp:lastModifiedBy>Frédéric Claisse</cp:lastModifiedBy>
  <cp:revision>13</cp:revision>
  <dcterms:created xsi:type="dcterms:W3CDTF">2017-04-02T14:33:01Z</dcterms:created>
  <dcterms:modified xsi:type="dcterms:W3CDTF">2017-04-03T06:24:13Z</dcterms:modified>
</cp:coreProperties>
</file>