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4" r:id="rId3"/>
    <p:sldId id="257" r:id="rId4"/>
    <p:sldId id="259" r:id="rId5"/>
    <p:sldId id="260" r:id="rId6"/>
    <p:sldId id="261" r:id="rId7"/>
    <p:sldId id="262" r:id="rId8"/>
    <p:sldId id="263"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47" autoAdjust="0"/>
  </p:normalViewPr>
  <p:slideViewPr>
    <p:cSldViewPr>
      <p:cViewPr varScale="1">
        <p:scale>
          <a:sx n="62" d="100"/>
          <a:sy n="62" d="100"/>
        </p:scale>
        <p:origin x="-1596" y="-78"/>
      </p:cViewPr>
      <p:guideLst>
        <p:guide orient="horz" pos="2160"/>
        <p:guide pos="2880"/>
      </p:guideLst>
    </p:cSldViewPr>
  </p:slideViewPr>
  <p:notesTextViewPr>
    <p:cViewPr>
      <p:scale>
        <a:sx n="1" d="1"/>
        <a:sy n="1" d="1"/>
      </p:scale>
      <p:origin x="6" y="85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7F3910-AD6F-41AA-BAA5-61B05CB264B8}" type="datetimeFigureOut">
              <a:rPr lang="fr-FR" smtClean="0"/>
              <a:t>01/04/2016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B72BC5-886D-413E-BAD1-ACFB218F8B09}" type="slidenum">
              <a:rPr lang="fr-FR" smtClean="0"/>
              <a:t>‹N°›</a:t>
            </a:fld>
            <a:endParaRPr lang="fr-FR"/>
          </a:p>
        </p:txBody>
      </p:sp>
    </p:spTree>
    <p:extLst>
      <p:ext uri="{BB962C8B-B14F-4D97-AF65-F5344CB8AC3E}">
        <p14:creationId xmlns:p14="http://schemas.microsoft.com/office/powerpoint/2010/main" val="649650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7B72BC5-886D-413E-BAD1-ACFB218F8B09}" type="slidenum">
              <a:rPr lang="fr-FR" smtClean="0"/>
              <a:t>1</a:t>
            </a:fld>
            <a:endParaRPr lang="fr-FR"/>
          </a:p>
        </p:txBody>
      </p:sp>
    </p:spTree>
    <p:extLst>
      <p:ext uri="{BB962C8B-B14F-4D97-AF65-F5344CB8AC3E}">
        <p14:creationId xmlns:p14="http://schemas.microsoft.com/office/powerpoint/2010/main" val="2448601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s’engager dans des innovations organisationnelles </a:t>
            </a:r>
          </a:p>
          <a:p>
            <a:endParaRPr lang="fr-FR" dirty="0"/>
          </a:p>
        </p:txBody>
      </p:sp>
      <p:sp>
        <p:nvSpPr>
          <p:cNvPr id="4" name="Espace réservé du numéro de diapositive 3"/>
          <p:cNvSpPr>
            <a:spLocks noGrp="1"/>
          </p:cNvSpPr>
          <p:nvPr>
            <p:ph type="sldNum" sz="quarter" idx="10"/>
          </p:nvPr>
        </p:nvSpPr>
        <p:spPr/>
        <p:txBody>
          <a:bodyPr/>
          <a:lstStyle/>
          <a:p>
            <a:fld id="{E7B72BC5-886D-413E-BAD1-ACFB218F8B09}" type="slidenum">
              <a:rPr lang="fr-FR" smtClean="0"/>
              <a:t>2</a:t>
            </a:fld>
            <a:endParaRPr lang="fr-FR"/>
          </a:p>
        </p:txBody>
      </p:sp>
    </p:spTree>
    <p:extLst>
      <p:ext uri="{BB962C8B-B14F-4D97-AF65-F5344CB8AC3E}">
        <p14:creationId xmlns:p14="http://schemas.microsoft.com/office/powerpoint/2010/main" val="3302410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1/ </a:t>
            </a:r>
            <a:r>
              <a:rPr lang="fr-FR" sz="1200" kern="1200" dirty="0" smtClean="0">
                <a:solidFill>
                  <a:schemeClr val="tx1"/>
                </a:solidFill>
                <a:effectLst/>
                <a:latin typeface="+mn-lt"/>
                <a:ea typeface="+mn-ea"/>
                <a:cs typeface="+mn-cs"/>
              </a:rPr>
              <a:t>Les trois rôles d’un indicateur sont d’informer, de poser un diagnostic (c’est-à-dire faire ressortir les écarts par rapport à la norme) et de faire des prévisions (les dysfonctionnements à venir et les moyens nécessaires pour les corriger). Il s’agit donc de déterminer une norme pour chaque indicateur afin que tout écart puisse </a:t>
            </a:r>
            <a:r>
              <a:rPr lang="fr-FR" sz="1200" i="1" kern="1200" dirty="0" smtClean="0">
                <a:solidFill>
                  <a:schemeClr val="tx1"/>
                </a:solidFill>
                <a:effectLst/>
                <a:latin typeface="+mn-lt"/>
                <a:ea typeface="+mn-ea"/>
                <a:cs typeface="+mn-cs"/>
              </a:rPr>
              <a:t>« déclencher l’allumage du clignotant » (</a:t>
            </a:r>
            <a:r>
              <a:rPr lang="fr-FR" sz="1200" i="1" kern="1200" dirty="0" err="1" smtClean="0">
                <a:solidFill>
                  <a:schemeClr val="tx1"/>
                </a:solidFill>
                <a:effectLst/>
                <a:latin typeface="+mn-lt"/>
                <a:ea typeface="+mn-ea"/>
                <a:cs typeface="+mn-cs"/>
              </a:rPr>
              <a:t>Taïeb</a:t>
            </a:r>
            <a:r>
              <a:rPr lang="fr-FR" sz="1200" i="1" kern="1200" dirty="0" smtClean="0">
                <a:solidFill>
                  <a:schemeClr val="tx1"/>
                </a:solidFill>
                <a:effectLst/>
                <a:latin typeface="+mn-lt"/>
                <a:ea typeface="+mn-ea"/>
                <a:cs typeface="+mn-cs"/>
              </a:rPr>
              <a:t>, 1996, p. 39). </a:t>
            </a:r>
          </a:p>
          <a:p>
            <a:r>
              <a:rPr lang="fr-FR" sz="1200" i="0" kern="1200" dirty="0" smtClean="0">
                <a:solidFill>
                  <a:schemeClr val="tx1"/>
                </a:solidFill>
                <a:effectLst/>
                <a:latin typeface="+mn-lt"/>
                <a:ea typeface="+mn-ea"/>
                <a:cs typeface="+mn-cs"/>
              </a:rPr>
              <a:t>Or, r</a:t>
            </a:r>
            <a:r>
              <a:rPr lang="fr-FR" sz="1200" kern="1200" dirty="0" smtClean="0">
                <a:solidFill>
                  <a:schemeClr val="tx1"/>
                </a:solidFill>
                <a:effectLst/>
                <a:latin typeface="+mn-lt"/>
                <a:ea typeface="+mn-ea"/>
                <a:cs typeface="+mn-cs"/>
              </a:rPr>
              <a:t>ares sont les entreprises rencontrées qui ont clairement fixé des objectifs de départ précis pour leur politique de gestion de la diversité. On retrouve plutôt des formulations floues telles que « la </a:t>
            </a:r>
            <a:r>
              <a:rPr lang="fr-FR" sz="1200" i="1" kern="1200" dirty="0" smtClean="0">
                <a:solidFill>
                  <a:schemeClr val="tx1"/>
                </a:solidFill>
                <a:effectLst/>
                <a:latin typeface="+mn-lt"/>
                <a:ea typeface="+mn-ea"/>
                <a:cs typeface="+mn-cs"/>
              </a:rPr>
              <a:t>réduction de la discrimination à l’embauche </a:t>
            </a:r>
            <a:r>
              <a:rPr lang="fr-FR" sz="1200" kern="1200" dirty="0" smtClean="0">
                <a:solidFill>
                  <a:schemeClr val="tx1"/>
                </a:solidFill>
                <a:effectLst/>
                <a:latin typeface="+mn-lt"/>
                <a:ea typeface="+mn-ea"/>
                <a:cs typeface="+mn-cs"/>
              </a:rPr>
              <a:t>» ou « </a:t>
            </a:r>
            <a:r>
              <a:rPr lang="fr-FR" sz="1200" i="1" kern="1200" dirty="0" smtClean="0">
                <a:solidFill>
                  <a:schemeClr val="tx1"/>
                </a:solidFill>
                <a:effectLst/>
                <a:latin typeface="+mn-lt"/>
                <a:ea typeface="+mn-ea"/>
                <a:cs typeface="+mn-cs"/>
              </a:rPr>
              <a:t>l’accroissement du nombre de femmes à des postes de direction</a:t>
            </a:r>
            <a:r>
              <a:rPr lang="fr-FR" sz="1200" kern="1200" dirty="0" smtClean="0">
                <a:solidFill>
                  <a:schemeClr val="tx1"/>
                </a:solidFill>
                <a:effectLst/>
                <a:latin typeface="+mn-lt"/>
                <a:ea typeface="+mn-ea"/>
                <a:cs typeface="+mn-cs"/>
              </a:rPr>
              <a:t> »</a:t>
            </a:r>
          </a:p>
          <a:p>
            <a:r>
              <a:rPr lang="fr-FR" sz="1200" b="1" kern="1200" dirty="0" smtClean="0">
                <a:solidFill>
                  <a:schemeClr val="tx1"/>
                </a:solidFill>
                <a:effectLst/>
                <a:latin typeface="+mn-lt"/>
                <a:ea typeface="+mn-ea"/>
                <a:cs typeface="+mn-cs"/>
              </a:rPr>
              <a:t>2/</a:t>
            </a:r>
            <a:r>
              <a:rPr lang="fr-FR" sz="1200" b="1"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les indicateurs sont d’autant plus utiles qu’ils permettent un grand nombre de comparaisons internes et externes, c’est-à-dire par rapport au passé d’une même entreprise mais aussi par rapport à la moyenne de la branche et du secteur d’activité, ou encore la moyenne nationale, européenne et internationale.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dirty="0" smtClean="0">
                <a:solidFill>
                  <a:schemeClr val="tx1"/>
                </a:solidFill>
                <a:effectLst/>
                <a:latin typeface="+mn-lt"/>
                <a:ea typeface="+mn-ea"/>
                <a:cs typeface="+mn-cs"/>
              </a:rPr>
              <a:t>3/ </a:t>
            </a:r>
            <a:r>
              <a:rPr lang="fr-FR" sz="1200" kern="1200" dirty="0" smtClean="0">
                <a:solidFill>
                  <a:schemeClr val="tx1"/>
                </a:solidFill>
                <a:effectLst/>
                <a:latin typeface="+mn-lt"/>
                <a:ea typeface="+mn-ea"/>
                <a:cs typeface="+mn-cs"/>
              </a:rPr>
              <a:t>Enfin, les tableaux de bord doivent théoriquement être le fruit de la rencontre de deux familles d’indicateurs : les indicateurs de résultats (obtenus) et les indicateurs de moyens (intensité des efforts déployés).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Or, il y a souvent des confusions entre les deux types d’indicateurs : pour présenter les résultats d’une politique, les entreprises dressent souvent une liste des actions réalisées, sans fournir beaucoup d’informations sur l’impact de ces actions et sur le nombre de bénéficiaires. On parle aussi d’indicateurs de « structure » (qui sont statiques) et d’indicateurs de « performance » (qui sont dynamiques).</a:t>
            </a:r>
          </a:p>
          <a:p>
            <a:endParaRPr lang="fr-FR" b="1" dirty="0"/>
          </a:p>
        </p:txBody>
      </p:sp>
      <p:sp>
        <p:nvSpPr>
          <p:cNvPr id="4" name="Espace réservé du numéro de diapositive 3"/>
          <p:cNvSpPr>
            <a:spLocks noGrp="1"/>
          </p:cNvSpPr>
          <p:nvPr>
            <p:ph type="sldNum" sz="quarter" idx="10"/>
          </p:nvPr>
        </p:nvSpPr>
        <p:spPr/>
        <p:txBody>
          <a:bodyPr/>
          <a:lstStyle/>
          <a:p>
            <a:fld id="{E7B72BC5-886D-413E-BAD1-ACFB218F8B09}" type="slidenum">
              <a:rPr lang="fr-FR" smtClean="0"/>
              <a:t>4</a:t>
            </a:fld>
            <a:endParaRPr lang="fr-FR"/>
          </a:p>
        </p:txBody>
      </p:sp>
    </p:spTree>
    <p:extLst>
      <p:ext uri="{BB962C8B-B14F-4D97-AF65-F5344CB8AC3E}">
        <p14:creationId xmlns:p14="http://schemas.microsoft.com/office/powerpoint/2010/main" val="1109017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les indicateurs les plus fréquemment utilisés sont le sexe, l’âge, le handicap déclaré et connu par l’entreprise et, enfin, la nationalité. </a:t>
            </a:r>
            <a:endParaRPr lang="fr-FR" dirty="0"/>
          </a:p>
        </p:txBody>
      </p:sp>
      <p:sp>
        <p:nvSpPr>
          <p:cNvPr id="4" name="Espace réservé du numéro de diapositive 3"/>
          <p:cNvSpPr>
            <a:spLocks noGrp="1"/>
          </p:cNvSpPr>
          <p:nvPr>
            <p:ph type="sldNum" sz="quarter" idx="10"/>
          </p:nvPr>
        </p:nvSpPr>
        <p:spPr/>
        <p:txBody>
          <a:bodyPr/>
          <a:lstStyle/>
          <a:p>
            <a:fld id="{E7B72BC5-886D-413E-BAD1-ACFB218F8B09}" type="slidenum">
              <a:rPr lang="fr-FR" smtClean="0"/>
              <a:t>5</a:t>
            </a:fld>
            <a:endParaRPr lang="fr-FR"/>
          </a:p>
        </p:txBody>
      </p:sp>
    </p:spTree>
    <p:extLst>
      <p:ext uri="{BB962C8B-B14F-4D97-AF65-F5344CB8AC3E}">
        <p14:creationId xmlns:p14="http://schemas.microsoft.com/office/powerpoint/2010/main" val="1158370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fr-FR" dirty="0" smtClean="0"/>
              <a:t>personnes ressources</a:t>
            </a:r>
            <a:r>
              <a:rPr lang="fr-FR" baseline="0" dirty="0" smtClean="0"/>
              <a:t> = </a:t>
            </a:r>
            <a:r>
              <a:rPr lang="fr-FR" dirty="0" smtClean="0"/>
              <a:t>qui peuvent être des témoins d’actes de discrimination</a:t>
            </a:r>
          </a:p>
          <a:p>
            <a:pPr marL="0" marR="0" lvl="2"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mentors et les </a:t>
            </a:r>
            <a:r>
              <a:rPr lang="fr-FR" sz="1200" kern="1200" dirty="0" err="1" smtClean="0">
                <a:solidFill>
                  <a:schemeClr val="tx1"/>
                </a:solidFill>
                <a:effectLst/>
                <a:latin typeface="+mn-lt"/>
                <a:ea typeface="+mn-ea"/>
                <a:cs typeface="+mn-cs"/>
              </a:rPr>
              <a:t>coachs</a:t>
            </a:r>
            <a:r>
              <a:rPr lang="fr-FR" sz="1200" kern="1200" dirty="0" smtClean="0">
                <a:solidFill>
                  <a:schemeClr val="tx1"/>
                </a:solidFill>
                <a:effectLst/>
                <a:latin typeface="+mn-lt"/>
                <a:ea typeface="+mn-ea"/>
                <a:cs typeface="+mn-cs"/>
              </a:rPr>
              <a:t>, les professionnels des ressources humaines, les médecins du travail, les chefs d’équipe </a:t>
            </a:r>
            <a:endParaRPr lang="fr-FR" dirty="0"/>
          </a:p>
        </p:txBody>
      </p:sp>
      <p:sp>
        <p:nvSpPr>
          <p:cNvPr id="4" name="Espace réservé du numéro de diapositive 3"/>
          <p:cNvSpPr>
            <a:spLocks noGrp="1"/>
          </p:cNvSpPr>
          <p:nvPr>
            <p:ph type="sldNum" sz="quarter" idx="10"/>
          </p:nvPr>
        </p:nvSpPr>
        <p:spPr/>
        <p:txBody>
          <a:bodyPr/>
          <a:lstStyle/>
          <a:p>
            <a:fld id="{E7B72BC5-886D-413E-BAD1-ACFB218F8B09}" type="slidenum">
              <a:rPr lang="fr-FR" smtClean="0"/>
              <a:t>6</a:t>
            </a:fld>
            <a:endParaRPr lang="fr-FR"/>
          </a:p>
        </p:txBody>
      </p:sp>
    </p:spTree>
    <p:extLst>
      <p:ext uri="{BB962C8B-B14F-4D97-AF65-F5344CB8AC3E}">
        <p14:creationId xmlns:p14="http://schemas.microsoft.com/office/powerpoint/2010/main" val="3008320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7B72BC5-886D-413E-BAD1-ACFB218F8B09}" type="slidenum">
              <a:rPr lang="fr-FR" smtClean="0"/>
              <a:t>9</a:t>
            </a:fld>
            <a:endParaRPr lang="fr-FR"/>
          </a:p>
        </p:txBody>
      </p:sp>
    </p:spTree>
    <p:extLst>
      <p:ext uri="{BB962C8B-B14F-4D97-AF65-F5344CB8AC3E}">
        <p14:creationId xmlns:p14="http://schemas.microsoft.com/office/powerpoint/2010/main" val="1180775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F581826-B921-4674-AF1C-16F6018475B0}" type="datetimeFigureOut">
              <a:rPr lang="fr-FR" smtClean="0"/>
              <a:t>01/04/2016</a:t>
            </a:fld>
            <a:endParaRPr lang="fr-FR"/>
          </a:p>
        </p:txBody>
      </p:sp>
      <p:sp>
        <p:nvSpPr>
          <p:cNvPr id="5" name="Footer Placeholder 4"/>
          <p:cNvSpPr>
            <a:spLocks noGrp="1"/>
          </p:cNvSpPr>
          <p:nvPr>
            <p:ph type="ftr" sz="quarter" idx="11"/>
          </p:nvPr>
        </p:nvSpPr>
        <p:spPr/>
        <p:txBody>
          <a:bodyPr/>
          <a:lstStyle/>
          <a:p>
            <a:endParaRPr lang="fr-F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A5A9B743-D01D-409E-AE09-175BC19D3651}" type="slidenum">
              <a:rPr lang="fr-FR" smtClean="0"/>
              <a:t>‹N°›</a:t>
            </a:fld>
            <a:endParaRPr lang="fr-F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CF581826-B921-4674-AF1C-16F6018475B0}" type="datetimeFigureOut">
              <a:rPr lang="fr-FR" smtClean="0"/>
              <a:t>01/04/2016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F581826-B921-4674-AF1C-16F6018475B0}" type="datetimeFigureOut">
              <a:rPr lang="fr-FR" smtClean="0"/>
              <a:t>01/04/2016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CF581826-B921-4674-AF1C-16F6018475B0}" type="datetimeFigureOut">
              <a:rPr lang="fr-FR" smtClean="0"/>
              <a:t>01/04/2016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F581826-B921-4674-AF1C-16F6018475B0}" type="datetimeFigureOut">
              <a:rPr lang="fr-FR" smtClean="0"/>
              <a:t>01/04/2016</a:t>
            </a:fld>
            <a:endParaRPr lang="fr-F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A9B743-D01D-409E-AE09-175BC19D3651}" type="slidenum">
              <a:rPr lang="fr-FR" smtClean="0"/>
              <a:t>‹N°›</a:t>
            </a:fld>
            <a:endParaRPr lang="fr-F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fr-FR" smtClean="0"/>
              <a:t>Modifiez le style du titre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fr-FR" smtClean="0"/>
              <a:t>Modifiez le style du titre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F581826-B921-4674-AF1C-16F6018475B0}" type="datetimeFigureOut">
              <a:rPr lang="fr-FR" smtClean="0"/>
              <a:t>01/04/2016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F581826-B921-4674-AF1C-16F6018475B0}" type="datetimeFigureOut">
              <a:rPr lang="fr-FR" smtClean="0"/>
              <a:t>01/04/2016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CF581826-B921-4674-AF1C-16F6018475B0}" type="datetimeFigureOut">
              <a:rPr lang="fr-FR" smtClean="0"/>
              <a:t>01/04/2016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F581826-B921-4674-AF1C-16F6018475B0}" type="datetimeFigureOut">
              <a:rPr lang="fr-FR" smtClean="0"/>
              <a:t>01/04/2016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5A9B743-D01D-409E-AE09-175BC19D365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F581826-B921-4674-AF1C-16F6018475B0}" type="datetimeFigureOut">
              <a:rPr lang="fr-FR" smtClean="0"/>
              <a:t>01/04/2016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5A9B743-D01D-409E-AE09-175BC19D3651}" type="slidenum">
              <a:rPr lang="fr-FR" smtClean="0"/>
              <a:t>‹N°›</a:t>
            </a:fld>
            <a:endParaRPr lang="fr-F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fr-FR" smtClean="0"/>
              <a:t>Modifiez le style du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5" name="Date Placeholder 4"/>
          <p:cNvSpPr>
            <a:spLocks noGrp="1"/>
          </p:cNvSpPr>
          <p:nvPr>
            <p:ph type="dt" sz="half" idx="10"/>
          </p:nvPr>
        </p:nvSpPr>
        <p:spPr/>
        <p:txBody>
          <a:bodyPr/>
          <a:lstStyle/>
          <a:p>
            <a:fld id="{CF581826-B921-4674-AF1C-16F6018475B0}" type="datetimeFigureOut">
              <a:rPr lang="fr-FR" smtClean="0"/>
              <a:t>01/04/2016</a:t>
            </a:fld>
            <a:endParaRPr lang="fr-FR"/>
          </a:p>
        </p:txBody>
      </p:sp>
      <p:sp>
        <p:nvSpPr>
          <p:cNvPr id="7" name="Slide Number Placeholder 6"/>
          <p:cNvSpPr>
            <a:spLocks noGrp="1"/>
          </p:cNvSpPr>
          <p:nvPr>
            <p:ph type="sldNum" sz="quarter" idx="12"/>
          </p:nvPr>
        </p:nvSpPr>
        <p:spPr/>
        <p:txBody>
          <a:bodyPr/>
          <a:lstStyle/>
          <a:p>
            <a:fld id="{A5A9B743-D01D-409E-AE09-175BC19D3651}" type="slidenum">
              <a:rPr lang="fr-FR" smtClean="0"/>
              <a:t>‹N°›</a:t>
            </a:fld>
            <a:endParaRPr lang="fr-F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fr-F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fr-FR" smtClean="0"/>
              <a:t>Modifiez le style du titre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F581826-B921-4674-AF1C-16F6018475B0}" type="datetimeFigureOut">
              <a:rPr lang="fr-FR" smtClean="0"/>
              <a:t>01/04/2016</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A5A9B743-D01D-409E-AE09-175BC19D3651}" type="slidenum">
              <a:rPr lang="fr-FR" smtClean="0"/>
              <a:t>‹N°›</a:t>
            </a:fld>
            <a:endParaRPr lang="fr-F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fr-FR" smtClean="0"/>
              <a:t>Modifiez le style du titre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fontScale="85000" lnSpcReduction="10000"/>
          </a:bodyPr>
          <a:lstStyle/>
          <a:p>
            <a:r>
              <a:rPr lang="fr-FR" dirty="0" smtClean="0"/>
              <a:t>Enjeux techniques, symboliques et politiques</a:t>
            </a:r>
            <a:endParaRPr lang="fr-FR" dirty="0"/>
          </a:p>
        </p:txBody>
      </p:sp>
      <p:sp>
        <p:nvSpPr>
          <p:cNvPr id="2" name="Titre 1"/>
          <p:cNvSpPr>
            <a:spLocks noGrp="1"/>
          </p:cNvSpPr>
          <p:nvPr>
            <p:ph type="ctrTitle"/>
          </p:nvPr>
        </p:nvSpPr>
        <p:spPr/>
        <p:txBody>
          <a:bodyPr/>
          <a:lstStyle/>
          <a:p>
            <a:r>
              <a:rPr lang="fr-FR" dirty="0" smtClean="0"/>
              <a:t>Mesurer la diversité</a:t>
            </a:r>
            <a:endParaRPr lang="fr-FR" dirty="0"/>
          </a:p>
        </p:txBody>
      </p:sp>
    </p:spTree>
    <p:extLst>
      <p:ext uri="{BB962C8B-B14F-4D97-AF65-F5344CB8AC3E}">
        <p14:creationId xmlns:p14="http://schemas.microsoft.com/office/powerpoint/2010/main" val="2605342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 quoi servent les indicateurs ?</a:t>
            </a:r>
            <a:endParaRPr lang="fr-FR" dirty="0"/>
          </a:p>
        </p:txBody>
      </p:sp>
      <p:sp>
        <p:nvSpPr>
          <p:cNvPr id="3" name="Espace réservé du contenu 2"/>
          <p:cNvSpPr>
            <a:spLocks noGrp="1"/>
          </p:cNvSpPr>
          <p:nvPr>
            <p:ph sz="half" idx="1"/>
          </p:nvPr>
        </p:nvSpPr>
        <p:spPr/>
        <p:txBody>
          <a:bodyPr>
            <a:normAutofit fontScale="77500" lnSpcReduction="20000"/>
          </a:bodyPr>
          <a:lstStyle/>
          <a:p>
            <a:r>
              <a:rPr lang="fr-FR" dirty="0" smtClean="0"/>
              <a:t>Poser </a:t>
            </a:r>
            <a:r>
              <a:rPr lang="fr-FR" dirty="0"/>
              <a:t>un diagnostic, </a:t>
            </a:r>
            <a:r>
              <a:rPr lang="fr-FR" dirty="0" smtClean="0"/>
              <a:t>assurer </a:t>
            </a:r>
            <a:r>
              <a:rPr lang="fr-FR" dirty="0"/>
              <a:t>le suivi et </a:t>
            </a:r>
            <a:r>
              <a:rPr lang="fr-FR" dirty="0" smtClean="0"/>
              <a:t>mesurer </a:t>
            </a:r>
            <a:r>
              <a:rPr lang="fr-FR" dirty="0"/>
              <a:t>la performance des politiques de gestion de la diversité</a:t>
            </a:r>
          </a:p>
        </p:txBody>
      </p:sp>
      <p:sp>
        <p:nvSpPr>
          <p:cNvPr id="4" name="Espace réservé du contenu 3"/>
          <p:cNvSpPr>
            <a:spLocks noGrp="1"/>
          </p:cNvSpPr>
          <p:nvPr>
            <p:ph sz="half" idx="2"/>
          </p:nvPr>
        </p:nvSpPr>
        <p:spPr/>
        <p:txBody>
          <a:bodyPr>
            <a:normAutofit fontScale="77500" lnSpcReduction="20000"/>
          </a:bodyPr>
          <a:lstStyle/>
          <a:p>
            <a:r>
              <a:rPr lang="fr-FR" dirty="0" smtClean="0"/>
              <a:t>Susciter </a:t>
            </a:r>
            <a:r>
              <a:rPr lang="fr-FR" dirty="0"/>
              <a:t>l’adhésion des acteurs sur la nécessité et les raisons </a:t>
            </a:r>
            <a:r>
              <a:rPr lang="fr-FR" dirty="0" smtClean="0"/>
              <a:t>d’agir?</a:t>
            </a:r>
          </a:p>
          <a:p>
            <a:r>
              <a:rPr lang="fr-FR" dirty="0" smtClean="0"/>
              <a:t>Modifier les représentations collectives?</a:t>
            </a:r>
          </a:p>
          <a:p>
            <a:r>
              <a:rPr lang="fr-FR" dirty="0" smtClean="0"/>
              <a:t>Progresser </a:t>
            </a:r>
            <a:r>
              <a:rPr lang="fr-FR" dirty="0"/>
              <a:t>en matière de discrimination/diversité </a:t>
            </a:r>
            <a:r>
              <a:rPr lang="fr-FR" dirty="0" smtClean="0"/>
              <a:t>?</a:t>
            </a:r>
          </a:p>
          <a:p>
            <a:r>
              <a:rPr lang="fr-FR" dirty="0" smtClean="0"/>
              <a:t>Donner </a:t>
            </a:r>
            <a:r>
              <a:rPr lang="fr-FR" dirty="0"/>
              <a:t>une image positive de l’organisation à ses parties prenantes internes et externes </a:t>
            </a:r>
            <a:r>
              <a:rPr lang="fr-FR" dirty="0" smtClean="0"/>
              <a:t>?</a:t>
            </a:r>
            <a:endParaRPr lang="fr-FR" dirty="0"/>
          </a:p>
        </p:txBody>
      </p:sp>
    </p:spTree>
    <p:extLst>
      <p:ext uri="{BB962C8B-B14F-4D97-AF65-F5344CB8AC3E}">
        <p14:creationId xmlns:p14="http://schemas.microsoft.com/office/powerpoint/2010/main" val="2461027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 &amp; méthodologie</a:t>
            </a:r>
            <a:endParaRPr lang="fr-FR" dirty="0"/>
          </a:p>
        </p:txBody>
      </p:sp>
      <p:sp>
        <p:nvSpPr>
          <p:cNvPr id="3" name="Espace réservé du contenu 2"/>
          <p:cNvSpPr>
            <a:spLocks noGrp="1"/>
          </p:cNvSpPr>
          <p:nvPr>
            <p:ph idx="1"/>
          </p:nvPr>
        </p:nvSpPr>
        <p:spPr/>
        <p:txBody>
          <a:bodyPr>
            <a:normAutofit/>
          </a:bodyPr>
          <a:lstStyle/>
          <a:p>
            <a:pPr lvl="0"/>
            <a:r>
              <a:rPr lang="fr-FR" dirty="0" smtClean="0"/>
              <a:t>Commission de l’AFMD sur la mesure de la diversité</a:t>
            </a:r>
          </a:p>
          <a:p>
            <a:pPr lvl="0"/>
            <a:r>
              <a:rPr lang="fr-FR" dirty="0" smtClean="0"/>
              <a:t>Cinq </a:t>
            </a:r>
            <a:r>
              <a:rPr lang="fr-FR" dirty="0"/>
              <a:t>tables rondes </a:t>
            </a:r>
            <a:r>
              <a:rPr lang="fr-FR" dirty="0" smtClean="0"/>
              <a:t>animées avec </a:t>
            </a:r>
            <a:r>
              <a:rPr lang="fr-FR" dirty="0"/>
              <a:t>les responsables Diversité d’une quinzaine d’entreprises </a:t>
            </a:r>
            <a:endParaRPr lang="fr-FR" dirty="0" smtClean="0"/>
          </a:p>
          <a:p>
            <a:pPr lvl="1"/>
            <a:r>
              <a:rPr lang="fr-FR" dirty="0" smtClean="0"/>
              <a:t>L’Oréal</a:t>
            </a:r>
            <a:r>
              <a:rPr lang="fr-FR" dirty="0"/>
              <a:t>, Adecco, Accor, BNP-Paribas, La Poste, Véolia Environnement, CNP, SFR, Groupe </a:t>
            </a:r>
            <a:r>
              <a:rPr lang="fr-FR" dirty="0" err="1"/>
              <a:t>Keyrus</a:t>
            </a:r>
            <a:r>
              <a:rPr lang="fr-FR" dirty="0"/>
              <a:t>, Schneider Electric, Mornay. </a:t>
            </a:r>
            <a:endParaRPr lang="fr-FR" dirty="0" smtClean="0"/>
          </a:p>
          <a:p>
            <a:pPr lvl="0"/>
            <a:r>
              <a:rPr lang="fr-FR" dirty="0" smtClean="0"/>
              <a:t>Entretiens </a:t>
            </a:r>
            <a:r>
              <a:rPr lang="fr-FR" dirty="0"/>
              <a:t>semi-directifs </a:t>
            </a:r>
            <a:r>
              <a:rPr lang="fr-FR" dirty="0" smtClean="0"/>
              <a:t>menés </a:t>
            </a:r>
            <a:r>
              <a:rPr lang="fr-FR" dirty="0"/>
              <a:t>avec l’ensemble de ces </a:t>
            </a:r>
            <a:r>
              <a:rPr lang="fr-FR" dirty="0" smtClean="0"/>
              <a:t>acteurs + entreprises hors AFMD </a:t>
            </a:r>
          </a:p>
          <a:p>
            <a:pPr lvl="1"/>
            <a:r>
              <a:rPr lang="fr-FR" dirty="0" smtClean="0"/>
              <a:t>Sanofi-Aventis</a:t>
            </a:r>
            <a:r>
              <a:rPr lang="fr-FR" dirty="0"/>
              <a:t>, Orange, Bristol-Myers Squibb, Agir </a:t>
            </a:r>
            <a:r>
              <a:rPr lang="fr-FR" dirty="0" err="1"/>
              <a:t>Arcco</a:t>
            </a:r>
            <a:r>
              <a:rPr lang="fr-FR" dirty="0"/>
              <a:t>, Areva, Auchan, France Télévision, Groupama, </a:t>
            </a:r>
            <a:r>
              <a:rPr lang="fr-FR" dirty="0" err="1"/>
              <a:t>ProBTP</a:t>
            </a:r>
            <a:r>
              <a:rPr lang="fr-FR" dirty="0"/>
              <a:t>, Groupe PSA et </a:t>
            </a:r>
            <a:r>
              <a:rPr lang="fr-FR" dirty="0" smtClean="0"/>
              <a:t>TF1</a:t>
            </a:r>
          </a:p>
          <a:p>
            <a:pPr lvl="1"/>
            <a:endParaRPr lang="fr-FR" dirty="0"/>
          </a:p>
        </p:txBody>
      </p:sp>
    </p:spTree>
    <p:extLst>
      <p:ext uri="{BB962C8B-B14F-4D97-AF65-F5344CB8AC3E}">
        <p14:creationId xmlns:p14="http://schemas.microsoft.com/office/powerpoint/2010/main" val="2400556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Choix actuels en matière de mesure</a:t>
            </a:r>
            <a:endParaRPr lang="fr-FR" dirty="0"/>
          </a:p>
        </p:txBody>
      </p:sp>
      <p:sp>
        <p:nvSpPr>
          <p:cNvPr id="3" name="Espace réservé du contenu 2"/>
          <p:cNvSpPr>
            <a:spLocks noGrp="1"/>
          </p:cNvSpPr>
          <p:nvPr>
            <p:ph idx="1"/>
          </p:nvPr>
        </p:nvSpPr>
        <p:spPr/>
        <p:txBody>
          <a:bodyPr>
            <a:normAutofit fontScale="92500" lnSpcReduction="10000"/>
          </a:bodyPr>
          <a:lstStyle/>
          <a:p>
            <a:r>
              <a:rPr lang="fr-FR" sz="3200" dirty="0">
                <a:solidFill>
                  <a:schemeClr val="tx1"/>
                </a:solidFill>
              </a:rPr>
              <a:t>Ce choix suit rarement les règles de l’art en matière de tableaux de bord de </a:t>
            </a:r>
            <a:r>
              <a:rPr lang="fr-FR" sz="3200" dirty="0" smtClean="0">
                <a:solidFill>
                  <a:schemeClr val="tx1"/>
                </a:solidFill>
              </a:rPr>
              <a:t>gestion</a:t>
            </a:r>
          </a:p>
          <a:p>
            <a:pPr lvl="1"/>
            <a:r>
              <a:rPr lang="fr-FR" sz="2800" dirty="0" smtClean="0"/>
              <a:t>Mesurer un écart/norme</a:t>
            </a:r>
          </a:p>
          <a:p>
            <a:pPr lvl="1"/>
            <a:r>
              <a:rPr lang="fr-FR" sz="2800" dirty="0"/>
              <a:t>Permettre </a:t>
            </a:r>
            <a:r>
              <a:rPr lang="fr-FR" sz="2800" dirty="0"/>
              <a:t>un grand nombre de comparaisons internes et </a:t>
            </a:r>
            <a:r>
              <a:rPr lang="fr-FR" sz="2800" dirty="0"/>
              <a:t>externes</a:t>
            </a:r>
          </a:p>
          <a:p>
            <a:pPr lvl="1"/>
            <a:r>
              <a:rPr lang="fr-FR" sz="2800" dirty="0"/>
              <a:t>mixer </a:t>
            </a:r>
            <a:r>
              <a:rPr lang="fr-FR" sz="2800" dirty="0"/>
              <a:t>indicateurs </a:t>
            </a:r>
            <a:r>
              <a:rPr lang="fr-FR" sz="2800" dirty="0"/>
              <a:t>de résultats </a:t>
            </a:r>
            <a:r>
              <a:rPr lang="fr-FR" sz="2800" dirty="0"/>
              <a:t>et de moyens</a:t>
            </a:r>
            <a:endParaRPr lang="fr-FR" sz="2800" dirty="0"/>
          </a:p>
          <a:p>
            <a:pPr marL="342900" lvl="1" indent="-342900">
              <a:buFont typeface="Arial" panose="020B0604020202020204" pitchFamily="34" charset="0"/>
              <a:buChar char="•"/>
            </a:pPr>
            <a:r>
              <a:rPr lang="fr-FR" sz="3200" dirty="0" smtClean="0">
                <a:solidFill>
                  <a:schemeClr val="tx1"/>
                </a:solidFill>
              </a:rPr>
              <a:t>Les </a:t>
            </a:r>
            <a:r>
              <a:rPr lang="fr-FR" sz="3200" dirty="0">
                <a:solidFill>
                  <a:schemeClr val="tx1"/>
                </a:solidFill>
              </a:rPr>
              <a:t>entreprises se concentrent sur la mesure de la </a:t>
            </a:r>
            <a:r>
              <a:rPr lang="fr-FR" sz="3200" dirty="0" smtClean="0">
                <a:solidFill>
                  <a:schemeClr val="tx1"/>
                </a:solidFill>
              </a:rPr>
              <a:t>diversité plutôt que de </a:t>
            </a:r>
            <a:r>
              <a:rPr lang="fr-FR" sz="3200" dirty="0">
                <a:solidFill>
                  <a:schemeClr val="tx1"/>
                </a:solidFill>
              </a:rPr>
              <a:t>la discrimination</a:t>
            </a:r>
          </a:p>
          <a:p>
            <a:endParaRPr lang="fr-FR" dirty="0"/>
          </a:p>
        </p:txBody>
      </p:sp>
    </p:spTree>
    <p:extLst>
      <p:ext uri="{BB962C8B-B14F-4D97-AF65-F5344CB8AC3E}">
        <p14:creationId xmlns:p14="http://schemas.microsoft.com/office/powerpoint/2010/main" val="442711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Choix actuels en matière de mesure</a:t>
            </a:r>
            <a:endParaRPr lang="fr-FR" dirty="0"/>
          </a:p>
        </p:txBody>
      </p:sp>
      <p:sp>
        <p:nvSpPr>
          <p:cNvPr id="3" name="Espace réservé du contenu 2"/>
          <p:cNvSpPr>
            <a:spLocks noGrp="1"/>
          </p:cNvSpPr>
          <p:nvPr>
            <p:ph idx="1"/>
          </p:nvPr>
        </p:nvSpPr>
        <p:spPr/>
        <p:txBody>
          <a:bodyPr>
            <a:normAutofit lnSpcReduction="10000"/>
          </a:bodyPr>
          <a:lstStyle/>
          <a:p>
            <a:pPr marL="342900" lvl="1" indent="-342900">
              <a:buFont typeface="Arial" panose="020B0604020202020204" pitchFamily="34" charset="0"/>
              <a:buChar char="•"/>
            </a:pPr>
            <a:r>
              <a:rPr lang="fr-FR" sz="3200" dirty="0"/>
              <a:t>Les indicateurs sélectionnés en entreprise sont insuffisamment « consistants » </a:t>
            </a:r>
          </a:p>
          <a:p>
            <a:r>
              <a:rPr lang="fr-FR" dirty="0"/>
              <a:t>Les responsables diversité optent pour des catégories de la diversité préétablies dans une logique « </a:t>
            </a:r>
            <a:r>
              <a:rPr lang="fr-FR" dirty="0" err="1"/>
              <a:t>pick</a:t>
            </a:r>
            <a:r>
              <a:rPr lang="fr-FR" dirty="0"/>
              <a:t> and </a:t>
            </a:r>
            <a:r>
              <a:rPr lang="fr-FR" dirty="0" err="1"/>
              <a:t>choose</a:t>
            </a:r>
            <a:r>
              <a:rPr lang="fr-FR" dirty="0"/>
              <a:t> »</a:t>
            </a:r>
          </a:p>
          <a:p>
            <a:pPr marL="342900" lvl="1" indent="-342900">
              <a:buFont typeface="Arial" panose="020B0604020202020204" pitchFamily="34" charset="0"/>
              <a:buChar char="•"/>
            </a:pPr>
            <a:r>
              <a:rPr lang="fr-FR" sz="3200" dirty="0"/>
              <a:t>Les entreprises se focalisent davantage sur la diversité </a:t>
            </a:r>
            <a:r>
              <a:rPr lang="fr-FR" sz="3200" dirty="0" smtClean="0"/>
              <a:t>que sur les </a:t>
            </a:r>
            <a:r>
              <a:rPr lang="fr-FR" sz="3200" dirty="0"/>
              <a:t>dispositifs de management qui devraient l’accompagner</a:t>
            </a:r>
          </a:p>
          <a:p>
            <a:endParaRPr lang="fr-FR" dirty="0"/>
          </a:p>
        </p:txBody>
      </p:sp>
    </p:spTree>
    <p:extLst>
      <p:ext uri="{BB962C8B-B14F-4D97-AF65-F5344CB8AC3E}">
        <p14:creationId xmlns:p14="http://schemas.microsoft.com/office/powerpoint/2010/main" val="1473367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Repenser </a:t>
            </a:r>
            <a:r>
              <a:rPr lang="fr-FR" dirty="0" smtClean="0"/>
              <a:t>ces indicateurs, en particulier sexués?</a:t>
            </a:r>
            <a:endParaRPr lang="fr-FR" dirty="0"/>
          </a:p>
        </p:txBody>
      </p:sp>
      <p:sp>
        <p:nvSpPr>
          <p:cNvPr id="3" name="Espace réservé du contenu 2"/>
          <p:cNvSpPr>
            <a:spLocks noGrp="1"/>
          </p:cNvSpPr>
          <p:nvPr>
            <p:ph idx="1"/>
          </p:nvPr>
        </p:nvSpPr>
        <p:spPr/>
        <p:txBody>
          <a:bodyPr>
            <a:normAutofit/>
          </a:bodyPr>
          <a:lstStyle/>
          <a:p>
            <a:r>
              <a:rPr lang="fr-FR" dirty="0" smtClean="0"/>
              <a:t>Dépasser la </a:t>
            </a:r>
            <a:r>
              <a:rPr lang="fr-FR" dirty="0"/>
              <a:t>différence biologique </a:t>
            </a:r>
            <a:r>
              <a:rPr lang="fr-FR" dirty="0" smtClean="0"/>
              <a:t>h/f pour inclure l’impact </a:t>
            </a:r>
            <a:r>
              <a:rPr lang="fr-FR" dirty="0"/>
              <a:t>des stéréotypes sexués et des rôles </a:t>
            </a:r>
            <a:r>
              <a:rPr lang="fr-FR" dirty="0" smtClean="0"/>
              <a:t>socio-professionnels </a:t>
            </a:r>
            <a:r>
              <a:rPr lang="fr-FR" dirty="0"/>
              <a:t>associés </a:t>
            </a:r>
            <a:r>
              <a:rPr lang="fr-FR" dirty="0" smtClean="0"/>
              <a:t>aux deux sexes</a:t>
            </a:r>
          </a:p>
          <a:p>
            <a:pPr lvl="1"/>
            <a:r>
              <a:rPr lang="fr-FR" dirty="0" smtClean="0"/>
              <a:t>Aide à comprendre </a:t>
            </a:r>
            <a:r>
              <a:rPr lang="fr-FR" dirty="0"/>
              <a:t>les mécanismes qui amènent à la sous-représentation des femmes dans certains métiers et fonctions </a:t>
            </a:r>
            <a:r>
              <a:rPr lang="fr-FR" dirty="0" smtClean="0"/>
              <a:t>(Gavray, 2008; </a:t>
            </a:r>
            <a:r>
              <a:rPr lang="fr-FR" dirty="0" err="1" smtClean="0"/>
              <a:t>Laufer</a:t>
            </a:r>
            <a:r>
              <a:rPr lang="fr-FR" dirty="0" smtClean="0"/>
              <a:t> et </a:t>
            </a:r>
            <a:r>
              <a:rPr lang="fr-FR" dirty="0" err="1" smtClean="0"/>
              <a:t>Pochic</a:t>
            </a:r>
            <a:r>
              <a:rPr lang="fr-FR" dirty="0" smtClean="0"/>
              <a:t>, 2004; </a:t>
            </a:r>
            <a:r>
              <a:rPr lang="fr-FR" dirty="0" err="1" smtClean="0"/>
              <a:t>Maruani</a:t>
            </a:r>
            <a:r>
              <a:rPr lang="fr-FR" dirty="0" smtClean="0"/>
              <a:t>, 2006)</a:t>
            </a:r>
          </a:p>
        </p:txBody>
      </p:sp>
    </p:spTree>
    <p:extLst>
      <p:ext uri="{BB962C8B-B14F-4D97-AF65-F5344CB8AC3E}">
        <p14:creationId xmlns:p14="http://schemas.microsoft.com/office/powerpoint/2010/main" val="1904317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ctr" rtl="0">
              <a:spcBef>
                <a:spcPct val="0"/>
              </a:spcBef>
            </a:pPr>
            <a:r>
              <a:rPr lang="fr-FR" sz="4000" kern="1200" dirty="0">
                <a:solidFill>
                  <a:schemeClr val="tx1"/>
                </a:solidFill>
                <a:latin typeface="+mj-lt"/>
                <a:ea typeface="+mj-ea"/>
                <a:cs typeface="+mj-cs"/>
              </a:rPr>
              <a:t>Débusquer les discriminations directes et </a:t>
            </a:r>
            <a:r>
              <a:rPr lang="fr-FR" sz="4000" kern="1200" dirty="0" smtClean="0">
                <a:solidFill>
                  <a:schemeClr val="tx1"/>
                </a:solidFill>
                <a:latin typeface="+mj-lt"/>
                <a:ea typeface="+mj-ea"/>
                <a:cs typeface="+mj-cs"/>
              </a:rPr>
              <a:t>indirectes</a:t>
            </a:r>
            <a:endParaRPr lang="fr-FR" sz="4000" kern="1200" dirty="0">
              <a:solidFill>
                <a:schemeClr val="tx1"/>
              </a:solidFill>
              <a:latin typeface="+mj-lt"/>
              <a:ea typeface="+mj-ea"/>
              <a:cs typeface="+mj-cs"/>
            </a:endParaRPr>
          </a:p>
        </p:txBody>
      </p:sp>
      <p:sp>
        <p:nvSpPr>
          <p:cNvPr id="3" name="Espace réservé du contenu 2"/>
          <p:cNvSpPr>
            <a:spLocks noGrp="1"/>
          </p:cNvSpPr>
          <p:nvPr>
            <p:ph idx="1"/>
          </p:nvPr>
        </p:nvSpPr>
        <p:spPr/>
        <p:txBody>
          <a:bodyPr>
            <a:normAutofit/>
          </a:bodyPr>
          <a:lstStyle/>
          <a:p>
            <a:pPr marL="342900" lvl="1" indent="-342900"/>
            <a:r>
              <a:rPr lang="fr-FR" dirty="0" smtClean="0"/>
              <a:t>Entretiens avec des personnes ressources peut permettre d’identifier différents stéréotypes et préjugés à l’égard des groupes-cibles (</a:t>
            </a:r>
            <a:r>
              <a:rPr lang="fr-FR" dirty="0" err="1" smtClean="0"/>
              <a:t>Chrobo-Mason</a:t>
            </a:r>
            <a:r>
              <a:rPr lang="fr-FR" dirty="0" smtClean="0"/>
              <a:t> et al, 2006)</a:t>
            </a:r>
          </a:p>
          <a:p>
            <a:pPr marL="342900" lvl="1" indent="-342900"/>
            <a:r>
              <a:rPr lang="fr-FR" dirty="0" smtClean="0"/>
              <a:t>Analyse de contenu de documents internes à l’entreprise pour identifier les stéréotypes, porteur de discriminations, véhiculés dans les supports (texte et images)</a:t>
            </a:r>
          </a:p>
          <a:p>
            <a:pPr marL="342900" lvl="1" indent="-342900"/>
            <a:r>
              <a:rPr lang="fr-FR" dirty="0" smtClean="0"/>
              <a:t>Enquêtes pour mesurer le sentiment de justice et d’équité en regard des pratiques de gestion dans les entreprises et les organisations (Cloutier, 2008)</a:t>
            </a:r>
          </a:p>
          <a:p>
            <a:endParaRPr lang="fr-FR" dirty="0"/>
          </a:p>
        </p:txBody>
      </p:sp>
    </p:spTree>
    <p:extLst>
      <p:ext uri="{BB962C8B-B14F-4D97-AF65-F5344CB8AC3E}">
        <p14:creationId xmlns:p14="http://schemas.microsoft.com/office/powerpoint/2010/main" val="1413480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ctr" rtl="0">
              <a:spcBef>
                <a:spcPct val="0"/>
              </a:spcBef>
            </a:pPr>
            <a:r>
              <a:rPr lang="fr-FR" b="1" i="1" dirty="0"/>
              <a:t> </a:t>
            </a:r>
            <a:r>
              <a:rPr lang="fr-FR" sz="3600" kern="1200" dirty="0">
                <a:solidFill>
                  <a:schemeClr val="tx1"/>
                </a:solidFill>
                <a:latin typeface="+mj-lt"/>
                <a:ea typeface="+mj-ea"/>
                <a:cs typeface="+mj-cs"/>
              </a:rPr>
              <a:t>Défendre une logique transversale des dimensions de la diversité </a:t>
            </a:r>
            <a:r>
              <a:rPr lang="fr-FR" b="1" i="1" dirty="0"/>
              <a:t/>
            </a:r>
            <a:br>
              <a:rPr lang="fr-FR" b="1" i="1" dirty="0"/>
            </a:br>
            <a:endParaRPr lang="fr-FR" dirty="0"/>
          </a:p>
        </p:txBody>
      </p:sp>
      <p:sp>
        <p:nvSpPr>
          <p:cNvPr id="3" name="Espace réservé du contenu 2"/>
          <p:cNvSpPr>
            <a:spLocks noGrp="1"/>
          </p:cNvSpPr>
          <p:nvPr>
            <p:ph idx="1"/>
          </p:nvPr>
        </p:nvSpPr>
        <p:spPr/>
        <p:txBody>
          <a:bodyPr/>
          <a:lstStyle/>
          <a:p>
            <a:r>
              <a:rPr lang="fr-FR" dirty="0" smtClean="0"/>
              <a:t>Montrer </a:t>
            </a:r>
            <a:r>
              <a:rPr lang="fr-FR" dirty="0"/>
              <a:t>comment se combinent les multiples systèmes de domination qui reproduisent les inégalités </a:t>
            </a:r>
            <a:r>
              <a:rPr lang="fr-FR" dirty="0" smtClean="0"/>
              <a:t>sociales</a:t>
            </a:r>
          </a:p>
          <a:p>
            <a:pPr lvl="1"/>
            <a:r>
              <a:rPr lang="fr-FR" dirty="0" smtClean="0"/>
              <a:t>En effet, ces </a:t>
            </a:r>
            <a:r>
              <a:rPr lang="fr-FR" dirty="0"/>
              <a:t>groupes ne sont pas homogènes mais traversés par de multiples rapports </a:t>
            </a:r>
            <a:r>
              <a:rPr lang="fr-FR" dirty="0" smtClean="0"/>
              <a:t>sociaux</a:t>
            </a:r>
          </a:p>
          <a:p>
            <a:pPr lvl="1"/>
            <a:r>
              <a:rPr lang="fr-FR" dirty="0" smtClean="0"/>
              <a:t>Combinaison des </a:t>
            </a:r>
            <a:r>
              <a:rPr lang="fr-FR" dirty="0"/>
              <a:t>différentes caractéristiques pour renforcer </a:t>
            </a:r>
            <a:r>
              <a:rPr lang="fr-FR" dirty="0" smtClean="0"/>
              <a:t>ou </a:t>
            </a:r>
            <a:r>
              <a:rPr lang="fr-FR" dirty="0"/>
              <a:t>atténuer des situations </a:t>
            </a:r>
            <a:r>
              <a:rPr lang="fr-FR" dirty="0" smtClean="0"/>
              <a:t>d’inégalités</a:t>
            </a:r>
            <a:endParaRPr lang="fr-FR" dirty="0"/>
          </a:p>
        </p:txBody>
      </p:sp>
    </p:spTree>
    <p:extLst>
      <p:ext uri="{BB962C8B-B14F-4D97-AF65-F5344CB8AC3E}">
        <p14:creationId xmlns:p14="http://schemas.microsoft.com/office/powerpoint/2010/main" val="673795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 </a:t>
            </a:r>
            <a:endParaRPr lang="fr-FR" dirty="0"/>
          </a:p>
        </p:txBody>
      </p:sp>
      <p:sp>
        <p:nvSpPr>
          <p:cNvPr id="3" name="Espace réservé du contenu 2"/>
          <p:cNvSpPr>
            <a:spLocks noGrp="1"/>
          </p:cNvSpPr>
          <p:nvPr>
            <p:ph idx="1"/>
          </p:nvPr>
        </p:nvSpPr>
        <p:spPr/>
        <p:txBody>
          <a:bodyPr>
            <a:normAutofit/>
          </a:bodyPr>
          <a:lstStyle/>
          <a:p>
            <a:r>
              <a:rPr lang="fr-FR" dirty="0" smtClean="0"/>
              <a:t>Les </a:t>
            </a:r>
            <a:r>
              <a:rPr lang="fr-FR" dirty="0"/>
              <a:t>questions et hypothèses qui structurent </a:t>
            </a:r>
            <a:r>
              <a:rPr lang="fr-FR" dirty="0" smtClean="0"/>
              <a:t>la construction des indicateurs sont déterminantes</a:t>
            </a:r>
          </a:p>
          <a:p>
            <a:r>
              <a:rPr lang="fr-FR" dirty="0"/>
              <a:t>L’approche quantitative de la </a:t>
            </a:r>
            <a:r>
              <a:rPr lang="fr-FR" dirty="0" smtClean="0"/>
              <a:t>diversité est intéressante pour interroger la représentativité</a:t>
            </a:r>
          </a:p>
          <a:p>
            <a:r>
              <a:rPr lang="fr-FR" dirty="0" smtClean="0"/>
              <a:t>La combiner avec une approche qualitative permet de faire émerger </a:t>
            </a:r>
            <a:r>
              <a:rPr lang="fr-FR" dirty="0"/>
              <a:t>des catégories à la conscience des </a:t>
            </a:r>
            <a:r>
              <a:rPr lang="fr-FR" dirty="0" smtClean="0"/>
              <a:t>individus</a:t>
            </a:r>
          </a:p>
          <a:p>
            <a:pPr lvl="1"/>
            <a:r>
              <a:rPr lang="fr-FR" dirty="0" smtClean="0"/>
              <a:t> </a:t>
            </a:r>
            <a:r>
              <a:rPr lang="fr-FR" dirty="0"/>
              <a:t>en plaçant l’accent sur tel ou tel groupe défini comme minoritaire, « à problème » ou « à risque ».</a:t>
            </a:r>
          </a:p>
        </p:txBody>
      </p:sp>
    </p:spTree>
    <p:extLst>
      <p:ext uri="{BB962C8B-B14F-4D97-AF65-F5344CB8AC3E}">
        <p14:creationId xmlns:p14="http://schemas.microsoft.com/office/powerpoint/2010/main" val="128128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icaire">
  <a:themeElements>
    <a:clrScheme name="Apothicaire">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icaire">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icaire">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67</TotalTime>
  <Words>598</Words>
  <Application>Microsoft Office PowerPoint</Application>
  <PresentationFormat>Affichage à l'écran (4:3)</PresentationFormat>
  <Paragraphs>55</Paragraphs>
  <Slides>9</Slides>
  <Notes>6</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Apothicaire</vt:lpstr>
      <vt:lpstr>Mesurer la diversité</vt:lpstr>
      <vt:lpstr>A quoi servent les indicateurs ?</vt:lpstr>
      <vt:lpstr>Contexte &amp; méthodologie</vt:lpstr>
      <vt:lpstr>Choix actuels en matière de mesure</vt:lpstr>
      <vt:lpstr>Choix actuels en matière de mesure</vt:lpstr>
      <vt:lpstr>Repenser ces indicateurs, en particulier sexués?</vt:lpstr>
      <vt:lpstr>Débusquer les discriminations directes et indirectes</vt:lpstr>
      <vt:lpstr> Défendre une logique transversale des dimensions de la diversité  </vt:lpstr>
      <vt:lpstr>Conclusion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Mesurer la diversité</dc:title>
  <dc:creator>Hedia ZANNAD</dc:creator>
  <cp:lastModifiedBy>Hedia ZANNAD</cp:lastModifiedBy>
  <cp:revision>8</cp:revision>
  <dcterms:created xsi:type="dcterms:W3CDTF">2016-04-01T06:49:40Z</dcterms:created>
  <dcterms:modified xsi:type="dcterms:W3CDTF">2016-04-01T08:06:11Z</dcterms:modified>
</cp:coreProperties>
</file>