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9.xml" ContentType="application/vnd.openxmlformats-officedocument.presentationml.notesSlide+xml"/>
  <Override PartName="/ppt/charts/chart5.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3"/>
  </p:notesMasterIdLst>
  <p:handoutMasterIdLst>
    <p:handoutMasterId r:id="rId44"/>
  </p:handoutMasterIdLst>
  <p:sldIdLst>
    <p:sldId id="256" r:id="rId2"/>
    <p:sldId id="265" r:id="rId3"/>
    <p:sldId id="266" r:id="rId4"/>
    <p:sldId id="268" r:id="rId5"/>
    <p:sldId id="269" r:id="rId6"/>
    <p:sldId id="313" r:id="rId7"/>
    <p:sldId id="270" r:id="rId8"/>
    <p:sldId id="257" r:id="rId9"/>
    <p:sldId id="258" r:id="rId10"/>
    <p:sldId id="260" r:id="rId11"/>
    <p:sldId id="296" r:id="rId12"/>
    <p:sldId id="272" r:id="rId13"/>
    <p:sldId id="286" r:id="rId14"/>
    <p:sldId id="280" r:id="rId15"/>
    <p:sldId id="281" r:id="rId16"/>
    <p:sldId id="282" r:id="rId17"/>
    <p:sldId id="283" r:id="rId18"/>
    <p:sldId id="284" r:id="rId19"/>
    <p:sldId id="285" r:id="rId20"/>
    <p:sldId id="287" r:id="rId21"/>
    <p:sldId id="315" r:id="rId22"/>
    <p:sldId id="294" r:id="rId23"/>
    <p:sldId id="262" r:id="rId24"/>
    <p:sldId id="288" r:id="rId25"/>
    <p:sldId id="291" r:id="rId26"/>
    <p:sldId id="292" r:id="rId27"/>
    <p:sldId id="297" r:id="rId28"/>
    <p:sldId id="293" r:id="rId29"/>
    <p:sldId id="298" r:id="rId30"/>
    <p:sldId id="299" r:id="rId31"/>
    <p:sldId id="304" r:id="rId32"/>
    <p:sldId id="305" r:id="rId33"/>
    <p:sldId id="275" r:id="rId34"/>
    <p:sldId id="306" r:id="rId35"/>
    <p:sldId id="310" r:id="rId36"/>
    <p:sldId id="311" r:id="rId37"/>
    <p:sldId id="312" r:id="rId38"/>
    <p:sldId id="308" r:id="rId39"/>
    <p:sldId id="314" r:id="rId40"/>
    <p:sldId id="300" r:id="rId41"/>
    <p:sldId id="259" r:id="rId42"/>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99" autoAdjust="0"/>
    <p:restoredTop sz="91086" autoAdjust="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lasseur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lasseur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lasseur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lasseur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recolte!$E$2</c:f>
              <c:strCache>
                <c:ptCount val="1"/>
                <c:pt idx="0">
                  <c:v>Recette</c:v>
                </c:pt>
              </c:strCache>
            </c:strRef>
          </c:tx>
          <c:cat>
            <c:numRef>
              <c:f>recolte!$A$3:$A$10</c:f>
              <c:numCache>
                <c:formatCode>General</c:formatCode>
                <c:ptCount val="8"/>
                <c:pt idx="0">
                  <c:v>6</c:v>
                </c:pt>
                <c:pt idx="1">
                  <c:v>18</c:v>
                </c:pt>
                <c:pt idx="2">
                  <c:v>30</c:v>
                </c:pt>
                <c:pt idx="3">
                  <c:v>42</c:v>
                </c:pt>
                <c:pt idx="4">
                  <c:v>54</c:v>
                </c:pt>
                <c:pt idx="5">
                  <c:v>66</c:v>
                </c:pt>
                <c:pt idx="6">
                  <c:v>78</c:v>
                </c:pt>
                <c:pt idx="7">
                  <c:v>90</c:v>
                </c:pt>
              </c:numCache>
            </c:numRef>
          </c:cat>
          <c:val>
            <c:numRef>
              <c:f>recolte!$F$3:$F$10</c:f>
              <c:numCache>
                <c:formatCode>General</c:formatCode>
                <c:ptCount val="8"/>
                <c:pt idx="0">
                  <c:v>166.74583333333334</c:v>
                </c:pt>
                <c:pt idx="1">
                  <c:v>179.96916666666667</c:v>
                </c:pt>
                <c:pt idx="2">
                  <c:v>191.94833333333335</c:v>
                </c:pt>
                <c:pt idx="3">
                  <c:v>170.07750000000001</c:v>
                </c:pt>
                <c:pt idx="4">
                  <c:v>178.62083333333331</c:v>
                </c:pt>
                <c:pt idx="5">
                  <c:v>182.72583333333333</c:v>
                </c:pt>
                <c:pt idx="6">
                  <c:v>179.10249999999999</c:v>
                </c:pt>
                <c:pt idx="7">
                  <c:v>185.41499999999999</c:v>
                </c:pt>
              </c:numCache>
            </c:numRef>
          </c:val>
          <c:smooth val="0"/>
        </c:ser>
        <c:dLbls>
          <c:showLegendKey val="0"/>
          <c:showVal val="0"/>
          <c:showCatName val="0"/>
          <c:showSerName val="0"/>
          <c:showPercent val="0"/>
          <c:showBubbleSize val="0"/>
        </c:dLbls>
        <c:marker val="1"/>
        <c:smooth val="0"/>
        <c:axId val="81275136"/>
        <c:axId val="83665280"/>
      </c:lineChart>
      <c:catAx>
        <c:axId val="81275136"/>
        <c:scaling>
          <c:orientation val="minMax"/>
        </c:scaling>
        <c:delete val="0"/>
        <c:axPos val="b"/>
        <c:title>
          <c:tx>
            <c:rich>
              <a:bodyPr/>
              <a:lstStyle/>
              <a:p>
                <a:pPr>
                  <a:defRPr/>
                </a:pPr>
                <a:r>
                  <a:rPr lang="fr-FR" smtClean="0"/>
                  <a:t>Simulation</a:t>
                </a:r>
                <a:r>
                  <a:rPr lang="fr-FR" baseline="0" smtClean="0"/>
                  <a:t> year </a:t>
                </a:r>
                <a:r>
                  <a:rPr lang="fr-FR" smtClean="0"/>
                  <a:t>(t0</a:t>
                </a:r>
                <a:r>
                  <a:rPr lang="fr-FR" baseline="0" smtClean="0"/>
                  <a:t> </a:t>
                </a:r>
                <a:r>
                  <a:rPr lang="fr-FR" baseline="0"/>
                  <a:t>= 2016)</a:t>
                </a:r>
                <a:endParaRPr lang="fr-FR"/>
              </a:p>
            </c:rich>
          </c:tx>
          <c:layout/>
          <c:overlay val="0"/>
        </c:title>
        <c:numFmt formatCode="General" sourceLinked="1"/>
        <c:majorTickMark val="out"/>
        <c:minorTickMark val="none"/>
        <c:tickLblPos val="nextTo"/>
        <c:crossAx val="83665280"/>
        <c:crosses val="autoZero"/>
        <c:auto val="1"/>
        <c:lblAlgn val="ctr"/>
        <c:lblOffset val="100"/>
        <c:noMultiLvlLbl val="0"/>
      </c:catAx>
      <c:valAx>
        <c:axId val="83665280"/>
        <c:scaling>
          <c:orientation val="minMax"/>
        </c:scaling>
        <c:delete val="1"/>
        <c:axPos val="l"/>
        <c:majorGridlines/>
        <c:title>
          <c:tx>
            <c:rich>
              <a:bodyPr rot="-5400000" vert="horz"/>
              <a:lstStyle/>
              <a:p>
                <a:pPr>
                  <a:defRPr/>
                </a:pPr>
                <a:r>
                  <a:rPr lang="fr-FR" smtClean="0"/>
                  <a:t>Revenue (€/ha)</a:t>
                </a:r>
                <a:endParaRPr lang="fr-FR"/>
              </a:p>
            </c:rich>
          </c:tx>
          <c:layout/>
          <c:overlay val="0"/>
        </c:title>
        <c:numFmt formatCode="General" sourceLinked="1"/>
        <c:majorTickMark val="out"/>
        <c:minorTickMark val="none"/>
        <c:tickLblPos val="nextTo"/>
        <c:crossAx val="812751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recolte!$G$2</c:f>
              <c:strCache>
                <c:ptCount val="1"/>
                <c:pt idx="0">
                  <c:v>Volume</c:v>
                </c:pt>
              </c:strCache>
            </c:strRef>
          </c:tx>
          <c:cat>
            <c:numRef>
              <c:f>recolte!$A$3:$A$10</c:f>
              <c:numCache>
                <c:formatCode>General</c:formatCode>
                <c:ptCount val="8"/>
                <c:pt idx="0">
                  <c:v>6</c:v>
                </c:pt>
                <c:pt idx="1">
                  <c:v>18</c:v>
                </c:pt>
                <c:pt idx="2">
                  <c:v>30</c:v>
                </c:pt>
                <c:pt idx="3">
                  <c:v>42</c:v>
                </c:pt>
                <c:pt idx="4">
                  <c:v>54</c:v>
                </c:pt>
                <c:pt idx="5">
                  <c:v>66</c:v>
                </c:pt>
                <c:pt idx="6">
                  <c:v>78</c:v>
                </c:pt>
                <c:pt idx="7">
                  <c:v>90</c:v>
                </c:pt>
              </c:numCache>
            </c:numRef>
          </c:cat>
          <c:val>
            <c:numRef>
              <c:f>recolte!$G$3:$G$10</c:f>
              <c:numCache>
                <c:formatCode>General</c:formatCode>
                <c:ptCount val="8"/>
                <c:pt idx="0">
                  <c:v>47.23</c:v>
                </c:pt>
                <c:pt idx="1">
                  <c:v>50.47</c:v>
                </c:pt>
                <c:pt idx="2">
                  <c:v>50.34</c:v>
                </c:pt>
                <c:pt idx="3">
                  <c:v>46.57</c:v>
                </c:pt>
                <c:pt idx="4">
                  <c:v>46.59</c:v>
                </c:pt>
                <c:pt idx="5">
                  <c:v>46.73</c:v>
                </c:pt>
                <c:pt idx="6">
                  <c:v>46.45</c:v>
                </c:pt>
                <c:pt idx="7">
                  <c:v>46.43</c:v>
                </c:pt>
              </c:numCache>
            </c:numRef>
          </c:val>
          <c:smooth val="0"/>
        </c:ser>
        <c:ser>
          <c:idx val="3"/>
          <c:order val="3"/>
          <c:tx>
            <c:strRef>
              <c:f>recolte!$G$2</c:f>
              <c:strCache>
                <c:ptCount val="1"/>
                <c:pt idx="0">
                  <c:v>Volume</c:v>
                </c:pt>
              </c:strCache>
            </c:strRef>
          </c:tx>
          <c:cat>
            <c:numRef>
              <c:f>recolte!$A$3:$A$10</c:f>
              <c:numCache>
                <c:formatCode>General</c:formatCode>
                <c:ptCount val="8"/>
                <c:pt idx="0">
                  <c:v>6</c:v>
                </c:pt>
                <c:pt idx="1">
                  <c:v>18</c:v>
                </c:pt>
                <c:pt idx="2">
                  <c:v>30</c:v>
                </c:pt>
                <c:pt idx="3">
                  <c:v>42</c:v>
                </c:pt>
                <c:pt idx="4">
                  <c:v>54</c:v>
                </c:pt>
                <c:pt idx="5">
                  <c:v>66</c:v>
                </c:pt>
                <c:pt idx="6">
                  <c:v>78</c:v>
                </c:pt>
                <c:pt idx="7">
                  <c:v>90</c:v>
                </c:pt>
              </c:numCache>
            </c:numRef>
          </c:cat>
          <c:val>
            <c:numRef>
              <c:f>recolte!$G$3:$G$10</c:f>
              <c:numCache>
                <c:formatCode>General</c:formatCode>
                <c:ptCount val="8"/>
                <c:pt idx="0">
                  <c:v>47.23</c:v>
                </c:pt>
                <c:pt idx="1">
                  <c:v>50.47</c:v>
                </c:pt>
                <c:pt idx="2">
                  <c:v>50.34</c:v>
                </c:pt>
                <c:pt idx="3">
                  <c:v>46.57</c:v>
                </c:pt>
                <c:pt idx="4">
                  <c:v>46.59</c:v>
                </c:pt>
                <c:pt idx="5">
                  <c:v>46.73</c:v>
                </c:pt>
                <c:pt idx="6">
                  <c:v>46.45</c:v>
                </c:pt>
                <c:pt idx="7">
                  <c:v>46.43</c:v>
                </c:pt>
              </c:numCache>
            </c:numRef>
          </c:val>
          <c:smooth val="0"/>
        </c:ser>
        <c:ser>
          <c:idx val="0"/>
          <c:order val="1"/>
          <c:tx>
            <c:strRef>
              <c:f>recolte!$G$2</c:f>
              <c:strCache>
                <c:ptCount val="1"/>
                <c:pt idx="0">
                  <c:v>Volume</c:v>
                </c:pt>
              </c:strCache>
            </c:strRef>
          </c:tx>
          <c:cat>
            <c:numRef>
              <c:f>recolte!$A$3:$A$10</c:f>
              <c:numCache>
                <c:formatCode>General</c:formatCode>
                <c:ptCount val="8"/>
                <c:pt idx="0">
                  <c:v>6</c:v>
                </c:pt>
                <c:pt idx="1">
                  <c:v>18</c:v>
                </c:pt>
                <c:pt idx="2">
                  <c:v>30</c:v>
                </c:pt>
                <c:pt idx="3">
                  <c:v>42</c:v>
                </c:pt>
                <c:pt idx="4">
                  <c:v>54</c:v>
                </c:pt>
                <c:pt idx="5">
                  <c:v>66</c:v>
                </c:pt>
                <c:pt idx="6">
                  <c:v>78</c:v>
                </c:pt>
                <c:pt idx="7">
                  <c:v>90</c:v>
                </c:pt>
              </c:numCache>
            </c:numRef>
          </c:cat>
          <c:val>
            <c:numRef>
              <c:f>recolte!$G$3:$G$10</c:f>
              <c:numCache>
                <c:formatCode>General</c:formatCode>
                <c:ptCount val="8"/>
                <c:pt idx="0">
                  <c:v>47.23</c:v>
                </c:pt>
                <c:pt idx="1">
                  <c:v>50.47</c:v>
                </c:pt>
                <c:pt idx="2">
                  <c:v>50.34</c:v>
                </c:pt>
                <c:pt idx="3">
                  <c:v>46.57</c:v>
                </c:pt>
                <c:pt idx="4">
                  <c:v>46.59</c:v>
                </c:pt>
                <c:pt idx="5">
                  <c:v>46.73</c:v>
                </c:pt>
                <c:pt idx="6">
                  <c:v>46.45</c:v>
                </c:pt>
                <c:pt idx="7">
                  <c:v>46.43</c:v>
                </c:pt>
              </c:numCache>
            </c:numRef>
          </c:val>
          <c:smooth val="0"/>
        </c:ser>
        <c:ser>
          <c:idx val="1"/>
          <c:order val="0"/>
          <c:tx>
            <c:strRef>
              <c:f>recolte!$G$2</c:f>
              <c:strCache>
                <c:ptCount val="1"/>
                <c:pt idx="0">
                  <c:v>Volume</c:v>
                </c:pt>
              </c:strCache>
            </c:strRef>
          </c:tx>
          <c:cat>
            <c:numRef>
              <c:f>recolte!$A$3:$A$10</c:f>
              <c:numCache>
                <c:formatCode>General</c:formatCode>
                <c:ptCount val="8"/>
                <c:pt idx="0">
                  <c:v>6</c:v>
                </c:pt>
                <c:pt idx="1">
                  <c:v>18</c:v>
                </c:pt>
                <c:pt idx="2">
                  <c:v>30</c:v>
                </c:pt>
                <c:pt idx="3">
                  <c:v>42</c:v>
                </c:pt>
                <c:pt idx="4">
                  <c:v>54</c:v>
                </c:pt>
                <c:pt idx="5">
                  <c:v>66</c:v>
                </c:pt>
                <c:pt idx="6">
                  <c:v>78</c:v>
                </c:pt>
                <c:pt idx="7">
                  <c:v>90</c:v>
                </c:pt>
              </c:numCache>
            </c:numRef>
          </c:cat>
          <c:val>
            <c:numRef>
              <c:f>recolte!$G$3:$G$10</c:f>
              <c:numCache>
                <c:formatCode>General</c:formatCode>
                <c:ptCount val="8"/>
                <c:pt idx="0">
                  <c:v>47.23</c:v>
                </c:pt>
                <c:pt idx="1">
                  <c:v>50.47</c:v>
                </c:pt>
                <c:pt idx="2">
                  <c:v>50.34</c:v>
                </c:pt>
                <c:pt idx="3">
                  <c:v>46.57</c:v>
                </c:pt>
                <c:pt idx="4">
                  <c:v>46.59</c:v>
                </c:pt>
                <c:pt idx="5">
                  <c:v>46.73</c:v>
                </c:pt>
                <c:pt idx="6">
                  <c:v>46.45</c:v>
                </c:pt>
                <c:pt idx="7">
                  <c:v>46.43</c:v>
                </c:pt>
              </c:numCache>
            </c:numRef>
          </c:val>
          <c:smooth val="0"/>
        </c:ser>
        <c:dLbls>
          <c:showLegendKey val="0"/>
          <c:showVal val="0"/>
          <c:showCatName val="0"/>
          <c:showSerName val="0"/>
          <c:showPercent val="0"/>
          <c:showBubbleSize val="0"/>
        </c:dLbls>
        <c:marker val="1"/>
        <c:smooth val="0"/>
        <c:axId val="83699968"/>
        <c:axId val="83706240"/>
      </c:lineChart>
      <c:catAx>
        <c:axId val="83699968"/>
        <c:scaling>
          <c:orientation val="minMax"/>
        </c:scaling>
        <c:delete val="0"/>
        <c:axPos val="b"/>
        <c:title>
          <c:tx>
            <c:rich>
              <a:bodyPr/>
              <a:lstStyle/>
              <a:p>
                <a:pPr>
                  <a:defRPr/>
                </a:pPr>
                <a:r>
                  <a:rPr lang="fr-FR" smtClean="0"/>
                  <a:t>Simulation year (t0</a:t>
                </a:r>
                <a:r>
                  <a:rPr lang="fr-FR" baseline="0" smtClean="0"/>
                  <a:t> </a:t>
                </a:r>
                <a:r>
                  <a:rPr lang="fr-FR" baseline="0"/>
                  <a:t>= 2016)</a:t>
                </a:r>
                <a:endParaRPr lang="fr-FR"/>
              </a:p>
            </c:rich>
          </c:tx>
          <c:layout/>
          <c:overlay val="0"/>
        </c:title>
        <c:numFmt formatCode="General" sourceLinked="1"/>
        <c:majorTickMark val="out"/>
        <c:minorTickMark val="none"/>
        <c:tickLblPos val="nextTo"/>
        <c:crossAx val="83706240"/>
        <c:crosses val="autoZero"/>
        <c:auto val="1"/>
        <c:lblAlgn val="ctr"/>
        <c:lblOffset val="100"/>
        <c:noMultiLvlLbl val="0"/>
      </c:catAx>
      <c:valAx>
        <c:axId val="83706240"/>
        <c:scaling>
          <c:orientation val="minMax"/>
        </c:scaling>
        <c:delete val="1"/>
        <c:axPos val="l"/>
        <c:majorGridlines/>
        <c:title>
          <c:tx>
            <c:rich>
              <a:bodyPr rot="-5400000" vert="horz"/>
              <a:lstStyle/>
              <a:p>
                <a:pPr>
                  <a:defRPr/>
                </a:pPr>
                <a:r>
                  <a:rPr lang="fr-FR" smtClean="0"/>
                  <a:t>Harvested volume (m³/ha)</a:t>
                </a:r>
                <a:endParaRPr lang="fr-FR"/>
              </a:p>
            </c:rich>
          </c:tx>
          <c:layout/>
          <c:overlay val="0"/>
        </c:title>
        <c:numFmt formatCode="General" sourceLinked="1"/>
        <c:majorTickMark val="out"/>
        <c:minorTickMark val="none"/>
        <c:tickLblPos val="nextTo"/>
        <c:crossAx val="836999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'situation initiale'!$J$1</c:f>
              <c:strCache>
                <c:ptCount val="1"/>
                <c:pt idx="0">
                  <c:v>Chêne</c:v>
                </c:pt>
              </c:strCache>
            </c:strRef>
          </c:tx>
          <c:invertIfNegative val="0"/>
          <c:cat>
            <c:strRef>
              <c:f>'situation initiale'!$A$2:$A$26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initiale'!$J$2:$J$26</c:f>
              <c:numCache>
                <c:formatCode>General</c:formatCode>
                <c:ptCount val="25"/>
                <c:pt idx="0">
                  <c:v>0</c:v>
                </c:pt>
                <c:pt idx="1">
                  <c:v>1.6850529599854423E-3</c:v>
                </c:pt>
                <c:pt idx="2">
                  <c:v>2.3535037209714026E-3</c:v>
                </c:pt>
                <c:pt idx="3">
                  <c:v>1.0742958658702935E-2</c:v>
                </c:pt>
                <c:pt idx="4">
                  <c:v>1.8398311421423098E-2</c:v>
                </c:pt>
                <c:pt idx="5">
                  <c:v>2.0827413740363149E-2</c:v>
                </c:pt>
                <c:pt idx="6">
                  <c:v>8.5979479131819164E-2</c:v>
                </c:pt>
                <c:pt idx="7">
                  <c:v>0.17259557803600586</c:v>
                </c:pt>
                <c:pt idx="8">
                  <c:v>0.17904931097838225</c:v>
                </c:pt>
                <c:pt idx="9">
                  <c:v>0.32631736925810173</c:v>
                </c:pt>
                <c:pt idx="10">
                  <c:v>0.5086273671330791</c:v>
                </c:pt>
                <c:pt idx="11">
                  <c:v>0.74562101401764325</c:v>
                </c:pt>
                <c:pt idx="12">
                  <c:v>0.5784546089778595</c:v>
                </c:pt>
                <c:pt idx="13">
                  <c:v>0.58002029573052605</c:v>
                </c:pt>
                <c:pt idx="14">
                  <c:v>0.62641396164181362</c:v>
                </c:pt>
                <c:pt idx="15">
                  <c:v>0.51440867044089222</c:v>
                </c:pt>
                <c:pt idx="16">
                  <c:v>0.65212743213509794</c:v>
                </c:pt>
                <c:pt idx="17">
                  <c:v>0.70258750684238325</c:v>
                </c:pt>
                <c:pt idx="18">
                  <c:v>0.40688955919837372</c:v>
                </c:pt>
                <c:pt idx="19">
                  <c:v>0.45265058421087101</c:v>
                </c:pt>
                <c:pt idx="20">
                  <c:v>4.7766377295455104E-2</c:v>
                </c:pt>
                <c:pt idx="21">
                  <c:v>0.13453765226915643</c:v>
                </c:pt>
                <c:pt idx="22">
                  <c:v>7.8236591150398452E-2</c:v>
                </c:pt>
                <c:pt idx="23">
                  <c:v>0.12637897199890816</c:v>
                </c:pt>
                <c:pt idx="24">
                  <c:v>0</c:v>
                </c:pt>
              </c:numCache>
            </c:numRef>
          </c:val>
        </c:ser>
        <c:ser>
          <c:idx val="1"/>
          <c:order val="1"/>
          <c:tx>
            <c:strRef>
              <c:f>'situation initiale'!$K$1</c:f>
              <c:strCache>
                <c:ptCount val="1"/>
                <c:pt idx="0">
                  <c:v>Epicéa</c:v>
                </c:pt>
              </c:strCache>
            </c:strRef>
          </c:tx>
          <c:invertIfNegative val="0"/>
          <c:cat>
            <c:strRef>
              <c:f>'situation initiale'!$A$2:$A$26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initiale'!$K$2:$K$26</c:f>
              <c:numCache>
                <c:formatCode>General</c:formatCode>
                <c:ptCount val="25"/>
                <c:pt idx="0">
                  <c:v>0.12601490506658544</c:v>
                </c:pt>
                <c:pt idx="1">
                  <c:v>0.10110317759912653</c:v>
                </c:pt>
                <c:pt idx="2">
                  <c:v>9.8510941463517285E-2</c:v>
                </c:pt>
                <c:pt idx="3">
                  <c:v>4.3867081189703651E-2</c:v>
                </c:pt>
                <c:pt idx="4">
                  <c:v>4.0246306234363025E-2</c:v>
                </c:pt>
                <c:pt idx="5">
                  <c:v>7.181866807021777E-3</c:v>
                </c:pt>
                <c:pt idx="6">
                  <c:v>6.1413913665585131E-3</c:v>
                </c:pt>
                <c:pt idx="7">
                  <c:v>0</c:v>
                </c:pt>
                <c:pt idx="8">
                  <c:v>2.113776587939235E-2</c:v>
                </c:pt>
                <c:pt idx="9">
                  <c:v>0</c:v>
                </c:pt>
                <c:pt idx="10">
                  <c:v>6.6924653570141993E-3</c:v>
                </c:pt>
                <c:pt idx="11">
                  <c:v>1.7206638785022536E-2</c:v>
                </c:pt>
                <c:pt idx="12">
                  <c:v>0</c:v>
                </c:pt>
                <c:pt idx="13">
                  <c:v>0</c:v>
                </c:pt>
                <c:pt idx="14">
                  <c:v>0</c:v>
                </c:pt>
                <c:pt idx="15">
                  <c:v>3.328526691088126E-2</c:v>
                </c:pt>
                <c:pt idx="16">
                  <c:v>0</c:v>
                </c:pt>
                <c:pt idx="17">
                  <c:v>8.460477831086291E-2</c:v>
                </c:pt>
                <c:pt idx="18">
                  <c:v>0</c:v>
                </c:pt>
                <c:pt idx="19">
                  <c:v>0</c:v>
                </c:pt>
                <c:pt idx="20">
                  <c:v>0</c:v>
                </c:pt>
                <c:pt idx="21">
                  <c:v>0</c:v>
                </c:pt>
                <c:pt idx="22">
                  <c:v>0</c:v>
                </c:pt>
                <c:pt idx="23">
                  <c:v>0</c:v>
                </c:pt>
                <c:pt idx="24">
                  <c:v>0</c:v>
                </c:pt>
              </c:numCache>
            </c:numRef>
          </c:val>
        </c:ser>
        <c:ser>
          <c:idx val="2"/>
          <c:order val="2"/>
          <c:tx>
            <c:strRef>
              <c:f>'situation initiale'!$L$1</c:f>
              <c:strCache>
                <c:ptCount val="1"/>
                <c:pt idx="0">
                  <c:v>Hêtre</c:v>
                </c:pt>
              </c:strCache>
            </c:strRef>
          </c:tx>
          <c:invertIfNegative val="0"/>
          <c:cat>
            <c:strRef>
              <c:f>'situation initiale'!$A$2:$A$26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initiale'!$L$2:$L$26</c:f>
              <c:numCache>
                <c:formatCode>General</c:formatCode>
                <c:ptCount val="25"/>
                <c:pt idx="0">
                  <c:v>0.21093799326363216</c:v>
                </c:pt>
                <c:pt idx="1">
                  <c:v>0.28092240061471585</c:v>
                </c:pt>
                <c:pt idx="2">
                  <c:v>0.40648371409348938</c:v>
                </c:pt>
                <c:pt idx="3">
                  <c:v>0.43419457912257692</c:v>
                </c:pt>
                <c:pt idx="4">
                  <c:v>0.48640535820387321</c:v>
                </c:pt>
                <c:pt idx="5">
                  <c:v>0.56952203779682686</c:v>
                </c:pt>
                <c:pt idx="6">
                  <c:v>0.65625153459796681</c:v>
                </c:pt>
                <c:pt idx="7">
                  <c:v>0.71879743779629279</c:v>
                </c:pt>
                <c:pt idx="8">
                  <c:v>0.84053704320407219</c:v>
                </c:pt>
                <c:pt idx="9">
                  <c:v>0.82377006994934121</c:v>
                </c:pt>
                <c:pt idx="10">
                  <c:v>0.78134533043140775</c:v>
                </c:pt>
                <c:pt idx="11">
                  <c:v>0.95974807445347921</c:v>
                </c:pt>
                <c:pt idx="12">
                  <c:v>1.0659163581165052</c:v>
                </c:pt>
                <c:pt idx="13">
                  <c:v>1.0308764079580359</c:v>
                </c:pt>
                <c:pt idx="14">
                  <c:v>0.84429707873461846</c:v>
                </c:pt>
                <c:pt idx="15">
                  <c:v>0.74135367210599179</c:v>
                </c:pt>
                <c:pt idx="16">
                  <c:v>0.69560259427743776</c:v>
                </c:pt>
                <c:pt idx="17">
                  <c:v>0.58119804230940608</c:v>
                </c:pt>
                <c:pt idx="18">
                  <c:v>0.39077512121031927</c:v>
                </c:pt>
                <c:pt idx="19">
                  <c:v>0.18018130051112338</c:v>
                </c:pt>
                <c:pt idx="20">
                  <c:v>0</c:v>
                </c:pt>
                <c:pt idx="21">
                  <c:v>0</c:v>
                </c:pt>
                <c:pt idx="22">
                  <c:v>0</c:v>
                </c:pt>
                <c:pt idx="23">
                  <c:v>0</c:v>
                </c:pt>
                <c:pt idx="24">
                  <c:v>0</c:v>
                </c:pt>
              </c:numCache>
            </c:numRef>
          </c:val>
        </c:ser>
        <c:ser>
          <c:idx val="3"/>
          <c:order val="3"/>
          <c:tx>
            <c:strRef>
              <c:f>'situation initiale'!$M$1</c:f>
              <c:strCache>
                <c:ptCount val="1"/>
                <c:pt idx="0">
                  <c:v>Bouleau</c:v>
                </c:pt>
              </c:strCache>
            </c:strRef>
          </c:tx>
          <c:invertIfNegative val="0"/>
          <c:cat>
            <c:strRef>
              <c:f>'situation initiale'!$A$2:$A$26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initiale'!$M$2:$M$26</c:f>
              <c:numCache>
                <c:formatCode>General</c:formatCode>
                <c:ptCount val="25"/>
                <c:pt idx="0">
                  <c:v>1.2891550390443523E-3</c:v>
                </c:pt>
                <c:pt idx="1">
                  <c:v>2.8886622171179007E-3</c:v>
                </c:pt>
                <c:pt idx="2">
                  <c:v>4.034577807379547E-3</c:v>
                </c:pt>
                <c:pt idx="3">
                  <c:v>0</c:v>
                </c:pt>
                <c:pt idx="4">
                  <c:v>9.1991557107115492E-3</c:v>
                </c:pt>
                <c:pt idx="5">
                  <c:v>2.800928054738493E-2</c:v>
                </c:pt>
                <c:pt idx="6">
                  <c:v>0</c:v>
                </c:pt>
                <c:pt idx="7">
                  <c:v>2.4205477407488629E-2</c:v>
                </c:pt>
                <c:pt idx="8">
                  <c:v>2.4867959858108649E-2</c:v>
                </c:pt>
                <c:pt idx="9">
                  <c:v>1.8853892446023656E-2</c:v>
                </c:pt>
                <c:pt idx="10">
                  <c:v>1.5058047053281946E-2</c:v>
                </c:pt>
                <c:pt idx="11">
                  <c:v>1.5294790031131145E-2</c:v>
                </c:pt>
                <c:pt idx="12">
                  <c:v>0</c:v>
                </c:pt>
                <c:pt idx="13">
                  <c:v>4.3867081189703651E-2</c:v>
                </c:pt>
                <c:pt idx="14">
                  <c:v>0</c:v>
                </c:pt>
                <c:pt idx="15">
                  <c:v>0</c:v>
                </c:pt>
                <c:pt idx="16">
                  <c:v>0</c:v>
                </c:pt>
                <c:pt idx="17">
                  <c:v>0</c:v>
                </c:pt>
                <c:pt idx="18">
                  <c:v>0</c:v>
                </c:pt>
                <c:pt idx="19">
                  <c:v>0</c:v>
                </c:pt>
                <c:pt idx="20">
                  <c:v>0</c:v>
                </c:pt>
                <c:pt idx="21">
                  <c:v>0</c:v>
                </c:pt>
                <c:pt idx="22">
                  <c:v>0</c:v>
                </c:pt>
                <c:pt idx="23">
                  <c:v>0</c:v>
                </c:pt>
                <c:pt idx="24">
                  <c:v>0</c:v>
                </c:pt>
              </c:numCache>
            </c:numRef>
          </c:val>
        </c:ser>
        <c:ser>
          <c:idx val="4"/>
          <c:order val="4"/>
          <c:tx>
            <c:strRef>
              <c:f>'situation initiale'!$N$1</c:f>
              <c:strCache>
                <c:ptCount val="1"/>
                <c:pt idx="0">
                  <c:v>Charme</c:v>
                </c:pt>
              </c:strCache>
            </c:strRef>
          </c:tx>
          <c:invertIfNegative val="0"/>
          <c:cat>
            <c:strRef>
              <c:f>'situation initiale'!$A$2:$A$26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initiale'!$N$2:$N$26</c:f>
              <c:numCache>
                <c:formatCode>General</c:formatCode>
                <c:ptCount val="25"/>
                <c:pt idx="0">
                  <c:v>3.0778576557183912E-2</c:v>
                </c:pt>
                <c:pt idx="1">
                  <c:v>2.3350019588369696E-2</c:v>
                </c:pt>
                <c:pt idx="2">
                  <c:v>4.1690637342921985E-2</c:v>
                </c:pt>
                <c:pt idx="3">
                  <c:v>1.6562061265500357E-2</c:v>
                </c:pt>
                <c:pt idx="4">
                  <c:v>7.4743140149531343E-3</c:v>
                </c:pt>
                <c:pt idx="5">
                  <c:v>5.7454934456174214E-3</c:v>
                </c:pt>
                <c:pt idx="6">
                  <c:v>3.1584298456586633E-2</c:v>
                </c:pt>
                <c:pt idx="7">
                  <c:v>0</c:v>
                </c:pt>
                <c:pt idx="8">
                  <c:v>1.7407571900676055E-2</c:v>
                </c:pt>
                <c:pt idx="9">
                  <c:v>8.7017965135493796E-3</c:v>
                </c:pt>
                <c:pt idx="10">
                  <c:v>6.6924653570141993E-3</c:v>
                </c:pt>
                <c:pt idx="11">
                  <c:v>1.9118487538913931E-2</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dLbls>
          <c:showLegendKey val="0"/>
          <c:showVal val="0"/>
          <c:showCatName val="0"/>
          <c:showSerName val="0"/>
          <c:showPercent val="0"/>
          <c:showBubbleSize val="0"/>
        </c:dLbls>
        <c:gapWidth val="150"/>
        <c:overlap val="100"/>
        <c:axId val="83785216"/>
        <c:axId val="83787136"/>
      </c:barChart>
      <c:catAx>
        <c:axId val="83785216"/>
        <c:scaling>
          <c:orientation val="minMax"/>
        </c:scaling>
        <c:delete val="0"/>
        <c:axPos val="b"/>
        <c:title>
          <c:tx>
            <c:rich>
              <a:bodyPr/>
              <a:lstStyle/>
              <a:p>
                <a:pPr>
                  <a:defRPr/>
                </a:pPr>
                <a:r>
                  <a:rPr lang="fr-FR" smtClean="0"/>
                  <a:t>Girt class (cm</a:t>
                </a:r>
                <a:r>
                  <a:rPr lang="fr-FR"/>
                  <a:t>)</a:t>
                </a:r>
              </a:p>
            </c:rich>
          </c:tx>
          <c:layout/>
          <c:overlay val="0"/>
        </c:title>
        <c:majorTickMark val="out"/>
        <c:minorTickMark val="none"/>
        <c:tickLblPos val="nextTo"/>
        <c:crossAx val="83787136"/>
        <c:crosses val="autoZero"/>
        <c:auto val="1"/>
        <c:lblAlgn val="ctr"/>
        <c:lblOffset val="100"/>
        <c:noMultiLvlLbl val="0"/>
      </c:catAx>
      <c:valAx>
        <c:axId val="83787136"/>
        <c:scaling>
          <c:orientation val="minMax"/>
        </c:scaling>
        <c:delete val="0"/>
        <c:axPos val="l"/>
        <c:majorGridlines/>
        <c:title>
          <c:tx>
            <c:rich>
              <a:bodyPr rot="-5400000" vert="horz"/>
              <a:lstStyle/>
              <a:p>
                <a:pPr>
                  <a:defRPr/>
                </a:pPr>
                <a:r>
                  <a:rPr lang="fr-FR" baseline="0" smtClean="0"/>
                  <a:t>Basal area </a:t>
                </a:r>
                <a:r>
                  <a:rPr lang="fr-FR" baseline="0"/>
                  <a:t>(m²/ha)</a:t>
                </a:r>
                <a:endParaRPr lang="fr-FR"/>
              </a:p>
            </c:rich>
          </c:tx>
          <c:layout/>
          <c:overlay val="0"/>
        </c:title>
        <c:numFmt formatCode="General" sourceLinked="1"/>
        <c:majorTickMark val="out"/>
        <c:minorTickMark val="none"/>
        <c:tickLblPos val="nextTo"/>
        <c:crossAx val="83785216"/>
        <c:crosses val="autoZero"/>
        <c:crossBetween val="between"/>
      </c:valAx>
    </c:plotArea>
    <c:legend>
      <c:legendPos val="r"/>
      <c:layout>
        <c:manualLayout>
          <c:xMode val="edge"/>
          <c:yMode val="edge"/>
          <c:x val="0.93062816919441849"/>
          <c:y val="0.2428478713926949"/>
          <c:w val="5.06813561043164E-2"/>
          <c:h val="0.51430425721461026"/>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'situation finale'!$J$1</c:f>
              <c:strCache>
                <c:ptCount val="1"/>
                <c:pt idx="0">
                  <c:v>Chêne</c:v>
                </c:pt>
              </c:strCache>
            </c:strRef>
          </c:tx>
          <c:invertIfNegative val="0"/>
          <c:cat>
            <c:strRef>
              <c:f>'situation finale'!$A$2:$A$26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finale'!$J$2:$J$26</c:f>
              <c:numCache>
                <c:formatCode>General</c:formatCode>
                <c:ptCount val="25"/>
                <c:pt idx="0">
                  <c:v>1.1280106591638084E-3</c:v>
                </c:pt>
                <c:pt idx="1">
                  <c:v>1.6850529599854423E-3</c:v>
                </c:pt>
                <c:pt idx="2">
                  <c:v>2.3535037209714026E-3</c:v>
                </c:pt>
                <c:pt idx="3">
                  <c:v>3.5809862195676453E-3</c:v>
                </c:pt>
                <c:pt idx="4">
                  <c:v>2.8747361595973593E-3</c:v>
                </c:pt>
                <c:pt idx="5">
                  <c:v>5.0273067649152436E-3</c:v>
                </c:pt>
                <c:pt idx="6">
                  <c:v>6.1413913665585131E-3</c:v>
                </c:pt>
                <c:pt idx="7">
                  <c:v>9.4717085507564202E-3</c:v>
                </c:pt>
                <c:pt idx="8">
                  <c:v>7.4603879574325939E-3</c:v>
                </c:pt>
                <c:pt idx="9">
                  <c:v>0</c:v>
                </c:pt>
                <c:pt idx="10">
                  <c:v>1.1711814374774849E-2</c:v>
                </c:pt>
                <c:pt idx="11">
                  <c:v>1.3382941277239753E-2</c:v>
                </c:pt>
                <c:pt idx="12">
                  <c:v>5.1995919908122204E-2</c:v>
                </c:pt>
                <c:pt idx="13">
                  <c:v>7.7985922115028722E-2</c:v>
                </c:pt>
                <c:pt idx="14">
                  <c:v>9.2600324764442021E-2</c:v>
                </c:pt>
                <c:pt idx="15">
                  <c:v>0.42060473641931773</c:v>
                </c:pt>
                <c:pt idx="16">
                  <c:v>0.53173467543323372</c:v>
                </c:pt>
                <c:pt idx="17">
                  <c:v>0.68419516373132616</c:v>
                </c:pt>
                <c:pt idx="18">
                  <c:v>0.87420826085195136</c:v>
                </c:pt>
                <c:pt idx="19">
                  <c:v>1.4326610723567372</c:v>
                </c:pt>
                <c:pt idx="20">
                  <c:v>1.49986424707729</c:v>
                </c:pt>
                <c:pt idx="21">
                  <c:v>1.0452540676295998</c:v>
                </c:pt>
                <c:pt idx="22">
                  <c:v>0.68177600859632936</c:v>
                </c:pt>
                <c:pt idx="23">
                  <c:v>0</c:v>
                </c:pt>
                <c:pt idx="24">
                  <c:v>0</c:v>
                </c:pt>
              </c:numCache>
            </c:numRef>
          </c:val>
        </c:ser>
        <c:ser>
          <c:idx val="1"/>
          <c:order val="1"/>
          <c:tx>
            <c:strRef>
              <c:f>'situation finale'!$K$1</c:f>
              <c:strCache>
                <c:ptCount val="1"/>
                <c:pt idx="0">
                  <c:v>Epicéa</c:v>
                </c:pt>
              </c:strCache>
            </c:strRef>
          </c:tx>
          <c:invertIfNegative val="0"/>
          <c:cat>
            <c:strRef>
              <c:f>'situation finale'!$A$2:$A$26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finale'!$K$2:$K$26</c:f>
              <c:numCache>
                <c:formatCode>General</c:formatCode>
                <c:ptCount val="25"/>
                <c:pt idx="0">
                  <c:v>4.0286094970136008E-2</c:v>
                </c:pt>
                <c:pt idx="1">
                  <c:v>3.3219615496855856E-2</c:v>
                </c:pt>
                <c:pt idx="2">
                  <c:v>5.3458155947779001E-2</c:v>
                </c:pt>
                <c:pt idx="3">
                  <c:v>6.1324389010095924E-2</c:v>
                </c:pt>
                <c:pt idx="4">
                  <c:v>6.6118931670739262E-2</c:v>
                </c:pt>
                <c:pt idx="5">
                  <c:v>5.601856109476986E-2</c:v>
                </c:pt>
                <c:pt idx="6">
                  <c:v>0.11142238622184729</c:v>
                </c:pt>
                <c:pt idx="7">
                  <c:v>1.9995829162707996E-2</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ser>
          <c:idx val="2"/>
          <c:order val="2"/>
          <c:tx>
            <c:strRef>
              <c:f>'situation finale'!$L$1</c:f>
              <c:strCache>
                <c:ptCount val="1"/>
                <c:pt idx="0">
                  <c:v>Hêtre</c:v>
                </c:pt>
              </c:strCache>
            </c:strRef>
          </c:tx>
          <c:invertIfNegative val="0"/>
          <c:cat>
            <c:strRef>
              <c:f>'situation finale'!$A$2:$A$26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finale'!$L$2:$L$26</c:f>
              <c:numCache>
                <c:formatCode>General</c:formatCode>
                <c:ptCount val="25"/>
                <c:pt idx="0">
                  <c:v>0.18080399422597043</c:v>
                </c:pt>
                <c:pt idx="1">
                  <c:v>0.19642903076401724</c:v>
                </c:pt>
                <c:pt idx="2">
                  <c:v>0.22560014239597301</c:v>
                </c:pt>
                <c:pt idx="3">
                  <c:v>0.23858320687869436</c:v>
                </c:pt>
                <c:pt idx="4">
                  <c:v>0.30242224398964218</c:v>
                </c:pt>
                <c:pt idx="5">
                  <c:v>0.32892949976159735</c:v>
                </c:pt>
                <c:pt idx="6">
                  <c:v>0.4404254951446247</c:v>
                </c:pt>
                <c:pt idx="7">
                  <c:v>0.51568190998562735</c:v>
                </c:pt>
                <c:pt idx="8">
                  <c:v>0.54460832089257938</c:v>
                </c:pt>
                <c:pt idx="9">
                  <c:v>0.561265875123935</c:v>
                </c:pt>
                <c:pt idx="10">
                  <c:v>0.7010357461472374</c:v>
                </c:pt>
                <c:pt idx="11">
                  <c:v>0.87562672928225804</c:v>
                </c:pt>
                <c:pt idx="12">
                  <c:v>1.6855344036882949</c:v>
                </c:pt>
                <c:pt idx="13">
                  <c:v>1.2623971142370272</c:v>
                </c:pt>
                <c:pt idx="14">
                  <c:v>1.0131564944815421</c:v>
                </c:pt>
                <c:pt idx="15">
                  <c:v>1.1044656747701509</c:v>
                </c:pt>
                <c:pt idx="16">
                  <c:v>0.82602808070445743</c:v>
                </c:pt>
                <c:pt idx="17">
                  <c:v>0.67683822648690328</c:v>
                </c:pt>
                <c:pt idx="18">
                  <c:v>0</c:v>
                </c:pt>
                <c:pt idx="19">
                  <c:v>0</c:v>
                </c:pt>
                <c:pt idx="20">
                  <c:v>0</c:v>
                </c:pt>
                <c:pt idx="21">
                  <c:v>0</c:v>
                </c:pt>
                <c:pt idx="22">
                  <c:v>0</c:v>
                </c:pt>
                <c:pt idx="23">
                  <c:v>0</c:v>
                </c:pt>
                <c:pt idx="24">
                  <c:v>0</c:v>
                </c:pt>
              </c:numCache>
            </c:numRef>
          </c:val>
        </c:ser>
        <c:ser>
          <c:idx val="3"/>
          <c:order val="3"/>
          <c:tx>
            <c:strRef>
              <c:f>'situation finale'!$M$1</c:f>
              <c:strCache>
                <c:ptCount val="1"/>
                <c:pt idx="0">
                  <c:v>Bouleau</c:v>
                </c:pt>
              </c:strCache>
            </c:strRef>
          </c:tx>
          <c:invertIfNegative val="0"/>
          <c:cat>
            <c:strRef>
              <c:f>'situation finale'!$A$2:$A$26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finale'!$M$2:$M$26</c:f>
              <c:numCache>
                <c:formatCode>General</c:formatCode>
                <c:ptCount val="25"/>
                <c:pt idx="0">
                  <c:v>8.2183633739077461E-3</c:v>
                </c:pt>
                <c:pt idx="1">
                  <c:v>1.0832483314192128E-2</c:v>
                </c:pt>
                <c:pt idx="2">
                  <c:v>5.7156518937876918E-3</c:v>
                </c:pt>
                <c:pt idx="3">
                  <c:v>4.9238560519055119E-3</c:v>
                </c:pt>
                <c:pt idx="4">
                  <c:v>6.3244195511141903E-3</c:v>
                </c:pt>
                <c:pt idx="5">
                  <c:v>3.5909334035108885E-3</c:v>
                </c:pt>
                <c:pt idx="6">
                  <c:v>4.3867081189703661E-3</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ser>
          <c:idx val="4"/>
          <c:order val="4"/>
          <c:tx>
            <c:strRef>
              <c:f>'situation finale'!$N$1</c:f>
              <c:strCache>
                <c:ptCount val="1"/>
                <c:pt idx="0">
                  <c:v>Charme</c:v>
                </c:pt>
              </c:strCache>
            </c:strRef>
          </c:tx>
          <c:invertIfNegative val="0"/>
          <c:cat>
            <c:strRef>
              <c:f>'situation finale'!$A$2:$A$26</c:f>
              <c:strCache>
                <c:ptCount val="25"/>
                <c:pt idx="0">
                  <c:v>40-50</c:v>
                </c:pt>
                <c:pt idx="1">
                  <c:v>50-60</c:v>
                </c:pt>
                <c:pt idx="2">
                  <c:v>60-70</c:v>
                </c:pt>
                <c:pt idx="3">
                  <c:v>70-80</c:v>
                </c:pt>
                <c:pt idx="4">
                  <c:v>80-90</c:v>
                </c:pt>
                <c:pt idx="5">
                  <c:v>90-100</c:v>
                </c:pt>
                <c:pt idx="6">
                  <c:v>100-110</c:v>
                </c:pt>
                <c:pt idx="7">
                  <c:v>110-120</c:v>
                </c:pt>
                <c:pt idx="8">
                  <c:v>120-130</c:v>
                </c:pt>
                <c:pt idx="9">
                  <c:v>130-140</c:v>
                </c:pt>
                <c:pt idx="10">
                  <c:v>140-150</c:v>
                </c:pt>
                <c:pt idx="11">
                  <c:v>150-160</c:v>
                </c:pt>
                <c:pt idx="12">
                  <c:v>160-170</c:v>
                </c:pt>
                <c:pt idx="13">
                  <c:v>170-180</c:v>
                </c:pt>
                <c:pt idx="14">
                  <c:v>180-190</c:v>
                </c:pt>
                <c:pt idx="15">
                  <c:v>190-200</c:v>
                </c:pt>
                <c:pt idx="16">
                  <c:v>200-210</c:v>
                </c:pt>
                <c:pt idx="17">
                  <c:v>210-220</c:v>
                </c:pt>
                <c:pt idx="18">
                  <c:v>220-230</c:v>
                </c:pt>
                <c:pt idx="19">
                  <c:v>230-240</c:v>
                </c:pt>
                <c:pt idx="20">
                  <c:v>240-250</c:v>
                </c:pt>
                <c:pt idx="21">
                  <c:v>250-260</c:v>
                </c:pt>
                <c:pt idx="22">
                  <c:v>260-270</c:v>
                </c:pt>
                <c:pt idx="23">
                  <c:v>270-280</c:v>
                </c:pt>
                <c:pt idx="24">
                  <c:v>280-290</c:v>
                </c:pt>
              </c:strCache>
            </c:strRef>
          </c:cat>
          <c:val>
            <c:numRef>
              <c:f>'situation finale'!$N$2:$N$26</c:f>
              <c:numCache>
                <c:formatCode>General</c:formatCode>
                <c:ptCount val="25"/>
                <c:pt idx="0">
                  <c:v>2.0948769384470725E-2</c:v>
                </c:pt>
                <c:pt idx="1">
                  <c:v>1.5646920342721964E-2</c:v>
                </c:pt>
                <c:pt idx="2">
                  <c:v>1.1767518604857011E-2</c:v>
                </c:pt>
                <c:pt idx="3">
                  <c:v>1.5219191433162492E-2</c:v>
                </c:pt>
                <c:pt idx="4">
                  <c:v>8.049261246872606E-3</c:v>
                </c:pt>
                <c:pt idx="5">
                  <c:v>7.181866807021777E-3</c:v>
                </c:pt>
                <c:pt idx="6">
                  <c:v>5.2640497427644383E-3</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dLbls>
          <c:showLegendKey val="0"/>
          <c:showVal val="0"/>
          <c:showCatName val="0"/>
          <c:showSerName val="0"/>
          <c:showPercent val="0"/>
          <c:showBubbleSize val="0"/>
        </c:dLbls>
        <c:gapWidth val="150"/>
        <c:overlap val="100"/>
        <c:axId val="83819136"/>
        <c:axId val="84620032"/>
      </c:barChart>
      <c:catAx>
        <c:axId val="83819136"/>
        <c:scaling>
          <c:orientation val="minMax"/>
        </c:scaling>
        <c:delete val="0"/>
        <c:axPos val="b"/>
        <c:title>
          <c:tx>
            <c:rich>
              <a:bodyPr/>
              <a:lstStyle/>
              <a:p>
                <a:pPr>
                  <a:defRPr/>
                </a:pPr>
                <a:r>
                  <a:rPr lang="fr-FR" smtClean="0"/>
                  <a:t>Girth</a:t>
                </a:r>
                <a:r>
                  <a:rPr lang="fr-FR" baseline="0" smtClean="0"/>
                  <a:t> class </a:t>
                </a:r>
                <a:r>
                  <a:rPr lang="fr-FR" smtClean="0"/>
                  <a:t>(cm</a:t>
                </a:r>
                <a:r>
                  <a:rPr lang="fr-FR"/>
                  <a:t>)</a:t>
                </a:r>
              </a:p>
            </c:rich>
          </c:tx>
          <c:layout/>
          <c:overlay val="0"/>
        </c:title>
        <c:majorTickMark val="out"/>
        <c:minorTickMark val="none"/>
        <c:tickLblPos val="nextTo"/>
        <c:crossAx val="84620032"/>
        <c:crosses val="autoZero"/>
        <c:auto val="1"/>
        <c:lblAlgn val="ctr"/>
        <c:lblOffset val="100"/>
        <c:noMultiLvlLbl val="0"/>
      </c:catAx>
      <c:valAx>
        <c:axId val="84620032"/>
        <c:scaling>
          <c:orientation val="minMax"/>
        </c:scaling>
        <c:delete val="0"/>
        <c:axPos val="l"/>
        <c:majorGridlines/>
        <c:title>
          <c:tx>
            <c:rich>
              <a:bodyPr rot="-5400000" vert="horz"/>
              <a:lstStyle/>
              <a:p>
                <a:pPr>
                  <a:defRPr/>
                </a:pPr>
                <a:r>
                  <a:rPr lang="fr-FR" smtClean="0"/>
                  <a:t>Basal area </a:t>
                </a:r>
                <a:r>
                  <a:rPr lang="fr-FR"/>
                  <a:t>(m²/ha)</a:t>
                </a:r>
              </a:p>
            </c:rich>
          </c:tx>
          <c:layout/>
          <c:overlay val="0"/>
        </c:title>
        <c:numFmt formatCode="General" sourceLinked="1"/>
        <c:majorTickMark val="out"/>
        <c:minorTickMark val="none"/>
        <c:tickLblPos val="nextTo"/>
        <c:crossAx val="838191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Feuil1!$H$9</c:f>
              <c:strCache>
                <c:ptCount val="1"/>
                <c:pt idx="0">
                  <c:v>feuillus tot</c:v>
                </c:pt>
              </c:strCache>
            </c:strRef>
          </c:tx>
          <c:marker>
            <c:symbol val="none"/>
          </c:marker>
          <c:cat>
            <c:numRef>
              <c:f>Feuil1!$B$10:$B$40</c:f>
              <c:numCache>
                <c:formatCode>General</c:formatCode>
                <c:ptCount val="3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numCache>
            </c:numRef>
          </c:cat>
          <c:val>
            <c:numRef>
              <c:f>Feuil1!$H$10:$H$40</c:f>
              <c:numCache>
                <c:formatCode>General</c:formatCode>
                <c:ptCount val="31"/>
                <c:pt idx="0">
                  <c:v>137314</c:v>
                </c:pt>
                <c:pt idx="1">
                  <c:v>137314</c:v>
                </c:pt>
                <c:pt idx="2">
                  <c:v>137314</c:v>
                </c:pt>
                <c:pt idx="3">
                  <c:v>137314</c:v>
                </c:pt>
                <c:pt idx="4">
                  <c:v>137314</c:v>
                </c:pt>
                <c:pt idx="5">
                  <c:v>137314</c:v>
                </c:pt>
                <c:pt idx="6">
                  <c:v>137314</c:v>
                </c:pt>
                <c:pt idx="7">
                  <c:v>137314</c:v>
                </c:pt>
                <c:pt idx="8">
                  <c:v>137314</c:v>
                </c:pt>
                <c:pt idx="9">
                  <c:v>137314</c:v>
                </c:pt>
                <c:pt idx="10">
                  <c:v>137314</c:v>
                </c:pt>
                <c:pt idx="11">
                  <c:v>137314</c:v>
                </c:pt>
                <c:pt idx="12">
                  <c:v>147951</c:v>
                </c:pt>
                <c:pt idx="13">
                  <c:v>147951</c:v>
                </c:pt>
                <c:pt idx="14">
                  <c:v>147951</c:v>
                </c:pt>
                <c:pt idx="15">
                  <c:v>147951</c:v>
                </c:pt>
                <c:pt idx="16">
                  <c:v>147951</c:v>
                </c:pt>
                <c:pt idx="17">
                  <c:v>147951</c:v>
                </c:pt>
                <c:pt idx="18">
                  <c:v>147951</c:v>
                </c:pt>
                <c:pt idx="19">
                  <c:v>147951</c:v>
                </c:pt>
                <c:pt idx="20">
                  <c:v>147951</c:v>
                </c:pt>
                <c:pt idx="21">
                  <c:v>147951</c:v>
                </c:pt>
                <c:pt idx="22">
                  <c:v>147951</c:v>
                </c:pt>
                <c:pt idx="23">
                  <c:v>147951</c:v>
                </c:pt>
                <c:pt idx="24">
                  <c:v>157621</c:v>
                </c:pt>
                <c:pt idx="25">
                  <c:v>157621</c:v>
                </c:pt>
                <c:pt idx="26">
                  <c:v>157621</c:v>
                </c:pt>
                <c:pt idx="27">
                  <c:v>157621</c:v>
                </c:pt>
                <c:pt idx="28">
                  <c:v>157621</c:v>
                </c:pt>
                <c:pt idx="29">
                  <c:v>157621</c:v>
                </c:pt>
                <c:pt idx="30">
                  <c:v>157621</c:v>
                </c:pt>
              </c:numCache>
            </c:numRef>
          </c:val>
          <c:smooth val="0"/>
        </c:ser>
        <c:ser>
          <c:idx val="1"/>
          <c:order val="1"/>
          <c:tx>
            <c:strRef>
              <c:f>Feuil1!$I$9</c:f>
              <c:strCache>
                <c:ptCount val="1"/>
                <c:pt idx="0">
                  <c:v>résineux tot</c:v>
                </c:pt>
              </c:strCache>
            </c:strRef>
          </c:tx>
          <c:marker>
            <c:symbol val="none"/>
          </c:marker>
          <c:cat>
            <c:numRef>
              <c:f>Feuil1!$B$10:$B$40</c:f>
              <c:numCache>
                <c:formatCode>General</c:formatCode>
                <c:ptCount val="3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numCache>
            </c:numRef>
          </c:cat>
          <c:val>
            <c:numRef>
              <c:f>Feuil1!$I$10:$I$40</c:f>
              <c:numCache>
                <c:formatCode>General</c:formatCode>
                <c:ptCount val="31"/>
                <c:pt idx="0">
                  <c:v>182608</c:v>
                </c:pt>
                <c:pt idx="1">
                  <c:v>182608</c:v>
                </c:pt>
                <c:pt idx="2">
                  <c:v>182608</c:v>
                </c:pt>
                <c:pt idx="3">
                  <c:v>182608</c:v>
                </c:pt>
                <c:pt idx="4">
                  <c:v>182608</c:v>
                </c:pt>
                <c:pt idx="5">
                  <c:v>182608</c:v>
                </c:pt>
                <c:pt idx="6">
                  <c:v>182608</c:v>
                </c:pt>
                <c:pt idx="7">
                  <c:v>264216</c:v>
                </c:pt>
                <c:pt idx="8">
                  <c:v>264216</c:v>
                </c:pt>
                <c:pt idx="9">
                  <c:v>264216</c:v>
                </c:pt>
                <c:pt idx="10">
                  <c:v>264216</c:v>
                </c:pt>
                <c:pt idx="11">
                  <c:v>264216</c:v>
                </c:pt>
                <c:pt idx="12">
                  <c:v>264216</c:v>
                </c:pt>
                <c:pt idx="13">
                  <c:v>281588</c:v>
                </c:pt>
                <c:pt idx="14">
                  <c:v>281588</c:v>
                </c:pt>
                <c:pt idx="15">
                  <c:v>281588</c:v>
                </c:pt>
                <c:pt idx="16">
                  <c:v>281588</c:v>
                </c:pt>
                <c:pt idx="17">
                  <c:v>281588</c:v>
                </c:pt>
                <c:pt idx="18">
                  <c:v>281588</c:v>
                </c:pt>
                <c:pt idx="19">
                  <c:v>406020</c:v>
                </c:pt>
                <c:pt idx="20">
                  <c:v>406020</c:v>
                </c:pt>
                <c:pt idx="21">
                  <c:v>406020</c:v>
                </c:pt>
                <c:pt idx="22">
                  <c:v>406020</c:v>
                </c:pt>
                <c:pt idx="23">
                  <c:v>406020</c:v>
                </c:pt>
                <c:pt idx="24">
                  <c:v>406020</c:v>
                </c:pt>
                <c:pt idx="25">
                  <c:v>393496</c:v>
                </c:pt>
                <c:pt idx="26">
                  <c:v>393496</c:v>
                </c:pt>
                <c:pt idx="27">
                  <c:v>393496</c:v>
                </c:pt>
                <c:pt idx="28">
                  <c:v>393496</c:v>
                </c:pt>
                <c:pt idx="29">
                  <c:v>393496</c:v>
                </c:pt>
                <c:pt idx="30">
                  <c:v>393496</c:v>
                </c:pt>
              </c:numCache>
            </c:numRef>
          </c:val>
          <c:smooth val="0"/>
        </c:ser>
        <c:ser>
          <c:idx val="2"/>
          <c:order val="2"/>
          <c:tx>
            <c:strRef>
              <c:f>Feuil1!$J$9</c:f>
              <c:strCache>
                <c:ptCount val="1"/>
                <c:pt idx="0">
                  <c:v>Tot</c:v>
                </c:pt>
              </c:strCache>
            </c:strRef>
          </c:tx>
          <c:marker>
            <c:symbol val="none"/>
          </c:marker>
          <c:cat>
            <c:numRef>
              <c:f>Feuil1!$B$10:$B$40</c:f>
              <c:numCache>
                <c:formatCode>General</c:formatCode>
                <c:ptCount val="3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numCache>
            </c:numRef>
          </c:cat>
          <c:val>
            <c:numRef>
              <c:f>Feuil1!$J$10:$J$40</c:f>
              <c:numCache>
                <c:formatCode>General</c:formatCode>
                <c:ptCount val="31"/>
                <c:pt idx="0">
                  <c:v>319922</c:v>
                </c:pt>
                <c:pt idx="1">
                  <c:v>319922</c:v>
                </c:pt>
                <c:pt idx="2">
                  <c:v>319922</c:v>
                </c:pt>
                <c:pt idx="3">
                  <c:v>319922</c:v>
                </c:pt>
                <c:pt idx="4">
                  <c:v>319922</c:v>
                </c:pt>
                <c:pt idx="5">
                  <c:v>319922</c:v>
                </c:pt>
                <c:pt idx="6">
                  <c:v>319922</c:v>
                </c:pt>
                <c:pt idx="7">
                  <c:v>401530</c:v>
                </c:pt>
                <c:pt idx="8">
                  <c:v>401530</c:v>
                </c:pt>
                <c:pt idx="9">
                  <c:v>401530</c:v>
                </c:pt>
                <c:pt idx="10">
                  <c:v>401530</c:v>
                </c:pt>
                <c:pt idx="11">
                  <c:v>401530</c:v>
                </c:pt>
                <c:pt idx="12">
                  <c:v>412167</c:v>
                </c:pt>
                <c:pt idx="13">
                  <c:v>429539</c:v>
                </c:pt>
                <c:pt idx="14">
                  <c:v>429539</c:v>
                </c:pt>
                <c:pt idx="15">
                  <c:v>429539</c:v>
                </c:pt>
                <c:pt idx="16">
                  <c:v>429539</c:v>
                </c:pt>
                <c:pt idx="17">
                  <c:v>429539</c:v>
                </c:pt>
                <c:pt idx="18">
                  <c:v>429539</c:v>
                </c:pt>
                <c:pt idx="19">
                  <c:v>553971</c:v>
                </c:pt>
                <c:pt idx="20">
                  <c:v>553971</c:v>
                </c:pt>
                <c:pt idx="21">
                  <c:v>553971</c:v>
                </c:pt>
                <c:pt idx="22">
                  <c:v>553971</c:v>
                </c:pt>
                <c:pt idx="23">
                  <c:v>553971</c:v>
                </c:pt>
                <c:pt idx="24">
                  <c:v>563641</c:v>
                </c:pt>
                <c:pt idx="25">
                  <c:v>551117</c:v>
                </c:pt>
                <c:pt idx="26">
                  <c:v>551117</c:v>
                </c:pt>
                <c:pt idx="27">
                  <c:v>551117</c:v>
                </c:pt>
                <c:pt idx="28">
                  <c:v>551117</c:v>
                </c:pt>
                <c:pt idx="29">
                  <c:v>551117</c:v>
                </c:pt>
                <c:pt idx="30">
                  <c:v>551117</c:v>
                </c:pt>
              </c:numCache>
            </c:numRef>
          </c:val>
          <c:smooth val="0"/>
        </c:ser>
        <c:dLbls>
          <c:showLegendKey val="0"/>
          <c:showVal val="0"/>
          <c:showCatName val="0"/>
          <c:showSerName val="0"/>
          <c:showPercent val="0"/>
          <c:showBubbleSize val="0"/>
        </c:dLbls>
        <c:marker val="1"/>
        <c:smooth val="0"/>
        <c:axId val="84682240"/>
        <c:axId val="84683776"/>
      </c:lineChart>
      <c:catAx>
        <c:axId val="84682240"/>
        <c:scaling>
          <c:orientation val="minMax"/>
        </c:scaling>
        <c:delete val="0"/>
        <c:axPos val="b"/>
        <c:numFmt formatCode="General" sourceLinked="1"/>
        <c:majorTickMark val="out"/>
        <c:minorTickMark val="none"/>
        <c:tickLblPos val="nextTo"/>
        <c:crossAx val="84683776"/>
        <c:crosses val="autoZero"/>
        <c:auto val="1"/>
        <c:lblAlgn val="ctr"/>
        <c:lblOffset val="100"/>
        <c:noMultiLvlLbl val="0"/>
      </c:catAx>
      <c:valAx>
        <c:axId val="84683776"/>
        <c:scaling>
          <c:orientation val="minMax"/>
        </c:scaling>
        <c:delete val="1"/>
        <c:axPos val="l"/>
        <c:majorGridlines/>
        <c:title>
          <c:tx>
            <c:rich>
              <a:bodyPr rot="-5400000" vert="horz"/>
              <a:lstStyle/>
              <a:p>
                <a:pPr>
                  <a:defRPr sz="1600"/>
                </a:pPr>
                <a:r>
                  <a:rPr lang="fr-FR" sz="1600" smtClean="0"/>
                  <a:t>Net Revenues </a:t>
                </a:r>
                <a:r>
                  <a:rPr lang="fr-FR" sz="1600"/>
                  <a:t>(€/an)</a:t>
                </a:r>
              </a:p>
            </c:rich>
          </c:tx>
          <c:layout/>
          <c:overlay val="0"/>
        </c:title>
        <c:numFmt formatCode="General" sourceLinked="1"/>
        <c:majorTickMark val="out"/>
        <c:minorTickMark val="none"/>
        <c:tickLblPos val="nextTo"/>
        <c:crossAx val="846822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A271DC5D-C439-434D-96DE-DE5A64F6B45C}" type="datetimeFigureOut">
              <a:rPr lang="en-US" smtClean="0"/>
              <a:t>3/29/2017</a:t>
            </a:fld>
            <a:endParaRPr lang="en-US"/>
          </a:p>
        </p:txBody>
      </p:sp>
      <p:sp>
        <p:nvSpPr>
          <p:cNvPr id="4" name="Espace réservé du pied de page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7C732B5D-6A01-4976-8B90-E34EBC9195F3}" type="slidenum">
              <a:rPr lang="en-US" smtClean="0"/>
              <a:t>‹N°›</a:t>
            </a:fld>
            <a:endParaRPr lang="en-US"/>
          </a:p>
        </p:txBody>
      </p:sp>
    </p:spTree>
    <p:extLst>
      <p:ext uri="{BB962C8B-B14F-4D97-AF65-F5344CB8AC3E}">
        <p14:creationId xmlns:p14="http://schemas.microsoft.com/office/powerpoint/2010/main" val="1389271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30AD3A9C-3808-4B3E-A0A1-1277BC0719E4}" type="datetimeFigureOut">
              <a:rPr lang="en-US" smtClean="0"/>
              <a:t>3/29/2017</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2B430871-B353-4860-8050-5596B3D28D99}" type="slidenum">
              <a:rPr lang="en-US" smtClean="0"/>
              <a:t>‹N°›</a:t>
            </a:fld>
            <a:endParaRPr lang="en-US"/>
          </a:p>
        </p:txBody>
      </p:sp>
    </p:spTree>
    <p:extLst>
      <p:ext uri="{BB962C8B-B14F-4D97-AF65-F5344CB8AC3E}">
        <p14:creationId xmlns:p14="http://schemas.microsoft.com/office/powerpoint/2010/main" val="256733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fr.wikipedia.org/wiki/Contrat_de_bai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Je</a:t>
            </a:r>
            <a:r>
              <a:rPr lang="en-US" baseline="0" smtClean="0"/>
              <a:t> commencerai par introduire très très brièvement quelques notions d’économie forestière (rassurez-vous ce sera le strict nécessaire)</a:t>
            </a:r>
          </a:p>
          <a:p>
            <a:r>
              <a:rPr lang="en-US" baseline="0" smtClean="0"/>
              <a:t>Ensuite, je présenterai, à nouveau de façon assez brève, différents outils qui existent dans la plateforme Capsis pour effectuer des calculs économiques</a:t>
            </a:r>
          </a:p>
          <a:p>
            <a:r>
              <a:rPr lang="en-US" baseline="0" smtClean="0"/>
              <a:t>Je terminerai ensuite par vous présenter la librairie Economics2 à travers trois exemples de simulation…</a:t>
            </a:r>
          </a:p>
          <a:p>
            <a:endParaRPr lang="en-US" baseline="0" smtClean="0"/>
          </a:p>
          <a:p>
            <a:r>
              <a:rPr lang="en-US" baseline="0" smtClean="0"/>
              <a:t>C’est parti…</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a:t>
            </a:fld>
            <a:endParaRPr lang="en-US"/>
          </a:p>
        </p:txBody>
      </p:sp>
    </p:spTree>
    <p:extLst>
      <p:ext uri="{BB962C8B-B14F-4D97-AF65-F5344CB8AC3E}">
        <p14:creationId xmlns:p14="http://schemas.microsoft.com/office/powerpoint/2010/main" val="237163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Je vais présenter maintenant trois exemples d’utilisation de la librairie</a:t>
            </a:r>
            <a:r>
              <a:rPr lang="en-US" baseline="0" smtClean="0"/>
              <a:t> Economics2. Je vous averti déjà que c’est des exemples assez simplistes qui illustrent comment l’outil peut être utilisé.  </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10</a:t>
            </a:fld>
            <a:endParaRPr lang="en-US"/>
          </a:p>
        </p:txBody>
      </p:sp>
    </p:spTree>
    <p:extLst>
      <p:ext uri="{BB962C8B-B14F-4D97-AF65-F5344CB8AC3E}">
        <p14:creationId xmlns:p14="http://schemas.microsoft.com/office/powerpoint/2010/main" val="283719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Je</a:t>
            </a:r>
            <a:r>
              <a:rPr lang="en-US" baseline="0" smtClean="0"/>
              <a:t> commence avec un cas classico-classique.</a:t>
            </a:r>
          </a:p>
          <a:p>
            <a:r>
              <a:rPr lang="en-US" baseline="0" smtClean="0"/>
              <a:t>Un peuplement monospécifique d’épicéa régénéré par coupe rase.</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11</a:t>
            </a:fld>
            <a:endParaRPr lang="en-US"/>
          </a:p>
        </p:txBody>
      </p:sp>
    </p:spTree>
    <p:extLst>
      <p:ext uri="{BB962C8B-B14F-4D97-AF65-F5344CB8AC3E}">
        <p14:creationId xmlns:p14="http://schemas.microsoft.com/office/powerpoint/2010/main" val="54508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Le but est</a:t>
            </a:r>
            <a:r>
              <a:rPr lang="en-US" baseline="0" smtClean="0"/>
              <a:t> de comparer l’intérêt financier de différente sylvicultures plus ou moins dynamique par exemple</a:t>
            </a:r>
          </a:p>
          <a:p>
            <a:r>
              <a:rPr lang="en-US" baseline="0" smtClean="0"/>
              <a:t>En utilisant ule module gymnos, un modèle arbre indépendant des distances</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12</a:t>
            </a:fld>
            <a:endParaRPr lang="en-US"/>
          </a:p>
        </p:txBody>
      </p:sp>
    </p:spTree>
    <p:extLst>
      <p:ext uri="{BB962C8B-B14F-4D97-AF65-F5344CB8AC3E}">
        <p14:creationId xmlns:p14="http://schemas.microsoft.com/office/powerpoint/2010/main" val="97607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Le scénario est le</a:t>
            </a:r>
            <a:r>
              <a:rPr lang="en-US" baseline="0" smtClean="0"/>
              <a:t> suivant:</a:t>
            </a:r>
          </a:p>
          <a:p>
            <a:endParaRPr lang="en-US" sz="1200" kern="1200" baseline="0" smtClean="0">
              <a:solidFill>
                <a:schemeClr val="tx1"/>
              </a:solidFill>
              <a:effectLst/>
              <a:latin typeface="+mn-lt"/>
              <a:ea typeface="+mn-ea"/>
              <a:cs typeface="+mn-cs"/>
            </a:endParaRPr>
          </a:p>
          <a:p>
            <a:r>
              <a:rPr lang="fr-FR" sz="1200" kern="1200" smtClean="0">
                <a:solidFill>
                  <a:schemeClr val="tx1"/>
                </a:solidFill>
                <a:effectLst/>
                <a:latin typeface="+mn-lt"/>
                <a:ea typeface="+mn-ea"/>
                <a:cs typeface="+mn-cs"/>
              </a:rPr>
              <a:t>l’hylobe est en France le plus important ravageur des reboisements</a:t>
            </a:r>
            <a:r>
              <a:rPr lang="fr-FR" sz="1200" kern="1200" baseline="0" smtClean="0">
                <a:solidFill>
                  <a:schemeClr val="tx1"/>
                </a:solidFill>
                <a:effectLst/>
                <a:latin typeface="+mn-lt"/>
                <a:ea typeface="+mn-ea"/>
                <a:cs typeface="+mn-cs"/>
              </a:rPr>
              <a:t> </a:t>
            </a:r>
            <a:r>
              <a:rPr lang="fr-FR" sz="1200" kern="1200" smtClean="0">
                <a:solidFill>
                  <a:schemeClr val="tx1"/>
                </a:solidFill>
                <a:effectLst/>
                <a:latin typeface="+mn-lt"/>
                <a:ea typeface="+mn-ea"/>
                <a:cs typeface="+mn-cs"/>
              </a:rPr>
              <a:t>résineux dans leurs premières années. Il peut</a:t>
            </a:r>
          </a:p>
          <a:p>
            <a:r>
              <a:rPr lang="fr-FR" sz="1200" kern="1200" smtClean="0">
                <a:solidFill>
                  <a:schemeClr val="tx1"/>
                </a:solidFill>
                <a:effectLst/>
                <a:latin typeface="+mn-lt"/>
                <a:ea typeface="+mn-ea"/>
                <a:cs typeface="+mn-cs"/>
              </a:rPr>
              <a:t>anéantir une plantation en quelques jours  par les morsures qu’il effectue sur l’écorce de la tige des jeunes plants.</a:t>
            </a:r>
          </a:p>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13</a:t>
            </a:fld>
            <a:endParaRPr lang="en-US"/>
          </a:p>
        </p:txBody>
      </p:sp>
    </p:spTree>
    <p:extLst>
      <p:ext uri="{BB962C8B-B14F-4D97-AF65-F5344CB8AC3E}">
        <p14:creationId xmlns:p14="http://schemas.microsoft.com/office/powerpoint/2010/main" val="280520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Voici ce que donne ce scénario dans l’interface graphique</a:t>
            </a:r>
            <a:r>
              <a:rPr lang="en-US" baseline="0" smtClean="0"/>
              <a:t> de Capsis.</a:t>
            </a:r>
          </a:p>
          <a:p>
            <a:r>
              <a:rPr lang="en-US" baseline="0" smtClean="0"/>
              <a:t>A gauche l’évolution de la surface terrière en fonction du temps et à droite l’évolution du volume sur pied.</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14</a:t>
            </a:fld>
            <a:endParaRPr lang="en-US"/>
          </a:p>
        </p:txBody>
      </p:sp>
    </p:spTree>
    <p:extLst>
      <p:ext uri="{BB962C8B-B14F-4D97-AF65-F5344CB8AC3E}">
        <p14:creationId xmlns:p14="http://schemas.microsoft.com/office/powerpoint/2010/main" val="48509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Une fois le scénario</a:t>
            </a:r>
            <a:r>
              <a:rPr lang="en-US" baseline="0" smtClean="0"/>
              <a:t> chargé pour effectué les calculs financier, il faut ouvrir la boite à outils “définir un scénario économique”</a:t>
            </a:r>
            <a:endParaRPr lang="en-US" smtClean="0"/>
          </a:p>
          <a:p>
            <a:endParaRPr lang="en-US" smtClean="0"/>
          </a:p>
          <a:p>
            <a:r>
              <a:rPr lang="en-US" smtClean="0"/>
              <a:t>Le fichier txt va charger les paramètres par</a:t>
            </a:r>
            <a:r>
              <a:rPr lang="en-US" baseline="0" smtClean="0"/>
              <a:t> défaut, qui peuvent ensuite être changé manuellement.</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15</a:t>
            </a:fld>
            <a:endParaRPr lang="en-US"/>
          </a:p>
        </p:txBody>
      </p:sp>
    </p:spTree>
    <p:extLst>
      <p:ext uri="{BB962C8B-B14F-4D97-AF65-F5344CB8AC3E}">
        <p14:creationId xmlns:p14="http://schemas.microsoft.com/office/powerpoint/2010/main" val="322665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16</a:t>
            </a:fld>
            <a:endParaRPr lang="en-US"/>
          </a:p>
        </p:txBody>
      </p:sp>
    </p:spTree>
    <p:extLst>
      <p:ext uri="{BB962C8B-B14F-4D97-AF65-F5344CB8AC3E}">
        <p14:creationId xmlns:p14="http://schemas.microsoft.com/office/powerpoint/2010/main" val="4114042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17</a:t>
            </a:fld>
            <a:endParaRPr lang="en-US"/>
          </a:p>
        </p:txBody>
      </p:sp>
    </p:spTree>
    <p:extLst>
      <p:ext uri="{BB962C8B-B14F-4D97-AF65-F5344CB8AC3E}">
        <p14:creationId xmlns:p14="http://schemas.microsoft.com/office/powerpoint/2010/main" val="3723471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La</a:t>
            </a:r>
            <a:r>
              <a:rPr lang="en-US" baseline="0" smtClean="0"/>
              <a:t> boite à outil à repérer que des inteventions “compatibles” avaient été simulées. Elles peuvent être modifiée.</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18</a:t>
            </a:fld>
            <a:endParaRPr lang="en-US"/>
          </a:p>
        </p:txBody>
      </p:sp>
    </p:spTree>
    <p:extLst>
      <p:ext uri="{BB962C8B-B14F-4D97-AF65-F5344CB8AC3E}">
        <p14:creationId xmlns:p14="http://schemas.microsoft.com/office/powerpoint/2010/main" val="1070294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19</a:t>
            </a:fld>
            <a:endParaRPr lang="en-US"/>
          </a:p>
        </p:txBody>
      </p:sp>
    </p:spTree>
    <p:extLst>
      <p:ext uri="{BB962C8B-B14F-4D97-AF65-F5344CB8AC3E}">
        <p14:creationId xmlns:p14="http://schemas.microsoft.com/office/powerpoint/2010/main" val="249381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Inévitablement,</a:t>
            </a:r>
            <a:r>
              <a:rPr lang="en-US" baseline="0" smtClean="0"/>
              <a:t> choisir un scénario sylvicole repose sur une analyse financière plus ou moins importante. </a:t>
            </a:r>
          </a:p>
          <a:p>
            <a:r>
              <a:rPr lang="en-US" baseline="0" smtClean="0"/>
              <a:t>La première étape consiste à calculer les séries de recettes et de coûts associées. Donc c’est des frais de plantation et de dégagement typiquement en début de scénario et la récolte de bois en fin de scénario. </a:t>
            </a:r>
          </a:p>
          <a:p>
            <a:r>
              <a:rPr lang="en-US" baseline="0" smtClean="0"/>
              <a:t>Ensuite, il faut résumé cette information afin de pouvoir comparer des scénarios avec des séries de recettes et de coût différentes.</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a:t>
            </a:fld>
            <a:endParaRPr lang="en-US"/>
          </a:p>
        </p:txBody>
      </p:sp>
    </p:spTree>
    <p:extLst>
      <p:ext uri="{BB962C8B-B14F-4D97-AF65-F5344CB8AC3E}">
        <p14:creationId xmlns:p14="http://schemas.microsoft.com/office/powerpoint/2010/main" val="200418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Ensuite dans les ouitls de visualisation, on peut ouvrir les graphiques en lien avec la librairie Economics2</a:t>
            </a:r>
          </a:p>
          <a:p>
            <a:endParaRPr lang="en-US" smtClean="0"/>
          </a:p>
          <a:p>
            <a:r>
              <a:rPr lang="en-US" smtClean="0"/>
              <a:t>Le BAS en</a:t>
            </a:r>
            <a:r>
              <a:rPr lang="en-US" baseline="0" smtClean="0"/>
              <a:t> fonction du taux (la gamme de taux utilisées est configurable dans les configurations du graphique)</a:t>
            </a:r>
          </a:p>
          <a:p>
            <a:r>
              <a:rPr lang="en-US" baseline="0" smtClean="0"/>
              <a:t>Le BASI en fonction du taux</a:t>
            </a:r>
          </a:p>
          <a:p>
            <a:r>
              <a:rPr lang="en-US" baseline="0" smtClean="0"/>
              <a:t>La valeur marchande du peuplement en fonction du temps</a:t>
            </a:r>
          </a:p>
          <a:p>
            <a:r>
              <a:rPr lang="en-US" baseline="0" smtClean="0"/>
              <a:t>La valeur de la forêt en fonction du temps (il faut définir la valeur de départ et le taux intelligement).</a:t>
            </a:r>
            <a:endParaRPr lang="en-US" smtClean="0"/>
          </a:p>
          <a:p>
            <a:endParaRPr lang="en-US" smtClean="0"/>
          </a:p>
          <a:p>
            <a:r>
              <a:rPr lang="en-US" smtClean="0"/>
              <a:t>Le BASI au temps 0 = dans ce cas la valeurs du fonds.</a:t>
            </a:r>
            <a:r>
              <a:rPr lang="en-US" baseline="0" smtClean="0"/>
              <a:t> </a:t>
            </a:r>
          </a:p>
          <a:p>
            <a:r>
              <a:rPr lang="en-US" baseline="0" smtClean="0"/>
              <a:t>Disons fonds = 5000€, alors le TIR = +- 3%.</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On peut ensuite utiliser ces valeurs pour configurer le graphique de la valeur en fonction du temps</a:t>
            </a:r>
            <a:endParaRPr lang="en-US" smtClean="0"/>
          </a:p>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20</a:t>
            </a:fld>
            <a:endParaRPr lang="en-US"/>
          </a:p>
        </p:txBody>
      </p:sp>
    </p:spTree>
    <p:extLst>
      <p:ext uri="{BB962C8B-B14F-4D97-AF65-F5344CB8AC3E}">
        <p14:creationId xmlns:p14="http://schemas.microsoft.com/office/powerpoint/2010/main" val="602179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smtClean="0"/>
              <a:t>Et juste pour vous montrer comment deux scénarios peuvent être visuellement comparé j’ai ajouté ici en bleu un scénario comparable mais avec du douglas.</a:t>
            </a:r>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21</a:t>
            </a:fld>
            <a:endParaRPr lang="en-US"/>
          </a:p>
        </p:txBody>
      </p:sp>
    </p:spTree>
    <p:extLst>
      <p:ext uri="{BB962C8B-B14F-4D97-AF65-F5344CB8AC3E}">
        <p14:creationId xmlns:p14="http://schemas.microsoft.com/office/powerpoint/2010/main" val="60217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Le deuxième exemple est celui</a:t>
            </a:r>
            <a:r>
              <a:rPr lang="en-US" baseline="0" smtClean="0"/>
              <a:t> d’une forêt équienne de résineux (épicéa toujours) qui est progressivement transformée en une forêt inéquienne.</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22</a:t>
            </a:fld>
            <a:endParaRPr lang="en-US"/>
          </a:p>
        </p:txBody>
      </p:sp>
    </p:spTree>
    <p:extLst>
      <p:ext uri="{BB962C8B-B14F-4D97-AF65-F5344CB8AC3E}">
        <p14:creationId xmlns:p14="http://schemas.microsoft.com/office/powerpoint/2010/main" val="427354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23</a:t>
            </a:fld>
            <a:endParaRPr lang="en-US"/>
          </a:p>
        </p:txBody>
      </p:sp>
    </p:spTree>
    <p:extLst>
      <p:ext uri="{BB962C8B-B14F-4D97-AF65-F5344CB8AC3E}">
        <p14:creationId xmlns:p14="http://schemas.microsoft.com/office/powerpoint/2010/main" val="109568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Environ </a:t>
            </a:r>
            <a:r>
              <a:rPr lang="en-US" baseline="0" smtClean="0"/>
              <a:t>20 000 semis de plus de 25 cm de haut/ha</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24</a:t>
            </a:fld>
            <a:endParaRPr lang="en-US"/>
          </a:p>
        </p:txBody>
      </p:sp>
    </p:spTree>
    <p:extLst>
      <p:ext uri="{BB962C8B-B14F-4D97-AF65-F5344CB8AC3E}">
        <p14:creationId xmlns:p14="http://schemas.microsoft.com/office/powerpoint/2010/main" val="53929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Grace au</a:t>
            </a:r>
            <a:r>
              <a:rPr lang="en-US" baseline="0" smtClean="0"/>
              <a:t> modèle Samsara2, on peut déjà vérifier si cette sylviculture peut effectivement mené à une structure relativement irrégulière/inéquienne</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25</a:t>
            </a:fld>
            <a:endParaRPr lang="en-US"/>
          </a:p>
        </p:txBody>
      </p:sp>
    </p:spTree>
    <p:extLst>
      <p:ext uri="{BB962C8B-B14F-4D97-AF65-F5344CB8AC3E}">
        <p14:creationId xmlns:p14="http://schemas.microsoft.com/office/powerpoint/2010/main" val="1944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smtClean="0"/>
              <a:t>Graphique de surface terrière et volume en fonction du temps</a:t>
            </a:r>
          </a:p>
          <a:p>
            <a:r>
              <a:rPr lang="en-US" baseline="0" smtClean="0"/>
              <a:t>On remarque une diminution du capital sur pied les premières années puis une stabilisation</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26</a:t>
            </a:fld>
            <a:endParaRPr lang="en-US"/>
          </a:p>
        </p:txBody>
      </p:sp>
    </p:spTree>
    <p:extLst>
      <p:ext uri="{BB962C8B-B14F-4D97-AF65-F5344CB8AC3E}">
        <p14:creationId xmlns:p14="http://schemas.microsoft.com/office/powerpoint/2010/main" val="3202778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Pour les calculs</a:t>
            </a:r>
            <a:r>
              <a:rPr lang="en-US" baseline="0" smtClean="0"/>
              <a:t> financiers, on fait l’hypothèse que les 30 premières années représente une période transitoire et que les 10 dernières années (2 coupes) réprésentent une séries de recettes qui peuvent se répéter à l’infini. </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27</a:t>
            </a:fld>
            <a:endParaRPr lang="en-US"/>
          </a:p>
        </p:txBody>
      </p:sp>
    </p:spTree>
    <p:extLst>
      <p:ext uri="{BB962C8B-B14F-4D97-AF65-F5344CB8AC3E}">
        <p14:creationId xmlns:p14="http://schemas.microsoft.com/office/powerpoint/2010/main" val="508968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Parmis, les explorateurs</a:t>
            </a:r>
            <a:r>
              <a:rPr lang="en-US" baseline="0" smtClean="0"/>
              <a:t> de Capsis, on peut alors ouvrir un explorateur lié à Economics2.</a:t>
            </a:r>
          </a:p>
          <a:p>
            <a:r>
              <a:rPr lang="en-US" baseline="0" smtClean="0"/>
              <a:t>Qui synthétise les paramètres de simulations, permet de vérifier certaines hypothèse et donne la majorité des résultats financiers.</a:t>
            </a:r>
          </a:p>
          <a:p>
            <a:endParaRPr lang="en-US" baseline="0" smtClean="0"/>
          </a:p>
          <a:p>
            <a:r>
              <a:rPr lang="en-US" baseline="0" smtClean="0"/>
              <a:t>On y trouve par exemple le BAS et BASI calculer avec le taux ou le fonds renseigné. Il y a aussi d’autres indicateurs tel que l’annuité qui sont donné mais je ne les détailles pas ici.</a:t>
            </a:r>
          </a:p>
          <a:p>
            <a:endParaRPr lang="en-US" baseline="0" smtClean="0"/>
          </a:p>
          <a:p>
            <a:r>
              <a:rPr lang="en-US" baseline="0" smtClean="0"/>
              <a:t>De nouveau, on peut envisager effectuer plusieurs scénario </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28</a:t>
            </a:fld>
            <a:endParaRPr lang="en-US"/>
          </a:p>
        </p:txBody>
      </p:sp>
    </p:spTree>
    <p:extLst>
      <p:ext uri="{BB962C8B-B14F-4D97-AF65-F5344CB8AC3E}">
        <p14:creationId xmlns:p14="http://schemas.microsoft.com/office/powerpoint/2010/main" val="705251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29</a:t>
            </a:fld>
            <a:endParaRPr lang="en-US"/>
          </a:p>
        </p:txBody>
      </p:sp>
    </p:spTree>
    <p:extLst>
      <p:ext uri="{BB962C8B-B14F-4D97-AF65-F5344CB8AC3E}">
        <p14:creationId xmlns:p14="http://schemas.microsoft.com/office/powerpoint/2010/main" val="269417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Une première façon de résumé</a:t>
            </a:r>
            <a:r>
              <a:rPr lang="en-US" baseline="0" smtClean="0"/>
              <a:t> l’information est de calculer le bénéfice net ou le volume total récolté par exemple.</a:t>
            </a:r>
            <a:endParaRPr lang="en-US" smtClean="0"/>
          </a:p>
          <a:p>
            <a:endParaRPr lang="en-US" smtClean="0"/>
          </a:p>
          <a:p>
            <a:r>
              <a:rPr lang="en-US" smtClean="0"/>
              <a:t>Mais c’est deux indicateurs sont pas satisfaisant puisqu’il ne tiennent</a:t>
            </a:r>
            <a:r>
              <a:rPr lang="en-US" baseline="0" smtClean="0"/>
              <a:t> pas compte du temps. Ils ne tiennent pas compte de la répartition des recettes et des coûts dans le temps. </a:t>
            </a:r>
          </a:p>
          <a:p>
            <a:endParaRPr lang="en-US" baseline="0" smtClean="0"/>
          </a:p>
          <a:p>
            <a:r>
              <a:rPr lang="en-US" baseline="0" smtClean="0"/>
              <a:t>On préfère produire 100 m³ en 20 ans plutôt qu’en 100 ans…</a:t>
            </a:r>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a:t>
            </a:fld>
            <a:endParaRPr lang="en-US"/>
          </a:p>
        </p:txBody>
      </p:sp>
    </p:spTree>
    <p:extLst>
      <p:ext uri="{BB962C8B-B14F-4D97-AF65-F5344CB8AC3E}">
        <p14:creationId xmlns:p14="http://schemas.microsoft.com/office/powerpoint/2010/main" val="2061216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Le</a:t>
            </a:r>
            <a:r>
              <a:rPr lang="en-US" baseline="0" smtClean="0"/>
              <a:t> dernier exemple est lié à un projet qui a fait beaucoup parler en Belgique. </a:t>
            </a:r>
          </a:p>
          <a:p>
            <a:endParaRPr lang="en-US" baseline="0" smtClean="0"/>
          </a:p>
          <a:p>
            <a:r>
              <a:rPr lang="en-US" smtClean="0"/>
              <a:t>Le</a:t>
            </a:r>
            <a:r>
              <a:rPr lang="en-US" baseline="0" smtClean="0"/>
              <a:t> dirigeant d’un parc animalier belge souhaite contracter un bail emphytéotique sur 1548 ha de forêt ardennaise pour y effectuer une autres formes de gestion, “chasse pour les locaux”, “plus proche de la nature” axées sur la culture et le tourisme…</a:t>
            </a:r>
          </a:p>
          <a:p>
            <a:endParaRPr lang="en-US" baseline="0" smtClean="0"/>
          </a:p>
          <a:p>
            <a:r>
              <a:rPr lang="fr-FR" b="0" smtClean="0"/>
              <a:t>Le bail emphytéotique ou emphytéose est un </a:t>
            </a:r>
            <a:r>
              <a:rPr lang="fr-FR" b="0" smtClean="0">
                <a:hlinkClick r:id="rId3" tooltip="Contrat de bail"/>
              </a:rPr>
              <a:t>bail</a:t>
            </a:r>
            <a:r>
              <a:rPr lang="fr-FR" b="0" smtClean="0"/>
              <a:t> immobilier </a:t>
            </a:r>
            <a:r>
              <a:rPr lang="fr-FR" smtClean="0"/>
              <a:t>de très longue durée, le plus souvent 99 ans, qui confère au preneur un droit réel</a:t>
            </a:r>
            <a:r>
              <a:rPr lang="fr-FR" baseline="0" smtClean="0"/>
              <a:t> sur la forêt</a:t>
            </a:r>
            <a:r>
              <a:rPr lang="fr-FR" smtClean="0"/>
              <a:t>, à charge pour lui </a:t>
            </a:r>
            <a:r>
              <a:rPr lang="fr-FR" b="1" smtClean="0"/>
              <a:t>d’améliorer le fonds et de payer un loyer modique</a:t>
            </a:r>
            <a:r>
              <a:rPr lang="fr-FR" smtClean="0"/>
              <a:t>, les améliorations bénéficiant au bailleur en fin de bail sans que ce dernier ait à indemnise</a:t>
            </a:r>
          </a:p>
          <a:p>
            <a:endParaRPr lang="fr-FR" smtClean="0"/>
          </a:p>
          <a:p>
            <a:r>
              <a:rPr lang="fr-FR" smtClean="0"/>
              <a:t>La question du propriétaire ici était de savoir qu’elle perte de recette ce projet allait engendré dans son</a:t>
            </a:r>
            <a:r>
              <a:rPr lang="fr-FR" baseline="0" smtClean="0"/>
              <a:t> budget pendant les 99 annnées et est-ce que l’offre de bail était raisonnable.</a:t>
            </a:r>
            <a:endParaRPr lang="fr-FR" b="1" smtClean="0"/>
          </a:p>
          <a:p>
            <a:endParaRPr lang="fr-FR" smtClean="0"/>
          </a:p>
          <a:p>
            <a:r>
              <a:rPr lang="fr-FR" smtClean="0"/>
              <a:t>Utilisation</a:t>
            </a:r>
            <a:r>
              <a:rPr lang="fr-FR" baseline="0" smtClean="0"/>
              <a:t> de Walltree…</a:t>
            </a:r>
            <a:endParaRPr lang="fr-FR"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30</a:t>
            </a:fld>
            <a:endParaRPr lang="en-US"/>
          </a:p>
        </p:txBody>
      </p:sp>
    </p:spTree>
    <p:extLst>
      <p:ext uri="{BB962C8B-B14F-4D97-AF65-F5344CB8AC3E}">
        <p14:creationId xmlns:p14="http://schemas.microsoft.com/office/powerpoint/2010/main" val="3328313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31</a:t>
            </a:fld>
            <a:endParaRPr lang="en-US"/>
          </a:p>
        </p:txBody>
      </p:sp>
    </p:spTree>
    <p:extLst>
      <p:ext uri="{BB962C8B-B14F-4D97-AF65-F5344CB8AC3E}">
        <p14:creationId xmlns:p14="http://schemas.microsoft.com/office/powerpoint/2010/main" val="3328313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32</a:t>
            </a:fld>
            <a:endParaRPr lang="en-US"/>
          </a:p>
        </p:txBody>
      </p:sp>
    </p:spTree>
    <p:extLst>
      <p:ext uri="{BB962C8B-B14F-4D97-AF65-F5344CB8AC3E}">
        <p14:creationId xmlns:p14="http://schemas.microsoft.com/office/powerpoint/2010/main" val="3328313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33</a:t>
            </a:fld>
            <a:endParaRPr lang="en-US"/>
          </a:p>
        </p:txBody>
      </p:sp>
    </p:spTree>
    <p:extLst>
      <p:ext uri="{BB962C8B-B14F-4D97-AF65-F5344CB8AC3E}">
        <p14:creationId xmlns:p14="http://schemas.microsoft.com/office/powerpoint/2010/main" val="3328313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Utilisation</a:t>
            </a:r>
            <a:r>
              <a:rPr lang="fr-FR" baseline="0" smtClean="0"/>
              <a:t> de prix par essence ety pour </a:t>
            </a:r>
            <a:r>
              <a:rPr lang="fr-FR" b="1" baseline="0" smtClean="0"/>
              <a:t>deux catégorie (bois d’œuvre et bois de chauffage</a:t>
            </a:r>
            <a:r>
              <a:rPr lang="fr-FR" baseline="0" smtClean="0"/>
              <a:t>). Pour que cela fonctionne, il faut que le module soit prévu pour! Un arbre de type Walltree a un volume bois de chauffage et un volume bois d’œuvre.</a:t>
            </a:r>
          </a:p>
          <a:p>
            <a:endParaRPr lang="fr-FR"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mtClean="0"/>
              <a:t>Mentionner que l’on travail à prix constant… Pas de spéculation</a:t>
            </a:r>
            <a:r>
              <a:rPr lang="fr-FR" baseline="0" smtClean="0"/>
              <a:t> sur les prix.</a:t>
            </a:r>
            <a:endParaRPr lang="fr-FR" smtClean="0"/>
          </a:p>
          <a:p>
            <a:endParaRPr lang="fr-FR"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34</a:t>
            </a:fld>
            <a:endParaRPr lang="en-US"/>
          </a:p>
        </p:txBody>
      </p:sp>
    </p:spTree>
    <p:extLst>
      <p:ext uri="{BB962C8B-B14F-4D97-AF65-F5344CB8AC3E}">
        <p14:creationId xmlns:p14="http://schemas.microsoft.com/office/powerpoint/2010/main" val="3328313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La</a:t>
            </a:r>
            <a:r>
              <a:rPr lang="fr-FR" baseline="0" smtClean="0"/>
              <a:t> simulation nous permet alors de montrer que sur 100 ans les recettes vont légèrement augmenter. Donc, ici le module a simplement permis de calculer finalement la séries de recettes de façon assez élaborée et surtout de recommencer un grands nombre de fois ces simulations en changeant chaque fois quelques paramètres (notamment les prix, les paramètres du modèle d’éclaircie, … etc).</a:t>
            </a:r>
            <a:endParaRPr lang="fr-FR"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35</a:t>
            </a:fld>
            <a:endParaRPr lang="en-US"/>
          </a:p>
        </p:txBody>
      </p:sp>
    </p:spTree>
    <p:extLst>
      <p:ext uri="{BB962C8B-B14F-4D97-AF65-F5344CB8AC3E}">
        <p14:creationId xmlns:p14="http://schemas.microsoft.com/office/powerpoint/2010/main" val="3328313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Finalement c’est un</a:t>
            </a:r>
            <a:r>
              <a:rPr lang="en-US" baseline="0" smtClean="0"/>
              <a:t> outil relativement facile. Le plus dur n’est pas d’utiliser l’outils mais de concevoir des simulations avec des scénarios sylvicole et financiers qui tiennent la route…</a:t>
            </a:r>
          </a:p>
          <a:p>
            <a:endParaRPr lang="en-US"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36</a:t>
            </a:fld>
            <a:endParaRPr lang="en-US"/>
          </a:p>
        </p:txBody>
      </p:sp>
    </p:spTree>
    <p:extLst>
      <p:ext uri="{BB962C8B-B14F-4D97-AF65-F5344CB8AC3E}">
        <p14:creationId xmlns:p14="http://schemas.microsoft.com/office/powerpoint/2010/main" val="2307923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37</a:t>
            </a:fld>
            <a:endParaRPr lang="en-US"/>
          </a:p>
        </p:txBody>
      </p:sp>
    </p:spTree>
    <p:extLst>
      <p:ext uri="{BB962C8B-B14F-4D97-AF65-F5344CB8AC3E}">
        <p14:creationId xmlns:p14="http://schemas.microsoft.com/office/powerpoint/2010/main" val="3528673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A l’issue</a:t>
            </a:r>
            <a:r>
              <a:rPr lang="fr-FR" baseline="0" smtClean="0"/>
              <a:t> de la simulation, le chêne ne s’est pas régénéré mais il est encore présent uniquement sous forme de gros bois, de très grande valeur.</a:t>
            </a:r>
            <a:endParaRPr lang="fr-FR"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38</a:t>
            </a:fld>
            <a:endParaRPr lang="en-US"/>
          </a:p>
        </p:txBody>
      </p:sp>
    </p:spTree>
    <p:extLst>
      <p:ext uri="{BB962C8B-B14F-4D97-AF65-F5344CB8AC3E}">
        <p14:creationId xmlns:p14="http://schemas.microsoft.com/office/powerpoint/2010/main" val="3328313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Et juste pour info, le même</a:t>
            </a:r>
            <a:r>
              <a:rPr lang="fr-FR" baseline="0" smtClean="0"/>
              <a:t> exercice a été fait en englobant pas seulement les feuillus mais aussi tous les résineux de la propriété.</a:t>
            </a:r>
            <a:endParaRPr lang="fr-FR" smtClean="0"/>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39</a:t>
            </a:fld>
            <a:endParaRPr lang="en-US"/>
          </a:p>
        </p:txBody>
      </p:sp>
    </p:spTree>
    <p:extLst>
      <p:ext uri="{BB962C8B-B14F-4D97-AF65-F5344CB8AC3E}">
        <p14:creationId xmlns:p14="http://schemas.microsoft.com/office/powerpoint/2010/main" val="332831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smtClean="0"/>
              <a:t>Le BAS : un premier indicateur intéressant qui permet de comparer des projets avec des séries de cash flows différentes. Le principe est que le temps est pris en compte en appliquant un taux d’actualisation. La valeur actualisée au temps 0 est d’autant plus faibles qu’elles apparaissent éloignées dans le temps (et d’autant plus que le taux est élevé).</a:t>
            </a:r>
          </a:p>
          <a:p>
            <a:endParaRPr lang="en-US" baseline="0" smtClean="0"/>
          </a:p>
          <a:p>
            <a:r>
              <a:rPr lang="en-US" baseline="0" smtClean="0"/>
              <a:t>Mais cet indicateur ne permet pas de comparer des projets de durée différentes. </a:t>
            </a:r>
          </a:p>
          <a:p>
            <a:endParaRPr lang="en-US" baseline="0" smtClean="0"/>
          </a:p>
          <a:p>
            <a:r>
              <a:rPr lang="en-US" baseline="0" smtClean="0"/>
              <a:t>Et pour les comparer encore faut-il pouvoir supposer que les situations finales sont bien les mêmes entre les scénarios? Que ces situations finales ont bien la même valeur (fonds + valeur marchande + valeur d’avenir)…</a:t>
            </a:r>
          </a:p>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4</a:t>
            </a:fld>
            <a:endParaRPr lang="en-US"/>
          </a:p>
        </p:txBody>
      </p:sp>
    </p:spTree>
    <p:extLst>
      <p:ext uri="{BB962C8B-B14F-4D97-AF65-F5344CB8AC3E}">
        <p14:creationId xmlns:p14="http://schemas.microsoft.com/office/powerpoint/2010/main" val="2061216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40</a:t>
            </a:fld>
            <a:endParaRPr lang="en-US"/>
          </a:p>
        </p:txBody>
      </p:sp>
    </p:spTree>
    <p:extLst>
      <p:ext uri="{BB962C8B-B14F-4D97-AF65-F5344CB8AC3E}">
        <p14:creationId xmlns:p14="http://schemas.microsoft.com/office/powerpoint/2010/main" val="1739246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Donc,</a:t>
            </a:r>
            <a:r>
              <a:rPr lang="en-US" baseline="0" smtClean="0"/>
              <a:t> il faut coder en dur pour chaque modèles par exemples à quoi correspondent les codes utilisés pour les essences et les catégories de bois</a:t>
            </a:r>
          </a:p>
          <a:p>
            <a:r>
              <a:rPr lang="en-US" baseline="0" smtClean="0"/>
              <a:t>Il faut définir comment les volumes utilisés dans les calculs économiques doivent être calculé</a:t>
            </a:r>
          </a:p>
          <a:p>
            <a:r>
              <a:rPr lang="en-US" baseline="0" smtClean="0"/>
              <a:t>Les interventions peuvent (c’est facultatif) être customisée pour indiquer comment les recettes et coûts associés sont calculé</a:t>
            </a:r>
          </a:p>
          <a:p>
            <a:endParaRPr lang="en-US" baseline="0" smtClean="0"/>
          </a:p>
          <a:p>
            <a:r>
              <a:rPr lang="en-US" baseline="0" smtClean="0"/>
              <a:t>Mais en résumé, il faut copier-coller dans les classes respectives des bouts codes que vous trouverez sur l’aide en ligne (en français). Donc, pour un module assez simple, il faut compter 1 heure de travail…</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41</a:t>
            </a:fld>
            <a:endParaRPr lang="en-US"/>
          </a:p>
        </p:txBody>
      </p:sp>
    </p:spTree>
    <p:extLst>
      <p:ext uri="{BB962C8B-B14F-4D97-AF65-F5344CB8AC3E}">
        <p14:creationId xmlns:p14="http://schemas.microsoft.com/office/powerpoint/2010/main" val="87038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La solution consiste à calculer le bénéfice à séquence infinie. La seule chose qui change par rapport à la</a:t>
            </a:r>
            <a:r>
              <a:rPr lang="en-US" baseline="0" smtClean="0"/>
              <a:t> formule précédente est que la somme est calculée jusque t=infini…</a:t>
            </a:r>
            <a:endParaRPr lang="en-US" smtClean="0"/>
          </a:p>
          <a:p>
            <a:endParaRPr lang="en-US" smtClean="0"/>
          </a:p>
          <a:p>
            <a:r>
              <a:rPr lang="en-US" smtClean="0"/>
              <a:t>Plutôt que de calculer le BAS sur une période limitée (par exemple de la plantation à la coupe à blanc),</a:t>
            </a:r>
            <a:r>
              <a:rPr lang="en-US" baseline="0" smtClean="0"/>
              <a:t> on le calcul sur une période infinie. Concrètement, il faut donc soit un simulateur cappable de prédire l’évolution d’un scénario de manière réaliste sur une très longue période ou être dans un cas de figure pour lequel on peut supposer qu’une séries de cash-flows va se répéter indéfiniment.</a:t>
            </a:r>
          </a:p>
          <a:p>
            <a:endParaRPr lang="en-US" baseline="0" smtClean="0"/>
          </a:p>
          <a:p>
            <a:r>
              <a:rPr lang="en-US" baseline="0" smtClean="0"/>
              <a:t>C’est par exemple le cas d’un peuplement régulier mené par coupe rase. Dans ce cas, on retrouve la formule de Faustmann qui permet de calculer la valeur du fonds (si le taux d’actualisation a bien été choisi). </a:t>
            </a:r>
          </a:p>
          <a:p>
            <a:endParaRPr lang="en-US" baseline="0" smtClean="0"/>
          </a:p>
          <a:p>
            <a:r>
              <a:rPr lang="en-US" baseline="0" smtClean="0"/>
              <a:t>C’est aussi le cas en peuplement irrégulier lorsque plusieurs cycle de coupes peuvent être supposer ce répéter à l’infini. Mais dans ce cas, la valeur obtenue ne correspond pas à la valeur du fonds.</a:t>
            </a:r>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5</a:t>
            </a:fld>
            <a:endParaRPr lang="en-US"/>
          </a:p>
        </p:txBody>
      </p:sp>
    </p:spTree>
    <p:extLst>
      <p:ext uri="{BB962C8B-B14F-4D97-AF65-F5344CB8AC3E}">
        <p14:creationId xmlns:p14="http://schemas.microsoft.com/office/powerpoint/2010/main" val="206121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On peut utiliser</a:t>
            </a:r>
            <a:r>
              <a:rPr lang="en-US" baseline="0" smtClean="0"/>
              <a:t> cette formule soit comme un indicateur pour comparer des scénarios soit comme une estimation de la valeur du fonds ou de la forêt. Dans le deuxième cas, la valeur du fonds et le taux choisi son interdépendant. On ne peut pas fixé arbitrairement les deux séparéments.</a:t>
            </a:r>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6</a:t>
            </a:fld>
            <a:endParaRPr lang="en-US"/>
          </a:p>
        </p:txBody>
      </p:sp>
    </p:spTree>
    <p:extLst>
      <p:ext uri="{BB962C8B-B14F-4D97-AF65-F5344CB8AC3E}">
        <p14:creationId xmlns:p14="http://schemas.microsoft.com/office/powerpoint/2010/main" val="206121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7</a:t>
            </a:fld>
            <a:endParaRPr lang="en-US"/>
          </a:p>
        </p:txBody>
      </p:sp>
    </p:spTree>
    <p:extLst>
      <p:ext uri="{BB962C8B-B14F-4D97-AF65-F5344CB8AC3E}">
        <p14:creationId xmlns:p14="http://schemas.microsoft.com/office/powerpoint/2010/main" val="390609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François a présenté la structure de capsis. Des outils</a:t>
            </a:r>
            <a:r>
              <a:rPr lang="en-US" baseline="0" smtClean="0"/>
              <a:t> économiques ont été développé à tous les niveaux :</a:t>
            </a:r>
            <a:endParaRPr lang="en-US" smtClean="0"/>
          </a:p>
          <a:p>
            <a:endParaRPr lang="en-US" smtClean="0"/>
          </a:p>
          <a:p>
            <a:r>
              <a:rPr lang="en-US" smtClean="0"/>
              <a:t>Economics Library : actuellement,</a:t>
            </a:r>
            <a:r>
              <a:rPr lang="en-US" baseline="0" smtClean="0"/>
              <a:t> fonctionne surtout en mode graphique, permet de rentrer manuellement ou automiquement des listes d’interventions et recettes…</a:t>
            </a:r>
          </a:p>
          <a:p>
            <a:endParaRPr lang="en-US" baseline="0" smtClean="0"/>
          </a:p>
          <a:p>
            <a:r>
              <a:rPr lang="en-US" baseline="0" smtClean="0"/>
              <a:t>Economics Module : exporter un fichier avec les caractéristiques dendro, charger un fichier de coûts et recettes</a:t>
            </a:r>
          </a:p>
          <a:p>
            <a:endParaRPr lang="en-US" baseline="0" smtClean="0"/>
          </a:p>
          <a:p>
            <a:r>
              <a:rPr lang="en-US" baseline="0" smtClean="0"/>
              <a:t>Evidement tout ça évolue dans le temps… Le but pour moi avec cette présentation n’est pas de vous convaincre que Economics2 est l’outil fait pour vous, par contre, mais simplement de vous montrer l’outil car peut-être un jour il pourrait vous convenir…</a:t>
            </a:r>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8</a:t>
            </a:fld>
            <a:endParaRPr lang="en-US"/>
          </a:p>
        </p:txBody>
      </p:sp>
    </p:spTree>
    <p:extLst>
      <p:ext uri="{BB962C8B-B14F-4D97-AF65-F5344CB8AC3E}">
        <p14:creationId xmlns:p14="http://schemas.microsoft.com/office/powerpoint/2010/main" val="3187416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430871-B353-4860-8050-5596B3D28D99}" type="slidenum">
              <a:rPr lang="en-US" smtClean="0"/>
              <a:t>9</a:t>
            </a:fld>
            <a:endParaRPr lang="en-US"/>
          </a:p>
        </p:txBody>
      </p:sp>
    </p:spTree>
    <p:extLst>
      <p:ext uri="{BB962C8B-B14F-4D97-AF65-F5344CB8AC3E}">
        <p14:creationId xmlns:p14="http://schemas.microsoft.com/office/powerpoint/2010/main" val="188337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B8C80D9F-2369-4611-89F3-569BFC1E4297}" type="datetime1">
              <a:rPr lang="en-US" smtClean="0"/>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11996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3B5E7E29-750D-4338-98DB-4AE97AA566C9}" type="datetime1">
              <a:rPr lang="en-US" smtClean="0"/>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272497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0387EA38-2E93-46FD-8D63-C37AE48CA0AC}" type="datetime1">
              <a:rPr lang="en-US" smtClean="0"/>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134592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lvl1pPr>
              <a:defRPr sz="2800" b="0" i="0">
                <a:solidFill>
                  <a:schemeClr val="bg1">
                    <a:lumMod val="50000"/>
                  </a:schemeClr>
                </a:solidFill>
                <a:latin typeface="Gill Sans MT" panose="020B0502020104020203" pitchFamily="34" charset="0"/>
              </a:defRPr>
            </a:lvl1pPr>
            <a:extLst/>
          </a:lstStyle>
          <a:p>
            <a:pPr eaLnBrk="1" latinLnBrk="0" hangingPunct="1"/>
            <a:r>
              <a:rPr lang="fr-FR" smtClean="0"/>
              <a:t>Modifiez le style du titre</a:t>
            </a:r>
            <a:endParaRPr/>
          </a:p>
        </p:txBody>
      </p:sp>
      <p:sp>
        <p:nvSpPr>
          <p:cNvPr id="7" name="Rectangle 6"/>
          <p:cNvSpPr>
            <a:spLocks noGrp="1"/>
          </p:cNvSpPr>
          <p:nvPr>
            <p:ph sz="quarter" idx="13"/>
          </p:nvPr>
        </p:nvSpPr>
        <p:spPr>
          <a:xfrm>
            <a:off x="609600" y="1220755"/>
            <a:ext cx="8426896" cy="5472608"/>
          </a:xfrm>
        </p:spPr>
        <p:txBody>
          <a:bodyPr/>
          <a:lstStyle>
            <a:lvl1pPr>
              <a:defRPr sz="2800"/>
            </a:lvl1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extLst>
      <p:ext uri="{BB962C8B-B14F-4D97-AF65-F5344CB8AC3E}">
        <p14:creationId xmlns:p14="http://schemas.microsoft.com/office/powerpoint/2010/main" val="169317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6F2FA90-123E-4EC5-9410-64B1CDD30C0B}" type="datetime1">
              <a:rPr lang="en-US" smtClean="0"/>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412384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ADFA15-B0CF-4BE6-8460-E41D5531EECE}" type="datetime1">
              <a:rPr lang="en-US" smtClean="0"/>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386042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581BE01D-CC76-437E-B3CA-FB6ED762E081}" type="datetime1">
              <a:rPr lang="en-US" smtClean="0"/>
              <a:t>3/29/2017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257570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BB224262-1E41-4AF0-9EA7-52BF51098FD0}" type="datetime1">
              <a:rPr lang="en-US" smtClean="0"/>
              <a:t>3/29/2017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111646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6133129C-7D5E-4484-9F61-D8D2A26AE83D}" type="datetime1">
              <a:rPr lang="en-US" smtClean="0"/>
              <a:t>3/29/2017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37386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8148BE-AD72-464C-AF94-51473367B860}" type="datetime1">
              <a:rPr lang="en-US" smtClean="0"/>
              <a:t>3/29/2017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6469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AC663C-3FB5-4288-9E72-653206958675}" type="datetime1">
              <a:rPr lang="en-US" smtClean="0"/>
              <a:t>3/29/2017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251286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DF63FEE-B895-4E53-A6F8-14EB68991C2B}" type="datetime1">
              <a:rPr lang="en-US" smtClean="0"/>
              <a:t>3/29/2017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40D447A8-DBA6-4AD0-A5EC-73B06DCD1D38}" type="slidenum">
              <a:rPr lang="en-US" smtClean="0"/>
              <a:t>‹N°›</a:t>
            </a:fld>
            <a:endParaRPr lang="en-US"/>
          </a:p>
        </p:txBody>
      </p:sp>
    </p:spTree>
    <p:extLst>
      <p:ext uri="{BB962C8B-B14F-4D97-AF65-F5344CB8AC3E}">
        <p14:creationId xmlns:p14="http://schemas.microsoft.com/office/powerpoint/2010/main" val="343874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ACC01-99C9-4996-9534-436D7837F6BE}" type="datetime1">
              <a:rPr lang="en-US" smtClean="0"/>
              <a:t>3/29/2017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447A8-DBA6-4AD0-A5EC-73B06DCD1D38}" type="slidenum">
              <a:rPr lang="en-US" smtClean="0"/>
              <a:t>‹N°›</a:t>
            </a:fld>
            <a:endParaRPr lang="en-US"/>
          </a:p>
        </p:txBody>
      </p:sp>
    </p:spTree>
    <p:extLst>
      <p:ext uri="{BB962C8B-B14F-4D97-AF65-F5344CB8AC3E}">
        <p14:creationId xmlns:p14="http://schemas.microsoft.com/office/powerpoint/2010/main" val="3206410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2.png"/><Relationship Id="rId9"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20688"/>
            <a:ext cx="7918648" cy="2232247"/>
          </a:xfrm>
        </p:spPr>
        <p:txBody>
          <a:bodyPr>
            <a:normAutofit/>
          </a:bodyPr>
          <a:lstStyle/>
          <a:p>
            <a:r>
              <a:rPr lang="fr-FR" sz="3600" smtClean="0"/>
              <a:t>Evaluating financial outcomes of silvicultural scenarios</a:t>
            </a:r>
            <a:r>
              <a:rPr lang="fr-FR" smtClean="0"/>
              <a:t/>
            </a:r>
            <a:br>
              <a:rPr lang="fr-FR" smtClean="0"/>
            </a:br>
            <a:r>
              <a:rPr lang="fr-FR" sz="3200" smtClean="0"/>
              <a:t>Examples using </a:t>
            </a:r>
            <a:r>
              <a:rPr lang="fr-FR" sz="3200" smtClean="0">
                <a:latin typeface="Consolas" panose="020B0609020204030204" pitchFamily="49" charset="0"/>
                <a:cs typeface="Consolas" panose="020B0609020204030204" pitchFamily="49" charset="0"/>
              </a:rPr>
              <a:t>Economics2</a:t>
            </a:r>
            <a:r>
              <a:rPr lang="fr-FR" sz="3200" smtClean="0"/>
              <a:t> Capsis Library</a:t>
            </a:r>
            <a:endParaRPr lang="en-US" sz="3200"/>
          </a:p>
        </p:txBody>
      </p:sp>
      <p:sp>
        <p:nvSpPr>
          <p:cNvPr id="3" name="Sous-titre 2"/>
          <p:cNvSpPr>
            <a:spLocks noGrp="1"/>
          </p:cNvSpPr>
          <p:nvPr>
            <p:ph type="subTitle" idx="1"/>
          </p:nvPr>
        </p:nvSpPr>
        <p:spPr>
          <a:xfrm>
            <a:off x="1403648" y="3284984"/>
            <a:ext cx="6400800" cy="720080"/>
          </a:xfrm>
        </p:spPr>
        <p:txBody>
          <a:bodyPr>
            <a:normAutofit/>
          </a:bodyPr>
          <a:lstStyle/>
          <a:p>
            <a:r>
              <a:rPr lang="en-US" sz="2800" smtClean="0"/>
              <a:t>Gauthier LIGOT</a:t>
            </a:r>
          </a:p>
        </p:txBody>
      </p:sp>
      <p:pic>
        <p:nvPicPr>
          <p:cNvPr id="5" name="Picture 2" descr="logo_transp"/>
          <p:cNvPicPr>
            <a:picLocks noChangeAspect="1" noChangeArrowheads="1"/>
          </p:cNvPicPr>
          <p:nvPr/>
        </p:nvPicPr>
        <p:blipFill>
          <a:blip r:embed="rId3" cstate="email"/>
          <a:srcRect/>
          <a:stretch>
            <a:fillRect/>
          </a:stretch>
        </p:blipFill>
        <p:spPr bwMode="auto">
          <a:xfrm>
            <a:off x="4644008" y="5814265"/>
            <a:ext cx="1140000" cy="900000"/>
          </a:xfrm>
          <a:prstGeom prst="rect">
            <a:avLst/>
          </a:prstGeom>
          <a:noFill/>
          <a:ln w="9525">
            <a:noFill/>
            <a:miter lim="800000"/>
            <a:headEnd/>
            <a:tailEnd/>
          </a:ln>
        </p:spPr>
      </p:pic>
      <p:pic>
        <p:nvPicPr>
          <p:cNvPr id="6" name="Image 5" descr="Logo828x160px.pn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512" y="5857978"/>
            <a:ext cx="3697212" cy="812574"/>
          </a:xfrm>
          <a:prstGeom prst="rect">
            <a:avLst/>
          </a:prstGeom>
        </p:spPr>
      </p:pic>
      <p:sp>
        <p:nvSpPr>
          <p:cNvPr id="9" name="Espace réservé du numéro de diapositive 8"/>
          <p:cNvSpPr>
            <a:spLocks noGrp="1"/>
          </p:cNvSpPr>
          <p:nvPr>
            <p:ph type="sldNum" sz="quarter" idx="12"/>
          </p:nvPr>
        </p:nvSpPr>
        <p:spPr/>
        <p:txBody>
          <a:bodyPr/>
          <a:lstStyle/>
          <a:p>
            <a:fld id="{40D447A8-DBA6-4AD0-A5EC-73B06DCD1D38}" type="slidenum">
              <a:rPr lang="en-US" smtClean="0"/>
              <a:t>1</a:t>
            </a:fld>
            <a:endParaRPr lang="en-US"/>
          </a:p>
        </p:txBody>
      </p:sp>
      <p:pic>
        <p:nvPicPr>
          <p:cNvPr id="10" name="Picture 2" descr="Z:\Zautres\LOGOS\SPW.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30958" y="5814265"/>
            <a:ext cx="1605538" cy="85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51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b="-95"/>
          <a:stretch/>
        </p:blipFill>
        <p:spPr bwMode="auto">
          <a:xfrm>
            <a:off x="-4091" y="216047"/>
            <a:ext cx="3135931" cy="2066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descr="D:\Data_G\3-currentProject\irregularisation\dispoIRRES\9-Beschefa\photo\Bechefa-20160609_044528.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15991" y="216048"/>
            <a:ext cx="2940185" cy="2091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28184" y="216047"/>
            <a:ext cx="2952328" cy="2066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smtClean="0">
                <a:solidFill>
                  <a:schemeClr val="tx2"/>
                </a:solidFill>
              </a:rPr>
              <a:t>Examples of uses of Economics2</a:t>
            </a:r>
            <a:endParaRPr lang="en-US">
              <a:solidFill>
                <a:schemeClr val="tx2"/>
              </a:solidFill>
              <a:latin typeface="Consolas" panose="020B0609020204030204" pitchFamily="49" charset="0"/>
              <a:cs typeface="Consolas" panose="020B0609020204030204" pitchFamily="49" charset="0"/>
            </a:endParaRPr>
          </a:p>
        </p:txBody>
      </p:sp>
      <p:sp>
        <p:nvSpPr>
          <p:cNvPr id="3" name="Espace réservé du contenu 2"/>
          <p:cNvSpPr>
            <a:spLocks noGrp="1"/>
          </p:cNvSpPr>
          <p:nvPr>
            <p:ph type="body" idx="1"/>
          </p:nvPr>
        </p:nvSpPr>
        <p:spPr/>
        <p:txBody>
          <a:bodyPr>
            <a:normAutofit fontScale="92500" lnSpcReduction="20000"/>
          </a:bodyPr>
          <a:lstStyle/>
          <a:p>
            <a:pPr marL="514350" indent="-514350">
              <a:buFont typeface="+mj-lt"/>
              <a:buAutoNum type="arabicPeriod"/>
            </a:pPr>
            <a:r>
              <a:rPr lang="en-US" smtClean="0"/>
              <a:t>Simulating a rotation of pure even-aged douglas stand </a:t>
            </a:r>
          </a:p>
          <a:p>
            <a:pPr marL="514350" indent="-514350">
              <a:buFont typeface="+mj-lt"/>
              <a:buAutoNum type="arabicPeriod"/>
            </a:pPr>
            <a:r>
              <a:rPr lang="en-US" smtClean="0"/>
              <a:t>Simulating a transformation of pure even-aged stand into uneven-aged spruce stand </a:t>
            </a:r>
          </a:p>
          <a:p>
            <a:pPr marL="514350" indent="-514350">
              <a:buFont typeface="+mj-lt"/>
              <a:buAutoNum type="arabicPeriod"/>
            </a:pPr>
            <a:r>
              <a:rPr lang="en-US" smtClean="0"/>
              <a:t>Simulating 100 years of 967 ha with uneven-aged mixed broadleaved forests</a:t>
            </a:r>
            <a:endParaRPr lang="en-US"/>
          </a:p>
        </p:txBody>
      </p:sp>
      <p:sp>
        <p:nvSpPr>
          <p:cNvPr id="4" name="Espace réservé du numéro de diapositive 3"/>
          <p:cNvSpPr>
            <a:spLocks noGrp="1"/>
          </p:cNvSpPr>
          <p:nvPr>
            <p:ph type="sldNum" sz="quarter" idx="12"/>
          </p:nvPr>
        </p:nvSpPr>
        <p:spPr/>
        <p:txBody>
          <a:bodyPr/>
          <a:lstStyle/>
          <a:p>
            <a:fld id="{40D447A8-DBA6-4AD0-A5EC-73B06DCD1D38}" type="slidenum">
              <a:rPr lang="en-US" smtClean="0"/>
              <a:t>10</a:t>
            </a:fld>
            <a:endParaRPr lang="en-US"/>
          </a:p>
        </p:txBody>
      </p:sp>
    </p:spTree>
    <p:extLst>
      <p:ext uri="{BB962C8B-B14F-4D97-AF65-F5344CB8AC3E}">
        <p14:creationId xmlns:p14="http://schemas.microsoft.com/office/powerpoint/2010/main" val="3847446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texte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40D447A8-DBA6-4AD0-A5EC-73B06DCD1D38}" type="slidenum">
              <a:rPr lang="en-US" smtClean="0"/>
              <a:t>11</a:t>
            </a:fld>
            <a:endParaRPr lang="en-US"/>
          </a:p>
        </p:txBody>
      </p:sp>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t="-886" b="-94"/>
          <a:stretch/>
        </p:blipFill>
        <p:spPr bwMode="auto">
          <a:xfrm>
            <a:off x="-21952" y="-99392"/>
            <a:ext cx="10351870" cy="69573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568" y="3645024"/>
            <a:ext cx="9826660" cy="18002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4"/>
          <p:cNvSpPr txBox="1">
            <a:spLocks/>
          </p:cNvSpPr>
          <p:nvPr/>
        </p:nvSpPr>
        <p:spPr>
          <a:xfrm>
            <a:off x="703908" y="3864086"/>
            <a:ext cx="980632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a:solidFill>
                  <a:schemeClr val="tx2"/>
                </a:solidFill>
              </a:rPr>
              <a:t>1</a:t>
            </a:r>
            <a:r>
              <a:rPr lang="en-US" smtClean="0">
                <a:solidFill>
                  <a:schemeClr val="tx2"/>
                </a:solidFill>
              </a:rPr>
              <a:t>. Evenaged spruce stands</a:t>
            </a:r>
            <a:endParaRPr lang="en-US">
              <a:solidFill>
                <a:schemeClr val="tx2"/>
              </a:solidFill>
            </a:endParaRPr>
          </a:p>
        </p:txBody>
      </p:sp>
    </p:spTree>
    <p:extLst>
      <p:ext uri="{BB962C8B-B14F-4D97-AF65-F5344CB8AC3E}">
        <p14:creationId xmlns:p14="http://schemas.microsoft.com/office/powerpoint/2010/main" val="1736356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117" y="2237010"/>
            <a:ext cx="3374795" cy="4360342"/>
          </a:xfrm>
          <a:noFill/>
        </p:spPr>
        <p:txBody>
          <a:bodyPr>
            <a:normAutofit/>
          </a:bodyPr>
          <a:lstStyle/>
          <a:p>
            <a:pPr marL="0" indent="0">
              <a:buNone/>
            </a:pPr>
            <a:r>
              <a:rPr lang="en-US" b="1" smtClean="0">
                <a:solidFill>
                  <a:schemeClr val="accent2"/>
                </a:solidFill>
              </a:rPr>
              <a:t>AIM</a:t>
            </a:r>
            <a:r>
              <a:rPr lang="en-US" smtClean="0">
                <a:solidFill>
                  <a:schemeClr val="accent2"/>
                </a:solidFill>
              </a:rPr>
              <a:t> : Compare financial returns of different scenarios</a:t>
            </a:r>
          </a:p>
          <a:p>
            <a:pPr marL="0" indent="0">
              <a:buNone/>
            </a:pPr>
            <a:endParaRPr lang="en-US">
              <a:solidFill>
                <a:schemeClr val="accent2"/>
              </a:solidFill>
            </a:endParaRPr>
          </a:p>
          <a:p>
            <a:pPr marL="0" indent="0">
              <a:buNone/>
            </a:pPr>
            <a:r>
              <a:rPr lang="en-US" b="1" smtClean="0">
                <a:solidFill>
                  <a:schemeClr val="accent2"/>
                </a:solidFill>
              </a:rPr>
              <a:t>Simulator</a:t>
            </a:r>
            <a:r>
              <a:rPr lang="en-US" smtClean="0">
                <a:solidFill>
                  <a:schemeClr val="accent2"/>
                </a:solidFill>
              </a:rPr>
              <a:t> : </a:t>
            </a:r>
            <a:r>
              <a:rPr lang="en-US" smtClean="0">
                <a:solidFill>
                  <a:schemeClr val="accent2"/>
                </a:solidFill>
                <a:latin typeface="Consolas" panose="020B0609020204030204" pitchFamily="49" charset="0"/>
                <a:cs typeface="Consolas" panose="020B0609020204030204" pitchFamily="49" charset="0"/>
              </a:rPr>
              <a:t>GYMNOS</a:t>
            </a:r>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23928" y="2237010"/>
            <a:ext cx="5000626" cy="3424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3"/>
          <p:cNvSpPr>
            <a:spLocks noGrp="1"/>
          </p:cNvSpPr>
          <p:nvPr>
            <p:ph type="title"/>
          </p:nvPr>
        </p:nvSpPr>
        <p:spPr/>
        <p:txBody>
          <a:bodyPr/>
          <a:lstStyle/>
          <a:p>
            <a:endParaRPr lang="en-US"/>
          </a:p>
        </p:txBody>
      </p:sp>
      <p:pic>
        <p:nvPicPr>
          <p:cNvPr id="7" name="Picture 2" descr="D:\Data_G\3-currentProject\irregularisation\dispoIRRES\1-MontLeSoie\photo\MontLeSoie_20151106_1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512"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txBox="1">
            <a:spLocks/>
          </p:cNvSpPr>
          <p:nvPr/>
        </p:nvSpPr>
        <p:spPr>
          <a:xfrm>
            <a:off x="420688" y="2802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sp>
        <p:nvSpPr>
          <p:cNvPr id="5" name="ZoneTexte 4"/>
          <p:cNvSpPr txBox="1"/>
          <p:nvPr/>
        </p:nvSpPr>
        <p:spPr>
          <a:xfrm>
            <a:off x="467544" y="5399638"/>
            <a:ext cx="3312368" cy="738664"/>
          </a:xfrm>
          <a:prstGeom prst="rect">
            <a:avLst/>
          </a:prstGeom>
          <a:noFill/>
        </p:spPr>
        <p:txBody>
          <a:bodyPr wrap="square" rtlCol="0">
            <a:spAutoFit/>
          </a:bodyPr>
          <a:lstStyle/>
          <a:p>
            <a:r>
              <a:rPr lang="en-US" sz="1400" smtClean="0">
                <a:solidFill>
                  <a:schemeClr val="accent2"/>
                </a:solidFill>
              </a:rPr>
              <a:t>Independent-distance tree model</a:t>
            </a:r>
          </a:p>
          <a:p>
            <a:r>
              <a:rPr lang="en-US" sz="1400" smtClean="0">
                <a:solidFill>
                  <a:schemeClr val="accent2"/>
                </a:solidFill>
              </a:rPr>
              <a:t>Empirical equations for pure and even-aged stands of spruce, larch or douglas-fir </a:t>
            </a:r>
            <a:endParaRPr lang="en-US" sz="1400">
              <a:solidFill>
                <a:schemeClr val="accent2"/>
              </a:solidFill>
            </a:endParaRPr>
          </a:p>
        </p:txBody>
      </p:sp>
      <p:sp>
        <p:nvSpPr>
          <p:cNvPr id="11" name="Espace réservé du numéro de diapositive 10"/>
          <p:cNvSpPr>
            <a:spLocks noGrp="1"/>
          </p:cNvSpPr>
          <p:nvPr>
            <p:ph type="sldNum" sz="quarter" idx="12"/>
          </p:nvPr>
        </p:nvSpPr>
        <p:spPr/>
        <p:txBody>
          <a:bodyPr/>
          <a:lstStyle/>
          <a:p>
            <a:fld id="{40D447A8-DBA6-4AD0-A5EC-73B06DCD1D38}" type="slidenum">
              <a:rPr lang="en-US" smtClean="0"/>
              <a:t>12</a:t>
            </a:fld>
            <a:endParaRPr lang="en-US"/>
          </a:p>
        </p:txBody>
      </p:sp>
    </p:spTree>
    <p:extLst>
      <p:ext uri="{BB962C8B-B14F-4D97-AF65-F5344CB8AC3E}">
        <p14:creationId xmlns:p14="http://schemas.microsoft.com/office/powerpoint/2010/main" val="417796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sp>
        <p:nvSpPr>
          <p:cNvPr id="4" name="Espace réservé du contenu 3"/>
          <p:cNvSpPr>
            <a:spLocks noGrp="1"/>
          </p:cNvSpPr>
          <p:nvPr>
            <p:ph idx="1"/>
          </p:nvPr>
        </p:nvSpPr>
        <p:spPr>
          <a:xfrm>
            <a:off x="457200" y="2071389"/>
            <a:ext cx="8229600" cy="4525963"/>
          </a:xfrm>
        </p:spPr>
        <p:txBody>
          <a:bodyPr/>
          <a:lstStyle/>
          <a:p>
            <a:pPr marL="0" indent="0">
              <a:buNone/>
            </a:pPr>
            <a:r>
              <a:rPr lang="en-US" u="sng" smtClean="0">
                <a:solidFill>
                  <a:schemeClr val="accent2"/>
                </a:solidFill>
              </a:rPr>
              <a:t>Scenario</a:t>
            </a:r>
            <a:endParaRPr lang="en-US" u="sng">
              <a:solidFill>
                <a:schemeClr val="accent2"/>
              </a:solidFill>
            </a:endParaRPr>
          </a:p>
        </p:txBody>
      </p:sp>
      <p:sp>
        <p:nvSpPr>
          <p:cNvPr id="9" name="ZoneTexte 8"/>
          <p:cNvSpPr txBox="1"/>
          <p:nvPr/>
        </p:nvSpPr>
        <p:spPr>
          <a:xfrm>
            <a:off x="467544" y="2852936"/>
            <a:ext cx="8064896" cy="2677656"/>
          </a:xfrm>
          <a:prstGeom prst="rect">
            <a:avLst/>
          </a:prstGeom>
          <a:noFill/>
        </p:spPr>
        <p:txBody>
          <a:bodyPr wrap="square" rtlCol="0">
            <a:spAutoFit/>
          </a:bodyPr>
          <a:lstStyle/>
          <a:p>
            <a:pPr marL="342900" indent="-342900">
              <a:buFont typeface="Arial" panose="020B0604020202020204" pitchFamily="34" charset="0"/>
              <a:buChar char="•"/>
            </a:pPr>
            <a:r>
              <a:rPr lang="en-US" sz="2400" smtClean="0"/>
              <a:t>Plantation : 2000 trees/ha, 2800€/ha</a:t>
            </a:r>
          </a:p>
          <a:p>
            <a:pPr marL="342900" indent="-342900">
              <a:buFont typeface="Arial" panose="020B0604020202020204" pitchFamily="34" charset="0"/>
              <a:buChar char="•"/>
            </a:pPr>
            <a:r>
              <a:rPr lang="en-US" sz="2400" smtClean="0"/>
              <a:t>Plantation cleaning: 450€/ha (2 yrs)</a:t>
            </a:r>
          </a:p>
          <a:p>
            <a:pPr marL="342900" indent="-342900">
              <a:buFont typeface="Arial" panose="020B0604020202020204" pitchFamily="34" charset="0"/>
              <a:buChar char="•"/>
            </a:pPr>
            <a:r>
              <a:rPr lang="en-US" sz="2400"/>
              <a:t>Thinnings according to the appropriate yield table</a:t>
            </a:r>
          </a:p>
          <a:p>
            <a:pPr marL="342900" indent="-342900">
              <a:buFont typeface="Arial" panose="020B0604020202020204" pitchFamily="34" charset="0"/>
              <a:buChar char="•"/>
            </a:pPr>
            <a:r>
              <a:rPr lang="en-US" sz="2400" smtClean="0"/>
              <a:t>Clear-cut </a:t>
            </a:r>
            <a:r>
              <a:rPr lang="en-US" sz="2400"/>
              <a:t>: 66 </a:t>
            </a:r>
            <a:r>
              <a:rPr lang="en-US" sz="2400" smtClean="0"/>
              <a:t>year old</a:t>
            </a:r>
            <a:endParaRPr lang="en-US" sz="2400"/>
          </a:p>
          <a:p>
            <a:pPr marL="342900" indent="-342900">
              <a:buFont typeface="Arial" panose="020B0604020202020204" pitchFamily="34" charset="0"/>
              <a:buChar char="•"/>
            </a:pPr>
            <a:r>
              <a:rPr lang="en-US" sz="2400" smtClean="0"/>
              <a:t>3 years between clear-cut and plantation (Hylobe)</a:t>
            </a:r>
          </a:p>
          <a:p>
            <a:pPr marL="342900" indent="-342900">
              <a:buFont typeface="Arial" panose="020B0604020202020204" pitchFamily="34" charset="0"/>
              <a:buChar char="•"/>
            </a:pPr>
            <a:r>
              <a:rPr lang="en-US" sz="2400" smtClean="0"/>
              <a:t>Annual cost = hunting revenue</a:t>
            </a:r>
          </a:p>
          <a:p>
            <a:endParaRPr lang="en-US" sz="2400" smtClean="0"/>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13</a:t>
            </a:fld>
            <a:endParaRPr lang="en-US"/>
          </a:p>
        </p:txBody>
      </p:sp>
    </p:spTree>
    <p:extLst>
      <p:ext uri="{BB962C8B-B14F-4D97-AF65-F5344CB8AC3E}">
        <p14:creationId xmlns:p14="http://schemas.microsoft.com/office/powerpoint/2010/main" val="102799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536" y="1844824"/>
            <a:ext cx="7847026" cy="48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numéro de diapositive 10"/>
          <p:cNvSpPr>
            <a:spLocks noGrp="1"/>
          </p:cNvSpPr>
          <p:nvPr>
            <p:ph type="sldNum" sz="quarter" idx="12"/>
          </p:nvPr>
        </p:nvSpPr>
        <p:spPr/>
        <p:txBody>
          <a:bodyPr/>
          <a:lstStyle/>
          <a:p>
            <a:fld id="{40D447A8-DBA6-4AD0-A5EC-73B06DCD1D38}" type="slidenum">
              <a:rPr lang="en-US" smtClean="0"/>
              <a:t>14</a:t>
            </a:fld>
            <a:endParaRPr lang="en-US"/>
          </a:p>
        </p:txBody>
      </p:sp>
    </p:spTree>
    <p:extLst>
      <p:ext uri="{BB962C8B-B14F-4D97-AF65-F5344CB8AC3E}">
        <p14:creationId xmlns:p14="http://schemas.microsoft.com/office/powerpoint/2010/main" val="1197409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5805296" y="4010995"/>
            <a:ext cx="2725121" cy="27303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184068" y="1844824"/>
            <a:ext cx="3708413" cy="2031325"/>
          </a:xfrm>
          <a:prstGeom prst="rect">
            <a:avLst/>
          </a:prstGeom>
          <a:solidFill>
            <a:schemeClr val="bg1"/>
          </a:solidFill>
          <a:ln>
            <a:solidFill>
              <a:schemeClr val="tx2"/>
            </a:solidFill>
          </a:ln>
        </p:spPr>
        <p:txBody>
          <a:bodyPr wrap="square" rtlCol="0">
            <a:spAutoFit/>
          </a:bodyPr>
          <a:lstStyle/>
          <a:p>
            <a:r>
              <a:rPr lang="en-US" sz="1400" b="1"/>
              <a:t>Define simulation </a:t>
            </a:r>
            <a:r>
              <a:rPr lang="en-US" sz="1400" b="1" smtClean="0"/>
              <a:t>period </a:t>
            </a:r>
          </a:p>
          <a:p>
            <a:endParaRPr lang="en-US" sz="1400" smtClean="0"/>
          </a:p>
          <a:p>
            <a:r>
              <a:rPr lang="en-US" sz="1400" smtClean="0"/>
              <a:t>4 “economic cases”</a:t>
            </a:r>
          </a:p>
          <a:p>
            <a:pPr marL="285750" indent="-285750">
              <a:buFontTx/>
              <a:buChar char="-"/>
            </a:pPr>
            <a:r>
              <a:rPr lang="en-US" sz="1400" smtClean="0">
                <a:solidFill>
                  <a:schemeClr val="accent3"/>
                </a:solidFill>
              </a:rPr>
              <a:t>Infinity cycle with bare land observation</a:t>
            </a:r>
          </a:p>
          <a:p>
            <a:pPr marL="285750" indent="-285750">
              <a:buFontTx/>
              <a:buChar char="-"/>
            </a:pPr>
            <a:r>
              <a:rPr lang="en-US" sz="1400"/>
              <a:t>Infinity cycle </a:t>
            </a:r>
            <a:r>
              <a:rPr lang="en-US" sz="1400" smtClean="0"/>
              <a:t>without </a:t>
            </a:r>
            <a:r>
              <a:rPr lang="en-US" sz="1400"/>
              <a:t>bare land observation</a:t>
            </a:r>
          </a:p>
          <a:p>
            <a:pPr marL="285750" indent="-285750">
              <a:buFontTx/>
              <a:buChar char="-"/>
            </a:pPr>
            <a:r>
              <a:rPr lang="en-US" sz="1400" smtClean="0"/>
              <a:t>Transitory period</a:t>
            </a:r>
          </a:p>
          <a:p>
            <a:pPr marL="285750" indent="-285750">
              <a:buFontTx/>
              <a:buChar char="-"/>
            </a:pPr>
            <a:r>
              <a:rPr lang="en-US" sz="1400" smtClean="0"/>
              <a:t>Transitory period + infinity </a:t>
            </a:r>
            <a:r>
              <a:rPr lang="en-US" sz="1400"/>
              <a:t>cycle </a:t>
            </a:r>
            <a:endParaRPr lang="en-US" sz="1400" smtClean="0"/>
          </a:p>
          <a:p>
            <a:pPr marL="285750" indent="-285750">
              <a:buFontTx/>
              <a:buChar char="-"/>
            </a:pPr>
            <a:endParaRPr lang="en-US" sz="1400"/>
          </a:p>
          <a:p>
            <a:r>
              <a:rPr lang="en-US" sz="1400" smtClean="0"/>
              <a:t>Period : 0 </a:t>
            </a:r>
            <a:r>
              <a:rPr lang="en-US" sz="1400"/>
              <a:t>– </a:t>
            </a:r>
            <a:r>
              <a:rPr lang="en-US" sz="1400" smtClean="0"/>
              <a:t>69 ans</a:t>
            </a:r>
            <a:endParaRPr lang="en-US" sz="1400"/>
          </a:p>
        </p:txBody>
      </p:sp>
      <p:cxnSp>
        <p:nvCxnSpPr>
          <p:cNvPr id="7" name="Connecteur droit avec flèche 6"/>
          <p:cNvCxnSpPr>
            <a:stCxn id="3" idx="1"/>
          </p:cNvCxnSpPr>
          <p:nvPr/>
        </p:nvCxnSpPr>
        <p:spPr>
          <a:xfrm flipH="1" flipV="1">
            <a:off x="4716016" y="2530787"/>
            <a:ext cx="468052" cy="329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onnecteur droit avec flèche 14"/>
          <p:cNvCxnSpPr>
            <a:stCxn id="2050" idx="1"/>
          </p:cNvCxnSpPr>
          <p:nvPr/>
        </p:nvCxnSpPr>
        <p:spPr>
          <a:xfrm flipH="1" flipV="1">
            <a:off x="4716016" y="2924944"/>
            <a:ext cx="1089279" cy="2451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Espace réservé du numéro de diapositive 16"/>
          <p:cNvSpPr>
            <a:spLocks noGrp="1"/>
          </p:cNvSpPr>
          <p:nvPr>
            <p:ph type="sldNum" sz="quarter" idx="12"/>
          </p:nvPr>
        </p:nvSpPr>
        <p:spPr/>
        <p:txBody>
          <a:bodyPr/>
          <a:lstStyle/>
          <a:p>
            <a:fld id="{40D447A8-DBA6-4AD0-A5EC-73B06DCD1D38}" type="slidenum">
              <a:rPr lang="en-US" smtClean="0"/>
              <a:t>15</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173" y="1916833"/>
            <a:ext cx="4262843"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15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sp>
        <p:nvSpPr>
          <p:cNvPr id="14" name="ZoneTexte 13"/>
          <p:cNvSpPr txBox="1"/>
          <p:nvPr/>
        </p:nvSpPr>
        <p:spPr>
          <a:xfrm>
            <a:off x="4932040" y="2132856"/>
            <a:ext cx="4083641" cy="1815882"/>
          </a:xfrm>
          <a:prstGeom prst="rect">
            <a:avLst/>
          </a:prstGeom>
          <a:solidFill>
            <a:schemeClr val="bg1"/>
          </a:solidFill>
          <a:ln>
            <a:solidFill>
              <a:schemeClr val="tx2"/>
            </a:solidFill>
          </a:ln>
        </p:spPr>
        <p:txBody>
          <a:bodyPr wrap="square" rtlCol="0">
            <a:spAutoFit/>
          </a:bodyPr>
          <a:lstStyle/>
          <a:p>
            <a:r>
              <a:rPr lang="en-US" sz="1600" b="1"/>
              <a:t>Define </a:t>
            </a:r>
            <a:r>
              <a:rPr lang="en-US" sz="1600" b="1" smtClean="0"/>
              <a:t>“economic operation” dates</a:t>
            </a:r>
          </a:p>
          <a:p>
            <a:endParaRPr lang="en-US" sz="1600" b="1"/>
          </a:p>
          <a:p>
            <a:r>
              <a:rPr lang="en-US" sz="1600" u="sng" smtClean="0"/>
              <a:t>Trigger :</a:t>
            </a:r>
          </a:p>
          <a:p>
            <a:pPr marL="171450" indent="-171450">
              <a:buFontTx/>
              <a:buChar char="-"/>
            </a:pPr>
            <a:r>
              <a:rPr lang="en-US" sz="1600" smtClean="0"/>
              <a:t>ON DATE (one given date: 1</a:t>
            </a:r>
            <a:r>
              <a:rPr lang="en-US" sz="1600" baseline="30000" smtClean="0"/>
              <a:t>st</a:t>
            </a:r>
            <a:r>
              <a:rPr lang="en-US" sz="1600" smtClean="0"/>
              <a:t> column)</a:t>
            </a:r>
          </a:p>
          <a:p>
            <a:pPr marL="171450" indent="-171450">
              <a:buFontTx/>
              <a:buChar char="-"/>
            </a:pPr>
            <a:r>
              <a:rPr lang="en-US" sz="1600" smtClean="0"/>
              <a:t>ON FREQUENCY (first, last dates and freq. : 2</a:t>
            </a:r>
            <a:r>
              <a:rPr lang="en-US" sz="1600" baseline="30000" smtClean="0"/>
              <a:t>nd</a:t>
            </a:r>
            <a:r>
              <a:rPr lang="en-US" sz="1600" smtClean="0"/>
              <a:t> – 4</a:t>
            </a:r>
            <a:r>
              <a:rPr lang="en-US" sz="1600" baseline="30000" smtClean="0"/>
              <a:t>th</a:t>
            </a:r>
            <a:r>
              <a:rPr lang="en-US" sz="1600" smtClean="0"/>
              <a:t> column)</a:t>
            </a:r>
          </a:p>
          <a:p>
            <a:pPr marL="171450" indent="-171450">
              <a:buFontTx/>
              <a:buChar char="-"/>
            </a:pPr>
            <a:r>
              <a:rPr lang="en-US" sz="1600" smtClean="0"/>
              <a:t>YEARLY</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73" y="1916833"/>
            <a:ext cx="4262843"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a:stCxn id="14" idx="1"/>
          </p:cNvCxnSpPr>
          <p:nvPr/>
        </p:nvCxnSpPr>
        <p:spPr>
          <a:xfrm flipH="1">
            <a:off x="3563888" y="3040797"/>
            <a:ext cx="1368152" cy="2441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Espace réservé du numéro de diapositive 16"/>
          <p:cNvSpPr>
            <a:spLocks noGrp="1"/>
          </p:cNvSpPr>
          <p:nvPr>
            <p:ph type="sldNum" sz="quarter" idx="12"/>
          </p:nvPr>
        </p:nvSpPr>
        <p:spPr/>
        <p:txBody>
          <a:bodyPr/>
          <a:lstStyle/>
          <a:p>
            <a:fld id="{40D447A8-DBA6-4AD0-A5EC-73B06DCD1D38}" type="slidenum">
              <a:rPr lang="en-US" smtClean="0"/>
              <a:t>16</a:t>
            </a:fld>
            <a:endParaRPr lang="en-US"/>
          </a:p>
        </p:txBody>
      </p:sp>
    </p:spTree>
    <p:extLst>
      <p:ext uri="{BB962C8B-B14F-4D97-AF65-F5344CB8AC3E}">
        <p14:creationId xmlns:p14="http://schemas.microsoft.com/office/powerpoint/2010/main" val="1899633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73" y="1916833"/>
            <a:ext cx="4262843"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D:\Data_G\3-currentProject\irregularisation\dispoIRRES\1-MontLeSoie\photo\MontLeSoie_20151106_1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sp>
        <p:nvSpPr>
          <p:cNvPr id="14" name="ZoneTexte 13"/>
          <p:cNvSpPr txBox="1"/>
          <p:nvPr/>
        </p:nvSpPr>
        <p:spPr>
          <a:xfrm>
            <a:off x="4932039" y="2034589"/>
            <a:ext cx="4083641" cy="2308324"/>
          </a:xfrm>
          <a:prstGeom prst="rect">
            <a:avLst/>
          </a:prstGeom>
          <a:solidFill>
            <a:schemeClr val="bg1"/>
          </a:solidFill>
          <a:ln>
            <a:solidFill>
              <a:schemeClr val="tx2"/>
            </a:solidFill>
          </a:ln>
        </p:spPr>
        <p:txBody>
          <a:bodyPr wrap="square" rtlCol="0">
            <a:spAutoFit/>
          </a:bodyPr>
          <a:lstStyle/>
          <a:p>
            <a:r>
              <a:rPr lang="en-US" sz="1600" b="1"/>
              <a:t>Define </a:t>
            </a:r>
            <a:r>
              <a:rPr lang="en-US" sz="1600" b="1" smtClean="0"/>
              <a:t>“economic operation” prices</a:t>
            </a:r>
          </a:p>
          <a:p>
            <a:endParaRPr lang="en-US" sz="1600" b="1"/>
          </a:p>
          <a:p>
            <a:r>
              <a:rPr lang="en-US" sz="1600" u="sng" smtClean="0"/>
              <a:t>Type :</a:t>
            </a:r>
          </a:p>
          <a:p>
            <a:pPr marL="171450" indent="-171450">
              <a:buFontTx/>
              <a:buChar char="-"/>
            </a:pPr>
            <a:r>
              <a:rPr lang="en-US" sz="1600" smtClean="0"/>
              <a:t>EUR / HA</a:t>
            </a:r>
          </a:p>
          <a:p>
            <a:pPr marL="171450" indent="-171450">
              <a:buFontTx/>
              <a:buChar char="-"/>
            </a:pPr>
            <a:r>
              <a:rPr lang="en-US" sz="1600" smtClean="0"/>
              <a:t>EUR / TREE</a:t>
            </a:r>
          </a:p>
          <a:p>
            <a:pPr marL="171450" indent="-171450">
              <a:buFontTx/>
              <a:buChar char="-"/>
            </a:pPr>
            <a:r>
              <a:rPr lang="en-US" sz="1600" smtClean="0"/>
              <a:t>EUR / M³</a:t>
            </a:r>
          </a:p>
          <a:p>
            <a:pPr marL="171450" indent="-171450">
              <a:buFontTx/>
              <a:buChar char="-"/>
            </a:pPr>
            <a:r>
              <a:rPr lang="en-US" sz="1600" smtClean="0"/>
              <a:t>PRICE LIST</a:t>
            </a:r>
          </a:p>
          <a:p>
            <a:pPr marL="171450" indent="-171450">
              <a:buFontTx/>
              <a:buChar char="-"/>
            </a:pPr>
            <a:endParaRPr lang="en-US" sz="1600"/>
          </a:p>
          <a:p>
            <a:pPr marL="171450" indent="-171450">
              <a:buFontTx/>
              <a:buChar char="-"/>
            </a:pPr>
            <a:r>
              <a:rPr lang="en-US" sz="1600" smtClean="0"/>
              <a:t>Cost or Income</a:t>
            </a:r>
            <a:endParaRPr lang="en-US" sz="1600"/>
          </a:p>
        </p:txBody>
      </p:sp>
      <p:cxnSp>
        <p:nvCxnSpPr>
          <p:cNvPr id="9" name="Connecteur droit avec flèche 8"/>
          <p:cNvCxnSpPr>
            <a:stCxn id="14" idx="1"/>
          </p:cNvCxnSpPr>
          <p:nvPr/>
        </p:nvCxnSpPr>
        <p:spPr>
          <a:xfrm flipH="1">
            <a:off x="2987824" y="3188751"/>
            <a:ext cx="1944215" cy="481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p:cNvCxnSpPr>
            <a:stCxn id="14" idx="1"/>
          </p:cNvCxnSpPr>
          <p:nvPr/>
        </p:nvCxnSpPr>
        <p:spPr>
          <a:xfrm flipH="1">
            <a:off x="4139952" y="3188751"/>
            <a:ext cx="792087" cy="962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Espace réservé du numéro de diapositive 7"/>
          <p:cNvSpPr>
            <a:spLocks noGrp="1"/>
          </p:cNvSpPr>
          <p:nvPr>
            <p:ph type="sldNum" sz="quarter" idx="12"/>
          </p:nvPr>
        </p:nvSpPr>
        <p:spPr/>
        <p:txBody>
          <a:bodyPr/>
          <a:lstStyle/>
          <a:p>
            <a:fld id="{40D447A8-DBA6-4AD0-A5EC-73B06DCD1D38}" type="slidenum">
              <a:rPr lang="en-US" smtClean="0"/>
              <a:t>17</a:t>
            </a:fld>
            <a:endParaRPr lang="en-US"/>
          </a:p>
        </p:txBody>
      </p:sp>
    </p:spTree>
    <p:extLst>
      <p:ext uri="{BB962C8B-B14F-4D97-AF65-F5344CB8AC3E}">
        <p14:creationId xmlns:p14="http://schemas.microsoft.com/office/powerpoint/2010/main" val="2963748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sp>
        <p:nvSpPr>
          <p:cNvPr id="14" name="ZoneTexte 13"/>
          <p:cNvSpPr txBox="1"/>
          <p:nvPr/>
        </p:nvSpPr>
        <p:spPr>
          <a:xfrm>
            <a:off x="4951629" y="4152413"/>
            <a:ext cx="4083641" cy="1415772"/>
          </a:xfrm>
          <a:prstGeom prst="rect">
            <a:avLst/>
          </a:prstGeom>
          <a:solidFill>
            <a:schemeClr val="bg1"/>
          </a:solidFill>
          <a:ln>
            <a:solidFill>
              <a:schemeClr val="tx2"/>
            </a:solidFill>
          </a:ln>
        </p:spPr>
        <p:txBody>
          <a:bodyPr wrap="square" rtlCol="0">
            <a:spAutoFit/>
          </a:bodyPr>
          <a:lstStyle/>
          <a:p>
            <a:r>
              <a:rPr lang="en-US" b="1" smtClean="0"/>
              <a:t>List of model interventions</a:t>
            </a:r>
          </a:p>
          <a:p>
            <a:r>
              <a:rPr lang="en-US" sz="1600" smtClean="0"/>
              <a:t>because </a:t>
            </a:r>
            <a:r>
              <a:rPr lang="en-US" sz="1600" smtClean="0">
                <a:latin typeface="Consolas" panose="020B0609020204030204" pitchFamily="49" charset="0"/>
                <a:cs typeface="Consolas" panose="020B0609020204030204" pitchFamily="49" charset="0"/>
              </a:rPr>
              <a:t>Xintervener</a:t>
            </a:r>
            <a:r>
              <a:rPr lang="en-US" sz="1600" smtClean="0"/>
              <a:t> implements </a:t>
            </a:r>
            <a:r>
              <a:rPr lang="en-US" sz="1600" smtClean="0">
                <a:latin typeface="Consolas" panose="020B0609020204030204" pitchFamily="49" charset="0"/>
                <a:cs typeface="Consolas" panose="020B0609020204030204" pitchFamily="49" charset="0"/>
              </a:rPr>
              <a:t>CustomEconomicOperation</a:t>
            </a:r>
          </a:p>
          <a:p>
            <a:endParaRPr lang="en-US" b="1"/>
          </a:p>
          <a:p>
            <a:r>
              <a:rPr lang="en-US" smtClean="0"/>
              <a:t>But price can be modified manually</a:t>
            </a:r>
            <a:endParaRPr lang="en-US"/>
          </a:p>
        </p:txBody>
      </p:sp>
      <p:cxnSp>
        <p:nvCxnSpPr>
          <p:cNvPr id="4" name="Connecteur droit avec flèche 3"/>
          <p:cNvCxnSpPr>
            <a:stCxn id="14" idx="1"/>
          </p:cNvCxnSpPr>
          <p:nvPr/>
        </p:nvCxnSpPr>
        <p:spPr>
          <a:xfrm flipH="1">
            <a:off x="4716016" y="4860299"/>
            <a:ext cx="23561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Espace réservé du numéro de diapositive 6"/>
          <p:cNvSpPr>
            <a:spLocks noGrp="1"/>
          </p:cNvSpPr>
          <p:nvPr>
            <p:ph type="sldNum" sz="quarter" idx="12"/>
          </p:nvPr>
        </p:nvSpPr>
        <p:spPr/>
        <p:txBody>
          <a:bodyPr/>
          <a:lstStyle/>
          <a:p>
            <a:fld id="{40D447A8-DBA6-4AD0-A5EC-73B06DCD1D38}" type="slidenum">
              <a:rPr lang="en-US" smtClean="0"/>
              <a:t>18</a:t>
            </a:fld>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73" y="1916833"/>
            <a:ext cx="4262843"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944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sp>
        <p:nvSpPr>
          <p:cNvPr id="14" name="ZoneTexte 13"/>
          <p:cNvSpPr txBox="1"/>
          <p:nvPr/>
        </p:nvSpPr>
        <p:spPr>
          <a:xfrm>
            <a:off x="4951629" y="5373216"/>
            <a:ext cx="4083641" cy="584775"/>
          </a:xfrm>
          <a:prstGeom prst="rect">
            <a:avLst/>
          </a:prstGeom>
          <a:solidFill>
            <a:schemeClr val="bg1"/>
          </a:solidFill>
          <a:ln>
            <a:solidFill>
              <a:schemeClr val="tx2"/>
            </a:solidFill>
          </a:ln>
        </p:spPr>
        <p:txBody>
          <a:bodyPr wrap="square" rtlCol="0">
            <a:spAutoFit/>
          </a:bodyPr>
          <a:lstStyle/>
          <a:p>
            <a:r>
              <a:rPr lang="en-US" sz="1600" b="1" smtClean="0"/>
              <a:t>Check loaded list of prices</a:t>
            </a:r>
          </a:p>
          <a:p>
            <a:r>
              <a:rPr lang="en-US" sz="1600" smtClean="0"/>
              <a:t>(species, diameter class, price, category)</a:t>
            </a:r>
            <a:endParaRPr lang="en-US" sz="1600"/>
          </a:p>
        </p:txBody>
      </p:sp>
      <p:cxnSp>
        <p:nvCxnSpPr>
          <p:cNvPr id="4" name="Connecteur droit avec flèche 3"/>
          <p:cNvCxnSpPr>
            <a:stCxn id="14" idx="1"/>
          </p:cNvCxnSpPr>
          <p:nvPr/>
        </p:nvCxnSpPr>
        <p:spPr>
          <a:xfrm flipH="1" flipV="1">
            <a:off x="4781601" y="5665603"/>
            <a:ext cx="170028"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9218" name="Picture 2" descr="Résultat de recherche d'images pour &quot;bug software&quo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76456" y="5599206"/>
            <a:ext cx="288032" cy="253468"/>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6"/>
          <p:cNvSpPr>
            <a:spLocks noGrp="1"/>
          </p:cNvSpPr>
          <p:nvPr>
            <p:ph type="sldNum" sz="quarter" idx="12"/>
          </p:nvPr>
        </p:nvSpPr>
        <p:spPr/>
        <p:txBody>
          <a:bodyPr/>
          <a:lstStyle/>
          <a:p>
            <a:fld id="{40D447A8-DBA6-4AD0-A5EC-73B06DCD1D38}" type="slidenum">
              <a:rPr lang="en-US" smtClean="0"/>
              <a:t>19</a:t>
            </a:fld>
            <a:endParaRPr lang="en-US"/>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173" y="1916833"/>
            <a:ext cx="4262843"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398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solidFill>
                  <a:schemeClr val="accent2"/>
                </a:solidFill>
              </a:rPr>
              <a:t>How to evaluate financial outcomes of silvicultural scenarios?</a:t>
            </a:r>
            <a:endParaRPr lang="en-US">
              <a:solidFill>
                <a:schemeClr val="accent2"/>
              </a:solidFill>
            </a:endParaRPr>
          </a:p>
        </p:txBody>
      </p:sp>
      <p:cxnSp>
        <p:nvCxnSpPr>
          <p:cNvPr id="6" name="Connecteur droit avec flèche 5"/>
          <p:cNvCxnSpPr/>
          <p:nvPr/>
        </p:nvCxnSpPr>
        <p:spPr>
          <a:xfrm>
            <a:off x="1187624" y="3888789"/>
            <a:ext cx="633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7612260" y="3704123"/>
            <a:ext cx="678006" cy="369332"/>
          </a:xfrm>
          <a:prstGeom prst="rect">
            <a:avLst/>
          </a:prstGeom>
          <a:noFill/>
        </p:spPr>
        <p:txBody>
          <a:bodyPr wrap="none" rtlCol="0">
            <a:spAutoFit/>
          </a:bodyPr>
          <a:lstStyle/>
          <a:p>
            <a:r>
              <a:rPr lang="en-US" smtClean="0"/>
              <a:t>years</a:t>
            </a:r>
            <a:endParaRPr lang="en-US"/>
          </a:p>
        </p:txBody>
      </p:sp>
      <p:cxnSp>
        <p:nvCxnSpPr>
          <p:cNvPr id="12" name="Connecteur droit 11"/>
          <p:cNvCxnSpPr/>
          <p:nvPr/>
        </p:nvCxnSpPr>
        <p:spPr>
          <a:xfrm>
            <a:off x="6695872" y="1965072"/>
            <a:ext cx="0" cy="1923717"/>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4" name="Connecteur droit 13"/>
          <p:cNvCxnSpPr/>
          <p:nvPr/>
        </p:nvCxnSpPr>
        <p:spPr>
          <a:xfrm>
            <a:off x="2311863" y="3888789"/>
            <a:ext cx="0" cy="621982"/>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2" name="Connecteur droit 21"/>
          <p:cNvCxnSpPr/>
          <p:nvPr/>
        </p:nvCxnSpPr>
        <p:spPr>
          <a:xfrm>
            <a:off x="3103951" y="3888789"/>
            <a:ext cx="0" cy="437316"/>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6" name="Connecteur droit 25"/>
          <p:cNvCxnSpPr/>
          <p:nvPr/>
        </p:nvCxnSpPr>
        <p:spPr>
          <a:xfrm>
            <a:off x="1452982" y="3888789"/>
            <a:ext cx="0" cy="1100619"/>
          </a:xfrm>
          <a:prstGeom prst="line">
            <a:avLst/>
          </a:prstGeom>
          <a:ln w="76200"/>
        </p:spPr>
        <p:style>
          <a:lnRef idx="2">
            <a:schemeClr val="accent2"/>
          </a:lnRef>
          <a:fillRef idx="0">
            <a:schemeClr val="accent2"/>
          </a:fillRef>
          <a:effectRef idx="1">
            <a:schemeClr val="accent2"/>
          </a:effectRef>
          <a:fontRef idx="minor">
            <a:schemeClr val="tx1"/>
          </a:fontRef>
        </p:style>
      </p:cxnSp>
      <p:sp>
        <p:nvSpPr>
          <p:cNvPr id="9" name="ZoneTexte 8"/>
          <p:cNvSpPr txBox="1"/>
          <p:nvPr/>
        </p:nvSpPr>
        <p:spPr>
          <a:xfrm>
            <a:off x="6762590" y="1965072"/>
            <a:ext cx="1351845" cy="461665"/>
          </a:xfrm>
          <a:prstGeom prst="rect">
            <a:avLst/>
          </a:prstGeom>
          <a:noFill/>
        </p:spPr>
        <p:txBody>
          <a:bodyPr wrap="none" rtlCol="0">
            <a:spAutoFit/>
          </a:bodyPr>
          <a:lstStyle/>
          <a:p>
            <a:r>
              <a:rPr lang="en-US" sz="2400" b="1" smtClean="0">
                <a:solidFill>
                  <a:schemeClr val="accent3"/>
                </a:solidFill>
              </a:rPr>
              <a:t>revenues</a:t>
            </a:r>
            <a:endParaRPr lang="en-US" b="1">
              <a:solidFill>
                <a:schemeClr val="accent3"/>
              </a:solidFill>
            </a:endParaRPr>
          </a:p>
        </p:txBody>
      </p:sp>
      <p:sp>
        <p:nvSpPr>
          <p:cNvPr id="15" name="ZoneTexte 14"/>
          <p:cNvSpPr txBox="1"/>
          <p:nvPr/>
        </p:nvSpPr>
        <p:spPr>
          <a:xfrm>
            <a:off x="611560" y="4527743"/>
            <a:ext cx="703911" cy="461665"/>
          </a:xfrm>
          <a:prstGeom prst="rect">
            <a:avLst/>
          </a:prstGeom>
          <a:noFill/>
        </p:spPr>
        <p:txBody>
          <a:bodyPr wrap="none" rtlCol="0">
            <a:spAutoFit/>
          </a:bodyPr>
          <a:lstStyle/>
          <a:p>
            <a:r>
              <a:rPr lang="en-US" sz="2400" b="1" smtClean="0">
                <a:solidFill>
                  <a:schemeClr val="accent2"/>
                </a:solidFill>
              </a:rPr>
              <a:t>cost</a:t>
            </a:r>
            <a:endParaRPr lang="en-US" b="1">
              <a:solidFill>
                <a:schemeClr val="accent2"/>
              </a:solidFill>
            </a:endParaRPr>
          </a:p>
        </p:txBody>
      </p:sp>
      <p:sp>
        <p:nvSpPr>
          <p:cNvPr id="10" name="Rectangle 9"/>
          <p:cNvSpPr/>
          <p:nvPr/>
        </p:nvSpPr>
        <p:spPr>
          <a:xfrm>
            <a:off x="251520" y="2181096"/>
            <a:ext cx="8784976"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e 3"/>
          <p:cNvGrpSpPr/>
          <p:nvPr/>
        </p:nvGrpSpPr>
        <p:grpSpPr>
          <a:xfrm>
            <a:off x="1547664" y="5898043"/>
            <a:ext cx="7272808" cy="461665"/>
            <a:chOff x="1547664" y="5898043"/>
            <a:chExt cx="7272808" cy="461665"/>
          </a:xfrm>
        </p:grpSpPr>
        <p:sp>
          <p:nvSpPr>
            <p:cNvPr id="11" name="ZoneTexte 10"/>
            <p:cNvSpPr txBox="1"/>
            <p:nvPr/>
          </p:nvSpPr>
          <p:spPr>
            <a:xfrm>
              <a:off x="2051720" y="5898043"/>
              <a:ext cx="6768752" cy="461665"/>
            </a:xfrm>
            <a:prstGeom prst="rect">
              <a:avLst/>
            </a:prstGeom>
            <a:noFill/>
          </p:spPr>
          <p:txBody>
            <a:bodyPr wrap="square" rtlCol="0">
              <a:spAutoFit/>
            </a:bodyPr>
            <a:lstStyle/>
            <a:p>
              <a:r>
                <a:rPr lang="en-US" sz="2400" smtClean="0">
                  <a:solidFill>
                    <a:schemeClr val="tx2"/>
                  </a:solidFill>
                </a:rPr>
                <a:t>Need of criteria to summarize cash flow values</a:t>
              </a:r>
              <a:endParaRPr lang="en-US" sz="2400">
                <a:solidFill>
                  <a:schemeClr val="tx2"/>
                </a:solidFill>
              </a:endParaRPr>
            </a:p>
          </p:txBody>
        </p:sp>
        <p:sp>
          <p:nvSpPr>
            <p:cNvPr id="13" name="Flèche droite 12"/>
            <p:cNvSpPr/>
            <p:nvPr/>
          </p:nvSpPr>
          <p:spPr>
            <a:xfrm>
              <a:off x="1547664" y="6034454"/>
              <a:ext cx="411949" cy="274866"/>
            </a:xfrm>
            <a:prstGeom prst="rightArrow">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3074" name="Picture 2" descr="Image associé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2133179"/>
            <a:ext cx="2508953" cy="1674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spruce clear-cut&quo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04048" y="3969324"/>
            <a:ext cx="2377870" cy="157850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15"/>
          <p:cNvCxnSpPr/>
          <p:nvPr/>
        </p:nvCxnSpPr>
        <p:spPr>
          <a:xfrm>
            <a:off x="5580112" y="3356992"/>
            <a:ext cx="0" cy="531796"/>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7" name="Connecteur droit 16"/>
          <p:cNvCxnSpPr/>
          <p:nvPr/>
        </p:nvCxnSpPr>
        <p:spPr>
          <a:xfrm>
            <a:off x="4346248" y="3514878"/>
            <a:ext cx="0" cy="373911"/>
          </a:xfrm>
          <a:prstGeom prst="line">
            <a:avLst/>
          </a:prstGeom>
          <a:ln w="76200"/>
        </p:spPr>
        <p:style>
          <a:lnRef idx="1">
            <a:schemeClr val="accent3"/>
          </a:lnRef>
          <a:fillRef idx="0">
            <a:schemeClr val="accent3"/>
          </a:fillRef>
          <a:effectRef idx="0">
            <a:schemeClr val="accent3"/>
          </a:effectRef>
          <a:fontRef idx="minor">
            <a:schemeClr val="tx1"/>
          </a:fontRef>
        </p:style>
      </p:cxnSp>
      <p:sp>
        <p:nvSpPr>
          <p:cNvPr id="20" name="Espace réservé du numéro de diapositive 19"/>
          <p:cNvSpPr>
            <a:spLocks noGrp="1"/>
          </p:cNvSpPr>
          <p:nvPr>
            <p:ph type="sldNum" sz="quarter" idx="12"/>
          </p:nvPr>
        </p:nvSpPr>
        <p:spPr/>
        <p:txBody>
          <a:bodyPr/>
          <a:lstStyle/>
          <a:p>
            <a:fld id="{40D447A8-DBA6-4AD0-A5EC-73B06DCD1D38}" type="slidenum">
              <a:rPr lang="en-US" smtClean="0"/>
              <a:t>2</a:t>
            </a:fld>
            <a:endParaRPr lang="en-US"/>
          </a:p>
        </p:txBody>
      </p:sp>
    </p:spTree>
    <p:extLst>
      <p:ext uri="{BB962C8B-B14F-4D97-AF65-F5344CB8AC3E}">
        <p14:creationId xmlns:p14="http://schemas.microsoft.com/office/powerpoint/2010/main" val="15030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1842584"/>
            <a:ext cx="6439419" cy="499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D:\Data_G\3-currentProject\irregularisation\dispoIRRES\1-MontLeSoie\photo\MontLeSoie_20151106_1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sp>
        <p:nvSpPr>
          <p:cNvPr id="3" name="Rectangle 2"/>
          <p:cNvSpPr/>
          <p:nvPr/>
        </p:nvSpPr>
        <p:spPr>
          <a:xfrm>
            <a:off x="1115616" y="3645650"/>
            <a:ext cx="1224136" cy="5040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Espace réservé du numéro de diapositive 6"/>
          <p:cNvSpPr>
            <a:spLocks noGrp="1"/>
          </p:cNvSpPr>
          <p:nvPr>
            <p:ph type="sldNum" sz="quarter" idx="12"/>
          </p:nvPr>
        </p:nvSpPr>
        <p:spPr/>
        <p:txBody>
          <a:bodyPr/>
          <a:lstStyle/>
          <a:p>
            <a:fld id="{40D447A8-DBA6-4AD0-A5EC-73B06DCD1D38}" type="slidenum">
              <a:rPr lang="en-US" smtClean="0"/>
              <a:t>20</a:t>
            </a:fld>
            <a:endParaRPr lang="en-US"/>
          </a:p>
        </p:txBody>
      </p:sp>
      <p:sp>
        <p:nvSpPr>
          <p:cNvPr id="4" name="ZoneTexte 3"/>
          <p:cNvSpPr txBox="1"/>
          <p:nvPr/>
        </p:nvSpPr>
        <p:spPr>
          <a:xfrm>
            <a:off x="5364088" y="5157191"/>
            <a:ext cx="986167" cy="461665"/>
          </a:xfrm>
          <a:prstGeom prst="rect">
            <a:avLst/>
          </a:prstGeom>
          <a:noFill/>
        </p:spPr>
        <p:txBody>
          <a:bodyPr wrap="none" rtlCol="0">
            <a:spAutoFit/>
          </a:bodyPr>
          <a:lstStyle/>
          <a:p>
            <a:r>
              <a:rPr lang="en-US" sz="1200" smtClean="0">
                <a:solidFill>
                  <a:schemeClr val="bg1">
                    <a:lumMod val="50000"/>
                  </a:schemeClr>
                </a:solidFill>
              </a:rPr>
              <a:t>r = 3%</a:t>
            </a:r>
          </a:p>
          <a:p>
            <a:r>
              <a:rPr lang="en-US" sz="1200" smtClean="0">
                <a:solidFill>
                  <a:schemeClr val="bg1">
                    <a:lumMod val="50000"/>
                  </a:schemeClr>
                </a:solidFill>
              </a:rPr>
              <a:t>LEV = 5000 €</a:t>
            </a:r>
            <a:endParaRPr lang="en-US" sz="1200">
              <a:solidFill>
                <a:schemeClr val="bg1">
                  <a:lumMod val="50000"/>
                </a:schemeClr>
              </a:solidFill>
            </a:endParaRPr>
          </a:p>
        </p:txBody>
      </p:sp>
    </p:spTree>
    <p:extLst>
      <p:ext uri="{BB962C8B-B14F-4D97-AF65-F5344CB8AC3E}">
        <p14:creationId xmlns:p14="http://schemas.microsoft.com/office/powerpoint/2010/main" val="93754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1-MontLeSoie\photo\MontLeSoie_20151106_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86502" cy="17671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3" y="1862881"/>
            <a:ext cx="6408712" cy="497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Evenaged spruce stand</a:t>
            </a:r>
            <a:endParaRPr lang="en-US">
              <a:solidFill>
                <a:schemeClr val="accent6">
                  <a:lumMod val="20000"/>
                  <a:lumOff val="80000"/>
                </a:schemeClr>
              </a:solidFill>
              <a:latin typeface="Consolas" panose="020B0609020204030204" pitchFamily="49" charset="0"/>
              <a:cs typeface="Consolas" panose="020B0609020204030204" pitchFamily="49" charset="0"/>
            </a:endParaRPr>
          </a:p>
        </p:txBody>
      </p:sp>
      <p:sp>
        <p:nvSpPr>
          <p:cNvPr id="3" name="Rectangle 2"/>
          <p:cNvSpPr/>
          <p:nvPr/>
        </p:nvSpPr>
        <p:spPr>
          <a:xfrm>
            <a:off x="12188" y="3645650"/>
            <a:ext cx="959412" cy="5040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Espace réservé du numéro de diapositive 6"/>
          <p:cNvSpPr>
            <a:spLocks noGrp="1"/>
          </p:cNvSpPr>
          <p:nvPr>
            <p:ph type="sldNum" sz="quarter" idx="12"/>
          </p:nvPr>
        </p:nvSpPr>
        <p:spPr/>
        <p:txBody>
          <a:bodyPr/>
          <a:lstStyle/>
          <a:p>
            <a:fld id="{40D447A8-DBA6-4AD0-A5EC-73B06DCD1D38}" type="slidenum">
              <a:rPr lang="en-US" smtClean="0"/>
              <a:t>21</a:t>
            </a:fld>
            <a:endParaRPr lang="en-US"/>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783" y="5005180"/>
            <a:ext cx="2875217" cy="166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6876256" y="5157192"/>
            <a:ext cx="986167" cy="461665"/>
          </a:xfrm>
          <a:prstGeom prst="rect">
            <a:avLst/>
          </a:prstGeom>
          <a:noFill/>
        </p:spPr>
        <p:txBody>
          <a:bodyPr wrap="none" rtlCol="0">
            <a:spAutoFit/>
          </a:bodyPr>
          <a:lstStyle/>
          <a:p>
            <a:r>
              <a:rPr lang="en-US" sz="1200" smtClean="0">
                <a:solidFill>
                  <a:schemeClr val="bg1">
                    <a:lumMod val="50000"/>
                  </a:schemeClr>
                </a:solidFill>
              </a:rPr>
              <a:t>t = 4.8%</a:t>
            </a:r>
          </a:p>
          <a:p>
            <a:r>
              <a:rPr lang="en-US" sz="1200" smtClean="0">
                <a:solidFill>
                  <a:schemeClr val="bg1">
                    <a:lumMod val="50000"/>
                  </a:schemeClr>
                </a:solidFill>
              </a:rPr>
              <a:t>LEV = 5000 €</a:t>
            </a:r>
            <a:endParaRPr lang="en-US" sz="1200">
              <a:solidFill>
                <a:schemeClr val="bg1">
                  <a:lumMod val="50000"/>
                </a:schemeClr>
              </a:solidFill>
            </a:endParaRPr>
          </a:p>
        </p:txBody>
      </p:sp>
      <p:sp>
        <p:nvSpPr>
          <p:cNvPr id="13" name="ZoneTexte 12"/>
          <p:cNvSpPr txBox="1"/>
          <p:nvPr/>
        </p:nvSpPr>
        <p:spPr>
          <a:xfrm>
            <a:off x="4211960" y="5157191"/>
            <a:ext cx="986167" cy="461665"/>
          </a:xfrm>
          <a:prstGeom prst="rect">
            <a:avLst/>
          </a:prstGeom>
          <a:noFill/>
        </p:spPr>
        <p:txBody>
          <a:bodyPr wrap="none" rtlCol="0">
            <a:spAutoFit/>
          </a:bodyPr>
          <a:lstStyle/>
          <a:p>
            <a:r>
              <a:rPr lang="en-US" sz="1200" smtClean="0">
                <a:solidFill>
                  <a:schemeClr val="bg1">
                    <a:lumMod val="50000"/>
                  </a:schemeClr>
                </a:solidFill>
              </a:rPr>
              <a:t>t = 3%</a:t>
            </a:r>
          </a:p>
          <a:p>
            <a:r>
              <a:rPr lang="en-US" sz="1200" smtClean="0">
                <a:solidFill>
                  <a:schemeClr val="bg1">
                    <a:lumMod val="50000"/>
                  </a:schemeClr>
                </a:solidFill>
              </a:rPr>
              <a:t>LEV = 5000 €</a:t>
            </a:r>
            <a:endParaRPr lang="en-US" sz="1200">
              <a:solidFill>
                <a:schemeClr val="bg1">
                  <a:lumMod val="50000"/>
                </a:schemeClr>
              </a:solidFill>
            </a:endParaRPr>
          </a:p>
        </p:txBody>
      </p:sp>
      <p:sp>
        <p:nvSpPr>
          <p:cNvPr id="4" name="ZoneTexte 3"/>
          <p:cNvSpPr txBox="1"/>
          <p:nvPr/>
        </p:nvSpPr>
        <p:spPr>
          <a:xfrm>
            <a:off x="1907704" y="3429000"/>
            <a:ext cx="864339" cy="276999"/>
          </a:xfrm>
          <a:prstGeom prst="rect">
            <a:avLst/>
          </a:prstGeom>
          <a:noFill/>
        </p:spPr>
        <p:txBody>
          <a:bodyPr wrap="none" rtlCol="0">
            <a:spAutoFit/>
          </a:bodyPr>
          <a:lstStyle/>
          <a:p>
            <a:r>
              <a:rPr lang="en-US" sz="1200" smtClean="0">
                <a:solidFill>
                  <a:srgbClr val="0070C0"/>
                </a:solidFill>
              </a:rPr>
              <a:t>Douglas-fir</a:t>
            </a:r>
            <a:endParaRPr lang="en-US" sz="1200">
              <a:solidFill>
                <a:srgbClr val="0070C0"/>
              </a:solidFill>
            </a:endParaRPr>
          </a:p>
        </p:txBody>
      </p:sp>
      <p:sp>
        <p:nvSpPr>
          <p:cNvPr id="15" name="ZoneTexte 14"/>
          <p:cNvSpPr txBox="1"/>
          <p:nvPr/>
        </p:nvSpPr>
        <p:spPr>
          <a:xfrm>
            <a:off x="1728687" y="3861048"/>
            <a:ext cx="611065" cy="276999"/>
          </a:xfrm>
          <a:prstGeom prst="rect">
            <a:avLst/>
          </a:prstGeom>
          <a:noFill/>
        </p:spPr>
        <p:txBody>
          <a:bodyPr wrap="none" rtlCol="0">
            <a:spAutoFit/>
          </a:bodyPr>
          <a:lstStyle/>
          <a:p>
            <a:r>
              <a:rPr lang="en-US" sz="1200" smtClean="0">
                <a:solidFill>
                  <a:srgbClr val="FF0000"/>
                </a:solidFill>
              </a:rPr>
              <a:t>Spruce</a:t>
            </a:r>
            <a:endParaRPr lang="en-US" sz="1200">
              <a:solidFill>
                <a:srgbClr val="FF0000"/>
              </a:solidFill>
            </a:endParaRPr>
          </a:p>
        </p:txBody>
      </p:sp>
    </p:spTree>
    <p:extLst>
      <p:ext uri="{BB962C8B-B14F-4D97-AF65-F5344CB8AC3E}">
        <p14:creationId xmlns:p14="http://schemas.microsoft.com/office/powerpoint/2010/main" val="3337876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ata_G\3-currentProject\irregularisation\dispoIRRES\9-Beschefa\photo\Bechefa-20160609_0445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90" t="-2144" r="-1" b="-4224"/>
          <a:stretch/>
        </p:blipFill>
        <p:spPr bwMode="auto">
          <a:xfrm>
            <a:off x="-252536" y="-243408"/>
            <a:ext cx="10762764" cy="74405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3568" y="3645024"/>
            <a:ext cx="9826660" cy="18002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p:cNvSpPr>
            <a:spLocks noGrp="1"/>
          </p:cNvSpPr>
          <p:nvPr>
            <p:ph type="title"/>
          </p:nvPr>
        </p:nvSpPr>
        <p:spPr>
          <a:xfrm>
            <a:off x="971600" y="3864086"/>
            <a:ext cx="8172400" cy="1362075"/>
          </a:xfrm>
        </p:spPr>
        <p:txBody>
          <a:bodyPr/>
          <a:lstStyle/>
          <a:p>
            <a:r>
              <a:rPr lang="en-US" smtClean="0">
                <a:solidFill>
                  <a:schemeClr val="tx2"/>
                </a:solidFill>
              </a:rPr>
              <a:t>2. Transformation </a:t>
            </a:r>
            <a:r>
              <a:rPr lang="en-US">
                <a:solidFill>
                  <a:schemeClr val="tx2"/>
                </a:solidFill>
              </a:rPr>
              <a:t>of evenaged spruce stands</a:t>
            </a:r>
          </a:p>
        </p:txBody>
      </p:sp>
      <p:sp>
        <p:nvSpPr>
          <p:cNvPr id="4" name="Espace réservé du numéro de diapositive 3"/>
          <p:cNvSpPr>
            <a:spLocks noGrp="1"/>
          </p:cNvSpPr>
          <p:nvPr>
            <p:ph type="sldNum" sz="quarter" idx="12"/>
          </p:nvPr>
        </p:nvSpPr>
        <p:spPr/>
        <p:txBody>
          <a:bodyPr/>
          <a:lstStyle/>
          <a:p>
            <a:fld id="{40D447A8-DBA6-4AD0-A5EC-73B06DCD1D38}" type="slidenum">
              <a:rPr lang="en-US" smtClean="0"/>
              <a:t>22</a:t>
            </a:fld>
            <a:endParaRPr lang="en-US"/>
          </a:p>
        </p:txBody>
      </p:sp>
    </p:spTree>
    <p:extLst>
      <p:ext uri="{BB962C8B-B14F-4D97-AF65-F5344CB8AC3E}">
        <p14:creationId xmlns:p14="http://schemas.microsoft.com/office/powerpoint/2010/main" val="1156517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9-Beschefa\photo\Bechefa-20160609_0445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26696" y="0"/>
            <a:ext cx="9186502" cy="17989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Transformation of spruce stand</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6" name="Espace réservé du contenu 2"/>
          <p:cNvSpPr txBox="1">
            <a:spLocks/>
          </p:cNvSpPr>
          <p:nvPr/>
        </p:nvSpPr>
        <p:spPr>
          <a:xfrm>
            <a:off x="405117" y="2032248"/>
            <a:ext cx="3374795" cy="499715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smtClean="0">
                <a:solidFill>
                  <a:schemeClr val="accent2"/>
                </a:solidFill>
              </a:rPr>
              <a:t>AIM</a:t>
            </a:r>
            <a:r>
              <a:rPr lang="en-US" smtClean="0">
                <a:solidFill>
                  <a:schemeClr val="accent2"/>
                </a:solidFill>
              </a:rPr>
              <a:t> : Compare different strategies to transform even-aged stands</a:t>
            </a:r>
          </a:p>
          <a:p>
            <a:pPr marL="0" indent="0">
              <a:buFont typeface="Arial" panose="020B0604020202020204" pitchFamily="34" charset="0"/>
              <a:buNone/>
            </a:pPr>
            <a:endParaRPr lang="en-US" b="1" smtClean="0">
              <a:solidFill>
                <a:schemeClr val="accent2"/>
              </a:solidFill>
            </a:endParaRPr>
          </a:p>
          <a:p>
            <a:pPr marL="0" indent="0">
              <a:buFont typeface="Arial" panose="020B0604020202020204" pitchFamily="34" charset="0"/>
              <a:buNone/>
            </a:pPr>
            <a:r>
              <a:rPr lang="en-US" b="1" smtClean="0">
                <a:solidFill>
                  <a:schemeClr val="accent2"/>
                </a:solidFill>
              </a:rPr>
              <a:t>Simulator</a:t>
            </a:r>
            <a:r>
              <a:rPr lang="en-US" smtClean="0">
                <a:solidFill>
                  <a:schemeClr val="accent2"/>
                </a:solidFill>
              </a:rPr>
              <a:t> : </a:t>
            </a:r>
            <a:r>
              <a:rPr lang="en-US" smtClean="0">
                <a:solidFill>
                  <a:schemeClr val="accent2"/>
                </a:solidFill>
                <a:latin typeface="Consolas" panose="020B0609020204030204" pitchFamily="49" charset="0"/>
                <a:cs typeface="Consolas" panose="020B0609020204030204" pitchFamily="49" charset="0"/>
              </a:rPr>
              <a:t>Samsara2</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67944" y="2575625"/>
            <a:ext cx="4758297" cy="344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061276" y="6049716"/>
            <a:ext cx="2760628" cy="307777"/>
          </a:xfrm>
          <a:prstGeom prst="rect">
            <a:avLst/>
          </a:prstGeom>
          <a:noFill/>
        </p:spPr>
        <p:txBody>
          <a:bodyPr wrap="none" rtlCol="0">
            <a:spAutoFit/>
          </a:bodyPr>
          <a:lstStyle/>
          <a:p>
            <a:r>
              <a:rPr lang="en-US" sz="1400" smtClean="0">
                <a:solidFill>
                  <a:schemeClr val="accent2"/>
                </a:solidFill>
              </a:rPr>
              <a:t>Courbaud et al. (2015) Ecol. Model.</a:t>
            </a:r>
            <a:endParaRPr lang="en-US" sz="1400">
              <a:solidFill>
                <a:schemeClr val="accent2"/>
              </a:solidFill>
            </a:endParaRPr>
          </a:p>
        </p:txBody>
      </p:sp>
      <p:sp>
        <p:nvSpPr>
          <p:cNvPr id="7" name="Espace réservé du numéro de diapositive 6"/>
          <p:cNvSpPr>
            <a:spLocks noGrp="1"/>
          </p:cNvSpPr>
          <p:nvPr>
            <p:ph type="sldNum" sz="quarter" idx="12"/>
          </p:nvPr>
        </p:nvSpPr>
        <p:spPr/>
        <p:txBody>
          <a:bodyPr/>
          <a:lstStyle/>
          <a:p>
            <a:fld id="{40D447A8-DBA6-4AD0-A5EC-73B06DCD1D38}" type="slidenum">
              <a:rPr lang="en-US" smtClean="0"/>
              <a:t>23</a:t>
            </a:fld>
            <a:endParaRPr lang="en-US"/>
          </a:p>
        </p:txBody>
      </p:sp>
    </p:spTree>
    <p:extLst>
      <p:ext uri="{BB962C8B-B14F-4D97-AF65-F5344CB8AC3E}">
        <p14:creationId xmlns:p14="http://schemas.microsoft.com/office/powerpoint/2010/main" val="558586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9-Beschefa\photo\Bechefa-20160609_0445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26696" y="0"/>
            <a:ext cx="9186502" cy="17989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Transformation of spruce stand</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7" name="Espace réservé du contenu 3"/>
          <p:cNvSpPr>
            <a:spLocks noGrp="1"/>
          </p:cNvSpPr>
          <p:nvPr>
            <p:ph idx="1"/>
          </p:nvPr>
        </p:nvSpPr>
        <p:spPr>
          <a:xfrm>
            <a:off x="457200" y="2071389"/>
            <a:ext cx="8229600" cy="4525963"/>
          </a:xfrm>
        </p:spPr>
        <p:txBody>
          <a:bodyPr/>
          <a:lstStyle/>
          <a:p>
            <a:pPr marL="0" indent="0">
              <a:buNone/>
            </a:pPr>
            <a:r>
              <a:rPr lang="en-US" u="sng" smtClean="0">
                <a:solidFill>
                  <a:schemeClr val="accent2"/>
                </a:solidFill>
              </a:rPr>
              <a:t>Initial situation</a:t>
            </a:r>
            <a:endParaRPr lang="en-US" u="sng">
              <a:solidFill>
                <a:schemeClr val="accent2"/>
              </a:solidFill>
            </a:endParaRPr>
          </a:p>
        </p:txBody>
      </p:sp>
      <p:pic>
        <p:nvPicPr>
          <p:cNvPr id="8" name="Image 7"/>
          <p:cNvPicPr/>
          <p:nvPr/>
        </p:nvPicPr>
        <p:blipFill rotWithShape="1">
          <a:blip r:embed="rId4" cstate="screen">
            <a:extLst>
              <a:ext uri="{28A0092B-C50C-407E-A947-70E740481C1C}">
                <a14:useLocalDpi xmlns:a14="http://schemas.microsoft.com/office/drawing/2010/main"/>
              </a:ext>
            </a:extLst>
          </a:blip>
          <a:srcRect/>
          <a:stretch/>
        </p:blipFill>
        <p:spPr bwMode="auto">
          <a:xfrm>
            <a:off x="6016941" y="1738404"/>
            <a:ext cx="3169561" cy="2842723"/>
          </a:xfrm>
          <a:prstGeom prst="rect">
            <a:avLst/>
          </a:prstGeom>
          <a:ln>
            <a:noFill/>
          </a:ln>
          <a:extLst>
            <a:ext uri="{53640926-AAD7-44D8-BBD7-CCE9431645EC}">
              <a14:shadowObscured xmlns:a14="http://schemas.microsoft.com/office/drawing/2010/main"/>
            </a:ext>
          </a:extLst>
        </p:spPr>
      </p:pic>
      <p:pic>
        <p:nvPicPr>
          <p:cNvPr id="9" name="Image 8" descr="D:\Data_G\currentProject\irregularisation\dispoIRRES\2-LesRoches\photo\IMG_20151214_131819.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6941" y="4581127"/>
            <a:ext cx="3127059" cy="2318014"/>
          </a:xfrm>
          <a:prstGeom prst="rect">
            <a:avLst/>
          </a:prstGeom>
          <a:noFill/>
          <a:ln>
            <a:noFill/>
          </a:ln>
        </p:spPr>
      </p:pic>
      <p:sp>
        <p:nvSpPr>
          <p:cNvPr id="10" name="ZoneTexte 9"/>
          <p:cNvSpPr txBox="1"/>
          <p:nvPr/>
        </p:nvSpPr>
        <p:spPr>
          <a:xfrm>
            <a:off x="467544" y="2969010"/>
            <a:ext cx="5101076" cy="2308324"/>
          </a:xfrm>
          <a:prstGeom prst="rect">
            <a:avLst/>
          </a:prstGeom>
          <a:noFill/>
        </p:spPr>
        <p:txBody>
          <a:bodyPr wrap="none" rtlCol="0">
            <a:spAutoFit/>
          </a:bodyPr>
          <a:lstStyle/>
          <a:p>
            <a:pPr marL="342900" indent="-342900">
              <a:buFont typeface="Arial" panose="020B0604020202020204" pitchFamily="34" charset="0"/>
              <a:buChar char="•"/>
            </a:pPr>
            <a:r>
              <a:rPr lang="en-US" sz="2400" b="1" smtClean="0"/>
              <a:t>66 year old even-aged spruce stand </a:t>
            </a:r>
          </a:p>
          <a:p>
            <a:pPr marL="342900" indent="-342900">
              <a:buFont typeface="Arial" panose="020B0604020202020204" pitchFamily="34" charset="0"/>
              <a:buChar char="•"/>
            </a:pPr>
            <a:r>
              <a:rPr lang="en-US" sz="2400" smtClean="0"/>
              <a:t>Dominant height = 32.6 m</a:t>
            </a:r>
          </a:p>
          <a:p>
            <a:pPr marL="342900" indent="-342900">
              <a:buFont typeface="Arial" panose="020B0604020202020204" pitchFamily="34" charset="0"/>
              <a:buChar char="•"/>
            </a:pPr>
            <a:r>
              <a:rPr lang="en-US" sz="2400" smtClean="0"/>
              <a:t>Density = 272 trees/ha</a:t>
            </a:r>
          </a:p>
          <a:p>
            <a:pPr marL="342900" indent="-342900">
              <a:buFont typeface="Arial" panose="020B0604020202020204" pitchFamily="34" charset="0"/>
              <a:buChar char="•"/>
            </a:pPr>
            <a:r>
              <a:rPr lang="en-US" sz="2400" smtClean="0"/>
              <a:t>Density of saplings &gt; 20 000 / ha</a:t>
            </a:r>
          </a:p>
          <a:p>
            <a:pPr marL="342900" indent="-342900">
              <a:buFont typeface="Arial" panose="020B0604020202020204" pitchFamily="34" charset="0"/>
              <a:buChar char="•"/>
            </a:pPr>
            <a:r>
              <a:rPr lang="en-US" sz="2400" smtClean="0"/>
              <a:t>Basal area = 35.3 m²/ha</a:t>
            </a:r>
          </a:p>
          <a:p>
            <a:pPr marL="342900" indent="-342900">
              <a:buFont typeface="Arial" panose="020B0604020202020204" pitchFamily="34" charset="0"/>
              <a:buChar char="•"/>
            </a:pPr>
            <a:r>
              <a:rPr lang="en-US" sz="2400" smtClean="0"/>
              <a:t>Standing volume = 446 m³/ha</a:t>
            </a:r>
          </a:p>
        </p:txBody>
      </p:sp>
      <p:pic>
        <p:nvPicPr>
          <p:cNvPr id="11"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35696" y="5229200"/>
            <a:ext cx="2669077" cy="1630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40D447A8-DBA6-4AD0-A5EC-73B06DCD1D38}" type="slidenum">
              <a:rPr lang="en-US" smtClean="0"/>
              <a:t>24</a:t>
            </a:fld>
            <a:endParaRPr lang="en-US"/>
          </a:p>
        </p:txBody>
      </p:sp>
    </p:spTree>
    <p:extLst>
      <p:ext uri="{BB962C8B-B14F-4D97-AF65-F5344CB8AC3E}">
        <p14:creationId xmlns:p14="http://schemas.microsoft.com/office/powerpoint/2010/main" val="1405765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9-Beschefa\photo\Bechefa-20160609_0445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26696" y="0"/>
            <a:ext cx="9186502" cy="17989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Transformation of spruce stand</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7" name="Espace réservé du contenu 3"/>
          <p:cNvSpPr>
            <a:spLocks noGrp="1"/>
          </p:cNvSpPr>
          <p:nvPr>
            <p:ph idx="1"/>
          </p:nvPr>
        </p:nvSpPr>
        <p:spPr>
          <a:xfrm>
            <a:off x="457200" y="2071389"/>
            <a:ext cx="8229600" cy="4525963"/>
          </a:xfrm>
        </p:spPr>
        <p:txBody>
          <a:bodyPr/>
          <a:lstStyle/>
          <a:p>
            <a:pPr marL="0" indent="0">
              <a:buNone/>
            </a:pPr>
            <a:r>
              <a:rPr lang="en-US" u="sng" smtClean="0">
                <a:solidFill>
                  <a:schemeClr val="accent2"/>
                </a:solidFill>
              </a:rPr>
              <a:t>Scenario</a:t>
            </a:r>
            <a:endParaRPr lang="en-US" u="sng">
              <a:solidFill>
                <a:schemeClr val="accent2"/>
              </a:solidFill>
            </a:endParaRPr>
          </a:p>
        </p:txBody>
      </p:sp>
      <p:sp>
        <p:nvSpPr>
          <p:cNvPr id="10" name="ZoneTexte 9"/>
          <p:cNvSpPr txBox="1"/>
          <p:nvPr/>
        </p:nvSpPr>
        <p:spPr>
          <a:xfrm>
            <a:off x="214214" y="2708920"/>
            <a:ext cx="3986310" cy="2369880"/>
          </a:xfrm>
          <a:prstGeom prst="rect">
            <a:avLst/>
          </a:prstGeom>
          <a:noFill/>
        </p:spPr>
        <p:txBody>
          <a:bodyPr wrap="square" rtlCol="0">
            <a:spAutoFit/>
          </a:bodyPr>
          <a:lstStyle/>
          <a:p>
            <a:pPr marL="342900" indent="-342900">
              <a:buFont typeface="Arial" panose="020B0604020202020204" pitchFamily="34" charset="0"/>
              <a:buChar char="•"/>
            </a:pPr>
            <a:r>
              <a:rPr lang="en-US" sz="2000" b="1" smtClean="0"/>
              <a:t>Thinnings from above</a:t>
            </a:r>
          </a:p>
          <a:p>
            <a:pPr marL="342900" indent="-342900">
              <a:buFont typeface="Arial" panose="020B0604020202020204" pitchFamily="34" charset="0"/>
              <a:buChar char="•"/>
            </a:pPr>
            <a:r>
              <a:rPr lang="en-US" sz="2000" smtClean="0"/>
              <a:t>Thinned volume : 50-100m³/ha </a:t>
            </a:r>
            <a:r>
              <a:rPr lang="en-US" sz="1400" smtClean="0"/>
              <a:t>(15-20% of standing volume, 8-15% of stand density)</a:t>
            </a:r>
          </a:p>
          <a:p>
            <a:pPr marL="342900" indent="-342900">
              <a:buFont typeface="Arial" panose="020B0604020202020204" pitchFamily="34" charset="0"/>
              <a:buChar char="•"/>
            </a:pPr>
            <a:r>
              <a:rPr lang="en-US" sz="2000" smtClean="0"/>
              <a:t>Thin every 5 years</a:t>
            </a:r>
          </a:p>
          <a:p>
            <a:pPr marL="342900" indent="-342900">
              <a:buFont typeface="Arial" panose="020B0604020202020204" pitchFamily="34" charset="0"/>
              <a:buChar char="•"/>
            </a:pPr>
            <a:r>
              <a:rPr lang="en-US" sz="2000" smtClean="0"/>
              <a:t>Plantation and clearings = 0€</a:t>
            </a:r>
          </a:p>
          <a:p>
            <a:pPr marL="342900" indent="-342900">
              <a:buFont typeface="Arial" panose="020B0604020202020204" pitchFamily="34" charset="0"/>
              <a:buChar char="•"/>
            </a:pPr>
            <a:r>
              <a:rPr lang="en-US" sz="2000" smtClean="0"/>
              <a:t>Simulation over 40 years</a:t>
            </a:r>
          </a:p>
          <a:p>
            <a:pPr marL="342900" indent="-342900">
              <a:buFont typeface="Arial" panose="020B0604020202020204" pitchFamily="34" charset="0"/>
              <a:buChar char="•"/>
            </a:pPr>
            <a:r>
              <a:rPr lang="en-US" sz="2000"/>
              <a:t>Annual cost = 50 </a:t>
            </a:r>
            <a:r>
              <a:rPr lang="en-US" sz="2000" smtClean="0"/>
              <a:t>€</a:t>
            </a:r>
            <a:endParaRPr lang="en-US" sz="2000"/>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25</a:t>
            </a:fld>
            <a:endParaRPr lang="en-US"/>
          </a:p>
        </p:txBody>
      </p:sp>
      <p:pic>
        <p:nvPicPr>
          <p:cNvPr id="12" name="Image 11"/>
          <p:cNvPicPr/>
          <p:nvPr/>
        </p:nvPicPr>
        <p:blipFill rotWithShape="1">
          <a:blip r:embed="rId4" cstate="screen">
            <a:extLst>
              <a:ext uri="{28A0092B-C50C-407E-A947-70E740481C1C}">
                <a14:useLocalDpi xmlns:a14="http://schemas.microsoft.com/office/drawing/2010/main"/>
              </a:ext>
            </a:extLst>
          </a:blip>
          <a:srcRect/>
          <a:stretch/>
        </p:blipFill>
        <p:spPr>
          <a:xfrm>
            <a:off x="4093021" y="2708920"/>
            <a:ext cx="4943475" cy="3098254"/>
          </a:xfrm>
          <a:prstGeom prst="rect">
            <a:avLst/>
          </a:prstGeom>
        </p:spPr>
      </p:pic>
    </p:spTree>
    <p:extLst>
      <p:ext uri="{BB962C8B-B14F-4D97-AF65-F5344CB8AC3E}">
        <p14:creationId xmlns:p14="http://schemas.microsoft.com/office/powerpoint/2010/main" val="891746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9-Beschefa\photo\Bechefa-20160609_0445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26696" y="0"/>
            <a:ext cx="9186502" cy="17989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Transformation of spruce stand</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7" name="Espace réservé du contenu 3"/>
          <p:cNvSpPr>
            <a:spLocks noGrp="1"/>
          </p:cNvSpPr>
          <p:nvPr>
            <p:ph idx="1"/>
          </p:nvPr>
        </p:nvSpPr>
        <p:spPr>
          <a:xfrm>
            <a:off x="457200" y="2071389"/>
            <a:ext cx="8229600" cy="4525963"/>
          </a:xfrm>
        </p:spPr>
        <p:txBody>
          <a:bodyPr/>
          <a:lstStyle/>
          <a:p>
            <a:pPr marL="0" indent="0">
              <a:buNone/>
            </a:pPr>
            <a:r>
              <a:rPr lang="en-US" u="sng" smtClean="0">
                <a:solidFill>
                  <a:schemeClr val="accent2"/>
                </a:solidFill>
              </a:rPr>
              <a:t>Scenario</a:t>
            </a:r>
            <a:endParaRPr lang="en-US" u="sng">
              <a:solidFill>
                <a:schemeClr val="accent2"/>
              </a:solidFill>
            </a:endParaRPr>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26</a:t>
            </a:fld>
            <a:endParaRPr lang="en-US"/>
          </a:p>
        </p:txBody>
      </p:sp>
      <p:pic>
        <p:nvPicPr>
          <p:cNvPr id="8" name="Image 7"/>
          <p:cNvPicPr/>
          <p:nvPr/>
        </p:nvPicPr>
        <p:blipFill rotWithShape="1">
          <a:blip r:embed="rId4" cstate="screen">
            <a:extLst>
              <a:ext uri="{28A0092B-C50C-407E-A947-70E740481C1C}">
                <a14:useLocalDpi xmlns:a14="http://schemas.microsoft.com/office/drawing/2010/main"/>
              </a:ext>
            </a:extLst>
          </a:blip>
          <a:srcRect l="33414" b="50000"/>
          <a:stretch/>
        </p:blipFill>
        <p:spPr>
          <a:xfrm>
            <a:off x="285452" y="2852936"/>
            <a:ext cx="8562205" cy="2520280"/>
          </a:xfrm>
          <a:prstGeom prst="rect">
            <a:avLst/>
          </a:prstGeom>
        </p:spPr>
      </p:pic>
    </p:spTree>
    <p:extLst>
      <p:ext uri="{BB962C8B-B14F-4D97-AF65-F5344CB8AC3E}">
        <p14:creationId xmlns:p14="http://schemas.microsoft.com/office/powerpoint/2010/main" val="2976646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9-Beschefa\photo\Bechefa-20160609_0445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26696" y="0"/>
            <a:ext cx="9186502" cy="17989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Transformation of spruce stand</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27</a:t>
            </a:fld>
            <a:endParaRPr lang="en-US"/>
          </a:p>
        </p:txBody>
      </p:sp>
      <p:pic>
        <p:nvPicPr>
          <p:cNvPr id="1536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9" y="1916832"/>
            <a:ext cx="4392488" cy="479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5220073" y="2060848"/>
            <a:ext cx="3816424" cy="584775"/>
          </a:xfrm>
          <a:prstGeom prst="rect">
            <a:avLst/>
          </a:prstGeom>
          <a:solidFill>
            <a:schemeClr val="bg1"/>
          </a:solidFill>
          <a:ln>
            <a:solidFill>
              <a:schemeClr val="tx2"/>
            </a:solidFill>
          </a:ln>
        </p:spPr>
        <p:txBody>
          <a:bodyPr wrap="square" rtlCol="0">
            <a:spAutoFit/>
          </a:bodyPr>
          <a:lstStyle/>
          <a:p>
            <a:r>
              <a:rPr lang="en-US" sz="1600" b="1" smtClean="0"/>
              <a:t>Transitory period (2016-2046) + infinity cycle (</a:t>
            </a:r>
            <a:r>
              <a:rPr lang="en-US" sz="1600" b="1" smtClean="0"/>
              <a:t>2046-2056</a:t>
            </a:r>
            <a:r>
              <a:rPr lang="en-US" sz="1600" b="1" smtClean="0"/>
              <a:t>)</a:t>
            </a:r>
          </a:p>
        </p:txBody>
      </p:sp>
      <p:cxnSp>
        <p:nvCxnSpPr>
          <p:cNvPr id="9" name="Connecteur droit avec flèche 8"/>
          <p:cNvCxnSpPr>
            <a:stCxn id="8" idx="1"/>
          </p:cNvCxnSpPr>
          <p:nvPr/>
        </p:nvCxnSpPr>
        <p:spPr>
          <a:xfrm flipH="1">
            <a:off x="5004049" y="2353236"/>
            <a:ext cx="21602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5833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ata_G\3-currentProject\irregularisation\dispoIRRES\9-Beschefa\photo\Bechefa-20160609_04452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26696" y="0"/>
            <a:ext cx="9186502" cy="17989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Transformation of spruce stand</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28</a:t>
            </a:fld>
            <a:endParaRPr lang="en-US"/>
          </a:p>
        </p:txBody>
      </p:sp>
      <p:pic>
        <p:nvPicPr>
          <p:cNvPr id="1638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8698" y="1796286"/>
            <a:ext cx="8855713" cy="502976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141030" y="2588374"/>
            <a:ext cx="1838682" cy="40857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ZoneTexte 11"/>
          <p:cNvSpPr txBox="1"/>
          <p:nvPr/>
        </p:nvSpPr>
        <p:spPr>
          <a:xfrm>
            <a:off x="5724128" y="5229200"/>
            <a:ext cx="2519054" cy="461665"/>
          </a:xfrm>
          <a:prstGeom prst="rect">
            <a:avLst/>
          </a:prstGeom>
          <a:solidFill>
            <a:schemeClr val="bg1"/>
          </a:solidFill>
          <a:ln>
            <a:solidFill>
              <a:schemeClr val="tx2"/>
            </a:solidFill>
          </a:ln>
        </p:spPr>
        <p:txBody>
          <a:bodyPr wrap="square" rtlCol="0">
            <a:spAutoFit/>
          </a:bodyPr>
          <a:lstStyle/>
          <a:p>
            <a:r>
              <a:rPr lang="en-US" sz="1200" b="1" smtClean="0"/>
              <a:t>Check the assumptions about the infinity cycle is repespected </a:t>
            </a:r>
          </a:p>
        </p:txBody>
      </p:sp>
      <p:cxnSp>
        <p:nvCxnSpPr>
          <p:cNvPr id="10" name="Connecteur droit avec flèche 9"/>
          <p:cNvCxnSpPr>
            <a:stCxn id="12" idx="1"/>
          </p:cNvCxnSpPr>
          <p:nvPr/>
        </p:nvCxnSpPr>
        <p:spPr>
          <a:xfrm flipH="1" flipV="1">
            <a:off x="5292080" y="5085184"/>
            <a:ext cx="432048" cy="3748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Connecteur droit avec flèche 13"/>
          <p:cNvCxnSpPr>
            <a:stCxn id="12" idx="1"/>
          </p:cNvCxnSpPr>
          <p:nvPr/>
        </p:nvCxnSpPr>
        <p:spPr>
          <a:xfrm flipH="1">
            <a:off x="5292080" y="5460033"/>
            <a:ext cx="432048" cy="4172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ZoneTexte 16"/>
          <p:cNvSpPr txBox="1"/>
          <p:nvPr/>
        </p:nvSpPr>
        <p:spPr>
          <a:xfrm>
            <a:off x="5724128" y="2996952"/>
            <a:ext cx="2519054" cy="276999"/>
          </a:xfrm>
          <a:prstGeom prst="rect">
            <a:avLst/>
          </a:prstGeom>
          <a:solidFill>
            <a:schemeClr val="bg1"/>
          </a:solidFill>
          <a:ln>
            <a:solidFill>
              <a:schemeClr val="tx2"/>
            </a:solidFill>
          </a:ln>
        </p:spPr>
        <p:txBody>
          <a:bodyPr wrap="square" rtlCol="0">
            <a:spAutoFit/>
          </a:bodyPr>
          <a:lstStyle/>
          <a:p>
            <a:r>
              <a:rPr lang="en-US" sz="1200" b="1" smtClean="0"/>
              <a:t>Summary of scenario parameters</a:t>
            </a:r>
          </a:p>
        </p:txBody>
      </p:sp>
      <p:cxnSp>
        <p:nvCxnSpPr>
          <p:cNvPr id="16" name="Connecteur droit avec flèche 15"/>
          <p:cNvCxnSpPr/>
          <p:nvPr/>
        </p:nvCxnSpPr>
        <p:spPr>
          <a:xfrm flipH="1">
            <a:off x="3923928" y="3135451"/>
            <a:ext cx="1800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ZoneTexte 19"/>
          <p:cNvSpPr txBox="1"/>
          <p:nvPr/>
        </p:nvSpPr>
        <p:spPr>
          <a:xfrm>
            <a:off x="6084168" y="6525344"/>
            <a:ext cx="2519054" cy="276999"/>
          </a:xfrm>
          <a:prstGeom prst="rect">
            <a:avLst/>
          </a:prstGeom>
          <a:solidFill>
            <a:schemeClr val="bg1"/>
          </a:solidFill>
          <a:ln>
            <a:solidFill>
              <a:schemeClr val="tx2"/>
            </a:solidFill>
          </a:ln>
        </p:spPr>
        <p:txBody>
          <a:bodyPr wrap="square" rtlCol="0">
            <a:spAutoFit/>
          </a:bodyPr>
          <a:lstStyle/>
          <a:p>
            <a:r>
              <a:rPr lang="en-US" sz="1200" b="1" smtClean="0"/>
              <a:t>Financial indicators</a:t>
            </a:r>
          </a:p>
        </p:txBody>
      </p:sp>
      <p:cxnSp>
        <p:nvCxnSpPr>
          <p:cNvPr id="19" name="Connecteur droit avec flèche 18"/>
          <p:cNvCxnSpPr>
            <a:stCxn id="20" idx="1"/>
          </p:cNvCxnSpPr>
          <p:nvPr/>
        </p:nvCxnSpPr>
        <p:spPr>
          <a:xfrm flipH="1" flipV="1">
            <a:off x="5724128" y="6663843"/>
            <a:ext cx="3600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ZoneTexte 3"/>
          <p:cNvSpPr txBox="1"/>
          <p:nvPr/>
        </p:nvSpPr>
        <p:spPr>
          <a:xfrm>
            <a:off x="107504" y="2642080"/>
            <a:ext cx="1563248" cy="261610"/>
          </a:xfrm>
          <a:prstGeom prst="rect">
            <a:avLst/>
          </a:prstGeom>
          <a:noFill/>
        </p:spPr>
        <p:txBody>
          <a:bodyPr wrap="none" rtlCol="0">
            <a:spAutoFit/>
          </a:bodyPr>
          <a:lstStyle/>
          <a:p>
            <a:r>
              <a:rPr lang="en-US" sz="1100" smtClean="0"/>
              <a:t>Economics2 Text viewer</a:t>
            </a:r>
            <a:endParaRPr lang="en-US" sz="1100"/>
          </a:p>
        </p:txBody>
      </p:sp>
    </p:spTree>
    <p:extLst>
      <p:ext uri="{BB962C8B-B14F-4D97-AF65-F5344CB8AC3E}">
        <p14:creationId xmlns:p14="http://schemas.microsoft.com/office/powerpoint/2010/main" val="1364583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40D447A8-DBA6-4AD0-A5EC-73B06DCD1D38}" type="slidenum">
              <a:rPr lang="en-US" smtClean="0"/>
              <a:t>29</a:t>
            </a:fld>
            <a:endParaRPr lang="en-US"/>
          </a:p>
        </p:txBody>
      </p:sp>
      <p:pic>
        <p:nvPicPr>
          <p:cNvPr id="174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01" y="1"/>
            <a:ext cx="9140999"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83568" y="2780928"/>
            <a:ext cx="9826660" cy="18002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4"/>
          <p:cNvSpPr txBox="1">
            <a:spLocks/>
          </p:cNvSpPr>
          <p:nvPr/>
        </p:nvSpPr>
        <p:spPr>
          <a:xfrm>
            <a:off x="991940" y="3003029"/>
            <a:ext cx="7324476" cy="13620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rPr>
              <a:t>3. Uneven-aged broadleaved forests</a:t>
            </a:r>
            <a:endParaRPr lang="en-US">
              <a:solidFill>
                <a:schemeClr val="tx2"/>
              </a:solidFill>
            </a:endParaRPr>
          </a:p>
        </p:txBody>
      </p:sp>
    </p:spTree>
    <p:extLst>
      <p:ext uri="{BB962C8B-B14F-4D97-AF65-F5344CB8AC3E}">
        <p14:creationId xmlns:p14="http://schemas.microsoft.com/office/powerpoint/2010/main" val="2534509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solidFill>
                  <a:schemeClr val="accent2"/>
                </a:solidFill>
              </a:rPr>
              <a:t>How to evaluate financial outcomes of silvicultural scenarios?</a:t>
            </a:r>
            <a:endParaRPr lang="en-US">
              <a:solidFill>
                <a:schemeClr val="accent2"/>
              </a:solidFill>
            </a:endParaRPr>
          </a:p>
        </p:txBody>
      </p:sp>
      <p:cxnSp>
        <p:nvCxnSpPr>
          <p:cNvPr id="6" name="Connecteur droit avec flèche 5"/>
          <p:cNvCxnSpPr/>
          <p:nvPr/>
        </p:nvCxnSpPr>
        <p:spPr>
          <a:xfrm>
            <a:off x="1187624" y="2832437"/>
            <a:ext cx="633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7612260" y="2647771"/>
            <a:ext cx="678006" cy="369332"/>
          </a:xfrm>
          <a:prstGeom prst="rect">
            <a:avLst/>
          </a:prstGeom>
          <a:noFill/>
        </p:spPr>
        <p:txBody>
          <a:bodyPr wrap="none" rtlCol="0">
            <a:spAutoFit/>
          </a:bodyPr>
          <a:lstStyle/>
          <a:p>
            <a:r>
              <a:rPr lang="en-US" smtClean="0"/>
              <a:t>years</a:t>
            </a:r>
            <a:endParaRPr lang="en-US"/>
          </a:p>
        </p:txBody>
      </p:sp>
      <p:cxnSp>
        <p:nvCxnSpPr>
          <p:cNvPr id="12" name="Connecteur droit 11"/>
          <p:cNvCxnSpPr/>
          <p:nvPr/>
        </p:nvCxnSpPr>
        <p:spPr>
          <a:xfrm>
            <a:off x="6695872" y="1870578"/>
            <a:ext cx="0" cy="961859"/>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4" name="Connecteur droit 13"/>
          <p:cNvCxnSpPr/>
          <p:nvPr/>
        </p:nvCxnSpPr>
        <p:spPr>
          <a:xfrm>
            <a:off x="2311863" y="2832437"/>
            <a:ext cx="0" cy="621982"/>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2" name="Connecteur droit 21"/>
          <p:cNvCxnSpPr/>
          <p:nvPr/>
        </p:nvCxnSpPr>
        <p:spPr>
          <a:xfrm>
            <a:off x="3103951" y="2832437"/>
            <a:ext cx="0" cy="437316"/>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6" name="Connecteur droit 25"/>
          <p:cNvCxnSpPr/>
          <p:nvPr/>
        </p:nvCxnSpPr>
        <p:spPr>
          <a:xfrm>
            <a:off x="1452982" y="2832437"/>
            <a:ext cx="0" cy="1100619"/>
          </a:xfrm>
          <a:prstGeom prst="line">
            <a:avLst/>
          </a:prstGeom>
          <a:ln w="76200"/>
        </p:spPr>
        <p:style>
          <a:lnRef idx="2">
            <a:schemeClr val="accent2"/>
          </a:lnRef>
          <a:fillRef idx="0">
            <a:schemeClr val="accent2"/>
          </a:fillRef>
          <a:effectRef idx="1">
            <a:schemeClr val="accent2"/>
          </a:effectRef>
          <a:fontRef idx="minor">
            <a:schemeClr val="tx1"/>
          </a:fontRef>
        </p:style>
      </p:cxnSp>
      <p:sp>
        <p:nvSpPr>
          <p:cNvPr id="9" name="ZoneTexte 8"/>
          <p:cNvSpPr txBox="1"/>
          <p:nvPr/>
        </p:nvSpPr>
        <p:spPr>
          <a:xfrm>
            <a:off x="6848405" y="1865047"/>
            <a:ext cx="1351845" cy="461665"/>
          </a:xfrm>
          <a:prstGeom prst="rect">
            <a:avLst/>
          </a:prstGeom>
          <a:noFill/>
        </p:spPr>
        <p:txBody>
          <a:bodyPr wrap="none" rtlCol="0">
            <a:spAutoFit/>
          </a:bodyPr>
          <a:lstStyle/>
          <a:p>
            <a:r>
              <a:rPr lang="en-US" sz="2400" b="1" smtClean="0">
                <a:solidFill>
                  <a:schemeClr val="accent3"/>
                </a:solidFill>
              </a:rPr>
              <a:t>revenues</a:t>
            </a:r>
            <a:endParaRPr lang="en-US" b="1">
              <a:solidFill>
                <a:schemeClr val="accent3"/>
              </a:solidFill>
            </a:endParaRPr>
          </a:p>
        </p:txBody>
      </p:sp>
      <p:sp>
        <p:nvSpPr>
          <p:cNvPr id="15" name="ZoneTexte 14"/>
          <p:cNvSpPr txBox="1"/>
          <p:nvPr/>
        </p:nvSpPr>
        <p:spPr>
          <a:xfrm>
            <a:off x="611560" y="3471391"/>
            <a:ext cx="703911" cy="461665"/>
          </a:xfrm>
          <a:prstGeom prst="rect">
            <a:avLst/>
          </a:prstGeom>
          <a:noFill/>
        </p:spPr>
        <p:txBody>
          <a:bodyPr wrap="none" rtlCol="0">
            <a:spAutoFit/>
          </a:bodyPr>
          <a:lstStyle/>
          <a:p>
            <a:r>
              <a:rPr lang="en-US" sz="2400" b="1" smtClean="0">
                <a:solidFill>
                  <a:schemeClr val="accent2"/>
                </a:solidFill>
              </a:rPr>
              <a:t>cost</a:t>
            </a:r>
            <a:endParaRPr lang="en-US" b="1">
              <a:solidFill>
                <a:schemeClr val="accent2"/>
              </a:solidFill>
            </a:endParaRPr>
          </a:p>
        </p:txBody>
      </p:sp>
      <p:sp>
        <p:nvSpPr>
          <p:cNvPr id="10" name="Rectangle 9"/>
          <p:cNvSpPr/>
          <p:nvPr/>
        </p:nvSpPr>
        <p:spPr>
          <a:xfrm>
            <a:off x="251520" y="980728"/>
            <a:ext cx="8784976"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oneTexte 20"/>
          <p:cNvSpPr txBox="1"/>
          <p:nvPr/>
        </p:nvSpPr>
        <p:spPr>
          <a:xfrm>
            <a:off x="1806247" y="4543660"/>
            <a:ext cx="5806013" cy="1015663"/>
          </a:xfrm>
          <a:prstGeom prst="rect">
            <a:avLst/>
          </a:prstGeom>
          <a:noFill/>
          <a:ln>
            <a:solidFill>
              <a:schemeClr val="accent4"/>
            </a:solidFill>
          </a:ln>
        </p:spPr>
        <p:txBody>
          <a:bodyPr wrap="none" rtlCol="0">
            <a:spAutoFit/>
          </a:bodyPr>
          <a:lstStyle/>
          <a:p>
            <a:r>
              <a:rPr lang="en-US" sz="2000" smtClean="0"/>
              <a:t>Net cash flow (€/ha) = </a:t>
            </a:r>
            <a:r>
              <a:rPr lang="en-US" sz="2000" smtClean="0">
                <a:solidFill>
                  <a:schemeClr val="accent3"/>
                </a:solidFill>
              </a:rPr>
              <a:t>∑  revenues </a:t>
            </a:r>
            <a:r>
              <a:rPr lang="en-US" sz="2000" smtClean="0"/>
              <a:t>- </a:t>
            </a:r>
            <a:r>
              <a:rPr lang="en-US" sz="2000" smtClean="0">
                <a:solidFill>
                  <a:schemeClr val="accent2"/>
                </a:solidFill>
              </a:rPr>
              <a:t>∑ costs</a:t>
            </a:r>
          </a:p>
          <a:p>
            <a:endParaRPr lang="en-US" sz="2000">
              <a:solidFill>
                <a:schemeClr val="accent2"/>
              </a:solidFill>
            </a:endParaRPr>
          </a:p>
          <a:p>
            <a:r>
              <a:rPr lang="en-US" sz="2000"/>
              <a:t>Total harvested volume (m³/ha) = </a:t>
            </a:r>
            <a:r>
              <a:rPr lang="en-US" sz="2000">
                <a:solidFill>
                  <a:schemeClr val="accent3"/>
                </a:solidFill>
              </a:rPr>
              <a:t>∑  harvested </a:t>
            </a:r>
            <a:r>
              <a:rPr lang="en-US" sz="2000" smtClean="0">
                <a:solidFill>
                  <a:schemeClr val="accent3"/>
                </a:solidFill>
              </a:rPr>
              <a:t>volume</a:t>
            </a:r>
            <a:endParaRPr lang="en-US" sz="2000">
              <a:solidFill>
                <a:schemeClr val="accent2"/>
              </a:solidFill>
            </a:endParaRPr>
          </a:p>
        </p:txBody>
      </p:sp>
      <p:cxnSp>
        <p:nvCxnSpPr>
          <p:cNvPr id="27" name="Connecteur droit 26"/>
          <p:cNvCxnSpPr/>
          <p:nvPr/>
        </p:nvCxnSpPr>
        <p:spPr>
          <a:xfrm flipV="1">
            <a:off x="6479848" y="2351507"/>
            <a:ext cx="432048" cy="14401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6516216" y="2420888"/>
            <a:ext cx="432048" cy="14401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580112" y="2276872"/>
            <a:ext cx="0" cy="531796"/>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8" name="Connecteur droit 17"/>
          <p:cNvCxnSpPr/>
          <p:nvPr/>
        </p:nvCxnSpPr>
        <p:spPr>
          <a:xfrm>
            <a:off x="4346248" y="2434758"/>
            <a:ext cx="0" cy="373911"/>
          </a:xfrm>
          <a:prstGeom prst="line">
            <a:avLst/>
          </a:prstGeom>
          <a:ln w="76200"/>
        </p:spPr>
        <p:style>
          <a:lnRef idx="1">
            <a:schemeClr val="accent3"/>
          </a:lnRef>
          <a:fillRef idx="0">
            <a:schemeClr val="accent3"/>
          </a:fillRef>
          <a:effectRef idx="0">
            <a:schemeClr val="accent3"/>
          </a:effectRef>
          <a:fontRef idx="minor">
            <a:schemeClr val="tx1"/>
          </a:fontRef>
        </p:style>
      </p:cxnSp>
      <p:sp>
        <p:nvSpPr>
          <p:cNvPr id="3" name="Espace réservé du numéro de diapositive 2"/>
          <p:cNvSpPr>
            <a:spLocks noGrp="1"/>
          </p:cNvSpPr>
          <p:nvPr>
            <p:ph type="sldNum" sz="quarter" idx="12"/>
          </p:nvPr>
        </p:nvSpPr>
        <p:spPr/>
        <p:txBody>
          <a:bodyPr/>
          <a:lstStyle/>
          <a:p>
            <a:fld id="{40D447A8-DBA6-4AD0-A5EC-73B06DCD1D38}" type="slidenum">
              <a:rPr lang="en-US" smtClean="0"/>
              <a:t>3</a:t>
            </a:fld>
            <a:endParaRPr lang="en-US"/>
          </a:p>
        </p:txBody>
      </p:sp>
      <p:graphicFrame>
        <p:nvGraphicFramePr>
          <p:cNvPr id="4" name="Tableau 3"/>
          <p:cNvGraphicFramePr>
            <a:graphicFrameLocks noGrp="1"/>
          </p:cNvGraphicFramePr>
          <p:nvPr>
            <p:extLst>
              <p:ext uri="{D42A27DB-BD31-4B8C-83A1-F6EECF244321}">
                <p14:modId xmlns:p14="http://schemas.microsoft.com/office/powerpoint/2010/main" val="1462022701"/>
              </p:ext>
            </p:extLst>
          </p:nvPr>
        </p:nvGraphicFramePr>
        <p:xfrm>
          <a:off x="2963463" y="5805264"/>
          <a:ext cx="3361090" cy="767080"/>
        </p:xfrm>
        <a:graphic>
          <a:graphicData uri="http://schemas.openxmlformats.org/drawingml/2006/table">
            <a:tbl>
              <a:tblPr firstRow="1" bandRow="1">
                <a:tableStyleId>{93296810-A885-4BE3-A3E7-6D5BEEA58F35}</a:tableStyleId>
              </a:tblPr>
              <a:tblGrid>
                <a:gridCol w="1488882"/>
                <a:gridCol w="1872208"/>
              </a:tblGrid>
              <a:tr h="370840">
                <a:tc>
                  <a:txBody>
                    <a:bodyPr/>
                    <a:lstStyle/>
                    <a:p>
                      <a:pPr algn="ctr"/>
                      <a:r>
                        <a:rPr lang="en-US" sz="2000" smtClean="0"/>
                        <a:t>+</a:t>
                      </a:r>
                      <a:endParaRPr lang="en-US" sz="2000"/>
                    </a:p>
                  </a:txBody>
                  <a:tcPr/>
                </a:tc>
                <a:tc>
                  <a:txBody>
                    <a:bodyPr/>
                    <a:lstStyle/>
                    <a:p>
                      <a:pPr algn="ctr"/>
                      <a:r>
                        <a:rPr lang="en-US" sz="2000" smtClean="0"/>
                        <a:t>-</a:t>
                      </a:r>
                      <a:endParaRPr lang="en-US" sz="2000"/>
                    </a:p>
                  </a:txBody>
                  <a:tcPr/>
                </a:tc>
              </a:tr>
              <a:tr h="370840">
                <a:tc>
                  <a:txBody>
                    <a:bodyPr/>
                    <a:lstStyle/>
                    <a:p>
                      <a:pPr algn="ctr"/>
                      <a:r>
                        <a:rPr lang="en-US" smtClean="0"/>
                        <a:t>Very simple</a:t>
                      </a:r>
                      <a:endParaRPr lang="en-US"/>
                    </a:p>
                  </a:txBody>
                  <a:tcPr/>
                </a:tc>
                <a:tc>
                  <a:txBody>
                    <a:bodyPr/>
                    <a:lstStyle/>
                    <a:p>
                      <a:pPr algn="ctr"/>
                      <a:r>
                        <a:rPr lang="en-US" smtClean="0"/>
                        <a:t>Very incomplete</a:t>
                      </a:r>
                      <a:endParaRPr lang="en-US"/>
                    </a:p>
                  </a:txBody>
                  <a:tcPr/>
                </a:tc>
              </a:tr>
            </a:tbl>
          </a:graphicData>
        </a:graphic>
      </p:graphicFrame>
    </p:spTree>
    <p:extLst>
      <p:ext uri="{BB962C8B-B14F-4D97-AF65-F5344CB8AC3E}">
        <p14:creationId xmlns:p14="http://schemas.microsoft.com/office/powerpoint/2010/main" val="252185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6502" cy="17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Uneven-aged broadleaved forests</a:t>
            </a:r>
            <a:endPar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10" name="Espace réservé du contenu 2"/>
          <p:cNvSpPr>
            <a:spLocks noGrp="1"/>
          </p:cNvSpPr>
          <p:nvPr>
            <p:ph idx="1"/>
          </p:nvPr>
        </p:nvSpPr>
        <p:spPr>
          <a:xfrm>
            <a:off x="409731" y="2348880"/>
            <a:ext cx="3374795" cy="4680520"/>
          </a:xfrm>
          <a:noFill/>
        </p:spPr>
        <p:txBody>
          <a:bodyPr>
            <a:normAutofit/>
          </a:bodyPr>
          <a:lstStyle/>
          <a:p>
            <a:pPr marL="0" indent="0">
              <a:buNone/>
            </a:pPr>
            <a:r>
              <a:rPr lang="en-US" sz="2800" b="1" smtClean="0">
                <a:solidFill>
                  <a:schemeClr val="accent3"/>
                </a:solidFill>
              </a:rPr>
              <a:t>AIM</a:t>
            </a:r>
            <a:r>
              <a:rPr lang="en-US" sz="2800" smtClean="0">
                <a:solidFill>
                  <a:schemeClr val="accent3"/>
                </a:solidFill>
              </a:rPr>
              <a:t> : Compute cash flows over 100 years </a:t>
            </a:r>
          </a:p>
          <a:p>
            <a:pPr marL="0" indent="0">
              <a:buNone/>
            </a:pPr>
            <a:endParaRPr lang="en-US" sz="2800" b="1">
              <a:solidFill>
                <a:schemeClr val="accent3"/>
              </a:solidFill>
            </a:endParaRPr>
          </a:p>
          <a:p>
            <a:pPr marL="0" indent="0">
              <a:buNone/>
            </a:pPr>
            <a:r>
              <a:rPr lang="en-US" sz="2800" b="1" smtClean="0">
                <a:solidFill>
                  <a:schemeClr val="accent3"/>
                </a:solidFill>
              </a:rPr>
              <a:t>Simulator</a:t>
            </a:r>
            <a:r>
              <a:rPr lang="en-US" sz="2800" smtClean="0">
                <a:solidFill>
                  <a:schemeClr val="accent3"/>
                </a:solidFill>
              </a:rPr>
              <a:t> : </a:t>
            </a:r>
            <a:r>
              <a:rPr lang="en-US" sz="2800" smtClean="0">
                <a:solidFill>
                  <a:schemeClr val="accent3"/>
                </a:solidFill>
                <a:latin typeface="Consolas" panose="020B0609020204030204" pitchFamily="49" charset="0"/>
                <a:cs typeface="Consolas" panose="020B0609020204030204" pitchFamily="49" charset="0"/>
              </a:rPr>
              <a:t>Walltree</a:t>
            </a:r>
          </a:p>
        </p:txBody>
      </p:sp>
      <p:pic>
        <p:nvPicPr>
          <p:cNvPr id="8198"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6017" y="1985531"/>
            <a:ext cx="3888431" cy="286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16016" y="2014965"/>
            <a:ext cx="3888432" cy="3068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92308" y="5389959"/>
            <a:ext cx="935848" cy="1053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40D447A8-DBA6-4AD0-A5EC-73B06DCD1D38}" type="slidenum">
              <a:rPr lang="en-US" smtClean="0"/>
              <a:t>30</a:t>
            </a:fld>
            <a:endParaRPr lang="en-US"/>
          </a:p>
        </p:txBody>
      </p:sp>
      <p:sp>
        <p:nvSpPr>
          <p:cNvPr id="9" name="ZoneTexte 8"/>
          <p:cNvSpPr txBox="1"/>
          <p:nvPr/>
        </p:nvSpPr>
        <p:spPr>
          <a:xfrm>
            <a:off x="472158" y="4798398"/>
            <a:ext cx="3312368" cy="954107"/>
          </a:xfrm>
          <a:prstGeom prst="rect">
            <a:avLst/>
          </a:prstGeom>
          <a:noFill/>
        </p:spPr>
        <p:txBody>
          <a:bodyPr wrap="square" rtlCol="0">
            <a:spAutoFit/>
          </a:bodyPr>
          <a:lstStyle/>
          <a:p>
            <a:r>
              <a:rPr lang="en-US" sz="1400" smtClean="0">
                <a:solidFill>
                  <a:schemeClr val="accent2"/>
                </a:solidFill>
              </a:rPr>
              <a:t>Independent-distance tree model</a:t>
            </a:r>
          </a:p>
          <a:p>
            <a:r>
              <a:rPr lang="en-US" sz="1400" smtClean="0">
                <a:solidFill>
                  <a:schemeClr val="accent2"/>
                </a:solidFill>
              </a:rPr>
              <a:t>Very simple empirical equations for all Walloon tree species (eg. mean tree growth, recruitment and mortality rates) </a:t>
            </a:r>
            <a:endParaRPr lang="en-US" sz="1400">
              <a:solidFill>
                <a:schemeClr val="accent2"/>
              </a:solidFill>
            </a:endParaRPr>
          </a:p>
        </p:txBody>
      </p:sp>
    </p:spTree>
    <p:extLst>
      <p:ext uri="{BB962C8B-B14F-4D97-AF65-F5344CB8AC3E}">
        <p14:creationId xmlns:p14="http://schemas.microsoft.com/office/powerpoint/2010/main" val="224120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6502" cy="17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Uneven-aged broadleaved forests</a:t>
            </a:r>
            <a:endPar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31</a:t>
            </a:fld>
            <a:endParaRPr lang="en-US"/>
          </a:p>
        </p:txBody>
      </p:sp>
      <p:sp>
        <p:nvSpPr>
          <p:cNvPr id="12" name="Espace réservé du contenu 2"/>
          <p:cNvSpPr>
            <a:spLocks noGrp="1"/>
          </p:cNvSpPr>
          <p:nvPr>
            <p:ph idx="1"/>
          </p:nvPr>
        </p:nvSpPr>
        <p:spPr>
          <a:xfrm>
            <a:off x="395536" y="1988840"/>
            <a:ext cx="7848872" cy="4680520"/>
          </a:xfrm>
          <a:noFill/>
        </p:spPr>
        <p:txBody>
          <a:bodyPr>
            <a:normAutofit/>
          </a:bodyPr>
          <a:lstStyle/>
          <a:p>
            <a:pPr marL="0" indent="0">
              <a:buNone/>
            </a:pPr>
            <a:r>
              <a:rPr lang="en-US" sz="2800" b="1" smtClean="0">
                <a:solidFill>
                  <a:schemeClr val="accent3"/>
                </a:solidFill>
              </a:rPr>
              <a:t>Initial situation</a:t>
            </a:r>
          </a:p>
          <a:p>
            <a:r>
              <a:rPr lang="en-US" sz="2000">
                <a:solidFill>
                  <a:schemeClr val="accent2"/>
                </a:solidFill>
              </a:rPr>
              <a:t>Forest inventory with 115 sampling units (2005, 2011, 2016)</a:t>
            </a:r>
            <a:endParaRPr lang="en-US" sz="1600">
              <a:solidFill>
                <a:schemeClr val="accent2"/>
              </a:solidFill>
            </a:endParaRPr>
          </a:p>
        </p:txBody>
      </p:sp>
      <p:pic>
        <p:nvPicPr>
          <p:cNvPr id="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62476" y="2924944"/>
            <a:ext cx="5461549"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013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6502" cy="17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Uneven-aged broadleaved forests</a:t>
            </a:r>
            <a:endPar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3" name="Espace réservé du numéro de diapositive 2"/>
          <p:cNvSpPr>
            <a:spLocks noGrp="1"/>
          </p:cNvSpPr>
          <p:nvPr>
            <p:ph type="sldNum" sz="quarter" idx="12"/>
          </p:nvPr>
        </p:nvSpPr>
        <p:spPr>
          <a:xfrm>
            <a:off x="6553200" y="6031925"/>
            <a:ext cx="2133600" cy="365125"/>
          </a:xfrm>
        </p:spPr>
        <p:txBody>
          <a:bodyPr/>
          <a:lstStyle/>
          <a:p>
            <a:fld id="{40D447A8-DBA6-4AD0-A5EC-73B06DCD1D38}" type="slidenum">
              <a:rPr lang="en-US" smtClean="0"/>
              <a:t>32</a:t>
            </a:fld>
            <a:endParaRPr lang="en-US"/>
          </a:p>
        </p:txBody>
      </p:sp>
      <p:sp>
        <p:nvSpPr>
          <p:cNvPr id="12" name="Espace réservé du contenu 2"/>
          <p:cNvSpPr>
            <a:spLocks noGrp="1"/>
          </p:cNvSpPr>
          <p:nvPr>
            <p:ph idx="1"/>
          </p:nvPr>
        </p:nvSpPr>
        <p:spPr>
          <a:xfrm>
            <a:off x="395536" y="1988840"/>
            <a:ext cx="7848872" cy="4680520"/>
          </a:xfrm>
          <a:noFill/>
        </p:spPr>
        <p:txBody>
          <a:bodyPr>
            <a:normAutofit/>
          </a:bodyPr>
          <a:lstStyle/>
          <a:p>
            <a:pPr marL="0" indent="0">
              <a:buNone/>
            </a:pPr>
            <a:r>
              <a:rPr lang="en-US" sz="2800" b="1" smtClean="0">
                <a:solidFill>
                  <a:schemeClr val="accent3"/>
                </a:solidFill>
              </a:rPr>
              <a:t>Initial situation</a:t>
            </a:r>
          </a:p>
          <a:p>
            <a:r>
              <a:rPr lang="en-US" sz="2000" smtClean="0">
                <a:solidFill>
                  <a:schemeClr val="accent2"/>
                </a:solidFill>
              </a:rPr>
              <a:t>Forest inventory with 115 sampling units (2005, 2011, 2016)</a:t>
            </a:r>
            <a:endParaRPr lang="en-US" sz="1600" smtClean="0">
              <a:solidFill>
                <a:schemeClr val="accent2"/>
              </a:solidFill>
            </a:endParaRPr>
          </a:p>
          <a:p>
            <a:pPr lvl="1"/>
            <a:endParaRPr lang="en-US" sz="1600" smtClean="0">
              <a:solidFill>
                <a:schemeClr val="accent2"/>
              </a:solidFill>
            </a:endParaRPr>
          </a:p>
          <a:p>
            <a:pPr marL="0" indent="0">
              <a:buNone/>
            </a:pPr>
            <a:endParaRPr lang="en-US" sz="2000" smtClean="0">
              <a:solidFill>
                <a:schemeClr val="accent2"/>
              </a:solidFill>
            </a:endParaRPr>
          </a:p>
          <a:p>
            <a:pPr marL="0" indent="0">
              <a:buNone/>
            </a:pPr>
            <a:endParaRPr lang="en-US" sz="2800" b="1">
              <a:solidFill>
                <a:schemeClr val="accent3"/>
              </a:solidFill>
            </a:endParaRPr>
          </a:p>
        </p:txBody>
      </p:sp>
      <p:pic>
        <p:nvPicPr>
          <p:cNvPr id="9" name="Image 8"/>
          <p:cNvPicPr/>
          <p:nvPr/>
        </p:nvPicPr>
        <p:blipFill>
          <a:blip r:embed="rId4" cstate="print"/>
          <a:stretch>
            <a:fillRect/>
          </a:stretch>
        </p:blipFill>
        <p:spPr>
          <a:xfrm>
            <a:off x="31420" y="2996952"/>
            <a:ext cx="4883193" cy="3345467"/>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24132" y="3790225"/>
            <a:ext cx="4335060" cy="146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36007" y="5322872"/>
            <a:ext cx="4323185" cy="40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055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6502" cy="17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Uneven-aged broadleaved forests</a:t>
            </a:r>
            <a:endPar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33</a:t>
            </a:fld>
            <a:endParaRPr lang="en-US"/>
          </a:p>
        </p:txBody>
      </p:sp>
      <p:pic>
        <p:nvPicPr>
          <p:cNvPr id="11"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6888" y="2492896"/>
            <a:ext cx="3888431" cy="286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contenu 2"/>
          <p:cNvSpPr>
            <a:spLocks noGrp="1"/>
          </p:cNvSpPr>
          <p:nvPr>
            <p:ph idx="1"/>
          </p:nvPr>
        </p:nvSpPr>
        <p:spPr>
          <a:xfrm>
            <a:off x="409731" y="2348880"/>
            <a:ext cx="4522309" cy="4680520"/>
          </a:xfrm>
          <a:noFill/>
        </p:spPr>
        <p:txBody>
          <a:bodyPr>
            <a:normAutofit/>
          </a:bodyPr>
          <a:lstStyle/>
          <a:p>
            <a:pPr marL="0" indent="0">
              <a:buNone/>
            </a:pPr>
            <a:r>
              <a:rPr lang="en-US" sz="2800" b="1" smtClean="0">
                <a:solidFill>
                  <a:schemeClr val="accent3"/>
                </a:solidFill>
              </a:rPr>
              <a:t>Scénario</a:t>
            </a:r>
          </a:p>
          <a:p>
            <a:r>
              <a:rPr lang="en-US" sz="2000">
                <a:solidFill>
                  <a:schemeClr val="accent2"/>
                </a:solidFill>
              </a:rPr>
              <a:t>Creating a virtual stand of 100 ha, drawing 146 trees/ha from the sampled tree distribution</a:t>
            </a:r>
          </a:p>
          <a:p>
            <a:r>
              <a:rPr lang="en-US" sz="2000" smtClean="0">
                <a:solidFill>
                  <a:schemeClr val="accent2"/>
                </a:solidFill>
              </a:rPr>
              <a:t>Model calibration with inventory data (n=115)</a:t>
            </a:r>
          </a:p>
          <a:p>
            <a:r>
              <a:rPr lang="en-US" sz="2000" smtClean="0">
                <a:solidFill>
                  <a:schemeClr val="accent2"/>
                </a:solidFill>
              </a:rPr>
              <a:t>Thin every 12 years </a:t>
            </a:r>
          </a:p>
          <a:p>
            <a:pPr lvl="1"/>
            <a:r>
              <a:rPr lang="en-US" sz="1600" smtClean="0">
                <a:solidFill>
                  <a:schemeClr val="accent2"/>
                </a:solidFill>
              </a:rPr>
              <a:t>target basal area : 18.5 m²/ha</a:t>
            </a:r>
          </a:p>
          <a:p>
            <a:pPr lvl="1"/>
            <a:r>
              <a:rPr lang="en-US" sz="1600">
                <a:solidFill>
                  <a:schemeClr val="accent2"/>
                </a:solidFill>
              </a:rPr>
              <a:t>Harvest DBH limit </a:t>
            </a:r>
            <a:r>
              <a:rPr lang="en-US" sz="1600" smtClean="0">
                <a:solidFill>
                  <a:schemeClr val="accent2"/>
                </a:solidFill>
              </a:rPr>
              <a:t>for oak : 95 cm</a:t>
            </a:r>
          </a:p>
          <a:p>
            <a:pPr lvl="1"/>
            <a:r>
              <a:rPr lang="en-US" sz="1600" smtClean="0">
                <a:solidFill>
                  <a:schemeClr val="accent2"/>
                </a:solidFill>
              </a:rPr>
              <a:t>Harvest DBH limit for beech : 67 cm</a:t>
            </a:r>
          </a:p>
          <a:p>
            <a:pPr lvl="1"/>
            <a:r>
              <a:rPr lang="en-US" sz="1600" smtClean="0">
                <a:solidFill>
                  <a:schemeClr val="accent2"/>
                </a:solidFill>
              </a:rPr>
              <a:t>Harvest </a:t>
            </a:r>
            <a:r>
              <a:rPr lang="en-US" sz="1600">
                <a:solidFill>
                  <a:schemeClr val="accent2"/>
                </a:solidFill>
              </a:rPr>
              <a:t>DBH limit for </a:t>
            </a:r>
            <a:r>
              <a:rPr lang="en-US" sz="1600" smtClean="0">
                <a:solidFill>
                  <a:schemeClr val="accent2"/>
                </a:solidFill>
              </a:rPr>
              <a:t>conifers : 38 cm</a:t>
            </a:r>
          </a:p>
          <a:p>
            <a:pPr marL="457200" lvl="1" indent="0">
              <a:buNone/>
            </a:pPr>
            <a:endParaRPr lang="en-US" sz="1600" smtClean="0">
              <a:solidFill>
                <a:schemeClr val="accent2"/>
              </a:solidFill>
            </a:endParaRPr>
          </a:p>
          <a:p>
            <a:pPr lvl="1"/>
            <a:endParaRPr lang="en-US" sz="1600" smtClean="0">
              <a:solidFill>
                <a:schemeClr val="accent2"/>
              </a:solidFill>
            </a:endParaRPr>
          </a:p>
          <a:p>
            <a:pPr marL="0" indent="0">
              <a:buNone/>
            </a:pPr>
            <a:endParaRPr lang="en-US" sz="2000" smtClean="0">
              <a:solidFill>
                <a:schemeClr val="accent2"/>
              </a:solidFill>
            </a:endParaRPr>
          </a:p>
          <a:p>
            <a:pPr marL="0" indent="0">
              <a:buNone/>
            </a:pPr>
            <a:endParaRPr lang="en-US" sz="2800" b="1">
              <a:solidFill>
                <a:schemeClr val="accent3"/>
              </a:solidFill>
            </a:endParaRPr>
          </a:p>
        </p:txBody>
      </p:sp>
    </p:spTree>
    <p:extLst>
      <p:ext uri="{BB962C8B-B14F-4D97-AF65-F5344CB8AC3E}">
        <p14:creationId xmlns:p14="http://schemas.microsoft.com/office/powerpoint/2010/main" val="2379468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6502" cy="17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Uneven-aged broadleaved forests</a:t>
            </a:r>
            <a:endPar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34</a:t>
            </a:fld>
            <a:endParaRPr lang="en-US"/>
          </a:p>
        </p:txBody>
      </p:sp>
      <p:sp>
        <p:nvSpPr>
          <p:cNvPr id="12" name="Espace réservé du contenu 2"/>
          <p:cNvSpPr>
            <a:spLocks noGrp="1"/>
          </p:cNvSpPr>
          <p:nvPr>
            <p:ph idx="1"/>
          </p:nvPr>
        </p:nvSpPr>
        <p:spPr>
          <a:xfrm>
            <a:off x="409731" y="2348880"/>
            <a:ext cx="8050701" cy="4680520"/>
          </a:xfrm>
          <a:noFill/>
        </p:spPr>
        <p:txBody>
          <a:bodyPr>
            <a:normAutofit/>
          </a:bodyPr>
          <a:lstStyle/>
          <a:p>
            <a:pPr marL="0" indent="0">
              <a:buNone/>
            </a:pPr>
            <a:r>
              <a:rPr lang="en-US" sz="2800" b="1" smtClean="0">
                <a:solidFill>
                  <a:schemeClr val="accent3"/>
                </a:solidFill>
              </a:rPr>
              <a:t>Scénario</a:t>
            </a:r>
          </a:p>
          <a:p>
            <a:r>
              <a:rPr lang="en-US" sz="2000" smtClean="0">
                <a:solidFill>
                  <a:schemeClr val="accent2"/>
                </a:solidFill>
              </a:rPr>
              <a:t>Stumpage prices from forest public administration databases</a:t>
            </a:r>
            <a:endParaRPr lang="en-US" sz="2000">
              <a:solidFill>
                <a:schemeClr val="accent2"/>
              </a:solidFill>
            </a:endParaRPr>
          </a:p>
          <a:p>
            <a:pPr lvl="1"/>
            <a:endParaRPr lang="en-US" sz="1600" smtClean="0">
              <a:solidFill>
                <a:schemeClr val="accent2"/>
              </a:solidFill>
            </a:endParaRPr>
          </a:p>
          <a:p>
            <a:pPr lvl="1"/>
            <a:endParaRPr lang="en-US" sz="1600" smtClean="0">
              <a:solidFill>
                <a:schemeClr val="accent2"/>
              </a:solidFill>
            </a:endParaRPr>
          </a:p>
          <a:p>
            <a:pPr marL="0" indent="0">
              <a:buNone/>
            </a:pPr>
            <a:endParaRPr lang="en-US" sz="2000" smtClean="0">
              <a:solidFill>
                <a:schemeClr val="accent2"/>
              </a:solidFill>
            </a:endParaRPr>
          </a:p>
          <a:p>
            <a:pPr marL="0" indent="0">
              <a:buNone/>
            </a:pPr>
            <a:endParaRPr lang="en-US" sz="2800" b="1">
              <a:solidFill>
                <a:schemeClr val="accent3"/>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648532996"/>
              </p:ext>
            </p:extLst>
          </p:nvPr>
        </p:nvGraphicFramePr>
        <p:xfrm>
          <a:off x="755576" y="3789040"/>
          <a:ext cx="3092436" cy="2551048"/>
        </p:xfrm>
        <a:graphic>
          <a:graphicData uri="http://schemas.openxmlformats.org/drawingml/2006/table">
            <a:tbl>
              <a:tblPr firstRow="1" firstCol="1" bandRow="1">
                <a:tableStyleId>{9D7B26C5-4107-4FEC-AEDC-1716B250A1EF}</a:tableStyleId>
              </a:tblPr>
              <a:tblGrid>
                <a:gridCol w="773109"/>
                <a:gridCol w="773109"/>
                <a:gridCol w="773109"/>
                <a:gridCol w="773109"/>
              </a:tblGrid>
              <a:tr h="133057">
                <a:tc>
                  <a:txBody>
                    <a:bodyPr/>
                    <a:lstStyle/>
                    <a:p>
                      <a:pPr algn="r">
                        <a:lnSpc>
                          <a:spcPct val="115000"/>
                        </a:lnSpc>
                        <a:spcAft>
                          <a:spcPts val="0"/>
                        </a:spcAft>
                      </a:pPr>
                      <a:r>
                        <a:rPr lang="fr-FR" sz="900" smtClean="0">
                          <a:effectLst/>
                        </a:rPr>
                        <a:t>Girth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Price (€/m³)</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Species</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Category</a:t>
                      </a:r>
                      <a:endParaRPr lang="fr-FR" sz="900">
                        <a:solidFill>
                          <a:srgbClr val="365F91"/>
                        </a:solidFill>
                        <a:effectLst/>
                        <a:latin typeface="Calibri"/>
                        <a:ea typeface="Calibri"/>
                        <a:cs typeface="Times New Roman"/>
                      </a:endParaRPr>
                    </a:p>
                  </a:txBody>
                  <a:tcPr marL="68580" marR="68580" marT="0" marB="0"/>
                </a:tc>
              </a:tr>
              <a:tr h="170951">
                <a:tc>
                  <a:txBody>
                    <a:bodyPr/>
                    <a:lstStyle/>
                    <a:p>
                      <a:pPr algn="r">
                        <a:lnSpc>
                          <a:spcPct val="115000"/>
                        </a:lnSpc>
                        <a:spcAft>
                          <a:spcPts val="0"/>
                        </a:spcAft>
                      </a:pPr>
                      <a:r>
                        <a:rPr lang="fr-FR" sz="900" smtClean="0">
                          <a:effectLst/>
                        </a:rPr>
                        <a:t>100-120</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35</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Oak</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algn="r">
                        <a:lnSpc>
                          <a:spcPct val="115000"/>
                        </a:lnSpc>
                        <a:spcAft>
                          <a:spcPts val="0"/>
                        </a:spcAft>
                      </a:pPr>
                      <a:r>
                        <a:rPr lang="fr-FR" sz="900" smtClean="0">
                          <a:effectLst/>
                        </a:rPr>
                        <a:t>120-150</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55</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Oak</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algn="r">
                        <a:lnSpc>
                          <a:spcPct val="115000"/>
                        </a:lnSpc>
                        <a:spcAft>
                          <a:spcPts val="0"/>
                        </a:spcAft>
                      </a:pPr>
                      <a:r>
                        <a:rPr lang="fr-FR" sz="900" smtClean="0">
                          <a:effectLst/>
                        </a:rPr>
                        <a:t>150-185</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70</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Oak</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algn="r">
                        <a:lnSpc>
                          <a:spcPct val="115000"/>
                        </a:lnSpc>
                        <a:spcAft>
                          <a:spcPts val="0"/>
                        </a:spcAft>
                      </a:pPr>
                      <a:r>
                        <a:rPr lang="fr-FR" sz="900" smtClean="0">
                          <a:effectLst/>
                        </a:rPr>
                        <a:t>185-200</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80</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Oak</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marL="0" algn="r" rtl="0" eaLnBrk="1" latinLnBrk="0" hangingPunct="1">
                        <a:lnSpc>
                          <a:spcPct val="115000"/>
                        </a:lnSpc>
                        <a:spcAft>
                          <a:spcPts val="0"/>
                        </a:spcAft>
                      </a:pPr>
                      <a:r>
                        <a:rPr kumimoji="0" lang="fr-FR" sz="900" b="1" kern="1200" dirty="0" smtClean="0">
                          <a:solidFill>
                            <a:schemeClr val="tx1"/>
                          </a:solidFill>
                          <a:effectLst/>
                          <a:latin typeface="+mn-lt"/>
                          <a:ea typeface="+mn-ea"/>
                          <a:cs typeface="+mn-cs"/>
                        </a:rPr>
                        <a:t>200-250</a:t>
                      </a:r>
                      <a:endParaRPr kumimoji="0" lang="fr-FR" sz="900" b="1"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85</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Oak</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marL="0" algn="r" rtl="0" eaLnBrk="1" latinLnBrk="0" hangingPunct="1">
                        <a:lnSpc>
                          <a:spcPct val="115000"/>
                        </a:lnSpc>
                        <a:spcAft>
                          <a:spcPts val="0"/>
                        </a:spcAft>
                      </a:pPr>
                      <a:r>
                        <a:rPr kumimoji="0" lang="fr-FR" sz="900" b="1" kern="1200" dirty="0" smtClean="0">
                          <a:solidFill>
                            <a:schemeClr val="tx1"/>
                          </a:solidFill>
                          <a:effectLst/>
                          <a:latin typeface="+mn-lt"/>
                          <a:ea typeface="+mn-ea"/>
                          <a:cs typeface="+mn-cs"/>
                        </a:rPr>
                        <a:t>&gt;250</a:t>
                      </a:r>
                      <a:endParaRPr kumimoji="0" lang="fr-FR" sz="900" b="1"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dirty="0">
                          <a:solidFill>
                            <a:schemeClr val="tx1"/>
                          </a:solidFill>
                          <a:effectLst/>
                          <a:latin typeface="+mn-lt"/>
                          <a:ea typeface="+mn-ea"/>
                          <a:cs typeface="+mn-cs"/>
                        </a:rPr>
                        <a:t>90</a:t>
                      </a:r>
                    </a:p>
                  </a:txBody>
                  <a:tcPr marL="68580" marR="68580" marT="0" marB="0"/>
                </a:tc>
                <a:tc>
                  <a:txBody>
                    <a:bodyPr/>
                    <a:lstStyle/>
                    <a:p>
                      <a:pPr algn="r">
                        <a:lnSpc>
                          <a:spcPct val="115000"/>
                        </a:lnSpc>
                        <a:spcAft>
                          <a:spcPts val="0"/>
                        </a:spcAft>
                      </a:pPr>
                      <a:r>
                        <a:rPr lang="fr-FR" sz="900" smtClean="0">
                          <a:effectLst/>
                        </a:rPr>
                        <a:t>Oak</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algn="r">
                        <a:lnSpc>
                          <a:spcPct val="115000"/>
                        </a:lnSpc>
                        <a:spcAft>
                          <a:spcPts val="0"/>
                        </a:spcAft>
                      </a:pPr>
                      <a:r>
                        <a:rPr lang="fr-FR" sz="900" smtClean="0">
                          <a:effectLst/>
                        </a:rPr>
                        <a:t>100-120</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30</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Beech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algn="r">
                        <a:lnSpc>
                          <a:spcPct val="115000"/>
                        </a:lnSpc>
                        <a:spcAft>
                          <a:spcPts val="0"/>
                        </a:spcAft>
                      </a:pPr>
                      <a:r>
                        <a:rPr lang="fr-FR" sz="900" smtClean="0">
                          <a:effectLst/>
                        </a:rPr>
                        <a:t>120-150</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45</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Beech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algn="r">
                        <a:lnSpc>
                          <a:spcPct val="115000"/>
                        </a:lnSpc>
                        <a:spcAft>
                          <a:spcPts val="0"/>
                        </a:spcAft>
                      </a:pPr>
                      <a:r>
                        <a:rPr lang="fr-FR" sz="900" smtClean="0">
                          <a:effectLst/>
                        </a:rPr>
                        <a:t>150-185</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55</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Beech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algn="r">
                        <a:lnSpc>
                          <a:spcPct val="115000"/>
                        </a:lnSpc>
                        <a:spcAft>
                          <a:spcPts val="0"/>
                        </a:spcAft>
                      </a:pPr>
                      <a:r>
                        <a:rPr lang="fr-FR" sz="900" smtClean="0">
                          <a:effectLst/>
                        </a:rPr>
                        <a:t>185-200</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60</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Beech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marL="0" algn="r" rtl="0" eaLnBrk="1" latinLnBrk="0" hangingPunct="1">
                        <a:lnSpc>
                          <a:spcPct val="115000"/>
                        </a:lnSpc>
                        <a:spcAft>
                          <a:spcPts val="0"/>
                        </a:spcAft>
                      </a:pPr>
                      <a:r>
                        <a:rPr kumimoji="0" lang="fr-FR" sz="900" b="1" kern="1200" dirty="0" smtClean="0">
                          <a:solidFill>
                            <a:schemeClr val="tx1"/>
                          </a:solidFill>
                          <a:effectLst/>
                          <a:latin typeface="+mn-lt"/>
                          <a:ea typeface="+mn-ea"/>
                          <a:cs typeface="+mn-cs"/>
                        </a:rPr>
                        <a:t>200-250</a:t>
                      </a:r>
                      <a:endParaRPr kumimoji="0" lang="fr-FR" sz="900" b="1"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dirty="0">
                          <a:solidFill>
                            <a:schemeClr val="tx1"/>
                          </a:solidFill>
                          <a:effectLst/>
                          <a:latin typeface="+mn-lt"/>
                          <a:ea typeface="+mn-ea"/>
                          <a:cs typeface="+mn-cs"/>
                        </a:rPr>
                        <a:t>65</a:t>
                      </a:r>
                    </a:p>
                  </a:txBody>
                  <a:tcPr marL="68580" marR="68580" marT="0" marB="0"/>
                </a:tc>
                <a:tc>
                  <a:txBody>
                    <a:bodyPr/>
                    <a:lstStyle/>
                    <a:p>
                      <a:pPr algn="r">
                        <a:lnSpc>
                          <a:spcPct val="115000"/>
                        </a:lnSpc>
                        <a:spcAft>
                          <a:spcPts val="0"/>
                        </a:spcAft>
                      </a:pPr>
                      <a:r>
                        <a:rPr lang="fr-FR" sz="900" smtClean="0">
                          <a:effectLst/>
                        </a:rPr>
                        <a:t>Beech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marL="0" algn="r" rtl="0" eaLnBrk="1" latinLnBrk="0" hangingPunct="1">
                        <a:lnSpc>
                          <a:spcPct val="115000"/>
                        </a:lnSpc>
                        <a:spcAft>
                          <a:spcPts val="0"/>
                        </a:spcAft>
                      </a:pPr>
                      <a:r>
                        <a:rPr kumimoji="0" lang="fr-FR" sz="900" b="1" kern="1200" dirty="0" smtClean="0">
                          <a:solidFill>
                            <a:schemeClr val="tx1"/>
                          </a:solidFill>
                          <a:effectLst/>
                          <a:latin typeface="+mn-lt"/>
                          <a:ea typeface="+mn-ea"/>
                          <a:cs typeface="+mn-cs"/>
                        </a:rPr>
                        <a:t>&gt;250</a:t>
                      </a:r>
                      <a:endParaRPr kumimoji="0" lang="fr-FR" sz="900" b="1"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dirty="0" smtClean="0">
                          <a:solidFill>
                            <a:schemeClr val="tx1"/>
                          </a:solidFill>
                          <a:effectLst/>
                          <a:latin typeface="+mn-lt"/>
                          <a:ea typeface="+mn-ea"/>
                          <a:cs typeface="+mn-cs"/>
                        </a:rPr>
                        <a:t>65</a:t>
                      </a:r>
                      <a:endParaRPr kumimoji="0" lang="fr-FR" sz="900" kern="1200" dirty="0">
                        <a:solidFill>
                          <a:schemeClr val="tx1"/>
                        </a:solidFill>
                        <a:effectLst/>
                        <a:latin typeface="+mn-lt"/>
                        <a:ea typeface="+mn-ea"/>
                        <a:cs typeface="+mn-cs"/>
                      </a:endParaRPr>
                    </a:p>
                  </a:txBody>
                  <a:tcPr marL="68580" marR="68580" marT="0" marB="0"/>
                </a:tc>
                <a:tc>
                  <a:txBody>
                    <a:bodyPr/>
                    <a:lstStyle/>
                    <a:p>
                      <a:pPr algn="r">
                        <a:lnSpc>
                          <a:spcPct val="115000"/>
                        </a:lnSpc>
                        <a:spcAft>
                          <a:spcPts val="0"/>
                        </a:spcAft>
                      </a:pPr>
                      <a:r>
                        <a:rPr lang="fr-FR" sz="900" smtClean="0">
                          <a:effectLst/>
                        </a:rPr>
                        <a:t>Beech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Lumber</a:t>
                      </a:r>
                      <a:endParaRPr lang="fr-FR" sz="900">
                        <a:solidFill>
                          <a:srgbClr val="365F91"/>
                        </a:solidFill>
                        <a:effectLst/>
                        <a:latin typeface="Calibri"/>
                        <a:ea typeface="Calibri"/>
                        <a:cs typeface="Times New Roman"/>
                      </a:endParaRPr>
                    </a:p>
                  </a:txBody>
                  <a:tcPr marL="68580" marR="68580" marT="0" marB="0"/>
                </a:tc>
              </a:tr>
              <a:tr h="170951">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kumimoji="0" lang="fr-FR" sz="900" b="1" kern="1200" smtClean="0">
                          <a:solidFill>
                            <a:schemeClr val="tx1"/>
                          </a:solidFill>
                          <a:effectLst/>
                          <a:latin typeface="+mn-lt"/>
                          <a:ea typeface="+mn-ea"/>
                          <a:cs typeface="+mn-cs"/>
                        </a:rPr>
                        <a:t>&gt;250</a:t>
                      </a:r>
                      <a:endParaRPr lang="fr-FR" sz="90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a:solidFill>
                            <a:schemeClr val="tx1"/>
                          </a:solidFill>
                          <a:effectLst/>
                          <a:latin typeface="+mn-lt"/>
                          <a:ea typeface="+mn-ea"/>
                          <a:cs typeface="+mn-cs"/>
                        </a:rPr>
                        <a:t>17</a:t>
                      </a:r>
                    </a:p>
                  </a:txBody>
                  <a:tcPr marL="68580" marR="68580" marT="0" marB="0"/>
                </a:tc>
                <a:tc>
                  <a:txBody>
                    <a:bodyPr/>
                    <a:lstStyle/>
                    <a:p>
                      <a:pPr algn="r">
                        <a:lnSpc>
                          <a:spcPct val="115000"/>
                        </a:lnSpc>
                        <a:spcAft>
                          <a:spcPts val="0"/>
                        </a:spcAft>
                      </a:pPr>
                      <a:r>
                        <a:rPr lang="fr-FR" sz="900" smtClean="0">
                          <a:effectLst/>
                        </a:rPr>
                        <a:t>Beech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Firewood</a:t>
                      </a:r>
                      <a:endParaRPr lang="fr-FR" sz="900">
                        <a:solidFill>
                          <a:srgbClr val="365F91"/>
                        </a:solidFill>
                        <a:effectLst/>
                        <a:latin typeface="Calibri"/>
                        <a:ea typeface="Calibri"/>
                        <a:cs typeface="Times New Roman"/>
                      </a:endParaRPr>
                    </a:p>
                  </a:txBody>
                  <a:tcPr marL="68580" marR="68580" marT="0" marB="0"/>
                </a:tc>
              </a:tr>
              <a:tr h="170951">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kumimoji="0" lang="fr-FR" sz="900" b="1" kern="1200" smtClean="0">
                          <a:solidFill>
                            <a:schemeClr val="tx1"/>
                          </a:solidFill>
                          <a:effectLst/>
                          <a:latin typeface="+mn-lt"/>
                          <a:ea typeface="+mn-ea"/>
                          <a:cs typeface="+mn-cs"/>
                        </a:rPr>
                        <a:t>&gt;250</a:t>
                      </a:r>
                      <a:endParaRPr lang="fr-FR" sz="900" smtClean="0">
                        <a:solidFill>
                          <a:srgbClr val="365F91"/>
                        </a:solidFill>
                        <a:effectLst/>
                        <a:latin typeface="Calibri"/>
                        <a:ea typeface="Calibri"/>
                        <a:cs typeface="Times New Roman"/>
                      </a:endParaRPr>
                    </a:p>
                  </a:txBody>
                  <a:tcPr marL="68580" marR="68580" marT="0" marB="0"/>
                </a:tc>
                <a:tc>
                  <a:txBody>
                    <a:bodyPr/>
                    <a:lstStyle/>
                    <a:p>
                      <a:pPr marL="0" algn="r" rtl="0" eaLnBrk="1" latinLnBrk="0" hangingPunct="1">
                        <a:lnSpc>
                          <a:spcPct val="115000"/>
                        </a:lnSpc>
                        <a:spcAft>
                          <a:spcPts val="0"/>
                        </a:spcAft>
                      </a:pPr>
                      <a:r>
                        <a:rPr kumimoji="0" lang="fr-FR" sz="900" kern="1200" dirty="0">
                          <a:solidFill>
                            <a:schemeClr val="tx1"/>
                          </a:solidFill>
                          <a:effectLst/>
                          <a:latin typeface="+mn-lt"/>
                          <a:ea typeface="+mn-ea"/>
                          <a:cs typeface="+mn-cs"/>
                        </a:rPr>
                        <a:t>17</a:t>
                      </a:r>
                    </a:p>
                  </a:txBody>
                  <a:tcPr marL="68580" marR="68580" marT="0" marB="0"/>
                </a:tc>
                <a:tc>
                  <a:txBody>
                    <a:bodyPr/>
                    <a:lstStyle/>
                    <a:p>
                      <a:pPr algn="r">
                        <a:lnSpc>
                          <a:spcPct val="115000"/>
                        </a:lnSpc>
                        <a:spcAft>
                          <a:spcPts val="0"/>
                        </a:spcAft>
                      </a:pPr>
                      <a:r>
                        <a:rPr lang="fr-FR" sz="900" smtClean="0">
                          <a:effectLst/>
                        </a:rPr>
                        <a:t>Oak</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Firewood</a:t>
                      </a:r>
                      <a:endParaRPr lang="fr-FR" sz="900">
                        <a:solidFill>
                          <a:srgbClr val="365F91"/>
                        </a:solidFill>
                        <a:effectLst/>
                        <a:latin typeface="Calibri"/>
                        <a:ea typeface="Calibri"/>
                        <a:cs typeface="Times New Roman"/>
                      </a:endParaRPr>
                    </a:p>
                  </a:txBody>
                  <a:tcPr marL="68580" marR="68580" marT="0" marB="0"/>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883361964"/>
              </p:ext>
            </p:extLst>
          </p:nvPr>
        </p:nvGraphicFramePr>
        <p:xfrm>
          <a:off x="4067944" y="3789040"/>
          <a:ext cx="3048000" cy="1974420"/>
        </p:xfrm>
        <a:graphic>
          <a:graphicData uri="http://schemas.openxmlformats.org/drawingml/2006/table">
            <a:tbl>
              <a:tblPr firstRow="1" firstCol="1" bandRow="1">
                <a:tableStyleId>{9D7B26C5-4107-4FEC-AEDC-1716B250A1EF}</a:tableStyleId>
              </a:tblPr>
              <a:tblGrid>
                <a:gridCol w="762000"/>
                <a:gridCol w="762000"/>
                <a:gridCol w="762000"/>
                <a:gridCol w="762000"/>
              </a:tblGrid>
              <a:tr h="164535">
                <a:tc>
                  <a:txBody>
                    <a:bodyPr/>
                    <a:lstStyle/>
                    <a:p>
                      <a:pPr algn="r">
                        <a:lnSpc>
                          <a:spcPct val="115000"/>
                        </a:lnSpc>
                        <a:spcAft>
                          <a:spcPts val="0"/>
                        </a:spcAft>
                      </a:pPr>
                      <a:r>
                        <a:rPr lang="fr-FR" sz="900" smtClean="0">
                          <a:effectLst/>
                        </a:rPr>
                        <a:t>Girth</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Price (€/m³)</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Species</a:t>
                      </a:r>
                      <a:endParaRPr lang="fr-FR" sz="9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fr-FR" sz="900" smtClean="0">
                          <a:effectLst/>
                        </a:rPr>
                        <a:t>Category</a:t>
                      </a:r>
                      <a:endParaRPr lang="fr-FR" sz="900">
                        <a:solidFill>
                          <a:srgbClr val="365F91"/>
                        </a:solidFill>
                        <a:effectLst/>
                        <a:latin typeface="Calibri"/>
                        <a:ea typeface="Calibri"/>
                        <a:cs typeface="Times New Roman"/>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0-20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dirty="0">
                          <a:solidFill>
                            <a:schemeClr val="tx1"/>
                          </a:solidFill>
                          <a:effectLst/>
                          <a:latin typeface="+mn-lt"/>
                          <a:ea typeface="+mn-ea"/>
                          <a:cs typeface="+mn-cs"/>
                        </a:rPr>
                        <a:t>0</a:t>
                      </a: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20-40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40-60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14</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60-70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34</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70-90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43</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90-120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54</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120-150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60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150-185</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58</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185-200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55</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200-250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54</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r h="164535">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&gt;250</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51</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kumimoji="0" lang="fr-FR" sz="900" kern="1200" smtClean="0">
                          <a:solidFill>
                            <a:schemeClr val="tx1"/>
                          </a:solidFill>
                          <a:effectLst/>
                          <a:latin typeface="+mn-lt"/>
                          <a:ea typeface="+mn-ea"/>
                          <a:cs typeface="+mn-cs"/>
                        </a:rPr>
                        <a:t>Spruce</a:t>
                      </a:r>
                      <a:endParaRPr kumimoji="0" lang="fr-FR" sz="900" kern="1200" dirty="0">
                        <a:solidFill>
                          <a:schemeClr val="tx1"/>
                        </a:solidFill>
                        <a:effectLst/>
                        <a:latin typeface="+mn-lt"/>
                        <a:ea typeface="+mn-ea"/>
                        <a:cs typeface="+mn-cs"/>
                      </a:endParaRPr>
                    </a:p>
                  </a:txBody>
                  <a:tcPr marL="68580" marR="68580" marT="0" marB="0"/>
                </a:tc>
                <a:tc>
                  <a:txBody>
                    <a:bodyPr/>
                    <a:lstStyle/>
                    <a:p>
                      <a:pPr marL="0" algn="r" rtl="0" eaLnBrk="1" latinLnBrk="0" hangingPunct="1">
                        <a:lnSpc>
                          <a:spcPct val="115000"/>
                        </a:lnSpc>
                        <a:spcAft>
                          <a:spcPts val="0"/>
                        </a:spcAft>
                      </a:pPr>
                      <a:r>
                        <a:rPr lang="fr-FR" sz="900" smtClean="0">
                          <a:effectLst/>
                        </a:rPr>
                        <a:t>Lumber</a:t>
                      </a:r>
                      <a:endParaRPr kumimoji="0" lang="fr-FR" sz="900" kern="1200" dirty="0">
                        <a:solidFill>
                          <a:schemeClr val="tx1"/>
                        </a:solidFill>
                        <a:effectLst/>
                        <a:latin typeface="+mn-lt"/>
                        <a:ea typeface="+mn-ea"/>
                        <a:cs typeface="+mn-cs"/>
                      </a:endParaRPr>
                    </a:p>
                  </a:txBody>
                  <a:tcPr marL="68580" marR="68580" marT="0" marB="0"/>
                </a:tc>
              </a:tr>
            </a:tbl>
          </a:graphicData>
        </a:graphic>
      </p:graphicFrame>
      <p:grpSp>
        <p:nvGrpSpPr>
          <p:cNvPr id="13" name="Groupe 12"/>
          <p:cNvGrpSpPr/>
          <p:nvPr/>
        </p:nvGrpSpPr>
        <p:grpSpPr>
          <a:xfrm>
            <a:off x="3851920" y="5893132"/>
            <a:ext cx="383178" cy="272172"/>
            <a:chOff x="3851920" y="5893132"/>
            <a:chExt cx="383178" cy="272172"/>
          </a:xfrm>
        </p:grpSpPr>
        <p:cxnSp>
          <p:nvCxnSpPr>
            <p:cNvPr id="5" name="Connecteur droit avec flèche 4"/>
            <p:cNvCxnSpPr/>
            <p:nvPr/>
          </p:nvCxnSpPr>
          <p:spPr>
            <a:xfrm flipH="1">
              <a:off x="3851920" y="6057292"/>
              <a:ext cx="383177" cy="10801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1" name="Connecteur droit avec flèche 10"/>
            <p:cNvCxnSpPr/>
            <p:nvPr/>
          </p:nvCxnSpPr>
          <p:spPr>
            <a:xfrm flipH="1" flipV="1">
              <a:off x="3851920" y="5893132"/>
              <a:ext cx="383178" cy="1524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63779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6502" cy="17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Uneven-aged broadleaved forests</a:t>
            </a:r>
            <a:endPar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graphicFrame>
        <p:nvGraphicFramePr>
          <p:cNvPr id="19" name="Graphique 18"/>
          <p:cNvGraphicFramePr>
            <a:graphicFrameLocks/>
          </p:cNvGraphicFramePr>
          <p:nvPr>
            <p:extLst>
              <p:ext uri="{D42A27DB-BD31-4B8C-83A1-F6EECF244321}">
                <p14:modId xmlns:p14="http://schemas.microsoft.com/office/powerpoint/2010/main" val="2959600293"/>
              </p:ext>
            </p:extLst>
          </p:nvPr>
        </p:nvGraphicFramePr>
        <p:xfrm>
          <a:off x="4427984" y="321297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aphique 21"/>
          <p:cNvGraphicFramePr>
            <a:graphicFrameLocks/>
          </p:cNvGraphicFramePr>
          <p:nvPr>
            <p:extLst>
              <p:ext uri="{D42A27DB-BD31-4B8C-83A1-F6EECF244321}">
                <p14:modId xmlns:p14="http://schemas.microsoft.com/office/powerpoint/2010/main" val="2226152962"/>
              </p:ext>
            </p:extLst>
          </p:nvPr>
        </p:nvGraphicFramePr>
        <p:xfrm>
          <a:off x="251520" y="3284984"/>
          <a:ext cx="3836606" cy="2664296"/>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Connecteur droit avec flèche 4"/>
          <p:cNvCxnSpPr/>
          <p:nvPr/>
        </p:nvCxnSpPr>
        <p:spPr>
          <a:xfrm flipV="1">
            <a:off x="5004048" y="3789040"/>
            <a:ext cx="3456384" cy="864096"/>
          </a:xfrm>
          <a:prstGeom prst="straightConnector1">
            <a:avLst/>
          </a:prstGeom>
          <a:ln w="38100">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3411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D447A8-DBA6-4AD0-A5EC-73B06DCD1D38}" type="slidenum">
              <a:rPr lang="en-US" smtClean="0"/>
              <a:t>36</a:t>
            </a:fld>
            <a:endParaRPr lang="en-US"/>
          </a:p>
        </p:txBody>
      </p:sp>
      <p:sp>
        <p:nvSpPr>
          <p:cNvPr id="5" name="Titre 1"/>
          <p:cNvSpPr txBox="1">
            <a:spLocks/>
          </p:cNvSpPr>
          <p:nvPr/>
        </p:nvSpPr>
        <p:spPr>
          <a:xfrm>
            <a:off x="142578" y="14847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solidFill>
                  <a:schemeClr val="accent3"/>
                </a:solidFill>
                <a:latin typeface="Consolas" panose="020B0609020204030204" pitchFamily="49" charset="0"/>
                <a:cs typeface="Consolas" panose="020B0609020204030204" pitchFamily="49" charset="0"/>
              </a:rPr>
              <a:t>e</a:t>
            </a:r>
            <a:r>
              <a:rPr lang="en-US" smtClean="0">
                <a:solidFill>
                  <a:schemeClr val="accent3"/>
                </a:solidFill>
                <a:latin typeface="Consolas" panose="020B0609020204030204" pitchFamily="49" charset="0"/>
                <a:cs typeface="Consolas" panose="020B0609020204030204" pitchFamily="49" charset="0"/>
              </a:rPr>
              <a:t>conomics2</a:t>
            </a:r>
            <a:r>
              <a:rPr lang="en-US" smtClean="0">
                <a:solidFill>
                  <a:schemeClr val="accent3"/>
                </a:solidFill>
              </a:rPr>
              <a:t> is : </a:t>
            </a:r>
            <a:endParaRPr lang="en-US">
              <a:solidFill>
                <a:schemeClr val="accent3"/>
              </a:solidFill>
            </a:endParaRPr>
          </a:p>
        </p:txBody>
      </p:sp>
      <p:sp>
        <p:nvSpPr>
          <p:cNvPr id="6" name="ZoneTexte 5"/>
          <p:cNvSpPr txBox="1"/>
          <p:nvPr/>
        </p:nvSpPr>
        <p:spPr>
          <a:xfrm>
            <a:off x="827584" y="2614092"/>
            <a:ext cx="7776863" cy="1754326"/>
          </a:xfrm>
          <a:prstGeom prst="rect">
            <a:avLst/>
          </a:prstGeom>
          <a:noFill/>
        </p:spPr>
        <p:txBody>
          <a:bodyPr wrap="square" rtlCol="0">
            <a:spAutoFit/>
          </a:bodyPr>
          <a:lstStyle/>
          <a:p>
            <a:pPr marL="285750" indent="-285750">
              <a:buFont typeface="Arial" panose="020B0604020202020204" pitchFamily="34" charset="0"/>
              <a:buChar char="•"/>
            </a:pPr>
            <a:r>
              <a:rPr lang="en-US" b="1" smtClean="0">
                <a:solidFill>
                  <a:schemeClr val="bg1"/>
                </a:solidFill>
              </a:rPr>
              <a:t>A  relatively new toolbox that works with Gui and scripts</a:t>
            </a:r>
          </a:p>
          <a:p>
            <a:pPr marL="285750" indent="-285750">
              <a:buFont typeface="Arial" panose="020B0604020202020204" pitchFamily="34" charset="0"/>
              <a:buChar char="•"/>
            </a:pPr>
            <a:r>
              <a:rPr lang="en-US" b="1">
                <a:solidFill>
                  <a:schemeClr val="bg1"/>
                </a:solidFill>
              </a:rPr>
              <a:t>f</a:t>
            </a:r>
            <a:r>
              <a:rPr lang="en-US" b="1" smtClean="0">
                <a:solidFill>
                  <a:schemeClr val="bg1"/>
                </a:solidFill>
              </a:rPr>
              <a:t>lexible</a:t>
            </a:r>
          </a:p>
          <a:p>
            <a:pPr marL="285750" indent="-285750">
              <a:buFont typeface="Arial" panose="020B0604020202020204" pitchFamily="34" charset="0"/>
              <a:buChar char="•"/>
            </a:pPr>
            <a:r>
              <a:rPr lang="en-US" b="1" smtClean="0">
                <a:solidFill>
                  <a:schemeClr val="bg1"/>
                </a:solidFill>
              </a:rPr>
              <a:t>Operational (few bugs remain in the Gui)</a:t>
            </a:r>
          </a:p>
          <a:p>
            <a:pPr marL="285750" indent="-285750">
              <a:buFont typeface="Arial" panose="020B0604020202020204" pitchFamily="34" charset="0"/>
              <a:buChar char="•"/>
            </a:pPr>
            <a:r>
              <a:rPr lang="en-US" b="1" smtClean="0">
                <a:solidFill>
                  <a:schemeClr val="bg1"/>
                </a:solidFill>
              </a:rPr>
              <a:t>Further work remains to use it smartly </a:t>
            </a:r>
          </a:p>
          <a:p>
            <a:pPr marL="742950" lvl="1" indent="-285750">
              <a:buFont typeface="Arial" panose="020B0604020202020204" pitchFamily="34" charset="0"/>
              <a:buChar char="•"/>
            </a:pPr>
            <a:r>
              <a:rPr lang="en-US" b="1" smtClean="0">
                <a:solidFill>
                  <a:schemeClr val="bg1"/>
                </a:solidFill>
              </a:rPr>
              <a:t>designing interesting and comparable scenarios given the data and the models</a:t>
            </a:r>
            <a:endParaRPr lang="en-US" b="1">
              <a:solidFill>
                <a:schemeClr val="bg1"/>
              </a:solidFill>
            </a:endParaRPr>
          </a:p>
        </p:txBody>
      </p:sp>
      <p:sp>
        <p:nvSpPr>
          <p:cNvPr id="7" name="Titre 6"/>
          <p:cNvSpPr>
            <a:spLocks noGrp="1"/>
          </p:cNvSpPr>
          <p:nvPr>
            <p:ph type="title"/>
          </p:nvPr>
        </p:nvSpPr>
        <p:spPr/>
        <p:txBody>
          <a:bodyPr/>
          <a:lstStyle/>
          <a:p>
            <a:r>
              <a:rPr lang="en-US" sz="54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 brief…</a:t>
            </a:r>
            <a:endParaRPr lang="en-US"/>
          </a:p>
        </p:txBody>
      </p:sp>
      <p:sp>
        <p:nvSpPr>
          <p:cNvPr id="8" name="Rectangle 7"/>
          <p:cNvSpPr/>
          <p:nvPr/>
        </p:nvSpPr>
        <p:spPr>
          <a:xfrm rot="21016242">
            <a:off x="3889717" y="4711344"/>
            <a:ext cx="3239156" cy="1138773"/>
          </a:xfrm>
          <a:prstGeom prst="rect">
            <a:avLst/>
          </a:prstGeom>
        </p:spPr>
        <p:txBody>
          <a:bodyPr wrap="none">
            <a:spAutoFit/>
          </a:bodyPr>
          <a:lstStyle/>
          <a:p>
            <a:r>
              <a:rPr lang="en-US" sz="2800" smtClean="0">
                <a:solidFill>
                  <a:schemeClr val="accent6"/>
                </a:solidFill>
                <a:latin typeface="+mj-lt"/>
                <a:cs typeface="Consolas" panose="020B0609020204030204" pitchFamily="49" charset="0"/>
              </a:rPr>
              <a:t>Don’t hesite to try it!</a:t>
            </a:r>
          </a:p>
          <a:p>
            <a:r>
              <a:rPr lang="en-US" sz="2000" smtClean="0">
                <a:solidFill>
                  <a:schemeClr val="accent6"/>
                </a:solidFill>
                <a:latin typeface="+mj-lt"/>
                <a:cs typeface="Consolas" panose="020B0609020204030204" pitchFamily="49" charset="0"/>
              </a:rPr>
              <a:t>Report using it, </a:t>
            </a:r>
            <a:r>
              <a:rPr lang="en-US" sz="2000">
                <a:solidFill>
                  <a:schemeClr val="accent6"/>
                </a:solidFill>
                <a:cs typeface="Consolas" panose="020B0609020204030204" pitchFamily="49" charset="0"/>
              </a:rPr>
              <a:t>improve it…</a:t>
            </a:r>
          </a:p>
          <a:p>
            <a:endParaRPr lang="en-US" sz="2000">
              <a:solidFill>
                <a:schemeClr val="accent6"/>
              </a:solidFill>
              <a:latin typeface="+mj-lt"/>
            </a:endParaRPr>
          </a:p>
        </p:txBody>
      </p:sp>
    </p:spTree>
    <p:extLst>
      <p:ext uri="{BB962C8B-B14F-4D97-AF65-F5344CB8AC3E}">
        <p14:creationId xmlns:p14="http://schemas.microsoft.com/office/powerpoint/2010/main" val="964378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D447A8-DBA6-4AD0-A5EC-73B06DCD1D38}" type="slidenum">
              <a:rPr lang="en-US" smtClean="0"/>
              <a:t>37</a:t>
            </a:fld>
            <a:endParaRPr lang="en-US"/>
          </a:p>
        </p:txBody>
      </p:sp>
      <p:sp>
        <p:nvSpPr>
          <p:cNvPr id="14" name="Rectangle 13"/>
          <p:cNvSpPr/>
          <p:nvPr/>
        </p:nvSpPr>
        <p:spPr>
          <a:xfrm>
            <a:off x="6277230" y="6001845"/>
            <a:ext cx="1370888" cy="523220"/>
          </a:xfrm>
          <a:prstGeom prst="rect">
            <a:avLst/>
          </a:prstGeom>
        </p:spPr>
        <p:txBody>
          <a:bodyPr wrap="none">
            <a:spAutoFit/>
          </a:bodyPr>
          <a:lstStyle/>
          <a:p>
            <a:pPr algn="r"/>
            <a:r>
              <a:rPr lang="fr-BE" sz="1400" b="1" smtClean="0">
                <a:solidFill>
                  <a:srgbClr val="2B8156"/>
                </a:solidFill>
                <a:latin typeface="Arial Narrow" pitchFamily="34" charset="0"/>
              </a:rPr>
              <a:t>Gauthier LIGOT</a:t>
            </a:r>
          </a:p>
          <a:p>
            <a:pPr algn="r"/>
            <a:r>
              <a:rPr lang="fr-BE" sz="1400" b="1" smtClean="0">
                <a:solidFill>
                  <a:srgbClr val="2B8156"/>
                </a:solidFill>
                <a:latin typeface="Arial Narrow" pitchFamily="34" charset="0"/>
              </a:rPr>
              <a:t>gligot@ulg.ac.be</a:t>
            </a:r>
            <a:endParaRPr lang="fr-BE" sz="1400" b="1" dirty="0">
              <a:solidFill>
                <a:srgbClr val="2B8156"/>
              </a:solidFill>
              <a:latin typeface="Arial Narrow" pitchFamily="34" charset="0"/>
            </a:endParaRPr>
          </a:p>
        </p:txBody>
      </p:sp>
      <p:pic>
        <p:nvPicPr>
          <p:cNvPr id="15" name="Picture 2" descr="logo_transp"/>
          <p:cNvPicPr>
            <a:picLocks noChangeAspect="1" noChangeArrowheads="1"/>
          </p:cNvPicPr>
          <p:nvPr/>
        </p:nvPicPr>
        <p:blipFill>
          <a:blip r:embed="rId3" cstate="email"/>
          <a:srcRect/>
          <a:stretch>
            <a:fillRect/>
          </a:stretch>
        </p:blipFill>
        <p:spPr bwMode="auto">
          <a:xfrm>
            <a:off x="7752480" y="5770552"/>
            <a:ext cx="1140000" cy="900000"/>
          </a:xfrm>
          <a:prstGeom prst="rect">
            <a:avLst/>
          </a:prstGeom>
          <a:noFill/>
          <a:ln w="9525">
            <a:noFill/>
            <a:miter lim="800000"/>
            <a:headEnd/>
            <a:tailEnd/>
          </a:ln>
        </p:spPr>
      </p:pic>
      <p:pic>
        <p:nvPicPr>
          <p:cNvPr id="16" name="Image 15" descr="Logo828x160px.pn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14068" y="5364265"/>
            <a:ext cx="3697212" cy="812574"/>
          </a:xfrm>
          <a:prstGeom prst="rect">
            <a:avLst/>
          </a:prstGeom>
        </p:spPr>
      </p:pic>
      <p:pic>
        <p:nvPicPr>
          <p:cNvPr id="8" name="Picture 2" descr="D:\Data_G\3-currentProject\irregularisation\dispoIRRES\1-MontLeSoie\photo\MontLeSoie_20151106_1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 b="-95"/>
          <a:stretch/>
        </p:blipFill>
        <p:spPr bwMode="auto">
          <a:xfrm>
            <a:off x="251520" y="3573016"/>
            <a:ext cx="3744416" cy="2467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D:\Data_G\3-currentProject\irregularisation\dispoIRRES\9-Beschefa\photo\Bechefa-20160609_044528.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835696" y="423477"/>
            <a:ext cx="3516249" cy="2501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52120" y="1750184"/>
            <a:ext cx="3222006" cy="2254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07504" y="145366"/>
            <a:ext cx="711862" cy="369332"/>
          </a:xfrm>
          <a:prstGeom prst="rect">
            <a:avLst/>
          </a:prstGeom>
          <a:noFill/>
        </p:spPr>
        <p:txBody>
          <a:bodyPr wrap="none" rtlCol="0">
            <a:spAutoFit/>
          </a:bodyPr>
          <a:lstStyle/>
          <a:p>
            <a:r>
              <a:rPr lang="en-US" smtClean="0">
                <a:ln w="18415" cmpd="sng">
                  <a:solidFill>
                    <a:schemeClr val="accent5"/>
                  </a:solidFill>
                  <a:prstDash val="solid"/>
                </a:ln>
                <a:solidFill>
                  <a:srgbClr val="FFFFFF"/>
                </a:solidFill>
                <a:effectLst>
                  <a:outerShdw blurRad="63500" dir="3600000" algn="tl" rotWithShape="0">
                    <a:srgbClr val="000000">
                      <a:alpha val="70000"/>
                    </a:srgbClr>
                  </a:outerShdw>
                </a:effectLst>
              </a:rPr>
              <a:t>merci</a:t>
            </a:r>
            <a:endParaRPr lang="en-US">
              <a:ln w="18415" cmpd="sng">
                <a:solidFill>
                  <a:schemeClr val="accent5"/>
                </a:solidFill>
                <a:prstDash val="solid"/>
              </a:ln>
              <a:solidFill>
                <a:schemeClr val="bg1"/>
              </a:solidFill>
            </a:endParaRPr>
          </a:p>
        </p:txBody>
      </p:sp>
      <p:grpSp>
        <p:nvGrpSpPr>
          <p:cNvPr id="12" name="Groupe 11"/>
          <p:cNvGrpSpPr/>
          <p:nvPr/>
        </p:nvGrpSpPr>
        <p:grpSpPr>
          <a:xfrm>
            <a:off x="6964385" y="3140968"/>
            <a:ext cx="798802" cy="649207"/>
            <a:chOff x="215900" y="0"/>
            <a:chExt cx="7620000" cy="5772150"/>
          </a:xfrm>
        </p:grpSpPr>
        <p:pic>
          <p:nvPicPr>
            <p:cNvPr id="13" name="Picture 4" descr="Résultat de recherche d'images pour &quot;economic toolbox&quot;"/>
            <p:cNvPicPr>
              <a:picLocks noChangeAspect="1" noChangeArrowheads="1"/>
            </p:cNvPicPr>
            <p:nvPr/>
          </p:nvPicPr>
          <p:blipFill>
            <a:blip r:embed="rId8"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215900" y="0"/>
              <a:ext cx="7620000" cy="577215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e 16"/>
            <p:cNvGrpSpPr/>
            <p:nvPr/>
          </p:nvGrpSpPr>
          <p:grpSpPr>
            <a:xfrm>
              <a:off x="467544" y="3068960"/>
              <a:ext cx="6377590" cy="2577530"/>
              <a:chOff x="467544" y="3068960"/>
              <a:chExt cx="6377590" cy="2577530"/>
            </a:xfrm>
          </p:grpSpPr>
          <p:pic>
            <p:nvPicPr>
              <p:cNvPr id="18" name="Picture 6" descr="http://capsis.cirad.fr/capsis/_media/wiki/header.png"/>
              <p:cNvPicPr>
                <a:picLocks noChangeAspect="1" noChangeArrowheads="1"/>
              </p:cNvPicPr>
              <p:nvPr/>
            </p:nvPicPr>
            <p:blipFill rotWithShape="1">
              <a:blip r:embed="rId9"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bwMode="auto">
              <a:xfrm>
                <a:off x="2339752" y="3068960"/>
                <a:ext cx="2674585" cy="23295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ésultat de recherche d'images pour &quot;dollar&quot;"/>
              <p:cNvPicPr>
                <a:picLocks noChangeAspect="1" noChangeArrowheads="1"/>
              </p:cNvPicPr>
              <p:nvPr/>
            </p:nvPicPr>
            <p:blipFill rotWithShape="1">
              <a:blip r:embed="rId10" cstate="screen">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rcRect/>
              <a:stretch/>
            </p:blipFill>
            <p:spPr bwMode="auto">
              <a:xfrm>
                <a:off x="5076056" y="3573016"/>
                <a:ext cx="1769078" cy="20734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ésultat de recherche d'images pour &quot;dollar&quot;"/>
              <p:cNvPicPr>
                <a:picLocks noChangeAspect="1" noChangeArrowheads="1"/>
              </p:cNvPicPr>
              <p:nvPr/>
            </p:nvPicPr>
            <p:blipFill rotWithShape="1">
              <a:blip r:embed="rId10" cstate="screen">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rcRect/>
              <a:stretch/>
            </p:blipFill>
            <p:spPr bwMode="auto">
              <a:xfrm>
                <a:off x="467544" y="3573016"/>
                <a:ext cx="1769078" cy="207347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278832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6502" cy="17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Uneven-aged broadleaved forests</a:t>
            </a:r>
            <a:endPar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38</a:t>
            </a:fld>
            <a:endParaRPr lang="en-US"/>
          </a:p>
        </p:txBody>
      </p:sp>
      <p:sp>
        <p:nvSpPr>
          <p:cNvPr id="10" name="Rectangle 9"/>
          <p:cNvSpPr/>
          <p:nvPr/>
        </p:nvSpPr>
        <p:spPr>
          <a:xfrm>
            <a:off x="822322" y="4899386"/>
            <a:ext cx="3347428" cy="815608"/>
          </a:xfrm>
          <a:prstGeom prst="rect">
            <a:avLst/>
          </a:prstGeom>
        </p:spPr>
        <p:txBody>
          <a:bodyPr wrap="square">
            <a:spAutoFit/>
          </a:bodyPr>
          <a:lstStyle/>
          <a:p>
            <a:r>
              <a:rPr lang="fr-BE" sz="1400" smtClean="0">
                <a:latin typeface="Calibri" pitchFamily="34" charset="0"/>
              </a:rPr>
              <a:t>BA: 20,5 </a:t>
            </a:r>
            <a:r>
              <a:rPr lang="fr-BE" sz="1400" dirty="0" smtClean="0">
                <a:latin typeface="Calibri" pitchFamily="34" charset="0"/>
              </a:rPr>
              <a:t>m²/ha</a:t>
            </a:r>
          </a:p>
          <a:p>
            <a:pPr>
              <a:spcBef>
                <a:spcPts val="300"/>
              </a:spcBef>
              <a:tabLst>
                <a:tab pos="985838" algn="l"/>
                <a:tab pos="1797050" algn="l"/>
              </a:tabLst>
            </a:pPr>
            <a:r>
              <a:rPr lang="fr-BE" sz="1400" smtClean="0">
                <a:latin typeface="Calibri" pitchFamily="34" charset="0"/>
              </a:rPr>
              <a:t>BA</a:t>
            </a:r>
            <a:r>
              <a:rPr lang="fr-BE" sz="1400" baseline="-25000" smtClean="0">
                <a:latin typeface="Calibri" pitchFamily="34" charset="0"/>
              </a:rPr>
              <a:t>Hêtre</a:t>
            </a:r>
            <a:r>
              <a:rPr lang="fr-BE" sz="1400" smtClean="0">
                <a:latin typeface="Calibri" pitchFamily="34" charset="0"/>
              </a:rPr>
              <a:t> :    61 %  - mean tree volume : 1,5 </a:t>
            </a:r>
            <a:r>
              <a:rPr lang="fr-BE" sz="1400" dirty="0" smtClean="0">
                <a:latin typeface="Calibri" pitchFamily="34" charset="0"/>
              </a:rPr>
              <a:t>m³</a:t>
            </a:r>
          </a:p>
          <a:p>
            <a:pPr>
              <a:spcBef>
                <a:spcPts val="300"/>
              </a:spcBef>
            </a:pPr>
            <a:r>
              <a:rPr lang="fr-BE" sz="1400">
                <a:latin typeface="Calibri" pitchFamily="34" charset="0"/>
              </a:rPr>
              <a:t>B</a:t>
            </a:r>
            <a:r>
              <a:rPr lang="fr-BE" sz="1400" smtClean="0">
                <a:latin typeface="Calibri" pitchFamily="34" charset="0"/>
              </a:rPr>
              <a:t>A</a:t>
            </a:r>
            <a:r>
              <a:rPr lang="fr-BE" sz="1400" baseline="-25000" smtClean="0">
                <a:latin typeface="Calibri" pitchFamily="34" charset="0"/>
              </a:rPr>
              <a:t>Chêne</a:t>
            </a:r>
            <a:r>
              <a:rPr lang="fr-BE" sz="1400" smtClean="0">
                <a:latin typeface="Calibri" pitchFamily="34" charset="0"/>
              </a:rPr>
              <a:t> </a:t>
            </a:r>
            <a:r>
              <a:rPr lang="fr-BE" sz="1400">
                <a:latin typeface="Calibri" pitchFamily="34" charset="0"/>
              </a:rPr>
              <a:t>: </a:t>
            </a:r>
            <a:r>
              <a:rPr lang="fr-BE" sz="1400" smtClean="0">
                <a:latin typeface="Calibri" pitchFamily="34" charset="0"/>
              </a:rPr>
              <a:t>  34 %  - mean </a:t>
            </a:r>
            <a:r>
              <a:rPr lang="fr-BE" sz="1400">
                <a:latin typeface="Calibri" pitchFamily="34" charset="0"/>
              </a:rPr>
              <a:t>tree volume : </a:t>
            </a:r>
            <a:r>
              <a:rPr lang="fr-BE" sz="1400" smtClean="0">
                <a:latin typeface="Calibri" pitchFamily="34" charset="0"/>
              </a:rPr>
              <a:t>2,9 </a:t>
            </a:r>
            <a:r>
              <a:rPr lang="fr-BE" sz="1400" dirty="0" smtClean="0">
                <a:latin typeface="Calibri" pitchFamily="34" charset="0"/>
              </a:rPr>
              <a:t>m³</a:t>
            </a:r>
            <a:endParaRPr lang="fr-BE" sz="1400" dirty="0">
              <a:latin typeface="Calibri" pitchFamily="34" charset="0"/>
            </a:endParaRPr>
          </a:p>
        </p:txBody>
      </p:sp>
      <p:sp>
        <p:nvSpPr>
          <p:cNvPr id="11" name="ZoneTexte 10"/>
          <p:cNvSpPr txBox="1"/>
          <p:nvPr/>
        </p:nvSpPr>
        <p:spPr>
          <a:xfrm>
            <a:off x="1347109" y="2168252"/>
            <a:ext cx="2223173" cy="369332"/>
          </a:xfrm>
          <a:prstGeom prst="rect">
            <a:avLst/>
          </a:prstGeom>
          <a:noFill/>
        </p:spPr>
        <p:txBody>
          <a:bodyPr wrap="none" rtlCol="0">
            <a:spAutoFit/>
          </a:bodyPr>
          <a:lstStyle/>
          <a:p>
            <a:r>
              <a:rPr lang="en-US" smtClean="0">
                <a:solidFill>
                  <a:schemeClr val="accent5"/>
                </a:solidFill>
              </a:rPr>
              <a:t>Initial situation : 2016</a:t>
            </a:r>
            <a:endParaRPr lang="en-US">
              <a:solidFill>
                <a:schemeClr val="accent5"/>
              </a:solidFill>
            </a:endParaRPr>
          </a:p>
        </p:txBody>
      </p:sp>
      <p:sp>
        <p:nvSpPr>
          <p:cNvPr id="13" name="ZoneTexte 12"/>
          <p:cNvSpPr txBox="1"/>
          <p:nvPr/>
        </p:nvSpPr>
        <p:spPr>
          <a:xfrm>
            <a:off x="5507064" y="2177222"/>
            <a:ext cx="2141420" cy="369332"/>
          </a:xfrm>
          <a:prstGeom prst="rect">
            <a:avLst/>
          </a:prstGeom>
          <a:noFill/>
        </p:spPr>
        <p:txBody>
          <a:bodyPr wrap="none" rtlCol="0">
            <a:spAutoFit/>
          </a:bodyPr>
          <a:lstStyle/>
          <a:p>
            <a:r>
              <a:rPr lang="en-US" smtClean="0">
                <a:solidFill>
                  <a:schemeClr val="accent5"/>
                </a:solidFill>
              </a:rPr>
              <a:t>Final situation : 2112</a:t>
            </a:r>
            <a:endParaRPr lang="en-US">
              <a:solidFill>
                <a:schemeClr val="accent5"/>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2591272912"/>
              </p:ext>
            </p:extLst>
          </p:nvPr>
        </p:nvGraphicFramePr>
        <p:xfrm>
          <a:off x="763168" y="2546554"/>
          <a:ext cx="4076943" cy="223265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037838" y="4899386"/>
            <a:ext cx="3347428" cy="815608"/>
          </a:xfrm>
          <a:prstGeom prst="rect">
            <a:avLst/>
          </a:prstGeom>
        </p:spPr>
        <p:txBody>
          <a:bodyPr wrap="square">
            <a:spAutoFit/>
          </a:bodyPr>
          <a:lstStyle/>
          <a:p>
            <a:r>
              <a:rPr lang="fr-BE" sz="1400" smtClean="0">
                <a:latin typeface="Calibri" pitchFamily="34" charset="0"/>
              </a:rPr>
              <a:t>BA : 20,4 </a:t>
            </a:r>
            <a:r>
              <a:rPr lang="fr-BE" sz="1400" dirty="0" smtClean="0">
                <a:latin typeface="Calibri" pitchFamily="34" charset="0"/>
              </a:rPr>
              <a:t>m²/ha</a:t>
            </a:r>
          </a:p>
          <a:p>
            <a:pPr>
              <a:spcBef>
                <a:spcPts val="300"/>
              </a:spcBef>
              <a:tabLst>
                <a:tab pos="985838" algn="l"/>
                <a:tab pos="1797050" algn="l"/>
              </a:tabLst>
            </a:pPr>
            <a:r>
              <a:rPr lang="fr-BE" sz="1400">
                <a:latin typeface="Calibri" pitchFamily="34" charset="0"/>
              </a:rPr>
              <a:t>B</a:t>
            </a:r>
            <a:r>
              <a:rPr lang="fr-BE" sz="1400" smtClean="0">
                <a:latin typeface="Calibri" pitchFamily="34" charset="0"/>
              </a:rPr>
              <a:t>A</a:t>
            </a:r>
            <a:r>
              <a:rPr lang="fr-BE" sz="1400" baseline="-25000" smtClean="0">
                <a:latin typeface="Calibri" pitchFamily="34" charset="0"/>
              </a:rPr>
              <a:t>Hêtre</a:t>
            </a:r>
            <a:r>
              <a:rPr lang="fr-BE" sz="1400" smtClean="0">
                <a:latin typeface="Calibri" pitchFamily="34" charset="0"/>
              </a:rPr>
              <a:t> :  62 %	</a:t>
            </a:r>
            <a:r>
              <a:rPr lang="fr-BE" sz="1400">
                <a:latin typeface="Calibri" pitchFamily="34" charset="0"/>
              </a:rPr>
              <a:t> </a:t>
            </a:r>
            <a:r>
              <a:rPr lang="fr-BE" sz="1400" smtClean="0">
                <a:latin typeface="Calibri" pitchFamily="34" charset="0"/>
              </a:rPr>
              <a:t> - mean </a:t>
            </a:r>
            <a:r>
              <a:rPr lang="fr-BE" sz="1400">
                <a:latin typeface="Calibri" pitchFamily="34" charset="0"/>
              </a:rPr>
              <a:t>tree volume : </a:t>
            </a:r>
            <a:r>
              <a:rPr lang="fr-BE" sz="1400" smtClean="0">
                <a:latin typeface="Calibri" pitchFamily="34" charset="0"/>
              </a:rPr>
              <a:t>1,3 </a:t>
            </a:r>
            <a:r>
              <a:rPr lang="fr-BE" sz="1400" dirty="0" smtClean="0">
                <a:latin typeface="Calibri" pitchFamily="34" charset="0"/>
              </a:rPr>
              <a:t>m³</a:t>
            </a:r>
          </a:p>
          <a:p>
            <a:pPr>
              <a:spcBef>
                <a:spcPts val="300"/>
              </a:spcBef>
            </a:pPr>
            <a:r>
              <a:rPr lang="fr-BE" sz="1400">
                <a:latin typeface="Calibri" pitchFamily="34" charset="0"/>
              </a:rPr>
              <a:t>B</a:t>
            </a:r>
            <a:r>
              <a:rPr lang="fr-BE" sz="1400" smtClean="0">
                <a:latin typeface="Calibri" pitchFamily="34" charset="0"/>
              </a:rPr>
              <a:t>A</a:t>
            </a:r>
            <a:r>
              <a:rPr lang="fr-BE" sz="1400" baseline="-25000" smtClean="0">
                <a:latin typeface="Calibri" pitchFamily="34" charset="0"/>
              </a:rPr>
              <a:t>Chêne</a:t>
            </a:r>
            <a:r>
              <a:rPr lang="fr-BE" sz="1400" smtClean="0">
                <a:latin typeface="Calibri" pitchFamily="34" charset="0"/>
              </a:rPr>
              <a:t> </a:t>
            </a:r>
            <a:r>
              <a:rPr lang="fr-BE" sz="1400">
                <a:latin typeface="Calibri" pitchFamily="34" charset="0"/>
              </a:rPr>
              <a:t>: </a:t>
            </a:r>
            <a:r>
              <a:rPr lang="fr-BE" sz="1400" smtClean="0">
                <a:latin typeface="Calibri" pitchFamily="34" charset="0"/>
              </a:rPr>
              <a:t>35 %</a:t>
            </a:r>
            <a:r>
              <a:rPr lang="fr-BE" sz="1400">
                <a:latin typeface="Calibri" pitchFamily="34" charset="0"/>
              </a:rPr>
              <a:t> </a:t>
            </a:r>
            <a:r>
              <a:rPr lang="fr-BE" sz="1400" smtClean="0">
                <a:latin typeface="Calibri" pitchFamily="34" charset="0"/>
              </a:rPr>
              <a:t> - mean </a:t>
            </a:r>
            <a:r>
              <a:rPr lang="fr-BE" sz="1400">
                <a:latin typeface="Calibri" pitchFamily="34" charset="0"/>
              </a:rPr>
              <a:t>tree volume : </a:t>
            </a:r>
            <a:r>
              <a:rPr lang="fr-BE" sz="1400" smtClean="0">
                <a:latin typeface="Calibri" pitchFamily="34" charset="0"/>
              </a:rPr>
              <a:t>5.3 </a:t>
            </a:r>
            <a:r>
              <a:rPr lang="fr-BE" sz="1400" dirty="0" smtClean="0">
                <a:latin typeface="Calibri" pitchFamily="34" charset="0"/>
              </a:rPr>
              <a:t>m³</a:t>
            </a:r>
            <a:endParaRPr lang="fr-BE" sz="1400" dirty="0">
              <a:latin typeface="Calibri" pitchFamily="34" charset="0"/>
            </a:endParaRPr>
          </a:p>
        </p:txBody>
      </p:sp>
      <p:sp>
        <p:nvSpPr>
          <p:cNvPr id="16" name="Rectangle 15"/>
          <p:cNvSpPr/>
          <p:nvPr/>
        </p:nvSpPr>
        <p:spPr>
          <a:xfrm>
            <a:off x="4222746" y="2361888"/>
            <a:ext cx="658135" cy="1852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Graphique 16"/>
          <p:cNvGraphicFramePr>
            <a:graphicFrameLocks/>
          </p:cNvGraphicFramePr>
          <p:nvPr>
            <p:extLst>
              <p:ext uri="{D42A27DB-BD31-4B8C-83A1-F6EECF244321}">
                <p14:modId xmlns:p14="http://schemas.microsoft.com/office/powerpoint/2010/main" val="4202060860"/>
              </p:ext>
            </p:extLst>
          </p:nvPr>
        </p:nvGraphicFramePr>
        <p:xfrm>
          <a:off x="4368351" y="2537584"/>
          <a:ext cx="4111887" cy="2306239"/>
        </p:xfrm>
        <a:graphic>
          <a:graphicData uri="http://schemas.openxmlformats.org/drawingml/2006/chart">
            <c:chart xmlns:c="http://schemas.openxmlformats.org/drawingml/2006/chart" xmlns:r="http://schemas.openxmlformats.org/officeDocument/2006/relationships" r:id="rId5"/>
          </a:graphicData>
        </a:graphic>
      </p:graphicFrame>
      <p:sp>
        <p:nvSpPr>
          <p:cNvPr id="4" name="ZoneTexte 3"/>
          <p:cNvSpPr txBox="1"/>
          <p:nvPr/>
        </p:nvSpPr>
        <p:spPr>
          <a:xfrm>
            <a:off x="7894860" y="3113286"/>
            <a:ext cx="720080" cy="230832"/>
          </a:xfrm>
          <a:prstGeom prst="rect">
            <a:avLst/>
          </a:prstGeom>
          <a:solidFill>
            <a:schemeClr val="bg1"/>
          </a:solidFill>
        </p:spPr>
        <p:txBody>
          <a:bodyPr wrap="square" rtlCol="0">
            <a:spAutoFit/>
          </a:bodyPr>
          <a:lstStyle/>
          <a:p>
            <a:r>
              <a:rPr lang="en-US" sz="900" smtClean="0"/>
              <a:t>hornbeam</a:t>
            </a:r>
            <a:endParaRPr lang="en-US" sz="900"/>
          </a:p>
        </p:txBody>
      </p:sp>
      <p:sp>
        <p:nvSpPr>
          <p:cNvPr id="18" name="ZoneTexte 17"/>
          <p:cNvSpPr txBox="1"/>
          <p:nvPr/>
        </p:nvSpPr>
        <p:spPr>
          <a:xfrm>
            <a:off x="7894860" y="3344118"/>
            <a:ext cx="720080" cy="230832"/>
          </a:xfrm>
          <a:prstGeom prst="rect">
            <a:avLst/>
          </a:prstGeom>
          <a:solidFill>
            <a:schemeClr val="bg1"/>
          </a:solidFill>
        </p:spPr>
        <p:txBody>
          <a:bodyPr wrap="square" rtlCol="0">
            <a:spAutoFit/>
          </a:bodyPr>
          <a:lstStyle/>
          <a:p>
            <a:r>
              <a:rPr lang="en-US" sz="900" smtClean="0"/>
              <a:t>birch</a:t>
            </a:r>
            <a:endParaRPr lang="en-US" sz="900"/>
          </a:p>
        </p:txBody>
      </p:sp>
      <p:sp>
        <p:nvSpPr>
          <p:cNvPr id="19" name="ZoneTexte 18"/>
          <p:cNvSpPr txBox="1"/>
          <p:nvPr/>
        </p:nvSpPr>
        <p:spPr>
          <a:xfrm>
            <a:off x="7894860" y="3574850"/>
            <a:ext cx="720080" cy="230832"/>
          </a:xfrm>
          <a:prstGeom prst="rect">
            <a:avLst/>
          </a:prstGeom>
          <a:solidFill>
            <a:schemeClr val="bg1"/>
          </a:solidFill>
        </p:spPr>
        <p:txBody>
          <a:bodyPr wrap="square" rtlCol="0">
            <a:spAutoFit/>
          </a:bodyPr>
          <a:lstStyle/>
          <a:p>
            <a:r>
              <a:rPr lang="en-US" sz="900" smtClean="0"/>
              <a:t>beech</a:t>
            </a:r>
            <a:endParaRPr lang="en-US" sz="900"/>
          </a:p>
        </p:txBody>
      </p:sp>
      <p:sp>
        <p:nvSpPr>
          <p:cNvPr id="20" name="ZoneTexte 19"/>
          <p:cNvSpPr txBox="1"/>
          <p:nvPr/>
        </p:nvSpPr>
        <p:spPr>
          <a:xfrm>
            <a:off x="7894860" y="3805682"/>
            <a:ext cx="720080" cy="230832"/>
          </a:xfrm>
          <a:prstGeom prst="rect">
            <a:avLst/>
          </a:prstGeom>
          <a:solidFill>
            <a:schemeClr val="bg1"/>
          </a:solidFill>
        </p:spPr>
        <p:txBody>
          <a:bodyPr wrap="square" rtlCol="0">
            <a:spAutoFit/>
          </a:bodyPr>
          <a:lstStyle/>
          <a:p>
            <a:r>
              <a:rPr lang="en-US" sz="900" smtClean="0"/>
              <a:t>spruce</a:t>
            </a:r>
            <a:endParaRPr lang="en-US" sz="900"/>
          </a:p>
        </p:txBody>
      </p:sp>
      <p:sp>
        <p:nvSpPr>
          <p:cNvPr id="21" name="ZoneTexte 20"/>
          <p:cNvSpPr txBox="1"/>
          <p:nvPr/>
        </p:nvSpPr>
        <p:spPr>
          <a:xfrm>
            <a:off x="7894860" y="4036514"/>
            <a:ext cx="720080" cy="230832"/>
          </a:xfrm>
          <a:prstGeom prst="rect">
            <a:avLst/>
          </a:prstGeom>
          <a:solidFill>
            <a:schemeClr val="bg1"/>
          </a:solidFill>
        </p:spPr>
        <p:txBody>
          <a:bodyPr wrap="square" rtlCol="0">
            <a:spAutoFit/>
          </a:bodyPr>
          <a:lstStyle/>
          <a:p>
            <a:r>
              <a:rPr lang="en-US" sz="900" smtClean="0"/>
              <a:t>oak</a:t>
            </a:r>
            <a:endParaRPr lang="en-US" sz="900"/>
          </a:p>
        </p:txBody>
      </p:sp>
    </p:spTree>
    <p:extLst>
      <p:ext uri="{BB962C8B-B14F-4D97-AF65-F5344CB8AC3E}">
        <p14:creationId xmlns:p14="http://schemas.microsoft.com/office/powerpoint/2010/main" val="2346008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86502" cy="179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en-US" b="1" smtClean="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Uneven-aged broadleaved forests</a:t>
            </a:r>
            <a:endParaRPr lang="en-US" b="1">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latin typeface="Consolas" panose="020B0609020204030204" pitchFamily="49" charset="0"/>
              <a:cs typeface="Consolas" panose="020B0609020204030204" pitchFamily="49" charset="0"/>
            </a:endParaRPr>
          </a:p>
        </p:txBody>
      </p:sp>
      <p:graphicFrame>
        <p:nvGraphicFramePr>
          <p:cNvPr id="7" name="Graphique 6"/>
          <p:cNvGraphicFramePr>
            <a:graphicFrameLocks/>
          </p:cNvGraphicFramePr>
          <p:nvPr>
            <p:extLst>
              <p:ext uri="{D42A27DB-BD31-4B8C-83A1-F6EECF244321}">
                <p14:modId xmlns:p14="http://schemas.microsoft.com/office/powerpoint/2010/main" val="3377327498"/>
              </p:ext>
            </p:extLst>
          </p:nvPr>
        </p:nvGraphicFramePr>
        <p:xfrm>
          <a:off x="971600" y="2564904"/>
          <a:ext cx="5991225" cy="3495675"/>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p:cNvSpPr txBox="1"/>
          <p:nvPr/>
        </p:nvSpPr>
        <p:spPr>
          <a:xfrm>
            <a:off x="6889680" y="4684494"/>
            <a:ext cx="1351460" cy="369332"/>
          </a:xfrm>
          <a:prstGeom prst="rect">
            <a:avLst/>
          </a:prstGeom>
          <a:noFill/>
        </p:spPr>
        <p:txBody>
          <a:bodyPr wrap="none" rtlCol="0">
            <a:spAutoFit/>
          </a:bodyPr>
          <a:lstStyle/>
          <a:p>
            <a:r>
              <a:rPr lang="en-US" smtClean="0">
                <a:solidFill>
                  <a:schemeClr val="accent1"/>
                </a:solidFill>
              </a:rPr>
              <a:t>broadleaved</a:t>
            </a:r>
            <a:endParaRPr lang="en-US">
              <a:solidFill>
                <a:schemeClr val="accent1"/>
              </a:solidFill>
            </a:endParaRPr>
          </a:p>
        </p:txBody>
      </p:sp>
      <p:sp>
        <p:nvSpPr>
          <p:cNvPr id="9" name="ZoneTexte 8"/>
          <p:cNvSpPr txBox="1"/>
          <p:nvPr/>
        </p:nvSpPr>
        <p:spPr>
          <a:xfrm>
            <a:off x="6889680" y="3501008"/>
            <a:ext cx="923201" cy="369332"/>
          </a:xfrm>
          <a:prstGeom prst="rect">
            <a:avLst/>
          </a:prstGeom>
          <a:noFill/>
        </p:spPr>
        <p:txBody>
          <a:bodyPr wrap="none" rtlCol="0">
            <a:spAutoFit/>
          </a:bodyPr>
          <a:lstStyle/>
          <a:p>
            <a:r>
              <a:rPr lang="en-US" smtClean="0">
                <a:solidFill>
                  <a:schemeClr val="accent2"/>
                </a:solidFill>
              </a:rPr>
              <a:t>conifers</a:t>
            </a:r>
            <a:endParaRPr lang="en-US">
              <a:solidFill>
                <a:schemeClr val="accent2"/>
              </a:solidFill>
            </a:endParaRPr>
          </a:p>
        </p:txBody>
      </p:sp>
      <p:sp>
        <p:nvSpPr>
          <p:cNvPr id="10" name="ZoneTexte 9"/>
          <p:cNvSpPr txBox="1"/>
          <p:nvPr/>
        </p:nvSpPr>
        <p:spPr>
          <a:xfrm>
            <a:off x="6889680" y="2708920"/>
            <a:ext cx="618824" cy="369332"/>
          </a:xfrm>
          <a:prstGeom prst="rect">
            <a:avLst/>
          </a:prstGeom>
          <a:noFill/>
        </p:spPr>
        <p:txBody>
          <a:bodyPr wrap="none" rtlCol="0">
            <a:spAutoFit/>
          </a:bodyPr>
          <a:lstStyle/>
          <a:p>
            <a:r>
              <a:rPr lang="en-US" smtClean="0">
                <a:solidFill>
                  <a:schemeClr val="accent3"/>
                </a:solidFill>
              </a:rPr>
              <a:t>total</a:t>
            </a:r>
            <a:endParaRPr lang="en-US">
              <a:solidFill>
                <a:schemeClr val="accent3"/>
              </a:solidFill>
            </a:endParaRPr>
          </a:p>
        </p:txBody>
      </p:sp>
    </p:spTree>
    <p:extLst>
      <p:ext uri="{BB962C8B-B14F-4D97-AF65-F5344CB8AC3E}">
        <p14:creationId xmlns:p14="http://schemas.microsoft.com/office/powerpoint/2010/main" val="2431530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solidFill>
                  <a:schemeClr val="accent2"/>
                </a:solidFill>
              </a:rPr>
              <a:t>How to evaluate financial outcomes of silvicultural scenarios?</a:t>
            </a:r>
            <a:endParaRPr lang="en-US">
              <a:solidFill>
                <a:schemeClr val="accent2"/>
              </a:solidFill>
            </a:endParaRPr>
          </a:p>
        </p:txBody>
      </p:sp>
      <p:cxnSp>
        <p:nvCxnSpPr>
          <p:cNvPr id="6" name="Connecteur droit avec flèche 5"/>
          <p:cNvCxnSpPr/>
          <p:nvPr/>
        </p:nvCxnSpPr>
        <p:spPr>
          <a:xfrm>
            <a:off x="1187624" y="2832437"/>
            <a:ext cx="633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7612260" y="2647771"/>
            <a:ext cx="678006" cy="369332"/>
          </a:xfrm>
          <a:prstGeom prst="rect">
            <a:avLst/>
          </a:prstGeom>
          <a:noFill/>
        </p:spPr>
        <p:txBody>
          <a:bodyPr wrap="none" rtlCol="0">
            <a:spAutoFit/>
          </a:bodyPr>
          <a:lstStyle/>
          <a:p>
            <a:r>
              <a:rPr lang="en-US" smtClean="0"/>
              <a:t>years</a:t>
            </a:r>
            <a:endParaRPr lang="en-US"/>
          </a:p>
        </p:txBody>
      </p:sp>
      <p:cxnSp>
        <p:nvCxnSpPr>
          <p:cNvPr id="12" name="Connecteur droit 11"/>
          <p:cNvCxnSpPr/>
          <p:nvPr/>
        </p:nvCxnSpPr>
        <p:spPr>
          <a:xfrm>
            <a:off x="6695872" y="1870578"/>
            <a:ext cx="0" cy="961859"/>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4" name="Connecteur droit 13"/>
          <p:cNvCxnSpPr/>
          <p:nvPr/>
        </p:nvCxnSpPr>
        <p:spPr>
          <a:xfrm>
            <a:off x="2311863" y="2832437"/>
            <a:ext cx="0" cy="621982"/>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2" name="Connecteur droit 21"/>
          <p:cNvCxnSpPr/>
          <p:nvPr/>
        </p:nvCxnSpPr>
        <p:spPr>
          <a:xfrm>
            <a:off x="3103951" y="2832437"/>
            <a:ext cx="0" cy="437316"/>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6" name="Connecteur droit 25"/>
          <p:cNvCxnSpPr/>
          <p:nvPr/>
        </p:nvCxnSpPr>
        <p:spPr>
          <a:xfrm>
            <a:off x="1452982" y="2832437"/>
            <a:ext cx="0" cy="1100619"/>
          </a:xfrm>
          <a:prstGeom prst="line">
            <a:avLst/>
          </a:prstGeom>
          <a:ln w="76200"/>
        </p:spPr>
        <p:style>
          <a:lnRef idx="2">
            <a:schemeClr val="accent2"/>
          </a:lnRef>
          <a:fillRef idx="0">
            <a:schemeClr val="accent2"/>
          </a:fillRef>
          <a:effectRef idx="1">
            <a:schemeClr val="accent2"/>
          </a:effectRef>
          <a:fontRef idx="minor">
            <a:schemeClr val="tx1"/>
          </a:fontRef>
        </p:style>
      </p:cxnSp>
      <p:sp>
        <p:nvSpPr>
          <p:cNvPr id="9" name="ZoneTexte 8"/>
          <p:cNvSpPr txBox="1"/>
          <p:nvPr/>
        </p:nvSpPr>
        <p:spPr>
          <a:xfrm>
            <a:off x="6848405" y="1865047"/>
            <a:ext cx="1351845" cy="461665"/>
          </a:xfrm>
          <a:prstGeom prst="rect">
            <a:avLst/>
          </a:prstGeom>
          <a:noFill/>
        </p:spPr>
        <p:txBody>
          <a:bodyPr wrap="none" rtlCol="0">
            <a:spAutoFit/>
          </a:bodyPr>
          <a:lstStyle/>
          <a:p>
            <a:r>
              <a:rPr lang="en-US" sz="2400" b="1" smtClean="0">
                <a:solidFill>
                  <a:schemeClr val="accent3"/>
                </a:solidFill>
              </a:rPr>
              <a:t>revenues</a:t>
            </a:r>
            <a:endParaRPr lang="en-US" b="1">
              <a:solidFill>
                <a:schemeClr val="accent3"/>
              </a:solidFill>
            </a:endParaRPr>
          </a:p>
        </p:txBody>
      </p:sp>
      <p:sp>
        <p:nvSpPr>
          <p:cNvPr id="15" name="ZoneTexte 14"/>
          <p:cNvSpPr txBox="1"/>
          <p:nvPr/>
        </p:nvSpPr>
        <p:spPr>
          <a:xfrm>
            <a:off x="611560" y="3471391"/>
            <a:ext cx="703911" cy="461665"/>
          </a:xfrm>
          <a:prstGeom prst="rect">
            <a:avLst/>
          </a:prstGeom>
          <a:noFill/>
        </p:spPr>
        <p:txBody>
          <a:bodyPr wrap="none" rtlCol="0">
            <a:spAutoFit/>
          </a:bodyPr>
          <a:lstStyle/>
          <a:p>
            <a:r>
              <a:rPr lang="en-US" sz="2400" b="1" smtClean="0">
                <a:solidFill>
                  <a:schemeClr val="accent2"/>
                </a:solidFill>
              </a:rPr>
              <a:t>cost</a:t>
            </a:r>
            <a:endParaRPr lang="en-US" b="1">
              <a:solidFill>
                <a:schemeClr val="accent2"/>
              </a:solidFill>
            </a:endParaRPr>
          </a:p>
        </p:txBody>
      </p:sp>
      <p:sp>
        <p:nvSpPr>
          <p:cNvPr id="10" name="Rectangle 9"/>
          <p:cNvSpPr/>
          <p:nvPr/>
        </p:nvSpPr>
        <p:spPr>
          <a:xfrm>
            <a:off x="251520" y="980728"/>
            <a:ext cx="8784976"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ZoneTexte 20"/>
              <p:cNvSpPr txBox="1"/>
              <p:nvPr/>
            </p:nvSpPr>
            <p:spPr>
              <a:xfrm>
                <a:off x="1187624" y="4365104"/>
                <a:ext cx="2713243" cy="2049792"/>
              </a:xfrm>
              <a:prstGeom prst="rect">
                <a:avLst/>
              </a:prstGeom>
              <a:noFill/>
              <a:ln>
                <a:solidFill>
                  <a:schemeClr val="bg1">
                    <a:lumMod val="65000"/>
                  </a:schemeClr>
                </a:solidFill>
              </a:ln>
            </p:spPr>
            <p:txBody>
              <a:bodyPr wrap="none" rtlCol="0">
                <a:spAutoFit/>
              </a:bodyPr>
              <a:lstStyle>
                <a:defPPr>
                  <a:defRPr lang="fr-FR"/>
                </a:defPPr>
                <a:lvl1pPr>
                  <a:defRPr sz="2000"/>
                </a:lvl1pPr>
              </a:lstStyle>
              <a:p>
                <a:r>
                  <a:rPr lang="en-US" smtClean="0"/>
                  <a:t>Net present value , NPV </a:t>
                </a:r>
              </a:p>
              <a:p>
                <a:r>
                  <a:rPr lang="en-US" sz="1600">
                    <a:solidFill>
                      <a:schemeClr val="bg1">
                        <a:lumMod val="50000"/>
                      </a:schemeClr>
                    </a:solidFill>
                  </a:rPr>
                  <a:t>Bénéfice actualisé simple, BAS</a:t>
                </a:r>
              </a:p>
              <a:p>
                <a:endParaRPr lang="en-US" sz="2400" smtClean="0"/>
              </a:p>
              <a:p>
                <a:pPr/>
                <a14:m>
                  <m:oMathPara xmlns:m="http://schemas.openxmlformats.org/officeDocument/2006/math">
                    <m:oMathParaPr>
                      <m:jc m:val="centerGroup"/>
                    </m:oMathParaPr>
                    <m:oMath xmlns:m="http://schemas.openxmlformats.org/officeDocument/2006/math">
                      <m:nary>
                        <m:naryPr>
                          <m:chr m:val="∑"/>
                          <m:ctrlPr>
                            <a:rPr lang="en-US" sz="2400" i="1">
                              <a:latin typeface="Cambria Math"/>
                            </a:rPr>
                          </m:ctrlPr>
                        </m:naryPr>
                        <m:sub>
                          <m:r>
                            <m:rPr>
                              <m:brk m:alnAt="23"/>
                            </m:rPr>
                            <a:rPr lang="fr-FR" sz="2400" i="1">
                              <a:latin typeface="Cambria Math"/>
                            </a:rPr>
                            <m:t>𝑡</m:t>
                          </m:r>
                          <m:r>
                            <a:rPr lang="fr-FR" sz="2400" i="1">
                              <a:latin typeface="Cambria Math"/>
                            </a:rPr>
                            <m:t>=0</m:t>
                          </m:r>
                        </m:sub>
                        <m:sup>
                          <m:r>
                            <a:rPr lang="fr-FR" sz="2400" b="0" i="1" smtClean="0">
                              <a:latin typeface="Cambria Math"/>
                              <a:ea typeface="Cambria Math"/>
                            </a:rPr>
                            <m:t>𝑡</m:t>
                          </m:r>
                          <m:r>
                            <a:rPr lang="fr-FR" sz="2400" b="0" i="1" smtClean="0">
                              <a:latin typeface="Cambria Math"/>
                              <a:ea typeface="Cambria Math"/>
                            </a:rPr>
                            <m:t>=</m:t>
                          </m:r>
                          <m:r>
                            <a:rPr lang="fr-FR" sz="2400" b="0" i="1" smtClean="0">
                              <a:latin typeface="Cambria Math"/>
                              <a:ea typeface="Cambria Math"/>
                            </a:rPr>
                            <m:t>𝑛</m:t>
                          </m:r>
                        </m:sup>
                        <m:e>
                          <m:f>
                            <m:fPr>
                              <m:ctrlPr>
                                <a:rPr lang="en-US" sz="2400" i="1">
                                  <a:latin typeface="Cambria Math"/>
                                </a:rPr>
                              </m:ctrlPr>
                            </m:fPr>
                            <m:num>
                              <m:r>
                                <a:rPr lang="fr-FR" sz="2400" i="1">
                                  <a:latin typeface="Cambria Math"/>
                                </a:rPr>
                                <m:t>(</m:t>
                              </m:r>
                              <m:sSub>
                                <m:sSubPr>
                                  <m:ctrlPr>
                                    <a:rPr lang="fr-FR" sz="2400" i="1">
                                      <a:solidFill>
                                        <a:schemeClr val="accent3"/>
                                      </a:solidFill>
                                      <a:latin typeface="Cambria Math"/>
                                    </a:rPr>
                                  </m:ctrlPr>
                                </m:sSubPr>
                                <m:e>
                                  <m:r>
                                    <a:rPr lang="fr-FR" sz="2400" i="1">
                                      <a:solidFill>
                                        <a:schemeClr val="accent3"/>
                                      </a:solidFill>
                                      <a:latin typeface="Cambria Math"/>
                                    </a:rPr>
                                    <m:t>𝑅</m:t>
                                  </m:r>
                                </m:e>
                                <m:sub>
                                  <m:r>
                                    <a:rPr lang="fr-FR" sz="2400" i="1">
                                      <a:solidFill>
                                        <a:schemeClr val="accent3"/>
                                      </a:solidFill>
                                      <a:latin typeface="Cambria Math"/>
                                    </a:rPr>
                                    <m:t>𝑡</m:t>
                                  </m:r>
                                </m:sub>
                              </m:sSub>
                              <m:r>
                                <a:rPr lang="fr-FR" sz="2400" i="1">
                                  <a:latin typeface="Cambria Math"/>
                                </a:rPr>
                                <m:t>−</m:t>
                              </m:r>
                              <m:sSub>
                                <m:sSubPr>
                                  <m:ctrlPr>
                                    <a:rPr lang="fr-FR" sz="2400" i="1">
                                      <a:solidFill>
                                        <a:schemeClr val="accent2"/>
                                      </a:solidFill>
                                      <a:latin typeface="Cambria Math"/>
                                    </a:rPr>
                                  </m:ctrlPr>
                                </m:sSubPr>
                                <m:e>
                                  <m:r>
                                    <a:rPr lang="fr-FR" sz="2400" i="1">
                                      <a:solidFill>
                                        <a:schemeClr val="accent2"/>
                                      </a:solidFill>
                                      <a:latin typeface="Cambria Math"/>
                                    </a:rPr>
                                    <m:t>𝐶</m:t>
                                  </m:r>
                                </m:e>
                                <m:sub>
                                  <m:r>
                                    <a:rPr lang="fr-FR" sz="2400" i="1">
                                      <a:solidFill>
                                        <a:schemeClr val="accent2"/>
                                      </a:solidFill>
                                      <a:latin typeface="Cambria Math"/>
                                    </a:rPr>
                                    <m:t>𝑡</m:t>
                                  </m:r>
                                </m:sub>
                              </m:sSub>
                              <m:r>
                                <a:rPr lang="fr-FR" sz="2400" i="1">
                                  <a:latin typeface="Cambria Math"/>
                                </a:rPr>
                                <m:t>)</m:t>
                              </m:r>
                            </m:num>
                            <m:den>
                              <m:sSup>
                                <m:sSupPr>
                                  <m:ctrlPr>
                                    <a:rPr lang="fr-FR" sz="2400" i="1">
                                      <a:latin typeface="Cambria Math"/>
                                    </a:rPr>
                                  </m:ctrlPr>
                                </m:sSupPr>
                                <m:e>
                                  <m:r>
                                    <a:rPr lang="fr-FR" sz="2400" i="1">
                                      <a:latin typeface="Cambria Math"/>
                                    </a:rPr>
                                    <m:t>(1+</m:t>
                                  </m:r>
                                  <m:r>
                                    <a:rPr lang="fr-FR" sz="2400" i="1">
                                      <a:latin typeface="Cambria Math"/>
                                    </a:rPr>
                                    <m:t>𝑟</m:t>
                                  </m:r>
                                  <m:r>
                                    <a:rPr lang="fr-FR" sz="2400" i="1">
                                      <a:latin typeface="Cambria Math"/>
                                    </a:rPr>
                                    <m:t>)</m:t>
                                  </m:r>
                                </m:e>
                                <m:sup>
                                  <m:r>
                                    <a:rPr lang="fr-FR" sz="2400" i="1">
                                      <a:latin typeface="Cambria Math"/>
                                    </a:rPr>
                                    <m:t>𝑡</m:t>
                                  </m:r>
                                </m:sup>
                              </m:sSup>
                            </m:den>
                          </m:f>
                          <m:r>
                            <m:rPr>
                              <m:nor/>
                            </m:rPr>
                            <a:rPr lang="en-US" sz="2400">
                              <a:solidFill>
                                <a:schemeClr val="accent2"/>
                              </a:solidFill>
                            </a:rPr>
                            <m:t> </m:t>
                          </m:r>
                        </m:e>
                      </m:nary>
                    </m:oMath>
                  </m:oMathPara>
                </a14:m>
                <a:endParaRPr lang="en-US" sz="2400"/>
              </a:p>
            </p:txBody>
          </p:sp>
        </mc:Choice>
        <mc:Fallback xmlns="">
          <p:sp>
            <p:nvSpPr>
              <p:cNvPr id="21" name="ZoneTexte 20"/>
              <p:cNvSpPr txBox="1">
                <a:spLocks noRot="1" noChangeAspect="1" noMove="1" noResize="1" noEditPoints="1" noAdjustHandles="1" noChangeArrowheads="1" noChangeShapeType="1" noTextEdit="1"/>
              </p:cNvSpPr>
              <p:nvPr/>
            </p:nvSpPr>
            <p:spPr>
              <a:xfrm>
                <a:off x="1187624" y="4365104"/>
                <a:ext cx="2713243" cy="2049792"/>
              </a:xfrm>
              <a:prstGeom prst="rect">
                <a:avLst/>
              </a:prstGeom>
              <a:blipFill rotWithShape="1">
                <a:blip r:embed="rId3"/>
                <a:stretch>
                  <a:fillRect l="-2237" t="-1183" r="-1119"/>
                </a:stretch>
              </a:blipFill>
              <a:ln>
                <a:solidFill>
                  <a:schemeClr val="bg1">
                    <a:lumMod val="65000"/>
                  </a:schemeClr>
                </a:solidFill>
              </a:ln>
            </p:spPr>
            <p:txBody>
              <a:bodyPr/>
              <a:lstStyle/>
              <a:p>
                <a:r>
                  <a:rPr lang="en-US">
                    <a:noFill/>
                  </a:rPr>
                  <a:t> </a:t>
                </a:r>
              </a:p>
            </p:txBody>
          </p:sp>
        </mc:Fallback>
      </mc:AlternateContent>
      <p:cxnSp>
        <p:nvCxnSpPr>
          <p:cNvPr id="27" name="Connecteur droit 26"/>
          <p:cNvCxnSpPr/>
          <p:nvPr/>
        </p:nvCxnSpPr>
        <p:spPr>
          <a:xfrm flipV="1">
            <a:off x="6479848" y="2351507"/>
            <a:ext cx="432048" cy="14401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6516216" y="2420888"/>
            <a:ext cx="432048" cy="14401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40D447A8-DBA6-4AD0-A5EC-73B06DCD1D38}" type="slidenum">
              <a:rPr lang="en-US" smtClean="0"/>
              <a:t>4</a:t>
            </a:fld>
            <a:endParaRPr lang="en-US"/>
          </a:p>
        </p:txBody>
      </p:sp>
      <p:graphicFrame>
        <p:nvGraphicFramePr>
          <p:cNvPr id="16" name="Tableau 15"/>
          <p:cNvGraphicFramePr>
            <a:graphicFrameLocks noGrp="1"/>
          </p:cNvGraphicFramePr>
          <p:nvPr>
            <p:extLst>
              <p:ext uri="{D42A27DB-BD31-4B8C-83A1-F6EECF244321}">
                <p14:modId xmlns:p14="http://schemas.microsoft.com/office/powerpoint/2010/main" val="3945716517"/>
              </p:ext>
            </p:extLst>
          </p:nvPr>
        </p:nvGraphicFramePr>
        <p:xfrm>
          <a:off x="4355976" y="4365104"/>
          <a:ext cx="4248472" cy="1895089"/>
        </p:xfrm>
        <a:graphic>
          <a:graphicData uri="http://schemas.openxmlformats.org/drawingml/2006/table">
            <a:tbl>
              <a:tblPr firstRow="1" bandRow="1">
                <a:tableStyleId>{93296810-A885-4BE3-A3E7-6D5BEEA58F35}</a:tableStyleId>
              </a:tblPr>
              <a:tblGrid>
                <a:gridCol w="2160240"/>
                <a:gridCol w="2088232"/>
              </a:tblGrid>
              <a:tr h="432049">
                <a:tc>
                  <a:txBody>
                    <a:bodyPr/>
                    <a:lstStyle/>
                    <a:p>
                      <a:pPr algn="ctr"/>
                      <a:r>
                        <a:rPr lang="en-US" sz="2000" smtClean="0"/>
                        <a:t>+</a:t>
                      </a:r>
                      <a:endParaRPr lang="en-US" sz="2000"/>
                    </a:p>
                  </a:txBody>
                  <a:tcPr/>
                </a:tc>
                <a:tc>
                  <a:txBody>
                    <a:bodyPr/>
                    <a:lstStyle/>
                    <a:p>
                      <a:pPr algn="ctr"/>
                      <a:r>
                        <a:rPr lang="en-US" sz="2000" smtClean="0"/>
                        <a:t>-</a:t>
                      </a:r>
                      <a:endParaRPr lang="en-US" sz="2000"/>
                    </a:p>
                  </a:txBody>
                  <a:tcPr/>
                </a:tc>
              </a:tr>
              <a:tr h="851125">
                <a:tc>
                  <a:txBody>
                    <a:bodyPr/>
                    <a:lstStyle/>
                    <a:p>
                      <a:pPr algn="ctr"/>
                      <a:r>
                        <a:rPr lang="en-US" smtClean="0"/>
                        <a:t>Take into account the repartition</a:t>
                      </a:r>
                      <a:r>
                        <a:rPr lang="en-US" baseline="0" smtClean="0"/>
                        <a:t> in time of </a:t>
                      </a:r>
                      <a:r>
                        <a:rPr lang="en-US" smtClean="0"/>
                        <a:t>cash</a:t>
                      </a:r>
                      <a:r>
                        <a:rPr lang="en-US" baseline="0" smtClean="0"/>
                        <a:t> flow values</a:t>
                      </a:r>
                      <a:endParaRPr lang="en-US"/>
                    </a:p>
                  </a:txBody>
                  <a:tcPr/>
                </a:tc>
                <a:tc>
                  <a:txBody>
                    <a:bodyPr/>
                    <a:lstStyle/>
                    <a:p>
                      <a:pPr algn="ctr"/>
                      <a:r>
                        <a:rPr lang="en-US" smtClean="0"/>
                        <a:t>Does not take into account project length, cannot be used to compute</a:t>
                      </a:r>
                      <a:r>
                        <a:rPr lang="en-US" baseline="0" smtClean="0"/>
                        <a:t> forest/land value</a:t>
                      </a:r>
                      <a:endParaRPr lang="en-US" b="1"/>
                    </a:p>
                  </a:txBody>
                  <a:tcPr/>
                </a:tc>
              </a:tr>
            </a:tbl>
          </a:graphicData>
        </a:graphic>
      </p:graphicFrame>
    </p:spTree>
    <p:extLst>
      <p:ext uri="{BB962C8B-B14F-4D97-AF65-F5344CB8AC3E}">
        <p14:creationId xmlns:p14="http://schemas.microsoft.com/office/powerpoint/2010/main" val="8960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9600" y="45128"/>
            <a:ext cx="8426896" cy="793485"/>
          </a:xfrm>
        </p:spPr>
        <p:txBody>
          <a:bodyPr/>
          <a:lstStyle/>
          <a:p>
            <a:r>
              <a:rPr lang="fr-BE" dirty="0" smtClean="0"/>
              <a:t>Evolution de la forêt feuillue</a:t>
            </a:r>
            <a:endParaRPr lang="fr-BE" dirty="0"/>
          </a:p>
        </p:txBody>
      </p:sp>
      <p:sp>
        <p:nvSpPr>
          <p:cNvPr id="5" name="Rectangle 4"/>
          <p:cNvSpPr/>
          <p:nvPr/>
        </p:nvSpPr>
        <p:spPr>
          <a:xfrm>
            <a:off x="122640" y="1195962"/>
            <a:ext cx="8659410" cy="2292935"/>
          </a:xfrm>
          <a:prstGeom prst="rect">
            <a:avLst/>
          </a:prstGeom>
        </p:spPr>
        <p:txBody>
          <a:bodyPr wrap="square">
            <a:spAutoFit/>
          </a:bodyPr>
          <a:lstStyle/>
          <a:p>
            <a:r>
              <a:rPr lang="fr-BE" sz="2000" b="1" dirty="0" smtClean="0">
                <a:latin typeface="Calibri" pitchFamily="34" charset="0"/>
              </a:rPr>
              <a:t>Simulation de l’évolution de la forêt et estimation de la production ligneuse</a:t>
            </a:r>
          </a:p>
          <a:p>
            <a:endParaRPr lang="fr-BE" sz="1000" dirty="0" smtClean="0">
              <a:latin typeface="Calibri" pitchFamily="34" charset="0"/>
            </a:endParaRPr>
          </a:p>
          <a:p>
            <a:r>
              <a:rPr lang="fr-BE" dirty="0" smtClean="0">
                <a:latin typeface="Calibri" pitchFamily="34" charset="0"/>
              </a:rPr>
              <a:t>Données utilisées :</a:t>
            </a:r>
          </a:p>
          <a:p>
            <a:pPr marL="180975" indent="-180975">
              <a:spcBef>
                <a:spcPts val="600"/>
              </a:spcBef>
              <a:buFontTx/>
              <a:buChar char="-"/>
              <a:tabLst>
                <a:tab pos="180975" algn="l"/>
              </a:tabLst>
            </a:pPr>
            <a:r>
              <a:rPr lang="fr-BE" dirty="0" smtClean="0">
                <a:latin typeface="Calibri" pitchFamily="34" charset="0"/>
              </a:rPr>
              <a:t>Estimation de la mortalité  naturelle : elle est considérée comme nulle </a:t>
            </a:r>
            <a:br>
              <a:rPr lang="fr-BE" dirty="0" smtClean="0">
                <a:latin typeface="Calibri" pitchFamily="34" charset="0"/>
              </a:rPr>
            </a:br>
            <a:r>
              <a:rPr lang="fr-BE" dirty="0" smtClean="0">
                <a:latin typeface="Calibri" pitchFamily="34" charset="0"/>
              </a:rPr>
              <a:t>(tous les arbres sont récoltés)</a:t>
            </a:r>
          </a:p>
          <a:p>
            <a:pPr>
              <a:spcBef>
                <a:spcPts val="600"/>
              </a:spcBef>
              <a:tabLst>
                <a:tab pos="180975" algn="l"/>
              </a:tabLst>
            </a:pPr>
            <a:endParaRPr lang="fr-BE" sz="300" dirty="0" smtClean="0">
              <a:latin typeface="Calibri" pitchFamily="34" charset="0"/>
            </a:endParaRPr>
          </a:p>
          <a:p>
            <a:pPr marL="180975" indent="-180975">
              <a:spcBef>
                <a:spcPts val="600"/>
              </a:spcBef>
              <a:buFontTx/>
              <a:buChar char="-"/>
              <a:tabLst>
                <a:tab pos="180975" algn="l"/>
              </a:tabLst>
            </a:pPr>
            <a:r>
              <a:rPr lang="fr-BE" dirty="0" smtClean="0">
                <a:latin typeface="Calibri" pitchFamily="34" charset="0"/>
              </a:rPr>
              <a:t>Définition des éclaircies : utilisation d’un algorithme de sélection des arbres récoltés</a:t>
            </a:r>
          </a:p>
          <a:p>
            <a:pPr>
              <a:spcBef>
                <a:spcPts val="600"/>
              </a:spcBef>
              <a:tabLst>
                <a:tab pos="180975" algn="l"/>
              </a:tabLst>
            </a:pPr>
            <a:endParaRPr lang="fr-BE" dirty="0">
              <a:latin typeface="Calibri" pitchFamily="34" charset="0"/>
            </a:endParaRPr>
          </a:p>
        </p:txBody>
      </p:sp>
      <p:sp>
        <p:nvSpPr>
          <p:cNvPr id="8" name="Rectangle 7"/>
          <p:cNvSpPr/>
          <p:nvPr/>
        </p:nvSpPr>
        <p:spPr>
          <a:xfrm>
            <a:off x="3957289" y="3910207"/>
            <a:ext cx="4958111" cy="1200329"/>
          </a:xfrm>
          <a:prstGeom prst="rect">
            <a:avLst/>
          </a:prstGeom>
        </p:spPr>
        <p:txBody>
          <a:bodyPr wrap="square">
            <a:spAutoFit/>
          </a:bodyPr>
          <a:lstStyle/>
          <a:p>
            <a:pPr marL="180975" indent="-180975">
              <a:buFontTx/>
              <a:buChar char="-"/>
            </a:pPr>
            <a:r>
              <a:rPr lang="fr-BE" dirty="0" smtClean="0">
                <a:latin typeface="Calibri" pitchFamily="34" charset="0"/>
              </a:rPr>
              <a:t>attribution d’un score à chaque arbre</a:t>
            </a:r>
          </a:p>
          <a:p>
            <a:pPr marL="180975" indent="-180975">
              <a:buFontTx/>
              <a:buChar char="-"/>
            </a:pPr>
            <a:r>
              <a:rPr lang="fr-BE" dirty="0" smtClean="0"/>
              <a:t>sélection des arbres à récolter sur </a:t>
            </a:r>
            <a:r>
              <a:rPr lang="fr-BE" smtClean="0"/>
              <a:t>base notamment du </a:t>
            </a:r>
            <a:r>
              <a:rPr lang="fr-BE" dirty="0" smtClean="0"/>
              <a:t>score obtenu, jusqu’à obtention d’une surface terrière cible (18,5 m²/ha)</a:t>
            </a:r>
            <a:endParaRPr lang="fr-BE"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6154" y="3751181"/>
            <a:ext cx="2858080" cy="289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498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solidFill>
                  <a:schemeClr val="tx2"/>
                </a:solidFill>
              </a:rPr>
              <a:t>Making your module compatible </a:t>
            </a:r>
            <a:br>
              <a:rPr lang="en-US" smtClean="0">
                <a:solidFill>
                  <a:schemeClr val="tx2"/>
                </a:solidFill>
              </a:rPr>
            </a:br>
            <a:r>
              <a:rPr lang="en-US" smtClean="0">
                <a:solidFill>
                  <a:schemeClr val="tx2"/>
                </a:solidFill>
              </a:rPr>
              <a:t>with Economics2</a:t>
            </a:r>
            <a:endParaRPr lang="en-US">
              <a:solidFill>
                <a:schemeClr val="tx2"/>
              </a:solidFill>
              <a:latin typeface="Consolas" panose="020B0609020204030204" pitchFamily="49" charset="0"/>
              <a:cs typeface="Consolas" panose="020B0609020204030204" pitchFamily="49" charset="0"/>
            </a:endParaRPr>
          </a:p>
        </p:txBody>
      </p:sp>
      <p:sp>
        <p:nvSpPr>
          <p:cNvPr id="3" name="Espace réservé du contenu 2"/>
          <p:cNvSpPr>
            <a:spLocks noGrp="1"/>
          </p:cNvSpPr>
          <p:nvPr>
            <p:ph idx="1"/>
          </p:nvPr>
        </p:nvSpPr>
        <p:spPr>
          <a:xfrm>
            <a:off x="457200" y="1700808"/>
            <a:ext cx="8229600" cy="4425355"/>
          </a:xfrm>
        </p:spPr>
        <p:txBody>
          <a:bodyPr/>
          <a:lstStyle/>
          <a:p>
            <a:r>
              <a:rPr lang="en-US" sz="2800" smtClean="0">
                <a:solidFill>
                  <a:schemeClr val="accent4"/>
                </a:solidFill>
                <a:latin typeface="Consolas" panose="020B0609020204030204" pitchFamily="49" charset="0"/>
                <a:cs typeface="Consolas" panose="020B0609020204030204" pitchFamily="49" charset="0"/>
              </a:rPr>
              <a:t>XModel</a:t>
            </a:r>
            <a:r>
              <a:rPr lang="en-US" sz="2800" smtClean="0">
                <a:latin typeface="Consolas" panose="020B0609020204030204" pitchFamily="49" charset="0"/>
                <a:cs typeface="Consolas" panose="020B0609020204030204" pitchFamily="49" charset="0"/>
              </a:rPr>
              <a:t>, </a:t>
            </a:r>
            <a:r>
              <a:rPr lang="en-US" sz="2800" smtClean="0">
                <a:solidFill>
                  <a:schemeClr val="accent4"/>
                </a:solidFill>
                <a:latin typeface="Consolas" panose="020B0609020204030204" pitchFamily="49" charset="0"/>
                <a:cs typeface="Consolas" panose="020B0609020204030204" pitchFamily="49" charset="0"/>
              </a:rPr>
              <a:t>XTree</a:t>
            </a:r>
            <a:r>
              <a:rPr lang="en-US" sz="2800" smtClean="0">
                <a:latin typeface="Consolas" panose="020B0609020204030204" pitchFamily="49" charset="0"/>
                <a:cs typeface="Consolas" panose="020B0609020204030204" pitchFamily="49" charset="0"/>
              </a:rPr>
              <a:t>, </a:t>
            </a:r>
            <a:r>
              <a:rPr lang="en-US" sz="2800" smtClean="0">
                <a:solidFill>
                  <a:schemeClr val="accent4"/>
                </a:solidFill>
                <a:latin typeface="Consolas" panose="020B0609020204030204" pitchFamily="49" charset="0"/>
                <a:cs typeface="Consolas" panose="020B0609020204030204" pitchFamily="49" charset="0"/>
              </a:rPr>
              <a:t>XScene</a:t>
            </a:r>
            <a:r>
              <a:rPr lang="en-US" sz="2800" smtClean="0">
                <a:latin typeface="Consolas" panose="020B0609020204030204" pitchFamily="49" charset="0"/>
                <a:cs typeface="Consolas" panose="020B0609020204030204" pitchFamily="49" charset="0"/>
              </a:rPr>
              <a:t> must implement some interfaces</a:t>
            </a:r>
          </a:p>
          <a:p>
            <a:r>
              <a:rPr lang="en-US" sz="2800" smtClean="0">
                <a:solidFill>
                  <a:schemeClr val="accent4"/>
                </a:solidFill>
                <a:latin typeface="Consolas" panose="020B0609020204030204" pitchFamily="49" charset="0"/>
                <a:cs typeface="Consolas" panose="020B0609020204030204" pitchFamily="49" charset="0"/>
              </a:rPr>
              <a:t>XIntervener</a:t>
            </a:r>
            <a:r>
              <a:rPr lang="en-US" sz="2800" smtClean="0">
                <a:latin typeface="Consolas" panose="020B0609020204030204" pitchFamily="49" charset="0"/>
                <a:cs typeface="Consolas" panose="020B0609020204030204" pitchFamily="49" charset="0"/>
              </a:rPr>
              <a:t> can implement an interface</a:t>
            </a:r>
          </a:p>
          <a:p>
            <a:r>
              <a:rPr lang="en-US" sz="2800" smtClean="0">
                <a:latin typeface="Consolas" panose="020B0609020204030204" pitchFamily="49" charset="0"/>
                <a:cs typeface="Consolas" panose="020B0609020204030204" pitchFamily="49" charset="0"/>
              </a:rPr>
              <a:t>Check out the on-line documentation</a:t>
            </a:r>
            <a:endParaRPr lang="en-US" smtClean="0"/>
          </a:p>
          <a:p>
            <a:endParaRPr lang="en-US" smtClean="0"/>
          </a:p>
        </p:txBody>
      </p:sp>
      <p:sp>
        <p:nvSpPr>
          <p:cNvPr id="4" name="Espace réservé du numéro de diapositive 3"/>
          <p:cNvSpPr>
            <a:spLocks noGrp="1"/>
          </p:cNvSpPr>
          <p:nvPr>
            <p:ph type="sldNum" sz="quarter" idx="12"/>
          </p:nvPr>
        </p:nvSpPr>
        <p:spPr/>
        <p:txBody>
          <a:bodyPr/>
          <a:lstStyle/>
          <a:p>
            <a:fld id="{40D447A8-DBA6-4AD0-A5EC-73B06DCD1D38}" type="slidenum">
              <a:rPr lang="en-US" smtClean="0"/>
              <a:t>41</a:t>
            </a:fld>
            <a:endParaRPr lang="en-US"/>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3728" y="4149080"/>
            <a:ext cx="4985886" cy="2561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6441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solidFill>
                  <a:schemeClr val="accent2"/>
                </a:solidFill>
              </a:rPr>
              <a:t>How to evaluate financial outcomes of silvicultural scenarios?</a:t>
            </a:r>
            <a:endParaRPr lang="en-US">
              <a:solidFill>
                <a:schemeClr val="accent2"/>
              </a:solidFill>
            </a:endParaRPr>
          </a:p>
        </p:txBody>
      </p:sp>
      <p:cxnSp>
        <p:nvCxnSpPr>
          <p:cNvPr id="6" name="Connecteur droit avec flèche 5"/>
          <p:cNvCxnSpPr/>
          <p:nvPr/>
        </p:nvCxnSpPr>
        <p:spPr>
          <a:xfrm>
            <a:off x="1187624" y="2832437"/>
            <a:ext cx="633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7612260" y="2647771"/>
            <a:ext cx="678006" cy="369332"/>
          </a:xfrm>
          <a:prstGeom prst="rect">
            <a:avLst/>
          </a:prstGeom>
          <a:noFill/>
        </p:spPr>
        <p:txBody>
          <a:bodyPr wrap="none" rtlCol="0">
            <a:spAutoFit/>
          </a:bodyPr>
          <a:lstStyle/>
          <a:p>
            <a:r>
              <a:rPr lang="en-US" smtClean="0"/>
              <a:t>years</a:t>
            </a:r>
            <a:endParaRPr lang="en-US"/>
          </a:p>
        </p:txBody>
      </p:sp>
      <p:cxnSp>
        <p:nvCxnSpPr>
          <p:cNvPr id="12" name="Connecteur droit 11"/>
          <p:cNvCxnSpPr/>
          <p:nvPr/>
        </p:nvCxnSpPr>
        <p:spPr>
          <a:xfrm>
            <a:off x="6695872" y="1870578"/>
            <a:ext cx="0" cy="961859"/>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4" name="Connecteur droit 13"/>
          <p:cNvCxnSpPr/>
          <p:nvPr/>
        </p:nvCxnSpPr>
        <p:spPr>
          <a:xfrm>
            <a:off x="2311863" y="2832437"/>
            <a:ext cx="0" cy="621982"/>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2" name="Connecteur droit 21"/>
          <p:cNvCxnSpPr/>
          <p:nvPr/>
        </p:nvCxnSpPr>
        <p:spPr>
          <a:xfrm>
            <a:off x="3103951" y="2832437"/>
            <a:ext cx="0" cy="437316"/>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6" name="Connecteur droit 25"/>
          <p:cNvCxnSpPr/>
          <p:nvPr/>
        </p:nvCxnSpPr>
        <p:spPr>
          <a:xfrm>
            <a:off x="1452982" y="2832437"/>
            <a:ext cx="0" cy="1100619"/>
          </a:xfrm>
          <a:prstGeom prst="line">
            <a:avLst/>
          </a:prstGeom>
          <a:ln w="76200"/>
        </p:spPr>
        <p:style>
          <a:lnRef idx="2">
            <a:schemeClr val="accent2"/>
          </a:lnRef>
          <a:fillRef idx="0">
            <a:schemeClr val="accent2"/>
          </a:fillRef>
          <a:effectRef idx="1">
            <a:schemeClr val="accent2"/>
          </a:effectRef>
          <a:fontRef idx="minor">
            <a:schemeClr val="tx1"/>
          </a:fontRef>
        </p:style>
      </p:cxnSp>
      <p:sp>
        <p:nvSpPr>
          <p:cNvPr id="9" name="ZoneTexte 8"/>
          <p:cNvSpPr txBox="1"/>
          <p:nvPr/>
        </p:nvSpPr>
        <p:spPr>
          <a:xfrm>
            <a:off x="6848405" y="1865047"/>
            <a:ext cx="1351845" cy="461665"/>
          </a:xfrm>
          <a:prstGeom prst="rect">
            <a:avLst/>
          </a:prstGeom>
          <a:noFill/>
        </p:spPr>
        <p:txBody>
          <a:bodyPr wrap="none" rtlCol="0">
            <a:spAutoFit/>
          </a:bodyPr>
          <a:lstStyle/>
          <a:p>
            <a:r>
              <a:rPr lang="en-US" sz="2400" b="1" smtClean="0">
                <a:solidFill>
                  <a:schemeClr val="accent3"/>
                </a:solidFill>
              </a:rPr>
              <a:t>revenues</a:t>
            </a:r>
            <a:endParaRPr lang="en-US" b="1">
              <a:solidFill>
                <a:schemeClr val="accent3"/>
              </a:solidFill>
            </a:endParaRPr>
          </a:p>
        </p:txBody>
      </p:sp>
      <p:sp>
        <p:nvSpPr>
          <p:cNvPr id="15" name="ZoneTexte 14"/>
          <p:cNvSpPr txBox="1"/>
          <p:nvPr/>
        </p:nvSpPr>
        <p:spPr>
          <a:xfrm>
            <a:off x="611560" y="3471391"/>
            <a:ext cx="703911" cy="461665"/>
          </a:xfrm>
          <a:prstGeom prst="rect">
            <a:avLst/>
          </a:prstGeom>
          <a:noFill/>
        </p:spPr>
        <p:txBody>
          <a:bodyPr wrap="none" rtlCol="0">
            <a:spAutoFit/>
          </a:bodyPr>
          <a:lstStyle/>
          <a:p>
            <a:r>
              <a:rPr lang="en-US" sz="2400" b="1" smtClean="0">
                <a:solidFill>
                  <a:schemeClr val="accent2"/>
                </a:solidFill>
              </a:rPr>
              <a:t>cost</a:t>
            </a:r>
            <a:endParaRPr lang="en-US" b="1">
              <a:solidFill>
                <a:schemeClr val="accent2"/>
              </a:solidFill>
            </a:endParaRPr>
          </a:p>
        </p:txBody>
      </p:sp>
      <p:sp>
        <p:nvSpPr>
          <p:cNvPr id="10" name="Rectangle 9"/>
          <p:cNvSpPr/>
          <p:nvPr/>
        </p:nvSpPr>
        <p:spPr>
          <a:xfrm>
            <a:off x="251520" y="980728"/>
            <a:ext cx="8784976"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ZoneTexte 20"/>
              <p:cNvSpPr txBox="1"/>
              <p:nvPr/>
            </p:nvSpPr>
            <p:spPr>
              <a:xfrm>
                <a:off x="611560" y="4306292"/>
                <a:ext cx="3812069" cy="1819601"/>
              </a:xfrm>
              <a:prstGeom prst="rect">
                <a:avLst/>
              </a:prstGeom>
              <a:noFill/>
              <a:ln>
                <a:solidFill>
                  <a:schemeClr val="bg1">
                    <a:lumMod val="65000"/>
                  </a:schemeClr>
                </a:solidFill>
              </a:ln>
            </p:spPr>
            <p:txBody>
              <a:bodyPr wrap="none" rtlCol="0">
                <a:spAutoFit/>
              </a:bodyPr>
              <a:lstStyle/>
              <a:p>
                <a:r>
                  <a:rPr lang="en-US" sz="2000" smtClean="0"/>
                  <a:t>Infinite net present value</a:t>
                </a:r>
              </a:p>
              <a:p>
                <a:r>
                  <a:rPr lang="en-US" sz="1600" smtClean="0">
                    <a:solidFill>
                      <a:schemeClr val="bg1">
                        <a:lumMod val="50000"/>
                      </a:schemeClr>
                    </a:solidFill>
                  </a:rPr>
                  <a:t>Bénéfice actualisé à séquence infinie, BASI :</a:t>
                </a:r>
              </a:p>
              <a:p>
                <a:r>
                  <a:rPr lang="en-US" sz="2000" smtClean="0"/>
                  <a:t> </a:t>
                </a:r>
                <a:endParaRPr lang="fr-FR" sz="2000" i="1" smtClean="0">
                  <a:latin typeface="Cambria Math"/>
                </a:endParaRPr>
              </a:p>
              <a:p>
                <a:pPr/>
                <a14:m>
                  <m:oMathPara xmlns:m="http://schemas.openxmlformats.org/officeDocument/2006/math">
                    <m:oMathParaPr>
                      <m:jc m:val="centerGroup"/>
                    </m:oMathParaPr>
                    <m:oMath xmlns:m="http://schemas.openxmlformats.org/officeDocument/2006/math">
                      <m:nary>
                        <m:naryPr>
                          <m:chr m:val="∑"/>
                          <m:ctrlPr>
                            <a:rPr lang="en-US" sz="2000" i="1" smtClean="0">
                              <a:latin typeface="Cambria Math"/>
                            </a:rPr>
                          </m:ctrlPr>
                        </m:naryPr>
                        <m:sub>
                          <m:r>
                            <m:rPr>
                              <m:brk m:alnAt="23"/>
                            </m:rPr>
                            <a:rPr lang="fr-FR" sz="2000" b="0" i="1" smtClean="0">
                              <a:latin typeface="Cambria Math"/>
                            </a:rPr>
                            <m:t>𝑡</m:t>
                          </m:r>
                          <m:r>
                            <a:rPr lang="fr-FR" sz="2000" b="0" i="1" smtClean="0">
                              <a:latin typeface="Cambria Math"/>
                            </a:rPr>
                            <m:t>=0</m:t>
                          </m:r>
                        </m:sub>
                        <m:sup>
                          <m:r>
                            <a:rPr lang="fr-FR" sz="2000" b="0" i="1" smtClean="0">
                              <a:latin typeface="Cambria Math"/>
                              <a:ea typeface="Cambria Math"/>
                            </a:rPr>
                            <m:t>∞</m:t>
                          </m:r>
                        </m:sup>
                        <m:e>
                          <m:f>
                            <m:fPr>
                              <m:ctrlPr>
                                <a:rPr lang="en-US" sz="2000" i="1" smtClean="0">
                                  <a:latin typeface="Cambria Math"/>
                                </a:rPr>
                              </m:ctrlPr>
                            </m:fPr>
                            <m:num>
                              <m:r>
                                <a:rPr lang="fr-FR" sz="2000" b="0" i="1" smtClean="0">
                                  <a:latin typeface="Cambria Math"/>
                                </a:rPr>
                                <m:t>(</m:t>
                              </m:r>
                              <m:sSub>
                                <m:sSubPr>
                                  <m:ctrlPr>
                                    <a:rPr lang="fr-FR" sz="2000" b="0" i="1" smtClean="0">
                                      <a:solidFill>
                                        <a:schemeClr val="accent3"/>
                                      </a:solidFill>
                                      <a:latin typeface="Cambria Math"/>
                                    </a:rPr>
                                  </m:ctrlPr>
                                </m:sSubPr>
                                <m:e>
                                  <m:r>
                                    <a:rPr lang="fr-FR" sz="2000" b="0" i="1" smtClean="0">
                                      <a:solidFill>
                                        <a:schemeClr val="accent3"/>
                                      </a:solidFill>
                                      <a:latin typeface="Cambria Math"/>
                                    </a:rPr>
                                    <m:t>𝑅</m:t>
                                  </m:r>
                                </m:e>
                                <m:sub>
                                  <m:r>
                                    <a:rPr lang="fr-FR" sz="2000" b="0" i="1" smtClean="0">
                                      <a:solidFill>
                                        <a:schemeClr val="accent3"/>
                                      </a:solidFill>
                                      <a:latin typeface="Cambria Math"/>
                                    </a:rPr>
                                    <m:t>𝑡</m:t>
                                  </m:r>
                                </m:sub>
                              </m:sSub>
                              <m:r>
                                <a:rPr lang="fr-FR" sz="2000" b="0" i="1" smtClean="0">
                                  <a:latin typeface="Cambria Math"/>
                                </a:rPr>
                                <m:t>−</m:t>
                              </m:r>
                              <m:sSub>
                                <m:sSubPr>
                                  <m:ctrlPr>
                                    <a:rPr lang="fr-FR" sz="2000" b="0" i="1" smtClean="0">
                                      <a:solidFill>
                                        <a:schemeClr val="accent2"/>
                                      </a:solidFill>
                                      <a:latin typeface="Cambria Math"/>
                                    </a:rPr>
                                  </m:ctrlPr>
                                </m:sSubPr>
                                <m:e>
                                  <m:r>
                                    <a:rPr lang="fr-FR" sz="2000" b="0" i="1" smtClean="0">
                                      <a:solidFill>
                                        <a:schemeClr val="accent2"/>
                                      </a:solidFill>
                                      <a:latin typeface="Cambria Math"/>
                                    </a:rPr>
                                    <m:t>𝐶</m:t>
                                  </m:r>
                                </m:e>
                                <m:sub>
                                  <m:r>
                                    <a:rPr lang="fr-FR" sz="2000" b="0" i="1" smtClean="0">
                                      <a:solidFill>
                                        <a:schemeClr val="accent2"/>
                                      </a:solidFill>
                                      <a:latin typeface="Cambria Math"/>
                                    </a:rPr>
                                    <m:t>𝑡</m:t>
                                  </m:r>
                                </m:sub>
                              </m:sSub>
                              <m:r>
                                <a:rPr lang="fr-FR" sz="2000" b="0" i="1" smtClean="0">
                                  <a:latin typeface="Cambria Math"/>
                                </a:rPr>
                                <m:t>)</m:t>
                              </m:r>
                            </m:num>
                            <m:den>
                              <m:sSup>
                                <m:sSupPr>
                                  <m:ctrlPr>
                                    <a:rPr lang="fr-FR" sz="2000" b="0" i="1" smtClean="0">
                                      <a:latin typeface="Cambria Math"/>
                                    </a:rPr>
                                  </m:ctrlPr>
                                </m:sSupPr>
                                <m:e>
                                  <m:r>
                                    <a:rPr lang="fr-FR" sz="2000" b="0" i="1" smtClean="0">
                                      <a:latin typeface="Cambria Math"/>
                                    </a:rPr>
                                    <m:t>(1+</m:t>
                                  </m:r>
                                  <m:r>
                                    <a:rPr lang="fr-FR" sz="2000" b="0" i="1" smtClean="0">
                                      <a:latin typeface="Cambria Math"/>
                                    </a:rPr>
                                    <m:t>𝑟</m:t>
                                  </m:r>
                                  <m:r>
                                    <a:rPr lang="fr-FR" sz="2000" b="0" i="1" smtClean="0">
                                      <a:latin typeface="Cambria Math"/>
                                    </a:rPr>
                                    <m:t>)</m:t>
                                  </m:r>
                                </m:e>
                                <m:sup>
                                  <m:r>
                                    <a:rPr lang="fr-FR" sz="2000" b="0" i="1" smtClean="0">
                                      <a:latin typeface="Cambria Math"/>
                                    </a:rPr>
                                    <m:t>𝑡</m:t>
                                  </m:r>
                                </m:sup>
                              </m:sSup>
                            </m:den>
                          </m:f>
                          <m:r>
                            <m:rPr>
                              <m:nor/>
                            </m:rPr>
                            <a:rPr lang="en-US" sz="2000">
                              <a:solidFill>
                                <a:schemeClr val="accent2"/>
                              </a:solidFill>
                            </a:rPr>
                            <m:t> </m:t>
                          </m:r>
                        </m:e>
                      </m:nary>
                    </m:oMath>
                  </m:oMathPara>
                </a14:m>
                <a:endParaRPr lang="en-US" sz="2000">
                  <a:solidFill>
                    <a:schemeClr val="accent2"/>
                  </a:solidFill>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611560" y="4306292"/>
                <a:ext cx="3812069" cy="1819601"/>
              </a:xfrm>
              <a:prstGeom prst="rect">
                <a:avLst/>
              </a:prstGeom>
              <a:blipFill rotWithShape="1">
                <a:blip r:embed="rId3"/>
                <a:stretch>
                  <a:fillRect l="-1433" t="-1329"/>
                </a:stretch>
              </a:blipFill>
              <a:ln>
                <a:solidFill>
                  <a:schemeClr val="bg1">
                    <a:lumMod val="65000"/>
                  </a:schemeClr>
                </a:solidFill>
              </a:ln>
            </p:spPr>
            <p:txBody>
              <a:bodyPr/>
              <a:lstStyle/>
              <a:p>
                <a:r>
                  <a:rPr lang="en-US">
                    <a:noFill/>
                  </a:rPr>
                  <a:t> </a:t>
                </a:r>
              </a:p>
            </p:txBody>
          </p:sp>
        </mc:Fallback>
      </mc:AlternateContent>
      <p:cxnSp>
        <p:nvCxnSpPr>
          <p:cNvPr id="27" name="Connecteur droit 26"/>
          <p:cNvCxnSpPr/>
          <p:nvPr/>
        </p:nvCxnSpPr>
        <p:spPr>
          <a:xfrm flipV="1">
            <a:off x="6479848" y="2351507"/>
            <a:ext cx="432048" cy="14401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6516216" y="2420888"/>
            <a:ext cx="432048" cy="14401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ZoneTexte 2"/>
              <p:cNvSpPr txBox="1"/>
              <p:nvPr/>
            </p:nvSpPr>
            <p:spPr>
              <a:xfrm>
                <a:off x="5364088" y="3573016"/>
                <a:ext cx="3168352" cy="2978764"/>
              </a:xfrm>
              <a:prstGeom prst="rect">
                <a:avLst/>
              </a:prstGeom>
              <a:noFill/>
              <a:ln>
                <a:solidFill>
                  <a:schemeClr val="bg1">
                    <a:lumMod val="50000"/>
                  </a:schemeClr>
                </a:solidFill>
              </a:ln>
            </p:spPr>
            <p:txBody>
              <a:bodyPr wrap="square" rtlCol="0">
                <a:spAutoFit/>
              </a:bodyPr>
              <a:lstStyle/>
              <a:p>
                <a:r>
                  <a:rPr lang="en-US" u="sng" smtClean="0"/>
                  <a:t>Particular case:</a:t>
                </a:r>
              </a:p>
              <a:p>
                <a:r>
                  <a:rPr lang="en-US"/>
                  <a:t>t</a:t>
                </a:r>
                <a:r>
                  <a:rPr lang="en-US" baseline="-25000" smtClean="0"/>
                  <a:t>0</a:t>
                </a:r>
                <a:r>
                  <a:rPr lang="en-US" smtClean="0"/>
                  <a:t> : bare land</a:t>
                </a:r>
              </a:p>
              <a:p>
                <a:r>
                  <a:rPr lang="en-US" smtClean="0"/>
                  <a:t>t</a:t>
                </a:r>
                <a:r>
                  <a:rPr lang="en-US" baseline="-25000" smtClean="0"/>
                  <a:t>n</a:t>
                </a:r>
                <a:r>
                  <a:rPr lang="en-US" smtClean="0"/>
                  <a:t> : clear-cut</a:t>
                </a:r>
              </a:p>
              <a:p>
                <a:r>
                  <a:rPr lang="en-US" smtClean="0"/>
                  <a:t>Assuming similar repetitive rotations</a:t>
                </a:r>
              </a:p>
              <a:p>
                <a:endParaRPr lang="en-US" smtClean="0"/>
              </a:p>
              <a:p>
                <a:r>
                  <a:rPr lang="en-US" smtClean="0"/>
                  <a:t>Land expectation value, LEV</a:t>
                </a:r>
              </a:p>
              <a:p>
                <a:r>
                  <a:rPr lang="en-US" sz="1400" smtClean="0">
                    <a:solidFill>
                      <a:schemeClr val="bg1">
                        <a:lumMod val="50000"/>
                      </a:schemeClr>
                    </a:solidFill>
                  </a:rPr>
                  <a:t>Valeur du fonds, Critère de Faustmann</a:t>
                </a:r>
              </a:p>
              <a:p>
                <a:endParaRPr lang="en-US"/>
              </a:p>
              <a:p>
                <a:r>
                  <a:rPr lang="en-US" smtClean="0"/>
                  <a:t>LEV = NPV </a:t>
                </a:r>
                <a14:m>
                  <m:oMath xmlns:m="http://schemas.openxmlformats.org/officeDocument/2006/math">
                    <m:f>
                      <m:fPr>
                        <m:ctrlPr>
                          <a:rPr lang="en-US" i="1" smtClean="0">
                            <a:latin typeface="Cambria Math"/>
                          </a:rPr>
                        </m:ctrlPr>
                      </m:fPr>
                      <m:num>
                        <m:sSup>
                          <m:sSupPr>
                            <m:ctrlPr>
                              <a:rPr lang="en-US" i="1" smtClean="0">
                                <a:latin typeface="Cambria Math"/>
                              </a:rPr>
                            </m:ctrlPr>
                          </m:sSupPr>
                          <m:e>
                            <m:r>
                              <a:rPr lang="fr-FR" b="0" i="1" smtClean="0">
                                <a:latin typeface="Cambria Math"/>
                              </a:rPr>
                              <m:t>(1+</m:t>
                            </m:r>
                            <m:r>
                              <a:rPr lang="fr-FR" b="0" i="1" smtClean="0">
                                <a:latin typeface="Cambria Math"/>
                              </a:rPr>
                              <m:t>𝑟</m:t>
                            </m:r>
                            <m:r>
                              <a:rPr lang="fr-FR" b="0" i="1" smtClean="0">
                                <a:latin typeface="Cambria Math"/>
                              </a:rPr>
                              <m:t>)</m:t>
                            </m:r>
                          </m:e>
                          <m:sup>
                            <m:r>
                              <a:rPr lang="fr-FR" b="0" i="1" smtClean="0">
                                <a:latin typeface="Cambria Math"/>
                              </a:rPr>
                              <m:t>𝑛</m:t>
                            </m:r>
                          </m:sup>
                        </m:sSup>
                      </m:num>
                      <m:den>
                        <m:sSup>
                          <m:sSupPr>
                            <m:ctrlPr>
                              <a:rPr lang="en-US" i="1" smtClean="0">
                                <a:latin typeface="Cambria Math"/>
                              </a:rPr>
                            </m:ctrlPr>
                          </m:sSupPr>
                          <m:e>
                            <m:r>
                              <a:rPr lang="fr-FR" b="0" i="1" smtClean="0">
                                <a:latin typeface="Cambria Math"/>
                              </a:rPr>
                              <m:t>(1+</m:t>
                            </m:r>
                            <m:r>
                              <a:rPr lang="fr-FR" b="0" i="1" smtClean="0">
                                <a:latin typeface="Cambria Math"/>
                              </a:rPr>
                              <m:t>𝑟</m:t>
                            </m:r>
                            <m:r>
                              <a:rPr lang="fr-FR" b="0" i="1" smtClean="0">
                                <a:latin typeface="Cambria Math"/>
                              </a:rPr>
                              <m:t>)</m:t>
                            </m:r>
                          </m:e>
                          <m:sup>
                            <m:r>
                              <a:rPr lang="fr-FR" b="0" i="1" smtClean="0">
                                <a:latin typeface="Cambria Math"/>
                              </a:rPr>
                              <m:t>𝑛</m:t>
                            </m:r>
                          </m:sup>
                        </m:sSup>
                        <m:r>
                          <a:rPr lang="fr-FR" b="0" i="1" smtClean="0">
                            <a:latin typeface="Cambria Math"/>
                          </a:rPr>
                          <m:t>−1</m:t>
                        </m:r>
                      </m:den>
                    </m:f>
                  </m:oMath>
                </a14:m>
                <a:endParaRPr lang="en-US"/>
              </a:p>
            </p:txBody>
          </p:sp>
        </mc:Choice>
        <mc:Fallback xmlns="">
          <p:sp>
            <p:nvSpPr>
              <p:cNvPr id="3" name="ZoneTexte 2"/>
              <p:cNvSpPr txBox="1">
                <a:spLocks noRot="1" noChangeAspect="1" noMove="1" noResize="1" noEditPoints="1" noAdjustHandles="1" noChangeArrowheads="1" noChangeShapeType="1" noTextEdit="1"/>
              </p:cNvSpPr>
              <p:nvPr/>
            </p:nvSpPr>
            <p:spPr>
              <a:xfrm>
                <a:off x="5364088" y="3573016"/>
                <a:ext cx="3168352" cy="2978764"/>
              </a:xfrm>
              <a:prstGeom prst="rect">
                <a:avLst/>
              </a:prstGeom>
              <a:blipFill rotWithShape="1">
                <a:blip r:embed="rId4"/>
                <a:stretch>
                  <a:fillRect l="-1533" t="-815"/>
                </a:stretch>
              </a:blipFill>
              <a:ln>
                <a:solidFill>
                  <a:schemeClr val="bg1">
                    <a:lumMod val="50000"/>
                  </a:schemeClr>
                </a:solidFill>
              </a:ln>
            </p:spPr>
            <p:txBody>
              <a:bodyPr/>
              <a:lstStyle/>
              <a:p>
                <a:r>
                  <a:rPr lang="en-US">
                    <a:noFill/>
                  </a:rPr>
                  <a:t> </a:t>
                </a:r>
              </a:p>
            </p:txBody>
          </p:sp>
        </mc:Fallback>
      </mc:AlternateContent>
      <p:sp>
        <p:nvSpPr>
          <p:cNvPr id="4" name="Espace réservé du numéro de diapositive 3"/>
          <p:cNvSpPr>
            <a:spLocks noGrp="1"/>
          </p:cNvSpPr>
          <p:nvPr>
            <p:ph type="sldNum" sz="quarter" idx="12"/>
          </p:nvPr>
        </p:nvSpPr>
        <p:spPr/>
        <p:txBody>
          <a:bodyPr/>
          <a:lstStyle/>
          <a:p>
            <a:fld id="{40D447A8-DBA6-4AD0-A5EC-73B06DCD1D38}" type="slidenum">
              <a:rPr lang="en-US" smtClean="0"/>
              <a:t>5</a:t>
            </a:fld>
            <a:endParaRPr lang="en-US"/>
          </a:p>
        </p:txBody>
      </p:sp>
    </p:spTree>
    <p:extLst>
      <p:ext uri="{BB962C8B-B14F-4D97-AF65-F5344CB8AC3E}">
        <p14:creationId xmlns:p14="http://schemas.microsoft.com/office/powerpoint/2010/main" val="69517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solidFill>
                  <a:schemeClr val="accent2"/>
                </a:solidFill>
              </a:rPr>
              <a:t>How to evaluate financial outcomes of silvicultural scenarios?</a:t>
            </a:r>
            <a:endParaRPr lang="en-US">
              <a:solidFill>
                <a:schemeClr val="accent2"/>
              </a:solidFill>
            </a:endParaRPr>
          </a:p>
        </p:txBody>
      </p:sp>
      <p:cxnSp>
        <p:nvCxnSpPr>
          <p:cNvPr id="6" name="Connecteur droit avec flèche 5"/>
          <p:cNvCxnSpPr/>
          <p:nvPr/>
        </p:nvCxnSpPr>
        <p:spPr>
          <a:xfrm>
            <a:off x="1187624" y="2832437"/>
            <a:ext cx="633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7612260" y="2647771"/>
            <a:ext cx="678006" cy="369332"/>
          </a:xfrm>
          <a:prstGeom prst="rect">
            <a:avLst/>
          </a:prstGeom>
          <a:noFill/>
        </p:spPr>
        <p:txBody>
          <a:bodyPr wrap="none" rtlCol="0">
            <a:spAutoFit/>
          </a:bodyPr>
          <a:lstStyle/>
          <a:p>
            <a:r>
              <a:rPr lang="en-US" smtClean="0"/>
              <a:t>years</a:t>
            </a:r>
            <a:endParaRPr lang="en-US"/>
          </a:p>
        </p:txBody>
      </p:sp>
      <p:cxnSp>
        <p:nvCxnSpPr>
          <p:cNvPr id="12" name="Connecteur droit 11"/>
          <p:cNvCxnSpPr/>
          <p:nvPr/>
        </p:nvCxnSpPr>
        <p:spPr>
          <a:xfrm>
            <a:off x="6695872" y="1870578"/>
            <a:ext cx="0" cy="961859"/>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4" name="Connecteur droit 13"/>
          <p:cNvCxnSpPr/>
          <p:nvPr/>
        </p:nvCxnSpPr>
        <p:spPr>
          <a:xfrm>
            <a:off x="2311863" y="2832437"/>
            <a:ext cx="0" cy="621982"/>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2" name="Connecteur droit 21"/>
          <p:cNvCxnSpPr/>
          <p:nvPr/>
        </p:nvCxnSpPr>
        <p:spPr>
          <a:xfrm>
            <a:off x="3103951" y="2832437"/>
            <a:ext cx="0" cy="437316"/>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26" name="Connecteur droit 25"/>
          <p:cNvCxnSpPr/>
          <p:nvPr/>
        </p:nvCxnSpPr>
        <p:spPr>
          <a:xfrm>
            <a:off x="1452982" y="2832437"/>
            <a:ext cx="0" cy="1100619"/>
          </a:xfrm>
          <a:prstGeom prst="line">
            <a:avLst/>
          </a:prstGeom>
          <a:ln w="76200"/>
        </p:spPr>
        <p:style>
          <a:lnRef idx="2">
            <a:schemeClr val="accent2"/>
          </a:lnRef>
          <a:fillRef idx="0">
            <a:schemeClr val="accent2"/>
          </a:fillRef>
          <a:effectRef idx="1">
            <a:schemeClr val="accent2"/>
          </a:effectRef>
          <a:fontRef idx="minor">
            <a:schemeClr val="tx1"/>
          </a:fontRef>
        </p:style>
      </p:cxnSp>
      <p:sp>
        <p:nvSpPr>
          <p:cNvPr id="9" name="ZoneTexte 8"/>
          <p:cNvSpPr txBox="1"/>
          <p:nvPr/>
        </p:nvSpPr>
        <p:spPr>
          <a:xfrm>
            <a:off x="6848405" y="1865047"/>
            <a:ext cx="1351845" cy="461665"/>
          </a:xfrm>
          <a:prstGeom prst="rect">
            <a:avLst/>
          </a:prstGeom>
          <a:noFill/>
        </p:spPr>
        <p:txBody>
          <a:bodyPr wrap="none" rtlCol="0">
            <a:spAutoFit/>
          </a:bodyPr>
          <a:lstStyle/>
          <a:p>
            <a:r>
              <a:rPr lang="en-US" sz="2400" b="1" smtClean="0">
                <a:solidFill>
                  <a:schemeClr val="accent3"/>
                </a:solidFill>
              </a:rPr>
              <a:t>revenues</a:t>
            </a:r>
            <a:endParaRPr lang="en-US" b="1">
              <a:solidFill>
                <a:schemeClr val="accent3"/>
              </a:solidFill>
            </a:endParaRPr>
          </a:p>
        </p:txBody>
      </p:sp>
      <p:sp>
        <p:nvSpPr>
          <p:cNvPr id="15" name="ZoneTexte 14"/>
          <p:cNvSpPr txBox="1"/>
          <p:nvPr/>
        </p:nvSpPr>
        <p:spPr>
          <a:xfrm>
            <a:off x="611560" y="3471391"/>
            <a:ext cx="703911" cy="461665"/>
          </a:xfrm>
          <a:prstGeom prst="rect">
            <a:avLst/>
          </a:prstGeom>
          <a:noFill/>
        </p:spPr>
        <p:txBody>
          <a:bodyPr wrap="none" rtlCol="0">
            <a:spAutoFit/>
          </a:bodyPr>
          <a:lstStyle/>
          <a:p>
            <a:r>
              <a:rPr lang="en-US" sz="2400" b="1" smtClean="0">
                <a:solidFill>
                  <a:schemeClr val="accent2"/>
                </a:solidFill>
              </a:rPr>
              <a:t>cost</a:t>
            </a:r>
            <a:endParaRPr lang="en-US" b="1">
              <a:solidFill>
                <a:schemeClr val="accent2"/>
              </a:solidFill>
            </a:endParaRPr>
          </a:p>
        </p:txBody>
      </p:sp>
      <p:sp>
        <p:nvSpPr>
          <p:cNvPr id="10" name="Rectangle 9"/>
          <p:cNvSpPr/>
          <p:nvPr/>
        </p:nvSpPr>
        <p:spPr>
          <a:xfrm>
            <a:off x="251520" y="980728"/>
            <a:ext cx="8784976"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ZoneTexte 20"/>
              <p:cNvSpPr txBox="1"/>
              <p:nvPr/>
            </p:nvSpPr>
            <p:spPr>
              <a:xfrm>
                <a:off x="611560" y="4306292"/>
                <a:ext cx="3812069" cy="1819601"/>
              </a:xfrm>
              <a:prstGeom prst="rect">
                <a:avLst/>
              </a:prstGeom>
              <a:noFill/>
              <a:ln>
                <a:solidFill>
                  <a:schemeClr val="bg1">
                    <a:lumMod val="65000"/>
                  </a:schemeClr>
                </a:solidFill>
              </a:ln>
            </p:spPr>
            <p:txBody>
              <a:bodyPr wrap="none" rtlCol="0">
                <a:spAutoFit/>
              </a:bodyPr>
              <a:lstStyle/>
              <a:p>
                <a:r>
                  <a:rPr lang="en-US" sz="2000" smtClean="0"/>
                  <a:t>Forest expectation value, FEV</a:t>
                </a:r>
              </a:p>
              <a:p>
                <a:r>
                  <a:rPr lang="en-US" sz="1600" smtClean="0">
                    <a:solidFill>
                      <a:schemeClr val="bg1">
                        <a:lumMod val="50000"/>
                      </a:schemeClr>
                    </a:solidFill>
                  </a:rPr>
                  <a:t>Bénéfice actualisé à séquence infinie, BASI :</a:t>
                </a:r>
              </a:p>
              <a:p>
                <a:r>
                  <a:rPr lang="en-US" sz="2000" smtClean="0"/>
                  <a:t> </a:t>
                </a:r>
                <a:endParaRPr lang="fr-FR" sz="2000" i="1" smtClean="0">
                  <a:latin typeface="Cambria Math"/>
                </a:endParaRPr>
              </a:p>
              <a:p>
                <a:pPr/>
                <a14:m>
                  <m:oMathPara xmlns:m="http://schemas.openxmlformats.org/officeDocument/2006/math">
                    <m:oMathParaPr>
                      <m:jc m:val="centerGroup"/>
                    </m:oMathParaPr>
                    <m:oMath xmlns:m="http://schemas.openxmlformats.org/officeDocument/2006/math">
                      <m:nary>
                        <m:naryPr>
                          <m:chr m:val="∑"/>
                          <m:ctrlPr>
                            <a:rPr lang="en-US" sz="2000" i="1" smtClean="0">
                              <a:latin typeface="Cambria Math"/>
                            </a:rPr>
                          </m:ctrlPr>
                        </m:naryPr>
                        <m:sub>
                          <m:r>
                            <m:rPr>
                              <m:brk m:alnAt="23"/>
                            </m:rPr>
                            <a:rPr lang="fr-FR" sz="2000" b="0" i="1" smtClean="0">
                              <a:latin typeface="Cambria Math"/>
                            </a:rPr>
                            <m:t>𝑡</m:t>
                          </m:r>
                          <m:r>
                            <a:rPr lang="fr-FR" sz="2000" b="0" i="1" smtClean="0">
                              <a:latin typeface="Cambria Math"/>
                            </a:rPr>
                            <m:t>=1</m:t>
                          </m:r>
                        </m:sub>
                        <m:sup>
                          <m:r>
                            <a:rPr lang="fr-FR" sz="2000" i="1">
                              <a:latin typeface="Cambria Math"/>
                              <a:ea typeface="Cambria Math"/>
                            </a:rPr>
                            <m:t>∞</m:t>
                          </m:r>
                        </m:sup>
                        <m:e>
                          <m:f>
                            <m:fPr>
                              <m:ctrlPr>
                                <a:rPr lang="en-US" sz="2000" i="1" smtClean="0">
                                  <a:latin typeface="Cambria Math"/>
                                </a:rPr>
                              </m:ctrlPr>
                            </m:fPr>
                            <m:num>
                              <m:r>
                                <a:rPr lang="fr-FR" sz="2000" b="0" i="1" smtClean="0">
                                  <a:latin typeface="Cambria Math"/>
                                </a:rPr>
                                <m:t>(</m:t>
                              </m:r>
                              <m:sSub>
                                <m:sSubPr>
                                  <m:ctrlPr>
                                    <a:rPr lang="fr-FR" sz="2000" b="0" i="1" smtClean="0">
                                      <a:solidFill>
                                        <a:schemeClr val="accent3"/>
                                      </a:solidFill>
                                      <a:latin typeface="Cambria Math"/>
                                    </a:rPr>
                                  </m:ctrlPr>
                                </m:sSubPr>
                                <m:e>
                                  <m:r>
                                    <a:rPr lang="fr-FR" sz="2000" b="0" i="1" smtClean="0">
                                      <a:solidFill>
                                        <a:schemeClr val="accent3"/>
                                      </a:solidFill>
                                      <a:latin typeface="Cambria Math"/>
                                    </a:rPr>
                                    <m:t>𝑅</m:t>
                                  </m:r>
                                </m:e>
                                <m:sub>
                                  <m:r>
                                    <a:rPr lang="fr-FR" sz="2000" b="0" i="1" smtClean="0">
                                      <a:solidFill>
                                        <a:schemeClr val="accent3"/>
                                      </a:solidFill>
                                      <a:latin typeface="Cambria Math"/>
                                    </a:rPr>
                                    <m:t>𝑡</m:t>
                                  </m:r>
                                </m:sub>
                              </m:sSub>
                              <m:r>
                                <a:rPr lang="fr-FR" sz="2000" b="0" i="1" smtClean="0">
                                  <a:latin typeface="Cambria Math"/>
                                </a:rPr>
                                <m:t>−</m:t>
                              </m:r>
                              <m:sSub>
                                <m:sSubPr>
                                  <m:ctrlPr>
                                    <a:rPr lang="fr-FR" sz="2000" b="0" i="1" smtClean="0">
                                      <a:solidFill>
                                        <a:schemeClr val="accent2"/>
                                      </a:solidFill>
                                      <a:latin typeface="Cambria Math"/>
                                    </a:rPr>
                                  </m:ctrlPr>
                                </m:sSubPr>
                                <m:e>
                                  <m:r>
                                    <a:rPr lang="fr-FR" sz="2000" b="0" i="1" smtClean="0">
                                      <a:solidFill>
                                        <a:schemeClr val="accent2"/>
                                      </a:solidFill>
                                      <a:latin typeface="Cambria Math"/>
                                    </a:rPr>
                                    <m:t>𝐶</m:t>
                                  </m:r>
                                </m:e>
                                <m:sub>
                                  <m:r>
                                    <a:rPr lang="fr-FR" sz="2000" b="0" i="1" smtClean="0">
                                      <a:solidFill>
                                        <a:schemeClr val="accent2"/>
                                      </a:solidFill>
                                      <a:latin typeface="Cambria Math"/>
                                    </a:rPr>
                                    <m:t>𝑡</m:t>
                                  </m:r>
                                </m:sub>
                              </m:sSub>
                              <m:r>
                                <a:rPr lang="fr-FR" sz="2000" b="0" i="1" smtClean="0">
                                  <a:latin typeface="Cambria Math"/>
                                </a:rPr>
                                <m:t>)</m:t>
                              </m:r>
                            </m:num>
                            <m:den>
                              <m:sSup>
                                <m:sSupPr>
                                  <m:ctrlPr>
                                    <a:rPr lang="fr-FR" sz="2000" b="0" i="1" smtClean="0">
                                      <a:latin typeface="Cambria Math"/>
                                    </a:rPr>
                                  </m:ctrlPr>
                                </m:sSupPr>
                                <m:e>
                                  <m:r>
                                    <a:rPr lang="fr-FR" sz="2000" b="0" i="1" smtClean="0">
                                      <a:latin typeface="Cambria Math"/>
                                    </a:rPr>
                                    <m:t>(1+</m:t>
                                  </m:r>
                                  <m:r>
                                    <a:rPr lang="fr-FR" sz="2000" b="0" i="1" smtClean="0">
                                      <a:latin typeface="Cambria Math"/>
                                    </a:rPr>
                                    <m:t>𝑟</m:t>
                                  </m:r>
                                  <m:r>
                                    <a:rPr lang="fr-FR" sz="2000" b="0" i="1" smtClean="0">
                                      <a:latin typeface="Cambria Math"/>
                                    </a:rPr>
                                    <m:t>)</m:t>
                                  </m:r>
                                </m:e>
                                <m:sup>
                                  <m:r>
                                    <a:rPr lang="fr-FR" sz="2000" b="0" i="1" smtClean="0">
                                      <a:latin typeface="Cambria Math"/>
                                    </a:rPr>
                                    <m:t>𝑡</m:t>
                                  </m:r>
                                </m:sup>
                              </m:sSup>
                            </m:den>
                          </m:f>
                          <m:r>
                            <m:rPr>
                              <m:nor/>
                            </m:rPr>
                            <a:rPr lang="en-US" sz="2000">
                              <a:solidFill>
                                <a:schemeClr val="accent2"/>
                              </a:solidFill>
                            </a:rPr>
                            <m:t> </m:t>
                          </m:r>
                        </m:e>
                      </m:nary>
                    </m:oMath>
                  </m:oMathPara>
                </a14:m>
                <a:endParaRPr lang="en-US" sz="2000">
                  <a:solidFill>
                    <a:schemeClr val="accent2"/>
                  </a:solidFill>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611560" y="4306292"/>
                <a:ext cx="3812069" cy="1819601"/>
              </a:xfrm>
              <a:prstGeom prst="rect">
                <a:avLst/>
              </a:prstGeom>
              <a:blipFill rotWithShape="1">
                <a:blip r:embed="rId3"/>
                <a:stretch>
                  <a:fillRect l="-1433" t="-1329"/>
                </a:stretch>
              </a:blipFill>
              <a:ln>
                <a:solidFill>
                  <a:schemeClr val="bg1">
                    <a:lumMod val="65000"/>
                  </a:schemeClr>
                </a:solidFill>
              </a:ln>
            </p:spPr>
            <p:txBody>
              <a:bodyPr/>
              <a:lstStyle/>
              <a:p>
                <a:r>
                  <a:rPr lang="en-US">
                    <a:noFill/>
                  </a:rPr>
                  <a:t> </a:t>
                </a:r>
              </a:p>
            </p:txBody>
          </p:sp>
        </mc:Fallback>
      </mc:AlternateContent>
      <p:cxnSp>
        <p:nvCxnSpPr>
          <p:cNvPr id="27" name="Connecteur droit 26"/>
          <p:cNvCxnSpPr/>
          <p:nvPr/>
        </p:nvCxnSpPr>
        <p:spPr>
          <a:xfrm flipV="1">
            <a:off x="6479848" y="2351507"/>
            <a:ext cx="432048" cy="14401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6516216" y="2420888"/>
            <a:ext cx="432048" cy="14401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p:txBody>
          <a:bodyPr/>
          <a:lstStyle/>
          <a:p>
            <a:fld id="{40D447A8-DBA6-4AD0-A5EC-73B06DCD1D38}" type="slidenum">
              <a:rPr lang="en-US" smtClean="0"/>
              <a:t>6</a:t>
            </a:fld>
            <a:endParaRPr lang="en-US"/>
          </a:p>
        </p:txBody>
      </p:sp>
      <p:graphicFrame>
        <p:nvGraphicFramePr>
          <p:cNvPr id="17" name="Tableau 16"/>
          <p:cNvGraphicFramePr>
            <a:graphicFrameLocks noGrp="1"/>
          </p:cNvGraphicFramePr>
          <p:nvPr>
            <p:extLst>
              <p:ext uri="{D42A27DB-BD31-4B8C-83A1-F6EECF244321}">
                <p14:modId xmlns:p14="http://schemas.microsoft.com/office/powerpoint/2010/main" val="3910848911"/>
              </p:ext>
            </p:extLst>
          </p:nvPr>
        </p:nvGraphicFramePr>
        <p:xfrm>
          <a:off x="4724169" y="4306292"/>
          <a:ext cx="4248472" cy="1895089"/>
        </p:xfrm>
        <a:graphic>
          <a:graphicData uri="http://schemas.openxmlformats.org/drawingml/2006/table">
            <a:tbl>
              <a:tblPr firstRow="1" bandRow="1">
                <a:tableStyleId>{93296810-A885-4BE3-A3E7-6D5BEEA58F35}</a:tableStyleId>
              </a:tblPr>
              <a:tblGrid>
                <a:gridCol w="2160240"/>
                <a:gridCol w="2088232"/>
              </a:tblGrid>
              <a:tr h="432049">
                <a:tc>
                  <a:txBody>
                    <a:bodyPr/>
                    <a:lstStyle/>
                    <a:p>
                      <a:pPr algn="ctr"/>
                      <a:r>
                        <a:rPr lang="en-US" sz="2000" smtClean="0"/>
                        <a:t>+</a:t>
                      </a:r>
                      <a:endParaRPr lang="en-US" sz="2000"/>
                    </a:p>
                  </a:txBody>
                  <a:tcPr/>
                </a:tc>
                <a:tc>
                  <a:txBody>
                    <a:bodyPr/>
                    <a:lstStyle/>
                    <a:p>
                      <a:pPr algn="ctr"/>
                      <a:r>
                        <a:rPr lang="en-US" sz="2000" smtClean="0"/>
                        <a:t>-</a:t>
                      </a:r>
                      <a:endParaRPr lang="en-US" sz="2000"/>
                    </a:p>
                  </a:txBody>
                  <a:tcPr/>
                </a:tc>
              </a:tr>
              <a:tr h="851125">
                <a:tc>
                  <a:txBody>
                    <a:bodyPr/>
                    <a:lstStyle/>
                    <a:p>
                      <a:pPr algn="ctr"/>
                      <a:r>
                        <a:rPr lang="en-US" smtClean="0"/>
                        <a:t>very meaningfull</a:t>
                      </a:r>
                    </a:p>
                    <a:p>
                      <a:pPr algn="ctr"/>
                      <a:r>
                        <a:rPr lang="en-US" smtClean="0"/>
                        <a:t>Can be used either to compare scenarios or to estimate forest value</a:t>
                      </a:r>
                      <a:endParaRPr lang="en-US"/>
                    </a:p>
                  </a:txBody>
                  <a:tcPr/>
                </a:tc>
                <a:tc>
                  <a:txBody>
                    <a:bodyPr/>
                    <a:lstStyle/>
                    <a:p>
                      <a:pPr algn="ctr"/>
                      <a:r>
                        <a:rPr lang="en-US" smtClean="0"/>
                        <a:t>Assumptions about future management (can be interpreted as a </a:t>
                      </a:r>
                      <a:r>
                        <a:rPr lang="en-US" baseline="0" smtClean="0"/>
                        <a:t>model)</a:t>
                      </a:r>
                      <a:endParaRPr lang="en-US" b="1"/>
                    </a:p>
                  </a:txBody>
                  <a:tcPr/>
                </a:tc>
              </a:tr>
            </a:tbl>
          </a:graphicData>
        </a:graphic>
      </p:graphicFrame>
    </p:spTree>
    <p:extLst>
      <p:ext uri="{BB962C8B-B14F-4D97-AF65-F5344CB8AC3E}">
        <p14:creationId xmlns:p14="http://schemas.microsoft.com/office/powerpoint/2010/main" val="517526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solidFill>
                  <a:schemeClr val="tx2"/>
                </a:solidFill>
              </a:rPr>
              <a:t>Economic toolboxes in </a:t>
            </a:r>
            <a:r>
              <a:rPr lang="en-US" smtClean="0">
                <a:solidFill>
                  <a:schemeClr val="tx2"/>
                </a:solidFill>
                <a:latin typeface="Consolas" panose="020B0609020204030204" pitchFamily="49" charset="0"/>
                <a:cs typeface="Consolas" panose="020B0609020204030204" pitchFamily="49" charset="0"/>
              </a:rPr>
              <a:t>Capsis4</a:t>
            </a:r>
            <a:endParaRPr lang="en-US">
              <a:solidFill>
                <a:schemeClr val="tx2"/>
              </a:solidFill>
            </a:endParaRPr>
          </a:p>
        </p:txBody>
      </p:sp>
      <p:sp>
        <p:nvSpPr>
          <p:cNvPr id="3" name="Espace réservé du texte 2"/>
          <p:cNvSpPr>
            <a:spLocks noGrp="1"/>
          </p:cNvSpPr>
          <p:nvPr>
            <p:ph type="body" idx="1"/>
          </p:nvPr>
        </p:nvSpPr>
        <p:spPr/>
        <p:txBody>
          <a:bodyPr/>
          <a:lstStyle/>
          <a:p>
            <a:r>
              <a:rPr lang="en-US" smtClean="0"/>
              <a:t>Economics Library</a:t>
            </a:r>
          </a:p>
          <a:p>
            <a:r>
              <a:rPr lang="en-US" smtClean="0"/>
              <a:t>Economics2 Library</a:t>
            </a:r>
          </a:p>
          <a:p>
            <a:r>
              <a:rPr lang="en-US" smtClean="0"/>
              <a:t>Economics module</a:t>
            </a:r>
            <a:endParaRPr lang="en-US"/>
          </a:p>
        </p:txBody>
      </p:sp>
      <p:grpSp>
        <p:nvGrpSpPr>
          <p:cNvPr id="5" name="Groupe 4"/>
          <p:cNvGrpSpPr/>
          <p:nvPr/>
        </p:nvGrpSpPr>
        <p:grpSpPr>
          <a:xfrm>
            <a:off x="4036464" y="691152"/>
            <a:ext cx="4212084" cy="3423270"/>
            <a:chOff x="215900" y="0"/>
            <a:chExt cx="7620000" cy="5772150"/>
          </a:xfrm>
        </p:grpSpPr>
        <p:pic>
          <p:nvPicPr>
            <p:cNvPr id="3076" name="Picture 4" descr="Résultat de recherche d'images pour &quot;economic toolbox&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900" y="0"/>
              <a:ext cx="7620000" cy="57721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467544" y="3068960"/>
              <a:ext cx="6377590" cy="2577530"/>
              <a:chOff x="467544" y="3068960"/>
              <a:chExt cx="6377590" cy="2577530"/>
            </a:xfrm>
          </p:grpSpPr>
          <p:pic>
            <p:nvPicPr>
              <p:cNvPr id="3078" name="Picture 6" descr="http://capsis.cirad.fr/capsis/_media/wiki/header.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39752" y="3068960"/>
                <a:ext cx="2674585" cy="23295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ésultat de recherche d'images pour &quot;dollar&quot;"/>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76056" y="3573016"/>
                <a:ext cx="1769078" cy="2073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ésultat de recherche d'images pour &quot;dollar&quot;"/>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67544" y="3573016"/>
                <a:ext cx="1769078" cy="207347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 name="Espace réservé du numéro de diapositive 5"/>
          <p:cNvSpPr>
            <a:spLocks noGrp="1"/>
          </p:cNvSpPr>
          <p:nvPr>
            <p:ph type="sldNum" sz="quarter" idx="12"/>
          </p:nvPr>
        </p:nvSpPr>
        <p:spPr/>
        <p:txBody>
          <a:bodyPr/>
          <a:lstStyle/>
          <a:p>
            <a:fld id="{40D447A8-DBA6-4AD0-A5EC-73B06DCD1D38}" type="slidenum">
              <a:rPr lang="en-US" smtClean="0"/>
              <a:t>7</a:t>
            </a:fld>
            <a:endParaRPr lang="en-US"/>
          </a:p>
        </p:txBody>
      </p:sp>
    </p:spTree>
    <p:extLst>
      <p:ext uri="{BB962C8B-B14F-4D97-AF65-F5344CB8AC3E}">
        <p14:creationId xmlns:p14="http://schemas.microsoft.com/office/powerpoint/2010/main" val="97090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mtClean="0">
                <a:solidFill>
                  <a:schemeClr val="tx2"/>
                </a:solidFill>
              </a:rPr>
              <a:t>Economic toolboxes in </a:t>
            </a:r>
            <a:r>
              <a:rPr lang="en-US" smtClean="0">
                <a:solidFill>
                  <a:schemeClr val="tx2"/>
                </a:solidFill>
                <a:latin typeface="Consolas" panose="020B0609020204030204" pitchFamily="49" charset="0"/>
                <a:cs typeface="Consolas" panose="020B0609020204030204" pitchFamily="49" charset="0"/>
              </a:rPr>
              <a:t>Capsis4</a:t>
            </a:r>
            <a:endParaRPr lang="en-US">
              <a:solidFill>
                <a:schemeClr val="tx2"/>
              </a:solidFill>
              <a:latin typeface="Consolas" panose="020B0609020204030204" pitchFamily="49" charset="0"/>
              <a:cs typeface="Consolas" panose="020B0609020204030204" pitchFamily="49" charset="0"/>
            </a:endParaRPr>
          </a:p>
        </p:txBody>
      </p:sp>
      <p:sp>
        <p:nvSpPr>
          <p:cNvPr id="3" name="Espace réservé du contenu 2"/>
          <p:cNvSpPr>
            <a:spLocks noGrp="1"/>
          </p:cNvSpPr>
          <p:nvPr>
            <p:ph idx="1"/>
          </p:nvPr>
        </p:nvSpPr>
        <p:spPr>
          <a:xfrm>
            <a:off x="457200" y="1556792"/>
            <a:ext cx="5626968" cy="5184576"/>
          </a:xfrm>
        </p:spPr>
        <p:txBody>
          <a:bodyPr>
            <a:normAutofit/>
          </a:bodyPr>
          <a:lstStyle/>
          <a:p>
            <a:r>
              <a:rPr lang="en-US" sz="2400" smtClean="0"/>
              <a:t>2003 : Economics library </a:t>
            </a:r>
            <a:br>
              <a:rPr lang="en-US" sz="2400" smtClean="0"/>
            </a:br>
            <a:r>
              <a:rPr lang="en-US" sz="1600" smtClean="0"/>
              <a:t>(François de Coligny et Christophe Orazio)</a:t>
            </a:r>
            <a:br>
              <a:rPr lang="en-US" sz="1600" smtClean="0"/>
            </a:br>
            <a:r>
              <a:rPr lang="en-US" sz="2400" smtClean="0"/>
              <a:t>2008 : Update of Economics library </a:t>
            </a:r>
            <a:br>
              <a:rPr lang="en-US" sz="2400" smtClean="0"/>
            </a:br>
            <a:r>
              <a:rPr lang="en-US" sz="1600" smtClean="0"/>
              <a:t>(Olivier Pain)</a:t>
            </a:r>
          </a:p>
          <a:p>
            <a:pPr marL="0" indent="0">
              <a:buNone/>
            </a:pPr>
            <a:endParaRPr lang="en-US" sz="1600" smtClean="0"/>
          </a:p>
          <a:p>
            <a:r>
              <a:rPr lang="en-US" sz="2400" smtClean="0"/>
              <a:t>2013 : new Economics2</a:t>
            </a:r>
            <a:r>
              <a:rPr lang="en-US" sz="2400"/>
              <a:t> library </a:t>
            </a:r>
            <a:r>
              <a:rPr lang="en-US" sz="1800" smtClean="0"/>
              <a:t/>
            </a:r>
            <a:br>
              <a:rPr lang="en-US" sz="1800" smtClean="0"/>
            </a:br>
            <a:r>
              <a:rPr lang="en-US" sz="1600" smtClean="0"/>
              <a:t>(François de Coligny et Gauthier Ligot)</a:t>
            </a:r>
          </a:p>
          <a:p>
            <a:pPr marL="0" indent="0">
              <a:buNone/>
            </a:pPr>
            <a:endParaRPr lang="en-US" sz="2000" smtClean="0"/>
          </a:p>
          <a:p>
            <a:r>
              <a:rPr lang="fr-FR" sz="2400" smtClean="0"/>
              <a:t>2015 : Economics module </a:t>
            </a:r>
            <a:br>
              <a:rPr lang="fr-FR" sz="2400" smtClean="0"/>
            </a:br>
            <a:r>
              <a:rPr lang="fr-FR" sz="1600" smtClean="0"/>
              <a:t>(</a:t>
            </a:r>
            <a:r>
              <a:rPr lang="en-US" sz="1600" smtClean="0"/>
              <a:t>François de Coligny, </a:t>
            </a:r>
            <a:r>
              <a:rPr lang="fr-FR" sz="1600" smtClean="0"/>
              <a:t>Christine Deleuze, Priscilla Cailly)</a:t>
            </a:r>
          </a:p>
          <a:p>
            <a:pPr marL="0" indent="0">
              <a:buNone/>
            </a:pPr>
            <a:endParaRPr lang="fr-FR" sz="1800" smtClean="0"/>
          </a:p>
          <a:p>
            <a:r>
              <a:rPr lang="en-US" sz="2400"/>
              <a:t>Non exhaustive </a:t>
            </a:r>
            <a:r>
              <a:rPr lang="en-US" sz="2400" smtClean="0"/>
              <a:t>list</a:t>
            </a:r>
            <a:endParaRPr lang="en-US"/>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601" y="1556792"/>
            <a:ext cx="300990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40D447A8-DBA6-4AD0-A5EC-73B06DCD1D38}" type="slidenum">
              <a:rPr lang="en-US" smtClean="0"/>
              <a:t>8</a:t>
            </a:fld>
            <a:endParaRPr lang="en-US"/>
          </a:p>
        </p:txBody>
      </p:sp>
    </p:spTree>
    <p:extLst>
      <p:ext uri="{BB962C8B-B14F-4D97-AF65-F5344CB8AC3E}">
        <p14:creationId xmlns:p14="http://schemas.microsoft.com/office/powerpoint/2010/main" val="843295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73593596"/>
              </p:ext>
            </p:extLst>
          </p:nvPr>
        </p:nvGraphicFramePr>
        <p:xfrm>
          <a:off x="251520" y="1412776"/>
          <a:ext cx="8712969" cy="5319505"/>
        </p:xfrm>
        <a:graphic>
          <a:graphicData uri="http://schemas.openxmlformats.org/drawingml/2006/table">
            <a:tbl>
              <a:tblPr firstRow="1" bandRow="1">
                <a:tableStyleId>{21E4AEA4-8DFA-4A89-87EB-49C32662AFE0}</a:tableStyleId>
              </a:tblPr>
              <a:tblGrid>
                <a:gridCol w="1728192"/>
                <a:gridCol w="1512168"/>
                <a:gridCol w="1190565"/>
                <a:gridCol w="1254035"/>
                <a:gridCol w="3028009"/>
              </a:tblGrid>
              <a:tr h="1001520">
                <a:tc>
                  <a:txBody>
                    <a:bodyPr/>
                    <a:lstStyle/>
                    <a:p>
                      <a:endParaRPr lang="en-US" sz="1800" dirty="0"/>
                    </a:p>
                  </a:txBody>
                  <a:tcPr/>
                </a:tc>
                <a:tc>
                  <a:txBody>
                    <a:bodyPr/>
                    <a:lstStyle/>
                    <a:p>
                      <a:r>
                        <a:rPr lang="en-US" sz="1800" smtClean="0"/>
                        <a:t>Work to get your module compatible</a:t>
                      </a:r>
                      <a:endParaRPr lang="en-US" sz="1800" dirty="0"/>
                    </a:p>
                  </a:txBody>
                  <a:tcPr/>
                </a:tc>
                <a:tc>
                  <a:txBody>
                    <a:bodyPr/>
                    <a:lstStyle/>
                    <a:p>
                      <a:r>
                        <a:rPr lang="en-US" sz="1800" smtClean="0"/>
                        <a:t>GUI</a:t>
                      </a:r>
                      <a:endParaRPr lang="en-US" sz="1800" dirty="0"/>
                    </a:p>
                  </a:txBody>
                  <a:tcPr/>
                </a:tc>
                <a:tc>
                  <a:txBody>
                    <a:bodyPr/>
                    <a:lstStyle/>
                    <a:p>
                      <a:r>
                        <a:rPr lang="en-US" sz="1800" smtClean="0"/>
                        <a:t>Tools</a:t>
                      </a:r>
                      <a:r>
                        <a:rPr lang="en-US" sz="1800" baseline="0" smtClean="0"/>
                        <a:t> to compare scenarios</a:t>
                      </a:r>
                      <a:endParaRPr lang="en-US" sz="1800" dirty="0"/>
                    </a:p>
                  </a:txBody>
                  <a:tcPr/>
                </a:tc>
                <a:tc>
                  <a:txBody>
                    <a:bodyPr/>
                    <a:lstStyle/>
                    <a:p>
                      <a:r>
                        <a:rPr lang="en-US" sz="1800" baseline="0" smtClean="0"/>
                        <a:t>Cost and income definition</a:t>
                      </a:r>
                      <a:endParaRPr lang="en-US" sz="1800" dirty="0"/>
                    </a:p>
                  </a:txBody>
                  <a:tcPr/>
                </a:tc>
              </a:tr>
              <a:tr h="744607">
                <a:tc>
                  <a:txBody>
                    <a:bodyPr/>
                    <a:lstStyle/>
                    <a:p>
                      <a:r>
                        <a:rPr lang="en-US" sz="1800" b="1" smtClean="0"/>
                        <a:t>Library</a:t>
                      </a:r>
                    </a:p>
                    <a:p>
                      <a:r>
                        <a:rPr lang="en-US" sz="1800" b="1" baseline="0" smtClean="0"/>
                        <a:t>Economics</a:t>
                      </a:r>
                      <a:endParaRPr lang="en-US" sz="1800" b="1" dirty="0"/>
                    </a:p>
                  </a:txBody>
                  <a:tcPr/>
                </a:tc>
                <a:tc>
                  <a:txBody>
                    <a:bodyPr/>
                    <a:lstStyle/>
                    <a:p>
                      <a:pPr algn="ctr"/>
                      <a:endParaRPr lang="en-US" sz="1800" dirty="0"/>
                    </a:p>
                  </a:txBody>
                  <a:tcPr>
                    <a:solidFill>
                      <a:schemeClr val="accent6">
                        <a:lumMod val="60000"/>
                        <a:lumOff val="40000"/>
                      </a:schemeClr>
                    </a:solidFill>
                  </a:tcPr>
                </a:tc>
                <a:tc>
                  <a:txBody>
                    <a:bodyPr/>
                    <a:lstStyle/>
                    <a:p>
                      <a:pPr algn="ctr"/>
                      <a:endParaRPr lang="en-US" sz="1800" dirty="0"/>
                    </a:p>
                  </a:txBody>
                  <a:tcPr>
                    <a:solidFill>
                      <a:schemeClr val="bg2">
                        <a:lumMod val="75000"/>
                      </a:schemeClr>
                    </a:solidFill>
                  </a:tcPr>
                </a:tc>
                <a:tc>
                  <a:txBody>
                    <a:bodyPr/>
                    <a:lstStyle/>
                    <a:p>
                      <a:pPr algn="ctr"/>
                      <a:endParaRPr lang="en-US" sz="1800" dirty="0"/>
                    </a:p>
                  </a:txBody>
                  <a:tcPr>
                    <a:solidFill>
                      <a:schemeClr val="accent1">
                        <a:lumMod val="40000"/>
                        <a:lumOff val="60000"/>
                      </a:schemeClr>
                    </a:solidFill>
                  </a:tcPr>
                </a:tc>
                <a:tc>
                  <a:txBody>
                    <a:bodyPr/>
                    <a:lstStyle/>
                    <a:p>
                      <a:r>
                        <a:rPr lang="en-US" sz="1800" smtClean="0"/>
                        <a:t>Txt file or</a:t>
                      </a:r>
                      <a:r>
                        <a:rPr lang="en-US" sz="1800" baseline="0" smtClean="0"/>
                        <a:t> manually </a:t>
                      </a:r>
                    </a:p>
                    <a:p>
                      <a:r>
                        <a:rPr lang="en-US" sz="1800" baseline="0" smtClean="0"/>
                        <a:t>( </a:t>
                      </a:r>
                      <a:r>
                        <a:rPr lang="en-US" sz="1800" smtClean="0"/>
                        <a:t>/m³, /ha)</a:t>
                      </a:r>
                      <a:endParaRPr lang="en-US" sz="1800" dirty="0"/>
                    </a:p>
                  </a:txBody>
                  <a:tcPr>
                    <a:solidFill>
                      <a:schemeClr val="accent1">
                        <a:lumMod val="40000"/>
                        <a:lumOff val="60000"/>
                      </a:schemeClr>
                    </a:solidFill>
                  </a:tcPr>
                </a:tc>
              </a:tr>
              <a:tr h="1602432">
                <a:tc>
                  <a:txBody>
                    <a:bodyPr/>
                    <a:lstStyle/>
                    <a:p>
                      <a:r>
                        <a:rPr lang="en-US" sz="1800" b="1" smtClean="0"/>
                        <a:t>Library </a:t>
                      </a:r>
                      <a:r>
                        <a:rPr lang="en-US" sz="1800" b="1" dirty="0" smtClean="0"/>
                        <a:t>Economics2</a:t>
                      </a:r>
                      <a:endParaRPr lang="en-US" sz="1800" b="1" dirty="0"/>
                    </a:p>
                  </a:txBody>
                  <a:tcPr/>
                </a:tc>
                <a:tc>
                  <a:txBody>
                    <a:bodyPr/>
                    <a:lstStyle/>
                    <a:p>
                      <a:pPr algn="ctr"/>
                      <a:endParaRPr lang="en-US" sz="1800" dirty="0"/>
                    </a:p>
                  </a:txBody>
                  <a:tcPr>
                    <a:solidFill>
                      <a:schemeClr val="accent3">
                        <a:lumMod val="60000"/>
                        <a:lumOff val="40000"/>
                      </a:schemeClr>
                    </a:solidFill>
                  </a:tcPr>
                </a:tc>
                <a:tc>
                  <a:txBody>
                    <a:bodyPr/>
                    <a:lstStyle/>
                    <a:p>
                      <a:pPr algn="ctr"/>
                      <a:endParaRPr lang="en-US" sz="1800" dirty="0"/>
                    </a:p>
                  </a:txBody>
                  <a:tcPr>
                    <a:solidFill>
                      <a:schemeClr val="bg2">
                        <a:lumMod val="75000"/>
                      </a:schemeClr>
                    </a:solidFill>
                  </a:tcPr>
                </a:tc>
                <a:tc>
                  <a:txBody>
                    <a:bodyPr/>
                    <a:lstStyle/>
                    <a:p>
                      <a:pPr algn="ctr"/>
                      <a:endParaRPr lang="en-US" sz="1800" dirty="0"/>
                    </a:p>
                  </a:txBody>
                  <a:tcPr>
                    <a:solidFill>
                      <a:schemeClr val="bg2">
                        <a:lumMod val="75000"/>
                      </a:schemeClr>
                    </a:solidFill>
                  </a:tcPr>
                </a:tc>
                <a:tc>
                  <a:txBody>
                    <a:bodyPr/>
                    <a:lstStyle/>
                    <a:p>
                      <a:r>
                        <a:rPr lang="en-US" sz="1800" smtClean="0"/>
                        <a:t>Txt file, manually, or hard</a:t>
                      </a:r>
                      <a:r>
                        <a:rPr lang="en-US" sz="1800" baseline="0" smtClean="0"/>
                        <a:t> coded in the module</a:t>
                      </a:r>
                      <a:r>
                        <a:rPr lang="en-US" sz="1800" smtClean="0"/>
                        <a:t> </a:t>
                      </a:r>
                    </a:p>
                    <a:p>
                      <a:pPr marL="0" indent="0">
                        <a:buFontTx/>
                        <a:buNone/>
                      </a:pPr>
                      <a:r>
                        <a:rPr lang="en-US" sz="1800" smtClean="0"/>
                        <a:t>Timber price (dbh class, species, quality) and operation</a:t>
                      </a:r>
                      <a:r>
                        <a:rPr lang="en-US" sz="1800" baseline="0" smtClean="0"/>
                        <a:t> lists </a:t>
                      </a:r>
                      <a:r>
                        <a:rPr lang="en-US" sz="1800" smtClean="0"/>
                        <a:t>(/ha, /m³, /tree)</a:t>
                      </a:r>
                      <a:endParaRPr lang="en-US" sz="1800" dirty="0"/>
                    </a:p>
                  </a:txBody>
                  <a:tcPr>
                    <a:solidFill>
                      <a:schemeClr val="bg2">
                        <a:lumMod val="75000"/>
                      </a:schemeClr>
                    </a:solidFill>
                  </a:tcPr>
                </a:tc>
              </a:tr>
              <a:tr h="918009">
                <a:tc>
                  <a:txBody>
                    <a:bodyPr/>
                    <a:lstStyle/>
                    <a:p>
                      <a:r>
                        <a:rPr lang="en-US" sz="1800" b="1" baseline="0" smtClean="0"/>
                        <a:t>Module Economics</a:t>
                      </a:r>
                      <a:endParaRPr lang="en-US" sz="1800" b="1" dirty="0" smtClean="0"/>
                    </a:p>
                  </a:txBody>
                  <a:tcPr/>
                </a:tc>
                <a:tc>
                  <a:txBody>
                    <a:bodyPr/>
                    <a:lstStyle/>
                    <a:p>
                      <a:pPr algn="ctr"/>
                      <a:endParaRPr lang="en-US" sz="1800" dirty="0"/>
                    </a:p>
                  </a:txBody>
                  <a:tcPr>
                    <a:solidFill>
                      <a:schemeClr val="bg2">
                        <a:lumMod val="75000"/>
                      </a:schemeClr>
                    </a:solidFill>
                  </a:tcPr>
                </a:tc>
                <a:tc>
                  <a:txBody>
                    <a:bodyPr/>
                    <a:lstStyle/>
                    <a:p>
                      <a:pPr algn="ctr"/>
                      <a:endParaRPr lang="en-US" sz="1800" dirty="0"/>
                    </a:p>
                  </a:txBody>
                  <a:tcPr>
                    <a:solidFill>
                      <a:schemeClr val="bg2">
                        <a:lumMod val="75000"/>
                      </a:schemeClr>
                    </a:solidFill>
                  </a:tcPr>
                </a:tc>
                <a:tc>
                  <a:txBody>
                    <a:bodyPr/>
                    <a:lstStyle/>
                    <a:p>
                      <a:pPr algn="ctr"/>
                      <a:endParaRPr lang="en-US" sz="1800" dirty="0"/>
                    </a:p>
                  </a:txBody>
                  <a:tcPr>
                    <a:solidFill>
                      <a:schemeClr val="accent1">
                        <a:lumMod val="40000"/>
                        <a:lumOff val="60000"/>
                      </a:schemeClr>
                    </a:solidFill>
                  </a:tcPr>
                </a:tc>
                <a:tc>
                  <a:txBody>
                    <a:bodyPr/>
                    <a:lstStyle/>
                    <a:p>
                      <a:r>
                        <a:rPr lang="en-US" sz="1800" smtClean="0"/>
                        <a:t>Hard coded</a:t>
                      </a:r>
                      <a:r>
                        <a:rPr lang="en-US" sz="1800" baseline="0" smtClean="0"/>
                        <a:t> with equation parameters in the txt file</a:t>
                      </a:r>
                      <a:endParaRPr lang="en-US" sz="1800" dirty="0"/>
                    </a:p>
                  </a:txBody>
                  <a:tcPr>
                    <a:solidFill>
                      <a:schemeClr val="accent3">
                        <a:lumMod val="60000"/>
                        <a:lumOff val="40000"/>
                      </a:schemeClr>
                    </a:solidFill>
                  </a:tcPr>
                </a:tc>
              </a:tr>
              <a:tr h="918009">
                <a:tc>
                  <a:txBody>
                    <a:bodyPr/>
                    <a:lstStyle/>
                    <a:p>
                      <a:r>
                        <a:rPr lang="en-US" sz="1800" b="1" smtClean="0"/>
                        <a:t>Export tools</a:t>
                      </a:r>
                      <a:endParaRPr lang="en-US" sz="1800" b="1" dirty="0" smtClean="0"/>
                    </a:p>
                  </a:txBody>
                  <a:tcPr/>
                </a:tc>
                <a:tc>
                  <a:txBody>
                    <a:bodyPr/>
                    <a:lstStyle/>
                    <a:p>
                      <a:pPr algn="ctr"/>
                      <a:endParaRPr lang="en-US" sz="1800" dirty="0"/>
                    </a:p>
                  </a:txBody>
                  <a:tcPr>
                    <a:solidFill>
                      <a:srgbClr val="FF0000"/>
                    </a:solidFill>
                  </a:tcPr>
                </a:tc>
                <a:tc>
                  <a:txBody>
                    <a:bodyPr/>
                    <a:lstStyle/>
                    <a:p>
                      <a:pPr algn="ctr"/>
                      <a:endParaRPr lang="en-US" sz="1800" dirty="0"/>
                    </a:p>
                  </a:txBody>
                  <a:tcPr>
                    <a:solidFill>
                      <a:srgbClr val="FF0000"/>
                    </a:solidFill>
                  </a:tcPr>
                </a:tc>
                <a:tc>
                  <a:txBody>
                    <a:bodyPr/>
                    <a:lstStyle/>
                    <a:p>
                      <a:pPr algn="ctr"/>
                      <a:endParaRPr lang="en-US" sz="1800" dirty="0"/>
                    </a:p>
                  </a:txBody>
                  <a:tcPr>
                    <a:solidFill>
                      <a:srgbClr val="FF0000"/>
                    </a:solidFill>
                  </a:tcPr>
                </a:tc>
                <a:tc>
                  <a:txBody>
                    <a:bodyPr/>
                    <a:lstStyle/>
                    <a:p>
                      <a:r>
                        <a:rPr lang="en-US" sz="1800" smtClean="0"/>
                        <a:t>Hard coded</a:t>
                      </a:r>
                      <a:endParaRPr lang="en-US" sz="1800" dirty="0"/>
                    </a:p>
                  </a:txBody>
                  <a:tcPr>
                    <a:solidFill>
                      <a:srgbClr val="FF0000"/>
                    </a:solidFill>
                  </a:tcPr>
                </a:tc>
              </a:tr>
            </a:tbl>
          </a:graphicData>
        </a:graphic>
      </p:graphicFrame>
      <p:sp>
        <p:nvSpPr>
          <p:cNvPr id="2" name="Titre 1"/>
          <p:cNvSpPr>
            <a:spLocks noGrp="1"/>
          </p:cNvSpPr>
          <p:nvPr>
            <p:ph type="title"/>
          </p:nvPr>
        </p:nvSpPr>
        <p:spPr/>
        <p:txBody>
          <a:bodyPr>
            <a:normAutofit/>
          </a:bodyPr>
          <a:lstStyle/>
          <a:p>
            <a:r>
              <a:rPr lang="en-US" smtClean="0">
                <a:solidFill>
                  <a:schemeClr val="tx2"/>
                </a:solidFill>
              </a:rPr>
              <a:t>Economic toolboxes in </a:t>
            </a:r>
            <a:r>
              <a:rPr lang="en-US" smtClean="0">
                <a:solidFill>
                  <a:schemeClr val="tx2"/>
                </a:solidFill>
                <a:latin typeface="Consolas" panose="020B0609020204030204" pitchFamily="49" charset="0"/>
                <a:cs typeface="Consolas" panose="020B0609020204030204" pitchFamily="49" charset="0"/>
              </a:rPr>
              <a:t>Capsis4</a:t>
            </a:r>
            <a:endParaRPr lang="en-US">
              <a:solidFill>
                <a:schemeClr val="tx2"/>
              </a:solidFill>
              <a:cs typeface="Consolas" panose="020B0609020204030204" pitchFamily="49" charset="0"/>
            </a:endParaRPr>
          </a:p>
        </p:txBody>
      </p:sp>
      <p:sp>
        <p:nvSpPr>
          <p:cNvPr id="5" name="Rectangle 4"/>
          <p:cNvSpPr/>
          <p:nvPr/>
        </p:nvSpPr>
        <p:spPr>
          <a:xfrm>
            <a:off x="2483768" y="3717032"/>
            <a:ext cx="2952328" cy="108012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mtClean="0"/>
              <a:t>Greater flexibility</a:t>
            </a:r>
          </a:p>
          <a:p>
            <a:pPr algn="ctr"/>
            <a:r>
              <a:rPr lang="en-US" smtClean="0"/>
              <a:t>At the cost of more  programming work  in the modules</a:t>
            </a:r>
            <a:endParaRPr lang="en-US"/>
          </a:p>
        </p:txBody>
      </p:sp>
      <p:sp>
        <p:nvSpPr>
          <p:cNvPr id="3" name="Espace réservé du numéro de diapositive 2"/>
          <p:cNvSpPr>
            <a:spLocks noGrp="1"/>
          </p:cNvSpPr>
          <p:nvPr>
            <p:ph type="sldNum" sz="quarter" idx="12"/>
          </p:nvPr>
        </p:nvSpPr>
        <p:spPr/>
        <p:txBody>
          <a:bodyPr/>
          <a:lstStyle/>
          <a:p>
            <a:fld id="{40D447A8-DBA6-4AD0-A5EC-73B06DCD1D38}" type="slidenum">
              <a:rPr lang="en-US" smtClean="0"/>
              <a:t>9</a:t>
            </a:fld>
            <a:endParaRPr lang="en-US"/>
          </a:p>
        </p:txBody>
      </p:sp>
      <p:sp>
        <p:nvSpPr>
          <p:cNvPr id="6" name="Rectangle 5"/>
          <p:cNvSpPr/>
          <p:nvPr/>
        </p:nvSpPr>
        <p:spPr>
          <a:xfrm>
            <a:off x="251520" y="3140968"/>
            <a:ext cx="8712968" cy="360040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520" y="4869160"/>
            <a:ext cx="8712968" cy="1872208"/>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5805264"/>
            <a:ext cx="8712968" cy="936104"/>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8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Thème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5467</TotalTime>
  <Words>3110</Words>
  <Application>Microsoft Office PowerPoint</Application>
  <PresentationFormat>Affichage à l'écran (4:3)</PresentationFormat>
  <Paragraphs>549</Paragraphs>
  <Slides>41</Slides>
  <Notes>41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Evaluating financial outcomes of silvicultural scenarios Examples using Economics2 Capsis Library</vt:lpstr>
      <vt:lpstr>How to evaluate financial outcomes of silvicultural scenarios?</vt:lpstr>
      <vt:lpstr>How to evaluate financial outcomes of silvicultural scenarios?</vt:lpstr>
      <vt:lpstr>How to evaluate financial outcomes of silvicultural scenarios?</vt:lpstr>
      <vt:lpstr>How to evaluate financial outcomes of silvicultural scenarios?</vt:lpstr>
      <vt:lpstr>How to evaluate financial outcomes of silvicultural scenarios?</vt:lpstr>
      <vt:lpstr>Economic toolboxes in Capsis4</vt:lpstr>
      <vt:lpstr>Economic toolboxes in Capsis4</vt:lpstr>
      <vt:lpstr>Economic toolboxes in Capsis4</vt:lpstr>
      <vt:lpstr>Examples of uses of Economics2</vt:lpstr>
      <vt:lpstr>Présentation PowerPoint</vt:lpstr>
      <vt:lpstr>Présentation PowerPoint</vt:lpstr>
      <vt:lpstr>Evenaged spruce stand</vt:lpstr>
      <vt:lpstr>Evenaged spruce stand</vt:lpstr>
      <vt:lpstr>Evenaged spruce stand</vt:lpstr>
      <vt:lpstr>Evenaged spruce stand</vt:lpstr>
      <vt:lpstr>Evenaged spruce stand</vt:lpstr>
      <vt:lpstr>Evenaged spruce stand</vt:lpstr>
      <vt:lpstr>Evenaged spruce stand</vt:lpstr>
      <vt:lpstr>Evenaged spruce stand</vt:lpstr>
      <vt:lpstr>Evenaged spruce stand</vt:lpstr>
      <vt:lpstr>2. Transformation of evenaged spruce stands</vt:lpstr>
      <vt:lpstr>Transformation of spruce stand</vt:lpstr>
      <vt:lpstr>Transformation of spruce stand</vt:lpstr>
      <vt:lpstr>Transformation of spruce stand</vt:lpstr>
      <vt:lpstr>Transformation of spruce stand</vt:lpstr>
      <vt:lpstr>Transformation of spruce stand</vt:lpstr>
      <vt:lpstr>Transformation of spruce stand</vt:lpstr>
      <vt:lpstr>Présentation PowerPoint</vt:lpstr>
      <vt:lpstr>Uneven-aged broadleaved forests</vt:lpstr>
      <vt:lpstr>Uneven-aged broadleaved forests</vt:lpstr>
      <vt:lpstr>Uneven-aged broadleaved forests</vt:lpstr>
      <vt:lpstr>Uneven-aged broadleaved forests</vt:lpstr>
      <vt:lpstr>Uneven-aged broadleaved forests</vt:lpstr>
      <vt:lpstr>Uneven-aged broadleaved forests</vt:lpstr>
      <vt:lpstr>In brief…</vt:lpstr>
      <vt:lpstr>Présentation PowerPoint</vt:lpstr>
      <vt:lpstr>Uneven-aged broadleaved forests</vt:lpstr>
      <vt:lpstr>Uneven-aged broadleaved forests</vt:lpstr>
      <vt:lpstr>Evolution de la forêt feuillue</vt:lpstr>
      <vt:lpstr>Making your module compatible  with Economics2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financial outcomes of silvicultural scenarios: Examples  using Economics2 Capsis Library</dc:title>
  <dc:creator>ligot.g</dc:creator>
  <cp:lastModifiedBy>ligot.g</cp:lastModifiedBy>
  <cp:revision>96</cp:revision>
  <dcterms:created xsi:type="dcterms:W3CDTF">2017-03-06T13:28:01Z</dcterms:created>
  <dcterms:modified xsi:type="dcterms:W3CDTF">2017-03-29T05:18:16Z</dcterms:modified>
</cp:coreProperties>
</file>