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78" r:id="rId13"/>
    <p:sldId id="266" r:id="rId14"/>
    <p:sldId id="272" r:id="rId15"/>
    <p:sldId id="274" r:id="rId16"/>
    <p:sldId id="275" r:id="rId17"/>
    <p:sldId id="276" r:id="rId18"/>
    <p:sldId id="267" r:id="rId19"/>
    <p:sldId id="268" r:id="rId20"/>
    <p:sldId id="269" r:id="rId21"/>
    <p:sldId id="270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6" d="100"/>
          <a:sy n="86" d="100"/>
        </p:scale>
        <p:origin x="-2296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13/05/16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facebook.com/pixmebox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www.facebook.com/christina.gampe.3/videos/10208279446776742/?pnref=story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PROJET MIXTE</a:t>
            </a:r>
            <a:br>
              <a:rPr lang="fr-FR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fr-FR" dirty="0"/>
              <a:t>DEPARTEMENT D’ANGLAIS &amp; RELATIONS INTERNATIONALES </a:t>
            </a:r>
            <a:br>
              <a:rPr lang="fr-FR" dirty="0"/>
            </a:br>
            <a:r>
              <a:rPr lang="fr-FR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HEC-LIEGE</a:t>
            </a:r>
          </a:p>
          <a:p>
            <a:r>
              <a:rPr lang="fr-FR" sz="3600" dirty="0" smtClean="0"/>
              <a:t>2016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523145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L’évaluation : LE CONCOURS </a:t>
            </a:r>
            <a:br>
              <a:rPr lang="fr-FR" dirty="0"/>
            </a:br>
            <a:r>
              <a:rPr lang="fr-FR" sz="2800" dirty="0"/>
              <a:t>Partie </a:t>
            </a:r>
            <a:r>
              <a:rPr lang="fr-FR" sz="2800" dirty="0" smtClean="0"/>
              <a:t>2: </a:t>
            </a:r>
            <a:r>
              <a:rPr lang="fr-FR" sz="2800" dirty="0"/>
              <a:t>En </a:t>
            </a:r>
            <a:r>
              <a:rPr lang="fr-FR" sz="2800" dirty="0" smtClean="0"/>
              <a:t>amphithéâtre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Public (1 vote)</a:t>
            </a:r>
          </a:p>
          <a:p>
            <a:r>
              <a:rPr lang="fr-FR" dirty="0" smtClean="0"/>
              <a:t>Jury : Doyen, Langues, R I, Anglais (4 votes)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29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https://scontent-bru2-1.xx.fbcdn.net/t31.0-8/13131261_1063358957043289_2896888360697824908_o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8" b="1528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1940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https://scontent-bru2-1.xx.fbcdn.net/t31.0-8/13217482_1063358950376623_1262076407247709843_o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" r="2503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9184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Résultats obtenus : Les +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Engouement </a:t>
            </a:r>
            <a:r>
              <a:rPr lang="fr-FR" dirty="0" err="1" smtClean="0"/>
              <a:t>Summer</a:t>
            </a:r>
            <a:r>
              <a:rPr lang="fr-FR" dirty="0" smtClean="0"/>
              <a:t> </a:t>
            </a:r>
            <a:r>
              <a:rPr lang="fr-FR" dirty="0" err="1" smtClean="0"/>
              <a:t>Schools</a:t>
            </a:r>
            <a:r>
              <a:rPr lang="fr-FR" dirty="0" smtClean="0"/>
              <a:t> </a:t>
            </a:r>
          </a:p>
          <a:p>
            <a:r>
              <a:rPr lang="fr-FR" dirty="0" smtClean="0"/>
              <a:t>Alors pourquoi pas?</a:t>
            </a:r>
          </a:p>
          <a:p>
            <a:r>
              <a:rPr lang="fr-FR" dirty="0" smtClean="0"/>
              <a:t>Idées</a:t>
            </a:r>
          </a:p>
          <a:p>
            <a:r>
              <a:rPr lang="fr-FR" dirty="0" smtClean="0"/>
              <a:t>Communication</a:t>
            </a:r>
          </a:p>
          <a:p>
            <a:r>
              <a:rPr lang="fr-FR" dirty="0" smtClean="0"/>
              <a:t>Concrètement</a:t>
            </a:r>
          </a:p>
          <a:p>
            <a:pPr marL="0" indent="0">
              <a:buNone/>
            </a:pPr>
            <a:r>
              <a:rPr lang="fr-FR" dirty="0" smtClean="0"/>
              <a:t>  (</a:t>
            </a:r>
            <a:r>
              <a:rPr lang="fr-FR" dirty="0" err="1" smtClean="0"/>
              <a:t>Pix</a:t>
            </a:r>
            <a:r>
              <a:rPr lang="fr-FR" dirty="0" smtClean="0"/>
              <a:t>-me box, affiches, vidéo, foot stickers)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0097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Concrètement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Pix</a:t>
            </a:r>
            <a:r>
              <a:rPr lang="fr-FR" dirty="0" smtClean="0"/>
              <a:t>-me</a:t>
            </a:r>
            <a:r>
              <a:rPr lang="fr-FR" dirty="0"/>
              <a:t>-</a:t>
            </a:r>
            <a:r>
              <a:rPr lang="fr-FR" dirty="0" smtClean="0"/>
              <a:t>box: </a:t>
            </a:r>
            <a:r>
              <a:rPr lang="fr-FR" dirty="0" smtClean="0">
                <a:hlinkClick r:id="rId2"/>
              </a:rPr>
              <a:t>https://www.facebook.com/pixmebox/</a:t>
            </a:r>
            <a:endParaRPr lang="fr-FR" dirty="0" smtClean="0"/>
          </a:p>
          <a:p>
            <a:r>
              <a:rPr lang="fr-FR" dirty="0" smtClean="0"/>
              <a:t>Affiches</a:t>
            </a:r>
          </a:p>
          <a:p>
            <a:r>
              <a:rPr lang="fr-FR" dirty="0" smtClean="0"/>
              <a:t>Vidéo</a:t>
            </a:r>
          </a:p>
          <a:p>
            <a:r>
              <a:rPr lang="fr-FR" dirty="0" smtClean="0"/>
              <a:t>Empreintes marquées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6871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375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40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Vidéo</a:t>
            </a:r>
            <a:r>
              <a:rPr lang="fr-FR" dirty="0" smtClean="0"/>
              <a:t>: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https://www.facebook.com/christina.gampe.3/videos/10208279446776742/?pnref=story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5494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Résultats obtenus : Les </a:t>
            </a:r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 sujets : choix inégal &gt; résultat final inégal</a:t>
            </a:r>
          </a:p>
          <a:p>
            <a:r>
              <a:rPr lang="fr-FR" dirty="0" smtClean="0"/>
              <a:t>R I client (Objectif / Budget)</a:t>
            </a:r>
          </a:p>
          <a:p>
            <a:r>
              <a:rPr lang="fr-FR" dirty="0" smtClean="0"/>
              <a:t>Cerise : Prix &gt; Carotte ?</a:t>
            </a:r>
          </a:p>
          <a:p>
            <a:r>
              <a:rPr lang="fr-FR" dirty="0" smtClean="0"/>
              <a:t>Prix : Jury / Public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417633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 Bilan : </a:t>
            </a:r>
            <a:r>
              <a:rPr lang="fr-FR" sz="3600" i="1" dirty="0" smtClean="0"/>
              <a:t>Forces</a:t>
            </a:r>
            <a:endParaRPr lang="fr-FR" sz="3600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/>
              <a:t>Cf</a:t>
            </a:r>
            <a:r>
              <a:rPr lang="fr-FR" dirty="0" smtClean="0"/>
              <a:t> résultats ci-avant</a:t>
            </a:r>
          </a:p>
          <a:p>
            <a:r>
              <a:rPr lang="fr-FR" dirty="0" smtClean="0"/>
              <a:t>R I : se faire connaître autrement</a:t>
            </a:r>
          </a:p>
          <a:p>
            <a:r>
              <a:rPr lang="fr-FR" dirty="0" smtClean="0"/>
              <a:t>R I : rencontre avec étudiants</a:t>
            </a:r>
          </a:p>
          <a:p>
            <a:r>
              <a:rPr lang="fr-FR" dirty="0" smtClean="0"/>
              <a:t>Etudiants + sensible réalité R I / Monde réel</a:t>
            </a:r>
          </a:p>
          <a:p>
            <a:r>
              <a:rPr lang="fr-FR" dirty="0" smtClean="0"/>
              <a:t>Etudiants : acquis de compétences communicationnelles, techniques et prix!</a:t>
            </a:r>
          </a:p>
          <a:p>
            <a:r>
              <a:rPr lang="fr-FR" dirty="0" smtClean="0"/>
              <a:t>Implication : développement école</a:t>
            </a:r>
          </a:p>
          <a:p>
            <a:r>
              <a:rPr lang="fr-FR" dirty="0"/>
              <a:t>C</a:t>
            </a:r>
            <a:r>
              <a:rPr lang="fr-FR" dirty="0" smtClean="0"/>
              <a:t>ollaboration &gt; Meilleure connaissance de l’autre département / des personnes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110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Contexte : HEC-Liège, Département d’anglais &gt; R I</a:t>
            </a:r>
          </a:p>
          <a:p>
            <a:r>
              <a:rPr lang="fr-FR" dirty="0" smtClean="0"/>
              <a:t>Dispositif : CV en contexte &gt; Concours</a:t>
            </a:r>
          </a:p>
          <a:p>
            <a:r>
              <a:rPr lang="fr-FR" dirty="0" smtClean="0"/>
              <a:t>Résultats obtenus : les + et les –</a:t>
            </a:r>
          </a:p>
          <a:p>
            <a:r>
              <a:rPr lang="fr-FR" dirty="0" smtClean="0"/>
              <a:t>Bilan : forces et faiblesses </a:t>
            </a:r>
          </a:p>
          <a:p>
            <a:r>
              <a:rPr lang="fr-FR" dirty="0" smtClean="0"/>
              <a:t>Conseils : 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4884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Bilan : </a:t>
            </a:r>
            <a:r>
              <a:rPr lang="fr-FR" sz="3600" i="1" dirty="0" smtClean="0"/>
              <a:t>Faiblesses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3" y="1828800"/>
            <a:ext cx="7821926" cy="4208930"/>
          </a:xfrm>
        </p:spPr>
        <p:txBody>
          <a:bodyPr/>
          <a:lstStyle/>
          <a:p>
            <a:r>
              <a:rPr lang="fr-FR" dirty="0" err="1" smtClean="0"/>
              <a:t>Cf</a:t>
            </a:r>
            <a:r>
              <a:rPr lang="fr-FR" dirty="0" smtClean="0"/>
              <a:t> résultats </a:t>
            </a:r>
            <a:r>
              <a:rPr lang="fr-FR" dirty="0"/>
              <a:t>ci-</a:t>
            </a:r>
            <a:r>
              <a:rPr lang="fr-FR" dirty="0" smtClean="0"/>
              <a:t>avant</a:t>
            </a:r>
          </a:p>
          <a:p>
            <a:r>
              <a:rPr lang="fr-FR" dirty="0" smtClean="0"/>
              <a:t>Marketing &gt; Collaborations</a:t>
            </a:r>
          </a:p>
          <a:p>
            <a:r>
              <a:rPr lang="fr-FR" dirty="0" smtClean="0"/>
              <a:t>Essoufflement possible &gt; Alternance avec monde extérieur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6689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5. Conseils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1. </a:t>
            </a:r>
            <a:r>
              <a:rPr lang="fr-FR" dirty="0"/>
              <a:t>Ouvrir les yeux </a:t>
            </a:r>
            <a:r>
              <a:rPr lang="fr-FR" dirty="0" smtClean="0"/>
              <a:t>et OSER proposer l’idée :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Transdisciplinarité inattendue ici </a:t>
            </a:r>
          </a:p>
          <a:p>
            <a:pPr marL="0" indent="0">
              <a:buNone/>
            </a:pPr>
            <a:r>
              <a:rPr lang="fr-FR" dirty="0" smtClean="0"/>
              <a:t>       (</a:t>
            </a:r>
            <a:r>
              <a:rPr lang="fr-FR" dirty="0"/>
              <a:t>1 entité </a:t>
            </a:r>
            <a:r>
              <a:rPr lang="fr-FR" dirty="0" smtClean="0"/>
              <a:t>pédagogique  + </a:t>
            </a:r>
            <a:r>
              <a:rPr lang="fr-FR" dirty="0"/>
              <a:t>1 entité </a:t>
            </a:r>
            <a:r>
              <a:rPr lang="fr-FR" dirty="0" smtClean="0"/>
              <a:t>administrative)</a:t>
            </a:r>
          </a:p>
          <a:p>
            <a:r>
              <a:rPr lang="fr-FR" dirty="0" smtClean="0"/>
              <a:t>2. Vision </a:t>
            </a:r>
            <a:r>
              <a:rPr lang="fr-FR" smtClean="0"/>
              <a:t>de l’école</a:t>
            </a:r>
            <a:endParaRPr lang="fr-FR" dirty="0" smtClean="0"/>
          </a:p>
          <a:p>
            <a:r>
              <a:rPr lang="fr-FR" dirty="0" smtClean="0"/>
              <a:t>3. Perfectionniste ? &gt; AJUSTER</a:t>
            </a:r>
          </a:p>
          <a:p>
            <a:r>
              <a:rPr lang="fr-FR" dirty="0"/>
              <a:t>4</a:t>
            </a:r>
            <a:r>
              <a:rPr lang="fr-FR" dirty="0" smtClean="0"/>
              <a:t>. Placer étudiants dans conditions CONCRETES de services -&gt; Vraie vie</a:t>
            </a:r>
          </a:p>
          <a:p>
            <a:r>
              <a:rPr lang="fr-FR" dirty="0"/>
              <a:t>5</a:t>
            </a:r>
            <a:r>
              <a:rPr lang="fr-FR" dirty="0" smtClean="0"/>
              <a:t>. Carotte ?</a:t>
            </a:r>
          </a:p>
          <a:p>
            <a:r>
              <a:rPr lang="fr-FR" dirty="0"/>
              <a:t>6</a:t>
            </a:r>
            <a:r>
              <a:rPr lang="fr-FR" dirty="0" smtClean="0"/>
              <a:t>. Privilégier l’AMUSEMENT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7628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 time…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4400" dirty="0" smtClean="0"/>
              <a:t>MERCI DE VOTRE ATTENTION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1513735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28800"/>
            <a:ext cx="7991689" cy="420893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Démarche personnelle &gt; Mixité</a:t>
            </a:r>
          </a:p>
          <a:p>
            <a:r>
              <a:rPr lang="fr-FR" dirty="0" smtClean="0"/>
              <a:t>Anglais Bloc 3, SEG</a:t>
            </a:r>
          </a:p>
          <a:p>
            <a:r>
              <a:rPr lang="fr-FR" dirty="0" smtClean="0"/>
              <a:t>CV / lettres de motivation + dossier Marketing (Q2)</a:t>
            </a:r>
          </a:p>
          <a:p>
            <a:r>
              <a:rPr lang="fr-FR" dirty="0" smtClean="0"/>
              <a:t>Cours : pratiquer l’anglais / groupe / présentation / rapport</a:t>
            </a:r>
          </a:p>
          <a:p>
            <a:r>
              <a:rPr lang="fr-FR" dirty="0" smtClean="0"/>
              <a:t>Concours =&gt; VRAIE VIE !</a:t>
            </a:r>
          </a:p>
          <a:p>
            <a:r>
              <a:rPr lang="fr-FR" dirty="0" smtClean="0"/>
              <a:t>Étudiants &gt; R I + Discussions / Rapports</a:t>
            </a:r>
          </a:p>
          <a:p>
            <a:r>
              <a:rPr lang="fr-FR" dirty="0" smtClean="0"/>
              <a:t>Intérêt pour les RI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8227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Dispositif mis en place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Texte « accroches » publicitaires</a:t>
            </a:r>
          </a:p>
          <a:p>
            <a:r>
              <a:rPr lang="fr-FR" dirty="0" smtClean="0"/>
              <a:t>Vidéos</a:t>
            </a:r>
          </a:p>
          <a:p>
            <a:r>
              <a:rPr lang="fr-FR" dirty="0" smtClean="0"/>
              <a:t>Le projet -&gt; rapport + présentation</a:t>
            </a:r>
          </a:p>
          <a:p>
            <a:r>
              <a:rPr lang="fr-FR" dirty="0" smtClean="0"/>
              <a:t>L’évaluation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1100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rapport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GB" dirty="0"/>
              <a:t>You will produce a </a:t>
            </a:r>
            <a:r>
              <a:rPr lang="en-GB" b="1" i="1" u="sng" dirty="0"/>
              <a:t>formal report </a:t>
            </a:r>
            <a:r>
              <a:rPr lang="en-GB" dirty="0"/>
              <a:t>containing:</a:t>
            </a:r>
          </a:p>
          <a:p>
            <a:pPr lvl="0"/>
            <a:r>
              <a:rPr lang="en-GB" dirty="0"/>
              <a:t>A </a:t>
            </a:r>
            <a:r>
              <a:rPr lang="en-GB" b="1" i="1" u="sng" dirty="0"/>
              <a:t>front page </a:t>
            </a:r>
            <a:r>
              <a:rPr lang="en-GB" dirty="0"/>
              <a:t>similar to the first project front page with TOPIC 1/2 as the title</a:t>
            </a:r>
          </a:p>
          <a:p>
            <a:pPr lvl="0"/>
            <a:r>
              <a:rPr lang="en-GB" dirty="0"/>
              <a:t>A page with the </a:t>
            </a:r>
            <a:r>
              <a:rPr lang="en-GB" b="1" i="1" u="sng" dirty="0"/>
              <a:t>detailed topic</a:t>
            </a:r>
            <a:r>
              <a:rPr lang="en-GB" dirty="0"/>
              <a:t>, followed by its </a:t>
            </a:r>
            <a:r>
              <a:rPr lang="en-GB" b="1" i="1" u="sng" dirty="0"/>
              <a:t>development</a:t>
            </a:r>
            <a:r>
              <a:rPr lang="en-GB" dirty="0"/>
              <a:t> (target audience etc. )</a:t>
            </a:r>
          </a:p>
          <a:p>
            <a:pPr lvl="0"/>
            <a:r>
              <a:rPr lang="en-GB" dirty="0"/>
              <a:t>A table of </a:t>
            </a:r>
            <a:r>
              <a:rPr lang="en-GB" b="1" i="1" u="sng" dirty="0"/>
              <a:t>content</a:t>
            </a:r>
          </a:p>
          <a:p>
            <a:pPr lvl="0"/>
            <a:r>
              <a:rPr lang="en-GB" dirty="0"/>
              <a:t>A </a:t>
            </a:r>
            <a:r>
              <a:rPr lang="en-GB" b="1" i="1" u="sng" dirty="0"/>
              <a:t>group covering letter </a:t>
            </a:r>
            <a:r>
              <a:rPr lang="en-GB" dirty="0"/>
              <a:t>(motivation + team presentation)</a:t>
            </a:r>
          </a:p>
          <a:p>
            <a:pPr lvl="0"/>
            <a:r>
              <a:rPr lang="en-GB" dirty="0"/>
              <a:t>Your </a:t>
            </a:r>
            <a:r>
              <a:rPr lang="en-GB" b="1" i="1" u="sng" dirty="0"/>
              <a:t>4 CVs</a:t>
            </a:r>
          </a:p>
          <a:p>
            <a:pPr lvl="0"/>
            <a:r>
              <a:rPr lang="en-GB" dirty="0"/>
              <a:t>The </a:t>
            </a:r>
            <a:r>
              <a:rPr lang="en-GB" b="1" i="1" u="sng" dirty="0"/>
              <a:t>campaign</a:t>
            </a:r>
            <a:r>
              <a:rPr lang="en-GB" dirty="0"/>
              <a:t> itself (description of the means and why those + </a:t>
            </a:r>
            <a:r>
              <a:rPr lang="en-GB" u="sng" dirty="0"/>
              <a:t>full description</a:t>
            </a:r>
            <a:r>
              <a:rPr lang="en-GB" dirty="0"/>
              <a:t> of one of the means chosen =&gt; final product + the common attention-getting hooks and why those)</a:t>
            </a:r>
          </a:p>
          <a:p>
            <a:pPr lvl="0"/>
            <a:r>
              <a:rPr lang="en-GB" dirty="0"/>
              <a:t>A </a:t>
            </a:r>
            <a:r>
              <a:rPr lang="en-GB" b="1" i="1" u="sng" dirty="0"/>
              <a:t>budget estimation</a:t>
            </a:r>
          </a:p>
          <a:p>
            <a:pPr lvl="0"/>
            <a:r>
              <a:rPr lang="en-GB" dirty="0"/>
              <a:t>An </a:t>
            </a:r>
            <a:r>
              <a:rPr lang="en-GB" b="1" i="1" u="sng" dirty="0"/>
              <a:t>appendix</a:t>
            </a:r>
            <a:r>
              <a:rPr lang="en-GB" dirty="0"/>
              <a:t> (with the scenario, the picture, …)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665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dirty="0"/>
              <a:t>You will give a </a:t>
            </a:r>
            <a:r>
              <a:rPr lang="en-GB" b="1" i="1" u="sng" dirty="0"/>
              <a:t>15-20-minute formal presentation </a:t>
            </a:r>
            <a:r>
              <a:rPr lang="en-GB" dirty="0"/>
              <a:t>to the classroom, your lecturer and an IR Department representative that will contain:</a:t>
            </a:r>
          </a:p>
          <a:p>
            <a:pPr lvl="0"/>
            <a:r>
              <a:rPr lang="en-GB" dirty="0"/>
              <a:t>An </a:t>
            </a:r>
            <a:r>
              <a:rPr lang="en-GB" b="1" i="1" u="sng" dirty="0"/>
              <a:t>introduction</a:t>
            </a:r>
            <a:r>
              <a:rPr lang="en-GB" dirty="0"/>
              <a:t> (including content)</a:t>
            </a:r>
          </a:p>
          <a:p>
            <a:pPr lvl="0"/>
            <a:r>
              <a:rPr lang="en-GB" dirty="0"/>
              <a:t>Your </a:t>
            </a:r>
            <a:r>
              <a:rPr lang="en-GB" b="1" i="1" u="sng" dirty="0"/>
              <a:t>team presentation</a:t>
            </a:r>
          </a:p>
          <a:p>
            <a:pPr lvl="0"/>
            <a:r>
              <a:rPr lang="en-GB" dirty="0"/>
              <a:t>Your </a:t>
            </a:r>
            <a:r>
              <a:rPr lang="en-GB" b="1" i="1" u="sng" dirty="0"/>
              <a:t>motivation</a:t>
            </a:r>
            <a:r>
              <a:rPr lang="en-GB" dirty="0"/>
              <a:t> as a team</a:t>
            </a:r>
          </a:p>
          <a:p>
            <a:pPr lvl="0"/>
            <a:r>
              <a:rPr lang="en-GB" dirty="0"/>
              <a:t>The description of the </a:t>
            </a:r>
            <a:r>
              <a:rPr lang="en-GB" b="1" i="1" u="sng" dirty="0"/>
              <a:t>campaign</a:t>
            </a:r>
            <a:r>
              <a:rPr lang="en-GB" dirty="0"/>
              <a:t> (see report)</a:t>
            </a:r>
          </a:p>
          <a:p>
            <a:pPr lvl="0"/>
            <a:r>
              <a:rPr lang="en-GB" dirty="0"/>
              <a:t>The </a:t>
            </a:r>
            <a:r>
              <a:rPr lang="en-GB" b="1" i="1" u="sng" dirty="0"/>
              <a:t>budget</a:t>
            </a:r>
            <a:r>
              <a:rPr lang="en-GB" dirty="0"/>
              <a:t> estimation</a:t>
            </a:r>
          </a:p>
          <a:p>
            <a:pPr lvl="0"/>
            <a:r>
              <a:rPr lang="en-GB" b="1" i="1" u="sng" dirty="0"/>
              <a:t>One</a:t>
            </a:r>
            <a:r>
              <a:rPr lang="en-GB" dirty="0"/>
              <a:t> of the </a:t>
            </a:r>
            <a:r>
              <a:rPr lang="en-GB" b="1" i="1" u="sng" dirty="0"/>
              <a:t>means</a:t>
            </a:r>
            <a:r>
              <a:rPr lang="en-GB" dirty="0"/>
              <a:t> ‘for real’ (a poster, a film, a recording, etc.) = the final but not definite product (IR will adjust it) </a:t>
            </a:r>
          </a:p>
          <a:p>
            <a:pPr lvl="0"/>
            <a:r>
              <a:rPr lang="en-GB" dirty="0"/>
              <a:t>A </a:t>
            </a:r>
            <a:r>
              <a:rPr lang="en-GB" b="1" i="1" u="sng" dirty="0"/>
              <a:t>conclusion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655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point de vue des R 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Public cible</a:t>
            </a:r>
          </a:p>
          <a:p>
            <a:r>
              <a:rPr lang="fr-FR" dirty="0" smtClean="0"/>
              <a:t>Créativité</a:t>
            </a:r>
          </a:p>
          <a:p>
            <a:r>
              <a:rPr lang="fr-FR" dirty="0" smtClean="0"/>
              <a:t>2 sujets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3586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deux sujets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dirty="0"/>
              <a:t>TOPIC 1: International Fairs, study portal and monthly reminders are the main recruitment tools the International Relations Department uses to </a:t>
            </a:r>
            <a:r>
              <a:rPr lang="en-GB" b="1" i="1" u="sng" dirty="0"/>
              <a:t>recruit International Master’s students </a:t>
            </a:r>
            <a:r>
              <a:rPr lang="en-GB" dirty="0"/>
              <a:t>but these means may need to be developed or may be obsolete. The IR Team is looking for a group of students to identify ways to improve this recruitment. (In attachment: international recruitment figures)</a:t>
            </a:r>
          </a:p>
          <a:p>
            <a:endParaRPr lang="en-GB" dirty="0"/>
          </a:p>
          <a:p>
            <a:pPr lvl="0"/>
            <a:r>
              <a:rPr lang="en-GB" dirty="0"/>
              <a:t>TOPIC 2: </a:t>
            </a:r>
            <a:r>
              <a:rPr lang="en-GB" b="1" i="1" u="sng" dirty="0"/>
              <a:t>Summer schools </a:t>
            </a:r>
            <a:r>
              <a:rPr lang="en-GB" dirty="0"/>
              <a:t>are programmes organised by universities to allow students to go on a short exchange programme during the summer holidays. This sort of </a:t>
            </a:r>
            <a:r>
              <a:rPr lang="en-GB" b="1" i="1" u="sng" dirty="0"/>
              <a:t>mini-Erasmus trip </a:t>
            </a:r>
            <a:r>
              <a:rPr lang="en-GB" dirty="0"/>
              <a:t>is </a:t>
            </a:r>
            <a:r>
              <a:rPr lang="en-GB" b="1" i="1" u="sng" dirty="0"/>
              <a:t>currently not being advertised </a:t>
            </a:r>
            <a:r>
              <a:rPr lang="en-GB" dirty="0"/>
              <a:t>so that students are generally not even aware of it. The IR Team is therefore looking for a group of students to help them develop an advertising campaign.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9067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L’évaluation : LE CONCOURS </a:t>
            </a:r>
            <a:br>
              <a:rPr lang="fr-FR" dirty="0" smtClean="0"/>
            </a:br>
            <a:r>
              <a:rPr lang="fr-FR" sz="2800" dirty="0" smtClean="0"/>
              <a:t>Partie 1: En Classe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4476" y="1828800"/>
            <a:ext cx="8038681" cy="4208930"/>
          </a:xfrm>
        </p:spPr>
        <p:txBody>
          <a:bodyPr/>
          <a:lstStyle/>
          <a:p>
            <a:r>
              <a:rPr lang="fr-FR" dirty="0" smtClean="0"/>
              <a:t>1. Evaluation pédagogique &gt; grilles a) et b)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* Présentation : Langue (</a:t>
            </a:r>
            <a:r>
              <a:rPr lang="fr-FR" dirty="0" err="1" smtClean="0"/>
              <a:t>voc</a:t>
            </a:r>
            <a:r>
              <a:rPr lang="fr-FR" dirty="0" smtClean="0"/>
              <a:t>/gram/</a:t>
            </a:r>
            <a:r>
              <a:rPr lang="fr-FR" dirty="0" err="1" smtClean="0"/>
              <a:t>pron</a:t>
            </a:r>
            <a:r>
              <a:rPr lang="fr-FR" dirty="0" smtClean="0"/>
              <a:t>) + présentation</a:t>
            </a:r>
          </a:p>
          <a:p>
            <a:pPr marL="0" indent="0">
              <a:buNone/>
            </a:pPr>
            <a:r>
              <a:rPr lang="fr-FR" dirty="0" smtClean="0"/>
              <a:t>        * Rapports</a:t>
            </a:r>
          </a:p>
          <a:p>
            <a:r>
              <a:rPr lang="fr-FR" dirty="0" smtClean="0"/>
              <a:t>2. Evaluation par les pairs + enseignants &gt; grille c)</a:t>
            </a:r>
          </a:p>
          <a:p>
            <a:pPr marL="0" indent="0">
              <a:buNone/>
            </a:pPr>
            <a:r>
              <a:rPr lang="fr-FR" dirty="0" smtClean="0"/>
              <a:t>       Principe égalitaire &gt; 1 vote / personne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2761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volution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Révolution.thmx</Template>
  <TotalTime>525</TotalTime>
  <Words>774</Words>
  <Application>Microsoft Macintosh PowerPoint</Application>
  <PresentationFormat>Présentation à l'écran (4:3)</PresentationFormat>
  <Paragraphs>104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Revolution</vt:lpstr>
      <vt:lpstr>PROJET MIXTE DEPARTEMENT D’ANGLAIS &amp; RELATIONS INTERNATIONALES   </vt:lpstr>
      <vt:lpstr>Contenu</vt:lpstr>
      <vt:lpstr>1. Contexte</vt:lpstr>
      <vt:lpstr>2. Dispositif mis en place</vt:lpstr>
      <vt:lpstr>Le rapport</vt:lpstr>
      <vt:lpstr>La présentation</vt:lpstr>
      <vt:lpstr>Le point de vue des R I</vt:lpstr>
      <vt:lpstr>Les deux sujets</vt:lpstr>
      <vt:lpstr>L’évaluation : LE CONCOURS  Partie 1: En Classe</vt:lpstr>
      <vt:lpstr>L’évaluation : LE CONCOURS  Partie 2: En amphithéâtre</vt:lpstr>
      <vt:lpstr>Présentation PowerPoint</vt:lpstr>
      <vt:lpstr>Présentation PowerPoint</vt:lpstr>
      <vt:lpstr>3. Résultats obtenus : Les +</vt:lpstr>
      <vt:lpstr>Concrètement</vt:lpstr>
      <vt:lpstr>Présentation PowerPoint</vt:lpstr>
      <vt:lpstr>Présentation PowerPoint</vt:lpstr>
      <vt:lpstr>Vidéo: </vt:lpstr>
      <vt:lpstr>3. Résultats obtenus : Les -</vt:lpstr>
      <vt:lpstr>4. Bilan : Forces</vt:lpstr>
      <vt:lpstr>4. Bilan : Faiblesses</vt:lpstr>
      <vt:lpstr>5. Conseils ?</vt:lpstr>
      <vt:lpstr>Question time…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MIXTE DEPARTEMENT D’ANGLAIS &amp; RELATIONS INTERNATIONALES   </dc:title>
  <dc:creator>Anne</dc:creator>
  <cp:lastModifiedBy>Anne</cp:lastModifiedBy>
  <cp:revision>32</cp:revision>
  <dcterms:created xsi:type="dcterms:W3CDTF">2016-05-11T15:01:29Z</dcterms:created>
  <dcterms:modified xsi:type="dcterms:W3CDTF">2016-05-13T08:44:07Z</dcterms:modified>
</cp:coreProperties>
</file>