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2"/>
  </p:notesMasterIdLst>
  <p:sldIdLst>
    <p:sldId id="258" r:id="rId3"/>
    <p:sldId id="260" r:id="rId4"/>
    <p:sldId id="264" r:id="rId5"/>
    <p:sldId id="265" r:id="rId6"/>
    <p:sldId id="266" r:id="rId7"/>
    <p:sldId id="267" r:id="rId8"/>
    <p:sldId id="270" r:id="rId9"/>
    <p:sldId id="271" r:id="rId10"/>
    <p:sldId id="272" r:id="rId11"/>
    <p:sldId id="268" r:id="rId12"/>
    <p:sldId id="273" r:id="rId13"/>
    <p:sldId id="261" r:id="rId14"/>
    <p:sldId id="274" r:id="rId15"/>
    <p:sldId id="262" r:id="rId16"/>
    <p:sldId id="263" r:id="rId17"/>
    <p:sldId id="275" r:id="rId18"/>
    <p:sldId id="276" r:id="rId19"/>
    <p:sldId id="279" r:id="rId20"/>
    <p:sldId id="280" r:id="rId21"/>
    <p:sldId id="281" r:id="rId22"/>
    <p:sldId id="277" r:id="rId23"/>
    <p:sldId id="282" r:id="rId24"/>
    <p:sldId id="283" r:id="rId25"/>
    <p:sldId id="284" r:id="rId26"/>
    <p:sldId id="285" r:id="rId27"/>
    <p:sldId id="286" r:id="rId28"/>
    <p:sldId id="287" r:id="rId29"/>
    <p:sldId id="291" r:id="rId30"/>
    <p:sldId id="288" r:id="rId31"/>
    <p:sldId id="290" r:id="rId32"/>
    <p:sldId id="289" r:id="rId33"/>
    <p:sldId id="292" r:id="rId34"/>
    <p:sldId id="294" r:id="rId35"/>
    <p:sldId id="293" r:id="rId36"/>
    <p:sldId id="295" r:id="rId37"/>
    <p:sldId id="298" r:id="rId38"/>
    <p:sldId id="296" r:id="rId39"/>
    <p:sldId id="297" r:id="rId40"/>
    <p:sldId id="259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7" autoAdjust="0"/>
    <p:restoredTop sz="94660"/>
  </p:normalViewPr>
  <p:slideViewPr>
    <p:cSldViewPr showGuides="1">
      <p:cViewPr>
        <p:scale>
          <a:sx n="70" d="100"/>
          <a:sy n="70" d="100"/>
        </p:scale>
        <p:origin x="-2802" y="-9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E6AC3B3-071A-4F3D-8190-3AF3720D8437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85C97A10-F79C-4676-853A-40262998C7AD}">
      <dgm:prSet phldrT="[Texte]"/>
      <dgm:spPr/>
      <dgm:t>
        <a:bodyPr/>
        <a:lstStyle/>
        <a:p>
          <a:r>
            <a:rPr lang="fr-BE" dirty="0" smtClean="0"/>
            <a:t>Traitement d’image</a:t>
          </a:r>
          <a:endParaRPr lang="fr-BE" dirty="0"/>
        </a:p>
      </dgm:t>
    </dgm:pt>
    <dgm:pt modelId="{3810CF19-BAEA-4EE9-9404-99EE336C8AB0}" type="parTrans" cxnId="{A48C0CC7-19F0-4528-9C8B-9272343798DC}">
      <dgm:prSet/>
      <dgm:spPr/>
      <dgm:t>
        <a:bodyPr/>
        <a:lstStyle/>
        <a:p>
          <a:endParaRPr lang="fr-BE"/>
        </a:p>
      </dgm:t>
    </dgm:pt>
    <dgm:pt modelId="{D8D53143-556C-4B33-844A-784C4E44DE64}" type="sibTrans" cxnId="{A48C0CC7-19F0-4528-9C8B-9272343798DC}">
      <dgm:prSet/>
      <dgm:spPr/>
      <dgm:t>
        <a:bodyPr/>
        <a:lstStyle/>
        <a:p>
          <a:endParaRPr lang="fr-BE"/>
        </a:p>
      </dgm:t>
    </dgm:pt>
    <dgm:pt modelId="{4E074838-D303-4D70-8695-8F6543584CAE}">
      <dgm:prSet phldrT="[Texte]"/>
      <dgm:spPr/>
      <dgm:t>
        <a:bodyPr/>
        <a:lstStyle/>
        <a:p>
          <a:r>
            <a:rPr lang="fr-BE" dirty="0" smtClean="0"/>
            <a:t>Calcul du diamètre</a:t>
          </a:r>
          <a:endParaRPr lang="fr-BE" dirty="0"/>
        </a:p>
      </dgm:t>
    </dgm:pt>
    <dgm:pt modelId="{0FBCDA59-24EC-4E75-B23A-58B1EFBCF8F7}" type="parTrans" cxnId="{2CFB291E-E1FE-4D15-9723-1A316262D915}">
      <dgm:prSet/>
      <dgm:spPr/>
      <dgm:t>
        <a:bodyPr/>
        <a:lstStyle/>
        <a:p>
          <a:endParaRPr lang="fr-BE"/>
        </a:p>
      </dgm:t>
    </dgm:pt>
    <dgm:pt modelId="{4B610246-E73E-4DDB-94BD-C9771ACC8E5C}" type="sibTrans" cxnId="{2CFB291E-E1FE-4D15-9723-1A316262D915}">
      <dgm:prSet/>
      <dgm:spPr/>
      <dgm:t>
        <a:bodyPr/>
        <a:lstStyle/>
        <a:p>
          <a:endParaRPr lang="fr-BE"/>
        </a:p>
      </dgm:t>
    </dgm:pt>
    <dgm:pt modelId="{41443F3F-3CE9-44F4-9F22-64EFC8E03DA2}">
      <dgm:prSet phldrT="[Texte]"/>
      <dgm:spPr/>
      <dgm:t>
        <a:bodyPr/>
        <a:lstStyle/>
        <a:p>
          <a:r>
            <a:rPr lang="fr-BE" dirty="0" smtClean="0"/>
            <a:t>Appariement sur la seconde image</a:t>
          </a:r>
          <a:endParaRPr lang="fr-BE" dirty="0"/>
        </a:p>
      </dgm:t>
    </dgm:pt>
    <dgm:pt modelId="{471A9660-F057-4C5F-A719-09E3A4897D88}" type="parTrans" cxnId="{2776FC27-C0EF-4C62-9591-A95D4441E7D5}">
      <dgm:prSet/>
      <dgm:spPr/>
      <dgm:t>
        <a:bodyPr/>
        <a:lstStyle/>
        <a:p>
          <a:endParaRPr lang="fr-BE"/>
        </a:p>
      </dgm:t>
    </dgm:pt>
    <dgm:pt modelId="{C7B7B1AA-042B-4B5B-BA89-BEFD4E2D0049}" type="sibTrans" cxnId="{2776FC27-C0EF-4C62-9591-A95D4441E7D5}">
      <dgm:prSet/>
      <dgm:spPr/>
      <dgm:t>
        <a:bodyPr/>
        <a:lstStyle/>
        <a:p>
          <a:endParaRPr lang="fr-BE"/>
        </a:p>
      </dgm:t>
    </dgm:pt>
    <dgm:pt modelId="{5461A54F-1670-4393-A293-AE97CD02B846}" type="pres">
      <dgm:prSet presAssocID="{EE6AC3B3-071A-4F3D-8190-3AF3720D8437}" presName="CompostProcess" presStyleCnt="0">
        <dgm:presLayoutVars>
          <dgm:dir/>
          <dgm:resizeHandles val="exact"/>
        </dgm:presLayoutVars>
      </dgm:prSet>
      <dgm:spPr/>
    </dgm:pt>
    <dgm:pt modelId="{13730DC8-BAE0-44BF-A0B1-AE8F6B397015}" type="pres">
      <dgm:prSet presAssocID="{EE6AC3B3-071A-4F3D-8190-3AF3720D8437}" presName="arrow" presStyleLbl="bgShp" presStyleIdx="0" presStyleCnt="1" custScaleX="117647" custScaleY="39213"/>
      <dgm:spPr/>
    </dgm:pt>
    <dgm:pt modelId="{7219D681-F449-47BF-B837-4BAC6C2F4B37}" type="pres">
      <dgm:prSet presAssocID="{EE6AC3B3-071A-4F3D-8190-3AF3720D8437}" presName="linearProcess" presStyleCnt="0"/>
      <dgm:spPr/>
    </dgm:pt>
    <dgm:pt modelId="{985A5BFA-C365-42E1-BFAC-870DDA7F18F1}" type="pres">
      <dgm:prSet presAssocID="{85C97A10-F79C-4676-853A-40262998C7AD}" presName="textNode" presStyleLbl="node1" presStyleIdx="0" presStyleCnt="3" custScaleX="166536" custScaleY="26578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7A4873DF-7AA2-46D3-9E4E-721ED389943D}" type="pres">
      <dgm:prSet presAssocID="{D8D53143-556C-4B33-844A-784C4E44DE64}" presName="sibTrans" presStyleCnt="0"/>
      <dgm:spPr/>
    </dgm:pt>
    <dgm:pt modelId="{15F9F13A-77EB-47D3-B20D-26E43B69BB9E}" type="pres">
      <dgm:prSet presAssocID="{4E074838-D303-4D70-8695-8F6543584CAE}" presName="textNode" presStyleLbl="node1" presStyleIdx="1" presStyleCnt="3" custScaleX="66636" custScaleY="26578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  <dgm:pt modelId="{52766E28-E8AD-439C-B433-2A316BA90197}" type="pres">
      <dgm:prSet presAssocID="{4B610246-E73E-4DDB-94BD-C9771ACC8E5C}" presName="sibTrans" presStyleCnt="0"/>
      <dgm:spPr/>
    </dgm:pt>
    <dgm:pt modelId="{5FB07E7A-5CEE-445C-A809-BFE99C352229}" type="pres">
      <dgm:prSet presAssocID="{41443F3F-3CE9-44F4-9F22-64EFC8E03DA2}" presName="textNode" presStyleLbl="node1" presStyleIdx="2" presStyleCnt="3" custScaleX="108966" custScaleY="26578">
        <dgm:presLayoutVars>
          <dgm:bulletEnabled val="1"/>
        </dgm:presLayoutVars>
      </dgm:prSet>
      <dgm:spPr/>
      <dgm:t>
        <a:bodyPr/>
        <a:lstStyle/>
        <a:p>
          <a:endParaRPr lang="fr-BE"/>
        </a:p>
      </dgm:t>
    </dgm:pt>
  </dgm:ptLst>
  <dgm:cxnLst>
    <dgm:cxn modelId="{B6B740FE-C77E-4BA0-A327-B560A3127AEF}" type="presOf" srcId="{41443F3F-3CE9-44F4-9F22-64EFC8E03DA2}" destId="{5FB07E7A-5CEE-445C-A809-BFE99C352229}" srcOrd="0" destOrd="0" presId="urn:microsoft.com/office/officeart/2005/8/layout/hProcess9"/>
    <dgm:cxn modelId="{C3A1D4F5-DE0D-4BBF-9E8E-DAA3729D7598}" type="presOf" srcId="{EE6AC3B3-071A-4F3D-8190-3AF3720D8437}" destId="{5461A54F-1670-4393-A293-AE97CD02B846}" srcOrd="0" destOrd="0" presId="urn:microsoft.com/office/officeart/2005/8/layout/hProcess9"/>
    <dgm:cxn modelId="{D4D53638-A934-4C9E-9718-B1D7F31F56C2}" type="presOf" srcId="{85C97A10-F79C-4676-853A-40262998C7AD}" destId="{985A5BFA-C365-42E1-BFAC-870DDA7F18F1}" srcOrd="0" destOrd="0" presId="urn:microsoft.com/office/officeart/2005/8/layout/hProcess9"/>
    <dgm:cxn modelId="{2776FC27-C0EF-4C62-9591-A95D4441E7D5}" srcId="{EE6AC3B3-071A-4F3D-8190-3AF3720D8437}" destId="{41443F3F-3CE9-44F4-9F22-64EFC8E03DA2}" srcOrd="2" destOrd="0" parTransId="{471A9660-F057-4C5F-A719-09E3A4897D88}" sibTransId="{C7B7B1AA-042B-4B5B-BA89-BEFD4E2D0049}"/>
    <dgm:cxn modelId="{A48C0CC7-19F0-4528-9C8B-9272343798DC}" srcId="{EE6AC3B3-071A-4F3D-8190-3AF3720D8437}" destId="{85C97A10-F79C-4676-853A-40262998C7AD}" srcOrd="0" destOrd="0" parTransId="{3810CF19-BAEA-4EE9-9404-99EE336C8AB0}" sibTransId="{D8D53143-556C-4B33-844A-784C4E44DE64}"/>
    <dgm:cxn modelId="{2CFB291E-E1FE-4D15-9723-1A316262D915}" srcId="{EE6AC3B3-071A-4F3D-8190-3AF3720D8437}" destId="{4E074838-D303-4D70-8695-8F6543584CAE}" srcOrd="1" destOrd="0" parTransId="{0FBCDA59-24EC-4E75-B23A-58B1EFBCF8F7}" sibTransId="{4B610246-E73E-4DDB-94BD-C9771ACC8E5C}"/>
    <dgm:cxn modelId="{D0B38316-836C-476A-A5B0-8FB00E7B9176}" type="presOf" srcId="{4E074838-D303-4D70-8695-8F6543584CAE}" destId="{15F9F13A-77EB-47D3-B20D-26E43B69BB9E}" srcOrd="0" destOrd="0" presId="urn:microsoft.com/office/officeart/2005/8/layout/hProcess9"/>
    <dgm:cxn modelId="{BD9B328A-0F37-43D9-B115-040FCC0145B5}" type="presParOf" srcId="{5461A54F-1670-4393-A293-AE97CD02B846}" destId="{13730DC8-BAE0-44BF-A0B1-AE8F6B397015}" srcOrd="0" destOrd="0" presId="urn:microsoft.com/office/officeart/2005/8/layout/hProcess9"/>
    <dgm:cxn modelId="{E7CF788E-4040-4C94-A4D2-2781C0FECAD5}" type="presParOf" srcId="{5461A54F-1670-4393-A293-AE97CD02B846}" destId="{7219D681-F449-47BF-B837-4BAC6C2F4B37}" srcOrd="1" destOrd="0" presId="urn:microsoft.com/office/officeart/2005/8/layout/hProcess9"/>
    <dgm:cxn modelId="{28B509EA-7029-4FD8-926A-114DFEDB26AD}" type="presParOf" srcId="{7219D681-F449-47BF-B837-4BAC6C2F4B37}" destId="{985A5BFA-C365-42E1-BFAC-870DDA7F18F1}" srcOrd="0" destOrd="0" presId="urn:microsoft.com/office/officeart/2005/8/layout/hProcess9"/>
    <dgm:cxn modelId="{953A3284-CD89-4CF3-B287-1FC4210CF97E}" type="presParOf" srcId="{7219D681-F449-47BF-B837-4BAC6C2F4B37}" destId="{7A4873DF-7AA2-46D3-9E4E-721ED389943D}" srcOrd="1" destOrd="0" presId="urn:microsoft.com/office/officeart/2005/8/layout/hProcess9"/>
    <dgm:cxn modelId="{3D0ACF99-B299-4728-9B8E-6C25D82683E7}" type="presParOf" srcId="{7219D681-F449-47BF-B837-4BAC6C2F4B37}" destId="{15F9F13A-77EB-47D3-B20D-26E43B69BB9E}" srcOrd="2" destOrd="0" presId="urn:microsoft.com/office/officeart/2005/8/layout/hProcess9"/>
    <dgm:cxn modelId="{44D6E601-AE36-4229-82A4-4F9F25DDD242}" type="presParOf" srcId="{7219D681-F449-47BF-B837-4BAC6C2F4B37}" destId="{52766E28-E8AD-439C-B433-2A316BA90197}" srcOrd="3" destOrd="0" presId="urn:microsoft.com/office/officeart/2005/8/layout/hProcess9"/>
    <dgm:cxn modelId="{16676DD0-37BD-4CFF-A643-632443CBEA7C}" type="presParOf" srcId="{7219D681-F449-47BF-B837-4BAC6C2F4B37}" destId="{5FB07E7A-5CEE-445C-A809-BFE99C352229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730DC8-BAE0-44BF-A0B1-AE8F6B397015}">
      <dsp:nvSpPr>
        <dsp:cNvPr id="0" name=""/>
        <dsp:cNvSpPr/>
      </dsp:nvSpPr>
      <dsp:spPr>
        <a:xfrm>
          <a:off x="2" y="1235191"/>
          <a:ext cx="8758339" cy="1593616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A5BFA-C365-42E1-BFAC-870DDA7F18F1}">
      <dsp:nvSpPr>
        <dsp:cNvPr id="0" name=""/>
        <dsp:cNvSpPr/>
      </dsp:nvSpPr>
      <dsp:spPr>
        <a:xfrm>
          <a:off x="55868" y="1815974"/>
          <a:ext cx="4064739" cy="432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Traitement d’image</a:t>
          </a:r>
          <a:endParaRPr lang="fr-BE" sz="1400" kern="1200" dirty="0"/>
        </a:p>
      </dsp:txBody>
      <dsp:txXfrm>
        <a:off x="76959" y="1837065"/>
        <a:ext cx="4022557" cy="389869"/>
      </dsp:txXfrm>
    </dsp:sp>
    <dsp:sp modelId="{15F9F13A-77EB-47D3-B20D-26E43B69BB9E}">
      <dsp:nvSpPr>
        <dsp:cNvPr id="0" name=""/>
        <dsp:cNvSpPr/>
      </dsp:nvSpPr>
      <dsp:spPr>
        <a:xfrm>
          <a:off x="4268532" y="1815974"/>
          <a:ext cx="1626423" cy="432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Calcul du diamètre</a:t>
          </a:r>
          <a:endParaRPr lang="fr-BE" sz="1400" kern="1200" dirty="0"/>
        </a:p>
      </dsp:txBody>
      <dsp:txXfrm>
        <a:off x="4289623" y="1837065"/>
        <a:ext cx="1584241" cy="389869"/>
      </dsp:txXfrm>
    </dsp:sp>
    <dsp:sp modelId="{5FB07E7A-5CEE-445C-A809-BFE99C352229}">
      <dsp:nvSpPr>
        <dsp:cNvPr id="0" name=""/>
        <dsp:cNvSpPr/>
      </dsp:nvSpPr>
      <dsp:spPr>
        <a:xfrm>
          <a:off x="6042880" y="1815974"/>
          <a:ext cx="2659595" cy="4320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BE" sz="1400" kern="1200" dirty="0" smtClean="0"/>
            <a:t>Appariement sur la seconde image</a:t>
          </a:r>
          <a:endParaRPr lang="fr-BE" sz="1400" kern="1200" dirty="0"/>
        </a:p>
      </dsp:txBody>
      <dsp:txXfrm>
        <a:off x="6063971" y="1837065"/>
        <a:ext cx="2617413" cy="3898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F40CD-D2C6-4816-BAE8-B4F6D3BB3E7C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9C0094-9F05-483C-807D-E3DD7116D427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119589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79DFD-6C48-41D2-80BC-B7C2A61707DB}" type="slidenum">
              <a:rPr lang="fr-BE" altLang="fr-FR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1</a:t>
            </a:fld>
            <a:endParaRPr lang="fr-BE" altLang="fr-FR" smtClean="0">
              <a:cs typeface="Arial" pitchFamily="34" charset="0"/>
            </a:endParaRPr>
          </a:p>
        </p:txBody>
      </p:sp>
      <p:sp>
        <p:nvSpPr>
          <p:cNvPr id="6861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fr-FR" smtClean="0"/>
          </a:p>
        </p:txBody>
      </p:sp>
      <p:sp>
        <p:nvSpPr>
          <p:cNvPr id="68613" name="Espace réservé du numéro de diapositive 3"/>
          <p:cNvSpPr txBox="1">
            <a:spLocks noGrp="1"/>
          </p:cNvSpPr>
          <p:nvPr/>
        </p:nvSpPr>
        <p:spPr bwMode="auto">
          <a:xfrm>
            <a:off x="3884064" y="8684605"/>
            <a:ext cx="2972335" cy="45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2CAB72-2367-469F-A863-9FD3B559DAD9}" type="slidenum">
              <a:rPr lang="fr-BE" altLang="fr-FR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1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fr-BE" i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41D1C9-0370-48B5-99DA-CE9A0FC3470A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94954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88879DFD-6C48-41D2-80BC-B7C2A61707DB}" type="slidenum">
              <a:rPr lang="fr-BE" altLang="fr-FR" smtClean="0">
                <a:cs typeface="Arial" pitchFamily="34" charset="0"/>
              </a:rPr>
              <a:pPr eaLnBrk="1" hangingPunct="1">
                <a:spcBef>
                  <a:spcPct val="0"/>
                </a:spcBef>
              </a:pPr>
              <a:t>39</a:t>
            </a:fld>
            <a:endParaRPr lang="fr-BE" altLang="fr-FR" smtClean="0">
              <a:cs typeface="Arial" pitchFamily="34" charset="0"/>
            </a:endParaRPr>
          </a:p>
        </p:txBody>
      </p:sp>
      <p:sp>
        <p:nvSpPr>
          <p:cNvPr id="68611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68612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GB" altLang="fr-FR" smtClean="0"/>
          </a:p>
        </p:txBody>
      </p:sp>
      <p:sp>
        <p:nvSpPr>
          <p:cNvPr id="68613" name="Espace réservé du numéro de diapositive 3"/>
          <p:cNvSpPr txBox="1">
            <a:spLocks noGrp="1"/>
          </p:cNvSpPr>
          <p:nvPr/>
        </p:nvSpPr>
        <p:spPr bwMode="auto">
          <a:xfrm>
            <a:off x="3884064" y="8684605"/>
            <a:ext cx="2972335" cy="457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52CAB72-2367-469F-A863-9FD3B559DAD9}" type="slidenum">
              <a:rPr lang="fr-BE" altLang="fr-FR">
                <a:latin typeface="Calibri" pitchFamily="34" charset="0"/>
              </a:rPr>
              <a:pPr algn="r" eaLnBrk="1" hangingPunct="1">
                <a:spcBef>
                  <a:spcPct val="0"/>
                </a:spcBef>
              </a:pPr>
              <a:t>39</a:t>
            </a:fld>
            <a:endParaRPr lang="fr-BE" altLang="fr-FR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8822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40399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93410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 smtClean="0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2AB11-E5B9-4447-8E74-3388C7514597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94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46997-73C0-4B8D-82EE-9CCBCEDDD662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467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56AC3-1545-43ED-A4A6-7415405EE569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40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278D92-E0E7-4FF7-9913-9E9F3D098F68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196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65D1C-67B4-4F36-9CDC-F14197B1EF5E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265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FC834-496F-495F-A0D9-3816884CF780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1008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E5572B-BD74-4531-A843-595BAFF62918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2486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BD0A3F-36A8-4A3C-B6B6-80FD8E956433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7695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07966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fr-B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DE4E9A-A102-4EE2-A5F9-9AC7669D35B5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895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B72E97-56A9-4470-B56A-9E8A8FBA76D2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093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80479-0593-4AAF-A703-2FB5797F73F6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5496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5509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579666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44735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831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396121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726109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59187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60CB6-5885-4676-9710-EB682188DC1E}" type="datetimeFigureOut">
              <a:rPr lang="fr-BE" smtClean="0"/>
              <a:t>9/03/2017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12EAEA-198C-49C2-BA0B-F16700A8AE5D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1866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fr-BE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fr-BE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9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5AC47A9-5AD9-4302-BE4E-9AD862C14F15}" type="slidenum">
              <a:rPr lang="fr-BE" altLang="fr-FR">
                <a:solidFill>
                  <a:prstClr val="black">
                    <a:tint val="75000"/>
                  </a:prst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BE" alt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95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hyperlink" Target="002%20Bean%20&amp;%20Cheno_Flat%20fan%20nozzle_water%20only.mov" TargetMode="Externa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3.tiff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003%20Chenopodium_water,%200.1%25%20pulse%20&amp;%20ecoteric_Flat%20fan%20nozzle.mov" TargetMode="Externa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54.tiff"/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56.tiff"/><Relationship Id="rId7" Type="http://schemas.openxmlformats.org/officeDocument/2006/relationships/image" Target="../media/image60.tiff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9.tiff"/><Relationship Id="rId5" Type="http://schemas.openxmlformats.org/officeDocument/2006/relationships/image" Target="../media/image58.tiff"/><Relationship Id="rId4" Type="http://schemas.openxmlformats.org/officeDocument/2006/relationships/image" Target="../media/image57.tiff"/><Relationship Id="rId9" Type="http://schemas.openxmlformats.org/officeDocument/2006/relationships/image" Target="../media/image50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2.png"/><Relationship Id="rId12" Type="http://schemas.openxmlformats.org/officeDocument/2006/relationships/image" Target="../media/image16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11" Type="http://schemas.openxmlformats.org/officeDocument/2006/relationships/image" Target="../media/image15.tiff"/><Relationship Id="rId5" Type="http://schemas.openxmlformats.org/officeDocument/2006/relationships/diagramColors" Target="../diagrams/colors1.xml"/><Relationship Id="rId10" Type="http://schemas.openxmlformats.org/officeDocument/2006/relationships/image" Target="../media/image14.tiff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3.tif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7" Type="http://schemas.openxmlformats.org/officeDocument/2006/relationships/image" Target="../media/image3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 idx="4294967295"/>
          </p:nvPr>
        </p:nvSpPr>
        <p:spPr>
          <a:xfrm>
            <a:off x="0" y="980728"/>
            <a:ext cx="9144000" cy="3960440"/>
          </a:xfrm>
        </p:spPr>
        <p:txBody>
          <a:bodyPr/>
          <a:lstStyle/>
          <a:p>
            <a:r>
              <a:rPr lang="fr-BE" sz="3600" dirty="0" smtClean="0">
                <a:latin typeface="+mn-lt"/>
              </a:rPr>
              <a:t>Agriculture de Précision, </a:t>
            </a:r>
            <a:br>
              <a:rPr lang="fr-BE" sz="3600" dirty="0" smtClean="0">
                <a:latin typeface="+mn-lt"/>
              </a:rPr>
            </a:br>
            <a:r>
              <a:rPr lang="fr-BE" sz="2800" dirty="0">
                <a:latin typeface="+mn-lt"/>
              </a:rPr>
              <a:t>Développements scientifiques et nouvelles technologies pour l'application de produits phytosanitaires de précision</a:t>
            </a:r>
            <a:endParaRPr lang="fr-BE" altLang="fr-FR" sz="2800" b="1" i="1" dirty="0" smtClean="0">
              <a:solidFill>
                <a:srgbClr val="3B4042"/>
              </a:solidFill>
              <a:latin typeface="+mn-lt"/>
            </a:endParaRPr>
          </a:p>
        </p:txBody>
      </p:sp>
      <p:sp>
        <p:nvSpPr>
          <p:cNvPr id="2051" name="Espace réservé du numéro de diapositive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AA48734-0F99-46ED-BF6B-88315C5D214D}" type="slidenum">
              <a:rPr lang="fr-BE" altLang="fr-FR" sz="1200">
                <a:solidFill>
                  <a:srgbClr val="898989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1</a:t>
            </a:fld>
            <a:endParaRPr lang="fr-BE" altLang="fr-FR" sz="1200" dirty="0">
              <a:solidFill>
                <a:srgbClr val="898989"/>
              </a:solidFill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-571" y="4509120"/>
            <a:ext cx="91445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640" rIns="0" bIns="0" anchor="ctr"/>
          <a:lstStyle>
            <a:lvl1pPr defTabSz="449263"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fr-BE" altLang="fr-FR" sz="1800" dirty="0" smtClean="0">
                <a:ea typeface="MS Gothic" pitchFamily="49" charset="-128"/>
              </a:rPr>
              <a:t>Pr Lebeau Frédéric</a:t>
            </a:r>
            <a:endParaRPr lang="fr-BE" altLang="fr-FR" sz="1800" dirty="0">
              <a:ea typeface="MS Gothic" pitchFamily="49" charset="-128"/>
            </a:endParaRPr>
          </a:p>
          <a:p>
            <a:pPr marL="285750" indent="-285750"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endParaRPr lang="fr-BE" altLang="fr-FR" sz="1800" dirty="0" smtClean="0">
              <a:ea typeface="MS Gothic" pitchFamily="49" charset="-128"/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fr-BE" altLang="fr-FR" sz="1800" dirty="0" smtClean="0">
                <a:ea typeface="MS Gothic" pitchFamily="49" charset="-128"/>
              </a:rPr>
              <a:t>Département Ingénierie des Biosystèmes </a:t>
            </a:r>
            <a:r>
              <a:rPr lang="fr-BE" altLang="fr-FR" sz="1800" dirty="0" smtClean="0">
                <a:ea typeface="MS Gothic" pitchFamily="49" charset="-128"/>
              </a:rPr>
              <a:t>– Gembloux Agro-Bio Tech – Université de Liège</a:t>
            </a:r>
            <a:endParaRPr lang="fr-BE" altLang="fr-FR" sz="1800" dirty="0">
              <a:ea typeface="MS Gothic" pitchFamily="49" charset="-128"/>
            </a:endParaRPr>
          </a:p>
        </p:txBody>
      </p:sp>
      <p:sp>
        <p:nvSpPr>
          <p:cNvPr id="2053" name="ZoneTexte 3"/>
          <p:cNvSpPr txBox="1">
            <a:spLocks noChangeArrowheads="1"/>
          </p:cNvSpPr>
          <p:nvPr/>
        </p:nvSpPr>
        <p:spPr bwMode="auto">
          <a:xfrm>
            <a:off x="190500" y="-27384"/>
            <a:ext cx="8704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fr-FR" sz="1800" i="1" dirty="0">
                <a:solidFill>
                  <a:srgbClr val="3B4042"/>
                </a:solidFill>
              </a:rPr>
              <a:t>Présentation originale </a:t>
            </a:r>
            <a:r>
              <a:rPr lang="fr-BE" altLang="fr-FR" sz="1800" i="1" dirty="0" smtClean="0">
                <a:solidFill>
                  <a:srgbClr val="3B4042"/>
                </a:solidFill>
              </a:rPr>
              <a:t>réalisée dans le cadre de la journée d’étude sur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fr-FR" sz="1800" b="1" i="1" dirty="0" smtClean="0">
                <a:solidFill>
                  <a:srgbClr val="3B4042"/>
                </a:solidFill>
              </a:rPr>
              <a:t>l’Agriculture de Précision</a:t>
            </a:r>
            <a:r>
              <a:rPr lang="fr-BE" altLang="fr-FR" sz="1800" i="1" dirty="0" smtClean="0">
                <a:solidFill>
                  <a:srgbClr val="3B4042"/>
                </a:solidFill>
              </a:rPr>
              <a:t> </a:t>
            </a:r>
            <a:br>
              <a:rPr lang="fr-BE" altLang="fr-FR" sz="1800" i="1" dirty="0" smtClean="0">
                <a:solidFill>
                  <a:srgbClr val="3B4042"/>
                </a:solidFill>
              </a:rPr>
            </a:br>
            <a:r>
              <a:rPr lang="fr-BE" altLang="fr-FR" sz="1800" i="1" dirty="0" smtClean="0">
                <a:solidFill>
                  <a:srgbClr val="3B4042"/>
                </a:solidFill>
              </a:rPr>
              <a:t>Organisée par la Chambre de commerce  </a:t>
            </a:r>
            <a:r>
              <a:rPr lang="fr-BE" altLang="fr-FR" sz="1800" i="1" dirty="0" err="1" smtClean="0">
                <a:solidFill>
                  <a:srgbClr val="3B4042"/>
                </a:solidFill>
              </a:rPr>
              <a:t>Tuniso</a:t>
            </a:r>
            <a:r>
              <a:rPr lang="fr-BE" altLang="fr-FR" sz="1800" i="1" dirty="0" smtClean="0">
                <a:solidFill>
                  <a:srgbClr val="3B4042"/>
                </a:solidFill>
              </a:rPr>
              <a:t>-Belgo-Luxembourgeoise</a:t>
            </a:r>
            <a:endParaRPr lang="fr-BE" altLang="fr-FR" sz="1800" i="1" dirty="0">
              <a:solidFill>
                <a:srgbClr val="3B4042"/>
              </a:solidFill>
            </a:endParaRPr>
          </a:p>
        </p:txBody>
      </p:sp>
      <p:pic>
        <p:nvPicPr>
          <p:cNvPr id="6" name="Picture 2" descr="Résultat de recherche d'images pour &quot;ge mbloux agro bio tech logo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2400" y="192335"/>
            <a:ext cx="864581" cy="72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179512" y="6167045"/>
            <a:ext cx="8704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fr-FR" sz="1800" i="1" dirty="0" smtClean="0">
                <a:solidFill>
                  <a:srgbClr val="3B4042"/>
                </a:solidFill>
              </a:rPr>
              <a:t>Tunis, Tunisie, </a:t>
            </a:r>
            <a:r>
              <a:rPr lang="fr-BE" altLang="fr-FR" sz="1800" i="1" dirty="0" smtClean="0">
                <a:solidFill>
                  <a:srgbClr val="3B4042"/>
                </a:solidFill>
              </a:rPr>
              <a:t>Mars </a:t>
            </a:r>
            <a:r>
              <a:rPr lang="fr-BE" altLang="fr-FR" sz="1800" i="1" dirty="0" smtClean="0">
                <a:solidFill>
                  <a:srgbClr val="3B4042"/>
                </a:solidFill>
              </a:rPr>
              <a:t>2017</a:t>
            </a:r>
            <a:endParaRPr lang="fr-BE" altLang="fr-FR" sz="1800" i="1" dirty="0">
              <a:solidFill>
                <a:srgbClr val="3B404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4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2314-D167-40BF-BC48-F6DF1C74CACD}" type="slidenum">
              <a:rPr lang="en-US" smtClean="0"/>
              <a:t>10</a:t>
            </a:fld>
            <a:endParaRPr 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52736"/>
            <a:ext cx="7920880" cy="59406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5690274" y="3389934"/>
                <a:ext cx="2080760" cy="4970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sz="1400" i="1">
                          <a:latin typeface="Cambria Math"/>
                        </a:rPr>
                        <m:t>𝑆𝑝𝑎𝑛</m:t>
                      </m:r>
                      <m:r>
                        <a:rPr lang="fr-BE" sz="1400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fr-BE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sz="1400" i="1">
                              <a:latin typeface="Cambria Math"/>
                            </a:rPr>
                            <m:t>𝐷𝑉</m:t>
                          </m:r>
                          <m:r>
                            <a:rPr lang="fr-BE" sz="1400" i="1">
                              <a:latin typeface="Cambria Math"/>
                            </a:rPr>
                            <m:t>90−</m:t>
                          </m:r>
                          <m:r>
                            <a:rPr lang="fr-BE" sz="1400" i="1">
                              <a:latin typeface="Cambria Math"/>
                            </a:rPr>
                            <m:t>𝐷𝑉</m:t>
                          </m:r>
                          <m:r>
                            <a:rPr lang="fr-BE" sz="1400" i="1">
                              <a:latin typeface="Cambria Math"/>
                            </a:rPr>
                            <m:t>10</m:t>
                          </m:r>
                        </m:num>
                        <m:den>
                          <m:r>
                            <a:rPr lang="fr-BE" sz="1400" i="1">
                              <a:latin typeface="Cambria Math"/>
                            </a:rPr>
                            <m:t>𝐷𝑉</m:t>
                          </m:r>
                          <m:r>
                            <a:rPr lang="fr-BE" sz="1400" i="1">
                              <a:latin typeface="Cambria Math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fr-BE" sz="1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274" y="3389934"/>
                <a:ext cx="2080760" cy="497059"/>
              </a:xfrm>
              <a:prstGeom prst="rect">
                <a:avLst/>
              </a:prstGeom>
              <a:blipFill>
                <a:blip r:embed="rId3"/>
                <a:stretch>
                  <a:fillRect b="-1220"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eur droit 12"/>
          <p:cNvCxnSpPr/>
          <p:nvPr/>
        </p:nvCxnSpPr>
        <p:spPr>
          <a:xfrm>
            <a:off x="1547664" y="1988840"/>
            <a:ext cx="403244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1547664" y="5877272"/>
            <a:ext cx="1008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1547664" y="3933056"/>
            <a:ext cx="237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5580112" y="1988840"/>
            <a:ext cx="0" cy="432048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>
            <a:off x="2555776" y="5877272"/>
            <a:ext cx="0" cy="5040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3923928" y="3933056"/>
            <a:ext cx="0" cy="237626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fr-FR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Classification des jets agricoles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336600"/>
                </a:solidFill>
              </a:rPr>
              <a:t>Taille</a:t>
            </a:r>
            <a:r>
              <a:rPr lang="en-US" dirty="0">
                <a:solidFill>
                  <a:srgbClr val="336600"/>
                </a:solidFill>
              </a:rPr>
              <a:t> des </a:t>
            </a:r>
            <a:r>
              <a:rPr lang="en-US" dirty="0" err="1">
                <a:solidFill>
                  <a:srgbClr val="336600"/>
                </a:solidFill>
              </a:rPr>
              <a:t>gouttes</a:t>
            </a:r>
            <a:r>
              <a:rPr lang="en-US" dirty="0">
                <a:solidFill>
                  <a:srgbClr val="336600"/>
                </a:solidFill>
              </a:rPr>
              <a:t> - classification BCPC</a:t>
            </a:r>
          </a:p>
        </p:txBody>
      </p:sp>
    </p:spTree>
    <p:extLst>
      <p:ext uri="{BB962C8B-B14F-4D97-AF65-F5344CB8AC3E}">
        <p14:creationId xmlns:p14="http://schemas.microsoft.com/office/powerpoint/2010/main" val="1752245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solidFill>
                  <a:srgbClr val="336600"/>
                </a:solidFill>
              </a:rPr>
              <a:t>Taille</a:t>
            </a:r>
            <a:r>
              <a:rPr lang="en-US" dirty="0">
                <a:solidFill>
                  <a:srgbClr val="336600"/>
                </a:solidFill>
              </a:rPr>
              <a:t> des </a:t>
            </a:r>
            <a:r>
              <a:rPr lang="en-US" dirty="0" err="1">
                <a:solidFill>
                  <a:srgbClr val="336600"/>
                </a:solidFill>
              </a:rPr>
              <a:t>gouttes</a:t>
            </a:r>
            <a:endParaRPr lang="en-US" dirty="0">
              <a:solidFill>
                <a:srgbClr val="336600"/>
              </a:solidFill>
            </a:endParaRPr>
          </a:p>
        </p:txBody>
      </p:sp>
      <p:graphicFrame>
        <p:nvGraphicFramePr>
          <p:cNvPr id="9" name="Espace réservé du contenu 8"/>
          <p:cNvGraphicFramePr>
            <a:graphicFrameLocks noGrp="1"/>
          </p:cNvGraphicFramePr>
          <p:nvPr>
            <p:ph idx="1"/>
            <p:extLst/>
          </p:nvPr>
        </p:nvGraphicFramePr>
        <p:xfrm>
          <a:off x="539552" y="1556792"/>
          <a:ext cx="8229600" cy="20846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948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/>
                        <a:t>Calibre buse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r>
                        <a:rPr lang="en-US"/>
                        <a:t>Pression</a:t>
                      </a:r>
                    </a:p>
                  </a:txBody>
                  <a:tcPr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Formulation </a:t>
                      </a:r>
                    </a:p>
                    <a:p>
                      <a:pPr algn="ctr"/>
                      <a:r>
                        <a:rPr lang="en-US"/>
                        <a:t>tension de surface</a:t>
                      </a:r>
                    </a:p>
                  </a:txBody>
                  <a:tcPr anchor="ctr" anchorCtr="1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4876">
                <a:tc>
                  <a:txBody>
                    <a:bodyPr/>
                    <a:lstStyle/>
                    <a:p>
                      <a:r>
                        <a:rPr lang="en-US"/>
                        <a:t>Tendance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94876">
                <a:tc>
                  <a:txBody>
                    <a:bodyPr/>
                    <a:lstStyle/>
                    <a:p>
                      <a:r>
                        <a:rPr lang="en-US"/>
                        <a:t>Effet sur</a:t>
                      </a:r>
                      <a:r>
                        <a:rPr lang="en-US" baseline="0"/>
                        <a:t> la taille des gouttes</a:t>
                      </a:r>
                      <a:endParaRPr lang="en-US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CC482A-8599-46D3-8C5F-60E8AA8F147A}" type="slidenum">
              <a:rPr lang="en-US" smtClean="0"/>
              <a:t>11</a:t>
            </a:fld>
            <a:endParaRPr lang="en-US"/>
          </a:p>
        </p:txBody>
      </p:sp>
      <p:grpSp>
        <p:nvGrpSpPr>
          <p:cNvPr id="19" name="Groupe 18"/>
          <p:cNvGrpSpPr/>
          <p:nvPr/>
        </p:nvGrpSpPr>
        <p:grpSpPr>
          <a:xfrm>
            <a:off x="3370820" y="3789040"/>
            <a:ext cx="2281299" cy="3024336"/>
            <a:chOff x="899592" y="3895267"/>
            <a:chExt cx="1970310" cy="276532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452"/>
            <a:stretch/>
          </p:blipFill>
          <p:spPr bwMode="auto">
            <a:xfrm>
              <a:off x="899593" y="3895267"/>
              <a:ext cx="1970309" cy="896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453"/>
            <a:stretch/>
          </p:blipFill>
          <p:spPr bwMode="auto">
            <a:xfrm>
              <a:off x="899592" y="4792226"/>
              <a:ext cx="1970310" cy="9376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8577"/>
            <a:stretch/>
          </p:blipFill>
          <p:spPr bwMode="auto">
            <a:xfrm>
              <a:off x="911831" y="5726014"/>
              <a:ext cx="1958071" cy="934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14" name="Connecteur droit avec flèche 13"/>
          <p:cNvCxnSpPr/>
          <p:nvPr/>
        </p:nvCxnSpPr>
        <p:spPr>
          <a:xfrm flipV="1">
            <a:off x="3275856" y="2348880"/>
            <a:ext cx="487218" cy="432048"/>
          </a:xfrm>
          <a:prstGeom prst="straightConnector1">
            <a:avLst/>
          </a:prstGeom>
          <a:ln w="5715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/>
          <p:cNvCxnSpPr/>
          <p:nvPr/>
        </p:nvCxnSpPr>
        <p:spPr>
          <a:xfrm flipV="1">
            <a:off x="5408510" y="2349124"/>
            <a:ext cx="487218" cy="432048"/>
          </a:xfrm>
          <a:prstGeom prst="straightConnector1">
            <a:avLst/>
          </a:prstGeom>
          <a:ln w="5715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7507578" y="2420888"/>
            <a:ext cx="432048" cy="432048"/>
          </a:xfrm>
          <a:prstGeom prst="straightConnector1">
            <a:avLst/>
          </a:prstGeom>
          <a:ln w="5715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V="1">
            <a:off x="3275856" y="3042570"/>
            <a:ext cx="487218" cy="432048"/>
          </a:xfrm>
          <a:prstGeom prst="straightConnector1">
            <a:avLst/>
          </a:prstGeom>
          <a:ln w="5715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>
            <a:off x="5408510" y="3054652"/>
            <a:ext cx="432048" cy="432048"/>
          </a:xfrm>
          <a:prstGeom prst="straightConnector1">
            <a:avLst/>
          </a:prstGeom>
          <a:ln w="5715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7507578" y="3057856"/>
            <a:ext cx="432048" cy="432048"/>
          </a:xfrm>
          <a:prstGeom prst="straightConnector1">
            <a:avLst/>
          </a:prstGeom>
          <a:ln w="57150">
            <a:solidFill>
              <a:srgbClr val="3366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au 2"/>
          <p:cNvGraphicFramePr>
            <a:graphicFrameLocks noGrp="1"/>
          </p:cNvGraphicFramePr>
          <p:nvPr>
            <p:extLst/>
          </p:nvPr>
        </p:nvGraphicFramePr>
        <p:xfrm>
          <a:off x="107504" y="6292711"/>
          <a:ext cx="3096344" cy="507644"/>
        </p:xfrm>
        <a:graphic>
          <a:graphicData uri="http://schemas.openxmlformats.org/drawingml/2006/table">
            <a:tbl>
              <a:tblPr/>
              <a:tblGrid>
                <a:gridCol w="38704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704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870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8704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870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38704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387043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387043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</a:tblGrid>
              <a:tr h="253822">
                <a:tc>
                  <a:txBody>
                    <a:bodyPr/>
                    <a:lstStyle/>
                    <a:p>
                      <a:pPr algn="ctr"/>
                      <a:r>
                        <a:rPr lang="fr-BE" sz="700">
                          <a:effectLst/>
                        </a:rPr>
                        <a:t>µm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1 000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500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250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149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125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74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37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3822">
                <a:tc>
                  <a:txBody>
                    <a:bodyPr/>
                    <a:lstStyle/>
                    <a:p>
                      <a:pPr algn="ctr"/>
                      <a:r>
                        <a:rPr lang="fr-BE" sz="700">
                          <a:effectLst/>
                        </a:rPr>
                        <a:t>mesh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18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35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60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100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120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>
                          <a:effectLst/>
                        </a:rPr>
                        <a:t>200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BE" sz="700" dirty="0">
                          <a:effectLst/>
                        </a:rPr>
                        <a:t>400</a:t>
                      </a:r>
                    </a:p>
                  </a:txBody>
                  <a:tcPr anchor="ctr">
                    <a:lnL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457200" y="34972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/>
            </a: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fr-FR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Classification des buses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286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12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Transport des gouttes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0" y="980728"/>
            <a:ext cx="9144000" cy="56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sz="3200" dirty="0" smtClean="0">
                <a:latin typeface="+mn-lt"/>
              </a:rPr>
              <a:t>Une fois les gouttes formées (diamètre, vitesse), elles vont être soumises aux conditions climatiques (vent, température, humidité de l’air). Idéalement leur trajectoire devrait leur permettre d’arriver sur la cible</a:t>
            </a:r>
          </a:p>
          <a:p>
            <a:endParaRPr lang="fr-BE" sz="3200" dirty="0">
              <a:latin typeface="+mn-lt"/>
            </a:endParaRPr>
          </a:p>
          <a:p>
            <a:endParaRPr lang="fr-BE" sz="3200" dirty="0" smtClean="0">
              <a:latin typeface="+mn-lt"/>
            </a:endParaRPr>
          </a:p>
          <a:p>
            <a:endParaRPr lang="fr-BE" sz="3200" dirty="0">
              <a:latin typeface="+mn-lt"/>
            </a:endParaRPr>
          </a:p>
          <a:p>
            <a:endParaRPr lang="fr-BE" sz="3200" dirty="0" smtClean="0">
              <a:latin typeface="+mn-lt"/>
            </a:endParaRPr>
          </a:p>
          <a:p>
            <a:endParaRPr lang="fr-BE" sz="3200" dirty="0" smtClean="0">
              <a:latin typeface="+mn-lt"/>
            </a:endParaRPr>
          </a:p>
          <a:p>
            <a:endParaRPr lang="fr-BE" sz="3200" dirty="0">
              <a:latin typeface="+mn-lt"/>
            </a:endParaRPr>
          </a:p>
          <a:p>
            <a:endParaRPr lang="fr-BE" sz="3200" dirty="0">
              <a:latin typeface="+mn-lt"/>
            </a:endParaRPr>
          </a:p>
          <a:p>
            <a:r>
              <a:rPr lang="fr-BE" sz="3200" dirty="0" smtClean="0">
                <a:latin typeface="+mn-lt"/>
              </a:rPr>
              <a:t>Cela peut être analysé au moyen de divers modèles de dérive </a:t>
            </a:r>
          </a:p>
        </p:txBody>
      </p:sp>
      <p:pic>
        <p:nvPicPr>
          <p:cNvPr id="7" name="Picture 2" descr="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93" y="2852936"/>
            <a:ext cx="4037620" cy="2777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Résultat de recherche d'images pour &quot;dérive pesticide&quot;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8" b="8652"/>
          <a:stretch/>
        </p:blipFill>
        <p:spPr bwMode="auto">
          <a:xfrm>
            <a:off x="4644008" y="2825883"/>
            <a:ext cx="3704456" cy="280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0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1560" y="734861"/>
            <a:ext cx="7886700" cy="1325563"/>
          </a:xfrm>
        </p:spPr>
        <p:txBody>
          <a:bodyPr>
            <a:noAutofit/>
          </a:bodyPr>
          <a:lstStyle/>
          <a:p>
            <a:r>
              <a:rPr lang="fr-BE" sz="3600" dirty="0" smtClean="0"/>
              <a:t>Simulation du transport de particule lourde dans une atmosphère turbulente</a:t>
            </a:r>
            <a:endParaRPr lang="fr-BE" sz="36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11560" y="1988840"/>
            <a:ext cx="7886700" cy="4351338"/>
          </a:xfrm>
        </p:spPr>
        <p:txBody>
          <a:bodyPr/>
          <a:lstStyle/>
          <a:p>
            <a:r>
              <a:rPr lang="fr-BE" dirty="0" smtClean="0"/>
              <a:t>Interaction seulement de la phase gazeuses vers la phase liquide (couplage unidirectionnel one </a:t>
            </a:r>
            <a:r>
              <a:rPr lang="fr-BE" dirty="0" err="1" smtClean="0"/>
              <a:t>way</a:t>
            </a:r>
            <a:r>
              <a:rPr lang="fr-BE" dirty="0" smtClean="0"/>
              <a:t> </a:t>
            </a:r>
            <a:r>
              <a:rPr lang="fr-BE" dirty="0" err="1" smtClean="0"/>
              <a:t>coupling</a:t>
            </a:r>
            <a:r>
              <a:rPr lang="fr-BE" dirty="0" smtClean="0"/>
              <a:t>)</a:t>
            </a:r>
          </a:p>
          <a:p>
            <a:r>
              <a:rPr lang="fr-BE" dirty="0" smtClean="0"/>
              <a:t>Profil de vent logarithmique </a:t>
            </a:r>
            <a:r>
              <a:rPr lang="fr-BE" dirty="0"/>
              <a:t>(2m/s à </a:t>
            </a:r>
            <a:r>
              <a:rPr lang="fr-BE" dirty="0" smtClean="0"/>
              <a:t>2m) </a:t>
            </a:r>
            <a:r>
              <a:rPr lang="fr-BE" dirty="0" smtClean="0"/>
              <a:t>avec </a:t>
            </a:r>
            <a:r>
              <a:rPr lang="fr-BE" dirty="0" smtClean="0"/>
              <a:t>une composante aléatoire présentant une corrélation temporelle et </a:t>
            </a:r>
            <a:r>
              <a:rPr lang="fr-BE" dirty="0" smtClean="0"/>
              <a:t>spatiale</a:t>
            </a:r>
            <a:endParaRPr lang="fr-BE" dirty="0"/>
          </a:p>
        </p:txBody>
      </p:sp>
      <p:sp>
        <p:nvSpPr>
          <p:cNvPr id="4" name="Rectangle 3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Transport des gouttes</a:t>
            </a:r>
            <a:endParaRPr lang="fr-BE" sz="3600" dirty="0">
              <a:solidFill>
                <a:schemeClr val="bg1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" t="524" r="390" b="981"/>
          <a:stretch/>
        </p:blipFill>
        <p:spPr bwMode="auto">
          <a:xfrm>
            <a:off x="251520" y="3501008"/>
            <a:ext cx="4679938" cy="318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"/>
          <a:stretch/>
        </p:blipFill>
        <p:spPr bwMode="auto">
          <a:xfrm>
            <a:off x="5005536" y="3474615"/>
            <a:ext cx="4030960" cy="3212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856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14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Transport des gouttes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457200" y="980728"/>
            <a:ext cx="8229600" cy="4525963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dirty="0" smtClean="0"/>
              <a:t>Effet de la hauteur de pulvérisation, de la T° et de la vitesse initiale </a:t>
            </a:r>
            <a:endParaRPr lang="fr-BE" dirty="0"/>
          </a:p>
        </p:txBody>
      </p:sp>
      <p:pic>
        <p:nvPicPr>
          <p:cNvPr id="7" name="Picture 2" descr="C:\Users\Nicolas\Downloads\Spray_DriftU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916832"/>
            <a:ext cx="4845339" cy="3634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Nicolas\Downloads\Spray_DriftH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916832"/>
            <a:ext cx="5013900" cy="376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ZoneTexte 8"/>
              <p:cNvSpPr txBox="1"/>
              <p:nvPr/>
            </p:nvSpPr>
            <p:spPr>
              <a:xfrm>
                <a:off x="8028384" y="934623"/>
                <a:ext cx="928588" cy="3954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BE" b="0" i="1" smtClean="0">
                        <a:latin typeface="Cambria Math"/>
                        <a:ea typeface="Cambria Math"/>
                      </a:rPr>
                      <m:t>(∝ </m:t>
                    </m:r>
                    <m:rad>
                      <m:radPr>
                        <m:degHide m:val="on"/>
                        <m:ctrlPr>
                          <a:rPr lang="fr-BE" b="0" i="1" smtClean="0">
                            <a:latin typeface="Cambria Math"/>
                            <a:ea typeface="Cambria Math"/>
                          </a:rPr>
                        </m:ctrlPr>
                      </m:radPr>
                      <m:deg/>
                      <m:e>
                        <m:r>
                          <a:rPr lang="fr-BE" b="0" i="1" smtClean="0">
                            <a:latin typeface="Cambria Math"/>
                            <a:ea typeface="Cambria Math"/>
                          </a:rPr>
                          <m:t>𝑃</m:t>
                        </m:r>
                      </m:e>
                    </m:rad>
                  </m:oMath>
                </a14:m>
                <a:r>
                  <a:rPr lang="fr-BE" dirty="0" smtClean="0"/>
                  <a:t>)</a:t>
                </a:r>
                <a:endParaRPr lang="fr-BE" dirty="0"/>
              </a:p>
            </p:txBody>
          </p:sp>
        </mc:Choice>
        <mc:Fallback>
          <p:sp>
            <p:nvSpPr>
              <p:cNvPr id="9" name="ZoneTexte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8384" y="934623"/>
                <a:ext cx="928588" cy="395429"/>
              </a:xfrm>
              <a:prstGeom prst="rect">
                <a:avLst/>
              </a:prstGeom>
              <a:blipFill rotWithShape="1">
                <a:blip r:embed="rId4"/>
                <a:stretch>
                  <a:fillRect l="-1974" r="-4605" b="-2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itre 1"/>
          <p:cNvSpPr txBox="1">
            <a:spLocks/>
          </p:cNvSpPr>
          <p:nvPr/>
        </p:nvSpPr>
        <p:spPr>
          <a:xfrm>
            <a:off x="155575" y="5951651"/>
            <a:ext cx="8637588" cy="6627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sz="3600" dirty="0" smtClean="0"/>
              <a:t>Transport en dehors de la zone cible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19310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15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https://mail.ulg.ac.be/service/home/~/?auth=co&amp;loc=fr&amp;id=128882&amp;part=2"/>
          <p:cNvSpPr>
            <a:spLocks noChangeAspect="1" noChangeArrowheads="1"/>
          </p:cNvSpPr>
          <p:nvPr/>
        </p:nvSpPr>
        <p:spPr bwMode="auto">
          <a:xfrm>
            <a:off x="155575" y="-4327525"/>
            <a:ext cx="1202055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190" y="1491933"/>
            <a:ext cx="5423106" cy="4457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611560" y="829151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sz="3600" dirty="0" smtClean="0"/>
              <a:t>Evaporation et conditions climatiques</a:t>
            </a:r>
            <a:endParaRPr lang="fr-BE" sz="3600" dirty="0"/>
          </a:p>
        </p:txBody>
      </p:sp>
      <p:sp>
        <p:nvSpPr>
          <p:cNvPr id="8" name="Titre 1"/>
          <p:cNvSpPr txBox="1">
            <a:spLocks/>
          </p:cNvSpPr>
          <p:nvPr/>
        </p:nvSpPr>
        <p:spPr>
          <a:xfrm>
            <a:off x="155575" y="5951651"/>
            <a:ext cx="8637588" cy="6627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sz="3600" dirty="0" smtClean="0"/>
              <a:t>Pollution atmosphérique primaire importante</a:t>
            </a:r>
            <a:endParaRPr lang="fr-BE" sz="3600" dirty="0"/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Transport des gouttes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004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16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https://mail.ulg.ac.be/service/home/~/?auth=co&amp;loc=fr&amp;id=128882&amp;part=2"/>
          <p:cNvSpPr>
            <a:spLocks noChangeAspect="1" noChangeArrowheads="1"/>
          </p:cNvSpPr>
          <p:nvPr/>
        </p:nvSpPr>
        <p:spPr bwMode="auto">
          <a:xfrm>
            <a:off x="155575" y="-4327525"/>
            <a:ext cx="1202055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11560" y="829151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sz="3600" dirty="0" smtClean="0"/>
              <a:t>Que se passe-t-il lors de l’impact sur les plantes? </a:t>
            </a:r>
            <a:endParaRPr lang="fr-BE" sz="3600" dirty="0"/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99792" y="1491932"/>
            <a:ext cx="331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hlinkClick r:id="rId2" action="ppaction://hlinkfile"/>
              </a:rPr>
              <a:t>Eau sur chénopode et haricot</a:t>
            </a:r>
            <a:r>
              <a:rPr lang="fr-BE" dirty="0" smtClean="0"/>
              <a:t> 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06" y="2180223"/>
            <a:ext cx="7962250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7669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17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https://mail.ulg.ac.be/service/home/~/?auth=co&amp;loc=fr&amp;id=128882&amp;part=2"/>
          <p:cNvSpPr>
            <a:spLocks noChangeAspect="1" noChangeArrowheads="1"/>
          </p:cNvSpPr>
          <p:nvPr/>
        </p:nvSpPr>
        <p:spPr bwMode="auto">
          <a:xfrm>
            <a:off x="155575" y="-4327525"/>
            <a:ext cx="1202055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11560" y="829151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>
                <a:solidFill>
                  <a:srgbClr val="336600"/>
                </a:solidFill>
              </a:rPr>
              <a:t>Surfaces </a:t>
            </a:r>
            <a:r>
              <a:rPr lang="en-US" sz="3600" dirty="0" err="1">
                <a:solidFill>
                  <a:srgbClr val="336600"/>
                </a:solidFill>
              </a:rPr>
              <a:t>foliaires</a:t>
            </a:r>
            <a:endParaRPr lang="en-US" sz="3600" dirty="0">
              <a:solidFill>
                <a:srgbClr val="33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57200" y="1379314"/>
            <a:ext cx="8229600" cy="4929411"/>
          </a:xfrm>
          <a:prstGeom prst="rect">
            <a:avLst/>
          </a:prstGeom>
        </p:spPr>
        <p:txBody>
          <a:bodyPr>
            <a:normAutofit/>
          </a:bodyPr>
          <a:lstStyle>
            <a:lvl1pPr marL="171450" indent="-171450" algn="l" defTabSz="685800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BE" sz="2000" dirty="0" smtClean="0"/>
              <a:t>Passage obligé des produits systémiques</a:t>
            </a:r>
          </a:p>
          <a:p>
            <a:r>
              <a:rPr lang="fr-BE" sz="2000" dirty="0" smtClean="0"/>
              <a:t>La cuticule est formée de cires </a:t>
            </a:r>
            <a:r>
              <a:rPr lang="fr-BE" sz="2000" dirty="0" err="1" smtClean="0"/>
              <a:t>épicuticulaires</a:t>
            </a:r>
            <a:r>
              <a:rPr lang="fr-BE" sz="2000" dirty="0" smtClean="0"/>
              <a:t> généralement hydrophobes</a:t>
            </a:r>
          </a:p>
          <a:p>
            <a:r>
              <a:rPr lang="fr-BE" sz="2000" dirty="0" smtClean="0"/>
              <a:t>Les surfaces foliaires sont classées selon leur degré d’hydrophobicité</a:t>
            </a:r>
          </a:p>
          <a:p>
            <a:endParaRPr lang="fr-BE" sz="2000" dirty="0" smtClean="0"/>
          </a:p>
          <a:p>
            <a:pPr marL="0" indent="0">
              <a:buFont typeface="Arial" pitchFamily="34" charset="0"/>
              <a:buNone/>
            </a:pPr>
            <a:endParaRPr lang="fr-BE" sz="2000" dirty="0" smtClean="0"/>
          </a:p>
          <a:p>
            <a:pPr marL="0" indent="0">
              <a:buFont typeface="Arial" pitchFamily="34" charset="0"/>
              <a:buNone/>
            </a:pPr>
            <a:endParaRPr lang="fr-BE" sz="2000" dirty="0" smtClean="0"/>
          </a:p>
          <a:p>
            <a:pPr marL="0" indent="0">
              <a:buFont typeface="Arial" pitchFamily="34" charset="0"/>
              <a:buNone/>
            </a:pPr>
            <a:r>
              <a:rPr lang="fr-BE" sz="2000" dirty="0" smtClean="0"/>
              <a:t>          de facile                    …                   à                 …        très difficile à mouiller</a:t>
            </a:r>
          </a:p>
          <a:p>
            <a:pPr marL="0" indent="0">
              <a:buFont typeface="Arial" pitchFamily="34" charset="0"/>
              <a:buNone/>
            </a:pPr>
            <a:endParaRPr lang="fr-BE" sz="2400" dirty="0"/>
          </a:p>
        </p:txBody>
      </p:sp>
      <p:pic>
        <p:nvPicPr>
          <p:cNvPr id="11" name="Picture 2" descr="http://www.p3italy.it/admin/File.asp?Larghezza=500&amp;Altezza=250&amp;Tabella=Files&amp;Id=115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077072"/>
            <a:ext cx="4326150" cy="216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D:\Documents mathieu back up\PhD\THESE\THESIS\PRESENTATION\goutte sur feuille blé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2800" r="1509" b="1835"/>
          <a:stretch/>
        </p:blipFill>
        <p:spPr bwMode="auto">
          <a:xfrm>
            <a:off x="5266147" y="4038538"/>
            <a:ext cx="3315816" cy="2191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1133914" y="2540717"/>
            <a:ext cx="1795141" cy="1033265"/>
            <a:chOff x="1133914" y="2124868"/>
            <a:chExt cx="1795141" cy="1033265"/>
          </a:xfrm>
        </p:grpSpPr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914" y="2700933"/>
              <a:ext cx="1514475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5" name="Connecteur droit 14"/>
            <p:cNvCxnSpPr/>
            <p:nvPr/>
          </p:nvCxnSpPr>
          <p:spPr>
            <a:xfrm flipH="1" flipV="1">
              <a:off x="1835696" y="2124868"/>
              <a:ext cx="757238" cy="7332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Arc 15"/>
            <p:cNvSpPr/>
            <p:nvPr/>
          </p:nvSpPr>
          <p:spPr>
            <a:xfrm rot="15065288">
              <a:off x="2014655" y="2243733"/>
              <a:ext cx="914400" cy="914400"/>
            </a:xfrm>
            <a:prstGeom prst="arc">
              <a:avLst>
                <a:gd name="adj1" fmla="val 16200000"/>
                <a:gd name="adj2" fmla="val 1976437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17" name="Groupe 16"/>
          <p:cNvGrpSpPr/>
          <p:nvPr/>
        </p:nvGrpSpPr>
        <p:grpSpPr>
          <a:xfrm>
            <a:off x="3742754" y="2476697"/>
            <a:ext cx="1579119" cy="1168327"/>
            <a:chOff x="3742754" y="2060848"/>
            <a:chExt cx="1579119" cy="1168327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2754" y="2492525"/>
              <a:ext cx="1514475" cy="5429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9" name="Connecteur droit 18"/>
            <p:cNvCxnSpPr/>
            <p:nvPr/>
          </p:nvCxnSpPr>
          <p:spPr>
            <a:xfrm flipH="1" flipV="1">
              <a:off x="4864673" y="2060848"/>
              <a:ext cx="121079" cy="86030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Arc 19"/>
            <p:cNvSpPr/>
            <p:nvPr/>
          </p:nvSpPr>
          <p:spPr>
            <a:xfrm rot="15065288">
              <a:off x="4407473" y="2314775"/>
              <a:ext cx="914400" cy="914400"/>
            </a:xfrm>
            <a:prstGeom prst="arc">
              <a:avLst>
                <a:gd name="adj1" fmla="val 16200000"/>
                <a:gd name="adj2" fmla="val 1314485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21" name="Groupe 20"/>
          <p:cNvGrpSpPr/>
          <p:nvPr/>
        </p:nvGrpSpPr>
        <p:grpSpPr>
          <a:xfrm>
            <a:off x="6327993" y="2462707"/>
            <a:ext cx="1872208" cy="1168327"/>
            <a:chOff x="6228184" y="2060848"/>
            <a:chExt cx="1872208" cy="1168327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060848"/>
              <a:ext cx="1514475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3" name="Connecteur droit 22"/>
            <p:cNvCxnSpPr/>
            <p:nvPr/>
          </p:nvCxnSpPr>
          <p:spPr>
            <a:xfrm flipV="1">
              <a:off x="7264097" y="2340893"/>
              <a:ext cx="836295" cy="5802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Arc 23"/>
            <p:cNvSpPr/>
            <p:nvPr/>
          </p:nvSpPr>
          <p:spPr>
            <a:xfrm rot="15065288">
              <a:off x="6685818" y="2314775"/>
              <a:ext cx="914400" cy="914400"/>
            </a:xfrm>
            <a:prstGeom prst="arc">
              <a:avLst>
                <a:gd name="adj1" fmla="val 16200000"/>
                <a:gd name="adj2" fmla="val 614895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25" name="ZoneTexte 24"/>
          <p:cNvSpPr txBox="1"/>
          <p:nvPr/>
        </p:nvSpPr>
        <p:spPr>
          <a:xfrm>
            <a:off x="1925998" y="2351411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ϑ</a:t>
            </a:r>
            <a:r>
              <a:rPr lang="fr-BE" baseline="-25000" dirty="0"/>
              <a:t>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4216697" y="2476697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ϑ</a:t>
            </a:r>
            <a:r>
              <a:rPr lang="fr-BE" baseline="-25000" dirty="0"/>
              <a:t>E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435284" y="2476697"/>
            <a:ext cx="388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/>
              <a:t>ϑ</a:t>
            </a:r>
            <a:r>
              <a:rPr lang="fr-BE" baseline="-25000" dirty="0"/>
              <a:t>E</a:t>
            </a: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72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18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https://mail.ulg.ac.be/service/home/~/?auth=co&amp;loc=fr&amp;id=128882&amp;part=2"/>
          <p:cNvSpPr>
            <a:spLocks noChangeAspect="1" noChangeArrowheads="1"/>
          </p:cNvSpPr>
          <p:nvPr/>
        </p:nvSpPr>
        <p:spPr bwMode="auto">
          <a:xfrm>
            <a:off x="155575" y="-4327525"/>
            <a:ext cx="1202055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11560" y="829151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>
                <a:solidFill>
                  <a:srgbClr val="336600"/>
                </a:solidFill>
              </a:rPr>
              <a:t>Surfaces </a:t>
            </a:r>
            <a:r>
              <a:rPr lang="en-US" sz="3600" dirty="0" err="1">
                <a:solidFill>
                  <a:srgbClr val="336600"/>
                </a:solidFill>
              </a:rPr>
              <a:t>foliaires</a:t>
            </a:r>
            <a:endParaRPr lang="en-US" sz="3600" dirty="0">
              <a:solidFill>
                <a:srgbClr val="33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pic>
        <p:nvPicPr>
          <p:cNvPr id="29" name="Espace réservé du contenu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1" y="3736681"/>
            <a:ext cx="2731868" cy="2515774"/>
          </a:xfrm>
          <a:prstGeom prst="rect">
            <a:avLst/>
          </a:prstGeom>
        </p:spPr>
      </p:pic>
      <p:pic>
        <p:nvPicPr>
          <p:cNvPr id="30" name="Picture 10" descr="Ble jeune 500x 100 microns_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58" y="1364045"/>
            <a:ext cx="2483439" cy="231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19"/>
          <a:stretch/>
        </p:blipFill>
        <p:spPr bwMode="auto">
          <a:xfrm>
            <a:off x="5787061" y="1344213"/>
            <a:ext cx="3079570" cy="230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4" descr="http://www.beilstein-journals.org/bjnano/content/figures/2190-4286-2-19-10.jpg?scale=2.0&amp;max-width=1024&amp;background=FFFFF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14" r="999" b="67310"/>
          <a:stretch/>
        </p:blipFill>
        <p:spPr bwMode="auto">
          <a:xfrm>
            <a:off x="2877807" y="1340873"/>
            <a:ext cx="2794628" cy="234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736681"/>
            <a:ext cx="2715425" cy="250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249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19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https://mail.ulg.ac.be/service/home/~/?auth=co&amp;loc=fr&amp;id=128882&amp;part=2"/>
          <p:cNvSpPr>
            <a:spLocks noChangeAspect="1" noChangeArrowheads="1"/>
          </p:cNvSpPr>
          <p:nvPr/>
        </p:nvSpPr>
        <p:spPr bwMode="auto">
          <a:xfrm>
            <a:off x="155575" y="-4327525"/>
            <a:ext cx="1202055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11560" y="829151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>
                <a:solidFill>
                  <a:srgbClr val="336600"/>
                </a:solidFill>
              </a:rPr>
              <a:t>Impact des </a:t>
            </a:r>
            <a:r>
              <a:rPr lang="en-US" sz="3600" dirty="0" err="1">
                <a:solidFill>
                  <a:srgbClr val="336600"/>
                </a:solidFill>
              </a:rPr>
              <a:t>gouttes</a:t>
            </a:r>
            <a:r>
              <a:rPr lang="en-US" sz="3600" dirty="0">
                <a:solidFill>
                  <a:srgbClr val="336600"/>
                </a:solidFill>
              </a:rPr>
              <a:t> sur surfaces </a:t>
            </a:r>
            <a:r>
              <a:rPr lang="en-US" sz="3600" dirty="0" err="1">
                <a:solidFill>
                  <a:srgbClr val="336600"/>
                </a:solidFill>
              </a:rPr>
              <a:t>très</a:t>
            </a:r>
            <a:r>
              <a:rPr lang="en-US" sz="3600" dirty="0">
                <a:solidFill>
                  <a:srgbClr val="336600"/>
                </a:solidFill>
              </a:rPr>
              <a:t> </a:t>
            </a:r>
            <a:r>
              <a:rPr lang="en-US" sz="3600" dirty="0" err="1">
                <a:solidFill>
                  <a:srgbClr val="336600"/>
                </a:solidFill>
              </a:rPr>
              <a:t>difficilement</a:t>
            </a:r>
            <a:r>
              <a:rPr lang="en-US" sz="3600" dirty="0">
                <a:solidFill>
                  <a:srgbClr val="336600"/>
                </a:solidFill>
              </a:rPr>
              <a:t> </a:t>
            </a:r>
            <a:r>
              <a:rPr lang="en-US" sz="3600" dirty="0" err="1">
                <a:solidFill>
                  <a:srgbClr val="336600"/>
                </a:solidFill>
              </a:rPr>
              <a:t>mouillables</a:t>
            </a:r>
            <a:endParaRPr lang="en-US" sz="3600" dirty="0">
              <a:solidFill>
                <a:srgbClr val="33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609600" y="1349152"/>
            <a:ext cx="8228520" cy="53862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endParaRPr lang="fr-BE" sz="2400" u="sng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fr-BE" sz="2400" i="1" dirty="0">
                <a:solidFill>
                  <a:srgbClr val="000000"/>
                </a:solidFill>
                <a:latin typeface="Calibri"/>
              </a:rPr>
              <a:t>	</a:t>
            </a:r>
            <a:r>
              <a:rPr lang="fr-BE" sz="2400" dirty="0">
                <a:solidFill>
                  <a:srgbClr val="000000"/>
                </a:solidFill>
                <a:latin typeface="Calibri"/>
              </a:rPr>
              <a:t> </a:t>
            </a:r>
            <a:endParaRPr sz="2000" dirty="0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95" y="4373488"/>
            <a:ext cx="1800200" cy="1224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28" y="2285256"/>
            <a:ext cx="1935338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16" name="ZoneTexte 15"/>
          <p:cNvSpPr txBox="1"/>
          <p:nvPr/>
        </p:nvSpPr>
        <p:spPr>
          <a:xfrm>
            <a:off x="57289" y="3500100"/>
            <a:ext cx="24984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Modèle de Cassie-Baxter</a:t>
            </a:r>
            <a:endParaRPr lang="fr-BE" dirty="0"/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346" y="1871047"/>
            <a:ext cx="6840917" cy="430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57289" y="5597624"/>
            <a:ext cx="21639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Modèle de Wenzel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74131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fr-FR" sz="3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Contexte </a:t>
            </a:r>
            <a:r>
              <a:rPr lang="fr-BE" altLang="fr-FR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général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0" y="980728"/>
            <a:ext cx="9144000" cy="56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sz="3600" dirty="0" smtClean="0">
                <a:latin typeface="+mn-lt"/>
              </a:rPr>
              <a:t>Les produits de protection des plantes posent de sérieux problèmes environnementaux et risques pour la santé humaine</a:t>
            </a:r>
          </a:p>
          <a:p>
            <a:r>
              <a:rPr lang="fr-BE" sz="3600" dirty="0" smtClean="0">
                <a:latin typeface="+mn-lt"/>
              </a:rPr>
              <a:t/>
            </a:r>
            <a:br>
              <a:rPr lang="fr-BE" sz="3600" dirty="0" smtClean="0">
                <a:latin typeface="+mn-lt"/>
              </a:rPr>
            </a:br>
            <a:r>
              <a:rPr lang="fr-BE" sz="2800" dirty="0" smtClean="0">
                <a:latin typeface="+mn-lt"/>
              </a:rPr>
              <a:t>L’industrie agrochimique est actuellement sous une forte pression, particulièrement en Europe, en raison de la baisse rapide du soutient de leur usage au sein de la population</a:t>
            </a:r>
            <a:endParaRPr lang="fr-BE" sz="2800" b="1" i="1" dirty="0" smtClean="0">
              <a:solidFill>
                <a:srgbClr val="3B4042"/>
              </a:solidFill>
              <a:latin typeface="+mn-lt"/>
            </a:endParaRPr>
          </a:p>
          <a:p>
            <a:endParaRPr lang="fr-BE" sz="2800" dirty="0">
              <a:latin typeface="+mn-lt"/>
            </a:endParaRPr>
          </a:p>
          <a:p>
            <a:r>
              <a:rPr lang="fr-BE" sz="2800" dirty="0">
                <a:latin typeface="+mn-lt"/>
              </a:rPr>
              <a:t>Les agriculteurs </a:t>
            </a:r>
            <a:r>
              <a:rPr lang="fr-BE" sz="2800" dirty="0" smtClean="0">
                <a:latin typeface="+mn-lt"/>
              </a:rPr>
              <a:t>doivent adapter leurs pratiques et communication s’ils souhaitent continuer à recourir à ces produits pour assurer la protection de leurs cultures. </a:t>
            </a:r>
            <a:endParaRPr lang="fr-B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81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20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https://mail.ulg.ac.be/service/home/~/?auth=co&amp;loc=fr&amp;id=128882&amp;part=2"/>
          <p:cNvSpPr>
            <a:spLocks noChangeAspect="1" noChangeArrowheads="1"/>
          </p:cNvSpPr>
          <p:nvPr/>
        </p:nvSpPr>
        <p:spPr bwMode="auto">
          <a:xfrm>
            <a:off x="155575" y="-4327525"/>
            <a:ext cx="1202055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11560" y="829151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>
                <a:solidFill>
                  <a:srgbClr val="336600"/>
                </a:solidFill>
              </a:rPr>
              <a:t>Impact des </a:t>
            </a:r>
            <a:r>
              <a:rPr lang="en-US" sz="3600" dirty="0" err="1">
                <a:solidFill>
                  <a:srgbClr val="336600"/>
                </a:solidFill>
              </a:rPr>
              <a:t>gouttes</a:t>
            </a:r>
            <a:r>
              <a:rPr lang="en-US" sz="3600" dirty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d’eau</a:t>
            </a:r>
            <a:r>
              <a:rPr lang="en-US" sz="3600" dirty="0" smtClean="0">
                <a:solidFill>
                  <a:srgbClr val="336600"/>
                </a:solidFill>
              </a:rPr>
              <a:t> sur </a:t>
            </a:r>
            <a:r>
              <a:rPr lang="en-US" sz="3600" dirty="0">
                <a:solidFill>
                  <a:srgbClr val="336600"/>
                </a:solidFill>
              </a:rPr>
              <a:t>surfaces </a:t>
            </a:r>
            <a:r>
              <a:rPr lang="en-US" sz="3600" dirty="0" err="1">
                <a:solidFill>
                  <a:srgbClr val="336600"/>
                </a:solidFill>
              </a:rPr>
              <a:t>très</a:t>
            </a:r>
            <a:r>
              <a:rPr lang="en-US" sz="3600" dirty="0">
                <a:solidFill>
                  <a:srgbClr val="336600"/>
                </a:solidFill>
              </a:rPr>
              <a:t> </a:t>
            </a:r>
            <a:r>
              <a:rPr lang="en-US" sz="3600" dirty="0" err="1">
                <a:solidFill>
                  <a:srgbClr val="336600"/>
                </a:solidFill>
              </a:rPr>
              <a:t>difficilement</a:t>
            </a:r>
            <a:r>
              <a:rPr lang="en-US" sz="3600" dirty="0">
                <a:solidFill>
                  <a:srgbClr val="336600"/>
                </a:solidFill>
              </a:rPr>
              <a:t> </a:t>
            </a:r>
            <a:r>
              <a:rPr lang="en-US" sz="3600" dirty="0" err="1">
                <a:solidFill>
                  <a:srgbClr val="336600"/>
                </a:solidFill>
              </a:rPr>
              <a:t>mouillables</a:t>
            </a:r>
            <a:endParaRPr lang="en-US" sz="3600" dirty="0">
              <a:solidFill>
                <a:srgbClr val="33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609600" y="1349152"/>
            <a:ext cx="8228520" cy="53862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endParaRPr lang="fr-BE" sz="2400" u="sng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fr-BE" sz="2400" i="1" dirty="0">
                <a:solidFill>
                  <a:srgbClr val="000000"/>
                </a:solidFill>
                <a:latin typeface="Calibri"/>
              </a:rPr>
              <a:t>	</a:t>
            </a:r>
            <a:r>
              <a:rPr lang="fr-BE" sz="2400" dirty="0">
                <a:solidFill>
                  <a:srgbClr val="000000"/>
                </a:solidFill>
                <a:latin typeface="Calibri"/>
              </a:rPr>
              <a:t> </a:t>
            </a:r>
            <a:endParaRPr sz="2000" dirty="0"/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pic>
        <p:nvPicPr>
          <p:cNvPr id="20" name="Picture 2" descr="C:\Users\Mathieu\Dropbox\THESIS\LaTeX Mathieu\Figures\CROPRO15\Fig3.tif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21" r="6892"/>
          <a:stretch/>
        </p:blipFill>
        <p:spPr bwMode="auto">
          <a:xfrm>
            <a:off x="971600" y="1744355"/>
            <a:ext cx="6480720" cy="494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17707" r="72804" b="56236"/>
          <a:stretch/>
        </p:blipFill>
        <p:spPr bwMode="auto">
          <a:xfrm>
            <a:off x="3098874" y="5313600"/>
            <a:ext cx="550036" cy="56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5" t="13959" r="42922" b="58617"/>
          <a:stretch/>
        </p:blipFill>
        <p:spPr bwMode="auto">
          <a:xfrm>
            <a:off x="3923928" y="3301067"/>
            <a:ext cx="707409" cy="73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5" t="10662" r="6096" b="63983"/>
          <a:stretch/>
        </p:blipFill>
        <p:spPr bwMode="auto">
          <a:xfrm>
            <a:off x="6156176" y="2580987"/>
            <a:ext cx="711859" cy="45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1" t="58549" r="8609" b="20885"/>
          <a:stretch/>
        </p:blipFill>
        <p:spPr bwMode="auto">
          <a:xfrm>
            <a:off x="5508104" y="1860907"/>
            <a:ext cx="809002" cy="4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22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21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https://mail.ulg.ac.be/service/home/~/?auth=co&amp;loc=fr&amp;id=128882&amp;part=2"/>
          <p:cNvSpPr>
            <a:spLocks noChangeAspect="1" noChangeArrowheads="1"/>
          </p:cNvSpPr>
          <p:nvPr/>
        </p:nvSpPr>
        <p:spPr bwMode="auto">
          <a:xfrm>
            <a:off x="155575" y="-4327525"/>
            <a:ext cx="1202055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611560" y="829151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sz="3600" dirty="0" smtClean="0"/>
              <a:t>Comment améliorer la rétention ?</a:t>
            </a:r>
          </a:p>
          <a:p>
            <a:r>
              <a:rPr lang="fr-BE" sz="3600" dirty="0" smtClean="0"/>
              <a:t>En agissant sur la formulation </a:t>
            </a:r>
            <a:endParaRPr lang="fr-BE" sz="3600" dirty="0"/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120914" y="181051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hlinkClick r:id="rId2" action="ppaction://hlinkfile"/>
              </a:rPr>
              <a:t>Chénopode avec Eau, Pulse et </a:t>
            </a:r>
            <a:r>
              <a:rPr lang="fr-BE" dirty="0" err="1" smtClean="0">
                <a:hlinkClick r:id="rId2" action="ppaction://hlinkfile"/>
              </a:rPr>
              <a:t>Ecoteric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132" y="2420888"/>
            <a:ext cx="6683231" cy="36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55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22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https://mail.ulg.ac.be/service/home/~/?auth=co&amp;loc=fr&amp;id=128882&amp;part=2"/>
          <p:cNvSpPr>
            <a:spLocks noChangeAspect="1" noChangeArrowheads="1"/>
          </p:cNvSpPr>
          <p:nvPr/>
        </p:nvSpPr>
        <p:spPr bwMode="auto">
          <a:xfrm>
            <a:off x="155575" y="-4327525"/>
            <a:ext cx="1202055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457200" y="829151"/>
            <a:ext cx="83820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>
                <a:solidFill>
                  <a:srgbClr val="336600"/>
                </a:solidFill>
              </a:rPr>
              <a:t>Impact des </a:t>
            </a:r>
            <a:r>
              <a:rPr lang="en-US" sz="3600" dirty="0" err="1">
                <a:solidFill>
                  <a:srgbClr val="336600"/>
                </a:solidFill>
              </a:rPr>
              <a:t>gouttes</a:t>
            </a:r>
            <a:r>
              <a:rPr lang="en-US" sz="3600" dirty="0">
                <a:solidFill>
                  <a:srgbClr val="336600"/>
                </a:solidFill>
              </a:rPr>
              <a:t> </a:t>
            </a:r>
            <a:r>
              <a:rPr lang="en-US" sz="3600" dirty="0" smtClean="0">
                <a:solidFill>
                  <a:srgbClr val="336600"/>
                </a:solidFill>
              </a:rPr>
              <a:t>avec adjuvant </a:t>
            </a:r>
            <a:r>
              <a:rPr lang="en-US" sz="3600" dirty="0" err="1" smtClean="0">
                <a:solidFill>
                  <a:srgbClr val="336600"/>
                </a:solidFill>
              </a:rPr>
              <a:t>tensioactif</a:t>
            </a:r>
            <a:r>
              <a:rPr lang="en-US" sz="3600" dirty="0" smtClean="0">
                <a:solidFill>
                  <a:srgbClr val="336600"/>
                </a:solidFill>
              </a:rPr>
              <a:t> sur </a:t>
            </a:r>
            <a:r>
              <a:rPr lang="en-US" sz="3600" dirty="0">
                <a:solidFill>
                  <a:srgbClr val="336600"/>
                </a:solidFill>
              </a:rPr>
              <a:t>surfaces </a:t>
            </a:r>
            <a:r>
              <a:rPr lang="en-US" sz="3600" dirty="0" err="1">
                <a:solidFill>
                  <a:srgbClr val="336600"/>
                </a:solidFill>
              </a:rPr>
              <a:t>très</a:t>
            </a:r>
            <a:r>
              <a:rPr lang="en-US" sz="3600" dirty="0">
                <a:solidFill>
                  <a:srgbClr val="336600"/>
                </a:solidFill>
              </a:rPr>
              <a:t> </a:t>
            </a:r>
            <a:r>
              <a:rPr lang="en-US" sz="3600" dirty="0" err="1">
                <a:solidFill>
                  <a:srgbClr val="336600"/>
                </a:solidFill>
              </a:rPr>
              <a:t>difficilement</a:t>
            </a:r>
            <a:r>
              <a:rPr lang="en-US" sz="3600" dirty="0">
                <a:solidFill>
                  <a:srgbClr val="336600"/>
                </a:solidFill>
              </a:rPr>
              <a:t> </a:t>
            </a:r>
            <a:r>
              <a:rPr lang="en-US" sz="3600" dirty="0" err="1">
                <a:solidFill>
                  <a:srgbClr val="336600"/>
                </a:solidFill>
              </a:rPr>
              <a:t>mouillables</a:t>
            </a:r>
            <a:endParaRPr lang="en-US" sz="3600" dirty="0">
              <a:solidFill>
                <a:srgbClr val="33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609600" y="1349152"/>
            <a:ext cx="8228520" cy="53862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endParaRPr lang="fr-BE" sz="2400" u="sng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fr-BE" sz="2400" i="1" dirty="0">
                <a:solidFill>
                  <a:srgbClr val="000000"/>
                </a:solidFill>
                <a:latin typeface="Calibri"/>
              </a:rPr>
              <a:t>	</a:t>
            </a:r>
            <a:r>
              <a:rPr lang="fr-BE" sz="2400" dirty="0">
                <a:solidFill>
                  <a:srgbClr val="000000"/>
                </a:solidFill>
                <a:latin typeface="Calibri"/>
              </a:rPr>
              <a:t> </a:t>
            </a:r>
            <a:endParaRPr sz="2000" dirty="0"/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pic>
        <p:nvPicPr>
          <p:cNvPr id="15" name="Picture 3" descr="C:\Users\Mathieu\Dropbox\Publications\Eurageng 2012 Valence\figures\ARAC_52_jau_2bar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5575" y="1988840"/>
            <a:ext cx="4680000" cy="350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8" t="17707" r="72804" b="56236"/>
          <a:stretch/>
        </p:blipFill>
        <p:spPr bwMode="auto">
          <a:xfrm>
            <a:off x="1396101" y="3694072"/>
            <a:ext cx="550036" cy="568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75" t="13959" r="42922" b="58617"/>
          <a:stretch/>
        </p:blipFill>
        <p:spPr bwMode="auto">
          <a:xfrm>
            <a:off x="3043468" y="3351377"/>
            <a:ext cx="707409" cy="732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5" t="10662" r="6096" b="63983"/>
          <a:stretch/>
        </p:blipFill>
        <p:spPr bwMode="auto">
          <a:xfrm>
            <a:off x="3860141" y="2693553"/>
            <a:ext cx="711859" cy="45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1" t="58549" r="8609" b="20885"/>
          <a:stretch/>
        </p:blipFill>
        <p:spPr bwMode="auto">
          <a:xfrm>
            <a:off x="2588171" y="2419396"/>
            <a:ext cx="809002" cy="49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Mathieu\Dropbox\Publications\Eurageng 2012 Valence\figures\ARAC_52_jau_2bar_histo.tif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572000" y="1988840"/>
            <a:ext cx="4519790" cy="352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re 1"/>
          <p:cNvSpPr txBox="1">
            <a:spLocks/>
          </p:cNvSpPr>
          <p:nvPr/>
        </p:nvSpPr>
        <p:spPr>
          <a:xfrm>
            <a:off x="155575" y="5512296"/>
            <a:ext cx="8637588" cy="66278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sz="3600" dirty="0" smtClean="0"/>
              <a:t>Création d’un diagramme de rétention en fonction de la classe d’énergie (</a:t>
            </a:r>
            <a:r>
              <a:rPr lang="fr-BE" sz="3600" dirty="0" err="1" smtClean="0"/>
              <a:t>Massinon</a:t>
            </a:r>
            <a:r>
              <a:rPr lang="fr-BE" sz="3600" dirty="0" smtClean="0"/>
              <a:t>) </a:t>
            </a:r>
            <a:endParaRPr lang="fr-BE" sz="3600" dirty="0"/>
          </a:p>
        </p:txBody>
      </p:sp>
    </p:spTree>
    <p:extLst>
      <p:ext uri="{BB962C8B-B14F-4D97-AF65-F5344CB8AC3E}">
        <p14:creationId xmlns:p14="http://schemas.microsoft.com/office/powerpoint/2010/main" val="1110046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23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https://mail.ulg.ac.be/service/home/~/?auth=co&amp;loc=fr&amp;id=128882&amp;part=2"/>
          <p:cNvSpPr>
            <a:spLocks noChangeAspect="1" noChangeArrowheads="1"/>
          </p:cNvSpPr>
          <p:nvPr/>
        </p:nvSpPr>
        <p:spPr bwMode="auto">
          <a:xfrm>
            <a:off x="155575" y="-4327525"/>
            <a:ext cx="1202055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02313" y="829151"/>
            <a:ext cx="92222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Diagramme</a:t>
            </a:r>
            <a:r>
              <a:rPr lang="en-US" sz="3600" dirty="0" smtClean="0">
                <a:solidFill>
                  <a:srgbClr val="336600"/>
                </a:solidFill>
              </a:rPr>
              <a:t> de </a:t>
            </a:r>
            <a:r>
              <a:rPr lang="en-US" sz="3600" dirty="0" err="1" smtClean="0">
                <a:solidFill>
                  <a:srgbClr val="336600"/>
                </a:solidFill>
              </a:rPr>
              <a:t>Massinon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permet</a:t>
            </a:r>
            <a:r>
              <a:rPr lang="en-US" sz="3600" dirty="0" smtClean="0">
                <a:solidFill>
                  <a:srgbClr val="336600"/>
                </a:solidFill>
              </a:rPr>
              <a:t> de comparer des formulations sur surface de </a:t>
            </a:r>
            <a:r>
              <a:rPr lang="en-US" sz="3600" dirty="0" err="1" smtClean="0">
                <a:solidFill>
                  <a:srgbClr val="336600"/>
                </a:solidFill>
              </a:rPr>
              <a:t>référence</a:t>
            </a:r>
            <a:endParaRPr lang="en-US" sz="3600" dirty="0">
              <a:solidFill>
                <a:srgbClr val="3366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3" name="CustomShape 2"/>
          <p:cNvSpPr/>
          <p:nvPr/>
        </p:nvSpPr>
        <p:spPr>
          <a:xfrm>
            <a:off x="609600" y="1349152"/>
            <a:ext cx="8228520" cy="538620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42900" indent="-342900">
              <a:lnSpc>
                <a:spcPct val="100000"/>
              </a:lnSpc>
              <a:buSzPct val="100000"/>
              <a:buFont typeface="Arial" panose="020B0604020202020204" pitchFamily="34" charset="0"/>
              <a:buChar char="•"/>
            </a:pPr>
            <a:endParaRPr lang="fr-BE" sz="2400" u="sng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buSzPct val="100000"/>
            </a:pPr>
            <a:r>
              <a:rPr lang="fr-BE" sz="2400" i="1" dirty="0">
                <a:solidFill>
                  <a:srgbClr val="000000"/>
                </a:solidFill>
                <a:latin typeface="Calibri"/>
              </a:rPr>
              <a:t>	</a:t>
            </a:r>
            <a:r>
              <a:rPr lang="fr-BE" sz="2400" dirty="0">
                <a:solidFill>
                  <a:srgbClr val="000000"/>
                </a:solidFill>
                <a:latin typeface="Calibri"/>
              </a:rPr>
              <a:t> </a:t>
            </a:r>
            <a:endParaRPr sz="2000" dirty="0"/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pic>
        <p:nvPicPr>
          <p:cNvPr id="19" name="Picture 2" descr="C:\Users\Mathieu\Documents\MATLAB\BL_eau_dist_histo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36" y="4582460"/>
            <a:ext cx="2880000" cy="21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Mathieu\Documents\MATLAB\BL_BT0025_histo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9628" y="4582460"/>
            <a:ext cx="2880000" cy="21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Mathieu\Documents\MATLAB\BL_BT01_histo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260" y="4582460"/>
            <a:ext cx="2880000" cy="21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280447" y="2423553"/>
            <a:ext cx="2879501" cy="215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088758" y="2423553"/>
            <a:ext cx="2879502" cy="21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7" descr="C:\Users\Mathieu\Documents\MATLAB\LT_eau_dist_3bars_histo.t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1636" y="2453719"/>
            <a:ext cx="2880000" cy="215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ZoneTexte 29"/>
          <p:cNvSpPr txBox="1"/>
          <p:nvPr/>
        </p:nvSpPr>
        <p:spPr>
          <a:xfrm>
            <a:off x="1115185" y="191206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Eau seule</a:t>
            </a:r>
          </a:p>
          <a:p>
            <a:pPr algn="ctr"/>
            <a:r>
              <a:rPr lang="el-GR" dirty="0"/>
              <a:t>σ</a:t>
            </a:r>
            <a:r>
              <a:rPr lang="fr-BE" dirty="0"/>
              <a:t> = 0,072 N/m</a:t>
            </a:r>
          </a:p>
        </p:txBody>
      </p:sp>
      <p:sp>
        <p:nvSpPr>
          <p:cNvPr id="31" name="ZoneTexte 30"/>
          <p:cNvSpPr txBox="1"/>
          <p:nvPr/>
        </p:nvSpPr>
        <p:spPr>
          <a:xfrm rot="16200000">
            <a:off x="-646290" y="3326023"/>
            <a:ext cx="18665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Surface artificielle</a:t>
            </a:r>
          </a:p>
        </p:txBody>
      </p:sp>
      <p:sp>
        <p:nvSpPr>
          <p:cNvPr id="32" name="ZoneTexte 31"/>
          <p:cNvSpPr txBox="1"/>
          <p:nvPr/>
        </p:nvSpPr>
        <p:spPr>
          <a:xfrm rot="16200000">
            <a:off x="-425372" y="5477248"/>
            <a:ext cx="143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Feuille de blé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6118283" y="1912059"/>
            <a:ext cx="2820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Eau + mouillant non ionique</a:t>
            </a:r>
          </a:p>
          <a:p>
            <a:pPr algn="ctr"/>
            <a:r>
              <a:rPr lang="el-GR" dirty="0"/>
              <a:t>σ</a:t>
            </a:r>
            <a:r>
              <a:rPr lang="fr-BE" dirty="0"/>
              <a:t> = 0,021 N/m</a:t>
            </a:r>
          </a:p>
        </p:txBody>
      </p:sp>
      <p:sp>
        <p:nvSpPr>
          <p:cNvPr id="34" name="ZoneTexte 33"/>
          <p:cNvSpPr txBox="1"/>
          <p:nvPr/>
        </p:nvSpPr>
        <p:spPr>
          <a:xfrm>
            <a:off x="3309406" y="1912060"/>
            <a:ext cx="28204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Eau + mouillant non ionique</a:t>
            </a:r>
          </a:p>
          <a:p>
            <a:pPr algn="ctr"/>
            <a:r>
              <a:rPr lang="el-GR" dirty="0"/>
              <a:t>σ</a:t>
            </a:r>
            <a:r>
              <a:rPr lang="fr-BE" dirty="0"/>
              <a:t> = 0,023 N/m</a:t>
            </a:r>
          </a:p>
        </p:txBody>
      </p:sp>
      <p:pic>
        <p:nvPicPr>
          <p:cNvPr id="35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1" t="58549" r="8609" b="20885"/>
          <a:stretch/>
        </p:blipFill>
        <p:spPr bwMode="auto">
          <a:xfrm>
            <a:off x="8059109" y="4838793"/>
            <a:ext cx="720080" cy="44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5" t="10662" r="6096" b="63983"/>
          <a:stretch/>
        </p:blipFill>
        <p:spPr bwMode="auto">
          <a:xfrm>
            <a:off x="2420991" y="4838793"/>
            <a:ext cx="661340" cy="41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631" t="58549" r="8609" b="20885"/>
          <a:stretch/>
        </p:blipFill>
        <p:spPr bwMode="auto">
          <a:xfrm>
            <a:off x="7919501" y="2704147"/>
            <a:ext cx="720080" cy="44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Mathieu\Documents\MATHIEU\Thèse\Publications\conférences\AgEng\AgEng 2014 Zurich\Fig1.t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5" t="10662" r="6096" b="63983"/>
          <a:stretch/>
        </p:blipFill>
        <p:spPr bwMode="auto">
          <a:xfrm>
            <a:off x="2312108" y="2730350"/>
            <a:ext cx="661340" cy="41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25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AutoShape 2" descr="https://mail.ulg.ac.be/service/home/~/?auth=co&amp;loc=fr&amp;id=128882&amp;part=2"/>
          <p:cNvSpPr>
            <a:spLocks noChangeAspect="1" noChangeArrowheads="1"/>
          </p:cNvSpPr>
          <p:nvPr/>
        </p:nvSpPr>
        <p:spPr bwMode="auto">
          <a:xfrm>
            <a:off x="155575" y="-4327525"/>
            <a:ext cx="12020550" cy="902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24</a:t>
            </a:fld>
            <a:endParaRPr lang="fr-BE"/>
          </a:p>
        </p:txBody>
      </p:sp>
      <p:pic>
        <p:nvPicPr>
          <p:cNvPr id="40" name="Picture 6" descr="http://metalsystem.ind.br/wp-content/uploads/2012/12/Scanner-3D-SLS-1_page1_image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2" y="1916832"/>
            <a:ext cx="3024336" cy="2355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" r="63633"/>
          <a:stretch/>
        </p:blipFill>
        <p:spPr bwMode="auto">
          <a:xfrm>
            <a:off x="4444753" y="836712"/>
            <a:ext cx="2156900" cy="58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03" r="7566"/>
          <a:stretch/>
        </p:blipFill>
        <p:spPr bwMode="auto">
          <a:xfrm>
            <a:off x="6823491" y="980728"/>
            <a:ext cx="1512168" cy="5892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ZoneTexte 42"/>
          <p:cNvSpPr txBox="1"/>
          <p:nvPr/>
        </p:nvSpPr>
        <p:spPr>
          <a:xfrm>
            <a:off x="1275617" y="4293096"/>
            <a:ext cx="2028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/>
              <a:t>Lumière structurée</a:t>
            </a:r>
          </a:p>
        </p:txBody>
      </p:sp>
      <p:pic>
        <p:nvPicPr>
          <p:cNvPr id="44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12" y="4653136"/>
            <a:ext cx="3384376" cy="220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Flèche droite 44"/>
          <p:cNvSpPr/>
          <p:nvPr/>
        </p:nvSpPr>
        <p:spPr>
          <a:xfrm>
            <a:off x="6601653" y="4381872"/>
            <a:ext cx="371517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02313" y="829151"/>
            <a:ext cx="92222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>
                <a:solidFill>
                  <a:srgbClr val="336600"/>
                </a:solidFill>
              </a:rPr>
              <a:t>Influence de </a:t>
            </a:r>
            <a:r>
              <a:rPr lang="en-US" sz="3600" dirty="0" err="1">
                <a:solidFill>
                  <a:srgbClr val="336600"/>
                </a:solidFill>
              </a:rPr>
              <a:t>l’architecture</a:t>
            </a:r>
            <a:r>
              <a:rPr lang="en-US" sz="3600" dirty="0">
                <a:solidFill>
                  <a:srgbClr val="336600"/>
                </a:solidFill>
              </a:rPr>
              <a:t> de la </a:t>
            </a:r>
            <a:r>
              <a:rPr lang="en-US" sz="3600" dirty="0" err="1">
                <a:solidFill>
                  <a:srgbClr val="336600"/>
                </a:solidFill>
              </a:rPr>
              <a:t>plante</a:t>
            </a:r>
            <a:endParaRPr lang="en-US" sz="3600" dirty="0">
              <a:solidFill>
                <a:srgbClr val="336600"/>
              </a:solidFill>
            </a:endParaRPr>
          </a:p>
          <a:p>
            <a:r>
              <a:rPr lang="en-US" sz="3600" dirty="0" smtClean="0">
                <a:solidFill>
                  <a:srgbClr val="336600"/>
                </a:solidFill>
              </a:rPr>
              <a:t>de </a:t>
            </a:r>
            <a:r>
              <a:rPr lang="en-US" sz="3600" dirty="0" err="1" smtClean="0">
                <a:solidFill>
                  <a:srgbClr val="336600"/>
                </a:solidFill>
              </a:rPr>
              <a:t>référence</a:t>
            </a:r>
            <a:endParaRPr lang="en-US" sz="36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35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25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102313" y="829151"/>
            <a:ext cx="92222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>
                <a:solidFill>
                  <a:srgbClr val="336600"/>
                </a:solidFill>
              </a:rPr>
              <a:t>Influence de </a:t>
            </a:r>
            <a:r>
              <a:rPr lang="en-US" sz="3600" dirty="0" err="1">
                <a:solidFill>
                  <a:srgbClr val="336600"/>
                </a:solidFill>
              </a:rPr>
              <a:t>l’architecture</a:t>
            </a:r>
            <a:r>
              <a:rPr lang="en-US" sz="3600" dirty="0">
                <a:solidFill>
                  <a:srgbClr val="336600"/>
                </a:solidFill>
              </a:rPr>
              <a:t> de la </a:t>
            </a:r>
            <a:r>
              <a:rPr lang="en-US" sz="3600" dirty="0" err="1">
                <a:solidFill>
                  <a:srgbClr val="336600"/>
                </a:solidFill>
              </a:rPr>
              <a:t>plante</a:t>
            </a:r>
            <a:endParaRPr lang="en-US" sz="3600" dirty="0">
              <a:solidFill>
                <a:srgbClr val="336600"/>
              </a:solidFill>
            </a:endParaRPr>
          </a:p>
          <a:p>
            <a:r>
              <a:rPr lang="en-US" sz="3600" dirty="0" smtClean="0">
                <a:solidFill>
                  <a:srgbClr val="336600"/>
                </a:solidFill>
              </a:rPr>
              <a:t>de </a:t>
            </a:r>
            <a:r>
              <a:rPr lang="en-US" sz="3600" dirty="0" err="1" smtClean="0">
                <a:solidFill>
                  <a:srgbClr val="336600"/>
                </a:solidFill>
              </a:rPr>
              <a:t>référence</a:t>
            </a:r>
            <a:endParaRPr lang="en-US" sz="3600" dirty="0">
              <a:solidFill>
                <a:srgbClr val="336600"/>
              </a:solidFill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942836"/>
            <a:ext cx="5040000" cy="3862428"/>
          </a:xfrm>
          <a:prstGeom prst="rect">
            <a:avLst/>
          </a:prstGeom>
          <a:ln>
            <a:noFill/>
          </a:ln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528" y="1984574"/>
            <a:ext cx="5040000" cy="3778953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3142391" y="5883429"/>
            <a:ext cx="3064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2800" b="1" dirty="0"/>
              <a:t>Rétention: 6 – 97%</a:t>
            </a:r>
          </a:p>
        </p:txBody>
      </p:sp>
      <p:sp>
        <p:nvSpPr>
          <p:cNvPr id="20" name="ZoneTexte 19"/>
          <p:cNvSpPr txBox="1"/>
          <p:nvPr/>
        </p:nvSpPr>
        <p:spPr>
          <a:xfrm>
            <a:off x="2227101" y="1570038"/>
            <a:ext cx="1531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Eau</a:t>
            </a:r>
          </a:p>
          <a:p>
            <a:pPr algn="ctr"/>
            <a:r>
              <a:rPr lang="el-GR" dirty="0"/>
              <a:t>σ</a:t>
            </a:r>
            <a:r>
              <a:rPr lang="fr-BE" dirty="0"/>
              <a:t> = 0,072 N/m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5564438" y="1556792"/>
            <a:ext cx="24372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Tensio-actif non ionique</a:t>
            </a:r>
          </a:p>
          <a:p>
            <a:pPr algn="ctr"/>
            <a:r>
              <a:rPr lang="el-GR" dirty="0"/>
              <a:t>σ</a:t>
            </a:r>
            <a:r>
              <a:rPr lang="fr-BE" dirty="0"/>
              <a:t> = 0,021 N/m</a:t>
            </a:r>
          </a:p>
        </p:txBody>
      </p:sp>
      <p:grpSp>
        <p:nvGrpSpPr>
          <p:cNvPr id="22" name="Groupe 21"/>
          <p:cNvGrpSpPr>
            <a:grpSpLocks noChangeAspect="1"/>
          </p:cNvGrpSpPr>
          <p:nvPr/>
        </p:nvGrpSpPr>
        <p:grpSpPr>
          <a:xfrm>
            <a:off x="7596336" y="2504371"/>
            <a:ext cx="1438557" cy="828019"/>
            <a:chOff x="1133914" y="2124868"/>
            <a:chExt cx="1795141" cy="1033265"/>
          </a:xfrm>
        </p:grpSpPr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3914" y="2700933"/>
              <a:ext cx="1514475" cy="3143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4" name="Connecteur droit 23"/>
            <p:cNvCxnSpPr/>
            <p:nvPr/>
          </p:nvCxnSpPr>
          <p:spPr>
            <a:xfrm flipH="1" flipV="1">
              <a:off x="1835696" y="2124868"/>
              <a:ext cx="757238" cy="73322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Arc 24"/>
            <p:cNvSpPr/>
            <p:nvPr/>
          </p:nvSpPr>
          <p:spPr>
            <a:xfrm rot="15065288">
              <a:off x="2014655" y="2243733"/>
              <a:ext cx="914400" cy="914400"/>
            </a:xfrm>
            <a:prstGeom prst="arc">
              <a:avLst>
                <a:gd name="adj1" fmla="val 16200000"/>
                <a:gd name="adj2" fmla="val 1976437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26" name="Groupe 25"/>
          <p:cNvGrpSpPr>
            <a:grpSpLocks noChangeAspect="1"/>
          </p:cNvGrpSpPr>
          <p:nvPr/>
        </p:nvGrpSpPr>
        <p:grpSpPr>
          <a:xfrm>
            <a:off x="2724936" y="2489324"/>
            <a:ext cx="1500317" cy="936253"/>
            <a:chOff x="6228184" y="2060848"/>
            <a:chExt cx="1872208" cy="1168327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8184" y="2060848"/>
              <a:ext cx="1514475" cy="10001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9" name="Connecteur droit 28"/>
            <p:cNvCxnSpPr/>
            <p:nvPr/>
          </p:nvCxnSpPr>
          <p:spPr>
            <a:xfrm flipV="1">
              <a:off x="7264097" y="2340893"/>
              <a:ext cx="836295" cy="580258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Arc 29"/>
            <p:cNvSpPr/>
            <p:nvPr/>
          </p:nvSpPr>
          <p:spPr>
            <a:xfrm rot="15065288">
              <a:off x="6685818" y="2314775"/>
              <a:ext cx="914400" cy="914400"/>
            </a:xfrm>
            <a:prstGeom prst="arc">
              <a:avLst>
                <a:gd name="adj1" fmla="val 16200000"/>
                <a:gd name="adj2" fmla="val 6148952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45695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Rétention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26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26</a:t>
            </a:fld>
            <a:endParaRPr lang="fr-BE"/>
          </a:p>
        </p:txBody>
      </p:sp>
      <p:pic>
        <p:nvPicPr>
          <p:cNvPr id="32" name="Picture 2" descr="C:\Users\Mathieu\Dropbox\THESIS\LaTeX Mathieu\Figures\CROPRO15\Fig7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895595"/>
            <a:ext cx="6364275" cy="47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3" name="Connecteur droit avec flèche 32"/>
          <p:cNvCxnSpPr/>
          <p:nvPr/>
        </p:nvCxnSpPr>
        <p:spPr>
          <a:xfrm flipV="1">
            <a:off x="3845714" y="2941712"/>
            <a:ext cx="936104" cy="288032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ZoneTexte 33"/>
          <p:cNvSpPr txBox="1"/>
          <p:nvPr/>
        </p:nvSpPr>
        <p:spPr>
          <a:xfrm>
            <a:off x="4557441" y="3769804"/>
            <a:ext cx="1778369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>
                <a:solidFill>
                  <a:srgbClr val="FF0000"/>
                </a:solidFill>
              </a:rPr>
              <a:t>Augmentation de la </a:t>
            </a:r>
            <a:r>
              <a:rPr lang="fr-BE" dirty="0" smtClean="0">
                <a:solidFill>
                  <a:srgbClr val="FF0000"/>
                </a:solidFill>
              </a:rPr>
              <a:t>taille moyenne</a:t>
            </a:r>
            <a:endParaRPr lang="fr-BE" dirty="0">
              <a:solidFill>
                <a:srgbClr val="FF0000"/>
              </a:solidFill>
            </a:endParaRPr>
          </a:p>
          <a:p>
            <a:pPr algn="ctr"/>
            <a:r>
              <a:rPr lang="fr-BE" dirty="0" smtClean="0">
                <a:solidFill>
                  <a:srgbClr val="FF0000"/>
                </a:solidFill>
              </a:rPr>
              <a:t> </a:t>
            </a:r>
            <a:r>
              <a:rPr lang="fr-BE" dirty="0">
                <a:solidFill>
                  <a:srgbClr val="FF0000"/>
                </a:solidFill>
              </a:rPr>
              <a:t>des </a:t>
            </a:r>
            <a:r>
              <a:rPr lang="fr-BE" dirty="0" smtClean="0">
                <a:solidFill>
                  <a:srgbClr val="FF0000"/>
                </a:solidFill>
              </a:rPr>
              <a:t>gouttes</a:t>
            </a:r>
            <a:endParaRPr lang="fr-BE" dirty="0">
              <a:solidFill>
                <a:srgbClr val="FF0000"/>
              </a:solidFill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25789"/>
            <a:ext cx="92222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>
                <a:solidFill>
                  <a:srgbClr val="336600"/>
                </a:solidFill>
              </a:rPr>
              <a:t>Influence du volume par hectare sur la </a:t>
            </a:r>
            <a:r>
              <a:rPr lang="en-US" sz="3600" dirty="0" err="1">
                <a:solidFill>
                  <a:srgbClr val="336600"/>
                </a:solidFill>
              </a:rPr>
              <a:t>variabilité</a:t>
            </a:r>
            <a:r>
              <a:rPr lang="en-US" sz="3600" dirty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dépôts</a:t>
            </a:r>
            <a:r>
              <a:rPr lang="en-US" sz="3600" dirty="0" smtClean="0">
                <a:solidFill>
                  <a:srgbClr val="336600"/>
                </a:solidFill>
              </a:rPr>
              <a:t> – </a:t>
            </a:r>
            <a:r>
              <a:rPr lang="en-US" sz="3600" dirty="0" err="1" smtClean="0">
                <a:solidFill>
                  <a:srgbClr val="336600"/>
                </a:solidFill>
              </a:rPr>
              <a:t>risques</a:t>
            </a:r>
            <a:r>
              <a:rPr lang="en-US" sz="3600" dirty="0" smtClean="0">
                <a:solidFill>
                  <a:srgbClr val="336600"/>
                </a:solidFill>
              </a:rPr>
              <a:t> de résistance</a:t>
            </a:r>
            <a:endParaRPr lang="en-US" sz="36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24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27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27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25789"/>
            <a:ext cx="92222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Améliorer</a:t>
            </a:r>
            <a:r>
              <a:rPr lang="en-US" sz="3600" dirty="0" smtClean="0">
                <a:solidFill>
                  <a:srgbClr val="336600"/>
                </a:solidFill>
              </a:rPr>
              <a:t> les </a:t>
            </a:r>
            <a:r>
              <a:rPr lang="en-US" sz="3600" dirty="0" err="1" smtClean="0">
                <a:solidFill>
                  <a:srgbClr val="336600"/>
                </a:solidFill>
              </a:rPr>
              <a:t>pratiques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nécessite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d’intégrer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l’ensemble</a:t>
            </a:r>
            <a:r>
              <a:rPr lang="en-US" sz="3600" dirty="0" smtClean="0">
                <a:solidFill>
                  <a:srgbClr val="336600"/>
                </a:solidFill>
              </a:rPr>
              <a:t> de </a:t>
            </a:r>
            <a:r>
              <a:rPr lang="en-US" sz="3600" dirty="0" err="1" smtClean="0">
                <a:solidFill>
                  <a:srgbClr val="336600"/>
                </a:solidFill>
              </a:rPr>
              <a:t>ces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considérations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scientifiques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dans</a:t>
            </a:r>
            <a:r>
              <a:rPr lang="en-US" sz="3600" dirty="0" smtClean="0">
                <a:solidFill>
                  <a:srgbClr val="336600"/>
                </a:solidFill>
              </a:rPr>
              <a:t> le </a:t>
            </a:r>
            <a:r>
              <a:rPr lang="en-US" sz="3600" dirty="0" err="1" smtClean="0">
                <a:solidFill>
                  <a:srgbClr val="336600"/>
                </a:solidFill>
              </a:rPr>
              <a:t>développement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</a:p>
          <a:p>
            <a:endParaRPr lang="en-US" sz="3600" dirty="0" smtClean="0">
              <a:solidFill>
                <a:srgbClr val="336600"/>
              </a:solidFill>
            </a:endParaRPr>
          </a:p>
          <a:p>
            <a:pPr marL="571500" indent="-571500">
              <a:buFontTx/>
              <a:buChar char="-"/>
            </a:pPr>
            <a:r>
              <a:rPr lang="fr-BE" sz="3600" dirty="0" smtClean="0">
                <a:solidFill>
                  <a:srgbClr val="336600"/>
                </a:solidFill>
              </a:rPr>
              <a:t>des formulations</a:t>
            </a:r>
            <a:endParaRPr lang="en-US" sz="3600" dirty="0" smtClean="0">
              <a:solidFill>
                <a:srgbClr val="3366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336600"/>
                </a:solidFill>
              </a:rPr>
              <a:t>des technologies </a:t>
            </a:r>
            <a:r>
              <a:rPr lang="en-US" sz="3600" dirty="0" err="1" smtClean="0">
                <a:solidFill>
                  <a:srgbClr val="336600"/>
                </a:solidFill>
              </a:rPr>
              <a:t>d’asservissement</a:t>
            </a:r>
            <a:r>
              <a:rPr lang="en-US" sz="3600" dirty="0" smtClean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agroéquipements</a:t>
            </a:r>
            <a:r>
              <a:rPr lang="en-US" sz="3600" dirty="0" smtClean="0">
                <a:solidFill>
                  <a:srgbClr val="336600"/>
                </a:solidFill>
              </a:rPr>
              <a:t>, 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336600"/>
                </a:solidFill>
              </a:rPr>
              <a:t>des </a:t>
            </a:r>
            <a:r>
              <a:rPr lang="en-US" sz="3600" dirty="0" err="1" smtClean="0">
                <a:solidFill>
                  <a:srgbClr val="336600"/>
                </a:solidFill>
              </a:rPr>
              <a:t>outils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d’aide</a:t>
            </a:r>
            <a:r>
              <a:rPr lang="en-US" sz="3600" dirty="0" smtClean="0">
                <a:solidFill>
                  <a:srgbClr val="336600"/>
                </a:solidFill>
              </a:rPr>
              <a:t> à la </a:t>
            </a:r>
            <a:r>
              <a:rPr lang="en-US" sz="3600" dirty="0" err="1" smtClean="0">
                <a:solidFill>
                  <a:srgbClr val="336600"/>
                </a:solidFill>
              </a:rPr>
              <a:t>décision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endParaRPr lang="en-US" sz="36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2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28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28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998538"/>
            <a:ext cx="92222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Améliorer</a:t>
            </a:r>
            <a:r>
              <a:rPr lang="en-US" sz="3600" dirty="0" smtClean="0">
                <a:solidFill>
                  <a:srgbClr val="336600"/>
                </a:solidFill>
              </a:rPr>
              <a:t> les </a:t>
            </a:r>
            <a:r>
              <a:rPr lang="en-US" sz="3600" dirty="0" err="1" smtClean="0">
                <a:solidFill>
                  <a:srgbClr val="336600"/>
                </a:solidFill>
              </a:rPr>
              <a:t>pratiques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nécessite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d’intégrer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l’ensemble</a:t>
            </a:r>
            <a:r>
              <a:rPr lang="en-US" sz="3600" dirty="0" smtClean="0">
                <a:solidFill>
                  <a:srgbClr val="336600"/>
                </a:solidFill>
              </a:rPr>
              <a:t> de </a:t>
            </a:r>
            <a:r>
              <a:rPr lang="en-US" sz="3600" dirty="0" err="1" smtClean="0">
                <a:solidFill>
                  <a:srgbClr val="336600"/>
                </a:solidFill>
              </a:rPr>
              <a:t>ces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considérations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scientifiques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dans</a:t>
            </a:r>
            <a:r>
              <a:rPr lang="en-US" sz="3600" dirty="0" smtClean="0">
                <a:solidFill>
                  <a:srgbClr val="336600"/>
                </a:solidFill>
              </a:rPr>
              <a:t> le </a:t>
            </a:r>
            <a:r>
              <a:rPr lang="en-US" sz="3600" dirty="0" err="1" smtClean="0">
                <a:solidFill>
                  <a:srgbClr val="336600"/>
                </a:solidFill>
              </a:rPr>
              <a:t>développement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</a:p>
          <a:p>
            <a:endParaRPr lang="en-US" sz="3600" dirty="0" smtClean="0">
              <a:solidFill>
                <a:srgbClr val="3366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336600"/>
                </a:solidFill>
              </a:rPr>
              <a:t>des technologies </a:t>
            </a:r>
            <a:r>
              <a:rPr lang="en-US" sz="3600" dirty="0" err="1" smtClean="0">
                <a:solidFill>
                  <a:srgbClr val="336600"/>
                </a:solidFill>
              </a:rPr>
              <a:t>d’asservissement</a:t>
            </a:r>
            <a:r>
              <a:rPr lang="en-US" sz="3600" dirty="0" smtClean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agroéquipements</a:t>
            </a:r>
            <a:r>
              <a:rPr lang="en-US" sz="3600" dirty="0" smtClean="0">
                <a:solidFill>
                  <a:srgbClr val="336600"/>
                </a:solidFill>
              </a:rPr>
              <a:t>, </a:t>
            </a:r>
          </a:p>
          <a:p>
            <a:endParaRPr lang="en-US" sz="3600" dirty="0" smtClean="0">
              <a:solidFill>
                <a:srgbClr val="3366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336600"/>
                </a:solidFill>
              </a:rPr>
              <a:t>des </a:t>
            </a:r>
            <a:r>
              <a:rPr lang="en-US" sz="3600" dirty="0" err="1" smtClean="0">
                <a:solidFill>
                  <a:srgbClr val="336600"/>
                </a:solidFill>
              </a:rPr>
              <a:t>outils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d’aide</a:t>
            </a:r>
            <a:r>
              <a:rPr lang="en-US" sz="3600" dirty="0" smtClean="0">
                <a:solidFill>
                  <a:srgbClr val="336600"/>
                </a:solidFill>
              </a:rPr>
              <a:t> à la </a:t>
            </a:r>
            <a:r>
              <a:rPr lang="en-US" sz="3600" dirty="0" err="1" smtClean="0">
                <a:solidFill>
                  <a:srgbClr val="336600"/>
                </a:solidFill>
              </a:rPr>
              <a:t>décision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endParaRPr lang="en-US" sz="36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29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29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52097"/>
            <a:ext cx="92222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smtClean="0">
                <a:solidFill>
                  <a:srgbClr val="336600"/>
                </a:solidFill>
              </a:rPr>
              <a:t>Buses PWM, </a:t>
            </a:r>
            <a:r>
              <a:rPr lang="en-US" sz="3600" dirty="0" err="1" smtClean="0">
                <a:solidFill>
                  <a:srgbClr val="336600"/>
                </a:solidFill>
              </a:rPr>
              <a:t>meilleure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contrôlabilité</a:t>
            </a:r>
            <a:r>
              <a:rPr lang="en-US" sz="3600" dirty="0" smtClean="0">
                <a:solidFill>
                  <a:srgbClr val="336600"/>
                </a:solidFill>
              </a:rPr>
              <a:t> du jet (</a:t>
            </a:r>
            <a:r>
              <a:rPr lang="en-US" sz="3600" dirty="0" err="1" smtClean="0">
                <a:solidFill>
                  <a:srgbClr val="336600"/>
                </a:solidFill>
              </a:rPr>
              <a:t>pression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constante</a:t>
            </a:r>
            <a:r>
              <a:rPr lang="en-US" sz="3600" dirty="0" smtClean="0">
                <a:solidFill>
                  <a:srgbClr val="336600"/>
                </a:solidFill>
              </a:rPr>
              <a:t>, variation de </a:t>
            </a:r>
            <a:r>
              <a:rPr lang="en-US" sz="3600" dirty="0" err="1" smtClean="0">
                <a:solidFill>
                  <a:srgbClr val="336600"/>
                </a:solidFill>
              </a:rPr>
              <a:t>débit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rapide</a:t>
            </a:r>
            <a:r>
              <a:rPr lang="en-US" sz="3600" dirty="0" smtClean="0">
                <a:solidFill>
                  <a:srgbClr val="336600"/>
                </a:solidFill>
              </a:rPr>
              <a:t>)</a:t>
            </a:r>
            <a:endParaRPr lang="en-US" sz="3600" dirty="0">
              <a:solidFill>
                <a:srgbClr val="33660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60" y="3015809"/>
            <a:ext cx="5115136" cy="384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2" y="1916832"/>
            <a:ext cx="7739063" cy="2527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4860032" y="4444701"/>
            <a:ext cx="4240416" cy="179868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Tentatives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en</a:t>
            </a:r>
            <a:r>
              <a:rPr lang="en-US" sz="3600" dirty="0" smtClean="0">
                <a:solidFill>
                  <a:srgbClr val="336600"/>
                </a:solidFill>
              </a:rPr>
              <a:t> application </a:t>
            </a:r>
            <a:r>
              <a:rPr lang="en-US" sz="3600" dirty="0" err="1" smtClean="0">
                <a:solidFill>
                  <a:srgbClr val="336600"/>
                </a:solidFill>
              </a:rPr>
              <a:t>localisée</a:t>
            </a:r>
            <a:r>
              <a:rPr lang="en-US" sz="3600" dirty="0" smtClean="0">
                <a:solidFill>
                  <a:srgbClr val="336600"/>
                </a:solidFill>
              </a:rPr>
              <a:t> (patch spraying)</a:t>
            </a:r>
            <a:endParaRPr lang="en-US" sz="36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5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Espace réservé du numéro de diapositive 13"/>
          <p:cNvSpPr txBox="1">
            <a:spLocks noGrp="1"/>
          </p:cNvSpPr>
          <p:nvPr/>
        </p:nvSpPr>
        <p:spPr bwMode="auto">
          <a:xfrm>
            <a:off x="6659563" y="6308725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fld id="{AC575CC2-98DB-4981-A921-76B0987B4950}" type="slidenum">
              <a:rPr lang="fr-BE" altLang="fr-FR" sz="1200">
                <a:solidFill>
                  <a:srgbClr val="898989"/>
                </a:solidFill>
                <a:cs typeface="Arial" pitchFamily="34" charset="0"/>
              </a:rPr>
              <a:pPr algn="r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t>3</a:t>
            </a:fld>
            <a:endParaRPr lang="fr-BE" altLang="fr-FR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fr-FR" sz="3600" b="1" i="1" dirty="0">
                <a:solidFill>
                  <a:schemeClr val="bg1"/>
                </a:solidFill>
                <a:latin typeface="Arial" charset="0"/>
                <a:cs typeface="Arial" charset="0"/>
              </a:rPr>
              <a:t>Contexte </a:t>
            </a:r>
            <a:r>
              <a:rPr lang="fr-BE" altLang="fr-FR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général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0" y="980728"/>
            <a:ext cx="9144000" cy="5693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fr-BE" sz="3600" dirty="0" smtClean="0">
                <a:latin typeface="+mn-lt"/>
              </a:rPr>
              <a:t>La législation et les couts d’homologation apparaissent de plus en plus des obstacles insurmontables au développement de nouvelles matières actives. En particulier les scenarii utilisés conduisent souvent à des niveaux d’exposition trop élevés. Les solutions doivent passer par des innovations technologiques et en particulier au niveau des techniques d’application. </a:t>
            </a:r>
            <a:br>
              <a:rPr lang="fr-BE" sz="3600" dirty="0" smtClean="0">
                <a:latin typeface="+mn-lt"/>
              </a:rPr>
            </a:br>
            <a:endParaRPr lang="fr-BE" sz="2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02831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30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30</a:t>
            </a:fld>
            <a:endParaRPr lang="fr-BE"/>
          </a:p>
        </p:txBody>
      </p:sp>
      <p:pic>
        <p:nvPicPr>
          <p:cNvPr id="11" name="Picture 2" descr="Résultat de recherche d'images pour &quot;girojet tecnoma&quot;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0" t="-966" r="15276" b="966"/>
          <a:stretch/>
        </p:blipFill>
        <p:spPr bwMode="auto">
          <a:xfrm>
            <a:off x="2206471" y="3983076"/>
            <a:ext cx="2844579" cy="287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29" y="3663590"/>
            <a:ext cx="3886200" cy="3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180" y="1027299"/>
            <a:ext cx="1933575" cy="254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3629" y="882594"/>
            <a:ext cx="4038600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1" y="852097"/>
            <a:ext cx="362876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smtClean="0">
                <a:solidFill>
                  <a:srgbClr val="336600"/>
                </a:solidFill>
              </a:rPr>
              <a:t>Buses à application </a:t>
            </a:r>
            <a:r>
              <a:rPr lang="en-US" sz="3600" dirty="0" err="1" smtClean="0">
                <a:solidFill>
                  <a:srgbClr val="336600"/>
                </a:solidFill>
              </a:rPr>
              <a:t>contrôlée</a:t>
            </a:r>
            <a:r>
              <a:rPr lang="en-US" sz="3600" dirty="0" smtClean="0">
                <a:solidFill>
                  <a:srgbClr val="336600"/>
                </a:solidFill>
              </a:rPr>
              <a:t> de </a:t>
            </a:r>
            <a:r>
              <a:rPr lang="en-US" sz="3600" dirty="0" err="1" smtClean="0">
                <a:solidFill>
                  <a:srgbClr val="336600"/>
                </a:solidFill>
              </a:rPr>
              <a:t>gouttes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réduction</a:t>
            </a:r>
            <a:r>
              <a:rPr lang="en-US" sz="3600" dirty="0" smtClean="0">
                <a:solidFill>
                  <a:srgbClr val="336600"/>
                </a:solidFill>
              </a:rPr>
              <a:t> du span. CDA </a:t>
            </a:r>
            <a:r>
              <a:rPr lang="en-US" sz="3600" dirty="0" err="1" smtClean="0">
                <a:solidFill>
                  <a:srgbClr val="336600"/>
                </a:solidFill>
              </a:rPr>
              <a:t>Renouveau</a:t>
            </a:r>
            <a:r>
              <a:rPr lang="en-US" sz="3600" dirty="0" smtClean="0">
                <a:solidFill>
                  <a:srgbClr val="336600"/>
                </a:solidFill>
              </a:rPr>
              <a:t>, adjuvants? </a:t>
            </a:r>
            <a:endParaRPr lang="en-US" sz="3600" dirty="0">
              <a:solidFill>
                <a:srgbClr val="33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808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31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31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25789"/>
            <a:ext cx="92222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Développement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technologique</a:t>
            </a:r>
            <a:r>
              <a:rPr lang="en-US" sz="3600" dirty="0" smtClean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asservissements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</a:p>
          <a:p>
            <a:r>
              <a:rPr lang="fr-BE" sz="3600" dirty="0" smtClean="0">
                <a:solidFill>
                  <a:srgbClr val="336600"/>
                </a:solidFill>
              </a:rPr>
              <a:t>- Contrôle de la hauteur de rampe </a:t>
            </a:r>
            <a:endParaRPr lang="en-US" sz="3600" dirty="0">
              <a:solidFill>
                <a:srgbClr val="3366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492896"/>
            <a:ext cx="5995367" cy="302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581128"/>
            <a:ext cx="29718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586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32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32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25789"/>
            <a:ext cx="92222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Développement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technologique</a:t>
            </a:r>
            <a:r>
              <a:rPr lang="en-US" sz="3600" dirty="0" smtClean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asservissements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fr-BE" sz="3600" dirty="0" smtClean="0">
                <a:solidFill>
                  <a:srgbClr val="336600"/>
                </a:solidFill>
              </a:rPr>
              <a:t>Guidage et autoguidage pour le </a:t>
            </a:r>
            <a:r>
              <a:rPr lang="fr-BE" sz="3600" dirty="0" err="1" smtClean="0">
                <a:solidFill>
                  <a:srgbClr val="336600"/>
                </a:solidFill>
              </a:rPr>
              <a:t>jalonnage</a:t>
            </a:r>
            <a:endParaRPr lang="fr-BE" sz="3600" dirty="0" smtClean="0">
              <a:solidFill>
                <a:srgbClr val="336600"/>
              </a:solidFill>
            </a:endParaRPr>
          </a:p>
          <a:p>
            <a:pPr marL="571500" indent="-571500">
              <a:buFontTx/>
              <a:buChar char="-"/>
            </a:pPr>
            <a:r>
              <a:rPr lang="fr-BE" sz="3600" dirty="0">
                <a:solidFill>
                  <a:srgbClr val="336600"/>
                </a:solidFill>
              </a:rPr>
              <a:t>C</a:t>
            </a:r>
            <a:r>
              <a:rPr lang="fr-BE" sz="3600" dirty="0" smtClean="0">
                <a:solidFill>
                  <a:srgbClr val="336600"/>
                </a:solidFill>
              </a:rPr>
              <a:t>oupure  des tronçons par GPS</a:t>
            </a:r>
          </a:p>
          <a:p>
            <a:pPr marL="571500" indent="-571500">
              <a:buFontTx/>
              <a:buChar char="-"/>
            </a:pPr>
            <a:r>
              <a:rPr lang="fr-BE" sz="3600" dirty="0" smtClean="0">
                <a:solidFill>
                  <a:srgbClr val="336600"/>
                </a:solidFill>
              </a:rPr>
              <a:t>Modulation de dose</a:t>
            </a:r>
            <a:endParaRPr lang="en-US" sz="3600" dirty="0">
              <a:solidFill>
                <a:srgbClr val="3366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350460"/>
            <a:ext cx="6156176" cy="3472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29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33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33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25789"/>
            <a:ext cx="9222215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Développement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technologique</a:t>
            </a:r>
            <a:r>
              <a:rPr lang="en-US" sz="3600" dirty="0" smtClean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asservissements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fr-BE" sz="3600" dirty="0" smtClean="0">
                <a:solidFill>
                  <a:srgbClr val="336600"/>
                </a:solidFill>
              </a:rPr>
              <a:t>Injection directe, avantageux pour limiter les pertes et cont</a:t>
            </a:r>
            <a:r>
              <a:rPr lang="fr-BE" sz="3600" dirty="0">
                <a:solidFill>
                  <a:srgbClr val="336600"/>
                </a:solidFill>
              </a:rPr>
              <a:t>a</a:t>
            </a:r>
            <a:r>
              <a:rPr lang="fr-BE" sz="3600" dirty="0" smtClean="0">
                <a:solidFill>
                  <a:srgbClr val="336600"/>
                </a:solidFill>
              </a:rPr>
              <a:t>minations ainsi que faciliter le changement de produit (entrepreneurs)</a:t>
            </a:r>
          </a:p>
          <a:p>
            <a:pPr marL="571500" indent="-571500">
              <a:buFontTx/>
              <a:buChar char="-"/>
            </a:pPr>
            <a:r>
              <a:rPr lang="fr-BE" sz="3600" dirty="0">
                <a:solidFill>
                  <a:srgbClr val="336600"/>
                </a:solidFill>
              </a:rPr>
              <a:t>Close Transfert System </a:t>
            </a:r>
            <a:r>
              <a:rPr lang="fr-BE" sz="3600" dirty="0" smtClean="0">
                <a:solidFill>
                  <a:srgbClr val="336600"/>
                </a:solidFill>
              </a:rPr>
              <a:t>tendance à la </a:t>
            </a:r>
            <a:r>
              <a:rPr lang="fr-BE" sz="3600" dirty="0" err="1" smtClean="0">
                <a:solidFill>
                  <a:srgbClr val="336600"/>
                </a:solidFill>
              </a:rPr>
              <a:t>stradardisation</a:t>
            </a:r>
            <a:r>
              <a:rPr lang="fr-BE" sz="3600" dirty="0" smtClean="0">
                <a:solidFill>
                  <a:srgbClr val="336600"/>
                </a:solidFill>
              </a:rPr>
              <a:t> des récipients et des caractéristiques rhéologiques </a:t>
            </a:r>
            <a:endParaRPr lang="en-US" sz="3600" dirty="0">
              <a:solidFill>
                <a:srgbClr val="33660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1194" y="4250771"/>
            <a:ext cx="2152650" cy="258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738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34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34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25789"/>
            <a:ext cx="3941593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Développement</a:t>
            </a:r>
            <a:r>
              <a:rPr lang="en-US" sz="3600" dirty="0" smtClean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outils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d’aide</a:t>
            </a:r>
            <a:r>
              <a:rPr lang="en-US" sz="3600" dirty="0" smtClean="0">
                <a:solidFill>
                  <a:srgbClr val="336600"/>
                </a:solidFill>
              </a:rPr>
              <a:t> à la </a:t>
            </a:r>
            <a:r>
              <a:rPr lang="en-US" sz="3600" dirty="0" err="1" smtClean="0">
                <a:solidFill>
                  <a:srgbClr val="336600"/>
                </a:solidFill>
              </a:rPr>
              <a:t>décision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</a:p>
          <a:p>
            <a:endParaRPr lang="fr-BE" sz="3600" dirty="0" smtClean="0">
              <a:solidFill>
                <a:srgbClr val="336600"/>
              </a:solidFill>
            </a:endParaRPr>
          </a:p>
          <a:p>
            <a:r>
              <a:rPr lang="fr-BE" sz="3600" dirty="0" smtClean="0">
                <a:solidFill>
                  <a:srgbClr val="336600"/>
                </a:solidFill>
              </a:rPr>
              <a:t>Conseils sur le choix des buses, des formulations par organismes de conseil / firmes</a:t>
            </a:r>
          </a:p>
          <a:p>
            <a:endParaRPr lang="fr-BE" sz="3600" dirty="0" smtClean="0">
              <a:solidFill>
                <a:srgbClr val="336600"/>
              </a:solidFill>
            </a:endParaRPr>
          </a:p>
          <a:p>
            <a:r>
              <a:rPr lang="fr-BE" sz="3600" dirty="0" smtClean="0">
                <a:solidFill>
                  <a:srgbClr val="336600"/>
                </a:solidFill>
              </a:rPr>
              <a:t>Web/applications</a:t>
            </a:r>
            <a:endParaRPr lang="en-US" sz="3600" dirty="0">
              <a:solidFill>
                <a:srgbClr val="336600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594" y="810773"/>
            <a:ext cx="4897606" cy="60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177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35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35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25789"/>
            <a:ext cx="8991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Développement</a:t>
            </a:r>
            <a:r>
              <a:rPr lang="en-US" sz="3600" dirty="0" smtClean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outils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d’aide</a:t>
            </a:r>
            <a:r>
              <a:rPr lang="en-US" sz="3600" dirty="0" smtClean="0">
                <a:solidFill>
                  <a:srgbClr val="336600"/>
                </a:solidFill>
              </a:rPr>
              <a:t> à la </a:t>
            </a:r>
            <a:r>
              <a:rPr lang="en-US" sz="3600" dirty="0" err="1" smtClean="0">
                <a:solidFill>
                  <a:srgbClr val="336600"/>
                </a:solidFill>
              </a:rPr>
              <a:t>décision</a:t>
            </a:r>
            <a:endParaRPr lang="en-US" sz="3600" dirty="0" smtClean="0">
              <a:solidFill>
                <a:srgbClr val="336600"/>
              </a:solidFill>
            </a:endParaRPr>
          </a:p>
          <a:p>
            <a:r>
              <a:rPr lang="en-US" sz="3600" dirty="0" err="1" smtClean="0">
                <a:solidFill>
                  <a:srgbClr val="336600"/>
                </a:solidFill>
              </a:rPr>
              <a:t>Mesure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en</a:t>
            </a:r>
            <a:r>
              <a:rPr lang="en-US" sz="3600" dirty="0" smtClean="0">
                <a:solidFill>
                  <a:srgbClr val="336600"/>
                </a:solidFill>
              </a:rPr>
              <a:t> temps </a:t>
            </a:r>
            <a:r>
              <a:rPr lang="en-US" sz="3600" dirty="0" err="1" smtClean="0">
                <a:solidFill>
                  <a:srgbClr val="336600"/>
                </a:solidFill>
              </a:rPr>
              <a:t>réel</a:t>
            </a:r>
            <a:r>
              <a:rPr lang="en-US" sz="3600" dirty="0" smtClean="0">
                <a:solidFill>
                  <a:srgbClr val="336600"/>
                </a:solidFill>
              </a:rPr>
              <a:t> des conditions </a:t>
            </a:r>
            <a:r>
              <a:rPr lang="en-US" sz="3600" dirty="0" err="1" smtClean="0">
                <a:solidFill>
                  <a:srgbClr val="336600"/>
                </a:solidFill>
              </a:rPr>
              <a:t>climatiques</a:t>
            </a:r>
            <a:r>
              <a:rPr lang="en-US" sz="3600" dirty="0" smtClean="0">
                <a:solidFill>
                  <a:srgbClr val="336600"/>
                </a:solidFill>
              </a:rPr>
              <a:t>, des </a:t>
            </a:r>
            <a:r>
              <a:rPr lang="en-US" sz="3600" dirty="0" err="1" smtClean="0">
                <a:solidFill>
                  <a:srgbClr val="336600"/>
                </a:solidFill>
              </a:rPr>
              <a:t>paramètres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opératoires</a:t>
            </a:r>
            <a:r>
              <a:rPr lang="en-US" sz="3600" dirty="0" smtClean="0">
                <a:solidFill>
                  <a:srgbClr val="336600"/>
                </a:solidFill>
              </a:rPr>
              <a:t> et de la </a:t>
            </a:r>
            <a:r>
              <a:rPr lang="en-US" sz="3600" dirty="0" err="1" smtClean="0">
                <a:solidFill>
                  <a:srgbClr val="336600"/>
                </a:solidFill>
              </a:rPr>
              <a:t>localisation</a:t>
            </a:r>
            <a:r>
              <a:rPr lang="en-US" sz="3600" dirty="0" smtClean="0">
                <a:solidFill>
                  <a:srgbClr val="336600"/>
                </a:solidFill>
              </a:rPr>
              <a:t> pour </a:t>
            </a:r>
            <a:r>
              <a:rPr lang="en-US" sz="3600" dirty="0" err="1" smtClean="0">
                <a:solidFill>
                  <a:srgbClr val="336600"/>
                </a:solidFill>
              </a:rPr>
              <a:t>une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traçabilité</a:t>
            </a:r>
            <a:r>
              <a:rPr lang="en-US" sz="3600" dirty="0" smtClean="0">
                <a:solidFill>
                  <a:srgbClr val="336600"/>
                </a:solidFill>
              </a:rPr>
              <a:t> des applications et des </a:t>
            </a:r>
            <a:r>
              <a:rPr lang="en-US" sz="3600" dirty="0" err="1" smtClean="0">
                <a:solidFill>
                  <a:srgbClr val="336600"/>
                </a:solidFill>
              </a:rPr>
              <a:t>risques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environnementaux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250" y="3356992"/>
            <a:ext cx="7134225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02" y="6021288"/>
            <a:ext cx="6228184" cy="488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122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36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36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25789"/>
            <a:ext cx="8991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Développement</a:t>
            </a:r>
            <a:r>
              <a:rPr lang="en-US" sz="3600" dirty="0" smtClean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outils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d’aide</a:t>
            </a:r>
            <a:r>
              <a:rPr lang="en-US" sz="3600" dirty="0" smtClean="0">
                <a:solidFill>
                  <a:srgbClr val="336600"/>
                </a:solidFill>
              </a:rPr>
              <a:t> à la </a:t>
            </a:r>
            <a:r>
              <a:rPr lang="en-US" sz="3600" dirty="0" err="1" smtClean="0">
                <a:solidFill>
                  <a:srgbClr val="336600"/>
                </a:solidFill>
              </a:rPr>
              <a:t>décision</a:t>
            </a:r>
            <a:endParaRPr lang="en-US" sz="3600" dirty="0" smtClean="0">
              <a:solidFill>
                <a:srgbClr val="336600"/>
              </a:solidFill>
            </a:endParaRPr>
          </a:p>
          <a:p>
            <a:r>
              <a:rPr lang="en-US" sz="3600" dirty="0" err="1" smtClean="0">
                <a:solidFill>
                  <a:srgbClr val="336600"/>
                </a:solidFill>
              </a:rPr>
              <a:t>Mesure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en</a:t>
            </a:r>
            <a:r>
              <a:rPr lang="en-US" sz="3600" dirty="0" smtClean="0">
                <a:solidFill>
                  <a:srgbClr val="336600"/>
                </a:solidFill>
              </a:rPr>
              <a:t> temps </a:t>
            </a:r>
            <a:r>
              <a:rPr lang="en-US" sz="3600" dirty="0" err="1" smtClean="0">
                <a:solidFill>
                  <a:srgbClr val="336600"/>
                </a:solidFill>
              </a:rPr>
              <a:t>réel</a:t>
            </a:r>
            <a:r>
              <a:rPr lang="en-US" sz="3600" dirty="0" smtClean="0">
                <a:solidFill>
                  <a:srgbClr val="336600"/>
                </a:solidFill>
              </a:rPr>
              <a:t> des conditions </a:t>
            </a:r>
            <a:r>
              <a:rPr lang="en-US" sz="3600" dirty="0" err="1" smtClean="0">
                <a:solidFill>
                  <a:srgbClr val="336600"/>
                </a:solidFill>
              </a:rPr>
              <a:t>climatiques</a:t>
            </a:r>
            <a:r>
              <a:rPr lang="en-US" sz="3600" dirty="0" smtClean="0">
                <a:solidFill>
                  <a:srgbClr val="336600"/>
                </a:solidFill>
              </a:rPr>
              <a:t>, des </a:t>
            </a:r>
            <a:r>
              <a:rPr lang="en-US" sz="3600" dirty="0" err="1" smtClean="0">
                <a:solidFill>
                  <a:srgbClr val="336600"/>
                </a:solidFill>
              </a:rPr>
              <a:t>paramètres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opératoires</a:t>
            </a:r>
            <a:r>
              <a:rPr lang="en-US" sz="3600" dirty="0" smtClean="0">
                <a:solidFill>
                  <a:srgbClr val="336600"/>
                </a:solidFill>
              </a:rPr>
              <a:t> et de la </a:t>
            </a:r>
            <a:r>
              <a:rPr lang="en-US" sz="3600" dirty="0" err="1" smtClean="0">
                <a:solidFill>
                  <a:srgbClr val="336600"/>
                </a:solidFill>
              </a:rPr>
              <a:t>localisation</a:t>
            </a:r>
            <a:r>
              <a:rPr lang="en-US" sz="3600" dirty="0" smtClean="0">
                <a:solidFill>
                  <a:srgbClr val="336600"/>
                </a:solidFill>
              </a:rPr>
              <a:t> pour </a:t>
            </a:r>
            <a:r>
              <a:rPr lang="en-US" sz="3600" dirty="0" err="1" smtClean="0">
                <a:solidFill>
                  <a:srgbClr val="336600"/>
                </a:solidFill>
              </a:rPr>
              <a:t>une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traçabilité</a:t>
            </a:r>
            <a:r>
              <a:rPr lang="en-US" sz="3600" dirty="0" smtClean="0">
                <a:solidFill>
                  <a:srgbClr val="336600"/>
                </a:solidFill>
              </a:rPr>
              <a:t> des applications et des </a:t>
            </a:r>
            <a:r>
              <a:rPr lang="en-US" sz="3600" dirty="0" err="1" smtClean="0">
                <a:solidFill>
                  <a:srgbClr val="336600"/>
                </a:solidFill>
              </a:rPr>
              <a:t>risques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environnementaux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900" y="3230196"/>
            <a:ext cx="6781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24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37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37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25789"/>
            <a:ext cx="8991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Développement</a:t>
            </a:r>
            <a:r>
              <a:rPr lang="en-US" sz="3600" dirty="0" smtClean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outils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d’aide</a:t>
            </a:r>
            <a:r>
              <a:rPr lang="en-US" sz="3600" dirty="0" smtClean="0">
                <a:solidFill>
                  <a:srgbClr val="336600"/>
                </a:solidFill>
              </a:rPr>
              <a:t> à la </a:t>
            </a:r>
            <a:r>
              <a:rPr lang="en-US" sz="3600" dirty="0" err="1" smtClean="0">
                <a:solidFill>
                  <a:srgbClr val="336600"/>
                </a:solidFill>
              </a:rPr>
              <a:t>décision</a:t>
            </a:r>
            <a:endParaRPr lang="en-US" sz="3600" dirty="0" smtClean="0">
              <a:solidFill>
                <a:srgbClr val="336600"/>
              </a:solidFill>
            </a:endParaRPr>
          </a:p>
          <a:p>
            <a:r>
              <a:rPr lang="en-US" sz="3600" dirty="0" err="1" smtClean="0">
                <a:solidFill>
                  <a:srgbClr val="336600"/>
                </a:solidFill>
              </a:rPr>
              <a:t>Cartographie</a:t>
            </a:r>
            <a:r>
              <a:rPr lang="en-US" sz="3600" dirty="0" smtClean="0">
                <a:solidFill>
                  <a:srgbClr val="336600"/>
                </a:solidFill>
              </a:rPr>
              <a:t> de </a:t>
            </a:r>
            <a:r>
              <a:rPr lang="en-US" sz="3600" dirty="0" err="1" smtClean="0">
                <a:solidFill>
                  <a:srgbClr val="336600"/>
                </a:solidFill>
              </a:rPr>
              <a:t>l’application</a:t>
            </a:r>
            <a:r>
              <a:rPr lang="en-US" sz="3600" dirty="0" smtClean="0">
                <a:solidFill>
                  <a:srgbClr val="336600"/>
                </a:solidFill>
              </a:rPr>
              <a:t> et de la </a:t>
            </a:r>
            <a:r>
              <a:rPr lang="en-US" sz="3600" dirty="0" err="1" smtClean="0">
                <a:solidFill>
                  <a:srgbClr val="336600"/>
                </a:solidFill>
              </a:rPr>
              <a:t>dérive</a:t>
            </a:r>
            <a:endParaRPr lang="en-US" sz="3600" dirty="0" smtClean="0">
              <a:solidFill>
                <a:srgbClr val="336600"/>
              </a:solidFill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9908"/>
            <a:ext cx="8534400" cy="4980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646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fr-FR" altLang="fr-FR" sz="180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6826" y="4566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Technologies </a:t>
            </a:r>
            <a:endParaRPr lang="fr-BE" sz="3600" dirty="0">
              <a:solidFill>
                <a:schemeClr val="bg1"/>
              </a:solidFill>
            </a:endParaRPr>
          </a:p>
        </p:txBody>
      </p:sp>
      <p:sp>
        <p:nvSpPr>
          <p:cNvPr id="28" name="Titr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1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sz="4000" dirty="0">
              <a:solidFill>
                <a:srgbClr val="336600"/>
              </a:solidFill>
            </a:endParaRPr>
          </a:p>
        </p:txBody>
      </p:sp>
      <p:sp>
        <p:nvSpPr>
          <p:cNvPr id="39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858000" y="6661150"/>
            <a:ext cx="2133600" cy="365125"/>
          </a:xfrm>
        </p:spPr>
        <p:txBody>
          <a:bodyPr/>
          <a:lstStyle/>
          <a:p>
            <a:fld id="{FB97A83C-3128-48BB-B4D3-480B1D142BC5}" type="slidenum">
              <a:rPr lang="fr-BE" smtClean="0"/>
              <a:t>38</a:t>
            </a:fld>
            <a:endParaRPr lang="fr-BE"/>
          </a:p>
        </p:txBody>
      </p:sp>
      <p:sp>
        <p:nvSpPr>
          <p:cNvPr id="31" name="Espace réservé du numéro de diapositive 4"/>
          <p:cNvSpPr txBox="1">
            <a:spLocks/>
          </p:cNvSpPr>
          <p:nvPr/>
        </p:nvSpPr>
        <p:spPr>
          <a:xfrm>
            <a:off x="6858000" y="66611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97A83C-3128-48BB-B4D3-480B1D142BC5}" type="slidenum">
              <a:rPr lang="fr-BE" smtClean="0"/>
              <a:pPr/>
              <a:t>38</a:t>
            </a:fld>
            <a:endParaRPr lang="fr-BE"/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0" y="825789"/>
            <a:ext cx="89916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6858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6858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3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n-US" sz="3600" dirty="0" err="1" smtClean="0">
                <a:solidFill>
                  <a:srgbClr val="336600"/>
                </a:solidFill>
              </a:rPr>
              <a:t>Développement</a:t>
            </a:r>
            <a:r>
              <a:rPr lang="en-US" sz="3600" dirty="0" smtClean="0">
                <a:solidFill>
                  <a:srgbClr val="336600"/>
                </a:solidFill>
              </a:rPr>
              <a:t> des </a:t>
            </a:r>
            <a:r>
              <a:rPr lang="en-US" sz="3600" dirty="0" err="1" smtClean="0">
                <a:solidFill>
                  <a:srgbClr val="336600"/>
                </a:solidFill>
              </a:rPr>
              <a:t>outils</a:t>
            </a:r>
            <a:r>
              <a:rPr lang="en-US" sz="3600" dirty="0" smtClean="0">
                <a:solidFill>
                  <a:srgbClr val="336600"/>
                </a:solidFill>
              </a:rPr>
              <a:t> </a:t>
            </a:r>
            <a:r>
              <a:rPr lang="en-US" sz="3600" dirty="0" err="1" smtClean="0">
                <a:solidFill>
                  <a:srgbClr val="336600"/>
                </a:solidFill>
              </a:rPr>
              <a:t>d’aide</a:t>
            </a:r>
            <a:r>
              <a:rPr lang="en-US" sz="3600" dirty="0" smtClean="0">
                <a:solidFill>
                  <a:srgbClr val="336600"/>
                </a:solidFill>
              </a:rPr>
              <a:t> à la </a:t>
            </a:r>
            <a:r>
              <a:rPr lang="en-US" sz="3600" dirty="0" err="1" smtClean="0">
                <a:solidFill>
                  <a:srgbClr val="336600"/>
                </a:solidFill>
              </a:rPr>
              <a:t>décision</a:t>
            </a:r>
            <a:endParaRPr lang="en-US" sz="3600" dirty="0" smtClean="0">
              <a:solidFill>
                <a:srgbClr val="336600"/>
              </a:solidFill>
            </a:endParaRPr>
          </a:p>
          <a:p>
            <a:r>
              <a:rPr lang="en-US" sz="3600" dirty="0" err="1" smtClean="0">
                <a:solidFill>
                  <a:srgbClr val="336600"/>
                </a:solidFill>
              </a:rPr>
              <a:t>Cartographie</a:t>
            </a:r>
            <a:r>
              <a:rPr lang="en-US" sz="3600" dirty="0" smtClean="0">
                <a:solidFill>
                  <a:srgbClr val="336600"/>
                </a:solidFill>
              </a:rPr>
              <a:t> de </a:t>
            </a:r>
            <a:r>
              <a:rPr lang="en-US" sz="3600" dirty="0" err="1" smtClean="0">
                <a:solidFill>
                  <a:srgbClr val="336600"/>
                </a:solidFill>
              </a:rPr>
              <a:t>l’application</a:t>
            </a:r>
            <a:r>
              <a:rPr lang="en-US" sz="3600" dirty="0" smtClean="0">
                <a:solidFill>
                  <a:srgbClr val="336600"/>
                </a:solidFill>
              </a:rPr>
              <a:t> et de la </a:t>
            </a:r>
            <a:r>
              <a:rPr lang="en-US" sz="3600" dirty="0" err="1" smtClean="0">
                <a:solidFill>
                  <a:srgbClr val="336600"/>
                </a:solidFill>
              </a:rPr>
              <a:t>dérive</a:t>
            </a:r>
            <a:endParaRPr lang="en-US" sz="3600" dirty="0" smtClean="0">
              <a:solidFill>
                <a:srgbClr val="3366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84830"/>
            <a:ext cx="8034858" cy="4992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74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 idx="4294967295"/>
          </p:nvPr>
        </p:nvSpPr>
        <p:spPr>
          <a:xfrm>
            <a:off x="0" y="1196752"/>
            <a:ext cx="9144000" cy="1656184"/>
          </a:xfrm>
        </p:spPr>
        <p:txBody>
          <a:bodyPr/>
          <a:lstStyle/>
          <a:p>
            <a:pPr algn="ctr" eaLnBrk="1" hangingPunct="1"/>
            <a:r>
              <a:rPr lang="fr-BE" sz="3600" dirty="0"/>
              <a:t>Agriculture de Précision, </a:t>
            </a:r>
            <a:r>
              <a:rPr lang="fr-BE" sz="2400" dirty="0"/>
              <a:t/>
            </a:r>
            <a:br>
              <a:rPr lang="fr-BE" sz="2400" dirty="0"/>
            </a:br>
            <a:r>
              <a:rPr lang="fr-BE" sz="2400" dirty="0" smtClean="0"/>
              <a:t>Développements </a:t>
            </a:r>
            <a:r>
              <a:rPr lang="fr-BE" sz="2400" dirty="0"/>
              <a:t>scientifiques et nouvelles technologies pour l'application de produits phytosanitaires de précision</a:t>
            </a:r>
            <a:endParaRPr lang="fr-BE" altLang="fr-FR" sz="2400" b="1" i="1" dirty="0" smtClean="0">
              <a:solidFill>
                <a:schemeClr val="tx1">
                  <a:lumMod val="65000"/>
                  <a:lumOff val="35000"/>
                </a:schemeClr>
              </a:solidFill>
              <a:latin typeface="+mn-lt"/>
            </a:endParaRPr>
          </a:p>
        </p:txBody>
      </p:sp>
      <p:sp>
        <p:nvSpPr>
          <p:cNvPr id="2051" name="Espace réservé du numéro de diapositive 5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fld id="{2AA48734-0F99-46ED-BF6B-88315C5D214D}" type="slidenum">
              <a:rPr lang="fr-BE" altLang="fr-FR" sz="1200">
                <a:solidFill>
                  <a:srgbClr val="898989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FontTx/>
                <a:buNone/>
              </a:pPr>
              <a:t>39</a:t>
            </a:fld>
            <a:endParaRPr lang="fr-BE" altLang="fr-FR" sz="1200">
              <a:solidFill>
                <a:srgbClr val="898989"/>
              </a:solidFill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-572" y="5301208"/>
            <a:ext cx="914457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7640" rIns="0" bIns="0" anchor="ctr"/>
          <a:lstStyle>
            <a:lvl1pPr defTabSz="449263"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fr-BE" altLang="fr-FR" sz="1800" dirty="0" smtClean="0">
                <a:ea typeface="MS Gothic" pitchFamily="49" charset="-128"/>
              </a:rPr>
              <a:t>- </a:t>
            </a:r>
            <a:r>
              <a:rPr lang="fr-BE" altLang="fr-FR" sz="1800" dirty="0">
                <a:ea typeface="MS Gothic" pitchFamily="49" charset="-128"/>
              </a:rPr>
              <a:t>Pr Lebeau Frédéric</a:t>
            </a:r>
          </a:p>
          <a:p>
            <a:pPr marL="285750" indent="-285750"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FontTx/>
              <a:buChar char="-"/>
            </a:pPr>
            <a:endParaRPr lang="fr-BE" altLang="fr-FR" sz="1800" dirty="0">
              <a:ea typeface="MS Gothic" pitchFamily="49" charset="-128"/>
            </a:endParaRP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None/>
            </a:pPr>
            <a:r>
              <a:rPr lang="fr-BE" altLang="fr-FR" sz="1800" dirty="0">
                <a:ea typeface="MS Gothic" pitchFamily="49" charset="-128"/>
              </a:rPr>
              <a:t>Département Ingénierie des Biosystèmes – Gembloux Agro-Bio Tech – Université de Liège</a:t>
            </a:r>
            <a:endParaRPr lang="fr-BE" altLang="fr-FR" sz="1800" dirty="0">
              <a:ea typeface="MS Gothic" pitchFamily="49" charset="-128"/>
            </a:endParaRPr>
          </a:p>
        </p:txBody>
      </p:sp>
      <p:sp>
        <p:nvSpPr>
          <p:cNvPr id="2053" name="ZoneTexte 3"/>
          <p:cNvSpPr txBox="1">
            <a:spLocks noChangeArrowheads="1"/>
          </p:cNvSpPr>
          <p:nvPr/>
        </p:nvSpPr>
        <p:spPr bwMode="auto">
          <a:xfrm>
            <a:off x="190500" y="0"/>
            <a:ext cx="870426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fr-FR" sz="1800" i="1" dirty="0">
                <a:solidFill>
                  <a:srgbClr val="3B4042"/>
                </a:solidFill>
              </a:rPr>
              <a:t>Présentation originale </a:t>
            </a:r>
            <a:r>
              <a:rPr lang="fr-BE" altLang="fr-FR" sz="1800" i="1" dirty="0" smtClean="0">
                <a:solidFill>
                  <a:srgbClr val="3B4042"/>
                </a:solidFill>
              </a:rPr>
              <a:t>réalisée dans le cadre de la journée d’étude sur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fr-FR" sz="1800" b="1" i="1" dirty="0" smtClean="0">
                <a:solidFill>
                  <a:srgbClr val="3B4042"/>
                </a:solidFill>
              </a:rPr>
              <a:t>l’Agriculture de Précision</a:t>
            </a:r>
            <a:r>
              <a:rPr lang="fr-BE" altLang="fr-FR" sz="1800" i="1" dirty="0" smtClean="0">
                <a:solidFill>
                  <a:srgbClr val="3B4042"/>
                </a:solidFill>
              </a:rPr>
              <a:t> </a:t>
            </a:r>
            <a:br>
              <a:rPr lang="fr-BE" altLang="fr-FR" sz="1800" i="1" dirty="0" smtClean="0">
                <a:solidFill>
                  <a:srgbClr val="3B4042"/>
                </a:solidFill>
              </a:rPr>
            </a:br>
            <a:r>
              <a:rPr lang="fr-BE" altLang="fr-FR" sz="1800" i="1" dirty="0" smtClean="0">
                <a:solidFill>
                  <a:srgbClr val="3B4042"/>
                </a:solidFill>
              </a:rPr>
              <a:t>Organisée par la Chambre de commerce  </a:t>
            </a:r>
            <a:r>
              <a:rPr lang="fr-BE" altLang="fr-FR" sz="1800" i="1" dirty="0" err="1" smtClean="0">
                <a:solidFill>
                  <a:srgbClr val="3B4042"/>
                </a:solidFill>
              </a:rPr>
              <a:t>Tuniso</a:t>
            </a:r>
            <a:r>
              <a:rPr lang="fr-BE" altLang="fr-FR" sz="1800" i="1" dirty="0" smtClean="0">
                <a:solidFill>
                  <a:srgbClr val="3B4042"/>
                </a:solidFill>
              </a:rPr>
              <a:t>-Belgo-Luxembourgeoise</a:t>
            </a:r>
            <a:endParaRPr lang="fr-BE" altLang="fr-FR" sz="1800" i="1" dirty="0">
              <a:solidFill>
                <a:srgbClr val="3B4042"/>
              </a:solidFill>
            </a:endParaRPr>
          </a:p>
        </p:txBody>
      </p:sp>
      <p:pic>
        <p:nvPicPr>
          <p:cNvPr id="6" name="Picture 2" descr="Résultat de recherche d'images pour &quot;ge mbloux agro bio tech logo&quot;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72400" y="192335"/>
            <a:ext cx="864581" cy="726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3"/>
          <p:cNvSpPr txBox="1">
            <a:spLocks noChangeArrowheads="1"/>
          </p:cNvSpPr>
          <p:nvPr/>
        </p:nvSpPr>
        <p:spPr bwMode="auto">
          <a:xfrm>
            <a:off x="179512" y="6167045"/>
            <a:ext cx="87042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75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375"/>
              </a:spcBef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 sz="13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fr-BE" altLang="fr-FR" sz="1800" i="1" dirty="0" smtClean="0">
                <a:solidFill>
                  <a:srgbClr val="3B4042"/>
                </a:solidFill>
              </a:rPr>
              <a:t>Tunis, Tunisie, Mars 2017</a:t>
            </a:r>
            <a:endParaRPr lang="fr-BE" altLang="fr-FR" sz="1800" i="1" dirty="0">
              <a:solidFill>
                <a:srgbClr val="3B4042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12" y="3429000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4000" b="1" i="1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Merci pour votre attention</a:t>
            </a:r>
          </a:p>
          <a:p>
            <a:pPr algn="ctr"/>
            <a:r>
              <a:rPr lang="fr-BE" sz="4000" b="1" i="1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+mj-ea"/>
                <a:cs typeface="+mj-cs"/>
              </a:rPr>
              <a:t>??  Questions  ?? </a:t>
            </a:r>
            <a:endParaRPr lang="fr-BE" sz="40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6923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numéro de diapositiv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t>4</a:t>
            </a:fld>
            <a:endParaRPr lang="fr-BE" dirty="0"/>
          </a:p>
        </p:txBody>
      </p:sp>
      <p:pic>
        <p:nvPicPr>
          <p:cNvPr id="1027" name="Picture 3" descr="D:\Documents mathieu back up\PhD\THESE\THESIS\PRESENTATION\schema_transpor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01469"/>
            <a:ext cx="1243013" cy="40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Documents mathieu back up\PhD\THESE\THESIS\PRESENTATION\schema_formationgouttes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22" y="1561769"/>
            <a:ext cx="990672" cy="123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Documents mathieu back up\PhD\THESE\THESIS\PRESENTATION\schema_plant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322" y="3061318"/>
            <a:ext cx="1128526" cy="374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3931323" y="2471115"/>
            <a:ext cx="1432765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Transport</a:t>
            </a:r>
          </a:p>
        </p:txBody>
      </p:sp>
      <p:sp>
        <p:nvSpPr>
          <p:cNvPr id="24" name="ZoneTexte 23"/>
          <p:cNvSpPr txBox="1"/>
          <p:nvPr/>
        </p:nvSpPr>
        <p:spPr>
          <a:xfrm>
            <a:off x="3931323" y="3416511"/>
            <a:ext cx="1432766" cy="36933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Rétention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3931322" y="4650918"/>
            <a:ext cx="1432765" cy="64633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Absorption</a:t>
            </a:r>
          </a:p>
          <a:p>
            <a:pPr algn="ctr"/>
            <a:r>
              <a:rPr lang="fr-BE" dirty="0"/>
              <a:t>Translocation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3931323" y="1412776"/>
            <a:ext cx="14327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Production des gouttes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3931321" y="5648758"/>
            <a:ext cx="1432765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Efficacité biologique</a:t>
            </a:r>
          </a:p>
        </p:txBody>
      </p:sp>
      <p:cxnSp>
        <p:nvCxnSpPr>
          <p:cNvPr id="20" name="Connecteur droit avec flèche 19"/>
          <p:cNvCxnSpPr>
            <a:stCxn id="27" idx="2"/>
            <a:endCxn id="10" idx="0"/>
          </p:cNvCxnSpPr>
          <p:nvPr/>
        </p:nvCxnSpPr>
        <p:spPr>
          <a:xfrm>
            <a:off x="4647706" y="2059107"/>
            <a:ext cx="0" cy="41200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>
            <a:stCxn id="10" idx="2"/>
            <a:endCxn id="24" idx="0"/>
          </p:cNvCxnSpPr>
          <p:nvPr/>
        </p:nvCxnSpPr>
        <p:spPr>
          <a:xfrm>
            <a:off x="4647706" y="2840447"/>
            <a:ext cx="0" cy="57606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24" idx="2"/>
            <a:endCxn id="25" idx="0"/>
          </p:cNvCxnSpPr>
          <p:nvPr/>
        </p:nvCxnSpPr>
        <p:spPr>
          <a:xfrm flipH="1">
            <a:off x="4647705" y="3785843"/>
            <a:ext cx="1" cy="8650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avec flèche 30"/>
          <p:cNvCxnSpPr>
            <a:stCxn id="25" idx="2"/>
            <a:endCxn id="28" idx="0"/>
          </p:cNvCxnSpPr>
          <p:nvPr/>
        </p:nvCxnSpPr>
        <p:spPr>
          <a:xfrm flipH="1">
            <a:off x="4647704" y="5297249"/>
            <a:ext cx="1" cy="35150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ZoneTexte 36"/>
          <p:cNvSpPr txBox="1"/>
          <p:nvPr/>
        </p:nvSpPr>
        <p:spPr>
          <a:xfrm>
            <a:off x="5587507" y="2471115"/>
            <a:ext cx="14327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80-98%</a:t>
            </a:r>
          </a:p>
        </p:txBody>
      </p:sp>
      <p:sp>
        <p:nvSpPr>
          <p:cNvPr id="38" name="ZoneTexte 37"/>
          <p:cNvSpPr txBox="1"/>
          <p:nvPr/>
        </p:nvSpPr>
        <p:spPr>
          <a:xfrm>
            <a:off x="5587506" y="3433838"/>
            <a:ext cx="143276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10-100%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5926730" y="4784663"/>
            <a:ext cx="771365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BE" b="1" dirty="0"/>
              <a:t>3-40%</a:t>
            </a:r>
          </a:p>
        </p:txBody>
      </p:sp>
      <p:sp>
        <p:nvSpPr>
          <p:cNvPr id="41" name="ZoneTexte 40"/>
          <p:cNvSpPr txBox="1"/>
          <p:nvPr/>
        </p:nvSpPr>
        <p:spPr>
          <a:xfrm>
            <a:off x="5587507" y="5792775"/>
            <a:ext cx="14327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0.24-38%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5587507" y="1549718"/>
            <a:ext cx="143276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BE" b="1" dirty="0"/>
              <a:t>Rendement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5587506" y="6514479"/>
            <a:ext cx="13805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200" dirty="0"/>
              <a:t>(</a:t>
            </a:r>
            <a:r>
              <a:rPr lang="fr-BE" sz="1200" dirty="0" err="1"/>
              <a:t>Zabkiewicz</a:t>
            </a:r>
            <a:r>
              <a:rPr lang="fr-BE" sz="1200" dirty="0"/>
              <a:t>, 2007)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155575" y="1700175"/>
            <a:ext cx="16880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Dérive</a:t>
            </a:r>
            <a:endParaRPr lang="en-US" dirty="0"/>
          </a:p>
          <a:p>
            <a:pPr algn="ctr"/>
            <a:r>
              <a:rPr lang="en-US" dirty="0"/>
              <a:t>Evaporation</a:t>
            </a:r>
          </a:p>
          <a:p>
            <a:pPr algn="ctr"/>
            <a:r>
              <a:rPr lang="en-US" dirty="0" err="1"/>
              <a:t>Volatilisation</a:t>
            </a:r>
            <a:endParaRPr lang="en-US" dirty="0"/>
          </a:p>
        </p:txBody>
      </p:sp>
      <p:sp>
        <p:nvSpPr>
          <p:cNvPr id="48" name="ZoneTexte 47"/>
          <p:cNvSpPr txBox="1"/>
          <p:nvPr/>
        </p:nvSpPr>
        <p:spPr>
          <a:xfrm>
            <a:off x="631464" y="4650918"/>
            <a:ext cx="16142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/>
              <a:t>Rebond</a:t>
            </a:r>
          </a:p>
          <a:p>
            <a:pPr algn="ctr"/>
            <a:r>
              <a:rPr lang="fr-BE" dirty="0" err="1"/>
              <a:t>Splashing</a:t>
            </a:r>
            <a:r>
              <a:rPr lang="fr-BE" dirty="0"/>
              <a:t> </a:t>
            </a:r>
          </a:p>
          <a:p>
            <a:pPr algn="ctr"/>
            <a:r>
              <a:rPr lang="fr-BE" dirty="0"/>
              <a:t>Ruissellement</a:t>
            </a:r>
          </a:p>
        </p:txBody>
      </p:sp>
      <p:cxnSp>
        <p:nvCxnSpPr>
          <p:cNvPr id="4" name="Connecteur droit 3"/>
          <p:cNvCxnSpPr/>
          <p:nvPr/>
        </p:nvCxnSpPr>
        <p:spPr>
          <a:xfrm>
            <a:off x="3491880" y="3992575"/>
            <a:ext cx="5400600" cy="0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7293200" y="2770180"/>
            <a:ext cx="1415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75000"/>
                  </a:schemeClr>
                </a:solidFill>
              </a:rPr>
              <a:t>Technique </a:t>
            </a:r>
          </a:p>
          <a:p>
            <a:pPr algn="ctr"/>
            <a:r>
              <a:rPr lang="fr-BE" b="1" dirty="0">
                <a:solidFill>
                  <a:schemeClr val="accent1">
                    <a:lumMod val="75000"/>
                  </a:schemeClr>
                </a:solidFill>
              </a:rPr>
              <a:t>d’application</a:t>
            </a:r>
          </a:p>
        </p:txBody>
      </p:sp>
      <p:sp>
        <p:nvSpPr>
          <p:cNvPr id="33" name="ZoneTexte 32"/>
          <p:cNvSpPr txBox="1"/>
          <p:nvPr/>
        </p:nvSpPr>
        <p:spPr>
          <a:xfrm>
            <a:off x="7361206" y="5146444"/>
            <a:ext cx="11945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b="1" dirty="0">
                <a:solidFill>
                  <a:schemeClr val="accent1">
                    <a:lumMod val="75000"/>
                  </a:schemeClr>
                </a:solidFill>
              </a:rPr>
              <a:t>Activité</a:t>
            </a:r>
          </a:p>
          <a:p>
            <a:pPr algn="ctr"/>
            <a:r>
              <a:rPr lang="fr-BE" b="1" dirty="0">
                <a:solidFill>
                  <a:schemeClr val="accent1">
                    <a:lumMod val="75000"/>
                  </a:schemeClr>
                </a:solidFill>
              </a:rPr>
              <a:t>biologique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7075095" y="1531830"/>
            <a:ext cx="18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/>
              <a:t>Pour un herbicide</a:t>
            </a:r>
          </a:p>
        </p:txBody>
      </p:sp>
      <p:sp>
        <p:nvSpPr>
          <p:cNvPr id="36" name="AutoShape 2" descr="Résultat de recherche d'images pour &quot;arvalis institut du végétal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40" name="AutoShape 4" descr="Résultat de recherche d'images pour &quot;arvalis institut du végétal&quot;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BE"/>
          </a:p>
        </p:txBody>
      </p:sp>
      <p:sp>
        <p:nvSpPr>
          <p:cNvPr id="6" name="Flèche courbée vers la droite 5"/>
          <p:cNvSpPr/>
          <p:nvPr/>
        </p:nvSpPr>
        <p:spPr>
          <a:xfrm rot="3065154">
            <a:off x="1509038" y="3759673"/>
            <a:ext cx="387757" cy="9094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51" name="Titre 1"/>
          <p:cNvSpPr>
            <a:spLocks noGrp="1"/>
          </p:cNvSpPr>
          <p:nvPr>
            <p:ph type="title"/>
          </p:nvPr>
        </p:nvSpPr>
        <p:spPr>
          <a:xfrm>
            <a:off x="450225" y="753671"/>
            <a:ext cx="8248598" cy="4844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0" dirty="0" smtClean="0">
                <a:solidFill>
                  <a:srgbClr val="336600"/>
                </a:solidFill>
              </a:rPr>
              <a:t/>
            </a:r>
            <a:br>
              <a:rPr lang="en-US" sz="4400" b="0" dirty="0" smtClean="0">
                <a:solidFill>
                  <a:srgbClr val="336600"/>
                </a:solidFill>
              </a:rPr>
            </a:br>
            <a:r>
              <a:rPr lang="en-US" sz="4400" b="0" dirty="0">
                <a:solidFill>
                  <a:srgbClr val="336600"/>
                </a:solidFill>
              </a:rPr>
              <a:t/>
            </a:r>
            <a:br>
              <a:rPr lang="en-US" sz="4400" b="0" dirty="0">
                <a:solidFill>
                  <a:srgbClr val="336600"/>
                </a:solidFill>
              </a:rPr>
            </a:br>
            <a:r>
              <a:rPr lang="en-US" sz="3100" b="0" dirty="0" err="1" smtClean="0">
                <a:solidFill>
                  <a:srgbClr val="336600"/>
                </a:solidFill>
              </a:rPr>
              <a:t>Nombreuses</a:t>
            </a:r>
            <a:r>
              <a:rPr lang="en-US" sz="3100" b="0" dirty="0" smtClean="0">
                <a:solidFill>
                  <a:srgbClr val="336600"/>
                </a:solidFill>
              </a:rPr>
              <a:t> </a:t>
            </a:r>
            <a:r>
              <a:rPr lang="en-US" sz="3100" b="0" dirty="0" err="1" smtClean="0">
                <a:solidFill>
                  <a:srgbClr val="336600"/>
                </a:solidFill>
              </a:rPr>
              <a:t>étapes</a:t>
            </a:r>
            <a:r>
              <a:rPr lang="en-US" sz="3100" b="0" dirty="0" smtClean="0">
                <a:solidFill>
                  <a:srgbClr val="336600"/>
                </a:solidFill>
              </a:rPr>
              <a:t> </a:t>
            </a:r>
            <a:r>
              <a:rPr lang="en-US" sz="3100" b="0" dirty="0" err="1" smtClean="0">
                <a:solidFill>
                  <a:srgbClr val="336600"/>
                </a:solidFill>
              </a:rPr>
              <a:t>jusqu’à</a:t>
            </a:r>
            <a:r>
              <a:rPr lang="en-US" sz="3100" b="0" dirty="0" smtClean="0">
                <a:solidFill>
                  <a:srgbClr val="336600"/>
                </a:solidFill>
              </a:rPr>
              <a:t> </a:t>
            </a:r>
            <a:r>
              <a:rPr lang="en-US" sz="3100" b="0" dirty="0" err="1" smtClean="0">
                <a:solidFill>
                  <a:srgbClr val="336600"/>
                </a:solidFill>
              </a:rPr>
              <a:t>l’efficacité</a:t>
            </a:r>
            <a:r>
              <a:rPr lang="en-US" sz="3100" b="0" dirty="0" smtClean="0">
                <a:solidFill>
                  <a:srgbClr val="336600"/>
                </a:solidFill>
              </a:rPr>
              <a:t> </a:t>
            </a:r>
            <a:r>
              <a:rPr lang="en-US" sz="3100" b="0" dirty="0" err="1" smtClean="0">
                <a:solidFill>
                  <a:srgbClr val="336600"/>
                </a:solidFill>
              </a:rPr>
              <a:t>biologique</a:t>
            </a:r>
            <a:endParaRPr lang="en-US" sz="4400" b="0" dirty="0">
              <a:solidFill>
                <a:srgbClr val="336600"/>
              </a:solidFill>
            </a:endParaRPr>
          </a:p>
        </p:txBody>
      </p:sp>
      <p:sp>
        <p:nvSpPr>
          <p:cNvPr id="32" name="Flèche courbée vers la droite 31"/>
          <p:cNvSpPr/>
          <p:nvPr/>
        </p:nvSpPr>
        <p:spPr>
          <a:xfrm rot="4545832">
            <a:off x="1322940" y="1030448"/>
            <a:ext cx="387757" cy="90948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>
              <a:solidFill>
                <a:schemeClr val="tx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fr-FR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O</a:t>
            </a:r>
            <a:r>
              <a:rPr lang="fr-BE" altLang="fr-FR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rigines du problème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20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36600"/>
                </a:solidFill>
              </a:rPr>
              <a:t>Formation des </a:t>
            </a:r>
            <a:r>
              <a:rPr lang="en-US" dirty="0" err="1">
                <a:solidFill>
                  <a:srgbClr val="336600"/>
                </a:solidFill>
              </a:rPr>
              <a:t>gouttes</a:t>
            </a:r>
            <a:r>
              <a:rPr lang="en-US" dirty="0">
                <a:solidFill>
                  <a:srgbClr val="336600"/>
                </a:solidFill>
              </a:rPr>
              <a:t> – jets </a:t>
            </a:r>
            <a:r>
              <a:rPr lang="en-US" dirty="0" err="1" smtClean="0">
                <a:solidFill>
                  <a:srgbClr val="336600"/>
                </a:solidFill>
              </a:rPr>
              <a:t>projetés</a:t>
            </a:r>
            <a:endParaRPr lang="en-US" dirty="0">
              <a:solidFill>
                <a:srgbClr val="3366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2314-D167-40BF-BC48-F6DF1C74CACD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10" descr="http://www.patricelatron.com/SCIENCES/Pulv%C3%A9risation-sous-controle/i-GWbdz7x/0/L/PL57244-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04276"/>
            <a:ext cx="3578437" cy="538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eau_total_bis.avi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560" y="1504276"/>
            <a:ext cx="4484571" cy="5381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2051720" y="3068960"/>
            <a:ext cx="576064" cy="50405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cxnSp>
        <p:nvCxnSpPr>
          <p:cNvPr id="9" name="Connecteur droit 8"/>
          <p:cNvCxnSpPr/>
          <p:nvPr/>
        </p:nvCxnSpPr>
        <p:spPr>
          <a:xfrm flipV="1">
            <a:off x="2627784" y="1556792"/>
            <a:ext cx="1889776" cy="151216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 flipV="1">
            <a:off x="2627784" y="3320988"/>
            <a:ext cx="1889776" cy="25202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517560" y="1504276"/>
            <a:ext cx="2214680" cy="1816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dirty="0"/>
          </a:p>
        </p:txBody>
      </p:sp>
      <p:sp>
        <p:nvSpPr>
          <p:cNvPr id="11" name="Rectangle 10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fr-FR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Production des gouttes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62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336600"/>
                </a:solidFill>
              </a:rPr>
              <a:t>Formation des </a:t>
            </a:r>
            <a:r>
              <a:rPr lang="en-US" dirty="0" err="1">
                <a:solidFill>
                  <a:srgbClr val="336600"/>
                </a:solidFill>
              </a:rPr>
              <a:t>gouttes</a:t>
            </a:r>
            <a:r>
              <a:rPr lang="en-US" dirty="0">
                <a:solidFill>
                  <a:srgbClr val="336600"/>
                </a:solidFill>
              </a:rPr>
              <a:t> – jets </a:t>
            </a:r>
            <a:r>
              <a:rPr lang="en-US" dirty="0" err="1">
                <a:solidFill>
                  <a:srgbClr val="336600"/>
                </a:solidFill>
              </a:rPr>
              <a:t>projettés</a:t>
            </a:r>
            <a:endParaRPr lang="en-US" dirty="0">
              <a:solidFill>
                <a:srgbClr val="3366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92314-D167-40BF-BC48-F6DF1C74CACD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84784"/>
            <a:ext cx="8982772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altLang="fr-FR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Production des gouttes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80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PTVS: Acquisition </a:t>
            </a:r>
            <a:r>
              <a:rPr lang="fr-BE" dirty="0" smtClean="0"/>
              <a:t>d’images par camera PIV</a:t>
            </a:r>
            <a:endParaRPr lang="fr-BE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56791"/>
            <a:ext cx="6048672" cy="2244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Espace réservé du contenu 5"/>
          <p:cNvSpPr txBox="1">
            <a:spLocks/>
          </p:cNvSpPr>
          <p:nvPr/>
        </p:nvSpPr>
        <p:spPr>
          <a:xfrm>
            <a:off x="5940153" y="1700808"/>
            <a:ext cx="3203848" cy="16666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fr-BE" sz="2400" dirty="0" smtClean="0"/>
              <a:t>8-bit CMOS camera</a:t>
            </a:r>
          </a:p>
          <a:p>
            <a:pPr>
              <a:lnSpc>
                <a:spcPct val="150000"/>
              </a:lnSpc>
            </a:pPr>
            <a:r>
              <a:rPr lang="fr-BE" sz="2400" dirty="0" smtClean="0"/>
              <a:t>72 W LED panel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Acquisition of picture in double frame mode</a:t>
            </a:r>
          </a:p>
          <a:p>
            <a:pPr>
              <a:lnSpc>
                <a:spcPct val="150000"/>
              </a:lnSpc>
            </a:pPr>
            <a:r>
              <a:rPr lang="en-US" sz="2400" dirty="0" smtClean="0"/>
              <a:t>Scan of ¼ of the spray</a:t>
            </a:r>
            <a:endParaRPr lang="en-US" sz="2400" dirty="0"/>
          </a:p>
        </p:txBody>
      </p:sp>
      <p:pic>
        <p:nvPicPr>
          <p:cNvPr id="7" name="Picture 2" descr="C:\Users\Nicolas\Downloads\ezgif.com-gif-maker (2)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02" y="4500061"/>
            <a:ext cx="2947849" cy="2241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79512" y="4130729"/>
            <a:ext cx="333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Exemple de séquence d’images</a:t>
            </a:r>
            <a:endParaRPr lang="fr-BE" dirty="0"/>
          </a:p>
        </p:txBody>
      </p:sp>
      <p:pic>
        <p:nvPicPr>
          <p:cNvPr id="9" name="Picture 2" descr="C:\Users\Nicolas\Desktop\Gouttes_Speciales\29_Pos4_256.t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430" r="47680"/>
          <a:stretch/>
        </p:blipFill>
        <p:spPr bwMode="auto">
          <a:xfrm>
            <a:off x="5580112" y="4978920"/>
            <a:ext cx="1528266" cy="14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4427984" y="4130729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Permet la visualisation de phénomène particulier: (bulle ou inclusion d’air)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Mesures des gouttes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66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" name="Diagramme 35"/>
          <p:cNvGraphicFramePr/>
          <p:nvPr>
            <p:extLst>
              <p:ext uri="{D42A27DB-BD31-4B8C-83A1-F6EECF244321}">
                <p14:modId xmlns:p14="http://schemas.microsoft.com/office/powerpoint/2010/main" val="3504971566"/>
              </p:ext>
            </p:extLst>
          </p:nvPr>
        </p:nvGraphicFramePr>
        <p:xfrm>
          <a:off x="385656" y="309880"/>
          <a:ext cx="875834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PTVS: Algorithme d’analyse d’images</a:t>
            </a:r>
            <a:endParaRPr lang="fr-BE" dirty="0"/>
          </a:p>
        </p:txBody>
      </p:sp>
      <p:pic>
        <p:nvPicPr>
          <p:cNvPr id="15" name="Picture 2" descr="D:\Google Drive\Cours\Doctorat\Paper\Shadowgraphy\Figure\Flow chart\Background_Soustraction.t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68" t="4469" r="27810" b="45220"/>
          <a:stretch/>
        </p:blipFill>
        <p:spPr bwMode="auto">
          <a:xfrm>
            <a:off x="251520" y="2925434"/>
            <a:ext cx="1781587" cy="1569600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D:\Google Drive\Cours\Doctorat\Paper\Shadowgraphy\Figure\Flow chart\Particle_Localisation.tif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0" t="5089" r="32392" b="45950"/>
          <a:stretch/>
        </p:blipFill>
        <p:spPr bwMode="auto">
          <a:xfrm>
            <a:off x="2357011" y="2909162"/>
            <a:ext cx="1818526" cy="1602144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D:\Google Drive\Cours\Doctorat\Paper\Shadowgraphy\Figure\Flow chart\Drop23.t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65" t="44426" r="47171" b="45649"/>
          <a:stretch/>
        </p:blipFill>
        <p:spPr bwMode="auto">
          <a:xfrm>
            <a:off x="4617000" y="2861573"/>
            <a:ext cx="539988" cy="4839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D:\Google Drive\Cours\Doctorat\Paper\Shadowgraphy\Figure\Flow chart\Drop25.tif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82" t="27531" r="42502" b="44605"/>
          <a:stretch/>
        </p:blipFill>
        <p:spPr bwMode="auto">
          <a:xfrm>
            <a:off x="5004048" y="3262891"/>
            <a:ext cx="1094362" cy="1089094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7" descr="D:\Google Drive\Cours\Doctorat\Paper\Shadowgraphy\Figure\Flow chart\Drop29.tif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51" t="40509" r="45868" b="43678"/>
          <a:stretch/>
        </p:blipFill>
        <p:spPr bwMode="auto">
          <a:xfrm>
            <a:off x="4597818" y="4120519"/>
            <a:ext cx="559170" cy="520606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ZoneTexte 22"/>
          <p:cNvSpPr txBox="1"/>
          <p:nvPr/>
        </p:nvSpPr>
        <p:spPr>
          <a:xfrm>
            <a:off x="52932" y="4559741"/>
            <a:ext cx="21787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Identification des </a:t>
            </a:r>
            <a:r>
              <a:rPr lang="en-US" b="1" dirty="0" err="1" smtClean="0"/>
              <a:t>gouttes</a:t>
            </a:r>
            <a:r>
              <a:rPr lang="en-US" b="1" dirty="0" smtClean="0"/>
              <a:t> </a:t>
            </a:r>
            <a:r>
              <a:rPr lang="en-US" b="1" dirty="0" err="1" smtClean="0"/>
              <a:t>sur</a:t>
            </a:r>
            <a:r>
              <a:rPr lang="en-US" b="1" dirty="0" smtClean="0"/>
              <a:t> base des gradients </a:t>
            </a:r>
            <a:r>
              <a:rPr lang="en-US" b="1" dirty="0" err="1" smtClean="0"/>
              <a:t>d’intensité</a:t>
            </a:r>
            <a:r>
              <a:rPr lang="en-US" b="1" dirty="0" smtClean="0"/>
              <a:t> </a:t>
            </a:r>
            <a:r>
              <a:rPr lang="en-US" b="1" dirty="0" err="1" smtClean="0"/>
              <a:t>lumineuse</a:t>
            </a:r>
            <a:endParaRPr lang="en-US" b="1" dirty="0"/>
          </a:p>
        </p:txBody>
      </p:sp>
      <p:cxnSp>
        <p:nvCxnSpPr>
          <p:cNvPr id="25" name="Connecteur droit avec flèche 24"/>
          <p:cNvCxnSpPr>
            <a:endCxn id="18" idx="1"/>
          </p:cNvCxnSpPr>
          <p:nvPr/>
        </p:nvCxnSpPr>
        <p:spPr>
          <a:xfrm>
            <a:off x="3960351" y="2974264"/>
            <a:ext cx="656649" cy="129287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endCxn id="19" idx="1"/>
          </p:cNvCxnSpPr>
          <p:nvPr/>
        </p:nvCxnSpPr>
        <p:spPr>
          <a:xfrm>
            <a:off x="2843808" y="3622772"/>
            <a:ext cx="2160240" cy="184666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endCxn id="20" idx="1"/>
          </p:cNvCxnSpPr>
          <p:nvPr/>
        </p:nvCxnSpPr>
        <p:spPr>
          <a:xfrm>
            <a:off x="4067944" y="4312420"/>
            <a:ext cx="529874" cy="68402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2923666"/>
            <a:ext cx="2635567" cy="223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ZoneTexte 23"/>
          <p:cNvSpPr txBox="1"/>
          <p:nvPr/>
        </p:nvSpPr>
        <p:spPr>
          <a:xfrm>
            <a:off x="2342731" y="4836739"/>
            <a:ext cx="184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Rejet</a:t>
            </a:r>
            <a:r>
              <a:rPr lang="en-US" b="1" dirty="0" smtClean="0"/>
              <a:t> des </a:t>
            </a:r>
            <a:r>
              <a:rPr lang="en-US" b="1" dirty="0" err="1" smtClean="0"/>
              <a:t>gouttes</a:t>
            </a:r>
            <a:r>
              <a:rPr lang="en-US" b="1" dirty="0" smtClean="0"/>
              <a:t> </a:t>
            </a:r>
            <a:r>
              <a:rPr lang="en-US" b="1" dirty="0" err="1" smtClean="0"/>
              <a:t>défocalisées</a:t>
            </a:r>
            <a:endParaRPr lang="en-US" b="1" dirty="0"/>
          </a:p>
        </p:txBody>
      </p:sp>
      <p:sp>
        <p:nvSpPr>
          <p:cNvPr id="44" name="ZoneTexte 43"/>
          <p:cNvSpPr txBox="1"/>
          <p:nvPr/>
        </p:nvSpPr>
        <p:spPr>
          <a:xfrm>
            <a:off x="4363045" y="4719446"/>
            <a:ext cx="19694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Determination du contour de la </a:t>
            </a:r>
            <a:r>
              <a:rPr lang="en-US" b="1" dirty="0" err="1" smtClean="0"/>
              <a:t>goutte</a:t>
            </a:r>
            <a:r>
              <a:rPr lang="en-US" b="1" dirty="0" smtClean="0"/>
              <a:t> à </a:t>
            </a:r>
            <a:r>
              <a:rPr lang="en-US" b="1" dirty="0" err="1" smtClean="0"/>
              <a:t>l’aide</a:t>
            </a:r>
            <a:r>
              <a:rPr lang="en-US" b="1" dirty="0" smtClean="0"/>
              <a:t> du </a:t>
            </a:r>
            <a:r>
              <a:rPr lang="en-US" b="1" dirty="0" err="1" smtClean="0"/>
              <a:t>filtre</a:t>
            </a:r>
            <a:r>
              <a:rPr lang="en-US" b="1" dirty="0" smtClean="0"/>
              <a:t> de Canny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Mesures des gouttes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4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Nicolas\Desktop\His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619" y="2051556"/>
            <a:ext cx="3852853" cy="288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Résultats de la mesure</a:t>
            </a:r>
            <a:endParaRPr lang="fr-BE" dirty="0"/>
          </a:p>
        </p:txBody>
      </p:sp>
      <p:cxnSp>
        <p:nvCxnSpPr>
          <p:cNvPr id="6" name="Connecteur droit 5"/>
          <p:cNvCxnSpPr/>
          <p:nvPr/>
        </p:nvCxnSpPr>
        <p:spPr>
          <a:xfrm flipH="1">
            <a:off x="6162723" y="4427820"/>
            <a:ext cx="2261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6085706" y="4427820"/>
            <a:ext cx="0" cy="5699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620162" y="53639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Dv</a:t>
            </a:r>
            <a:r>
              <a:rPr lang="fr-BE" baseline="-25000" dirty="0" smtClean="0"/>
              <a:t>10</a:t>
            </a:r>
            <a:endParaRPr lang="fr-BE" baseline="-25000" dirty="0"/>
          </a:p>
        </p:txBody>
      </p:sp>
      <p:cxnSp>
        <p:nvCxnSpPr>
          <p:cNvPr id="15" name="Connecteur droit 14"/>
          <p:cNvCxnSpPr/>
          <p:nvPr/>
        </p:nvCxnSpPr>
        <p:spPr>
          <a:xfrm flipH="1">
            <a:off x="7055510" y="2483604"/>
            <a:ext cx="136849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7055510" y="2483604"/>
            <a:ext cx="0" cy="28021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6831204" y="5363924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Dv</a:t>
            </a:r>
            <a:r>
              <a:rPr lang="fr-BE" baseline="-25000" dirty="0" smtClean="0"/>
              <a:t>90</a:t>
            </a:r>
            <a:endParaRPr lang="fr-BE" baseline="-25000" dirty="0"/>
          </a:p>
        </p:txBody>
      </p:sp>
      <p:cxnSp>
        <p:nvCxnSpPr>
          <p:cNvPr id="30" name="Connecteur droit 29"/>
          <p:cNvCxnSpPr/>
          <p:nvPr/>
        </p:nvCxnSpPr>
        <p:spPr>
          <a:xfrm flipH="1">
            <a:off x="6433794" y="3495958"/>
            <a:ext cx="199020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6433794" y="3495958"/>
            <a:ext cx="0" cy="165003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ZoneTexte 34"/>
          <p:cNvSpPr txBox="1"/>
          <p:nvPr/>
        </p:nvSpPr>
        <p:spPr>
          <a:xfrm>
            <a:off x="6173965" y="533951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Dv</a:t>
            </a:r>
            <a:r>
              <a:rPr lang="fr-BE" baseline="-25000" dirty="0" smtClean="0"/>
              <a:t>50</a:t>
            </a:r>
            <a:endParaRPr lang="fr-BE" baseline="-25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ZoneTexte 39"/>
              <p:cNvSpPr txBox="1"/>
              <p:nvPr/>
            </p:nvSpPr>
            <p:spPr>
              <a:xfrm>
                <a:off x="5119427" y="5592112"/>
                <a:ext cx="4038285" cy="6579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BE" b="0" i="1" smtClean="0">
                          <a:latin typeface="Cambria Math"/>
                        </a:rPr>
                        <m:t>𝑅𝑒𝑙𝑎𝑡𝑖𝑣𝑒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𝑆𝑝𝑎𝑛</m:t>
                      </m:r>
                      <m:r>
                        <a:rPr lang="fr-BE" b="0" i="1" smtClean="0">
                          <a:latin typeface="Cambria Math"/>
                        </a:rPr>
                        <m:t> </m:t>
                      </m:r>
                      <m:r>
                        <a:rPr lang="fr-BE" b="0" i="1" smtClean="0">
                          <a:latin typeface="Cambria Math"/>
                        </a:rPr>
                        <m:t>𝐹𝑎𝑐𝑡𝑜𝑟</m:t>
                      </m:r>
                      <m:r>
                        <a:rPr lang="fr-BE" b="0" i="1" smtClean="0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fr-BE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fr-BE" b="0" i="1" smtClean="0"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90</m:t>
                              </m:r>
                            </m:sub>
                          </m:sSub>
                          <m:r>
                            <a:rPr lang="fr-BE" b="0" i="1" smtClean="0">
                              <a:latin typeface="Cambria Math"/>
                            </a:rPr>
                            <m:t>−</m:t>
                          </m:r>
                          <m:r>
                            <a:rPr lang="fr-BE" b="0" i="1" smtClean="0"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10</m:t>
                              </m:r>
                            </m:sub>
                          </m:sSub>
                        </m:num>
                        <m:den>
                          <m:r>
                            <a:rPr lang="fr-BE" b="0" i="1" smtClean="0">
                              <a:latin typeface="Cambria Math"/>
                            </a:rPr>
                            <m:t>𝐷</m:t>
                          </m:r>
                          <m:sSub>
                            <m:sSubPr>
                              <m:ctrlPr>
                                <a:rPr lang="fr-BE" b="0" i="1" smtClean="0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fr-BE" b="0" i="1" smtClean="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fr-BE" b="0" i="1" smtClean="0">
                                  <a:latin typeface="Cambria Math"/>
                                </a:rPr>
                                <m:t>50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fr-BE" dirty="0"/>
              </a:p>
            </p:txBody>
          </p:sp>
        </mc:Choice>
        <mc:Fallback xmlns="">
          <p:sp>
            <p:nvSpPr>
              <p:cNvPr id="40" name="ZoneTexte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9427" y="5592112"/>
                <a:ext cx="4038285" cy="657937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fr-B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necteur droit 41"/>
          <p:cNvCxnSpPr/>
          <p:nvPr/>
        </p:nvCxnSpPr>
        <p:spPr>
          <a:xfrm>
            <a:off x="8424003" y="2289330"/>
            <a:ext cx="0" cy="230425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ZoneTexte 45"/>
          <p:cNvSpPr txBox="1"/>
          <p:nvPr/>
        </p:nvSpPr>
        <p:spPr>
          <a:xfrm>
            <a:off x="5923747" y="1456614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Statistiques sur l’ensemble</a:t>
            </a:r>
            <a:endParaRPr lang="fr-BE" dirty="0"/>
          </a:p>
        </p:txBody>
      </p:sp>
      <p:sp>
        <p:nvSpPr>
          <p:cNvPr id="49" name="ZoneTexte 48"/>
          <p:cNvSpPr txBox="1"/>
          <p:nvPr/>
        </p:nvSpPr>
        <p:spPr>
          <a:xfrm>
            <a:off x="264880" y="133849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dirty="0" smtClean="0"/>
              <a:t>Distribution des vitesses en fonction du diamètre (110-03 @ 3 bars)</a:t>
            </a:r>
            <a:endParaRPr lang="fr-BE" dirty="0"/>
          </a:p>
        </p:txBody>
      </p:sp>
      <p:pic>
        <p:nvPicPr>
          <p:cNvPr id="5123" name="Picture 3" descr="C:\Users\Nicolas\Desktop\Paper_Gent-2016-02-03\Paper_Gent\ISO\MeanVelocity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4701" y="1984826"/>
            <a:ext cx="5409346" cy="40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7" name="Connecteur droit 56"/>
          <p:cNvCxnSpPr/>
          <p:nvPr/>
        </p:nvCxnSpPr>
        <p:spPr>
          <a:xfrm flipV="1">
            <a:off x="755576" y="4803753"/>
            <a:ext cx="1552568" cy="2849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/>
          <p:cNvCxnSpPr/>
          <p:nvPr/>
        </p:nvCxnSpPr>
        <p:spPr>
          <a:xfrm>
            <a:off x="1763688" y="4940360"/>
            <a:ext cx="0" cy="4565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ZoneTexte 60"/>
          <p:cNvSpPr txBox="1"/>
          <p:nvPr/>
        </p:nvSpPr>
        <p:spPr>
          <a:xfrm>
            <a:off x="2051720" y="4898172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/>
              <a:t>Air entrainé</a:t>
            </a:r>
            <a:endParaRPr lang="fr-BE" dirty="0"/>
          </a:p>
        </p:txBody>
      </p:sp>
      <p:sp>
        <p:nvSpPr>
          <p:cNvPr id="21" name="Rectangle 20"/>
          <p:cNvSpPr/>
          <p:nvPr/>
        </p:nvSpPr>
        <p:spPr>
          <a:xfrm>
            <a:off x="156826" y="107340"/>
            <a:ext cx="75695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3600" b="1" i="1" dirty="0" smtClean="0">
                <a:solidFill>
                  <a:schemeClr val="bg1"/>
                </a:solidFill>
                <a:latin typeface="Arial" charset="0"/>
                <a:cs typeface="Arial" charset="0"/>
              </a:rPr>
              <a:t>Mesures des gouttes</a:t>
            </a:r>
            <a:endParaRPr lang="fr-BE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575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2507</TotalTime>
  <Words>1125</Words>
  <Application>Microsoft Office PowerPoint</Application>
  <PresentationFormat>Affichage à l'écran (4:3)</PresentationFormat>
  <Paragraphs>290</Paragraphs>
  <Slides>39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39</vt:i4>
      </vt:variant>
    </vt:vector>
  </HeadingPairs>
  <TitlesOfParts>
    <vt:vector size="41" baseType="lpstr">
      <vt:lpstr>Thème Office</vt:lpstr>
      <vt:lpstr>1_Thème Office</vt:lpstr>
      <vt:lpstr>Agriculture de Précision,  Développements scientifiques et nouvelles technologies pour l'application de produits phytosanitaires de précision</vt:lpstr>
      <vt:lpstr>Présentation PowerPoint</vt:lpstr>
      <vt:lpstr>Présentation PowerPoint</vt:lpstr>
      <vt:lpstr>  Nombreuses étapes jusqu’à l’efficacité biologique</vt:lpstr>
      <vt:lpstr>Formation des gouttes – jets projetés</vt:lpstr>
      <vt:lpstr>Formation des gouttes – jets projettés</vt:lpstr>
      <vt:lpstr>PTVS: Acquisition d’images par camera PIV</vt:lpstr>
      <vt:lpstr>PTVS: Algorithme d’analyse d’images</vt:lpstr>
      <vt:lpstr>Résultats de la mesure</vt:lpstr>
      <vt:lpstr>Taille des gouttes - classification BCPC</vt:lpstr>
      <vt:lpstr>Taille des gouttes</vt:lpstr>
      <vt:lpstr>Présentation PowerPoint</vt:lpstr>
      <vt:lpstr>Simulation du transport de particule lourde dans une atmosphère turbulente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Agriculture de Précision,  Développements scientifiques et nouvelles technologies pour l'application de produits phytosanitaires de précision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Agriculture de Précision,  Modèle de culture &amp; Phytotechnie</dc:title>
  <dc:creator>BenDum</dc:creator>
  <cp:lastModifiedBy>Frederic Lebeau</cp:lastModifiedBy>
  <cp:revision>34</cp:revision>
  <dcterms:created xsi:type="dcterms:W3CDTF">2017-03-09T12:24:46Z</dcterms:created>
  <dcterms:modified xsi:type="dcterms:W3CDTF">2017-03-11T06:19:27Z</dcterms:modified>
</cp:coreProperties>
</file>