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59" r:id="rId6"/>
    <p:sldId id="263" r:id="rId7"/>
    <p:sldId id="265" r:id="rId8"/>
    <p:sldId id="264" r:id="rId9"/>
    <p:sldId id="266" r:id="rId10"/>
    <p:sldId id="261" r:id="rId11"/>
    <p:sldId id="267" r:id="rId12"/>
    <p:sldId id="272" r:id="rId13"/>
    <p:sldId id="269" r:id="rId14"/>
    <p:sldId id="273" r:id="rId15"/>
    <p:sldId id="275" r:id="rId16"/>
    <p:sldId id="274" r:id="rId17"/>
    <p:sldId id="276" r:id="rId18"/>
    <p:sldId id="268" r:id="rId19"/>
    <p:sldId id="278" r:id="rId20"/>
    <p:sldId id="281" r:id="rId21"/>
    <p:sldId id="280" r:id="rId22"/>
    <p:sldId id="282" r:id="rId23"/>
    <p:sldId id="306" r:id="rId24"/>
    <p:sldId id="285" r:id="rId25"/>
    <p:sldId id="307" r:id="rId26"/>
    <p:sldId id="286" r:id="rId27"/>
    <p:sldId id="287" r:id="rId28"/>
    <p:sldId id="288" r:id="rId29"/>
    <p:sldId id="289" r:id="rId30"/>
    <p:sldId id="290" r:id="rId31"/>
    <p:sldId id="291" r:id="rId32"/>
    <p:sldId id="296" r:id="rId33"/>
    <p:sldId id="302" r:id="rId34"/>
    <p:sldId id="308" r:id="rId35"/>
    <p:sldId id="303" r:id="rId36"/>
    <p:sldId id="309" r:id="rId37"/>
    <p:sldId id="311" r:id="rId38"/>
    <p:sldId id="310" r:id="rId39"/>
    <p:sldId id="312" r:id="rId40"/>
    <p:sldId id="313" r:id="rId41"/>
    <p:sldId id="320" r:id="rId42"/>
    <p:sldId id="314" r:id="rId43"/>
    <p:sldId id="315" r:id="rId44"/>
    <p:sldId id="316" r:id="rId45"/>
    <p:sldId id="318" r:id="rId46"/>
    <p:sldId id="317" r:id="rId47"/>
    <p:sldId id="322" r:id="rId48"/>
    <p:sldId id="321" r:id="rId49"/>
    <p:sldId id="319" r:id="rId50"/>
    <p:sldId id="323" r:id="rId51"/>
    <p:sldId id="324" r:id="rId52"/>
    <p:sldId id="325" r:id="rId53"/>
    <p:sldId id="32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3684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455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2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240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3634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47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8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527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56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547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16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84092D4-37D8-4C59-A971-963EF37574B3}" type="datetimeFigureOut">
              <a:rPr lang="fr-BE" smtClean="0"/>
              <a:t>14-03-17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B2D4069-6337-4BF0-ABC9-6F2ACA7113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96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Mesure la fonction rénale</a:t>
            </a:r>
            <a:br>
              <a:rPr lang="fr-BE" dirty="0" smtClean="0"/>
            </a:br>
            <a:r>
              <a:rPr lang="fr-BE" sz="1600" dirty="0" smtClean="0"/>
              <a:t>(en situation aigue et chronique)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BE" sz="2400" dirty="0" smtClean="0"/>
              <a:t>Pierre DELANAYE, MD, PhD</a:t>
            </a:r>
          </a:p>
          <a:p>
            <a:r>
              <a:rPr lang="fr-BE" sz="2400" dirty="0" smtClean="0"/>
              <a:t>Service de Néphrologie, Dialyse et Transplantation</a:t>
            </a:r>
          </a:p>
          <a:p>
            <a:r>
              <a:rPr lang="fr-BE" sz="2400" dirty="0" smtClean="0"/>
              <a:t>CHU-Sart </a:t>
            </a:r>
            <a:r>
              <a:rPr lang="fr-BE" sz="2400" dirty="0" err="1" smtClean="0"/>
              <a:t>Tilman</a:t>
            </a:r>
            <a:endParaRPr lang="fr-BE" sz="2400" dirty="0" smtClean="0"/>
          </a:p>
          <a:p>
            <a:r>
              <a:rPr lang="fr-BE" sz="2400" dirty="0" smtClean="0"/>
              <a:t>Université de Liège</a:t>
            </a:r>
          </a:p>
          <a:p>
            <a:r>
              <a:rPr lang="fr-BE" sz="2400" dirty="0" smtClean="0"/>
              <a:t>BELGIQUE</a:t>
            </a:r>
            <a:endParaRPr lang="fr-BE" sz="2400" dirty="0"/>
          </a:p>
        </p:txBody>
      </p:sp>
      <p:pic>
        <p:nvPicPr>
          <p:cNvPr id="14340" name="Picture 4" descr="http://www.sysbio.de/include/logo_coul_texte_blason_cadre_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68112"/>
            <a:ext cx="1906217" cy="138988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35760" y="40466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Yaoundé, 2017</a:t>
            </a:r>
            <a:endParaRPr lang="fr-BE" sz="2400" dirty="0"/>
          </a:p>
        </p:txBody>
      </p:sp>
      <p:pic>
        <p:nvPicPr>
          <p:cNvPr id="1026" name="Picture 2" descr="Résultat de recherche d'images pour &quot;SFND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7324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RAN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519" y="523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Cystatine</a:t>
            </a:r>
            <a:r>
              <a:rPr lang="fr-BE" dirty="0" smtClean="0">
                <a:solidFill>
                  <a:srgbClr val="FF0000"/>
                </a:solidFill>
              </a:rPr>
              <a:t> C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793492"/>
            <a:ext cx="7729728" cy="3101983"/>
          </a:xfrm>
        </p:spPr>
        <p:txBody>
          <a:bodyPr/>
          <a:lstStyle/>
          <a:p>
            <a:r>
              <a:rPr lang="fr-BE" dirty="0" smtClean="0"/>
              <a:t>Potentiellement intéressant en tant que marqueur du DFG en situation aigue</a:t>
            </a:r>
          </a:p>
          <a:p>
            <a:r>
              <a:rPr lang="fr-BE" dirty="0" smtClean="0"/>
              <a:t>Relativement peu d’études</a:t>
            </a:r>
          </a:p>
          <a:p>
            <a:r>
              <a:rPr lang="fr-BE" dirty="0" err="1" smtClean="0"/>
              <a:t>Cystatine</a:t>
            </a:r>
            <a:r>
              <a:rPr lang="fr-BE" dirty="0" smtClean="0"/>
              <a:t> C aussi influencée par des déterminants autres que le DFG</a:t>
            </a:r>
          </a:p>
          <a:p>
            <a:r>
              <a:rPr lang="fr-BE" dirty="0" smtClean="0"/>
              <a:t>Surcoût</a:t>
            </a:r>
          </a:p>
          <a:p>
            <a:r>
              <a:rPr lang="fr-BE" dirty="0" smtClean="0"/>
              <a:t>Balance coût-bénéfice en IRA non prouvée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62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Quid des formules d’estimation?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4000" dirty="0" smtClean="0"/>
              <a:t>Valide en situation d’équilibre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34213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Statistiques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1919660" y="3943128"/>
            <a:ext cx="7758114" cy="1500866"/>
            <a:chOff x="22" y="1525"/>
            <a:chExt cx="4887" cy="1184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174" y="2028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22" y="2244"/>
              <a:ext cx="79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FF3300"/>
                  </a:solidFill>
                  <a:latin typeface="Comic Sans MS" pitchFamily="66" charset="0"/>
                </a:rPr>
                <a:t> DFG estimé</a:t>
              </a:r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1065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>
              <a:off x="1292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776" y="1525"/>
              <a:ext cx="82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Pas de biais/</a:t>
              </a:r>
            </a:p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précis</a:t>
              </a: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675" y="1881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1246" y="1881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2790" y="2084"/>
              <a:ext cx="180" cy="510"/>
              <a:chOff x="2246" y="2829"/>
              <a:chExt cx="180" cy="510"/>
            </a:xfrm>
          </p:grpSpPr>
          <p:sp>
            <p:nvSpPr>
              <p:cNvPr id="54" name="Oval 9"/>
              <p:cNvSpPr>
                <a:spLocks noChangeArrowheads="1"/>
              </p:cNvSpPr>
              <p:nvPr/>
            </p:nvSpPr>
            <p:spPr bwMode="auto">
              <a:xfrm>
                <a:off x="2291" y="282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0"/>
              <p:cNvSpPr>
                <a:spLocks noChangeArrowheads="1"/>
              </p:cNvSpPr>
              <p:nvPr/>
            </p:nvSpPr>
            <p:spPr bwMode="auto">
              <a:xfrm>
                <a:off x="2246" y="292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11"/>
              <p:cNvSpPr>
                <a:spLocks noChangeArrowheads="1"/>
              </p:cNvSpPr>
              <p:nvPr/>
            </p:nvSpPr>
            <p:spPr bwMode="auto">
              <a:xfrm>
                <a:off x="2290" y="301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2"/>
              <p:cNvSpPr>
                <a:spLocks noChangeArrowheads="1"/>
              </p:cNvSpPr>
              <p:nvPr/>
            </p:nvSpPr>
            <p:spPr bwMode="auto">
              <a:xfrm>
                <a:off x="2246" y="310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2291" y="319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38"/>
              <p:cNvSpPr>
                <a:spLocks noChangeArrowheads="1"/>
              </p:cNvSpPr>
              <p:nvPr/>
            </p:nvSpPr>
            <p:spPr bwMode="auto">
              <a:xfrm>
                <a:off x="2336" y="29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auto">
              <a:xfrm>
                <a:off x="2381" y="302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2336" y="311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auto">
              <a:xfrm>
                <a:off x="2381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auto">
              <a:xfrm>
                <a:off x="2290" y="329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43"/>
              <p:cNvSpPr>
                <a:spLocks noChangeArrowheads="1"/>
              </p:cNvSpPr>
              <p:nvPr/>
            </p:nvSpPr>
            <p:spPr bwMode="auto">
              <a:xfrm>
                <a:off x="2381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44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1066" y="2084"/>
              <a:ext cx="180" cy="510"/>
              <a:chOff x="2246" y="2829"/>
              <a:chExt cx="180" cy="510"/>
            </a:xfrm>
          </p:grpSpPr>
          <p:sp>
            <p:nvSpPr>
              <p:cNvPr id="42" name="Oval 47"/>
              <p:cNvSpPr>
                <a:spLocks noChangeArrowheads="1"/>
              </p:cNvSpPr>
              <p:nvPr/>
            </p:nvSpPr>
            <p:spPr bwMode="auto">
              <a:xfrm>
                <a:off x="2291" y="282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48"/>
              <p:cNvSpPr>
                <a:spLocks noChangeArrowheads="1"/>
              </p:cNvSpPr>
              <p:nvPr/>
            </p:nvSpPr>
            <p:spPr bwMode="auto">
              <a:xfrm>
                <a:off x="2246" y="292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auto">
              <a:xfrm>
                <a:off x="2290" y="301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50"/>
              <p:cNvSpPr>
                <a:spLocks noChangeArrowheads="1"/>
              </p:cNvSpPr>
              <p:nvPr/>
            </p:nvSpPr>
            <p:spPr bwMode="auto">
              <a:xfrm>
                <a:off x="2246" y="310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51"/>
              <p:cNvSpPr>
                <a:spLocks noChangeArrowheads="1"/>
              </p:cNvSpPr>
              <p:nvPr/>
            </p:nvSpPr>
            <p:spPr bwMode="auto">
              <a:xfrm>
                <a:off x="2291" y="319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2"/>
              <p:cNvSpPr>
                <a:spLocks noChangeArrowheads="1"/>
              </p:cNvSpPr>
              <p:nvPr/>
            </p:nvSpPr>
            <p:spPr bwMode="auto">
              <a:xfrm>
                <a:off x="2336" y="29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3"/>
              <p:cNvSpPr>
                <a:spLocks noChangeArrowheads="1"/>
              </p:cNvSpPr>
              <p:nvPr/>
            </p:nvSpPr>
            <p:spPr bwMode="auto">
              <a:xfrm>
                <a:off x="2381" y="302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4"/>
              <p:cNvSpPr>
                <a:spLocks noChangeArrowheads="1"/>
              </p:cNvSpPr>
              <p:nvPr/>
            </p:nvSpPr>
            <p:spPr bwMode="auto">
              <a:xfrm>
                <a:off x="2336" y="311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55"/>
              <p:cNvSpPr>
                <a:spLocks noChangeArrowheads="1"/>
              </p:cNvSpPr>
              <p:nvPr/>
            </p:nvSpPr>
            <p:spPr bwMode="auto">
              <a:xfrm>
                <a:off x="2381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auto">
              <a:xfrm>
                <a:off x="2290" y="329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57"/>
              <p:cNvSpPr>
                <a:spLocks noChangeArrowheads="1"/>
              </p:cNvSpPr>
              <p:nvPr/>
            </p:nvSpPr>
            <p:spPr bwMode="auto">
              <a:xfrm>
                <a:off x="2381" y="2840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58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72"/>
            <p:cNvGrpSpPr>
              <a:grpSpLocks/>
            </p:cNvGrpSpPr>
            <p:nvPr/>
          </p:nvGrpSpPr>
          <p:grpSpPr bwMode="auto">
            <a:xfrm>
              <a:off x="4180" y="2039"/>
              <a:ext cx="453" cy="590"/>
              <a:chOff x="2835" y="3203"/>
              <a:chExt cx="453" cy="590"/>
            </a:xfrm>
          </p:grpSpPr>
          <p:sp>
            <p:nvSpPr>
              <p:cNvPr id="30" name="Oval 60"/>
              <p:cNvSpPr>
                <a:spLocks noChangeArrowheads="1"/>
              </p:cNvSpPr>
              <p:nvPr/>
            </p:nvSpPr>
            <p:spPr bwMode="auto">
              <a:xfrm>
                <a:off x="3016" y="320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61"/>
              <p:cNvSpPr>
                <a:spLocks noChangeArrowheads="1"/>
              </p:cNvSpPr>
              <p:nvPr/>
            </p:nvSpPr>
            <p:spPr bwMode="auto">
              <a:xfrm>
                <a:off x="2880" y="324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62"/>
              <p:cNvSpPr>
                <a:spLocks noChangeArrowheads="1"/>
              </p:cNvSpPr>
              <p:nvPr/>
            </p:nvSpPr>
            <p:spPr bwMode="auto">
              <a:xfrm>
                <a:off x="2925" y="343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63"/>
              <p:cNvSpPr>
                <a:spLocks noChangeArrowheads="1"/>
              </p:cNvSpPr>
              <p:nvPr/>
            </p:nvSpPr>
            <p:spPr bwMode="auto">
              <a:xfrm>
                <a:off x="2835" y="352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64"/>
              <p:cNvSpPr>
                <a:spLocks noChangeArrowheads="1"/>
              </p:cNvSpPr>
              <p:nvPr/>
            </p:nvSpPr>
            <p:spPr bwMode="auto">
              <a:xfrm>
                <a:off x="2880" y="361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65"/>
              <p:cNvSpPr>
                <a:spLocks noChangeArrowheads="1"/>
              </p:cNvSpPr>
              <p:nvPr/>
            </p:nvSpPr>
            <p:spPr bwMode="auto">
              <a:xfrm>
                <a:off x="3061" y="33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66"/>
              <p:cNvSpPr>
                <a:spLocks noChangeArrowheads="1"/>
              </p:cNvSpPr>
              <p:nvPr/>
            </p:nvSpPr>
            <p:spPr bwMode="auto">
              <a:xfrm>
                <a:off x="3243" y="338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67"/>
              <p:cNvSpPr>
                <a:spLocks noChangeArrowheads="1"/>
              </p:cNvSpPr>
              <p:nvPr/>
            </p:nvSpPr>
            <p:spPr bwMode="auto">
              <a:xfrm>
                <a:off x="3107" y="343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68"/>
              <p:cNvSpPr>
                <a:spLocks noChangeArrowheads="1"/>
              </p:cNvSpPr>
              <p:nvPr/>
            </p:nvSpPr>
            <p:spPr bwMode="auto">
              <a:xfrm>
                <a:off x="3198" y="374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9"/>
              <p:cNvSpPr>
                <a:spLocks noChangeArrowheads="1"/>
              </p:cNvSpPr>
              <p:nvPr/>
            </p:nvSpPr>
            <p:spPr bwMode="auto">
              <a:xfrm>
                <a:off x="3015" y="366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70"/>
              <p:cNvSpPr>
                <a:spLocks noChangeArrowheads="1"/>
              </p:cNvSpPr>
              <p:nvPr/>
            </p:nvSpPr>
            <p:spPr bwMode="auto">
              <a:xfrm>
                <a:off x="3106" y="3214"/>
                <a:ext cx="45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71"/>
              <p:cNvSpPr>
                <a:spLocks noChangeArrowheads="1"/>
              </p:cNvSpPr>
              <p:nvPr/>
            </p:nvSpPr>
            <p:spPr bwMode="auto">
              <a:xfrm>
                <a:off x="3198" y="361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73"/>
            <p:cNvSpPr>
              <a:spLocks noChangeShapeType="1"/>
            </p:cNvSpPr>
            <p:nvPr/>
          </p:nvSpPr>
          <p:spPr bwMode="auto">
            <a:xfrm>
              <a:off x="2759" y="2029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5"/>
            <p:cNvSpPr>
              <a:spLocks noChangeShapeType="1"/>
            </p:cNvSpPr>
            <p:nvPr/>
          </p:nvSpPr>
          <p:spPr bwMode="auto">
            <a:xfrm>
              <a:off x="2650" y="2029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76"/>
            <p:cNvSpPr>
              <a:spLocks noChangeShapeType="1"/>
            </p:cNvSpPr>
            <p:nvPr/>
          </p:nvSpPr>
          <p:spPr bwMode="auto">
            <a:xfrm>
              <a:off x="2877" y="2029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78"/>
            <p:cNvSpPr txBox="1">
              <a:spLocks noChangeArrowheads="1"/>
            </p:cNvSpPr>
            <p:nvPr/>
          </p:nvSpPr>
          <p:spPr bwMode="auto">
            <a:xfrm>
              <a:off x="2260" y="1882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21" name="Text Box 79"/>
            <p:cNvSpPr txBox="1">
              <a:spLocks noChangeArrowheads="1"/>
            </p:cNvSpPr>
            <p:nvPr/>
          </p:nvSpPr>
          <p:spPr bwMode="auto">
            <a:xfrm>
              <a:off x="2831" y="1882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sp>
          <p:nvSpPr>
            <p:cNvPr id="22" name="Line 80"/>
            <p:cNvSpPr>
              <a:spLocks noChangeShapeType="1"/>
            </p:cNvSpPr>
            <p:nvPr/>
          </p:nvSpPr>
          <p:spPr bwMode="auto">
            <a:xfrm>
              <a:off x="4422" y="2028"/>
              <a:ext cx="0" cy="680"/>
            </a:xfrm>
            <a:prstGeom prst="line">
              <a:avLst/>
            </a:prstGeom>
            <a:noFill/>
            <a:ln w="28575">
              <a:solidFill>
                <a:srgbClr val="09F7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82"/>
            <p:cNvSpPr>
              <a:spLocks noChangeShapeType="1"/>
            </p:cNvSpPr>
            <p:nvPr/>
          </p:nvSpPr>
          <p:spPr bwMode="auto">
            <a:xfrm>
              <a:off x="4313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83"/>
            <p:cNvSpPr>
              <a:spLocks noChangeShapeType="1"/>
            </p:cNvSpPr>
            <p:nvPr/>
          </p:nvSpPr>
          <p:spPr bwMode="auto">
            <a:xfrm>
              <a:off x="4540" y="2028"/>
              <a:ext cx="0" cy="68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85"/>
            <p:cNvSpPr txBox="1">
              <a:spLocks noChangeArrowheads="1"/>
            </p:cNvSpPr>
            <p:nvPr/>
          </p:nvSpPr>
          <p:spPr bwMode="auto">
            <a:xfrm>
              <a:off x="3923" y="1881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-30%</a:t>
              </a:r>
            </a:p>
          </p:txBody>
        </p:sp>
        <p:sp>
          <p:nvSpPr>
            <p:cNvPr id="27" name="Text Box 86"/>
            <p:cNvSpPr txBox="1">
              <a:spLocks noChangeArrowheads="1"/>
            </p:cNvSpPr>
            <p:nvPr/>
          </p:nvSpPr>
          <p:spPr bwMode="auto">
            <a:xfrm>
              <a:off x="4494" y="1881"/>
              <a:ext cx="415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+30%</a:t>
              </a:r>
            </a:p>
          </p:txBody>
        </p:sp>
        <p:sp>
          <p:nvSpPr>
            <p:cNvPr id="28" name="Text Box 87"/>
            <p:cNvSpPr txBox="1">
              <a:spLocks noChangeArrowheads="1"/>
            </p:cNvSpPr>
            <p:nvPr/>
          </p:nvSpPr>
          <p:spPr bwMode="auto">
            <a:xfrm>
              <a:off x="2543" y="1539"/>
              <a:ext cx="44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biais/</a:t>
              </a:r>
            </a:p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précis</a:t>
              </a:r>
            </a:p>
          </p:txBody>
        </p:sp>
        <p:sp>
          <p:nvSpPr>
            <p:cNvPr id="29" name="Text Box 88"/>
            <p:cNvSpPr txBox="1">
              <a:spLocks noChangeArrowheads="1"/>
            </p:cNvSpPr>
            <p:nvPr/>
          </p:nvSpPr>
          <p:spPr bwMode="auto">
            <a:xfrm>
              <a:off x="4026" y="1539"/>
              <a:ext cx="82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Pas de biais/</a:t>
              </a:r>
            </a:p>
            <a:p>
              <a:pPr algn="ctr"/>
              <a:r>
                <a:rPr lang="fr-FR" sz="1400" b="1" dirty="0">
                  <a:solidFill>
                    <a:srgbClr val="0070C0"/>
                  </a:solidFill>
                  <a:latin typeface="Comic Sans MS" pitchFamily="66" charset="0"/>
                </a:rPr>
                <a:t>imprécis</a:t>
              </a:r>
            </a:p>
          </p:txBody>
        </p:sp>
      </p:grp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3026790" y="5588029"/>
            <a:ext cx="1311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703512" y="1689482"/>
            <a:ext cx="896448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corrélation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: une condition “</a:t>
            </a:r>
            <a:r>
              <a:rPr lang="fr-FR" sz="2300" i="1" dirty="0">
                <a:latin typeface="Arial" pitchFamily="34" charset="0"/>
                <a:cs typeface="Arial" pitchFamily="34" charset="0"/>
              </a:rPr>
              <a:t>sine qua non” 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mais insuffisante!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3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Biais: différence moyenne entre 2 valeurs = erreur systématique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 Précision: SD autour de ce biais = erreur aléatoire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300" dirty="0">
                <a:latin typeface="Arial" pitchFamily="34" charset="0"/>
                <a:cs typeface="Arial" pitchFamily="34" charset="0"/>
              </a:rPr>
              <a:t> Exactitude 30% = % du DFG estimée dans ± 30% du DFG mesuré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3935760" y="61653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Bland JM, Altman DG, Lancet, 1986, 8476, 307</a:t>
            </a:r>
          </a:p>
          <a:p>
            <a:r>
              <a:rPr lang="en-US" sz="1400" b="1" i="1" dirty="0"/>
              <a:t>Delanaye P, </a:t>
            </a:r>
            <a:r>
              <a:rPr lang="en-US" sz="1400" b="1" i="1" dirty="0" err="1"/>
              <a:t>Nephrol</a:t>
            </a:r>
            <a:r>
              <a:rPr lang="en-US" sz="1400" b="1" i="1" dirty="0"/>
              <a:t> Dial Transplant, 2013, 28, 1396  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5631866" y="5641043"/>
            <a:ext cx="1311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8213622" y="5682308"/>
            <a:ext cx="1311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FF3300"/>
                </a:solidFill>
                <a:latin typeface="Comic Sans MS" pitchFamily="66" charset="0"/>
              </a:rPr>
              <a:t> DFG mesuré</a:t>
            </a:r>
          </a:p>
        </p:txBody>
      </p:sp>
    </p:spTree>
    <p:extLst>
      <p:ext uri="{BB962C8B-B14F-4D97-AF65-F5344CB8AC3E}">
        <p14:creationId xmlns:p14="http://schemas.microsoft.com/office/powerpoint/2010/main" val="25206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0"/>
            <a:ext cx="9144000" cy="40304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4670117"/>
            <a:ext cx="91504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43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49856" y="3539604"/>
            <a:ext cx="741682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 smtClean="0"/>
              <a:t>Equations habituelles ne fonctionnent pas si la créatinine change rapidement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« </a:t>
            </a:r>
            <a:r>
              <a:rPr lang="fr-FR" sz="2400" dirty="0" err="1" smtClean="0"/>
              <a:t>Kinetic</a:t>
            </a:r>
            <a:r>
              <a:rPr lang="fr-FR" sz="2400" dirty="0" smtClean="0"/>
              <a:t> </a:t>
            </a:r>
            <a:r>
              <a:rPr lang="fr-FR" sz="2400" dirty="0" err="1" smtClean="0"/>
              <a:t>eGFR</a:t>
            </a:r>
            <a:r>
              <a:rPr lang="fr-FR" sz="2400" dirty="0" smtClean="0"/>
              <a:t> »: pour analyser la fonction rénale en situation aigue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Créatinine de départ, </a:t>
            </a:r>
            <a:r>
              <a:rPr lang="fr-FR" sz="2400" dirty="0" err="1"/>
              <a:t>Vd</a:t>
            </a:r>
            <a:r>
              <a:rPr lang="fr-FR" sz="2400" dirty="0"/>
              <a:t>, </a:t>
            </a:r>
            <a:r>
              <a:rPr lang="fr-FR" sz="2400" dirty="0" smtClean="0"/>
              <a:t>taux de production de créatinine, différence ce concentrations sur une courte période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79" y="110189"/>
            <a:ext cx="7301401" cy="29617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12" y="1916698"/>
            <a:ext cx="2992800" cy="3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9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274" y="452628"/>
            <a:ext cx="7729728" cy="1188720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DFG cinétique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1" y="2462438"/>
            <a:ext cx="5434475" cy="22010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3274" y="4928616"/>
            <a:ext cx="6885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SSPCr</a:t>
            </a:r>
            <a:r>
              <a:rPr lang="fr-BE" dirty="0" smtClean="0"/>
              <a:t>= </a:t>
            </a:r>
            <a:r>
              <a:rPr lang="fr-BE" dirty="0" err="1" smtClean="0"/>
              <a:t>creatinine</a:t>
            </a:r>
            <a:r>
              <a:rPr lang="fr-BE" dirty="0" smtClean="0"/>
              <a:t> de base (la plus basse connue du patient)</a:t>
            </a:r>
          </a:p>
          <a:p>
            <a:r>
              <a:rPr lang="fr-BE" dirty="0" err="1" smtClean="0"/>
              <a:t>CrCl</a:t>
            </a:r>
            <a:r>
              <a:rPr lang="fr-BE" dirty="0" smtClean="0"/>
              <a:t>= MDRD or CKD-EPI</a:t>
            </a:r>
          </a:p>
          <a:p>
            <a:r>
              <a:rPr lang="fr-BE" dirty="0" err="1" smtClean="0"/>
              <a:t>Mean</a:t>
            </a:r>
            <a:r>
              <a:rPr lang="fr-BE" dirty="0" smtClean="0"/>
              <a:t> </a:t>
            </a:r>
            <a:r>
              <a:rPr lang="fr-BE" dirty="0" err="1" smtClean="0"/>
              <a:t>PCr</a:t>
            </a:r>
            <a:r>
              <a:rPr lang="fr-BE" dirty="0" smtClean="0"/>
              <a:t>= moyenne des créatinines considérées</a:t>
            </a:r>
          </a:p>
          <a:p>
            <a:r>
              <a:rPr lang="fr-B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ΔPCr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Différences des moyennes considérées</a:t>
            </a:r>
          </a:p>
          <a:p>
            <a:r>
              <a:rPr lang="fr-B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Δtime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=temps entre les deux créatinines considérées</a:t>
            </a:r>
          </a:p>
          <a:p>
            <a:r>
              <a:rPr lang="fr-B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ΔMaxPcr</a:t>
            </a:r>
            <a:r>
              <a:rPr lang="fr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=augmentation maximale de créatinine/jour ~ 1,7 mg/</a:t>
            </a:r>
            <a:r>
              <a:rPr lang="fr-B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71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9" y="412009"/>
            <a:ext cx="5572801" cy="51927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291" y="412009"/>
            <a:ext cx="5930554" cy="51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8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03" y="3387737"/>
            <a:ext cx="6104005" cy="13143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03" y="355929"/>
            <a:ext cx="6104005" cy="29073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736" y="3027790"/>
            <a:ext cx="3578856" cy="2354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803" y="4694009"/>
            <a:ext cx="3147600" cy="2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Conclusions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Suivre la créatinine</a:t>
            </a:r>
          </a:p>
          <a:p>
            <a:r>
              <a:rPr lang="fr-BE" sz="2800" dirty="0" err="1" smtClean="0"/>
              <a:t>Cystatine</a:t>
            </a:r>
            <a:r>
              <a:rPr lang="fr-BE" sz="2800" dirty="0" smtClean="0"/>
              <a:t>: oui, peut-être</a:t>
            </a:r>
          </a:p>
          <a:p>
            <a:r>
              <a:rPr lang="fr-BE" sz="2800" dirty="0" smtClean="0"/>
              <a:t>Equations d’estimation du DFG: imprécises</a:t>
            </a:r>
          </a:p>
          <a:p>
            <a:r>
              <a:rPr lang="fr-BE" sz="2800" dirty="0" smtClean="0"/>
              <a:t>DFG cinétique: simple, basé sur la créatinine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7868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MALADIE RENALE CHRONIQUE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/>
              <a:t>POURQUOI LES FORMULES?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QUELLES FORMULES?</a:t>
            </a:r>
          </a:p>
          <a:p>
            <a:endParaRPr lang="fr-FR" dirty="0"/>
          </a:p>
          <a:p>
            <a:r>
              <a:rPr lang="fr-FR" dirty="0" smtClean="0"/>
              <a:t>QUID du FACTEUR ETHNIQUE?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771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14884"/>
            <a:ext cx="7729728" cy="1188720"/>
          </a:xfrm>
        </p:spPr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0320" y="2930652"/>
            <a:ext cx="7729728" cy="3101983"/>
          </a:xfrm>
        </p:spPr>
        <p:txBody>
          <a:bodyPr>
            <a:normAutofit/>
          </a:bodyPr>
          <a:lstStyle/>
          <a:p>
            <a:r>
              <a:rPr lang="fr-BE" sz="2800" dirty="0" smtClean="0"/>
              <a:t>Estimation de la fonction rénale en IRA</a:t>
            </a:r>
          </a:p>
          <a:p>
            <a:r>
              <a:rPr lang="fr-BE" sz="2800" dirty="0" smtClean="0"/>
              <a:t>Estimation de la fonction rénale en MRC</a:t>
            </a:r>
          </a:p>
          <a:p>
            <a:r>
              <a:rPr lang="fr-BE" sz="2800" dirty="0" smtClean="0"/>
              <a:t>Définition de la maladie rénale chronique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3981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MALADIE RENALE CHRONIQUE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POURQUOI LES FORMULES? 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QUELLES FORMULES?</a:t>
            </a:r>
          </a:p>
          <a:p>
            <a:endParaRPr lang="fr-FR" dirty="0"/>
          </a:p>
          <a:p>
            <a:r>
              <a:rPr lang="fr-FR" dirty="0" smtClean="0"/>
              <a:t>QUID du FACTEUR ETHNIQUE?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72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3388" y="333375"/>
            <a:ext cx="5905500" cy="5970588"/>
          </a:xfrm>
        </p:spPr>
      </p:pic>
      <p:sp>
        <p:nvSpPr>
          <p:cNvPr id="23556" name="ZoneTexte 5"/>
          <p:cNvSpPr txBox="1">
            <a:spLocks noChangeArrowheads="1"/>
          </p:cNvSpPr>
          <p:nvPr/>
        </p:nvSpPr>
        <p:spPr bwMode="auto">
          <a:xfrm>
            <a:off x="3216275" y="6308725"/>
            <a:ext cx="518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 dirty="0">
                <a:latin typeface="Perpetua"/>
              </a:rPr>
              <a:t>Avec l’aimable permission de Marc Froissart</a:t>
            </a:r>
          </a:p>
        </p:txBody>
      </p:sp>
      <p:sp>
        <p:nvSpPr>
          <p:cNvPr id="23557" name="ZoneTexte 6"/>
          <p:cNvSpPr txBox="1">
            <a:spLocks noChangeArrowheads="1"/>
          </p:cNvSpPr>
          <p:nvPr/>
        </p:nvSpPr>
        <p:spPr bwMode="auto">
          <a:xfrm>
            <a:off x="7680325" y="1628775"/>
            <a:ext cx="28082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err="1">
                <a:latin typeface="Perpetua"/>
              </a:rPr>
              <a:t>NephroTest</a:t>
            </a:r>
            <a:r>
              <a:rPr lang="fr-FR" dirty="0">
                <a:latin typeface="Perpetua"/>
              </a:rPr>
              <a:t> </a:t>
            </a:r>
            <a:r>
              <a:rPr lang="fr-FR" dirty="0" err="1">
                <a:latin typeface="Perpetua"/>
              </a:rPr>
              <a:t>Cohort</a:t>
            </a:r>
            <a:r>
              <a:rPr lang="fr-FR" dirty="0">
                <a:latin typeface="Perpetua"/>
              </a:rPr>
              <a:t> (France)</a:t>
            </a:r>
          </a:p>
          <a:p>
            <a:r>
              <a:rPr lang="fr-FR" dirty="0">
                <a:latin typeface="Perpetua"/>
              </a:rPr>
              <a:t>Quel DFG correspond à une créatinine de </a:t>
            </a:r>
            <a:r>
              <a:rPr lang="fr-FR" dirty="0">
                <a:solidFill>
                  <a:srgbClr val="0070C0"/>
                </a:solidFill>
                <a:latin typeface="Perpetua"/>
              </a:rPr>
              <a:t>80 µmol/L (0.9 mg/dL)</a:t>
            </a:r>
            <a:r>
              <a:rPr lang="fr-FR" dirty="0">
                <a:latin typeface="Perpetua"/>
              </a:rPr>
              <a:t>?</a:t>
            </a:r>
          </a:p>
          <a:p>
            <a:endParaRPr lang="fr-FR" dirty="0">
              <a:latin typeface="Perpetua"/>
            </a:endParaRPr>
          </a:p>
          <a:p>
            <a:r>
              <a:rPr lang="fr-FR" sz="1200" dirty="0">
                <a:latin typeface="Perpetua"/>
              </a:rPr>
              <a:t>IC 95% pour sujets&lt;65 ans</a:t>
            </a:r>
          </a:p>
          <a:p>
            <a:r>
              <a:rPr lang="fr-FR" sz="1200" dirty="0">
                <a:solidFill>
                  <a:srgbClr val="FF0000"/>
                </a:solidFill>
                <a:latin typeface="Perpetua"/>
              </a:rPr>
              <a:t>IC 95%  pour sujets&gt;65 ans</a:t>
            </a:r>
          </a:p>
          <a:p>
            <a:endParaRPr lang="fr-FR" sz="1200" dirty="0">
              <a:latin typeface="Perpetua"/>
            </a:endParaRPr>
          </a:p>
          <a:p>
            <a:endParaRPr lang="fr-FR" dirty="0"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4200" y="5732464"/>
            <a:ext cx="43180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9" name="ZoneTexte 8"/>
          <p:cNvSpPr txBox="1">
            <a:spLocks noChangeArrowheads="1"/>
          </p:cNvSpPr>
          <p:nvPr/>
        </p:nvSpPr>
        <p:spPr bwMode="auto">
          <a:xfrm>
            <a:off x="5375920" y="5805264"/>
            <a:ext cx="647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Perpetua"/>
              </a:rPr>
              <a:t>DFG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4425" y="5084763"/>
            <a:ext cx="2159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464425" y="4508500"/>
            <a:ext cx="215900" cy="433388"/>
          </a:xfrm>
          <a:prstGeom prst="righ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23428" y="4437064"/>
            <a:ext cx="16711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Valeurs normales </a:t>
            </a:r>
          </a:p>
          <a:p>
            <a:pPr algn="ctr"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de créatinine </a:t>
            </a:r>
          </a:p>
        </p:txBody>
      </p:sp>
    </p:spTree>
    <p:extLst>
      <p:ext uri="{BB962C8B-B14F-4D97-AF65-F5344CB8AC3E}">
        <p14:creationId xmlns:p14="http://schemas.microsoft.com/office/powerpoint/2010/main" val="13815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MALADIE RENALE CHRONIQUE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/>
              <a:t>POURQUOI LES FORMULES?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QUELLES FORMULES?</a:t>
            </a:r>
          </a:p>
          <a:p>
            <a:endParaRPr lang="fr-FR" dirty="0"/>
          </a:p>
          <a:p>
            <a:r>
              <a:rPr lang="fr-FR" dirty="0" smtClean="0"/>
              <a:t>QUID du FACTEUR ETHNIQUE?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111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260648"/>
            <a:ext cx="7772400" cy="86895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Cockcroft versus MDRD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91744" y="61653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Cockcroft  DW, Nephron, 1976, 16, 31</a:t>
            </a:r>
          </a:p>
          <a:p>
            <a:r>
              <a:rPr lang="en-US" sz="1400" b="1" i="1" dirty="0" err="1"/>
              <a:t>Levey</a:t>
            </a:r>
            <a:r>
              <a:rPr lang="en-US" sz="1400" b="1" i="1" dirty="0"/>
              <a:t> AS, Ann Intern Med, 1999, 130, 461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801" y="1351048"/>
            <a:ext cx="859892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0475"/>
            <a:ext cx="2962656" cy="21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07957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712" y="548681"/>
            <a:ext cx="8142753" cy="51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02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998" y="1700809"/>
            <a:ext cx="8372802" cy="379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6080" y="2924944"/>
            <a:ext cx="360040" cy="136815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31904" y="2852936"/>
            <a:ext cx="432048" cy="14401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7808" y="2852936"/>
            <a:ext cx="432048" cy="14401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188640"/>
            <a:ext cx="6033560" cy="29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95601" y="3418482"/>
            <a:ext cx="7921625" cy="28908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Consortium CKD-EPI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Clairance urinaire d’iothalamate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5504 sujets (2874 avec </a:t>
            </a:r>
            <a:r>
              <a:rPr lang="fr-FR" sz="2600" dirty="0" err="1"/>
              <a:t>mGFR</a:t>
            </a:r>
            <a:r>
              <a:rPr lang="fr-FR" sz="2600" dirty="0"/>
              <a:t>&lt;60)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Créatinine calibrée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6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9216" y="3068961"/>
            <a:ext cx="2967104" cy="23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9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360" y="758256"/>
            <a:ext cx="872013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6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776" y="3284984"/>
            <a:ext cx="3579788" cy="344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49887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63552" y="908720"/>
            <a:ext cx="8147248" cy="4572000"/>
          </a:xfrm>
        </p:spPr>
        <p:txBody>
          <a:bodyPr/>
          <a:lstStyle/>
          <a:p>
            <a:r>
              <a:rPr lang="fr-FR" sz="2000" dirty="0"/>
              <a:t>Bonne performance en MRC</a:t>
            </a:r>
          </a:p>
          <a:p>
            <a:r>
              <a:rPr lang="fr-FR" sz="2000" dirty="0"/>
              <a:t>Estime le DFG (pas la clairance de créatinine)</a:t>
            </a:r>
          </a:p>
          <a:p>
            <a:r>
              <a:rPr lang="fr-FR" sz="2000" dirty="0"/>
              <a:t>Rendu automatiquement par le laboratoire</a:t>
            </a:r>
          </a:p>
          <a:p>
            <a:r>
              <a:rPr lang="fr-FR" sz="2000" dirty="0"/>
              <a:t>Exactitude à 30% possible: 80-85%</a:t>
            </a:r>
          </a:p>
          <a:p>
            <a:r>
              <a:rPr lang="fr-FR" sz="2000" dirty="0"/>
              <a:t>Adaptation à la créatinine IDMS</a:t>
            </a:r>
          </a:p>
          <a:p>
            <a:r>
              <a:rPr lang="fr-FR" sz="2000" dirty="0"/>
              <a:t>Mieux que Cockcroft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95600" y="3280122"/>
            <a:ext cx="7772400" cy="86895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MDRD: Limitations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063552" y="4293096"/>
            <a:ext cx="8507288" cy="3888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000" dirty="0"/>
              <a:t>Biais plus important (sous estimation) dans les DFG hauts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000" dirty="0" smtClean="0"/>
              <a:t>Moins de </a:t>
            </a:r>
            <a:r>
              <a:rPr lang="fr-FR" sz="2000" dirty="0"/>
              <a:t>précision dans les DFG hauts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000" dirty="0"/>
              <a:t>% non négligeable de sujets “sains” classifiés comme MRC (&lt;60 mL/min/1.73 m²) (femmes jeunes)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000" dirty="0"/>
              <a:t>Facteurs ethniques pas indiscutables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fr-FR" sz="20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3932523" y="6300029"/>
            <a:ext cx="3837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Delanaye P, Nephron </a:t>
            </a:r>
            <a:r>
              <a:rPr lang="en-US" sz="1400" b="1" i="1" dirty="0" err="1"/>
              <a:t>Clin</a:t>
            </a:r>
            <a:r>
              <a:rPr lang="en-US" sz="1400" b="1" i="1" dirty="0"/>
              <a:t> </a:t>
            </a:r>
            <a:r>
              <a:rPr lang="en-US" sz="1400" b="1" i="1" dirty="0" err="1"/>
              <a:t>Pract</a:t>
            </a:r>
            <a:r>
              <a:rPr lang="en-US" sz="1400" b="1" i="1" dirty="0"/>
              <a:t>, 2006, 110, c48</a:t>
            </a:r>
            <a:endParaRPr lang="fr-FR" sz="14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250976" y="0"/>
            <a:ext cx="7772400" cy="86895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MDRD: 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Forces</a:t>
            </a:r>
            <a:endParaRPr lang="en-US" sz="4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79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60648"/>
            <a:ext cx="7772400" cy="86895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new CKD-EPI equation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226" y="1340768"/>
            <a:ext cx="668114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2580904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745" y="2924945"/>
            <a:ext cx="43910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4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Insuffisance rénale aigue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/>
              <a:t>Fonction rénale </a:t>
            </a:r>
            <a:r>
              <a:rPr lang="fr-FR" dirty="0"/>
              <a:t>= </a:t>
            </a:r>
            <a:r>
              <a:rPr lang="fr-FR" dirty="0" smtClean="0"/>
              <a:t>DEBIT DE FILTRATION GLOMERULAIRE (DFG)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BIOMARQUEURS </a:t>
            </a:r>
            <a:r>
              <a:rPr lang="fr-FR" dirty="0"/>
              <a:t>(</a:t>
            </a:r>
            <a:r>
              <a:rPr lang="fr-FR" b="1" u="sng" dirty="0" smtClean="0"/>
              <a:t>fonctionnels,</a:t>
            </a:r>
            <a:r>
              <a:rPr lang="fr-FR" dirty="0" smtClean="0"/>
              <a:t> NON PAS </a:t>
            </a:r>
            <a:r>
              <a:rPr lang="fr-FR" b="1" u="sng" dirty="0" smtClean="0"/>
              <a:t>lésionnels</a:t>
            </a:r>
            <a:r>
              <a:rPr lang="fr-FR" dirty="0" smtClean="0"/>
              <a:t>)</a:t>
            </a:r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88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94856" y="1988840"/>
            <a:ext cx="7921625" cy="28908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CKD-EPI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Cohorte de développement: n=5504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Cohorte de validation interne: n=2750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Cohorte de validation externe: </a:t>
            </a:r>
            <a:r>
              <a:rPr lang="fr-FR" sz="2600" dirty="0" smtClean="0"/>
              <a:t>n=3896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Créatinine standardisée</a:t>
            </a:r>
            <a:endParaRPr lang="fr-FR" sz="26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600" dirty="0"/>
              <a:t>DFG médian = 68 mL/min/1.73 m²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41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188640"/>
            <a:ext cx="3240360" cy="64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96752"/>
            <a:ext cx="9180870" cy="37444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8976320" y="2298576"/>
            <a:ext cx="1080120" cy="4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8904312" y="3666728"/>
            <a:ext cx="1296144" cy="4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8904312" y="3090664"/>
            <a:ext cx="1296144" cy="4823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0864" y="278892"/>
            <a:ext cx="7729728" cy="11887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CKD-EPI: discussion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8952" y="1809328"/>
            <a:ext cx="9909048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dirty="0" smtClean="0"/>
              <a:t>Biais meilleur pour les DFG GFR &gt;60 (90?) ml/min/1.73m²</a:t>
            </a:r>
            <a:r>
              <a:rPr lang="fr-FR" sz="2400" dirty="0"/>
              <a:t>	</a:t>
            </a:r>
            <a:endParaRPr lang="fr-FR" sz="24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	</a:t>
            </a:r>
            <a:r>
              <a:rPr lang="fr-FR" sz="2400" dirty="0" smtClean="0"/>
              <a:t>=&gt; </a:t>
            </a:r>
            <a:r>
              <a:rPr lang="fr-FR" sz="2400" dirty="0"/>
              <a:t>Meilleure pour l’épidémiologie (moins de surévaluation de la MRC)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		=&gt; Meilleure pour la prédiction de la mortalité cardio-vasculaire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dirty="0"/>
              <a:t>		=&gt; Meilleure pour les </a:t>
            </a:r>
            <a:r>
              <a:rPr lang="fr-FR" sz="2400" dirty="0" smtClean="0"/>
              <a:t>DFG entre 60 et 90 </a:t>
            </a:r>
            <a:r>
              <a:rPr lang="fr-FR" sz="2400" dirty="0"/>
              <a:t>mL/min/1.73 m²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fr-FR" sz="2400" dirty="0" smtClean="0"/>
          </a:p>
          <a:p>
            <a:r>
              <a:rPr lang="fr-FR" sz="2400" dirty="0" smtClean="0"/>
              <a:t>Précision et exactitude pas vraiment meilleure					=&gt; </a:t>
            </a:r>
            <a:r>
              <a:rPr lang="fr-FR" sz="2400" dirty="0"/>
              <a:t>Valeur ajoutée discutable au niveau individuel </a:t>
            </a:r>
            <a:endParaRPr lang="fr-FR" sz="2400" dirty="0" smtClean="0"/>
          </a:p>
          <a:p>
            <a:r>
              <a:rPr lang="fr-FR" sz="2400" dirty="0" smtClean="0"/>
              <a:t>Un peu moins performante chez le patient avec un DFG bas</a:t>
            </a:r>
            <a:r>
              <a:rPr lang="fr-FR" sz="2400" dirty="0"/>
              <a:t>	</a:t>
            </a:r>
            <a:r>
              <a:rPr lang="fr-FR" sz="2400" dirty="0" smtClean="0"/>
              <a:t>						</a:t>
            </a:r>
            <a:endParaRPr lang="fr-FR" sz="2400" dirty="0"/>
          </a:p>
          <a:p>
            <a:pPr>
              <a:buNone/>
            </a:pP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19536" y="566124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Au mieux, une évolution…pas une révolution</a:t>
            </a:r>
          </a:p>
        </p:txBody>
      </p:sp>
    </p:spTree>
    <p:extLst>
      <p:ext uri="{BB962C8B-B14F-4D97-AF65-F5344CB8AC3E}">
        <p14:creationId xmlns:p14="http://schemas.microsoft.com/office/powerpoint/2010/main" val="32508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MDRD/CKD-EPI limitations = creatinine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91545" y="1916114"/>
            <a:ext cx="8243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rgbClr val="00B0F0"/>
                </a:solidFill>
              </a:rPr>
              <a:t>Si la créatinine est particulièrement inadaptée pour refléter le DFG (le plus souvent car la masse musculaire est anormale), le résultat des équations ne saurait pas être bon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47528" y="1916832"/>
            <a:ext cx="8568952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</a:rPr>
              <a:t>Populations spécifiques: </a:t>
            </a:r>
          </a:p>
          <a:p>
            <a:pPr algn="ctr"/>
            <a:r>
              <a:rPr lang="fr-FR" sz="4000" dirty="0">
                <a:solidFill>
                  <a:srgbClr val="FF0000"/>
                </a:solidFill>
              </a:rPr>
              <a:t>CKD-EPI/MDRD n’est pas magique!!</a:t>
            </a:r>
            <a:br>
              <a:rPr lang="fr-FR" sz="4000" dirty="0">
                <a:solidFill>
                  <a:srgbClr val="FF0000"/>
                </a:solidFill>
              </a:rPr>
            </a:br>
            <a:r>
              <a:rPr lang="fr-FR" sz="4000" dirty="0">
                <a:solidFill>
                  <a:srgbClr val="FF0000"/>
                </a:solidFill>
              </a:rPr>
              <a:t>Gardons notre sens critique!!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8213" y="3789364"/>
            <a:ext cx="8280400" cy="280828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Obèse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Bouquegneau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A, NDT, 2013, 28, iv122)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Anorexie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mentale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(Delanaye P,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Nephrol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2009, 71, 482)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USI (Delanaye P, BMC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Nephrol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2014, 15, 9)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Greffé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cardiaque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(Delanaye P,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Transplant, 2006, 20, 596)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Greffé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rénaux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(Masson I, Transplantation, 2013, 95, 1211)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Sujet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âgé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(Schaeffner E, Ann Intern Med, 2012, 157, 471)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Cirrhotique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Skluzacek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PA, Am J Kidney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2003, 42, 1169)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“Severely ill” (Poggio ED, Am J Kidney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2005, 46, 242)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Hyperfiltrants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diabète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Gaspari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F, Kidney Int, 2013, 84, 164)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0280" y="178308"/>
            <a:ext cx="7729728" cy="1188720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Autres formules…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43" y="1576241"/>
            <a:ext cx="8178601" cy="30328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734" y="5365240"/>
            <a:ext cx="5175037" cy="11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Conclusions: un double message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231136" y="2681440"/>
            <a:ext cx="8083296" cy="4572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Pour les généralistes et autres spécialités:					Les formules sont un moyen facile d’estimer le DFG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</a:t>
            </a:r>
          </a:p>
          <a:p>
            <a:endParaRPr lang="fr-FR" sz="2000" dirty="0" smtClean="0"/>
          </a:p>
          <a:p>
            <a:r>
              <a:rPr lang="fr-FR" sz="2000" dirty="0" smtClean="0"/>
              <a:t>Pour les néphrologues (et les biologistes):					Les formules ne sont pas magiques, il faut garder son sens critique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385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MALADIE RENALE CHRONIQUE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948940"/>
            <a:ext cx="7729728" cy="3101983"/>
          </a:xfrm>
        </p:spPr>
        <p:txBody>
          <a:bodyPr/>
          <a:lstStyle/>
          <a:p>
            <a:r>
              <a:rPr lang="fr-FR" dirty="0" smtClean="0"/>
              <a:t>POURQUOI LES FORMULES?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>
                <a:solidFill>
                  <a:schemeClr val="tx1"/>
                </a:solidFill>
              </a:rPr>
              <a:t>QUELLES FORMULES?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QUID du FACTEUR ETHNIQUE?</a:t>
            </a:r>
            <a:endParaRPr lang="fr-FR" dirty="0">
              <a:solidFill>
                <a:srgbClr val="FF0000"/>
              </a:solidFill>
            </a:endParaRPr>
          </a:p>
          <a:p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8840" y="333756"/>
            <a:ext cx="8028432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MDRD (CKD-EPI):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Facteur</a:t>
            </a:r>
            <a:r>
              <a:rPr lang="en-US" b="1" dirty="0" smtClean="0">
                <a:solidFill>
                  <a:srgbClr val="FF0000"/>
                </a:solidFill>
              </a:rPr>
              <a:t> de correction “</a:t>
            </a:r>
            <a:r>
              <a:rPr lang="en-US" b="1" dirty="0" err="1" smtClean="0">
                <a:solidFill>
                  <a:srgbClr val="FF0000"/>
                </a:solidFill>
              </a:rPr>
              <a:t>ethnique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/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2420112" y="2369312"/>
            <a:ext cx="8229600" cy="38528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Facteur</a:t>
            </a:r>
            <a:r>
              <a:rPr lang="en-US" dirty="0" smtClean="0"/>
              <a:t> </a:t>
            </a:r>
            <a:r>
              <a:rPr lang="en-US" dirty="0" err="1" smtClean="0"/>
              <a:t>ethnique</a:t>
            </a:r>
            <a:r>
              <a:rPr lang="en-US" dirty="0" smtClean="0"/>
              <a:t>: Chinois: 1.233    </a:t>
            </a:r>
            <a:r>
              <a:rPr lang="en-US" dirty="0" err="1" smtClean="0"/>
              <a:t>Japonais</a:t>
            </a:r>
            <a:r>
              <a:rPr lang="en-US" dirty="0" smtClean="0"/>
              <a:t>: 0.808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Comment </a:t>
            </a:r>
            <a:r>
              <a:rPr lang="en-US" dirty="0" err="1" smtClean="0"/>
              <a:t>expliquer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différence</a:t>
            </a:r>
            <a:r>
              <a:rPr lang="en-US" dirty="0" smtClean="0"/>
              <a:t>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	</a:t>
            </a:r>
            <a:r>
              <a:rPr lang="en-US" sz="1400" dirty="0"/>
              <a:t>(Delanaye P, Rule AD, Kidney Int, 2011 80, 439</a:t>
            </a:r>
            <a:r>
              <a:rPr lang="en-US" sz="1400" i="1" dirty="0"/>
              <a:t>)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“African-American factor”: 1.21 (MDRD) 1,15 (CKDEPI)						</a:t>
            </a:r>
            <a:r>
              <a:rPr lang="en-US" dirty="0" err="1" smtClean="0"/>
              <a:t>Facteur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trop haut chez </a:t>
            </a:r>
            <a:r>
              <a:rPr lang="en-US" dirty="0" err="1" smtClean="0"/>
              <a:t>l’AA</a:t>
            </a:r>
            <a:r>
              <a:rPr lang="en-US" dirty="0" smtClean="0"/>
              <a:t> </a:t>
            </a:r>
            <a:r>
              <a:rPr lang="en-US" dirty="0" err="1" smtClean="0"/>
              <a:t>sain</a:t>
            </a:r>
            <a:r>
              <a:rPr lang="en-US" dirty="0" smtClean="0"/>
              <a:t> (</a:t>
            </a:r>
            <a:r>
              <a:rPr lang="en-US" dirty="0" err="1" smtClean="0"/>
              <a:t>en</a:t>
            </a:r>
            <a:r>
              <a:rPr lang="en-US" dirty="0" smtClean="0"/>
              <a:t> population)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	</a:t>
            </a:r>
            <a:r>
              <a:rPr lang="en-US" sz="1400" dirty="0"/>
              <a:t> (Delanaye P, </a:t>
            </a:r>
            <a:r>
              <a:rPr lang="en-US" sz="1400" dirty="0" err="1"/>
              <a:t>Clin</a:t>
            </a:r>
            <a:r>
              <a:rPr lang="en-US" sz="1400" dirty="0"/>
              <a:t> J Am Soc, 2011, 6, 906)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575050" y="5516564"/>
            <a:ext cx="979488" cy="48577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872038" y="5580064"/>
            <a:ext cx="4679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Paradox </a:t>
            </a:r>
            <a:r>
              <a:rPr lang="en-US" sz="2800" dirty="0" err="1" smtClean="0">
                <a:latin typeface="Perpetua" pitchFamily="18" charset="0"/>
              </a:rPr>
              <a:t>épidémiologique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232400" y="6165851"/>
            <a:ext cx="424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Perpetua" pitchFamily="18" charset="0"/>
              </a:rPr>
              <a:t>(Peralta CA, NDT, 2010, 25, 3934) </a:t>
            </a:r>
          </a:p>
        </p:txBody>
      </p:sp>
    </p:spTree>
    <p:extLst>
      <p:ext uri="{BB962C8B-B14F-4D97-AF65-F5344CB8AC3E}">
        <p14:creationId xmlns:p14="http://schemas.microsoft.com/office/powerpoint/2010/main" val="14448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06324"/>
            <a:ext cx="7729728" cy="1188720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Afro-européens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8" y="1665610"/>
            <a:ext cx="2941200" cy="8018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5176" y="2505456"/>
            <a:ext cx="181965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900" dirty="0" smtClean="0"/>
              <a:t>Am J </a:t>
            </a:r>
            <a:r>
              <a:rPr lang="fr-BE" sz="900" dirty="0" err="1" smtClean="0"/>
              <a:t>Kidney</a:t>
            </a:r>
            <a:r>
              <a:rPr lang="fr-BE" sz="900" dirty="0" smtClean="0"/>
              <a:t> Dis, 2013, 62, p179</a:t>
            </a:r>
            <a:endParaRPr lang="fr-BE" sz="9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995" y="1790174"/>
            <a:ext cx="6707350" cy="18922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51667" y="946765"/>
            <a:ext cx="3044400" cy="8778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60864" y="4690872"/>
            <a:ext cx="792480" cy="1069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6419088" y="5294376"/>
            <a:ext cx="274320" cy="155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5440680" y="6565392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MDRD: 1,09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69748"/>
            <a:ext cx="7729728" cy="1188720"/>
          </a:xfrm>
        </p:spPr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Resultats</a:t>
            </a:r>
            <a:r>
              <a:rPr lang="fr-BE" dirty="0" smtClean="0">
                <a:solidFill>
                  <a:srgbClr val="FF0000"/>
                </a:solidFill>
              </a:rPr>
              <a:t> AFRIQUE DE l’ouest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99" y="1790956"/>
            <a:ext cx="8132765" cy="43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641"/>
            <a:ext cx="9144000" cy="15906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916833"/>
            <a:ext cx="7992888" cy="40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68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2" y="313290"/>
            <a:ext cx="4848552" cy="30001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92424" y="411480"/>
            <a:ext cx="224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N=120 sains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1216152" y="1813389"/>
            <a:ext cx="4288536" cy="161715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" y="4004292"/>
            <a:ext cx="9695040" cy="2085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78624" y="5074920"/>
            <a:ext cx="630936" cy="658368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5995416" y="5081016"/>
            <a:ext cx="835152" cy="658368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97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Conclusions: facteur ethnique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4000" dirty="0" smtClean="0"/>
              <a:t>NON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3910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2036" y="608076"/>
            <a:ext cx="8567928" cy="118872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Définition de la MRC</a:t>
            </a:r>
            <a:br>
              <a:rPr lang="fr-BE" dirty="0" smtClean="0">
                <a:solidFill>
                  <a:srgbClr val="FF0000"/>
                </a:solidFill>
              </a:rPr>
            </a:br>
            <a:r>
              <a:rPr lang="fr-BE" dirty="0" smtClean="0">
                <a:solidFill>
                  <a:srgbClr val="FF0000"/>
                </a:solidFill>
              </a:rPr>
              <a:t>(et impact sur l’épidémiologie de la MRC)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4791456"/>
            <a:ext cx="89644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516" y="2150809"/>
            <a:ext cx="8784976" cy="22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519824" y="302440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23592" y="5862432"/>
            <a:ext cx="799288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0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38400" y="4437112"/>
            <a:ext cx="7772400" cy="1944216"/>
          </a:xfrm>
        </p:spPr>
        <p:txBody>
          <a:bodyPr>
            <a:normAutofit/>
          </a:bodyPr>
          <a:lstStyle/>
          <a:p>
            <a:r>
              <a:rPr lang="fr-BE" dirty="0" smtClean="0"/>
              <a:t>Deux villes marocaines</a:t>
            </a:r>
          </a:p>
          <a:p>
            <a:r>
              <a:rPr lang="fr-BE" dirty="0" smtClean="0"/>
              <a:t>26-70 ans, n=10,524</a:t>
            </a:r>
          </a:p>
          <a:p>
            <a:r>
              <a:rPr lang="fr-BE" dirty="0" smtClean="0"/>
              <a:t>Créatinine (et </a:t>
            </a:r>
            <a:r>
              <a:rPr lang="fr-BE" dirty="0" err="1" smtClean="0"/>
              <a:t>disptick</a:t>
            </a:r>
            <a:r>
              <a:rPr lang="fr-BE" smtClean="0"/>
              <a:t>)</a:t>
            </a:r>
            <a:endParaRPr lang="fr-BE" dirty="0" smtClean="0"/>
          </a:p>
          <a:p>
            <a:r>
              <a:rPr lang="fr-BE" dirty="0" smtClean="0"/>
              <a:t>Chronicité confirmée à 3 mois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07" y="124294"/>
            <a:ext cx="9718623" cy="34418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3507" y="3557016"/>
            <a:ext cx="41784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Kidney International (2016) 89, 1363–1371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25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6" y="195414"/>
            <a:ext cx="5167042" cy="24426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93832" y="1313344"/>
            <a:ext cx="227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32%</a:t>
            </a:r>
            <a:r>
              <a:rPr lang="fr-BE" dirty="0" smtClean="0"/>
              <a:t> false + in CKD3a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6486" y="1618488"/>
            <a:ext cx="5337346" cy="1019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" y="2638044"/>
            <a:ext cx="7379352" cy="38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27" y="804003"/>
            <a:ext cx="7601981" cy="48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682625"/>
            <a:ext cx="8712968" cy="7826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BE" sz="2000" dirty="0" err="1">
                <a:solidFill>
                  <a:schemeClr val="tx1"/>
                </a:solidFill>
              </a:rPr>
              <a:t>False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negatives</a:t>
            </a:r>
            <a:r>
              <a:rPr lang="nl-BE" sz="2000" dirty="0">
                <a:solidFill>
                  <a:schemeClr val="tx1"/>
                </a:solidFill>
              </a:rPr>
              <a:t>    </a:t>
            </a:r>
            <a:r>
              <a:rPr lang="nl-BE" sz="2000" dirty="0" err="1">
                <a:solidFill>
                  <a:schemeClr val="tx1"/>
                </a:solidFill>
              </a:rPr>
              <a:t>and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false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positives</a:t>
            </a:r>
            <a:r>
              <a:rPr lang="nl-BE" sz="2000" dirty="0">
                <a:solidFill>
                  <a:schemeClr val="tx1"/>
                </a:solidFill>
              </a:rPr>
              <a:t>    </a:t>
            </a:r>
            <a:r>
              <a:rPr lang="nl-BE" sz="2000" dirty="0" err="1">
                <a:solidFill>
                  <a:schemeClr val="tx1"/>
                </a:solidFill>
              </a:rPr>
              <a:t>by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using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the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br>
              <a:rPr lang="nl-BE" sz="2000" dirty="0">
                <a:solidFill>
                  <a:schemeClr val="tx1"/>
                </a:solidFill>
              </a:rPr>
            </a:br>
            <a:r>
              <a:rPr lang="nl-BE" sz="2000" dirty="0" err="1">
                <a:solidFill>
                  <a:schemeClr val="tx1"/>
                </a:solidFill>
              </a:rPr>
              <a:t>arbitrary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threshold</a:t>
            </a:r>
            <a:r>
              <a:rPr lang="nl-BE" sz="2000" dirty="0">
                <a:solidFill>
                  <a:schemeClr val="tx1"/>
                </a:solidFill>
              </a:rPr>
              <a:t> of </a:t>
            </a:r>
            <a:r>
              <a:rPr lang="nl-BE" sz="2000" dirty="0" err="1">
                <a:solidFill>
                  <a:schemeClr val="tx1"/>
                </a:solidFill>
              </a:rPr>
              <a:t>eGFR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for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classifying</a:t>
            </a:r>
            <a:r>
              <a:rPr lang="nl-BE" sz="2000" dirty="0">
                <a:solidFill>
                  <a:schemeClr val="tx1"/>
                </a:solidFill>
              </a:rPr>
              <a:t> CKD3-5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flipV="1">
            <a:off x="4514119" y="765494"/>
            <a:ext cx="198438" cy="19843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85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739901"/>
            <a:ext cx="90058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739901"/>
            <a:ext cx="90058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739901"/>
            <a:ext cx="90058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739901"/>
            <a:ext cx="90058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 rot="16200000">
            <a:off x="5214144" y="1978819"/>
            <a:ext cx="869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Percentiles</a:t>
            </a: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175000" y="1598614"/>
            <a:ext cx="5245100" cy="1150937"/>
            <a:chOff x="1651517" y="1599076"/>
            <a:chExt cx="5243811" cy="1149921"/>
          </a:xfrm>
        </p:grpSpPr>
        <p:sp>
          <p:nvSpPr>
            <p:cNvPr id="10" name="Rectangular Callout 9"/>
            <p:cNvSpPr/>
            <p:nvPr/>
          </p:nvSpPr>
          <p:spPr>
            <a:xfrm>
              <a:off x="1651517" y="1599076"/>
              <a:ext cx="1036383" cy="1149921"/>
            </a:xfrm>
            <a:prstGeom prst="wedgeRectCallout">
              <a:avLst>
                <a:gd name="adj1" fmla="val -20670"/>
                <a:gd name="adj2" fmla="val 75120"/>
              </a:avLst>
            </a:prstGeom>
            <a:solidFill>
              <a:srgbClr val="C3E187"/>
            </a:soli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57 </a:t>
              </a: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subj: </a:t>
              </a:r>
              <a:b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no allocation KDIGO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&lt;P03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false neg.</a:t>
              </a:r>
              <a:endParaRPr lang="en-US" sz="1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8572" name="Group 12"/>
            <p:cNvGrpSpPr>
              <a:grpSpLocks/>
            </p:cNvGrpSpPr>
            <p:nvPr/>
          </p:nvGrpSpPr>
          <p:grpSpPr bwMode="auto">
            <a:xfrm>
              <a:off x="2418624" y="2500606"/>
              <a:ext cx="198000" cy="198000"/>
              <a:chOff x="3039446" y="1212980"/>
              <a:chExt cx="198000" cy="198000"/>
            </a:xfrm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3038913" y="1212354"/>
                <a:ext cx="198388" cy="19826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3061133" y="1293244"/>
                <a:ext cx="153949" cy="36481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14" name="Rectangular Callout 13"/>
            <p:cNvSpPr/>
            <p:nvPr/>
          </p:nvSpPr>
          <p:spPr>
            <a:xfrm>
              <a:off x="5858946" y="1599076"/>
              <a:ext cx="1036382" cy="1149921"/>
            </a:xfrm>
            <a:prstGeom prst="wedgeRectCallout">
              <a:avLst>
                <a:gd name="adj1" fmla="val -20670"/>
                <a:gd name="adj2" fmla="val 75120"/>
              </a:avLst>
            </a:prstGeom>
            <a:solidFill>
              <a:srgbClr val="C3E187"/>
            </a:soli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73 </a:t>
              </a: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subj: </a:t>
              </a:r>
              <a:b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no allocation KDIGO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&lt;P03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false neg.</a:t>
              </a:r>
              <a:endParaRPr lang="en-US" sz="1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8574" name="Group 14"/>
            <p:cNvGrpSpPr>
              <a:grpSpLocks/>
            </p:cNvGrpSpPr>
            <p:nvPr/>
          </p:nvGrpSpPr>
          <p:grpSpPr bwMode="auto">
            <a:xfrm>
              <a:off x="6626730" y="2500606"/>
              <a:ext cx="198000" cy="198000"/>
              <a:chOff x="3039446" y="1212980"/>
              <a:chExt cx="198000" cy="198000"/>
            </a:xfrm>
          </p:grpSpPr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3039823" y="1212354"/>
                <a:ext cx="198388" cy="198262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3062042" y="1293244"/>
                <a:ext cx="153949" cy="36481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27" name="Rectangle 26"/>
          <p:cNvSpPr>
            <a:spLocks noChangeAspect="1"/>
          </p:cNvSpPr>
          <p:nvPr/>
        </p:nvSpPr>
        <p:spPr>
          <a:xfrm>
            <a:off x="4537138" y="859632"/>
            <a:ext cx="153988" cy="36513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8555" name="Group 19"/>
          <p:cNvGrpSpPr>
            <a:grpSpLocks/>
          </p:cNvGrpSpPr>
          <p:nvPr/>
        </p:nvGrpSpPr>
        <p:grpSpPr bwMode="auto">
          <a:xfrm>
            <a:off x="7890352" y="760413"/>
            <a:ext cx="198437" cy="198437"/>
            <a:chOff x="5998947" y="656254"/>
            <a:chExt cx="198000" cy="198000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 flipV="1">
              <a:off x="5998947" y="656254"/>
              <a:ext cx="198000" cy="198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6025875" y="738622"/>
              <a:ext cx="144145" cy="33264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 rot="16200000">
              <a:off x="6025875" y="738622"/>
              <a:ext cx="144145" cy="33264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354513" y="2312989"/>
            <a:ext cx="5492750" cy="935037"/>
            <a:chOff x="2831234" y="2313281"/>
            <a:chExt cx="5491675" cy="934483"/>
          </a:xfrm>
        </p:grpSpPr>
        <p:sp>
          <p:nvSpPr>
            <p:cNvPr id="4" name="Rectangular Callout 3"/>
            <p:cNvSpPr/>
            <p:nvPr/>
          </p:nvSpPr>
          <p:spPr>
            <a:xfrm>
              <a:off x="2831234" y="2313281"/>
              <a:ext cx="1115794" cy="934483"/>
            </a:xfrm>
            <a:prstGeom prst="wedgeRectCallout">
              <a:avLst>
                <a:gd name="adj1" fmla="val 9960"/>
                <a:gd name="adj2" fmla="val 71874"/>
              </a:avLst>
            </a:prstGeom>
            <a:solidFill>
              <a:srgbClr val="FFCCCC"/>
            </a:soli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39</a:t>
              </a: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/78 (50%):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&gt;P03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no proteinuria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no hematuria</a:t>
              </a:r>
              <a:endParaRPr lang="en-US" sz="1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7156324" y="2313281"/>
              <a:ext cx="1166585" cy="934483"/>
            </a:xfrm>
            <a:prstGeom prst="wedgeRectCallout">
              <a:avLst>
                <a:gd name="adj1" fmla="val 10401"/>
                <a:gd name="adj2" fmla="val 70876"/>
              </a:avLst>
            </a:prstGeom>
            <a:solidFill>
              <a:srgbClr val="FFCCCC"/>
            </a:solidFill>
            <a:ln w="12700">
              <a:solidFill>
                <a:srgbClr val="5C5C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47</a:t>
              </a: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/91 (51.6%):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&gt;P03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no proteinuria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BE" sz="1400">
                  <a:solidFill>
                    <a:srgbClr val="000000"/>
                  </a:solidFill>
                  <a:latin typeface="Calibri" panose="020F0502020204030204" pitchFamily="34" charset="0"/>
                </a:rPr>
                <a:t>no hematuria</a:t>
              </a:r>
              <a:endParaRPr lang="en-US" sz="1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8560" name="Group 27"/>
            <p:cNvGrpSpPr>
              <a:grpSpLocks/>
            </p:cNvGrpSpPr>
            <p:nvPr/>
          </p:nvGrpSpPr>
          <p:grpSpPr bwMode="auto">
            <a:xfrm>
              <a:off x="8089685" y="2575542"/>
              <a:ext cx="198000" cy="198000"/>
              <a:chOff x="5998947" y="656254"/>
              <a:chExt cx="198000" cy="198000"/>
            </a:xfrm>
          </p:grpSpPr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flipV="1">
                <a:off x="5998854" y="655775"/>
                <a:ext cx="198399" cy="19832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4" name="Rectangle 33"/>
              <p:cNvSpPr>
                <a:spLocks noChangeAspect="1"/>
              </p:cNvSpPr>
              <p:nvPr/>
            </p:nvSpPr>
            <p:spPr>
              <a:xfrm>
                <a:off x="6025837" y="738277"/>
                <a:ext cx="144434" cy="33318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 rot="16200000">
                <a:off x="6025865" y="738270"/>
                <a:ext cx="144377" cy="33331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08561" name="Group 35"/>
            <p:cNvGrpSpPr>
              <a:grpSpLocks/>
            </p:cNvGrpSpPr>
            <p:nvPr/>
          </p:nvGrpSpPr>
          <p:grpSpPr bwMode="auto">
            <a:xfrm>
              <a:off x="3694967" y="2575542"/>
              <a:ext cx="198000" cy="198000"/>
              <a:chOff x="5998947" y="656254"/>
              <a:chExt cx="198000" cy="198000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flipV="1">
                <a:off x="5998645" y="655775"/>
                <a:ext cx="198398" cy="19832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8" name="Rectangle 37"/>
              <p:cNvSpPr>
                <a:spLocks noChangeAspect="1"/>
              </p:cNvSpPr>
              <p:nvPr/>
            </p:nvSpPr>
            <p:spPr>
              <a:xfrm>
                <a:off x="6025627" y="738277"/>
                <a:ext cx="144435" cy="33318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 rot="16200000">
                <a:off x="6025656" y="738270"/>
                <a:ext cx="144377" cy="33330"/>
              </a:xfrm>
              <a:prstGeom prst="rect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08557" name="Tekstvak 18"/>
          <p:cNvSpPr txBox="1">
            <a:spLocks noChangeArrowheads="1"/>
          </p:cNvSpPr>
          <p:nvPr/>
        </p:nvSpPr>
        <p:spPr bwMode="auto">
          <a:xfrm>
            <a:off x="3287714" y="6381750"/>
            <a:ext cx="5876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nl-BE" dirty="0" err="1">
                <a:solidFill>
                  <a:srgbClr val="FFFFFF"/>
                </a:solidFill>
              </a:rPr>
              <a:t>Kidney</a:t>
            </a:r>
            <a:r>
              <a:rPr lang="nl-BE" altLang="nl-BE" dirty="0">
                <a:solidFill>
                  <a:srgbClr val="FFFFFF"/>
                </a:solidFill>
              </a:rPr>
              <a:t> International  online  april 2016, </a:t>
            </a:r>
            <a:r>
              <a:rPr lang="nl-BE" altLang="nl-BE" dirty="0" err="1">
                <a:solidFill>
                  <a:srgbClr val="FFFFFF"/>
                </a:solidFill>
              </a:rPr>
              <a:t>Thanks</a:t>
            </a:r>
            <a:r>
              <a:rPr lang="nl-BE" altLang="nl-BE" dirty="0">
                <a:solidFill>
                  <a:srgbClr val="FFFFFF"/>
                </a:solidFill>
              </a:rPr>
              <a:t> </a:t>
            </a:r>
            <a:r>
              <a:rPr lang="nl-BE" altLang="nl-BE" dirty="0" err="1">
                <a:solidFill>
                  <a:srgbClr val="FFFFFF"/>
                </a:solidFill>
              </a:rPr>
              <a:t>to</a:t>
            </a:r>
            <a:r>
              <a:rPr lang="nl-BE" altLang="nl-BE" dirty="0">
                <a:solidFill>
                  <a:srgbClr val="FFFFFF"/>
                </a:solidFill>
              </a:rPr>
              <a:t> Pr De </a:t>
            </a:r>
            <a:r>
              <a:rPr lang="nl-BE" altLang="nl-BE" dirty="0" err="1">
                <a:solidFill>
                  <a:srgbClr val="FFFFFF"/>
                </a:solidFill>
              </a:rPr>
              <a:t>Broe</a:t>
            </a:r>
            <a:endParaRPr lang="nl-BE" altLang="nl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5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Epidémiologie de la MRC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99" y="2505857"/>
            <a:ext cx="7404601" cy="36019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29455" y="6108192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 Rev </a:t>
            </a:r>
            <a:r>
              <a:rPr lang="en-US" dirty="0" err="1"/>
              <a:t>Nephrol</a:t>
            </a:r>
            <a:r>
              <a:rPr lang="en-US" dirty="0"/>
              <a:t>, 2017, 13(2), 104-114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168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je ne perds jamais soit je gagne soit j'apprend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22" y="1111312"/>
            <a:ext cx="8699258" cy="4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9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67608" y="2097430"/>
            <a:ext cx="7128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 smtClean="0">
                <a:solidFill>
                  <a:srgbClr val="FF0000"/>
                </a:solidFill>
              </a:rPr>
              <a:t>Merci de</a:t>
            </a:r>
          </a:p>
          <a:p>
            <a:pPr algn="ctr"/>
            <a:r>
              <a:rPr lang="fr-BE" sz="6600" dirty="0" smtClean="0">
                <a:solidFill>
                  <a:srgbClr val="FF0000"/>
                </a:solidFill>
              </a:rPr>
              <a:t> votre attention</a:t>
            </a:r>
            <a:endParaRPr lang="fr-BE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2848" y="214928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Créatinine sérique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75428" y="2286000"/>
            <a:ext cx="8964488" cy="4572000"/>
          </a:xfrm>
        </p:spPr>
        <p:txBody>
          <a:bodyPr>
            <a:normAutofit/>
          </a:bodyPr>
          <a:lstStyle/>
          <a:p>
            <a:r>
              <a:rPr lang="fr-FR" dirty="0" smtClean="0"/>
              <a:t>La créatinine dépend aussi de la masse musculaire (donc de l’âge, du genre et de l’ethnie)</a:t>
            </a:r>
          </a:p>
          <a:p>
            <a:pPr>
              <a:buNone/>
            </a:pPr>
            <a:r>
              <a:rPr lang="fr-FR" i="1" dirty="0"/>
              <a:t>		</a:t>
            </a:r>
          </a:p>
          <a:p>
            <a:r>
              <a:rPr lang="fr-FR" dirty="0" smtClean="0"/>
              <a:t>Sécrétion tubulaire de créatinine</a:t>
            </a:r>
          </a:p>
          <a:p>
            <a:pPr>
              <a:buNone/>
            </a:pPr>
            <a:r>
              <a:rPr lang="fr-FR" i="1" dirty="0"/>
              <a:t>		</a:t>
            </a:r>
            <a:endParaRPr lang="fr-FR" dirty="0"/>
          </a:p>
          <a:p>
            <a:r>
              <a:rPr lang="fr-FR" dirty="0" smtClean="0"/>
              <a:t>Interférences et limites analytiques (Jaffe v enzymatique)</a:t>
            </a:r>
          </a:p>
          <a:p>
            <a:pPr>
              <a:buNone/>
            </a:pPr>
            <a:r>
              <a:rPr lang="fr-FR" i="1" dirty="0"/>
              <a:t>		</a:t>
            </a:r>
            <a:endParaRPr lang="fr-FR" dirty="0" smtClean="0"/>
          </a:p>
          <a:p>
            <a:r>
              <a:rPr lang="fr-FR" dirty="0" smtClean="0"/>
              <a:t>Interférences “physiologiques” (cimétidine, </a:t>
            </a:r>
            <a:r>
              <a:rPr lang="fr-FR" dirty="0" err="1" smtClean="0"/>
              <a:t>triméthoprime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r>
              <a:rPr lang="fr-FR" sz="1400" i="1" dirty="0"/>
              <a:t>		</a:t>
            </a:r>
          </a:p>
          <a:p>
            <a:pPr marL="0" indent="0">
              <a:buNone/>
            </a:pPr>
            <a:r>
              <a:rPr lang="fr-FR" sz="1400" i="1" dirty="0"/>
              <a:t>	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3788320" y="590389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i="1" dirty="0"/>
              <a:t>Delanaye P, Ann </a:t>
            </a:r>
            <a:r>
              <a:rPr lang="fr-FR" sz="1400" i="1" dirty="0" err="1"/>
              <a:t>Biol</a:t>
            </a:r>
            <a:r>
              <a:rPr lang="fr-FR" sz="1400" i="1" dirty="0"/>
              <a:t> Clin, 2010, 58, </a:t>
            </a:r>
            <a:r>
              <a:rPr lang="fr-FR" sz="1400" i="1" dirty="0" smtClean="0"/>
              <a:t>531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623416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0136" y="51480"/>
            <a:ext cx="7772400" cy="11430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The </a:t>
            </a:r>
            <a:r>
              <a:rPr lang="fr-FR" sz="4000" b="1" dirty="0" err="1">
                <a:solidFill>
                  <a:srgbClr val="FF0000"/>
                </a:solidFill>
              </a:rPr>
              <a:t>price</a:t>
            </a:r>
            <a:r>
              <a:rPr lang="fr-FR" sz="4000" b="1" dirty="0">
                <a:solidFill>
                  <a:srgbClr val="FF0000"/>
                </a:solidFill>
              </a:rPr>
              <a:t> to </a:t>
            </a:r>
            <a:r>
              <a:rPr lang="fr-FR" sz="4000" b="1" dirty="0" err="1">
                <a:solidFill>
                  <a:srgbClr val="FF0000"/>
                </a:solidFill>
              </a:rPr>
              <a:t>pay</a:t>
            </a:r>
            <a:r>
              <a:rPr lang="fr-FR" sz="4000" b="1" dirty="0">
                <a:solidFill>
                  <a:srgbClr val="FF0000"/>
                </a:solidFill>
              </a:rPr>
              <a:t>…</a:t>
            </a:r>
            <a:endParaRPr lang="fr-FR" sz="4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22649" y="1251311"/>
            <a:ext cx="7245760" cy="54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C332-5C59-4F46-A3CF-C88D15B60EF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40216" y="414908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67608" y="4293096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67608" y="4581128"/>
            <a:ext cx="590465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2927648" y="4941168"/>
            <a:ext cx="547260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639616" y="5085184"/>
            <a:ext cx="57606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567608" y="5237584"/>
            <a:ext cx="57606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875089" y="6165851"/>
            <a:ext cx="45243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400"/>
              <a:t>Coresh, J. et al. J Am Soc Nephrol 2002;13:2811-2816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24000" y="260649"/>
            <a:ext cx="9777984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MDRD: limitations = creatinine (exp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-1.154)</a:t>
            </a:r>
            <a:b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analytical 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limitation</a:t>
            </a:r>
            <a:endParaRPr lang="en-US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24000" y="1600201"/>
            <a:ext cx="8964488" cy="4525963"/>
          </a:xfrm>
        </p:spPr>
        <p:txBody>
          <a:bodyPr/>
          <a:lstStyle/>
          <a:p>
            <a:pPr marL="786384" lvl="2" indent="-182880">
              <a:lnSpc>
                <a:spcPct val="80000"/>
              </a:lnSpc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fr-FR" sz="2000" dirty="0"/>
              <a:t>MDRD </a:t>
            </a:r>
            <a:r>
              <a:rPr lang="fr-FR" sz="2000" dirty="0" err="1"/>
              <a:t>study</a:t>
            </a:r>
            <a:r>
              <a:rPr lang="fr-FR" sz="2000" dirty="0"/>
              <a:t> </a:t>
            </a:r>
            <a:r>
              <a:rPr lang="fr-FR" sz="2000" dirty="0" err="1"/>
              <a:t>equation</a:t>
            </a:r>
            <a:r>
              <a:rPr lang="fr-FR" sz="2000" dirty="0"/>
              <a:t>: </a:t>
            </a:r>
            <a:r>
              <a:rPr lang="fr-FR" sz="2000" dirty="0"/>
              <a:t>Cleveland </a:t>
            </a:r>
            <a:r>
              <a:rPr lang="fr-FR" sz="2000" dirty="0" err="1"/>
              <a:t>Laboratory</a:t>
            </a:r>
            <a:r>
              <a:rPr lang="fr-FR" sz="2000" dirty="0"/>
              <a:t> </a:t>
            </a:r>
            <a:endParaRPr lang="fr-FR" sz="2000" dirty="0"/>
          </a:p>
          <a:p>
            <a:pPr marL="786384" lvl="2" indent="-182880">
              <a:lnSpc>
                <a:spcPct val="120000"/>
              </a:lnSpc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r>
              <a:rPr lang="fr-FR" sz="2000" dirty="0"/>
              <a:t>			</a:t>
            </a:r>
            <a:r>
              <a:rPr lang="fr-FR" sz="2000" dirty="0" err="1"/>
              <a:t>Modified</a:t>
            </a:r>
            <a:r>
              <a:rPr lang="fr-FR" sz="2000" dirty="0"/>
              <a:t> </a:t>
            </a:r>
            <a:r>
              <a:rPr lang="fr-FR" sz="2000" dirty="0" err="1"/>
              <a:t>Kinetic</a:t>
            </a:r>
            <a:r>
              <a:rPr lang="fr-FR" sz="2000" dirty="0"/>
              <a:t> Jaffe (</a:t>
            </a:r>
            <a:r>
              <a:rPr lang="fr-FR" sz="2000" dirty="0" err="1"/>
              <a:t>Beckman</a:t>
            </a:r>
            <a:r>
              <a:rPr lang="fr-FR" sz="2000" dirty="0"/>
              <a:t> Astra CX3)</a:t>
            </a:r>
          </a:p>
          <a:p>
            <a:pPr marL="786384" lvl="2" indent="-182880">
              <a:spcBef>
                <a:spcPct val="50000"/>
              </a:spcBef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fr-FR" sz="2000" dirty="0"/>
              <a:t>NHANES </a:t>
            </a:r>
            <a:r>
              <a:rPr lang="fr-FR" sz="2000" dirty="0" err="1"/>
              <a:t>study</a:t>
            </a:r>
            <a:r>
              <a:rPr lang="fr-FR" sz="2000" dirty="0"/>
              <a:t> :		 </a:t>
            </a:r>
            <a:r>
              <a:rPr lang="fr-FR" sz="2000" dirty="0"/>
              <a:t>						 </a:t>
            </a:r>
            <a:r>
              <a:rPr lang="fr-FR" sz="2000" dirty="0" err="1"/>
              <a:t>Modified</a:t>
            </a:r>
            <a:r>
              <a:rPr lang="fr-FR" sz="2000" dirty="0"/>
              <a:t> </a:t>
            </a:r>
            <a:r>
              <a:rPr lang="fr-FR" sz="2000" dirty="0" err="1"/>
              <a:t>Kinetic</a:t>
            </a:r>
            <a:r>
              <a:rPr lang="fr-FR" sz="2000" dirty="0"/>
              <a:t> Jaffe </a:t>
            </a:r>
            <a:r>
              <a:rPr lang="fr-FR" sz="2000" dirty="0"/>
              <a:t>(</a:t>
            </a:r>
            <a:r>
              <a:rPr lang="fr-FR" sz="2000" dirty="0"/>
              <a:t>Hitachi 737)  </a:t>
            </a:r>
          </a:p>
          <a:p>
            <a:pPr marL="265176" indent="-265176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fr-FR" sz="2000" b="1" dirty="0"/>
              <a:t>			</a:t>
            </a:r>
            <a:r>
              <a:rPr lang="fr-FR" sz="2000" b="1" dirty="0" err="1"/>
              <a:t>difference</a:t>
            </a:r>
            <a:r>
              <a:rPr lang="fr-FR" sz="2000" b="1" dirty="0"/>
              <a:t> of </a:t>
            </a:r>
            <a:r>
              <a:rPr lang="fr-FR" sz="2000" b="1" dirty="0"/>
              <a:t>0.23 mg/dl </a:t>
            </a:r>
            <a:r>
              <a:rPr lang="fr-FR" sz="2000" b="1" dirty="0" err="1"/>
              <a:t>between</a:t>
            </a:r>
            <a:r>
              <a:rPr lang="fr-FR" sz="2000" b="1" dirty="0"/>
              <a:t> </a:t>
            </a:r>
            <a:r>
              <a:rPr lang="fr-FR" sz="2000" b="1" dirty="0" err="1"/>
              <a:t>two</a:t>
            </a:r>
            <a:r>
              <a:rPr lang="fr-FR" sz="2000" b="1" dirty="0"/>
              <a:t> </a:t>
            </a:r>
            <a:r>
              <a:rPr lang="fr-FR" sz="2000" b="1" dirty="0" err="1"/>
              <a:t>methods</a:t>
            </a:r>
            <a:r>
              <a:rPr lang="fr-FR" sz="2400" b="1" dirty="0"/>
              <a:t>			</a:t>
            </a:r>
            <a:r>
              <a:rPr lang="fr-FR" sz="1600" b="1" dirty="0"/>
              <a:t>(</a:t>
            </a:r>
            <a:r>
              <a:rPr lang="fr-FR" sz="1600" b="1" dirty="0" err="1"/>
              <a:t>higher</a:t>
            </a:r>
            <a:r>
              <a:rPr lang="fr-FR" sz="1600" b="1" dirty="0"/>
              <a:t> </a:t>
            </a:r>
            <a:r>
              <a:rPr lang="fr-FR" sz="1600" b="1" dirty="0" err="1"/>
              <a:t>results</a:t>
            </a:r>
            <a:r>
              <a:rPr lang="fr-FR" sz="1600" b="1" dirty="0"/>
              <a:t> </a:t>
            </a:r>
            <a:r>
              <a:rPr lang="fr-FR" sz="1600" b="1" dirty="0" err="1"/>
              <a:t>with</a:t>
            </a:r>
            <a:r>
              <a:rPr lang="fr-FR" sz="1600" b="1" dirty="0"/>
              <a:t> Hitachi</a:t>
            </a:r>
            <a:r>
              <a:rPr lang="fr-FR" sz="1600" b="1" dirty="0"/>
              <a:t>)</a:t>
            </a:r>
            <a:r>
              <a:rPr lang="fr-FR" sz="2000" dirty="0"/>
              <a:t>	</a:t>
            </a:r>
          </a:p>
          <a:p>
            <a:pPr marL="265176" indent="-265176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fr-FR" sz="2000" dirty="0"/>
              <a:t>	</a:t>
            </a:r>
            <a:r>
              <a:rPr lang="fr-FR" sz="2000" dirty="0"/>
              <a:t>If creatinine </a:t>
            </a:r>
            <a:r>
              <a:rPr lang="fr-FR" sz="2000" dirty="0" err="1"/>
              <a:t>is</a:t>
            </a:r>
            <a:r>
              <a:rPr lang="fr-FR" sz="2000" dirty="0"/>
              <a:t> 1 mg/dL: </a:t>
            </a:r>
            <a:r>
              <a:rPr lang="fr-FR" sz="2000" dirty="0" err="1"/>
              <a:t>difference</a:t>
            </a:r>
            <a:r>
              <a:rPr lang="fr-FR" sz="2000" dirty="0"/>
              <a:t> in eGFR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21</a:t>
            </a:r>
            <a:r>
              <a:rPr lang="fr-FR" sz="2000" dirty="0"/>
              <a:t> </a:t>
            </a:r>
            <a:r>
              <a:rPr lang="fr-FR" sz="2000" dirty="0"/>
              <a:t>ml/min/1.73m² </a:t>
            </a:r>
            <a:r>
              <a:rPr lang="fr-FR" sz="2000" dirty="0" err="1"/>
              <a:t>with</a:t>
            </a:r>
            <a:r>
              <a:rPr lang="fr-FR" sz="2000" dirty="0"/>
              <a:t> MDRD</a:t>
            </a:r>
          </a:p>
          <a:p>
            <a:pPr marL="265176" indent="-265176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fr-FR" sz="2000" dirty="0"/>
              <a:t>	If </a:t>
            </a:r>
            <a:r>
              <a:rPr lang="fr-FR" sz="2000" dirty="0"/>
              <a:t>creatinine </a:t>
            </a:r>
            <a:r>
              <a:rPr lang="fr-FR" sz="2000" dirty="0" err="1"/>
              <a:t>is</a:t>
            </a:r>
            <a:r>
              <a:rPr lang="fr-FR" sz="2000" dirty="0"/>
              <a:t> 2</a:t>
            </a:r>
            <a:r>
              <a:rPr lang="fr-FR" sz="2000" dirty="0"/>
              <a:t> </a:t>
            </a:r>
            <a:r>
              <a:rPr lang="fr-FR" sz="2000" dirty="0"/>
              <a:t>mg/dL: </a:t>
            </a:r>
            <a:r>
              <a:rPr lang="fr-FR" sz="2000" dirty="0" err="1"/>
              <a:t>difference</a:t>
            </a:r>
            <a:r>
              <a:rPr lang="fr-FR" sz="2000" dirty="0"/>
              <a:t> in eGFR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6</a:t>
            </a:r>
            <a:r>
              <a:rPr lang="fr-FR" sz="2000" dirty="0"/>
              <a:t> </a:t>
            </a:r>
            <a:r>
              <a:rPr lang="fr-FR" sz="2000" dirty="0"/>
              <a:t>ml/min/1.73m² </a:t>
            </a:r>
            <a:r>
              <a:rPr lang="fr-FR" sz="2000" dirty="0" err="1"/>
              <a:t>with</a:t>
            </a:r>
            <a:r>
              <a:rPr lang="fr-FR" sz="2000" dirty="0"/>
              <a:t> MDRD</a:t>
            </a:r>
          </a:p>
          <a:p>
            <a:pPr marL="265176" indent="-265176">
              <a:lnSpc>
                <a:spcPct val="80000"/>
              </a:lnSpc>
              <a:spcBef>
                <a:spcPct val="50000"/>
              </a:spcBef>
              <a:buNone/>
              <a:defRPr/>
            </a:pPr>
            <a:r>
              <a:rPr lang="fr-FR" sz="1600" dirty="0"/>
              <a:t>	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C332-5C59-4F46-A3CF-C88D15B60EF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1030" y="1700808"/>
            <a:ext cx="6795331" cy="3748812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C332-5C59-4F46-A3CF-C88D15B60EF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875089" y="6165851"/>
            <a:ext cx="45243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400"/>
              <a:t>Coresh, J. et al. J Am Soc Nephrol 2002;13:2811-2816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07568" y="260649"/>
            <a:ext cx="77724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MDRD: limitations = 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creatinine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analytical 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limitation</a:t>
            </a: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64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85689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MDRD: limitations = creatinine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1) analytical limitations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74845" y="1630438"/>
            <a:ext cx="46486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CRITICAL DIFFERENCE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= f(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CVa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CVi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13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% (enzymatique)</a:t>
            </a:r>
            <a:endParaRPr lang="fr-FR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82889" y="2803526"/>
            <a:ext cx="6624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Caucasian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y: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1.00 mg/dL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GFR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MDRD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ml/min/1.73m²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5159375" y="4652963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7032625" y="4652963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97405" y="4868863"/>
            <a:ext cx="35157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Creatinine= 0.87  mg/dL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GFR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MDRD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 ml/min/1,73m²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90363" y="4887913"/>
            <a:ext cx="3451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Creatinine= 1,13       mg/dL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GFR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MDRD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   ml/min/1,73m²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07769" y="6237312"/>
            <a:ext cx="4957787" cy="5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400" b="1" i="1" dirty="0" err="1"/>
              <a:t>Kuster</a:t>
            </a:r>
            <a:r>
              <a:rPr lang="en-GB" sz="1400" b="1" i="1" dirty="0"/>
              <a:t> N, </a:t>
            </a:r>
            <a:r>
              <a:rPr lang="en-GB" sz="1400" b="1" i="1" dirty="0" err="1"/>
              <a:t>Clinica</a:t>
            </a:r>
            <a:r>
              <a:rPr lang="en-GB" sz="1400" b="1" i="1" dirty="0"/>
              <a:t> </a:t>
            </a:r>
            <a:r>
              <a:rPr lang="en-GB" sz="1400" b="1" i="1" dirty="0" err="1"/>
              <a:t>Chimica</a:t>
            </a:r>
            <a:r>
              <a:rPr lang="en-GB" sz="1400" b="1" i="1" dirty="0"/>
              <a:t> </a:t>
            </a:r>
            <a:r>
              <a:rPr lang="en-GB" sz="1400" b="1" i="1" dirty="0" err="1"/>
              <a:t>Acta</a:t>
            </a:r>
            <a:r>
              <a:rPr lang="en-GB" sz="1400" b="1" i="1" dirty="0"/>
              <a:t>, 2014, 428C, 89</a:t>
            </a:r>
          </a:p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400" b="1" i="1" dirty="0"/>
              <a:t>Delanaye P, J </a:t>
            </a:r>
            <a:r>
              <a:rPr lang="en-GB" sz="1400" b="1" i="1" dirty="0" err="1"/>
              <a:t>Nephrol</a:t>
            </a:r>
            <a:r>
              <a:rPr lang="en-GB" sz="1400" b="1" i="1" dirty="0"/>
              <a:t>, 2014, 27, 467</a:t>
            </a:r>
            <a:endParaRPr lang="en-GB" sz="14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799856" y="1988840"/>
            <a:ext cx="2448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19% (Jaffe)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63752" y="494116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0.81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72264" y="494116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03712" y="522920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184232" y="522920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03834" y="2746463"/>
            <a:ext cx="2589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If MDRD </a:t>
            </a:r>
            <a:r>
              <a:rPr lang="fr-BE" b="1" dirty="0" err="1">
                <a:solidFill>
                  <a:srgbClr val="FF0000"/>
                </a:solidFill>
              </a:rPr>
              <a:t>higher</a:t>
            </a:r>
            <a:r>
              <a:rPr lang="fr-BE" b="1" dirty="0">
                <a:solidFill>
                  <a:srgbClr val="FF0000"/>
                </a:solidFill>
              </a:rPr>
              <a:t> </a:t>
            </a:r>
            <a:r>
              <a:rPr lang="fr-BE" b="1" dirty="0" err="1">
                <a:solidFill>
                  <a:srgbClr val="FF0000"/>
                </a:solidFill>
              </a:rPr>
              <a:t>than</a:t>
            </a:r>
            <a:r>
              <a:rPr lang="fr-BE" b="1" dirty="0">
                <a:solidFill>
                  <a:srgbClr val="FF0000"/>
                </a:solidFill>
              </a:rPr>
              <a:t> 60 ml/min/1,73m² =&gt; </a:t>
            </a:r>
            <a:r>
              <a:rPr lang="fr-BE" b="1" dirty="0" err="1">
                <a:solidFill>
                  <a:srgbClr val="FF0000"/>
                </a:solidFill>
              </a:rPr>
              <a:t>just</a:t>
            </a:r>
            <a:r>
              <a:rPr lang="fr-BE" b="1" dirty="0">
                <a:solidFill>
                  <a:srgbClr val="FF0000"/>
                </a:solidFill>
              </a:rPr>
              <a:t> use &gt;60 </a:t>
            </a:r>
            <a:r>
              <a:rPr lang="fr-BE" b="1" dirty="0" err="1">
                <a:solidFill>
                  <a:srgbClr val="FF0000"/>
                </a:solidFill>
              </a:rPr>
              <a:t>mL</a:t>
            </a:r>
            <a:r>
              <a:rPr lang="fr-BE" b="1" dirty="0">
                <a:solidFill>
                  <a:srgbClr val="FF0000"/>
                </a:solidFill>
              </a:rPr>
              <a:t>/min/1.73 m²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CYSTATINE 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104" y="2711196"/>
            <a:ext cx="8772144" cy="3479292"/>
          </a:xfrm>
        </p:spPr>
        <p:txBody>
          <a:bodyPr/>
          <a:lstStyle/>
          <a:p>
            <a:r>
              <a:rPr lang="fr-FR" dirty="0" smtClean="0"/>
              <a:t>Inhibiteur de cystéine protéase (13 kDa)</a:t>
            </a:r>
          </a:p>
          <a:p>
            <a:r>
              <a:rPr lang="fr-FR" dirty="0" smtClean="0"/>
              <a:t>Produite par toutes les cellules </a:t>
            </a:r>
            <a:r>
              <a:rPr lang="fr-FR" dirty="0" err="1" smtClean="0"/>
              <a:t>nuclées</a:t>
            </a:r>
            <a:r>
              <a:rPr lang="fr-FR" dirty="0" smtClean="0"/>
              <a:t> (« </a:t>
            </a:r>
            <a:r>
              <a:rPr lang="fr-FR" dirty="0" err="1" smtClean="0"/>
              <a:t>housekeeping</a:t>
            </a:r>
            <a:r>
              <a:rPr lang="fr-FR" dirty="0" smtClean="0"/>
              <a:t> </a:t>
            </a:r>
            <a:r>
              <a:rPr lang="fr-FR" dirty="0" err="1" smtClean="0"/>
              <a:t>gene</a:t>
            </a:r>
            <a:r>
              <a:rPr lang="fr-FR" dirty="0" smtClean="0"/>
              <a:t> »)</a:t>
            </a:r>
          </a:p>
          <a:p>
            <a:r>
              <a:rPr lang="fr-FR" dirty="0" smtClean="0"/>
              <a:t>Non influencée par la masse musculaire</a:t>
            </a:r>
          </a:p>
          <a:p>
            <a:r>
              <a:rPr lang="fr-FR" dirty="0" smtClean="0"/>
              <a:t>Librement filtrée au niveau glomérulaire</a:t>
            </a:r>
          </a:p>
          <a:p>
            <a:r>
              <a:rPr lang="fr-FR" dirty="0" smtClean="0"/>
              <a:t>Totalement réabsorbée et catabolisée au niveau tubulaire</a:t>
            </a:r>
          </a:p>
          <a:p>
            <a:r>
              <a:rPr lang="fr-FR" dirty="0" smtClean="0"/>
              <a:t>Mesure standardisée (ERM-DA471/IFCC)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79176" y="5903893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i="1" dirty="0" err="1" smtClean="0"/>
              <a:t>Séronie</a:t>
            </a:r>
            <a:r>
              <a:rPr lang="fr-FR" sz="1400" i="1" dirty="0" smtClean="0"/>
              <a:t>-Vivien S, Clin </a:t>
            </a:r>
            <a:r>
              <a:rPr lang="fr-FR" sz="1400" i="1" dirty="0" err="1" smtClean="0"/>
              <a:t>Chem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Lab</a:t>
            </a:r>
            <a:r>
              <a:rPr lang="fr-FR" sz="1400" i="1" dirty="0" smtClean="0"/>
              <a:t> Med, 2008, p1664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9292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2656"/>
            <a:ext cx="9144000" cy="40304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03008" y="4795668"/>
            <a:ext cx="666926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/>
              <a:t>47 </a:t>
            </a:r>
            <a:r>
              <a:rPr lang="fr-FR" sz="2400" b="1" dirty="0" smtClean="0"/>
              <a:t>patients</a:t>
            </a:r>
          </a:p>
          <a:p>
            <a:r>
              <a:rPr lang="fr-FR" sz="2400" b="1" dirty="0" err="1" smtClean="0"/>
              <a:t>Hémodynamiquement</a:t>
            </a:r>
            <a:r>
              <a:rPr lang="fr-FR" sz="2400" b="1" dirty="0" smtClean="0"/>
              <a:t> stable</a:t>
            </a:r>
            <a:endParaRPr lang="fr-FR" sz="2400" b="1" dirty="0"/>
          </a:p>
          <a:p>
            <a:r>
              <a:rPr lang="fr-FR" sz="2400" b="1" dirty="0" smtClean="0"/>
              <a:t>Avec </a:t>
            </a:r>
            <a:r>
              <a:rPr lang="fr-FR" sz="2400" b="1" dirty="0" err="1"/>
              <a:t>Scr</a:t>
            </a:r>
            <a:r>
              <a:rPr lang="fr-FR" sz="2400" b="1" dirty="0"/>
              <a:t> &lt;133 </a:t>
            </a:r>
            <a:r>
              <a:rPr lang="fr-FR" sz="2400" b="1" dirty="0" err="1" smtClean="0"/>
              <a:t>umol</a:t>
            </a:r>
            <a:r>
              <a:rPr lang="fr-FR" sz="2400" b="1" dirty="0" smtClean="0"/>
              <a:t>/L (1,5 mg/</a:t>
            </a:r>
            <a:r>
              <a:rPr lang="fr-FR" sz="2400" b="1" dirty="0" err="1" smtClean="0"/>
              <a:t>dL</a:t>
            </a:r>
            <a:r>
              <a:rPr lang="fr-FR" sz="2400" b="1" dirty="0" smtClean="0"/>
              <a:t>)</a:t>
            </a:r>
            <a:endParaRPr lang="fr-FR" sz="2400" b="1" dirty="0"/>
          </a:p>
          <a:p>
            <a:r>
              <a:rPr lang="fr-FR" sz="2400" b="1" dirty="0" smtClean="0"/>
              <a:t>DFG mesuré par clairance urinaire d’iohexol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7219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76672"/>
            <a:ext cx="7575252" cy="56612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36" y="6323902"/>
            <a:ext cx="3263900" cy="2159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10386" y="476673"/>
            <a:ext cx="256583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/>
              <a:t>SERUM CREATININE</a:t>
            </a:r>
          </a:p>
          <a:p>
            <a:pPr algn="ctr"/>
            <a:r>
              <a:rPr lang="fr-FR" b="1" dirty="0"/>
              <a:t>R=0.5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727756" y="2998694"/>
            <a:ext cx="242579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/>
              <a:t>SERUM CYSTATINE</a:t>
            </a:r>
          </a:p>
          <a:p>
            <a:pPr algn="ctr"/>
            <a:r>
              <a:rPr lang="fr-FR" b="1" dirty="0"/>
              <a:t>R=0.7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80" y="1408922"/>
            <a:ext cx="5298218" cy="41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58950" y="1485520"/>
            <a:ext cx="7793038" cy="4772025"/>
            <a:chOff x="544" y="930"/>
            <a:chExt cx="4652" cy="3004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544" y="930"/>
            <a:ext cx="4652" cy="3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Diagramm" r:id="rId3" imgW="4629526" imgH="2486453" progId="Excel.Chart.8">
                    <p:embed/>
                  </p:oleObj>
                </mc:Choice>
                <mc:Fallback>
                  <p:oleObj name="Diagramm" r:id="rId3" imgW="4629526" imgH="2486453" progId="Excel.Chart.8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930"/>
                          <a:ext cx="4652" cy="3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97" y="1253"/>
              <a:ext cx="11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de-DE" altLang="fr-FR" sz="1400" b="1"/>
                <a:t>Serum cystatin C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de-DE" altLang="fr-FR" sz="1400" b="1"/>
                <a:t>Serum creatinine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18" y="1192"/>
              <a:ext cx="200" cy="24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18" y="1368"/>
              <a:ext cx="200" cy="241"/>
            </a:xfrm>
            <a:prstGeom prst="rect">
              <a:avLst/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900" y="1648"/>
              <a:ext cx="0" cy="296"/>
            </a:xfrm>
            <a:prstGeom prst="line">
              <a:avLst/>
            </a:prstGeom>
            <a:noFill/>
            <a:ln w="63500">
              <a:solidFill>
                <a:srgbClr val="FF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64" y="1819"/>
              <a:ext cx="0" cy="29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685" y="1444"/>
              <a:ext cx="4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fr-FR" sz="1800" b="1">
                  <a:solidFill>
                    <a:srgbClr val="FFCCCC"/>
                  </a:solidFill>
                </a:rPr>
                <a:t>AKI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791" y="1592"/>
              <a:ext cx="5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fr-FR" sz="2000" b="1">
                  <a:solidFill>
                    <a:srgbClr val="FF0000"/>
                  </a:solidFill>
                </a:rPr>
                <a:t>AKI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33" y="1602"/>
              <a:ext cx="1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fr-FR" sz="2100" b="1"/>
                <a:t>*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52" y="1951"/>
              <a:ext cx="17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fr-FR" sz="2100" b="1"/>
                <a:t>*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80" y="2198"/>
              <a:ext cx="1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fr-FR" sz="2100" b="1"/>
                <a:t>*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10" y="1930"/>
              <a:ext cx="19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de-DE" altLang="fr-FR" sz="2100" b="1"/>
                <a:t>*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47" y="3483"/>
              <a:ext cx="34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fr-FR" sz="1600" b="1" dirty="0"/>
                <a:t>Day –3        Day –2         Day –1          Day 0          Day +1</a:t>
              </a:r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676400" y="6248401"/>
            <a:ext cx="8896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1800" i="1" dirty="0"/>
              <a:t>Herget-Rosenthal et al., </a:t>
            </a:r>
            <a:r>
              <a:rPr lang="de-DE" altLang="fr-FR" sz="1800" i="1" dirty="0" err="1"/>
              <a:t>Kidney</a:t>
            </a:r>
            <a:r>
              <a:rPr lang="de-DE" altLang="fr-FR" sz="1800" i="1" dirty="0"/>
              <a:t> </a:t>
            </a:r>
            <a:r>
              <a:rPr lang="de-DE" altLang="fr-FR" sz="1800" i="1" dirty="0" err="1"/>
              <a:t>Int</a:t>
            </a:r>
            <a:r>
              <a:rPr lang="de-DE" altLang="fr-FR" sz="1800" i="1" dirty="0"/>
              <a:t> 2004    </a:t>
            </a:r>
            <a:r>
              <a:rPr lang="de-DE" altLang="fr-FR" sz="1600" dirty="0"/>
              <a:t>85 </a:t>
            </a:r>
            <a:r>
              <a:rPr lang="de-DE" altLang="fr-FR" sz="1600" dirty="0" smtClean="0"/>
              <a:t>adultes, </a:t>
            </a:r>
            <a:r>
              <a:rPr lang="de-DE" altLang="fr-FR" sz="1600" dirty="0" err="1" smtClean="0"/>
              <a:t>general</a:t>
            </a:r>
            <a:r>
              <a:rPr lang="de-DE" altLang="fr-FR" sz="1600" dirty="0" smtClean="0"/>
              <a:t> </a:t>
            </a:r>
            <a:r>
              <a:rPr lang="de-DE" altLang="fr-FR" sz="1600" dirty="0"/>
              <a:t>ICU, S-</a:t>
            </a:r>
            <a:r>
              <a:rPr lang="de-DE" altLang="fr-FR" sz="1600" dirty="0" err="1"/>
              <a:t>creatinine</a:t>
            </a:r>
            <a:r>
              <a:rPr lang="de-DE" altLang="fr-FR" sz="1600" dirty="0"/>
              <a:t> </a:t>
            </a:r>
            <a:r>
              <a:rPr lang="de-DE" altLang="fr-FR" sz="1600" dirty="0" err="1"/>
              <a:t>rise</a:t>
            </a:r>
            <a:r>
              <a:rPr lang="de-DE" altLang="fr-FR" sz="1600" dirty="0"/>
              <a:t> &gt; 50%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676400" y="332303"/>
            <a:ext cx="7729728" cy="118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Détection plus précoce de l’IRA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455</TotalTime>
  <Words>1231</Words>
  <Application>Microsoft Office PowerPoint</Application>
  <PresentationFormat>Grand écran</PresentationFormat>
  <Paragraphs>272</Paragraphs>
  <Slides>53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Comic Sans MS</vt:lpstr>
      <vt:lpstr>Gill Sans MT</vt:lpstr>
      <vt:lpstr>Perpetua</vt:lpstr>
      <vt:lpstr>Times New Roman</vt:lpstr>
      <vt:lpstr>Wingdings 2</vt:lpstr>
      <vt:lpstr>Parcel</vt:lpstr>
      <vt:lpstr>Diagramm</vt:lpstr>
      <vt:lpstr>Mesure la fonction rénale (en situation aigue et chronique)</vt:lpstr>
      <vt:lpstr>Plan</vt:lpstr>
      <vt:lpstr>Insuffisance rénale aigue</vt:lpstr>
      <vt:lpstr>Présentation PowerPoint</vt:lpstr>
      <vt:lpstr>Créatinine sérique</vt:lpstr>
      <vt:lpstr>CYSTATINE C</vt:lpstr>
      <vt:lpstr>Présentation PowerPoint</vt:lpstr>
      <vt:lpstr>Présentation PowerPoint</vt:lpstr>
      <vt:lpstr>Présentation PowerPoint</vt:lpstr>
      <vt:lpstr>Cystatine C</vt:lpstr>
      <vt:lpstr>Quid des formules d’estimation?</vt:lpstr>
      <vt:lpstr>Statistiques</vt:lpstr>
      <vt:lpstr>Présentation PowerPoint</vt:lpstr>
      <vt:lpstr>Présentation PowerPoint</vt:lpstr>
      <vt:lpstr>DFG cinétique</vt:lpstr>
      <vt:lpstr>Présentation PowerPoint</vt:lpstr>
      <vt:lpstr>Présentation PowerPoint</vt:lpstr>
      <vt:lpstr>Conclusions</vt:lpstr>
      <vt:lpstr>MALADIE RENALE CHRONIQUE</vt:lpstr>
      <vt:lpstr>MALADIE RENALE CHRONIQUE</vt:lpstr>
      <vt:lpstr>Présentation PowerPoint</vt:lpstr>
      <vt:lpstr>MALADIE RENALE CHRONIQUE</vt:lpstr>
      <vt:lpstr>Cockcroft versus MDRD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new CKD-EPI equation</vt:lpstr>
      <vt:lpstr>Présentation PowerPoint</vt:lpstr>
      <vt:lpstr>Présentation PowerPoint</vt:lpstr>
      <vt:lpstr>CKD-EPI: discussion</vt:lpstr>
      <vt:lpstr>MDRD/CKD-EPI limitations = creatinine </vt:lpstr>
      <vt:lpstr>Autres formules…</vt:lpstr>
      <vt:lpstr>Conclusions: un double message</vt:lpstr>
      <vt:lpstr>MALADIE RENALE CHRONIQUE</vt:lpstr>
      <vt:lpstr>MDRD (CKD-EPI): Facteur de correction “ethnique”</vt:lpstr>
      <vt:lpstr>Afro-européens</vt:lpstr>
      <vt:lpstr>Resultats AFRIQUE DE l’ouest</vt:lpstr>
      <vt:lpstr>Présentation PowerPoint</vt:lpstr>
      <vt:lpstr>Conclusions: facteur ethnique</vt:lpstr>
      <vt:lpstr>Définition de la MRC (et impact sur l’épidémiologie de la MRC)</vt:lpstr>
      <vt:lpstr>Présentation PowerPoint</vt:lpstr>
      <vt:lpstr>Présentation PowerPoint</vt:lpstr>
      <vt:lpstr>Présentation PowerPoint</vt:lpstr>
      <vt:lpstr>False negatives    and false positives    by using the  arbitrary threshold of eGFR for classifying CKD3-5</vt:lpstr>
      <vt:lpstr>Epidémiologie de la MRC</vt:lpstr>
      <vt:lpstr>Présentation PowerPoint</vt:lpstr>
      <vt:lpstr>Présentation PowerPoint</vt:lpstr>
      <vt:lpstr>The price to pay…</vt:lpstr>
      <vt:lpstr>Présentation PowerPoint</vt:lpstr>
      <vt:lpstr>Présentation PowerPoint</vt:lpstr>
      <vt:lpstr>MDRD: limitations = creatinine 1) analytical limitations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measure and estimate the GFR in the year 2011?</dc:title>
  <dc:creator>PDelanaye</dc:creator>
  <cp:lastModifiedBy>PDelanaye</cp:lastModifiedBy>
  <cp:revision>34</cp:revision>
  <dcterms:created xsi:type="dcterms:W3CDTF">2017-03-06T08:32:20Z</dcterms:created>
  <dcterms:modified xsi:type="dcterms:W3CDTF">2017-03-14T06:54:55Z</dcterms:modified>
</cp:coreProperties>
</file>