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charts/chart9.xml" ContentType="application/vnd.openxmlformats-officedocument.drawingml.char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72" r:id="rId13"/>
    <p:sldId id="273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854" autoAdjust="0"/>
  </p:normalViewPr>
  <p:slideViewPr>
    <p:cSldViewPr snapToGrid="0" snapToObjects="1">
      <p:cViewPr>
        <p:scale>
          <a:sx n="100" d="100"/>
          <a:sy n="100" d="100"/>
        </p:scale>
        <p:origin x="-102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TASPM%20vsMUNIX:MUNIX%20GUSTIN%202%20SL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TASPM%20vsMUNIX:MUNIX%20GUSTIN%202%20SL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Library:Containers:com.apple.mail:Data:Library:Mail%20Downloads:782F9625-9CFA-4D25-9CA7-4EDB484B97ED:MUNIX%20WILLEMS%20NORM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Library:Containers:com.apple.mail:Data:Library:Mail%20Downloads:0DF311D8-F68F-4469-B26C-E0466DF05739:MUNIX%20JACQUEMART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oiswang:Documents:MUNIXvsMU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v>MUNE APB</c:v>
          </c:tx>
          <c:val>
            <c:numRef>
              <c:f>Feuil1!$D$26</c:f>
              <c:numCache>
                <c:formatCode>General</c:formatCode>
                <c:ptCount val="1"/>
                <c:pt idx="0">
                  <c:v>192.3333333333333</c:v>
                </c:pt>
              </c:numCache>
            </c:numRef>
          </c:val>
        </c:ser>
        <c:ser>
          <c:idx val="1"/>
          <c:order val="1"/>
          <c:tx>
            <c:v>MN</c:v>
          </c:tx>
          <c:val>
            <c:numRef>
              <c:f>Feuil1!$D$27</c:f>
              <c:numCache>
                <c:formatCode>General</c:formatCode>
                <c:ptCount val="1"/>
                <c:pt idx="0">
                  <c:v>36.23529411764705</c:v>
                </c:pt>
              </c:numCache>
            </c:numRef>
          </c:val>
        </c:ser>
        <c:ser>
          <c:idx val="2"/>
          <c:order val="2"/>
          <c:tx>
            <c:v>MUNIX APB</c:v>
          </c:tx>
          <c:val>
            <c:numRef>
              <c:f>Feuil1!$E$26</c:f>
              <c:numCache>
                <c:formatCode>General</c:formatCode>
                <c:ptCount val="1"/>
                <c:pt idx="0">
                  <c:v>184.6666666666667</c:v>
                </c:pt>
              </c:numCache>
            </c:numRef>
          </c:val>
        </c:ser>
        <c:ser>
          <c:idx val="3"/>
          <c:order val="3"/>
          <c:tx>
            <c:v>MN</c:v>
          </c:tx>
          <c:val>
            <c:numRef>
              <c:f>Feuil1!$E$27</c:f>
              <c:numCache>
                <c:formatCode>General</c:formatCode>
                <c:ptCount val="1"/>
                <c:pt idx="0">
                  <c:v>47.05882352941177</c:v>
                </c:pt>
              </c:numCache>
            </c:numRef>
          </c:val>
        </c:ser>
        <c:ser>
          <c:idx val="4"/>
          <c:order val="4"/>
          <c:tx>
            <c:v>MUNIX D</c:v>
          </c:tx>
          <c:val>
            <c:numRef>
              <c:f>Feuil1!$G$26</c:f>
              <c:numCache>
                <c:formatCode>General</c:formatCode>
                <c:ptCount val="1"/>
                <c:pt idx="0">
                  <c:v>271.0</c:v>
                </c:pt>
              </c:numCache>
            </c:numRef>
          </c:val>
        </c:ser>
        <c:ser>
          <c:idx val="5"/>
          <c:order val="5"/>
          <c:tx>
            <c:v>MN</c:v>
          </c:tx>
          <c:val>
            <c:numRef>
              <c:f>Feuil1!$G$27</c:f>
              <c:numCache>
                <c:formatCode>General</c:formatCode>
                <c:ptCount val="1"/>
                <c:pt idx="0">
                  <c:v>191.2</c:v>
                </c:pt>
              </c:numCache>
            </c:numRef>
          </c:val>
        </c:ser>
        <c:ser>
          <c:idx val="6"/>
          <c:order val="6"/>
          <c:tx>
            <c:v>MUNIX ADM</c:v>
          </c:tx>
          <c:val>
            <c:numRef>
              <c:f>Feuil1!$I$26</c:f>
              <c:numCache>
                <c:formatCode>General</c:formatCode>
                <c:ptCount val="1"/>
                <c:pt idx="0">
                  <c:v>103.4</c:v>
                </c:pt>
              </c:numCache>
            </c:numRef>
          </c:val>
        </c:ser>
        <c:ser>
          <c:idx val="7"/>
          <c:order val="7"/>
          <c:tx>
            <c:v>MN</c:v>
          </c:tx>
          <c:val>
            <c:numRef>
              <c:f>Feuil1!$I$27</c:f>
              <c:numCache>
                <c:formatCode>General</c:formatCode>
                <c:ptCount val="1"/>
                <c:pt idx="0">
                  <c:v>74.9</c:v>
                </c:pt>
              </c:numCache>
            </c:numRef>
          </c:val>
        </c:ser>
        <c:ser>
          <c:idx val="8"/>
          <c:order val="8"/>
          <c:tx>
            <c:v>MUNIX TA</c:v>
          </c:tx>
          <c:val>
            <c:numRef>
              <c:f>Feuil1!$K$26</c:f>
              <c:numCache>
                <c:formatCode>General</c:formatCode>
                <c:ptCount val="1"/>
                <c:pt idx="0">
                  <c:v>152.4</c:v>
                </c:pt>
              </c:numCache>
            </c:numRef>
          </c:val>
        </c:ser>
        <c:ser>
          <c:idx val="9"/>
          <c:order val="9"/>
          <c:tx>
            <c:v>MN</c:v>
          </c:tx>
          <c:val>
            <c:numRef>
              <c:f>Feuil1!$K$27</c:f>
              <c:numCache>
                <c:formatCode>General</c:formatCode>
                <c:ptCount val="1"/>
                <c:pt idx="0">
                  <c:v>80.4</c:v>
                </c:pt>
              </c:numCache>
            </c:numRef>
          </c:val>
        </c:ser>
        <c:shape val="box"/>
        <c:axId val="714549832"/>
        <c:axId val="714552856"/>
        <c:axId val="0"/>
      </c:bar3DChart>
      <c:catAx>
        <c:axId val="714549832"/>
        <c:scaling>
          <c:orientation val="minMax"/>
        </c:scaling>
        <c:delete val="1"/>
        <c:axPos val="b"/>
        <c:tickLblPos val="nextTo"/>
        <c:crossAx val="714552856"/>
        <c:crosses val="autoZero"/>
        <c:auto val="1"/>
        <c:lblAlgn val="ctr"/>
        <c:lblOffset val="100"/>
      </c:catAx>
      <c:valAx>
        <c:axId val="714552856"/>
        <c:scaling>
          <c:orientation val="minMax"/>
        </c:scaling>
        <c:axPos val="l"/>
        <c:majorGridlines/>
        <c:numFmt formatCode="General" sourceLinked="1"/>
        <c:tickLblPos val="nextTo"/>
        <c:crossAx val="7145498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autoTitleDeleted val="1"/>
    <c:plotArea>
      <c:layout>
        <c:manualLayout>
          <c:layoutTarget val="inner"/>
          <c:xMode val="edge"/>
          <c:yMode val="edge"/>
          <c:x val="0.0948276610494109"/>
          <c:y val="0.176245375588721"/>
          <c:w val="0.543103876919353"/>
          <c:h val="0.681992975104181"/>
        </c:manualLayout>
      </c:layout>
      <c:scatterChart>
        <c:scatterStyle val="lineMarker"/>
        <c:ser>
          <c:idx val="0"/>
          <c:order val="0"/>
          <c:tx>
            <c:strRef>
              <c:f>'MUNIX ADM Dr'!$I$5:$I$10</c:f>
              <c:strCache>
                <c:ptCount val="1"/>
                <c:pt idx="0">
                  <c:v>18,69 12,22 7,86 6,08 8,82 40,18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power"/>
            <c:dispRSqr val="1"/>
            <c:dispEq val="1"/>
            <c:trendlineLbl>
              <c:layout>
                <c:manualLayout>
                  <c:x val="-0.00125560005430356"/>
                  <c:y val="-0.699617763296829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de-CH" sz="1600" b="1"/>
                  </a:pPr>
                  <a:endParaRPr lang="fr-FR"/>
                </a:p>
              </c:txPr>
            </c:trendlineLbl>
          </c:trendline>
          <c:xVal>
            <c:numRef>
              <c:f>'MUNIX ADM Dr'!$F$5:$F$14</c:f>
              <c:numCache>
                <c:formatCode>General</c:formatCode>
                <c:ptCount val="10"/>
                <c:pt idx="0">
                  <c:v>21.77</c:v>
                </c:pt>
                <c:pt idx="1">
                  <c:v>49.85</c:v>
                </c:pt>
                <c:pt idx="2">
                  <c:v>77.71</c:v>
                </c:pt>
                <c:pt idx="3">
                  <c:v>92.6</c:v>
                </c:pt>
                <c:pt idx="4">
                  <c:v>64.42</c:v>
                </c:pt>
                <c:pt idx="5">
                  <c:v>12.42</c:v>
                </c:pt>
                <c:pt idx="6">
                  <c:v>29.04</c:v>
                </c:pt>
                <c:pt idx="7">
                  <c:v>57.21</c:v>
                </c:pt>
                <c:pt idx="8">
                  <c:v>81.52</c:v>
                </c:pt>
                <c:pt idx="9">
                  <c:v>74.85</c:v>
                </c:pt>
              </c:numCache>
            </c:numRef>
          </c:xVal>
          <c:yVal>
            <c:numRef>
              <c:f>'MUNIX ADM Dr'!$I$5:$I$14</c:f>
              <c:numCache>
                <c:formatCode>0.00</c:formatCode>
                <c:ptCount val="10"/>
                <c:pt idx="0">
                  <c:v>18.69023129415076</c:v>
                </c:pt>
                <c:pt idx="1">
                  <c:v>12.22002582744792</c:v>
                </c:pt>
                <c:pt idx="2">
                  <c:v>7.862939373656546</c:v>
                </c:pt>
                <c:pt idx="3">
                  <c:v>6.075123765913566</c:v>
                </c:pt>
                <c:pt idx="4">
                  <c:v>8.8194149933843</c:v>
                </c:pt>
                <c:pt idx="5">
                  <c:v>40.18036265396325</c:v>
                </c:pt>
                <c:pt idx="6">
                  <c:v>18.93237822392403</c:v>
                </c:pt>
                <c:pt idx="7">
                  <c:v>9.01753625885916</c:v>
                </c:pt>
                <c:pt idx="8">
                  <c:v>7.522451250888655</c:v>
                </c:pt>
                <c:pt idx="9">
                  <c:v>8.524940066279643</c:v>
                </c:pt>
              </c:numCache>
            </c:numRef>
          </c:yVal>
        </c:ser>
        <c:axId val="716085752"/>
        <c:axId val="716099752"/>
      </c:scatterChart>
      <c:valAx>
        <c:axId val="7160857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16099752"/>
        <c:crosses val="autoZero"/>
        <c:crossBetween val="midCat"/>
      </c:valAx>
      <c:valAx>
        <c:axId val="716099752"/>
        <c:scaling>
          <c:orientation val="minMax"/>
          <c:max val="6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de-CH"/>
            </a:pPr>
            <a:endParaRPr lang="fr-FR"/>
          </a:p>
        </c:txPr>
        <c:crossAx val="716085752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>
        <c:manualLayout>
          <c:layoutTarget val="inner"/>
          <c:xMode val="edge"/>
          <c:yMode val="edge"/>
          <c:x val="0.0796296656311784"/>
          <c:y val="0.183908218005622"/>
          <c:w val="0.572222480931026"/>
          <c:h val="0.689655817521082"/>
        </c:manualLayout>
      </c:layout>
      <c:scatterChart>
        <c:scatterStyle val="lineMarker"/>
        <c:ser>
          <c:idx val="0"/>
          <c:order val="0"/>
          <c:tx>
            <c:strRef>
              <c:f>'ADM bis'!$I$5:$I$14</c:f>
              <c:strCache>
                <c:ptCount val="1"/>
                <c:pt idx="0">
                  <c:v>12,22 7,86 6,07 8,83 40,20 18,94 8,97 7,52 8,53 50,14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power"/>
            <c:dispRSqr val="1"/>
            <c:dispEq val="1"/>
            <c:trendlineLbl>
              <c:layout>
                <c:manualLayout>
                  <c:x val="-0.0357683953298941"/>
                  <c:y val="-0.714943433794913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lang="de-CH" sz="1600" b="1"/>
                  </a:pPr>
                  <a:endParaRPr lang="fr-FR"/>
                </a:p>
              </c:txPr>
            </c:trendlineLbl>
          </c:trendline>
          <c:xVal>
            <c:numRef>
              <c:f>'ADM bis'!$F$5:$F$14</c:f>
              <c:numCache>
                <c:formatCode>General</c:formatCode>
                <c:ptCount val="10"/>
                <c:pt idx="0">
                  <c:v>49.86</c:v>
                </c:pt>
                <c:pt idx="1">
                  <c:v>77.72</c:v>
                </c:pt>
                <c:pt idx="2">
                  <c:v>92.97</c:v>
                </c:pt>
                <c:pt idx="3">
                  <c:v>64.55</c:v>
                </c:pt>
                <c:pt idx="4">
                  <c:v>12.43</c:v>
                </c:pt>
                <c:pt idx="5">
                  <c:v>29.11</c:v>
                </c:pt>
                <c:pt idx="6">
                  <c:v>57.55</c:v>
                </c:pt>
                <c:pt idx="7">
                  <c:v>81.56</c:v>
                </c:pt>
                <c:pt idx="8">
                  <c:v>74.86</c:v>
                </c:pt>
                <c:pt idx="9">
                  <c:v>11.98</c:v>
                </c:pt>
              </c:numCache>
            </c:numRef>
          </c:xVal>
          <c:yVal>
            <c:numRef>
              <c:f>'ADM bis'!$I$5:$I$14</c:f>
              <c:numCache>
                <c:formatCode>0.00</c:formatCode>
                <c:ptCount val="10"/>
                <c:pt idx="0">
                  <c:v>12.22247718669114</c:v>
                </c:pt>
                <c:pt idx="1">
                  <c:v>7.863951204743108</c:v>
                </c:pt>
                <c:pt idx="2">
                  <c:v>6.067243852183047</c:v>
                </c:pt>
                <c:pt idx="3">
                  <c:v>8.82595025504206</c:v>
                </c:pt>
                <c:pt idx="4">
                  <c:v>40.20463184734349</c:v>
                </c:pt>
                <c:pt idx="5">
                  <c:v>18.93582371050064</c:v>
                </c:pt>
                <c:pt idx="6">
                  <c:v>8.970093278414624</c:v>
                </c:pt>
                <c:pt idx="7">
                  <c:v>7.523985239852397</c:v>
                </c:pt>
                <c:pt idx="8">
                  <c:v>8.526079002828245</c:v>
                </c:pt>
                <c:pt idx="9">
                  <c:v>50.14205922293292</c:v>
                </c:pt>
              </c:numCache>
            </c:numRef>
          </c:yVal>
        </c:ser>
        <c:axId val="715996280"/>
        <c:axId val="716015416"/>
      </c:scatterChart>
      <c:valAx>
        <c:axId val="7159962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16015416"/>
        <c:crosses val="autoZero"/>
        <c:crossBetween val="midCat"/>
      </c:valAx>
      <c:valAx>
        <c:axId val="716015416"/>
        <c:scaling>
          <c:orientation val="minMax"/>
          <c:max val="6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de-CH"/>
            </a:pPr>
            <a:endParaRPr lang="fr-FR"/>
          </a:p>
        </c:txPr>
        <c:crossAx val="71599628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987478127734033"/>
          <c:y val="0.0740740740740741"/>
          <c:w val="0.830307742782152"/>
          <c:h val="0.79964895013123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power"/>
            <c:dispRSqr val="1"/>
            <c:dispEq val="1"/>
            <c:trendlineLbl>
              <c:layout>
                <c:manualLayout>
                  <c:x val="-0.257470034995626"/>
                  <c:y val="-0.018518518518518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 b="1"/>
                  </a:pPr>
                  <a:endParaRPr lang="fr-FR"/>
                </a:p>
              </c:txPr>
            </c:trendlineLbl>
          </c:trendline>
          <c:xVal>
            <c:numRef>
              <c:f>Feuil1!$A$32:$A$54</c:f>
              <c:numCache>
                <c:formatCode>General</c:formatCode>
                <c:ptCount val="23"/>
                <c:pt idx="0">
                  <c:v>25.0</c:v>
                </c:pt>
                <c:pt idx="1">
                  <c:v>12.0</c:v>
                </c:pt>
                <c:pt idx="2">
                  <c:v>12.0</c:v>
                </c:pt>
                <c:pt idx="3">
                  <c:v>135.0</c:v>
                </c:pt>
                <c:pt idx="4">
                  <c:v>80.0</c:v>
                </c:pt>
                <c:pt idx="5">
                  <c:v>61.0</c:v>
                </c:pt>
                <c:pt idx="6">
                  <c:v>36.0</c:v>
                </c:pt>
                <c:pt idx="7">
                  <c:v>27.0</c:v>
                </c:pt>
                <c:pt idx="8">
                  <c:v>266.0</c:v>
                </c:pt>
                <c:pt idx="9">
                  <c:v>206.0</c:v>
                </c:pt>
                <c:pt idx="10">
                  <c:v>87.0</c:v>
                </c:pt>
                <c:pt idx="11">
                  <c:v>147.0</c:v>
                </c:pt>
                <c:pt idx="12">
                  <c:v>36.0</c:v>
                </c:pt>
                <c:pt idx="13">
                  <c:v>3.0</c:v>
                </c:pt>
                <c:pt idx="15">
                  <c:v>4.0</c:v>
                </c:pt>
                <c:pt idx="16">
                  <c:v>33.0</c:v>
                </c:pt>
                <c:pt idx="17">
                  <c:v>32.0</c:v>
                </c:pt>
                <c:pt idx="18">
                  <c:v>313.0</c:v>
                </c:pt>
                <c:pt idx="19">
                  <c:v>35.0</c:v>
                </c:pt>
                <c:pt idx="20">
                  <c:v>137.0</c:v>
                </c:pt>
                <c:pt idx="21">
                  <c:v>61.0</c:v>
                </c:pt>
                <c:pt idx="22">
                  <c:v>22.0</c:v>
                </c:pt>
              </c:numCache>
            </c:numRef>
          </c:xVal>
          <c:yVal>
            <c:numRef>
              <c:f>Feuil1!$B$32:$B$54</c:f>
              <c:numCache>
                <c:formatCode>General</c:formatCode>
                <c:ptCount val="23"/>
                <c:pt idx="0">
                  <c:v>50.0</c:v>
                </c:pt>
                <c:pt idx="1">
                  <c:v>40.0</c:v>
                </c:pt>
                <c:pt idx="2">
                  <c:v>37.0</c:v>
                </c:pt>
                <c:pt idx="3">
                  <c:v>222.0</c:v>
                </c:pt>
                <c:pt idx="4">
                  <c:v>86.0</c:v>
                </c:pt>
                <c:pt idx="5">
                  <c:v>94.0</c:v>
                </c:pt>
                <c:pt idx="6">
                  <c:v>52.0</c:v>
                </c:pt>
                <c:pt idx="7">
                  <c:v>35.0</c:v>
                </c:pt>
                <c:pt idx="8">
                  <c:v>246.0</c:v>
                </c:pt>
                <c:pt idx="9">
                  <c:v>209.0</c:v>
                </c:pt>
                <c:pt idx="10">
                  <c:v>124.0</c:v>
                </c:pt>
                <c:pt idx="11">
                  <c:v>150.0</c:v>
                </c:pt>
                <c:pt idx="12">
                  <c:v>12.0</c:v>
                </c:pt>
                <c:pt idx="13">
                  <c:v>7.0</c:v>
                </c:pt>
                <c:pt idx="15">
                  <c:v>2.0</c:v>
                </c:pt>
                <c:pt idx="16">
                  <c:v>40.0</c:v>
                </c:pt>
                <c:pt idx="17">
                  <c:v>63.0</c:v>
                </c:pt>
                <c:pt idx="18">
                  <c:v>157.0</c:v>
                </c:pt>
                <c:pt idx="19">
                  <c:v>55.0</c:v>
                </c:pt>
                <c:pt idx="20">
                  <c:v>87.0</c:v>
                </c:pt>
                <c:pt idx="21">
                  <c:v>94.0</c:v>
                </c:pt>
                <c:pt idx="22">
                  <c:v>46.0</c:v>
                </c:pt>
              </c:numCache>
            </c:numRef>
          </c:yVal>
        </c:ser>
        <c:axId val="714452872"/>
        <c:axId val="714459032"/>
      </c:scatterChart>
      <c:valAx>
        <c:axId val="714452872"/>
        <c:scaling>
          <c:logBase val="10.0"/>
          <c:orientation val="minMax"/>
        </c:scaling>
        <c:axPos val="b"/>
        <c:numFmt formatCode="General" sourceLinked="1"/>
        <c:tickLblPos val="nextTo"/>
        <c:crossAx val="714459032"/>
        <c:crosses val="autoZero"/>
        <c:crossBetween val="midCat"/>
      </c:valAx>
      <c:valAx>
        <c:axId val="714459032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714452872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0987478127734033"/>
          <c:y val="0.0740740740740741"/>
          <c:w val="0.830307742782152"/>
          <c:h val="0.799648950131234"/>
        </c:manualLayout>
      </c:layout>
      <c:scatterChart>
        <c:scatterStyle val="lineMarker"/>
        <c:axId val="714478104"/>
        <c:axId val="714445768"/>
      </c:scatterChart>
      <c:valAx>
        <c:axId val="714478104"/>
        <c:scaling>
          <c:logBase val="10.0"/>
          <c:orientation val="minMax"/>
        </c:scaling>
        <c:axPos val="b"/>
        <c:numFmt formatCode="General" sourceLinked="1"/>
        <c:tickLblPos val="nextTo"/>
        <c:crossAx val="714445768"/>
        <c:crosses val="autoZero"/>
        <c:crossBetween val="midCat"/>
      </c:valAx>
      <c:valAx>
        <c:axId val="714445768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71447810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"MUNE APB</c:v>
          </c:tx>
          <c:marker>
            <c:spPr>
              <a:solidFill>
                <a:schemeClr val="accent1"/>
              </a:solidFill>
            </c:spPr>
          </c:marker>
          <c:cat>
            <c:numRef>
              <c:f>Feuil1!$C$6:$C$8</c:f>
              <c:numCache>
                <c:formatCode>d/mm/yy</c:formatCode>
                <c:ptCount val="3"/>
                <c:pt idx="0">
                  <c:v>41097.0</c:v>
                </c:pt>
                <c:pt idx="1">
                  <c:v>41174.0</c:v>
                </c:pt>
                <c:pt idx="2">
                  <c:v>41286.0</c:v>
                </c:pt>
              </c:numCache>
            </c:numRef>
          </c:cat>
          <c:val>
            <c:numRef>
              <c:f>Feuil1!$D$6:$D$8</c:f>
              <c:numCache>
                <c:formatCode>General</c:formatCode>
                <c:ptCount val="3"/>
                <c:pt idx="0">
                  <c:v>61.0</c:v>
                </c:pt>
                <c:pt idx="1">
                  <c:v>36.0</c:v>
                </c:pt>
                <c:pt idx="2">
                  <c:v>27.0</c:v>
                </c:pt>
              </c:numCache>
            </c:numRef>
          </c:val>
        </c:ser>
        <c:ser>
          <c:idx val="1"/>
          <c:order val="1"/>
          <c:tx>
            <c:v>MUNIX APB</c:v>
          </c:tx>
          <c:marker>
            <c:spPr>
              <a:solidFill>
                <a:schemeClr val="accent1"/>
              </a:solidFill>
            </c:spPr>
          </c:marker>
          <c:cat>
            <c:numRef>
              <c:f>Feuil1!$C$6:$C$8</c:f>
              <c:numCache>
                <c:formatCode>d/mm/yy</c:formatCode>
                <c:ptCount val="3"/>
                <c:pt idx="0">
                  <c:v>41097.0</c:v>
                </c:pt>
                <c:pt idx="1">
                  <c:v>41174.0</c:v>
                </c:pt>
                <c:pt idx="2">
                  <c:v>41286.0</c:v>
                </c:pt>
              </c:numCache>
            </c:numRef>
          </c:cat>
          <c:val>
            <c:numRef>
              <c:f>Feuil1!$E$6:$E$8</c:f>
              <c:numCache>
                <c:formatCode>General</c:formatCode>
                <c:ptCount val="3"/>
                <c:pt idx="0">
                  <c:v>94.0</c:v>
                </c:pt>
                <c:pt idx="1">
                  <c:v>52.0</c:v>
                </c:pt>
                <c:pt idx="2">
                  <c:v>35.0</c:v>
                </c:pt>
              </c:numCache>
            </c:numRef>
          </c:val>
        </c:ser>
        <c:marker val="1"/>
        <c:axId val="714592408"/>
        <c:axId val="714596776"/>
      </c:lineChart>
      <c:dateAx>
        <c:axId val="714592408"/>
        <c:scaling>
          <c:orientation val="minMax"/>
          <c:max val="41305.0"/>
          <c:min val="40939.0"/>
        </c:scaling>
        <c:axPos val="b"/>
        <c:numFmt formatCode="d/mm/yy" sourceLinked="1"/>
        <c:tickLblPos val="nextTo"/>
        <c:crossAx val="714596776"/>
        <c:crosses val="autoZero"/>
        <c:auto val="1"/>
        <c:lblOffset val="100"/>
      </c:dateAx>
      <c:valAx>
        <c:axId val="714596776"/>
        <c:scaling>
          <c:orientation val="minMax"/>
        </c:scaling>
        <c:axPos val="l"/>
        <c:majorGridlines/>
        <c:numFmt formatCode="General" sourceLinked="1"/>
        <c:tickLblPos val="nextTo"/>
        <c:crossAx val="7145924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"MUNE APB</c:v>
          </c:tx>
          <c:marker>
            <c:spPr>
              <a:solidFill>
                <a:schemeClr val="accent1"/>
              </a:solidFill>
            </c:spPr>
          </c:marker>
          <c:cat>
            <c:numRef>
              <c:f>Feuil1!$C$13:$C$15</c:f>
              <c:numCache>
                <c:formatCode>d/mm/yy</c:formatCode>
                <c:ptCount val="3"/>
                <c:pt idx="0">
                  <c:v>40946.0</c:v>
                </c:pt>
                <c:pt idx="1">
                  <c:v>41060.0</c:v>
                </c:pt>
                <c:pt idx="2">
                  <c:v>41184.0</c:v>
                </c:pt>
              </c:numCache>
            </c:numRef>
          </c:cat>
          <c:val>
            <c:numRef>
              <c:f>Feuil1!$D$13:$D$15</c:f>
              <c:numCache>
                <c:formatCode>General</c:formatCode>
                <c:ptCount val="3"/>
                <c:pt idx="0">
                  <c:v>36.0</c:v>
                </c:pt>
                <c:pt idx="1">
                  <c:v>3.0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tx>
            <c:v>MUNIX APB</c:v>
          </c:tx>
          <c:marker>
            <c:spPr>
              <a:solidFill>
                <a:schemeClr val="accent1"/>
              </a:solidFill>
            </c:spPr>
          </c:marker>
          <c:cat>
            <c:numRef>
              <c:f>Feuil1!$C$13:$C$15</c:f>
              <c:numCache>
                <c:formatCode>d/mm/yy</c:formatCode>
                <c:ptCount val="3"/>
                <c:pt idx="0">
                  <c:v>40946.0</c:v>
                </c:pt>
                <c:pt idx="1">
                  <c:v>41060.0</c:v>
                </c:pt>
                <c:pt idx="2">
                  <c:v>41184.0</c:v>
                </c:pt>
              </c:numCache>
            </c:numRef>
          </c:cat>
          <c:val>
            <c:numRef>
              <c:f>Feuil1!$E$13:$E$15</c:f>
              <c:numCache>
                <c:formatCode>General</c:formatCode>
                <c:ptCount val="3"/>
                <c:pt idx="0">
                  <c:v>12.0</c:v>
                </c:pt>
                <c:pt idx="1">
                  <c:v>7.0</c:v>
                </c:pt>
                <c:pt idx="2">
                  <c:v>0.0</c:v>
                </c:pt>
              </c:numCache>
            </c:numRef>
          </c:val>
        </c:ser>
        <c:marker val="1"/>
        <c:axId val="714619336"/>
        <c:axId val="714623736"/>
      </c:lineChart>
      <c:dateAx>
        <c:axId val="714619336"/>
        <c:scaling>
          <c:orientation val="minMax"/>
          <c:max val="41305.0"/>
        </c:scaling>
        <c:axPos val="b"/>
        <c:numFmt formatCode="d/mm/yy" sourceLinked="1"/>
        <c:tickLblPos val="nextTo"/>
        <c:crossAx val="714623736"/>
        <c:crosses val="autoZero"/>
        <c:auto val="1"/>
        <c:lblOffset val="100"/>
      </c:dateAx>
      <c:valAx>
        <c:axId val="714623736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7146193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/>
      <c:lineChart>
        <c:grouping val="standard"/>
        <c:ser>
          <c:idx val="0"/>
          <c:order val="0"/>
          <c:tx>
            <c:v>"MUNE APB</c:v>
          </c:tx>
          <c:marker>
            <c:spPr>
              <a:solidFill>
                <a:schemeClr val="accent1"/>
              </a:solidFill>
            </c:spPr>
          </c:marker>
          <c:cat>
            <c:numRef>
              <c:f>Feuil1!$C$2:$C$3</c:f>
              <c:numCache>
                <c:formatCode>d/mm/yy</c:formatCode>
                <c:ptCount val="2"/>
                <c:pt idx="0">
                  <c:v>41220.0</c:v>
                </c:pt>
                <c:pt idx="1">
                  <c:v>41311.0</c:v>
                </c:pt>
              </c:numCache>
            </c:numRef>
          </c:cat>
          <c:val>
            <c:numRef>
              <c:f>Feuil1!$D$2:$D$3</c:f>
              <c:numCache>
                <c:formatCode>General</c:formatCode>
                <c:ptCount val="2"/>
                <c:pt idx="0">
                  <c:v>25.0</c:v>
                </c:pt>
                <c:pt idx="1">
                  <c:v>12.0</c:v>
                </c:pt>
              </c:numCache>
            </c:numRef>
          </c:val>
        </c:ser>
        <c:ser>
          <c:idx val="1"/>
          <c:order val="1"/>
          <c:tx>
            <c:v>MUNIX APB</c:v>
          </c:tx>
          <c:marker>
            <c:spPr>
              <a:solidFill>
                <a:schemeClr val="accent1"/>
              </a:solidFill>
            </c:spPr>
          </c:marker>
          <c:cat>
            <c:numRef>
              <c:f>Feuil1!$C$2:$C$3</c:f>
              <c:numCache>
                <c:formatCode>d/mm/yy</c:formatCode>
                <c:ptCount val="2"/>
                <c:pt idx="0">
                  <c:v>41220.0</c:v>
                </c:pt>
                <c:pt idx="1">
                  <c:v>41311.0</c:v>
                </c:pt>
              </c:numCache>
            </c:numRef>
          </c:cat>
          <c:val>
            <c:numRef>
              <c:f>Feuil1!$E$2:$E$3</c:f>
              <c:numCache>
                <c:formatCode>General</c:formatCode>
                <c:ptCount val="2"/>
                <c:pt idx="0">
                  <c:v>50.0</c:v>
                </c:pt>
                <c:pt idx="1">
                  <c:v>40.0</c:v>
                </c:pt>
              </c:numCache>
            </c:numRef>
          </c:val>
        </c:ser>
        <c:marker val="1"/>
        <c:axId val="714645480"/>
        <c:axId val="714649784"/>
      </c:lineChart>
      <c:dateAx>
        <c:axId val="714645480"/>
        <c:scaling>
          <c:orientation val="minMax"/>
          <c:min val="40939.0"/>
        </c:scaling>
        <c:axPos val="b"/>
        <c:numFmt formatCode="d/mm/yy" sourceLinked="1"/>
        <c:tickLblPos val="nextTo"/>
        <c:crossAx val="714649784"/>
        <c:crosses val="autoZero"/>
        <c:auto val="1"/>
        <c:lblOffset val="100"/>
      </c:dateAx>
      <c:valAx>
        <c:axId val="714649784"/>
        <c:scaling>
          <c:orientation val="minMax"/>
          <c:max val="100.0"/>
        </c:scaling>
        <c:axPos val="l"/>
        <c:majorGridlines/>
        <c:numFmt formatCode="General" sourceLinked="1"/>
        <c:tickLblPos val="nextTo"/>
        <c:crossAx val="7146454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autoTitleDeleted val="1"/>
    <c:plotArea>
      <c:layout>
        <c:manualLayout>
          <c:layoutTarget val="inner"/>
          <c:xMode val="edge"/>
          <c:yMode val="edge"/>
          <c:x val="0.0948276610494109"/>
          <c:y val="0.176245375588721"/>
          <c:w val="0.543103876919353"/>
          <c:h val="0.681992975104181"/>
        </c:manualLayout>
      </c:layout>
      <c:scatterChart>
        <c:scatterStyle val="lineMarker"/>
        <c:ser>
          <c:idx val="0"/>
          <c:order val="0"/>
          <c:tx>
            <c:strRef>
              <c:f>'MUNIX ADM dr'!$I$5:$I$10</c:f>
              <c:strCache>
                <c:ptCount val="1"/>
                <c:pt idx="0">
                  <c:v>69,48 33,36 13,85 7,99 6,82 44,37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power"/>
            <c:dispRSqr val="1"/>
            <c:dispEq val="1"/>
            <c:trendlineLbl>
              <c:layout>
                <c:manualLayout>
                  <c:x val="0.0127443660059733"/>
                  <c:y val="-0.699617763296829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</c:trendlineLbl>
          </c:trendline>
          <c:xVal>
            <c:numRef>
              <c:f>'MUNIX ADM dr'!$F$5:$F$14</c:f>
              <c:numCache>
                <c:formatCode>General</c:formatCode>
                <c:ptCount val="10"/>
                <c:pt idx="0">
                  <c:v>16.52</c:v>
                </c:pt>
                <c:pt idx="1">
                  <c:v>33.5</c:v>
                </c:pt>
                <c:pt idx="2">
                  <c:v>96.6</c:v>
                </c:pt>
                <c:pt idx="3">
                  <c:v>174.1</c:v>
                </c:pt>
                <c:pt idx="4">
                  <c:v>222.4</c:v>
                </c:pt>
                <c:pt idx="5">
                  <c:v>27.6</c:v>
                </c:pt>
                <c:pt idx="6">
                  <c:v>55.02</c:v>
                </c:pt>
                <c:pt idx="7">
                  <c:v>114.0</c:v>
                </c:pt>
                <c:pt idx="8">
                  <c:v>269.6</c:v>
                </c:pt>
                <c:pt idx="9">
                  <c:v>287.3</c:v>
                </c:pt>
              </c:numCache>
            </c:numRef>
          </c:xVal>
          <c:yVal>
            <c:numRef>
              <c:f>'MUNIX ADM dr'!$I$5:$I$14</c:f>
              <c:numCache>
                <c:formatCode>0.00</c:formatCode>
                <c:ptCount val="10"/>
                <c:pt idx="0">
                  <c:v>69.4797109741635</c:v>
                </c:pt>
                <c:pt idx="1">
                  <c:v>33.35917296826933</c:v>
                </c:pt>
                <c:pt idx="2">
                  <c:v>13.85078476120608</c:v>
                </c:pt>
                <c:pt idx="3">
                  <c:v>7.985191980081247</c:v>
                </c:pt>
                <c:pt idx="4">
                  <c:v>6.819162012377892</c:v>
                </c:pt>
                <c:pt idx="5">
                  <c:v>44.3665002186882</c:v>
                </c:pt>
                <c:pt idx="6">
                  <c:v>23.39414690762834</c:v>
                </c:pt>
                <c:pt idx="7">
                  <c:v>12.76944589418125</c:v>
                </c:pt>
                <c:pt idx="8">
                  <c:v>4.89975255187124</c:v>
                </c:pt>
                <c:pt idx="9">
                  <c:v>5.153765513456527</c:v>
                </c:pt>
              </c:numCache>
            </c:numRef>
          </c:yVal>
        </c:ser>
        <c:axId val="714195176"/>
        <c:axId val="714182216"/>
      </c:scatterChart>
      <c:valAx>
        <c:axId val="714195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14182216"/>
        <c:crosses val="autoZero"/>
        <c:crossBetween val="midCat"/>
      </c:valAx>
      <c:valAx>
        <c:axId val="7141822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14195176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>
        <c:manualLayout>
          <c:layoutTarget val="inner"/>
          <c:xMode val="edge"/>
          <c:yMode val="edge"/>
          <c:x val="0.0689655716722988"/>
          <c:y val="0.183908218005622"/>
          <c:w val="0.603448752132615"/>
          <c:h val="0.689655817521082"/>
        </c:manualLayout>
      </c:layout>
      <c:scatterChart>
        <c:scatterStyle val="lineMarker"/>
        <c:ser>
          <c:idx val="0"/>
          <c:order val="0"/>
          <c:tx>
            <c:strRef>
              <c:f>'MUNIX TA Dr'!$I$5</c:f>
              <c:strCache>
                <c:ptCount val="1"/>
                <c:pt idx="0">
                  <c:v>3,06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power"/>
            <c:dispRSqr val="1"/>
            <c:dispEq val="1"/>
            <c:trendlineLbl>
              <c:layout>
                <c:manualLayout>
                  <c:x val="0.018758484930763"/>
                  <c:y val="-0.459354994418801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</c:trendlineLbl>
          </c:trendline>
          <c:xVal>
            <c:numRef>
              <c:f>'MUNIX TA Dr'!$F$5:$F$14</c:f>
              <c:numCache>
                <c:formatCode>General</c:formatCode>
                <c:ptCount val="10"/>
                <c:pt idx="0">
                  <c:v>29.09</c:v>
                </c:pt>
                <c:pt idx="1">
                  <c:v>16.87</c:v>
                </c:pt>
                <c:pt idx="2">
                  <c:v>34.86</c:v>
                </c:pt>
                <c:pt idx="3">
                  <c:v>18.55</c:v>
                </c:pt>
                <c:pt idx="4">
                  <c:v>24.38</c:v>
                </c:pt>
                <c:pt idx="5">
                  <c:v>16.42</c:v>
                </c:pt>
                <c:pt idx="6">
                  <c:v>20.91</c:v>
                </c:pt>
                <c:pt idx="7">
                  <c:v>20.84</c:v>
                </c:pt>
                <c:pt idx="8">
                  <c:v>27.32</c:v>
                </c:pt>
                <c:pt idx="9">
                  <c:v>24.22</c:v>
                </c:pt>
              </c:numCache>
            </c:numRef>
          </c:xVal>
          <c:yVal>
            <c:numRef>
              <c:f>'MUNIX TA Dr'!$I$5:$I$14</c:f>
              <c:numCache>
                <c:formatCode>0.00</c:formatCode>
                <c:ptCount val="10"/>
                <c:pt idx="0">
                  <c:v>3.06</c:v>
                </c:pt>
                <c:pt idx="1">
                  <c:v>3.07</c:v>
                </c:pt>
                <c:pt idx="2">
                  <c:v>2.72</c:v>
                </c:pt>
                <c:pt idx="3">
                  <c:v>4.119999999999999</c:v>
                </c:pt>
                <c:pt idx="4">
                  <c:v>4.17</c:v>
                </c:pt>
                <c:pt idx="5">
                  <c:v>4.42</c:v>
                </c:pt>
                <c:pt idx="6">
                  <c:v>4.8</c:v>
                </c:pt>
                <c:pt idx="7">
                  <c:v>4.52</c:v>
                </c:pt>
                <c:pt idx="8">
                  <c:v>2.72</c:v>
                </c:pt>
                <c:pt idx="9">
                  <c:v>3.54</c:v>
                </c:pt>
              </c:numCache>
            </c:numRef>
          </c:yVal>
        </c:ser>
        <c:axId val="571641768"/>
        <c:axId val="571540376"/>
      </c:scatterChart>
      <c:valAx>
        <c:axId val="571641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71540376"/>
        <c:crosses val="autoZero"/>
        <c:crossBetween val="midCat"/>
      </c:valAx>
      <c:valAx>
        <c:axId val="5715403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71641768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plotArea>
      <c:layout>
        <c:manualLayout>
          <c:layoutTarget val="inner"/>
          <c:xMode val="edge"/>
          <c:yMode val="edge"/>
          <c:x val="0.104303368328959"/>
          <c:y val="0.0597014925373134"/>
          <c:w val="0.84121741032371"/>
          <c:h val="0.83852303443412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Feuil1!$F$32:$F$94</c:f>
              <c:numCache>
                <c:formatCode>General</c:formatCode>
                <c:ptCount val="6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1.0</c:v>
                </c:pt>
                <c:pt idx="8">
                  <c:v>0.99</c:v>
                </c:pt>
                <c:pt idx="9">
                  <c:v>1.0</c:v>
                </c:pt>
                <c:pt idx="10">
                  <c:v>0.98</c:v>
                </c:pt>
                <c:pt idx="11">
                  <c:v>1.0</c:v>
                </c:pt>
                <c:pt idx="12">
                  <c:v>0.99</c:v>
                </c:pt>
                <c:pt idx="13">
                  <c:v>1.0</c:v>
                </c:pt>
                <c:pt idx="14">
                  <c:v>0.99</c:v>
                </c:pt>
                <c:pt idx="15">
                  <c:v>0.99</c:v>
                </c:pt>
                <c:pt idx="16">
                  <c:v>0.98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1.0</c:v>
                </c:pt>
                <c:pt idx="21">
                  <c:v>0.99</c:v>
                </c:pt>
                <c:pt idx="22">
                  <c:v>0.99</c:v>
                </c:pt>
                <c:pt idx="23">
                  <c:v>0.98</c:v>
                </c:pt>
                <c:pt idx="24">
                  <c:v>1.0</c:v>
                </c:pt>
                <c:pt idx="25">
                  <c:v>0.95</c:v>
                </c:pt>
                <c:pt idx="26">
                  <c:v>0.11</c:v>
                </c:pt>
                <c:pt idx="27">
                  <c:v>0.78</c:v>
                </c:pt>
                <c:pt idx="28">
                  <c:v>0.98</c:v>
                </c:pt>
                <c:pt idx="29">
                  <c:v>0.97</c:v>
                </c:pt>
                <c:pt idx="30">
                  <c:v>0.99</c:v>
                </c:pt>
                <c:pt idx="31">
                  <c:v>0.99</c:v>
                </c:pt>
                <c:pt idx="32">
                  <c:v>0.38</c:v>
                </c:pt>
                <c:pt idx="33">
                  <c:v>0.99</c:v>
                </c:pt>
                <c:pt idx="34">
                  <c:v>0.99</c:v>
                </c:pt>
                <c:pt idx="35">
                  <c:v>0.99</c:v>
                </c:pt>
                <c:pt idx="36">
                  <c:v>0.98</c:v>
                </c:pt>
                <c:pt idx="37">
                  <c:v>1.0</c:v>
                </c:pt>
                <c:pt idx="38">
                  <c:v>0.99</c:v>
                </c:pt>
                <c:pt idx="39">
                  <c:v>1.0</c:v>
                </c:pt>
                <c:pt idx="40">
                  <c:v>1.0</c:v>
                </c:pt>
                <c:pt idx="41">
                  <c:v>0.99</c:v>
                </c:pt>
                <c:pt idx="42">
                  <c:v>1.0</c:v>
                </c:pt>
                <c:pt idx="43">
                  <c:v>0.99</c:v>
                </c:pt>
                <c:pt idx="44">
                  <c:v>0.99</c:v>
                </c:pt>
                <c:pt idx="45">
                  <c:v>0.99</c:v>
                </c:pt>
                <c:pt idx="46">
                  <c:v>0.99</c:v>
                </c:pt>
                <c:pt idx="47">
                  <c:v>0.99</c:v>
                </c:pt>
                <c:pt idx="48">
                  <c:v>0.96</c:v>
                </c:pt>
                <c:pt idx="49">
                  <c:v>0.99</c:v>
                </c:pt>
                <c:pt idx="50">
                  <c:v>1.0</c:v>
                </c:pt>
                <c:pt idx="51">
                  <c:v>0.99</c:v>
                </c:pt>
                <c:pt idx="52">
                  <c:v>0.99</c:v>
                </c:pt>
                <c:pt idx="53">
                  <c:v>0.99</c:v>
                </c:pt>
                <c:pt idx="54">
                  <c:v>1.0</c:v>
                </c:pt>
                <c:pt idx="55">
                  <c:v>1.0</c:v>
                </c:pt>
                <c:pt idx="56">
                  <c:v>0.99</c:v>
                </c:pt>
                <c:pt idx="57">
                  <c:v>0.91</c:v>
                </c:pt>
                <c:pt idx="58">
                  <c:v>0.5</c:v>
                </c:pt>
                <c:pt idx="59">
                  <c:v>0.4</c:v>
                </c:pt>
                <c:pt idx="60">
                  <c:v>0.98</c:v>
                </c:pt>
                <c:pt idx="61">
                  <c:v>0.99</c:v>
                </c:pt>
                <c:pt idx="62">
                  <c:v>0.99</c:v>
                </c:pt>
              </c:numCache>
            </c:numRef>
          </c:xVal>
          <c:yVal>
            <c:numRef>
              <c:f>Feuil1!$E$32:$E$94</c:f>
              <c:numCache>
                <c:formatCode>General</c:formatCode>
                <c:ptCount val="63"/>
                <c:pt idx="0">
                  <c:v>90.0</c:v>
                </c:pt>
                <c:pt idx="1">
                  <c:v>64.0</c:v>
                </c:pt>
                <c:pt idx="2">
                  <c:v>331.0</c:v>
                </c:pt>
                <c:pt idx="3">
                  <c:v>252.0</c:v>
                </c:pt>
                <c:pt idx="4">
                  <c:v>169.0</c:v>
                </c:pt>
                <c:pt idx="5">
                  <c:v>321.0</c:v>
                </c:pt>
                <c:pt idx="6">
                  <c:v>270.0</c:v>
                </c:pt>
                <c:pt idx="7">
                  <c:v>225.0</c:v>
                </c:pt>
                <c:pt idx="8">
                  <c:v>320.0</c:v>
                </c:pt>
                <c:pt idx="9">
                  <c:v>209.0</c:v>
                </c:pt>
                <c:pt idx="10">
                  <c:v>128.0</c:v>
                </c:pt>
                <c:pt idx="11">
                  <c:v>105.0</c:v>
                </c:pt>
                <c:pt idx="12">
                  <c:v>114.0</c:v>
                </c:pt>
                <c:pt idx="13">
                  <c:v>379.0</c:v>
                </c:pt>
                <c:pt idx="14">
                  <c:v>290.0</c:v>
                </c:pt>
                <c:pt idx="15">
                  <c:v>51.0</c:v>
                </c:pt>
                <c:pt idx="16">
                  <c:v>30.0</c:v>
                </c:pt>
                <c:pt idx="17">
                  <c:v>121.0</c:v>
                </c:pt>
                <c:pt idx="18">
                  <c:v>87.0</c:v>
                </c:pt>
                <c:pt idx="19">
                  <c:v>88.0</c:v>
                </c:pt>
                <c:pt idx="20">
                  <c:v>174.0</c:v>
                </c:pt>
                <c:pt idx="21">
                  <c:v>135.0</c:v>
                </c:pt>
                <c:pt idx="22">
                  <c:v>112.0</c:v>
                </c:pt>
                <c:pt idx="23">
                  <c:v>35.0</c:v>
                </c:pt>
                <c:pt idx="24">
                  <c:v>132.0</c:v>
                </c:pt>
                <c:pt idx="25">
                  <c:v>17.0</c:v>
                </c:pt>
                <c:pt idx="26">
                  <c:v>5.0</c:v>
                </c:pt>
                <c:pt idx="27">
                  <c:v>5.0</c:v>
                </c:pt>
                <c:pt idx="28">
                  <c:v>62.0</c:v>
                </c:pt>
                <c:pt idx="29">
                  <c:v>54.0</c:v>
                </c:pt>
                <c:pt idx="30">
                  <c:v>193.0</c:v>
                </c:pt>
                <c:pt idx="31">
                  <c:v>84.0</c:v>
                </c:pt>
                <c:pt idx="32">
                  <c:v>8.0</c:v>
                </c:pt>
                <c:pt idx="33">
                  <c:v>121.0</c:v>
                </c:pt>
                <c:pt idx="34">
                  <c:v>40.0</c:v>
                </c:pt>
                <c:pt idx="35">
                  <c:v>27.0</c:v>
                </c:pt>
                <c:pt idx="36">
                  <c:v>139.0</c:v>
                </c:pt>
                <c:pt idx="37">
                  <c:v>119.0</c:v>
                </c:pt>
                <c:pt idx="38">
                  <c:v>219.0</c:v>
                </c:pt>
                <c:pt idx="39">
                  <c:v>155.0</c:v>
                </c:pt>
                <c:pt idx="40">
                  <c:v>148.0</c:v>
                </c:pt>
                <c:pt idx="41">
                  <c:v>157.0</c:v>
                </c:pt>
                <c:pt idx="42">
                  <c:v>135.0</c:v>
                </c:pt>
                <c:pt idx="43">
                  <c:v>30.0</c:v>
                </c:pt>
                <c:pt idx="44">
                  <c:v>94.0</c:v>
                </c:pt>
                <c:pt idx="45">
                  <c:v>90.0</c:v>
                </c:pt>
                <c:pt idx="46">
                  <c:v>50.0</c:v>
                </c:pt>
                <c:pt idx="47">
                  <c:v>40.0</c:v>
                </c:pt>
                <c:pt idx="48">
                  <c:v>37.0</c:v>
                </c:pt>
                <c:pt idx="49">
                  <c:v>222.0</c:v>
                </c:pt>
                <c:pt idx="50">
                  <c:v>86.0</c:v>
                </c:pt>
                <c:pt idx="51">
                  <c:v>94.0</c:v>
                </c:pt>
                <c:pt idx="52">
                  <c:v>52.0</c:v>
                </c:pt>
                <c:pt idx="53">
                  <c:v>246.0</c:v>
                </c:pt>
                <c:pt idx="54">
                  <c:v>209.0</c:v>
                </c:pt>
                <c:pt idx="55">
                  <c:v>124.0</c:v>
                </c:pt>
                <c:pt idx="56">
                  <c:v>150.0</c:v>
                </c:pt>
                <c:pt idx="57">
                  <c:v>12.0</c:v>
                </c:pt>
                <c:pt idx="58">
                  <c:v>7.0</c:v>
                </c:pt>
                <c:pt idx="59">
                  <c:v>2.0</c:v>
                </c:pt>
                <c:pt idx="60">
                  <c:v>40.0</c:v>
                </c:pt>
                <c:pt idx="61">
                  <c:v>63.0</c:v>
                </c:pt>
                <c:pt idx="62">
                  <c:v>157.0</c:v>
                </c:pt>
              </c:numCache>
            </c:numRef>
          </c:yVal>
        </c:ser>
        <c:axId val="714164968"/>
        <c:axId val="714167976"/>
      </c:scatterChart>
      <c:valAx>
        <c:axId val="714164968"/>
        <c:scaling>
          <c:orientation val="minMax"/>
        </c:scaling>
        <c:axPos val="b"/>
        <c:numFmt formatCode="General" sourceLinked="1"/>
        <c:tickLblPos val="nextTo"/>
        <c:crossAx val="714167976"/>
        <c:crosses val="autoZero"/>
        <c:crossBetween val="midCat"/>
      </c:valAx>
      <c:valAx>
        <c:axId val="714167976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714164968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033E-1F6C-0E45-B69B-A733D365C921}" type="datetimeFigureOut">
              <a:rPr lang="fr-FR" smtClean="0"/>
              <a:pPr/>
              <a:t>7/03/17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AE85-5529-C34B-A881-45C901D5A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853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MUNIX vs AMPS (TASPM)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SPM REP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18" y="0"/>
            <a:ext cx="3592719" cy="6858000"/>
          </a:xfrm>
          <a:prstGeom prst="rect">
            <a:avLst/>
          </a:prstGeom>
        </p:spPr>
      </p:pic>
      <p:pic>
        <p:nvPicPr>
          <p:cNvPr id="5" name="Image 4" descr="TASPM nor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16" y="0"/>
            <a:ext cx="28320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853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AMPS in MND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853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Corrélations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entre différentes techniques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063844"/>
            <a:ext cx="8229600" cy="4363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1841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MPS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oui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chez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des sujets sains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(Doherty et al 1993)</a:t>
            </a:r>
          </a:p>
          <a:p>
            <a:pPr lvl="0" indent="184150">
              <a:spcBef>
                <a:spcPct val="0"/>
              </a:spcBef>
              <a:buFont typeface="Arial"/>
              <a:buChar char="•"/>
              <a:tabLst>
                <a:tab pos="184150" algn="l"/>
              </a:tabLst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MPS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et </a:t>
            </a: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méthode statistique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fr-FR" sz="2400" b="1" dirty="0" smtClean="0">
                <a:solidFill>
                  <a:srgbClr val="FF0000"/>
                </a:solidFill>
              </a:rPr>
              <a:t>oui </a:t>
            </a:r>
            <a:r>
              <a:rPr lang="fr-FR" sz="2400" dirty="0" smtClean="0"/>
              <a:t>chez des sujets sains </a:t>
            </a:r>
            <a:br>
              <a:rPr lang="fr-FR" sz="2400" dirty="0" smtClean="0"/>
            </a:br>
            <a:r>
              <a:rPr lang="fr-FR" sz="2400" dirty="0" smtClean="0"/>
              <a:t>	(Lomen-Hoerth et Olney, 2000)</a:t>
            </a:r>
          </a:p>
          <a:p>
            <a:pPr lvl="0" indent="184150">
              <a:spcBef>
                <a:spcPct val="0"/>
              </a:spcBef>
              <a:buFont typeface="Arial"/>
              <a:buChar char="•"/>
              <a:tabLst>
                <a:tab pos="184150" algn="l"/>
              </a:tabLst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HD-MPS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et </a:t>
            </a: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méthode statistique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/>
            </a:r>
            <a:br>
              <a:rPr lang="fr-FR" sz="2400" dirty="0" smtClean="0">
                <a:latin typeface="+mj-lt"/>
                <a:ea typeface="+mj-ea"/>
                <a:cs typeface="+mj-cs"/>
              </a:rPr>
            </a:br>
            <a:r>
              <a:rPr lang="fr-FR" sz="2400" dirty="0" smtClean="0">
                <a:latin typeface="+mj-lt"/>
                <a:ea typeface="+mj-ea"/>
                <a:cs typeface="+mj-cs"/>
              </a:rPr>
              <a:t>	(Blok et al, 2010)</a:t>
            </a:r>
          </a:p>
          <a:p>
            <a:pPr lvl="0" indent="184150">
              <a:spcBef>
                <a:spcPct val="0"/>
              </a:spcBef>
              <a:buFont typeface="Arial"/>
              <a:buChar char="•"/>
              <a:tabLst>
                <a:tab pos="18415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HD-MPS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MUNIX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 </a:t>
            </a:r>
            <a:r>
              <a:rPr lang="fr-FR" sz="2400" dirty="0" smtClean="0"/>
              <a:t>chez des sujets sains, </a:t>
            </a:r>
            <a:r>
              <a:rPr lang="fr-FR" sz="2400" b="1" dirty="0" smtClean="0">
                <a:solidFill>
                  <a:srgbClr val="FF0000"/>
                </a:solidFill>
              </a:rPr>
              <a:t>oui </a:t>
            </a:r>
            <a:r>
              <a:rPr lang="fr-FR" sz="2400" dirty="0" smtClean="0"/>
              <a:t>chez des 	patients SLA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(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Boekestein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2012)</a:t>
            </a:r>
          </a:p>
          <a:p>
            <a:pPr lvl="0" indent="184150">
              <a:spcBef>
                <a:spcPct val="0"/>
              </a:spcBef>
              <a:buFont typeface="Arial"/>
              <a:buChar char="•"/>
              <a:tabLst>
                <a:tab pos="184150" algn="l"/>
              </a:tabLst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IS-MUNE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et </a:t>
            </a: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MUNIX 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: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 </a:t>
            </a:r>
            <a:r>
              <a:rPr lang="fr-FR" sz="2400" dirty="0" smtClean="0"/>
              <a:t>chez des patients SLA et sujets contrôles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/>
            </a:r>
            <a:br>
              <a:rPr lang="fr-FR" sz="2400" dirty="0" smtClean="0">
                <a:latin typeface="+mj-lt"/>
                <a:ea typeface="+mj-ea"/>
                <a:cs typeface="+mj-cs"/>
              </a:rPr>
            </a:br>
            <a:r>
              <a:rPr lang="fr-FR" sz="2400" dirty="0" smtClean="0">
                <a:latin typeface="+mj-lt"/>
                <a:ea typeface="+mj-ea"/>
                <a:cs typeface="+mj-cs"/>
              </a:rPr>
              <a:t>	(</a:t>
            </a:r>
            <a:r>
              <a:rPr lang="fr-FR" sz="2400" dirty="0" err="1" smtClean="0">
                <a:latin typeface="+mj-lt"/>
                <a:ea typeface="+mj-ea"/>
                <a:cs typeface="+mj-cs"/>
              </a:rPr>
              <a:t>Furtula</a:t>
            </a:r>
            <a:r>
              <a:rPr lang="fr-FR" sz="2400" dirty="0" smtClean="0">
                <a:latin typeface="+mj-lt"/>
                <a:ea typeface="+mj-ea"/>
                <a:cs typeface="+mj-cs"/>
              </a:rPr>
              <a:t> et al, 2013)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853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AMPS vs F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ASPM vs F meth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6" y="1073779"/>
            <a:ext cx="5177850" cy="4657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2493" y="423124"/>
            <a:ext cx="2724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1995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54 sujets contrôles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853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AMPS vs Stat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SPM vs St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77243" cy="6858000"/>
          </a:xfrm>
          <a:prstGeom prst="rect">
            <a:avLst/>
          </a:prstGeom>
        </p:spPr>
      </p:pic>
      <p:pic>
        <p:nvPicPr>
          <p:cNvPr id="5" name="Image 4" descr="MUFD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71" y="531922"/>
            <a:ext cx="5090982" cy="593799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19527317">
            <a:off x="892030" y="4469904"/>
            <a:ext cx="2091168" cy="100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5388" y="6415634"/>
            <a:ext cx="75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AMPS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80847"/>
            <a:ext cx="563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Stat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089" y="0"/>
            <a:ext cx="22119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2009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85 comptages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Sujets contrôles </a:t>
            </a:r>
            <a:br>
              <a:rPr lang="fr-FR" sz="2400" b="1" dirty="0" smtClean="0">
                <a:solidFill>
                  <a:srgbClr val="FF0000"/>
                </a:solidFill>
              </a:rPr>
            </a:br>
            <a:r>
              <a:rPr lang="fr-FR" sz="2400" b="1" dirty="0" smtClean="0">
                <a:solidFill>
                  <a:srgbClr val="FF0000"/>
                </a:solidFill>
              </a:rPr>
              <a:t>et patients SLA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2853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AMPS vs MUNIX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1063844"/>
            <a:ext cx="8229600" cy="4363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1841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 patients envoyés pour suspicion de maladie du MN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indent="184150">
              <a:spcBef>
                <a:spcPct val="0"/>
              </a:spcBef>
              <a:buFont typeface="Arial"/>
              <a:buChar char="•"/>
              <a:tabLst>
                <a:tab pos="184150" algn="l"/>
              </a:tabLst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TASPM et MUNIX : muscles thénariens (nerf médian)</a:t>
            </a:r>
          </a:p>
          <a:p>
            <a:pPr lvl="0" indent="184150">
              <a:spcBef>
                <a:spcPct val="0"/>
              </a:spcBef>
              <a:buFont typeface="Arial"/>
              <a:buChar char="•"/>
              <a:tabLst>
                <a:tab pos="184150" algn="l"/>
                <a:tab pos="1258888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MUNIX : muscles hypothénariens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muscle deltoïde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muscle tibial antérieur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ENDER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2"/>
            <a:ext cx="9144000" cy="2810033"/>
          </a:xfrm>
          <a:prstGeom prst="rect">
            <a:avLst/>
          </a:prstGeom>
        </p:spPr>
      </p:pic>
      <p:pic>
        <p:nvPicPr>
          <p:cNvPr id="5" name="Image 4" descr="Conclusion Hender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84" y="2809111"/>
            <a:ext cx="4842077" cy="329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358234"/>
            <a:ext cx="8229600" cy="113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R="0" lvl="0" indent="1841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patients sans maladie du MN</a:t>
            </a:r>
          </a:p>
          <a:p>
            <a:pPr marR="0" lvl="0" indent="18415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lang="fr-FR" sz="2400" b="1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12 patients avec une maladie du MN (10 SLA)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aphique 3"/>
          <p:cNvGraphicFramePr/>
          <p:nvPr/>
        </p:nvGraphicFramePr>
        <p:xfrm>
          <a:off x="1304978" y="1498067"/>
          <a:ext cx="6271828" cy="470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/>
        </p:nvGraphicFramePr>
        <p:xfrm>
          <a:off x="1304978" y="1105095"/>
          <a:ext cx="6271828" cy="458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094946" y="5688313"/>
            <a:ext cx="854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TASPM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9752" y="1790924"/>
            <a:ext cx="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MUNIX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22900" y="2045956"/>
            <a:ext cx="1016000" cy="786144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/>
          <p:nvPr/>
        </p:nvGraphicFramePr>
        <p:xfrm>
          <a:off x="1304978" y="1105095"/>
          <a:ext cx="6271828" cy="458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0" y="6535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4572000" y="6535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/>
          <p:nvPr/>
        </p:nvGraphicFramePr>
        <p:xfrm>
          <a:off x="2154892" y="3824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1"/>
          <p:cNvGraphicFramePr>
            <a:graphicFrameLocks/>
          </p:cNvGraphicFramePr>
          <p:nvPr/>
        </p:nvGraphicFramePr>
        <p:xfrm>
          <a:off x="0" y="1739354"/>
          <a:ext cx="58928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89752" y="735763"/>
            <a:ext cx="193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MUNIX ADM : 174</a:t>
            </a:r>
            <a:endParaRPr lang="en-US" dirty="0"/>
          </a:p>
        </p:txBody>
      </p:sp>
      <p:graphicFrame>
        <p:nvGraphicFramePr>
          <p:cNvPr id="11" name="Diagramm 1"/>
          <p:cNvGraphicFramePr>
            <a:graphicFrameLocks/>
          </p:cNvGraphicFramePr>
          <p:nvPr/>
        </p:nvGraphicFramePr>
        <p:xfrm>
          <a:off x="4594386" y="1738231"/>
          <a:ext cx="58928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4730641" y="73220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MUNIX TA :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1247795" y="701814"/>
          <a:ext cx="6684618" cy="523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589752" y="1790924"/>
            <a:ext cx="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MUNIX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90104" y="5937566"/>
            <a:ext cx="39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R</a:t>
            </a:r>
            <a:r>
              <a:rPr lang="fr-FR" b="1" baseline="30000" dirty="0" smtClean="0">
                <a:solidFill>
                  <a:srgbClr val="000090"/>
                </a:solidFill>
              </a:rPr>
              <a:t>2</a:t>
            </a:r>
            <a:endParaRPr lang="en-US" baseline="30000" dirty="0"/>
          </a:p>
        </p:txBody>
      </p:sp>
      <p:cxnSp>
        <p:nvCxnSpPr>
          <p:cNvPr id="14" name="Connecteur droit 13"/>
          <p:cNvCxnSpPr/>
          <p:nvPr/>
        </p:nvCxnSpPr>
        <p:spPr>
          <a:xfrm rot="10800000">
            <a:off x="1943050" y="3319690"/>
            <a:ext cx="4635095" cy="1588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7325" y="3135024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12850" y="3803650"/>
            <a:ext cx="304800" cy="2921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6662" y="1036540"/>
            <a:ext cx="181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MUNIX ADM : </a:t>
            </a:r>
            <a:r>
              <a:rPr lang="fr-FR" b="1" dirty="0" smtClean="0">
                <a:solidFill>
                  <a:srgbClr val="FF0000"/>
                </a:solidFill>
              </a:rPr>
              <a:t>69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Diagramm 1"/>
          <p:cNvGraphicFramePr>
            <a:graphicFrameLocks/>
          </p:cNvGraphicFramePr>
          <p:nvPr/>
        </p:nvGraphicFramePr>
        <p:xfrm>
          <a:off x="-25400" y="1758950"/>
          <a:ext cx="58928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m 1"/>
          <p:cNvGraphicFramePr>
            <a:graphicFrameLocks/>
          </p:cNvGraphicFramePr>
          <p:nvPr/>
        </p:nvGraphicFramePr>
        <p:xfrm>
          <a:off x="4622800" y="1758950"/>
          <a:ext cx="58928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4800562" y="1036540"/>
            <a:ext cx="181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90"/>
                </a:solidFill>
              </a:rPr>
              <a:t>MUNIX ADM : </a:t>
            </a:r>
            <a:r>
              <a:rPr lang="fr-FR" b="1" dirty="0" smtClean="0">
                <a:solidFill>
                  <a:srgbClr val="FF0000"/>
                </a:solidFill>
              </a:rPr>
              <a:t>88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076325" y="3756025"/>
            <a:ext cx="304800" cy="2921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356225" y="2597150"/>
            <a:ext cx="304800" cy="2921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03299" y="977900"/>
          <a:ext cx="6057900" cy="4546594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</a:tblGrid>
              <a:tr h="349738"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12020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310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310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DD0806"/>
                          </a:solidFill>
                          <a:latin typeface="Verdana"/>
                        </a:rPr>
                        <a:t>290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DD0806"/>
                          </a:solidFill>
                          <a:latin typeface="Verdana"/>
                        </a:rPr>
                        <a:t>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78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150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latin typeface="Verdana"/>
                        </a:rPr>
                        <a:t>127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latin typeface="Verdana"/>
                        </a:rPr>
                        <a:t>106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ef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NE princi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"/>
            <a:ext cx="9144000" cy="684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cCom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" y="0"/>
            <a:ext cx="91274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PS et AM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9"/>
            <a:ext cx="9144000" cy="682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W TAS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837"/>
            <a:ext cx="9144000" cy="6302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SPM 1 po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930" y="0"/>
            <a:ext cx="43541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ASPM 10 M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8" y="0"/>
            <a:ext cx="89544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241</Words>
  <Application>Microsoft Macintosh PowerPoint</Application>
  <PresentationFormat>Présentation à l'écran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Francois Wang</dc:creator>
  <cp:lastModifiedBy>Francois Wang</cp:lastModifiedBy>
  <cp:revision>13</cp:revision>
  <dcterms:created xsi:type="dcterms:W3CDTF">2017-03-07T11:14:50Z</dcterms:created>
  <dcterms:modified xsi:type="dcterms:W3CDTF">2017-03-07T13:56:34Z</dcterms:modified>
</cp:coreProperties>
</file>