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43200638"/>
  <p:notesSz cx="6858000" cy="9144000"/>
  <p:defaultTextStyle>
    <a:defPPr>
      <a:defRPr lang="fr-FR"/>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90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Bertrand" initials="T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 d="100"/>
          <a:sy n="12" d="100"/>
        </p:scale>
        <p:origin x="2382" y="114"/>
      </p:cViewPr>
      <p:guideLst>
        <p:guide orient="horz" pos="13606"/>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Feuil1!$A$2</c:f>
              <c:strCache>
                <c:ptCount val="1"/>
                <c:pt idx="0">
                  <c:v>F1 (25% gly 5% oil 0% lec)</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percentage"/>
            <c:noEndCap val="0"/>
            <c:val val="5"/>
            <c:spPr>
              <a:noFill/>
              <a:ln w="9525">
                <a:solidFill>
                  <a:schemeClr val="tx2">
                    <a:lumMod val="75000"/>
                    <a:lumOff val="25000"/>
                  </a:schemeClr>
                </a:solidFill>
                <a:round/>
              </a:ln>
              <a:effectLst/>
            </c:spPr>
          </c:errBars>
          <c:val>
            <c:numRef>
              <c:f>Feuil1!$B$2</c:f>
              <c:numCache>
                <c:formatCode>General</c:formatCode>
                <c:ptCount val="1"/>
                <c:pt idx="0">
                  <c:v>1.55</c:v>
                </c:pt>
              </c:numCache>
            </c:numRef>
          </c:val>
        </c:ser>
        <c:ser>
          <c:idx val="1"/>
          <c:order val="1"/>
          <c:tx>
            <c:strRef>
              <c:f>Feuil1!$A$3</c:f>
              <c:strCache>
                <c:ptCount val="1"/>
                <c:pt idx="0">
                  <c:v>F2 (25% gly 5% oil 5% lec)</c:v>
                </c:pt>
              </c:strCache>
            </c:strRef>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percentage"/>
            <c:noEndCap val="0"/>
            <c:val val="5"/>
            <c:spPr>
              <a:noFill/>
              <a:ln w="9525">
                <a:solidFill>
                  <a:schemeClr val="tx2">
                    <a:lumMod val="75000"/>
                    <a:lumOff val="25000"/>
                  </a:schemeClr>
                </a:solidFill>
                <a:round/>
              </a:ln>
              <a:effectLst/>
            </c:spPr>
          </c:errBars>
          <c:val>
            <c:numRef>
              <c:f>Feuil1!$B$3</c:f>
              <c:numCache>
                <c:formatCode>General</c:formatCode>
                <c:ptCount val="1"/>
                <c:pt idx="0">
                  <c:v>1.41</c:v>
                </c:pt>
              </c:numCache>
            </c:numRef>
          </c:val>
        </c:ser>
        <c:ser>
          <c:idx val="2"/>
          <c:order val="2"/>
          <c:tx>
            <c:strRef>
              <c:f>Feuil1!$A$4</c:f>
              <c:strCache>
                <c:ptCount val="1"/>
                <c:pt idx="0">
                  <c:v>F3 (30% gly 5% oil 0% lec)</c:v>
                </c:pt>
              </c:strCache>
            </c:strRef>
          </c:tx>
          <c:spPr>
            <a:gradFill rotWithShape="1">
              <a:gsLst>
                <a:gs pos="0">
                  <a:schemeClr val="dk1">
                    <a:tint val="75000"/>
                    <a:shade val="51000"/>
                    <a:satMod val="130000"/>
                  </a:schemeClr>
                </a:gs>
                <a:gs pos="80000">
                  <a:schemeClr val="dk1">
                    <a:tint val="75000"/>
                    <a:shade val="93000"/>
                    <a:satMod val="130000"/>
                  </a:schemeClr>
                </a:gs>
                <a:gs pos="100000">
                  <a:schemeClr val="dk1">
                    <a:tint val="75000"/>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percentage"/>
            <c:noEndCap val="0"/>
            <c:val val="5"/>
            <c:spPr>
              <a:noFill/>
              <a:ln w="9525">
                <a:solidFill>
                  <a:schemeClr val="tx2">
                    <a:lumMod val="75000"/>
                    <a:lumOff val="25000"/>
                  </a:schemeClr>
                </a:solidFill>
                <a:round/>
              </a:ln>
              <a:effectLst/>
            </c:spPr>
          </c:errBars>
          <c:val>
            <c:numRef>
              <c:f>Feuil1!$B$4</c:f>
              <c:numCache>
                <c:formatCode>General</c:formatCode>
                <c:ptCount val="1"/>
                <c:pt idx="0">
                  <c:v>0.77</c:v>
                </c:pt>
              </c:numCache>
            </c:numRef>
          </c:val>
        </c:ser>
        <c:ser>
          <c:idx val="3"/>
          <c:order val="3"/>
          <c:tx>
            <c:strRef>
              <c:f>Feuil1!$A$5</c:f>
              <c:strCache>
                <c:ptCount val="1"/>
                <c:pt idx="0">
                  <c:v>F4 (30% gly 5% oil 5% lec)</c:v>
                </c:pt>
              </c:strCache>
            </c:strRef>
          </c:tx>
          <c:spPr>
            <a:gradFill rotWithShape="1">
              <a:gsLst>
                <a:gs pos="0">
                  <a:schemeClr val="dk1">
                    <a:tint val="98500"/>
                    <a:shade val="51000"/>
                    <a:satMod val="130000"/>
                  </a:schemeClr>
                </a:gs>
                <a:gs pos="80000">
                  <a:schemeClr val="dk1">
                    <a:tint val="98500"/>
                    <a:shade val="93000"/>
                    <a:satMod val="130000"/>
                  </a:schemeClr>
                </a:gs>
                <a:gs pos="100000">
                  <a:schemeClr val="dk1">
                    <a:tint val="98500"/>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percentage"/>
            <c:noEndCap val="0"/>
            <c:val val="5"/>
            <c:spPr>
              <a:noFill/>
              <a:ln w="9525">
                <a:solidFill>
                  <a:schemeClr val="tx2">
                    <a:lumMod val="75000"/>
                    <a:lumOff val="25000"/>
                  </a:schemeClr>
                </a:solidFill>
                <a:round/>
              </a:ln>
              <a:effectLst/>
            </c:spPr>
          </c:errBars>
          <c:val>
            <c:numRef>
              <c:f>Feuil1!$B$5</c:f>
              <c:numCache>
                <c:formatCode>General</c:formatCode>
                <c:ptCount val="1"/>
                <c:pt idx="0">
                  <c:v>0.73</c:v>
                </c:pt>
              </c:numCache>
            </c:numRef>
          </c:val>
        </c:ser>
        <c:dLbls>
          <c:showLegendKey val="0"/>
          <c:showVal val="0"/>
          <c:showCatName val="0"/>
          <c:showSerName val="0"/>
          <c:showPercent val="0"/>
          <c:showBubbleSize val="0"/>
        </c:dLbls>
        <c:gapWidth val="100"/>
        <c:overlap val="-24"/>
        <c:axId val="505101672"/>
        <c:axId val="505099712"/>
      </c:barChart>
      <c:catAx>
        <c:axId val="50510167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fr-FR" sz="11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Films</a:t>
                </a:r>
                <a:r>
                  <a:rPr lang="fr-FR" sz="1100" b="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Formulations </a:t>
                </a:r>
                <a:endParaRPr lang="fr-FR" sz="11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c:rich>
          </c:tx>
          <c:layout>
            <c:manualLayout>
              <c:xMode val="edge"/>
              <c:yMode val="edge"/>
              <c:x val="0.27923037037037035"/>
              <c:y val="0.9147936868686867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505099712"/>
        <c:crosses val="autoZero"/>
        <c:auto val="1"/>
        <c:lblAlgn val="ctr"/>
        <c:lblOffset val="100"/>
        <c:noMultiLvlLbl val="0"/>
      </c:catAx>
      <c:valAx>
        <c:axId val="505099712"/>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fr-FR" sz="1100" b="0" cap="none" spc="0" baseline="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Tensile </a:t>
                </a:r>
                <a:r>
                  <a:rPr lang="fr-FR" sz="1100" b="0" cap="none" spc="0" baseline="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Strength</a:t>
                </a:r>
                <a:r>
                  <a:rPr lang="fr-FR" sz="1100" b="0" cap="none" spc="0" baseline="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fr-FR" sz="1100" b="0" cap="none" spc="0" baseline="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MPa</a:t>
                </a:r>
                <a:r>
                  <a:rPr lang="fr-FR" sz="1100" b="0" cap="none" spc="0" baseline="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fr-F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c:rich>
          </c:tx>
          <c:layout>
            <c:manualLayout>
              <c:xMode val="edge"/>
              <c:yMode val="edge"/>
              <c:x val="1.3888888888888888E-2"/>
              <c:y val="0.1204782735491397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dk1">
                <a:shade val="95000"/>
                <a:satMod val="105000"/>
              </a:schemeClr>
            </a:solidFill>
            <a:prstDash val="soli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5051016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Feuil1!$A$2</c:f>
              <c:strCache>
                <c:ptCount val="1"/>
                <c:pt idx="0">
                  <c:v>F1 (25% gly 5% oil 0% lec)</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percentage"/>
            <c:noEndCap val="0"/>
            <c:val val="5"/>
            <c:spPr>
              <a:noFill/>
              <a:ln w="9525">
                <a:solidFill>
                  <a:schemeClr val="tx2">
                    <a:lumMod val="75000"/>
                    <a:lumOff val="25000"/>
                  </a:schemeClr>
                </a:solidFill>
                <a:round/>
              </a:ln>
              <a:effectLst/>
            </c:spPr>
          </c:errBars>
          <c:val>
            <c:numRef>
              <c:f>Feuil1!$B$2</c:f>
              <c:numCache>
                <c:formatCode>General</c:formatCode>
                <c:ptCount val="1"/>
                <c:pt idx="0">
                  <c:v>72.42</c:v>
                </c:pt>
              </c:numCache>
            </c:numRef>
          </c:val>
        </c:ser>
        <c:ser>
          <c:idx val="1"/>
          <c:order val="1"/>
          <c:tx>
            <c:strRef>
              <c:f>Feuil1!$A$3</c:f>
              <c:strCache>
                <c:ptCount val="1"/>
                <c:pt idx="0">
                  <c:v>F2 (25% gly 5% oil 5% lec)</c:v>
                </c:pt>
              </c:strCache>
            </c:strRef>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percentage"/>
            <c:noEndCap val="0"/>
            <c:val val="5"/>
            <c:spPr>
              <a:noFill/>
              <a:ln w="9525">
                <a:solidFill>
                  <a:schemeClr val="tx2">
                    <a:lumMod val="75000"/>
                    <a:lumOff val="25000"/>
                  </a:schemeClr>
                </a:solidFill>
                <a:round/>
              </a:ln>
              <a:effectLst/>
            </c:spPr>
          </c:errBars>
          <c:val>
            <c:numRef>
              <c:f>Feuil1!$B$3</c:f>
              <c:numCache>
                <c:formatCode>General</c:formatCode>
                <c:ptCount val="1"/>
                <c:pt idx="0">
                  <c:v>81.52</c:v>
                </c:pt>
              </c:numCache>
            </c:numRef>
          </c:val>
        </c:ser>
        <c:ser>
          <c:idx val="2"/>
          <c:order val="2"/>
          <c:tx>
            <c:strRef>
              <c:f>Feuil1!$A$4</c:f>
              <c:strCache>
                <c:ptCount val="1"/>
                <c:pt idx="0">
                  <c:v>F3 (30% gly 5% oil 0% lec)</c:v>
                </c:pt>
              </c:strCache>
            </c:strRef>
          </c:tx>
          <c:spPr>
            <a:gradFill rotWithShape="1">
              <a:gsLst>
                <a:gs pos="0">
                  <a:schemeClr val="dk1">
                    <a:tint val="75000"/>
                    <a:shade val="51000"/>
                    <a:satMod val="130000"/>
                  </a:schemeClr>
                </a:gs>
                <a:gs pos="80000">
                  <a:schemeClr val="dk1">
                    <a:tint val="75000"/>
                    <a:shade val="93000"/>
                    <a:satMod val="130000"/>
                  </a:schemeClr>
                </a:gs>
                <a:gs pos="100000">
                  <a:schemeClr val="dk1">
                    <a:tint val="75000"/>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percentage"/>
            <c:noEndCap val="0"/>
            <c:val val="5"/>
            <c:spPr>
              <a:noFill/>
              <a:ln w="9525">
                <a:solidFill>
                  <a:schemeClr val="tx2">
                    <a:lumMod val="75000"/>
                    <a:lumOff val="25000"/>
                  </a:schemeClr>
                </a:solidFill>
                <a:round/>
              </a:ln>
              <a:effectLst/>
            </c:spPr>
          </c:errBars>
          <c:val>
            <c:numRef>
              <c:f>Feuil1!$B$4</c:f>
              <c:numCache>
                <c:formatCode>General</c:formatCode>
                <c:ptCount val="1"/>
                <c:pt idx="0">
                  <c:v>96.51</c:v>
                </c:pt>
              </c:numCache>
            </c:numRef>
          </c:val>
        </c:ser>
        <c:ser>
          <c:idx val="3"/>
          <c:order val="3"/>
          <c:tx>
            <c:strRef>
              <c:f>Feuil1!$A$5</c:f>
              <c:strCache>
                <c:ptCount val="1"/>
                <c:pt idx="0">
                  <c:v>F4 (30% gly 5% oil 5% lec)</c:v>
                </c:pt>
              </c:strCache>
            </c:strRef>
          </c:tx>
          <c:spPr>
            <a:gradFill rotWithShape="1">
              <a:gsLst>
                <a:gs pos="0">
                  <a:schemeClr val="dk1">
                    <a:tint val="98500"/>
                    <a:shade val="51000"/>
                    <a:satMod val="130000"/>
                  </a:schemeClr>
                </a:gs>
                <a:gs pos="80000">
                  <a:schemeClr val="dk1">
                    <a:tint val="98500"/>
                    <a:shade val="93000"/>
                    <a:satMod val="130000"/>
                  </a:schemeClr>
                </a:gs>
                <a:gs pos="100000">
                  <a:schemeClr val="dk1">
                    <a:tint val="98500"/>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percentage"/>
            <c:noEndCap val="0"/>
            <c:val val="5"/>
            <c:spPr>
              <a:noFill/>
              <a:ln w="9525">
                <a:solidFill>
                  <a:schemeClr val="tx2">
                    <a:lumMod val="75000"/>
                    <a:lumOff val="25000"/>
                  </a:schemeClr>
                </a:solidFill>
                <a:round/>
              </a:ln>
              <a:effectLst/>
            </c:spPr>
          </c:errBars>
          <c:val>
            <c:numRef>
              <c:f>Feuil1!$B$5</c:f>
              <c:numCache>
                <c:formatCode>General</c:formatCode>
                <c:ptCount val="1"/>
                <c:pt idx="0">
                  <c:v>97.13</c:v>
                </c:pt>
              </c:numCache>
            </c:numRef>
          </c:val>
        </c:ser>
        <c:dLbls>
          <c:showLegendKey val="0"/>
          <c:showVal val="0"/>
          <c:showCatName val="0"/>
          <c:showSerName val="0"/>
          <c:showPercent val="0"/>
          <c:showBubbleSize val="0"/>
        </c:dLbls>
        <c:gapWidth val="100"/>
        <c:overlap val="-24"/>
        <c:axId val="505088344"/>
        <c:axId val="505089912"/>
      </c:barChart>
      <c:catAx>
        <c:axId val="50508834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fr-FR" sz="11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Films</a:t>
                </a:r>
                <a:r>
                  <a:rPr lang="fr-FR" sz="1100" b="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Formulations </a:t>
                </a:r>
                <a:endParaRPr lang="fr-FR" sz="11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c:rich>
          </c:tx>
          <c:layout>
            <c:manualLayout>
              <c:xMode val="edge"/>
              <c:yMode val="edge"/>
              <c:x val="0.28863777777777777"/>
              <c:y val="0.90196540404040404"/>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505089912"/>
        <c:crosses val="autoZero"/>
        <c:auto val="1"/>
        <c:lblAlgn val="ctr"/>
        <c:lblOffset val="100"/>
        <c:noMultiLvlLbl val="0"/>
      </c:catAx>
      <c:valAx>
        <c:axId val="505089912"/>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fr-FR" sz="1100" b="0" cap="none" spc="0" baseline="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Elongation  at break(%)</a:t>
                </a:r>
                <a:endParaRPr lang="fr-F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c:rich>
          </c:tx>
          <c:layout>
            <c:manualLayout>
              <c:xMode val="edge"/>
              <c:yMode val="edge"/>
              <c:x val="1.3888888888888888E-2"/>
              <c:y val="0.1204782735491397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dk1">
                <a:shade val="95000"/>
                <a:satMod val="105000"/>
              </a:schemeClr>
            </a:solidFill>
            <a:prstDash val="soli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5050883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fr-FR" smtClean="0"/>
              <a:t>Modifiez le style du titre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91DA917-44A6-4E4C-BF36-FB1347BC2BED}" type="datetimeFigureOut">
              <a:rPr lang="fr-FR" smtClean="0"/>
              <a:t>04/10/2016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403169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91DA917-44A6-4E4C-BF36-FB1347BC2BED}" type="datetimeFigureOut">
              <a:rPr lang="fr-FR" smtClean="0"/>
              <a:t>04/10/2016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125232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91DA917-44A6-4E4C-BF36-FB1347BC2BED}" type="datetimeFigureOut">
              <a:rPr lang="fr-FR" smtClean="0"/>
              <a:t>04/10/2016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346018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91DA917-44A6-4E4C-BF36-FB1347BC2BED}" type="datetimeFigureOut">
              <a:rPr lang="fr-FR" smtClean="0"/>
              <a:t>04/10/2016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288801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fr-FR" smtClean="0"/>
              <a:t>Modifiez le style du titre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91DA917-44A6-4E4C-BF36-FB1347BC2BED}" type="datetimeFigureOut">
              <a:rPr lang="fr-FR" smtClean="0"/>
              <a:t>04/10/2016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232106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91DA917-44A6-4E4C-BF36-FB1347BC2BED}" type="datetimeFigureOut">
              <a:rPr lang="fr-FR" smtClean="0"/>
              <a:t>04/10/2016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199542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fr-FR" smtClean="0"/>
              <a:t>Modifiez les styles du texte du masque</a:t>
            </a:r>
          </a:p>
        </p:txBody>
      </p:sp>
      <p:sp>
        <p:nvSpPr>
          <p:cNvPr id="4" name="Content Placeholder 3"/>
          <p:cNvSpPr>
            <a:spLocks noGrp="1"/>
          </p:cNvSpPr>
          <p:nvPr>
            <p:ph sz="half" idx="2"/>
          </p:nvPr>
        </p:nvSpPr>
        <p:spPr>
          <a:xfrm>
            <a:off x="1983784" y="15780233"/>
            <a:ext cx="12183928" cy="2321034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fr-FR" smtClean="0"/>
              <a:t>Modifiez les styles du texte du masque</a:t>
            </a:r>
          </a:p>
        </p:txBody>
      </p:sp>
      <p:sp>
        <p:nvSpPr>
          <p:cNvPr id="6" name="Content Placeholder 5"/>
          <p:cNvSpPr>
            <a:spLocks noGrp="1"/>
          </p:cNvSpPr>
          <p:nvPr>
            <p:ph sz="quarter" idx="4"/>
          </p:nvPr>
        </p:nvSpPr>
        <p:spPr>
          <a:xfrm>
            <a:off x="14580217" y="15780233"/>
            <a:ext cx="12243932" cy="2321034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91DA917-44A6-4E4C-BF36-FB1347BC2BED}" type="datetimeFigureOut">
              <a:rPr lang="fr-FR" smtClean="0"/>
              <a:t>04/10/2016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132885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91DA917-44A6-4E4C-BF36-FB1347BC2BED}" type="datetimeFigureOut">
              <a:rPr lang="fr-FR" smtClean="0"/>
              <a:t>04/10/2016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269384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DA917-44A6-4E4C-BF36-FB1347BC2BED}" type="datetimeFigureOut">
              <a:rPr lang="fr-FR" smtClean="0"/>
              <a:t>04/10/2016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427933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fr-FR" smtClean="0"/>
              <a:t>Modifiez le style du titre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91DA917-44A6-4E4C-BF36-FB1347BC2BED}" type="datetimeFigureOut">
              <a:rPr lang="fr-FR" smtClean="0"/>
              <a:t>04/10/2016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165856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91DA917-44A6-4E4C-BF36-FB1347BC2BED}" type="datetimeFigureOut">
              <a:rPr lang="fr-FR" smtClean="0"/>
              <a:t>04/10/2016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BD06E5-5ACC-4845-AAD3-A1DA8F56983B}" type="slidenum">
              <a:rPr lang="fr-FR" smtClean="0"/>
              <a:t>‹N°›</a:t>
            </a:fld>
            <a:endParaRPr lang="fr-FR"/>
          </a:p>
        </p:txBody>
      </p:sp>
    </p:spTree>
    <p:extLst>
      <p:ext uri="{BB962C8B-B14F-4D97-AF65-F5344CB8AC3E}">
        <p14:creationId xmlns:p14="http://schemas.microsoft.com/office/powerpoint/2010/main" val="250635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391DA917-44A6-4E4C-BF36-FB1347BC2BED}" type="datetimeFigureOut">
              <a:rPr lang="fr-FR" smtClean="0"/>
              <a:t>04/10/2016</a:t>
            </a:fld>
            <a:endParaRPr lang="fr-FR"/>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F8BD06E5-5ACC-4845-AAD3-A1DA8F56983B}" type="slidenum">
              <a:rPr lang="fr-FR" smtClean="0"/>
              <a:t>‹N°›</a:t>
            </a:fld>
            <a:endParaRPr lang="fr-FR"/>
          </a:p>
        </p:txBody>
      </p:sp>
    </p:spTree>
    <p:extLst>
      <p:ext uri="{BB962C8B-B14F-4D97-AF65-F5344CB8AC3E}">
        <p14:creationId xmlns:p14="http://schemas.microsoft.com/office/powerpoint/2010/main" val="1619503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3116" y="88123"/>
            <a:ext cx="2916000" cy="2322567"/>
          </a:xfrm>
          <a:prstGeom prst="rect">
            <a:avLst/>
          </a:prstGeom>
        </p:spPr>
      </p:pic>
      <p:pic>
        <p:nvPicPr>
          <p:cNvPr id="3" name="Image 2"/>
          <p:cNvPicPr>
            <a:picLocks noChangeAspect="1"/>
          </p:cNvPicPr>
          <p:nvPr/>
        </p:nvPicPr>
        <p:blipFill>
          <a:blip r:embed="rId3"/>
          <a:stretch>
            <a:fillRect/>
          </a:stretch>
        </p:blipFill>
        <p:spPr>
          <a:xfrm>
            <a:off x="9550966" y="99828"/>
            <a:ext cx="7596000" cy="2144607"/>
          </a:xfrm>
          <a:prstGeom prst="rect">
            <a:avLst/>
          </a:prstGeom>
        </p:spPr>
      </p:pic>
      <p:pic>
        <p:nvPicPr>
          <p:cNvPr id="4" name="Image 3"/>
          <p:cNvPicPr>
            <a:picLocks noChangeAspect="1"/>
          </p:cNvPicPr>
          <p:nvPr/>
        </p:nvPicPr>
        <p:blipFill>
          <a:blip r:embed="rId4"/>
          <a:stretch>
            <a:fillRect/>
          </a:stretch>
        </p:blipFill>
        <p:spPr>
          <a:xfrm>
            <a:off x="23698817" y="99828"/>
            <a:ext cx="4968000" cy="1908694"/>
          </a:xfrm>
          <a:prstGeom prst="rect">
            <a:avLst/>
          </a:prstGeom>
        </p:spPr>
      </p:pic>
      <p:sp>
        <p:nvSpPr>
          <p:cNvPr id="5" name="ZoneTexte 4"/>
          <p:cNvSpPr txBox="1"/>
          <p:nvPr/>
        </p:nvSpPr>
        <p:spPr>
          <a:xfrm>
            <a:off x="2995503" y="2770182"/>
            <a:ext cx="22716000" cy="3035831"/>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6376" b="1" dirty="0" smtClean="0">
                <a:latin typeface="Arial" panose="020B0604020202020204" pitchFamily="34" charset="0"/>
                <a:cs typeface="Arial" panose="020B0604020202020204" pitchFamily="34" charset="0"/>
              </a:rPr>
              <a:t>Water Vapor Permeability and mechanical properties of edible films on native starch from improved cassava variety in Côte d’Ivoire </a:t>
            </a:r>
            <a:endParaRPr lang="en-US" sz="6376" b="1" dirty="0">
              <a:latin typeface="Arial" panose="020B0604020202020204" pitchFamily="34" charset="0"/>
              <a:cs typeface="Arial" panose="020B0604020202020204" pitchFamily="34" charset="0"/>
            </a:endParaRPr>
          </a:p>
        </p:txBody>
      </p:sp>
      <p:sp>
        <p:nvSpPr>
          <p:cNvPr id="6" name="ZoneTexte 5"/>
          <p:cNvSpPr txBox="1"/>
          <p:nvPr/>
        </p:nvSpPr>
        <p:spPr>
          <a:xfrm>
            <a:off x="1593466" y="6165506"/>
            <a:ext cx="25520073" cy="3624069"/>
          </a:xfrm>
          <a:prstGeom prst="rect">
            <a:avLst/>
          </a:prstGeom>
          <a:noFill/>
        </p:spPr>
        <p:txBody>
          <a:bodyPr wrap="square" rtlCol="0">
            <a:spAutoFit/>
          </a:bodyPr>
          <a:lstStyle/>
          <a:p>
            <a:pPr algn="ctr">
              <a:lnSpc>
                <a:spcPct val="150000"/>
              </a:lnSpc>
            </a:pPr>
            <a:r>
              <a:rPr lang="en-US" sz="4100" b="1" dirty="0" err="1" smtClean="0">
                <a:latin typeface="Arial" panose="020B0604020202020204" pitchFamily="34" charset="0"/>
                <a:cs typeface="Arial" panose="020B0604020202020204" pitchFamily="34" charset="0"/>
              </a:rPr>
              <a:t>Adjouman</a:t>
            </a:r>
            <a:r>
              <a:rPr lang="en-US" sz="4100" b="1" dirty="0" smtClean="0">
                <a:latin typeface="Arial" panose="020B0604020202020204" pitchFamily="34" charset="0"/>
                <a:cs typeface="Arial" panose="020B0604020202020204" pitchFamily="34" charset="0"/>
              </a:rPr>
              <a:t> Y D </a:t>
            </a:r>
            <a:r>
              <a:rPr lang="en-US" sz="4100" b="1" baseline="30000" dirty="0" smtClean="0">
                <a:latin typeface="Arial" panose="020B0604020202020204" pitchFamily="34" charset="0"/>
                <a:cs typeface="Arial" panose="020B0604020202020204" pitchFamily="34" charset="0"/>
              </a:rPr>
              <a:t>1,2,3 *</a:t>
            </a:r>
            <a:r>
              <a:rPr lang="en-US" sz="4100" b="1" dirty="0" smtClean="0">
                <a:latin typeface="Arial" panose="020B0604020202020204" pitchFamily="34" charset="0"/>
                <a:cs typeface="Arial" panose="020B0604020202020204" pitchFamily="34" charset="0"/>
              </a:rPr>
              <a:t>, </a:t>
            </a:r>
            <a:r>
              <a:rPr lang="en-US" sz="4100" b="1" dirty="0" err="1" smtClean="0">
                <a:latin typeface="Arial" panose="020B0604020202020204" pitchFamily="34" charset="0"/>
                <a:cs typeface="Arial" panose="020B0604020202020204" pitchFamily="34" charset="0"/>
              </a:rPr>
              <a:t>Nindjin</a:t>
            </a:r>
            <a:r>
              <a:rPr lang="en-US" sz="4100" b="1" dirty="0" smtClean="0">
                <a:latin typeface="Arial" panose="020B0604020202020204" pitchFamily="34" charset="0"/>
                <a:cs typeface="Arial" panose="020B0604020202020204" pitchFamily="34" charset="0"/>
              </a:rPr>
              <a:t> C </a:t>
            </a:r>
            <a:r>
              <a:rPr lang="en-US" sz="4100" b="1" baseline="30000" dirty="0" smtClean="0">
                <a:latin typeface="Arial" panose="020B0604020202020204" pitchFamily="34" charset="0"/>
                <a:cs typeface="Arial" panose="020B0604020202020204" pitchFamily="34" charset="0"/>
              </a:rPr>
              <a:t>1,2</a:t>
            </a:r>
            <a:r>
              <a:rPr lang="en-US" sz="4100" b="1" dirty="0" smtClean="0">
                <a:latin typeface="Arial" panose="020B0604020202020204" pitchFamily="34" charset="0"/>
                <a:cs typeface="Arial" panose="020B0604020202020204" pitchFamily="34" charset="0"/>
              </a:rPr>
              <a:t> , </a:t>
            </a:r>
            <a:r>
              <a:rPr lang="en-US" sz="4100" b="1" dirty="0" err="1" smtClean="0">
                <a:latin typeface="Arial" panose="020B0604020202020204" pitchFamily="34" charset="0"/>
                <a:cs typeface="Arial" panose="020B0604020202020204" pitchFamily="34" charset="0"/>
              </a:rPr>
              <a:t>Tetchi</a:t>
            </a:r>
            <a:r>
              <a:rPr lang="en-US" sz="4100" b="1" dirty="0" smtClean="0">
                <a:latin typeface="Arial" panose="020B0604020202020204" pitchFamily="34" charset="0"/>
                <a:cs typeface="Arial" panose="020B0604020202020204" pitchFamily="34" charset="0"/>
              </a:rPr>
              <a:t> F A </a:t>
            </a:r>
            <a:r>
              <a:rPr lang="en-US" sz="4100" b="1" baseline="30000" dirty="0" smtClean="0">
                <a:latin typeface="Arial" panose="020B0604020202020204" pitchFamily="34" charset="0"/>
                <a:cs typeface="Arial" panose="020B0604020202020204" pitchFamily="34" charset="0"/>
              </a:rPr>
              <a:t>1</a:t>
            </a:r>
            <a:r>
              <a:rPr lang="en-US" sz="4100" b="1" dirty="0" smtClean="0">
                <a:latin typeface="Arial" panose="020B0604020202020204" pitchFamily="34" charset="0"/>
                <a:cs typeface="Arial" panose="020B0604020202020204" pitchFamily="34" charset="0"/>
              </a:rPr>
              <a:t>, Amani N G</a:t>
            </a:r>
            <a:r>
              <a:rPr lang="en-US" sz="4100" b="1" baseline="30000" dirty="0" smtClean="0">
                <a:latin typeface="Arial" panose="020B0604020202020204" pitchFamily="34" charset="0"/>
                <a:cs typeface="Arial" panose="020B0604020202020204" pitchFamily="34" charset="0"/>
              </a:rPr>
              <a:t> 1  </a:t>
            </a:r>
            <a:r>
              <a:rPr lang="en-US" sz="4100" b="1" dirty="0" smtClean="0">
                <a:latin typeface="Arial" panose="020B0604020202020204" pitchFamily="34" charset="0"/>
                <a:cs typeface="Arial" panose="020B0604020202020204" pitchFamily="34" charset="0"/>
              </a:rPr>
              <a:t>and </a:t>
            </a:r>
            <a:r>
              <a:rPr lang="en-US" sz="4100" b="1" dirty="0" err="1" smtClean="0">
                <a:latin typeface="Arial" panose="020B0604020202020204" pitchFamily="34" charset="0"/>
                <a:cs typeface="Arial" panose="020B0604020202020204" pitchFamily="34" charset="0"/>
              </a:rPr>
              <a:t>Sindic</a:t>
            </a:r>
            <a:r>
              <a:rPr lang="en-US" sz="4100" b="1" dirty="0" smtClean="0">
                <a:latin typeface="Arial" panose="020B0604020202020204" pitchFamily="34" charset="0"/>
                <a:cs typeface="Arial" panose="020B0604020202020204" pitchFamily="34" charset="0"/>
              </a:rPr>
              <a:t> M </a:t>
            </a:r>
            <a:r>
              <a:rPr lang="en-US" sz="4100" b="1" baseline="30000" dirty="0" smtClean="0">
                <a:latin typeface="Arial" panose="020B0604020202020204" pitchFamily="34" charset="0"/>
                <a:cs typeface="Arial" panose="020B0604020202020204" pitchFamily="34" charset="0"/>
              </a:rPr>
              <a:t>3</a:t>
            </a:r>
          </a:p>
          <a:p>
            <a:pPr algn="ctr">
              <a:lnSpc>
                <a:spcPct val="150000"/>
              </a:lnSpc>
            </a:pPr>
            <a:r>
              <a:rPr lang="en-US" sz="2800" dirty="0" smtClean="0">
                <a:latin typeface="Arial" panose="020B0604020202020204" pitchFamily="34" charset="0"/>
                <a:cs typeface="Arial" panose="020B0604020202020204" pitchFamily="34" charset="0"/>
              </a:rPr>
              <a:t>1 University </a:t>
            </a:r>
            <a:r>
              <a:rPr lang="en-US" sz="2800" dirty="0" err="1" smtClean="0">
                <a:latin typeface="Arial" panose="020B0604020202020204" pitchFamily="34" charset="0"/>
                <a:cs typeface="Arial" panose="020B0604020202020204" pitchFamily="34" charset="0"/>
              </a:rPr>
              <a:t>Nangui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Abrogoua</a:t>
            </a:r>
            <a:r>
              <a:rPr lang="en-US" sz="2800" dirty="0" smtClean="0">
                <a:latin typeface="Arial" panose="020B0604020202020204" pitchFamily="34" charset="0"/>
                <a:cs typeface="Arial" panose="020B0604020202020204" pitchFamily="34" charset="0"/>
              </a:rPr>
              <a:t>, Food sciences Technologies Abidjan, Ivory Cost</a:t>
            </a:r>
          </a:p>
          <a:p>
            <a:pPr algn="ctr">
              <a:lnSpc>
                <a:spcPct val="150000"/>
              </a:lnSpc>
            </a:pPr>
            <a:r>
              <a:rPr lang="en-US" sz="2800" dirty="0" smtClean="0">
                <a:latin typeface="Arial" panose="020B0604020202020204" pitchFamily="34" charset="0"/>
                <a:cs typeface="Arial" panose="020B0604020202020204" pitchFamily="34" charset="0"/>
              </a:rPr>
              <a:t>2 Centre Suisse de </a:t>
            </a:r>
            <a:r>
              <a:rPr lang="en-US" sz="2800" dirty="0" err="1" smtClean="0">
                <a:latin typeface="Arial" panose="020B0604020202020204" pitchFamily="34" charset="0"/>
                <a:cs typeface="Arial" panose="020B0604020202020204" pitchFamily="34" charset="0"/>
              </a:rPr>
              <a:t>Recherches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Scientifiques</a:t>
            </a:r>
            <a:r>
              <a:rPr lang="en-US" sz="2800" dirty="0" smtClean="0">
                <a:latin typeface="Arial" panose="020B0604020202020204" pitchFamily="34" charset="0"/>
                <a:cs typeface="Arial" panose="020B0604020202020204" pitchFamily="34" charset="0"/>
              </a:rPr>
              <a:t> in Côte d’Ivoire (CSRS)</a:t>
            </a:r>
          </a:p>
          <a:p>
            <a:pPr algn="ctr">
              <a:lnSpc>
                <a:spcPct val="150000"/>
              </a:lnSpc>
            </a:pPr>
            <a:r>
              <a:rPr lang="en-US" sz="2800" dirty="0" smtClean="0">
                <a:latin typeface="Arial" panose="020B0604020202020204" pitchFamily="34" charset="0"/>
                <a:cs typeface="Arial" panose="020B0604020202020204" pitchFamily="34" charset="0"/>
              </a:rPr>
              <a:t>3 University of Liège-Gembloux Agro-Bio Tech,  Laboratory Security and Quality of Food Products</a:t>
            </a:r>
          </a:p>
          <a:p>
            <a:pPr algn="ctr">
              <a:lnSpc>
                <a:spcPct val="150000"/>
              </a:lnSpc>
            </a:pPr>
            <a:r>
              <a:rPr lang="en-US" sz="2800" dirty="0" smtClean="0">
                <a:latin typeface="Arial" panose="020B0604020202020204" pitchFamily="34" charset="0"/>
                <a:cs typeface="Arial" panose="020B0604020202020204" pitchFamily="34" charset="0"/>
              </a:rPr>
              <a:t>* Author </a:t>
            </a:r>
            <a:r>
              <a:rPr lang="en-US" sz="2800" dirty="0" err="1" smtClean="0">
                <a:latin typeface="Arial" panose="020B0604020202020204" pitchFamily="34" charset="0"/>
                <a:cs typeface="Arial" panose="020B0604020202020204" pitchFamily="34" charset="0"/>
              </a:rPr>
              <a:t>adress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desyadjouman@gmail,com</a:t>
            </a:r>
            <a:r>
              <a:rPr lang="en-US" sz="2800" dirty="0" smtClean="0">
                <a:latin typeface="Arial" panose="020B0604020202020204" pitchFamily="34" charset="0"/>
                <a:cs typeface="Arial" panose="020B0604020202020204" pitchFamily="34" charset="0"/>
              </a:rPr>
              <a:t>/ +32 465454054</a:t>
            </a:r>
          </a:p>
        </p:txBody>
      </p:sp>
      <p:sp>
        <p:nvSpPr>
          <p:cNvPr id="7" name="ZoneTexte 6"/>
          <p:cNvSpPr txBox="1"/>
          <p:nvPr/>
        </p:nvSpPr>
        <p:spPr>
          <a:xfrm>
            <a:off x="2138150" y="10234771"/>
            <a:ext cx="7920000" cy="110799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6600" b="1" dirty="0" smtClean="0">
                <a:latin typeface="Arial" panose="020B0604020202020204" pitchFamily="34" charset="0"/>
                <a:cs typeface="Arial" panose="020B0604020202020204" pitchFamily="34" charset="0"/>
              </a:rPr>
              <a:t>Summary</a:t>
            </a:r>
            <a:endParaRPr lang="en-US" sz="6600" b="1" dirty="0">
              <a:latin typeface="Arial" panose="020B0604020202020204" pitchFamily="34" charset="0"/>
              <a:cs typeface="Arial" panose="020B0604020202020204" pitchFamily="34" charset="0"/>
            </a:endParaRPr>
          </a:p>
        </p:txBody>
      </p:sp>
      <p:sp>
        <p:nvSpPr>
          <p:cNvPr id="8" name="ZoneTexte 7"/>
          <p:cNvSpPr txBox="1"/>
          <p:nvPr/>
        </p:nvSpPr>
        <p:spPr>
          <a:xfrm>
            <a:off x="2087351" y="17972766"/>
            <a:ext cx="7920000" cy="110799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6600" b="1" dirty="0" smtClean="0">
                <a:latin typeface="Arial" panose="020B0604020202020204" pitchFamily="34" charset="0"/>
                <a:cs typeface="Arial" panose="020B0604020202020204" pitchFamily="34" charset="0"/>
              </a:rPr>
              <a:t>Introduction</a:t>
            </a:r>
            <a:endParaRPr lang="en-US" sz="6600" b="1" dirty="0">
              <a:latin typeface="Arial" panose="020B0604020202020204" pitchFamily="34" charset="0"/>
              <a:cs typeface="Arial" panose="020B0604020202020204" pitchFamily="34" charset="0"/>
            </a:endParaRPr>
          </a:p>
        </p:txBody>
      </p:sp>
      <p:sp>
        <p:nvSpPr>
          <p:cNvPr id="9" name="ZoneTexte 8"/>
          <p:cNvSpPr txBox="1"/>
          <p:nvPr/>
        </p:nvSpPr>
        <p:spPr>
          <a:xfrm>
            <a:off x="604918" y="11543196"/>
            <a:ext cx="11844000" cy="62640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en-US" sz="2400" dirty="0" smtClean="0">
                <a:latin typeface="Arial" panose="020B0604020202020204" pitchFamily="34" charset="0"/>
                <a:cs typeface="Arial" panose="020B0604020202020204" pitchFamily="34" charset="0"/>
              </a:rPr>
              <a:t>Films </a:t>
            </a:r>
            <a:r>
              <a:rPr lang="en-US" sz="2400" dirty="0">
                <a:latin typeface="Arial" panose="020B0604020202020204" pitchFamily="34" charset="0"/>
                <a:cs typeface="Arial" panose="020B0604020202020204" pitchFamily="34" charset="0"/>
              </a:rPr>
              <a:t>were prepared with 5 % oil, 25 and 30 % glycerol, 0 and 5 % soy lecithin and </a:t>
            </a:r>
            <a:r>
              <a:rPr lang="en-US" sz="2400" dirty="0" smtClean="0">
                <a:latin typeface="Arial" panose="020B0604020202020204" pitchFamily="34" charset="0"/>
                <a:cs typeface="Arial" panose="020B0604020202020204" pitchFamily="34" charset="0"/>
              </a:rPr>
              <a:t>0,2 </a:t>
            </a:r>
            <a:r>
              <a:rPr lang="en-US" sz="2400" dirty="0">
                <a:latin typeface="Arial" panose="020B0604020202020204" pitchFamily="34" charset="0"/>
                <a:cs typeface="Arial" panose="020B0604020202020204" pitchFamily="34" charset="0"/>
              </a:rPr>
              <a:t>g potassium sorbate. Mechanical (Tensile strength and Elongation at break) and water vapor properties of native </a:t>
            </a:r>
            <a:r>
              <a:rPr lang="en-US" sz="2400" dirty="0" smtClean="0">
                <a:latin typeface="Arial" panose="020B0604020202020204" pitchFamily="34" charset="0"/>
                <a:cs typeface="Arial" panose="020B0604020202020204" pitchFamily="34" charset="0"/>
              </a:rPr>
              <a:t>improved cassava </a:t>
            </a:r>
            <a:r>
              <a:rPr lang="en-US" sz="2400" dirty="0">
                <a:latin typeface="Arial" panose="020B0604020202020204" pitchFamily="34" charset="0"/>
                <a:cs typeface="Arial" panose="020B0604020202020204" pitchFamily="34" charset="0"/>
              </a:rPr>
              <a:t>starch </a:t>
            </a:r>
            <a:r>
              <a:rPr lang="en-US" sz="2400" dirty="0" smtClean="0">
                <a:latin typeface="Arial" panose="020B0604020202020204" pitchFamily="34" charset="0"/>
                <a:cs typeface="Arial" panose="020B0604020202020204" pitchFamily="34" charset="0"/>
              </a:rPr>
              <a:t>variety </a:t>
            </a:r>
            <a:r>
              <a:rPr lang="en-US" sz="2400" dirty="0">
                <a:latin typeface="Arial" panose="020B0604020202020204" pitchFamily="34" charset="0"/>
                <a:cs typeface="Arial" panose="020B0604020202020204" pitchFamily="34" charset="0"/>
              </a:rPr>
              <a:t>Olekanga films were determined. </a:t>
            </a:r>
            <a:r>
              <a:rPr lang="fr-FR" sz="2400" dirty="0" err="1">
                <a:latin typeface="Arial" panose="020B0604020202020204" pitchFamily="34" charset="0"/>
                <a:cs typeface="Arial" panose="020B0604020202020204" pitchFamily="34" charset="0"/>
              </a:rPr>
              <a:t>Increasing</a:t>
            </a:r>
            <a:r>
              <a:rPr lang="fr-FR" sz="2400" dirty="0">
                <a:latin typeface="Arial" panose="020B0604020202020204" pitchFamily="34" charset="0"/>
                <a:cs typeface="Arial" panose="020B0604020202020204" pitchFamily="34" charset="0"/>
              </a:rPr>
              <a:t>  glycerol concentration and </a:t>
            </a:r>
            <a:r>
              <a:rPr lang="fr-FR" sz="2400" dirty="0" err="1">
                <a:latin typeface="Arial" panose="020B0604020202020204" pitchFamily="34" charset="0"/>
                <a:cs typeface="Arial" panose="020B0604020202020204" pitchFamily="34" charset="0"/>
              </a:rPr>
              <a:t>soy</a:t>
            </a:r>
            <a:r>
              <a:rPr lang="fr-FR" sz="2400" dirty="0">
                <a:latin typeface="Arial" panose="020B0604020202020204" pitchFamily="34" charset="0"/>
                <a:cs typeface="Arial" panose="020B0604020202020204" pitchFamily="34" charset="0"/>
              </a:rPr>
              <a:t> lecithin addition </a:t>
            </a:r>
            <a:r>
              <a:rPr lang="fr-FR" sz="2400" dirty="0" err="1">
                <a:latin typeface="Arial" panose="020B0604020202020204" pitchFamily="34" charset="0"/>
                <a:cs typeface="Arial" panose="020B0604020202020204" pitchFamily="34" charset="0"/>
              </a:rPr>
              <a:t>had</a:t>
            </a:r>
            <a:r>
              <a:rPr lang="fr-FR" sz="2400" dirty="0">
                <a:latin typeface="Arial" panose="020B0604020202020204" pitchFamily="34" charset="0"/>
                <a:cs typeface="Arial" panose="020B0604020202020204" pitchFamily="34" charset="0"/>
              </a:rPr>
              <a:t> no </a:t>
            </a:r>
            <a:r>
              <a:rPr lang="fr-FR" sz="2400" dirty="0" err="1">
                <a:latin typeface="Arial" panose="020B0604020202020204" pitchFamily="34" charset="0"/>
                <a:cs typeface="Arial" panose="020B0604020202020204" pitchFamily="34" charset="0"/>
              </a:rPr>
              <a:t>significant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effect</a:t>
            </a:r>
            <a:r>
              <a:rPr lang="fr-FR" sz="2400" dirty="0">
                <a:latin typeface="Arial" panose="020B0604020202020204" pitchFamily="34" charset="0"/>
                <a:cs typeface="Arial" panose="020B0604020202020204" pitchFamily="34" charset="0"/>
              </a:rPr>
              <a:t> on  water vapor permeability of </a:t>
            </a:r>
            <a:r>
              <a:rPr lang="fr-FR" sz="2400" dirty="0" smtClean="0">
                <a:latin typeface="Arial" panose="020B0604020202020204" pitchFamily="34" charset="0"/>
                <a:cs typeface="Arial" panose="020B0604020202020204" pitchFamily="34" charset="0"/>
              </a:rPr>
              <a:t>the </a:t>
            </a:r>
            <a:r>
              <a:rPr lang="fr-FR" sz="2400" dirty="0">
                <a:latin typeface="Arial" panose="020B0604020202020204" pitchFamily="34" charset="0"/>
                <a:cs typeface="Arial" panose="020B0604020202020204" pitchFamily="34" charset="0"/>
              </a:rPr>
              <a:t>films. In opposite </a:t>
            </a:r>
            <a:r>
              <a:rPr lang="fr-FR" sz="2400" dirty="0" err="1">
                <a:latin typeface="Arial" panose="020B0604020202020204" pitchFamily="34" charset="0"/>
                <a:cs typeface="Arial" panose="020B0604020202020204" pitchFamily="34" charset="0"/>
              </a:rPr>
              <a:t>significant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difference</a:t>
            </a:r>
            <a:r>
              <a:rPr lang="fr-FR" sz="2400" dirty="0">
                <a:latin typeface="Arial" panose="020B0604020202020204" pitchFamily="34" charset="0"/>
                <a:cs typeface="Arial" panose="020B0604020202020204" pitchFamily="34" charset="0"/>
              </a:rPr>
              <a:t> (p &lt;0.05) of  glycerol concentration was observed on  </a:t>
            </a:r>
            <a:r>
              <a:rPr lang="fr-FR" sz="2400" dirty="0" err="1">
                <a:latin typeface="Arial" panose="020B0604020202020204" pitchFamily="34" charset="0"/>
                <a:cs typeface="Arial" panose="020B0604020202020204" pitchFamily="34" charset="0"/>
              </a:rPr>
              <a:t>tensile</a:t>
            </a:r>
            <a:r>
              <a:rPr lang="fr-FR" sz="2400" dirty="0">
                <a:latin typeface="Arial" panose="020B0604020202020204" pitchFamily="34" charset="0"/>
                <a:cs typeface="Arial" panose="020B0604020202020204" pitchFamily="34" charset="0"/>
              </a:rPr>
              <a:t> strength and  elongation at break of films. </a:t>
            </a:r>
            <a:r>
              <a:rPr lang="fr-FR" sz="2400" dirty="0" err="1">
                <a:latin typeface="Arial" panose="020B0604020202020204" pitchFamily="34" charset="0"/>
                <a:cs typeface="Arial" panose="020B0604020202020204" pitchFamily="34" charset="0"/>
              </a:rPr>
              <a:t>Which</a:t>
            </a:r>
            <a:r>
              <a:rPr lang="fr-FR" sz="2400" dirty="0">
                <a:latin typeface="Arial" panose="020B0604020202020204" pitchFamily="34" charset="0"/>
                <a:cs typeface="Arial" panose="020B0604020202020204" pitchFamily="34" charset="0"/>
              </a:rPr>
              <a:t> was not the case </a:t>
            </a:r>
            <a:r>
              <a:rPr lang="fr-FR" sz="2400" dirty="0" err="1">
                <a:latin typeface="Arial" panose="020B0604020202020204" pitchFamily="34" charset="0"/>
                <a:cs typeface="Arial" panose="020B0604020202020204" pitchFamily="34" charset="0"/>
              </a:rPr>
              <a:t>when</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soy</a:t>
            </a:r>
            <a:r>
              <a:rPr lang="fr-FR" sz="2400" dirty="0">
                <a:latin typeface="Arial" panose="020B0604020202020204" pitchFamily="34" charset="0"/>
                <a:cs typeface="Arial" panose="020B0604020202020204" pitchFamily="34" charset="0"/>
              </a:rPr>
              <a:t> lecithin concentration </a:t>
            </a:r>
            <a:r>
              <a:rPr lang="fr-FR" sz="2400" dirty="0" err="1">
                <a:latin typeface="Arial" panose="020B0604020202020204" pitchFamily="34" charset="0"/>
                <a:cs typeface="Arial" panose="020B0604020202020204" pitchFamily="34" charset="0"/>
              </a:rPr>
              <a:t>is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increased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from</a:t>
            </a:r>
            <a:r>
              <a:rPr lang="fr-FR" sz="2400" dirty="0">
                <a:latin typeface="Arial" panose="020B0604020202020204" pitchFamily="34" charset="0"/>
                <a:cs typeface="Arial" panose="020B0604020202020204" pitchFamily="34" charset="0"/>
              </a:rPr>
              <a:t> 0 to 5 %. Tensile strength decreased with increase in glycerol concentration. Opposite behavior was observed for  elongation at break.  Films </a:t>
            </a:r>
            <a:r>
              <a:rPr lang="en-GB" sz="2400" dirty="0">
                <a:latin typeface="Arial" panose="020B0604020202020204" pitchFamily="34" charset="0"/>
                <a:cs typeface="Arial" panose="020B0604020202020204" pitchFamily="34" charset="0"/>
              </a:rPr>
              <a:t>on native starch from improved cassava variety Olekanga in Côte d’Ivoire</a:t>
            </a:r>
            <a:r>
              <a:rPr lang="fr-FR" sz="2400" dirty="0">
                <a:latin typeface="Arial" panose="020B0604020202020204" pitchFamily="34" charset="0"/>
                <a:cs typeface="Arial" panose="020B0604020202020204" pitchFamily="34" charset="0"/>
              </a:rPr>
              <a:t> were less resistant, very elongable with  acceptable water vapor permeability.</a:t>
            </a:r>
          </a:p>
        </p:txBody>
      </p:sp>
      <p:sp>
        <p:nvSpPr>
          <p:cNvPr id="10" name="ZoneTexte 9"/>
          <p:cNvSpPr txBox="1"/>
          <p:nvPr/>
        </p:nvSpPr>
        <p:spPr>
          <a:xfrm>
            <a:off x="745237" y="19253780"/>
            <a:ext cx="12060000" cy="563231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en-US" sz="2400" dirty="0">
                <a:latin typeface="Arial" panose="020B0604020202020204" pitchFamily="34" charset="0"/>
                <a:cs typeface="Arial" panose="020B0604020202020204" pitchFamily="34" charset="0"/>
              </a:rPr>
              <a:t>A study in Côte d'Ivoire entitled "artisanal and industrial valorization of native cassava (</a:t>
            </a:r>
            <a:r>
              <a:rPr lang="en-US" sz="2400" i="1" dirty="0">
                <a:latin typeface="Arial" panose="020B0604020202020204" pitchFamily="34" charset="0"/>
                <a:cs typeface="Arial" panose="020B0604020202020204" pitchFamily="34" charset="0"/>
              </a:rPr>
              <a:t>Manihot esculenta</a:t>
            </a:r>
            <a:r>
              <a:rPr lang="en-US" sz="2400" dirty="0">
                <a:latin typeface="Arial" panose="020B0604020202020204" pitchFamily="34" charset="0"/>
                <a:cs typeface="Arial" panose="020B0604020202020204" pitchFamily="34" charset="0"/>
              </a:rPr>
              <a:t> Crantz) and yam (</a:t>
            </a:r>
            <a:r>
              <a:rPr lang="en-US" sz="2400" i="1" dirty="0">
                <a:latin typeface="Arial" panose="020B0604020202020204" pitchFamily="34" charset="0"/>
                <a:cs typeface="Arial" panose="020B0604020202020204" pitchFamily="34" charset="0"/>
              </a:rPr>
              <a:t>Dioscorea </a:t>
            </a:r>
            <a:r>
              <a:rPr lang="en-US" sz="2400" i="1" dirty="0" err="1">
                <a:latin typeface="Arial" panose="020B0604020202020204" pitchFamily="34" charset="0"/>
                <a:cs typeface="Arial" panose="020B0604020202020204" pitchFamily="34" charset="0"/>
              </a:rPr>
              <a:t>sp</a:t>
            </a:r>
            <a:r>
              <a:rPr lang="en-US" sz="2400" dirty="0">
                <a:latin typeface="Arial" panose="020B0604020202020204" pitchFamily="34" charset="0"/>
                <a:cs typeface="Arial" panose="020B0604020202020204" pitchFamily="34" charset="0"/>
              </a:rPr>
              <a:t>)" starches showed that the film produced with starch cassava and vegetable oil showed the most promising coatings capabilities. This film was designed without plasticizer and showed mechanical limits. So, the presence of plasticizer could overcome the fragility of the film, with a commonly used slurry of </a:t>
            </a:r>
            <a:r>
              <a:rPr lang="en-US" sz="2400" dirty="0" smtClean="0">
                <a:latin typeface="Arial" panose="020B0604020202020204" pitchFamily="34" charset="0"/>
                <a:cs typeface="Arial" panose="020B0604020202020204" pitchFamily="34" charset="0"/>
              </a:rPr>
              <a:t>15-40 g </a:t>
            </a:r>
            <a:r>
              <a:rPr lang="en-US" sz="2400" dirty="0">
                <a:latin typeface="Arial" panose="020B0604020202020204" pitchFamily="34" charset="0"/>
                <a:cs typeface="Arial" panose="020B0604020202020204" pitchFamily="34" charset="0"/>
              </a:rPr>
              <a:t>of glycerol in 100 g of starch. The properties of starch films can be further improved by producing composite films with incorporation of functional additives. Thus, in this present study, starch-based films have been strengthened with addition of a plasticizer (glycerol), an emulsifier (soy lecithin) and a preservative (potassium sorbate). </a:t>
            </a:r>
            <a:endParaRPr lang="en-US" sz="2400" b="1" dirty="0">
              <a:latin typeface="Arial" panose="020B0604020202020204" pitchFamily="34" charset="0"/>
              <a:cs typeface="Arial" panose="020B0604020202020204" pitchFamily="34" charset="0"/>
            </a:endParaRPr>
          </a:p>
        </p:txBody>
      </p:sp>
      <p:sp>
        <p:nvSpPr>
          <p:cNvPr id="11" name="ZoneTexte 10"/>
          <p:cNvSpPr txBox="1"/>
          <p:nvPr/>
        </p:nvSpPr>
        <p:spPr>
          <a:xfrm>
            <a:off x="1376151" y="25037872"/>
            <a:ext cx="8856000" cy="147600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6600" b="1" dirty="0" smtClean="0">
                <a:latin typeface="Arial" panose="020B0604020202020204" pitchFamily="34" charset="0"/>
                <a:cs typeface="Arial" panose="020B0604020202020204" pitchFamily="34" charset="0"/>
              </a:rPr>
              <a:t>Material and Methods</a:t>
            </a:r>
            <a:endParaRPr lang="en-US" sz="6600" b="1" dirty="0">
              <a:latin typeface="Arial" panose="020B0604020202020204" pitchFamily="34" charset="0"/>
              <a:cs typeface="Arial" panose="020B0604020202020204" pitchFamily="34" charset="0"/>
            </a:endParaRPr>
          </a:p>
        </p:txBody>
      </p:sp>
      <p:sp>
        <p:nvSpPr>
          <p:cNvPr id="12" name="ZoneTexte 11"/>
          <p:cNvSpPr txBox="1"/>
          <p:nvPr/>
        </p:nvSpPr>
        <p:spPr>
          <a:xfrm>
            <a:off x="969751" y="26714273"/>
            <a:ext cx="10080000" cy="175432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en-US" sz="2400" dirty="0">
                <a:latin typeface="Arial" panose="020B0604020202020204" pitchFamily="34" charset="0"/>
                <a:cs typeface="Arial" panose="020B0604020202020204" pitchFamily="34" charset="0"/>
              </a:rPr>
              <a:t>Native starch used was obtained by cold water extraction from a cassava variety Olekanga belonging to the genotype collection of National Agricultural Research Center in Côte d'Ivoire.</a:t>
            </a:r>
            <a:endParaRPr lang="en-US" sz="3600" dirty="0">
              <a:latin typeface="Arial" panose="020B0604020202020204" pitchFamily="34" charset="0"/>
              <a:cs typeface="Arial" panose="020B0604020202020204" pitchFamily="34" charset="0"/>
            </a:endParaRPr>
          </a:p>
        </p:txBody>
      </p:sp>
      <p:sp>
        <p:nvSpPr>
          <p:cNvPr id="13" name="ZoneTexte 12"/>
          <p:cNvSpPr txBox="1"/>
          <p:nvPr/>
        </p:nvSpPr>
        <p:spPr>
          <a:xfrm>
            <a:off x="1541116" y="28688076"/>
            <a:ext cx="8856000" cy="1077218"/>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a:latin typeface="Arial" panose="020B0604020202020204" pitchFamily="34" charset="0"/>
                <a:cs typeface="Arial" panose="020B0604020202020204" pitchFamily="34" charset="0"/>
              </a:rPr>
              <a:t>Films </a:t>
            </a:r>
            <a:r>
              <a:rPr lang="en-US" sz="3200" b="1" dirty="0" smtClean="0">
                <a:latin typeface="Arial" panose="020B0604020202020204" pitchFamily="34" charset="0"/>
                <a:cs typeface="Arial" panose="020B0604020202020204" pitchFamily="34" charset="0"/>
              </a:rPr>
              <a:t>preparation, mechanical  properties and </a:t>
            </a:r>
            <a:r>
              <a:rPr lang="en-US" sz="3200" b="1" dirty="0">
                <a:latin typeface="Arial" panose="020B0604020202020204" pitchFamily="34" charset="0"/>
                <a:cs typeface="Arial" panose="020B0604020202020204" pitchFamily="34" charset="0"/>
              </a:rPr>
              <a:t>WVP determination</a:t>
            </a:r>
            <a:endParaRPr lang="en-US" sz="4800" b="1" dirty="0">
              <a:latin typeface="Arial" panose="020B0604020202020204" pitchFamily="34" charset="0"/>
              <a:cs typeface="Arial" panose="020B0604020202020204" pitchFamily="34" charset="0"/>
            </a:endParaRPr>
          </a:p>
        </p:txBody>
      </p:sp>
      <p:sp>
        <p:nvSpPr>
          <p:cNvPr id="14" name="ZoneTexte 13"/>
          <p:cNvSpPr txBox="1"/>
          <p:nvPr/>
        </p:nvSpPr>
        <p:spPr>
          <a:xfrm>
            <a:off x="521791" y="29963253"/>
            <a:ext cx="10512000" cy="680186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dirty="0"/>
              <a:t> </a:t>
            </a:r>
            <a:r>
              <a:rPr lang="en-US" sz="2400" b="1" dirty="0">
                <a:latin typeface="Arial" panose="020B0604020202020204" pitchFamily="34" charset="0"/>
                <a:cs typeface="Arial" panose="020B0604020202020204" pitchFamily="34" charset="0"/>
              </a:rPr>
              <a:t>Step 1:</a:t>
            </a:r>
          </a:p>
          <a:p>
            <a:pPr algn="just"/>
            <a:r>
              <a:rPr lang="en-US" sz="2400" dirty="0">
                <a:latin typeface="Arial" panose="020B0604020202020204" pitchFamily="34" charset="0"/>
                <a:cs typeface="Arial" panose="020B0604020202020204" pitchFamily="34" charset="0"/>
              </a:rPr>
              <a:t>Cassava starch, glycerol and water mixture is heated at 30-75°C at 750 rpm / 20min</a:t>
            </a:r>
          </a:p>
          <a:p>
            <a:pPr algn="just"/>
            <a:r>
              <a:rPr lang="en-US" sz="2400" dirty="0" smtClean="0">
                <a:latin typeface="Arial" panose="020B0604020202020204" pitchFamily="34" charset="0"/>
                <a:cs typeface="Arial" panose="020B0604020202020204" pitchFamily="34" charset="0"/>
              </a:rPr>
              <a:t>Oil and </a:t>
            </a:r>
            <a:r>
              <a:rPr lang="en-US" sz="2400" dirty="0">
                <a:latin typeface="Arial" panose="020B0604020202020204" pitchFamily="34" charset="0"/>
                <a:cs typeface="Arial" panose="020B0604020202020204" pitchFamily="34" charset="0"/>
              </a:rPr>
              <a:t>water or oil, water and soy lecithin is also heated at 30-75°C at 750 rpm / 20min</a:t>
            </a:r>
          </a:p>
          <a:p>
            <a:pPr algn="just"/>
            <a:r>
              <a:rPr lang="en-US" sz="2400" b="1" dirty="0">
                <a:latin typeface="Arial" panose="020B0604020202020204" pitchFamily="34" charset="0"/>
                <a:cs typeface="Arial" panose="020B0604020202020204" pitchFamily="34" charset="0"/>
              </a:rPr>
              <a:t> Step 2: </a:t>
            </a:r>
          </a:p>
          <a:p>
            <a:pPr algn="just"/>
            <a:r>
              <a:rPr lang="en-US" sz="2400" dirty="0" smtClean="0">
                <a:latin typeface="Arial" panose="020B0604020202020204" pitchFamily="34" charset="0"/>
                <a:cs typeface="Arial" panose="020B0604020202020204" pitchFamily="34" charset="0"/>
              </a:rPr>
              <a:t>Oil and </a:t>
            </a:r>
            <a:r>
              <a:rPr lang="en-US" sz="2400" dirty="0">
                <a:latin typeface="Arial" panose="020B0604020202020204" pitchFamily="34" charset="0"/>
                <a:cs typeface="Arial" panose="020B0604020202020204" pitchFamily="34" charset="0"/>
              </a:rPr>
              <a:t>water or oil, water and soy lecithin mixture is homogenized at 24000 rpm / 2 min</a:t>
            </a:r>
          </a:p>
          <a:p>
            <a:pPr algn="just"/>
            <a:r>
              <a:rPr lang="en-US" sz="2400" dirty="0">
                <a:latin typeface="Arial" panose="020B0604020202020204" pitchFamily="34" charset="0"/>
                <a:cs typeface="Arial" panose="020B0604020202020204" pitchFamily="34" charset="0"/>
              </a:rPr>
              <a:t>Both mixtures were mixed together and heated at 75-95°C at 750 rpm / 25 min</a:t>
            </a:r>
          </a:p>
          <a:p>
            <a:pPr algn="just"/>
            <a:r>
              <a:rPr lang="en-US" sz="2400" b="1" dirty="0">
                <a:latin typeface="Arial" panose="020B0604020202020204" pitchFamily="34" charset="0"/>
                <a:cs typeface="Arial" panose="020B0604020202020204" pitchFamily="34" charset="0"/>
              </a:rPr>
              <a:t> Step 3</a:t>
            </a:r>
            <a:r>
              <a:rPr lang="en-US" sz="2400" dirty="0">
                <a:latin typeface="Arial" panose="020B0604020202020204" pitchFamily="34" charset="0"/>
                <a:cs typeface="Arial" panose="020B0604020202020204" pitchFamily="34" charset="0"/>
              </a:rPr>
              <a:t>: Final solution is poured into Petri dishes and dried at 35 °C / 24 hours. After drying, films are removed and stored at 25 °C and 62 % humidity / 48 hours. </a:t>
            </a:r>
          </a:p>
          <a:p>
            <a:pPr algn="just"/>
            <a:r>
              <a:rPr lang="en-US" sz="2400" dirty="0">
                <a:latin typeface="Arial" panose="020B0604020202020204" pitchFamily="34" charset="0"/>
                <a:cs typeface="Arial" panose="020B0604020202020204" pitchFamily="34" charset="0"/>
              </a:rPr>
              <a:t>Water Vapor Permeability was conducted according ASTM method </a:t>
            </a:r>
            <a:r>
              <a:rPr lang="en-US" sz="2400" dirty="0" smtClean="0">
                <a:latin typeface="Arial" panose="020B0604020202020204" pitchFamily="34" charset="0"/>
                <a:cs typeface="Arial" panose="020B0604020202020204" pitchFamily="34" charset="0"/>
              </a:rPr>
              <a:t>E96, </a:t>
            </a:r>
            <a:r>
              <a:rPr lang="fr-FR" sz="2400" dirty="0" err="1" smtClean="0">
                <a:latin typeface="Arial" panose="020B0604020202020204" pitchFamily="34" charset="0"/>
                <a:cs typeface="Arial" panose="020B0604020202020204" pitchFamily="34" charset="0"/>
              </a:rPr>
              <a:t>mechanical</a:t>
            </a:r>
            <a:r>
              <a:rPr lang="fr-FR" sz="2400" dirty="0" smtClean="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properties</a:t>
            </a:r>
            <a:r>
              <a:rPr lang="fr-FR" sz="2400" dirty="0">
                <a:latin typeface="Arial" panose="020B0604020202020204" pitchFamily="34" charset="0"/>
                <a:cs typeface="Arial" panose="020B0604020202020204" pitchFamily="34" charset="0"/>
              </a:rPr>
              <a:t> were </a:t>
            </a:r>
            <a:r>
              <a:rPr lang="fr-FR" sz="2400" dirty="0" err="1">
                <a:latin typeface="Arial" panose="020B0604020202020204" pitchFamily="34" charset="0"/>
                <a:cs typeface="Arial" panose="020B0604020202020204" pitchFamily="34" charset="0"/>
              </a:rPr>
              <a:t>studied</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using</a:t>
            </a:r>
            <a:r>
              <a:rPr lang="fr-FR" sz="2400" dirty="0">
                <a:latin typeface="Arial" panose="020B0604020202020204" pitchFamily="34" charset="0"/>
                <a:cs typeface="Arial" panose="020B0604020202020204" pitchFamily="34" charset="0"/>
              </a:rPr>
              <a:t> a TA.TX2 Stable Micro </a:t>
            </a:r>
            <a:r>
              <a:rPr lang="fr-FR" sz="2400" dirty="0" err="1">
                <a:latin typeface="Arial" panose="020B0604020202020204" pitchFamily="34" charset="0"/>
                <a:cs typeface="Arial" panose="020B0604020202020204" pitchFamily="34" charset="0"/>
              </a:rPr>
              <a:t>Systems</a:t>
            </a:r>
            <a:r>
              <a:rPr lang="fr-FR" sz="2400" dirty="0">
                <a:latin typeface="Arial" panose="020B0604020202020204" pitchFamily="34" charset="0"/>
                <a:cs typeface="Arial" panose="020B0604020202020204" pitchFamily="34" charset="0"/>
              </a:rPr>
              <a:t> Texture Analyzer by </a:t>
            </a:r>
            <a:r>
              <a:rPr lang="fr-FR" sz="2400" dirty="0" err="1">
                <a:latin typeface="Arial" panose="020B0604020202020204" pitchFamily="34" charset="0"/>
                <a:cs typeface="Arial" panose="020B0604020202020204" pitchFamily="34" charset="0"/>
              </a:rPr>
              <a:t>means</a:t>
            </a:r>
            <a:r>
              <a:rPr lang="fr-FR" sz="2400" dirty="0">
                <a:latin typeface="Arial" panose="020B0604020202020204" pitchFamily="34" charset="0"/>
                <a:cs typeface="Arial" panose="020B0604020202020204" pitchFamily="34" charset="0"/>
              </a:rPr>
              <a:t> of </a:t>
            </a:r>
            <a:r>
              <a:rPr lang="fr-FR" sz="2400" dirty="0" err="1">
                <a:latin typeface="Arial" panose="020B0604020202020204" pitchFamily="34" charset="0"/>
                <a:cs typeface="Arial" panose="020B0604020202020204" pitchFamily="34" charset="0"/>
              </a:rPr>
              <a:t>tensile</a:t>
            </a:r>
            <a:r>
              <a:rPr lang="fr-FR" sz="2400" dirty="0">
                <a:latin typeface="Arial" panose="020B0604020202020204" pitchFamily="34" charset="0"/>
                <a:cs typeface="Arial" panose="020B0604020202020204" pitchFamily="34" charset="0"/>
              </a:rPr>
              <a:t> test </a:t>
            </a:r>
            <a:r>
              <a:rPr lang="fr-FR" sz="2400" dirty="0" err="1">
                <a:latin typeface="Arial" panose="020B0604020202020204" pitchFamily="34" charset="0"/>
                <a:cs typeface="Arial" panose="020B0604020202020204" pitchFamily="34" charset="0"/>
              </a:rPr>
              <a:t>based</a:t>
            </a:r>
            <a:r>
              <a:rPr lang="fr-FR" sz="2400" dirty="0">
                <a:latin typeface="Arial" panose="020B0604020202020204" pitchFamily="34" charset="0"/>
                <a:cs typeface="Arial" panose="020B0604020202020204" pitchFamily="34" charset="0"/>
              </a:rPr>
              <a:t> on the ASTM D882-02, with </a:t>
            </a:r>
            <a:r>
              <a:rPr lang="fr-FR" sz="2400" dirty="0" err="1">
                <a:latin typeface="Arial" panose="020B0604020202020204" pitchFamily="34" charset="0"/>
                <a:cs typeface="Arial" panose="020B0604020202020204" pitchFamily="34" charset="0"/>
              </a:rPr>
              <a:t>some</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modifications </a:t>
            </a:r>
            <a:r>
              <a:rPr lang="en-US" sz="2400" dirty="0" smtClean="0">
                <a:latin typeface="Arial" panose="020B0604020202020204" pitchFamily="34" charset="0"/>
                <a:cs typeface="Arial" panose="020B0604020202020204" pitchFamily="34" charset="0"/>
              </a:rPr>
              <a:t>and the differences </a:t>
            </a:r>
            <a:r>
              <a:rPr lang="en-US" sz="2400" dirty="0">
                <a:latin typeface="Arial" panose="020B0604020202020204" pitchFamily="34" charset="0"/>
                <a:cs typeface="Arial" panose="020B0604020202020204" pitchFamily="34" charset="0"/>
              </a:rPr>
              <a:t>between means were tested at p &lt;0.05 level using Minitab17 software.</a:t>
            </a:r>
          </a:p>
        </p:txBody>
      </p:sp>
      <p:sp>
        <p:nvSpPr>
          <p:cNvPr id="15" name="ZoneTexte 14"/>
          <p:cNvSpPr txBox="1"/>
          <p:nvPr/>
        </p:nvSpPr>
        <p:spPr>
          <a:xfrm>
            <a:off x="16416337" y="10548514"/>
            <a:ext cx="10243789" cy="110799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6600" b="1" dirty="0" smtClean="0">
                <a:latin typeface="Arial" panose="020B0604020202020204" pitchFamily="34" charset="0"/>
                <a:cs typeface="Arial" panose="020B0604020202020204" pitchFamily="34" charset="0"/>
              </a:rPr>
              <a:t>Results</a:t>
            </a:r>
            <a:endParaRPr lang="en-US" sz="6600" b="1" dirty="0">
              <a:latin typeface="Arial" panose="020B0604020202020204" pitchFamily="34" charset="0"/>
              <a:cs typeface="Arial" panose="020B0604020202020204" pitchFamily="34" charset="0"/>
            </a:endParaRPr>
          </a:p>
        </p:txBody>
      </p:sp>
      <p:sp>
        <p:nvSpPr>
          <p:cNvPr id="16" name="ZoneTexte 15"/>
          <p:cNvSpPr txBox="1"/>
          <p:nvPr/>
        </p:nvSpPr>
        <p:spPr>
          <a:xfrm>
            <a:off x="19795637" y="12057161"/>
            <a:ext cx="4550864" cy="7792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just">
              <a:lnSpc>
                <a:spcPct val="150000"/>
              </a:lnSpc>
              <a:defRPr sz="2976">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smtClean="0"/>
              <a:t>Films visual appearance</a:t>
            </a:r>
            <a:endParaRPr lang="en-US" b="1" dirty="0"/>
          </a:p>
        </p:txBody>
      </p:sp>
      <p:grpSp>
        <p:nvGrpSpPr>
          <p:cNvPr id="24" name="Groupe 23"/>
          <p:cNvGrpSpPr/>
          <p:nvPr/>
        </p:nvGrpSpPr>
        <p:grpSpPr>
          <a:xfrm>
            <a:off x="-7220479" y="42556357"/>
            <a:ext cx="20916000" cy="533497"/>
            <a:chOff x="4021322" y="42190257"/>
            <a:chExt cx="20916000" cy="671187"/>
          </a:xfrm>
        </p:grpSpPr>
        <p:sp>
          <p:nvSpPr>
            <p:cNvPr id="19" name="Rectangle 18"/>
            <p:cNvSpPr>
              <a:spLocks noChangeArrowheads="1"/>
            </p:cNvSpPr>
            <p:nvPr/>
          </p:nvSpPr>
          <p:spPr bwMode="auto">
            <a:xfrm>
              <a:off x="21098767" y="42190257"/>
              <a:ext cx="2160000" cy="634077"/>
            </a:xfrm>
            <a:prstGeom prst="rect">
              <a:avLst/>
            </a:prstGeom>
            <a:solidFill>
              <a:srgbClr val="9BBB59"/>
            </a:solidFill>
            <a:ln w="25400">
              <a:noFill/>
              <a:miter lim="800000"/>
              <a:headEnd/>
              <a:tailEnd/>
            </a:ln>
            <a:extLst/>
          </p:spPr>
          <p:txBody>
            <a:bodyPr rot="0" vert="horz" wrap="square" lIns="91440" tIns="45720" rIns="91440" bIns="45720" anchor="ctr" anchorCtr="0" upright="1">
              <a:noAutofit/>
            </a:bodyPr>
            <a:lstStyle/>
            <a:p>
              <a:pPr algn="ctr">
                <a:lnSpc>
                  <a:spcPct val="115000"/>
                </a:lnSpc>
                <a:spcAft>
                  <a:spcPts val="0"/>
                </a:spcAft>
              </a:pPr>
              <a:endParaRPr lang="sl-SI"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a:spLocks noChangeArrowheads="1"/>
            </p:cNvSpPr>
            <p:nvPr/>
          </p:nvSpPr>
          <p:spPr bwMode="auto">
            <a:xfrm>
              <a:off x="4021322" y="42331219"/>
              <a:ext cx="20916000" cy="5302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grpSp>
      <p:pic>
        <p:nvPicPr>
          <p:cNvPr id="21" name="Slika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0966" y="42625601"/>
            <a:ext cx="612000" cy="360000"/>
          </a:xfrm>
          <a:prstGeom prst="rect">
            <a:avLst/>
          </a:prstGeom>
          <a:noFill/>
          <a:ln>
            <a:noFill/>
          </a:ln>
        </p:spPr>
      </p:pic>
      <p:sp>
        <p:nvSpPr>
          <p:cNvPr id="22" name="ZoneTexte 21"/>
          <p:cNvSpPr txBox="1"/>
          <p:nvPr/>
        </p:nvSpPr>
        <p:spPr>
          <a:xfrm>
            <a:off x="219888" y="42551686"/>
            <a:ext cx="9612000" cy="507831"/>
          </a:xfrm>
          <a:prstGeom prst="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just">
              <a:lnSpc>
                <a:spcPct val="150000"/>
              </a:lnSpc>
              <a:defRPr sz="2976">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l-SI" sz="1800" b="1" dirty="0" smtClean="0"/>
              <a:t>13-14 October 2016; Sophia Antipolis (France)</a:t>
            </a:r>
            <a:r>
              <a:rPr lang="fr-FR" sz="1800" b="1" dirty="0" smtClean="0"/>
              <a:t>; 2</a:t>
            </a:r>
            <a:r>
              <a:rPr lang="fr-FR" sz="1800" b="1" baseline="30000" dirty="0" smtClean="0"/>
              <a:t>nd</a:t>
            </a:r>
            <a:r>
              <a:rPr lang="fr-FR" sz="1800" b="1" dirty="0" smtClean="0"/>
              <a:t> EPNOE Junior Scientists Meeting    </a:t>
            </a:r>
            <a:endParaRPr lang="fr-FR" sz="1800" dirty="0"/>
          </a:p>
        </p:txBody>
      </p:sp>
      <p:pic>
        <p:nvPicPr>
          <p:cNvPr id="25" name="Image 24"/>
          <p:cNvPicPr/>
          <p:nvPr/>
        </p:nvPicPr>
        <p:blipFill>
          <a:blip r:embed="rId6" cstate="print">
            <a:extLst>
              <a:ext uri="{28A0092B-C50C-407E-A947-70E740481C1C}">
                <a14:useLocalDpi xmlns:a14="http://schemas.microsoft.com/office/drawing/2010/main" val="0"/>
              </a:ext>
            </a:extLst>
          </a:blip>
          <a:srcRect l="16425" t="4298" r="17955" b="2774"/>
          <a:stretch>
            <a:fillRect/>
          </a:stretch>
        </p:blipFill>
        <p:spPr bwMode="auto">
          <a:xfrm>
            <a:off x="13492162" y="13525126"/>
            <a:ext cx="2924175" cy="2340000"/>
          </a:xfrm>
          <a:prstGeom prst="rect">
            <a:avLst/>
          </a:prstGeom>
          <a:noFill/>
          <a:ln>
            <a:noFill/>
          </a:ln>
        </p:spPr>
      </p:pic>
      <p:pic>
        <p:nvPicPr>
          <p:cNvPr id="26" name="Image 25"/>
          <p:cNvPicPr/>
          <p:nvPr/>
        </p:nvPicPr>
        <p:blipFill>
          <a:blip r:embed="rId7" cstate="print">
            <a:extLst>
              <a:ext uri="{28A0092B-C50C-407E-A947-70E740481C1C}">
                <a14:useLocalDpi xmlns:a14="http://schemas.microsoft.com/office/drawing/2010/main" val="0"/>
              </a:ext>
            </a:extLst>
          </a:blip>
          <a:srcRect l="37117" r="8778" b="20181"/>
          <a:stretch>
            <a:fillRect/>
          </a:stretch>
        </p:blipFill>
        <p:spPr bwMode="auto">
          <a:xfrm>
            <a:off x="17260683" y="13525126"/>
            <a:ext cx="2916000" cy="2340000"/>
          </a:xfrm>
          <a:prstGeom prst="rect">
            <a:avLst/>
          </a:prstGeom>
          <a:noFill/>
          <a:ln>
            <a:noFill/>
          </a:ln>
        </p:spPr>
      </p:pic>
      <p:pic>
        <p:nvPicPr>
          <p:cNvPr id="27" name="Image 26"/>
          <p:cNvPicPr/>
          <p:nvPr/>
        </p:nvPicPr>
        <p:blipFill>
          <a:blip r:embed="rId8" cstate="print">
            <a:extLst>
              <a:ext uri="{28A0092B-C50C-407E-A947-70E740481C1C}">
                <a14:useLocalDpi xmlns:a14="http://schemas.microsoft.com/office/drawing/2010/main" val="0"/>
              </a:ext>
            </a:extLst>
          </a:blip>
          <a:srcRect l="17456" t="8304" r="17175"/>
          <a:stretch>
            <a:fillRect/>
          </a:stretch>
        </p:blipFill>
        <p:spPr bwMode="auto">
          <a:xfrm>
            <a:off x="20867278" y="13525127"/>
            <a:ext cx="2916000" cy="2340000"/>
          </a:xfrm>
          <a:prstGeom prst="rect">
            <a:avLst/>
          </a:prstGeom>
          <a:noFill/>
          <a:ln>
            <a:noFill/>
          </a:ln>
        </p:spPr>
      </p:pic>
      <p:pic>
        <p:nvPicPr>
          <p:cNvPr id="28" name="Image 27"/>
          <p:cNvPicPr/>
          <p:nvPr/>
        </p:nvPicPr>
        <p:blipFill>
          <a:blip r:embed="rId9">
            <a:extLst>
              <a:ext uri="{28A0092B-C50C-407E-A947-70E740481C1C}">
                <a14:useLocalDpi xmlns:a14="http://schemas.microsoft.com/office/drawing/2010/main" val="0"/>
              </a:ext>
            </a:extLst>
          </a:blip>
          <a:srcRect/>
          <a:stretch>
            <a:fillRect/>
          </a:stretch>
        </p:blipFill>
        <p:spPr bwMode="auto">
          <a:xfrm>
            <a:off x="24616750" y="13544391"/>
            <a:ext cx="2916000" cy="2339975"/>
          </a:xfrm>
          <a:prstGeom prst="rect">
            <a:avLst/>
          </a:prstGeom>
          <a:noFill/>
        </p:spPr>
      </p:pic>
      <p:pic>
        <p:nvPicPr>
          <p:cNvPr id="29" name="Image 28"/>
          <p:cNvPicPr/>
          <p:nvPr/>
        </p:nvPicPr>
        <p:blipFill>
          <a:blip r:embed="rId10" cstate="print">
            <a:extLst>
              <a:ext uri="{28A0092B-C50C-407E-A947-70E740481C1C}">
                <a14:useLocalDpi xmlns:a14="http://schemas.microsoft.com/office/drawing/2010/main" val="0"/>
              </a:ext>
            </a:extLst>
          </a:blip>
          <a:srcRect l="16846" r="20523"/>
          <a:stretch>
            <a:fillRect/>
          </a:stretch>
        </p:blipFill>
        <p:spPr bwMode="auto">
          <a:xfrm>
            <a:off x="15393269" y="16536881"/>
            <a:ext cx="2952000" cy="2340000"/>
          </a:xfrm>
          <a:prstGeom prst="rect">
            <a:avLst/>
          </a:prstGeom>
          <a:noFill/>
          <a:ln>
            <a:noFill/>
          </a:ln>
        </p:spPr>
      </p:pic>
      <p:pic>
        <p:nvPicPr>
          <p:cNvPr id="30" name="Image 29"/>
          <p:cNvPicPr/>
          <p:nvPr/>
        </p:nvPicPr>
        <p:blipFill>
          <a:blip r:embed="rId11" cstate="print">
            <a:extLst>
              <a:ext uri="{28A0092B-C50C-407E-A947-70E740481C1C}">
                <a14:useLocalDpi xmlns:a14="http://schemas.microsoft.com/office/drawing/2010/main" val="0"/>
              </a:ext>
            </a:extLst>
          </a:blip>
          <a:srcRect l="18048"/>
          <a:stretch>
            <a:fillRect/>
          </a:stretch>
        </p:blipFill>
        <p:spPr bwMode="auto">
          <a:xfrm>
            <a:off x="22666669" y="16553841"/>
            <a:ext cx="2952000" cy="2340000"/>
          </a:xfrm>
          <a:prstGeom prst="rect">
            <a:avLst/>
          </a:prstGeom>
          <a:noFill/>
          <a:ln>
            <a:noFill/>
          </a:ln>
        </p:spPr>
      </p:pic>
      <p:pic>
        <p:nvPicPr>
          <p:cNvPr id="31" name="Image 30"/>
          <p:cNvPicPr/>
          <p:nvPr/>
        </p:nvPicPr>
        <p:blipFill>
          <a:blip r:embed="rId12" cstate="print">
            <a:extLst>
              <a:ext uri="{28A0092B-C50C-407E-A947-70E740481C1C}">
                <a14:useLocalDpi xmlns:a14="http://schemas.microsoft.com/office/drawing/2010/main" val="0"/>
              </a:ext>
            </a:extLst>
          </a:blip>
          <a:srcRect l="11716" r="20877"/>
          <a:stretch>
            <a:fillRect/>
          </a:stretch>
        </p:blipFill>
        <p:spPr bwMode="auto">
          <a:xfrm>
            <a:off x="19196277" y="16536881"/>
            <a:ext cx="2952000" cy="2340000"/>
          </a:xfrm>
          <a:prstGeom prst="rect">
            <a:avLst/>
          </a:prstGeom>
          <a:noFill/>
          <a:ln>
            <a:noFill/>
          </a:ln>
        </p:spPr>
      </p:pic>
      <p:sp>
        <p:nvSpPr>
          <p:cNvPr id="32" name="Rectangle 31"/>
          <p:cNvSpPr/>
          <p:nvPr/>
        </p:nvSpPr>
        <p:spPr>
          <a:xfrm>
            <a:off x="13492162" y="13544391"/>
            <a:ext cx="406718" cy="40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rial" panose="020B0604020202020204" pitchFamily="34" charset="0"/>
                <a:cs typeface="Arial" panose="020B0604020202020204" pitchFamily="34" charset="0"/>
              </a:rPr>
              <a:t>a</a:t>
            </a:r>
          </a:p>
        </p:txBody>
      </p:sp>
      <p:sp>
        <p:nvSpPr>
          <p:cNvPr id="33" name="Rectangle 32"/>
          <p:cNvSpPr/>
          <p:nvPr/>
        </p:nvSpPr>
        <p:spPr>
          <a:xfrm>
            <a:off x="19164124" y="16495443"/>
            <a:ext cx="406718" cy="40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anose="020B0604020202020204" pitchFamily="34" charset="0"/>
                <a:cs typeface="Arial" panose="020B0604020202020204" pitchFamily="34" charset="0"/>
              </a:rPr>
              <a:t>f</a:t>
            </a:r>
            <a:endParaRPr lang="fr-FR" sz="2000" dirty="0">
              <a:solidFill>
                <a:schemeClr val="tx1"/>
              </a:solidFill>
              <a:latin typeface="Arial" panose="020B0604020202020204" pitchFamily="34" charset="0"/>
              <a:cs typeface="Arial" panose="020B0604020202020204" pitchFamily="34" charset="0"/>
            </a:endParaRPr>
          </a:p>
        </p:txBody>
      </p:sp>
      <p:sp>
        <p:nvSpPr>
          <p:cNvPr id="34" name="Rectangle 33"/>
          <p:cNvSpPr/>
          <p:nvPr/>
        </p:nvSpPr>
        <p:spPr>
          <a:xfrm>
            <a:off x="15406693" y="16532450"/>
            <a:ext cx="406718" cy="40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anose="020B0604020202020204" pitchFamily="34" charset="0"/>
                <a:cs typeface="Arial" panose="020B0604020202020204" pitchFamily="34" charset="0"/>
              </a:rPr>
              <a:t>e</a:t>
            </a:r>
            <a:endParaRPr lang="fr-FR" sz="2000" dirty="0">
              <a:solidFill>
                <a:schemeClr val="tx1"/>
              </a:solidFill>
              <a:latin typeface="Arial" panose="020B0604020202020204" pitchFamily="34" charset="0"/>
              <a:cs typeface="Arial" panose="020B0604020202020204" pitchFamily="34" charset="0"/>
            </a:endParaRPr>
          </a:p>
        </p:txBody>
      </p:sp>
      <p:sp>
        <p:nvSpPr>
          <p:cNvPr id="35" name="Rectangle 34"/>
          <p:cNvSpPr/>
          <p:nvPr/>
        </p:nvSpPr>
        <p:spPr>
          <a:xfrm>
            <a:off x="24615971" y="13544391"/>
            <a:ext cx="406718" cy="40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anose="020B0604020202020204" pitchFamily="34" charset="0"/>
                <a:cs typeface="Arial" panose="020B0604020202020204" pitchFamily="34" charset="0"/>
              </a:rPr>
              <a:t>d</a:t>
            </a:r>
            <a:endParaRPr lang="fr-FR" sz="2000"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a:xfrm>
            <a:off x="20897738" y="13546350"/>
            <a:ext cx="406718" cy="40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anose="020B0604020202020204" pitchFamily="34" charset="0"/>
                <a:cs typeface="Arial" panose="020B0604020202020204" pitchFamily="34" charset="0"/>
              </a:rPr>
              <a:t>c</a:t>
            </a:r>
            <a:endParaRPr lang="fr-FR" sz="2000" dirty="0">
              <a:solidFill>
                <a:schemeClr val="tx1"/>
              </a:solidFill>
              <a:latin typeface="Arial" panose="020B0604020202020204" pitchFamily="34" charset="0"/>
              <a:cs typeface="Arial" panose="020B0604020202020204" pitchFamily="34" charset="0"/>
            </a:endParaRPr>
          </a:p>
        </p:txBody>
      </p:sp>
      <p:sp>
        <p:nvSpPr>
          <p:cNvPr id="37" name="Rectangle 36"/>
          <p:cNvSpPr/>
          <p:nvPr/>
        </p:nvSpPr>
        <p:spPr>
          <a:xfrm>
            <a:off x="17269313" y="13488563"/>
            <a:ext cx="406718" cy="40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anose="020B0604020202020204" pitchFamily="34" charset="0"/>
                <a:cs typeface="Arial" panose="020B0604020202020204" pitchFamily="34" charset="0"/>
              </a:rPr>
              <a:t>b</a:t>
            </a:r>
            <a:endParaRPr lang="fr-FR" sz="2000" dirty="0">
              <a:solidFill>
                <a:schemeClr val="tx1"/>
              </a:solidFill>
              <a:latin typeface="Arial" panose="020B0604020202020204" pitchFamily="34" charset="0"/>
              <a:cs typeface="Arial" panose="020B0604020202020204" pitchFamily="34" charset="0"/>
            </a:endParaRPr>
          </a:p>
        </p:txBody>
      </p:sp>
      <p:sp>
        <p:nvSpPr>
          <p:cNvPr id="38" name="Rectangle 37"/>
          <p:cNvSpPr/>
          <p:nvPr/>
        </p:nvSpPr>
        <p:spPr>
          <a:xfrm>
            <a:off x="22675756" y="16553841"/>
            <a:ext cx="406718" cy="40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anose="020B0604020202020204" pitchFamily="34" charset="0"/>
                <a:cs typeface="Arial" panose="020B0604020202020204" pitchFamily="34" charset="0"/>
              </a:rPr>
              <a:t>g</a:t>
            </a:r>
            <a:endParaRPr lang="fr-FR" sz="2000" dirty="0">
              <a:solidFill>
                <a:schemeClr val="tx1"/>
              </a:solidFill>
              <a:latin typeface="Arial" panose="020B0604020202020204" pitchFamily="34" charset="0"/>
              <a:cs typeface="Arial" panose="020B0604020202020204" pitchFamily="34" charset="0"/>
            </a:endParaRPr>
          </a:p>
        </p:txBody>
      </p:sp>
      <p:sp>
        <p:nvSpPr>
          <p:cNvPr id="39" name="ZoneTexte 38"/>
          <p:cNvSpPr txBox="1"/>
          <p:nvPr/>
        </p:nvSpPr>
        <p:spPr>
          <a:xfrm>
            <a:off x="15925714" y="22305567"/>
            <a:ext cx="7832985"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just">
              <a:lnSpc>
                <a:spcPct val="150000"/>
              </a:lnSpc>
              <a:defRPr sz="2976"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3000" dirty="0" smtClean="0"/>
              <a:t>        Table 1: Values of films WVP</a:t>
            </a:r>
            <a:endParaRPr lang="en-US" sz="3000" dirty="0"/>
          </a:p>
        </p:txBody>
      </p:sp>
      <p:graphicFrame>
        <p:nvGraphicFramePr>
          <p:cNvPr id="40" name="Tableau 39"/>
          <p:cNvGraphicFramePr>
            <a:graphicFrameLocks noGrp="1"/>
          </p:cNvGraphicFramePr>
          <p:nvPr>
            <p:extLst>
              <p:ext uri="{D42A27DB-BD31-4B8C-83A1-F6EECF244321}">
                <p14:modId xmlns:p14="http://schemas.microsoft.com/office/powerpoint/2010/main" val="125734660"/>
              </p:ext>
            </p:extLst>
          </p:nvPr>
        </p:nvGraphicFramePr>
        <p:xfrm>
          <a:off x="13492162" y="23427322"/>
          <a:ext cx="13356000" cy="6978571"/>
        </p:xfrm>
        <a:graphic>
          <a:graphicData uri="http://schemas.openxmlformats.org/drawingml/2006/table">
            <a:tbl>
              <a:tblPr firstRow="1" firstCol="1" bandRow="1">
                <a:solidFill>
                  <a:schemeClr val="accent6">
                    <a:lumMod val="20000"/>
                    <a:lumOff val="80000"/>
                  </a:schemeClr>
                </a:solidFill>
              </a:tblPr>
              <a:tblGrid>
                <a:gridCol w="4104431"/>
                <a:gridCol w="5344218"/>
                <a:gridCol w="3907351"/>
              </a:tblGrid>
              <a:tr h="1988697">
                <a:tc>
                  <a:txBody>
                    <a:bodyPr/>
                    <a:lstStyle/>
                    <a:p>
                      <a:pPr algn="ctr">
                        <a:lnSpc>
                          <a:spcPct val="150000"/>
                        </a:lnSpc>
                        <a:spcAft>
                          <a:spcPts val="0"/>
                        </a:spcAft>
                      </a:pPr>
                      <a:endParaRPr lang="fr-FR" sz="28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fr-FR" sz="2800" b="1" dirty="0" smtClean="0">
                          <a:effectLst/>
                          <a:latin typeface="Arial" panose="020B0604020202020204" pitchFamily="34" charset="0"/>
                          <a:ea typeface="Calibri" panose="020F0502020204030204" pitchFamily="34" charset="0"/>
                          <a:cs typeface="Times New Roman" panose="02020603050405020304" pitchFamily="18" charset="0"/>
                        </a:rPr>
                        <a:t>Formulations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fr-FR" sz="28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fr-FR" sz="2800" b="1" dirty="0" smtClean="0">
                          <a:effectLst/>
                          <a:latin typeface="Arial" panose="020B0604020202020204" pitchFamily="34" charset="0"/>
                          <a:ea typeface="Calibri" panose="020F0502020204030204" pitchFamily="34" charset="0"/>
                          <a:cs typeface="Times New Roman" panose="02020603050405020304" pitchFamily="18" charset="0"/>
                        </a:rPr>
                        <a:t>WVP </a:t>
                      </a:r>
                      <a:r>
                        <a:rPr lang="fr-FR" sz="2800" b="1" dirty="0">
                          <a:effectLst/>
                          <a:latin typeface="Arial" panose="020B0604020202020204" pitchFamily="34" charset="0"/>
                          <a:ea typeface="Calibri" panose="020F0502020204030204" pitchFamily="34" charset="0"/>
                          <a:cs typeface="Times New Roman" panose="02020603050405020304" pitchFamily="18" charset="0"/>
                        </a:rPr>
                        <a:t>(x 10</a:t>
                      </a:r>
                      <a:r>
                        <a:rPr lang="fr-FR" sz="2800" b="1" baseline="30000" dirty="0">
                          <a:effectLst/>
                          <a:latin typeface="Arial" panose="020B0604020202020204" pitchFamily="34" charset="0"/>
                          <a:ea typeface="Calibri" panose="020F0502020204030204" pitchFamily="34" charset="0"/>
                          <a:cs typeface="Times New Roman" panose="02020603050405020304" pitchFamily="18" charset="0"/>
                        </a:rPr>
                        <a:t>-11</a:t>
                      </a:r>
                      <a:r>
                        <a:rPr lang="fr-FR" sz="2800" b="1" dirty="0">
                          <a:effectLst/>
                          <a:latin typeface="Arial" panose="020B0604020202020204" pitchFamily="34" charset="0"/>
                          <a:ea typeface="Calibri" panose="020F0502020204030204" pitchFamily="34" charset="0"/>
                          <a:cs typeface="Times New Roman" panose="02020603050405020304" pitchFamily="18" charset="0"/>
                        </a:rPr>
                        <a:t> g Pa</a:t>
                      </a:r>
                      <a:r>
                        <a:rPr lang="fr-FR" sz="2800" b="1" baseline="30000" dirty="0">
                          <a:effectLst/>
                          <a:latin typeface="Arial" panose="020B0604020202020204" pitchFamily="34" charset="0"/>
                          <a:ea typeface="Calibri" panose="020F0502020204030204" pitchFamily="34" charset="0"/>
                          <a:cs typeface="Times New Roman" panose="02020603050405020304" pitchFamily="18" charset="0"/>
                        </a:rPr>
                        <a:t>-1</a:t>
                      </a:r>
                      <a:r>
                        <a:rPr lang="fr-FR" sz="2800" b="1" dirty="0">
                          <a:effectLst/>
                          <a:latin typeface="Arial" panose="020B0604020202020204" pitchFamily="34" charset="0"/>
                          <a:ea typeface="Calibri" panose="020F0502020204030204" pitchFamily="34" charset="0"/>
                          <a:cs typeface="Times New Roman" panose="02020603050405020304" pitchFamily="18" charset="0"/>
                        </a:rPr>
                        <a:t> s</a:t>
                      </a:r>
                      <a:r>
                        <a:rPr lang="fr-FR" sz="2800" b="1" baseline="30000" dirty="0">
                          <a:effectLst/>
                          <a:latin typeface="Arial" panose="020B0604020202020204" pitchFamily="34" charset="0"/>
                          <a:ea typeface="Calibri" panose="020F0502020204030204" pitchFamily="34" charset="0"/>
                          <a:cs typeface="Times New Roman" panose="02020603050405020304" pitchFamily="18" charset="0"/>
                        </a:rPr>
                        <a:t>-1</a:t>
                      </a:r>
                      <a:r>
                        <a:rPr lang="fr-FR" sz="2800" b="1" dirty="0">
                          <a:effectLst/>
                          <a:latin typeface="Arial" panose="020B0604020202020204" pitchFamily="34" charset="0"/>
                          <a:ea typeface="Calibri" panose="020F0502020204030204" pitchFamily="34" charset="0"/>
                          <a:cs typeface="Times New Roman" panose="02020603050405020304" pitchFamily="18" charset="0"/>
                        </a:rPr>
                        <a:t> m</a:t>
                      </a:r>
                      <a:r>
                        <a:rPr lang="fr-FR" sz="2800" b="1" baseline="30000" dirty="0">
                          <a:effectLst/>
                          <a:latin typeface="Arial" panose="020B0604020202020204" pitchFamily="34" charset="0"/>
                          <a:ea typeface="Calibri" panose="020F0502020204030204" pitchFamily="34" charset="0"/>
                          <a:cs typeface="Times New Roman" panose="02020603050405020304" pitchFamily="18" charset="0"/>
                        </a:rPr>
                        <a:t>-1</a:t>
                      </a:r>
                      <a:r>
                        <a:rPr lang="fr-FR" sz="2800" b="1" dirty="0">
                          <a:effectLst/>
                          <a:latin typeface="Arial" panose="020B0604020202020204" pitchFamily="34" charset="0"/>
                          <a:ea typeface="Calibri" panose="020F0502020204030204" pitchFamily="34" charset="0"/>
                          <a:cs typeface="Times New Roman" panose="02020603050405020304" pitchFamily="18" charset="0"/>
                        </a:rPr>
                        <a: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1" noProof="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2800" b="1" noProof="0" dirty="0" smtClean="0">
                          <a:effectLst/>
                          <a:latin typeface="Arial" panose="020B0604020202020204" pitchFamily="34" charset="0"/>
                          <a:ea typeface="Calibri" panose="020F0502020204030204" pitchFamily="34" charset="0"/>
                          <a:cs typeface="Times New Roman" panose="02020603050405020304" pitchFamily="18" charset="0"/>
                        </a:rPr>
                        <a:t>Thickness (µm)</a:t>
                      </a:r>
                      <a:endParaRPr lang="en-US"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28744">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F1</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2.13</a:t>
                      </a:r>
                      <a:r>
                        <a:rPr lang="fr-FR" sz="2800" b="1" baseline="30000" dirty="0">
                          <a:effectLst/>
                          <a:latin typeface="Arial" panose="020B0604020202020204" pitchFamily="34" charset="0"/>
                          <a:ea typeface="Calibri" panose="020F0502020204030204" pitchFamily="34" charset="0"/>
                          <a:cs typeface="Times New Roman" panose="02020603050405020304" pitchFamily="18" charset="0"/>
                        </a:rPr>
                        <a:t>a</a:t>
                      </a:r>
                      <a:r>
                        <a:rPr lang="fr-FR" sz="2800" b="1" dirty="0">
                          <a:effectLst/>
                          <a:latin typeface="Arial" panose="020B0604020202020204" pitchFamily="34" charset="0"/>
                          <a:ea typeface="Calibri" panose="020F0502020204030204" pitchFamily="34" charset="0"/>
                          <a:cs typeface="Times New Roman" panose="02020603050405020304" pitchFamily="18" charset="0"/>
                        </a:rPr>
                        <a:t> ± </a:t>
                      </a:r>
                      <a:r>
                        <a:rPr lang="fr-FR" sz="2800" b="1" dirty="0" smtClean="0">
                          <a:effectLst/>
                          <a:latin typeface="Arial" panose="020B0604020202020204" pitchFamily="34" charset="0"/>
                          <a:ea typeface="Calibri" panose="020F0502020204030204" pitchFamily="34" charset="0"/>
                          <a:cs typeface="Times New Roman" panose="02020603050405020304" pitchFamily="18" charset="0"/>
                        </a:rPr>
                        <a:t>0.00739</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74.25 ± 4.60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2967">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F2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2.21</a:t>
                      </a:r>
                      <a:r>
                        <a:rPr lang="fr-FR" sz="2800" b="1" baseline="30000" dirty="0">
                          <a:effectLst/>
                          <a:latin typeface="Arial" panose="020B0604020202020204" pitchFamily="34" charset="0"/>
                          <a:ea typeface="Calibri" panose="020F0502020204030204" pitchFamily="34" charset="0"/>
                          <a:cs typeface="Times New Roman" panose="02020603050405020304" pitchFamily="18" charset="0"/>
                        </a:rPr>
                        <a:t>a</a:t>
                      </a:r>
                      <a:r>
                        <a:rPr lang="fr-FR" sz="2800" b="1" dirty="0">
                          <a:effectLst/>
                          <a:latin typeface="Arial" panose="020B0604020202020204" pitchFamily="34" charset="0"/>
                          <a:ea typeface="Calibri" panose="020F0502020204030204" pitchFamily="34" charset="0"/>
                          <a:cs typeface="Times New Roman" panose="02020603050405020304" pitchFamily="18" charset="0"/>
                        </a:rPr>
                        <a:t> ± 0.0198</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79 ± 0.707</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5196">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F3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2.8</a:t>
                      </a:r>
                      <a:r>
                        <a:rPr lang="fr-FR" sz="2800" b="1" baseline="30000" dirty="0">
                          <a:effectLst/>
                          <a:latin typeface="Arial" panose="020B0604020202020204" pitchFamily="34" charset="0"/>
                          <a:ea typeface="Calibri" panose="020F0502020204030204" pitchFamily="34" charset="0"/>
                          <a:cs typeface="Times New Roman" panose="02020603050405020304" pitchFamily="18" charset="0"/>
                        </a:rPr>
                        <a:t>a</a:t>
                      </a:r>
                      <a:r>
                        <a:rPr lang="fr-FR" sz="2800" b="1" dirty="0">
                          <a:effectLst/>
                          <a:latin typeface="Arial" panose="020B0604020202020204" pitchFamily="34" charset="0"/>
                          <a:ea typeface="Calibri" panose="020F0502020204030204" pitchFamily="34" charset="0"/>
                          <a:cs typeface="Times New Roman" panose="02020603050405020304" pitchFamily="18" charset="0"/>
                        </a:rPr>
                        <a:t> ± 0.332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73.65 ± 0.119</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2967">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F4</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2.64</a:t>
                      </a:r>
                      <a:r>
                        <a:rPr lang="fr-FR" sz="2800" b="1" baseline="30000" dirty="0">
                          <a:effectLst/>
                          <a:latin typeface="Arial" panose="020B0604020202020204" pitchFamily="34" charset="0"/>
                          <a:ea typeface="Calibri" panose="020F0502020204030204" pitchFamily="34" charset="0"/>
                          <a:cs typeface="Times New Roman" panose="02020603050405020304" pitchFamily="18" charset="0"/>
                        </a:rPr>
                        <a:t>a</a:t>
                      </a:r>
                      <a:r>
                        <a:rPr lang="fr-FR" sz="2800" b="1" dirty="0">
                          <a:effectLst/>
                          <a:latin typeface="Arial" panose="020B0604020202020204" pitchFamily="34" charset="0"/>
                          <a:ea typeface="Calibri" panose="020F0502020204030204" pitchFamily="34" charset="0"/>
                          <a:cs typeface="Times New Roman" panose="02020603050405020304" pitchFamily="18" charset="0"/>
                        </a:rPr>
                        <a:t> ± 0.116</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2800" b="1" dirty="0">
                          <a:effectLst/>
                          <a:latin typeface="Arial" panose="020B0604020202020204" pitchFamily="34" charset="0"/>
                          <a:ea typeface="Calibri" panose="020F0502020204030204" pitchFamily="34" charset="0"/>
                          <a:cs typeface="Times New Roman" panose="02020603050405020304" pitchFamily="18" charset="0"/>
                        </a:rPr>
                        <a:t>70.75 ± 2.47</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3" marR="72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Graphique 40"/>
          <p:cNvGraphicFramePr>
            <a:graphicFrameLocks/>
          </p:cNvGraphicFramePr>
          <p:nvPr>
            <p:extLst>
              <p:ext uri="{D42A27DB-BD31-4B8C-83A1-F6EECF244321}">
                <p14:modId xmlns:p14="http://schemas.microsoft.com/office/powerpoint/2010/main" val="627420976"/>
              </p:ext>
            </p:extLst>
          </p:nvPr>
        </p:nvGraphicFramePr>
        <p:xfrm>
          <a:off x="12442511" y="30879510"/>
          <a:ext cx="5760000" cy="360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2" name="Graphique 41"/>
          <p:cNvGraphicFramePr>
            <a:graphicFrameLocks/>
          </p:cNvGraphicFramePr>
          <p:nvPr>
            <p:extLst>
              <p:ext uri="{D42A27DB-BD31-4B8C-83A1-F6EECF244321}">
                <p14:modId xmlns:p14="http://schemas.microsoft.com/office/powerpoint/2010/main" val="3751013475"/>
              </p:ext>
            </p:extLst>
          </p:nvPr>
        </p:nvGraphicFramePr>
        <p:xfrm>
          <a:off x="20672277" y="30879510"/>
          <a:ext cx="5760000" cy="3528000"/>
        </p:xfrm>
        <a:graphic>
          <a:graphicData uri="http://schemas.openxmlformats.org/drawingml/2006/chart">
            <c:chart xmlns:c="http://schemas.openxmlformats.org/drawingml/2006/chart" xmlns:r="http://schemas.openxmlformats.org/officeDocument/2006/relationships" r:id="rId14"/>
          </a:graphicData>
        </a:graphic>
      </p:graphicFrame>
      <p:sp>
        <p:nvSpPr>
          <p:cNvPr id="43" name="ZoneTexte 42"/>
          <p:cNvSpPr txBox="1"/>
          <p:nvPr/>
        </p:nvSpPr>
        <p:spPr>
          <a:xfrm>
            <a:off x="19782324" y="34633749"/>
            <a:ext cx="783298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just">
              <a:lnSpc>
                <a:spcPct val="150000"/>
              </a:lnSpc>
              <a:defRPr sz="2976"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3200" dirty="0" smtClean="0"/>
              <a:t> </a:t>
            </a:r>
            <a:r>
              <a:rPr lang="en-US" sz="2800" dirty="0" smtClean="0"/>
              <a:t>Figure 3: Elongation at break of film based on </a:t>
            </a:r>
            <a:r>
              <a:rPr lang="en-US" sz="2800" dirty="0" err="1" smtClean="0"/>
              <a:t>Olekanga</a:t>
            </a:r>
            <a:r>
              <a:rPr lang="en-US" sz="2800" dirty="0" smtClean="0"/>
              <a:t> cassava </a:t>
            </a:r>
            <a:r>
              <a:rPr lang="en-US" sz="2800" dirty="0"/>
              <a:t>starch</a:t>
            </a:r>
            <a:endParaRPr lang="en-US" sz="3200" dirty="0"/>
          </a:p>
        </p:txBody>
      </p:sp>
      <p:sp>
        <p:nvSpPr>
          <p:cNvPr id="44" name="ZoneTexte 43"/>
          <p:cNvSpPr txBox="1"/>
          <p:nvPr/>
        </p:nvSpPr>
        <p:spPr>
          <a:xfrm>
            <a:off x="11476777" y="34633749"/>
            <a:ext cx="7832985"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just">
              <a:lnSpc>
                <a:spcPct val="150000"/>
              </a:lnSpc>
              <a:defRPr sz="2976"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800" dirty="0" smtClean="0"/>
              <a:t>  Figure 2: Tensile strength of film based </a:t>
            </a:r>
            <a:r>
              <a:rPr lang="en-US" sz="2800" dirty="0"/>
              <a:t>on </a:t>
            </a:r>
            <a:r>
              <a:rPr lang="en-US" sz="2800" dirty="0" err="1" smtClean="0"/>
              <a:t>Olekanga</a:t>
            </a:r>
            <a:r>
              <a:rPr lang="en-US" sz="2800" dirty="0" smtClean="0"/>
              <a:t> cassava </a:t>
            </a:r>
            <a:r>
              <a:rPr lang="en-US" sz="2800" dirty="0"/>
              <a:t>starch  </a:t>
            </a:r>
          </a:p>
        </p:txBody>
      </p:sp>
      <p:sp>
        <p:nvSpPr>
          <p:cNvPr id="46" name="ZoneTexte 45"/>
          <p:cNvSpPr txBox="1"/>
          <p:nvPr/>
        </p:nvSpPr>
        <p:spPr>
          <a:xfrm>
            <a:off x="15092277" y="19552295"/>
            <a:ext cx="11160000"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just">
              <a:lnSpc>
                <a:spcPct val="150000"/>
              </a:lnSpc>
              <a:defRPr sz="2976"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3000" dirty="0" smtClean="0"/>
              <a:t> Figure 1: a) film from formulation F2;  b)  formulation F1</a:t>
            </a:r>
          </a:p>
          <a:p>
            <a:r>
              <a:rPr lang="en-US" sz="3000" dirty="0"/>
              <a:t> </a:t>
            </a:r>
            <a:r>
              <a:rPr lang="en-US" sz="3000" dirty="0" smtClean="0"/>
              <a:t>                 c)  formulation F4; d) formulation F3 ; </a:t>
            </a:r>
          </a:p>
          <a:p>
            <a:r>
              <a:rPr lang="en-US" sz="3000" dirty="0" smtClean="0"/>
              <a:t>                  e, f, </a:t>
            </a:r>
            <a:r>
              <a:rPr lang="en-US" sz="3000" dirty="0"/>
              <a:t>g) </a:t>
            </a:r>
            <a:r>
              <a:rPr lang="en-US" sz="3000" dirty="0" smtClean="0"/>
              <a:t> emulsified </a:t>
            </a:r>
            <a:r>
              <a:rPr lang="en-US" sz="3000" dirty="0"/>
              <a:t>film hand-held   </a:t>
            </a:r>
          </a:p>
        </p:txBody>
      </p:sp>
      <p:sp>
        <p:nvSpPr>
          <p:cNvPr id="47" name="ZoneTexte 46"/>
          <p:cNvSpPr txBox="1"/>
          <p:nvPr/>
        </p:nvSpPr>
        <p:spPr>
          <a:xfrm>
            <a:off x="13898880" y="36202349"/>
            <a:ext cx="10243789" cy="1107996"/>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6600" b="1" dirty="0" smtClean="0">
                <a:latin typeface="Arial" panose="020B0604020202020204" pitchFamily="34" charset="0"/>
                <a:cs typeface="Arial" panose="020B0604020202020204" pitchFamily="34" charset="0"/>
              </a:rPr>
              <a:t>Conclusion </a:t>
            </a:r>
            <a:endParaRPr lang="en-US" sz="6600" b="1" dirty="0">
              <a:latin typeface="Arial" panose="020B0604020202020204" pitchFamily="34" charset="0"/>
              <a:cs typeface="Arial" panose="020B0604020202020204" pitchFamily="34" charset="0"/>
            </a:endParaRPr>
          </a:p>
        </p:txBody>
      </p:sp>
      <p:sp>
        <p:nvSpPr>
          <p:cNvPr id="48" name="ZoneTexte 47"/>
          <p:cNvSpPr txBox="1"/>
          <p:nvPr/>
        </p:nvSpPr>
        <p:spPr>
          <a:xfrm>
            <a:off x="12174748" y="37491676"/>
            <a:ext cx="16370256"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just">
              <a:lnSpc>
                <a:spcPct val="150000"/>
              </a:lnSpc>
              <a:defRPr sz="3600"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457200" indent="-457200">
              <a:buFont typeface="Wingdings" panose="05000000000000000000" pitchFamily="2" charset="2"/>
              <a:buChar char="Ø"/>
            </a:pPr>
            <a:r>
              <a:rPr lang="en-US" sz="2400" b="0" dirty="0" smtClean="0"/>
              <a:t>Films generally appear uniforms, homogeneous, transparent and present no cracks</a:t>
            </a:r>
          </a:p>
          <a:p>
            <a:pPr marL="457200" indent="-457200">
              <a:buFont typeface="Wingdings" panose="05000000000000000000" pitchFamily="2" charset="2"/>
              <a:buChar char="Ø"/>
            </a:pPr>
            <a:r>
              <a:rPr lang="en-US" sz="2400" b="0" dirty="0"/>
              <a:t>Method applied in the preparation of various starch based </a:t>
            </a:r>
            <a:r>
              <a:rPr lang="en-US" sz="2400" b="0" dirty="0" smtClean="0"/>
              <a:t>films with </a:t>
            </a:r>
            <a:r>
              <a:rPr lang="en-US" sz="2400" b="0" dirty="0"/>
              <a:t>improved cassava Olekanga has produced films in which oil appeared </a:t>
            </a:r>
            <a:r>
              <a:rPr lang="en-US" sz="2400" b="0" dirty="0" smtClean="0"/>
              <a:t>scattered</a:t>
            </a:r>
          </a:p>
          <a:p>
            <a:pPr marL="457200" indent="-457200">
              <a:buFont typeface="Wingdings" panose="05000000000000000000" pitchFamily="2" charset="2"/>
              <a:buChar char="Ø"/>
            </a:pPr>
            <a:r>
              <a:rPr lang="en-US" sz="2400" b="0" dirty="0"/>
              <a:t> </a:t>
            </a:r>
            <a:r>
              <a:rPr lang="fr-FR" sz="2400" b="0" dirty="0"/>
              <a:t>Tensile strength decreased with increase in glycerol concentration. Opposite behavior was </a:t>
            </a:r>
            <a:r>
              <a:rPr lang="fr-FR" sz="2400" b="0" dirty="0" err="1"/>
              <a:t>observed</a:t>
            </a:r>
            <a:r>
              <a:rPr lang="fr-FR" sz="2400" b="0" dirty="0"/>
              <a:t> </a:t>
            </a:r>
            <a:r>
              <a:rPr lang="fr-FR" sz="2400" b="0" dirty="0" smtClean="0"/>
              <a:t>for </a:t>
            </a:r>
            <a:r>
              <a:rPr lang="fr-FR" sz="2400" b="0" dirty="0"/>
              <a:t>elongation at </a:t>
            </a:r>
            <a:r>
              <a:rPr lang="fr-FR" sz="2400" b="0" dirty="0" smtClean="0"/>
              <a:t>break</a:t>
            </a:r>
            <a:endParaRPr lang="en-US" sz="2400" b="0" dirty="0" smtClean="0"/>
          </a:p>
          <a:p>
            <a:pPr marL="457200" indent="-457200">
              <a:buFont typeface="Wingdings" panose="05000000000000000000" pitchFamily="2" charset="2"/>
              <a:buChar char="Ø"/>
            </a:pPr>
            <a:r>
              <a:rPr lang="en-US" sz="2400" b="0" dirty="0" smtClean="0"/>
              <a:t>For Water Vapor Permeability, values varied from 2,13.10</a:t>
            </a:r>
            <a:r>
              <a:rPr lang="en-US" sz="2400" b="0" baseline="30000" dirty="0" smtClean="0"/>
              <a:t>-11</a:t>
            </a:r>
            <a:r>
              <a:rPr lang="en-US" sz="2400" b="0" dirty="0" smtClean="0"/>
              <a:t> to 2,8.10</a:t>
            </a:r>
            <a:r>
              <a:rPr lang="en-US" sz="2400" b="0" baseline="30000" dirty="0" smtClean="0"/>
              <a:t>-11</a:t>
            </a:r>
            <a:r>
              <a:rPr lang="en-US" sz="2400" b="0" dirty="0"/>
              <a:t> g/</a:t>
            </a:r>
            <a:r>
              <a:rPr lang="en-US" sz="2400" b="0" dirty="0" err="1"/>
              <a:t>Pa·s·m</a:t>
            </a:r>
            <a:r>
              <a:rPr lang="en-US" sz="2400" b="0" dirty="0" smtClean="0"/>
              <a:t>. This results are nevertheless lower than those obtained by </a:t>
            </a:r>
            <a:r>
              <a:rPr lang="en-US" sz="2400" dirty="0" smtClean="0"/>
              <a:t>Phan The and al. (2009) </a:t>
            </a:r>
            <a:r>
              <a:rPr lang="en-US" sz="2400" b="0" dirty="0" smtClean="0"/>
              <a:t>which varied from 2,75 to 2,94.10</a:t>
            </a:r>
            <a:r>
              <a:rPr lang="en-US" sz="2400" b="0" baseline="30000" dirty="0" smtClean="0"/>
              <a:t>-11</a:t>
            </a:r>
            <a:r>
              <a:rPr lang="en-US" sz="2400" b="0" dirty="0"/>
              <a:t> </a:t>
            </a:r>
            <a:r>
              <a:rPr lang="en-US" sz="2400" b="0" dirty="0" smtClean="0"/>
              <a:t>g/</a:t>
            </a:r>
            <a:r>
              <a:rPr lang="en-US" sz="2400" b="0" dirty="0" err="1" smtClean="0"/>
              <a:t>Pa·s</a:t>
            </a:r>
            <a:r>
              <a:rPr lang="en-US" sz="2400" b="0" dirty="0" err="1"/>
              <a:t>·</a:t>
            </a:r>
            <a:r>
              <a:rPr lang="en-US" sz="2400" b="0" dirty="0" err="1" smtClean="0"/>
              <a:t>m</a:t>
            </a:r>
            <a:r>
              <a:rPr lang="en-US" sz="2400" b="0" dirty="0" smtClean="0"/>
              <a:t> on emulsified films based on cassava starch</a:t>
            </a:r>
          </a:p>
          <a:p>
            <a:pPr marL="457200" indent="-457200">
              <a:buFont typeface="Wingdings" panose="05000000000000000000" pitchFamily="2" charset="2"/>
              <a:buChar char="Ø"/>
            </a:pPr>
            <a:r>
              <a:rPr lang="fr-FR" sz="2400" b="0" dirty="0" smtClean="0"/>
              <a:t>Films </a:t>
            </a:r>
            <a:r>
              <a:rPr lang="en-GB" sz="2400" b="0" dirty="0"/>
              <a:t>on native starch from improved cassava variety Olekanga in Côte d’Ivoire</a:t>
            </a:r>
            <a:r>
              <a:rPr lang="fr-FR" sz="2400" b="0" dirty="0"/>
              <a:t> were less resistant, very elongable with  acceptable water vapor permeability</a:t>
            </a:r>
            <a:r>
              <a:rPr lang="fr-FR" sz="2400" b="0" dirty="0" smtClean="0"/>
              <a:t>.</a:t>
            </a:r>
            <a:endParaRPr lang="fr-FR" sz="2400" b="0" dirty="0"/>
          </a:p>
        </p:txBody>
      </p:sp>
      <p:sp>
        <p:nvSpPr>
          <p:cNvPr id="49" name="ZoneTexte 48"/>
          <p:cNvSpPr txBox="1"/>
          <p:nvPr/>
        </p:nvSpPr>
        <p:spPr>
          <a:xfrm>
            <a:off x="83115" y="39997808"/>
            <a:ext cx="11933851" cy="2369880"/>
          </a:xfrm>
          <a:prstGeom prst="rect">
            <a:avLst/>
          </a:prstGeom>
          <a:solidFill>
            <a:schemeClr val="bg1"/>
          </a:solidFill>
        </p:spPr>
        <p:txBody>
          <a:bodyPr wrap="square" rtlCol="0">
            <a:spAutoFit/>
          </a:bodyPr>
          <a:lstStyle/>
          <a:p>
            <a:pPr algn="just"/>
            <a:r>
              <a:rPr lang="en-US" sz="2800" b="1" dirty="0" smtClean="0">
                <a:latin typeface="Arial" panose="020B0604020202020204" pitchFamily="34" charset="0"/>
                <a:cs typeface="Arial" panose="020B0604020202020204" pitchFamily="34" charset="0"/>
              </a:rPr>
              <a:t>References</a:t>
            </a:r>
          </a:p>
          <a:p>
            <a:pPr algn="just"/>
            <a:r>
              <a:rPr lang="en-US" sz="2400" b="1" dirty="0" smtClean="0">
                <a:latin typeface="Arial" panose="020B0604020202020204" pitchFamily="34" charset="0"/>
                <a:cs typeface="Arial" panose="020B0604020202020204" pitchFamily="34" charset="0"/>
              </a:rPr>
              <a:t>ASTM, </a:t>
            </a:r>
            <a:r>
              <a:rPr lang="en-US" sz="2400" dirty="0" smtClean="0">
                <a:latin typeface="Arial" panose="020B0604020202020204" pitchFamily="34" charset="0"/>
                <a:cs typeface="Arial" panose="020B0604020202020204" pitchFamily="34" charset="0"/>
              </a:rPr>
              <a:t>American Society for Testing an Materials:  Standard ASTM E96 for Cup Method Water Vapor Permeability Testing, Annual Book of ASTM, Philadelphia, PA</a:t>
            </a:r>
            <a:r>
              <a:rPr lang="en-US" sz="2400" b="1" dirty="0" smtClean="0">
                <a:latin typeface="Arial" panose="020B0604020202020204" pitchFamily="34" charset="0"/>
                <a:cs typeface="Arial" panose="020B0604020202020204" pitchFamily="34" charset="0"/>
              </a:rPr>
              <a:t>.</a:t>
            </a:r>
          </a:p>
          <a:p>
            <a:pPr algn="just"/>
            <a:r>
              <a:rPr lang="en-US" sz="2400" b="1" dirty="0" smtClean="0">
                <a:latin typeface="Arial" panose="020B0604020202020204" pitchFamily="34" charset="0"/>
                <a:cs typeface="Arial" panose="020B0604020202020204" pitchFamily="34" charset="0"/>
              </a:rPr>
              <a:t>Phan The D., </a:t>
            </a:r>
            <a:r>
              <a:rPr lang="en-US" sz="2400" b="1" dirty="0" err="1" smtClean="0">
                <a:latin typeface="Arial" panose="020B0604020202020204" pitchFamily="34" charset="0"/>
                <a:cs typeface="Arial" panose="020B0604020202020204" pitchFamily="34" charset="0"/>
              </a:rPr>
              <a:t>Debeaufort</a:t>
            </a:r>
            <a:r>
              <a:rPr lang="en-US" sz="2400" b="1" dirty="0" smtClean="0">
                <a:latin typeface="Arial" panose="020B0604020202020204" pitchFamily="34" charset="0"/>
                <a:cs typeface="Arial" panose="020B0604020202020204" pitchFamily="34" charset="0"/>
              </a:rPr>
              <a:t> F., </a:t>
            </a:r>
            <a:r>
              <a:rPr lang="en-US" sz="2400" b="1" dirty="0" err="1" smtClean="0">
                <a:latin typeface="Arial" panose="020B0604020202020204" pitchFamily="34" charset="0"/>
                <a:cs typeface="Arial" panose="020B0604020202020204" pitchFamily="34" charset="0"/>
              </a:rPr>
              <a:t>Voilley</a:t>
            </a:r>
            <a:r>
              <a:rPr lang="en-US" sz="2400" b="1" dirty="0" smtClean="0">
                <a:latin typeface="Arial" panose="020B0604020202020204" pitchFamily="34" charset="0"/>
                <a:cs typeface="Arial" panose="020B0604020202020204" pitchFamily="34" charset="0"/>
              </a:rPr>
              <a:t> A and </a:t>
            </a:r>
            <a:r>
              <a:rPr lang="en-US" sz="2400" b="1" dirty="0" err="1" smtClean="0">
                <a:latin typeface="Arial" panose="020B0604020202020204" pitchFamily="34" charset="0"/>
                <a:cs typeface="Arial" panose="020B0604020202020204" pitchFamily="34" charset="0"/>
              </a:rPr>
              <a:t>Luu</a:t>
            </a:r>
            <a:r>
              <a:rPr lang="en-US" sz="2400" b="1" dirty="0" smtClean="0">
                <a:latin typeface="Arial" panose="020B0604020202020204" pitchFamily="34" charset="0"/>
                <a:cs typeface="Arial" panose="020B0604020202020204" pitchFamily="34" charset="0"/>
              </a:rPr>
              <a:t> D. (2009</a:t>
            </a:r>
            <a:r>
              <a:rPr lang="en-US" sz="2400" dirty="0" smtClean="0">
                <a:latin typeface="Arial" panose="020B0604020202020204" pitchFamily="34" charset="0"/>
                <a:cs typeface="Arial" panose="020B0604020202020204" pitchFamily="34" charset="0"/>
              </a:rPr>
              <a:t>). Influence of hydrocolloid nature on the structure and functional properties of emulsified edible films. Food hydrocolloids 23, 691-699</a:t>
            </a:r>
            <a:endParaRPr lang="en-US" sz="2400" dirty="0">
              <a:latin typeface="Arial" panose="020B0604020202020204" pitchFamily="34" charset="0"/>
              <a:cs typeface="Arial" panose="020B0604020202020204" pitchFamily="34" charset="0"/>
            </a:endParaRPr>
          </a:p>
        </p:txBody>
      </p:sp>
      <p:sp>
        <p:nvSpPr>
          <p:cNvPr id="50" name="ZoneTexte 49"/>
          <p:cNvSpPr txBox="1"/>
          <p:nvPr/>
        </p:nvSpPr>
        <p:spPr>
          <a:xfrm>
            <a:off x="152388" y="37074500"/>
            <a:ext cx="11933851" cy="2739211"/>
          </a:xfrm>
          <a:prstGeom prst="rect">
            <a:avLst/>
          </a:prstGeom>
          <a:solidFill>
            <a:schemeClr val="bg1"/>
          </a:solidFill>
        </p:spPr>
        <p:txBody>
          <a:bodyPr wrap="square" rtlCol="0">
            <a:spAutoFit/>
          </a:bodyPr>
          <a:lstStyle/>
          <a:p>
            <a:pPr algn="just"/>
            <a:r>
              <a:rPr lang="en-US" sz="2800" b="1" dirty="0" smtClean="0">
                <a:latin typeface="Arial" panose="020B0604020202020204" pitchFamily="34" charset="0"/>
                <a:cs typeface="Arial" panose="020B0604020202020204" pitchFamily="34" charset="0"/>
              </a:rPr>
              <a:t>Acknowledgments</a:t>
            </a:r>
          </a:p>
          <a:p>
            <a:pPr algn="just">
              <a:lnSpc>
                <a:spcPct val="150000"/>
              </a:lnSpc>
            </a:pPr>
            <a:r>
              <a:rPr lang="en-US" sz="2400" dirty="0" smtClean="0">
                <a:latin typeface="Arial" panose="020B0604020202020204" pitchFamily="34" charset="0"/>
                <a:cs typeface="Arial" panose="020B0604020202020204" pitchFamily="34" charset="0"/>
              </a:rPr>
              <a:t>The</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authors would like to thank  the Interprofessional Fund for Agricultural Research and Council (FIRCA) in Côte d’Ivoire who supported funding of this study. They would also like to thank Marjorie Servais and Thomas Bertrand for all technical support to the laboratory</a:t>
            </a:r>
            <a:endParaRPr lang="en-US"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51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971</Words>
  <Application>Microsoft Office PowerPoint</Application>
  <PresentationFormat>Personnalisé</PresentationFormat>
  <Paragraphs>70</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Times New Roman</vt:lpstr>
      <vt:lpstr>Wingdings</vt:lpstr>
      <vt:lpstr>Thème Office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36</cp:revision>
  <dcterms:created xsi:type="dcterms:W3CDTF">2016-09-28T21:21:24Z</dcterms:created>
  <dcterms:modified xsi:type="dcterms:W3CDTF">2016-10-04T19:10:20Z</dcterms:modified>
</cp:coreProperties>
</file>