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8" r:id="rId1"/>
  </p:sldMasterIdLst>
  <p:notesMasterIdLst>
    <p:notesMasterId r:id="rId42"/>
  </p:notesMasterIdLst>
  <p:handoutMasterIdLst>
    <p:handoutMasterId r:id="rId43"/>
  </p:handoutMasterIdLst>
  <p:sldIdLst>
    <p:sldId id="256" r:id="rId2"/>
    <p:sldId id="356" r:id="rId3"/>
    <p:sldId id="357" r:id="rId4"/>
    <p:sldId id="388" r:id="rId5"/>
    <p:sldId id="389" r:id="rId6"/>
    <p:sldId id="358" r:id="rId7"/>
    <p:sldId id="449" r:id="rId8"/>
    <p:sldId id="359" r:id="rId9"/>
    <p:sldId id="450" r:id="rId10"/>
    <p:sldId id="451" r:id="rId11"/>
    <p:sldId id="452" r:id="rId12"/>
    <p:sldId id="365" r:id="rId13"/>
    <p:sldId id="366" r:id="rId14"/>
    <p:sldId id="367" r:id="rId15"/>
    <p:sldId id="368" r:id="rId16"/>
    <p:sldId id="369" r:id="rId17"/>
    <p:sldId id="370" r:id="rId18"/>
    <p:sldId id="421" r:id="rId19"/>
    <p:sldId id="422" r:id="rId20"/>
    <p:sldId id="424" r:id="rId21"/>
    <p:sldId id="423" r:id="rId22"/>
    <p:sldId id="425" r:id="rId23"/>
    <p:sldId id="371" r:id="rId24"/>
    <p:sldId id="372" r:id="rId25"/>
    <p:sldId id="434" r:id="rId26"/>
    <p:sldId id="435" r:id="rId27"/>
    <p:sldId id="385" r:id="rId28"/>
    <p:sldId id="438" r:id="rId29"/>
    <p:sldId id="439" r:id="rId30"/>
    <p:sldId id="440" r:id="rId31"/>
    <p:sldId id="441" r:id="rId32"/>
    <p:sldId id="442" r:id="rId33"/>
    <p:sldId id="443" r:id="rId34"/>
    <p:sldId id="444" r:id="rId35"/>
    <p:sldId id="445" r:id="rId36"/>
    <p:sldId id="446" r:id="rId37"/>
    <p:sldId id="447" r:id="rId38"/>
    <p:sldId id="448" r:id="rId39"/>
    <p:sldId id="427" r:id="rId40"/>
    <p:sldId id="386" r:id="rId41"/>
  </p:sldIdLst>
  <p:sldSz cx="9144000" cy="6858000" type="screen4x3"/>
  <p:notesSz cx="6858000" cy="9144000"/>
  <p:defaultTextStyle>
    <a:defPPr>
      <a:defRPr lang="fr-BE"/>
    </a:defPPr>
    <a:lvl1pPr algn="l" rtl="0" fontAlgn="base">
      <a:spcBef>
        <a:spcPct val="0"/>
      </a:spcBef>
      <a:spcAft>
        <a:spcPct val="0"/>
      </a:spcAft>
      <a:defRPr sz="2400" kern="1200">
        <a:solidFill>
          <a:schemeClr val="tx1"/>
        </a:solidFill>
        <a:latin typeface="Tahoma"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Tahoma"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ahoma"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ahoma"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ahoma" charset="0"/>
        <a:ea typeface="ＭＳ Ｐゴシック" charset="0"/>
        <a:cs typeface="ＭＳ Ｐゴシック" charset="0"/>
      </a:defRPr>
    </a:lvl5pPr>
    <a:lvl6pPr marL="2286000" algn="l" defTabSz="457200" rtl="0" eaLnBrk="1" latinLnBrk="0" hangingPunct="1">
      <a:defRPr sz="2400" kern="1200">
        <a:solidFill>
          <a:schemeClr val="tx1"/>
        </a:solidFill>
        <a:latin typeface="Tahoma" charset="0"/>
        <a:ea typeface="ＭＳ Ｐゴシック" charset="0"/>
        <a:cs typeface="ＭＳ Ｐゴシック" charset="0"/>
      </a:defRPr>
    </a:lvl6pPr>
    <a:lvl7pPr marL="2743200" algn="l" defTabSz="457200" rtl="0" eaLnBrk="1" latinLnBrk="0" hangingPunct="1">
      <a:defRPr sz="2400" kern="1200">
        <a:solidFill>
          <a:schemeClr val="tx1"/>
        </a:solidFill>
        <a:latin typeface="Tahoma" charset="0"/>
        <a:ea typeface="ＭＳ Ｐゴシック" charset="0"/>
        <a:cs typeface="ＭＳ Ｐゴシック" charset="0"/>
      </a:defRPr>
    </a:lvl7pPr>
    <a:lvl8pPr marL="3200400" algn="l" defTabSz="457200" rtl="0" eaLnBrk="1" latinLnBrk="0" hangingPunct="1">
      <a:defRPr sz="2400" kern="1200">
        <a:solidFill>
          <a:schemeClr val="tx1"/>
        </a:solidFill>
        <a:latin typeface="Tahoma" charset="0"/>
        <a:ea typeface="ＭＳ Ｐゴシック" charset="0"/>
        <a:cs typeface="ＭＳ Ｐゴシック" charset="0"/>
      </a:defRPr>
    </a:lvl8pPr>
    <a:lvl9pPr marL="3657600" algn="l" defTabSz="457200" rtl="0" eaLnBrk="1" latinLnBrk="0" hangingPunct="1">
      <a:defRPr sz="2400" kern="1200">
        <a:solidFill>
          <a:schemeClr val="tx1"/>
        </a:solidFill>
        <a:latin typeface="Tahom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800E"/>
    <a:srgbClr val="867A7E"/>
    <a:srgbClr val="FFCC66"/>
    <a:srgbClr val="FF9933"/>
    <a:srgbClr val="CC3300"/>
    <a:srgbClr val="8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72" d="100"/>
          <a:sy n="72" d="100"/>
        </p:scale>
        <p:origin x="-1648" y="-1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8" d="100"/>
        <a:sy n="128" d="100"/>
      </p:scale>
      <p:origin x="0" y="13248"/>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4A5C77C-9F86-5A45-82E6-FBBE61B4084E}" type="datetimeFigureOut">
              <a:rPr lang="fr-FR"/>
              <a:pPr>
                <a:defRPr/>
              </a:pPr>
              <a:t>15/10/15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2E32985-9972-2945-96CF-FF5F8B67C786}" type="slidenum">
              <a:rPr lang="fr-FR"/>
              <a:pPr>
                <a:defRPr/>
              </a:pPr>
              <a:t>‹#›</a:t>
            </a:fld>
            <a:endParaRPr lang="fr-FR"/>
          </a:p>
        </p:txBody>
      </p:sp>
      <p:sp>
        <p:nvSpPr>
          <p:cNvPr id="38918" name="ZoneTexte 5"/>
          <p:cNvSpPr txBox="1">
            <a:spLocks noChangeArrowheads="1"/>
          </p:cNvSpPr>
          <p:nvPr/>
        </p:nvSpPr>
        <p:spPr bwMode="auto">
          <a:xfrm>
            <a:off x="1582738" y="2795588"/>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defRPr/>
            </a:pPr>
            <a:endParaRPr lang="fr-FR" smtClean="0"/>
          </a:p>
        </p:txBody>
      </p:sp>
    </p:spTree>
    <p:extLst>
      <p:ext uri="{BB962C8B-B14F-4D97-AF65-F5344CB8AC3E}">
        <p14:creationId xmlns:p14="http://schemas.microsoft.com/office/powerpoint/2010/main" val="28193573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fr-BE"/>
          </a:p>
        </p:txBody>
      </p:sp>
      <p:sp>
        <p:nvSpPr>
          <p:cNvPr id="1843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fr-BE"/>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noProof="0" smtClean="0"/>
              <a:t>Cliquez pour modifier les styles du texte du masque</a:t>
            </a:r>
          </a:p>
          <a:p>
            <a:pPr lvl="1"/>
            <a:r>
              <a:rPr lang="fr-BE" noProof="0" smtClean="0"/>
              <a:t>Deuxième niveau</a:t>
            </a:r>
          </a:p>
          <a:p>
            <a:pPr lvl="2"/>
            <a:r>
              <a:rPr lang="fr-BE" noProof="0" smtClean="0"/>
              <a:t>Troisième niveau</a:t>
            </a:r>
          </a:p>
          <a:p>
            <a:pPr lvl="3"/>
            <a:r>
              <a:rPr lang="fr-BE" noProof="0" smtClean="0"/>
              <a:t>Quatrième niveau</a:t>
            </a:r>
          </a:p>
          <a:p>
            <a:pPr lvl="4"/>
            <a:r>
              <a:rPr lang="fr-BE" noProof="0" smtClean="0"/>
              <a:t>Cinquième niveau</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fr-BE"/>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93B9A039-55C3-F540-8ECA-95F0F13530A9}" type="slidenum">
              <a:rPr lang="fr-BE"/>
              <a:pPr>
                <a:defRPr/>
              </a:pPr>
              <a:t>‹#›</a:t>
            </a:fld>
            <a:endParaRPr lang="fr-BE"/>
          </a:p>
        </p:txBody>
      </p:sp>
    </p:spTree>
    <p:extLst>
      <p:ext uri="{BB962C8B-B14F-4D97-AF65-F5344CB8AC3E}">
        <p14:creationId xmlns:p14="http://schemas.microsoft.com/office/powerpoint/2010/main" val="78584787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20274E3D-4E86-7442-BF55-C311BB87AADB}" type="slidenum">
              <a:rPr lang="fr-FR" sz="1200"/>
              <a:pPr eaLnBrk="1" hangingPunct="1">
                <a:defRPr/>
              </a:pPr>
              <a:t>12</a:t>
            </a:fld>
            <a:endParaRPr lang="fr-FR"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GB">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Ellipse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Ellipse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re 13"/>
          <p:cNvSpPr>
            <a:spLocks noGrp="1"/>
          </p:cNvSpPr>
          <p:nvPr>
            <p:ph type="ctrTitle"/>
          </p:nvPr>
        </p:nvSpPr>
        <p:spPr>
          <a:xfrm>
            <a:off x="1432560" y="359898"/>
            <a:ext cx="7406640" cy="1472184"/>
          </a:xfrm>
        </p:spPr>
        <p:txBody>
          <a:bodyPr anchor="b"/>
          <a:lstStyle>
            <a:lvl1pPr algn="l">
              <a:defRPr/>
            </a:lvl1pPr>
            <a:extLst/>
          </a:lstStyle>
          <a:p>
            <a:r>
              <a:rPr lang="fr-FR" smtClean="0"/>
              <a:t>Cliquez et modifiez le titre</a:t>
            </a:r>
            <a:endParaRPr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smtClean="0"/>
              <a:t>Cliquez pour modifier le style des sous-titres du masque</a:t>
            </a:r>
            <a:endParaRPr lang="en-US"/>
          </a:p>
        </p:txBody>
      </p:sp>
      <p:sp>
        <p:nvSpPr>
          <p:cNvPr id="6" name="Espace réservé de la date 6"/>
          <p:cNvSpPr>
            <a:spLocks noGrp="1"/>
          </p:cNvSpPr>
          <p:nvPr>
            <p:ph type="dt" sz="half" idx="10"/>
          </p:nvPr>
        </p:nvSpPr>
        <p:spPr/>
        <p:txBody>
          <a:bodyPr/>
          <a:lstStyle>
            <a:lvl1pPr>
              <a:defRPr/>
            </a:lvl1pPr>
            <a:extLst/>
          </a:lstStyle>
          <a:p>
            <a:pPr>
              <a:defRPr/>
            </a:pPr>
            <a:fld id="{CD9D4635-B529-3647-89A0-7838C0914DA3}" type="datetime1">
              <a:rPr lang="fr-BE" altLang="ja-JP"/>
              <a:pPr>
                <a:defRPr/>
              </a:pPr>
              <a:t>15/10/15</a:t>
            </a:fld>
            <a:endParaRPr lang="de-DE" altLang="ja-JP"/>
          </a:p>
        </p:txBody>
      </p:sp>
      <p:sp>
        <p:nvSpPr>
          <p:cNvPr id="7" name="Espace réservé du pied de page 19"/>
          <p:cNvSpPr>
            <a:spLocks noGrp="1"/>
          </p:cNvSpPr>
          <p:nvPr>
            <p:ph type="ftr" sz="quarter" idx="11"/>
          </p:nvPr>
        </p:nvSpPr>
        <p:spPr/>
        <p:txBody>
          <a:bodyPr/>
          <a:lstStyle>
            <a:lvl1pPr>
              <a:defRPr/>
            </a:lvl1pPr>
            <a:extLst/>
          </a:lstStyle>
          <a:p>
            <a:pPr>
              <a:defRPr/>
            </a:pPr>
            <a:r>
              <a:rPr lang="de-DE" altLang="ja-JP"/>
              <a:t>annie.cornet@ulg.ac.be</a:t>
            </a:r>
          </a:p>
        </p:txBody>
      </p:sp>
      <p:sp>
        <p:nvSpPr>
          <p:cNvPr id="8" name="Espace réservé du numéro de diapositive 9"/>
          <p:cNvSpPr>
            <a:spLocks noGrp="1"/>
          </p:cNvSpPr>
          <p:nvPr>
            <p:ph type="sldNum" sz="quarter" idx="12"/>
          </p:nvPr>
        </p:nvSpPr>
        <p:spPr/>
        <p:txBody>
          <a:bodyPr/>
          <a:lstStyle>
            <a:lvl1pPr>
              <a:defRPr/>
            </a:lvl1pPr>
            <a:extLst/>
          </a:lstStyle>
          <a:p>
            <a:pPr>
              <a:defRPr/>
            </a:pPr>
            <a:fld id="{D7F318C3-38BB-064B-A6E7-E58973415FF7}" type="slidenum">
              <a:rPr lang="de-DE" altLang="ja-JP"/>
              <a:pPr>
                <a:defRPr/>
              </a:pPr>
              <a:t>‹#›</a:t>
            </a:fld>
            <a:endParaRPr lang="de-DE" altLang="ja-JP"/>
          </a:p>
        </p:txBody>
      </p:sp>
    </p:spTree>
    <p:extLst>
      <p:ext uri="{BB962C8B-B14F-4D97-AF65-F5344CB8AC3E}">
        <p14:creationId xmlns:p14="http://schemas.microsoft.com/office/powerpoint/2010/main" val="2983408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et modifiez le titre</a:t>
            </a:r>
            <a:endParaRPr lang="en-US"/>
          </a:p>
        </p:txBody>
      </p:sp>
      <p:sp>
        <p:nvSpPr>
          <p:cNvPr id="3" name="Espace réservé du texte vertical 2"/>
          <p:cNvSpPr>
            <a:spLocks noGrp="1"/>
          </p:cNvSpPr>
          <p:nvPr>
            <p:ph type="body" orient="vert" idx="1"/>
          </p:nvPr>
        </p:nvSpPr>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fld id="{CE890076-B232-EE4F-B6DC-16EF71BD65C0}" type="datetime1">
              <a:rPr lang="fr-BE"/>
              <a:pPr>
                <a:defRPr/>
              </a:pPr>
              <a:t>15/10/15</a:t>
            </a:fld>
            <a:endParaRPr lang="en-US" dirty="0"/>
          </a:p>
        </p:txBody>
      </p:sp>
      <p:sp>
        <p:nvSpPr>
          <p:cNvPr id="5" name="Espace réservé du pied de page 9"/>
          <p:cNvSpPr>
            <a:spLocks noGrp="1"/>
          </p:cNvSpPr>
          <p:nvPr>
            <p:ph type="ftr" sz="quarter" idx="11"/>
          </p:nvPr>
        </p:nvSpPr>
        <p:spPr/>
        <p:txBody>
          <a:bodyPr/>
          <a:lstStyle>
            <a:lvl1pPr>
              <a:defRPr/>
            </a:lvl1pPr>
          </a:lstStyle>
          <a:p>
            <a:pPr>
              <a:defRPr/>
            </a:pPr>
            <a:r>
              <a:rPr lang="fr-FR" altLang="ja-JP"/>
              <a:t>annie.cornet@ulg.ac.be</a:t>
            </a:r>
          </a:p>
        </p:txBody>
      </p:sp>
      <p:sp>
        <p:nvSpPr>
          <p:cNvPr id="6" name="Espace réservé du numéro de diapositive 21"/>
          <p:cNvSpPr>
            <a:spLocks noGrp="1"/>
          </p:cNvSpPr>
          <p:nvPr>
            <p:ph type="sldNum" sz="quarter" idx="12"/>
          </p:nvPr>
        </p:nvSpPr>
        <p:spPr/>
        <p:txBody>
          <a:bodyPr/>
          <a:lstStyle>
            <a:lvl1pPr>
              <a:defRPr/>
            </a:lvl1pPr>
          </a:lstStyle>
          <a:p>
            <a:pPr>
              <a:defRPr/>
            </a:pPr>
            <a:fld id="{36F07F6D-2C08-8A45-999F-DA940C4F4BDD}" type="slidenum">
              <a:rPr lang="fr-FR" altLang="ja-JP"/>
              <a:pPr>
                <a:defRPr/>
              </a:pPr>
              <a:t>‹#›</a:t>
            </a:fld>
            <a:endParaRPr lang="fr-FR" altLang="ja-JP"/>
          </a:p>
        </p:txBody>
      </p:sp>
    </p:spTree>
    <p:extLst>
      <p:ext uri="{BB962C8B-B14F-4D97-AF65-F5344CB8AC3E}">
        <p14:creationId xmlns:p14="http://schemas.microsoft.com/office/powerpoint/2010/main" val="2717068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lang="fr-FR" smtClean="0"/>
              <a:t>Cliquez et modifiez le titre</a:t>
            </a:r>
            <a:endParaRPr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fld id="{AFF443AB-AD2F-2142-BDF2-FB59B0BD4EF1}" type="datetime1">
              <a:rPr lang="fr-BE"/>
              <a:pPr>
                <a:defRPr/>
              </a:pPr>
              <a:t>15/10/15</a:t>
            </a:fld>
            <a:endParaRPr lang="en-US" dirty="0"/>
          </a:p>
        </p:txBody>
      </p:sp>
      <p:sp>
        <p:nvSpPr>
          <p:cNvPr id="5" name="Espace réservé du pied de page 9"/>
          <p:cNvSpPr>
            <a:spLocks noGrp="1"/>
          </p:cNvSpPr>
          <p:nvPr>
            <p:ph type="ftr" sz="quarter" idx="11"/>
          </p:nvPr>
        </p:nvSpPr>
        <p:spPr/>
        <p:txBody>
          <a:bodyPr/>
          <a:lstStyle>
            <a:lvl1pPr>
              <a:defRPr/>
            </a:lvl1pPr>
          </a:lstStyle>
          <a:p>
            <a:pPr>
              <a:defRPr/>
            </a:pPr>
            <a:r>
              <a:rPr lang="fr-FR" altLang="ja-JP"/>
              <a:t>annie.cornet@ulg.ac.be</a:t>
            </a:r>
          </a:p>
        </p:txBody>
      </p:sp>
      <p:sp>
        <p:nvSpPr>
          <p:cNvPr id="6" name="Espace réservé du numéro de diapositive 21"/>
          <p:cNvSpPr>
            <a:spLocks noGrp="1"/>
          </p:cNvSpPr>
          <p:nvPr>
            <p:ph type="sldNum" sz="quarter" idx="12"/>
          </p:nvPr>
        </p:nvSpPr>
        <p:spPr/>
        <p:txBody>
          <a:bodyPr/>
          <a:lstStyle>
            <a:lvl1pPr>
              <a:defRPr/>
            </a:lvl1pPr>
          </a:lstStyle>
          <a:p>
            <a:pPr>
              <a:defRPr/>
            </a:pPr>
            <a:fld id="{F4755C32-4209-614C-98EE-365BAFABF385}" type="slidenum">
              <a:rPr lang="fr-FR" altLang="ja-JP"/>
              <a:pPr>
                <a:defRPr/>
              </a:pPr>
              <a:t>‹#›</a:t>
            </a:fld>
            <a:endParaRPr lang="fr-FR" altLang="ja-JP"/>
          </a:p>
        </p:txBody>
      </p:sp>
    </p:spTree>
    <p:extLst>
      <p:ext uri="{BB962C8B-B14F-4D97-AF65-F5344CB8AC3E}">
        <p14:creationId xmlns:p14="http://schemas.microsoft.com/office/powerpoint/2010/main" val="182658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et modifiez le titre</a:t>
            </a:r>
            <a:endParaRPr lang="en-US"/>
          </a:p>
        </p:txBody>
      </p:sp>
      <p:sp>
        <p:nvSpPr>
          <p:cNvPr id="3" name="Espace réservé du contenu 2"/>
          <p:cNvSpPr>
            <a:spLocks noGrp="1"/>
          </p:cNvSpPr>
          <p:nvPr>
            <p:ph idx="1"/>
          </p:nvPr>
        </p:nvSpPr>
        <p:spPr/>
        <p:txBody>
          <a:bodyPr/>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fld id="{45E78068-59D4-554E-A76C-959993E398FE}" type="datetime1">
              <a:rPr lang="fr-BE"/>
              <a:pPr>
                <a:defRPr/>
              </a:pPr>
              <a:t>15/10/15</a:t>
            </a:fld>
            <a:endParaRPr lang="en-US" dirty="0"/>
          </a:p>
        </p:txBody>
      </p:sp>
      <p:sp>
        <p:nvSpPr>
          <p:cNvPr id="5" name="Espace réservé du pied de page 9"/>
          <p:cNvSpPr>
            <a:spLocks noGrp="1"/>
          </p:cNvSpPr>
          <p:nvPr>
            <p:ph type="ftr" sz="quarter" idx="11"/>
          </p:nvPr>
        </p:nvSpPr>
        <p:spPr/>
        <p:txBody>
          <a:bodyPr/>
          <a:lstStyle>
            <a:lvl1pPr>
              <a:defRPr/>
            </a:lvl1pPr>
          </a:lstStyle>
          <a:p>
            <a:pPr>
              <a:defRPr/>
            </a:pPr>
            <a:r>
              <a:rPr lang="fr-FR" altLang="ja-JP"/>
              <a:t>annie.cornet@ulg.ac.be</a:t>
            </a:r>
          </a:p>
        </p:txBody>
      </p:sp>
      <p:sp>
        <p:nvSpPr>
          <p:cNvPr id="6" name="Espace réservé du numéro de diapositive 21"/>
          <p:cNvSpPr>
            <a:spLocks noGrp="1"/>
          </p:cNvSpPr>
          <p:nvPr>
            <p:ph type="sldNum" sz="quarter" idx="12"/>
          </p:nvPr>
        </p:nvSpPr>
        <p:spPr/>
        <p:txBody>
          <a:bodyPr/>
          <a:lstStyle>
            <a:lvl1pPr>
              <a:defRPr/>
            </a:lvl1pPr>
          </a:lstStyle>
          <a:p>
            <a:pPr>
              <a:defRPr/>
            </a:pPr>
            <a:fld id="{D29F848D-41F1-194B-B592-B9E809E32304}" type="slidenum">
              <a:rPr lang="fr-FR" altLang="ja-JP"/>
              <a:pPr>
                <a:defRPr/>
              </a:pPr>
              <a:t>‹#›</a:t>
            </a:fld>
            <a:endParaRPr lang="fr-FR" altLang="ja-JP"/>
          </a:p>
        </p:txBody>
      </p:sp>
    </p:spTree>
    <p:extLst>
      <p:ext uri="{BB962C8B-B14F-4D97-AF65-F5344CB8AC3E}">
        <p14:creationId xmlns:p14="http://schemas.microsoft.com/office/powerpoint/2010/main" val="248254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Ellipse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Ellipse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fr-FR" smtClean="0"/>
              <a:t>Cliquez et modifiez le titre</a:t>
            </a:r>
            <a:endParaRPr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smtClean="0"/>
              <a:t>Cliquez pour modifier les styles du texte du masque</a:t>
            </a:r>
          </a:p>
        </p:txBody>
      </p:sp>
      <p:sp>
        <p:nvSpPr>
          <p:cNvPr id="8" name="Espace réservé de la date 3"/>
          <p:cNvSpPr>
            <a:spLocks noGrp="1"/>
          </p:cNvSpPr>
          <p:nvPr>
            <p:ph type="dt" sz="half" idx="10"/>
          </p:nvPr>
        </p:nvSpPr>
        <p:spPr/>
        <p:txBody>
          <a:bodyPr/>
          <a:lstStyle>
            <a:lvl1pPr>
              <a:defRPr/>
            </a:lvl1pPr>
            <a:extLst/>
          </a:lstStyle>
          <a:p>
            <a:pPr>
              <a:defRPr/>
            </a:pPr>
            <a:fld id="{390D3BB8-4B10-0C42-A886-7CC85927A151}" type="datetime1">
              <a:rPr lang="fr-BE"/>
              <a:pPr>
                <a:defRPr/>
              </a:pPr>
              <a:t>15/10/15</a:t>
            </a:fld>
            <a:endParaRPr lang="en-US" dirty="0"/>
          </a:p>
        </p:txBody>
      </p:sp>
      <p:sp>
        <p:nvSpPr>
          <p:cNvPr id="9" name="Espace réservé du pied de page 4"/>
          <p:cNvSpPr>
            <a:spLocks noGrp="1"/>
          </p:cNvSpPr>
          <p:nvPr>
            <p:ph type="ftr" sz="quarter" idx="11"/>
          </p:nvPr>
        </p:nvSpPr>
        <p:spPr/>
        <p:txBody>
          <a:bodyPr/>
          <a:lstStyle>
            <a:lvl1pPr>
              <a:defRPr/>
            </a:lvl1pPr>
            <a:extLst/>
          </a:lstStyle>
          <a:p>
            <a:pPr>
              <a:defRPr/>
            </a:pPr>
            <a:r>
              <a:rPr lang="fr-FR" altLang="ja-JP"/>
              <a:t>annie.cornet@ulg.ac.be</a:t>
            </a:r>
          </a:p>
        </p:txBody>
      </p:sp>
      <p:sp>
        <p:nvSpPr>
          <p:cNvPr id="10" name="Espace réservé du numéro de diapositive 5"/>
          <p:cNvSpPr>
            <a:spLocks noGrp="1"/>
          </p:cNvSpPr>
          <p:nvPr>
            <p:ph type="sldNum" sz="quarter" idx="12"/>
          </p:nvPr>
        </p:nvSpPr>
        <p:spPr/>
        <p:txBody>
          <a:bodyPr/>
          <a:lstStyle>
            <a:lvl1pPr>
              <a:defRPr/>
            </a:lvl1pPr>
            <a:extLst/>
          </a:lstStyle>
          <a:p>
            <a:pPr>
              <a:defRPr/>
            </a:pPr>
            <a:fld id="{BC1E3677-4C6A-A847-BC0C-95E142DEC8EB}" type="slidenum">
              <a:rPr lang="fr-FR" altLang="ja-JP"/>
              <a:pPr>
                <a:defRPr/>
              </a:pPr>
              <a:t>‹#›</a:t>
            </a:fld>
            <a:endParaRPr lang="fr-FR" altLang="ja-JP"/>
          </a:p>
        </p:txBody>
      </p:sp>
    </p:spTree>
    <p:extLst>
      <p:ext uri="{BB962C8B-B14F-4D97-AF65-F5344CB8AC3E}">
        <p14:creationId xmlns:p14="http://schemas.microsoft.com/office/powerpoint/2010/main" val="2012326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lang="fr-FR" smtClean="0"/>
              <a:t>Cliquez et modifiez le titre</a:t>
            </a:r>
            <a:endParaRPr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23"/>
          <p:cNvSpPr>
            <a:spLocks noGrp="1"/>
          </p:cNvSpPr>
          <p:nvPr>
            <p:ph type="dt" sz="half" idx="10"/>
          </p:nvPr>
        </p:nvSpPr>
        <p:spPr/>
        <p:txBody>
          <a:bodyPr/>
          <a:lstStyle>
            <a:lvl1pPr>
              <a:defRPr/>
            </a:lvl1pPr>
          </a:lstStyle>
          <a:p>
            <a:pPr>
              <a:defRPr/>
            </a:pPr>
            <a:fld id="{831F5930-A290-9E40-A897-621FA091ACB7}" type="datetime1">
              <a:rPr lang="fr-BE"/>
              <a:pPr>
                <a:defRPr/>
              </a:pPr>
              <a:t>15/10/15</a:t>
            </a:fld>
            <a:endParaRPr lang="en-US" dirty="0"/>
          </a:p>
        </p:txBody>
      </p:sp>
      <p:sp>
        <p:nvSpPr>
          <p:cNvPr id="6" name="Espace réservé du pied de page 9"/>
          <p:cNvSpPr>
            <a:spLocks noGrp="1"/>
          </p:cNvSpPr>
          <p:nvPr>
            <p:ph type="ftr" sz="quarter" idx="11"/>
          </p:nvPr>
        </p:nvSpPr>
        <p:spPr/>
        <p:txBody>
          <a:bodyPr/>
          <a:lstStyle>
            <a:lvl1pPr>
              <a:defRPr/>
            </a:lvl1pPr>
          </a:lstStyle>
          <a:p>
            <a:pPr>
              <a:defRPr/>
            </a:pPr>
            <a:r>
              <a:rPr lang="fr-FR" altLang="ja-JP"/>
              <a:t>annie.cornet@ulg.ac.be</a:t>
            </a:r>
          </a:p>
        </p:txBody>
      </p:sp>
      <p:sp>
        <p:nvSpPr>
          <p:cNvPr id="7" name="Espace réservé du numéro de diapositive 21"/>
          <p:cNvSpPr>
            <a:spLocks noGrp="1"/>
          </p:cNvSpPr>
          <p:nvPr>
            <p:ph type="sldNum" sz="quarter" idx="12"/>
          </p:nvPr>
        </p:nvSpPr>
        <p:spPr/>
        <p:txBody>
          <a:bodyPr/>
          <a:lstStyle>
            <a:lvl1pPr>
              <a:defRPr/>
            </a:lvl1pPr>
          </a:lstStyle>
          <a:p>
            <a:pPr>
              <a:defRPr/>
            </a:pPr>
            <a:fld id="{307C71E7-54D7-6540-AEDE-315C699BC991}" type="slidenum">
              <a:rPr lang="fr-FR" altLang="ja-JP"/>
              <a:pPr>
                <a:defRPr/>
              </a:pPr>
              <a:t>‹#›</a:t>
            </a:fld>
            <a:endParaRPr lang="fr-FR" altLang="ja-JP"/>
          </a:p>
        </p:txBody>
      </p:sp>
    </p:spTree>
    <p:extLst>
      <p:ext uri="{BB962C8B-B14F-4D97-AF65-F5344CB8AC3E}">
        <p14:creationId xmlns:p14="http://schemas.microsoft.com/office/powerpoint/2010/main" val="1541862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lstStyle>
            <a:lvl1pPr algn="ctr">
              <a:defRPr sz="4500" b="1" cap="none" baseline="0"/>
            </a:lvl1pPr>
            <a:extLst/>
          </a:lstStyle>
          <a:p>
            <a:r>
              <a:rPr lang="fr-FR" smtClean="0"/>
              <a:t>Cliquez et modifiez le titre</a:t>
            </a:r>
            <a:endParaRPr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fld id="{D0E1C8F5-664A-D546-BB94-775069CD1DBB}" type="datetime1">
              <a:rPr lang="fr-BE"/>
              <a:pPr>
                <a:defRPr/>
              </a:pPr>
              <a:t>15/10/15</a:t>
            </a:fld>
            <a:endParaRPr lang="en-US"/>
          </a:p>
        </p:txBody>
      </p:sp>
      <p:sp>
        <p:nvSpPr>
          <p:cNvPr id="8" name="Espace réservé du pied de page 7"/>
          <p:cNvSpPr>
            <a:spLocks noGrp="1"/>
          </p:cNvSpPr>
          <p:nvPr>
            <p:ph type="ftr" sz="quarter" idx="11"/>
          </p:nvPr>
        </p:nvSpPr>
        <p:spPr/>
        <p:txBody>
          <a:bodyPr/>
          <a:lstStyle>
            <a:lvl1pPr>
              <a:defRPr/>
            </a:lvl1pPr>
            <a:extLst/>
          </a:lstStyle>
          <a:p>
            <a:pPr>
              <a:defRPr/>
            </a:pPr>
            <a:r>
              <a:rPr lang="fr-FR" altLang="ja-JP"/>
              <a:t>annie.cornet@ulg.ac.be</a:t>
            </a:r>
          </a:p>
        </p:txBody>
      </p:sp>
      <p:sp>
        <p:nvSpPr>
          <p:cNvPr id="9" name="Espace réservé du numéro de diapositive 8"/>
          <p:cNvSpPr>
            <a:spLocks noGrp="1"/>
          </p:cNvSpPr>
          <p:nvPr>
            <p:ph type="sldNum" sz="quarter" idx="12"/>
          </p:nvPr>
        </p:nvSpPr>
        <p:spPr/>
        <p:txBody>
          <a:bodyPr/>
          <a:lstStyle>
            <a:lvl1pPr>
              <a:defRPr/>
            </a:lvl1pPr>
            <a:extLst/>
          </a:lstStyle>
          <a:p>
            <a:pPr>
              <a:defRPr/>
            </a:pPr>
            <a:fld id="{9F4FDA3E-5352-CE41-97CA-93DFA8DEDF48}" type="slidenum">
              <a:rPr lang="fr-FR" altLang="ja-JP"/>
              <a:pPr>
                <a:defRPr/>
              </a:pPr>
              <a:t>‹#›</a:t>
            </a:fld>
            <a:endParaRPr lang="fr-FR" altLang="ja-JP"/>
          </a:p>
        </p:txBody>
      </p:sp>
    </p:spTree>
    <p:extLst>
      <p:ext uri="{BB962C8B-B14F-4D97-AF65-F5344CB8AC3E}">
        <p14:creationId xmlns:p14="http://schemas.microsoft.com/office/powerpoint/2010/main" val="1043935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lang="fr-FR" smtClean="0"/>
              <a:t>Cliquez et modifiez le titre</a:t>
            </a:r>
            <a:endParaRPr lang="en-US"/>
          </a:p>
        </p:txBody>
      </p:sp>
      <p:sp>
        <p:nvSpPr>
          <p:cNvPr id="3" name="Espace réservé de la date 23"/>
          <p:cNvSpPr>
            <a:spLocks noGrp="1"/>
          </p:cNvSpPr>
          <p:nvPr>
            <p:ph type="dt" sz="half" idx="10"/>
          </p:nvPr>
        </p:nvSpPr>
        <p:spPr/>
        <p:txBody>
          <a:bodyPr/>
          <a:lstStyle>
            <a:lvl1pPr>
              <a:defRPr/>
            </a:lvl1pPr>
          </a:lstStyle>
          <a:p>
            <a:pPr>
              <a:defRPr/>
            </a:pPr>
            <a:fld id="{3CA50E6F-9164-8047-85B9-0EC75C658348}" type="datetime1">
              <a:rPr lang="fr-BE"/>
              <a:pPr>
                <a:defRPr/>
              </a:pPr>
              <a:t>15/10/15</a:t>
            </a:fld>
            <a:endParaRPr lang="en-US" dirty="0"/>
          </a:p>
        </p:txBody>
      </p:sp>
      <p:sp>
        <p:nvSpPr>
          <p:cNvPr id="4" name="Espace réservé du pied de page 9"/>
          <p:cNvSpPr>
            <a:spLocks noGrp="1"/>
          </p:cNvSpPr>
          <p:nvPr>
            <p:ph type="ftr" sz="quarter" idx="11"/>
          </p:nvPr>
        </p:nvSpPr>
        <p:spPr/>
        <p:txBody>
          <a:bodyPr/>
          <a:lstStyle>
            <a:lvl1pPr>
              <a:defRPr/>
            </a:lvl1pPr>
          </a:lstStyle>
          <a:p>
            <a:pPr>
              <a:defRPr/>
            </a:pPr>
            <a:r>
              <a:rPr lang="fr-FR" altLang="ja-JP"/>
              <a:t>annie.cornet@ulg.ac.be</a:t>
            </a:r>
          </a:p>
        </p:txBody>
      </p:sp>
      <p:sp>
        <p:nvSpPr>
          <p:cNvPr id="5" name="Espace réservé du numéro de diapositive 21"/>
          <p:cNvSpPr>
            <a:spLocks noGrp="1"/>
          </p:cNvSpPr>
          <p:nvPr>
            <p:ph type="sldNum" sz="quarter" idx="12"/>
          </p:nvPr>
        </p:nvSpPr>
        <p:spPr/>
        <p:txBody>
          <a:bodyPr/>
          <a:lstStyle>
            <a:lvl1pPr>
              <a:defRPr/>
            </a:lvl1pPr>
          </a:lstStyle>
          <a:p>
            <a:pPr>
              <a:defRPr/>
            </a:pPr>
            <a:fld id="{9FEFD9B7-1FCE-8841-AE08-7862CCD951E1}" type="slidenum">
              <a:rPr lang="fr-FR" altLang="ja-JP"/>
              <a:pPr>
                <a:defRPr/>
              </a:pPr>
              <a:t>‹#›</a:t>
            </a:fld>
            <a:endParaRPr lang="fr-FR" altLang="ja-JP"/>
          </a:p>
        </p:txBody>
      </p:sp>
    </p:spTree>
    <p:extLst>
      <p:ext uri="{BB962C8B-B14F-4D97-AF65-F5344CB8AC3E}">
        <p14:creationId xmlns:p14="http://schemas.microsoft.com/office/powerpoint/2010/main" val="3376373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Espace réservé de la date 1"/>
          <p:cNvSpPr>
            <a:spLocks noGrp="1"/>
          </p:cNvSpPr>
          <p:nvPr>
            <p:ph type="dt" sz="half" idx="10"/>
          </p:nvPr>
        </p:nvSpPr>
        <p:spPr/>
        <p:txBody>
          <a:bodyPr/>
          <a:lstStyle>
            <a:lvl1pPr>
              <a:defRPr/>
            </a:lvl1pPr>
            <a:extLst/>
          </a:lstStyle>
          <a:p>
            <a:pPr>
              <a:defRPr/>
            </a:pPr>
            <a:fld id="{2D079358-B1F1-064D-A427-B892EF9F0B20}" type="datetime1">
              <a:rPr lang="fr-BE"/>
              <a:pPr>
                <a:defRPr/>
              </a:pPr>
              <a:t>15/10/15</a:t>
            </a:fld>
            <a:endParaRPr lang="en-US"/>
          </a:p>
        </p:txBody>
      </p:sp>
      <p:sp>
        <p:nvSpPr>
          <p:cNvPr id="5" name="Espace réservé du pied de page 2"/>
          <p:cNvSpPr>
            <a:spLocks noGrp="1"/>
          </p:cNvSpPr>
          <p:nvPr>
            <p:ph type="ftr" sz="quarter" idx="11"/>
          </p:nvPr>
        </p:nvSpPr>
        <p:spPr/>
        <p:txBody>
          <a:bodyPr/>
          <a:lstStyle>
            <a:lvl1pPr>
              <a:defRPr/>
            </a:lvl1pPr>
            <a:extLst/>
          </a:lstStyle>
          <a:p>
            <a:pPr>
              <a:defRPr/>
            </a:pPr>
            <a:r>
              <a:rPr lang="fr-FR" altLang="ja-JP"/>
              <a:t>annie.cornet@ulg.ac.be</a:t>
            </a:r>
          </a:p>
        </p:txBody>
      </p:sp>
      <p:sp>
        <p:nvSpPr>
          <p:cNvPr id="6" name="Espace réservé du numéro de diapositive 3"/>
          <p:cNvSpPr>
            <a:spLocks noGrp="1"/>
          </p:cNvSpPr>
          <p:nvPr>
            <p:ph type="sldNum" sz="quarter" idx="12"/>
          </p:nvPr>
        </p:nvSpPr>
        <p:spPr/>
        <p:txBody>
          <a:bodyPr/>
          <a:lstStyle>
            <a:lvl1pPr>
              <a:defRPr/>
            </a:lvl1pPr>
            <a:extLst/>
          </a:lstStyle>
          <a:p>
            <a:pPr>
              <a:defRPr/>
            </a:pPr>
            <a:fld id="{744C1266-62E1-1046-BF8E-E79EA439C453}" type="slidenum">
              <a:rPr lang="fr-FR" altLang="ja-JP"/>
              <a:pPr>
                <a:defRPr/>
              </a:pPr>
              <a:t>‹#›</a:t>
            </a:fld>
            <a:endParaRPr lang="fr-FR" altLang="ja-JP"/>
          </a:p>
        </p:txBody>
      </p:sp>
    </p:spTree>
    <p:extLst>
      <p:ext uri="{BB962C8B-B14F-4D97-AF65-F5344CB8AC3E}">
        <p14:creationId xmlns:p14="http://schemas.microsoft.com/office/powerpoint/2010/main" val="3545728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fr-FR" smtClean="0"/>
              <a:t>Cliquez et modifiez le titre</a:t>
            </a:r>
            <a:endParaRPr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Espace réservé de la date 4"/>
          <p:cNvSpPr>
            <a:spLocks noGrp="1"/>
          </p:cNvSpPr>
          <p:nvPr>
            <p:ph type="dt" sz="half" idx="10"/>
          </p:nvPr>
        </p:nvSpPr>
        <p:spPr/>
        <p:txBody>
          <a:bodyPr/>
          <a:lstStyle>
            <a:lvl1pPr>
              <a:defRPr/>
            </a:lvl1pPr>
            <a:extLst/>
          </a:lstStyle>
          <a:p>
            <a:pPr>
              <a:defRPr/>
            </a:pPr>
            <a:fld id="{2DCFBB9D-E346-C447-9C48-5899BE326765}" type="datetime1">
              <a:rPr lang="fr-BE"/>
              <a:pPr>
                <a:defRPr/>
              </a:pPr>
              <a:t>15/10/15</a:t>
            </a:fld>
            <a:endParaRPr lang="en-US"/>
          </a:p>
        </p:txBody>
      </p:sp>
      <p:sp>
        <p:nvSpPr>
          <p:cNvPr id="6" name="Espace réservé du pied de page 5"/>
          <p:cNvSpPr>
            <a:spLocks noGrp="1"/>
          </p:cNvSpPr>
          <p:nvPr>
            <p:ph type="ftr" sz="quarter" idx="11"/>
          </p:nvPr>
        </p:nvSpPr>
        <p:spPr/>
        <p:txBody>
          <a:bodyPr/>
          <a:lstStyle>
            <a:lvl1pPr>
              <a:defRPr/>
            </a:lvl1pPr>
            <a:extLst/>
          </a:lstStyle>
          <a:p>
            <a:pPr>
              <a:defRPr/>
            </a:pPr>
            <a:r>
              <a:rPr lang="fr-FR" altLang="ja-JP"/>
              <a:t>annie.cornet@ulg.ac.be</a:t>
            </a:r>
          </a:p>
        </p:txBody>
      </p:sp>
      <p:sp>
        <p:nvSpPr>
          <p:cNvPr id="7" name="Espace réservé du numéro de diapositive 6"/>
          <p:cNvSpPr>
            <a:spLocks noGrp="1"/>
          </p:cNvSpPr>
          <p:nvPr>
            <p:ph type="sldNum" sz="quarter" idx="12"/>
          </p:nvPr>
        </p:nvSpPr>
        <p:spPr/>
        <p:txBody>
          <a:bodyPr/>
          <a:lstStyle>
            <a:lvl1pPr>
              <a:defRPr/>
            </a:lvl1pPr>
            <a:extLst/>
          </a:lstStyle>
          <a:p>
            <a:pPr>
              <a:defRPr/>
            </a:pPr>
            <a:fld id="{A6857B16-B8D1-B241-A50E-7BEACBEA9635}" type="slidenum">
              <a:rPr lang="fr-FR" altLang="ja-JP"/>
              <a:pPr>
                <a:defRPr/>
              </a:pPr>
              <a:t>‹#›</a:t>
            </a:fld>
            <a:endParaRPr lang="fr-FR" altLang="ja-JP"/>
          </a:p>
        </p:txBody>
      </p:sp>
    </p:spTree>
    <p:extLst>
      <p:ext uri="{BB962C8B-B14F-4D97-AF65-F5344CB8AC3E}">
        <p14:creationId xmlns:p14="http://schemas.microsoft.com/office/powerpoint/2010/main" val="3779484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ea typeface="+mn-ea"/>
              <a:cs typeface="+mn-cs"/>
            </a:endParaRPr>
          </a:p>
        </p:txBody>
      </p:sp>
      <p:sp>
        <p:nvSpPr>
          <p:cNvPr id="6" name="Processu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Processu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fr-FR" smtClean="0"/>
              <a:t>Cliquez et modifiez le titre</a:t>
            </a:r>
            <a:endParaRPr lang="en-US"/>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fr-FR" noProof="0" smtClean="0"/>
              <a:t>Faire glisser l'image vers l'espace réservé ou cliquer sur l'icône pour l'ajouter</a:t>
            </a:r>
            <a:endParaRPr lang="en-US" noProof="0"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fr-FR" smtClean="0"/>
              <a:t>Cliquez pour modifier les styles du texte du masque</a:t>
            </a:r>
          </a:p>
        </p:txBody>
      </p:sp>
      <p:sp>
        <p:nvSpPr>
          <p:cNvPr id="8" name="Espace réservé de la date 4"/>
          <p:cNvSpPr>
            <a:spLocks noGrp="1"/>
          </p:cNvSpPr>
          <p:nvPr>
            <p:ph type="dt" sz="half" idx="10"/>
          </p:nvPr>
        </p:nvSpPr>
        <p:spPr/>
        <p:txBody>
          <a:bodyPr/>
          <a:lstStyle>
            <a:lvl1pPr>
              <a:defRPr/>
            </a:lvl1pPr>
            <a:extLst/>
          </a:lstStyle>
          <a:p>
            <a:pPr>
              <a:defRPr/>
            </a:pPr>
            <a:fld id="{FA31FA51-1762-DA43-AB1B-4DD1BC31DA7C}" type="datetime1">
              <a:rPr lang="fr-BE"/>
              <a:pPr>
                <a:defRPr/>
              </a:pPr>
              <a:t>15/10/15</a:t>
            </a:fld>
            <a:endParaRPr lang="en-US"/>
          </a:p>
        </p:txBody>
      </p:sp>
      <p:sp>
        <p:nvSpPr>
          <p:cNvPr id="9" name="Espace réservé du pied de page 5"/>
          <p:cNvSpPr>
            <a:spLocks noGrp="1"/>
          </p:cNvSpPr>
          <p:nvPr>
            <p:ph type="ftr" sz="quarter" idx="11"/>
          </p:nvPr>
        </p:nvSpPr>
        <p:spPr/>
        <p:txBody>
          <a:bodyPr/>
          <a:lstStyle>
            <a:lvl1pPr>
              <a:defRPr/>
            </a:lvl1pPr>
            <a:extLst/>
          </a:lstStyle>
          <a:p>
            <a:pPr>
              <a:defRPr/>
            </a:pPr>
            <a:r>
              <a:rPr lang="fr-FR" altLang="ja-JP"/>
              <a:t>annie.cornet@ulg.ac.be</a:t>
            </a:r>
          </a:p>
        </p:txBody>
      </p:sp>
      <p:sp>
        <p:nvSpPr>
          <p:cNvPr id="10" name="Espace réservé du numéro de diapositive 6"/>
          <p:cNvSpPr>
            <a:spLocks noGrp="1"/>
          </p:cNvSpPr>
          <p:nvPr>
            <p:ph type="sldNum" sz="quarter" idx="12"/>
          </p:nvPr>
        </p:nvSpPr>
        <p:spPr/>
        <p:txBody>
          <a:bodyPr/>
          <a:lstStyle>
            <a:lvl1pPr>
              <a:defRPr/>
            </a:lvl1pPr>
            <a:extLst/>
          </a:lstStyle>
          <a:p>
            <a:pPr>
              <a:defRPr/>
            </a:pPr>
            <a:fld id="{C8CF3DFD-4F3D-F74C-B392-F0F241A56E98}" type="slidenum">
              <a:rPr lang="fr-FR" altLang="ja-JP"/>
              <a:pPr>
                <a:defRPr/>
              </a:pPr>
              <a:t>‹#›</a:t>
            </a:fld>
            <a:endParaRPr lang="fr-FR" altLang="ja-JP"/>
          </a:p>
        </p:txBody>
      </p:sp>
    </p:spTree>
    <p:extLst>
      <p:ext uri="{BB962C8B-B14F-4D97-AF65-F5344CB8AC3E}">
        <p14:creationId xmlns:p14="http://schemas.microsoft.com/office/powerpoint/2010/main" val="29730394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Ellipse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Espace réservé du titre 4"/>
          <p:cNvSpPr>
            <a:spLocks noGrp="1"/>
          </p:cNvSpPr>
          <p:nvPr>
            <p:ph type="title"/>
          </p:nvPr>
        </p:nvSpPr>
        <p:spPr>
          <a:xfrm>
            <a:off x="1435100" y="274638"/>
            <a:ext cx="7499350" cy="1143000"/>
          </a:xfrm>
          <a:prstGeom prst="rect">
            <a:avLst/>
          </a:prstGeom>
        </p:spPr>
        <p:txBody>
          <a:bodyPr anchor="ctr">
            <a:normAutofit/>
          </a:bodyPr>
          <a:lstStyle>
            <a:extLst/>
          </a:lstStyle>
          <a:p>
            <a:r>
              <a:rPr lang="fr-FR" dirty="0" smtClean="0"/>
              <a:t>Cliquez et modifiez le titre</a:t>
            </a:r>
            <a:endParaRPr lang="en-US" dirty="0"/>
          </a:p>
        </p:txBody>
      </p:sp>
      <p:sp>
        <p:nvSpPr>
          <p:cNvPr id="1033" name="Espace réservé du texte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E5D782AF-6789-0C46-8FE5-33341569CFDE}" type="datetime1">
              <a:rPr lang="fr-BE"/>
              <a:pPr>
                <a:defRPr/>
              </a:pPr>
              <a:t>15/10/15</a:t>
            </a:fld>
            <a:endParaRPr lang="en-US" dirty="0"/>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r>
              <a:rPr lang="fr-FR" altLang="ja-JP"/>
              <a:t>annie.cornet@ulg.ac.be</a:t>
            </a:r>
          </a:p>
        </p:txBody>
      </p:sp>
      <p:sp>
        <p:nvSpPr>
          <p:cNvPr id="22" name="Espace réservé du numéro de diapositive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EC89C4B8-E6A2-A44B-9E2A-3712C81990D1}" type="slidenum">
              <a:rPr lang="fr-FR" altLang="ja-JP"/>
              <a:pPr>
                <a:defRPr/>
              </a:pPr>
              <a:t>‹#›</a:t>
            </a:fld>
            <a:endParaRPr lang="fr-FR" altLang="ja-JP"/>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933" r:id="rId1"/>
    <p:sldLayoutId id="2147483928" r:id="rId2"/>
    <p:sldLayoutId id="2147483934" r:id="rId3"/>
    <p:sldLayoutId id="2147483929" r:id="rId4"/>
    <p:sldLayoutId id="2147483935" r:id="rId5"/>
    <p:sldLayoutId id="2147483930" r:id="rId6"/>
    <p:sldLayoutId id="2147483936" r:id="rId7"/>
    <p:sldLayoutId id="2147483937" r:id="rId8"/>
    <p:sldLayoutId id="2147483938" r:id="rId9"/>
    <p:sldLayoutId id="2147483931" r:id="rId10"/>
    <p:sldLayoutId id="2147483932" r:id="rId11"/>
  </p:sldLayoutIdLst>
  <p:hf hdr="0" dt="0"/>
  <p:txStyles>
    <p:titleStyle>
      <a:lvl1pPr algn="l" rtl="0" eaLnBrk="0" fontAlgn="base" hangingPunct="0">
        <a:spcBef>
          <a:spcPct val="0"/>
        </a:spcBef>
        <a:spcAft>
          <a:spcPct val="0"/>
        </a:spcAft>
        <a:defRPr sz="3200" kern="1200">
          <a:solidFill>
            <a:srgbClr val="572314"/>
          </a:solidFill>
          <a:effectLst>
            <a:outerShdw blurRad="50000" dist="30000" dir="5400000" algn="tl" rotWithShape="0">
              <a:srgbClr val="000000">
                <a:alpha val="30000"/>
              </a:srgbClr>
            </a:outerShdw>
          </a:effectLst>
          <a:latin typeface="Arial"/>
          <a:ea typeface="ＭＳ Ｐゴシック" charset="0"/>
          <a:cs typeface="Arial"/>
        </a:defRPr>
      </a:lvl1pPr>
      <a:lvl2pPr algn="l" rtl="0" eaLnBrk="0" fontAlgn="base" hangingPunct="0">
        <a:spcBef>
          <a:spcPct val="0"/>
        </a:spcBef>
        <a:spcAft>
          <a:spcPct val="0"/>
        </a:spcAft>
        <a:defRPr sz="3200">
          <a:solidFill>
            <a:srgbClr val="572314"/>
          </a:solidFill>
          <a:latin typeface="Arial" charset="0"/>
          <a:ea typeface="ＭＳ Ｐゴシック" charset="0"/>
          <a:cs typeface="ＭＳ Ｐゴシック" charset="0"/>
        </a:defRPr>
      </a:lvl2pPr>
      <a:lvl3pPr algn="l" rtl="0" eaLnBrk="0" fontAlgn="base" hangingPunct="0">
        <a:spcBef>
          <a:spcPct val="0"/>
        </a:spcBef>
        <a:spcAft>
          <a:spcPct val="0"/>
        </a:spcAft>
        <a:defRPr sz="3200">
          <a:solidFill>
            <a:srgbClr val="572314"/>
          </a:solidFill>
          <a:latin typeface="Arial" charset="0"/>
          <a:ea typeface="ＭＳ Ｐゴシック" charset="0"/>
          <a:cs typeface="ＭＳ Ｐゴシック" charset="0"/>
        </a:defRPr>
      </a:lvl3pPr>
      <a:lvl4pPr algn="l" rtl="0" eaLnBrk="0" fontAlgn="base" hangingPunct="0">
        <a:spcBef>
          <a:spcPct val="0"/>
        </a:spcBef>
        <a:spcAft>
          <a:spcPct val="0"/>
        </a:spcAft>
        <a:defRPr sz="3200">
          <a:solidFill>
            <a:srgbClr val="572314"/>
          </a:solidFill>
          <a:latin typeface="Arial" charset="0"/>
          <a:ea typeface="ＭＳ Ｐゴシック" charset="0"/>
          <a:cs typeface="ＭＳ Ｐゴシック" charset="0"/>
        </a:defRPr>
      </a:lvl4pPr>
      <a:lvl5pPr algn="l" rtl="0" eaLnBrk="0" fontAlgn="base" hangingPunct="0">
        <a:spcBef>
          <a:spcPct val="0"/>
        </a:spcBef>
        <a:spcAft>
          <a:spcPct val="0"/>
        </a:spcAft>
        <a:defRPr sz="3200">
          <a:solidFill>
            <a:srgbClr val="572314"/>
          </a:solidFill>
          <a:latin typeface="Arial" charset="0"/>
          <a:ea typeface="ＭＳ Ｐゴシック" charset="0"/>
          <a:cs typeface="ＭＳ Ｐゴシック" charset="0"/>
        </a:defRPr>
      </a:lvl5pPr>
      <a:lvl6pPr marL="457200" algn="l" rtl="0" fontAlgn="base">
        <a:spcBef>
          <a:spcPct val="0"/>
        </a:spcBef>
        <a:spcAft>
          <a:spcPct val="0"/>
        </a:spcAft>
        <a:defRPr sz="4300">
          <a:solidFill>
            <a:srgbClr val="572314"/>
          </a:solidFill>
          <a:latin typeface="Gill Sans MT" charset="0"/>
          <a:ea typeface="ＭＳ Ｐゴシック" charset="0"/>
          <a:cs typeface="ＭＳ Ｐゴシック" charset="0"/>
        </a:defRPr>
      </a:lvl6pPr>
      <a:lvl7pPr marL="914400" algn="l" rtl="0" fontAlgn="base">
        <a:spcBef>
          <a:spcPct val="0"/>
        </a:spcBef>
        <a:spcAft>
          <a:spcPct val="0"/>
        </a:spcAft>
        <a:defRPr sz="4300">
          <a:solidFill>
            <a:srgbClr val="572314"/>
          </a:solidFill>
          <a:latin typeface="Gill Sans MT" charset="0"/>
          <a:ea typeface="ＭＳ Ｐゴシック" charset="0"/>
          <a:cs typeface="ＭＳ Ｐゴシック" charset="0"/>
        </a:defRPr>
      </a:lvl7pPr>
      <a:lvl8pPr marL="1371600" algn="l" rtl="0" fontAlgn="base">
        <a:spcBef>
          <a:spcPct val="0"/>
        </a:spcBef>
        <a:spcAft>
          <a:spcPct val="0"/>
        </a:spcAft>
        <a:defRPr sz="4300">
          <a:solidFill>
            <a:srgbClr val="572314"/>
          </a:solidFill>
          <a:latin typeface="Gill Sans MT" charset="0"/>
          <a:ea typeface="ＭＳ Ｐゴシック" charset="0"/>
          <a:cs typeface="ＭＳ Ｐゴシック" charset="0"/>
        </a:defRPr>
      </a:lvl8pPr>
      <a:lvl9pPr marL="1828800" algn="l" rtl="0" fontAlgn="base">
        <a:spcBef>
          <a:spcPct val="0"/>
        </a:spcBef>
        <a:spcAft>
          <a:spcPct val="0"/>
        </a:spcAft>
        <a:defRPr sz="4300">
          <a:solidFill>
            <a:srgbClr val="572314"/>
          </a:solidFill>
          <a:latin typeface="Gill Sans MT" charset="0"/>
          <a:ea typeface="ＭＳ Ｐゴシック" charset="0"/>
          <a:cs typeface="ＭＳ Ｐゴシック"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charset="0"/>
        <a:buChar char=""/>
        <a:defRPr sz="2400" kern="1200">
          <a:solidFill>
            <a:schemeClr val="tx1"/>
          </a:solidFill>
          <a:latin typeface="Arial"/>
          <a:ea typeface="ＭＳ Ｐゴシック" charset="0"/>
          <a:cs typeface="Arial"/>
        </a:defRPr>
      </a:lvl1pPr>
      <a:lvl2pPr marL="639763" indent="-236538" algn="l" rtl="0" eaLnBrk="0" fontAlgn="base" hangingPunct="0">
        <a:spcBef>
          <a:spcPts val="550"/>
        </a:spcBef>
        <a:spcAft>
          <a:spcPct val="0"/>
        </a:spcAft>
        <a:buClr>
          <a:schemeClr val="accent1"/>
        </a:buClr>
        <a:buFont typeface="Verdana" charset="0"/>
        <a:buChar char="◦"/>
        <a:defRPr sz="2400" kern="1200">
          <a:solidFill>
            <a:schemeClr val="tx1"/>
          </a:solidFill>
          <a:latin typeface="Arial"/>
          <a:ea typeface="ＭＳ Ｐゴシック" charset="0"/>
          <a:cs typeface="Arial"/>
        </a:defRPr>
      </a:lvl2pPr>
      <a:lvl3pPr marL="885825" indent="-228600" algn="l" rtl="0" eaLnBrk="0" fontAlgn="base" hangingPunct="0">
        <a:spcBef>
          <a:spcPct val="20000"/>
        </a:spcBef>
        <a:spcAft>
          <a:spcPct val="0"/>
        </a:spcAft>
        <a:buClr>
          <a:schemeClr val="accent2"/>
        </a:buClr>
        <a:buFont typeface="Wingdings 2" charset="0"/>
        <a:buChar char=""/>
        <a:defRPr sz="2400" kern="1200">
          <a:solidFill>
            <a:schemeClr val="tx1"/>
          </a:solidFill>
          <a:latin typeface="Arial"/>
          <a:ea typeface="ＭＳ Ｐゴシック" charset="0"/>
          <a:cs typeface="Arial"/>
        </a:defRPr>
      </a:lvl3pPr>
      <a:lvl4pPr marL="1096963" indent="-173038" algn="l" rtl="0" eaLnBrk="0" fontAlgn="base" hangingPunct="0">
        <a:spcBef>
          <a:spcPct val="20000"/>
        </a:spcBef>
        <a:spcAft>
          <a:spcPct val="0"/>
        </a:spcAft>
        <a:buClr>
          <a:srgbClr val="C32D2E"/>
        </a:buClr>
        <a:buFont typeface="Wingdings 2" charset="0"/>
        <a:buChar char=""/>
        <a:defRPr sz="2400" kern="1200">
          <a:solidFill>
            <a:schemeClr val="tx1"/>
          </a:solidFill>
          <a:latin typeface="Arial"/>
          <a:ea typeface="ＭＳ Ｐゴシック" charset="0"/>
          <a:cs typeface="Arial"/>
        </a:defRPr>
      </a:lvl4pPr>
      <a:lvl5pPr marL="1296988" indent="-182563" algn="l" rtl="0" eaLnBrk="0" fontAlgn="base" hangingPunct="0">
        <a:spcBef>
          <a:spcPct val="20000"/>
        </a:spcBef>
        <a:spcAft>
          <a:spcPct val="0"/>
        </a:spcAft>
        <a:buClr>
          <a:srgbClr val="84AA33"/>
        </a:buClr>
        <a:buFont typeface="Wingdings 2" charset="0"/>
        <a:buChar char=""/>
        <a:defRPr sz="2400" kern="1200">
          <a:solidFill>
            <a:schemeClr val="tx1"/>
          </a:solidFill>
          <a:latin typeface="Arial"/>
          <a:ea typeface="ＭＳ Ｐゴシック" charset="0"/>
          <a:cs typeface="Arial"/>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odeo.tv/documentaire/les-peres-au-foyer-7-8" TargetMode="External"/><Relationship Id="rId3" Type="http://schemas.openxmlformats.org/officeDocument/2006/relationships/hyperlink" Target="http://www.toiletpaperentrepreneur.com/managing-focus/mom-entrepreneur-success-strategie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24075" y="549275"/>
            <a:ext cx="6181725" cy="4824413"/>
          </a:xfrm>
        </p:spPr>
        <p:txBody>
          <a:bodyPr/>
          <a:lstStyle/>
          <a:p>
            <a:pPr algn="ctr" eaLnBrk="1" fontAlgn="auto" hangingPunct="1">
              <a:spcAft>
                <a:spcPts val="0"/>
              </a:spcAft>
              <a:defRPr/>
            </a:pPr>
            <a:r>
              <a:rPr lang="fr-FR" sz="4400" dirty="0" smtClean="0">
                <a:solidFill>
                  <a:schemeClr val="accent3">
                    <a:lumMod val="60000"/>
                    <a:lumOff val="40000"/>
                  </a:schemeClr>
                </a:solidFill>
                <a:ea typeface="+mj-ea"/>
                <a:cs typeface="+mj-cs"/>
              </a:rPr>
              <a:t>Genre</a:t>
            </a:r>
            <a:r>
              <a:rPr lang="fr-FR" sz="4400" dirty="0">
                <a:solidFill>
                  <a:schemeClr val="accent3">
                    <a:lumMod val="60000"/>
                    <a:lumOff val="40000"/>
                  </a:schemeClr>
                </a:solidFill>
                <a:ea typeface="+mj-ea"/>
                <a:cs typeface="+mj-cs"/>
              </a:rPr>
              <a:t> </a:t>
            </a:r>
            <a:r>
              <a:rPr lang="fr-FR" sz="4400" dirty="0" smtClean="0">
                <a:solidFill>
                  <a:schemeClr val="accent3">
                    <a:lumMod val="60000"/>
                    <a:lumOff val="40000"/>
                  </a:schemeClr>
                </a:solidFill>
                <a:ea typeface="+mj-ea"/>
                <a:cs typeface="+mj-cs"/>
              </a:rPr>
              <a:t>et diversité</a:t>
            </a:r>
            <a:br>
              <a:rPr lang="fr-FR" sz="4400" dirty="0" smtClean="0">
                <a:solidFill>
                  <a:schemeClr val="accent3">
                    <a:lumMod val="60000"/>
                    <a:lumOff val="40000"/>
                  </a:schemeClr>
                </a:solidFill>
                <a:ea typeface="+mj-ea"/>
                <a:cs typeface="+mj-cs"/>
              </a:rPr>
            </a:br>
            <a:r>
              <a:rPr lang="fr-FR" sz="4400" dirty="0">
                <a:solidFill>
                  <a:schemeClr val="accent3">
                    <a:lumMod val="60000"/>
                    <a:lumOff val="40000"/>
                  </a:schemeClr>
                </a:solidFill>
                <a:ea typeface="+mj-ea"/>
                <a:cs typeface="+mj-cs"/>
              </a:rPr>
              <a:t/>
            </a:r>
            <a:br>
              <a:rPr lang="fr-FR" sz="4400" dirty="0">
                <a:solidFill>
                  <a:schemeClr val="accent3">
                    <a:lumMod val="60000"/>
                    <a:lumOff val="40000"/>
                  </a:schemeClr>
                </a:solidFill>
                <a:ea typeface="+mj-ea"/>
                <a:cs typeface="+mj-cs"/>
              </a:rPr>
            </a:br>
            <a:r>
              <a:rPr lang="fr-FR" dirty="0" smtClean="0">
                <a:solidFill>
                  <a:schemeClr val="tx2">
                    <a:satMod val="130000"/>
                  </a:schemeClr>
                </a:solidFill>
                <a:ea typeface="+mj-ea"/>
                <a:cs typeface="+mj-cs"/>
              </a:rPr>
              <a:t>Cornet Annie, professeure, </a:t>
            </a:r>
            <a:br>
              <a:rPr lang="fr-FR" dirty="0" smtClean="0">
                <a:solidFill>
                  <a:schemeClr val="tx2">
                    <a:satMod val="130000"/>
                  </a:schemeClr>
                </a:solidFill>
                <a:ea typeface="+mj-ea"/>
                <a:cs typeface="+mj-cs"/>
              </a:rPr>
            </a:br>
            <a:r>
              <a:rPr lang="fr-FR" dirty="0" err="1" smtClean="0">
                <a:solidFill>
                  <a:schemeClr val="tx2">
                    <a:satMod val="130000"/>
                  </a:schemeClr>
                </a:solidFill>
                <a:ea typeface="+mj-ea"/>
                <a:cs typeface="+mj-cs"/>
              </a:rPr>
              <a:t>HEC-Ulg</a:t>
            </a:r>
            <a:r>
              <a:rPr lang="fr-FR" dirty="0" smtClean="0">
                <a:solidFill>
                  <a:schemeClr val="tx2">
                    <a:satMod val="130000"/>
                  </a:schemeClr>
                </a:solidFill>
                <a:ea typeface="+mj-ea"/>
                <a:cs typeface="+mj-cs"/>
              </a:rPr>
              <a:t>, </a:t>
            </a:r>
            <a:r>
              <a:rPr lang="fr-FR" dirty="0" err="1" smtClean="0">
                <a:solidFill>
                  <a:schemeClr val="tx2">
                    <a:satMod val="130000"/>
                  </a:schemeClr>
                </a:solidFill>
                <a:ea typeface="+mj-ea"/>
                <a:cs typeface="+mj-cs"/>
              </a:rPr>
              <a:t>EGiD</a:t>
            </a:r>
            <a:r>
              <a:rPr lang="fr-FR" dirty="0" smtClean="0">
                <a:solidFill>
                  <a:schemeClr val="tx2">
                    <a:satMod val="130000"/>
                  </a:schemeClr>
                </a:solidFill>
                <a:ea typeface="+mj-ea"/>
                <a:cs typeface="+mj-cs"/>
              </a:rPr>
              <a:t/>
            </a:r>
            <a:br>
              <a:rPr lang="fr-FR" dirty="0" smtClean="0">
                <a:solidFill>
                  <a:schemeClr val="tx2">
                    <a:satMod val="130000"/>
                  </a:schemeClr>
                </a:solidFill>
                <a:ea typeface="+mj-ea"/>
                <a:cs typeface="+mj-cs"/>
              </a:rPr>
            </a:br>
            <a:r>
              <a:rPr lang="fr-FR" dirty="0" smtClean="0">
                <a:solidFill>
                  <a:schemeClr val="tx2">
                    <a:satMod val="130000"/>
                  </a:schemeClr>
                </a:solidFill>
                <a:ea typeface="+mj-ea"/>
                <a:cs typeface="+mj-cs"/>
              </a:rPr>
              <a:t>Etudes sur le genre et la diversité en gestion</a:t>
            </a:r>
            <a:endParaRPr lang="fr-BE" dirty="0" smtClean="0">
              <a:solidFill>
                <a:schemeClr val="tx2">
                  <a:satMod val="130000"/>
                </a:schemeClr>
              </a:solidFill>
              <a:ea typeface="+mj-ea"/>
              <a:cs typeface="+mj-cs"/>
            </a:endParaRPr>
          </a:p>
        </p:txBody>
      </p:sp>
      <p:sp>
        <p:nvSpPr>
          <p:cNvPr id="5" name="Rectangle 6"/>
          <p:cNvSpPr>
            <a:spLocks noGrp="1" noChangeArrowheads="1"/>
          </p:cNvSpPr>
          <p:nvPr>
            <p:ph type="ftr" sz="quarter" idx="11"/>
          </p:nvPr>
        </p:nvSpPr>
        <p:spPr/>
        <p:txBody>
          <a:bodyPr/>
          <a:lstStyle/>
          <a:p>
            <a:pPr>
              <a:defRPr/>
            </a:pPr>
            <a:r>
              <a:rPr lang="de-DE" altLang="ja-JP"/>
              <a:t>annie.cornet@ulg.ac.be</a:t>
            </a:r>
          </a:p>
        </p:txBody>
      </p:sp>
      <p:sp>
        <p:nvSpPr>
          <p:cNvPr id="6" name="Rectangle 7"/>
          <p:cNvSpPr>
            <a:spLocks noGrp="1" noChangeArrowheads="1"/>
          </p:cNvSpPr>
          <p:nvPr>
            <p:ph type="sldNum" sz="quarter" idx="12"/>
          </p:nvPr>
        </p:nvSpPr>
        <p:spPr/>
        <p:txBody>
          <a:bodyPr/>
          <a:lstStyle/>
          <a:p>
            <a:pPr>
              <a:defRPr/>
            </a:pPr>
            <a:fld id="{F5DB180E-486F-A147-9DB2-17E57C099717}" type="slidenum">
              <a:rPr lang="de-DE" altLang="ja-JP"/>
              <a:pPr>
                <a:defRPr/>
              </a:pPr>
              <a:t>1</a:t>
            </a:fld>
            <a:endParaRPr lang="de-DE" altLang="ja-JP"/>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r>
              <a:rPr lang="fr-FR" dirty="0" smtClean="0"/>
              <a:t>Business case de la diversité</a:t>
            </a:r>
            <a:endParaRPr lang="fr-FR" dirty="0"/>
          </a:p>
        </p:txBody>
      </p:sp>
      <p:sp>
        <p:nvSpPr>
          <p:cNvPr id="43010" name="Espace réservé du contenu 4"/>
          <p:cNvSpPr>
            <a:spLocks noGrp="1"/>
          </p:cNvSpPr>
          <p:nvPr>
            <p:ph idx="1"/>
          </p:nvPr>
        </p:nvSpPr>
        <p:spPr/>
        <p:txBody>
          <a:bodyPr/>
          <a:lstStyle/>
          <a:p>
            <a:pPr eaLnBrk="1" hangingPunct="1"/>
            <a:r>
              <a:rPr lang="fr-FR">
                <a:latin typeface="Arial" charset="0"/>
              </a:rPr>
              <a:t>Femmes dans le secteur de l’automobile</a:t>
            </a:r>
          </a:p>
          <a:p>
            <a:pPr eaLnBrk="1" hangingPunct="1"/>
            <a:r>
              <a:rPr lang="fr-FR">
                <a:latin typeface="Arial" charset="0"/>
              </a:rPr>
              <a:t>Responsable groupe d’une grande marque automobile / réunion de concessionnaires / les inciter à avoir plus de femmes</a:t>
            </a:r>
          </a:p>
          <a:p>
            <a:pPr eaLnBrk="1" hangingPunct="1"/>
            <a:r>
              <a:rPr lang="fr-FR">
                <a:latin typeface="Arial" charset="0"/>
              </a:rPr>
              <a:t>Oui …. Mais ..</a:t>
            </a:r>
          </a:p>
          <a:p>
            <a:pPr lvl="1" eaLnBrk="1" hangingPunct="1"/>
            <a:r>
              <a:rPr lang="fr-FR">
                <a:latin typeface="Arial" charset="0"/>
              </a:rPr>
              <a:t>Voitures de luxe</a:t>
            </a:r>
          </a:p>
          <a:p>
            <a:pPr lvl="1" eaLnBrk="1" hangingPunct="1"/>
            <a:r>
              <a:rPr lang="fr-FR">
                <a:latin typeface="Arial" charset="0"/>
              </a:rPr>
              <a:t>Voitures de société</a:t>
            </a:r>
          </a:p>
          <a:p>
            <a:pPr lvl="1" eaLnBrk="1" hangingPunct="1"/>
            <a:r>
              <a:rPr lang="fr-FR">
                <a:latin typeface="Arial" charset="0"/>
              </a:rPr>
              <a:t>Voitures familiale</a:t>
            </a:r>
          </a:p>
          <a:p>
            <a:pPr lvl="1" eaLnBrk="1" hangingPunct="1"/>
            <a:r>
              <a:rPr lang="fr-FR">
                <a:latin typeface="Arial" charset="0"/>
              </a:rPr>
              <a:t>Voitures d’occasion</a:t>
            </a:r>
          </a:p>
          <a:p>
            <a:pPr eaLnBrk="1" hangingPunct="1"/>
            <a:endParaRPr lang="fr-FR">
              <a:latin typeface="Arial" charset="0"/>
            </a:endParaRPr>
          </a:p>
        </p:txBody>
      </p:sp>
      <p:sp>
        <p:nvSpPr>
          <p:cNvPr id="3" name="Espace réservé du pied de page 2"/>
          <p:cNvSpPr>
            <a:spLocks noGrp="1"/>
          </p:cNvSpPr>
          <p:nvPr>
            <p:ph type="ftr" sz="quarter" idx="11"/>
          </p:nvPr>
        </p:nvSpPr>
        <p:spPr/>
        <p:txBody>
          <a:bodyPr/>
          <a:lstStyle/>
          <a:p>
            <a:pPr>
              <a:defRPr/>
            </a:pPr>
            <a:r>
              <a:rPr lang="fr-FR" altLang="ja-JP"/>
              <a:t>annie.cornet@ulg.ac.be</a:t>
            </a:r>
          </a:p>
        </p:txBody>
      </p:sp>
      <p:sp>
        <p:nvSpPr>
          <p:cNvPr id="4" name="Espace réservé du numéro de diapositive 3"/>
          <p:cNvSpPr>
            <a:spLocks noGrp="1"/>
          </p:cNvSpPr>
          <p:nvPr>
            <p:ph type="sldNum" sz="quarter" idx="12"/>
          </p:nvPr>
        </p:nvSpPr>
        <p:spPr/>
        <p:txBody>
          <a:bodyPr/>
          <a:lstStyle/>
          <a:p>
            <a:pPr>
              <a:defRPr/>
            </a:pPr>
            <a:fld id="{999B4A5A-8B20-944F-BFE8-418B156700B3}" type="slidenum">
              <a:rPr lang="fr-FR" altLang="ja-JP" smtClean="0"/>
              <a:pPr>
                <a:defRPr/>
              </a:pPr>
              <a:t>10</a:t>
            </a:fld>
            <a:endParaRPr lang="fr-FR" altLang="ja-JP"/>
          </a:p>
        </p:txBody>
      </p:sp>
    </p:spTree>
    <p:extLst>
      <p:ext uri="{BB962C8B-B14F-4D97-AF65-F5344CB8AC3E}">
        <p14:creationId xmlns:p14="http://schemas.microsoft.com/office/powerpoint/2010/main" val="26437912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re 1"/>
          <p:cNvSpPr>
            <a:spLocks noGrp="1"/>
          </p:cNvSpPr>
          <p:nvPr>
            <p:ph type="title"/>
          </p:nvPr>
        </p:nvSpPr>
        <p:spPr/>
        <p:txBody>
          <a:bodyPr/>
          <a:lstStyle/>
          <a:p>
            <a:pPr eaLnBrk="1" fontAlgn="auto" hangingPunct="1">
              <a:spcAft>
                <a:spcPts val="0"/>
              </a:spcAft>
              <a:defRPr/>
            </a:pPr>
            <a:r>
              <a:rPr lang="fr-FR" dirty="0">
                <a:solidFill>
                  <a:schemeClr val="tx2">
                    <a:satMod val="130000"/>
                  </a:schemeClr>
                </a:solidFill>
              </a:rPr>
              <a:t>Gestion</a:t>
            </a:r>
            <a:r>
              <a:rPr lang="fr-FR" dirty="0">
                <a:solidFill>
                  <a:schemeClr val="tx2">
                    <a:satMod val="130000"/>
                  </a:schemeClr>
                </a:solidFill>
                <a:latin typeface="Century Schoolbook" charset="0"/>
              </a:rPr>
              <a:t> de la diversité</a:t>
            </a:r>
          </a:p>
        </p:txBody>
      </p:sp>
      <p:sp>
        <p:nvSpPr>
          <p:cNvPr id="44034" name="Espace réservé du contenu 2"/>
          <p:cNvSpPr>
            <a:spLocks noGrp="1"/>
          </p:cNvSpPr>
          <p:nvPr>
            <p:ph idx="1"/>
          </p:nvPr>
        </p:nvSpPr>
        <p:spPr>
          <a:xfrm>
            <a:off x="1116013" y="1600200"/>
            <a:ext cx="6808787" cy="4873625"/>
          </a:xfrm>
        </p:spPr>
        <p:txBody>
          <a:bodyPr/>
          <a:lstStyle/>
          <a:p>
            <a:pPr eaLnBrk="1" hangingPunct="1"/>
            <a:r>
              <a:rPr lang="fr-FR">
                <a:latin typeface="Arial" charset="0"/>
              </a:rPr>
              <a:t>Changer les handicaps en atouts</a:t>
            </a:r>
          </a:p>
          <a:p>
            <a:pPr eaLnBrk="1" hangingPunct="1"/>
            <a:r>
              <a:rPr lang="fr-FR">
                <a:latin typeface="Arial" charset="0"/>
              </a:rPr>
              <a:t>Montrer l</a:t>
            </a:r>
            <a:r>
              <a:rPr lang="ja-JP" altLang="fr-FR">
                <a:latin typeface="Arial" charset="0"/>
              </a:rPr>
              <a:t>’</a:t>
            </a:r>
            <a:r>
              <a:rPr lang="fr-FR" altLang="ja-JP">
                <a:latin typeface="Arial" charset="0"/>
              </a:rPr>
              <a:t>intérêt économique à intégrer de la diversité:</a:t>
            </a:r>
          </a:p>
          <a:p>
            <a:pPr lvl="1" eaLnBrk="1" hangingPunct="1"/>
            <a:r>
              <a:rPr lang="fr-FR">
                <a:latin typeface="Arial" charset="0"/>
              </a:rPr>
              <a:t>Efficience: meilleure utilisation des ressources disponibles</a:t>
            </a:r>
          </a:p>
          <a:p>
            <a:pPr lvl="1" eaLnBrk="1" hangingPunct="1"/>
            <a:r>
              <a:rPr lang="fr-FR">
                <a:latin typeface="Arial" charset="0"/>
              </a:rPr>
              <a:t>Efficacité: mieux atteindre ses objectifs</a:t>
            </a:r>
          </a:p>
          <a:p>
            <a:pPr eaLnBrk="1" hangingPunct="1"/>
            <a:r>
              <a:rPr lang="fr-FR">
                <a:latin typeface="Arial" charset="0"/>
              </a:rPr>
              <a:t>Individualisation</a:t>
            </a:r>
          </a:p>
          <a:p>
            <a:pPr eaLnBrk="1" hangingPunct="1"/>
            <a:r>
              <a:rPr lang="fr-FR">
                <a:latin typeface="Arial" charset="0"/>
              </a:rPr>
              <a:t>Méritocratie</a:t>
            </a:r>
          </a:p>
        </p:txBody>
      </p:sp>
      <p:sp>
        <p:nvSpPr>
          <p:cNvPr id="44035"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EFF41C46-A431-7B4A-B59A-2A93A875B078}" type="slidenum">
              <a:rPr lang="fr-FR" altLang="ja-JP" smtClean="0"/>
              <a:pPr>
                <a:defRPr/>
              </a:pPr>
              <a:t>11</a:t>
            </a:fld>
            <a:endParaRPr lang="fr-FR" altLang="ja-JP"/>
          </a:p>
        </p:txBody>
      </p:sp>
    </p:spTree>
    <p:extLst>
      <p:ext uri="{BB962C8B-B14F-4D97-AF65-F5344CB8AC3E}">
        <p14:creationId xmlns:p14="http://schemas.microsoft.com/office/powerpoint/2010/main" val="10144349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Espace réservé du pied de page 4"/>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16387" name="Rectangle 2"/>
          <p:cNvSpPr>
            <a:spLocks noGrp="1" noChangeArrowheads="1"/>
          </p:cNvSpPr>
          <p:nvPr>
            <p:ph type="title"/>
          </p:nvPr>
        </p:nvSpPr>
        <p:spPr/>
        <p:txBody>
          <a:bodyPr/>
          <a:lstStyle/>
          <a:p>
            <a:pPr eaLnBrk="1" fontAlgn="auto" hangingPunct="1">
              <a:spcAft>
                <a:spcPts val="0"/>
              </a:spcAft>
              <a:defRPr/>
            </a:pPr>
            <a:r>
              <a:rPr lang="fr-FR" sz="3600" noProof="1" smtClean="0">
                <a:solidFill>
                  <a:schemeClr val="tx2">
                    <a:satMod val="130000"/>
                  </a:schemeClr>
                </a:solidFill>
                <a:latin typeface="Lucida Sans" charset="0"/>
              </a:rPr>
              <a:t>Agir …. </a:t>
            </a:r>
            <a:r>
              <a:rPr lang="fr-FR" sz="3600" noProof="1" smtClean="0">
                <a:solidFill>
                  <a:schemeClr val="tx2">
                    <a:satMod val="130000"/>
                  </a:schemeClr>
                </a:solidFill>
              </a:rPr>
              <a:t>Comment</a:t>
            </a:r>
            <a:r>
              <a:rPr lang="fr-FR" sz="3600" noProof="1" smtClean="0">
                <a:solidFill>
                  <a:schemeClr val="tx2">
                    <a:satMod val="130000"/>
                  </a:schemeClr>
                </a:solidFill>
                <a:latin typeface="Lucida Sans" charset="0"/>
              </a:rPr>
              <a:t> ?</a:t>
            </a:r>
            <a:endParaRPr lang="fr-FR" sz="3600" dirty="0">
              <a:solidFill>
                <a:schemeClr val="tx2">
                  <a:satMod val="130000"/>
                </a:schemeClr>
              </a:solidFill>
              <a:latin typeface="Lucida Sans" charset="0"/>
            </a:endParaRPr>
          </a:p>
        </p:txBody>
      </p:sp>
      <p:sp>
        <p:nvSpPr>
          <p:cNvPr id="71684" name="Rectangle 3"/>
          <p:cNvSpPr>
            <a:spLocks noGrp="1" noChangeArrowheads="1"/>
          </p:cNvSpPr>
          <p:nvPr>
            <p:ph type="body" idx="1"/>
          </p:nvPr>
        </p:nvSpPr>
        <p:spPr>
          <a:xfrm>
            <a:off x="1331913" y="1600200"/>
            <a:ext cx="7272337" cy="4873625"/>
          </a:xfrm>
        </p:spPr>
        <p:txBody>
          <a:bodyPr>
            <a:normAutofit/>
          </a:bodyPr>
          <a:lstStyle/>
          <a:p>
            <a:pPr marL="365760" indent="-283464" eaLnBrk="1" fontAlgn="auto" hangingPunct="1">
              <a:lnSpc>
                <a:spcPct val="90000"/>
              </a:lnSpc>
              <a:spcAft>
                <a:spcPts val="0"/>
              </a:spcAft>
              <a:buFont typeface="Wingdings 2"/>
              <a:buChar char=""/>
              <a:defRPr/>
            </a:pPr>
            <a:r>
              <a:rPr noProof="1"/>
              <a:t>Egalité des droits	</a:t>
            </a:r>
          </a:p>
          <a:p>
            <a:pPr marL="365760" indent="-283464" eaLnBrk="1" fontAlgn="auto" hangingPunct="1">
              <a:lnSpc>
                <a:spcPct val="90000"/>
              </a:lnSpc>
              <a:spcAft>
                <a:spcPts val="0"/>
              </a:spcAft>
              <a:buFont typeface="Wingdings 2"/>
              <a:buChar char=""/>
              <a:defRPr/>
            </a:pPr>
            <a:r>
              <a:rPr noProof="1"/>
              <a:t>Egalité des chances	</a:t>
            </a:r>
          </a:p>
          <a:p>
            <a:pPr marL="640080" lvl="1" indent="-237744" eaLnBrk="1" fontAlgn="auto" hangingPunct="1">
              <a:lnSpc>
                <a:spcPct val="90000"/>
              </a:lnSpc>
              <a:spcAft>
                <a:spcPts val="0"/>
              </a:spcAft>
              <a:buFont typeface="Verdana"/>
              <a:buChar char="◦"/>
              <a:defRPr/>
            </a:pPr>
            <a:r>
              <a:rPr noProof="1"/>
              <a:t>Les actions positives	</a:t>
            </a:r>
          </a:p>
          <a:p>
            <a:pPr marL="640080" lvl="1" indent="-237744" eaLnBrk="1" fontAlgn="auto" hangingPunct="1">
              <a:lnSpc>
                <a:spcPct val="90000"/>
              </a:lnSpc>
              <a:spcAft>
                <a:spcPts val="0"/>
              </a:spcAft>
              <a:buFont typeface="Verdana"/>
              <a:buChar char="◦"/>
              <a:defRPr/>
            </a:pPr>
            <a:r>
              <a:rPr noProof="1"/>
              <a:t>Les discriminations positives	</a:t>
            </a:r>
          </a:p>
          <a:p>
            <a:pPr marL="365760" indent="-283464" eaLnBrk="1" fontAlgn="auto" hangingPunct="1">
              <a:lnSpc>
                <a:spcPct val="90000"/>
              </a:lnSpc>
              <a:spcAft>
                <a:spcPts val="0"/>
              </a:spcAft>
              <a:buFont typeface="Wingdings 2"/>
              <a:buChar char=""/>
              <a:defRPr/>
            </a:pPr>
            <a:r>
              <a:rPr noProof="1"/>
              <a:t>Egalité de traitement </a:t>
            </a:r>
            <a:endParaRPr lang="fr-FR" noProof="1" smtClean="0"/>
          </a:p>
          <a:p>
            <a:pPr marL="82296" indent="0" eaLnBrk="1" fontAlgn="auto" hangingPunct="1">
              <a:lnSpc>
                <a:spcPct val="90000"/>
              </a:lnSpc>
              <a:spcAft>
                <a:spcPts val="0"/>
              </a:spcAft>
              <a:buFont typeface="Wingdings 2"/>
              <a:buNone/>
              <a:defRPr/>
            </a:pPr>
            <a:endParaRPr lang="fr-FR" noProof="1" smtClean="0"/>
          </a:p>
          <a:p>
            <a:pPr marL="365760" indent="-283464" eaLnBrk="1" fontAlgn="auto" hangingPunct="1">
              <a:lnSpc>
                <a:spcPct val="90000"/>
              </a:lnSpc>
              <a:spcAft>
                <a:spcPts val="0"/>
              </a:spcAft>
              <a:buFont typeface="Wingdings 2"/>
              <a:buChar char=""/>
              <a:defRPr/>
            </a:pPr>
            <a:r>
              <a:rPr noProof="1" smtClean="0"/>
              <a:t>Gender </a:t>
            </a:r>
            <a:r>
              <a:rPr noProof="1"/>
              <a:t>Mainstreaming</a:t>
            </a:r>
          </a:p>
          <a:p>
            <a:pPr marL="365760" indent="-283464" eaLnBrk="1" fontAlgn="auto" hangingPunct="1">
              <a:lnSpc>
                <a:spcPct val="90000"/>
              </a:lnSpc>
              <a:spcAft>
                <a:spcPts val="0"/>
              </a:spcAft>
              <a:buFont typeface="Wingdings 2"/>
              <a:buChar char=""/>
              <a:defRPr/>
            </a:pPr>
            <a:r>
              <a:rPr noProof="1"/>
              <a:t>Gestion de la diversité</a:t>
            </a:r>
          </a:p>
        </p:txBody>
      </p:sp>
      <p:sp>
        <p:nvSpPr>
          <p:cNvPr id="2" name="Espace réservé du numéro de diapositive 1"/>
          <p:cNvSpPr>
            <a:spLocks noGrp="1"/>
          </p:cNvSpPr>
          <p:nvPr>
            <p:ph type="sldNum" sz="quarter" idx="12"/>
          </p:nvPr>
        </p:nvSpPr>
        <p:spPr/>
        <p:txBody>
          <a:bodyPr/>
          <a:lstStyle/>
          <a:p>
            <a:pPr>
              <a:defRPr/>
            </a:pPr>
            <a:fld id="{92C93C1A-6527-2F4D-BF9C-9759230B5BD7}" type="slidenum">
              <a:rPr lang="fr-FR" altLang="ja-JP" smtClean="0"/>
              <a:pPr>
                <a:defRPr/>
              </a:pPr>
              <a:t>12</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re 1"/>
          <p:cNvSpPr>
            <a:spLocks noGrp="1"/>
          </p:cNvSpPr>
          <p:nvPr>
            <p:ph type="title"/>
          </p:nvPr>
        </p:nvSpPr>
        <p:spPr/>
        <p:txBody>
          <a:bodyPr/>
          <a:lstStyle/>
          <a:p>
            <a:pPr eaLnBrk="1" fontAlgn="auto" hangingPunct="1">
              <a:spcAft>
                <a:spcPts val="0"/>
              </a:spcAft>
              <a:defRPr/>
            </a:pPr>
            <a:r>
              <a:rPr noProof="1">
                <a:solidFill>
                  <a:schemeClr val="tx2">
                    <a:satMod val="130000"/>
                  </a:schemeClr>
                </a:solidFill>
              </a:rPr>
              <a:t>Egalité des droits	</a:t>
            </a:r>
            <a:endParaRPr lang="fr-FR" dirty="0">
              <a:solidFill>
                <a:schemeClr val="tx2">
                  <a:satMod val="130000"/>
                </a:schemeClr>
              </a:solidFill>
            </a:endParaRPr>
          </a:p>
        </p:txBody>
      </p:sp>
      <p:sp>
        <p:nvSpPr>
          <p:cNvPr id="26626" name="Espace réservé du contenu 2"/>
          <p:cNvSpPr>
            <a:spLocks noGrp="1"/>
          </p:cNvSpPr>
          <p:nvPr>
            <p:ph idx="1"/>
          </p:nvPr>
        </p:nvSpPr>
        <p:spPr>
          <a:xfrm>
            <a:off x="1258888" y="1557338"/>
            <a:ext cx="7467600" cy="4873625"/>
          </a:xfrm>
        </p:spPr>
        <p:txBody>
          <a:bodyPr/>
          <a:lstStyle/>
          <a:p>
            <a:pPr eaLnBrk="1" hangingPunct="1"/>
            <a:r>
              <a:rPr lang="fr-FR">
                <a:latin typeface="Arial" charset="0"/>
              </a:rPr>
              <a:t>Tradition démocratique: égalité des citoyens</a:t>
            </a:r>
          </a:p>
          <a:p>
            <a:pPr eaLnBrk="1" hangingPunct="1"/>
            <a:r>
              <a:rPr lang="fr-FR">
                <a:latin typeface="Arial" charset="0"/>
              </a:rPr>
              <a:t>« Tout le monde sur la même ligne de départ »</a:t>
            </a:r>
          </a:p>
          <a:p>
            <a:pPr lvl="1" eaLnBrk="1" hangingPunct="1"/>
            <a:r>
              <a:rPr lang="fr-FR">
                <a:solidFill>
                  <a:srgbClr val="FF0000"/>
                </a:solidFill>
                <a:latin typeface="Arial" charset="0"/>
              </a:rPr>
              <a:t>Ex: plus de mention d</a:t>
            </a:r>
            <a:r>
              <a:rPr lang="ja-JP" altLang="fr-FR">
                <a:solidFill>
                  <a:srgbClr val="FF0000"/>
                </a:solidFill>
                <a:latin typeface="Arial" charset="0"/>
              </a:rPr>
              <a:t>’</a:t>
            </a:r>
            <a:r>
              <a:rPr lang="fr-FR" altLang="ja-JP">
                <a:solidFill>
                  <a:srgbClr val="FF0000"/>
                </a:solidFill>
                <a:latin typeface="Arial" charset="0"/>
              </a:rPr>
              <a:t>âge ou de sexe sur les offres d</a:t>
            </a:r>
            <a:r>
              <a:rPr lang="ja-JP" altLang="fr-FR">
                <a:solidFill>
                  <a:srgbClr val="FF0000"/>
                </a:solidFill>
                <a:latin typeface="Arial" charset="0"/>
              </a:rPr>
              <a:t>’</a:t>
            </a:r>
            <a:r>
              <a:rPr lang="fr-FR" altLang="ja-JP">
                <a:solidFill>
                  <a:srgbClr val="FF0000"/>
                </a:solidFill>
                <a:latin typeface="Arial" charset="0"/>
              </a:rPr>
              <a:t>emploi</a:t>
            </a:r>
          </a:p>
          <a:p>
            <a:pPr lvl="1" eaLnBrk="1" hangingPunct="1"/>
            <a:r>
              <a:rPr lang="fr-FR">
                <a:solidFill>
                  <a:srgbClr val="FF0000"/>
                </a:solidFill>
                <a:latin typeface="Arial" charset="0"/>
              </a:rPr>
              <a:t>Ex: Accès des promotions aux travailleurs à temps partiel</a:t>
            </a:r>
          </a:p>
          <a:p>
            <a:pPr eaLnBrk="1" hangingPunct="1"/>
            <a:r>
              <a:rPr lang="fr-FR">
                <a:latin typeface="Arial" charset="0"/>
              </a:rPr>
              <a:t>Différence à l</a:t>
            </a:r>
            <a:r>
              <a:rPr lang="ja-JP" altLang="fr-FR">
                <a:latin typeface="Arial" charset="0"/>
              </a:rPr>
              <a:t>’</a:t>
            </a:r>
            <a:r>
              <a:rPr lang="fr-FR" altLang="ja-JP">
                <a:latin typeface="Arial" charset="0"/>
              </a:rPr>
              <a:t>arrivée = méritocratie / choix personnels</a:t>
            </a:r>
          </a:p>
          <a:p>
            <a:pPr eaLnBrk="1" hangingPunct="1"/>
            <a:r>
              <a:rPr lang="fr-FR">
                <a:latin typeface="Arial" charset="0"/>
              </a:rPr>
              <a:t>Pas de remise en cause des « règles du jeu » </a:t>
            </a:r>
          </a:p>
        </p:txBody>
      </p:sp>
      <p:sp>
        <p:nvSpPr>
          <p:cNvPr id="26627"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1B5A065B-4EDC-694F-B2B1-215D017870B7}" type="slidenum">
              <a:rPr lang="fr-FR" altLang="ja-JP" smtClean="0"/>
              <a:pPr>
                <a:defRPr/>
              </a:pPr>
              <a:t>13</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re 1"/>
          <p:cNvSpPr>
            <a:spLocks noGrp="1"/>
          </p:cNvSpPr>
          <p:nvPr>
            <p:ph type="title"/>
          </p:nvPr>
        </p:nvSpPr>
        <p:spPr/>
        <p:txBody>
          <a:bodyPr/>
          <a:lstStyle/>
          <a:p>
            <a:pPr eaLnBrk="1" fontAlgn="auto" hangingPunct="1">
              <a:spcAft>
                <a:spcPts val="0"/>
              </a:spcAft>
              <a:defRPr/>
            </a:pPr>
            <a:r>
              <a:rPr noProof="1">
                <a:solidFill>
                  <a:schemeClr val="tx2">
                    <a:satMod val="130000"/>
                  </a:schemeClr>
                </a:solidFill>
              </a:rPr>
              <a:t>Egalité des chances</a:t>
            </a:r>
            <a:endParaRPr lang="fr-FR" dirty="0">
              <a:solidFill>
                <a:schemeClr val="tx2">
                  <a:satMod val="130000"/>
                </a:schemeClr>
              </a:solidFill>
            </a:endParaRPr>
          </a:p>
        </p:txBody>
      </p:sp>
      <p:sp>
        <p:nvSpPr>
          <p:cNvPr id="74755" name="Espace réservé du contenu 2"/>
          <p:cNvSpPr>
            <a:spLocks noGrp="1"/>
          </p:cNvSpPr>
          <p:nvPr>
            <p:ph idx="1"/>
          </p:nvPr>
        </p:nvSpPr>
        <p:spPr>
          <a:xfrm>
            <a:off x="971550" y="1600200"/>
            <a:ext cx="7921625" cy="4873625"/>
          </a:xfrm>
        </p:spPr>
        <p:txBody>
          <a:bodyPr>
            <a:normAutofit lnSpcReduction="10000"/>
          </a:bodyPr>
          <a:lstStyle/>
          <a:p>
            <a:pPr marL="365760" indent="-283464" eaLnBrk="1" fontAlgn="auto" hangingPunct="1">
              <a:spcAft>
                <a:spcPts val="0"/>
              </a:spcAft>
              <a:buFont typeface="Wingdings 2"/>
              <a:buChar char=""/>
              <a:defRPr/>
            </a:pPr>
            <a:r>
              <a:rPr lang="fr-FR" dirty="0"/>
              <a:t>Distribution inégale des atouts et handicaps donc égalité des droits = source </a:t>
            </a:r>
            <a:r>
              <a:rPr lang="fr-FR" dirty="0" smtClean="0"/>
              <a:t>d</a:t>
            </a:r>
            <a:r>
              <a:rPr lang="ja-JP" altLang="fr-FR" dirty="0" smtClean="0"/>
              <a:t>’</a:t>
            </a:r>
            <a:r>
              <a:rPr lang="fr-FR" dirty="0" smtClean="0"/>
              <a:t>inégalité</a:t>
            </a:r>
          </a:p>
          <a:p>
            <a:pPr marL="640080" lvl="1" indent="-237744" eaLnBrk="1" fontAlgn="auto" hangingPunct="1">
              <a:spcAft>
                <a:spcPts val="0"/>
              </a:spcAft>
              <a:buFont typeface="Verdana"/>
              <a:buChar char="◦"/>
              <a:defRPr/>
            </a:pPr>
            <a:r>
              <a:rPr lang="fr-FR" dirty="0">
                <a:solidFill>
                  <a:srgbClr val="FF0000"/>
                </a:solidFill>
              </a:rPr>
              <a:t>Ex: </a:t>
            </a:r>
            <a:r>
              <a:rPr lang="fr-FR" dirty="0" smtClean="0">
                <a:solidFill>
                  <a:srgbClr val="FF0000"/>
                </a:solidFill>
              </a:rPr>
              <a:t>disponibilité / flexibilité des femmes face au présentéisme/ flexibilité demandée aux cadres.</a:t>
            </a:r>
            <a:endParaRPr lang="fr-FR" dirty="0">
              <a:solidFill>
                <a:srgbClr val="FF0000"/>
              </a:solidFill>
            </a:endParaRPr>
          </a:p>
          <a:p>
            <a:pPr marL="640080" lvl="1" indent="-237744" eaLnBrk="1" fontAlgn="auto" hangingPunct="1">
              <a:spcAft>
                <a:spcPts val="0"/>
              </a:spcAft>
              <a:buFont typeface="Verdana"/>
              <a:buChar char="◦"/>
              <a:defRPr/>
            </a:pPr>
            <a:r>
              <a:rPr lang="fr-FR" dirty="0">
                <a:solidFill>
                  <a:srgbClr val="FF0000"/>
                </a:solidFill>
              </a:rPr>
              <a:t>Ex: manque </a:t>
            </a:r>
            <a:r>
              <a:rPr lang="fr-FR" dirty="0" smtClean="0">
                <a:solidFill>
                  <a:srgbClr val="FF0000"/>
                </a:solidFill>
              </a:rPr>
              <a:t>de temps pour développer son </a:t>
            </a:r>
            <a:r>
              <a:rPr lang="fr-FR" dirty="0">
                <a:solidFill>
                  <a:srgbClr val="FF0000"/>
                </a:solidFill>
              </a:rPr>
              <a:t>réseau </a:t>
            </a:r>
            <a:r>
              <a:rPr lang="fr-FR" dirty="0" smtClean="0">
                <a:solidFill>
                  <a:srgbClr val="FF0000"/>
                </a:solidFill>
              </a:rPr>
              <a:t>professionnel.</a:t>
            </a:r>
            <a:endParaRPr lang="fr-FR" dirty="0"/>
          </a:p>
          <a:p>
            <a:pPr marL="365760" indent="-283464" eaLnBrk="1" fontAlgn="auto" hangingPunct="1">
              <a:spcAft>
                <a:spcPts val="0"/>
              </a:spcAft>
              <a:buFont typeface="Wingdings 2"/>
              <a:buChar char=""/>
              <a:defRPr/>
            </a:pPr>
            <a:r>
              <a:rPr lang="fr-FR" dirty="0"/>
              <a:t>Si on veut l</a:t>
            </a:r>
            <a:r>
              <a:rPr lang="ja-JP" altLang="fr-FR" dirty="0"/>
              <a:t>’</a:t>
            </a:r>
            <a:r>
              <a:rPr lang="fr-FR" dirty="0"/>
              <a:t>égalité il faut « compenser » les handicaps de certaines personnes et/ou </a:t>
            </a:r>
            <a:r>
              <a:rPr lang="fr-FR" dirty="0" smtClean="0"/>
              <a:t>groupes</a:t>
            </a:r>
          </a:p>
          <a:p>
            <a:pPr marL="640398" lvl="1" indent="-283464" eaLnBrk="1" fontAlgn="auto" hangingPunct="1">
              <a:spcAft>
                <a:spcPts val="0"/>
              </a:spcAft>
              <a:buFont typeface="Wingdings 2"/>
              <a:buChar char=""/>
              <a:defRPr/>
            </a:pPr>
            <a:r>
              <a:rPr lang="fr-FR" dirty="0" smtClean="0">
                <a:solidFill>
                  <a:srgbClr val="FF0000"/>
                </a:solidFill>
              </a:rPr>
              <a:t>Ex: capacité relationnelle des hommes / capacité à exprimer leurs émotions</a:t>
            </a:r>
            <a:r>
              <a:rPr lang="fr-FR" dirty="0" smtClean="0"/>
              <a:t> </a:t>
            </a:r>
            <a:endParaRPr lang="fr-FR" dirty="0"/>
          </a:p>
          <a:p>
            <a:pPr marL="365760" indent="-283464" eaLnBrk="1" fontAlgn="auto" hangingPunct="1">
              <a:spcAft>
                <a:spcPts val="0"/>
              </a:spcAft>
              <a:buFont typeface="Wingdings 2"/>
              <a:buChar char=""/>
              <a:defRPr/>
            </a:pPr>
            <a:r>
              <a:rPr lang="fr-FR" dirty="0"/>
              <a:t>Logique compensatoire</a:t>
            </a:r>
          </a:p>
          <a:p>
            <a:pPr marL="365760" indent="-283464" eaLnBrk="1" fontAlgn="auto" hangingPunct="1">
              <a:spcAft>
                <a:spcPts val="0"/>
              </a:spcAft>
              <a:buFont typeface="Wingdings 2"/>
              <a:buChar char=""/>
              <a:defRPr/>
            </a:pPr>
            <a:r>
              <a:rPr lang="fr-FR" dirty="0"/>
              <a:t>Volonté d</a:t>
            </a:r>
            <a:r>
              <a:rPr lang="ja-JP" altLang="fr-FR" dirty="0"/>
              <a:t>’</a:t>
            </a:r>
            <a:r>
              <a:rPr lang="fr-FR" dirty="0"/>
              <a:t>intégration et d</a:t>
            </a:r>
            <a:r>
              <a:rPr lang="ja-JP" altLang="fr-FR" dirty="0"/>
              <a:t>’</a:t>
            </a:r>
            <a:r>
              <a:rPr lang="fr-FR" dirty="0"/>
              <a:t>égalité mais par </a:t>
            </a:r>
            <a:r>
              <a:rPr lang="fr-FR" dirty="0" smtClean="0"/>
              <a:t>l</a:t>
            </a:r>
            <a:r>
              <a:rPr lang="ja-JP" altLang="fr-FR" dirty="0" smtClean="0"/>
              <a:t>’</a:t>
            </a:r>
            <a:r>
              <a:rPr lang="fr-FR" dirty="0" smtClean="0"/>
              <a:t>assimilation</a:t>
            </a:r>
            <a:endParaRPr lang="fr-FR" dirty="0"/>
          </a:p>
        </p:txBody>
      </p:sp>
      <p:sp>
        <p:nvSpPr>
          <p:cNvPr id="27651"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C9427FC1-B83C-244F-B7B2-5ACFC5F651D2}" type="slidenum">
              <a:rPr lang="fr-FR" altLang="ja-JP" smtClean="0"/>
              <a:pPr>
                <a:defRPr/>
              </a:pPr>
              <a:t>14</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re 1"/>
          <p:cNvSpPr>
            <a:spLocks noGrp="1"/>
          </p:cNvSpPr>
          <p:nvPr>
            <p:ph type="title"/>
          </p:nvPr>
        </p:nvSpPr>
        <p:spPr>
          <a:xfrm>
            <a:off x="1476375" y="274638"/>
            <a:ext cx="7458075" cy="1143000"/>
          </a:xfrm>
        </p:spPr>
        <p:txBody>
          <a:bodyPr/>
          <a:lstStyle/>
          <a:p>
            <a:pPr eaLnBrk="1" fontAlgn="auto" hangingPunct="1">
              <a:spcAft>
                <a:spcPts val="0"/>
              </a:spcAft>
              <a:defRPr/>
            </a:pPr>
            <a:r>
              <a:rPr sz="3600" noProof="1" smtClean="0">
                <a:solidFill>
                  <a:schemeClr val="tx2">
                    <a:satMod val="130000"/>
                  </a:schemeClr>
                </a:solidFill>
              </a:rPr>
              <a:t>Les </a:t>
            </a:r>
            <a:r>
              <a:rPr sz="3600" noProof="1">
                <a:solidFill>
                  <a:schemeClr val="tx2">
                    <a:satMod val="130000"/>
                  </a:schemeClr>
                </a:solidFill>
              </a:rPr>
              <a:t>actions positives</a:t>
            </a:r>
            <a:endParaRPr lang="fr-FR" sz="3600" dirty="0">
              <a:solidFill>
                <a:schemeClr val="tx2">
                  <a:satMod val="130000"/>
                </a:schemeClr>
              </a:solidFill>
            </a:endParaRPr>
          </a:p>
        </p:txBody>
      </p:sp>
      <p:sp>
        <p:nvSpPr>
          <p:cNvPr id="28674" name="Espace réservé du contenu 2"/>
          <p:cNvSpPr>
            <a:spLocks noGrp="1"/>
          </p:cNvSpPr>
          <p:nvPr>
            <p:ph idx="1"/>
          </p:nvPr>
        </p:nvSpPr>
        <p:spPr>
          <a:xfrm>
            <a:off x="1116013" y="1989138"/>
            <a:ext cx="7467600" cy="4319587"/>
          </a:xfrm>
        </p:spPr>
        <p:txBody>
          <a:bodyPr/>
          <a:lstStyle/>
          <a:p>
            <a:pPr eaLnBrk="1" hangingPunct="1">
              <a:lnSpc>
                <a:spcPct val="90000"/>
              </a:lnSpc>
            </a:pPr>
            <a:r>
              <a:rPr lang="fr-FR">
                <a:latin typeface="Arial" charset="0"/>
              </a:rPr>
              <a:t>Inégalité des chances nécessite la mise en place d</a:t>
            </a:r>
            <a:r>
              <a:rPr lang="ja-JP" altLang="fr-FR">
                <a:latin typeface="Arial" charset="0"/>
              </a:rPr>
              <a:t>’</a:t>
            </a:r>
            <a:r>
              <a:rPr lang="fr-FR" altLang="ja-JP">
                <a:latin typeface="Arial" charset="0"/>
              </a:rPr>
              <a:t>actions qui visent le public qui a « un handicap »</a:t>
            </a:r>
          </a:p>
          <a:p>
            <a:pPr eaLnBrk="1" hangingPunct="1">
              <a:lnSpc>
                <a:spcPct val="90000"/>
              </a:lnSpc>
            </a:pPr>
            <a:r>
              <a:rPr lang="fr-FR">
                <a:latin typeface="Arial" charset="0"/>
              </a:rPr>
              <a:t>Réduire voire supprimer le handicap et/ou le compenser </a:t>
            </a:r>
          </a:p>
          <a:p>
            <a:pPr lvl="1" eaLnBrk="1" hangingPunct="1">
              <a:lnSpc>
                <a:spcPct val="90000"/>
              </a:lnSpc>
            </a:pPr>
            <a:r>
              <a:rPr lang="fr-FR">
                <a:solidFill>
                  <a:srgbClr val="FF0000"/>
                </a:solidFill>
                <a:latin typeface="Arial" charset="0"/>
              </a:rPr>
              <a:t>Ex: cours d</a:t>
            </a:r>
            <a:r>
              <a:rPr lang="ja-JP" altLang="fr-FR">
                <a:solidFill>
                  <a:srgbClr val="FF0000"/>
                </a:solidFill>
                <a:latin typeface="Arial" charset="0"/>
              </a:rPr>
              <a:t>’</a:t>
            </a:r>
            <a:r>
              <a:rPr lang="fr-FR" altLang="ja-JP">
                <a:solidFill>
                  <a:srgbClr val="FF0000"/>
                </a:solidFill>
                <a:latin typeface="Arial" charset="0"/>
              </a:rPr>
              <a:t>affirmation de soi pour les femmes</a:t>
            </a:r>
          </a:p>
          <a:p>
            <a:pPr lvl="1" eaLnBrk="1" hangingPunct="1">
              <a:lnSpc>
                <a:spcPct val="90000"/>
              </a:lnSpc>
            </a:pPr>
            <a:r>
              <a:rPr lang="fr-FR" altLang="ja-JP">
                <a:solidFill>
                  <a:srgbClr val="FF0000"/>
                </a:solidFill>
                <a:latin typeface="Arial" charset="0"/>
              </a:rPr>
              <a:t>Ex: offrir des facilités pour aménagement des horaires aux parents avec enfants </a:t>
            </a:r>
          </a:p>
          <a:p>
            <a:pPr lvl="1" eaLnBrk="1" hangingPunct="1">
              <a:lnSpc>
                <a:spcPct val="90000"/>
              </a:lnSpc>
            </a:pPr>
            <a:r>
              <a:rPr lang="fr-FR" altLang="ja-JP">
                <a:solidFill>
                  <a:srgbClr val="FF0000"/>
                </a:solidFill>
                <a:latin typeface="Arial" charset="0"/>
              </a:rPr>
              <a:t>Ex: service de garde pour enfants malades</a:t>
            </a:r>
          </a:p>
          <a:p>
            <a:pPr eaLnBrk="1" hangingPunct="1">
              <a:lnSpc>
                <a:spcPct val="90000"/>
              </a:lnSpc>
            </a:pPr>
            <a:r>
              <a:rPr lang="fr-FR">
                <a:latin typeface="Arial" charset="0"/>
              </a:rPr>
              <a:t>Logique de la ressemblance – d</a:t>
            </a:r>
            <a:r>
              <a:rPr lang="ja-JP" altLang="fr-FR">
                <a:latin typeface="Arial" charset="0"/>
              </a:rPr>
              <a:t>’</a:t>
            </a:r>
            <a:r>
              <a:rPr lang="fr-FR" altLang="ja-JP">
                <a:latin typeface="Arial" charset="0"/>
              </a:rPr>
              <a:t>ajustement </a:t>
            </a:r>
            <a:endParaRPr lang="fr-FR">
              <a:latin typeface="Arial" charset="0"/>
            </a:endParaRPr>
          </a:p>
        </p:txBody>
      </p:sp>
      <p:sp>
        <p:nvSpPr>
          <p:cNvPr id="28675"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EDCE0B4F-2985-A544-AC20-89190853E6F2}" type="slidenum">
              <a:rPr lang="fr-FR" altLang="ja-JP" smtClean="0"/>
              <a:pPr>
                <a:defRPr/>
              </a:pPr>
              <a:t>15</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a:xfrm>
            <a:off x="971550" y="274638"/>
            <a:ext cx="6953250" cy="1066800"/>
          </a:xfrm>
        </p:spPr>
        <p:txBody>
          <a:bodyPr>
            <a:noAutofit/>
          </a:bodyPr>
          <a:lstStyle/>
          <a:p>
            <a:pPr eaLnBrk="1" fontAlgn="auto" hangingPunct="1">
              <a:spcAft>
                <a:spcPts val="0"/>
              </a:spcAft>
              <a:defRPr/>
            </a:pPr>
            <a:r>
              <a:rPr noProof="1" smtClean="0">
                <a:solidFill>
                  <a:schemeClr val="tx2">
                    <a:satMod val="130000"/>
                  </a:schemeClr>
                </a:solidFill>
              </a:rPr>
              <a:t> </a:t>
            </a:r>
            <a:r>
              <a:rPr noProof="1">
                <a:solidFill>
                  <a:schemeClr val="tx2">
                    <a:satMod val="130000"/>
                  </a:schemeClr>
                </a:solidFill>
              </a:rPr>
              <a:t>Les discriminations positives</a:t>
            </a:r>
            <a:endParaRPr lang="fr-FR" dirty="0">
              <a:solidFill>
                <a:schemeClr val="tx2">
                  <a:satMod val="130000"/>
                </a:schemeClr>
              </a:solidFill>
            </a:endParaRPr>
          </a:p>
        </p:txBody>
      </p:sp>
      <p:sp>
        <p:nvSpPr>
          <p:cNvPr id="30722" name="Espace réservé du contenu 2"/>
          <p:cNvSpPr>
            <a:spLocks noGrp="1"/>
          </p:cNvSpPr>
          <p:nvPr>
            <p:ph idx="1"/>
          </p:nvPr>
        </p:nvSpPr>
        <p:spPr>
          <a:xfrm>
            <a:off x="1331913" y="1557338"/>
            <a:ext cx="7488237" cy="4873625"/>
          </a:xfrm>
        </p:spPr>
        <p:txBody>
          <a:bodyPr/>
          <a:lstStyle/>
          <a:p>
            <a:pPr eaLnBrk="1" hangingPunct="1"/>
            <a:r>
              <a:rPr lang="fr-FR">
                <a:latin typeface="Arial" charset="0"/>
              </a:rPr>
              <a:t>Inégalité des chances nécessite la mise en place d</a:t>
            </a:r>
            <a:r>
              <a:rPr lang="ja-JP" altLang="fr-FR">
                <a:latin typeface="Arial" charset="0"/>
              </a:rPr>
              <a:t>’</a:t>
            </a:r>
            <a:r>
              <a:rPr lang="fr-FR" altLang="ja-JP">
                <a:latin typeface="Arial" charset="0"/>
              </a:rPr>
              <a:t>actions « de rattrapage »</a:t>
            </a:r>
          </a:p>
          <a:p>
            <a:pPr eaLnBrk="1" hangingPunct="1"/>
            <a:r>
              <a:rPr lang="fr-FR">
                <a:latin typeface="Arial" charset="0"/>
              </a:rPr>
              <a:t>Logique de correction, de réparation, de protection</a:t>
            </a:r>
          </a:p>
          <a:p>
            <a:pPr lvl="1" eaLnBrk="1" hangingPunct="1"/>
            <a:r>
              <a:rPr lang="fr-FR">
                <a:solidFill>
                  <a:srgbClr val="FF0000"/>
                </a:solidFill>
                <a:latin typeface="Arial" charset="0"/>
              </a:rPr>
              <a:t>Ex: Quotas femmes CA</a:t>
            </a:r>
          </a:p>
          <a:p>
            <a:pPr eaLnBrk="1" hangingPunct="1"/>
            <a:r>
              <a:rPr lang="fr-FR">
                <a:latin typeface="Arial" charset="0"/>
              </a:rPr>
              <a:t>Mesure qui en principe est « temporaire »</a:t>
            </a:r>
          </a:p>
          <a:p>
            <a:pPr eaLnBrk="1" hangingPunct="1"/>
            <a:r>
              <a:rPr lang="fr-FR">
                <a:latin typeface="Arial" charset="0"/>
              </a:rPr>
              <a:t>Logique de la ressemblance– d</a:t>
            </a:r>
            <a:r>
              <a:rPr lang="ja-JP" altLang="fr-FR">
                <a:latin typeface="Arial" charset="0"/>
              </a:rPr>
              <a:t>’</a:t>
            </a:r>
            <a:r>
              <a:rPr lang="fr-FR" altLang="ja-JP">
                <a:latin typeface="Arial" charset="0"/>
              </a:rPr>
              <a:t>ajustement </a:t>
            </a:r>
            <a:endParaRPr lang="fr-FR">
              <a:latin typeface="Arial" charset="0"/>
            </a:endParaRPr>
          </a:p>
        </p:txBody>
      </p:sp>
      <p:sp>
        <p:nvSpPr>
          <p:cNvPr id="30723"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8DBD4FFD-8549-7B4D-9121-94028C568E3E}" type="slidenum">
              <a:rPr lang="fr-FR" altLang="ja-JP" smtClean="0"/>
              <a:pPr>
                <a:defRPr/>
              </a:pPr>
              <a:t>16</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re 1"/>
          <p:cNvSpPr>
            <a:spLocks noGrp="1"/>
          </p:cNvSpPr>
          <p:nvPr>
            <p:ph type="title"/>
          </p:nvPr>
        </p:nvSpPr>
        <p:spPr/>
        <p:txBody>
          <a:bodyPr/>
          <a:lstStyle/>
          <a:p>
            <a:pPr eaLnBrk="1" fontAlgn="auto" hangingPunct="1">
              <a:spcAft>
                <a:spcPts val="0"/>
              </a:spcAft>
              <a:defRPr/>
            </a:pPr>
            <a:r>
              <a:rPr noProof="1">
                <a:solidFill>
                  <a:schemeClr val="tx2">
                    <a:satMod val="130000"/>
                  </a:schemeClr>
                </a:solidFill>
              </a:rPr>
              <a:t>Egalité de traitement</a:t>
            </a:r>
            <a:endParaRPr lang="fr-FR" dirty="0">
              <a:solidFill>
                <a:schemeClr val="tx2">
                  <a:satMod val="130000"/>
                </a:schemeClr>
              </a:solidFill>
            </a:endParaRPr>
          </a:p>
        </p:txBody>
      </p:sp>
      <p:sp>
        <p:nvSpPr>
          <p:cNvPr id="32770" name="Espace réservé du contenu 2"/>
          <p:cNvSpPr>
            <a:spLocks noGrp="1"/>
          </p:cNvSpPr>
          <p:nvPr>
            <p:ph idx="1"/>
          </p:nvPr>
        </p:nvSpPr>
        <p:spPr>
          <a:xfrm>
            <a:off x="1116013" y="1600200"/>
            <a:ext cx="6808787" cy="4873625"/>
          </a:xfrm>
        </p:spPr>
        <p:txBody>
          <a:bodyPr/>
          <a:lstStyle/>
          <a:p>
            <a:pPr eaLnBrk="1" hangingPunct="1"/>
            <a:r>
              <a:rPr lang="fr-FR">
                <a:latin typeface="Arial" charset="0"/>
              </a:rPr>
              <a:t>Mise en évidence des discriminations systémiques</a:t>
            </a:r>
          </a:p>
          <a:p>
            <a:pPr eaLnBrk="1" hangingPunct="1"/>
            <a:r>
              <a:rPr lang="fr-FR">
                <a:latin typeface="Arial" charset="0"/>
              </a:rPr>
              <a:t>Questionnement de l</a:t>
            </a:r>
            <a:r>
              <a:rPr lang="ja-JP" altLang="fr-FR">
                <a:latin typeface="Arial" charset="0"/>
              </a:rPr>
              <a:t>’</a:t>
            </a:r>
            <a:r>
              <a:rPr lang="fr-FR" altLang="ja-JP">
                <a:latin typeface="Arial" charset="0"/>
              </a:rPr>
              <a:t>apparente neutralité des « règles du jeu »</a:t>
            </a:r>
          </a:p>
          <a:p>
            <a:pPr eaLnBrk="1" hangingPunct="1"/>
            <a:r>
              <a:rPr lang="fr-FR">
                <a:latin typeface="Arial" charset="0"/>
              </a:rPr>
              <a:t>Volonté de transformation des systèmes</a:t>
            </a:r>
          </a:p>
          <a:p>
            <a:pPr lvl="1" eaLnBrk="1" hangingPunct="1"/>
            <a:r>
              <a:rPr lang="fr-FR">
                <a:solidFill>
                  <a:srgbClr val="FF0000"/>
                </a:solidFill>
                <a:latin typeface="Arial" charset="0"/>
              </a:rPr>
              <a:t>Ex: remise en cause des systèmes de calcul des salaires – biais sexistes</a:t>
            </a:r>
          </a:p>
          <a:p>
            <a:pPr lvl="1" eaLnBrk="1" hangingPunct="1"/>
            <a:r>
              <a:rPr lang="fr-FR">
                <a:solidFill>
                  <a:srgbClr val="FF0000"/>
                </a:solidFill>
                <a:latin typeface="Arial" charset="0"/>
              </a:rPr>
              <a:t>Ex: mise en évidence de l</a:t>
            </a:r>
            <a:r>
              <a:rPr lang="ja-JP" altLang="fr-FR">
                <a:solidFill>
                  <a:srgbClr val="FF0000"/>
                </a:solidFill>
                <a:latin typeface="Arial" charset="0"/>
              </a:rPr>
              <a:t>’</a:t>
            </a:r>
            <a:r>
              <a:rPr lang="fr-FR" altLang="ja-JP">
                <a:solidFill>
                  <a:srgbClr val="FF0000"/>
                </a:solidFill>
                <a:latin typeface="Arial" charset="0"/>
              </a:rPr>
              <a:t>importance du réseau dans le recrutement, effets des stéréotypes et préjugés, choix des filières de recrutement, etc.</a:t>
            </a:r>
            <a:endParaRPr lang="fr-FR">
              <a:solidFill>
                <a:srgbClr val="FF0000"/>
              </a:solidFill>
              <a:latin typeface="Arial" charset="0"/>
            </a:endParaRPr>
          </a:p>
        </p:txBody>
      </p:sp>
      <p:sp>
        <p:nvSpPr>
          <p:cNvPr id="32771"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6E2149D5-36C9-A74A-88DF-CE598529AAD0}" type="slidenum">
              <a:rPr lang="fr-FR" altLang="ja-JP" smtClean="0"/>
              <a:pPr>
                <a:defRPr/>
              </a:pPr>
              <a:t>17</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7B1F7D68-0B3A-2C42-B24C-18B76E934BB2}" type="slidenum">
              <a:rPr lang="fr-FR"/>
              <a:pPr algn="l">
                <a:defRPr/>
              </a:pPr>
              <a:t>18</a:t>
            </a:fld>
            <a:endParaRPr lang="fr-FR"/>
          </a:p>
        </p:txBody>
      </p:sp>
      <p:sp>
        <p:nvSpPr>
          <p:cNvPr id="9218" name="Rectangle 2"/>
          <p:cNvSpPr>
            <a:spLocks noGrp="1" noChangeArrowheads="1"/>
          </p:cNvSpPr>
          <p:nvPr>
            <p:ph type="title"/>
          </p:nvPr>
        </p:nvSpPr>
        <p:spPr/>
        <p:txBody>
          <a:bodyPr/>
          <a:lstStyle/>
          <a:p>
            <a:pPr eaLnBrk="1" hangingPunct="1">
              <a:defRPr/>
            </a:pPr>
            <a:r>
              <a:rPr lang="fr-BE" dirty="0" smtClean="0">
                <a:cs typeface="+mj-cs"/>
              </a:rPr>
              <a:t>Egalité- équité salariale</a:t>
            </a:r>
            <a:endParaRPr lang="fr-FR" dirty="0" smtClean="0">
              <a:cs typeface="+mj-cs"/>
            </a:endParaRPr>
          </a:p>
        </p:txBody>
      </p:sp>
      <p:sp>
        <p:nvSpPr>
          <p:cNvPr id="33796" name="Rectangle 3"/>
          <p:cNvSpPr>
            <a:spLocks noGrp="1" noChangeArrowheads="1"/>
          </p:cNvSpPr>
          <p:nvPr>
            <p:ph type="body" idx="1"/>
          </p:nvPr>
        </p:nvSpPr>
        <p:spPr/>
        <p:txBody>
          <a:bodyPr/>
          <a:lstStyle/>
          <a:p>
            <a:pPr eaLnBrk="1" hangingPunct="1">
              <a:lnSpc>
                <a:spcPct val="90000"/>
              </a:lnSpc>
            </a:pPr>
            <a:r>
              <a:rPr lang="fr-BE">
                <a:latin typeface="Arial" charset="0"/>
              </a:rPr>
              <a:t>L'égalité salariale (à travail </a:t>
            </a:r>
            <a:r>
              <a:rPr lang="fr-BE">
                <a:solidFill>
                  <a:srgbClr val="FF0000"/>
                </a:solidFill>
                <a:latin typeface="Arial" charset="0"/>
              </a:rPr>
              <a:t>égal</a:t>
            </a:r>
            <a:r>
              <a:rPr lang="fr-BE">
                <a:latin typeface="Arial" charset="0"/>
              </a:rPr>
              <a:t>, salaire </a:t>
            </a:r>
            <a:r>
              <a:rPr lang="fr-BE">
                <a:solidFill>
                  <a:srgbClr val="FF0000"/>
                </a:solidFill>
                <a:latin typeface="Arial" charset="0"/>
              </a:rPr>
              <a:t>égal</a:t>
            </a:r>
            <a:r>
              <a:rPr lang="fr-BE">
                <a:latin typeface="Arial" charset="0"/>
              </a:rPr>
              <a:t>) consiste à rémunérer les hommes et les femmes qui occupent un même poste et fournissent le même travail de la même manière. </a:t>
            </a:r>
          </a:p>
          <a:p>
            <a:pPr eaLnBrk="1" hangingPunct="1">
              <a:lnSpc>
                <a:spcPct val="90000"/>
              </a:lnSpc>
            </a:pPr>
            <a:r>
              <a:rPr lang="fr-BE">
                <a:latin typeface="Arial" charset="0"/>
              </a:rPr>
              <a:t>L'équité salariale (à travail </a:t>
            </a:r>
            <a:r>
              <a:rPr lang="fr-BE">
                <a:solidFill>
                  <a:srgbClr val="FF0000"/>
                </a:solidFill>
                <a:latin typeface="Arial" charset="0"/>
              </a:rPr>
              <a:t>équivalent</a:t>
            </a:r>
            <a:r>
              <a:rPr lang="fr-BE">
                <a:latin typeface="Arial" charset="0"/>
              </a:rPr>
              <a:t>, salaire </a:t>
            </a:r>
            <a:r>
              <a:rPr lang="fr-BE">
                <a:solidFill>
                  <a:srgbClr val="FF0000"/>
                </a:solidFill>
                <a:latin typeface="Arial" charset="0"/>
              </a:rPr>
              <a:t>égal</a:t>
            </a:r>
            <a:r>
              <a:rPr lang="fr-BE">
                <a:latin typeface="Arial" charset="0"/>
              </a:rPr>
              <a:t>) suppose de rémunérer de la même manière les emplois </a:t>
            </a:r>
            <a:r>
              <a:rPr lang="fr-BE" u="sng">
                <a:latin typeface="Arial" charset="0"/>
              </a:rPr>
              <a:t>de valeur égale</a:t>
            </a:r>
            <a:r>
              <a:rPr lang="fr-BE">
                <a:latin typeface="Arial" charset="0"/>
              </a:rPr>
              <a:t>, que ceux-ci soient occupés majoritairement par des hommes ou par des femmes. </a:t>
            </a:r>
          </a:p>
          <a:p>
            <a:pPr eaLnBrk="1" hangingPunct="1">
              <a:lnSpc>
                <a:spcPct val="90000"/>
              </a:lnSpc>
              <a:buFont typeface="Wingdings" charset="0"/>
              <a:buNone/>
            </a:pPr>
            <a:r>
              <a:rPr lang="fr-BE">
                <a:solidFill>
                  <a:srgbClr val="CC00CC"/>
                </a:solidFill>
                <a:latin typeface="Arial" charset="0"/>
              </a:rPr>
              <a:t>	L’équité salariale requiert que les </a:t>
            </a:r>
            <a:r>
              <a:rPr lang="fr-BE" u="sng">
                <a:solidFill>
                  <a:srgbClr val="CC00CC"/>
                </a:solidFill>
                <a:latin typeface="Arial" charset="0"/>
              </a:rPr>
              <a:t>systèmes de salaire</a:t>
            </a:r>
            <a:r>
              <a:rPr lang="fr-BE">
                <a:solidFill>
                  <a:srgbClr val="CC00CC"/>
                </a:solidFill>
                <a:latin typeface="Arial" charset="0"/>
              </a:rPr>
              <a:t> soient contrôlés pour éliminer toute discrimination ou tout désavantage </a:t>
            </a:r>
            <a:r>
              <a:rPr lang="fr-BE" u="sng">
                <a:solidFill>
                  <a:srgbClr val="CC00CC"/>
                </a:solidFill>
                <a:latin typeface="Arial" charset="0"/>
              </a:rPr>
              <a:t>direct et systémique (indirect)</a:t>
            </a:r>
            <a:r>
              <a:rPr lang="fr-BE">
                <a:solidFill>
                  <a:srgbClr val="CC00CC"/>
                </a:solidFill>
                <a:latin typeface="Arial" charset="0"/>
              </a:rPr>
              <a:t> fondé sur le sexe.</a:t>
            </a:r>
            <a:r>
              <a:rPr lang="fr-FR">
                <a:solidFill>
                  <a:srgbClr val="CC00CC"/>
                </a:solidFill>
                <a:latin typeface="Arial" charset="0"/>
              </a:rPr>
              <a:t> </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3D3AC969-F2C4-BB48-95E3-E50027F3FA6C}" type="slidenum">
              <a:rPr lang="fr-FR"/>
              <a:pPr algn="l">
                <a:defRPr/>
              </a:pPr>
              <a:t>19</a:t>
            </a:fld>
            <a:endParaRPr lang="fr-FR"/>
          </a:p>
        </p:txBody>
      </p:sp>
      <p:sp>
        <p:nvSpPr>
          <p:cNvPr id="17410" name="Rectangle 2"/>
          <p:cNvSpPr>
            <a:spLocks noGrp="1" noChangeArrowheads="1"/>
          </p:cNvSpPr>
          <p:nvPr>
            <p:ph type="title"/>
          </p:nvPr>
        </p:nvSpPr>
        <p:spPr/>
        <p:txBody>
          <a:bodyPr/>
          <a:lstStyle/>
          <a:p>
            <a:pPr eaLnBrk="1" hangingPunct="1">
              <a:defRPr/>
            </a:pPr>
            <a:r>
              <a:rPr lang="fr-BE" dirty="0" smtClean="0">
                <a:cs typeface="+mj-cs"/>
              </a:rPr>
              <a:t>Mettre en place un système de classification analytique </a:t>
            </a:r>
            <a:endParaRPr lang="fr-FR" dirty="0" smtClean="0">
              <a:cs typeface="+mj-cs"/>
            </a:endParaRPr>
          </a:p>
        </p:txBody>
      </p:sp>
      <p:sp>
        <p:nvSpPr>
          <p:cNvPr id="17411" name="Rectangle 3"/>
          <p:cNvSpPr>
            <a:spLocks noGrp="1" noChangeArrowheads="1"/>
          </p:cNvSpPr>
          <p:nvPr>
            <p:ph type="body" idx="1"/>
          </p:nvPr>
        </p:nvSpPr>
        <p:spPr>
          <a:xfrm>
            <a:off x="1435100" y="1844675"/>
            <a:ext cx="7499350" cy="4403725"/>
          </a:xfrm>
        </p:spPr>
        <p:txBody>
          <a:bodyPr/>
          <a:lstStyle/>
          <a:p>
            <a:pPr eaLnBrk="1" hangingPunct="1">
              <a:lnSpc>
                <a:spcPct val="90000"/>
              </a:lnSpc>
              <a:defRPr/>
            </a:pPr>
            <a:r>
              <a:rPr lang="fr-BE" dirty="0" smtClean="0">
                <a:cs typeface="+mn-cs"/>
              </a:rPr>
              <a:t>Hypothèse de départ :  la formalisation d’une description et d’une classification des fonctions à partir d’une grille d’analyse analytique va permettre de supprimer la part « d’arbitraire », de «subjectif », de stéréotypes qui peut déboucher sur des salaires différents pour des hommes et des femmes. </a:t>
            </a:r>
          </a:p>
          <a:p>
            <a:pPr eaLnBrk="1" hangingPunct="1">
              <a:lnSpc>
                <a:spcPct val="90000"/>
              </a:lnSpc>
              <a:defRPr/>
            </a:pPr>
            <a:r>
              <a:rPr lang="fr-BE" dirty="0" smtClean="0">
                <a:cs typeface="+mn-cs"/>
              </a:rPr>
              <a:t>Du passage d’un système arbitraire ou individualisant à un système objectivant </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pPr eaLnBrk="1" fontAlgn="auto" hangingPunct="1">
              <a:spcAft>
                <a:spcPts val="0"/>
              </a:spcAft>
              <a:defRPr/>
            </a:pPr>
            <a:r>
              <a:rPr lang="fr-FR" dirty="0" smtClean="0">
                <a:solidFill>
                  <a:schemeClr val="tx2">
                    <a:satMod val="130000"/>
                  </a:schemeClr>
                </a:solidFill>
                <a:ea typeface="+mj-ea"/>
                <a:cs typeface="+mj-cs"/>
              </a:rPr>
              <a:t>Egalité professionnelle </a:t>
            </a:r>
            <a:r>
              <a:rPr lang="fr-FR" dirty="0" err="1" smtClean="0">
                <a:solidFill>
                  <a:schemeClr val="tx2">
                    <a:satMod val="130000"/>
                  </a:schemeClr>
                </a:solidFill>
                <a:ea typeface="+mj-ea"/>
                <a:cs typeface="+mj-cs"/>
              </a:rPr>
              <a:t>hô</a:t>
            </a:r>
            <a:r>
              <a:rPr lang="fr-FR" dirty="0" smtClean="0">
                <a:solidFill>
                  <a:schemeClr val="tx2">
                    <a:satMod val="130000"/>
                  </a:schemeClr>
                </a:solidFill>
                <a:ea typeface="+mj-ea"/>
                <a:cs typeface="+mj-cs"/>
              </a:rPr>
              <a:t>/ </a:t>
            </a:r>
            <a:r>
              <a:rPr lang="fr-FR" dirty="0" err="1" smtClean="0">
                <a:solidFill>
                  <a:schemeClr val="tx2">
                    <a:satMod val="130000"/>
                  </a:schemeClr>
                </a:solidFill>
                <a:ea typeface="+mj-ea"/>
                <a:cs typeface="+mj-cs"/>
              </a:rPr>
              <a:t>fê</a:t>
            </a:r>
            <a:endParaRPr lang="fr-FR" dirty="0">
              <a:solidFill>
                <a:schemeClr val="tx2">
                  <a:satMod val="130000"/>
                </a:schemeClr>
              </a:solidFill>
              <a:ea typeface="+mj-ea"/>
              <a:cs typeface="+mj-cs"/>
            </a:endParaRPr>
          </a:p>
        </p:txBody>
      </p:sp>
      <p:sp>
        <p:nvSpPr>
          <p:cNvPr id="16386" name="Espace réservé du contenu 10"/>
          <p:cNvSpPr>
            <a:spLocks noGrp="1"/>
          </p:cNvSpPr>
          <p:nvPr>
            <p:ph idx="1"/>
          </p:nvPr>
        </p:nvSpPr>
        <p:spPr/>
        <p:txBody>
          <a:bodyPr/>
          <a:lstStyle/>
          <a:p>
            <a:pPr eaLnBrk="1" hangingPunct="1"/>
            <a:endParaRPr lang="fr-FR" dirty="0">
              <a:latin typeface="Arial" charset="0"/>
            </a:endParaRPr>
          </a:p>
          <a:p>
            <a:pPr eaLnBrk="1" hangingPunct="1"/>
            <a:r>
              <a:rPr lang="fr-FR" dirty="0" smtClean="0">
                <a:latin typeface="Arial" charset="0"/>
              </a:rPr>
              <a:t>Vous avez un mandat de votre CA, conseiller genre</a:t>
            </a:r>
          </a:p>
          <a:p>
            <a:pPr eaLnBrk="1" hangingPunct="1"/>
            <a:r>
              <a:rPr lang="fr-FR" dirty="0" smtClean="0">
                <a:latin typeface="Arial" charset="0"/>
              </a:rPr>
              <a:t>Diagnostic:</a:t>
            </a:r>
          </a:p>
          <a:p>
            <a:pPr lvl="1" eaLnBrk="1" hangingPunct="1"/>
            <a:r>
              <a:rPr lang="fr-FR" dirty="0" smtClean="0">
                <a:latin typeface="Arial" charset="0"/>
              </a:rPr>
              <a:t>Questions et indicateurs</a:t>
            </a:r>
          </a:p>
          <a:p>
            <a:pPr eaLnBrk="1" hangingPunct="1"/>
            <a:r>
              <a:rPr lang="fr-FR" dirty="0" smtClean="0">
                <a:latin typeface="Arial" charset="0"/>
              </a:rPr>
              <a:t>Argumentation</a:t>
            </a:r>
          </a:p>
          <a:p>
            <a:pPr eaLnBrk="1" hangingPunct="1"/>
            <a:r>
              <a:rPr lang="fr-FR" dirty="0" smtClean="0">
                <a:latin typeface="Arial" charset="0"/>
              </a:rPr>
              <a:t>Plan d’action</a:t>
            </a:r>
            <a:endParaRPr lang="fr-FR" dirty="0">
              <a:latin typeface="Arial" charset="0"/>
            </a:endParaRPr>
          </a:p>
          <a:p>
            <a:pPr lvl="1" eaLnBrk="1" hangingPunct="1"/>
            <a:r>
              <a:rPr lang="fr-FR" dirty="0">
                <a:latin typeface="Arial" charset="0"/>
              </a:rPr>
              <a:t>Une action POUR </a:t>
            </a:r>
            <a:r>
              <a:rPr lang="fr-FR" dirty="0" smtClean="0">
                <a:latin typeface="Arial" charset="0"/>
              </a:rPr>
              <a:t>(jaune)</a:t>
            </a:r>
            <a:endParaRPr lang="fr-FR" dirty="0">
              <a:latin typeface="Arial" charset="0"/>
            </a:endParaRPr>
          </a:p>
          <a:p>
            <a:pPr lvl="1" eaLnBrk="1" hangingPunct="1"/>
            <a:r>
              <a:rPr lang="fr-FR" dirty="0">
                <a:latin typeface="Arial" charset="0"/>
              </a:rPr>
              <a:t>Une action OUI mais …. </a:t>
            </a:r>
            <a:r>
              <a:rPr lang="fr-FR" dirty="0" smtClean="0">
                <a:latin typeface="Arial" charset="0"/>
              </a:rPr>
              <a:t>(rouge)</a:t>
            </a:r>
            <a:endParaRPr lang="fr-FR" dirty="0">
              <a:latin typeface="Arial" charset="0"/>
            </a:endParaRPr>
          </a:p>
          <a:p>
            <a:pPr lvl="1" eaLnBrk="1" hangingPunct="1"/>
            <a:r>
              <a:rPr lang="fr-FR" dirty="0">
                <a:latin typeface="Arial" charset="0"/>
              </a:rPr>
              <a:t>Une action NON (rouge)</a:t>
            </a:r>
          </a:p>
        </p:txBody>
      </p:sp>
      <p:sp>
        <p:nvSpPr>
          <p:cNvPr id="4" name="Espace réservé du pied de page 3"/>
          <p:cNvSpPr>
            <a:spLocks noGrp="1"/>
          </p:cNvSpPr>
          <p:nvPr>
            <p:ph type="ftr" sz="quarter" idx="11"/>
          </p:nvPr>
        </p:nvSpPr>
        <p:spPr/>
        <p:txBody>
          <a:bodyPr/>
          <a:lstStyle/>
          <a:p>
            <a:pPr>
              <a:defRPr/>
            </a:pPr>
            <a:r>
              <a:rPr lang="fr-FR" altLang="ja-JP"/>
              <a:t>annie.cornet@ulg.ac.be</a:t>
            </a:r>
          </a:p>
        </p:txBody>
      </p:sp>
      <p:sp>
        <p:nvSpPr>
          <p:cNvPr id="5" name="Espace réservé du numéro de diapositive 4"/>
          <p:cNvSpPr>
            <a:spLocks noGrp="1"/>
          </p:cNvSpPr>
          <p:nvPr>
            <p:ph type="sldNum" sz="quarter" idx="12"/>
          </p:nvPr>
        </p:nvSpPr>
        <p:spPr/>
        <p:txBody>
          <a:bodyPr/>
          <a:lstStyle/>
          <a:p>
            <a:pPr>
              <a:defRPr/>
            </a:pPr>
            <a:fld id="{9B3EE6D7-866B-6A4D-A22F-D79FBCF92E59}" type="slidenum">
              <a:rPr lang="fr-FR" altLang="ja-JP"/>
              <a:pPr>
                <a:defRPr/>
              </a:pPr>
              <a:t>2</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B6CEDB49-FAA0-F64A-9E1D-150B4F9A3EE4}" type="slidenum">
              <a:rPr lang="fr-FR"/>
              <a:pPr algn="l">
                <a:defRPr/>
              </a:pPr>
              <a:t>20</a:t>
            </a:fld>
            <a:endParaRPr lang="fr-FR"/>
          </a:p>
        </p:txBody>
      </p:sp>
      <p:sp>
        <p:nvSpPr>
          <p:cNvPr id="18434" name="Rectangle 2"/>
          <p:cNvSpPr>
            <a:spLocks noGrp="1" noChangeArrowheads="1"/>
          </p:cNvSpPr>
          <p:nvPr>
            <p:ph type="title"/>
          </p:nvPr>
        </p:nvSpPr>
        <p:spPr/>
        <p:txBody>
          <a:bodyPr/>
          <a:lstStyle/>
          <a:p>
            <a:pPr eaLnBrk="1" hangingPunct="1">
              <a:defRPr/>
            </a:pPr>
            <a:r>
              <a:rPr lang="fr-BE" sz="2400" dirty="0" smtClean="0">
                <a:cs typeface="+mj-cs"/>
              </a:rPr>
              <a:t>Biais sexistes dans le choix des critères de classification et/ou leur valorisation</a:t>
            </a:r>
            <a:endParaRPr lang="fr-FR" sz="2400" dirty="0" smtClean="0">
              <a:cs typeface="+mj-cs"/>
            </a:endParaRPr>
          </a:p>
        </p:txBody>
      </p:sp>
      <p:sp>
        <p:nvSpPr>
          <p:cNvPr id="35844" name="Rectangle 3"/>
          <p:cNvSpPr>
            <a:spLocks noGrp="1" noChangeArrowheads="1"/>
          </p:cNvSpPr>
          <p:nvPr>
            <p:ph type="body" idx="1"/>
          </p:nvPr>
        </p:nvSpPr>
        <p:spPr>
          <a:xfrm>
            <a:off x="1331913" y="1557338"/>
            <a:ext cx="7351712" cy="4824412"/>
          </a:xfrm>
        </p:spPr>
        <p:txBody>
          <a:bodyPr/>
          <a:lstStyle/>
          <a:p>
            <a:pPr eaLnBrk="1" hangingPunct="1">
              <a:lnSpc>
                <a:spcPct val="80000"/>
              </a:lnSpc>
            </a:pPr>
            <a:r>
              <a:rPr lang="fr-BE" sz="2000">
                <a:latin typeface="Arial" charset="0"/>
              </a:rPr>
              <a:t>questionnement de l’apparente objectivité de tout système de description et de classification, y compris le système analytique (choix et pondération des critères utilisés)</a:t>
            </a:r>
            <a:r>
              <a:rPr lang="fr-FR" sz="2000">
                <a:latin typeface="Arial" charset="0"/>
              </a:rPr>
              <a:t> </a:t>
            </a:r>
          </a:p>
          <a:p>
            <a:pPr eaLnBrk="1" hangingPunct="1">
              <a:lnSpc>
                <a:spcPct val="80000"/>
              </a:lnSpc>
            </a:pPr>
            <a:r>
              <a:rPr lang="fr-BE" sz="2000">
                <a:latin typeface="Arial" charset="0"/>
              </a:rPr>
              <a:t>sexisme peut survenir à différents points du processus : collecte des renseignements sur les catégories d’emploi, définition des facteurs et sous-facteurs d’évaluation, dans la pondération des facteurs et le processus même de l’évaluation (discrimination systémique)</a:t>
            </a:r>
            <a:r>
              <a:rPr lang="fr-FR" sz="2000">
                <a:latin typeface="Arial" charset="0"/>
              </a:rPr>
              <a:t> </a:t>
            </a:r>
          </a:p>
          <a:p>
            <a:pPr eaLnBrk="1" hangingPunct="1">
              <a:lnSpc>
                <a:spcPct val="80000"/>
              </a:lnSpc>
            </a:pPr>
            <a:r>
              <a:rPr lang="fr-BE" sz="2000">
                <a:latin typeface="Arial" charset="0"/>
              </a:rPr>
              <a:t>compétences liées à l'exercice de métier à prédominance féminine sont censées être « naturelles » aux femmes </a:t>
            </a:r>
          </a:p>
          <a:p>
            <a:pPr eaLnBrk="1" hangingPunct="1">
              <a:lnSpc>
                <a:spcPct val="80000"/>
              </a:lnSpc>
            </a:pPr>
            <a:r>
              <a:rPr lang="fr-BE" sz="2000">
                <a:latin typeface="Arial" charset="0"/>
              </a:rPr>
              <a:t>certaines compétences ont tendance à occulter les autres compétences nécessaires pour l'exercice du métier </a:t>
            </a:r>
          </a:p>
          <a:p>
            <a:pPr lvl="1" eaLnBrk="1" hangingPunct="1">
              <a:lnSpc>
                <a:spcPct val="80000"/>
              </a:lnSpc>
            </a:pPr>
            <a:r>
              <a:rPr lang="fr-BE" sz="2000">
                <a:latin typeface="Arial" charset="0"/>
              </a:rPr>
              <a:t>Par exemple, dans le métier de réceptionniste, l'aspect relationnel sera mis en évidence au détriment des aspects techniques et des efforts physiques requis par le métier.</a:t>
            </a:r>
            <a:endParaRPr lang="fr-FR" sz="20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3"/>
          <p:cNvSpPr>
            <a:spLocks noGrp="1"/>
          </p:cNvSpPr>
          <p:nvPr>
            <p:ph type="ftr" sz="quarter" idx="11"/>
          </p:nvPr>
        </p:nvSpPr>
        <p:spPr>
          <a:xfrm>
            <a:off x="3581400" y="6305550"/>
            <a:ext cx="2133600" cy="476250"/>
          </a:xfrm>
        </p:spPr>
        <p:txBody>
          <a:bodyPr/>
          <a:lstStyle/>
          <a:p>
            <a:pPr algn="r">
              <a:defRPr/>
            </a:pPr>
            <a:r>
              <a:rPr lang="fr-FR"/>
              <a:t>annie.cornet@ulg.ac.be</a:t>
            </a:r>
          </a:p>
        </p:txBody>
      </p:sp>
      <p:sp>
        <p:nvSpPr>
          <p:cNvPr id="4" name="Espace réservé du numéro de diapositive 4"/>
          <p:cNvSpPr>
            <a:spLocks noGrp="1"/>
          </p:cNvSpPr>
          <p:nvPr>
            <p:ph type="sldNum" sz="quarter" idx="12"/>
          </p:nvPr>
        </p:nvSpPr>
        <p:spPr>
          <a:xfrm>
            <a:off x="5715000" y="6305550"/>
            <a:ext cx="2895600" cy="476250"/>
          </a:xfrm>
        </p:spPr>
        <p:txBody>
          <a:bodyPr/>
          <a:lstStyle/>
          <a:p>
            <a:pPr algn="l">
              <a:defRPr/>
            </a:pPr>
            <a:fld id="{448BBCB1-0F0C-0C40-AEF5-91B96C3B1F03}" type="slidenum">
              <a:rPr lang="fr-FR"/>
              <a:pPr algn="l">
                <a:defRPr/>
              </a:pPr>
              <a:t>21</a:t>
            </a:fld>
            <a:endParaRPr lang="fr-FR"/>
          </a:p>
        </p:txBody>
      </p:sp>
      <p:sp>
        <p:nvSpPr>
          <p:cNvPr id="36867" name="Rectangle 3"/>
          <p:cNvSpPr>
            <a:spLocks noGrp="1" noChangeArrowheads="1"/>
          </p:cNvSpPr>
          <p:nvPr>
            <p:ph type="body" idx="1"/>
          </p:nvPr>
        </p:nvSpPr>
        <p:spPr>
          <a:xfrm>
            <a:off x="1116013" y="981075"/>
            <a:ext cx="7783512" cy="5111750"/>
          </a:xfrm>
        </p:spPr>
        <p:txBody>
          <a:bodyPr/>
          <a:lstStyle/>
          <a:p>
            <a:pPr eaLnBrk="1" hangingPunct="1">
              <a:lnSpc>
                <a:spcPct val="80000"/>
              </a:lnSpc>
            </a:pPr>
            <a:r>
              <a:rPr lang="fr-BE" sz="2000">
                <a:latin typeface="Arial" charset="0"/>
              </a:rPr>
              <a:t>Quatre facteurs utilisés pour réaliser l’évaluation des emplois:</a:t>
            </a:r>
          </a:p>
          <a:p>
            <a:pPr lvl="1" eaLnBrk="1" hangingPunct="1">
              <a:lnSpc>
                <a:spcPct val="80000"/>
              </a:lnSpc>
            </a:pPr>
            <a:r>
              <a:rPr lang="fr-BE" sz="2000">
                <a:latin typeface="Arial" charset="0"/>
              </a:rPr>
              <a:t>Des qualifications requises (scolarité, expérience de travail, connaissance des langues, capacité rédactionnelle…).</a:t>
            </a:r>
          </a:p>
          <a:p>
            <a:pPr lvl="1" eaLnBrk="1" hangingPunct="1">
              <a:lnSpc>
                <a:spcPct val="80000"/>
              </a:lnSpc>
            </a:pPr>
            <a:r>
              <a:rPr lang="fr-BE" sz="2000">
                <a:latin typeface="Arial" charset="0"/>
              </a:rPr>
              <a:t>Des responsabilités réellement assumées (supervision du personnel, responsabilité vis-à-vis de la qualité des produits…).</a:t>
            </a:r>
          </a:p>
          <a:p>
            <a:pPr lvl="1" eaLnBrk="1" hangingPunct="1">
              <a:lnSpc>
                <a:spcPct val="80000"/>
              </a:lnSpc>
            </a:pPr>
            <a:r>
              <a:rPr lang="fr-BE" sz="2000">
                <a:latin typeface="Arial" charset="0"/>
              </a:rPr>
              <a:t>Des efforts requis (effort physique, effort mental, complexité de la tâche, autonomie, concentration…).</a:t>
            </a:r>
          </a:p>
          <a:p>
            <a:pPr lvl="1" eaLnBrk="1" hangingPunct="1">
              <a:lnSpc>
                <a:spcPct val="80000"/>
              </a:lnSpc>
            </a:pPr>
            <a:r>
              <a:rPr lang="fr-BE" sz="2000">
                <a:latin typeface="Arial" charset="0"/>
              </a:rPr>
              <a:t>Des conditions dans lesquelles le travail est effectué (environnement physique, environnement psychologique, rythme de travail, déplacement fréquents…)</a:t>
            </a:r>
          </a:p>
          <a:p>
            <a:pPr eaLnBrk="1" hangingPunct="1">
              <a:lnSpc>
                <a:spcPct val="80000"/>
              </a:lnSpc>
            </a:pPr>
            <a:r>
              <a:rPr lang="fr-BE" sz="2000">
                <a:latin typeface="Arial" charset="0"/>
              </a:rPr>
              <a:t>Exemple: </a:t>
            </a:r>
          </a:p>
          <a:p>
            <a:pPr lvl="1" eaLnBrk="1" hangingPunct="1">
              <a:lnSpc>
                <a:spcPct val="80000"/>
              </a:lnSpc>
            </a:pPr>
            <a:r>
              <a:rPr lang="fr-BE" sz="2000">
                <a:latin typeface="Arial" charset="0"/>
              </a:rPr>
              <a:t>dans un hôtel, l’emploi féminin femmes de chambre a été comparé à l’emploi masculin de portier</a:t>
            </a:r>
          </a:p>
          <a:p>
            <a:pPr lvl="1" eaLnBrk="1" hangingPunct="1">
              <a:lnSpc>
                <a:spcPct val="80000"/>
              </a:lnSpc>
            </a:pPr>
            <a:r>
              <a:rPr lang="fr-BE" sz="2000">
                <a:latin typeface="Arial" charset="0"/>
              </a:rPr>
              <a:t>dans une entreprise, commis-comptable (féminin) a vendeur de pièces (masculin) et secrétaire-réceptionniste à machiniste</a:t>
            </a:r>
          </a:p>
          <a:p>
            <a:pPr lvl="1" eaLnBrk="1" hangingPunct="1">
              <a:lnSpc>
                <a:spcPct val="80000"/>
              </a:lnSpc>
            </a:pPr>
            <a:r>
              <a:rPr lang="fr-BE" sz="2000">
                <a:latin typeface="Arial" charset="0"/>
              </a:rPr>
              <a:t>chez un concessionnaire, directrice personnel avec directeur des ventes.</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972CB728-9272-E841-88A4-3DA101C00DA5}" type="slidenum">
              <a:rPr lang="fr-FR"/>
              <a:pPr algn="l">
                <a:defRPr/>
              </a:pPr>
              <a:t>22</a:t>
            </a:fld>
            <a:endParaRPr lang="fr-FR"/>
          </a:p>
        </p:txBody>
      </p:sp>
      <p:sp>
        <p:nvSpPr>
          <p:cNvPr id="60418" name="Rectangle 2"/>
          <p:cNvSpPr>
            <a:spLocks noGrp="1" noChangeArrowheads="1"/>
          </p:cNvSpPr>
          <p:nvPr>
            <p:ph type="title"/>
          </p:nvPr>
        </p:nvSpPr>
        <p:spPr/>
        <p:txBody>
          <a:bodyPr>
            <a:normAutofit fontScale="90000"/>
          </a:bodyPr>
          <a:lstStyle/>
          <a:p>
            <a:pPr algn="ctr" eaLnBrk="1" hangingPunct="1">
              <a:defRPr/>
            </a:pPr>
            <a:r>
              <a:rPr lang="fr-BE" sz="3500" dirty="0" smtClean="0">
                <a:cs typeface="+mj-cs"/>
              </a:rPr>
              <a:t>Des aspects oubliés du travail des femmes?</a:t>
            </a:r>
            <a:endParaRPr lang="fr-FR" sz="3500" dirty="0" smtClean="0">
              <a:cs typeface="+mj-cs"/>
            </a:endParaRPr>
          </a:p>
        </p:txBody>
      </p:sp>
      <p:sp>
        <p:nvSpPr>
          <p:cNvPr id="37892" name="Rectangle 3"/>
          <p:cNvSpPr>
            <a:spLocks noGrp="1" noChangeArrowheads="1"/>
          </p:cNvSpPr>
          <p:nvPr>
            <p:ph type="body" idx="1"/>
          </p:nvPr>
        </p:nvSpPr>
        <p:spPr/>
        <p:txBody>
          <a:bodyPr/>
          <a:lstStyle/>
          <a:p>
            <a:pPr eaLnBrk="1" hangingPunct="1">
              <a:lnSpc>
                <a:spcPct val="80000"/>
              </a:lnSpc>
            </a:pPr>
            <a:r>
              <a:rPr lang="fr-BE" sz="2000">
                <a:latin typeface="Verdana" charset="0"/>
              </a:rPr>
              <a:t>La motricité fine et rapide (saisie de données sur ordinateur, utilisation du clavier, utilisation d’une machine à coudre, etc.).</a:t>
            </a:r>
          </a:p>
          <a:p>
            <a:pPr eaLnBrk="1" hangingPunct="1">
              <a:lnSpc>
                <a:spcPct val="80000"/>
              </a:lnSpc>
            </a:pPr>
            <a:r>
              <a:rPr lang="fr-BE" sz="2000">
                <a:latin typeface="Verdana" charset="0"/>
              </a:rPr>
              <a:t>La capacité à exercer plusieurs tâches en alternance rapide (</a:t>
            </a:r>
            <a:r>
              <a:rPr lang="fr-BE" sz="2000">
                <a:latin typeface="Arial" charset="0"/>
              </a:rPr>
              <a:t>regarder</a:t>
            </a:r>
            <a:r>
              <a:rPr lang="fr-BE" sz="2000">
                <a:latin typeface="Verdana" charset="0"/>
              </a:rPr>
              <a:t> l’écran, consulter un document, répondre au téléphone et à un client au comptoir).</a:t>
            </a:r>
          </a:p>
          <a:p>
            <a:pPr eaLnBrk="1" hangingPunct="1">
              <a:lnSpc>
                <a:spcPct val="80000"/>
              </a:lnSpc>
            </a:pPr>
            <a:r>
              <a:rPr lang="fr-BE" sz="2000">
                <a:latin typeface="Verdana" charset="0"/>
              </a:rPr>
              <a:t>La capacité à travailler dans un environnement psychologique difficile (avec des enfants, des clients hostiles, des personnes ayant une déficience intellectuelle, etc.).</a:t>
            </a:r>
          </a:p>
          <a:p>
            <a:pPr eaLnBrk="1" hangingPunct="1">
              <a:lnSpc>
                <a:spcPct val="80000"/>
              </a:lnSpc>
              <a:buFont typeface="Wingdings" charset="0"/>
              <a:buNone/>
            </a:pPr>
            <a:endParaRPr lang="fr-BE" sz="2000">
              <a:latin typeface="Verdana" charset="0"/>
              <a:hlinkClick r:id="" action="ppaction://noaction"/>
            </a:endParaRPr>
          </a:p>
          <a:p>
            <a:pPr eaLnBrk="1" hangingPunct="1">
              <a:lnSpc>
                <a:spcPct val="80000"/>
              </a:lnSpc>
              <a:buFont typeface="Wingdings" charset="0"/>
              <a:buNone/>
            </a:pPr>
            <a:r>
              <a:rPr lang="fr-BE" sz="2000">
                <a:latin typeface="Verdana" charset="0"/>
                <a:hlinkClick r:id="" action="ppaction://noaction"/>
              </a:rPr>
              <a:t>[1]</a:t>
            </a:r>
            <a:r>
              <a:rPr lang="fr-BE" sz="2000">
                <a:latin typeface="Verdana" charset="0"/>
              </a:rPr>
              <a:t> Commission de l’équité salariale </a:t>
            </a:r>
            <a:endParaRPr lang="fr-FR" sz="2000">
              <a:latin typeface="Verdana"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3" name="Espace réservé du pied de page 4"/>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38914" name="Espace réservé du numéro de diapositive 5"/>
          <p:cNvSpPr>
            <a:spLocks noGrp="1"/>
          </p:cNvSpPr>
          <p:nvPr>
            <p:ph type="sldNum" sz="quarter" idx="12"/>
          </p:nvPr>
        </p:nvSpPr>
        <p:spPr bwMode="auto">
          <a:xfrm>
            <a:off x="8686800" y="6324600"/>
            <a:ext cx="457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l" eaLnBrk="1" hangingPunct="1"/>
            <a:fld id="{0A3E8E26-00D5-764D-ACCA-12CEB58DB5DC}" type="slidenum">
              <a:rPr lang="fr-FR" sz="1200">
                <a:solidFill>
                  <a:schemeClr val="tx2"/>
                </a:solidFill>
                <a:latin typeface="Arial" charset="0"/>
              </a:rPr>
              <a:pPr algn="l" eaLnBrk="1" hangingPunct="1"/>
              <a:t>23</a:t>
            </a:fld>
            <a:endParaRPr lang="fr-FR" sz="1200">
              <a:solidFill>
                <a:schemeClr val="tx2"/>
              </a:solidFill>
              <a:latin typeface="Arial" charset="0"/>
            </a:endParaRPr>
          </a:p>
        </p:txBody>
      </p:sp>
      <p:sp>
        <p:nvSpPr>
          <p:cNvPr id="18435" name="Rectangle 3"/>
          <p:cNvSpPr>
            <a:spLocks noGrp="1" noChangeArrowheads="1"/>
          </p:cNvSpPr>
          <p:nvPr>
            <p:ph type="body" idx="1"/>
          </p:nvPr>
        </p:nvSpPr>
        <p:spPr>
          <a:xfrm>
            <a:off x="1042988" y="1905000"/>
            <a:ext cx="7739062" cy="4114800"/>
          </a:xfrm>
          <a:noFill/>
        </p:spPr>
        <p:txBody>
          <a:bodyPr/>
          <a:lstStyle/>
          <a:p>
            <a:pPr eaLnBrk="1" hangingPunct="1">
              <a:lnSpc>
                <a:spcPct val="90000"/>
              </a:lnSpc>
            </a:pPr>
            <a:r>
              <a:rPr lang="fr-BE">
                <a:solidFill>
                  <a:srgbClr val="003366"/>
                </a:solidFill>
                <a:latin typeface="Arial" charset="0"/>
                <a:cs typeface="Times New Roman" charset="0"/>
              </a:rPr>
              <a:t>analyse des processus de prise de décision: de l’analyse du problème à la formulation des pistes de solutions et à la mise en oeuvre</a:t>
            </a:r>
          </a:p>
          <a:p>
            <a:pPr eaLnBrk="1" hangingPunct="1">
              <a:lnSpc>
                <a:spcPct val="90000"/>
              </a:lnSpc>
            </a:pPr>
            <a:r>
              <a:rPr lang="fr-BE">
                <a:solidFill>
                  <a:srgbClr val="003366"/>
                </a:solidFill>
                <a:latin typeface="Arial" charset="0"/>
                <a:cs typeface="Times New Roman" charset="0"/>
              </a:rPr>
              <a:t>en vue de discerner dans les interventions projetées (= préventif)</a:t>
            </a:r>
          </a:p>
          <a:p>
            <a:pPr eaLnBrk="1" hangingPunct="1">
              <a:lnSpc>
                <a:spcPct val="90000"/>
              </a:lnSpc>
            </a:pPr>
            <a:r>
              <a:rPr lang="fr-BE">
                <a:solidFill>
                  <a:srgbClr val="003366"/>
                </a:solidFill>
                <a:latin typeface="Arial" charset="0"/>
                <a:cs typeface="Times New Roman" charset="0"/>
              </a:rPr>
              <a:t>les analyses et effets porteurs d’inégalités</a:t>
            </a:r>
          </a:p>
          <a:p>
            <a:pPr eaLnBrk="1" hangingPunct="1">
              <a:lnSpc>
                <a:spcPct val="90000"/>
              </a:lnSpc>
            </a:pPr>
            <a:r>
              <a:rPr lang="fr-CA">
                <a:solidFill>
                  <a:srgbClr val="003366"/>
                </a:solidFill>
                <a:latin typeface="Arial" charset="0"/>
              </a:rPr>
              <a:t>casser les mécanismes de reproduction</a:t>
            </a:r>
          </a:p>
          <a:p>
            <a:pPr eaLnBrk="1" hangingPunct="1">
              <a:lnSpc>
                <a:spcPct val="90000"/>
              </a:lnSpc>
            </a:pPr>
            <a:r>
              <a:rPr lang="fr-CA">
                <a:solidFill>
                  <a:srgbClr val="003366"/>
                </a:solidFill>
                <a:latin typeface="Arial" charset="0"/>
              </a:rPr>
              <a:t>= d’autres manières de poser et définir les problèmes et les solutions</a:t>
            </a:r>
            <a:endParaRPr lang="fr-BE" b="1">
              <a:solidFill>
                <a:schemeClr val="accent2"/>
              </a:solidFill>
              <a:latin typeface="Arial" charset="0"/>
              <a:cs typeface="Times New Roman" charset="0"/>
            </a:endParaRPr>
          </a:p>
        </p:txBody>
      </p:sp>
      <p:sp>
        <p:nvSpPr>
          <p:cNvPr id="38916" name="Text Box 6"/>
          <p:cNvSpPr txBox="1">
            <a:spLocks noChangeArrowheads="1"/>
          </p:cNvSpPr>
          <p:nvPr/>
        </p:nvSpPr>
        <p:spPr bwMode="auto">
          <a:xfrm>
            <a:off x="8515350" y="6477000"/>
            <a:ext cx="4191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spcBef>
                <a:spcPct val="50000"/>
              </a:spcBef>
            </a:pPr>
            <a:r>
              <a:rPr lang="fr-CA" sz="800">
                <a:solidFill>
                  <a:srgbClr val="003366"/>
                </a:solidFill>
                <a:latin typeface="Arial" charset="0"/>
              </a:rPr>
              <a:t>3</a:t>
            </a:r>
          </a:p>
        </p:txBody>
      </p:sp>
      <p:sp>
        <p:nvSpPr>
          <p:cNvPr id="38917" name="Rectangle 7"/>
          <p:cNvSpPr>
            <a:spLocks noChangeArrowheads="1"/>
          </p:cNvSpPr>
          <p:nvPr/>
        </p:nvSpPr>
        <p:spPr bwMode="auto">
          <a:xfrm>
            <a:off x="838200" y="228600"/>
            <a:ext cx="7848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fr-FR" sz="2800">
                <a:solidFill>
                  <a:schemeClr val="tx2"/>
                </a:solidFill>
                <a:latin typeface="Arial" charset="0"/>
                <a:cs typeface="Arial" charset="0"/>
              </a:rPr>
              <a:t>Gender Mainstreaming – </a:t>
            </a:r>
            <a:r>
              <a:rPr lang="fr-BE" sz="2800">
                <a:solidFill>
                  <a:schemeClr val="tx2"/>
                </a:solidFill>
                <a:latin typeface="Arial" charset="0"/>
                <a:cs typeface="Arial" charset="0"/>
              </a:rPr>
              <a:t/>
            </a:r>
            <a:br>
              <a:rPr lang="fr-BE" sz="2800">
                <a:solidFill>
                  <a:schemeClr val="tx2"/>
                </a:solidFill>
                <a:latin typeface="Arial" charset="0"/>
                <a:cs typeface="Arial" charset="0"/>
              </a:rPr>
            </a:br>
            <a:r>
              <a:rPr lang="fr-FR" sz="2800">
                <a:solidFill>
                  <a:schemeClr val="tx2"/>
                </a:solidFill>
                <a:latin typeface="Arial" charset="0"/>
                <a:cs typeface="Arial" charset="0"/>
              </a:rPr>
              <a:t>approche </a:t>
            </a:r>
            <a:r>
              <a:rPr lang="fr-BE" sz="2800">
                <a:solidFill>
                  <a:schemeClr val="tx2"/>
                </a:solidFill>
                <a:latin typeface="Arial" charset="0"/>
                <a:cs typeface="Arial" charset="0"/>
              </a:rPr>
              <a:t>intégrée </a:t>
            </a:r>
          </a:p>
          <a:p>
            <a:pPr algn="ctr"/>
            <a:r>
              <a:rPr lang="fr-BE" sz="2800">
                <a:solidFill>
                  <a:schemeClr val="tx2"/>
                </a:solidFill>
                <a:latin typeface="Arial" charset="0"/>
                <a:cs typeface="Arial" charset="0"/>
              </a:rPr>
              <a:t>et/ou </a:t>
            </a:r>
            <a:r>
              <a:rPr lang="fr-FR" sz="2800">
                <a:solidFill>
                  <a:schemeClr val="tx2"/>
                </a:solidFill>
                <a:latin typeface="Arial" charset="0"/>
                <a:cs typeface="Arial" charset="0"/>
              </a:rPr>
              <a:t>différenciée selon les sexes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animEffect transition="in" filter="wipe(left)">
                                      <p:cBhvr>
                                        <p:cTn id="11" dur="500"/>
                                        <p:tgtEl>
                                          <p:spTgt spid="18435">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animEffect transition="in" filter="wipe(left)">
                                      <p:cBhvr>
                                        <p:cTn id="15" dur="500"/>
                                        <p:tgtEl>
                                          <p:spTgt spid="18435">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animEffect transition="in" filter="wipe(left)">
                                      <p:cBhvr>
                                        <p:cTn id="19" dur="500"/>
                                        <p:tgtEl>
                                          <p:spTgt spid="18435">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animEffect transition="in" filter="wipe(left)">
                                      <p:cBhvr>
                                        <p:cTn id="23"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re 1"/>
          <p:cNvSpPr>
            <a:spLocks noGrp="1"/>
          </p:cNvSpPr>
          <p:nvPr>
            <p:ph type="title"/>
          </p:nvPr>
        </p:nvSpPr>
        <p:spPr/>
        <p:txBody>
          <a:bodyPr/>
          <a:lstStyle/>
          <a:p>
            <a:pPr eaLnBrk="1" fontAlgn="auto" hangingPunct="1">
              <a:spcAft>
                <a:spcPts val="0"/>
              </a:spcAft>
              <a:defRPr/>
            </a:pPr>
            <a:endParaRPr lang="en-GB">
              <a:solidFill>
                <a:schemeClr val="tx2">
                  <a:satMod val="130000"/>
                </a:schemeClr>
              </a:solidFill>
              <a:latin typeface="Century Schoolbook" charset="0"/>
            </a:endParaRPr>
          </a:p>
        </p:txBody>
      </p:sp>
      <p:sp>
        <p:nvSpPr>
          <p:cNvPr id="39938" name="Espace réservé du contenu 2"/>
          <p:cNvSpPr>
            <a:spLocks noGrp="1"/>
          </p:cNvSpPr>
          <p:nvPr>
            <p:ph idx="1"/>
          </p:nvPr>
        </p:nvSpPr>
        <p:spPr>
          <a:xfrm>
            <a:off x="1042988" y="1628775"/>
            <a:ext cx="7467600" cy="4873625"/>
          </a:xfrm>
        </p:spPr>
        <p:txBody>
          <a:bodyPr/>
          <a:lstStyle/>
          <a:p>
            <a:pPr lvl="1" eaLnBrk="1" hangingPunct="1"/>
            <a:r>
              <a:rPr lang="fr-FR" sz="2000">
                <a:latin typeface="Arial" charset="0"/>
              </a:rPr>
              <a:t>Ex: mise en place d</a:t>
            </a:r>
            <a:r>
              <a:rPr lang="ja-JP" altLang="fr-FR" sz="2000">
                <a:latin typeface="Arial" charset="0"/>
              </a:rPr>
              <a:t>’</a:t>
            </a:r>
            <a:r>
              <a:rPr lang="fr-FR" altLang="ja-JP" sz="2000">
                <a:latin typeface="Arial" charset="0"/>
              </a:rPr>
              <a:t>une politique de rémunérations</a:t>
            </a:r>
          </a:p>
          <a:p>
            <a:pPr lvl="2" eaLnBrk="1" hangingPunct="1"/>
            <a:r>
              <a:rPr lang="fr-FR" sz="2000">
                <a:latin typeface="Arial" charset="0"/>
              </a:rPr>
              <a:t>Quels impacts sur les femmes et les hommes en regard de leur rapport à la flexbilité (heures supplémentaires, mobilité internationale, etc.)</a:t>
            </a:r>
          </a:p>
          <a:p>
            <a:pPr lvl="1" eaLnBrk="1" hangingPunct="1"/>
            <a:r>
              <a:rPr lang="fr-FR" sz="2000">
                <a:latin typeface="Arial" charset="0"/>
              </a:rPr>
              <a:t>Ex: mise en place d</a:t>
            </a:r>
            <a:r>
              <a:rPr lang="ja-JP" altLang="fr-FR" sz="2000">
                <a:latin typeface="Arial" charset="0"/>
              </a:rPr>
              <a:t>’</a:t>
            </a:r>
            <a:r>
              <a:rPr lang="fr-FR" altLang="ja-JP" sz="2000">
                <a:latin typeface="Arial" charset="0"/>
              </a:rPr>
              <a:t>une politique de soutien du travail à temps partiel</a:t>
            </a:r>
          </a:p>
          <a:p>
            <a:pPr lvl="2" eaLnBrk="1" hangingPunct="1"/>
            <a:r>
              <a:rPr lang="fr-FR" sz="2000">
                <a:latin typeface="Arial" charset="0"/>
              </a:rPr>
              <a:t>Quels impacts sur l</a:t>
            </a:r>
            <a:r>
              <a:rPr lang="ja-JP" altLang="fr-FR" sz="2000">
                <a:latin typeface="Arial" charset="0"/>
              </a:rPr>
              <a:t>’</a:t>
            </a:r>
            <a:r>
              <a:rPr lang="fr-FR" altLang="ja-JP" sz="2000">
                <a:latin typeface="Arial" charset="0"/>
              </a:rPr>
              <a:t>égalité hô/fê quand on sait que les femmes gagnent généralement moins que les hommes + tradition de prise en charge des tâches familiales et parentales.</a:t>
            </a:r>
          </a:p>
          <a:p>
            <a:pPr lvl="1" eaLnBrk="1" hangingPunct="1"/>
            <a:r>
              <a:rPr lang="fr-FR" sz="2000">
                <a:latin typeface="Arial" charset="0"/>
              </a:rPr>
              <a:t>Ex: mise en place d</a:t>
            </a:r>
            <a:r>
              <a:rPr lang="ja-JP" altLang="fr-FR" sz="2000">
                <a:latin typeface="Arial" charset="0"/>
              </a:rPr>
              <a:t>’</a:t>
            </a:r>
            <a:r>
              <a:rPr lang="fr-FR" altLang="ja-JP" sz="2000">
                <a:latin typeface="Arial" charset="0"/>
              </a:rPr>
              <a:t>une politique de gestion des hauts potentiels  </a:t>
            </a:r>
          </a:p>
          <a:p>
            <a:pPr lvl="2" eaLnBrk="1" hangingPunct="1"/>
            <a:r>
              <a:rPr lang="fr-FR" sz="2000">
                <a:latin typeface="Arial" charset="0"/>
              </a:rPr>
              <a:t>Quels impacts sur les femmes et les hommes en regard des catégories d</a:t>
            </a:r>
            <a:r>
              <a:rPr lang="ja-JP" altLang="fr-FR" sz="2000">
                <a:latin typeface="Arial" charset="0"/>
              </a:rPr>
              <a:t>’</a:t>
            </a:r>
            <a:r>
              <a:rPr lang="fr-FR" altLang="ja-JP" sz="2000">
                <a:latin typeface="Arial" charset="0"/>
              </a:rPr>
              <a:t>âge identifiées ( maternité, etc.)</a:t>
            </a:r>
          </a:p>
          <a:p>
            <a:pPr lvl="1" eaLnBrk="1" hangingPunct="1"/>
            <a:endParaRPr lang="fr-FR" sz="2000">
              <a:latin typeface="Arial" charset="0"/>
            </a:endParaRPr>
          </a:p>
          <a:p>
            <a:pPr lvl="2" eaLnBrk="1" hangingPunct="1"/>
            <a:endParaRPr lang="fr-FR" sz="2000">
              <a:latin typeface="Arial" charset="0"/>
            </a:endParaRPr>
          </a:p>
        </p:txBody>
      </p:sp>
      <p:sp>
        <p:nvSpPr>
          <p:cNvPr id="39939" name="Espace réservé du pied de page 3"/>
          <p:cNvSpPr>
            <a:spLocks noGrp="1"/>
          </p:cNvSpPr>
          <p:nvPr>
            <p:ph type="ftr" sz="quarter" idx="11"/>
          </p:nvPr>
        </p:nvSpPr>
        <p:spPr bwMode="auto">
          <a:xfrm>
            <a:off x="1371600" y="6553200"/>
            <a:ext cx="71628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400" b="1">
                <a:solidFill>
                  <a:srgbClr val="FFFFFF"/>
                </a:solidFill>
                <a:latin typeface="Arial" charset="0"/>
              </a:rPr>
              <a:t>annie.cornet@ulg.ac.be</a:t>
            </a:r>
          </a:p>
        </p:txBody>
      </p:sp>
      <p:sp>
        <p:nvSpPr>
          <p:cNvPr id="2" name="Espace réservé du numéro de diapositive 1"/>
          <p:cNvSpPr>
            <a:spLocks noGrp="1"/>
          </p:cNvSpPr>
          <p:nvPr>
            <p:ph type="sldNum" sz="quarter" idx="12"/>
          </p:nvPr>
        </p:nvSpPr>
        <p:spPr/>
        <p:txBody>
          <a:bodyPr/>
          <a:lstStyle/>
          <a:p>
            <a:pPr>
              <a:defRPr/>
            </a:pPr>
            <a:fld id="{6A4FF40F-EC87-F747-9FAB-37A358D805B9}" type="slidenum">
              <a:rPr lang="fr-FR" altLang="ja-JP" smtClean="0"/>
              <a:pPr>
                <a:defRPr/>
              </a:pPr>
              <a:t>24</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Espace réservé du pied de page 4"/>
          <p:cNvSpPr>
            <a:spLocks noGrp="1"/>
          </p:cNvSpPr>
          <p:nvPr>
            <p:ph type="ftr" sz="quarter" idx="11"/>
          </p:nvPr>
        </p:nvSpPr>
        <p:spPr bwMode="auto">
          <a:xfrm>
            <a:off x="3581400" y="63055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r>
              <a:rPr lang="fr-FR" sz="1400">
                <a:latin typeface="Times New Roman" charset="0"/>
              </a:rPr>
              <a:t>annie.cornet@ulg.ac.be</a:t>
            </a:r>
          </a:p>
        </p:txBody>
      </p:sp>
      <p:sp>
        <p:nvSpPr>
          <p:cNvPr id="28675" name="Rectangle 2"/>
          <p:cNvSpPr>
            <a:spLocks noGrp="1" noChangeArrowheads="1"/>
          </p:cNvSpPr>
          <p:nvPr>
            <p:ph type="title"/>
          </p:nvPr>
        </p:nvSpPr>
        <p:spPr>
          <a:xfrm>
            <a:off x="1258888" y="188913"/>
            <a:ext cx="7199312" cy="1182687"/>
          </a:xfrm>
        </p:spPr>
        <p:txBody>
          <a:bodyPr/>
          <a:lstStyle/>
          <a:p>
            <a:pPr algn="ctr" eaLnBrk="1" hangingPunct="1">
              <a:defRPr/>
            </a:pPr>
            <a:r>
              <a:rPr lang="fr-FR" dirty="0">
                <a:latin typeface="Times New Roman" charset="0"/>
              </a:rPr>
              <a:t>L</a:t>
            </a:r>
            <a:r>
              <a:rPr lang="fr-FR" dirty="0" smtClean="0">
                <a:latin typeface="Times New Roman" charset="0"/>
              </a:rPr>
              <a:t>eadership féminin ?</a:t>
            </a:r>
            <a:endParaRPr lang="fr-FR" dirty="0">
              <a:latin typeface="Times New Roman" charset="0"/>
            </a:endParaRPr>
          </a:p>
        </p:txBody>
      </p:sp>
      <p:sp>
        <p:nvSpPr>
          <p:cNvPr id="45059" name="Rectangle 3"/>
          <p:cNvSpPr>
            <a:spLocks noGrp="1" noChangeArrowheads="1"/>
          </p:cNvSpPr>
          <p:nvPr>
            <p:ph type="body" sz="half" idx="1"/>
          </p:nvPr>
        </p:nvSpPr>
        <p:spPr>
          <a:xfrm>
            <a:off x="1116013" y="1773238"/>
            <a:ext cx="3810000" cy="4495800"/>
          </a:xfrm>
        </p:spPr>
        <p:txBody>
          <a:bodyPr/>
          <a:lstStyle/>
          <a:p>
            <a:pPr eaLnBrk="1" hangingPunct="1"/>
            <a:r>
              <a:rPr lang="fr-FR" sz="1800">
                <a:latin typeface="Arial" charset="0"/>
              </a:rPr>
              <a:t>leadership interactif</a:t>
            </a:r>
          </a:p>
          <a:p>
            <a:pPr eaLnBrk="1" hangingPunct="1"/>
            <a:r>
              <a:rPr lang="fr-FR" sz="1800">
                <a:latin typeface="Arial" charset="0"/>
              </a:rPr>
              <a:t>orienté sur le relationnel</a:t>
            </a:r>
          </a:p>
          <a:p>
            <a:pPr eaLnBrk="1" hangingPunct="1"/>
            <a:r>
              <a:rPr lang="fr-FR" sz="1800">
                <a:latin typeface="Arial" charset="0"/>
              </a:rPr>
              <a:t>transformationnel</a:t>
            </a:r>
          </a:p>
          <a:p>
            <a:pPr eaLnBrk="1" hangingPunct="1"/>
            <a:r>
              <a:rPr lang="fr-FR" sz="1800">
                <a:latin typeface="Arial" charset="0"/>
              </a:rPr>
              <a:t>émotif</a:t>
            </a:r>
          </a:p>
          <a:p>
            <a:pPr eaLnBrk="1" hangingPunct="1"/>
            <a:r>
              <a:rPr lang="fr-FR" sz="1800">
                <a:latin typeface="Arial" charset="0"/>
              </a:rPr>
              <a:t>encourageant la participation</a:t>
            </a:r>
          </a:p>
          <a:p>
            <a:pPr eaLnBrk="1" hangingPunct="1"/>
            <a:r>
              <a:rPr lang="fr-FR" sz="1800">
                <a:latin typeface="Arial" charset="0"/>
              </a:rPr>
              <a:t>partageant le pouvoir et l</a:t>
            </a:r>
            <a:r>
              <a:rPr lang="ja-JP" altLang="fr-FR" sz="1800">
                <a:latin typeface="Arial" charset="0"/>
              </a:rPr>
              <a:t>’</a:t>
            </a:r>
            <a:r>
              <a:rPr lang="fr-FR" altLang="ja-JP" sz="1800">
                <a:latin typeface="Arial" charset="0"/>
              </a:rPr>
              <a:t>information</a:t>
            </a:r>
          </a:p>
          <a:p>
            <a:pPr eaLnBrk="1" hangingPunct="1"/>
            <a:r>
              <a:rPr lang="fr-FR" sz="1800">
                <a:latin typeface="Arial" charset="0"/>
              </a:rPr>
              <a:t>centré sur la motivation de leurs subordonnés</a:t>
            </a:r>
          </a:p>
          <a:p>
            <a:pPr eaLnBrk="1" hangingPunct="1"/>
            <a:r>
              <a:rPr lang="fr-FR" sz="1800">
                <a:latin typeface="Arial" charset="0"/>
              </a:rPr>
              <a:t>mobilisant les réseaux</a:t>
            </a:r>
          </a:p>
          <a:p>
            <a:pPr eaLnBrk="1" hangingPunct="1"/>
            <a:r>
              <a:rPr lang="fr-FR" sz="1800">
                <a:latin typeface="Arial" charset="0"/>
              </a:rPr>
              <a:t>résolution des problèmes centrées sur l</a:t>
            </a:r>
            <a:r>
              <a:rPr lang="ja-JP" altLang="fr-FR" sz="1800">
                <a:latin typeface="Arial" charset="0"/>
              </a:rPr>
              <a:t>’</a:t>
            </a:r>
            <a:r>
              <a:rPr lang="fr-FR" altLang="ja-JP" sz="1800">
                <a:latin typeface="Arial" charset="0"/>
              </a:rPr>
              <a:t>intuition </a:t>
            </a:r>
            <a:endParaRPr lang="fr-FR" sz="1800">
              <a:latin typeface="Arial" charset="0"/>
            </a:endParaRPr>
          </a:p>
        </p:txBody>
      </p:sp>
      <p:sp>
        <p:nvSpPr>
          <p:cNvPr id="45060" name="Rectangle 4"/>
          <p:cNvSpPr>
            <a:spLocks noGrp="1" noChangeArrowheads="1"/>
          </p:cNvSpPr>
          <p:nvPr>
            <p:ph type="body" sz="half" idx="2"/>
          </p:nvPr>
        </p:nvSpPr>
        <p:spPr>
          <a:xfrm>
            <a:off x="5508625" y="1700213"/>
            <a:ext cx="3352800" cy="4114800"/>
          </a:xfrm>
        </p:spPr>
        <p:txBody>
          <a:bodyPr/>
          <a:lstStyle/>
          <a:p>
            <a:pPr eaLnBrk="1" hangingPunct="1"/>
            <a:r>
              <a:rPr lang="fr-FR" sz="1800">
                <a:latin typeface="Arial" charset="0"/>
              </a:rPr>
              <a:t>directif</a:t>
            </a:r>
          </a:p>
          <a:p>
            <a:pPr eaLnBrk="1" hangingPunct="1"/>
            <a:r>
              <a:rPr lang="fr-FR" sz="1800">
                <a:latin typeface="Arial" charset="0"/>
              </a:rPr>
              <a:t>centré sur la t</a:t>
            </a:r>
            <a:r>
              <a:rPr lang="fr-FR" altLang="ja-JP" sz="1800">
                <a:latin typeface="Arial" charset="0"/>
              </a:rPr>
              <a:t>âche</a:t>
            </a:r>
          </a:p>
          <a:p>
            <a:pPr eaLnBrk="1" hangingPunct="1"/>
            <a:r>
              <a:rPr lang="fr-FR" sz="1800">
                <a:latin typeface="Arial" charset="0"/>
              </a:rPr>
              <a:t>transactionnel </a:t>
            </a:r>
          </a:p>
          <a:p>
            <a:pPr eaLnBrk="1" hangingPunct="1"/>
            <a:r>
              <a:rPr lang="fr-FR" sz="1800">
                <a:latin typeface="Arial" charset="0"/>
              </a:rPr>
              <a:t>contrôle des émotions</a:t>
            </a:r>
          </a:p>
          <a:p>
            <a:pPr eaLnBrk="1" hangingPunct="1"/>
            <a:r>
              <a:rPr lang="fr-FR" sz="1800">
                <a:latin typeface="Arial" charset="0"/>
              </a:rPr>
              <a:t>rétention de l</a:t>
            </a:r>
            <a:r>
              <a:rPr lang="ja-JP" altLang="fr-FR" sz="1800">
                <a:latin typeface="Arial" charset="0"/>
              </a:rPr>
              <a:t>’</a:t>
            </a:r>
            <a:r>
              <a:rPr lang="fr-FR" altLang="ja-JP" sz="1800">
                <a:latin typeface="Arial" charset="0"/>
              </a:rPr>
              <a:t>information</a:t>
            </a:r>
          </a:p>
          <a:p>
            <a:pPr eaLnBrk="1" hangingPunct="1"/>
            <a:r>
              <a:rPr lang="fr-FR" sz="1800">
                <a:latin typeface="Arial" charset="0"/>
              </a:rPr>
              <a:t>stratégique et visionnaire, </a:t>
            </a:r>
          </a:p>
          <a:p>
            <a:pPr eaLnBrk="1" hangingPunct="1"/>
            <a:r>
              <a:rPr lang="fr-FR" sz="1800">
                <a:latin typeface="Arial" charset="0"/>
              </a:rPr>
              <a:t>encourageant plus la prise de risque</a:t>
            </a:r>
          </a:p>
          <a:p>
            <a:pPr eaLnBrk="1" hangingPunct="1"/>
            <a:r>
              <a:rPr lang="fr-FR" sz="1800">
                <a:latin typeface="Arial" charset="0"/>
              </a:rPr>
              <a:t>centré sur l</a:t>
            </a:r>
            <a:r>
              <a:rPr lang="ja-JP" altLang="fr-FR" sz="1800">
                <a:latin typeface="Arial" charset="0"/>
              </a:rPr>
              <a:t>’</a:t>
            </a:r>
            <a:r>
              <a:rPr lang="fr-FR" altLang="ja-JP" sz="1800">
                <a:latin typeface="Arial" charset="0"/>
              </a:rPr>
              <a:t>accomplissement personnel et la carrière</a:t>
            </a:r>
          </a:p>
          <a:p>
            <a:pPr eaLnBrk="1" hangingPunct="1"/>
            <a:r>
              <a:rPr lang="fr-FR" sz="1800">
                <a:latin typeface="Arial" charset="0"/>
              </a:rPr>
              <a:t>analytique et rationnel</a:t>
            </a:r>
          </a:p>
        </p:txBody>
      </p:sp>
      <p:pic>
        <p:nvPicPr>
          <p:cNvPr id="45061" name="Image 5" descr="egid image8.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260350"/>
            <a:ext cx="1433512"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Image 6" descr="egid image4.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40650" y="188913"/>
            <a:ext cx="849313"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pPr>
              <a:defRPr/>
            </a:pPr>
            <a:fld id="{8DCD1C30-BF7D-CF42-8707-6EF8AACE8D97}" type="slidenum">
              <a:rPr lang="fr-FR" altLang="ja-JP" smtClean="0"/>
              <a:pPr>
                <a:defRPr/>
              </a:pPr>
              <a:t>25</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Espace réservé du pied de page 3"/>
          <p:cNvSpPr>
            <a:spLocks noGrp="1"/>
          </p:cNvSpPr>
          <p:nvPr>
            <p:ph type="ftr" sz="quarter" idx="11"/>
          </p:nvPr>
        </p:nvSpPr>
        <p:spPr bwMode="auto">
          <a:xfrm>
            <a:off x="3581400" y="63055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r>
              <a:rPr lang="fr-FR" sz="1400">
                <a:latin typeface="Times New Roman" charset="0"/>
              </a:rPr>
              <a:t>annie.cornet@ulg.ac.be</a:t>
            </a:r>
          </a:p>
        </p:txBody>
      </p:sp>
      <p:sp>
        <p:nvSpPr>
          <p:cNvPr id="32771" name="Rectangle 2"/>
          <p:cNvSpPr>
            <a:spLocks noGrp="1" noChangeArrowheads="1"/>
          </p:cNvSpPr>
          <p:nvPr>
            <p:ph type="title"/>
          </p:nvPr>
        </p:nvSpPr>
        <p:spPr>
          <a:xfrm>
            <a:off x="1403350" y="609600"/>
            <a:ext cx="7054850" cy="533400"/>
          </a:xfrm>
        </p:spPr>
        <p:txBody>
          <a:bodyPr>
            <a:normAutofit fontScale="90000"/>
          </a:bodyPr>
          <a:lstStyle/>
          <a:p>
            <a:pPr eaLnBrk="1" hangingPunct="1">
              <a:defRPr/>
            </a:pPr>
            <a:r>
              <a:rPr lang="fr-FR" dirty="0"/>
              <a:t>Risque </a:t>
            </a:r>
            <a:r>
              <a:rPr lang="fr-FR" dirty="0" smtClean="0"/>
              <a:t>d’un </a:t>
            </a:r>
            <a:r>
              <a:rPr lang="fr-FR" dirty="0"/>
              <a:t>tel discours</a:t>
            </a:r>
          </a:p>
        </p:txBody>
      </p:sp>
      <p:sp>
        <p:nvSpPr>
          <p:cNvPr id="46083" name="Rectangle 3"/>
          <p:cNvSpPr>
            <a:spLocks noGrp="1" noChangeArrowheads="1"/>
          </p:cNvSpPr>
          <p:nvPr>
            <p:ph type="body" idx="1"/>
          </p:nvPr>
        </p:nvSpPr>
        <p:spPr>
          <a:xfrm>
            <a:off x="1258888" y="1524000"/>
            <a:ext cx="7123112" cy="4572000"/>
          </a:xfrm>
        </p:spPr>
        <p:txBody>
          <a:bodyPr/>
          <a:lstStyle/>
          <a:p>
            <a:pPr eaLnBrk="1" hangingPunct="1"/>
            <a:r>
              <a:rPr lang="fr-FR" sz="2000">
                <a:latin typeface="Arial" charset="0"/>
              </a:rPr>
              <a:t>Naturalisation des compétences</a:t>
            </a:r>
          </a:p>
          <a:p>
            <a:pPr eaLnBrk="1" hangingPunct="1"/>
            <a:r>
              <a:rPr lang="fr-FR" sz="2000">
                <a:latin typeface="Arial" charset="0"/>
              </a:rPr>
              <a:t>Inné est pratique ! protège de toute introspection, de toute implication et participation aux inégalités, et à leur persistance</a:t>
            </a:r>
          </a:p>
          <a:p>
            <a:pPr eaLnBrk="1" hangingPunct="1"/>
            <a:r>
              <a:rPr lang="fr-FR" sz="2000">
                <a:latin typeface="Arial" charset="0"/>
              </a:rPr>
              <a:t>Négation des rapports de pouvoir et de domination: justifier le fait qu</a:t>
            </a:r>
            <a:r>
              <a:rPr lang="ja-JP" altLang="fr-FR" sz="2000">
                <a:latin typeface="Arial" charset="0"/>
              </a:rPr>
              <a:t>’</a:t>
            </a:r>
            <a:r>
              <a:rPr lang="fr-FR" altLang="ja-JP" sz="2000">
                <a:latin typeface="Arial" charset="0"/>
              </a:rPr>
              <a:t>il n</a:t>
            </a:r>
            <a:r>
              <a:rPr lang="ja-JP" altLang="fr-FR" sz="2000">
                <a:latin typeface="Arial" charset="0"/>
              </a:rPr>
              <a:t>’</a:t>
            </a:r>
            <a:r>
              <a:rPr lang="fr-FR" altLang="ja-JP" sz="2000">
                <a:latin typeface="Arial" charset="0"/>
              </a:rPr>
              <a:t>y a rien à changer à l</a:t>
            </a:r>
            <a:r>
              <a:rPr lang="ja-JP" altLang="fr-FR" sz="2000">
                <a:latin typeface="Arial" charset="0"/>
              </a:rPr>
              <a:t>’</a:t>
            </a:r>
            <a:r>
              <a:rPr lang="fr-FR" altLang="ja-JP" sz="2000">
                <a:latin typeface="Arial" charset="0"/>
              </a:rPr>
              <a:t>ordre social, segmentation et hiérarchie « naturelle »</a:t>
            </a:r>
          </a:p>
          <a:p>
            <a:pPr eaLnBrk="1" hangingPunct="1"/>
            <a:r>
              <a:rPr lang="fr-FR" sz="2000">
                <a:latin typeface="Arial" charset="0"/>
              </a:rPr>
              <a:t>Risque de segmentation et marginalisation des femmes (et des hommes) - logique de séparation avec des postes de leader « naturellement » féminin comme communication, RH ... </a:t>
            </a:r>
            <a:r>
              <a:rPr lang="fr-FR" sz="2000">
                <a:solidFill>
                  <a:srgbClr val="FF8000"/>
                </a:solidFill>
                <a:latin typeface="Arial" charset="0"/>
              </a:rPr>
              <a:t>Et d</a:t>
            </a:r>
            <a:r>
              <a:rPr lang="ja-JP" altLang="fr-FR" sz="2000">
                <a:solidFill>
                  <a:srgbClr val="FF8000"/>
                </a:solidFill>
                <a:latin typeface="Arial" charset="0"/>
              </a:rPr>
              <a:t>’</a:t>
            </a:r>
            <a:r>
              <a:rPr lang="fr-FR" altLang="ja-JP" sz="2000">
                <a:solidFill>
                  <a:srgbClr val="FF8000"/>
                </a:solidFill>
                <a:latin typeface="Arial" charset="0"/>
              </a:rPr>
              <a:t>autres pas !</a:t>
            </a:r>
          </a:p>
          <a:p>
            <a:pPr eaLnBrk="1" hangingPunct="1"/>
            <a:r>
              <a:rPr lang="fr-FR" sz="2000">
                <a:latin typeface="Arial" charset="0"/>
              </a:rPr>
              <a:t>Ce qui, à terme, laisse peu de marge au changement dans les relations entre sexes.</a:t>
            </a:r>
            <a:endParaRPr lang="fr-FR">
              <a:latin typeface="Arial" charset="0"/>
            </a:endParaRPr>
          </a:p>
        </p:txBody>
      </p:sp>
      <p:sp>
        <p:nvSpPr>
          <p:cNvPr id="2" name="Espace réservé du numéro de diapositive 1"/>
          <p:cNvSpPr>
            <a:spLocks noGrp="1"/>
          </p:cNvSpPr>
          <p:nvPr>
            <p:ph type="sldNum" sz="quarter" idx="12"/>
          </p:nvPr>
        </p:nvSpPr>
        <p:spPr/>
        <p:txBody>
          <a:bodyPr/>
          <a:lstStyle/>
          <a:p>
            <a:pPr>
              <a:defRPr/>
            </a:pPr>
            <a:fld id="{6009D7B4-406C-5340-8610-85634232F9B4}" type="slidenum">
              <a:rPr lang="fr-FR" altLang="ja-JP" smtClean="0"/>
              <a:pPr>
                <a:defRPr/>
              </a:pPr>
              <a:t>26</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ltLang="ja-JP"/>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754F3B47-51A9-AE45-B97D-4A932CAC9DC8}" type="slidenum">
              <a:rPr lang="fr-FR" altLang="ja-JP"/>
              <a:pPr algn="l">
                <a:defRPr/>
              </a:pPr>
              <a:t>27</a:t>
            </a:fld>
            <a:endParaRPr lang="fr-FR" altLang="ja-JP"/>
          </a:p>
        </p:txBody>
      </p:sp>
      <p:sp>
        <p:nvSpPr>
          <p:cNvPr id="78850" name="Rectangle 2"/>
          <p:cNvSpPr>
            <a:spLocks noGrp="1" noChangeArrowheads="1"/>
          </p:cNvSpPr>
          <p:nvPr>
            <p:ph type="title"/>
          </p:nvPr>
        </p:nvSpPr>
        <p:spPr/>
        <p:txBody>
          <a:bodyPr/>
          <a:lstStyle/>
          <a:p>
            <a:pPr eaLnBrk="1" fontAlgn="auto" hangingPunct="1">
              <a:spcAft>
                <a:spcPts val="0"/>
              </a:spcAft>
              <a:defRPr/>
            </a:pPr>
            <a:r>
              <a:rPr lang="fr-FR" dirty="0" smtClean="0">
                <a:solidFill>
                  <a:schemeClr val="tx2">
                    <a:satMod val="130000"/>
                  </a:schemeClr>
                </a:solidFill>
                <a:ea typeface="+mj-ea"/>
                <a:cs typeface="+mj-cs"/>
              </a:rPr>
              <a:t>Sujets en débat</a:t>
            </a:r>
          </a:p>
        </p:txBody>
      </p:sp>
      <p:sp>
        <p:nvSpPr>
          <p:cNvPr id="47108" name="Rectangle 3"/>
          <p:cNvSpPr>
            <a:spLocks noGrp="1" noChangeArrowheads="1"/>
          </p:cNvSpPr>
          <p:nvPr>
            <p:ph type="body" idx="1"/>
          </p:nvPr>
        </p:nvSpPr>
        <p:spPr>
          <a:xfrm>
            <a:off x="1258888" y="1628775"/>
            <a:ext cx="7199312" cy="4467225"/>
          </a:xfrm>
        </p:spPr>
        <p:txBody>
          <a:bodyPr/>
          <a:lstStyle/>
          <a:p>
            <a:pPr eaLnBrk="1" hangingPunct="1"/>
            <a:r>
              <a:rPr lang="fr-FR" sz="2000">
                <a:latin typeface="Arial" charset="0"/>
              </a:rPr>
              <a:t>Paternité / </a:t>
            </a:r>
            <a:r>
              <a:rPr lang="fr-FR" sz="2000">
                <a:latin typeface="Arial" charset="0"/>
                <a:hlinkClick r:id="rId2"/>
              </a:rPr>
              <a:t>mobilisation des pères dans la vie familiale</a:t>
            </a:r>
            <a:r>
              <a:rPr lang="fr-FR" sz="2000">
                <a:latin typeface="Arial" charset="0"/>
              </a:rPr>
              <a:t> et domestique (ORSE)</a:t>
            </a:r>
          </a:p>
          <a:p>
            <a:pPr eaLnBrk="1" hangingPunct="1"/>
            <a:r>
              <a:rPr lang="fr-FR" sz="2000">
                <a:latin typeface="Arial" charset="0"/>
              </a:rPr>
              <a:t>Position précaire des femmes qui sont dans les processus d’externalisation des tâches domestiques</a:t>
            </a:r>
          </a:p>
          <a:p>
            <a:pPr eaLnBrk="1" hangingPunct="1"/>
            <a:r>
              <a:rPr lang="fr-FR" sz="2000">
                <a:latin typeface="Arial" charset="0"/>
              </a:rPr>
              <a:t>Conciliation ou choix « </a:t>
            </a:r>
            <a:r>
              <a:rPr lang="fr-FR" sz="2000">
                <a:latin typeface="Arial" charset="0"/>
                <a:hlinkClick r:id="rId3"/>
              </a:rPr>
              <a:t>mom-preneur</a:t>
            </a:r>
            <a:r>
              <a:rPr lang="fr-FR" sz="2000">
                <a:latin typeface="Arial" charset="0"/>
              </a:rPr>
              <a:t>/worker » USA</a:t>
            </a:r>
          </a:p>
          <a:p>
            <a:pPr eaLnBrk="1" hangingPunct="1"/>
            <a:r>
              <a:rPr lang="fr-FR" sz="2000">
                <a:latin typeface="Arial" charset="0"/>
              </a:rPr>
              <a:t>Genre et diversité (une dimension parmi d’autres)</a:t>
            </a:r>
          </a:p>
          <a:p>
            <a:pPr eaLnBrk="1" hangingPunct="1"/>
            <a:r>
              <a:rPr lang="fr-FR" sz="2000">
                <a:latin typeface="Arial" charset="0"/>
              </a:rPr>
              <a:t>Diversité de la situation des femmes face à l’emploi (niveau de qualification, âge, origine, handicap, etc.)</a:t>
            </a:r>
          </a:p>
          <a:p>
            <a:pPr eaLnBrk="1" hangingPunct="1"/>
            <a:r>
              <a:rPr lang="fr-FR" sz="2000">
                <a:latin typeface="Arial" charset="0"/>
              </a:rPr>
              <a:t>Femmes et gouvernance / femmes dans les CA et comités de direction</a:t>
            </a:r>
          </a:p>
          <a:p>
            <a:pPr eaLnBrk="1" hangingPunct="1"/>
            <a:endParaRPr lang="fr-FR" sz="20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r>
              <a:rPr lang="fr-FR" sz="3600" dirty="0" err="1" smtClean="0"/>
              <a:t>Critical</a:t>
            </a:r>
            <a:r>
              <a:rPr lang="fr-FR" sz="3600" dirty="0" smtClean="0"/>
              <a:t> management </a:t>
            </a:r>
            <a:r>
              <a:rPr lang="fr-FR" sz="3600" dirty="0" err="1" smtClean="0"/>
              <a:t>studies</a:t>
            </a:r>
            <a:endParaRPr lang="fr-FR" sz="3600" dirty="0"/>
          </a:p>
        </p:txBody>
      </p:sp>
      <p:sp>
        <p:nvSpPr>
          <p:cNvPr id="48130" name="Espace réservé du contenu 2"/>
          <p:cNvSpPr>
            <a:spLocks noGrp="1"/>
          </p:cNvSpPr>
          <p:nvPr>
            <p:ph idx="1"/>
          </p:nvPr>
        </p:nvSpPr>
        <p:spPr/>
        <p:txBody>
          <a:bodyPr/>
          <a:lstStyle/>
          <a:p>
            <a:pPr eaLnBrk="1" hangingPunct="1"/>
            <a:r>
              <a:rPr lang="fr-FR" sz="1800">
                <a:latin typeface="Gill Sans MT" charset="0"/>
              </a:rPr>
              <a:t>Calás, M.B. &amp; Smircich, L. 2009.  "Feminist Perspectives on Gender in  Organizational Research: What Is and Is Yet to Be," in David Buchanan  and Alan Bryman (Eds.) Handbook of Organizational Research Methods,pp.  246-269. London: Sage.</a:t>
            </a:r>
          </a:p>
          <a:p>
            <a:pPr eaLnBrk="1" hangingPunct="1"/>
            <a:r>
              <a:rPr lang="fr-FR" sz="1800">
                <a:latin typeface="Gill Sans MT" charset="0"/>
              </a:rPr>
              <a:t>Calás, M.B. &amp; Smircich, L. 2006.   » From the ‘</a:t>
            </a:r>
            <a:r>
              <a:rPr lang="fr-FR" altLang="ja-JP" sz="1800">
                <a:latin typeface="Gill Sans MT" charset="0"/>
              </a:rPr>
              <a:t>Woman</a:t>
            </a:r>
            <a:r>
              <a:rPr lang="fr-FR" sz="1800">
                <a:latin typeface="Gill Sans MT" charset="0"/>
              </a:rPr>
              <a:t>’</a:t>
            </a:r>
            <a:r>
              <a:rPr lang="fr-FR" altLang="ja-JP" sz="1800">
                <a:latin typeface="Gill Sans MT" charset="0"/>
              </a:rPr>
              <a:t>s Point of View</a:t>
            </a:r>
            <a:r>
              <a:rPr lang="fr-FR" sz="1800">
                <a:latin typeface="Gill Sans MT" charset="0"/>
              </a:rPr>
              <a:t>’</a:t>
            </a:r>
            <a:r>
              <a:rPr lang="fr-FR" altLang="ja-JP" sz="1800">
                <a:latin typeface="Gill Sans MT" charset="0"/>
              </a:rPr>
              <a:t> Ten Years Later: Towards a Feminist Organization Studies" in David Buchanan  and Alan Bryman (Eds.) Handbook of Organizational Research Methods,pp.  346-284. London: Sage.</a:t>
            </a:r>
          </a:p>
          <a:p>
            <a:pPr eaLnBrk="1" hangingPunct="1"/>
            <a:r>
              <a:rPr lang="fr-FR" sz="1800">
                <a:latin typeface="Gill Sans MT" charset="0"/>
              </a:rPr>
              <a:t>Calás, M.B. &amp; Smircich, BOURNE K.,A., Extending the boundaries: reframing “</a:t>
            </a:r>
            <a:r>
              <a:rPr lang="fr-FR" altLang="ja-JP" sz="1800">
                <a:latin typeface="Gill Sans MT" charset="0"/>
              </a:rPr>
              <a:t>entrepreneurship as social change</a:t>
            </a:r>
            <a:r>
              <a:rPr lang="fr-FR" sz="1800">
                <a:latin typeface="Gill Sans MT" charset="0"/>
              </a:rPr>
              <a:t>”</a:t>
            </a:r>
            <a:r>
              <a:rPr lang="fr-FR" altLang="ja-JP" sz="1800">
                <a:latin typeface="Gill Sans MT" charset="0"/>
              </a:rPr>
              <a:t> through feminist perspectives, Academy of Management Review 2009, Vol. 34, No. 3, 552–569.</a:t>
            </a:r>
          </a:p>
          <a:p>
            <a:pPr eaLnBrk="1" hangingPunct="1">
              <a:buFont typeface="Wingdings 2" charset="0"/>
              <a:buNone/>
            </a:pPr>
            <a:r>
              <a:rPr lang="fr-FR" sz="1800">
                <a:latin typeface="Gill Sans MT" charset="0"/>
              </a:rPr>
              <a:t>	Marta B. Calás Professor of Organization Studies and International Management Isenberg School of Management University of Massachusetts – Amherst  Amherst, MA 01003 USA - Marta Callas &lt;marta@mgmt.umass.edu&gt;</a:t>
            </a:r>
          </a:p>
          <a:p>
            <a:pPr eaLnBrk="1" hangingPunct="1"/>
            <a:endParaRPr lang="fr-FR" sz="1800">
              <a:latin typeface="Gill Sans MT" charset="0"/>
            </a:endParaRP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81DD8003-1E31-BF4D-A49E-364DC93BE833}" type="slidenum">
              <a:rPr lang="fr-FR" smtClean="0"/>
              <a:pPr>
                <a:defRPr/>
              </a:pPr>
              <a:t>28</a:t>
            </a:fld>
            <a:endParaRPr lang="fr-F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hangingPunct="1">
              <a:defRPr/>
            </a:pPr>
            <a:r>
              <a:rPr lang="fr-FR" sz="3600" dirty="0" smtClean="0"/>
              <a:t>The story of Sarah, Michael and Julia </a:t>
            </a:r>
            <a:endParaRPr lang="fr-FR" sz="3600" dirty="0"/>
          </a:p>
        </p:txBody>
      </p:sp>
      <p:sp>
        <p:nvSpPr>
          <p:cNvPr id="49154" name="Espace réservé du contenu 2"/>
          <p:cNvSpPr>
            <a:spLocks noGrp="1"/>
          </p:cNvSpPr>
          <p:nvPr>
            <p:ph idx="1"/>
          </p:nvPr>
        </p:nvSpPr>
        <p:spPr/>
        <p:txBody>
          <a:bodyPr/>
          <a:lstStyle/>
          <a:p>
            <a:pPr eaLnBrk="1" hangingPunct="1"/>
            <a:r>
              <a:rPr lang="en-CA" sz="2000">
                <a:latin typeface="Gill Sans MT" charset="0"/>
              </a:rPr>
              <a:t>Sarah Kelly, 37, has just said goodnight to her nanny, Julia Peña. It is 7 pm and Sarah looks in at her 3 year old daughter, Becky, and her 2 year old son, Will, who have been put to bed by Julia. Sarah is feeling tired, she is 6 months pregnant and the day has been a busy one at the law firm where she works.</a:t>
            </a:r>
          </a:p>
          <a:p>
            <a:pPr eaLnBrk="1" hangingPunct="1"/>
            <a:r>
              <a:rPr lang="en-CA" sz="2000">
                <a:latin typeface="Gill Sans MT" charset="0"/>
              </a:rPr>
              <a:t>Her husband Michael, 41, left for work at 6 am. He is a director of an architect’s firm and, although he regrets missing out on this part of family life, he needs to be in the office by 7.30 am and must leave early to beat the rush hour traffic. </a:t>
            </a: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6" name="Espace réservé du numéro de diapositive 5"/>
          <p:cNvSpPr>
            <a:spLocks noGrp="1"/>
          </p:cNvSpPr>
          <p:nvPr>
            <p:ph type="sldNum" sz="quarter" idx="12"/>
          </p:nvPr>
        </p:nvSpPr>
        <p:spPr/>
        <p:txBody>
          <a:bodyPr/>
          <a:lstStyle/>
          <a:p>
            <a:pPr>
              <a:defRPr/>
            </a:pPr>
            <a:fld id="{099E05C8-DCD1-3D4D-BEA8-2FF543182060}" type="slidenum">
              <a:rPr lang="fr-FR" smtClean="0"/>
              <a:pPr>
                <a:defRPr/>
              </a:pPr>
              <a:t>29</a:t>
            </a:fld>
            <a:endParaRPr lang="fr-F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FR" dirty="0" smtClean="0">
                <a:solidFill>
                  <a:schemeClr val="tx2">
                    <a:satMod val="130000"/>
                  </a:schemeClr>
                </a:solidFill>
                <a:ea typeface="+mj-ea"/>
                <a:cs typeface="+mj-cs"/>
              </a:rPr>
              <a:t>Mise en commun</a:t>
            </a:r>
            <a:endParaRPr lang="fr-FR" dirty="0">
              <a:solidFill>
                <a:schemeClr val="tx2">
                  <a:satMod val="130000"/>
                </a:schemeClr>
              </a:solidFill>
              <a:ea typeface="+mj-ea"/>
              <a:cs typeface="+mj-cs"/>
            </a:endParaRPr>
          </a:p>
        </p:txBody>
      </p:sp>
      <p:graphicFrame>
        <p:nvGraphicFramePr>
          <p:cNvPr id="6" name="Espace réservé du contenu 5"/>
          <p:cNvGraphicFramePr>
            <a:graphicFrameLocks noGrp="1"/>
          </p:cNvGraphicFramePr>
          <p:nvPr>
            <p:ph idx="1"/>
          </p:nvPr>
        </p:nvGraphicFramePr>
        <p:xfrm>
          <a:off x="1403350" y="476250"/>
          <a:ext cx="7499349" cy="5473700"/>
        </p:xfrm>
        <a:graphic>
          <a:graphicData uri="http://schemas.openxmlformats.org/drawingml/2006/table">
            <a:tbl>
              <a:tblPr firstRow="1" bandRow="1">
                <a:tableStyleId>{5C22544A-7EE6-4342-B048-85BDC9FD1C3A}</a:tableStyleId>
              </a:tblPr>
              <a:tblGrid>
                <a:gridCol w="2499783"/>
                <a:gridCol w="2499783"/>
                <a:gridCol w="2499783"/>
              </a:tblGrid>
              <a:tr h="346256">
                <a:tc>
                  <a:txBody>
                    <a:bodyPr/>
                    <a:lstStyle/>
                    <a:p>
                      <a:r>
                        <a:rPr lang="fr-FR" sz="1200" dirty="0" smtClean="0"/>
                        <a:t>Oui </a:t>
                      </a:r>
                      <a:endParaRPr lang="fr-FR" sz="1200" dirty="0"/>
                    </a:p>
                  </a:txBody>
                  <a:tcPr marT="45731" marB="45731"/>
                </a:tc>
                <a:tc>
                  <a:txBody>
                    <a:bodyPr/>
                    <a:lstStyle/>
                    <a:p>
                      <a:r>
                        <a:rPr lang="fr-FR" sz="1200" dirty="0" smtClean="0"/>
                        <a:t>Oui mais …</a:t>
                      </a:r>
                      <a:endParaRPr lang="fr-FR" sz="1200" dirty="0"/>
                    </a:p>
                  </a:txBody>
                  <a:tcPr marT="45731" marB="45731"/>
                </a:tc>
                <a:tc>
                  <a:txBody>
                    <a:bodyPr/>
                    <a:lstStyle/>
                    <a:p>
                      <a:r>
                        <a:rPr lang="fr-FR" sz="1200" dirty="0" smtClean="0"/>
                        <a:t>Non</a:t>
                      </a:r>
                      <a:endParaRPr lang="fr-FR" sz="1200" dirty="0"/>
                    </a:p>
                  </a:txBody>
                  <a:tcPr marT="45731" marB="45731"/>
                </a:tc>
              </a:tr>
              <a:tr h="597648">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597648">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597648">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426892">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r h="346256">
                <a:tc>
                  <a:txBody>
                    <a:bodyPr/>
                    <a:lstStyle/>
                    <a:p>
                      <a:endParaRPr lang="fr-FR" sz="1200" dirty="0"/>
                    </a:p>
                  </a:txBody>
                  <a:tcPr marT="45731" marB="45731"/>
                </a:tc>
                <a:tc>
                  <a:txBody>
                    <a:bodyPr/>
                    <a:lstStyle/>
                    <a:p>
                      <a:endParaRPr lang="fr-FR" sz="1200" dirty="0"/>
                    </a:p>
                  </a:txBody>
                  <a:tcPr marT="45731" marB="45731"/>
                </a:tc>
                <a:tc>
                  <a:txBody>
                    <a:bodyPr/>
                    <a:lstStyle/>
                    <a:p>
                      <a:endParaRPr lang="fr-FR" sz="1200" dirty="0"/>
                    </a:p>
                  </a:txBody>
                  <a:tcPr marT="45731" marB="45731"/>
                </a:tc>
              </a:tr>
            </a:tbl>
          </a:graphicData>
        </a:graphic>
      </p:graphicFrame>
      <p:sp>
        <p:nvSpPr>
          <p:cNvPr id="4" name="Espace réservé du pied de page 3"/>
          <p:cNvSpPr>
            <a:spLocks noGrp="1"/>
          </p:cNvSpPr>
          <p:nvPr>
            <p:ph type="ftr" sz="quarter" idx="11"/>
          </p:nvPr>
        </p:nvSpPr>
        <p:spPr/>
        <p:txBody>
          <a:bodyPr/>
          <a:lstStyle/>
          <a:p>
            <a:pPr>
              <a:defRPr/>
            </a:pPr>
            <a:r>
              <a:rPr lang="fr-FR" altLang="ja-JP"/>
              <a:t>annie.cornet@ulg.ac.be</a:t>
            </a:r>
          </a:p>
        </p:txBody>
      </p:sp>
      <p:sp>
        <p:nvSpPr>
          <p:cNvPr id="5" name="Espace réservé du numéro de diapositive 4"/>
          <p:cNvSpPr>
            <a:spLocks noGrp="1"/>
          </p:cNvSpPr>
          <p:nvPr>
            <p:ph type="sldNum" sz="quarter" idx="12"/>
          </p:nvPr>
        </p:nvSpPr>
        <p:spPr/>
        <p:txBody>
          <a:bodyPr/>
          <a:lstStyle/>
          <a:p>
            <a:pPr>
              <a:defRPr/>
            </a:pPr>
            <a:fld id="{903296E9-DF87-A849-B15C-B73C69A22F49}" type="slidenum">
              <a:rPr lang="fr-FR" altLang="ja-JP"/>
              <a:pPr>
                <a:defRPr/>
              </a:pPr>
              <a:t>3</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endParaRPr lang="fr-FR"/>
          </a:p>
        </p:txBody>
      </p:sp>
      <p:sp>
        <p:nvSpPr>
          <p:cNvPr id="50178" name="Espace réservé du contenu 2"/>
          <p:cNvSpPr>
            <a:spLocks noGrp="1"/>
          </p:cNvSpPr>
          <p:nvPr>
            <p:ph idx="1"/>
          </p:nvPr>
        </p:nvSpPr>
        <p:spPr/>
        <p:txBody>
          <a:bodyPr/>
          <a:lstStyle/>
          <a:p>
            <a:pPr eaLnBrk="1" hangingPunct="1"/>
            <a:r>
              <a:rPr lang="en-CA" sz="2000">
                <a:latin typeface="Gill Sans MT" charset="0"/>
              </a:rPr>
              <a:t>Sarah left the apartment at 8.00 am. Every morning she goes into ‘action mode’ to make sure that she has enough time to get the toddlers up and ready for the day, and to get herself out of the house in time to catch the bus and make her morning meeting at 9 am.</a:t>
            </a:r>
          </a:p>
          <a:p>
            <a:pPr eaLnBrk="1" hangingPunct="1"/>
            <a:r>
              <a:rPr lang="en-CA" sz="2000">
                <a:latin typeface="Gill Sans MT" charset="0"/>
              </a:rPr>
              <a:t>This morning started badly, with Will scratching Becky, so that Sarah found herself doing six things at once; soothing her daughter, making sure that Will’s swimming bag was ready for his weekly baby-swim classes and that Julia had enough money to go grocery shopping later on. Sarah remained calm as usual though. She has learnt to deal with this ‘morning madness’ alone. </a:t>
            </a:r>
          </a:p>
          <a:p>
            <a:pPr eaLnBrk="1" hangingPunct="1"/>
            <a:r>
              <a:rPr lang="en-CA" sz="2000">
                <a:latin typeface="Gill Sans MT" charset="0"/>
              </a:rPr>
              <a:t>While Sarah is at work as a lawyer, she makes sure to find a moment to call Julia around lunchtime to check up on the kids. </a:t>
            </a:r>
          </a:p>
          <a:p>
            <a:pPr eaLnBrk="1" hangingPunct="1"/>
            <a:endParaRPr lang="fr-FR" sz="2000">
              <a:latin typeface="Gill Sans MT" charset="0"/>
            </a:endParaRPr>
          </a:p>
        </p:txBody>
      </p:sp>
      <p:sp>
        <p:nvSpPr>
          <p:cNvPr id="4" name="Espace réservé du pied de page 3"/>
          <p:cNvSpPr>
            <a:spLocks noGrp="1"/>
          </p:cNvSpPr>
          <p:nvPr>
            <p:ph type="ftr" sz="quarter" idx="11"/>
          </p:nvPr>
        </p:nvSpPr>
        <p:spPr/>
        <p:txBody>
          <a:bodyPr/>
          <a:lstStyle/>
          <a:p>
            <a:pPr>
              <a:defRPr/>
            </a:pPr>
            <a:r>
              <a:rPr lang="fr-FR" altLang="ja-JP" smtClean="0"/>
              <a:t>Egid- Hec - Ulg - Cornet Annie - annie.cornet@ulg.ac.be </a:t>
            </a:r>
            <a:endParaRPr lang="fr-FR" altLang="ja-JP"/>
          </a:p>
        </p:txBody>
      </p:sp>
      <p:sp>
        <p:nvSpPr>
          <p:cNvPr id="5" name="Espace réservé du numéro de diapositive 4"/>
          <p:cNvSpPr>
            <a:spLocks noGrp="1"/>
          </p:cNvSpPr>
          <p:nvPr>
            <p:ph type="sldNum" sz="quarter" idx="12"/>
          </p:nvPr>
        </p:nvSpPr>
        <p:spPr/>
        <p:txBody>
          <a:bodyPr/>
          <a:lstStyle/>
          <a:p>
            <a:pPr>
              <a:defRPr/>
            </a:pPr>
            <a:fld id="{2EBEE650-A3CB-D940-8C2C-5B6D3AC620A0}" type="slidenum">
              <a:rPr lang="fr-FR" altLang="ja-JP" smtClean="0"/>
              <a:pPr>
                <a:defRPr/>
              </a:pPr>
              <a:t>30</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endParaRPr lang="fr-FR"/>
          </a:p>
        </p:txBody>
      </p:sp>
      <p:sp>
        <p:nvSpPr>
          <p:cNvPr id="51202" name="Espace réservé du contenu 2"/>
          <p:cNvSpPr>
            <a:spLocks noGrp="1"/>
          </p:cNvSpPr>
          <p:nvPr>
            <p:ph idx="1"/>
          </p:nvPr>
        </p:nvSpPr>
        <p:spPr/>
        <p:txBody>
          <a:bodyPr/>
          <a:lstStyle/>
          <a:p>
            <a:pPr eaLnBrk="1" hangingPunct="1"/>
            <a:r>
              <a:rPr lang="en-CA">
                <a:latin typeface="Gill Sans MT" charset="0"/>
              </a:rPr>
              <a:t>Now Sarah sits down to eat her evening meal, she will not wait for Michael who is still at work.</a:t>
            </a:r>
          </a:p>
          <a:p>
            <a:pPr eaLnBrk="1" hangingPunct="1"/>
            <a:r>
              <a:rPr lang="en-CA">
                <a:latin typeface="Gill Sans MT" charset="0"/>
              </a:rPr>
              <a:t>At the same time she checks the messages on her cell phone to see if work has called and she also looks over some notes from a meeting that day. Sarah likes to do this every evening, and feels guilty if she doesn’t. Sarah loves her job and considers it her ‘vocation’. She earns a good salary and is on track for promotion</a:t>
            </a:r>
            <a:r>
              <a:rPr lang="en-CA" b="1">
                <a:solidFill>
                  <a:srgbClr val="FF0000"/>
                </a:solidFill>
                <a:latin typeface="Gill Sans MT" charset="0"/>
              </a:rPr>
              <a:t>.</a:t>
            </a:r>
          </a:p>
          <a:p>
            <a:pPr eaLnBrk="1" hangingPunct="1"/>
            <a:endParaRPr lang="fr-FR">
              <a:latin typeface="Gill Sans MT" charset="0"/>
            </a:endParaRPr>
          </a:p>
        </p:txBody>
      </p:sp>
      <p:sp>
        <p:nvSpPr>
          <p:cNvPr id="4" name="Espace réservé du pied de page 3"/>
          <p:cNvSpPr>
            <a:spLocks noGrp="1"/>
          </p:cNvSpPr>
          <p:nvPr>
            <p:ph type="ftr" sz="quarter" idx="11"/>
          </p:nvPr>
        </p:nvSpPr>
        <p:spPr/>
        <p:txBody>
          <a:bodyPr/>
          <a:lstStyle/>
          <a:p>
            <a:pPr>
              <a:defRPr/>
            </a:pPr>
            <a:r>
              <a:rPr lang="fr-FR" altLang="ja-JP" smtClean="0"/>
              <a:t>Egid- Hec - Ulg - Cornet Annie - annie.cornet@ulg.ac.be </a:t>
            </a:r>
            <a:endParaRPr lang="fr-FR" altLang="ja-JP"/>
          </a:p>
        </p:txBody>
      </p:sp>
      <p:sp>
        <p:nvSpPr>
          <p:cNvPr id="5" name="Espace réservé du numéro de diapositive 4"/>
          <p:cNvSpPr>
            <a:spLocks noGrp="1"/>
          </p:cNvSpPr>
          <p:nvPr>
            <p:ph type="sldNum" sz="quarter" idx="12"/>
          </p:nvPr>
        </p:nvSpPr>
        <p:spPr/>
        <p:txBody>
          <a:bodyPr/>
          <a:lstStyle/>
          <a:p>
            <a:pPr>
              <a:defRPr/>
            </a:pPr>
            <a:fld id="{D8A20A58-940F-1C4F-A808-576C0972BD52}" type="slidenum">
              <a:rPr lang="fr-FR" altLang="ja-JP" smtClean="0"/>
              <a:pPr>
                <a:defRPr/>
              </a:pPr>
              <a:t>31</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endParaRPr lang="fr-FR"/>
          </a:p>
        </p:txBody>
      </p:sp>
      <p:sp>
        <p:nvSpPr>
          <p:cNvPr id="52226" name="Espace réservé du contenu 2"/>
          <p:cNvSpPr>
            <a:spLocks noGrp="1"/>
          </p:cNvSpPr>
          <p:nvPr>
            <p:ph idx="1"/>
          </p:nvPr>
        </p:nvSpPr>
        <p:spPr/>
        <p:txBody>
          <a:bodyPr/>
          <a:lstStyle/>
          <a:p>
            <a:pPr eaLnBrk="1" hangingPunct="1"/>
            <a:r>
              <a:rPr lang="en-CA">
                <a:latin typeface="Gill Sans MT" charset="0"/>
              </a:rPr>
              <a:t>However, she has decided that once the new baby arrives </a:t>
            </a:r>
            <a:r>
              <a:rPr lang="en-CA">
                <a:solidFill>
                  <a:srgbClr val="FF0000"/>
                </a:solidFill>
                <a:latin typeface="Gill Sans MT" charset="0"/>
              </a:rPr>
              <a:t>she will leave work for a couple of years to concentrate on her family</a:t>
            </a:r>
            <a:r>
              <a:rPr lang="en-CA">
                <a:latin typeface="Gill Sans MT" charset="0"/>
              </a:rPr>
              <a:t>. This has been a tough decision for Sarah but she feels that </a:t>
            </a:r>
            <a:r>
              <a:rPr lang="en-CA">
                <a:solidFill>
                  <a:srgbClr val="FF0000"/>
                </a:solidFill>
                <a:latin typeface="Gill Sans MT" charset="0"/>
              </a:rPr>
              <a:t>it is ‘the right thing to do’</a:t>
            </a:r>
            <a:r>
              <a:rPr lang="en-CA" altLang="ja-JP">
                <a:latin typeface="Gill Sans MT" charset="0"/>
              </a:rPr>
              <a:t>.</a:t>
            </a:r>
          </a:p>
          <a:p>
            <a:pPr eaLnBrk="1" hangingPunct="1"/>
            <a:r>
              <a:rPr lang="en-CA">
                <a:latin typeface="Gill Sans MT" charset="0"/>
              </a:rPr>
              <a:t>As she reflects on the interview she recently gave to a journalist for an article on </a:t>
            </a:r>
            <a:r>
              <a:rPr lang="en-CA">
                <a:solidFill>
                  <a:srgbClr val="FF0000"/>
                </a:solidFill>
                <a:latin typeface="Gill Sans MT" charset="0"/>
              </a:rPr>
              <a:t>working moms </a:t>
            </a:r>
            <a:r>
              <a:rPr lang="en-CA">
                <a:latin typeface="Gill Sans MT" charset="0"/>
              </a:rPr>
              <a:t>who decide to stay home, Sarah is having second thoughts. She doubts ‘it’s the right thing’. </a:t>
            </a:r>
          </a:p>
          <a:p>
            <a:pPr eaLnBrk="1" hangingPunct="1"/>
            <a:endParaRPr lang="en-CA">
              <a:latin typeface="Gill Sans MT" charset="0"/>
            </a:endParaRP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ED81E1B7-F349-9B4F-8F80-A372D9470BD8}" type="slidenum">
              <a:rPr lang="fr-FR" smtClean="0"/>
              <a:pPr>
                <a:defRPr/>
              </a:pPr>
              <a:t>32</a:t>
            </a:fld>
            <a:endParaRPr lang="fr-F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r>
              <a:rPr lang="fr-FR" sz="3600" dirty="0" smtClean="0"/>
              <a:t>A Liberal </a:t>
            </a:r>
            <a:r>
              <a:rPr lang="fr-FR" sz="3600" dirty="0" err="1" smtClean="0"/>
              <a:t>Feminist</a:t>
            </a:r>
            <a:r>
              <a:rPr lang="fr-FR" sz="3600" dirty="0" smtClean="0"/>
              <a:t> </a:t>
            </a:r>
            <a:r>
              <a:rPr lang="fr-FR" sz="3600" dirty="0" err="1" smtClean="0"/>
              <a:t>Analysis</a:t>
            </a:r>
            <a:endParaRPr lang="fr-FR" sz="3600" dirty="0"/>
          </a:p>
        </p:txBody>
      </p:sp>
      <p:sp>
        <p:nvSpPr>
          <p:cNvPr id="53250" name="Espace réservé du contenu 2"/>
          <p:cNvSpPr>
            <a:spLocks noGrp="1"/>
          </p:cNvSpPr>
          <p:nvPr>
            <p:ph idx="1"/>
          </p:nvPr>
        </p:nvSpPr>
        <p:spPr>
          <a:xfrm>
            <a:off x="1042988" y="1484313"/>
            <a:ext cx="7556500" cy="4968875"/>
          </a:xfrm>
        </p:spPr>
        <p:txBody>
          <a:bodyPr/>
          <a:lstStyle/>
          <a:p>
            <a:pPr eaLnBrk="1" hangingPunct="1"/>
            <a:r>
              <a:rPr lang="en-CA" sz="1800">
                <a:latin typeface="Gill Sans MT" charset="0"/>
              </a:rPr>
              <a:t>Of course, she believes in a woman’s right to choose her life path, but why should she abandon her career to stay home with the children? After all, she obtained an excellent education and worked hard. Clearly she’s making an important contribution to her community with her work. Her predecessors in the women’s movement fought for the opportunities she has taken for granted. She’s grateful that her rights to education and employment are no longer in question, as well as her freedom of choice to take time out from the workplace. </a:t>
            </a:r>
          </a:p>
          <a:p>
            <a:pPr eaLnBrk="1" hangingPunct="1"/>
            <a:r>
              <a:rPr lang="en-CA" sz="1800">
                <a:latin typeface="Gill Sans MT" charset="0"/>
              </a:rPr>
              <a:t>She also thinks that now it’s her turn to continue the movement and to agitate for reforms that will make it unnecessary for women to have to choose between the work and the people they love. </a:t>
            </a:r>
          </a:p>
          <a:p>
            <a:pPr eaLnBrk="1" hangingPunct="1"/>
            <a:r>
              <a:rPr lang="en-CA" sz="1800">
                <a:latin typeface="Gill Sans MT" charset="0"/>
              </a:rPr>
              <a:t>What’s needed are some adjustments on the corporate and public policy side – Job sharing? Working from home? On site childcare? Or maybe family policies similar to those in Scandinavia that don’t force women to choose between work and family. </a:t>
            </a:r>
          </a:p>
          <a:p>
            <a:pPr eaLnBrk="1" hangingPunct="1"/>
            <a:r>
              <a:rPr lang="en-CA" sz="1800">
                <a:latin typeface="Gill Sans MT" charset="0"/>
              </a:rPr>
              <a:t>She’s ready to shift gears to become an activist. After all, she’s already a labour lawyer experienced in negotiation!</a:t>
            </a: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DD902959-5586-3640-95CA-2D368FD128B0}" type="slidenum">
              <a:rPr lang="fr-FR" smtClean="0"/>
              <a:pPr>
                <a:defRPr/>
              </a:pPr>
              <a:t>33</a:t>
            </a:fld>
            <a:endParaRPr lang="fr-F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eaLnBrk="1" hangingPunct="1">
              <a:defRPr/>
            </a:pPr>
            <a:r>
              <a:rPr lang="fr-FR" sz="3600" dirty="0" smtClean="0"/>
              <a:t>A </a:t>
            </a:r>
            <a:r>
              <a:rPr lang="fr-FR" sz="3600" dirty="0" err="1" smtClean="0"/>
              <a:t>Psychoanalytic</a:t>
            </a:r>
            <a:r>
              <a:rPr lang="fr-FR" sz="3600" dirty="0" smtClean="0"/>
              <a:t> </a:t>
            </a:r>
            <a:r>
              <a:rPr lang="fr-FR" sz="3600" dirty="0" err="1" smtClean="0"/>
              <a:t>Feminist</a:t>
            </a:r>
            <a:r>
              <a:rPr lang="fr-FR" sz="3600" dirty="0" smtClean="0"/>
              <a:t> </a:t>
            </a:r>
            <a:r>
              <a:rPr lang="fr-FR" sz="3600" dirty="0" err="1" smtClean="0"/>
              <a:t>Analysis</a:t>
            </a:r>
            <a:r>
              <a:rPr lang="fr-FR" sz="3600" dirty="0" smtClean="0"/>
              <a:t/>
            </a:r>
            <a:br>
              <a:rPr lang="fr-FR" sz="3600" dirty="0" smtClean="0"/>
            </a:br>
            <a:endParaRPr lang="fr-FR" sz="3600" dirty="0"/>
          </a:p>
        </p:txBody>
      </p:sp>
      <p:sp>
        <p:nvSpPr>
          <p:cNvPr id="3" name="Espace réservé du contenu 2"/>
          <p:cNvSpPr>
            <a:spLocks noGrp="1"/>
          </p:cNvSpPr>
          <p:nvPr>
            <p:ph idx="1"/>
          </p:nvPr>
        </p:nvSpPr>
        <p:spPr/>
        <p:txBody>
          <a:bodyPr>
            <a:normAutofit fontScale="85000" lnSpcReduction="20000"/>
          </a:bodyPr>
          <a:lstStyle/>
          <a:p>
            <a:pPr eaLnBrk="1" hangingPunct="1">
              <a:defRPr/>
            </a:pPr>
            <a:r>
              <a:rPr lang="en-CA" dirty="0" smtClean="0"/>
              <a:t>Sarah realizes her thoughts reflect the childrearing practices, parenting patterns and socialization of earlier decades. </a:t>
            </a:r>
          </a:p>
          <a:p>
            <a:pPr eaLnBrk="1" hangingPunct="1">
              <a:defRPr/>
            </a:pPr>
            <a:r>
              <a:rPr lang="en-CA" dirty="0" smtClean="0"/>
              <a:t>She, as well as her husband and their friends, might be trapped in a mode of thinking about what mothers and fathers should do. If she’s the one who stays home with the children, won’t she just be reproducing and perpetuating these patterns? </a:t>
            </a:r>
          </a:p>
          <a:p>
            <a:pPr eaLnBrk="1" hangingPunct="1">
              <a:defRPr/>
            </a:pPr>
            <a:r>
              <a:rPr lang="en-CA" dirty="0" smtClean="0"/>
              <a:t>Maybe she and her husband will commit to dual and equal parenting. </a:t>
            </a:r>
          </a:p>
          <a:p>
            <a:pPr eaLnBrk="1" hangingPunct="1">
              <a:defRPr/>
            </a:pPr>
            <a:r>
              <a:rPr lang="en-CA" dirty="0" smtClean="0"/>
              <a:t>Together they’ll forge new patterns of relating that will erode the patriarchal patterns to which they’ve contributed. </a:t>
            </a:r>
          </a:p>
          <a:p>
            <a:pPr eaLnBrk="1" hangingPunct="1">
              <a:defRPr/>
            </a:pPr>
            <a:r>
              <a:rPr lang="en-CA" dirty="0" smtClean="0"/>
              <a:t>On the other hand, maybe her feminine values: love, trust, authenticity – so important to raising children – should be what pervades not only the home, but the workplace and the world as well. </a:t>
            </a:r>
          </a:p>
          <a:p>
            <a:pPr eaLnBrk="1" hangingPunct="1">
              <a:defRPr/>
            </a:pPr>
            <a:r>
              <a:rPr lang="en-CA" dirty="0" smtClean="0"/>
              <a:t>Time for the women’s way of managing to be valued and for Dads to stay at home.</a:t>
            </a:r>
            <a:endParaRPr lang="en-CA" dirty="0"/>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0086F858-E3C7-C845-A7B1-7EC777FCFB7E}" type="slidenum">
              <a:rPr lang="fr-FR" smtClean="0"/>
              <a:pPr>
                <a:defRPr/>
              </a:pPr>
              <a:t>34</a:t>
            </a:fld>
            <a:endParaRPr lang="fr-F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hangingPunct="1">
              <a:defRPr/>
            </a:pPr>
            <a:r>
              <a:rPr lang="fr-FR" sz="3600" dirty="0" smtClean="0"/>
              <a:t>A </a:t>
            </a:r>
            <a:r>
              <a:rPr lang="fr-FR" sz="3600" dirty="0" err="1" smtClean="0"/>
              <a:t>Socialist</a:t>
            </a:r>
            <a:r>
              <a:rPr lang="fr-FR" sz="3600" dirty="0" smtClean="0"/>
              <a:t> </a:t>
            </a:r>
            <a:r>
              <a:rPr lang="fr-FR" sz="3600" dirty="0" err="1" smtClean="0"/>
              <a:t>Feminist</a:t>
            </a:r>
            <a:r>
              <a:rPr lang="fr-FR" sz="3600" dirty="0" smtClean="0"/>
              <a:t> </a:t>
            </a:r>
            <a:r>
              <a:rPr lang="fr-FR" sz="3600" dirty="0" err="1" smtClean="0"/>
              <a:t>Analysis</a:t>
            </a:r>
            <a:r>
              <a:rPr lang="fr-FR" sz="3600" dirty="0" smtClean="0"/>
              <a:t> </a:t>
            </a:r>
            <a:endParaRPr lang="fr-FR" sz="3600" dirty="0"/>
          </a:p>
        </p:txBody>
      </p:sp>
      <p:sp>
        <p:nvSpPr>
          <p:cNvPr id="55298" name="Espace réservé du contenu 2"/>
          <p:cNvSpPr>
            <a:spLocks noGrp="1"/>
          </p:cNvSpPr>
          <p:nvPr>
            <p:ph idx="1"/>
          </p:nvPr>
        </p:nvSpPr>
        <p:spPr>
          <a:xfrm>
            <a:off x="1042988" y="1484313"/>
            <a:ext cx="7556500" cy="4754562"/>
          </a:xfrm>
        </p:spPr>
        <p:txBody>
          <a:bodyPr/>
          <a:lstStyle/>
          <a:p>
            <a:pPr eaLnBrk="1" hangingPunct="1"/>
            <a:r>
              <a:rPr lang="en-CA" sz="2000">
                <a:solidFill>
                  <a:srgbClr val="000000"/>
                </a:solidFill>
                <a:latin typeface="Gill Sans MT" charset="0"/>
              </a:rPr>
              <a:t>The situation she faces is not really a matter of ‘choice’, but of constraint.  Despite their equal years of education and employment, her husband earns more money than she, so it’s ‘reasonable’ for her to be the one to stay at home. Thanks to her study of standpoint theory, Sarah realizes that her situation reflects the gendered division of labour under patriarchy and capitalism. Her unpaid labour at home will support its continuation. </a:t>
            </a:r>
          </a:p>
          <a:p>
            <a:pPr eaLnBrk="1" hangingPunct="1"/>
            <a:r>
              <a:rPr lang="en-CA" sz="2000">
                <a:solidFill>
                  <a:srgbClr val="000000"/>
                </a:solidFill>
                <a:latin typeface="Gill Sans MT" charset="0"/>
              </a:rPr>
              <a:t>Beyond that Sarah notes that she and her husband as well educated, white middle class, heterosexuals with professional jobs can afford for her take some time out from work; but many others aren’t so privileged. </a:t>
            </a:r>
          </a:p>
          <a:p>
            <a:pPr eaLnBrk="1" hangingPunct="1"/>
            <a:r>
              <a:rPr lang="en-CA" sz="2000">
                <a:solidFill>
                  <a:srgbClr val="000000"/>
                </a:solidFill>
                <a:latin typeface="Gill Sans MT" charset="0"/>
              </a:rPr>
              <a:t>What’s needed they realize is not simply individual action, but a total reorganization of the modes of production and re-production in today’s society. </a:t>
            </a: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B9DFA796-C271-7841-824D-9D0B251A47E4}" type="slidenum">
              <a:rPr lang="fr-FR" smtClean="0"/>
              <a:pPr>
                <a:defRPr/>
              </a:pPr>
              <a:t>35</a:t>
            </a:fld>
            <a:endParaRPr lang="fr-F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eaLnBrk="1" hangingPunct="1">
              <a:defRPr/>
            </a:pPr>
            <a:r>
              <a:rPr lang="fr-FR" sz="3600" dirty="0" smtClean="0"/>
              <a:t>A Radical </a:t>
            </a:r>
            <a:r>
              <a:rPr lang="fr-FR" sz="3600" dirty="0" err="1" smtClean="0"/>
              <a:t>Feminist</a:t>
            </a:r>
            <a:r>
              <a:rPr lang="fr-FR" sz="3600" dirty="0" smtClean="0"/>
              <a:t> </a:t>
            </a:r>
            <a:r>
              <a:rPr lang="fr-FR" sz="3600" dirty="0" err="1" smtClean="0"/>
              <a:t>Analysis</a:t>
            </a:r>
            <a:r>
              <a:rPr lang="fr-FR" sz="3600" dirty="0" smtClean="0"/>
              <a:t/>
            </a:r>
            <a:br>
              <a:rPr lang="fr-FR" sz="3600" dirty="0" smtClean="0"/>
            </a:br>
            <a:endParaRPr lang="fr-FR" sz="3600" dirty="0"/>
          </a:p>
        </p:txBody>
      </p:sp>
      <p:sp>
        <p:nvSpPr>
          <p:cNvPr id="56322" name="Espace réservé du contenu 2"/>
          <p:cNvSpPr>
            <a:spLocks noGrp="1"/>
          </p:cNvSpPr>
          <p:nvPr>
            <p:ph idx="1"/>
          </p:nvPr>
        </p:nvSpPr>
        <p:spPr>
          <a:xfrm>
            <a:off x="1435100" y="1196975"/>
            <a:ext cx="7499350" cy="5051425"/>
          </a:xfrm>
        </p:spPr>
        <p:txBody>
          <a:bodyPr/>
          <a:lstStyle/>
          <a:p>
            <a:pPr eaLnBrk="1" hangingPunct="1"/>
            <a:r>
              <a:rPr lang="en-CA" sz="2000">
                <a:latin typeface="Gill Sans MT" charset="0"/>
              </a:rPr>
              <a:t>Thanks to her consciousness-raising group she’s gained a very different perspective. And now she’s full of questions. </a:t>
            </a:r>
          </a:p>
          <a:p>
            <a:pPr lvl="1" eaLnBrk="1" hangingPunct="1"/>
            <a:r>
              <a:rPr lang="en-CA" sz="2000">
                <a:latin typeface="Gill Sans MT" charset="0"/>
              </a:rPr>
              <a:t>Isn’t her ‘personal’ situation just one manifestation of the sex/gender system known as patriarchy? </a:t>
            </a:r>
          </a:p>
          <a:p>
            <a:pPr lvl="1" eaLnBrk="1" hangingPunct="1"/>
            <a:r>
              <a:rPr lang="en-CA" sz="2000">
                <a:latin typeface="Gill Sans MT" charset="0"/>
              </a:rPr>
              <a:t>Why is she the one to stay home? Why not Michael? </a:t>
            </a:r>
          </a:p>
          <a:p>
            <a:pPr lvl="1" eaLnBrk="1" hangingPunct="1"/>
            <a:r>
              <a:rPr lang="en-CA" sz="2000">
                <a:latin typeface="Gill Sans MT" charset="0"/>
              </a:rPr>
              <a:t>Does her biological capability to give birth make her naturally a better caretaker? </a:t>
            </a:r>
          </a:p>
          <a:p>
            <a:pPr lvl="1" eaLnBrk="1" hangingPunct="1"/>
            <a:r>
              <a:rPr lang="en-CA" sz="2000">
                <a:latin typeface="Gill Sans MT" charset="0"/>
              </a:rPr>
              <a:t>Or is her situation merely a reflection of male power? </a:t>
            </a:r>
          </a:p>
          <a:p>
            <a:pPr lvl="1" eaLnBrk="1" hangingPunct="1"/>
            <a:r>
              <a:rPr lang="en-CA" sz="2000">
                <a:latin typeface="Gill Sans MT" charset="0"/>
              </a:rPr>
              <a:t>She should get out of the competitive rat race into a more holistic, harmonious existence, join a women-centred organization, one expressing the emotional ways of being she is so comfortable with, maybe a legal services organization defending other women in need, and maybe bring her children to work ... </a:t>
            </a:r>
          </a:p>
          <a:p>
            <a:pPr lvl="1" eaLnBrk="1" hangingPunct="1"/>
            <a:r>
              <a:rPr lang="en-CA" sz="2000">
                <a:latin typeface="Gill Sans MT" charset="0"/>
              </a:rPr>
              <a:t>But, what about Michael?</a:t>
            </a: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9012BE66-5A43-2B48-A19C-7926DF77A42C}" type="slidenum">
              <a:rPr lang="fr-FR" smtClean="0"/>
              <a:pPr>
                <a:defRPr/>
              </a:pPr>
              <a:t>36</a:t>
            </a:fld>
            <a:endParaRPr lang="fr-F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913" y="260350"/>
            <a:ext cx="7499350" cy="1143000"/>
          </a:xfrm>
        </p:spPr>
        <p:txBody>
          <a:bodyPr>
            <a:noAutofit/>
          </a:bodyPr>
          <a:lstStyle/>
          <a:p>
            <a:pPr eaLnBrk="1" hangingPunct="1">
              <a:defRPr/>
            </a:pPr>
            <a:r>
              <a:rPr lang="fr-FR" sz="3600" dirty="0" smtClean="0"/>
              <a:t>A </a:t>
            </a:r>
            <a:r>
              <a:rPr lang="fr-FR" sz="3600" dirty="0" err="1" smtClean="0"/>
              <a:t>Poststructuralist</a:t>
            </a:r>
            <a:r>
              <a:rPr lang="fr-FR" sz="3600" dirty="0" smtClean="0"/>
              <a:t> / </a:t>
            </a:r>
            <a:r>
              <a:rPr lang="fr-FR" sz="3600" dirty="0" err="1" smtClean="0"/>
              <a:t>Postmodern</a:t>
            </a:r>
            <a:r>
              <a:rPr lang="fr-FR" sz="3600" dirty="0" smtClean="0"/>
              <a:t> </a:t>
            </a:r>
            <a:r>
              <a:rPr lang="fr-FR" sz="3600" dirty="0" err="1" smtClean="0"/>
              <a:t>Feminist</a:t>
            </a:r>
            <a:r>
              <a:rPr lang="fr-FR" sz="3600" dirty="0" smtClean="0"/>
              <a:t> </a:t>
            </a:r>
            <a:r>
              <a:rPr lang="fr-FR" sz="3600" dirty="0" err="1" smtClean="0"/>
              <a:t>Analysis</a:t>
            </a:r>
            <a:endParaRPr lang="fr-FR" sz="3600" dirty="0"/>
          </a:p>
        </p:txBody>
      </p:sp>
      <p:sp>
        <p:nvSpPr>
          <p:cNvPr id="3" name="Espace réservé du contenu 2"/>
          <p:cNvSpPr>
            <a:spLocks noGrp="1"/>
          </p:cNvSpPr>
          <p:nvPr>
            <p:ph idx="1"/>
          </p:nvPr>
        </p:nvSpPr>
        <p:spPr/>
        <p:txBody>
          <a:bodyPr>
            <a:normAutofit fontScale="92500"/>
          </a:bodyPr>
          <a:lstStyle/>
          <a:p>
            <a:pPr eaLnBrk="1" hangingPunct="1">
              <a:defRPr/>
            </a:pPr>
            <a:r>
              <a:rPr lang="en-CA" smtClean="0"/>
              <a:t>Sarah sits reading the newly arrived news magazine, the one featuring her in its cover story.</a:t>
            </a:r>
          </a:p>
          <a:p>
            <a:pPr eaLnBrk="1" hangingPunct="1">
              <a:defRPr/>
            </a:pPr>
            <a:r>
              <a:rPr lang="en-CA" smtClean="0"/>
              <a:t> She reflects ruefully on that encompassing identity – ‘stay at home Mum’ – soon to be hers, with considerable ambivalence.</a:t>
            </a:r>
          </a:p>
          <a:p>
            <a:pPr eaLnBrk="1" hangingPunct="1">
              <a:defRPr/>
            </a:pPr>
            <a:r>
              <a:rPr lang="en-CA" smtClean="0"/>
              <a:t> She finds her- self flooded with a sense of well being, knowing she’ll be seen by many as a ‘good parent’. </a:t>
            </a:r>
          </a:p>
          <a:p>
            <a:pPr eaLnBrk="1" hangingPunct="1">
              <a:defRPr/>
            </a:pPr>
            <a:r>
              <a:rPr lang="en-CA" smtClean="0"/>
              <a:t>But just as quickly, the moment passes, and she finds a tide of anger rising up. There are so many other ‘kinds of Mums’ she could be, to say nothing of the many other ‘kinds of persons’ she could be. </a:t>
            </a:r>
          </a:p>
          <a:p>
            <a:pPr eaLnBrk="1" hangingPunct="1">
              <a:defRPr/>
            </a:pPr>
            <a:r>
              <a:rPr lang="en-CA" smtClean="0"/>
              <a:t>How is it possible that the complexity of her life boils down to this one simple label? Why must it?</a:t>
            </a:r>
            <a:endParaRPr lang="en-CA"/>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6FA12DF9-1D48-AC40-968D-9003599C6217}" type="slidenum">
              <a:rPr lang="fr-FR" smtClean="0"/>
              <a:pPr>
                <a:defRPr/>
              </a:pPr>
              <a:t>37</a:t>
            </a:fld>
            <a:endParaRPr lang="fr-F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eaLnBrk="1" hangingPunct="1">
              <a:defRPr/>
            </a:pPr>
            <a:r>
              <a:rPr lang="fr-FR" sz="3600" dirty="0" smtClean="0"/>
              <a:t>Julia </a:t>
            </a:r>
            <a:r>
              <a:rPr lang="fr-FR" sz="3600" dirty="0" err="1" smtClean="0"/>
              <a:t>Peña</a:t>
            </a:r>
            <a:r>
              <a:rPr lang="fr-FR" sz="3600" dirty="0" smtClean="0"/>
              <a:t>: A Transnational/(Post)colonial </a:t>
            </a:r>
            <a:r>
              <a:rPr lang="fr-FR" sz="3600" dirty="0" err="1" smtClean="0"/>
              <a:t>Feminist</a:t>
            </a:r>
            <a:r>
              <a:rPr lang="fr-FR" sz="3600" dirty="0" smtClean="0"/>
              <a:t> </a:t>
            </a:r>
            <a:br>
              <a:rPr lang="fr-FR" sz="3600" dirty="0" smtClean="0"/>
            </a:br>
            <a:endParaRPr lang="fr-FR" sz="3600" dirty="0"/>
          </a:p>
        </p:txBody>
      </p:sp>
      <p:sp>
        <p:nvSpPr>
          <p:cNvPr id="58370" name="Espace réservé du contenu 2"/>
          <p:cNvSpPr>
            <a:spLocks noGrp="1"/>
          </p:cNvSpPr>
          <p:nvPr>
            <p:ph idx="1"/>
          </p:nvPr>
        </p:nvSpPr>
        <p:spPr/>
        <p:txBody>
          <a:bodyPr/>
          <a:lstStyle/>
          <a:p>
            <a:pPr eaLnBrk="1" hangingPunct="1"/>
            <a:r>
              <a:rPr lang="en-CA">
                <a:solidFill>
                  <a:srgbClr val="000000"/>
                </a:solidFill>
                <a:latin typeface="Gill Sans MT" charset="0"/>
              </a:rPr>
              <a:t>Her nanny Julia Peña has just learned she’s pregnant with twins and she’s really worried about how she’ll cope. </a:t>
            </a:r>
            <a:endParaRPr lang="en-CA">
              <a:latin typeface="Gill Sans MT" charset="0"/>
            </a:endParaRPr>
          </a:p>
          <a:p>
            <a:pPr eaLnBrk="1" hangingPunct="1"/>
            <a:r>
              <a:rPr lang="en-CA">
                <a:latin typeface="Gill Sans MT" charset="0"/>
              </a:rPr>
              <a:t>If Sarah decided to stay home with this new baby, what does that imply for Julia? Will she be fired? </a:t>
            </a:r>
          </a:p>
          <a:p>
            <a:pPr eaLnBrk="1" hangingPunct="1"/>
            <a:r>
              <a:rPr lang="en-CA">
                <a:latin typeface="Gill Sans MT" charset="0"/>
              </a:rPr>
              <a:t>Will Sarah ask her to stay on working, but ask her to take a cut in pay because of the family’s reduced income? </a:t>
            </a:r>
          </a:p>
        </p:txBody>
      </p:sp>
      <p:sp>
        <p:nvSpPr>
          <p:cNvPr id="4" name="Espace réservé de la date 3"/>
          <p:cNvSpPr>
            <a:spLocks noGrp="1"/>
          </p:cNvSpPr>
          <p:nvPr>
            <p:ph type="dt" sz="quarter" idx="10"/>
          </p:nvPr>
        </p:nvSpPr>
        <p:spPr/>
        <p:txBody>
          <a:bodyPr/>
          <a:lstStyle/>
          <a:p>
            <a:pPr>
              <a:defRPr/>
            </a:pPr>
            <a:fld id="{1125DAB0-9500-B246-ADE3-7FF43EE154C9}" type="datetime1">
              <a:rPr lang="fr-FR" smtClean="0"/>
              <a:pPr>
                <a:defRPr/>
              </a:pPr>
              <a:t>15/10/15</a:t>
            </a:fld>
            <a:endParaRPr lang="fr-FR"/>
          </a:p>
        </p:txBody>
      </p:sp>
      <p:sp>
        <p:nvSpPr>
          <p:cNvPr id="5" name="Espace réservé du pied de page 4"/>
          <p:cNvSpPr>
            <a:spLocks noGrp="1"/>
          </p:cNvSpPr>
          <p:nvPr>
            <p:ph type="ftr" sz="quarter" idx="11"/>
          </p:nvPr>
        </p:nvSpPr>
        <p:spPr/>
        <p:txBody>
          <a:bodyPr/>
          <a:lstStyle/>
          <a:p>
            <a:pPr>
              <a:defRPr/>
            </a:pPr>
            <a:r>
              <a:rPr lang="fr-FR" smtClean="0"/>
              <a:t>annie.cornet@ulg.ac.be</a:t>
            </a:r>
            <a:endParaRPr lang="fr-FR"/>
          </a:p>
        </p:txBody>
      </p:sp>
      <p:sp>
        <p:nvSpPr>
          <p:cNvPr id="6" name="Espace réservé du numéro de diapositive 5"/>
          <p:cNvSpPr>
            <a:spLocks noGrp="1"/>
          </p:cNvSpPr>
          <p:nvPr>
            <p:ph type="sldNum" sz="quarter" idx="12"/>
          </p:nvPr>
        </p:nvSpPr>
        <p:spPr/>
        <p:txBody>
          <a:bodyPr/>
          <a:lstStyle/>
          <a:p>
            <a:pPr>
              <a:defRPr/>
            </a:pPr>
            <a:fld id="{D0B52C17-1190-564F-B058-EDC098B2FA43}" type="slidenum">
              <a:rPr lang="fr-FR" smtClean="0"/>
              <a:pPr>
                <a:defRPr/>
              </a:pPr>
              <a:t>38</a:t>
            </a:fld>
            <a:endParaRPr lang="fr-F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Espace réservé du contenu 4" descr="chat.gif"/>
          <p:cNvPicPr>
            <a:picLocks noGrp="1" noChangeAspect="1"/>
          </p:cNvPicPr>
          <p:nvPr>
            <p:ph idx="1"/>
          </p:nvPr>
        </p:nvPicPr>
        <p:blipFill>
          <a:blip r:embed="rId2">
            <a:extLst>
              <a:ext uri="{28A0092B-C50C-407E-A947-70E740481C1C}">
                <a14:useLocalDpi xmlns:a14="http://schemas.microsoft.com/office/drawing/2010/main" val="0"/>
              </a:ext>
            </a:extLst>
          </a:blip>
          <a:srcRect l="-38542" r="-38542"/>
          <a:stretch>
            <a:fillRect/>
          </a:stretch>
        </p:blipFill>
        <p:spPr>
          <a:xfrm>
            <a:off x="1295400" y="1981200"/>
            <a:ext cx="7010400" cy="4114800"/>
          </a:xfrm>
        </p:spPr>
      </p:pic>
      <p:sp>
        <p:nvSpPr>
          <p:cNvPr id="59394" name="Espace réservé du pied de page 3"/>
          <p:cNvSpPr>
            <a:spLocks noGrp="1"/>
          </p:cNvSpPr>
          <p:nvPr>
            <p:ph type="ftr" sz="quarter" idx="11"/>
          </p:nvPr>
        </p:nvSpPr>
        <p:spPr bwMode="auto">
          <a:xfrm>
            <a:off x="3581400" y="63055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r>
              <a:rPr lang="fr-FR" sz="1400">
                <a:latin typeface="Times New Roman" charset="0"/>
              </a:rPr>
              <a:t>annie.cornet@ulg.ac.be</a:t>
            </a:r>
          </a:p>
        </p:txBody>
      </p:sp>
      <p:sp>
        <p:nvSpPr>
          <p:cNvPr id="2" name="Titre 1"/>
          <p:cNvSpPr>
            <a:spLocks noGrp="1"/>
          </p:cNvSpPr>
          <p:nvPr>
            <p:ph type="title"/>
          </p:nvPr>
        </p:nvSpPr>
        <p:spPr/>
        <p:txBody>
          <a:bodyPr/>
          <a:lstStyle/>
          <a:p>
            <a:pPr>
              <a:defRPr/>
            </a:pPr>
            <a:endParaRPr lang="fr-FR"/>
          </a:p>
        </p:txBody>
      </p:sp>
      <p:sp>
        <p:nvSpPr>
          <p:cNvPr id="3" name="Espace réservé du numéro de diapositive 2"/>
          <p:cNvSpPr>
            <a:spLocks noGrp="1"/>
          </p:cNvSpPr>
          <p:nvPr>
            <p:ph type="sldNum" sz="quarter" idx="12"/>
          </p:nvPr>
        </p:nvSpPr>
        <p:spPr/>
        <p:txBody>
          <a:bodyPr/>
          <a:lstStyle/>
          <a:p>
            <a:pPr>
              <a:defRPr/>
            </a:pPr>
            <a:fld id="{D2563B06-7C6E-AF4B-860D-E8B8C4BA55F5}" type="slidenum">
              <a:rPr lang="fr-FR" altLang="ja-JP" smtClean="0"/>
              <a:pPr>
                <a:defRPr/>
              </a:pPr>
              <a:t>39</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1116013" y="304800"/>
            <a:ext cx="7113587" cy="1143000"/>
          </a:xfrm>
        </p:spPr>
        <p:txBody>
          <a:bodyPr/>
          <a:lstStyle/>
          <a:p>
            <a:pPr eaLnBrk="1" fontAlgn="auto" hangingPunct="1">
              <a:spcAft>
                <a:spcPts val="0"/>
              </a:spcAft>
              <a:defRPr/>
            </a:pPr>
            <a:r>
              <a:rPr lang="fr-FR" b="1" dirty="0" smtClean="0">
                <a:solidFill>
                  <a:srgbClr val="A5DBE5"/>
                </a:solidFill>
              </a:rPr>
              <a:t>Sexe et genre</a:t>
            </a:r>
          </a:p>
        </p:txBody>
      </p:sp>
      <p:sp>
        <p:nvSpPr>
          <p:cNvPr id="22530" name="Espace réservé du contenu 2"/>
          <p:cNvSpPr>
            <a:spLocks noGrp="1"/>
          </p:cNvSpPr>
          <p:nvPr>
            <p:ph idx="1"/>
          </p:nvPr>
        </p:nvSpPr>
        <p:spPr>
          <a:xfrm>
            <a:off x="457200" y="1447800"/>
            <a:ext cx="8229600" cy="4525963"/>
          </a:xfrm>
        </p:spPr>
        <p:txBody>
          <a:bodyPr/>
          <a:lstStyle/>
          <a:p>
            <a:pPr lvl="1" algn="just" eaLnBrk="1" hangingPunct="1"/>
            <a:r>
              <a:rPr lang="fr-FR" b="1" dirty="0">
                <a:latin typeface="Arial" charset="0"/>
              </a:rPr>
              <a:t>Sexe</a:t>
            </a:r>
            <a:r>
              <a:rPr lang="fr-FR" dirty="0">
                <a:latin typeface="Arial" charset="0"/>
              </a:rPr>
              <a:t> : « différences biologiques entre les hommes et les femmes » </a:t>
            </a:r>
            <a:r>
              <a:rPr lang="fr-FR" dirty="0" smtClean="0">
                <a:latin typeface="Arial" charset="0"/>
              </a:rPr>
              <a:t>- analyse différenciée selon les sexes </a:t>
            </a:r>
            <a:endParaRPr lang="fr-FR" dirty="0">
              <a:latin typeface="Arial" charset="0"/>
            </a:endParaRPr>
          </a:p>
          <a:p>
            <a:pPr lvl="2" algn="just" eaLnBrk="1" hangingPunct="1"/>
            <a:r>
              <a:rPr lang="fr-FR" dirty="0">
                <a:latin typeface="Arial" charset="0"/>
                <a:sym typeface="Wingdings" charset="0"/>
              </a:rPr>
              <a:t> </a:t>
            </a:r>
            <a:r>
              <a:rPr lang="fr-FR" i="1" dirty="0">
                <a:solidFill>
                  <a:srgbClr val="FF0000"/>
                </a:solidFill>
                <a:latin typeface="Arial" charset="0"/>
                <a:sym typeface="Wingdings" charset="0"/>
              </a:rPr>
              <a:t>universelles et </a:t>
            </a:r>
            <a:r>
              <a:rPr lang="fr-FR" i="1" dirty="0" smtClean="0">
                <a:solidFill>
                  <a:srgbClr val="FF0000"/>
                </a:solidFill>
                <a:latin typeface="Arial" charset="0"/>
                <a:sym typeface="Wingdings" charset="0"/>
              </a:rPr>
              <a:t>intemporelles</a:t>
            </a:r>
            <a:endParaRPr lang="fr-FR" i="1" dirty="0">
              <a:solidFill>
                <a:srgbClr val="FF0000"/>
              </a:solidFill>
              <a:latin typeface="Arial" charset="0"/>
              <a:sym typeface="Wingdings" charset="0"/>
            </a:endParaRPr>
          </a:p>
          <a:p>
            <a:pPr lvl="1" algn="just" eaLnBrk="1" hangingPunct="1"/>
            <a:r>
              <a:rPr lang="fr-FR" b="1" dirty="0">
                <a:latin typeface="Arial" charset="0"/>
                <a:sym typeface="Wingdings" charset="0"/>
              </a:rPr>
              <a:t>Genre</a:t>
            </a:r>
            <a:r>
              <a:rPr lang="fr-FR" dirty="0">
                <a:latin typeface="Arial" charset="0"/>
                <a:sym typeface="Wingdings" charset="0"/>
              </a:rPr>
              <a:t> : </a:t>
            </a:r>
            <a:r>
              <a:rPr lang="fr-FR" dirty="0" smtClean="0">
                <a:latin typeface="Arial" charset="0"/>
                <a:sym typeface="Wingdings" charset="0"/>
              </a:rPr>
              <a:t>analyse intégrée selon le genre (</a:t>
            </a:r>
            <a:r>
              <a:rPr lang="fr-FR" dirty="0" err="1" smtClean="0">
                <a:latin typeface="Arial" charset="0"/>
                <a:sym typeface="Wingdings" charset="0"/>
              </a:rPr>
              <a:t>gender</a:t>
            </a:r>
            <a:r>
              <a:rPr lang="fr-FR" dirty="0" smtClean="0">
                <a:latin typeface="Arial" charset="0"/>
                <a:sym typeface="Wingdings" charset="0"/>
              </a:rPr>
              <a:t> </a:t>
            </a:r>
            <a:r>
              <a:rPr lang="fr-FR" dirty="0" err="1" smtClean="0">
                <a:latin typeface="Arial" charset="0"/>
                <a:sym typeface="Wingdings" charset="0"/>
              </a:rPr>
              <a:t>analysis</a:t>
            </a:r>
            <a:r>
              <a:rPr lang="fr-FR" dirty="0" smtClean="0">
                <a:latin typeface="Arial" charset="0"/>
                <a:sym typeface="Wingdings" charset="0"/>
              </a:rPr>
              <a:t>)</a:t>
            </a:r>
            <a:endParaRPr lang="fr-FR" dirty="0">
              <a:latin typeface="Arial" charset="0"/>
              <a:sym typeface="Wingdings" charset="0"/>
            </a:endParaRPr>
          </a:p>
          <a:p>
            <a:pPr lvl="2" algn="just" eaLnBrk="1" hangingPunct="1"/>
            <a:r>
              <a:rPr lang="fr-FR" dirty="0">
                <a:latin typeface="Arial" charset="0"/>
                <a:sym typeface="Wingdings" charset="0"/>
              </a:rPr>
              <a:t>constructions sociales et culturelles autour des différences biologiques </a:t>
            </a:r>
          </a:p>
          <a:p>
            <a:pPr lvl="2" algn="just" eaLnBrk="1" hangingPunct="1"/>
            <a:r>
              <a:rPr lang="fr-FR" dirty="0">
                <a:latin typeface="Arial" charset="0"/>
                <a:sym typeface="Wingdings" charset="0"/>
              </a:rPr>
              <a:t>des femmes </a:t>
            </a:r>
            <a:r>
              <a:rPr lang="fr-FR" u="sng" dirty="0">
                <a:latin typeface="Arial" charset="0"/>
                <a:sym typeface="Wingdings" charset="0"/>
              </a:rPr>
              <a:t>et des hommes </a:t>
            </a:r>
          </a:p>
          <a:p>
            <a:pPr lvl="2" algn="just" eaLnBrk="1" hangingPunct="1"/>
            <a:r>
              <a:rPr lang="fr-FR" dirty="0">
                <a:latin typeface="Arial" charset="0"/>
                <a:sym typeface="Wingdings" charset="0"/>
              </a:rPr>
              <a:t>qui influencent la représentation des femmes et des hommes (compétences, rôles sociaux, etc.)</a:t>
            </a:r>
          </a:p>
          <a:p>
            <a:pPr lvl="2" algn="just" eaLnBrk="1" hangingPunct="1"/>
            <a:r>
              <a:rPr lang="fr-FR" dirty="0">
                <a:latin typeface="Arial" charset="0"/>
                <a:sym typeface="Wingdings" charset="0"/>
              </a:rPr>
              <a:t> </a:t>
            </a:r>
            <a:r>
              <a:rPr lang="fr-FR" i="1" dirty="0">
                <a:solidFill>
                  <a:srgbClr val="FF0000"/>
                </a:solidFill>
                <a:latin typeface="Arial" charset="0"/>
                <a:sym typeface="Wingdings" charset="0"/>
              </a:rPr>
              <a:t>contextuelles et temporelles</a:t>
            </a:r>
            <a:endParaRPr lang="fr-FR" i="1" dirty="0">
              <a:solidFill>
                <a:srgbClr val="FF0000"/>
              </a:solidFill>
              <a:latin typeface="Arial" charset="0"/>
            </a:endParaRPr>
          </a:p>
        </p:txBody>
      </p:sp>
      <p:sp>
        <p:nvSpPr>
          <p:cNvPr id="2" name="Espace réservé du pied de page 1"/>
          <p:cNvSpPr>
            <a:spLocks noGrp="1"/>
          </p:cNvSpPr>
          <p:nvPr>
            <p:ph type="ftr" sz="quarter" idx="11"/>
          </p:nvPr>
        </p:nvSpPr>
        <p:spPr/>
        <p:txBody>
          <a:bodyPr/>
          <a:lstStyle/>
          <a:p>
            <a:pPr>
              <a:defRPr/>
            </a:pPr>
            <a:r>
              <a:rPr lang="fr-FR" altLang="ja-JP"/>
              <a:t>annie.cornet@ulg.ac.be</a:t>
            </a:r>
          </a:p>
        </p:txBody>
      </p:sp>
      <p:sp>
        <p:nvSpPr>
          <p:cNvPr id="3" name="Espace réservé du numéro de diapositive 2"/>
          <p:cNvSpPr>
            <a:spLocks noGrp="1"/>
          </p:cNvSpPr>
          <p:nvPr>
            <p:ph type="sldNum" sz="quarter" idx="12"/>
          </p:nvPr>
        </p:nvSpPr>
        <p:spPr/>
        <p:txBody>
          <a:bodyPr/>
          <a:lstStyle/>
          <a:p>
            <a:pPr>
              <a:defRPr/>
            </a:pPr>
            <a:fld id="{54166981-968C-BA4F-A665-3FCB776D4334}" type="slidenum">
              <a:rPr lang="fr-FR" altLang="ja-JP" smtClean="0"/>
              <a:pPr>
                <a:defRPr/>
              </a:pPr>
              <a:t>4</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3581400" y="6305550"/>
            <a:ext cx="2133600" cy="476250"/>
          </a:xfrm>
        </p:spPr>
        <p:txBody>
          <a:bodyPr/>
          <a:lstStyle/>
          <a:p>
            <a:pPr algn="r">
              <a:defRPr/>
            </a:pPr>
            <a:r>
              <a:rPr lang="fr-FR" altLang="ja-JP"/>
              <a:t>annie.cornet@ulg.ac.be</a:t>
            </a:r>
          </a:p>
        </p:txBody>
      </p:sp>
      <p:sp>
        <p:nvSpPr>
          <p:cNvPr id="5" name="Espace réservé du numéro de diapositive 4"/>
          <p:cNvSpPr>
            <a:spLocks noGrp="1"/>
          </p:cNvSpPr>
          <p:nvPr>
            <p:ph type="sldNum" sz="quarter" idx="12"/>
          </p:nvPr>
        </p:nvSpPr>
        <p:spPr>
          <a:xfrm>
            <a:off x="5715000" y="6305550"/>
            <a:ext cx="2895600" cy="476250"/>
          </a:xfrm>
        </p:spPr>
        <p:txBody>
          <a:bodyPr/>
          <a:lstStyle/>
          <a:p>
            <a:pPr algn="l">
              <a:defRPr/>
            </a:pPr>
            <a:fld id="{E1FE58C6-C3BF-0642-8831-499BF39FB7BA}" type="slidenum">
              <a:rPr lang="fr-FR" altLang="ja-JP"/>
              <a:pPr algn="l">
                <a:defRPr/>
              </a:pPr>
              <a:t>40</a:t>
            </a:fld>
            <a:endParaRPr lang="fr-FR" altLang="ja-JP"/>
          </a:p>
        </p:txBody>
      </p:sp>
      <p:sp>
        <p:nvSpPr>
          <p:cNvPr id="69634" name="Rectangle 2"/>
          <p:cNvSpPr>
            <a:spLocks noGrp="1" noChangeArrowheads="1"/>
          </p:cNvSpPr>
          <p:nvPr>
            <p:ph type="title"/>
          </p:nvPr>
        </p:nvSpPr>
        <p:spPr/>
        <p:txBody>
          <a:bodyPr/>
          <a:lstStyle/>
          <a:p>
            <a:pPr eaLnBrk="1" fontAlgn="auto" hangingPunct="1">
              <a:spcAft>
                <a:spcPts val="0"/>
              </a:spcAft>
              <a:defRPr/>
            </a:pPr>
            <a:r>
              <a:rPr lang="fr-FR" smtClean="0">
                <a:solidFill>
                  <a:schemeClr val="tx2">
                    <a:satMod val="130000"/>
                  </a:schemeClr>
                </a:solidFill>
                <a:ea typeface="+mj-ea"/>
                <a:cs typeface="+mj-cs"/>
              </a:rPr>
              <a:t>Sources</a:t>
            </a:r>
          </a:p>
        </p:txBody>
      </p:sp>
      <p:sp>
        <p:nvSpPr>
          <p:cNvPr id="60420" name="Rectangle 3"/>
          <p:cNvSpPr>
            <a:spLocks noGrp="1" noChangeArrowheads="1"/>
          </p:cNvSpPr>
          <p:nvPr>
            <p:ph type="body" idx="1"/>
          </p:nvPr>
        </p:nvSpPr>
        <p:spPr>
          <a:xfrm>
            <a:off x="1258888" y="1600200"/>
            <a:ext cx="7199312" cy="4495800"/>
          </a:xfrm>
        </p:spPr>
        <p:txBody>
          <a:bodyPr/>
          <a:lstStyle/>
          <a:p>
            <a:pPr eaLnBrk="1" hangingPunct="1"/>
            <a:r>
              <a:rPr lang="fr-FR" sz="2000">
                <a:latin typeface="Arial" charset="0"/>
                <a:ea typeface="Osaka" charset="0"/>
                <a:cs typeface="Osaka" charset="0"/>
              </a:rPr>
              <a:t>Femmes et hommes en Wallonie, Portrait statistique 2005, IWEPS-CWEFH / réédition prévue pour septembre 2008.</a:t>
            </a:r>
          </a:p>
          <a:p>
            <a:pPr eaLnBrk="1" hangingPunct="1"/>
            <a:r>
              <a:rPr lang="fr-FR" sz="2000">
                <a:latin typeface="Arial" charset="0"/>
                <a:ea typeface="Osaka" charset="0"/>
                <a:cs typeface="Osaka" charset="0"/>
              </a:rPr>
              <a:t>Femmes et hommes en Belgique, Portrait statistique 2007, Institut pour l</a:t>
            </a:r>
            <a:r>
              <a:rPr lang="fr-FR" sz="2000">
                <a:latin typeface="Times" charset="0"/>
                <a:ea typeface="Osaka" charset="0"/>
                <a:cs typeface="Osaka" charset="0"/>
              </a:rPr>
              <a:t>’é</a:t>
            </a:r>
            <a:r>
              <a:rPr lang="fr-FR" sz="2000">
                <a:latin typeface="Arial" charset="0"/>
                <a:ea typeface="Osaka" charset="0"/>
                <a:cs typeface="Osaka" charset="0"/>
              </a:rPr>
              <a:t>galité des femmes et des hommes.</a:t>
            </a:r>
          </a:p>
          <a:p>
            <a:pPr eaLnBrk="1" hangingPunct="1"/>
            <a:r>
              <a:rPr lang="fr-FR" sz="2000">
                <a:latin typeface="Arial" charset="0"/>
                <a:ea typeface="Osaka" charset="0"/>
                <a:cs typeface="Osaka" charset="0"/>
              </a:rPr>
              <a:t>CORNET A., LAUFER J. , BELGHITI S. (Eds.) (2008), Genre et GRH, Les défis de l</a:t>
            </a:r>
            <a:r>
              <a:rPr lang="fr-FR" sz="2000">
                <a:latin typeface="Times" charset="0"/>
                <a:ea typeface="Osaka" charset="0"/>
                <a:cs typeface="Osaka" charset="0"/>
              </a:rPr>
              <a:t>’é</a:t>
            </a:r>
            <a:r>
              <a:rPr lang="fr-FR" sz="2000">
                <a:latin typeface="Arial" charset="0"/>
                <a:ea typeface="Osaka" charset="0"/>
                <a:cs typeface="Osaka" charset="0"/>
              </a:rPr>
              <a:t>galité hommes-femmes, ouvrage collectif, Paris, Vuibert.</a:t>
            </a:r>
          </a:p>
          <a:p>
            <a:pPr eaLnBrk="1" hangingPunct="1"/>
            <a:r>
              <a:rPr lang="fr-FR" sz="2000">
                <a:latin typeface="Arial" charset="0"/>
                <a:ea typeface="Osaka" charset="0"/>
                <a:cs typeface="Osaka" charset="0"/>
              </a:rPr>
              <a:t>CORNET A., WARLAND P. (2008), GRH et gestion de la diversité, Paris, Dunod, coll. Topo.</a:t>
            </a:r>
          </a:p>
          <a:p>
            <a:pPr eaLnBrk="1" hangingPunct="1"/>
            <a:r>
              <a:rPr lang="fr-FR" sz="2000">
                <a:latin typeface="Arial" charset="0"/>
                <a:ea typeface="Osaka" charset="0"/>
                <a:cs typeface="Osaka" charset="0"/>
              </a:rPr>
              <a:t>Groupe Genre et Diversité AGRH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a:xfrm>
            <a:off x="1042988" y="304800"/>
            <a:ext cx="7186612" cy="1143000"/>
          </a:xfrm>
        </p:spPr>
        <p:txBody>
          <a:bodyPr/>
          <a:lstStyle/>
          <a:p>
            <a:pPr algn="ctr" eaLnBrk="1" fontAlgn="auto" hangingPunct="1">
              <a:spcAft>
                <a:spcPts val="0"/>
              </a:spcAft>
              <a:defRPr/>
            </a:pPr>
            <a:r>
              <a:rPr lang="fr-FR" b="1" dirty="0" smtClean="0">
                <a:solidFill>
                  <a:srgbClr val="A5DBE5"/>
                </a:solidFill>
                <a:latin typeface="Book Antiqua" charset="0"/>
                <a:cs typeface="+mj-cs"/>
              </a:rPr>
              <a:t>Analyse qui mobilise le genre ..</a:t>
            </a:r>
          </a:p>
        </p:txBody>
      </p:sp>
      <p:sp>
        <p:nvSpPr>
          <p:cNvPr id="23554" name="Espace réservé du contenu 2"/>
          <p:cNvSpPr>
            <a:spLocks noGrp="1"/>
          </p:cNvSpPr>
          <p:nvPr>
            <p:ph idx="1"/>
          </p:nvPr>
        </p:nvSpPr>
        <p:spPr>
          <a:xfrm>
            <a:off x="468313" y="1557338"/>
            <a:ext cx="8229600" cy="4525962"/>
          </a:xfrm>
        </p:spPr>
        <p:txBody>
          <a:bodyPr/>
          <a:lstStyle/>
          <a:p>
            <a:pPr lvl="1" algn="just" eaLnBrk="1" hangingPunct="1"/>
            <a:r>
              <a:rPr lang="fr-FR" sz="2000">
                <a:latin typeface="Arial" charset="0"/>
              </a:rPr>
              <a:t>Stéréotypes féminins et masculins : compétences, aptitudes, force physique, comportements émotionnels, etc..</a:t>
            </a:r>
          </a:p>
          <a:p>
            <a:pPr lvl="1" algn="just" eaLnBrk="1" hangingPunct="1"/>
            <a:r>
              <a:rPr lang="fr-FR" sz="2000">
                <a:latin typeface="Arial" charset="0"/>
                <a:sym typeface="Wingdings" charset="0"/>
              </a:rPr>
              <a:t>Rôles sexués : images et représentations des rôles et sphères d</a:t>
            </a:r>
            <a:r>
              <a:rPr lang="ja-JP" altLang="fr-FR" sz="2000">
                <a:latin typeface="Arial" charset="0"/>
                <a:sym typeface="Wingdings" charset="0"/>
              </a:rPr>
              <a:t>’</a:t>
            </a:r>
            <a:r>
              <a:rPr lang="fr-FR" altLang="ja-JP" sz="2000">
                <a:latin typeface="Arial" charset="0"/>
                <a:sym typeface="Wingdings" charset="0"/>
              </a:rPr>
              <a:t>activités perçus comme « normaux » et « naturels » pour l</a:t>
            </a:r>
            <a:r>
              <a:rPr lang="fr-FR" sz="2000">
                <a:latin typeface="Arial" charset="0"/>
                <a:sym typeface="Wingdings" charset="0"/>
              </a:rPr>
              <a:t>’</a:t>
            </a:r>
            <a:r>
              <a:rPr lang="fr-FR" altLang="ja-JP" sz="2000">
                <a:latin typeface="Arial" charset="0"/>
                <a:sym typeface="Wingdings" charset="0"/>
              </a:rPr>
              <a:t>un et l</a:t>
            </a:r>
            <a:r>
              <a:rPr lang="fr-FR" sz="2000">
                <a:latin typeface="Arial" charset="0"/>
                <a:sym typeface="Wingdings" charset="0"/>
              </a:rPr>
              <a:t>’</a:t>
            </a:r>
            <a:r>
              <a:rPr lang="fr-FR" altLang="ja-JP" sz="2000">
                <a:latin typeface="Arial" charset="0"/>
                <a:sym typeface="Wingdings" charset="0"/>
              </a:rPr>
              <a:t>autre sexe.</a:t>
            </a:r>
          </a:p>
          <a:p>
            <a:pPr lvl="1" algn="just" eaLnBrk="1" hangingPunct="1"/>
            <a:r>
              <a:rPr lang="fr-FR" sz="2000">
                <a:latin typeface="Arial" charset="0"/>
                <a:sym typeface="Wingdings" charset="0"/>
              </a:rPr>
              <a:t>Influence de ces représentations sur la position de l’un et l’autre sexe dans la société</a:t>
            </a:r>
          </a:p>
          <a:p>
            <a:pPr lvl="2" algn="just" eaLnBrk="1" hangingPunct="1"/>
            <a:r>
              <a:rPr lang="fr-FR" sz="2000">
                <a:latin typeface="Arial" charset="0"/>
                <a:sym typeface="Wingdings" charset="0"/>
              </a:rPr>
              <a:t>Inégalités des femmes et des hommes : d</a:t>
            </a:r>
            <a:r>
              <a:rPr lang="ja-JP" altLang="fr-FR" sz="2000">
                <a:latin typeface="Arial" charset="0"/>
                <a:sym typeface="Wingdings" charset="0"/>
              </a:rPr>
              <a:t>’</a:t>
            </a:r>
            <a:r>
              <a:rPr lang="fr-FR" altLang="ja-JP" sz="2000">
                <a:latin typeface="Arial" charset="0"/>
                <a:sym typeface="Wingdings" charset="0"/>
              </a:rPr>
              <a:t>accès aux ressources,  au pouvoir.</a:t>
            </a:r>
          </a:p>
          <a:p>
            <a:pPr lvl="2" algn="just" eaLnBrk="1" hangingPunct="1"/>
            <a:r>
              <a:rPr lang="fr-FR" sz="2000">
                <a:latin typeface="Arial" charset="0"/>
                <a:sym typeface="Wingdings" charset="0"/>
              </a:rPr>
              <a:t>Ségrégation / séparation</a:t>
            </a:r>
          </a:p>
          <a:p>
            <a:pPr lvl="2" algn="just" eaLnBrk="1" hangingPunct="1"/>
            <a:r>
              <a:rPr lang="fr-FR" sz="2000">
                <a:latin typeface="Arial" charset="0"/>
                <a:sym typeface="Wingdings" charset="0"/>
              </a:rPr>
              <a:t>Hiérarchisation (échelle de valeurs) </a:t>
            </a:r>
          </a:p>
        </p:txBody>
      </p:sp>
      <p:cxnSp>
        <p:nvCxnSpPr>
          <p:cNvPr id="5" name="Connecteur droit avec flèche 4"/>
          <p:cNvCxnSpPr/>
          <p:nvPr/>
        </p:nvCxnSpPr>
        <p:spPr>
          <a:xfrm rot="5400000">
            <a:off x="-1066006" y="4037806"/>
            <a:ext cx="3657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 name="Espace réservé du pied de page 1"/>
          <p:cNvSpPr>
            <a:spLocks noGrp="1"/>
          </p:cNvSpPr>
          <p:nvPr>
            <p:ph type="ftr" sz="quarter" idx="11"/>
          </p:nvPr>
        </p:nvSpPr>
        <p:spPr/>
        <p:txBody>
          <a:bodyPr/>
          <a:lstStyle/>
          <a:p>
            <a:pPr>
              <a:defRPr/>
            </a:pPr>
            <a:r>
              <a:rPr lang="fr-FR" altLang="ja-JP"/>
              <a:t>annie.cornet@ulg.ac.be</a:t>
            </a:r>
          </a:p>
        </p:txBody>
      </p:sp>
      <p:sp>
        <p:nvSpPr>
          <p:cNvPr id="3" name="Espace réservé du numéro de diapositive 2"/>
          <p:cNvSpPr>
            <a:spLocks noGrp="1"/>
          </p:cNvSpPr>
          <p:nvPr>
            <p:ph type="sldNum" sz="quarter" idx="12"/>
          </p:nvPr>
        </p:nvSpPr>
        <p:spPr/>
        <p:txBody>
          <a:bodyPr/>
          <a:lstStyle/>
          <a:p>
            <a:pPr>
              <a:defRPr/>
            </a:pPr>
            <a:fld id="{64E4E8FD-11DF-6D47-8297-9B69A4633521}" type="slidenum">
              <a:rPr lang="fr-FR" altLang="ja-JP" smtClean="0"/>
              <a:pPr>
                <a:defRPr/>
              </a:pPr>
              <a:t>5</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8888" y="274638"/>
            <a:ext cx="7675562" cy="1143000"/>
          </a:xfrm>
        </p:spPr>
        <p:txBody>
          <a:bodyPr/>
          <a:lstStyle/>
          <a:p>
            <a:pPr eaLnBrk="1" fontAlgn="auto" hangingPunct="1">
              <a:spcAft>
                <a:spcPts val="0"/>
              </a:spcAft>
              <a:defRPr/>
            </a:pPr>
            <a:r>
              <a:rPr lang="fr-FR" dirty="0" smtClean="0">
                <a:solidFill>
                  <a:schemeClr val="tx2">
                    <a:satMod val="130000"/>
                  </a:schemeClr>
                </a:solidFill>
                <a:ea typeface="+mj-ea"/>
                <a:cs typeface="+mj-cs"/>
              </a:rPr>
              <a:t>Position des femmes sur le marché du travail – des progrès</a:t>
            </a:r>
            <a:endParaRPr lang="fr-FR" dirty="0">
              <a:solidFill>
                <a:schemeClr val="tx2">
                  <a:satMod val="130000"/>
                </a:schemeClr>
              </a:solidFill>
              <a:ea typeface="+mj-ea"/>
              <a:cs typeface="+mj-cs"/>
            </a:endParaRPr>
          </a:p>
        </p:txBody>
      </p:sp>
      <p:sp>
        <p:nvSpPr>
          <p:cNvPr id="18434" name="Espace réservé du contenu 2"/>
          <p:cNvSpPr>
            <a:spLocks noGrp="1"/>
          </p:cNvSpPr>
          <p:nvPr>
            <p:ph idx="1"/>
          </p:nvPr>
        </p:nvSpPr>
        <p:spPr>
          <a:xfrm>
            <a:off x="1403350" y="1700213"/>
            <a:ext cx="7499350" cy="4573587"/>
          </a:xfrm>
        </p:spPr>
        <p:txBody>
          <a:bodyPr/>
          <a:lstStyle/>
          <a:p>
            <a:pPr eaLnBrk="1" hangingPunct="1">
              <a:lnSpc>
                <a:spcPct val="80000"/>
              </a:lnSpc>
            </a:pPr>
            <a:r>
              <a:rPr lang="fr-FR" sz="2000">
                <a:latin typeface="Arial" charset="0"/>
              </a:rPr>
              <a:t>Hausse du niveau de diplômes des femmes</a:t>
            </a:r>
          </a:p>
          <a:p>
            <a:pPr eaLnBrk="1" hangingPunct="1">
              <a:lnSpc>
                <a:spcPct val="80000"/>
              </a:lnSpc>
            </a:pPr>
            <a:r>
              <a:rPr lang="fr-FR" sz="2000">
                <a:latin typeface="Arial" charset="0"/>
              </a:rPr>
              <a:t>Moins de décrochage scolaire chez les filles</a:t>
            </a:r>
          </a:p>
          <a:p>
            <a:pPr eaLnBrk="1" hangingPunct="1">
              <a:lnSpc>
                <a:spcPct val="80000"/>
              </a:lnSpc>
            </a:pPr>
            <a:r>
              <a:rPr lang="fr-FR" sz="2000">
                <a:latin typeface="Arial" charset="0"/>
              </a:rPr>
              <a:t>Plus de mixité et augmentation importante des femmes dans certaines filières (médecine, droit, etc.)</a:t>
            </a:r>
          </a:p>
          <a:p>
            <a:pPr eaLnBrk="1" hangingPunct="1">
              <a:lnSpc>
                <a:spcPct val="80000"/>
              </a:lnSpc>
            </a:pPr>
            <a:r>
              <a:rPr lang="fr-FR" sz="2000">
                <a:latin typeface="Arial" charset="0"/>
              </a:rPr>
              <a:t>Taux d’activité/ d’emploi des femmes augmente</a:t>
            </a:r>
          </a:p>
          <a:p>
            <a:pPr eaLnBrk="1" hangingPunct="1">
              <a:lnSpc>
                <a:spcPct val="80000"/>
              </a:lnSpc>
            </a:pPr>
            <a:r>
              <a:rPr lang="fr-FR" sz="2000">
                <a:latin typeface="Arial" charset="0"/>
              </a:rPr>
              <a:t>Moins de retrait du marché du travail si enfants</a:t>
            </a:r>
          </a:p>
          <a:p>
            <a:pPr eaLnBrk="1" hangingPunct="1">
              <a:lnSpc>
                <a:spcPct val="80000"/>
              </a:lnSpc>
            </a:pPr>
            <a:r>
              <a:rPr lang="fr-FR" sz="2000">
                <a:latin typeface="Arial" charset="0"/>
              </a:rPr>
              <a:t>Moins d’écart entre chômage des femmes et des hommes</a:t>
            </a:r>
          </a:p>
          <a:p>
            <a:pPr eaLnBrk="1" hangingPunct="1">
              <a:lnSpc>
                <a:spcPct val="80000"/>
              </a:lnSpc>
            </a:pPr>
            <a:r>
              <a:rPr lang="fr-FR" sz="2000">
                <a:latin typeface="Arial" charset="0"/>
              </a:rPr>
              <a:t>Plus de femmes à des postes de management (management intermédiaire)</a:t>
            </a:r>
          </a:p>
          <a:p>
            <a:pPr eaLnBrk="1" hangingPunct="1">
              <a:lnSpc>
                <a:spcPct val="80000"/>
              </a:lnSpc>
            </a:pPr>
            <a:r>
              <a:rPr lang="fr-FR" sz="2000">
                <a:latin typeface="Arial" charset="0"/>
              </a:rPr>
              <a:t>Plus de femmes entrepreneures </a:t>
            </a:r>
          </a:p>
          <a:p>
            <a:pPr eaLnBrk="1" hangingPunct="1">
              <a:lnSpc>
                <a:spcPct val="80000"/>
              </a:lnSpc>
            </a:pPr>
            <a:r>
              <a:rPr lang="fr-FR" sz="2000">
                <a:latin typeface="Arial" charset="0"/>
              </a:rPr>
              <a:t>Plus grande égalité salariale / revenus plus élevés (indépendance économique)</a:t>
            </a:r>
          </a:p>
          <a:p>
            <a:pPr eaLnBrk="1" hangingPunct="1">
              <a:lnSpc>
                <a:spcPct val="80000"/>
              </a:lnSpc>
            </a:pPr>
            <a:r>
              <a:rPr lang="fr-FR" sz="2000">
                <a:latin typeface="Arial" charset="0"/>
              </a:rPr>
              <a:t>Plus d’implication des pères dans les tâches familiales et parentales</a:t>
            </a:r>
          </a:p>
        </p:txBody>
      </p:sp>
      <p:sp>
        <p:nvSpPr>
          <p:cNvPr id="4" name="Espace réservé du pied de page 3"/>
          <p:cNvSpPr>
            <a:spLocks noGrp="1"/>
          </p:cNvSpPr>
          <p:nvPr>
            <p:ph type="ftr" sz="quarter" idx="11"/>
          </p:nvPr>
        </p:nvSpPr>
        <p:spPr/>
        <p:txBody>
          <a:bodyPr/>
          <a:lstStyle/>
          <a:p>
            <a:pPr>
              <a:defRPr/>
            </a:pPr>
            <a:r>
              <a:rPr lang="fr-FR" altLang="ja-JP"/>
              <a:t>annie.cornet@ulg.ac.be</a:t>
            </a:r>
          </a:p>
        </p:txBody>
      </p:sp>
      <p:sp>
        <p:nvSpPr>
          <p:cNvPr id="5" name="Espace réservé du numéro de diapositive 4"/>
          <p:cNvSpPr>
            <a:spLocks noGrp="1"/>
          </p:cNvSpPr>
          <p:nvPr>
            <p:ph type="sldNum" sz="quarter" idx="12"/>
          </p:nvPr>
        </p:nvSpPr>
        <p:spPr/>
        <p:txBody>
          <a:bodyPr/>
          <a:lstStyle/>
          <a:p>
            <a:pPr>
              <a:defRPr/>
            </a:pPr>
            <a:fld id="{379AB511-F96D-704D-A4DA-B4CA7A97B5B9}" type="slidenum">
              <a:rPr lang="fr-FR" altLang="ja-JP"/>
              <a:pPr>
                <a:defRPr/>
              </a:pPr>
              <a:t>6</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Espace réservé du pied de page 1"/>
          <p:cNvSpPr>
            <a:spLocks noGrp="1"/>
          </p:cNvSpPr>
          <p:nvPr>
            <p:ph type="ftr" sz="quarter" idx="11"/>
          </p:nvPr>
        </p:nvSpPr>
        <p:spPr bwMode="auto">
          <a:xfrm>
            <a:off x="3581400" y="63055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r>
              <a:rPr lang="fr-FR" sz="1400">
                <a:latin typeface="Times New Roman" charset="0"/>
              </a:rPr>
              <a:t>annie.cornet@ulg.ac.be</a:t>
            </a:r>
          </a:p>
        </p:txBody>
      </p:sp>
      <p:pic>
        <p:nvPicPr>
          <p:cNvPr id="21506" name="Picture 4" descr="1773258199-la-parite-ca-n-est-pas-pour-dema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81000"/>
            <a:ext cx="6858000" cy="528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pPr>
              <a:defRPr/>
            </a:pPr>
            <a:fld id="{47432FE4-C1A6-144A-AC46-BF4873952699}" type="slidenum">
              <a:rPr lang="fr-FR" altLang="ja-JP" smtClean="0"/>
              <a:pPr>
                <a:defRPr/>
              </a:pPr>
              <a:t>7</a:t>
            </a:fld>
            <a:endParaRPr lang="fr-FR" altLang="ja-JP"/>
          </a:p>
        </p:txBody>
      </p:sp>
    </p:spTree>
    <p:extLst>
      <p:ext uri="{BB962C8B-B14F-4D97-AF65-F5344CB8AC3E}">
        <p14:creationId xmlns:p14="http://schemas.microsoft.com/office/powerpoint/2010/main" val="277660881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r>
              <a:rPr lang="fr-FR" dirty="0" smtClean="0">
                <a:solidFill>
                  <a:schemeClr val="tx2">
                    <a:satMod val="130000"/>
                  </a:schemeClr>
                </a:solidFill>
                <a:ea typeface="+mj-ea"/>
                <a:cs typeface="+mj-cs"/>
              </a:rPr>
              <a:t>MAIS ….</a:t>
            </a:r>
            <a:endParaRPr lang="fr-FR" dirty="0">
              <a:solidFill>
                <a:schemeClr val="tx2">
                  <a:satMod val="130000"/>
                </a:schemeClr>
              </a:solidFill>
              <a:ea typeface="+mj-ea"/>
              <a:cs typeface="+mj-cs"/>
            </a:endParaRPr>
          </a:p>
        </p:txBody>
      </p:sp>
      <p:sp>
        <p:nvSpPr>
          <p:cNvPr id="3" name="Espace réservé du contenu 2"/>
          <p:cNvSpPr>
            <a:spLocks noGrp="1"/>
          </p:cNvSpPr>
          <p:nvPr>
            <p:ph idx="1"/>
          </p:nvPr>
        </p:nvSpPr>
        <p:spPr/>
        <p:txBody>
          <a:bodyPr>
            <a:normAutofit/>
          </a:bodyPr>
          <a:lstStyle/>
          <a:p>
            <a:pPr marL="365760" indent="-283464" eaLnBrk="1" fontAlgn="auto" hangingPunct="1">
              <a:spcAft>
                <a:spcPts val="0"/>
              </a:spcAft>
              <a:buFont typeface="Wingdings 2"/>
              <a:buChar char=""/>
              <a:defRPr/>
            </a:pPr>
            <a:r>
              <a:rPr lang="fr-FR" sz="2000" dirty="0" smtClean="0">
                <a:ea typeface="+mn-ea"/>
                <a:cs typeface="+mn-cs"/>
              </a:rPr>
              <a:t>Choix scolaires restent sexués avec sous-représentation des femmes dans métiers techniques</a:t>
            </a:r>
          </a:p>
          <a:p>
            <a:pPr marL="365760" indent="-283464" eaLnBrk="1" fontAlgn="auto" hangingPunct="1">
              <a:spcAft>
                <a:spcPts val="0"/>
              </a:spcAft>
              <a:buFont typeface="Wingdings 2"/>
              <a:buChar char=""/>
              <a:defRPr/>
            </a:pPr>
            <a:r>
              <a:rPr lang="fr-FR" sz="2000" dirty="0" smtClean="0">
                <a:ea typeface="+mn-ea"/>
                <a:cs typeface="+mn-cs"/>
              </a:rPr>
              <a:t>Ségrégation horizontale du marché du travail (paroi de verre)</a:t>
            </a:r>
          </a:p>
          <a:p>
            <a:pPr marL="365760" indent="-283464" eaLnBrk="1" fontAlgn="auto" hangingPunct="1">
              <a:spcAft>
                <a:spcPts val="0"/>
              </a:spcAft>
              <a:buFont typeface="Wingdings 2"/>
              <a:buChar char=""/>
              <a:defRPr/>
            </a:pPr>
            <a:r>
              <a:rPr lang="fr-FR" sz="2000" dirty="0" smtClean="0">
                <a:ea typeface="+mn-ea"/>
                <a:cs typeface="+mn-cs"/>
              </a:rPr>
              <a:t>Travail à temps partiel : une réalité féminine maj.</a:t>
            </a:r>
          </a:p>
          <a:p>
            <a:pPr marL="365760" indent="-283464" eaLnBrk="1" fontAlgn="auto" hangingPunct="1">
              <a:spcAft>
                <a:spcPts val="0"/>
              </a:spcAft>
              <a:buFont typeface="Wingdings 2"/>
              <a:buChar char=""/>
              <a:defRPr/>
            </a:pPr>
            <a:r>
              <a:rPr lang="fr-FR" sz="2000" dirty="0" smtClean="0">
                <a:ea typeface="+mn-ea"/>
                <a:cs typeface="+mn-cs"/>
              </a:rPr>
              <a:t>Blocage dans les promotions (plancher collant)</a:t>
            </a:r>
          </a:p>
          <a:p>
            <a:pPr marL="365760" indent="-283464" eaLnBrk="1" fontAlgn="auto" hangingPunct="1">
              <a:spcAft>
                <a:spcPts val="0"/>
              </a:spcAft>
              <a:buFont typeface="Wingdings 2"/>
              <a:buChar char=""/>
              <a:defRPr/>
            </a:pPr>
            <a:r>
              <a:rPr lang="fr-FR" sz="2000" dirty="0" smtClean="0">
                <a:ea typeface="+mn-ea"/>
                <a:cs typeface="+mn-cs"/>
              </a:rPr>
              <a:t>Egalité mais pas équité salariale (étude </a:t>
            </a:r>
            <a:r>
              <a:rPr lang="fr-FR" sz="2000" dirty="0" err="1" smtClean="0">
                <a:ea typeface="+mn-ea"/>
                <a:cs typeface="+mn-cs"/>
              </a:rPr>
              <a:t>Silvera</a:t>
            </a:r>
            <a:r>
              <a:rPr lang="fr-FR" sz="2000" dirty="0" smtClean="0">
                <a:ea typeface="+mn-ea"/>
                <a:cs typeface="+mn-cs"/>
              </a:rPr>
              <a:t>/ </a:t>
            </a:r>
            <a:r>
              <a:rPr lang="fr-FR" sz="2000" dirty="0" err="1" smtClean="0">
                <a:ea typeface="+mn-ea"/>
                <a:cs typeface="+mn-cs"/>
              </a:rPr>
              <a:t>Lemière</a:t>
            </a:r>
            <a:r>
              <a:rPr lang="fr-FR" sz="2000" dirty="0" smtClean="0">
                <a:ea typeface="+mn-ea"/>
                <a:cs typeface="+mn-cs"/>
              </a:rPr>
              <a:t> – La </a:t>
            </a:r>
            <a:r>
              <a:rPr lang="fr-FR" sz="2000" dirty="0" err="1" smtClean="0">
                <a:ea typeface="+mn-ea"/>
                <a:cs typeface="+mn-cs"/>
              </a:rPr>
              <a:t>Halde</a:t>
            </a:r>
            <a:r>
              <a:rPr lang="fr-FR" sz="2000" dirty="0" smtClean="0">
                <a:ea typeface="+mn-ea"/>
                <a:cs typeface="+mn-cs"/>
              </a:rPr>
              <a:t>)</a:t>
            </a:r>
          </a:p>
          <a:p>
            <a:pPr marL="365760" indent="-283464" eaLnBrk="1" fontAlgn="auto" hangingPunct="1">
              <a:spcAft>
                <a:spcPts val="0"/>
              </a:spcAft>
              <a:buFont typeface="Wingdings 2"/>
              <a:buChar char=""/>
              <a:defRPr/>
            </a:pPr>
            <a:r>
              <a:rPr lang="fr-FR" sz="2000" dirty="0" smtClean="0">
                <a:ea typeface="+mn-ea"/>
                <a:cs typeface="+mn-cs"/>
              </a:rPr>
              <a:t>Peu de femmes au top management (CEO / CA) – Plafond de verre</a:t>
            </a:r>
          </a:p>
          <a:p>
            <a:pPr marL="365760" indent="-283464" eaLnBrk="1" fontAlgn="auto" hangingPunct="1">
              <a:spcAft>
                <a:spcPts val="0"/>
              </a:spcAft>
              <a:buFont typeface="Wingdings 2"/>
              <a:buChar char=""/>
              <a:defRPr/>
            </a:pPr>
            <a:r>
              <a:rPr lang="fr-FR" sz="2000" dirty="0" smtClean="0">
                <a:ea typeface="+mn-ea"/>
                <a:cs typeface="+mn-cs"/>
              </a:rPr>
              <a:t>Inégale répartition des tâches familiales et parentales</a:t>
            </a:r>
          </a:p>
          <a:p>
            <a:pPr marL="365760" indent="-283464" eaLnBrk="1" fontAlgn="auto" hangingPunct="1">
              <a:spcAft>
                <a:spcPts val="0"/>
              </a:spcAft>
              <a:buFont typeface="Wingdings 2"/>
              <a:buChar char=""/>
              <a:defRPr/>
            </a:pPr>
            <a:r>
              <a:rPr lang="fr-FR" sz="2000" dirty="0" smtClean="0">
                <a:ea typeface="+mn-ea"/>
                <a:cs typeface="+mn-cs"/>
              </a:rPr>
              <a:t>Individualisation des droits</a:t>
            </a:r>
          </a:p>
          <a:p>
            <a:pPr marL="365760" indent="-283464" eaLnBrk="1" fontAlgn="auto" hangingPunct="1">
              <a:spcAft>
                <a:spcPts val="0"/>
              </a:spcAft>
              <a:buFont typeface="Wingdings 2"/>
              <a:buChar char=""/>
              <a:defRPr/>
            </a:pPr>
            <a:r>
              <a:rPr lang="fr-FR" sz="2000" dirty="0" smtClean="0">
                <a:ea typeface="+mn-ea"/>
                <a:cs typeface="+mn-cs"/>
              </a:rPr>
              <a:t>Pauvreté des femmes (</a:t>
            </a:r>
            <a:r>
              <a:rPr lang="fr-FR" sz="2000" dirty="0" err="1" smtClean="0">
                <a:ea typeface="+mn-ea"/>
                <a:cs typeface="+mn-cs"/>
              </a:rPr>
              <a:t>mono-parentales</a:t>
            </a:r>
            <a:r>
              <a:rPr lang="fr-FR" sz="2000" dirty="0" smtClean="0">
                <a:ea typeface="+mn-ea"/>
                <a:cs typeface="+mn-cs"/>
              </a:rPr>
              <a:t> / femmes pensionnées)</a:t>
            </a:r>
          </a:p>
          <a:p>
            <a:pPr marL="365760" indent="-283464" eaLnBrk="1" fontAlgn="auto" hangingPunct="1">
              <a:spcAft>
                <a:spcPts val="0"/>
              </a:spcAft>
              <a:buFont typeface="Wingdings 2"/>
              <a:buChar char=""/>
              <a:defRPr/>
            </a:pPr>
            <a:endParaRPr lang="fr-FR" sz="2000" dirty="0">
              <a:ea typeface="+mn-ea"/>
              <a:cs typeface="+mn-cs"/>
            </a:endParaRPr>
          </a:p>
        </p:txBody>
      </p:sp>
      <p:sp>
        <p:nvSpPr>
          <p:cNvPr id="4" name="Espace réservé du pied de page 3"/>
          <p:cNvSpPr>
            <a:spLocks noGrp="1"/>
          </p:cNvSpPr>
          <p:nvPr>
            <p:ph type="ftr" sz="quarter" idx="11"/>
          </p:nvPr>
        </p:nvSpPr>
        <p:spPr/>
        <p:txBody>
          <a:bodyPr/>
          <a:lstStyle/>
          <a:p>
            <a:pPr>
              <a:defRPr/>
            </a:pPr>
            <a:r>
              <a:rPr lang="fr-FR" altLang="ja-JP"/>
              <a:t>annie.cornet@ulg.ac.be</a:t>
            </a:r>
          </a:p>
        </p:txBody>
      </p:sp>
      <p:sp>
        <p:nvSpPr>
          <p:cNvPr id="5" name="Espace réservé du numéro de diapositive 4"/>
          <p:cNvSpPr>
            <a:spLocks noGrp="1"/>
          </p:cNvSpPr>
          <p:nvPr>
            <p:ph type="sldNum" sz="quarter" idx="12"/>
          </p:nvPr>
        </p:nvSpPr>
        <p:spPr/>
        <p:txBody>
          <a:bodyPr/>
          <a:lstStyle/>
          <a:p>
            <a:pPr>
              <a:defRPr/>
            </a:pPr>
            <a:fld id="{4C9AF149-75FA-DC43-ADD2-9C124B1D2B5D}" type="slidenum">
              <a:rPr lang="fr-FR" altLang="ja-JP"/>
              <a:pPr>
                <a:defRPr/>
              </a:pPr>
              <a:t>8</a:t>
            </a:fld>
            <a:endParaRPr lang="fr-FR" altLang="ja-JP"/>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403350" y="304800"/>
            <a:ext cx="6826250" cy="731838"/>
          </a:xfrm>
        </p:spPr>
        <p:txBody>
          <a:bodyPr/>
          <a:lstStyle/>
          <a:p>
            <a:pPr eaLnBrk="1" fontAlgn="auto" hangingPunct="1">
              <a:lnSpc>
                <a:spcPct val="90000"/>
              </a:lnSpc>
              <a:spcAft>
                <a:spcPts val="0"/>
              </a:spcAft>
              <a:defRPr/>
            </a:pPr>
            <a:r>
              <a:rPr lang="fr-BE" dirty="0" smtClean="0">
                <a:solidFill>
                  <a:schemeClr val="tx2">
                    <a:satMod val="130000"/>
                  </a:schemeClr>
                </a:solidFill>
                <a:latin typeface="Century Schoolbook" charset="0"/>
              </a:rPr>
              <a:t>Agir … pourquoi ? </a:t>
            </a:r>
            <a:endParaRPr lang="fr-BE" dirty="0">
              <a:solidFill>
                <a:schemeClr val="tx2">
                  <a:satMod val="130000"/>
                </a:schemeClr>
              </a:solidFill>
              <a:latin typeface="Century Schoolbook" charset="0"/>
            </a:endParaRPr>
          </a:p>
        </p:txBody>
      </p:sp>
      <p:sp>
        <p:nvSpPr>
          <p:cNvPr id="41986" name="Espace réservé du pied de page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FR" sz="1200">
                <a:solidFill>
                  <a:schemeClr val="tx2"/>
                </a:solidFill>
                <a:latin typeface="Arial" charset="0"/>
              </a:rPr>
              <a:t>annie.cornet@ulg.ac.be</a:t>
            </a:r>
          </a:p>
        </p:txBody>
      </p:sp>
      <p:sp>
        <p:nvSpPr>
          <p:cNvPr id="19460" name="Oval 3"/>
          <p:cNvSpPr>
            <a:spLocks noChangeArrowheads="1"/>
          </p:cNvSpPr>
          <p:nvPr/>
        </p:nvSpPr>
        <p:spPr bwMode="auto">
          <a:xfrm rot="19535609">
            <a:off x="206375" y="1558925"/>
            <a:ext cx="4264025" cy="2052638"/>
          </a:xfrm>
          <a:prstGeom prst="ellipse">
            <a:avLst/>
          </a:prstGeom>
          <a:solidFill>
            <a:schemeClr val="accent5">
              <a:lumMod val="20000"/>
              <a:lumOff val="80000"/>
            </a:schemeClr>
          </a:solidFill>
          <a:ln w="9525">
            <a:solidFill>
              <a:srgbClr val="000000"/>
            </a:solidFill>
            <a:round/>
            <a:headEnd/>
            <a:tailEnd/>
          </a:ln>
        </p:spPr>
        <p:txBody>
          <a:bodyPr/>
          <a:lstStyle/>
          <a:p>
            <a:pPr>
              <a:defRPr/>
            </a:pPr>
            <a:endParaRPr lang="en-GB">
              <a:ea typeface="+mn-ea"/>
              <a:cs typeface="+mn-cs"/>
            </a:endParaRPr>
          </a:p>
        </p:txBody>
      </p:sp>
      <p:sp>
        <p:nvSpPr>
          <p:cNvPr id="41988" name="Text Box 5"/>
          <p:cNvSpPr txBox="1">
            <a:spLocks noChangeArrowheads="1"/>
          </p:cNvSpPr>
          <p:nvPr/>
        </p:nvSpPr>
        <p:spPr bwMode="auto">
          <a:xfrm>
            <a:off x="228600" y="5060950"/>
            <a:ext cx="2514600" cy="11112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FR" sz="1800" b="1">
                <a:latin typeface="Times New Roman" charset="0"/>
              </a:rPr>
              <a:t>LOGIQUES ECONOMIQUES = business case </a:t>
            </a:r>
            <a:endParaRPr lang="fr-FR" sz="1800" baseline="30000">
              <a:latin typeface="Times" charset="0"/>
            </a:endParaRPr>
          </a:p>
        </p:txBody>
      </p:sp>
      <p:sp>
        <p:nvSpPr>
          <p:cNvPr id="19462" name="Oval 7"/>
          <p:cNvSpPr>
            <a:spLocks noChangeArrowheads="1"/>
          </p:cNvSpPr>
          <p:nvPr/>
        </p:nvSpPr>
        <p:spPr bwMode="auto">
          <a:xfrm rot="-2064391">
            <a:off x="4584700" y="2562225"/>
            <a:ext cx="4191000" cy="2133600"/>
          </a:xfrm>
          <a:prstGeom prst="ellipse">
            <a:avLst/>
          </a:prstGeom>
          <a:solidFill>
            <a:schemeClr val="accent5">
              <a:lumMod val="20000"/>
              <a:lumOff val="80000"/>
            </a:schemeClr>
          </a:solidFill>
          <a:ln w="9525">
            <a:solidFill>
              <a:srgbClr val="000000"/>
            </a:solidFill>
            <a:round/>
            <a:headEnd/>
            <a:tailEnd/>
          </a:ln>
        </p:spPr>
        <p:txBody>
          <a:bodyPr/>
          <a:lstStyle/>
          <a:p>
            <a:pPr>
              <a:defRPr/>
            </a:pPr>
            <a:endParaRPr lang="en-GB">
              <a:ea typeface="+mn-ea"/>
              <a:cs typeface="+mn-cs"/>
            </a:endParaRPr>
          </a:p>
        </p:txBody>
      </p:sp>
      <p:sp>
        <p:nvSpPr>
          <p:cNvPr id="41990" name="Text Box 8"/>
          <p:cNvSpPr txBox="1">
            <a:spLocks noChangeArrowheads="1"/>
          </p:cNvSpPr>
          <p:nvPr/>
        </p:nvSpPr>
        <p:spPr bwMode="auto">
          <a:xfrm>
            <a:off x="2743200" y="1600200"/>
            <a:ext cx="1298575" cy="685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BE" sz="1800">
                <a:solidFill>
                  <a:srgbClr val="244583"/>
                </a:solidFill>
                <a:latin typeface="Arial" charset="0"/>
                <a:cs typeface="Arial" charset="0"/>
              </a:rPr>
              <a:t>Efficacité = missions</a:t>
            </a:r>
            <a:endParaRPr lang="fr-FR" sz="1800" baseline="30000">
              <a:solidFill>
                <a:srgbClr val="244583"/>
              </a:solidFill>
              <a:latin typeface="Arial" charset="0"/>
              <a:cs typeface="Arial" charset="0"/>
            </a:endParaRPr>
          </a:p>
        </p:txBody>
      </p:sp>
      <p:sp>
        <p:nvSpPr>
          <p:cNvPr id="41991" name="Text Box 9"/>
          <p:cNvSpPr txBox="1">
            <a:spLocks noChangeArrowheads="1"/>
          </p:cNvSpPr>
          <p:nvPr/>
        </p:nvSpPr>
        <p:spPr bwMode="auto">
          <a:xfrm>
            <a:off x="762000" y="2514600"/>
            <a:ext cx="1828800" cy="990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BE" sz="1800">
                <a:solidFill>
                  <a:srgbClr val="244583"/>
                </a:solidFill>
                <a:latin typeface="Arial" charset="0"/>
                <a:cs typeface="Arial" charset="0"/>
              </a:rPr>
              <a:t>Efficience = optimisation des ressources</a:t>
            </a:r>
            <a:endParaRPr lang="fr-FR" sz="1800" baseline="30000">
              <a:solidFill>
                <a:srgbClr val="244583"/>
              </a:solidFill>
              <a:latin typeface="Arial" charset="0"/>
              <a:cs typeface="Arial" charset="0"/>
            </a:endParaRPr>
          </a:p>
        </p:txBody>
      </p:sp>
      <p:sp>
        <p:nvSpPr>
          <p:cNvPr id="41992" name="Text Box 11"/>
          <p:cNvSpPr txBox="1">
            <a:spLocks noChangeArrowheads="1"/>
          </p:cNvSpPr>
          <p:nvPr/>
        </p:nvSpPr>
        <p:spPr bwMode="auto">
          <a:xfrm>
            <a:off x="5715000" y="5284788"/>
            <a:ext cx="2895600" cy="8112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fr-BE" sz="1800" b="1">
                <a:latin typeface="Times New Roman" charset="0"/>
              </a:rPr>
              <a:t>LOGIQUES SOCIALES = RSE</a:t>
            </a:r>
            <a:endParaRPr lang="fr-FR" sz="1800" baseline="30000">
              <a:latin typeface="Times" charset="0"/>
            </a:endParaRPr>
          </a:p>
        </p:txBody>
      </p:sp>
      <p:sp>
        <p:nvSpPr>
          <p:cNvPr id="29706" name="Oval 12"/>
          <p:cNvSpPr>
            <a:spLocks noChangeArrowheads="1"/>
          </p:cNvSpPr>
          <p:nvPr/>
        </p:nvSpPr>
        <p:spPr bwMode="auto">
          <a:xfrm>
            <a:off x="4572000" y="1219200"/>
            <a:ext cx="2590800" cy="947738"/>
          </a:xfrm>
          <a:prstGeom prst="ellipse">
            <a:avLst/>
          </a:prstGeom>
          <a:solidFill>
            <a:schemeClr val="tx2">
              <a:lumMod val="20000"/>
              <a:lumOff val="80000"/>
            </a:schemeClr>
          </a:solidFill>
          <a:ln w="12700">
            <a:solidFill>
              <a:schemeClr val="tx1"/>
            </a:solidFill>
            <a:round/>
            <a:headEnd type="none" w="sm" len="sm"/>
            <a:tailEnd type="none" w="sm" len="sm"/>
          </a:ln>
        </p:spPr>
        <p:txBody>
          <a:bodyPr wrap="none" anchor="ctr"/>
          <a:lstStyle/>
          <a:p>
            <a:pPr algn="ctr">
              <a:defRPr/>
            </a:pPr>
            <a:r>
              <a:rPr lang="fr-BE" sz="1800">
                <a:solidFill>
                  <a:srgbClr val="675A00"/>
                </a:solidFill>
                <a:cs typeface="Arial" charset="0"/>
              </a:rPr>
              <a:t>Contigence: reflet de la </a:t>
            </a:r>
          </a:p>
          <a:p>
            <a:pPr algn="ctr">
              <a:defRPr/>
            </a:pPr>
            <a:r>
              <a:rPr lang="fr-BE" sz="1800">
                <a:solidFill>
                  <a:srgbClr val="675A00"/>
                </a:solidFill>
                <a:cs typeface="Arial" charset="0"/>
              </a:rPr>
              <a:t>population locale</a:t>
            </a:r>
            <a:endParaRPr lang="fr-FR" sz="1800">
              <a:solidFill>
                <a:srgbClr val="675A00"/>
              </a:solidFill>
              <a:cs typeface="Arial" charset="0"/>
            </a:endParaRPr>
          </a:p>
        </p:txBody>
      </p:sp>
      <p:sp>
        <p:nvSpPr>
          <p:cNvPr id="29707" name="Oval 13"/>
          <p:cNvSpPr>
            <a:spLocks noChangeArrowheads="1"/>
          </p:cNvSpPr>
          <p:nvPr/>
        </p:nvSpPr>
        <p:spPr bwMode="auto">
          <a:xfrm>
            <a:off x="1752600" y="3962400"/>
            <a:ext cx="2592388" cy="863600"/>
          </a:xfrm>
          <a:prstGeom prst="ellipse">
            <a:avLst/>
          </a:prstGeom>
          <a:solidFill>
            <a:schemeClr val="accent3">
              <a:lumMod val="20000"/>
              <a:lumOff val="80000"/>
            </a:schemeClr>
          </a:solidFill>
          <a:ln w="12700">
            <a:solidFill>
              <a:schemeClr val="tx1"/>
            </a:solidFill>
            <a:round/>
            <a:headEnd type="none" w="sm" len="sm"/>
            <a:tailEnd type="none" w="sm" len="sm"/>
          </a:ln>
        </p:spPr>
        <p:txBody>
          <a:bodyPr wrap="none" anchor="ctr"/>
          <a:lstStyle/>
          <a:p>
            <a:pPr algn="ctr">
              <a:defRPr/>
            </a:pPr>
            <a:endParaRPr lang="fr-FR" b="1">
              <a:solidFill>
                <a:srgbClr val="675A00"/>
              </a:solidFill>
              <a:latin typeface="Garamond" charset="0"/>
            </a:endParaRPr>
          </a:p>
          <a:p>
            <a:pPr algn="ctr">
              <a:defRPr/>
            </a:pPr>
            <a:endParaRPr lang="fr-FR">
              <a:solidFill>
                <a:srgbClr val="675A00"/>
              </a:solidFill>
              <a:latin typeface="Garamond" charset="0"/>
            </a:endParaRPr>
          </a:p>
        </p:txBody>
      </p:sp>
      <p:sp>
        <p:nvSpPr>
          <p:cNvPr id="41995" name="Text Box 14"/>
          <p:cNvSpPr txBox="1">
            <a:spLocks noChangeArrowheads="1"/>
          </p:cNvSpPr>
          <p:nvPr/>
        </p:nvSpPr>
        <p:spPr bwMode="auto">
          <a:xfrm>
            <a:off x="5257800" y="3886200"/>
            <a:ext cx="1871663" cy="647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BE" sz="1800">
                <a:solidFill>
                  <a:srgbClr val="862110"/>
                </a:solidFill>
                <a:latin typeface="Arial" charset="0"/>
                <a:cs typeface="Arial" charset="0"/>
              </a:rPr>
              <a:t>Lutte contre les discriminations</a:t>
            </a:r>
            <a:endParaRPr lang="fr-FR" sz="1800" baseline="30000">
              <a:solidFill>
                <a:srgbClr val="862110"/>
              </a:solidFill>
              <a:latin typeface="Arial" charset="0"/>
              <a:cs typeface="Arial" charset="0"/>
            </a:endParaRPr>
          </a:p>
        </p:txBody>
      </p:sp>
      <p:sp>
        <p:nvSpPr>
          <p:cNvPr id="41996" name="Rectangle 16"/>
          <p:cNvSpPr>
            <a:spLocks noChangeArrowheads="1"/>
          </p:cNvSpPr>
          <p:nvPr/>
        </p:nvSpPr>
        <p:spPr bwMode="auto">
          <a:xfrm>
            <a:off x="2133600" y="4191000"/>
            <a:ext cx="18780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fr-BE" sz="1800">
                <a:solidFill>
                  <a:srgbClr val="675A00"/>
                </a:solidFill>
                <a:cs typeface="Arial" charset="0"/>
              </a:rPr>
              <a:t>Respect des lois</a:t>
            </a:r>
          </a:p>
        </p:txBody>
      </p:sp>
      <p:sp>
        <p:nvSpPr>
          <p:cNvPr id="41997" name="Line 18"/>
          <p:cNvSpPr>
            <a:spLocks noChangeShapeType="1"/>
          </p:cNvSpPr>
          <p:nvPr/>
        </p:nvSpPr>
        <p:spPr bwMode="auto">
          <a:xfrm>
            <a:off x="2667000" y="2895600"/>
            <a:ext cx="990600" cy="304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1998" name="Line 19"/>
          <p:cNvSpPr>
            <a:spLocks noChangeShapeType="1"/>
          </p:cNvSpPr>
          <p:nvPr/>
        </p:nvSpPr>
        <p:spPr bwMode="auto">
          <a:xfrm flipH="1" flipV="1">
            <a:off x="3733800" y="2286000"/>
            <a:ext cx="304800" cy="3810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1999" name="Oval 20"/>
          <p:cNvSpPr>
            <a:spLocks noChangeArrowheads="1"/>
          </p:cNvSpPr>
          <p:nvPr/>
        </p:nvSpPr>
        <p:spPr bwMode="auto">
          <a:xfrm>
            <a:off x="3733800" y="2514600"/>
            <a:ext cx="1600200" cy="1066800"/>
          </a:xfrm>
          <a:prstGeom prst="ellipse">
            <a:avLst/>
          </a:prstGeom>
          <a:solidFill>
            <a:srgbClr val="FFFF99"/>
          </a:solidFill>
          <a:ln w="9525">
            <a:solidFill>
              <a:schemeClr val="tx1"/>
            </a:solidFill>
            <a:round/>
            <a:headEnd/>
            <a:tailEnd/>
          </a:ln>
        </p:spPr>
        <p:txBody>
          <a:bodyPr wrap="none" anchor="ctr"/>
          <a:lstStyle/>
          <a:p>
            <a:pPr algn="ctr"/>
            <a:r>
              <a:rPr lang="fr-BE" sz="1800" b="1">
                <a:solidFill>
                  <a:srgbClr val="660066"/>
                </a:solidFill>
                <a:cs typeface="Arial" charset="0"/>
              </a:rPr>
              <a:t>Gestion de </a:t>
            </a:r>
          </a:p>
          <a:p>
            <a:pPr algn="ctr"/>
            <a:r>
              <a:rPr lang="fr-BE" sz="1800" b="1">
                <a:solidFill>
                  <a:srgbClr val="660066"/>
                </a:solidFill>
                <a:cs typeface="Arial" charset="0"/>
              </a:rPr>
              <a:t>la diversité</a:t>
            </a:r>
          </a:p>
        </p:txBody>
      </p:sp>
      <p:sp>
        <p:nvSpPr>
          <p:cNvPr id="42000" name="Line 22"/>
          <p:cNvSpPr>
            <a:spLocks noChangeShapeType="1"/>
          </p:cNvSpPr>
          <p:nvPr/>
        </p:nvSpPr>
        <p:spPr bwMode="auto">
          <a:xfrm flipV="1">
            <a:off x="5486400" y="2743200"/>
            <a:ext cx="838200" cy="1524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2001" name="Line 23"/>
          <p:cNvSpPr>
            <a:spLocks noChangeShapeType="1"/>
          </p:cNvSpPr>
          <p:nvPr/>
        </p:nvSpPr>
        <p:spPr bwMode="auto">
          <a:xfrm flipH="1" flipV="1">
            <a:off x="4876800" y="3581400"/>
            <a:ext cx="152400" cy="4572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2002" name="Line 24"/>
          <p:cNvSpPr>
            <a:spLocks noChangeShapeType="1"/>
          </p:cNvSpPr>
          <p:nvPr/>
        </p:nvSpPr>
        <p:spPr bwMode="auto">
          <a:xfrm flipV="1">
            <a:off x="4800600" y="2209800"/>
            <a:ext cx="228600" cy="304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2003" name="Line 25"/>
          <p:cNvSpPr>
            <a:spLocks noChangeShapeType="1"/>
          </p:cNvSpPr>
          <p:nvPr/>
        </p:nvSpPr>
        <p:spPr bwMode="auto">
          <a:xfrm flipV="1">
            <a:off x="3657600" y="3581400"/>
            <a:ext cx="304800" cy="304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2004" name="Text Box 27"/>
          <p:cNvSpPr txBox="1">
            <a:spLocks noChangeArrowheads="1"/>
          </p:cNvSpPr>
          <p:nvPr/>
        </p:nvSpPr>
        <p:spPr bwMode="auto">
          <a:xfrm>
            <a:off x="6553200" y="2590800"/>
            <a:ext cx="1871663" cy="647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fr-BE" sz="1800">
                <a:solidFill>
                  <a:srgbClr val="862110"/>
                </a:solidFill>
                <a:latin typeface="Arial" charset="0"/>
                <a:cs typeface="Arial" charset="0"/>
              </a:rPr>
              <a:t>Responsabilité sociale</a:t>
            </a:r>
            <a:endParaRPr lang="fr-FR" sz="1800" baseline="30000">
              <a:solidFill>
                <a:srgbClr val="862110"/>
              </a:solidFill>
              <a:latin typeface="Arial" charset="0"/>
              <a:cs typeface="Arial" charset="0"/>
            </a:endParaRPr>
          </a:p>
        </p:txBody>
      </p:sp>
      <p:sp>
        <p:nvSpPr>
          <p:cNvPr id="42005" name="Espace réservé du numéro de diapositive 2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fld id="{A7F82039-CB7D-814B-B2E6-504E69BAA445}" type="slidenum">
              <a:rPr lang="fr-FR" sz="1400">
                <a:solidFill>
                  <a:srgbClr val="FFFFFF"/>
                </a:solidFill>
                <a:latin typeface="Arial" charset="0"/>
              </a:rPr>
              <a:pPr eaLnBrk="1" hangingPunct="1"/>
              <a:t>9</a:t>
            </a:fld>
            <a:endParaRPr lang="fr-FR" sz="1400">
              <a:solidFill>
                <a:srgbClr val="FFFFFF"/>
              </a:solidFill>
              <a:latin typeface="Arial" charset="0"/>
            </a:endParaRPr>
          </a:p>
        </p:txBody>
      </p:sp>
    </p:spTree>
    <p:extLst>
      <p:ext uri="{BB962C8B-B14F-4D97-AF65-F5344CB8AC3E}">
        <p14:creationId xmlns:p14="http://schemas.microsoft.com/office/powerpoint/2010/main" val="376473962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1840</TotalTime>
  <Words>3079</Words>
  <Application>Microsoft Macintosh PowerPoint</Application>
  <PresentationFormat>Présentation à l'écran (4:3)</PresentationFormat>
  <Paragraphs>339</Paragraphs>
  <Slides>40</Slides>
  <Notes>1</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Solstice</vt:lpstr>
      <vt:lpstr>Genre et diversité  Cornet Annie, professeure,  HEC-Ulg, EGiD Etudes sur le genre et la diversité en gestion</vt:lpstr>
      <vt:lpstr>Egalité professionnelle hô/ fê</vt:lpstr>
      <vt:lpstr>Mise en commun</vt:lpstr>
      <vt:lpstr>Sexe et genre</vt:lpstr>
      <vt:lpstr>Analyse qui mobilise le genre ..</vt:lpstr>
      <vt:lpstr>Position des femmes sur le marché du travail – des progrès</vt:lpstr>
      <vt:lpstr>Présentation PowerPoint</vt:lpstr>
      <vt:lpstr>MAIS ….</vt:lpstr>
      <vt:lpstr>Agir … pourquoi ? </vt:lpstr>
      <vt:lpstr>Business case de la diversité</vt:lpstr>
      <vt:lpstr>Gestion de la diversité</vt:lpstr>
      <vt:lpstr>Agir …. Comment ?</vt:lpstr>
      <vt:lpstr>Egalité des droits </vt:lpstr>
      <vt:lpstr>Egalité des chances</vt:lpstr>
      <vt:lpstr>Les actions positives</vt:lpstr>
      <vt:lpstr> Les discriminations positives</vt:lpstr>
      <vt:lpstr>Egalité de traitement</vt:lpstr>
      <vt:lpstr>Egalité- équité salariale</vt:lpstr>
      <vt:lpstr>Mettre en place un système de classification analytique </vt:lpstr>
      <vt:lpstr>Biais sexistes dans le choix des critères de classification et/ou leur valorisation</vt:lpstr>
      <vt:lpstr>Présentation PowerPoint</vt:lpstr>
      <vt:lpstr>Des aspects oubliés du travail des femmes?</vt:lpstr>
      <vt:lpstr>Présentation PowerPoint</vt:lpstr>
      <vt:lpstr>Présentation PowerPoint</vt:lpstr>
      <vt:lpstr>Leadership féminin ?</vt:lpstr>
      <vt:lpstr>Risque d’un tel discours</vt:lpstr>
      <vt:lpstr>Sujets en débat</vt:lpstr>
      <vt:lpstr>Critical management studies</vt:lpstr>
      <vt:lpstr>The story of Sarah, Michael and Julia </vt:lpstr>
      <vt:lpstr>Présentation PowerPoint</vt:lpstr>
      <vt:lpstr>Présentation PowerPoint</vt:lpstr>
      <vt:lpstr>Présentation PowerPoint</vt:lpstr>
      <vt:lpstr>A Liberal Feminist Analysis</vt:lpstr>
      <vt:lpstr>A Psychoanalytic Feminist Analysis </vt:lpstr>
      <vt:lpstr>A Socialist Feminist Analysis </vt:lpstr>
      <vt:lpstr>A Radical Feminist Analysis </vt:lpstr>
      <vt:lpstr>A Poststructuralist / Postmodern Feminist Analysis</vt:lpstr>
      <vt:lpstr>Julia Peña: A Transnational/(Post)colonial Feminist  </vt:lpstr>
      <vt:lpstr>Présentation PowerPoint</vt:lpstr>
      <vt:lpstr>Sources</vt:lpstr>
    </vt:vector>
  </TitlesOfParts>
  <Company>cornet annie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femmes sur le marché du travail   Opportunités et contraintes </dc:title>
  <cp:lastModifiedBy>annie cornet</cp:lastModifiedBy>
  <cp:revision>70</cp:revision>
  <dcterms:modified xsi:type="dcterms:W3CDTF">2015-10-15T07:38:24Z</dcterms:modified>
</cp:coreProperties>
</file>