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6" r:id="rId2"/>
    <p:sldId id="257" r:id="rId3"/>
    <p:sldId id="258" r:id="rId4"/>
    <p:sldId id="264" r:id="rId5"/>
    <p:sldId id="261" r:id="rId6"/>
    <p:sldId id="259" r:id="rId7"/>
    <p:sldId id="292" r:id="rId8"/>
    <p:sldId id="265" r:id="rId9"/>
    <p:sldId id="266" r:id="rId10"/>
    <p:sldId id="272" r:id="rId11"/>
    <p:sldId id="296" r:id="rId12"/>
    <p:sldId id="275" r:id="rId13"/>
    <p:sldId id="277" r:id="rId14"/>
    <p:sldId id="276" r:id="rId15"/>
    <p:sldId id="293" r:id="rId16"/>
    <p:sldId id="270" r:id="rId17"/>
    <p:sldId id="294" r:id="rId18"/>
    <p:sldId id="281" r:id="rId19"/>
    <p:sldId id="273" r:id="rId20"/>
    <p:sldId id="274" r:id="rId21"/>
    <p:sldId id="283" r:id="rId22"/>
    <p:sldId id="289" r:id="rId23"/>
    <p:sldId id="288" r:id="rId24"/>
    <p:sldId id="295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AB71275-5933-4D47-B56E-98E7E4000797}">
          <p14:sldIdLst>
            <p14:sldId id="256"/>
            <p14:sldId id="257"/>
            <p14:sldId id="258"/>
            <p14:sldId id="264"/>
            <p14:sldId id="261"/>
            <p14:sldId id="259"/>
            <p14:sldId id="292"/>
            <p14:sldId id="265"/>
            <p14:sldId id="266"/>
            <p14:sldId id="272"/>
            <p14:sldId id="296"/>
            <p14:sldId id="275"/>
            <p14:sldId id="277"/>
            <p14:sldId id="276"/>
            <p14:sldId id="293"/>
            <p14:sldId id="270"/>
            <p14:sldId id="294"/>
            <p14:sldId id="281"/>
            <p14:sldId id="273"/>
            <p14:sldId id="274"/>
            <p14:sldId id="283"/>
            <p14:sldId id="289"/>
            <p14:sldId id="288"/>
            <p14:sldId id="295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360" autoAdjust="0"/>
  </p:normalViewPr>
  <p:slideViewPr>
    <p:cSldViewPr snapToGrid="0">
      <p:cViewPr varScale="1">
        <p:scale>
          <a:sx n="89" d="100"/>
          <a:sy n="89" d="100"/>
        </p:scale>
        <p:origin x="73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RECHERCHES\LEPUR\III.%20Modes%20de%20gestion\ENQUETES\ANALYSES\Analyse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261077890588013E-2"/>
          <c:y val="5.1400554097404488E-2"/>
          <c:w val="0.68497620505020251"/>
          <c:h val="0.689131306503353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A_MESURES!$A$35</c:f>
              <c:strCache>
                <c:ptCount val="1"/>
                <c:pt idx="0">
                  <c:v>Efficacité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A_MESURES!$A$26:$A$30</c:f>
              <c:strCache>
                <c:ptCount val="5"/>
                <c:pt idx="0">
                  <c:v>Sans opinion</c:v>
                </c:pt>
                <c:pt idx="1">
                  <c:v>Pas déterminés</c:v>
                </c:pt>
                <c:pt idx="2">
                  <c:v>Peu déterminés</c:v>
                </c:pt>
                <c:pt idx="3">
                  <c:v>Relativement déterminés</c:v>
                </c:pt>
                <c:pt idx="4">
                  <c:v>Fort déterminés</c:v>
                </c:pt>
              </c:strCache>
            </c:strRef>
          </c:cat>
          <c:val>
            <c:numRef>
              <c:f>A_MESURES!$S$26:$S$30</c:f>
              <c:numCache>
                <c:formatCode>[$-80C]General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17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A_MESURES!$B$35</c:f>
              <c:strCache>
                <c:ptCount val="1"/>
                <c:pt idx="0">
                  <c:v>Faisabilité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A_MESURES!$A$26:$A$30</c:f>
              <c:strCache>
                <c:ptCount val="5"/>
                <c:pt idx="0">
                  <c:v>Sans opinion</c:v>
                </c:pt>
                <c:pt idx="1">
                  <c:v>Pas déterminés</c:v>
                </c:pt>
                <c:pt idx="2">
                  <c:v>Peu déterminés</c:v>
                </c:pt>
                <c:pt idx="3">
                  <c:v>Relativement déterminés</c:v>
                </c:pt>
                <c:pt idx="4">
                  <c:v>Fort déterminés</c:v>
                </c:pt>
              </c:strCache>
            </c:strRef>
          </c:cat>
          <c:val>
            <c:numRef>
              <c:f>A_MESURES!$T$26:$T$30</c:f>
              <c:numCache>
                <c:formatCode>[$-80C]General</c:formatCode>
                <c:ptCount val="5"/>
                <c:pt idx="0">
                  <c:v>1</c:v>
                </c:pt>
                <c:pt idx="1">
                  <c:v>15</c:v>
                </c:pt>
                <c:pt idx="2">
                  <c:v>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A_MESURES!$C$35</c:f>
              <c:strCache>
                <c:ptCount val="1"/>
                <c:pt idx="0">
                  <c:v>Acceptabilité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A_MESURES!$A$26:$A$30</c:f>
              <c:strCache>
                <c:ptCount val="5"/>
                <c:pt idx="0">
                  <c:v>Sans opinion</c:v>
                </c:pt>
                <c:pt idx="1">
                  <c:v>Pas déterminés</c:v>
                </c:pt>
                <c:pt idx="2">
                  <c:v>Peu déterminés</c:v>
                </c:pt>
                <c:pt idx="3">
                  <c:v>Relativement déterminés</c:v>
                </c:pt>
                <c:pt idx="4">
                  <c:v>Fort déterminés</c:v>
                </c:pt>
              </c:strCache>
            </c:strRef>
          </c:cat>
          <c:val>
            <c:numRef>
              <c:f>A_MESURES!$U$26:$U$30</c:f>
              <c:numCache>
                <c:formatCode>[$-80C]General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6</c:v>
                </c:pt>
                <c:pt idx="3">
                  <c:v>16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7390704"/>
        <c:axId val="1177404848"/>
      </c:barChart>
      <c:catAx>
        <c:axId val="1177390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7404848"/>
        <c:crosses val="autoZero"/>
        <c:auto val="1"/>
        <c:lblAlgn val="ctr"/>
        <c:lblOffset val="100"/>
        <c:noMultiLvlLbl val="0"/>
      </c:catAx>
      <c:valAx>
        <c:axId val="117740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[$-80C]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739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0.12332</cdr:x>
      <cdr:y>0.69378</cdr:y>
    </cdr:from>
    <cdr:to>
      <cdr:x>0.16494</cdr:x>
      <cdr:y>0.97985</cdr:y>
    </cdr:to>
    <cdr:sp macro="" textlink="">
      <cdr:nvSpPr>
        <cdr:cNvPr id="2" name="ZoneTexte 2"/>
        <cdr:cNvSpPr txBox="1"/>
      </cdr:nvSpPr>
      <cdr:spPr>
        <a:xfrm xmlns:a="http://schemas.openxmlformats.org/drawingml/2006/main" rot="18759719">
          <a:off x="515095" y="4284633"/>
          <a:ext cx="152786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dirty="0" smtClean="0"/>
            <a:t>Sans opinion</a:t>
          </a:r>
          <a:endParaRPr lang="en-GB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138B5-B9A5-459A-AFF0-79167124D125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1D99F-6278-4C7E-865C-A23770EC2E1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7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26483771200107X#bib0045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fr-BE" sz="1050" b="0" dirty="0" smtClean="0">
                <a:latin typeface="+mn-lt"/>
              </a:rPr>
              <a:t>Six propositions à évaluer :</a:t>
            </a:r>
          </a:p>
          <a:p>
            <a:pPr marL="712788" lvl="1" indent="-255588">
              <a:buFont typeface="Arial" charset="0"/>
              <a:buChar char="•"/>
            </a:pPr>
            <a:r>
              <a:rPr lang="fr-BE" sz="1050" b="0" dirty="0" smtClean="0">
                <a:solidFill>
                  <a:schemeClr val="tx1"/>
                </a:solidFill>
                <a:latin typeface="+mn-lt"/>
                <a:cs typeface="Arial" charset="0"/>
              </a:rPr>
              <a:t>Élargir les</a:t>
            </a:r>
            <a:r>
              <a:rPr lang="fr-BE" sz="1050" b="0" dirty="0" smtClean="0">
                <a:solidFill>
                  <a:schemeClr val="tx1"/>
                </a:solidFill>
                <a:latin typeface="+mn-lt"/>
              </a:rPr>
              <a:t> zones d’habitat</a:t>
            </a:r>
          </a:p>
          <a:p>
            <a:pPr marL="712788" lvl="1" indent="-255588">
              <a:buFont typeface="Arial" charset="0"/>
              <a:buChar char="•"/>
            </a:pPr>
            <a:r>
              <a:rPr lang="fr-BE" sz="1050" b="0" dirty="0" smtClean="0">
                <a:solidFill>
                  <a:schemeClr val="tx1"/>
                </a:solidFill>
                <a:latin typeface="+mn-lt"/>
              </a:rPr>
              <a:t>Développer une politique de production foncière publique</a:t>
            </a:r>
          </a:p>
          <a:p>
            <a:pPr marL="712788" lvl="1" indent="-255588">
              <a:buFont typeface="Arial" charset="0"/>
              <a:buChar char="•"/>
            </a:pPr>
            <a:r>
              <a:rPr lang="fr-BE" sz="1050" b="0" dirty="0" smtClean="0">
                <a:solidFill>
                  <a:schemeClr val="tx1"/>
                </a:solidFill>
                <a:latin typeface="+mn-lt"/>
              </a:rPr>
              <a:t>Développer une politique d’alimentation foncière publique</a:t>
            </a:r>
          </a:p>
          <a:p>
            <a:pPr marL="712788" lvl="1" indent="-255588">
              <a:buFont typeface="Arial" charset="0"/>
              <a:buChar char="•"/>
            </a:pPr>
            <a:r>
              <a:rPr lang="fr-BE" sz="1050" b="0" dirty="0" smtClean="0">
                <a:solidFill>
                  <a:schemeClr val="tx1"/>
                </a:solidFill>
                <a:latin typeface="+mn-lt"/>
              </a:rPr>
              <a:t>Développer le remembrement – </a:t>
            </a:r>
            <a:r>
              <a:rPr lang="fr-BE" sz="1050" b="0" dirty="0" err="1" smtClean="0">
                <a:solidFill>
                  <a:schemeClr val="tx1"/>
                </a:solidFill>
                <a:latin typeface="+mn-lt"/>
              </a:rPr>
              <a:t>relotissement</a:t>
            </a:r>
            <a:endParaRPr lang="fr-BE" sz="1050" b="0" dirty="0" smtClean="0">
              <a:solidFill>
                <a:schemeClr val="tx1"/>
              </a:solidFill>
              <a:latin typeface="+mn-lt"/>
            </a:endParaRPr>
          </a:p>
          <a:p>
            <a:pPr marL="712788" lvl="1" indent="-255588">
              <a:buFont typeface="Arial" charset="0"/>
              <a:buChar char="•"/>
            </a:pPr>
            <a:r>
              <a:rPr lang="fr-BE" sz="1050" b="0" dirty="0" smtClean="0">
                <a:solidFill>
                  <a:schemeClr val="tx1"/>
                </a:solidFill>
                <a:latin typeface="+mn-lt"/>
              </a:rPr>
              <a:t>Stimuler la division parcellaire</a:t>
            </a:r>
          </a:p>
          <a:p>
            <a:pPr marL="712788" lvl="1" indent="-255588">
              <a:buFont typeface="Arial" charset="0"/>
              <a:buChar char="•"/>
            </a:pPr>
            <a:r>
              <a:rPr lang="fr-BE" sz="1050" b="0" dirty="0" smtClean="0">
                <a:solidFill>
                  <a:schemeClr val="tx1"/>
                </a:solidFill>
                <a:latin typeface="+mn-lt"/>
              </a:rPr>
              <a:t>Développer le zonage inclusif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1D99F-6278-4C7E-865C-A23770EC2E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23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Moreover, several newspapers have reported recently on the considerable losses some of the bigger Dutch cities made on their land development activities. </a:t>
            </a:r>
            <a:r>
              <a:rPr lang="en-GB" dirty="0" err="1" smtClean="0">
                <a:hlinkClick r:id="rId3"/>
              </a:rPr>
              <a:t>Binnenlands</a:t>
            </a:r>
            <a:r>
              <a:rPr lang="en-GB" dirty="0" smtClean="0">
                <a:hlinkClick r:id="rId3"/>
              </a:rPr>
              <a:t> </a:t>
            </a:r>
            <a:r>
              <a:rPr lang="en-GB" dirty="0" err="1" smtClean="0">
                <a:hlinkClick r:id="rId3"/>
              </a:rPr>
              <a:t>Bestuur</a:t>
            </a:r>
            <a:r>
              <a:rPr lang="en-GB" dirty="0" smtClean="0">
                <a:hlinkClick r:id="rId3"/>
              </a:rPr>
              <a:t> (2010)</a:t>
            </a:r>
            <a:r>
              <a:rPr lang="en-GB" dirty="0" smtClean="0"/>
              <a:t> reports, for instance, financial losses over 2009 on land development in Rotterdam (€ 70 million), The Hague (€ 132 million) and Utrecht (€ 48 million). The City of Amsterdam still showed a positive results over the 2009 activities on the land market (€ 88 million), but has already reported expected losses over land development in the next years amounting to € 360 million.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1D99F-6278-4C7E-865C-A23770EC2E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679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1D99F-6278-4C7E-865C-A23770EC2E1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172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Désuet / usé</a:t>
            </a:r>
            <a:br>
              <a:rPr lang="fr-FR" dirty="0" smtClean="0"/>
            </a:br>
            <a:r>
              <a:rPr lang="fr-FR" dirty="0" smtClean="0"/>
              <a:t>vacance totale</a:t>
            </a:r>
            <a:br>
              <a:rPr lang="fr-FR" dirty="0" smtClean="0"/>
            </a:br>
            <a:r>
              <a:rPr lang="fr-FR" dirty="0" smtClean="0"/>
              <a:t>partiellement vacance</a:t>
            </a:r>
            <a:br>
              <a:rPr lang="fr-FR" dirty="0" smtClean="0"/>
            </a:br>
            <a:r>
              <a:rPr lang="fr-FR" dirty="0" smtClean="0"/>
              <a:t>plinthe vacants</a:t>
            </a:r>
            <a:br>
              <a:rPr lang="fr-FR" dirty="0" smtClean="0"/>
            </a:br>
            <a:r>
              <a:rPr lang="fr-FR" dirty="0" smtClean="0"/>
              <a:t>vacance future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1D99F-6278-4C7E-865C-A23770EC2E1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37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Hypothèses: </a:t>
            </a:r>
          </a:p>
          <a:p>
            <a:pPr lvl="1"/>
            <a:r>
              <a:rPr lang="fr-BE" dirty="0" err="1" smtClean="0"/>
              <a:t>European</a:t>
            </a:r>
            <a:r>
              <a:rPr lang="fr-BE" dirty="0" smtClean="0"/>
              <a:t> Value Survey</a:t>
            </a:r>
          </a:p>
          <a:p>
            <a:pPr lvl="1"/>
            <a:r>
              <a:rPr lang="fr-BE" dirty="0" smtClean="0"/>
              <a:t>Confiance: Pays-Bas &gt;Belgique</a:t>
            </a:r>
          </a:p>
          <a:p>
            <a:pPr lvl="1"/>
            <a:r>
              <a:rPr lang="fr-BE" dirty="0" smtClean="0"/>
              <a:t>Coopération: Pays-Bas &gt;Belgique</a:t>
            </a:r>
          </a:p>
          <a:p>
            <a:pPr>
              <a:spcAft>
                <a:spcPts val="600"/>
              </a:spcAft>
            </a:pPr>
            <a:r>
              <a:rPr lang="en-GB" sz="1100" b="0" dirty="0" smtClean="0"/>
              <a:t>Large-scale, cross-national, and longitudinal survey research program on basic human values (ideas, beliefs, preferences, attitudes, values and opinions of citizens )</a:t>
            </a:r>
          </a:p>
          <a:p>
            <a:pPr>
              <a:spcAft>
                <a:spcPts val="600"/>
              </a:spcAft>
            </a:pPr>
            <a:r>
              <a:rPr lang="en-GB" sz="1100" b="0" dirty="0" smtClean="0"/>
              <a:t>Initiated by the European Value Systems Study Group (EVSSG) in the late 1970s EVS Foundation</a:t>
            </a:r>
          </a:p>
          <a:p>
            <a:pPr>
              <a:spcAft>
                <a:spcPts val="600"/>
              </a:spcAft>
            </a:pPr>
            <a:r>
              <a:rPr lang="en-GB" sz="1100" b="0" dirty="0" smtClean="0"/>
              <a:t>4 waves: 1981,1990,1999, 2008 (47 countries)</a:t>
            </a:r>
          </a:p>
          <a:p>
            <a:r>
              <a:rPr lang="en-GB" sz="1100" b="0" dirty="0" err="1" smtClean="0"/>
              <a:t>Sample:Belgium</a:t>
            </a:r>
            <a:r>
              <a:rPr lang="en-GB" sz="1100" b="0" dirty="0" smtClean="0"/>
              <a:t> (French speaker):1498 - Age:46 years; Netherlands:1513 - Age:57 years; Norway:1070 - Age: 46 years; England:1352 - Age: 65 years</a:t>
            </a:r>
          </a:p>
          <a:p>
            <a:r>
              <a:rPr lang="fr-B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D’une manière générale, diriez-vous qu’on peut faire confiance à la plupart des gens ou qu’on n’est</a:t>
            </a:r>
          </a:p>
          <a:p>
            <a:r>
              <a:rPr lang="fr-B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jamais assez prudent quand on a affaire aux autres ?</a:t>
            </a: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– On peut faire confiance à la plupart des gens (v62)</a:t>
            </a: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– On n’est jamais assez prudent quand on a affaire aux autres</a:t>
            </a:r>
          </a:p>
          <a:p>
            <a:r>
              <a:rPr lang="fr-B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Q63 Pour chacune des institutions que je vais vous citer, voulez-vous me dire dans quelle mesure</a:t>
            </a:r>
          </a:p>
          <a:p>
            <a:r>
              <a:rPr lang="fr-B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vous avez confiance ou pas: une grande confiance, une certaine confiance, peu de confiance ou</a:t>
            </a:r>
          </a:p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 </a:t>
            </a:r>
            <a:r>
              <a:rPr lang="en-GB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confiance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tout ?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v211 Le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parlement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v212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L’administration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v222 Le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gouvernement</a:t>
            </a:r>
            <a:endParaRPr lang="en-GB" sz="1100" b="0" dirty="0" smtClean="0"/>
          </a:p>
          <a:p>
            <a:r>
              <a:rPr lang="fr-B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Q68 Pour chacune des choses que je vais vous citer, voulez-vous me dire en vous plaçant sur cette échelle si</a:t>
            </a:r>
          </a:p>
          <a:p>
            <a:r>
              <a:rPr lang="fr-B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vous pensez que cela peut toujours se justifier, que cela ne peut jamais se justifier ou que c’est entre les</a:t>
            </a:r>
          </a:p>
          <a:p>
            <a:r>
              <a:rPr lang="en-GB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deux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?</a:t>
            </a: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v233 Demander des indemnités au-delà de ce à quoi on a droit</a:t>
            </a: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v234 Tricher dans sa déclaration d’impôt si on en a la possibilité</a:t>
            </a: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v245 Payer en liquide pour éviter les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impôts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v247 S’arranger pour ne pas payer le billet dans le train ou l’autobus</a:t>
            </a:r>
            <a:endParaRPr lang="en-GB" sz="11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1D99F-6278-4C7E-865C-A23770EC2E1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34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4*100=400*3=&gt;1200/4=&gt;300€</a:t>
            </a:r>
          </a:p>
          <a:p>
            <a:r>
              <a:rPr lang="fr-BE" smtClean="0"/>
              <a:t>3*20=60*3=&gt;180/4=&gt;45€=&gt;80+45= 125€ ou 145€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1D99F-6278-4C7E-865C-A23770EC2E1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4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27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74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27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39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1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45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78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96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93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32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70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197F916-E3E8-4E95-BD36-6FC402AA43E8}" type="datetimeFigureOut">
              <a:rPr lang="en-GB" smtClean="0"/>
              <a:t>20/02/2017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8280580-D33F-4F1B-B38B-6BBEA3465015}" type="slidenum">
              <a:rPr lang="en-GB" smtClean="0"/>
              <a:t>‹N°›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65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2268/175048" TargetMode="External"/><Relationship Id="rId2" Type="http://schemas.openxmlformats.org/officeDocument/2006/relationships/hyperlink" Target="http://www.binnenlandsbestuur.nl/ruimte-en-milieu/nieuws/niet-wachten-op-omgevingswet-voor-stedelijke.9555866.lynk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pdt.wallonie.be/sites/default/files/pdf/cpdt_rapport-final_oct-2011_annexe-4-3_pol-fonc_rapport-complet_0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mil.nl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21505" y="1579263"/>
            <a:ext cx="8189495" cy="1463040"/>
          </a:xfrm>
        </p:spPr>
        <p:txBody>
          <a:bodyPr>
            <a:normAutofit fontScale="90000"/>
          </a:bodyPr>
          <a:lstStyle/>
          <a:p>
            <a:r>
              <a:rPr lang="fr-BE" b="1" i="1" dirty="0"/>
              <a:t>Le remembrement-</a:t>
            </a:r>
            <a:r>
              <a:rPr lang="fr-BE" b="1" i="1" dirty="0" err="1"/>
              <a:t>relotissement</a:t>
            </a:r>
            <a:r>
              <a:rPr lang="fr-BE" b="1" i="1" dirty="0"/>
              <a:t> en Wallonie et aux Pays-Bas : est-il possible de réveiller la Belle Endormie ?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/>
              <a:t>Fonciers en débat</a:t>
            </a:r>
            <a:endParaRPr lang="en-GB" dirty="0"/>
          </a:p>
          <a:p>
            <a:r>
              <a:rPr lang="fr-FR" b="1" dirty="0"/>
              <a:t>Lausanne - 16 et 17 février </a:t>
            </a:r>
            <a:r>
              <a:rPr lang="fr-FR" b="1" dirty="0" smtClean="0"/>
              <a:t>2017</a:t>
            </a:r>
          </a:p>
          <a:p>
            <a:endParaRPr lang="en-GB" dirty="0"/>
          </a:p>
          <a:p>
            <a:r>
              <a:rPr lang="de-DE" dirty="0"/>
              <a:t> P. Dethier – J.-M. </a:t>
            </a:r>
            <a:r>
              <a:rPr lang="de-DE" dirty="0" smtClean="0"/>
              <a:t>Halleux</a:t>
            </a:r>
          </a:p>
          <a:p>
            <a:r>
              <a:rPr lang="fr-BE" dirty="0"/>
              <a:t>Université de Liège – </a:t>
            </a:r>
            <a:r>
              <a:rPr lang="fr-BE" dirty="0" smtClean="0"/>
              <a:t>ECOGEO</a:t>
            </a:r>
            <a:endParaRPr lang="de-DE" dirty="0"/>
          </a:p>
          <a:p>
            <a:endParaRPr lang="en-GB" b="1" dirty="0"/>
          </a:p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5949979"/>
            <a:ext cx="1129904" cy="823851"/>
          </a:xfrm>
          <a:prstGeom prst="rect">
            <a:avLst/>
          </a:prstGeom>
        </p:spPr>
      </p:pic>
      <p:pic>
        <p:nvPicPr>
          <p:cNvPr id="5" name="Picture 2" descr="http://www.ecogeo.ulg.ac.be/images/logo300x80p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43"/>
          <a:stretch/>
        </p:blipFill>
        <p:spPr bwMode="auto">
          <a:xfrm>
            <a:off x="1437493" y="5953468"/>
            <a:ext cx="832203" cy="79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ecure.surveymonkey.com/_resources/7567/60787567/a514ff42-052d-4d55-b504-8ac8aa4c6fb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68" y="5943601"/>
            <a:ext cx="3017963" cy="87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1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504945" cy="1499616"/>
          </a:xfrm>
        </p:spPr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86704" y="2124036"/>
            <a:ext cx="3640329" cy="4351338"/>
          </a:xfrm>
        </p:spPr>
        <p:txBody>
          <a:bodyPr/>
          <a:lstStyle/>
          <a:p>
            <a:r>
              <a:rPr lang="fr-BE" dirty="0" smtClean="0"/>
              <a:t>32.000 habitants</a:t>
            </a:r>
          </a:p>
          <a:p>
            <a:r>
              <a:rPr lang="fr-BE" dirty="0" smtClean="0"/>
              <a:t>Proche de la jonction A15/12</a:t>
            </a:r>
          </a:p>
          <a:p>
            <a:pPr>
              <a:spcBef>
                <a:spcPts val="0"/>
              </a:spcBef>
            </a:pPr>
            <a:r>
              <a:rPr lang="en-GB" dirty="0" smtClean="0"/>
              <a:t>(Rotterdam à Enscheda et </a:t>
            </a:r>
            <a:r>
              <a:rPr lang="fr-BE" dirty="0" smtClean="0"/>
              <a:t>La Haye à l’Allemagne)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pic>
        <p:nvPicPr>
          <p:cNvPr id="2058" name="Picture 10" descr="http://www.diplomatie.gouv.fr/fr/IMG/jpg/08-07-2013_PAYS-BAS_FCV_chartee_web_copie_cle4d82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"/>
          <a:stretch/>
        </p:blipFill>
        <p:spPr bwMode="auto">
          <a:xfrm>
            <a:off x="5529073" y="0"/>
            <a:ext cx="5824727" cy="67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Étoile à 5 branches 5"/>
          <p:cNvSpPr/>
          <p:nvPr/>
        </p:nvSpPr>
        <p:spPr>
          <a:xfrm>
            <a:off x="9317736" y="4035877"/>
            <a:ext cx="170974" cy="17097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512951" y="3930373"/>
            <a:ext cx="119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rgbClr val="FF0000"/>
                </a:solidFill>
              </a:rPr>
              <a:t>Zevenaar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58931" t="15715" r="1805" b="35809"/>
          <a:stretch/>
        </p:blipFill>
        <p:spPr>
          <a:xfrm>
            <a:off x="400049" y="1690688"/>
            <a:ext cx="11391901" cy="48482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75722" t="68080" b="30761"/>
          <a:stretch/>
        </p:blipFill>
        <p:spPr>
          <a:xfrm>
            <a:off x="4953000" y="6550024"/>
            <a:ext cx="7043736" cy="115886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4957590" y="2456761"/>
            <a:ext cx="2875403" cy="2346593"/>
          </a:xfrm>
          <a:custGeom>
            <a:avLst/>
            <a:gdLst>
              <a:gd name="connsiteX0" fmla="*/ 33051 w 2875403"/>
              <a:gd name="connsiteY0" fmla="*/ 914400 h 2346593"/>
              <a:gd name="connsiteX1" fmla="*/ 297456 w 2875403"/>
              <a:gd name="connsiteY1" fmla="*/ 0 h 2346593"/>
              <a:gd name="connsiteX2" fmla="*/ 2875403 w 2875403"/>
              <a:gd name="connsiteY2" fmla="*/ 1972020 h 2346593"/>
              <a:gd name="connsiteX3" fmla="*/ 2577947 w 2875403"/>
              <a:gd name="connsiteY3" fmla="*/ 2137273 h 2346593"/>
              <a:gd name="connsiteX4" fmla="*/ 914400 w 2875403"/>
              <a:gd name="connsiteY4" fmla="*/ 2346593 h 2346593"/>
              <a:gd name="connsiteX5" fmla="*/ 649996 w 2875403"/>
              <a:gd name="connsiteY5" fmla="*/ 1531345 h 2346593"/>
              <a:gd name="connsiteX6" fmla="*/ 0 w 2875403"/>
              <a:gd name="connsiteY6" fmla="*/ 1068637 h 2346593"/>
              <a:gd name="connsiteX7" fmla="*/ 33051 w 2875403"/>
              <a:gd name="connsiteY7" fmla="*/ 914400 h 234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5403" h="2346593">
                <a:moveTo>
                  <a:pt x="33051" y="914400"/>
                </a:moveTo>
                <a:lnTo>
                  <a:pt x="297456" y="0"/>
                </a:lnTo>
                <a:lnTo>
                  <a:pt x="2875403" y="1972020"/>
                </a:lnTo>
                <a:lnTo>
                  <a:pt x="2577947" y="2137273"/>
                </a:lnTo>
                <a:lnTo>
                  <a:pt x="914400" y="2346593"/>
                </a:lnTo>
                <a:lnTo>
                  <a:pt x="649996" y="1531345"/>
                </a:lnTo>
                <a:lnTo>
                  <a:pt x="0" y="1068637"/>
                </a:lnTo>
                <a:lnTo>
                  <a:pt x="33051" y="914400"/>
                </a:lnTo>
                <a:close/>
              </a:path>
            </a:pathLst>
          </a:custGeom>
          <a:solidFill>
            <a:srgbClr val="C00000">
              <a:alpha val="16000"/>
            </a:srgb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Fragmentation des </a:t>
            </a:r>
            <a:r>
              <a:rPr lang="fr-FR" dirty="0" smtClean="0"/>
              <a:t>fonctions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Délabrement de bâtiments </a:t>
            </a:r>
            <a:r>
              <a:rPr lang="fr-FR" dirty="0"/>
              <a:t>et bâtiments partiellement </a:t>
            </a:r>
            <a:r>
              <a:rPr lang="fr-FR" dirty="0" smtClean="0"/>
              <a:t>inoccupés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Déplacement de la sortie d'autoroute 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Installation 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d’un 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Business Park (7Poort) 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et </a:t>
            </a:r>
            <a:r>
              <a:rPr lang="fr-F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Outlet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center (FOZ) 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(2020)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9623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Schermafbeelding 2015-11-02 om 13.07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225"/>
            <a:ext cx="9144000" cy="6860450"/>
          </a:xfrm>
          <a:prstGeom prst="rect">
            <a:avLst/>
          </a:prstGeom>
        </p:spPr>
      </p:pic>
      <p:pic>
        <p:nvPicPr>
          <p:cNvPr id="3" name="Afbeelding 4" descr="Schermafbeelding 2015-11-02 om 16.23.13.png"/>
          <p:cNvPicPr>
            <a:picLocks noChangeAspect="1"/>
          </p:cNvPicPr>
          <p:nvPr/>
        </p:nvPicPr>
        <p:blipFill rotWithShape="1">
          <a:blip r:embed="rId3"/>
          <a:srcRect t="50244" r="50081"/>
          <a:stretch/>
        </p:blipFill>
        <p:spPr>
          <a:xfrm>
            <a:off x="6101554" y="3429000"/>
            <a:ext cx="4566446" cy="34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151102_Geveltaxatie_Zevenaar_leegstand.pdf"/>
          <p:cNvPicPr>
            <a:picLocks noChangeAspect="1"/>
          </p:cNvPicPr>
          <p:nvPr/>
        </p:nvPicPr>
        <mc:AlternateContent xmlns:mc="http://schemas.openxmlformats.org/markup-compatibility/2006">
          <mc:Choice xmlns:lc="http://schemas.openxmlformats.org/drawingml/2006/lockedCanvas"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743199" y="76199"/>
            <a:ext cx="6715125" cy="6715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458324" y="6483547"/>
            <a:ext cx="188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Source: </a:t>
            </a:r>
            <a:r>
              <a:rPr lang="fr-BE" sz="1400" dirty="0" err="1" smtClean="0"/>
              <a:t>Noordzuiden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599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Fragmentation des fonctions </a:t>
            </a: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Délabrement de bâtiments et bâtiments partiellement inoccupés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Déplacement </a:t>
            </a:r>
            <a:r>
              <a:rPr lang="fr-FR" dirty="0"/>
              <a:t>de la sortie d'autoroute (2023)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Installation d’un Business Park (7Poort) et </a:t>
            </a:r>
            <a:r>
              <a:rPr lang="fr-F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Outlet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center (FOZ) (2020)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78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0991" y="2084832"/>
            <a:ext cx="9720071" cy="4023360"/>
          </a:xfrm>
        </p:spPr>
        <p:txBody>
          <a:bodyPr/>
          <a:lstStyle/>
          <a:p>
            <a:r>
              <a:rPr lang="fr-BE" dirty="0" smtClean="0"/>
              <a:t>Fin des travaux pour 2023</a:t>
            </a:r>
          </a:p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6172" t="12857" r="20584" b="39333"/>
          <a:stretch/>
        </p:blipFill>
        <p:spPr>
          <a:xfrm>
            <a:off x="4000498" y="1708234"/>
            <a:ext cx="6743701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Fragmentation des </a:t>
            </a:r>
            <a:r>
              <a:rPr lang="fr-FR" dirty="0" smtClean="0"/>
              <a:t>fonctions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Délabrement de bâtiments et bâtiments partiellement inoccupés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Déplacement de la sortie d'autoroute (2023)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Installation d’un Business Park (7Poort) et </a:t>
            </a:r>
            <a:r>
              <a:rPr lang="fr-FR" dirty="0" err="1"/>
              <a:t>Outlet</a:t>
            </a:r>
            <a:r>
              <a:rPr lang="fr-FR" dirty="0"/>
              <a:t> center (FOZ) (2020)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590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8931" t="15715" r="1805" b="35809"/>
          <a:stretch/>
        </p:blipFill>
        <p:spPr>
          <a:xfrm>
            <a:off x="400049" y="1690688"/>
            <a:ext cx="11391901" cy="48482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75722" t="68080" b="30761"/>
          <a:stretch/>
        </p:blipFill>
        <p:spPr>
          <a:xfrm>
            <a:off x="4953000" y="6550024"/>
            <a:ext cx="7043736" cy="115886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 flipV="1">
            <a:off x="5207794" y="2221706"/>
            <a:ext cx="266700" cy="95964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5148151" y="2419350"/>
            <a:ext cx="481123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 rot="20254108">
            <a:off x="7374104" y="4566393"/>
            <a:ext cx="417144" cy="3856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>
            <a:off x="7405576" y="4191000"/>
            <a:ext cx="481123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6962775" y="4267200"/>
            <a:ext cx="1095375" cy="252213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9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pic>
        <p:nvPicPr>
          <p:cNvPr id="4" name="Afbeelding 1" descr="160530_lang woonboulevard_Zevenaar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2826779" y="1768642"/>
            <a:ext cx="6323818" cy="447658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58324" y="6483547"/>
            <a:ext cx="188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Source: </a:t>
            </a:r>
            <a:r>
              <a:rPr lang="fr-BE" sz="1400" dirty="0" err="1" smtClean="0"/>
              <a:t>Noordzuiden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488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Remembrement-</a:t>
            </a:r>
            <a:r>
              <a:rPr lang="fr-BE" dirty="0" err="1" smtClean="0"/>
              <a:t>relotissement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2084831"/>
            <a:ext cx="5363485" cy="4092131"/>
          </a:xfrm>
        </p:spPr>
        <p:txBody>
          <a:bodyPr/>
          <a:lstStyle/>
          <a:p>
            <a:r>
              <a:rPr lang="fr-BE" b="1" dirty="0"/>
              <a:t>Association Foncière Urbaine </a:t>
            </a:r>
            <a:endParaRPr lang="fr-FR" b="1" dirty="0"/>
          </a:p>
          <a:p>
            <a:r>
              <a:rPr lang="fr-FR" b="1" dirty="0" smtClean="0">
                <a:solidFill>
                  <a:schemeClr val="tx1"/>
                </a:solidFill>
              </a:rPr>
              <a:t>Transfert à une structure de copropriété des droits de propriété. Cette structure de copropriété doit gérer le développement du périmètre. Les propriétaires sont rétribués proportionnellement à la valeur de leurs apports fonciers respectifs.</a:t>
            </a:r>
          </a:p>
          <a:p>
            <a:endParaRPr lang="en-GB" dirty="0"/>
          </a:p>
        </p:txBody>
      </p:sp>
      <p:pic>
        <p:nvPicPr>
          <p:cNvPr id="1026" name="Picture 2" descr="Résultats de recherche d'images pour « Land Readjustment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45" y="1825625"/>
            <a:ext cx="5152115" cy="356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05391" y="5394960"/>
            <a:ext cx="2114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solidFill>
                  <a:srgbClr val="000000"/>
                </a:solidFill>
              </a:rPr>
              <a:t>Source : </a:t>
            </a:r>
            <a:r>
              <a:rPr lang="en-GB" sz="1400" dirty="0" err="1">
                <a:solidFill>
                  <a:srgbClr val="000000"/>
                </a:solidFill>
              </a:rPr>
              <a:t>Shimy</a:t>
            </a:r>
            <a:r>
              <a:rPr lang="en-GB" sz="1400" dirty="0">
                <a:solidFill>
                  <a:srgbClr val="000000"/>
                </a:solidFill>
              </a:rPr>
              <a:t>, 2012, p. 5 </a:t>
            </a:r>
            <a:r>
              <a:rPr lang="en-GB" sz="1400" i="1"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237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Pilote - </a:t>
            </a:r>
            <a:r>
              <a:rPr lang="fr-BE" dirty="0" err="1"/>
              <a:t>Zevenaar</a:t>
            </a:r>
            <a:endParaRPr lang="en-GB" dirty="0"/>
          </a:p>
        </p:txBody>
      </p:sp>
      <p:pic>
        <p:nvPicPr>
          <p:cNvPr id="4" name="Afbeelding 0" descr="H3 Schets, meubelboulevard snelwegfunctie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88153" y="1702718"/>
            <a:ext cx="6592022" cy="466208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58324" y="6483547"/>
            <a:ext cx="188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Source: </a:t>
            </a:r>
            <a:r>
              <a:rPr lang="fr-BE" sz="1400" dirty="0" err="1" smtClean="0"/>
              <a:t>Noordzuiden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418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Economie expérimentale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286000"/>
            <a:ext cx="10193999" cy="402336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fr-BE" i="1" dirty="0"/>
          </a:p>
          <a:p>
            <a:r>
              <a:rPr lang="fr-BE" dirty="0" smtClean="0"/>
              <a:t>Méthodologie: Economie expérimentale</a:t>
            </a:r>
          </a:p>
          <a:p>
            <a:pPr>
              <a:spcBef>
                <a:spcPts val="0"/>
              </a:spcBef>
            </a:pPr>
            <a:r>
              <a:rPr lang="fr-BE" dirty="0" smtClean="0"/>
              <a:t>Expérimenter </a:t>
            </a:r>
            <a:r>
              <a:rPr lang="fr-BE" dirty="0"/>
              <a:t>les comportements économiques individuels et/ou </a:t>
            </a:r>
            <a:r>
              <a:rPr lang="fr-BE" dirty="0" smtClean="0"/>
              <a:t>collectifs </a:t>
            </a:r>
            <a:r>
              <a:rPr lang="en-GB" sz="1500" dirty="0"/>
              <a:t>(</a:t>
            </a:r>
            <a:r>
              <a:rPr lang="en-GB" sz="1500" dirty="0" err="1"/>
              <a:t>Ferey</a:t>
            </a:r>
            <a:r>
              <a:rPr lang="en-GB" sz="1500" dirty="0"/>
              <a:t> et al., 2013</a:t>
            </a:r>
            <a:r>
              <a:rPr lang="en-GB" sz="1500" dirty="0" smtClean="0"/>
              <a:t>)</a:t>
            </a:r>
            <a:endParaRPr lang="fr-BE" dirty="0"/>
          </a:p>
          <a:p>
            <a:pPr lvl="1"/>
            <a:r>
              <a:rPr lang="fr-BE" dirty="0"/>
              <a:t>tester les prédictions théoriques et de mettre en évidence des régularités comportementales non prédites par les modèles</a:t>
            </a:r>
          </a:p>
          <a:p>
            <a:pPr lvl="1"/>
            <a:r>
              <a:rPr lang="fr-BE" dirty="0"/>
              <a:t>explorer des situations peu ou mal théorisés</a:t>
            </a:r>
          </a:p>
          <a:p>
            <a:pPr lvl="1"/>
            <a:r>
              <a:rPr lang="fr-BE" dirty="0"/>
              <a:t>aider à la décision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5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Economie expérimentale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Jeux</a:t>
            </a:r>
          </a:p>
          <a:p>
            <a:pPr lvl="1">
              <a:tabLst>
                <a:tab pos="803275" algn="l"/>
              </a:tabLst>
            </a:pPr>
            <a:r>
              <a:rPr lang="fr-BE" dirty="0" smtClean="0"/>
              <a:t>Risque</a:t>
            </a:r>
          </a:p>
          <a:p>
            <a:pPr lvl="1">
              <a:tabLst>
                <a:tab pos="803275" algn="l"/>
              </a:tabLst>
            </a:pPr>
            <a:r>
              <a:rPr lang="fr-BE" dirty="0" smtClean="0"/>
              <a:t>Confiance</a:t>
            </a:r>
          </a:p>
          <a:p>
            <a:pPr lvl="1">
              <a:tabLst>
                <a:tab pos="803275" algn="l"/>
              </a:tabLst>
            </a:pPr>
            <a:r>
              <a:rPr lang="fr-BE" dirty="0" smtClean="0"/>
              <a:t>Coopération</a:t>
            </a:r>
          </a:p>
          <a:p>
            <a:pPr lvl="1">
              <a:tabLst>
                <a:tab pos="803275" algn="l"/>
              </a:tabLst>
            </a:pPr>
            <a:r>
              <a:rPr lang="fr-BE" dirty="0" smtClean="0"/>
              <a:t>Participants soient des professionnels de l'aménagement du territoire, de la construction ou de la promotion immobilière</a:t>
            </a:r>
          </a:p>
          <a:p>
            <a:pPr lvl="1">
              <a:tabLst>
                <a:tab pos="803275" algn="l"/>
              </a:tabLst>
            </a:pPr>
            <a:r>
              <a:rPr lang="fr-BE" dirty="0" smtClean="0"/>
              <a:t>Intérêt pour les réponses quantitatives et qualitatives</a:t>
            </a:r>
          </a:p>
          <a:p>
            <a:pPr lvl="1"/>
            <a:endParaRPr lang="fr-BE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27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Economie </a:t>
            </a:r>
            <a:r>
              <a:rPr lang="fr-BE" dirty="0"/>
              <a:t>expérimentale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1577021"/>
            <a:ext cx="10515600" cy="3711131"/>
          </a:xfrm>
        </p:spPr>
        <p:txBody>
          <a:bodyPr>
            <a:normAutofit/>
          </a:bodyPr>
          <a:lstStyle/>
          <a:p>
            <a:r>
              <a:rPr lang="fr-BE" sz="2000" b="1" dirty="0"/>
              <a:t>4</a:t>
            </a:r>
            <a:r>
              <a:rPr lang="fr-BE" sz="2000" b="1" dirty="0" smtClean="0"/>
              <a:t> joueurs</a:t>
            </a:r>
          </a:p>
          <a:p>
            <a:r>
              <a:rPr lang="fr-BE" sz="2000" dirty="0" smtClean="0"/>
              <a:t>Chaque joueur commence avec 100 points et décide du montant qu’il donne pour le projet collectif</a:t>
            </a:r>
            <a:endParaRPr lang="fr-BE" sz="2000" b="1" dirty="0" smtClean="0"/>
          </a:p>
          <a:p>
            <a:endParaRPr lang="fr-BE" sz="2000" b="1" dirty="0" smtClean="0"/>
          </a:p>
          <a:p>
            <a:endParaRPr lang="fr-BE" sz="2400" dirty="0"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3415-D6FA-434F-9CC8-4BEEA0AEA9C1}" type="slidenum">
              <a:rPr lang="fr-BE" smtClean="0"/>
              <a:t>23</a:t>
            </a:fld>
            <a:endParaRPr lang="fr-BE"/>
          </a:p>
        </p:txBody>
      </p:sp>
      <p:grpSp>
        <p:nvGrpSpPr>
          <p:cNvPr id="4" name="Groupe 3"/>
          <p:cNvGrpSpPr/>
          <p:nvPr/>
        </p:nvGrpSpPr>
        <p:grpSpPr>
          <a:xfrm>
            <a:off x="3540298" y="2361142"/>
            <a:ext cx="4577660" cy="4496858"/>
            <a:chOff x="1669506" y="1103669"/>
            <a:chExt cx="5739000" cy="5637699"/>
          </a:xfrm>
        </p:grpSpPr>
        <p:grpSp>
          <p:nvGrpSpPr>
            <p:cNvPr id="5" name="Groupe 4"/>
            <p:cNvGrpSpPr/>
            <p:nvPr/>
          </p:nvGrpSpPr>
          <p:grpSpPr>
            <a:xfrm>
              <a:off x="1691680" y="3045137"/>
              <a:ext cx="1109126" cy="1431740"/>
              <a:chOff x="746747" y="3786524"/>
              <a:chExt cx="1139387" cy="1470803"/>
            </a:xfrm>
          </p:grpSpPr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15" t="26773" r="35413" b="37380"/>
              <a:stretch/>
            </p:blipFill>
            <p:spPr bwMode="auto">
              <a:xfrm>
                <a:off x="746747" y="3786524"/>
                <a:ext cx="1045809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1698978" y="5113311"/>
                <a:ext cx="187156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grpSp>
          <p:nvGrpSpPr>
            <p:cNvPr id="6" name="Groupe 5"/>
            <p:cNvGrpSpPr/>
            <p:nvPr/>
          </p:nvGrpSpPr>
          <p:grpSpPr>
            <a:xfrm>
              <a:off x="3990859" y="5083093"/>
              <a:ext cx="1229101" cy="1403849"/>
              <a:chOff x="4985652" y="1035366"/>
              <a:chExt cx="1281146" cy="1463293"/>
            </a:xfrm>
          </p:grpSpPr>
          <p:pic>
            <p:nvPicPr>
              <p:cNvPr id="46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12" t="32240" r="31879" b="31429"/>
              <a:stretch/>
            </p:blipFill>
            <p:spPr bwMode="auto">
              <a:xfrm>
                <a:off x="4985652" y="1035366"/>
                <a:ext cx="1116681" cy="1439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5973203" y="2337933"/>
                <a:ext cx="293595" cy="160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6298205" y="2991822"/>
              <a:ext cx="1110301" cy="1465755"/>
              <a:chOff x="8424765" y="654228"/>
              <a:chExt cx="1677411" cy="2214420"/>
            </a:xfrm>
          </p:grpSpPr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65" t="26773" r="34810" b="34827"/>
              <a:stretch/>
            </p:blipFill>
            <p:spPr bwMode="auto">
              <a:xfrm>
                <a:off x="8424765" y="654228"/>
                <a:ext cx="1432467" cy="2214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9826936" y="2517146"/>
                <a:ext cx="275240" cy="2117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3990040" y="1300393"/>
              <a:ext cx="1137881" cy="1425282"/>
              <a:chOff x="9866089" y="3310728"/>
              <a:chExt cx="1844302" cy="2310127"/>
            </a:xfrm>
          </p:grpSpPr>
          <p:pic>
            <p:nvPicPr>
              <p:cNvPr id="42" name="Picture 6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65" t="24262" r="36162" b="40019"/>
              <a:stretch/>
            </p:blipFill>
            <p:spPr bwMode="auto">
              <a:xfrm>
                <a:off x="9866089" y="3310728"/>
                <a:ext cx="1734960" cy="2295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1435151" y="5409058"/>
                <a:ext cx="275240" cy="2117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>
              <a:off x="1669506" y="1103669"/>
              <a:ext cx="5700297" cy="5637699"/>
              <a:chOff x="28575" y="-14238"/>
              <a:chExt cx="4627531" cy="4576713"/>
            </a:xfrm>
          </p:grpSpPr>
          <p:sp>
            <p:nvSpPr>
              <p:cNvPr id="10" name="Ellipse 9"/>
              <p:cNvSpPr/>
              <p:nvPr/>
            </p:nvSpPr>
            <p:spPr>
              <a:xfrm>
                <a:off x="1666875" y="1866900"/>
                <a:ext cx="1362075" cy="85725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100"/>
              </a:p>
            </p:txBody>
          </p:sp>
          <p:grpSp>
            <p:nvGrpSpPr>
              <p:cNvPr id="11" name="Groupe 10"/>
              <p:cNvGrpSpPr/>
              <p:nvPr/>
            </p:nvGrpSpPr>
            <p:grpSpPr>
              <a:xfrm>
                <a:off x="1076325" y="1828800"/>
                <a:ext cx="600075" cy="971550"/>
                <a:chOff x="0" y="0"/>
                <a:chExt cx="600075" cy="971550"/>
              </a:xfrm>
            </p:grpSpPr>
            <p:sp>
              <p:nvSpPr>
                <p:cNvPr id="40" name="Flèche courbée vers le bas 39"/>
                <p:cNvSpPr/>
                <p:nvPr/>
              </p:nvSpPr>
              <p:spPr>
                <a:xfrm>
                  <a:off x="9525" y="0"/>
                  <a:ext cx="590550" cy="152400"/>
                </a:xfrm>
                <a:prstGeom prst="curvedDown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1100"/>
                </a:p>
              </p:txBody>
            </p:sp>
            <p:sp>
              <p:nvSpPr>
                <p:cNvPr id="41" name="Flèche courbée vers le bas 40"/>
                <p:cNvSpPr/>
                <p:nvPr/>
              </p:nvSpPr>
              <p:spPr>
                <a:xfrm rot="10800000">
                  <a:off x="0" y="819150"/>
                  <a:ext cx="590550" cy="152400"/>
                </a:xfrm>
                <a:prstGeom prst="curvedDown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1100"/>
                </a:p>
              </p:txBody>
            </p:sp>
          </p:grpSp>
          <p:grpSp>
            <p:nvGrpSpPr>
              <p:cNvPr id="12" name="Groupe 11"/>
              <p:cNvGrpSpPr/>
              <p:nvPr/>
            </p:nvGrpSpPr>
            <p:grpSpPr>
              <a:xfrm rot="5400000">
                <a:off x="2028826" y="1076326"/>
                <a:ext cx="600075" cy="971550"/>
                <a:chOff x="0" y="0"/>
                <a:chExt cx="600075" cy="971550"/>
              </a:xfrm>
            </p:grpSpPr>
            <p:sp>
              <p:nvSpPr>
                <p:cNvPr id="38" name="Flèche courbée vers le bas 37"/>
                <p:cNvSpPr/>
                <p:nvPr/>
              </p:nvSpPr>
              <p:spPr>
                <a:xfrm>
                  <a:off x="9525" y="0"/>
                  <a:ext cx="590550" cy="152400"/>
                </a:xfrm>
                <a:prstGeom prst="curvedDown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1100"/>
                </a:p>
              </p:txBody>
            </p:sp>
            <p:sp>
              <p:nvSpPr>
                <p:cNvPr id="39" name="Flèche courbée vers le bas 38"/>
                <p:cNvSpPr/>
                <p:nvPr/>
              </p:nvSpPr>
              <p:spPr>
                <a:xfrm rot="10800000">
                  <a:off x="0" y="819150"/>
                  <a:ext cx="590550" cy="152400"/>
                </a:xfrm>
                <a:prstGeom prst="curvedDown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1100"/>
                </a:p>
              </p:txBody>
            </p:sp>
          </p:grpSp>
          <p:grpSp>
            <p:nvGrpSpPr>
              <p:cNvPr id="13" name="Groupe 12"/>
              <p:cNvGrpSpPr/>
              <p:nvPr/>
            </p:nvGrpSpPr>
            <p:grpSpPr>
              <a:xfrm rot="5400000">
                <a:off x="2057401" y="2533651"/>
                <a:ext cx="600075" cy="971550"/>
                <a:chOff x="0" y="0"/>
                <a:chExt cx="600075" cy="971550"/>
              </a:xfrm>
            </p:grpSpPr>
            <p:sp>
              <p:nvSpPr>
                <p:cNvPr id="36" name="Flèche courbée vers le bas 35"/>
                <p:cNvSpPr/>
                <p:nvPr/>
              </p:nvSpPr>
              <p:spPr>
                <a:xfrm>
                  <a:off x="9525" y="0"/>
                  <a:ext cx="590550" cy="152400"/>
                </a:xfrm>
                <a:prstGeom prst="curvedDown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1100"/>
                </a:p>
              </p:txBody>
            </p:sp>
            <p:sp>
              <p:nvSpPr>
                <p:cNvPr id="37" name="Flèche courbée vers le bas 36"/>
                <p:cNvSpPr/>
                <p:nvPr/>
              </p:nvSpPr>
              <p:spPr>
                <a:xfrm rot="10800000">
                  <a:off x="0" y="819150"/>
                  <a:ext cx="590550" cy="152400"/>
                </a:xfrm>
                <a:prstGeom prst="curvedDown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1100"/>
                </a:p>
              </p:txBody>
            </p:sp>
          </p:grpSp>
          <p:grpSp>
            <p:nvGrpSpPr>
              <p:cNvPr id="14" name="Groupe 13"/>
              <p:cNvGrpSpPr/>
              <p:nvPr/>
            </p:nvGrpSpPr>
            <p:grpSpPr>
              <a:xfrm rot="10800000">
                <a:off x="3114675" y="1781175"/>
                <a:ext cx="600075" cy="971550"/>
                <a:chOff x="0" y="0"/>
                <a:chExt cx="600075" cy="971550"/>
              </a:xfrm>
            </p:grpSpPr>
            <p:sp>
              <p:nvSpPr>
                <p:cNvPr id="34" name="Flèche courbée vers le bas 33"/>
                <p:cNvSpPr/>
                <p:nvPr/>
              </p:nvSpPr>
              <p:spPr>
                <a:xfrm>
                  <a:off x="9525" y="0"/>
                  <a:ext cx="590550" cy="152400"/>
                </a:xfrm>
                <a:prstGeom prst="curvedDown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1100"/>
                </a:p>
              </p:txBody>
            </p:sp>
            <p:sp>
              <p:nvSpPr>
                <p:cNvPr id="35" name="Flèche courbée vers le bas 34"/>
                <p:cNvSpPr/>
                <p:nvPr/>
              </p:nvSpPr>
              <p:spPr>
                <a:xfrm rot="10800000">
                  <a:off x="0" y="819150"/>
                  <a:ext cx="590550" cy="152400"/>
                </a:xfrm>
                <a:prstGeom prst="curvedDown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1100"/>
                </a:p>
              </p:txBody>
            </p:sp>
          </p:grpSp>
          <p:grpSp>
            <p:nvGrpSpPr>
              <p:cNvPr id="15" name="Groupe 14"/>
              <p:cNvGrpSpPr/>
              <p:nvPr/>
            </p:nvGrpSpPr>
            <p:grpSpPr>
              <a:xfrm>
                <a:off x="28575" y="-14238"/>
                <a:ext cx="4627531" cy="4576713"/>
                <a:chOff x="-123825" y="-14238"/>
                <a:chExt cx="4627531" cy="4576713"/>
              </a:xfrm>
            </p:grpSpPr>
            <p:sp>
              <p:nvSpPr>
                <p:cNvPr id="16" name="Zone de texte 49"/>
                <p:cNvSpPr txBox="1"/>
                <p:nvPr/>
              </p:nvSpPr>
              <p:spPr>
                <a:xfrm>
                  <a:off x="1459155" y="2171700"/>
                  <a:ext cx="1543049" cy="2952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just">
                    <a:spcAft>
                      <a:spcPts val="600"/>
                    </a:spcAft>
                  </a:pPr>
                  <a:r>
                    <a:rPr lang="fr-BE" sz="1100" b="1" dirty="0">
                      <a:effectLst/>
                      <a:latin typeface="Times New Roman"/>
                      <a:ea typeface="Calibri"/>
                      <a:cs typeface="Times New Roman"/>
                    </a:rPr>
                    <a:t>T=α</a:t>
                  </a:r>
                  <a:r>
                    <a:rPr lang="fr-BE" sz="1100" b="1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*(S</a:t>
                  </a:r>
                  <a:r>
                    <a:rPr lang="fr-BE" sz="1100" b="1" baseline="-25000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1</a:t>
                  </a:r>
                  <a:r>
                    <a:rPr lang="fr-BE" sz="1100" b="1" dirty="0">
                      <a:effectLst/>
                      <a:latin typeface="Times New Roman"/>
                      <a:ea typeface="Calibri"/>
                      <a:cs typeface="Times New Roman"/>
                    </a:rPr>
                    <a:t>+ </a:t>
                  </a:r>
                  <a:r>
                    <a:rPr lang="fr-BE" sz="1100" b="1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S</a:t>
                  </a:r>
                  <a:r>
                    <a:rPr lang="fr-BE" sz="1100" b="1" baseline="-25000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2</a:t>
                  </a:r>
                  <a:r>
                    <a:rPr lang="fr-BE" sz="1100" b="1" dirty="0">
                      <a:effectLst/>
                      <a:latin typeface="Times New Roman"/>
                      <a:ea typeface="Calibri"/>
                      <a:cs typeface="Times New Roman"/>
                    </a:rPr>
                    <a:t>+ </a:t>
                  </a:r>
                  <a:r>
                    <a:rPr lang="fr-BE" sz="1100" b="1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S</a:t>
                  </a:r>
                  <a:r>
                    <a:rPr lang="fr-BE" sz="1100" b="1" baseline="-25000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3</a:t>
                  </a:r>
                  <a:r>
                    <a:rPr lang="fr-BE" sz="1100" b="1" dirty="0">
                      <a:effectLst/>
                      <a:latin typeface="Times New Roman"/>
                      <a:ea typeface="Calibri"/>
                      <a:cs typeface="Times New Roman"/>
                    </a:rPr>
                    <a:t>+ </a:t>
                  </a:r>
                  <a:r>
                    <a:rPr lang="fr-BE" sz="1100" b="1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S</a:t>
                  </a:r>
                  <a:r>
                    <a:rPr lang="fr-BE" sz="1100" b="1" baseline="-25000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4</a:t>
                  </a:r>
                  <a:r>
                    <a:rPr lang="fr-BE" sz="1100" b="1" dirty="0">
                      <a:effectLst/>
                      <a:latin typeface="Times New Roman"/>
                      <a:ea typeface="Calibri"/>
                      <a:cs typeface="Times New Roman"/>
                    </a:rPr>
                    <a:t>)</a:t>
                  </a:r>
                  <a:endParaRPr lang="en-GB" sz="1100" dirty="0">
                    <a:effectLst/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17" name="Groupe 16"/>
                <p:cNvGrpSpPr/>
                <p:nvPr/>
              </p:nvGrpSpPr>
              <p:grpSpPr>
                <a:xfrm>
                  <a:off x="-123825" y="-14238"/>
                  <a:ext cx="4627531" cy="4576713"/>
                  <a:chOff x="-123825" y="-14238"/>
                  <a:chExt cx="4627531" cy="4576713"/>
                </a:xfrm>
              </p:grpSpPr>
              <p:grpSp>
                <p:nvGrpSpPr>
                  <p:cNvPr id="18" name="Groupe 17"/>
                  <p:cNvGrpSpPr/>
                  <p:nvPr/>
                </p:nvGrpSpPr>
                <p:grpSpPr>
                  <a:xfrm>
                    <a:off x="-123825" y="1828800"/>
                    <a:ext cx="1647825" cy="1085850"/>
                    <a:chOff x="-123825" y="0"/>
                    <a:chExt cx="1647825" cy="1085850"/>
                  </a:xfrm>
                </p:grpSpPr>
                <p:sp>
                  <p:nvSpPr>
                    <p:cNvPr id="31" name="Zone de texte 31"/>
                    <p:cNvSpPr txBox="1"/>
                    <p:nvPr/>
                  </p:nvSpPr>
                  <p:spPr>
                    <a:xfrm>
                      <a:off x="1066800" y="0"/>
                      <a:ext cx="40957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fr-BE" sz="1100" b="1" baseline="-25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32" name="Zone de texte 32"/>
                    <p:cNvSpPr txBox="1"/>
                    <p:nvPr/>
                  </p:nvSpPr>
                  <p:spPr>
                    <a:xfrm>
                      <a:off x="1038225" y="704850"/>
                      <a:ext cx="48577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BE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T/4</a:t>
                      </a:r>
                      <a:endParaRPr lang="en-GB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33" name="Zone de texte 50"/>
                    <p:cNvSpPr txBox="1"/>
                    <p:nvPr/>
                  </p:nvSpPr>
                  <p:spPr>
                    <a:xfrm>
                      <a:off x="-123825" y="800100"/>
                      <a:ext cx="92392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Y-S</a:t>
                      </a:r>
                      <a:r>
                        <a:rPr lang="fr-BE" sz="1100" b="1" baseline="-25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+T/4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9" name="Groupe 18"/>
                  <p:cNvGrpSpPr/>
                  <p:nvPr/>
                </p:nvGrpSpPr>
                <p:grpSpPr>
                  <a:xfrm>
                    <a:off x="3067050" y="1781175"/>
                    <a:ext cx="1436656" cy="1158526"/>
                    <a:chOff x="0" y="0"/>
                    <a:chExt cx="1436656" cy="1158526"/>
                  </a:xfrm>
                </p:grpSpPr>
                <p:sp>
                  <p:nvSpPr>
                    <p:cNvPr id="28" name="Zone de texte 43"/>
                    <p:cNvSpPr txBox="1"/>
                    <p:nvPr/>
                  </p:nvSpPr>
                  <p:spPr>
                    <a:xfrm>
                      <a:off x="28575" y="666750"/>
                      <a:ext cx="40957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fr-BE" sz="1100" b="1" baseline="-25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29" name="Zone de texte 47"/>
                    <p:cNvSpPr txBox="1"/>
                    <p:nvPr/>
                  </p:nvSpPr>
                  <p:spPr>
                    <a:xfrm>
                      <a:off x="0" y="0"/>
                      <a:ext cx="48577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BE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T/4</a:t>
                      </a:r>
                      <a:endParaRPr lang="en-GB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30" name="Zone de texte 51"/>
                    <p:cNvSpPr txBox="1"/>
                    <p:nvPr/>
                  </p:nvSpPr>
                  <p:spPr>
                    <a:xfrm>
                      <a:off x="512731" y="872776"/>
                      <a:ext cx="92392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Y-S</a:t>
                      </a:r>
                      <a:r>
                        <a:rPr lang="fr-BE" sz="1100" b="1" baseline="-25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+T/4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20" name="Groupe 19"/>
                  <p:cNvGrpSpPr/>
                  <p:nvPr/>
                </p:nvGrpSpPr>
                <p:grpSpPr>
                  <a:xfrm>
                    <a:off x="1704975" y="2914650"/>
                    <a:ext cx="1123950" cy="1647825"/>
                    <a:chOff x="0" y="0"/>
                    <a:chExt cx="1123950" cy="1647825"/>
                  </a:xfrm>
                </p:grpSpPr>
                <p:sp>
                  <p:nvSpPr>
                    <p:cNvPr id="25" name="Zone de texte 45"/>
                    <p:cNvSpPr txBox="1"/>
                    <p:nvPr/>
                  </p:nvSpPr>
                  <p:spPr>
                    <a:xfrm>
                      <a:off x="0" y="0"/>
                      <a:ext cx="40957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fr-BE" sz="1100" b="1" baseline="-25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26" name="Zone de texte 48"/>
                    <p:cNvSpPr txBox="1"/>
                    <p:nvPr/>
                  </p:nvSpPr>
                  <p:spPr>
                    <a:xfrm>
                      <a:off x="638175" y="0"/>
                      <a:ext cx="48577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BE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T/4</a:t>
                      </a:r>
                      <a:endParaRPr lang="en-GB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27" name="Zone de texte 52"/>
                    <p:cNvSpPr txBox="1"/>
                    <p:nvPr/>
                  </p:nvSpPr>
                  <p:spPr>
                    <a:xfrm>
                      <a:off x="90489" y="1362075"/>
                      <a:ext cx="92392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Y-S</a:t>
                      </a:r>
                      <a:r>
                        <a:rPr lang="fr-BE" sz="1100" b="1" baseline="-25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+T/4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21" name="Groupe 20"/>
                  <p:cNvGrpSpPr/>
                  <p:nvPr/>
                </p:nvGrpSpPr>
                <p:grpSpPr>
                  <a:xfrm>
                    <a:off x="1676400" y="-14238"/>
                    <a:ext cx="1123950" cy="1728738"/>
                    <a:chOff x="0" y="-14238"/>
                    <a:chExt cx="1123950" cy="1728738"/>
                  </a:xfrm>
                </p:grpSpPr>
                <p:sp>
                  <p:nvSpPr>
                    <p:cNvPr id="22" name="Zone de texte 44"/>
                    <p:cNvSpPr txBox="1"/>
                    <p:nvPr/>
                  </p:nvSpPr>
                  <p:spPr>
                    <a:xfrm>
                      <a:off x="714375" y="1428750"/>
                      <a:ext cx="40957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fr-BE" sz="1100" b="1" baseline="-25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23" name="Zone de texte 46"/>
                    <p:cNvSpPr txBox="1"/>
                    <p:nvPr/>
                  </p:nvSpPr>
                  <p:spPr>
                    <a:xfrm>
                      <a:off x="0" y="1428750"/>
                      <a:ext cx="48577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BE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T/4</a:t>
                      </a:r>
                      <a:endParaRPr lang="en-GB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24" name="Zone de texte 53"/>
                    <p:cNvSpPr txBox="1"/>
                    <p:nvPr/>
                  </p:nvSpPr>
                  <p:spPr>
                    <a:xfrm>
                      <a:off x="42221" y="-14238"/>
                      <a:ext cx="923925" cy="285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Y-S</a:t>
                      </a:r>
                      <a:r>
                        <a:rPr lang="fr-BE" sz="1100" b="1" baseline="-25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fr-BE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+T/4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19536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AFFF2"/>
              </a:clrFrom>
              <a:clrTo>
                <a:srgbClr val="FAFFF2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13" y="-16695"/>
            <a:ext cx="4857570" cy="6874695"/>
          </a:xfrm>
          <a:prstGeom prst="rect">
            <a:avLst/>
          </a:prstGeom>
        </p:spPr>
      </p:pic>
      <p:sp>
        <p:nvSpPr>
          <p:cNvPr id="3" name="Titre 3"/>
          <p:cNvSpPr txBox="1">
            <a:spLocks/>
          </p:cNvSpPr>
          <p:nvPr/>
        </p:nvSpPr>
        <p:spPr>
          <a:xfrm>
            <a:off x="176793" y="4887904"/>
            <a:ext cx="4373174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4400" b="1" dirty="0" smtClean="0"/>
              <a:t>Merci </a:t>
            </a:r>
            <a:r>
              <a:rPr lang="fr-BE" sz="3600" b="1" dirty="0" smtClean="0"/>
              <a:t>pour votre attention</a:t>
            </a:r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39679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références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1773044"/>
            <a:ext cx="9720071" cy="490653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</a:pPr>
            <a:r>
              <a:rPr lang="en-GB" dirty="0" err="1"/>
              <a:t>Alterman</a:t>
            </a:r>
            <a:r>
              <a:rPr lang="en-GB" dirty="0"/>
              <a:t> R., 2012. </a:t>
            </a:r>
            <a:r>
              <a:rPr lang="en-GB" i="1" dirty="0"/>
              <a:t>Land-Use regulation and property values : the « Windfalls capture » idea revisited </a:t>
            </a:r>
            <a:r>
              <a:rPr lang="en-GB" dirty="0"/>
              <a:t>(chap. 33), </a:t>
            </a:r>
            <a:r>
              <a:rPr lang="en-GB" dirty="0" err="1"/>
              <a:t>dans</a:t>
            </a:r>
            <a:r>
              <a:rPr lang="en-GB" dirty="0"/>
              <a:t> </a:t>
            </a:r>
            <a:r>
              <a:rPr lang="en-GB" i="1" dirty="0"/>
              <a:t>The Oxford Handbook of Urban Economics and Planning</a:t>
            </a:r>
            <a:r>
              <a:rPr lang="en-GB" dirty="0"/>
              <a:t>, Oxford University Press, pp. 755-786</a:t>
            </a:r>
            <a:r>
              <a:rPr lang="en-GB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fr-BE" dirty="0" err="1" smtClean="0"/>
              <a:t>Binnelands</a:t>
            </a:r>
            <a:r>
              <a:rPr lang="fr-BE" dirty="0" smtClean="0"/>
              <a:t> </a:t>
            </a:r>
            <a:r>
              <a:rPr lang="fr-BE" dirty="0" err="1" smtClean="0"/>
              <a:t>Bestuur</a:t>
            </a:r>
            <a:r>
              <a:rPr lang="fr-BE" dirty="0" smtClean="0"/>
              <a:t>, 11 janvier 2017. Niet </a:t>
            </a:r>
            <a:r>
              <a:rPr lang="fr-BE" dirty="0" err="1" smtClean="0"/>
              <a:t>wachten</a:t>
            </a:r>
            <a:r>
              <a:rPr lang="fr-BE" dirty="0" smtClean="0"/>
              <a:t> op </a:t>
            </a:r>
            <a:r>
              <a:rPr lang="fr-BE" dirty="0" err="1" smtClean="0"/>
              <a:t>Omgevinsgwet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stedelijke</a:t>
            </a:r>
            <a:r>
              <a:rPr lang="fr-BE" dirty="0" smtClean="0"/>
              <a:t> </a:t>
            </a:r>
            <a:r>
              <a:rPr lang="fr-BE" dirty="0" err="1" smtClean="0"/>
              <a:t>kavelruil</a:t>
            </a:r>
            <a:r>
              <a:rPr lang="fr-BE" dirty="0"/>
              <a:t>. </a:t>
            </a:r>
            <a:r>
              <a:rPr lang="fr-BE" dirty="0">
                <a:hlinkClick r:id="rId2"/>
              </a:rPr>
              <a:t>http://</a:t>
            </a:r>
            <a:r>
              <a:rPr lang="fr-BE" dirty="0" smtClean="0">
                <a:hlinkClick r:id="rId2"/>
              </a:rPr>
              <a:t>www.binnenlandsbestuur.nl/ruimte-en-milieu/nieuws/niet-wachten-op-omgevingswet-voor-stedelijke.9555866.lynkx</a:t>
            </a:r>
            <a:r>
              <a:rPr lang="fr-BE" dirty="0" smtClean="0"/>
              <a:t> 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fr-BE" dirty="0"/>
              <a:t>Dethier P. et Halleux J.-M., 2014. </a:t>
            </a:r>
            <a:r>
              <a:rPr lang="fr-BE" i="1" dirty="0"/>
              <a:t>Production de l'habitat et enjeux territoriaux. Partie 3 : Les modes de </a:t>
            </a:r>
            <a:r>
              <a:rPr lang="fr-BE" i="1" dirty="0" smtClean="0"/>
              <a:t>gestion. Évaluation </a:t>
            </a:r>
            <a:r>
              <a:rPr lang="fr-BE" i="1" dirty="0"/>
              <a:t>des mesures cherchant à soutenir la transition vers un nouveau système de production de l’habitat wallon</a:t>
            </a:r>
            <a:r>
              <a:rPr lang="fr-BE" i="1" dirty="0" smtClean="0"/>
              <a:t>, </a:t>
            </a:r>
            <a:r>
              <a:rPr lang="fr-BE" dirty="0"/>
              <a:t>R.I.5 : Rapport final dédié aux modes de gestion, CPDT. Rapport de recherche. Disponible sur </a:t>
            </a:r>
            <a:r>
              <a:rPr lang="fr-BE" dirty="0" smtClean="0"/>
              <a:t>: </a:t>
            </a: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://hdl.handle.net/2268/175048</a:t>
            </a:r>
            <a:r>
              <a:rPr lang="fr-BE" dirty="0" smtClean="0"/>
              <a:t>. </a:t>
            </a:r>
          </a:p>
          <a:p>
            <a:pPr>
              <a:spcBef>
                <a:spcPts val="600"/>
              </a:spcBef>
            </a:pPr>
            <a:r>
              <a:rPr lang="fr-BE" sz="2100" dirty="0" err="1" smtClean="0"/>
              <a:t>Ferey</a:t>
            </a:r>
            <a:r>
              <a:rPr lang="fr-BE" sz="2100" dirty="0" smtClean="0"/>
              <a:t> </a:t>
            </a:r>
            <a:r>
              <a:rPr lang="fr-BE" sz="2100" dirty="0"/>
              <a:t>S., </a:t>
            </a:r>
            <a:r>
              <a:rPr lang="fr-BE" sz="2100" dirty="0" err="1" smtClean="0"/>
              <a:t>Gabuthy</a:t>
            </a:r>
            <a:r>
              <a:rPr lang="fr-BE" sz="2100" dirty="0" smtClean="0"/>
              <a:t> </a:t>
            </a:r>
            <a:r>
              <a:rPr lang="fr-BE" sz="2100" dirty="0"/>
              <a:t>Y., &amp; </a:t>
            </a:r>
            <a:r>
              <a:rPr lang="fr-BE" sz="2100" dirty="0" err="1" smtClean="0"/>
              <a:t>Jacquemet</a:t>
            </a:r>
            <a:r>
              <a:rPr lang="fr-BE" sz="2100" dirty="0" smtClean="0"/>
              <a:t> </a:t>
            </a:r>
            <a:r>
              <a:rPr lang="fr-BE" sz="2100" dirty="0"/>
              <a:t>N</a:t>
            </a:r>
            <a:r>
              <a:rPr lang="fr-BE" sz="2100" dirty="0" smtClean="0"/>
              <a:t>., 2013. </a:t>
            </a:r>
            <a:r>
              <a:rPr lang="fr-BE" sz="2100" dirty="0"/>
              <a:t>L'apport de l'économie expérimentale dans l'élaboration des politiques publiques. </a:t>
            </a:r>
            <a:r>
              <a:rPr lang="fr-BE" sz="2100" i="1" dirty="0"/>
              <a:t>Revue française d'économie</a:t>
            </a:r>
            <a:r>
              <a:rPr lang="fr-BE" sz="2100" dirty="0"/>
              <a:t>, </a:t>
            </a:r>
            <a:r>
              <a:rPr lang="en-GB" sz="2100" dirty="0"/>
              <a:t>Vol. </a:t>
            </a:r>
            <a:r>
              <a:rPr lang="fr-BE" sz="2100" dirty="0" smtClean="0"/>
              <a:t>28(2),pp. </a:t>
            </a:r>
            <a:r>
              <a:rPr lang="fr-BE" sz="2100" dirty="0"/>
              <a:t>155-194.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Hong </a:t>
            </a:r>
            <a:r>
              <a:rPr lang="en-GB" dirty="0"/>
              <a:t>Y.-H. et Needham B., 2007. </a:t>
            </a:r>
            <a:r>
              <a:rPr lang="en-GB" i="1" dirty="0"/>
              <a:t>Analysing Land Readjustment : Economics, law, and collective action</a:t>
            </a:r>
            <a:r>
              <a:rPr lang="en-GB" dirty="0"/>
              <a:t>, Lincoln Institute of Land Policy, Cambridge, Massachusetts</a:t>
            </a:r>
            <a:r>
              <a:rPr lang="en-GB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Lord A., O’Brien P., Sykes O. et </a:t>
            </a:r>
            <a:r>
              <a:rPr lang="en-GB" dirty="0" err="1" smtClean="0"/>
              <a:t>Sturzker</a:t>
            </a:r>
            <a:r>
              <a:rPr lang="en-GB" dirty="0" smtClean="0"/>
              <a:t> J., 2015. </a:t>
            </a:r>
            <a:r>
              <a:rPr lang="en-GB" i="1" dirty="0" smtClean="0"/>
              <a:t>Planning as ‘market maker’: How planning is used to stimulate development in Germany, France and </a:t>
            </a:r>
            <a:r>
              <a:rPr lang="en-GB" i="1" dirty="0"/>
              <a:t>the </a:t>
            </a:r>
            <a:r>
              <a:rPr lang="en-GB" i="1" dirty="0" smtClean="0"/>
              <a:t>Netherlands,</a:t>
            </a:r>
            <a:r>
              <a:rPr lang="en-GB" dirty="0" smtClean="0"/>
              <a:t> </a:t>
            </a:r>
            <a:r>
              <a:rPr lang="en-GB" dirty="0"/>
              <a:t>RTPI Research Report </a:t>
            </a:r>
            <a:r>
              <a:rPr lang="en-GB" dirty="0" smtClean="0"/>
              <a:t>no.11, University of Liverpool.  </a:t>
            </a:r>
          </a:p>
          <a:p>
            <a:pPr>
              <a:spcBef>
                <a:spcPts val="600"/>
              </a:spcBef>
            </a:pPr>
            <a:r>
              <a:rPr lang="en-GB" dirty="0" err="1" smtClean="0"/>
              <a:t>Shimy</a:t>
            </a:r>
            <a:r>
              <a:rPr lang="en-GB" dirty="0" smtClean="0"/>
              <a:t> </a:t>
            </a:r>
            <a:r>
              <a:rPr lang="en-GB" dirty="0"/>
              <a:t>H. E., 2012. Sustainable Development of the Slum Areas in Using Readjustment Planning System </a:t>
            </a:r>
            <a:r>
              <a:rPr lang="en-GB" dirty="0" err="1"/>
              <a:t>Aljama</a:t>
            </a:r>
            <a:r>
              <a:rPr lang="en-GB" dirty="0"/>
              <a:t> Slum Area as Case Study, International journal, </a:t>
            </a:r>
            <a:r>
              <a:rPr lang="en-GB" i="1" dirty="0"/>
              <a:t>Architecture Research</a:t>
            </a:r>
            <a:r>
              <a:rPr lang="en-GB" dirty="0"/>
              <a:t>, vol. 2 (5</a:t>
            </a:r>
            <a:r>
              <a:rPr lang="en-GB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nl-NL" dirty="0"/>
              <a:t>ten Have F., Berns S., van den </a:t>
            </a:r>
            <a:r>
              <a:rPr lang="nl-NL" dirty="0" err="1"/>
              <a:t>Bouwhuijsen</a:t>
            </a:r>
            <a:r>
              <a:rPr lang="nl-NL" dirty="0"/>
              <a:t> I. et Celik H, 2012. </a:t>
            </a:r>
            <a:r>
              <a:rPr lang="nl-NL" i="1" dirty="0"/>
              <a:t>Financiële effecten crisis bij gemeentelijke grondbedrijven</a:t>
            </a:r>
            <a:r>
              <a:rPr lang="nl-NL" dirty="0"/>
              <a:t>, Deloitte Real </a:t>
            </a:r>
            <a:r>
              <a:rPr lang="nl-NL" dirty="0" err="1"/>
              <a:t>Estate</a:t>
            </a:r>
            <a:r>
              <a:rPr lang="nl-NL" dirty="0"/>
              <a:t> </a:t>
            </a:r>
            <a:r>
              <a:rPr lang="nl-NL" dirty="0" err="1"/>
              <a:t>Advisory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fr-BE" dirty="0"/>
              <a:t>Van </a:t>
            </a:r>
            <a:r>
              <a:rPr lang="fr-BE" dirty="0" err="1"/>
              <a:t>Criekingen</a:t>
            </a:r>
            <a:r>
              <a:rPr lang="fr-BE" dirty="0"/>
              <a:t> M., D'</a:t>
            </a:r>
            <a:r>
              <a:rPr lang="fr-BE" dirty="0" err="1"/>
              <a:t>Andrimont</a:t>
            </a:r>
            <a:r>
              <a:rPr lang="fr-BE" dirty="0"/>
              <a:t> C., Fontaine P. </a:t>
            </a:r>
            <a:r>
              <a:rPr lang="fr-BE" dirty="0" err="1"/>
              <a:t>Guerard</a:t>
            </a:r>
            <a:r>
              <a:rPr lang="fr-BE" dirty="0"/>
              <a:t> H., </a:t>
            </a:r>
            <a:r>
              <a:rPr lang="fr-BE" dirty="0" err="1"/>
              <a:t>Haumont</a:t>
            </a:r>
            <a:r>
              <a:rPr lang="fr-BE" dirty="0"/>
              <a:t> F., 2011. </a:t>
            </a:r>
            <a:r>
              <a:rPr lang="fr-BE" i="1" dirty="0"/>
              <a:t>Politique foncière – Rapport</a:t>
            </a:r>
            <a:r>
              <a:rPr lang="fr-BE" dirty="0"/>
              <a:t>, Thème 4 de la CPDT. Disponible sur : </a:t>
            </a:r>
            <a:r>
              <a:rPr lang="fr-BE" dirty="0">
                <a:hlinkClick r:id="rId4"/>
              </a:rPr>
              <a:t>http://cpdt.wallonie.be/sites/default/files/pdf/cpdt_rapport-final_oct-2011_annexe-4-3_pol-fonc_rapport-complet_0.pdf</a:t>
            </a:r>
            <a:r>
              <a:rPr lang="fr-BE" dirty="0" smtClean="0"/>
              <a:t>. 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dirty="0"/>
              <a:t>van der Krabben E. et </a:t>
            </a:r>
            <a:r>
              <a:rPr lang="en-GB" dirty="0" smtClean="0"/>
              <a:t>Needham B., 2008</a:t>
            </a:r>
            <a:r>
              <a:rPr lang="en-GB" dirty="0"/>
              <a:t>. Land readjustment for value capturing : a new planning tool for urban redevelopment, </a:t>
            </a:r>
            <a:r>
              <a:rPr lang="en-GB" i="1" dirty="0"/>
              <a:t>The Town Planning Review</a:t>
            </a:r>
            <a:r>
              <a:rPr lang="en-GB" dirty="0"/>
              <a:t>, Vol. 79 (6), pp. 651-672. </a:t>
            </a:r>
          </a:p>
        </p:txBody>
      </p:sp>
    </p:spTree>
    <p:extLst>
      <p:ext uri="{BB962C8B-B14F-4D97-AF65-F5344CB8AC3E}">
        <p14:creationId xmlns:p14="http://schemas.microsoft.com/office/powerpoint/2010/main" val="33682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Remembrement-</a:t>
            </a:r>
            <a:r>
              <a:rPr lang="fr-BE" dirty="0" err="1"/>
              <a:t>relotissement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BE" b="1" dirty="0" smtClean="0"/>
              <a:t>Réaliser des projets de rénovation dans des contextes difficiles : fragmentation du parcellaire  </a:t>
            </a:r>
            <a:r>
              <a:rPr lang="fr-BE" sz="1400" b="1" dirty="0" smtClean="0"/>
              <a:t>(</a:t>
            </a:r>
            <a:r>
              <a:rPr lang="en-GB" sz="1400" b="1" dirty="0"/>
              <a:t>Hong </a:t>
            </a:r>
            <a:r>
              <a:rPr lang="en-GB" sz="1400" b="1" dirty="0" smtClean="0"/>
              <a:t>et </a:t>
            </a:r>
            <a:r>
              <a:rPr lang="en-GB" sz="1400" b="1" dirty="0"/>
              <a:t>Needham </a:t>
            </a:r>
            <a:r>
              <a:rPr lang="fr-BE" sz="1400" b="1" dirty="0" smtClean="0"/>
              <a:t>, 2007)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b="1" dirty="0" smtClean="0"/>
              <a:t>Limitations des risques pour les autorités : le portage foncier est partagé entre tous les propriétaires </a:t>
            </a:r>
            <a:r>
              <a:rPr lang="fr-BE" sz="1400" b="1" dirty="0" smtClean="0"/>
              <a:t>(van der Krabben et </a:t>
            </a:r>
            <a:r>
              <a:rPr lang="fr-BE" sz="1400" b="1" dirty="0" err="1" smtClean="0"/>
              <a:t>Needham</a:t>
            </a:r>
            <a:r>
              <a:rPr lang="fr-BE" sz="1400" b="1" dirty="0" smtClean="0"/>
              <a:t>, 2008)</a:t>
            </a:r>
            <a:endParaRPr lang="fr-BE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BE" b="1" dirty="0" smtClean="0"/>
              <a:t>Transparence : Tous les propriétaires participants reçoivent la même information </a:t>
            </a:r>
            <a:r>
              <a:rPr lang="fr-BE" sz="1400" b="1" dirty="0" smtClean="0"/>
              <a:t>(van der Krabben et </a:t>
            </a:r>
            <a:r>
              <a:rPr lang="fr-BE" sz="1400" b="1" dirty="0" err="1" smtClean="0"/>
              <a:t>Needham</a:t>
            </a:r>
            <a:r>
              <a:rPr lang="fr-BE" sz="1400" b="1" dirty="0" smtClean="0"/>
              <a:t>, 2008) </a:t>
            </a:r>
          </a:p>
          <a:p>
            <a:endParaRPr lang="fr-BE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BE" b="1" dirty="0" smtClean="0"/>
              <a:t>Cette procédure est cependant longue et complexe. Elle demande une concertation et un consensus entre une majorité de propriétaires concernés.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b="1" dirty="0" smtClean="0"/>
              <a:t>Malgré ces promesses, elle reste très peu utilisée </a:t>
            </a:r>
            <a:r>
              <a:rPr lang="fr-BE" sz="1400" b="1" dirty="0" smtClean="0"/>
              <a:t>(</a:t>
            </a:r>
            <a:r>
              <a:rPr lang="fr-BE" sz="1400" b="1" dirty="0" err="1" smtClean="0"/>
              <a:t>Alterman</a:t>
            </a:r>
            <a:r>
              <a:rPr lang="fr-BE" sz="1400" b="1" dirty="0" smtClean="0"/>
              <a:t>, 2012)</a:t>
            </a:r>
            <a:endParaRPr lang="fr-BE" sz="1400" b="1" dirty="0"/>
          </a:p>
        </p:txBody>
      </p:sp>
    </p:spTree>
    <p:extLst>
      <p:ext uri="{BB962C8B-B14F-4D97-AF65-F5344CB8AC3E}">
        <p14:creationId xmlns:p14="http://schemas.microsoft.com/office/powerpoint/2010/main" val="36393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En Wallonie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Deux types de remembrement-</a:t>
            </a:r>
            <a:r>
              <a:rPr lang="fr-BE" dirty="0" err="1"/>
              <a:t>relotissement</a:t>
            </a:r>
            <a:r>
              <a:rPr lang="fr-BE" dirty="0"/>
              <a:t> peuvent être effectués en Wallonie : le remembrement-</a:t>
            </a:r>
            <a:r>
              <a:rPr lang="fr-BE" dirty="0" err="1"/>
              <a:t>relotissement</a:t>
            </a:r>
            <a:r>
              <a:rPr lang="fr-BE" dirty="0"/>
              <a:t> volontaire et le remembrement-</a:t>
            </a:r>
            <a:r>
              <a:rPr lang="fr-BE" dirty="0" err="1"/>
              <a:t>relotissement</a:t>
            </a:r>
            <a:r>
              <a:rPr lang="fr-BE" dirty="0"/>
              <a:t> forcé.</a:t>
            </a:r>
            <a:endParaRPr lang="en-GB" dirty="0"/>
          </a:p>
          <a:p>
            <a:r>
              <a:rPr lang="fr-BE" dirty="0"/>
              <a:t>« L</a:t>
            </a:r>
            <a:r>
              <a:rPr lang="fr-BE" i="1" dirty="0"/>
              <a:t>e législateur n’a donné aucune indication de nature procédurale quant à la manière dont une opération de remembrement ou de </a:t>
            </a:r>
            <a:r>
              <a:rPr lang="fr-BE" i="1" dirty="0" err="1"/>
              <a:t>relotissement</a:t>
            </a:r>
            <a:r>
              <a:rPr lang="fr-BE" i="1" dirty="0"/>
              <a:t> se déroule</a:t>
            </a:r>
            <a:r>
              <a:rPr lang="fr-BE" dirty="0"/>
              <a:t> » </a:t>
            </a:r>
            <a:r>
              <a:rPr lang="fr-BE" dirty="0" smtClean="0"/>
              <a:t>		    </a:t>
            </a:r>
            <a:r>
              <a:rPr lang="fr-BE" sz="1400" dirty="0" smtClean="0"/>
              <a:t>(</a:t>
            </a:r>
            <a:r>
              <a:rPr lang="fr-BE" sz="1400" dirty="0"/>
              <a:t>Van </a:t>
            </a:r>
            <a:r>
              <a:rPr lang="fr-BE" sz="1400" dirty="0" err="1"/>
              <a:t>Criekingen</a:t>
            </a:r>
            <a:r>
              <a:rPr lang="fr-BE" sz="1400" dirty="0"/>
              <a:t> et al., 2011, p.195</a:t>
            </a:r>
            <a:r>
              <a:rPr lang="fr-BE" sz="1400" dirty="0" smtClean="0"/>
              <a:t>)</a:t>
            </a:r>
            <a:r>
              <a:rPr lang="fr-BE" dirty="0" smtClean="0"/>
              <a:t>.</a:t>
            </a:r>
          </a:p>
          <a:p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25" y="3907835"/>
            <a:ext cx="5164074" cy="26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En </a:t>
            </a:r>
            <a:r>
              <a:rPr lang="fr-BE" dirty="0" smtClean="0"/>
              <a:t>Wallonie - Evaluation </a:t>
            </a:r>
            <a:r>
              <a:rPr lang="fr-BE" dirty="0"/>
              <a:t>de l’outil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5113" indent="-173038"/>
            <a:r>
              <a:rPr lang="fr-BE" sz="2000" dirty="0" smtClean="0"/>
              <a:t>Recherche </a:t>
            </a:r>
            <a:r>
              <a:rPr lang="fr-BE" sz="2000" dirty="0"/>
              <a:t>menée pour la Région </a:t>
            </a:r>
            <a:r>
              <a:rPr lang="fr-BE" sz="2000" dirty="0" smtClean="0"/>
              <a:t>Wallonne </a:t>
            </a:r>
            <a:r>
              <a:rPr lang="fr-BE" sz="1400" dirty="0" smtClean="0"/>
              <a:t>(Dethier et Halleux, 2014)</a:t>
            </a:r>
          </a:p>
          <a:p>
            <a:pPr marL="265113" indent="-173038"/>
            <a:r>
              <a:rPr lang="fr-BE" sz="2000" dirty="0" smtClean="0">
                <a:sym typeface="Wingdings" pitchFamily="2" charset="2"/>
              </a:rPr>
              <a:t>Evaluation de 6 propositions dont l’objectif est de limiter </a:t>
            </a:r>
            <a:r>
              <a:rPr lang="fr-BE" sz="2000" dirty="0">
                <a:sym typeface="Wingdings" pitchFamily="2" charset="2"/>
              </a:rPr>
              <a:t>la consommation d’espace sans accentuer les tensions sur les marchés du </a:t>
            </a:r>
            <a:r>
              <a:rPr lang="fr-BE" sz="2000" dirty="0" smtClean="0">
                <a:sym typeface="Wingdings" pitchFamily="2" charset="2"/>
              </a:rPr>
              <a:t>logement</a:t>
            </a:r>
          </a:p>
          <a:p>
            <a:pPr marL="265113" indent="-173038"/>
            <a:r>
              <a:rPr lang="fr-BE" sz="2000" dirty="0" smtClean="0">
                <a:sym typeface="Wingdings" pitchFamily="2" charset="2"/>
              </a:rPr>
              <a:t>Avis </a:t>
            </a:r>
            <a:r>
              <a:rPr lang="fr-BE" sz="2000" dirty="0">
                <a:sym typeface="Wingdings" pitchFamily="2" charset="2"/>
              </a:rPr>
              <a:t>de 26 experts sur 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l’efficacité</a:t>
            </a:r>
            <a:r>
              <a:rPr lang="fr-BE" sz="2000" dirty="0">
                <a:sym typeface="Wingdings" pitchFamily="2" charset="2"/>
              </a:rPr>
              <a:t>, la 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faisabilité</a:t>
            </a:r>
            <a:r>
              <a:rPr lang="fr-BE" sz="200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BE" sz="2000" dirty="0">
                <a:sym typeface="Wingdings" pitchFamily="2" charset="2"/>
              </a:rPr>
              <a:t>et 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l’acceptabilité</a:t>
            </a:r>
            <a:endParaRPr lang="fr-BE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fr-BE" sz="2000" b="1" dirty="0"/>
          </a:p>
          <a:p>
            <a:pPr marL="1588" lvl="1" indent="0">
              <a:buNone/>
            </a:pPr>
            <a:endParaRPr lang="fr-BE" sz="2000" b="1" dirty="0"/>
          </a:p>
          <a:p>
            <a:pPr marL="1588" lvl="1" indent="0">
              <a:buNone/>
            </a:pPr>
            <a:endParaRPr lang="fr-BE" sz="2000" b="1" dirty="0"/>
          </a:p>
          <a:p>
            <a:pPr lvl="1">
              <a:buFont typeface="Arial" charset="0"/>
              <a:buChar char="•"/>
            </a:pPr>
            <a:endParaRPr lang="fr-BE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848" y="4920084"/>
            <a:ext cx="3255264" cy="13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3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En Wallonie - Evaluation de l’outil</a:t>
            </a:r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1935020662"/>
              </p:ext>
            </p:extLst>
          </p:nvPr>
        </p:nvGraphicFramePr>
        <p:xfrm>
          <a:off x="1447133" y="1685565"/>
          <a:ext cx="8874061" cy="534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8690179" y="6178282"/>
            <a:ext cx="3238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Mesure jugée infaisable</a:t>
            </a:r>
          </a:p>
        </p:txBody>
      </p:sp>
      <p:sp>
        <p:nvSpPr>
          <p:cNvPr id="3" name="ZoneTexte 2"/>
          <p:cNvSpPr txBox="1"/>
          <p:nvPr/>
        </p:nvSpPr>
        <p:spPr>
          <a:xfrm rot="18759719">
            <a:off x="3332971" y="5840499"/>
            <a:ext cx="84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Pas …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 rot="18759719">
            <a:off x="4682386" y="5835609"/>
            <a:ext cx="84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Peu …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 rot="18759719">
            <a:off x="5211704" y="5667173"/>
            <a:ext cx="244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Relativement …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 rot="18759719">
            <a:off x="7039560" y="5956110"/>
            <a:ext cx="84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Fort …</a:t>
            </a:r>
            <a:endParaRPr lang="en-GB" dirty="0"/>
          </a:p>
        </p:txBody>
      </p:sp>
      <p:grpSp>
        <p:nvGrpSpPr>
          <p:cNvPr id="20" name="Groupe 19"/>
          <p:cNvGrpSpPr/>
          <p:nvPr/>
        </p:nvGrpSpPr>
        <p:grpSpPr>
          <a:xfrm>
            <a:off x="2082391" y="5613953"/>
            <a:ext cx="6077411" cy="111511"/>
            <a:chOff x="2082391" y="5625104"/>
            <a:chExt cx="6077411" cy="111511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3301592" y="5639969"/>
              <a:ext cx="0" cy="8920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4513367" y="5647406"/>
              <a:ext cx="0" cy="8920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728834" y="5647406"/>
              <a:ext cx="0" cy="8920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6944321" y="5647406"/>
              <a:ext cx="0" cy="8920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8159802" y="5636255"/>
              <a:ext cx="0" cy="8920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2082391" y="5625104"/>
              <a:ext cx="0" cy="8920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En Wallonie - Evaluation de l’outil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sz="2800" dirty="0"/>
              <a:t>Efficacité : </a:t>
            </a:r>
            <a:r>
              <a:rPr lang="fr-BE" sz="2800" dirty="0">
                <a:solidFill>
                  <a:schemeClr val="accent2">
                    <a:lumMod val="75000"/>
                  </a:schemeClr>
                </a:solidFill>
              </a:rPr>
              <a:t>Relativement efficace</a:t>
            </a:r>
          </a:p>
          <a:p>
            <a:pPr>
              <a:spcBef>
                <a:spcPts val="200"/>
              </a:spcBef>
            </a:pPr>
            <a:r>
              <a:rPr lang="fr-BE" sz="2400" dirty="0"/>
              <a:t>Très efficace théoriquement</a:t>
            </a:r>
          </a:p>
          <a:p>
            <a:pPr>
              <a:spcBef>
                <a:spcPts val="200"/>
              </a:spcBef>
            </a:pPr>
            <a:r>
              <a:rPr lang="fr-BE" sz="2400" dirty="0"/>
              <a:t>Coûts de transaction trop importants</a:t>
            </a:r>
          </a:p>
          <a:p>
            <a:pPr marL="0" indent="0">
              <a:buNone/>
            </a:pPr>
            <a:r>
              <a:rPr lang="fr-BE" sz="2800" dirty="0"/>
              <a:t>Faisabilité : </a:t>
            </a:r>
            <a:r>
              <a:rPr lang="fr-BE" sz="2800" dirty="0">
                <a:solidFill>
                  <a:schemeClr val="accent2">
                    <a:lumMod val="75000"/>
                  </a:schemeClr>
                </a:solidFill>
              </a:rPr>
              <a:t>Infaisable</a:t>
            </a:r>
          </a:p>
          <a:p>
            <a:pPr>
              <a:spcBef>
                <a:spcPts val="200"/>
              </a:spcBef>
            </a:pPr>
            <a:r>
              <a:rPr lang="fr-BE" sz="2400" dirty="0"/>
              <a:t>Droits de propriété trop prégnants</a:t>
            </a:r>
          </a:p>
          <a:p>
            <a:pPr>
              <a:spcBef>
                <a:spcPts val="200"/>
              </a:spcBef>
            </a:pPr>
            <a:r>
              <a:rPr lang="fr-BE" sz="2400" dirty="0"/>
              <a:t>Concertation entre de nombreux propriétaires</a:t>
            </a:r>
          </a:p>
          <a:p>
            <a:pPr>
              <a:spcBef>
                <a:spcPts val="200"/>
              </a:spcBef>
            </a:pPr>
            <a:r>
              <a:rPr lang="fr-BE" sz="2400" dirty="0"/>
              <a:t>Evaluation des valeurs foncières</a:t>
            </a:r>
          </a:p>
          <a:p>
            <a:pPr>
              <a:spcBef>
                <a:spcPts val="200"/>
              </a:spcBef>
            </a:pPr>
            <a:r>
              <a:rPr lang="fr-BE" sz="2400" dirty="0"/>
              <a:t>Gérer le problème des « </a:t>
            </a:r>
            <a:r>
              <a:rPr lang="fr-BE" sz="2400" i="1" dirty="0"/>
              <a:t>passagers clandestins</a:t>
            </a:r>
            <a:r>
              <a:rPr lang="fr-BE" sz="2400" dirty="0"/>
              <a:t> »</a:t>
            </a:r>
          </a:p>
          <a:p>
            <a:pPr marL="0" indent="0">
              <a:buNone/>
            </a:pPr>
            <a:r>
              <a:rPr lang="fr-BE" sz="2800" dirty="0"/>
              <a:t>Acceptabilité : </a:t>
            </a:r>
            <a:r>
              <a:rPr lang="fr-BE" sz="2800" dirty="0">
                <a:solidFill>
                  <a:schemeClr val="accent2">
                    <a:lumMod val="75000"/>
                  </a:schemeClr>
                </a:solidFill>
              </a:rPr>
              <a:t>Relativement acceptable</a:t>
            </a:r>
          </a:p>
          <a:p>
            <a:pPr>
              <a:spcBef>
                <a:spcPts val="200"/>
              </a:spcBef>
            </a:pPr>
            <a:r>
              <a:rPr lang="fr-BE" sz="2400" dirty="0"/>
              <a:t>Remembrement forcé =&gt; expropriation=&gt; difficile politiquement</a:t>
            </a:r>
          </a:p>
          <a:p>
            <a:pPr>
              <a:spcBef>
                <a:spcPts val="200"/>
              </a:spcBef>
            </a:pPr>
            <a:r>
              <a:rPr lang="fr-BE" sz="2400" dirty="0"/>
              <a:t>Remembrement d’initiative privé =&gt; acceptable mais infaisable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4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Pays-Bas - CONTEXTE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2233" y="2177716"/>
            <a:ext cx="9720071" cy="4023360"/>
          </a:xfrm>
        </p:spPr>
        <p:txBody>
          <a:bodyPr>
            <a:normAutofit/>
          </a:bodyPr>
          <a:lstStyle/>
          <a:p>
            <a:r>
              <a:rPr lang="fr-BE" sz="2400" dirty="0"/>
              <a:t>T</a:t>
            </a:r>
            <a:r>
              <a:rPr lang="fr-BE" sz="2400" dirty="0" smtClean="0"/>
              <a:t>radition </a:t>
            </a:r>
            <a:r>
              <a:rPr lang="fr-BE" sz="2400" dirty="0"/>
              <a:t>de production foncière </a:t>
            </a:r>
            <a:r>
              <a:rPr lang="fr-BE" sz="2400" dirty="0" smtClean="0"/>
              <a:t>publique</a:t>
            </a:r>
          </a:p>
          <a:p>
            <a:pPr lvl="1"/>
            <a:r>
              <a:rPr lang="fr-BE" sz="2000" dirty="0" smtClean="0"/>
              <a:t>Municipalités</a:t>
            </a:r>
            <a:r>
              <a:rPr lang="fr-BE" sz="2000" dirty="0"/>
              <a:t> </a:t>
            </a:r>
            <a:r>
              <a:rPr lang="fr-BE" sz="2000" dirty="0" smtClean="0"/>
              <a:t>=&gt; risques financiers</a:t>
            </a:r>
          </a:p>
          <a:p>
            <a:r>
              <a:rPr lang="fr-BE" sz="2400" dirty="0" smtClean="0"/>
              <a:t>Crise de 2008</a:t>
            </a:r>
          </a:p>
          <a:p>
            <a:pPr lvl="1"/>
            <a:r>
              <a:rPr lang="fr-BE" sz="2000" dirty="0" smtClean="0"/>
              <a:t>Modèle remis en cause</a:t>
            </a:r>
          </a:p>
          <a:p>
            <a:pPr lvl="2"/>
            <a:r>
              <a:rPr lang="fr-BE" sz="1800" dirty="0"/>
              <a:t>P</a:t>
            </a:r>
            <a:r>
              <a:rPr lang="fr-BE" sz="1800" dirty="0" smtClean="0"/>
              <a:t>lusieurs municipalités en faillite</a:t>
            </a:r>
          </a:p>
          <a:p>
            <a:pPr lvl="2"/>
            <a:r>
              <a:rPr lang="fr-BE" sz="1800" dirty="0" smtClean="0"/>
              <a:t>Suroffre sur le marché immobilier</a:t>
            </a:r>
          </a:p>
          <a:p>
            <a:r>
              <a:rPr lang="fr-BE" sz="2400" dirty="0" smtClean="0"/>
              <a:t>Modèle actuel</a:t>
            </a:r>
          </a:p>
          <a:p>
            <a:pPr lvl="1"/>
            <a:r>
              <a:rPr lang="fr-BE" sz="2000" dirty="0" smtClean="0"/>
              <a:t>Développement plus petit</a:t>
            </a:r>
          </a:p>
          <a:p>
            <a:pPr lvl="1"/>
            <a:r>
              <a:rPr lang="fr-BE" sz="2000" dirty="0" smtClean="0"/>
              <a:t>Municipalités moins grands acteurs, plus les usagers finaux</a:t>
            </a:r>
          </a:p>
          <a:p>
            <a:pPr lvl="1"/>
            <a:endParaRPr lang="fr-BE" dirty="0"/>
          </a:p>
          <a:p>
            <a:pPr lvl="1"/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644" y="2761456"/>
            <a:ext cx="6962242" cy="24637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549491" y="4917395"/>
            <a:ext cx="3409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Source: </a:t>
            </a:r>
            <a:r>
              <a:rPr lang="en-GB" sz="1400" dirty="0"/>
              <a:t>Deloitte Real Estate Advisory (2012) </a:t>
            </a:r>
          </a:p>
        </p:txBody>
      </p:sp>
      <p:sp>
        <p:nvSpPr>
          <p:cNvPr id="7" name="Rectangle 6"/>
          <p:cNvSpPr/>
          <p:nvPr/>
        </p:nvSpPr>
        <p:spPr>
          <a:xfrm>
            <a:off x="6446519" y="2054088"/>
            <a:ext cx="5291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Prévision budgétaire et résultats effectifs pour la promotion foncière publique des municipalités néerlandaises entre 2005 et 2012 </a:t>
            </a:r>
            <a:r>
              <a:rPr lang="fr-BE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287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Pays-Bas </a:t>
            </a:r>
            <a:r>
              <a:rPr lang="fr-BE" dirty="0" smtClean="0"/>
              <a:t>– CONTEXTE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9" y="1852864"/>
            <a:ext cx="5087914" cy="4704348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chemeClr val="accent2">
                    <a:lumMod val="75000"/>
                  </a:schemeClr>
                </a:solidFill>
              </a:rPr>
              <a:t>1924</a:t>
            </a:r>
            <a:r>
              <a:rPr lang="fr-BE" dirty="0" smtClean="0"/>
              <a:t> remembrement agricole</a:t>
            </a:r>
          </a:p>
          <a:p>
            <a:r>
              <a:rPr lang="fr-BE" dirty="0" smtClean="0">
                <a:solidFill>
                  <a:schemeClr val="accent2">
                    <a:lumMod val="75000"/>
                  </a:schemeClr>
                </a:solidFill>
              </a:rPr>
              <a:t>2013</a:t>
            </a:r>
            <a:r>
              <a:rPr lang="fr-BE" dirty="0" smtClean="0"/>
              <a:t>: mise en place d’une Commission sur le remembrement-</a:t>
            </a:r>
            <a:r>
              <a:rPr lang="fr-BE" dirty="0" err="1" smtClean="0"/>
              <a:t>relotissment</a:t>
            </a:r>
            <a:r>
              <a:rPr lang="fr-BE" dirty="0"/>
              <a:t> (</a:t>
            </a:r>
            <a:r>
              <a:rPr lang="fr-BE" i="1" dirty="0" err="1"/>
              <a:t>Commissie</a:t>
            </a:r>
            <a:r>
              <a:rPr lang="fr-BE" i="1" dirty="0"/>
              <a:t> </a:t>
            </a:r>
            <a:r>
              <a:rPr lang="fr-BE" i="1" dirty="0" err="1"/>
              <a:t>Stedelijke</a:t>
            </a:r>
            <a:r>
              <a:rPr lang="fr-BE" i="1" dirty="0"/>
              <a:t> </a:t>
            </a:r>
            <a:r>
              <a:rPr lang="fr-BE" i="1" dirty="0" err="1" smtClean="0"/>
              <a:t>Herverkaveling</a:t>
            </a:r>
            <a:r>
              <a:rPr lang="fr-BE" dirty="0" smtClean="0"/>
              <a:t>) par le gouvernement=&gt; Rapport </a:t>
            </a:r>
            <a:r>
              <a:rPr lang="fr-BE" i="1" dirty="0" err="1"/>
              <a:t>Grenzen</a:t>
            </a:r>
            <a:r>
              <a:rPr lang="fr-BE" i="1" dirty="0"/>
              <a:t> </a:t>
            </a:r>
            <a:r>
              <a:rPr lang="fr-BE" i="1" dirty="0" err="1"/>
              <a:t>Verschuiven</a:t>
            </a:r>
            <a:endParaRPr lang="fr-BE" i="1" dirty="0" smtClean="0"/>
          </a:p>
          <a:p>
            <a:r>
              <a:rPr lang="fr-BE" dirty="0" smtClean="0">
                <a:solidFill>
                  <a:schemeClr val="accent2">
                    <a:lumMod val="75000"/>
                  </a:schemeClr>
                </a:solidFill>
              </a:rPr>
              <a:t>2016</a:t>
            </a:r>
            <a:r>
              <a:rPr lang="fr-BE" dirty="0" smtClean="0"/>
              <a:t>: 10 </a:t>
            </a:r>
            <a:r>
              <a:rPr lang="fr-BE" dirty="0"/>
              <a:t>projets pilotes dans </a:t>
            </a:r>
            <a:r>
              <a:rPr lang="fr-BE" dirty="0" smtClean="0"/>
              <a:t>le pays </a:t>
            </a:r>
          </a:p>
          <a:p>
            <a:r>
              <a:rPr lang="fr-BE" dirty="0" smtClean="0">
                <a:solidFill>
                  <a:schemeClr val="accent2">
                    <a:lumMod val="75000"/>
                  </a:schemeClr>
                </a:solidFill>
              </a:rPr>
              <a:t>2019</a:t>
            </a:r>
            <a:r>
              <a:rPr lang="fr-BE" dirty="0" smtClean="0"/>
              <a:t>: Nouveau code de l’environnement</a:t>
            </a:r>
          </a:p>
          <a:p>
            <a:r>
              <a:rPr lang="fr-BE" sz="1400" dirty="0" smtClean="0"/>
              <a:t>(Sources: </a:t>
            </a:r>
            <a:r>
              <a:rPr lang="fr-BE" sz="1400" dirty="0" err="1"/>
              <a:t>Binnelands</a:t>
            </a:r>
            <a:r>
              <a:rPr lang="fr-BE" sz="1400" dirty="0"/>
              <a:t> </a:t>
            </a:r>
            <a:r>
              <a:rPr lang="fr-BE" sz="1400" dirty="0" err="1"/>
              <a:t>Bestuur</a:t>
            </a:r>
            <a:r>
              <a:rPr lang="fr-BE" sz="1400" dirty="0"/>
              <a:t>, </a:t>
            </a:r>
            <a:r>
              <a:rPr lang="fr-BE" sz="1400" dirty="0" smtClean="0"/>
              <a:t>2017 et Lord </a:t>
            </a:r>
            <a:r>
              <a:rPr lang="fr-BE" sz="1400" i="1" dirty="0"/>
              <a:t>et al.</a:t>
            </a:r>
            <a:r>
              <a:rPr lang="fr-BE" sz="1400" dirty="0"/>
              <a:t>,</a:t>
            </a:r>
            <a:r>
              <a:rPr lang="fr-BE" sz="1400" i="1" dirty="0"/>
              <a:t> </a:t>
            </a:r>
            <a:r>
              <a:rPr lang="fr-BE" sz="1400" dirty="0" smtClean="0"/>
              <a:t>2015)</a:t>
            </a:r>
          </a:p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83" y="1852863"/>
            <a:ext cx="5654841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08975" y="5967663"/>
            <a:ext cx="288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Source: </a:t>
            </a:r>
            <a:r>
              <a:rPr lang="en-GB" sz="1400" dirty="0" smtClean="0">
                <a:hlinkClick r:id="rId3"/>
              </a:rPr>
              <a:t>http</a:t>
            </a:r>
            <a:r>
              <a:rPr lang="en-GB" sz="1400" dirty="0">
                <a:hlinkClick r:id="rId3"/>
              </a:rPr>
              <a:t>://</a:t>
            </a:r>
            <a:r>
              <a:rPr lang="en-GB" sz="1400" dirty="0" smtClean="0">
                <a:hlinkClick r:id="rId3"/>
              </a:rPr>
              <a:t>www.infomil.nl</a:t>
            </a:r>
            <a:r>
              <a:rPr lang="en-GB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816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1654</TotalTime>
  <Words>1528</Words>
  <Application>Microsoft Office PowerPoint</Application>
  <PresentationFormat>Grand écran</PresentationFormat>
  <Paragraphs>178</Paragraphs>
  <Slides>25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Arial</vt:lpstr>
      <vt:lpstr>Calibri</vt:lpstr>
      <vt:lpstr>Helvetica</vt:lpstr>
      <vt:lpstr>Times New Roman</vt:lpstr>
      <vt:lpstr>Tw Cen MT</vt:lpstr>
      <vt:lpstr>Tw Cen MT Condensed</vt:lpstr>
      <vt:lpstr>Wingdings</vt:lpstr>
      <vt:lpstr>Wingdings 3</vt:lpstr>
      <vt:lpstr>Intégral</vt:lpstr>
      <vt:lpstr>Le remembrement-relotissement en Wallonie et aux Pays-Bas : est-il possible de réveiller la Belle Endormie ?</vt:lpstr>
      <vt:lpstr>Remembrement-relotissement</vt:lpstr>
      <vt:lpstr>Remembrement-relotissement</vt:lpstr>
      <vt:lpstr>En Wallonie</vt:lpstr>
      <vt:lpstr>En Wallonie - Evaluation de l’outil</vt:lpstr>
      <vt:lpstr>En Wallonie - Evaluation de l’outil</vt:lpstr>
      <vt:lpstr>En Wallonie - Evaluation de l’outil</vt:lpstr>
      <vt:lpstr>Pays-Bas - CONTEXTE</vt:lpstr>
      <vt:lpstr>Pays-Bas – CONTEXTE</vt:lpstr>
      <vt:lpstr>Projet Pilote - Zevenaar</vt:lpstr>
      <vt:lpstr>Projet Pilote - Zevenaar</vt:lpstr>
      <vt:lpstr>Projet Pilote - Zevenaar</vt:lpstr>
      <vt:lpstr>Présentation PowerPoint</vt:lpstr>
      <vt:lpstr>Présentation PowerPoint</vt:lpstr>
      <vt:lpstr>Projet Pilote - Zevenaar</vt:lpstr>
      <vt:lpstr>Projet Pilote - Zevenaar</vt:lpstr>
      <vt:lpstr>Projet Pilote - Zevenaar</vt:lpstr>
      <vt:lpstr>Projet Pilote - Zevenaar</vt:lpstr>
      <vt:lpstr>Projet Pilote - Zevenaar</vt:lpstr>
      <vt:lpstr>Projet Pilote - Zevenaar</vt:lpstr>
      <vt:lpstr>Economie expérimentale</vt:lpstr>
      <vt:lpstr>Economie expérimentale</vt:lpstr>
      <vt:lpstr>Economie expérimentale</vt:lpstr>
      <vt:lpstr>Présentation PowerPoint</vt:lpstr>
      <vt:lpstr>références</vt:lpstr>
    </vt:vector>
  </TitlesOfParts>
  <Company>ULg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remembrement-relotissement en Wallonie et aux Pays-Bas : est-il possible de réveiller la Belle Endormie ?</dc:title>
  <dc:creator>Perrine Dethier</dc:creator>
  <cp:lastModifiedBy>Perrine Dethier</cp:lastModifiedBy>
  <cp:revision>86</cp:revision>
  <dcterms:created xsi:type="dcterms:W3CDTF">2017-01-09T13:35:16Z</dcterms:created>
  <dcterms:modified xsi:type="dcterms:W3CDTF">2017-02-20T13:03:26Z</dcterms:modified>
</cp:coreProperties>
</file>