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28"/>
  </p:notesMasterIdLst>
  <p:handoutMasterIdLst>
    <p:handoutMasterId r:id="rId29"/>
  </p:handoutMasterIdLst>
  <p:sldIdLst>
    <p:sldId id="256" r:id="rId2"/>
    <p:sldId id="259" r:id="rId3"/>
    <p:sldId id="260" r:id="rId4"/>
    <p:sldId id="269" r:id="rId5"/>
    <p:sldId id="262" r:id="rId6"/>
    <p:sldId id="263" r:id="rId7"/>
    <p:sldId id="257" r:id="rId8"/>
    <p:sldId id="270" r:id="rId9"/>
    <p:sldId id="271" r:id="rId10"/>
    <p:sldId id="281" r:id="rId11"/>
    <p:sldId id="261" r:id="rId12"/>
    <p:sldId id="272" r:id="rId13"/>
    <p:sldId id="274" r:id="rId14"/>
    <p:sldId id="275" r:id="rId15"/>
    <p:sldId id="273" r:id="rId16"/>
    <p:sldId id="280" r:id="rId17"/>
    <p:sldId id="283" r:id="rId18"/>
    <p:sldId id="279" r:id="rId19"/>
    <p:sldId id="278" r:id="rId20"/>
    <p:sldId id="268" r:id="rId21"/>
    <p:sldId id="264" r:id="rId22"/>
    <p:sldId id="267" r:id="rId23"/>
    <p:sldId id="266" r:id="rId24"/>
    <p:sldId id="265" r:id="rId25"/>
    <p:sldId id="282" r:id="rId26"/>
    <p:sldId id="277" r:id="rId27"/>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7" d="100"/>
          <a:sy n="97" d="100"/>
        </p:scale>
        <p:origin x="-60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0C1546C-75C0-7D43-AEC5-351BCB30A7A6}" type="datetimeFigureOut">
              <a:rPr lang="fr-FR" smtClean="0"/>
              <a:t>8/02/17</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CBF38B-01B4-6A4D-8F47-8E1BDDEDF8D6}" type="slidenum">
              <a:rPr lang="fr-FR" smtClean="0"/>
              <a:t>‹#›</a:t>
            </a:fld>
            <a:endParaRPr lang="fr-FR"/>
          </a:p>
        </p:txBody>
      </p:sp>
    </p:spTree>
    <p:extLst>
      <p:ext uri="{BB962C8B-B14F-4D97-AF65-F5344CB8AC3E}">
        <p14:creationId xmlns:p14="http://schemas.microsoft.com/office/powerpoint/2010/main" val="4738328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A9A3F7-ED47-584B-B436-F5F28122E290}" type="datetimeFigureOut">
              <a:rPr lang="fr-FR" smtClean="0"/>
              <a:t>8/02/17</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C8D0EA-6ABD-BF4B-A503-0E44CED442B8}" type="slidenum">
              <a:rPr lang="fr-FR" smtClean="0"/>
              <a:t>‹#›</a:t>
            </a:fld>
            <a:endParaRPr lang="fr-FR"/>
          </a:p>
        </p:txBody>
      </p:sp>
    </p:spTree>
    <p:extLst>
      <p:ext uri="{BB962C8B-B14F-4D97-AF65-F5344CB8AC3E}">
        <p14:creationId xmlns:p14="http://schemas.microsoft.com/office/powerpoint/2010/main" val="161668799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2362200" y="4038600"/>
            <a:ext cx="6477000" cy="1828800"/>
          </a:xfrm>
        </p:spPr>
        <p:txBody>
          <a:bodyPr anchor="b"/>
          <a:lstStyle>
            <a:lvl1pPr>
              <a:defRPr cap="all" baseline="0"/>
            </a:lvl1pPr>
          </a:lstStyle>
          <a:p>
            <a:r>
              <a:rPr kumimoji="0" lang="fr-FR" smtClean="0"/>
              <a:t>Cliquez et modifiez le titre</a:t>
            </a:r>
            <a:endParaRPr kumimoji="0" lang="en-US"/>
          </a:p>
        </p:txBody>
      </p:sp>
      <p:sp>
        <p:nvSpPr>
          <p:cNvPr id="9" name="Sous-titr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r>
              <a:rPr lang="fr-FR" smtClean="0"/>
              <a:t>9/02/17</a:t>
            </a:r>
            <a:endParaRPr lang="fr-FR"/>
          </a:p>
        </p:txBody>
      </p:sp>
      <p:sp>
        <p:nvSpPr>
          <p:cNvPr id="17" name="Espace réservé du pied de page 16"/>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fr-FR" smtClean="0"/>
              <a:t>Deux siècles au services des sciences humaines - Maxime Counet</a:t>
            </a:r>
            <a:endParaRPr lang="fr-FR"/>
          </a:p>
        </p:txBody>
      </p:sp>
      <p:sp>
        <p:nvSpPr>
          <p:cNvPr id="29" name="Espace réservé du numéro de diapositive 28"/>
          <p:cNvSpPr>
            <a:spLocks noGrp="1"/>
          </p:cNvSpPr>
          <p:nvPr>
            <p:ph type="sldNum" sz="quarter" idx="12"/>
          </p:nvPr>
        </p:nvSpPr>
        <p:spPr>
          <a:xfrm>
            <a:off x="8001000" y="228600"/>
            <a:ext cx="838200" cy="381000"/>
          </a:xfrm>
        </p:spPr>
        <p:txBody>
          <a:bodyPr/>
          <a:lstStyle>
            <a:lvl1pPr>
              <a:defRPr>
                <a:solidFill>
                  <a:schemeClr val="tx2"/>
                </a:solidFill>
              </a:defRPr>
            </a:lvl1pPr>
          </a:lstStyle>
          <a:p>
            <a:fld id="{632100F8-8557-EE48-9FD7-5D2840B544A2}" type="slidenum">
              <a:rPr lang="fr-FR" smtClean="0"/>
              <a:t>‹#›</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et modifiez le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r>
              <a:rPr lang="fr-FR" smtClean="0"/>
              <a:t>9/02/17</a:t>
            </a:r>
            <a:endParaRPr lang="fr-FR"/>
          </a:p>
        </p:txBody>
      </p:sp>
      <p:sp>
        <p:nvSpPr>
          <p:cNvPr id="5" name="Espace réservé du pied de page 4"/>
          <p:cNvSpPr>
            <a:spLocks noGrp="1"/>
          </p:cNvSpPr>
          <p:nvPr>
            <p:ph type="ftr" sz="quarter" idx="11"/>
          </p:nvPr>
        </p:nvSpPr>
        <p:spPr/>
        <p:txBody>
          <a:bodyPr/>
          <a:lstStyle/>
          <a:p>
            <a:r>
              <a:rPr lang="fr-FR" smtClean="0"/>
              <a:t>Deux siècles au services des sciences humaines - Maxime Counet</a:t>
            </a:r>
            <a:endParaRPr lang="fr-FR"/>
          </a:p>
        </p:txBody>
      </p:sp>
      <p:sp>
        <p:nvSpPr>
          <p:cNvPr id="6" name="Espace réservé du numéro de diapositive 5"/>
          <p:cNvSpPr>
            <a:spLocks noGrp="1"/>
          </p:cNvSpPr>
          <p:nvPr>
            <p:ph type="sldNum" sz="quarter" idx="12"/>
          </p:nvPr>
        </p:nvSpPr>
        <p:spPr/>
        <p:txBody>
          <a:bodyPr/>
          <a:lstStyle/>
          <a:p>
            <a:fld id="{632100F8-8557-EE48-9FD7-5D2840B544A2}"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1"/>
      </p:bgRef>
    </p:bg>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609600"/>
            <a:ext cx="2057400" cy="5516563"/>
          </a:xfrm>
        </p:spPr>
        <p:txBody>
          <a:bodyPr vert="eaVert"/>
          <a:lstStyle/>
          <a:p>
            <a:r>
              <a:rPr kumimoji="0" lang="fr-FR" smtClean="0"/>
              <a:t>Cliquez et modifiez le titre</a:t>
            </a:r>
            <a:endParaRPr kumimoji="0" lang="en-US"/>
          </a:p>
        </p:txBody>
      </p:sp>
      <p:sp>
        <p:nvSpPr>
          <p:cNvPr id="3" name="Espace réservé du texte vertical 2"/>
          <p:cNvSpPr>
            <a:spLocks noGrp="1"/>
          </p:cNvSpPr>
          <p:nvPr>
            <p:ph type="body" orient="vert" idx="1"/>
          </p:nvPr>
        </p:nvSpPr>
        <p:spPr>
          <a:xfrm>
            <a:off x="457200" y="609600"/>
            <a:ext cx="5562600" cy="5516564"/>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6553200" y="6248402"/>
            <a:ext cx="2209800" cy="365125"/>
          </a:xfrm>
        </p:spPr>
        <p:txBody>
          <a:bodyPr/>
          <a:lstStyle/>
          <a:p>
            <a:r>
              <a:rPr lang="fr-FR" smtClean="0"/>
              <a:t>9/02/17</a:t>
            </a:r>
            <a:endParaRPr lang="fr-FR"/>
          </a:p>
        </p:txBody>
      </p:sp>
      <p:sp>
        <p:nvSpPr>
          <p:cNvPr id="5" name="Espace réservé du pied de page 4"/>
          <p:cNvSpPr>
            <a:spLocks noGrp="1"/>
          </p:cNvSpPr>
          <p:nvPr>
            <p:ph type="ftr" sz="quarter" idx="11"/>
          </p:nvPr>
        </p:nvSpPr>
        <p:spPr>
          <a:xfrm>
            <a:off x="457201" y="6248207"/>
            <a:ext cx="5573483" cy="365125"/>
          </a:xfrm>
        </p:spPr>
        <p:txBody>
          <a:bodyPr/>
          <a:lstStyle/>
          <a:p>
            <a:r>
              <a:rPr lang="fr-FR" smtClean="0"/>
              <a:t>Deux siècles au services des sciences humaines - Maxime Counet</a:t>
            </a:r>
            <a:endParaRPr lang="fr-F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rot="5400000">
            <a:off x="5989638" y="144462"/>
            <a:ext cx="533400" cy="244476"/>
          </a:xfrm>
        </p:spPr>
        <p:txBody>
          <a:bodyPr/>
          <a:lstStyle/>
          <a:p>
            <a:fld id="{632100F8-8557-EE48-9FD7-5D2840B544A2}" type="slidenum">
              <a:rPr lang="fr-FR" smtClean="0"/>
              <a:t>‹#›</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kumimoji="0" lang="fr-FR" smtClean="0"/>
              <a:t>Cliquez et modifiez le titre</a:t>
            </a:r>
            <a:endParaRPr kumimoji="0" lang="en-US"/>
          </a:p>
        </p:txBody>
      </p:sp>
      <p:sp>
        <p:nvSpPr>
          <p:cNvPr id="4" name="Espace réservé de la date 3"/>
          <p:cNvSpPr>
            <a:spLocks noGrp="1"/>
          </p:cNvSpPr>
          <p:nvPr>
            <p:ph type="dt" sz="half" idx="10"/>
          </p:nvPr>
        </p:nvSpPr>
        <p:spPr/>
        <p:txBody>
          <a:bodyPr/>
          <a:lstStyle/>
          <a:p>
            <a:r>
              <a:rPr lang="fr-FR" smtClean="0"/>
              <a:t>9/02/17</a:t>
            </a:r>
            <a:endParaRPr lang="fr-FR"/>
          </a:p>
        </p:txBody>
      </p:sp>
      <p:sp>
        <p:nvSpPr>
          <p:cNvPr id="5" name="Espace réservé du pied de page 4"/>
          <p:cNvSpPr>
            <a:spLocks noGrp="1"/>
          </p:cNvSpPr>
          <p:nvPr>
            <p:ph type="ftr" sz="quarter" idx="11"/>
          </p:nvPr>
        </p:nvSpPr>
        <p:spPr/>
        <p:txBody>
          <a:bodyPr/>
          <a:lstStyle/>
          <a:p>
            <a:r>
              <a:rPr lang="fr-FR" smtClean="0"/>
              <a:t>Deux siècles au services des sciences humaines - Maxime Counet</a:t>
            </a:r>
            <a:endParaRPr lang="fr-FR"/>
          </a:p>
        </p:txBody>
      </p:sp>
      <p:sp>
        <p:nvSpPr>
          <p:cNvPr id="6" name="Espace réservé du numéro de diapositive 5"/>
          <p:cNvSpPr>
            <a:spLocks noGrp="1"/>
          </p:cNvSpPr>
          <p:nvPr>
            <p:ph type="sldNum" sz="quarter" idx="12"/>
          </p:nvPr>
        </p:nvSpPr>
        <p:spPr/>
        <p:txBody>
          <a:bodyPr/>
          <a:lstStyle>
            <a:lvl1pPr>
              <a:defRPr>
                <a:solidFill>
                  <a:srgbClr val="FFFFFF"/>
                </a:solidFill>
              </a:defRPr>
            </a:lvl1pPr>
          </a:lstStyle>
          <a:p>
            <a:fld id="{632100F8-8557-EE48-9FD7-5D2840B544A2}" type="slidenum">
              <a:rPr lang="fr-FR" smtClean="0"/>
              <a:t>‹#›</a:t>
            </a:fld>
            <a:endParaRPr lang="fr-FR"/>
          </a:p>
        </p:txBody>
      </p:sp>
      <p:sp>
        <p:nvSpPr>
          <p:cNvPr id="8" name="Espace réservé du contenu 7"/>
          <p:cNvSpPr>
            <a:spLocks noGrp="1"/>
          </p:cNvSpPr>
          <p:nvPr>
            <p:ph sz="quarter" idx="1"/>
          </p:nvPr>
        </p:nvSpPr>
        <p:spPr>
          <a:xfrm>
            <a:off x="612648" y="1600200"/>
            <a:ext cx="8153400" cy="44958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bg>
      <p:bgRef idx="1003">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fr-FR" smtClean="0"/>
              <a:t>Cliquez et modifiez le titre</a:t>
            </a:r>
            <a:endParaRPr kumimoji="0" lang="en-US"/>
          </a:p>
        </p:txBody>
      </p:sp>
      <p:sp>
        <p:nvSpPr>
          <p:cNvPr id="12" name="Espace réservé de la date 11"/>
          <p:cNvSpPr>
            <a:spLocks noGrp="1"/>
          </p:cNvSpPr>
          <p:nvPr>
            <p:ph type="dt" sz="half" idx="10"/>
          </p:nvPr>
        </p:nvSpPr>
        <p:spPr/>
        <p:txBody>
          <a:bodyPr/>
          <a:lstStyle/>
          <a:p>
            <a:r>
              <a:rPr lang="fr-FR" smtClean="0"/>
              <a:t>9/02/17</a:t>
            </a:r>
            <a:endParaRPr lang="fr-FR"/>
          </a:p>
        </p:txBody>
      </p:sp>
      <p:sp>
        <p:nvSpPr>
          <p:cNvPr id="13" name="Espace réservé du numéro de diapositive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632100F8-8557-EE48-9FD7-5D2840B544A2}" type="slidenum">
              <a:rPr lang="fr-FR" smtClean="0"/>
              <a:t>‹#›</a:t>
            </a:fld>
            <a:endParaRPr lang="fr-FR"/>
          </a:p>
        </p:txBody>
      </p:sp>
      <p:sp>
        <p:nvSpPr>
          <p:cNvPr id="14" name="Espace réservé du pied de page 13"/>
          <p:cNvSpPr>
            <a:spLocks noGrp="1"/>
          </p:cNvSpPr>
          <p:nvPr>
            <p:ph type="ftr" sz="quarter" idx="12"/>
          </p:nvPr>
        </p:nvSpPr>
        <p:spPr/>
        <p:txBody>
          <a:bodyPr/>
          <a:lstStyle/>
          <a:p>
            <a:r>
              <a:rPr lang="fr-FR" smtClean="0"/>
              <a:t>Deux siècles au services des sciences humaines - Maxime Counet</a:t>
            </a:r>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et modifiez le titre</a:t>
            </a:r>
            <a:endParaRPr kumimoji="0" lang="en-US"/>
          </a:p>
        </p:txBody>
      </p:sp>
      <p:sp>
        <p:nvSpPr>
          <p:cNvPr id="9" name="Espace réservé du contenu 8"/>
          <p:cNvSpPr>
            <a:spLocks noGrp="1"/>
          </p:cNvSpPr>
          <p:nvPr>
            <p:ph sz="quarter" idx="1"/>
          </p:nvPr>
        </p:nvSpPr>
        <p:spPr>
          <a:xfrm>
            <a:off x="609600" y="1589567"/>
            <a:ext cx="38862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844901" y="1589567"/>
            <a:ext cx="38862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8" name="Espace réservé de la date 7"/>
          <p:cNvSpPr>
            <a:spLocks noGrp="1"/>
          </p:cNvSpPr>
          <p:nvPr>
            <p:ph type="dt" sz="half" idx="15"/>
          </p:nvPr>
        </p:nvSpPr>
        <p:spPr/>
        <p:txBody>
          <a:bodyPr rtlCol="0"/>
          <a:lstStyle/>
          <a:p>
            <a:r>
              <a:rPr lang="fr-FR" smtClean="0"/>
              <a:t>9/02/17</a:t>
            </a:r>
            <a:endParaRPr lang="fr-FR"/>
          </a:p>
        </p:txBody>
      </p:sp>
      <p:sp>
        <p:nvSpPr>
          <p:cNvPr id="10" name="Espace réservé du numéro de diapositive 9"/>
          <p:cNvSpPr>
            <a:spLocks noGrp="1"/>
          </p:cNvSpPr>
          <p:nvPr>
            <p:ph type="sldNum" sz="quarter" idx="16"/>
          </p:nvPr>
        </p:nvSpPr>
        <p:spPr/>
        <p:txBody>
          <a:bodyPr rtlCol="0"/>
          <a:lstStyle/>
          <a:p>
            <a:fld id="{632100F8-8557-EE48-9FD7-5D2840B544A2}" type="slidenum">
              <a:rPr lang="fr-FR" smtClean="0"/>
              <a:t>‹#›</a:t>
            </a:fld>
            <a:endParaRPr lang="fr-FR"/>
          </a:p>
        </p:txBody>
      </p:sp>
      <p:sp>
        <p:nvSpPr>
          <p:cNvPr id="12" name="Espace réservé du pied de page 11"/>
          <p:cNvSpPr>
            <a:spLocks noGrp="1"/>
          </p:cNvSpPr>
          <p:nvPr>
            <p:ph type="ftr" sz="quarter" idx="17"/>
          </p:nvPr>
        </p:nvSpPr>
        <p:spPr/>
        <p:txBody>
          <a:bodyPr rtlCol="0"/>
          <a:lstStyle/>
          <a:p>
            <a:r>
              <a:rPr lang="fr-FR" smtClean="0"/>
              <a:t>Deux siècles au services des sciences humaines - Maxime Counet</a:t>
            </a: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33400" y="273050"/>
            <a:ext cx="8153400" cy="869950"/>
          </a:xfrm>
        </p:spPr>
        <p:txBody>
          <a:bodyPr anchor="ctr"/>
          <a:lstStyle>
            <a:lvl1pPr>
              <a:defRPr/>
            </a:lvl1pPr>
          </a:lstStyle>
          <a:p>
            <a:r>
              <a:rPr kumimoji="0" lang="fr-FR" smtClean="0"/>
              <a:t>Cliquez et modifiez le titre</a:t>
            </a:r>
            <a:endParaRPr kumimoji="0" lang="en-US"/>
          </a:p>
        </p:txBody>
      </p:sp>
      <p:sp>
        <p:nvSpPr>
          <p:cNvPr id="11" name="Espace réservé du contenu 10"/>
          <p:cNvSpPr>
            <a:spLocks noGrp="1"/>
          </p:cNvSpPr>
          <p:nvPr>
            <p:ph sz="quarter" idx="2"/>
          </p:nvPr>
        </p:nvSpPr>
        <p:spPr>
          <a:xfrm>
            <a:off x="609600" y="2438400"/>
            <a:ext cx="3886200" cy="35814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800600" y="2438400"/>
            <a:ext cx="3886200" cy="35814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5"/>
          </p:nvPr>
        </p:nvSpPr>
        <p:spPr/>
        <p:txBody>
          <a:bodyPr rtlCol="0"/>
          <a:lstStyle/>
          <a:p>
            <a:r>
              <a:rPr lang="fr-FR" smtClean="0"/>
              <a:t>9/02/17</a:t>
            </a:r>
            <a:endParaRPr lang="fr-FR"/>
          </a:p>
        </p:txBody>
      </p:sp>
      <p:sp>
        <p:nvSpPr>
          <p:cNvPr id="12" name="Espace réservé du numéro de diapositive 11"/>
          <p:cNvSpPr>
            <a:spLocks noGrp="1"/>
          </p:cNvSpPr>
          <p:nvPr>
            <p:ph type="sldNum" sz="quarter" idx="16"/>
          </p:nvPr>
        </p:nvSpPr>
        <p:spPr/>
        <p:txBody>
          <a:bodyPr rtlCol="0"/>
          <a:lstStyle/>
          <a:p>
            <a:fld id="{632100F8-8557-EE48-9FD7-5D2840B544A2}" type="slidenum">
              <a:rPr lang="fr-FR" smtClean="0"/>
              <a:t>‹#›</a:t>
            </a:fld>
            <a:endParaRPr lang="fr-FR"/>
          </a:p>
        </p:txBody>
      </p:sp>
      <p:sp>
        <p:nvSpPr>
          <p:cNvPr id="14" name="Espace réservé du pied de page 13"/>
          <p:cNvSpPr>
            <a:spLocks noGrp="1"/>
          </p:cNvSpPr>
          <p:nvPr>
            <p:ph type="ftr" sz="quarter" idx="17"/>
          </p:nvPr>
        </p:nvSpPr>
        <p:spPr/>
        <p:txBody>
          <a:bodyPr rtlCol="0"/>
          <a:lstStyle/>
          <a:p>
            <a:r>
              <a:rPr lang="fr-FR" smtClean="0"/>
              <a:t>Deux siècles au services des sciences humaines - Maxime Counet</a:t>
            </a:r>
            <a:endParaRPr lang="fr-FR"/>
          </a:p>
        </p:txBody>
      </p:sp>
      <p:sp>
        <p:nvSpPr>
          <p:cNvPr id="16" name="Espace réservé du texte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5" name="Espace réservé du texte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et modifiez le titre</a:t>
            </a:r>
            <a:endParaRPr kumimoji="0" lang="en-US"/>
          </a:p>
        </p:txBody>
      </p:sp>
      <p:sp>
        <p:nvSpPr>
          <p:cNvPr id="3" name="Espace réservé de la date 2"/>
          <p:cNvSpPr>
            <a:spLocks noGrp="1"/>
          </p:cNvSpPr>
          <p:nvPr>
            <p:ph type="dt" sz="half" idx="10"/>
          </p:nvPr>
        </p:nvSpPr>
        <p:spPr/>
        <p:txBody>
          <a:bodyPr/>
          <a:lstStyle/>
          <a:p>
            <a:r>
              <a:rPr lang="fr-FR" smtClean="0"/>
              <a:t>9/02/17</a:t>
            </a:r>
            <a:endParaRPr lang="fr-FR"/>
          </a:p>
        </p:txBody>
      </p:sp>
      <p:sp>
        <p:nvSpPr>
          <p:cNvPr id="4" name="Espace réservé du pied de page 3"/>
          <p:cNvSpPr>
            <a:spLocks noGrp="1"/>
          </p:cNvSpPr>
          <p:nvPr>
            <p:ph type="ftr" sz="quarter" idx="11"/>
          </p:nvPr>
        </p:nvSpPr>
        <p:spPr/>
        <p:txBody>
          <a:bodyPr/>
          <a:lstStyle/>
          <a:p>
            <a:r>
              <a:rPr lang="fr-FR" smtClean="0"/>
              <a:t>Deux siècles au services des sciences humaines - Maxime Counet</a:t>
            </a:r>
            <a:endParaRPr lang="fr-FR"/>
          </a:p>
        </p:txBody>
      </p:sp>
      <p:sp>
        <p:nvSpPr>
          <p:cNvPr id="5" name="Espace réservé du numéro de diapositive 4"/>
          <p:cNvSpPr>
            <a:spLocks noGrp="1"/>
          </p:cNvSpPr>
          <p:nvPr>
            <p:ph type="sldNum" sz="quarter" idx="12"/>
          </p:nvPr>
        </p:nvSpPr>
        <p:spPr/>
        <p:txBody>
          <a:bodyPr/>
          <a:lstStyle>
            <a:lvl1pPr>
              <a:defRPr>
                <a:solidFill>
                  <a:srgbClr val="FFFFFF"/>
                </a:solidFill>
              </a:defRPr>
            </a:lvl1pPr>
          </a:lstStyle>
          <a:p>
            <a:fld id="{632100F8-8557-EE48-9FD7-5D2840B544A2}"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9/02/17</a:t>
            </a:r>
            <a:endParaRPr lang="fr-FR"/>
          </a:p>
        </p:txBody>
      </p:sp>
      <p:sp>
        <p:nvSpPr>
          <p:cNvPr id="3" name="Espace réservé du pied de page 2"/>
          <p:cNvSpPr>
            <a:spLocks noGrp="1"/>
          </p:cNvSpPr>
          <p:nvPr>
            <p:ph type="ftr" sz="quarter" idx="11"/>
          </p:nvPr>
        </p:nvSpPr>
        <p:spPr/>
        <p:txBody>
          <a:bodyPr/>
          <a:lstStyle/>
          <a:p>
            <a:r>
              <a:rPr lang="fr-FR" smtClean="0"/>
              <a:t>Deux siècles au services des sciences humaines - Maxime Counet</a:t>
            </a:r>
            <a:endParaRPr lang="fr-FR"/>
          </a:p>
        </p:txBody>
      </p:sp>
      <p:sp>
        <p:nvSpPr>
          <p:cNvPr id="4" name="Espace réservé du numéro de diapositive 3"/>
          <p:cNvSpPr>
            <a:spLocks noGrp="1"/>
          </p:cNvSpPr>
          <p:nvPr>
            <p:ph type="sldNum" sz="quarter" idx="12"/>
          </p:nvPr>
        </p:nvSpPr>
        <p:spPr>
          <a:xfrm>
            <a:off x="0" y="6248400"/>
            <a:ext cx="533400" cy="381000"/>
          </a:xfrm>
        </p:spPr>
        <p:txBody>
          <a:bodyPr/>
          <a:lstStyle>
            <a:lvl1pPr>
              <a:defRPr>
                <a:solidFill>
                  <a:schemeClr val="tx2"/>
                </a:solidFill>
              </a:defRPr>
            </a:lvl1pPr>
          </a:lstStyle>
          <a:p>
            <a:fld id="{632100F8-8557-EE48-9FD7-5D2840B544A2}"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8077200" cy="869950"/>
          </a:xfrm>
        </p:spPr>
        <p:txBody>
          <a:bodyPr anchor="ctr"/>
          <a:lstStyle>
            <a:lvl1pPr algn="l">
              <a:buNone/>
              <a:defRPr sz="4400" b="0"/>
            </a:lvl1pPr>
          </a:lstStyle>
          <a:p>
            <a:r>
              <a:rPr kumimoji="0" lang="fr-FR" smtClean="0"/>
              <a:t>Cliquez et modifiez le titre</a:t>
            </a:r>
            <a:endParaRPr kumimoji="0" lang="en-US"/>
          </a:p>
        </p:txBody>
      </p:sp>
      <p:sp>
        <p:nvSpPr>
          <p:cNvPr id="5" name="Espace réservé de la date 4"/>
          <p:cNvSpPr>
            <a:spLocks noGrp="1"/>
          </p:cNvSpPr>
          <p:nvPr>
            <p:ph type="dt" sz="half" idx="10"/>
          </p:nvPr>
        </p:nvSpPr>
        <p:spPr/>
        <p:txBody>
          <a:bodyPr/>
          <a:lstStyle/>
          <a:p>
            <a:r>
              <a:rPr lang="fr-FR" smtClean="0"/>
              <a:t>9/02/17</a:t>
            </a:r>
            <a:endParaRPr lang="fr-FR"/>
          </a:p>
        </p:txBody>
      </p:sp>
      <p:sp>
        <p:nvSpPr>
          <p:cNvPr id="6" name="Espace réservé du pied de page 5"/>
          <p:cNvSpPr>
            <a:spLocks noGrp="1"/>
          </p:cNvSpPr>
          <p:nvPr>
            <p:ph type="ftr" sz="quarter" idx="11"/>
          </p:nvPr>
        </p:nvSpPr>
        <p:spPr/>
        <p:txBody>
          <a:bodyPr/>
          <a:lstStyle/>
          <a:p>
            <a:r>
              <a:rPr lang="fr-FR" smtClean="0"/>
              <a:t>Deux siècles au services des sciences humaines - Maxime Counet</a:t>
            </a:r>
            <a:endParaRPr lang="fr-FR"/>
          </a:p>
        </p:txBody>
      </p:sp>
      <p:sp>
        <p:nvSpPr>
          <p:cNvPr id="7" name="Espace réservé du numéro de diapositive 6"/>
          <p:cNvSpPr>
            <a:spLocks noGrp="1"/>
          </p:cNvSpPr>
          <p:nvPr>
            <p:ph type="sldNum" sz="quarter" idx="12"/>
          </p:nvPr>
        </p:nvSpPr>
        <p:spPr/>
        <p:txBody>
          <a:bodyPr/>
          <a:lstStyle>
            <a:lvl1pPr>
              <a:defRPr>
                <a:solidFill>
                  <a:srgbClr val="FFFFFF"/>
                </a:solidFill>
              </a:defRPr>
            </a:lvl1pPr>
          </a:lstStyle>
          <a:p>
            <a:fld id="{632100F8-8557-EE48-9FD7-5D2840B544A2}" type="slidenum">
              <a:rPr lang="fr-FR" smtClean="0"/>
              <a:t>‹#›</a:t>
            </a:fld>
            <a:endParaRPr lang="fr-FR"/>
          </a:p>
        </p:txBody>
      </p:sp>
      <p:sp>
        <p:nvSpPr>
          <p:cNvPr id="3" name="Espace réservé du texte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9" name="Espace réservé du contenu 8"/>
          <p:cNvSpPr>
            <a:spLocks noGrp="1"/>
          </p:cNvSpPr>
          <p:nvPr>
            <p:ph sz="quarter" idx="1"/>
          </p:nvPr>
        </p:nvSpPr>
        <p:spPr>
          <a:xfrm>
            <a:off x="2362200" y="1752600"/>
            <a:ext cx="6400800" cy="44196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3">
        <a:schemeClr val="bg2"/>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fr-FR" smtClean="0"/>
              <a:t>Cliquez et modifiez le titre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ce réservé de la date 11"/>
          <p:cNvSpPr>
            <a:spLocks noGrp="1"/>
          </p:cNvSpPr>
          <p:nvPr>
            <p:ph type="dt" sz="half" idx="10"/>
          </p:nvPr>
        </p:nvSpPr>
        <p:spPr>
          <a:xfrm>
            <a:off x="6248400" y="6248400"/>
            <a:ext cx="2667000" cy="365125"/>
          </a:xfrm>
        </p:spPr>
        <p:txBody>
          <a:bodyPr rtlCol="0"/>
          <a:lstStyle/>
          <a:p>
            <a:r>
              <a:rPr lang="fr-FR" smtClean="0"/>
              <a:t>9/02/17</a:t>
            </a:r>
            <a:endParaRPr lang="fr-FR"/>
          </a:p>
        </p:txBody>
      </p:sp>
      <p:sp>
        <p:nvSpPr>
          <p:cNvPr id="13" name="Espace réservé du numéro de diapositive 12"/>
          <p:cNvSpPr>
            <a:spLocks noGrp="1"/>
          </p:cNvSpPr>
          <p:nvPr>
            <p:ph type="sldNum" sz="quarter" idx="11"/>
          </p:nvPr>
        </p:nvSpPr>
        <p:spPr>
          <a:xfrm>
            <a:off x="0" y="4667249"/>
            <a:ext cx="1447800" cy="663578"/>
          </a:xfrm>
        </p:spPr>
        <p:txBody>
          <a:bodyPr rtlCol="0"/>
          <a:lstStyle>
            <a:lvl1pPr>
              <a:defRPr sz="2800"/>
            </a:lvl1pPr>
          </a:lstStyle>
          <a:p>
            <a:fld id="{632100F8-8557-EE48-9FD7-5D2840B544A2}" type="slidenum">
              <a:rPr lang="fr-FR" smtClean="0"/>
              <a:t>‹#›</a:t>
            </a:fld>
            <a:endParaRPr lang="fr-FR"/>
          </a:p>
        </p:txBody>
      </p:sp>
      <p:sp>
        <p:nvSpPr>
          <p:cNvPr id="14" name="Espace réservé du pied de page 13"/>
          <p:cNvSpPr>
            <a:spLocks noGrp="1"/>
          </p:cNvSpPr>
          <p:nvPr>
            <p:ph type="ftr" sz="quarter" idx="12"/>
          </p:nvPr>
        </p:nvSpPr>
        <p:spPr>
          <a:xfrm>
            <a:off x="1600200" y="6248206"/>
            <a:ext cx="4572000" cy="365125"/>
          </a:xfrm>
        </p:spPr>
        <p:txBody>
          <a:bodyPr rtlCol="0"/>
          <a:lstStyle/>
          <a:p>
            <a:r>
              <a:rPr lang="fr-FR" smtClean="0"/>
              <a:t>Deux siècles au services des sciences humaines - Maxime Counet</a:t>
            </a:r>
            <a:endParaRPr lang="fr-FR"/>
          </a:p>
        </p:txBody>
      </p:sp>
      <p:sp>
        <p:nvSpPr>
          <p:cNvPr id="3" name="Espace réservé pour une image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fr-FR" smtClean="0"/>
              <a:t>Faire glisser l'image vers l'espace réservé ou cliquer sur l'icône pour l'ajouter</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609600" y="228600"/>
            <a:ext cx="8153400" cy="990600"/>
          </a:xfrm>
          <a:prstGeom prst="rect">
            <a:avLst/>
          </a:prstGeom>
        </p:spPr>
        <p:txBody>
          <a:bodyPr vert="horz" anchor="ctr">
            <a:normAutofit/>
          </a:bodyPr>
          <a:lstStyle/>
          <a:p>
            <a:r>
              <a:rPr kumimoji="0" lang="fr-FR" smtClean="0"/>
              <a:t>Cliquez et modifiez le titre</a:t>
            </a:r>
            <a:endParaRPr kumimoji="0" lang="en-US"/>
          </a:p>
        </p:txBody>
      </p:sp>
      <p:sp>
        <p:nvSpPr>
          <p:cNvPr id="13" name="Espace réservé du texte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r>
              <a:rPr lang="fr-FR" smtClean="0"/>
              <a:t>9/02/17</a:t>
            </a:r>
            <a:endParaRPr lang="fr-FR"/>
          </a:p>
        </p:txBody>
      </p:sp>
      <p:sp>
        <p:nvSpPr>
          <p:cNvPr id="3" name="Espace réservé du pied de page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fr-FR" smtClean="0"/>
              <a:t>Deux siècles au services des sciences humaines - Maxime Counet</a:t>
            </a:r>
            <a:endParaRPr lang="fr-F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632100F8-8557-EE48-9FD7-5D2840B544A2}" type="slidenum">
              <a:rPr lang="fr-FR" smtClean="0"/>
              <a:t>‹#›</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smtClean="0"/>
              <a:t>Légitimité </a:t>
            </a:r>
            <a:r>
              <a:rPr lang="fr-FR" dirty="0"/>
              <a:t>et science politique liégeoise depuis Emile de </a:t>
            </a:r>
            <a:r>
              <a:rPr lang="fr-FR" dirty="0" err="1"/>
              <a:t>Laveleye</a:t>
            </a:r>
            <a:r>
              <a:rPr lang="fr-BE" dirty="0" smtClean="0">
                <a:effectLst/>
              </a:rPr>
              <a:t> </a:t>
            </a:r>
            <a:endParaRPr lang="fr-FR" dirty="0"/>
          </a:p>
        </p:txBody>
      </p:sp>
      <p:sp>
        <p:nvSpPr>
          <p:cNvPr id="3" name="Sous-titre 2"/>
          <p:cNvSpPr>
            <a:spLocks noGrp="1"/>
          </p:cNvSpPr>
          <p:nvPr>
            <p:ph type="subTitle" idx="1"/>
          </p:nvPr>
        </p:nvSpPr>
        <p:spPr/>
        <p:txBody>
          <a:bodyPr>
            <a:normAutofit fontScale="47500" lnSpcReduction="20000"/>
          </a:bodyPr>
          <a:lstStyle/>
          <a:p>
            <a:r>
              <a:rPr lang="fr-FR" dirty="0" smtClean="0"/>
              <a:t>Maxime Counet</a:t>
            </a:r>
          </a:p>
          <a:p>
            <a:r>
              <a:rPr lang="fr-FR" dirty="0"/>
              <a:t>« Deux siècles au service des sciences humaines. Contribution(s) de l’Université de Liège 1817-</a:t>
            </a:r>
            <a:r>
              <a:rPr lang="fr-FR" dirty="0" smtClean="0"/>
              <a:t>2017 »</a:t>
            </a:r>
            <a:endParaRPr lang="fr-FR" dirty="0"/>
          </a:p>
        </p:txBody>
      </p:sp>
    </p:spTree>
    <p:extLst>
      <p:ext uri="{BB962C8B-B14F-4D97-AF65-F5344CB8AC3E}">
        <p14:creationId xmlns:p14="http://schemas.microsoft.com/office/powerpoint/2010/main" val="23383148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Engagement</a:t>
            </a:r>
            <a:endParaRPr lang="fr-FR" dirty="0"/>
          </a:p>
        </p:txBody>
      </p:sp>
      <p:sp>
        <p:nvSpPr>
          <p:cNvPr id="3" name="Espace réservé de la date 2"/>
          <p:cNvSpPr>
            <a:spLocks noGrp="1"/>
          </p:cNvSpPr>
          <p:nvPr>
            <p:ph type="dt" sz="half" idx="10"/>
          </p:nvPr>
        </p:nvSpPr>
        <p:spPr/>
        <p:txBody>
          <a:bodyPr/>
          <a:lstStyle/>
          <a:p>
            <a:r>
              <a:rPr lang="fr-FR" smtClean="0"/>
              <a:t>9/02/17</a:t>
            </a:r>
            <a:endParaRPr lang="fr-FR"/>
          </a:p>
        </p:txBody>
      </p:sp>
      <p:sp>
        <p:nvSpPr>
          <p:cNvPr id="4" name="Espace réservé du pied de page 3"/>
          <p:cNvSpPr>
            <a:spLocks noGrp="1"/>
          </p:cNvSpPr>
          <p:nvPr>
            <p:ph type="ftr" sz="quarter" idx="11"/>
          </p:nvPr>
        </p:nvSpPr>
        <p:spPr/>
        <p:txBody>
          <a:bodyPr/>
          <a:lstStyle/>
          <a:p>
            <a:r>
              <a:rPr lang="fr-FR" smtClean="0"/>
              <a:t>Deux siècles au services des sciences humaines - Maxime Counet</a:t>
            </a:r>
            <a:endParaRPr lang="fr-FR"/>
          </a:p>
        </p:txBody>
      </p:sp>
      <p:sp>
        <p:nvSpPr>
          <p:cNvPr id="5" name="Espace réservé du numéro de diapositive 4"/>
          <p:cNvSpPr>
            <a:spLocks noGrp="1"/>
          </p:cNvSpPr>
          <p:nvPr>
            <p:ph type="sldNum" sz="quarter" idx="12"/>
          </p:nvPr>
        </p:nvSpPr>
        <p:spPr/>
        <p:txBody>
          <a:bodyPr>
            <a:normAutofit fontScale="85000" lnSpcReduction="20000"/>
          </a:bodyPr>
          <a:lstStyle/>
          <a:p>
            <a:fld id="{632100F8-8557-EE48-9FD7-5D2840B544A2}" type="slidenum">
              <a:rPr lang="fr-FR" smtClean="0"/>
              <a:t>10</a:t>
            </a:fld>
            <a:endParaRPr lang="fr-FR"/>
          </a:p>
        </p:txBody>
      </p:sp>
      <p:sp>
        <p:nvSpPr>
          <p:cNvPr id="6" name="Espace réservé du contenu 5"/>
          <p:cNvSpPr>
            <a:spLocks noGrp="1"/>
          </p:cNvSpPr>
          <p:nvPr>
            <p:ph sz="quarter" idx="1"/>
          </p:nvPr>
        </p:nvSpPr>
        <p:spPr/>
        <p:txBody>
          <a:bodyPr/>
          <a:lstStyle/>
          <a:p>
            <a:pPr marL="0" indent="0" algn="just">
              <a:buNone/>
            </a:pPr>
            <a:endParaRPr lang="fr-FR" i="1" dirty="0" smtClean="0"/>
          </a:p>
          <a:p>
            <a:pPr marL="0" indent="0" algn="just">
              <a:buNone/>
            </a:pPr>
            <a:r>
              <a:rPr lang="fr-FR" i="1" dirty="0" smtClean="0"/>
              <a:t>Désormais, tout Etat clairvoyant refusera d’acquérir des colonies, et, s’il en possède, cherchera à les émanciper, de façon à ne plus avoir sa responsabilité engagée.</a:t>
            </a:r>
          </a:p>
          <a:p>
            <a:pPr marL="0" indent="0" algn="r">
              <a:buNone/>
            </a:pPr>
            <a:r>
              <a:rPr lang="fr-FR" sz="1800" dirty="0" smtClean="0">
                <a:solidFill>
                  <a:srgbClr val="A6A6A6"/>
                </a:solidFill>
              </a:rPr>
              <a:t>(</a:t>
            </a:r>
            <a:r>
              <a:rPr lang="fr-FR" sz="1800" dirty="0" err="1" smtClean="0">
                <a:solidFill>
                  <a:srgbClr val="A6A6A6"/>
                </a:solidFill>
              </a:rPr>
              <a:t>E.de</a:t>
            </a:r>
            <a:r>
              <a:rPr lang="fr-FR" sz="1800" dirty="0" smtClean="0">
                <a:solidFill>
                  <a:srgbClr val="A6A6A6"/>
                </a:solidFill>
              </a:rPr>
              <a:t> </a:t>
            </a:r>
            <a:r>
              <a:rPr lang="fr-FR" sz="1800" dirty="0" err="1" smtClean="0">
                <a:solidFill>
                  <a:srgbClr val="A6A6A6"/>
                </a:solidFill>
              </a:rPr>
              <a:t>Laveleye</a:t>
            </a:r>
            <a:r>
              <a:rPr lang="fr-FR" sz="1800" dirty="0" smtClean="0">
                <a:solidFill>
                  <a:srgbClr val="A6A6A6"/>
                </a:solidFill>
              </a:rPr>
              <a:t>, Des causes actuelles de la guerre en Europe et de l’arbitrage, 1873)</a:t>
            </a:r>
            <a:endParaRPr lang="fr-FR" sz="1800" dirty="0">
              <a:solidFill>
                <a:srgbClr val="A6A6A6"/>
              </a:solidFill>
            </a:endParaRPr>
          </a:p>
        </p:txBody>
      </p:sp>
    </p:spTree>
    <p:extLst>
      <p:ext uri="{BB962C8B-B14F-4D97-AF65-F5344CB8AC3E}">
        <p14:creationId xmlns:p14="http://schemas.microsoft.com/office/powerpoint/2010/main" val="235255673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Laveleye</a:t>
            </a:r>
            <a:r>
              <a:rPr lang="fr-FR" dirty="0" smtClean="0"/>
              <a:t> légitime</a:t>
            </a:r>
            <a:endParaRPr lang="fr-FR" dirty="0"/>
          </a:p>
        </p:txBody>
      </p:sp>
      <p:sp>
        <p:nvSpPr>
          <p:cNvPr id="3" name="Espace réservé du numéro de diapositive 2"/>
          <p:cNvSpPr>
            <a:spLocks noGrp="1"/>
          </p:cNvSpPr>
          <p:nvPr>
            <p:ph type="sldNum" sz="quarter" idx="12"/>
          </p:nvPr>
        </p:nvSpPr>
        <p:spPr/>
        <p:txBody>
          <a:bodyPr>
            <a:normAutofit fontScale="85000" lnSpcReduction="20000"/>
          </a:bodyPr>
          <a:lstStyle/>
          <a:p>
            <a:fld id="{632100F8-8557-EE48-9FD7-5D2840B544A2}" type="slidenum">
              <a:rPr lang="fr-FR" smtClean="0"/>
              <a:t>11</a:t>
            </a:fld>
            <a:endParaRPr lang="fr-FR"/>
          </a:p>
        </p:txBody>
      </p:sp>
      <p:sp>
        <p:nvSpPr>
          <p:cNvPr id="4" name="Espace réservé du contenu 3"/>
          <p:cNvSpPr>
            <a:spLocks noGrp="1"/>
          </p:cNvSpPr>
          <p:nvPr>
            <p:ph sz="quarter" idx="1"/>
          </p:nvPr>
        </p:nvSpPr>
        <p:spPr/>
        <p:txBody>
          <a:bodyPr>
            <a:normAutofit lnSpcReduction="10000"/>
          </a:bodyPr>
          <a:lstStyle/>
          <a:p>
            <a:pPr algn="just"/>
            <a:endParaRPr lang="fr-FR" dirty="0" smtClean="0"/>
          </a:p>
          <a:p>
            <a:pPr marL="0" indent="0" algn="just">
              <a:buNone/>
            </a:pPr>
            <a:r>
              <a:rPr lang="fr-BE" i="1" dirty="0" smtClean="0"/>
              <a:t>Le Roi connaissait l’intelligence, l’ouverture d’esprit du professeur liégeois, il savait aussi le crédit dont il jouissait en Europe. Il n’hésita pas à l’utiliser</a:t>
            </a:r>
            <a:r>
              <a:rPr lang="fr-BE" dirty="0" smtClean="0"/>
              <a:t>.</a:t>
            </a:r>
          </a:p>
          <a:p>
            <a:pPr marL="0" indent="0" algn="r">
              <a:buNone/>
            </a:pPr>
            <a:r>
              <a:rPr lang="fr-FR" sz="1800" dirty="0">
                <a:solidFill>
                  <a:srgbClr val="A6A6A6"/>
                </a:solidFill>
              </a:rPr>
              <a:t>(</a:t>
            </a:r>
            <a:r>
              <a:rPr lang="fr-BE" sz="1800" dirty="0">
                <a:solidFill>
                  <a:srgbClr val="A6A6A6"/>
                </a:solidFill>
              </a:rPr>
              <a:t>J.Stengers, Biographie coloniale belge</a:t>
            </a:r>
            <a:r>
              <a:rPr lang="fr-FR" sz="1800" dirty="0">
                <a:solidFill>
                  <a:srgbClr val="A6A6A6"/>
                </a:solidFill>
              </a:rPr>
              <a:t>, </a:t>
            </a:r>
            <a:r>
              <a:rPr lang="fr-FR" sz="1800" dirty="0" smtClean="0">
                <a:solidFill>
                  <a:srgbClr val="A6A6A6"/>
                </a:solidFill>
              </a:rPr>
              <a:t>1953)</a:t>
            </a:r>
            <a:endParaRPr lang="fr-BE" sz="1800" dirty="0" smtClean="0"/>
          </a:p>
          <a:p>
            <a:pPr marL="0" indent="0" algn="just">
              <a:buNone/>
            </a:pPr>
            <a:r>
              <a:rPr lang="fr-BE" i="1" dirty="0" smtClean="0"/>
              <a:t>Laveleye’s network in Britain was essential for the organisation of a media campaign and for the development of a policy of political influence, in particular in the period preceding the Berlin Congress</a:t>
            </a:r>
            <a:r>
              <a:rPr lang="fr-BE" dirty="0" smtClean="0"/>
              <a:t>.</a:t>
            </a:r>
          </a:p>
          <a:p>
            <a:pPr marL="0" indent="0" algn="r">
              <a:buNone/>
            </a:pPr>
            <a:r>
              <a:rPr lang="fr-BE" sz="1900" dirty="0" smtClean="0">
                <a:solidFill>
                  <a:srgbClr val="A6A6A6"/>
                </a:solidFill>
              </a:rPr>
              <a:t>(J.Vandersmissen, The king’s most eloquent campaigner</a:t>
            </a:r>
            <a:r>
              <a:rPr lang="mr-IN" sz="1900" dirty="0" smtClean="0">
                <a:solidFill>
                  <a:srgbClr val="A6A6A6"/>
                </a:solidFill>
              </a:rPr>
              <a:t>…</a:t>
            </a:r>
            <a:r>
              <a:rPr lang="fr-FR" sz="1900" dirty="0" smtClean="0">
                <a:solidFill>
                  <a:srgbClr val="A6A6A6"/>
                </a:solidFill>
              </a:rPr>
              <a:t>, 2011)</a:t>
            </a:r>
            <a:endParaRPr lang="fr-BE" sz="1900" dirty="0" smtClean="0">
              <a:solidFill>
                <a:srgbClr val="A6A6A6"/>
              </a:solidFill>
            </a:endParaRPr>
          </a:p>
          <a:p>
            <a:pPr marL="0" indent="0" algn="r">
              <a:buNone/>
            </a:pPr>
            <a:endParaRPr lang="fr-FR" sz="1600" dirty="0">
              <a:solidFill>
                <a:srgbClr val="A6A6A6"/>
              </a:solidFill>
            </a:endParaRPr>
          </a:p>
        </p:txBody>
      </p:sp>
      <p:sp>
        <p:nvSpPr>
          <p:cNvPr id="5" name="Espace réservé de la date 4"/>
          <p:cNvSpPr>
            <a:spLocks noGrp="1"/>
          </p:cNvSpPr>
          <p:nvPr>
            <p:ph type="dt" sz="half" idx="10"/>
          </p:nvPr>
        </p:nvSpPr>
        <p:spPr/>
        <p:txBody>
          <a:bodyPr/>
          <a:lstStyle/>
          <a:p>
            <a:r>
              <a:rPr lang="fr-FR" smtClean="0"/>
              <a:t>9/02/17</a:t>
            </a:r>
            <a:endParaRPr lang="fr-FR"/>
          </a:p>
        </p:txBody>
      </p:sp>
      <p:sp>
        <p:nvSpPr>
          <p:cNvPr id="6" name="Espace réservé du pied de page 5"/>
          <p:cNvSpPr>
            <a:spLocks noGrp="1"/>
          </p:cNvSpPr>
          <p:nvPr>
            <p:ph type="ftr" sz="quarter" idx="11"/>
          </p:nvPr>
        </p:nvSpPr>
        <p:spPr/>
        <p:txBody>
          <a:bodyPr/>
          <a:lstStyle/>
          <a:p>
            <a:r>
              <a:rPr lang="fr-FR" smtClean="0"/>
              <a:t>Deux siècles au services des sciences humaines - Maxime Counet</a:t>
            </a:r>
            <a:endParaRPr lang="fr-FR"/>
          </a:p>
        </p:txBody>
      </p:sp>
    </p:spTree>
    <p:extLst>
      <p:ext uri="{BB962C8B-B14F-4D97-AF65-F5344CB8AC3E}">
        <p14:creationId xmlns:p14="http://schemas.microsoft.com/office/powerpoint/2010/main" val="224192201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Dieu et le pape</a:t>
            </a:r>
            <a:endParaRPr lang="fr-FR" dirty="0"/>
          </a:p>
        </p:txBody>
      </p:sp>
      <p:sp>
        <p:nvSpPr>
          <p:cNvPr id="3" name="Espace réservé de la date 2"/>
          <p:cNvSpPr>
            <a:spLocks noGrp="1"/>
          </p:cNvSpPr>
          <p:nvPr>
            <p:ph type="dt" sz="half" idx="10"/>
          </p:nvPr>
        </p:nvSpPr>
        <p:spPr/>
        <p:txBody>
          <a:bodyPr/>
          <a:lstStyle/>
          <a:p>
            <a:r>
              <a:rPr lang="fr-FR" smtClean="0"/>
              <a:t>9/02/17</a:t>
            </a:r>
            <a:endParaRPr lang="fr-FR"/>
          </a:p>
        </p:txBody>
      </p:sp>
      <p:sp>
        <p:nvSpPr>
          <p:cNvPr id="4" name="Espace réservé du pied de page 3"/>
          <p:cNvSpPr>
            <a:spLocks noGrp="1"/>
          </p:cNvSpPr>
          <p:nvPr>
            <p:ph type="ftr" sz="quarter" idx="11"/>
          </p:nvPr>
        </p:nvSpPr>
        <p:spPr/>
        <p:txBody>
          <a:bodyPr/>
          <a:lstStyle/>
          <a:p>
            <a:r>
              <a:rPr lang="fr-FR" smtClean="0"/>
              <a:t>Deux siècles au services des sciences humaines - Maxime Counet</a:t>
            </a:r>
            <a:endParaRPr lang="fr-FR"/>
          </a:p>
        </p:txBody>
      </p:sp>
      <p:sp>
        <p:nvSpPr>
          <p:cNvPr id="5" name="Espace réservé du numéro de diapositive 4"/>
          <p:cNvSpPr>
            <a:spLocks noGrp="1"/>
          </p:cNvSpPr>
          <p:nvPr>
            <p:ph type="sldNum" sz="quarter" idx="12"/>
          </p:nvPr>
        </p:nvSpPr>
        <p:spPr/>
        <p:txBody>
          <a:bodyPr>
            <a:normAutofit fontScale="85000" lnSpcReduction="20000"/>
          </a:bodyPr>
          <a:lstStyle/>
          <a:p>
            <a:fld id="{632100F8-8557-EE48-9FD7-5D2840B544A2}" type="slidenum">
              <a:rPr lang="fr-FR" smtClean="0"/>
              <a:t>12</a:t>
            </a:fld>
            <a:endParaRPr lang="fr-FR"/>
          </a:p>
        </p:txBody>
      </p:sp>
      <p:sp>
        <p:nvSpPr>
          <p:cNvPr id="6" name="Espace réservé du contenu 5"/>
          <p:cNvSpPr>
            <a:spLocks noGrp="1"/>
          </p:cNvSpPr>
          <p:nvPr>
            <p:ph sz="quarter" idx="1"/>
          </p:nvPr>
        </p:nvSpPr>
        <p:spPr/>
        <p:txBody>
          <a:bodyPr>
            <a:normAutofit/>
          </a:bodyPr>
          <a:lstStyle/>
          <a:p>
            <a:pPr marL="0" indent="0" algn="just">
              <a:buNone/>
            </a:pPr>
            <a:r>
              <a:rPr lang="fr-BE" dirty="0"/>
              <a:t> </a:t>
            </a:r>
            <a:endParaRPr lang="fr-BE" dirty="0" smtClean="0"/>
          </a:p>
          <a:p>
            <a:pPr marL="0" indent="0" algn="just">
              <a:buNone/>
            </a:pPr>
            <a:endParaRPr lang="fr-FR" dirty="0" smtClean="0"/>
          </a:p>
          <a:p>
            <a:pPr marL="0" indent="0">
              <a:buNone/>
            </a:pPr>
            <a:r>
              <a:rPr lang="fr-FR" dirty="0" smtClean="0"/>
              <a:t>C’est </a:t>
            </a:r>
            <a:r>
              <a:rPr lang="fr-FR" dirty="0"/>
              <a:t>un fait certain : une religion positive, révélée ou non, est une grande force pour </a:t>
            </a:r>
            <a:r>
              <a:rPr lang="fr-FR" dirty="0" smtClean="0"/>
              <a:t>l’homme.</a:t>
            </a:r>
            <a:endParaRPr lang="fr-FR" dirty="0"/>
          </a:p>
          <a:p>
            <a:pPr marL="0" indent="0" algn="r">
              <a:buNone/>
            </a:pPr>
            <a:r>
              <a:rPr lang="fr-FR" sz="1800" dirty="0" smtClean="0">
                <a:solidFill>
                  <a:srgbClr val="A6A6A6"/>
                </a:solidFill>
              </a:rPr>
              <a:t>(</a:t>
            </a:r>
            <a:r>
              <a:rPr lang="fr-FR" sz="1800" dirty="0" err="1" smtClean="0">
                <a:solidFill>
                  <a:srgbClr val="A6A6A6"/>
                </a:solidFill>
              </a:rPr>
              <a:t>E.de</a:t>
            </a:r>
            <a:r>
              <a:rPr lang="fr-FR" sz="1800" dirty="0" smtClean="0">
                <a:solidFill>
                  <a:srgbClr val="A6A6A6"/>
                </a:solidFill>
              </a:rPr>
              <a:t> </a:t>
            </a:r>
            <a:r>
              <a:rPr lang="fr-FR" sz="1800" dirty="0" err="1" smtClean="0">
                <a:solidFill>
                  <a:srgbClr val="A6A6A6"/>
                </a:solidFill>
              </a:rPr>
              <a:t>Laveleye</a:t>
            </a:r>
            <a:r>
              <a:rPr lang="fr-FR" sz="1800" dirty="0" smtClean="0">
                <a:solidFill>
                  <a:srgbClr val="A6A6A6"/>
                </a:solidFill>
              </a:rPr>
              <a:t>, Essai sur la réforme catholique, 1856, </a:t>
            </a:r>
            <a:r>
              <a:rPr lang="fr-FR" sz="1800" dirty="0">
                <a:solidFill>
                  <a:srgbClr val="A6A6A6"/>
                </a:solidFill>
              </a:rPr>
              <a:t>p.</a:t>
            </a:r>
            <a:r>
              <a:rPr lang="fr-FR" sz="1800" dirty="0" smtClean="0">
                <a:solidFill>
                  <a:srgbClr val="A6A6A6"/>
                </a:solidFill>
              </a:rPr>
              <a:t>189)</a:t>
            </a:r>
            <a:endParaRPr lang="fr-BE" sz="1800" dirty="0">
              <a:solidFill>
                <a:srgbClr val="A6A6A6"/>
              </a:solidFill>
            </a:endParaRPr>
          </a:p>
          <a:p>
            <a:endParaRPr lang="fr-FR" dirty="0"/>
          </a:p>
        </p:txBody>
      </p:sp>
    </p:spTree>
    <p:extLst>
      <p:ext uri="{BB962C8B-B14F-4D97-AF65-F5344CB8AC3E}">
        <p14:creationId xmlns:p14="http://schemas.microsoft.com/office/powerpoint/2010/main" val="260162489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e la date 2"/>
          <p:cNvSpPr>
            <a:spLocks noGrp="1"/>
          </p:cNvSpPr>
          <p:nvPr>
            <p:ph type="dt" sz="half" idx="10"/>
          </p:nvPr>
        </p:nvSpPr>
        <p:spPr/>
        <p:txBody>
          <a:bodyPr/>
          <a:lstStyle/>
          <a:p>
            <a:r>
              <a:rPr lang="fr-FR" smtClean="0"/>
              <a:t>9/02/17</a:t>
            </a:r>
            <a:endParaRPr lang="fr-FR"/>
          </a:p>
        </p:txBody>
      </p:sp>
      <p:sp>
        <p:nvSpPr>
          <p:cNvPr id="4" name="Espace réservé du pied de page 3"/>
          <p:cNvSpPr>
            <a:spLocks noGrp="1"/>
          </p:cNvSpPr>
          <p:nvPr>
            <p:ph type="ftr" sz="quarter" idx="11"/>
          </p:nvPr>
        </p:nvSpPr>
        <p:spPr/>
        <p:txBody>
          <a:bodyPr/>
          <a:lstStyle/>
          <a:p>
            <a:r>
              <a:rPr lang="fr-FR" smtClean="0"/>
              <a:t>Deux siècles au services des sciences humaines - Maxime Counet</a:t>
            </a:r>
            <a:endParaRPr lang="fr-FR"/>
          </a:p>
        </p:txBody>
      </p:sp>
      <p:sp>
        <p:nvSpPr>
          <p:cNvPr id="5" name="Espace réservé du numéro de diapositive 4"/>
          <p:cNvSpPr>
            <a:spLocks noGrp="1"/>
          </p:cNvSpPr>
          <p:nvPr>
            <p:ph type="sldNum" sz="quarter" idx="12"/>
          </p:nvPr>
        </p:nvSpPr>
        <p:spPr/>
        <p:txBody>
          <a:bodyPr>
            <a:normAutofit fontScale="85000" lnSpcReduction="20000"/>
          </a:bodyPr>
          <a:lstStyle/>
          <a:p>
            <a:fld id="{632100F8-8557-EE48-9FD7-5D2840B544A2}" type="slidenum">
              <a:rPr lang="fr-FR" smtClean="0"/>
              <a:t>13</a:t>
            </a:fld>
            <a:endParaRPr lang="fr-FR"/>
          </a:p>
        </p:txBody>
      </p:sp>
      <p:sp>
        <p:nvSpPr>
          <p:cNvPr id="6" name="Espace réservé du contenu 5"/>
          <p:cNvSpPr>
            <a:spLocks noGrp="1"/>
          </p:cNvSpPr>
          <p:nvPr>
            <p:ph sz="quarter" idx="1"/>
          </p:nvPr>
        </p:nvSpPr>
        <p:spPr/>
        <p:txBody>
          <a:bodyPr/>
          <a:lstStyle/>
          <a:p>
            <a:pPr marL="0" indent="0" algn="just">
              <a:buNone/>
            </a:pPr>
            <a:endParaRPr lang="fr-FR" dirty="0" smtClean="0"/>
          </a:p>
          <a:p>
            <a:pPr marL="0" indent="0" algn="just">
              <a:buNone/>
            </a:pPr>
            <a:r>
              <a:rPr lang="fr-FR" dirty="0" smtClean="0"/>
              <a:t>L’Etat</a:t>
            </a:r>
            <a:r>
              <a:rPr lang="fr-FR" dirty="0"/>
              <a:t>, essentiellement laïque, ne peut avoir la prétention de se faire juge de la vérité </a:t>
            </a:r>
            <a:r>
              <a:rPr lang="fr-FR" dirty="0" smtClean="0"/>
              <a:t>religieuse.</a:t>
            </a:r>
          </a:p>
          <a:p>
            <a:pPr marL="0" indent="0" algn="r">
              <a:buNone/>
            </a:pPr>
            <a:r>
              <a:rPr lang="fr-FR" sz="1800" dirty="0">
                <a:solidFill>
                  <a:srgbClr val="A6A6A6"/>
                </a:solidFill>
              </a:rPr>
              <a:t>(</a:t>
            </a:r>
            <a:r>
              <a:rPr lang="fr-FR" sz="1800" dirty="0" err="1">
                <a:solidFill>
                  <a:srgbClr val="A6A6A6"/>
                </a:solidFill>
              </a:rPr>
              <a:t>E.de</a:t>
            </a:r>
            <a:r>
              <a:rPr lang="fr-FR" sz="1800" dirty="0">
                <a:solidFill>
                  <a:srgbClr val="A6A6A6"/>
                </a:solidFill>
              </a:rPr>
              <a:t> </a:t>
            </a:r>
            <a:r>
              <a:rPr lang="fr-FR" sz="1800" dirty="0" err="1">
                <a:solidFill>
                  <a:srgbClr val="A6A6A6"/>
                </a:solidFill>
              </a:rPr>
              <a:t>Laveleye</a:t>
            </a:r>
            <a:r>
              <a:rPr lang="fr-FR" sz="1800" dirty="0">
                <a:solidFill>
                  <a:srgbClr val="A6A6A6"/>
                </a:solidFill>
              </a:rPr>
              <a:t>, Le gouvernement dans la démocratie, 1891, p</a:t>
            </a:r>
            <a:r>
              <a:rPr lang="fr-FR" sz="1800" dirty="0" smtClean="0">
                <a:solidFill>
                  <a:srgbClr val="A6A6A6"/>
                </a:solidFill>
              </a:rPr>
              <a:t>.108)</a:t>
            </a:r>
            <a:endParaRPr lang="fr-BE" sz="1800" dirty="0">
              <a:solidFill>
                <a:srgbClr val="A6A6A6"/>
              </a:solidFill>
            </a:endParaRPr>
          </a:p>
          <a:p>
            <a:pPr marL="0" indent="0" algn="just">
              <a:buNone/>
            </a:pPr>
            <a:r>
              <a:rPr lang="fr-BE" dirty="0" smtClean="0"/>
              <a:t> </a:t>
            </a:r>
            <a:endParaRPr lang="fr-FR" dirty="0"/>
          </a:p>
        </p:txBody>
      </p:sp>
    </p:spTree>
    <p:extLst>
      <p:ext uri="{BB962C8B-B14F-4D97-AF65-F5344CB8AC3E}">
        <p14:creationId xmlns:p14="http://schemas.microsoft.com/office/powerpoint/2010/main" val="279712832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e la date 2"/>
          <p:cNvSpPr>
            <a:spLocks noGrp="1"/>
          </p:cNvSpPr>
          <p:nvPr>
            <p:ph type="dt" sz="half" idx="10"/>
          </p:nvPr>
        </p:nvSpPr>
        <p:spPr/>
        <p:txBody>
          <a:bodyPr/>
          <a:lstStyle/>
          <a:p>
            <a:r>
              <a:rPr lang="fr-FR" smtClean="0"/>
              <a:t>9/02/17</a:t>
            </a:r>
            <a:endParaRPr lang="fr-FR"/>
          </a:p>
        </p:txBody>
      </p:sp>
      <p:sp>
        <p:nvSpPr>
          <p:cNvPr id="4" name="Espace réservé du pied de page 3"/>
          <p:cNvSpPr>
            <a:spLocks noGrp="1"/>
          </p:cNvSpPr>
          <p:nvPr>
            <p:ph type="ftr" sz="quarter" idx="11"/>
          </p:nvPr>
        </p:nvSpPr>
        <p:spPr/>
        <p:txBody>
          <a:bodyPr/>
          <a:lstStyle/>
          <a:p>
            <a:r>
              <a:rPr lang="fr-FR" dirty="0" smtClean="0"/>
              <a:t>Deux siècles au services des sciences humaines - Maxime Counet</a:t>
            </a:r>
            <a:endParaRPr lang="fr-FR" dirty="0"/>
          </a:p>
        </p:txBody>
      </p:sp>
      <p:sp>
        <p:nvSpPr>
          <p:cNvPr id="5" name="Espace réservé du numéro de diapositive 4"/>
          <p:cNvSpPr>
            <a:spLocks noGrp="1"/>
          </p:cNvSpPr>
          <p:nvPr>
            <p:ph type="sldNum" sz="quarter" idx="12"/>
          </p:nvPr>
        </p:nvSpPr>
        <p:spPr/>
        <p:txBody>
          <a:bodyPr>
            <a:normAutofit fontScale="85000" lnSpcReduction="20000"/>
          </a:bodyPr>
          <a:lstStyle/>
          <a:p>
            <a:fld id="{632100F8-8557-EE48-9FD7-5D2840B544A2}" type="slidenum">
              <a:rPr lang="fr-FR" smtClean="0"/>
              <a:t>14</a:t>
            </a:fld>
            <a:endParaRPr lang="fr-FR"/>
          </a:p>
        </p:txBody>
      </p:sp>
      <p:sp>
        <p:nvSpPr>
          <p:cNvPr id="6" name="Espace réservé du contenu 5"/>
          <p:cNvSpPr>
            <a:spLocks noGrp="1"/>
          </p:cNvSpPr>
          <p:nvPr>
            <p:ph sz="quarter" idx="1"/>
          </p:nvPr>
        </p:nvSpPr>
        <p:spPr/>
        <p:txBody>
          <a:bodyPr>
            <a:normAutofit fontScale="85000" lnSpcReduction="20000"/>
          </a:bodyPr>
          <a:lstStyle/>
          <a:p>
            <a:pPr marL="0" indent="0" algn="just">
              <a:buNone/>
            </a:pPr>
            <a:r>
              <a:rPr lang="fr-FR" dirty="0"/>
              <a:t>Sauf l’inconséquence du budget des cultes, le système de la séparation est consacré par la Constitution belge. Cependant, nulle part l’antagonisme entre les partisans de l’indépendance du pouvoir civil et ceux de la prédominance de l’Eglise n’a été plus persistant, plus universel et plus </a:t>
            </a:r>
            <a:r>
              <a:rPr lang="fr-FR" dirty="0" smtClean="0"/>
              <a:t>ardent</a:t>
            </a:r>
            <a:r>
              <a:rPr lang="fr-FR" dirty="0"/>
              <a:t> : on peut dire qu’il a absorbé toute la vie politique du pays. </a:t>
            </a:r>
            <a:endParaRPr lang="fr-FR" dirty="0" smtClean="0"/>
          </a:p>
          <a:p>
            <a:pPr marL="0" indent="0" algn="just">
              <a:buNone/>
            </a:pPr>
            <a:r>
              <a:rPr lang="fr-FR" dirty="0" smtClean="0"/>
              <a:t>La </a:t>
            </a:r>
            <a:r>
              <a:rPr lang="fr-FR" dirty="0"/>
              <a:t>raison en est simple. La Constitution ayant établi un régime condamné par l’Eglise, le devoir de tous les bons catholiques est évidemment de préparer les voies pour arriver à le modifier et, à ce cet effet, de s’efforcer de conquérir le pouvoir par les moyens mêmes que la liberté met à leur disposition : journaux, associations, meetings, élections, accaparement des places.</a:t>
            </a:r>
            <a:r>
              <a:rPr lang="fr-BE" dirty="0"/>
              <a:t> </a:t>
            </a:r>
            <a:endParaRPr lang="fr-BE" dirty="0" smtClean="0"/>
          </a:p>
          <a:p>
            <a:pPr marL="0" indent="0" algn="r">
              <a:buNone/>
            </a:pPr>
            <a:r>
              <a:rPr lang="fr-FR" sz="2300" dirty="0">
                <a:solidFill>
                  <a:srgbClr val="A6A6A6"/>
                </a:solidFill>
              </a:rPr>
              <a:t>(</a:t>
            </a:r>
            <a:r>
              <a:rPr lang="fr-FR" sz="2300" dirty="0" err="1">
                <a:solidFill>
                  <a:srgbClr val="A6A6A6"/>
                </a:solidFill>
              </a:rPr>
              <a:t>E.de</a:t>
            </a:r>
            <a:r>
              <a:rPr lang="fr-FR" sz="2300" dirty="0">
                <a:solidFill>
                  <a:srgbClr val="A6A6A6"/>
                </a:solidFill>
              </a:rPr>
              <a:t> </a:t>
            </a:r>
            <a:r>
              <a:rPr lang="fr-FR" sz="2300" dirty="0" err="1">
                <a:solidFill>
                  <a:srgbClr val="A6A6A6"/>
                </a:solidFill>
              </a:rPr>
              <a:t>Laveleye</a:t>
            </a:r>
            <a:r>
              <a:rPr lang="fr-FR" sz="2300" dirty="0">
                <a:solidFill>
                  <a:srgbClr val="A6A6A6"/>
                </a:solidFill>
              </a:rPr>
              <a:t>, Le gouvernement dans la démocratie, 1891, p</a:t>
            </a:r>
            <a:r>
              <a:rPr lang="fr-FR" sz="2300" dirty="0" smtClean="0">
                <a:solidFill>
                  <a:srgbClr val="A6A6A6"/>
                </a:solidFill>
              </a:rPr>
              <a:t>.111)</a:t>
            </a:r>
            <a:endParaRPr lang="fr-BE" sz="2300" dirty="0">
              <a:solidFill>
                <a:srgbClr val="A6A6A6"/>
              </a:solidFill>
            </a:endParaRPr>
          </a:p>
          <a:p>
            <a:pPr marL="0" indent="0" algn="just">
              <a:buNone/>
            </a:pPr>
            <a:endParaRPr lang="fr-FR" dirty="0"/>
          </a:p>
        </p:txBody>
      </p:sp>
    </p:spTree>
    <p:extLst>
      <p:ext uri="{BB962C8B-B14F-4D97-AF65-F5344CB8AC3E}">
        <p14:creationId xmlns:p14="http://schemas.microsoft.com/office/powerpoint/2010/main" val="359763856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Laveleye</a:t>
            </a:r>
            <a:r>
              <a:rPr lang="fr-FR" dirty="0" smtClean="0"/>
              <a:t> critique</a:t>
            </a:r>
            <a:endParaRPr lang="fr-FR" dirty="0"/>
          </a:p>
        </p:txBody>
      </p:sp>
      <p:sp>
        <p:nvSpPr>
          <p:cNvPr id="3" name="Espace réservé de la date 2"/>
          <p:cNvSpPr>
            <a:spLocks noGrp="1"/>
          </p:cNvSpPr>
          <p:nvPr>
            <p:ph type="dt" sz="half" idx="10"/>
          </p:nvPr>
        </p:nvSpPr>
        <p:spPr/>
        <p:txBody>
          <a:bodyPr/>
          <a:lstStyle/>
          <a:p>
            <a:r>
              <a:rPr lang="fr-FR" smtClean="0"/>
              <a:t>9/02/17</a:t>
            </a:r>
            <a:endParaRPr lang="fr-FR"/>
          </a:p>
        </p:txBody>
      </p:sp>
      <p:sp>
        <p:nvSpPr>
          <p:cNvPr id="4" name="Espace réservé du pied de page 3"/>
          <p:cNvSpPr>
            <a:spLocks noGrp="1"/>
          </p:cNvSpPr>
          <p:nvPr>
            <p:ph type="ftr" sz="quarter" idx="11"/>
          </p:nvPr>
        </p:nvSpPr>
        <p:spPr/>
        <p:txBody>
          <a:bodyPr/>
          <a:lstStyle/>
          <a:p>
            <a:r>
              <a:rPr lang="fr-FR" smtClean="0"/>
              <a:t>Deux siècles au services des sciences humaines - Maxime Counet</a:t>
            </a:r>
            <a:endParaRPr lang="fr-FR"/>
          </a:p>
        </p:txBody>
      </p:sp>
      <p:sp>
        <p:nvSpPr>
          <p:cNvPr id="5" name="Espace réservé du numéro de diapositive 4"/>
          <p:cNvSpPr>
            <a:spLocks noGrp="1"/>
          </p:cNvSpPr>
          <p:nvPr>
            <p:ph type="sldNum" sz="quarter" idx="12"/>
          </p:nvPr>
        </p:nvSpPr>
        <p:spPr/>
        <p:txBody>
          <a:bodyPr>
            <a:normAutofit fontScale="85000" lnSpcReduction="20000"/>
          </a:bodyPr>
          <a:lstStyle/>
          <a:p>
            <a:fld id="{632100F8-8557-EE48-9FD7-5D2840B544A2}" type="slidenum">
              <a:rPr lang="fr-FR" smtClean="0"/>
              <a:t>15</a:t>
            </a:fld>
            <a:endParaRPr lang="fr-FR"/>
          </a:p>
        </p:txBody>
      </p:sp>
      <p:sp>
        <p:nvSpPr>
          <p:cNvPr id="6" name="Espace réservé du contenu 5"/>
          <p:cNvSpPr>
            <a:spLocks noGrp="1"/>
          </p:cNvSpPr>
          <p:nvPr>
            <p:ph sz="quarter" idx="1"/>
          </p:nvPr>
        </p:nvSpPr>
        <p:spPr/>
        <p:txBody>
          <a:bodyPr>
            <a:normAutofit/>
          </a:bodyPr>
          <a:lstStyle/>
          <a:p>
            <a:pPr marL="0" indent="0" algn="just">
              <a:buNone/>
            </a:pPr>
            <a:r>
              <a:rPr lang="fr-FR" i="1" dirty="0"/>
              <a:t>Je ne sais pas s’il est un chapitre de l’histoire du monde plus tragique que celui de la rapide décadence de </a:t>
            </a:r>
            <a:r>
              <a:rPr lang="fr-FR" i="1" dirty="0" smtClean="0"/>
              <a:t>l’Espagne</a:t>
            </a:r>
            <a:r>
              <a:rPr lang="fr-FR" i="1" dirty="0"/>
              <a:t>. </a:t>
            </a:r>
            <a:endParaRPr lang="fr-FR" i="1" dirty="0" smtClean="0"/>
          </a:p>
          <a:p>
            <a:pPr marL="0" indent="0" algn="r">
              <a:buNone/>
            </a:pPr>
            <a:r>
              <a:rPr lang="fr-FR" sz="1900" dirty="0">
                <a:solidFill>
                  <a:srgbClr val="A6A6A6"/>
                </a:solidFill>
              </a:rPr>
              <a:t>(</a:t>
            </a:r>
            <a:r>
              <a:rPr lang="fr-FR" sz="1900" dirty="0" err="1">
                <a:solidFill>
                  <a:srgbClr val="A6A6A6"/>
                </a:solidFill>
              </a:rPr>
              <a:t>E.de</a:t>
            </a:r>
            <a:r>
              <a:rPr lang="fr-FR" sz="1900" dirty="0">
                <a:solidFill>
                  <a:srgbClr val="A6A6A6"/>
                </a:solidFill>
              </a:rPr>
              <a:t> </a:t>
            </a:r>
            <a:r>
              <a:rPr lang="fr-FR" sz="1900" dirty="0" err="1">
                <a:solidFill>
                  <a:srgbClr val="A6A6A6"/>
                </a:solidFill>
              </a:rPr>
              <a:t>Laveleye</a:t>
            </a:r>
            <a:r>
              <a:rPr lang="fr-FR" sz="1900" dirty="0">
                <a:solidFill>
                  <a:srgbClr val="A6A6A6"/>
                </a:solidFill>
              </a:rPr>
              <a:t>, Le gouvernement dans la démocratie, 1891, p</a:t>
            </a:r>
            <a:r>
              <a:rPr lang="fr-FR" sz="1900" dirty="0" smtClean="0">
                <a:solidFill>
                  <a:srgbClr val="A6A6A6"/>
                </a:solidFill>
              </a:rPr>
              <a:t>.236)</a:t>
            </a:r>
            <a:endParaRPr lang="fr-BE" i="1" dirty="0"/>
          </a:p>
          <a:p>
            <a:pPr marL="0" indent="0" algn="just">
              <a:buNone/>
            </a:pPr>
            <a:r>
              <a:rPr lang="fr-FR" i="1" dirty="0"/>
              <a:t>[</a:t>
            </a:r>
            <a:r>
              <a:rPr lang="fr-FR" i="1" dirty="0" smtClean="0"/>
              <a:t>Le </a:t>
            </a:r>
            <a:r>
              <a:rPr lang="fr-FR" i="1" dirty="0"/>
              <a:t>régime </a:t>
            </a:r>
            <a:r>
              <a:rPr lang="fr-FR" i="1" dirty="0" smtClean="0"/>
              <a:t>turc] </a:t>
            </a:r>
            <a:r>
              <a:rPr lang="fr-FR" i="1" dirty="0"/>
              <a:t>est bien plus funeste que le système de gouvernement qui existe parmi les nègres de l’Afrique centrale, car celui-ci permet du moins aux indigènes de vivre et de se multiplier </a:t>
            </a:r>
            <a:endParaRPr lang="fr-BE" i="1" dirty="0"/>
          </a:p>
          <a:p>
            <a:pPr marL="0" indent="0" algn="r">
              <a:buNone/>
            </a:pPr>
            <a:r>
              <a:rPr lang="fr-FR" sz="1900" dirty="0">
                <a:solidFill>
                  <a:srgbClr val="A6A6A6"/>
                </a:solidFill>
              </a:rPr>
              <a:t>(</a:t>
            </a:r>
            <a:r>
              <a:rPr lang="fr-FR" sz="1900" dirty="0" err="1">
                <a:solidFill>
                  <a:srgbClr val="A6A6A6"/>
                </a:solidFill>
              </a:rPr>
              <a:t>E.de</a:t>
            </a:r>
            <a:r>
              <a:rPr lang="fr-FR" sz="1900" dirty="0">
                <a:solidFill>
                  <a:srgbClr val="A6A6A6"/>
                </a:solidFill>
              </a:rPr>
              <a:t> </a:t>
            </a:r>
            <a:r>
              <a:rPr lang="fr-FR" sz="1900" dirty="0" err="1">
                <a:solidFill>
                  <a:srgbClr val="A6A6A6"/>
                </a:solidFill>
              </a:rPr>
              <a:t>Laveleye</a:t>
            </a:r>
            <a:r>
              <a:rPr lang="fr-FR" sz="1900" dirty="0">
                <a:solidFill>
                  <a:srgbClr val="A6A6A6"/>
                </a:solidFill>
              </a:rPr>
              <a:t>, Le gouvernement dans la démocratie, 1891, p.</a:t>
            </a:r>
            <a:r>
              <a:rPr lang="fr-FR" sz="1900" dirty="0" smtClean="0">
                <a:solidFill>
                  <a:srgbClr val="A6A6A6"/>
                </a:solidFill>
              </a:rPr>
              <a:t>245)</a:t>
            </a:r>
            <a:endParaRPr lang="fr-BE" sz="1900" dirty="0">
              <a:solidFill>
                <a:srgbClr val="A6A6A6"/>
              </a:solidFill>
            </a:endParaRPr>
          </a:p>
          <a:p>
            <a:pPr algn="just"/>
            <a:endParaRPr lang="fr-FR" dirty="0"/>
          </a:p>
        </p:txBody>
      </p:sp>
    </p:spTree>
    <p:extLst>
      <p:ext uri="{BB962C8B-B14F-4D97-AF65-F5344CB8AC3E}">
        <p14:creationId xmlns:p14="http://schemas.microsoft.com/office/powerpoint/2010/main" val="165995548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Laveleye</a:t>
            </a:r>
            <a:r>
              <a:rPr lang="fr-FR" dirty="0" smtClean="0"/>
              <a:t> se gausse</a:t>
            </a:r>
            <a:endParaRPr lang="fr-FR" dirty="0"/>
          </a:p>
        </p:txBody>
      </p:sp>
      <p:sp>
        <p:nvSpPr>
          <p:cNvPr id="3" name="Espace réservé de la date 2"/>
          <p:cNvSpPr>
            <a:spLocks noGrp="1"/>
          </p:cNvSpPr>
          <p:nvPr>
            <p:ph type="dt" sz="half" idx="10"/>
          </p:nvPr>
        </p:nvSpPr>
        <p:spPr/>
        <p:txBody>
          <a:bodyPr/>
          <a:lstStyle/>
          <a:p>
            <a:r>
              <a:rPr lang="fr-FR" smtClean="0"/>
              <a:t>9/02/17</a:t>
            </a:r>
            <a:endParaRPr lang="fr-FR"/>
          </a:p>
        </p:txBody>
      </p:sp>
      <p:sp>
        <p:nvSpPr>
          <p:cNvPr id="4" name="Espace réservé du pied de page 3"/>
          <p:cNvSpPr>
            <a:spLocks noGrp="1"/>
          </p:cNvSpPr>
          <p:nvPr>
            <p:ph type="ftr" sz="quarter" idx="11"/>
          </p:nvPr>
        </p:nvSpPr>
        <p:spPr/>
        <p:txBody>
          <a:bodyPr/>
          <a:lstStyle/>
          <a:p>
            <a:r>
              <a:rPr lang="fr-FR" smtClean="0"/>
              <a:t>Deux siècles au services des sciences humaines - Maxime Counet</a:t>
            </a:r>
            <a:endParaRPr lang="fr-FR"/>
          </a:p>
        </p:txBody>
      </p:sp>
      <p:sp>
        <p:nvSpPr>
          <p:cNvPr id="5" name="Espace réservé du numéro de diapositive 4"/>
          <p:cNvSpPr>
            <a:spLocks noGrp="1"/>
          </p:cNvSpPr>
          <p:nvPr>
            <p:ph type="sldNum" sz="quarter" idx="12"/>
          </p:nvPr>
        </p:nvSpPr>
        <p:spPr/>
        <p:txBody>
          <a:bodyPr>
            <a:normAutofit fontScale="85000" lnSpcReduction="20000"/>
          </a:bodyPr>
          <a:lstStyle/>
          <a:p>
            <a:fld id="{632100F8-8557-EE48-9FD7-5D2840B544A2}" type="slidenum">
              <a:rPr lang="fr-FR" smtClean="0"/>
              <a:t>16</a:t>
            </a:fld>
            <a:endParaRPr lang="fr-FR"/>
          </a:p>
        </p:txBody>
      </p:sp>
      <p:sp>
        <p:nvSpPr>
          <p:cNvPr id="6" name="Espace réservé du contenu 5"/>
          <p:cNvSpPr>
            <a:spLocks noGrp="1"/>
          </p:cNvSpPr>
          <p:nvPr>
            <p:ph sz="quarter" idx="1"/>
          </p:nvPr>
        </p:nvSpPr>
        <p:spPr/>
        <p:txBody>
          <a:bodyPr/>
          <a:lstStyle/>
          <a:p>
            <a:pPr marL="0" indent="0" algn="just">
              <a:buNone/>
            </a:pPr>
            <a:r>
              <a:rPr lang="fr-FR" dirty="0"/>
              <a:t> </a:t>
            </a:r>
            <a:r>
              <a:rPr lang="fr-FR" i="1" dirty="0"/>
              <a:t>Faut-il attendre que le développement graduel de l'instruction et de l'égalité amène une situation meilleure? Mais alors il faudrait donc subir peut-être pendant des siècles l'enfer actuel. Non, c'en est trop. Maudite soit la </a:t>
            </a:r>
            <a:r>
              <a:rPr lang="fr-FR" i="1" dirty="0" smtClean="0"/>
              <a:t>société! </a:t>
            </a:r>
            <a:r>
              <a:rPr lang="fr-FR" i="1" dirty="0"/>
              <a:t>A bas ses institutions et ses lois! Renversons tout ce qui existe et, comme le voulait Rousseau, revenons plutôt à la vie </a:t>
            </a:r>
            <a:r>
              <a:rPr lang="fr-FR" i="1" dirty="0" smtClean="0"/>
              <a:t>sauvage</a:t>
            </a:r>
            <a:r>
              <a:rPr lang="fr-FR" i="1" dirty="0"/>
              <a:t>.</a:t>
            </a:r>
            <a:endParaRPr lang="fr-BE" i="1" dirty="0" smtClean="0"/>
          </a:p>
          <a:p>
            <a:pPr marL="0" indent="0" algn="r">
              <a:buNone/>
            </a:pPr>
            <a:r>
              <a:rPr lang="fr-BE" sz="1800" dirty="0" smtClean="0">
                <a:solidFill>
                  <a:srgbClr val="A6A6A6"/>
                </a:solidFill>
              </a:rPr>
              <a:t>(E.de Laveleye, </a:t>
            </a:r>
            <a:r>
              <a:rPr lang="fr-FR" sz="1800" dirty="0" smtClean="0">
                <a:solidFill>
                  <a:srgbClr val="A6A6A6"/>
                </a:solidFill>
              </a:rPr>
              <a:t>Le </a:t>
            </a:r>
            <a:r>
              <a:rPr lang="fr-FR" sz="1800" dirty="0">
                <a:solidFill>
                  <a:srgbClr val="A6A6A6"/>
                </a:solidFill>
              </a:rPr>
              <a:t>socialisme contemporain, </a:t>
            </a:r>
            <a:r>
              <a:rPr lang="fr-FR" sz="1800" dirty="0" smtClean="0">
                <a:solidFill>
                  <a:srgbClr val="A6A6A6"/>
                </a:solidFill>
              </a:rPr>
              <a:t>1881, p</a:t>
            </a:r>
            <a:r>
              <a:rPr lang="fr-FR" sz="1800" dirty="0">
                <a:solidFill>
                  <a:srgbClr val="A6A6A6"/>
                </a:solidFill>
              </a:rPr>
              <a:t>.</a:t>
            </a:r>
            <a:r>
              <a:rPr lang="fr-FR" sz="1800" dirty="0" smtClean="0">
                <a:solidFill>
                  <a:srgbClr val="A6A6A6"/>
                </a:solidFill>
              </a:rPr>
              <a:t>304)</a:t>
            </a:r>
            <a:endParaRPr lang="fr-BE" sz="1800" dirty="0">
              <a:solidFill>
                <a:srgbClr val="A6A6A6"/>
              </a:solidFill>
            </a:endParaRPr>
          </a:p>
          <a:p>
            <a:pPr marL="0" indent="0">
              <a:buNone/>
            </a:pPr>
            <a:endParaRPr lang="fr-FR" dirty="0"/>
          </a:p>
        </p:txBody>
      </p:sp>
    </p:spTree>
    <p:extLst>
      <p:ext uri="{BB962C8B-B14F-4D97-AF65-F5344CB8AC3E}">
        <p14:creationId xmlns:p14="http://schemas.microsoft.com/office/powerpoint/2010/main" val="42533781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Robert Demoulin</a:t>
            </a:r>
            <a:endParaRPr lang="fr-FR" dirty="0"/>
          </a:p>
        </p:txBody>
      </p:sp>
      <p:sp>
        <p:nvSpPr>
          <p:cNvPr id="3" name="Espace réservé de la date 2"/>
          <p:cNvSpPr>
            <a:spLocks noGrp="1"/>
          </p:cNvSpPr>
          <p:nvPr>
            <p:ph type="dt" sz="half" idx="10"/>
          </p:nvPr>
        </p:nvSpPr>
        <p:spPr/>
        <p:txBody>
          <a:bodyPr/>
          <a:lstStyle/>
          <a:p>
            <a:r>
              <a:rPr lang="fr-FR" smtClean="0"/>
              <a:t>9/02/17</a:t>
            </a:r>
            <a:endParaRPr lang="fr-FR"/>
          </a:p>
        </p:txBody>
      </p:sp>
      <p:sp>
        <p:nvSpPr>
          <p:cNvPr id="4" name="Espace réservé du pied de page 3"/>
          <p:cNvSpPr>
            <a:spLocks noGrp="1"/>
          </p:cNvSpPr>
          <p:nvPr>
            <p:ph type="ftr" sz="quarter" idx="11"/>
          </p:nvPr>
        </p:nvSpPr>
        <p:spPr/>
        <p:txBody>
          <a:bodyPr/>
          <a:lstStyle/>
          <a:p>
            <a:r>
              <a:rPr lang="fr-FR" smtClean="0"/>
              <a:t>Deux siècles au services des sciences humaines - Maxime Counet</a:t>
            </a:r>
            <a:endParaRPr lang="fr-FR"/>
          </a:p>
        </p:txBody>
      </p:sp>
      <p:sp>
        <p:nvSpPr>
          <p:cNvPr id="5" name="Espace réservé du numéro de diapositive 4"/>
          <p:cNvSpPr>
            <a:spLocks noGrp="1"/>
          </p:cNvSpPr>
          <p:nvPr>
            <p:ph type="sldNum" sz="quarter" idx="12"/>
          </p:nvPr>
        </p:nvSpPr>
        <p:spPr/>
        <p:txBody>
          <a:bodyPr>
            <a:normAutofit fontScale="85000" lnSpcReduction="20000"/>
          </a:bodyPr>
          <a:lstStyle/>
          <a:p>
            <a:fld id="{632100F8-8557-EE48-9FD7-5D2840B544A2}" type="slidenum">
              <a:rPr lang="fr-FR" smtClean="0"/>
              <a:t>17</a:t>
            </a:fld>
            <a:endParaRPr lang="fr-FR"/>
          </a:p>
        </p:txBody>
      </p:sp>
      <p:sp>
        <p:nvSpPr>
          <p:cNvPr id="6" name="Espace réservé du contenu 5"/>
          <p:cNvSpPr>
            <a:spLocks noGrp="1"/>
          </p:cNvSpPr>
          <p:nvPr>
            <p:ph sz="quarter" idx="1"/>
          </p:nvPr>
        </p:nvSpPr>
        <p:spPr/>
        <p:txBody>
          <a:bodyPr/>
          <a:lstStyle/>
          <a:p>
            <a:pPr marL="0" indent="0" algn="just">
              <a:buNone/>
            </a:pPr>
            <a:endParaRPr lang="fr-FR" i="1" dirty="0" smtClean="0"/>
          </a:p>
          <a:p>
            <a:pPr marL="0" indent="0" algn="just">
              <a:buNone/>
            </a:pPr>
            <a:r>
              <a:rPr lang="fr-FR" i="1" dirty="0" smtClean="0"/>
              <a:t>Nombreuses </a:t>
            </a:r>
            <a:r>
              <a:rPr lang="fr-FR" i="1" dirty="0"/>
              <a:t>sont les pierres apportées, depuis la fin de la deuxième guerre mondiale, à la construction d’une science politique </a:t>
            </a:r>
            <a:r>
              <a:rPr lang="fr-FR" i="1" dirty="0" smtClean="0"/>
              <a:t>positive</a:t>
            </a:r>
            <a:r>
              <a:rPr lang="fr-FR" i="1" dirty="0"/>
              <a:t>.</a:t>
            </a:r>
            <a:endParaRPr lang="fr-BE" i="1" dirty="0"/>
          </a:p>
          <a:p>
            <a:pPr marL="0" indent="0" algn="r">
              <a:buNone/>
            </a:pPr>
            <a:r>
              <a:rPr lang="fr-FR" sz="1800" dirty="0" smtClean="0">
                <a:solidFill>
                  <a:srgbClr val="A6A6A6"/>
                </a:solidFill>
              </a:rPr>
              <a:t>(Robert </a:t>
            </a:r>
            <a:r>
              <a:rPr lang="fr-FR" sz="1800" dirty="0">
                <a:solidFill>
                  <a:srgbClr val="A6A6A6"/>
                </a:solidFill>
              </a:rPr>
              <a:t>Demoulin</a:t>
            </a:r>
            <a:r>
              <a:rPr lang="fr-FR" sz="1800" dirty="0" smtClean="0">
                <a:solidFill>
                  <a:srgbClr val="A6A6A6"/>
                </a:solidFill>
              </a:rPr>
              <a:t>, </a:t>
            </a:r>
            <a:r>
              <a:rPr lang="fr-FR" sz="1800" dirty="0">
                <a:solidFill>
                  <a:srgbClr val="A6A6A6"/>
                </a:solidFill>
              </a:rPr>
              <a:t>Recherches de sociologie électorale en régime </a:t>
            </a:r>
            <a:r>
              <a:rPr lang="fr-FR" sz="1800" dirty="0" smtClean="0">
                <a:solidFill>
                  <a:srgbClr val="A6A6A6"/>
                </a:solidFill>
              </a:rPr>
              <a:t>censitaire, 1953</a:t>
            </a:r>
            <a:r>
              <a:rPr lang="fr-FR" sz="1800" dirty="0">
                <a:solidFill>
                  <a:srgbClr val="A6A6A6"/>
                </a:solidFill>
              </a:rPr>
              <a:t>)</a:t>
            </a:r>
          </a:p>
        </p:txBody>
      </p:sp>
    </p:spTree>
    <p:extLst>
      <p:ext uri="{BB962C8B-B14F-4D97-AF65-F5344CB8AC3E}">
        <p14:creationId xmlns:p14="http://schemas.microsoft.com/office/powerpoint/2010/main" val="309158507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Charles Goossens</a:t>
            </a:r>
            <a:endParaRPr lang="fr-FR" dirty="0"/>
          </a:p>
        </p:txBody>
      </p:sp>
      <p:sp>
        <p:nvSpPr>
          <p:cNvPr id="3" name="Espace réservé de la date 2"/>
          <p:cNvSpPr>
            <a:spLocks noGrp="1"/>
          </p:cNvSpPr>
          <p:nvPr>
            <p:ph type="dt" sz="half" idx="10"/>
          </p:nvPr>
        </p:nvSpPr>
        <p:spPr/>
        <p:txBody>
          <a:bodyPr/>
          <a:lstStyle/>
          <a:p>
            <a:r>
              <a:rPr lang="fr-FR" smtClean="0"/>
              <a:t>9/02/17</a:t>
            </a:r>
            <a:endParaRPr lang="fr-FR"/>
          </a:p>
        </p:txBody>
      </p:sp>
      <p:sp>
        <p:nvSpPr>
          <p:cNvPr id="4" name="Espace réservé du pied de page 3"/>
          <p:cNvSpPr>
            <a:spLocks noGrp="1"/>
          </p:cNvSpPr>
          <p:nvPr>
            <p:ph type="ftr" sz="quarter" idx="11"/>
          </p:nvPr>
        </p:nvSpPr>
        <p:spPr/>
        <p:txBody>
          <a:bodyPr/>
          <a:lstStyle/>
          <a:p>
            <a:r>
              <a:rPr lang="fr-FR" smtClean="0"/>
              <a:t>Deux siècles au services des sciences humaines - Maxime Counet</a:t>
            </a:r>
            <a:endParaRPr lang="fr-FR"/>
          </a:p>
        </p:txBody>
      </p:sp>
      <p:sp>
        <p:nvSpPr>
          <p:cNvPr id="5" name="Espace réservé du numéro de diapositive 4"/>
          <p:cNvSpPr>
            <a:spLocks noGrp="1"/>
          </p:cNvSpPr>
          <p:nvPr>
            <p:ph type="sldNum" sz="quarter" idx="12"/>
          </p:nvPr>
        </p:nvSpPr>
        <p:spPr/>
        <p:txBody>
          <a:bodyPr>
            <a:normAutofit fontScale="85000" lnSpcReduction="20000"/>
          </a:bodyPr>
          <a:lstStyle/>
          <a:p>
            <a:fld id="{632100F8-8557-EE48-9FD7-5D2840B544A2}" type="slidenum">
              <a:rPr lang="fr-FR" smtClean="0"/>
              <a:t>18</a:t>
            </a:fld>
            <a:endParaRPr lang="fr-FR"/>
          </a:p>
        </p:txBody>
      </p:sp>
      <p:sp>
        <p:nvSpPr>
          <p:cNvPr id="6" name="Espace réservé du contenu 5"/>
          <p:cNvSpPr>
            <a:spLocks noGrp="1"/>
          </p:cNvSpPr>
          <p:nvPr>
            <p:ph sz="quarter" idx="1"/>
          </p:nvPr>
        </p:nvSpPr>
        <p:spPr/>
        <p:txBody>
          <a:bodyPr>
            <a:normAutofit lnSpcReduction="10000"/>
          </a:bodyPr>
          <a:lstStyle/>
          <a:p>
            <a:pPr marL="0" indent="0" algn="just">
              <a:buNone/>
            </a:pPr>
            <a:r>
              <a:rPr lang="fr-FR" i="1" dirty="0"/>
              <a:t>En inscrivant au programme de la licence en sciences politiques et administratives un cours de Science Politique, les autorités académiques de l’Université de Liège ont entendu combler une importante lacune. Auparavant en effet, le programme [</a:t>
            </a:r>
            <a:r>
              <a:rPr lang="mr-IN" i="1" dirty="0"/>
              <a:t>…</a:t>
            </a:r>
            <a:r>
              <a:rPr lang="fr-FR" i="1" dirty="0"/>
              <a:t>]ne comportait pas […</a:t>
            </a:r>
            <a:r>
              <a:rPr lang="fr-FR" i="1" dirty="0" smtClean="0"/>
              <a:t>] de </a:t>
            </a:r>
            <a:r>
              <a:rPr lang="fr-FR" i="1" dirty="0"/>
              <a:t>cours de science politique proprement dit[.]</a:t>
            </a:r>
            <a:endParaRPr lang="fr-BE" i="1" dirty="0"/>
          </a:p>
          <a:p>
            <a:pPr marL="0" indent="0" algn="just">
              <a:buNone/>
            </a:pPr>
            <a:r>
              <a:rPr lang="fr-FR" i="1" dirty="0"/>
              <a:t>Il a paru du plus haut intérêt de créer un tel cours qui doit avoir essentiellement pour objet de définir ce qu’est la science politique[.]</a:t>
            </a:r>
          </a:p>
          <a:p>
            <a:pPr marL="0" indent="0" algn="r">
              <a:buNone/>
            </a:pPr>
            <a:r>
              <a:rPr lang="fr-FR" sz="1900" dirty="0">
                <a:solidFill>
                  <a:srgbClr val="A6A6A6"/>
                </a:solidFill>
              </a:rPr>
              <a:t>(Charles Goossens et Catherine </a:t>
            </a:r>
            <a:r>
              <a:rPr lang="fr-FR" sz="1900" dirty="0" err="1">
                <a:solidFill>
                  <a:srgbClr val="A6A6A6"/>
                </a:solidFill>
              </a:rPr>
              <a:t>Zwetkoff</a:t>
            </a:r>
            <a:r>
              <a:rPr lang="fr-FR" sz="1900" dirty="0">
                <a:solidFill>
                  <a:srgbClr val="A6A6A6"/>
                </a:solidFill>
              </a:rPr>
              <a:t>, Science Politique, 1972)</a:t>
            </a:r>
            <a:endParaRPr lang="fr-BE" sz="1900" dirty="0">
              <a:solidFill>
                <a:srgbClr val="A6A6A6"/>
              </a:solidFill>
            </a:endParaRPr>
          </a:p>
          <a:p>
            <a:pPr marL="0" indent="0">
              <a:buNone/>
            </a:pPr>
            <a:endParaRPr lang="fr-FR" dirty="0"/>
          </a:p>
        </p:txBody>
      </p:sp>
    </p:spTree>
    <p:extLst>
      <p:ext uri="{BB962C8B-B14F-4D97-AF65-F5344CB8AC3E}">
        <p14:creationId xmlns:p14="http://schemas.microsoft.com/office/powerpoint/2010/main" val="149531366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René Clemens</a:t>
            </a:r>
            <a:endParaRPr lang="fr-FR" dirty="0"/>
          </a:p>
        </p:txBody>
      </p:sp>
      <p:sp>
        <p:nvSpPr>
          <p:cNvPr id="3" name="Espace réservé de la date 2"/>
          <p:cNvSpPr>
            <a:spLocks noGrp="1"/>
          </p:cNvSpPr>
          <p:nvPr>
            <p:ph type="dt" sz="half" idx="10"/>
          </p:nvPr>
        </p:nvSpPr>
        <p:spPr/>
        <p:txBody>
          <a:bodyPr/>
          <a:lstStyle/>
          <a:p>
            <a:r>
              <a:rPr lang="fr-FR" smtClean="0"/>
              <a:t>9/02/17</a:t>
            </a:r>
            <a:endParaRPr lang="fr-FR"/>
          </a:p>
        </p:txBody>
      </p:sp>
      <p:sp>
        <p:nvSpPr>
          <p:cNvPr id="4" name="Espace réservé du pied de page 3"/>
          <p:cNvSpPr>
            <a:spLocks noGrp="1"/>
          </p:cNvSpPr>
          <p:nvPr>
            <p:ph type="ftr" sz="quarter" idx="11"/>
          </p:nvPr>
        </p:nvSpPr>
        <p:spPr/>
        <p:txBody>
          <a:bodyPr/>
          <a:lstStyle/>
          <a:p>
            <a:r>
              <a:rPr lang="fr-FR" smtClean="0"/>
              <a:t>Deux siècles au services des sciences humaines - Maxime Counet</a:t>
            </a:r>
            <a:endParaRPr lang="fr-FR"/>
          </a:p>
        </p:txBody>
      </p:sp>
      <p:sp>
        <p:nvSpPr>
          <p:cNvPr id="5" name="Espace réservé du numéro de diapositive 4"/>
          <p:cNvSpPr>
            <a:spLocks noGrp="1"/>
          </p:cNvSpPr>
          <p:nvPr>
            <p:ph type="sldNum" sz="quarter" idx="12"/>
          </p:nvPr>
        </p:nvSpPr>
        <p:spPr/>
        <p:txBody>
          <a:bodyPr>
            <a:normAutofit fontScale="85000" lnSpcReduction="20000"/>
          </a:bodyPr>
          <a:lstStyle/>
          <a:p>
            <a:fld id="{632100F8-8557-EE48-9FD7-5D2840B544A2}" type="slidenum">
              <a:rPr lang="fr-FR" smtClean="0"/>
              <a:t>19</a:t>
            </a:fld>
            <a:endParaRPr lang="fr-FR"/>
          </a:p>
        </p:txBody>
      </p:sp>
      <p:sp>
        <p:nvSpPr>
          <p:cNvPr id="6" name="Espace réservé du contenu 5"/>
          <p:cNvSpPr>
            <a:spLocks noGrp="1"/>
          </p:cNvSpPr>
          <p:nvPr>
            <p:ph sz="quarter" idx="1"/>
          </p:nvPr>
        </p:nvSpPr>
        <p:spPr/>
        <p:txBody>
          <a:bodyPr/>
          <a:lstStyle/>
          <a:p>
            <a:endParaRPr lang="fr-FR"/>
          </a:p>
        </p:txBody>
      </p:sp>
    </p:spTree>
    <p:extLst>
      <p:ext uri="{BB962C8B-B14F-4D97-AF65-F5344CB8AC3E}">
        <p14:creationId xmlns:p14="http://schemas.microsoft.com/office/powerpoint/2010/main" val="80819762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Triple questionnement</a:t>
            </a:r>
            <a:endParaRPr lang="fr-FR" dirty="0"/>
          </a:p>
        </p:txBody>
      </p:sp>
      <p:sp>
        <p:nvSpPr>
          <p:cNvPr id="3" name="Espace réservé du contenu 2"/>
          <p:cNvSpPr>
            <a:spLocks noGrp="1"/>
          </p:cNvSpPr>
          <p:nvPr>
            <p:ph sz="quarter" idx="1"/>
          </p:nvPr>
        </p:nvSpPr>
        <p:spPr/>
        <p:txBody>
          <a:bodyPr/>
          <a:lstStyle/>
          <a:p>
            <a:endParaRPr lang="fr-FR" dirty="0" smtClean="0"/>
          </a:p>
          <a:p>
            <a:endParaRPr lang="fr-FR" dirty="0" smtClean="0"/>
          </a:p>
          <a:p>
            <a:r>
              <a:rPr lang="fr-FR" dirty="0" smtClean="0"/>
              <a:t>Singularité des/ de la science(s) politique(s)</a:t>
            </a:r>
          </a:p>
          <a:p>
            <a:r>
              <a:rPr lang="fr-FR" dirty="0" smtClean="0"/>
              <a:t>Légitimité </a:t>
            </a:r>
          </a:p>
          <a:p>
            <a:r>
              <a:rPr lang="fr-FR" dirty="0" smtClean="0"/>
              <a:t>Déterminabilité </a:t>
            </a:r>
            <a:endParaRPr lang="fr-FR" dirty="0"/>
          </a:p>
          <a:p>
            <a:endParaRPr lang="fr-FR" dirty="0" smtClean="0"/>
          </a:p>
          <a:p>
            <a:endParaRPr lang="fr-FR" dirty="0"/>
          </a:p>
        </p:txBody>
      </p:sp>
      <p:sp>
        <p:nvSpPr>
          <p:cNvPr id="4" name="Espace réservé du numéro de diapositive 3"/>
          <p:cNvSpPr>
            <a:spLocks noGrp="1"/>
          </p:cNvSpPr>
          <p:nvPr>
            <p:ph type="sldNum" sz="quarter" idx="12"/>
          </p:nvPr>
        </p:nvSpPr>
        <p:spPr/>
        <p:txBody>
          <a:bodyPr>
            <a:normAutofit fontScale="85000" lnSpcReduction="20000"/>
          </a:bodyPr>
          <a:lstStyle/>
          <a:p>
            <a:fld id="{632100F8-8557-EE48-9FD7-5D2840B544A2}" type="slidenum">
              <a:rPr lang="fr-FR" smtClean="0"/>
              <a:t>2</a:t>
            </a:fld>
            <a:endParaRPr lang="fr-FR"/>
          </a:p>
        </p:txBody>
      </p:sp>
      <p:sp>
        <p:nvSpPr>
          <p:cNvPr id="5" name="Espace réservé de la date 4"/>
          <p:cNvSpPr>
            <a:spLocks noGrp="1"/>
          </p:cNvSpPr>
          <p:nvPr>
            <p:ph type="dt" sz="half" idx="10"/>
          </p:nvPr>
        </p:nvSpPr>
        <p:spPr/>
        <p:txBody>
          <a:bodyPr/>
          <a:lstStyle/>
          <a:p>
            <a:r>
              <a:rPr lang="fr-FR" smtClean="0"/>
              <a:t>9/02/17</a:t>
            </a:r>
            <a:endParaRPr lang="fr-FR"/>
          </a:p>
        </p:txBody>
      </p:sp>
      <p:sp>
        <p:nvSpPr>
          <p:cNvPr id="6" name="Espace réservé du pied de page 5"/>
          <p:cNvSpPr>
            <a:spLocks noGrp="1"/>
          </p:cNvSpPr>
          <p:nvPr>
            <p:ph type="ftr" sz="quarter" idx="11"/>
          </p:nvPr>
        </p:nvSpPr>
        <p:spPr/>
        <p:txBody>
          <a:bodyPr/>
          <a:lstStyle/>
          <a:p>
            <a:r>
              <a:rPr lang="fr-FR" smtClean="0"/>
              <a:t>Deux siècles au services des sciences humaines - Maxime Counet</a:t>
            </a:r>
            <a:endParaRPr lang="fr-FR"/>
          </a:p>
        </p:txBody>
      </p:sp>
      <p:pic>
        <p:nvPicPr>
          <p:cNvPr id="8" name="Espace réservé du contenu 5" descr="20170123072814_20160118143406-logo-Sc-po.png"/>
          <p:cNvPicPr>
            <a:picLocks noChangeAspect="1"/>
          </p:cNvPicPr>
          <p:nvPr/>
        </p:nvPicPr>
        <p:blipFill>
          <a:blip r:embed="rId2">
            <a:extLst>
              <a:ext uri="{28A0092B-C50C-407E-A947-70E740481C1C}">
                <a14:useLocalDpi xmlns:a14="http://schemas.microsoft.com/office/drawing/2010/main" val="0"/>
              </a:ext>
            </a:extLst>
          </a:blip>
          <a:srcRect l="-17325" r="-17325"/>
          <a:stretch>
            <a:fillRect/>
          </a:stretch>
        </p:blipFill>
        <p:spPr>
          <a:xfrm>
            <a:off x="612775" y="1600200"/>
            <a:ext cx="8153400" cy="4495800"/>
          </a:xfrm>
          <a:prstGeom prst="rect">
            <a:avLst/>
          </a:prstGeom>
        </p:spPr>
      </p:pic>
      <p:pic>
        <p:nvPicPr>
          <p:cNvPr id="11" name="Image 10"/>
          <p:cNvPicPr>
            <a:picLocks noChangeAspect="1"/>
          </p:cNvPicPr>
          <p:nvPr/>
        </p:nvPicPr>
        <p:blipFill>
          <a:blip r:embed="rId3"/>
          <a:stretch>
            <a:fillRect/>
          </a:stretch>
        </p:blipFill>
        <p:spPr>
          <a:xfrm rot="5400000">
            <a:off x="-334334" y="2984936"/>
            <a:ext cx="2495541" cy="1540457"/>
          </a:xfrm>
          <a:prstGeom prst="rect">
            <a:avLst/>
          </a:prstGeom>
        </p:spPr>
      </p:pic>
    </p:spTree>
    <p:extLst>
      <p:ext uri="{BB962C8B-B14F-4D97-AF65-F5344CB8AC3E}">
        <p14:creationId xmlns:p14="http://schemas.microsoft.com/office/powerpoint/2010/main" val="32197631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p:tgtEl>
                                          <p:spTgt spid="8"/>
                                        </p:tgtEl>
                                        <p:attrNameLst>
                                          <p:attrName>ppt_y</p:attrName>
                                        </p:attrNameLst>
                                      </p:cBhvr>
                                      <p:tavLst>
                                        <p:tav tm="0">
                                          <p:val>
                                            <p:strVal val="#ppt_y+#ppt_h*1.125000"/>
                                          </p:val>
                                        </p:tav>
                                        <p:tav tm="100000">
                                          <p:val>
                                            <p:strVal val="#ppt_y"/>
                                          </p:val>
                                        </p:tav>
                                      </p:tavLst>
                                    </p:anim>
                                    <p:animEffect transition="in" filter="wipe(up)">
                                      <p:cBhvr>
                                        <p:cTn id="8" dur="500"/>
                                        <p:tgtEl>
                                          <p:spTgt spid="8"/>
                                        </p:tgtEl>
                                      </p:cBhvr>
                                    </p:animEffect>
                                  </p:childTnLst>
                                </p:cTn>
                              </p:par>
                              <p:par>
                                <p:cTn id="9" presetID="12" presetClass="entr" presetSubtype="4"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p:tgtEl>
                                          <p:spTgt spid="11"/>
                                        </p:tgtEl>
                                        <p:attrNameLst>
                                          <p:attrName>ppt_y</p:attrName>
                                        </p:attrNameLst>
                                      </p:cBhvr>
                                      <p:tavLst>
                                        <p:tav tm="0">
                                          <p:val>
                                            <p:strVal val="#ppt_y+#ppt_h*1.125000"/>
                                          </p:val>
                                        </p:tav>
                                        <p:tav tm="100000">
                                          <p:val>
                                            <p:strVal val="#ppt_y"/>
                                          </p:val>
                                        </p:tav>
                                      </p:tavLst>
                                    </p:anim>
                                    <p:animEffect transition="in" filter="wipe(up)">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8"/>
                                        </p:tgtEl>
                                        <p:attrNameLst>
                                          <p:attrName>style.visibility</p:attrName>
                                        </p:attrNameLst>
                                      </p:cBhvr>
                                      <p:to>
                                        <p:strVal val="hidden"/>
                                      </p:to>
                                    </p:set>
                                  </p:childTnLst>
                                </p:cTn>
                              </p:par>
                              <p:par>
                                <p:cTn id="17" presetID="1" presetClass="exit" presetSubtype="0" fill="hold" nodeType="withEffect">
                                  <p:stCondLst>
                                    <p:cond delay="0"/>
                                  </p:stCondLst>
                                  <p:childTnLst>
                                    <p:set>
                                      <p:cBhvr>
                                        <p:cTn id="18"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Annales de la Faculté</a:t>
            </a:r>
            <a:endParaRPr lang="fr-FR" dirty="0"/>
          </a:p>
        </p:txBody>
      </p:sp>
      <p:sp>
        <p:nvSpPr>
          <p:cNvPr id="3" name="Espace réservé de la date 2"/>
          <p:cNvSpPr>
            <a:spLocks noGrp="1"/>
          </p:cNvSpPr>
          <p:nvPr>
            <p:ph type="dt" sz="half" idx="10"/>
          </p:nvPr>
        </p:nvSpPr>
        <p:spPr/>
        <p:txBody>
          <a:bodyPr/>
          <a:lstStyle/>
          <a:p>
            <a:r>
              <a:rPr lang="fr-FR" smtClean="0"/>
              <a:t>9/02/17</a:t>
            </a:r>
            <a:endParaRPr lang="fr-FR"/>
          </a:p>
        </p:txBody>
      </p:sp>
      <p:sp>
        <p:nvSpPr>
          <p:cNvPr id="4" name="Espace réservé du pied de page 3"/>
          <p:cNvSpPr>
            <a:spLocks noGrp="1"/>
          </p:cNvSpPr>
          <p:nvPr>
            <p:ph type="ftr" sz="quarter" idx="11"/>
          </p:nvPr>
        </p:nvSpPr>
        <p:spPr/>
        <p:txBody>
          <a:bodyPr/>
          <a:lstStyle/>
          <a:p>
            <a:r>
              <a:rPr lang="fr-FR" smtClean="0"/>
              <a:t>Deux siècles au services des sciences humaines - Maxime Counet</a:t>
            </a:r>
            <a:endParaRPr lang="fr-FR"/>
          </a:p>
        </p:txBody>
      </p:sp>
      <p:sp>
        <p:nvSpPr>
          <p:cNvPr id="5" name="Espace réservé du numéro de diapositive 4"/>
          <p:cNvSpPr>
            <a:spLocks noGrp="1"/>
          </p:cNvSpPr>
          <p:nvPr>
            <p:ph type="sldNum" sz="quarter" idx="12"/>
          </p:nvPr>
        </p:nvSpPr>
        <p:spPr/>
        <p:txBody>
          <a:bodyPr>
            <a:normAutofit fontScale="85000" lnSpcReduction="20000"/>
          </a:bodyPr>
          <a:lstStyle/>
          <a:p>
            <a:fld id="{632100F8-8557-EE48-9FD7-5D2840B544A2}" type="slidenum">
              <a:rPr lang="fr-FR" smtClean="0"/>
              <a:t>20</a:t>
            </a:fld>
            <a:endParaRPr lang="fr-FR"/>
          </a:p>
        </p:txBody>
      </p:sp>
      <p:sp>
        <p:nvSpPr>
          <p:cNvPr id="6" name="Espace réservé du contenu 5"/>
          <p:cNvSpPr>
            <a:spLocks noGrp="1"/>
          </p:cNvSpPr>
          <p:nvPr>
            <p:ph sz="quarter" idx="1"/>
          </p:nvPr>
        </p:nvSpPr>
        <p:spPr/>
        <p:txBody>
          <a:bodyPr/>
          <a:lstStyle/>
          <a:p>
            <a:endParaRPr lang="fr-FR"/>
          </a:p>
        </p:txBody>
      </p:sp>
    </p:spTree>
    <p:extLst>
      <p:ext uri="{BB962C8B-B14F-4D97-AF65-F5344CB8AC3E}">
        <p14:creationId xmlns:p14="http://schemas.microsoft.com/office/powerpoint/2010/main" val="660524702"/>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Les yougoslaves »</a:t>
            </a:r>
            <a:endParaRPr lang="fr-FR" dirty="0"/>
          </a:p>
        </p:txBody>
      </p:sp>
      <p:sp>
        <p:nvSpPr>
          <p:cNvPr id="3" name="Espace réservé de la date 2"/>
          <p:cNvSpPr>
            <a:spLocks noGrp="1"/>
          </p:cNvSpPr>
          <p:nvPr>
            <p:ph type="dt" sz="half" idx="10"/>
          </p:nvPr>
        </p:nvSpPr>
        <p:spPr/>
        <p:txBody>
          <a:bodyPr/>
          <a:lstStyle/>
          <a:p>
            <a:r>
              <a:rPr lang="fr-FR" smtClean="0"/>
              <a:t>9/02/17</a:t>
            </a:r>
            <a:endParaRPr lang="fr-FR"/>
          </a:p>
        </p:txBody>
      </p:sp>
      <p:sp>
        <p:nvSpPr>
          <p:cNvPr id="4" name="Espace réservé du pied de page 3"/>
          <p:cNvSpPr>
            <a:spLocks noGrp="1"/>
          </p:cNvSpPr>
          <p:nvPr>
            <p:ph type="ftr" sz="quarter" idx="11"/>
          </p:nvPr>
        </p:nvSpPr>
        <p:spPr/>
        <p:txBody>
          <a:bodyPr/>
          <a:lstStyle/>
          <a:p>
            <a:r>
              <a:rPr lang="fr-FR" smtClean="0"/>
              <a:t>Deux siècles au services des sciences humaines - Maxime Counet</a:t>
            </a:r>
            <a:endParaRPr lang="fr-FR"/>
          </a:p>
        </p:txBody>
      </p:sp>
      <p:sp>
        <p:nvSpPr>
          <p:cNvPr id="5" name="Espace réservé du numéro de diapositive 4"/>
          <p:cNvSpPr>
            <a:spLocks noGrp="1"/>
          </p:cNvSpPr>
          <p:nvPr>
            <p:ph type="sldNum" sz="quarter" idx="12"/>
          </p:nvPr>
        </p:nvSpPr>
        <p:spPr/>
        <p:txBody>
          <a:bodyPr>
            <a:normAutofit fontScale="85000" lnSpcReduction="20000"/>
          </a:bodyPr>
          <a:lstStyle/>
          <a:p>
            <a:fld id="{632100F8-8557-EE48-9FD7-5D2840B544A2}" type="slidenum">
              <a:rPr lang="fr-FR" smtClean="0"/>
              <a:t>21</a:t>
            </a:fld>
            <a:endParaRPr lang="fr-FR"/>
          </a:p>
        </p:txBody>
      </p:sp>
      <p:sp>
        <p:nvSpPr>
          <p:cNvPr id="6" name="Espace réservé du contenu 5"/>
          <p:cNvSpPr>
            <a:spLocks noGrp="1"/>
          </p:cNvSpPr>
          <p:nvPr>
            <p:ph sz="quarter" idx="1"/>
          </p:nvPr>
        </p:nvSpPr>
        <p:spPr/>
        <p:txBody>
          <a:bodyPr>
            <a:normAutofit lnSpcReduction="10000"/>
          </a:bodyPr>
          <a:lstStyle/>
          <a:p>
            <a:pPr marL="0" indent="0" algn="just">
              <a:buNone/>
            </a:pPr>
            <a:r>
              <a:rPr lang="fr-FR" i="1" dirty="0" smtClean="0"/>
              <a:t>Il </a:t>
            </a:r>
            <a:r>
              <a:rPr lang="fr-FR" i="1" dirty="0"/>
              <a:t>semble </a:t>
            </a:r>
            <a:r>
              <a:rPr lang="fr-FR" dirty="0" smtClean="0"/>
              <a:t>[que le conseil ouvrier]</a:t>
            </a:r>
            <a:r>
              <a:rPr lang="fr-FR" i="1" dirty="0" smtClean="0"/>
              <a:t> </a:t>
            </a:r>
            <a:r>
              <a:rPr lang="fr-FR" i="1" dirty="0"/>
              <a:t>doive rencontrer parfois l’obstacle de l’indifférence des participants, qui peut être due à l’ignorance des </a:t>
            </a:r>
            <a:r>
              <a:rPr lang="fr-FR" i="1" dirty="0" smtClean="0"/>
              <a:t>problèmes </a:t>
            </a:r>
            <a:r>
              <a:rPr lang="fr-FR" i="1" dirty="0"/>
              <a:t>qu’on leur donne à traiter. Les yougoslaves ont bien vu la difficulté, sans doute pour l’avoir éprouvée : ils ont mis sur pied un vaste programme d’éducation populaire, pour tenter d’y faire face. Ils considèrent d’ailleurs la participation aux conseils comme une des voies de l’éducation populaire ; « donnez des responsabilités aux gens, ils finissent par les assumer », disent-ils. </a:t>
            </a:r>
            <a:r>
              <a:rPr lang="fr-BE" i="1" dirty="0"/>
              <a:t> </a:t>
            </a:r>
            <a:r>
              <a:rPr lang="fr-FR" sz="2100" dirty="0" smtClean="0">
                <a:solidFill>
                  <a:srgbClr val="A6A6A6"/>
                </a:solidFill>
              </a:rPr>
              <a:t>(Paulette </a:t>
            </a:r>
            <a:r>
              <a:rPr lang="fr-FR" sz="2100" dirty="0" err="1" smtClean="0">
                <a:solidFill>
                  <a:srgbClr val="A6A6A6"/>
                </a:solidFill>
              </a:rPr>
              <a:t>Guillite</a:t>
            </a:r>
            <a:r>
              <a:rPr lang="fr-FR" sz="2100" dirty="0" smtClean="0">
                <a:solidFill>
                  <a:srgbClr val="A6A6A6"/>
                </a:solidFill>
              </a:rPr>
              <a:t>, Annales de la Faculté, 1961)</a:t>
            </a:r>
            <a:endParaRPr lang="fr-BE" sz="2100" i="1" dirty="0">
              <a:solidFill>
                <a:srgbClr val="A6A6A6"/>
              </a:solidFill>
            </a:endParaRPr>
          </a:p>
          <a:p>
            <a:endParaRPr lang="fr-FR" dirty="0"/>
          </a:p>
        </p:txBody>
      </p:sp>
    </p:spTree>
    <p:extLst>
      <p:ext uri="{BB962C8B-B14F-4D97-AF65-F5344CB8AC3E}">
        <p14:creationId xmlns:p14="http://schemas.microsoft.com/office/powerpoint/2010/main" val="2020493844"/>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Visites</a:t>
            </a:r>
            <a:endParaRPr lang="fr-FR" dirty="0"/>
          </a:p>
        </p:txBody>
      </p:sp>
      <p:sp>
        <p:nvSpPr>
          <p:cNvPr id="3" name="Espace réservé de la date 2"/>
          <p:cNvSpPr>
            <a:spLocks noGrp="1"/>
          </p:cNvSpPr>
          <p:nvPr>
            <p:ph type="dt" sz="half" idx="10"/>
          </p:nvPr>
        </p:nvSpPr>
        <p:spPr/>
        <p:txBody>
          <a:bodyPr/>
          <a:lstStyle/>
          <a:p>
            <a:r>
              <a:rPr lang="fr-FR" smtClean="0"/>
              <a:t>9/02/17</a:t>
            </a:r>
            <a:endParaRPr lang="fr-FR"/>
          </a:p>
        </p:txBody>
      </p:sp>
      <p:sp>
        <p:nvSpPr>
          <p:cNvPr id="4" name="Espace réservé du pied de page 3"/>
          <p:cNvSpPr>
            <a:spLocks noGrp="1"/>
          </p:cNvSpPr>
          <p:nvPr>
            <p:ph type="ftr" sz="quarter" idx="11"/>
          </p:nvPr>
        </p:nvSpPr>
        <p:spPr/>
        <p:txBody>
          <a:bodyPr/>
          <a:lstStyle/>
          <a:p>
            <a:r>
              <a:rPr lang="fr-FR" smtClean="0"/>
              <a:t>Deux siècles au services des sciences humaines - Maxime Counet</a:t>
            </a:r>
            <a:endParaRPr lang="fr-FR"/>
          </a:p>
        </p:txBody>
      </p:sp>
      <p:sp>
        <p:nvSpPr>
          <p:cNvPr id="5" name="Espace réservé du numéro de diapositive 4"/>
          <p:cNvSpPr>
            <a:spLocks noGrp="1"/>
          </p:cNvSpPr>
          <p:nvPr>
            <p:ph type="sldNum" sz="quarter" idx="12"/>
          </p:nvPr>
        </p:nvSpPr>
        <p:spPr/>
        <p:txBody>
          <a:bodyPr>
            <a:normAutofit fontScale="85000" lnSpcReduction="20000"/>
          </a:bodyPr>
          <a:lstStyle/>
          <a:p>
            <a:fld id="{632100F8-8557-EE48-9FD7-5D2840B544A2}" type="slidenum">
              <a:rPr lang="fr-FR" smtClean="0"/>
              <a:t>22</a:t>
            </a:fld>
            <a:endParaRPr lang="fr-FR"/>
          </a:p>
        </p:txBody>
      </p:sp>
      <p:sp>
        <p:nvSpPr>
          <p:cNvPr id="6" name="Espace réservé du contenu 5"/>
          <p:cNvSpPr>
            <a:spLocks noGrp="1"/>
          </p:cNvSpPr>
          <p:nvPr>
            <p:ph sz="quarter" idx="1"/>
          </p:nvPr>
        </p:nvSpPr>
        <p:spPr/>
        <p:txBody>
          <a:bodyPr/>
          <a:lstStyle/>
          <a:p>
            <a:endParaRPr lang="fr-FR" dirty="0" smtClean="0"/>
          </a:p>
          <a:p>
            <a:r>
              <a:rPr lang="fr-FR" dirty="0" smtClean="0"/>
              <a:t>Raymond Boudon </a:t>
            </a:r>
          </a:p>
          <a:p>
            <a:r>
              <a:rPr lang="fr-FR" dirty="0" smtClean="0"/>
              <a:t>Jean-Baptiste </a:t>
            </a:r>
            <a:r>
              <a:rPr lang="fr-FR" dirty="0" err="1" smtClean="0"/>
              <a:t>Duroselle</a:t>
            </a:r>
            <a:endParaRPr lang="fr-FR" dirty="0" smtClean="0"/>
          </a:p>
          <a:p>
            <a:r>
              <a:rPr lang="fr-FR" dirty="0" smtClean="0"/>
              <a:t>Henri </a:t>
            </a:r>
            <a:r>
              <a:rPr lang="fr-FR" dirty="0" err="1" smtClean="0"/>
              <a:t>Mendras</a:t>
            </a:r>
            <a:r>
              <a:rPr lang="fr-FR" dirty="0" smtClean="0"/>
              <a:t> </a:t>
            </a:r>
            <a:endParaRPr lang="fr-FR" dirty="0"/>
          </a:p>
        </p:txBody>
      </p:sp>
    </p:spTree>
    <p:extLst>
      <p:ext uri="{BB962C8B-B14F-4D97-AF65-F5344CB8AC3E}">
        <p14:creationId xmlns:p14="http://schemas.microsoft.com/office/powerpoint/2010/main" val="1333566559"/>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Depuis 1970</a:t>
            </a:r>
            <a:endParaRPr lang="fr-FR" dirty="0"/>
          </a:p>
        </p:txBody>
      </p:sp>
      <p:sp>
        <p:nvSpPr>
          <p:cNvPr id="3" name="Espace réservé de la date 2"/>
          <p:cNvSpPr>
            <a:spLocks noGrp="1"/>
          </p:cNvSpPr>
          <p:nvPr>
            <p:ph type="dt" sz="half" idx="10"/>
          </p:nvPr>
        </p:nvSpPr>
        <p:spPr/>
        <p:txBody>
          <a:bodyPr/>
          <a:lstStyle/>
          <a:p>
            <a:r>
              <a:rPr lang="fr-FR" smtClean="0"/>
              <a:t>9/02/17</a:t>
            </a:r>
            <a:endParaRPr lang="fr-FR"/>
          </a:p>
        </p:txBody>
      </p:sp>
      <p:sp>
        <p:nvSpPr>
          <p:cNvPr id="4" name="Espace réservé du pied de page 3"/>
          <p:cNvSpPr>
            <a:spLocks noGrp="1"/>
          </p:cNvSpPr>
          <p:nvPr>
            <p:ph type="ftr" sz="quarter" idx="11"/>
          </p:nvPr>
        </p:nvSpPr>
        <p:spPr/>
        <p:txBody>
          <a:bodyPr/>
          <a:lstStyle/>
          <a:p>
            <a:r>
              <a:rPr lang="fr-FR" smtClean="0"/>
              <a:t>Deux siècles au services des sciences humaines - Maxime Counet</a:t>
            </a:r>
            <a:endParaRPr lang="fr-FR"/>
          </a:p>
        </p:txBody>
      </p:sp>
      <p:sp>
        <p:nvSpPr>
          <p:cNvPr id="5" name="Espace réservé du numéro de diapositive 4"/>
          <p:cNvSpPr>
            <a:spLocks noGrp="1"/>
          </p:cNvSpPr>
          <p:nvPr>
            <p:ph type="sldNum" sz="quarter" idx="12"/>
          </p:nvPr>
        </p:nvSpPr>
        <p:spPr/>
        <p:txBody>
          <a:bodyPr>
            <a:normAutofit fontScale="85000" lnSpcReduction="20000"/>
          </a:bodyPr>
          <a:lstStyle/>
          <a:p>
            <a:fld id="{632100F8-8557-EE48-9FD7-5D2840B544A2}" type="slidenum">
              <a:rPr lang="fr-FR" smtClean="0"/>
              <a:t>23</a:t>
            </a:fld>
            <a:endParaRPr lang="fr-FR"/>
          </a:p>
        </p:txBody>
      </p:sp>
      <p:sp>
        <p:nvSpPr>
          <p:cNvPr id="6" name="Espace réservé du contenu 5"/>
          <p:cNvSpPr>
            <a:spLocks noGrp="1"/>
          </p:cNvSpPr>
          <p:nvPr>
            <p:ph sz="quarter" idx="1"/>
          </p:nvPr>
        </p:nvSpPr>
        <p:spPr/>
        <p:txBody>
          <a:bodyPr/>
          <a:lstStyle/>
          <a:p>
            <a:endParaRPr lang="fr-FR" dirty="0" smtClean="0"/>
          </a:p>
          <a:p>
            <a:r>
              <a:rPr lang="fr-FR" dirty="0" smtClean="0"/>
              <a:t>Chroniques</a:t>
            </a:r>
          </a:p>
          <a:p>
            <a:r>
              <a:rPr lang="fr-FR" dirty="0" smtClean="0"/>
              <a:t>Jean </a:t>
            </a:r>
            <a:r>
              <a:rPr lang="fr-FR" dirty="0" err="1" smtClean="0"/>
              <a:t>Beaufays</a:t>
            </a:r>
            <a:endParaRPr lang="fr-FR" dirty="0" smtClean="0"/>
          </a:p>
          <a:p>
            <a:r>
              <a:rPr lang="fr-FR" dirty="0" smtClean="0"/>
              <a:t>Catherine </a:t>
            </a:r>
            <a:r>
              <a:rPr lang="fr-FR" dirty="0" err="1" smtClean="0"/>
              <a:t>Zwetkoff</a:t>
            </a:r>
            <a:endParaRPr lang="fr-FR" dirty="0"/>
          </a:p>
        </p:txBody>
      </p:sp>
    </p:spTree>
    <p:extLst>
      <p:ext uri="{BB962C8B-B14F-4D97-AF65-F5344CB8AC3E}">
        <p14:creationId xmlns:p14="http://schemas.microsoft.com/office/powerpoint/2010/main" val="530377362"/>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10 mai 1974</a:t>
            </a:r>
            <a:endParaRPr lang="fr-FR" dirty="0"/>
          </a:p>
        </p:txBody>
      </p:sp>
      <p:sp>
        <p:nvSpPr>
          <p:cNvPr id="3" name="Espace réservé de la date 2"/>
          <p:cNvSpPr>
            <a:spLocks noGrp="1"/>
          </p:cNvSpPr>
          <p:nvPr>
            <p:ph type="dt" sz="half" idx="10"/>
          </p:nvPr>
        </p:nvSpPr>
        <p:spPr/>
        <p:txBody>
          <a:bodyPr/>
          <a:lstStyle/>
          <a:p>
            <a:r>
              <a:rPr lang="fr-FR" smtClean="0"/>
              <a:t>9/02/17</a:t>
            </a:r>
            <a:endParaRPr lang="fr-FR"/>
          </a:p>
        </p:txBody>
      </p:sp>
      <p:sp>
        <p:nvSpPr>
          <p:cNvPr id="4" name="Espace réservé du pied de page 3"/>
          <p:cNvSpPr>
            <a:spLocks noGrp="1"/>
          </p:cNvSpPr>
          <p:nvPr>
            <p:ph type="ftr" sz="quarter" idx="11"/>
          </p:nvPr>
        </p:nvSpPr>
        <p:spPr/>
        <p:txBody>
          <a:bodyPr/>
          <a:lstStyle/>
          <a:p>
            <a:r>
              <a:rPr lang="fr-FR" smtClean="0"/>
              <a:t>Deux siècles au services des sciences humaines - Maxime Counet</a:t>
            </a:r>
            <a:endParaRPr lang="fr-FR"/>
          </a:p>
        </p:txBody>
      </p:sp>
      <p:sp>
        <p:nvSpPr>
          <p:cNvPr id="5" name="Espace réservé du numéro de diapositive 4"/>
          <p:cNvSpPr>
            <a:spLocks noGrp="1"/>
          </p:cNvSpPr>
          <p:nvPr>
            <p:ph type="sldNum" sz="quarter" idx="12"/>
          </p:nvPr>
        </p:nvSpPr>
        <p:spPr/>
        <p:txBody>
          <a:bodyPr>
            <a:normAutofit fontScale="85000" lnSpcReduction="20000"/>
          </a:bodyPr>
          <a:lstStyle/>
          <a:p>
            <a:fld id="{632100F8-8557-EE48-9FD7-5D2840B544A2}" type="slidenum">
              <a:rPr lang="fr-FR" smtClean="0"/>
              <a:t>24</a:t>
            </a:fld>
            <a:endParaRPr lang="fr-FR"/>
          </a:p>
        </p:txBody>
      </p:sp>
      <p:sp>
        <p:nvSpPr>
          <p:cNvPr id="6" name="Espace réservé du contenu 5"/>
          <p:cNvSpPr>
            <a:spLocks noGrp="1"/>
          </p:cNvSpPr>
          <p:nvPr>
            <p:ph sz="quarter" idx="1"/>
          </p:nvPr>
        </p:nvSpPr>
        <p:spPr/>
        <p:txBody>
          <a:bodyPr/>
          <a:lstStyle/>
          <a:p>
            <a:endParaRPr lang="fr-FR" dirty="0" smtClean="0"/>
          </a:p>
          <a:p>
            <a:r>
              <a:rPr lang="fr-FR" dirty="0" smtClean="0"/>
              <a:t>Première </a:t>
            </a:r>
            <a:r>
              <a:rPr lang="fr-FR" dirty="0"/>
              <a:t>rencontre interuniversitaire des politistes francophones </a:t>
            </a:r>
            <a:r>
              <a:rPr lang="fr-BE" dirty="0"/>
              <a:t> </a:t>
            </a:r>
            <a:endParaRPr lang="fr-BE" dirty="0" smtClean="0"/>
          </a:p>
          <a:p>
            <a:r>
              <a:rPr lang="fr-BE" dirty="0" smtClean="0"/>
              <a:t>Cheville ouvrière : Jean Beaufays</a:t>
            </a:r>
          </a:p>
          <a:p>
            <a:r>
              <a:rPr lang="fr-BE" dirty="0" smtClean="0"/>
              <a:t>Catherine Zwetkoff étudie les déplacements de vote</a:t>
            </a:r>
            <a:endParaRPr lang="fr-FR" dirty="0"/>
          </a:p>
        </p:txBody>
      </p:sp>
    </p:spTree>
    <p:extLst>
      <p:ext uri="{BB962C8B-B14F-4D97-AF65-F5344CB8AC3E}">
        <p14:creationId xmlns:p14="http://schemas.microsoft.com/office/powerpoint/2010/main" val="6317971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5"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animEffect transition="in" filter="fade">
                                      <p:cBhvr>
                                        <p:cTn id="11" dur="2000"/>
                                        <p:tgtEl>
                                          <p:spTgt spid="6">
                                            <p:txEl>
                                              <p:pRg st="2" end="2"/>
                                            </p:txEl>
                                          </p:spTgt>
                                        </p:tgtEl>
                                      </p:cBhvr>
                                    </p:animEffect>
                                    <p:anim calcmode="lin" valueType="num">
                                      <p:cBhvr>
                                        <p:cTn id="12" dur="2000" fill="hold"/>
                                        <p:tgtEl>
                                          <p:spTgt spid="6">
                                            <p:txEl>
                                              <p:pRg st="2" end="2"/>
                                            </p:txEl>
                                          </p:spTgt>
                                        </p:tgtEl>
                                        <p:attrNameLst>
                                          <p:attrName>ppt_w</p:attrName>
                                        </p:attrNameLst>
                                      </p:cBhvr>
                                      <p:tavLst>
                                        <p:tav tm="0" fmla="#ppt_w*sin(2.5*pi*$)">
                                          <p:val>
                                            <p:fltVal val="0"/>
                                          </p:val>
                                        </p:tav>
                                        <p:tav tm="100000">
                                          <p:val>
                                            <p:fltVal val="1"/>
                                          </p:val>
                                        </p:tav>
                                      </p:tavLst>
                                    </p:anim>
                                    <p:anim calcmode="lin" valueType="num">
                                      <p:cBhvr>
                                        <p:cTn id="13" dur="2000" fill="hold"/>
                                        <p:tgtEl>
                                          <p:spTgt spid="6">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Depuis</a:t>
            </a:r>
            <a:endParaRPr lang="fr-FR" dirty="0"/>
          </a:p>
        </p:txBody>
      </p:sp>
      <p:sp>
        <p:nvSpPr>
          <p:cNvPr id="3" name="Espace réservé de la date 2"/>
          <p:cNvSpPr>
            <a:spLocks noGrp="1"/>
          </p:cNvSpPr>
          <p:nvPr>
            <p:ph type="dt" sz="half" idx="10"/>
          </p:nvPr>
        </p:nvSpPr>
        <p:spPr/>
        <p:txBody>
          <a:bodyPr/>
          <a:lstStyle/>
          <a:p>
            <a:r>
              <a:rPr lang="fr-FR" smtClean="0"/>
              <a:t>9/02/17</a:t>
            </a:r>
            <a:endParaRPr lang="fr-FR"/>
          </a:p>
        </p:txBody>
      </p:sp>
      <p:sp>
        <p:nvSpPr>
          <p:cNvPr id="4" name="Espace réservé du pied de page 3"/>
          <p:cNvSpPr>
            <a:spLocks noGrp="1"/>
          </p:cNvSpPr>
          <p:nvPr>
            <p:ph type="ftr" sz="quarter" idx="11"/>
          </p:nvPr>
        </p:nvSpPr>
        <p:spPr/>
        <p:txBody>
          <a:bodyPr/>
          <a:lstStyle/>
          <a:p>
            <a:r>
              <a:rPr lang="fr-FR" smtClean="0"/>
              <a:t>Deux siècles au services des sciences humaines - Maxime Counet</a:t>
            </a:r>
            <a:endParaRPr lang="fr-FR"/>
          </a:p>
        </p:txBody>
      </p:sp>
      <p:sp>
        <p:nvSpPr>
          <p:cNvPr id="5" name="Espace réservé du numéro de diapositive 4"/>
          <p:cNvSpPr>
            <a:spLocks noGrp="1"/>
          </p:cNvSpPr>
          <p:nvPr>
            <p:ph type="sldNum" sz="quarter" idx="12"/>
          </p:nvPr>
        </p:nvSpPr>
        <p:spPr/>
        <p:txBody>
          <a:bodyPr>
            <a:normAutofit fontScale="85000" lnSpcReduction="20000"/>
          </a:bodyPr>
          <a:lstStyle/>
          <a:p>
            <a:fld id="{632100F8-8557-EE48-9FD7-5D2840B544A2}" type="slidenum">
              <a:rPr lang="fr-FR" smtClean="0"/>
              <a:t>25</a:t>
            </a:fld>
            <a:endParaRPr lang="fr-FR"/>
          </a:p>
        </p:txBody>
      </p:sp>
      <p:sp>
        <p:nvSpPr>
          <p:cNvPr id="6" name="Espace réservé du contenu 5"/>
          <p:cNvSpPr>
            <a:spLocks noGrp="1"/>
          </p:cNvSpPr>
          <p:nvPr>
            <p:ph sz="quarter" idx="1"/>
          </p:nvPr>
        </p:nvSpPr>
        <p:spPr/>
        <p:txBody>
          <a:bodyPr/>
          <a:lstStyle/>
          <a:p>
            <a:endParaRPr lang="fr-FR" dirty="0" smtClean="0"/>
          </a:p>
          <a:p>
            <a:r>
              <a:rPr lang="fr-FR" dirty="0" smtClean="0"/>
              <a:t>Appui à la décision</a:t>
            </a:r>
          </a:p>
          <a:p>
            <a:r>
              <a:rPr lang="fr-FR" dirty="0" smtClean="0"/>
              <a:t>Analyse </a:t>
            </a:r>
          </a:p>
          <a:p>
            <a:r>
              <a:rPr lang="fr-FR" dirty="0" smtClean="0"/>
              <a:t>Méthodes diversifiées</a:t>
            </a:r>
            <a:endParaRPr lang="fr-FR" dirty="0"/>
          </a:p>
        </p:txBody>
      </p:sp>
    </p:spTree>
    <p:extLst>
      <p:ext uri="{BB962C8B-B14F-4D97-AF65-F5344CB8AC3E}">
        <p14:creationId xmlns:p14="http://schemas.microsoft.com/office/powerpoint/2010/main" val="613739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a:t>
            </a:r>
            <a:endParaRPr lang="fr-FR" dirty="0"/>
          </a:p>
        </p:txBody>
      </p:sp>
      <p:sp>
        <p:nvSpPr>
          <p:cNvPr id="3" name="Espace réservé de la date 2"/>
          <p:cNvSpPr>
            <a:spLocks noGrp="1"/>
          </p:cNvSpPr>
          <p:nvPr>
            <p:ph type="dt" sz="half" idx="10"/>
          </p:nvPr>
        </p:nvSpPr>
        <p:spPr/>
        <p:txBody>
          <a:bodyPr/>
          <a:lstStyle/>
          <a:p>
            <a:r>
              <a:rPr lang="fr-FR" smtClean="0"/>
              <a:t>9/02/17</a:t>
            </a:r>
            <a:endParaRPr lang="fr-FR"/>
          </a:p>
        </p:txBody>
      </p:sp>
      <p:sp>
        <p:nvSpPr>
          <p:cNvPr id="4" name="Espace réservé du pied de page 3"/>
          <p:cNvSpPr>
            <a:spLocks noGrp="1"/>
          </p:cNvSpPr>
          <p:nvPr>
            <p:ph type="ftr" sz="quarter" idx="11"/>
          </p:nvPr>
        </p:nvSpPr>
        <p:spPr/>
        <p:txBody>
          <a:bodyPr/>
          <a:lstStyle/>
          <a:p>
            <a:r>
              <a:rPr lang="fr-FR" smtClean="0"/>
              <a:t>Deux siècles au services des sciences humaines - Maxime Counet</a:t>
            </a:r>
            <a:endParaRPr lang="fr-FR"/>
          </a:p>
        </p:txBody>
      </p:sp>
      <p:sp>
        <p:nvSpPr>
          <p:cNvPr id="5" name="Espace réservé du numéro de diapositive 4"/>
          <p:cNvSpPr>
            <a:spLocks noGrp="1"/>
          </p:cNvSpPr>
          <p:nvPr>
            <p:ph type="sldNum" sz="quarter" idx="12"/>
          </p:nvPr>
        </p:nvSpPr>
        <p:spPr/>
        <p:txBody>
          <a:bodyPr>
            <a:normAutofit fontScale="85000" lnSpcReduction="20000"/>
          </a:bodyPr>
          <a:lstStyle/>
          <a:p>
            <a:fld id="{632100F8-8557-EE48-9FD7-5D2840B544A2}" type="slidenum">
              <a:rPr lang="fr-FR" smtClean="0"/>
              <a:t>26</a:t>
            </a:fld>
            <a:endParaRPr lang="fr-FR"/>
          </a:p>
        </p:txBody>
      </p:sp>
      <p:sp>
        <p:nvSpPr>
          <p:cNvPr id="6" name="Espace réservé du contenu 5"/>
          <p:cNvSpPr>
            <a:spLocks noGrp="1"/>
          </p:cNvSpPr>
          <p:nvPr>
            <p:ph sz="quarter" idx="1"/>
          </p:nvPr>
        </p:nvSpPr>
        <p:spPr/>
        <p:txBody>
          <a:bodyPr/>
          <a:lstStyle/>
          <a:p>
            <a:endParaRPr lang="fr-FR" dirty="0" smtClean="0"/>
          </a:p>
          <a:p>
            <a:r>
              <a:rPr lang="fr-FR" dirty="0" smtClean="0"/>
              <a:t>Pluralité / Légitimité</a:t>
            </a:r>
            <a:r>
              <a:rPr lang="fr-FR" dirty="0"/>
              <a:t> </a:t>
            </a:r>
            <a:r>
              <a:rPr lang="fr-FR" dirty="0" smtClean="0"/>
              <a:t>/ Objet</a:t>
            </a:r>
          </a:p>
          <a:p>
            <a:r>
              <a:rPr lang="fr-FR" dirty="0" smtClean="0"/>
              <a:t>Dimension personnelle</a:t>
            </a:r>
          </a:p>
          <a:p>
            <a:r>
              <a:rPr lang="fr-FR" dirty="0" smtClean="0"/>
              <a:t>Et de </a:t>
            </a:r>
            <a:r>
              <a:rPr lang="fr-FR" dirty="0" err="1" smtClean="0"/>
              <a:t>Laveleye</a:t>
            </a:r>
            <a:r>
              <a:rPr lang="fr-FR" dirty="0" smtClean="0"/>
              <a:t> ?</a:t>
            </a:r>
          </a:p>
          <a:p>
            <a:endParaRPr lang="fr-FR" dirty="0"/>
          </a:p>
        </p:txBody>
      </p:sp>
    </p:spTree>
    <p:extLst>
      <p:ext uri="{BB962C8B-B14F-4D97-AF65-F5344CB8AC3E}">
        <p14:creationId xmlns:p14="http://schemas.microsoft.com/office/powerpoint/2010/main" val="37455491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additive="base">
                                        <p:cTn id="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anim calcmode="lin" valueType="num">
                                      <p:cBhvr additive="base">
                                        <p:cTn id="13" dur="500"/>
                                        <p:tgtEl>
                                          <p:spTgt spid="6">
                                            <p:txEl>
                                              <p:pRg st="3" end="3"/>
                                            </p:txEl>
                                          </p:spTgt>
                                        </p:tgtEl>
                                        <p:attrNameLst>
                                          <p:attrName>ppt_y</p:attrName>
                                        </p:attrNameLst>
                                      </p:cBhvr>
                                      <p:tavLst>
                                        <p:tav tm="0">
                                          <p:val>
                                            <p:strVal val="#ppt_y+#ppt_h*1.125000"/>
                                          </p:val>
                                        </p:tav>
                                        <p:tav tm="100000">
                                          <p:val>
                                            <p:strVal val="#ppt_y"/>
                                          </p:val>
                                        </p:tav>
                                      </p:tavLst>
                                    </p:anim>
                                    <p:animEffect transition="in" filter="wipe(up)">
                                      <p:cBhvr>
                                        <p:cTn id="14"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Légitimité » ?</a:t>
            </a:r>
            <a:endParaRPr lang="fr-FR" dirty="0"/>
          </a:p>
        </p:txBody>
      </p:sp>
      <p:sp>
        <p:nvSpPr>
          <p:cNvPr id="3" name="Espace réservé du contenu 2"/>
          <p:cNvSpPr>
            <a:spLocks noGrp="1"/>
          </p:cNvSpPr>
          <p:nvPr>
            <p:ph sz="quarter" idx="1"/>
          </p:nvPr>
        </p:nvSpPr>
        <p:spPr/>
        <p:txBody>
          <a:bodyPr/>
          <a:lstStyle/>
          <a:p>
            <a:endParaRPr lang="fr-FR" dirty="0" smtClean="0"/>
          </a:p>
          <a:p>
            <a:endParaRPr lang="fr-FR" dirty="0" smtClean="0"/>
          </a:p>
          <a:p>
            <a:r>
              <a:rPr lang="fr-FR" dirty="0" smtClean="0"/>
              <a:t>Discipline professionnelle</a:t>
            </a:r>
          </a:p>
          <a:p>
            <a:r>
              <a:rPr lang="fr-FR" dirty="0" smtClean="0"/>
              <a:t>Objectivation technique</a:t>
            </a:r>
          </a:p>
          <a:p>
            <a:endParaRPr lang="fr-FR" dirty="0"/>
          </a:p>
        </p:txBody>
      </p:sp>
      <p:sp>
        <p:nvSpPr>
          <p:cNvPr id="4" name="Espace réservé du numéro de diapositive 3"/>
          <p:cNvSpPr>
            <a:spLocks noGrp="1"/>
          </p:cNvSpPr>
          <p:nvPr>
            <p:ph type="sldNum" sz="quarter" idx="12"/>
          </p:nvPr>
        </p:nvSpPr>
        <p:spPr/>
        <p:txBody>
          <a:bodyPr>
            <a:normAutofit fontScale="85000" lnSpcReduction="20000"/>
          </a:bodyPr>
          <a:lstStyle/>
          <a:p>
            <a:fld id="{632100F8-8557-EE48-9FD7-5D2840B544A2}" type="slidenum">
              <a:rPr lang="fr-FR" smtClean="0"/>
              <a:t>3</a:t>
            </a:fld>
            <a:endParaRPr lang="fr-FR"/>
          </a:p>
        </p:txBody>
      </p:sp>
      <p:sp>
        <p:nvSpPr>
          <p:cNvPr id="5" name="Espace réservé de la date 4"/>
          <p:cNvSpPr>
            <a:spLocks noGrp="1"/>
          </p:cNvSpPr>
          <p:nvPr>
            <p:ph type="dt" sz="half" idx="10"/>
          </p:nvPr>
        </p:nvSpPr>
        <p:spPr/>
        <p:txBody>
          <a:bodyPr/>
          <a:lstStyle/>
          <a:p>
            <a:r>
              <a:rPr lang="fr-FR" smtClean="0"/>
              <a:t>9/02/17</a:t>
            </a:r>
            <a:endParaRPr lang="fr-FR"/>
          </a:p>
        </p:txBody>
      </p:sp>
      <p:sp>
        <p:nvSpPr>
          <p:cNvPr id="6" name="Espace réservé du pied de page 5"/>
          <p:cNvSpPr>
            <a:spLocks noGrp="1"/>
          </p:cNvSpPr>
          <p:nvPr>
            <p:ph type="ftr" sz="quarter" idx="11"/>
          </p:nvPr>
        </p:nvSpPr>
        <p:spPr/>
        <p:txBody>
          <a:bodyPr/>
          <a:lstStyle/>
          <a:p>
            <a:r>
              <a:rPr lang="fr-FR" smtClean="0"/>
              <a:t>Deux siècles au services des sciences humaines - Maxime Counet</a:t>
            </a:r>
            <a:endParaRPr lang="fr-FR"/>
          </a:p>
        </p:txBody>
      </p:sp>
    </p:spTree>
    <p:extLst>
      <p:ext uri="{BB962C8B-B14F-4D97-AF65-F5344CB8AC3E}">
        <p14:creationId xmlns:p14="http://schemas.microsoft.com/office/powerpoint/2010/main" val="34168697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Légitimité</a:t>
            </a:r>
            <a:endParaRPr lang="fr-FR" dirty="0"/>
          </a:p>
        </p:txBody>
      </p:sp>
      <p:sp>
        <p:nvSpPr>
          <p:cNvPr id="3" name="Espace réservé de la date 2"/>
          <p:cNvSpPr>
            <a:spLocks noGrp="1"/>
          </p:cNvSpPr>
          <p:nvPr>
            <p:ph type="dt" sz="half" idx="10"/>
          </p:nvPr>
        </p:nvSpPr>
        <p:spPr/>
        <p:txBody>
          <a:bodyPr/>
          <a:lstStyle/>
          <a:p>
            <a:r>
              <a:rPr lang="fr-FR" smtClean="0"/>
              <a:t>9/02/17</a:t>
            </a:r>
            <a:endParaRPr lang="fr-FR"/>
          </a:p>
        </p:txBody>
      </p:sp>
      <p:sp>
        <p:nvSpPr>
          <p:cNvPr id="4" name="Espace réservé du pied de page 3"/>
          <p:cNvSpPr>
            <a:spLocks noGrp="1"/>
          </p:cNvSpPr>
          <p:nvPr>
            <p:ph type="ftr" sz="quarter" idx="11"/>
          </p:nvPr>
        </p:nvSpPr>
        <p:spPr/>
        <p:txBody>
          <a:bodyPr/>
          <a:lstStyle/>
          <a:p>
            <a:r>
              <a:rPr lang="fr-FR" smtClean="0"/>
              <a:t>Deux siècles au services des sciences humaines - Maxime Counet</a:t>
            </a:r>
            <a:endParaRPr lang="fr-FR"/>
          </a:p>
        </p:txBody>
      </p:sp>
      <p:sp>
        <p:nvSpPr>
          <p:cNvPr id="5" name="Espace réservé du numéro de diapositive 4"/>
          <p:cNvSpPr>
            <a:spLocks noGrp="1"/>
          </p:cNvSpPr>
          <p:nvPr>
            <p:ph type="sldNum" sz="quarter" idx="12"/>
          </p:nvPr>
        </p:nvSpPr>
        <p:spPr/>
        <p:txBody>
          <a:bodyPr>
            <a:normAutofit fontScale="85000" lnSpcReduction="20000"/>
          </a:bodyPr>
          <a:lstStyle/>
          <a:p>
            <a:fld id="{632100F8-8557-EE48-9FD7-5D2840B544A2}" type="slidenum">
              <a:rPr lang="fr-FR" smtClean="0"/>
              <a:t>4</a:t>
            </a:fld>
            <a:endParaRPr lang="fr-FR"/>
          </a:p>
        </p:txBody>
      </p:sp>
      <p:sp>
        <p:nvSpPr>
          <p:cNvPr id="6" name="Espace réservé du contenu 5"/>
          <p:cNvSpPr>
            <a:spLocks noGrp="1"/>
          </p:cNvSpPr>
          <p:nvPr>
            <p:ph sz="quarter" idx="1"/>
          </p:nvPr>
        </p:nvSpPr>
        <p:spPr/>
        <p:txBody>
          <a:bodyPr/>
          <a:lstStyle/>
          <a:p>
            <a:pPr marL="0" indent="0" algn="just">
              <a:buNone/>
            </a:pPr>
            <a:r>
              <a:rPr lang="fr-FR" i="1" dirty="0"/>
              <a:t>L’économie politique que j’appellerais volontiers orthodoxe, c’est-à-dire la science telle qu’elle avait été comprise et exposée par les pères de la sciences, Adam Smith et J.-B. Say, et par leurs disciples, semblait être définitivement constituée. Certaines vérités paraissaient si solidement établies, si </a:t>
            </a:r>
            <a:r>
              <a:rPr lang="fr-FR" i="1" dirty="0" err="1"/>
              <a:t>irréfragablement</a:t>
            </a:r>
            <a:r>
              <a:rPr lang="fr-FR" i="1" dirty="0"/>
              <a:t> démontrées, qu’on les acceptait comme des dogmes.</a:t>
            </a:r>
            <a:r>
              <a:rPr lang="fr-BE" i="1" dirty="0"/>
              <a:t> </a:t>
            </a:r>
            <a:endParaRPr lang="fr-BE" i="1" dirty="0" smtClean="0"/>
          </a:p>
          <a:p>
            <a:pPr marL="0" indent="0" algn="r">
              <a:buNone/>
            </a:pPr>
            <a:r>
              <a:rPr lang="fr-BE" sz="1600" dirty="0" smtClean="0">
                <a:solidFill>
                  <a:srgbClr val="A6A6A6"/>
                </a:solidFill>
              </a:rPr>
              <a:t>(E.de Laveleye, </a:t>
            </a:r>
            <a:r>
              <a:rPr lang="fr-FR" sz="1600" dirty="0">
                <a:solidFill>
                  <a:srgbClr val="A6A6A6"/>
                </a:solidFill>
              </a:rPr>
              <a:t>Le socialisme contemporain et les tendances nouvelles de l’économie politique, </a:t>
            </a:r>
            <a:r>
              <a:rPr lang="fr-FR" sz="1600" dirty="0" smtClean="0">
                <a:solidFill>
                  <a:srgbClr val="A6A6A6"/>
                </a:solidFill>
              </a:rPr>
              <a:t>1881</a:t>
            </a:r>
            <a:r>
              <a:rPr lang="fr-BE" sz="1600" dirty="0" smtClean="0">
                <a:solidFill>
                  <a:srgbClr val="A6A6A6"/>
                </a:solidFill>
              </a:rPr>
              <a:t>)</a:t>
            </a:r>
          </a:p>
          <a:p>
            <a:pPr marL="0" indent="0" algn="just">
              <a:buNone/>
            </a:pPr>
            <a:endParaRPr lang="fr-FR" i="1" dirty="0"/>
          </a:p>
        </p:txBody>
      </p:sp>
    </p:spTree>
    <p:extLst>
      <p:ext uri="{BB962C8B-B14F-4D97-AF65-F5344CB8AC3E}">
        <p14:creationId xmlns:p14="http://schemas.microsoft.com/office/powerpoint/2010/main" val="39405182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Critiques cinglantes »</a:t>
            </a:r>
            <a:endParaRPr lang="fr-FR" dirty="0"/>
          </a:p>
        </p:txBody>
      </p:sp>
      <p:sp>
        <p:nvSpPr>
          <p:cNvPr id="3" name="Espace réservé du numéro de diapositive 2"/>
          <p:cNvSpPr>
            <a:spLocks noGrp="1"/>
          </p:cNvSpPr>
          <p:nvPr>
            <p:ph type="sldNum" sz="quarter" idx="12"/>
          </p:nvPr>
        </p:nvSpPr>
        <p:spPr/>
        <p:txBody>
          <a:bodyPr>
            <a:normAutofit fontScale="85000" lnSpcReduction="20000"/>
          </a:bodyPr>
          <a:lstStyle/>
          <a:p>
            <a:fld id="{632100F8-8557-EE48-9FD7-5D2840B544A2}" type="slidenum">
              <a:rPr lang="fr-FR" smtClean="0"/>
              <a:t>5</a:t>
            </a:fld>
            <a:endParaRPr lang="fr-FR"/>
          </a:p>
        </p:txBody>
      </p:sp>
      <p:sp>
        <p:nvSpPr>
          <p:cNvPr id="4" name="Espace réservé du contenu 3"/>
          <p:cNvSpPr>
            <a:spLocks noGrp="1"/>
          </p:cNvSpPr>
          <p:nvPr>
            <p:ph sz="quarter" idx="1"/>
          </p:nvPr>
        </p:nvSpPr>
        <p:spPr/>
        <p:txBody>
          <a:bodyPr/>
          <a:lstStyle/>
          <a:p>
            <a:endParaRPr lang="fr-FR"/>
          </a:p>
        </p:txBody>
      </p:sp>
      <p:sp>
        <p:nvSpPr>
          <p:cNvPr id="5" name="Espace réservé de la date 4"/>
          <p:cNvSpPr>
            <a:spLocks noGrp="1"/>
          </p:cNvSpPr>
          <p:nvPr>
            <p:ph type="dt" sz="half" idx="10"/>
          </p:nvPr>
        </p:nvSpPr>
        <p:spPr/>
        <p:txBody>
          <a:bodyPr/>
          <a:lstStyle/>
          <a:p>
            <a:r>
              <a:rPr lang="fr-FR" smtClean="0"/>
              <a:t>9/02/17</a:t>
            </a:r>
            <a:endParaRPr lang="fr-FR"/>
          </a:p>
        </p:txBody>
      </p:sp>
      <p:sp>
        <p:nvSpPr>
          <p:cNvPr id="6" name="Espace réservé du pied de page 5"/>
          <p:cNvSpPr>
            <a:spLocks noGrp="1"/>
          </p:cNvSpPr>
          <p:nvPr>
            <p:ph type="ftr" sz="quarter" idx="11"/>
          </p:nvPr>
        </p:nvSpPr>
        <p:spPr/>
        <p:txBody>
          <a:bodyPr/>
          <a:lstStyle/>
          <a:p>
            <a:r>
              <a:rPr lang="fr-FR" smtClean="0"/>
              <a:t>Deux siècles au services des sciences humaines - Maxime Counet</a:t>
            </a:r>
            <a:endParaRPr lang="fr-FR"/>
          </a:p>
        </p:txBody>
      </p:sp>
    </p:spTree>
    <p:extLst>
      <p:ext uri="{BB962C8B-B14F-4D97-AF65-F5344CB8AC3E}">
        <p14:creationId xmlns:p14="http://schemas.microsoft.com/office/powerpoint/2010/main" val="3433412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Depuis de </a:t>
            </a:r>
            <a:r>
              <a:rPr lang="fr-FR" dirty="0" err="1" smtClean="0"/>
              <a:t>Laveleye</a:t>
            </a:r>
            <a:r>
              <a:rPr lang="fr-FR" dirty="0" smtClean="0"/>
              <a:t> »</a:t>
            </a:r>
            <a:endParaRPr lang="fr-FR" dirty="0"/>
          </a:p>
        </p:txBody>
      </p:sp>
      <p:sp>
        <p:nvSpPr>
          <p:cNvPr id="3" name="Espace réservé du numéro de diapositive 2"/>
          <p:cNvSpPr>
            <a:spLocks noGrp="1"/>
          </p:cNvSpPr>
          <p:nvPr>
            <p:ph type="sldNum" sz="quarter" idx="12"/>
          </p:nvPr>
        </p:nvSpPr>
        <p:spPr/>
        <p:txBody>
          <a:bodyPr>
            <a:normAutofit fontScale="85000" lnSpcReduction="20000"/>
          </a:bodyPr>
          <a:lstStyle/>
          <a:p>
            <a:fld id="{632100F8-8557-EE48-9FD7-5D2840B544A2}" type="slidenum">
              <a:rPr lang="fr-FR" smtClean="0"/>
              <a:t>6</a:t>
            </a:fld>
            <a:endParaRPr lang="fr-FR"/>
          </a:p>
        </p:txBody>
      </p:sp>
      <p:sp>
        <p:nvSpPr>
          <p:cNvPr id="4" name="Espace réservé du contenu 3"/>
          <p:cNvSpPr>
            <a:spLocks noGrp="1"/>
          </p:cNvSpPr>
          <p:nvPr>
            <p:ph sz="quarter" idx="1"/>
          </p:nvPr>
        </p:nvSpPr>
        <p:spPr/>
        <p:txBody>
          <a:bodyPr/>
          <a:lstStyle/>
          <a:p>
            <a:r>
              <a:rPr lang="fr-FR" dirty="0" smtClean="0"/>
              <a:t>1863-2017</a:t>
            </a:r>
          </a:p>
          <a:p>
            <a:r>
              <a:rPr lang="fr-FR" dirty="0" smtClean="0"/>
              <a:t>Economie </a:t>
            </a:r>
            <a:r>
              <a:rPr lang="fr-FR" dirty="0"/>
              <a:t>politique, droit public ?</a:t>
            </a:r>
          </a:p>
          <a:p>
            <a:r>
              <a:rPr lang="fr-FR" i="1" dirty="0"/>
              <a:t>[E]</a:t>
            </a:r>
            <a:r>
              <a:rPr lang="fr-FR" i="1" dirty="0" err="1"/>
              <a:t>crivain</a:t>
            </a:r>
            <a:r>
              <a:rPr lang="fr-FR" i="1" dirty="0"/>
              <a:t> politique, un économiste et un publiciste de réputation européenne</a:t>
            </a:r>
            <a:r>
              <a:rPr lang="fr-BE" i="1" dirty="0"/>
              <a:t> </a:t>
            </a:r>
            <a:r>
              <a:rPr lang="fr-BE" sz="1600" dirty="0">
                <a:solidFill>
                  <a:srgbClr val="A6A6A6"/>
                </a:solidFill>
              </a:rPr>
              <a:t>(J.Stengers, Biographie coloniale belge</a:t>
            </a:r>
            <a:r>
              <a:rPr lang="fr-BE" sz="1600" dirty="0" smtClean="0">
                <a:solidFill>
                  <a:srgbClr val="A6A6A6"/>
                </a:solidFill>
              </a:rPr>
              <a:t>, 1953)</a:t>
            </a:r>
            <a:endParaRPr lang="fr-BE" sz="1600" dirty="0">
              <a:solidFill>
                <a:srgbClr val="A6A6A6"/>
              </a:solidFill>
            </a:endParaRPr>
          </a:p>
          <a:p>
            <a:endParaRPr lang="fr-FR" dirty="0"/>
          </a:p>
        </p:txBody>
      </p:sp>
      <p:sp>
        <p:nvSpPr>
          <p:cNvPr id="5" name="Espace réservé de la date 4"/>
          <p:cNvSpPr>
            <a:spLocks noGrp="1"/>
          </p:cNvSpPr>
          <p:nvPr>
            <p:ph type="dt" sz="half" idx="10"/>
          </p:nvPr>
        </p:nvSpPr>
        <p:spPr/>
        <p:txBody>
          <a:bodyPr/>
          <a:lstStyle/>
          <a:p>
            <a:r>
              <a:rPr lang="fr-FR" smtClean="0"/>
              <a:t>9/02/17</a:t>
            </a:r>
            <a:endParaRPr lang="fr-FR"/>
          </a:p>
        </p:txBody>
      </p:sp>
      <p:sp>
        <p:nvSpPr>
          <p:cNvPr id="6" name="Espace réservé du pied de page 5"/>
          <p:cNvSpPr>
            <a:spLocks noGrp="1"/>
          </p:cNvSpPr>
          <p:nvPr>
            <p:ph type="ftr" sz="quarter" idx="11"/>
          </p:nvPr>
        </p:nvSpPr>
        <p:spPr/>
        <p:txBody>
          <a:bodyPr/>
          <a:lstStyle/>
          <a:p>
            <a:r>
              <a:rPr lang="fr-FR" smtClean="0"/>
              <a:t>Deux siècles au services des sciences humaines - Maxime Counet</a:t>
            </a:r>
            <a:endParaRPr lang="fr-FR"/>
          </a:p>
        </p:txBody>
      </p:sp>
    </p:spTree>
    <p:extLst>
      <p:ext uri="{BB962C8B-B14F-4D97-AF65-F5344CB8AC3E}">
        <p14:creationId xmlns:p14="http://schemas.microsoft.com/office/powerpoint/2010/main" val="41927054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Jusqu’à Sofia !</a:t>
            </a:r>
            <a:endParaRPr lang="fr-FR" dirty="0"/>
          </a:p>
        </p:txBody>
      </p:sp>
      <p:pic>
        <p:nvPicPr>
          <p:cNvPr id="4" name="Espace réservé du contenu 3" descr="Capture d’écran 2017-02-08 à 09.13.25.png"/>
          <p:cNvPicPr>
            <a:picLocks noGrp="1" noChangeAspect="1"/>
          </p:cNvPicPr>
          <p:nvPr>
            <p:ph sz="quarter" idx="1"/>
          </p:nvPr>
        </p:nvPicPr>
        <p:blipFill>
          <a:blip r:embed="rId2">
            <a:extLst>
              <a:ext uri="{28A0092B-C50C-407E-A947-70E740481C1C}">
                <a14:useLocalDpi xmlns:a14="http://schemas.microsoft.com/office/drawing/2010/main" val="0"/>
              </a:ext>
            </a:extLst>
          </a:blip>
          <a:srcRect t="6308" b="6308"/>
          <a:stretch>
            <a:fillRect/>
          </a:stretch>
        </p:blipFill>
        <p:spPr/>
      </p:pic>
      <p:sp>
        <p:nvSpPr>
          <p:cNvPr id="5" name="Espace réservé du numéro de diapositive 4"/>
          <p:cNvSpPr>
            <a:spLocks noGrp="1"/>
          </p:cNvSpPr>
          <p:nvPr>
            <p:ph type="sldNum" sz="quarter" idx="12"/>
          </p:nvPr>
        </p:nvSpPr>
        <p:spPr/>
        <p:txBody>
          <a:bodyPr>
            <a:normAutofit fontScale="85000" lnSpcReduction="20000"/>
          </a:bodyPr>
          <a:lstStyle/>
          <a:p>
            <a:fld id="{632100F8-8557-EE48-9FD7-5D2840B544A2}" type="slidenum">
              <a:rPr lang="fr-FR" smtClean="0"/>
              <a:t>7</a:t>
            </a:fld>
            <a:endParaRPr lang="fr-FR"/>
          </a:p>
        </p:txBody>
      </p:sp>
      <p:sp>
        <p:nvSpPr>
          <p:cNvPr id="6" name="Espace réservé de la date 5"/>
          <p:cNvSpPr>
            <a:spLocks noGrp="1"/>
          </p:cNvSpPr>
          <p:nvPr>
            <p:ph type="dt" sz="half" idx="10"/>
          </p:nvPr>
        </p:nvSpPr>
        <p:spPr/>
        <p:txBody>
          <a:bodyPr/>
          <a:lstStyle/>
          <a:p>
            <a:r>
              <a:rPr lang="fr-FR" smtClean="0"/>
              <a:t>9/02/17</a:t>
            </a:r>
            <a:endParaRPr lang="fr-FR"/>
          </a:p>
        </p:txBody>
      </p:sp>
      <p:sp>
        <p:nvSpPr>
          <p:cNvPr id="7" name="Espace réservé du pied de page 6"/>
          <p:cNvSpPr>
            <a:spLocks noGrp="1"/>
          </p:cNvSpPr>
          <p:nvPr>
            <p:ph type="ftr" sz="quarter" idx="11"/>
          </p:nvPr>
        </p:nvSpPr>
        <p:spPr/>
        <p:txBody>
          <a:bodyPr/>
          <a:lstStyle/>
          <a:p>
            <a:r>
              <a:rPr lang="fr-FR" smtClean="0"/>
              <a:t>Deux siècles au services des sciences humaines - Maxime Counet</a:t>
            </a:r>
            <a:endParaRPr lang="fr-FR"/>
          </a:p>
        </p:txBody>
      </p:sp>
    </p:spTree>
    <p:extLst>
      <p:ext uri="{BB962C8B-B14F-4D97-AF65-F5344CB8AC3E}">
        <p14:creationId xmlns:p14="http://schemas.microsoft.com/office/powerpoint/2010/main" val="366073267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Engagement</a:t>
            </a:r>
            <a:endParaRPr lang="fr-FR" dirty="0"/>
          </a:p>
        </p:txBody>
      </p:sp>
      <p:sp>
        <p:nvSpPr>
          <p:cNvPr id="3" name="Espace réservé de la date 2"/>
          <p:cNvSpPr>
            <a:spLocks noGrp="1"/>
          </p:cNvSpPr>
          <p:nvPr>
            <p:ph type="dt" sz="half" idx="10"/>
          </p:nvPr>
        </p:nvSpPr>
        <p:spPr/>
        <p:txBody>
          <a:bodyPr/>
          <a:lstStyle/>
          <a:p>
            <a:r>
              <a:rPr lang="fr-FR" smtClean="0"/>
              <a:t>9/02/17</a:t>
            </a:r>
            <a:endParaRPr lang="fr-FR"/>
          </a:p>
        </p:txBody>
      </p:sp>
      <p:sp>
        <p:nvSpPr>
          <p:cNvPr id="4" name="Espace réservé du pied de page 3"/>
          <p:cNvSpPr>
            <a:spLocks noGrp="1"/>
          </p:cNvSpPr>
          <p:nvPr>
            <p:ph type="ftr" sz="quarter" idx="11"/>
          </p:nvPr>
        </p:nvSpPr>
        <p:spPr/>
        <p:txBody>
          <a:bodyPr/>
          <a:lstStyle/>
          <a:p>
            <a:r>
              <a:rPr lang="fr-FR" smtClean="0"/>
              <a:t>Deux siècles au services des sciences humaines - Maxime Counet</a:t>
            </a:r>
            <a:endParaRPr lang="fr-FR"/>
          </a:p>
        </p:txBody>
      </p:sp>
      <p:sp>
        <p:nvSpPr>
          <p:cNvPr id="5" name="Espace réservé du numéro de diapositive 4"/>
          <p:cNvSpPr>
            <a:spLocks noGrp="1"/>
          </p:cNvSpPr>
          <p:nvPr>
            <p:ph type="sldNum" sz="quarter" idx="12"/>
          </p:nvPr>
        </p:nvSpPr>
        <p:spPr/>
        <p:txBody>
          <a:bodyPr>
            <a:normAutofit fontScale="85000" lnSpcReduction="20000"/>
          </a:bodyPr>
          <a:lstStyle/>
          <a:p>
            <a:fld id="{632100F8-8557-EE48-9FD7-5D2840B544A2}" type="slidenum">
              <a:rPr lang="fr-FR" smtClean="0"/>
              <a:t>8</a:t>
            </a:fld>
            <a:endParaRPr lang="fr-FR"/>
          </a:p>
        </p:txBody>
      </p:sp>
      <p:sp>
        <p:nvSpPr>
          <p:cNvPr id="6" name="Espace réservé du contenu 5"/>
          <p:cNvSpPr>
            <a:spLocks noGrp="1"/>
          </p:cNvSpPr>
          <p:nvPr>
            <p:ph sz="quarter" idx="1"/>
          </p:nvPr>
        </p:nvSpPr>
        <p:spPr/>
        <p:txBody>
          <a:bodyPr>
            <a:normAutofit lnSpcReduction="10000"/>
          </a:bodyPr>
          <a:lstStyle/>
          <a:p>
            <a:pPr marL="0" indent="0" algn="just">
              <a:buNone/>
            </a:pPr>
            <a:r>
              <a:rPr lang="fr-BE" i="1" dirty="0" smtClean="0"/>
              <a:t>L’Assemblée </a:t>
            </a:r>
            <a:r>
              <a:rPr lang="fr-BE" i="1" dirty="0"/>
              <a:t>nationale, dans sa séance de clôture, a  acclamé la résolution de vous exprimer sa reconnaissance chaleureuse pour les nobles efforts que vous avez faits, dans la presse, pour défendre les intérêts de la population bulgare en Macédoine tant opprimée et foulée aux pieds. La Bulgarie et les Bulgares vous sauront éternellement gré des sympathies dont ils ont  été l’objet de votre part</a:t>
            </a:r>
            <a:r>
              <a:rPr lang="fr-BE" i="1" dirty="0" smtClean="0"/>
              <a:t>.</a:t>
            </a:r>
          </a:p>
          <a:p>
            <a:pPr marL="0" indent="0" algn="just">
              <a:buNone/>
            </a:pPr>
            <a:r>
              <a:rPr lang="fr-BE" i="1" dirty="0" smtClean="0"/>
              <a:t> </a:t>
            </a:r>
            <a:r>
              <a:rPr lang="fr-BE" b="1" i="1" dirty="0" smtClean="0"/>
              <a:t>Le </a:t>
            </a:r>
            <a:r>
              <a:rPr lang="fr-BE" b="1" i="1" dirty="0"/>
              <a:t>président de l’Assemblée nationale, </a:t>
            </a:r>
            <a:r>
              <a:rPr lang="fr-BE" dirty="0"/>
              <a:t>Stamboloff </a:t>
            </a:r>
            <a:endParaRPr lang="fr-BE" dirty="0" smtClean="0"/>
          </a:p>
          <a:p>
            <a:pPr marL="0" indent="0" algn="r">
              <a:buNone/>
            </a:pPr>
            <a:r>
              <a:rPr lang="fr-BE" sz="1900" dirty="0" smtClean="0">
                <a:solidFill>
                  <a:srgbClr val="A6A6A6"/>
                </a:solidFill>
              </a:rPr>
              <a:t>(</a:t>
            </a:r>
            <a:r>
              <a:rPr lang="fr-FR" sz="1900" dirty="0">
                <a:solidFill>
                  <a:srgbClr val="A6A6A6"/>
                </a:solidFill>
              </a:rPr>
              <a:t>Notice sur Emile de </a:t>
            </a:r>
            <a:r>
              <a:rPr lang="fr-FR" sz="1900" dirty="0" err="1">
                <a:solidFill>
                  <a:srgbClr val="A6A6A6"/>
                </a:solidFill>
              </a:rPr>
              <a:t>Laveleye</a:t>
            </a:r>
            <a:r>
              <a:rPr lang="fr-FR" sz="1900" dirty="0">
                <a:solidFill>
                  <a:srgbClr val="A6A6A6"/>
                </a:solidFill>
              </a:rPr>
              <a:t>, collection de l’académie </a:t>
            </a:r>
            <a:r>
              <a:rPr lang="fr-FR" sz="1900" dirty="0" smtClean="0">
                <a:solidFill>
                  <a:srgbClr val="A6A6A6"/>
                </a:solidFill>
              </a:rPr>
              <a:t>royale, p.185)</a:t>
            </a:r>
            <a:endParaRPr lang="fr-FR" sz="1900" dirty="0">
              <a:solidFill>
                <a:srgbClr val="A6A6A6"/>
              </a:solidFill>
            </a:endParaRPr>
          </a:p>
        </p:txBody>
      </p:sp>
    </p:spTree>
    <p:extLst>
      <p:ext uri="{BB962C8B-B14F-4D97-AF65-F5344CB8AC3E}">
        <p14:creationId xmlns:p14="http://schemas.microsoft.com/office/powerpoint/2010/main" val="362807400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Engagement</a:t>
            </a:r>
            <a:endParaRPr lang="fr-FR" dirty="0"/>
          </a:p>
        </p:txBody>
      </p:sp>
      <p:sp>
        <p:nvSpPr>
          <p:cNvPr id="3" name="Espace réservé de la date 2"/>
          <p:cNvSpPr>
            <a:spLocks noGrp="1"/>
          </p:cNvSpPr>
          <p:nvPr>
            <p:ph type="dt" sz="half" idx="10"/>
          </p:nvPr>
        </p:nvSpPr>
        <p:spPr/>
        <p:txBody>
          <a:bodyPr/>
          <a:lstStyle/>
          <a:p>
            <a:r>
              <a:rPr lang="fr-FR" smtClean="0"/>
              <a:t>9/02/17</a:t>
            </a:r>
            <a:endParaRPr lang="fr-FR"/>
          </a:p>
        </p:txBody>
      </p:sp>
      <p:sp>
        <p:nvSpPr>
          <p:cNvPr id="4" name="Espace réservé du pied de page 3"/>
          <p:cNvSpPr>
            <a:spLocks noGrp="1"/>
          </p:cNvSpPr>
          <p:nvPr>
            <p:ph type="ftr" sz="quarter" idx="11"/>
          </p:nvPr>
        </p:nvSpPr>
        <p:spPr/>
        <p:txBody>
          <a:bodyPr/>
          <a:lstStyle/>
          <a:p>
            <a:r>
              <a:rPr lang="fr-FR" smtClean="0"/>
              <a:t>Deux siècles au services des sciences humaines - Maxime Counet</a:t>
            </a:r>
            <a:endParaRPr lang="fr-FR"/>
          </a:p>
        </p:txBody>
      </p:sp>
      <p:sp>
        <p:nvSpPr>
          <p:cNvPr id="5" name="Espace réservé du numéro de diapositive 4"/>
          <p:cNvSpPr>
            <a:spLocks noGrp="1"/>
          </p:cNvSpPr>
          <p:nvPr>
            <p:ph type="sldNum" sz="quarter" idx="12"/>
          </p:nvPr>
        </p:nvSpPr>
        <p:spPr/>
        <p:txBody>
          <a:bodyPr>
            <a:normAutofit fontScale="85000" lnSpcReduction="20000"/>
          </a:bodyPr>
          <a:lstStyle/>
          <a:p>
            <a:fld id="{632100F8-8557-EE48-9FD7-5D2840B544A2}" type="slidenum">
              <a:rPr lang="fr-FR" smtClean="0"/>
              <a:t>9</a:t>
            </a:fld>
            <a:endParaRPr lang="fr-FR"/>
          </a:p>
        </p:txBody>
      </p:sp>
      <p:sp>
        <p:nvSpPr>
          <p:cNvPr id="6" name="Espace réservé du contenu 5"/>
          <p:cNvSpPr>
            <a:spLocks noGrp="1"/>
          </p:cNvSpPr>
          <p:nvPr>
            <p:ph sz="quarter" idx="1"/>
          </p:nvPr>
        </p:nvSpPr>
        <p:spPr/>
        <p:txBody>
          <a:bodyPr/>
          <a:lstStyle/>
          <a:p>
            <a:pPr marL="0" indent="0" algn="just">
              <a:buNone/>
            </a:pPr>
            <a:r>
              <a:rPr lang="fr-FR" i="1" dirty="0"/>
              <a:t>La monnaie étant l’instrument indispensable du règlement des balances commerciales de pays à pays, il est incontestable que ce serait un très-grand progrès, si on pouvait adopter, par les différents Etats, une monnaie commune, reçue partout en paiement, pour une même </a:t>
            </a:r>
            <a:r>
              <a:rPr lang="fr-FR" i="1" dirty="0" smtClean="0"/>
              <a:t>valeur</a:t>
            </a:r>
            <a:r>
              <a:rPr lang="fr-BE" i="1" dirty="0" smtClean="0"/>
              <a:t>.</a:t>
            </a:r>
          </a:p>
          <a:p>
            <a:pPr marL="0" indent="0" algn="r">
              <a:buNone/>
            </a:pPr>
            <a:r>
              <a:rPr lang="fr-FR" sz="1800" dirty="0" smtClean="0">
                <a:solidFill>
                  <a:srgbClr val="A6A6A6"/>
                </a:solidFill>
              </a:rPr>
              <a:t>(</a:t>
            </a:r>
            <a:r>
              <a:rPr lang="fr-FR" sz="1800" dirty="0" err="1" smtClean="0">
                <a:solidFill>
                  <a:srgbClr val="A6A6A6"/>
                </a:solidFill>
              </a:rPr>
              <a:t>E.de</a:t>
            </a:r>
            <a:r>
              <a:rPr lang="fr-FR" sz="1800" dirty="0" smtClean="0">
                <a:solidFill>
                  <a:srgbClr val="A6A6A6"/>
                </a:solidFill>
              </a:rPr>
              <a:t> </a:t>
            </a:r>
            <a:r>
              <a:rPr lang="fr-FR" sz="1800" dirty="0" err="1" smtClean="0">
                <a:solidFill>
                  <a:srgbClr val="A6A6A6"/>
                </a:solidFill>
              </a:rPr>
              <a:t>Laveleye</a:t>
            </a:r>
            <a:r>
              <a:rPr lang="fr-FR" sz="1800" dirty="0" smtClean="0">
                <a:solidFill>
                  <a:srgbClr val="A6A6A6"/>
                </a:solidFill>
              </a:rPr>
              <a:t>, </a:t>
            </a:r>
            <a:r>
              <a:rPr lang="fr-FR" sz="1800" dirty="0">
                <a:solidFill>
                  <a:srgbClr val="A6A6A6"/>
                </a:solidFill>
              </a:rPr>
              <a:t>Le Bimétallisme international, </a:t>
            </a:r>
            <a:r>
              <a:rPr lang="fr-FR" sz="1800" dirty="0" smtClean="0">
                <a:solidFill>
                  <a:srgbClr val="A6A6A6"/>
                </a:solidFill>
              </a:rPr>
              <a:t>1881</a:t>
            </a:r>
            <a:r>
              <a:rPr lang="fr-FR" sz="1800" dirty="0">
                <a:solidFill>
                  <a:srgbClr val="A6A6A6"/>
                </a:solidFill>
              </a:rPr>
              <a:t>, </a:t>
            </a:r>
            <a:r>
              <a:rPr lang="fr-FR" sz="1800" dirty="0" smtClean="0">
                <a:solidFill>
                  <a:srgbClr val="A6A6A6"/>
                </a:solidFill>
              </a:rPr>
              <a:t> </a:t>
            </a:r>
            <a:r>
              <a:rPr lang="fr-FR" sz="1800" dirty="0">
                <a:solidFill>
                  <a:srgbClr val="A6A6A6"/>
                </a:solidFill>
              </a:rPr>
              <a:t>p.</a:t>
            </a:r>
            <a:r>
              <a:rPr lang="fr-FR" sz="1800" dirty="0" smtClean="0">
                <a:solidFill>
                  <a:srgbClr val="A6A6A6"/>
                </a:solidFill>
              </a:rPr>
              <a:t>3</a:t>
            </a:r>
            <a:r>
              <a:rPr lang="fr-BE" sz="1800" dirty="0" smtClean="0">
                <a:solidFill>
                  <a:srgbClr val="A6A6A6"/>
                </a:solidFill>
              </a:rPr>
              <a:t>)</a:t>
            </a:r>
            <a:endParaRPr lang="fr-FR" sz="1800" dirty="0">
              <a:solidFill>
                <a:srgbClr val="A6A6A6"/>
              </a:solidFill>
            </a:endParaRPr>
          </a:p>
        </p:txBody>
      </p:sp>
    </p:spTree>
    <p:extLst>
      <p:ext uri="{BB962C8B-B14F-4D97-AF65-F5344CB8AC3E}">
        <p14:creationId xmlns:p14="http://schemas.microsoft.com/office/powerpoint/2010/main" val="3606296529"/>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édian">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é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Médian.thmx</Template>
  <TotalTime>1786</TotalTime>
  <Words>1118</Words>
  <Application>Microsoft Macintosh PowerPoint</Application>
  <PresentationFormat>Présentation à l'écran (4:3)</PresentationFormat>
  <Paragraphs>172</Paragraphs>
  <Slides>26</Slides>
  <Notes>0</Notes>
  <HiddenSlides>0</HiddenSlides>
  <MMClips>0</MMClips>
  <ScaleCrop>false</ScaleCrop>
  <HeadingPairs>
    <vt:vector size="4" baseType="variant">
      <vt:variant>
        <vt:lpstr>Thème</vt:lpstr>
      </vt:variant>
      <vt:variant>
        <vt:i4>1</vt:i4>
      </vt:variant>
      <vt:variant>
        <vt:lpstr>Titres des diapositives</vt:lpstr>
      </vt:variant>
      <vt:variant>
        <vt:i4>26</vt:i4>
      </vt:variant>
    </vt:vector>
  </HeadingPairs>
  <TitlesOfParts>
    <vt:vector size="27" baseType="lpstr">
      <vt:lpstr>Médian</vt:lpstr>
      <vt:lpstr>Légitimité et science politique liégeoise depuis Emile de Laveleye </vt:lpstr>
      <vt:lpstr>Triple questionnement</vt:lpstr>
      <vt:lpstr>« Légitimité » ?</vt:lpstr>
      <vt:lpstr>Légitimité</vt:lpstr>
      <vt:lpstr>« Critiques cinglantes »</vt:lpstr>
      <vt:lpstr>« Depuis de Laveleye »</vt:lpstr>
      <vt:lpstr>Jusqu’à Sofia !</vt:lpstr>
      <vt:lpstr>Engagement</vt:lpstr>
      <vt:lpstr>Engagement</vt:lpstr>
      <vt:lpstr>Engagement</vt:lpstr>
      <vt:lpstr>Laveleye légitime</vt:lpstr>
      <vt:lpstr>Dieu et le pape</vt:lpstr>
      <vt:lpstr>Présentation PowerPoint</vt:lpstr>
      <vt:lpstr>Présentation PowerPoint</vt:lpstr>
      <vt:lpstr>Laveleye critique</vt:lpstr>
      <vt:lpstr>Laveleye se gausse</vt:lpstr>
      <vt:lpstr>Robert Demoulin</vt:lpstr>
      <vt:lpstr>Charles Goossens</vt:lpstr>
      <vt:lpstr>René Clemens</vt:lpstr>
      <vt:lpstr>Annales de la Faculté</vt:lpstr>
      <vt:lpstr>« Les yougoslaves »</vt:lpstr>
      <vt:lpstr>Visites</vt:lpstr>
      <vt:lpstr>Depuis 1970</vt:lpstr>
      <vt:lpstr>10 mai 1974</vt:lpstr>
      <vt:lpstr>Depuis</vt:lpstr>
      <vt:lpstr>Conclusion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Légitimité et science politique liégeoise depuis Emile de Laveleye </dc:title>
  <dc:creator>Maxime Counet</dc:creator>
  <cp:lastModifiedBy>Maxime Counet</cp:lastModifiedBy>
  <cp:revision>50</cp:revision>
  <dcterms:created xsi:type="dcterms:W3CDTF">2017-02-08T08:10:14Z</dcterms:created>
  <dcterms:modified xsi:type="dcterms:W3CDTF">2017-02-09T13:56:36Z</dcterms:modified>
</cp:coreProperties>
</file>