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30279975" cy="42808525"/>
  <p:notesSz cx="6797675" cy="9926638"/>
  <p:defaultTextStyle>
    <a:defPPr>
      <a:defRPr lang="en-NZ"/>
    </a:defPPr>
    <a:lvl1pPr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D1D1F0"/>
    <a:srgbClr val="1773E3"/>
    <a:srgbClr val="C0C0C0"/>
    <a:srgbClr val="FF3300"/>
    <a:srgbClr val="A0BEFA"/>
    <a:srgbClr val="F3DA7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3981" autoAdjust="0"/>
  </p:normalViewPr>
  <p:slideViewPr>
    <p:cSldViewPr>
      <p:cViewPr>
        <p:scale>
          <a:sx n="50" d="100"/>
          <a:sy n="50" d="100"/>
        </p:scale>
        <p:origin x="414" y="36"/>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E3B8CA3-9AF1-4E81-A93B-C44013B47365}" type="datetimeFigureOut">
              <a:rPr lang="en-NZ" smtClean="0"/>
              <a:t>28/10/2016</a:t>
            </a:fld>
            <a:endParaRPr lang="en-NZ"/>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6868FD5-6EEB-460A-A738-C0570E6A98EC}" type="slidenum">
              <a:rPr lang="en-NZ" smtClean="0"/>
              <a:t>‹#›</a:t>
            </a:fld>
            <a:endParaRPr lang="en-NZ"/>
          </a:p>
        </p:txBody>
      </p:sp>
    </p:spTree>
    <p:extLst>
      <p:ext uri="{BB962C8B-B14F-4D97-AF65-F5344CB8AC3E}">
        <p14:creationId xmlns:p14="http://schemas.microsoft.com/office/powerpoint/2010/main" val="17974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868FD5-6EEB-460A-A738-C0570E6A98EC}" type="slidenum">
              <a:rPr lang="en-NZ" smtClean="0"/>
              <a:t>1</a:t>
            </a:fld>
            <a:endParaRPr lang="en-NZ"/>
          </a:p>
        </p:txBody>
      </p:sp>
    </p:spTree>
    <p:extLst>
      <p:ext uri="{BB962C8B-B14F-4D97-AF65-F5344CB8AC3E}">
        <p14:creationId xmlns:p14="http://schemas.microsoft.com/office/powerpoint/2010/main" val="161018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1"/>
          </a:xfrm>
        </p:spPr>
        <p:txBody>
          <a:bodyPr/>
          <a:lstStyle/>
          <a:p>
            <a:r>
              <a:rPr lang="en-US"/>
              <a:t>Click to edit Master title style</a:t>
            </a:r>
            <a:endParaRPr lang="en-NZ"/>
          </a:p>
        </p:txBody>
      </p:sp>
      <p:sp>
        <p:nvSpPr>
          <p:cNvPr id="3" name="Subtitle 2"/>
          <p:cNvSpPr>
            <a:spLocks noGrp="1"/>
          </p:cNvSpPr>
          <p:nvPr>
            <p:ph type="subTitle" idx="1"/>
          </p:nvPr>
        </p:nvSpPr>
        <p:spPr>
          <a:xfrm>
            <a:off x="4541838" y="24258587"/>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B01209-714E-4A94-9F04-DCBBFFC15A29}" type="slidenum">
              <a:rPr lang="en-NZ" altLang="en-US"/>
              <a:pPr>
                <a:defRPr/>
              </a:pPr>
              <a:t>‹#›</a:t>
            </a:fld>
            <a:endParaRPr lang="en-NZ" altLang="en-US"/>
          </a:p>
        </p:txBody>
      </p:sp>
    </p:spTree>
    <p:extLst>
      <p:ext uri="{BB962C8B-B14F-4D97-AF65-F5344CB8AC3E}">
        <p14:creationId xmlns:p14="http://schemas.microsoft.com/office/powerpoint/2010/main" val="212032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7DDE5C-1D89-4A95-AB2E-DF6CB5BBE29C}" type="slidenum">
              <a:rPr lang="en-NZ" altLang="en-US"/>
              <a:pPr>
                <a:defRPr/>
              </a:pPr>
              <a:t>‹#›</a:t>
            </a:fld>
            <a:endParaRPr lang="en-NZ" altLang="en-US"/>
          </a:p>
        </p:txBody>
      </p:sp>
    </p:spTree>
    <p:extLst>
      <p:ext uri="{BB962C8B-B14F-4D97-AF65-F5344CB8AC3E}">
        <p14:creationId xmlns:p14="http://schemas.microsoft.com/office/powerpoint/2010/main" val="40401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5125" y="1714500"/>
            <a:ext cx="6813550" cy="36523613"/>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11301" y="1714500"/>
            <a:ext cx="20291425" cy="36523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7A140-FB7E-4B8D-8AE2-C064CD819042}" type="slidenum">
              <a:rPr lang="en-NZ" altLang="en-US"/>
              <a:pPr>
                <a:defRPr/>
              </a:pPr>
              <a:t>‹#›</a:t>
            </a:fld>
            <a:endParaRPr lang="en-NZ" altLang="en-US"/>
          </a:p>
        </p:txBody>
      </p:sp>
    </p:spTree>
    <p:extLst>
      <p:ext uri="{BB962C8B-B14F-4D97-AF65-F5344CB8AC3E}">
        <p14:creationId xmlns:p14="http://schemas.microsoft.com/office/powerpoint/2010/main" val="178848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A7DF6-9F04-443D-8242-B6F8164C814F}" type="slidenum">
              <a:rPr lang="en-NZ" altLang="en-US"/>
              <a:pPr>
                <a:defRPr/>
              </a:pPr>
              <a:t>‹#›</a:t>
            </a:fld>
            <a:endParaRPr lang="en-NZ" altLang="en-US"/>
          </a:p>
        </p:txBody>
      </p:sp>
    </p:spTree>
    <p:extLst>
      <p:ext uri="{BB962C8B-B14F-4D97-AF65-F5344CB8AC3E}">
        <p14:creationId xmlns:p14="http://schemas.microsoft.com/office/powerpoint/2010/main" val="60023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4" y="27508200"/>
            <a:ext cx="25738137" cy="8502650"/>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2392364"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EA31FC-8B60-4676-B3A6-17F62EDB6885}" type="slidenum">
              <a:rPr lang="en-NZ" altLang="en-US"/>
              <a:pPr>
                <a:defRPr/>
              </a:pPr>
              <a:t>‹#›</a:t>
            </a:fld>
            <a:endParaRPr lang="en-NZ" altLang="en-US"/>
          </a:p>
        </p:txBody>
      </p:sp>
    </p:spTree>
    <p:extLst>
      <p:ext uri="{BB962C8B-B14F-4D97-AF65-F5344CB8AC3E}">
        <p14:creationId xmlns:p14="http://schemas.microsoft.com/office/powerpoint/2010/main" val="43567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11300" y="9990138"/>
            <a:ext cx="13552488" cy="2824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15216189" y="9990138"/>
            <a:ext cx="13552487" cy="2824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D2AEF-5574-42F1-AEB0-9B2876DF5F94}" type="slidenum">
              <a:rPr lang="en-NZ" altLang="en-US"/>
              <a:pPr>
                <a:defRPr/>
              </a:pPr>
              <a:t>‹#›</a:t>
            </a:fld>
            <a:endParaRPr lang="en-NZ" altLang="en-US"/>
          </a:p>
        </p:txBody>
      </p:sp>
    </p:spTree>
    <p:extLst>
      <p:ext uri="{BB962C8B-B14F-4D97-AF65-F5344CB8AC3E}">
        <p14:creationId xmlns:p14="http://schemas.microsoft.com/office/powerpoint/2010/main" val="24118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1"/>
            <a:ext cx="27251025" cy="7134225"/>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1514476" y="9582151"/>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6" y="13576299"/>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15381289" y="9582151"/>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81289" y="13576299"/>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F399FA-512F-4A21-855E-8C5F0A089A50}" type="slidenum">
              <a:rPr lang="en-NZ" altLang="en-US"/>
              <a:pPr>
                <a:defRPr/>
              </a:pPr>
              <a:t>‹#›</a:t>
            </a:fld>
            <a:endParaRPr lang="en-NZ" altLang="en-US"/>
          </a:p>
        </p:txBody>
      </p:sp>
    </p:spTree>
    <p:extLst>
      <p:ext uri="{BB962C8B-B14F-4D97-AF65-F5344CB8AC3E}">
        <p14:creationId xmlns:p14="http://schemas.microsoft.com/office/powerpoint/2010/main" val="256059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F09D92-D249-44C8-AB36-8B21A4EBBFA9}" type="slidenum">
              <a:rPr lang="en-NZ" altLang="en-US"/>
              <a:pPr>
                <a:defRPr/>
              </a:pPr>
              <a:t>‹#›</a:t>
            </a:fld>
            <a:endParaRPr lang="en-NZ" altLang="en-US"/>
          </a:p>
        </p:txBody>
      </p:sp>
    </p:spTree>
    <p:extLst>
      <p:ext uri="{BB962C8B-B14F-4D97-AF65-F5344CB8AC3E}">
        <p14:creationId xmlns:p14="http://schemas.microsoft.com/office/powerpoint/2010/main" val="424555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33D401-E3B4-4E6C-8596-E000B5326553}" type="slidenum">
              <a:rPr lang="en-NZ" altLang="en-US"/>
              <a:pPr>
                <a:defRPr/>
              </a:pPr>
              <a:t>‹#›</a:t>
            </a:fld>
            <a:endParaRPr lang="en-NZ" altLang="en-US"/>
          </a:p>
        </p:txBody>
      </p:sp>
    </p:spTree>
    <p:extLst>
      <p:ext uri="{BB962C8B-B14F-4D97-AF65-F5344CB8AC3E}">
        <p14:creationId xmlns:p14="http://schemas.microsoft.com/office/powerpoint/2010/main" val="410795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6" y="1704976"/>
            <a:ext cx="9961563" cy="7253288"/>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11837988" y="1704976"/>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1514476" y="8958264"/>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81704-1BB5-45A4-9020-7F35E3D7B554}" type="slidenum">
              <a:rPr lang="en-NZ" altLang="en-US"/>
              <a:pPr>
                <a:defRPr/>
              </a:pPr>
              <a:t>‹#›</a:t>
            </a:fld>
            <a:endParaRPr lang="en-NZ" altLang="en-US"/>
          </a:p>
        </p:txBody>
      </p:sp>
    </p:spTree>
    <p:extLst>
      <p:ext uri="{BB962C8B-B14F-4D97-AF65-F5344CB8AC3E}">
        <p14:creationId xmlns:p14="http://schemas.microsoft.com/office/powerpoint/2010/main" val="249989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5935663" y="3824287"/>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5935663" y="33504188"/>
            <a:ext cx="18167350" cy="50228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E39013-A870-450A-A4C2-C7F17EC24375}" type="slidenum">
              <a:rPr lang="en-NZ" altLang="en-US"/>
              <a:pPr>
                <a:defRPr/>
              </a:pPr>
              <a:t>‹#›</a:t>
            </a:fld>
            <a:endParaRPr lang="en-NZ" altLang="en-US"/>
          </a:p>
        </p:txBody>
      </p:sp>
    </p:spTree>
    <p:extLst>
      <p:ext uri="{BB962C8B-B14F-4D97-AF65-F5344CB8AC3E}">
        <p14:creationId xmlns:p14="http://schemas.microsoft.com/office/powerpoint/2010/main" val="389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1300" y="1714500"/>
            <a:ext cx="2725737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460" tIns="208732" rIns="417460" bIns="208732" numCol="1" anchor="ctr" anchorCtr="0" compatLnSpc="1">
            <a:prstTxWarp prst="textNoShape">
              <a:avLst/>
            </a:prstTxWarp>
          </a:bodyPr>
          <a:lstStyle/>
          <a:p>
            <a:pPr lvl="0"/>
            <a:r>
              <a:rPr lang="en-NZ" altLang="en-US"/>
              <a:t>Click to edit Master title style</a:t>
            </a:r>
          </a:p>
        </p:txBody>
      </p:sp>
      <p:sp>
        <p:nvSpPr>
          <p:cNvPr id="1027" name="Rectangle 3"/>
          <p:cNvSpPr>
            <a:spLocks noGrp="1" noChangeArrowheads="1"/>
          </p:cNvSpPr>
          <p:nvPr>
            <p:ph type="body" idx="1"/>
          </p:nvPr>
        </p:nvSpPr>
        <p:spPr bwMode="auto">
          <a:xfrm>
            <a:off x="1511300" y="9990138"/>
            <a:ext cx="27257375" cy="282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460" tIns="208732" rIns="417460" bIns="208732"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a:p>
            <a:pPr lvl="3"/>
            <a:r>
              <a:rPr lang="en-NZ" altLang="en-US"/>
              <a:t>Fourth level</a:t>
            </a:r>
          </a:p>
          <a:p>
            <a:pPr lvl="4"/>
            <a:r>
              <a:rPr lang="en-NZ" altLang="en-US"/>
              <a:t>Fifth level</a:t>
            </a:r>
          </a:p>
        </p:txBody>
      </p:sp>
      <p:sp>
        <p:nvSpPr>
          <p:cNvPr id="1028" name="Rectangle 4"/>
          <p:cNvSpPr>
            <a:spLocks noGrp="1" noChangeArrowheads="1"/>
          </p:cNvSpPr>
          <p:nvPr>
            <p:ph type="dt" sz="half" idx="2"/>
          </p:nvPr>
        </p:nvSpPr>
        <p:spPr bwMode="auto">
          <a:xfrm>
            <a:off x="1511300" y="38985825"/>
            <a:ext cx="7070725" cy="2973388"/>
          </a:xfrm>
          <a:prstGeom prst="rect">
            <a:avLst/>
          </a:prstGeom>
          <a:noFill/>
          <a:ln w="9525">
            <a:noFill/>
            <a:miter lim="800000"/>
            <a:headEnd/>
            <a:tailEnd/>
          </a:ln>
          <a:effectLst/>
        </p:spPr>
        <p:txBody>
          <a:bodyPr vert="horz" wrap="square" lIns="417460" tIns="208732" rIns="417460" bIns="208732" numCol="1" anchor="t" anchorCtr="0" compatLnSpc="1">
            <a:prstTxWarp prst="textNoShape">
              <a:avLst/>
            </a:prstTxWarp>
          </a:bodyPr>
          <a:lstStyle>
            <a:lvl1pPr eaLnBrk="1" hangingPunct="1">
              <a:defRPr sz="65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0344150" y="38985825"/>
            <a:ext cx="9591675" cy="2973388"/>
          </a:xfrm>
          <a:prstGeom prst="rect">
            <a:avLst/>
          </a:prstGeom>
          <a:noFill/>
          <a:ln w="9525">
            <a:noFill/>
            <a:miter lim="800000"/>
            <a:headEnd/>
            <a:tailEnd/>
          </a:ln>
          <a:effectLst/>
        </p:spPr>
        <p:txBody>
          <a:bodyPr vert="horz" wrap="square" lIns="417460" tIns="208732" rIns="417460" bIns="208732" numCol="1" anchor="t" anchorCtr="0" compatLnSpc="1">
            <a:prstTxWarp prst="textNoShape">
              <a:avLst/>
            </a:prstTxWarp>
          </a:bodyPr>
          <a:lstStyle>
            <a:lvl1pPr algn="ctr" eaLnBrk="1" hangingPunct="1">
              <a:defRPr sz="65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21697950" y="38985825"/>
            <a:ext cx="7070725" cy="2973388"/>
          </a:xfrm>
          <a:prstGeom prst="rect">
            <a:avLst/>
          </a:prstGeom>
          <a:noFill/>
          <a:ln w="9525">
            <a:noFill/>
            <a:miter lim="800000"/>
            <a:headEnd/>
            <a:tailEnd/>
          </a:ln>
          <a:effectLst/>
        </p:spPr>
        <p:txBody>
          <a:bodyPr vert="horz" wrap="square" lIns="417460" tIns="208732" rIns="417460" bIns="208732" numCol="1" anchor="t" anchorCtr="0" compatLnSpc="1">
            <a:prstTxWarp prst="textNoShape">
              <a:avLst/>
            </a:prstTxWarp>
          </a:bodyPr>
          <a:lstStyle>
            <a:lvl1pPr algn="r" eaLnBrk="1" hangingPunct="1">
              <a:defRPr sz="6500"/>
            </a:lvl1pPr>
          </a:lstStyle>
          <a:p>
            <a:pPr>
              <a:defRPr/>
            </a:pPr>
            <a:fld id="{4CCE60F2-EA2A-4B17-97A7-28EBD6D62CFA}"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538" rtl="0" eaLnBrk="0" fontAlgn="base" hangingPunct="0">
        <a:spcBef>
          <a:spcPct val="0"/>
        </a:spcBef>
        <a:spcAft>
          <a:spcPct val="0"/>
        </a:spcAft>
        <a:defRPr sz="19900">
          <a:solidFill>
            <a:schemeClr val="tx2"/>
          </a:solidFill>
          <a:latin typeface="+mj-lt"/>
          <a:ea typeface="+mj-ea"/>
          <a:cs typeface="+mj-cs"/>
        </a:defRPr>
      </a:lvl1pPr>
      <a:lvl2pPr algn="ctr" defTabSz="4173538" rtl="0" eaLnBrk="0" fontAlgn="base" hangingPunct="0">
        <a:spcBef>
          <a:spcPct val="0"/>
        </a:spcBef>
        <a:spcAft>
          <a:spcPct val="0"/>
        </a:spcAft>
        <a:defRPr sz="19900">
          <a:solidFill>
            <a:schemeClr val="tx2"/>
          </a:solidFill>
          <a:latin typeface="Arial" charset="0"/>
        </a:defRPr>
      </a:lvl2pPr>
      <a:lvl3pPr algn="ctr" defTabSz="4173538" rtl="0" eaLnBrk="0" fontAlgn="base" hangingPunct="0">
        <a:spcBef>
          <a:spcPct val="0"/>
        </a:spcBef>
        <a:spcAft>
          <a:spcPct val="0"/>
        </a:spcAft>
        <a:defRPr sz="19900">
          <a:solidFill>
            <a:schemeClr val="tx2"/>
          </a:solidFill>
          <a:latin typeface="Arial" charset="0"/>
        </a:defRPr>
      </a:lvl3pPr>
      <a:lvl4pPr algn="ctr" defTabSz="4173538" rtl="0" eaLnBrk="0" fontAlgn="base" hangingPunct="0">
        <a:spcBef>
          <a:spcPct val="0"/>
        </a:spcBef>
        <a:spcAft>
          <a:spcPct val="0"/>
        </a:spcAft>
        <a:defRPr sz="19900">
          <a:solidFill>
            <a:schemeClr val="tx2"/>
          </a:solidFill>
          <a:latin typeface="Arial" charset="0"/>
        </a:defRPr>
      </a:lvl4pPr>
      <a:lvl5pPr algn="ctr" defTabSz="4173538" rtl="0" eaLnBrk="0" fontAlgn="base" hangingPunct="0">
        <a:spcBef>
          <a:spcPct val="0"/>
        </a:spcBef>
        <a:spcAft>
          <a:spcPct val="0"/>
        </a:spcAft>
        <a:defRPr sz="19900">
          <a:solidFill>
            <a:schemeClr val="tx2"/>
          </a:solidFill>
          <a:latin typeface="Arial" charset="0"/>
        </a:defRPr>
      </a:lvl5pPr>
      <a:lvl6pPr marL="457200" algn="ctr" defTabSz="4173538" rtl="0" fontAlgn="base">
        <a:spcBef>
          <a:spcPct val="0"/>
        </a:spcBef>
        <a:spcAft>
          <a:spcPct val="0"/>
        </a:spcAft>
        <a:defRPr sz="19900">
          <a:solidFill>
            <a:schemeClr val="tx2"/>
          </a:solidFill>
          <a:latin typeface="Arial" charset="0"/>
        </a:defRPr>
      </a:lvl6pPr>
      <a:lvl7pPr marL="914400" algn="ctr" defTabSz="4173538" rtl="0" fontAlgn="base">
        <a:spcBef>
          <a:spcPct val="0"/>
        </a:spcBef>
        <a:spcAft>
          <a:spcPct val="0"/>
        </a:spcAft>
        <a:defRPr sz="19900">
          <a:solidFill>
            <a:schemeClr val="tx2"/>
          </a:solidFill>
          <a:latin typeface="Arial" charset="0"/>
        </a:defRPr>
      </a:lvl7pPr>
      <a:lvl8pPr marL="1371600" algn="ctr" defTabSz="4173538" rtl="0" fontAlgn="base">
        <a:spcBef>
          <a:spcPct val="0"/>
        </a:spcBef>
        <a:spcAft>
          <a:spcPct val="0"/>
        </a:spcAft>
        <a:defRPr sz="19900">
          <a:solidFill>
            <a:schemeClr val="tx2"/>
          </a:solidFill>
          <a:latin typeface="Arial" charset="0"/>
        </a:defRPr>
      </a:lvl8pPr>
      <a:lvl9pPr marL="1828800" algn="ctr" defTabSz="4173538" rtl="0" fontAlgn="base">
        <a:spcBef>
          <a:spcPct val="0"/>
        </a:spcBef>
        <a:spcAft>
          <a:spcPct val="0"/>
        </a:spcAft>
        <a:defRPr sz="19900">
          <a:solidFill>
            <a:schemeClr val="tx2"/>
          </a:solidFill>
          <a:latin typeface="Arial" charset="0"/>
        </a:defRPr>
      </a:lvl9pPr>
    </p:titleStyle>
    <p:bodyStyle>
      <a:lvl1pPr marL="1563688" indent="-1563688" algn="l" defTabSz="4173538" rtl="0" eaLnBrk="0" fontAlgn="base" hangingPunct="0">
        <a:spcBef>
          <a:spcPct val="20000"/>
        </a:spcBef>
        <a:spcAft>
          <a:spcPct val="0"/>
        </a:spcAft>
        <a:buChar char="•"/>
        <a:defRPr sz="14400">
          <a:solidFill>
            <a:schemeClr val="tx1"/>
          </a:solidFill>
          <a:latin typeface="+mn-lt"/>
          <a:ea typeface="+mn-ea"/>
          <a:cs typeface="+mn-cs"/>
        </a:defRPr>
      </a:lvl1pPr>
      <a:lvl2pPr marL="3392488" indent="-1300163" algn="l" defTabSz="4173538" rtl="0" eaLnBrk="0" fontAlgn="base" hangingPunct="0">
        <a:spcBef>
          <a:spcPct val="20000"/>
        </a:spcBef>
        <a:spcAft>
          <a:spcPct val="0"/>
        </a:spcAft>
        <a:buChar char="–"/>
        <a:defRPr sz="12700">
          <a:solidFill>
            <a:schemeClr val="tx1"/>
          </a:solidFill>
          <a:latin typeface="+mn-lt"/>
        </a:defRPr>
      </a:lvl2pPr>
      <a:lvl3pPr marL="5219700" indent="-1046163" algn="l" defTabSz="4173538" rtl="0" eaLnBrk="0" fontAlgn="base" hangingPunct="0">
        <a:spcBef>
          <a:spcPct val="20000"/>
        </a:spcBef>
        <a:spcAft>
          <a:spcPct val="0"/>
        </a:spcAft>
        <a:buChar char="•"/>
        <a:defRPr sz="10800">
          <a:solidFill>
            <a:schemeClr val="tx1"/>
          </a:solidFill>
          <a:latin typeface="+mn-lt"/>
        </a:defRPr>
      </a:lvl3pPr>
      <a:lvl4pPr marL="7302500" indent="-1041400" algn="l" defTabSz="4173538" rtl="0" eaLnBrk="0" fontAlgn="base" hangingPunct="0">
        <a:spcBef>
          <a:spcPct val="20000"/>
        </a:spcBef>
        <a:spcAft>
          <a:spcPct val="0"/>
        </a:spcAft>
        <a:buChar char="–"/>
        <a:defRPr sz="9100">
          <a:solidFill>
            <a:schemeClr val="tx1"/>
          </a:solidFill>
          <a:latin typeface="+mn-lt"/>
        </a:defRPr>
      </a:lvl4pPr>
      <a:lvl5pPr marL="9390063" indent="-1041400" algn="l" defTabSz="4173538" rtl="0" eaLnBrk="0" fontAlgn="base" hangingPunct="0">
        <a:spcBef>
          <a:spcPct val="20000"/>
        </a:spcBef>
        <a:spcAft>
          <a:spcPct val="0"/>
        </a:spcAft>
        <a:buChar char="»"/>
        <a:defRPr sz="9100">
          <a:solidFill>
            <a:schemeClr val="tx1"/>
          </a:solidFill>
          <a:latin typeface="+mn-lt"/>
        </a:defRPr>
      </a:lvl5pPr>
      <a:lvl6pPr marL="9847263" indent="-1041400" algn="l" defTabSz="4173538" rtl="0" fontAlgn="base">
        <a:spcBef>
          <a:spcPct val="20000"/>
        </a:spcBef>
        <a:spcAft>
          <a:spcPct val="0"/>
        </a:spcAft>
        <a:buChar char="»"/>
        <a:defRPr sz="9100">
          <a:solidFill>
            <a:schemeClr val="tx1"/>
          </a:solidFill>
          <a:latin typeface="+mn-lt"/>
        </a:defRPr>
      </a:lvl6pPr>
      <a:lvl7pPr marL="10304463" indent="-1041400" algn="l" defTabSz="4173538" rtl="0" fontAlgn="base">
        <a:spcBef>
          <a:spcPct val="20000"/>
        </a:spcBef>
        <a:spcAft>
          <a:spcPct val="0"/>
        </a:spcAft>
        <a:buChar char="»"/>
        <a:defRPr sz="9100">
          <a:solidFill>
            <a:schemeClr val="tx1"/>
          </a:solidFill>
          <a:latin typeface="+mn-lt"/>
        </a:defRPr>
      </a:lvl7pPr>
      <a:lvl8pPr marL="10761663" indent="-1041400" algn="l" defTabSz="4173538" rtl="0" fontAlgn="base">
        <a:spcBef>
          <a:spcPct val="20000"/>
        </a:spcBef>
        <a:spcAft>
          <a:spcPct val="0"/>
        </a:spcAft>
        <a:buChar char="»"/>
        <a:defRPr sz="9100">
          <a:solidFill>
            <a:schemeClr val="tx1"/>
          </a:solidFill>
          <a:latin typeface="+mn-lt"/>
        </a:defRPr>
      </a:lvl8pPr>
      <a:lvl9pPr marL="11218863" indent="-1041400" algn="l" defTabSz="417353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p:cNvPicPr>
            <a:picLocks noChangeAspect="1"/>
          </p:cNvPicPr>
          <p:nvPr/>
        </p:nvPicPr>
        <p:blipFill>
          <a:blip r:embed="rId4">
            <a:extLst>
              <a:ext uri="{28A0092B-C50C-407E-A947-70E740481C1C}">
                <a14:useLocalDpi xmlns:a14="http://schemas.microsoft.com/office/drawing/2010/main" val="0"/>
              </a:ext>
            </a:extLst>
          </a:blip>
          <a:srcRect l="3886" r="4987"/>
          <a:stretch>
            <a:fillRect/>
          </a:stretch>
        </p:blipFill>
        <p:spPr bwMode="auto">
          <a:xfrm>
            <a:off x="11113" y="2898775"/>
            <a:ext cx="30322837" cy="3485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679"/>
          <p:cNvSpPr>
            <a:spLocks noChangeArrowheads="1"/>
          </p:cNvSpPr>
          <p:nvPr/>
        </p:nvSpPr>
        <p:spPr bwMode="auto">
          <a:xfrm>
            <a:off x="0" y="4483100"/>
            <a:ext cx="30279975" cy="120491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en-US" altLang="en-US"/>
          </a:p>
        </p:txBody>
      </p:sp>
      <p:sp>
        <p:nvSpPr>
          <p:cNvPr id="2052" name="Rectangle 20"/>
          <p:cNvSpPr>
            <a:spLocks noChangeArrowheads="1"/>
          </p:cNvSpPr>
          <p:nvPr/>
        </p:nvSpPr>
        <p:spPr bwMode="auto">
          <a:xfrm>
            <a:off x="0" y="935038"/>
            <a:ext cx="30279975" cy="3598862"/>
          </a:xfrm>
          <a:prstGeom prst="rect">
            <a:avLst/>
          </a:prstGeom>
          <a:solidFill>
            <a:srgbClr val="00B05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dirty="0"/>
          </a:p>
        </p:txBody>
      </p:sp>
      <p:sp>
        <p:nvSpPr>
          <p:cNvPr id="2053" name="Text Box 17"/>
          <p:cNvSpPr txBox="1">
            <a:spLocks noChangeArrowheads="1"/>
          </p:cNvSpPr>
          <p:nvPr/>
        </p:nvSpPr>
        <p:spPr bwMode="auto">
          <a:xfrm>
            <a:off x="19050" y="1354138"/>
            <a:ext cx="302799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6" rIns="91406" bIns="45706">
            <a:spAutoFit/>
          </a:bodyPr>
          <a:lstStyle>
            <a:lvl1pPr defTabSz="4173538">
              <a:spcBef>
                <a:spcPct val="20000"/>
              </a:spcBef>
              <a:buChar char="•"/>
              <a:defRPr sz="14400">
                <a:solidFill>
                  <a:schemeClr val="tx1"/>
                </a:solidFill>
                <a:latin typeface="Arial" panose="020B0604020202020204" pitchFamily="34" charset="0"/>
              </a:defRPr>
            </a:lvl1pPr>
            <a:lvl2pPr marL="742950" indent="-285750" defTabSz="4173538">
              <a:spcBef>
                <a:spcPct val="20000"/>
              </a:spcBef>
              <a:buChar char="–"/>
              <a:defRPr sz="12700">
                <a:solidFill>
                  <a:schemeClr val="tx1"/>
                </a:solidFill>
                <a:latin typeface="Arial" panose="020B0604020202020204" pitchFamily="34" charset="0"/>
              </a:defRPr>
            </a:lvl2pPr>
            <a:lvl3pPr marL="1143000" indent="-228600" defTabSz="4173538">
              <a:spcBef>
                <a:spcPct val="20000"/>
              </a:spcBef>
              <a:buChar char="•"/>
              <a:defRPr sz="10800">
                <a:solidFill>
                  <a:schemeClr val="tx1"/>
                </a:solidFill>
                <a:latin typeface="Arial" panose="020B0604020202020204" pitchFamily="34" charset="0"/>
              </a:defRPr>
            </a:lvl3pPr>
            <a:lvl4pPr marL="1600200" indent="-228600" defTabSz="4173538">
              <a:spcBef>
                <a:spcPct val="20000"/>
              </a:spcBef>
              <a:buChar char="–"/>
              <a:defRPr sz="9100">
                <a:solidFill>
                  <a:schemeClr val="tx1"/>
                </a:solidFill>
                <a:latin typeface="Arial" panose="020B0604020202020204" pitchFamily="34" charset="0"/>
              </a:defRPr>
            </a:lvl4pPr>
            <a:lvl5pPr marL="2057400" indent="-228600" defTabSz="4173538">
              <a:spcBef>
                <a:spcPct val="20000"/>
              </a:spcBef>
              <a:buChar char="»"/>
              <a:defRPr sz="9100">
                <a:solidFill>
                  <a:schemeClr val="tx1"/>
                </a:solidFill>
                <a:latin typeface="Arial" panose="020B0604020202020204" pitchFamily="34" charset="0"/>
              </a:defRPr>
            </a:lvl5pPr>
            <a:lvl6pPr marL="25146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a:spcBef>
                <a:spcPct val="0"/>
              </a:spcBef>
              <a:buFontTx/>
              <a:buNone/>
            </a:pPr>
            <a:r>
              <a:rPr lang="en-NZ" altLang="en-US" sz="9600" dirty="0"/>
              <a:t>A Model of Endogenous Insulin Secretion During Exercise</a:t>
            </a:r>
            <a:endParaRPr lang="en-NZ" altLang="en-US" sz="8000" dirty="0"/>
          </a:p>
        </p:txBody>
      </p:sp>
      <p:sp>
        <p:nvSpPr>
          <p:cNvPr id="8" name="Rectangle 7"/>
          <p:cNvSpPr/>
          <p:nvPr/>
        </p:nvSpPr>
        <p:spPr bwMode="auto">
          <a:xfrm>
            <a:off x="14982749" y="10451488"/>
            <a:ext cx="14774862" cy="25956285"/>
          </a:xfrm>
          <a:prstGeom prst="rect">
            <a:avLst/>
          </a:prstGeom>
          <a:solidFill>
            <a:srgbClr val="D1D1F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defTabSz="4173538" eaLnBrk="1" hangingPunct="1">
              <a:defRPr/>
            </a:pPr>
            <a:r>
              <a:rPr lang="en-NZ" sz="3600" b="1" u="sng" dirty="0">
                <a:latin typeface="Calibri" panose="020F0502020204030204" pitchFamily="34" charset="0"/>
                <a:ea typeface="Gulim" panose="020B0600000101010101" pitchFamily="34" charset="-127"/>
              </a:rPr>
              <a:t>RESULTS</a:t>
            </a:r>
          </a:p>
        </p:txBody>
      </p:sp>
      <p:sp>
        <p:nvSpPr>
          <p:cNvPr id="12" name="Rectangle 11"/>
          <p:cNvSpPr/>
          <p:nvPr/>
        </p:nvSpPr>
        <p:spPr bwMode="auto">
          <a:xfrm>
            <a:off x="522363" y="6372225"/>
            <a:ext cx="29247148" cy="3701099"/>
          </a:xfrm>
          <a:prstGeom prst="rect">
            <a:avLst/>
          </a:prstGeom>
          <a:solidFill>
            <a:srgbClr val="D1D1F0">
              <a:alpha val="40000"/>
            </a:srgbClr>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lstStyle/>
          <a:p>
            <a:pPr defTabSz="4173538" eaLnBrk="1" hangingPunct="1"/>
            <a:endParaRPr lang="en-NZ">
              <a:latin typeface="Arial" charset="0"/>
            </a:endParaRPr>
          </a:p>
        </p:txBody>
      </p:sp>
      <p:sp>
        <p:nvSpPr>
          <p:cNvPr id="11" name="Rectangle 10"/>
          <p:cNvSpPr/>
          <p:nvPr/>
        </p:nvSpPr>
        <p:spPr bwMode="auto">
          <a:xfrm>
            <a:off x="522363" y="10451488"/>
            <a:ext cx="13754100" cy="25940409"/>
          </a:xfrm>
          <a:prstGeom prst="rect">
            <a:avLst/>
          </a:prstGeom>
          <a:solidFill>
            <a:srgbClr val="D1D1F0">
              <a:alpha val="40000"/>
            </a:srgbClr>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lstStyle/>
          <a:p>
            <a:pPr algn="ctr" defTabSz="4173538" eaLnBrk="1" hangingPunct="1">
              <a:spcAft>
                <a:spcPts val="1800"/>
              </a:spcAft>
            </a:pPr>
            <a:r>
              <a:rPr lang="en-NZ" sz="3600" b="1" u="sng" dirty="0">
                <a:latin typeface="Calibri" panose="020F0502020204030204" pitchFamily="34" charset="0"/>
                <a:ea typeface="Gulim" panose="020B0600000101010101" pitchFamily="34" charset="-127"/>
              </a:rPr>
              <a:t>METHODS</a:t>
            </a:r>
          </a:p>
        </p:txBody>
      </p:sp>
      <p:sp>
        <p:nvSpPr>
          <p:cNvPr id="15" name="Rectangle 14"/>
          <p:cNvSpPr/>
          <p:nvPr/>
        </p:nvSpPr>
        <p:spPr bwMode="auto">
          <a:xfrm>
            <a:off x="522363" y="36912597"/>
            <a:ext cx="29247149" cy="2644728"/>
          </a:xfrm>
          <a:prstGeom prst="rect">
            <a:avLst/>
          </a:prstGeom>
          <a:solidFill>
            <a:srgbClr val="D1D1F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4173538" eaLnBrk="1" hangingPunct="1">
              <a:defRPr/>
            </a:pPr>
            <a:endParaRPr lang="en-NZ" dirty="0">
              <a:latin typeface="Arial" charset="0"/>
            </a:endParaRPr>
          </a:p>
        </p:txBody>
      </p:sp>
      <p:sp>
        <p:nvSpPr>
          <p:cNvPr id="2059" name="Text Box 933"/>
          <p:cNvSpPr txBox="1">
            <a:spLocks noChangeArrowheads="1"/>
          </p:cNvSpPr>
          <p:nvPr/>
        </p:nvSpPr>
        <p:spPr bwMode="auto">
          <a:xfrm>
            <a:off x="576338" y="6426200"/>
            <a:ext cx="28785755" cy="364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6" rIns="91406" bIns="45706">
            <a:spAutoFit/>
          </a:bodyPr>
          <a:lstStyle>
            <a:lvl1pPr defTabSz="4173538">
              <a:spcBef>
                <a:spcPct val="20000"/>
              </a:spcBef>
              <a:buChar char="•"/>
              <a:defRPr sz="14400">
                <a:solidFill>
                  <a:schemeClr val="tx1"/>
                </a:solidFill>
                <a:latin typeface="Arial" panose="020B0604020202020204" pitchFamily="34" charset="0"/>
              </a:defRPr>
            </a:lvl1pPr>
            <a:lvl2pPr marL="742950" indent="-285750" defTabSz="4173538">
              <a:spcBef>
                <a:spcPct val="20000"/>
              </a:spcBef>
              <a:buChar char="–"/>
              <a:defRPr sz="12700">
                <a:solidFill>
                  <a:schemeClr val="tx1"/>
                </a:solidFill>
                <a:latin typeface="Arial" panose="020B0604020202020204" pitchFamily="34" charset="0"/>
              </a:defRPr>
            </a:lvl2pPr>
            <a:lvl3pPr marL="1143000" indent="-228600" defTabSz="4173538">
              <a:spcBef>
                <a:spcPct val="20000"/>
              </a:spcBef>
              <a:buChar char="•"/>
              <a:defRPr sz="10800">
                <a:solidFill>
                  <a:schemeClr val="tx1"/>
                </a:solidFill>
                <a:latin typeface="Arial" panose="020B0604020202020204" pitchFamily="34" charset="0"/>
              </a:defRPr>
            </a:lvl3pPr>
            <a:lvl4pPr marL="1600200" indent="-228600" defTabSz="4173538">
              <a:spcBef>
                <a:spcPct val="20000"/>
              </a:spcBef>
              <a:buChar char="–"/>
              <a:defRPr sz="9100">
                <a:solidFill>
                  <a:schemeClr val="tx1"/>
                </a:solidFill>
                <a:latin typeface="Arial" panose="020B0604020202020204" pitchFamily="34" charset="0"/>
              </a:defRPr>
            </a:lvl4pPr>
            <a:lvl5pPr marL="2057400" indent="-228600" defTabSz="4173538">
              <a:spcBef>
                <a:spcPct val="20000"/>
              </a:spcBef>
              <a:buChar char="»"/>
              <a:defRPr sz="9100">
                <a:solidFill>
                  <a:schemeClr val="tx1"/>
                </a:solidFill>
                <a:latin typeface="Arial" panose="020B0604020202020204" pitchFamily="34" charset="0"/>
              </a:defRPr>
            </a:lvl5pPr>
            <a:lvl6pPr marL="25146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eaLnBrk="1" hangingPunct="1">
              <a:spcBef>
                <a:spcPct val="0"/>
              </a:spcBef>
              <a:spcAft>
                <a:spcPts val="1800"/>
              </a:spcAft>
              <a:buFontTx/>
              <a:buNone/>
            </a:pPr>
            <a:r>
              <a:rPr lang="en-GB" altLang="ko-KR" sz="3600" b="1" u="sng" dirty="0" smtClean="0">
                <a:latin typeface="Calibri" panose="020F0502020204030204" pitchFamily="34" charset="0"/>
                <a:ea typeface="Gulim" panose="020B0600000101010101" pitchFamily="34" charset="-127"/>
              </a:rPr>
              <a:t>INTRODUCTION</a:t>
            </a:r>
          </a:p>
          <a:p>
            <a:pPr algn="just" eaLnBrk="1" hangingPunct="1">
              <a:spcBef>
                <a:spcPct val="0"/>
              </a:spcBef>
              <a:spcAft>
                <a:spcPts val="1800"/>
              </a:spcAft>
              <a:buFontTx/>
              <a:buNone/>
            </a:pPr>
            <a:r>
              <a:rPr lang="en-NZ" altLang="en-US" sz="3600" dirty="0" smtClean="0">
                <a:latin typeface="Calibri" panose="020F0502020204030204" pitchFamily="34" charset="0"/>
              </a:rPr>
              <a:t>Modelling endogenous insulin secretion (</a:t>
            </a:r>
            <a:r>
              <a:rPr lang="en-NZ" altLang="en-US" sz="3600" dirty="0" err="1" smtClean="0">
                <a:latin typeface="Calibri" panose="020F0502020204030204" pitchFamily="34" charset="0"/>
              </a:rPr>
              <a:t>Uen</a:t>
            </a:r>
            <a:r>
              <a:rPr lang="en-NZ" altLang="en-US" sz="3600" dirty="0" smtClean="0">
                <a:latin typeface="Calibri" panose="020F0502020204030204" pitchFamily="34" charset="0"/>
              </a:rPr>
              <a:t>) can play a significant role in model-based glycaemic management. The accuracy of modelled endogenous insulin secretion can significantly impact other model-identified parameters, like insulin sensitivity (SI) and thus dosing. However, many models of endogenous secretion are based exclusively on sedentary individuals (healthy and diabetic), and are not appropriate during and immediately after exercise, due to the impact on secretion of post-exercise hyperglycaemia and increase of counter-regulatory hormones. This study develops an endogenous insulin secretion model for healthy individuals during exercise</a:t>
            </a:r>
            <a:endParaRPr lang="en-GB" altLang="ko-KR" sz="3600" b="1" dirty="0">
              <a:latin typeface="Calibri" panose="020F0502020204030204" pitchFamily="34" charset="0"/>
              <a:ea typeface="Gulim" panose="020B0600000101010101" pitchFamily="34" charset="-127"/>
            </a:endParaRPr>
          </a:p>
        </p:txBody>
      </p:sp>
      <p:sp>
        <p:nvSpPr>
          <p:cNvPr id="2061" name="Rectangle 5679"/>
          <p:cNvSpPr>
            <a:spLocks noChangeArrowheads="1"/>
          </p:cNvSpPr>
          <p:nvPr/>
        </p:nvSpPr>
        <p:spPr bwMode="auto">
          <a:xfrm>
            <a:off x="-53975" y="4483100"/>
            <a:ext cx="30359373" cy="1214438"/>
          </a:xfrm>
          <a:prstGeom prst="rect">
            <a:avLst/>
          </a:prstGeom>
          <a:solidFill>
            <a:srgbClr val="CC00CC">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2062" name="Text Box 933"/>
          <p:cNvSpPr txBox="1">
            <a:spLocks noChangeArrowheads="1"/>
          </p:cNvSpPr>
          <p:nvPr/>
        </p:nvSpPr>
        <p:spPr bwMode="auto">
          <a:xfrm>
            <a:off x="522364" y="36974855"/>
            <a:ext cx="29138486" cy="230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6" rIns="91406" bIns="45706">
            <a:spAutoFit/>
          </a:bodyPr>
          <a:lstStyle>
            <a:lvl1pPr defTabSz="4173538">
              <a:spcBef>
                <a:spcPct val="20000"/>
              </a:spcBef>
              <a:buChar char="•"/>
              <a:defRPr sz="14400">
                <a:solidFill>
                  <a:schemeClr val="tx1"/>
                </a:solidFill>
                <a:latin typeface="Arial" panose="020B0604020202020204" pitchFamily="34" charset="0"/>
              </a:defRPr>
            </a:lvl1pPr>
            <a:lvl2pPr marL="742950" indent="-285750" defTabSz="4173538">
              <a:spcBef>
                <a:spcPct val="20000"/>
              </a:spcBef>
              <a:buChar char="–"/>
              <a:defRPr sz="12700">
                <a:solidFill>
                  <a:schemeClr val="tx1"/>
                </a:solidFill>
                <a:latin typeface="Arial" panose="020B0604020202020204" pitchFamily="34" charset="0"/>
              </a:defRPr>
            </a:lvl2pPr>
            <a:lvl3pPr marL="1143000" indent="-228600" defTabSz="4173538">
              <a:spcBef>
                <a:spcPct val="20000"/>
              </a:spcBef>
              <a:buChar char="•"/>
              <a:defRPr sz="10800">
                <a:solidFill>
                  <a:schemeClr val="tx1"/>
                </a:solidFill>
                <a:latin typeface="Arial" panose="020B0604020202020204" pitchFamily="34" charset="0"/>
              </a:defRPr>
            </a:lvl3pPr>
            <a:lvl4pPr marL="1600200" indent="-228600" defTabSz="4173538">
              <a:spcBef>
                <a:spcPct val="20000"/>
              </a:spcBef>
              <a:buChar char="–"/>
              <a:defRPr sz="9100">
                <a:solidFill>
                  <a:schemeClr val="tx1"/>
                </a:solidFill>
                <a:latin typeface="Arial" panose="020B0604020202020204" pitchFamily="34" charset="0"/>
              </a:defRPr>
            </a:lvl4pPr>
            <a:lvl5pPr marL="2057400" indent="-228600" defTabSz="4173538">
              <a:spcBef>
                <a:spcPct val="20000"/>
              </a:spcBef>
              <a:buChar char="»"/>
              <a:defRPr sz="9100">
                <a:solidFill>
                  <a:schemeClr val="tx1"/>
                </a:solidFill>
                <a:latin typeface="Arial" panose="020B0604020202020204" pitchFamily="34" charset="0"/>
              </a:defRPr>
            </a:lvl5pPr>
            <a:lvl6pPr marL="25146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eaLnBrk="1" hangingPunct="1">
              <a:spcBef>
                <a:spcPct val="0"/>
              </a:spcBef>
              <a:buFontTx/>
              <a:buNone/>
            </a:pPr>
            <a:r>
              <a:rPr lang="en-GB" altLang="ko-KR" sz="3600" b="1" u="sng" dirty="0" smtClean="0">
                <a:latin typeface="Calibri" panose="020F0502020204030204" pitchFamily="34" charset="0"/>
                <a:ea typeface="Gulim" panose="020B0600000101010101" pitchFamily="34" charset="-127"/>
              </a:rPr>
              <a:t>CONCLUSION</a:t>
            </a:r>
          </a:p>
          <a:p>
            <a:pPr algn="just" eaLnBrk="1" hangingPunct="1">
              <a:spcBef>
                <a:spcPct val="0"/>
              </a:spcBef>
              <a:buFontTx/>
              <a:buNone/>
            </a:pPr>
            <a:r>
              <a:rPr lang="en-NZ" altLang="ko-KR" sz="3600" dirty="0" smtClean="0">
                <a:latin typeface="Calibri" panose="020F0502020204030204" pitchFamily="34" charset="0"/>
                <a:ea typeface="Calibri" panose="020F0502020204030204" pitchFamily="34" charset="0"/>
                <a:cs typeface="Times New Roman" panose="02020603050405020304" pitchFamily="18" charset="0"/>
              </a:rPr>
              <a:t>The </a:t>
            </a:r>
            <a:r>
              <a:rPr lang="en-NZ" altLang="ko-KR" sz="3600" dirty="0">
                <a:latin typeface="Calibri" panose="020F0502020204030204" pitchFamily="34" charset="0"/>
                <a:ea typeface="Calibri" panose="020F0502020204030204" pitchFamily="34" charset="0"/>
                <a:cs typeface="Times New Roman" panose="02020603050405020304" pitchFamily="18" charset="0"/>
              </a:rPr>
              <a:t>proposed model of endogenous insulin secretion, based on physiological measurements, provides a simple estimate of insulin secretion with comparable physiological parameters to existing literature. </a:t>
            </a:r>
            <a:r>
              <a:rPr lang="en-NZ" altLang="ko-KR" sz="3600" dirty="0">
                <a:latin typeface="Calibri" panose="020F0502020204030204" pitchFamily="34" charset="0"/>
                <a:ea typeface="Calibri" panose="020F0502020204030204" pitchFamily="34" charset="0"/>
                <a:cs typeface="Times New Roman" panose="02020603050405020304" pitchFamily="18" charset="0"/>
              </a:rPr>
              <a:t>Overall, the endogenous insulin secretion model provides a valuable addition to glucose-insulin modelling, specifically for healthy individuals during exercise.</a:t>
            </a:r>
            <a:r>
              <a:rPr lang="en-US" altLang="ko-KR" sz="3600" dirty="0">
                <a:latin typeface="Calibri" panose="020F0502020204030204" pitchFamily="34" charset="0"/>
                <a:ea typeface="Calibri" panose="020F0502020204030204" pitchFamily="34" charset="0"/>
                <a:cs typeface="Times New Roman" panose="02020603050405020304" pitchFamily="18" charset="0"/>
              </a:rPr>
              <a:t> </a:t>
            </a:r>
            <a:endParaRPr lang="en-NZ" altLang="ko-KR"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63" name="Text Box 3715"/>
          <p:cNvSpPr txBox="1">
            <a:spLocks noChangeArrowheads="1"/>
          </p:cNvSpPr>
          <p:nvPr/>
        </p:nvSpPr>
        <p:spPr bwMode="auto">
          <a:xfrm>
            <a:off x="593725" y="4787900"/>
            <a:ext cx="29067125" cy="7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6" rIns="91406" bIns="45706">
            <a:spAutoFit/>
          </a:bodyPr>
          <a:lstStyle>
            <a:lvl1pPr defTabSz="4173538">
              <a:spcBef>
                <a:spcPct val="20000"/>
              </a:spcBef>
              <a:buChar char="•"/>
              <a:defRPr sz="14400">
                <a:solidFill>
                  <a:schemeClr val="tx1"/>
                </a:solidFill>
                <a:latin typeface="Arial" panose="020B0604020202020204" pitchFamily="34" charset="0"/>
              </a:defRPr>
            </a:lvl1pPr>
            <a:lvl2pPr marL="742950" indent="-285750" defTabSz="4173538">
              <a:spcBef>
                <a:spcPct val="20000"/>
              </a:spcBef>
              <a:buChar char="–"/>
              <a:defRPr sz="12700">
                <a:solidFill>
                  <a:schemeClr val="tx1"/>
                </a:solidFill>
                <a:latin typeface="Arial" panose="020B0604020202020204" pitchFamily="34" charset="0"/>
              </a:defRPr>
            </a:lvl2pPr>
            <a:lvl3pPr marL="1143000" indent="-228600" defTabSz="4173538">
              <a:spcBef>
                <a:spcPct val="20000"/>
              </a:spcBef>
              <a:buChar char="•"/>
              <a:defRPr sz="10800">
                <a:solidFill>
                  <a:schemeClr val="tx1"/>
                </a:solidFill>
                <a:latin typeface="Arial" panose="020B0604020202020204" pitchFamily="34" charset="0"/>
              </a:defRPr>
            </a:lvl3pPr>
            <a:lvl4pPr marL="1600200" indent="-228600" defTabSz="4173538">
              <a:spcBef>
                <a:spcPct val="20000"/>
              </a:spcBef>
              <a:buChar char="–"/>
              <a:defRPr sz="9100">
                <a:solidFill>
                  <a:schemeClr val="tx1"/>
                </a:solidFill>
                <a:latin typeface="Arial" panose="020B0604020202020204" pitchFamily="34" charset="0"/>
              </a:defRPr>
            </a:lvl4pPr>
            <a:lvl5pPr marL="2057400" indent="-228600" defTabSz="4173538">
              <a:spcBef>
                <a:spcPct val="20000"/>
              </a:spcBef>
              <a:buChar char="»"/>
              <a:defRPr sz="9100">
                <a:solidFill>
                  <a:schemeClr val="tx1"/>
                </a:solidFill>
                <a:latin typeface="Arial" panose="020B0604020202020204" pitchFamily="34" charset="0"/>
              </a:defRPr>
            </a:lvl5pPr>
            <a:lvl6pPr marL="25146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eaLnBrk="1" hangingPunct="1">
              <a:spcBef>
                <a:spcPct val="0"/>
              </a:spcBef>
              <a:buFontTx/>
              <a:buNone/>
            </a:pPr>
            <a:r>
              <a:rPr lang="en-US" altLang="en-US" sz="4200" b="1" dirty="0"/>
              <a:t>Felicity Thomas, Chris G Pretty, Kent Stewart, Geoffrey M Shaw, Thomas </a:t>
            </a:r>
            <a:r>
              <a:rPr lang="en-US" altLang="en-US" sz="4200" b="1" dirty="0" err="1"/>
              <a:t>Desaive</a:t>
            </a:r>
            <a:r>
              <a:rPr lang="en-US" altLang="en-US" sz="4200" b="1" dirty="0"/>
              <a:t>, J Geoffrey Chase</a:t>
            </a:r>
          </a:p>
        </p:txBody>
      </p:sp>
      <p:sp>
        <p:nvSpPr>
          <p:cNvPr id="2064" name="Rectangle 2382"/>
          <p:cNvSpPr>
            <a:spLocks noChangeArrowheads="1"/>
          </p:cNvSpPr>
          <p:nvPr/>
        </p:nvSpPr>
        <p:spPr bwMode="auto">
          <a:xfrm>
            <a:off x="0" y="40127238"/>
            <a:ext cx="30279975" cy="2681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6" tIns="45706" rIns="91406" bIns="45706" anchor="ctr"/>
          <a:lstStyle>
            <a:lvl1pPr defTabSz="4173538">
              <a:spcBef>
                <a:spcPct val="20000"/>
              </a:spcBef>
              <a:buChar char="•"/>
              <a:defRPr sz="14400">
                <a:solidFill>
                  <a:schemeClr val="tx1"/>
                </a:solidFill>
                <a:latin typeface="Arial" panose="020B0604020202020204" pitchFamily="34" charset="0"/>
              </a:defRPr>
            </a:lvl1pPr>
            <a:lvl2pPr marL="742950" indent="-285750" defTabSz="4173538">
              <a:spcBef>
                <a:spcPct val="20000"/>
              </a:spcBef>
              <a:buChar char="–"/>
              <a:defRPr sz="12700">
                <a:solidFill>
                  <a:schemeClr val="tx1"/>
                </a:solidFill>
                <a:latin typeface="Arial" panose="020B0604020202020204" pitchFamily="34" charset="0"/>
              </a:defRPr>
            </a:lvl2pPr>
            <a:lvl3pPr marL="1143000" indent="-228600" defTabSz="4173538">
              <a:spcBef>
                <a:spcPct val="20000"/>
              </a:spcBef>
              <a:buChar char="•"/>
              <a:defRPr sz="10800">
                <a:solidFill>
                  <a:schemeClr val="tx1"/>
                </a:solidFill>
                <a:latin typeface="Arial" panose="020B0604020202020204" pitchFamily="34" charset="0"/>
              </a:defRPr>
            </a:lvl3pPr>
            <a:lvl4pPr marL="1600200" indent="-228600" defTabSz="4173538">
              <a:spcBef>
                <a:spcPct val="20000"/>
              </a:spcBef>
              <a:buChar char="–"/>
              <a:defRPr sz="9100">
                <a:solidFill>
                  <a:schemeClr val="tx1"/>
                </a:solidFill>
                <a:latin typeface="Arial" panose="020B0604020202020204" pitchFamily="34" charset="0"/>
              </a:defRPr>
            </a:lvl4pPr>
            <a:lvl5pPr marL="2057400" indent="-228600" defTabSz="4173538">
              <a:spcBef>
                <a:spcPct val="20000"/>
              </a:spcBef>
              <a:buChar char="»"/>
              <a:defRPr sz="9100">
                <a:solidFill>
                  <a:schemeClr val="tx1"/>
                </a:solidFill>
                <a:latin typeface="Arial" panose="020B0604020202020204" pitchFamily="34" charset="0"/>
              </a:defRPr>
            </a:lvl5pPr>
            <a:lvl6pPr marL="25146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3538"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eaLnBrk="1" hangingPunct="1">
              <a:spcBef>
                <a:spcPct val="0"/>
              </a:spcBef>
              <a:buFontTx/>
              <a:buNone/>
            </a:pPr>
            <a:endParaRPr lang="en-GB" altLang="en-US" sz="8200"/>
          </a:p>
        </p:txBody>
      </p:sp>
      <p:pic>
        <p:nvPicPr>
          <p:cNvPr id="2065" name="Picture 2383" descr="uc_logo_positive_brand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5863" y="39952613"/>
            <a:ext cx="316865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BME Logo"/>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866688" y="40414575"/>
            <a:ext cx="58324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67" name="Object 947"/>
          <p:cNvGraphicFramePr>
            <a:graphicFrameLocks noChangeAspect="1"/>
          </p:cNvGraphicFramePr>
          <p:nvPr>
            <p:extLst>
              <p:ext uri="{D42A27DB-BD31-4B8C-83A1-F6EECF244321}">
                <p14:modId xmlns:p14="http://schemas.microsoft.com/office/powerpoint/2010/main" val="1382270815"/>
              </p:ext>
            </p:extLst>
          </p:nvPr>
        </p:nvGraphicFramePr>
        <p:xfrm>
          <a:off x="952500" y="40632063"/>
          <a:ext cx="3671888" cy="1655762"/>
        </p:xfrm>
        <a:graphic>
          <a:graphicData uri="http://schemas.openxmlformats.org/presentationml/2006/ole">
            <mc:AlternateContent xmlns:mc="http://schemas.openxmlformats.org/markup-compatibility/2006">
              <mc:Choice xmlns:v="urn:schemas-microsoft-com:vml" Requires="v">
                <p:oleObj spid="_x0000_s2217" name="CorelPhotoPaint.Image.11" r:id="rId7" imgW="19568254" imgH="8825397" progId="CorelPhotoPaint.Image.11">
                  <p:embed/>
                </p:oleObj>
              </mc:Choice>
              <mc:Fallback>
                <p:oleObj name="CorelPhotoPaint.Image.11" r:id="rId7" imgW="19568254" imgH="8825397" progId="CorelPhotoPaint.Image.11">
                  <p:embed/>
                  <p:pic>
                    <p:nvPicPr>
                      <p:cNvPr id="0" name="Object 94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0" y="40632063"/>
                        <a:ext cx="367188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384"/>
          <p:cNvSpPr>
            <a:spLocks noChangeArrowheads="1"/>
          </p:cNvSpPr>
          <p:nvPr/>
        </p:nvSpPr>
        <p:spPr bwMode="auto">
          <a:xfrm>
            <a:off x="0" y="39771638"/>
            <a:ext cx="30279975" cy="355600"/>
          </a:xfrm>
          <a:prstGeom prst="rect">
            <a:avLst/>
          </a:prstGeom>
          <a:gradFill rotWithShape="1">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eaLnBrk="1" hangingPunct="1">
              <a:defRPr/>
            </a:pPr>
            <a:endParaRPr lang="en-NZ">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4759985"/>
              </p:ext>
            </p:extLst>
          </p:nvPr>
        </p:nvGraphicFramePr>
        <p:xfrm>
          <a:off x="15378265" y="14938014"/>
          <a:ext cx="13983828" cy="6160218"/>
        </p:xfrm>
        <a:graphic>
          <a:graphicData uri="http://schemas.openxmlformats.org/drawingml/2006/table">
            <a:tbl>
              <a:tblPr firstRow="1" firstCol="1" bandRow="1">
                <a:tableStyleId>{5940675A-B579-460E-94D1-54222C63F5DA}</a:tableStyleId>
              </a:tblPr>
              <a:tblGrid>
                <a:gridCol w="1610505">
                  <a:extLst>
                    <a:ext uri="{9D8B030D-6E8A-4147-A177-3AD203B41FA5}">
                      <a16:colId xmlns:a16="http://schemas.microsoft.com/office/drawing/2014/main" xmlns="" val="4018137506"/>
                    </a:ext>
                  </a:extLst>
                </a:gridCol>
                <a:gridCol w="1226241">
                  <a:extLst>
                    <a:ext uri="{9D8B030D-6E8A-4147-A177-3AD203B41FA5}">
                      <a16:colId xmlns:a16="http://schemas.microsoft.com/office/drawing/2014/main" xmlns="" val="950469563"/>
                    </a:ext>
                  </a:extLst>
                </a:gridCol>
                <a:gridCol w="1624506">
                  <a:extLst>
                    <a:ext uri="{9D8B030D-6E8A-4147-A177-3AD203B41FA5}">
                      <a16:colId xmlns:a16="http://schemas.microsoft.com/office/drawing/2014/main" xmlns="" val="3652403422"/>
                    </a:ext>
                  </a:extLst>
                </a:gridCol>
                <a:gridCol w="2861934">
                  <a:extLst>
                    <a:ext uri="{9D8B030D-6E8A-4147-A177-3AD203B41FA5}">
                      <a16:colId xmlns:a16="http://schemas.microsoft.com/office/drawing/2014/main" xmlns="" val="291711099"/>
                    </a:ext>
                  </a:extLst>
                </a:gridCol>
                <a:gridCol w="2629022">
                  <a:extLst>
                    <a:ext uri="{9D8B030D-6E8A-4147-A177-3AD203B41FA5}">
                      <a16:colId xmlns:a16="http://schemas.microsoft.com/office/drawing/2014/main" xmlns="" val="3356393688"/>
                    </a:ext>
                  </a:extLst>
                </a:gridCol>
                <a:gridCol w="2402027">
                  <a:extLst>
                    <a:ext uri="{9D8B030D-6E8A-4147-A177-3AD203B41FA5}">
                      <a16:colId xmlns:a16="http://schemas.microsoft.com/office/drawing/2014/main" xmlns="" val="73267579"/>
                    </a:ext>
                  </a:extLst>
                </a:gridCol>
                <a:gridCol w="1629593">
                  <a:extLst>
                    <a:ext uri="{9D8B030D-6E8A-4147-A177-3AD203B41FA5}">
                      <a16:colId xmlns:a16="http://schemas.microsoft.com/office/drawing/2014/main" xmlns="" val="2442618690"/>
                    </a:ext>
                  </a:extLst>
                </a:gridCol>
              </a:tblGrid>
              <a:tr h="389794">
                <a:tc rowSpan="2">
                  <a:txBody>
                    <a:bodyPr/>
                    <a:lstStyle/>
                    <a:p>
                      <a:pPr algn="ctr">
                        <a:lnSpc>
                          <a:spcPct val="107000"/>
                        </a:lnSpc>
                        <a:spcAft>
                          <a:spcPts val="0"/>
                        </a:spcAft>
                      </a:pPr>
                      <a:r>
                        <a:rPr lang="en-NZ" sz="2800" dirty="0">
                          <a:solidFill>
                            <a:schemeClr val="tx1"/>
                          </a:solidFill>
                          <a:effectLst/>
                        </a:rPr>
                        <a:t> </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rowSpan="2">
                  <a:txBody>
                    <a:bodyPr/>
                    <a:lstStyle/>
                    <a:p>
                      <a:pPr algn="ctr">
                        <a:lnSpc>
                          <a:spcPct val="107000"/>
                        </a:lnSpc>
                        <a:spcAft>
                          <a:spcPts val="0"/>
                        </a:spcAft>
                      </a:pPr>
                      <a:r>
                        <a:rPr lang="en-NZ" sz="2400">
                          <a:solidFill>
                            <a:schemeClr val="tx1"/>
                          </a:solidFill>
                          <a:effectLst/>
                        </a:rPr>
                        <a:t>Model</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gridSpan="4">
                  <a:txBody>
                    <a:bodyPr/>
                    <a:lstStyle/>
                    <a:p>
                      <a:pPr algn="ctr">
                        <a:lnSpc>
                          <a:spcPct val="107000"/>
                        </a:lnSpc>
                        <a:spcAft>
                          <a:spcPts val="0"/>
                        </a:spcAft>
                      </a:pPr>
                      <a:r>
                        <a:rPr lang="en-NZ" sz="2400" dirty="0">
                          <a:solidFill>
                            <a:schemeClr val="tx1"/>
                          </a:solidFill>
                          <a:effectLst/>
                        </a:rPr>
                        <a:t> Coefficients</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hMerge="1">
                  <a:txBody>
                    <a:bodyPr/>
                    <a:lstStyle/>
                    <a:p>
                      <a:endParaRPr lang="en-NZ"/>
                    </a:p>
                  </a:txBody>
                  <a:tcPr/>
                </a:tc>
                <a:tc hMerge="1">
                  <a:txBody>
                    <a:bodyPr/>
                    <a:lstStyle/>
                    <a:p>
                      <a:endParaRPr lang="en-NZ"/>
                    </a:p>
                  </a:txBody>
                  <a:tcPr/>
                </a:tc>
                <a:tc hMerge="1">
                  <a:txBody>
                    <a:bodyPr/>
                    <a:lstStyle/>
                    <a:p>
                      <a:endParaRPr lang="en-NZ"/>
                    </a:p>
                  </a:txBody>
                  <a:tcPr/>
                </a:tc>
                <a:tc rowSpan="2">
                  <a:txBody>
                    <a:bodyPr/>
                    <a:lstStyle/>
                    <a:p>
                      <a:pPr algn="ctr">
                        <a:lnSpc>
                          <a:spcPct val="107000"/>
                        </a:lnSpc>
                        <a:spcAft>
                          <a:spcPts val="0"/>
                        </a:spcAft>
                      </a:pPr>
                      <a:r>
                        <a:rPr lang="en-NZ" sz="2400" dirty="0">
                          <a:solidFill>
                            <a:schemeClr val="tx1"/>
                          </a:solidFill>
                          <a:effectLst/>
                        </a:rPr>
                        <a:t>Goodness of fit (R</a:t>
                      </a:r>
                      <a:r>
                        <a:rPr lang="en-NZ" sz="2400" baseline="30000" dirty="0">
                          <a:solidFill>
                            <a:schemeClr val="tx1"/>
                          </a:solidFill>
                          <a:effectLst/>
                        </a:rPr>
                        <a:t>2</a:t>
                      </a:r>
                      <a:r>
                        <a:rPr lang="en-NZ" sz="2400" dirty="0">
                          <a:solidFill>
                            <a:schemeClr val="tx1"/>
                          </a:solidFill>
                          <a:effectLst/>
                        </a:rPr>
                        <a:t>)</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971842765"/>
                  </a:ext>
                </a:extLst>
              </a:tr>
              <a:tr h="1507562">
                <a:tc vMerge="1">
                  <a:txBody>
                    <a:bodyPr/>
                    <a:lstStyle/>
                    <a:p>
                      <a:endParaRPr lang="en-NZ"/>
                    </a:p>
                  </a:txBody>
                  <a:tcPr/>
                </a:tc>
                <a:tc vMerge="1">
                  <a:txBody>
                    <a:bodyPr/>
                    <a:lstStyle/>
                    <a:p>
                      <a:endParaRPr lang="en-NZ"/>
                    </a:p>
                  </a:txBody>
                  <a:tcPr/>
                </a:tc>
                <a:tc>
                  <a:txBody>
                    <a:bodyPr/>
                    <a:lstStyle/>
                    <a:p>
                      <a:pPr algn="ctr">
                        <a:lnSpc>
                          <a:spcPct val="107000"/>
                        </a:lnSpc>
                        <a:spcAft>
                          <a:spcPts val="0"/>
                        </a:spcAft>
                      </a:pPr>
                      <a:r>
                        <a:rPr lang="en-NZ" sz="2400" dirty="0">
                          <a:solidFill>
                            <a:schemeClr val="tx1"/>
                          </a:solidFill>
                          <a:effectLst/>
                        </a:rPr>
                        <a:t>Constant</a:t>
                      </a:r>
                    </a:p>
                    <a:p>
                      <a:pPr algn="ctr">
                        <a:lnSpc>
                          <a:spcPct val="107000"/>
                        </a:lnSpc>
                        <a:spcAft>
                          <a:spcPts val="0"/>
                        </a:spcAft>
                      </a:pPr>
                      <a:r>
                        <a:rPr lang="en-NZ" sz="2400" dirty="0">
                          <a:solidFill>
                            <a:schemeClr val="tx1"/>
                          </a:solidFill>
                          <a:effectLst/>
                        </a:rPr>
                        <a:t> c</a:t>
                      </a:r>
                    </a:p>
                    <a:p>
                      <a:pPr algn="ctr">
                        <a:lnSpc>
                          <a:spcPct val="107000"/>
                        </a:lnSpc>
                        <a:spcAft>
                          <a:spcPts val="0"/>
                        </a:spcAft>
                      </a:pPr>
                      <a:r>
                        <a:rPr lang="en-NZ" sz="2400" dirty="0">
                          <a:solidFill>
                            <a:schemeClr val="tx1"/>
                          </a:solidFill>
                          <a:effectLst/>
                        </a:rPr>
                        <a:t>(</a:t>
                      </a:r>
                      <a:r>
                        <a:rPr lang="en-NZ" sz="2400" dirty="0" err="1">
                          <a:solidFill>
                            <a:schemeClr val="tx1"/>
                          </a:solidFill>
                          <a:effectLst/>
                        </a:rPr>
                        <a:t>mU</a:t>
                      </a:r>
                      <a:r>
                        <a:rPr lang="en-NZ" sz="2400" dirty="0">
                          <a:solidFill>
                            <a:schemeClr val="tx1"/>
                          </a:solidFill>
                          <a:effectLst/>
                        </a:rPr>
                        <a:t>/hr)</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NZ" sz="2400" dirty="0">
                          <a:solidFill>
                            <a:schemeClr val="tx1"/>
                          </a:solidFill>
                          <a:effectLst/>
                        </a:rPr>
                        <a:t>BG</a:t>
                      </a:r>
                    </a:p>
                    <a:p>
                      <a:pPr algn="ctr">
                        <a:lnSpc>
                          <a:spcPct val="107000"/>
                        </a:lnSpc>
                        <a:spcAft>
                          <a:spcPts val="0"/>
                        </a:spcAft>
                      </a:pPr>
                      <a:r>
                        <a:rPr lang="en-NZ" sz="2400" dirty="0">
                          <a:solidFill>
                            <a:schemeClr val="tx1"/>
                          </a:solidFill>
                          <a:effectLst/>
                        </a:rPr>
                        <a:t>a­</a:t>
                      </a:r>
                      <a:r>
                        <a:rPr lang="en-NZ" sz="2400" baseline="-25000" dirty="0">
                          <a:solidFill>
                            <a:schemeClr val="tx1"/>
                          </a:solidFill>
                          <a:effectLst/>
                        </a:rPr>
                        <a:t>1</a:t>
                      </a:r>
                      <a:r>
                        <a:rPr lang="en-NZ" sz="2400" dirty="0">
                          <a:solidFill>
                            <a:schemeClr val="tx1"/>
                          </a:solidFill>
                          <a:effectLst/>
                        </a:rPr>
                        <a:t> </a:t>
                      </a:r>
                    </a:p>
                    <a:p>
                      <a:pPr algn="ctr">
                        <a:lnSpc>
                          <a:spcPct val="107000"/>
                        </a:lnSpc>
                        <a:spcAft>
                          <a:spcPts val="0"/>
                        </a:spcAft>
                      </a:pPr>
                      <a:r>
                        <a:rPr lang="en-NZ" sz="2400" dirty="0">
                          <a:solidFill>
                            <a:schemeClr val="tx1"/>
                          </a:solidFill>
                          <a:effectLst/>
                        </a:rPr>
                        <a:t>(</a:t>
                      </a:r>
                      <a:r>
                        <a:rPr lang="en-NZ" sz="2400" dirty="0" err="1">
                          <a:solidFill>
                            <a:schemeClr val="tx1"/>
                          </a:solidFill>
                          <a:effectLst/>
                        </a:rPr>
                        <a:t>mU.l</a:t>
                      </a:r>
                      <a:r>
                        <a:rPr lang="en-NZ" sz="2400" dirty="0">
                          <a:solidFill>
                            <a:schemeClr val="tx1"/>
                          </a:solidFill>
                          <a:effectLst/>
                        </a:rPr>
                        <a:t>/mmol.hr)</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NZ" sz="2400" dirty="0">
                          <a:solidFill>
                            <a:schemeClr val="tx1"/>
                          </a:solidFill>
                          <a:effectLst/>
                        </a:rPr>
                        <a:t>BG derivative</a:t>
                      </a:r>
                    </a:p>
                    <a:p>
                      <a:pPr algn="ctr">
                        <a:lnSpc>
                          <a:spcPct val="107000"/>
                        </a:lnSpc>
                        <a:spcAft>
                          <a:spcPts val="0"/>
                        </a:spcAft>
                      </a:pPr>
                      <a:r>
                        <a:rPr lang="en-NZ" sz="2400" dirty="0">
                          <a:solidFill>
                            <a:schemeClr val="tx1"/>
                          </a:solidFill>
                          <a:effectLst/>
                        </a:rPr>
                        <a:t>a</a:t>
                      </a:r>
                      <a:r>
                        <a:rPr lang="en-NZ" sz="2400" baseline="-25000" dirty="0">
                          <a:solidFill>
                            <a:schemeClr val="tx1"/>
                          </a:solidFill>
                          <a:effectLst/>
                        </a:rPr>
                        <a:t>2</a:t>
                      </a:r>
                      <a:endParaRPr lang="en-NZ" sz="2400" dirty="0">
                        <a:solidFill>
                          <a:schemeClr val="tx1"/>
                        </a:solidFill>
                        <a:effectLst/>
                      </a:endParaRPr>
                    </a:p>
                    <a:p>
                      <a:pPr algn="ctr">
                        <a:lnSpc>
                          <a:spcPct val="107000"/>
                        </a:lnSpc>
                        <a:spcAft>
                          <a:spcPts val="0"/>
                        </a:spcAft>
                      </a:pPr>
                      <a:r>
                        <a:rPr lang="en-NZ" sz="2400" dirty="0">
                          <a:solidFill>
                            <a:schemeClr val="tx1"/>
                          </a:solidFill>
                          <a:effectLst/>
                        </a:rPr>
                        <a:t>(</a:t>
                      </a:r>
                      <a:r>
                        <a:rPr lang="en-NZ" sz="2400" dirty="0" err="1">
                          <a:solidFill>
                            <a:schemeClr val="tx1"/>
                          </a:solidFill>
                          <a:effectLst/>
                        </a:rPr>
                        <a:t>mU.l</a:t>
                      </a:r>
                      <a:r>
                        <a:rPr lang="en-NZ" sz="2400" dirty="0">
                          <a:solidFill>
                            <a:schemeClr val="tx1"/>
                          </a:solidFill>
                          <a:effectLst/>
                        </a:rPr>
                        <a:t>/</a:t>
                      </a:r>
                      <a:r>
                        <a:rPr lang="en-NZ" sz="2400" dirty="0" err="1">
                          <a:solidFill>
                            <a:schemeClr val="tx1"/>
                          </a:solidFill>
                          <a:effectLst/>
                        </a:rPr>
                        <a:t>mmol</a:t>
                      </a:r>
                      <a:r>
                        <a:rPr lang="en-NZ" sz="2400" dirty="0">
                          <a:solidFill>
                            <a:schemeClr val="tx1"/>
                          </a:solidFill>
                          <a:effectLst/>
                        </a:rPr>
                        <a:t>)</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NZ" sz="2400" dirty="0">
                          <a:solidFill>
                            <a:schemeClr val="tx1"/>
                          </a:solidFill>
                          <a:effectLst/>
                        </a:rPr>
                        <a:t>Plasma Insulin </a:t>
                      </a:r>
                    </a:p>
                    <a:p>
                      <a:pPr algn="ctr">
                        <a:lnSpc>
                          <a:spcPct val="107000"/>
                        </a:lnSpc>
                        <a:spcAft>
                          <a:spcPts val="0"/>
                        </a:spcAft>
                      </a:pPr>
                      <a:r>
                        <a:rPr lang="en-NZ" sz="2400" dirty="0">
                          <a:solidFill>
                            <a:schemeClr val="tx1"/>
                          </a:solidFill>
                          <a:effectLst/>
                        </a:rPr>
                        <a:t>a</a:t>
                      </a:r>
                      <a:r>
                        <a:rPr lang="en-NZ" sz="2400" baseline="-25000" dirty="0">
                          <a:solidFill>
                            <a:schemeClr val="tx1"/>
                          </a:solidFill>
                          <a:effectLst/>
                        </a:rPr>
                        <a:t>3</a:t>
                      </a:r>
                      <a:endParaRPr lang="en-NZ" sz="2400" dirty="0">
                        <a:solidFill>
                          <a:schemeClr val="tx1"/>
                        </a:solidFill>
                        <a:effectLst/>
                      </a:endParaRPr>
                    </a:p>
                    <a:p>
                      <a:pPr algn="ctr">
                        <a:lnSpc>
                          <a:spcPct val="107000"/>
                        </a:lnSpc>
                        <a:spcAft>
                          <a:spcPts val="0"/>
                        </a:spcAft>
                      </a:pPr>
                      <a:r>
                        <a:rPr lang="en-NZ" sz="2400" dirty="0">
                          <a:solidFill>
                            <a:schemeClr val="tx1"/>
                          </a:solidFill>
                          <a:effectLst/>
                        </a:rPr>
                        <a:t>(l/hr)</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vMerge="1">
                  <a:txBody>
                    <a:bodyPr/>
                    <a:lstStyle/>
                    <a:p>
                      <a:endParaRPr lang="en-NZ"/>
                    </a:p>
                  </a:txBody>
                  <a:tcPr/>
                </a:tc>
                <a:extLst>
                  <a:ext uri="{0D108BD9-81ED-4DB2-BD59-A6C34878D82A}">
                    <a16:rowId xmlns:a16="http://schemas.microsoft.com/office/drawing/2014/main" xmlns="" val="2158182102"/>
                  </a:ext>
                </a:extLst>
              </a:tr>
              <a:tr h="389794">
                <a:tc rowSpan="3">
                  <a:txBody>
                    <a:bodyPr/>
                    <a:lstStyle/>
                    <a:p>
                      <a:pPr algn="ctr">
                        <a:lnSpc>
                          <a:spcPct val="107000"/>
                        </a:lnSpc>
                        <a:spcAft>
                          <a:spcPts val="0"/>
                        </a:spcAft>
                      </a:pPr>
                      <a:r>
                        <a:rPr lang="en-NZ" sz="2400">
                          <a:solidFill>
                            <a:schemeClr val="tx1"/>
                          </a:solidFill>
                          <a:effectLst/>
                        </a:rPr>
                        <a:t>All values</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b="1">
                          <a:solidFill>
                            <a:schemeClr val="tx1"/>
                          </a:solidFill>
                          <a:effectLst/>
                        </a:rPr>
                        <a:t>1 dim.</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b="1">
                          <a:solidFill>
                            <a:schemeClr val="tx1"/>
                          </a:solidFill>
                          <a:effectLst/>
                        </a:rPr>
                        <a:t>-14140</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b="1">
                          <a:solidFill>
                            <a:schemeClr val="tx1"/>
                          </a:solidFill>
                          <a:effectLst/>
                        </a:rPr>
                        <a:t>2559</a:t>
                      </a:r>
                      <a:endParaRPr lang="en-NZ"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b="1" dirty="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b="1">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b="1" dirty="0">
                          <a:solidFill>
                            <a:schemeClr val="tx1"/>
                          </a:solidFill>
                          <a:effectLst/>
                        </a:rPr>
                        <a:t>0.53</a:t>
                      </a:r>
                      <a:endParaRPr lang="en-NZ"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2657298"/>
                  </a:ext>
                </a:extLst>
              </a:tr>
              <a:tr h="389794">
                <a:tc vMerge="1">
                  <a:txBody>
                    <a:bodyPr/>
                    <a:lstStyle/>
                    <a:p>
                      <a:endParaRPr lang="en-NZ"/>
                    </a:p>
                  </a:txBody>
                  <a:tcPr/>
                </a:tc>
                <a:tc>
                  <a:txBody>
                    <a:bodyPr/>
                    <a:lstStyle/>
                    <a:p>
                      <a:pPr algn="ctr">
                        <a:lnSpc>
                          <a:spcPct val="107000"/>
                        </a:lnSpc>
                        <a:spcAft>
                          <a:spcPts val="0"/>
                        </a:spcAft>
                      </a:pPr>
                      <a:r>
                        <a:rPr lang="en-NZ" sz="2400">
                          <a:solidFill>
                            <a:schemeClr val="tx1"/>
                          </a:solidFill>
                          <a:effectLst/>
                        </a:rPr>
                        <a:t>2 dim. </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-15973</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2977</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dirty="0">
                          <a:solidFill>
                            <a:schemeClr val="tx1"/>
                          </a:solidFill>
                          <a:effectLst/>
                        </a:rPr>
                        <a:t>-728</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dirty="0">
                          <a:solidFill>
                            <a:schemeClr val="tx1"/>
                          </a:solidFill>
                          <a:effectLst/>
                        </a:rPr>
                        <a:t>0.30</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6019575"/>
                  </a:ext>
                </a:extLst>
              </a:tr>
              <a:tr h="389794">
                <a:tc vMerge="1">
                  <a:txBody>
                    <a:bodyPr/>
                    <a:lstStyle/>
                    <a:p>
                      <a:endParaRPr lang="en-NZ"/>
                    </a:p>
                  </a:txBody>
                  <a:tcPr/>
                </a:tc>
                <a:tc>
                  <a:txBody>
                    <a:bodyPr/>
                    <a:lstStyle/>
                    <a:p>
                      <a:pPr algn="ctr">
                        <a:lnSpc>
                          <a:spcPct val="107000"/>
                        </a:lnSpc>
                        <a:spcAft>
                          <a:spcPts val="0"/>
                        </a:spcAft>
                      </a:pPr>
                      <a:r>
                        <a:rPr lang="en-NZ" sz="2400">
                          <a:solidFill>
                            <a:schemeClr val="tx1"/>
                          </a:solidFill>
                          <a:effectLst/>
                        </a:rPr>
                        <a:t>3 dim. </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-24954</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4734</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-1161</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-185</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-0.15</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0775734"/>
                  </a:ext>
                </a:extLst>
              </a:tr>
              <a:tr h="364305">
                <a:tc>
                  <a:txBody>
                    <a:bodyPr/>
                    <a:lstStyle/>
                    <a:p>
                      <a:pPr algn="ctr"/>
                      <a:endParaRPr lang="en-NZ" sz="2400" dirty="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dirty="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xmlns="" val="231940704"/>
                  </a:ext>
                </a:extLst>
              </a:tr>
              <a:tr h="389794">
                <a:tc rowSpan="3">
                  <a:txBody>
                    <a:bodyPr/>
                    <a:lstStyle/>
                    <a:p>
                      <a:pPr algn="ctr">
                        <a:lnSpc>
                          <a:spcPct val="107000"/>
                        </a:lnSpc>
                        <a:spcAft>
                          <a:spcPts val="0"/>
                        </a:spcAft>
                      </a:pPr>
                      <a:r>
                        <a:rPr lang="en-NZ" sz="2400">
                          <a:solidFill>
                            <a:schemeClr val="tx1"/>
                          </a:solidFill>
                          <a:effectLst/>
                        </a:rPr>
                        <a:t>During</a:t>
                      </a:r>
                    </a:p>
                    <a:p>
                      <a:pPr algn="ctr">
                        <a:lnSpc>
                          <a:spcPct val="107000"/>
                        </a:lnSpc>
                        <a:spcAft>
                          <a:spcPts val="0"/>
                        </a:spcAft>
                      </a:pPr>
                      <a:r>
                        <a:rPr lang="en-NZ" sz="2400">
                          <a:solidFill>
                            <a:schemeClr val="tx1"/>
                          </a:solidFill>
                          <a:effectLst/>
                        </a:rPr>
                        <a:t>exercise</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 dim.</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-5325</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1153</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dirty="0">
                          <a:solidFill>
                            <a:schemeClr val="tx1"/>
                          </a:solidFill>
                          <a:effectLst/>
                        </a:rPr>
                        <a:t>-0.50</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2563891"/>
                  </a:ext>
                </a:extLst>
              </a:tr>
              <a:tr h="389794">
                <a:tc vMerge="1">
                  <a:txBody>
                    <a:bodyPr/>
                    <a:lstStyle/>
                    <a:p>
                      <a:endParaRPr lang="en-NZ"/>
                    </a:p>
                  </a:txBody>
                  <a:tcPr/>
                </a:tc>
                <a:tc>
                  <a:txBody>
                    <a:bodyPr/>
                    <a:lstStyle/>
                    <a:p>
                      <a:pPr algn="ctr">
                        <a:lnSpc>
                          <a:spcPct val="107000"/>
                        </a:lnSpc>
                        <a:spcAft>
                          <a:spcPts val="0"/>
                        </a:spcAft>
                      </a:pPr>
                      <a:r>
                        <a:rPr lang="en-NZ" sz="2400">
                          <a:solidFill>
                            <a:schemeClr val="tx1"/>
                          </a:solidFill>
                          <a:effectLst/>
                        </a:rPr>
                        <a:t>2 dim.</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-11717</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2429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-745</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-1.19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9502319"/>
                  </a:ext>
                </a:extLst>
              </a:tr>
              <a:tr h="389794">
                <a:tc vMerge="1">
                  <a:txBody>
                    <a:bodyPr/>
                    <a:lstStyle/>
                    <a:p>
                      <a:endParaRPr lang="en-NZ"/>
                    </a:p>
                  </a:txBody>
                  <a:tcPr/>
                </a:tc>
                <a:tc>
                  <a:txBody>
                    <a:bodyPr/>
                    <a:lstStyle/>
                    <a:p>
                      <a:pPr algn="ctr">
                        <a:lnSpc>
                          <a:spcPct val="107000"/>
                        </a:lnSpc>
                        <a:spcAft>
                          <a:spcPts val="0"/>
                        </a:spcAft>
                      </a:pPr>
                      <a:r>
                        <a:rPr lang="en-NZ" sz="2400" dirty="0">
                          <a:solidFill>
                            <a:schemeClr val="tx1"/>
                          </a:solidFill>
                          <a:effectLst/>
                        </a:rPr>
                        <a:t>3 dim. </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-9859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2369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-639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-225</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-0.92</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59764478"/>
                  </a:ext>
                </a:extLst>
              </a:tr>
              <a:tr h="388956">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tc>
                  <a:txBody>
                    <a:bodyPr/>
                    <a:lstStyle/>
                    <a:p>
                      <a:pPr algn="ctr"/>
                      <a:endParaRPr lang="en-NZ" sz="2400" dirty="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xmlns="" val="2583267789"/>
                  </a:ext>
                </a:extLst>
              </a:tr>
              <a:tr h="389794">
                <a:tc rowSpan="3">
                  <a:txBody>
                    <a:bodyPr/>
                    <a:lstStyle/>
                    <a:p>
                      <a:pPr algn="ctr">
                        <a:lnSpc>
                          <a:spcPct val="107000"/>
                        </a:lnSpc>
                        <a:spcAft>
                          <a:spcPts val="0"/>
                        </a:spcAft>
                      </a:pPr>
                      <a:r>
                        <a:rPr lang="en-NZ" sz="2400">
                          <a:solidFill>
                            <a:schemeClr val="tx1"/>
                          </a:solidFill>
                          <a:effectLst/>
                        </a:rPr>
                        <a:t>After </a:t>
                      </a:r>
                    </a:p>
                    <a:p>
                      <a:pPr algn="ctr">
                        <a:lnSpc>
                          <a:spcPct val="107000"/>
                        </a:lnSpc>
                        <a:spcAft>
                          <a:spcPts val="0"/>
                        </a:spcAft>
                      </a:pPr>
                      <a:r>
                        <a:rPr lang="en-NZ" sz="2400">
                          <a:solidFill>
                            <a:schemeClr val="tx1"/>
                          </a:solidFill>
                          <a:effectLst/>
                        </a:rPr>
                        <a:t>exercise</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 dim.</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-18667</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3049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dirty="0">
                          <a:solidFill>
                            <a:schemeClr val="tx1"/>
                          </a:solidFill>
                          <a:effectLst/>
                        </a:rPr>
                        <a:t>0.04</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19236923"/>
                  </a:ext>
                </a:extLst>
              </a:tr>
              <a:tr h="389794">
                <a:tc vMerge="1">
                  <a:txBody>
                    <a:bodyPr/>
                    <a:lstStyle/>
                    <a:p>
                      <a:endParaRPr lang="en-NZ"/>
                    </a:p>
                  </a:txBody>
                  <a:tcPr/>
                </a:tc>
                <a:tc>
                  <a:txBody>
                    <a:bodyPr/>
                    <a:lstStyle/>
                    <a:p>
                      <a:pPr algn="ctr">
                        <a:lnSpc>
                          <a:spcPct val="107000"/>
                        </a:lnSpc>
                        <a:spcAft>
                          <a:spcPts val="0"/>
                        </a:spcAft>
                      </a:pPr>
                      <a:r>
                        <a:rPr lang="en-NZ" sz="2400">
                          <a:solidFill>
                            <a:schemeClr val="tx1"/>
                          </a:solidFill>
                          <a:effectLst/>
                        </a:rPr>
                        <a:t>2 dim. </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-27076</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4142</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-845</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NZ" sz="2400">
                        <a:solidFill>
                          <a:schemeClr val="tx1"/>
                        </a:solidFill>
                        <a:effectLst/>
                        <a:latin typeface="Calibri" panose="020F050202020403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-0.71</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5205645"/>
                  </a:ext>
                </a:extLst>
              </a:tr>
              <a:tr h="389794">
                <a:tc vMerge="1">
                  <a:txBody>
                    <a:bodyPr/>
                    <a:lstStyle/>
                    <a:p>
                      <a:endParaRPr lang="en-NZ"/>
                    </a:p>
                  </a:txBody>
                  <a:tcPr/>
                </a:tc>
                <a:tc>
                  <a:txBody>
                    <a:bodyPr/>
                    <a:lstStyle/>
                    <a:p>
                      <a:pPr algn="ctr">
                        <a:lnSpc>
                          <a:spcPct val="107000"/>
                        </a:lnSpc>
                        <a:spcAft>
                          <a:spcPts val="0"/>
                        </a:spcAft>
                      </a:pPr>
                      <a:r>
                        <a:rPr lang="en-NZ" sz="2400">
                          <a:solidFill>
                            <a:schemeClr val="tx1"/>
                          </a:solidFill>
                          <a:effectLst/>
                        </a:rPr>
                        <a:t>3 dim. </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-45933</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7107</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-1474</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a:solidFill>
                            <a:schemeClr val="tx1"/>
                          </a:solidFill>
                          <a:effectLst/>
                        </a:rPr>
                        <a:t>-219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2400" dirty="0">
                          <a:solidFill>
                            <a:schemeClr val="tx1"/>
                          </a:solidFill>
                          <a:effectLst/>
                        </a:rPr>
                        <a:t>-1.64</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588621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72846094"/>
              </p:ext>
            </p:extLst>
          </p:nvPr>
        </p:nvGraphicFramePr>
        <p:xfrm>
          <a:off x="8046672" y="13973123"/>
          <a:ext cx="6090263" cy="6255064"/>
        </p:xfrm>
        <a:graphic>
          <a:graphicData uri="http://schemas.openxmlformats.org/drawingml/2006/table">
            <a:tbl>
              <a:tblPr firstRow="1" bandRow="1">
                <a:tableStyleId>{5940675A-B579-460E-94D1-54222C63F5DA}</a:tableStyleId>
              </a:tblPr>
              <a:tblGrid>
                <a:gridCol w="3509010">
                  <a:extLst>
                    <a:ext uri="{9D8B030D-6E8A-4147-A177-3AD203B41FA5}">
                      <a16:colId xmlns:a16="http://schemas.microsoft.com/office/drawing/2014/main" xmlns="" val="210195099"/>
                    </a:ext>
                  </a:extLst>
                </a:gridCol>
                <a:gridCol w="2581253">
                  <a:extLst>
                    <a:ext uri="{9D8B030D-6E8A-4147-A177-3AD203B41FA5}">
                      <a16:colId xmlns:a16="http://schemas.microsoft.com/office/drawing/2014/main" xmlns="" val="1650401657"/>
                    </a:ext>
                  </a:extLst>
                </a:gridCol>
              </a:tblGrid>
              <a:tr h="781883">
                <a:tc>
                  <a:txBody>
                    <a:bodyPr/>
                    <a:lstStyle/>
                    <a:p>
                      <a:pPr>
                        <a:lnSpc>
                          <a:spcPct val="100000"/>
                        </a:lnSpc>
                        <a:spcAft>
                          <a:spcPts val="0"/>
                        </a:spcAft>
                      </a:pPr>
                      <a:r>
                        <a:rPr lang="en-NZ" sz="2400" dirty="0">
                          <a:solidFill>
                            <a:schemeClr val="tx1"/>
                          </a:solidFill>
                          <a:effectLst/>
                        </a:rPr>
                        <a:t>Number</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a:solidFill>
                            <a:schemeClr val="tx1"/>
                          </a:solidFill>
                          <a:effectLst/>
                        </a:rPr>
                        <a:t>10</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8661036"/>
                  </a:ext>
                </a:extLst>
              </a:tr>
              <a:tr h="781883">
                <a:tc>
                  <a:txBody>
                    <a:bodyPr/>
                    <a:lstStyle/>
                    <a:p>
                      <a:pPr>
                        <a:lnSpc>
                          <a:spcPct val="100000"/>
                        </a:lnSpc>
                        <a:spcAft>
                          <a:spcPts val="0"/>
                        </a:spcAft>
                      </a:pPr>
                      <a:r>
                        <a:rPr lang="en-NZ" sz="2400">
                          <a:solidFill>
                            <a:schemeClr val="tx1"/>
                          </a:solidFill>
                          <a:effectLst/>
                        </a:rPr>
                        <a:t>Age (yr)</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a:solidFill>
                            <a:schemeClr val="tx1"/>
                          </a:solidFill>
                          <a:effectLst/>
                        </a:rPr>
                        <a:t>28 [23 37]</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5647451"/>
                  </a:ext>
                </a:extLst>
              </a:tr>
              <a:tr h="781883">
                <a:tc>
                  <a:txBody>
                    <a:bodyPr/>
                    <a:lstStyle/>
                    <a:p>
                      <a:pPr>
                        <a:lnSpc>
                          <a:spcPct val="100000"/>
                        </a:lnSpc>
                        <a:spcAft>
                          <a:spcPts val="0"/>
                        </a:spcAft>
                      </a:pPr>
                      <a:r>
                        <a:rPr lang="en-NZ" sz="2400">
                          <a:solidFill>
                            <a:schemeClr val="tx1"/>
                          </a:solidFill>
                          <a:effectLst/>
                        </a:rPr>
                        <a:t>Gender (M/F)</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a:solidFill>
                            <a:schemeClr val="tx1"/>
                          </a:solidFill>
                          <a:effectLst/>
                        </a:rPr>
                        <a:t>7/3</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2410262"/>
                  </a:ext>
                </a:extLst>
              </a:tr>
              <a:tr h="781883">
                <a:tc>
                  <a:txBody>
                    <a:bodyPr/>
                    <a:lstStyle/>
                    <a:p>
                      <a:pPr>
                        <a:lnSpc>
                          <a:spcPct val="100000"/>
                        </a:lnSpc>
                        <a:spcAft>
                          <a:spcPts val="0"/>
                        </a:spcAft>
                      </a:pPr>
                      <a:r>
                        <a:rPr lang="en-NZ" sz="2400" dirty="0">
                          <a:solidFill>
                            <a:schemeClr val="tx1"/>
                          </a:solidFill>
                          <a:effectLst/>
                        </a:rPr>
                        <a:t>BMI (kg/m2)</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a:solidFill>
                            <a:schemeClr val="tx1"/>
                          </a:solidFill>
                          <a:effectLst/>
                        </a:rPr>
                        <a:t>22 [21 24]</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43522572"/>
                  </a:ext>
                </a:extLst>
              </a:tr>
              <a:tr h="781883">
                <a:tc>
                  <a:txBody>
                    <a:bodyPr/>
                    <a:lstStyle/>
                    <a:p>
                      <a:pPr>
                        <a:lnSpc>
                          <a:spcPct val="100000"/>
                        </a:lnSpc>
                        <a:spcAft>
                          <a:spcPts val="0"/>
                        </a:spcAft>
                      </a:pPr>
                      <a:r>
                        <a:rPr lang="en-NZ" sz="2400" dirty="0">
                          <a:solidFill>
                            <a:schemeClr val="tx1"/>
                          </a:solidFill>
                          <a:effectLst/>
                        </a:rPr>
                        <a:t>Resting HR (bpm)</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a:solidFill>
                            <a:schemeClr val="tx1"/>
                          </a:solidFill>
                          <a:effectLst/>
                        </a:rPr>
                        <a:t> 55 [53 56]</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3846707"/>
                  </a:ext>
                </a:extLst>
              </a:tr>
              <a:tr h="781883">
                <a:tc>
                  <a:txBody>
                    <a:bodyPr/>
                    <a:lstStyle/>
                    <a:p>
                      <a:pPr>
                        <a:lnSpc>
                          <a:spcPct val="100000"/>
                        </a:lnSpc>
                        <a:spcAft>
                          <a:spcPts val="0"/>
                        </a:spcAft>
                      </a:pPr>
                      <a:r>
                        <a:rPr lang="en-NZ" sz="2400" dirty="0">
                          <a:solidFill>
                            <a:schemeClr val="tx1"/>
                          </a:solidFill>
                          <a:effectLst/>
                        </a:rPr>
                        <a:t>VO2max (mL/kg/min)</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a:solidFill>
                            <a:schemeClr val="tx1"/>
                          </a:solidFill>
                          <a:effectLst/>
                        </a:rPr>
                        <a:t>46 [39 59]</a:t>
                      </a:r>
                      <a:endParaRPr lang="en-NZ"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22305141"/>
                  </a:ext>
                </a:extLst>
              </a:tr>
              <a:tr h="781883">
                <a:tc>
                  <a:txBody>
                    <a:bodyPr/>
                    <a:lstStyle/>
                    <a:p>
                      <a:pPr>
                        <a:lnSpc>
                          <a:spcPct val="100000"/>
                        </a:lnSpc>
                        <a:spcAft>
                          <a:spcPts val="0"/>
                        </a:spcAft>
                      </a:pPr>
                      <a:r>
                        <a:rPr lang="en-NZ" sz="2400" dirty="0">
                          <a:solidFill>
                            <a:schemeClr val="tx1"/>
                          </a:solidFill>
                          <a:effectLst/>
                        </a:rPr>
                        <a:t>Trained Cyclist (Y/N) </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dirty="0">
                          <a:solidFill>
                            <a:schemeClr val="tx1"/>
                          </a:solidFill>
                          <a:effectLst/>
                        </a:rPr>
                        <a:t>7/3</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0844658"/>
                  </a:ext>
                </a:extLst>
              </a:tr>
              <a:tr h="781883">
                <a:tc>
                  <a:txBody>
                    <a:bodyPr/>
                    <a:lstStyle/>
                    <a:p>
                      <a:pPr>
                        <a:lnSpc>
                          <a:spcPct val="100000"/>
                        </a:lnSpc>
                        <a:spcAft>
                          <a:spcPts val="0"/>
                        </a:spcAft>
                      </a:pPr>
                      <a:r>
                        <a:rPr lang="en-NZ" sz="2400" dirty="0">
                          <a:solidFill>
                            <a:schemeClr val="tx1"/>
                          </a:solidFill>
                          <a:effectLst/>
                        </a:rPr>
                        <a:t>Length of CGM data (hr)</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NZ" sz="2400" dirty="0">
                          <a:solidFill>
                            <a:schemeClr val="tx1"/>
                          </a:solidFill>
                          <a:effectLst/>
                        </a:rPr>
                        <a:t>140 [105 141]</a:t>
                      </a:r>
                      <a:endParaRPr lang="en-NZ"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3931849"/>
                  </a:ext>
                </a:extLst>
              </a:tr>
            </a:tbl>
          </a:graphicData>
        </a:graphic>
      </p:graphicFrame>
      <p:pic>
        <p:nvPicPr>
          <p:cNvPr id="4" name="Picture 3"/>
          <p:cNvPicPr>
            <a:picLocks noChangeAspect="1"/>
          </p:cNvPicPr>
          <p:nvPr/>
        </p:nvPicPr>
        <p:blipFill rotWithShape="1">
          <a:blip r:embed="rId9"/>
          <a:srcRect l="4210" t="4874" r="970" b="1790"/>
          <a:stretch/>
        </p:blipFill>
        <p:spPr>
          <a:xfrm>
            <a:off x="952499" y="21527635"/>
            <a:ext cx="12747881" cy="5506481"/>
          </a:xfrm>
          <a:prstGeom prst="rect">
            <a:avLst/>
          </a:prstGeom>
        </p:spPr>
      </p:pic>
      <p:sp>
        <p:nvSpPr>
          <p:cNvPr id="5" name="Rectangle 4"/>
          <p:cNvSpPr/>
          <p:nvPr/>
        </p:nvSpPr>
        <p:spPr>
          <a:xfrm>
            <a:off x="576338" y="11559147"/>
            <a:ext cx="7074817" cy="9612888"/>
          </a:xfrm>
          <a:prstGeom prst="rect">
            <a:avLst/>
          </a:prstGeom>
        </p:spPr>
        <p:txBody>
          <a:bodyPr wrap="square">
            <a:spAutoFit/>
          </a:bodyPr>
          <a:lstStyle/>
          <a:p>
            <a:pPr algn="ctr">
              <a:spcAft>
                <a:spcPts val="800"/>
              </a:spcAft>
            </a:pPr>
            <a:r>
              <a:rPr lang="en-NZ" sz="3600" b="1" dirty="0">
                <a:latin typeface="Calibri" panose="020F0502020204030204" pitchFamily="34" charset="0"/>
                <a:ea typeface="Calibri" panose="020F0502020204030204" pitchFamily="34" charset="0"/>
                <a:cs typeface="Times New Roman" panose="02020603050405020304" pitchFamily="18" charset="0"/>
              </a:rPr>
              <a:t>Patients and Protocol</a:t>
            </a:r>
            <a:endParaRPr lang="en-NZ" sz="3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NZ" sz="3600" dirty="0">
                <a:latin typeface="Calibri" panose="020F0502020204030204" pitchFamily="34" charset="0"/>
                <a:ea typeface="Calibri" panose="020F0502020204030204" pitchFamily="34" charset="0"/>
                <a:cs typeface="Times New Roman" panose="02020603050405020304" pitchFamily="18" charset="0"/>
              </a:rPr>
              <a:t>10 trained subjects (resting heart rate&lt;60bpm, training 6-15hrs/week) underwent a fasted continuous exercise test to exhaustion (EX). Oral glucose doses were given at 30mins (0.5g/kg) and exhaustion ~85mins (1g/kg). Reference capillary BG measurements were measured every 10mins. Venous blood samples were assayed for plasma insulin and C-peptide at 0, 30, 45min, EX, EX+15min, EX+30min (5/10 subjects), EX+60min. Insulin secretion was identified from C-Peptide and plasma insulin, and fitted as a function of BG.</a:t>
            </a:r>
            <a:endParaRPr lang="en-NZ" sz="3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119"/>
              <p:cNvSpPr>
                <a:spLocks noChangeArrowheads="1"/>
              </p:cNvSpPr>
              <p:nvPr/>
            </p:nvSpPr>
            <p:spPr bwMode="auto">
              <a:xfrm>
                <a:off x="593725" y="27973179"/>
                <a:ext cx="13682738" cy="84714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3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Modelling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pharmacokinetic model and population kinetic parameters reported by Van </a:t>
                </a:r>
                <a:r>
                  <a:rPr kumimoji="0" lang="en-NZ" altLang="en-US" sz="3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Cauter</a:t>
                </a:r>
                <a:r>
                  <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al.</a:t>
                </a:r>
                <a:r>
                  <a:rPr kumimoji="0" lang="en-NZ" altLang="en-US" sz="36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were  used  to  deconvolve  insulin  secretion  rates  from measured  C-peptide  data.  Age-based kinetic parameters were used for each subject. </a:t>
                </a:r>
                <a:endParaRPr lang="en-NZ" alt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in previous studies models of the form shown in Equation 1 were fitted to the data. Where </a:t>
                </a:r>
                <a:r>
                  <a:rPr kumimoji="0" lang="en-NZ" altLang="en-US" sz="3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r>
                  <a:rPr kumimoji="0" lang="en-NZ" altLang="en-US" sz="3600" b="0"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t>
                </a:r>
                <a:r>
                  <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the independent variables (BG, BG derivative, plasma insulin) and c is a constant bias.</a:t>
                </a:r>
                <a:endParaRPr kumimoji="0" lang="en-NZ" altLang="en-US" sz="3600" b="0" i="0" u="none" strike="noStrike" cap="none" normalizeH="0" baseline="0" dirty="0">
                  <a:ln>
                    <a:noFill/>
                  </a:ln>
                  <a:solidFill>
                    <a:schemeClr val="tx1"/>
                  </a:solidFill>
                  <a:effectLst/>
                </a:endParaRPr>
              </a:p>
              <a:p>
                <a:pPr lvl="0" algn="r"/>
                <a14:m>
                  <m:oMath xmlns:m="http://schemas.openxmlformats.org/officeDocument/2006/math">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𝒇</m:t>
                    </m:r>
                    <m:d>
                      <m:dPr>
                        <m:ctrlP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d>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pHide m:val="on"/>
                        <m:ctrlP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naryPr>
                      <m:sub>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𝒋</m:t>
                        </m:r>
                      </m:sub>
                      <m:sup/>
                      <m:e>
                        <m:sSub>
                          <m:sSubPr>
                            <m:ctrlP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𝒂</m:t>
                            </m:r>
                          </m:e>
                          <m:sub>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𝒋</m:t>
                            </m:r>
                          </m:sub>
                        </m:sSub>
                        <m:sSub>
                          <m:sSubPr>
                            <m:ctrlP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b>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𝒋</m:t>
                            </m:r>
                          </m:sub>
                        </m:sSub>
                      </m:e>
                    </m:nary>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NZ" sz="3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𝐜</m:t>
                    </m:r>
                  </m:oMath>
                </a14:m>
                <a:r>
                  <a:rPr lang="en-NZ" sz="3600" b="1"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a:t>                                         </a:t>
                </a:r>
                <a:r>
                  <a:rPr lang="en-NZ" sz="3600" b="1" dirty="0" err="1">
                    <a:solidFill>
                      <a:schemeClr val="tx1"/>
                    </a:solidFill>
                  </a:rPr>
                  <a:t>Eq</a:t>
                </a:r>
                <a:r>
                  <a:rPr lang="en-NZ" sz="3600" b="1" dirty="0">
                    <a:solidFill>
                      <a:schemeClr val="tx1"/>
                    </a:solidFill>
                  </a:rPr>
                  <a:t> 1.</a:t>
                </a:r>
              </a:p>
              <a:p>
                <a:pPr lvl="0" algn="r"/>
                <a:endParaRPr lang="en-NZ" sz="3600" b="1" dirty="0">
                  <a:solidFill>
                    <a:schemeClr val="tx1"/>
                  </a:solidFill>
                </a:endParaRPr>
              </a:p>
              <a:p>
                <a:pPr lvl="0" algn="just"/>
                <a:r>
                  <a:rPr kumimoji="0" lang="en-NZ"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Model fitting was performed by minimising the sum of the geometric means of the squared deviations in each dimension. Goodness of fit was assessed using the coefficient of determination, R2, calculated for the constrained model. </a:t>
                </a:r>
                <a:endParaRPr kumimoji="0" lang="en-NZ" altLang="en-US" sz="3600" b="0" i="0" u="none" strike="noStrike" cap="none" normalizeH="0" baseline="0" dirty="0">
                  <a:ln>
                    <a:noFill/>
                  </a:ln>
                  <a:solidFill>
                    <a:schemeClr val="tx1"/>
                  </a:solidFill>
                  <a:effectLst/>
                </a:endParaRPr>
              </a:p>
            </p:txBody>
          </p:sp>
        </mc:Choice>
        <mc:Fallback>
          <p:sp>
            <p:nvSpPr>
              <p:cNvPr id="7" name="Rectangle 119"/>
              <p:cNvSpPr>
                <a:spLocks noRot="1" noChangeAspect="1" noMove="1" noResize="1" noEditPoints="1" noAdjustHandles="1" noChangeArrowheads="1" noChangeShapeType="1" noTextEdit="1"/>
              </p:cNvSpPr>
              <p:nvPr/>
            </p:nvSpPr>
            <p:spPr bwMode="auto">
              <a:xfrm>
                <a:off x="593725" y="27973179"/>
                <a:ext cx="13682738" cy="8471486"/>
              </a:xfrm>
              <a:prstGeom prst="rect">
                <a:avLst/>
              </a:prstGeom>
              <a:blipFill rotWithShape="0">
                <a:blip r:embed="rId10"/>
                <a:stretch>
                  <a:fillRect l="-1336" t="-648" r="-1336" b="-23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NZ">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6012949" y="23171550"/>
                <a:ext cx="12714459" cy="1247448"/>
              </a:xfrm>
              <a:prstGeom prst="rect">
                <a:avLst/>
              </a:prstGeom>
            </p:spPr>
            <p:txBody>
              <a:bodyPr wrap="square">
                <a:spAutoFit/>
              </a:bodyPr>
              <a:lstStyle/>
              <a:p>
                <a:pPr algn="ctr">
                  <a:lnSpc>
                    <a:spcPct val="200000"/>
                  </a:lnSpc>
                  <a:spcAft>
                    <a:spcPts val="800"/>
                  </a:spcAft>
                </a:pPr>
                <a14:m>
                  <m:oMath xmlns:m="http://schemas.openxmlformats.org/officeDocument/2006/math">
                    <m:r>
                      <a:rPr lang="en-NZ" sz="36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𝑼𝒆𝒏</m:t>
                    </m:r>
                    <m:r>
                      <a:rPr lang="en-NZ" sz="36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NZ" sz="36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𝟐𝟓𝟓𝟗</m:t>
                    </m:r>
                    <m:r>
                      <a:rPr lang="en-NZ"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NZ"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𝑩𝑮</m:t>
                    </m:r>
                    <m:r>
                      <a:rPr lang="en-NZ"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NZ" sz="36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𝟏𝟒𝟏𝟒𝟎</m:t>
                    </m:r>
                  </m:oMath>
                </a14:m>
                <a:r>
                  <a:rPr lang="en-NZ"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Eq. 2</a:t>
                </a:r>
              </a:p>
            </p:txBody>
          </p:sp>
        </mc:Choice>
        <mc:Fallback>
          <p:sp>
            <p:nvSpPr>
              <p:cNvPr id="9" name="Rectangle 8"/>
              <p:cNvSpPr>
                <a:spLocks noRot="1" noChangeAspect="1" noMove="1" noResize="1" noEditPoints="1" noAdjustHandles="1" noChangeArrowheads="1" noChangeShapeType="1" noTextEdit="1"/>
              </p:cNvSpPr>
              <p:nvPr/>
            </p:nvSpPr>
            <p:spPr>
              <a:xfrm>
                <a:off x="16012949" y="23171550"/>
                <a:ext cx="12714459" cy="1247448"/>
              </a:xfrm>
              <a:prstGeom prst="rect">
                <a:avLst/>
              </a:prstGeom>
              <a:blipFill rotWithShape="0">
                <a:blip r:embed="rId11"/>
                <a:stretch>
                  <a:fillRect b="-1463"/>
                </a:stretch>
              </a:blipFill>
            </p:spPr>
            <p:txBody>
              <a:bodyPr/>
              <a:lstStyle/>
              <a:p>
                <a:r>
                  <a:rPr lang="en-NZ">
                    <a:noFill/>
                  </a:rPr>
                  <a:t> </a:t>
                </a:r>
              </a:p>
            </p:txBody>
          </p:sp>
        </mc:Fallback>
      </mc:AlternateContent>
      <p:sp>
        <p:nvSpPr>
          <p:cNvPr id="13" name="Rectangle 12"/>
          <p:cNvSpPr/>
          <p:nvPr/>
        </p:nvSpPr>
        <p:spPr>
          <a:xfrm>
            <a:off x="1428726" y="27141272"/>
            <a:ext cx="13713511" cy="461665"/>
          </a:xfrm>
          <a:prstGeom prst="rect">
            <a:avLst/>
          </a:prstGeom>
        </p:spPr>
        <p:txBody>
          <a:bodyPr wrap="square">
            <a:spAutoFit/>
          </a:bodyPr>
          <a:lstStyle/>
          <a:p>
            <a:pPr>
              <a:spcBef>
                <a:spcPts val="600"/>
              </a:spcBef>
              <a:spcAft>
                <a:spcPts val="600"/>
              </a:spcAft>
            </a:pPr>
            <a:r>
              <a:rPr lang="en-NZ" sz="2400" i="1" dirty="0">
                <a:latin typeface="Calibri" panose="020F0502020204030204" pitchFamily="34" charset="0"/>
                <a:ea typeface="Calibri" panose="020F0502020204030204" pitchFamily="34" charset="0"/>
                <a:cs typeface="Times New Roman" panose="02020603050405020304" pitchFamily="18" charset="0"/>
              </a:rPr>
              <a:t>Figure 1. Schematic of exercise trial protocol</a:t>
            </a:r>
            <a:endParaRPr lang="en-NZ"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025134" y="12566778"/>
            <a:ext cx="6185994" cy="1200329"/>
          </a:xfrm>
          <a:prstGeom prst="rect">
            <a:avLst/>
          </a:prstGeom>
        </p:spPr>
        <p:txBody>
          <a:bodyPr wrap="square">
            <a:spAutoFit/>
          </a:bodyPr>
          <a:lstStyle/>
          <a:p>
            <a:pPr algn="just">
              <a:spcAft>
                <a:spcPts val="800"/>
              </a:spcAft>
            </a:pPr>
            <a:r>
              <a:rPr lang="en-NZ" sz="2400" i="1" dirty="0">
                <a:latin typeface="Calibri" panose="020F0502020204030204" pitchFamily="34" charset="0"/>
                <a:ea typeface="Calibri" panose="020F0502020204030204" pitchFamily="34" charset="0"/>
                <a:cs typeface="Times New Roman" panose="02020603050405020304" pitchFamily="18" charset="0"/>
              </a:rPr>
              <a:t>Table 1. Cohort demographics of the participants. Data are presented as median [interquartile range] where appropriate</a:t>
            </a:r>
            <a:endParaRPr lang="en-NZ"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4970849" y="11251134"/>
            <a:ext cx="14783664" cy="2862322"/>
          </a:xfrm>
          <a:prstGeom prst="rect">
            <a:avLst/>
          </a:prstGeom>
        </p:spPr>
        <p:txBody>
          <a:bodyPr wrap="square">
            <a:spAutoFit/>
          </a:bodyPr>
          <a:lstStyle/>
          <a:p>
            <a:pPr algn="just">
              <a:spcAft>
                <a:spcPts val="800"/>
              </a:spcAft>
            </a:pPr>
            <a:r>
              <a:rPr lang="en-NZ" sz="3600" dirty="0">
                <a:latin typeface="Calibri" panose="020F0502020204030204" pitchFamily="34" charset="0"/>
                <a:ea typeface="Calibri" panose="020F0502020204030204" pitchFamily="34" charset="0"/>
                <a:cs typeface="Times New Roman" panose="02020603050405020304" pitchFamily="18" charset="0"/>
              </a:rPr>
              <a:t>Endogenous secretion was  constrained  between  upper  and  lower  bounds  of  16000 </a:t>
            </a:r>
            <a:r>
              <a:rPr lang="en-NZ" sz="3600" dirty="0" err="1">
                <a:latin typeface="Calibri" panose="020F0502020204030204" pitchFamily="34" charset="0"/>
                <a:ea typeface="Calibri" panose="020F0502020204030204" pitchFamily="34" charset="0"/>
                <a:cs typeface="Times New Roman" panose="02020603050405020304" pitchFamily="18" charset="0"/>
              </a:rPr>
              <a:t>mU</a:t>
            </a:r>
            <a:r>
              <a:rPr lang="en-NZ" sz="3600" dirty="0">
                <a:latin typeface="Calibri" panose="020F0502020204030204" pitchFamily="34" charset="0"/>
                <a:ea typeface="Calibri" panose="020F0502020204030204" pitchFamily="34" charset="0"/>
                <a:cs typeface="Times New Roman" panose="02020603050405020304" pitchFamily="18" charset="0"/>
              </a:rPr>
              <a:t>/hr  and  1000 </a:t>
            </a:r>
            <a:r>
              <a:rPr lang="en-NZ" sz="3600" dirty="0" err="1">
                <a:latin typeface="Calibri" panose="020F0502020204030204" pitchFamily="34" charset="0"/>
                <a:ea typeface="Calibri" panose="020F0502020204030204" pitchFamily="34" charset="0"/>
                <a:cs typeface="Times New Roman" panose="02020603050405020304" pitchFamily="18" charset="0"/>
              </a:rPr>
              <a:t>mU</a:t>
            </a:r>
            <a:r>
              <a:rPr lang="en-NZ" sz="3600" dirty="0">
                <a:latin typeface="Calibri" panose="020F0502020204030204" pitchFamily="34" charset="0"/>
                <a:ea typeface="Calibri" panose="020F0502020204030204" pitchFamily="34" charset="0"/>
                <a:cs typeface="Times New Roman" panose="02020603050405020304" pitchFamily="18" charset="0"/>
              </a:rPr>
              <a:t>/hr.  The model fitting was applied across all values and then separately to the measurements collected during exercise and after exercise. The resulting model coefficients (</a:t>
            </a:r>
            <a:r>
              <a:rPr lang="en-NZ" sz="3600" dirty="0" err="1">
                <a:latin typeface="Calibri" panose="020F0502020204030204" pitchFamily="34" charset="0"/>
                <a:ea typeface="Calibri" panose="020F0502020204030204" pitchFamily="34" charset="0"/>
                <a:cs typeface="Times New Roman" panose="02020603050405020304" pitchFamily="18" charset="0"/>
              </a:rPr>
              <a:t>a</a:t>
            </a:r>
            <a:r>
              <a:rPr lang="en-NZ" sz="3600" baseline="-25000" dirty="0" err="1">
                <a:latin typeface="Calibri" panose="020F0502020204030204" pitchFamily="34" charset="0"/>
                <a:ea typeface="Calibri" panose="020F0502020204030204" pitchFamily="34" charset="0"/>
                <a:cs typeface="Times New Roman" panose="02020603050405020304" pitchFamily="18" charset="0"/>
              </a:rPr>
              <a:t>j</a:t>
            </a:r>
            <a:r>
              <a:rPr lang="en-NZ" sz="3600" dirty="0">
                <a:latin typeface="Calibri" panose="020F0502020204030204" pitchFamily="34" charset="0"/>
                <a:ea typeface="Calibri" panose="020F0502020204030204" pitchFamily="34" charset="0"/>
                <a:cs typeface="Times New Roman" panose="02020603050405020304" pitchFamily="18" charset="0"/>
              </a:rPr>
              <a:t>) and goodness of fit values are shown in Table 2.</a:t>
            </a:r>
            <a:endParaRPr lang="en-NZ"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4982749" y="14064873"/>
            <a:ext cx="14771764" cy="830997"/>
          </a:xfrm>
          <a:prstGeom prst="rect">
            <a:avLst/>
          </a:prstGeom>
        </p:spPr>
        <p:txBody>
          <a:bodyPr wrap="square">
            <a:spAutoFit/>
          </a:bodyPr>
          <a:lstStyle/>
          <a:p>
            <a:pPr algn="just">
              <a:spcAft>
                <a:spcPts val="800"/>
              </a:spcAft>
            </a:pPr>
            <a:r>
              <a:rPr lang="en-NZ" sz="2400" i="1" dirty="0">
                <a:latin typeface="Calibri" panose="020F0502020204030204" pitchFamily="34" charset="0"/>
                <a:ea typeface="Calibri" panose="020F0502020204030204" pitchFamily="34" charset="0"/>
                <a:cs typeface="Times New Roman" panose="02020603050405020304" pitchFamily="18" charset="0"/>
              </a:rPr>
              <a:t>Table 11.2 Coefficients for endogenous insulin secretion models fitted with 1, 2 and 3 independent variables (dimensions) for all values measured, the values measured during exercise and the after exercise. </a:t>
            </a:r>
            <a:endParaRPr lang="en-NZ"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15032768" y="21287699"/>
            <a:ext cx="14721745" cy="2308324"/>
          </a:xfrm>
          <a:prstGeom prst="rect">
            <a:avLst/>
          </a:prstGeom>
        </p:spPr>
        <p:txBody>
          <a:bodyPr wrap="square">
            <a:spAutoFit/>
          </a:bodyPr>
          <a:lstStyle/>
          <a:p>
            <a:pPr algn="just"/>
            <a:r>
              <a:rPr lang="en-NZ" sz="3600" dirty="0">
                <a:latin typeface="Calibri" panose="020F0502020204030204" pitchFamily="34" charset="0"/>
                <a:ea typeface="Calibri" panose="020F0502020204030204" pitchFamily="34" charset="0"/>
                <a:cs typeface="Times New Roman" panose="02020603050405020304" pitchFamily="18" charset="0"/>
              </a:rPr>
              <a:t>A simple 1-dimensional model, Fig 2, using all the measured values demonstrates the best fit. There was no benefit from additional complexity or splitting the model in to during and after exercise, most likely as there was then not enough values to generate an accurate model.</a:t>
            </a:r>
            <a:endParaRPr lang="en-NZ" sz="3600" dirty="0"/>
          </a:p>
        </p:txBody>
      </p:sp>
      <p:sp>
        <p:nvSpPr>
          <p:cNvPr id="19" name="Rectangle 18"/>
          <p:cNvSpPr/>
          <p:nvPr/>
        </p:nvSpPr>
        <p:spPr>
          <a:xfrm>
            <a:off x="15032768" y="33573614"/>
            <a:ext cx="14736744" cy="2862322"/>
          </a:xfrm>
          <a:prstGeom prst="rect">
            <a:avLst/>
          </a:prstGeom>
        </p:spPr>
        <p:txBody>
          <a:bodyPr wrap="square">
            <a:spAutoFit/>
          </a:bodyPr>
          <a:lstStyle/>
          <a:p>
            <a:pPr algn="just">
              <a:spcAft>
                <a:spcPts val="800"/>
              </a:spcAft>
            </a:pPr>
            <a:r>
              <a:rPr lang="en-NZ" sz="3600" dirty="0">
                <a:latin typeface="Calibri" panose="020F0502020204030204" pitchFamily="34" charset="0"/>
                <a:ea typeface="Calibri" panose="020F0502020204030204" pitchFamily="34" charset="0"/>
                <a:cs typeface="Times New Roman" panose="02020603050405020304" pitchFamily="18" charset="0"/>
              </a:rPr>
              <a:t>To  validate  the  secretion  model,  comparisons  were  made  to  published  data. </a:t>
            </a:r>
            <a:r>
              <a:rPr lang="en-US" sz="3600" dirty="0">
                <a:latin typeface="Calibri" panose="020F0502020204030204" pitchFamily="34" charset="0"/>
                <a:ea typeface="Calibri" panose="020F0502020204030204" pitchFamily="34" charset="0"/>
                <a:cs typeface="Times New Roman" panose="02020603050405020304" pitchFamily="18" charset="0"/>
              </a:rPr>
              <a:t>No data was found in the </a:t>
            </a:r>
            <a:r>
              <a:rPr lang="en-US" sz="3600" dirty="0" smtClean="0">
                <a:latin typeface="Calibri" panose="020F0502020204030204" pitchFamily="34" charset="0"/>
                <a:ea typeface="Calibri" panose="020F0502020204030204" pitchFamily="34" charset="0"/>
                <a:cs typeface="Times New Roman" panose="02020603050405020304" pitchFamily="18" charset="0"/>
              </a:rPr>
              <a:t>literature </a:t>
            </a:r>
            <a:r>
              <a:rPr lang="en-NZ" sz="3600" dirty="0" smtClean="0">
                <a:latin typeface="Calibri" panose="020F0502020204030204" pitchFamily="34" charset="0"/>
                <a:ea typeface="Calibri" panose="020F0502020204030204" pitchFamily="34" charset="0"/>
                <a:cs typeface="Times New Roman" panose="02020603050405020304" pitchFamily="18" charset="0"/>
              </a:rPr>
              <a:t>concerning </a:t>
            </a:r>
            <a:r>
              <a:rPr lang="en-NZ" sz="3600" dirty="0">
                <a:latin typeface="Calibri" panose="020F0502020204030204" pitchFamily="34" charset="0"/>
                <a:ea typeface="Calibri" panose="020F0502020204030204" pitchFamily="34" charset="0"/>
                <a:cs typeface="Times New Roman" panose="02020603050405020304" pitchFamily="18" charset="0"/>
              </a:rPr>
              <a:t>insulin secretion rates in athletes or healthy subjects while exercising. Reported results for the glucose coefficient are at the upper end of the range 2646 - 485mU.L/mmol.hr for healthy, sedentary subjects . </a:t>
            </a:r>
            <a:endParaRPr lang="en-NZ"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4982749" y="32824612"/>
            <a:ext cx="15138400" cy="461665"/>
          </a:xfrm>
          <a:prstGeom prst="rect">
            <a:avLst/>
          </a:prstGeom>
        </p:spPr>
        <p:txBody>
          <a:bodyPr>
            <a:spAutoFit/>
          </a:bodyPr>
          <a:lstStyle/>
          <a:p>
            <a:r>
              <a:rPr lang="en-NZ" sz="2400" i="1" dirty="0">
                <a:latin typeface="Calibri" panose="020F0502020204030204" pitchFamily="34" charset="0"/>
                <a:ea typeface="Calibri" panose="020F0502020204030204" pitchFamily="34" charset="0"/>
                <a:cs typeface="Times New Roman" panose="02020603050405020304" pitchFamily="18" charset="0"/>
              </a:rPr>
              <a:t>Figure 2. Pre-hepatic insulin secretion data from the 10 subjects and the one dimensional model fit (R</a:t>
            </a:r>
            <a:r>
              <a:rPr lang="en-NZ" sz="2400" i="1" baseline="30000" dirty="0">
                <a:latin typeface="Calibri" panose="020F0502020204030204" pitchFamily="34" charset="0"/>
                <a:ea typeface="Calibri" panose="020F0502020204030204" pitchFamily="34" charset="0"/>
                <a:cs typeface="Times New Roman" panose="02020603050405020304" pitchFamily="18" charset="0"/>
              </a:rPr>
              <a:t>2</a:t>
            </a:r>
            <a:r>
              <a:rPr lang="en-NZ" sz="2400" i="1" dirty="0">
                <a:latin typeface="Calibri" panose="020F0502020204030204" pitchFamily="34" charset="0"/>
                <a:ea typeface="Calibri" panose="020F0502020204030204" pitchFamily="34" charset="0"/>
                <a:cs typeface="Times New Roman" panose="02020603050405020304" pitchFamily="18" charset="0"/>
              </a:rPr>
              <a:t> = 0.53)</a:t>
            </a:r>
            <a:endParaRPr lang="en-NZ" sz="2400" i="1" dirty="0"/>
          </a:p>
        </p:txBody>
      </p:sp>
      <p:pic>
        <p:nvPicPr>
          <p:cNvPr id="23" name="Picture 22"/>
          <p:cNvPicPr>
            <a:picLocks noChangeAspect="1"/>
          </p:cNvPicPr>
          <p:nvPr/>
        </p:nvPicPr>
        <p:blipFill rotWithShape="1">
          <a:blip r:embed="rId12"/>
          <a:srcRect l="5328" t="3297" b="1867"/>
          <a:stretch/>
        </p:blipFill>
        <p:spPr>
          <a:xfrm>
            <a:off x="15411452" y="24408694"/>
            <a:ext cx="13349143" cy="821311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NZ"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NZ"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13468</TotalTime>
  <Words>796</Words>
  <Application>Microsoft Office PowerPoint</Application>
  <PresentationFormat>Custom</PresentationFormat>
  <Paragraphs>108</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Gulim</vt:lpstr>
      <vt:lpstr>Arial</vt:lpstr>
      <vt:lpstr>Calibri</vt:lpstr>
      <vt:lpstr>Cambria Math</vt:lpstr>
      <vt:lpstr>Times New Roman</vt:lpstr>
      <vt:lpstr>Default Design</vt:lpstr>
      <vt:lpstr>CorelPhotoPaint.Image.11</vt:lpstr>
      <vt:lpstr>PowerPoint Presentation</vt:lpstr>
    </vt:vector>
  </TitlesOfParts>
  <Company>University of Canterbury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 Lin</dc:creator>
  <cp:lastModifiedBy>Felicity Thomas</cp:lastModifiedBy>
  <cp:revision>269</cp:revision>
  <cp:lastPrinted>2016-10-27T22:33:01Z</cp:lastPrinted>
  <dcterms:created xsi:type="dcterms:W3CDTF">2006-08-22T23:49:52Z</dcterms:created>
  <dcterms:modified xsi:type="dcterms:W3CDTF">2016-10-31T01:17:49Z</dcterms:modified>
</cp:coreProperties>
</file>