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6" r:id="rId2"/>
  </p:sldIdLst>
  <p:sldSz cx="6858000" cy="9906000" type="A4"/>
  <p:notesSz cx="7018338" cy="100949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478" y="112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5434" y="1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/>
          <a:lstStyle>
            <a:lvl1pPr algn="r">
              <a:defRPr sz="1200"/>
            </a:lvl1pPr>
          </a:lstStyle>
          <a:p>
            <a:fld id="{7A6507A5-B212-4049-A03A-89EE3B8EA57B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98688" y="757238"/>
            <a:ext cx="2620962" cy="3784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0" tIns="47055" rIns="94110" bIns="47055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834" y="4795084"/>
            <a:ext cx="5614670" cy="4542711"/>
          </a:xfrm>
          <a:prstGeom prst="rect">
            <a:avLst/>
          </a:prstGeom>
        </p:spPr>
        <p:txBody>
          <a:bodyPr vert="horz" lIns="94110" tIns="47055" rIns="94110" bIns="47055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88416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5434" y="9588416"/>
            <a:ext cx="3041280" cy="504745"/>
          </a:xfrm>
          <a:prstGeom prst="rect">
            <a:avLst/>
          </a:prstGeom>
        </p:spPr>
        <p:txBody>
          <a:bodyPr vert="horz" lIns="94110" tIns="47055" rIns="94110" bIns="47055" rtlCol="0" anchor="b"/>
          <a:lstStyle>
            <a:lvl1pPr algn="r">
              <a:defRPr sz="1200"/>
            </a:lvl1pPr>
          </a:lstStyle>
          <a:p>
            <a:fld id="{A695C925-8BB3-4627-A65E-5D7F76000005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3720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98688" y="757238"/>
            <a:ext cx="2620962" cy="37846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5C925-8BB3-4627-A65E-5D7F76000005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3560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9" y="529697"/>
            <a:ext cx="3357563" cy="112680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9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8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3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3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3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4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91" y="394411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4" y="2072928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6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400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17798-BAD8-4A58-95D2-10A34C40A268}" type="datetimeFigureOut">
              <a:rPr lang="fr-BE" smtClean="0"/>
              <a:pPr/>
              <a:t>30-01-17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400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400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ABF06-AAA4-445F-AC8D-BA36B84D8492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2656" y="1442610"/>
            <a:ext cx="1296144" cy="312034"/>
          </a:xfrm>
        </p:spPr>
        <p:txBody>
          <a:bodyPr>
            <a:normAutofit/>
          </a:bodyPr>
          <a:lstStyle/>
          <a:p>
            <a:pPr algn="l"/>
            <a:r>
              <a:rPr lang="fr-BE" sz="1200" b="1" dirty="0" smtClean="0">
                <a:solidFill>
                  <a:srgbClr val="0070C0"/>
                </a:solidFill>
              </a:rPr>
              <a:t>Introduction</a:t>
            </a:r>
            <a:endParaRPr lang="fr-BE" sz="1200" b="1" dirty="0">
              <a:solidFill>
                <a:srgbClr val="0070C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98730" y="0"/>
            <a:ext cx="4860036" cy="896549"/>
          </a:xfrm>
        </p:spPr>
        <p:txBody>
          <a:bodyPr>
            <a:norm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Study of interactions and activities of the enzymatic core of the divisome </a:t>
            </a:r>
            <a:r>
              <a:rPr lang="fr-BE" sz="1600" b="1" dirty="0" smtClean="0">
                <a:solidFill>
                  <a:srgbClr val="000000"/>
                </a:solidFill>
              </a:rPr>
              <a:t>in </a:t>
            </a:r>
            <a:r>
              <a:rPr lang="fr-BE" sz="1600" b="1" i="1" dirty="0" smtClean="0">
                <a:solidFill>
                  <a:srgbClr val="000000"/>
                </a:solidFill>
              </a:rPr>
              <a:t>Escherichia coli</a:t>
            </a:r>
            <a:r>
              <a:rPr lang="en-US" sz="1600" b="1" dirty="0" smtClean="0">
                <a:solidFill>
                  <a:srgbClr val="000000"/>
                </a:solidFill>
              </a:rPr>
              <a:t>.</a:t>
            </a:r>
            <a:endParaRPr lang="en-GB" sz="1600" b="1" dirty="0">
              <a:solidFill>
                <a:srgbClr val="000000"/>
              </a:solidFill>
            </a:endParaRPr>
          </a:p>
          <a:p>
            <a:pPr algn="l"/>
            <a:endParaRPr lang="fr-BE" sz="1200" dirty="0"/>
          </a:p>
        </p:txBody>
      </p:sp>
      <p:sp>
        <p:nvSpPr>
          <p:cNvPr id="4" name="AutoShape 21"/>
          <p:cNvSpPr>
            <a:spLocks noChangeArrowheads="1"/>
          </p:cNvSpPr>
          <p:nvPr/>
        </p:nvSpPr>
        <p:spPr bwMode="auto">
          <a:xfrm>
            <a:off x="18149" y="1167354"/>
            <a:ext cx="6821705" cy="11923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dirty="0">
              <a:latin typeface="Arial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-171400" y="740533"/>
            <a:ext cx="64807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000" dirty="0">
                <a:latin typeface="Arial" charset="0"/>
              </a:rPr>
              <a:t>                     </a:t>
            </a:r>
            <a:r>
              <a:rPr lang="en-GB" altLang="fr-FR" sz="1000" dirty="0" smtClean="0">
                <a:latin typeface="Arial" charset="0"/>
              </a:rPr>
              <a:t> </a:t>
            </a:r>
            <a:r>
              <a:rPr lang="en-GB" altLang="fr-FR" sz="1000" u="sng" dirty="0" smtClean="0">
                <a:latin typeface="Arial" charset="0"/>
              </a:rPr>
              <a:t>A. </a:t>
            </a:r>
            <a:r>
              <a:rPr lang="en-GB" altLang="fr-FR" sz="1000" u="sng" dirty="0" err="1" smtClean="0">
                <a:latin typeface="Arial" charset="0"/>
              </a:rPr>
              <a:t>Boes</a:t>
            </a:r>
            <a:r>
              <a:rPr lang="en-GB" altLang="fr-FR" sz="1000" dirty="0" smtClean="0">
                <a:latin typeface="Arial" charset="0"/>
              </a:rPr>
              <a:t>, S. </a:t>
            </a:r>
            <a:r>
              <a:rPr lang="en-GB" altLang="fr-FR" sz="1000" dirty="0" err="1" smtClean="0">
                <a:latin typeface="Arial" charset="0"/>
              </a:rPr>
              <a:t>Olatunji</a:t>
            </a:r>
            <a:r>
              <a:rPr lang="en-GB" altLang="fr-FR" sz="1000" dirty="0" smtClean="0">
                <a:latin typeface="Arial" charset="0"/>
              </a:rPr>
              <a:t>, and M. </a:t>
            </a:r>
            <a:r>
              <a:rPr lang="en-GB" altLang="fr-FR" sz="1000" dirty="0" err="1" smtClean="0">
                <a:latin typeface="Arial" charset="0"/>
              </a:rPr>
              <a:t>Terrak</a:t>
            </a:r>
            <a:endParaRPr lang="fr-FR" altLang="fr-FR" sz="1000" dirty="0"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fr-FR" sz="800" dirty="0" smtClean="0">
                <a:latin typeface="Arial" charset="0"/>
              </a:rPr>
              <a:t>                     Centre </a:t>
            </a:r>
            <a:r>
              <a:rPr lang="en-GB" altLang="fr-FR" sz="800" dirty="0">
                <a:latin typeface="Arial" charset="0"/>
              </a:rPr>
              <a:t>for Protein Engineering, University of Liège, </a:t>
            </a:r>
            <a:r>
              <a:rPr lang="en-GB" altLang="fr-FR" sz="800" dirty="0" err="1">
                <a:latin typeface="Arial" charset="0"/>
              </a:rPr>
              <a:t>Sart</a:t>
            </a:r>
            <a:r>
              <a:rPr lang="en-GB" altLang="fr-FR" sz="800" dirty="0">
                <a:latin typeface="Arial" charset="0"/>
              </a:rPr>
              <a:t> </a:t>
            </a:r>
            <a:r>
              <a:rPr lang="en-GB" altLang="fr-FR" sz="800" dirty="0" err="1">
                <a:latin typeface="Arial" charset="0"/>
              </a:rPr>
              <a:t>Tilman</a:t>
            </a:r>
            <a:r>
              <a:rPr lang="en-GB" altLang="fr-FR" sz="800" dirty="0">
                <a:latin typeface="Arial" charset="0"/>
              </a:rPr>
              <a:t>, 4000 Liège, Belgium. </a:t>
            </a:r>
            <a:r>
              <a:rPr lang="en-GB" altLang="fr-FR" sz="800" dirty="0" smtClean="0">
                <a:latin typeface="Arial" charset="0"/>
              </a:rPr>
              <a:t>adrien.boes@doct.ulg.ac.be</a:t>
            </a:r>
            <a:endParaRPr lang="en-GB" altLang="fr-FR" sz="800" dirty="0">
              <a:latin typeface="Arial" charset="0"/>
            </a:endParaRPr>
          </a:p>
        </p:txBody>
      </p:sp>
      <p:pic>
        <p:nvPicPr>
          <p:cNvPr id="6" name="Picture 9" descr="logo_coul_texte_blason_cadre_30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256" y="116463"/>
            <a:ext cx="1039812" cy="822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8" descr="X:\logos\CIP-logo1_m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4328" cy="974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32656" y="1754647"/>
            <a:ext cx="2736304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00" dirty="0" err="1" smtClean="0"/>
              <a:t>Peptidoglycan</a:t>
            </a:r>
            <a:r>
              <a:rPr lang="en-US" sz="700" dirty="0" smtClean="0"/>
              <a:t> (PG</a:t>
            </a:r>
            <a:r>
              <a:rPr lang="en-US" sz="700" dirty="0"/>
              <a:t>) synthesis is controlled by specialized multiprotein machineries that are essential for bacterial growth and division. The </a:t>
            </a:r>
            <a:r>
              <a:rPr lang="en-US" sz="700" dirty="0" smtClean="0"/>
              <a:t>divisome (figure 1A) </a:t>
            </a:r>
            <a:r>
              <a:rPr lang="en-US" sz="700" dirty="0"/>
              <a:t>controls septal PG synthesis and separation of daughter cells. In </a:t>
            </a:r>
            <a:r>
              <a:rPr lang="en-US" sz="700" i="1" dirty="0"/>
              <a:t>E. coli, </a:t>
            </a:r>
            <a:r>
              <a:rPr lang="en-US" sz="700" dirty="0" smtClean="0"/>
              <a:t>PBP3, PBP1b and </a:t>
            </a:r>
            <a:r>
              <a:rPr lang="en-US" sz="700" dirty="0" err="1" smtClean="0"/>
              <a:t>FtsW</a:t>
            </a:r>
            <a:r>
              <a:rPr lang="en-US" sz="700" dirty="0" smtClean="0"/>
              <a:t> interact and collaborate to synthesized the new cell wall at the division site [1-6]. Nevertheless, the </a:t>
            </a:r>
            <a:r>
              <a:rPr lang="fr-BE" sz="700" dirty="0" err="1" smtClean="0"/>
              <a:t>factors</a:t>
            </a:r>
            <a:r>
              <a:rPr lang="fr-BE" sz="700" dirty="0" smtClean="0"/>
              <a:t> </a:t>
            </a:r>
            <a:r>
              <a:rPr lang="fr-BE" sz="700" dirty="0" err="1" smtClean="0"/>
              <a:t>responsible</a:t>
            </a:r>
            <a:r>
              <a:rPr lang="fr-BE" sz="700" dirty="0" smtClean="0"/>
              <a:t> for </a:t>
            </a:r>
            <a:r>
              <a:rPr lang="fr-BE" sz="700" dirty="0" err="1" smtClean="0"/>
              <a:t>triggering</a:t>
            </a:r>
            <a:r>
              <a:rPr lang="fr-BE" sz="700" dirty="0" smtClean="0"/>
              <a:t> </a:t>
            </a:r>
            <a:r>
              <a:rPr lang="en-US" sz="700" dirty="0" smtClean="0"/>
              <a:t>the synthesis of the </a:t>
            </a:r>
            <a:r>
              <a:rPr lang="en-US" sz="700" dirty="0" err="1" smtClean="0"/>
              <a:t>septal</a:t>
            </a:r>
            <a:r>
              <a:rPr lang="en-US" sz="700" dirty="0" smtClean="0"/>
              <a:t> PG </a:t>
            </a:r>
            <a:r>
              <a:rPr lang="fr-BE" sz="700" dirty="0" smtClean="0"/>
              <a:t>are </a:t>
            </a:r>
            <a:r>
              <a:rPr lang="fr-BE" sz="700" dirty="0" err="1" smtClean="0"/>
              <a:t>largely</a:t>
            </a:r>
            <a:r>
              <a:rPr lang="fr-BE" sz="700" dirty="0" smtClean="0"/>
              <a:t> </a:t>
            </a:r>
            <a:r>
              <a:rPr lang="fr-BE" sz="700" dirty="0" err="1" smtClean="0"/>
              <a:t>unknown</a:t>
            </a:r>
            <a:r>
              <a:rPr lang="fr-BE" sz="700" dirty="0" smtClean="0"/>
              <a:t>. A R</a:t>
            </a:r>
            <a:r>
              <a:rPr lang="en-US" sz="700" dirty="0" err="1" smtClean="0"/>
              <a:t>ecent</a:t>
            </a:r>
            <a:r>
              <a:rPr lang="en-US" sz="700" dirty="0" smtClean="0"/>
              <a:t> </a:t>
            </a:r>
            <a:r>
              <a:rPr lang="en-US" sz="700" i="1" dirty="0" smtClean="0"/>
              <a:t>in vivo </a:t>
            </a:r>
            <a:r>
              <a:rPr lang="en-US" sz="700" dirty="0" smtClean="0"/>
              <a:t>study suggests that </a:t>
            </a:r>
            <a:r>
              <a:rPr lang="en-US" sz="700" dirty="0" err="1" smtClean="0"/>
              <a:t>FtsN</a:t>
            </a:r>
            <a:r>
              <a:rPr lang="en-US" sz="700" dirty="0" smtClean="0"/>
              <a:t> would collaborate with the complex </a:t>
            </a:r>
            <a:r>
              <a:rPr lang="en-US" sz="700" dirty="0" err="1" smtClean="0"/>
              <a:t>FtsBLQ</a:t>
            </a:r>
            <a:r>
              <a:rPr lang="en-US" sz="700" dirty="0" smtClean="0"/>
              <a:t> to activate the PG synthesis at the division site [7] (figure 1B). In </a:t>
            </a:r>
            <a:r>
              <a:rPr lang="en-US" sz="700" dirty="0"/>
              <a:t>this work we have investigated </a:t>
            </a:r>
            <a:r>
              <a:rPr lang="en-US" sz="700" dirty="0" smtClean="0"/>
              <a:t>interactions between these proteins and we aim to characterize their biochemical activities. </a:t>
            </a:r>
            <a:endParaRPr lang="en-US" sz="700" dirty="0"/>
          </a:p>
        </p:txBody>
      </p:sp>
      <p:sp>
        <p:nvSpPr>
          <p:cNvPr id="9" name="ZoneTexte 8"/>
          <p:cNvSpPr txBox="1"/>
          <p:nvPr/>
        </p:nvSpPr>
        <p:spPr>
          <a:xfrm>
            <a:off x="6093079" y="39007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BE" dirty="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404664" y="3548844"/>
            <a:ext cx="119675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1200" cap="none" dirty="0" err="1" smtClean="0">
                <a:solidFill>
                  <a:srgbClr val="0070C0"/>
                </a:solidFill>
                <a:effectLst/>
              </a:rPr>
              <a:t>Results</a:t>
            </a:r>
            <a:endParaRPr lang="fr-BE" sz="1200" cap="none" dirty="0">
              <a:solidFill>
                <a:srgbClr val="0070C0"/>
              </a:solidFill>
              <a:effectLst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58536" y="4094905"/>
            <a:ext cx="227837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/>
              <a:t>The </a:t>
            </a:r>
            <a:r>
              <a:rPr lang="en-US" sz="700" dirty="0" smtClean="0"/>
              <a:t>full-length form of the four proteins  </a:t>
            </a:r>
            <a:r>
              <a:rPr lang="en-US" sz="700" dirty="0" err="1" smtClean="0"/>
              <a:t>FtsN</a:t>
            </a:r>
            <a:r>
              <a:rPr lang="en-US" sz="700" dirty="0" smtClean="0"/>
              <a:t>, </a:t>
            </a:r>
            <a:r>
              <a:rPr lang="en-US" sz="700" dirty="0" err="1" smtClean="0"/>
              <a:t>FtsB</a:t>
            </a:r>
            <a:r>
              <a:rPr lang="en-US" sz="700" dirty="0" smtClean="0"/>
              <a:t>, </a:t>
            </a:r>
            <a:r>
              <a:rPr lang="en-US" sz="700" dirty="0" err="1" smtClean="0"/>
              <a:t>FtsL</a:t>
            </a:r>
            <a:r>
              <a:rPr lang="en-US" sz="700" dirty="0" smtClean="0"/>
              <a:t> and </a:t>
            </a:r>
            <a:r>
              <a:rPr lang="en-US" sz="700" dirty="0" err="1" smtClean="0"/>
              <a:t>FtsQ</a:t>
            </a:r>
            <a:r>
              <a:rPr lang="en-US" sz="700" dirty="0" smtClean="0"/>
              <a:t> </a:t>
            </a:r>
            <a:r>
              <a:rPr lang="en-US" sz="700" dirty="0"/>
              <a:t>were co-expressed in </a:t>
            </a:r>
            <a:r>
              <a:rPr lang="en-US" sz="700" i="1" dirty="0"/>
              <a:t>E. coli</a:t>
            </a:r>
            <a:r>
              <a:rPr lang="en-US" sz="700" dirty="0"/>
              <a:t> followed by affinity co-purification with </a:t>
            </a:r>
            <a:r>
              <a:rPr lang="en-US" sz="700" dirty="0" err="1" smtClean="0"/>
              <a:t>FtsB</a:t>
            </a:r>
            <a:r>
              <a:rPr lang="en-US" sz="700" dirty="0" smtClean="0"/>
              <a:t> containing an N-terminal </a:t>
            </a:r>
            <a:r>
              <a:rPr lang="en-US" sz="700" dirty="0"/>
              <a:t>His-tag (bait) and </a:t>
            </a:r>
            <a:r>
              <a:rPr lang="en-US" sz="700" dirty="0" smtClean="0"/>
              <a:t>the others proteins untagged </a:t>
            </a:r>
            <a:r>
              <a:rPr lang="en-US" sz="700" dirty="0"/>
              <a:t>(prey</a:t>
            </a:r>
            <a:r>
              <a:rPr lang="en-US" sz="700" dirty="0" smtClean="0"/>
              <a:t>) (figure 2). Same experiment was carried out using a strep-tag (figure 3). Both experiments allowed us to co-purify </a:t>
            </a:r>
            <a:r>
              <a:rPr lang="en-US" sz="700" dirty="0" err="1" smtClean="0"/>
              <a:t>FtsL</a:t>
            </a:r>
            <a:r>
              <a:rPr lang="en-US" sz="700" dirty="0" smtClean="0"/>
              <a:t> and </a:t>
            </a:r>
            <a:r>
              <a:rPr lang="en-US" sz="700" dirty="0" err="1" smtClean="0"/>
              <a:t>FtsQ</a:t>
            </a:r>
            <a:r>
              <a:rPr lang="en-US" sz="700" dirty="0" smtClean="0"/>
              <a:t> with </a:t>
            </a:r>
            <a:r>
              <a:rPr lang="en-US" sz="700" dirty="0" err="1" smtClean="0"/>
              <a:t>FtsB</a:t>
            </a:r>
            <a:r>
              <a:rPr lang="en-US" sz="700" dirty="0" smtClean="0"/>
              <a:t>.</a:t>
            </a:r>
            <a:endParaRPr lang="en-US" sz="700" dirty="0"/>
          </a:p>
        </p:txBody>
      </p:sp>
      <p:sp>
        <p:nvSpPr>
          <p:cNvPr id="185" name="AutoShape 21"/>
          <p:cNvSpPr>
            <a:spLocks noChangeArrowheads="1"/>
          </p:cNvSpPr>
          <p:nvPr/>
        </p:nvSpPr>
        <p:spPr bwMode="auto">
          <a:xfrm>
            <a:off x="6519" y="9077634"/>
            <a:ext cx="6821705" cy="11923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fr-FR" sz="1800" dirty="0">
              <a:latin typeface="Arial" charset="0"/>
            </a:endParaRPr>
          </a:p>
        </p:txBody>
      </p:sp>
      <p:sp>
        <p:nvSpPr>
          <p:cNvPr id="186" name="Text Box 12"/>
          <p:cNvSpPr txBox="1">
            <a:spLocks noChangeArrowheads="1"/>
          </p:cNvSpPr>
          <p:nvPr/>
        </p:nvSpPr>
        <p:spPr bwMode="auto">
          <a:xfrm>
            <a:off x="1" y="9165468"/>
            <a:ext cx="54070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1000" b="1" dirty="0" smtClean="0">
                <a:solidFill>
                  <a:schemeClr val="accent1"/>
                </a:solidFill>
                <a:latin typeface="Arial" charset="0"/>
              </a:rPr>
              <a:t>References</a:t>
            </a:r>
            <a:endParaRPr lang="en-GB" altLang="fr-FR" sz="1000" b="1" dirty="0">
              <a:solidFill>
                <a:schemeClr val="accent1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fr-FR" sz="600" dirty="0">
                <a:latin typeface="Arial" pitchFamily="34" charset="0"/>
                <a:cs typeface="Arial" pitchFamily="34" charset="0"/>
              </a:rPr>
              <a:t>1- </a:t>
            </a:r>
            <a:r>
              <a:rPr lang="fr-BE" altLang="fr-FR" sz="600" dirty="0">
                <a:latin typeface="Arial" pitchFamily="34" charset="0"/>
                <a:cs typeface="Arial" pitchFamily="34" charset="0"/>
              </a:rPr>
              <a:t>Egan AJ and Vollmer W.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 Ann N Y </a:t>
            </a:r>
            <a:r>
              <a:rPr lang="en-US" altLang="fr-FR" sz="600" dirty="0" err="1">
                <a:latin typeface="Arial" pitchFamily="34" charset="0"/>
                <a:cs typeface="Arial" pitchFamily="34" charset="0"/>
              </a:rPr>
              <a:t>Acad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 Sci. 2013 1277, 8-28; 2-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Bertsche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et al.,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Microbiol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2006 61 675-90; 3-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Mohammadi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et al., 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EMBO J</a:t>
            </a:r>
            <a:r>
              <a:rPr lang="pt-BR" altLang="fr-FR" sz="600" dirty="0">
                <a:latin typeface="Arial" pitchFamily="34" charset="0"/>
                <a:cs typeface="Arial" pitchFamily="34" charset="0"/>
              </a:rPr>
              <a:t> 2011 30,1425-32; 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4- Müller et al., J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Biol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fr-FR" sz="600" dirty="0" err="1">
                <a:latin typeface="Arial" pitchFamily="34" charset="0"/>
                <a:cs typeface="Arial" pitchFamily="34" charset="0"/>
              </a:rPr>
              <a:t>Chem</a:t>
            </a:r>
            <a:r>
              <a:rPr lang="en-GB" altLang="fr-FR" sz="600" dirty="0">
                <a:latin typeface="Arial" pitchFamily="34" charset="0"/>
                <a:cs typeface="Arial" pitchFamily="34" charset="0"/>
              </a:rPr>
              <a:t> 2007 282 36394-402; 5-Fraipont et al., 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Microbiology </a:t>
            </a:r>
            <a:r>
              <a:rPr lang="en-US" altLang="fr-FR" sz="600" dirty="0" smtClean="0">
                <a:latin typeface="Arial" pitchFamily="34" charset="0"/>
                <a:cs typeface="Arial" pitchFamily="34" charset="0"/>
              </a:rPr>
              <a:t> 2011 </a:t>
            </a:r>
            <a:r>
              <a:rPr lang="en-US" altLang="fr-FR" sz="600" dirty="0">
                <a:latin typeface="Arial" pitchFamily="34" charset="0"/>
                <a:cs typeface="Arial" pitchFamily="34" charset="0"/>
              </a:rPr>
              <a:t>157, </a:t>
            </a:r>
            <a:r>
              <a:rPr lang="en-US" altLang="fr-FR" sz="600" dirty="0" smtClean="0">
                <a:latin typeface="Arial" pitchFamily="34" charset="0"/>
                <a:cs typeface="Arial" pitchFamily="34" charset="0"/>
              </a:rPr>
              <a:t>251-9;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6; 6-Leclercq et al,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Scientific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Report, 2017-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7- Bing Liu et al., Mol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Microbiol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2015 95(6), 945–970; 8-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Busiek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et al., </a:t>
            </a:r>
            <a:r>
              <a:rPr lang="fr-FR" altLang="fr-FR" sz="600" dirty="0" err="1" smtClean="0">
                <a:latin typeface="Arial" pitchFamily="34" charset="0"/>
                <a:cs typeface="Arial" pitchFamily="34" charset="0"/>
              </a:rPr>
              <a:t>J.Bacteriol</a:t>
            </a:r>
            <a:r>
              <a:rPr lang="fr-FR" altLang="fr-FR" sz="600" dirty="0" smtClean="0">
                <a:latin typeface="Arial" pitchFamily="34" charset="0"/>
                <a:cs typeface="Arial" pitchFamily="34" charset="0"/>
              </a:rPr>
              <a:t> 2012 </a:t>
            </a:r>
            <a:r>
              <a:rPr lang="fr-BE" sz="600" dirty="0" smtClean="0">
                <a:latin typeface="Arial" pitchFamily="34" charset="0"/>
                <a:cs typeface="Arial" pitchFamily="34" charset="0"/>
              </a:rPr>
              <a:t>94(8): 1989–2000. </a:t>
            </a:r>
            <a:endParaRPr lang="en-GB" altLang="fr-FR" sz="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7" name="Picture 8" descr="Belspo_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81" y="9498206"/>
            <a:ext cx="822027" cy="23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8" name="Text Box 47"/>
          <p:cNvSpPr txBox="1">
            <a:spLocks noChangeArrowheads="1"/>
          </p:cNvSpPr>
          <p:nvPr/>
        </p:nvSpPr>
        <p:spPr bwMode="auto">
          <a:xfrm>
            <a:off x="5301208" y="9165468"/>
            <a:ext cx="13970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5000"/>
              <a:buFont typeface="Verdana" pitchFamily="34" charset="0"/>
              <a:buChar char="›"/>
              <a:defRPr sz="26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4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CEA0"/>
              </a:buClr>
              <a:buFont typeface="Wingdings 2" pitchFamily="18" charset="2"/>
              <a:buChar char=""/>
              <a:defRPr sz="19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fr-FR" sz="800" b="1" dirty="0">
                <a:solidFill>
                  <a:schemeClr val="accent6"/>
                </a:solidFill>
                <a:latin typeface="Arial" charset="0"/>
              </a:rPr>
              <a:t>Acknowledgement to</a:t>
            </a:r>
          </a:p>
        </p:txBody>
      </p:sp>
      <p:pic>
        <p:nvPicPr>
          <p:cNvPr id="18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217" y="9399494"/>
            <a:ext cx="481013" cy="33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" name="TextBox 103"/>
          <p:cNvSpPr txBox="1"/>
          <p:nvPr/>
        </p:nvSpPr>
        <p:spPr>
          <a:xfrm>
            <a:off x="3573016" y="5455181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</a:t>
            </a:r>
            <a:endParaRPr lang="en-US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Titre 1"/>
          <p:cNvSpPr txBox="1">
            <a:spLocks/>
          </p:cNvSpPr>
          <p:nvPr/>
        </p:nvSpPr>
        <p:spPr>
          <a:xfrm>
            <a:off x="2492896" y="6825208"/>
            <a:ext cx="1196752" cy="312034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1200" cap="none" dirty="0" smtClean="0">
                <a:solidFill>
                  <a:schemeClr val="accent1"/>
                </a:solidFill>
                <a:effectLst/>
              </a:rPr>
              <a:t>Perspectives</a:t>
            </a:r>
            <a:endParaRPr lang="fr-BE" sz="1200" cap="none" dirty="0">
              <a:solidFill>
                <a:schemeClr val="accent1"/>
              </a:solidFill>
              <a:effectLst/>
            </a:endParaRPr>
          </a:p>
        </p:txBody>
      </p:sp>
      <p:sp>
        <p:nvSpPr>
          <p:cNvPr id="142" name="Titre 1"/>
          <p:cNvSpPr txBox="1">
            <a:spLocks/>
          </p:cNvSpPr>
          <p:nvPr/>
        </p:nvSpPr>
        <p:spPr>
          <a:xfrm>
            <a:off x="404664" y="3860879"/>
            <a:ext cx="2448272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700" b="0" dirty="0" smtClean="0">
                <a:solidFill>
                  <a:srgbClr val="0070C0"/>
                </a:solidFill>
                <a:effectLst/>
              </a:rPr>
              <a:t>1) P</a:t>
            </a:r>
            <a:r>
              <a:rPr lang="fr-BE" sz="700" b="0" cap="none" dirty="0" smtClean="0">
                <a:solidFill>
                  <a:srgbClr val="0070C0"/>
                </a:solidFill>
                <a:effectLst/>
              </a:rPr>
              <a:t>urification of the </a:t>
            </a:r>
            <a:r>
              <a:rPr lang="fr-BE" sz="700" b="0" cap="none" dirty="0" err="1" smtClean="0">
                <a:solidFill>
                  <a:srgbClr val="0070C0"/>
                </a:solidFill>
                <a:effectLst/>
              </a:rPr>
              <a:t>FtsBLQ</a:t>
            </a:r>
            <a:r>
              <a:rPr lang="fr-BE" sz="700" b="0" cap="none" dirty="0" smtClean="0">
                <a:solidFill>
                  <a:srgbClr val="0070C0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rgbClr val="0070C0"/>
                </a:solidFill>
                <a:effectLst/>
              </a:rPr>
              <a:t>complex</a:t>
            </a:r>
            <a:endParaRPr lang="fr-BE" sz="700" b="0" cap="none" dirty="0">
              <a:solidFill>
                <a:srgbClr val="0070C0"/>
              </a:solidFill>
              <a:effectLst/>
            </a:endParaRPr>
          </a:p>
        </p:txBody>
      </p:sp>
      <p:sp>
        <p:nvSpPr>
          <p:cNvPr id="152" name="Titre 1"/>
          <p:cNvSpPr txBox="1">
            <a:spLocks/>
          </p:cNvSpPr>
          <p:nvPr/>
        </p:nvSpPr>
        <p:spPr>
          <a:xfrm>
            <a:off x="404664" y="5068388"/>
            <a:ext cx="3456384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700" b="0" dirty="0" smtClean="0">
                <a:solidFill>
                  <a:schemeClr val="accent1"/>
                </a:solidFill>
                <a:effectLst/>
              </a:rPr>
              <a:t>2) 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FtsBLQ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complex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interacts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with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 the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FtsW</a:t>
            </a:r>
            <a:r>
              <a:rPr lang="fr-BE" sz="700" b="0" cap="none" dirty="0" smtClean="0">
                <a:solidFill>
                  <a:schemeClr val="accent1"/>
                </a:solidFill>
                <a:effectLst/>
              </a:rPr>
              <a:t>-PBP3 </a:t>
            </a:r>
            <a:r>
              <a:rPr lang="fr-BE" sz="700" b="0" cap="none" dirty="0" err="1" smtClean="0">
                <a:solidFill>
                  <a:schemeClr val="accent1"/>
                </a:solidFill>
                <a:effectLst/>
              </a:rPr>
              <a:t>complex</a:t>
            </a:r>
            <a:endParaRPr lang="fr-BE" sz="700" b="0" cap="none" dirty="0" smtClean="0">
              <a:solidFill>
                <a:schemeClr val="accent1"/>
              </a:solidFill>
              <a:effectLst/>
            </a:endParaRPr>
          </a:p>
          <a:p>
            <a:pPr algn="l"/>
            <a:endParaRPr lang="fr-BE" sz="700" b="0" cap="none" dirty="0" smtClean="0">
              <a:effectLst/>
            </a:endParaRPr>
          </a:p>
        </p:txBody>
      </p:sp>
      <p:sp>
        <p:nvSpPr>
          <p:cNvPr id="172" name="ZoneTexte 171"/>
          <p:cNvSpPr txBox="1"/>
          <p:nvPr/>
        </p:nvSpPr>
        <p:spPr>
          <a:xfrm>
            <a:off x="367160" y="5283725"/>
            <a:ext cx="16561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 smtClean="0"/>
              <a:t>We performed co-expression of strep-</a:t>
            </a:r>
            <a:r>
              <a:rPr lang="en-US" sz="700" dirty="0" err="1" smtClean="0"/>
              <a:t>FtsB</a:t>
            </a:r>
            <a:r>
              <a:rPr lang="en-US" sz="700" dirty="0" smtClean="0"/>
              <a:t>, </a:t>
            </a:r>
            <a:r>
              <a:rPr lang="en-US" sz="700" dirty="0" err="1" smtClean="0"/>
              <a:t>FtsL</a:t>
            </a:r>
            <a:r>
              <a:rPr lang="en-US" sz="700" dirty="0" smtClean="0"/>
              <a:t>, </a:t>
            </a:r>
            <a:r>
              <a:rPr lang="en-US" sz="700" dirty="0" err="1" smtClean="0"/>
              <a:t>FtsQ</a:t>
            </a:r>
            <a:r>
              <a:rPr lang="en-US" sz="700" dirty="0" smtClean="0"/>
              <a:t>, </a:t>
            </a:r>
            <a:r>
              <a:rPr lang="en-US" sz="700" dirty="0" err="1" smtClean="0"/>
              <a:t>FtsN</a:t>
            </a:r>
            <a:r>
              <a:rPr lang="en-US" sz="700" dirty="0" smtClean="0"/>
              <a:t> with His-FtsW-PBP3 in </a:t>
            </a:r>
            <a:r>
              <a:rPr lang="en-US" sz="700" i="1" dirty="0"/>
              <a:t>E. coli</a:t>
            </a:r>
            <a:r>
              <a:rPr lang="en-US" sz="700" dirty="0"/>
              <a:t> followed by affinity </a:t>
            </a:r>
            <a:r>
              <a:rPr lang="en-US" sz="700" dirty="0" smtClean="0"/>
              <a:t>purification on  a Ni-NTA column (</a:t>
            </a:r>
            <a:r>
              <a:rPr lang="en-US" sz="700" smtClean="0"/>
              <a:t>figure 4). </a:t>
            </a:r>
            <a:r>
              <a:rPr lang="en-US" sz="700" dirty="0" smtClean="0"/>
              <a:t>The non specific affinity of </a:t>
            </a:r>
            <a:r>
              <a:rPr lang="en-US" sz="700" dirty="0" err="1" smtClean="0"/>
              <a:t>FtsBLQ</a:t>
            </a:r>
            <a:r>
              <a:rPr lang="en-US" sz="700" dirty="0" smtClean="0"/>
              <a:t> for the Ni-NTA column has been invalidated. These results suggest that the proteins FtsW-PBP3 and </a:t>
            </a:r>
            <a:r>
              <a:rPr lang="en-US" sz="700" dirty="0" err="1" smtClean="0"/>
              <a:t>FtsBLQ</a:t>
            </a:r>
            <a:r>
              <a:rPr lang="en-US" sz="700" dirty="0" smtClean="0"/>
              <a:t> form a larger complex inside the divisome.</a:t>
            </a:r>
            <a:endParaRPr lang="en-US" sz="700" dirty="0"/>
          </a:p>
        </p:txBody>
      </p:sp>
      <p:sp>
        <p:nvSpPr>
          <p:cNvPr id="173" name="Flèche droite 172"/>
          <p:cNvSpPr/>
          <p:nvPr/>
        </p:nvSpPr>
        <p:spPr>
          <a:xfrm>
            <a:off x="2714546" y="4338276"/>
            <a:ext cx="288032" cy="234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6" name="Flèche droite 175"/>
          <p:cNvSpPr/>
          <p:nvPr/>
        </p:nvSpPr>
        <p:spPr>
          <a:xfrm>
            <a:off x="2132856" y="5733087"/>
            <a:ext cx="288032" cy="234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77" name="Titre 1"/>
          <p:cNvSpPr txBox="1">
            <a:spLocks/>
          </p:cNvSpPr>
          <p:nvPr/>
        </p:nvSpPr>
        <p:spPr>
          <a:xfrm>
            <a:off x="370160" y="6828458"/>
            <a:ext cx="2160240" cy="312035"/>
          </a:xfrm>
          <a:prstGeom prst="rect">
            <a:avLst/>
          </a:prstGeom>
        </p:spPr>
        <p:txBody>
          <a:bodyPr vert="horz" lIns="45720" rIns="45720" anchor="t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lang="en-US" sz="4600" b="1" kern="1200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1200" cap="none" dirty="0" smtClean="0">
                <a:solidFill>
                  <a:schemeClr val="accent1"/>
                </a:solidFill>
                <a:effectLst/>
              </a:rPr>
              <a:t>Conclusions</a:t>
            </a:r>
            <a:endParaRPr lang="fr-BE" sz="1200" cap="none" dirty="0">
              <a:solidFill>
                <a:schemeClr val="accent1"/>
              </a:solidFill>
              <a:effectLst/>
            </a:endParaRPr>
          </a:p>
        </p:txBody>
      </p:sp>
      <p:sp>
        <p:nvSpPr>
          <p:cNvPr id="178" name="ZoneTexte 177"/>
          <p:cNvSpPr txBox="1"/>
          <p:nvPr/>
        </p:nvSpPr>
        <p:spPr>
          <a:xfrm>
            <a:off x="332656" y="7090519"/>
            <a:ext cx="1800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700" dirty="0" smtClean="0"/>
              <a:t>Using co-expression and co-purification experiments, we showed that </a:t>
            </a:r>
            <a:r>
              <a:rPr lang="en-US" sz="700" dirty="0" err="1" smtClean="0"/>
              <a:t>FtsBLQ</a:t>
            </a:r>
            <a:r>
              <a:rPr lang="en-US" sz="700" dirty="0" smtClean="0"/>
              <a:t> interacts strongly with the complex FtsW-PBP3 to form a larger sub-complex inside the divisome.</a:t>
            </a:r>
            <a:endParaRPr lang="en-US" sz="700" dirty="0"/>
          </a:p>
        </p:txBody>
      </p:sp>
      <p:sp>
        <p:nvSpPr>
          <p:cNvPr id="179" name="ZoneTexte 178"/>
          <p:cNvSpPr txBox="1"/>
          <p:nvPr/>
        </p:nvSpPr>
        <p:spPr>
          <a:xfrm>
            <a:off x="2420888" y="6981225"/>
            <a:ext cx="230425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  <a:defRPr/>
            </a:pPr>
            <a:endParaRPr lang="en-US" sz="700" dirty="0" smtClean="0"/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700" dirty="0" smtClean="0"/>
              <a:t> Investigate if PBP1b could take part inside the </a:t>
            </a:r>
            <a:r>
              <a:rPr lang="en-US" sz="700" dirty="0" err="1" smtClean="0"/>
              <a:t>penta</a:t>
            </a:r>
            <a:r>
              <a:rPr lang="en-US" sz="700" dirty="0" smtClean="0"/>
              <a:t>-complex highlighted in this work.</a:t>
            </a:r>
          </a:p>
          <a:p>
            <a:pPr algn="just">
              <a:defRPr/>
            </a:pPr>
            <a:endParaRPr lang="en-US" sz="700" dirty="0" smtClean="0"/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700" dirty="0" smtClean="0"/>
              <a:t>Asses the effect of both </a:t>
            </a:r>
            <a:r>
              <a:rPr lang="en-US" sz="700" dirty="0" err="1" smtClean="0"/>
              <a:t>FtsBLQ</a:t>
            </a:r>
            <a:r>
              <a:rPr lang="en-US" sz="700" dirty="0" smtClean="0"/>
              <a:t> and </a:t>
            </a:r>
            <a:r>
              <a:rPr lang="en-US" sz="700" dirty="0" err="1" smtClean="0"/>
              <a:t>FtsN</a:t>
            </a:r>
            <a:r>
              <a:rPr lang="en-US" sz="700" dirty="0" smtClean="0"/>
              <a:t> on the </a:t>
            </a:r>
            <a:r>
              <a:rPr lang="en-US" sz="700" dirty="0" err="1" smtClean="0"/>
              <a:t>transpeptidase</a:t>
            </a:r>
            <a:r>
              <a:rPr lang="en-US" sz="700" dirty="0" smtClean="0"/>
              <a:t> activity of PBP3 using radioactive lipid II and the PBP1b mutant unable to cross-link the PG </a:t>
            </a:r>
            <a:r>
              <a:rPr lang="en-US" sz="700" dirty="0" err="1" smtClean="0"/>
              <a:t>glycan</a:t>
            </a:r>
            <a:r>
              <a:rPr lang="en-US" sz="700" dirty="0" smtClean="0"/>
              <a:t>.</a:t>
            </a:r>
          </a:p>
          <a:p>
            <a:pPr algn="just">
              <a:defRPr/>
            </a:pPr>
            <a:endParaRPr lang="en-US" sz="700" dirty="0" smtClean="0"/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700" dirty="0" smtClean="0"/>
              <a:t> Monitor the effect of both </a:t>
            </a:r>
            <a:r>
              <a:rPr lang="en-US" sz="700" dirty="0" err="1" smtClean="0"/>
              <a:t>FtsBLQ</a:t>
            </a:r>
            <a:r>
              <a:rPr lang="en-US" sz="700" dirty="0" smtClean="0"/>
              <a:t> and </a:t>
            </a:r>
            <a:r>
              <a:rPr lang="en-US" sz="700" dirty="0" err="1" smtClean="0"/>
              <a:t>FtsN</a:t>
            </a:r>
            <a:r>
              <a:rPr lang="en-US" sz="700" dirty="0" smtClean="0"/>
              <a:t> on the </a:t>
            </a:r>
            <a:r>
              <a:rPr lang="en-US" sz="700" dirty="0" err="1" smtClean="0"/>
              <a:t>glycosyltransferase</a:t>
            </a:r>
            <a:r>
              <a:rPr lang="en-US" sz="700" dirty="0" smtClean="0"/>
              <a:t> activity of PBP1b by </a:t>
            </a:r>
            <a:r>
              <a:rPr lang="en-GB" altLang="fr-FR" sz="700" dirty="0" smtClean="0"/>
              <a:t>fluorescence method using </a:t>
            </a:r>
            <a:r>
              <a:rPr lang="en-GB" altLang="fr-FR" sz="700" dirty="0" err="1" smtClean="0"/>
              <a:t>dansyl</a:t>
            </a:r>
            <a:r>
              <a:rPr lang="en-GB" altLang="fr-FR" sz="700" dirty="0" smtClean="0"/>
              <a:t> lipid II as substrate.</a:t>
            </a:r>
            <a:endParaRPr lang="en-US" altLang="fr-FR" sz="700" dirty="0" smtClean="0"/>
          </a:p>
          <a:p>
            <a:pPr algn="just">
              <a:buFont typeface="Wingdings" pitchFamily="2" charset="2"/>
              <a:buChar char="Ø"/>
              <a:defRPr/>
            </a:pPr>
            <a:endParaRPr lang="en-US" altLang="fr-FR" sz="700" dirty="0" smtClean="0"/>
          </a:p>
          <a:p>
            <a:pPr algn="just">
              <a:buFont typeface="Wingdings" pitchFamily="2" charset="2"/>
              <a:buChar char="Ø"/>
              <a:defRPr/>
            </a:pPr>
            <a:r>
              <a:rPr lang="en-US" altLang="fr-FR" sz="700" dirty="0" smtClean="0"/>
              <a:t> Trying to co-purify </a:t>
            </a:r>
            <a:r>
              <a:rPr lang="en-US" altLang="fr-FR" sz="700" dirty="0" err="1" smtClean="0"/>
              <a:t>FtsN</a:t>
            </a:r>
            <a:r>
              <a:rPr lang="en-US" altLang="fr-FR" sz="700" dirty="0" smtClean="0"/>
              <a:t> with the </a:t>
            </a:r>
            <a:r>
              <a:rPr lang="en-US" altLang="fr-FR" sz="700" dirty="0" err="1" smtClean="0"/>
              <a:t>penta</a:t>
            </a:r>
            <a:r>
              <a:rPr lang="en-US" altLang="fr-FR" sz="700" dirty="0" smtClean="0"/>
              <a:t>-complex using the 1C domain of </a:t>
            </a:r>
            <a:r>
              <a:rPr lang="en-US" altLang="fr-FR" sz="700" dirty="0" err="1" smtClean="0"/>
              <a:t>FtsA</a:t>
            </a:r>
            <a:r>
              <a:rPr lang="en-US" altLang="fr-FR" sz="700" dirty="0" smtClean="0"/>
              <a:t> which is known to interact directly with the N-terminus of </a:t>
            </a:r>
            <a:r>
              <a:rPr lang="en-US" altLang="fr-FR" sz="700" dirty="0" err="1" smtClean="0"/>
              <a:t>FtsN</a:t>
            </a:r>
            <a:r>
              <a:rPr lang="en-US" altLang="fr-FR" sz="700" dirty="0" smtClean="0"/>
              <a:t> </a:t>
            </a:r>
            <a:r>
              <a:rPr lang="en-US" sz="700" dirty="0" smtClean="0"/>
              <a:t>[8]</a:t>
            </a:r>
            <a:r>
              <a:rPr lang="en-US" altLang="fr-FR" sz="700" dirty="0" smtClean="0"/>
              <a:t> (figure on the right).</a:t>
            </a:r>
            <a:endParaRPr lang="en-GB" altLang="fr-FR" sz="700" dirty="0" smtClean="0"/>
          </a:p>
        </p:txBody>
      </p:sp>
      <p:pic>
        <p:nvPicPr>
          <p:cNvPr id="31" name="Image 16" descr="Divisome_04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12977" y="1754645"/>
            <a:ext cx="1428909" cy="148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ZoneTexte 32"/>
          <p:cNvSpPr txBox="1"/>
          <p:nvPr/>
        </p:nvSpPr>
        <p:spPr>
          <a:xfrm>
            <a:off x="4437112" y="2690748"/>
            <a:ext cx="20162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u="sng" dirty="0" smtClean="0"/>
              <a:t>Figure 1</a:t>
            </a:r>
            <a:r>
              <a:rPr lang="fr-BE" sz="600" dirty="0" smtClean="0"/>
              <a:t> :</a:t>
            </a:r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Schematic</a:t>
            </a:r>
            <a:r>
              <a:rPr lang="fr-BE" sz="600" dirty="0" smtClean="0"/>
              <a:t> </a:t>
            </a:r>
            <a:r>
              <a:rPr lang="fr-BE" sz="600" dirty="0" err="1" smtClean="0"/>
              <a:t>representation</a:t>
            </a:r>
            <a:r>
              <a:rPr lang="fr-BE" sz="600" dirty="0" smtClean="0"/>
              <a:t> of the divisome in </a:t>
            </a:r>
            <a:r>
              <a:rPr lang="fr-BE" sz="600" i="1" dirty="0" smtClean="0"/>
              <a:t>E. coli</a:t>
            </a:r>
            <a:r>
              <a:rPr lang="fr-BE" sz="600" dirty="0" smtClean="0"/>
              <a:t>. </a:t>
            </a:r>
          </a:p>
          <a:p>
            <a:pPr algn="just"/>
            <a:endParaRPr lang="fr-BE" sz="600" dirty="0" smtClean="0"/>
          </a:p>
          <a:p>
            <a:pPr algn="just"/>
            <a:r>
              <a:rPr lang="fr-BE" sz="600" b="1" dirty="0" smtClean="0"/>
              <a:t>B</a:t>
            </a:r>
            <a:r>
              <a:rPr lang="fr-BE" sz="600" dirty="0" smtClean="0"/>
              <a:t>. Model for PG </a:t>
            </a:r>
            <a:r>
              <a:rPr lang="fr-BE" sz="600" dirty="0" err="1" smtClean="0"/>
              <a:t>synthsesis</a:t>
            </a:r>
            <a:r>
              <a:rPr lang="fr-BE" sz="600" dirty="0" smtClean="0"/>
              <a:t> activation by the collaboration of </a:t>
            </a:r>
            <a:r>
              <a:rPr lang="fr-BE" sz="600" dirty="0" err="1" smtClean="0"/>
              <a:t>FtsN</a:t>
            </a:r>
            <a:r>
              <a:rPr lang="fr-BE" sz="600" dirty="0" smtClean="0"/>
              <a:t> and FtsBLQ.</a:t>
            </a:r>
            <a:endParaRPr lang="fr-BE" sz="600" u="sng" dirty="0"/>
          </a:p>
        </p:txBody>
      </p:sp>
      <p:pic>
        <p:nvPicPr>
          <p:cNvPr id="1031" name="Picture 7" descr="C:\Users\adrien\Desktop\Screenshot_5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25145" y="1676636"/>
            <a:ext cx="1824725" cy="1014113"/>
          </a:xfrm>
          <a:prstGeom prst="rect">
            <a:avLst/>
          </a:prstGeom>
          <a:noFill/>
        </p:spPr>
      </p:pic>
      <p:sp>
        <p:nvSpPr>
          <p:cNvPr id="34" name="Rectangle à coins arrondis 33"/>
          <p:cNvSpPr/>
          <p:nvPr/>
        </p:nvSpPr>
        <p:spPr>
          <a:xfrm>
            <a:off x="260648" y="1364601"/>
            <a:ext cx="6336704" cy="19502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35" name="Rectangle à coins arrondis 34"/>
          <p:cNvSpPr/>
          <p:nvPr/>
        </p:nvSpPr>
        <p:spPr>
          <a:xfrm>
            <a:off x="260648" y="3392827"/>
            <a:ext cx="6336704" cy="32763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41" name="Rectangle à coins arrondis 40"/>
          <p:cNvSpPr/>
          <p:nvPr/>
        </p:nvSpPr>
        <p:spPr>
          <a:xfrm>
            <a:off x="260648" y="6747200"/>
            <a:ext cx="1944216" cy="22622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6713" y="7839321"/>
            <a:ext cx="70135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ZoneTexte 42"/>
          <p:cNvSpPr txBox="1"/>
          <p:nvPr/>
        </p:nvSpPr>
        <p:spPr>
          <a:xfrm>
            <a:off x="692696" y="8151356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00B050"/>
                </a:solidFill>
              </a:rPr>
              <a:t>FtsW</a:t>
            </a:r>
            <a:endParaRPr lang="fr-BE" sz="700" dirty="0">
              <a:solidFill>
                <a:srgbClr val="00B050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706344" y="7917330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>
                <a:solidFill>
                  <a:schemeClr val="accent3"/>
                </a:solidFill>
              </a:rPr>
              <a:t>   PBP3</a:t>
            </a:r>
            <a:endParaRPr lang="fr-BE" sz="700" dirty="0">
              <a:solidFill>
                <a:schemeClr val="accent3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196752" y="7761313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>
                <a:solidFill>
                  <a:srgbClr val="7030A0"/>
                </a:solidFill>
              </a:rPr>
              <a:t>  </a:t>
            </a:r>
            <a:r>
              <a:rPr lang="fr-BE" sz="700" dirty="0" err="1" smtClean="0">
                <a:solidFill>
                  <a:srgbClr val="7030A0"/>
                </a:solidFill>
              </a:rPr>
              <a:t>FtsQ</a:t>
            </a:r>
            <a:endParaRPr lang="fr-BE" sz="700" dirty="0">
              <a:solidFill>
                <a:srgbClr val="7030A0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165248" y="8553994"/>
            <a:ext cx="5040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chemeClr val="tx2"/>
                </a:solidFill>
              </a:rPr>
              <a:t>FtsB</a:t>
            </a:r>
            <a:endParaRPr lang="fr-BE" sz="700" dirty="0">
              <a:solidFill>
                <a:schemeClr val="tx2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349394" y="8463391"/>
            <a:ext cx="57606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>
                <a:solidFill>
                  <a:srgbClr val="00B0F0"/>
                </a:solidFill>
              </a:rPr>
              <a:t>FtsL</a:t>
            </a:r>
            <a:endParaRPr lang="fr-BE" sz="700" dirty="0">
              <a:solidFill>
                <a:srgbClr val="00B0F0"/>
              </a:solidFill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3103838" y="4662906"/>
            <a:ext cx="20533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u="sng" dirty="0" smtClean="0"/>
              <a:t>Figure 2</a:t>
            </a:r>
            <a:r>
              <a:rPr lang="fr-BE" sz="600" dirty="0" smtClean="0"/>
              <a:t> :  </a:t>
            </a:r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and purification of </a:t>
            </a:r>
            <a:r>
              <a:rPr lang="fr-BE" sz="600" dirty="0" err="1" smtClean="0"/>
              <a:t>FtsBLQ</a:t>
            </a:r>
            <a:r>
              <a:rPr lang="fr-BE" sz="600" dirty="0" smtClean="0"/>
              <a:t> </a:t>
            </a:r>
            <a:r>
              <a:rPr lang="fr-BE" sz="600" dirty="0" err="1" smtClean="0"/>
              <a:t>complex</a:t>
            </a:r>
            <a:r>
              <a:rPr lang="fr-BE" sz="600" dirty="0" smtClean="0"/>
              <a:t> on IMAC. </a:t>
            </a:r>
            <a:r>
              <a:rPr lang="fr-BE" sz="600" b="1" dirty="0" smtClean="0"/>
              <a:t>B</a:t>
            </a:r>
            <a:r>
              <a:rPr lang="fr-BE" sz="600" dirty="0" smtClean="0"/>
              <a:t>. Western blot </a:t>
            </a:r>
            <a:r>
              <a:rPr lang="fr-BE" sz="600" dirty="0" err="1" smtClean="0"/>
              <a:t>with</a:t>
            </a:r>
            <a:r>
              <a:rPr lang="fr-BE" sz="600" dirty="0" smtClean="0"/>
              <a:t> </a:t>
            </a:r>
            <a:r>
              <a:rPr lang="fr-BE" sz="600" dirty="0" err="1" smtClean="0"/>
              <a:t>antibody</a:t>
            </a:r>
            <a:r>
              <a:rPr lang="fr-BE" sz="600" dirty="0" smtClean="0"/>
              <a:t> anti-His</a:t>
            </a:r>
            <a:r>
              <a:rPr lang="fr-BE" sz="600" baseline="-25000" dirty="0" smtClean="0"/>
              <a:t>6 </a:t>
            </a:r>
            <a:r>
              <a:rPr lang="fr-BE" sz="600" dirty="0" smtClean="0"/>
              <a:t> </a:t>
            </a:r>
            <a:r>
              <a:rPr lang="fr-BE" sz="600" dirty="0" err="1" smtClean="0"/>
              <a:t>performed</a:t>
            </a:r>
            <a:r>
              <a:rPr lang="fr-BE" sz="600" dirty="0" smtClean="0"/>
              <a:t> on </a:t>
            </a:r>
            <a:r>
              <a:rPr lang="fr-BE" sz="600" dirty="0" err="1" smtClean="0"/>
              <a:t>His</a:t>
            </a:r>
            <a:r>
              <a:rPr lang="fr-BE" sz="600" dirty="0" smtClean="0"/>
              <a:t>-</a:t>
            </a:r>
            <a:r>
              <a:rPr lang="fr-BE" sz="600" dirty="0" err="1" smtClean="0"/>
              <a:t>FtsBLQ</a:t>
            </a:r>
            <a:r>
              <a:rPr lang="fr-BE" sz="600" dirty="0" smtClean="0"/>
              <a:t> </a:t>
            </a:r>
            <a:r>
              <a:rPr lang="fr-BE" sz="600" b="1" dirty="0" smtClean="0"/>
              <a:t>C</a:t>
            </a:r>
            <a:r>
              <a:rPr lang="fr-BE" sz="600" dirty="0" smtClean="0"/>
              <a:t>. </a:t>
            </a:r>
            <a:r>
              <a:rPr lang="fr-BE" sz="600" dirty="0" err="1" smtClean="0"/>
              <a:t>After</a:t>
            </a:r>
            <a:r>
              <a:rPr lang="fr-BE" sz="600" dirty="0" smtClean="0"/>
              <a:t> gel filtration on </a:t>
            </a:r>
            <a:r>
              <a:rPr lang="fr-BE" sz="600" dirty="0" err="1" smtClean="0"/>
              <a:t>superdex</a:t>
            </a:r>
            <a:r>
              <a:rPr lang="fr-BE" sz="600" dirty="0" smtClean="0"/>
              <a:t> 200.</a:t>
            </a:r>
            <a:endParaRPr lang="fr-BE" sz="600" u="sng" dirty="0"/>
          </a:p>
        </p:txBody>
      </p:sp>
      <p:sp>
        <p:nvSpPr>
          <p:cNvPr id="51" name="ZoneTexte 50"/>
          <p:cNvSpPr txBox="1"/>
          <p:nvPr/>
        </p:nvSpPr>
        <p:spPr>
          <a:xfrm>
            <a:off x="5462476" y="4690939"/>
            <a:ext cx="9908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600" u="sng" dirty="0" smtClean="0"/>
              <a:t>Figure 3</a:t>
            </a:r>
            <a:r>
              <a:rPr lang="fr-BE" sz="600" dirty="0" smtClean="0"/>
              <a:t> :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and purification of </a:t>
            </a:r>
            <a:r>
              <a:rPr lang="fr-BE" sz="600" dirty="0" err="1" smtClean="0"/>
              <a:t>FtsBLQ</a:t>
            </a:r>
            <a:r>
              <a:rPr lang="fr-BE" sz="600" dirty="0" smtClean="0"/>
              <a:t> </a:t>
            </a:r>
            <a:r>
              <a:rPr lang="fr-BE" sz="600" dirty="0" err="1" smtClean="0"/>
              <a:t>complex</a:t>
            </a:r>
            <a:r>
              <a:rPr lang="fr-BE" sz="600" dirty="0" smtClean="0"/>
              <a:t> on </a:t>
            </a:r>
            <a:r>
              <a:rPr lang="fr-BE" sz="600" dirty="0" err="1" smtClean="0"/>
              <a:t>Strep</a:t>
            </a:r>
            <a:r>
              <a:rPr lang="fr-BE" sz="600" dirty="0" smtClean="0"/>
              <a:t>-</a:t>
            </a:r>
            <a:r>
              <a:rPr lang="fr-BE" sz="600" dirty="0" err="1" smtClean="0"/>
              <a:t>tactin</a:t>
            </a:r>
            <a:r>
              <a:rPr lang="fr-BE" sz="600" dirty="0" smtClean="0"/>
              <a:t> </a:t>
            </a:r>
            <a:r>
              <a:rPr lang="fr-BE" sz="600" dirty="0" err="1" smtClean="0"/>
              <a:t>column</a:t>
            </a:r>
            <a:r>
              <a:rPr lang="fr-BE" sz="600" dirty="0" smtClean="0"/>
              <a:t>.</a:t>
            </a:r>
          </a:p>
          <a:p>
            <a:pPr algn="just"/>
            <a:endParaRPr lang="fr-BE" sz="600" u="sng" dirty="0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08407" y="5283725"/>
            <a:ext cx="272029" cy="132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ZoneTexte 48"/>
          <p:cNvSpPr txBox="1"/>
          <p:nvPr/>
        </p:nvSpPr>
        <p:spPr>
          <a:xfrm>
            <a:off x="2898912" y="565182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/>
              <a:t>FtsW</a:t>
            </a:r>
            <a:endParaRPr lang="fr-BE" sz="700" dirty="0"/>
          </a:p>
        </p:txBody>
      </p:sp>
      <p:sp>
        <p:nvSpPr>
          <p:cNvPr id="52" name="ZoneTexte 51"/>
          <p:cNvSpPr txBox="1"/>
          <p:nvPr/>
        </p:nvSpPr>
        <p:spPr>
          <a:xfrm>
            <a:off x="2855706" y="5889105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err="1" smtClean="0"/>
              <a:t>FtsW</a:t>
            </a:r>
            <a:r>
              <a:rPr lang="fr-BE" sz="700" dirty="0" smtClean="0"/>
              <a:t>*</a:t>
            </a:r>
            <a:endParaRPr lang="fr-BE" sz="700" dirty="0"/>
          </a:p>
        </p:txBody>
      </p:sp>
      <p:sp>
        <p:nvSpPr>
          <p:cNvPr id="54" name="ZoneTexte 53"/>
          <p:cNvSpPr txBox="1"/>
          <p:nvPr/>
        </p:nvSpPr>
        <p:spPr>
          <a:xfrm>
            <a:off x="2931538" y="636650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FtsL</a:t>
            </a:r>
            <a:endParaRPr lang="fr-BE" sz="700" dirty="0" smtClean="0"/>
          </a:p>
        </p:txBody>
      </p:sp>
      <p:sp>
        <p:nvSpPr>
          <p:cNvPr id="55" name="ZoneTexte 54"/>
          <p:cNvSpPr txBox="1"/>
          <p:nvPr/>
        </p:nvSpPr>
        <p:spPr>
          <a:xfrm>
            <a:off x="2922912" y="6444510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FtsB</a:t>
            </a:r>
            <a:endParaRPr lang="fr-BE" sz="700" dirty="0"/>
          </a:p>
        </p:txBody>
      </p:sp>
      <p:sp>
        <p:nvSpPr>
          <p:cNvPr id="56" name="ZoneTexte 55"/>
          <p:cNvSpPr txBox="1"/>
          <p:nvPr/>
        </p:nvSpPr>
        <p:spPr>
          <a:xfrm>
            <a:off x="5265582" y="405427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FtsQ</a:t>
            </a:r>
            <a:endParaRPr lang="fr-BE" sz="700" dirty="0"/>
          </a:p>
        </p:txBody>
      </p:sp>
      <p:sp>
        <p:nvSpPr>
          <p:cNvPr id="57" name="ZoneTexte 56"/>
          <p:cNvSpPr txBox="1"/>
          <p:nvPr/>
        </p:nvSpPr>
        <p:spPr>
          <a:xfrm>
            <a:off x="2893814" y="5399113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PBP3</a:t>
            </a:r>
            <a:endParaRPr lang="fr-BE" sz="700" dirty="0"/>
          </a:p>
        </p:txBody>
      </p:sp>
      <p:sp>
        <p:nvSpPr>
          <p:cNvPr id="58" name="ZoneTexte 57"/>
          <p:cNvSpPr txBox="1"/>
          <p:nvPr/>
        </p:nvSpPr>
        <p:spPr>
          <a:xfrm>
            <a:off x="4941168" y="5279820"/>
            <a:ext cx="15121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600" u="sng" dirty="0" smtClean="0"/>
              <a:t>Figure 4</a:t>
            </a:r>
            <a:r>
              <a:rPr lang="fr-BE" sz="600" dirty="0" smtClean="0"/>
              <a:t>  : </a:t>
            </a:r>
          </a:p>
          <a:p>
            <a:pPr algn="just"/>
            <a:r>
              <a:rPr lang="fr-BE" sz="600" b="1" dirty="0" smtClean="0"/>
              <a:t>A</a:t>
            </a:r>
            <a:r>
              <a:rPr lang="fr-BE" sz="600" dirty="0" smtClean="0"/>
              <a:t>. </a:t>
            </a:r>
            <a:r>
              <a:rPr lang="fr-BE" sz="600" dirty="0" err="1" smtClean="0"/>
              <a:t>Coexpression</a:t>
            </a:r>
            <a:r>
              <a:rPr lang="fr-BE" sz="600" dirty="0" smtClean="0"/>
              <a:t> and purification of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</a:t>
            </a:r>
            <a:r>
              <a:rPr lang="fr-BE" sz="600" dirty="0" err="1" smtClean="0"/>
              <a:t>FtsW</a:t>
            </a:r>
            <a:r>
              <a:rPr lang="fr-BE" sz="600" dirty="0" smtClean="0"/>
              <a:t>/PBP3 on IMAC. </a:t>
            </a:r>
          </a:p>
          <a:p>
            <a:pPr algn="just"/>
            <a:r>
              <a:rPr lang="fr-BE" sz="600" b="1" dirty="0" smtClean="0"/>
              <a:t>C</a:t>
            </a:r>
            <a:r>
              <a:rPr lang="fr-BE" sz="600" dirty="0" smtClean="0"/>
              <a:t>. </a:t>
            </a:r>
            <a:r>
              <a:rPr lang="fr-BE" sz="600" dirty="0" err="1" smtClean="0"/>
              <a:t>FtsW</a:t>
            </a:r>
            <a:r>
              <a:rPr lang="fr-BE" sz="600" dirty="0" smtClean="0"/>
              <a:t>-PBP3 </a:t>
            </a:r>
            <a:r>
              <a:rPr lang="fr-BE" sz="600" dirty="0" err="1" smtClean="0"/>
              <a:t>complex</a:t>
            </a:r>
            <a:r>
              <a:rPr lang="fr-BE" sz="600" dirty="0" smtClean="0"/>
              <a:t> (control). </a:t>
            </a:r>
          </a:p>
          <a:p>
            <a:pPr algn="just"/>
            <a:r>
              <a:rPr lang="fr-BE" sz="600" b="1" dirty="0" smtClean="0"/>
              <a:t>B</a:t>
            </a:r>
            <a:r>
              <a:rPr lang="fr-BE" sz="600" dirty="0" smtClean="0"/>
              <a:t> and </a:t>
            </a:r>
            <a:r>
              <a:rPr lang="fr-BE" sz="600" b="1" dirty="0" smtClean="0"/>
              <a:t>D</a:t>
            </a:r>
            <a:r>
              <a:rPr lang="fr-BE" sz="600" dirty="0" smtClean="0"/>
              <a:t>. PBP3 </a:t>
            </a:r>
            <a:r>
              <a:rPr lang="fr-BE" sz="600" dirty="0" err="1" smtClean="0"/>
              <a:t>labelled</a:t>
            </a:r>
            <a:r>
              <a:rPr lang="fr-BE" sz="600" dirty="0" smtClean="0"/>
              <a:t> </a:t>
            </a:r>
            <a:r>
              <a:rPr lang="fr-BE" sz="600" dirty="0" err="1" smtClean="0"/>
              <a:t>with</a:t>
            </a:r>
            <a:r>
              <a:rPr lang="fr-BE" sz="600" dirty="0" smtClean="0"/>
              <a:t> fluorescent </a:t>
            </a:r>
            <a:r>
              <a:rPr lang="fr-BE" sz="600" dirty="0" err="1" smtClean="0"/>
              <a:t>ampicillin</a:t>
            </a:r>
            <a:r>
              <a:rPr lang="fr-BE" sz="600" dirty="0" smtClean="0"/>
              <a:t>.  </a:t>
            </a:r>
          </a:p>
          <a:p>
            <a:pPr algn="just"/>
            <a:r>
              <a:rPr lang="fr-BE" sz="600" b="1" dirty="0" smtClean="0"/>
              <a:t>E</a:t>
            </a:r>
            <a:r>
              <a:rPr lang="fr-BE" sz="600" dirty="0" smtClean="0"/>
              <a:t>. Western blot </a:t>
            </a:r>
            <a:r>
              <a:rPr lang="fr-BE" sz="600" dirty="0" err="1" smtClean="0"/>
              <a:t>with</a:t>
            </a:r>
            <a:r>
              <a:rPr lang="fr-BE" sz="600" dirty="0" smtClean="0"/>
              <a:t> </a:t>
            </a:r>
            <a:r>
              <a:rPr lang="fr-BE" sz="600" dirty="0" err="1" smtClean="0"/>
              <a:t>antibody</a:t>
            </a:r>
            <a:r>
              <a:rPr lang="fr-BE" sz="600" dirty="0" smtClean="0"/>
              <a:t> anti-FtsQ </a:t>
            </a:r>
            <a:r>
              <a:rPr lang="fr-BE" sz="600" dirty="0" err="1" smtClean="0"/>
              <a:t>performed</a:t>
            </a:r>
            <a:r>
              <a:rPr lang="fr-BE" sz="600" dirty="0" smtClean="0"/>
              <a:t> on </a:t>
            </a:r>
            <a:r>
              <a:rPr lang="fr-BE" sz="600" dirty="0" err="1" smtClean="0"/>
              <a:t>His</a:t>
            </a:r>
            <a:r>
              <a:rPr lang="fr-BE" sz="600" dirty="0" smtClean="0"/>
              <a:t>-</a:t>
            </a:r>
            <a:r>
              <a:rPr lang="fr-BE" sz="600" dirty="0" err="1" smtClean="0"/>
              <a:t>FtsBLQ</a:t>
            </a:r>
            <a:r>
              <a:rPr lang="fr-BE" sz="600" dirty="0" smtClean="0"/>
              <a:t> (</a:t>
            </a:r>
            <a:r>
              <a:rPr lang="fr-BE" sz="600" dirty="0" err="1" smtClean="0"/>
              <a:t>left</a:t>
            </a:r>
            <a:r>
              <a:rPr lang="fr-BE" sz="600" dirty="0" smtClean="0"/>
              <a:t>) and on </a:t>
            </a:r>
            <a:r>
              <a:rPr lang="fr-BE" sz="600" dirty="0" err="1" smtClean="0"/>
              <a:t>HisFtsBLQ</a:t>
            </a:r>
            <a:r>
              <a:rPr lang="fr-BE" sz="600" dirty="0" smtClean="0"/>
              <a:t>/</a:t>
            </a:r>
            <a:r>
              <a:rPr lang="fr-BE" sz="600" dirty="0" err="1" smtClean="0"/>
              <a:t>FtsW</a:t>
            </a:r>
            <a:r>
              <a:rPr lang="fr-BE" sz="600" dirty="0" smtClean="0"/>
              <a:t>/PBP3 </a:t>
            </a:r>
            <a:r>
              <a:rPr lang="fr-BE" sz="600" dirty="0" err="1" smtClean="0"/>
              <a:t>complex</a:t>
            </a:r>
            <a:r>
              <a:rPr lang="fr-BE" sz="600" dirty="0" smtClean="0"/>
              <a:t> (right).</a:t>
            </a:r>
          </a:p>
          <a:p>
            <a:pPr algn="just"/>
            <a:endParaRPr lang="fr-BE" sz="600" dirty="0" smtClean="0"/>
          </a:p>
          <a:p>
            <a:pPr algn="just"/>
            <a:r>
              <a:rPr lang="fr-BE" sz="600" dirty="0" err="1" smtClean="0"/>
              <a:t>FtsW</a:t>
            </a:r>
            <a:r>
              <a:rPr lang="fr-BE" sz="600" dirty="0" smtClean="0"/>
              <a:t>* = </a:t>
            </a:r>
            <a:r>
              <a:rPr lang="fr-BE" sz="600" dirty="0" err="1" smtClean="0"/>
              <a:t>degradation</a:t>
            </a:r>
            <a:r>
              <a:rPr lang="fr-BE" sz="600" dirty="0" smtClean="0"/>
              <a:t> of FtsW.</a:t>
            </a:r>
            <a:endParaRPr lang="fr-BE" sz="600" u="sng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96438" y="5449087"/>
            <a:ext cx="288032" cy="156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ZoneTexte 60"/>
          <p:cNvSpPr txBox="1"/>
          <p:nvPr/>
        </p:nvSpPr>
        <p:spPr>
          <a:xfrm>
            <a:off x="3382870" y="3545595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4620510" y="3617509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C</a:t>
            </a:r>
            <a:endParaRPr lang="fr-BE" sz="700" b="1" dirty="0"/>
          </a:p>
        </p:txBody>
      </p:sp>
      <p:sp>
        <p:nvSpPr>
          <p:cNvPr id="64" name="ZoneTexte 63"/>
          <p:cNvSpPr txBox="1"/>
          <p:nvPr/>
        </p:nvSpPr>
        <p:spPr>
          <a:xfrm>
            <a:off x="3185680" y="5109018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65" name="ZoneTexte 64"/>
          <p:cNvSpPr txBox="1"/>
          <p:nvPr/>
        </p:nvSpPr>
        <p:spPr>
          <a:xfrm>
            <a:off x="3434924" y="5267880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sp>
        <p:nvSpPr>
          <p:cNvPr id="66" name="ZoneTexte 65"/>
          <p:cNvSpPr txBox="1"/>
          <p:nvPr/>
        </p:nvSpPr>
        <p:spPr>
          <a:xfrm>
            <a:off x="3711484" y="5112268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C</a:t>
            </a:r>
            <a:endParaRPr lang="fr-BE" sz="700" b="1" dirty="0"/>
          </a:p>
        </p:txBody>
      </p:sp>
      <p:sp>
        <p:nvSpPr>
          <p:cNvPr id="68" name="Rectangle à coins arrondis 67"/>
          <p:cNvSpPr/>
          <p:nvPr/>
        </p:nvSpPr>
        <p:spPr>
          <a:xfrm>
            <a:off x="2348880" y="6747200"/>
            <a:ext cx="4248472" cy="22622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cxnSp>
        <p:nvCxnSpPr>
          <p:cNvPr id="70" name="Connecteur droit avec flèche 69"/>
          <p:cNvCxnSpPr/>
          <p:nvPr/>
        </p:nvCxnSpPr>
        <p:spPr>
          <a:xfrm>
            <a:off x="5620820" y="4154224"/>
            <a:ext cx="144016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/>
          <p:nvPr/>
        </p:nvCxnSpPr>
        <p:spPr>
          <a:xfrm flipH="1">
            <a:off x="5143620" y="4157474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5037108" y="437890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FtsB</a:t>
            </a:r>
            <a:endParaRPr lang="fr-BE" sz="700" dirty="0"/>
          </a:p>
        </p:txBody>
      </p:sp>
      <p:pic>
        <p:nvPicPr>
          <p:cNvPr id="17" name="Picture 6" descr="C:\Users\adrien\Desktop\Screenshot_4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95516" y="3837366"/>
            <a:ext cx="288032" cy="881608"/>
          </a:xfrm>
          <a:prstGeom prst="rect">
            <a:avLst/>
          </a:prstGeom>
          <a:noFill/>
        </p:spPr>
      </p:pic>
      <p:sp>
        <p:nvSpPr>
          <p:cNvPr id="84" name="ZoneTexte 83"/>
          <p:cNvSpPr txBox="1"/>
          <p:nvPr/>
        </p:nvSpPr>
        <p:spPr>
          <a:xfrm>
            <a:off x="5041064" y="445990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FtsL</a:t>
            </a:r>
            <a:endParaRPr lang="fr-BE" sz="700" dirty="0"/>
          </a:p>
        </p:txBody>
      </p:sp>
      <p:sp>
        <p:nvSpPr>
          <p:cNvPr id="85" name="ZoneTexte 84"/>
          <p:cNvSpPr txBox="1"/>
          <p:nvPr/>
        </p:nvSpPr>
        <p:spPr>
          <a:xfrm>
            <a:off x="6002914" y="4453259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FtsB</a:t>
            </a:r>
            <a:endParaRPr lang="fr-BE" sz="700" dirty="0"/>
          </a:p>
        </p:txBody>
      </p:sp>
      <p:sp>
        <p:nvSpPr>
          <p:cNvPr id="86" name="ZoneTexte 85"/>
          <p:cNvSpPr txBox="1"/>
          <p:nvPr/>
        </p:nvSpPr>
        <p:spPr>
          <a:xfrm>
            <a:off x="6002914" y="4360216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FtsL</a:t>
            </a:r>
            <a:endParaRPr lang="fr-BE" sz="700" dirty="0"/>
          </a:p>
        </p:txBody>
      </p:sp>
      <p:sp>
        <p:nvSpPr>
          <p:cNvPr id="87" name="ZoneTexte 86"/>
          <p:cNvSpPr txBox="1"/>
          <p:nvPr/>
        </p:nvSpPr>
        <p:spPr>
          <a:xfrm>
            <a:off x="2899736" y="5764777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dirty="0" smtClean="0"/>
              <a:t> </a:t>
            </a:r>
            <a:r>
              <a:rPr lang="fr-BE" sz="700" dirty="0" err="1" smtClean="0"/>
              <a:t>FtsQ</a:t>
            </a:r>
            <a:endParaRPr lang="fr-BE" sz="700" dirty="0"/>
          </a:p>
        </p:txBody>
      </p:sp>
      <p:sp>
        <p:nvSpPr>
          <p:cNvPr id="89" name="ZoneTexte 88"/>
          <p:cNvSpPr txBox="1"/>
          <p:nvPr/>
        </p:nvSpPr>
        <p:spPr>
          <a:xfrm>
            <a:off x="3826544" y="1710766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A</a:t>
            </a:r>
            <a:endParaRPr lang="fr-BE" sz="700" b="1" dirty="0"/>
          </a:p>
        </p:txBody>
      </p:sp>
      <p:sp>
        <p:nvSpPr>
          <p:cNvPr id="90" name="ZoneTexte 89"/>
          <p:cNvSpPr txBox="1"/>
          <p:nvPr/>
        </p:nvSpPr>
        <p:spPr>
          <a:xfrm>
            <a:off x="4739770" y="1710766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66846" y="3704861"/>
            <a:ext cx="648072" cy="966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C:\Users\adrien\Desktop\Screenshot_8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44104" y="3782871"/>
            <a:ext cx="792088" cy="895404"/>
          </a:xfrm>
          <a:prstGeom prst="rect">
            <a:avLst/>
          </a:prstGeom>
          <a:noFill/>
        </p:spPr>
      </p:pic>
      <p:pic>
        <p:nvPicPr>
          <p:cNvPr id="18" name="Picture 5" descr="C:\Users\adrien\Desktop\Screenshot_9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832171" y="3723551"/>
            <a:ext cx="246933" cy="936104"/>
          </a:xfrm>
          <a:prstGeom prst="rect">
            <a:avLst/>
          </a:prstGeom>
          <a:noFill/>
        </p:spPr>
      </p:pic>
      <p:sp>
        <p:nvSpPr>
          <p:cNvPr id="80" name="ZoneTexte 79"/>
          <p:cNvSpPr txBox="1"/>
          <p:nvPr/>
        </p:nvSpPr>
        <p:spPr>
          <a:xfrm>
            <a:off x="3814918" y="3545595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B</a:t>
            </a:r>
            <a:endParaRPr lang="fr-BE" sz="700" b="1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187099" y="5274379"/>
            <a:ext cx="2381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3429000" y="5430398"/>
            <a:ext cx="251838" cy="15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325422" y="5447312"/>
            <a:ext cx="418326" cy="75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ZoneTexte 90"/>
          <p:cNvSpPr txBox="1"/>
          <p:nvPr/>
        </p:nvSpPr>
        <p:spPr>
          <a:xfrm>
            <a:off x="4018768" y="5277368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D</a:t>
            </a:r>
            <a:endParaRPr lang="fr-BE" sz="700" b="1" dirty="0"/>
          </a:p>
        </p:txBody>
      </p:sp>
      <p:cxnSp>
        <p:nvCxnSpPr>
          <p:cNvPr id="93" name="Connecteur droit avec flèche 92"/>
          <p:cNvCxnSpPr/>
          <p:nvPr/>
        </p:nvCxnSpPr>
        <p:spPr>
          <a:xfrm flipH="1">
            <a:off x="4077072" y="4533387"/>
            <a:ext cx="144016" cy="1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/>
          <p:nvPr/>
        </p:nvCxnSpPr>
        <p:spPr>
          <a:xfrm>
            <a:off x="4155904" y="5866926"/>
            <a:ext cx="144016" cy="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4409816" y="5279821"/>
            <a:ext cx="28803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700" b="1" dirty="0" smtClean="0"/>
              <a:t>E</a:t>
            </a:r>
            <a:endParaRPr lang="fr-BE" sz="700" b="1" dirty="0"/>
          </a:p>
        </p:txBody>
      </p:sp>
      <p:pic>
        <p:nvPicPr>
          <p:cNvPr id="1027" name="Picture 3" descr="C:\Users\adrien\Desktop\Screenshot_3.png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855513" y="7110455"/>
            <a:ext cx="1597824" cy="17309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923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4150</TotalTime>
  <Words>724</Words>
  <Application>Microsoft Office PowerPoint</Application>
  <PresentationFormat>Format A4 (210 x 297 mm)</PresentationFormat>
  <Paragraphs>66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Introduction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adrien .</dc:creator>
  <cp:lastModifiedBy>Samir</cp:lastModifiedBy>
  <cp:revision>31</cp:revision>
  <cp:lastPrinted>2017-01-30T10:46:37Z</cp:lastPrinted>
  <dcterms:created xsi:type="dcterms:W3CDTF">2016-11-12T15:42:01Z</dcterms:created>
  <dcterms:modified xsi:type="dcterms:W3CDTF">2017-01-30T10:47:31Z</dcterms:modified>
</cp:coreProperties>
</file>