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9" r:id="rId10"/>
    <p:sldId id="266" r:id="rId11"/>
    <p:sldId id="270" r:id="rId12"/>
    <p:sldId id="275" r:id="rId13"/>
    <p:sldId id="274" r:id="rId14"/>
    <p:sldId id="271" r:id="rId15"/>
    <p:sldId id="272" r:id="rId16"/>
    <p:sldId id="273" r:id="rId17"/>
    <p:sldId id="277" r:id="rId18"/>
    <p:sldId id="279" r:id="rId19"/>
    <p:sldId id="278" r:id="rId20"/>
    <p:sldId id="280" r:id="rId21"/>
    <p:sldId id="281" r:id="rId22"/>
    <p:sldId id="267" r:id="rId23"/>
    <p:sldId id="284" r:id="rId24"/>
    <p:sldId id="285" r:id="rId25"/>
    <p:sldId id="286" r:id="rId26"/>
    <p:sldId id="287" r:id="rId27"/>
    <p:sldId id="282" r:id="rId28"/>
    <p:sldId id="283" r:id="rId29"/>
    <p:sldId id="258"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4660"/>
  </p:normalViewPr>
  <p:slideViewPr>
    <p:cSldViewPr>
      <p:cViewPr varScale="1">
        <p:scale>
          <a:sx n="86" d="100"/>
          <a:sy n="86" d="100"/>
        </p:scale>
        <p:origin x="156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844577C-DFB1-46BB-A5C1-C070FEADC0BA}" type="datetimeFigureOut">
              <a:rPr lang="pt-BR" smtClean="0"/>
              <a:pPr/>
              <a:t>17/03/2017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EF800FC-55D6-4BC3-9542-50926A1EB3D0}" type="slidenum">
              <a:rPr lang="pt-BR" smtClean="0"/>
              <a:pPr/>
              <a:t>‹N°›</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844577C-DFB1-46BB-A5C1-C070FEADC0BA}" type="datetimeFigureOut">
              <a:rPr lang="pt-BR" smtClean="0"/>
              <a:pPr/>
              <a:t>17/03/2017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EF800FC-55D6-4BC3-9542-50926A1EB3D0}" type="slidenum">
              <a:rPr lang="pt-BR" smtClean="0"/>
              <a:pPr/>
              <a:t>‹N°›</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844577C-DFB1-46BB-A5C1-C070FEADC0BA}" type="datetimeFigureOut">
              <a:rPr lang="pt-BR" smtClean="0"/>
              <a:pPr/>
              <a:t>17/03/2017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EF800FC-55D6-4BC3-9542-50926A1EB3D0}" type="slidenum">
              <a:rPr lang="pt-BR" smtClean="0"/>
              <a:pPr/>
              <a:t>‹N°›</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844577C-DFB1-46BB-A5C1-C070FEADC0BA}" type="datetimeFigureOut">
              <a:rPr lang="pt-BR" smtClean="0"/>
              <a:pPr/>
              <a:t>17/03/2017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EF800FC-55D6-4BC3-9542-50926A1EB3D0}" type="slidenum">
              <a:rPr lang="pt-BR" smtClean="0"/>
              <a:pPr/>
              <a:t>‹N°›</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5844577C-DFB1-46BB-A5C1-C070FEADC0BA}" type="datetimeFigureOut">
              <a:rPr lang="pt-BR" smtClean="0"/>
              <a:pPr/>
              <a:t>17/03/2017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EF800FC-55D6-4BC3-9542-50926A1EB3D0}" type="slidenum">
              <a:rPr lang="pt-BR" smtClean="0"/>
              <a:pPr/>
              <a:t>‹N°›</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844577C-DFB1-46BB-A5C1-C070FEADC0BA}" type="datetimeFigureOut">
              <a:rPr lang="pt-BR" smtClean="0"/>
              <a:pPr/>
              <a:t>17/03/2017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EF800FC-55D6-4BC3-9542-50926A1EB3D0}" type="slidenum">
              <a:rPr lang="pt-BR" smtClean="0"/>
              <a:pPr/>
              <a:t>‹N°›</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844577C-DFB1-46BB-A5C1-C070FEADC0BA}" type="datetimeFigureOut">
              <a:rPr lang="pt-BR" smtClean="0"/>
              <a:pPr/>
              <a:t>17/03/2017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EF800FC-55D6-4BC3-9542-50926A1EB3D0}" type="slidenum">
              <a:rPr lang="pt-BR" smtClean="0"/>
              <a:pPr/>
              <a:t>‹N°›</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5844577C-DFB1-46BB-A5C1-C070FEADC0BA}" type="datetimeFigureOut">
              <a:rPr lang="pt-BR" smtClean="0"/>
              <a:pPr/>
              <a:t>17/03/2017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EF800FC-55D6-4BC3-9542-50926A1EB3D0}" type="slidenum">
              <a:rPr lang="pt-BR" smtClean="0"/>
              <a:pPr/>
              <a:t>‹N°›</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844577C-DFB1-46BB-A5C1-C070FEADC0BA}" type="datetimeFigureOut">
              <a:rPr lang="pt-BR" smtClean="0"/>
              <a:pPr/>
              <a:t>17/03/2017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EF800FC-55D6-4BC3-9542-50926A1EB3D0}" type="slidenum">
              <a:rPr lang="pt-BR" smtClean="0"/>
              <a:pPr/>
              <a:t>‹N°›</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5844577C-DFB1-46BB-A5C1-C070FEADC0BA}" type="datetimeFigureOut">
              <a:rPr lang="pt-BR" smtClean="0"/>
              <a:pPr/>
              <a:t>17/03/2017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EF800FC-55D6-4BC3-9542-50926A1EB3D0}" type="slidenum">
              <a:rPr lang="pt-BR" smtClean="0"/>
              <a:pPr/>
              <a:t>‹N°›</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5844577C-DFB1-46BB-A5C1-C070FEADC0BA}" type="datetimeFigureOut">
              <a:rPr lang="pt-BR" smtClean="0"/>
              <a:pPr/>
              <a:t>17/03/2017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EF800FC-55D6-4BC3-9542-50926A1EB3D0}" type="slidenum">
              <a:rPr lang="pt-BR" smtClean="0"/>
              <a:pPr/>
              <a:t>‹N°›</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4577C-DFB1-46BB-A5C1-C070FEADC0BA}" type="datetimeFigureOut">
              <a:rPr lang="pt-BR" smtClean="0"/>
              <a:pPr/>
              <a:t>17/03/2017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800FC-55D6-4BC3-9542-50926A1EB3D0}" type="slidenum">
              <a:rPr lang="pt-BR" smtClean="0"/>
              <a:pPr/>
              <a:t>‹N°›</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Template_PPT_Capa_Seminário TSE-IDEA-01.jpg"/>
          <p:cNvPicPr>
            <a:picLocks noChangeAspect="1"/>
          </p:cNvPicPr>
          <p:nvPr/>
        </p:nvPicPr>
        <p:blipFill>
          <a:blip r:embed="rId2" cstate="print"/>
          <a:stretch>
            <a:fillRect/>
          </a:stretch>
        </p:blipFill>
        <p:spPr>
          <a:xfrm>
            <a:off x="0" y="322"/>
            <a:ext cx="9144000" cy="68573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56966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lvl="0" algn="ctr"/>
            <a:r>
              <a:rPr kumimoji="0" lang="fr-BE" sz="3000" b="1" i="0" u="none" strike="noStrike" kern="1200" cap="none" spc="0" normalizeH="0" baseline="0" noProof="0" dirty="0" err="1" smtClean="0">
                <a:ln>
                  <a:noFill/>
                </a:ln>
                <a:solidFill>
                  <a:srgbClr val="4F81BD">
                    <a:lumMod val="75000"/>
                  </a:srgbClr>
                </a:solidFill>
                <a:effectLst/>
                <a:uLnTx/>
                <a:uFillTx/>
                <a:latin typeface="Georgia" panose="02040502050405020303" pitchFamily="18" charset="0"/>
              </a:rPr>
              <a:t>Origin</a:t>
            </a:r>
            <a:r>
              <a:rPr kumimoji="0" lang="fr-BE" sz="3000" b="1" i="0" u="none" strike="noStrike" kern="1200" cap="none" spc="0" normalizeH="0" baseline="0" noProof="0" dirty="0" smtClean="0">
                <a:ln>
                  <a:noFill/>
                </a:ln>
                <a:solidFill>
                  <a:srgbClr val="4F81BD">
                    <a:lumMod val="75000"/>
                  </a:srgbClr>
                </a:solidFill>
                <a:effectLst/>
                <a:uLnTx/>
                <a:uFillTx/>
                <a:latin typeface="Georgia" panose="02040502050405020303" pitchFamily="18" charset="0"/>
              </a:rPr>
              <a:t> and</a:t>
            </a:r>
            <a:r>
              <a:rPr kumimoji="0" lang="fr-BE" sz="3000" b="1" i="0" u="none" strike="noStrike" kern="1200" cap="none" spc="0" normalizeH="0" noProof="0" dirty="0" smtClean="0">
                <a:ln>
                  <a:noFill/>
                </a:ln>
                <a:solidFill>
                  <a:srgbClr val="4F81BD">
                    <a:lumMod val="75000"/>
                  </a:srgbClr>
                </a:solidFill>
                <a:effectLst/>
                <a:uLnTx/>
                <a:uFillTx/>
                <a:latin typeface="Georgia" panose="02040502050405020303" pitchFamily="18" charset="0"/>
              </a:rPr>
              <a:t> </a:t>
            </a:r>
            <a:r>
              <a:rPr kumimoji="0" lang="fr-BE" sz="3000" b="1" i="0" u="none" strike="noStrike" kern="1200" cap="none" spc="0" normalizeH="0" noProof="0" dirty="0" err="1" smtClean="0">
                <a:ln>
                  <a:noFill/>
                </a:ln>
                <a:solidFill>
                  <a:srgbClr val="4F81BD">
                    <a:lumMod val="75000"/>
                  </a:srgbClr>
                </a:solidFill>
                <a:effectLst/>
                <a:uLnTx/>
                <a:uFillTx/>
                <a:latin typeface="Georgia" panose="02040502050405020303" pitchFamily="18" charset="0"/>
              </a:rPr>
              <a:t>evolution</a:t>
            </a:r>
            <a:endParaRPr kumimoji="0" lang="fr-BE" sz="3000" b="1" i="0" u="none" strike="noStrike" kern="1200" cap="none" spc="0" normalizeH="0" baseline="0" noProof="0" dirty="0" smtClean="0">
              <a:ln>
                <a:noFill/>
              </a:ln>
              <a:solidFill>
                <a:prstClr val="black"/>
              </a:solidFill>
              <a:effectLst/>
              <a:uLnTx/>
              <a:uFillTx/>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467545" y="1888991"/>
            <a:ext cx="8352928"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fr-BE" sz="3000" dirty="0" smtClean="0">
                <a:latin typeface="Georgia" panose="02040502050405020303" pitchFamily="18" charset="0"/>
              </a:rPr>
              <a:t>1899 : introduction</a:t>
            </a:r>
          </a:p>
          <a:p>
            <a:pPr marL="0" indent="0">
              <a:buNone/>
            </a:pPr>
            <a:r>
              <a:rPr lang="fr-BE" sz="3000" dirty="0" smtClean="0">
                <a:latin typeface="Georgia" panose="02040502050405020303" pitchFamily="18" charset="0"/>
              </a:rPr>
              <a:t>1995 : first main modification : </a:t>
            </a:r>
            <a:r>
              <a:rPr lang="fr-BE" sz="3000" dirty="0" err="1" smtClean="0">
                <a:latin typeface="Georgia" panose="02040502050405020303" pitchFamily="18" charset="0"/>
              </a:rPr>
              <a:t>opportunity</a:t>
            </a:r>
            <a:r>
              <a:rPr lang="fr-BE" sz="3000" dirty="0" smtClean="0">
                <a:latin typeface="Georgia" panose="02040502050405020303" pitchFamily="18" charset="0"/>
              </a:rPr>
              <a:t> of </a:t>
            </a:r>
            <a:r>
              <a:rPr lang="fr-BE" sz="3000" dirty="0" err="1" smtClean="0">
                <a:latin typeface="Georgia" panose="02040502050405020303" pitchFamily="18" charset="0"/>
              </a:rPr>
              <a:t>voting</a:t>
            </a:r>
            <a:r>
              <a:rPr lang="fr-BE" sz="3000" dirty="0" smtClean="0">
                <a:latin typeface="Georgia" panose="02040502050405020303" pitchFamily="18" charset="0"/>
              </a:rPr>
              <a:t> for </a:t>
            </a:r>
            <a:r>
              <a:rPr lang="fr-BE" sz="3000" i="1" dirty="0" err="1" smtClean="0">
                <a:latin typeface="Georgia" panose="02040502050405020303" pitchFamily="18" charset="0"/>
              </a:rPr>
              <a:t>several</a:t>
            </a:r>
            <a:r>
              <a:rPr lang="fr-BE" sz="3000" i="1" dirty="0" smtClean="0">
                <a:latin typeface="Georgia" panose="02040502050405020303" pitchFamily="18" charset="0"/>
              </a:rPr>
              <a:t> </a:t>
            </a:r>
            <a:r>
              <a:rPr lang="fr-BE" sz="3000" dirty="0" err="1" smtClean="0">
                <a:latin typeface="Georgia" panose="02040502050405020303" pitchFamily="18" charset="0"/>
              </a:rPr>
              <a:t>individual</a:t>
            </a:r>
            <a:r>
              <a:rPr lang="fr-BE" sz="3000" dirty="0" smtClean="0">
                <a:latin typeface="Georgia" panose="02040502050405020303" pitchFamily="18" charset="0"/>
              </a:rPr>
              <a:t> candidates</a:t>
            </a:r>
          </a:p>
          <a:p>
            <a:pPr marL="0" indent="0">
              <a:buNone/>
            </a:pPr>
            <a:r>
              <a:rPr lang="fr-BE" sz="3000" dirty="0" smtClean="0">
                <a:latin typeface="Georgia" panose="02040502050405020303" pitchFamily="18" charset="0"/>
              </a:rPr>
              <a:t>2000 : second main modification (</a:t>
            </a:r>
            <a:r>
              <a:rPr lang="fr-BE" sz="3000" dirty="0" err="1" smtClean="0">
                <a:latin typeface="Georgia" panose="02040502050405020303" pitchFamily="18" charset="0"/>
              </a:rPr>
              <a:t>discussed</a:t>
            </a:r>
            <a:r>
              <a:rPr lang="fr-BE" sz="3000" dirty="0" smtClean="0">
                <a:latin typeface="Georgia" panose="02040502050405020303" pitchFamily="18" charset="0"/>
              </a:rPr>
              <a:t> </a:t>
            </a:r>
            <a:r>
              <a:rPr lang="fr-BE" sz="3000" dirty="0" err="1" smtClean="0">
                <a:latin typeface="Georgia" panose="02040502050405020303" pitchFamily="18" charset="0"/>
              </a:rPr>
              <a:t>later</a:t>
            </a:r>
            <a:r>
              <a:rPr lang="fr-BE" sz="3000" dirty="0" smtClean="0">
                <a:latin typeface="Georgia" panose="02040502050405020303" pitchFamily="18" charset="0"/>
              </a:rPr>
              <a:t>)</a:t>
            </a:r>
          </a:p>
          <a:p>
            <a:pPr marL="0" indent="0">
              <a:buNone/>
            </a:pPr>
            <a:endParaRPr lang="fr-BE" sz="3000" dirty="0" smtClean="0">
              <a:latin typeface="Georgia" panose="02040502050405020303" pitchFamily="18" charset="0"/>
            </a:endParaRPr>
          </a:p>
          <a:p>
            <a:pPr marL="457200" indent="-457200">
              <a:buFont typeface="Arial"/>
              <a:buAutoNum type="alphaUcPeriod"/>
            </a:pPr>
            <a:endParaRPr lang="fr-BE" sz="3000" dirty="0">
              <a:latin typeface="Georgia" panose="02040502050405020303" pitchFamily="18" charset="0"/>
            </a:endParaRPr>
          </a:p>
        </p:txBody>
      </p:sp>
    </p:spTree>
    <p:extLst>
      <p:ext uri="{BB962C8B-B14F-4D97-AF65-F5344CB8AC3E}">
        <p14:creationId xmlns:p14="http://schemas.microsoft.com/office/powerpoint/2010/main" val="769287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56966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lvl="0" algn="ctr"/>
            <a:r>
              <a:rPr kumimoji="0" lang="fr-BE" sz="3000" b="1" i="0" u="none" strike="noStrike" kern="1200" cap="none" spc="0" normalizeH="0" baseline="0" noProof="0" dirty="0" smtClean="0">
                <a:ln>
                  <a:noFill/>
                </a:ln>
                <a:solidFill>
                  <a:srgbClr val="4F81BD">
                    <a:lumMod val="75000"/>
                  </a:srgbClr>
                </a:solidFill>
                <a:effectLst/>
                <a:uLnTx/>
                <a:uFillTx/>
                <a:latin typeface="Georgia" panose="02040502050405020303" pitchFamily="18" charset="0"/>
              </a:rPr>
              <a:t>Constitution</a:t>
            </a:r>
            <a:r>
              <a:rPr kumimoji="0" lang="fr-BE" sz="3000" b="1" i="0" u="none" strike="noStrike" kern="1200" cap="none" spc="0" normalizeH="0" noProof="0" dirty="0" smtClean="0">
                <a:ln>
                  <a:noFill/>
                </a:ln>
                <a:solidFill>
                  <a:srgbClr val="4F81BD">
                    <a:lumMod val="75000"/>
                  </a:srgbClr>
                </a:solidFill>
                <a:effectLst/>
                <a:uLnTx/>
                <a:uFillTx/>
                <a:latin typeface="Georgia" panose="02040502050405020303" pitchFamily="18" charset="0"/>
              </a:rPr>
              <a:t> of the </a:t>
            </a:r>
            <a:r>
              <a:rPr kumimoji="0" lang="fr-BE" sz="3000" b="1" i="0" u="none" strike="noStrike" kern="1200" cap="none" spc="0" normalizeH="0" noProof="0" dirty="0" err="1" smtClean="0">
                <a:ln>
                  <a:noFill/>
                </a:ln>
                <a:solidFill>
                  <a:srgbClr val="4F81BD">
                    <a:lumMod val="75000"/>
                  </a:srgbClr>
                </a:solidFill>
                <a:effectLst/>
                <a:uLnTx/>
                <a:uFillTx/>
                <a:latin typeface="Georgia" panose="02040502050405020303" pitchFamily="18" charset="0"/>
              </a:rPr>
              <a:t>lists</a:t>
            </a:r>
            <a:endParaRPr kumimoji="0" lang="fr-BE" sz="3000" b="1" i="0" u="none" strike="noStrike" kern="1200" cap="none" spc="0" normalizeH="0" baseline="0" noProof="0" dirty="0" smtClean="0">
              <a:ln>
                <a:noFill/>
              </a:ln>
              <a:solidFill>
                <a:prstClr val="black"/>
              </a:solidFill>
              <a:effectLst/>
              <a:uLnTx/>
              <a:uFillTx/>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467545" y="1888991"/>
            <a:ext cx="8352928"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fr-BE" sz="3000" dirty="0" smtClean="0">
                <a:latin typeface="Georgia" panose="02040502050405020303" pitchFamily="18" charset="0"/>
              </a:rPr>
              <a:t>Large </a:t>
            </a:r>
            <a:r>
              <a:rPr lang="fr-BE" sz="3000" dirty="0" err="1" smtClean="0">
                <a:latin typeface="Georgia" panose="02040502050405020303" pitchFamily="18" charset="0"/>
              </a:rPr>
              <a:t>freedom</a:t>
            </a:r>
            <a:r>
              <a:rPr lang="fr-BE" sz="3000" dirty="0" smtClean="0">
                <a:latin typeface="Georgia" panose="02040502050405020303" pitchFamily="18" charset="0"/>
              </a:rPr>
              <a:t> for the </a:t>
            </a:r>
            <a:r>
              <a:rPr lang="fr-BE" sz="3000" dirty="0" err="1" smtClean="0">
                <a:latin typeface="Georgia" panose="02040502050405020303" pitchFamily="18" charset="0"/>
              </a:rPr>
              <a:t>political</a:t>
            </a:r>
            <a:r>
              <a:rPr lang="fr-BE" sz="3000" dirty="0" smtClean="0">
                <a:latin typeface="Georgia" panose="02040502050405020303" pitchFamily="18" charset="0"/>
              </a:rPr>
              <a:t> parties, but…</a:t>
            </a:r>
          </a:p>
          <a:p>
            <a:pPr marL="0" indent="0">
              <a:buNone/>
            </a:pPr>
            <a:r>
              <a:rPr lang="fr-BE" sz="3000" dirty="0" smtClean="0">
                <a:latin typeface="Georgia" panose="02040502050405020303" pitchFamily="18" charset="0"/>
              </a:rPr>
              <a:t>- Nomination of </a:t>
            </a:r>
            <a:r>
              <a:rPr lang="fr-BE" sz="3000" i="1" dirty="0" smtClean="0">
                <a:latin typeface="Georgia" panose="02040502050405020303" pitchFamily="18" charset="0"/>
              </a:rPr>
              <a:t>full </a:t>
            </a:r>
            <a:r>
              <a:rPr lang="fr-BE" sz="3000" dirty="0" smtClean="0">
                <a:latin typeface="Georgia" panose="02040502050405020303" pitchFamily="18" charset="0"/>
              </a:rPr>
              <a:t>candidates and </a:t>
            </a:r>
            <a:r>
              <a:rPr lang="fr-BE" sz="3000" i="1" dirty="0" smtClean="0">
                <a:latin typeface="Georgia" panose="02040502050405020303" pitchFamily="18" charset="0"/>
              </a:rPr>
              <a:t>substitute </a:t>
            </a:r>
            <a:r>
              <a:rPr lang="fr-BE" sz="3000" dirty="0" smtClean="0">
                <a:latin typeface="Georgia" panose="02040502050405020303" pitchFamily="18" charset="0"/>
              </a:rPr>
              <a:t>candidates</a:t>
            </a:r>
          </a:p>
          <a:p>
            <a:pPr marL="0" indent="0">
              <a:buNone/>
            </a:pPr>
            <a:r>
              <a:rPr lang="fr-BE" sz="3000" dirty="0" smtClean="0">
                <a:latin typeface="Georgia" panose="02040502050405020303" pitchFamily="18" charset="0"/>
              </a:rPr>
              <a:t> </a:t>
            </a:r>
          </a:p>
          <a:p>
            <a:pPr marL="457200" indent="-457200">
              <a:buFont typeface="Arial"/>
              <a:buAutoNum type="alphaUcPeriod"/>
            </a:pPr>
            <a:endParaRPr lang="fr-BE" sz="3000" dirty="0">
              <a:latin typeface="Georgia" panose="02040502050405020303" pitchFamily="18" charset="0"/>
            </a:endParaRPr>
          </a:p>
        </p:txBody>
      </p:sp>
    </p:spTree>
    <p:extLst>
      <p:ext uri="{BB962C8B-B14F-4D97-AF65-F5344CB8AC3E}">
        <p14:creationId xmlns:p14="http://schemas.microsoft.com/office/powerpoint/2010/main" val="1301523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10799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467545" y="1888991"/>
            <a:ext cx="8352928"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fr-BE" sz="3000" dirty="0" smtClean="0">
                <a:latin typeface="Georgia" panose="02040502050405020303" pitchFamily="18" charset="0"/>
              </a:rPr>
              <a:t> </a:t>
            </a:r>
          </a:p>
          <a:p>
            <a:pPr marL="457200" indent="-457200">
              <a:buFont typeface="Arial"/>
              <a:buAutoNum type="alphaUcPeriod"/>
            </a:pPr>
            <a:endParaRPr lang="fr-BE" sz="3000" dirty="0">
              <a:latin typeface="Georgia" panose="02040502050405020303" pitchFamily="18" charset="0"/>
            </a:endParaRPr>
          </a:p>
        </p:txBody>
      </p:sp>
      <p:pic>
        <p:nvPicPr>
          <p:cNvPr id="7" name="Picture 2" descr="Afbeeldingsresultaat voor bulletin de vote belgique chambre des représenta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5" y="1474740"/>
            <a:ext cx="11511842" cy="537321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467544" y="3190822"/>
            <a:ext cx="6480719" cy="784830"/>
          </a:xfrm>
          <a:prstGeom prst="rect">
            <a:avLst/>
          </a:prstGeom>
          <a:noFill/>
        </p:spPr>
        <p:txBody>
          <a:bodyPr wrap="square" rtlCol="0">
            <a:spAutoFit/>
          </a:bodyPr>
          <a:lstStyle/>
          <a:p>
            <a:r>
              <a:rPr lang="fr-BE" sz="4500" b="1" dirty="0" smtClean="0">
                <a:solidFill>
                  <a:srgbClr val="FF0000"/>
                </a:solidFill>
                <a:latin typeface="Georgia" panose="02040502050405020303" pitchFamily="18" charset="0"/>
              </a:rPr>
              <a:t>FULL CANDIDATES</a:t>
            </a:r>
            <a:endParaRPr lang="fr-BE" sz="4500" b="1" dirty="0">
              <a:solidFill>
                <a:srgbClr val="FF0000"/>
              </a:solidFill>
              <a:latin typeface="Georgia" panose="02040502050405020303" pitchFamily="18" charset="0"/>
            </a:endParaRPr>
          </a:p>
        </p:txBody>
      </p:sp>
      <p:sp>
        <p:nvSpPr>
          <p:cNvPr id="9" name="ZoneTexte 8"/>
          <p:cNvSpPr txBox="1"/>
          <p:nvPr/>
        </p:nvSpPr>
        <p:spPr>
          <a:xfrm>
            <a:off x="1115616" y="4892424"/>
            <a:ext cx="5400599" cy="1477328"/>
          </a:xfrm>
          <a:prstGeom prst="rect">
            <a:avLst/>
          </a:prstGeom>
          <a:noFill/>
        </p:spPr>
        <p:txBody>
          <a:bodyPr wrap="square" rtlCol="0">
            <a:spAutoFit/>
          </a:bodyPr>
          <a:lstStyle/>
          <a:p>
            <a:r>
              <a:rPr lang="fr-BE" sz="4500" b="1" dirty="0" smtClean="0">
                <a:solidFill>
                  <a:srgbClr val="FF0000"/>
                </a:solidFill>
                <a:latin typeface="Georgia" panose="02040502050405020303" pitchFamily="18" charset="0"/>
              </a:rPr>
              <a:t>SUBSTITUTE CANDIDATES</a:t>
            </a:r>
            <a:endParaRPr lang="fr-BE" sz="4500" b="1" dirty="0">
              <a:solidFill>
                <a:srgbClr val="FF0000"/>
              </a:solidFill>
              <a:latin typeface="Georgia" panose="02040502050405020303" pitchFamily="18" charset="0"/>
            </a:endParaRPr>
          </a:p>
        </p:txBody>
      </p:sp>
    </p:spTree>
    <p:extLst>
      <p:ext uri="{BB962C8B-B14F-4D97-AF65-F5344CB8AC3E}">
        <p14:creationId xmlns:p14="http://schemas.microsoft.com/office/powerpoint/2010/main" val="81264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56966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lvl="0" algn="ctr"/>
            <a:r>
              <a:rPr kumimoji="0" lang="fr-BE" sz="3000" b="1" i="0" u="none" strike="noStrike" kern="1200" cap="none" spc="0" normalizeH="0" baseline="0" noProof="0" dirty="0" smtClean="0">
                <a:ln>
                  <a:noFill/>
                </a:ln>
                <a:solidFill>
                  <a:srgbClr val="4F81BD">
                    <a:lumMod val="75000"/>
                  </a:srgbClr>
                </a:solidFill>
                <a:effectLst/>
                <a:uLnTx/>
                <a:uFillTx/>
                <a:latin typeface="Georgia" panose="02040502050405020303" pitchFamily="18" charset="0"/>
              </a:rPr>
              <a:t>Constitution</a:t>
            </a:r>
            <a:r>
              <a:rPr kumimoji="0" lang="fr-BE" sz="3000" b="1" i="0" u="none" strike="noStrike" kern="1200" cap="none" spc="0" normalizeH="0" noProof="0" dirty="0" smtClean="0">
                <a:ln>
                  <a:noFill/>
                </a:ln>
                <a:solidFill>
                  <a:srgbClr val="4F81BD">
                    <a:lumMod val="75000"/>
                  </a:srgbClr>
                </a:solidFill>
                <a:effectLst/>
                <a:uLnTx/>
                <a:uFillTx/>
                <a:latin typeface="Georgia" panose="02040502050405020303" pitchFamily="18" charset="0"/>
              </a:rPr>
              <a:t> of the </a:t>
            </a:r>
            <a:r>
              <a:rPr kumimoji="0" lang="fr-BE" sz="3000" b="1" i="0" u="none" strike="noStrike" kern="1200" cap="none" spc="0" normalizeH="0" noProof="0" dirty="0" err="1" smtClean="0">
                <a:ln>
                  <a:noFill/>
                </a:ln>
                <a:solidFill>
                  <a:srgbClr val="4F81BD">
                    <a:lumMod val="75000"/>
                  </a:srgbClr>
                </a:solidFill>
                <a:effectLst/>
                <a:uLnTx/>
                <a:uFillTx/>
                <a:latin typeface="Georgia" panose="02040502050405020303" pitchFamily="18" charset="0"/>
              </a:rPr>
              <a:t>lists</a:t>
            </a:r>
            <a:endParaRPr kumimoji="0" lang="fr-BE" sz="3000" b="1" i="0" u="none" strike="noStrike" kern="1200" cap="none" spc="0" normalizeH="0" baseline="0" noProof="0" dirty="0" smtClean="0">
              <a:ln>
                <a:noFill/>
              </a:ln>
              <a:solidFill>
                <a:prstClr val="black"/>
              </a:solidFill>
              <a:effectLst/>
              <a:uLnTx/>
              <a:uFillTx/>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467545" y="1888991"/>
            <a:ext cx="8352928"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fr-BE" sz="3000" dirty="0" smtClean="0">
                <a:latin typeface="Georgia" panose="02040502050405020303" pitchFamily="18" charset="0"/>
              </a:rPr>
              <a:t>Large </a:t>
            </a:r>
            <a:r>
              <a:rPr lang="fr-BE" sz="3000" dirty="0" err="1" smtClean="0">
                <a:latin typeface="Georgia" panose="02040502050405020303" pitchFamily="18" charset="0"/>
              </a:rPr>
              <a:t>freedom</a:t>
            </a:r>
            <a:r>
              <a:rPr lang="fr-BE" sz="3000" dirty="0" smtClean="0">
                <a:latin typeface="Georgia" panose="02040502050405020303" pitchFamily="18" charset="0"/>
              </a:rPr>
              <a:t> for the </a:t>
            </a:r>
            <a:r>
              <a:rPr lang="fr-BE" sz="3000" dirty="0" err="1" smtClean="0">
                <a:latin typeface="Georgia" panose="02040502050405020303" pitchFamily="18" charset="0"/>
              </a:rPr>
              <a:t>political</a:t>
            </a:r>
            <a:r>
              <a:rPr lang="fr-BE" sz="3000" dirty="0" smtClean="0">
                <a:latin typeface="Georgia" panose="02040502050405020303" pitchFamily="18" charset="0"/>
              </a:rPr>
              <a:t> parties, but…</a:t>
            </a:r>
          </a:p>
          <a:p>
            <a:pPr marL="0" indent="0">
              <a:buNone/>
            </a:pPr>
            <a:r>
              <a:rPr lang="fr-BE" sz="3000" dirty="0" smtClean="0">
                <a:latin typeface="Georgia" panose="02040502050405020303" pitchFamily="18" charset="0"/>
              </a:rPr>
              <a:t>- Nomination of </a:t>
            </a:r>
            <a:r>
              <a:rPr lang="fr-BE" sz="3000" i="1" dirty="0" smtClean="0">
                <a:latin typeface="Georgia" panose="02040502050405020303" pitchFamily="18" charset="0"/>
              </a:rPr>
              <a:t>full </a:t>
            </a:r>
            <a:r>
              <a:rPr lang="fr-BE" sz="3000" dirty="0" smtClean="0">
                <a:latin typeface="Georgia" panose="02040502050405020303" pitchFamily="18" charset="0"/>
              </a:rPr>
              <a:t>candidates and </a:t>
            </a:r>
            <a:r>
              <a:rPr lang="fr-BE" sz="3000" i="1" dirty="0" smtClean="0">
                <a:latin typeface="Georgia" panose="02040502050405020303" pitchFamily="18" charset="0"/>
              </a:rPr>
              <a:t>substitute </a:t>
            </a:r>
            <a:r>
              <a:rPr lang="fr-BE" sz="3000" dirty="0" smtClean="0">
                <a:latin typeface="Georgia" panose="02040502050405020303" pitchFamily="18" charset="0"/>
              </a:rPr>
              <a:t>candidates</a:t>
            </a:r>
          </a:p>
          <a:p>
            <a:pPr marL="0" indent="0">
              <a:buNone/>
            </a:pPr>
            <a:r>
              <a:rPr lang="fr-BE" sz="3000" dirty="0" smtClean="0">
                <a:latin typeface="Georgia" panose="02040502050405020303" pitchFamily="18" charset="0"/>
              </a:rPr>
              <a:t>- </a:t>
            </a:r>
            <a:r>
              <a:rPr lang="fr-BE" sz="3000" dirty="0" err="1" smtClean="0">
                <a:latin typeface="Georgia" panose="02040502050405020303" pitchFamily="18" charset="0"/>
              </a:rPr>
              <a:t>Gender</a:t>
            </a:r>
            <a:r>
              <a:rPr lang="fr-BE" sz="3000" dirty="0" smtClean="0">
                <a:latin typeface="Georgia" panose="02040502050405020303" pitchFamily="18" charset="0"/>
              </a:rPr>
              <a:t> quota</a:t>
            </a:r>
          </a:p>
          <a:p>
            <a:pPr marL="457200" indent="-457200">
              <a:buFont typeface="Arial"/>
              <a:buAutoNum type="alphaUcPeriod"/>
            </a:pPr>
            <a:endParaRPr lang="fr-BE" sz="3000" dirty="0">
              <a:latin typeface="Georgia" panose="02040502050405020303" pitchFamily="18" charset="0"/>
            </a:endParaRPr>
          </a:p>
        </p:txBody>
      </p:sp>
    </p:spTree>
    <p:extLst>
      <p:ext uri="{BB962C8B-B14F-4D97-AF65-F5344CB8AC3E}">
        <p14:creationId xmlns:p14="http://schemas.microsoft.com/office/powerpoint/2010/main" val="32811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16955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lvl="0" algn="ctr"/>
            <a:r>
              <a:rPr lang="fr-BE" sz="3000" b="1" dirty="0" smtClean="0">
                <a:solidFill>
                  <a:srgbClr val="4F81BD">
                    <a:lumMod val="75000"/>
                  </a:srgbClr>
                </a:solidFill>
                <a:latin typeface="Georgia" panose="02040502050405020303" pitchFamily="18" charset="0"/>
              </a:rPr>
              <a:t>Official registration of the </a:t>
            </a:r>
            <a:r>
              <a:rPr lang="fr-BE" sz="3000" b="1" dirty="0" err="1" smtClean="0">
                <a:solidFill>
                  <a:srgbClr val="4F81BD">
                    <a:lumMod val="75000"/>
                  </a:srgbClr>
                </a:solidFill>
                <a:latin typeface="Georgia" panose="02040502050405020303" pitchFamily="18" charset="0"/>
              </a:rPr>
              <a:t>lists</a:t>
            </a: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485800" y="1358805"/>
            <a:ext cx="8352928"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just">
              <a:buNone/>
            </a:pPr>
            <a:r>
              <a:rPr lang="en-GB" sz="3000" dirty="0">
                <a:latin typeface="Georgia" panose="02040502050405020303" pitchFamily="18" charset="0"/>
              </a:rPr>
              <a:t>S</a:t>
            </a:r>
            <a:r>
              <a:rPr lang="en-GB" sz="3000" dirty="0" smtClean="0">
                <a:latin typeface="Georgia" panose="02040502050405020303" pitchFamily="18" charset="0"/>
              </a:rPr>
              <a:t>ponsoring </a:t>
            </a:r>
            <a:r>
              <a:rPr lang="en-GB" sz="3000" dirty="0">
                <a:latin typeface="Georgia" panose="02040502050405020303" pitchFamily="18" charset="0"/>
              </a:rPr>
              <a:t>by a number of outgoing MPs or a (larger) number of electors</a:t>
            </a:r>
            <a:endParaRPr lang="fr-BE" sz="3000" dirty="0">
              <a:latin typeface="Georgia" panose="02040502050405020303" pitchFamily="18" charset="0"/>
            </a:endParaRPr>
          </a:p>
        </p:txBody>
      </p:sp>
    </p:spTree>
    <p:extLst>
      <p:ext uri="{BB962C8B-B14F-4D97-AF65-F5344CB8AC3E}">
        <p14:creationId xmlns:p14="http://schemas.microsoft.com/office/powerpoint/2010/main" val="1108268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16955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lvl="0" algn="ctr"/>
            <a:r>
              <a:rPr lang="fr-BE" sz="3000" b="1" dirty="0" smtClean="0">
                <a:solidFill>
                  <a:srgbClr val="4F81BD">
                    <a:lumMod val="75000"/>
                  </a:srgbClr>
                </a:solidFill>
                <a:latin typeface="Georgia" panose="02040502050405020303" pitchFamily="18" charset="0"/>
              </a:rPr>
              <a:t>Options open to the </a:t>
            </a:r>
            <a:r>
              <a:rPr lang="fr-BE" sz="3000" b="1" dirty="0" err="1" smtClean="0">
                <a:solidFill>
                  <a:srgbClr val="4F81BD">
                    <a:lumMod val="75000"/>
                  </a:srgbClr>
                </a:solidFill>
                <a:latin typeface="Georgia" panose="02040502050405020303" pitchFamily="18" charset="0"/>
              </a:rPr>
              <a:t>electors</a:t>
            </a:r>
            <a:r>
              <a:rPr lang="fr-BE" sz="3000" b="1" dirty="0" smtClean="0">
                <a:solidFill>
                  <a:srgbClr val="4F81BD">
                    <a:lumMod val="75000"/>
                  </a:srgbClr>
                </a:solidFill>
                <a:latin typeface="Georgia" panose="02040502050405020303" pitchFamily="18" charset="0"/>
              </a:rPr>
              <a:t> on </a:t>
            </a:r>
            <a:r>
              <a:rPr lang="fr-BE" sz="3000" b="1" dirty="0" err="1" smtClean="0">
                <a:solidFill>
                  <a:srgbClr val="4F81BD">
                    <a:lumMod val="75000"/>
                  </a:srgbClr>
                </a:solidFill>
                <a:latin typeface="Georgia" panose="02040502050405020303" pitchFamily="18" charset="0"/>
              </a:rPr>
              <a:t>election</a:t>
            </a:r>
            <a:r>
              <a:rPr lang="fr-BE" sz="3000" b="1" dirty="0" smtClean="0">
                <a:solidFill>
                  <a:srgbClr val="4F81BD">
                    <a:lumMod val="75000"/>
                  </a:srgbClr>
                </a:solidFill>
                <a:latin typeface="Georgia" panose="02040502050405020303" pitchFamily="18" charset="0"/>
              </a:rPr>
              <a:t> </a:t>
            </a:r>
            <a:r>
              <a:rPr lang="fr-BE" sz="3000" b="1" dirty="0" err="1" smtClean="0">
                <a:solidFill>
                  <a:srgbClr val="4F81BD">
                    <a:lumMod val="75000"/>
                  </a:srgbClr>
                </a:solidFill>
                <a:latin typeface="Georgia" panose="02040502050405020303" pitchFamily="18" charset="0"/>
              </a:rPr>
              <a:t>day</a:t>
            </a: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323528" y="1358805"/>
            <a:ext cx="8515200"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just">
              <a:buNone/>
            </a:pPr>
            <a:r>
              <a:rPr lang="fr-BE" sz="2600" dirty="0" err="1" smtClean="0">
                <a:latin typeface="Georgia" panose="02040502050405020303" pitchFamily="18" charset="0"/>
              </a:rPr>
              <a:t>Avoiding</a:t>
            </a:r>
            <a:r>
              <a:rPr lang="fr-BE" sz="2600" dirty="0" smtClean="0">
                <a:latin typeface="Georgia" panose="02040502050405020303" pitchFamily="18" charset="0"/>
              </a:rPr>
              <a:t> </a:t>
            </a:r>
            <a:r>
              <a:rPr lang="fr-BE" sz="2600" dirty="0" err="1" smtClean="0">
                <a:latin typeface="Georgia" panose="02040502050405020303" pitchFamily="18" charset="0"/>
              </a:rPr>
              <a:t>choosing</a:t>
            </a:r>
            <a:r>
              <a:rPr lang="fr-BE" sz="2600" dirty="0" smtClean="0">
                <a:latin typeface="Georgia" panose="02040502050405020303" pitchFamily="18" charset="0"/>
              </a:rPr>
              <a:t> (</a:t>
            </a:r>
            <a:r>
              <a:rPr lang="fr-BE" sz="2600" dirty="0" err="1" smtClean="0">
                <a:latin typeface="Georgia" panose="02040502050405020303" pitchFamily="18" charset="0"/>
              </a:rPr>
              <a:t>despite</a:t>
            </a:r>
            <a:r>
              <a:rPr lang="fr-BE" sz="2600" dirty="0" smtClean="0">
                <a:latin typeface="Georgia" panose="02040502050405020303" pitchFamily="18" charset="0"/>
              </a:rPr>
              <a:t> the </a:t>
            </a:r>
            <a:r>
              <a:rPr lang="fr-BE" sz="2600" dirty="0" err="1" smtClean="0">
                <a:latin typeface="Georgia" panose="02040502050405020303" pitchFamily="18" charset="0"/>
              </a:rPr>
              <a:t>fact</a:t>
            </a:r>
            <a:r>
              <a:rPr lang="fr-BE" sz="2600" dirty="0" smtClean="0">
                <a:latin typeface="Georgia" panose="02040502050405020303" pitchFamily="18" charset="0"/>
              </a:rPr>
              <a:t> </a:t>
            </a:r>
            <a:r>
              <a:rPr lang="fr-BE" sz="2600" dirty="0" err="1" smtClean="0">
                <a:latin typeface="Georgia" panose="02040502050405020303" pitchFamily="18" charset="0"/>
              </a:rPr>
              <a:t>that</a:t>
            </a:r>
            <a:r>
              <a:rPr lang="fr-BE" sz="2600" dirty="0" smtClean="0">
                <a:latin typeface="Georgia" panose="02040502050405020303" pitchFamily="18" charset="0"/>
              </a:rPr>
              <a:t> vote </a:t>
            </a:r>
            <a:r>
              <a:rPr lang="fr-BE" sz="2600" dirty="0" err="1" smtClean="0">
                <a:latin typeface="Georgia" panose="02040502050405020303" pitchFamily="18" charset="0"/>
              </a:rPr>
              <a:t>is</a:t>
            </a:r>
            <a:r>
              <a:rPr lang="fr-BE" sz="2600" dirty="0" smtClean="0">
                <a:latin typeface="Georgia" panose="02040502050405020303" pitchFamily="18" charset="0"/>
              </a:rPr>
              <a:t> </a:t>
            </a:r>
            <a:r>
              <a:rPr lang="fr-BE" sz="2600" dirty="0" err="1" smtClean="0">
                <a:latin typeface="Georgia" panose="02040502050405020303" pitchFamily="18" charset="0"/>
              </a:rPr>
              <a:t>compulsory</a:t>
            </a:r>
            <a:r>
              <a:rPr lang="fr-BE" sz="2600" dirty="0" smtClean="0">
                <a:latin typeface="Georgia" panose="02040502050405020303" pitchFamily="18" charset="0"/>
              </a:rPr>
              <a:t>)</a:t>
            </a:r>
          </a:p>
          <a:p>
            <a:pPr marL="0" indent="0" algn="just">
              <a:buNone/>
            </a:pPr>
            <a:r>
              <a:rPr lang="en-GB" sz="2600" dirty="0" smtClean="0">
                <a:latin typeface="Georgia" panose="02040502050405020303" pitchFamily="18" charset="0"/>
              </a:rPr>
              <a:t>Two other options :</a:t>
            </a:r>
          </a:p>
          <a:p>
            <a:pPr algn="just">
              <a:buFontTx/>
              <a:buChar char="-"/>
            </a:pPr>
            <a:r>
              <a:rPr lang="en-GB" sz="2600" dirty="0">
                <a:latin typeface="Georgia" panose="02040502050405020303" pitchFamily="18" charset="0"/>
              </a:rPr>
              <a:t>v</a:t>
            </a:r>
            <a:r>
              <a:rPr lang="en-GB" sz="2600" dirty="0" smtClean="0">
                <a:latin typeface="Georgia" panose="02040502050405020303" pitchFamily="18" charset="0"/>
              </a:rPr>
              <a:t>oting </a:t>
            </a:r>
            <a:r>
              <a:rPr lang="en-GB" sz="2600" dirty="0">
                <a:latin typeface="Georgia" panose="02040502050405020303" pitchFamily="18" charset="0"/>
              </a:rPr>
              <a:t>for one (and only one) </a:t>
            </a:r>
            <a:r>
              <a:rPr lang="en-GB" sz="2600" u="sng" dirty="0">
                <a:latin typeface="Georgia" panose="02040502050405020303" pitchFamily="18" charset="0"/>
              </a:rPr>
              <a:t>list as a whole </a:t>
            </a:r>
            <a:r>
              <a:rPr lang="en-GB" sz="2600" dirty="0">
                <a:latin typeface="Georgia" panose="02040502050405020303" pitchFamily="18" charset="0"/>
              </a:rPr>
              <a:t>or </a:t>
            </a:r>
            <a:endParaRPr lang="en-GB" sz="2600" dirty="0" smtClean="0">
              <a:latin typeface="Georgia" panose="02040502050405020303" pitchFamily="18" charset="0"/>
            </a:endParaRPr>
          </a:p>
          <a:p>
            <a:pPr algn="just">
              <a:buFontTx/>
              <a:buChar char="-"/>
            </a:pPr>
            <a:endParaRPr lang="en-GB" sz="2600" dirty="0">
              <a:latin typeface="Georgia" panose="02040502050405020303" pitchFamily="18" charset="0"/>
            </a:endParaRPr>
          </a:p>
          <a:p>
            <a:pPr algn="just">
              <a:buFontTx/>
              <a:buChar char="-"/>
            </a:pPr>
            <a:endParaRPr lang="en-GB" sz="2600" dirty="0" smtClean="0">
              <a:latin typeface="Georgia" panose="02040502050405020303" pitchFamily="18" charset="0"/>
            </a:endParaRPr>
          </a:p>
          <a:p>
            <a:pPr algn="just">
              <a:buFontTx/>
              <a:buChar char="-"/>
            </a:pPr>
            <a:endParaRPr lang="en-GB" sz="2600" dirty="0" smtClean="0">
              <a:latin typeface="Georgia" panose="02040502050405020303" pitchFamily="18" charset="0"/>
            </a:endParaRPr>
          </a:p>
        </p:txBody>
      </p:sp>
    </p:spTree>
    <p:extLst>
      <p:ext uri="{BB962C8B-B14F-4D97-AF65-F5344CB8AC3E}">
        <p14:creationId xmlns:p14="http://schemas.microsoft.com/office/powerpoint/2010/main" val="293862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323528" y="1358805"/>
            <a:ext cx="8515200"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just">
              <a:buNone/>
            </a:pPr>
            <a:endParaRPr lang="fr-BE" sz="2600" dirty="0">
              <a:latin typeface="Georgia" panose="02040502050405020303" pitchFamily="18" charset="0"/>
            </a:endParaRPr>
          </a:p>
        </p:txBody>
      </p:sp>
      <p:pic>
        <p:nvPicPr>
          <p:cNvPr id="7" name="Image 6"/>
          <p:cNvPicPr>
            <a:picLocks noChangeAspect="1"/>
          </p:cNvPicPr>
          <p:nvPr/>
        </p:nvPicPr>
        <p:blipFill>
          <a:blip r:embed="rId5"/>
          <a:stretch>
            <a:fillRect/>
          </a:stretch>
        </p:blipFill>
        <p:spPr>
          <a:xfrm>
            <a:off x="0" y="1068996"/>
            <a:ext cx="16774793" cy="9208386"/>
          </a:xfrm>
          <a:prstGeom prst="rect">
            <a:avLst/>
          </a:prstGeom>
          <a:solidFill>
            <a:srgbClr val="FF0000"/>
          </a:solidFill>
        </p:spPr>
      </p:pic>
      <p:sp>
        <p:nvSpPr>
          <p:cNvPr id="9" name="Organigramme : Connecteur 8"/>
          <p:cNvSpPr/>
          <p:nvPr/>
        </p:nvSpPr>
        <p:spPr>
          <a:xfrm>
            <a:off x="3131840" y="2996952"/>
            <a:ext cx="189735" cy="20155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1" name="Connecteur droit avec flèche 10"/>
          <p:cNvCxnSpPr/>
          <p:nvPr/>
        </p:nvCxnSpPr>
        <p:spPr>
          <a:xfrm>
            <a:off x="1331640" y="1218692"/>
            <a:ext cx="1512168" cy="17782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42683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16955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lvl="0" algn="ctr"/>
            <a:r>
              <a:rPr lang="fr-BE" sz="3000" b="1" dirty="0" smtClean="0">
                <a:solidFill>
                  <a:srgbClr val="4F81BD">
                    <a:lumMod val="75000"/>
                  </a:srgbClr>
                </a:solidFill>
                <a:latin typeface="Georgia" panose="02040502050405020303" pitchFamily="18" charset="0"/>
              </a:rPr>
              <a:t>Options open to the </a:t>
            </a:r>
            <a:r>
              <a:rPr lang="fr-BE" sz="3000" b="1" dirty="0" err="1" smtClean="0">
                <a:solidFill>
                  <a:srgbClr val="4F81BD">
                    <a:lumMod val="75000"/>
                  </a:srgbClr>
                </a:solidFill>
                <a:latin typeface="Georgia" panose="02040502050405020303" pitchFamily="18" charset="0"/>
              </a:rPr>
              <a:t>electors</a:t>
            </a:r>
            <a:r>
              <a:rPr lang="fr-BE" sz="3000" b="1" dirty="0" smtClean="0">
                <a:solidFill>
                  <a:srgbClr val="4F81BD">
                    <a:lumMod val="75000"/>
                  </a:srgbClr>
                </a:solidFill>
                <a:latin typeface="Georgia" panose="02040502050405020303" pitchFamily="18" charset="0"/>
              </a:rPr>
              <a:t> on </a:t>
            </a:r>
            <a:r>
              <a:rPr lang="fr-BE" sz="3000" b="1" dirty="0" err="1" smtClean="0">
                <a:solidFill>
                  <a:srgbClr val="4F81BD">
                    <a:lumMod val="75000"/>
                  </a:srgbClr>
                </a:solidFill>
                <a:latin typeface="Georgia" panose="02040502050405020303" pitchFamily="18" charset="0"/>
              </a:rPr>
              <a:t>election</a:t>
            </a:r>
            <a:r>
              <a:rPr lang="fr-BE" sz="3000" b="1" dirty="0" smtClean="0">
                <a:solidFill>
                  <a:srgbClr val="4F81BD">
                    <a:lumMod val="75000"/>
                  </a:srgbClr>
                </a:solidFill>
                <a:latin typeface="Georgia" panose="02040502050405020303" pitchFamily="18" charset="0"/>
              </a:rPr>
              <a:t> </a:t>
            </a:r>
            <a:r>
              <a:rPr lang="fr-BE" sz="3000" b="1" dirty="0" err="1" smtClean="0">
                <a:solidFill>
                  <a:srgbClr val="4F81BD">
                    <a:lumMod val="75000"/>
                  </a:srgbClr>
                </a:solidFill>
                <a:latin typeface="Georgia" panose="02040502050405020303" pitchFamily="18" charset="0"/>
              </a:rPr>
              <a:t>day</a:t>
            </a: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323528" y="1358805"/>
            <a:ext cx="8515200"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just">
              <a:buNone/>
            </a:pPr>
            <a:r>
              <a:rPr lang="fr-BE" sz="2600" dirty="0" err="1" smtClean="0">
                <a:latin typeface="Georgia" panose="02040502050405020303" pitchFamily="18" charset="0"/>
              </a:rPr>
              <a:t>Avoiding</a:t>
            </a:r>
            <a:r>
              <a:rPr lang="fr-BE" sz="2600" dirty="0" smtClean="0">
                <a:latin typeface="Georgia" panose="02040502050405020303" pitchFamily="18" charset="0"/>
              </a:rPr>
              <a:t> </a:t>
            </a:r>
            <a:r>
              <a:rPr lang="fr-BE" sz="2600" dirty="0" err="1" smtClean="0">
                <a:latin typeface="Georgia" panose="02040502050405020303" pitchFamily="18" charset="0"/>
              </a:rPr>
              <a:t>choosing</a:t>
            </a:r>
            <a:r>
              <a:rPr lang="fr-BE" sz="2600" dirty="0" smtClean="0">
                <a:latin typeface="Georgia" panose="02040502050405020303" pitchFamily="18" charset="0"/>
              </a:rPr>
              <a:t> (</a:t>
            </a:r>
            <a:r>
              <a:rPr lang="fr-BE" sz="2600" dirty="0" err="1" smtClean="0">
                <a:latin typeface="Georgia" panose="02040502050405020303" pitchFamily="18" charset="0"/>
              </a:rPr>
              <a:t>despite</a:t>
            </a:r>
            <a:r>
              <a:rPr lang="fr-BE" sz="2600" dirty="0" smtClean="0">
                <a:latin typeface="Georgia" panose="02040502050405020303" pitchFamily="18" charset="0"/>
              </a:rPr>
              <a:t> the </a:t>
            </a:r>
            <a:r>
              <a:rPr lang="fr-BE" sz="2600" dirty="0" err="1" smtClean="0">
                <a:latin typeface="Georgia" panose="02040502050405020303" pitchFamily="18" charset="0"/>
              </a:rPr>
              <a:t>fact</a:t>
            </a:r>
            <a:r>
              <a:rPr lang="fr-BE" sz="2600" dirty="0" smtClean="0">
                <a:latin typeface="Georgia" panose="02040502050405020303" pitchFamily="18" charset="0"/>
              </a:rPr>
              <a:t> </a:t>
            </a:r>
            <a:r>
              <a:rPr lang="fr-BE" sz="2600" dirty="0" err="1" smtClean="0">
                <a:latin typeface="Georgia" panose="02040502050405020303" pitchFamily="18" charset="0"/>
              </a:rPr>
              <a:t>that</a:t>
            </a:r>
            <a:r>
              <a:rPr lang="fr-BE" sz="2600" dirty="0" smtClean="0">
                <a:latin typeface="Georgia" panose="02040502050405020303" pitchFamily="18" charset="0"/>
              </a:rPr>
              <a:t> vote </a:t>
            </a:r>
            <a:r>
              <a:rPr lang="fr-BE" sz="2600" dirty="0" err="1" smtClean="0">
                <a:latin typeface="Georgia" panose="02040502050405020303" pitchFamily="18" charset="0"/>
              </a:rPr>
              <a:t>is</a:t>
            </a:r>
            <a:r>
              <a:rPr lang="fr-BE" sz="2600" dirty="0" smtClean="0">
                <a:latin typeface="Georgia" panose="02040502050405020303" pitchFamily="18" charset="0"/>
              </a:rPr>
              <a:t> </a:t>
            </a:r>
            <a:r>
              <a:rPr lang="fr-BE" sz="2600" dirty="0" err="1" smtClean="0">
                <a:latin typeface="Georgia" panose="02040502050405020303" pitchFamily="18" charset="0"/>
              </a:rPr>
              <a:t>compulsory</a:t>
            </a:r>
            <a:r>
              <a:rPr lang="fr-BE" sz="2600" dirty="0" smtClean="0">
                <a:latin typeface="Georgia" panose="02040502050405020303" pitchFamily="18" charset="0"/>
              </a:rPr>
              <a:t>)</a:t>
            </a:r>
          </a:p>
          <a:p>
            <a:pPr marL="0" indent="0" algn="just">
              <a:buNone/>
            </a:pPr>
            <a:r>
              <a:rPr lang="en-GB" sz="2600" dirty="0" smtClean="0">
                <a:latin typeface="Georgia" panose="02040502050405020303" pitchFamily="18" charset="0"/>
              </a:rPr>
              <a:t>Two other options :</a:t>
            </a:r>
          </a:p>
          <a:p>
            <a:pPr algn="just">
              <a:buFontTx/>
              <a:buChar char="-"/>
            </a:pPr>
            <a:r>
              <a:rPr lang="en-GB" sz="2600" dirty="0">
                <a:latin typeface="Georgia" panose="02040502050405020303" pitchFamily="18" charset="0"/>
              </a:rPr>
              <a:t>v</a:t>
            </a:r>
            <a:r>
              <a:rPr lang="en-GB" sz="2600" dirty="0" smtClean="0">
                <a:latin typeface="Georgia" panose="02040502050405020303" pitchFamily="18" charset="0"/>
              </a:rPr>
              <a:t>oting </a:t>
            </a:r>
            <a:r>
              <a:rPr lang="en-GB" sz="2600" dirty="0">
                <a:latin typeface="Georgia" panose="02040502050405020303" pitchFamily="18" charset="0"/>
              </a:rPr>
              <a:t>for one (and only one) </a:t>
            </a:r>
            <a:r>
              <a:rPr lang="en-GB" sz="2600" u="sng" dirty="0">
                <a:latin typeface="Georgia" panose="02040502050405020303" pitchFamily="18" charset="0"/>
              </a:rPr>
              <a:t>list as a whole </a:t>
            </a:r>
            <a:r>
              <a:rPr lang="en-GB" sz="2600" dirty="0">
                <a:latin typeface="Georgia" panose="02040502050405020303" pitchFamily="18" charset="0"/>
              </a:rPr>
              <a:t>or </a:t>
            </a:r>
            <a:endParaRPr lang="en-GB" sz="2600" dirty="0" smtClean="0">
              <a:latin typeface="Georgia" panose="02040502050405020303" pitchFamily="18" charset="0"/>
            </a:endParaRPr>
          </a:p>
          <a:p>
            <a:pPr algn="just">
              <a:buFontTx/>
              <a:buChar char="-"/>
            </a:pPr>
            <a:r>
              <a:rPr lang="en-GB" sz="2600" dirty="0" smtClean="0">
                <a:latin typeface="Georgia" panose="02040502050405020303" pitchFamily="18" charset="0"/>
              </a:rPr>
              <a:t>voting </a:t>
            </a:r>
            <a:r>
              <a:rPr lang="en-GB" sz="2600" dirty="0">
                <a:latin typeface="Georgia" panose="02040502050405020303" pitchFamily="18" charset="0"/>
              </a:rPr>
              <a:t>for one or several </a:t>
            </a:r>
            <a:r>
              <a:rPr lang="en-GB" sz="2600" u="sng" dirty="0">
                <a:latin typeface="Georgia" panose="02040502050405020303" pitchFamily="18" charset="0"/>
              </a:rPr>
              <a:t>candidates</a:t>
            </a:r>
            <a:r>
              <a:rPr lang="en-GB" sz="2600" dirty="0">
                <a:latin typeface="Georgia" panose="02040502050405020303" pitchFamily="18" charset="0"/>
              </a:rPr>
              <a:t> on the same </a:t>
            </a:r>
            <a:r>
              <a:rPr lang="en-GB" sz="2600" dirty="0" smtClean="0">
                <a:latin typeface="Georgia" panose="02040502050405020303" pitchFamily="18" charset="0"/>
              </a:rPr>
              <a:t>list</a:t>
            </a:r>
          </a:p>
          <a:p>
            <a:pPr algn="just">
              <a:buFontTx/>
              <a:buChar char="-"/>
            </a:pPr>
            <a:endParaRPr lang="en-GB" sz="2600" dirty="0" smtClean="0">
              <a:latin typeface="Georgia" panose="02040502050405020303" pitchFamily="18" charset="0"/>
            </a:endParaRPr>
          </a:p>
        </p:txBody>
      </p:sp>
    </p:spTree>
    <p:extLst>
      <p:ext uri="{BB962C8B-B14F-4D97-AF65-F5344CB8AC3E}">
        <p14:creationId xmlns:p14="http://schemas.microsoft.com/office/powerpoint/2010/main" val="279601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323528" y="1358805"/>
            <a:ext cx="8515200"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just">
              <a:buNone/>
            </a:pPr>
            <a:endParaRPr lang="fr-BE" sz="2600" dirty="0">
              <a:latin typeface="Georgia" panose="02040502050405020303" pitchFamily="18" charset="0"/>
            </a:endParaRPr>
          </a:p>
        </p:txBody>
      </p:sp>
      <p:pic>
        <p:nvPicPr>
          <p:cNvPr id="7" name="Image 6"/>
          <p:cNvPicPr>
            <a:picLocks noChangeAspect="1"/>
          </p:cNvPicPr>
          <p:nvPr/>
        </p:nvPicPr>
        <p:blipFill>
          <a:blip r:embed="rId5"/>
          <a:stretch>
            <a:fillRect/>
          </a:stretch>
        </p:blipFill>
        <p:spPr>
          <a:xfrm>
            <a:off x="0" y="1068996"/>
            <a:ext cx="16774793" cy="9208386"/>
          </a:xfrm>
          <a:prstGeom prst="rect">
            <a:avLst/>
          </a:prstGeom>
          <a:solidFill>
            <a:srgbClr val="FF0000"/>
          </a:solidFill>
        </p:spPr>
      </p:pic>
      <p:sp>
        <p:nvSpPr>
          <p:cNvPr id="9" name="Organigramme : Connecteur 8"/>
          <p:cNvSpPr/>
          <p:nvPr/>
        </p:nvSpPr>
        <p:spPr>
          <a:xfrm>
            <a:off x="5580112" y="3573016"/>
            <a:ext cx="144016"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Organigramme : Connecteur 9"/>
          <p:cNvSpPr/>
          <p:nvPr/>
        </p:nvSpPr>
        <p:spPr>
          <a:xfrm>
            <a:off x="5580112" y="4481038"/>
            <a:ext cx="144016"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Organigramme : Connecteur 11"/>
          <p:cNvSpPr/>
          <p:nvPr/>
        </p:nvSpPr>
        <p:spPr>
          <a:xfrm>
            <a:off x="5581238" y="4753697"/>
            <a:ext cx="144016"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Organigramme : Connecteur 12"/>
          <p:cNvSpPr/>
          <p:nvPr/>
        </p:nvSpPr>
        <p:spPr>
          <a:xfrm>
            <a:off x="5597242" y="6132729"/>
            <a:ext cx="144016"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409632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16955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lvl="0" algn="ctr"/>
            <a:r>
              <a:rPr lang="fr-BE" sz="3000" b="1" dirty="0" smtClean="0">
                <a:solidFill>
                  <a:srgbClr val="4F81BD">
                    <a:lumMod val="75000"/>
                  </a:srgbClr>
                </a:solidFill>
                <a:latin typeface="Georgia" panose="02040502050405020303" pitchFamily="18" charset="0"/>
              </a:rPr>
              <a:t>Options open to the </a:t>
            </a:r>
            <a:r>
              <a:rPr lang="fr-BE" sz="3000" b="1" dirty="0" err="1" smtClean="0">
                <a:solidFill>
                  <a:srgbClr val="4F81BD">
                    <a:lumMod val="75000"/>
                  </a:srgbClr>
                </a:solidFill>
                <a:latin typeface="Georgia" panose="02040502050405020303" pitchFamily="18" charset="0"/>
              </a:rPr>
              <a:t>electors</a:t>
            </a:r>
            <a:r>
              <a:rPr lang="fr-BE" sz="3000" b="1" dirty="0" smtClean="0">
                <a:solidFill>
                  <a:srgbClr val="4F81BD">
                    <a:lumMod val="75000"/>
                  </a:srgbClr>
                </a:solidFill>
                <a:latin typeface="Georgia" panose="02040502050405020303" pitchFamily="18" charset="0"/>
              </a:rPr>
              <a:t> on </a:t>
            </a:r>
            <a:r>
              <a:rPr lang="fr-BE" sz="3000" b="1" dirty="0" err="1" smtClean="0">
                <a:solidFill>
                  <a:srgbClr val="4F81BD">
                    <a:lumMod val="75000"/>
                  </a:srgbClr>
                </a:solidFill>
                <a:latin typeface="Georgia" panose="02040502050405020303" pitchFamily="18" charset="0"/>
              </a:rPr>
              <a:t>election</a:t>
            </a:r>
            <a:r>
              <a:rPr lang="fr-BE" sz="3000" b="1" dirty="0" smtClean="0">
                <a:solidFill>
                  <a:srgbClr val="4F81BD">
                    <a:lumMod val="75000"/>
                  </a:srgbClr>
                </a:solidFill>
                <a:latin typeface="Georgia" panose="02040502050405020303" pitchFamily="18" charset="0"/>
              </a:rPr>
              <a:t> </a:t>
            </a:r>
            <a:r>
              <a:rPr lang="fr-BE" sz="3000" b="1" dirty="0" err="1" smtClean="0">
                <a:solidFill>
                  <a:srgbClr val="4F81BD">
                    <a:lumMod val="75000"/>
                  </a:srgbClr>
                </a:solidFill>
                <a:latin typeface="Georgia" panose="02040502050405020303" pitchFamily="18" charset="0"/>
              </a:rPr>
              <a:t>day</a:t>
            </a: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323528" y="1358805"/>
            <a:ext cx="8515200"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just">
              <a:buNone/>
            </a:pPr>
            <a:r>
              <a:rPr lang="fr-BE" sz="2600" dirty="0" err="1" smtClean="0">
                <a:latin typeface="Georgia" panose="02040502050405020303" pitchFamily="18" charset="0"/>
              </a:rPr>
              <a:t>Avoiding</a:t>
            </a:r>
            <a:r>
              <a:rPr lang="fr-BE" sz="2600" dirty="0" smtClean="0">
                <a:latin typeface="Georgia" panose="02040502050405020303" pitchFamily="18" charset="0"/>
              </a:rPr>
              <a:t> </a:t>
            </a:r>
            <a:r>
              <a:rPr lang="fr-BE" sz="2600" dirty="0" err="1" smtClean="0">
                <a:latin typeface="Georgia" panose="02040502050405020303" pitchFamily="18" charset="0"/>
              </a:rPr>
              <a:t>choosing</a:t>
            </a:r>
            <a:r>
              <a:rPr lang="fr-BE" sz="2600" dirty="0" smtClean="0">
                <a:latin typeface="Georgia" panose="02040502050405020303" pitchFamily="18" charset="0"/>
              </a:rPr>
              <a:t> (</a:t>
            </a:r>
            <a:r>
              <a:rPr lang="fr-BE" sz="2600" dirty="0" err="1" smtClean="0">
                <a:latin typeface="Georgia" panose="02040502050405020303" pitchFamily="18" charset="0"/>
              </a:rPr>
              <a:t>despite</a:t>
            </a:r>
            <a:r>
              <a:rPr lang="fr-BE" sz="2600" dirty="0" smtClean="0">
                <a:latin typeface="Georgia" panose="02040502050405020303" pitchFamily="18" charset="0"/>
              </a:rPr>
              <a:t> the </a:t>
            </a:r>
            <a:r>
              <a:rPr lang="fr-BE" sz="2600" dirty="0" err="1" smtClean="0">
                <a:latin typeface="Georgia" panose="02040502050405020303" pitchFamily="18" charset="0"/>
              </a:rPr>
              <a:t>fact</a:t>
            </a:r>
            <a:r>
              <a:rPr lang="fr-BE" sz="2600" dirty="0" smtClean="0">
                <a:latin typeface="Georgia" panose="02040502050405020303" pitchFamily="18" charset="0"/>
              </a:rPr>
              <a:t> </a:t>
            </a:r>
            <a:r>
              <a:rPr lang="fr-BE" sz="2600" dirty="0" err="1" smtClean="0">
                <a:latin typeface="Georgia" panose="02040502050405020303" pitchFamily="18" charset="0"/>
              </a:rPr>
              <a:t>that</a:t>
            </a:r>
            <a:r>
              <a:rPr lang="fr-BE" sz="2600" dirty="0" smtClean="0">
                <a:latin typeface="Georgia" panose="02040502050405020303" pitchFamily="18" charset="0"/>
              </a:rPr>
              <a:t> vote </a:t>
            </a:r>
            <a:r>
              <a:rPr lang="fr-BE" sz="2600" dirty="0" err="1" smtClean="0">
                <a:latin typeface="Georgia" panose="02040502050405020303" pitchFamily="18" charset="0"/>
              </a:rPr>
              <a:t>is</a:t>
            </a:r>
            <a:r>
              <a:rPr lang="fr-BE" sz="2600" dirty="0" smtClean="0">
                <a:latin typeface="Georgia" panose="02040502050405020303" pitchFamily="18" charset="0"/>
              </a:rPr>
              <a:t> </a:t>
            </a:r>
            <a:r>
              <a:rPr lang="fr-BE" sz="2600" dirty="0" err="1" smtClean="0">
                <a:latin typeface="Georgia" panose="02040502050405020303" pitchFamily="18" charset="0"/>
              </a:rPr>
              <a:t>compulsory</a:t>
            </a:r>
            <a:r>
              <a:rPr lang="fr-BE" sz="2600" dirty="0" smtClean="0">
                <a:latin typeface="Georgia" panose="02040502050405020303" pitchFamily="18" charset="0"/>
              </a:rPr>
              <a:t>)</a:t>
            </a:r>
          </a:p>
          <a:p>
            <a:pPr marL="0" indent="0" algn="just">
              <a:buNone/>
            </a:pPr>
            <a:r>
              <a:rPr lang="en-GB" sz="2600" dirty="0" smtClean="0">
                <a:latin typeface="Georgia" panose="02040502050405020303" pitchFamily="18" charset="0"/>
              </a:rPr>
              <a:t>Two other options :</a:t>
            </a:r>
          </a:p>
          <a:p>
            <a:pPr algn="just">
              <a:buFontTx/>
              <a:buChar char="-"/>
            </a:pPr>
            <a:r>
              <a:rPr lang="en-GB" sz="2600" dirty="0">
                <a:latin typeface="Georgia" panose="02040502050405020303" pitchFamily="18" charset="0"/>
              </a:rPr>
              <a:t>v</a:t>
            </a:r>
            <a:r>
              <a:rPr lang="en-GB" sz="2600" dirty="0" smtClean="0">
                <a:latin typeface="Georgia" panose="02040502050405020303" pitchFamily="18" charset="0"/>
              </a:rPr>
              <a:t>oting </a:t>
            </a:r>
            <a:r>
              <a:rPr lang="en-GB" sz="2600" dirty="0">
                <a:latin typeface="Georgia" panose="02040502050405020303" pitchFamily="18" charset="0"/>
              </a:rPr>
              <a:t>for one (and only one) </a:t>
            </a:r>
            <a:r>
              <a:rPr lang="en-GB" sz="2600" u="sng" dirty="0">
                <a:latin typeface="Georgia" panose="02040502050405020303" pitchFamily="18" charset="0"/>
              </a:rPr>
              <a:t>list as a whole </a:t>
            </a:r>
            <a:r>
              <a:rPr lang="en-GB" sz="2600" dirty="0">
                <a:latin typeface="Georgia" panose="02040502050405020303" pitchFamily="18" charset="0"/>
              </a:rPr>
              <a:t>or </a:t>
            </a:r>
            <a:endParaRPr lang="en-GB" sz="2600" dirty="0" smtClean="0">
              <a:latin typeface="Georgia" panose="02040502050405020303" pitchFamily="18" charset="0"/>
            </a:endParaRPr>
          </a:p>
          <a:p>
            <a:pPr algn="just">
              <a:buFontTx/>
              <a:buChar char="-"/>
            </a:pPr>
            <a:r>
              <a:rPr lang="en-GB" sz="2600" dirty="0" smtClean="0">
                <a:latin typeface="Georgia" panose="02040502050405020303" pitchFamily="18" charset="0"/>
              </a:rPr>
              <a:t>voting </a:t>
            </a:r>
            <a:r>
              <a:rPr lang="en-GB" sz="2600" dirty="0">
                <a:latin typeface="Georgia" panose="02040502050405020303" pitchFamily="18" charset="0"/>
              </a:rPr>
              <a:t>for one or several </a:t>
            </a:r>
            <a:r>
              <a:rPr lang="en-GB" sz="2600" u="sng" dirty="0">
                <a:latin typeface="Georgia" panose="02040502050405020303" pitchFamily="18" charset="0"/>
              </a:rPr>
              <a:t>candidates</a:t>
            </a:r>
            <a:r>
              <a:rPr lang="en-GB" sz="2600" dirty="0">
                <a:latin typeface="Georgia" panose="02040502050405020303" pitchFamily="18" charset="0"/>
              </a:rPr>
              <a:t> on the same </a:t>
            </a:r>
            <a:r>
              <a:rPr lang="en-GB" sz="2600" dirty="0" smtClean="0">
                <a:latin typeface="Georgia" panose="02040502050405020303" pitchFamily="18" charset="0"/>
              </a:rPr>
              <a:t>list</a:t>
            </a:r>
          </a:p>
          <a:p>
            <a:pPr marL="0" indent="0" algn="just">
              <a:buNone/>
            </a:pPr>
            <a:r>
              <a:rPr lang="en-GB" sz="2600" dirty="0" smtClean="0">
                <a:latin typeface="Georgia" panose="02040502050405020303" pitchFamily="18" charset="0"/>
              </a:rPr>
              <a:t>Both </a:t>
            </a:r>
            <a:r>
              <a:rPr lang="en-GB" sz="2600" dirty="0">
                <a:latin typeface="Georgia" panose="02040502050405020303" pitchFamily="18" charset="0"/>
              </a:rPr>
              <a:t>options are available for the lists of </a:t>
            </a:r>
            <a:r>
              <a:rPr lang="en-GB" sz="2600" i="1" dirty="0">
                <a:latin typeface="Georgia" panose="02040502050405020303" pitchFamily="18" charset="0"/>
              </a:rPr>
              <a:t>full</a:t>
            </a:r>
            <a:r>
              <a:rPr lang="en-GB" sz="2600" dirty="0">
                <a:latin typeface="Georgia" panose="02040502050405020303" pitchFamily="18" charset="0"/>
              </a:rPr>
              <a:t> candidates and the lists of </a:t>
            </a:r>
            <a:r>
              <a:rPr lang="en-GB" sz="2600" i="1" dirty="0">
                <a:latin typeface="Georgia" panose="02040502050405020303" pitchFamily="18" charset="0"/>
              </a:rPr>
              <a:t>substitute</a:t>
            </a:r>
            <a:r>
              <a:rPr lang="en-GB" sz="2600" dirty="0">
                <a:latin typeface="Georgia" panose="02040502050405020303" pitchFamily="18" charset="0"/>
              </a:rPr>
              <a:t> candidates. </a:t>
            </a:r>
            <a:endParaRPr lang="fr-BE" sz="2600" dirty="0">
              <a:latin typeface="Georgia" panose="02040502050405020303" pitchFamily="18" charset="0"/>
            </a:endParaRPr>
          </a:p>
        </p:txBody>
      </p:sp>
    </p:spTree>
    <p:extLst>
      <p:ext uri="{BB962C8B-B14F-4D97-AF65-F5344CB8AC3E}">
        <p14:creationId xmlns:p14="http://schemas.microsoft.com/office/powerpoint/2010/main" val="275999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395536" y="782122"/>
            <a:ext cx="8640960" cy="5447645"/>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j-ea"/>
              <a:cs typeface="+mj-cs"/>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fr-BE" sz="4000" b="1" i="0" u="none" strike="noStrike" kern="0" cap="small" spc="0" normalizeH="0" baseline="0" noProof="0" dirty="0" smtClean="0">
                <a:ln w="3175" cmpd="sng">
                  <a:noFill/>
                </a:ln>
                <a:solidFill>
                  <a:prstClr val="black"/>
                </a:solidFill>
                <a:effectLst/>
                <a:uLnTx/>
                <a:uFillTx/>
                <a:latin typeface="Georgia" panose="02040502050405020303" pitchFamily="18" charset="0"/>
                <a:ea typeface="+mj-ea"/>
                <a:cs typeface="+mj-cs"/>
              </a:rPr>
              <a:t>The </a:t>
            </a:r>
            <a:r>
              <a:rPr kumimoji="0" lang="fr-BE" sz="4000" b="1" i="0" u="none" strike="noStrike" kern="0" cap="small" spc="0" normalizeH="0" baseline="0" noProof="0" dirty="0" err="1" smtClean="0">
                <a:ln w="3175" cmpd="sng">
                  <a:noFill/>
                </a:ln>
                <a:solidFill>
                  <a:prstClr val="black"/>
                </a:solidFill>
                <a:effectLst/>
                <a:uLnTx/>
                <a:uFillTx/>
                <a:latin typeface="Georgia" panose="02040502050405020303" pitchFamily="18" charset="0"/>
                <a:ea typeface="+mj-ea"/>
                <a:cs typeface="+mj-cs"/>
              </a:rPr>
              <a:t>Belgian</a:t>
            </a:r>
            <a:r>
              <a:rPr kumimoji="0" lang="fr-BE" sz="4000" b="1" i="0" u="none" strike="noStrike" kern="0" cap="small" spc="0" normalizeH="0" baseline="0" noProof="0" dirty="0" smtClean="0">
                <a:ln w="3175" cmpd="sng">
                  <a:noFill/>
                </a:ln>
                <a:solidFill>
                  <a:prstClr val="black"/>
                </a:solidFill>
                <a:effectLst/>
                <a:uLnTx/>
                <a:uFillTx/>
                <a:latin typeface="Georgia" panose="02040502050405020303" pitchFamily="18" charset="0"/>
                <a:ea typeface="+mj-ea"/>
                <a:cs typeface="+mj-cs"/>
              </a:rPr>
              <a:t> Electoral System</a:t>
            </a:r>
            <a:r>
              <a:rPr kumimoji="0" lang="fr-BE" sz="4000" b="0" i="0" u="none" strike="noStrike" kern="0" cap="none" spc="0" normalizeH="0" baseline="0" noProof="0" dirty="0" smtClean="0">
                <a:ln w="3175" cmpd="sng">
                  <a:noFill/>
                </a:ln>
                <a:solidFill>
                  <a:prstClr val="black"/>
                </a:solidFill>
                <a:effectLst/>
                <a:uLnTx/>
                <a:uFillTx/>
                <a:latin typeface="Georgia" panose="02040502050405020303" pitchFamily="18" charset="0"/>
                <a:ea typeface="+mj-ea"/>
                <a:cs typeface="+mj-cs"/>
              </a:rPr>
              <a:t/>
            </a:r>
            <a:br>
              <a:rPr kumimoji="0" lang="fr-BE" sz="4000" b="0" i="0" u="none" strike="noStrike" kern="0" cap="none" spc="0" normalizeH="0" baseline="0" noProof="0" dirty="0" smtClean="0">
                <a:ln w="3175" cmpd="sng">
                  <a:noFill/>
                </a:ln>
                <a:solidFill>
                  <a:prstClr val="black"/>
                </a:solidFill>
                <a:effectLst/>
                <a:uLnTx/>
                <a:uFillTx/>
                <a:latin typeface="Georgia" panose="02040502050405020303" pitchFamily="18" charset="0"/>
                <a:ea typeface="+mj-ea"/>
                <a:cs typeface="+mj-cs"/>
              </a:rPr>
            </a:br>
            <a:r>
              <a:rPr kumimoji="0" lang="en-GB" sz="4000" b="0" i="1" u="none" strike="noStrike" kern="0" cap="none" spc="0" normalizeH="0" baseline="0" noProof="0" dirty="0" smtClean="0">
                <a:ln w="3175" cmpd="sng">
                  <a:noFill/>
                </a:ln>
                <a:solidFill>
                  <a:prstClr val="black"/>
                </a:solidFill>
                <a:effectLst/>
                <a:uLnTx/>
                <a:uFillTx/>
                <a:latin typeface="Georgia" panose="02040502050405020303" pitchFamily="18" charset="0"/>
                <a:ea typeface="+mj-ea"/>
                <a:cs typeface="+mj-cs"/>
              </a:rPr>
              <a:t>Open list</a:t>
            </a:r>
            <a:r>
              <a:rPr kumimoji="0" lang="en-GB" sz="4000" b="0" i="1" u="none" strike="noStrike" kern="0" cap="none" spc="0" normalizeH="0" noProof="0" dirty="0" smtClean="0">
                <a:ln w="3175" cmpd="sng">
                  <a:noFill/>
                </a:ln>
                <a:solidFill>
                  <a:prstClr val="black"/>
                </a:solidFill>
                <a:effectLst/>
                <a:uLnTx/>
                <a:uFillTx/>
                <a:latin typeface="Georgia" panose="02040502050405020303" pitchFamily="18" charset="0"/>
                <a:ea typeface="+mj-ea"/>
                <a:cs typeface="+mj-cs"/>
              </a:rPr>
              <a:t> system</a:t>
            </a:r>
            <a:r>
              <a:rPr kumimoji="0" lang="en-GB" sz="4000" b="0" i="1" u="none" strike="noStrike" kern="0" cap="none" spc="0" normalizeH="0" baseline="0" noProof="0" dirty="0" smtClean="0">
                <a:ln w="3175" cmpd="sng">
                  <a:noFill/>
                </a:ln>
                <a:solidFill>
                  <a:prstClr val="black"/>
                </a:solidFill>
                <a:effectLst/>
                <a:uLnTx/>
                <a:uFillTx/>
                <a:latin typeface="Georgia" panose="02040502050405020303" pitchFamily="18" charset="0"/>
                <a:ea typeface="+mj-ea"/>
                <a:cs typeface="+mj-cs"/>
              </a:rPr>
              <a:t>, political parties and individual candidates</a:t>
            </a:r>
          </a:p>
          <a:p>
            <a:pPr marL="0" marR="0" lvl="0" indent="0" algn="r" defTabSz="914400" eaLnBrk="1" fontAlgn="auto" latinLnBrk="0" hangingPunct="1">
              <a:lnSpc>
                <a:spcPct val="100000"/>
              </a:lnSpc>
              <a:spcBef>
                <a:spcPts val="0"/>
              </a:spcBef>
              <a:spcAft>
                <a:spcPts val="0"/>
              </a:spcAft>
              <a:buClrTx/>
              <a:buSzTx/>
              <a:buFontTx/>
              <a:buNone/>
              <a:tabLst/>
              <a:defRPr/>
            </a:pPr>
            <a:endParaRPr lang="en-GB" sz="4000" i="1" kern="0" dirty="0">
              <a:ln w="3175" cmpd="sng">
                <a:noFill/>
              </a:ln>
              <a:solidFill>
                <a:prstClr val="black"/>
              </a:solidFill>
              <a:latin typeface="Georgia" panose="02040502050405020303" pitchFamily="18" charset="0"/>
              <a:ea typeface="+mj-ea"/>
              <a:cs typeface="+mj-cs"/>
            </a:endParaRPr>
          </a:p>
          <a:p>
            <a:pPr algn="r"/>
            <a:r>
              <a:rPr lang="fr-BE" sz="3600" dirty="0">
                <a:latin typeface="Georgia" panose="02040502050405020303" pitchFamily="18" charset="0"/>
              </a:rPr>
              <a:t>Frédéric </a:t>
            </a:r>
            <a:r>
              <a:rPr lang="fr-BE" sz="3600" cap="small" dirty="0">
                <a:latin typeface="Georgia" panose="02040502050405020303" pitchFamily="18" charset="0"/>
              </a:rPr>
              <a:t>Bouhon</a:t>
            </a:r>
          </a:p>
          <a:p>
            <a:pPr algn="r"/>
            <a:r>
              <a:rPr lang="fr-BE" sz="3600" dirty="0" err="1">
                <a:latin typeface="Georgia" panose="02040502050405020303" pitchFamily="18" charset="0"/>
              </a:rPr>
              <a:t>Lecturer</a:t>
            </a:r>
            <a:r>
              <a:rPr lang="fr-BE" sz="3600" dirty="0">
                <a:latin typeface="Georgia" panose="02040502050405020303" pitchFamily="18" charset="0"/>
              </a:rPr>
              <a:t> at the </a:t>
            </a:r>
            <a:r>
              <a:rPr lang="fr-BE" sz="3600" dirty="0" err="1">
                <a:latin typeface="Georgia" panose="02040502050405020303" pitchFamily="18" charset="0"/>
              </a:rPr>
              <a:t>University</a:t>
            </a:r>
            <a:r>
              <a:rPr lang="fr-BE" sz="3600" dirty="0">
                <a:latin typeface="Georgia" panose="02040502050405020303" pitchFamily="18" charset="0"/>
              </a:rPr>
              <a:t> of Liège (</a:t>
            </a:r>
            <a:r>
              <a:rPr lang="fr-BE" sz="3600" dirty="0" err="1">
                <a:latin typeface="Georgia" panose="02040502050405020303" pitchFamily="18" charset="0"/>
              </a:rPr>
              <a:t>Belgium</a:t>
            </a:r>
            <a:r>
              <a:rPr lang="fr-BE" sz="3600" dirty="0">
                <a:latin typeface="Georgia" panose="02040502050405020303" pitchFamily="18" charset="0"/>
              </a:rPr>
              <a:t>)</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fr-BE" sz="4000" b="0" i="0" u="none" strike="noStrike" kern="0" cap="none" spc="0" normalizeH="0" baseline="0" noProof="0" dirty="0" smtClean="0">
              <a:ln>
                <a:noFill/>
              </a:ln>
              <a:solidFill>
                <a:sysClr val="windowText" lastClr="000000"/>
              </a:solidFill>
              <a:effectLst/>
              <a:uLnTx/>
              <a:uFillTx/>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16955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lvl="0" algn="ctr"/>
            <a:r>
              <a:rPr lang="fr-BE" sz="3000" b="1" dirty="0" err="1" smtClean="0">
                <a:solidFill>
                  <a:srgbClr val="4F81BD">
                    <a:lumMod val="75000"/>
                  </a:srgbClr>
                </a:solidFill>
                <a:latin typeface="Georgia" panose="02040502050405020303" pitchFamily="18" charset="0"/>
              </a:rPr>
              <a:t>Consequences</a:t>
            </a:r>
            <a:r>
              <a:rPr lang="fr-BE" sz="3000" b="1" dirty="0" smtClean="0">
                <a:solidFill>
                  <a:srgbClr val="4F81BD">
                    <a:lumMod val="75000"/>
                  </a:srgbClr>
                </a:solidFill>
                <a:latin typeface="Georgia" panose="02040502050405020303" pitchFamily="18" charset="0"/>
              </a:rPr>
              <a:t> on the attribution of </a:t>
            </a:r>
            <a:r>
              <a:rPr lang="fr-BE" sz="3000" b="1" dirty="0" err="1" smtClean="0">
                <a:solidFill>
                  <a:srgbClr val="4F81BD">
                    <a:lumMod val="75000"/>
                  </a:srgbClr>
                </a:solidFill>
                <a:latin typeface="Georgia" panose="02040502050405020303" pitchFamily="18" charset="0"/>
              </a:rPr>
              <a:t>seats</a:t>
            </a: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268741" y="1154722"/>
            <a:ext cx="8515200" cy="4518467"/>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just">
              <a:buNone/>
            </a:pPr>
            <a:endParaRPr lang="en-GB" i="1" dirty="0" smtClean="0">
              <a:latin typeface="Georgia" panose="02040502050405020303" pitchFamily="18" charset="0"/>
            </a:endParaRPr>
          </a:p>
          <a:p>
            <a:pPr marL="0" indent="0" algn="just">
              <a:buNone/>
            </a:pPr>
            <a:r>
              <a:rPr lang="en-GB" i="1" dirty="0" smtClean="0">
                <a:latin typeface="Georgia" panose="02040502050405020303" pitchFamily="18" charset="0"/>
              </a:rPr>
              <a:t>If </a:t>
            </a:r>
            <a:r>
              <a:rPr lang="en-GB" i="1" dirty="0">
                <a:latin typeface="Georgia" panose="02040502050405020303" pitchFamily="18" charset="0"/>
              </a:rPr>
              <a:t>the number of full candidates on a list equals the number of seats allocated to that list</a:t>
            </a:r>
            <a:r>
              <a:rPr lang="en-GB" dirty="0">
                <a:latin typeface="Georgia" panose="02040502050405020303" pitchFamily="18" charset="0"/>
              </a:rPr>
              <a:t>, all these candidates are elected</a:t>
            </a:r>
            <a:r>
              <a:rPr lang="en-GB" dirty="0" smtClean="0">
                <a:latin typeface="Georgia" panose="02040502050405020303" pitchFamily="18" charset="0"/>
              </a:rPr>
              <a:t>.</a:t>
            </a:r>
          </a:p>
          <a:p>
            <a:pPr marL="0" indent="0" algn="just">
              <a:buNone/>
            </a:pPr>
            <a:r>
              <a:rPr lang="en-GB" i="1" dirty="0">
                <a:latin typeface="Georgia" panose="02040502050405020303" pitchFamily="18" charset="0"/>
              </a:rPr>
              <a:t>I</a:t>
            </a:r>
            <a:r>
              <a:rPr lang="en-GB" i="1" dirty="0" smtClean="0">
                <a:latin typeface="Georgia" panose="02040502050405020303" pitchFamily="18" charset="0"/>
              </a:rPr>
              <a:t>f </a:t>
            </a:r>
            <a:r>
              <a:rPr lang="en-GB" i="1" dirty="0">
                <a:latin typeface="Georgia" panose="02040502050405020303" pitchFamily="18" charset="0"/>
              </a:rPr>
              <a:t>the number of full candidates on a list is larger than the number of seats allocated to that </a:t>
            </a:r>
            <a:r>
              <a:rPr lang="en-GB" i="1" dirty="0" smtClean="0">
                <a:latin typeface="Georgia" panose="02040502050405020303" pitchFamily="18" charset="0"/>
              </a:rPr>
              <a:t>list</a:t>
            </a:r>
            <a:r>
              <a:rPr lang="en-GB" dirty="0" smtClean="0">
                <a:latin typeface="Georgia" panose="02040502050405020303" pitchFamily="18" charset="0"/>
              </a:rPr>
              <a:t>, </a:t>
            </a:r>
            <a:r>
              <a:rPr lang="en-GB" u="sng" dirty="0" smtClean="0">
                <a:latin typeface="Georgia" panose="02040502050405020303" pitchFamily="18" charset="0"/>
              </a:rPr>
              <a:t>half of the </a:t>
            </a:r>
            <a:r>
              <a:rPr lang="en-GB" u="sng" dirty="0">
                <a:latin typeface="Georgia" panose="02040502050405020303" pitchFamily="18" charset="0"/>
              </a:rPr>
              <a:t>votes cast in favour of the list as a whole are distributed to the full candidates according to their ranking on the list</a:t>
            </a:r>
            <a:r>
              <a:rPr lang="en-GB" dirty="0">
                <a:latin typeface="Georgia" panose="02040502050405020303" pitchFamily="18" charset="0"/>
              </a:rPr>
              <a:t>. The first candidate on the list benefits from these votes in priority. They are added to his or her own “preference votes” up to the number of votes required to obtain a seat. If the list as a whole obtains enough votes, then the remainder benefits the second candidate, then possibly the third, fourth, and so </a:t>
            </a:r>
            <a:r>
              <a:rPr lang="en-GB" dirty="0" smtClean="0">
                <a:latin typeface="Georgia" panose="02040502050405020303" pitchFamily="18" charset="0"/>
              </a:rPr>
              <a:t>on.</a:t>
            </a:r>
            <a:endParaRPr lang="fr-BE" sz="2600" dirty="0">
              <a:latin typeface="Georgia" panose="02040502050405020303" pitchFamily="18" charset="0"/>
            </a:endParaRPr>
          </a:p>
        </p:txBody>
      </p:sp>
    </p:spTree>
    <p:extLst>
      <p:ext uri="{BB962C8B-B14F-4D97-AF65-F5344CB8AC3E}">
        <p14:creationId xmlns:p14="http://schemas.microsoft.com/office/powerpoint/2010/main" val="3737691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16955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lvl="0" algn="ctr"/>
            <a:r>
              <a:rPr lang="fr-BE" sz="3000" b="1" dirty="0" err="1" smtClean="0">
                <a:solidFill>
                  <a:srgbClr val="4F81BD">
                    <a:lumMod val="75000"/>
                  </a:srgbClr>
                </a:solidFill>
                <a:latin typeface="Georgia" panose="02040502050405020303" pitchFamily="18" charset="0"/>
              </a:rPr>
              <a:t>Consequences</a:t>
            </a:r>
            <a:r>
              <a:rPr lang="fr-BE" sz="3000" b="1" dirty="0" smtClean="0">
                <a:solidFill>
                  <a:srgbClr val="4F81BD">
                    <a:lumMod val="75000"/>
                  </a:srgbClr>
                </a:solidFill>
                <a:latin typeface="Georgia" panose="02040502050405020303" pitchFamily="18" charset="0"/>
              </a:rPr>
              <a:t> on the attribution of </a:t>
            </a:r>
            <a:r>
              <a:rPr lang="fr-BE" sz="3000" b="1" dirty="0" err="1" smtClean="0">
                <a:solidFill>
                  <a:srgbClr val="4F81BD">
                    <a:lumMod val="75000"/>
                  </a:srgbClr>
                </a:solidFill>
                <a:latin typeface="Georgia" panose="02040502050405020303" pitchFamily="18" charset="0"/>
              </a:rPr>
              <a:t>seats</a:t>
            </a: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268741" y="1154722"/>
            <a:ext cx="8515200" cy="4518467"/>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just">
              <a:buNone/>
            </a:pPr>
            <a:endParaRPr lang="en-GB" i="1" dirty="0" smtClean="0">
              <a:latin typeface="Georgia" panose="02040502050405020303" pitchFamily="18" charset="0"/>
            </a:endParaRPr>
          </a:p>
          <a:p>
            <a:pPr marL="0" indent="0" algn="just">
              <a:buNone/>
            </a:pPr>
            <a:r>
              <a:rPr lang="en-GB" i="1" dirty="0" smtClean="0">
                <a:latin typeface="Georgia" panose="02040502050405020303" pitchFamily="18" charset="0"/>
              </a:rPr>
              <a:t>If </a:t>
            </a:r>
            <a:r>
              <a:rPr lang="en-GB" i="1" dirty="0">
                <a:latin typeface="Georgia" panose="02040502050405020303" pitchFamily="18" charset="0"/>
              </a:rPr>
              <a:t>the number of full candidates on a list equals the number of seats allocated to that list</a:t>
            </a:r>
            <a:r>
              <a:rPr lang="en-GB" dirty="0">
                <a:latin typeface="Georgia" panose="02040502050405020303" pitchFamily="18" charset="0"/>
              </a:rPr>
              <a:t>, all these candidates are elected</a:t>
            </a:r>
            <a:r>
              <a:rPr lang="en-GB" dirty="0" smtClean="0">
                <a:latin typeface="Georgia" panose="02040502050405020303" pitchFamily="18" charset="0"/>
              </a:rPr>
              <a:t>.</a:t>
            </a:r>
          </a:p>
          <a:p>
            <a:pPr marL="0" indent="0" algn="just">
              <a:buNone/>
            </a:pPr>
            <a:r>
              <a:rPr lang="en-GB" i="1" dirty="0">
                <a:latin typeface="Georgia" panose="02040502050405020303" pitchFamily="18" charset="0"/>
              </a:rPr>
              <a:t>I</a:t>
            </a:r>
            <a:r>
              <a:rPr lang="en-GB" i="1" dirty="0" smtClean="0">
                <a:latin typeface="Georgia" panose="02040502050405020303" pitchFamily="18" charset="0"/>
              </a:rPr>
              <a:t>f </a:t>
            </a:r>
            <a:r>
              <a:rPr lang="en-GB" i="1" dirty="0">
                <a:latin typeface="Georgia" panose="02040502050405020303" pitchFamily="18" charset="0"/>
              </a:rPr>
              <a:t>the number of full candidates on a list is larger than the number of seats allocated to that </a:t>
            </a:r>
            <a:r>
              <a:rPr lang="en-GB" i="1" dirty="0" smtClean="0">
                <a:latin typeface="Georgia" panose="02040502050405020303" pitchFamily="18" charset="0"/>
              </a:rPr>
              <a:t>list</a:t>
            </a:r>
            <a:r>
              <a:rPr lang="en-GB" dirty="0" smtClean="0">
                <a:latin typeface="Georgia" panose="02040502050405020303" pitchFamily="18" charset="0"/>
              </a:rPr>
              <a:t>, </a:t>
            </a:r>
            <a:r>
              <a:rPr lang="en-GB" u="sng" dirty="0" smtClean="0">
                <a:solidFill>
                  <a:srgbClr val="FF0000"/>
                </a:solidFill>
                <a:latin typeface="Georgia" panose="02040502050405020303" pitchFamily="18" charset="0"/>
              </a:rPr>
              <a:t>half of the </a:t>
            </a:r>
            <a:r>
              <a:rPr lang="en-GB" u="sng" dirty="0">
                <a:solidFill>
                  <a:srgbClr val="FF0000"/>
                </a:solidFill>
                <a:latin typeface="Georgia" panose="02040502050405020303" pitchFamily="18" charset="0"/>
              </a:rPr>
              <a:t>votes </a:t>
            </a:r>
            <a:r>
              <a:rPr lang="en-GB" u="sng" dirty="0">
                <a:latin typeface="Georgia" panose="02040502050405020303" pitchFamily="18" charset="0"/>
              </a:rPr>
              <a:t>cast in favour of the list as a whole are distributed to the full candidates according to their ranking on the list</a:t>
            </a:r>
            <a:r>
              <a:rPr lang="en-GB" dirty="0">
                <a:latin typeface="Georgia" panose="02040502050405020303" pitchFamily="18" charset="0"/>
              </a:rPr>
              <a:t>. The first candidate on the list benefits from these votes in priority. They are added to his or her own “preference votes” up to the number of votes required to obtain a seat. If the list as a whole obtains enough votes, then the remainder benefits the second candidate, then possibly the third, fourth, and so </a:t>
            </a:r>
            <a:r>
              <a:rPr lang="en-GB" dirty="0" smtClean="0">
                <a:latin typeface="Georgia" panose="02040502050405020303" pitchFamily="18" charset="0"/>
              </a:rPr>
              <a:t>on.</a:t>
            </a:r>
            <a:endParaRPr lang="fr-BE" sz="2600" dirty="0">
              <a:latin typeface="Georgia" panose="02040502050405020303" pitchFamily="18" charset="0"/>
            </a:endParaRPr>
          </a:p>
        </p:txBody>
      </p:sp>
    </p:spTree>
    <p:extLst>
      <p:ext uri="{BB962C8B-B14F-4D97-AF65-F5344CB8AC3E}">
        <p14:creationId xmlns:p14="http://schemas.microsoft.com/office/powerpoint/2010/main" val="1248202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50810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lvl="0" algn="ctr"/>
            <a:r>
              <a:rPr kumimoji="0" lang="fr-BE" sz="2600" b="1" i="0" u="none" strike="noStrike" kern="1200" cap="none" spc="0" normalizeH="0" baseline="0" noProof="0" dirty="0" smtClean="0">
                <a:ln>
                  <a:noFill/>
                </a:ln>
                <a:solidFill>
                  <a:srgbClr val="4F81BD">
                    <a:lumMod val="75000"/>
                  </a:srgbClr>
                </a:solidFill>
                <a:effectLst/>
                <a:uLnTx/>
                <a:uFillTx/>
                <a:latin typeface="Georgia" panose="02040502050405020303" pitchFamily="18" charset="0"/>
              </a:rPr>
              <a:t>III. </a:t>
            </a:r>
            <a:r>
              <a:rPr lang="fr-BE" sz="2600" b="1" dirty="0" err="1" smtClean="0">
                <a:latin typeface="Georgia" panose="02040502050405020303" pitchFamily="18" charset="0"/>
              </a:rPr>
              <a:t>Political</a:t>
            </a:r>
            <a:r>
              <a:rPr lang="fr-BE" sz="2600" b="1" dirty="0" smtClean="0">
                <a:latin typeface="Georgia" panose="02040502050405020303" pitchFamily="18" charset="0"/>
              </a:rPr>
              <a:t> </a:t>
            </a:r>
            <a:r>
              <a:rPr lang="fr-BE" sz="2600" b="1" dirty="0" err="1" smtClean="0">
                <a:latin typeface="Georgia" panose="02040502050405020303" pitchFamily="18" charset="0"/>
              </a:rPr>
              <a:t>effects</a:t>
            </a:r>
            <a:r>
              <a:rPr lang="fr-BE" sz="2600" b="1" dirty="0" smtClean="0">
                <a:latin typeface="Georgia" panose="02040502050405020303" pitchFamily="18" charset="0"/>
              </a:rPr>
              <a:t> of the </a:t>
            </a:r>
            <a:r>
              <a:rPr lang="fr-BE" sz="2600" b="1" dirty="0" err="1" smtClean="0">
                <a:latin typeface="Georgia" panose="02040502050405020303" pitchFamily="18" charset="0"/>
              </a:rPr>
              <a:t>electoral</a:t>
            </a:r>
            <a:r>
              <a:rPr lang="fr-BE" sz="2600" b="1" dirty="0" smtClean="0">
                <a:latin typeface="Georgia" panose="02040502050405020303" pitchFamily="18" charset="0"/>
              </a:rPr>
              <a:t> </a:t>
            </a:r>
            <a:r>
              <a:rPr lang="fr-BE" sz="2600" b="1" dirty="0" err="1" smtClean="0">
                <a:latin typeface="Georgia" panose="02040502050405020303" pitchFamily="18" charset="0"/>
              </a:rPr>
              <a:t>law</a:t>
            </a:r>
            <a:endParaRPr kumimoji="0" lang="fr-BE" sz="2600" b="1" i="0" u="none" strike="noStrike" kern="1200" cap="none" spc="0" normalizeH="0" baseline="0" noProof="0" dirty="0" smtClean="0">
              <a:ln>
                <a:noFill/>
              </a:ln>
              <a:solidFill>
                <a:prstClr val="black"/>
              </a:solidFill>
              <a:effectLst/>
              <a:uLnTx/>
              <a:uFillTx/>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467544" y="1888991"/>
            <a:ext cx="10018713"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fr-BE" sz="3000" dirty="0" smtClean="0">
                <a:latin typeface="Georgia" panose="02040502050405020303" pitchFamily="18" charset="0"/>
              </a:rPr>
              <a:t>A. General </a:t>
            </a:r>
            <a:r>
              <a:rPr lang="fr-BE" sz="3000" dirty="0" err="1" smtClean="0">
                <a:latin typeface="Georgia" panose="02040502050405020303" pitchFamily="18" charset="0"/>
              </a:rPr>
              <a:t>tendencies</a:t>
            </a:r>
            <a:endParaRPr lang="fr-BE" sz="3000" dirty="0" smtClean="0">
              <a:latin typeface="Georgia" panose="02040502050405020303" pitchFamily="18" charset="0"/>
            </a:endParaRPr>
          </a:p>
          <a:p>
            <a:pPr marL="0" indent="0">
              <a:buNone/>
            </a:pPr>
            <a:r>
              <a:rPr lang="fr-BE" sz="3000" dirty="0" smtClean="0">
                <a:latin typeface="Georgia" panose="02040502050405020303" pitchFamily="18" charset="0"/>
              </a:rPr>
              <a:t>B. </a:t>
            </a:r>
            <a:r>
              <a:rPr lang="fr-BE" sz="3000" dirty="0" err="1" smtClean="0">
                <a:latin typeface="Georgia" panose="02040502050405020303" pitchFamily="18" charset="0"/>
              </a:rPr>
              <a:t>Concrete</a:t>
            </a:r>
            <a:r>
              <a:rPr lang="fr-BE" sz="3000" dirty="0" smtClean="0">
                <a:latin typeface="Georgia" panose="02040502050405020303" pitchFamily="18" charset="0"/>
              </a:rPr>
              <a:t> </a:t>
            </a:r>
            <a:r>
              <a:rPr lang="fr-BE" sz="3000" dirty="0" err="1" smtClean="0">
                <a:latin typeface="Georgia" panose="02040502050405020303" pitchFamily="18" charset="0"/>
              </a:rPr>
              <a:t>example</a:t>
            </a:r>
            <a:endParaRPr lang="fr-BE" sz="3000" dirty="0" smtClean="0">
              <a:latin typeface="Georgia" panose="02040502050405020303" pitchFamily="18" charset="0"/>
            </a:endParaRPr>
          </a:p>
          <a:p>
            <a:pPr marL="457200" indent="-457200">
              <a:buFont typeface="Arial"/>
              <a:buAutoNum type="alphaUcPeriod"/>
            </a:pPr>
            <a:endParaRPr lang="fr-BE" sz="3000" dirty="0">
              <a:latin typeface="Georgia" panose="02040502050405020303" pitchFamily="18" charset="0"/>
            </a:endParaRPr>
          </a:p>
        </p:txBody>
      </p:sp>
    </p:spTree>
    <p:extLst>
      <p:ext uri="{BB962C8B-B14F-4D97-AF65-F5344CB8AC3E}">
        <p14:creationId xmlns:p14="http://schemas.microsoft.com/office/powerpoint/2010/main" val="2925628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10799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467544" y="1888991"/>
            <a:ext cx="10018713"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buFont typeface="Arial"/>
              <a:buAutoNum type="alphaUcPeriod"/>
            </a:pPr>
            <a:endParaRPr lang="fr-BE" sz="3000" dirty="0">
              <a:latin typeface="Georgia" panose="02040502050405020303" pitchFamily="18" charset="0"/>
            </a:endParaRPr>
          </a:p>
        </p:txBody>
      </p:sp>
      <p:graphicFrame>
        <p:nvGraphicFramePr>
          <p:cNvPr id="7" name="Espace réservé du contenu 3"/>
          <p:cNvGraphicFramePr>
            <a:graphicFrameLocks/>
          </p:cNvGraphicFramePr>
          <p:nvPr>
            <p:extLst>
              <p:ext uri="{D42A27DB-BD31-4B8C-83A1-F6EECF244321}">
                <p14:modId xmlns:p14="http://schemas.microsoft.com/office/powerpoint/2010/main" val="2775911703"/>
              </p:ext>
            </p:extLst>
          </p:nvPr>
        </p:nvGraphicFramePr>
        <p:xfrm>
          <a:off x="0" y="188669"/>
          <a:ext cx="9144000" cy="6623554"/>
        </p:xfrm>
        <a:graphic>
          <a:graphicData uri="http://schemas.openxmlformats.org/drawingml/2006/table">
            <a:tbl>
              <a:tblPr bandRow="1"/>
              <a:tblGrid>
                <a:gridCol w="1550293">
                  <a:extLst>
                    <a:ext uri="{9D8B030D-6E8A-4147-A177-3AD203B41FA5}">
                      <a16:colId xmlns:a16="http://schemas.microsoft.com/office/drawing/2014/main" val="2422540658"/>
                    </a:ext>
                  </a:extLst>
                </a:gridCol>
                <a:gridCol w="915208">
                  <a:extLst>
                    <a:ext uri="{9D8B030D-6E8A-4147-A177-3AD203B41FA5}">
                      <a16:colId xmlns:a16="http://schemas.microsoft.com/office/drawing/2014/main" val="2926002767"/>
                    </a:ext>
                  </a:extLst>
                </a:gridCol>
                <a:gridCol w="825205">
                  <a:extLst>
                    <a:ext uri="{9D8B030D-6E8A-4147-A177-3AD203B41FA5}">
                      <a16:colId xmlns:a16="http://schemas.microsoft.com/office/drawing/2014/main" val="1239274784"/>
                    </a:ext>
                  </a:extLst>
                </a:gridCol>
                <a:gridCol w="825205">
                  <a:extLst>
                    <a:ext uri="{9D8B030D-6E8A-4147-A177-3AD203B41FA5}">
                      <a16:colId xmlns:a16="http://schemas.microsoft.com/office/drawing/2014/main" val="3237345115"/>
                    </a:ext>
                  </a:extLst>
                </a:gridCol>
                <a:gridCol w="574409">
                  <a:extLst>
                    <a:ext uri="{9D8B030D-6E8A-4147-A177-3AD203B41FA5}">
                      <a16:colId xmlns:a16="http://schemas.microsoft.com/office/drawing/2014/main" val="1195114845"/>
                    </a:ext>
                  </a:extLst>
                </a:gridCol>
                <a:gridCol w="825205">
                  <a:extLst>
                    <a:ext uri="{9D8B030D-6E8A-4147-A177-3AD203B41FA5}">
                      <a16:colId xmlns:a16="http://schemas.microsoft.com/office/drawing/2014/main" val="1128181187"/>
                    </a:ext>
                  </a:extLst>
                </a:gridCol>
                <a:gridCol w="825205">
                  <a:extLst>
                    <a:ext uri="{9D8B030D-6E8A-4147-A177-3AD203B41FA5}">
                      <a16:colId xmlns:a16="http://schemas.microsoft.com/office/drawing/2014/main" val="3425238226"/>
                    </a:ext>
                  </a:extLst>
                </a:gridCol>
                <a:gridCol w="576430">
                  <a:extLst>
                    <a:ext uri="{9D8B030D-6E8A-4147-A177-3AD203B41FA5}">
                      <a16:colId xmlns:a16="http://schemas.microsoft.com/office/drawing/2014/main" val="1208288234"/>
                    </a:ext>
                  </a:extLst>
                </a:gridCol>
                <a:gridCol w="825205">
                  <a:extLst>
                    <a:ext uri="{9D8B030D-6E8A-4147-A177-3AD203B41FA5}">
                      <a16:colId xmlns:a16="http://schemas.microsoft.com/office/drawing/2014/main" val="1049431144"/>
                    </a:ext>
                  </a:extLst>
                </a:gridCol>
                <a:gridCol w="825205">
                  <a:extLst>
                    <a:ext uri="{9D8B030D-6E8A-4147-A177-3AD203B41FA5}">
                      <a16:colId xmlns:a16="http://schemas.microsoft.com/office/drawing/2014/main" val="1738470941"/>
                    </a:ext>
                  </a:extLst>
                </a:gridCol>
                <a:gridCol w="576430">
                  <a:extLst>
                    <a:ext uri="{9D8B030D-6E8A-4147-A177-3AD203B41FA5}">
                      <a16:colId xmlns:a16="http://schemas.microsoft.com/office/drawing/2014/main" val="1610863570"/>
                    </a:ext>
                  </a:extLst>
                </a:gridCol>
              </a:tblGrid>
              <a:tr h="454883">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System in force before the 2000 reform</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BE"/>
                    </a:p>
                  </a:txBody>
                  <a:tcPr/>
                </a:tc>
                <a:tc hMerge="1">
                  <a:txBody>
                    <a:bodyPr/>
                    <a:lstStyle/>
                    <a:p>
                      <a:endParaRPr lang="fr-BE"/>
                    </a:p>
                  </a:txBody>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System in force today</a:t>
                      </a:r>
                      <a:endParaRPr lang="fr-BE" sz="1400" dirty="0">
                        <a:solidFill>
                          <a:srgbClr val="000000"/>
                        </a:solidFill>
                        <a:effectLst/>
                        <a:latin typeface="Calibri" panose="020F0502020204030204" pitchFamily="34" charset="0"/>
                        <a:ea typeface="Calibri" panose="020F0502020204030204" pitchFamily="34" charset="0"/>
                      </a:endParaRPr>
                    </a:p>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fr-BE"/>
                    </a:p>
                  </a:txBody>
                  <a:tcPr/>
                </a:tc>
                <a:tc hMerge="1">
                  <a:txBody>
                    <a:bodyPr/>
                    <a:lstStyle/>
                    <a:p>
                      <a:endParaRPr lang="fr-BE"/>
                    </a:p>
                  </a:txBody>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Pure open list system</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861144644"/>
                  </a:ext>
                </a:extLst>
              </a:tr>
              <a:tr h="688197">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Names of the candidates</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Prefe-rence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97517763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Jambon</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45170134"/>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    De Wit</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29.918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10.486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10.486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29.918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435590608"/>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    Van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Noppen</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21.635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15.769</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15.769</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21.635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2234825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Demir</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10.248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27.156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27.156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10.248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398837633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    Van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Moer</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8.956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28.448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28.448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8.956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1823311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    V.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Esbroeck</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6.527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30.877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23.247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29.774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6.527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153103711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    Bellens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28.756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7398153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    De Ridder</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28.000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427876880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    V. D. Voorde</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tabLst>
                          <a:tab pos="280670" algn="l"/>
                        </a:tabLs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31.957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9474562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 Broecks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8.763</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14.073</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2258825510"/>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11. V. D. Vloet</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0686715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12. Frederickx</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2807602454"/>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13. Peeters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693799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14. Antonio</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79476733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 Geets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99362785"/>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16. Choukri</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184814530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17. Guldentops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1383062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18. Van Laer</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89747097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19. Anthonis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83900050"/>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20. Weets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354792280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 Vangheel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21576477"/>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22. Cottenie</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85744656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23. Celis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9754352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24. Van Dijck</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977289207"/>
                  </a:ext>
                </a:extLst>
              </a:tr>
            </a:tbl>
          </a:graphicData>
        </a:graphic>
      </p:graphicFrame>
    </p:spTree>
    <p:extLst>
      <p:ext uri="{BB962C8B-B14F-4D97-AF65-F5344CB8AC3E}">
        <p14:creationId xmlns:p14="http://schemas.microsoft.com/office/powerpoint/2010/main" val="179411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10799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467544" y="1888991"/>
            <a:ext cx="10018713"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buFont typeface="Arial"/>
              <a:buAutoNum type="alphaUcPeriod"/>
            </a:pPr>
            <a:endParaRPr lang="fr-BE" sz="3000" dirty="0">
              <a:latin typeface="Georgia" panose="02040502050405020303" pitchFamily="18" charset="0"/>
            </a:endParaRPr>
          </a:p>
        </p:txBody>
      </p:sp>
      <p:graphicFrame>
        <p:nvGraphicFramePr>
          <p:cNvPr id="7" name="Espace réservé du contenu 3"/>
          <p:cNvGraphicFramePr>
            <a:graphicFrameLocks/>
          </p:cNvGraphicFramePr>
          <p:nvPr>
            <p:extLst>
              <p:ext uri="{D42A27DB-BD31-4B8C-83A1-F6EECF244321}">
                <p14:modId xmlns:p14="http://schemas.microsoft.com/office/powerpoint/2010/main" val="2791964566"/>
              </p:ext>
            </p:extLst>
          </p:nvPr>
        </p:nvGraphicFramePr>
        <p:xfrm>
          <a:off x="0" y="188669"/>
          <a:ext cx="9144000" cy="6623554"/>
        </p:xfrm>
        <a:graphic>
          <a:graphicData uri="http://schemas.openxmlformats.org/drawingml/2006/table">
            <a:tbl>
              <a:tblPr bandRow="1"/>
              <a:tblGrid>
                <a:gridCol w="1550293">
                  <a:extLst>
                    <a:ext uri="{9D8B030D-6E8A-4147-A177-3AD203B41FA5}">
                      <a16:colId xmlns:a16="http://schemas.microsoft.com/office/drawing/2014/main" val="2422540658"/>
                    </a:ext>
                  </a:extLst>
                </a:gridCol>
                <a:gridCol w="915208">
                  <a:extLst>
                    <a:ext uri="{9D8B030D-6E8A-4147-A177-3AD203B41FA5}">
                      <a16:colId xmlns:a16="http://schemas.microsoft.com/office/drawing/2014/main" val="2926002767"/>
                    </a:ext>
                  </a:extLst>
                </a:gridCol>
                <a:gridCol w="825205">
                  <a:extLst>
                    <a:ext uri="{9D8B030D-6E8A-4147-A177-3AD203B41FA5}">
                      <a16:colId xmlns:a16="http://schemas.microsoft.com/office/drawing/2014/main" val="1239274784"/>
                    </a:ext>
                  </a:extLst>
                </a:gridCol>
                <a:gridCol w="825205">
                  <a:extLst>
                    <a:ext uri="{9D8B030D-6E8A-4147-A177-3AD203B41FA5}">
                      <a16:colId xmlns:a16="http://schemas.microsoft.com/office/drawing/2014/main" val="3237345115"/>
                    </a:ext>
                  </a:extLst>
                </a:gridCol>
                <a:gridCol w="574409">
                  <a:extLst>
                    <a:ext uri="{9D8B030D-6E8A-4147-A177-3AD203B41FA5}">
                      <a16:colId xmlns:a16="http://schemas.microsoft.com/office/drawing/2014/main" val="1195114845"/>
                    </a:ext>
                  </a:extLst>
                </a:gridCol>
                <a:gridCol w="825205">
                  <a:extLst>
                    <a:ext uri="{9D8B030D-6E8A-4147-A177-3AD203B41FA5}">
                      <a16:colId xmlns:a16="http://schemas.microsoft.com/office/drawing/2014/main" val="1128181187"/>
                    </a:ext>
                  </a:extLst>
                </a:gridCol>
                <a:gridCol w="825205">
                  <a:extLst>
                    <a:ext uri="{9D8B030D-6E8A-4147-A177-3AD203B41FA5}">
                      <a16:colId xmlns:a16="http://schemas.microsoft.com/office/drawing/2014/main" val="3425238226"/>
                    </a:ext>
                  </a:extLst>
                </a:gridCol>
                <a:gridCol w="576430">
                  <a:extLst>
                    <a:ext uri="{9D8B030D-6E8A-4147-A177-3AD203B41FA5}">
                      <a16:colId xmlns:a16="http://schemas.microsoft.com/office/drawing/2014/main" val="1208288234"/>
                    </a:ext>
                  </a:extLst>
                </a:gridCol>
                <a:gridCol w="825205">
                  <a:extLst>
                    <a:ext uri="{9D8B030D-6E8A-4147-A177-3AD203B41FA5}">
                      <a16:colId xmlns:a16="http://schemas.microsoft.com/office/drawing/2014/main" val="1049431144"/>
                    </a:ext>
                  </a:extLst>
                </a:gridCol>
                <a:gridCol w="825205">
                  <a:extLst>
                    <a:ext uri="{9D8B030D-6E8A-4147-A177-3AD203B41FA5}">
                      <a16:colId xmlns:a16="http://schemas.microsoft.com/office/drawing/2014/main" val="1738470941"/>
                    </a:ext>
                  </a:extLst>
                </a:gridCol>
                <a:gridCol w="576430">
                  <a:extLst>
                    <a:ext uri="{9D8B030D-6E8A-4147-A177-3AD203B41FA5}">
                      <a16:colId xmlns:a16="http://schemas.microsoft.com/office/drawing/2014/main" val="1610863570"/>
                    </a:ext>
                  </a:extLst>
                </a:gridCol>
              </a:tblGrid>
              <a:tr h="454883">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System in force before the 2000 reform</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BE"/>
                    </a:p>
                  </a:txBody>
                  <a:tcPr/>
                </a:tc>
                <a:tc hMerge="1">
                  <a:txBody>
                    <a:bodyPr/>
                    <a:lstStyle/>
                    <a:p>
                      <a:endParaRPr lang="fr-BE"/>
                    </a:p>
                  </a:txBody>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System in force today</a:t>
                      </a:r>
                      <a:endParaRPr lang="fr-BE" sz="1400" dirty="0">
                        <a:solidFill>
                          <a:srgbClr val="000000"/>
                        </a:solidFill>
                        <a:effectLst/>
                        <a:latin typeface="Calibri" panose="020F0502020204030204" pitchFamily="34" charset="0"/>
                        <a:ea typeface="Calibri" panose="020F0502020204030204" pitchFamily="34" charset="0"/>
                      </a:endParaRPr>
                    </a:p>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fr-BE"/>
                    </a:p>
                  </a:txBody>
                  <a:tcPr/>
                </a:tc>
                <a:tc hMerge="1">
                  <a:txBody>
                    <a:bodyPr/>
                    <a:lstStyle/>
                    <a:p>
                      <a:endParaRPr lang="fr-BE"/>
                    </a:p>
                  </a:txBody>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Pure open list system</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861144644"/>
                  </a:ext>
                </a:extLst>
              </a:tr>
              <a:tr h="688197">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Names of the candidates</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Prefe-rence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97517763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Jambon</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45170134"/>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    De Wit</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29.918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10.486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10.486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29.918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435590608"/>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    Van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Noppen</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21.635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15.769</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15.769</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21.635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2234825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Demir</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10.248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27.156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27.156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10.248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398837633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    Van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Moer</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8.956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28.448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28.448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8.956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1823311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    V.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Esbroeck</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6.527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30.877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23.247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29.774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6.527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153103711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    Bellens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28.756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7398153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    De Ridder</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28.000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427876880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    V. D. Voorde</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tabLst>
                          <a:tab pos="280670" algn="l"/>
                        </a:tabLs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31.957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9474562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 Broecks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8.763</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14.073</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2258825510"/>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11. V. D. Vloet</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0686715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12. Frederickx</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2807602454"/>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13. Peeters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693799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14. Antonio</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79476733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 Geets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99362785"/>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16. Choukri</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184814530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17. Guldentops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1383062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18. Van Laer</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89747097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19. Anthonis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83900050"/>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20. Weets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354792280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 Vangheel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21576477"/>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22. Cottenie</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85744656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23. Celis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9754352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24. Van Dijck</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977289207"/>
                  </a:ext>
                </a:extLst>
              </a:tr>
            </a:tbl>
          </a:graphicData>
        </a:graphic>
      </p:graphicFrame>
    </p:spTree>
    <p:extLst>
      <p:ext uri="{BB962C8B-B14F-4D97-AF65-F5344CB8AC3E}">
        <p14:creationId xmlns:p14="http://schemas.microsoft.com/office/powerpoint/2010/main" val="3121276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10799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467544" y="1888991"/>
            <a:ext cx="10018713"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buFont typeface="Arial"/>
              <a:buAutoNum type="alphaUcPeriod"/>
            </a:pPr>
            <a:endParaRPr lang="fr-BE" sz="3000" dirty="0">
              <a:latin typeface="Georgia" panose="02040502050405020303" pitchFamily="18" charset="0"/>
            </a:endParaRPr>
          </a:p>
        </p:txBody>
      </p:sp>
      <p:graphicFrame>
        <p:nvGraphicFramePr>
          <p:cNvPr id="7" name="Espace réservé du contenu 3"/>
          <p:cNvGraphicFramePr>
            <a:graphicFrameLocks/>
          </p:cNvGraphicFramePr>
          <p:nvPr>
            <p:extLst>
              <p:ext uri="{D42A27DB-BD31-4B8C-83A1-F6EECF244321}">
                <p14:modId xmlns:p14="http://schemas.microsoft.com/office/powerpoint/2010/main" val="3612229544"/>
              </p:ext>
            </p:extLst>
          </p:nvPr>
        </p:nvGraphicFramePr>
        <p:xfrm>
          <a:off x="0" y="188669"/>
          <a:ext cx="9144000" cy="6623554"/>
        </p:xfrm>
        <a:graphic>
          <a:graphicData uri="http://schemas.openxmlformats.org/drawingml/2006/table">
            <a:tbl>
              <a:tblPr bandRow="1"/>
              <a:tblGrid>
                <a:gridCol w="1550293">
                  <a:extLst>
                    <a:ext uri="{9D8B030D-6E8A-4147-A177-3AD203B41FA5}">
                      <a16:colId xmlns:a16="http://schemas.microsoft.com/office/drawing/2014/main" val="2422540658"/>
                    </a:ext>
                  </a:extLst>
                </a:gridCol>
                <a:gridCol w="915208">
                  <a:extLst>
                    <a:ext uri="{9D8B030D-6E8A-4147-A177-3AD203B41FA5}">
                      <a16:colId xmlns:a16="http://schemas.microsoft.com/office/drawing/2014/main" val="2926002767"/>
                    </a:ext>
                  </a:extLst>
                </a:gridCol>
                <a:gridCol w="825205">
                  <a:extLst>
                    <a:ext uri="{9D8B030D-6E8A-4147-A177-3AD203B41FA5}">
                      <a16:colId xmlns:a16="http://schemas.microsoft.com/office/drawing/2014/main" val="1239274784"/>
                    </a:ext>
                  </a:extLst>
                </a:gridCol>
                <a:gridCol w="825205">
                  <a:extLst>
                    <a:ext uri="{9D8B030D-6E8A-4147-A177-3AD203B41FA5}">
                      <a16:colId xmlns:a16="http://schemas.microsoft.com/office/drawing/2014/main" val="3237345115"/>
                    </a:ext>
                  </a:extLst>
                </a:gridCol>
                <a:gridCol w="574409">
                  <a:extLst>
                    <a:ext uri="{9D8B030D-6E8A-4147-A177-3AD203B41FA5}">
                      <a16:colId xmlns:a16="http://schemas.microsoft.com/office/drawing/2014/main" val="1195114845"/>
                    </a:ext>
                  </a:extLst>
                </a:gridCol>
                <a:gridCol w="825205">
                  <a:extLst>
                    <a:ext uri="{9D8B030D-6E8A-4147-A177-3AD203B41FA5}">
                      <a16:colId xmlns:a16="http://schemas.microsoft.com/office/drawing/2014/main" val="1128181187"/>
                    </a:ext>
                  </a:extLst>
                </a:gridCol>
                <a:gridCol w="825205">
                  <a:extLst>
                    <a:ext uri="{9D8B030D-6E8A-4147-A177-3AD203B41FA5}">
                      <a16:colId xmlns:a16="http://schemas.microsoft.com/office/drawing/2014/main" val="3425238226"/>
                    </a:ext>
                  </a:extLst>
                </a:gridCol>
                <a:gridCol w="576430">
                  <a:extLst>
                    <a:ext uri="{9D8B030D-6E8A-4147-A177-3AD203B41FA5}">
                      <a16:colId xmlns:a16="http://schemas.microsoft.com/office/drawing/2014/main" val="1208288234"/>
                    </a:ext>
                  </a:extLst>
                </a:gridCol>
                <a:gridCol w="825205">
                  <a:extLst>
                    <a:ext uri="{9D8B030D-6E8A-4147-A177-3AD203B41FA5}">
                      <a16:colId xmlns:a16="http://schemas.microsoft.com/office/drawing/2014/main" val="1049431144"/>
                    </a:ext>
                  </a:extLst>
                </a:gridCol>
                <a:gridCol w="825205">
                  <a:extLst>
                    <a:ext uri="{9D8B030D-6E8A-4147-A177-3AD203B41FA5}">
                      <a16:colId xmlns:a16="http://schemas.microsoft.com/office/drawing/2014/main" val="1738470941"/>
                    </a:ext>
                  </a:extLst>
                </a:gridCol>
                <a:gridCol w="576430">
                  <a:extLst>
                    <a:ext uri="{9D8B030D-6E8A-4147-A177-3AD203B41FA5}">
                      <a16:colId xmlns:a16="http://schemas.microsoft.com/office/drawing/2014/main" val="1610863570"/>
                    </a:ext>
                  </a:extLst>
                </a:gridCol>
              </a:tblGrid>
              <a:tr h="454883">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System in force before the 2000 reform</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BE"/>
                    </a:p>
                  </a:txBody>
                  <a:tcPr/>
                </a:tc>
                <a:tc hMerge="1">
                  <a:txBody>
                    <a:bodyPr/>
                    <a:lstStyle/>
                    <a:p>
                      <a:endParaRPr lang="fr-BE"/>
                    </a:p>
                  </a:txBody>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System in force today</a:t>
                      </a:r>
                      <a:endParaRPr lang="fr-BE" sz="1400" dirty="0">
                        <a:solidFill>
                          <a:srgbClr val="000000"/>
                        </a:solidFill>
                        <a:effectLst/>
                        <a:latin typeface="Calibri" panose="020F0502020204030204" pitchFamily="34" charset="0"/>
                        <a:ea typeface="Calibri" panose="020F0502020204030204" pitchFamily="34" charset="0"/>
                      </a:endParaRPr>
                    </a:p>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fr-BE"/>
                    </a:p>
                  </a:txBody>
                  <a:tcPr/>
                </a:tc>
                <a:tc hMerge="1">
                  <a:txBody>
                    <a:bodyPr/>
                    <a:lstStyle/>
                    <a:p>
                      <a:endParaRPr lang="fr-BE"/>
                    </a:p>
                  </a:txBody>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Pure open list system</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861144644"/>
                  </a:ext>
                </a:extLst>
              </a:tr>
              <a:tr h="688197">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Names of the candidates</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Prefe-rence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97517763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Jambon</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45170134"/>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    De Wit</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29.918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10.486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10.486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29.918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435590608"/>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    Van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Noppen</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21.635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15.769</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15.769</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3</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21.635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2234825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Demir</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10.248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27.156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27.156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10.248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398837633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    Van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Moer</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8.956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28.448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28.448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8.956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1823311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    V.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Esbroeck</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6.527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30.877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23.247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29.774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6.527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153103711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    Bellens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28.756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7398153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    De Ridder</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28.000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427876880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    V. D. Voorde</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tabLst>
                          <a:tab pos="280670" algn="l"/>
                        </a:tabLs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31.957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9474562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 Broecks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8.763</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14.073</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2258825510"/>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11. V. D. Vloet</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0686715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12. Frederickx</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2807602454"/>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13. Peeters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693799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14. Antonio</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79476733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 Geets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99362785"/>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16. Choukri</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184814530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17. Guldentops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1383062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18. Van Laer</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89747097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19. Anthonis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83900050"/>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20. Weets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354792280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 Vangheel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21576477"/>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22. Cottenie</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85744656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23. Celis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9754352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24. Van Dijck</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977289207"/>
                  </a:ext>
                </a:extLst>
              </a:tr>
            </a:tbl>
          </a:graphicData>
        </a:graphic>
      </p:graphicFrame>
    </p:spTree>
    <p:extLst>
      <p:ext uri="{BB962C8B-B14F-4D97-AF65-F5344CB8AC3E}">
        <p14:creationId xmlns:p14="http://schemas.microsoft.com/office/powerpoint/2010/main" val="1108132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10799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467544" y="1888991"/>
            <a:ext cx="10018713"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buFont typeface="Arial"/>
              <a:buAutoNum type="alphaUcPeriod"/>
            </a:pPr>
            <a:endParaRPr lang="fr-BE" sz="3000" dirty="0">
              <a:latin typeface="Georgia" panose="02040502050405020303" pitchFamily="18" charset="0"/>
            </a:endParaRPr>
          </a:p>
        </p:txBody>
      </p:sp>
      <p:graphicFrame>
        <p:nvGraphicFramePr>
          <p:cNvPr id="7" name="Espace réservé du contenu 3"/>
          <p:cNvGraphicFramePr>
            <a:graphicFrameLocks/>
          </p:cNvGraphicFramePr>
          <p:nvPr>
            <p:extLst>
              <p:ext uri="{D42A27DB-BD31-4B8C-83A1-F6EECF244321}">
                <p14:modId xmlns:p14="http://schemas.microsoft.com/office/powerpoint/2010/main" val="3942209458"/>
              </p:ext>
            </p:extLst>
          </p:nvPr>
        </p:nvGraphicFramePr>
        <p:xfrm>
          <a:off x="0" y="188669"/>
          <a:ext cx="9144000" cy="6623554"/>
        </p:xfrm>
        <a:graphic>
          <a:graphicData uri="http://schemas.openxmlformats.org/drawingml/2006/table">
            <a:tbl>
              <a:tblPr bandRow="1"/>
              <a:tblGrid>
                <a:gridCol w="1550293">
                  <a:extLst>
                    <a:ext uri="{9D8B030D-6E8A-4147-A177-3AD203B41FA5}">
                      <a16:colId xmlns:a16="http://schemas.microsoft.com/office/drawing/2014/main" val="2422540658"/>
                    </a:ext>
                  </a:extLst>
                </a:gridCol>
                <a:gridCol w="915208">
                  <a:extLst>
                    <a:ext uri="{9D8B030D-6E8A-4147-A177-3AD203B41FA5}">
                      <a16:colId xmlns:a16="http://schemas.microsoft.com/office/drawing/2014/main" val="2926002767"/>
                    </a:ext>
                  </a:extLst>
                </a:gridCol>
                <a:gridCol w="825205">
                  <a:extLst>
                    <a:ext uri="{9D8B030D-6E8A-4147-A177-3AD203B41FA5}">
                      <a16:colId xmlns:a16="http://schemas.microsoft.com/office/drawing/2014/main" val="1239274784"/>
                    </a:ext>
                  </a:extLst>
                </a:gridCol>
                <a:gridCol w="825205">
                  <a:extLst>
                    <a:ext uri="{9D8B030D-6E8A-4147-A177-3AD203B41FA5}">
                      <a16:colId xmlns:a16="http://schemas.microsoft.com/office/drawing/2014/main" val="3237345115"/>
                    </a:ext>
                  </a:extLst>
                </a:gridCol>
                <a:gridCol w="574409">
                  <a:extLst>
                    <a:ext uri="{9D8B030D-6E8A-4147-A177-3AD203B41FA5}">
                      <a16:colId xmlns:a16="http://schemas.microsoft.com/office/drawing/2014/main" val="1195114845"/>
                    </a:ext>
                  </a:extLst>
                </a:gridCol>
                <a:gridCol w="825205">
                  <a:extLst>
                    <a:ext uri="{9D8B030D-6E8A-4147-A177-3AD203B41FA5}">
                      <a16:colId xmlns:a16="http://schemas.microsoft.com/office/drawing/2014/main" val="1128181187"/>
                    </a:ext>
                  </a:extLst>
                </a:gridCol>
                <a:gridCol w="825205">
                  <a:extLst>
                    <a:ext uri="{9D8B030D-6E8A-4147-A177-3AD203B41FA5}">
                      <a16:colId xmlns:a16="http://schemas.microsoft.com/office/drawing/2014/main" val="3425238226"/>
                    </a:ext>
                  </a:extLst>
                </a:gridCol>
                <a:gridCol w="576430">
                  <a:extLst>
                    <a:ext uri="{9D8B030D-6E8A-4147-A177-3AD203B41FA5}">
                      <a16:colId xmlns:a16="http://schemas.microsoft.com/office/drawing/2014/main" val="1208288234"/>
                    </a:ext>
                  </a:extLst>
                </a:gridCol>
                <a:gridCol w="825205">
                  <a:extLst>
                    <a:ext uri="{9D8B030D-6E8A-4147-A177-3AD203B41FA5}">
                      <a16:colId xmlns:a16="http://schemas.microsoft.com/office/drawing/2014/main" val="1049431144"/>
                    </a:ext>
                  </a:extLst>
                </a:gridCol>
                <a:gridCol w="825205">
                  <a:extLst>
                    <a:ext uri="{9D8B030D-6E8A-4147-A177-3AD203B41FA5}">
                      <a16:colId xmlns:a16="http://schemas.microsoft.com/office/drawing/2014/main" val="1738470941"/>
                    </a:ext>
                  </a:extLst>
                </a:gridCol>
                <a:gridCol w="576430">
                  <a:extLst>
                    <a:ext uri="{9D8B030D-6E8A-4147-A177-3AD203B41FA5}">
                      <a16:colId xmlns:a16="http://schemas.microsoft.com/office/drawing/2014/main" val="1610863570"/>
                    </a:ext>
                  </a:extLst>
                </a:gridCol>
              </a:tblGrid>
              <a:tr h="454883">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System in force before the 2000 reform</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BE"/>
                    </a:p>
                  </a:txBody>
                  <a:tcPr/>
                </a:tc>
                <a:tc hMerge="1">
                  <a:txBody>
                    <a:bodyPr/>
                    <a:lstStyle/>
                    <a:p>
                      <a:endParaRPr lang="fr-BE"/>
                    </a:p>
                  </a:txBody>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System in force today</a:t>
                      </a:r>
                      <a:endParaRPr lang="fr-BE" sz="1400" dirty="0">
                        <a:solidFill>
                          <a:srgbClr val="000000"/>
                        </a:solidFill>
                        <a:effectLst/>
                        <a:latin typeface="Calibri" panose="020F0502020204030204" pitchFamily="34" charset="0"/>
                        <a:ea typeface="Calibri" panose="020F0502020204030204" pitchFamily="34" charset="0"/>
                      </a:endParaRPr>
                    </a:p>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fr-BE"/>
                    </a:p>
                  </a:txBody>
                  <a:tcPr/>
                </a:tc>
                <a:tc hMerge="1">
                  <a:txBody>
                    <a:bodyPr/>
                    <a:lstStyle/>
                    <a:p>
                      <a:endParaRPr lang="fr-BE"/>
                    </a:p>
                  </a:txBody>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Pure open list system</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861144644"/>
                  </a:ext>
                </a:extLst>
              </a:tr>
              <a:tr h="688197">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Names of the candidates</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Prefe-rence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97517763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Jambon</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45170134"/>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    De Wit</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29.918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10.486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10.486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29.918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435590608"/>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    Van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Noppen</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21.635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15.769</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15.769</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3</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21.635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2234825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Demir</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10.248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27.156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27.156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10.248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398837633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    Van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Moer</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8.956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28.448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28.448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8.956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1823311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    V.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Esbroeck</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6.527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30.877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23.247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29.774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6.527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153103711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    Bellens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28.756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7398153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    De Ridder</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28.000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427876880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    V. D. Voorde</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tabLst>
                          <a:tab pos="280670" algn="l"/>
                        </a:tabLs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31.957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9474562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 Broecks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8.763</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14.073</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2258825510"/>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11. V. D. Vloet</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0686715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12. Frederickx</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2807602454"/>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13. Peeters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693799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14. Antonio</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79476733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 Geets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99362785"/>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16. Choukri</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184814530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17. Guldentops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1383062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18. Van Laer</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89747097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19. Anthonis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83900050"/>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20. Weets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354792280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 Vangheel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21576477"/>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22. Cottenie</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85744656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23. Celis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9754352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24. Van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Dijck</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977289207"/>
                  </a:ext>
                </a:extLst>
              </a:tr>
            </a:tbl>
          </a:graphicData>
        </a:graphic>
      </p:graphicFrame>
    </p:spTree>
    <p:extLst>
      <p:ext uri="{BB962C8B-B14F-4D97-AF65-F5344CB8AC3E}">
        <p14:creationId xmlns:p14="http://schemas.microsoft.com/office/powerpoint/2010/main" val="3768171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10799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467544" y="1888991"/>
            <a:ext cx="10018713"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buFont typeface="Arial"/>
              <a:buAutoNum type="alphaUcPeriod"/>
            </a:pPr>
            <a:endParaRPr lang="fr-BE" sz="3000" dirty="0">
              <a:latin typeface="Georgia" panose="02040502050405020303" pitchFamily="18" charset="0"/>
            </a:endParaRPr>
          </a:p>
        </p:txBody>
      </p:sp>
      <p:graphicFrame>
        <p:nvGraphicFramePr>
          <p:cNvPr id="7" name="Espace réservé du contenu 3"/>
          <p:cNvGraphicFramePr>
            <a:graphicFrameLocks/>
          </p:cNvGraphicFramePr>
          <p:nvPr>
            <p:extLst>
              <p:ext uri="{D42A27DB-BD31-4B8C-83A1-F6EECF244321}">
                <p14:modId xmlns:p14="http://schemas.microsoft.com/office/powerpoint/2010/main" val="3606309818"/>
              </p:ext>
            </p:extLst>
          </p:nvPr>
        </p:nvGraphicFramePr>
        <p:xfrm>
          <a:off x="0" y="188669"/>
          <a:ext cx="9144000" cy="6623554"/>
        </p:xfrm>
        <a:graphic>
          <a:graphicData uri="http://schemas.openxmlformats.org/drawingml/2006/table">
            <a:tbl>
              <a:tblPr bandRow="1"/>
              <a:tblGrid>
                <a:gridCol w="1550293">
                  <a:extLst>
                    <a:ext uri="{9D8B030D-6E8A-4147-A177-3AD203B41FA5}">
                      <a16:colId xmlns:a16="http://schemas.microsoft.com/office/drawing/2014/main" val="2422540658"/>
                    </a:ext>
                  </a:extLst>
                </a:gridCol>
                <a:gridCol w="915208">
                  <a:extLst>
                    <a:ext uri="{9D8B030D-6E8A-4147-A177-3AD203B41FA5}">
                      <a16:colId xmlns:a16="http://schemas.microsoft.com/office/drawing/2014/main" val="2926002767"/>
                    </a:ext>
                  </a:extLst>
                </a:gridCol>
                <a:gridCol w="825205">
                  <a:extLst>
                    <a:ext uri="{9D8B030D-6E8A-4147-A177-3AD203B41FA5}">
                      <a16:colId xmlns:a16="http://schemas.microsoft.com/office/drawing/2014/main" val="1239274784"/>
                    </a:ext>
                  </a:extLst>
                </a:gridCol>
                <a:gridCol w="825205">
                  <a:extLst>
                    <a:ext uri="{9D8B030D-6E8A-4147-A177-3AD203B41FA5}">
                      <a16:colId xmlns:a16="http://schemas.microsoft.com/office/drawing/2014/main" val="3237345115"/>
                    </a:ext>
                  </a:extLst>
                </a:gridCol>
                <a:gridCol w="574409">
                  <a:extLst>
                    <a:ext uri="{9D8B030D-6E8A-4147-A177-3AD203B41FA5}">
                      <a16:colId xmlns:a16="http://schemas.microsoft.com/office/drawing/2014/main" val="1195114845"/>
                    </a:ext>
                  </a:extLst>
                </a:gridCol>
                <a:gridCol w="825205">
                  <a:extLst>
                    <a:ext uri="{9D8B030D-6E8A-4147-A177-3AD203B41FA5}">
                      <a16:colId xmlns:a16="http://schemas.microsoft.com/office/drawing/2014/main" val="1128181187"/>
                    </a:ext>
                  </a:extLst>
                </a:gridCol>
                <a:gridCol w="825205">
                  <a:extLst>
                    <a:ext uri="{9D8B030D-6E8A-4147-A177-3AD203B41FA5}">
                      <a16:colId xmlns:a16="http://schemas.microsoft.com/office/drawing/2014/main" val="3425238226"/>
                    </a:ext>
                  </a:extLst>
                </a:gridCol>
                <a:gridCol w="576430">
                  <a:extLst>
                    <a:ext uri="{9D8B030D-6E8A-4147-A177-3AD203B41FA5}">
                      <a16:colId xmlns:a16="http://schemas.microsoft.com/office/drawing/2014/main" val="1208288234"/>
                    </a:ext>
                  </a:extLst>
                </a:gridCol>
                <a:gridCol w="825205">
                  <a:extLst>
                    <a:ext uri="{9D8B030D-6E8A-4147-A177-3AD203B41FA5}">
                      <a16:colId xmlns:a16="http://schemas.microsoft.com/office/drawing/2014/main" val="1049431144"/>
                    </a:ext>
                  </a:extLst>
                </a:gridCol>
                <a:gridCol w="825205">
                  <a:extLst>
                    <a:ext uri="{9D8B030D-6E8A-4147-A177-3AD203B41FA5}">
                      <a16:colId xmlns:a16="http://schemas.microsoft.com/office/drawing/2014/main" val="1738470941"/>
                    </a:ext>
                  </a:extLst>
                </a:gridCol>
                <a:gridCol w="576430">
                  <a:extLst>
                    <a:ext uri="{9D8B030D-6E8A-4147-A177-3AD203B41FA5}">
                      <a16:colId xmlns:a16="http://schemas.microsoft.com/office/drawing/2014/main" val="1610863570"/>
                    </a:ext>
                  </a:extLst>
                </a:gridCol>
              </a:tblGrid>
              <a:tr h="454883">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System in force before the 2000 reform</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fr-BE"/>
                    </a:p>
                  </a:txBody>
                  <a:tcPr/>
                </a:tc>
                <a:tc hMerge="1">
                  <a:txBody>
                    <a:bodyPr/>
                    <a:lstStyle/>
                    <a:p>
                      <a:endParaRPr lang="fr-BE"/>
                    </a:p>
                  </a:txBody>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System in force today</a:t>
                      </a:r>
                      <a:endParaRPr lang="fr-BE" sz="1400" dirty="0">
                        <a:solidFill>
                          <a:srgbClr val="000000"/>
                        </a:solidFill>
                        <a:effectLst/>
                        <a:latin typeface="Calibri" panose="020F0502020204030204" pitchFamily="34" charset="0"/>
                        <a:ea typeface="Calibri" panose="020F0502020204030204" pitchFamily="34" charset="0"/>
                      </a:endParaRPr>
                    </a:p>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BE"/>
                    </a:p>
                  </a:txBody>
                  <a:tcPr/>
                </a:tc>
                <a:tc hMerge="1">
                  <a:txBody>
                    <a:bodyPr/>
                    <a:lstStyle/>
                    <a:p>
                      <a:endParaRPr lang="fr-BE"/>
                    </a:p>
                  </a:txBody>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Pure open list system</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861144644"/>
                  </a:ext>
                </a:extLst>
              </a:tr>
              <a:tr h="688197">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Names of the candidates</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Prefe-rence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97517763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    Jambon</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45170134"/>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    De Wit</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29.918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10.486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10.486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29.918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435590608"/>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    Van Noppen</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21.635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15.769</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3</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15.769</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3</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21.635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2234825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    Demir</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10.248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27.156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27.156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10.248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398837633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    Van Moer</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8.956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28.448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28.448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8.956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1823311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    V. Esbroeck</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6.527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30.877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23.247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29.774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6.527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153103711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    Bellens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28.756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7398153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    De Ridder</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28.000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427876880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    V. D. Voorde</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tabLst>
                          <a:tab pos="280670" algn="l"/>
                        </a:tabLs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31.957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9474562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 Broecks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8.763</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14.073</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2258825510"/>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11. V. D. Vloet</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0686715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12. Frederickx</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2807602454"/>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13. Peeters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693799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14. Antonio</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79476733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 Geets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99362785"/>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16. Choukri</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184814530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17. Guldentops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1383062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18. Van Laer</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89747097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19. Anthonis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83900050"/>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20. Weets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354792280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 Vangheel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21576477"/>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22. Cottenie</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85744656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23. Celis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9754352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24. Van Dijck</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977289207"/>
                  </a:ext>
                </a:extLst>
              </a:tr>
            </a:tbl>
          </a:graphicData>
        </a:graphic>
      </p:graphicFrame>
    </p:spTree>
    <p:extLst>
      <p:ext uri="{BB962C8B-B14F-4D97-AF65-F5344CB8AC3E}">
        <p14:creationId xmlns:p14="http://schemas.microsoft.com/office/powerpoint/2010/main" val="3363683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10799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467544" y="1888991"/>
            <a:ext cx="10018713"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buFont typeface="Arial"/>
              <a:buAutoNum type="alphaUcPeriod"/>
            </a:pPr>
            <a:endParaRPr lang="fr-BE" sz="3000" dirty="0">
              <a:latin typeface="Georgia" panose="02040502050405020303" pitchFamily="18" charset="0"/>
            </a:endParaRPr>
          </a:p>
        </p:txBody>
      </p:sp>
      <p:graphicFrame>
        <p:nvGraphicFramePr>
          <p:cNvPr id="7" name="Espace réservé du contenu 3"/>
          <p:cNvGraphicFramePr>
            <a:graphicFrameLocks/>
          </p:cNvGraphicFramePr>
          <p:nvPr>
            <p:extLst>
              <p:ext uri="{D42A27DB-BD31-4B8C-83A1-F6EECF244321}">
                <p14:modId xmlns:p14="http://schemas.microsoft.com/office/powerpoint/2010/main" val="583012464"/>
              </p:ext>
            </p:extLst>
          </p:nvPr>
        </p:nvGraphicFramePr>
        <p:xfrm>
          <a:off x="0" y="188669"/>
          <a:ext cx="9144000" cy="6623554"/>
        </p:xfrm>
        <a:graphic>
          <a:graphicData uri="http://schemas.openxmlformats.org/drawingml/2006/table">
            <a:tbl>
              <a:tblPr bandRow="1"/>
              <a:tblGrid>
                <a:gridCol w="1550293">
                  <a:extLst>
                    <a:ext uri="{9D8B030D-6E8A-4147-A177-3AD203B41FA5}">
                      <a16:colId xmlns:a16="http://schemas.microsoft.com/office/drawing/2014/main" val="2422540658"/>
                    </a:ext>
                  </a:extLst>
                </a:gridCol>
                <a:gridCol w="915208">
                  <a:extLst>
                    <a:ext uri="{9D8B030D-6E8A-4147-A177-3AD203B41FA5}">
                      <a16:colId xmlns:a16="http://schemas.microsoft.com/office/drawing/2014/main" val="2926002767"/>
                    </a:ext>
                  </a:extLst>
                </a:gridCol>
                <a:gridCol w="825205">
                  <a:extLst>
                    <a:ext uri="{9D8B030D-6E8A-4147-A177-3AD203B41FA5}">
                      <a16:colId xmlns:a16="http://schemas.microsoft.com/office/drawing/2014/main" val="1239274784"/>
                    </a:ext>
                  </a:extLst>
                </a:gridCol>
                <a:gridCol w="825205">
                  <a:extLst>
                    <a:ext uri="{9D8B030D-6E8A-4147-A177-3AD203B41FA5}">
                      <a16:colId xmlns:a16="http://schemas.microsoft.com/office/drawing/2014/main" val="3237345115"/>
                    </a:ext>
                  </a:extLst>
                </a:gridCol>
                <a:gridCol w="574409">
                  <a:extLst>
                    <a:ext uri="{9D8B030D-6E8A-4147-A177-3AD203B41FA5}">
                      <a16:colId xmlns:a16="http://schemas.microsoft.com/office/drawing/2014/main" val="1195114845"/>
                    </a:ext>
                  </a:extLst>
                </a:gridCol>
                <a:gridCol w="825205">
                  <a:extLst>
                    <a:ext uri="{9D8B030D-6E8A-4147-A177-3AD203B41FA5}">
                      <a16:colId xmlns:a16="http://schemas.microsoft.com/office/drawing/2014/main" val="1128181187"/>
                    </a:ext>
                  </a:extLst>
                </a:gridCol>
                <a:gridCol w="825205">
                  <a:extLst>
                    <a:ext uri="{9D8B030D-6E8A-4147-A177-3AD203B41FA5}">
                      <a16:colId xmlns:a16="http://schemas.microsoft.com/office/drawing/2014/main" val="3425238226"/>
                    </a:ext>
                  </a:extLst>
                </a:gridCol>
                <a:gridCol w="576430">
                  <a:extLst>
                    <a:ext uri="{9D8B030D-6E8A-4147-A177-3AD203B41FA5}">
                      <a16:colId xmlns:a16="http://schemas.microsoft.com/office/drawing/2014/main" val="1208288234"/>
                    </a:ext>
                  </a:extLst>
                </a:gridCol>
                <a:gridCol w="825205">
                  <a:extLst>
                    <a:ext uri="{9D8B030D-6E8A-4147-A177-3AD203B41FA5}">
                      <a16:colId xmlns:a16="http://schemas.microsoft.com/office/drawing/2014/main" val="1049431144"/>
                    </a:ext>
                  </a:extLst>
                </a:gridCol>
                <a:gridCol w="825205">
                  <a:extLst>
                    <a:ext uri="{9D8B030D-6E8A-4147-A177-3AD203B41FA5}">
                      <a16:colId xmlns:a16="http://schemas.microsoft.com/office/drawing/2014/main" val="1738470941"/>
                    </a:ext>
                  </a:extLst>
                </a:gridCol>
                <a:gridCol w="576430">
                  <a:extLst>
                    <a:ext uri="{9D8B030D-6E8A-4147-A177-3AD203B41FA5}">
                      <a16:colId xmlns:a16="http://schemas.microsoft.com/office/drawing/2014/main" val="1610863570"/>
                    </a:ext>
                  </a:extLst>
                </a:gridCol>
              </a:tblGrid>
              <a:tr h="454883">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System in force before the 2000 reform</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BE"/>
                    </a:p>
                  </a:txBody>
                  <a:tcPr/>
                </a:tc>
                <a:tc hMerge="1">
                  <a:txBody>
                    <a:bodyPr/>
                    <a:lstStyle/>
                    <a:p>
                      <a:endParaRPr lang="fr-BE"/>
                    </a:p>
                  </a:txBody>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System in force today</a:t>
                      </a:r>
                      <a:endParaRPr lang="fr-BE" sz="1400" dirty="0">
                        <a:solidFill>
                          <a:srgbClr val="000000"/>
                        </a:solidFill>
                        <a:effectLst/>
                        <a:latin typeface="Calibri" panose="020F0502020204030204" pitchFamily="34" charset="0"/>
                        <a:ea typeface="Calibri" panose="020F0502020204030204" pitchFamily="34" charset="0"/>
                      </a:endParaRPr>
                    </a:p>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BE"/>
                    </a:p>
                  </a:txBody>
                  <a:tcPr/>
                </a:tc>
                <a:tc hMerge="1">
                  <a:txBody>
                    <a:bodyPr/>
                    <a:lstStyle/>
                    <a:p>
                      <a:endParaRPr lang="fr-BE"/>
                    </a:p>
                  </a:txBody>
                  <a:tcPr/>
                </a:tc>
                <a:tc gridSpan="3">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Pure open list system</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861144644"/>
                  </a:ext>
                </a:extLst>
              </a:tr>
              <a:tr h="688197">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Names of the candidates</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Prefe-rence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Added votes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Total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Elec-ted</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97517763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    Jambon</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61.100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145170134"/>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    De Wit</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29.918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10.486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10.486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29.918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35590608"/>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    Van Noppen</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21.635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15.769</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3</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15.769</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3</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21.635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3</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52234825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    Demir</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10.248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27.156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27.156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10.248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98837633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    Van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Moer</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8.956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28.448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28.448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8.956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31823311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    V. Esbroeck</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6.527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30.877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23.247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29.774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6.527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53103711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    Bellens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28.756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8.648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07398153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    De Ridder</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28.000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9.404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278768809"/>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9.    V. D. Voorde</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tabLst>
                          <a:tab pos="280670" algn="l"/>
                        </a:tabLs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31.957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37.404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5.447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99474562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10. Broecks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8.763</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14.073</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5.310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258825510"/>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11. V. D. Vloet</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7.741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00686715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12. Frederickx</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6.497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807602454"/>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13.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Peeters</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6.890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8</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0693799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14. Antonio</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4.677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79476733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 Geets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3.794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799362785"/>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16. Choukri</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5.631</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84814530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17. Guldentops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6.837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4213830622"/>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18. Van Laer</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4.166</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89747097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19. Anthonis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4.025</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983900050"/>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20. Weets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5.032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547922803"/>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21. Vangheel</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3.908</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821576477"/>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22. Cottenie</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5.120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857446561"/>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23. Celis</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6.542</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297543526"/>
                  </a:ext>
                </a:extLst>
              </a:tr>
              <a:tr h="22600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24. Van </a:t>
                      </a:r>
                      <a:r>
                        <a:rPr lang="en-GB" sz="14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Dijck</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0</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r">
                        <a:lnSpc>
                          <a:spcPct val="107000"/>
                        </a:lnSpc>
                        <a:spcAft>
                          <a:spcPts val="0"/>
                        </a:spcAft>
                      </a:pPr>
                      <a:r>
                        <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15.607</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ctr">
                        <a:lnSpc>
                          <a:spcPct val="107000"/>
                        </a:lnSpc>
                        <a:spcAft>
                          <a:spcPts val="0"/>
                        </a:spcAft>
                      </a:pPr>
                      <a:r>
                        <a:rPr lang="en-GB"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endParaRPr lang="fr-BE" sz="1400" dirty="0">
                        <a:solidFill>
                          <a:srgbClr val="000000"/>
                        </a:solidFill>
                        <a:effectLst/>
                        <a:latin typeface="Calibri" panose="020F0502020204030204" pitchFamily="34" charset="0"/>
                        <a:ea typeface="Calibri" panose="020F0502020204030204" pitchFamily="34" charset="0"/>
                      </a:endParaRPr>
                    </a:p>
                  </a:txBody>
                  <a:tcPr marL="50346" marR="50346"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977289207"/>
                  </a:ext>
                </a:extLst>
              </a:tr>
            </a:tbl>
          </a:graphicData>
        </a:graphic>
      </p:graphicFrame>
    </p:spTree>
    <p:extLst>
      <p:ext uri="{BB962C8B-B14F-4D97-AF65-F5344CB8AC3E}">
        <p14:creationId xmlns:p14="http://schemas.microsoft.com/office/powerpoint/2010/main" val="1397904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Imagem 2" descr="Template_PPT_Contra-Capa_Seminário TSE-IDEA-01-01.jpg"/>
          <p:cNvPicPr>
            <a:picLocks noChangeAspect="1"/>
          </p:cNvPicPr>
          <p:nvPr/>
        </p:nvPicPr>
        <p:blipFill>
          <a:blip r:embed="rId3" cstate="print"/>
          <a:stretch>
            <a:fillRect/>
          </a:stretch>
        </p:blipFill>
        <p:spPr>
          <a:xfrm>
            <a:off x="0" y="322"/>
            <a:ext cx="9144000" cy="685735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395536" y="497036"/>
            <a:ext cx="8640960" cy="1323439"/>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4000" b="1" i="0" u="none" strike="noStrike" kern="0" cap="small" spc="0" normalizeH="0" baseline="0" noProof="0" dirty="0" smtClean="0">
                <a:ln w="3175" cmpd="sng">
                  <a:noFill/>
                </a:ln>
                <a:solidFill>
                  <a:prstClr val="black"/>
                </a:solidFill>
                <a:effectLst/>
                <a:uLnTx/>
                <a:uFillTx/>
                <a:latin typeface="Georgia" panose="02040502050405020303" pitchFamily="18" charset="0"/>
                <a:ea typeface="+mj-ea"/>
                <a:cs typeface="+mj-cs"/>
              </a:rPr>
              <a:t>General</a:t>
            </a:r>
            <a:r>
              <a:rPr kumimoji="0" lang="fr-BE" sz="4000" b="1" i="0" u="none" strike="noStrike" kern="0" cap="small" spc="0" normalizeH="0" noProof="0" dirty="0" smtClean="0">
                <a:ln w="3175" cmpd="sng">
                  <a:noFill/>
                </a:ln>
                <a:solidFill>
                  <a:prstClr val="black"/>
                </a:solidFill>
                <a:effectLst/>
                <a:uLnTx/>
                <a:uFillTx/>
                <a:latin typeface="Georgia" panose="02040502050405020303" pitchFamily="18" charset="0"/>
                <a:ea typeface="+mj-ea"/>
                <a:cs typeface="+mj-cs"/>
              </a:rPr>
              <a:t> introduction</a:t>
            </a:r>
            <a:endParaRPr lang="fr-BE" sz="3600" dirty="0">
              <a:latin typeface="Georgia" panose="02040502050405020303" pitchFamily="18" charset="0"/>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pic>
        <p:nvPicPr>
          <p:cNvPr id="6" name="Picture 2" descr="Afbeeldingsresultaat voor belgium in euro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023" y="1787743"/>
            <a:ext cx="5988204" cy="466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08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4493538"/>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j-ea"/>
              <a:cs typeface="+mj-cs"/>
            </a:endParaRPr>
          </a:p>
          <a:p>
            <a:pPr lvl="0" algn="ctr"/>
            <a:r>
              <a:rPr lang="fr-BE" sz="2600" b="1" dirty="0" smtClean="0">
                <a:solidFill>
                  <a:schemeClr val="accent1">
                    <a:lumMod val="75000"/>
                  </a:schemeClr>
                </a:solidFill>
                <a:latin typeface="Georgia" panose="02040502050405020303" pitchFamily="18" charset="0"/>
              </a:rPr>
              <a:t>I. General </a:t>
            </a:r>
            <a:r>
              <a:rPr lang="fr-BE" sz="2600" b="1" dirty="0">
                <a:solidFill>
                  <a:schemeClr val="accent1">
                    <a:lumMod val="75000"/>
                  </a:schemeClr>
                </a:solidFill>
                <a:latin typeface="Georgia" panose="02040502050405020303" pitchFamily="18" charset="0"/>
              </a:rPr>
              <a:t>description </a:t>
            </a:r>
            <a:r>
              <a:rPr lang="fr-BE" sz="2600" b="1" dirty="0">
                <a:latin typeface="Georgia" panose="02040502050405020303" pitchFamily="18" charset="0"/>
              </a:rPr>
              <a:t>of the </a:t>
            </a:r>
            <a:r>
              <a:rPr lang="fr-BE" sz="2600" b="1" dirty="0" err="1">
                <a:latin typeface="Georgia" panose="02040502050405020303" pitchFamily="18" charset="0"/>
              </a:rPr>
              <a:t>Belgian</a:t>
            </a:r>
            <a:r>
              <a:rPr lang="fr-BE" sz="2600" b="1" dirty="0">
                <a:latin typeface="Georgia" panose="02040502050405020303" pitchFamily="18" charset="0"/>
              </a:rPr>
              <a:t> </a:t>
            </a:r>
            <a:r>
              <a:rPr lang="fr-BE" sz="2600" b="1" dirty="0" err="1">
                <a:latin typeface="Georgia" panose="02040502050405020303" pitchFamily="18" charset="0"/>
              </a:rPr>
              <a:t>electoral</a:t>
            </a:r>
            <a:r>
              <a:rPr lang="fr-BE" sz="2600" b="1" dirty="0">
                <a:latin typeface="Georgia" panose="02040502050405020303" pitchFamily="18" charset="0"/>
              </a:rPr>
              <a:t> </a:t>
            </a:r>
            <a:r>
              <a:rPr lang="fr-BE" sz="2600" b="1" dirty="0" smtClean="0">
                <a:latin typeface="Georgia" panose="02040502050405020303" pitchFamily="18" charset="0"/>
              </a:rPr>
              <a:t>system</a:t>
            </a:r>
          </a:p>
          <a:p>
            <a:pPr lvl="0" algn="ctr"/>
            <a:endParaRPr lang="fr-BE" sz="2600" b="1" dirty="0">
              <a:latin typeface="Georgia" panose="02040502050405020303" pitchFamily="18" charset="0"/>
            </a:endParaRPr>
          </a:p>
          <a:p>
            <a:pPr marL="457200" indent="-457200">
              <a:lnSpc>
                <a:spcPct val="150000"/>
              </a:lnSpc>
              <a:buAutoNum type="alphaUcPeriod"/>
            </a:pPr>
            <a:r>
              <a:rPr lang="fr-BE" sz="2800" dirty="0" err="1">
                <a:latin typeface="Georgia" panose="02040502050405020303" pitchFamily="18" charset="0"/>
              </a:rPr>
              <a:t>Federal</a:t>
            </a:r>
            <a:r>
              <a:rPr lang="fr-BE" sz="2800" dirty="0">
                <a:latin typeface="Georgia" panose="02040502050405020303" pitchFamily="18" charset="0"/>
              </a:rPr>
              <a:t> and multi-</a:t>
            </a:r>
            <a:r>
              <a:rPr lang="fr-BE" sz="2800" dirty="0" err="1">
                <a:latin typeface="Georgia" panose="02040502050405020303" pitchFamily="18" charset="0"/>
              </a:rPr>
              <a:t>level</a:t>
            </a:r>
            <a:r>
              <a:rPr lang="fr-BE" sz="2800" dirty="0">
                <a:latin typeface="Georgia" panose="02040502050405020303" pitchFamily="18" charset="0"/>
              </a:rPr>
              <a:t> </a:t>
            </a:r>
            <a:r>
              <a:rPr lang="fr-BE" sz="2800" dirty="0" err="1">
                <a:latin typeface="Georgia" panose="02040502050405020303" pitchFamily="18" charset="0"/>
              </a:rPr>
              <a:t>political</a:t>
            </a:r>
            <a:r>
              <a:rPr lang="fr-BE" sz="2800" dirty="0">
                <a:latin typeface="Georgia" panose="02040502050405020303" pitchFamily="18" charset="0"/>
              </a:rPr>
              <a:t> system</a:t>
            </a:r>
          </a:p>
          <a:p>
            <a:pPr marL="457200" indent="-457200">
              <a:lnSpc>
                <a:spcPct val="150000"/>
              </a:lnSpc>
              <a:buAutoNum type="alphaUcPeriod"/>
            </a:pPr>
            <a:r>
              <a:rPr lang="fr-BE" sz="2800" dirty="0" err="1">
                <a:latin typeface="Georgia" panose="02040502050405020303" pitchFamily="18" charset="0"/>
              </a:rPr>
              <a:t>Proportional</a:t>
            </a:r>
            <a:r>
              <a:rPr lang="fr-BE" sz="2800" dirty="0">
                <a:latin typeface="Georgia" panose="02040502050405020303" pitchFamily="18" charset="0"/>
              </a:rPr>
              <a:t> system</a:t>
            </a:r>
          </a:p>
          <a:p>
            <a:pPr marL="457200" indent="-457200">
              <a:lnSpc>
                <a:spcPct val="150000"/>
              </a:lnSpc>
              <a:buAutoNum type="alphaUcPeriod"/>
            </a:pPr>
            <a:r>
              <a:rPr lang="fr-BE" sz="2800" dirty="0" err="1">
                <a:latin typeface="Georgia" panose="02040502050405020303" pitchFamily="18" charset="0"/>
              </a:rPr>
              <a:t>Legal</a:t>
            </a:r>
            <a:r>
              <a:rPr lang="fr-BE" sz="2800" dirty="0">
                <a:latin typeface="Georgia" panose="02040502050405020303" pitchFamily="18" charset="0"/>
              </a:rPr>
              <a:t> </a:t>
            </a:r>
            <a:r>
              <a:rPr lang="fr-BE" sz="2800" dirty="0" err="1">
                <a:latin typeface="Georgia" panose="02040502050405020303" pitchFamily="18" charset="0"/>
              </a:rPr>
              <a:t>threshold</a:t>
            </a:r>
            <a:r>
              <a:rPr lang="fr-BE" sz="2800" dirty="0">
                <a:latin typeface="Georgia" panose="02040502050405020303" pitchFamily="18" charset="0"/>
              </a:rPr>
              <a:t> and </a:t>
            </a:r>
            <a:r>
              <a:rPr lang="fr-BE" sz="2800" dirty="0" err="1">
                <a:latin typeface="Georgia" panose="02040502050405020303" pitchFamily="18" charset="0"/>
              </a:rPr>
              <a:t>constituency</a:t>
            </a:r>
            <a:r>
              <a:rPr lang="fr-BE" sz="2800" dirty="0">
                <a:latin typeface="Georgia" panose="02040502050405020303" pitchFamily="18" charset="0"/>
              </a:rPr>
              <a:t> magnitude</a:t>
            </a:r>
          </a:p>
          <a:p>
            <a:pPr marL="457200" indent="-457200">
              <a:lnSpc>
                <a:spcPct val="150000"/>
              </a:lnSpc>
              <a:buAutoNum type="alphaUcPeriod"/>
            </a:pPr>
            <a:r>
              <a:rPr lang="fr-BE" sz="2800" dirty="0">
                <a:latin typeface="Georgia" panose="02040502050405020303" pitchFamily="18" charset="0"/>
              </a:rPr>
              <a:t>Open </a:t>
            </a:r>
            <a:r>
              <a:rPr lang="fr-BE" sz="2800" dirty="0" err="1">
                <a:latin typeface="Georgia" panose="02040502050405020303" pitchFamily="18" charset="0"/>
              </a:rPr>
              <a:t>lists</a:t>
            </a:r>
            <a:r>
              <a:rPr lang="fr-BE" sz="2800" dirty="0">
                <a:latin typeface="Georgia" panose="02040502050405020303" pitchFamily="18" charset="0"/>
              </a:rPr>
              <a:t> system</a:t>
            </a:r>
          </a:p>
          <a:p>
            <a:pPr lvl="0" algn="ctr"/>
            <a:endParaRPr lang="fr-BE" sz="2600" dirty="0">
              <a:latin typeface="Georgia" panose="02040502050405020303" pitchFamily="18" charset="0"/>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Tree>
    <p:extLst>
      <p:ext uri="{BB962C8B-B14F-4D97-AF65-F5344CB8AC3E}">
        <p14:creationId xmlns:p14="http://schemas.microsoft.com/office/powerpoint/2010/main" val="2599421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538883"/>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j-ea"/>
              <a:cs typeface="+mj-cs"/>
            </a:endParaRPr>
          </a:p>
          <a:p>
            <a:pPr algn="ctr"/>
            <a:r>
              <a:rPr lang="fr-BE" sz="2800" b="1" dirty="0" err="1" smtClean="0">
                <a:latin typeface="Georgia" panose="02040502050405020303" pitchFamily="18" charset="0"/>
              </a:rPr>
              <a:t>Federal</a:t>
            </a:r>
            <a:r>
              <a:rPr lang="fr-BE" sz="2800" b="1" dirty="0" smtClean="0">
                <a:latin typeface="Georgia" panose="02040502050405020303" pitchFamily="18" charset="0"/>
              </a:rPr>
              <a:t> </a:t>
            </a:r>
            <a:r>
              <a:rPr lang="fr-BE" sz="2800" b="1" dirty="0">
                <a:latin typeface="Georgia" panose="02040502050405020303" pitchFamily="18" charset="0"/>
              </a:rPr>
              <a:t>and multi-</a:t>
            </a:r>
            <a:r>
              <a:rPr lang="fr-BE" sz="2800" b="1" dirty="0" err="1">
                <a:latin typeface="Georgia" panose="02040502050405020303" pitchFamily="18" charset="0"/>
              </a:rPr>
              <a:t>level</a:t>
            </a:r>
            <a:r>
              <a:rPr lang="fr-BE" sz="2800" b="1" dirty="0">
                <a:latin typeface="Georgia" panose="02040502050405020303" pitchFamily="18" charset="0"/>
              </a:rPr>
              <a:t> </a:t>
            </a:r>
            <a:r>
              <a:rPr lang="fr-BE" sz="2800" b="1" dirty="0" err="1">
                <a:latin typeface="Georgia" panose="02040502050405020303" pitchFamily="18" charset="0"/>
              </a:rPr>
              <a:t>political</a:t>
            </a:r>
            <a:r>
              <a:rPr lang="fr-BE" sz="2800" b="1" dirty="0">
                <a:latin typeface="Georgia" panose="02040502050405020303" pitchFamily="18" charset="0"/>
              </a:rPr>
              <a:t> system</a:t>
            </a:r>
          </a:p>
          <a:p>
            <a:pPr lvl="0" algn="ctr"/>
            <a:endParaRPr lang="fr-BE" sz="2600" dirty="0">
              <a:latin typeface="Georgia" panose="02040502050405020303" pitchFamily="18" charset="0"/>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pic>
        <p:nvPicPr>
          <p:cNvPr id="6" name="Espace réservé du contenu 3"/>
          <p:cNvPicPr>
            <a:picLocks noChangeAspect="1"/>
          </p:cNvPicPr>
          <p:nvPr/>
        </p:nvPicPr>
        <p:blipFill>
          <a:blip r:embed="rId5"/>
          <a:stretch>
            <a:fillRect/>
          </a:stretch>
        </p:blipFill>
        <p:spPr>
          <a:xfrm>
            <a:off x="-73167" y="1955349"/>
            <a:ext cx="9397552" cy="3798410"/>
          </a:xfrm>
          <a:prstGeom prst="rect">
            <a:avLst/>
          </a:prstGeom>
        </p:spPr>
      </p:pic>
      <p:sp>
        <p:nvSpPr>
          <p:cNvPr id="7" name="ZoneTexte 6"/>
          <p:cNvSpPr txBox="1"/>
          <p:nvPr/>
        </p:nvSpPr>
        <p:spPr>
          <a:xfrm>
            <a:off x="-66414" y="4307209"/>
            <a:ext cx="4315522" cy="1384995"/>
          </a:xfrm>
          <a:prstGeom prst="rect">
            <a:avLst/>
          </a:prstGeom>
          <a:noFill/>
        </p:spPr>
        <p:txBody>
          <a:bodyPr wrap="square" rtlCol="0">
            <a:spAutoFit/>
          </a:bodyPr>
          <a:lstStyle/>
          <a:p>
            <a:r>
              <a:rPr lang="fr-BE" sz="2100" dirty="0" smtClean="0">
                <a:solidFill>
                  <a:prstClr val="black"/>
                </a:solidFill>
                <a:latin typeface="Georgia" panose="02040502050405020303" pitchFamily="18" charset="0"/>
              </a:rPr>
              <a:t>3 </a:t>
            </a:r>
            <a:r>
              <a:rPr lang="fr-BE" sz="2100" b="1" dirty="0" err="1" smtClean="0">
                <a:solidFill>
                  <a:prstClr val="black"/>
                </a:solidFill>
                <a:latin typeface="Georgia" panose="02040502050405020303" pitchFamily="18" charset="0"/>
              </a:rPr>
              <a:t>Regions</a:t>
            </a:r>
            <a:r>
              <a:rPr lang="fr-BE" sz="2100" b="1" dirty="0" smtClean="0">
                <a:solidFill>
                  <a:prstClr val="black"/>
                </a:solidFill>
                <a:latin typeface="Georgia" panose="02040502050405020303" pitchFamily="18" charset="0"/>
              </a:rPr>
              <a:t> </a:t>
            </a:r>
            <a:r>
              <a:rPr lang="fr-BE" sz="2100" dirty="0" smtClean="0">
                <a:solidFill>
                  <a:prstClr val="black"/>
                </a:solidFill>
                <a:latin typeface="Georgia" panose="02040502050405020303" pitchFamily="18" charset="0"/>
              </a:rPr>
              <a:t>:</a:t>
            </a:r>
          </a:p>
          <a:p>
            <a:pPr marL="457200" indent="-457200">
              <a:buFontTx/>
              <a:buChar char="-"/>
            </a:pPr>
            <a:r>
              <a:rPr lang="fr-BE" sz="2100" dirty="0" err="1" smtClean="0">
                <a:solidFill>
                  <a:prstClr val="black"/>
                </a:solidFill>
                <a:latin typeface="Georgia" panose="02040502050405020303" pitchFamily="18" charset="0"/>
              </a:rPr>
              <a:t>Flemish</a:t>
            </a:r>
            <a:r>
              <a:rPr lang="fr-BE" sz="2100" dirty="0" smtClean="0">
                <a:solidFill>
                  <a:prstClr val="black"/>
                </a:solidFill>
                <a:latin typeface="Georgia" panose="02040502050405020303" pitchFamily="18" charset="0"/>
              </a:rPr>
              <a:t> </a:t>
            </a:r>
            <a:r>
              <a:rPr lang="fr-BE" sz="2100" dirty="0" err="1" smtClean="0">
                <a:solidFill>
                  <a:prstClr val="black"/>
                </a:solidFill>
                <a:latin typeface="Georgia" panose="02040502050405020303" pitchFamily="18" charset="0"/>
              </a:rPr>
              <a:t>Region</a:t>
            </a:r>
            <a:endParaRPr lang="fr-BE" sz="2100" dirty="0" smtClean="0">
              <a:solidFill>
                <a:prstClr val="black"/>
              </a:solidFill>
              <a:latin typeface="Georgia" panose="02040502050405020303" pitchFamily="18" charset="0"/>
            </a:endParaRPr>
          </a:p>
          <a:p>
            <a:pPr marL="457200" indent="-457200">
              <a:buFontTx/>
              <a:buChar char="-"/>
            </a:pPr>
            <a:r>
              <a:rPr lang="fr-BE" sz="2100" dirty="0" err="1" smtClean="0">
                <a:solidFill>
                  <a:prstClr val="black"/>
                </a:solidFill>
                <a:latin typeface="Georgia" panose="02040502050405020303" pitchFamily="18" charset="0"/>
              </a:rPr>
              <a:t>Walloon</a:t>
            </a:r>
            <a:r>
              <a:rPr lang="fr-BE" sz="2100" dirty="0" smtClean="0">
                <a:solidFill>
                  <a:prstClr val="black"/>
                </a:solidFill>
                <a:latin typeface="Georgia" panose="02040502050405020303" pitchFamily="18" charset="0"/>
              </a:rPr>
              <a:t> </a:t>
            </a:r>
            <a:r>
              <a:rPr lang="fr-BE" sz="2100" dirty="0" err="1" smtClean="0">
                <a:solidFill>
                  <a:prstClr val="black"/>
                </a:solidFill>
                <a:latin typeface="Georgia" panose="02040502050405020303" pitchFamily="18" charset="0"/>
              </a:rPr>
              <a:t>Region</a:t>
            </a:r>
            <a:endParaRPr lang="fr-BE" sz="2100" dirty="0" smtClean="0">
              <a:solidFill>
                <a:prstClr val="black"/>
              </a:solidFill>
              <a:latin typeface="Georgia" panose="02040502050405020303" pitchFamily="18" charset="0"/>
            </a:endParaRPr>
          </a:p>
          <a:p>
            <a:pPr marL="457200" indent="-457200">
              <a:buFontTx/>
              <a:buChar char="-"/>
            </a:pPr>
            <a:r>
              <a:rPr lang="fr-BE" sz="2100" dirty="0" smtClean="0">
                <a:solidFill>
                  <a:prstClr val="black"/>
                </a:solidFill>
                <a:latin typeface="Georgia" panose="02040502050405020303" pitchFamily="18" charset="0"/>
              </a:rPr>
              <a:t>Brussels-Capital </a:t>
            </a:r>
            <a:r>
              <a:rPr lang="fr-BE" sz="2100" dirty="0" err="1" smtClean="0">
                <a:solidFill>
                  <a:prstClr val="black"/>
                </a:solidFill>
                <a:latin typeface="Georgia" panose="02040502050405020303" pitchFamily="18" charset="0"/>
              </a:rPr>
              <a:t>Region</a:t>
            </a:r>
            <a:endParaRPr lang="fr-BE" sz="2100" dirty="0">
              <a:solidFill>
                <a:prstClr val="black"/>
              </a:solidFill>
              <a:latin typeface="Georgia" panose="02040502050405020303" pitchFamily="18" charset="0"/>
            </a:endParaRPr>
          </a:p>
        </p:txBody>
      </p:sp>
      <p:sp>
        <p:nvSpPr>
          <p:cNvPr id="8" name="ZoneTexte 7"/>
          <p:cNvSpPr txBox="1"/>
          <p:nvPr/>
        </p:nvSpPr>
        <p:spPr>
          <a:xfrm>
            <a:off x="4139952" y="4337986"/>
            <a:ext cx="5556726" cy="1384995"/>
          </a:xfrm>
          <a:prstGeom prst="rect">
            <a:avLst/>
          </a:prstGeom>
          <a:noFill/>
        </p:spPr>
        <p:txBody>
          <a:bodyPr wrap="square" rtlCol="0">
            <a:spAutoFit/>
          </a:bodyPr>
          <a:lstStyle/>
          <a:p>
            <a:r>
              <a:rPr lang="fr-BE" sz="2100" dirty="0" smtClean="0">
                <a:solidFill>
                  <a:prstClr val="black"/>
                </a:solidFill>
                <a:latin typeface="Georgia" panose="02040502050405020303" pitchFamily="18" charset="0"/>
              </a:rPr>
              <a:t>3 </a:t>
            </a:r>
            <a:r>
              <a:rPr lang="fr-BE" sz="2100" b="1" dirty="0" err="1" smtClean="0">
                <a:solidFill>
                  <a:prstClr val="black"/>
                </a:solidFill>
                <a:latin typeface="Georgia" panose="02040502050405020303" pitchFamily="18" charset="0"/>
              </a:rPr>
              <a:t>Communities</a:t>
            </a:r>
            <a:r>
              <a:rPr lang="fr-BE" sz="2100" dirty="0" smtClean="0">
                <a:solidFill>
                  <a:prstClr val="black"/>
                </a:solidFill>
                <a:latin typeface="Georgia" panose="02040502050405020303" pitchFamily="18" charset="0"/>
              </a:rPr>
              <a:t> :</a:t>
            </a:r>
          </a:p>
          <a:p>
            <a:pPr marL="285750" indent="-285750">
              <a:buFontTx/>
              <a:buChar char="-"/>
            </a:pPr>
            <a:r>
              <a:rPr lang="fr-BE" sz="2100" dirty="0" err="1" smtClean="0">
                <a:solidFill>
                  <a:prstClr val="black"/>
                </a:solidFill>
                <a:latin typeface="Georgia" panose="02040502050405020303" pitchFamily="18" charset="0"/>
              </a:rPr>
              <a:t>Flemish</a:t>
            </a:r>
            <a:r>
              <a:rPr lang="fr-BE" sz="2100" dirty="0" smtClean="0">
                <a:solidFill>
                  <a:prstClr val="black"/>
                </a:solidFill>
                <a:latin typeface="Georgia" panose="02040502050405020303" pitchFamily="18" charset="0"/>
              </a:rPr>
              <a:t> </a:t>
            </a:r>
            <a:r>
              <a:rPr lang="fr-BE" sz="2100" dirty="0" err="1" smtClean="0">
                <a:solidFill>
                  <a:prstClr val="black"/>
                </a:solidFill>
                <a:latin typeface="Georgia" panose="02040502050405020303" pitchFamily="18" charset="0"/>
              </a:rPr>
              <a:t>Community</a:t>
            </a:r>
            <a:endParaRPr lang="fr-BE" sz="2100" dirty="0" smtClean="0">
              <a:solidFill>
                <a:prstClr val="black"/>
              </a:solidFill>
              <a:latin typeface="Georgia" panose="02040502050405020303" pitchFamily="18" charset="0"/>
            </a:endParaRPr>
          </a:p>
          <a:p>
            <a:pPr marL="285750" indent="-285750">
              <a:buFontTx/>
              <a:buChar char="-"/>
            </a:pPr>
            <a:r>
              <a:rPr lang="fr-BE" sz="2100" dirty="0" smtClean="0">
                <a:solidFill>
                  <a:prstClr val="black"/>
                </a:solidFill>
                <a:latin typeface="Georgia" panose="02040502050405020303" pitchFamily="18" charset="0"/>
              </a:rPr>
              <a:t>French </a:t>
            </a:r>
            <a:r>
              <a:rPr lang="fr-BE" sz="2100" dirty="0" err="1" smtClean="0">
                <a:solidFill>
                  <a:prstClr val="black"/>
                </a:solidFill>
                <a:latin typeface="Georgia" panose="02040502050405020303" pitchFamily="18" charset="0"/>
              </a:rPr>
              <a:t>Community</a:t>
            </a:r>
            <a:endParaRPr lang="fr-BE" sz="2100" dirty="0" smtClean="0">
              <a:solidFill>
                <a:prstClr val="black"/>
              </a:solidFill>
              <a:latin typeface="Georgia" panose="02040502050405020303" pitchFamily="18" charset="0"/>
            </a:endParaRPr>
          </a:p>
          <a:p>
            <a:pPr marL="285750" indent="-285750">
              <a:buFontTx/>
              <a:buChar char="-"/>
            </a:pPr>
            <a:r>
              <a:rPr lang="fr-BE" sz="2100" dirty="0" err="1" smtClean="0">
                <a:solidFill>
                  <a:prstClr val="black"/>
                </a:solidFill>
                <a:latin typeface="Georgia" panose="02040502050405020303" pitchFamily="18" charset="0"/>
              </a:rPr>
              <a:t>German-speaking</a:t>
            </a:r>
            <a:r>
              <a:rPr lang="fr-BE" sz="2100" dirty="0" smtClean="0">
                <a:solidFill>
                  <a:prstClr val="black"/>
                </a:solidFill>
                <a:latin typeface="Georgia" panose="02040502050405020303" pitchFamily="18" charset="0"/>
              </a:rPr>
              <a:t> </a:t>
            </a:r>
            <a:r>
              <a:rPr lang="fr-BE" sz="2100" dirty="0" err="1" smtClean="0">
                <a:solidFill>
                  <a:prstClr val="black"/>
                </a:solidFill>
                <a:latin typeface="Georgia" panose="02040502050405020303" pitchFamily="18" charset="0"/>
              </a:rPr>
              <a:t>Community</a:t>
            </a:r>
            <a:endParaRPr lang="fr-BE" sz="2100" dirty="0" smtClean="0">
              <a:solidFill>
                <a:prstClr val="black"/>
              </a:solidFill>
              <a:latin typeface="Georgia" panose="02040502050405020303" pitchFamily="18" charset="0"/>
            </a:endParaRPr>
          </a:p>
        </p:txBody>
      </p:sp>
    </p:spTree>
    <p:extLst>
      <p:ext uri="{BB962C8B-B14F-4D97-AF65-F5344CB8AC3E}">
        <p14:creationId xmlns:p14="http://schemas.microsoft.com/office/powerpoint/2010/main" val="46709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477053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j-ea"/>
              <a:cs typeface="+mj-cs"/>
            </a:endParaRPr>
          </a:p>
          <a:p>
            <a:pPr algn="ctr"/>
            <a:r>
              <a:rPr lang="fr-BE" sz="2800" b="1" dirty="0" err="1" smtClean="0">
                <a:latin typeface="Georgia" panose="02040502050405020303" pitchFamily="18" charset="0"/>
              </a:rPr>
              <a:t>Proportional</a:t>
            </a:r>
            <a:r>
              <a:rPr lang="fr-BE" sz="2800" b="1" dirty="0" smtClean="0">
                <a:latin typeface="Georgia" panose="02040502050405020303" pitchFamily="18" charset="0"/>
              </a:rPr>
              <a:t> system (</a:t>
            </a:r>
            <a:r>
              <a:rPr lang="fr-BE" sz="2800" b="1" dirty="0" err="1" smtClean="0">
                <a:latin typeface="Georgia" panose="02040502050405020303" pitchFamily="18" charset="0"/>
              </a:rPr>
              <a:t>since</a:t>
            </a:r>
            <a:r>
              <a:rPr lang="fr-BE" sz="2800" b="1" dirty="0" smtClean="0">
                <a:latin typeface="Georgia" panose="02040502050405020303" pitchFamily="18" charset="0"/>
              </a:rPr>
              <a:t> 1899)</a:t>
            </a:r>
          </a:p>
          <a:p>
            <a:pPr algn="ctr"/>
            <a:r>
              <a:rPr lang="fr-BE" sz="2800" dirty="0" smtClean="0">
                <a:latin typeface="Georgia" panose="02040502050405020303" pitchFamily="18" charset="0"/>
              </a:rPr>
              <a:t>D’</a:t>
            </a:r>
            <a:r>
              <a:rPr lang="fr-BE" sz="2800" dirty="0" err="1" smtClean="0">
                <a:latin typeface="Georgia" panose="02040502050405020303" pitchFamily="18" charset="0"/>
              </a:rPr>
              <a:t>Hondt</a:t>
            </a:r>
            <a:r>
              <a:rPr lang="fr-BE" sz="2800" dirty="0" smtClean="0">
                <a:latin typeface="Georgia" panose="02040502050405020303" pitchFamily="18" charset="0"/>
              </a:rPr>
              <a:t> system</a:t>
            </a:r>
            <a:endParaRPr lang="fr-BE" sz="2800" dirty="0">
              <a:latin typeface="Georgia" panose="02040502050405020303" pitchFamily="18" charset="0"/>
            </a:endParaRPr>
          </a:p>
          <a:p>
            <a:pPr lvl="0" algn="ctr"/>
            <a:endParaRPr lang="fr-BE" sz="2600" dirty="0" smtClean="0">
              <a:latin typeface="Georgia" panose="02040502050405020303" pitchFamily="18" charset="0"/>
            </a:endParaRPr>
          </a:p>
          <a:p>
            <a:pPr lvl="0" algn="ctr"/>
            <a:endParaRPr lang="fr-BE" sz="2600" dirty="0">
              <a:latin typeface="Georgia" panose="02040502050405020303" pitchFamily="18" charset="0"/>
            </a:endParaRPr>
          </a:p>
          <a:p>
            <a:pPr lvl="0" algn="ctr"/>
            <a:endParaRPr lang="fr-BE" sz="2600" dirty="0" smtClean="0">
              <a:latin typeface="Georgia" panose="02040502050405020303" pitchFamily="18" charset="0"/>
            </a:endParaRPr>
          </a:p>
          <a:p>
            <a:pPr lvl="0" algn="ctr"/>
            <a:endParaRPr lang="fr-BE" sz="2600" dirty="0">
              <a:latin typeface="Georgia" panose="02040502050405020303" pitchFamily="18" charset="0"/>
            </a:endParaRPr>
          </a:p>
          <a:p>
            <a:pPr lvl="0" algn="ctr"/>
            <a:endParaRPr lang="fr-BE" sz="2600" dirty="0" smtClean="0">
              <a:latin typeface="Georgia" panose="02040502050405020303" pitchFamily="18" charset="0"/>
            </a:endParaRPr>
          </a:p>
          <a:p>
            <a:pPr lvl="0" algn="ctr"/>
            <a:endParaRPr lang="fr-BE" sz="2600" dirty="0">
              <a:latin typeface="Georgia" panose="02040502050405020303" pitchFamily="18" charset="0"/>
            </a:endParaRPr>
          </a:p>
          <a:p>
            <a:pPr lvl="0" algn="ctr"/>
            <a:endParaRPr lang="fr-BE" sz="2600" dirty="0" smtClean="0">
              <a:latin typeface="Georgia" panose="02040502050405020303" pitchFamily="18" charset="0"/>
            </a:endParaRPr>
          </a:p>
          <a:p>
            <a:pPr lvl="0" algn="ctr"/>
            <a:endParaRPr lang="fr-BE" sz="2600" dirty="0">
              <a:latin typeface="Georgia" panose="02040502050405020303" pitchFamily="18" charset="0"/>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pic>
        <p:nvPicPr>
          <p:cNvPr id="10" name="Picture 16" descr="https://upload.wikimedia.org/wikipedia/commons/5/5e/Victor_D%27Hondt_(1841-1901)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2060" y="2060848"/>
            <a:ext cx="3754920" cy="4964838"/>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5940152" y="3938465"/>
            <a:ext cx="2787804" cy="892552"/>
          </a:xfrm>
          <a:prstGeom prst="rect">
            <a:avLst/>
          </a:prstGeom>
          <a:noFill/>
        </p:spPr>
        <p:txBody>
          <a:bodyPr wrap="square" rtlCol="0">
            <a:spAutoFit/>
          </a:bodyPr>
          <a:lstStyle/>
          <a:p>
            <a:r>
              <a:rPr lang="fr-BE" sz="2600" dirty="0" smtClean="0">
                <a:solidFill>
                  <a:srgbClr val="30ACEC">
                    <a:lumMod val="75000"/>
                  </a:srgbClr>
                </a:solidFill>
                <a:latin typeface="Georgia" panose="02040502050405020303" pitchFamily="18" charset="0"/>
              </a:rPr>
              <a:t>Victor </a:t>
            </a:r>
            <a:r>
              <a:rPr lang="fr-BE" sz="2600" cap="small" dirty="0" smtClean="0">
                <a:solidFill>
                  <a:srgbClr val="30ACEC">
                    <a:lumMod val="75000"/>
                  </a:srgbClr>
                </a:solidFill>
                <a:latin typeface="Georgia" panose="02040502050405020303" pitchFamily="18" charset="0"/>
              </a:rPr>
              <a:t>d’</a:t>
            </a:r>
            <a:r>
              <a:rPr lang="fr-BE" sz="2600" cap="small" dirty="0" err="1" smtClean="0">
                <a:solidFill>
                  <a:srgbClr val="30ACEC">
                    <a:lumMod val="75000"/>
                  </a:srgbClr>
                </a:solidFill>
                <a:latin typeface="Georgia" panose="02040502050405020303" pitchFamily="18" charset="0"/>
              </a:rPr>
              <a:t>Hondt</a:t>
            </a:r>
            <a:endParaRPr lang="fr-BE" sz="2600" cap="small" dirty="0" smtClean="0">
              <a:solidFill>
                <a:srgbClr val="30ACEC">
                  <a:lumMod val="75000"/>
                </a:srgbClr>
              </a:solidFill>
              <a:latin typeface="Georgia" panose="02040502050405020303" pitchFamily="18" charset="0"/>
            </a:endParaRPr>
          </a:p>
          <a:p>
            <a:r>
              <a:rPr lang="fr-BE" sz="2600" dirty="0" smtClean="0">
                <a:solidFill>
                  <a:prstClr val="black"/>
                </a:solidFill>
                <a:latin typeface="Georgia" panose="02040502050405020303" pitchFamily="18" charset="0"/>
              </a:rPr>
              <a:t>1841-1901</a:t>
            </a:r>
            <a:endParaRPr lang="fr-BE" sz="2600" dirty="0">
              <a:solidFill>
                <a:prstClr val="black"/>
              </a:solidFill>
              <a:latin typeface="Georgia" panose="02040502050405020303" pitchFamily="18" charset="0"/>
            </a:endParaRPr>
          </a:p>
        </p:txBody>
      </p:sp>
    </p:spTree>
    <p:extLst>
      <p:ext uri="{BB962C8B-B14F-4D97-AF65-F5344CB8AC3E}">
        <p14:creationId xmlns:p14="http://schemas.microsoft.com/office/powerpoint/2010/main" val="882266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323528" y="497036"/>
            <a:ext cx="8424936" cy="7140416"/>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j-ea"/>
              <a:cs typeface="+mj-cs"/>
            </a:endParaRPr>
          </a:p>
          <a:p>
            <a:pPr algn="ctr"/>
            <a:r>
              <a:rPr lang="fr-BE" sz="2800" b="1" dirty="0" err="1" smtClean="0">
                <a:latin typeface="Georgia" panose="02040502050405020303" pitchFamily="18" charset="0"/>
              </a:rPr>
              <a:t>Legal</a:t>
            </a:r>
            <a:r>
              <a:rPr lang="fr-BE" sz="2800" b="1" dirty="0" smtClean="0">
                <a:latin typeface="Georgia" panose="02040502050405020303" pitchFamily="18" charset="0"/>
              </a:rPr>
              <a:t> </a:t>
            </a:r>
            <a:r>
              <a:rPr lang="fr-BE" sz="2800" b="1" dirty="0" err="1" smtClean="0">
                <a:latin typeface="Georgia" panose="02040502050405020303" pitchFamily="18" charset="0"/>
              </a:rPr>
              <a:t>threshold</a:t>
            </a:r>
            <a:r>
              <a:rPr lang="fr-BE" sz="2800" b="1" dirty="0" smtClean="0">
                <a:latin typeface="Georgia" panose="02040502050405020303" pitchFamily="18" charset="0"/>
              </a:rPr>
              <a:t> and </a:t>
            </a:r>
            <a:r>
              <a:rPr lang="fr-BE" sz="2800" b="1" dirty="0" err="1" smtClean="0">
                <a:latin typeface="Georgia" panose="02040502050405020303" pitchFamily="18" charset="0"/>
              </a:rPr>
              <a:t>constituency</a:t>
            </a:r>
            <a:r>
              <a:rPr lang="fr-BE" sz="2800" b="1" dirty="0" smtClean="0">
                <a:latin typeface="Georgia" panose="02040502050405020303" pitchFamily="18" charset="0"/>
              </a:rPr>
              <a:t> magnitude</a:t>
            </a:r>
            <a:endParaRPr lang="fr-BE" sz="2800" dirty="0">
              <a:latin typeface="Georgia" panose="02040502050405020303" pitchFamily="18" charset="0"/>
            </a:endParaRPr>
          </a:p>
          <a:p>
            <a:pPr lvl="0" algn="ctr"/>
            <a:endParaRPr lang="fr-BE" sz="2600" dirty="0" smtClean="0">
              <a:latin typeface="Georgia" panose="02040502050405020303" pitchFamily="18" charset="0"/>
            </a:endParaRPr>
          </a:p>
          <a:p>
            <a:pPr marL="457200" indent="-457200" algn="just">
              <a:buAutoNum type="arabicParenR"/>
            </a:pPr>
            <a:r>
              <a:rPr lang="en-GB" sz="2600" i="1" dirty="0">
                <a:latin typeface="Georgia" panose="02040502050405020303" pitchFamily="18" charset="0"/>
              </a:rPr>
              <a:t>Legal threshold </a:t>
            </a:r>
            <a:r>
              <a:rPr lang="en-GB" sz="2600" dirty="0">
                <a:latin typeface="Georgia" panose="02040502050405020303" pitchFamily="18" charset="0"/>
              </a:rPr>
              <a:t>: only parties which have obtained at least </a:t>
            </a:r>
            <a:r>
              <a:rPr lang="en-GB" sz="2600" dirty="0">
                <a:solidFill>
                  <a:schemeClr val="accent1">
                    <a:lumMod val="75000"/>
                  </a:schemeClr>
                </a:solidFill>
                <a:latin typeface="Georgia" panose="02040502050405020303" pitchFamily="18" charset="0"/>
              </a:rPr>
              <a:t>five percent </a:t>
            </a:r>
            <a:r>
              <a:rPr lang="en-GB" sz="2600" dirty="0">
                <a:latin typeface="Georgia" panose="02040502050405020303" pitchFamily="18" charset="0"/>
              </a:rPr>
              <a:t>of the total votes cast in a given constituency can be admitted to the process allocating seats in the said constituency.</a:t>
            </a:r>
          </a:p>
          <a:p>
            <a:pPr marL="457200" indent="-457200" algn="just">
              <a:buAutoNum type="arabicParenR"/>
            </a:pPr>
            <a:endParaRPr lang="en-GB" sz="2600" dirty="0">
              <a:latin typeface="Georgia" panose="02040502050405020303" pitchFamily="18" charset="0"/>
            </a:endParaRPr>
          </a:p>
          <a:p>
            <a:pPr marL="457200" indent="-457200" algn="just">
              <a:buAutoNum type="arabicParenR"/>
            </a:pPr>
            <a:r>
              <a:rPr lang="en-GB" sz="2600" i="1" dirty="0">
                <a:latin typeface="Georgia" panose="02040502050405020303" pitchFamily="18" charset="0"/>
              </a:rPr>
              <a:t>Natural threshold </a:t>
            </a:r>
            <a:r>
              <a:rPr lang="en-GB" sz="2600" dirty="0">
                <a:latin typeface="Georgia" panose="02040502050405020303" pitchFamily="18" charset="0"/>
              </a:rPr>
              <a:t>: lack of constituency magnitude and disproportion. </a:t>
            </a:r>
            <a:endParaRPr lang="fr-BE" sz="2600" dirty="0">
              <a:latin typeface="Georgia" panose="02040502050405020303" pitchFamily="18" charset="0"/>
            </a:endParaRPr>
          </a:p>
          <a:p>
            <a:pPr lvl="0" algn="ctr"/>
            <a:endParaRPr lang="fr-BE" sz="2600" dirty="0">
              <a:latin typeface="Georgia" panose="02040502050405020303" pitchFamily="18" charset="0"/>
            </a:endParaRPr>
          </a:p>
          <a:p>
            <a:pPr lvl="0" algn="ctr"/>
            <a:endParaRPr lang="fr-BE" sz="2600" dirty="0" smtClean="0">
              <a:latin typeface="Georgia" panose="02040502050405020303" pitchFamily="18" charset="0"/>
            </a:endParaRPr>
          </a:p>
          <a:p>
            <a:pPr lvl="0" algn="ctr"/>
            <a:endParaRPr lang="fr-BE" sz="2600" dirty="0">
              <a:latin typeface="Georgia" panose="02040502050405020303" pitchFamily="18" charset="0"/>
            </a:endParaRPr>
          </a:p>
          <a:p>
            <a:pPr lvl="0" algn="ctr"/>
            <a:endParaRPr lang="fr-BE" sz="2600" dirty="0" smtClean="0">
              <a:latin typeface="Georgia" panose="02040502050405020303" pitchFamily="18" charset="0"/>
            </a:endParaRPr>
          </a:p>
          <a:p>
            <a:pPr lvl="0" algn="ctr"/>
            <a:endParaRPr lang="fr-BE" sz="2600" dirty="0">
              <a:latin typeface="Georgia" panose="02040502050405020303" pitchFamily="18" charset="0"/>
            </a:endParaRPr>
          </a:p>
          <a:p>
            <a:pPr lvl="0" algn="ctr"/>
            <a:endParaRPr lang="fr-BE" sz="2600" dirty="0" smtClean="0">
              <a:latin typeface="Georgia" panose="02040502050405020303" pitchFamily="18" charset="0"/>
            </a:endParaRPr>
          </a:p>
          <a:p>
            <a:pPr lvl="0" algn="ctr"/>
            <a:endParaRPr lang="fr-BE" sz="2600" dirty="0">
              <a:latin typeface="Georgia" panose="02040502050405020303" pitchFamily="18" charset="0"/>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Tree>
    <p:extLst>
      <p:ext uri="{BB962C8B-B14F-4D97-AF65-F5344CB8AC3E}">
        <p14:creationId xmlns:p14="http://schemas.microsoft.com/office/powerpoint/2010/main" val="1020058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467544" y="404664"/>
            <a:ext cx="8424936" cy="233910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j-ea"/>
              <a:cs typeface="+mj-cs"/>
            </a:endParaRPr>
          </a:p>
          <a:p>
            <a:pPr algn="ctr"/>
            <a:r>
              <a:rPr lang="fr-BE" sz="2800" b="1" dirty="0" smtClean="0">
                <a:latin typeface="Georgia" panose="02040502050405020303" pitchFamily="18" charset="0"/>
              </a:rPr>
              <a:t>Open </a:t>
            </a:r>
            <a:r>
              <a:rPr lang="fr-BE" sz="2800" b="1" dirty="0" err="1" smtClean="0">
                <a:latin typeface="Georgia" panose="02040502050405020303" pitchFamily="18" charset="0"/>
              </a:rPr>
              <a:t>list</a:t>
            </a:r>
            <a:r>
              <a:rPr lang="fr-BE" sz="2800" b="1" dirty="0" smtClean="0">
                <a:latin typeface="Georgia" panose="02040502050405020303" pitchFamily="18" charset="0"/>
              </a:rPr>
              <a:t> system</a:t>
            </a:r>
            <a:endParaRPr lang="fr-BE" sz="2800" dirty="0">
              <a:latin typeface="Georgia" panose="02040502050405020303" pitchFamily="18" charset="0"/>
            </a:endParaRPr>
          </a:p>
          <a:p>
            <a:pPr lvl="0" algn="ctr"/>
            <a:endParaRPr lang="fr-BE" sz="2600" dirty="0">
              <a:latin typeface="Georgia" panose="02040502050405020303" pitchFamily="18" charset="0"/>
            </a:endParaRPr>
          </a:p>
          <a:p>
            <a:pPr lvl="0" algn="ctr"/>
            <a:endParaRPr lang="fr-BE" sz="2600" dirty="0" smtClean="0">
              <a:latin typeface="Georgia" panose="02040502050405020303" pitchFamily="18" charset="0"/>
            </a:endParaRPr>
          </a:p>
          <a:p>
            <a:pPr lvl="0" algn="ctr"/>
            <a:endParaRPr lang="fr-BE" sz="2600" dirty="0">
              <a:latin typeface="Georgia" panose="02040502050405020303" pitchFamily="18" charset="0"/>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pic>
        <p:nvPicPr>
          <p:cNvPr id="6" name="Picture 2" descr="Afbeeldingsresultaat voor bulletin de vote belgique chambre des représenta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4" y="1877497"/>
            <a:ext cx="9217024" cy="505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841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6376" y="6453336"/>
            <a:ext cx="504056" cy="288032"/>
          </a:xfrm>
        </p:spPr>
        <p:txBody>
          <a:bodyPr>
            <a:normAutofit fontScale="90000"/>
          </a:bodyPr>
          <a:lstStyle/>
          <a:p>
            <a:r>
              <a:rPr lang="pt-BR" sz="1800" b="1" dirty="0" smtClean="0">
                <a:solidFill>
                  <a:schemeClr val="bg1"/>
                </a:solidFill>
              </a:rPr>
              <a:t>02</a:t>
            </a:r>
            <a:endParaRPr lang="pt-BR" sz="1800" b="1" dirty="0">
              <a:solidFill>
                <a:schemeClr val="bg1"/>
              </a:solidFill>
            </a:endParaRPr>
          </a:p>
        </p:txBody>
      </p:sp>
      <p:sp>
        <p:nvSpPr>
          <p:cNvPr id="3" name="Rectangle 2"/>
          <p:cNvSpPr/>
          <p:nvPr/>
        </p:nvSpPr>
        <p:spPr>
          <a:xfrm>
            <a:off x="0" y="497036"/>
            <a:ext cx="9324528" cy="150810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4000" b="0" i="0" u="none" strike="noStrike" kern="0" cap="small" spc="0" normalizeH="0" baseline="0" noProof="0" dirty="0" smtClean="0">
              <a:ln w="3175" cmpd="sng">
                <a:noFill/>
              </a:ln>
              <a:solidFill>
                <a:prstClr val="black"/>
              </a:solidFill>
              <a:effectLst/>
              <a:uLnTx/>
              <a:uFillTx/>
              <a:latin typeface="Georgia" panose="02040502050405020303" pitchFamily="18" charset="0"/>
              <a:ea typeface="+mn-ea"/>
              <a:cs typeface="+mn-cs"/>
            </a:endParaRPr>
          </a:p>
          <a:p>
            <a:pPr lvl="0" algn="ctr"/>
            <a:r>
              <a:rPr kumimoji="0" lang="fr-BE" sz="2600" b="1" i="0" u="none" strike="noStrike" kern="1200" cap="none" spc="0" normalizeH="0" baseline="0" noProof="0" dirty="0" smtClean="0">
                <a:ln>
                  <a:noFill/>
                </a:ln>
                <a:solidFill>
                  <a:srgbClr val="4F81BD">
                    <a:lumMod val="75000"/>
                  </a:srgbClr>
                </a:solidFill>
                <a:effectLst/>
                <a:uLnTx/>
                <a:uFillTx/>
                <a:latin typeface="Georgia" panose="02040502050405020303" pitchFamily="18" charset="0"/>
              </a:rPr>
              <a:t>II. </a:t>
            </a:r>
            <a:r>
              <a:rPr lang="fr-BE" sz="2600" b="1" dirty="0">
                <a:latin typeface="Georgia" panose="02040502050405020303" pitchFamily="18" charset="0"/>
              </a:rPr>
              <a:t>Description of the </a:t>
            </a:r>
            <a:r>
              <a:rPr lang="fr-BE" sz="2600" b="1" dirty="0">
                <a:solidFill>
                  <a:schemeClr val="accent1">
                    <a:lumMod val="75000"/>
                  </a:schemeClr>
                </a:solidFill>
                <a:latin typeface="Georgia" panose="02040502050405020303" pitchFamily="18" charset="0"/>
              </a:rPr>
              <a:t>open </a:t>
            </a:r>
            <a:r>
              <a:rPr lang="fr-BE" sz="2600" b="1" dirty="0" err="1" smtClean="0">
                <a:solidFill>
                  <a:schemeClr val="accent1">
                    <a:lumMod val="75000"/>
                  </a:schemeClr>
                </a:solidFill>
                <a:latin typeface="Georgia" panose="02040502050405020303" pitchFamily="18" charset="0"/>
              </a:rPr>
              <a:t>list</a:t>
            </a:r>
            <a:r>
              <a:rPr lang="fr-BE" sz="2600" b="1" dirty="0" smtClean="0">
                <a:solidFill>
                  <a:schemeClr val="accent1">
                    <a:lumMod val="75000"/>
                  </a:schemeClr>
                </a:solidFill>
                <a:latin typeface="Georgia" panose="02040502050405020303" pitchFamily="18" charset="0"/>
              </a:rPr>
              <a:t> </a:t>
            </a:r>
            <a:r>
              <a:rPr lang="fr-BE" sz="2600" b="1" dirty="0">
                <a:solidFill>
                  <a:schemeClr val="accent1">
                    <a:lumMod val="75000"/>
                  </a:schemeClr>
                </a:solidFill>
                <a:latin typeface="Georgia" panose="02040502050405020303" pitchFamily="18" charset="0"/>
              </a:rPr>
              <a:t>system in </a:t>
            </a:r>
            <a:r>
              <a:rPr lang="fr-BE" sz="2600" b="1" dirty="0" err="1">
                <a:solidFill>
                  <a:schemeClr val="accent1">
                    <a:lumMod val="75000"/>
                  </a:schemeClr>
                </a:solidFill>
                <a:latin typeface="Georgia" panose="02040502050405020303" pitchFamily="18" charset="0"/>
              </a:rPr>
              <a:t>Belgium</a:t>
            </a:r>
            <a:endParaRPr kumimoji="0" lang="fr-BE" sz="2600" b="1" i="0" u="none" strike="noStrike" kern="1200" cap="none" spc="0" normalizeH="0" baseline="0" noProof="0" dirty="0" smtClean="0">
              <a:ln>
                <a:noFill/>
              </a:ln>
              <a:solidFill>
                <a:prstClr val="black"/>
              </a:solidFill>
              <a:effectLst/>
              <a:uLnTx/>
              <a:uFillTx/>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2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4" name="Image 3"/>
          <p:cNvPicPr>
            <a:picLocks noChangeAspect="1"/>
          </p:cNvPicPr>
          <p:nvPr/>
        </p:nvPicPr>
        <p:blipFill>
          <a:blip r:embed="rId3"/>
          <a:stretch>
            <a:fillRect/>
          </a:stretch>
        </p:blipFill>
        <p:spPr>
          <a:xfrm>
            <a:off x="0" y="5673190"/>
            <a:ext cx="1469263" cy="1207113"/>
          </a:xfrm>
          <a:prstGeom prst="rect">
            <a:avLst/>
          </a:prstGeom>
        </p:spPr>
      </p:pic>
      <p:pic>
        <p:nvPicPr>
          <p:cNvPr id="5" name="Image 4"/>
          <p:cNvPicPr>
            <a:picLocks noChangeAspect="1"/>
          </p:cNvPicPr>
          <p:nvPr/>
        </p:nvPicPr>
        <p:blipFill>
          <a:blip r:embed="rId4"/>
          <a:stretch>
            <a:fillRect/>
          </a:stretch>
        </p:blipFill>
        <p:spPr>
          <a:xfrm>
            <a:off x="7516227" y="5673189"/>
            <a:ext cx="1627773" cy="1207113"/>
          </a:xfrm>
          <a:prstGeom prst="rect">
            <a:avLst/>
          </a:prstGeom>
        </p:spPr>
      </p:pic>
      <p:sp>
        <p:nvSpPr>
          <p:cNvPr id="6" name="Espace réservé du contenu 2"/>
          <p:cNvSpPr txBox="1">
            <a:spLocks/>
          </p:cNvSpPr>
          <p:nvPr/>
        </p:nvSpPr>
        <p:spPr>
          <a:xfrm>
            <a:off x="467544" y="1888991"/>
            <a:ext cx="10018713" cy="41742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fr-BE" sz="3000" dirty="0" smtClean="0">
                <a:latin typeface="Georgia" panose="02040502050405020303" pitchFamily="18" charset="0"/>
              </a:rPr>
              <a:t>A. </a:t>
            </a:r>
            <a:r>
              <a:rPr lang="fr-BE" sz="3000" dirty="0" err="1" smtClean="0">
                <a:latin typeface="Georgia" panose="02040502050405020303" pitchFamily="18" charset="0"/>
              </a:rPr>
              <a:t>Origin</a:t>
            </a:r>
            <a:r>
              <a:rPr lang="fr-BE" sz="3000" dirty="0" smtClean="0">
                <a:latin typeface="Georgia" panose="02040502050405020303" pitchFamily="18" charset="0"/>
              </a:rPr>
              <a:t> and </a:t>
            </a:r>
            <a:r>
              <a:rPr lang="fr-BE" sz="3000" dirty="0" err="1" smtClean="0">
                <a:latin typeface="Georgia" panose="02040502050405020303" pitchFamily="18" charset="0"/>
              </a:rPr>
              <a:t>evolution</a:t>
            </a:r>
            <a:endParaRPr lang="fr-BE" sz="3000" dirty="0" smtClean="0">
              <a:latin typeface="Georgia" panose="02040502050405020303" pitchFamily="18" charset="0"/>
            </a:endParaRPr>
          </a:p>
          <a:p>
            <a:pPr marL="0" indent="0">
              <a:buNone/>
            </a:pPr>
            <a:r>
              <a:rPr lang="fr-BE" sz="3000" dirty="0" smtClean="0">
                <a:latin typeface="Georgia" panose="02040502050405020303" pitchFamily="18" charset="0"/>
              </a:rPr>
              <a:t>B. Constitution of the </a:t>
            </a:r>
            <a:r>
              <a:rPr lang="fr-BE" sz="3000" dirty="0" err="1" smtClean="0">
                <a:latin typeface="Georgia" panose="02040502050405020303" pitchFamily="18" charset="0"/>
              </a:rPr>
              <a:t>lists</a:t>
            </a:r>
            <a:endParaRPr lang="fr-BE" sz="3000" dirty="0" smtClean="0">
              <a:latin typeface="Georgia" panose="02040502050405020303" pitchFamily="18" charset="0"/>
            </a:endParaRPr>
          </a:p>
          <a:p>
            <a:pPr marL="0" indent="0">
              <a:buNone/>
            </a:pPr>
            <a:r>
              <a:rPr lang="fr-BE" sz="3000" dirty="0" smtClean="0">
                <a:latin typeface="Georgia" panose="02040502050405020303" pitchFamily="18" charset="0"/>
              </a:rPr>
              <a:t>C. Official registration of the </a:t>
            </a:r>
            <a:r>
              <a:rPr lang="fr-BE" sz="3000" dirty="0" err="1" smtClean="0">
                <a:latin typeface="Georgia" panose="02040502050405020303" pitchFamily="18" charset="0"/>
              </a:rPr>
              <a:t>lists</a:t>
            </a:r>
            <a:endParaRPr lang="fr-BE" sz="3000" dirty="0" smtClean="0">
              <a:latin typeface="Georgia" panose="02040502050405020303" pitchFamily="18" charset="0"/>
            </a:endParaRPr>
          </a:p>
          <a:p>
            <a:pPr marL="0" indent="0">
              <a:buNone/>
            </a:pPr>
            <a:r>
              <a:rPr lang="fr-BE" sz="3000" dirty="0" smtClean="0">
                <a:latin typeface="Georgia" panose="02040502050405020303" pitchFamily="18" charset="0"/>
              </a:rPr>
              <a:t>D. Options open to </a:t>
            </a:r>
            <a:r>
              <a:rPr lang="fr-BE" sz="3000" dirty="0" err="1" smtClean="0">
                <a:latin typeface="Georgia" panose="02040502050405020303" pitchFamily="18" charset="0"/>
              </a:rPr>
              <a:t>electors</a:t>
            </a:r>
            <a:r>
              <a:rPr lang="fr-BE" sz="3000" dirty="0" smtClean="0">
                <a:latin typeface="Georgia" panose="02040502050405020303" pitchFamily="18" charset="0"/>
              </a:rPr>
              <a:t> on </a:t>
            </a:r>
            <a:r>
              <a:rPr lang="fr-BE" sz="3000" dirty="0" err="1" smtClean="0">
                <a:latin typeface="Georgia" panose="02040502050405020303" pitchFamily="18" charset="0"/>
              </a:rPr>
              <a:t>election</a:t>
            </a:r>
            <a:r>
              <a:rPr lang="fr-BE" sz="3000" dirty="0" smtClean="0">
                <a:latin typeface="Georgia" panose="02040502050405020303" pitchFamily="18" charset="0"/>
              </a:rPr>
              <a:t> </a:t>
            </a:r>
            <a:r>
              <a:rPr lang="fr-BE" sz="3000" dirty="0" err="1" smtClean="0">
                <a:latin typeface="Georgia" panose="02040502050405020303" pitchFamily="18" charset="0"/>
              </a:rPr>
              <a:t>day</a:t>
            </a:r>
            <a:endParaRPr lang="fr-BE" sz="3000" dirty="0" smtClean="0">
              <a:latin typeface="Georgia" panose="02040502050405020303" pitchFamily="18" charset="0"/>
            </a:endParaRPr>
          </a:p>
          <a:p>
            <a:pPr marL="0" indent="0">
              <a:buNone/>
            </a:pPr>
            <a:r>
              <a:rPr lang="fr-BE" sz="3000" dirty="0" smtClean="0">
                <a:latin typeface="Georgia" panose="02040502050405020303" pitchFamily="18" charset="0"/>
              </a:rPr>
              <a:t>E. </a:t>
            </a:r>
            <a:r>
              <a:rPr lang="fr-BE" sz="3000" dirty="0" err="1" smtClean="0">
                <a:latin typeface="Georgia" panose="02040502050405020303" pitchFamily="18" charset="0"/>
              </a:rPr>
              <a:t>Consequences</a:t>
            </a:r>
            <a:r>
              <a:rPr lang="fr-BE" sz="3000" dirty="0" smtClean="0">
                <a:latin typeface="Georgia" panose="02040502050405020303" pitchFamily="18" charset="0"/>
              </a:rPr>
              <a:t> on the attribution of </a:t>
            </a:r>
            <a:r>
              <a:rPr lang="fr-BE" sz="3000" dirty="0" err="1" smtClean="0">
                <a:latin typeface="Georgia" panose="02040502050405020303" pitchFamily="18" charset="0"/>
              </a:rPr>
              <a:t>seats</a:t>
            </a:r>
            <a:endParaRPr lang="fr-BE" sz="3000" dirty="0" smtClean="0">
              <a:latin typeface="Georgia" panose="02040502050405020303" pitchFamily="18" charset="0"/>
            </a:endParaRPr>
          </a:p>
          <a:p>
            <a:pPr marL="457200" indent="-457200">
              <a:buFont typeface="Arial"/>
              <a:buAutoNum type="alphaUcPeriod"/>
            </a:pPr>
            <a:endParaRPr lang="fr-BE" sz="3000" dirty="0">
              <a:latin typeface="Georgia" panose="02040502050405020303" pitchFamily="18" charset="0"/>
            </a:endParaRPr>
          </a:p>
        </p:txBody>
      </p:sp>
    </p:spTree>
    <p:extLst>
      <p:ext uri="{BB962C8B-B14F-4D97-AF65-F5344CB8AC3E}">
        <p14:creationId xmlns:p14="http://schemas.microsoft.com/office/powerpoint/2010/main" val="3738034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2530</Words>
  <Application>Microsoft Office PowerPoint</Application>
  <PresentationFormat>Affichage à l'écran (4:3)</PresentationFormat>
  <Paragraphs>1737</Paragraphs>
  <Slides>29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Arial</vt:lpstr>
      <vt:lpstr>Calibri</vt:lpstr>
      <vt:lpstr>Cambria</vt:lpstr>
      <vt:lpstr>Georgia</vt:lpstr>
      <vt:lpstr>Tema do Office</vt:lpstr>
      <vt:lpstr>Présentation PowerPoint</vt:lpstr>
      <vt:lpstr>02</vt:lpstr>
      <vt:lpstr>02</vt:lpstr>
      <vt:lpstr>02</vt:lpstr>
      <vt:lpstr>02</vt:lpstr>
      <vt:lpstr>02</vt:lpstr>
      <vt:lpstr>02</vt:lpstr>
      <vt:lpstr>02</vt:lpstr>
      <vt:lpstr>02</vt:lpstr>
      <vt:lpstr>02</vt:lpstr>
      <vt:lpstr>02</vt:lpstr>
      <vt:lpstr>02</vt:lpstr>
      <vt:lpstr>02</vt:lpstr>
      <vt:lpstr>02</vt:lpstr>
      <vt:lpstr>02</vt:lpstr>
      <vt:lpstr>02</vt:lpstr>
      <vt:lpstr>02</vt:lpstr>
      <vt:lpstr>02</vt:lpstr>
      <vt:lpstr>02</vt:lpstr>
      <vt:lpstr>02</vt:lpstr>
      <vt:lpstr>02</vt:lpstr>
      <vt:lpstr>02</vt:lpstr>
      <vt:lpstr>02</vt:lpstr>
      <vt:lpstr>02</vt:lpstr>
      <vt:lpstr>02</vt:lpstr>
      <vt:lpstr>02</vt:lpstr>
      <vt:lpstr>02</vt:lpstr>
      <vt:lpstr>02</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carlos.matsumoto</dc:creator>
  <cp:lastModifiedBy>Bouhon Frédéric</cp:lastModifiedBy>
  <cp:revision>23</cp:revision>
  <dcterms:created xsi:type="dcterms:W3CDTF">2017-02-22T18:18:15Z</dcterms:created>
  <dcterms:modified xsi:type="dcterms:W3CDTF">2017-03-17T14:01:59Z</dcterms:modified>
</cp:coreProperties>
</file>