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87" autoAdjust="0"/>
    <p:restoredTop sz="94660"/>
  </p:normalViewPr>
  <p:slideViewPr>
    <p:cSldViewPr>
      <p:cViewPr>
        <p:scale>
          <a:sx n="75" d="100"/>
          <a:sy n="75" d="100"/>
        </p:scale>
        <p:origin x="-594" y="-6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9270-CA79-4982-A961-974453AD85BE}" type="datetimeFigureOut">
              <a:rPr lang="fr-BE" smtClean="0"/>
              <a:t>27-01-17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30634-4EA3-4FC7-9853-43D1EE1A27E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49795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9270-CA79-4982-A961-974453AD85BE}" type="datetimeFigureOut">
              <a:rPr lang="fr-BE" smtClean="0"/>
              <a:t>27-01-17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30634-4EA3-4FC7-9853-43D1EE1A27E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2504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9270-CA79-4982-A961-974453AD85BE}" type="datetimeFigureOut">
              <a:rPr lang="fr-BE" smtClean="0"/>
              <a:t>27-01-17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30634-4EA3-4FC7-9853-43D1EE1A27E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70978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9270-CA79-4982-A961-974453AD85BE}" type="datetimeFigureOut">
              <a:rPr lang="fr-BE" smtClean="0"/>
              <a:t>27-01-17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30634-4EA3-4FC7-9853-43D1EE1A27E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86901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9270-CA79-4982-A961-974453AD85BE}" type="datetimeFigureOut">
              <a:rPr lang="fr-BE" smtClean="0"/>
              <a:t>27-01-17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30634-4EA3-4FC7-9853-43D1EE1A27E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66668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9270-CA79-4982-A961-974453AD85BE}" type="datetimeFigureOut">
              <a:rPr lang="fr-BE" smtClean="0"/>
              <a:t>27-01-17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30634-4EA3-4FC7-9853-43D1EE1A27E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79901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9270-CA79-4982-A961-974453AD85BE}" type="datetimeFigureOut">
              <a:rPr lang="fr-BE" smtClean="0"/>
              <a:t>27-01-17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30634-4EA3-4FC7-9853-43D1EE1A27E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10648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9270-CA79-4982-A961-974453AD85BE}" type="datetimeFigureOut">
              <a:rPr lang="fr-BE" smtClean="0"/>
              <a:t>27-01-17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30634-4EA3-4FC7-9853-43D1EE1A27E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7246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9270-CA79-4982-A961-974453AD85BE}" type="datetimeFigureOut">
              <a:rPr lang="fr-BE" smtClean="0"/>
              <a:t>27-01-17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30634-4EA3-4FC7-9853-43D1EE1A27E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0457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9270-CA79-4982-A961-974453AD85BE}" type="datetimeFigureOut">
              <a:rPr lang="fr-BE" smtClean="0"/>
              <a:t>27-01-17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30634-4EA3-4FC7-9853-43D1EE1A27E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5625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9270-CA79-4982-A961-974453AD85BE}" type="datetimeFigureOut">
              <a:rPr lang="fr-BE" smtClean="0"/>
              <a:t>27-01-17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30634-4EA3-4FC7-9853-43D1EE1A27E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89280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39270-CA79-4982-A961-974453AD85BE}" type="datetimeFigureOut">
              <a:rPr lang="fr-BE" smtClean="0"/>
              <a:t>27-01-17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30634-4EA3-4FC7-9853-43D1EE1A27E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86273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L’hétérogénéité </a:t>
            </a:r>
            <a:r>
              <a:rPr lang="fr-BE" dirty="0"/>
              <a:t>des individus</a:t>
            </a:r>
            <a:br>
              <a:rPr lang="fr-BE" dirty="0"/>
            </a:br>
            <a:r>
              <a:rPr lang="fr-BE" dirty="0"/>
              <a:t>en terme de longévité et l’influence de celle-ci sur le </a:t>
            </a:r>
            <a:r>
              <a:rPr lang="fr-BE" dirty="0" smtClean="0"/>
              <a:t>caractère </a:t>
            </a:r>
            <a:r>
              <a:rPr lang="fr-BE" dirty="0" err="1" smtClean="0"/>
              <a:t>redistributif</a:t>
            </a:r>
            <a:r>
              <a:rPr lang="fr-BE" dirty="0" smtClean="0"/>
              <a:t> du </a:t>
            </a:r>
            <a:r>
              <a:rPr lang="fr-BE" dirty="0"/>
              <a:t>système de pension.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75656" y="4437112"/>
            <a:ext cx="6400800" cy="792088"/>
          </a:xfrm>
        </p:spPr>
        <p:txBody>
          <a:bodyPr/>
          <a:lstStyle/>
          <a:p>
            <a:r>
              <a:rPr lang="fr-BE" dirty="0" smtClean="0"/>
              <a:t>Jonathan </a:t>
            </a:r>
            <a:r>
              <a:rPr lang="fr-BE" dirty="0" err="1" smtClean="0"/>
              <a:t>Denomerenge</a:t>
            </a:r>
            <a:endParaRPr lang="fr-BE" dirty="0" smtClean="0"/>
          </a:p>
          <a:p>
            <a:endParaRPr lang="fr-BE" dirty="0" smtClean="0"/>
          </a:p>
        </p:txBody>
      </p:sp>
      <p:sp>
        <p:nvSpPr>
          <p:cNvPr id="4" name="Rectangle 3"/>
          <p:cNvSpPr/>
          <p:nvPr/>
        </p:nvSpPr>
        <p:spPr>
          <a:xfrm>
            <a:off x="755576" y="6090126"/>
            <a:ext cx="33123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2400" dirty="0"/>
              <a:t>Promoteur: Alain </a:t>
            </a:r>
            <a:r>
              <a:rPr lang="fr-BE" sz="2400" dirty="0" err="1"/>
              <a:t>Jousten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246461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8" descr="Résultat de recherche d'images pour &quot;money coin&quot;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49" t="13154"/>
          <a:stretch/>
        </p:blipFill>
        <p:spPr bwMode="auto">
          <a:xfrm>
            <a:off x="5700396" y="3754534"/>
            <a:ext cx="235198" cy="251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8" descr="Résultat de recherche d'images pour &quot;money coin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2535" y="3618055"/>
            <a:ext cx="289116" cy="289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8" descr="Résultat de recherche d'images pour &quot;money coin&quot;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54" r="22393"/>
          <a:stretch/>
        </p:blipFill>
        <p:spPr bwMode="auto">
          <a:xfrm>
            <a:off x="5823406" y="4005655"/>
            <a:ext cx="224375" cy="251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8" descr="Résultat de recherche d'images pour &quot;money coin&quot;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55" r="-1"/>
          <a:stretch/>
        </p:blipFill>
        <p:spPr bwMode="auto">
          <a:xfrm>
            <a:off x="6624144" y="3861076"/>
            <a:ext cx="233447" cy="289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8" descr="Résultat de recherche d'images pour &quot;money coin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8310" y="3884064"/>
            <a:ext cx="289116" cy="289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8" descr="Résultat de recherche d'images pour &quot;money coin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6124" y="3797098"/>
            <a:ext cx="289116" cy="289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Résultat de recherche d'images pour &quot;money coin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5149" y="3615230"/>
            <a:ext cx="289116" cy="289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8" descr="Résultat de recherche d'images pour &quot;money coin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1434" y="3716497"/>
            <a:ext cx="289116" cy="289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8" descr="Résultat de recherche d'images pour &quot;money coin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218" y="3905026"/>
            <a:ext cx="289116" cy="289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8" descr="Résultat de recherche d'images pour &quot;money coin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5153" y="2317762"/>
            <a:ext cx="289116" cy="289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8" descr="Résultat de recherche d'images pour &quot;money coin&quot;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49" t="13154"/>
          <a:stretch/>
        </p:blipFill>
        <p:spPr bwMode="auto">
          <a:xfrm>
            <a:off x="6231895" y="2581882"/>
            <a:ext cx="235198" cy="251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8" descr="Résultat de recherche d'images pour &quot;money coin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1009" y="2662008"/>
            <a:ext cx="289116" cy="289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8" descr="Résultat de recherche d'images pour &quot;money coin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2483" y="2250792"/>
            <a:ext cx="289116" cy="289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8" descr="Résultat de recherche d'images pour &quot;money coin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9889" y="2462342"/>
            <a:ext cx="289116" cy="289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8" descr="Résultat de recherche d'images pour &quot;money coin&quot;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54" r="22393"/>
          <a:stretch/>
        </p:blipFill>
        <p:spPr bwMode="auto">
          <a:xfrm>
            <a:off x="6818215" y="2828077"/>
            <a:ext cx="224375" cy="251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8" descr="Résultat de recherche d'images pour &quot;money coin&quot;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55" r="-1"/>
          <a:stretch/>
        </p:blipFill>
        <p:spPr bwMode="auto">
          <a:xfrm>
            <a:off x="7114496" y="2715875"/>
            <a:ext cx="233447" cy="289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8" descr="Résultat de recherche d'images pour &quot;money coin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958" y="2541249"/>
            <a:ext cx="289116" cy="289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4" name="Picture 8" descr="Résultat de recherche d'images pour &quot;money coin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2914" y="2676918"/>
            <a:ext cx="289116" cy="289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96"/>
          <a:stretch/>
        </p:blipFill>
        <p:spPr bwMode="auto">
          <a:xfrm>
            <a:off x="6434875" y="1144436"/>
            <a:ext cx="837774" cy="1239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7415" y="1155797"/>
            <a:ext cx="696124" cy="1239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0829" y="1144436"/>
            <a:ext cx="829231" cy="1239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Flèche droite 8"/>
          <p:cNvSpPr/>
          <p:nvPr/>
        </p:nvSpPr>
        <p:spPr>
          <a:xfrm rot="6920824">
            <a:off x="6154200" y="2541625"/>
            <a:ext cx="848573" cy="769795"/>
          </a:xfrm>
          <a:prstGeom prst="rightArrow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0" name="Flèche droite 19"/>
          <p:cNvSpPr/>
          <p:nvPr/>
        </p:nvSpPr>
        <p:spPr>
          <a:xfrm rot="3643274">
            <a:off x="2894580" y="2858360"/>
            <a:ext cx="653145" cy="32148"/>
          </a:xfrm>
          <a:prstGeom prst="rightArrow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1" name="Flèche droite 20"/>
          <p:cNvSpPr/>
          <p:nvPr/>
        </p:nvSpPr>
        <p:spPr>
          <a:xfrm rot="5400000">
            <a:off x="4465778" y="2648260"/>
            <a:ext cx="624915" cy="3345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28" name="Picture 8" descr="Résultat de recherche d'images pour &quot;money coin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9759" y="2400917"/>
            <a:ext cx="289116" cy="289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llipse 9"/>
          <p:cNvSpPr/>
          <p:nvPr/>
        </p:nvSpPr>
        <p:spPr>
          <a:xfrm>
            <a:off x="3233936" y="3259511"/>
            <a:ext cx="3088600" cy="358544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600" dirty="0" smtClean="0"/>
              <a:t>1</a:t>
            </a:r>
            <a:r>
              <a:rPr lang="fr-BE" sz="1600" baseline="30000" dirty="0" smtClean="0"/>
              <a:t>er</a:t>
            </a:r>
            <a:r>
              <a:rPr lang="fr-BE" sz="1600" dirty="0" smtClean="0"/>
              <a:t> </a:t>
            </a:r>
            <a:r>
              <a:rPr lang="fr-BE" sz="1600" dirty="0" err="1" smtClean="0"/>
              <a:t>pillier</a:t>
            </a:r>
            <a:endParaRPr lang="fr-BE" dirty="0"/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96"/>
          <a:stretch/>
        </p:blipFill>
        <p:spPr bwMode="auto">
          <a:xfrm>
            <a:off x="6434874" y="4387817"/>
            <a:ext cx="837774" cy="1239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7415" y="4399179"/>
            <a:ext cx="696124" cy="1239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0828" y="4387817"/>
            <a:ext cx="829231" cy="1239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Flèche droite 35"/>
          <p:cNvSpPr/>
          <p:nvPr/>
        </p:nvSpPr>
        <p:spPr>
          <a:xfrm rot="3615812">
            <a:off x="5950081" y="3799466"/>
            <a:ext cx="668376" cy="543998"/>
          </a:xfrm>
          <a:prstGeom prst="rightArrow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7" name="Flèche droite 36"/>
          <p:cNvSpPr/>
          <p:nvPr/>
        </p:nvSpPr>
        <p:spPr>
          <a:xfrm rot="7088451">
            <a:off x="3036965" y="3886936"/>
            <a:ext cx="593149" cy="237438"/>
          </a:xfrm>
          <a:prstGeom prst="rightArrow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8" name="Flèche droite 37"/>
          <p:cNvSpPr/>
          <p:nvPr/>
        </p:nvSpPr>
        <p:spPr>
          <a:xfrm rot="5400000">
            <a:off x="4464232" y="3906557"/>
            <a:ext cx="628008" cy="3345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1" name="ZoneTexte 10"/>
          <p:cNvSpPr txBox="1"/>
          <p:nvPr/>
        </p:nvSpPr>
        <p:spPr>
          <a:xfrm>
            <a:off x="1442772" y="3676817"/>
            <a:ext cx="1291137" cy="692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/>
              <a:t>Pensions de retraite</a:t>
            </a:r>
            <a:endParaRPr lang="fr-BE" dirty="0"/>
          </a:p>
        </p:txBody>
      </p:sp>
      <p:sp>
        <p:nvSpPr>
          <p:cNvPr id="49" name="ZoneTexte 48"/>
          <p:cNvSpPr txBox="1"/>
          <p:nvPr/>
        </p:nvSpPr>
        <p:spPr>
          <a:xfrm>
            <a:off x="1442772" y="2620293"/>
            <a:ext cx="1291137" cy="395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/>
              <a:t>Cotisations</a:t>
            </a:r>
            <a:endParaRPr lang="fr-BE" sz="2400" dirty="0"/>
          </a:p>
        </p:txBody>
      </p:sp>
      <p:pic>
        <p:nvPicPr>
          <p:cNvPr id="1030" name="Picture 6" descr="Résultat de recherche d'images pour &quot;retired people&quot;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2772" y="4594376"/>
            <a:ext cx="784580" cy="833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Résultat de recherche d'images pour &quot;working life&quot;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511" y="1420482"/>
            <a:ext cx="1073101" cy="79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67544" y="148283"/>
            <a:ext cx="8229600" cy="1143000"/>
          </a:xfrm>
        </p:spPr>
        <p:txBody>
          <a:bodyPr>
            <a:normAutofit/>
          </a:bodyPr>
          <a:lstStyle/>
          <a:p>
            <a:r>
              <a:rPr lang="fr-BE" sz="3600" dirty="0" smtClean="0"/>
              <a:t>Question de recherche</a:t>
            </a:r>
            <a:endParaRPr lang="fr-BE" sz="3600" dirty="0"/>
          </a:p>
        </p:txBody>
      </p:sp>
      <p:sp>
        <p:nvSpPr>
          <p:cNvPr id="4" name="ZoneTexte 3"/>
          <p:cNvSpPr txBox="1"/>
          <p:nvPr/>
        </p:nvSpPr>
        <p:spPr>
          <a:xfrm>
            <a:off x="262356" y="5850317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dirty="0" smtClean="0"/>
              <a:t>A quel point le système de pension belge est-il encore progressif compte tenu des différences d’espérances de vie entre individus?</a:t>
            </a:r>
            <a:endParaRPr lang="fr-BE" sz="2400" dirty="0"/>
          </a:p>
        </p:txBody>
      </p:sp>
      <p:sp>
        <p:nvSpPr>
          <p:cNvPr id="5" name="Ellipse 4"/>
          <p:cNvSpPr/>
          <p:nvPr/>
        </p:nvSpPr>
        <p:spPr>
          <a:xfrm>
            <a:off x="2637415" y="3438782"/>
            <a:ext cx="4437722" cy="115559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272649" y="3331278"/>
            <a:ext cx="5760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?</a:t>
            </a:r>
            <a:endParaRPr lang="fr-BE" sz="28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595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0" grpId="0" animBg="1"/>
      <p:bldP spid="21" grpId="0" animBg="1"/>
      <p:bldP spid="10" grpId="0" animBg="1"/>
      <p:bldP spid="36" grpId="0" animBg="1"/>
      <p:bldP spid="37" grpId="0" animBg="1"/>
      <p:bldP spid="38" grpId="0" animBg="1"/>
      <p:bldP spid="11" grpId="0"/>
      <p:bldP spid="49" grpId="0"/>
      <p:bldP spid="4" grpId="0"/>
      <p:bldP spid="5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BE" sz="3200" dirty="0" smtClean="0"/>
              <a:t>Espérance de vie des hommes à 50 ans, par quintile de revenu, aux Etats-Unis</a:t>
            </a:r>
            <a:endParaRPr lang="fr-BE" sz="32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46" b="15557"/>
          <a:stretch/>
        </p:blipFill>
        <p:spPr bwMode="auto">
          <a:xfrm>
            <a:off x="557424" y="1781200"/>
            <a:ext cx="8504638" cy="39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7" t="7546" r="77995"/>
          <a:stretch/>
        </p:blipFill>
        <p:spPr bwMode="auto">
          <a:xfrm>
            <a:off x="819150" y="1781200"/>
            <a:ext cx="1609725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628" t="7546" r="6988"/>
          <a:stretch/>
        </p:blipFill>
        <p:spPr bwMode="auto">
          <a:xfrm>
            <a:off x="6734174" y="1781200"/>
            <a:ext cx="1733551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Connecteur droit avec flèche 7"/>
          <p:cNvCxnSpPr/>
          <p:nvPr/>
        </p:nvCxnSpPr>
        <p:spPr>
          <a:xfrm>
            <a:off x="5743922" y="2290810"/>
            <a:ext cx="0" cy="922166"/>
          </a:xfrm>
          <a:prstGeom prst="straightConnector1">
            <a:avLst/>
          </a:prstGeom>
          <a:ln w="28575">
            <a:solidFill>
              <a:srgbClr val="FF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5868144" y="250218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>
                <a:solidFill>
                  <a:schemeClr val="accent6"/>
                </a:solidFill>
              </a:rPr>
              <a:t>12,7</a:t>
            </a:r>
            <a:endParaRPr lang="fr-BE" dirty="0">
              <a:solidFill>
                <a:schemeClr val="accent6"/>
              </a:solidFill>
            </a:endParaRPr>
          </a:p>
        </p:txBody>
      </p:sp>
      <p:cxnSp>
        <p:nvCxnSpPr>
          <p:cNvPr id="14" name="Connecteur droit avec flèche 13"/>
          <p:cNvCxnSpPr/>
          <p:nvPr/>
        </p:nvCxnSpPr>
        <p:spPr>
          <a:xfrm>
            <a:off x="3415512" y="2741117"/>
            <a:ext cx="0" cy="430089"/>
          </a:xfrm>
          <a:prstGeom prst="straightConnector1">
            <a:avLst/>
          </a:prstGeom>
          <a:ln w="28575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2922902" y="2771495"/>
            <a:ext cx="492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>
                <a:solidFill>
                  <a:srgbClr val="00B050"/>
                </a:solidFill>
              </a:rPr>
              <a:t>4,1</a:t>
            </a:r>
            <a:endParaRPr lang="fr-BE" dirty="0">
              <a:solidFill>
                <a:srgbClr val="00B050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332"/>
          <a:stretch/>
        </p:blipFill>
        <p:spPr bwMode="auto">
          <a:xfrm>
            <a:off x="547898" y="5762414"/>
            <a:ext cx="8504638" cy="856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1001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58</Words>
  <Application>Microsoft Office PowerPoint</Application>
  <PresentationFormat>Affichage à l'écran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L’hétérogénéité des individus en terme de longévité et l’influence de celle-ci sur le caractère redistributif du système de pension.</vt:lpstr>
      <vt:lpstr>Question de recherche</vt:lpstr>
      <vt:lpstr>Espérance de vie des hommes à 50 ans, par quintile de revenu, aux Etats-Unis</vt:lpstr>
    </vt:vector>
  </TitlesOfParts>
  <Company>PRIMINFO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Jonathan</dc:creator>
  <cp:lastModifiedBy>Jonathan</cp:lastModifiedBy>
  <cp:revision>18</cp:revision>
  <dcterms:created xsi:type="dcterms:W3CDTF">2017-01-26T16:46:58Z</dcterms:created>
  <dcterms:modified xsi:type="dcterms:W3CDTF">2017-01-27T13:35:51Z</dcterms:modified>
</cp:coreProperties>
</file>