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300" r:id="rId5"/>
    <p:sldId id="259" r:id="rId6"/>
    <p:sldId id="260" r:id="rId7"/>
    <p:sldId id="261" r:id="rId8"/>
    <p:sldId id="264" r:id="rId9"/>
    <p:sldId id="265" r:id="rId10"/>
    <p:sldId id="267" r:id="rId11"/>
    <p:sldId id="268" r:id="rId12"/>
    <p:sldId id="269" r:id="rId13"/>
    <p:sldId id="270" r:id="rId14"/>
    <p:sldId id="271" r:id="rId15"/>
    <p:sldId id="272" r:id="rId16"/>
    <p:sldId id="273" r:id="rId17"/>
    <p:sldId id="274" r:id="rId18"/>
    <p:sldId id="275" r:id="rId19"/>
    <p:sldId id="276" r:id="rId20"/>
    <p:sldId id="278" r:id="rId21"/>
    <p:sldId id="279" r:id="rId22"/>
    <p:sldId id="280" r:id="rId23"/>
    <p:sldId id="282" r:id="rId24"/>
    <p:sldId id="298" r:id="rId25"/>
    <p:sldId id="283" r:id="rId26"/>
    <p:sldId id="284" r:id="rId27"/>
    <p:sldId id="285" r:id="rId28"/>
    <p:sldId id="286" r:id="rId29"/>
    <p:sldId id="301" r:id="rId30"/>
    <p:sldId id="287" r:id="rId31"/>
    <p:sldId id="288" r:id="rId32"/>
    <p:sldId id="289" r:id="rId33"/>
    <p:sldId id="290" r:id="rId34"/>
    <p:sldId id="299" r:id="rId35"/>
    <p:sldId id="291" r:id="rId36"/>
    <p:sldId id="295" r:id="rId37"/>
    <p:sldId id="296" r:id="rId3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96" y="-1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CA" smtClean="0"/>
              <a:t>Cliquez et modifiez le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CA"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75DFCDD2-07B9-5340-8728-F1F54C71F77B}" type="datetimeFigureOut">
              <a:rPr lang="fr-FR" smtClean="0"/>
              <a:t>16-12-08</a:t>
            </a:fld>
            <a:endParaRPr lang="fr-CA"/>
          </a:p>
        </p:txBody>
      </p:sp>
      <p:sp>
        <p:nvSpPr>
          <p:cNvPr id="19" name="Espace réservé du pied de page 18"/>
          <p:cNvSpPr>
            <a:spLocks noGrp="1"/>
          </p:cNvSpPr>
          <p:nvPr>
            <p:ph type="ftr" sz="quarter" idx="11"/>
          </p:nvPr>
        </p:nvSpPr>
        <p:spPr/>
        <p:txBody>
          <a:bodyPr/>
          <a:lstStyle/>
          <a:p>
            <a:endParaRPr lang="fr-CA"/>
          </a:p>
        </p:txBody>
      </p:sp>
      <p:sp>
        <p:nvSpPr>
          <p:cNvPr id="27" name="Espace réservé du numéro de diapositive 26"/>
          <p:cNvSpPr>
            <a:spLocks noGrp="1"/>
          </p:cNvSpPr>
          <p:nvPr>
            <p:ph type="sldNum" sz="quarter" idx="12"/>
          </p:nvPr>
        </p:nvSpPr>
        <p:spPr/>
        <p:txBody>
          <a:bodyPr/>
          <a:lstStyle/>
          <a:p>
            <a:fld id="{34079EEB-F4E1-784B-811F-35AA1A7F54C9}" type="slidenum">
              <a:rPr lang="fr-CA" smtClean="0"/>
              <a:t>‹#›</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CA" smtClean="0"/>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e la date 3"/>
          <p:cNvSpPr>
            <a:spLocks noGrp="1"/>
          </p:cNvSpPr>
          <p:nvPr>
            <p:ph type="dt" sz="half" idx="10"/>
          </p:nvPr>
        </p:nvSpPr>
        <p:spPr/>
        <p:txBody>
          <a:bodyPr/>
          <a:lstStyle/>
          <a:p>
            <a:fld id="{75DFCDD2-07B9-5340-8728-F1F54C71F77B}" type="datetimeFigureOut">
              <a:rPr lang="fr-FR" smtClean="0"/>
              <a:t>16-12-08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4079EEB-F4E1-784B-811F-35AA1A7F54C9}" type="slidenum">
              <a:rPr lang="fr-CA" smtClean="0"/>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CA" smtClean="0"/>
              <a:t>Cliquez et modifiez le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e la date 3"/>
          <p:cNvSpPr>
            <a:spLocks noGrp="1"/>
          </p:cNvSpPr>
          <p:nvPr>
            <p:ph type="dt" sz="half" idx="10"/>
          </p:nvPr>
        </p:nvSpPr>
        <p:spPr/>
        <p:txBody>
          <a:bodyPr/>
          <a:lstStyle/>
          <a:p>
            <a:fld id="{75DFCDD2-07B9-5340-8728-F1F54C71F77B}" type="datetimeFigureOut">
              <a:rPr lang="fr-FR" smtClean="0"/>
              <a:t>16-12-08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4079EEB-F4E1-784B-811F-35AA1A7F54C9}" type="slidenum">
              <a:rPr lang="fr-CA" smtClean="0"/>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CA" smtClean="0"/>
              <a:t>Cliquez et modifiez le titre</a:t>
            </a:r>
            <a:endParaRPr kumimoji="0" lang="en-US"/>
          </a:p>
        </p:txBody>
      </p:sp>
      <p:sp>
        <p:nvSpPr>
          <p:cNvPr id="3" name="Espace réservé du contenu 2"/>
          <p:cNvSpPr>
            <a:spLocks noGrp="1"/>
          </p:cNvSpPr>
          <p:nvPr>
            <p:ph idx="1"/>
          </p:nvPr>
        </p:nvSpPr>
        <p:spPr/>
        <p:txBody>
          <a:body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e la date 3"/>
          <p:cNvSpPr>
            <a:spLocks noGrp="1"/>
          </p:cNvSpPr>
          <p:nvPr>
            <p:ph type="dt" sz="half" idx="10"/>
          </p:nvPr>
        </p:nvSpPr>
        <p:spPr/>
        <p:txBody>
          <a:bodyPr/>
          <a:lstStyle/>
          <a:p>
            <a:fld id="{75DFCDD2-07B9-5340-8728-F1F54C71F77B}" type="datetimeFigureOut">
              <a:rPr lang="fr-FR" smtClean="0"/>
              <a:t>16-12-08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4079EEB-F4E1-784B-811F-35AA1A7F54C9}" type="slidenum">
              <a:rPr lang="fr-CA" smtClean="0"/>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CA" smtClean="0"/>
              <a:t>Cliquez et modifiez le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CA" smtClean="0"/>
              <a:t>Cliquez pour modifier les styles du texte du masque</a:t>
            </a:r>
          </a:p>
        </p:txBody>
      </p:sp>
      <p:sp>
        <p:nvSpPr>
          <p:cNvPr id="4" name="Espace réservé de la date 3"/>
          <p:cNvSpPr>
            <a:spLocks noGrp="1"/>
          </p:cNvSpPr>
          <p:nvPr>
            <p:ph type="dt" sz="half" idx="10"/>
          </p:nvPr>
        </p:nvSpPr>
        <p:spPr/>
        <p:txBody>
          <a:bodyPr/>
          <a:lstStyle/>
          <a:p>
            <a:fld id="{75DFCDD2-07B9-5340-8728-F1F54C71F77B}" type="datetimeFigureOut">
              <a:rPr lang="fr-FR" smtClean="0"/>
              <a:t>16-12-08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4079EEB-F4E1-784B-811F-35AA1A7F54C9}" type="slidenum">
              <a:rPr lang="fr-CA" smtClean="0"/>
              <a:t>‹#›</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CA" smtClean="0"/>
              <a:t>Cliquez et modifiez le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5" name="Espace réservé de la date 4"/>
          <p:cNvSpPr>
            <a:spLocks noGrp="1"/>
          </p:cNvSpPr>
          <p:nvPr>
            <p:ph type="dt" sz="half" idx="10"/>
          </p:nvPr>
        </p:nvSpPr>
        <p:spPr/>
        <p:txBody>
          <a:bodyPr/>
          <a:lstStyle/>
          <a:p>
            <a:fld id="{75DFCDD2-07B9-5340-8728-F1F54C71F77B}" type="datetimeFigureOut">
              <a:rPr lang="fr-FR" smtClean="0"/>
              <a:t>16-12-08</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34079EEB-F4E1-784B-811F-35AA1A7F54C9}" type="slidenum">
              <a:rPr lang="fr-CA" smtClean="0"/>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CA" smtClean="0"/>
              <a:t>Cliquez et modifiez le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CA" smtClean="0"/>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CA" smtClean="0"/>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7" name="Espace réservé de la date 6"/>
          <p:cNvSpPr>
            <a:spLocks noGrp="1"/>
          </p:cNvSpPr>
          <p:nvPr>
            <p:ph type="dt" sz="half" idx="10"/>
          </p:nvPr>
        </p:nvSpPr>
        <p:spPr/>
        <p:txBody>
          <a:bodyPr/>
          <a:lstStyle/>
          <a:p>
            <a:fld id="{75DFCDD2-07B9-5340-8728-F1F54C71F77B}" type="datetimeFigureOut">
              <a:rPr lang="fr-FR" smtClean="0"/>
              <a:t>16-12-08</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34079EEB-F4E1-784B-811F-35AA1A7F54C9}" type="slidenum">
              <a:rPr lang="fr-CA" smtClean="0"/>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CA" smtClean="0"/>
              <a:t>Cliquez et modifiez le titre</a:t>
            </a:r>
            <a:endParaRPr kumimoji="0" lang="en-US"/>
          </a:p>
        </p:txBody>
      </p:sp>
      <p:sp>
        <p:nvSpPr>
          <p:cNvPr id="7" name="Espace réservé de la date 6"/>
          <p:cNvSpPr>
            <a:spLocks noGrp="1"/>
          </p:cNvSpPr>
          <p:nvPr>
            <p:ph type="dt" sz="half" idx="10"/>
          </p:nvPr>
        </p:nvSpPr>
        <p:spPr/>
        <p:txBody>
          <a:bodyPr/>
          <a:lstStyle/>
          <a:p>
            <a:fld id="{75DFCDD2-07B9-5340-8728-F1F54C71F77B}" type="datetimeFigureOut">
              <a:rPr lang="fr-FR" smtClean="0"/>
              <a:t>16-12-08</a:t>
            </a:fld>
            <a:endParaRPr lang="fr-CA"/>
          </a:p>
        </p:txBody>
      </p:sp>
      <p:sp>
        <p:nvSpPr>
          <p:cNvPr id="8" name="Espace réservé du numéro de diapositive 7"/>
          <p:cNvSpPr>
            <a:spLocks noGrp="1"/>
          </p:cNvSpPr>
          <p:nvPr>
            <p:ph type="sldNum" sz="quarter" idx="11"/>
          </p:nvPr>
        </p:nvSpPr>
        <p:spPr/>
        <p:txBody>
          <a:bodyPr/>
          <a:lstStyle/>
          <a:p>
            <a:fld id="{34079EEB-F4E1-784B-811F-35AA1A7F54C9}" type="slidenum">
              <a:rPr lang="fr-CA" smtClean="0"/>
              <a:t>‹#›</a:t>
            </a:fld>
            <a:endParaRPr lang="fr-CA"/>
          </a:p>
        </p:txBody>
      </p:sp>
      <p:sp>
        <p:nvSpPr>
          <p:cNvPr id="9" name="Espace réservé du pied de page 8"/>
          <p:cNvSpPr>
            <a:spLocks noGrp="1"/>
          </p:cNvSpPr>
          <p:nvPr>
            <p:ph type="ftr" sz="quarter" idx="12"/>
          </p:nvPr>
        </p:nvSpPr>
        <p:spPr/>
        <p:txBody>
          <a:bodyPr/>
          <a:lstStyle/>
          <a:p>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5DFCDD2-07B9-5340-8728-F1F54C71F77B}" type="datetimeFigureOut">
              <a:rPr lang="fr-FR" smtClean="0"/>
              <a:t>16-12-08</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34079EEB-F4E1-784B-811F-35AA1A7F54C9}" type="slidenum">
              <a:rPr lang="fr-CA" smtClean="0"/>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CA" smtClean="0"/>
              <a:t>Cliquez et modifiez le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CA"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5" name="Espace réservé de la date 4"/>
          <p:cNvSpPr>
            <a:spLocks noGrp="1"/>
          </p:cNvSpPr>
          <p:nvPr>
            <p:ph type="dt" sz="half" idx="10"/>
          </p:nvPr>
        </p:nvSpPr>
        <p:spPr/>
        <p:txBody>
          <a:bodyPr/>
          <a:lstStyle/>
          <a:p>
            <a:fld id="{75DFCDD2-07B9-5340-8728-F1F54C71F77B}" type="datetimeFigureOut">
              <a:rPr lang="fr-FR" smtClean="0"/>
              <a:t>16-12-08</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a:xfrm>
            <a:off x="8156448" y="6422064"/>
            <a:ext cx="762000" cy="365125"/>
          </a:xfrm>
        </p:spPr>
        <p:txBody>
          <a:bodyPr/>
          <a:lstStyle/>
          <a:p>
            <a:fld id="{34079EEB-F4E1-784B-811F-35AA1A7F54C9}" type="slidenum">
              <a:rPr lang="fr-CA" smtClean="0"/>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CA" smtClean="0"/>
              <a:t>Cliquez et modifiez le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CA" smtClean="0"/>
              <a:t>Faire glisser l'image vers l'espace réservé ou cliquer sur l'icône pour l'ajouter</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CA" smtClean="0"/>
              <a:t>Cliquez pour modifier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75DFCDD2-07B9-5340-8728-F1F54C71F77B}" type="datetimeFigureOut">
              <a:rPr lang="fr-FR" smtClean="0"/>
              <a:t>16-12-08</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34079EEB-F4E1-784B-811F-35AA1A7F54C9}" type="slidenum">
              <a:rPr lang="fr-CA" smtClean="0"/>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CA" smtClean="0"/>
              <a:t>Cliquez et modifiez le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CA" smtClean="0"/>
              <a:t>Cliquez pour modifier les styles du texte du masque</a:t>
            </a:r>
          </a:p>
          <a:p>
            <a:pPr lvl="1" eaLnBrk="1" latinLnBrk="0" hangingPunct="1"/>
            <a:r>
              <a:rPr kumimoji="0" lang="fr-CA" smtClean="0"/>
              <a:t>Deuxième niveau</a:t>
            </a:r>
          </a:p>
          <a:p>
            <a:pPr lvl="2" eaLnBrk="1" latinLnBrk="0" hangingPunct="1"/>
            <a:r>
              <a:rPr kumimoji="0" lang="fr-CA" smtClean="0"/>
              <a:t>Troisième niveau</a:t>
            </a:r>
          </a:p>
          <a:p>
            <a:pPr lvl="3" eaLnBrk="1" latinLnBrk="0" hangingPunct="1"/>
            <a:r>
              <a:rPr kumimoji="0" lang="fr-CA" smtClean="0"/>
              <a:t>Quatrième niveau</a:t>
            </a:r>
          </a:p>
          <a:p>
            <a:pPr lvl="4" eaLnBrk="1" latinLnBrk="0" hangingPunct="1"/>
            <a:r>
              <a:rPr kumimoji="0" lang="fr-CA" smtClean="0"/>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5DFCDD2-07B9-5340-8728-F1F54C71F77B}" type="datetimeFigureOut">
              <a:rPr lang="fr-FR" smtClean="0"/>
              <a:t>16-12-08</a:t>
            </a:fld>
            <a:endParaRPr lang="fr-CA"/>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CA"/>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4079EEB-F4E1-784B-811F-35AA1A7F54C9}" type="slidenum">
              <a:rPr lang="fr-CA" smtClean="0"/>
              <a:t>‹#›</a:t>
            </a:fld>
            <a:endParaRPr lang="fr-C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0.jpg"/><Relationship Id="rId6"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jpg"/><Relationship Id="rId5"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5" Type="http://schemas.openxmlformats.org/officeDocument/2006/relationships/image" Target="../media/image33.jpg"/><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 Id="rId3"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42.jpg"/><Relationship Id="rId4" Type="http://schemas.openxmlformats.org/officeDocument/2006/relationships/image" Target="../media/image43.jpg"/><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png"/><Relationship Id="rId5" Type="http://schemas.openxmlformats.org/officeDocument/2006/relationships/image" Target="../media/image47.jpg"/><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0.jpg"/><Relationship Id="rId4" Type="http://schemas.openxmlformats.org/officeDocument/2006/relationships/image" Target="../media/image51.jpg"/><Relationship Id="rId1" Type="http://schemas.openxmlformats.org/officeDocument/2006/relationships/slideLayout" Target="../slideLayouts/slideLayout2.xml"/><Relationship Id="rId2" Type="http://schemas.openxmlformats.org/officeDocument/2006/relationships/image" Target="../media/image4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g"/><Relationship Id="rId3" Type="http://schemas.openxmlformats.org/officeDocument/2006/relationships/image" Target="../media/image5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g"/><Relationship Id="rId3"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7.jpg"/><Relationship Id="rId4"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image" Target="../media/image5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g"/><Relationship Id="rId3" Type="http://schemas.openxmlformats.org/officeDocument/2006/relationships/image" Target="../media/image6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jpg"/><Relationship Id="rId3" Type="http://schemas.openxmlformats.org/officeDocument/2006/relationships/image" Target="../media/image6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9063" y="3337560"/>
            <a:ext cx="6803229" cy="2572228"/>
          </a:xfrm>
        </p:spPr>
        <p:txBody>
          <a:bodyPr>
            <a:normAutofit/>
          </a:bodyPr>
          <a:lstStyle/>
          <a:p>
            <a:r>
              <a:rPr lang="fr-CA" dirty="0" smtClean="0"/>
              <a:t>UNESCO et politique internationale de la culture</a:t>
            </a:r>
            <a:endParaRPr lang="fr-CA" dirty="0"/>
          </a:p>
        </p:txBody>
      </p:sp>
      <p:sp>
        <p:nvSpPr>
          <p:cNvPr id="3" name="Sous-titre 2"/>
          <p:cNvSpPr>
            <a:spLocks noGrp="1"/>
          </p:cNvSpPr>
          <p:nvPr>
            <p:ph type="subTitle" idx="1"/>
          </p:nvPr>
        </p:nvSpPr>
        <p:spPr>
          <a:xfrm>
            <a:off x="433050" y="1544812"/>
            <a:ext cx="6799242" cy="1106971"/>
          </a:xfrm>
        </p:spPr>
        <p:txBody>
          <a:bodyPr>
            <a:normAutofit/>
          </a:bodyPr>
          <a:lstStyle/>
          <a:p>
            <a:r>
              <a:rPr lang="fr-CA" sz="1400" dirty="0" smtClean="0"/>
              <a:t>Antonios Vlassis, Fonds national de la recherche scientifique (FNRS)-Center for International Relations </a:t>
            </a:r>
            <a:r>
              <a:rPr lang="fr-CA" sz="1400" dirty="0" err="1" smtClean="0"/>
              <a:t>Studies</a:t>
            </a:r>
            <a:r>
              <a:rPr lang="fr-CA" sz="1400" dirty="0" smtClean="0"/>
              <a:t> (CEFIR), Université de Liège</a:t>
            </a:r>
            <a:endParaRPr lang="fr-CA" sz="1400" dirty="0"/>
          </a:p>
          <a:p>
            <a:r>
              <a:rPr lang="fr-CA" sz="1400" dirty="0" smtClean="0"/>
              <a:t>09 décembre 2016 </a:t>
            </a:r>
            <a:endParaRPr lang="fr-CA" sz="1400" dirty="0"/>
          </a:p>
        </p:txBody>
      </p:sp>
    </p:spTree>
    <p:extLst>
      <p:ext uri="{BB962C8B-B14F-4D97-AF65-F5344CB8AC3E}">
        <p14:creationId xmlns:p14="http://schemas.microsoft.com/office/powerpoint/2010/main" val="9848634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Convention sur le patrimoine mondial</a:t>
            </a:r>
            <a:endParaRPr lang="fr-FR" dirty="0"/>
          </a:p>
        </p:txBody>
      </p:sp>
      <p:sp>
        <p:nvSpPr>
          <p:cNvPr id="3" name="Espace réservé du contenu 2"/>
          <p:cNvSpPr>
            <a:spLocks noGrp="1"/>
          </p:cNvSpPr>
          <p:nvPr>
            <p:ph idx="1"/>
          </p:nvPr>
        </p:nvSpPr>
        <p:spPr>
          <a:xfrm>
            <a:off x="457200" y="1600200"/>
            <a:ext cx="7467600" cy="3100257"/>
          </a:xfrm>
        </p:spPr>
        <p:txBody>
          <a:bodyPr>
            <a:normAutofit fontScale="47500" lnSpcReduction="20000"/>
          </a:bodyPr>
          <a:lstStyle/>
          <a:p>
            <a:r>
              <a:rPr lang="fr-FR" dirty="0" smtClean="0"/>
              <a:t>1965 : conférence organisée à la Maison blanche pour la création d’une Fondation du patrimoine mondial</a:t>
            </a:r>
          </a:p>
          <a:p>
            <a:r>
              <a:rPr lang="fr-FR" dirty="0" smtClean="0"/>
              <a:t>Combiner la conservation des sites culturels à celle des richesses naturelles. </a:t>
            </a:r>
          </a:p>
          <a:p>
            <a:r>
              <a:rPr lang="fr-FR" dirty="0" smtClean="0"/>
              <a:t>1968: </a:t>
            </a:r>
            <a:r>
              <a:rPr lang="fr-FR" b="1" dirty="0" smtClean="0"/>
              <a:t>l’Union internationale pour la conservation de la nature</a:t>
            </a:r>
            <a:r>
              <a:rPr lang="fr-FR" dirty="0" smtClean="0"/>
              <a:t> a présenté des propositions sur la protection du patrimoine naturel (des monuments naturels).</a:t>
            </a:r>
          </a:p>
          <a:p>
            <a:pPr marL="36576" indent="0">
              <a:buNone/>
            </a:pPr>
            <a:endParaRPr lang="fr-FR" dirty="0" smtClean="0"/>
          </a:p>
          <a:p>
            <a:r>
              <a:rPr lang="fr-FR" b="1" dirty="0" smtClean="0"/>
              <a:t>John Ruskin et ’Les cathédrales de la Terre’</a:t>
            </a:r>
          </a:p>
          <a:p>
            <a:r>
              <a:rPr lang="fr-FR" b="1" dirty="0" smtClean="0"/>
              <a:t>Etats-Unis et monuments naturels</a:t>
            </a:r>
          </a:p>
          <a:p>
            <a:r>
              <a:rPr lang="fr-FR" dirty="0" smtClean="0"/>
              <a:t>Question identitaire</a:t>
            </a:r>
          </a:p>
          <a:p>
            <a:r>
              <a:rPr lang="fr-FR" dirty="0" smtClean="0"/>
              <a:t>Yellowstone, premier parc national du monde, 1872</a:t>
            </a:r>
          </a:p>
          <a:p>
            <a:r>
              <a:rPr lang="fr-FR" dirty="0" smtClean="0"/>
              <a:t>Loi « Monument national », loi 1906</a:t>
            </a:r>
          </a:p>
          <a:p>
            <a:r>
              <a:rPr lang="fr-FR" dirty="0" smtClean="0"/>
              <a:t>Construction de </a:t>
            </a:r>
            <a:r>
              <a:rPr lang="fr-FR" dirty="0" err="1" smtClean="0"/>
              <a:t>l’</a:t>
            </a:r>
            <a:r>
              <a:rPr lang="fr-FR" i="1" dirty="0" err="1" smtClean="0"/>
              <a:t>american</a:t>
            </a:r>
            <a:r>
              <a:rPr lang="fr-FR" i="1" dirty="0" smtClean="0"/>
              <a:t> </a:t>
            </a:r>
            <a:r>
              <a:rPr lang="fr-FR" i="1" dirty="0" err="1" smtClean="0"/>
              <a:t>wilderness</a:t>
            </a:r>
            <a:r>
              <a:rPr lang="fr-FR" dirty="0" smtClean="0"/>
              <a:t>. </a:t>
            </a:r>
          </a:p>
          <a:p>
            <a:pPr marL="36576" indent="0">
              <a:buNone/>
            </a:pPr>
            <a:r>
              <a:rPr lang="fr-FR" dirty="0" smtClean="0"/>
              <a:t> </a:t>
            </a:r>
          </a:p>
          <a:p>
            <a:endParaRPr lang="fr-FR" dirty="0"/>
          </a:p>
        </p:txBody>
      </p:sp>
      <p:pic>
        <p:nvPicPr>
          <p:cNvPr id="4" name="Espace réservé du contenu 4" descr="park-yellowstone-w-USA.jpg"/>
          <p:cNvPicPr>
            <a:picLocks noChangeAspect="1"/>
          </p:cNvPicPr>
          <p:nvPr/>
        </p:nvPicPr>
        <p:blipFill>
          <a:blip r:embed="rId2">
            <a:extLst>
              <a:ext uri="{28A0092B-C50C-407E-A947-70E740481C1C}">
                <a14:useLocalDpi xmlns:a14="http://schemas.microsoft.com/office/drawing/2010/main" val="0"/>
              </a:ext>
            </a:extLst>
          </a:blip>
          <a:srcRect t="3258" b="3258"/>
          <a:stretch>
            <a:fillRect/>
          </a:stretch>
        </p:blipFill>
        <p:spPr>
          <a:xfrm>
            <a:off x="1759802" y="4433501"/>
            <a:ext cx="3787114" cy="2329513"/>
          </a:xfrm>
          <a:prstGeom prst="rect">
            <a:avLst/>
          </a:prstGeom>
        </p:spPr>
      </p:pic>
    </p:spTree>
    <p:extLst>
      <p:ext uri="{BB962C8B-B14F-4D97-AF65-F5344CB8AC3E}">
        <p14:creationId xmlns:p14="http://schemas.microsoft.com/office/powerpoint/2010/main" val="16310441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Convention sur le patrimoine mondial</a:t>
            </a:r>
            <a:endParaRPr lang="fr-FR" dirty="0"/>
          </a:p>
        </p:txBody>
      </p:sp>
      <p:sp>
        <p:nvSpPr>
          <p:cNvPr id="3" name="Espace réservé du contenu 2"/>
          <p:cNvSpPr>
            <a:spLocks noGrp="1"/>
          </p:cNvSpPr>
          <p:nvPr>
            <p:ph idx="1"/>
          </p:nvPr>
        </p:nvSpPr>
        <p:spPr/>
        <p:txBody>
          <a:bodyPr>
            <a:normAutofit fontScale="47500" lnSpcReduction="20000"/>
          </a:bodyPr>
          <a:lstStyle/>
          <a:p>
            <a:r>
              <a:rPr lang="fr-FR" dirty="0" smtClean="0"/>
              <a:t>Deux préoccupations dans un texte unique</a:t>
            </a:r>
          </a:p>
          <a:p>
            <a:r>
              <a:rPr lang="fr-FR" b="1" dirty="0" smtClean="0"/>
              <a:t>La Convention se place à la confluence de deux courants de pensée, l’un centré sur les dangers menaçant les sites culturels et l’autre axé sur la préservation de la nature. </a:t>
            </a:r>
          </a:p>
          <a:p>
            <a:r>
              <a:rPr lang="fr-FR" dirty="0" smtClean="0"/>
              <a:t>Depuis la Convention de 1972, l’UNESCO a commencé à établir une liste des sites classés au patrimoine mondial.</a:t>
            </a:r>
          </a:p>
          <a:p>
            <a:r>
              <a:rPr lang="fr-FR" dirty="0" smtClean="0"/>
              <a:t>L’UNESCO fournit aux pays concernés une assistance financière, un appui technique à la gestion de ces sites et aussi un capital symbolique. </a:t>
            </a:r>
          </a:p>
          <a:p>
            <a:endParaRPr lang="fr-FR" dirty="0"/>
          </a:p>
          <a:p>
            <a:r>
              <a:rPr lang="fr-FR" b="1" dirty="0"/>
              <a:t>Les pays reconnaissent que les sites qui se trouvent sur leur territoire national et ont été inscrits sur la Liste du patrimoine mondial constituent sans préjudice de la souveraineté nationale et des droits de propriété un patrimoine mondial à la protection duquel il incombe la communauté internationale tout entière à participer. </a:t>
            </a:r>
          </a:p>
          <a:p>
            <a:pPr marL="36576" indent="0">
              <a:buNone/>
            </a:pPr>
            <a:endParaRPr lang="fr-FR" dirty="0" smtClean="0"/>
          </a:p>
          <a:p>
            <a:pPr marL="36576" indent="0">
              <a:buNone/>
            </a:pPr>
            <a:endParaRPr lang="fr-FR" dirty="0" smtClean="0"/>
          </a:p>
          <a:p>
            <a:r>
              <a:rPr lang="fr-FR" dirty="0" smtClean="0"/>
              <a:t>L’application de la Convention agit comme une forme d’incitation et de dissuasion. </a:t>
            </a:r>
          </a:p>
          <a:p>
            <a:r>
              <a:rPr lang="fr-FR" dirty="0" smtClean="0"/>
              <a:t>(Site des Delphes et gouvernement grec, pyramides de Guizèh, ou lac de Baïkal en 2006)</a:t>
            </a:r>
            <a:endParaRPr lang="fr-FR" dirty="0"/>
          </a:p>
        </p:txBody>
      </p:sp>
    </p:spTree>
    <p:extLst>
      <p:ext uri="{BB962C8B-B14F-4D97-AF65-F5344CB8AC3E}">
        <p14:creationId xmlns:p14="http://schemas.microsoft.com/office/powerpoint/2010/main" val="42728857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Convention sur le patrimoine mondial</a:t>
            </a:r>
            <a:endParaRPr lang="fr-FR" dirty="0"/>
          </a:p>
        </p:txBody>
      </p:sp>
      <p:sp>
        <p:nvSpPr>
          <p:cNvPr id="3" name="Espace réservé du contenu 2"/>
          <p:cNvSpPr>
            <a:spLocks noGrp="1"/>
          </p:cNvSpPr>
          <p:nvPr>
            <p:ph idx="1"/>
          </p:nvPr>
        </p:nvSpPr>
        <p:spPr>
          <a:xfrm>
            <a:off x="457200" y="1600201"/>
            <a:ext cx="7467600" cy="3111112"/>
          </a:xfrm>
        </p:spPr>
        <p:txBody>
          <a:bodyPr>
            <a:normAutofit fontScale="47500" lnSpcReduction="20000"/>
          </a:bodyPr>
          <a:lstStyle/>
          <a:p>
            <a:r>
              <a:rPr lang="fr-FR" dirty="0" smtClean="0"/>
              <a:t>Du fait du prestige de la liste du patrimoine mondial, l’inscription devient de plus en plus un enjeu géopolitique et économique et non plus un enjeu patrimonial. </a:t>
            </a:r>
          </a:p>
          <a:p>
            <a:r>
              <a:rPr lang="fr-FR" b="1" dirty="0" smtClean="0"/>
              <a:t>Tension permanente entre les aspirations universalistes du patrimoine mondial et les intérêts particuliers des Etats. </a:t>
            </a:r>
          </a:p>
          <a:p>
            <a:pPr marL="36576" indent="0">
              <a:buNone/>
            </a:pPr>
            <a:endParaRPr lang="fr-FR" b="1" dirty="0" smtClean="0"/>
          </a:p>
          <a:p>
            <a:r>
              <a:rPr lang="fr-CA" b="1" dirty="0"/>
              <a:t>L</a:t>
            </a:r>
            <a:r>
              <a:rPr lang="fr-CA" b="1" dirty="0" smtClean="0"/>
              <a:t>e </a:t>
            </a:r>
            <a:r>
              <a:rPr lang="fr-CA" b="1" dirty="0"/>
              <a:t>Comité de la Convention composé de 21 États parties détient la décision finale. </a:t>
            </a:r>
            <a:r>
              <a:rPr lang="fr-CA" dirty="0"/>
              <a:t> </a:t>
            </a:r>
            <a:endParaRPr lang="fr-CA" dirty="0" smtClean="0"/>
          </a:p>
          <a:p>
            <a:r>
              <a:rPr lang="fr-CA" dirty="0" smtClean="0"/>
              <a:t>Liste du Patrimoine mondial et Liste du Patrimoine en péril. </a:t>
            </a:r>
          </a:p>
          <a:p>
            <a:r>
              <a:rPr lang="fr-CA" b="1" dirty="0" smtClean="0"/>
              <a:t>ICOMOS, </a:t>
            </a:r>
            <a:r>
              <a:rPr lang="fr-CA" b="1" dirty="0"/>
              <a:t>Conseil international des monuments et des </a:t>
            </a:r>
            <a:r>
              <a:rPr lang="fr-CA" b="1" dirty="0" smtClean="0"/>
              <a:t>sites;</a:t>
            </a:r>
            <a:r>
              <a:rPr lang="fr-CA" b="1" dirty="0"/>
              <a:t> </a:t>
            </a:r>
            <a:r>
              <a:rPr lang="fr-CA" b="1" dirty="0" smtClean="0"/>
              <a:t>Union </a:t>
            </a:r>
            <a:r>
              <a:rPr lang="fr-CA" b="1" dirty="0"/>
              <a:t>internationale pour la conservation de la nature (UICN</a:t>
            </a:r>
            <a:r>
              <a:rPr lang="fr-CA" b="1" dirty="0" smtClean="0"/>
              <a:t>); </a:t>
            </a:r>
          </a:p>
          <a:p>
            <a:r>
              <a:rPr lang="fr-CA" b="1" dirty="0" smtClean="0"/>
              <a:t>Centre </a:t>
            </a:r>
            <a:r>
              <a:rPr lang="fr-CA" b="1" dirty="0"/>
              <a:t>international d’études pour la conservation et la restauration des biens </a:t>
            </a:r>
            <a:r>
              <a:rPr lang="fr-CA" b="1" dirty="0" smtClean="0"/>
              <a:t>culturels. </a:t>
            </a:r>
          </a:p>
          <a:p>
            <a:r>
              <a:rPr lang="fr-CA" b="1" dirty="0" smtClean="0"/>
              <a:t>Le Centre du patrimoine mondial</a:t>
            </a:r>
          </a:p>
          <a:p>
            <a:r>
              <a:rPr lang="fr-CA" b="1" dirty="0" smtClean="0"/>
              <a:t>L’organisation des villes du patrimoine mondial</a:t>
            </a:r>
            <a:r>
              <a:rPr lang="fr-FR" b="1" dirty="0" smtClean="0"/>
              <a:t> </a:t>
            </a:r>
          </a:p>
          <a:p>
            <a:r>
              <a:rPr lang="fr-FR" b="1" dirty="0" smtClean="0"/>
              <a:t>Fonds du patrimoine mondial</a:t>
            </a:r>
            <a:endParaRPr lang="fr-CA" b="1" dirty="0" smtClean="0"/>
          </a:p>
          <a:p>
            <a:endParaRPr lang="fr-FR" dirty="0"/>
          </a:p>
          <a:p>
            <a:endParaRPr lang="fr-FR" b="1" dirty="0" smtClean="0"/>
          </a:p>
          <a:p>
            <a:endParaRPr lang="fr-FR" b="1" dirty="0"/>
          </a:p>
        </p:txBody>
      </p:sp>
      <p:pic>
        <p:nvPicPr>
          <p:cNvPr id="4" name="Espace réservé du contenu 6" descr="Icomos-logo_cropped.jpg"/>
          <p:cNvPicPr>
            <a:picLocks noChangeAspect="1"/>
          </p:cNvPicPr>
          <p:nvPr/>
        </p:nvPicPr>
        <p:blipFill>
          <a:blip r:embed="rId2">
            <a:extLst>
              <a:ext uri="{28A0092B-C50C-407E-A947-70E740481C1C}">
                <a14:useLocalDpi xmlns:a14="http://schemas.microsoft.com/office/drawing/2010/main" val="0"/>
              </a:ext>
            </a:extLst>
          </a:blip>
          <a:srcRect t="-61956" b="-61956"/>
          <a:stretch>
            <a:fillRect/>
          </a:stretch>
        </p:blipFill>
        <p:spPr>
          <a:xfrm>
            <a:off x="316086" y="4266234"/>
            <a:ext cx="3450608" cy="2779025"/>
          </a:xfrm>
          <a:prstGeom prst="rect">
            <a:avLst/>
          </a:prstGeom>
        </p:spPr>
      </p:pic>
      <p:pic>
        <p:nvPicPr>
          <p:cNvPr id="5" name="Espace réservé du contenu 8" descr="IUCN_logo.gif"/>
          <p:cNvPicPr>
            <a:picLocks noChangeAspect="1"/>
          </p:cNvPicPr>
          <p:nvPr/>
        </p:nvPicPr>
        <p:blipFill>
          <a:blip r:embed="rId3">
            <a:extLst>
              <a:ext uri="{28A0092B-C50C-407E-A947-70E740481C1C}">
                <a14:useLocalDpi xmlns:a14="http://schemas.microsoft.com/office/drawing/2010/main" val="0"/>
              </a:ext>
            </a:extLst>
          </a:blip>
          <a:srcRect l="-28790" r="-28790"/>
          <a:stretch>
            <a:fillRect/>
          </a:stretch>
        </p:blipFill>
        <p:spPr>
          <a:xfrm>
            <a:off x="4071923" y="4997991"/>
            <a:ext cx="2571352" cy="1569624"/>
          </a:xfrm>
          <a:prstGeom prst="rect">
            <a:avLst/>
          </a:prstGeom>
        </p:spPr>
      </p:pic>
    </p:spTree>
    <p:extLst>
      <p:ext uri="{BB962C8B-B14F-4D97-AF65-F5344CB8AC3E}">
        <p14:creationId xmlns:p14="http://schemas.microsoft.com/office/powerpoint/2010/main" val="530345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Convention sur le patrimoine mondial</a:t>
            </a:r>
            <a:endParaRPr lang="fr-FR" dirty="0"/>
          </a:p>
        </p:txBody>
      </p:sp>
      <p:sp>
        <p:nvSpPr>
          <p:cNvPr id="3" name="Espace réservé du contenu 2"/>
          <p:cNvSpPr>
            <a:spLocks noGrp="1"/>
          </p:cNvSpPr>
          <p:nvPr>
            <p:ph idx="1"/>
          </p:nvPr>
        </p:nvSpPr>
        <p:spPr/>
        <p:txBody>
          <a:bodyPr>
            <a:normAutofit fontScale="62500" lnSpcReduction="20000"/>
          </a:bodyPr>
          <a:lstStyle/>
          <a:p>
            <a:r>
              <a:rPr lang="fr-FR" b="1" dirty="0" smtClean="0"/>
              <a:t>Importance disproportionnée accordée aux monuments au détriment des autres formes de patrimoine. </a:t>
            </a:r>
          </a:p>
          <a:p>
            <a:pPr marL="36576" indent="0">
              <a:buNone/>
            </a:pPr>
            <a:endParaRPr lang="fr-FR" b="1" dirty="0" smtClean="0"/>
          </a:p>
          <a:p>
            <a:r>
              <a:rPr lang="fr-CA" b="1" dirty="0"/>
              <a:t>Beaucoup d’États restent dépourvus d’administration spécialisée sur les questions de la conservation de l’environnement</a:t>
            </a:r>
            <a:r>
              <a:rPr lang="fr-CA" dirty="0"/>
              <a:t> et la majorité des commissions nationales de </a:t>
            </a:r>
            <a:r>
              <a:rPr lang="fr-CA" dirty="0" smtClean="0"/>
              <a:t>l’UNESCO </a:t>
            </a:r>
            <a:r>
              <a:rPr lang="fr-CA" b="1" dirty="0"/>
              <a:t>demeurent dirigés par des spécialistes de la culture ou de l’éducation.</a:t>
            </a:r>
            <a:r>
              <a:rPr lang="fr-FR" dirty="0"/>
              <a:t> </a:t>
            </a:r>
            <a:endParaRPr lang="fr-FR" dirty="0" smtClean="0"/>
          </a:p>
          <a:p>
            <a:r>
              <a:rPr lang="fr-CA" dirty="0"/>
              <a:t>L’inscription de biens naturels suppose qu’ils aient gardé leur </a:t>
            </a:r>
            <a:r>
              <a:rPr lang="fr-CA" dirty="0" smtClean="0"/>
              <a:t>intégrité.</a:t>
            </a:r>
          </a:p>
          <a:p>
            <a:pPr marL="36576" indent="0">
              <a:buNone/>
            </a:pPr>
            <a:endParaRPr lang="fr-CA" dirty="0" smtClean="0"/>
          </a:p>
          <a:p>
            <a:r>
              <a:rPr lang="fr-CA" dirty="0" smtClean="0"/>
              <a:t>En </a:t>
            </a:r>
            <a:r>
              <a:rPr lang="fr-CA" dirty="0"/>
              <a:t>2000, le comité du patrimoine mondial a demandé à l’ICOMOS et à l’UICN de procéder à l’analyse des sites inscrits sur la liste du patrimoine mondial et des listes indicatives afin d’aider les États parties à identifier les catégories sous-représentées. </a:t>
            </a:r>
            <a:endParaRPr lang="fr-CA" dirty="0" smtClean="0"/>
          </a:p>
          <a:p>
            <a:r>
              <a:rPr lang="fr-CA" dirty="0" smtClean="0"/>
              <a:t>Importantes lacunes</a:t>
            </a:r>
          </a:p>
          <a:p>
            <a:pPr marL="36576" indent="0">
              <a:buNone/>
            </a:pPr>
            <a:endParaRPr lang="fr-CA" dirty="0" smtClean="0"/>
          </a:p>
          <a:p>
            <a:pPr marL="36576" indent="0">
              <a:buNone/>
            </a:pPr>
            <a:endParaRPr lang="fr-FR" dirty="0"/>
          </a:p>
        </p:txBody>
      </p:sp>
    </p:spTree>
    <p:extLst>
      <p:ext uri="{BB962C8B-B14F-4D97-AF65-F5344CB8AC3E}">
        <p14:creationId xmlns:p14="http://schemas.microsoft.com/office/powerpoint/2010/main" val="5608080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P</a:t>
            </a:r>
            <a:r>
              <a:rPr lang="fr-FR" dirty="0" smtClean="0"/>
              <a:t>atrimoine mondial</a:t>
            </a:r>
            <a:endParaRPr lang="fr-FR" dirty="0"/>
          </a:p>
        </p:txBody>
      </p:sp>
      <p:sp>
        <p:nvSpPr>
          <p:cNvPr id="3" name="Espace réservé du contenu 2"/>
          <p:cNvSpPr>
            <a:spLocks noGrp="1"/>
          </p:cNvSpPr>
          <p:nvPr>
            <p:ph idx="1"/>
          </p:nvPr>
        </p:nvSpPr>
        <p:spPr/>
        <p:txBody>
          <a:bodyPr>
            <a:normAutofit fontScale="62500" lnSpcReduction="20000"/>
          </a:bodyPr>
          <a:lstStyle/>
          <a:p>
            <a:r>
              <a:rPr lang="fr-CA" b="1" dirty="0"/>
              <a:t>Asymétrie de représentation</a:t>
            </a:r>
            <a:endParaRPr lang="fr-FR" dirty="0"/>
          </a:p>
          <a:p>
            <a:r>
              <a:rPr lang="fr-CA" dirty="0"/>
              <a:t>La liste fait aujourd’hui la part belle aux pays d’Europe occidentale et d’Amérique du nord, qui bénéficient de budgets et de contingents de spécialistes beaucoup plus importants que les autres, ainsi qu’à ses États tout aussi intéressés et dynamiques tels que les pays de l’Asie de l’Est ou le Mexique</a:t>
            </a:r>
            <a:r>
              <a:rPr lang="fr-CA" dirty="0" smtClean="0"/>
              <a:t>.</a:t>
            </a:r>
          </a:p>
          <a:p>
            <a:r>
              <a:rPr lang="fr-CA" b="1" dirty="0"/>
              <a:t>Eurocentrisme, ou domination </a:t>
            </a:r>
            <a:r>
              <a:rPr lang="fr-CA" b="1" dirty="0" smtClean="0"/>
              <a:t>occidentale. </a:t>
            </a:r>
          </a:p>
          <a:p>
            <a:r>
              <a:rPr lang="fr-FR" dirty="0"/>
              <a:t>L’étude de l’ICOMOS montre que les causes des disparités de la Liste du patrimoine mondial entrent dans deux grandes catégories : </a:t>
            </a:r>
            <a:r>
              <a:rPr lang="fr-FR" dirty="0" smtClean="0"/>
              <a:t>structurelles</a:t>
            </a:r>
            <a:r>
              <a:rPr lang="fr-FR" dirty="0"/>
              <a:t> </a:t>
            </a:r>
            <a:r>
              <a:rPr lang="fr-FR" dirty="0" smtClean="0"/>
              <a:t>et qualitatives. </a:t>
            </a:r>
          </a:p>
          <a:p>
            <a:r>
              <a:rPr lang="fr-FR" dirty="0" smtClean="0"/>
              <a:t>1994 : Stratégie globale pour une liste du patrimoine mondial équilibrée, représentative et crédible. </a:t>
            </a:r>
          </a:p>
          <a:p>
            <a:pPr marL="36576" indent="0">
              <a:buNone/>
            </a:pPr>
            <a:endParaRPr lang="fr-CA" b="1" dirty="0" smtClean="0"/>
          </a:p>
          <a:p>
            <a:r>
              <a:rPr lang="fr-CA" dirty="0"/>
              <a:t>Sur les </a:t>
            </a:r>
            <a:r>
              <a:rPr lang="fr-CA" dirty="0" smtClean="0"/>
              <a:t>1052 </a:t>
            </a:r>
            <a:r>
              <a:rPr lang="fr-CA" dirty="0"/>
              <a:t>biens classés en </a:t>
            </a:r>
            <a:r>
              <a:rPr lang="fr-CA" dirty="0" smtClean="0"/>
              <a:t>2016 </a:t>
            </a:r>
            <a:r>
              <a:rPr lang="fr-CA" dirty="0"/>
              <a:t>au patrimoine mondial de l’UNESCO</a:t>
            </a:r>
            <a:r>
              <a:rPr lang="fr-FR" dirty="0"/>
              <a:t> </a:t>
            </a:r>
            <a:r>
              <a:rPr lang="fr-FR" dirty="0" smtClean="0"/>
              <a:t>: </a:t>
            </a:r>
            <a:r>
              <a:rPr lang="fr-CA" b="1" dirty="0" smtClean="0"/>
              <a:t>Italie </a:t>
            </a:r>
            <a:r>
              <a:rPr lang="fr-CA" b="1" dirty="0"/>
              <a:t>51, Chine </a:t>
            </a:r>
            <a:r>
              <a:rPr lang="fr-CA" b="1" dirty="0" smtClean="0"/>
              <a:t>50, </a:t>
            </a:r>
            <a:r>
              <a:rPr lang="fr-CA" b="1" dirty="0"/>
              <a:t>Espagne </a:t>
            </a:r>
            <a:r>
              <a:rPr lang="fr-CA" b="1" dirty="0" smtClean="0"/>
              <a:t>45, </a:t>
            </a:r>
            <a:r>
              <a:rPr lang="fr-CA" b="1" dirty="0"/>
              <a:t>France </a:t>
            </a:r>
            <a:r>
              <a:rPr lang="fr-CA" b="1" dirty="0" smtClean="0"/>
              <a:t>42, </a:t>
            </a:r>
            <a:r>
              <a:rPr lang="fr-CA" b="1" dirty="0"/>
              <a:t>Allemagne </a:t>
            </a:r>
            <a:r>
              <a:rPr lang="fr-CA" b="1" dirty="0" smtClean="0"/>
              <a:t>41, Inde 35, </a:t>
            </a:r>
            <a:r>
              <a:rPr lang="fr-CA" b="1" dirty="0"/>
              <a:t>Mexique </a:t>
            </a:r>
            <a:r>
              <a:rPr lang="fr-CA" b="1" dirty="0" smtClean="0"/>
              <a:t>34, </a:t>
            </a:r>
            <a:r>
              <a:rPr lang="fr-CA" b="1" dirty="0"/>
              <a:t>Royaume-Uni </a:t>
            </a:r>
            <a:r>
              <a:rPr lang="fr-CA" b="1" dirty="0" smtClean="0"/>
              <a:t>30. </a:t>
            </a:r>
            <a:endParaRPr lang="fr-FR" dirty="0"/>
          </a:p>
          <a:p>
            <a:endParaRPr lang="fr-FR" dirty="0"/>
          </a:p>
          <a:p>
            <a:endParaRPr lang="fr-FR" dirty="0"/>
          </a:p>
          <a:p>
            <a:endParaRPr lang="fr-FR" dirty="0"/>
          </a:p>
        </p:txBody>
      </p:sp>
    </p:spTree>
    <p:extLst>
      <p:ext uri="{BB962C8B-B14F-4D97-AF65-F5344CB8AC3E}">
        <p14:creationId xmlns:p14="http://schemas.microsoft.com/office/powerpoint/2010/main" val="100726731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Patrimoine mondial</a:t>
            </a:r>
            <a:endParaRPr lang="fr-FR" dirty="0"/>
          </a:p>
        </p:txBody>
      </p:sp>
      <p:sp>
        <p:nvSpPr>
          <p:cNvPr id="3" name="Espace réservé du contenu 2"/>
          <p:cNvSpPr>
            <a:spLocks noGrp="1"/>
          </p:cNvSpPr>
          <p:nvPr>
            <p:ph idx="1"/>
          </p:nvPr>
        </p:nvSpPr>
        <p:spPr>
          <a:xfrm>
            <a:off x="457200" y="1600200"/>
            <a:ext cx="7467600" cy="3045979"/>
          </a:xfrm>
        </p:spPr>
        <p:txBody>
          <a:bodyPr>
            <a:normAutofit fontScale="47500" lnSpcReduction="20000"/>
          </a:bodyPr>
          <a:lstStyle/>
          <a:p>
            <a:r>
              <a:rPr lang="fr-FR" sz="3400" dirty="0" smtClean="0"/>
              <a:t>Poids intergouvernemental</a:t>
            </a:r>
          </a:p>
          <a:p>
            <a:r>
              <a:rPr lang="fr-FR" sz="3400" dirty="0" smtClean="0"/>
              <a:t>Intérêts économiques, prestige et notoriété, affaire nationale. </a:t>
            </a:r>
          </a:p>
          <a:p>
            <a:r>
              <a:rPr lang="fr-CA" sz="3400" b="1" dirty="0"/>
              <a:t>Les intérêts nationaux, les alliances, les stratégies politiques priment parfois à l’expertise scientifique et aux avis consultatifs des ONG</a:t>
            </a:r>
            <a:r>
              <a:rPr lang="fr-CA" sz="3400" b="1" dirty="0" smtClean="0"/>
              <a:t>.</a:t>
            </a:r>
          </a:p>
          <a:p>
            <a:r>
              <a:rPr lang="fr-CA" sz="3400" dirty="0"/>
              <a:t>Une politisation qui peut nuire à la visibilité de la </a:t>
            </a:r>
            <a:r>
              <a:rPr lang="fr-CA" sz="3400" dirty="0" smtClean="0"/>
              <a:t>liste. </a:t>
            </a:r>
          </a:p>
          <a:p>
            <a:r>
              <a:rPr lang="fr-FR" sz="3400" dirty="0"/>
              <a:t>C</a:t>
            </a:r>
            <a:r>
              <a:rPr lang="fr-CA" sz="3400" dirty="0" err="1" smtClean="0"/>
              <a:t>omplexe</a:t>
            </a:r>
            <a:r>
              <a:rPr lang="fr-CA" sz="3400" dirty="0" smtClean="0"/>
              <a:t> </a:t>
            </a:r>
            <a:r>
              <a:rPr lang="fr-CA" sz="3400" dirty="0"/>
              <a:t>historique et archéologique de </a:t>
            </a:r>
            <a:r>
              <a:rPr lang="fr-CA" sz="3400" dirty="0" err="1" smtClean="0"/>
              <a:t>Bolgar</a:t>
            </a:r>
            <a:r>
              <a:rPr lang="fr-CA" sz="3400" dirty="0" smtClean="0"/>
              <a:t> ou </a:t>
            </a:r>
            <a:r>
              <a:rPr lang="fr-CA" sz="3400" dirty="0"/>
              <a:t>le paysage culturel de </a:t>
            </a:r>
            <a:r>
              <a:rPr lang="fr-CA" sz="3400" dirty="0" err="1"/>
              <a:t>Mapungubwe</a:t>
            </a:r>
            <a:r>
              <a:rPr lang="fr-CA" sz="3400" dirty="0"/>
              <a:t> en Afrique du </a:t>
            </a:r>
            <a:r>
              <a:rPr lang="fr-CA" sz="3400" dirty="0" smtClean="0"/>
              <a:t>Sud. </a:t>
            </a:r>
          </a:p>
          <a:p>
            <a:endParaRPr lang="fr-CA" sz="3400" dirty="0" smtClean="0"/>
          </a:p>
          <a:p>
            <a:r>
              <a:rPr lang="fr-CA" sz="3400" dirty="0" smtClean="0"/>
              <a:t>L’évaluation </a:t>
            </a:r>
            <a:r>
              <a:rPr lang="fr-CA" sz="3400" dirty="0"/>
              <a:t>indépendante a constaté qu’on observe une forte corrélation entre les pays représentés au comité du patrimoine mondial et la localisation des biens inscrits. </a:t>
            </a:r>
            <a:r>
              <a:rPr lang="fr-CA" sz="3400" b="1" dirty="0"/>
              <a:t>De 1977 à 2005, 314 inscriptions, soit 42 % avaient bénéficié à des pays membres du Comité pendant leur mandat. </a:t>
            </a:r>
            <a:endParaRPr lang="fr-FR" sz="3400" b="1" dirty="0"/>
          </a:p>
          <a:p>
            <a:endParaRPr lang="fr-CA" b="1" dirty="0" smtClean="0"/>
          </a:p>
          <a:p>
            <a:endParaRPr lang="fr-FR" dirty="0"/>
          </a:p>
          <a:p>
            <a:endParaRPr lang="fr-FR" dirty="0" smtClean="0"/>
          </a:p>
        </p:txBody>
      </p:sp>
      <p:pic>
        <p:nvPicPr>
          <p:cNvPr id="4" name="Espace réservé du contenu 10" descr="Complexe historique et archéologique de Bolgar.jpg"/>
          <p:cNvPicPr>
            <a:picLocks noChangeAspect="1"/>
          </p:cNvPicPr>
          <p:nvPr/>
        </p:nvPicPr>
        <p:blipFill>
          <a:blip r:embed="rId2">
            <a:extLst>
              <a:ext uri="{28A0092B-C50C-407E-A947-70E740481C1C}">
                <a14:useLocalDpi xmlns:a14="http://schemas.microsoft.com/office/drawing/2010/main" val="0"/>
              </a:ext>
            </a:extLst>
          </a:blip>
          <a:srcRect t="4544" b="4544"/>
          <a:stretch>
            <a:fillRect/>
          </a:stretch>
        </p:blipFill>
        <p:spPr>
          <a:xfrm>
            <a:off x="316085" y="4813447"/>
            <a:ext cx="3331203" cy="1938712"/>
          </a:xfrm>
          <a:prstGeom prst="rect">
            <a:avLst/>
          </a:prstGeom>
        </p:spPr>
      </p:pic>
      <p:pic>
        <p:nvPicPr>
          <p:cNvPr id="5" name="Espace réservé du contenu 12" descr="Mapungubwe_hill_limpopo.jpg"/>
          <p:cNvPicPr>
            <a:picLocks noChangeAspect="1"/>
          </p:cNvPicPr>
          <p:nvPr/>
        </p:nvPicPr>
        <p:blipFill>
          <a:blip r:embed="rId3">
            <a:extLst>
              <a:ext uri="{28A0092B-C50C-407E-A947-70E740481C1C}">
                <a14:useLocalDpi xmlns:a14="http://schemas.microsoft.com/office/drawing/2010/main" val="0"/>
              </a:ext>
            </a:extLst>
          </a:blip>
          <a:srcRect t="12068" b="12068"/>
          <a:stretch>
            <a:fillRect/>
          </a:stretch>
        </p:blipFill>
        <p:spPr>
          <a:xfrm>
            <a:off x="4223893" y="4813447"/>
            <a:ext cx="3592818" cy="1834590"/>
          </a:xfrm>
          <a:prstGeom prst="rect">
            <a:avLst/>
          </a:prstGeom>
        </p:spPr>
      </p:pic>
    </p:spTree>
    <p:extLst>
      <p:ext uri="{BB962C8B-B14F-4D97-AF65-F5344CB8AC3E}">
        <p14:creationId xmlns:p14="http://schemas.microsoft.com/office/powerpoint/2010/main" val="206372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Patrimoine mondial</a:t>
            </a:r>
            <a:endParaRPr lang="fr-FR" dirty="0"/>
          </a:p>
        </p:txBody>
      </p:sp>
      <p:sp>
        <p:nvSpPr>
          <p:cNvPr id="3" name="Espace réservé du contenu 2"/>
          <p:cNvSpPr>
            <a:spLocks noGrp="1"/>
          </p:cNvSpPr>
          <p:nvPr>
            <p:ph idx="1"/>
          </p:nvPr>
        </p:nvSpPr>
        <p:spPr>
          <a:xfrm>
            <a:off x="457200" y="1600201"/>
            <a:ext cx="7467600" cy="2883146"/>
          </a:xfrm>
        </p:spPr>
        <p:txBody>
          <a:bodyPr>
            <a:normAutofit fontScale="62500" lnSpcReduction="20000"/>
          </a:bodyPr>
          <a:lstStyle/>
          <a:p>
            <a:pPr marL="36576" indent="0">
              <a:buNone/>
            </a:pPr>
            <a:r>
              <a:rPr lang="fr-CA" b="1" dirty="0" smtClean="0"/>
              <a:t>Décisions contrastées</a:t>
            </a:r>
          </a:p>
          <a:p>
            <a:r>
              <a:rPr lang="fr-CA" dirty="0" smtClean="0"/>
              <a:t>En </a:t>
            </a:r>
            <a:r>
              <a:rPr lang="fr-CA" dirty="0"/>
              <a:t>2007, l’ICOMOS s’oppose de manière catégorique à l’inscription de Down House, la maison du Kent où Charles Darwin fit un certain nombre de découvertes capitales et a écrit sur l’origine d’espèces. </a:t>
            </a:r>
            <a:endParaRPr lang="fr-CA" dirty="0" smtClean="0"/>
          </a:p>
          <a:p>
            <a:r>
              <a:rPr lang="fr-CA" dirty="0"/>
              <a:t>En Allemagne, le château de la Wartburg, inscrit en 1999, fut reconnu comme un des monuments remarquables de la période féodale en Europe centrale.</a:t>
            </a:r>
            <a:r>
              <a:rPr lang="fr-FR" dirty="0"/>
              <a:t> </a:t>
            </a:r>
            <a:r>
              <a:rPr lang="fr-CA" dirty="0"/>
              <a:t>Le critère a été pris en compte, le lieu étant associé à un personnage célèbre et à une religion : c’est là, dans les parties du château aujourd’hui détruites, que Martin Luther, alors en exil, traduisit la Bible.</a:t>
            </a:r>
            <a:r>
              <a:rPr lang="fr-FR" dirty="0"/>
              <a:t> </a:t>
            </a:r>
          </a:p>
        </p:txBody>
      </p:sp>
      <p:pic>
        <p:nvPicPr>
          <p:cNvPr id="6" name="Espace réservé du contenu 16" descr="280px-Wartburg2004.JPG"/>
          <p:cNvPicPr>
            <a:picLocks noChangeAspect="1"/>
          </p:cNvPicPr>
          <p:nvPr/>
        </p:nvPicPr>
        <p:blipFill>
          <a:blip r:embed="rId2">
            <a:extLst>
              <a:ext uri="{28A0092B-C50C-407E-A947-70E740481C1C}">
                <a14:useLocalDpi xmlns:a14="http://schemas.microsoft.com/office/drawing/2010/main" val="0"/>
              </a:ext>
            </a:extLst>
          </a:blip>
          <a:srcRect t="8810" b="8810"/>
          <a:stretch>
            <a:fillRect/>
          </a:stretch>
        </p:blipFill>
        <p:spPr>
          <a:xfrm>
            <a:off x="457200" y="4704891"/>
            <a:ext cx="3331203" cy="2036411"/>
          </a:xfrm>
          <a:prstGeom prst="rect">
            <a:avLst/>
          </a:prstGeom>
        </p:spPr>
      </p:pic>
      <p:pic>
        <p:nvPicPr>
          <p:cNvPr id="7" name="Espace réservé du contenu 18" descr="down-house_1294269c.jpg"/>
          <p:cNvPicPr>
            <a:picLocks noChangeAspect="1"/>
          </p:cNvPicPr>
          <p:nvPr/>
        </p:nvPicPr>
        <p:blipFill>
          <a:blip r:embed="rId3">
            <a:extLst>
              <a:ext uri="{28A0092B-C50C-407E-A947-70E740481C1C}">
                <a14:useLocalDpi xmlns:a14="http://schemas.microsoft.com/office/drawing/2010/main" val="0"/>
              </a:ext>
            </a:extLst>
          </a:blip>
          <a:srcRect t="1598" b="1598"/>
          <a:stretch>
            <a:fillRect/>
          </a:stretch>
        </p:blipFill>
        <p:spPr>
          <a:xfrm>
            <a:off x="4549544" y="4832442"/>
            <a:ext cx="3375256" cy="1908860"/>
          </a:xfrm>
          <a:prstGeom prst="rect">
            <a:avLst/>
          </a:prstGeom>
        </p:spPr>
      </p:pic>
    </p:spTree>
    <p:extLst>
      <p:ext uri="{BB962C8B-B14F-4D97-AF65-F5344CB8AC3E}">
        <p14:creationId xmlns:p14="http://schemas.microsoft.com/office/powerpoint/2010/main" val="377419707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Convention sur le patrimoine mondial</a:t>
            </a:r>
            <a:endParaRPr lang="fr-FR" dirty="0"/>
          </a:p>
        </p:txBody>
      </p:sp>
      <p:sp>
        <p:nvSpPr>
          <p:cNvPr id="3" name="Espace réservé du contenu 2"/>
          <p:cNvSpPr>
            <a:spLocks noGrp="1"/>
          </p:cNvSpPr>
          <p:nvPr>
            <p:ph idx="1"/>
          </p:nvPr>
        </p:nvSpPr>
        <p:spPr>
          <a:xfrm>
            <a:off x="457200" y="1600200"/>
            <a:ext cx="7467600" cy="3458491"/>
          </a:xfrm>
        </p:spPr>
        <p:txBody>
          <a:bodyPr>
            <a:normAutofit fontScale="40000" lnSpcReduction="20000"/>
          </a:bodyPr>
          <a:lstStyle/>
          <a:p>
            <a:r>
              <a:rPr lang="fr-FR" b="1" dirty="0" smtClean="0"/>
              <a:t>La conservation : le grand enjeu</a:t>
            </a:r>
          </a:p>
          <a:p>
            <a:r>
              <a:rPr lang="fr-CA" dirty="0"/>
              <a:t>La vraie question n’est pas le nombre de sites, mais </a:t>
            </a:r>
            <a:r>
              <a:rPr lang="fr-CA" b="1" dirty="0"/>
              <a:t>plutôt la capacité d’assurer la conservation efficace de ceux qui sont inscrits.</a:t>
            </a:r>
            <a:r>
              <a:rPr lang="fr-CA" dirty="0"/>
              <a:t> </a:t>
            </a:r>
            <a:endParaRPr lang="fr-CA" dirty="0" smtClean="0"/>
          </a:p>
          <a:p>
            <a:pPr marL="36576" indent="0">
              <a:buNone/>
            </a:pPr>
            <a:endParaRPr lang="fr-CA" dirty="0" smtClean="0"/>
          </a:p>
          <a:p>
            <a:r>
              <a:rPr lang="fr-CA" b="1" dirty="0"/>
              <a:t>La conservation du patrimoine mondial, qui est pourtant la raison d’être initiale de la convention, tend à devenir secondaire par rapport à la stratégie d’inscription qui répond parfois plus à des enjeux de fierté nationale et de développement de l’industrie du tourisme qu’à des enjeux de préservation du patrimoine.</a:t>
            </a:r>
            <a:r>
              <a:rPr lang="fr-CA" dirty="0"/>
              <a:t> </a:t>
            </a:r>
            <a:endParaRPr lang="fr-CA" dirty="0" smtClean="0"/>
          </a:p>
          <a:p>
            <a:pPr marL="36576" indent="0">
              <a:buNone/>
            </a:pPr>
            <a:endParaRPr lang="fr-CA" dirty="0" smtClean="0"/>
          </a:p>
          <a:p>
            <a:r>
              <a:rPr lang="fr-CA" b="1" dirty="0"/>
              <a:t>S</a:t>
            </a:r>
            <a:r>
              <a:rPr lang="fr-CA" b="1" dirty="0" smtClean="0"/>
              <a:t>i </a:t>
            </a:r>
            <a:r>
              <a:rPr lang="fr-CA" b="1" dirty="0"/>
              <a:t>le Comité du patrimoine mondial est habilité à inscrire de sa propre autorité un site sur la Liste du patrimoine mondial en péril il ne peut cependant engager aucune action de préservation sans l’accord de l’État sur le territoire duquel se trouve le bien. Ce qui peut s’avérer difficile notamment dans des situations de conflit ou quand les intérêts de groupes puissants sont en jeu. </a:t>
            </a:r>
            <a:endParaRPr lang="fr-CA" b="1" dirty="0" smtClean="0"/>
          </a:p>
          <a:p>
            <a:endParaRPr lang="fr-CA" b="1" dirty="0" smtClean="0"/>
          </a:p>
          <a:p>
            <a:endParaRPr lang="fr-CA" b="1" dirty="0"/>
          </a:p>
          <a:p>
            <a:r>
              <a:rPr lang="fr-FR" dirty="0" smtClean="0"/>
              <a:t>Sites </a:t>
            </a:r>
            <a:r>
              <a:rPr lang="fr-FR" dirty="0"/>
              <a:t>retirés de la liste du patrimoine mondial</a:t>
            </a:r>
          </a:p>
          <a:p>
            <a:r>
              <a:rPr lang="fr-CA" dirty="0"/>
              <a:t>Le sanctuaire de l’oryx arabe (Oman) inscrite en 1994 et retirée en 2007. </a:t>
            </a:r>
            <a:r>
              <a:rPr lang="fr-FR" dirty="0"/>
              <a:t> </a:t>
            </a:r>
          </a:p>
          <a:p>
            <a:r>
              <a:rPr lang="fr-CA" dirty="0"/>
              <a:t>La vallée de l’Elbe inscrite en 2004 et retirée en 2009.  </a:t>
            </a:r>
          </a:p>
          <a:p>
            <a:endParaRPr lang="fr-FR" dirty="0"/>
          </a:p>
          <a:p>
            <a:endParaRPr lang="fr-CA" dirty="0" smtClean="0"/>
          </a:p>
          <a:p>
            <a:endParaRPr lang="fr-FR" dirty="0"/>
          </a:p>
          <a:p>
            <a:endParaRPr lang="fr-FR" dirty="0"/>
          </a:p>
        </p:txBody>
      </p:sp>
      <p:pic>
        <p:nvPicPr>
          <p:cNvPr id="4" name="Espace réservé du contenu 3" descr="news_1339-890-520-20150826103045.jpg"/>
          <p:cNvPicPr>
            <a:picLocks noChangeAspect="1"/>
          </p:cNvPicPr>
          <p:nvPr/>
        </p:nvPicPr>
        <p:blipFill>
          <a:blip r:embed="rId2">
            <a:extLst>
              <a:ext uri="{28A0092B-C50C-407E-A947-70E740481C1C}">
                <a14:useLocalDpi xmlns:a14="http://schemas.microsoft.com/office/drawing/2010/main" val="0"/>
              </a:ext>
            </a:extLst>
          </a:blip>
          <a:srcRect l="1799" r="1799"/>
          <a:stretch>
            <a:fillRect/>
          </a:stretch>
        </p:blipFill>
        <p:spPr>
          <a:xfrm>
            <a:off x="0" y="5058691"/>
            <a:ext cx="2159000" cy="1799308"/>
          </a:xfrm>
          <a:prstGeom prst="rect">
            <a:avLst/>
          </a:prstGeom>
        </p:spPr>
      </p:pic>
      <p:pic>
        <p:nvPicPr>
          <p:cNvPr id="5" name="Espace réservé du contenu 5" descr="mali-tombouctou-libre-france-grande-mosquee.jpg"/>
          <p:cNvPicPr>
            <a:picLocks noChangeAspect="1"/>
          </p:cNvPicPr>
          <p:nvPr/>
        </p:nvPicPr>
        <p:blipFill>
          <a:blip r:embed="rId3">
            <a:extLst>
              <a:ext uri="{28A0092B-C50C-407E-A947-70E740481C1C}">
                <a14:useLocalDpi xmlns:a14="http://schemas.microsoft.com/office/drawing/2010/main" val="0"/>
              </a:ext>
            </a:extLst>
          </a:blip>
          <a:srcRect t="4473" b="4473"/>
          <a:stretch>
            <a:fillRect/>
          </a:stretch>
        </p:blipFill>
        <p:spPr>
          <a:xfrm>
            <a:off x="2159001" y="5058691"/>
            <a:ext cx="1995714" cy="1799308"/>
          </a:xfrm>
          <a:prstGeom prst="rect">
            <a:avLst/>
          </a:prstGeom>
        </p:spPr>
      </p:pic>
      <p:pic>
        <p:nvPicPr>
          <p:cNvPr id="6" name="Espace réservé du contenu 7" descr="galapagos-2.jpg"/>
          <p:cNvPicPr>
            <a:picLocks noChangeAspect="1"/>
          </p:cNvPicPr>
          <p:nvPr/>
        </p:nvPicPr>
        <p:blipFill>
          <a:blip r:embed="rId4">
            <a:extLst>
              <a:ext uri="{28A0092B-C50C-407E-A947-70E740481C1C}">
                <a14:useLocalDpi xmlns:a14="http://schemas.microsoft.com/office/drawing/2010/main" val="0"/>
              </a:ext>
            </a:extLst>
          </a:blip>
          <a:srcRect t="9595" b="9595"/>
          <a:stretch>
            <a:fillRect/>
          </a:stretch>
        </p:blipFill>
        <p:spPr>
          <a:xfrm>
            <a:off x="4345411" y="4898571"/>
            <a:ext cx="2059017" cy="1959429"/>
          </a:xfrm>
          <a:prstGeom prst="rect">
            <a:avLst/>
          </a:prstGeom>
        </p:spPr>
      </p:pic>
      <p:pic>
        <p:nvPicPr>
          <p:cNvPr id="7" name="Image 6" descr="Plongee_sur_la_Grande_barriere_de_Corail_en_Australie_plonger_tropicale_Triblo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2429" y="1"/>
            <a:ext cx="2231570" cy="1778000"/>
          </a:xfrm>
          <a:prstGeom prst="rect">
            <a:avLst/>
          </a:prstGeom>
        </p:spPr>
      </p:pic>
      <p:pic>
        <p:nvPicPr>
          <p:cNvPr id="8" name="Image 7" descr="5042865_6_d160_la-ceremonie-de-cloture-de-la-conference_5d8e1ad8cab1ff828316f8ccd6b4a49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1430" y="4535714"/>
            <a:ext cx="2612570" cy="2322285"/>
          </a:xfrm>
          <a:prstGeom prst="rect">
            <a:avLst/>
          </a:prstGeom>
        </p:spPr>
      </p:pic>
    </p:spTree>
    <p:extLst>
      <p:ext uri="{BB962C8B-B14F-4D97-AF65-F5344CB8AC3E}">
        <p14:creationId xmlns:p14="http://schemas.microsoft.com/office/powerpoint/2010/main" val="1207384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Patrimoine immatériel</a:t>
            </a:r>
            <a:endParaRPr lang="fr-FR" dirty="0"/>
          </a:p>
        </p:txBody>
      </p:sp>
      <p:sp>
        <p:nvSpPr>
          <p:cNvPr id="9" name="Espace réservé du contenu 8"/>
          <p:cNvSpPr>
            <a:spLocks noGrp="1"/>
          </p:cNvSpPr>
          <p:nvPr>
            <p:ph idx="1"/>
          </p:nvPr>
        </p:nvSpPr>
        <p:spPr>
          <a:xfrm>
            <a:off x="457200" y="1600200"/>
            <a:ext cx="7467600" cy="2773017"/>
          </a:xfrm>
        </p:spPr>
        <p:txBody>
          <a:bodyPr>
            <a:normAutofit fontScale="40000" lnSpcReduction="20000"/>
          </a:bodyPr>
          <a:lstStyle/>
          <a:p>
            <a:r>
              <a:rPr lang="fr-CA" dirty="0"/>
              <a:t>L’inscription au patrimoine mondial laisse de côté les idées, les pratiques et les </a:t>
            </a:r>
            <a:r>
              <a:rPr lang="fr-CA" dirty="0" smtClean="0"/>
              <a:t>traditions orales. </a:t>
            </a:r>
          </a:p>
          <a:p>
            <a:r>
              <a:rPr lang="fr-CA" b="1" dirty="0"/>
              <a:t>L</a:t>
            </a:r>
            <a:r>
              <a:rPr lang="fr-CA" b="1" dirty="0" smtClean="0"/>
              <a:t>e </a:t>
            </a:r>
            <a:r>
              <a:rPr lang="fr-CA" b="1" dirty="0"/>
              <a:t>patrimoine mondial ne peut pas se limiter aux seules traces tangibles des cultures. </a:t>
            </a:r>
            <a:endParaRPr lang="fr-CA" b="1" dirty="0" smtClean="0"/>
          </a:p>
          <a:p>
            <a:r>
              <a:rPr lang="fr-CA" dirty="0"/>
              <a:t>P</a:t>
            </a:r>
            <a:r>
              <a:rPr lang="fr-CA" dirty="0" smtClean="0"/>
              <a:t>atrimoine </a:t>
            </a:r>
            <a:r>
              <a:rPr lang="fr-CA" dirty="0"/>
              <a:t>immatériel conçu comme « des pratiques, représentations, expressions, connaissances et savoir-faire transmis de génération en génération et qui procurent aux communautés et aux groupes un sentiment d’identité et de continuité ». </a:t>
            </a:r>
            <a:endParaRPr lang="fr-CA" dirty="0" smtClean="0"/>
          </a:p>
          <a:p>
            <a:r>
              <a:rPr lang="fr-CA" dirty="0" smtClean="0"/>
              <a:t>Convention sur le patrimoine immatériel adoptée en 2003. </a:t>
            </a:r>
          </a:p>
          <a:p>
            <a:pPr marL="36576" indent="0">
              <a:buNone/>
            </a:pPr>
            <a:endParaRPr lang="fr-CA" dirty="0" smtClean="0"/>
          </a:p>
          <a:p>
            <a:r>
              <a:rPr lang="fr-CA" dirty="0"/>
              <a:t>Amadou </a:t>
            </a:r>
            <a:r>
              <a:rPr lang="fr-CA" dirty="0" err="1"/>
              <a:t>Hampaté</a:t>
            </a:r>
            <a:r>
              <a:rPr lang="fr-CA" dirty="0"/>
              <a:t> </a:t>
            </a:r>
            <a:r>
              <a:rPr lang="fr-CA" dirty="0" smtClean="0"/>
              <a:t>Ba</a:t>
            </a:r>
            <a:r>
              <a:rPr lang="fr-FR" dirty="0" smtClean="0"/>
              <a:t>, écrivain et ethnologie malien, défenseur de la tradition orale.</a:t>
            </a:r>
          </a:p>
          <a:p>
            <a:r>
              <a:rPr lang="fr-FR" dirty="0" smtClean="0"/>
              <a:t>Au Japon, l</a:t>
            </a:r>
            <a:r>
              <a:rPr lang="fr-CA" dirty="0" smtClean="0"/>
              <a:t>a </a:t>
            </a:r>
            <a:r>
              <a:rPr lang="fr-CA" dirty="0"/>
              <a:t>notion de patrimoine immatériel est juridiquement reconnue depuis </a:t>
            </a:r>
            <a:r>
              <a:rPr lang="fr-CA" dirty="0" smtClean="0"/>
              <a:t>1950.</a:t>
            </a:r>
          </a:p>
          <a:p>
            <a:r>
              <a:rPr lang="fr-CA" dirty="0" smtClean="0"/>
              <a:t>1989</a:t>
            </a:r>
            <a:r>
              <a:rPr lang="fr-CA" dirty="0"/>
              <a:t> : recommandation pour la sauvegarde de la culture traditionnelle et du folklore</a:t>
            </a:r>
            <a:r>
              <a:rPr lang="fr-CA" dirty="0" smtClean="0"/>
              <a:t>.</a:t>
            </a:r>
          </a:p>
          <a:p>
            <a:r>
              <a:rPr lang="fr-CA" dirty="0" smtClean="0"/>
              <a:t>1993 : sous l’impulsion de la Corée du Sud, la mise en place du système des Trésors humains vivants</a:t>
            </a:r>
          </a:p>
          <a:p>
            <a:r>
              <a:rPr lang="fr-CA" dirty="0" smtClean="0"/>
              <a:t>1993 : Fonds</a:t>
            </a:r>
            <a:r>
              <a:rPr lang="fr-CA" dirty="0"/>
              <a:t>-en-dépôt japonais pour la préservation et la promotion du patrimoine culturel immatériel dans le cadre d’un accord avec </a:t>
            </a:r>
            <a:r>
              <a:rPr lang="fr-CA" dirty="0" smtClean="0"/>
              <a:t>l’UNESCO</a:t>
            </a:r>
            <a:r>
              <a:rPr lang="fr-FR" dirty="0" smtClean="0"/>
              <a:t>. </a:t>
            </a:r>
          </a:p>
          <a:p>
            <a:r>
              <a:rPr lang="fr-CA" dirty="0" smtClean="0"/>
              <a:t>1997: </a:t>
            </a:r>
            <a:r>
              <a:rPr lang="fr-CA" dirty="0"/>
              <a:t>établissement du Programme Chefs d’œuvre du patrimoine oral et immatériel.  </a:t>
            </a:r>
            <a:endParaRPr lang="fr-FR" dirty="0"/>
          </a:p>
          <a:p>
            <a:endParaRPr lang="fr-FR" dirty="0"/>
          </a:p>
          <a:p>
            <a:endParaRPr lang="fr-FR" dirty="0" smtClean="0"/>
          </a:p>
          <a:p>
            <a:endParaRPr lang="fr-CA" dirty="0" smtClean="0"/>
          </a:p>
          <a:p>
            <a:endParaRPr lang="fr-FR" dirty="0"/>
          </a:p>
          <a:p>
            <a:endParaRPr lang="fr-FR" dirty="0"/>
          </a:p>
        </p:txBody>
      </p:sp>
      <p:pic>
        <p:nvPicPr>
          <p:cNvPr id="10" name="Espace réservé du contenu 3" descr="ah-ba.jpg"/>
          <p:cNvPicPr>
            <a:picLocks noChangeAspect="1"/>
          </p:cNvPicPr>
          <p:nvPr/>
        </p:nvPicPr>
        <p:blipFill>
          <a:blip r:embed="rId2">
            <a:extLst>
              <a:ext uri="{28A0092B-C50C-407E-A947-70E740481C1C}">
                <a14:useLocalDpi xmlns:a14="http://schemas.microsoft.com/office/drawing/2010/main" val="0"/>
              </a:ext>
            </a:extLst>
          </a:blip>
          <a:srcRect l="-80259" r="-80259"/>
          <a:stretch>
            <a:fillRect/>
          </a:stretch>
        </p:blipFill>
        <p:spPr>
          <a:xfrm>
            <a:off x="-537881" y="4506776"/>
            <a:ext cx="3879395" cy="2351224"/>
          </a:xfrm>
          <a:prstGeom prst="rect">
            <a:avLst/>
          </a:prstGeom>
        </p:spPr>
      </p:pic>
      <p:pic>
        <p:nvPicPr>
          <p:cNvPr id="11" name="Espace réservé du contenu 5" descr="00096-MED.jpg"/>
          <p:cNvPicPr>
            <a:picLocks noChangeAspect="1"/>
          </p:cNvPicPr>
          <p:nvPr/>
        </p:nvPicPr>
        <p:blipFill>
          <a:blip r:embed="rId3">
            <a:extLst>
              <a:ext uri="{28A0092B-C50C-407E-A947-70E740481C1C}">
                <a14:useLocalDpi xmlns:a14="http://schemas.microsoft.com/office/drawing/2010/main" val="0"/>
              </a:ext>
            </a:extLst>
          </a:blip>
          <a:srcRect l="-59334" r="-59334"/>
          <a:stretch>
            <a:fillRect/>
          </a:stretch>
        </p:blipFill>
        <p:spPr>
          <a:xfrm>
            <a:off x="1660940" y="4669915"/>
            <a:ext cx="4203148" cy="2188085"/>
          </a:xfrm>
          <a:prstGeom prst="rect">
            <a:avLst/>
          </a:prstGeom>
        </p:spPr>
      </p:pic>
      <p:pic>
        <p:nvPicPr>
          <p:cNvPr id="12" name="Espace réservé du contenu 7" descr="00178-MED.jpg"/>
          <p:cNvPicPr>
            <a:picLocks noChangeAspect="1"/>
          </p:cNvPicPr>
          <p:nvPr/>
        </p:nvPicPr>
        <p:blipFill>
          <a:blip r:embed="rId4">
            <a:extLst>
              <a:ext uri="{28A0092B-C50C-407E-A947-70E740481C1C}">
                <a14:useLocalDpi xmlns:a14="http://schemas.microsoft.com/office/drawing/2010/main" val="0"/>
              </a:ext>
            </a:extLst>
          </a:blip>
          <a:srcRect t="11707" b="11707"/>
          <a:stretch>
            <a:fillRect/>
          </a:stretch>
        </p:blipFill>
        <p:spPr>
          <a:xfrm>
            <a:off x="5466522" y="4669915"/>
            <a:ext cx="2628348" cy="1997266"/>
          </a:xfrm>
          <a:prstGeom prst="rect">
            <a:avLst/>
          </a:prstGeom>
        </p:spPr>
      </p:pic>
    </p:spTree>
    <p:extLst>
      <p:ext uri="{BB962C8B-B14F-4D97-AF65-F5344CB8AC3E}">
        <p14:creationId xmlns:p14="http://schemas.microsoft.com/office/powerpoint/2010/main" val="10321025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Patrimoine immatériel</a:t>
            </a:r>
            <a:endParaRPr lang="fr-FR" dirty="0"/>
          </a:p>
        </p:txBody>
      </p:sp>
      <p:sp>
        <p:nvSpPr>
          <p:cNvPr id="9" name="Espace réservé du contenu 8"/>
          <p:cNvSpPr>
            <a:spLocks noGrp="1"/>
          </p:cNvSpPr>
          <p:nvPr>
            <p:ph idx="1"/>
          </p:nvPr>
        </p:nvSpPr>
        <p:spPr>
          <a:xfrm>
            <a:off x="457200" y="1600201"/>
            <a:ext cx="7467600" cy="3491056"/>
          </a:xfrm>
        </p:spPr>
        <p:txBody>
          <a:bodyPr>
            <a:normAutofit fontScale="25000" lnSpcReduction="20000"/>
          </a:bodyPr>
          <a:lstStyle/>
          <a:p>
            <a:r>
              <a:rPr lang="fr-CA" sz="4400" b="1" dirty="0"/>
              <a:t>La Convention sur le patrimoine immatériel doit être vu comme une initiative </a:t>
            </a:r>
            <a:r>
              <a:rPr lang="fr-CA" sz="4400" b="1" dirty="0" err="1"/>
              <a:t>bottom</a:t>
            </a:r>
            <a:r>
              <a:rPr lang="fr-CA" sz="4400" b="1" dirty="0"/>
              <a:t>-up, dans la mesure où en 2000 environ 60 États à travers le monde mènent des politiques culturelles dans le domaine du patrimoine culturel immatériel. </a:t>
            </a:r>
            <a:endParaRPr lang="fr-CA" sz="4400" b="1" dirty="0" smtClean="0"/>
          </a:p>
          <a:p>
            <a:pPr marL="36576" indent="0">
              <a:buNone/>
            </a:pPr>
            <a:endParaRPr lang="fr-CA" sz="4400" dirty="0"/>
          </a:p>
          <a:p>
            <a:r>
              <a:rPr lang="fr-CA" sz="4400" b="1" dirty="0" smtClean="0"/>
              <a:t>Au total 430 éléments inscrits sur la liste: Chine 39, Japon 21, Corée du Sud 19, Turquie 15, Mongolie 13, Turquie 12, Inde 13, Iran 12, Vietnam 11, Pérou 10, Colombie 9, Mexique 9. </a:t>
            </a:r>
          </a:p>
          <a:p>
            <a:r>
              <a:rPr lang="fr-CA" sz="4400" dirty="0" smtClean="0"/>
              <a:t>Espagne 15, France 14, Croatie 14, Italie 6. </a:t>
            </a:r>
          </a:p>
          <a:p>
            <a:pPr marL="36576" indent="0">
              <a:buNone/>
            </a:pPr>
            <a:endParaRPr lang="fr-CA" sz="4400" dirty="0" smtClean="0"/>
          </a:p>
          <a:p>
            <a:r>
              <a:rPr lang="fr-CA" sz="4400" dirty="0"/>
              <a:t>« [l]a liste du patrimoine mondial matériel présente aujourd’hui un déséquilibre en faveur du </a:t>
            </a:r>
            <a:r>
              <a:rPr lang="fr-CA" sz="4400" i="1" dirty="0"/>
              <a:t>Nord</a:t>
            </a:r>
            <a:r>
              <a:rPr lang="fr-CA" sz="4400" dirty="0"/>
              <a:t> plus largement représenté. On a négligé le patrimoine immatériel et écarté de ce fait un grand nombre d’éléments culturels appartenant souvent à des cultures du </a:t>
            </a:r>
            <a:r>
              <a:rPr lang="fr-CA" sz="4400" i="1" dirty="0"/>
              <a:t>Sud</a:t>
            </a:r>
            <a:r>
              <a:rPr lang="fr-CA" sz="4400" dirty="0"/>
              <a:t> </a:t>
            </a:r>
            <a:r>
              <a:rPr lang="fr-CA" sz="4400" dirty="0" smtClean="0"/>
              <a:t>» </a:t>
            </a:r>
            <a:r>
              <a:rPr lang="fr-CA" sz="4400" b="1" dirty="0" err="1"/>
              <a:t>Kōichirō</a:t>
            </a:r>
            <a:r>
              <a:rPr lang="fr-CA" sz="4400" b="1" dirty="0"/>
              <a:t> </a:t>
            </a:r>
            <a:r>
              <a:rPr lang="fr-CA" sz="4400" b="1" dirty="0" err="1" smtClean="0"/>
              <a:t>Matsuura</a:t>
            </a:r>
            <a:r>
              <a:rPr lang="fr-FR" sz="4400" dirty="0" smtClean="0"/>
              <a:t>, directeur général de l’UNESCO, 1999-2009. </a:t>
            </a:r>
          </a:p>
          <a:p>
            <a:pPr marL="36576" indent="0">
              <a:buNone/>
            </a:pPr>
            <a:endParaRPr lang="fr-FR" sz="4400" dirty="0" smtClean="0"/>
          </a:p>
          <a:p>
            <a:r>
              <a:rPr lang="fr-CA" sz="4400" b="1" dirty="0"/>
              <a:t>R</a:t>
            </a:r>
            <a:r>
              <a:rPr lang="fr-CA" sz="4400" b="1" dirty="0" smtClean="0"/>
              <a:t>ééquilibrer </a:t>
            </a:r>
            <a:r>
              <a:rPr lang="fr-CA" sz="4400" b="1" dirty="0"/>
              <a:t>la carte mondiale du patrimoine, jusqu’ici dépendante de la Convention de 1972 et donc gouvernée par une conception occidentale et monumentale du patrimoine. </a:t>
            </a:r>
            <a:endParaRPr lang="fr-CA" sz="4400" b="1" dirty="0" smtClean="0"/>
          </a:p>
          <a:p>
            <a:pPr marL="36576" indent="0">
              <a:buNone/>
            </a:pPr>
            <a:endParaRPr lang="fr-CA" sz="4400" b="1" dirty="0" smtClean="0"/>
          </a:p>
          <a:p>
            <a:r>
              <a:rPr lang="fr-FR" sz="4400" dirty="0" smtClean="0"/>
              <a:t>Les Etats-Unis, le Royaume-Uni, l’Australie, la Nouvelle-Zélande et le Canada n’ont pas encore ratifié la Convention de 2003. La Suède, la Norvège, l’Allemagne et les Pays-Bas ont ratifié la Convention mais ils n’ont pas encore inscrit des éléments sur la liste.   </a:t>
            </a:r>
          </a:p>
          <a:p>
            <a:pPr marL="36576" indent="0" algn="just">
              <a:buNone/>
            </a:pPr>
            <a:endParaRPr lang="fr-FR" dirty="0"/>
          </a:p>
          <a:p>
            <a:pPr algn="just"/>
            <a:endParaRPr lang="fr-FR" dirty="0"/>
          </a:p>
          <a:p>
            <a:endParaRPr lang="fr-FR" dirty="0"/>
          </a:p>
        </p:txBody>
      </p:sp>
      <p:pic>
        <p:nvPicPr>
          <p:cNvPr id="10" name="Espace réservé du contenu 3" descr="Beijing_opera06.jpg"/>
          <p:cNvPicPr>
            <a:picLocks noChangeAspect="1"/>
          </p:cNvPicPr>
          <p:nvPr/>
        </p:nvPicPr>
        <p:blipFill>
          <a:blip r:embed="rId2">
            <a:extLst>
              <a:ext uri="{28A0092B-C50C-407E-A947-70E740481C1C}">
                <a14:useLocalDpi xmlns:a14="http://schemas.microsoft.com/office/drawing/2010/main" val="0"/>
              </a:ext>
            </a:extLst>
          </a:blip>
          <a:srcRect t="27272" b="27272"/>
          <a:stretch>
            <a:fillRect/>
          </a:stretch>
        </p:blipFill>
        <p:spPr>
          <a:xfrm>
            <a:off x="131550" y="5319224"/>
            <a:ext cx="2614771" cy="1538776"/>
          </a:xfrm>
          <a:prstGeom prst="rect">
            <a:avLst/>
          </a:prstGeom>
        </p:spPr>
      </p:pic>
      <p:pic>
        <p:nvPicPr>
          <p:cNvPr id="11" name="Espace réservé du contenu 5" descr="1024px-春日神社ー篠山ー翁奉納P1011774.jpg"/>
          <p:cNvPicPr>
            <a:picLocks noChangeAspect="1"/>
          </p:cNvPicPr>
          <p:nvPr/>
        </p:nvPicPr>
        <p:blipFill>
          <a:blip r:embed="rId3">
            <a:extLst>
              <a:ext uri="{28A0092B-C50C-407E-A947-70E740481C1C}">
                <a14:useLocalDpi xmlns:a14="http://schemas.microsoft.com/office/drawing/2010/main" val="0"/>
              </a:ext>
            </a:extLst>
          </a:blip>
          <a:srcRect t="9595" b="9595"/>
          <a:stretch>
            <a:fillRect/>
          </a:stretch>
        </p:blipFill>
        <p:spPr>
          <a:xfrm>
            <a:off x="2910435" y="5243235"/>
            <a:ext cx="2093731" cy="1591335"/>
          </a:xfrm>
          <a:prstGeom prst="rect">
            <a:avLst/>
          </a:prstGeom>
        </p:spPr>
      </p:pic>
      <p:pic>
        <p:nvPicPr>
          <p:cNvPr id="12" name="Espace réservé du contenu 7" descr="800px-Parabuteo_unicinctus_takeoff.jpg"/>
          <p:cNvPicPr>
            <a:picLocks noChangeAspect="1"/>
          </p:cNvPicPr>
          <p:nvPr/>
        </p:nvPicPr>
        <p:blipFill>
          <a:blip r:embed="rId4">
            <a:extLst>
              <a:ext uri="{28A0092B-C50C-407E-A947-70E740481C1C}">
                <a14:useLocalDpi xmlns:a14="http://schemas.microsoft.com/office/drawing/2010/main" val="0"/>
              </a:ext>
            </a:extLst>
          </a:blip>
          <a:srcRect t="1123" b="1123"/>
          <a:stretch>
            <a:fillRect/>
          </a:stretch>
        </p:blipFill>
        <p:spPr>
          <a:xfrm>
            <a:off x="5179134" y="5319224"/>
            <a:ext cx="1648675" cy="1270101"/>
          </a:xfrm>
          <a:prstGeom prst="rect">
            <a:avLst/>
          </a:prstGeom>
        </p:spPr>
      </p:pic>
      <p:pic>
        <p:nvPicPr>
          <p:cNvPr id="13" name="Espace réservé du contenu 9" descr="08728-BIG.jpg"/>
          <p:cNvPicPr>
            <a:picLocks noChangeAspect="1"/>
          </p:cNvPicPr>
          <p:nvPr/>
        </p:nvPicPr>
        <p:blipFill>
          <a:blip r:embed="rId5">
            <a:extLst>
              <a:ext uri="{28A0092B-C50C-407E-A947-70E740481C1C}">
                <a14:useLocalDpi xmlns:a14="http://schemas.microsoft.com/office/drawing/2010/main" val="0"/>
              </a:ext>
            </a:extLst>
          </a:blip>
          <a:srcRect t="3945" b="3945"/>
          <a:stretch>
            <a:fillRect/>
          </a:stretch>
        </p:blipFill>
        <p:spPr>
          <a:xfrm>
            <a:off x="7086896" y="5319224"/>
            <a:ext cx="1901063" cy="1270101"/>
          </a:xfrm>
          <a:prstGeom prst="rect">
            <a:avLst/>
          </a:prstGeom>
        </p:spPr>
      </p:pic>
    </p:spTree>
    <p:extLst>
      <p:ext uri="{BB962C8B-B14F-4D97-AF65-F5344CB8AC3E}">
        <p14:creationId xmlns:p14="http://schemas.microsoft.com/office/powerpoint/2010/main" val="23729350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Introduction</a:t>
            </a:r>
            <a:endParaRPr lang="fr-CA" dirty="0"/>
          </a:p>
        </p:txBody>
      </p:sp>
      <p:sp>
        <p:nvSpPr>
          <p:cNvPr id="3" name="Espace réservé du contenu 2"/>
          <p:cNvSpPr>
            <a:spLocks noGrp="1"/>
          </p:cNvSpPr>
          <p:nvPr>
            <p:ph idx="1"/>
          </p:nvPr>
        </p:nvSpPr>
        <p:spPr>
          <a:xfrm>
            <a:off x="173680" y="1417638"/>
            <a:ext cx="7751120" cy="3028701"/>
          </a:xfrm>
        </p:spPr>
        <p:txBody>
          <a:bodyPr>
            <a:normAutofit fontScale="55000" lnSpcReduction="20000"/>
          </a:bodyPr>
          <a:lstStyle/>
          <a:p>
            <a:r>
              <a:rPr lang="fr-CA" dirty="0" smtClean="0"/>
              <a:t>UNESCO et politique internationale de la culture</a:t>
            </a:r>
          </a:p>
          <a:p>
            <a:r>
              <a:rPr lang="fr-CA" dirty="0" smtClean="0"/>
              <a:t>Enjeux, acteurs et processus</a:t>
            </a:r>
          </a:p>
          <a:p>
            <a:r>
              <a:rPr lang="fr-CA" dirty="0" smtClean="0"/>
              <a:t>Institution spécialisée du système des Nations unies, création 16 novembre 1945, siège à Paris. </a:t>
            </a:r>
          </a:p>
          <a:p>
            <a:r>
              <a:rPr lang="fr-CA" dirty="0" smtClean="0"/>
              <a:t>La seule OI des Nations unies avec un mandat spécifique sur la culture</a:t>
            </a:r>
          </a:p>
          <a:p>
            <a:r>
              <a:rPr lang="fr-CA" dirty="0" smtClean="0"/>
              <a:t>Culture, concept polysémique</a:t>
            </a:r>
          </a:p>
          <a:p>
            <a:r>
              <a:rPr lang="fr-CA" dirty="0" smtClean="0"/>
              <a:t>Raymond Williams, trois sens de la culture</a:t>
            </a:r>
          </a:p>
          <a:p>
            <a:pPr marL="36576" indent="0">
              <a:buNone/>
            </a:pPr>
            <a:endParaRPr lang="fr-CA" dirty="0" smtClean="0"/>
          </a:p>
          <a:p>
            <a:r>
              <a:rPr lang="fr-CA" dirty="0" smtClean="0"/>
              <a:t>Domaines spécifiques: patrimoine culturel (matériel et immatériel) et expressions culturelles contemporaines (industries culturelles). </a:t>
            </a:r>
          </a:p>
          <a:p>
            <a:endParaRPr lang="fr-CA" dirty="0" smtClean="0"/>
          </a:p>
          <a:p>
            <a:endParaRPr lang="fr-CA" dirty="0"/>
          </a:p>
        </p:txBody>
      </p:sp>
      <p:pic>
        <p:nvPicPr>
          <p:cNvPr id="4" name="Espace réservé du contenu 7" descr="UNESCO-36.jpg"/>
          <p:cNvPicPr>
            <a:picLocks noChangeAspect="1"/>
          </p:cNvPicPr>
          <p:nvPr/>
        </p:nvPicPr>
        <p:blipFill>
          <a:blip r:embed="rId2">
            <a:extLst>
              <a:ext uri="{28A0092B-C50C-407E-A947-70E740481C1C}">
                <a14:useLocalDpi xmlns:a14="http://schemas.microsoft.com/office/drawing/2010/main" val="0"/>
              </a:ext>
            </a:extLst>
          </a:blip>
          <a:srcRect t="9595" b="9595"/>
          <a:stretch>
            <a:fillRect/>
          </a:stretch>
        </p:blipFill>
        <p:spPr>
          <a:xfrm>
            <a:off x="641736" y="4114258"/>
            <a:ext cx="6945926" cy="2323090"/>
          </a:xfrm>
          <a:prstGeom prst="rect">
            <a:avLst/>
          </a:prstGeom>
        </p:spPr>
      </p:pic>
    </p:spTree>
    <p:extLst>
      <p:ext uri="{BB962C8B-B14F-4D97-AF65-F5344CB8AC3E}">
        <p14:creationId xmlns:p14="http://schemas.microsoft.com/office/powerpoint/2010/main" val="36804087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926977"/>
          </a:xfrm>
        </p:spPr>
        <p:txBody>
          <a:bodyPr/>
          <a:lstStyle/>
          <a:p>
            <a:r>
              <a:rPr lang="fr-FR" dirty="0" smtClean="0"/>
              <a:t>Introduction-CDEC</a:t>
            </a:r>
            <a:endParaRPr lang="fr-FR" dirty="0"/>
          </a:p>
        </p:txBody>
      </p:sp>
      <p:pic>
        <p:nvPicPr>
          <p:cNvPr id="4" name="Espace réservé du contenu 10" descr="convention2005_fr.jpg"/>
          <p:cNvPicPr>
            <a:picLocks noGrp="1" noChangeAspect="1"/>
          </p:cNvPicPr>
          <p:nvPr>
            <p:ph idx="1"/>
          </p:nvPr>
        </p:nvPicPr>
        <p:blipFill>
          <a:blip r:embed="rId2">
            <a:extLst>
              <a:ext uri="{28A0092B-C50C-407E-A947-70E740481C1C}">
                <a14:useLocalDpi xmlns:a14="http://schemas.microsoft.com/office/drawing/2010/main" val="0"/>
              </a:ext>
            </a:extLst>
          </a:blip>
          <a:srcRect l="-56834" r="-56834"/>
          <a:stretch>
            <a:fillRect/>
          </a:stretch>
        </p:blipFill>
        <p:spPr>
          <a:xfrm>
            <a:off x="727286" y="1074615"/>
            <a:ext cx="7478867" cy="5607539"/>
          </a:xfrm>
        </p:spPr>
      </p:pic>
    </p:spTree>
    <p:extLst>
      <p:ext uri="{BB962C8B-B14F-4D97-AF65-F5344CB8AC3E}">
        <p14:creationId xmlns:p14="http://schemas.microsoft.com/office/powerpoint/2010/main" val="37293117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Introduction-CDEC</a:t>
            </a:r>
            <a:endParaRPr lang="fr-CA" dirty="0"/>
          </a:p>
        </p:txBody>
      </p:sp>
      <p:sp>
        <p:nvSpPr>
          <p:cNvPr id="3" name="Espace réservé du contenu 2"/>
          <p:cNvSpPr>
            <a:spLocks noGrp="1"/>
          </p:cNvSpPr>
          <p:nvPr>
            <p:ph idx="1"/>
          </p:nvPr>
        </p:nvSpPr>
        <p:spPr/>
        <p:txBody>
          <a:bodyPr>
            <a:normAutofit fontScale="62500" lnSpcReduction="20000"/>
          </a:bodyPr>
          <a:lstStyle/>
          <a:p>
            <a:r>
              <a:rPr lang="fr-CA" b="1" dirty="0" smtClean="0"/>
              <a:t>Convention sur la protection et la promotion de la diversité des expressions culturelles (CDEC)</a:t>
            </a:r>
          </a:p>
          <a:p>
            <a:r>
              <a:rPr lang="fr-CA" b="1" dirty="0" smtClean="0"/>
              <a:t>Adoption par l’UNESCO en </a:t>
            </a:r>
            <a:r>
              <a:rPr lang="fr-CA" b="1" dirty="0" smtClean="0"/>
              <a:t>2005</a:t>
            </a:r>
          </a:p>
          <a:p>
            <a:pPr marL="36576" indent="0">
              <a:buNone/>
            </a:pPr>
            <a:endParaRPr lang="fr-CA" b="1" dirty="0" smtClean="0"/>
          </a:p>
          <a:p>
            <a:r>
              <a:rPr lang="fr-CA" dirty="0" smtClean="0"/>
              <a:t>144 États et l’Union européenne</a:t>
            </a:r>
          </a:p>
          <a:p>
            <a:r>
              <a:rPr lang="fr-CA" dirty="0"/>
              <a:t>La signature de cette convention au sein de l’Unesco constituait une tentative réussie de remettre aux mains de cette institution des domaines qui sont théoriquement de sa compétence mais qui ont eu tendance, au fil des années, à lui échapper. </a:t>
            </a:r>
            <a:endParaRPr lang="fr-CA" dirty="0" smtClean="0"/>
          </a:p>
          <a:p>
            <a:pPr marL="36576" indent="0">
              <a:buNone/>
            </a:pPr>
            <a:endParaRPr lang="fr-CA" dirty="0"/>
          </a:p>
          <a:p>
            <a:r>
              <a:rPr lang="fr-CA" dirty="0" smtClean="0"/>
              <a:t>4 objectifs</a:t>
            </a:r>
          </a:p>
          <a:p>
            <a:pPr marL="36576" indent="0">
              <a:buNone/>
            </a:pPr>
            <a:endParaRPr lang="fr-CA" dirty="0"/>
          </a:p>
          <a:p>
            <a:r>
              <a:rPr lang="fr-CA" dirty="0" smtClean="0"/>
              <a:t>Construction de la CDEC</a:t>
            </a:r>
          </a:p>
          <a:p>
            <a:r>
              <a:rPr lang="fr-CA" dirty="0" smtClean="0"/>
              <a:t>Mise en œuvre de la CDEC</a:t>
            </a:r>
          </a:p>
          <a:p>
            <a:r>
              <a:rPr lang="fr-CA" dirty="0" smtClean="0"/>
              <a:t>Perspectives de la CDEC</a:t>
            </a:r>
            <a:endParaRPr lang="fr-CA" dirty="0"/>
          </a:p>
        </p:txBody>
      </p:sp>
    </p:spTree>
    <p:extLst>
      <p:ext uri="{BB962C8B-B14F-4D97-AF65-F5344CB8AC3E}">
        <p14:creationId xmlns:p14="http://schemas.microsoft.com/office/powerpoint/2010/main" val="252160129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854340"/>
          </a:xfrm>
        </p:spPr>
        <p:txBody>
          <a:bodyPr/>
          <a:lstStyle/>
          <a:p>
            <a:r>
              <a:rPr lang="fr-FR" dirty="0" smtClean="0"/>
              <a:t>Introduction-CDEC</a:t>
            </a:r>
            <a:endParaRPr lang="fr-FR" dirty="0"/>
          </a:p>
        </p:txBody>
      </p:sp>
      <p:sp>
        <p:nvSpPr>
          <p:cNvPr id="3" name="Espace réservé du contenu 2"/>
          <p:cNvSpPr>
            <a:spLocks noGrp="1"/>
          </p:cNvSpPr>
          <p:nvPr>
            <p:ph idx="1"/>
          </p:nvPr>
        </p:nvSpPr>
        <p:spPr>
          <a:xfrm>
            <a:off x="1" y="987778"/>
            <a:ext cx="8835988" cy="4168756"/>
          </a:xfrm>
        </p:spPr>
        <p:txBody>
          <a:bodyPr anchor="ctr">
            <a:normAutofit fontScale="25000" lnSpcReduction="20000"/>
          </a:bodyPr>
          <a:lstStyle/>
          <a:p>
            <a:pPr lvl="0"/>
            <a:r>
              <a:rPr lang="fr-CA" sz="3700" dirty="0" err="1"/>
              <a:t>Bossche</a:t>
            </a:r>
            <a:r>
              <a:rPr lang="fr-CA" sz="3700" dirty="0"/>
              <a:t>, van den, Schneider, H.E.G.S. (</a:t>
            </a:r>
            <a:r>
              <a:rPr lang="fr-CA" sz="3700" dirty="0" err="1"/>
              <a:t>eds</a:t>
            </a:r>
            <a:r>
              <a:rPr lang="fr-CA" sz="3700" dirty="0"/>
              <a:t>) (2008), </a:t>
            </a:r>
            <a:r>
              <a:rPr lang="fr-CA" sz="3700" i="1" dirty="0"/>
              <a:t>Protection of Cultural </a:t>
            </a:r>
            <a:r>
              <a:rPr lang="fr-CA" sz="3700" i="1" dirty="0" err="1"/>
              <a:t>Diversity</a:t>
            </a:r>
            <a:r>
              <a:rPr lang="fr-CA" sz="3700" i="1" dirty="0"/>
              <a:t> </a:t>
            </a:r>
            <a:r>
              <a:rPr lang="fr-CA" sz="3700" i="1" dirty="0" err="1"/>
              <a:t>from</a:t>
            </a:r>
            <a:r>
              <a:rPr lang="fr-CA" sz="3700" i="1" dirty="0"/>
              <a:t> a </a:t>
            </a:r>
            <a:r>
              <a:rPr lang="fr-CA" sz="3700" i="1" dirty="0" err="1"/>
              <a:t>European</a:t>
            </a:r>
            <a:r>
              <a:rPr lang="fr-CA" sz="3700" i="1" dirty="0"/>
              <a:t> and International Perspective, </a:t>
            </a:r>
            <a:r>
              <a:rPr lang="fr-CA" sz="3700" dirty="0" err="1"/>
              <a:t>Antwerp</a:t>
            </a:r>
            <a:r>
              <a:rPr lang="fr-CA" sz="3700" dirty="0"/>
              <a:t>, </a:t>
            </a:r>
            <a:r>
              <a:rPr lang="fr-CA" sz="3700" dirty="0" err="1"/>
              <a:t>Intersentia</a:t>
            </a:r>
            <a:r>
              <a:rPr lang="fr-CA" sz="3700" dirty="0"/>
              <a:t>. </a:t>
            </a:r>
            <a:endParaRPr lang="fr-FR" sz="3700" dirty="0"/>
          </a:p>
          <a:p>
            <a:pPr lvl="0"/>
            <a:r>
              <a:rPr lang="fr-CA" sz="3700" dirty="0"/>
              <a:t>De </a:t>
            </a:r>
            <a:r>
              <a:rPr lang="fr-CA" sz="3700" dirty="0" err="1"/>
              <a:t>Beukelaer</a:t>
            </a:r>
            <a:r>
              <a:rPr lang="fr-CA" sz="3700" dirty="0"/>
              <a:t>, Christiaan, </a:t>
            </a:r>
            <a:r>
              <a:rPr lang="fr-CA" sz="3700" dirty="0" err="1"/>
              <a:t>Pyykkönen</a:t>
            </a:r>
            <a:r>
              <a:rPr lang="fr-CA" sz="3700" dirty="0"/>
              <a:t> </a:t>
            </a:r>
            <a:r>
              <a:rPr lang="fr-CA" sz="3700" dirty="0" err="1"/>
              <a:t>Miikka</a:t>
            </a:r>
            <a:r>
              <a:rPr lang="fr-CA" sz="3700" dirty="0"/>
              <a:t>, Singh J.P. (</a:t>
            </a:r>
            <a:r>
              <a:rPr lang="fr-CA" sz="3700" dirty="0" err="1"/>
              <a:t>ed</a:t>
            </a:r>
            <a:r>
              <a:rPr lang="fr-CA" sz="3700" dirty="0"/>
              <a:t>.) (2015), </a:t>
            </a:r>
            <a:r>
              <a:rPr lang="fr-CA" sz="3700" i="1" dirty="0"/>
              <a:t>Globalisation, Culture and </a:t>
            </a:r>
            <a:r>
              <a:rPr lang="fr-CA" sz="3700" i="1" dirty="0" err="1"/>
              <a:t>Development</a:t>
            </a:r>
            <a:r>
              <a:rPr lang="fr-CA" sz="3700" i="1" dirty="0"/>
              <a:t>: the UNESCO Convention on Cultural </a:t>
            </a:r>
            <a:r>
              <a:rPr lang="fr-CA" sz="3700" i="1" dirty="0" err="1"/>
              <a:t>Diversity</a:t>
            </a:r>
            <a:r>
              <a:rPr lang="fr-CA" sz="3700" i="1" dirty="0"/>
              <a:t>, </a:t>
            </a:r>
            <a:r>
              <a:rPr lang="fr-CA" sz="3700" dirty="0"/>
              <a:t>New York, </a:t>
            </a:r>
            <a:r>
              <a:rPr lang="fr-CA" sz="3700" dirty="0" err="1"/>
              <a:t>Palgrave</a:t>
            </a:r>
            <a:r>
              <a:rPr lang="fr-CA" sz="3700" dirty="0"/>
              <a:t> Macmillan. </a:t>
            </a:r>
            <a:endParaRPr lang="fr-FR" sz="3700" dirty="0"/>
          </a:p>
          <a:p>
            <a:pPr lvl="0"/>
            <a:r>
              <a:rPr lang="fr-CA" sz="3700" dirty="0"/>
              <a:t>Gagné Gilbert (</a:t>
            </a:r>
            <a:r>
              <a:rPr lang="fr-CA" sz="3700" dirty="0" err="1"/>
              <a:t>dir</a:t>
            </a:r>
            <a:r>
              <a:rPr lang="fr-CA" sz="3700" dirty="0"/>
              <a:t>.) (2005), </a:t>
            </a:r>
            <a:r>
              <a:rPr lang="fr-CA" sz="3700" i="1" dirty="0"/>
              <a:t>La diversité culturelle: vers une convention internationale effective? </a:t>
            </a:r>
            <a:r>
              <a:rPr lang="fr-CA" sz="3700" dirty="0" smtClean="0"/>
              <a:t>Montréal, </a:t>
            </a:r>
            <a:r>
              <a:rPr lang="fr-CA" sz="3700" dirty="0" err="1"/>
              <a:t>Fides</a:t>
            </a:r>
            <a:r>
              <a:rPr lang="fr-CA" sz="3700" dirty="0"/>
              <a:t>.  </a:t>
            </a:r>
            <a:endParaRPr lang="fr-FR" sz="3700" dirty="0"/>
          </a:p>
          <a:p>
            <a:pPr lvl="0"/>
            <a:r>
              <a:rPr lang="fr-CA" sz="3700" dirty="0" err="1"/>
              <a:t>Germann</a:t>
            </a:r>
            <a:r>
              <a:rPr lang="fr-CA" sz="3700" dirty="0"/>
              <a:t> Christophe (2008), </a:t>
            </a:r>
            <a:r>
              <a:rPr lang="fr-CA" sz="3700" i="1" dirty="0"/>
              <a:t>Diversité culturelle et libre-échange à la lumière du cinéma. Réflexions critiques sur le droit naissant de la diversité culturelle sous les angles du droit de l’UNESCO et de l’OMC, </a:t>
            </a:r>
            <a:r>
              <a:rPr lang="fr-CA" sz="3700" dirty="0"/>
              <a:t>Paris/</a:t>
            </a:r>
            <a:r>
              <a:rPr lang="fr-CA" sz="3700" dirty="0" err="1"/>
              <a:t>Helbing</a:t>
            </a:r>
            <a:r>
              <a:rPr lang="fr-CA" sz="3700" dirty="0"/>
              <a:t>, </a:t>
            </a:r>
            <a:r>
              <a:rPr lang="fr-CA" sz="3700" dirty="0" err="1"/>
              <a:t>Linchtenhahn</a:t>
            </a:r>
            <a:r>
              <a:rPr lang="fr-CA" sz="3700" dirty="0"/>
              <a:t>, </a:t>
            </a:r>
            <a:r>
              <a:rPr lang="fr-CA" sz="3700" dirty="0" err="1"/>
              <a:t>Bruylant</a:t>
            </a:r>
            <a:r>
              <a:rPr lang="fr-CA" sz="3700" dirty="0"/>
              <a:t>/LGDJ. </a:t>
            </a:r>
            <a:endParaRPr lang="fr-FR" sz="3700" dirty="0"/>
          </a:p>
          <a:p>
            <a:pPr lvl="0"/>
            <a:r>
              <a:rPr lang="fr-CA" sz="3700" dirty="0" err="1"/>
              <a:t>Obuljen</a:t>
            </a:r>
            <a:r>
              <a:rPr lang="fr-CA" sz="3700" dirty="0"/>
              <a:t>, Nina and </a:t>
            </a:r>
            <a:r>
              <a:rPr lang="fr-CA" sz="3700" dirty="0" err="1"/>
              <a:t>Smiers</a:t>
            </a:r>
            <a:r>
              <a:rPr lang="fr-CA" sz="3700" dirty="0"/>
              <a:t> Joost (</a:t>
            </a:r>
            <a:r>
              <a:rPr lang="fr-CA" sz="3700" dirty="0" err="1"/>
              <a:t>ed</a:t>
            </a:r>
            <a:r>
              <a:rPr lang="fr-CA" sz="3700" dirty="0"/>
              <a:t>.) (2006), </a:t>
            </a:r>
            <a:r>
              <a:rPr lang="fr-CA" sz="3700" i="1" dirty="0" err="1"/>
              <a:t>UNESCO’s</a:t>
            </a:r>
            <a:r>
              <a:rPr lang="fr-CA" sz="3700" i="1" dirty="0"/>
              <a:t> Convention on the Protection and Promotion of the </a:t>
            </a:r>
            <a:r>
              <a:rPr lang="fr-CA" sz="3700" i="1" dirty="0" err="1"/>
              <a:t>Diversity</a:t>
            </a:r>
            <a:r>
              <a:rPr lang="fr-CA" sz="3700" i="1" dirty="0"/>
              <a:t> of Cultural Expressions: </a:t>
            </a:r>
            <a:r>
              <a:rPr lang="fr-CA" sz="3700" i="1" dirty="0" err="1"/>
              <a:t>Making</a:t>
            </a:r>
            <a:r>
              <a:rPr lang="fr-CA" sz="3700" i="1" dirty="0"/>
              <a:t> </a:t>
            </a:r>
            <a:r>
              <a:rPr lang="fr-CA" sz="3700" i="1" dirty="0" err="1"/>
              <a:t>it</a:t>
            </a:r>
            <a:r>
              <a:rPr lang="fr-CA" sz="3700" i="1" dirty="0"/>
              <a:t> </a:t>
            </a:r>
            <a:r>
              <a:rPr lang="fr-CA" sz="3700" i="1" dirty="0" err="1"/>
              <a:t>Work</a:t>
            </a:r>
            <a:r>
              <a:rPr lang="fr-CA" sz="3700" i="1" dirty="0"/>
              <a:t>, </a:t>
            </a:r>
            <a:r>
              <a:rPr lang="fr-CA" sz="3700" dirty="0" err="1"/>
              <a:t>Zaghreb</a:t>
            </a:r>
            <a:r>
              <a:rPr lang="fr-CA" sz="3700" dirty="0"/>
              <a:t>, Institute for International Relations. </a:t>
            </a:r>
            <a:endParaRPr lang="fr-FR" sz="3700" dirty="0"/>
          </a:p>
          <a:p>
            <a:pPr lvl="0"/>
            <a:r>
              <a:rPr lang="fr-CA" sz="3700" dirty="0" err="1"/>
              <a:t>Kono</a:t>
            </a:r>
            <a:r>
              <a:rPr lang="fr-CA" sz="3700" dirty="0"/>
              <a:t>, </a:t>
            </a:r>
            <a:r>
              <a:rPr lang="fr-CA" sz="3700" dirty="0" err="1"/>
              <a:t>Toshiyuki</a:t>
            </a:r>
            <a:r>
              <a:rPr lang="fr-CA" sz="3700" dirty="0"/>
              <a:t> and Van </a:t>
            </a:r>
            <a:r>
              <a:rPr lang="fr-CA" sz="3700" dirty="0" err="1"/>
              <a:t>Uytsel</a:t>
            </a:r>
            <a:r>
              <a:rPr lang="fr-CA" sz="3700" dirty="0"/>
              <a:t>, Steven (</a:t>
            </a:r>
            <a:r>
              <a:rPr lang="fr-CA" sz="3700" dirty="0" err="1"/>
              <a:t>ed</a:t>
            </a:r>
            <a:r>
              <a:rPr lang="fr-CA" sz="3700" dirty="0"/>
              <a:t>.) (2012), </a:t>
            </a:r>
            <a:r>
              <a:rPr lang="fr-CA" sz="3700" i="1" dirty="0"/>
              <a:t>The UNESCO Convention on the </a:t>
            </a:r>
            <a:r>
              <a:rPr lang="fr-CA" sz="3700" i="1" dirty="0" err="1"/>
              <a:t>Diversity</a:t>
            </a:r>
            <a:r>
              <a:rPr lang="fr-CA" sz="3700" i="1" dirty="0"/>
              <a:t> of Cultural Expressions: A Tale of Fragmentation in International Law</a:t>
            </a:r>
            <a:r>
              <a:rPr lang="fr-CA" sz="3700" dirty="0"/>
              <a:t>,</a:t>
            </a:r>
            <a:r>
              <a:rPr lang="fr-CA" sz="3700" i="1" dirty="0"/>
              <a:t> </a:t>
            </a:r>
            <a:r>
              <a:rPr lang="fr-CA" sz="3700" dirty="0" err="1"/>
              <a:t>Instersentia</a:t>
            </a:r>
            <a:r>
              <a:rPr lang="fr-CA" sz="3700" dirty="0"/>
              <a:t>, Helsinki. </a:t>
            </a:r>
            <a:endParaRPr lang="fr-FR" sz="3700" dirty="0"/>
          </a:p>
          <a:p>
            <a:pPr lvl="0"/>
            <a:r>
              <a:rPr lang="fr-CA" sz="3700" dirty="0" err="1"/>
              <a:t>Kozymka</a:t>
            </a:r>
            <a:r>
              <a:rPr lang="fr-CA" sz="3700" dirty="0"/>
              <a:t> Irena, (2014), </a:t>
            </a:r>
            <a:r>
              <a:rPr lang="fr-CA" sz="3700" i="1" dirty="0"/>
              <a:t>The </a:t>
            </a:r>
            <a:r>
              <a:rPr lang="fr-CA" sz="3700" i="1" dirty="0" err="1"/>
              <a:t>diplomacy</a:t>
            </a:r>
            <a:r>
              <a:rPr lang="fr-CA" sz="3700" i="1" dirty="0"/>
              <a:t> of culture: the </a:t>
            </a:r>
            <a:r>
              <a:rPr lang="fr-CA" sz="3700" i="1" dirty="0" err="1"/>
              <a:t>role</a:t>
            </a:r>
            <a:r>
              <a:rPr lang="fr-CA" sz="3700" i="1" dirty="0"/>
              <a:t> of UNESCO in </a:t>
            </a:r>
            <a:r>
              <a:rPr lang="fr-CA" sz="3700" i="1" dirty="0" err="1"/>
              <a:t>sustaining</a:t>
            </a:r>
            <a:r>
              <a:rPr lang="fr-CA" sz="3700" i="1" dirty="0"/>
              <a:t> cultural </a:t>
            </a:r>
            <a:r>
              <a:rPr lang="fr-CA" sz="3700" i="1" dirty="0" err="1"/>
              <a:t>diversity</a:t>
            </a:r>
            <a:r>
              <a:rPr lang="fr-CA" sz="3700" i="1" dirty="0"/>
              <a:t>, </a:t>
            </a:r>
            <a:r>
              <a:rPr lang="fr-CA" sz="3700" dirty="0"/>
              <a:t>Basingstoke, </a:t>
            </a:r>
            <a:r>
              <a:rPr lang="fr-CA" sz="3700" dirty="0" err="1"/>
              <a:t>Palgrave</a:t>
            </a:r>
            <a:r>
              <a:rPr lang="fr-CA" sz="3700" dirty="0"/>
              <a:t> Macmillan. </a:t>
            </a:r>
            <a:endParaRPr lang="fr-FR" sz="3700" dirty="0"/>
          </a:p>
          <a:p>
            <a:pPr lvl="0"/>
            <a:r>
              <a:rPr lang="fr-CA" sz="3700" dirty="0"/>
              <a:t>Lachapelle Guy (2008), </a:t>
            </a:r>
            <a:r>
              <a:rPr lang="fr-CA" sz="3700" i="1" dirty="0"/>
              <a:t>Diversité culturelle, identités et mondialisation. De la ratification à la mise en œuvre de la convention sur la diversité culturelle, </a:t>
            </a:r>
            <a:r>
              <a:rPr lang="fr-CA" sz="3700" dirty="0"/>
              <a:t>Montréal, PUL. </a:t>
            </a:r>
            <a:endParaRPr lang="fr-FR" sz="3700" dirty="0"/>
          </a:p>
          <a:p>
            <a:pPr lvl="0"/>
            <a:r>
              <a:rPr lang="fr-CA" sz="3700" dirty="0" err="1"/>
              <a:t>Theoret</a:t>
            </a:r>
            <a:r>
              <a:rPr lang="fr-CA" sz="3700" dirty="0"/>
              <a:t> Yves (dir), (2008), </a:t>
            </a:r>
            <a:r>
              <a:rPr lang="fr-CA" sz="3700" i="1" dirty="0"/>
              <a:t>David contre Goliath: la Convention sur la protection et la promotion de la diversité des expressions culturelles de l’UNESCO, </a:t>
            </a:r>
            <a:r>
              <a:rPr lang="fr-CA" sz="3700" dirty="0" smtClean="0"/>
              <a:t>Montréal, </a:t>
            </a:r>
            <a:r>
              <a:rPr lang="fr-CA" sz="3700" dirty="0"/>
              <a:t>Hurtubise HMH. </a:t>
            </a:r>
            <a:endParaRPr lang="fr-FR" sz="3700" dirty="0"/>
          </a:p>
          <a:p>
            <a:pPr lvl="0"/>
            <a:r>
              <a:rPr lang="fr-CA" sz="3700" dirty="0"/>
              <a:t>Ruiz Fabri, Helene (dir.) (2010), </a:t>
            </a:r>
            <a:r>
              <a:rPr lang="fr-CA" sz="3700" i="1" dirty="0"/>
              <a:t>La Convention de l’UNESCO sur la protection et la promotion de la diversité des expressions culturelles: premier bilan et </a:t>
            </a:r>
            <a:r>
              <a:rPr lang="fr-CA" sz="3700" i="1" dirty="0" smtClean="0"/>
              <a:t>défis </a:t>
            </a:r>
            <a:r>
              <a:rPr lang="fr-CA" sz="3700" i="1" dirty="0"/>
              <a:t>juridiques, </a:t>
            </a:r>
            <a:r>
              <a:rPr lang="fr-CA" sz="3700" dirty="0"/>
              <a:t>Paris, Société de législation comparée. </a:t>
            </a:r>
            <a:endParaRPr lang="fr-FR" sz="3700" dirty="0"/>
          </a:p>
          <a:p>
            <a:pPr lvl="0"/>
            <a:r>
              <a:rPr lang="fr-CA" sz="3700" dirty="0" err="1"/>
              <a:t>Shi</a:t>
            </a:r>
            <a:r>
              <a:rPr lang="fr-CA" sz="3700" dirty="0"/>
              <a:t>, </a:t>
            </a:r>
            <a:r>
              <a:rPr lang="fr-CA" sz="3700" dirty="0" err="1"/>
              <a:t>Jingxia</a:t>
            </a:r>
            <a:r>
              <a:rPr lang="fr-CA" sz="3700" dirty="0"/>
              <a:t> (2013), </a:t>
            </a:r>
            <a:r>
              <a:rPr lang="fr-CA" sz="3700" i="1" dirty="0"/>
              <a:t>Free Trade and Cultural </a:t>
            </a:r>
            <a:r>
              <a:rPr lang="fr-CA" sz="3700" i="1" dirty="0" err="1"/>
              <a:t>Diversity</a:t>
            </a:r>
            <a:r>
              <a:rPr lang="fr-CA" sz="3700" i="1" dirty="0"/>
              <a:t> in International Law, </a:t>
            </a:r>
            <a:r>
              <a:rPr lang="fr-CA" sz="3700" dirty="0"/>
              <a:t>Oxford and Portland, Hart </a:t>
            </a:r>
            <a:r>
              <a:rPr lang="fr-CA" sz="3700" dirty="0" err="1"/>
              <a:t>Publishing</a:t>
            </a:r>
            <a:r>
              <a:rPr lang="fr-CA" sz="3700" dirty="0"/>
              <a:t>. </a:t>
            </a:r>
            <a:endParaRPr lang="fr-FR" sz="3700" dirty="0"/>
          </a:p>
          <a:p>
            <a:pPr lvl="0"/>
            <a:r>
              <a:rPr lang="fr-CA" sz="3700" dirty="0" err="1"/>
              <a:t>Schorlemer</a:t>
            </a:r>
            <a:r>
              <a:rPr lang="fr-CA" sz="3700" dirty="0"/>
              <a:t>, S. and </a:t>
            </a:r>
            <a:r>
              <a:rPr lang="fr-CA" sz="3700" dirty="0" err="1"/>
              <a:t>Stoll</a:t>
            </a:r>
            <a:r>
              <a:rPr lang="fr-CA" sz="3700" dirty="0"/>
              <a:t>, P.-T. (</a:t>
            </a:r>
            <a:r>
              <a:rPr lang="fr-CA" sz="3700" dirty="0" err="1"/>
              <a:t>eds</a:t>
            </a:r>
            <a:r>
              <a:rPr lang="fr-CA" sz="3700" dirty="0"/>
              <a:t>) (2011) </a:t>
            </a:r>
            <a:r>
              <a:rPr lang="fr-CA" sz="3700" i="1" dirty="0"/>
              <a:t>The UNESCO Convention on the Protection and Promotion of the </a:t>
            </a:r>
            <a:r>
              <a:rPr lang="fr-CA" sz="3700" i="1" dirty="0" err="1"/>
              <a:t>Diversity</a:t>
            </a:r>
            <a:r>
              <a:rPr lang="fr-CA" sz="3700" i="1" dirty="0"/>
              <a:t> of Cultural Expressions – </a:t>
            </a:r>
            <a:r>
              <a:rPr lang="fr-CA" sz="3700" i="1" dirty="0" err="1"/>
              <a:t>Explanatory</a:t>
            </a:r>
            <a:r>
              <a:rPr lang="fr-CA" sz="3700" i="1" dirty="0"/>
              <a:t> Notes</a:t>
            </a:r>
            <a:r>
              <a:rPr lang="fr-CA" sz="3700" dirty="0"/>
              <a:t>, Berlin: Heidelberg, Springer-</a:t>
            </a:r>
            <a:r>
              <a:rPr lang="fr-CA" sz="3700" dirty="0" err="1"/>
              <a:t>Verlag</a:t>
            </a:r>
            <a:r>
              <a:rPr lang="fr-CA" sz="3700" dirty="0"/>
              <a:t>. </a:t>
            </a:r>
            <a:endParaRPr lang="fr-FR" sz="3700" dirty="0"/>
          </a:p>
          <a:p>
            <a:pPr lvl="0"/>
            <a:r>
              <a:rPr lang="fr-CA" sz="3700" dirty="0" err="1"/>
              <a:t>Richieri</a:t>
            </a:r>
            <a:r>
              <a:rPr lang="fr-CA" sz="3700" dirty="0"/>
              <a:t> </a:t>
            </a:r>
            <a:r>
              <a:rPr lang="fr-CA" sz="3700" dirty="0" err="1"/>
              <a:t>Hanania</a:t>
            </a:r>
            <a:r>
              <a:rPr lang="fr-CA" sz="3700" dirty="0"/>
              <a:t>, Lilian (2009) </a:t>
            </a:r>
            <a:r>
              <a:rPr lang="fr-CA" sz="3700" i="1" dirty="0"/>
              <a:t>Diversité culturelle et droit international du commerce, </a:t>
            </a:r>
            <a:r>
              <a:rPr lang="fr-CA" sz="3700" dirty="0"/>
              <a:t>CERIC, Paris, La Documentation française, 480 p. </a:t>
            </a:r>
            <a:endParaRPr lang="fr-FR" sz="3700" dirty="0"/>
          </a:p>
          <a:p>
            <a:pPr lvl="0"/>
            <a:r>
              <a:rPr lang="fr-CA" sz="3700" dirty="0" err="1"/>
              <a:t>Richieri</a:t>
            </a:r>
            <a:r>
              <a:rPr lang="fr-CA" sz="3700" dirty="0"/>
              <a:t> </a:t>
            </a:r>
            <a:r>
              <a:rPr lang="fr-CA" sz="3700" dirty="0" err="1"/>
              <a:t>Hanania</a:t>
            </a:r>
            <a:r>
              <a:rPr lang="fr-CA" sz="3700" dirty="0"/>
              <a:t>, Lilian (</a:t>
            </a:r>
            <a:r>
              <a:rPr lang="fr-CA" sz="3700" dirty="0" err="1"/>
              <a:t>ed</a:t>
            </a:r>
            <a:r>
              <a:rPr lang="fr-CA" sz="3700" dirty="0"/>
              <a:t>.) (2014) </a:t>
            </a:r>
            <a:r>
              <a:rPr lang="fr-CA" sz="3700" i="1" dirty="0"/>
              <a:t>Cultural </a:t>
            </a:r>
            <a:r>
              <a:rPr lang="fr-CA" sz="3700" i="1" dirty="0" err="1"/>
              <a:t>Diversity</a:t>
            </a:r>
            <a:r>
              <a:rPr lang="fr-CA" sz="3700" i="1" dirty="0"/>
              <a:t> in International Law: The </a:t>
            </a:r>
            <a:r>
              <a:rPr lang="fr-CA" sz="3700" i="1" dirty="0" err="1"/>
              <a:t>Effectiveness</a:t>
            </a:r>
            <a:r>
              <a:rPr lang="fr-CA" sz="3700" i="1" dirty="0"/>
              <a:t> of the UNESCO Convention on the Protection and Promotion of the </a:t>
            </a:r>
            <a:r>
              <a:rPr lang="fr-CA" sz="3700" i="1" dirty="0" err="1"/>
              <a:t>Diversity</a:t>
            </a:r>
            <a:r>
              <a:rPr lang="fr-CA" sz="3700" i="1" dirty="0"/>
              <a:t> of Cultural Expressions</a:t>
            </a:r>
            <a:r>
              <a:rPr lang="fr-CA" sz="3700" dirty="0"/>
              <a:t>, London/New York, </a:t>
            </a:r>
            <a:r>
              <a:rPr lang="fr-CA" sz="3700" dirty="0" err="1"/>
              <a:t>Routledge</a:t>
            </a:r>
            <a:r>
              <a:rPr lang="fr-CA" sz="3700" dirty="0"/>
              <a:t>, 320 p.</a:t>
            </a:r>
            <a:endParaRPr lang="fr-FR" sz="3700" dirty="0"/>
          </a:p>
          <a:p>
            <a:pPr lvl="0"/>
            <a:r>
              <a:rPr lang="fr-CA" sz="3700" dirty="0"/>
              <a:t>Vlassis, Antonios (2015), </a:t>
            </a:r>
            <a:r>
              <a:rPr lang="fr-CA" sz="3700" i="1" dirty="0"/>
              <a:t>Gouvernance mondiale et culture: de l’exception à la diversité, </a:t>
            </a:r>
            <a:r>
              <a:rPr lang="fr-CA" sz="3700" dirty="0"/>
              <a:t>Liège, Presses universitaires de Liège. </a:t>
            </a:r>
            <a:endParaRPr lang="fr-FR" sz="3700" dirty="0"/>
          </a:p>
          <a:p>
            <a:pPr lvl="0"/>
            <a:r>
              <a:rPr lang="fr-CA" sz="3700" dirty="0" err="1"/>
              <a:t>Voon</a:t>
            </a:r>
            <a:r>
              <a:rPr lang="fr-CA" sz="3700" dirty="0"/>
              <a:t>, Tania (2007), </a:t>
            </a:r>
            <a:r>
              <a:rPr lang="fr-CA" sz="3700" i="1" dirty="0"/>
              <a:t>Cultural </a:t>
            </a:r>
            <a:r>
              <a:rPr lang="fr-CA" sz="3700" i="1" dirty="0" err="1"/>
              <a:t>products</a:t>
            </a:r>
            <a:r>
              <a:rPr lang="fr-CA" sz="3700" i="1" dirty="0"/>
              <a:t> and the World Trade </a:t>
            </a:r>
            <a:r>
              <a:rPr lang="fr-CA" sz="3700" i="1" dirty="0" err="1"/>
              <a:t>Organization</a:t>
            </a:r>
            <a:r>
              <a:rPr lang="fr-CA" sz="3700" i="1" dirty="0"/>
              <a:t>, </a:t>
            </a:r>
            <a:r>
              <a:rPr lang="fr-CA" sz="3700" dirty="0"/>
              <a:t>Cambridge, Cambridge </a:t>
            </a:r>
            <a:r>
              <a:rPr lang="fr-CA" sz="3700" dirty="0" err="1"/>
              <a:t>University</a:t>
            </a:r>
            <a:r>
              <a:rPr lang="fr-CA" sz="3700" dirty="0"/>
              <a:t> </a:t>
            </a:r>
            <a:r>
              <a:rPr lang="fr-CA" sz="3700" dirty="0" err="1"/>
              <a:t>Press</a:t>
            </a:r>
            <a:r>
              <a:rPr lang="fr-CA" sz="3700" dirty="0"/>
              <a:t>. </a:t>
            </a:r>
            <a:endParaRPr lang="fr-FR" sz="3700" dirty="0"/>
          </a:p>
          <a:p>
            <a:pPr marL="36576" indent="0">
              <a:buNone/>
            </a:pPr>
            <a:endParaRPr lang="fr-FR" sz="3400" dirty="0"/>
          </a:p>
        </p:txBody>
      </p:sp>
      <p:pic>
        <p:nvPicPr>
          <p:cNvPr id="4" name="Espace réservé du contenu 3" descr="418F-9QZGQL._SX313_BO1,204,203,200_.jpg"/>
          <p:cNvPicPr>
            <a:picLocks noChangeAspect="1"/>
          </p:cNvPicPr>
          <p:nvPr/>
        </p:nvPicPr>
        <p:blipFill>
          <a:blip r:embed="rId2">
            <a:extLst>
              <a:ext uri="{28A0092B-C50C-407E-A947-70E740481C1C}">
                <a14:useLocalDpi xmlns:a14="http://schemas.microsoft.com/office/drawing/2010/main" val="0"/>
              </a:ext>
            </a:extLst>
          </a:blip>
          <a:srcRect l="-80686" r="-80686"/>
          <a:stretch>
            <a:fillRect/>
          </a:stretch>
        </p:blipFill>
        <p:spPr>
          <a:xfrm>
            <a:off x="-907647" y="4758421"/>
            <a:ext cx="3921684" cy="2099580"/>
          </a:xfrm>
          <a:prstGeom prst="rect">
            <a:avLst/>
          </a:prstGeom>
        </p:spPr>
      </p:pic>
      <p:pic>
        <p:nvPicPr>
          <p:cNvPr id="5" name="Espace réservé du contenu 5" descr="517cbxZ87ML._SX317_BO1,204,203,200_.jpg"/>
          <p:cNvPicPr>
            <a:picLocks noChangeAspect="1"/>
          </p:cNvPicPr>
          <p:nvPr/>
        </p:nvPicPr>
        <p:blipFill>
          <a:blip r:embed="rId3">
            <a:extLst>
              <a:ext uri="{28A0092B-C50C-407E-A947-70E740481C1C}">
                <a14:useLocalDpi xmlns:a14="http://schemas.microsoft.com/office/drawing/2010/main" val="0"/>
              </a:ext>
            </a:extLst>
          </a:blip>
          <a:srcRect l="-79048" r="-79048"/>
          <a:stretch>
            <a:fillRect/>
          </a:stretch>
        </p:blipFill>
        <p:spPr>
          <a:xfrm>
            <a:off x="1101711" y="4758420"/>
            <a:ext cx="4547238" cy="2099580"/>
          </a:xfrm>
          <a:prstGeom prst="rect">
            <a:avLst/>
          </a:prstGeom>
        </p:spPr>
      </p:pic>
      <p:pic>
        <p:nvPicPr>
          <p:cNvPr id="6" name="Espace réservé du contenu 7" descr="couverture-vlassis-v5_210x300.jpg"/>
          <p:cNvPicPr>
            <a:picLocks noChangeAspect="1"/>
          </p:cNvPicPr>
          <p:nvPr/>
        </p:nvPicPr>
        <p:blipFill>
          <a:blip r:embed="rId4">
            <a:extLst>
              <a:ext uri="{28A0092B-C50C-407E-A947-70E740481C1C}">
                <a14:useLocalDpi xmlns:a14="http://schemas.microsoft.com/office/drawing/2010/main" val="0"/>
              </a:ext>
            </a:extLst>
          </a:blip>
          <a:srcRect l="-67853" r="-67853"/>
          <a:stretch>
            <a:fillRect/>
          </a:stretch>
        </p:blipFill>
        <p:spPr>
          <a:xfrm>
            <a:off x="3393161" y="4758422"/>
            <a:ext cx="4113497" cy="2099579"/>
          </a:xfrm>
          <a:prstGeom prst="rect">
            <a:avLst/>
          </a:prstGeom>
        </p:spPr>
      </p:pic>
      <p:pic>
        <p:nvPicPr>
          <p:cNvPr id="7" name="Espace réservé du contenu 9" descr="9789400000032-p_28.jpg"/>
          <p:cNvPicPr>
            <a:picLocks noChangeAspect="1"/>
          </p:cNvPicPr>
          <p:nvPr/>
        </p:nvPicPr>
        <p:blipFill>
          <a:blip r:embed="rId5">
            <a:extLst>
              <a:ext uri="{28A0092B-C50C-407E-A947-70E740481C1C}">
                <a14:useLocalDpi xmlns:a14="http://schemas.microsoft.com/office/drawing/2010/main" val="0"/>
              </a:ext>
            </a:extLst>
          </a:blip>
          <a:srcRect t="1472" b="1472"/>
          <a:stretch>
            <a:fillRect/>
          </a:stretch>
        </p:blipFill>
        <p:spPr>
          <a:xfrm>
            <a:off x="6407198" y="4587798"/>
            <a:ext cx="2736802" cy="2270203"/>
          </a:xfrm>
          <a:prstGeom prst="rect">
            <a:avLst/>
          </a:prstGeom>
        </p:spPr>
      </p:pic>
    </p:spTree>
    <p:extLst>
      <p:ext uri="{BB962C8B-B14F-4D97-AF65-F5344CB8AC3E}">
        <p14:creationId xmlns:p14="http://schemas.microsoft.com/office/powerpoint/2010/main" val="17847634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 Exception culturelle</a:t>
            </a:r>
            <a:endParaRPr lang="fr-CA" dirty="0"/>
          </a:p>
        </p:txBody>
      </p:sp>
      <p:sp>
        <p:nvSpPr>
          <p:cNvPr id="3" name="Espace réservé du contenu 2"/>
          <p:cNvSpPr>
            <a:spLocks noGrp="1"/>
          </p:cNvSpPr>
          <p:nvPr>
            <p:ph idx="1"/>
          </p:nvPr>
        </p:nvSpPr>
        <p:spPr>
          <a:xfrm>
            <a:off x="457199" y="1600200"/>
            <a:ext cx="7623175" cy="5257800"/>
          </a:xfrm>
        </p:spPr>
        <p:txBody>
          <a:bodyPr>
            <a:noAutofit/>
          </a:bodyPr>
          <a:lstStyle/>
          <a:p>
            <a:pPr marL="36576" indent="0">
              <a:buNone/>
            </a:pPr>
            <a:endParaRPr lang="fr-CA" sz="1600" dirty="0"/>
          </a:p>
          <a:p>
            <a:r>
              <a:rPr lang="fr-CA" sz="1400" b="1" dirty="0" smtClean="0"/>
              <a:t>Exception culturelle et intégration économique internationale et régionale</a:t>
            </a:r>
          </a:p>
          <a:p>
            <a:r>
              <a:rPr lang="fr-CA" sz="1400" b="1" dirty="0" smtClean="0"/>
              <a:t>Uruguay Round </a:t>
            </a:r>
          </a:p>
          <a:p>
            <a:r>
              <a:rPr lang="fr-CA" sz="1400" b="1" dirty="0" smtClean="0"/>
              <a:t>Accord </a:t>
            </a:r>
            <a:r>
              <a:rPr lang="fr-CA" sz="1400" b="1" dirty="0"/>
              <a:t>général sur le commerce des services (GATS en anglais)-Organisation mondiale du </a:t>
            </a:r>
            <a:r>
              <a:rPr lang="fr-CA" sz="1400" b="1" dirty="0" smtClean="0"/>
              <a:t>commerce</a:t>
            </a:r>
            <a:endParaRPr lang="fr-CA" sz="1400" dirty="0"/>
          </a:p>
          <a:p>
            <a:pPr marL="36576" indent="0">
              <a:buNone/>
            </a:pPr>
            <a:endParaRPr lang="fr-CA" sz="1400" b="1" dirty="0" smtClean="0"/>
          </a:p>
          <a:p>
            <a:r>
              <a:rPr lang="fr-CA" sz="1400" b="1" dirty="0" smtClean="0"/>
              <a:t>Exclusion ou inclusion des biens et services culturels dans l’agenda des négociations commerciales</a:t>
            </a:r>
          </a:p>
          <a:p>
            <a:r>
              <a:rPr lang="fr-CA" sz="1400" dirty="0" smtClean="0"/>
              <a:t>États-Unis, Japon, MPAA (…) – France, Canada, professionnels de la culture (…) </a:t>
            </a:r>
          </a:p>
          <a:p>
            <a:r>
              <a:rPr lang="fr-CA" sz="1400" dirty="0" smtClean="0"/>
              <a:t>« Les biens et services culturels, pas de marchandises comme les autres ». </a:t>
            </a:r>
          </a:p>
          <a:p>
            <a:r>
              <a:rPr lang="fr-CA" sz="1400" dirty="0" smtClean="0"/>
              <a:t>Spécificité des biens et services culturels et légitimité de l’intervention publique en matière de culture. </a:t>
            </a:r>
          </a:p>
          <a:p>
            <a:pPr marL="36576" indent="0">
              <a:buNone/>
            </a:pPr>
            <a:endParaRPr lang="fr-CA" sz="1400" dirty="0" smtClean="0"/>
          </a:p>
          <a:p>
            <a:r>
              <a:rPr lang="fr-CA" sz="1400" dirty="0"/>
              <a:t>Les produits culturels </a:t>
            </a:r>
            <a:r>
              <a:rPr lang="fr-CA" sz="1400" dirty="0" smtClean="0"/>
              <a:t>considérés </a:t>
            </a:r>
            <a:r>
              <a:rPr lang="fr-CA" sz="1400" dirty="0"/>
              <a:t>comme des produits de divertissement (</a:t>
            </a:r>
            <a:r>
              <a:rPr lang="fr-CA" sz="1400" i="1" dirty="0"/>
              <a:t>entertainment</a:t>
            </a:r>
            <a:r>
              <a:rPr lang="fr-CA" sz="1400" dirty="0"/>
              <a:t>), semblables, d’un point de vue commercial, aux autres produits </a:t>
            </a:r>
            <a:r>
              <a:rPr lang="fr-CA" sz="1400" dirty="0" smtClean="0"/>
              <a:t>et </a:t>
            </a:r>
            <a:r>
              <a:rPr lang="fr-CA" sz="1400" dirty="0"/>
              <a:t>entièrement soumis aux règles du commerce international. </a:t>
            </a:r>
            <a:endParaRPr lang="fr-CA" sz="1400" dirty="0" smtClean="0"/>
          </a:p>
          <a:p>
            <a:r>
              <a:rPr lang="fr-CA" sz="1400" b="1" dirty="0" smtClean="0"/>
              <a:t>Obligations</a:t>
            </a:r>
            <a:r>
              <a:rPr lang="fr-CA" sz="1400" dirty="0" smtClean="0"/>
              <a:t> : clause de la nation la plus favorisée, traitement national, instruments de protection</a:t>
            </a:r>
          </a:p>
          <a:p>
            <a:pPr marL="36576" indent="0">
              <a:buNone/>
            </a:pPr>
            <a:endParaRPr lang="fr-CA" sz="1400" dirty="0" smtClean="0"/>
          </a:p>
          <a:p>
            <a:endParaRPr lang="fr-CA" sz="1600" b="1" dirty="0" smtClean="0"/>
          </a:p>
          <a:p>
            <a:endParaRPr lang="fr-CA" sz="1600" b="1" dirty="0"/>
          </a:p>
          <a:p>
            <a:endParaRPr lang="fr-CA" sz="1600" b="1" dirty="0" smtClean="0"/>
          </a:p>
        </p:txBody>
      </p:sp>
      <p:pic>
        <p:nvPicPr>
          <p:cNvPr id="4" name="Image 3" descr="William_J._Clinton_-_NCI_Visuals_On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611" y="0"/>
            <a:ext cx="2584389" cy="1830312"/>
          </a:xfrm>
          <a:prstGeom prst="rect">
            <a:avLst/>
          </a:prstGeom>
        </p:spPr>
      </p:pic>
    </p:spTree>
    <p:extLst>
      <p:ext uri="{BB962C8B-B14F-4D97-AF65-F5344CB8AC3E}">
        <p14:creationId xmlns:p14="http://schemas.microsoft.com/office/powerpoint/2010/main" val="289043146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Exception culturelle</a:t>
            </a:r>
            <a:endParaRPr lang="fr-FR" dirty="0"/>
          </a:p>
        </p:txBody>
      </p:sp>
      <p:sp>
        <p:nvSpPr>
          <p:cNvPr id="3" name="Espace réservé du contenu 2"/>
          <p:cNvSpPr>
            <a:spLocks noGrp="1"/>
          </p:cNvSpPr>
          <p:nvPr>
            <p:ph idx="1"/>
          </p:nvPr>
        </p:nvSpPr>
        <p:spPr/>
        <p:txBody>
          <a:bodyPr>
            <a:normAutofit fontScale="40000" lnSpcReduction="20000"/>
          </a:bodyPr>
          <a:lstStyle/>
          <a:p>
            <a:r>
              <a:rPr lang="fr-CA" dirty="0"/>
              <a:t>La nature double des industries culturelles - et en particulier audiovisuelles - tiraillées entre la production symbolique et la production matérielle, suscite de plus en plus un débat politique virulent sur la scène internationale.</a:t>
            </a:r>
            <a:endParaRPr lang="fr-FR" dirty="0"/>
          </a:p>
          <a:p>
            <a:pPr marL="36576" indent="0">
              <a:buNone/>
            </a:pPr>
            <a:endParaRPr lang="fr-FR" b="1" dirty="0"/>
          </a:p>
          <a:p>
            <a:r>
              <a:rPr lang="fr-FR" b="1" dirty="0"/>
              <a:t>Position des Etats-Unis </a:t>
            </a:r>
            <a:r>
              <a:rPr lang="fr-FR" dirty="0"/>
              <a:t>: les produits culturels sont considérés comme des produits de divertissement (</a:t>
            </a:r>
            <a:r>
              <a:rPr lang="fr-FR" i="1" dirty="0"/>
              <a:t>entertainment)</a:t>
            </a:r>
            <a:r>
              <a:rPr lang="fr-FR" dirty="0"/>
              <a:t>, et entièrement soumis aux règles du commerce international. </a:t>
            </a:r>
          </a:p>
          <a:p>
            <a:endParaRPr lang="fr-FR" dirty="0"/>
          </a:p>
          <a:p>
            <a:r>
              <a:rPr lang="fr-FR" dirty="0"/>
              <a:t>Les mesures publiques afin de promouvoir et de protéger les industries culturelles ne sont </a:t>
            </a:r>
            <a:r>
              <a:rPr lang="fr-FR" b="1" dirty="0"/>
              <a:t>qu’une autre forme inadmissible de protectionnisme et de nationalisme économique. </a:t>
            </a:r>
          </a:p>
          <a:p>
            <a:endParaRPr lang="fr-FR" dirty="0"/>
          </a:p>
          <a:p>
            <a:r>
              <a:rPr lang="fr-CA" dirty="0" smtClean="0"/>
              <a:t>point </a:t>
            </a:r>
            <a:r>
              <a:rPr lang="fr-CA" dirty="0"/>
              <a:t>de vue des </a:t>
            </a:r>
            <a:r>
              <a:rPr lang="fr-CA" dirty="0" smtClean="0"/>
              <a:t>États-Unis </a:t>
            </a:r>
            <a:r>
              <a:rPr lang="fr-CA" dirty="0"/>
              <a:t>:</a:t>
            </a:r>
            <a:r>
              <a:rPr lang="fr-CA" dirty="0" smtClean="0"/>
              <a:t> </a:t>
            </a:r>
            <a:r>
              <a:rPr lang="fr-CA" dirty="0"/>
              <a:t>Partant du postulat que l’</a:t>
            </a:r>
            <a:r>
              <a:rPr lang="fr-CA" i="1" dirty="0"/>
              <a:t>entertainment</a:t>
            </a:r>
            <a:r>
              <a:rPr lang="fr-CA" dirty="0"/>
              <a:t> n’a rien à voir avec la culture et que ce que produisent les industries culturelles n’est rien d’autre que de l’</a:t>
            </a:r>
            <a:r>
              <a:rPr lang="fr-CA" i="1" dirty="0"/>
              <a:t>entertainment</a:t>
            </a:r>
            <a:r>
              <a:rPr lang="fr-CA" dirty="0"/>
              <a:t>, il conclut à la non-spécificité des produits culturels et à l’inclusion du secteur de l’audiovisuel dans l’agenda des négociations. </a:t>
            </a:r>
            <a:endParaRPr lang="fr-FR" dirty="0"/>
          </a:p>
          <a:p>
            <a:pPr marL="36576" indent="0">
              <a:buNone/>
            </a:pPr>
            <a:endParaRPr lang="fr-FR" dirty="0"/>
          </a:p>
          <a:p>
            <a:r>
              <a:rPr lang="fr-CA" b="1" dirty="0" smtClean="0"/>
              <a:t>Le </a:t>
            </a:r>
            <a:r>
              <a:rPr lang="fr-CA" b="1" dirty="0"/>
              <a:t>modèle cinématographique français se </a:t>
            </a:r>
            <a:r>
              <a:rPr lang="fr-CA" b="1" dirty="0" smtClean="0"/>
              <a:t>caractérise</a:t>
            </a:r>
            <a:r>
              <a:rPr lang="fr-CA" dirty="0" smtClean="0"/>
              <a:t> </a:t>
            </a:r>
            <a:r>
              <a:rPr lang="fr-CA" dirty="0"/>
              <a:t>par un système de soutien à l’industrie cinématographique fondé sur un mécanisme financier autonome de transfert et de redistribution ; </a:t>
            </a:r>
            <a:endParaRPr lang="fr-FR" dirty="0"/>
          </a:p>
          <a:p>
            <a:r>
              <a:rPr lang="fr-CA" dirty="0" smtClean="0"/>
              <a:t>par </a:t>
            </a:r>
            <a:r>
              <a:rPr lang="fr-CA" dirty="0"/>
              <a:t>un instrument unique d’intervention, le CNC ; </a:t>
            </a:r>
            <a:endParaRPr lang="fr-FR" dirty="0"/>
          </a:p>
          <a:p>
            <a:r>
              <a:rPr lang="fr-CA" dirty="0" smtClean="0"/>
              <a:t>par </a:t>
            </a:r>
            <a:r>
              <a:rPr lang="fr-CA" dirty="0"/>
              <a:t>une volonté de tous les groupes politiques d’intervenir dans le secteur dans le but de conjuguer la préoccupation culturelle et les logiques marchandes ; </a:t>
            </a:r>
            <a:endParaRPr lang="fr-FR" dirty="0"/>
          </a:p>
          <a:p>
            <a:r>
              <a:rPr lang="fr-CA" dirty="0" smtClean="0"/>
              <a:t>par </a:t>
            </a:r>
            <a:r>
              <a:rPr lang="fr-CA" dirty="0"/>
              <a:t>la volonté de construire un noyau cinématographique autonome et indépendant à l’égard principalement du cinéma hollywoodien. </a:t>
            </a:r>
            <a:endParaRPr lang="fr-FR" dirty="0"/>
          </a:p>
          <a:p>
            <a:r>
              <a:rPr lang="fr-CA" dirty="0"/>
              <a:t>Politique étrangère à vocation universelle</a:t>
            </a:r>
            <a:endParaRPr lang="fr-FR" dirty="0"/>
          </a:p>
          <a:p>
            <a:pPr marL="36576" indent="0">
              <a:buNone/>
            </a:pPr>
            <a:endParaRPr lang="fr-FR" dirty="0"/>
          </a:p>
          <a:p>
            <a:endParaRPr lang="fr-FR" dirty="0" smtClean="0"/>
          </a:p>
          <a:p>
            <a:endParaRPr lang="fr-FR" dirty="0"/>
          </a:p>
          <a:p>
            <a:endParaRPr lang="fr-FR" dirty="0"/>
          </a:p>
        </p:txBody>
      </p:sp>
      <p:pic>
        <p:nvPicPr>
          <p:cNvPr id="4" name="Image 3" descr="360_jack_valenti042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3321" y="53813"/>
            <a:ext cx="2700679" cy="1363825"/>
          </a:xfrm>
          <a:prstGeom prst="rect">
            <a:avLst/>
          </a:prstGeom>
        </p:spPr>
      </p:pic>
    </p:spTree>
    <p:extLst>
      <p:ext uri="{BB962C8B-B14F-4D97-AF65-F5344CB8AC3E}">
        <p14:creationId xmlns:p14="http://schemas.microsoft.com/office/powerpoint/2010/main" val="346682274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 Crise de l’industrie cinématographique</a:t>
            </a:r>
            <a:endParaRPr lang="fr-FR" dirty="0"/>
          </a:p>
        </p:txBody>
      </p:sp>
      <p:sp>
        <p:nvSpPr>
          <p:cNvPr id="3" name="Espace réservé du contenu 2"/>
          <p:cNvSpPr>
            <a:spLocks noGrp="1"/>
          </p:cNvSpPr>
          <p:nvPr>
            <p:ph idx="1"/>
          </p:nvPr>
        </p:nvSpPr>
        <p:spPr>
          <a:xfrm>
            <a:off x="553606" y="3571479"/>
            <a:ext cx="7371194" cy="2554684"/>
          </a:xfrm>
        </p:spPr>
        <p:txBody>
          <a:bodyPr>
            <a:normAutofit fontScale="47500" lnSpcReduction="20000"/>
          </a:bodyPr>
          <a:lstStyle/>
          <a:p>
            <a:r>
              <a:rPr lang="fr-FR" dirty="0" smtClean="0"/>
              <a:t>Années 1980: Développement technologique (vidéo) et fin du monopole public dans le secteur de télévision.</a:t>
            </a:r>
          </a:p>
          <a:p>
            <a:pPr marL="36576" indent="0">
              <a:buNone/>
            </a:pPr>
            <a:r>
              <a:rPr lang="fr-FR" dirty="0" smtClean="0"/>
              <a:t> </a:t>
            </a:r>
          </a:p>
          <a:p>
            <a:r>
              <a:rPr lang="fr-FR" dirty="0" smtClean="0"/>
              <a:t>Longs métrages produits dans l’Union européenne : 471 (1991), 602 (2000), 918 (2005), 1218 (2010).  </a:t>
            </a:r>
          </a:p>
          <a:p>
            <a:r>
              <a:rPr lang="fr-FR" dirty="0" smtClean="0"/>
              <a:t>Longs métrages produits en France : 222 (1975), 133 (1987), 240 (2005), 261 (2010). </a:t>
            </a:r>
          </a:p>
          <a:p>
            <a:r>
              <a:rPr lang="fr-FR" dirty="0" smtClean="0"/>
              <a:t>Longs métrages produits au Royaume-Uni: 55 (1975), 38 (1989), 164 (2005). </a:t>
            </a:r>
          </a:p>
          <a:p>
            <a:r>
              <a:rPr lang="fr-FR" dirty="0" smtClean="0"/>
              <a:t>Longs métrages en Italie: 198 (1975), 89 (1985), 99 (1996), 141 (2010). </a:t>
            </a:r>
          </a:p>
          <a:p>
            <a:r>
              <a:rPr lang="fr-FR" dirty="0" smtClean="0"/>
              <a:t>Longs métrages en Espagne: 98 (1975), 45 (1990), 142 (2005), 201 (2010).</a:t>
            </a:r>
          </a:p>
          <a:p>
            <a:r>
              <a:rPr lang="fr-FR" dirty="0" smtClean="0"/>
              <a:t>Longs métrages en Allemagne: 73 (1975), 48 (1990), 103 (2005), 119 (2010). </a:t>
            </a:r>
          </a:p>
          <a:p>
            <a:endParaRPr lang="fr-FR" dirty="0"/>
          </a:p>
        </p:txBody>
      </p:sp>
      <p:pic>
        <p:nvPicPr>
          <p:cNvPr id="4" name="Espace réservé du contenu 3" descr="VHS-cassette.jpg"/>
          <p:cNvPicPr>
            <a:picLocks noChangeAspect="1"/>
          </p:cNvPicPr>
          <p:nvPr/>
        </p:nvPicPr>
        <p:blipFill>
          <a:blip r:embed="rId2">
            <a:extLst>
              <a:ext uri="{28A0092B-C50C-407E-A947-70E740481C1C}">
                <a14:useLocalDpi xmlns:a14="http://schemas.microsoft.com/office/drawing/2010/main" val="0"/>
              </a:ext>
            </a:extLst>
          </a:blip>
          <a:srcRect t="4544" b="4544"/>
          <a:stretch>
            <a:fillRect/>
          </a:stretch>
        </p:blipFill>
        <p:spPr>
          <a:xfrm>
            <a:off x="457200" y="1600201"/>
            <a:ext cx="2864437" cy="1736078"/>
          </a:xfrm>
          <a:prstGeom prst="rect">
            <a:avLst/>
          </a:prstGeom>
        </p:spPr>
      </p:pic>
      <p:pic>
        <p:nvPicPr>
          <p:cNvPr id="5" name="Espace réservé du contenu 5" descr="canal-france.png"/>
          <p:cNvPicPr>
            <a:picLocks noChangeAspect="1"/>
          </p:cNvPicPr>
          <p:nvPr/>
        </p:nvPicPr>
        <p:blipFill>
          <a:blip r:embed="rId3">
            <a:extLst>
              <a:ext uri="{28A0092B-C50C-407E-A947-70E740481C1C}">
                <a14:useLocalDpi xmlns:a14="http://schemas.microsoft.com/office/drawing/2010/main" val="0"/>
              </a:ext>
            </a:extLst>
          </a:blip>
          <a:srcRect l="2859" r="2859"/>
          <a:stretch>
            <a:fillRect/>
          </a:stretch>
        </p:blipFill>
        <p:spPr>
          <a:xfrm>
            <a:off x="4048924" y="1600201"/>
            <a:ext cx="3165656" cy="1736078"/>
          </a:xfrm>
          <a:prstGeom prst="rect">
            <a:avLst/>
          </a:prstGeom>
        </p:spPr>
      </p:pic>
    </p:spTree>
    <p:extLst>
      <p:ext uri="{BB962C8B-B14F-4D97-AF65-F5344CB8AC3E}">
        <p14:creationId xmlns:p14="http://schemas.microsoft.com/office/powerpoint/2010/main" val="187014055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 Crise de l’industrie cinématographique</a:t>
            </a:r>
            <a:endParaRPr lang="fr-FR" dirty="0"/>
          </a:p>
        </p:txBody>
      </p:sp>
      <p:sp>
        <p:nvSpPr>
          <p:cNvPr id="3" name="Espace réservé du contenu 2"/>
          <p:cNvSpPr>
            <a:spLocks noGrp="1"/>
          </p:cNvSpPr>
          <p:nvPr>
            <p:ph idx="1"/>
          </p:nvPr>
        </p:nvSpPr>
        <p:spPr>
          <a:xfrm>
            <a:off x="879256" y="3462924"/>
            <a:ext cx="7262011" cy="2985279"/>
          </a:xfrm>
        </p:spPr>
        <p:txBody>
          <a:bodyPr>
            <a:normAutofit fontScale="40000" lnSpcReduction="20000"/>
          </a:bodyPr>
          <a:lstStyle/>
          <a:p>
            <a:r>
              <a:rPr lang="fr-FR" dirty="0" smtClean="0"/>
              <a:t>France, part du film national-film américain: 53,4%-30,1% (1982), 28,3%-60,9% (1994), 41,2%-46,4% (2001), 35,7%-47,5% (2010).</a:t>
            </a:r>
          </a:p>
          <a:p>
            <a:pPr marL="118872" indent="0">
              <a:buNone/>
            </a:pPr>
            <a:endParaRPr lang="fr-FR" dirty="0" smtClean="0"/>
          </a:p>
          <a:p>
            <a:r>
              <a:rPr lang="fr-FR" dirty="0" smtClean="0"/>
              <a:t>Allemagne, part du film national-film américain: 22,7%-58,7% (1985), 6,3%-87,1% (1995), 27,4%-64,5% (2009). </a:t>
            </a:r>
          </a:p>
          <a:p>
            <a:pPr marL="118872" indent="0">
              <a:buNone/>
            </a:pPr>
            <a:endParaRPr lang="fr-FR" dirty="0" smtClean="0"/>
          </a:p>
          <a:p>
            <a:r>
              <a:rPr lang="fr-FR" dirty="0" smtClean="0"/>
              <a:t>Italie, part du film national-film américain: 31,8%-48,6% (1985), 17,3%-70% (1993), 30,4%-57,2% (2010). </a:t>
            </a:r>
          </a:p>
          <a:p>
            <a:pPr marL="118872" indent="0">
              <a:buNone/>
            </a:pPr>
            <a:endParaRPr lang="fr-FR" dirty="0" smtClean="0"/>
          </a:p>
          <a:p>
            <a:r>
              <a:rPr lang="fr-FR" dirty="0" smtClean="0"/>
              <a:t>Espagne, part du film national-film américain: 14,3%-58,4% (1987), 7,1%-72,3% (1994), 15,6%-71,6% (2009). </a:t>
            </a:r>
          </a:p>
          <a:p>
            <a:pPr marL="118872" indent="0">
              <a:buNone/>
            </a:pPr>
            <a:endParaRPr lang="fr-FR" dirty="0" smtClean="0"/>
          </a:p>
          <a:p>
            <a:r>
              <a:rPr lang="fr-FR" dirty="0" smtClean="0"/>
              <a:t>Royaume-Uni, part du film national-film américain: 14%-84% (1985), 4,7%-87% (1993), 24%-71,8% (2010). </a:t>
            </a:r>
          </a:p>
          <a:p>
            <a:pPr marL="118872" indent="0">
              <a:buNone/>
            </a:pPr>
            <a:endParaRPr lang="fr-FR" dirty="0" smtClean="0"/>
          </a:p>
          <a:p>
            <a:r>
              <a:rPr lang="fr-FR" dirty="0" smtClean="0"/>
              <a:t>Union européenne, part du film européen-film américain: 17%-73% (1991), 31%-67% (2009). </a:t>
            </a:r>
          </a:p>
        </p:txBody>
      </p:sp>
      <p:pic>
        <p:nvPicPr>
          <p:cNvPr id="4" name="Espace réservé du contenu 3" descr="hollywood_2399946b.jpg"/>
          <p:cNvPicPr>
            <a:picLocks noChangeAspect="1"/>
          </p:cNvPicPr>
          <p:nvPr/>
        </p:nvPicPr>
        <p:blipFill>
          <a:blip r:embed="rId2">
            <a:extLst>
              <a:ext uri="{28A0092B-C50C-407E-A947-70E740481C1C}">
                <a14:useLocalDpi xmlns:a14="http://schemas.microsoft.com/office/drawing/2010/main" val="0"/>
              </a:ext>
            </a:extLst>
          </a:blip>
          <a:srcRect t="1444" b="1444"/>
          <a:stretch>
            <a:fillRect/>
          </a:stretch>
        </p:blipFill>
        <p:spPr>
          <a:xfrm>
            <a:off x="457201" y="1579485"/>
            <a:ext cx="5295962" cy="1631052"/>
          </a:xfrm>
          <a:prstGeom prst="rect">
            <a:avLst/>
          </a:prstGeom>
        </p:spPr>
      </p:pic>
    </p:spTree>
    <p:extLst>
      <p:ext uri="{BB962C8B-B14F-4D97-AF65-F5344CB8AC3E}">
        <p14:creationId xmlns:p14="http://schemas.microsoft.com/office/powerpoint/2010/main" val="411870389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Exception culturelle</a:t>
            </a:r>
            <a:endParaRPr lang="fr-CA" dirty="0"/>
          </a:p>
        </p:txBody>
      </p:sp>
      <p:sp>
        <p:nvSpPr>
          <p:cNvPr id="3" name="Espace réservé du contenu 2"/>
          <p:cNvSpPr>
            <a:spLocks noGrp="1"/>
          </p:cNvSpPr>
          <p:nvPr>
            <p:ph idx="1"/>
          </p:nvPr>
        </p:nvSpPr>
        <p:spPr>
          <a:xfrm>
            <a:off x="564460" y="2068286"/>
            <a:ext cx="7360339" cy="4531894"/>
          </a:xfrm>
        </p:spPr>
        <p:txBody>
          <a:bodyPr>
            <a:normAutofit fontScale="47500" lnSpcReduction="20000"/>
          </a:bodyPr>
          <a:lstStyle/>
          <a:p>
            <a:endParaRPr lang="fr-CA" dirty="0" smtClean="0"/>
          </a:p>
          <a:p>
            <a:endParaRPr lang="fr-CA" dirty="0"/>
          </a:p>
          <a:p>
            <a:r>
              <a:rPr lang="fr-CA" dirty="0" smtClean="0"/>
              <a:t>Accord </a:t>
            </a:r>
            <a:r>
              <a:rPr lang="fr-CA" dirty="0"/>
              <a:t>de libre échange nord-américain (1994</a:t>
            </a:r>
            <a:r>
              <a:rPr lang="fr-CA" dirty="0" smtClean="0"/>
              <a:t>), États-Unis</a:t>
            </a:r>
            <a:r>
              <a:rPr lang="fr-CA" dirty="0"/>
              <a:t>-</a:t>
            </a:r>
            <a:r>
              <a:rPr lang="fr-CA" dirty="0" smtClean="0"/>
              <a:t>Mexique-Canada. </a:t>
            </a:r>
          </a:p>
          <a:p>
            <a:pPr marL="36576" indent="0">
              <a:buNone/>
            </a:pPr>
            <a:endParaRPr lang="fr-CA" dirty="0"/>
          </a:p>
          <a:p>
            <a:r>
              <a:rPr lang="fr-CA" dirty="0"/>
              <a:t>Négociations sur l’Accord multilatéral sur l’investissement (</a:t>
            </a:r>
            <a:r>
              <a:rPr lang="fr-CA" dirty="0" smtClean="0"/>
              <a:t>Organisation de coopération et de développement économique), 1995-1998. </a:t>
            </a:r>
          </a:p>
          <a:p>
            <a:r>
              <a:rPr lang="fr-FR" dirty="0"/>
              <a:t>L’accord se penche sur la promotion d’un ensemble de normes visant à réduire la capacité réglementaire des États à restreindre les IDE sur leur territoire. </a:t>
            </a:r>
          </a:p>
          <a:p>
            <a:pPr marL="36576" indent="0">
              <a:buNone/>
            </a:pPr>
            <a:endParaRPr lang="fr-CA" dirty="0" smtClean="0"/>
          </a:p>
          <a:p>
            <a:r>
              <a:rPr lang="fr-CA" b="1" dirty="0"/>
              <a:t>L</a:t>
            </a:r>
            <a:r>
              <a:rPr lang="fr-CA" b="1" dirty="0" smtClean="0"/>
              <a:t>’ouverture </a:t>
            </a:r>
            <a:r>
              <a:rPr lang="fr-CA" b="1" dirty="0"/>
              <a:t>des économies </a:t>
            </a:r>
            <a:r>
              <a:rPr lang="fr-CA" b="1" dirty="0" smtClean="0"/>
              <a:t>correspond à </a:t>
            </a:r>
            <a:r>
              <a:rPr lang="fr-CA" b="1" dirty="0"/>
              <a:t>la déterritorialisation des entreprises et à la délocalisation de leur capital.</a:t>
            </a:r>
            <a:r>
              <a:rPr lang="fr-CA" dirty="0"/>
              <a:t> </a:t>
            </a:r>
            <a:endParaRPr lang="fr-CA" dirty="0" smtClean="0"/>
          </a:p>
          <a:p>
            <a:r>
              <a:rPr lang="fr-CA" dirty="0"/>
              <a:t>L</a:t>
            </a:r>
            <a:r>
              <a:rPr lang="fr-CA" dirty="0" smtClean="0"/>
              <a:t>es </a:t>
            </a:r>
            <a:r>
              <a:rPr lang="fr-CA" dirty="0"/>
              <a:t>gouvernements abandonnent les modèles de développement national pour privilégier des stratégies attractives axées sur la promotion des échanges comme moteurs de la croissance, les IDE remplacent progressivement les fonds publics d’autrefois. </a:t>
            </a:r>
            <a:endParaRPr lang="fr-CA" dirty="0" smtClean="0"/>
          </a:p>
          <a:p>
            <a:r>
              <a:rPr lang="fr-CA" b="1" dirty="0" smtClean="0"/>
              <a:t>Le </a:t>
            </a:r>
            <a:r>
              <a:rPr lang="fr-CA" b="1" dirty="0"/>
              <a:t>grand retournement dans l’attitude des pays d’accueil vis-à-vis des investissements étrangers et des firmes multinationales est au cœur de la problématique nouvelle de </a:t>
            </a:r>
            <a:r>
              <a:rPr lang="fr-CA" b="1" dirty="0" smtClean="0"/>
              <a:t>l’attractivité (Charles-Albert Michalet).</a:t>
            </a:r>
            <a:r>
              <a:rPr lang="fr-CA" dirty="0" smtClean="0"/>
              <a:t> </a:t>
            </a:r>
            <a:endParaRPr lang="en-CA" dirty="0"/>
          </a:p>
          <a:p>
            <a:endParaRPr lang="fr-CA" dirty="0"/>
          </a:p>
          <a:p>
            <a:pPr marL="36576" indent="0">
              <a:buNone/>
            </a:pPr>
            <a:endParaRPr lang="fr-CA" dirty="0"/>
          </a:p>
        </p:txBody>
      </p:sp>
      <p:pic>
        <p:nvPicPr>
          <p:cNvPr id="4" name="Espace réservé du contenu 6" descr="1540578_6136251.jpg"/>
          <p:cNvPicPr>
            <a:picLocks noChangeAspect="1"/>
          </p:cNvPicPr>
          <p:nvPr/>
        </p:nvPicPr>
        <p:blipFill rotWithShape="1">
          <a:blip r:embed="rId2">
            <a:extLst>
              <a:ext uri="{28A0092B-C50C-407E-A947-70E740481C1C}">
                <a14:useLocalDpi xmlns:a14="http://schemas.microsoft.com/office/drawing/2010/main" val="0"/>
              </a:ext>
            </a:extLst>
          </a:blip>
          <a:srcRect l="-25296" t="-31322" r="-40961" b="-47565"/>
          <a:stretch/>
        </p:blipFill>
        <p:spPr>
          <a:xfrm>
            <a:off x="4902922" y="0"/>
            <a:ext cx="5644612" cy="2573812"/>
          </a:xfrm>
          <a:prstGeom prst="rect">
            <a:avLst/>
          </a:prstGeom>
        </p:spPr>
      </p:pic>
    </p:spTree>
    <p:extLst>
      <p:ext uri="{BB962C8B-B14F-4D97-AF65-F5344CB8AC3E}">
        <p14:creationId xmlns:p14="http://schemas.microsoft.com/office/powerpoint/2010/main" val="408917327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A</a:t>
            </a:r>
            <a:r>
              <a:rPr lang="fr-CA" dirty="0" smtClean="0"/>
              <a:t>. UNESCO-débat ‘développement et culture’</a:t>
            </a:r>
            <a:endParaRPr lang="fr-CA" dirty="0"/>
          </a:p>
        </p:txBody>
      </p:sp>
      <p:sp>
        <p:nvSpPr>
          <p:cNvPr id="3" name="Espace réservé du contenu 2"/>
          <p:cNvSpPr>
            <a:spLocks noGrp="1"/>
          </p:cNvSpPr>
          <p:nvPr>
            <p:ph sz="half" idx="1"/>
          </p:nvPr>
        </p:nvSpPr>
        <p:spPr/>
        <p:txBody>
          <a:bodyPr>
            <a:normAutofit fontScale="55000" lnSpcReduction="20000"/>
          </a:bodyPr>
          <a:lstStyle/>
          <a:p>
            <a:r>
              <a:rPr lang="fr-FR" dirty="0"/>
              <a:t>Conférence intergouvernementale sur les aspects institutionnels, administratifs et financiers des politiques culturelles (Venise, août-septembre 1970). </a:t>
            </a:r>
            <a:endParaRPr lang="fr-FR" dirty="0" smtClean="0"/>
          </a:p>
          <a:p>
            <a:pPr marL="118872" indent="0">
              <a:buNone/>
            </a:pPr>
            <a:endParaRPr lang="fr-FR" dirty="0"/>
          </a:p>
          <a:p>
            <a:r>
              <a:rPr lang="fr-CA" dirty="0"/>
              <a:t>Fonds pour la promotion de la culture (1978). </a:t>
            </a:r>
            <a:endParaRPr lang="fr-CA" dirty="0" smtClean="0"/>
          </a:p>
          <a:p>
            <a:pPr marL="118872" indent="0">
              <a:buNone/>
            </a:pPr>
            <a:endParaRPr lang="fr-CA" dirty="0" smtClean="0"/>
          </a:p>
          <a:p>
            <a:endParaRPr lang="fr-FR" dirty="0"/>
          </a:p>
          <a:p>
            <a:endParaRPr lang="fr-FR" dirty="0"/>
          </a:p>
          <a:p>
            <a:pPr marL="118872" indent="0">
              <a:buNone/>
            </a:pPr>
            <a:endParaRPr lang="fr-FR" dirty="0"/>
          </a:p>
          <a:p>
            <a:pPr marL="118872" indent="0">
              <a:buNone/>
            </a:pPr>
            <a:endParaRPr lang="fr-CA" dirty="0"/>
          </a:p>
        </p:txBody>
      </p:sp>
      <p:sp>
        <p:nvSpPr>
          <p:cNvPr id="4" name="Espace réservé du contenu 3"/>
          <p:cNvSpPr>
            <a:spLocks noGrp="1"/>
          </p:cNvSpPr>
          <p:nvPr>
            <p:ph sz="half" idx="2"/>
          </p:nvPr>
        </p:nvSpPr>
        <p:spPr>
          <a:xfrm>
            <a:off x="4267200" y="2043044"/>
            <a:ext cx="3657600" cy="4083120"/>
          </a:xfrm>
        </p:spPr>
        <p:txBody>
          <a:bodyPr>
            <a:normAutofit fontScale="55000" lnSpcReduction="20000"/>
          </a:bodyPr>
          <a:lstStyle/>
          <a:p>
            <a:r>
              <a:rPr lang="fr-FR" dirty="0"/>
              <a:t>Conférence mondiale sur les politiques culturelles (MONDIACULT) en 1982. </a:t>
            </a:r>
            <a:endParaRPr lang="fr-FR" dirty="0" smtClean="0"/>
          </a:p>
          <a:p>
            <a:endParaRPr lang="fr-FR" dirty="0" smtClean="0"/>
          </a:p>
          <a:p>
            <a:r>
              <a:rPr lang="fr-FR" dirty="0" smtClean="0"/>
              <a:t>Décennie </a:t>
            </a:r>
            <a:r>
              <a:rPr lang="fr-FR" dirty="0"/>
              <a:t>mondiale du développement culturel (1988-1997) liée à l’émergence </a:t>
            </a:r>
            <a:r>
              <a:rPr lang="fr-FR" dirty="0" smtClean="0"/>
              <a:t>des concepts </a:t>
            </a:r>
            <a:r>
              <a:rPr lang="fr-FR" dirty="0"/>
              <a:t>du développement </a:t>
            </a:r>
            <a:r>
              <a:rPr lang="fr-FR" dirty="0" smtClean="0"/>
              <a:t>humain</a:t>
            </a:r>
            <a:r>
              <a:rPr lang="fr-FR" dirty="0"/>
              <a:t> </a:t>
            </a:r>
            <a:r>
              <a:rPr lang="fr-FR" dirty="0" smtClean="0"/>
              <a:t>et du développement durable. </a:t>
            </a:r>
          </a:p>
          <a:p>
            <a:pPr marL="118872" indent="0">
              <a:buNone/>
            </a:pPr>
            <a:endParaRPr lang="fr-FR" dirty="0"/>
          </a:p>
          <a:p>
            <a:r>
              <a:rPr lang="fr-FR" dirty="0"/>
              <a:t>Commission mondiale de la culture et du </a:t>
            </a:r>
            <a:r>
              <a:rPr lang="fr-FR" dirty="0" smtClean="0"/>
              <a:t>développement </a:t>
            </a:r>
            <a:r>
              <a:rPr lang="fr-FR" dirty="0"/>
              <a:t>et Rapport mondial « Notre diversité </a:t>
            </a:r>
            <a:r>
              <a:rPr lang="fr-FR" dirty="0" smtClean="0"/>
              <a:t>créatrice</a:t>
            </a:r>
            <a:r>
              <a:rPr lang="fr-FR" dirty="0"/>
              <a:t> » (1995). </a:t>
            </a:r>
            <a:endParaRPr lang="fr-FR" dirty="0" smtClean="0"/>
          </a:p>
          <a:p>
            <a:pPr marL="118872" indent="0">
              <a:buNone/>
            </a:pPr>
            <a:endParaRPr lang="fr-FR" dirty="0"/>
          </a:p>
          <a:p>
            <a:r>
              <a:rPr lang="fr-FR" dirty="0"/>
              <a:t>Conférence intergouvernementale sur les politiques culturelles pour le développement (Stockholm – 1998). </a:t>
            </a:r>
          </a:p>
          <a:p>
            <a:endParaRPr lang="fr-CA" dirty="0"/>
          </a:p>
        </p:txBody>
      </p:sp>
      <p:pic>
        <p:nvPicPr>
          <p:cNvPr id="6" name="Espace réservé du contenu 8" descr="Collectif-Notre-Diversite-Creatrice-Livre-846612342_L.jpg"/>
          <p:cNvPicPr>
            <a:picLocks noChangeAspect="1"/>
          </p:cNvPicPr>
          <p:nvPr/>
        </p:nvPicPr>
        <p:blipFill rotWithShape="1">
          <a:blip r:embed="rId2">
            <a:extLst>
              <a:ext uri="{28A0092B-C50C-407E-A947-70E740481C1C}">
                <a14:useLocalDpi xmlns:a14="http://schemas.microsoft.com/office/drawing/2010/main" val="0"/>
              </a:ext>
            </a:extLst>
          </a:blip>
          <a:srcRect l="-51259" t="-25152" r="-47347" b="-55654"/>
          <a:stretch/>
        </p:blipFill>
        <p:spPr>
          <a:xfrm>
            <a:off x="-1402523" y="3014869"/>
            <a:ext cx="7509565" cy="4881217"/>
          </a:xfrm>
          <a:prstGeom prst="rect">
            <a:avLst/>
          </a:prstGeom>
        </p:spPr>
      </p:pic>
    </p:spTree>
    <p:extLst>
      <p:ext uri="{BB962C8B-B14F-4D97-AF65-F5344CB8AC3E}">
        <p14:creationId xmlns:p14="http://schemas.microsoft.com/office/powerpoint/2010/main" val="241573583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UNESCO : culture et développement</a:t>
            </a:r>
            <a:endParaRPr lang="fr-FR" dirty="0"/>
          </a:p>
        </p:txBody>
      </p:sp>
      <p:sp>
        <p:nvSpPr>
          <p:cNvPr id="3" name="Espace réservé du contenu 2"/>
          <p:cNvSpPr>
            <a:spLocks noGrp="1"/>
          </p:cNvSpPr>
          <p:nvPr>
            <p:ph idx="1"/>
          </p:nvPr>
        </p:nvSpPr>
        <p:spPr>
          <a:xfrm>
            <a:off x="457200" y="1600201"/>
            <a:ext cx="7467600" cy="3772638"/>
          </a:xfrm>
        </p:spPr>
        <p:txBody>
          <a:bodyPr>
            <a:normAutofit fontScale="25000" lnSpcReduction="20000"/>
          </a:bodyPr>
          <a:lstStyle/>
          <a:p>
            <a:r>
              <a:rPr lang="fr-FR" sz="4400" dirty="0" smtClean="0"/>
              <a:t>Nouvel ordre mondial d’information et de communication</a:t>
            </a:r>
          </a:p>
          <a:p>
            <a:r>
              <a:rPr lang="fr-BE" sz="4400" b="1" dirty="0"/>
              <a:t>Le NOMIC aborde un enjeu sensible : l’infrastructure de la communication (émetteurs, imprimeries, centres de production de films, lignes téléphoniques etc.).</a:t>
            </a:r>
            <a:r>
              <a:rPr lang="fr-FR" sz="4400" dirty="0"/>
              <a:t> </a:t>
            </a:r>
            <a:endParaRPr lang="fr-FR" sz="4400" dirty="0" smtClean="0"/>
          </a:p>
          <a:p>
            <a:r>
              <a:rPr lang="fr-BE" sz="4400" dirty="0"/>
              <a:t>L</a:t>
            </a:r>
            <a:r>
              <a:rPr lang="fr-BE" sz="4400" dirty="0" smtClean="0"/>
              <a:t>a </a:t>
            </a:r>
            <a:r>
              <a:rPr lang="fr-BE" sz="4400" dirty="0"/>
              <a:t>« Commission d’Etude des Problèmes de Communication </a:t>
            </a:r>
            <a:r>
              <a:rPr lang="fr-BE" sz="4400" dirty="0" smtClean="0"/>
              <a:t>»</a:t>
            </a:r>
          </a:p>
          <a:p>
            <a:r>
              <a:rPr lang="fr-BE" sz="4400" dirty="0" smtClean="0"/>
              <a:t>Rapport « Voix multiples, un seul Monde »</a:t>
            </a:r>
          </a:p>
          <a:p>
            <a:r>
              <a:rPr lang="fr-BE" sz="4400" dirty="0"/>
              <a:t>Il s’agit du premier document émanant d’une institution internationale sur l’inégalité des échanges culturels et informationnels entériné par la Conférence générale de l’UNESCO de 1980. </a:t>
            </a:r>
            <a:r>
              <a:rPr lang="fr-BE" sz="4400" dirty="0" smtClean="0"/>
              <a:t> </a:t>
            </a:r>
          </a:p>
          <a:p>
            <a:r>
              <a:rPr lang="fr-BE" sz="4400" b="1" dirty="0"/>
              <a:t>Le débat sur le NOMIC tourne autour de deux perspectives apparemment irréconciliables, d’une part les partisans du </a:t>
            </a:r>
            <a:r>
              <a:rPr lang="fr-BE" sz="4400" b="1" i="1" dirty="0"/>
              <a:t>droit de communiquer</a:t>
            </a:r>
            <a:r>
              <a:rPr lang="fr-BE" sz="4400" b="1" dirty="0"/>
              <a:t> et d’autre part les fervents de la </a:t>
            </a:r>
            <a:r>
              <a:rPr lang="fr-BE" sz="4400" b="1" i="1" dirty="0"/>
              <a:t>liberté d’informer</a:t>
            </a:r>
            <a:r>
              <a:rPr lang="fr-BE" sz="4400" b="1" dirty="0"/>
              <a:t>. </a:t>
            </a:r>
            <a:endParaRPr lang="fr-BE" sz="4400" b="1" dirty="0" smtClean="0"/>
          </a:p>
          <a:p>
            <a:pPr marL="36576" indent="0">
              <a:buNone/>
            </a:pPr>
            <a:endParaRPr lang="fr-BE" sz="4400" b="1" dirty="0" smtClean="0"/>
          </a:p>
          <a:p>
            <a:pPr marL="36576" indent="0">
              <a:buNone/>
            </a:pPr>
            <a:endParaRPr lang="fr-BE" sz="4400" dirty="0" smtClean="0"/>
          </a:p>
          <a:p>
            <a:r>
              <a:rPr lang="fr-BE" sz="4400" b="1" dirty="0" smtClean="0"/>
              <a:t>En 1983, les </a:t>
            </a:r>
            <a:r>
              <a:rPr lang="fr-BE" sz="4400" b="1" dirty="0"/>
              <a:t>Etats-Unis et le Royaume-Uni se retirent </a:t>
            </a:r>
            <a:r>
              <a:rPr lang="fr-BE" sz="4400" b="1" dirty="0" smtClean="0"/>
              <a:t>de </a:t>
            </a:r>
            <a:r>
              <a:rPr lang="fr-BE" sz="4400" b="1" dirty="0"/>
              <a:t>l’UNESCO </a:t>
            </a:r>
            <a:r>
              <a:rPr lang="fr-BE" sz="4400" dirty="0"/>
              <a:t>pour marquer leur désaccord avec les demandes du mouvement des pays non-alignés en faveur d’un rééquilibrage des flux entre Nord-Sud à travers l’adoption d’un NOMIC. </a:t>
            </a:r>
            <a:endParaRPr lang="fr-BE" sz="4400" dirty="0" smtClean="0"/>
          </a:p>
          <a:p>
            <a:r>
              <a:rPr lang="fr-BE" sz="4400" dirty="0"/>
              <a:t>Le fonctionnement général de l’organisation est le deuxième argument que les États démissionnaires attaquent en évoquant son manque de pragmatisme et d’efficacité, son gigantisme et sa bureaucratie parasitaire. </a:t>
            </a:r>
            <a:endParaRPr lang="fr-BE" sz="4400" dirty="0" smtClean="0"/>
          </a:p>
          <a:p>
            <a:r>
              <a:rPr lang="fr-BE" sz="4400" dirty="0"/>
              <a:t>La troisième reproche au système de l’UNESCO concerne la politisation de l’organisation et une « trahison » de ses principes </a:t>
            </a:r>
            <a:r>
              <a:rPr lang="fr-BE" sz="4400" dirty="0" smtClean="0"/>
              <a:t>fondamentaux. </a:t>
            </a:r>
          </a:p>
          <a:p>
            <a:pPr marL="36576" indent="0">
              <a:buNone/>
            </a:pPr>
            <a:endParaRPr lang="fr-BE" sz="4400" dirty="0" smtClean="0"/>
          </a:p>
          <a:p>
            <a:r>
              <a:rPr lang="fr-BE" sz="4400" b="1" dirty="0" smtClean="0"/>
              <a:t>Le </a:t>
            </a:r>
            <a:r>
              <a:rPr lang="fr-BE" sz="4400" b="1" dirty="0"/>
              <a:t>retrait de deux pays résonne comme un choc politique, financier et organisationnel pour la réputation et l’image de l’Organisation. </a:t>
            </a:r>
            <a:endParaRPr lang="fr-FR" sz="4400" b="1" dirty="0"/>
          </a:p>
          <a:p>
            <a:endParaRPr lang="fr-FR" dirty="0"/>
          </a:p>
          <a:p>
            <a:endParaRPr lang="fr-FR" dirty="0"/>
          </a:p>
        </p:txBody>
      </p:sp>
      <p:pic>
        <p:nvPicPr>
          <p:cNvPr id="4" name="Image 3" descr="ob_dab452_amm-unesc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89672"/>
            <a:ext cx="2650081" cy="1668327"/>
          </a:xfrm>
          <a:prstGeom prst="rect">
            <a:avLst/>
          </a:prstGeom>
        </p:spPr>
      </p:pic>
      <p:pic>
        <p:nvPicPr>
          <p:cNvPr id="5" name="Image 4" descr="nwi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4937" y="5189672"/>
            <a:ext cx="2784418" cy="1668328"/>
          </a:xfrm>
          <a:prstGeom prst="rect">
            <a:avLst/>
          </a:prstGeom>
        </p:spPr>
      </p:pic>
      <p:pic>
        <p:nvPicPr>
          <p:cNvPr id="6" name="Image 5" descr="Seán_MacBride_198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4934" y="5189672"/>
            <a:ext cx="2794000" cy="1668328"/>
          </a:xfrm>
          <a:prstGeom prst="rect">
            <a:avLst/>
          </a:prstGeom>
        </p:spPr>
      </p:pic>
    </p:spTree>
    <p:extLst>
      <p:ext uri="{BB962C8B-B14F-4D97-AF65-F5344CB8AC3E}">
        <p14:creationId xmlns:p14="http://schemas.microsoft.com/office/powerpoint/2010/main" val="38068567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Introduction</a:t>
            </a:r>
            <a:endParaRPr lang="fr-CA" dirty="0"/>
          </a:p>
        </p:txBody>
      </p:sp>
      <p:sp>
        <p:nvSpPr>
          <p:cNvPr id="3" name="Espace réservé du contenu 2"/>
          <p:cNvSpPr>
            <a:spLocks noGrp="1"/>
          </p:cNvSpPr>
          <p:nvPr>
            <p:ph idx="1"/>
          </p:nvPr>
        </p:nvSpPr>
        <p:spPr>
          <a:xfrm>
            <a:off x="457200" y="1240693"/>
            <a:ext cx="8071338" cy="3315200"/>
          </a:xfrm>
        </p:spPr>
        <p:txBody>
          <a:bodyPr>
            <a:normAutofit fontScale="32500" lnSpcReduction="20000"/>
          </a:bodyPr>
          <a:lstStyle/>
          <a:p>
            <a:r>
              <a:rPr lang="fr-CA" sz="4300" dirty="0" smtClean="0"/>
              <a:t>L'UNESCO fonctionne par le biais de Conventions. </a:t>
            </a:r>
          </a:p>
          <a:p>
            <a:endParaRPr lang="fr-CA" sz="4300" dirty="0"/>
          </a:p>
          <a:p>
            <a:pPr marL="36576" indent="0">
              <a:buNone/>
            </a:pPr>
            <a:endParaRPr lang="fr-CA" sz="4300" dirty="0" smtClean="0"/>
          </a:p>
          <a:p>
            <a:r>
              <a:rPr lang="fr-CA" sz="4900" dirty="0"/>
              <a:t>Convention pour la protection des biens culturels en cas de conflit </a:t>
            </a:r>
            <a:r>
              <a:rPr lang="fr-CA" sz="4900" dirty="0" smtClean="0"/>
              <a:t>armé, 1954</a:t>
            </a:r>
          </a:p>
          <a:p>
            <a:r>
              <a:rPr lang="fr-CA" sz="4900" dirty="0"/>
              <a:t>Convention universelle sur le droit d’auteur (adoptée en 1952 et révisée en 1971</a:t>
            </a:r>
            <a:r>
              <a:rPr lang="fr-CA" sz="4900" dirty="0" smtClean="0"/>
              <a:t>)</a:t>
            </a:r>
            <a:endParaRPr lang="en-CA" sz="4900" dirty="0"/>
          </a:p>
          <a:p>
            <a:r>
              <a:rPr lang="fr-CA" sz="4900" dirty="0"/>
              <a:t>Convention concernant les mesures à prendre pour interdire et empêcher l’importation, l’exportation et le transfert de propriété illicites des biens culturels, 1970 (révisée en 1995)</a:t>
            </a:r>
            <a:endParaRPr lang="en-CA" sz="4900" dirty="0"/>
          </a:p>
          <a:p>
            <a:r>
              <a:rPr lang="fr-CA" sz="4900" b="1" dirty="0" smtClean="0"/>
              <a:t>Convention </a:t>
            </a:r>
            <a:r>
              <a:rPr lang="fr-CA" sz="4900" b="1" dirty="0"/>
              <a:t>concernant la protection du patrimoine mondial culturel et </a:t>
            </a:r>
            <a:r>
              <a:rPr lang="fr-CA" sz="4900" b="1" dirty="0" smtClean="0"/>
              <a:t>naturel, 1972</a:t>
            </a:r>
            <a:endParaRPr lang="en-CA" sz="4900" dirty="0"/>
          </a:p>
          <a:p>
            <a:r>
              <a:rPr lang="fr-CA" sz="4900" dirty="0"/>
              <a:t>Convention sur la protection du patrimoine culturel </a:t>
            </a:r>
            <a:r>
              <a:rPr lang="fr-CA" sz="4900" dirty="0" smtClean="0"/>
              <a:t>subaquatique, 2001</a:t>
            </a:r>
            <a:endParaRPr lang="en-CA" sz="4900" dirty="0"/>
          </a:p>
          <a:p>
            <a:r>
              <a:rPr lang="fr-CA" sz="4900" b="1" dirty="0"/>
              <a:t>Convention pour la sauvegarde du patrimoine culturel </a:t>
            </a:r>
            <a:r>
              <a:rPr lang="fr-CA" sz="4900" b="1" dirty="0" smtClean="0"/>
              <a:t>immatériel, </a:t>
            </a:r>
            <a:r>
              <a:rPr lang="fr-CA" sz="4900" b="1" dirty="0"/>
              <a:t>2003</a:t>
            </a:r>
            <a:endParaRPr lang="en-CA" sz="4900" dirty="0"/>
          </a:p>
          <a:p>
            <a:r>
              <a:rPr lang="fr-CA" sz="4900" b="1" dirty="0"/>
              <a:t>Convention sur la protection et la promotion de la diversité des expressions </a:t>
            </a:r>
            <a:r>
              <a:rPr lang="fr-CA" sz="4900" b="1" dirty="0" smtClean="0"/>
              <a:t>culturelles, 2005.</a:t>
            </a:r>
          </a:p>
          <a:p>
            <a:endParaRPr lang="fr-CA" sz="4000" b="1" dirty="0"/>
          </a:p>
          <a:p>
            <a:pPr marL="36576" indent="0">
              <a:buNone/>
            </a:pPr>
            <a:endParaRPr lang="en-CA" sz="4000" dirty="0"/>
          </a:p>
          <a:p>
            <a:endParaRPr lang="fr-CA" dirty="0"/>
          </a:p>
        </p:txBody>
      </p:sp>
      <p:pic>
        <p:nvPicPr>
          <p:cNvPr id="6" name="Espace réservé du contenu 3" descr="51qdyHO-tNL._SX324_BO1,204,203,200_.jpg"/>
          <p:cNvPicPr>
            <a:picLocks noChangeAspect="1"/>
          </p:cNvPicPr>
          <p:nvPr/>
        </p:nvPicPr>
        <p:blipFill>
          <a:blip r:embed="rId2">
            <a:extLst>
              <a:ext uri="{28A0092B-C50C-407E-A947-70E740481C1C}">
                <a14:useLocalDpi xmlns:a14="http://schemas.microsoft.com/office/drawing/2010/main" val="0"/>
              </a:ext>
            </a:extLst>
          </a:blip>
          <a:srcRect l="-76277" r="-76277"/>
          <a:stretch>
            <a:fillRect/>
          </a:stretch>
        </p:blipFill>
        <p:spPr>
          <a:xfrm>
            <a:off x="1716376" y="4555893"/>
            <a:ext cx="5355097" cy="2302107"/>
          </a:xfrm>
          <a:prstGeom prst="rect">
            <a:avLst/>
          </a:prstGeom>
        </p:spPr>
      </p:pic>
    </p:spTree>
    <p:extLst>
      <p:ext uri="{BB962C8B-B14F-4D97-AF65-F5344CB8AC3E}">
        <p14:creationId xmlns:p14="http://schemas.microsoft.com/office/powerpoint/2010/main" val="293829958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 Construction de la CDEC</a:t>
            </a:r>
            <a:endParaRPr lang="fr-CA" dirty="0"/>
          </a:p>
        </p:txBody>
      </p:sp>
      <p:sp>
        <p:nvSpPr>
          <p:cNvPr id="3" name="Espace réservé du contenu 2"/>
          <p:cNvSpPr>
            <a:spLocks noGrp="1"/>
          </p:cNvSpPr>
          <p:nvPr>
            <p:ph idx="1"/>
          </p:nvPr>
        </p:nvSpPr>
        <p:spPr>
          <a:xfrm>
            <a:off x="457200" y="1600200"/>
            <a:ext cx="7467600" cy="4525963"/>
          </a:xfrm>
        </p:spPr>
        <p:txBody>
          <a:bodyPr>
            <a:normAutofit fontScale="40000" lnSpcReduction="20000"/>
          </a:bodyPr>
          <a:lstStyle/>
          <a:p>
            <a:r>
              <a:rPr lang="fr-CA" dirty="0" smtClean="0"/>
              <a:t>Fin des années 1990 : croisement de deux univers</a:t>
            </a:r>
          </a:p>
          <a:p>
            <a:endParaRPr lang="fr-CA" dirty="0"/>
          </a:p>
          <a:p>
            <a:r>
              <a:rPr lang="fr-CA" b="1" dirty="0" smtClean="0"/>
              <a:t>Alliance large d’acteurs: gouvernements nationaux, organisations internationales et régionales (Organisation internationale de la Francophonie), professionnels de la culture (Coalitions pour la diversité culturelle) </a:t>
            </a:r>
          </a:p>
          <a:p>
            <a:endParaRPr lang="fr-CA" dirty="0"/>
          </a:p>
          <a:p>
            <a:r>
              <a:rPr lang="fr-CA" dirty="0" smtClean="0"/>
              <a:t>Négociations internationales conflictuelles</a:t>
            </a:r>
          </a:p>
          <a:p>
            <a:r>
              <a:rPr lang="fr-CA" dirty="0" smtClean="0"/>
              <a:t>Pierres d’achoppement</a:t>
            </a:r>
          </a:p>
          <a:p>
            <a:endParaRPr lang="fr-CA" dirty="0"/>
          </a:p>
          <a:p>
            <a:r>
              <a:rPr lang="fr-FR" b="1" dirty="0"/>
              <a:t>Coalition en faveur</a:t>
            </a:r>
            <a:r>
              <a:rPr lang="fr-FR" dirty="0"/>
              <a:t> d’un instrument contraignant voué aux produits et services culturels : France, Canada, Chine, Afrique du Sud, Brésil, la plupart des pays francophones. </a:t>
            </a:r>
          </a:p>
          <a:p>
            <a:pPr marL="118872" indent="0">
              <a:buNone/>
            </a:pPr>
            <a:endParaRPr lang="fr-FR" dirty="0"/>
          </a:p>
          <a:p>
            <a:r>
              <a:rPr lang="fr-FR" b="1" dirty="0"/>
              <a:t>Coalition opposée </a:t>
            </a:r>
            <a:r>
              <a:rPr lang="fr-FR" dirty="0"/>
              <a:t>à une Convention contraignante : Etats-Unis, Japon, Australie, Nouvelle-Zélande, Pays-Bas, Royaume-Uni. </a:t>
            </a:r>
          </a:p>
          <a:p>
            <a:endParaRPr lang="fr-FR" dirty="0"/>
          </a:p>
          <a:p>
            <a:r>
              <a:rPr lang="fr-CA" dirty="0"/>
              <a:t>La </a:t>
            </a:r>
            <a:r>
              <a:rPr lang="fr-CA" b="1" dirty="0"/>
              <a:t>Convention sur la protection et la promotion de la diversité des expressions culturelles </a:t>
            </a:r>
            <a:r>
              <a:rPr lang="fr-CA" dirty="0"/>
              <a:t>est adoptée par la trente-troisième session de la Conférence générale de l’UNESCO le 20 octobre 2005. </a:t>
            </a:r>
          </a:p>
          <a:p>
            <a:pPr marL="118872" indent="0">
              <a:buNone/>
            </a:pPr>
            <a:endParaRPr lang="fr-CA" dirty="0"/>
          </a:p>
          <a:p>
            <a:r>
              <a:rPr lang="fr-CA" dirty="0"/>
              <a:t>Le Canada et la France ont marqué de leur empreinte le déroulement des négociations et le contenu de la </a:t>
            </a:r>
            <a:r>
              <a:rPr lang="fr-CA" dirty="0" smtClean="0"/>
              <a:t>CDEC </a:t>
            </a:r>
            <a:r>
              <a:rPr lang="fr-CA" dirty="0"/>
              <a:t>mais </a:t>
            </a:r>
            <a:r>
              <a:rPr lang="fr-CA" b="1" dirty="0"/>
              <a:t>ce dernier s’est aussi négocié sur la base d’un consensus délibérément </a:t>
            </a:r>
            <a:r>
              <a:rPr lang="fr-CA" b="1" dirty="0" smtClean="0"/>
              <a:t>ambigu</a:t>
            </a:r>
            <a:r>
              <a:rPr lang="fr-CA" b="1" dirty="0"/>
              <a:t> </a:t>
            </a:r>
            <a:r>
              <a:rPr lang="fr-CA" b="1" dirty="0" smtClean="0"/>
              <a:t>et un compromis politique. </a:t>
            </a:r>
            <a:endParaRPr lang="fr-CA" dirty="0"/>
          </a:p>
          <a:p>
            <a:endParaRPr lang="fr-CA" dirty="0"/>
          </a:p>
        </p:txBody>
      </p:sp>
      <p:pic>
        <p:nvPicPr>
          <p:cNvPr id="4" name="Image 3" descr="inde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44771"/>
            <a:ext cx="2558143" cy="1513228"/>
          </a:xfrm>
          <a:prstGeom prst="rect">
            <a:avLst/>
          </a:prstGeom>
        </p:spPr>
      </p:pic>
      <p:pic>
        <p:nvPicPr>
          <p:cNvPr id="6" name="Image 5" descr="I12107926.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873" y="5189672"/>
            <a:ext cx="1905127" cy="1668328"/>
          </a:xfrm>
          <a:prstGeom prst="rect">
            <a:avLst/>
          </a:prstGeom>
        </p:spPr>
      </p:pic>
      <p:pic>
        <p:nvPicPr>
          <p:cNvPr id="7" name="Image 6" descr="RTEmagicC_983de1027d.p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143" y="0"/>
            <a:ext cx="1604778" cy="1668327"/>
          </a:xfrm>
          <a:prstGeom prst="rect">
            <a:avLst/>
          </a:prstGeom>
        </p:spPr>
      </p:pic>
      <p:pic>
        <p:nvPicPr>
          <p:cNvPr id="8" name="Image 7" descr="condoleezaG0405_468x31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4054" y="5344771"/>
            <a:ext cx="2679660" cy="1546217"/>
          </a:xfrm>
          <a:prstGeom prst="rect">
            <a:avLst/>
          </a:prstGeom>
        </p:spPr>
      </p:pic>
    </p:spTree>
    <p:extLst>
      <p:ext uri="{BB962C8B-B14F-4D97-AF65-F5344CB8AC3E}">
        <p14:creationId xmlns:p14="http://schemas.microsoft.com/office/powerpoint/2010/main" val="47845159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B. Mise en œuvre de la CDEC</a:t>
            </a:r>
            <a:endParaRPr lang="fr-CA" dirty="0"/>
          </a:p>
        </p:txBody>
      </p:sp>
      <p:sp>
        <p:nvSpPr>
          <p:cNvPr id="3" name="Espace réservé du contenu 2"/>
          <p:cNvSpPr>
            <a:spLocks noGrp="1"/>
          </p:cNvSpPr>
          <p:nvPr>
            <p:ph idx="1"/>
          </p:nvPr>
        </p:nvSpPr>
        <p:spPr>
          <a:xfrm>
            <a:off x="457199" y="2952712"/>
            <a:ext cx="7467601" cy="3173451"/>
          </a:xfrm>
        </p:spPr>
        <p:txBody>
          <a:bodyPr>
            <a:normAutofit fontScale="32500" lnSpcReduction="20000"/>
          </a:bodyPr>
          <a:lstStyle/>
          <a:p>
            <a:r>
              <a:rPr lang="fr-FR" sz="4000" b="1" dirty="0" smtClean="0"/>
              <a:t>Article 20 de la CDEC: deux paragraphes à première vue incompatibles</a:t>
            </a:r>
          </a:p>
          <a:p>
            <a:r>
              <a:rPr lang="fr-FR" sz="4000" b="1" dirty="0" smtClean="0"/>
              <a:t>Consensus délibérément ambigu</a:t>
            </a:r>
          </a:p>
          <a:p>
            <a:pPr marL="118872" indent="0">
              <a:buNone/>
            </a:pPr>
            <a:endParaRPr lang="fr-FR" sz="4000" b="1" dirty="0" smtClean="0"/>
          </a:p>
          <a:p>
            <a:pPr marL="118872" indent="0">
              <a:buNone/>
            </a:pPr>
            <a:endParaRPr lang="fr-FR" sz="4000" dirty="0"/>
          </a:p>
          <a:p>
            <a:r>
              <a:rPr lang="fr-CA" sz="4000" dirty="0"/>
              <a:t>La complémentarité ou l’incompatibilité entre les dispositions de la CDEC et le régime </a:t>
            </a:r>
            <a:r>
              <a:rPr lang="fr-CA" sz="4000" dirty="0" smtClean="0"/>
              <a:t>commercial </a:t>
            </a:r>
            <a:r>
              <a:rPr lang="fr-CA" sz="4000" dirty="0"/>
              <a:t>dépendent en grande partie de la concertation des acteurs impliqués, de la bonne volonté des </a:t>
            </a:r>
            <a:r>
              <a:rPr lang="fr-CA" sz="4000" dirty="0" smtClean="0"/>
              <a:t>États parties </a:t>
            </a:r>
            <a:r>
              <a:rPr lang="fr-CA" sz="4000" dirty="0"/>
              <a:t>et de leurs préférences respectives. </a:t>
            </a:r>
            <a:endParaRPr lang="fr-CA" sz="4000" dirty="0" smtClean="0"/>
          </a:p>
          <a:p>
            <a:pPr marL="118872" indent="0">
              <a:buNone/>
            </a:pPr>
            <a:endParaRPr lang="fr-CA" sz="4000" dirty="0"/>
          </a:p>
          <a:p>
            <a:pPr marL="118872" indent="0">
              <a:buNone/>
            </a:pPr>
            <a:r>
              <a:rPr lang="fr-CA" sz="4000" dirty="0"/>
              <a:t>Article 20 : « 1. Les Parties reconnaissent qu’elles doivent remplir de bonne foi leurs obligations en vertu de la présente Convention et de tous les autres traités auxquels elles sont parties. Ainsi, sans subordonner cette Convention aux autres traités (a) elles encouragent le soutien mutuel entre cette Convention et les autres traités auxquels elles sont parties ; et (b) lorsqu’elles interprètent et appliquent les autres traités auxquels elles sont parties ou lorsqu’elles souscrivent à d’autres obligations internationales, les Parties prennent en compte les dispositions pertinentes de la présente Convention. </a:t>
            </a:r>
          </a:p>
          <a:p>
            <a:pPr marL="118872" indent="0">
              <a:buNone/>
            </a:pPr>
            <a:r>
              <a:rPr lang="fr-CA" sz="4000" dirty="0" smtClean="0"/>
              <a:t>2</a:t>
            </a:r>
            <a:r>
              <a:rPr lang="fr-CA" sz="4000" dirty="0"/>
              <a:t>. Rien dans la présente Convention ne peut être interprété comme modifiant les droits et obligations des Parties au titre d’autres traités auxquels elles sont parties ». </a:t>
            </a:r>
          </a:p>
          <a:p>
            <a:pPr marL="118872" indent="0">
              <a:buNone/>
            </a:pPr>
            <a:endParaRPr lang="fr-CA" dirty="0"/>
          </a:p>
        </p:txBody>
      </p:sp>
      <p:pic>
        <p:nvPicPr>
          <p:cNvPr id="4" name="Espace réservé du contenu 24" descr="unesco_diversite_culturelle-33647.png"/>
          <p:cNvPicPr>
            <a:picLocks noChangeAspect="1"/>
          </p:cNvPicPr>
          <p:nvPr/>
        </p:nvPicPr>
        <p:blipFill>
          <a:blip r:embed="rId2">
            <a:extLst>
              <a:ext uri="{28A0092B-C50C-407E-A947-70E740481C1C}">
                <a14:useLocalDpi xmlns:a14="http://schemas.microsoft.com/office/drawing/2010/main" val="0"/>
              </a:ext>
            </a:extLst>
          </a:blip>
          <a:srcRect t="2299" b="2299"/>
          <a:stretch>
            <a:fillRect/>
          </a:stretch>
        </p:blipFill>
        <p:spPr>
          <a:xfrm>
            <a:off x="457199" y="1324378"/>
            <a:ext cx="5046297" cy="1519779"/>
          </a:xfrm>
          <a:prstGeom prst="rect">
            <a:avLst/>
          </a:prstGeom>
        </p:spPr>
      </p:pic>
    </p:spTree>
    <p:extLst>
      <p:ext uri="{BB962C8B-B14F-4D97-AF65-F5344CB8AC3E}">
        <p14:creationId xmlns:p14="http://schemas.microsoft.com/office/powerpoint/2010/main" val="37076999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 Mise en œuvre de la CDEC</a:t>
            </a:r>
            <a:endParaRPr lang="fr-CA" dirty="0"/>
          </a:p>
        </p:txBody>
      </p:sp>
      <p:sp>
        <p:nvSpPr>
          <p:cNvPr id="3" name="Espace réservé du contenu 2"/>
          <p:cNvSpPr>
            <a:spLocks noGrp="1"/>
          </p:cNvSpPr>
          <p:nvPr>
            <p:ph idx="1"/>
          </p:nvPr>
        </p:nvSpPr>
        <p:spPr>
          <a:xfrm>
            <a:off x="846692" y="3289235"/>
            <a:ext cx="7078108" cy="2836928"/>
          </a:xfrm>
        </p:spPr>
        <p:txBody>
          <a:bodyPr>
            <a:normAutofit fontScale="40000" lnSpcReduction="20000"/>
          </a:bodyPr>
          <a:lstStyle/>
          <a:p>
            <a:endParaRPr lang="fr-CA" dirty="0" smtClean="0"/>
          </a:p>
          <a:p>
            <a:r>
              <a:rPr lang="fr-CA" dirty="0" smtClean="0"/>
              <a:t>Fonds international pour la diversité culturelle</a:t>
            </a:r>
          </a:p>
          <a:p>
            <a:r>
              <a:rPr lang="fr-CA" dirty="0" smtClean="0"/>
              <a:t>Instrument majeur pour le développement des industries culturelles des pays moins avancés</a:t>
            </a:r>
          </a:p>
          <a:p>
            <a:r>
              <a:rPr lang="fr-CA" b="1" dirty="0"/>
              <a:t>Son fonctionnement se fonde sur la bonne foi et la loyauté des États plutôt que sur un engagement strict, dans la mesure où les Parties n’ont pas l’obligation de contribuer au Fonds, contrairement à d’autres instruments normatifs de l’UNESCO</a:t>
            </a:r>
            <a:r>
              <a:rPr lang="fr-CA" dirty="0"/>
              <a:t>. </a:t>
            </a:r>
          </a:p>
          <a:p>
            <a:endParaRPr lang="fr-CA" dirty="0" smtClean="0"/>
          </a:p>
          <a:p>
            <a:r>
              <a:rPr lang="fr-CA" dirty="0" smtClean="0"/>
              <a:t>Ressources du FIDC: 7,74 millions USD en février 2016. </a:t>
            </a:r>
          </a:p>
          <a:p>
            <a:r>
              <a:rPr lang="fr-CA" dirty="0" smtClean="0"/>
              <a:t>78 projets dans 48 pays, la moitié de projets en Afrique. </a:t>
            </a:r>
          </a:p>
          <a:p>
            <a:r>
              <a:rPr lang="fr-CA" dirty="0" smtClean="0"/>
              <a:t>Contributions irrégulières et asymétrie.  </a:t>
            </a:r>
          </a:p>
          <a:p>
            <a:r>
              <a:rPr lang="fr-CA" dirty="0"/>
              <a:t>Paragraphe 7 de l’article 18 : « les Parties s’attachent à verser des contributions volontaires sur une base régulière pour la mise en œuvre de la présente Convention ». </a:t>
            </a:r>
          </a:p>
          <a:p>
            <a:pPr marL="36576" indent="0">
              <a:buNone/>
            </a:pPr>
            <a:endParaRPr lang="fr-CA" dirty="0" smtClean="0"/>
          </a:p>
          <a:p>
            <a:pPr marL="36576" indent="0">
              <a:buNone/>
            </a:pPr>
            <a:endParaRPr lang="fr-CA" dirty="0"/>
          </a:p>
        </p:txBody>
      </p:sp>
      <p:pic>
        <p:nvPicPr>
          <p:cNvPr id="4" name="Espace réservé du contenu 4" descr="ifcdlogo350_fr_0.jpg"/>
          <p:cNvPicPr>
            <a:picLocks noChangeAspect="1"/>
          </p:cNvPicPr>
          <p:nvPr/>
        </p:nvPicPr>
        <p:blipFill>
          <a:blip r:embed="rId2">
            <a:extLst>
              <a:ext uri="{28A0092B-C50C-407E-A947-70E740481C1C}">
                <a14:useLocalDpi xmlns:a14="http://schemas.microsoft.com/office/drawing/2010/main" val="0"/>
              </a:ext>
            </a:extLst>
          </a:blip>
          <a:srcRect t="-25223" b="-25223"/>
          <a:stretch>
            <a:fillRect/>
          </a:stretch>
        </p:blipFill>
        <p:spPr>
          <a:xfrm>
            <a:off x="761141" y="1089989"/>
            <a:ext cx="4329865" cy="2624245"/>
          </a:xfrm>
          <a:prstGeom prst="rect">
            <a:avLst/>
          </a:prstGeom>
        </p:spPr>
      </p:pic>
      <p:pic>
        <p:nvPicPr>
          <p:cNvPr id="5" name="Image 4" descr="220px-Stephen_Harper_by_Remy_Steinegger_-_gre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31" y="5592636"/>
            <a:ext cx="1825747" cy="1265363"/>
          </a:xfrm>
          <a:prstGeom prst="rect">
            <a:avLst/>
          </a:prstGeom>
        </p:spPr>
      </p:pic>
      <p:pic>
        <p:nvPicPr>
          <p:cNvPr id="6" name="Image 5" descr="362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5339" y="5775799"/>
            <a:ext cx="1892915" cy="1082200"/>
          </a:xfrm>
          <a:prstGeom prst="rect">
            <a:avLst/>
          </a:prstGeom>
        </p:spPr>
      </p:pic>
    </p:spTree>
    <p:extLst>
      <p:ext uri="{BB962C8B-B14F-4D97-AF65-F5344CB8AC3E}">
        <p14:creationId xmlns:p14="http://schemas.microsoft.com/office/powerpoint/2010/main" val="93236148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C. Les trois voies des États-Unis</a:t>
            </a:r>
            <a:endParaRPr lang="fr-CA" dirty="0"/>
          </a:p>
        </p:txBody>
      </p:sp>
      <p:sp>
        <p:nvSpPr>
          <p:cNvPr id="3" name="Espace réservé du contenu 2"/>
          <p:cNvSpPr>
            <a:spLocks noGrp="1"/>
          </p:cNvSpPr>
          <p:nvPr>
            <p:ph idx="1"/>
          </p:nvPr>
        </p:nvSpPr>
        <p:spPr>
          <a:xfrm>
            <a:off x="457200" y="1600200"/>
            <a:ext cx="7467600" cy="3707996"/>
          </a:xfrm>
        </p:spPr>
        <p:txBody>
          <a:bodyPr>
            <a:normAutofit fontScale="47500" lnSpcReduction="20000"/>
          </a:bodyPr>
          <a:lstStyle/>
          <a:p>
            <a:pPr marL="36576" indent="0">
              <a:buNone/>
            </a:pPr>
            <a:endParaRPr lang="fr-CA" dirty="0"/>
          </a:p>
          <a:p>
            <a:pPr marL="36576" indent="0">
              <a:buNone/>
            </a:pPr>
            <a:r>
              <a:rPr lang="fr-CA" dirty="0" smtClean="0"/>
              <a:t>A. Accords bilatéraux de libre-échange des États-Unis</a:t>
            </a:r>
          </a:p>
          <a:p>
            <a:r>
              <a:rPr lang="fr-CA" dirty="0" smtClean="0"/>
              <a:t>Chili</a:t>
            </a:r>
            <a:r>
              <a:rPr lang="fr-CA" dirty="0"/>
              <a:t>, Singapour, </a:t>
            </a:r>
            <a:r>
              <a:rPr lang="fr-CA" dirty="0" smtClean="0"/>
              <a:t>Amérique </a:t>
            </a:r>
            <a:r>
              <a:rPr lang="fr-CA" dirty="0"/>
              <a:t>Centrale (Costa-Rica, El Salvador, Guatemala, Honduras, Nicaragua)</a:t>
            </a:r>
            <a:r>
              <a:rPr lang="fr-CA" dirty="0" smtClean="0"/>
              <a:t>, République </a:t>
            </a:r>
            <a:r>
              <a:rPr lang="fr-CA" dirty="0"/>
              <a:t>Dominicaine, </a:t>
            </a:r>
            <a:r>
              <a:rPr lang="fr-CA" dirty="0" smtClean="0"/>
              <a:t>Australie</a:t>
            </a:r>
            <a:r>
              <a:rPr lang="fr-CA" dirty="0"/>
              <a:t>, </a:t>
            </a:r>
            <a:r>
              <a:rPr lang="fr-CA" dirty="0" smtClean="0"/>
              <a:t>Bahreïn</a:t>
            </a:r>
            <a:r>
              <a:rPr lang="fr-CA" dirty="0"/>
              <a:t>, Oman</a:t>
            </a:r>
            <a:r>
              <a:rPr lang="fr-CA" dirty="0" smtClean="0"/>
              <a:t>, </a:t>
            </a:r>
            <a:r>
              <a:rPr lang="fr-CA" dirty="0"/>
              <a:t>Maroc, </a:t>
            </a:r>
            <a:r>
              <a:rPr lang="fr-CA" dirty="0" smtClean="0"/>
              <a:t>Pérou</a:t>
            </a:r>
            <a:r>
              <a:rPr lang="fr-CA" dirty="0"/>
              <a:t>, </a:t>
            </a:r>
            <a:r>
              <a:rPr lang="fr-CA" dirty="0" smtClean="0"/>
              <a:t>Corée </a:t>
            </a:r>
            <a:r>
              <a:rPr lang="fr-CA" dirty="0"/>
              <a:t>du Sud, </a:t>
            </a:r>
            <a:r>
              <a:rPr lang="fr-CA" dirty="0" smtClean="0"/>
              <a:t>Panama, </a:t>
            </a:r>
            <a:r>
              <a:rPr lang="fr-CA" dirty="0"/>
              <a:t>Colombie</a:t>
            </a:r>
            <a:r>
              <a:rPr lang="en-CA" dirty="0"/>
              <a:t> </a:t>
            </a:r>
          </a:p>
          <a:p>
            <a:endParaRPr lang="en-CA" dirty="0" smtClean="0"/>
          </a:p>
          <a:p>
            <a:r>
              <a:rPr lang="fr-CA" b="1" dirty="0" smtClean="0"/>
              <a:t>Approche </a:t>
            </a:r>
            <a:r>
              <a:rPr lang="fr-CA" b="1" dirty="0"/>
              <a:t>de la liste </a:t>
            </a:r>
            <a:r>
              <a:rPr lang="fr-CA" b="1" dirty="0" smtClean="0"/>
              <a:t>négative</a:t>
            </a:r>
          </a:p>
          <a:p>
            <a:r>
              <a:rPr lang="fr-CA" b="1" dirty="0" smtClean="0"/>
              <a:t>Manque de coalitions et d’alliances</a:t>
            </a:r>
          </a:p>
          <a:p>
            <a:r>
              <a:rPr lang="fr-CA" b="1" dirty="0" smtClean="0"/>
              <a:t>Groupes de professionnels de la culture peu structurés et organisés.</a:t>
            </a:r>
          </a:p>
          <a:p>
            <a:r>
              <a:rPr lang="fr-CA" b="1" dirty="0" smtClean="0"/>
              <a:t>Culture, sujet de </a:t>
            </a:r>
            <a:r>
              <a:rPr lang="fr-CA" b="1" i="1" dirty="0" err="1" smtClean="0"/>
              <a:t>low</a:t>
            </a:r>
            <a:r>
              <a:rPr lang="fr-CA" b="1" i="1" dirty="0" smtClean="0"/>
              <a:t> </a:t>
            </a:r>
            <a:r>
              <a:rPr lang="fr-CA" b="1" i="1" dirty="0" err="1" smtClean="0"/>
              <a:t>politics</a:t>
            </a:r>
            <a:r>
              <a:rPr lang="fr-CA" b="1" i="1" dirty="0" smtClean="0"/>
              <a:t> </a:t>
            </a:r>
            <a:endParaRPr lang="fr-CA" b="1" i="1" dirty="0"/>
          </a:p>
          <a:p>
            <a:pPr marL="36576" indent="0">
              <a:buNone/>
            </a:pPr>
            <a:endParaRPr lang="fr-CA" dirty="0" smtClean="0"/>
          </a:p>
          <a:p>
            <a:endParaRPr lang="fr-CA" dirty="0" smtClean="0"/>
          </a:p>
          <a:p>
            <a:r>
              <a:rPr lang="fr-CA" dirty="0" smtClean="0"/>
              <a:t>Oman, Panama, Bahreïn, Guatemala, Honduras, Nicaragua, Salvador n’ont </a:t>
            </a:r>
            <a:r>
              <a:rPr lang="fr-CA" dirty="0"/>
              <a:t>pas émis de réserves spécifiques aux accords bilatéraux concernant le domaine des services </a:t>
            </a:r>
            <a:r>
              <a:rPr lang="fr-CA" dirty="0" smtClean="0"/>
              <a:t>culturels</a:t>
            </a:r>
            <a:r>
              <a:rPr lang="en-CA" dirty="0" smtClean="0"/>
              <a:t> </a:t>
            </a:r>
            <a:endParaRPr lang="fr-CA" dirty="0" smtClean="0"/>
          </a:p>
          <a:p>
            <a:r>
              <a:rPr lang="fr-CA" dirty="0" smtClean="0"/>
              <a:t>Remise en cause des objectifs de la CDEC</a:t>
            </a:r>
          </a:p>
          <a:p>
            <a:pPr marL="118872" indent="0">
              <a:buNone/>
            </a:pPr>
            <a:r>
              <a:rPr lang="fr-CA" dirty="0" smtClean="0"/>
              <a:t> </a:t>
            </a:r>
            <a:endParaRPr lang="fr-CA" dirty="0"/>
          </a:p>
        </p:txBody>
      </p:sp>
      <p:pic>
        <p:nvPicPr>
          <p:cNvPr id="4" name="Espace réservé du contenu 7" descr="800px-Zoellick,_Robert_(official_portrait_2008).jpg"/>
          <p:cNvPicPr>
            <a:picLocks noChangeAspect="1"/>
          </p:cNvPicPr>
          <p:nvPr/>
        </p:nvPicPr>
        <p:blipFill>
          <a:blip r:embed="rId2">
            <a:extLst>
              <a:ext uri="{28A0092B-C50C-407E-A947-70E740481C1C}">
                <a14:useLocalDpi xmlns:a14="http://schemas.microsoft.com/office/drawing/2010/main" val="0"/>
              </a:ext>
            </a:extLst>
          </a:blip>
          <a:srcRect l="-54462" r="-54462"/>
          <a:stretch>
            <a:fillRect/>
          </a:stretch>
        </p:blipFill>
        <p:spPr>
          <a:xfrm>
            <a:off x="267639" y="5004871"/>
            <a:ext cx="3770034" cy="1853129"/>
          </a:xfrm>
          <a:prstGeom prst="rect">
            <a:avLst/>
          </a:prstGeom>
        </p:spPr>
      </p:pic>
      <p:pic>
        <p:nvPicPr>
          <p:cNvPr id="5" name="Espace réservé du contenu 9" descr="720px-US-TradeRepresentative-Seal.svg.png"/>
          <p:cNvPicPr>
            <a:picLocks noChangeAspect="1"/>
          </p:cNvPicPr>
          <p:nvPr/>
        </p:nvPicPr>
        <p:blipFill>
          <a:blip r:embed="rId3">
            <a:extLst>
              <a:ext uri="{28A0092B-C50C-407E-A947-70E740481C1C}">
                <a14:useLocalDpi xmlns:a14="http://schemas.microsoft.com/office/drawing/2010/main" val="0"/>
              </a:ext>
            </a:extLst>
          </a:blip>
          <a:srcRect l="-32497" r="-32497"/>
          <a:stretch>
            <a:fillRect/>
          </a:stretch>
        </p:blipFill>
        <p:spPr>
          <a:xfrm>
            <a:off x="4532785" y="5137576"/>
            <a:ext cx="2670573" cy="1478712"/>
          </a:xfrm>
          <a:prstGeom prst="rect">
            <a:avLst/>
          </a:prstGeom>
        </p:spPr>
      </p:pic>
    </p:spTree>
    <p:extLst>
      <p:ext uri="{BB962C8B-B14F-4D97-AF65-F5344CB8AC3E}">
        <p14:creationId xmlns:p14="http://schemas.microsoft.com/office/powerpoint/2010/main" val="429266630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C. Les trois voies des États-Unis</a:t>
            </a:r>
            <a:endParaRPr lang="fr-CA" dirty="0"/>
          </a:p>
        </p:txBody>
      </p:sp>
      <p:sp>
        <p:nvSpPr>
          <p:cNvPr id="3" name="Espace réservé du contenu 2"/>
          <p:cNvSpPr>
            <a:spLocks noGrp="1"/>
          </p:cNvSpPr>
          <p:nvPr>
            <p:ph idx="1"/>
          </p:nvPr>
        </p:nvSpPr>
        <p:spPr>
          <a:xfrm>
            <a:off x="457200" y="1600201"/>
            <a:ext cx="7467600" cy="2949682"/>
          </a:xfrm>
        </p:spPr>
        <p:txBody>
          <a:bodyPr>
            <a:normAutofit fontScale="47500" lnSpcReduction="20000"/>
          </a:bodyPr>
          <a:lstStyle/>
          <a:p>
            <a:pPr marL="36576" indent="0">
              <a:buNone/>
            </a:pPr>
            <a:r>
              <a:rPr lang="fr-CA" dirty="0" smtClean="0"/>
              <a:t>B. États-Unis : </a:t>
            </a:r>
            <a:r>
              <a:rPr lang="fr-CA" b="1" dirty="0" smtClean="0"/>
              <a:t>judiciariser des contentieux commerciaux </a:t>
            </a:r>
            <a:r>
              <a:rPr lang="fr-CA" dirty="0" smtClean="0"/>
              <a:t>en matière de services culturels à travers le recours à l’Organe de règlement des différends.</a:t>
            </a:r>
          </a:p>
          <a:p>
            <a:r>
              <a:rPr lang="fr-CA" dirty="0"/>
              <a:t>Plainte des États-Unis - déposée en avril 2007 - qui a mis en cause les réglementations posées par la Chine en matière d’industries culturelles</a:t>
            </a:r>
            <a:r>
              <a:rPr lang="fr-FR" dirty="0"/>
              <a:t>. </a:t>
            </a:r>
          </a:p>
          <a:p>
            <a:pPr marL="36576" indent="0">
              <a:buNone/>
            </a:pPr>
            <a:endParaRPr lang="fr-CA" dirty="0" smtClean="0"/>
          </a:p>
          <a:p>
            <a:r>
              <a:rPr lang="fr-CA" b="1" dirty="0" smtClean="0"/>
              <a:t>Condamnation de la Chine par l’ORD en 2009 et ouverture de son marché audiovisuel. </a:t>
            </a:r>
          </a:p>
          <a:p>
            <a:r>
              <a:rPr lang="fr-CA" dirty="0" smtClean="0"/>
              <a:t>Défaite paradoxale de la CDEC ?</a:t>
            </a:r>
          </a:p>
          <a:p>
            <a:r>
              <a:rPr lang="fr-CA" dirty="0" smtClean="0"/>
              <a:t>Les mesures appropriées pour la protection et la promotion de la diversité des expressions culturelles ?</a:t>
            </a:r>
          </a:p>
          <a:p>
            <a:endParaRPr lang="fr-CA" dirty="0"/>
          </a:p>
          <a:p>
            <a:pPr marL="36576" indent="0">
              <a:buNone/>
            </a:pPr>
            <a:r>
              <a:rPr lang="fr-CA" dirty="0" smtClean="0"/>
              <a:t>C. </a:t>
            </a:r>
            <a:r>
              <a:rPr lang="fr-CA" dirty="0"/>
              <a:t>Exercer de la pression auprès des nouveaux adhérents à l’OMC </a:t>
            </a:r>
          </a:p>
          <a:p>
            <a:pPr marL="36576" indent="0">
              <a:buNone/>
            </a:pPr>
            <a:r>
              <a:rPr lang="fr-CA" dirty="0"/>
              <a:t>Lors de la période 1996-2016, 18 gouvernements sur les 30 nouveaux adhérents à l’OMC ont accepté d’être soumis à certaines restrictions dans le secteur de l’audiovisuel. </a:t>
            </a:r>
            <a:r>
              <a:rPr lang="fr-FR" dirty="0"/>
              <a:t> </a:t>
            </a:r>
            <a:endParaRPr lang="fr-CA" dirty="0"/>
          </a:p>
          <a:p>
            <a:pPr marL="36576" indent="0">
              <a:buNone/>
            </a:pPr>
            <a:endParaRPr lang="fr-FR" dirty="0"/>
          </a:p>
          <a:p>
            <a:endParaRPr lang="fr-CA" dirty="0" smtClean="0"/>
          </a:p>
          <a:p>
            <a:pPr marL="36576" indent="0">
              <a:buNone/>
            </a:pPr>
            <a:endParaRPr lang="fr-CA" dirty="0" smtClean="0"/>
          </a:p>
          <a:p>
            <a:endParaRPr lang="fr-CA" dirty="0"/>
          </a:p>
        </p:txBody>
      </p:sp>
      <p:pic>
        <p:nvPicPr>
          <p:cNvPr id="4" name="Espace réservé du contenu 3" descr="049614_af.jpg"/>
          <p:cNvPicPr>
            <a:picLocks noChangeAspect="1"/>
          </p:cNvPicPr>
          <p:nvPr/>
        </p:nvPicPr>
        <p:blipFill>
          <a:blip r:embed="rId2">
            <a:extLst>
              <a:ext uri="{28A0092B-C50C-407E-A947-70E740481C1C}">
                <a14:useLocalDpi xmlns:a14="http://schemas.microsoft.com/office/drawing/2010/main" val="0"/>
              </a:ext>
            </a:extLst>
          </a:blip>
          <a:srcRect l="-62241" r="-62241"/>
          <a:stretch>
            <a:fillRect/>
          </a:stretch>
        </p:blipFill>
        <p:spPr>
          <a:xfrm>
            <a:off x="627806" y="4549883"/>
            <a:ext cx="3637339" cy="2139235"/>
          </a:xfrm>
          <a:prstGeom prst="rect">
            <a:avLst/>
          </a:prstGeom>
        </p:spPr>
      </p:pic>
      <p:pic>
        <p:nvPicPr>
          <p:cNvPr id="5" name="Espace réservé du contenu 5" descr="sarft__130311093009.png"/>
          <p:cNvPicPr>
            <a:picLocks noChangeAspect="1"/>
          </p:cNvPicPr>
          <p:nvPr/>
        </p:nvPicPr>
        <p:blipFill>
          <a:blip r:embed="rId3">
            <a:extLst>
              <a:ext uri="{28A0092B-C50C-407E-A947-70E740481C1C}">
                <a14:useLocalDpi xmlns:a14="http://schemas.microsoft.com/office/drawing/2010/main" val="0"/>
              </a:ext>
            </a:extLst>
          </a:blip>
          <a:srcRect l="-20398" r="-20398"/>
          <a:stretch>
            <a:fillRect/>
          </a:stretch>
        </p:blipFill>
        <p:spPr>
          <a:xfrm>
            <a:off x="3964099" y="4739461"/>
            <a:ext cx="3637340" cy="1949657"/>
          </a:xfrm>
          <a:prstGeom prst="rect">
            <a:avLst/>
          </a:prstGeom>
        </p:spPr>
      </p:pic>
    </p:spTree>
    <p:extLst>
      <p:ext uri="{BB962C8B-B14F-4D97-AF65-F5344CB8AC3E}">
        <p14:creationId xmlns:p14="http://schemas.microsoft.com/office/powerpoint/2010/main" val="254572848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C. Les trois voies des États-Unis </a:t>
            </a:r>
            <a:endParaRPr lang="fr-CA" dirty="0"/>
          </a:p>
        </p:txBody>
      </p:sp>
      <p:sp>
        <p:nvSpPr>
          <p:cNvPr id="3" name="Espace réservé du contenu 2"/>
          <p:cNvSpPr>
            <a:spLocks noGrp="1"/>
          </p:cNvSpPr>
          <p:nvPr>
            <p:ph idx="1"/>
          </p:nvPr>
        </p:nvSpPr>
        <p:spPr>
          <a:xfrm>
            <a:off x="542750" y="2898435"/>
            <a:ext cx="8144049" cy="3578564"/>
          </a:xfrm>
        </p:spPr>
        <p:txBody>
          <a:bodyPr>
            <a:normAutofit fontScale="40000" lnSpcReduction="20000"/>
          </a:bodyPr>
          <a:lstStyle/>
          <a:p>
            <a:endParaRPr lang="fr-CA" dirty="0" smtClean="0"/>
          </a:p>
          <a:p>
            <a:endParaRPr lang="fr-CA" dirty="0"/>
          </a:p>
          <a:p>
            <a:r>
              <a:rPr lang="fr-CA" b="1" dirty="0" smtClean="0"/>
              <a:t>Partenariat </a:t>
            </a:r>
            <a:r>
              <a:rPr lang="fr-CA" b="1" dirty="0"/>
              <a:t>transatlantique de commerce et </a:t>
            </a:r>
            <a:r>
              <a:rPr lang="fr-CA" b="1" dirty="0" smtClean="0"/>
              <a:t>d’investissement (TTIP), </a:t>
            </a:r>
            <a:r>
              <a:rPr lang="fr-CA" b="1" dirty="0"/>
              <a:t>Partenariat </a:t>
            </a:r>
            <a:r>
              <a:rPr lang="fr-CA" b="1" dirty="0" smtClean="0"/>
              <a:t>transpacifique (TPP), </a:t>
            </a:r>
            <a:r>
              <a:rPr lang="fr-CA" b="1" dirty="0"/>
              <a:t>Accord sur le commerce des </a:t>
            </a:r>
            <a:r>
              <a:rPr lang="fr-CA" b="1" dirty="0" smtClean="0"/>
              <a:t>services (</a:t>
            </a:r>
            <a:r>
              <a:rPr lang="fr-CA" b="1" dirty="0" err="1" smtClean="0"/>
              <a:t>TiSA</a:t>
            </a:r>
            <a:r>
              <a:rPr lang="fr-CA" b="1" dirty="0" smtClean="0"/>
              <a:t>). </a:t>
            </a:r>
            <a:endParaRPr lang="fr-CA" b="1" dirty="0"/>
          </a:p>
          <a:p>
            <a:pPr marL="36576" indent="0">
              <a:buNone/>
            </a:pPr>
            <a:endParaRPr lang="fr-CA" dirty="0" smtClean="0"/>
          </a:p>
          <a:p>
            <a:r>
              <a:rPr lang="fr-CA" dirty="0" smtClean="0"/>
              <a:t>TTIP: </a:t>
            </a:r>
            <a:r>
              <a:rPr lang="fr-CA" b="1" dirty="0" smtClean="0"/>
              <a:t>véritable mise à l’épreuve pour l’UE. </a:t>
            </a:r>
          </a:p>
          <a:p>
            <a:r>
              <a:rPr lang="fr-CA" dirty="0" smtClean="0"/>
              <a:t>États-Unis: empêcher toute mise en place des mécanismes régulateurs dans le secteur des services culturels numériques.  </a:t>
            </a:r>
          </a:p>
          <a:p>
            <a:pPr marL="0" indent="0">
              <a:buNone/>
            </a:pPr>
            <a:endParaRPr lang="fr-CA" dirty="0" smtClean="0"/>
          </a:p>
          <a:p>
            <a:r>
              <a:rPr lang="fr-CA" dirty="0" smtClean="0"/>
              <a:t>Le numérique, </a:t>
            </a:r>
            <a:r>
              <a:rPr lang="fr-CA" b="1" dirty="0" smtClean="0"/>
              <a:t>avenir du secteur culturel</a:t>
            </a:r>
            <a:r>
              <a:rPr lang="fr-CA" dirty="0" smtClean="0"/>
              <a:t> </a:t>
            </a:r>
          </a:p>
          <a:p>
            <a:r>
              <a:rPr lang="fr-CA" dirty="0" smtClean="0"/>
              <a:t>Le numérique, énorme </a:t>
            </a:r>
            <a:r>
              <a:rPr lang="fr-CA" b="1" dirty="0" smtClean="0"/>
              <a:t>potentiel de croissance</a:t>
            </a:r>
            <a:r>
              <a:rPr lang="fr-CA" dirty="0" smtClean="0"/>
              <a:t> </a:t>
            </a:r>
          </a:p>
          <a:p>
            <a:r>
              <a:rPr lang="fr-CA" dirty="0" smtClean="0"/>
              <a:t>Le numérique, </a:t>
            </a:r>
            <a:r>
              <a:rPr lang="fr-CA" b="1" dirty="0" smtClean="0"/>
              <a:t>instrument du soft power </a:t>
            </a:r>
            <a:r>
              <a:rPr lang="fr-CA" dirty="0" smtClean="0"/>
              <a:t>américain (Joseph Nye)</a:t>
            </a:r>
          </a:p>
          <a:p>
            <a:endParaRPr lang="fr-CA" dirty="0" smtClean="0"/>
          </a:p>
          <a:p>
            <a:r>
              <a:rPr lang="fr-CA" b="1" dirty="0" smtClean="0"/>
              <a:t>Revenus mondiaux de 2009 à 2013</a:t>
            </a:r>
            <a:r>
              <a:rPr lang="fr-CA" dirty="0" smtClean="0"/>
              <a:t> : Apple i tunes de 4 milliards USD à 16 milliards USD, Amazon (services media audiovisuels) de 7,6 milliards USD à 13 milliards USD ; YouTube de 0.5 milliards USD à 5.6 milliards USD et Netflix de 1.6 milliards USD à 4.3 milliards USD. </a:t>
            </a:r>
          </a:p>
          <a:p>
            <a:endParaRPr lang="fr-CA" dirty="0" smtClean="0"/>
          </a:p>
          <a:p>
            <a:r>
              <a:rPr lang="fr-CA" dirty="0" smtClean="0"/>
              <a:t>UE: </a:t>
            </a:r>
            <a:r>
              <a:rPr lang="fr-CA" b="1" dirty="0" smtClean="0"/>
              <a:t>composante intégrée de l’économie audiovisuelle américaine. </a:t>
            </a:r>
          </a:p>
          <a:p>
            <a:endParaRPr lang="fr-CA" b="1" dirty="0"/>
          </a:p>
          <a:p>
            <a:pPr marL="36576" indent="0">
              <a:buNone/>
            </a:pPr>
            <a:endParaRPr lang="fr-CA" b="1" dirty="0" smtClean="0"/>
          </a:p>
          <a:p>
            <a:endParaRPr lang="fr-CA" b="1" dirty="0"/>
          </a:p>
        </p:txBody>
      </p:sp>
      <p:pic>
        <p:nvPicPr>
          <p:cNvPr id="4" name="Espace réservé du contenu 12" descr="20150305PHT31650_original.jpg"/>
          <p:cNvPicPr>
            <a:picLocks noChangeAspect="1"/>
          </p:cNvPicPr>
          <p:nvPr/>
        </p:nvPicPr>
        <p:blipFill>
          <a:blip r:embed="rId2">
            <a:extLst>
              <a:ext uri="{28A0092B-C50C-407E-A947-70E740481C1C}">
                <a14:useLocalDpi xmlns:a14="http://schemas.microsoft.com/office/drawing/2010/main" val="0"/>
              </a:ext>
            </a:extLst>
          </a:blip>
          <a:srcRect l="1409" r="1409"/>
          <a:stretch>
            <a:fillRect/>
          </a:stretch>
        </p:blipFill>
        <p:spPr>
          <a:xfrm>
            <a:off x="326940" y="1335642"/>
            <a:ext cx="2712466" cy="1649637"/>
          </a:xfrm>
          <a:prstGeom prst="rect">
            <a:avLst/>
          </a:prstGeom>
        </p:spPr>
      </p:pic>
      <p:pic>
        <p:nvPicPr>
          <p:cNvPr id="5" name="Espace réservé du contenu 14" descr="Trans-Pacific-Partnership-1.jpg"/>
          <p:cNvPicPr>
            <a:picLocks noChangeAspect="1"/>
          </p:cNvPicPr>
          <p:nvPr/>
        </p:nvPicPr>
        <p:blipFill>
          <a:blip r:embed="rId3">
            <a:extLst>
              <a:ext uri="{28A0092B-C50C-407E-A947-70E740481C1C}">
                <a14:useLocalDpi xmlns:a14="http://schemas.microsoft.com/office/drawing/2010/main" val="0"/>
              </a:ext>
            </a:extLst>
          </a:blip>
          <a:srcRect t="911" b="911"/>
          <a:stretch>
            <a:fillRect/>
          </a:stretch>
        </p:blipFill>
        <p:spPr>
          <a:xfrm>
            <a:off x="3203522" y="1335642"/>
            <a:ext cx="2721814" cy="1649637"/>
          </a:xfrm>
          <a:prstGeom prst="rect">
            <a:avLst/>
          </a:prstGeom>
        </p:spPr>
      </p:pic>
      <p:pic>
        <p:nvPicPr>
          <p:cNvPr id="6" name="Espace réservé du contenu 16" descr="Tisa-parties.png"/>
          <p:cNvPicPr>
            <a:picLocks noChangeAspect="1"/>
          </p:cNvPicPr>
          <p:nvPr/>
        </p:nvPicPr>
        <p:blipFill>
          <a:blip r:embed="rId4">
            <a:extLst>
              <a:ext uri="{28A0092B-C50C-407E-A947-70E740481C1C}">
                <a14:useLocalDpi xmlns:a14="http://schemas.microsoft.com/office/drawing/2010/main" val="0"/>
              </a:ext>
            </a:extLst>
          </a:blip>
          <a:srcRect t="-23951" b="-23951"/>
          <a:stretch>
            <a:fillRect/>
          </a:stretch>
        </p:blipFill>
        <p:spPr>
          <a:xfrm>
            <a:off x="6242929" y="1020423"/>
            <a:ext cx="2614770" cy="2344801"/>
          </a:xfrm>
          <a:prstGeom prst="rect">
            <a:avLst/>
          </a:prstGeom>
        </p:spPr>
      </p:pic>
    </p:spTree>
    <p:extLst>
      <p:ext uri="{BB962C8B-B14F-4D97-AF65-F5344CB8AC3E}">
        <p14:creationId xmlns:p14="http://schemas.microsoft.com/office/powerpoint/2010/main" val="317502626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En guise de conclusion</a:t>
            </a:r>
            <a:endParaRPr lang="fr-CA" dirty="0"/>
          </a:p>
        </p:txBody>
      </p:sp>
      <p:sp>
        <p:nvSpPr>
          <p:cNvPr id="3" name="Espace réservé du contenu 2"/>
          <p:cNvSpPr>
            <a:spLocks noGrp="1"/>
          </p:cNvSpPr>
          <p:nvPr>
            <p:ph idx="1"/>
          </p:nvPr>
        </p:nvSpPr>
        <p:spPr>
          <a:xfrm>
            <a:off x="618736" y="3267524"/>
            <a:ext cx="7306064" cy="2858639"/>
          </a:xfrm>
        </p:spPr>
        <p:txBody>
          <a:bodyPr>
            <a:normAutofit fontScale="55000" lnSpcReduction="20000"/>
          </a:bodyPr>
          <a:lstStyle/>
          <a:p>
            <a:r>
              <a:rPr lang="fr-CA" dirty="0" smtClean="0"/>
              <a:t>Culture </a:t>
            </a:r>
            <a:r>
              <a:rPr lang="fr-CA" dirty="0"/>
              <a:t>– patrimoine culturel et industries culturelles/créatives – dans l’agenda international pour le développement. </a:t>
            </a:r>
          </a:p>
          <a:p>
            <a:endParaRPr lang="fr-CA" dirty="0"/>
          </a:p>
          <a:p>
            <a:r>
              <a:rPr lang="fr-CA" dirty="0"/>
              <a:t>Importance de la culture pour le développement économique, social, humain et environnemental et </a:t>
            </a:r>
            <a:r>
              <a:rPr lang="fr-CA" b="1" dirty="0"/>
              <a:t>intégration de la culture dans l’agenda après 2015. </a:t>
            </a:r>
            <a:endParaRPr lang="fr-CA" b="1" dirty="0" smtClean="0"/>
          </a:p>
          <a:p>
            <a:endParaRPr lang="fr-CA" b="1" dirty="0"/>
          </a:p>
          <a:p>
            <a:r>
              <a:rPr lang="fr-CA" dirty="0"/>
              <a:t>Mobilisation internationale </a:t>
            </a:r>
            <a:r>
              <a:rPr lang="fr-CA" b="1" dirty="0" smtClean="0"/>
              <a:t> </a:t>
            </a:r>
            <a:endParaRPr lang="fr-CA" b="1" dirty="0"/>
          </a:p>
          <a:p>
            <a:endParaRPr lang="fr-CA" dirty="0"/>
          </a:p>
          <a:p>
            <a:r>
              <a:rPr lang="fr-CA" dirty="0"/>
              <a:t>Réticences de la part des pays développés (Europe-Amérique du Nord). </a:t>
            </a:r>
          </a:p>
          <a:p>
            <a:endParaRPr lang="fr-CA" dirty="0"/>
          </a:p>
        </p:txBody>
      </p:sp>
      <p:pic>
        <p:nvPicPr>
          <p:cNvPr id="4" name="Espace réservé du contenu 18" descr="DG-thematic-debate-culture-development630.jpg"/>
          <p:cNvPicPr>
            <a:picLocks noChangeAspect="1"/>
          </p:cNvPicPr>
          <p:nvPr/>
        </p:nvPicPr>
        <p:blipFill>
          <a:blip r:embed="rId2">
            <a:extLst>
              <a:ext uri="{28A0092B-C50C-407E-A947-70E740481C1C}">
                <a14:useLocalDpi xmlns:a14="http://schemas.microsoft.com/office/drawing/2010/main" val="0"/>
              </a:ext>
            </a:extLst>
          </a:blip>
          <a:srcRect t="-8238" b="-8238"/>
          <a:stretch>
            <a:fillRect/>
          </a:stretch>
        </p:blipFill>
        <p:spPr>
          <a:xfrm>
            <a:off x="457200" y="1417638"/>
            <a:ext cx="2712467" cy="1849887"/>
          </a:xfrm>
          <a:prstGeom prst="rect">
            <a:avLst/>
          </a:prstGeom>
        </p:spPr>
      </p:pic>
      <p:pic>
        <p:nvPicPr>
          <p:cNvPr id="5" name="Espace réservé du contenu 20" descr="Banner_FullText_ENG_600px.jpg"/>
          <p:cNvPicPr>
            <a:picLocks noChangeAspect="1"/>
          </p:cNvPicPr>
          <p:nvPr/>
        </p:nvPicPr>
        <p:blipFill>
          <a:blip r:embed="rId3">
            <a:extLst>
              <a:ext uri="{28A0092B-C50C-407E-A947-70E740481C1C}">
                <a14:useLocalDpi xmlns:a14="http://schemas.microsoft.com/office/drawing/2010/main" val="0"/>
              </a:ext>
            </a:extLst>
          </a:blip>
          <a:srcRect l="-11186" r="-11186"/>
          <a:stretch>
            <a:fillRect/>
          </a:stretch>
        </p:blipFill>
        <p:spPr>
          <a:xfrm>
            <a:off x="3735417" y="1259245"/>
            <a:ext cx="3960794" cy="1888868"/>
          </a:xfrm>
          <a:prstGeom prst="rect">
            <a:avLst/>
          </a:prstGeom>
        </p:spPr>
      </p:pic>
    </p:spTree>
    <p:extLst>
      <p:ext uri="{BB962C8B-B14F-4D97-AF65-F5344CB8AC3E}">
        <p14:creationId xmlns:p14="http://schemas.microsoft.com/office/powerpoint/2010/main" val="198701180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En guise de conclusion</a:t>
            </a:r>
            <a:endParaRPr lang="fr-CA" dirty="0"/>
          </a:p>
        </p:txBody>
      </p:sp>
      <p:sp>
        <p:nvSpPr>
          <p:cNvPr id="3" name="Espace réservé du contenu 2"/>
          <p:cNvSpPr>
            <a:spLocks noGrp="1"/>
          </p:cNvSpPr>
          <p:nvPr>
            <p:ph idx="1"/>
          </p:nvPr>
        </p:nvSpPr>
        <p:spPr>
          <a:xfrm>
            <a:off x="748996" y="3346174"/>
            <a:ext cx="5927575" cy="3350994"/>
          </a:xfrm>
        </p:spPr>
        <p:txBody>
          <a:bodyPr>
            <a:normAutofit fontScale="40000" lnSpcReduction="20000"/>
          </a:bodyPr>
          <a:lstStyle/>
          <a:p>
            <a:r>
              <a:rPr lang="fr-CA" dirty="0" smtClean="0"/>
              <a:t>Adaptation de la CDEC à l’ère du numérique</a:t>
            </a:r>
          </a:p>
          <a:p>
            <a:r>
              <a:rPr lang="fr-CA" dirty="0" smtClean="0"/>
              <a:t>Deux rapports : Réseau international des juristes pour la diversité des expressions culturelles (2013); Centre d’</a:t>
            </a:r>
            <a:r>
              <a:rPr lang="fr-CA" dirty="0"/>
              <a:t>é</a:t>
            </a:r>
            <a:r>
              <a:rPr lang="fr-CA" dirty="0" smtClean="0"/>
              <a:t>tudes sur l’intégration et la mondialisation ‘Pour une culture en réseau diversifiée’ (2015). </a:t>
            </a:r>
          </a:p>
          <a:p>
            <a:endParaRPr lang="fr-CA" dirty="0"/>
          </a:p>
          <a:p>
            <a:r>
              <a:rPr lang="fr-CA" dirty="0" smtClean="0"/>
              <a:t>Prouver, montrer et mesurer de façon qualitative et quantitative l’importance de la culture dans les aspects multiples du développement</a:t>
            </a:r>
          </a:p>
          <a:p>
            <a:endParaRPr lang="fr-CA" dirty="0"/>
          </a:p>
          <a:p>
            <a:r>
              <a:rPr lang="fr-CA" dirty="0" smtClean="0"/>
              <a:t>Les nouveaux accords commerciaux et l’exception culturelle numérique, assurer l’intervention publique en matière de culture et la spécificité des biens et services culturels – même dans leur nature dématérialisée.  </a:t>
            </a:r>
          </a:p>
          <a:p>
            <a:endParaRPr lang="fr-CA" dirty="0"/>
          </a:p>
          <a:p>
            <a:r>
              <a:rPr lang="fr-CA" dirty="0" smtClean="0"/>
              <a:t>Définition des nouveaux services culturels?</a:t>
            </a:r>
          </a:p>
          <a:p>
            <a:r>
              <a:rPr lang="fr-CA" dirty="0" smtClean="0"/>
              <a:t>Cour de justice européenne sur le livre numérique (mars 2015)</a:t>
            </a:r>
          </a:p>
          <a:p>
            <a:r>
              <a:rPr lang="fr-CA" dirty="0" smtClean="0"/>
              <a:t>Distinction entre services culturels traditionnels et nouveaux services culturels, Artificiel?</a:t>
            </a:r>
          </a:p>
          <a:p>
            <a:r>
              <a:rPr lang="fr-CA" dirty="0" smtClean="0"/>
              <a:t>Question du traitement unique pour les services culturels</a:t>
            </a:r>
          </a:p>
          <a:p>
            <a:pPr marL="36576" indent="0">
              <a:buNone/>
            </a:pPr>
            <a:r>
              <a:rPr lang="fr-CA" dirty="0" smtClean="0"/>
              <a:t> </a:t>
            </a:r>
          </a:p>
          <a:p>
            <a:endParaRPr lang="fr-CA" dirty="0"/>
          </a:p>
        </p:txBody>
      </p:sp>
      <p:pic>
        <p:nvPicPr>
          <p:cNvPr id="4" name="Espace réservé du contenu 22" descr="1445309217.jpg"/>
          <p:cNvPicPr>
            <a:picLocks noChangeAspect="1"/>
          </p:cNvPicPr>
          <p:nvPr/>
        </p:nvPicPr>
        <p:blipFill rotWithShape="1">
          <a:blip r:embed="rId2">
            <a:extLst>
              <a:ext uri="{28A0092B-C50C-407E-A947-70E740481C1C}">
                <a14:useLocalDpi xmlns:a14="http://schemas.microsoft.com/office/drawing/2010/main" val="0"/>
              </a:ext>
            </a:extLst>
          </a:blip>
          <a:srcRect l="1" t="-38177" r="-27661" b="-57380"/>
          <a:stretch/>
        </p:blipFill>
        <p:spPr>
          <a:xfrm>
            <a:off x="457200" y="508000"/>
            <a:ext cx="6130094" cy="3876261"/>
          </a:xfrm>
          <a:prstGeom prst="rect">
            <a:avLst/>
          </a:prstGeom>
        </p:spPr>
      </p:pic>
      <p:pic>
        <p:nvPicPr>
          <p:cNvPr id="5" name="Image 4" descr="b8abf905fe1eae2c80dcc495ee2b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6571" y="5007430"/>
            <a:ext cx="2483757" cy="1850570"/>
          </a:xfrm>
          <a:prstGeom prst="rect">
            <a:avLst/>
          </a:prstGeom>
        </p:spPr>
      </p:pic>
    </p:spTree>
    <p:extLst>
      <p:ext uri="{BB962C8B-B14F-4D97-AF65-F5344CB8AC3E}">
        <p14:creationId xmlns:p14="http://schemas.microsoft.com/office/powerpoint/2010/main" val="24812802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Introduction</a:t>
            </a:r>
            <a:endParaRPr lang="fr-CA" dirty="0"/>
          </a:p>
        </p:txBody>
      </p:sp>
      <p:sp>
        <p:nvSpPr>
          <p:cNvPr id="3" name="Espace réservé du contenu 2"/>
          <p:cNvSpPr>
            <a:spLocks noGrp="1"/>
          </p:cNvSpPr>
          <p:nvPr>
            <p:ph idx="1"/>
          </p:nvPr>
        </p:nvSpPr>
        <p:spPr>
          <a:xfrm>
            <a:off x="457200" y="1600201"/>
            <a:ext cx="7467600" cy="2775878"/>
          </a:xfrm>
        </p:spPr>
        <p:txBody>
          <a:bodyPr>
            <a:normAutofit fontScale="47500" lnSpcReduction="20000"/>
          </a:bodyPr>
          <a:lstStyle/>
          <a:p>
            <a:r>
              <a:rPr lang="fr-CA" sz="3200" b="1" dirty="0" smtClean="0"/>
              <a:t>Déclaration universelle sur la diversité culturelle (2001) : </a:t>
            </a:r>
          </a:p>
          <a:p>
            <a:pPr marL="36576" indent="0">
              <a:buNone/>
            </a:pPr>
            <a:r>
              <a:rPr lang="fr-CA" sz="3200" dirty="0" smtClean="0"/>
              <a:t>La diversité culturelle est pour le genre humain, aussi nécessaire, que l’est la biodiversité dans l’ordre du vivant. En ce sens, elle constitue le patrimoine commun de l’humanité et elle doit être reconnue et affirmée au bénéfice des générations présentes et des générations futures. </a:t>
            </a:r>
          </a:p>
          <a:p>
            <a:r>
              <a:rPr lang="fr-CA" b="1" dirty="0" smtClean="0"/>
              <a:t>Article premier - La diversité culturelle, patrimoine commun de l'humanité</a:t>
            </a:r>
          </a:p>
          <a:p>
            <a:r>
              <a:rPr lang="fr-CA" b="1" dirty="0" smtClean="0"/>
              <a:t>Article 3 - La diversité culturelle, facteur de développement</a:t>
            </a:r>
          </a:p>
          <a:p>
            <a:r>
              <a:rPr lang="fr-CA" b="1" dirty="0" smtClean="0"/>
              <a:t>Article 7 - Le patrimoine culturel, aux sources de la créativité</a:t>
            </a:r>
          </a:p>
          <a:p>
            <a:r>
              <a:rPr lang="fr-CA" b="1" dirty="0" smtClean="0"/>
              <a:t>Article 8 - Les biens et services culturels, des marchandises pas comme les autres</a:t>
            </a:r>
          </a:p>
          <a:p>
            <a:r>
              <a:rPr lang="fr-CA" b="1" dirty="0" smtClean="0"/>
              <a:t>Article 9 - Les politiques culturelles, catalyseur de la créativité</a:t>
            </a:r>
            <a:endParaRPr lang="fr-CA" dirty="0"/>
          </a:p>
        </p:txBody>
      </p:sp>
      <p:pic>
        <p:nvPicPr>
          <p:cNvPr id="5" name="Espace réservé du contenu 3" descr="presentation-unesco-2.jpg"/>
          <p:cNvPicPr>
            <a:picLocks noChangeAspect="1"/>
          </p:cNvPicPr>
          <p:nvPr/>
        </p:nvPicPr>
        <p:blipFill>
          <a:blip r:embed="rId2">
            <a:extLst>
              <a:ext uri="{28A0092B-C50C-407E-A947-70E740481C1C}">
                <a14:useLocalDpi xmlns:a14="http://schemas.microsoft.com/office/drawing/2010/main" val="0"/>
              </a:ext>
            </a:extLst>
          </a:blip>
          <a:srcRect l="-55553" r="-55553"/>
          <a:stretch>
            <a:fillRect/>
          </a:stretch>
        </p:blipFill>
        <p:spPr>
          <a:xfrm>
            <a:off x="800476" y="4255950"/>
            <a:ext cx="6713416" cy="2359773"/>
          </a:xfrm>
          <a:prstGeom prst="rect">
            <a:avLst/>
          </a:prstGeom>
        </p:spPr>
      </p:pic>
    </p:spTree>
    <p:extLst>
      <p:ext uri="{BB962C8B-B14F-4D97-AF65-F5344CB8AC3E}">
        <p14:creationId xmlns:p14="http://schemas.microsoft.com/office/powerpoint/2010/main" val="27687888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Introduction-Patrimoine culturel</a:t>
            </a:r>
            <a:endParaRPr lang="fr-CA" dirty="0"/>
          </a:p>
        </p:txBody>
      </p:sp>
      <p:sp>
        <p:nvSpPr>
          <p:cNvPr id="3" name="Espace réservé du contenu 2"/>
          <p:cNvSpPr>
            <a:spLocks noGrp="1"/>
          </p:cNvSpPr>
          <p:nvPr>
            <p:ph idx="1"/>
          </p:nvPr>
        </p:nvSpPr>
        <p:spPr>
          <a:xfrm>
            <a:off x="457200" y="1600201"/>
            <a:ext cx="7467600" cy="2980846"/>
          </a:xfrm>
        </p:spPr>
        <p:txBody>
          <a:bodyPr>
            <a:normAutofit fontScale="47500" lnSpcReduction="20000"/>
          </a:bodyPr>
          <a:lstStyle/>
          <a:p>
            <a:r>
              <a:rPr lang="fr-CA" dirty="0" smtClean="0"/>
              <a:t>Convention </a:t>
            </a:r>
            <a:r>
              <a:rPr lang="fr-CA" dirty="0"/>
              <a:t>sur le patrimoine mondial et </a:t>
            </a:r>
            <a:r>
              <a:rPr lang="fr-CA" dirty="0" smtClean="0"/>
              <a:t>Convention sur </a:t>
            </a:r>
            <a:r>
              <a:rPr lang="fr-CA" dirty="0"/>
              <a:t>le patrimoine </a:t>
            </a:r>
            <a:r>
              <a:rPr lang="fr-CA" dirty="0" smtClean="0"/>
              <a:t>immatériel, </a:t>
            </a:r>
            <a:r>
              <a:rPr lang="fr-CA" b="1" dirty="0" smtClean="0"/>
              <a:t>le </a:t>
            </a:r>
            <a:r>
              <a:rPr lang="fr-CA" b="1" dirty="0"/>
              <a:t>système de </a:t>
            </a:r>
            <a:r>
              <a:rPr lang="fr-CA" b="1" dirty="0" smtClean="0"/>
              <a:t>sauvegarde et de conservation </a:t>
            </a:r>
            <a:r>
              <a:rPr lang="fr-CA" b="1" dirty="0"/>
              <a:t>du patrimoine le plus influent au niveau </a:t>
            </a:r>
            <a:r>
              <a:rPr lang="fr-CA" b="1" dirty="0" smtClean="0"/>
              <a:t>international. </a:t>
            </a:r>
          </a:p>
          <a:p>
            <a:r>
              <a:rPr lang="fr-CA" dirty="0" smtClean="0"/>
              <a:t>Convention sur le patrimoine mondial, 16 novembre 1972, 191 États Parties.  </a:t>
            </a:r>
          </a:p>
          <a:p>
            <a:r>
              <a:rPr lang="fr-CA" dirty="0" smtClean="0"/>
              <a:t>Convention sur le patrimoine immatériel, 17 octobre 2003, 166 États Parties. </a:t>
            </a:r>
          </a:p>
          <a:p>
            <a:pPr marL="36576" indent="0">
              <a:buNone/>
            </a:pPr>
            <a:endParaRPr lang="fr-CA" dirty="0" smtClean="0"/>
          </a:p>
          <a:p>
            <a:r>
              <a:rPr lang="fr-CA" dirty="0" smtClean="0"/>
              <a:t>Patrimoine</a:t>
            </a:r>
            <a:r>
              <a:rPr lang="fr-CA" b="1" dirty="0" smtClean="0"/>
              <a:t>: </a:t>
            </a:r>
            <a:r>
              <a:rPr lang="fr-CA" b="1" dirty="0"/>
              <a:t>l’héritage du passé, dont chacun a la possibilité de profiter aujourd’hui, mais dont il convient aussi d’assurer la transmission aux générations futures</a:t>
            </a:r>
            <a:r>
              <a:rPr lang="fr-CA" b="1" dirty="0" smtClean="0"/>
              <a:t>.</a:t>
            </a:r>
          </a:p>
          <a:p>
            <a:pPr marL="36576" indent="0">
              <a:buNone/>
            </a:pPr>
            <a:endParaRPr lang="en-CA" b="1" dirty="0"/>
          </a:p>
          <a:p>
            <a:r>
              <a:rPr lang="fr-CA" dirty="0" smtClean="0"/>
              <a:t>Une </a:t>
            </a:r>
            <a:r>
              <a:rPr lang="fr-CA" dirty="0"/>
              <a:t>véritable collaboration internationale s’est ainsi mise en place à travers la rédaction et l’adoption de textes règlementaires, l’organisation d’échanges d’expériences, d’appuis techniques et de missions d’expertise et de formation, ainsi qu’une mobilisation financière. </a:t>
            </a:r>
            <a:endParaRPr lang="en-CA" dirty="0"/>
          </a:p>
          <a:p>
            <a:endParaRPr lang="fr-CA" b="1" dirty="0" smtClean="0"/>
          </a:p>
          <a:p>
            <a:endParaRPr lang="fr-CA" dirty="0"/>
          </a:p>
        </p:txBody>
      </p:sp>
      <p:pic>
        <p:nvPicPr>
          <p:cNvPr id="4" name="Espace réservé du contenu 9" descr="ICH_fr.jpg"/>
          <p:cNvPicPr>
            <a:picLocks noChangeAspect="1"/>
          </p:cNvPicPr>
          <p:nvPr/>
        </p:nvPicPr>
        <p:blipFill>
          <a:blip r:embed="rId2">
            <a:extLst>
              <a:ext uri="{28A0092B-C50C-407E-A947-70E740481C1C}">
                <a14:useLocalDpi xmlns:a14="http://schemas.microsoft.com/office/drawing/2010/main" val="0"/>
              </a:ext>
            </a:extLst>
          </a:blip>
          <a:srcRect l="-7801" r="-7801"/>
          <a:stretch>
            <a:fillRect/>
          </a:stretch>
        </p:blipFill>
        <p:spPr>
          <a:xfrm>
            <a:off x="0" y="4390079"/>
            <a:ext cx="4595839" cy="1992989"/>
          </a:xfrm>
          <a:prstGeom prst="rect">
            <a:avLst/>
          </a:prstGeom>
        </p:spPr>
      </p:pic>
      <p:pic>
        <p:nvPicPr>
          <p:cNvPr id="5" name="Espace réservé du contenu 12" descr="unesco-patrimoine-mondial.gif"/>
          <p:cNvPicPr>
            <a:picLocks noChangeAspect="1"/>
          </p:cNvPicPr>
          <p:nvPr/>
        </p:nvPicPr>
        <p:blipFill>
          <a:blip r:embed="rId3">
            <a:extLst>
              <a:ext uri="{28A0092B-C50C-407E-A947-70E740481C1C}">
                <a14:useLocalDpi xmlns:a14="http://schemas.microsoft.com/office/drawing/2010/main" val="0"/>
              </a:ext>
            </a:extLst>
          </a:blip>
          <a:srcRect l="-79933" r="-79933"/>
          <a:stretch>
            <a:fillRect/>
          </a:stretch>
        </p:blipFill>
        <p:spPr>
          <a:xfrm>
            <a:off x="3453186" y="4287946"/>
            <a:ext cx="5458788" cy="2301379"/>
          </a:xfrm>
          <a:prstGeom prst="rect">
            <a:avLst/>
          </a:prstGeom>
        </p:spPr>
      </p:pic>
    </p:spTree>
    <p:extLst>
      <p:ext uri="{BB962C8B-B14F-4D97-AF65-F5344CB8AC3E}">
        <p14:creationId xmlns:p14="http://schemas.microsoft.com/office/powerpoint/2010/main" val="10302781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Convention sur le patrimoine mondial</a:t>
            </a:r>
            <a:endParaRPr lang="fr-CA" dirty="0"/>
          </a:p>
        </p:txBody>
      </p:sp>
      <p:sp>
        <p:nvSpPr>
          <p:cNvPr id="3" name="Espace réservé du contenu 2"/>
          <p:cNvSpPr>
            <a:spLocks noGrp="1"/>
          </p:cNvSpPr>
          <p:nvPr>
            <p:ph idx="1"/>
          </p:nvPr>
        </p:nvSpPr>
        <p:spPr/>
        <p:txBody>
          <a:bodyPr>
            <a:normAutofit fontScale="77500" lnSpcReduction="20000"/>
          </a:bodyPr>
          <a:lstStyle/>
          <a:p>
            <a:r>
              <a:rPr lang="fr-CA" dirty="0" smtClean="0"/>
              <a:t>UNESCO = patrimoine mondial</a:t>
            </a:r>
          </a:p>
          <a:p>
            <a:r>
              <a:rPr lang="fr-CA" dirty="0" smtClean="0"/>
              <a:t>La </a:t>
            </a:r>
            <a:r>
              <a:rPr lang="fr-CA" dirty="0"/>
              <a:t>protection et la promotion du patrimoine </a:t>
            </a:r>
            <a:r>
              <a:rPr lang="fr-CA" b="1" dirty="0"/>
              <a:t>constituent une activité qui a connu un essor constant au sein de l’organisation au fil des années. </a:t>
            </a:r>
            <a:endParaRPr lang="fr-CA" b="1" dirty="0" smtClean="0"/>
          </a:p>
          <a:p>
            <a:pPr marL="36576" indent="0">
              <a:buNone/>
            </a:pPr>
            <a:endParaRPr lang="en-CA" dirty="0"/>
          </a:p>
          <a:p>
            <a:r>
              <a:rPr lang="fr-CA" dirty="0" smtClean="0"/>
              <a:t>Première réunion à l’</a:t>
            </a:r>
            <a:r>
              <a:rPr lang="fr-CA" dirty="0"/>
              <a:t>é</a:t>
            </a:r>
            <a:r>
              <a:rPr lang="fr-CA" dirty="0" smtClean="0"/>
              <a:t>chelle multilatérale: Conférence d’Athènes, 1931, sous l’</a:t>
            </a:r>
            <a:r>
              <a:rPr lang="fr-CA" dirty="0"/>
              <a:t>é</a:t>
            </a:r>
            <a:r>
              <a:rPr lang="fr-CA" dirty="0" smtClean="0"/>
              <a:t>gide de la Société des Nations, protection et restauration des monuments d’art et d’histoire, 118 participants. </a:t>
            </a:r>
          </a:p>
          <a:p>
            <a:pPr marL="36576" indent="0">
              <a:buNone/>
            </a:pPr>
            <a:endParaRPr lang="fr-CA" dirty="0" smtClean="0"/>
          </a:p>
          <a:p>
            <a:r>
              <a:rPr lang="fr-CA" dirty="0" smtClean="0"/>
              <a:t>Années 1960: </a:t>
            </a:r>
            <a:r>
              <a:rPr lang="fr-CA" dirty="0"/>
              <a:t>l’UNESCO a gagné </a:t>
            </a:r>
            <a:r>
              <a:rPr lang="fr-CA" b="1" dirty="0"/>
              <a:t>une importante notoriété dans </a:t>
            </a:r>
            <a:r>
              <a:rPr lang="fr-CA" b="1" dirty="0" smtClean="0"/>
              <a:t>le domaine de la protection du patrimoine culturel</a:t>
            </a:r>
            <a:r>
              <a:rPr lang="en-CA" dirty="0" smtClean="0"/>
              <a:t>. </a:t>
            </a:r>
            <a:endParaRPr lang="fr-CA" dirty="0" smtClean="0"/>
          </a:p>
          <a:p>
            <a:endParaRPr lang="fr-CA" dirty="0"/>
          </a:p>
        </p:txBody>
      </p:sp>
    </p:spTree>
    <p:extLst>
      <p:ext uri="{BB962C8B-B14F-4D97-AF65-F5344CB8AC3E}">
        <p14:creationId xmlns:p14="http://schemas.microsoft.com/office/powerpoint/2010/main" val="31653176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Convention sur le patrimoine mondial</a:t>
            </a:r>
            <a:endParaRPr lang="fr-CA" dirty="0"/>
          </a:p>
        </p:txBody>
      </p:sp>
      <p:pic>
        <p:nvPicPr>
          <p:cNvPr id="4" name="Espace réservé du contenu 3" descr="Abusimbel.jpg"/>
          <p:cNvPicPr>
            <a:picLocks noGrp="1" noChangeAspect="1"/>
          </p:cNvPicPr>
          <p:nvPr>
            <p:ph idx="1"/>
          </p:nvPr>
        </p:nvPicPr>
        <p:blipFill>
          <a:blip r:embed="rId2">
            <a:extLst>
              <a:ext uri="{28A0092B-C50C-407E-A947-70E740481C1C}">
                <a14:useLocalDpi xmlns:a14="http://schemas.microsoft.com/office/drawing/2010/main" val="0"/>
              </a:ext>
            </a:extLst>
          </a:blip>
          <a:srcRect t="24803" b="24803"/>
          <a:stretch>
            <a:fillRect/>
          </a:stretch>
        </p:blipFill>
        <p:spPr>
          <a:xfrm>
            <a:off x="75985" y="1600200"/>
            <a:ext cx="3216467" cy="3675602"/>
          </a:xfrm>
        </p:spPr>
      </p:pic>
      <p:pic>
        <p:nvPicPr>
          <p:cNvPr id="5" name="Espace réservé du contenu 3" descr="abu-simbel-reassambling.jpg"/>
          <p:cNvPicPr>
            <a:picLocks noChangeAspect="1"/>
          </p:cNvPicPr>
          <p:nvPr/>
        </p:nvPicPr>
        <p:blipFill>
          <a:blip r:embed="rId3">
            <a:extLst>
              <a:ext uri="{28A0092B-C50C-407E-A947-70E740481C1C}">
                <a14:useLocalDpi xmlns:a14="http://schemas.microsoft.com/office/drawing/2010/main" val="0"/>
              </a:ext>
            </a:extLst>
          </a:blip>
          <a:srcRect t="2673" b="2673"/>
          <a:stretch>
            <a:fillRect/>
          </a:stretch>
        </p:blipFill>
        <p:spPr>
          <a:xfrm>
            <a:off x="3292453" y="1600200"/>
            <a:ext cx="5670506" cy="4323726"/>
          </a:xfrm>
          <a:prstGeom prst="rect">
            <a:avLst/>
          </a:prstGeom>
        </p:spPr>
      </p:pic>
    </p:spTree>
    <p:extLst>
      <p:ext uri="{BB962C8B-B14F-4D97-AF65-F5344CB8AC3E}">
        <p14:creationId xmlns:p14="http://schemas.microsoft.com/office/powerpoint/2010/main" val="40613878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Convention sur le patrimoine mondial</a:t>
            </a:r>
            <a:endParaRPr lang="fr-FR" dirty="0"/>
          </a:p>
        </p:txBody>
      </p:sp>
      <p:pic>
        <p:nvPicPr>
          <p:cNvPr id="4" name="Espace réservé du contenu 3" descr="egypte abou simbel 5587.jpg"/>
          <p:cNvPicPr>
            <a:picLocks noGrp="1" noChangeAspect="1"/>
          </p:cNvPicPr>
          <p:nvPr>
            <p:ph idx="1"/>
          </p:nvPr>
        </p:nvPicPr>
        <p:blipFill>
          <a:blip r:embed="rId2">
            <a:extLst>
              <a:ext uri="{28A0092B-C50C-407E-A947-70E740481C1C}">
                <a14:useLocalDpi xmlns:a14="http://schemas.microsoft.com/office/drawing/2010/main" val="0"/>
              </a:ext>
            </a:extLst>
          </a:blip>
          <a:srcRect l="10608" r="10608"/>
          <a:stretch>
            <a:fillRect/>
          </a:stretch>
        </p:blipFill>
        <p:spPr>
          <a:xfrm>
            <a:off x="966097" y="2332038"/>
            <a:ext cx="7065331" cy="4282156"/>
          </a:xfrm>
        </p:spPr>
      </p:pic>
      <p:sp>
        <p:nvSpPr>
          <p:cNvPr id="5" name="ZoneTexte 4"/>
          <p:cNvSpPr txBox="1"/>
          <p:nvPr/>
        </p:nvSpPr>
        <p:spPr>
          <a:xfrm>
            <a:off x="966097" y="1769456"/>
            <a:ext cx="7498717" cy="369332"/>
          </a:xfrm>
          <a:prstGeom prst="rect">
            <a:avLst/>
          </a:prstGeom>
          <a:noFill/>
        </p:spPr>
        <p:txBody>
          <a:bodyPr wrap="none" rtlCol="0">
            <a:spAutoFit/>
          </a:bodyPr>
          <a:lstStyle/>
          <a:p>
            <a:r>
              <a:rPr lang="fr-FR" dirty="0" smtClean="0"/>
              <a:t>Sauvetage des temples antiques de Ramsès II d’Abou </a:t>
            </a:r>
            <a:r>
              <a:rPr lang="fr-FR" dirty="0" err="1" smtClean="0"/>
              <a:t>Simbel</a:t>
            </a:r>
            <a:r>
              <a:rPr lang="fr-FR" dirty="0" smtClean="0"/>
              <a:t> en Nubie. </a:t>
            </a:r>
          </a:p>
        </p:txBody>
      </p:sp>
    </p:spTree>
    <p:extLst>
      <p:ext uri="{BB962C8B-B14F-4D97-AF65-F5344CB8AC3E}">
        <p14:creationId xmlns:p14="http://schemas.microsoft.com/office/powerpoint/2010/main" val="7000424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Convention sur le patrimoine mondial</a:t>
            </a:r>
            <a:endParaRPr lang="fr-FR" dirty="0"/>
          </a:p>
        </p:txBody>
      </p:sp>
      <p:sp>
        <p:nvSpPr>
          <p:cNvPr id="3" name="Espace réservé du contenu 2"/>
          <p:cNvSpPr>
            <a:spLocks noGrp="1"/>
          </p:cNvSpPr>
          <p:nvPr>
            <p:ph idx="1"/>
          </p:nvPr>
        </p:nvSpPr>
        <p:spPr>
          <a:xfrm>
            <a:off x="457200" y="2605334"/>
            <a:ext cx="7467600" cy="3520829"/>
          </a:xfrm>
        </p:spPr>
        <p:txBody>
          <a:bodyPr>
            <a:normAutofit fontScale="55000" lnSpcReduction="20000"/>
          </a:bodyPr>
          <a:lstStyle/>
          <a:p>
            <a:endParaRPr lang="fr-FR" dirty="0" smtClean="0"/>
          </a:p>
          <a:p>
            <a:endParaRPr lang="fr-FR" dirty="0"/>
          </a:p>
          <a:p>
            <a:endParaRPr lang="fr-FR" dirty="0" smtClean="0"/>
          </a:p>
          <a:p>
            <a:r>
              <a:rPr lang="fr-FR" dirty="0" smtClean="0"/>
              <a:t>Importance de la mobilisation internationale et partage de responsabilité entre pays pour sauver des sites culturels exceptionnels. </a:t>
            </a:r>
          </a:p>
          <a:p>
            <a:r>
              <a:rPr lang="fr-FR" dirty="0" smtClean="0"/>
              <a:t>Premier évènement déclencheur.</a:t>
            </a:r>
          </a:p>
          <a:p>
            <a:pPr marL="36576" indent="0">
              <a:buNone/>
            </a:pPr>
            <a:endParaRPr lang="fr-FR" dirty="0" smtClean="0"/>
          </a:p>
          <a:p>
            <a:r>
              <a:rPr lang="fr-FR" dirty="0"/>
              <a:t>M</a:t>
            </a:r>
            <a:r>
              <a:rPr lang="fr-FR" dirty="0" smtClean="0"/>
              <a:t>onuments de Venise et de Florence, </a:t>
            </a:r>
            <a:r>
              <a:rPr lang="fr-FR" dirty="0" err="1" smtClean="0"/>
              <a:t>Mohenjo</a:t>
            </a:r>
            <a:r>
              <a:rPr lang="fr-FR" dirty="0" smtClean="0"/>
              <a:t> </a:t>
            </a:r>
            <a:r>
              <a:rPr lang="fr-FR" dirty="0" err="1" smtClean="0"/>
              <a:t>Daro</a:t>
            </a:r>
            <a:r>
              <a:rPr lang="fr-FR" dirty="0" smtClean="0"/>
              <a:t> au Pakistan, Borobudur en Indonésie, Carthage en Tunisie</a:t>
            </a:r>
          </a:p>
          <a:p>
            <a:r>
              <a:rPr lang="fr-FR" dirty="0" err="1"/>
              <a:t>Vittorino</a:t>
            </a:r>
            <a:r>
              <a:rPr lang="fr-FR" dirty="0"/>
              <a:t> </a:t>
            </a:r>
            <a:r>
              <a:rPr lang="fr-FR" dirty="0" err="1"/>
              <a:t>Veronese</a:t>
            </a:r>
            <a:r>
              <a:rPr lang="fr-FR" dirty="0"/>
              <a:t>, 1958-1961, René Maheu, 1962-1974. </a:t>
            </a:r>
            <a:endParaRPr lang="fr-FR" dirty="0" smtClean="0"/>
          </a:p>
          <a:p>
            <a:r>
              <a:rPr lang="fr-FR" dirty="0" err="1" smtClean="0"/>
              <a:t>Momentum</a:t>
            </a:r>
            <a:r>
              <a:rPr lang="fr-FR" dirty="0" smtClean="0"/>
              <a:t> pour la Convention sur le patrimoine mondial</a:t>
            </a:r>
          </a:p>
          <a:p>
            <a:pPr marL="36576" indent="0">
              <a:buNone/>
            </a:pPr>
            <a:endParaRPr lang="fr-FR" dirty="0" smtClean="0"/>
          </a:p>
          <a:p>
            <a:r>
              <a:rPr lang="fr-FR" b="1" dirty="0" smtClean="0"/>
              <a:t>Projet de Convention élaboré fin des années 1960 avec l’aide du Conseil international des monuments et des sites (ICOMOS)</a:t>
            </a:r>
          </a:p>
          <a:p>
            <a:endParaRPr lang="fr-FR" dirty="0"/>
          </a:p>
        </p:txBody>
      </p:sp>
      <p:pic>
        <p:nvPicPr>
          <p:cNvPr id="4" name="Espace réservé du contenu 3" descr="acqua-alta_1966 (6).jpg"/>
          <p:cNvPicPr>
            <a:picLocks noChangeAspect="1"/>
          </p:cNvPicPr>
          <p:nvPr/>
        </p:nvPicPr>
        <p:blipFill>
          <a:blip r:embed="rId2">
            <a:extLst>
              <a:ext uri="{28A0092B-C50C-407E-A947-70E740481C1C}">
                <a14:useLocalDpi xmlns:a14="http://schemas.microsoft.com/office/drawing/2010/main" val="0"/>
              </a:ext>
            </a:extLst>
          </a:blip>
          <a:srcRect t="10416" b="10416"/>
          <a:stretch>
            <a:fillRect/>
          </a:stretch>
        </p:blipFill>
        <p:spPr>
          <a:xfrm>
            <a:off x="457200" y="1417638"/>
            <a:ext cx="4319010" cy="1817319"/>
          </a:xfrm>
          <a:prstGeom prst="rect">
            <a:avLst/>
          </a:prstGeom>
        </p:spPr>
      </p:pic>
    </p:spTree>
    <p:extLst>
      <p:ext uri="{BB962C8B-B14F-4D97-AF65-F5344CB8AC3E}">
        <p14:creationId xmlns:p14="http://schemas.microsoft.com/office/powerpoint/2010/main" val="17249732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chniqu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Technique.thmx</Template>
  <TotalTime>1162</TotalTime>
  <Words>4291</Words>
  <Application>Microsoft Macintosh PowerPoint</Application>
  <PresentationFormat>Présentation à l'écran (4:3)</PresentationFormat>
  <Paragraphs>386</Paragraphs>
  <Slides>37</Slides>
  <Notes>0</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Technique</vt:lpstr>
      <vt:lpstr>UNESCO et politique internationale de la culture</vt:lpstr>
      <vt:lpstr>Introduction</vt:lpstr>
      <vt:lpstr>Introduction</vt:lpstr>
      <vt:lpstr>Introduction</vt:lpstr>
      <vt:lpstr>Introduction-Patrimoine culturel</vt:lpstr>
      <vt:lpstr>Convention sur le patrimoine mondial</vt:lpstr>
      <vt:lpstr>Convention sur le patrimoine mondial</vt:lpstr>
      <vt:lpstr>Convention sur le patrimoine mondial</vt:lpstr>
      <vt:lpstr>Convention sur le patrimoine mondial</vt:lpstr>
      <vt:lpstr>Convention sur le patrimoine mondial</vt:lpstr>
      <vt:lpstr>Convention sur le patrimoine mondial</vt:lpstr>
      <vt:lpstr>Convention sur le patrimoine mondial</vt:lpstr>
      <vt:lpstr>Convention sur le patrimoine mondial</vt:lpstr>
      <vt:lpstr>Patrimoine mondial</vt:lpstr>
      <vt:lpstr>Patrimoine mondial</vt:lpstr>
      <vt:lpstr>Patrimoine mondial</vt:lpstr>
      <vt:lpstr>Convention sur le patrimoine mondial</vt:lpstr>
      <vt:lpstr>Patrimoine immatériel</vt:lpstr>
      <vt:lpstr>Patrimoine immatériel</vt:lpstr>
      <vt:lpstr>Introduction-CDEC</vt:lpstr>
      <vt:lpstr>Introduction-CDEC</vt:lpstr>
      <vt:lpstr>Introduction-CDEC</vt:lpstr>
      <vt:lpstr>A. Exception culturelle</vt:lpstr>
      <vt:lpstr>A. Exception culturelle</vt:lpstr>
      <vt:lpstr>A. Crise de l’industrie cinématographique</vt:lpstr>
      <vt:lpstr>A. Crise de l’industrie cinématographique</vt:lpstr>
      <vt:lpstr>Exception culturelle</vt:lpstr>
      <vt:lpstr>A. UNESCO-débat ‘développement et culture’</vt:lpstr>
      <vt:lpstr>UNESCO : culture et développement</vt:lpstr>
      <vt:lpstr>A. Construction de la CDEC</vt:lpstr>
      <vt:lpstr>B. Mise en œuvre de la CDEC</vt:lpstr>
      <vt:lpstr>B. Mise en œuvre de la CDEC</vt:lpstr>
      <vt:lpstr>C. Les trois voies des États-Unis</vt:lpstr>
      <vt:lpstr>C. Les trois voies des États-Unis</vt:lpstr>
      <vt:lpstr>C. Les trois voies des États-Unis </vt:lpstr>
      <vt:lpstr>En guise de conclusion</vt:lpstr>
      <vt:lpstr>En guise de 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UNESCO et politique internationale de la culture</dc:title>
  <dc:creator>Antonios Vlassis</dc:creator>
  <cp:lastModifiedBy>Antonios Vlassis</cp:lastModifiedBy>
  <cp:revision>80</cp:revision>
  <cp:lastPrinted>2016-12-07T12:15:38Z</cp:lastPrinted>
  <dcterms:created xsi:type="dcterms:W3CDTF">2016-03-03T09:50:25Z</dcterms:created>
  <dcterms:modified xsi:type="dcterms:W3CDTF">2016-12-08T19:40:14Z</dcterms:modified>
</cp:coreProperties>
</file>