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1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02" r:id="rId12"/>
    <p:sldId id="293" r:id="rId13"/>
    <p:sldId id="298" r:id="rId14"/>
    <p:sldId id="299" r:id="rId15"/>
    <p:sldId id="300" r:id="rId16"/>
    <p:sldId id="301" r:id="rId17"/>
    <p:sldId id="296" r:id="rId18"/>
    <p:sldId id="297" r:id="rId19"/>
    <p:sldId id="294" r:id="rId20"/>
    <p:sldId id="295" r:id="rId21"/>
    <p:sldId id="292" r:id="rId22"/>
    <p:sldId id="257" r:id="rId23"/>
    <p:sldId id="259" r:id="rId24"/>
    <p:sldId id="260" r:id="rId25"/>
    <p:sldId id="286" r:id="rId26"/>
    <p:sldId id="261" r:id="rId27"/>
    <p:sldId id="288" r:id="rId28"/>
    <p:sldId id="289" r:id="rId29"/>
    <p:sldId id="285" r:id="rId30"/>
    <p:sldId id="287" r:id="rId31"/>
    <p:sldId id="263" r:id="rId32"/>
    <p:sldId id="284" r:id="rId33"/>
    <p:sldId id="265" r:id="rId34"/>
    <p:sldId id="266" r:id="rId35"/>
    <p:sldId id="269" r:id="rId36"/>
    <p:sldId id="270" r:id="rId37"/>
    <p:sldId id="271" r:id="rId38"/>
    <p:sldId id="272" r:id="rId39"/>
    <p:sldId id="273" r:id="rId40"/>
    <p:sldId id="264" r:id="rId41"/>
    <p:sldId id="267" r:id="rId42"/>
    <p:sldId id="268" r:id="rId43"/>
    <p:sldId id="277" r:id="rId44"/>
    <p:sldId id="278" r:id="rId45"/>
    <p:sldId id="279" r:id="rId46"/>
    <p:sldId id="290" r:id="rId47"/>
    <p:sldId id="280" r:id="rId48"/>
    <p:sldId id="258" r:id="rId49"/>
    <p:sldId id="274" r:id="rId50"/>
    <p:sldId id="275" r:id="rId51"/>
    <p:sldId id="276" r:id="rId52"/>
    <p:sldId id="281" r:id="rId53"/>
    <p:sldId id="282" r:id="rId54"/>
    <p:sldId id="283" r:id="rId55"/>
    <p:sldId id="291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245C-6D78-CA41-9253-2AC264358675}" type="datetimeFigureOut">
              <a:rPr lang="fr-FR" smtClean="0"/>
              <a:pPr/>
              <a:t>15/01/17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CDF8-86E5-B34F-9D42-E90BAA2F3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cliniques</a:t>
            </a:r>
            <a:r>
              <a:rPr lang="en-US" dirty="0" smtClean="0"/>
              <a:t> </a:t>
            </a:r>
            <a:r>
              <a:rPr lang="en-US" dirty="0" err="1" smtClean="0"/>
              <a:t>janvier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930047" y="3600450"/>
            <a:ext cx="14871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F. Wang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270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85800" y="1574800"/>
            <a:ext cx="8166100" cy="49784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ENMG janvier 2016</a:t>
            </a: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pic>
        <p:nvPicPr>
          <p:cNvPr id="6" name="Image 5" descr="pot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2022"/>
            <a:ext cx="9144000" cy="280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Crise</a:t>
            </a:r>
            <a:r>
              <a:rPr lang="en-US" dirty="0" smtClean="0"/>
              <a:t> </a:t>
            </a:r>
            <a:r>
              <a:rPr lang="en-US" dirty="0" err="1" smtClean="0"/>
              <a:t>épileptique</a:t>
            </a:r>
            <a:r>
              <a:rPr lang="en-US" dirty="0" smtClean="0"/>
              <a:t> </a:t>
            </a:r>
            <a:r>
              <a:rPr lang="en-US" dirty="0" err="1" smtClean="0"/>
              <a:t>tonico-clonique</a:t>
            </a:r>
            <a:r>
              <a:rPr lang="en-US" dirty="0" smtClean="0"/>
              <a:t> </a:t>
            </a:r>
            <a:r>
              <a:rPr lang="en-US" dirty="0" err="1" smtClean="0"/>
              <a:t>généralisée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49784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</a:t>
            </a:r>
            <a:r>
              <a:rPr lang="fr-FR" dirty="0" smtClean="0"/>
              <a:t> 30 novembre 94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3/5/15 : flou visuel et scotomes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4/5/15 : crises épileptiques généralisées -&gt; 	état de mal épileptique -&gt; SI 7/5 au 5/6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Encéphalite auto-immune ?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Récidive en juillet -&gt; SI 11/7 au 18/11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err="1" smtClean="0"/>
              <a:t>Tétraparésie</a:t>
            </a:r>
            <a:r>
              <a:rPr lang="fr-FR" dirty="0" smtClean="0"/>
              <a:t>, amyotrophie, ROT faibles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Parmi les hypo diagnostiques : POLG ?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Clar</a:t>
            </a:r>
            <a:r>
              <a:rPr lang="fr-FR" dirty="0" smtClean="0"/>
              <a:t>a 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49784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PNP des SI vs </a:t>
            </a:r>
            <a:r>
              <a:rPr lang="fr-FR" dirty="0" err="1" smtClean="0"/>
              <a:t>mitochondriopathie</a:t>
            </a:r>
            <a:r>
              <a:rPr lang="fr-FR" dirty="0" smtClean="0"/>
              <a:t> ?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Clar</a:t>
            </a:r>
            <a:r>
              <a:rPr lang="fr-FR" dirty="0" smtClean="0"/>
              <a:t>a D</a:t>
            </a:r>
            <a:endParaRPr lang="fr-FR" dirty="0"/>
          </a:p>
        </p:txBody>
      </p:sp>
      <p:pic>
        <p:nvPicPr>
          <p:cNvPr id="4" name="Image 3" descr="sen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0266"/>
            <a:ext cx="9144000" cy="269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Clar</a:t>
            </a:r>
            <a:r>
              <a:rPr lang="fr-FR" dirty="0" smtClean="0"/>
              <a:t>a D</a:t>
            </a:r>
            <a:endParaRPr lang="fr-FR" dirty="0"/>
          </a:p>
        </p:txBody>
      </p:sp>
      <p:pic>
        <p:nvPicPr>
          <p:cNvPr id="7" name="Image 6" descr="m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115"/>
            <a:ext cx="9144000" cy="550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Clar</a:t>
            </a:r>
            <a:r>
              <a:rPr lang="fr-FR" dirty="0" smtClean="0"/>
              <a:t>a D</a:t>
            </a:r>
            <a:endParaRPr lang="fr-FR" dirty="0"/>
          </a:p>
        </p:txBody>
      </p:sp>
      <p:pic>
        <p:nvPicPr>
          <p:cNvPr id="4" name="Image 3" descr="Myo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739"/>
            <a:ext cx="9144000" cy="3298521"/>
          </a:xfrm>
          <a:prstGeom prst="rect">
            <a:avLst/>
          </a:prstGeom>
        </p:spPr>
      </p:pic>
      <p:pic>
        <p:nvPicPr>
          <p:cNvPr id="6" name="Image 5" descr="E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8260"/>
            <a:ext cx="9144000" cy="120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clu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32512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Clar</a:t>
            </a:r>
            <a:r>
              <a:rPr lang="fr-FR" dirty="0" smtClean="0"/>
              <a:t>a D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685800" y="4089400"/>
            <a:ext cx="7772400" cy="29718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Madame CD est porteuse de 2 </a:t>
            </a:r>
            <a:r>
              <a:rPr lang="fr-FR" dirty="0" err="1" smtClean="0"/>
              <a:t>variants</a:t>
            </a:r>
            <a:r>
              <a:rPr lang="fr-FR" dirty="0" smtClean="0"/>
              <a:t> 	pathogènes </a:t>
            </a:r>
            <a:r>
              <a:rPr lang="fr-FR" dirty="0" smtClean="0"/>
              <a:t>connus du </a:t>
            </a:r>
            <a:r>
              <a:rPr lang="fr-FR" b="1" dirty="0" smtClean="0"/>
              <a:t>gène POLG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c.1399G&gt;A (exon 7) et c.2243G&gt;C (exon 13)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686300" y="1444625"/>
            <a:ext cx="8001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Syndrome </a:t>
            </a:r>
            <a:r>
              <a:rPr lang="en-US" dirty="0" err="1" smtClean="0"/>
              <a:t>Myotonique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37719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</a:t>
            </a:r>
            <a:r>
              <a:rPr lang="fr-FR" dirty="0" smtClean="0"/>
              <a:t> 16 novembre 82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Mise au point d’un syndrome </a:t>
            </a:r>
            <a:r>
              <a:rPr lang="fr-FR" dirty="0" err="1" smtClean="0"/>
              <a:t>myotonique</a:t>
            </a:r>
            <a:r>
              <a:rPr lang="fr-FR" dirty="0" smtClean="0"/>
              <a:t> 	héréditaire (mère atteinte)</a:t>
            </a:r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</a:t>
            </a:r>
            <a:r>
              <a:rPr lang="fr-FR" dirty="0" err="1" smtClean="0"/>
              <a:t>Slawomira</a:t>
            </a:r>
            <a:r>
              <a:rPr lang="fr-FR" dirty="0" smtClean="0"/>
              <a:t> T</a:t>
            </a:r>
            <a:endParaRPr lang="fr-FR" dirty="0"/>
          </a:p>
        </p:txBody>
      </p:sp>
      <p:pic>
        <p:nvPicPr>
          <p:cNvPr id="4" name="Image 3" descr="Thoms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87292"/>
            <a:ext cx="5499100" cy="327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</a:t>
            </a:r>
            <a:r>
              <a:rPr lang="fr-FR" dirty="0" err="1" smtClean="0"/>
              <a:t>Slawomira</a:t>
            </a:r>
            <a:r>
              <a:rPr lang="fr-FR" dirty="0" smtClean="0"/>
              <a:t> T</a:t>
            </a:r>
            <a:endParaRPr lang="fr-FR" dirty="0"/>
          </a:p>
        </p:txBody>
      </p:sp>
      <p:pic>
        <p:nvPicPr>
          <p:cNvPr id="9" name="Image 8" descr="TROJ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768"/>
            <a:ext cx="9144000" cy="3534464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4457700" y="2311400"/>
            <a:ext cx="10414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PRN </a:t>
            </a:r>
            <a:r>
              <a:rPr lang="en-US" dirty="0" err="1" smtClean="0"/>
              <a:t>aig</a:t>
            </a:r>
            <a:r>
              <a:rPr lang="en-US" dirty="0" err="1" smtClean="0"/>
              <a:t>üe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37719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Madame ST est porteuse d’un variant non 	connu du </a:t>
            </a:r>
            <a:r>
              <a:rPr lang="fr-FR" b="1" dirty="0" smtClean="0"/>
              <a:t>gène CLCN1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c.1010T&gt;G, p.Phe337Cys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Etude familiale à réaliser…</a:t>
            </a:r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</a:t>
            </a:r>
            <a:r>
              <a:rPr lang="fr-FR" dirty="0" err="1" smtClean="0"/>
              <a:t>Slawomira</a:t>
            </a:r>
            <a:r>
              <a:rPr lang="fr-FR" dirty="0" smtClean="0"/>
              <a:t> 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longue histoire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771900"/>
          </a:xfrm>
        </p:spPr>
        <p:txBody>
          <a:bodyPr>
            <a:normAutofit fontScale="92500"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17 mai 1931</a:t>
            </a:r>
          </a:p>
          <a:p>
            <a:pPr indent="355600" algn="l">
              <a:buFont typeface="Arial"/>
              <a:buChar char="•"/>
              <a:tabLst>
                <a:tab pos="3949700" algn="l"/>
              </a:tabLst>
            </a:pPr>
            <a:r>
              <a:rPr lang="fr-FR" dirty="0" smtClean="0"/>
              <a:t>Depuis 1987 (56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</a:t>
            </a:r>
            <a:r>
              <a:rPr lang="fr-FR" b="1" dirty="0" smtClean="0"/>
              <a:t>douleurs des MI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Diagnostic de </a:t>
            </a:r>
            <a:r>
              <a:rPr lang="fr-FR" b="1" dirty="0" smtClean="0"/>
              <a:t>CMT2</a:t>
            </a:r>
            <a:r>
              <a:rPr lang="fr-FR" dirty="0" smtClean="0"/>
              <a:t> en </a:t>
            </a:r>
            <a:r>
              <a:rPr lang="fr-FR" dirty="0" smtClean="0"/>
              <a:t>1999 (notion 	héréditaire : CMT2 chez une des ses sœur 	Marcelle M) 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Consulte en médecine physique en</a:t>
            </a:r>
            <a:r>
              <a:rPr lang="fr-FR" dirty="0" smtClean="0"/>
              <a:t> septembre </a:t>
            </a:r>
            <a:br>
              <a:rPr lang="fr-FR" dirty="0" smtClean="0"/>
            </a:br>
            <a:r>
              <a:rPr lang="fr-FR" dirty="0" smtClean="0"/>
              <a:t>	1999 (68 </a:t>
            </a:r>
            <a:r>
              <a:rPr lang="fr-FR" dirty="0" smtClean="0"/>
              <a:t>ans)</a:t>
            </a: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458200" cy="4902200"/>
          </a:xfrm>
        </p:spPr>
        <p:txBody>
          <a:bodyPr>
            <a:normAutofit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Pieds </a:t>
            </a:r>
            <a:r>
              <a:rPr lang="fr-FR" dirty="0" smtClean="0"/>
              <a:t>creux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Amyotrophie distale des MI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Troubles vasomoteurs en chaussettes</a:t>
            </a:r>
            <a:endParaRPr lang="fr-FR" dirty="0" smtClean="0"/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</a:pPr>
            <a:r>
              <a:rPr lang="fr-FR" dirty="0" smtClean="0"/>
              <a:t>Hypoesthésie distale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Aréflexie des MI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Ataxie </a:t>
            </a:r>
            <a:r>
              <a:rPr lang="fr-FR" dirty="0" smtClean="0"/>
              <a:t>locomotrice </a:t>
            </a:r>
            <a:r>
              <a:rPr lang="fr-FR" dirty="0" smtClean="0"/>
              <a:t>(proprioceptive et 	cérébelleuse)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Dysarthrie</a:t>
            </a:r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81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-165100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76931" y="1158240"/>
          <a:ext cx="712886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102"/>
                <a:gridCol w="1077635"/>
                <a:gridCol w="928807"/>
                <a:gridCol w="1092518"/>
                <a:gridCol w="9288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</a:t>
                      </a:r>
                      <a:r>
                        <a:rPr lang="en-US" sz="3200" dirty="0" smtClean="0"/>
                        <a:t> </a:t>
                      </a:r>
                    </a:p>
                    <a:p>
                      <a:r>
                        <a:rPr lang="en-US" sz="3200" dirty="0" smtClean="0"/>
                        <a:t>1999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baseline="0" dirty="0" smtClean="0"/>
                        <a:t> </a:t>
                      </a:r>
                      <a:br>
                        <a:rPr lang="en-US" sz="3200" baseline="0" dirty="0" smtClean="0"/>
                      </a:br>
                      <a:r>
                        <a:rPr lang="en-US" sz="3200" dirty="0" smtClean="0"/>
                        <a:t>(mV)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</a:t>
                      </a:r>
                    </a:p>
                    <a:p>
                      <a:r>
                        <a:rPr lang="en-US" sz="3200" dirty="0" smtClean="0"/>
                        <a:t>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</a:t>
                      </a:r>
                    </a:p>
                    <a:p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 </a:t>
                      </a:r>
                    </a:p>
                    <a:p>
                      <a:r>
                        <a:rPr lang="en-US" sz="3200" dirty="0" smtClean="0"/>
                        <a:t>(ms)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7,9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25,3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7,4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27,2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7,7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Dr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0,7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6,8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3,1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8275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76931" y="2019300"/>
          <a:ext cx="620006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102"/>
                <a:gridCol w="1077635"/>
                <a:gridCol w="928807"/>
                <a:gridCol w="10925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</a:t>
                      </a:r>
                      <a:r>
                        <a:rPr lang="en-US" sz="3200" dirty="0" smtClean="0"/>
                        <a:t> </a:t>
                      </a:r>
                    </a:p>
                    <a:p>
                      <a:r>
                        <a:rPr lang="en-US" sz="3200" dirty="0" smtClean="0"/>
                        <a:t>1999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baseline="0" dirty="0" smtClean="0"/>
                        <a:t> </a:t>
                      </a:r>
                      <a:br>
                        <a:rPr lang="en-US" sz="3200" baseline="0" dirty="0" smtClean="0"/>
                      </a:br>
                      <a:r>
                        <a:rPr lang="en-US" sz="3200" dirty="0" smtClean="0"/>
                        <a:t>(</a:t>
                      </a:r>
                      <a:r>
                        <a:rPr lang="en-US" sz="3200" dirty="0" smtClean="0"/>
                        <a:t>µ</a:t>
                      </a:r>
                      <a:r>
                        <a:rPr lang="en-US" sz="3200" dirty="0" smtClean="0"/>
                        <a:t>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</a:t>
                      </a:r>
                    </a:p>
                    <a:p>
                      <a:r>
                        <a:rPr lang="en-US" sz="3200" dirty="0" smtClean="0"/>
                        <a:t>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</a:t>
                      </a:r>
                    </a:p>
                    <a:p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Radial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Sup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6,4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46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Sural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smtClean="0"/>
                        <a:t>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5,5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Sural</a:t>
                      </a:r>
                      <a:r>
                        <a:rPr lang="en-US" sz="320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8,5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4,7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5900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79116" y="1638300"/>
          <a:ext cx="757908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627"/>
                <a:gridCol w="1149909"/>
                <a:gridCol w="652780"/>
                <a:gridCol w="1077635"/>
                <a:gridCol w="1206222"/>
                <a:gridCol w="1016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</a:t>
                      </a:r>
                      <a:r>
                        <a:rPr lang="en-US" sz="3200" dirty="0" smtClean="0"/>
                        <a:t> 1999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Fibs/</a:t>
                      </a:r>
                    </a:p>
                    <a:p>
                      <a:r>
                        <a:rPr lang="en-US" sz="3200" dirty="0" smtClean="0"/>
                        <a:t>PSW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Durée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Ier</a:t>
                      </a:r>
                      <a:r>
                        <a:rPr lang="en-US" sz="3200" dirty="0" smtClean="0"/>
                        <a:t> IO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Jumeau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int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Jumeau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int</a:t>
                      </a:r>
                      <a:r>
                        <a:rPr lang="en-US" sz="320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28700" y="5689937"/>
            <a:ext cx="7429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Tracés neurogènes </a:t>
            </a:r>
          </a:p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subaigus d’intensité moyenne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12925"/>
            <a:ext cx="7772400" cy="4702175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Début </a:t>
            </a:r>
            <a:r>
              <a:rPr lang="fr-FR" b="1" dirty="0" smtClean="0"/>
              <a:t>tardif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Prédominance </a:t>
            </a:r>
            <a:r>
              <a:rPr lang="fr-FR" b="1" dirty="0" smtClean="0"/>
              <a:t>motrice</a:t>
            </a:r>
          </a:p>
          <a:p>
            <a:pPr indent="355600" algn="l">
              <a:buFont typeface="Arial"/>
              <a:buChar char="•"/>
            </a:pPr>
            <a:r>
              <a:rPr lang="fr-FR" b="1" dirty="0" smtClean="0"/>
              <a:t>Morphotype </a:t>
            </a:r>
            <a:r>
              <a:rPr lang="fr-FR" dirty="0" smtClean="0"/>
              <a:t>pas typique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Evolution </a:t>
            </a:r>
            <a:r>
              <a:rPr lang="fr-FR" b="1" dirty="0" smtClean="0"/>
              <a:t>subaigüe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Signes </a:t>
            </a:r>
            <a:r>
              <a:rPr lang="fr-FR" b="1" dirty="0" smtClean="0"/>
              <a:t>cérébelleux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Avis Pr. Bergmans (1992) : « … </a:t>
            </a:r>
            <a:r>
              <a:rPr lang="fr-FR" b="1" dirty="0" smtClean="0"/>
              <a:t>signalons 	que cette PNP n’a rien de commun avec 	l’affection neurologique de sa sœur.</a:t>
            </a:r>
            <a:r>
              <a:rPr lang="fr-FR" dirty="0" smtClean="0"/>
              <a:t> »</a:t>
            </a: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CMT 2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12925"/>
            <a:ext cx="7975600" cy="4702175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Tableau peu évocateur de CMT</a:t>
            </a:r>
            <a:endParaRPr lang="fr-FR" b="1" dirty="0" smtClean="0"/>
          </a:p>
          <a:p>
            <a:pPr indent="355600" algn="l">
              <a:buFont typeface="Arial"/>
              <a:buChar char="•"/>
            </a:pPr>
            <a:r>
              <a:rPr lang="fr-FR" dirty="0" smtClean="0"/>
              <a:t>Syndrome cérébelleux</a:t>
            </a:r>
            <a:endParaRPr lang="fr-FR" b="1" dirty="0" smtClean="0"/>
          </a:p>
          <a:p>
            <a:pPr indent="355600" algn="l">
              <a:buFont typeface="Arial"/>
              <a:buChar char="•"/>
            </a:pPr>
            <a:r>
              <a:rPr lang="fr-FR" b="1" dirty="0" smtClean="0"/>
              <a:t>IRM cérébrale </a:t>
            </a:r>
            <a:r>
              <a:rPr lang="fr-FR" dirty="0" smtClean="0"/>
              <a:t>: atrophie </a:t>
            </a:r>
            <a:r>
              <a:rPr lang="fr-FR" dirty="0" err="1" smtClean="0"/>
              <a:t>vermienne</a:t>
            </a:r>
            <a:endParaRPr lang="fr-FR" dirty="0" smtClean="0"/>
          </a:p>
          <a:p>
            <a:pPr indent="355600" algn="l">
              <a:buFont typeface="Arial"/>
              <a:buChar char="•"/>
            </a:pPr>
            <a:r>
              <a:rPr lang="fr-FR" b="1" dirty="0" smtClean="0"/>
              <a:t>PES </a:t>
            </a:r>
            <a:r>
              <a:rPr lang="fr-FR" dirty="0" smtClean="0"/>
              <a:t>: atteinte sensitive périphérique MI &gt; MS</a:t>
            </a:r>
            <a:endParaRPr lang="fr-FR" b="1" dirty="0" smtClean="0"/>
          </a:p>
          <a:p>
            <a:pPr indent="355600" algn="l">
              <a:buFont typeface="Arial"/>
              <a:buChar char="•"/>
            </a:pPr>
            <a:r>
              <a:rPr lang="fr-FR" dirty="0" smtClean="0"/>
              <a:t>Maladie de </a:t>
            </a:r>
            <a:r>
              <a:rPr lang="fr-FR" dirty="0" err="1" smtClean="0"/>
              <a:t>Machado-Joseph</a:t>
            </a:r>
            <a:r>
              <a:rPr lang="fr-FR" dirty="0" smtClean="0"/>
              <a:t> ?</a:t>
            </a:r>
          </a:p>
          <a:p>
            <a:pPr indent="355600" algn="l">
              <a:buFont typeface="Arial"/>
              <a:buChar char="•"/>
            </a:pPr>
            <a:r>
              <a:rPr lang="fr-FR" dirty="0" smtClean="0"/>
              <a:t>HMSNCA ?</a:t>
            </a: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Avis neurologique (DD)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-203200"/>
            <a:ext cx="7772400" cy="1470025"/>
          </a:xfrm>
        </p:spPr>
        <p:txBody>
          <a:bodyPr/>
          <a:lstStyle/>
          <a:p>
            <a:r>
              <a:rPr lang="fr-FR" dirty="0" smtClean="0"/>
              <a:t>Madame Léa M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700" y="1150620"/>
          <a:ext cx="9131299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37"/>
                <a:gridCol w="1721806"/>
                <a:gridCol w="1546883"/>
                <a:gridCol w="1743935"/>
                <a:gridCol w="9519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2001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dirty="0" smtClean="0"/>
                        <a:t> </a:t>
                      </a:r>
                      <a:br>
                        <a:rPr lang="en-US" sz="3200" dirty="0" smtClean="0"/>
                      </a:br>
                      <a:r>
                        <a:rPr lang="en-US" sz="3200" dirty="0" smtClean="0"/>
                        <a:t>(mV/µV)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25,5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6,2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27,5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0,1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13,3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0,2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5,5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2,2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Dr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57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3467100" y="3454400"/>
            <a:ext cx="1130300" cy="223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166100" cy="49784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</a:t>
            </a:r>
            <a:r>
              <a:rPr lang="fr-FR" dirty="0" smtClean="0"/>
              <a:t> 30 décembre 1995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Tétraplégie d’installation aig</a:t>
            </a:r>
            <a:r>
              <a:rPr lang="fr-FR" dirty="0" smtClean="0"/>
              <a:t>üe en août 2013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SGB diagnostiqué et traité par </a:t>
            </a:r>
            <a:r>
              <a:rPr lang="fr-FR" dirty="0" err="1" smtClean="0"/>
              <a:t>IgIV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Revalidation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Deux épisodes d’altération de la vigilance en 	décembre 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Notion de trouble du comportement et 	douleurs abdominales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28700" y="2019300"/>
          <a:ext cx="694027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16"/>
                <a:gridCol w="1149909"/>
                <a:gridCol w="652780"/>
                <a:gridCol w="1077635"/>
                <a:gridCol w="1206222"/>
                <a:gridCol w="1016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2001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Fibs/</a:t>
                      </a:r>
                    </a:p>
                    <a:p>
                      <a:r>
                        <a:rPr lang="en-US" sz="3200" dirty="0" smtClean="0"/>
                        <a:t>PSW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Durée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22500" y="4725769"/>
            <a:ext cx="4843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Tracés neurogènes </a:t>
            </a:r>
          </a:p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subaigus d’intensité moyenne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Confinée en chaise roulante vers 80 ans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Grand-mère paternelle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95300" y="4203700"/>
            <a:ext cx="84582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55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Décédé à l’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âge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52 ans d’une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anthracosilicose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98500" y="2413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Père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 fontScale="92500" lnSpcReduction="2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21 juin 1923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1984 (61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Diagnostic d’</a:t>
            </a:r>
            <a:r>
              <a:rPr lang="fr-FR" b="1" dirty="0" smtClean="0"/>
              <a:t>atrophie </a:t>
            </a:r>
            <a:r>
              <a:rPr lang="fr-FR" b="1" dirty="0" err="1" smtClean="0"/>
              <a:t>olivo-ponto-cérébelleuse</a:t>
            </a:r>
            <a:r>
              <a:rPr lang="fr-FR" dirty="0" smtClean="0"/>
              <a:t> 	en 1991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2002 : 	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IRM cérébrale : </a:t>
            </a:r>
            <a:r>
              <a:rPr lang="fr-FR" b="1" dirty="0" smtClean="0"/>
              <a:t>atrophie </a:t>
            </a:r>
            <a:r>
              <a:rPr lang="fr-FR" b="1" dirty="0" err="1" smtClean="0"/>
              <a:t>vermienne</a:t>
            </a:r>
            <a:endParaRPr lang="fr-FR" b="1" dirty="0" smtClean="0"/>
          </a:p>
          <a:p>
            <a:pPr algn="l">
              <a:tabLst>
                <a:tab pos="3949700" algn="l"/>
              </a:tabLst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Josée M (sœur)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26 octobre 1944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1993 (49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douleur des MI</a:t>
            </a:r>
          </a:p>
          <a:p>
            <a:pPr indent="355600" algn="l">
              <a:buFont typeface="Arial"/>
              <a:buChar char="•"/>
              <a:tabLst>
                <a:tab pos="1968500" algn="l"/>
                <a:tab pos="3949700" algn="l"/>
              </a:tabLst>
            </a:pPr>
            <a:r>
              <a:rPr lang="fr-FR" dirty="0" smtClean="0"/>
              <a:t>En 2002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voix rauque</a:t>
            </a:r>
            <a:endParaRPr lang="fr-FR" b="1" dirty="0" smtClean="0"/>
          </a:p>
          <a:p>
            <a:pPr indent="355600" algn="l">
              <a:tabLst>
                <a:tab pos="3949700" algn="l"/>
              </a:tabLst>
            </a:pPr>
            <a:endParaRPr lang="fr-FR" b="1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Nicole P (nièce)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5 mai 1930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1995 (65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2002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Monsieur Nicolas M (frère)</a:t>
            </a:r>
            <a:endParaRPr lang="fr-FR" dirty="0"/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63" y="40735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22 mars 1936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2002 (66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2002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Janine M (sœur)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22 mars 1936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2002 (66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2002 : </a:t>
            </a:r>
            <a:r>
              <a:rPr lang="fr-FR" b="1" dirty="0" smtClean="0"/>
              <a:t>polyneuropathie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/>
              <a:t>syndrome cérébelleux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Janine M (sœur)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27 juin 1957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1999 (42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2002 : </a:t>
            </a:r>
            <a:r>
              <a:rPr lang="fr-FR" b="1" dirty="0" smtClean="0"/>
              <a:t>syndrome cérébelleux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/>
              <a:t>U</a:t>
            </a:r>
            <a:r>
              <a:rPr lang="fr-FR" dirty="0" smtClean="0"/>
              <a:t>ne de ses filles de 7 ans a =ment un </a:t>
            </a:r>
            <a:r>
              <a:rPr lang="fr-FR" i="1" dirty="0" err="1" smtClean="0"/>
              <a:t>pectus</a:t>
            </a:r>
            <a:r>
              <a:rPr lang="fr-FR" i="1" dirty="0" smtClean="0"/>
              <a:t> 	</a:t>
            </a:r>
            <a:r>
              <a:rPr lang="fr-FR" i="1" dirty="0" err="1" smtClean="0"/>
              <a:t>carinatum</a:t>
            </a:r>
            <a:endParaRPr lang="fr-FR" i="1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Marinette L (nièce)</a:t>
            </a:r>
            <a:endParaRPr lang="fr-FR" dirty="0"/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363" y="37433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0" y="2133600"/>
            <a:ext cx="8458200" cy="4305300"/>
          </a:xfrm>
        </p:spPr>
        <p:txBody>
          <a:bodyPr>
            <a:normAutofit fontScale="92500" lnSpcReduction="10000"/>
          </a:bodyPr>
          <a:lstStyle/>
          <a:p>
            <a:pPr indent="355600" algn="l">
              <a:buFont typeface="Arial"/>
              <a:buChar char="•"/>
            </a:pPr>
            <a:r>
              <a:rPr lang="fr-FR" dirty="0" smtClean="0"/>
              <a:t>DN : 17 septembre 1937</a:t>
            </a:r>
          </a:p>
          <a:p>
            <a:pPr indent="355600" algn="l">
              <a:buFont typeface="Arial"/>
              <a:buChar char="•"/>
              <a:tabLst>
                <a:tab pos="4127500" algn="l"/>
              </a:tabLst>
            </a:pPr>
            <a:r>
              <a:rPr lang="fr-FR" dirty="0" smtClean="0"/>
              <a:t>Depuis 1991 (54 ans) : 	</a:t>
            </a:r>
            <a:r>
              <a:rPr lang="fr-FR" b="1" dirty="0" smtClean="0"/>
              <a:t>ataxie à la marche</a:t>
            </a:r>
          </a:p>
          <a:p>
            <a:pPr indent="355600" algn="l">
              <a:tabLst>
                <a:tab pos="3949700" algn="l"/>
              </a:tabLst>
            </a:pPr>
            <a:r>
              <a:rPr lang="fr-FR" dirty="0" smtClean="0"/>
              <a:t>		</a:t>
            </a:r>
            <a:r>
              <a:rPr lang="fr-FR" b="1" dirty="0" smtClean="0"/>
              <a:t>tremblement</a:t>
            </a:r>
          </a:p>
          <a:p>
            <a:pPr indent="355600" algn="l">
              <a:buFont typeface="Arial"/>
              <a:buChar char="•"/>
            </a:pPr>
            <a:r>
              <a:rPr lang="fr-FR" i="1" dirty="0" err="1" smtClean="0"/>
              <a:t>Pectus</a:t>
            </a:r>
            <a:r>
              <a:rPr lang="fr-FR" i="1" dirty="0" smtClean="0"/>
              <a:t> </a:t>
            </a:r>
            <a:r>
              <a:rPr lang="fr-FR" i="1" dirty="0" err="1" smtClean="0"/>
              <a:t>carinatum</a:t>
            </a:r>
            <a:endParaRPr lang="fr-FR" i="1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Diagnostic de </a:t>
            </a:r>
            <a:r>
              <a:rPr lang="fr-FR" b="1" dirty="0" smtClean="0"/>
              <a:t>CMT2 </a:t>
            </a:r>
            <a:r>
              <a:rPr lang="fr-FR" dirty="0" smtClean="0"/>
              <a:t>en 1992</a:t>
            </a:r>
            <a:br>
              <a:rPr lang="fr-FR" dirty="0" smtClean="0"/>
            </a:br>
            <a:r>
              <a:rPr lang="fr-FR" dirty="0" smtClean="0"/>
              <a:t>	Pieds creux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b="1" dirty="0" smtClean="0"/>
              <a:t>BNM </a:t>
            </a:r>
            <a:r>
              <a:rPr lang="fr-FR" dirty="0" smtClean="0"/>
              <a:t>: perte axonale chronique en larges fibres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b="1" dirty="0" smtClean="0"/>
              <a:t>ENMG </a:t>
            </a:r>
            <a:r>
              <a:rPr lang="fr-FR" dirty="0" smtClean="0"/>
              <a:t>: PNP axonale </a:t>
            </a:r>
            <a:r>
              <a:rPr lang="fr-FR" dirty="0" err="1" smtClean="0"/>
              <a:t>sensitivo-motrice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r>
              <a:rPr lang="fr-FR" dirty="0" smtClean="0"/>
              <a:t>En 2002 : </a:t>
            </a:r>
            <a:r>
              <a:rPr lang="fr-FR" b="1" dirty="0" smtClean="0"/>
              <a:t>polyneuropathie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1968500" algn="l"/>
                <a:tab pos="3949700" algn="l"/>
              </a:tabLst>
            </a:pPr>
            <a:endParaRPr lang="fr-FR" b="1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dirty="0" smtClean="0"/>
              <a:t>Madame Marcelle M (sœur)</a:t>
            </a:r>
            <a:endParaRPr lang="fr-FR" dirty="0"/>
          </a:p>
        </p:txBody>
      </p:sp>
      <p:pic>
        <p:nvPicPr>
          <p:cNvPr id="4" name="Image 3" descr="Pectus_carina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63" y="3222625"/>
            <a:ext cx="1256737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Famille de Léa M</a:t>
            </a:r>
            <a:endParaRPr lang="fr-FR" dirty="0"/>
          </a:p>
        </p:txBody>
      </p:sp>
      <p:pic>
        <p:nvPicPr>
          <p:cNvPr id="7" name="Image 6" descr="MOES Arb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509"/>
            <a:ext cx="9144000" cy="4058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0715" y="5880437"/>
            <a:ext cx="2747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Transmission AD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  <p:pic>
        <p:nvPicPr>
          <p:cNvPr id="6" name="Image 5" descr="p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130"/>
            <a:ext cx="9144000" cy="4251739"/>
          </a:xfrm>
          <a:prstGeom prst="rect">
            <a:avLst/>
          </a:prstGeom>
        </p:spPr>
      </p:pic>
      <p:pic>
        <p:nvPicPr>
          <p:cNvPr id="7" name="Image 6" descr="po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4869"/>
            <a:ext cx="9144000" cy="103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En 2002 : mise en évidence de </a:t>
            </a:r>
            <a:r>
              <a:rPr lang="fr-FR" b="1" dirty="0" smtClean="0"/>
              <a:t>saccades </a:t>
            </a:r>
            <a:r>
              <a:rPr lang="fr-FR" dirty="0" smtClean="0"/>
              <a:t>	</a:t>
            </a:r>
            <a:r>
              <a:rPr lang="fr-FR" dirty="0" err="1" smtClean="0"/>
              <a:t>hypométriques</a:t>
            </a:r>
            <a:r>
              <a:rPr lang="fr-FR" dirty="0" smtClean="0"/>
              <a:t>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En 2003 : IRM de la fosse postérieure</a:t>
            </a:r>
            <a:br>
              <a:rPr lang="fr-FR" dirty="0" smtClean="0"/>
            </a:br>
            <a:r>
              <a:rPr lang="fr-FR" dirty="0" smtClean="0"/>
              <a:t>	=&gt; atrophie cérébrale,</a:t>
            </a:r>
            <a:br>
              <a:rPr lang="fr-FR" dirty="0" smtClean="0"/>
            </a:br>
            <a:r>
              <a:rPr lang="fr-FR" dirty="0" smtClean="0"/>
              <a:t>	cérébelleuse et </a:t>
            </a:r>
            <a:r>
              <a:rPr lang="fr-FR" dirty="0" err="1" smtClean="0"/>
              <a:t>vermienne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Bio mol</a:t>
            </a:r>
            <a:r>
              <a:rPr lang="fr-FR" dirty="0" smtClean="0"/>
              <a:t> de routine pour </a:t>
            </a:r>
            <a:br>
              <a:rPr lang="fr-FR" dirty="0" smtClean="0"/>
            </a:br>
            <a:r>
              <a:rPr lang="fr-FR" dirty="0" smtClean="0"/>
              <a:t>	SCA 1, 2, 3, 6 et 7 </a:t>
            </a:r>
            <a:r>
              <a:rPr lang="fr-FR" dirty="0" smtClean="0"/>
              <a:t>: négatif</a:t>
            </a:r>
            <a:br>
              <a:rPr lang="fr-FR" dirty="0" smtClean="0"/>
            </a:br>
            <a:r>
              <a:rPr lang="fr-FR" dirty="0" smtClean="0"/>
              <a:t>	</a:t>
            </a:r>
          </a:p>
        </p:txBody>
      </p:sp>
      <p:pic>
        <p:nvPicPr>
          <p:cNvPr id="5" name="Image 4" descr="MOES I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3498850"/>
            <a:ext cx="32385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142"/>
                <a:gridCol w="1724201"/>
                <a:gridCol w="1549035"/>
                <a:gridCol w="1746360"/>
                <a:gridCol w="9532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</a:t>
                      </a:r>
                      <a:r>
                        <a:rPr lang="en-US" sz="3200" dirty="0" smtClean="0"/>
                        <a:t>2003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r>
                        <a:rPr lang="en-US" sz="3200" dirty="0" smtClean="0"/>
                        <a:t> </a:t>
                      </a:r>
                      <a:br>
                        <a:rPr lang="en-US" sz="3200" dirty="0" smtClean="0"/>
                      </a:br>
                      <a:r>
                        <a:rPr lang="en-US" sz="3200" dirty="0" smtClean="0"/>
                        <a:t>(mV/µV)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LD (ms)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VC (</a:t>
                      </a:r>
                      <a:r>
                        <a:rPr lang="en-US" sz="3200" dirty="0" err="1" smtClean="0"/>
                        <a:t>m/s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Médian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29,0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Ulnaire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7,1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30,8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Tibial</a:t>
                      </a:r>
                      <a:r>
                        <a:rPr lang="en-US" sz="3200" dirty="0" smtClean="0"/>
                        <a:t>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0,1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10,3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(EDB)</a:t>
                      </a:r>
                      <a:r>
                        <a:rPr lang="en-US" sz="3200" baseline="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0,0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1,4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Fibulaire (TA)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1,7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Sural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Dr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Sural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6,5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Dr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3,5 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Fibulaire sup 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5,5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7035800" y="1104900"/>
            <a:ext cx="546100" cy="533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470025"/>
          </a:xfrm>
        </p:spPr>
        <p:txBody>
          <a:bodyPr/>
          <a:lstStyle/>
          <a:p>
            <a:r>
              <a:rPr lang="fr-FR" smtClean="0"/>
              <a:t>Madame Léa M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28700" y="2019300"/>
          <a:ext cx="694027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16"/>
                <a:gridCol w="1149909"/>
                <a:gridCol w="652780"/>
                <a:gridCol w="1077635"/>
                <a:gridCol w="1206222"/>
                <a:gridCol w="1016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ENMG 2003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Fibs/</a:t>
                      </a:r>
                    </a:p>
                    <a:p>
                      <a:r>
                        <a:rPr lang="en-US" sz="3200" dirty="0" smtClean="0"/>
                        <a:t>PSW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Ampl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Durée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PUM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Poly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Dr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 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22500" y="4725769"/>
            <a:ext cx="48439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Tracés neurogènes </a:t>
            </a:r>
          </a:p>
          <a:p>
            <a:pPr indent="355600" algn="ctr">
              <a:tabLst>
                <a:tab pos="355600" algn="l"/>
              </a:tabLst>
            </a:pPr>
            <a:r>
              <a:rPr lang="fr-FR" sz="3000" dirty="0" smtClean="0">
                <a:solidFill>
                  <a:schemeClr val="tx1">
                    <a:tint val="75000"/>
                  </a:schemeClr>
                </a:solidFill>
              </a:rPr>
              <a:t>subaigus d’intensité moyenne</a:t>
            </a:r>
            <a:endParaRPr lang="fr-FR" sz="3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Extraction de l’ADN chez 28 membres de la 	famille dont 7 atteints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H</a:t>
            </a:r>
            <a:r>
              <a:rPr lang="fr-FR" dirty="0" smtClean="0"/>
              <a:t>ôpital Erasme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2159000" algn="l"/>
              </a:tabLst>
            </a:pPr>
            <a:r>
              <a:rPr lang="fr-FR" dirty="0" smtClean="0"/>
              <a:t>Service du Pr. Massimo </a:t>
            </a:r>
            <a:r>
              <a:rPr lang="fr-FR" dirty="0" err="1" smtClean="0"/>
              <a:t>Pandolfo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Dr Mario </a:t>
            </a:r>
            <a:r>
              <a:rPr lang="fr-FR" dirty="0" err="1" smtClean="0"/>
              <a:t>Manto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Dr Chantal </a:t>
            </a:r>
            <a:r>
              <a:rPr lang="fr-FR" dirty="0" err="1" smtClean="0"/>
              <a:t>Depondt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Email 18 ao</a:t>
            </a:r>
            <a:r>
              <a:rPr lang="fr-FR" dirty="0" smtClean="0"/>
              <a:t>ût 2004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Le </a:t>
            </a:r>
            <a:r>
              <a:rPr lang="fr-FR" dirty="0" err="1" smtClean="0"/>
              <a:t>génotypage</a:t>
            </a:r>
            <a:r>
              <a:rPr lang="fr-FR" dirty="0" smtClean="0"/>
              <a:t> est terminé. Plusieurs </a:t>
            </a:r>
            <a:r>
              <a:rPr lang="fr-FR" dirty="0" err="1" smtClean="0"/>
              <a:t>lodscores</a:t>
            </a:r>
            <a:r>
              <a:rPr lang="fr-FR" dirty="0" smtClean="0"/>
              <a:t> 	positifs ont été trouvés, dont le plus élevé se 	trouve sur le </a:t>
            </a:r>
            <a:r>
              <a:rPr lang="fr-FR" b="1" dirty="0" smtClean="0"/>
              <a:t>chromosome 3</a:t>
            </a:r>
            <a:r>
              <a:rPr lang="fr-FR" dirty="0" smtClean="0"/>
              <a:t>. Mais famille peu 	informative (petite avec des parents décédés) 	=&gt; pas de conclusion significative. Y aurait-il des 	oncles/tantes ou cousin(e)s atteints de la m</a:t>
            </a:r>
            <a:r>
              <a:rPr lang="fr-FR" dirty="0" smtClean="0"/>
              <a:t>ême 	maladie ?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0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458200" cy="5410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Email 20 septembre 2006 :</a:t>
            </a:r>
          </a:p>
          <a:p>
            <a:pPr indent="355600" algn="l">
              <a:tabLst>
                <a:tab pos="355600" algn="l"/>
              </a:tabLst>
            </a:pPr>
            <a:r>
              <a:rPr lang="fr-FR" dirty="0" smtClean="0"/>
              <a:t>La recherche du locus génétique responsable a 	continué à Lille et à Paris dans le cadre du 	projet </a:t>
            </a:r>
            <a:r>
              <a:rPr lang="fr-FR" dirty="0" err="1" smtClean="0"/>
              <a:t>Eurosca</a:t>
            </a:r>
            <a:r>
              <a:rPr lang="fr-FR" dirty="0" smtClean="0"/>
              <a:t>. Les chercheurs à Paris pensent 	pouvoir confirmer le linkage au </a:t>
            </a:r>
            <a:r>
              <a:rPr lang="fr-FR" b="1" dirty="0" smtClean="0"/>
              <a:t>chromosome 3</a:t>
            </a:r>
            <a:r>
              <a:rPr lang="fr-FR" dirty="0" smtClean="0"/>
              <a:t>. 	Y a-t-il de nouveaux membres atteints ? Qu’en 	est-il de la branche Suzanne M ?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Suzanne M est probablement atteinte 	puisqu’elle a été opérée d’orteils en marteau. 	Voici son tél :…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14575"/>
            <a:ext cx="7772400" cy="1470025"/>
          </a:xfrm>
        </p:spPr>
        <p:txBody>
          <a:bodyPr/>
          <a:lstStyle/>
          <a:p>
            <a:r>
              <a:rPr lang="en-US" dirty="0" smtClean="0"/>
              <a:t>Silence radio pendant 10 </a:t>
            </a:r>
            <a:r>
              <a:rPr lang="en-US" dirty="0" err="1" smtClean="0"/>
              <a:t>ans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20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458200" cy="5410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Email du 28 </a:t>
            </a:r>
            <a:r>
              <a:rPr lang="fr-FR" b="1" dirty="0" smtClean="0"/>
              <a:t>janvier</a:t>
            </a:r>
            <a:r>
              <a:rPr lang="fr-FR" dirty="0" smtClean="0"/>
              <a:t> </a:t>
            </a:r>
            <a:r>
              <a:rPr lang="fr-FR" b="1" dirty="0" smtClean="0"/>
              <a:t>2016</a:t>
            </a:r>
            <a:r>
              <a:rPr lang="fr-FR" dirty="0" smtClean="0"/>
              <a:t> (</a:t>
            </a:r>
            <a:r>
              <a:rPr lang="fr-FR" b="1" dirty="0" smtClean="0"/>
              <a:t>FW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	Nous avons eu un échange de courrier 	concernant la famille M en 2006. Y a-t-il du 	nouveau sur le plan génétique ?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Nous avons en effet continué à travailler sur 	cette famille. Ceci a mené à l’identification 	d’une </a:t>
            </a:r>
            <a:r>
              <a:rPr lang="fr-FR" b="1" dirty="0" smtClean="0"/>
              <a:t>mutation </a:t>
            </a:r>
            <a:r>
              <a:rPr lang="fr-FR" dirty="0" smtClean="0"/>
              <a:t>dans le </a:t>
            </a:r>
            <a:r>
              <a:rPr lang="fr-FR" b="1" dirty="0" smtClean="0"/>
              <a:t>gène MME</a:t>
            </a:r>
            <a:r>
              <a:rPr lang="fr-FR" dirty="0" smtClean="0"/>
              <a:t>. 	Malheureusement, pas de seconde famille et/	ou pas d’études fonctionnelles =&gt; pas moyen 	d’avancer davantage.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Synthèse</a:t>
            </a:r>
            <a:r>
              <a:rPr lang="en-US" dirty="0" smtClean="0"/>
              <a:t> du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génétique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R</a:t>
            </a:r>
            <a:r>
              <a:rPr lang="fr-FR" dirty="0" smtClean="0"/>
              <a:t>echerche de tous les </a:t>
            </a:r>
            <a:r>
              <a:rPr lang="fr-FR" dirty="0" err="1" smtClean="0"/>
              <a:t>loci</a:t>
            </a:r>
            <a:r>
              <a:rPr lang="fr-FR" dirty="0" smtClean="0"/>
              <a:t> connus (en 2004) 	responsables de SCA par une analyse de tout le 	génome : négatif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WES (</a:t>
            </a:r>
            <a:r>
              <a:rPr lang="fr-FR" i="1" dirty="0" err="1" smtClean="0"/>
              <a:t>whole</a:t>
            </a:r>
            <a:r>
              <a:rPr lang="fr-FR" i="1" dirty="0" smtClean="0"/>
              <a:t> </a:t>
            </a:r>
            <a:r>
              <a:rPr lang="fr-FR" i="1" dirty="0" err="1" smtClean="0"/>
              <a:t>exome</a:t>
            </a:r>
            <a:r>
              <a:rPr lang="fr-FR" i="1" dirty="0" smtClean="0"/>
              <a:t> </a:t>
            </a:r>
            <a:r>
              <a:rPr lang="fr-FR" i="1" dirty="0" err="1" smtClean="0"/>
              <a:t>sequencing</a:t>
            </a:r>
            <a:r>
              <a:rPr lang="fr-FR" dirty="0" smtClean="0"/>
              <a:t>) chez 2 sujets 	atteints =&gt; 4 </a:t>
            </a:r>
            <a:r>
              <a:rPr lang="fr-FR" dirty="0" err="1" smtClean="0"/>
              <a:t>variants</a:t>
            </a:r>
            <a:r>
              <a:rPr lang="fr-FR" dirty="0" smtClean="0"/>
              <a:t> hétérozygotes</a:t>
            </a:r>
            <a:br>
              <a:rPr lang="fr-FR" dirty="0" smtClean="0"/>
            </a:br>
            <a:r>
              <a:rPr lang="fr-FR" dirty="0" smtClean="0"/>
              <a:t>	- gènes MME et GOLIM sur 3q</a:t>
            </a:r>
            <a:br>
              <a:rPr lang="fr-FR" dirty="0" smtClean="0"/>
            </a:br>
            <a:r>
              <a:rPr lang="fr-FR" dirty="0" smtClean="0"/>
              <a:t>	- gène FER1L6 sur 8q</a:t>
            </a:r>
            <a:br>
              <a:rPr lang="fr-FR" dirty="0" smtClean="0"/>
            </a:br>
            <a:r>
              <a:rPr lang="fr-FR" dirty="0" smtClean="0"/>
              <a:t>	- gène PPIL2 sur 22p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Les </a:t>
            </a:r>
            <a:r>
              <a:rPr lang="fr-FR" dirty="0" err="1" smtClean="0"/>
              <a:t>variants</a:t>
            </a:r>
            <a:r>
              <a:rPr lang="fr-FR" dirty="0" smtClean="0"/>
              <a:t> des gènes GOLIM, FER1L6 et PPIL2</a:t>
            </a:r>
            <a:br>
              <a:rPr lang="fr-FR" dirty="0" smtClean="0"/>
            </a:br>
            <a:r>
              <a:rPr lang="fr-FR" dirty="0" smtClean="0"/>
              <a:t>	sont retrouvés dans des bases de données </a:t>
            </a:r>
            <a:br>
              <a:rPr lang="fr-FR" dirty="0" smtClean="0"/>
            </a:br>
            <a:r>
              <a:rPr lang="fr-FR" dirty="0" smtClean="0"/>
              <a:t>	SNP (</a:t>
            </a:r>
            <a:r>
              <a:rPr lang="fr-FR" i="1" dirty="0" smtClean="0"/>
              <a:t>single </a:t>
            </a:r>
            <a:r>
              <a:rPr lang="fr-FR" i="1" dirty="0" err="1" smtClean="0"/>
              <a:t>nucleotide</a:t>
            </a:r>
            <a:r>
              <a:rPr lang="fr-FR" i="1" dirty="0" smtClean="0"/>
              <a:t> </a:t>
            </a:r>
            <a:r>
              <a:rPr lang="fr-FR" i="1" dirty="0" err="1" smtClean="0"/>
              <a:t>polymorphism</a:t>
            </a:r>
            <a:r>
              <a:rPr lang="fr-FR" dirty="0" smtClean="0"/>
              <a:t>) =&gt; peu</a:t>
            </a:r>
            <a:br>
              <a:rPr lang="fr-FR" dirty="0" smtClean="0"/>
            </a:br>
            <a:r>
              <a:rPr lang="fr-FR" dirty="0" smtClean="0"/>
              <a:t>	probable qu’ils soient responsables d’une 	maladie rare AD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Variant du gène </a:t>
            </a:r>
            <a:r>
              <a:rPr lang="fr-FR" b="1" dirty="0" smtClean="0"/>
              <a:t>MME </a:t>
            </a:r>
            <a:r>
              <a:rPr lang="fr-FR" dirty="0" smtClean="0"/>
              <a:t>?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Tous les sujets atteints présentent le variant 	</a:t>
            </a:r>
            <a:r>
              <a:rPr lang="fr-FR" b="1" dirty="0" smtClean="0"/>
              <a:t>MME </a:t>
            </a:r>
            <a:r>
              <a:rPr lang="fr-FR" dirty="0" smtClean="0"/>
              <a:t>et aucun des sujets non atteints (</a:t>
            </a:r>
            <a:r>
              <a:rPr lang="fr-FR" dirty="0" err="1" smtClean="0"/>
              <a:t>co-</a:t>
            </a:r>
            <a:r>
              <a:rPr lang="fr-FR" dirty="0" smtClean="0"/>
              <a:t>	ségrégation avec le phénotype)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Synthèse</a:t>
            </a:r>
            <a:r>
              <a:rPr lang="en-US" dirty="0" smtClean="0"/>
              <a:t> du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génétique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  <p:pic>
        <p:nvPicPr>
          <p:cNvPr id="8" name="Image 7" descr="Pot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634"/>
            <a:ext cx="9144000" cy="333473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3378200" y="2540000"/>
            <a:ext cx="9017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77" y="0"/>
            <a:ext cx="851224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028" y="595868"/>
            <a:ext cx="4689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tabLst>
                <a:tab pos="355600" algn="l"/>
              </a:tabLst>
            </a:pPr>
            <a:r>
              <a:rPr lang="fr-FR" dirty="0" smtClean="0"/>
              <a:t>ANNALS </a:t>
            </a:r>
            <a:r>
              <a:rPr lang="fr-FR" i="1" dirty="0" smtClean="0"/>
              <a:t>of </a:t>
            </a:r>
            <a:r>
              <a:rPr lang="fr-FR" i="1" dirty="0" err="1" smtClean="0"/>
              <a:t>Neurology</a:t>
            </a:r>
            <a:r>
              <a:rPr lang="fr-FR" i="1" dirty="0" smtClean="0"/>
              <a:t> </a:t>
            </a:r>
            <a:r>
              <a:rPr lang="fr-FR" dirty="0" smtClean="0"/>
              <a:t>: </a:t>
            </a:r>
            <a:r>
              <a:rPr lang="fr-FR" b="1" dirty="0" err="1" smtClean="0"/>
              <a:t>february</a:t>
            </a:r>
            <a:r>
              <a:rPr lang="fr-FR" b="1" dirty="0" smtClean="0"/>
              <a:t> 2016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smtClean="0"/>
              <a:t>Higuchi </a:t>
            </a:r>
            <a:r>
              <a:rPr lang="en-US" i="1" dirty="0" smtClean="0"/>
              <a:t>et al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10 patients avec des mutations du </a:t>
            </a:r>
            <a:r>
              <a:rPr lang="fr-FR" b="1" dirty="0" smtClean="0"/>
              <a:t>gène MME</a:t>
            </a: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Phénotype : AR-CMT2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La cause la plus fréquente de CMT2 récessif au 	Japon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AR-CMT2T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A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9828" y="1256268"/>
            <a:ext cx="4689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tabLst>
                <a:tab pos="355600" algn="l"/>
              </a:tabLst>
            </a:pPr>
            <a:r>
              <a:rPr lang="fr-FR" dirty="0" err="1" smtClean="0"/>
              <a:t>Neurology</a:t>
            </a:r>
            <a:r>
              <a:rPr lang="fr-FR" dirty="0" smtClean="0"/>
              <a:t> : </a:t>
            </a:r>
            <a:r>
              <a:rPr lang="fr-FR" dirty="0" err="1" smtClean="0"/>
              <a:t>Genetics</a:t>
            </a:r>
            <a:r>
              <a:rPr lang="fr-FR" dirty="0" smtClean="0"/>
              <a:t>, </a:t>
            </a:r>
            <a:r>
              <a:rPr lang="fr-FR" b="1" dirty="0" err="1" smtClean="0"/>
              <a:t>july</a:t>
            </a:r>
            <a:r>
              <a:rPr lang="fr-FR" b="1" dirty="0" smtClean="0"/>
              <a:t> 2016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Léa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Mutation du </a:t>
            </a:r>
            <a:r>
              <a:rPr lang="fr-FR" b="1" dirty="0" smtClean="0"/>
              <a:t>gène MME : </a:t>
            </a:r>
            <a:r>
              <a:rPr lang="fr-FR" dirty="0" smtClean="0"/>
              <a:t>p.C143Y (cystéine 	anormale en position 143)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Guanine remplacée par une adénine (G&gt;A) sur 	le chromosome 3q25.2 en position 156317031 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MME code pour la </a:t>
            </a:r>
            <a:r>
              <a:rPr lang="fr-FR" i="1" dirty="0" err="1" smtClean="0"/>
              <a:t>neprilysin</a:t>
            </a:r>
            <a:r>
              <a:rPr lang="fr-FR" i="1" dirty="0" smtClean="0"/>
              <a:t> </a:t>
            </a:r>
            <a:r>
              <a:rPr lang="fr-FR" dirty="0" smtClean="0"/>
              <a:t>(</a:t>
            </a:r>
            <a:r>
              <a:rPr lang="fr-FR" b="1" dirty="0" smtClean="0"/>
              <a:t>NEP</a:t>
            </a:r>
            <a:r>
              <a:rPr lang="fr-FR" dirty="0" smtClean="0"/>
              <a:t>), une 	</a:t>
            </a:r>
            <a:r>
              <a:rPr lang="fr-FR" dirty="0" err="1" smtClean="0"/>
              <a:t>métalloprotéase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SCA43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4" name="Image 3" descr="MOES N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45" y="4669724"/>
            <a:ext cx="5191455" cy="218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 CM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78815"/>
            <a:ext cx="8521700" cy="2783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7800" y="2836902"/>
            <a:ext cx="7406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tabLst>
                <a:tab pos="355600" algn="l"/>
              </a:tabLst>
            </a:pPr>
            <a:r>
              <a:rPr lang="fr-FR" dirty="0" smtClean="0"/>
              <a:t>The American Journal Of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Genetics</a:t>
            </a:r>
            <a:r>
              <a:rPr lang="fr-FR" dirty="0" smtClean="0"/>
              <a:t>, </a:t>
            </a:r>
            <a:r>
              <a:rPr lang="fr-FR" b="1" dirty="0" err="1" smtClean="0"/>
              <a:t>september</a:t>
            </a:r>
            <a:r>
              <a:rPr lang="fr-FR" b="1" dirty="0" smtClean="0"/>
              <a:t> 2016</a:t>
            </a:r>
            <a:endParaRPr lang="fr-FR" b="1" dirty="0" smtClean="0"/>
          </a:p>
        </p:txBody>
      </p:sp>
      <p:pic>
        <p:nvPicPr>
          <p:cNvPr id="8" name="Image 7" descr="MME 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345934"/>
            <a:ext cx="7093615" cy="351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7175"/>
            <a:ext cx="7772400" cy="1470025"/>
          </a:xfrm>
        </p:spPr>
        <p:txBody>
          <a:bodyPr/>
          <a:lstStyle/>
          <a:p>
            <a:r>
              <a:rPr lang="en-US" dirty="0" smtClean="0"/>
              <a:t>CMT2 AD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1727200"/>
            <a:ext cx="8458200" cy="49022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11 nouvell</a:t>
            </a:r>
            <a:r>
              <a:rPr lang="fr-FR" dirty="0" smtClean="0">
                <a:solidFill>
                  <a:srgbClr val="7F7F7F"/>
                </a:solidFill>
              </a:rPr>
              <a:t>es</a:t>
            </a:r>
            <a:r>
              <a:rPr lang="fr-FR" dirty="0" smtClean="0"/>
              <a:t> mutations du gène MME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CMT2 :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parfois M &gt; S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Début tardif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AD</a:t>
            </a: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Parfois présentation comme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cas sporadiques</a:t>
            </a:r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Extraits de thé vert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contiennent des substances 	qui augmentent l’activité de </a:t>
            </a:r>
            <a:r>
              <a:rPr lang="fr-FR" dirty="0" smtClean="0"/>
              <a:t>la </a:t>
            </a:r>
            <a:r>
              <a:rPr lang="fr-FR" i="1" dirty="0" err="1" smtClean="0"/>
              <a:t>neprilysin</a:t>
            </a:r>
            <a:r>
              <a:rPr lang="fr-FR" i="1" dirty="0" smtClean="0"/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166100" cy="49784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u="sng" dirty="0" smtClean="0"/>
              <a:t>Sang</a:t>
            </a:r>
            <a:r>
              <a:rPr lang="fr-FR" dirty="0" smtClean="0"/>
              <a:t> : </a:t>
            </a:r>
            <a:r>
              <a:rPr lang="fr-FR" b="1" dirty="0" err="1" smtClean="0"/>
              <a:t>porphobilinogène</a:t>
            </a:r>
            <a:r>
              <a:rPr lang="fr-FR" b="1" dirty="0" smtClean="0"/>
              <a:t> </a:t>
            </a:r>
            <a:r>
              <a:rPr lang="fr-FR" dirty="0" smtClean="0"/>
              <a:t>+++,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b="1" dirty="0" err="1" smtClean="0"/>
              <a:t>Ac</a:t>
            </a:r>
            <a:r>
              <a:rPr lang="fr-FR" b="1" dirty="0" smtClean="0"/>
              <a:t>. </a:t>
            </a:r>
            <a:r>
              <a:rPr lang="fr-FR" b="1" dirty="0" err="1" smtClean="0"/>
              <a:t>delta-aminolevulinique</a:t>
            </a:r>
            <a:r>
              <a:rPr lang="fr-FR" b="1" dirty="0" smtClean="0"/>
              <a:t> </a:t>
            </a:r>
            <a:r>
              <a:rPr lang="fr-FR" dirty="0" smtClean="0"/>
              <a:t>+++</a:t>
            </a:r>
            <a:endParaRPr lang="fr-FR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u="sng" dirty="0" smtClean="0"/>
              <a:t>Urines</a:t>
            </a:r>
            <a:r>
              <a:rPr lang="fr-FR" dirty="0" smtClean="0"/>
              <a:t> : </a:t>
            </a:r>
            <a:r>
              <a:rPr lang="fr-FR" b="1" dirty="0" err="1" smtClean="0"/>
              <a:t>Ac</a:t>
            </a:r>
            <a:r>
              <a:rPr lang="fr-FR" b="1" dirty="0" smtClean="0"/>
              <a:t>. </a:t>
            </a:r>
            <a:r>
              <a:rPr lang="fr-FR" b="1" dirty="0" err="1" smtClean="0"/>
              <a:t>delta-aminolevulinique</a:t>
            </a:r>
            <a:r>
              <a:rPr lang="fr-FR" b="1" dirty="0" smtClean="0"/>
              <a:t> </a:t>
            </a:r>
            <a:r>
              <a:rPr lang="fr-FR" dirty="0" smtClean="0"/>
              <a:t>++</a:t>
            </a:r>
            <a:r>
              <a:rPr lang="fr-FR" dirty="0" smtClean="0"/>
              <a:t>+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Madame KP est porteuse d’un variant 	hétérozygote non connu du </a:t>
            </a:r>
            <a:r>
              <a:rPr lang="fr-FR" b="1" dirty="0" smtClean="0"/>
              <a:t>gène HMBS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b="1" dirty="0" smtClean="0"/>
              <a:t>c.345-2A&gt;C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b="1" dirty="0" smtClean="0"/>
              <a:t>Porphyrie aig</a:t>
            </a:r>
            <a:r>
              <a:rPr lang="fr-FR" b="1" dirty="0" smtClean="0"/>
              <a:t>üe intermittente</a:t>
            </a:r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r>
              <a:rPr lang="fr-FR" dirty="0" smtClean="0"/>
              <a:t>Traitement : </a:t>
            </a:r>
            <a:r>
              <a:rPr lang="fr-FR" b="1" dirty="0" err="1" smtClean="0"/>
              <a:t>Normosang</a:t>
            </a: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9050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8166100" cy="49784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ENMG novembre 2014</a:t>
            </a: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pic>
        <p:nvPicPr>
          <p:cNvPr id="6" name="Image 5" descr="pot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687"/>
            <a:ext cx="9144000" cy="5119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270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85800" y="1574800"/>
            <a:ext cx="8166100" cy="4978400"/>
          </a:xfrm>
        </p:spPr>
        <p:txBody>
          <a:bodyPr>
            <a:normAutofit/>
          </a:bodyPr>
          <a:lstStyle/>
          <a:p>
            <a:pPr indent="355600" algn="l">
              <a:buFont typeface="Arial"/>
              <a:buChar char="•"/>
              <a:tabLst>
                <a:tab pos="355600" algn="l"/>
              </a:tabLst>
            </a:pPr>
            <a:r>
              <a:rPr lang="fr-FR" dirty="0" smtClean="0"/>
              <a:t>ENMG février 2015</a:t>
            </a: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  <p:pic>
        <p:nvPicPr>
          <p:cNvPr id="7" name="Image 6" descr="pot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000"/>
            <a:ext cx="9144000" cy="27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85800" y="-12700"/>
            <a:ext cx="7772400" cy="1470025"/>
          </a:xfrm>
        </p:spPr>
        <p:txBody>
          <a:bodyPr/>
          <a:lstStyle/>
          <a:p>
            <a:r>
              <a:rPr lang="fr-FR" dirty="0" smtClean="0"/>
              <a:t>Madame</a:t>
            </a:r>
            <a:r>
              <a:rPr lang="fr-FR" dirty="0" smtClean="0"/>
              <a:t> Kimberley P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85800" y="3028950"/>
            <a:ext cx="8166100" cy="1028700"/>
          </a:xfrm>
        </p:spPr>
        <p:txBody>
          <a:bodyPr>
            <a:normAutofit/>
          </a:bodyPr>
          <a:lstStyle/>
          <a:p>
            <a:pPr indent="355600" algn="l">
              <a:tabLst>
                <a:tab pos="355600" algn="l"/>
              </a:tabLst>
            </a:pPr>
            <a:r>
              <a:rPr lang="fr-FR" dirty="0" smtClean="0"/>
              <a:t>Arr</a:t>
            </a:r>
            <a:r>
              <a:rPr lang="fr-FR" dirty="0" smtClean="0"/>
              <a:t>êt du traitement pour une raison ?</a:t>
            </a: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b="1" dirty="0" smtClean="0"/>
          </a:p>
          <a:p>
            <a:pPr indent="355600" algn="l">
              <a:buFont typeface="Arial"/>
              <a:buChar char="•"/>
              <a:tabLst>
                <a:tab pos="355600" algn="l"/>
                <a:tab pos="3949700" algn="l"/>
              </a:tabLst>
            </a:pPr>
            <a:endParaRPr lang="fr-FR" dirty="0" smtClean="0"/>
          </a:p>
          <a:p>
            <a:pPr algn="l">
              <a:tabLst>
                <a:tab pos="3949700" algn="l"/>
              </a:tabLst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1843</Words>
  <Application>Microsoft Macintosh PowerPoint</Application>
  <PresentationFormat>Présentation à l'écran (4:3)</PresentationFormat>
  <Paragraphs>402</Paragraphs>
  <Slides>55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Cas cliniques janvier 2017</vt:lpstr>
      <vt:lpstr>PRN aigüe</vt:lpstr>
      <vt:lpstr>Madame Kimberley P</vt:lpstr>
      <vt:lpstr>Madame Kimberley P</vt:lpstr>
      <vt:lpstr>Madame Kimberley P</vt:lpstr>
      <vt:lpstr>Madame Kimberley P</vt:lpstr>
      <vt:lpstr>Madame Kimberley P</vt:lpstr>
      <vt:lpstr>Madame Kimberley P</vt:lpstr>
      <vt:lpstr>Madame Kimberley P</vt:lpstr>
      <vt:lpstr>Madame Kimberley P</vt:lpstr>
      <vt:lpstr>Crise épileptique tonico-clonique généralisée</vt:lpstr>
      <vt:lpstr>Madame Clara D</vt:lpstr>
      <vt:lpstr>Madame Clara D</vt:lpstr>
      <vt:lpstr>Madame Clara D</vt:lpstr>
      <vt:lpstr>Madame Clara D</vt:lpstr>
      <vt:lpstr>Madame Clara D</vt:lpstr>
      <vt:lpstr>Syndrome Myotonique</vt:lpstr>
      <vt:lpstr>Madame Slawomira T</vt:lpstr>
      <vt:lpstr>Madame Slawomira T</vt:lpstr>
      <vt:lpstr>Madame Slawomira T</vt:lpstr>
      <vt:lpstr>Une longue histoire</vt:lpstr>
      <vt:lpstr>Madame Léa M</vt:lpstr>
      <vt:lpstr>Madame Léa M</vt:lpstr>
      <vt:lpstr>Madame Léa M</vt:lpstr>
      <vt:lpstr>Madame Léa M</vt:lpstr>
      <vt:lpstr>Madame Léa M</vt:lpstr>
      <vt:lpstr>CMT 2 ?</vt:lpstr>
      <vt:lpstr>Avis neurologique (DD)</vt:lpstr>
      <vt:lpstr>Madame Léa M</vt:lpstr>
      <vt:lpstr>Madame Léa M</vt:lpstr>
      <vt:lpstr>Grand-mère paternelle</vt:lpstr>
      <vt:lpstr>Madame Josée M (sœur)</vt:lpstr>
      <vt:lpstr>Madame Nicole P (nièce)</vt:lpstr>
      <vt:lpstr>Monsieur Nicolas M (frère)</vt:lpstr>
      <vt:lpstr>Madame Janine M (sœur)</vt:lpstr>
      <vt:lpstr>Madame Janine M (sœur)</vt:lpstr>
      <vt:lpstr>Madame Marinette L (nièce)</vt:lpstr>
      <vt:lpstr>Madame Marcelle M (sœur)</vt:lpstr>
      <vt:lpstr>Famille de Léa M</vt:lpstr>
      <vt:lpstr>Madame Léa M</vt:lpstr>
      <vt:lpstr>Diapositive 41</vt:lpstr>
      <vt:lpstr>Madame Léa M</vt:lpstr>
      <vt:lpstr>Famille Léa M</vt:lpstr>
      <vt:lpstr>Famille Léa M</vt:lpstr>
      <vt:lpstr>Famille Léa M</vt:lpstr>
      <vt:lpstr>Silence radio pendant 10 ans…</vt:lpstr>
      <vt:lpstr>Famille Léa M</vt:lpstr>
      <vt:lpstr>Synthèse du bilan génétique</vt:lpstr>
      <vt:lpstr>Synthèse du bilan génétique</vt:lpstr>
      <vt:lpstr>Diapositive 50</vt:lpstr>
      <vt:lpstr>Higuchi et al, 2016</vt:lpstr>
      <vt:lpstr>Diapositive 52</vt:lpstr>
      <vt:lpstr>Famille Léa M</vt:lpstr>
      <vt:lpstr>Diapositive 54</vt:lpstr>
      <vt:lpstr>CMT2 AD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SCA43</dc:title>
  <dc:creator>Francois Wang</dc:creator>
  <cp:lastModifiedBy>Francois Wang</cp:lastModifiedBy>
  <cp:revision>27</cp:revision>
  <dcterms:created xsi:type="dcterms:W3CDTF">2017-01-15T15:28:12Z</dcterms:created>
  <dcterms:modified xsi:type="dcterms:W3CDTF">2017-01-19T13:37:50Z</dcterms:modified>
</cp:coreProperties>
</file>