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3"/>
  </p:notesMasterIdLst>
  <p:sldIdLst>
    <p:sldId id="256" r:id="rId2"/>
  </p:sldIdLst>
  <p:sldSz cx="32404050" cy="43205400"/>
  <p:notesSz cx="6858000" cy="9144000"/>
  <p:defaultTextStyle>
    <a:defPPr>
      <a:defRPr lang="fr-FR"/>
    </a:defPPr>
    <a:lvl1pPr marL="0" algn="l" defTabSz="4320540" rtl="0" eaLnBrk="1" latinLnBrk="0" hangingPunct="1">
      <a:defRPr sz="8500" kern="1200">
        <a:solidFill>
          <a:schemeClr val="tx1"/>
        </a:solidFill>
        <a:latin typeface="+mn-lt"/>
        <a:ea typeface="+mn-ea"/>
        <a:cs typeface="+mn-cs"/>
      </a:defRPr>
    </a:lvl1pPr>
    <a:lvl2pPr marL="2160270" algn="l" defTabSz="4320540" rtl="0" eaLnBrk="1" latinLnBrk="0" hangingPunct="1">
      <a:defRPr sz="8500" kern="1200">
        <a:solidFill>
          <a:schemeClr val="tx1"/>
        </a:solidFill>
        <a:latin typeface="+mn-lt"/>
        <a:ea typeface="+mn-ea"/>
        <a:cs typeface="+mn-cs"/>
      </a:defRPr>
    </a:lvl2pPr>
    <a:lvl3pPr marL="4320540" algn="l" defTabSz="4320540" rtl="0" eaLnBrk="1" latinLnBrk="0" hangingPunct="1">
      <a:defRPr sz="8500" kern="1200">
        <a:solidFill>
          <a:schemeClr val="tx1"/>
        </a:solidFill>
        <a:latin typeface="+mn-lt"/>
        <a:ea typeface="+mn-ea"/>
        <a:cs typeface="+mn-cs"/>
      </a:defRPr>
    </a:lvl3pPr>
    <a:lvl4pPr marL="6480810" algn="l" defTabSz="4320540" rtl="0" eaLnBrk="1" latinLnBrk="0" hangingPunct="1">
      <a:defRPr sz="8500" kern="1200">
        <a:solidFill>
          <a:schemeClr val="tx1"/>
        </a:solidFill>
        <a:latin typeface="+mn-lt"/>
        <a:ea typeface="+mn-ea"/>
        <a:cs typeface="+mn-cs"/>
      </a:defRPr>
    </a:lvl4pPr>
    <a:lvl5pPr marL="8641080" algn="l" defTabSz="4320540" rtl="0" eaLnBrk="1" latinLnBrk="0" hangingPunct="1">
      <a:defRPr sz="8500" kern="1200">
        <a:solidFill>
          <a:schemeClr val="tx1"/>
        </a:solidFill>
        <a:latin typeface="+mn-lt"/>
        <a:ea typeface="+mn-ea"/>
        <a:cs typeface="+mn-cs"/>
      </a:defRPr>
    </a:lvl5pPr>
    <a:lvl6pPr marL="10801350" algn="l" defTabSz="4320540" rtl="0" eaLnBrk="1" latinLnBrk="0" hangingPunct="1">
      <a:defRPr sz="8500" kern="1200">
        <a:solidFill>
          <a:schemeClr val="tx1"/>
        </a:solidFill>
        <a:latin typeface="+mn-lt"/>
        <a:ea typeface="+mn-ea"/>
        <a:cs typeface="+mn-cs"/>
      </a:defRPr>
    </a:lvl6pPr>
    <a:lvl7pPr marL="12961620" algn="l" defTabSz="4320540" rtl="0" eaLnBrk="1" latinLnBrk="0" hangingPunct="1">
      <a:defRPr sz="8500" kern="1200">
        <a:solidFill>
          <a:schemeClr val="tx1"/>
        </a:solidFill>
        <a:latin typeface="+mn-lt"/>
        <a:ea typeface="+mn-ea"/>
        <a:cs typeface="+mn-cs"/>
      </a:defRPr>
    </a:lvl7pPr>
    <a:lvl8pPr marL="15121890" algn="l" defTabSz="4320540" rtl="0" eaLnBrk="1" latinLnBrk="0" hangingPunct="1">
      <a:defRPr sz="8500" kern="1200">
        <a:solidFill>
          <a:schemeClr val="tx1"/>
        </a:solidFill>
        <a:latin typeface="+mn-lt"/>
        <a:ea typeface="+mn-ea"/>
        <a:cs typeface="+mn-cs"/>
      </a:defRPr>
    </a:lvl8pPr>
    <a:lvl9pPr marL="17282160" algn="l" defTabSz="4320540" rtl="0" eaLnBrk="1" latinLnBrk="0" hangingPunct="1">
      <a:defRPr sz="8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608">
          <p15:clr>
            <a:srgbClr val="A4A3A4"/>
          </p15:clr>
        </p15:guide>
        <p15:guide id="2" pos="1020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7221" autoAdjust="0"/>
    <p:restoredTop sz="93783" autoAdjust="0"/>
  </p:normalViewPr>
  <p:slideViewPr>
    <p:cSldViewPr>
      <p:cViewPr>
        <p:scale>
          <a:sx n="40" d="100"/>
          <a:sy n="40" d="100"/>
        </p:scale>
        <p:origin x="-384" y="-4146"/>
      </p:cViewPr>
      <p:guideLst>
        <p:guide orient="horz" pos="13608"/>
        <p:guide pos="1020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F813A0-A693-4C25-84B7-E1F92C7FF267}" type="datetimeFigureOut">
              <a:rPr lang="fr-FR" smtClean="0"/>
              <a:t>06/04/2017</a:t>
            </a:fld>
            <a:endParaRPr lang="fr-FR"/>
          </a:p>
        </p:txBody>
      </p:sp>
      <p:sp>
        <p:nvSpPr>
          <p:cNvPr id="4" name="Espace réservé de l'image des diapositives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202BA96-3408-4CA3-99C2-34559139EF95}" type="slidenum">
              <a:rPr lang="fr-FR" smtClean="0"/>
              <a:t>‹#›</a:t>
            </a:fld>
            <a:endParaRPr lang="fr-FR"/>
          </a:p>
        </p:txBody>
      </p:sp>
    </p:spTree>
    <p:extLst>
      <p:ext uri="{BB962C8B-B14F-4D97-AF65-F5344CB8AC3E}">
        <p14:creationId xmlns:p14="http://schemas.microsoft.com/office/powerpoint/2010/main" val="1589578650"/>
      </p:ext>
    </p:extLst>
  </p:cSld>
  <p:clrMap bg1="lt1" tx1="dk1" bg2="lt2" tx2="dk2" accent1="accent1" accent2="accent2" accent3="accent3" accent4="accent4" accent5="accent5" accent6="accent6" hlink="hlink" folHlink="folHlink"/>
  <p:notesStyle>
    <a:lvl1pPr marL="0" algn="l" defTabSz="4320540" rtl="0" eaLnBrk="1" latinLnBrk="0" hangingPunct="1">
      <a:defRPr sz="5700" kern="1200">
        <a:solidFill>
          <a:schemeClr val="tx1"/>
        </a:solidFill>
        <a:latin typeface="+mn-lt"/>
        <a:ea typeface="+mn-ea"/>
        <a:cs typeface="+mn-cs"/>
      </a:defRPr>
    </a:lvl1pPr>
    <a:lvl2pPr marL="2160270" algn="l" defTabSz="4320540" rtl="0" eaLnBrk="1" latinLnBrk="0" hangingPunct="1">
      <a:defRPr sz="5700" kern="1200">
        <a:solidFill>
          <a:schemeClr val="tx1"/>
        </a:solidFill>
        <a:latin typeface="+mn-lt"/>
        <a:ea typeface="+mn-ea"/>
        <a:cs typeface="+mn-cs"/>
      </a:defRPr>
    </a:lvl2pPr>
    <a:lvl3pPr marL="4320540" algn="l" defTabSz="4320540" rtl="0" eaLnBrk="1" latinLnBrk="0" hangingPunct="1">
      <a:defRPr sz="5700" kern="1200">
        <a:solidFill>
          <a:schemeClr val="tx1"/>
        </a:solidFill>
        <a:latin typeface="+mn-lt"/>
        <a:ea typeface="+mn-ea"/>
        <a:cs typeface="+mn-cs"/>
      </a:defRPr>
    </a:lvl3pPr>
    <a:lvl4pPr marL="6480810" algn="l" defTabSz="4320540" rtl="0" eaLnBrk="1" latinLnBrk="0" hangingPunct="1">
      <a:defRPr sz="5700" kern="1200">
        <a:solidFill>
          <a:schemeClr val="tx1"/>
        </a:solidFill>
        <a:latin typeface="+mn-lt"/>
        <a:ea typeface="+mn-ea"/>
        <a:cs typeface="+mn-cs"/>
      </a:defRPr>
    </a:lvl4pPr>
    <a:lvl5pPr marL="8641080" algn="l" defTabSz="4320540" rtl="0" eaLnBrk="1" latinLnBrk="0" hangingPunct="1">
      <a:defRPr sz="5700" kern="1200">
        <a:solidFill>
          <a:schemeClr val="tx1"/>
        </a:solidFill>
        <a:latin typeface="+mn-lt"/>
        <a:ea typeface="+mn-ea"/>
        <a:cs typeface="+mn-cs"/>
      </a:defRPr>
    </a:lvl5pPr>
    <a:lvl6pPr marL="10801350" algn="l" defTabSz="4320540" rtl="0" eaLnBrk="1" latinLnBrk="0" hangingPunct="1">
      <a:defRPr sz="5700" kern="1200">
        <a:solidFill>
          <a:schemeClr val="tx1"/>
        </a:solidFill>
        <a:latin typeface="+mn-lt"/>
        <a:ea typeface="+mn-ea"/>
        <a:cs typeface="+mn-cs"/>
      </a:defRPr>
    </a:lvl6pPr>
    <a:lvl7pPr marL="12961620" algn="l" defTabSz="4320540" rtl="0" eaLnBrk="1" latinLnBrk="0" hangingPunct="1">
      <a:defRPr sz="5700" kern="1200">
        <a:solidFill>
          <a:schemeClr val="tx1"/>
        </a:solidFill>
        <a:latin typeface="+mn-lt"/>
        <a:ea typeface="+mn-ea"/>
        <a:cs typeface="+mn-cs"/>
      </a:defRPr>
    </a:lvl7pPr>
    <a:lvl8pPr marL="15121890" algn="l" defTabSz="4320540" rtl="0" eaLnBrk="1" latinLnBrk="0" hangingPunct="1">
      <a:defRPr sz="5700" kern="1200">
        <a:solidFill>
          <a:schemeClr val="tx1"/>
        </a:solidFill>
        <a:latin typeface="+mn-lt"/>
        <a:ea typeface="+mn-ea"/>
        <a:cs typeface="+mn-cs"/>
      </a:defRPr>
    </a:lvl8pPr>
    <a:lvl9pPr marL="17282160" algn="l" defTabSz="4320540" rtl="0" eaLnBrk="1" latinLnBrk="0" hangingPunct="1">
      <a:defRPr sz="57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9202BA96-3408-4CA3-99C2-34559139EF95}" type="slidenum">
              <a:rPr lang="fr-FR" smtClean="0"/>
              <a:t>1</a:t>
            </a:fld>
            <a:endParaRPr lang="fr-FR"/>
          </a:p>
        </p:txBody>
      </p:sp>
    </p:spTree>
    <p:extLst>
      <p:ext uri="{BB962C8B-B14F-4D97-AF65-F5344CB8AC3E}">
        <p14:creationId xmlns:p14="http://schemas.microsoft.com/office/powerpoint/2010/main" val="25235573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2430304" y="13421680"/>
            <a:ext cx="27543443" cy="9261158"/>
          </a:xfrm>
        </p:spPr>
        <p:txBody>
          <a:bodyPr/>
          <a:lstStyle/>
          <a:p>
            <a:r>
              <a:rPr lang="fr-FR" smtClean="0"/>
              <a:t>Modifiez le style du titre</a:t>
            </a:r>
            <a:endParaRPr lang="fr-FR"/>
          </a:p>
        </p:txBody>
      </p:sp>
      <p:sp>
        <p:nvSpPr>
          <p:cNvPr id="3" name="Sous-titre 2"/>
          <p:cNvSpPr>
            <a:spLocks noGrp="1"/>
          </p:cNvSpPr>
          <p:nvPr>
            <p:ph type="subTitle" idx="1"/>
          </p:nvPr>
        </p:nvSpPr>
        <p:spPr>
          <a:xfrm>
            <a:off x="4860608" y="24483060"/>
            <a:ext cx="22682835" cy="11041380"/>
          </a:xfrm>
        </p:spPr>
        <p:txBody>
          <a:bodyPr/>
          <a:lstStyle>
            <a:lvl1pPr marL="0" indent="0" algn="ctr">
              <a:buNone/>
              <a:defRPr>
                <a:solidFill>
                  <a:schemeClr val="tx1">
                    <a:tint val="75000"/>
                  </a:schemeClr>
                </a:solidFill>
              </a:defRPr>
            </a:lvl1pPr>
            <a:lvl2pPr marL="2159448" indent="0" algn="ctr">
              <a:buNone/>
              <a:defRPr>
                <a:solidFill>
                  <a:schemeClr val="tx1">
                    <a:tint val="75000"/>
                  </a:schemeClr>
                </a:solidFill>
              </a:defRPr>
            </a:lvl2pPr>
            <a:lvl3pPr marL="4318896" indent="0" algn="ctr">
              <a:buNone/>
              <a:defRPr>
                <a:solidFill>
                  <a:schemeClr val="tx1">
                    <a:tint val="75000"/>
                  </a:schemeClr>
                </a:solidFill>
              </a:defRPr>
            </a:lvl3pPr>
            <a:lvl4pPr marL="6478344" indent="0" algn="ctr">
              <a:buNone/>
              <a:defRPr>
                <a:solidFill>
                  <a:schemeClr val="tx1">
                    <a:tint val="75000"/>
                  </a:schemeClr>
                </a:solidFill>
              </a:defRPr>
            </a:lvl4pPr>
            <a:lvl5pPr marL="8637801" indent="0" algn="ctr">
              <a:buNone/>
              <a:defRPr>
                <a:solidFill>
                  <a:schemeClr val="tx1">
                    <a:tint val="75000"/>
                  </a:schemeClr>
                </a:solidFill>
              </a:defRPr>
            </a:lvl5pPr>
            <a:lvl6pPr marL="10797249" indent="0" algn="ctr">
              <a:buNone/>
              <a:defRPr>
                <a:solidFill>
                  <a:schemeClr val="tx1">
                    <a:tint val="75000"/>
                  </a:schemeClr>
                </a:solidFill>
              </a:defRPr>
            </a:lvl6pPr>
            <a:lvl7pPr marL="12956697" indent="0" algn="ctr">
              <a:buNone/>
              <a:defRPr>
                <a:solidFill>
                  <a:schemeClr val="tx1">
                    <a:tint val="75000"/>
                  </a:schemeClr>
                </a:solidFill>
              </a:defRPr>
            </a:lvl7pPr>
            <a:lvl8pPr marL="15116144" indent="0" algn="ctr">
              <a:buNone/>
              <a:defRPr>
                <a:solidFill>
                  <a:schemeClr val="tx1">
                    <a:tint val="75000"/>
                  </a:schemeClr>
                </a:solidFill>
              </a:defRPr>
            </a:lvl8pPr>
            <a:lvl9pPr marL="17275592"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C99015AE-0A41-4865-85BC-AEE077905B10}" type="datetimeFigureOut">
              <a:rPr lang="fr-FR" smtClean="0"/>
              <a:t>06/04/2017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70AFC9C-2EE2-422A-868F-C1D9F645A9B7}" type="slidenum">
              <a:rPr lang="fr-FR" smtClean="0"/>
              <a:t>‹#›</a:t>
            </a:fld>
            <a:endParaRPr lang="fr-FR"/>
          </a:p>
        </p:txBody>
      </p:sp>
    </p:spTree>
    <p:extLst>
      <p:ext uri="{BB962C8B-B14F-4D97-AF65-F5344CB8AC3E}">
        <p14:creationId xmlns:p14="http://schemas.microsoft.com/office/powerpoint/2010/main" val="14091729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99015AE-0A41-4865-85BC-AEE077905B10}" type="datetimeFigureOut">
              <a:rPr lang="fr-FR" smtClean="0"/>
              <a:t>06/04/2017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70AFC9C-2EE2-422A-868F-C1D9F645A9B7}" type="slidenum">
              <a:rPr lang="fr-FR" smtClean="0"/>
              <a:t>‹#›</a:t>
            </a:fld>
            <a:endParaRPr lang="fr-FR"/>
          </a:p>
        </p:txBody>
      </p:sp>
    </p:spTree>
    <p:extLst>
      <p:ext uri="{BB962C8B-B14F-4D97-AF65-F5344CB8AC3E}">
        <p14:creationId xmlns:p14="http://schemas.microsoft.com/office/powerpoint/2010/main" val="21128918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3254782" y="10901365"/>
            <a:ext cx="25833229" cy="23224902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5743850" y="10901365"/>
            <a:ext cx="76970870" cy="23224902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99015AE-0A41-4865-85BC-AEE077905B10}" type="datetimeFigureOut">
              <a:rPr lang="fr-FR" smtClean="0"/>
              <a:t>06/04/2017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70AFC9C-2EE2-422A-868F-C1D9F645A9B7}" type="slidenum">
              <a:rPr lang="fr-FR" smtClean="0"/>
              <a:t>‹#›</a:t>
            </a:fld>
            <a:endParaRPr lang="fr-FR"/>
          </a:p>
        </p:txBody>
      </p:sp>
    </p:spTree>
    <p:extLst>
      <p:ext uri="{BB962C8B-B14F-4D97-AF65-F5344CB8AC3E}">
        <p14:creationId xmlns:p14="http://schemas.microsoft.com/office/powerpoint/2010/main" val="3389803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99015AE-0A41-4865-85BC-AEE077905B10}" type="datetimeFigureOut">
              <a:rPr lang="fr-FR" smtClean="0"/>
              <a:t>06/04/2017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70AFC9C-2EE2-422A-868F-C1D9F645A9B7}" type="slidenum">
              <a:rPr lang="fr-FR" smtClean="0"/>
              <a:t>‹#›</a:t>
            </a:fld>
            <a:endParaRPr lang="fr-FR"/>
          </a:p>
        </p:txBody>
      </p:sp>
    </p:spTree>
    <p:extLst>
      <p:ext uri="{BB962C8B-B14F-4D97-AF65-F5344CB8AC3E}">
        <p14:creationId xmlns:p14="http://schemas.microsoft.com/office/powerpoint/2010/main" val="35342764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2559696" y="27763486"/>
            <a:ext cx="27543443" cy="8581073"/>
          </a:xfrm>
        </p:spPr>
        <p:txBody>
          <a:bodyPr anchor="t"/>
          <a:lstStyle>
            <a:lvl1pPr algn="l">
              <a:defRPr sz="18900" b="1" cap="all"/>
            </a:lvl1pPr>
          </a:lstStyle>
          <a:p>
            <a:r>
              <a:rPr lang="fr-FR" smtClean="0"/>
              <a:t>Modifiez le style du titre</a:t>
            </a:r>
            <a:endParaRPr lang="fr-FR"/>
          </a:p>
        </p:txBody>
      </p:sp>
      <p:sp>
        <p:nvSpPr>
          <p:cNvPr id="3" name="Espace réservé du texte 2"/>
          <p:cNvSpPr>
            <a:spLocks noGrp="1"/>
          </p:cNvSpPr>
          <p:nvPr>
            <p:ph type="body" idx="1"/>
          </p:nvPr>
        </p:nvSpPr>
        <p:spPr>
          <a:xfrm>
            <a:off x="2559696" y="18312295"/>
            <a:ext cx="27543443" cy="9451178"/>
          </a:xfrm>
        </p:spPr>
        <p:txBody>
          <a:bodyPr anchor="b"/>
          <a:lstStyle>
            <a:lvl1pPr marL="0" indent="0">
              <a:buNone/>
              <a:defRPr sz="9500">
                <a:solidFill>
                  <a:schemeClr val="tx1">
                    <a:tint val="75000"/>
                  </a:schemeClr>
                </a:solidFill>
              </a:defRPr>
            </a:lvl1pPr>
            <a:lvl2pPr marL="2159448" indent="0">
              <a:buNone/>
              <a:defRPr sz="8500">
                <a:solidFill>
                  <a:schemeClr val="tx1">
                    <a:tint val="75000"/>
                  </a:schemeClr>
                </a:solidFill>
              </a:defRPr>
            </a:lvl2pPr>
            <a:lvl3pPr marL="4318896" indent="0">
              <a:buNone/>
              <a:defRPr sz="7600">
                <a:solidFill>
                  <a:schemeClr val="tx1">
                    <a:tint val="75000"/>
                  </a:schemeClr>
                </a:solidFill>
              </a:defRPr>
            </a:lvl3pPr>
            <a:lvl4pPr marL="6478344" indent="0">
              <a:buNone/>
              <a:defRPr sz="6600">
                <a:solidFill>
                  <a:schemeClr val="tx1">
                    <a:tint val="75000"/>
                  </a:schemeClr>
                </a:solidFill>
              </a:defRPr>
            </a:lvl4pPr>
            <a:lvl5pPr marL="8637801" indent="0">
              <a:buNone/>
              <a:defRPr sz="6600">
                <a:solidFill>
                  <a:schemeClr val="tx1">
                    <a:tint val="75000"/>
                  </a:schemeClr>
                </a:solidFill>
              </a:defRPr>
            </a:lvl5pPr>
            <a:lvl6pPr marL="10797249" indent="0">
              <a:buNone/>
              <a:defRPr sz="6600">
                <a:solidFill>
                  <a:schemeClr val="tx1">
                    <a:tint val="75000"/>
                  </a:schemeClr>
                </a:solidFill>
              </a:defRPr>
            </a:lvl6pPr>
            <a:lvl7pPr marL="12956697" indent="0">
              <a:buNone/>
              <a:defRPr sz="6600">
                <a:solidFill>
                  <a:schemeClr val="tx1">
                    <a:tint val="75000"/>
                  </a:schemeClr>
                </a:solidFill>
              </a:defRPr>
            </a:lvl7pPr>
            <a:lvl8pPr marL="15116144" indent="0">
              <a:buNone/>
              <a:defRPr sz="6600">
                <a:solidFill>
                  <a:schemeClr val="tx1">
                    <a:tint val="75000"/>
                  </a:schemeClr>
                </a:solidFill>
              </a:defRPr>
            </a:lvl8pPr>
            <a:lvl9pPr marL="17275592" indent="0">
              <a:buNone/>
              <a:defRPr sz="6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C99015AE-0A41-4865-85BC-AEE077905B10}" type="datetimeFigureOut">
              <a:rPr lang="fr-FR" smtClean="0"/>
              <a:t>06/04/2017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70AFC9C-2EE2-422A-868F-C1D9F645A9B7}" type="slidenum">
              <a:rPr lang="fr-FR" smtClean="0"/>
              <a:t>‹#›</a:t>
            </a:fld>
            <a:endParaRPr lang="fr-FR"/>
          </a:p>
        </p:txBody>
      </p:sp>
    </p:spTree>
    <p:extLst>
      <p:ext uri="{BB962C8B-B14F-4D97-AF65-F5344CB8AC3E}">
        <p14:creationId xmlns:p14="http://schemas.microsoft.com/office/powerpoint/2010/main" val="37891849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5743846" y="63507953"/>
            <a:ext cx="51402048" cy="179642453"/>
          </a:xfrm>
        </p:spPr>
        <p:txBody>
          <a:bodyPr/>
          <a:lstStyle>
            <a:lvl1pPr>
              <a:defRPr sz="13200"/>
            </a:lvl1pPr>
            <a:lvl2pPr>
              <a:defRPr sz="11300"/>
            </a:lvl2pPr>
            <a:lvl3pPr>
              <a:defRPr sz="9500"/>
            </a:lvl3pPr>
            <a:lvl4pPr>
              <a:defRPr sz="8500"/>
            </a:lvl4pPr>
            <a:lvl5pPr>
              <a:defRPr sz="8500"/>
            </a:lvl5pPr>
            <a:lvl6pPr>
              <a:defRPr sz="8500"/>
            </a:lvl6pPr>
            <a:lvl7pPr>
              <a:defRPr sz="8500"/>
            </a:lvl7pPr>
            <a:lvl8pPr>
              <a:defRPr sz="8500"/>
            </a:lvl8pPr>
            <a:lvl9pPr>
              <a:defRPr sz="85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57685960" y="63507953"/>
            <a:ext cx="51402051" cy="179642453"/>
          </a:xfrm>
        </p:spPr>
        <p:txBody>
          <a:bodyPr/>
          <a:lstStyle>
            <a:lvl1pPr>
              <a:defRPr sz="13200"/>
            </a:lvl1pPr>
            <a:lvl2pPr>
              <a:defRPr sz="11300"/>
            </a:lvl2pPr>
            <a:lvl3pPr>
              <a:defRPr sz="9500"/>
            </a:lvl3pPr>
            <a:lvl4pPr>
              <a:defRPr sz="8500"/>
            </a:lvl4pPr>
            <a:lvl5pPr>
              <a:defRPr sz="8500"/>
            </a:lvl5pPr>
            <a:lvl6pPr>
              <a:defRPr sz="8500"/>
            </a:lvl6pPr>
            <a:lvl7pPr>
              <a:defRPr sz="8500"/>
            </a:lvl7pPr>
            <a:lvl8pPr>
              <a:defRPr sz="8500"/>
            </a:lvl8pPr>
            <a:lvl9pPr>
              <a:defRPr sz="85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C99015AE-0A41-4865-85BC-AEE077905B10}" type="datetimeFigureOut">
              <a:rPr lang="fr-FR" smtClean="0"/>
              <a:t>06/04/2017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70AFC9C-2EE2-422A-868F-C1D9F645A9B7}" type="slidenum">
              <a:rPr lang="fr-FR" smtClean="0"/>
              <a:t>‹#›</a:t>
            </a:fld>
            <a:endParaRPr lang="fr-FR"/>
          </a:p>
        </p:txBody>
      </p:sp>
    </p:spTree>
    <p:extLst>
      <p:ext uri="{BB962C8B-B14F-4D97-AF65-F5344CB8AC3E}">
        <p14:creationId xmlns:p14="http://schemas.microsoft.com/office/powerpoint/2010/main" val="3556975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1620203" y="1730219"/>
            <a:ext cx="29163645" cy="7200900"/>
          </a:xfrm>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1620203" y="9671212"/>
            <a:ext cx="14317416" cy="4030501"/>
          </a:xfrm>
        </p:spPr>
        <p:txBody>
          <a:bodyPr anchor="b"/>
          <a:lstStyle>
            <a:lvl1pPr marL="0" indent="0">
              <a:buNone/>
              <a:defRPr sz="11300" b="1"/>
            </a:lvl1pPr>
            <a:lvl2pPr marL="2159448" indent="0">
              <a:buNone/>
              <a:defRPr sz="9500" b="1"/>
            </a:lvl2pPr>
            <a:lvl3pPr marL="4318896" indent="0">
              <a:buNone/>
              <a:defRPr sz="8500" b="1"/>
            </a:lvl3pPr>
            <a:lvl4pPr marL="6478344" indent="0">
              <a:buNone/>
              <a:defRPr sz="7600" b="1"/>
            </a:lvl4pPr>
            <a:lvl5pPr marL="8637801" indent="0">
              <a:buNone/>
              <a:defRPr sz="7600" b="1"/>
            </a:lvl5pPr>
            <a:lvl6pPr marL="10797249" indent="0">
              <a:buNone/>
              <a:defRPr sz="7600" b="1"/>
            </a:lvl6pPr>
            <a:lvl7pPr marL="12956697" indent="0">
              <a:buNone/>
              <a:defRPr sz="7600" b="1"/>
            </a:lvl7pPr>
            <a:lvl8pPr marL="15116144" indent="0">
              <a:buNone/>
              <a:defRPr sz="7600" b="1"/>
            </a:lvl8pPr>
            <a:lvl9pPr marL="17275592" indent="0">
              <a:buNone/>
              <a:defRPr sz="7600" b="1"/>
            </a:lvl9pPr>
          </a:lstStyle>
          <a:p>
            <a:pPr lvl="0"/>
            <a:r>
              <a:rPr lang="fr-FR" smtClean="0"/>
              <a:t>Modifiez les styles du texte du masque</a:t>
            </a:r>
          </a:p>
        </p:txBody>
      </p:sp>
      <p:sp>
        <p:nvSpPr>
          <p:cNvPr id="4" name="Espace réservé du contenu 3"/>
          <p:cNvSpPr>
            <a:spLocks noGrp="1"/>
          </p:cNvSpPr>
          <p:nvPr>
            <p:ph sz="half" idx="2"/>
          </p:nvPr>
        </p:nvSpPr>
        <p:spPr>
          <a:xfrm>
            <a:off x="1620203" y="13701713"/>
            <a:ext cx="14317416" cy="24893114"/>
          </a:xfrm>
        </p:spPr>
        <p:txBody>
          <a:bodyPr/>
          <a:lstStyle>
            <a:lvl1pPr>
              <a:defRPr sz="11300"/>
            </a:lvl1pPr>
            <a:lvl2pPr>
              <a:defRPr sz="9500"/>
            </a:lvl2pPr>
            <a:lvl3pPr>
              <a:defRPr sz="8500"/>
            </a:lvl3pPr>
            <a:lvl4pPr>
              <a:defRPr sz="7600"/>
            </a:lvl4pPr>
            <a:lvl5pPr>
              <a:defRPr sz="7600"/>
            </a:lvl5pPr>
            <a:lvl6pPr>
              <a:defRPr sz="7600"/>
            </a:lvl6pPr>
            <a:lvl7pPr>
              <a:defRPr sz="7600"/>
            </a:lvl7pPr>
            <a:lvl8pPr>
              <a:defRPr sz="7600"/>
            </a:lvl8pPr>
            <a:lvl9pPr>
              <a:defRPr sz="7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16460809" y="9671212"/>
            <a:ext cx="14323040" cy="4030501"/>
          </a:xfrm>
        </p:spPr>
        <p:txBody>
          <a:bodyPr anchor="b"/>
          <a:lstStyle>
            <a:lvl1pPr marL="0" indent="0">
              <a:buNone/>
              <a:defRPr sz="11300" b="1"/>
            </a:lvl1pPr>
            <a:lvl2pPr marL="2159448" indent="0">
              <a:buNone/>
              <a:defRPr sz="9500" b="1"/>
            </a:lvl2pPr>
            <a:lvl3pPr marL="4318896" indent="0">
              <a:buNone/>
              <a:defRPr sz="8500" b="1"/>
            </a:lvl3pPr>
            <a:lvl4pPr marL="6478344" indent="0">
              <a:buNone/>
              <a:defRPr sz="7600" b="1"/>
            </a:lvl4pPr>
            <a:lvl5pPr marL="8637801" indent="0">
              <a:buNone/>
              <a:defRPr sz="7600" b="1"/>
            </a:lvl5pPr>
            <a:lvl6pPr marL="10797249" indent="0">
              <a:buNone/>
              <a:defRPr sz="7600" b="1"/>
            </a:lvl6pPr>
            <a:lvl7pPr marL="12956697" indent="0">
              <a:buNone/>
              <a:defRPr sz="7600" b="1"/>
            </a:lvl7pPr>
            <a:lvl8pPr marL="15116144" indent="0">
              <a:buNone/>
              <a:defRPr sz="7600" b="1"/>
            </a:lvl8pPr>
            <a:lvl9pPr marL="17275592" indent="0">
              <a:buNone/>
              <a:defRPr sz="7600" b="1"/>
            </a:lvl9pPr>
          </a:lstStyle>
          <a:p>
            <a:pPr lvl="0"/>
            <a:r>
              <a:rPr lang="fr-FR" smtClean="0"/>
              <a:t>Modifiez les styles du texte du masque</a:t>
            </a:r>
          </a:p>
        </p:txBody>
      </p:sp>
      <p:sp>
        <p:nvSpPr>
          <p:cNvPr id="6" name="Espace réservé du contenu 5"/>
          <p:cNvSpPr>
            <a:spLocks noGrp="1"/>
          </p:cNvSpPr>
          <p:nvPr>
            <p:ph sz="quarter" idx="4"/>
          </p:nvPr>
        </p:nvSpPr>
        <p:spPr>
          <a:xfrm>
            <a:off x="16460809" y="13701713"/>
            <a:ext cx="14323040" cy="24893114"/>
          </a:xfrm>
        </p:spPr>
        <p:txBody>
          <a:bodyPr/>
          <a:lstStyle>
            <a:lvl1pPr>
              <a:defRPr sz="11300"/>
            </a:lvl1pPr>
            <a:lvl2pPr>
              <a:defRPr sz="9500"/>
            </a:lvl2pPr>
            <a:lvl3pPr>
              <a:defRPr sz="8500"/>
            </a:lvl3pPr>
            <a:lvl4pPr>
              <a:defRPr sz="7600"/>
            </a:lvl4pPr>
            <a:lvl5pPr>
              <a:defRPr sz="7600"/>
            </a:lvl5pPr>
            <a:lvl6pPr>
              <a:defRPr sz="7600"/>
            </a:lvl6pPr>
            <a:lvl7pPr>
              <a:defRPr sz="7600"/>
            </a:lvl7pPr>
            <a:lvl8pPr>
              <a:defRPr sz="7600"/>
            </a:lvl8pPr>
            <a:lvl9pPr>
              <a:defRPr sz="7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C99015AE-0A41-4865-85BC-AEE077905B10}" type="datetimeFigureOut">
              <a:rPr lang="fr-FR" smtClean="0"/>
              <a:t>06/04/2017</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70AFC9C-2EE2-422A-868F-C1D9F645A9B7}" type="slidenum">
              <a:rPr lang="fr-FR" smtClean="0"/>
              <a:t>‹#›</a:t>
            </a:fld>
            <a:endParaRPr lang="fr-FR"/>
          </a:p>
        </p:txBody>
      </p:sp>
    </p:spTree>
    <p:extLst>
      <p:ext uri="{BB962C8B-B14F-4D97-AF65-F5344CB8AC3E}">
        <p14:creationId xmlns:p14="http://schemas.microsoft.com/office/powerpoint/2010/main" val="8562545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C99015AE-0A41-4865-85BC-AEE077905B10}" type="datetimeFigureOut">
              <a:rPr lang="fr-FR" smtClean="0"/>
              <a:t>06/04/2017</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70AFC9C-2EE2-422A-868F-C1D9F645A9B7}" type="slidenum">
              <a:rPr lang="fr-FR" smtClean="0"/>
              <a:t>‹#›</a:t>
            </a:fld>
            <a:endParaRPr lang="fr-FR"/>
          </a:p>
        </p:txBody>
      </p:sp>
    </p:spTree>
    <p:extLst>
      <p:ext uri="{BB962C8B-B14F-4D97-AF65-F5344CB8AC3E}">
        <p14:creationId xmlns:p14="http://schemas.microsoft.com/office/powerpoint/2010/main" val="36638055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99015AE-0A41-4865-85BC-AEE077905B10}" type="datetimeFigureOut">
              <a:rPr lang="fr-FR" smtClean="0"/>
              <a:t>06/04/2017</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70AFC9C-2EE2-422A-868F-C1D9F645A9B7}" type="slidenum">
              <a:rPr lang="fr-FR" smtClean="0"/>
              <a:t>‹#›</a:t>
            </a:fld>
            <a:endParaRPr lang="fr-FR"/>
          </a:p>
        </p:txBody>
      </p:sp>
    </p:spTree>
    <p:extLst>
      <p:ext uri="{BB962C8B-B14F-4D97-AF65-F5344CB8AC3E}">
        <p14:creationId xmlns:p14="http://schemas.microsoft.com/office/powerpoint/2010/main" val="35475361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620211" y="1720215"/>
            <a:ext cx="10660709" cy="7320915"/>
          </a:xfrm>
        </p:spPr>
        <p:txBody>
          <a:bodyPr anchor="b"/>
          <a:lstStyle>
            <a:lvl1pPr algn="l">
              <a:defRPr sz="9500" b="1"/>
            </a:lvl1pPr>
          </a:lstStyle>
          <a:p>
            <a:r>
              <a:rPr lang="fr-FR" smtClean="0"/>
              <a:t>Modifiez le style du titre</a:t>
            </a:r>
            <a:endParaRPr lang="fr-FR"/>
          </a:p>
        </p:txBody>
      </p:sp>
      <p:sp>
        <p:nvSpPr>
          <p:cNvPr id="3" name="Espace réservé du contenu 2"/>
          <p:cNvSpPr>
            <a:spLocks noGrp="1"/>
          </p:cNvSpPr>
          <p:nvPr>
            <p:ph idx="1"/>
          </p:nvPr>
        </p:nvSpPr>
        <p:spPr>
          <a:xfrm>
            <a:off x="12669083" y="1720218"/>
            <a:ext cx="18114764" cy="36874612"/>
          </a:xfrm>
        </p:spPr>
        <p:txBody>
          <a:bodyPr/>
          <a:lstStyle>
            <a:lvl1pPr>
              <a:defRPr sz="15100"/>
            </a:lvl1pPr>
            <a:lvl2pPr>
              <a:defRPr sz="13200"/>
            </a:lvl2pPr>
            <a:lvl3pPr>
              <a:defRPr sz="11300"/>
            </a:lvl3pPr>
            <a:lvl4pPr>
              <a:defRPr sz="9500"/>
            </a:lvl4pPr>
            <a:lvl5pPr>
              <a:defRPr sz="9500"/>
            </a:lvl5pPr>
            <a:lvl6pPr>
              <a:defRPr sz="9500"/>
            </a:lvl6pPr>
            <a:lvl7pPr>
              <a:defRPr sz="9500"/>
            </a:lvl7pPr>
            <a:lvl8pPr>
              <a:defRPr sz="9500"/>
            </a:lvl8pPr>
            <a:lvl9pPr>
              <a:defRPr sz="95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1620211" y="9041146"/>
            <a:ext cx="10660709" cy="29553697"/>
          </a:xfrm>
        </p:spPr>
        <p:txBody>
          <a:bodyPr/>
          <a:lstStyle>
            <a:lvl1pPr marL="0" indent="0">
              <a:buNone/>
              <a:defRPr sz="6600"/>
            </a:lvl1pPr>
            <a:lvl2pPr marL="2159448" indent="0">
              <a:buNone/>
              <a:defRPr sz="5700"/>
            </a:lvl2pPr>
            <a:lvl3pPr marL="4318896" indent="0">
              <a:buNone/>
              <a:defRPr sz="4700"/>
            </a:lvl3pPr>
            <a:lvl4pPr marL="6478344" indent="0">
              <a:buNone/>
              <a:defRPr sz="4300"/>
            </a:lvl4pPr>
            <a:lvl5pPr marL="8637801" indent="0">
              <a:buNone/>
              <a:defRPr sz="4300"/>
            </a:lvl5pPr>
            <a:lvl6pPr marL="10797249" indent="0">
              <a:buNone/>
              <a:defRPr sz="4300"/>
            </a:lvl6pPr>
            <a:lvl7pPr marL="12956697" indent="0">
              <a:buNone/>
              <a:defRPr sz="4300"/>
            </a:lvl7pPr>
            <a:lvl8pPr marL="15116144" indent="0">
              <a:buNone/>
              <a:defRPr sz="4300"/>
            </a:lvl8pPr>
            <a:lvl9pPr marL="17275592" indent="0">
              <a:buNone/>
              <a:defRPr sz="43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C99015AE-0A41-4865-85BC-AEE077905B10}" type="datetimeFigureOut">
              <a:rPr lang="fr-FR" smtClean="0"/>
              <a:t>06/04/2017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70AFC9C-2EE2-422A-868F-C1D9F645A9B7}" type="slidenum">
              <a:rPr lang="fr-FR" smtClean="0"/>
              <a:t>‹#›</a:t>
            </a:fld>
            <a:endParaRPr lang="fr-FR"/>
          </a:p>
        </p:txBody>
      </p:sp>
    </p:spTree>
    <p:extLst>
      <p:ext uri="{BB962C8B-B14F-4D97-AF65-F5344CB8AC3E}">
        <p14:creationId xmlns:p14="http://schemas.microsoft.com/office/powerpoint/2010/main" val="36581722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351421" y="30243780"/>
            <a:ext cx="19442430" cy="3570449"/>
          </a:xfrm>
        </p:spPr>
        <p:txBody>
          <a:bodyPr anchor="b"/>
          <a:lstStyle>
            <a:lvl1pPr algn="l">
              <a:defRPr sz="9500" b="1"/>
            </a:lvl1pPr>
          </a:lstStyle>
          <a:p>
            <a:r>
              <a:rPr lang="fr-FR" smtClean="0"/>
              <a:t>Modifiez le style du titre</a:t>
            </a:r>
            <a:endParaRPr lang="fr-FR"/>
          </a:p>
        </p:txBody>
      </p:sp>
      <p:sp>
        <p:nvSpPr>
          <p:cNvPr id="3" name="Espace réservé pour une image  2"/>
          <p:cNvSpPr>
            <a:spLocks noGrp="1"/>
          </p:cNvSpPr>
          <p:nvPr>
            <p:ph type="pic" idx="1"/>
          </p:nvPr>
        </p:nvSpPr>
        <p:spPr>
          <a:xfrm>
            <a:off x="6351421" y="3860483"/>
            <a:ext cx="19442430" cy="25923240"/>
          </a:xfrm>
        </p:spPr>
        <p:txBody>
          <a:bodyPr/>
          <a:lstStyle>
            <a:lvl1pPr marL="0" indent="0">
              <a:buNone/>
              <a:defRPr sz="15100"/>
            </a:lvl1pPr>
            <a:lvl2pPr marL="2159448" indent="0">
              <a:buNone/>
              <a:defRPr sz="13200"/>
            </a:lvl2pPr>
            <a:lvl3pPr marL="4318896" indent="0">
              <a:buNone/>
              <a:defRPr sz="11300"/>
            </a:lvl3pPr>
            <a:lvl4pPr marL="6478344" indent="0">
              <a:buNone/>
              <a:defRPr sz="9500"/>
            </a:lvl4pPr>
            <a:lvl5pPr marL="8637801" indent="0">
              <a:buNone/>
              <a:defRPr sz="9500"/>
            </a:lvl5pPr>
            <a:lvl6pPr marL="10797249" indent="0">
              <a:buNone/>
              <a:defRPr sz="9500"/>
            </a:lvl6pPr>
            <a:lvl7pPr marL="12956697" indent="0">
              <a:buNone/>
              <a:defRPr sz="9500"/>
            </a:lvl7pPr>
            <a:lvl8pPr marL="15116144" indent="0">
              <a:buNone/>
              <a:defRPr sz="9500"/>
            </a:lvl8pPr>
            <a:lvl9pPr marL="17275592" indent="0">
              <a:buNone/>
              <a:defRPr sz="9500"/>
            </a:lvl9pPr>
          </a:lstStyle>
          <a:p>
            <a:endParaRPr lang="fr-FR"/>
          </a:p>
        </p:txBody>
      </p:sp>
      <p:sp>
        <p:nvSpPr>
          <p:cNvPr id="4" name="Espace réservé du texte 3"/>
          <p:cNvSpPr>
            <a:spLocks noGrp="1"/>
          </p:cNvSpPr>
          <p:nvPr>
            <p:ph type="body" sz="half" idx="2"/>
          </p:nvPr>
        </p:nvSpPr>
        <p:spPr>
          <a:xfrm>
            <a:off x="6351421" y="33814229"/>
            <a:ext cx="19442430" cy="5070631"/>
          </a:xfrm>
        </p:spPr>
        <p:txBody>
          <a:bodyPr/>
          <a:lstStyle>
            <a:lvl1pPr marL="0" indent="0">
              <a:buNone/>
              <a:defRPr sz="6600"/>
            </a:lvl1pPr>
            <a:lvl2pPr marL="2159448" indent="0">
              <a:buNone/>
              <a:defRPr sz="5700"/>
            </a:lvl2pPr>
            <a:lvl3pPr marL="4318896" indent="0">
              <a:buNone/>
              <a:defRPr sz="4700"/>
            </a:lvl3pPr>
            <a:lvl4pPr marL="6478344" indent="0">
              <a:buNone/>
              <a:defRPr sz="4300"/>
            </a:lvl4pPr>
            <a:lvl5pPr marL="8637801" indent="0">
              <a:buNone/>
              <a:defRPr sz="4300"/>
            </a:lvl5pPr>
            <a:lvl6pPr marL="10797249" indent="0">
              <a:buNone/>
              <a:defRPr sz="4300"/>
            </a:lvl6pPr>
            <a:lvl7pPr marL="12956697" indent="0">
              <a:buNone/>
              <a:defRPr sz="4300"/>
            </a:lvl7pPr>
            <a:lvl8pPr marL="15116144" indent="0">
              <a:buNone/>
              <a:defRPr sz="4300"/>
            </a:lvl8pPr>
            <a:lvl9pPr marL="17275592" indent="0">
              <a:buNone/>
              <a:defRPr sz="43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C99015AE-0A41-4865-85BC-AEE077905B10}" type="datetimeFigureOut">
              <a:rPr lang="fr-FR" smtClean="0"/>
              <a:t>06/04/2017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70AFC9C-2EE2-422A-868F-C1D9F645A9B7}" type="slidenum">
              <a:rPr lang="fr-FR" smtClean="0"/>
              <a:t>‹#›</a:t>
            </a:fld>
            <a:endParaRPr lang="fr-FR"/>
          </a:p>
        </p:txBody>
      </p:sp>
    </p:spTree>
    <p:extLst>
      <p:ext uri="{BB962C8B-B14F-4D97-AF65-F5344CB8AC3E}">
        <p14:creationId xmlns:p14="http://schemas.microsoft.com/office/powerpoint/2010/main" val="41499573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1620203" y="1730219"/>
            <a:ext cx="29163645" cy="7200900"/>
          </a:xfrm>
          <a:prstGeom prst="rect">
            <a:avLst/>
          </a:prstGeom>
        </p:spPr>
        <p:txBody>
          <a:bodyPr vert="horz" lIns="431893" tIns="215942" rIns="431893" bIns="215942"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1620203" y="10081276"/>
            <a:ext cx="29163645" cy="28513567"/>
          </a:xfrm>
          <a:prstGeom prst="rect">
            <a:avLst/>
          </a:prstGeom>
        </p:spPr>
        <p:txBody>
          <a:bodyPr vert="horz" lIns="431893" tIns="215942" rIns="431893" bIns="215942"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1620203" y="40045014"/>
            <a:ext cx="7560945" cy="2300288"/>
          </a:xfrm>
          <a:prstGeom prst="rect">
            <a:avLst/>
          </a:prstGeom>
        </p:spPr>
        <p:txBody>
          <a:bodyPr vert="horz" lIns="431893" tIns="215942" rIns="431893" bIns="215942" rtlCol="0" anchor="ctr"/>
          <a:lstStyle>
            <a:lvl1pPr algn="l">
              <a:defRPr sz="5700">
                <a:solidFill>
                  <a:schemeClr val="tx1">
                    <a:tint val="75000"/>
                  </a:schemeClr>
                </a:solidFill>
              </a:defRPr>
            </a:lvl1pPr>
          </a:lstStyle>
          <a:p>
            <a:fld id="{C99015AE-0A41-4865-85BC-AEE077905B10}" type="datetimeFigureOut">
              <a:rPr lang="fr-FR" smtClean="0"/>
              <a:t>06/04/2017</a:t>
            </a:fld>
            <a:endParaRPr lang="fr-FR"/>
          </a:p>
        </p:txBody>
      </p:sp>
      <p:sp>
        <p:nvSpPr>
          <p:cNvPr id="5" name="Espace réservé du pied de page 4"/>
          <p:cNvSpPr>
            <a:spLocks noGrp="1"/>
          </p:cNvSpPr>
          <p:nvPr>
            <p:ph type="ftr" sz="quarter" idx="3"/>
          </p:nvPr>
        </p:nvSpPr>
        <p:spPr>
          <a:xfrm>
            <a:off x="11071384" y="40045014"/>
            <a:ext cx="10261283" cy="2300288"/>
          </a:xfrm>
          <a:prstGeom prst="rect">
            <a:avLst/>
          </a:prstGeom>
        </p:spPr>
        <p:txBody>
          <a:bodyPr vert="horz" lIns="431893" tIns="215942" rIns="431893" bIns="215942" rtlCol="0" anchor="ctr"/>
          <a:lstStyle>
            <a:lvl1pPr algn="ctr">
              <a:defRPr sz="57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23222903" y="40045014"/>
            <a:ext cx="7560945" cy="2300288"/>
          </a:xfrm>
          <a:prstGeom prst="rect">
            <a:avLst/>
          </a:prstGeom>
        </p:spPr>
        <p:txBody>
          <a:bodyPr vert="horz" lIns="431893" tIns="215942" rIns="431893" bIns="215942" rtlCol="0" anchor="ctr"/>
          <a:lstStyle>
            <a:lvl1pPr algn="r">
              <a:defRPr sz="5700">
                <a:solidFill>
                  <a:schemeClr val="tx1">
                    <a:tint val="75000"/>
                  </a:schemeClr>
                </a:solidFill>
              </a:defRPr>
            </a:lvl1pPr>
          </a:lstStyle>
          <a:p>
            <a:fld id="{370AFC9C-2EE2-422A-868F-C1D9F645A9B7}" type="slidenum">
              <a:rPr lang="fr-FR" smtClean="0"/>
              <a:t>‹#›</a:t>
            </a:fld>
            <a:endParaRPr lang="fr-FR"/>
          </a:p>
        </p:txBody>
      </p:sp>
    </p:spTree>
    <p:extLst>
      <p:ext uri="{BB962C8B-B14F-4D97-AF65-F5344CB8AC3E}">
        <p14:creationId xmlns:p14="http://schemas.microsoft.com/office/powerpoint/2010/main" val="3812244995"/>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4318896" rtl="0" eaLnBrk="1" latinLnBrk="0" hangingPunct="1">
        <a:spcBef>
          <a:spcPct val="0"/>
        </a:spcBef>
        <a:buNone/>
        <a:defRPr sz="20800" kern="1200">
          <a:solidFill>
            <a:schemeClr val="tx1"/>
          </a:solidFill>
          <a:latin typeface="+mj-lt"/>
          <a:ea typeface="+mj-ea"/>
          <a:cs typeface="+mj-cs"/>
        </a:defRPr>
      </a:lvl1pPr>
    </p:titleStyle>
    <p:bodyStyle>
      <a:lvl1pPr marL="1619588" indent="-1619588" algn="l" defTabSz="4318896" rtl="0" eaLnBrk="1" latinLnBrk="0" hangingPunct="1">
        <a:spcBef>
          <a:spcPct val="20000"/>
        </a:spcBef>
        <a:buFont typeface="Arial" panose="020B0604020202020204" pitchFamily="34" charset="0"/>
        <a:buChar char="•"/>
        <a:defRPr sz="15100" kern="1200">
          <a:solidFill>
            <a:schemeClr val="tx1"/>
          </a:solidFill>
          <a:latin typeface="+mn-lt"/>
          <a:ea typeface="+mn-ea"/>
          <a:cs typeface="+mn-cs"/>
        </a:defRPr>
      </a:lvl1pPr>
      <a:lvl2pPr marL="3509106" indent="-1349658" algn="l" defTabSz="4318896" rtl="0" eaLnBrk="1" latinLnBrk="0" hangingPunct="1">
        <a:spcBef>
          <a:spcPct val="20000"/>
        </a:spcBef>
        <a:buFont typeface="Arial" panose="020B0604020202020204" pitchFamily="34" charset="0"/>
        <a:buChar char="–"/>
        <a:defRPr sz="13200" kern="1200">
          <a:solidFill>
            <a:schemeClr val="tx1"/>
          </a:solidFill>
          <a:latin typeface="+mn-lt"/>
          <a:ea typeface="+mn-ea"/>
          <a:cs typeface="+mn-cs"/>
        </a:defRPr>
      </a:lvl2pPr>
      <a:lvl3pPr marL="5398624" indent="-1079729" algn="l" defTabSz="4318896" rtl="0" eaLnBrk="1" latinLnBrk="0" hangingPunct="1">
        <a:spcBef>
          <a:spcPct val="20000"/>
        </a:spcBef>
        <a:buFont typeface="Arial" panose="020B0604020202020204" pitchFamily="34" charset="0"/>
        <a:buChar char="•"/>
        <a:defRPr sz="11300" kern="1200">
          <a:solidFill>
            <a:schemeClr val="tx1"/>
          </a:solidFill>
          <a:latin typeface="+mn-lt"/>
          <a:ea typeface="+mn-ea"/>
          <a:cs typeface="+mn-cs"/>
        </a:defRPr>
      </a:lvl3pPr>
      <a:lvl4pPr marL="7558072" indent="-1079729" algn="l" defTabSz="4318896" rtl="0" eaLnBrk="1" latinLnBrk="0" hangingPunct="1">
        <a:spcBef>
          <a:spcPct val="20000"/>
        </a:spcBef>
        <a:buFont typeface="Arial" panose="020B0604020202020204" pitchFamily="34" charset="0"/>
        <a:buChar char="–"/>
        <a:defRPr sz="9500" kern="1200">
          <a:solidFill>
            <a:schemeClr val="tx1"/>
          </a:solidFill>
          <a:latin typeface="+mn-lt"/>
          <a:ea typeface="+mn-ea"/>
          <a:cs typeface="+mn-cs"/>
        </a:defRPr>
      </a:lvl4pPr>
      <a:lvl5pPr marL="9717520" indent="-1079729" algn="l" defTabSz="4318896" rtl="0" eaLnBrk="1" latinLnBrk="0" hangingPunct="1">
        <a:spcBef>
          <a:spcPct val="20000"/>
        </a:spcBef>
        <a:buFont typeface="Arial" panose="020B0604020202020204" pitchFamily="34" charset="0"/>
        <a:buChar char="»"/>
        <a:defRPr sz="9500" kern="1200">
          <a:solidFill>
            <a:schemeClr val="tx1"/>
          </a:solidFill>
          <a:latin typeface="+mn-lt"/>
          <a:ea typeface="+mn-ea"/>
          <a:cs typeface="+mn-cs"/>
        </a:defRPr>
      </a:lvl5pPr>
      <a:lvl6pPr marL="11876968" indent="-1079729" algn="l" defTabSz="4318896" rtl="0" eaLnBrk="1" latinLnBrk="0" hangingPunct="1">
        <a:spcBef>
          <a:spcPct val="20000"/>
        </a:spcBef>
        <a:buFont typeface="Arial" panose="020B0604020202020204" pitchFamily="34" charset="0"/>
        <a:buChar char="•"/>
        <a:defRPr sz="9500" kern="1200">
          <a:solidFill>
            <a:schemeClr val="tx1"/>
          </a:solidFill>
          <a:latin typeface="+mn-lt"/>
          <a:ea typeface="+mn-ea"/>
          <a:cs typeface="+mn-cs"/>
        </a:defRPr>
      </a:lvl6pPr>
      <a:lvl7pPr marL="14036416" indent="-1079729" algn="l" defTabSz="4318896" rtl="0" eaLnBrk="1" latinLnBrk="0" hangingPunct="1">
        <a:spcBef>
          <a:spcPct val="20000"/>
        </a:spcBef>
        <a:buFont typeface="Arial" panose="020B0604020202020204" pitchFamily="34" charset="0"/>
        <a:buChar char="•"/>
        <a:defRPr sz="9500" kern="1200">
          <a:solidFill>
            <a:schemeClr val="tx1"/>
          </a:solidFill>
          <a:latin typeface="+mn-lt"/>
          <a:ea typeface="+mn-ea"/>
          <a:cs typeface="+mn-cs"/>
        </a:defRPr>
      </a:lvl7pPr>
      <a:lvl8pPr marL="16195868" indent="-1079729" algn="l" defTabSz="4318896" rtl="0" eaLnBrk="1" latinLnBrk="0" hangingPunct="1">
        <a:spcBef>
          <a:spcPct val="20000"/>
        </a:spcBef>
        <a:buFont typeface="Arial" panose="020B0604020202020204" pitchFamily="34" charset="0"/>
        <a:buChar char="•"/>
        <a:defRPr sz="9500" kern="1200">
          <a:solidFill>
            <a:schemeClr val="tx1"/>
          </a:solidFill>
          <a:latin typeface="+mn-lt"/>
          <a:ea typeface="+mn-ea"/>
          <a:cs typeface="+mn-cs"/>
        </a:defRPr>
      </a:lvl8pPr>
      <a:lvl9pPr marL="18355321" indent="-1079729" algn="l" defTabSz="4318896" rtl="0" eaLnBrk="1" latinLnBrk="0" hangingPunct="1">
        <a:spcBef>
          <a:spcPct val="20000"/>
        </a:spcBef>
        <a:buFont typeface="Arial" panose="020B0604020202020204" pitchFamily="34" charset="0"/>
        <a:buChar char="•"/>
        <a:defRPr sz="9500" kern="1200">
          <a:solidFill>
            <a:schemeClr val="tx1"/>
          </a:solidFill>
          <a:latin typeface="+mn-lt"/>
          <a:ea typeface="+mn-ea"/>
          <a:cs typeface="+mn-cs"/>
        </a:defRPr>
      </a:lvl9pPr>
    </p:bodyStyle>
    <p:otherStyle>
      <a:defPPr>
        <a:defRPr lang="fr-FR"/>
      </a:defPPr>
      <a:lvl1pPr marL="0" algn="l" defTabSz="4318896" rtl="0" eaLnBrk="1" latinLnBrk="0" hangingPunct="1">
        <a:defRPr sz="8500" kern="1200">
          <a:solidFill>
            <a:schemeClr val="tx1"/>
          </a:solidFill>
          <a:latin typeface="+mn-lt"/>
          <a:ea typeface="+mn-ea"/>
          <a:cs typeface="+mn-cs"/>
        </a:defRPr>
      </a:lvl1pPr>
      <a:lvl2pPr marL="2159448" algn="l" defTabSz="4318896" rtl="0" eaLnBrk="1" latinLnBrk="0" hangingPunct="1">
        <a:defRPr sz="8500" kern="1200">
          <a:solidFill>
            <a:schemeClr val="tx1"/>
          </a:solidFill>
          <a:latin typeface="+mn-lt"/>
          <a:ea typeface="+mn-ea"/>
          <a:cs typeface="+mn-cs"/>
        </a:defRPr>
      </a:lvl2pPr>
      <a:lvl3pPr marL="4318896" algn="l" defTabSz="4318896" rtl="0" eaLnBrk="1" latinLnBrk="0" hangingPunct="1">
        <a:defRPr sz="8500" kern="1200">
          <a:solidFill>
            <a:schemeClr val="tx1"/>
          </a:solidFill>
          <a:latin typeface="+mn-lt"/>
          <a:ea typeface="+mn-ea"/>
          <a:cs typeface="+mn-cs"/>
        </a:defRPr>
      </a:lvl3pPr>
      <a:lvl4pPr marL="6478344" algn="l" defTabSz="4318896" rtl="0" eaLnBrk="1" latinLnBrk="0" hangingPunct="1">
        <a:defRPr sz="8500" kern="1200">
          <a:solidFill>
            <a:schemeClr val="tx1"/>
          </a:solidFill>
          <a:latin typeface="+mn-lt"/>
          <a:ea typeface="+mn-ea"/>
          <a:cs typeface="+mn-cs"/>
        </a:defRPr>
      </a:lvl4pPr>
      <a:lvl5pPr marL="8637801" algn="l" defTabSz="4318896" rtl="0" eaLnBrk="1" latinLnBrk="0" hangingPunct="1">
        <a:defRPr sz="8500" kern="1200">
          <a:solidFill>
            <a:schemeClr val="tx1"/>
          </a:solidFill>
          <a:latin typeface="+mn-lt"/>
          <a:ea typeface="+mn-ea"/>
          <a:cs typeface="+mn-cs"/>
        </a:defRPr>
      </a:lvl5pPr>
      <a:lvl6pPr marL="10797249" algn="l" defTabSz="4318896" rtl="0" eaLnBrk="1" latinLnBrk="0" hangingPunct="1">
        <a:defRPr sz="8500" kern="1200">
          <a:solidFill>
            <a:schemeClr val="tx1"/>
          </a:solidFill>
          <a:latin typeface="+mn-lt"/>
          <a:ea typeface="+mn-ea"/>
          <a:cs typeface="+mn-cs"/>
        </a:defRPr>
      </a:lvl6pPr>
      <a:lvl7pPr marL="12956697" algn="l" defTabSz="4318896" rtl="0" eaLnBrk="1" latinLnBrk="0" hangingPunct="1">
        <a:defRPr sz="8500" kern="1200">
          <a:solidFill>
            <a:schemeClr val="tx1"/>
          </a:solidFill>
          <a:latin typeface="+mn-lt"/>
          <a:ea typeface="+mn-ea"/>
          <a:cs typeface="+mn-cs"/>
        </a:defRPr>
      </a:lvl7pPr>
      <a:lvl8pPr marL="15116144" algn="l" defTabSz="4318896" rtl="0" eaLnBrk="1" latinLnBrk="0" hangingPunct="1">
        <a:defRPr sz="8500" kern="1200">
          <a:solidFill>
            <a:schemeClr val="tx1"/>
          </a:solidFill>
          <a:latin typeface="+mn-lt"/>
          <a:ea typeface="+mn-ea"/>
          <a:cs typeface="+mn-cs"/>
        </a:defRPr>
      </a:lvl8pPr>
      <a:lvl9pPr marL="17275592" algn="l" defTabSz="4318896" rtl="0" eaLnBrk="1" latinLnBrk="0" hangingPunct="1">
        <a:defRPr sz="8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49" name="Picture 2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23943" y="19538713"/>
            <a:ext cx="8702802" cy="42485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50" name="Picture 2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314157" y="24938629"/>
            <a:ext cx="8147304" cy="43205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re 1"/>
          <p:cNvSpPr>
            <a:spLocks noGrp="1"/>
          </p:cNvSpPr>
          <p:nvPr>
            <p:ph type="ctrTitle"/>
          </p:nvPr>
        </p:nvSpPr>
        <p:spPr>
          <a:xfrm>
            <a:off x="1359483" y="1152428"/>
            <a:ext cx="30291605" cy="2376264"/>
          </a:xfrm>
          <a:ln/>
        </p:spPr>
        <p:style>
          <a:lnRef idx="1">
            <a:schemeClr val="accent1"/>
          </a:lnRef>
          <a:fillRef idx="3">
            <a:schemeClr val="accent1"/>
          </a:fillRef>
          <a:effectRef idx="2">
            <a:schemeClr val="accent1"/>
          </a:effectRef>
          <a:fontRef idx="minor">
            <a:schemeClr val="lt1"/>
          </a:fontRef>
        </p:style>
        <p:txBody>
          <a:bodyPr>
            <a:normAutofit fontScale="90000"/>
          </a:bodyPr>
          <a:lstStyle/>
          <a:p>
            <a:r>
              <a:rPr lang="en-US" sz="8000" b="1" dirty="0">
                <a:effectLst/>
              </a:rPr>
              <a:t>Bioaccumulation of trace metals in </a:t>
            </a:r>
            <a:r>
              <a:rPr lang="en-US" sz="8000" b="1" i="1" dirty="0" err="1" smtClean="0"/>
              <a:t>Mytilus</a:t>
            </a:r>
            <a:r>
              <a:rPr lang="en-US" sz="8000" b="1" i="1" dirty="0" smtClean="0"/>
              <a:t> </a:t>
            </a:r>
            <a:r>
              <a:rPr lang="en-US" sz="8000" b="1" i="1" dirty="0" err="1" smtClean="0"/>
              <a:t>galloprovincialis</a:t>
            </a:r>
            <a:r>
              <a:rPr lang="en-US" sz="8000" b="1" i="1" dirty="0" smtClean="0"/>
              <a:t> </a:t>
            </a:r>
            <a:r>
              <a:rPr lang="en-US" sz="8000" b="1" dirty="0" smtClean="0">
                <a:effectLst/>
              </a:rPr>
              <a:t>from </a:t>
            </a:r>
            <a:r>
              <a:rPr lang="en-US" sz="8000" b="1" dirty="0">
                <a:effectLst/>
              </a:rPr>
              <a:t>the Algerian west </a:t>
            </a:r>
            <a:r>
              <a:rPr lang="en-US" sz="8000" b="1" dirty="0" smtClean="0">
                <a:effectLst/>
              </a:rPr>
              <a:t>coast</a:t>
            </a:r>
            <a:endParaRPr lang="fr-FR" dirty="0"/>
          </a:p>
        </p:txBody>
      </p:sp>
      <p:sp>
        <p:nvSpPr>
          <p:cNvPr id="4" name="ZoneTexte 3"/>
          <p:cNvSpPr txBox="1"/>
          <p:nvPr/>
        </p:nvSpPr>
        <p:spPr>
          <a:xfrm>
            <a:off x="1368377" y="8001751"/>
            <a:ext cx="15409712" cy="6924973"/>
          </a:xfrm>
          <a:prstGeom prst="rect">
            <a:avLst/>
          </a:prstGeom>
          <a:ln w="19050" cap="rnd">
            <a:solidFill>
              <a:schemeClr val="accent1"/>
            </a:solidFill>
          </a:ln>
        </p:spPr>
        <p:style>
          <a:lnRef idx="0">
            <a:scrgbClr r="0" g="0" b="0"/>
          </a:lnRef>
          <a:fillRef idx="1001">
            <a:schemeClr val="lt1"/>
          </a:fillRef>
          <a:effectRef idx="0">
            <a:scrgbClr r="0" g="0" b="0"/>
          </a:effectRef>
          <a:fontRef idx="major"/>
        </p:style>
        <p:txBody>
          <a:bodyPr wrap="square" rtlCol="0">
            <a:spAutoFit/>
          </a:bodyPr>
          <a:lstStyle/>
          <a:p>
            <a:pPr>
              <a:lnSpc>
                <a:spcPct val="150000"/>
              </a:lnSpc>
            </a:pPr>
            <a:r>
              <a:rPr lang="fr-FR" sz="4000" b="1" dirty="0" smtClean="0">
                <a:solidFill>
                  <a:schemeClr val="tx2">
                    <a:lumMod val="75000"/>
                  </a:schemeClr>
                </a:solidFill>
              </a:rPr>
              <a:t>1. INTRODUCTION </a:t>
            </a:r>
          </a:p>
          <a:p>
            <a:pPr algn="just">
              <a:lnSpc>
                <a:spcPct val="150000"/>
              </a:lnSpc>
            </a:pPr>
            <a:r>
              <a:rPr lang="en-US" sz="3200" dirty="0" smtClean="0"/>
              <a:t>Algeria has a 1 622 km long coastal strip where a large proportion of the population and the main economic and industrial activities of the country are concentrated. Its coastal fringe therefore suffers from various degradations. In particular, the Bay of Oran (</a:t>
            </a:r>
            <a:r>
              <a:rPr lang="en-US" sz="3200" b="1" dirty="0" smtClean="0"/>
              <a:t>Fig. 1</a:t>
            </a:r>
            <a:r>
              <a:rPr lang="en-US" sz="3200" dirty="0" smtClean="0"/>
              <a:t>) is housing industrial, commercial, fishing and recreational activities, where 80 % of domestic and industrial wastewaters are not purified before being discharged into the sea.</a:t>
            </a:r>
            <a:endParaRPr lang="fr-FR" sz="3200" dirty="0" smtClean="0"/>
          </a:p>
          <a:p>
            <a:pPr algn="just">
              <a:lnSpc>
                <a:spcPct val="150000"/>
              </a:lnSpc>
            </a:pPr>
            <a:r>
              <a:rPr lang="fr-FR" sz="3200" dirty="0" err="1" smtClean="0"/>
              <a:t>Algeria</a:t>
            </a:r>
            <a:r>
              <a:rPr lang="fr-FR" sz="3200" dirty="0" smtClean="0"/>
              <a:t> has </a:t>
            </a:r>
            <a:r>
              <a:rPr lang="fr-FR" sz="3200" dirty="0" err="1" smtClean="0"/>
              <a:t>contracted</a:t>
            </a:r>
            <a:r>
              <a:rPr lang="fr-FR" sz="3200" dirty="0" smtClean="0"/>
              <a:t> to the Barcelona Convention </a:t>
            </a:r>
            <a:r>
              <a:rPr lang="fr-FR" sz="3200" dirty="0" err="1" smtClean="0"/>
              <a:t>that</a:t>
            </a:r>
            <a:r>
              <a:rPr lang="fr-FR" sz="3200" dirty="0" smtClean="0"/>
              <a:t> </a:t>
            </a:r>
            <a:r>
              <a:rPr lang="fr-FR" sz="3200" dirty="0" err="1" smtClean="0"/>
              <a:t>aims</a:t>
            </a:r>
            <a:r>
              <a:rPr lang="fr-FR" sz="3200" dirty="0" smtClean="0"/>
              <a:t> to </a:t>
            </a:r>
            <a:r>
              <a:rPr lang="fr-FR" sz="3200" dirty="0" err="1" smtClean="0"/>
              <a:t>reduce</a:t>
            </a:r>
            <a:r>
              <a:rPr lang="fr-FR" sz="3200" dirty="0" smtClean="0"/>
              <a:t> pollution in the </a:t>
            </a:r>
            <a:r>
              <a:rPr lang="fr-FR" sz="3200" dirty="0" err="1" smtClean="0"/>
              <a:t>Mediterranean</a:t>
            </a:r>
            <a:r>
              <a:rPr lang="fr-FR" sz="3200" dirty="0" smtClean="0"/>
              <a:t> (UNEP, 1997). </a:t>
            </a:r>
            <a:r>
              <a:rPr lang="fr-FR" sz="3200" dirty="0" err="1" smtClean="0"/>
              <a:t>However</a:t>
            </a:r>
            <a:r>
              <a:rPr lang="fr-FR" sz="3200" dirty="0" smtClean="0"/>
              <a:t>, monitoring </a:t>
            </a:r>
            <a:r>
              <a:rPr lang="fr-FR" sz="3200" dirty="0" err="1" smtClean="0"/>
              <a:t>surveys</a:t>
            </a:r>
            <a:r>
              <a:rPr lang="fr-FR" sz="3200" dirty="0" smtClean="0"/>
              <a:t> </a:t>
            </a:r>
            <a:r>
              <a:rPr lang="fr-FR" sz="3200" dirty="0" err="1" smtClean="0"/>
              <a:t>aiming</a:t>
            </a:r>
            <a:r>
              <a:rPr lang="fr-FR" sz="3200" dirty="0" smtClean="0"/>
              <a:t> to </a:t>
            </a:r>
            <a:r>
              <a:rPr lang="fr-FR" sz="3200" dirty="0" err="1" smtClean="0"/>
              <a:t>assess</a:t>
            </a:r>
            <a:r>
              <a:rPr lang="fr-FR" sz="3200" dirty="0" smtClean="0"/>
              <a:t> the state of </a:t>
            </a:r>
            <a:r>
              <a:rPr lang="fr-FR" sz="3200" dirty="0" err="1" smtClean="0"/>
              <a:t>contaminantion</a:t>
            </a:r>
            <a:r>
              <a:rPr lang="fr-FR" sz="3200" dirty="0" smtClean="0"/>
              <a:t> of Algerian </a:t>
            </a:r>
            <a:r>
              <a:rPr lang="fr-FR" sz="3200" dirty="0" err="1" smtClean="0"/>
              <a:t>coastal</a:t>
            </a:r>
            <a:r>
              <a:rPr lang="fr-FR" sz="3200" dirty="0" smtClean="0"/>
              <a:t> waters are </a:t>
            </a:r>
            <a:r>
              <a:rPr lang="fr-FR" sz="3200" dirty="0" err="1" smtClean="0"/>
              <a:t>limited</a:t>
            </a:r>
            <a:r>
              <a:rPr lang="fr-FR" sz="3200" dirty="0" smtClean="0"/>
              <a:t> (</a:t>
            </a:r>
            <a:r>
              <a:rPr lang="fr-FR" sz="3200" dirty="0" err="1" smtClean="0"/>
              <a:t>eg</a:t>
            </a:r>
            <a:r>
              <a:rPr lang="fr-FR" sz="3200" dirty="0" smtClean="0"/>
              <a:t>. 1</a:t>
            </a:r>
            <a:r>
              <a:rPr lang="fr-FR" sz="3200" dirty="0"/>
              <a:t>, </a:t>
            </a:r>
            <a:r>
              <a:rPr lang="fr-FR" sz="3200" dirty="0" smtClean="0"/>
              <a:t>2). </a:t>
            </a:r>
            <a:endParaRPr lang="fr-FR" sz="3200" u="sng" dirty="0">
              <a:solidFill>
                <a:srgbClr val="FF0000"/>
              </a:solidFill>
            </a:endParaRPr>
          </a:p>
        </p:txBody>
      </p:sp>
      <p:sp>
        <p:nvSpPr>
          <p:cNvPr id="5" name="ZoneTexte 4"/>
          <p:cNvSpPr txBox="1"/>
          <p:nvPr/>
        </p:nvSpPr>
        <p:spPr>
          <a:xfrm>
            <a:off x="1360515" y="15554028"/>
            <a:ext cx="15417573" cy="3231654"/>
          </a:xfrm>
          <a:prstGeom prst="rect">
            <a:avLst/>
          </a:prstGeom>
          <a:noFill/>
          <a:ln w="19050">
            <a:solidFill>
              <a:schemeClr val="accent1"/>
            </a:solidFill>
          </a:ln>
        </p:spPr>
        <p:txBody>
          <a:bodyPr wrap="square" rtlCol="0">
            <a:spAutoFit/>
          </a:bodyPr>
          <a:lstStyle/>
          <a:p>
            <a:pPr>
              <a:lnSpc>
                <a:spcPct val="150000"/>
              </a:lnSpc>
            </a:pPr>
            <a:r>
              <a:rPr lang="fr-FR" sz="4000" b="1" dirty="0" smtClean="0">
                <a:solidFill>
                  <a:schemeClr val="tx2">
                    <a:lumMod val="75000"/>
                  </a:schemeClr>
                </a:solidFill>
              </a:rPr>
              <a:t>2. OBJECTIVES</a:t>
            </a:r>
            <a:endParaRPr lang="fr-FR" sz="4000" b="1" dirty="0">
              <a:solidFill>
                <a:schemeClr val="tx2">
                  <a:lumMod val="75000"/>
                </a:schemeClr>
              </a:solidFill>
            </a:endParaRPr>
          </a:p>
          <a:p>
            <a:pPr algn="just">
              <a:lnSpc>
                <a:spcPct val="150000"/>
              </a:lnSpc>
            </a:pPr>
            <a:r>
              <a:rPr lang="en-US" sz="3200" dirty="0" smtClean="0"/>
              <a:t>The aim of this work was to </a:t>
            </a:r>
            <a:r>
              <a:rPr lang="en-US" sz="3200" dirty="0" err="1" smtClean="0"/>
              <a:t>biomonitor</a:t>
            </a:r>
            <a:r>
              <a:rPr lang="en-US" sz="3200" dirty="0" smtClean="0"/>
              <a:t> the metallic contamination of western Algeria coastal waters using </a:t>
            </a:r>
            <a:r>
              <a:rPr lang="en-US" sz="3200" i="1" dirty="0" err="1" smtClean="0"/>
              <a:t>Mytilus</a:t>
            </a:r>
            <a:r>
              <a:rPr lang="en-US" sz="3200" i="1" dirty="0" smtClean="0"/>
              <a:t> </a:t>
            </a:r>
            <a:r>
              <a:rPr lang="en-US" sz="3200" i="1" dirty="0" err="1" smtClean="0"/>
              <a:t>galloprovincialis</a:t>
            </a:r>
            <a:r>
              <a:rPr lang="en-US" sz="3200" i="1" dirty="0" smtClean="0"/>
              <a:t> </a:t>
            </a:r>
            <a:r>
              <a:rPr lang="en-US" sz="3200" dirty="0" smtClean="0"/>
              <a:t>gills and gonads (</a:t>
            </a:r>
            <a:r>
              <a:rPr lang="en-US" sz="3200" b="1" dirty="0" smtClean="0"/>
              <a:t>Fig. 2</a:t>
            </a:r>
            <a:r>
              <a:rPr lang="en-US" sz="3200" dirty="0" smtClean="0"/>
              <a:t>) as indicator tissues, and to assess the seasonal variability of metal levels in those tissues.</a:t>
            </a:r>
            <a:endParaRPr lang="fr-FR" sz="3200" dirty="0" smtClean="0"/>
          </a:p>
        </p:txBody>
      </p:sp>
      <p:sp>
        <p:nvSpPr>
          <p:cNvPr id="6" name="ZoneTexte 5"/>
          <p:cNvSpPr txBox="1"/>
          <p:nvPr/>
        </p:nvSpPr>
        <p:spPr>
          <a:xfrm>
            <a:off x="18238193" y="19934311"/>
            <a:ext cx="13445551" cy="6924973"/>
          </a:xfrm>
          <a:prstGeom prst="rect">
            <a:avLst/>
          </a:prstGeom>
          <a:noFill/>
          <a:ln w="19050">
            <a:solidFill>
              <a:schemeClr val="accent1"/>
            </a:solidFill>
          </a:ln>
        </p:spPr>
        <p:txBody>
          <a:bodyPr wrap="square" rtlCol="0">
            <a:spAutoFit/>
          </a:bodyPr>
          <a:lstStyle/>
          <a:p>
            <a:pPr algn="just">
              <a:lnSpc>
                <a:spcPct val="150000"/>
              </a:lnSpc>
            </a:pPr>
            <a:r>
              <a:rPr lang="fr-FR" sz="4000" b="1" dirty="0" smtClean="0">
                <a:solidFill>
                  <a:schemeClr val="tx2">
                    <a:lumMod val="75000"/>
                  </a:schemeClr>
                </a:solidFill>
              </a:rPr>
              <a:t>3. MATERIAL </a:t>
            </a:r>
            <a:r>
              <a:rPr lang="fr-FR" sz="4000" b="1" dirty="0">
                <a:solidFill>
                  <a:schemeClr val="tx2">
                    <a:lumMod val="75000"/>
                  </a:schemeClr>
                </a:solidFill>
              </a:rPr>
              <a:t>&amp; METHODS</a:t>
            </a:r>
          </a:p>
          <a:p>
            <a:pPr algn="just">
              <a:lnSpc>
                <a:spcPct val="150000"/>
              </a:lnSpc>
            </a:pPr>
            <a:r>
              <a:rPr lang="fr-FR" sz="3200" dirty="0" err="1" smtClean="0"/>
              <a:t>Mussels</a:t>
            </a:r>
            <a:r>
              <a:rPr lang="fr-FR" sz="3200" dirty="0" smtClean="0"/>
              <a:t> </a:t>
            </a:r>
            <a:r>
              <a:rPr lang="fr-FR" sz="3200" dirty="0" err="1" smtClean="0"/>
              <a:t>were</a:t>
            </a:r>
            <a:r>
              <a:rPr lang="fr-FR" sz="3200" dirty="0" smtClean="0"/>
              <a:t> </a:t>
            </a:r>
            <a:r>
              <a:rPr lang="fr-FR" sz="3200" dirty="0" err="1" smtClean="0"/>
              <a:t>sampled</a:t>
            </a:r>
            <a:r>
              <a:rPr lang="fr-FR" sz="3200" dirty="0" smtClean="0"/>
              <a:t> </a:t>
            </a:r>
            <a:r>
              <a:rPr lang="fr-FR" sz="3200" dirty="0" err="1" smtClean="0"/>
              <a:t>from</a:t>
            </a:r>
            <a:r>
              <a:rPr lang="fr-FR" sz="3200" dirty="0" smtClean="0"/>
              <a:t> t</a:t>
            </a:r>
            <a:r>
              <a:rPr lang="en-US" sz="3200" dirty="0" smtClean="0"/>
              <a:t>he highly polluted Oran harbor (S1) and from Ain </a:t>
            </a:r>
            <a:r>
              <a:rPr lang="en-US" sz="3200" dirty="0" err="1" smtClean="0"/>
              <a:t>Defla</a:t>
            </a:r>
            <a:r>
              <a:rPr lang="en-US" sz="3200" dirty="0" smtClean="0"/>
              <a:t> (S2), a site distant enough from Oran and presumed to be little contaminated (</a:t>
            </a:r>
            <a:r>
              <a:rPr lang="en-US" sz="3200" b="1" dirty="0" smtClean="0"/>
              <a:t>Fig. 1</a:t>
            </a:r>
            <a:r>
              <a:rPr lang="en-US" sz="3200" dirty="0" smtClean="0"/>
              <a:t>).</a:t>
            </a:r>
            <a:r>
              <a:rPr lang="fr-FR" sz="3200" dirty="0" smtClean="0"/>
              <a:t> </a:t>
            </a:r>
            <a:r>
              <a:rPr lang="fr-FR" sz="3200" dirty="0" err="1" smtClean="0"/>
              <a:t>Samples</a:t>
            </a:r>
            <a:r>
              <a:rPr lang="fr-FR" sz="3200" dirty="0" smtClean="0"/>
              <a:t> </a:t>
            </a:r>
            <a:r>
              <a:rPr lang="fr-FR" sz="3200" dirty="0" err="1" smtClean="0"/>
              <a:t>were</a:t>
            </a:r>
            <a:r>
              <a:rPr lang="fr-FR" sz="3200" dirty="0" smtClean="0"/>
              <a:t> </a:t>
            </a:r>
            <a:r>
              <a:rPr lang="fr-FR" sz="3200" dirty="0" err="1" smtClean="0"/>
              <a:t>collected</a:t>
            </a:r>
            <a:r>
              <a:rPr lang="fr-FR" sz="3200" dirty="0" smtClean="0"/>
              <a:t> at the four </a:t>
            </a:r>
            <a:r>
              <a:rPr lang="fr-FR" sz="3200" dirty="0" err="1" smtClean="0"/>
              <a:t>seasons</a:t>
            </a:r>
            <a:r>
              <a:rPr lang="fr-FR" sz="3200" dirty="0" smtClean="0"/>
              <a:t> of </a:t>
            </a:r>
            <a:r>
              <a:rPr lang="fr-FR" sz="3200" dirty="0" err="1" smtClean="0"/>
              <a:t>year</a:t>
            </a:r>
            <a:r>
              <a:rPr lang="fr-FR" sz="3200" dirty="0" smtClean="0"/>
              <a:t> 2010: </a:t>
            </a:r>
            <a:r>
              <a:rPr lang="fr-FR" sz="3200" dirty="0" err="1" smtClean="0"/>
              <a:t>February</a:t>
            </a:r>
            <a:r>
              <a:rPr lang="fr-FR" sz="3200" dirty="0" smtClean="0"/>
              <a:t> (</a:t>
            </a:r>
            <a:r>
              <a:rPr lang="fr-FR" sz="3200" dirty="0" err="1" smtClean="0"/>
              <a:t>winter</a:t>
            </a:r>
            <a:r>
              <a:rPr lang="fr-FR" sz="3200" dirty="0" smtClean="0"/>
              <a:t>), May (</a:t>
            </a:r>
            <a:r>
              <a:rPr lang="fr-FR" sz="3200" dirty="0" err="1" smtClean="0"/>
              <a:t>spring</a:t>
            </a:r>
            <a:r>
              <a:rPr lang="fr-FR" sz="3200" dirty="0" smtClean="0"/>
              <a:t>), August (</a:t>
            </a:r>
            <a:r>
              <a:rPr lang="fr-FR" sz="3200" dirty="0" err="1" smtClean="0"/>
              <a:t>summer</a:t>
            </a:r>
            <a:r>
              <a:rPr lang="fr-FR" sz="3200" dirty="0" smtClean="0"/>
              <a:t>) and </a:t>
            </a:r>
            <a:r>
              <a:rPr lang="fr-FR" sz="3200" dirty="0" err="1" smtClean="0"/>
              <a:t>November</a:t>
            </a:r>
            <a:r>
              <a:rPr lang="fr-FR" sz="3200" dirty="0" smtClean="0"/>
              <a:t> (</a:t>
            </a:r>
            <a:r>
              <a:rPr lang="fr-FR" sz="3200" dirty="0" err="1" smtClean="0"/>
              <a:t>autumn</a:t>
            </a:r>
            <a:r>
              <a:rPr lang="fr-FR" sz="3200" dirty="0" smtClean="0"/>
              <a:t>), in </a:t>
            </a:r>
            <a:r>
              <a:rPr lang="fr-FR" sz="3200" dirty="0" err="1" smtClean="0"/>
              <a:t>both</a:t>
            </a:r>
            <a:r>
              <a:rPr lang="fr-FR" sz="3200" dirty="0" smtClean="0"/>
              <a:t> sites. </a:t>
            </a:r>
            <a:r>
              <a:rPr lang="fr-FR" sz="3200" dirty="0" err="1" smtClean="0"/>
              <a:t>Gonads</a:t>
            </a:r>
            <a:r>
              <a:rPr lang="fr-FR" sz="3200" dirty="0" smtClean="0"/>
              <a:t> and </a:t>
            </a:r>
            <a:r>
              <a:rPr lang="fr-FR" sz="3200" dirty="0" err="1" smtClean="0"/>
              <a:t>gills</a:t>
            </a:r>
            <a:r>
              <a:rPr lang="fr-FR" sz="3200" dirty="0" smtClean="0"/>
              <a:t> </a:t>
            </a:r>
            <a:r>
              <a:rPr lang="fr-FR" sz="3200" dirty="0" err="1" smtClean="0"/>
              <a:t>were</a:t>
            </a:r>
            <a:r>
              <a:rPr lang="fr-FR" sz="3200" dirty="0" smtClean="0"/>
              <a:t> </a:t>
            </a:r>
            <a:r>
              <a:rPr lang="fr-FR" sz="3200" dirty="0" err="1" smtClean="0"/>
              <a:t>dissected</a:t>
            </a:r>
            <a:r>
              <a:rPr lang="fr-FR" sz="3200" dirty="0" smtClean="0"/>
              <a:t> </a:t>
            </a:r>
            <a:r>
              <a:rPr lang="fr-FR" sz="3200" dirty="0" err="1" smtClean="0"/>
              <a:t>from</a:t>
            </a:r>
            <a:r>
              <a:rPr lang="fr-FR" sz="3200" dirty="0" smtClean="0"/>
              <a:t> </a:t>
            </a:r>
            <a:r>
              <a:rPr lang="fr-FR" sz="3200" dirty="0" err="1" smtClean="0"/>
              <a:t>frozen</a:t>
            </a:r>
            <a:r>
              <a:rPr lang="fr-FR" sz="3200" dirty="0" smtClean="0"/>
              <a:t> (n = 30) </a:t>
            </a:r>
            <a:r>
              <a:rPr lang="fr-FR" sz="3200" dirty="0" err="1" smtClean="0"/>
              <a:t>mussels</a:t>
            </a:r>
            <a:r>
              <a:rPr lang="fr-FR" sz="3200" dirty="0" smtClean="0"/>
              <a:t>, </a:t>
            </a:r>
            <a:r>
              <a:rPr lang="fr-FR" sz="3200" dirty="0" err="1" smtClean="0"/>
              <a:t>lyophilized</a:t>
            </a:r>
            <a:r>
              <a:rPr lang="fr-FR" sz="3200" dirty="0" smtClean="0"/>
              <a:t> and </a:t>
            </a:r>
            <a:r>
              <a:rPr lang="fr-FR" sz="3200" dirty="0" err="1" smtClean="0"/>
              <a:t>digested</a:t>
            </a:r>
            <a:r>
              <a:rPr lang="fr-FR" sz="3200" dirty="0" smtClean="0"/>
              <a:t> in hot </a:t>
            </a:r>
            <a:r>
              <a:rPr lang="fr-FR" sz="3200" dirty="0" err="1" smtClean="0"/>
              <a:t>acid</a:t>
            </a:r>
            <a:r>
              <a:rPr lang="fr-FR" sz="3200" dirty="0" smtClean="0"/>
              <a:t> </a:t>
            </a:r>
            <a:r>
              <a:rPr lang="fr-FR" sz="3200" dirty="0" err="1" smtClean="0"/>
              <a:t>according</a:t>
            </a:r>
            <a:r>
              <a:rPr lang="fr-FR" sz="3200" dirty="0" smtClean="0"/>
              <a:t> to the </a:t>
            </a:r>
            <a:r>
              <a:rPr lang="fr-FR" sz="3200" dirty="0" err="1" smtClean="0"/>
              <a:t>method</a:t>
            </a:r>
            <a:r>
              <a:rPr lang="fr-FR" sz="3200" dirty="0" smtClean="0"/>
              <a:t> of </a:t>
            </a:r>
            <a:r>
              <a:rPr lang="fr-FR" sz="3200" dirty="0" err="1" smtClean="0"/>
              <a:t>Aminot</a:t>
            </a:r>
            <a:r>
              <a:rPr lang="fr-FR" sz="3200" dirty="0" smtClean="0"/>
              <a:t> and Chaussepied (1983). </a:t>
            </a:r>
            <a:r>
              <a:rPr lang="en-US" sz="3200" dirty="0" smtClean="0"/>
              <a:t>Trace metals (Zn, Cu, Ni, Fe and </a:t>
            </a:r>
            <a:r>
              <a:rPr lang="en-US" sz="3200" dirty="0" err="1" smtClean="0"/>
              <a:t>Pb</a:t>
            </a:r>
            <a:r>
              <a:rPr lang="en-US" sz="3200" dirty="0" smtClean="0"/>
              <a:t>) were measured by atomic absorption spectroscopy </a:t>
            </a:r>
            <a:r>
              <a:rPr lang="nl-NL" sz="3200" dirty="0" smtClean="0"/>
              <a:t>(Perkin Elmer AAnalyst-100 - Version 1.10)</a:t>
            </a:r>
            <a:r>
              <a:rPr lang="fr-FR" sz="3200" dirty="0" smtClean="0"/>
              <a:t>.</a:t>
            </a:r>
            <a:endParaRPr lang="fr-FR" sz="3200" dirty="0"/>
          </a:p>
        </p:txBody>
      </p:sp>
      <p:pic>
        <p:nvPicPr>
          <p:cNvPr id="7" name="Image 6"/>
          <p:cNvPicPr/>
          <p:nvPr/>
        </p:nvPicPr>
        <p:blipFill>
          <a:blip r:embed="rId5">
            <a:extLst>
              <a:ext uri="{28A0092B-C50C-407E-A947-70E740481C1C}">
                <a14:useLocalDpi xmlns:a14="http://schemas.microsoft.com/office/drawing/2010/main" val="0"/>
              </a:ext>
            </a:extLst>
          </a:blip>
          <a:srcRect/>
          <a:stretch>
            <a:fillRect/>
          </a:stretch>
        </p:blipFill>
        <p:spPr bwMode="auto">
          <a:xfrm>
            <a:off x="17570177" y="7777164"/>
            <a:ext cx="13249472" cy="6537729"/>
          </a:xfrm>
          <a:prstGeom prst="rect">
            <a:avLst/>
          </a:prstGeom>
          <a:noFill/>
          <a:ln>
            <a:noFill/>
          </a:ln>
        </p:spPr>
      </p:pic>
      <p:sp>
        <p:nvSpPr>
          <p:cNvPr id="8" name="ZoneTexte 7"/>
          <p:cNvSpPr txBox="1"/>
          <p:nvPr/>
        </p:nvSpPr>
        <p:spPr>
          <a:xfrm>
            <a:off x="26396141" y="15529151"/>
            <a:ext cx="4423508" cy="3970318"/>
          </a:xfrm>
          <a:prstGeom prst="rect">
            <a:avLst/>
          </a:prstGeom>
          <a:noFill/>
        </p:spPr>
        <p:txBody>
          <a:bodyPr wrap="square" rtlCol="0">
            <a:spAutoFit/>
          </a:bodyPr>
          <a:lstStyle/>
          <a:p>
            <a:pPr algn="just"/>
            <a:r>
              <a:rPr lang="fr-FR" sz="2800" b="1" dirty="0" smtClean="0"/>
              <a:t>Fig. 1. </a:t>
            </a:r>
            <a:r>
              <a:rPr lang="fr-FR" sz="2800" dirty="0" smtClean="0"/>
              <a:t>(</a:t>
            </a:r>
            <a:r>
              <a:rPr lang="fr-FR" sz="2800" dirty="0" err="1" smtClean="0"/>
              <a:t>above</a:t>
            </a:r>
            <a:r>
              <a:rPr lang="fr-FR" sz="2800" dirty="0" smtClean="0"/>
              <a:t>)</a:t>
            </a:r>
            <a:r>
              <a:rPr lang="fr-FR" sz="2800" b="1" dirty="0" smtClean="0"/>
              <a:t> </a:t>
            </a:r>
            <a:r>
              <a:rPr lang="fr-FR" sz="2800" dirty="0" err="1"/>
              <a:t>Geographical</a:t>
            </a:r>
            <a:r>
              <a:rPr lang="fr-FR" sz="2800" dirty="0"/>
              <a:t> location of the </a:t>
            </a:r>
            <a:r>
              <a:rPr lang="fr-FR" sz="2800" dirty="0" err="1"/>
              <a:t>sampling</a:t>
            </a:r>
            <a:r>
              <a:rPr lang="fr-FR" sz="2800" dirty="0"/>
              <a:t> </a:t>
            </a:r>
            <a:r>
              <a:rPr lang="fr-FR" sz="2800" dirty="0" smtClean="0"/>
              <a:t>sites </a:t>
            </a:r>
            <a:r>
              <a:rPr lang="fr-FR" sz="2800" dirty="0"/>
              <a:t>on the western </a:t>
            </a:r>
            <a:r>
              <a:rPr lang="fr-FR" sz="2800" dirty="0" err="1"/>
              <a:t>coast</a:t>
            </a:r>
            <a:r>
              <a:rPr lang="fr-FR" sz="2800" dirty="0"/>
              <a:t> of </a:t>
            </a:r>
            <a:r>
              <a:rPr lang="fr-FR" sz="2800" dirty="0" err="1" smtClean="0"/>
              <a:t>Algeria</a:t>
            </a:r>
            <a:r>
              <a:rPr lang="fr-FR" sz="2800" dirty="0"/>
              <a:t>:</a:t>
            </a:r>
            <a:r>
              <a:rPr lang="fr-FR" sz="2800" dirty="0" smtClean="0"/>
              <a:t> </a:t>
            </a:r>
            <a:r>
              <a:rPr lang="fr-FR" sz="2800" dirty="0"/>
              <a:t>Oran Harbor (Site 1), Ain </a:t>
            </a:r>
            <a:r>
              <a:rPr lang="fr-FR" sz="2800" dirty="0" err="1"/>
              <a:t>Defla</a:t>
            </a:r>
            <a:r>
              <a:rPr lang="fr-FR" sz="2800" dirty="0"/>
              <a:t> (Site 2</a:t>
            </a:r>
            <a:r>
              <a:rPr lang="fr-FR" sz="2800" dirty="0" smtClean="0"/>
              <a:t>).</a:t>
            </a:r>
          </a:p>
          <a:p>
            <a:pPr algn="just"/>
            <a:endParaRPr lang="fr-FR" sz="2800" dirty="0" smtClean="0"/>
          </a:p>
          <a:p>
            <a:pPr algn="just"/>
            <a:r>
              <a:rPr lang="fr-FR" sz="2800" b="1" dirty="0" smtClean="0"/>
              <a:t>Fig. 2. </a:t>
            </a:r>
            <a:r>
              <a:rPr lang="fr-FR" sz="2800" dirty="0" smtClean="0"/>
              <a:t>(</a:t>
            </a:r>
            <a:r>
              <a:rPr lang="fr-FR" sz="2800" dirty="0" err="1" smtClean="0"/>
              <a:t>left</a:t>
            </a:r>
            <a:r>
              <a:rPr lang="fr-FR" sz="2800" dirty="0" smtClean="0"/>
              <a:t>) </a:t>
            </a:r>
            <a:r>
              <a:rPr lang="fr-FR" sz="2800" i="1" dirty="0" err="1" smtClean="0"/>
              <a:t>Mytilus</a:t>
            </a:r>
            <a:r>
              <a:rPr lang="fr-FR" sz="2800" i="1" dirty="0" smtClean="0"/>
              <a:t> </a:t>
            </a:r>
            <a:r>
              <a:rPr lang="fr-FR" sz="2800" i="1" dirty="0" err="1"/>
              <a:t>g</a:t>
            </a:r>
            <a:r>
              <a:rPr lang="fr-FR" sz="2800" i="1" dirty="0" err="1" smtClean="0"/>
              <a:t>alloprovincialis</a:t>
            </a:r>
            <a:r>
              <a:rPr lang="fr-FR" sz="2800" i="1" dirty="0" smtClean="0"/>
              <a:t> </a:t>
            </a:r>
            <a:r>
              <a:rPr lang="fr-FR" sz="2800" dirty="0" err="1" smtClean="0"/>
              <a:t>anatomy</a:t>
            </a:r>
            <a:r>
              <a:rPr lang="fr-FR" sz="2800" dirty="0" smtClean="0"/>
              <a:t>.</a:t>
            </a:r>
            <a:endParaRPr lang="fr-FR" sz="2800" dirty="0"/>
          </a:p>
          <a:p>
            <a:pPr algn="just"/>
            <a:endParaRPr lang="fr-FR" sz="2800" dirty="0"/>
          </a:p>
        </p:txBody>
      </p:sp>
      <p:sp>
        <p:nvSpPr>
          <p:cNvPr id="9" name="Rectangle 8"/>
          <p:cNvSpPr/>
          <p:nvPr/>
        </p:nvSpPr>
        <p:spPr>
          <a:xfrm>
            <a:off x="5328817" y="4343134"/>
            <a:ext cx="22394488" cy="3293209"/>
          </a:xfrm>
          <a:prstGeom prst="rect">
            <a:avLst/>
          </a:prstGeom>
        </p:spPr>
        <p:txBody>
          <a:bodyPr wrap="square">
            <a:spAutoFit/>
          </a:bodyPr>
          <a:lstStyle/>
          <a:p>
            <a:pPr algn="ctr">
              <a:spcAft>
                <a:spcPts val="3000"/>
              </a:spcAft>
            </a:pPr>
            <a:r>
              <a:rPr lang="fr-FR" sz="4000" b="1" dirty="0" smtClean="0"/>
              <a:t>Y.L. </a:t>
            </a:r>
            <a:r>
              <a:rPr lang="fr-FR" sz="4000" b="1" dirty="0" err="1" smtClean="0"/>
              <a:t>Rouabhi</a:t>
            </a:r>
            <a:r>
              <a:rPr lang="fr-FR" sz="4000" b="1" dirty="0" smtClean="0"/>
              <a:t> </a:t>
            </a:r>
            <a:r>
              <a:rPr lang="fr-FR" sz="4000" b="1" baseline="30000" dirty="0" smtClean="0"/>
              <a:t>1,2,</a:t>
            </a:r>
            <a:r>
              <a:rPr lang="fr-FR" sz="4000" b="1" dirty="0" smtClean="0"/>
              <a:t>*, Z. </a:t>
            </a:r>
            <a:r>
              <a:rPr lang="fr-FR" sz="4000" b="1" dirty="0" err="1" smtClean="0"/>
              <a:t>Boutiba</a:t>
            </a:r>
            <a:r>
              <a:rPr lang="fr-FR" sz="4000" b="1" dirty="0" smtClean="0"/>
              <a:t> </a:t>
            </a:r>
            <a:r>
              <a:rPr lang="fr-FR" sz="4000" b="1" baseline="30000" dirty="0" smtClean="0"/>
              <a:t>2</a:t>
            </a:r>
            <a:r>
              <a:rPr lang="fr-FR" sz="4000" b="1" dirty="0" smtClean="0"/>
              <a:t>, O. </a:t>
            </a:r>
            <a:r>
              <a:rPr lang="fr-FR" sz="4000" b="1" dirty="0" err="1" smtClean="0"/>
              <a:t>Rouane-hacene</a:t>
            </a:r>
            <a:r>
              <a:rPr lang="fr-FR" sz="4000" b="1" dirty="0" smtClean="0"/>
              <a:t> </a:t>
            </a:r>
            <a:r>
              <a:rPr lang="fr-FR" sz="4000" b="1" baseline="30000" dirty="0" smtClean="0"/>
              <a:t>2</a:t>
            </a:r>
            <a:r>
              <a:rPr lang="fr-FR" sz="4000" b="1" dirty="0" smtClean="0"/>
              <a:t>, H. </a:t>
            </a:r>
            <a:r>
              <a:rPr lang="fr-FR" sz="4000" b="1" dirty="0" err="1" smtClean="0"/>
              <a:t>Benkrama</a:t>
            </a:r>
            <a:r>
              <a:rPr lang="fr-FR" sz="4000" b="1" dirty="0" smtClean="0"/>
              <a:t> </a:t>
            </a:r>
            <a:r>
              <a:rPr lang="fr-FR" sz="4000" b="1" baseline="30000" dirty="0"/>
              <a:t>2</a:t>
            </a:r>
            <a:r>
              <a:rPr lang="fr-FR" sz="4000" b="1" dirty="0" smtClean="0"/>
              <a:t>, Ph. Grosjean </a:t>
            </a:r>
            <a:r>
              <a:rPr lang="fr-FR" sz="4000" b="1" baseline="30000" dirty="0"/>
              <a:t>1</a:t>
            </a:r>
            <a:r>
              <a:rPr lang="fr-FR" sz="4000" b="1" dirty="0" smtClean="0"/>
              <a:t>, J. </a:t>
            </a:r>
            <a:r>
              <a:rPr lang="fr-FR" sz="4000" b="1" dirty="0" err="1" smtClean="0"/>
              <a:t>Richir</a:t>
            </a:r>
            <a:r>
              <a:rPr lang="fr-FR" sz="4000" b="1" dirty="0" smtClean="0"/>
              <a:t> </a:t>
            </a:r>
            <a:r>
              <a:rPr lang="fr-FR" sz="4000" b="1" baseline="30000" dirty="0" smtClean="0"/>
              <a:t>1,3</a:t>
            </a:r>
            <a:endParaRPr lang="fr-FR" sz="4000" b="1" dirty="0" smtClean="0"/>
          </a:p>
          <a:p>
            <a:pPr algn="ctr"/>
            <a:r>
              <a:rPr lang="fr-FR" sz="3200" b="1" baseline="30000" dirty="0" smtClean="0"/>
              <a:t>1 </a:t>
            </a:r>
            <a:r>
              <a:rPr lang="en-US" sz="3200" dirty="0" smtClean="0"/>
              <a:t>Numerical </a:t>
            </a:r>
            <a:r>
              <a:rPr lang="en-US" sz="3200" dirty="0"/>
              <a:t>Ecology of Aquatic </a:t>
            </a:r>
            <a:r>
              <a:rPr lang="en-US" sz="3200" dirty="0" smtClean="0"/>
              <a:t>Systems, University </a:t>
            </a:r>
            <a:r>
              <a:rPr lang="en-US" sz="3200" dirty="0"/>
              <a:t>of Mons (</a:t>
            </a:r>
            <a:r>
              <a:rPr lang="en-US" sz="3200" dirty="0" err="1"/>
              <a:t>UMons</a:t>
            </a:r>
            <a:r>
              <a:rPr lang="en-US" sz="3200" dirty="0"/>
              <a:t>), </a:t>
            </a:r>
            <a:r>
              <a:rPr lang="en-US" sz="3200" dirty="0" err="1"/>
              <a:t>Pentagone</a:t>
            </a:r>
            <a:r>
              <a:rPr lang="en-US" sz="3200" dirty="0"/>
              <a:t> </a:t>
            </a:r>
            <a:r>
              <a:rPr lang="en-US" sz="3200" dirty="0" smtClean="0"/>
              <a:t>3D08, 7000 </a:t>
            </a:r>
            <a:r>
              <a:rPr lang="en-US" sz="3200" dirty="0"/>
              <a:t>Mons - BELGIUM</a:t>
            </a:r>
          </a:p>
          <a:p>
            <a:pPr algn="ctr"/>
            <a:r>
              <a:rPr lang="fr-FR" sz="3200" b="1" baseline="30000" dirty="0" smtClean="0"/>
              <a:t>2</a:t>
            </a:r>
            <a:r>
              <a:rPr lang="en-US" sz="3200" dirty="0" smtClean="0"/>
              <a:t> </a:t>
            </a:r>
            <a:r>
              <a:rPr lang="fr-FR" sz="3200" dirty="0" smtClean="0"/>
              <a:t>Laboratoire Réseau de Surveillance Environnementale (LRSE),</a:t>
            </a:r>
            <a:r>
              <a:rPr lang="en-US" sz="3200" dirty="0"/>
              <a:t> </a:t>
            </a:r>
            <a:r>
              <a:rPr lang="fr-FR" sz="3200" dirty="0" err="1" smtClean="0"/>
              <a:t>University</a:t>
            </a:r>
            <a:r>
              <a:rPr lang="fr-FR" sz="3200" dirty="0" smtClean="0"/>
              <a:t> of Oran 1-Ahmed Ben Bella, Oran,  </a:t>
            </a:r>
            <a:r>
              <a:rPr lang="fr-FR" sz="3200" dirty="0" err="1" smtClean="0"/>
              <a:t>Algeria</a:t>
            </a:r>
            <a:endParaRPr lang="fr-FR" sz="3200" dirty="0"/>
          </a:p>
          <a:p>
            <a:pPr algn="ctr">
              <a:spcAft>
                <a:spcPts val="1800"/>
              </a:spcAft>
            </a:pPr>
            <a:r>
              <a:rPr lang="fr-FR" sz="3200" b="1" baseline="30000" dirty="0"/>
              <a:t>3</a:t>
            </a:r>
            <a:r>
              <a:rPr lang="en-US" sz="3200" dirty="0"/>
              <a:t> </a:t>
            </a:r>
            <a:r>
              <a:rPr lang="fr-FR" sz="3200" dirty="0" err="1"/>
              <a:t>Laboratory</a:t>
            </a:r>
            <a:r>
              <a:rPr lang="fr-FR" sz="3200" dirty="0"/>
              <a:t> of </a:t>
            </a:r>
            <a:r>
              <a:rPr lang="fr-FR" sz="3200" dirty="0" err="1"/>
              <a:t>Oceanology</a:t>
            </a:r>
            <a:r>
              <a:rPr lang="fr-FR" sz="3200" dirty="0"/>
              <a:t>, MARE Centre, </a:t>
            </a:r>
            <a:r>
              <a:rPr lang="fr-FR" sz="3200" dirty="0" err="1"/>
              <a:t>University</a:t>
            </a:r>
            <a:r>
              <a:rPr lang="fr-FR" sz="3200" dirty="0"/>
              <a:t> of LIEGE, B6c, 4000 </a:t>
            </a:r>
            <a:r>
              <a:rPr lang="fr-FR" sz="3200" dirty="0" err="1"/>
              <a:t>Liege</a:t>
            </a:r>
            <a:r>
              <a:rPr lang="fr-FR" sz="3200" dirty="0"/>
              <a:t>, Sart </a:t>
            </a:r>
            <a:r>
              <a:rPr lang="fr-FR" sz="3200" dirty="0" err="1"/>
              <a:t>Tilman</a:t>
            </a:r>
            <a:r>
              <a:rPr lang="fr-FR" sz="3200" dirty="0"/>
              <a:t>, </a:t>
            </a:r>
            <a:r>
              <a:rPr lang="fr-FR" sz="3200" dirty="0" err="1" smtClean="0"/>
              <a:t>Belgium</a:t>
            </a:r>
            <a:r>
              <a:rPr lang="fr-FR" sz="3200" dirty="0" smtClean="0"/>
              <a:t> </a:t>
            </a:r>
            <a:endParaRPr lang="fr-FR" sz="3200" dirty="0" smtClean="0"/>
          </a:p>
          <a:p>
            <a:pPr algn="ctr"/>
            <a:r>
              <a:rPr lang="fr-FR" sz="3200" dirty="0" smtClean="0"/>
              <a:t>* rouabhi-leila@hotmail.fr</a:t>
            </a:r>
            <a:endParaRPr lang="fr-FR" sz="3200" dirty="0"/>
          </a:p>
        </p:txBody>
      </p:sp>
      <p:sp>
        <p:nvSpPr>
          <p:cNvPr id="12" name="ZoneTexte 11"/>
          <p:cNvSpPr txBox="1"/>
          <p:nvPr/>
        </p:nvSpPr>
        <p:spPr>
          <a:xfrm>
            <a:off x="1368377" y="38874742"/>
            <a:ext cx="15409710" cy="3970318"/>
          </a:xfrm>
          <a:prstGeom prst="rect">
            <a:avLst/>
          </a:prstGeom>
          <a:noFill/>
          <a:ln w="19050">
            <a:solidFill>
              <a:schemeClr val="accent1"/>
            </a:solidFill>
          </a:ln>
        </p:spPr>
        <p:txBody>
          <a:bodyPr wrap="square" rtlCol="0">
            <a:spAutoFit/>
          </a:bodyPr>
          <a:lstStyle/>
          <a:p>
            <a:pPr algn="just">
              <a:lnSpc>
                <a:spcPct val="150000"/>
              </a:lnSpc>
            </a:pPr>
            <a:r>
              <a:rPr lang="fr-FR" sz="4000" b="1" dirty="0" smtClean="0">
                <a:solidFill>
                  <a:schemeClr val="tx2">
                    <a:lumMod val="75000"/>
                  </a:schemeClr>
                </a:solidFill>
              </a:rPr>
              <a:t>5. CONCLUSIONS</a:t>
            </a:r>
            <a:endParaRPr lang="fr-FR" sz="4000" b="1" dirty="0">
              <a:solidFill>
                <a:schemeClr val="tx2">
                  <a:lumMod val="75000"/>
                </a:schemeClr>
              </a:solidFill>
            </a:endParaRPr>
          </a:p>
          <a:p>
            <a:pPr algn="just">
              <a:lnSpc>
                <a:spcPct val="150000"/>
              </a:lnSpc>
            </a:pPr>
            <a:r>
              <a:rPr lang="en-US" sz="3200" dirty="0"/>
              <a:t>This study demonstrated the need to </a:t>
            </a:r>
            <a:r>
              <a:rPr lang="en-US" sz="3200" dirty="0" err="1"/>
              <a:t>biomonitor</a:t>
            </a:r>
            <a:r>
              <a:rPr lang="en-US" sz="3200" dirty="0"/>
              <a:t> the metallic contamination of Algerian </a:t>
            </a:r>
            <a:r>
              <a:rPr lang="en-US" sz="3200" dirty="0" smtClean="0"/>
              <a:t>coastal waters. </a:t>
            </a:r>
            <a:r>
              <a:rPr lang="en-US" sz="3200" dirty="0"/>
              <a:t>Such monitoring surveys, relying on organisms, will require consensual sampling and analytical protocols to avoid hazardous conclusions due to tissue speciation and accumulation seasonality</a:t>
            </a:r>
            <a:r>
              <a:rPr lang="en-US" sz="3200" dirty="0" smtClean="0"/>
              <a:t>.</a:t>
            </a:r>
            <a:endParaRPr lang="fr-FR" sz="3200" dirty="0"/>
          </a:p>
        </p:txBody>
      </p:sp>
      <p:sp>
        <p:nvSpPr>
          <p:cNvPr id="13" name="ZoneTexte 12"/>
          <p:cNvSpPr txBox="1"/>
          <p:nvPr/>
        </p:nvSpPr>
        <p:spPr>
          <a:xfrm>
            <a:off x="17570177" y="39923642"/>
            <a:ext cx="14113568" cy="3170099"/>
          </a:xfrm>
          <a:prstGeom prst="rect">
            <a:avLst/>
          </a:prstGeom>
          <a:noFill/>
        </p:spPr>
        <p:txBody>
          <a:bodyPr wrap="square" rtlCol="0">
            <a:spAutoFit/>
          </a:bodyPr>
          <a:lstStyle/>
          <a:p>
            <a:pPr algn="just">
              <a:lnSpc>
                <a:spcPct val="150000"/>
              </a:lnSpc>
            </a:pPr>
            <a:r>
              <a:rPr lang="fr-FR" sz="3600" b="1" dirty="0" smtClean="0">
                <a:solidFill>
                  <a:schemeClr val="tx2">
                    <a:lumMod val="75000"/>
                  </a:schemeClr>
                </a:solidFill>
              </a:rPr>
              <a:t>REFERENCES</a:t>
            </a:r>
          </a:p>
          <a:p>
            <a:pPr algn="just"/>
            <a:r>
              <a:rPr lang="fr-FR" sz="2800" dirty="0" smtClean="0"/>
              <a:t>(1) Grimes, S. et al (2010). </a:t>
            </a:r>
            <a:r>
              <a:rPr lang="fr-FR" sz="2800" dirty="0" err="1" smtClean="0"/>
              <a:t>Ecological</a:t>
            </a:r>
            <a:r>
              <a:rPr lang="fr-FR" sz="2800" dirty="0" smtClean="0"/>
              <a:t> </a:t>
            </a:r>
            <a:r>
              <a:rPr lang="fr-FR" sz="2800" dirty="0" err="1" smtClean="0"/>
              <a:t>quality</a:t>
            </a:r>
            <a:r>
              <a:rPr lang="fr-FR" sz="2800" dirty="0" smtClean="0"/>
              <a:t> </a:t>
            </a:r>
            <a:r>
              <a:rPr lang="fr-FR" sz="2800" dirty="0" err="1" smtClean="0"/>
              <a:t>status</a:t>
            </a:r>
            <a:r>
              <a:rPr lang="fr-FR" sz="2800" dirty="0" smtClean="0"/>
              <a:t> of the soft-</a:t>
            </a:r>
            <a:r>
              <a:rPr lang="fr-FR" sz="2800" dirty="0" err="1" smtClean="0"/>
              <a:t>bottom</a:t>
            </a:r>
            <a:r>
              <a:rPr lang="fr-FR" sz="2800" dirty="0" smtClean="0"/>
              <a:t> </a:t>
            </a:r>
            <a:r>
              <a:rPr lang="fr-FR" sz="2800" dirty="0" err="1" smtClean="0"/>
              <a:t>communities</a:t>
            </a:r>
            <a:r>
              <a:rPr lang="fr-FR" sz="2800" dirty="0" smtClean="0"/>
              <a:t> on the Algerian </a:t>
            </a:r>
            <a:r>
              <a:rPr lang="fr-FR" sz="2800" dirty="0" err="1" smtClean="0"/>
              <a:t>coast</a:t>
            </a:r>
            <a:r>
              <a:rPr lang="fr-FR" sz="2800" dirty="0" smtClean="0"/>
              <a:t>: </a:t>
            </a:r>
            <a:r>
              <a:rPr lang="fr-FR" sz="2800" dirty="0" err="1" smtClean="0"/>
              <a:t>general</a:t>
            </a:r>
            <a:r>
              <a:rPr lang="fr-FR" sz="2800" dirty="0" smtClean="0"/>
              <a:t> patterns and </a:t>
            </a:r>
            <a:r>
              <a:rPr lang="fr-FR" sz="2800" dirty="0" err="1" smtClean="0"/>
              <a:t>diagnosis</a:t>
            </a:r>
            <a:r>
              <a:rPr lang="fr-FR" sz="2800" dirty="0" smtClean="0"/>
              <a:t>. Mar. </a:t>
            </a:r>
            <a:r>
              <a:rPr lang="fr-FR" sz="2800" dirty="0" err="1" smtClean="0"/>
              <a:t>Pollut</a:t>
            </a:r>
            <a:r>
              <a:rPr lang="fr-FR" sz="2800" dirty="0" smtClean="0"/>
              <a:t>. Bull.  60 </a:t>
            </a:r>
            <a:r>
              <a:rPr lang="fr-FR" sz="2800" dirty="0"/>
              <a:t>(11), </a:t>
            </a:r>
            <a:r>
              <a:rPr lang="fr-FR" sz="2800" dirty="0" smtClean="0"/>
              <a:t>1969-1977. (2) </a:t>
            </a:r>
            <a:r>
              <a:rPr lang="fr-FR" sz="2800" dirty="0" err="1" smtClean="0"/>
              <a:t>Rouane-Hacene</a:t>
            </a:r>
            <a:r>
              <a:rPr lang="fr-FR" sz="2800" dirty="0" smtClean="0"/>
              <a:t>, O et al (2008). Evaluation of </a:t>
            </a:r>
            <a:r>
              <a:rPr lang="fr-FR" sz="2800" dirty="0" err="1" smtClean="0"/>
              <a:t>organochlorinated</a:t>
            </a:r>
            <a:r>
              <a:rPr lang="fr-FR" sz="2800" dirty="0" smtClean="0"/>
              <a:t> compounds in </a:t>
            </a:r>
            <a:r>
              <a:rPr lang="fr-FR" sz="2800" dirty="0" err="1" smtClean="0"/>
              <a:t>Hake</a:t>
            </a:r>
            <a:r>
              <a:rPr lang="fr-FR" sz="2800" dirty="0" smtClean="0"/>
              <a:t> (</a:t>
            </a:r>
            <a:r>
              <a:rPr lang="fr-FR" sz="2800" dirty="0" err="1" smtClean="0"/>
              <a:t>Merluccius</a:t>
            </a:r>
            <a:r>
              <a:rPr lang="fr-FR" sz="2800" dirty="0" smtClean="0"/>
              <a:t> </a:t>
            </a:r>
            <a:r>
              <a:rPr lang="fr-FR" sz="2800" dirty="0" err="1" smtClean="0"/>
              <a:t>merluccius</a:t>
            </a:r>
            <a:r>
              <a:rPr lang="fr-FR" sz="2800" dirty="0" smtClean="0"/>
              <a:t> L., 1758) </a:t>
            </a:r>
            <a:r>
              <a:rPr lang="fr-FR" sz="2800" dirty="0" err="1" smtClean="0"/>
              <a:t>from</a:t>
            </a:r>
            <a:r>
              <a:rPr lang="fr-FR" sz="2800" dirty="0" smtClean="0"/>
              <a:t> Algerian western </a:t>
            </a:r>
            <a:r>
              <a:rPr lang="fr-FR" sz="2800" dirty="0" err="1" smtClean="0"/>
              <a:t>coast</a:t>
            </a:r>
            <a:r>
              <a:rPr lang="fr-FR" sz="2800" dirty="0" smtClean="0"/>
              <a:t>. In: International </a:t>
            </a:r>
            <a:r>
              <a:rPr lang="fr-FR" sz="2800" dirty="0" err="1" smtClean="0"/>
              <a:t>Conference</a:t>
            </a:r>
            <a:r>
              <a:rPr lang="fr-FR" sz="2800" dirty="0" smtClean="0"/>
              <a:t> on </a:t>
            </a:r>
            <a:r>
              <a:rPr lang="fr-FR" sz="2800" dirty="0" err="1" smtClean="0"/>
              <a:t>Modelling</a:t>
            </a:r>
            <a:r>
              <a:rPr lang="fr-FR" sz="2800" dirty="0" smtClean="0"/>
              <a:t> &amp; Monitoring of Marine Pollution, INOC-INCO, </a:t>
            </a:r>
            <a:r>
              <a:rPr lang="fr-FR" sz="2800" dirty="0"/>
              <a:t> Kish Island , </a:t>
            </a:r>
            <a:r>
              <a:rPr lang="fr-FR" sz="2800" dirty="0" smtClean="0"/>
              <a:t>Iran, </a:t>
            </a:r>
            <a:r>
              <a:rPr lang="fr-FR" sz="2800" dirty="0" err="1" smtClean="0"/>
              <a:t>Decembre</a:t>
            </a:r>
            <a:r>
              <a:rPr lang="fr-FR" sz="2800" dirty="0" smtClean="0"/>
              <a:t> 2008</a:t>
            </a:r>
            <a:r>
              <a:rPr lang="fr-FR" sz="2800" dirty="0"/>
              <a:t>.</a:t>
            </a:r>
            <a:endParaRPr lang="fr-FR" sz="2800" dirty="0">
              <a:solidFill>
                <a:schemeClr val="tx2">
                  <a:lumMod val="75000"/>
                </a:schemeClr>
              </a:solidFill>
            </a:endParaRPr>
          </a:p>
        </p:txBody>
      </p:sp>
      <p:pic>
        <p:nvPicPr>
          <p:cNvPr id="1028" name="Picture 4" descr="Résultat de recherche d'images pour &quot;logo université d'oran 1&quot;"/>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7003225" y="3600700"/>
            <a:ext cx="4464496" cy="1847146"/>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Résultat de recherche d'images pour &quot;Umons&quot;"/>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47166" y="3960740"/>
            <a:ext cx="4501731" cy="1465134"/>
          </a:xfrm>
          <a:prstGeom prst="rect">
            <a:avLst/>
          </a:prstGeom>
          <a:noFill/>
          <a:extLst>
            <a:ext uri="{909E8E84-426E-40DD-AFC4-6F175D3DCCD1}">
              <a14:hiddenFill xmlns:a14="http://schemas.microsoft.com/office/drawing/2010/main">
                <a:solidFill>
                  <a:srgbClr val="FFFFFF"/>
                </a:solidFill>
              </a14:hiddenFill>
            </a:ext>
          </a:extLst>
        </p:spPr>
      </p:pic>
      <p:sp>
        <p:nvSpPr>
          <p:cNvPr id="19" name="ZoneTexte 18"/>
          <p:cNvSpPr txBox="1"/>
          <p:nvPr/>
        </p:nvSpPr>
        <p:spPr>
          <a:xfrm>
            <a:off x="17582686" y="31955535"/>
            <a:ext cx="6540219" cy="1384995"/>
          </a:xfrm>
          <a:prstGeom prst="rect">
            <a:avLst/>
          </a:prstGeom>
          <a:noFill/>
        </p:spPr>
        <p:txBody>
          <a:bodyPr wrap="square" rtlCol="0">
            <a:spAutoFit/>
          </a:bodyPr>
          <a:lstStyle/>
          <a:p>
            <a:pPr algn="just"/>
            <a:r>
              <a:rPr lang="fr-FR" sz="2800" b="1" dirty="0" smtClean="0"/>
              <a:t>Fig. 5.</a:t>
            </a:r>
            <a:r>
              <a:rPr lang="fr-FR" sz="2800" dirty="0" smtClean="0"/>
              <a:t> </a:t>
            </a:r>
            <a:r>
              <a:rPr lang="en-US" sz="2800" dirty="0" smtClean="0"/>
              <a:t>Annual variations in trace metal concentrations in mussel organs collected at Oran harbor.</a:t>
            </a:r>
            <a:endParaRPr lang="fr-FR" sz="2800" dirty="0"/>
          </a:p>
        </p:txBody>
      </p:sp>
      <p:sp>
        <p:nvSpPr>
          <p:cNvPr id="34" name="ZoneTexte 33"/>
          <p:cNvSpPr txBox="1"/>
          <p:nvPr/>
        </p:nvSpPr>
        <p:spPr>
          <a:xfrm>
            <a:off x="17588586" y="38276425"/>
            <a:ext cx="6534319" cy="1384995"/>
          </a:xfrm>
          <a:prstGeom prst="rect">
            <a:avLst/>
          </a:prstGeom>
          <a:noFill/>
        </p:spPr>
        <p:txBody>
          <a:bodyPr wrap="square" rtlCol="0">
            <a:spAutoFit/>
          </a:bodyPr>
          <a:lstStyle/>
          <a:p>
            <a:pPr algn="just"/>
            <a:r>
              <a:rPr lang="fr-FR" sz="2800" b="1" dirty="0" smtClean="0"/>
              <a:t>Fig. 6.</a:t>
            </a:r>
            <a:r>
              <a:rPr lang="fr-FR" sz="2800" dirty="0" smtClean="0"/>
              <a:t> </a:t>
            </a:r>
            <a:r>
              <a:rPr lang="en-US" sz="2800" dirty="0" smtClean="0"/>
              <a:t>Annual variations in trace metal concentrations in mussel organs collected at Ain </a:t>
            </a:r>
            <a:r>
              <a:rPr lang="en-US" sz="2800" dirty="0" err="1" smtClean="0"/>
              <a:t>Defla</a:t>
            </a:r>
            <a:r>
              <a:rPr lang="en-US" sz="2800" dirty="0" smtClean="0"/>
              <a:t>.</a:t>
            </a:r>
            <a:endParaRPr lang="fr-FR" sz="2800" dirty="0"/>
          </a:p>
        </p:txBody>
      </p:sp>
      <p:sp>
        <p:nvSpPr>
          <p:cNvPr id="20" name="ZoneTexte 19"/>
          <p:cNvSpPr txBox="1"/>
          <p:nvPr/>
        </p:nvSpPr>
        <p:spPr>
          <a:xfrm>
            <a:off x="25064513" y="31955534"/>
            <a:ext cx="6586575" cy="1384995"/>
          </a:xfrm>
          <a:prstGeom prst="rect">
            <a:avLst/>
          </a:prstGeom>
          <a:noFill/>
        </p:spPr>
        <p:txBody>
          <a:bodyPr wrap="square" rtlCol="0">
            <a:spAutoFit/>
          </a:bodyPr>
          <a:lstStyle/>
          <a:p>
            <a:pPr algn="just"/>
            <a:r>
              <a:rPr lang="en-US" sz="2800" b="1" dirty="0" smtClean="0"/>
              <a:t>Fig. 7. </a:t>
            </a:r>
            <a:r>
              <a:rPr lang="en-US" sz="2800" dirty="0" smtClean="0"/>
              <a:t>Annual variations in trace metal concentrations in mussel gills as a function of sites.</a:t>
            </a:r>
            <a:endParaRPr lang="fr-FR" sz="2800" dirty="0"/>
          </a:p>
        </p:txBody>
      </p:sp>
      <p:sp>
        <p:nvSpPr>
          <p:cNvPr id="36" name="ZoneTexte 35"/>
          <p:cNvSpPr txBox="1"/>
          <p:nvPr/>
        </p:nvSpPr>
        <p:spPr>
          <a:xfrm>
            <a:off x="25064512" y="38291713"/>
            <a:ext cx="6586576" cy="1384995"/>
          </a:xfrm>
          <a:prstGeom prst="rect">
            <a:avLst/>
          </a:prstGeom>
          <a:noFill/>
        </p:spPr>
        <p:txBody>
          <a:bodyPr wrap="square" rtlCol="0">
            <a:spAutoFit/>
          </a:bodyPr>
          <a:lstStyle/>
          <a:p>
            <a:pPr algn="just"/>
            <a:r>
              <a:rPr lang="en-US" sz="2800" b="1" dirty="0" smtClean="0"/>
              <a:t>Fig. 8. </a:t>
            </a:r>
            <a:r>
              <a:rPr lang="en-US" sz="2800" dirty="0" smtClean="0"/>
              <a:t>Annual variations in trace metal concentrations in mussel gonads as a function of sites.</a:t>
            </a:r>
            <a:endParaRPr lang="fr-FR" sz="2800" dirty="0"/>
          </a:p>
        </p:txBody>
      </p:sp>
      <p:sp>
        <p:nvSpPr>
          <p:cNvPr id="21" name="ZoneTexte 20"/>
          <p:cNvSpPr txBox="1"/>
          <p:nvPr/>
        </p:nvSpPr>
        <p:spPr>
          <a:xfrm>
            <a:off x="3816649" y="23946412"/>
            <a:ext cx="10797379" cy="523220"/>
          </a:xfrm>
          <a:prstGeom prst="rect">
            <a:avLst/>
          </a:prstGeom>
          <a:noFill/>
        </p:spPr>
        <p:txBody>
          <a:bodyPr wrap="none" rtlCol="0">
            <a:spAutoFit/>
          </a:bodyPr>
          <a:lstStyle/>
          <a:p>
            <a:r>
              <a:rPr lang="en-US" sz="2800" b="1" dirty="0" smtClean="0"/>
              <a:t>Fig. 3.</a:t>
            </a:r>
            <a:r>
              <a:rPr lang="en-US" sz="2800" dirty="0" smtClean="0"/>
              <a:t> Seasonal variations in  trace metal concentrations in mussel gills</a:t>
            </a:r>
            <a:endParaRPr lang="fr-FR" sz="2800" dirty="0"/>
          </a:p>
        </p:txBody>
      </p:sp>
      <p:sp>
        <p:nvSpPr>
          <p:cNvPr id="38" name="ZoneTexte 37"/>
          <p:cNvSpPr txBox="1"/>
          <p:nvPr/>
        </p:nvSpPr>
        <p:spPr>
          <a:xfrm>
            <a:off x="3816649" y="29440685"/>
            <a:ext cx="11206914" cy="523220"/>
          </a:xfrm>
          <a:prstGeom prst="rect">
            <a:avLst/>
          </a:prstGeom>
          <a:noFill/>
        </p:spPr>
        <p:txBody>
          <a:bodyPr wrap="none" rtlCol="0">
            <a:spAutoFit/>
          </a:bodyPr>
          <a:lstStyle/>
          <a:p>
            <a:r>
              <a:rPr lang="en-US" sz="2800" b="1" dirty="0" smtClean="0"/>
              <a:t>Fig. 4.</a:t>
            </a:r>
            <a:r>
              <a:rPr lang="en-US" sz="2800" dirty="0" smtClean="0"/>
              <a:t> Seasonal variations in trace metal concentrations in mussel gonads</a:t>
            </a:r>
            <a:endParaRPr lang="fr-FR" sz="2800" dirty="0"/>
          </a:p>
        </p:txBody>
      </p:sp>
      <p:sp>
        <p:nvSpPr>
          <p:cNvPr id="39" name="Rectangle 38"/>
          <p:cNvSpPr/>
          <p:nvPr/>
        </p:nvSpPr>
        <p:spPr>
          <a:xfrm>
            <a:off x="1360514" y="30492341"/>
            <a:ext cx="15417573" cy="7663636"/>
          </a:xfrm>
          <a:prstGeom prst="rect">
            <a:avLst/>
          </a:prstGeom>
          <a:ln w="19050">
            <a:solidFill>
              <a:schemeClr val="accent1"/>
            </a:solidFill>
          </a:ln>
        </p:spPr>
        <p:txBody>
          <a:bodyPr wrap="square">
            <a:spAutoFit/>
          </a:bodyPr>
          <a:lstStyle>
            <a:defPPr>
              <a:defRPr lang="fr-FR"/>
            </a:defPPr>
            <a:lvl1pPr marL="0" algn="l" defTabSz="4320540" rtl="0" eaLnBrk="1" latinLnBrk="0" hangingPunct="1">
              <a:defRPr sz="8500" kern="1200">
                <a:solidFill>
                  <a:schemeClr val="tx1"/>
                </a:solidFill>
                <a:latin typeface="+mn-lt"/>
                <a:ea typeface="+mn-ea"/>
                <a:cs typeface="+mn-cs"/>
              </a:defRPr>
            </a:lvl1pPr>
            <a:lvl2pPr marL="2160270" algn="l" defTabSz="4320540" rtl="0" eaLnBrk="1" latinLnBrk="0" hangingPunct="1">
              <a:defRPr sz="8500" kern="1200">
                <a:solidFill>
                  <a:schemeClr val="tx1"/>
                </a:solidFill>
                <a:latin typeface="+mn-lt"/>
                <a:ea typeface="+mn-ea"/>
                <a:cs typeface="+mn-cs"/>
              </a:defRPr>
            </a:lvl2pPr>
            <a:lvl3pPr marL="4320540" algn="l" defTabSz="4320540" rtl="0" eaLnBrk="1" latinLnBrk="0" hangingPunct="1">
              <a:defRPr sz="8500" kern="1200">
                <a:solidFill>
                  <a:schemeClr val="tx1"/>
                </a:solidFill>
                <a:latin typeface="+mn-lt"/>
                <a:ea typeface="+mn-ea"/>
                <a:cs typeface="+mn-cs"/>
              </a:defRPr>
            </a:lvl3pPr>
            <a:lvl4pPr marL="6480810" algn="l" defTabSz="4320540" rtl="0" eaLnBrk="1" latinLnBrk="0" hangingPunct="1">
              <a:defRPr sz="8500" kern="1200">
                <a:solidFill>
                  <a:schemeClr val="tx1"/>
                </a:solidFill>
                <a:latin typeface="+mn-lt"/>
                <a:ea typeface="+mn-ea"/>
                <a:cs typeface="+mn-cs"/>
              </a:defRPr>
            </a:lvl4pPr>
            <a:lvl5pPr marL="8641080" algn="l" defTabSz="4320540" rtl="0" eaLnBrk="1" latinLnBrk="0" hangingPunct="1">
              <a:defRPr sz="8500" kern="1200">
                <a:solidFill>
                  <a:schemeClr val="tx1"/>
                </a:solidFill>
                <a:latin typeface="+mn-lt"/>
                <a:ea typeface="+mn-ea"/>
                <a:cs typeface="+mn-cs"/>
              </a:defRPr>
            </a:lvl5pPr>
            <a:lvl6pPr marL="10801350" algn="l" defTabSz="4320540" rtl="0" eaLnBrk="1" latinLnBrk="0" hangingPunct="1">
              <a:defRPr sz="8500" kern="1200">
                <a:solidFill>
                  <a:schemeClr val="tx1"/>
                </a:solidFill>
                <a:latin typeface="+mn-lt"/>
                <a:ea typeface="+mn-ea"/>
                <a:cs typeface="+mn-cs"/>
              </a:defRPr>
            </a:lvl6pPr>
            <a:lvl7pPr marL="12961620" algn="l" defTabSz="4320540" rtl="0" eaLnBrk="1" latinLnBrk="0" hangingPunct="1">
              <a:defRPr sz="8500" kern="1200">
                <a:solidFill>
                  <a:schemeClr val="tx1"/>
                </a:solidFill>
                <a:latin typeface="+mn-lt"/>
                <a:ea typeface="+mn-ea"/>
                <a:cs typeface="+mn-cs"/>
              </a:defRPr>
            </a:lvl7pPr>
            <a:lvl8pPr marL="15121890" algn="l" defTabSz="4320540" rtl="0" eaLnBrk="1" latinLnBrk="0" hangingPunct="1">
              <a:defRPr sz="8500" kern="1200">
                <a:solidFill>
                  <a:schemeClr val="tx1"/>
                </a:solidFill>
                <a:latin typeface="+mn-lt"/>
                <a:ea typeface="+mn-ea"/>
                <a:cs typeface="+mn-cs"/>
              </a:defRPr>
            </a:lvl8pPr>
            <a:lvl9pPr marL="17282160" algn="l" defTabSz="4320540" rtl="0" eaLnBrk="1" latinLnBrk="0" hangingPunct="1">
              <a:defRPr sz="8500" kern="1200">
                <a:solidFill>
                  <a:schemeClr val="tx1"/>
                </a:solidFill>
                <a:latin typeface="+mn-lt"/>
                <a:ea typeface="+mn-ea"/>
                <a:cs typeface="+mn-cs"/>
              </a:defRPr>
            </a:lvl9pPr>
          </a:lstStyle>
          <a:p>
            <a:pPr algn="just">
              <a:lnSpc>
                <a:spcPct val="150000"/>
              </a:lnSpc>
            </a:pPr>
            <a:r>
              <a:rPr lang="fr-FR" sz="4000" b="1" dirty="0" smtClean="0">
                <a:solidFill>
                  <a:schemeClr val="tx2">
                    <a:lumMod val="75000"/>
                  </a:schemeClr>
                </a:solidFill>
              </a:rPr>
              <a:t>4. RESULTS AND DISCUSSION</a:t>
            </a:r>
            <a:r>
              <a:rPr lang="fr-FR" sz="3200" dirty="0" smtClean="0">
                <a:solidFill>
                  <a:srgbClr val="FF0000"/>
                </a:solidFill>
              </a:rPr>
              <a:t> </a:t>
            </a:r>
            <a:endParaRPr lang="fr-FR" sz="3200" dirty="0">
              <a:solidFill>
                <a:srgbClr val="FF0000"/>
              </a:solidFill>
            </a:endParaRPr>
          </a:p>
          <a:p>
            <a:pPr algn="just">
              <a:lnSpc>
                <a:spcPct val="150000"/>
              </a:lnSpc>
            </a:pPr>
            <a:r>
              <a:rPr lang="en-US" sz="3200" dirty="0"/>
              <a:t>Each metal followed a seasonal trend, showing concentration peaks during winter and spring for gills and autumn for gonads (</a:t>
            </a:r>
            <a:r>
              <a:rPr lang="en-US" sz="3200" b="1" dirty="0"/>
              <a:t>Figs. 3, 4</a:t>
            </a:r>
            <a:r>
              <a:rPr lang="en-US" sz="3200" dirty="0" smtClean="0"/>
              <a:t>).</a:t>
            </a:r>
            <a:r>
              <a:rPr lang="fr-BE" sz="3200" dirty="0" smtClean="0"/>
              <a:t> </a:t>
            </a:r>
            <a:r>
              <a:rPr lang="en-US" sz="3200" dirty="0" smtClean="0"/>
              <a:t>Metal </a:t>
            </a:r>
            <a:r>
              <a:rPr lang="en-US" sz="3200" dirty="0"/>
              <a:t>concentrations differed between organs. In mussels from Ain </a:t>
            </a:r>
            <a:r>
              <a:rPr lang="en-US" sz="3200" dirty="0" err="1"/>
              <a:t>Defla</a:t>
            </a:r>
            <a:r>
              <a:rPr lang="en-US" sz="3200" dirty="0"/>
              <a:t>, Fe, Zn and Cu were more accumulated in gills (46.91 ± 1.60 µg/g, 25.6 ± 1.07 µg/g, 2.68 ± 0.50 µg/g, </a:t>
            </a:r>
            <a:r>
              <a:rPr lang="en-US" sz="3200" dirty="0" smtClean="0"/>
              <a:t>respectively</a:t>
            </a:r>
            <a:r>
              <a:rPr lang="en-US" sz="3200" dirty="0"/>
              <a:t>)</a:t>
            </a:r>
            <a:r>
              <a:rPr lang="en-US" sz="3200" dirty="0" smtClean="0"/>
              <a:t> </a:t>
            </a:r>
            <a:r>
              <a:rPr lang="en-US" sz="3200" dirty="0"/>
              <a:t>compared to gonads (29.06 ± 1.07 µg/g, 21,76 ± 1,46 ppm µg/g, 1.44 ± 0.20 ppm, respectively</a:t>
            </a:r>
            <a:r>
              <a:rPr lang="en-US" sz="3200" dirty="0" smtClean="0"/>
              <a:t>). </a:t>
            </a:r>
            <a:r>
              <a:rPr lang="en-US" sz="3200" dirty="0"/>
              <a:t>However, in mussels from Oran Harbor only Zn concentrations differed between organs, with higher levels in gonads (</a:t>
            </a:r>
            <a:r>
              <a:rPr lang="en-US" sz="3200" b="1" dirty="0" smtClean="0"/>
              <a:t>Figs. 5, 6</a:t>
            </a:r>
            <a:r>
              <a:rPr lang="en-US" sz="3200" dirty="0" smtClean="0"/>
              <a:t>). </a:t>
            </a:r>
            <a:r>
              <a:rPr lang="en-US" sz="3200" dirty="0"/>
              <a:t>Oran harbor was globally more contaminated than Ain </a:t>
            </a:r>
            <a:r>
              <a:rPr lang="en-US" sz="3200" dirty="0" err="1"/>
              <a:t>Defla</a:t>
            </a:r>
            <a:r>
              <a:rPr lang="en-US" sz="3200" dirty="0"/>
              <a:t>, especially for Fe, Zn and Ni. However, </a:t>
            </a:r>
            <a:r>
              <a:rPr lang="en-US" sz="3200" dirty="0" err="1"/>
              <a:t>Pb</a:t>
            </a:r>
            <a:r>
              <a:rPr lang="en-US" sz="3200" dirty="0"/>
              <a:t> levels were higher at Ain </a:t>
            </a:r>
            <a:r>
              <a:rPr lang="en-US" sz="3200" dirty="0" err="1"/>
              <a:t>Defla</a:t>
            </a:r>
            <a:r>
              <a:rPr lang="en-US" sz="3200" dirty="0"/>
              <a:t> with concentrations up to 3.35 ± 0.25 µg/g in gills (</a:t>
            </a:r>
            <a:r>
              <a:rPr lang="en-US" sz="3200" b="1" dirty="0"/>
              <a:t>Figs. 7, 8</a:t>
            </a:r>
            <a:r>
              <a:rPr lang="en-US" sz="3200" dirty="0"/>
              <a:t>). </a:t>
            </a:r>
            <a:endParaRPr lang="fr-BE" sz="3200" dirty="0"/>
          </a:p>
        </p:txBody>
      </p:sp>
      <p:pic>
        <p:nvPicPr>
          <p:cNvPr id="1044" name="Picture 2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478103" y="27397334"/>
            <a:ext cx="7480173" cy="42870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45" name="Picture 2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632762" y="33584687"/>
            <a:ext cx="7292340" cy="43643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46" name="Picture 2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030396" y="27524208"/>
            <a:ext cx="7148703" cy="40881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47" name="Picture 2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4984136" y="33750043"/>
            <a:ext cx="7126605" cy="405498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48" name="Picture 2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9336" y="19514468"/>
            <a:ext cx="8661654" cy="43411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51" name="Picture 2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74442" y="24915068"/>
            <a:ext cx="8651367" cy="4371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52" name="Picture 2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7992321" y="14624618"/>
            <a:ext cx="7858776" cy="480951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54" name="Picture 30" descr="Résultat de recherche d'images pour &quot;logo Numerical Ecology of Aquatic Systems, University of Mons&quot;"/>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024561" y="5639041"/>
            <a:ext cx="1905000" cy="1905000"/>
          </a:xfrm>
          <a:prstGeom prst="rect">
            <a:avLst/>
          </a:prstGeom>
          <a:noFill/>
          <a:extLst>
            <a:ext uri="{909E8E84-426E-40DD-AFC4-6F175D3DCCD1}">
              <a14:hiddenFill xmlns:a14="http://schemas.microsoft.com/office/drawing/2010/main">
                <a:solidFill>
                  <a:srgbClr val="FFFFFF"/>
                </a:solidFill>
              </a14:hiddenFill>
            </a:ext>
          </a:extLst>
        </p:spPr>
      </p:pic>
      <p:pic>
        <p:nvPicPr>
          <p:cNvPr id="1056" name="Picture 32" descr="Résultat de recherche d'images pour &quot;logo LRSE laboratoire réseau de surveillance environnemental oran&quot;"/>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8875433" y="5615903"/>
            <a:ext cx="2016224" cy="18732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96763830"/>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2248</TotalTime>
  <Words>798</Words>
  <Application>Microsoft Office PowerPoint</Application>
  <PresentationFormat>Custom</PresentationFormat>
  <Paragraphs>29</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Thème Office</vt:lpstr>
      <vt:lpstr>Bioaccumulation of trace metals in Mytilus galloprovincialis from the Algerian west coast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docderap</dc:creator>
  <cp:lastModifiedBy>Jojo</cp:lastModifiedBy>
  <cp:revision>57</cp:revision>
  <dcterms:created xsi:type="dcterms:W3CDTF">2016-12-12T13:26:54Z</dcterms:created>
  <dcterms:modified xsi:type="dcterms:W3CDTF">2017-04-06T08:46:24Z</dcterms:modified>
</cp:coreProperties>
</file>