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28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86" autoAdjust="0"/>
    <p:restoredTop sz="94280" autoAdjust="0"/>
  </p:normalViewPr>
  <p:slideViewPr>
    <p:cSldViewPr snapToGrid="0">
      <p:cViewPr>
        <p:scale>
          <a:sx n="59" d="100"/>
          <a:sy n="59" d="100"/>
        </p:scale>
        <p:origin x="180" y="-10080"/>
      </p:cViewPr>
      <p:guideLst>
        <p:guide orient="horz" pos="14828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793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225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527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43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093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99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195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226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338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437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001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5BB2-9B61-480C-951A-51F416D9EB14}" type="datetimeFigureOut">
              <a:rPr lang="fr-BE" smtClean="0"/>
              <a:t>15-12-16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8C17-6301-4462-B1B7-75E0E615F31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134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429" y="22658975"/>
            <a:ext cx="8415668" cy="63355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084" y="22674337"/>
            <a:ext cx="8752294" cy="634128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768" y="28819058"/>
            <a:ext cx="8752294" cy="639082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49" y="28810329"/>
            <a:ext cx="8752294" cy="6390826"/>
          </a:xfrm>
          <a:prstGeom prst="rect">
            <a:avLst/>
          </a:prstGeom>
        </p:spPr>
      </p:pic>
      <p:sp>
        <p:nvSpPr>
          <p:cNvPr id="4" name="Rectangle : coins arrondis 3"/>
          <p:cNvSpPr/>
          <p:nvPr/>
        </p:nvSpPr>
        <p:spPr>
          <a:xfrm>
            <a:off x="457167" y="208957"/>
            <a:ext cx="29335050" cy="6581266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3600"/>
          </a:p>
        </p:txBody>
      </p:sp>
      <p:sp>
        <p:nvSpPr>
          <p:cNvPr id="6" name="ZoneTexte 5"/>
          <p:cNvSpPr txBox="1"/>
          <p:nvPr/>
        </p:nvSpPr>
        <p:spPr>
          <a:xfrm>
            <a:off x="-405474" y="442507"/>
            <a:ext cx="31087356" cy="7123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331" dirty="0">
                <a:solidFill>
                  <a:srgbClr val="FF9900"/>
                </a:solidFill>
              </a:rPr>
              <a:t>Copper toxicity on coral </a:t>
            </a:r>
            <a:r>
              <a:rPr lang="en-US" sz="9331" dirty="0" err="1">
                <a:solidFill>
                  <a:srgbClr val="FF9900"/>
                </a:solidFill>
              </a:rPr>
              <a:t>holobiont</a:t>
            </a:r>
            <a:r>
              <a:rPr lang="en-US" sz="9331" dirty="0">
                <a:solidFill>
                  <a:srgbClr val="FF9900"/>
                </a:solidFill>
              </a:rPr>
              <a:t> photosynthetic processes</a:t>
            </a:r>
          </a:p>
          <a:p>
            <a:pPr algn="ctr"/>
            <a:endParaRPr lang="en-US" sz="3600" dirty="0">
              <a:solidFill>
                <a:srgbClr val="FF9900"/>
              </a:solidFill>
            </a:endParaRPr>
          </a:p>
          <a:p>
            <a:pPr algn="ctr"/>
            <a:r>
              <a:rPr lang="en-US" sz="3600" dirty="0">
                <a:solidFill>
                  <a:srgbClr val="FF9900"/>
                </a:solidFill>
              </a:rPr>
              <a:t>N. Georges</a:t>
            </a:r>
            <a:r>
              <a:rPr lang="fr-BE" sz="3600" baseline="30000" dirty="0">
                <a:solidFill>
                  <a:srgbClr val="FF9900"/>
                </a:solidFill>
              </a:rPr>
              <a:t>1,#,</a:t>
            </a:r>
            <a:r>
              <a:rPr lang="en-US" sz="3600" dirty="0">
                <a:solidFill>
                  <a:srgbClr val="FF9900"/>
                </a:solidFill>
              </a:rPr>
              <a:t>*, J. </a:t>
            </a:r>
            <a:r>
              <a:rPr lang="en-US" sz="3600" dirty="0" err="1">
                <a:solidFill>
                  <a:srgbClr val="FF9900"/>
                </a:solidFill>
              </a:rPr>
              <a:t>Richir</a:t>
            </a:r>
            <a:r>
              <a:rPr lang="fr-BE" sz="3600" baseline="30000" dirty="0">
                <a:solidFill>
                  <a:srgbClr val="FF9900"/>
                </a:solidFill>
              </a:rPr>
              <a:t>1</a:t>
            </a:r>
            <a:r>
              <a:rPr lang="fr-BE" sz="3600" baseline="30000" dirty="0" smtClean="0">
                <a:solidFill>
                  <a:srgbClr val="FF9900"/>
                </a:solidFill>
              </a:rPr>
              <a:t>, 3,#</a:t>
            </a:r>
            <a:r>
              <a:rPr lang="en-US" sz="3600" dirty="0">
                <a:solidFill>
                  <a:srgbClr val="FF9900"/>
                </a:solidFill>
              </a:rPr>
              <a:t>, A. </a:t>
            </a:r>
            <a:r>
              <a:rPr lang="en-US" sz="3600" dirty="0" err="1">
                <a:solidFill>
                  <a:srgbClr val="FF9900"/>
                </a:solidFill>
              </a:rPr>
              <a:t>Batigny</a:t>
            </a:r>
            <a:r>
              <a:rPr lang="fr-BE" sz="3600" baseline="30000" dirty="0">
                <a:solidFill>
                  <a:srgbClr val="FF9900"/>
                </a:solidFill>
              </a:rPr>
              <a:t>1</a:t>
            </a:r>
            <a:r>
              <a:rPr lang="en-US" sz="3600" dirty="0">
                <a:solidFill>
                  <a:srgbClr val="FF9900"/>
                </a:solidFill>
              </a:rPr>
              <a:t>, A.V. Borges</a:t>
            </a:r>
            <a:r>
              <a:rPr lang="fr-BE" sz="3600" baseline="30000" dirty="0">
                <a:solidFill>
                  <a:srgbClr val="FF9900"/>
                </a:solidFill>
              </a:rPr>
              <a:t>2</a:t>
            </a:r>
            <a:r>
              <a:rPr lang="en-US" sz="3600" dirty="0">
                <a:solidFill>
                  <a:srgbClr val="FF9900"/>
                </a:solidFill>
              </a:rPr>
              <a:t>, W. </a:t>
            </a:r>
            <a:r>
              <a:rPr lang="en-US" sz="3600" dirty="0" err="1">
                <a:solidFill>
                  <a:srgbClr val="FF9900"/>
                </a:solidFill>
              </a:rPr>
              <a:t>Champenois</a:t>
            </a:r>
            <a:r>
              <a:rPr lang="fr-BE" sz="3600" baseline="30000" dirty="0">
                <a:solidFill>
                  <a:srgbClr val="FF9900"/>
                </a:solidFill>
              </a:rPr>
              <a:t>2</a:t>
            </a:r>
            <a:r>
              <a:rPr lang="en-US" sz="3600" dirty="0">
                <a:solidFill>
                  <a:srgbClr val="FF9900"/>
                </a:solidFill>
              </a:rPr>
              <a:t>, S. </a:t>
            </a:r>
            <a:r>
              <a:rPr lang="en-US" sz="3600" dirty="0" err="1">
                <a:solidFill>
                  <a:srgbClr val="FF9900"/>
                </a:solidFill>
              </a:rPr>
              <a:t>Gobert</a:t>
            </a:r>
            <a:r>
              <a:rPr lang="fr-BE" sz="3600" baseline="30000" dirty="0">
                <a:solidFill>
                  <a:srgbClr val="FF9900"/>
                </a:solidFill>
              </a:rPr>
              <a:t>3</a:t>
            </a:r>
            <a:r>
              <a:rPr lang="en-US" sz="3600" dirty="0">
                <a:solidFill>
                  <a:srgbClr val="FF9900"/>
                </a:solidFill>
              </a:rPr>
              <a:t>, S. </a:t>
            </a:r>
            <a:r>
              <a:rPr lang="en-US" sz="3600" dirty="0" err="1">
                <a:solidFill>
                  <a:srgbClr val="FF9900"/>
                </a:solidFill>
              </a:rPr>
              <a:t>Roberty</a:t>
            </a:r>
            <a:r>
              <a:rPr lang="fr-BE" sz="3600" baseline="30000" dirty="0">
                <a:solidFill>
                  <a:srgbClr val="FF9900"/>
                </a:solidFill>
              </a:rPr>
              <a:t>4</a:t>
            </a:r>
            <a:r>
              <a:rPr lang="en-US" sz="3600" dirty="0">
                <a:solidFill>
                  <a:srgbClr val="FF9900"/>
                </a:solidFill>
              </a:rPr>
              <a:t>, Ph. </a:t>
            </a:r>
            <a:r>
              <a:rPr lang="en-US" sz="3600" dirty="0" err="1">
                <a:solidFill>
                  <a:srgbClr val="FF9900"/>
                </a:solidFill>
              </a:rPr>
              <a:t>Grosjean</a:t>
            </a:r>
            <a:r>
              <a:rPr lang="fr-BE" sz="3600" baseline="30000" dirty="0">
                <a:solidFill>
                  <a:srgbClr val="FF9900"/>
                </a:solidFill>
              </a:rPr>
              <a:t>1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BE" sz="3600" baseline="30000" dirty="0">
                <a:solidFill>
                  <a:srgbClr val="FF9900"/>
                </a:solidFill>
              </a:rPr>
              <a:t># </a:t>
            </a:r>
            <a:r>
              <a:rPr lang="en-US" sz="3600" dirty="0">
                <a:solidFill>
                  <a:srgbClr val="FF9900"/>
                </a:solidFill>
              </a:rPr>
              <a:t>First co-authors</a:t>
            </a:r>
          </a:p>
          <a:p>
            <a:pPr algn="ctr"/>
            <a:r>
              <a:rPr lang="en-US" sz="3600" dirty="0">
                <a:solidFill>
                  <a:srgbClr val="FF9900"/>
                </a:solidFill>
              </a:rPr>
              <a:t>* nadege.georges@student.umons.ac.be</a:t>
            </a:r>
          </a:p>
          <a:p>
            <a:pPr algn="ctr"/>
            <a:r>
              <a:rPr lang="fr-BE" sz="3600" baseline="30000" dirty="0">
                <a:solidFill>
                  <a:srgbClr val="FF9900"/>
                </a:solidFill>
              </a:rPr>
              <a:t>1</a:t>
            </a:r>
            <a:r>
              <a:rPr lang="fr-BE" sz="3600" dirty="0">
                <a:solidFill>
                  <a:srgbClr val="FF9900"/>
                </a:solidFill>
              </a:rPr>
              <a:t>Numerical </a:t>
            </a:r>
            <a:r>
              <a:rPr lang="fr-BE" sz="3600" dirty="0" err="1">
                <a:solidFill>
                  <a:srgbClr val="FF9900"/>
                </a:solidFill>
              </a:rPr>
              <a:t>Ecology</a:t>
            </a:r>
            <a:r>
              <a:rPr lang="fr-BE" sz="3600" dirty="0">
                <a:solidFill>
                  <a:srgbClr val="FF9900"/>
                </a:solidFill>
              </a:rPr>
              <a:t> of </a:t>
            </a:r>
            <a:r>
              <a:rPr lang="fr-BE" sz="3600" dirty="0" err="1">
                <a:solidFill>
                  <a:srgbClr val="FF9900"/>
                </a:solidFill>
              </a:rPr>
              <a:t>Aquatic</a:t>
            </a:r>
            <a:r>
              <a:rPr lang="fr-BE" sz="3600" dirty="0">
                <a:solidFill>
                  <a:srgbClr val="FF9900"/>
                </a:solidFill>
              </a:rPr>
              <a:t> </a:t>
            </a:r>
            <a:r>
              <a:rPr lang="fr-BE" sz="3600" dirty="0" err="1">
                <a:solidFill>
                  <a:srgbClr val="FF9900"/>
                </a:solidFill>
              </a:rPr>
              <a:t>Systems</a:t>
            </a:r>
            <a:r>
              <a:rPr lang="fr-BE" sz="3600" dirty="0">
                <a:solidFill>
                  <a:srgbClr val="FF9900"/>
                </a:solidFill>
              </a:rPr>
              <a:t>, </a:t>
            </a:r>
            <a:r>
              <a:rPr lang="fr-BE" sz="3600" dirty="0" err="1">
                <a:solidFill>
                  <a:srgbClr val="FF9900"/>
                </a:solidFill>
              </a:rPr>
              <a:t>University</a:t>
            </a:r>
            <a:r>
              <a:rPr lang="fr-BE" sz="3600" dirty="0">
                <a:solidFill>
                  <a:srgbClr val="FF9900"/>
                </a:solidFill>
              </a:rPr>
              <a:t> of Mons, Pentagone 3D, 6, Avenue du Champ de Mars, 7000 Mons, </a:t>
            </a:r>
            <a:r>
              <a:rPr lang="fr-BE" sz="3600" dirty="0" err="1">
                <a:solidFill>
                  <a:srgbClr val="FF9900"/>
                </a:solidFill>
              </a:rPr>
              <a:t>Belgium</a:t>
            </a:r>
            <a:endParaRPr lang="fr-BE" sz="3600" dirty="0">
              <a:solidFill>
                <a:srgbClr val="FF9900"/>
              </a:solidFill>
            </a:endParaRPr>
          </a:p>
          <a:p>
            <a:pPr algn="ctr"/>
            <a:r>
              <a:rPr lang="fr-BE" sz="3600" dirty="0">
                <a:solidFill>
                  <a:srgbClr val="FF9900"/>
                </a:solidFill>
              </a:rPr>
              <a:t>²Chemical </a:t>
            </a:r>
            <a:r>
              <a:rPr lang="fr-BE" sz="3600" dirty="0" err="1">
                <a:solidFill>
                  <a:srgbClr val="FF9900"/>
                </a:solidFill>
              </a:rPr>
              <a:t>Oceanography</a:t>
            </a:r>
            <a:r>
              <a:rPr lang="fr-BE" sz="3600" dirty="0">
                <a:solidFill>
                  <a:srgbClr val="FF9900"/>
                </a:solidFill>
              </a:rPr>
              <a:t> Unit, MARE Centre, </a:t>
            </a:r>
            <a:r>
              <a:rPr lang="fr-BE" sz="3600" dirty="0" err="1">
                <a:solidFill>
                  <a:srgbClr val="FF9900"/>
                </a:solidFill>
              </a:rPr>
              <a:t>University</a:t>
            </a:r>
            <a:r>
              <a:rPr lang="fr-BE" sz="3600" dirty="0">
                <a:solidFill>
                  <a:srgbClr val="FF9900"/>
                </a:solidFill>
              </a:rPr>
              <a:t> of Liège, B5A, 4000 Liège, Sart </a:t>
            </a:r>
            <a:r>
              <a:rPr lang="fr-BE" sz="3600" dirty="0" err="1">
                <a:solidFill>
                  <a:srgbClr val="FF9900"/>
                </a:solidFill>
              </a:rPr>
              <a:t>Tilman</a:t>
            </a:r>
            <a:r>
              <a:rPr lang="fr-BE" sz="3600" dirty="0">
                <a:solidFill>
                  <a:srgbClr val="FF9900"/>
                </a:solidFill>
              </a:rPr>
              <a:t>, </a:t>
            </a:r>
            <a:r>
              <a:rPr lang="fr-BE" sz="3600" dirty="0" err="1">
                <a:solidFill>
                  <a:srgbClr val="FF9900"/>
                </a:solidFill>
              </a:rPr>
              <a:t>Belgium</a:t>
            </a:r>
            <a:endParaRPr lang="fr-BE" sz="3600" dirty="0">
              <a:solidFill>
                <a:srgbClr val="FF9900"/>
              </a:solidFill>
            </a:endParaRPr>
          </a:p>
          <a:p>
            <a:pPr algn="ctr"/>
            <a:r>
              <a:rPr lang="fr-BE" sz="3600" baseline="30000" dirty="0">
                <a:solidFill>
                  <a:srgbClr val="FF9900"/>
                </a:solidFill>
              </a:rPr>
              <a:t>3</a:t>
            </a:r>
            <a:r>
              <a:rPr lang="fr-BE" sz="3600" dirty="0">
                <a:solidFill>
                  <a:srgbClr val="FF9900"/>
                </a:solidFill>
              </a:rPr>
              <a:t>Laboratory of </a:t>
            </a:r>
            <a:r>
              <a:rPr lang="fr-BE" sz="3600" dirty="0" err="1">
                <a:solidFill>
                  <a:srgbClr val="FF9900"/>
                </a:solidFill>
              </a:rPr>
              <a:t>Oceanology</a:t>
            </a:r>
            <a:r>
              <a:rPr lang="fr-BE" sz="3600" dirty="0">
                <a:solidFill>
                  <a:srgbClr val="FF9900"/>
                </a:solidFill>
              </a:rPr>
              <a:t>, MARE Centre, </a:t>
            </a:r>
            <a:r>
              <a:rPr lang="fr-BE" sz="3600" dirty="0" err="1">
                <a:solidFill>
                  <a:srgbClr val="FF9900"/>
                </a:solidFill>
              </a:rPr>
              <a:t>University</a:t>
            </a:r>
            <a:r>
              <a:rPr lang="fr-BE" sz="3600" dirty="0">
                <a:solidFill>
                  <a:srgbClr val="FF9900"/>
                </a:solidFill>
              </a:rPr>
              <a:t> of Liège, B6C, 4000 Liège, Sart </a:t>
            </a:r>
            <a:r>
              <a:rPr lang="fr-BE" sz="3600" dirty="0" err="1">
                <a:solidFill>
                  <a:srgbClr val="FF9900"/>
                </a:solidFill>
              </a:rPr>
              <a:t>Tilman</a:t>
            </a:r>
            <a:r>
              <a:rPr lang="fr-BE" sz="3600" dirty="0">
                <a:solidFill>
                  <a:srgbClr val="FF9900"/>
                </a:solidFill>
              </a:rPr>
              <a:t>, </a:t>
            </a:r>
            <a:r>
              <a:rPr lang="fr-BE" sz="3600" dirty="0" err="1">
                <a:solidFill>
                  <a:srgbClr val="FF9900"/>
                </a:solidFill>
              </a:rPr>
              <a:t>Belgium</a:t>
            </a:r>
            <a:endParaRPr lang="fr-BE" sz="3600" dirty="0">
              <a:solidFill>
                <a:srgbClr val="FF9900"/>
              </a:solidFill>
            </a:endParaRPr>
          </a:p>
          <a:p>
            <a:pPr algn="ctr"/>
            <a:r>
              <a:rPr lang="fr-BE" sz="3600" baseline="30000" dirty="0">
                <a:solidFill>
                  <a:srgbClr val="FF9900"/>
                </a:solidFill>
              </a:rPr>
              <a:t>4</a:t>
            </a:r>
            <a:r>
              <a:rPr lang="fr-BE" sz="3600" dirty="0">
                <a:solidFill>
                  <a:srgbClr val="FF9900"/>
                </a:solidFill>
              </a:rPr>
              <a:t>InBioS – Animal </a:t>
            </a:r>
            <a:r>
              <a:rPr lang="fr-BE" sz="3600" dirty="0" err="1">
                <a:solidFill>
                  <a:srgbClr val="FF9900"/>
                </a:solidFill>
              </a:rPr>
              <a:t>Physiology</a:t>
            </a:r>
            <a:r>
              <a:rPr lang="fr-BE" sz="3600" dirty="0">
                <a:solidFill>
                  <a:srgbClr val="FF9900"/>
                </a:solidFill>
              </a:rPr>
              <a:t>, </a:t>
            </a:r>
            <a:r>
              <a:rPr lang="fr-BE" sz="3600" dirty="0" err="1">
                <a:solidFill>
                  <a:srgbClr val="FF9900"/>
                </a:solidFill>
              </a:rPr>
              <a:t>University</a:t>
            </a:r>
            <a:r>
              <a:rPr lang="fr-BE" sz="3600" dirty="0">
                <a:solidFill>
                  <a:srgbClr val="FF9900"/>
                </a:solidFill>
              </a:rPr>
              <a:t> of Liège, 4 Chemin de la Vallée, 4000 Liège, Sart </a:t>
            </a:r>
            <a:r>
              <a:rPr lang="fr-BE" sz="3600" dirty="0" err="1">
                <a:solidFill>
                  <a:srgbClr val="FF9900"/>
                </a:solidFill>
              </a:rPr>
              <a:t>Tilman</a:t>
            </a:r>
            <a:r>
              <a:rPr lang="fr-BE" sz="3600" dirty="0">
                <a:solidFill>
                  <a:srgbClr val="FF9900"/>
                </a:solidFill>
              </a:rPr>
              <a:t>, </a:t>
            </a:r>
            <a:r>
              <a:rPr lang="fr-BE" sz="3600" dirty="0" err="1">
                <a:solidFill>
                  <a:srgbClr val="FF9900"/>
                </a:solidFill>
              </a:rPr>
              <a:t>Belgium</a:t>
            </a:r>
            <a:endParaRPr lang="fr-BE" sz="3600" dirty="0">
              <a:solidFill>
                <a:srgbClr val="FF9900"/>
              </a:solidFill>
            </a:endParaRPr>
          </a:p>
          <a:p>
            <a:pPr algn="ctr"/>
            <a:endParaRPr lang="fr-BE" sz="3959" dirty="0">
              <a:solidFill>
                <a:srgbClr val="FF9900"/>
              </a:solidFill>
            </a:endParaRPr>
          </a:p>
          <a:p>
            <a:endParaRPr lang="fr-BE" sz="3600" dirty="0"/>
          </a:p>
        </p:txBody>
      </p:sp>
      <p:sp>
        <p:nvSpPr>
          <p:cNvPr id="9" name="Rectangle : coins arrondis 8"/>
          <p:cNvSpPr/>
          <p:nvPr/>
        </p:nvSpPr>
        <p:spPr>
          <a:xfrm>
            <a:off x="457165" y="7180599"/>
            <a:ext cx="18941178" cy="389181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fr-B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Corals are particularly sensitive to anthropogenic disturbances including exposure to metals. Copper (Cu), an essential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micronutrient,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become toxic when present at high environmental levels. Cu remains an aquatic contaminant of concern, notably because of its recent re-use as biocide in metal-based antifouling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paints.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 essentiality vs toxicity of Cu on coral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ecophysiological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processes is poorly studied. This work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aimed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investigate the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Cu concentrations on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photosynthetic activity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scleractinian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coral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holobiont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Seriatopora</a:t>
            </a:r>
            <a:r>
              <a:rPr lang="en-US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hystrix</a:t>
            </a:r>
            <a:r>
              <a:rPr lang="en-US" sz="3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1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 : coins arrondis 9"/>
          <p:cNvSpPr/>
          <p:nvPr/>
        </p:nvSpPr>
        <p:spPr>
          <a:xfrm>
            <a:off x="12768950" y="11468413"/>
            <a:ext cx="17023267" cy="6382370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r-BE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4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fr-BE" sz="4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SzPct val="100000"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Nubbins of </a:t>
            </a:r>
            <a:r>
              <a:rPr lang="en-US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3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hystrix</a:t>
            </a:r>
            <a:r>
              <a:rPr lang="en-US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2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exposed for 8 days in 1 L intermittent respirometers to 5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concentrations: 0 – 2 – 5 – 15 – 50 ppb. </a:t>
            </a:r>
          </a:p>
          <a:p>
            <a:pPr marL="457200" indent="-457200" algn="just">
              <a:buSzPct val="100000"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Respirometers were maintained at 25.0 ± 0.2°C with successive open/close cycles of 30 min. A 12/12 hours day-night light regime was applied with constant daylight intensity of 200 µ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photons.</a:t>
            </a:r>
            <a:r>
              <a:rPr lang="fr-BE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BE" sz="3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fr-BE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BE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BE" sz="3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Water renewal rate during the 30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cycles was 15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mL.min</a:t>
            </a:r>
            <a:r>
              <a:rPr lang="fr-BE" sz="3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Nutrients were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SEAL AA3 HR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autoanalyzer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total alkalinity was determined by acid titration. Salinity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34.6 ±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0.1.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00000"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photosynthetic performances of coral endosymbionts were assessed daily with a fluorescence imaging system </a:t>
            </a:r>
            <a:r>
              <a:rPr lang="fr-F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Walz</a:t>
            </a:r>
            <a:r>
              <a:rPr lang="fr-F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Imaging PAM). </a:t>
            </a:r>
            <a:endParaRPr lang="fr-FR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00000"/>
              <a:buFont typeface="Courier New" panose="02070309020205020404" pitchFamily="49" charset="0"/>
              <a:buChar char="o"/>
            </a:pP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Bioavailable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in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respirometers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DGT </a:t>
            </a:r>
            <a:r>
              <a:rPr lang="fr-FR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fr-F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Accumulated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in DGT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Chelex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binding phase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eluted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1.0 </a:t>
            </a:r>
            <a:r>
              <a:rPr lang="fr-F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mol.L</a:t>
            </a:r>
            <a:r>
              <a:rPr lang="fr-FR" sz="3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fr-F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fr-FR" sz="3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Eluates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fr-F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ICP-MS</a:t>
            </a:r>
            <a:r>
              <a:rPr lang="fr-F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BE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: coins arrondis 10"/>
          <p:cNvSpPr/>
          <p:nvPr/>
        </p:nvSpPr>
        <p:spPr>
          <a:xfrm>
            <a:off x="457165" y="23517463"/>
            <a:ext cx="10177001" cy="13775608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fr-BE" sz="3252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rthophosphates, total alkalinity and pH</a:t>
            </a:r>
            <a:r>
              <a:rPr lang="en-GB" sz="30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averaged for the 8-days experiment were similar between respirometers, contrary to nitrogen compounds more concentrated in the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ppb and mainly 50 ppb treatments (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bioavailable concentrations in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resin eluates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ranged between 11 and 1163 ppb according to the treatment (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the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period,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effective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photochemical quantum yield (</a:t>
            </a:r>
            <a:r>
              <a:rPr lang="en-GB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ɸPSII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coral nubbins had decreased by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 and 54%,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respectively, in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15 ppb and 50 ppb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treatments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3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In contrast, the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 photochemical quantum yield (F</a:t>
            </a:r>
            <a:r>
              <a:rPr lang="en-GB" sz="3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</a:t>
            </a:r>
            <a:r>
              <a:rPr lang="en-GB" sz="3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percentage recovery following the 13 min. dark recovery period remained more similar between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treatments (</a:t>
            </a:r>
            <a:r>
              <a: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3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en-GB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nubbin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productivity contrasted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above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observations.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mean daily oxygen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showed only a low trend towards decrease with increasing Cu concentrations (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GB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affected the symbiosis between the coral host and its endosymbionts. Nubbins of the 15 ppb treatment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lightened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day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</a:t>
            </a:r>
            <a:r>
              <a: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2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whilst nubbins exposed to the 50 ppb treatment lightened from day 3 and started to bleach from day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</a:t>
            </a:r>
            <a:endParaRPr lang="en-GB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 : coins arrondis 11"/>
          <p:cNvSpPr/>
          <p:nvPr/>
        </p:nvSpPr>
        <p:spPr>
          <a:xfrm>
            <a:off x="457166" y="37648900"/>
            <a:ext cx="29335051" cy="475696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conclusion</a:t>
            </a:r>
            <a:endParaRPr lang="fr-BE" sz="325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was toxic to </a:t>
            </a:r>
            <a:r>
              <a:rPr lang="en-GB" sz="3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GB" sz="3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hystrix</a:t>
            </a:r>
            <a:r>
              <a:rPr lang="en-GB" sz="3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nubbins at relevant environmental concentrations. From 15 ppb treatment, Cu caused a decrease of coral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endosymbiont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photosynthesis. This decrease was initiated with the </a:t>
            </a:r>
            <a:r>
              <a:rPr lang="en-GB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photoinhibition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photosystem II of zooxanthellae (decrease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ɸPSII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3C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very likely resulted in an oxidative stress ending with the death or the expulsion of the algae, as highlighted by the </a:t>
            </a:r>
            <a:r>
              <a:rPr lang="en-GB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holobiont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decolouration and bleaching </a:t>
            </a:r>
            <a:r>
              <a: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(Fig. 2)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relatively low trend of decreased oxygen production (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could result in counterpart from an improved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light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remaining endosymbionts, their photosynthesis, although diminished, remaining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(</a:t>
            </a:r>
            <a:r>
              <a: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Cu also affected the coral </a:t>
            </a:r>
            <a:r>
              <a:rPr lang="en-GB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holobiont’s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metabolize nitrogen compounds by lowering their consumption and/or increase the release of organic material from nubbins (</a:t>
            </a:r>
            <a:r>
              <a:rPr lang="en-GB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In conclusion, since Cu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 </a:t>
            </a:r>
            <a:r>
              <a:rPr lang="en-GB" sz="3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hystrix</a:t>
            </a:r>
            <a:r>
              <a:rPr lang="en-GB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8 days from relevant environmental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concentrations, the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of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coral </a:t>
            </a:r>
            <a:r>
              <a:rPr lang="en-GB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holobionts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toxic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to be considered as an additional stressor to, e.g., ocean acidification or elevated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temperature, which may disturb their ecophysiology and lead to their bleaching.</a:t>
            </a:r>
            <a:endParaRPr lang="en-GB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t="22212" r="13139" b="15966"/>
          <a:stretch/>
        </p:blipFill>
        <p:spPr>
          <a:xfrm>
            <a:off x="457164" y="11475860"/>
            <a:ext cx="4408750" cy="503511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24441" r="23671" b="13739"/>
          <a:stretch/>
        </p:blipFill>
        <p:spPr>
          <a:xfrm>
            <a:off x="457164" y="16688839"/>
            <a:ext cx="4408749" cy="503511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65541"/>
              </p:ext>
            </p:extLst>
          </p:nvPr>
        </p:nvGraphicFramePr>
        <p:xfrm>
          <a:off x="17516217" y="18250119"/>
          <a:ext cx="122760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44704237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9366749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2599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9070877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7796944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0999439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9909059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9647552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fr-BE" sz="26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fr-BE" sz="2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BE" sz="26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fr-BE" sz="26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BE" sz="2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fr-BE" sz="26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BE" sz="2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 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fr-BE" sz="26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fr-BE" sz="2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</a:t>
                      </a:r>
                      <a:endParaRPr lang="fr-BE" sz="26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fr-BE" sz="26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</a:t>
                      </a:r>
                      <a:endParaRPr lang="fr-BE" sz="2600" b="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8111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stock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2.43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fr-BE" sz="2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2292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31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fr-BE" sz="2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2119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7.49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5357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Cu2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2.43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2211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7.54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23446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Cu5 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42.7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2204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7.49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904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Cu15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1.53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2.01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2203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7.51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40972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Cu50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4.15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1.77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2244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7.54</a:t>
                      </a:r>
                      <a:endParaRPr lang="fr-BE" sz="2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9280" marR="129280" marT="64640" marB="64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544520"/>
                  </a:ext>
                </a:extLst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457165" y="21923285"/>
            <a:ext cx="112437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2</a:t>
            </a:r>
            <a:r>
              <a:rPr lang="fr-BE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B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>
                <a:latin typeface="Arial" panose="020B0604020202020204" pitchFamily="34" charset="0"/>
                <a:cs typeface="Arial" panose="020B0604020202020204" pitchFamily="34" charset="0"/>
              </a:rPr>
              <a:t>Nubbins</a:t>
            </a:r>
            <a:r>
              <a:rPr lang="fr-BE" sz="2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2600" i="1" dirty="0">
                <a:latin typeface="Arial" panose="020B0604020202020204" pitchFamily="34" charset="0"/>
                <a:cs typeface="Arial" panose="020B0604020202020204" pitchFamily="34" charset="0"/>
              </a:rPr>
              <a:t>S. hystrix</a:t>
            </a:r>
            <a:r>
              <a:rPr lang="fr-B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to 2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ppb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(top) and 15 </a:t>
            </a:r>
            <a:r>
              <a:rPr lang="fr-BE" sz="2600" dirty="0" err="1">
                <a:latin typeface="Arial" panose="020B0604020202020204" pitchFamily="34" charset="0"/>
                <a:cs typeface="Arial" panose="020B0604020202020204" pitchFamily="34" charset="0"/>
              </a:rPr>
              <a:t>ppb</a:t>
            </a:r>
            <a:r>
              <a:rPr lang="fr-B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Cu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treatments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Right images are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colour-scaled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fluorescence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the Imaging PAM.</a:t>
            </a:r>
            <a:endParaRPr lang="fr-BE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27974" y="35485141"/>
            <a:ext cx="182708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fr-BE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B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A) </a:t>
            </a:r>
            <a:r>
              <a:rPr lang="fr-BE" sz="2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ean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bioavailable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Cu concentrations </a:t>
            </a:r>
            <a:r>
              <a:rPr lang="fr-BE" sz="2600" dirty="0">
                <a:latin typeface="Arial" panose="020B0604020202020204" pitchFamily="34" charset="0"/>
                <a:cs typeface="Arial" panose="020B0604020202020204" pitchFamily="34" charset="0"/>
              </a:rPr>
              <a:t>(n = 3) in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resin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eluates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logarithmic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). B) </a:t>
            </a:r>
            <a:r>
              <a:rPr lang="fr-BE" sz="2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ay and night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±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production per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averaged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8-days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(n = 16 in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normalized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by kg of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coral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holobiont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C) </a:t>
            </a:r>
            <a:r>
              <a:rPr lang="fr-BE" sz="2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ean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ɸPSII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(5 AOI) after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exposure to 248 PAR. D) </a:t>
            </a:r>
            <a:r>
              <a:rPr lang="fr-BE" sz="2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ean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/F</a:t>
            </a:r>
            <a:r>
              <a:rPr lang="en-GB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percentage recovery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(5 AOI) at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the end of the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min. dark recovery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period, compared to the initial F</a:t>
            </a:r>
            <a:r>
              <a:rPr lang="en-GB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/F</a:t>
            </a:r>
            <a:r>
              <a:rPr lang="en-GB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Lines on graphs C and D are linear general trends. </a:t>
            </a:r>
            <a:endParaRPr lang="fr-BE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3"/>
          <p:cNvSpPr txBox="1"/>
          <p:nvPr/>
        </p:nvSpPr>
        <p:spPr>
          <a:xfrm>
            <a:off x="12684586" y="18894173"/>
            <a:ext cx="42899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1. 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of water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respirometers</a:t>
            </a:r>
            <a:r>
              <a:rPr lang="fr-BE" sz="2600" dirty="0">
                <a:latin typeface="Arial" panose="020B0604020202020204" pitchFamily="34" charset="0"/>
                <a:cs typeface="Arial" panose="020B0604020202020204" pitchFamily="34" charset="0"/>
              </a:rPr>
              <a:t> (n = 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32,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for pH</a:t>
            </a:r>
            <a:r>
              <a:rPr lang="fr-BE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n = 36) and in the water stock tank (n = 7). All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pH</a:t>
            </a:r>
            <a:r>
              <a:rPr lang="fr-BE" sz="2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are in µmol.kg-sol</a:t>
            </a:r>
            <a:r>
              <a:rPr lang="fr-BE" sz="2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TN = total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BE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3752" y="224635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fr-B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46476" y="224375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B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95675" y="2859098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034673" y="2861014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fr-B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6" b="12742"/>
          <a:stretch/>
        </p:blipFill>
        <p:spPr>
          <a:xfrm>
            <a:off x="19863417" y="7214288"/>
            <a:ext cx="9928800" cy="38742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00" y="11466615"/>
            <a:ext cx="6700578" cy="504435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00" y="16688838"/>
            <a:ext cx="6701765" cy="5035111"/>
          </a:xfrm>
          <a:prstGeom prst="rect">
            <a:avLst/>
          </a:prstGeom>
        </p:spPr>
      </p:pic>
      <p:sp>
        <p:nvSpPr>
          <p:cNvPr id="56" name="ZoneTexte 23"/>
          <p:cNvSpPr txBox="1"/>
          <p:nvPr/>
        </p:nvSpPr>
        <p:spPr>
          <a:xfrm>
            <a:off x="19980254" y="10475829"/>
            <a:ext cx="7668313" cy="49244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1. 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hystrix 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colonies in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EcoNum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mesocosm</a:t>
            </a:r>
            <a:r>
              <a:rPr lang="fr-B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B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367" y="5123646"/>
            <a:ext cx="3071672" cy="79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75" y="3698742"/>
            <a:ext cx="1972956" cy="14229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628" y="2990797"/>
            <a:ext cx="1840659" cy="167982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75" y="5263200"/>
            <a:ext cx="4318051" cy="80751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75" y="1983798"/>
            <a:ext cx="1271878" cy="15882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04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2388</TotalTime>
  <Words>969</Words>
  <Application>Microsoft Office PowerPoint</Application>
  <PresentationFormat>Custom</PresentationFormat>
  <Paragraphs>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nadege georges</dc:creator>
  <cp:lastModifiedBy>Jojo</cp:lastModifiedBy>
  <cp:revision>138</cp:revision>
  <dcterms:created xsi:type="dcterms:W3CDTF">2016-11-29T13:56:16Z</dcterms:created>
  <dcterms:modified xsi:type="dcterms:W3CDTF">2016-12-15T10:28:12Z</dcterms:modified>
</cp:coreProperties>
</file>